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510" r:id="rId2"/>
    <p:sldId id="518" r:id="rId3"/>
    <p:sldId id="515" r:id="rId4"/>
    <p:sldId id="516" r:id="rId5"/>
    <p:sldId id="514" r:id="rId6"/>
    <p:sldId id="511" r:id="rId7"/>
    <p:sldId id="513" r:id="rId8"/>
    <p:sldId id="517" r:id="rId9"/>
    <p:sldId id="256" r:id="rId10"/>
    <p:sldId id="258" r:id="rId11"/>
    <p:sldId id="368" r:id="rId12"/>
    <p:sldId id="259" r:id="rId13"/>
    <p:sldId id="370" r:id="rId14"/>
    <p:sldId id="261" r:id="rId15"/>
    <p:sldId id="371" r:id="rId16"/>
    <p:sldId id="372" r:id="rId17"/>
    <p:sldId id="373" r:id="rId18"/>
    <p:sldId id="374" r:id="rId19"/>
    <p:sldId id="440" r:id="rId20"/>
    <p:sldId id="263" r:id="rId21"/>
    <p:sldId id="264" r:id="rId22"/>
    <p:sldId id="485" r:id="rId23"/>
    <p:sldId id="265" r:id="rId24"/>
    <p:sldId id="445" r:id="rId25"/>
    <p:sldId id="408" r:id="rId26"/>
    <p:sldId id="483" r:id="rId27"/>
    <p:sldId id="484" r:id="rId28"/>
    <p:sldId id="519" r:id="rId29"/>
    <p:sldId id="525" r:id="rId30"/>
    <p:sldId id="524" r:id="rId31"/>
    <p:sldId id="320" r:id="rId32"/>
    <p:sldId id="526" r:id="rId33"/>
    <p:sldId id="521" r:id="rId34"/>
    <p:sldId id="523" r:id="rId35"/>
    <p:sldId id="522" r:id="rId36"/>
    <p:sldId id="321" r:id="rId37"/>
    <p:sldId id="492" r:id="rId38"/>
    <p:sldId id="527" r:id="rId39"/>
    <p:sldId id="507" r:id="rId40"/>
    <p:sldId id="520" r:id="rId41"/>
    <p:sldId id="487" r:id="rId42"/>
    <p:sldId id="493" r:id="rId43"/>
    <p:sldId id="488" r:id="rId44"/>
    <p:sldId id="489" r:id="rId45"/>
    <p:sldId id="490" r:id="rId46"/>
    <p:sldId id="491" r:id="rId47"/>
    <p:sldId id="494" r:id="rId48"/>
    <p:sldId id="495" r:id="rId49"/>
    <p:sldId id="496" r:id="rId50"/>
    <p:sldId id="497" r:id="rId51"/>
    <p:sldId id="498" r:id="rId52"/>
    <p:sldId id="508" r:id="rId53"/>
    <p:sldId id="501" r:id="rId54"/>
    <p:sldId id="502" r:id="rId55"/>
    <p:sldId id="509" r:id="rId56"/>
    <p:sldId id="503" r:id="rId57"/>
    <p:sldId id="504" r:id="rId58"/>
    <p:sldId id="378" r:id="rId59"/>
    <p:sldId id="379" r:id="rId60"/>
    <p:sldId id="381" r:id="rId61"/>
    <p:sldId id="528" r:id="rId62"/>
    <p:sldId id="529" r:id="rId63"/>
    <p:sldId id="530" r:id="rId64"/>
    <p:sldId id="531" r:id="rId65"/>
    <p:sldId id="532" r:id="rId66"/>
    <p:sldId id="533" r:id="rId67"/>
    <p:sldId id="534" r:id="rId68"/>
    <p:sldId id="535" r:id="rId69"/>
    <p:sldId id="536" r:id="rId70"/>
    <p:sldId id="537" r:id="rId71"/>
    <p:sldId id="538" r:id="rId72"/>
    <p:sldId id="540" r:id="rId73"/>
    <p:sldId id="541" r:id="rId74"/>
    <p:sldId id="542" r:id="rId75"/>
    <p:sldId id="543" r:id="rId76"/>
    <p:sldId id="544" r:id="rId77"/>
    <p:sldId id="545" r:id="rId78"/>
    <p:sldId id="546" r:id="rId79"/>
    <p:sldId id="562" r:id="rId80"/>
    <p:sldId id="547" r:id="rId81"/>
    <p:sldId id="548" r:id="rId82"/>
    <p:sldId id="549" r:id="rId83"/>
    <p:sldId id="550" r:id="rId84"/>
    <p:sldId id="551" r:id="rId85"/>
    <p:sldId id="552" r:id="rId86"/>
    <p:sldId id="553" r:id="rId87"/>
    <p:sldId id="554" r:id="rId88"/>
    <p:sldId id="555" r:id="rId89"/>
    <p:sldId id="556" r:id="rId90"/>
    <p:sldId id="557" r:id="rId91"/>
    <p:sldId id="558" r:id="rId92"/>
    <p:sldId id="559" r:id="rId93"/>
    <p:sldId id="560" r:id="rId94"/>
    <p:sldId id="561" r:id="rId95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00"/>
    <a:srgbClr val="FF0000"/>
    <a:srgbClr val="FF66CC"/>
    <a:srgbClr val="F4EE00"/>
    <a:srgbClr val="0099FF"/>
    <a:srgbClr val="CCFFFF"/>
    <a:srgbClr val="FF99CC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87419" autoAdjust="0"/>
  </p:normalViewPr>
  <p:slideViewPr>
    <p:cSldViewPr>
      <p:cViewPr varScale="1">
        <p:scale>
          <a:sx n="46" d="100"/>
          <a:sy n="46" d="100"/>
        </p:scale>
        <p:origin x="-131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2F99F7D-53F2-4869-A294-40A0EFFD9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2080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C7ADDF5-1594-4931-9C8D-2733B2624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501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301120-ADE3-4862-93BA-109D40C143E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31136-10E1-4258-BA7F-1A5DE13B8C2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2CED7-E36D-4A99-AA73-810C7A5D2A4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Kurose and Ross forgot to say anything about wrapping the carry and adding it to low order bit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ADDF5-1594-4931-9C8D-2733B262470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79FAA-C263-454B-9D83-0BE784194131}" type="slidenum">
              <a:rPr lang="en-US"/>
              <a:pPr/>
              <a:t>68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FE471-839A-4284-9D97-925C2D4BE98E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9965D-BA73-458D-8FD7-BC2842F4C64A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46735-4B78-4554-9BEF-A9E2C6909090}" type="slidenum">
              <a:rPr lang="en-US"/>
              <a:pPr/>
              <a:t>79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14E67-C266-4CD4-B298-94416D26B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493C-8211-470E-8A10-7F6FE26F0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4942-1619-4CC7-A25F-D88B32378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A96CE-3470-492B-9A01-D7F085FEC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CB683-2D84-4989-8A5D-D14E01820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10AE1-862F-4BA3-A43B-AA83EE495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75CB6-4460-4953-BD09-57D1DB5DF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F33D3-D2D7-4A5D-B72B-8BFA02619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1C45D-F4B5-4841-814B-1DCB3EC41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BE9AF-A103-4558-B958-319FED22B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22038-541D-48E1-9EA0-95A134BD7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r>
              <a:rPr lang="el-GR"/>
              <a:t>Επίπεδο μεταφοράς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fld id="{A331EBFB-BDF1-4D84-B7BF-7482D92E2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8.bin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41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5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8.png"/><Relationship Id="rId4" Type="http://schemas.openxmlformats.org/officeDocument/2006/relationships/image" Target="NULL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5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63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65.bin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628775"/>
            <a:ext cx="8458200" cy="3086100"/>
          </a:xfrm>
        </p:spPr>
        <p:txBody>
          <a:bodyPr lIns="92075" tIns="46038" rIns="92075" bIns="46038" anchor="b"/>
          <a:lstStyle/>
          <a:p>
            <a:pPr algn="ctr" eaLnBrk="1" hangingPunct="1"/>
            <a:r>
              <a:rPr lang="en-US" sz="3200" smtClean="0"/>
              <a:t>HY-335 : </a:t>
            </a:r>
            <a:r>
              <a:rPr lang="el-GR" sz="3200" smtClean="0"/>
              <a:t>Δίκτυα Υπολογιστών</a:t>
            </a: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endParaRPr lang="en-GB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3716338"/>
            <a:ext cx="8472488" cy="2743200"/>
          </a:xfrm>
        </p:spPr>
        <p:txBody>
          <a:bodyPr lIns="92075" tIns="46038" rIns="92075" bIns="46038"/>
          <a:lstStyle/>
          <a:p>
            <a:pPr marL="63500" indent="0" algn="ctr" eaLnBrk="1" hangingPunct="1">
              <a:buFont typeface="ZapfDingbats"/>
              <a:buNone/>
            </a:pPr>
            <a:endParaRPr lang="el-GR" sz="3200" dirty="0" smtClean="0"/>
          </a:p>
          <a:p>
            <a:pPr marL="63500" indent="0" algn="ctr" eaLnBrk="1" hangingPunct="1">
              <a:buFont typeface="ZapfDingbats"/>
              <a:buNone/>
            </a:pPr>
            <a:r>
              <a:rPr lang="el-GR" sz="2400" dirty="0" smtClean="0"/>
              <a:t>Μαρία </a:t>
            </a:r>
            <a:r>
              <a:rPr lang="el-GR" sz="2400" dirty="0" err="1" smtClean="0"/>
              <a:t>Παπαδοπούλη</a:t>
            </a:r>
            <a:endParaRPr lang="el-GR" sz="2400" dirty="0" smtClean="0"/>
          </a:p>
          <a:p>
            <a:pPr marL="63500" indent="0" algn="ctr" eaLnBrk="1" hangingPunct="1">
              <a:buFont typeface="ZapfDingbats"/>
              <a:buNone/>
            </a:pPr>
            <a:endParaRPr lang="el-GR" sz="2400" dirty="0" smtClean="0"/>
          </a:p>
          <a:p>
            <a:pPr marL="63500" indent="0" algn="ctr" eaLnBrk="1" hangingPunct="1">
              <a:buFont typeface="ZapfDingbats"/>
              <a:buNone/>
            </a:pPr>
            <a:r>
              <a:rPr lang="el-GR" sz="2400" dirty="0" smtClean="0"/>
              <a:t>Τμήμα Επιστήμης Υπολογιστών</a:t>
            </a:r>
          </a:p>
          <a:p>
            <a:pPr marL="63500" indent="0" algn="ctr" eaLnBrk="1" hangingPunct="1">
              <a:buFont typeface="ZapfDingbats"/>
              <a:buNone/>
            </a:pPr>
            <a:r>
              <a:rPr lang="el-GR" sz="2400" dirty="0" smtClean="0"/>
              <a:t>Πανεπιστήμιο Κρήτης</a:t>
            </a:r>
          </a:p>
          <a:p>
            <a:pPr marL="63500" indent="0" algn="ctr" eaLnBrk="1" hangingPunct="1">
              <a:buFont typeface="ZapfDingbats"/>
              <a:buNone/>
            </a:pPr>
            <a:r>
              <a:rPr lang="el-GR" sz="2400" dirty="0" smtClean="0"/>
              <a:t>Χειμερινό εξάμηνο 20</a:t>
            </a:r>
            <a:r>
              <a:rPr lang="en-US" sz="2400" dirty="0" smtClean="0"/>
              <a:t>12</a:t>
            </a:r>
            <a:r>
              <a:rPr lang="el-GR" sz="2400" dirty="0" smtClean="0"/>
              <a:t>-20</a:t>
            </a:r>
            <a:r>
              <a:rPr lang="en-US" sz="2400" dirty="0" smtClean="0"/>
              <a:t>13</a:t>
            </a:r>
            <a:endParaRPr lang="en-GB" sz="2400" dirty="0" smtClean="0"/>
          </a:p>
          <a:p>
            <a:pPr marL="63500" indent="0" algn="ctr" eaLnBrk="1" hangingPunct="1">
              <a:buFont typeface="ZapfDingbats"/>
              <a:buNone/>
            </a:pPr>
            <a:endParaRPr lang="en-GB" dirty="0" smtClean="0"/>
          </a:p>
        </p:txBody>
      </p:sp>
      <p:pic>
        <p:nvPicPr>
          <p:cNvPr id="9220" name="Picture 5" descr="economi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383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1" name="Group 42"/>
          <p:cNvGrpSpPr>
            <a:grpSpLocks/>
          </p:cNvGrpSpPr>
          <p:nvPr/>
        </p:nvGrpSpPr>
        <p:grpSpPr bwMode="auto">
          <a:xfrm>
            <a:off x="4751388" y="0"/>
            <a:ext cx="4392612" cy="3527425"/>
            <a:chOff x="567" y="482"/>
            <a:chExt cx="2767" cy="2222"/>
          </a:xfrm>
        </p:grpSpPr>
        <p:sp>
          <p:nvSpPr>
            <p:cNvPr id="9223" name="Rectangle 43"/>
            <p:cNvSpPr>
              <a:spLocks noChangeArrowheads="1"/>
            </p:cNvSpPr>
            <p:nvPr/>
          </p:nvSpPr>
          <p:spPr bwMode="auto">
            <a:xfrm>
              <a:off x="2103" y="839"/>
              <a:ext cx="691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/>
              <a:endParaRPr lang="el-GR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24" name="Rectangle 44"/>
            <p:cNvSpPr>
              <a:spLocks noChangeArrowheads="1"/>
            </p:cNvSpPr>
            <p:nvPr/>
          </p:nvSpPr>
          <p:spPr bwMode="auto">
            <a:xfrm>
              <a:off x="2103" y="1090"/>
              <a:ext cx="691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Dot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l-GR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25" name="Line 45"/>
            <p:cNvSpPr>
              <a:spLocks noChangeShapeType="1"/>
            </p:cNvSpPr>
            <p:nvPr/>
          </p:nvSpPr>
          <p:spPr bwMode="auto">
            <a:xfrm flipH="1">
              <a:off x="2132" y="1341"/>
              <a:ext cx="662" cy="4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6" name="Line 46"/>
            <p:cNvSpPr>
              <a:spLocks noChangeShapeType="1"/>
            </p:cNvSpPr>
            <p:nvPr/>
          </p:nvSpPr>
          <p:spPr bwMode="auto">
            <a:xfrm flipH="1">
              <a:off x="1469" y="1341"/>
              <a:ext cx="663" cy="4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7" name="Line 47"/>
            <p:cNvSpPr>
              <a:spLocks noChangeShapeType="1"/>
            </p:cNvSpPr>
            <p:nvPr/>
          </p:nvSpPr>
          <p:spPr bwMode="auto">
            <a:xfrm>
              <a:off x="1469" y="1768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28" name="Rectangle 48"/>
            <p:cNvSpPr>
              <a:spLocks noChangeArrowheads="1"/>
            </p:cNvSpPr>
            <p:nvPr/>
          </p:nvSpPr>
          <p:spPr bwMode="auto">
            <a:xfrm>
              <a:off x="1469" y="1758"/>
              <a:ext cx="663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/>
              <a:endParaRPr lang="el-GR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29" name="Rectangle 49"/>
            <p:cNvSpPr>
              <a:spLocks noChangeArrowheads="1"/>
            </p:cNvSpPr>
            <p:nvPr/>
          </p:nvSpPr>
          <p:spPr bwMode="auto">
            <a:xfrm>
              <a:off x="1469" y="2009"/>
              <a:ext cx="663" cy="2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/>
              <a:endParaRPr lang="el-GR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30" name="Line 50"/>
            <p:cNvSpPr>
              <a:spLocks noChangeShapeType="1"/>
            </p:cNvSpPr>
            <p:nvPr/>
          </p:nvSpPr>
          <p:spPr bwMode="auto">
            <a:xfrm>
              <a:off x="2132" y="2260"/>
              <a:ext cx="0" cy="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31" name="Line 51"/>
            <p:cNvSpPr>
              <a:spLocks noChangeShapeType="1"/>
            </p:cNvSpPr>
            <p:nvPr/>
          </p:nvSpPr>
          <p:spPr bwMode="auto">
            <a:xfrm>
              <a:off x="1469" y="1783"/>
              <a:ext cx="663" cy="77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32" name="Line 52"/>
            <p:cNvSpPr>
              <a:spLocks noChangeShapeType="1"/>
            </p:cNvSpPr>
            <p:nvPr/>
          </p:nvSpPr>
          <p:spPr bwMode="auto">
            <a:xfrm flipV="1">
              <a:off x="1469" y="1080"/>
              <a:ext cx="634" cy="9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33" name="Line 53"/>
            <p:cNvSpPr>
              <a:spLocks noChangeShapeType="1"/>
            </p:cNvSpPr>
            <p:nvPr/>
          </p:nvSpPr>
          <p:spPr bwMode="auto">
            <a:xfrm flipV="1">
              <a:off x="1469" y="839"/>
              <a:ext cx="634" cy="14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34" name="Line 54"/>
            <p:cNvSpPr>
              <a:spLocks noChangeShapeType="1"/>
            </p:cNvSpPr>
            <p:nvPr/>
          </p:nvSpPr>
          <p:spPr bwMode="auto">
            <a:xfrm flipV="1">
              <a:off x="2132" y="1080"/>
              <a:ext cx="663" cy="9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35" name="Line 55"/>
            <p:cNvSpPr>
              <a:spLocks noChangeShapeType="1"/>
            </p:cNvSpPr>
            <p:nvPr/>
          </p:nvSpPr>
          <p:spPr bwMode="auto">
            <a:xfrm flipV="1">
              <a:off x="2132" y="839"/>
              <a:ext cx="663" cy="1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36" name="Oval 56"/>
            <p:cNvSpPr>
              <a:spLocks noChangeArrowheads="1"/>
            </p:cNvSpPr>
            <p:nvPr/>
          </p:nvSpPr>
          <p:spPr bwMode="auto">
            <a:xfrm>
              <a:off x="2766" y="1253"/>
              <a:ext cx="159" cy="128"/>
            </a:xfrm>
            <a:prstGeom prst="ellipse">
              <a:avLst/>
            </a:prstGeom>
            <a:solidFill>
              <a:srgbClr val="8585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Arial Greek"/>
                  <a:ea typeface="MS PGothic" pitchFamily="34" charset="-128"/>
                </a:rPr>
                <a:t>O</a:t>
              </a:r>
              <a:endParaRPr lang="en-US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37" name="Oval 57"/>
            <p:cNvSpPr>
              <a:spLocks noChangeArrowheads="1"/>
            </p:cNvSpPr>
            <p:nvPr/>
          </p:nvSpPr>
          <p:spPr bwMode="auto">
            <a:xfrm>
              <a:off x="1338" y="1616"/>
              <a:ext cx="189" cy="167"/>
            </a:xfrm>
            <a:prstGeom prst="ellipse">
              <a:avLst/>
            </a:prstGeom>
            <a:solidFill>
              <a:srgbClr val="E5E5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Arial Greek"/>
                  <a:ea typeface="MS PGothic" pitchFamily="34" charset="-128"/>
                </a:rPr>
                <a:t>R</a:t>
              </a:r>
              <a:endParaRPr lang="en-US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38" name="Oval 58"/>
            <p:cNvSpPr>
              <a:spLocks noChangeArrowheads="1"/>
            </p:cNvSpPr>
            <p:nvPr/>
          </p:nvSpPr>
          <p:spPr bwMode="auto">
            <a:xfrm>
              <a:off x="2103" y="1482"/>
              <a:ext cx="187" cy="17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Arial Greek"/>
                  <a:ea typeface="MS PGothic" pitchFamily="34" charset="-128"/>
                </a:rPr>
                <a:t>E</a:t>
              </a:r>
              <a:endParaRPr lang="en-US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39" name="Line 59"/>
            <p:cNvSpPr>
              <a:spLocks noChangeShapeType="1"/>
            </p:cNvSpPr>
            <p:nvPr/>
          </p:nvSpPr>
          <p:spPr bwMode="auto">
            <a:xfrm flipV="1">
              <a:off x="1498" y="1356"/>
              <a:ext cx="1268" cy="37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40" name="Oval 60"/>
            <p:cNvSpPr>
              <a:spLocks noChangeArrowheads="1"/>
            </p:cNvSpPr>
            <p:nvPr/>
          </p:nvSpPr>
          <p:spPr bwMode="auto">
            <a:xfrm>
              <a:off x="2103" y="2536"/>
              <a:ext cx="278" cy="16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Arial Greek"/>
                  <a:ea typeface="MS PGothic" pitchFamily="34" charset="-128"/>
                </a:rPr>
                <a:t>K</a:t>
              </a:r>
              <a:endParaRPr lang="en-US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41" name="Line 61"/>
            <p:cNvSpPr>
              <a:spLocks noChangeShapeType="1"/>
            </p:cNvSpPr>
            <p:nvPr/>
          </p:nvSpPr>
          <p:spPr bwMode="auto">
            <a:xfrm flipV="1">
              <a:off x="2103" y="572"/>
              <a:ext cx="0" cy="2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42" name="Oval 62"/>
            <p:cNvSpPr>
              <a:spLocks noChangeArrowheads="1"/>
            </p:cNvSpPr>
            <p:nvPr/>
          </p:nvSpPr>
          <p:spPr bwMode="auto">
            <a:xfrm>
              <a:off x="2045" y="482"/>
              <a:ext cx="155" cy="190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Arial Greek"/>
                  <a:ea typeface="MS PGothic" pitchFamily="34" charset="-128"/>
                </a:rPr>
                <a:t>W</a:t>
              </a:r>
              <a:endParaRPr lang="en-US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43" name="Line 63"/>
            <p:cNvSpPr>
              <a:spLocks noChangeShapeType="1"/>
            </p:cNvSpPr>
            <p:nvPr/>
          </p:nvSpPr>
          <p:spPr bwMode="auto">
            <a:xfrm>
              <a:off x="2132" y="572"/>
              <a:ext cx="634" cy="76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44" name="Freeform 64"/>
            <p:cNvSpPr>
              <a:spLocks/>
            </p:cNvSpPr>
            <p:nvPr/>
          </p:nvSpPr>
          <p:spPr bwMode="auto">
            <a:xfrm rot="10800000">
              <a:off x="1152" y="1165"/>
              <a:ext cx="2046" cy="635"/>
            </a:xfrm>
            <a:custGeom>
              <a:avLst/>
              <a:gdLst>
                <a:gd name="T0" fmla="*/ 0 w 3220"/>
                <a:gd name="T1" fmla="*/ 1 h 1148"/>
                <a:gd name="T2" fmla="*/ 20 w 3220"/>
                <a:gd name="T3" fmla="*/ 4 h 1148"/>
                <a:gd name="T4" fmla="*/ 37 w 3220"/>
                <a:gd name="T5" fmla="*/ 1 h 1148"/>
                <a:gd name="T6" fmla="*/ 55 w 3220"/>
                <a:gd name="T7" fmla="*/ 6 h 11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20"/>
                <a:gd name="T13" fmla="*/ 0 h 1148"/>
                <a:gd name="T14" fmla="*/ 3220 w 3220"/>
                <a:gd name="T15" fmla="*/ 1148 h 11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20" h="1148">
                  <a:moveTo>
                    <a:pt x="0" y="14"/>
                  </a:moveTo>
                  <a:cubicBezTo>
                    <a:pt x="404" y="395"/>
                    <a:pt x="809" y="777"/>
                    <a:pt x="1179" y="785"/>
                  </a:cubicBezTo>
                  <a:cubicBezTo>
                    <a:pt x="1549" y="793"/>
                    <a:pt x="1882" y="0"/>
                    <a:pt x="2222" y="60"/>
                  </a:cubicBezTo>
                  <a:cubicBezTo>
                    <a:pt x="2562" y="120"/>
                    <a:pt x="3054" y="974"/>
                    <a:pt x="3220" y="114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r"/>
              <a:endParaRPr lang="el-GR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45" name="Oval 65"/>
            <p:cNvSpPr>
              <a:spLocks noChangeArrowheads="1"/>
            </p:cNvSpPr>
            <p:nvPr/>
          </p:nvSpPr>
          <p:spPr bwMode="auto">
            <a:xfrm>
              <a:off x="1065" y="1071"/>
              <a:ext cx="182" cy="14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Arial Greek"/>
                  <a:ea typeface="MS PGothic" pitchFamily="34" charset="-128"/>
                </a:rPr>
                <a:t>N</a:t>
              </a:r>
              <a:endParaRPr lang="en-US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46" name="Oval 66"/>
            <p:cNvSpPr>
              <a:spLocks noChangeArrowheads="1"/>
            </p:cNvSpPr>
            <p:nvPr/>
          </p:nvSpPr>
          <p:spPr bwMode="auto">
            <a:xfrm>
              <a:off x="3083" y="1661"/>
              <a:ext cx="251" cy="18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Arial Greek"/>
                  <a:ea typeface="MS PGothic" pitchFamily="34" charset="-128"/>
                </a:rPr>
                <a:t>T</a:t>
              </a:r>
              <a:endParaRPr lang="en-US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47" name="Freeform 67"/>
            <p:cNvSpPr>
              <a:spLocks/>
            </p:cNvSpPr>
            <p:nvPr/>
          </p:nvSpPr>
          <p:spPr bwMode="auto">
            <a:xfrm>
              <a:off x="921" y="1265"/>
              <a:ext cx="116" cy="352"/>
            </a:xfrm>
            <a:custGeom>
              <a:avLst/>
              <a:gdLst>
                <a:gd name="T0" fmla="*/ 3 w 182"/>
                <a:gd name="T1" fmla="*/ 0 h 635"/>
                <a:gd name="T2" fmla="*/ 0 w 182"/>
                <a:gd name="T3" fmla="*/ 2 h 635"/>
                <a:gd name="T4" fmla="*/ 3 w 182"/>
                <a:gd name="T5" fmla="*/ 2 h 635"/>
                <a:gd name="T6" fmla="*/ 0 w 182"/>
                <a:gd name="T7" fmla="*/ 3 h 6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"/>
                <a:gd name="T13" fmla="*/ 0 h 635"/>
                <a:gd name="T14" fmla="*/ 182 w 182"/>
                <a:gd name="T15" fmla="*/ 635 h 6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" h="635">
                  <a:moveTo>
                    <a:pt x="182" y="0"/>
                  </a:moveTo>
                  <a:cubicBezTo>
                    <a:pt x="91" y="155"/>
                    <a:pt x="0" y="310"/>
                    <a:pt x="0" y="363"/>
                  </a:cubicBezTo>
                  <a:cubicBezTo>
                    <a:pt x="0" y="416"/>
                    <a:pt x="182" y="272"/>
                    <a:pt x="182" y="317"/>
                  </a:cubicBezTo>
                  <a:cubicBezTo>
                    <a:pt x="182" y="362"/>
                    <a:pt x="30" y="582"/>
                    <a:pt x="0" y="63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r"/>
              <a:endParaRPr lang="el-GR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48" name="Text Box 68"/>
            <p:cNvSpPr txBox="1">
              <a:spLocks noChangeArrowheads="1"/>
            </p:cNvSpPr>
            <p:nvPr/>
          </p:nvSpPr>
          <p:spPr bwMode="auto">
            <a:xfrm>
              <a:off x="567" y="1344"/>
              <a:ext cx="81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/>
              <a:r>
                <a:rPr lang="en-GB" b="1">
                  <a:latin typeface="Arial Greek"/>
                  <a:ea typeface="MS PGothic" pitchFamily="34" charset="-128"/>
                </a:rPr>
                <a:t>net   </a:t>
              </a:r>
              <a:r>
                <a:rPr lang="en-GB">
                  <a:latin typeface="Arial Greek"/>
                  <a:ea typeface="MS PGothic" pitchFamily="34" charset="-128"/>
                </a:rPr>
                <a:t>works</a:t>
              </a:r>
              <a:endParaRPr lang="en-US">
                <a:latin typeface="Arial Greek"/>
                <a:ea typeface="MS PGothic" pitchFamily="34" charset="-128"/>
              </a:endParaRPr>
            </a:p>
          </p:txBody>
        </p:sp>
        <p:sp>
          <p:nvSpPr>
            <p:cNvPr id="9249" name="Line 69"/>
            <p:cNvSpPr>
              <a:spLocks noChangeShapeType="1"/>
            </p:cNvSpPr>
            <p:nvPr/>
          </p:nvSpPr>
          <p:spPr bwMode="auto">
            <a:xfrm>
              <a:off x="2103" y="1341"/>
              <a:ext cx="0" cy="4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222" name="Text Box 33"/>
          <p:cNvSpPr txBox="1">
            <a:spLocks noChangeArrowheads="1"/>
          </p:cNvSpPr>
          <p:nvPr/>
        </p:nvSpPr>
        <p:spPr bwMode="auto">
          <a:xfrm>
            <a:off x="2819400" y="3733800"/>
            <a:ext cx="370363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l-GR" sz="2800" b="1">
                <a:solidFill>
                  <a:srgbClr val="FF9933"/>
                </a:solidFill>
                <a:latin typeface="Arial Greek"/>
              </a:rPr>
              <a:t>Επίπεδο</a:t>
            </a:r>
            <a:r>
              <a:rPr lang="en-US" sz="2800" b="1">
                <a:solidFill>
                  <a:srgbClr val="FF9933"/>
                </a:solidFill>
                <a:latin typeface="Arial Greek"/>
              </a:rPr>
              <a:t> </a:t>
            </a:r>
            <a:r>
              <a:rPr lang="el-GR" sz="2800" b="1">
                <a:solidFill>
                  <a:srgbClr val="FF9933"/>
                </a:solidFill>
                <a:latin typeface="Arial Greek"/>
              </a:rPr>
              <a:t>Μεταφοράς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0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AC21F-0208-40CD-9790-19601F387CC2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448800" cy="1143000"/>
          </a:xfrm>
        </p:spPr>
        <p:txBody>
          <a:bodyPr/>
          <a:lstStyle/>
          <a:p>
            <a:r>
              <a:rPr lang="el-GR" sz="2700" dirty="0" smtClean="0"/>
              <a:t>Υπηρεσίες</a:t>
            </a:r>
            <a:r>
              <a:rPr lang="en-US" sz="2700" dirty="0" smtClean="0"/>
              <a:t> </a:t>
            </a:r>
            <a:r>
              <a:rPr lang="el-GR" sz="2700" dirty="0" smtClean="0"/>
              <a:t>και πρωτόκολλα επιπέδου</a:t>
            </a:r>
            <a:r>
              <a:rPr lang="el-GR" sz="2700" dirty="0" smtClean="0">
                <a:latin typeface="Arial" pitchFamily="34" charset="0"/>
              </a:rPr>
              <a:t> </a:t>
            </a:r>
            <a:r>
              <a:rPr lang="el-GR" sz="2700" dirty="0" smtClean="0"/>
              <a:t>μεταφοράς </a:t>
            </a:r>
            <a:endParaRPr lang="en-US" sz="2700" dirty="0" smtClean="0"/>
          </a:p>
        </p:txBody>
      </p:sp>
      <p:sp>
        <p:nvSpPr>
          <p:cNvPr id="20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51149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l-GR" sz="2000" dirty="0" smtClean="0"/>
              <a:t>παρέχουν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009900"/>
                </a:solidFill>
              </a:rPr>
              <a:t>επικοινωνία</a:t>
            </a:r>
            <a:r>
              <a:rPr lang="en-US" sz="2000" dirty="0" smtClean="0"/>
              <a:t> </a:t>
            </a:r>
            <a:r>
              <a:rPr lang="el-GR" sz="2000" dirty="0" smtClean="0">
                <a:latin typeface="Arial" pitchFamily="34" charset="0"/>
              </a:rPr>
              <a:t>με τη μορφή </a:t>
            </a:r>
            <a:r>
              <a:rPr lang="en-US" sz="2000" dirty="0" smtClean="0">
                <a:latin typeface="Arial" pitchFamily="34" charset="0"/>
              </a:rPr>
              <a:t>“</a:t>
            </a:r>
            <a:r>
              <a:rPr lang="el-GR" sz="2000" b="1" i="1" u="sng" dirty="0" smtClean="0">
                <a:latin typeface="Arial" pitchFamily="34" charset="0"/>
              </a:rPr>
              <a:t>λογικής</a:t>
            </a:r>
            <a:r>
              <a:rPr lang="en-US" sz="2000" dirty="0" smtClean="0">
                <a:latin typeface="Arial" pitchFamily="34" charset="0"/>
              </a:rPr>
              <a:t>” </a:t>
            </a:r>
            <a:r>
              <a:rPr lang="el-GR" sz="2000" i="1" dirty="0" smtClean="0">
                <a:latin typeface="Arial" pitchFamily="34" charset="0"/>
              </a:rPr>
              <a:t>σύνδεσης</a:t>
            </a:r>
            <a:r>
              <a:rPr lang="el-GR" sz="2000" dirty="0" smtClean="0">
                <a:latin typeface="Arial" pitchFamily="34" charset="0"/>
              </a:rPr>
              <a:t> </a:t>
            </a:r>
            <a:r>
              <a:rPr lang="el-GR" sz="2000" dirty="0" smtClean="0"/>
              <a:t>μεταξύ των διεργασιών που δημιουργούν οι εφαρμογές που τρέχουν σε διαφορετικούς </a:t>
            </a:r>
            <a:r>
              <a:rPr lang="en-US" sz="2000" dirty="0" smtClean="0"/>
              <a:t>hosts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l-GR" sz="2000" dirty="0" smtClean="0"/>
              <a:t>Πρωτόκολλα μεταφοράς τρέχουν σε</a:t>
            </a:r>
            <a:r>
              <a:rPr lang="en-US" sz="2000" dirty="0" smtClean="0"/>
              <a:t> </a:t>
            </a:r>
            <a:r>
              <a:rPr lang="el-GR" sz="2000" dirty="0" smtClean="0"/>
              <a:t>τερματικά συστήματα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l-GR" sz="2000" dirty="0" smtClean="0"/>
              <a:t>Αποστέλλουσα πλευρά</a:t>
            </a:r>
            <a:r>
              <a:rPr lang="en-US" sz="2000" dirty="0" smtClean="0"/>
              <a:t>: 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sz="2000" dirty="0" smtClean="0">
                <a:latin typeface="Arial" pitchFamily="34" charset="0"/>
              </a:rPr>
              <a:t>Χωρίζει </a:t>
            </a:r>
            <a:r>
              <a:rPr lang="el-GR" sz="2000" dirty="0" smtClean="0"/>
              <a:t>τα μηνύματα της εφαρμογής σε 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sz="2000" b="1" i="1" dirty="0" smtClean="0">
                <a:solidFill>
                  <a:srgbClr val="FF0000"/>
                </a:solidFill>
              </a:rPr>
              <a:t>τμήματα (</a:t>
            </a:r>
            <a:r>
              <a:rPr lang="en-US" sz="2000" b="1" i="1" dirty="0" smtClean="0">
                <a:solidFill>
                  <a:srgbClr val="FF0000"/>
                </a:solidFill>
              </a:rPr>
              <a:t>segments</a:t>
            </a:r>
            <a:r>
              <a:rPr lang="el-GR" sz="2000" b="1" i="1" dirty="0" smtClean="0">
                <a:solidFill>
                  <a:srgbClr val="FF0000"/>
                </a:solidFill>
              </a:rPr>
              <a:t>) </a:t>
            </a:r>
            <a:r>
              <a:rPr lang="el-GR" sz="2000" dirty="0" smtClean="0"/>
              <a:t>και τα </a:t>
            </a:r>
            <a:r>
              <a:rPr lang="el-GR" sz="2000" b="1" i="1" dirty="0" smtClean="0"/>
              <a:t>προωθεί στο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sz="2000" b="1" i="1" dirty="0" smtClean="0"/>
              <a:t>επίπεδο δικτύου</a:t>
            </a:r>
            <a:endParaRPr lang="en-US" sz="2000" b="1" i="1" dirty="0" smtClean="0"/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l-GR" sz="2000" dirty="0" smtClean="0"/>
              <a:t>Λαμβάνουσα πλευρά</a:t>
            </a:r>
            <a:r>
              <a:rPr lang="en-US" sz="2000" dirty="0" smtClean="0"/>
              <a:t>: 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sz="2000" b="1" dirty="0" err="1" smtClean="0"/>
              <a:t>Επανασυναρμολογεί</a:t>
            </a:r>
            <a:r>
              <a:rPr lang="el-GR" sz="2000" dirty="0" smtClean="0"/>
              <a:t> τα  </a:t>
            </a:r>
            <a:r>
              <a:rPr lang="en-US" sz="2000" dirty="0" smtClean="0"/>
              <a:t>segments</a:t>
            </a:r>
            <a:r>
              <a:rPr lang="el-GR" sz="2000" dirty="0" smtClean="0"/>
              <a:t> μηνύματα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sz="2000" dirty="0" smtClean="0"/>
              <a:t>και τα </a:t>
            </a:r>
            <a:r>
              <a:rPr lang="el-GR" sz="2000" b="1" i="1" dirty="0" smtClean="0"/>
              <a:t>προωθεί στο επίπεδο εφαρμογών</a:t>
            </a:r>
            <a:endParaRPr lang="en-US" sz="2000" b="1" i="1" dirty="0" smtClean="0"/>
          </a:p>
          <a:p>
            <a:pPr>
              <a:lnSpc>
                <a:spcPct val="90000"/>
              </a:lnSpc>
              <a:buFont typeface="Wingdings" pitchFamily="2" charset="2"/>
              <a:buChar char="F"/>
            </a:pPr>
            <a:r>
              <a:rPr lang="el-GR" sz="2000" dirty="0" smtClean="0">
                <a:sym typeface="Wingdings" pitchFamily="2" charset="2"/>
              </a:rPr>
              <a:t>Πάνω από ένα πρωτόκολλα μεταφοράς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000" dirty="0" smtClean="0">
                <a:sym typeface="Wingdings" pitchFamily="2" charset="2"/>
              </a:rPr>
              <a:t>	διαθέσιμα στις εφαρμογές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Internet: </a:t>
            </a:r>
            <a:r>
              <a:rPr lang="en-US" sz="2000" dirty="0" smtClean="0">
                <a:solidFill>
                  <a:srgbClr val="009900"/>
                </a:solidFill>
              </a:rPr>
              <a:t>TCP &amp; UDP</a:t>
            </a:r>
          </a:p>
        </p:txBody>
      </p:sp>
      <p:grpSp>
        <p:nvGrpSpPr>
          <p:cNvPr id="2069" name="Group 299"/>
          <p:cNvGrpSpPr>
            <a:grpSpLocks/>
          </p:cNvGrpSpPr>
          <p:nvPr/>
        </p:nvGrpSpPr>
        <p:grpSpPr bwMode="auto">
          <a:xfrm>
            <a:off x="5205413" y="2286000"/>
            <a:ext cx="3938587" cy="4233863"/>
            <a:chOff x="2956" y="827"/>
            <a:chExt cx="2481" cy="2667"/>
          </a:xfrm>
        </p:grpSpPr>
        <p:sp>
          <p:nvSpPr>
            <p:cNvPr id="2070" name="Freeform 5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141 w 1292"/>
                <a:gd name="T1" fmla="*/ 3 h 1255"/>
                <a:gd name="T2" fmla="*/ 21 w 1292"/>
                <a:gd name="T3" fmla="*/ 78 h 1255"/>
                <a:gd name="T4" fmla="*/ 17 w 1292"/>
                <a:gd name="T5" fmla="*/ 261 h 1255"/>
                <a:gd name="T6" fmla="*/ 31 w 1292"/>
                <a:gd name="T7" fmla="*/ 414 h 1255"/>
                <a:gd name="T8" fmla="*/ 146 w 1292"/>
                <a:gd name="T9" fmla="*/ 435 h 1255"/>
                <a:gd name="T10" fmla="*/ 382 w 1292"/>
                <a:gd name="T11" fmla="*/ 564 h 1255"/>
                <a:gd name="T12" fmla="*/ 589 w 1292"/>
                <a:gd name="T13" fmla="*/ 618 h 1255"/>
                <a:gd name="T14" fmla="*/ 709 w 1292"/>
                <a:gd name="T15" fmla="*/ 509 h 1255"/>
                <a:gd name="T16" fmla="*/ 752 w 1292"/>
                <a:gd name="T17" fmla="*/ 222 h 1255"/>
                <a:gd name="T18" fmla="*/ 713 w 1292"/>
                <a:gd name="T19" fmla="*/ 105 h 1255"/>
                <a:gd name="T20" fmla="*/ 443 w 1292"/>
                <a:gd name="T21" fmla="*/ 58 h 1255"/>
                <a:gd name="T22" fmla="*/ 141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071" name="Freeform 6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326 w 1340"/>
                <a:gd name="T1" fmla="*/ 20 h 1191"/>
                <a:gd name="T2" fmla="*/ 48 w 1340"/>
                <a:gd name="T3" fmla="*/ 29 h 1191"/>
                <a:gd name="T4" fmla="*/ 34 w 1340"/>
                <a:gd name="T5" fmla="*/ 201 h 1191"/>
                <a:gd name="T6" fmla="*/ 17 w 1340"/>
                <a:gd name="T7" fmla="*/ 359 h 1191"/>
                <a:gd name="T8" fmla="*/ 66 w 1340"/>
                <a:gd name="T9" fmla="*/ 434 h 1191"/>
                <a:gd name="T10" fmla="*/ 319 w 1340"/>
                <a:gd name="T11" fmla="*/ 437 h 1191"/>
                <a:gd name="T12" fmla="*/ 380 w 1340"/>
                <a:gd name="T13" fmla="*/ 563 h 1191"/>
                <a:gd name="T14" fmla="*/ 732 w 1340"/>
                <a:gd name="T15" fmla="*/ 548 h 1191"/>
                <a:gd name="T16" fmla="*/ 757 w 1340"/>
                <a:gd name="T17" fmla="*/ 285 h 1191"/>
                <a:gd name="T18" fmla="*/ 714 w 1340"/>
                <a:gd name="T19" fmla="*/ 171 h 1191"/>
                <a:gd name="T20" fmla="*/ 450 w 1340"/>
                <a:gd name="T21" fmla="*/ 144 h 1191"/>
                <a:gd name="T22" fmla="*/ 326 w 1340"/>
                <a:gd name="T23" fmla="*/ 20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072" name="Freeform 7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16 w 2135"/>
                <a:gd name="T1" fmla="*/ 326 h 1662"/>
                <a:gd name="T2" fmla="*/ 62 w 2135"/>
                <a:gd name="T3" fmla="*/ 38 h 1662"/>
                <a:gd name="T4" fmla="*/ 390 w 2135"/>
                <a:gd name="T5" fmla="*/ 98 h 1662"/>
                <a:gd name="T6" fmla="*/ 717 w 2135"/>
                <a:gd name="T7" fmla="*/ 50 h 1662"/>
                <a:gd name="T8" fmla="*/ 1188 w 2135"/>
                <a:gd name="T9" fmla="*/ 204 h 1662"/>
                <a:gd name="T10" fmla="*/ 1195 w 2135"/>
                <a:gd name="T11" fmla="*/ 572 h 1662"/>
                <a:gd name="T12" fmla="*/ 938 w 2135"/>
                <a:gd name="T13" fmla="*/ 801 h 1662"/>
                <a:gd name="T14" fmla="*/ 483 w 2135"/>
                <a:gd name="T15" fmla="*/ 759 h 1662"/>
                <a:gd name="T16" fmla="*/ 298 w 2135"/>
                <a:gd name="T17" fmla="*/ 635 h 1662"/>
                <a:gd name="T18" fmla="*/ 109 w 2135"/>
                <a:gd name="T19" fmla="*/ 534 h 1662"/>
                <a:gd name="T20" fmla="*/ 16 w 2135"/>
                <a:gd name="T21" fmla="*/ 326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grpSp>
          <p:nvGrpSpPr>
            <p:cNvPr id="2073" name="Group 8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2063" name="Object 9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2110" name="Clip" r:id="rId3" imgW="1307263" imgH="1084139" progId="">
                  <p:embed/>
                </p:oleObj>
              </a:graphicData>
            </a:graphic>
          </p:graphicFrame>
          <p:graphicFrame>
            <p:nvGraphicFramePr>
              <p:cNvPr id="2064" name="Object 10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2111" name="Clip" r:id="rId4" imgW="681706" imgH="480401" progId="">
                  <p:embed/>
                </p:oleObj>
              </a:graphicData>
            </a:graphic>
          </p:graphicFrame>
          <p:sp>
            <p:nvSpPr>
              <p:cNvPr id="2324" name="Line 11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074" name="Group 12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2061" name="Object 13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2112" name="Clip" r:id="rId5" imgW="1307263" imgH="1084139" progId="">
                  <p:embed/>
                </p:oleObj>
              </a:graphicData>
            </a:graphic>
          </p:graphicFrame>
          <p:graphicFrame>
            <p:nvGraphicFramePr>
              <p:cNvPr id="2062" name="Object 14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2113" name="Clip" r:id="rId6" imgW="681706" imgH="480401" progId="">
                  <p:embed/>
                </p:oleObj>
              </a:graphicData>
            </a:graphic>
          </p:graphicFrame>
          <p:sp>
            <p:nvSpPr>
              <p:cNvPr id="2323" name="Line 15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075" name="Group 16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2320" name="Oval 1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21" name="Oval 1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22" name="Oval 1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2076" name="Group 20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2312" name="AutoShape 2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13" name="Rectangle 2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14" name="Rectangle 2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15" name="AutoShape 2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16" name="Line 2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17" name="Line 2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18" name="Rectangle 2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19" name="Rectangle 2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2077" name="Group 29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2309" name="Oval 30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10" name="Oval 31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11" name="Oval 32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2078" name="Line 33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79" name="Line 34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80" name="Line 35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81" name="Line 36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82" name="Line 37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83" name="Line 38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084" name="Group 39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2301" name="AutoShape 4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02" name="Rectangle 4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03" name="Rectangle 4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04" name="AutoShape 4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05" name="Line 4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06" name="Line 4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07" name="Rectangle 4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08" name="Rectangle 4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2085" name="Group 48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2059" name="Object 49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p:oleObj spid="_x0000_s2114" name="Clip" r:id="rId7" imgW="1307263" imgH="1084139" progId="">
                  <p:embed/>
                </p:oleObj>
              </a:graphicData>
            </a:graphic>
          </p:graphicFrame>
          <p:sp>
            <p:nvSpPr>
              <p:cNvPr id="2294" name="Line 50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aphicFrame>
            <p:nvGraphicFramePr>
              <p:cNvPr id="2060" name="Object 51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p:oleObj spid="_x0000_s2115" name="Clip" r:id="rId8" imgW="1307263" imgH="1084139" progId="">
                  <p:embed/>
                </p:oleObj>
              </a:graphicData>
            </a:graphic>
          </p:graphicFrame>
          <p:sp>
            <p:nvSpPr>
              <p:cNvPr id="2295" name="Line 52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2296" name="Group 53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2298" name="Oval 54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2299" name="Oval 55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2300" name="Oval 56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2297" name="Line 57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aphicFrame>
          <p:nvGraphicFramePr>
            <p:cNvPr id="2050" name="Object 58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p:oleObj spid="_x0000_s2116" name="Clip" r:id="rId9" imgW="1307263" imgH="1084139" progId="">
                <p:embed/>
              </p:oleObj>
            </a:graphicData>
          </a:graphic>
        </p:graphicFrame>
        <p:graphicFrame>
          <p:nvGraphicFramePr>
            <p:cNvPr id="2051" name="Object 59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p:oleObj spid="_x0000_s2117" name="Clip" r:id="rId10" imgW="1307263" imgH="1084139" progId="">
                <p:embed/>
              </p:oleObj>
            </a:graphicData>
          </a:graphic>
        </p:graphicFrame>
        <p:sp>
          <p:nvSpPr>
            <p:cNvPr id="2086" name="Oval 60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087" name="Oval 61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088" name="Oval 62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089" name="Line 63"/>
            <p:cNvSpPr>
              <a:spLocks noChangeShapeType="1"/>
            </p:cNvSpPr>
            <p:nvPr/>
          </p:nvSpPr>
          <p:spPr bwMode="auto">
            <a:xfrm rot="-5400000">
              <a:off x="4097" y="2821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90" name="Line 64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91" name="Line 65"/>
            <p:cNvSpPr>
              <a:spLocks noChangeShapeType="1"/>
            </p:cNvSpPr>
            <p:nvPr/>
          </p:nvSpPr>
          <p:spPr bwMode="auto">
            <a:xfrm rot="16200000" flipV="1">
              <a:off x="3921" y="2602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92" name="Line 66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93" name="Line 67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94" name="Line 68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2052" name="Object 69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p:oleObj spid="_x0000_s2118" name="Clip" r:id="rId11" imgW="982811" imgH="1208363" progId="">
                <p:embed/>
              </p:oleObj>
            </a:graphicData>
          </a:graphic>
        </p:graphicFrame>
        <p:graphicFrame>
          <p:nvGraphicFramePr>
            <p:cNvPr id="2053" name="Object 70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p:oleObj spid="_x0000_s2119" name="Clip" r:id="rId12" imgW="982811" imgH="1208363" progId="">
                <p:embed/>
              </p:oleObj>
            </a:graphicData>
          </a:graphic>
        </p:graphicFrame>
        <p:grpSp>
          <p:nvGrpSpPr>
            <p:cNvPr id="2095" name="Group 72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2057" name="Object 7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20" name="Clip" r:id="rId13" imgW="826829" imgH="840406" progId="">
                  <p:embed/>
                </p:oleObj>
              </a:graphicData>
            </a:graphic>
          </p:graphicFrame>
          <p:graphicFrame>
            <p:nvGraphicFramePr>
              <p:cNvPr id="2058" name="Object 7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21" name="Clip" r:id="rId14" imgW="1268295" imgH="1199426" progId="">
                  <p:embed/>
                </p:oleObj>
              </a:graphicData>
            </a:graphic>
          </p:graphicFrame>
        </p:grpSp>
        <p:grpSp>
          <p:nvGrpSpPr>
            <p:cNvPr id="2096" name="Group 75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2055" name="Object 7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22" name="Clip" r:id="rId15" imgW="826829" imgH="840406" progId="">
                  <p:embed/>
                </p:oleObj>
              </a:graphicData>
            </a:graphic>
          </p:graphicFrame>
          <p:graphicFrame>
            <p:nvGraphicFramePr>
              <p:cNvPr id="2056" name="Object 7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23" name="Clip" r:id="rId16" imgW="1268295" imgH="1199426" progId="">
                  <p:embed/>
                </p:oleObj>
              </a:graphicData>
            </a:graphic>
          </p:graphicFrame>
        </p:grpSp>
        <p:grpSp>
          <p:nvGrpSpPr>
            <p:cNvPr id="2097" name="Group 78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2054" name="Object 79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p:oleObj spid="_x0000_s2124" name="Clip" r:id="rId17" imgW="826829" imgH="840406" progId="">
                  <p:embed/>
                </p:oleObj>
              </a:graphicData>
            </a:graphic>
          </p:graphicFrame>
          <p:sp>
            <p:nvSpPr>
              <p:cNvPr id="2293" name="Rectangle 80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2098" name="Line 81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099" name="Group 82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2285" name="AutoShape 8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86" name="Rectangle 8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87" name="Rectangle 8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88" name="AutoShape 8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89" name="Line 8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90" name="Line 8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91" name="Rectangle 8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92" name="Rectangle 9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2100" name="Group 91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2277" name="AutoShape 9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78" name="Rectangle 9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79" name="Rectangle 9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80" name="AutoShape 9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81" name="Line 9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82" name="Line 9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83" name="Rectangle 9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84" name="Rectangle 9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2101" name="Line 100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2" name="Line 101"/>
            <p:cNvSpPr>
              <a:spLocks noChangeShapeType="1"/>
            </p:cNvSpPr>
            <p:nvPr/>
          </p:nvSpPr>
          <p:spPr bwMode="auto">
            <a:xfrm rot="-5400000">
              <a:off x="4935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3" name="Line 102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4" name="Line 103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5" name="Line 104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6" name="Line 105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7" name="Line 106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8" name="Line 107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09" name="Line 108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10" name="Line 109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11" name="Line 110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12" name="Line 111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13" name="Group 112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2264" name="Oval 1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65" name="Line 1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66" name="Line 1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67" name="Rectangle 1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68" name="Oval 1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2269" name="Group 1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74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75" name="Line 1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76" name="Line 1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70" name="Group 1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71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72" name="Line 1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73" name="Line 1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14" name="Group 126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2251" name="Oval 1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52" name="Line 1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3" name="Line 1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4" name="Rectangle 1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55" name="Oval 1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2256" name="Group 1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61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2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3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57" name="Group 1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58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9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0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15" name="Group 140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2238" name="Oval 1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39" name="Line 1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40" name="Line 1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41" name="Rectangle 1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42" name="Oval 1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2243" name="Group 1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48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49" name="Line 1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0" name="Line 1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44" name="Group 1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45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46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47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16" name="Group 154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2225" name="Oval 1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26" name="Line 1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27" name="Line 1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28" name="Rectangle 1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29" name="Oval 1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2230" name="Group 1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35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36" name="Line 1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37" name="Line 1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31" name="Group 1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32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33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34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17" name="Group 168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2212" name="Oval 1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13" name="Line 1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14" name="Line 1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15" name="Rectangle 1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16" name="Oval 1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2217" name="Group 1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22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3" name="Line 1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4" name="Line 1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18" name="Group 1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19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0" name="Line 1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1" name="Line 1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18" name="Group 182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2199" name="Oval 1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200" name="Line 1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1" name="Line 1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2" name="Rectangle 1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03" name="Oval 1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2204" name="Group 1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09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10" name="Line 1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11" name="Line 1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05" name="Group 1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06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07" name="Line 1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08" name="Line 1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19" name="Group 196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2186" name="Oval 1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87" name="Line 1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88" name="Line 1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89" name="Rectangle 2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90" name="Oval 2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2191" name="Group 2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96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97" name="Line 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98" name="Line 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92" name="Group 2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93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94" name="Line 2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95" name="Line 2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20" name="Group 210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2173" name="Oval 2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74" name="Line 2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75" name="Line 2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76" name="Rectangle 2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77" name="Oval 2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2178" name="Group 2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83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84" name="Line 2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85" name="Line 2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79" name="Group 2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80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81" name="Line 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82" name="Line 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2121" name="Line 224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22" name="Group 254"/>
            <p:cNvGrpSpPr>
              <a:grpSpLocks/>
            </p:cNvGrpSpPr>
            <p:nvPr/>
          </p:nvGrpSpPr>
          <p:grpSpPr bwMode="auto">
            <a:xfrm>
              <a:off x="2956" y="966"/>
              <a:ext cx="513" cy="538"/>
              <a:chOff x="4180" y="744"/>
              <a:chExt cx="513" cy="538"/>
            </a:xfrm>
          </p:grpSpPr>
          <p:sp>
            <p:nvSpPr>
              <p:cNvPr id="2166" name="Rectangle 22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67" name="Rectangle 22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68" name="Rectangle 22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69" name="Text Box 23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/>
                  <a:t>application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70" name="Line 23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71" name="Line 23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72" name="Line 23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23" name="Group 255"/>
            <p:cNvGrpSpPr>
              <a:grpSpLocks/>
            </p:cNvGrpSpPr>
            <p:nvPr/>
          </p:nvGrpSpPr>
          <p:grpSpPr bwMode="auto">
            <a:xfrm>
              <a:off x="4924" y="2784"/>
              <a:ext cx="513" cy="538"/>
              <a:chOff x="4180" y="744"/>
              <a:chExt cx="513" cy="538"/>
            </a:xfrm>
          </p:grpSpPr>
          <p:sp>
            <p:nvSpPr>
              <p:cNvPr id="2159" name="Rectangle 256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60" name="Rectangle 257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61" name="Rectangle 258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62" name="Text Box 259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/>
                  <a:t>application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63" name="Line 260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4" name="Line 261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5" name="Line 262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24" name="Group 263"/>
            <p:cNvGrpSpPr>
              <a:grpSpLocks/>
            </p:cNvGrpSpPr>
            <p:nvPr/>
          </p:nvGrpSpPr>
          <p:grpSpPr bwMode="auto">
            <a:xfrm>
              <a:off x="4507" y="2229"/>
              <a:ext cx="513" cy="442"/>
              <a:chOff x="2923" y="3345"/>
              <a:chExt cx="513" cy="442"/>
            </a:xfrm>
          </p:grpSpPr>
          <p:sp>
            <p:nvSpPr>
              <p:cNvPr id="2154" name="Rectangle 264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55" name="Rectangle 265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56" name="Text Box 266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57" name="Line 267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58" name="Line 268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25" name="Group 269"/>
            <p:cNvGrpSpPr>
              <a:grpSpLocks/>
            </p:cNvGrpSpPr>
            <p:nvPr/>
          </p:nvGrpSpPr>
          <p:grpSpPr bwMode="auto">
            <a:xfrm>
              <a:off x="4843" y="1863"/>
              <a:ext cx="513" cy="442"/>
              <a:chOff x="2923" y="3345"/>
              <a:chExt cx="513" cy="442"/>
            </a:xfrm>
          </p:grpSpPr>
          <p:sp>
            <p:nvSpPr>
              <p:cNvPr id="2149" name="Rectangle 270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50" name="Rectangle 271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51" name="Text Box 272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52" name="Line 273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53" name="Line 274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26" name="Group 275"/>
            <p:cNvGrpSpPr>
              <a:grpSpLocks/>
            </p:cNvGrpSpPr>
            <p:nvPr/>
          </p:nvGrpSpPr>
          <p:grpSpPr bwMode="auto">
            <a:xfrm>
              <a:off x="4285" y="1671"/>
              <a:ext cx="513" cy="442"/>
              <a:chOff x="2923" y="3345"/>
              <a:chExt cx="513" cy="442"/>
            </a:xfrm>
          </p:grpSpPr>
          <p:sp>
            <p:nvSpPr>
              <p:cNvPr id="2144" name="Rectangle 276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45" name="Rectangle 277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46" name="Text Box 278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47" name="Line 279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48" name="Line 280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27" name="Group 281"/>
            <p:cNvGrpSpPr>
              <a:grpSpLocks/>
            </p:cNvGrpSpPr>
            <p:nvPr/>
          </p:nvGrpSpPr>
          <p:grpSpPr bwMode="auto">
            <a:xfrm>
              <a:off x="4243" y="1185"/>
              <a:ext cx="513" cy="442"/>
              <a:chOff x="2923" y="3345"/>
              <a:chExt cx="513" cy="442"/>
            </a:xfrm>
          </p:grpSpPr>
          <p:sp>
            <p:nvSpPr>
              <p:cNvPr id="2139" name="Rectangle 282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40" name="Rectangle 283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41" name="Text Box 284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42" name="Line 285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43" name="Line 286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28" name="Group 287"/>
            <p:cNvGrpSpPr>
              <a:grpSpLocks/>
            </p:cNvGrpSpPr>
            <p:nvPr/>
          </p:nvGrpSpPr>
          <p:grpSpPr bwMode="auto">
            <a:xfrm>
              <a:off x="3696" y="1344"/>
              <a:ext cx="513" cy="442"/>
              <a:chOff x="2923" y="3345"/>
              <a:chExt cx="513" cy="442"/>
            </a:xfrm>
          </p:grpSpPr>
          <p:sp>
            <p:nvSpPr>
              <p:cNvPr id="2134" name="Rectangle 288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35" name="Rectangle 289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36" name="Text Box 290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37" name="Line 291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38" name="Line 292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29" name="Group 298"/>
            <p:cNvGrpSpPr>
              <a:grpSpLocks/>
            </p:cNvGrpSpPr>
            <p:nvPr/>
          </p:nvGrpSpPr>
          <p:grpSpPr bwMode="auto">
            <a:xfrm rot="2937887">
              <a:off x="2991" y="1881"/>
              <a:ext cx="2382" cy="274"/>
              <a:chOff x="2937" y="3579"/>
              <a:chExt cx="2382" cy="274"/>
            </a:xfrm>
          </p:grpSpPr>
          <p:sp>
            <p:nvSpPr>
              <p:cNvPr id="2130" name="Rectangle 295"/>
              <p:cNvSpPr>
                <a:spLocks noChangeArrowheads="1"/>
              </p:cNvSpPr>
              <p:nvPr/>
            </p:nvSpPr>
            <p:spPr bwMode="auto">
              <a:xfrm>
                <a:off x="3168" y="3630"/>
                <a:ext cx="1920" cy="1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31" name="Text Box 293"/>
              <p:cNvSpPr txBox="1">
                <a:spLocks noChangeArrowheads="1"/>
              </p:cNvSpPr>
              <p:nvPr/>
            </p:nvSpPr>
            <p:spPr bwMode="auto">
              <a:xfrm>
                <a:off x="3343" y="3617"/>
                <a:ext cx="16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</a:rPr>
                  <a:t>logical end-end transport</a:t>
                </a:r>
                <a:endParaRPr lang="en-US"/>
              </a:p>
            </p:txBody>
          </p:sp>
          <p:sp>
            <p:nvSpPr>
              <p:cNvPr id="2132" name="Freeform 296"/>
              <p:cNvSpPr>
                <a:spLocks/>
              </p:cNvSpPr>
              <p:nvPr/>
            </p:nvSpPr>
            <p:spPr bwMode="auto">
              <a:xfrm>
                <a:off x="2937" y="357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33" name="Freeform 297"/>
              <p:cNvSpPr>
                <a:spLocks/>
              </p:cNvSpPr>
              <p:nvPr/>
            </p:nvSpPr>
            <p:spPr bwMode="auto">
              <a:xfrm flipH="1">
                <a:off x="5037" y="358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DB07EF-A74A-4BEC-A57C-26EB324CE8FB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l-GR" smtClean="0"/>
              <a:t>Επίπεδο μεταφοράς </a:t>
            </a:r>
            <a:r>
              <a:rPr lang="en-US" smtClean="0"/>
              <a:t>vs. </a:t>
            </a:r>
            <a:r>
              <a:rPr lang="el-GR" smtClean="0"/>
              <a:t>δικτύου</a:t>
            </a:r>
            <a:endParaRPr lang="en-US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4648200"/>
          </a:xfrm>
        </p:spPr>
        <p:txBody>
          <a:bodyPr/>
          <a:lstStyle/>
          <a:p>
            <a:pPr>
              <a:buNone/>
            </a:pPr>
            <a:r>
              <a:rPr lang="el-GR" sz="2400" i="1" dirty="0" smtClean="0">
                <a:solidFill>
                  <a:schemeClr val="accent2"/>
                </a:solidFill>
              </a:rPr>
              <a:t>Επίπεδο δικτύου </a:t>
            </a:r>
            <a:r>
              <a:rPr lang="en-US" sz="2400" i="1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>
              <a:buFont typeface="ZapfDingbats"/>
              <a:buNone/>
            </a:pPr>
            <a:r>
              <a:rPr lang="el-GR" sz="2200" dirty="0" smtClean="0">
                <a:solidFill>
                  <a:srgbClr val="0099FF"/>
                </a:solidFill>
              </a:rPr>
              <a:t> </a:t>
            </a:r>
            <a:r>
              <a:rPr lang="en-US" sz="2200" dirty="0" smtClean="0">
                <a:solidFill>
                  <a:srgbClr val="0099FF"/>
                </a:solidFill>
              </a:rPr>
              <a:t>“</a:t>
            </a:r>
            <a:r>
              <a:rPr lang="el-GR" sz="2200" dirty="0" smtClean="0">
                <a:solidFill>
                  <a:srgbClr val="0099FF"/>
                </a:solidFill>
              </a:rPr>
              <a:t>επικοινωνία</a:t>
            </a:r>
            <a:r>
              <a:rPr lang="en-US" sz="2200" dirty="0" smtClean="0">
                <a:solidFill>
                  <a:srgbClr val="0099FF"/>
                </a:solidFill>
              </a:rPr>
              <a:t>”</a:t>
            </a:r>
            <a:r>
              <a:rPr lang="el-GR" sz="2200" dirty="0" smtClean="0">
                <a:solidFill>
                  <a:srgbClr val="0099FF"/>
                </a:solidFill>
              </a:rPr>
              <a:t>  μεταξύ </a:t>
            </a:r>
            <a:r>
              <a:rPr lang="en-US" sz="2200" dirty="0" smtClean="0">
                <a:solidFill>
                  <a:srgbClr val="0099FF"/>
                </a:solidFill>
              </a:rPr>
              <a:t>hosts </a:t>
            </a:r>
            <a:endParaRPr lang="el-GR" sz="2200" dirty="0" smtClean="0">
              <a:solidFill>
                <a:srgbClr val="0099FF"/>
              </a:solidFill>
            </a:endParaRPr>
          </a:p>
          <a:p>
            <a:pPr>
              <a:buFont typeface="ZapfDingbats"/>
              <a:buNone/>
            </a:pPr>
            <a:r>
              <a:rPr lang="el-GR" sz="1800" dirty="0" smtClean="0">
                <a:solidFill>
                  <a:srgbClr val="0099FF"/>
                </a:solidFill>
                <a:sym typeface="Wingdings" pitchFamily="2" charset="2"/>
              </a:rPr>
              <a:t> </a:t>
            </a:r>
            <a:r>
              <a:rPr lang="el-GR" sz="1800" dirty="0" smtClean="0"/>
              <a:t>Να θυμάστε το </a:t>
            </a:r>
            <a:r>
              <a:rPr lang="en-US" sz="1800" dirty="0" smtClean="0"/>
              <a:t>IP </a:t>
            </a:r>
            <a:r>
              <a:rPr lang="el-GR" sz="1800" dirty="0" smtClean="0"/>
              <a:t>πρωτόκολλο</a:t>
            </a:r>
            <a:r>
              <a:rPr lang="en-US" sz="1800" dirty="0" smtClean="0"/>
              <a:t> </a:t>
            </a:r>
            <a:r>
              <a:rPr lang="el-GR" sz="1800" b="1" i="1" u="sng" dirty="0" smtClean="0"/>
              <a:t>δεν </a:t>
            </a:r>
            <a:r>
              <a:rPr lang="el-GR" sz="1800" b="1" dirty="0" smtClean="0"/>
              <a:t>εγγυάται  </a:t>
            </a:r>
            <a:r>
              <a:rPr lang="el-GR" sz="1800" b="1" i="1" u="sng" dirty="0" smtClean="0"/>
              <a:t>αξιόπιστη</a:t>
            </a:r>
            <a:r>
              <a:rPr lang="el-GR" sz="1800" b="1" dirty="0" smtClean="0"/>
              <a:t> μετάδοση</a:t>
            </a:r>
            <a:r>
              <a:rPr lang="el-GR" sz="1800" dirty="0" smtClean="0"/>
              <a:t> των πακέτων και </a:t>
            </a:r>
            <a:r>
              <a:rPr lang="el-GR" sz="1800" b="1" dirty="0" smtClean="0"/>
              <a:t>λήψη τους σύμφωνα με τη </a:t>
            </a:r>
            <a:r>
              <a:rPr lang="el-GR" sz="1800" b="1" i="1" dirty="0" smtClean="0"/>
              <a:t>σειρά που στάλθηκαν</a:t>
            </a:r>
            <a:r>
              <a:rPr lang="el-GR" sz="1800" i="1" dirty="0" smtClean="0"/>
              <a:t> </a:t>
            </a:r>
            <a:r>
              <a:rPr lang="en-US" sz="1800" i="1" dirty="0" smtClean="0"/>
              <a:t>, </a:t>
            </a:r>
            <a:r>
              <a:rPr lang="el-GR" sz="1800" dirty="0" smtClean="0"/>
              <a:t>ούτε ότι </a:t>
            </a:r>
            <a:r>
              <a:rPr lang="el-GR" sz="1800" b="1" i="1" u="sng" dirty="0" smtClean="0"/>
              <a:t>δεν</a:t>
            </a:r>
            <a:r>
              <a:rPr lang="el-GR" sz="1800" u="sng" dirty="0" smtClean="0"/>
              <a:t> </a:t>
            </a:r>
            <a:r>
              <a:rPr lang="el-GR" sz="1800" b="1" dirty="0" smtClean="0"/>
              <a:t>θα υπάρξουν λάθη σε </a:t>
            </a:r>
            <a:r>
              <a:rPr lang="en-US" sz="1800" b="1" dirty="0" smtClean="0"/>
              <a:t>bits</a:t>
            </a:r>
            <a:r>
              <a:rPr lang="en-US" sz="1800" dirty="0" smtClean="0"/>
              <a:t> </a:t>
            </a:r>
            <a:r>
              <a:rPr lang="el-GR" sz="1800" dirty="0" smtClean="0"/>
              <a:t>των πακέτων</a:t>
            </a:r>
            <a:endParaRPr lang="en-US" sz="1800" dirty="0" smtClean="0"/>
          </a:p>
          <a:p>
            <a:pPr>
              <a:buNone/>
            </a:pPr>
            <a:r>
              <a:rPr lang="el-GR" sz="2400" i="1" dirty="0" smtClean="0">
                <a:solidFill>
                  <a:schemeClr val="accent2"/>
                </a:solidFill>
              </a:rPr>
              <a:t>Επίπεδο μεταφοράς</a:t>
            </a:r>
            <a:r>
              <a:rPr lang="en-US" sz="2400" i="1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>
              <a:buFont typeface="ZapfDingbats"/>
              <a:buNone/>
            </a:pPr>
            <a:r>
              <a:rPr lang="en-US" sz="2200" b="1" dirty="0" smtClean="0">
                <a:solidFill>
                  <a:srgbClr val="00CC00"/>
                </a:solidFill>
              </a:rPr>
              <a:t>“</a:t>
            </a:r>
            <a:r>
              <a:rPr lang="el-GR" sz="2200" b="1" dirty="0" smtClean="0">
                <a:solidFill>
                  <a:srgbClr val="00CC00"/>
                </a:solidFill>
              </a:rPr>
              <a:t>λογική</a:t>
            </a:r>
            <a:r>
              <a:rPr lang="en-US" sz="2200" b="1" dirty="0" smtClean="0">
                <a:solidFill>
                  <a:srgbClr val="00CC00"/>
                </a:solidFill>
              </a:rPr>
              <a:t>” </a:t>
            </a:r>
            <a:r>
              <a:rPr lang="el-GR" sz="2200" b="1" dirty="0" smtClean="0">
                <a:solidFill>
                  <a:srgbClr val="00CC00"/>
                </a:solidFill>
              </a:rPr>
              <a:t>επικοινωνία</a:t>
            </a:r>
            <a:r>
              <a:rPr lang="en-US" sz="2200" b="1" dirty="0" smtClean="0">
                <a:solidFill>
                  <a:srgbClr val="00CC00"/>
                </a:solidFill>
              </a:rPr>
              <a:t> </a:t>
            </a:r>
            <a:r>
              <a:rPr lang="el-GR" sz="2200" b="1" u="sng" dirty="0" smtClean="0">
                <a:solidFill>
                  <a:srgbClr val="00CC00"/>
                </a:solidFill>
              </a:rPr>
              <a:t>μεταξύ διεργασιών</a:t>
            </a:r>
            <a:endParaRPr lang="en-US" sz="2400" b="1" u="sng" dirty="0" smtClean="0">
              <a:solidFill>
                <a:srgbClr val="00CC00"/>
              </a:solidFill>
            </a:endParaRPr>
          </a:p>
          <a:p>
            <a:pPr marL="457200" lvl="1" indent="0">
              <a:buNone/>
            </a:pPr>
            <a:r>
              <a:rPr lang="el-GR" sz="2000" dirty="0" smtClean="0"/>
              <a:t>Βασίζεται</a:t>
            </a:r>
            <a:r>
              <a:rPr lang="el-GR" sz="2000" dirty="0" smtClean="0">
                <a:latin typeface="Arial" pitchFamily="34" charset="0"/>
              </a:rPr>
              <a:t> και </a:t>
            </a:r>
            <a:r>
              <a:rPr lang="el-GR" sz="2000" dirty="0" smtClean="0"/>
              <a:t>επεκτείνει</a:t>
            </a:r>
            <a:r>
              <a:rPr lang="en-US" sz="2000" dirty="0" smtClean="0"/>
              <a:t> </a:t>
            </a:r>
            <a:r>
              <a:rPr lang="el-GR" sz="2000" dirty="0" smtClean="0"/>
              <a:t>τις υπηρεσίες επιπέδου δικτύου</a:t>
            </a:r>
          </a:p>
          <a:p>
            <a:pPr marL="457200" lvl="1" indent="0">
              <a:buNone/>
            </a:pPr>
            <a:r>
              <a:rPr lang="el-GR" sz="2000" dirty="0" smtClean="0"/>
              <a:t>Ανάλογα με το πρωτόκολλο θα «προσφέρει» κάποιου είδους «εγγυήσεις»</a:t>
            </a:r>
            <a:endParaRPr lang="en-US" sz="2000" dirty="0" smtClean="0"/>
          </a:p>
          <a:p>
            <a:pPr marL="457200" lvl="1" indent="0">
              <a:buNone/>
            </a:pPr>
            <a:r>
              <a:rPr lang="el-GR" sz="2000" dirty="0" smtClean="0"/>
              <a:t>για τη ροή των πακέτων που στέλνονται μεταξύ δύο διεργασιών μέσω δικτύου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0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B7FD78-CDA9-469A-8E85-548E8F04C177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91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753600" cy="1143000"/>
          </a:xfrm>
        </p:spPr>
        <p:txBody>
          <a:bodyPr/>
          <a:lstStyle/>
          <a:p>
            <a:r>
              <a:rPr lang="el-GR" sz="3500" smtClean="0"/>
              <a:t>Διαδικτυακά πρωτόκολλα επιπέδου μεταφοράς</a:t>
            </a:r>
            <a:endParaRPr lang="en-US" sz="3500" smtClean="0"/>
          </a:p>
        </p:txBody>
      </p:sp>
      <p:sp>
        <p:nvSpPr>
          <p:cNvPr id="30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6248400" cy="511492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99FF"/>
                </a:solidFill>
              </a:rPr>
              <a:t>UDP</a:t>
            </a:r>
            <a:r>
              <a:rPr lang="en-US" sz="2400" dirty="0" smtClean="0">
                <a:solidFill>
                  <a:srgbClr val="0099FF"/>
                </a:solidFill>
              </a:rPr>
              <a:t>: </a:t>
            </a:r>
            <a:r>
              <a:rPr lang="el-GR" sz="2400" dirty="0" smtClean="0">
                <a:solidFill>
                  <a:srgbClr val="0099FF"/>
                </a:solidFill>
              </a:rPr>
              <a:t>Αναξιόπιστη</a:t>
            </a:r>
            <a:r>
              <a:rPr lang="en-US" sz="2400" dirty="0" smtClean="0">
                <a:solidFill>
                  <a:srgbClr val="0099FF"/>
                </a:solidFill>
              </a:rPr>
              <a:t>, </a:t>
            </a:r>
            <a:r>
              <a:rPr lang="el-GR" sz="2400" dirty="0" smtClean="0">
                <a:solidFill>
                  <a:srgbClr val="0099FF"/>
                </a:solidFill>
              </a:rPr>
              <a:t>χωρίς </a:t>
            </a:r>
            <a:r>
              <a:rPr lang="el-GR" sz="2400" dirty="0" smtClean="0">
                <a:solidFill>
                  <a:srgbClr val="0099FF"/>
                </a:solidFill>
                <a:latin typeface="Arial" pitchFamily="34" charset="0"/>
              </a:rPr>
              <a:t>εγγύηση στη </a:t>
            </a:r>
            <a:r>
              <a:rPr lang="el-GR" sz="2400" dirty="0" smtClean="0">
                <a:solidFill>
                  <a:srgbClr val="0099FF"/>
                </a:solidFill>
              </a:rPr>
              <a:t>σειρά παράδοση</a:t>
            </a:r>
            <a:r>
              <a:rPr lang="el-GR" sz="2400" dirty="0" smtClean="0">
                <a:solidFill>
                  <a:srgbClr val="0099FF"/>
                </a:solidFill>
                <a:latin typeface="Arial" pitchFamily="34" charset="0"/>
              </a:rPr>
              <a:t>ς των πακέτων</a:t>
            </a:r>
            <a:endParaRPr lang="en-US" sz="2400" dirty="0" smtClean="0">
              <a:solidFill>
                <a:srgbClr val="0099FF"/>
              </a:solidFill>
            </a:endParaRPr>
          </a:p>
          <a:p>
            <a:pPr lvl="1">
              <a:buFont typeface="Wingdings"/>
              <a:buChar char="L"/>
            </a:pPr>
            <a:r>
              <a:rPr lang="el-GR" sz="2000" b="1" i="1" dirty="0" smtClean="0"/>
              <a:t>Δεν</a:t>
            </a:r>
            <a:r>
              <a:rPr lang="el-GR" sz="2000" dirty="0" smtClean="0"/>
              <a:t> βελτιώνει τον </a:t>
            </a:r>
            <a:r>
              <a:rPr lang="en-US" sz="2000" dirty="0" smtClean="0"/>
              <a:t>“</a:t>
            </a:r>
            <a:r>
              <a:rPr lang="en-US" sz="2000" b="1" dirty="0" smtClean="0"/>
              <a:t>best-effort</a:t>
            </a:r>
            <a:r>
              <a:rPr lang="en-US" sz="2000" dirty="0" smtClean="0"/>
              <a:t>” </a:t>
            </a:r>
            <a:r>
              <a:rPr lang="el-GR" sz="2000" dirty="0" smtClean="0"/>
              <a:t>χαρακτήρα του </a:t>
            </a:r>
            <a:r>
              <a:rPr lang="en-US" sz="2000" dirty="0" smtClean="0"/>
              <a:t>IP!!!!</a:t>
            </a:r>
            <a:endParaRPr lang="el-GR" sz="2000" dirty="0" smtClean="0"/>
          </a:p>
          <a:p>
            <a:pPr lvl="1">
              <a:buNone/>
            </a:pPr>
            <a:endParaRPr lang="en-US" sz="2000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9900"/>
                </a:solidFill>
              </a:rPr>
              <a:t>TCP</a:t>
            </a:r>
            <a:r>
              <a:rPr lang="en-US" sz="2400" dirty="0" smtClean="0">
                <a:solidFill>
                  <a:srgbClr val="009900"/>
                </a:solidFill>
              </a:rPr>
              <a:t>: </a:t>
            </a:r>
            <a:r>
              <a:rPr lang="el-GR" sz="2400" dirty="0" smtClean="0">
                <a:solidFill>
                  <a:srgbClr val="009900"/>
                </a:solidFill>
              </a:rPr>
              <a:t>Αξιόπιστη</a:t>
            </a:r>
            <a:r>
              <a:rPr lang="en-US" sz="2400" dirty="0" smtClean="0">
                <a:solidFill>
                  <a:srgbClr val="009900"/>
                </a:solidFill>
              </a:rPr>
              <a:t>, </a:t>
            </a:r>
            <a:r>
              <a:rPr lang="el-GR" sz="2400" dirty="0" smtClean="0">
                <a:solidFill>
                  <a:srgbClr val="009900"/>
                </a:solidFill>
                <a:latin typeface="Arial" pitchFamily="34" charset="0"/>
              </a:rPr>
              <a:t>με εγγύηση στη </a:t>
            </a:r>
            <a:r>
              <a:rPr lang="el-GR" sz="2400" dirty="0" smtClean="0">
                <a:solidFill>
                  <a:srgbClr val="009900"/>
                </a:solidFill>
              </a:rPr>
              <a:t>σειρά παράδοση</a:t>
            </a:r>
            <a:r>
              <a:rPr lang="el-GR" sz="2400" dirty="0" smtClean="0">
                <a:solidFill>
                  <a:srgbClr val="009900"/>
                </a:solidFill>
                <a:latin typeface="Arial" pitchFamily="34" charset="0"/>
              </a:rPr>
              <a:t>ς των πακέτων</a:t>
            </a:r>
            <a:endParaRPr lang="en-US" sz="2400" dirty="0" smtClean="0">
              <a:solidFill>
                <a:srgbClr val="0099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l-GR" sz="2000" b="1" dirty="0" smtClean="0"/>
              <a:t>Έλεγχος συμφόρησης</a:t>
            </a:r>
            <a:endParaRPr lang="en-US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b="1" dirty="0" smtClean="0"/>
              <a:t>Έλεγχος ροής</a:t>
            </a:r>
            <a:endParaRPr lang="en-US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Εγκαθίδρυση σύνδεσης</a:t>
            </a: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>
              <a:buNone/>
            </a:pPr>
            <a:r>
              <a:rPr lang="el-GR" sz="2000" dirty="0" smtClean="0">
                <a:sym typeface="Wingdings 2" pitchFamily="18" charset="2"/>
              </a:rPr>
              <a:t>Προσοχή</a:t>
            </a:r>
            <a:r>
              <a:rPr lang="en-US" sz="2000" dirty="0" smtClean="0">
                <a:sym typeface="Wingdings 2" pitchFamily="18" charset="2"/>
              </a:rPr>
              <a:t>: </a:t>
            </a:r>
            <a:r>
              <a:rPr lang="el-GR" sz="2000" dirty="0" smtClean="0">
                <a:sym typeface="Wingdings 2" pitchFamily="18" charset="2"/>
              </a:rPr>
              <a:t>Το διαδίκτυο ΔΕΝ δίνει εγγυήσεις </a:t>
            </a:r>
            <a:r>
              <a:rPr lang="el-GR" sz="2000" dirty="0" smtClean="0"/>
              <a:t>καθυστέρησης ή </a:t>
            </a:r>
            <a:r>
              <a:rPr lang="en-US" sz="2000" dirty="0" smtClean="0"/>
              <a:t>bandwidth</a:t>
            </a:r>
          </a:p>
        </p:txBody>
      </p:sp>
      <p:grpSp>
        <p:nvGrpSpPr>
          <p:cNvPr id="3093" name="Group 275"/>
          <p:cNvGrpSpPr>
            <a:grpSpLocks/>
          </p:cNvGrpSpPr>
          <p:nvPr/>
        </p:nvGrpSpPr>
        <p:grpSpPr bwMode="auto">
          <a:xfrm>
            <a:off x="5205413" y="2133600"/>
            <a:ext cx="3938587" cy="4233863"/>
            <a:chOff x="2956" y="827"/>
            <a:chExt cx="2481" cy="2667"/>
          </a:xfrm>
        </p:grpSpPr>
        <p:sp>
          <p:nvSpPr>
            <p:cNvPr id="3094" name="Freeform 4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141 w 1292"/>
                <a:gd name="T1" fmla="*/ 3 h 1255"/>
                <a:gd name="T2" fmla="*/ 21 w 1292"/>
                <a:gd name="T3" fmla="*/ 78 h 1255"/>
                <a:gd name="T4" fmla="*/ 17 w 1292"/>
                <a:gd name="T5" fmla="*/ 261 h 1255"/>
                <a:gd name="T6" fmla="*/ 31 w 1292"/>
                <a:gd name="T7" fmla="*/ 414 h 1255"/>
                <a:gd name="T8" fmla="*/ 146 w 1292"/>
                <a:gd name="T9" fmla="*/ 435 h 1255"/>
                <a:gd name="T10" fmla="*/ 382 w 1292"/>
                <a:gd name="T11" fmla="*/ 564 h 1255"/>
                <a:gd name="T12" fmla="*/ 589 w 1292"/>
                <a:gd name="T13" fmla="*/ 618 h 1255"/>
                <a:gd name="T14" fmla="*/ 709 w 1292"/>
                <a:gd name="T15" fmla="*/ 509 h 1255"/>
                <a:gd name="T16" fmla="*/ 752 w 1292"/>
                <a:gd name="T17" fmla="*/ 222 h 1255"/>
                <a:gd name="T18" fmla="*/ 713 w 1292"/>
                <a:gd name="T19" fmla="*/ 105 h 1255"/>
                <a:gd name="T20" fmla="*/ 443 w 1292"/>
                <a:gd name="T21" fmla="*/ 58 h 1255"/>
                <a:gd name="T22" fmla="*/ 141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095" name="Freeform 5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326 w 1340"/>
                <a:gd name="T1" fmla="*/ 20 h 1191"/>
                <a:gd name="T2" fmla="*/ 48 w 1340"/>
                <a:gd name="T3" fmla="*/ 29 h 1191"/>
                <a:gd name="T4" fmla="*/ 34 w 1340"/>
                <a:gd name="T5" fmla="*/ 201 h 1191"/>
                <a:gd name="T6" fmla="*/ 17 w 1340"/>
                <a:gd name="T7" fmla="*/ 359 h 1191"/>
                <a:gd name="T8" fmla="*/ 66 w 1340"/>
                <a:gd name="T9" fmla="*/ 434 h 1191"/>
                <a:gd name="T10" fmla="*/ 319 w 1340"/>
                <a:gd name="T11" fmla="*/ 437 h 1191"/>
                <a:gd name="T12" fmla="*/ 380 w 1340"/>
                <a:gd name="T13" fmla="*/ 563 h 1191"/>
                <a:gd name="T14" fmla="*/ 732 w 1340"/>
                <a:gd name="T15" fmla="*/ 548 h 1191"/>
                <a:gd name="T16" fmla="*/ 757 w 1340"/>
                <a:gd name="T17" fmla="*/ 285 h 1191"/>
                <a:gd name="T18" fmla="*/ 714 w 1340"/>
                <a:gd name="T19" fmla="*/ 171 h 1191"/>
                <a:gd name="T20" fmla="*/ 450 w 1340"/>
                <a:gd name="T21" fmla="*/ 144 h 1191"/>
                <a:gd name="T22" fmla="*/ 326 w 1340"/>
                <a:gd name="T23" fmla="*/ 20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096" name="Freeform 6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16 w 2135"/>
                <a:gd name="T1" fmla="*/ 326 h 1662"/>
                <a:gd name="T2" fmla="*/ 62 w 2135"/>
                <a:gd name="T3" fmla="*/ 38 h 1662"/>
                <a:gd name="T4" fmla="*/ 390 w 2135"/>
                <a:gd name="T5" fmla="*/ 98 h 1662"/>
                <a:gd name="T6" fmla="*/ 717 w 2135"/>
                <a:gd name="T7" fmla="*/ 50 h 1662"/>
                <a:gd name="T8" fmla="*/ 1188 w 2135"/>
                <a:gd name="T9" fmla="*/ 204 h 1662"/>
                <a:gd name="T10" fmla="*/ 1195 w 2135"/>
                <a:gd name="T11" fmla="*/ 572 h 1662"/>
                <a:gd name="T12" fmla="*/ 938 w 2135"/>
                <a:gd name="T13" fmla="*/ 801 h 1662"/>
                <a:gd name="T14" fmla="*/ 483 w 2135"/>
                <a:gd name="T15" fmla="*/ 759 h 1662"/>
                <a:gd name="T16" fmla="*/ 298 w 2135"/>
                <a:gd name="T17" fmla="*/ 635 h 1662"/>
                <a:gd name="T18" fmla="*/ 109 w 2135"/>
                <a:gd name="T19" fmla="*/ 534 h 1662"/>
                <a:gd name="T20" fmla="*/ 16 w 2135"/>
                <a:gd name="T21" fmla="*/ 326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grpSp>
          <p:nvGrpSpPr>
            <p:cNvPr id="3097" name="Group 7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3087" name="Object 8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3134" name="Clip" r:id="rId3" imgW="1307263" imgH="1084139" progId="">
                  <p:embed/>
                </p:oleObj>
              </a:graphicData>
            </a:graphic>
          </p:graphicFrame>
          <p:graphicFrame>
            <p:nvGraphicFramePr>
              <p:cNvPr id="3088" name="Object 9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3135" name="Clip" r:id="rId4" imgW="681706" imgH="480401" progId="">
                  <p:embed/>
                </p:oleObj>
              </a:graphicData>
            </a:graphic>
          </p:graphicFrame>
          <p:sp>
            <p:nvSpPr>
              <p:cNvPr id="3348" name="Line 10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098" name="Group 11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3085" name="Object 12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3136" name="Clip" r:id="rId5" imgW="1307263" imgH="1084139" progId="">
                  <p:embed/>
                </p:oleObj>
              </a:graphicData>
            </a:graphic>
          </p:graphicFrame>
          <p:graphicFrame>
            <p:nvGraphicFramePr>
              <p:cNvPr id="3086" name="Object 13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3137" name="Clip" r:id="rId6" imgW="681706" imgH="480401" progId="">
                  <p:embed/>
                </p:oleObj>
              </a:graphicData>
            </a:graphic>
          </p:graphicFrame>
          <p:sp>
            <p:nvSpPr>
              <p:cNvPr id="3347" name="Line 14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099" name="Group 15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3344" name="Oval 16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45" name="Oval 17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46" name="Oval 18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3100" name="Group 19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3336" name="AutoShape 2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37" name="Rectangle 2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38" name="Rectangle 2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39" name="AutoShape 2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40" name="Line 2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41" name="Line 2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42" name="Rectangle 2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43" name="Rectangle 2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3101" name="Group 28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3333" name="Oval 29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34" name="Oval 30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35" name="Oval 31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3102" name="Line 32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03" name="Line 33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04" name="Line 34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05" name="Line 35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06" name="Line 36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07" name="Line 37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108" name="Group 38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3325" name="AutoShape 3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26" name="Rectangle 4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27" name="Rectangle 4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28" name="AutoShape 4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29" name="Line 4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30" name="Line 4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31" name="Rectangle 4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32" name="Rectangle 4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3109" name="Group 47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3083" name="Object 48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p:oleObj spid="_x0000_s3138" name="Clip" r:id="rId7" imgW="1307263" imgH="1084139" progId="">
                  <p:embed/>
                </p:oleObj>
              </a:graphicData>
            </a:graphic>
          </p:graphicFrame>
          <p:sp>
            <p:nvSpPr>
              <p:cNvPr id="3318" name="Line 49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aphicFrame>
            <p:nvGraphicFramePr>
              <p:cNvPr id="3084" name="Object 50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p:oleObj spid="_x0000_s3139" name="Clip" r:id="rId8" imgW="1307263" imgH="1084139" progId="">
                  <p:embed/>
                </p:oleObj>
              </a:graphicData>
            </a:graphic>
          </p:graphicFrame>
          <p:sp>
            <p:nvSpPr>
              <p:cNvPr id="3319" name="Line 51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3320" name="Group 52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3322" name="Oval 53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3323" name="Oval 54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3324" name="Oval 55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/>
                </a:p>
              </p:txBody>
            </p:sp>
          </p:grpSp>
          <p:sp>
            <p:nvSpPr>
              <p:cNvPr id="3321" name="Line 56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aphicFrame>
          <p:nvGraphicFramePr>
            <p:cNvPr id="3074" name="Object 57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p:oleObj spid="_x0000_s3140" name="Clip" r:id="rId9" imgW="1307263" imgH="1084139" progId="">
                <p:embed/>
              </p:oleObj>
            </a:graphicData>
          </a:graphic>
        </p:graphicFrame>
        <p:graphicFrame>
          <p:nvGraphicFramePr>
            <p:cNvPr id="3075" name="Object 58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p:oleObj spid="_x0000_s3141" name="Clip" r:id="rId10" imgW="1307263" imgH="1084139" progId="">
                <p:embed/>
              </p:oleObj>
            </a:graphicData>
          </a:graphic>
        </p:graphicFrame>
        <p:sp>
          <p:nvSpPr>
            <p:cNvPr id="3110" name="Oval 59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111" name="Oval 60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112" name="Oval 61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113" name="Line 62"/>
            <p:cNvSpPr>
              <a:spLocks noChangeShapeType="1"/>
            </p:cNvSpPr>
            <p:nvPr/>
          </p:nvSpPr>
          <p:spPr bwMode="auto">
            <a:xfrm rot="-5400000">
              <a:off x="4097" y="2821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14" name="Line 63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15" name="Line 64"/>
            <p:cNvSpPr>
              <a:spLocks noChangeShapeType="1"/>
            </p:cNvSpPr>
            <p:nvPr/>
          </p:nvSpPr>
          <p:spPr bwMode="auto">
            <a:xfrm rot="16200000" flipV="1">
              <a:off x="3921" y="2602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16" name="Line 65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17" name="Line 66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18" name="Line 67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3076" name="Object 68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p:oleObj spid="_x0000_s3142" name="Clip" r:id="rId11" imgW="982811" imgH="1208363" progId="">
                <p:embed/>
              </p:oleObj>
            </a:graphicData>
          </a:graphic>
        </p:graphicFrame>
        <p:graphicFrame>
          <p:nvGraphicFramePr>
            <p:cNvPr id="3077" name="Object 69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p:oleObj spid="_x0000_s3143" name="Clip" r:id="rId12" imgW="982811" imgH="1208363" progId="">
                <p:embed/>
              </p:oleObj>
            </a:graphicData>
          </a:graphic>
        </p:graphicFrame>
        <p:grpSp>
          <p:nvGrpSpPr>
            <p:cNvPr id="3119" name="Group 70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3081" name="Object 7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144" name="Clip" r:id="rId13" imgW="826829" imgH="840406" progId="">
                  <p:embed/>
                </p:oleObj>
              </a:graphicData>
            </a:graphic>
          </p:graphicFrame>
          <p:graphicFrame>
            <p:nvGraphicFramePr>
              <p:cNvPr id="3082" name="Object 7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145" name="Clip" r:id="rId14" imgW="1268295" imgH="1199426" progId="">
                  <p:embed/>
                </p:oleObj>
              </a:graphicData>
            </a:graphic>
          </p:graphicFrame>
        </p:grpSp>
        <p:grpSp>
          <p:nvGrpSpPr>
            <p:cNvPr id="3120" name="Group 73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3079" name="Object 7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146" name="Clip" r:id="rId15" imgW="826829" imgH="840406" progId="">
                  <p:embed/>
                </p:oleObj>
              </a:graphicData>
            </a:graphic>
          </p:graphicFrame>
          <p:graphicFrame>
            <p:nvGraphicFramePr>
              <p:cNvPr id="3080" name="Object 7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147" name="Clip" r:id="rId16" imgW="1268295" imgH="1199426" progId="">
                  <p:embed/>
                </p:oleObj>
              </a:graphicData>
            </a:graphic>
          </p:graphicFrame>
        </p:grpSp>
        <p:grpSp>
          <p:nvGrpSpPr>
            <p:cNvPr id="3121" name="Group 76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3078" name="Object 77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p:oleObj spid="_x0000_s3148" name="Clip" r:id="rId17" imgW="826829" imgH="840406" progId="">
                  <p:embed/>
                </p:oleObj>
              </a:graphicData>
            </a:graphic>
          </p:graphicFrame>
          <p:sp>
            <p:nvSpPr>
              <p:cNvPr id="3317" name="Rectangle 78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3122" name="Line 79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123" name="Group 80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3309" name="AutoShape 8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10" name="Rectangle 8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11" name="Rectangle 8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12" name="AutoShape 8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13" name="Line 8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14" name="Line 8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15" name="Rectangle 8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16" name="Rectangle 8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grpSp>
          <p:nvGrpSpPr>
            <p:cNvPr id="3124" name="Group 89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3301" name="AutoShape 9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02" name="Rectangle 9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03" name="Rectangle 9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04" name="AutoShape 9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05" name="Line 9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06" name="Line 9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07" name="Rectangle 9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308" name="Rectangle 9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  <p:sp>
          <p:nvSpPr>
            <p:cNvPr id="3125" name="Line 98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26" name="Line 99"/>
            <p:cNvSpPr>
              <a:spLocks noChangeShapeType="1"/>
            </p:cNvSpPr>
            <p:nvPr/>
          </p:nvSpPr>
          <p:spPr bwMode="auto">
            <a:xfrm rot="-5400000">
              <a:off x="4935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27" name="Line 100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28" name="Line 101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29" name="Line 102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30" name="Line 103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31" name="Line 104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32" name="Line 105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33" name="Line 106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34" name="Line 107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35" name="Line 108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36" name="Line 109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137" name="Group 110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3288" name="Oval 1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289" name="Line 1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90" name="Line 1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91" name="Rectangle 1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92" name="Oval 1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3293" name="Group 1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98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99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300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94" name="Group 1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95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96" name="Line 1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97" name="Line 1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138" name="Group 124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3275" name="Oval 12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276" name="Line 12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77" name="Line 12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78" name="Rectangle 12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79" name="Oval 12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3280" name="Group 13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85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86" name="Line 1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87" name="Line 1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81" name="Group 13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82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83" name="Line 13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84" name="Line 13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139" name="Group 138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3262" name="Oval 13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263" name="Line 14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64" name="Line 14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65" name="Rectangle 14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66" name="Oval 14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3267" name="Group 14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72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73" name="Line 1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74" name="Line 1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68" name="Group 14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69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70" name="Line 15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71" name="Line 1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140" name="Group 152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3249" name="Oval 15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250" name="Line 15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51" name="Line 15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52" name="Rectangle 15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53" name="Oval 15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3254" name="Group 15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59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60" name="Line 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61" name="Line 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55" name="Group 16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56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57" name="Line 16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58" name="Line 16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141" name="Group 166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3236" name="Oval 1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237" name="Line 1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38" name="Line 1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39" name="Rectangle 1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40" name="Oval 1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3241" name="Group 1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46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7" name="Line 1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8" name="Line 1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42" name="Group 1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43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4" name="Line 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5" name="Line 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142" name="Group 180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3223" name="Oval 1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224" name="Line 1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25" name="Line 1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26" name="Rectangle 1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27" name="Oval 1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3228" name="Group 1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33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34" name="Line 1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35" name="Line 1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29" name="Group 1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30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31" name="Line 1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32" name="Line 1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143" name="Group 194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3210" name="Oval 1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211" name="Line 1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12" name="Line 1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13" name="Rectangle 1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14" name="Oval 1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3215" name="Group 2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20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21" name="Line 2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22" name="Line 2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16" name="Group 2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17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18" name="Line 2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19" name="Line 2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144" name="Group 208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3197" name="Oval 2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98" name="Line 2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99" name="Line 2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00" name="Rectangle 2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01" name="Oval 2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grpSp>
            <p:nvGrpSpPr>
              <p:cNvPr id="3202" name="Group 2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07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08" name="Line 2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09" name="Line 2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03" name="Group 2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04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05" name="Line 2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06" name="Line 2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3145" name="Line 222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146" name="Group 223"/>
            <p:cNvGrpSpPr>
              <a:grpSpLocks/>
            </p:cNvGrpSpPr>
            <p:nvPr/>
          </p:nvGrpSpPr>
          <p:grpSpPr bwMode="auto">
            <a:xfrm>
              <a:off x="2956" y="966"/>
              <a:ext cx="513" cy="538"/>
              <a:chOff x="4180" y="744"/>
              <a:chExt cx="513" cy="538"/>
            </a:xfrm>
          </p:grpSpPr>
          <p:sp>
            <p:nvSpPr>
              <p:cNvPr id="3190" name="Rectangle 224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91" name="Rectangle 225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92" name="Rectangle 226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93" name="Text Box 227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/>
                  <a:t>application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94" name="Line 228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95" name="Line 229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96" name="Line 230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147" name="Group 231"/>
            <p:cNvGrpSpPr>
              <a:grpSpLocks/>
            </p:cNvGrpSpPr>
            <p:nvPr/>
          </p:nvGrpSpPr>
          <p:grpSpPr bwMode="auto">
            <a:xfrm>
              <a:off x="4924" y="2784"/>
              <a:ext cx="513" cy="538"/>
              <a:chOff x="4180" y="744"/>
              <a:chExt cx="513" cy="538"/>
            </a:xfrm>
          </p:grpSpPr>
          <p:sp>
            <p:nvSpPr>
              <p:cNvPr id="3183" name="Rectangle 232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84" name="Rectangle 233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85" name="Rectangle 234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86" name="Text Box 235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/>
                  <a:t>application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87" name="Line 236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88" name="Line 237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89" name="Line 238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148" name="Group 239"/>
            <p:cNvGrpSpPr>
              <a:grpSpLocks/>
            </p:cNvGrpSpPr>
            <p:nvPr/>
          </p:nvGrpSpPr>
          <p:grpSpPr bwMode="auto">
            <a:xfrm>
              <a:off x="4507" y="2229"/>
              <a:ext cx="513" cy="442"/>
              <a:chOff x="2923" y="3345"/>
              <a:chExt cx="513" cy="442"/>
            </a:xfrm>
          </p:grpSpPr>
          <p:sp>
            <p:nvSpPr>
              <p:cNvPr id="3178" name="Rectangle 240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79" name="Rectangle 241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80" name="Text Box 242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81" name="Line 243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82" name="Line 244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149" name="Group 245"/>
            <p:cNvGrpSpPr>
              <a:grpSpLocks/>
            </p:cNvGrpSpPr>
            <p:nvPr/>
          </p:nvGrpSpPr>
          <p:grpSpPr bwMode="auto">
            <a:xfrm>
              <a:off x="4843" y="1863"/>
              <a:ext cx="513" cy="442"/>
              <a:chOff x="2923" y="3345"/>
              <a:chExt cx="513" cy="442"/>
            </a:xfrm>
          </p:grpSpPr>
          <p:sp>
            <p:nvSpPr>
              <p:cNvPr id="3173" name="Rectangle 246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74" name="Rectangle 247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75" name="Text Box 248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76" name="Line 249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77" name="Line 250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150" name="Group 251"/>
            <p:cNvGrpSpPr>
              <a:grpSpLocks/>
            </p:cNvGrpSpPr>
            <p:nvPr/>
          </p:nvGrpSpPr>
          <p:grpSpPr bwMode="auto">
            <a:xfrm>
              <a:off x="4285" y="1671"/>
              <a:ext cx="513" cy="442"/>
              <a:chOff x="2923" y="3345"/>
              <a:chExt cx="513" cy="442"/>
            </a:xfrm>
          </p:grpSpPr>
          <p:sp>
            <p:nvSpPr>
              <p:cNvPr id="3168" name="Rectangle 252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69" name="Rectangle 253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70" name="Text Box 254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71" name="Line 255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72" name="Line 256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151" name="Group 257"/>
            <p:cNvGrpSpPr>
              <a:grpSpLocks/>
            </p:cNvGrpSpPr>
            <p:nvPr/>
          </p:nvGrpSpPr>
          <p:grpSpPr bwMode="auto">
            <a:xfrm>
              <a:off x="4243" y="1185"/>
              <a:ext cx="513" cy="442"/>
              <a:chOff x="2923" y="3345"/>
              <a:chExt cx="513" cy="442"/>
            </a:xfrm>
          </p:grpSpPr>
          <p:sp>
            <p:nvSpPr>
              <p:cNvPr id="3163" name="Rectangle 258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64" name="Rectangle 259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65" name="Text Box 260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66" name="Line 261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67" name="Line 262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152" name="Group 263"/>
            <p:cNvGrpSpPr>
              <a:grpSpLocks/>
            </p:cNvGrpSpPr>
            <p:nvPr/>
          </p:nvGrpSpPr>
          <p:grpSpPr bwMode="auto">
            <a:xfrm>
              <a:off x="3655" y="1365"/>
              <a:ext cx="513" cy="442"/>
              <a:chOff x="2923" y="3345"/>
              <a:chExt cx="513" cy="442"/>
            </a:xfrm>
          </p:grpSpPr>
          <p:sp>
            <p:nvSpPr>
              <p:cNvPr id="3158" name="Rectangle 264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59" name="Rectangle 265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60" name="Text Box 266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/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161" name="Line 267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62" name="Line 268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153" name="Group 269"/>
            <p:cNvGrpSpPr>
              <a:grpSpLocks/>
            </p:cNvGrpSpPr>
            <p:nvPr/>
          </p:nvGrpSpPr>
          <p:grpSpPr bwMode="auto">
            <a:xfrm rot="2937887">
              <a:off x="2991" y="1881"/>
              <a:ext cx="2382" cy="274"/>
              <a:chOff x="2937" y="3579"/>
              <a:chExt cx="2382" cy="274"/>
            </a:xfrm>
          </p:grpSpPr>
          <p:sp>
            <p:nvSpPr>
              <p:cNvPr id="3154" name="Rectangle 270"/>
              <p:cNvSpPr>
                <a:spLocks noChangeArrowheads="1"/>
              </p:cNvSpPr>
              <p:nvPr/>
            </p:nvSpPr>
            <p:spPr bwMode="auto">
              <a:xfrm>
                <a:off x="3168" y="3630"/>
                <a:ext cx="1920" cy="1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55" name="Text Box 271"/>
              <p:cNvSpPr txBox="1">
                <a:spLocks noChangeArrowheads="1"/>
              </p:cNvSpPr>
              <p:nvPr/>
            </p:nvSpPr>
            <p:spPr bwMode="auto">
              <a:xfrm>
                <a:off x="3343" y="3617"/>
                <a:ext cx="16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</a:rPr>
                  <a:t>logical end-end transport</a:t>
                </a:r>
                <a:endParaRPr lang="en-US"/>
              </a:p>
            </p:txBody>
          </p:sp>
          <p:sp>
            <p:nvSpPr>
              <p:cNvPr id="3156" name="Freeform 272"/>
              <p:cNvSpPr>
                <a:spLocks/>
              </p:cNvSpPr>
              <p:nvPr/>
            </p:nvSpPr>
            <p:spPr bwMode="auto">
              <a:xfrm>
                <a:off x="2937" y="357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3157" name="Freeform 273"/>
              <p:cNvSpPr>
                <a:spLocks/>
              </p:cNvSpPr>
              <p:nvPr/>
            </p:nvSpPr>
            <p:spPr bwMode="auto">
              <a:xfrm flipH="1">
                <a:off x="5037" y="358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683DB4-7741-49C1-9428-FDB9E4B479F5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l-GR" sz="3100" smtClean="0"/>
              <a:t>Πολυπλεξία</a:t>
            </a:r>
            <a:r>
              <a:rPr lang="en-US" sz="3100" smtClean="0"/>
              <a:t>/</a:t>
            </a:r>
            <a:r>
              <a:rPr lang="el-GR" sz="3100" smtClean="0"/>
              <a:t>αποπολυπλεξία</a:t>
            </a:r>
            <a:r>
              <a:rPr lang="en-GB" sz="3100" smtClean="0"/>
              <a:t> </a:t>
            </a:r>
            <a:r>
              <a:rPr lang="en-GB" sz="2200" smtClean="0"/>
              <a:t>(multiplexing/demultiplexing)</a:t>
            </a:r>
            <a:endParaRPr lang="en-US" sz="2200" smtClean="0"/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685800" y="3508375"/>
            <a:ext cx="2001838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application</a:t>
            </a:r>
          </a:p>
        </p:txBody>
      </p:sp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685800" y="3984625"/>
            <a:ext cx="2001838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transport</a:t>
            </a:r>
          </a:p>
        </p:txBody>
      </p:sp>
      <p:sp>
        <p:nvSpPr>
          <p:cNvPr id="18439" name="Rectangle 13"/>
          <p:cNvSpPr>
            <a:spLocks noChangeArrowheads="1"/>
          </p:cNvSpPr>
          <p:nvPr/>
        </p:nvSpPr>
        <p:spPr bwMode="auto">
          <a:xfrm>
            <a:off x="685800" y="4460875"/>
            <a:ext cx="2001838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network</a:t>
            </a:r>
          </a:p>
        </p:txBody>
      </p:sp>
      <p:sp>
        <p:nvSpPr>
          <p:cNvPr id="18440" name="Rectangle 14"/>
          <p:cNvSpPr>
            <a:spLocks noChangeArrowheads="1"/>
          </p:cNvSpPr>
          <p:nvPr/>
        </p:nvSpPr>
        <p:spPr bwMode="auto">
          <a:xfrm>
            <a:off x="685800" y="4937125"/>
            <a:ext cx="2001838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link</a:t>
            </a:r>
          </a:p>
        </p:txBody>
      </p:sp>
      <p:sp>
        <p:nvSpPr>
          <p:cNvPr id="18441" name="Rectangle 15"/>
          <p:cNvSpPr>
            <a:spLocks noChangeArrowheads="1"/>
          </p:cNvSpPr>
          <p:nvPr/>
        </p:nvSpPr>
        <p:spPr bwMode="auto">
          <a:xfrm>
            <a:off x="685800" y="5413375"/>
            <a:ext cx="2001838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physical</a:t>
            </a:r>
          </a:p>
        </p:txBody>
      </p:sp>
      <p:sp>
        <p:nvSpPr>
          <p:cNvPr id="18442" name="Rectangle 18"/>
          <p:cNvSpPr>
            <a:spLocks noChangeArrowheads="1"/>
          </p:cNvSpPr>
          <p:nvPr/>
        </p:nvSpPr>
        <p:spPr bwMode="auto">
          <a:xfrm>
            <a:off x="3319463" y="3852863"/>
            <a:ext cx="598487" cy="195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8443" name="Oval 19"/>
          <p:cNvSpPr>
            <a:spLocks noChangeArrowheads="1"/>
          </p:cNvSpPr>
          <p:nvPr/>
        </p:nvSpPr>
        <p:spPr bwMode="auto">
          <a:xfrm>
            <a:off x="3319463" y="354806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P1</a:t>
            </a:r>
          </a:p>
        </p:txBody>
      </p:sp>
      <p:sp>
        <p:nvSpPr>
          <p:cNvPr id="18444" name="Rectangle 24"/>
          <p:cNvSpPr>
            <a:spLocks noChangeArrowheads="1"/>
          </p:cNvSpPr>
          <p:nvPr/>
        </p:nvSpPr>
        <p:spPr bwMode="auto">
          <a:xfrm>
            <a:off x="6615113" y="3429000"/>
            <a:ext cx="2001837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/>
              <a:t>application</a:t>
            </a:r>
          </a:p>
        </p:txBody>
      </p:sp>
      <p:sp>
        <p:nvSpPr>
          <p:cNvPr id="18445" name="Rectangle 25"/>
          <p:cNvSpPr>
            <a:spLocks noChangeArrowheads="1"/>
          </p:cNvSpPr>
          <p:nvPr/>
        </p:nvSpPr>
        <p:spPr bwMode="auto">
          <a:xfrm>
            <a:off x="6615113" y="3905250"/>
            <a:ext cx="2001837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/>
              <a:t>transport</a:t>
            </a:r>
          </a:p>
        </p:txBody>
      </p:sp>
      <p:sp>
        <p:nvSpPr>
          <p:cNvPr id="18446" name="Rectangle 26"/>
          <p:cNvSpPr>
            <a:spLocks noChangeArrowheads="1"/>
          </p:cNvSpPr>
          <p:nvPr/>
        </p:nvSpPr>
        <p:spPr bwMode="auto">
          <a:xfrm>
            <a:off x="6615113" y="4381500"/>
            <a:ext cx="2001837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/>
              <a:t>network</a:t>
            </a:r>
          </a:p>
        </p:txBody>
      </p:sp>
      <p:sp>
        <p:nvSpPr>
          <p:cNvPr id="18447" name="Rectangle 27"/>
          <p:cNvSpPr>
            <a:spLocks noChangeArrowheads="1"/>
          </p:cNvSpPr>
          <p:nvPr/>
        </p:nvSpPr>
        <p:spPr bwMode="auto">
          <a:xfrm>
            <a:off x="6615113" y="4857750"/>
            <a:ext cx="2001837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/>
              <a:t>link</a:t>
            </a:r>
          </a:p>
        </p:txBody>
      </p:sp>
      <p:sp>
        <p:nvSpPr>
          <p:cNvPr id="18448" name="Rectangle 28"/>
          <p:cNvSpPr>
            <a:spLocks noChangeArrowheads="1"/>
          </p:cNvSpPr>
          <p:nvPr/>
        </p:nvSpPr>
        <p:spPr bwMode="auto">
          <a:xfrm>
            <a:off x="6615113" y="5334000"/>
            <a:ext cx="2001837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r>
              <a:rPr lang="en-US"/>
              <a:t>physical</a:t>
            </a:r>
          </a:p>
        </p:txBody>
      </p:sp>
      <p:sp>
        <p:nvSpPr>
          <p:cNvPr id="18449" name="Rectangle 30"/>
          <p:cNvSpPr>
            <a:spLocks noChangeArrowheads="1"/>
          </p:cNvSpPr>
          <p:nvPr/>
        </p:nvSpPr>
        <p:spPr bwMode="auto">
          <a:xfrm>
            <a:off x="3287713" y="3508375"/>
            <a:ext cx="2735262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application</a:t>
            </a:r>
          </a:p>
        </p:txBody>
      </p:sp>
      <p:sp>
        <p:nvSpPr>
          <p:cNvPr id="18450" name="Rectangle 31"/>
          <p:cNvSpPr>
            <a:spLocks noChangeArrowheads="1"/>
          </p:cNvSpPr>
          <p:nvPr/>
        </p:nvSpPr>
        <p:spPr bwMode="auto">
          <a:xfrm>
            <a:off x="3287713" y="3984625"/>
            <a:ext cx="2735262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transport</a:t>
            </a:r>
          </a:p>
        </p:txBody>
      </p:sp>
      <p:sp>
        <p:nvSpPr>
          <p:cNvPr id="18451" name="Rectangle 32"/>
          <p:cNvSpPr>
            <a:spLocks noChangeArrowheads="1"/>
          </p:cNvSpPr>
          <p:nvPr/>
        </p:nvSpPr>
        <p:spPr bwMode="auto">
          <a:xfrm>
            <a:off x="3287713" y="4460875"/>
            <a:ext cx="2735262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network</a:t>
            </a:r>
          </a:p>
        </p:txBody>
      </p:sp>
      <p:sp>
        <p:nvSpPr>
          <p:cNvPr id="18452" name="Rectangle 33"/>
          <p:cNvSpPr>
            <a:spLocks noChangeArrowheads="1"/>
          </p:cNvSpPr>
          <p:nvPr/>
        </p:nvSpPr>
        <p:spPr bwMode="auto">
          <a:xfrm>
            <a:off x="3287713" y="4937125"/>
            <a:ext cx="2735262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link</a:t>
            </a:r>
          </a:p>
        </p:txBody>
      </p:sp>
      <p:sp>
        <p:nvSpPr>
          <p:cNvPr id="18453" name="Rectangle 34"/>
          <p:cNvSpPr>
            <a:spLocks noChangeArrowheads="1"/>
          </p:cNvSpPr>
          <p:nvPr/>
        </p:nvSpPr>
        <p:spPr bwMode="auto">
          <a:xfrm>
            <a:off x="3287713" y="5413375"/>
            <a:ext cx="2735262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physical</a:t>
            </a:r>
          </a:p>
        </p:txBody>
      </p:sp>
      <p:sp>
        <p:nvSpPr>
          <p:cNvPr id="18454" name="Rectangle 36"/>
          <p:cNvSpPr>
            <a:spLocks noChangeArrowheads="1"/>
          </p:cNvSpPr>
          <p:nvPr/>
        </p:nvSpPr>
        <p:spPr bwMode="auto">
          <a:xfrm>
            <a:off x="5314950" y="3859213"/>
            <a:ext cx="598488" cy="195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8455" name="Oval 37"/>
          <p:cNvSpPr>
            <a:spLocks noChangeArrowheads="1"/>
          </p:cNvSpPr>
          <p:nvPr/>
        </p:nvSpPr>
        <p:spPr bwMode="auto">
          <a:xfrm>
            <a:off x="5314950" y="355441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P2</a:t>
            </a:r>
          </a:p>
        </p:txBody>
      </p:sp>
      <p:sp>
        <p:nvSpPr>
          <p:cNvPr id="18456" name="Rectangle 39"/>
          <p:cNvSpPr>
            <a:spLocks noChangeArrowheads="1"/>
          </p:cNvSpPr>
          <p:nvPr/>
        </p:nvSpPr>
        <p:spPr bwMode="auto">
          <a:xfrm>
            <a:off x="1944688" y="3883025"/>
            <a:ext cx="598487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8457" name="Oval 40"/>
          <p:cNvSpPr>
            <a:spLocks noChangeArrowheads="1"/>
          </p:cNvSpPr>
          <p:nvPr/>
        </p:nvSpPr>
        <p:spPr bwMode="auto">
          <a:xfrm>
            <a:off x="1944688" y="3578225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P3</a:t>
            </a:r>
          </a:p>
        </p:txBody>
      </p:sp>
      <p:sp>
        <p:nvSpPr>
          <p:cNvPr id="18458" name="Rectangle 42"/>
          <p:cNvSpPr>
            <a:spLocks noChangeArrowheads="1"/>
          </p:cNvSpPr>
          <p:nvPr/>
        </p:nvSpPr>
        <p:spPr bwMode="auto">
          <a:xfrm>
            <a:off x="6718300" y="3797300"/>
            <a:ext cx="598488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8459" name="Oval 43"/>
          <p:cNvSpPr>
            <a:spLocks noChangeArrowheads="1"/>
          </p:cNvSpPr>
          <p:nvPr/>
        </p:nvSpPr>
        <p:spPr bwMode="auto">
          <a:xfrm>
            <a:off x="6718300" y="34925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P4</a:t>
            </a:r>
          </a:p>
        </p:txBody>
      </p:sp>
      <p:sp>
        <p:nvSpPr>
          <p:cNvPr id="18460" name="Rectangle 45"/>
          <p:cNvSpPr>
            <a:spLocks noChangeArrowheads="1"/>
          </p:cNvSpPr>
          <p:nvPr/>
        </p:nvSpPr>
        <p:spPr bwMode="auto">
          <a:xfrm>
            <a:off x="3381375" y="3889375"/>
            <a:ext cx="598488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8461" name="Oval 46"/>
          <p:cNvSpPr>
            <a:spLocks noChangeArrowheads="1"/>
          </p:cNvSpPr>
          <p:nvPr/>
        </p:nvSpPr>
        <p:spPr bwMode="auto">
          <a:xfrm>
            <a:off x="3381375" y="3584575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P1</a:t>
            </a:r>
          </a:p>
        </p:txBody>
      </p:sp>
      <p:sp>
        <p:nvSpPr>
          <p:cNvPr id="18462" name="Text Box 47"/>
          <p:cNvSpPr txBox="1">
            <a:spLocks noChangeArrowheads="1"/>
          </p:cNvSpPr>
          <p:nvPr/>
        </p:nvSpPr>
        <p:spPr bwMode="auto">
          <a:xfrm>
            <a:off x="1189038" y="5967413"/>
            <a:ext cx="896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host 1</a:t>
            </a:r>
            <a:endParaRPr lang="en-US"/>
          </a:p>
        </p:txBody>
      </p:sp>
      <p:sp>
        <p:nvSpPr>
          <p:cNvPr id="18463" name="Text Box 48"/>
          <p:cNvSpPr txBox="1">
            <a:spLocks noChangeArrowheads="1"/>
          </p:cNvSpPr>
          <p:nvPr/>
        </p:nvSpPr>
        <p:spPr bwMode="auto">
          <a:xfrm>
            <a:off x="4195763" y="5954713"/>
            <a:ext cx="938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host 2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464" name="Text Box 49"/>
          <p:cNvSpPr txBox="1">
            <a:spLocks noChangeArrowheads="1"/>
          </p:cNvSpPr>
          <p:nvPr/>
        </p:nvSpPr>
        <p:spPr bwMode="auto">
          <a:xfrm>
            <a:off x="7224713" y="5832475"/>
            <a:ext cx="938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host 3</a:t>
            </a:r>
          </a:p>
        </p:txBody>
      </p:sp>
      <p:grpSp>
        <p:nvGrpSpPr>
          <p:cNvPr id="18465" name="Group 87"/>
          <p:cNvGrpSpPr>
            <a:grpSpLocks/>
          </p:cNvGrpSpPr>
          <p:nvPr/>
        </p:nvGrpSpPr>
        <p:grpSpPr bwMode="auto">
          <a:xfrm>
            <a:off x="2308225" y="3983038"/>
            <a:ext cx="2263775" cy="1676400"/>
            <a:chOff x="1421" y="2509"/>
            <a:chExt cx="1426" cy="1056"/>
          </a:xfrm>
        </p:grpSpPr>
        <p:sp>
          <p:nvSpPr>
            <p:cNvPr id="18485" name="Line 57"/>
            <p:cNvSpPr>
              <a:spLocks noChangeShapeType="1"/>
            </p:cNvSpPr>
            <p:nvPr/>
          </p:nvSpPr>
          <p:spPr bwMode="auto">
            <a:xfrm>
              <a:off x="1421" y="2509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486" name="Freeform 58"/>
            <p:cNvSpPr>
              <a:spLocks/>
            </p:cNvSpPr>
            <p:nvPr/>
          </p:nvSpPr>
          <p:spPr bwMode="auto">
            <a:xfrm>
              <a:off x="2546" y="2563"/>
              <a:ext cx="286" cy="989"/>
            </a:xfrm>
            <a:custGeom>
              <a:avLst/>
              <a:gdLst>
                <a:gd name="T0" fmla="*/ 286 w 286"/>
                <a:gd name="T1" fmla="*/ 989 h 989"/>
                <a:gd name="T2" fmla="*/ 284 w 286"/>
                <a:gd name="T3" fmla="*/ 117 h 989"/>
                <a:gd name="T4" fmla="*/ 0 w 286"/>
                <a:gd name="T5" fmla="*/ 0 h 989"/>
                <a:gd name="T6" fmla="*/ 0 60000 65536"/>
                <a:gd name="T7" fmla="*/ 0 60000 65536"/>
                <a:gd name="T8" fmla="*/ 0 60000 65536"/>
                <a:gd name="T9" fmla="*/ 0 w 286"/>
                <a:gd name="T10" fmla="*/ 0 h 989"/>
                <a:gd name="T11" fmla="*/ 286 w 286"/>
                <a:gd name="T12" fmla="*/ 989 h 9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" h="989">
                  <a:moveTo>
                    <a:pt x="286" y="989"/>
                  </a:moveTo>
                  <a:lnTo>
                    <a:pt x="284" y="1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8487" name="Freeform 59"/>
            <p:cNvSpPr>
              <a:spLocks/>
            </p:cNvSpPr>
            <p:nvPr/>
          </p:nvSpPr>
          <p:spPr bwMode="auto">
            <a:xfrm>
              <a:off x="1421" y="3556"/>
              <a:ext cx="1426" cy="9"/>
            </a:xfrm>
            <a:custGeom>
              <a:avLst/>
              <a:gdLst>
                <a:gd name="T0" fmla="*/ 0 w 1426"/>
                <a:gd name="T1" fmla="*/ 9 h 9"/>
                <a:gd name="T2" fmla="*/ 1426 w 1426"/>
                <a:gd name="T3" fmla="*/ 0 h 9"/>
                <a:gd name="T4" fmla="*/ 0 60000 65536"/>
                <a:gd name="T5" fmla="*/ 0 60000 65536"/>
                <a:gd name="T6" fmla="*/ 0 w 1426"/>
                <a:gd name="T7" fmla="*/ 0 h 9"/>
                <a:gd name="T8" fmla="*/ 1426 w 142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26" h="9">
                  <a:moveTo>
                    <a:pt x="0" y="9"/>
                  </a:moveTo>
                  <a:lnTo>
                    <a:pt x="142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</p:grpSp>
      <p:sp>
        <p:nvSpPr>
          <p:cNvPr id="18466" name="Rectangle 64"/>
          <p:cNvSpPr>
            <a:spLocks noChangeArrowheads="1"/>
          </p:cNvSpPr>
          <p:nvPr/>
        </p:nvSpPr>
        <p:spPr bwMode="auto">
          <a:xfrm>
            <a:off x="457200" y="2895600"/>
            <a:ext cx="598488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18467" name="Oval 65"/>
          <p:cNvSpPr>
            <a:spLocks noChangeArrowheads="1"/>
          </p:cNvSpPr>
          <p:nvPr/>
        </p:nvSpPr>
        <p:spPr bwMode="auto">
          <a:xfrm>
            <a:off x="2590800" y="28194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8468" name="Text Box 67"/>
          <p:cNvSpPr txBox="1">
            <a:spLocks noChangeArrowheads="1"/>
          </p:cNvSpPr>
          <p:nvPr/>
        </p:nvSpPr>
        <p:spPr bwMode="auto">
          <a:xfrm>
            <a:off x="3276600" y="2819400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= process</a:t>
            </a:r>
          </a:p>
        </p:txBody>
      </p:sp>
      <p:sp>
        <p:nvSpPr>
          <p:cNvPr id="18469" name="Text Box 68"/>
          <p:cNvSpPr txBox="1">
            <a:spLocks noChangeArrowheads="1"/>
          </p:cNvSpPr>
          <p:nvPr/>
        </p:nvSpPr>
        <p:spPr bwMode="auto">
          <a:xfrm>
            <a:off x="1143000" y="2819400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= socket</a:t>
            </a:r>
          </a:p>
        </p:txBody>
      </p:sp>
      <p:sp>
        <p:nvSpPr>
          <p:cNvPr id="18470" name="Text Box 72"/>
          <p:cNvSpPr txBox="1">
            <a:spLocks noChangeArrowheads="1"/>
          </p:cNvSpPr>
          <p:nvPr/>
        </p:nvSpPr>
        <p:spPr bwMode="auto">
          <a:xfrm>
            <a:off x="444500" y="1589088"/>
            <a:ext cx="17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l-GR"/>
          </a:p>
        </p:txBody>
      </p:sp>
      <p:sp>
        <p:nvSpPr>
          <p:cNvPr id="18471" name="Text Box 75"/>
          <p:cNvSpPr txBox="1">
            <a:spLocks noChangeArrowheads="1"/>
          </p:cNvSpPr>
          <p:nvPr/>
        </p:nvSpPr>
        <p:spPr bwMode="auto">
          <a:xfrm>
            <a:off x="468313" y="1366838"/>
            <a:ext cx="17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8472" name="Rectangle 76"/>
          <p:cNvSpPr>
            <a:spLocks noChangeArrowheads="1"/>
          </p:cNvSpPr>
          <p:nvPr/>
        </p:nvSpPr>
        <p:spPr bwMode="auto">
          <a:xfrm>
            <a:off x="152400" y="1447800"/>
            <a:ext cx="4495800" cy="1143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l-GR" sz="1800"/>
              <a:t>Μεταφέροντας τα </a:t>
            </a:r>
            <a:r>
              <a:rPr lang="en-US" sz="1800"/>
              <a:t> </a:t>
            </a:r>
            <a:r>
              <a:rPr lang="en-GB" sz="1800"/>
              <a:t>segments</a:t>
            </a:r>
            <a:r>
              <a:rPr lang="el-GR" sz="1800"/>
              <a:t> που έχουν</a:t>
            </a:r>
          </a:p>
          <a:p>
            <a:pPr eaLnBrk="0" hangingPunct="0"/>
            <a:r>
              <a:rPr lang="el-GR" sz="1800"/>
              <a:t>ληφθεί στο σωστό </a:t>
            </a:r>
            <a:r>
              <a:rPr lang="en-US" sz="1800"/>
              <a:t>socket</a:t>
            </a:r>
          </a:p>
        </p:txBody>
      </p:sp>
      <p:grpSp>
        <p:nvGrpSpPr>
          <p:cNvPr id="18473" name="Group 77"/>
          <p:cNvGrpSpPr>
            <a:grpSpLocks/>
          </p:cNvGrpSpPr>
          <p:nvPr/>
        </p:nvGrpSpPr>
        <p:grpSpPr bwMode="auto">
          <a:xfrm>
            <a:off x="227013" y="1295400"/>
            <a:ext cx="4519612" cy="400050"/>
            <a:chOff x="926" y="3713"/>
            <a:chExt cx="2285" cy="252"/>
          </a:xfrm>
        </p:grpSpPr>
        <p:sp>
          <p:nvSpPr>
            <p:cNvPr id="18483" name="Rectangle 78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8484" name="Text Box 79"/>
            <p:cNvSpPr txBox="1">
              <a:spLocks noChangeArrowheads="1"/>
            </p:cNvSpPr>
            <p:nvPr/>
          </p:nvSpPr>
          <p:spPr bwMode="auto">
            <a:xfrm>
              <a:off x="926" y="3713"/>
              <a:ext cx="2285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000" u="sng">
                  <a:solidFill>
                    <a:srgbClr val="FF0000"/>
                  </a:solidFill>
                </a:rPr>
                <a:t>Αποπολυπλεξία στο λαμβάνοντα </a:t>
              </a:r>
              <a:r>
                <a:rPr lang="en-US" sz="2000" u="sng">
                  <a:solidFill>
                    <a:srgbClr val="FF0000"/>
                  </a:solidFill>
                </a:rPr>
                <a:t>host:</a:t>
              </a:r>
            </a:p>
          </p:txBody>
        </p:sp>
      </p:grpSp>
      <p:sp>
        <p:nvSpPr>
          <p:cNvPr id="18474" name="Text Box 82"/>
          <p:cNvSpPr txBox="1">
            <a:spLocks noChangeArrowheads="1"/>
          </p:cNvSpPr>
          <p:nvPr/>
        </p:nvSpPr>
        <p:spPr bwMode="auto">
          <a:xfrm>
            <a:off x="4876800" y="1600200"/>
            <a:ext cx="4533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800" dirty="0"/>
              <a:t>Μαζεύοντας δεδομένα από </a:t>
            </a:r>
            <a:r>
              <a:rPr lang="el-GR" sz="1800" b="1" dirty="0"/>
              <a:t>πολλαπλά </a:t>
            </a:r>
            <a:r>
              <a:rPr lang="en-US" sz="1800" b="1" dirty="0"/>
              <a:t>sockets</a:t>
            </a:r>
            <a:r>
              <a:rPr lang="en-US" sz="1800" dirty="0"/>
              <a:t>, </a:t>
            </a:r>
            <a:r>
              <a:rPr lang="el-GR" sz="1800" b="1" i="1" dirty="0">
                <a:solidFill>
                  <a:srgbClr val="7030A0"/>
                </a:solidFill>
              </a:rPr>
              <a:t>προσθέτοντας επικεφαλίδα </a:t>
            </a:r>
          </a:p>
          <a:p>
            <a:pPr eaLnBrk="0" hangingPunct="0"/>
            <a:r>
              <a:rPr lang="en-US" sz="1800" dirty="0"/>
              <a:t>(</a:t>
            </a:r>
            <a:r>
              <a:rPr lang="el-GR" sz="1800" dirty="0"/>
              <a:t>που αργότερα χρησιμοποιείται για</a:t>
            </a:r>
            <a:r>
              <a:rPr lang="en-US" sz="1800" dirty="0"/>
              <a:t>  </a:t>
            </a:r>
            <a:r>
              <a:rPr lang="en-US" sz="1800" dirty="0" err="1"/>
              <a:t>demultiplexing</a:t>
            </a:r>
            <a:r>
              <a:rPr lang="en-US" sz="1800" dirty="0"/>
              <a:t>)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18475" name="Rectangle 83"/>
          <p:cNvSpPr>
            <a:spLocks noChangeArrowheads="1"/>
          </p:cNvSpPr>
          <p:nvPr/>
        </p:nvSpPr>
        <p:spPr bwMode="auto">
          <a:xfrm>
            <a:off x="4876800" y="1506538"/>
            <a:ext cx="4114800" cy="14192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grpSp>
        <p:nvGrpSpPr>
          <p:cNvPr id="18476" name="Group 84"/>
          <p:cNvGrpSpPr>
            <a:grpSpLocks/>
          </p:cNvGrpSpPr>
          <p:nvPr/>
        </p:nvGrpSpPr>
        <p:grpSpPr bwMode="auto">
          <a:xfrm>
            <a:off x="4724400" y="1219200"/>
            <a:ext cx="4491038" cy="400050"/>
            <a:chOff x="913" y="3713"/>
            <a:chExt cx="2829" cy="252"/>
          </a:xfrm>
        </p:grpSpPr>
        <p:sp>
          <p:nvSpPr>
            <p:cNvPr id="18481" name="Rectangle 85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8482" name="Text Box 86"/>
            <p:cNvSpPr txBox="1">
              <a:spLocks noChangeArrowheads="1"/>
            </p:cNvSpPr>
            <p:nvPr/>
          </p:nvSpPr>
          <p:spPr bwMode="auto">
            <a:xfrm>
              <a:off x="913" y="3713"/>
              <a:ext cx="2829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000" u="sng">
                  <a:solidFill>
                    <a:srgbClr val="FF0000"/>
                  </a:solidFill>
                </a:rPr>
                <a:t>Πολυπλεξία στον αποστέλλοντα </a:t>
              </a:r>
              <a:r>
                <a:rPr lang="en-GB" sz="2000" u="sng">
                  <a:solidFill>
                    <a:srgbClr val="FF0000"/>
                  </a:solidFill>
                </a:rPr>
                <a:t>host</a:t>
              </a:r>
              <a:r>
                <a:rPr lang="en-US" sz="2000" u="sng">
                  <a:solidFill>
                    <a:srgbClr val="FF0000"/>
                  </a:solidFill>
                </a:rPr>
                <a:t>:</a:t>
              </a:r>
              <a:endParaRPr 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18477" name="Group 88"/>
          <p:cNvGrpSpPr>
            <a:grpSpLocks/>
          </p:cNvGrpSpPr>
          <p:nvPr/>
        </p:nvGrpSpPr>
        <p:grpSpPr bwMode="auto">
          <a:xfrm flipH="1">
            <a:off x="4648200" y="3962400"/>
            <a:ext cx="2263775" cy="1676400"/>
            <a:chOff x="1421" y="2509"/>
            <a:chExt cx="1426" cy="1056"/>
          </a:xfrm>
        </p:grpSpPr>
        <p:sp>
          <p:nvSpPr>
            <p:cNvPr id="18478" name="Line 89"/>
            <p:cNvSpPr>
              <a:spLocks noChangeShapeType="1"/>
            </p:cNvSpPr>
            <p:nvPr/>
          </p:nvSpPr>
          <p:spPr bwMode="auto">
            <a:xfrm>
              <a:off x="1421" y="2509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479" name="Freeform 90"/>
            <p:cNvSpPr>
              <a:spLocks/>
            </p:cNvSpPr>
            <p:nvPr/>
          </p:nvSpPr>
          <p:spPr bwMode="auto">
            <a:xfrm>
              <a:off x="2546" y="2563"/>
              <a:ext cx="286" cy="989"/>
            </a:xfrm>
            <a:custGeom>
              <a:avLst/>
              <a:gdLst>
                <a:gd name="T0" fmla="*/ 286 w 286"/>
                <a:gd name="T1" fmla="*/ 989 h 989"/>
                <a:gd name="T2" fmla="*/ 284 w 286"/>
                <a:gd name="T3" fmla="*/ 117 h 989"/>
                <a:gd name="T4" fmla="*/ 0 w 286"/>
                <a:gd name="T5" fmla="*/ 0 h 989"/>
                <a:gd name="T6" fmla="*/ 0 60000 65536"/>
                <a:gd name="T7" fmla="*/ 0 60000 65536"/>
                <a:gd name="T8" fmla="*/ 0 60000 65536"/>
                <a:gd name="T9" fmla="*/ 0 w 286"/>
                <a:gd name="T10" fmla="*/ 0 h 989"/>
                <a:gd name="T11" fmla="*/ 286 w 286"/>
                <a:gd name="T12" fmla="*/ 989 h 9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" h="989">
                  <a:moveTo>
                    <a:pt x="286" y="989"/>
                  </a:moveTo>
                  <a:lnTo>
                    <a:pt x="284" y="1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8480" name="Freeform 91"/>
            <p:cNvSpPr>
              <a:spLocks/>
            </p:cNvSpPr>
            <p:nvPr/>
          </p:nvSpPr>
          <p:spPr bwMode="auto">
            <a:xfrm>
              <a:off x="1421" y="3556"/>
              <a:ext cx="1426" cy="9"/>
            </a:xfrm>
            <a:custGeom>
              <a:avLst/>
              <a:gdLst>
                <a:gd name="T0" fmla="*/ 0 w 1426"/>
                <a:gd name="T1" fmla="*/ 9 h 9"/>
                <a:gd name="T2" fmla="*/ 1426 w 1426"/>
                <a:gd name="T3" fmla="*/ 0 h 9"/>
                <a:gd name="T4" fmla="*/ 0 60000 65536"/>
                <a:gd name="T5" fmla="*/ 0 60000 65536"/>
                <a:gd name="T6" fmla="*/ 0 w 1426"/>
                <a:gd name="T7" fmla="*/ 0 h 9"/>
                <a:gd name="T8" fmla="*/ 1426 w 142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26" h="9">
                  <a:moveTo>
                    <a:pt x="0" y="9"/>
                  </a:moveTo>
                  <a:lnTo>
                    <a:pt x="142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538A73-5E9E-405B-B63B-9E7C97CD485A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60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l-GR" sz="3200" smtClean="0"/>
              <a:t>Πώς δουλεύει η αποπολυπλεξία </a:t>
            </a:r>
            <a:r>
              <a:rPr lang="en-GB" sz="3200" smtClean="0"/>
              <a:t>(demultiplexing</a:t>
            </a:r>
            <a:r>
              <a:rPr lang="el-GR" sz="3200" smtClean="0"/>
              <a:t>)</a:t>
            </a:r>
            <a:r>
              <a:rPr lang="en-US" sz="3200" smtClean="0"/>
              <a:t> </a:t>
            </a:r>
          </a:p>
        </p:txBody>
      </p:sp>
      <p:sp>
        <p:nvSpPr>
          <p:cNvPr id="19461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296400" cy="2790825"/>
          </a:xfrm>
        </p:spPr>
        <p:txBody>
          <a:bodyPr/>
          <a:lstStyle/>
          <a:p>
            <a:pPr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Το </a:t>
            </a:r>
            <a:r>
              <a:rPr lang="en-US" sz="2000" dirty="0" smtClean="0">
                <a:solidFill>
                  <a:srgbClr val="FF0000"/>
                </a:solidFill>
              </a:rPr>
              <a:t>host </a:t>
            </a:r>
            <a:r>
              <a:rPr lang="el-GR" sz="2000" dirty="0" smtClean="0">
                <a:solidFill>
                  <a:srgbClr val="FF0000"/>
                </a:solidFill>
              </a:rPr>
              <a:t>λαμβάνει </a:t>
            </a:r>
            <a:r>
              <a:rPr lang="en-US" sz="2000" dirty="0" smtClean="0">
                <a:solidFill>
                  <a:srgbClr val="FF0000"/>
                </a:solidFill>
              </a:rPr>
              <a:t>IP </a:t>
            </a:r>
            <a:r>
              <a:rPr lang="en-US" sz="2000" dirty="0" err="1" smtClean="0">
                <a:solidFill>
                  <a:srgbClr val="FF0000"/>
                </a:solidFill>
              </a:rPr>
              <a:t>datagrams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Κάθε </a:t>
            </a:r>
            <a:r>
              <a:rPr lang="en-US" sz="2000" dirty="0" smtClean="0"/>
              <a:t>datagram </a:t>
            </a:r>
            <a:r>
              <a:rPr lang="el-GR" sz="2000" dirty="0" smtClean="0"/>
              <a:t>έχει </a:t>
            </a:r>
            <a:r>
              <a:rPr lang="en-US" sz="2000" b="1" dirty="0" smtClean="0">
                <a:solidFill>
                  <a:srgbClr val="009900"/>
                </a:solidFill>
              </a:rPr>
              <a:t>IP </a:t>
            </a:r>
            <a:r>
              <a:rPr lang="el-GR" sz="2000" b="1" dirty="0" smtClean="0">
                <a:solidFill>
                  <a:srgbClr val="009900"/>
                </a:solidFill>
              </a:rPr>
              <a:t>διεύθυνση </a:t>
            </a:r>
            <a:r>
              <a:rPr lang="en-US" sz="2000" b="1" dirty="0" smtClean="0">
                <a:solidFill>
                  <a:srgbClr val="009900"/>
                </a:solidFill>
              </a:rPr>
              <a:t>“</a:t>
            </a:r>
            <a:r>
              <a:rPr lang="el-GR" sz="2000" b="1" dirty="0" smtClean="0">
                <a:solidFill>
                  <a:srgbClr val="009900"/>
                </a:solidFill>
              </a:rPr>
              <a:t>πηγής</a:t>
            </a:r>
            <a:r>
              <a:rPr lang="en-US" sz="2000" b="1" dirty="0" smtClean="0">
                <a:solidFill>
                  <a:srgbClr val="009900"/>
                </a:solidFill>
              </a:rPr>
              <a:t>”</a:t>
            </a:r>
            <a:r>
              <a:rPr lang="en-US" sz="2000" dirty="0" smtClean="0">
                <a:solidFill>
                  <a:srgbClr val="009900"/>
                </a:solidFill>
              </a:rPr>
              <a:t>, </a:t>
            </a:r>
            <a:r>
              <a:rPr lang="en-US" sz="2000" b="1" dirty="0" smtClean="0">
                <a:solidFill>
                  <a:srgbClr val="009900"/>
                </a:solidFill>
              </a:rPr>
              <a:t>IP </a:t>
            </a:r>
            <a:r>
              <a:rPr lang="el-GR" sz="2000" b="1" dirty="0" smtClean="0">
                <a:solidFill>
                  <a:srgbClr val="009900"/>
                </a:solidFill>
              </a:rPr>
              <a:t>διεύθυνση </a:t>
            </a:r>
            <a:r>
              <a:rPr lang="en-US" sz="2000" b="1" dirty="0" smtClean="0">
                <a:solidFill>
                  <a:srgbClr val="009900"/>
                </a:solidFill>
              </a:rPr>
              <a:t>“</a:t>
            </a:r>
            <a:r>
              <a:rPr lang="el-GR" sz="2000" b="1" dirty="0" smtClean="0">
                <a:solidFill>
                  <a:srgbClr val="009900"/>
                </a:solidFill>
              </a:rPr>
              <a:t>προορισμού</a:t>
            </a:r>
            <a:r>
              <a:rPr lang="en-US" sz="2000" b="1" dirty="0" smtClean="0">
                <a:solidFill>
                  <a:srgbClr val="009900"/>
                </a:solidFill>
              </a:rPr>
              <a:t>”</a:t>
            </a:r>
          </a:p>
          <a:p>
            <a:pPr lvl="1">
              <a:buFont typeface="ZapfDingbats"/>
              <a:buNone/>
            </a:pPr>
            <a:r>
              <a:rPr lang="el-GR" sz="2000" dirty="0" smtClean="0">
                <a:sym typeface="Wingdings" pitchFamily="2" charset="2"/>
              </a:rPr>
              <a:t> </a:t>
            </a:r>
            <a:r>
              <a:rPr lang="el-GR" sz="2000" dirty="0" smtClean="0"/>
              <a:t>Κάθε</a:t>
            </a:r>
            <a:r>
              <a:rPr lang="en-US" sz="2000" dirty="0" smtClean="0"/>
              <a:t> datagram “</a:t>
            </a:r>
            <a:r>
              <a:rPr lang="el-GR" sz="2000" dirty="0" smtClean="0"/>
              <a:t>μεταφέρει</a:t>
            </a:r>
            <a:r>
              <a:rPr lang="en-US" sz="2000" dirty="0" smtClean="0"/>
              <a:t>” </a:t>
            </a:r>
            <a:r>
              <a:rPr lang="en-US" sz="2000" b="1" dirty="0" smtClean="0"/>
              <a:t>1 </a:t>
            </a:r>
            <a:r>
              <a:rPr lang="en-GB" sz="2000" b="1" dirty="0" smtClean="0"/>
              <a:t>segment </a:t>
            </a:r>
            <a:r>
              <a:rPr lang="el-GR" sz="2000" b="1" dirty="0" smtClean="0"/>
              <a:t>επιπέδου μεταφοράς</a:t>
            </a:r>
            <a:endParaRPr lang="en-US" sz="1800" b="1" dirty="0" smtClean="0"/>
          </a:p>
          <a:p>
            <a:pPr lvl="1">
              <a:buFont typeface="Arial" pitchFamily="34" charset="0"/>
              <a:buChar char="•"/>
            </a:pPr>
            <a:r>
              <a:rPr lang="el-GR" b="1" u="sng" dirty="0" smtClean="0"/>
              <a:t>Κάθε </a:t>
            </a:r>
            <a:r>
              <a:rPr lang="en-GB" b="1" u="sng" dirty="0" smtClean="0"/>
              <a:t>segment</a:t>
            </a:r>
            <a:r>
              <a:rPr lang="el-GR" b="1" u="sng" dirty="0" smtClean="0"/>
              <a:t> </a:t>
            </a:r>
            <a:r>
              <a:rPr lang="el-GR" sz="2000" dirty="0" smtClean="0"/>
              <a:t>έχει</a:t>
            </a:r>
            <a:r>
              <a:rPr lang="en-US" sz="2000" dirty="0" smtClean="0"/>
              <a:t> </a:t>
            </a:r>
            <a:r>
              <a:rPr lang="el-GR" sz="2000" b="1" i="1" dirty="0" smtClean="0"/>
              <a:t>αριθμό θύρας </a:t>
            </a:r>
            <a:r>
              <a:rPr lang="el-GR" sz="2000" dirty="0" smtClean="0"/>
              <a:t>(</a:t>
            </a:r>
            <a:r>
              <a:rPr lang="en-GB" sz="2000" dirty="0" smtClean="0"/>
              <a:t>port</a:t>
            </a:r>
            <a:r>
              <a:rPr lang="el-GR" sz="2000" dirty="0" smtClean="0"/>
              <a:t>) της </a:t>
            </a:r>
            <a:r>
              <a:rPr lang="el-GR" sz="2000" b="1" i="1" u="sng" dirty="0" smtClean="0"/>
              <a:t>πηγής και προορισμού</a:t>
            </a:r>
            <a:r>
              <a:rPr lang="en-US" sz="2000" b="1" i="1" u="sng" dirty="0" smtClean="0"/>
              <a:t> </a:t>
            </a:r>
          </a:p>
          <a:p>
            <a:endParaRPr lang="el-GR" sz="2000" dirty="0" smtClean="0"/>
          </a:p>
          <a:p>
            <a:pPr>
              <a:buFont typeface="ZapfDingbats"/>
              <a:buNone/>
            </a:pPr>
            <a:r>
              <a:rPr lang="el-GR" dirty="0" smtClean="0">
                <a:sym typeface="Wingdings 2" pitchFamily="18" charset="2"/>
              </a:rPr>
              <a:t></a:t>
            </a:r>
            <a:r>
              <a:rPr lang="en-US" sz="2000" dirty="0" smtClean="0">
                <a:sym typeface="Wingdings 2" pitchFamily="18" charset="2"/>
              </a:rPr>
              <a:t> </a:t>
            </a:r>
            <a:r>
              <a:rPr lang="el-GR" sz="2000" dirty="0" smtClean="0"/>
              <a:t>Η συσκευή χρησιμοποιεί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009900"/>
                </a:solidFill>
              </a:rPr>
              <a:t>	</a:t>
            </a:r>
            <a:r>
              <a:rPr lang="en-US" sz="2000" b="1" i="1" dirty="0" smtClean="0">
                <a:solidFill>
                  <a:srgbClr val="009900"/>
                </a:solidFill>
              </a:rPr>
              <a:t>IP </a:t>
            </a:r>
            <a:r>
              <a:rPr lang="el-GR" sz="2000" b="1" i="1" dirty="0" smtClean="0">
                <a:solidFill>
                  <a:srgbClr val="009900"/>
                </a:solidFill>
              </a:rPr>
              <a:t>διευθύνσεις</a:t>
            </a:r>
            <a:r>
              <a:rPr lang="en-US" sz="2000" b="1" i="1" dirty="0" smtClean="0">
                <a:solidFill>
                  <a:srgbClr val="009900"/>
                </a:solidFill>
              </a:rPr>
              <a:t> &amp; </a:t>
            </a:r>
            <a:r>
              <a:rPr lang="el-GR" sz="2000" b="1" i="1" dirty="0" smtClean="0">
                <a:solidFill>
                  <a:srgbClr val="009900"/>
                </a:solidFill>
              </a:rPr>
              <a:t>αριθμούς θυρών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ZapfDingbats"/>
              <a:buNone/>
            </a:pPr>
            <a:r>
              <a:rPr lang="el-GR" sz="2000" dirty="0" smtClean="0"/>
              <a:t>	για να </a:t>
            </a:r>
            <a:r>
              <a:rPr lang="el-GR" sz="2000" b="1" dirty="0" smtClean="0"/>
              <a:t>κατευθύνει το </a:t>
            </a:r>
            <a:r>
              <a:rPr lang="en-GB" sz="2000" b="1" dirty="0" smtClean="0"/>
              <a:t>segment</a:t>
            </a:r>
            <a:r>
              <a:rPr lang="en-US" sz="2000" b="1" dirty="0" smtClean="0"/>
              <a:t> </a:t>
            </a:r>
            <a:endParaRPr lang="el-GR" sz="2000" b="1" dirty="0" smtClean="0"/>
          </a:p>
          <a:p>
            <a:pPr>
              <a:buFont typeface="ZapfDingbats"/>
              <a:buNone/>
            </a:pPr>
            <a:r>
              <a:rPr lang="el-GR" sz="2000" b="1" dirty="0" smtClean="0"/>
              <a:t>	στο κατάλληλο </a:t>
            </a:r>
            <a:r>
              <a:rPr lang="en-US" sz="2000" b="1" dirty="0" smtClean="0"/>
              <a:t>socket</a:t>
            </a:r>
          </a:p>
        </p:txBody>
      </p:sp>
      <p:grpSp>
        <p:nvGrpSpPr>
          <p:cNvPr id="19462" name="Group 81"/>
          <p:cNvGrpSpPr>
            <a:grpSpLocks/>
          </p:cNvGrpSpPr>
          <p:nvPr/>
        </p:nvGrpSpPr>
        <p:grpSpPr bwMode="auto">
          <a:xfrm>
            <a:off x="4532313" y="2209800"/>
            <a:ext cx="3455988" cy="4252913"/>
            <a:chOff x="3283" y="1049"/>
            <a:chExt cx="2177" cy="2679"/>
          </a:xfrm>
        </p:grpSpPr>
        <p:sp>
          <p:nvSpPr>
            <p:cNvPr id="19463" name="Rectangle 75"/>
            <p:cNvSpPr>
              <a:spLocks noChangeArrowheads="1"/>
            </p:cNvSpPr>
            <p:nvPr/>
          </p:nvSpPr>
          <p:spPr bwMode="auto">
            <a:xfrm>
              <a:off x="3366" y="1260"/>
              <a:ext cx="2094" cy="20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9464" name="Rectangle 65"/>
            <p:cNvSpPr>
              <a:spLocks noChangeArrowheads="1"/>
            </p:cNvSpPr>
            <p:nvPr/>
          </p:nvSpPr>
          <p:spPr bwMode="auto">
            <a:xfrm>
              <a:off x="3318" y="1320"/>
              <a:ext cx="2094" cy="20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9465" name="Text Box 63"/>
            <p:cNvSpPr txBox="1">
              <a:spLocks noChangeArrowheads="1"/>
            </p:cNvSpPr>
            <p:nvPr/>
          </p:nvSpPr>
          <p:spPr bwMode="auto">
            <a:xfrm>
              <a:off x="3283" y="1334"/>
              <a:ext cx="11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rgbClr val="FF0000"/>
                  </a:solidFill>
                </a:rPr>
                <a:t>source port #</a:t>
              </a:r>
              <a:endParaRPr lang="en-US" sz="2400" b="1" dirty="0">
                <a:latin typeface="Times New Roman" pitchFamily="18" charset="0"/>
              </a:endParaRPr>
            </a:p>
          </p:txBody>
        </p:sp>
        <p:sp>
          <p:nvSpPr>
            <p:cNvPr id="19466" name="Text Box 64"/>
            <p:cNvSpPr txBox="1">
              <a:spLocks noChangeArrowheads="1"/>
            </p:cNvSpPr>
            <p:nvPr/>
          </p:nvSpPr>
          <p:spPr bwMode="auto">
            <a:xfrm>
              <a:off x="4405" y="1334"/>
              <a:ext cx="9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 err="1">
                  <a:solidFill>
                    <a:srgbClr val="FF0000"/>
                  </a:solidFill>
                </a:rPr>
                <a:t>dest</a:t>
              </a:r>
              <a:r>
                <a:rPr lang="en-US" sz="1800" b="1" dirty="0">
                  <a:solidFill>
                    <a:srgbClr val="FF0000"/>
                  </a:solidFill>
                </a:rPr>
                <a:t> port #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9467" name="Line 66"/>
            <p:cNvSpPr>
              <a:spLocks noChangeShapeType="1"/>
            </p:cNvSpPr>
            <p:nvPr/>
          </p:nvSpPr>
          <p:spPr bwMode="auto">
            <a:xfrm flipV="1">
              <a:off x="3312" y="1572"/>
              <a:ext cx="20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468" name="Line 68"/>
            <p:cNvSpPr>
              <a:spLocks noChangeShapeType="1"/>
            </p:cNvSpPr>
            <p:nvPr/>
          </p:nvSpPr>
          <p:spPr bwMode="auto">
            <a:xfrm flipV="1">
              <a:off x="3318" y="2196"/>
              <a:ext cx="20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469" name="Line 69"/>
            <p:cNvSpPr>
              <a:spLocks noChangeShapeType="1"/>
            </p:cNvSpPr>
            <p:nvPr/>
          </p:nvSpPr>
          <p:spPr bwMode="auto">
            <a:xfrm flipV="1">
              <a:off x="4350" y="1320"/>
              <a:ext cx="0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470" name="Text Box 70"/>
            <p:cNvSpPr txBox="1">
              <a:spLocks noChangeArrowheads="1"/>
            </p:cNvSpPr>
            <p:nvPr/>
          </p:nvSpPr>
          <p:spPr bwMode="auto">
            <a:xfrm>
              <a:off x="4036" y="104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9471" name="Line 71"/>
            <p:cNvSpPr>
              <a:spLocks noChangeShapeType="1"/>
            </p:cNvSpPr>
            <p:nvPr/>
          </p:nvSpPr>
          <p:spPr bwMode="auto">
            <a:xfrm>
              <a:off x="4638" y="1173"/>
              <a:ext cx="75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472" name="Line 72"/>
            <p:cNvSpPr>
              <a:spLocks noChangeShapeType="1"/>
            </p:cNvSpPr>
            <p:nvPr/>
          </p:nvSpPr>
          <p:spPr bwMode="auto">
            <a:xfrm rot="10800000">
              <a:off x="3309" y="1179"/>
              <a:ext cx="7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473" name="Text Box 73"/>
            <p:cNvSpPr txBox="1">
              <a:spLocks noChangeArrowheads="1"/>
            </p:cNvSpPr>
            <p:nvPr/>
          </p:nvSpPr>
          <p:spPr bwMode="auto">
            <a:xfrm>
              <a:off x="3857" y="2489"/>
              <a:ext cx="96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000" b="1" i="1">
                  <a:solidFill>
                    <a:srgbClr val="FF66CC"/>
                  </a:solidFill>
                </a:rPr>
                <a:t>δεδομένα </a:t>
              </a:r>
            </a:p>
            <a:p>
              <a:pPr algn="ctr" eaLnBrk="0" hangingPunct="0"/>
              <a:r>
                <a:rPr lang="el-GR" sz="2000" b="1" i="1">
                  <a:solidFill>
                    <a:srgbClr val="FF66CC"/>
                  </a:solidFill>
                </a:rPr>
                <a:t>εφαρμογής</a:t>
              </a:r>
              <a:r>
                <a:rPr lang="en-US" sz="2000" b="1" i="1">
                  <a:solidFill>
                    <a:srgbClr val="FF66CC"/>
                  </a:solidFill>
                </a:rPr>
                <a:t> </a:t>
              </a:r>
            </a:p>
            <a:p>
              <a:pPr algn="ctr" eaLnBrk="0" hangingPunct="0"/>
              <a:r>
                <a:rPr lang="en-US" sz="2000" b="1" i="1">
                  <a:solidFill>
                    <a:srgbClr val="FF66CC"/>
                  </a:solidFill>
                </a:rPr>
                <a:t>(</a:t>
              </a:r>
              <a:r>
                <a:rPr lang="el-GR" sz="2000" b="1" i="1">
                  <a:solidFill>
                    <a:srgbClr val="FF66CC"/>
                  </a:solidFill>
                </a:rPr>
                <a:t>μήνυμα</a:t>
              </a:r>
              <a:r>
                <a:rPr lang="en-US" sz="2000" b="1" i="1">
                  <a:solidFill>
                    <a:srgbClr val="FF66CC"/>
                  </a:solidFill>
                </a:rPr>
                <a:t>)</a:t>
              </a:r>
              <a:endParaRPr lang="en-US" sz="2400" b="1" i="1">
                <a:solidFill>
                  <a:srgbClr val="FF66CC"/>
                </a:solidFill>
                <a:latin typeface="Times New Roman" pitchFamily="18" charset="0"/>
              </a:endParaRPr>
            </a:p>
          </p:txBody>
        </p:sp>
        <p:sp>
          <p:nvSpPr>
            <p:cNvPr id="19474" name="Text Box 74"/>
            <p:cNvSpPr txBox="1">
              <a:spLocks noChangeArrowheads="1"/>
            </p:cNvSpPr>
            <p:nvPr/>
          </p:nvSpPr>
          <p:spPr bwMode="auto">
            <a:xfrm>
              <a:off x="3308" y="1769"/>
              <a:ext cx="20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400">
                  <a:latin typeface="Times New Roman" pitchFamily="18" charset="0"/>
                </a:rPr>
                <a:t>άλλα πεδία επικεφαλίδας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9475" name="Text Box 76"/>
            <p:cNvSpPr txBox="1">
              <a:spLocks noChangeArrowheads="1"/>
            </p:cNvSpPr>
            <p:nvPr/>
          </p:nvSpPr>
          <p:spPr bwMode="auto">
            <a:xfrm>
              <a:off x="3387" y="3476"/>
              <a:ext cx="20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000" dirty="0"/>
                <a:t>Μορφή </a:t>
              </a:r>
              <a:r>
                <a:rPr lang="en-US" sz="2000" b="1" dirty="0">
                  <a:solidFill>
                    <a:srgbClr val="002060"/>
                  </a:solidFill>
                </a:rPr>
                <a:t>TCP/UDP segment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 bwMode="auto">
          <a:xfrm>
            <a:off x="0" y="2590800"/>
            <a:ext cx="4495800" cy="20574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7B8B0-4047-419B-8A67-20976F4C0F2E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A</a:t>
            </a:r>
            <a:r>
              <a:rPr lang="el-GR" sz="3600" smtClean="0"/>
              <a:t>ποπολυπλεξία</a:t>
            </a:r>
            <a:r>
              <a:rPr lang="en-US" sz="3600" smtClean="0"/>
              <a:t> </a:t>
            </a:r>
            <a:r>
              <a:rPr lang="el-GR" sz="3600" i="1" smtClean="0"/>
              <a:t>χωρίς </a:t>
            </a:r>
            <a:r>
              <a:rPr lang="en-US" sz="3600" i="1" smtClean="0"/>
              <a:t>“</a:t>
            </a:r>
            <a:r>
              <a:rPr lang="el-GR" sz="3600" i="1" smtClean="0"/>
              <a:t>σύνδεση</a:t>
            </a:r>
            <a:r>
              <a:rPr lang="en-US" sz="3600" smtClean="0"/>
              <a:t>”</a:t>
            </a:r>
            <a:r>
              <a:rPr lang="el-GR" sz="3600" smtClean="0"/>
              <a:t> (</a:t>
            </a:r>
            <a:r>
              <a:rPr lang="en-GB" sz="3600" smtClean="0"/>
              <a:t>c</a:t>
            </a:r>
            <a:r>
              <a:rPr lang="en-US" sz="3600" smtClean="0"/>
              <a:t>onnectionless demultiplexing</a:t>
            </a:r>
            <a:r>
              <a:rPr lang="el-GR" sz="3600" smtClean="0"/>
              <a:t> )</a:t>
            </a:r>
            <a:endParaRPr lang="en-US" sz="360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6774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200" dirty="0" smtClean="0"/>
              <a:t>Δημιουργεί </a:t>
            </a:r>
            <a:r>
              <a:rPr lang="en-US" sz="2200" b="1" dirty="0" smtClean="0">
                <a:solidFill>
                  <a:srgbClr val="C00000"/>
                </a:solidFill>
              </a:rPr>
              <a:t>sockets </a:t>
            </a:r>
            <a:r>
              <a:rPr lang="el-GR" sz="2200" b="1" dirty="0" smtClean="0">
                <a:solidFill>
                  <a:srgbClr val="C00000"/>
                </a:solidFill>
              </a:rPr>
              <a:t>με αριθμούς θυρών</a:t>
            </a:r>
            <a:r>
              <a:rPr lang="en-US" sz="22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Font typeface="ZapfDingbats"/>
              <a:buNone/>
            </a:pPr>
            <a:r>
              <a:rPr lang="el-GR" sz="1800" dirty="0" smtClean="0">
                <a:latin typeface="Courier New" pitchFamily="49" charset="0"/>
              </a:rPr>
              <a:t>     </a:t>
            </a:r>
            <a:r>
              <a:rPr lang="en-US" sz="1800" dirty="0" err="1" smtClean="0">
                <a:latin typeface="Courier New" pitchFamily="49" charset="0"/>
              </a:rPr>
              <a:t>DatagramSocket</a:t>
            </a:r>
            <a:r>
              <a:rPr lang="en-US" sz="1800" dirty="0" smtClean="0">
                <a:latin typeface="Courier New" pitchFamily="49" charset="0"/>
              </a:rPr>
              <a:t> mySocket1 = new </a:t>
            </a:r>
            <a:r>
              <a:rPr lang="en-US" sz="1800" dirty="0" err="1" smtClean="0">
                <a:latin typeface="Courier New" pitchFamily="49" charset="0"/>
              </a:rPr>
              <a:t>DatagramSocket</a:t>
            </a:r>
            <a:r>
              <a:rPr lang="en-US" sz="1800" dirty="0" smtClean="0">
                <a:latin typeface="Courier New" pitchFamily="49" charset="0"/>
              </a:rPr>
              <a:t>(99111);</a:t>
            </a:r>
          </a:p>
          <a:p>
            <a:pPr>
              <a:buFont typeface="ZapfDingbats"/>
              <a:buNone/>
            </a:pPr>
            <a:r>
              <a:rPr lang="el-GR" sz="1800" dirty="0" smtClean="0">
                <a:latin typeface="Courier New" pitchFamily="49" charset="0"/>
              </a:rPr>
              <a:t>     </a:t>
            </a:r>
            <a:r>
              <a:rPr lang="en-US" sz="1800" dirty="0" err="1" smtClean="0">
                <a:latin typeface="Courier New" pitchFamily="49" charset="0"/>
              </a:rPr>
              <a:t>DatagramSocket</a:t>
            </a:r>
            <a:r>
              <a:rPr lang="en-US" sz="1800" dirty="0" smtClean="0">
                <a:latin typeface="Courier New" pitchFamily="49" charset="0"/>
              </a:rPr>
              <a:t> mySocket2 = new </a:t>
            </a:r>
            <a:r>
              <a:rPr lang="en-US" sz="1800" dirty="0" err="1" smtClean="0">
                <a:latin typeface="Courier New" pitchFamily="49" charset="0"/>
              </a:rPr>
              <a:t>DatagramSocket</a:t>
            </a:r>
            <a:r>
              <a:rPr lang="en-US" sz="1800" dirty="0" smtClean="0">
                <a:latin typeface="Courier New" pitchFamily="49" charset="0"/>
              </a:rPr>
              <a:t>(99222);</a:t>
            </a:r>
            <a:endParaRPr lang="el-GR" sz="1800" dirty="0" smtClean="0">
              <a:latin typeface="Courier New" pitchFamily="49" charset="0"/>
            </a:endParaRPr>
          </a:p>
          <a:p>
            <a:pPr>
              <a:buFont typeface="ZapfDingbats"/>
              <a:buNone/>
            </a:pPr>
            <a:endParaRPr lang="en-US" sz="1800" dirty="0" smtClean="0">
              <a:latin typeface="Courier New" pitchFamily="49" charset="0"/>
            </a:endParaRPr>
          </a:p>
          <a:p>
            <a:pPr>
              <a:buFont typeface="ZapfDingbats"/>
              <a:buNone/>
            </a:pPr>
            <a:r>
              <a:rPr lang="en-US" sz="2200" dirty="0" smtClean="0">
                <a:sym typeface="Wingdings" pitchFamily="2" charset="2"/>
              </a:rPr>
              <a:t></a:t>
            </a:r>
            <a:r>
              <a:rPr lang="el-GR" sz="2200" dirty="0" smtClean="0">
                <a:sym typeface="Wingdings" pitchFamily="2" charset="2"/>
              </a:rPr>
              <a:t> </a:t>
            </a:r>
            <a:r>
              <a:rPr lang="en-US" sz="2200" dirty="0" smtClean="0"/>
              <a:t>UDP socket </a:t>
            </a:r>
            <a:r>
              <a:rPr lang="el-GR" sz="2200" dirty="0" smtClean="0"/>
              <a:t>χαρα</a:t>
            </a:r>
            <a:r>
              <a:rPr lang="el-GR" sz="2200" dirty="0" smtClean="0">
                <a:latin typeface="Arial" pitchFamily="34" charset="0"/>
              </a:rPr>
              <a:t>κ</a:t>
            </a:r>
            <a:r>
              <a:rPr lang="el-GR" sz="2200" dirty="0" smtClean="0"/>
              <a:t>τηρίζεται από τα παρακάτω </a:t>
            </a:r>
            <a:r>
              <a:rPr lang="el-GR" sz="2200" b="1" u="sng" dirty="0" smtClean="0"/>
              <a:t>δύο πεδία</a:t>
            </a:r>
            <a:r>
              <a:rPr lang="en-US" sz="2200" dirty="0" smtClean="0"/>
              <a:t>: </a:t>
            </a:r>
            <a:endParaRPr lang="el-GR" sz="2200" dirty="0" smtClean="0"/>
          </a:p>
          <a:p>
            <a:pPr>
              <a:buFont typeface="ZapfDingbats"/>
              <a:buNone/>
            </a:pPr>
            <a:r>
              <a:rPr lang="el-GR" sz="2200" dirty="0" smtClean="0">
                <a:solidFill>
                  <a:srgbClr val="FF0000"/>
                </a:solidFill>
              </a:rPr>
              <a:t>           </a:t>
            </a:r>
            <a:r>
              <a:rPr lang="en-US" sz="2200" dirty="0" smtClean="0">
                <a:solidFill>
                  <a:srgbClr val="FF0000"/>
                </a:solidFill>
              </a:rPr>
              <a:t>IP </a:t>
            </a:r>
            <a:r>
              <a:rPr lang="el-GR" sz="2200" dirty="0" smtClean="0">
                <a:solidFill>
                  <a:srgbClr val="FF0000"/>
                </a:solidFill>
              </a:rPr>
              <a:t>διεύθυνση προορισμού</a:t>
            </a:r>
            <a:r>
              <a:rPr lang="en-US" sz="2200" dirty="0" smtClean="0">
                <a:solidFill>
                  <a:srgbClr val="FF0000"/>
                </a:solidFill>
              </a:rPr>
              <a:t>, </a:t>
            </a:r>
            <a:r>
              <a:rPr lang="el-GR" sz="2200" dirty="0" smtClean="0">
                <a:solidFill>
                  <a:srgbClr val="FF0000"/>
                </a:solidFill>
              </a:rPr>
              <a:t> αριθμός θύρας προορισμού</a:t>
            </a:r>
            <a:endParaRPr lang="en-US" sz="2200" dirty="0" smtClean="0"/>
          </a:p>
        </p:txBody>
      </p:sp>
      <p:sp>
        <p:nvSpPr>
          <p:cNvPr id="20486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886200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200" dirty="0" err="1" smtClean="0"/>
              <a:t>Οταν</a:t>
            </a:r>
            <a:r>
              <a:rPr lang="el-GR" sz="2200" dirty="0" smtClean="0"/>
              <a:t> ένας </a:t>
            </a:r>
            <a:r>
              <a:rPr lang="en-US" sz="2200" dirty="0" smtClean="0"/>
              <a:t>host </a:t>
            </a:r>
            <a:r>
              <a:rPr lang="el-GR" sz="2200" dirty="0" smtClean="0"/>
              <a:t>λαμβάνει ένα </a:t>
            </a:r>
            <a:r>
              <a:rPr lang="en-US" sz="2200" dirty="0" smtClean="0"/>
              <a:t>UDP segment: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Ελέγχει τον </a:t>
            </a:r>
            <a:r>
              <a:rPr lang="el-GR" sz="2000" b="1" u="sng" dirty="0" smtClean="0">
                <a:solidFill>
                  <a:srgbClr val="009900"/>
                </a:solidFill>
              </a:rPr>
              <a:t>αριθμό θύρας </a:t>
            </a:r>
            <a:r>
              <a:rPr lang="el-GR" sz="2000" b="1" i="1" u="sng" dirty="0" smtClean="0">
                <a:solidFill>
                  <a:srgbClr val="009900"/>
                </a:solidFill>
              </a:rPr>
              <a:t>προορισμού</a:t>
            </a:r>
            <a:r>
              <a:rPr lang="en-US" sz="2000" dirty="0" smtClean="0"/>
              <a:t> </a:t>
            </a:r>
            <a:r>
              <a:rPr lang="el-GR" sz="2000" dirty="0" smtClean="0"/>
              <a:t>στο </a:t>
            </a:r>
            <a:r>
              <a:rPr lang="en-US" sz="2000" dirty="0" smtClean="0"/>
              <a:t>segment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9900"/>
                </a:solidFill>
              </a:rPr>
              <a:t>Κατευθύνει </a:t>
            </a:r>
            <a:r>
              <a:rPr lang="el-GR" sz="2000" dirty="0" smtClean="0"/>
              <a:t>το </a:t>
            </a:r>
            <a:r>
              <a:rPr lang="en-US" sz="2000" dirty="0" smtClean="0"/>
              <a:t>UDP segment</a:t>
            </a:r>
            <a:r>
              <a:rPr lang="el-GR" sz="2000" dirty="0" smtClean="0"/>
              <a:t> στο</a:t>
            </a:r>
            <a:r>
              <a:rPr lang="en-US" sz="2000" dirty="0" smtClean="0"/>
              <a:t> socket </a:t>
            </a:r>
            <a:r>
              <a:rPr lang="el-GR" sz="2000" dirty="0" smtClean="0"/>
              <a:t>με</a:t>
            </a:r>
            <a:r>
              <a:rPr lang="el-GR" sz="2000" dirty="0" smtClean="0">
                <a:solidFill>
                  <a:srgbClr val="009900"/>
                </a:solidFill>
              </a:rPr>
              <a:t> </a:t>
            </a:r>
            <a:r>
              <a:rPr lang="el-GR" sz="2000" dirty="0" smtClean="0"/>
              <a:t>βάση </a:t>
            </a:r>
            <a:r>
              <a:rPr lang="el-GR" sz="2000" dirty="0" smtClean="0">
                <a:solidFill>
                  <a:srgbClr val="009900"/>
                </a:solidFill>
              </a:rPr>
              <a:t>αυτό τον αριθμό θύρας</a:t>
            </a:r>
          </a:p>
          <a:p>
            <a:pPr lvl="1">
              <a:buFont typeface="ZapfDingbats"/>
              <a:buNone/>
            </a:pPr>
            <a:r>
              <a:rPr lang="el-GR" sz="2000" dirty="0" smtClean="0">
                <a:sym typeface="Wingdings" pitchFamily="2" charset="2"/>
              </a:rPr>
              <a:t>   </a:t>
            </a:r>
            <a:r>
              <a:rPr lang="en-US" sz="2000" dirty="0" smtClean="0">
                <a:sym typeface="Wingdings" pitchFamily="2" charset="2"/>
              </a:rPr>
              <a:t></a:t>
            </a:r>
            <a:r>
              <a:rPr lang="el-GR" sz="2000" dirty="0" smtClean="0">
                <a:sym typeface="Wingdings" pitchFamily="2" charset="2"/>
              </a:rPr>
              <a:t> </a:t>
            </a:r>
            <a:r>
              <a:rPr lang="en-US" sz="2000" dirty="0" smtClean="0"/>
              <a:t>IP </a:t>
            </a:r>
            <a:r>
              <a:rPr lang="en-US" sz="2000" dirty="0" err="1" smtClean="0"/>
              <a:t>datagrams</a:t>
            </a:r>
            <a:r>
              <a:rPr lang="en-US" sz="2000" dirty="0" smtClean="0"/>
              <a:t> </a:t>
            </a:r>
            <a:r>
              <a:rPr lang="el-GR" sz="2000" dirty="0" smtClean="0"/>
              <a:t>με </a:t>
            </a:r>
            <a:r>
              <a:rPr lang="el-GR" sz="2000" b="1" i="1" dirty="0" smtClean="0"/>
              <a:t>διαφορετική</a:t>
            </a:r>
            <a:r>
              <a:rPr lang="el-GR" sz="2000" dirty="0" smtClean="0"/>
              <a:t> </a:t>
            </a:r>
            <a:r>
              <a:rPr lang="en-US" sz="2000" dirty="0" smtClean="0"/>
              <a:t>IP</a:t>
            </a:r>
            <a:r>
              <a:rPr lang="el-GR" sz="2000" dirty="0" smtClean="0"/>
              <a:t> </a:t>
            </a:r>
            <a:r>
              <a:rPr lang="el-GR" sz="2000" b="1" dirty="0" smtClean="0"/>
              <a:t>διεύθυνση </a:t>
            </a:r>
            <a:r>
              <a:rPr lang="el-GR" sz="2000" b="1" i="1" dirty="0" smtClean="0"/>
              <a:t>πηγής</a:t>
            </a:r>
            <a:r>
              <a:rPr lang="en-US" sz="2000" i="1" dirty="0" smtClean="0"/>
              <a:t> </a:t>
            </a:r>
            <a:r>
              <a:rPr lang="el-GR" sz="2000" dirty="0" smtClean="0"/>
              <a:t>ή/και </a:t>
            </a:r>
            <a:r>
              <a:rPr lang="el-GR" sz="2000" b="1" dirty="0" smtClean="0"/>
              <a:t>αριθμό θύρας</a:t>
            </a:r>
            <a:r>
              <a:rPr lang="el-GR" sz="2000" dirty="0" smtClean="0"/>
              <a:t> </a:t>
            </a:r>
            <a:r>
              <a:rPr lang="el-GR" sz="2000" b="1" i="1" dirty="0" smtClean="0"/>
              <a:t>πηγής</a:t>
            </a:r>
            <a:r>
              <a:rPr lang="en-US" sz="2000" dirty="0" smtClean="0"/>
              <a:t> </a:t>
            </a:r>
            <a:r>
              <a:rPr lang="el-GR" sz="2000" dirty="0" smtClean="0"/>
              <a:t>κατευθύνονται στο</a:t>
            </a:r>
            <a:r>
              <a:rPr lang="el-GR" sz="2000" u="sng" dirty="0" smtClean="0"/>
              <a:t> </a:t>
            </a:r>
            <a:r>
              <a:rPr lang="el-GR" sz="2000" b="1" u="sng" dirty="0" smtClean="0"/>
              <a:t>ίδιο</a:t>
            </a:r>
            <a:r>
              <a:rPr lang="en-US" sz="2000" b="1" u="sng" dirty="0" smtClean="0"/>
              <a:t> socket</a:t>
            </a:r>
          </a:p>
        </p:txBody>
      </p:sp>
      <p:sp>
        <p:nvSpPr>
          <p:cNvPr id="20487" name="Rectangle 106"/>
          <p:cNvSpPr>
            <a:spLocks noChangeArrowheads="1"/>
          </p:cNvSpPr>
          <p:nvPr/>
        </p:nvSpPr>
        <p:spPr bwMode="auto">
          <a:xfrm>
            <a:off x="457200" y="2895601"/>
            <a:ext cx="7467600" cy="1143000"/>
          </a:xfrm>
          <a:prstGeom prst="rect">
            <a:avLst/>
          </a:prstGeom>
          <a:solidFill>
            <a:srgbClr val="FFFF00">
              <a:alpha val="2313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057D13-CC8C-48D1-B45D-5664F5C6948D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372600" cy="1143000"/>
          </a:xfrm>
        </p:spPr>
        <p:txBody>
          <a:bodyPr/>
          <a:lstStyle/>
          <a:p>
            <a:r>
              <a:rPr lang="en-GB" sz="3800" smtClean="0"/>
              <a:t>A</a:t>
            </a:r>
            <a:r>
              <a:rPr lang="el-GR" sz="3800" smtClean="0"/>
              <a:t>ποπολυπλεξία</a:t>
            </a:r>
            <a:r>
              <a:rPr lang="en-US" sz="3800" smtClean="0"/>
              <a:t> </a:t>
            </a:r>
            <a:r>
              <a:rPr lang="el-GR" sz="3800" smtClean="0"/>
              <a:t>χωρίς σύνδεση </a:t>
            </a:r>
            <a:r>
              <a:rPr lang="en-US" sz="3800" smtClean="0"/>
              <a:t>(</a:t>
            </a:r>
            <a:r>
              <a:rPr lang="el-GR" sz="3800" smtClean="0"/>
              <a:t>συνέχεια</a:t>
            </a:r>
            <a:r>
              <a:rPr lang="en-US" sz="3800" smtClean="0"/>
              <a:t>)</a:t>
            </a:r>
          </a:p>
        </p:txBody>
      </p:sp>
      <p:sp>
        <p:nvSpPr>
          <p:cNvPr id="21509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6096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smtClean="0">
                <a:latin typeface="Courier New" pitchFamily="49" charset="0"/>
              </a:rPr>
              <a:t>DatagramSocket serverSocket = new DatagramSocket(6428);</a:t>
            </a:r>
          </a:p>
          <a:p>
            <a:endParaRPr lang="en-US" smtClean="0"/>
          </a:p>
        </p:txBody>
      </p:sp>
      <p:grpSp>
        <p:nvGrpSpPr>
          <p:cNvPr id="21510" name="Group 86"/>
          <p:cNvGrpSpPr>
            <a:grpSpLocks/>
          </p:cNvGrpSpPr>
          <p:nvPr/>
        </p:nvGrpSpPr>
        <p:grpSpPr bwMode="auto">
          <a:xfrm>
            <a:off x="381000" y="2286000"/>
            <a:ext cx="8151813" cy="3213100"/>
            <a:chOff x="432" y="1920"/>
            <a:chExt cx="5135" cy="2024"/>
          </a:xfrm>
        </p:grpSpPr>
        <p:sp>
          <p:nvSpPr>
            <p:cNvPr id="21512" name="Text Box 14"/>
            <p:cNvSpPr txBox="1">
              <a:spLocks noChangeArrowheads="1"/>
            </p:cNvSpPr>
            <p:nvPr/>
          </p:nvSpPr>
          <p:spPr bwMode="auto">
            <a:xfrm>
              <a:off x="5019" y="3456"/>
              <a:ext cx="5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Client</a:t>
              </a:r>
            </a:p>
            <a:p>
              <a:pPr algn="ctr" eaLnBrk="0" hangingPunct="0"/>
              <a:r>
                <a:rPr lang="en-US">
                  <a:solidFill>
                    <a:schemeClr val="accent2"/>
                  </a:solidFill>
                </a:rPr>
                <a:t>IP:B</a:t>
              </a:r>
            </a:p>
          </p:txBody>
        </p:sp>
        <p:grpSp>
          <p:nvGrpSpPr>
            <p:cNvPr id="21513" name="Group 46"/>
            <p:cNvGrpSpPr>
              <a:grpSpLocks/>
            </p:cNvGrpSpPr>
            <p:nvPr/>
          </p:nvGrpSpPr>
          <p:grpSpPr bwMode="auto">
            <a:xfrm>
              <a:off x="432" y="1920"/>
              <a:ext cx="637" cy="1976"/>
              <a:chOff x="1008" y="1922"/>
              <a:chExt cx="637" cy="1976"/>
            </a:xfrm>
          </p:grpSpPr>
          <p:grpSp>
            <p:nvGrpSpPr>
              <p:cNvPr id="21562" name="Group 4"/>
              <p:cNvGrpSpPr>
                <a:grpSpLocks/>
              </p:cNvGrpSpPr>
              <p:nvPr/>
            </p:nvGrpSpPr>
            <p:grpSpPr bwMode="auto">
              <a:xfrm>
                <a:off x="1008" y="1922"/>
                <a:ext cx="637" cy="1500"/>
                <a:chOff x="608" y="2454"/>
                <a:chExt cx="1261" cy="1500"/>
              </a:xfrm>
            </p:grpSpPr>
            <p:sp>
              <p:nvSpPr>
                <p:cNvPr id="21569" name="Rectangle 5"/>
                <p:cNvSpPr>
                  <a:spLocks noChangeArrowheads="1"/>
                </p:cNvSpPr>
                <p:nvPr/>
              </p:nvSpPr>
              <p:spPr bwMode="auto">
                <a:xfrm>
                  <a:off x="608" y="24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21570" name="Rectangle 6"/>
                <p:cNvSpPr>
                  <a:spLocks noChangeArrowheads="1"/>
                </p:cNvSpPr>
                <p:nvPr/>
              </p:nvSpPr>
              <p:spPr bwMode="auto">
                <a:xfrm>
                  <a:off x="608" y="27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21571" name="Rectangle 7"/>
                <p:cNvSpPr>
                  <a:spLocks noChangeArrowheads="1"/>
                </p:cNvSpPr>
                <p:nvPr/>
              </p:nvSpPr>
              <p:spPr bwMode="auto">
                <a:xfrm>
                  <a:off x="608" y="30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21572" name="Rectangle 8"/>
                <p:cNvSpPr>
                  <a:spLocks noChangeArrowheads="1"/>
                </p:cNvSpPr>
                <p:nvPr/>
              </p:nvSpPr>
              <p:spPr bwMode="auto">
                <a:xfrm>
                  <a:off x="608" y="33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21573" name="Rectangle 9"/>
                <p:cNvSpPr>
                  <a:spLocks noChangeArrowheads="1"/>
                </p:cNvSpPr>
                <p:nvPr/>
              </p:nvSpPr>
              <p:spPr bwMode="auto">
                <a:xfrm>
                  <a:off x="608" y="36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</p:grpSp>
          <p:grpSp>
            <p:nvGrpSpPr>
              <p:cNvPr id="21563" name="Group 10"/>
              <p:cNvGrpSpPr>
                <a:grpSpLocks/>
              </p:cNvGrpSpPr>
              <p:nvPr/>
            </p:nvGrpSpPr>
            <p:grpSpPr bwMode="auto">
              <a:xfrm>
                <a:off x="1177" y="1966"/>
                <a:ext cx="377" cy="315"/>
                <a:chOff x="2614" y="2862"/>
                <a:chExt cx="377" cy="315"/>
              </a:xfrm>
            </p:grpSpPr>
            <p:sp>
              <p:nvSpPr>
                <p:cNvPr id="21567" name="Rectangle 11"/>
                <p:cNvSpPr>
                  <a:spLocks noChangeArrowheads="1"/>
                </p:cNvSpPr>
                <p:nvPr/>
              </p:nvSpPr>
              <p:spPr bwMode="auto">
                <a:xfrm>
                  <a:off x="2614" y="3054"/>
                  <a:ext cx="377" cy="12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GB"/>
                </a:p>
              </p:txBody>
            </p:sp>
            <p:sp>
              <p:nvSpPr>
                <p:cNvPr id="21568" name="Oval 12"/>
                <p:cNvSpPr>
                  <a:spLocks noChangeArrowheads="1"/>
                </p:cNvSpPr>
                <p:nvPr/>
              </p:nvSpPr>
              <p:spPr bwMode="auto">
                <a:xfrm>
                  <a:off x="2614" y="2862"/>
                  <a:ext cx="377" cy="192"/>
                </a:xfrm>
                <a:prstGeom prst="ellipse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/>
                    <a:t>P2</a:t>
                  </a:r>
                </a:p>
              </p:txBody>
            </p:sp>
          </p:grpSp>
          <p:sp>
            <p:nvSpPr>
              <p:cNvPr id="21564" name="Text Box 13"/>
              <p:cNvSpPr txBox="1">
                <a:spLocks noChangeArrowheads="1"/>
              </p:cNvSpPr>
              <p:nvPr/>
            </p:nvSpPr>
            <p:spPr bwMode="auto">
              <a:xfrm>
                <a:off x="1061" y="3456"/>
                <a:ext cx="54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chemeClr val="accent2"/>
                    </a:solidFill>
                  </a:rPr>
                  <a:t>client</a:t>
                </a:r>
              </a:p>
              <a:p>
                <a:pPr algn="ctr" eaLnBrk="0" hangingPunct="0"/>
                <a:r>
                  <a:rPr lang="en-US" sz="2000">
                    <a:solidFill>
                      <a:schemeClr val="accent2"/>
                    </a:solidFill>
                  </a:rPr>
                  <a:t> IP: A</a:t>
                </a:r>
              </a:p>
            </p:txBody>
          </p:sp>
          <p:sp>
            <p:nvSpPr>
              <p:cNvPr id="21565" name="Line 15"/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0" cy="110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566" name="Line 33"/>
              <p:cNvSpPr>
                <a:spLocks noChangeShapeType="1"/>
              </p:cNvSpPr>
              <p:nvPr/>
            </p:nvSpPr>
            <p:spPr bwMode="auto">
              <a:xfrm flipV="1">
                <a:off x="1440" y="2256"/>
                <a:ext cx="0" cy="96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514" name="Group 16"/>
            <p:cNvGrpSpPr>
              <a:grpSpLocks/>
            </p:cNvGrpSpPr>
            <p:nvPr/>
          </p:nvGrpSpPr>
          <p:grpSpPr bwMode="auto">
            <a:xfrm>
              <a:off x="4964" y="1945"/>
              <a:ext cx="377" cy="315"/>
              <a:chOff x="2614" y="2862"/>
              <a:chExt cx="377" cy="315"/>
            </a:xfrm>
          </p:grpSpPr>
          <p:sp>
            <p:nvSpPr>
              <p:cNvPr id="21560" name="Rectangle 17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561" name="Oval 18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P1</a:t>
                </a:r>
              </a:p>
            </p:txBody>
          </p:sp>
        </p:grpSp>
        <p:grpSp>
          <p:nvGrpSpPr>
            <p:cNvPr id="21515" name="Group 19"/>
            <p:cNvGrpSpPr>
              <a:grpSpLocks/>
            </p:cNvGrpSpPr>
            <p:nvPr/>
          </p:nvGrpSpPr>
          <p:grpSpPr bwMode="auto">
            <a:xfrm>
              <a:off x="4944" y="1920"/>
              <a:ext cx="576" cy="1500"/>
              <a:chOff x="608" y="2454"/>
              <a:chExt cx="1261" cy="1500"/>
            </a:xfrm>
          </p:grpSpPr>
          <p:sp>
            <p:nvSpPr>
              <p:cNvPr id="21555" name="Rectangle 20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21556" name="Rectangle 21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21557" name="Rectangle 22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21558" name="Rectangle 23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21559" name="Rectangle 24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</p:grpSp>
        <p:grpSp>
          <p:nvGrpSpPr>
            <p:cNvPr id="21516" name="Group 28"/>
            <p:cNvGrpSpPr>
              <a:grpSpLocks/>
            </p:cNvGrpSpPr>
            <p:nvPr/>
          </p:nvGrpSpPr>
          <p:grpSpPr bwMode="auto">
            <a:xfrm>
              <a:off x="5003" y="1968"/>
              <a:ext cx="377" cy="315"/>
              <a:chOff x="2614" y="2862"/>
              <a:chExt cx="377" cy="315"/>
            </a:xfrm>
          </p:grpSpPr>
          <p:sp>
            <p:nvSpPr>
              <p:cNvPr id="21553" name="Rectangle 29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554" name="Oval 30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P1</a:t>
                </a:r>
              </a:p>
            </p:txBody>
          </p:sp>
        </p:grpSp>
        <p:sp>
          <p:nvSpPr>
            <p:cNvPr id="21517" name="Line 31"/>
            <p:cNvSpPr>
              <a:spLocks noChangeShapeType="1"/>
            </p:cNvSpPr>
            <p:nvPr/>
          </p:nvSpPr>
          <p:spPr bwMode="auto">
            <a:xfrm flipV="1">
              <a:off x="5136" y="2208"/>
              <a:ext cx="0" cy="10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18" name="Line 34"/>
            <p:cNvSpPr>
              <a:spLocks noChangeShapeType="1"/>
            </p:cNvSpPr>
            <p:nvPr/>
          </p:nvSpPr>
          <p:spPr bwMode="auto">
            <a:xfrm>
              <a:off x="5280" y="2208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19" name="Rectangle 49"/>
            <p:cNvSpPr>
              <a:spLocks noChangeArrowheads="1"/>
            </p:cNvSpPr>
            <p:nvPr/>
          </p:nvSpPr>
          <p:spPr bwMode="auto">
            <a:xfrm>
              <a:off x="2544" y="19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20" name="Rectangle 50"/>
            <p:cNvSpPr>
              <a:spLocks noChangeArrowheads="1"/>
            </p:cNvSpPr>
            <p:nvPr/>
          </p:nvSpPr>
          <p:spPr bwMode="auto">
            <a:xfrm>
              <a:off x="2544" y="22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21" name="Rectangle 51"/>
            <p:cNvSpPr>
              <a:spLocks noChangeArrowheads="1"/>
            </p:cNvSpPr>
            <p:nvPr/>
          </p:nvSpPr>
          <p:spPr bwMode="auto">
            <a:xfrm>
              <a:off x="2544" y="25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22" name="Rectangle 52"/>
            <p:cNvSpPr>
              <a:spLocks noChangeArrowheads="1"/>
            </p:cNvSpPr>
            <p:nvPr/>
          </p:nvSpPr>
          <p:spPr bwMode="auto">
            <a:xfrm>
              <a:off x="2544" y="28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23" name="Rectangle 53"/>
            <p:cNvSpPr>
              <a:spLocks noChangeArrowheads="1"/>
            </p:cNvSpPr>
            <p:nvPr/>
          </p:nvSpPr>
          <p:spPr bwMode="auto">
            <a:xfrm>
              <a:off x="2544" y="31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21524" name="Group 54"/>
            <p:cNvGrpSpPr>
              <a:grpSpLocks/>
            </p:cNvGrpSpPr>
            <p:nvPr/>
          </p:nvGrpSpPr>
          <p:grpSpPr bwMode="auto">
            <a:xfrm>
              <a:off x="2760" y="2012"/>
              <a:ext cx="483" cy="315"/>
              <a:chOff x="2614" y="2862"/>
              <a:chExt cx="377" cy="315"/>
            </a:xfrm>
          </p:grpSpPr>
          <p:sp>
            <p:nvSpPr>
              <p:cNvPr id="21551" name="Rectangle 55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1552" name="Oval 56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P3</a:t>
                </a:r>
              </a:p>
            </p:txBody>
          </p:sp>
        </p:grpSp>
        <p:sp>
          <p:nvSpPr>
            <p:cNvPr id="21525" name="Text Box 57"/>
            <p:cNvSpPr txBox="1">
              <a:spLocks noChangeArrowheads="1"/>
            </p:cNvSpPr>
            <p:nvPr/>
          </p:nvSpPr>
          <p:spPr bwMode="auto">
            <a:xfrm>
              <a:off x="2661" y="3502"/>
              <a:ext cx="60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server</a:t>
              </a:r>
            </a:p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IP: C</a:t>
              </a:r>
            </a:p>
          </p:txBody>
        </p:sp>
        <p:sp>
          <p:nvSpPr>
            <p:cNvPr id="21526" name="Line 58"/>
            <p:cNvSpPr>
              <a:spLocks noChangeShapeType="1"/>
            </p:cNvSpPr>
            <p:nvPr/>
          </p:nvSpPr>
          <p:spPr bwMode="auto">
            <a:xfrm>
              <a:off x="2832" y="2256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7" name="Line 59"/>
            <p:cNvSpPr>
              <a:spLocks noChangeShapeType="1"/>
            </p:cNvSpPr>
            <p:nvPr/>
          </p:nvSpPr>
          <p:spPr bwMode="auto">
            <a:xfrm flipV="1">
              <a:off x="2928" y="2256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8" name="Line 67"/>
            <p:cNvSpPr>
              <a:spLocks noChangeShapeType="1"/>
            </p:cNvSpPr>
            <p:nvPr/>
          </p:nvSpPr>
          <p:spPr bwMode="auto">
            <a:xfrm>
              <a:off x="864" y="3216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9" name="Line 68"/>
            <p:cNvSpPr>
              <a:spLocks noChangeShapeType="1"/>
            </p:cNvSpPr>
            <p:nvPr/>
          </p:nvSpPr>
          <p:spPr bwMode="auto">
            <a:xfrm>
              <a:off x="720" y="3312"/>
              <a:ext cx="22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530" name="Group 40"/>
            <p:cNvGrpSpPr>
              <a:grpSpLocks/>
            </p:cNvGrpSpPr>
            <p:nvPr/>
          </p:nvGrpSpPr>
          <p:grpSpPr bwMode="auto">
            <a:xfrm>
              <a:off x="1872" y="2688"/>
              <a:ext cx="624" cy="576"/>
              <a:chOff x="2160" y="3504"/>
              <a:chExt cx="624" cy="576"/>
            </a:xfrm>
          </p:grpSpPr>
          <p:sp>
            <p:nvSpPr>
              <p:cNvPr id="21548" name="Rectangle 41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SP: 6428</a:t>
                </a:r>
              </a:p>
            </p:txBody>
          </p:sp>
          <p:sp>
            <p:nvSpPr>
              <p:cNvPr id="21549" name="Rectangle 42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DP: 9157</a:t>
                </a:r>
              </a:p>
            </p:txBody>
          </p:sp>
          <p:sp>
            <p:nvSpPr>
              <p:cNvPr id="21550" name="Rectangle 43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</p:grpSp>
        <p:sp>
          <p:nvSpPr>
            <p:cNvPr id="21531" name="Line 70"/>
            <p:cNvSpPr>
              <a:spLocks noChangeShapeType="1"/>
            </p:cNvSpPr>
            <p:nvPr/>
          </p:nvSpPr>
          <p:spPr bwMode="auto">
            <a:xfrm flipV="1">
              <a:off x="3072" y="2256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2" name="Line 71"/>
            <p:cNvSpPr>
              <a:spLocks noChangeShapeType="1"/>
            </p:cNvSpPr>
            <p:nvPr/>
          </p:nvSpPr>
          <p:spPr bwMode="auto">
            <a:xfrm>
              <a:off x="3072" y="3312"/>
              <a:ext cx="22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3" name="Line 72"/>
            <p:cNvSpPr>
              <a:spLocks noChangeShapeType="1"/>
            </p:cNvSpPr>
            <p:nvPr/>
          </p:nvSpPr>
          <p:spPr bwMode="auto">
            <a:xfrm>
              <a:off x="2928" y="2352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4" name="Line 73"/>
            <p:cNvSpPr>
              <a:spLocks noChangeShapeType="1"/>
            </p:cNvSpPr>
            <p:nvPr/>
          </p:nvSpPr>
          <p:spPr bwMode="auto">
            <a:xfrm>
              <a:off x="3168" y="2256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5" name="Line 74"/>
            <p:cNvSpPr>
              <a:spLocks noChangeShapeType="1"/>
            </p:cNvSpPr>
            <p:nvPr/>
          </p:nvSpPr>
          <p:spPr bwMode="auto">
            <a:xfrm>
              <a:off x="960" y="3312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6" name="Line 75"/>
            <p:cNvSpPr>
              <a:spLocks noChangeShapeType="1"/>
            </p:cNvSpPr>
            <p:nvPr/>
          </p:nvSpPr>
          <p:spPr bwMode="auto">
            <a:xfrm>
              <a:off x="3168" y="3216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7" name="Rectangle 37"/>
            <p:cNvSpPr>
              <a:spLocks noChangeArrowheads="1"/>
            </p:cNvSpPr>
            <p:nvPr/>
          </p:nvSpPr>
          <p:spPr bwMode="auto">
            <a:xfrm>
              <a:off x="1200" y="3264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SP: 9157</a:t>
              </a:r>
            </a:p>
          </p:txBody>
        </p:sp>
        <p:sp>
          <p:nvSpPr>
            <p:cNvPr id="21538" name="Rectangle 38"/>
            <p:cNvSpPr>
              <a:spLocks noChangeArrowheads="1"/>
            </p:cNvSpPr>
            <p:nvPr/>
          </p:nvSpPr>
          <p:spPr bwMode="auto">
            <a:xfrm>
              <a:off x="1200" y="3456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DP: 6428</a:t>
              </a:r>
            </a:p>
          </p:txBody>
        </p:sp>
        <p:sp>
          <p:nvSpPr>
            <p:cNvPr id="21539" name="Rectangle 39"/>
            <p:cNvSpPr>
              <a:spLocks noChangeArrowheads="1"/>
            </p:cNvSpPr>
            <p:nvPr/>
          </p:nvSpPr>
          <p:spPr bwMode="auto">
            <a:xfrm>
              <a:off x="1200" y="3648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grpSp>
          <p:nvGrpSpPr>
            <p:cNvPr id="21540" name="Group 78"/>
            <p:cNvGrpSpPr>
              <a:grpSpLocks/>
            </p:cNvGrpSpPr>
            <p:nvPr/>
          </p:nvGrpSpPr>
          <p:grpSpPr bwMode="auto">
            <a:xfrm>
              <a:off x="3408" y="2688"/>
              <a:ext cx="624" cy="576"/>
              <a:chOff x="2160" y="3504"/>
              <a:chExt cx="624" cy="576"/>
            </a:xfrm>
          </p:grpSpPr>
          <p:sp>
            <p:nvSpPr>
              <p:cNvPr id="21545" name="Rectangle 79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SP: 6428</a:t>
                </a:r>
              </a:p>
            </p:txBody>
          </p:sp>
          <p:sp>
            <p:nvSpPr>
              <p:cNvPr id="21546" name="Rectangle 80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DP: 5775</a:t>
                </a:r>
              </a:p>
            </p:txBody>
          </p:sp>
          <p:sp>
            <p:nvSpPr>
              <p:cNvPr id="21547" name="Rectangle 81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</p:grpSp>
        <p:grpSp>
          <p:nvGrpSpPr>
            <p:cNvPr id="21541" name="Group 82"/>
            <p:cNvGrpSpPr>
              <a:grpSpLocks/>
            </p:cNvGrpSpPr>
            <p:nvPr/>
          </p:nvGrpSpPr>
          <p:grpSpPr bwMode="auto">
            <a:xfrm>
              <a:off x="4128" y="3264"/>
              <a:ext cx="624" cy="576"/>
              <a:chOff x="2160" y="3504"/>
              <a:chExt cx="624" cy="576"/>
            </a:xfrm>
          </p:grpSpPr>
          <p:sp>
            <p:nvSpPr>
              <p:cNvPr id="21542" name="Rectangle 83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SP: 5775</a:t>
                </a:r>
              </a:p>
            </p:txBody>
          </p:sp>
          <p:sp>
            <p:nvSpPr>
              <p:cNvPr id="21543" name="Rectangle 84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DP: 6428</a:t>
                </a:r>
              </a:p>
            </p:txBody>
          </p:sp>
          <p:sp>
            <p:nvSpPr>
              <p:cNvPr id="21544" name="Rectangle 85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</p:grpSp>
      </p:grpSp>
      <p:sp>
        <p:nvSpPr>
          <p:cNvPr id="21511" name="Text Box 87"/>
          <p:cNvSpPr txBox="1">
            <a:spLocks noChangeArrowheads="1"/>
          </p:cNvSpPr>
          <p:nvPr/>
        </p:nvSpPr>
        <p:spPr bwMode="auto">
          <a:xfrm>
            <a:off x="381000" y="5715000"/>
            <a:ext cx="6157913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/>
              <a:t>Η θύρα πηγής (</a:t>
            </a:r>
            <a:r>
              <a:rPr lang="en-US" sz="2000"/>
              <a:t>SP</a:t>
            </a:r>
            <a:r>
              <a:rPr lang="el-GR" sz="2000"/>
              <a:t>)</a:t>
            </a:r>
            <a:r>
              <a:rPr lang="en-US" sz="2000"/>
              <a:t> </a:t>
            </a:r>
            <a:r>
              <a:rPr lang="el-GR" sz="2000"/>
              <a:t>παρέχει</a:t>
            </a:r>
            <a:r>
              <a:rPr lang="en-US" sz="2000"/>
              <a:t> “</a:t>
            </a:r>
            <a:r>
              <a:rPr lang="el-GR" sz="2000"/>
              <a:t>διεύθυνση επιστροφής</a:t>
            </a:r>
            <a:r>
              <a:rPr lang="en-US" sz="2000"/>
              <a:t>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25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3EAC2A-4AE0-4CAB-B721-E74589D7B931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0210800" cy="1143000"/>
          </a:xfrm>
        </p:spPr>
        <p:txBody>
          <a:bodyPr/>
          <a:lstStyle/>
          <a:p>
            <a:r>
              <a:rPr lang="el-GR" sz="2400" dirty="0" err="1" smtClean="0"/>
              <a:t>Αποπολυπλεξία</a:t>
            </a:r>
            <a:r>
              <a:rPr lang="en-US" sz="2400" dirty="0" smtClean="0"/>
              <a:t> </a:t>
            </a:r>
            <a:r>
              <a:rPr lang="el-GR" sz="2400" dirty="0" smtClean="0"/>
              <a:t>με σύνδεση (</a:t>
            </a:r>
            <a:r>
              <a:rPr lang="en-US" sz="2400" dirty="0" smtClean="0"/>
              <a:t>Connection-oriented </a:t>
            </a:r>
            <a:r>
              <a:rPr lang="en-US" sz="2400" dirty="0" err="1" smtClean="0"/>
              <a:t>demultiplexing</a:t>
            </a:r>
            <a:r>
              <a:rPr lang="en-US" sz="2400" dirty="0" smtClean="0"/>
              <a:t> </a:t>
            </a:r>
            <a:r>
              <a:rPr lang="el-GR" sz="2400" dirty="0" smtClean="0"/>
              <a:t>)</a:t>
            </a:r>
            <a:endParaRPr lang="en-US" sz="2400" dirty="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200" dirty="0" smtClean="0">
                <a:sym typeface="Wingdings" pitchFamily="2" charset="2"/>
              </a:rPr>
              <a:t></a:t>
            </a:r>
            <a:r>
              <a:rPr lang="el-GR" sz="2200" dirty="0" smtClean="0">
                <a:sym typeface="Wingdings" pitchFamily="2" charset="2"/>
              </a:rPr>
              <a:t> </a:t>
            </a:r>
            <a:r>
              <a:rPr lang="en-US" sz="2200" dirty="0" smtClean="0"/>
              <a:t>TCP socket </a:t>
            </a:r>
            <a:r>
              <a:rPr lang="el-GR" sz="2200" dirty="0" smtClean="0"/>
              <a:t>χαρα</a:t>
            </a:r>
            <a:r>
              <a:rPr lang="el-GR" sz="2200" dirty="0" smtClean="0">
                <a:latin typeface="Arial" pitchFamily="34" charset="0"/>
              </a:rPr>
              <a:t>κ</a:t>
            </a:r>
            <a:r>
              <a:rPr lang="el-GR" sz="2200" dirty="0" smtClean="0"/>
              <a:t>τηρίζεται </a:t>
            </a:r>
            <a:r>
              <a:rPr lang="el-GR" sz="2200" dirty="0" err="1" smtClean="0"/>
              <a:t>απο</a:t>
            </a:r>
            <a:r>
              <a:rPr lang="el-GR" sz="2200" dirty="0" smtClean="0"/>
              <a:t> 4 πεδία</a:t>
            </a:r>
            <a:r>
              <a:rPr lang="en-US" sz="2200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9900"/>
                </a:solidFill>
              </a:rPr>
              <a:t>source IP address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9900"/>
                </a:solidFill>
              </a:rPr>
              <a:t>source port number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9900"/>
                </a:solidFill>
              </a:rPr>
              <a:t>dest</a:t>
            </a:r>
            <a:r>
              <a:rPr lang="en-US" sz="2000" dirty="0" smtClean="0">
                <a:solidFill>
                  <a:srgbClr val="009900"/>
                </a:solidFill>
              </a:rPr>
              <a:t> IP address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9900"/>
                </a:solidFill>
              </a:rPr>
              <a:t>dest</a:t>
            </a:r>
            <a:r>
              <a:rPr lang="en-US" sz="2000" dirty="0" smtClean="0">
                <a:solidFill>
                  <a:srgbClr val="009900"/>
                </a:solidFill>
              </a:rPr>
              <a:t> port number</a:t>
            </a:r>
          </a:p>
          <a:p>
            <a:pPr>
              <a:buFont typeface="ZapfDingbats"/>
              <a:buNone/>
            </a:pPr>
            <a:r>
              <a:rPr lang="el-GR" sz="2400" dirty="0" err="1" smtClean="0">
                <a:sym typeface="Wingdings" pitchFamily="2" charset="2"/>
              </a:rPr>
              <a:t></a:t>
            </a:r>
            <a:r>
              <a:rPr lang="el-GR" sz="2400" dirty="0" err="1" smtClean="0"/>
              <a:t>Ο</a:t>
            </a:r>
            <a:r>
              <a:rPr lang="el-GR" sz="2400" dirty="0" smtClean="0"/>
              <a:t> παραλήπτης χρησιμοποιεί και τα 4 πεδία για να προωθήσει το </a:t>
            </a:r>
            <a:r>
              <a:rPr lang="en-US" sz="2400" dirty="0" smtClean="0"/>
              <a:t>segment </a:t>
            </a:r>
            <a:r>
              <a:rPr lang="el-GR" sz="2400" dirty="0" smtClean="0"/>
              <a:t>στο </a:t>
            </a:r>
            <a:r>
              <a:rPr lang="el-GR" sz="2400" b="1" i="1" dirty="0" smtClean="0"/>
              <a:t>κατάλληλο </a:t>
            </a:r>
            <a:r>
              <a:rPr lang="en-US" sz="2400" b="1" i="1" dirty="0" smtClean="0">
                <a:solidFill>
                  <a:srgbClr val="FF0000"/>
                </a:solidFill>
              </a:rPr>
              <a:t>socket</a:t>
            </a:r>
          </a:p>
        </p:txBody>
      </p:sp>
      <p:sp>
        <p:nvSpPr>
          <p:cNvPr id="225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114800"/>
            <a:ext cx="9144000" cy="4648200"/>
          </a:xfrm>
        </p:spPr>
        <p:txBody>
          <a:bodyPr/>
          <a:lstStyle/>
          <a:p>
            <a:pPr marL="0" indent="0">
              <a:buNone/>
            </a:pPr>
            <a:r>
              <a:rPr lang="el-GR" sz="2200" dirty="0" err="1" smtClean="0"/>
              <a:t>Ενας</a:t>
            </a:r>
            <a:r>
              <a:rPr lang="el-GR" sz="2200" dirty="0" smtClean="0"/>
              <a:t> </a:t>
            </a:r>
            <a:r>
              <a:rPr lang="en-US" sz="2200" dirty="0" smtClean="0"/>
              <a:t>server host </a:t>
            </a:r>
            <a:r>
              <a:rPr lang="el-GR" sz="2200" dirty="0" smtClean="0"/>
              <a:t>μπορεί να υποστηρίξει </a:t>
            </a:r>
            <a:r>
              <a:rPr lang="el-GR" sz="2200" b="1" i="1" dirty="0" smtClean="0"/>
              <a:t>πολλαπλά</a:t>
            </a:r>
            <a:r>
              <a:rPr lang="el-GR" sz="2200" b="1" dirty="0" smtClean="0"/>
              <a:t>  </a:t>
            </a:r>
            <a:r>
              <a:rPr lang="en-US" sz="2200" dirty="0" smtClean="0">
                <a:solidFill>
                  <a:srgbClr val="009900"/>
                </a:solidFill>
              </a:rPr>
              <a:t>TCP sockets</a:t>
            </a:r>
            <a:r>
              <a:rPr lang="el-GR" sz="2200" dirty="0" smtClean="0">
                <a:solidFill>
                  <a:srgbClr val="009900"/>
                </a:solidFill>
              </a:rPr>
              <a:t> </a:t>
            </a:r>
            <a:r>
              <a:rPr lang="el-GR" sz="2200" dirty="0" smtClean="0"/>
              <a:t>ταυτόχρονα</a:t>
            </a:r>
            <a:r>
              <a:rPr lang="en-US" sz="2200" dirty="0" smtClean="0"/>
              <a:t>: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 </a:t>
            </a:r>
            <a:r>
              <a:rPr lang="el-GR" sz="2000" b="1" dirty="0" smtClean="0"/>
              <a:t>κάθε</a:t>
            </a:r>
            <a:r>
              <a:rPr lang="en-US" sz="2000" b="1" dirty="0" smtClean="0"/>
              <a:t> socket </a:t>
            </a:r>
            <a:r>
              <a:rPr lang="el-GR" sz="2000" dirty="0" smtClean="0"/>
              <a:t>χαρα</a:t>
            </a:r>
            <a:r>
              <a:rPr lang="el-GR" sz="2000" dirty="0" smtClean="0">
                <a:latin typeface="Arial" pitchFamily="34" charset="0"/>
              </a:rPr>
              <a:t>κ</a:t>
            </a:r>
            <a:r>
              <a:rPr lang="el-GR" sz="2000" dirty="0" smtClean="0"/>
              <a:t>τηρίζεται από τη δική του </a:t>
            </a:r>
            <a:r>
              <a:rPr lang="en-US" sz="2000" b="1" dirty="0" smtClean="0"/>
              <a:t>4-</a:t>
            </a:r>
            <a:r>
              <a:rPr lang="el-GR" sz="2000" b="1" dirty="0" err="1" smtClean="0"/>
              <a:t>άδα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Web servers </a:t>
            </a:r>
            <a:r>
              <a:rPr lang="el-GR" sz="2200" dirty="0" smtClean="0"/>
              <a:t>έχουν </a:t>
            </a:r>
            <a:r>
              <a:rPr lang="el-GR" sz="2200" b="1" dirty="0" smtClean="0">
                <a:solidFill>
                  <a:srgbClr val="7030A0"/>
                </a:solidFill>
              </a:rPr>
              <a:t>διαφορετικά </a:t>
            </a:r>
            <a:r>
              <a:rPr lang="en-US" sz="2200" b="1" dirty="0" smtClean="0">
                <a:solidFill>
                  <a:srgbClr val="7030A0"/>
                </a:solidFill>
              </a:rPr>
              <a:t>sockets </a:t>
            </a:r>
            <a:r>
              <a:rPr lang="el-GR" sz="2200" dirty="0" smtClean="0"/>
              <a:t>για κάθε </a:t>
            </a:r>
            <a:r>
              <a:rPr lang="en-US" sz="2200" dirty="0" smtClean="0"/>
              <a:t>client </a:t>
            </a:r>
            <a:r>
              <a:rPr lang="el-GR" sz="2200" dirty="0" smtClean="0"/>
              <a:t>που συνδέεται</a:t>
            </a:r>
            <a:endParaRPr lang="en-US" sz="2200" dirty="0" smtClean="0"/>
          </a:p>
          <a:p>
            <a:pPr lvl="1">
              <a:buNone/>
            </a:pPr>
            <a:r>
              <a:rPr lang="el-GR" sz="2000" dirty="0" smtClean="0"/>
              <a:t>Μάλιστα οι </a:t>
            </a:r>
            <a:r>
              <a:rPr lang="en-US" sz="2000" b="1" dirty="0" smtClean="0">
                <a:solidFill>
                  <a:srgbClr val="7030A0"/>
                </a:solidFill>
              </a:rPr>
              <a:t>non-persistent HTTP </a:t>
            </a:r>
            <a:r>
              <a:rPr lang="el-GR" sz="2000" dirty="0" smtClean="0"/>
              <a:t>έχουν </a:t>
            </a:r>
            <a:r>
              <a:rPr lang="el-GR" sz="2000" b="1" i="1" dirty="0" smtClean="0"/>
              <a:t>διαφορετικά </a:t>
            </a:r>
            <a:r>
              <a:rPr lang="en-US" sz="2000" dirty="0" smtClean="0"/>
              <a:t>sockets </a:t>
            </a:r>
            <a:r>
              <a:rPr lang="el-GR" sz="2000" dirty="0" smtClean="0"/>
              <a:t>για </a:t>
            </a:r>
            <a:r>
              <a:rPr lang="el-GR" sz="2000" b="1" i="1" u="sng" dirty="0" smtClean="0"/>
              <a:t>κάθε αίτημα</a:t>
            </a:r>
            <a:endParaRPr lang="en-US" sz="2000" b="1" i="1" u="sng" dirty="0" smtClean="0"/>
          </a:p>
        </p:txBody>
      </p:sp>
      <p:sp>
        <p:nvSpPr>
          <p:cNvPr id="22535" name="AutoShape 5"/>
          <p:cNvSpPr>
            <a:spLocks noChangeArrowheads="1"/>
          </p:cNvSpPr>
          <p:nvPr/>
        </p:nvSpPr>
        <p:spPr bwMode="auto">
          <a:xfrm>
            <a:off x="381000" y="1752600"/>
            <a:ext cx="3200400" cy="1524000"/>
          </a:xfrm>
          <a:prstGeom prst="roundRect">
            <a:avLst>
              <a:gd name="adj" fmla="val 16667"/>
            </a:avLst>
          </a:prstGeom>
          <a:solidFill>
            <a:srgbClr val="FFFF00">
              <a:alpha val="1882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A9CD50-6822-4B07-BA41-805009017147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l-GR" smtClean="0"/>
              <a:t>Αποπολυπλεξία</a:t>
            </a:r>
            <a:r>
              <a:rPr lang="en-US" smtClean="0"/>
              <a:t> </a:t>
            </a:r>
            <a:r>
              <a:rPr lang="el-GR" smtClean="0"/>
              <a:t>με σύνδεση</a:t>
            </a:r>
            <a:r>
              <a:rPr lang="en-US" smtClean="0"/>
              <a:t> (</a:t>
            </a:r>
            <a:r>
              <a:rPr lang="el-GR" smtClean="0"/>
              <a:t>συνέχεια</a:t>
            </a:r>
            <a:r>
              <a:rPr lang="en-US" smtClean="0"/>
              <a:t>)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7662863" y="4724400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IP:B</a:t>
            </a:r>
          </a:p>
        </p:txBody>
      </p:sp>
      <p:grpSp>
        <p:nvGrpSpPr>
          <p:cNvPr id="23558" name="Group 87"/>
          <p:cNvGrpSpPr>
            <a:grpSpLocks/>
          </p:cNvGrpSpPr>
          <p:nvPr/>
        </p:nvGrpSpPr>
        <p:grpSpPr bwMode="auto">
          <a:xfrm>
            <a:off x="381000" y="2286000"/>
            <a:ext cx="1011238" cy="3136900"/>
            <a:chOff x="240" y="1440"/>
            <a:chExt cx="637" cy="1976"/>
          </a:xfrm>
        </p:grpSpPr>
        <p:grpSp>
          <p:nvGrpSpPr>
            <p:cNvPr id="23619" name="Group 6"/>
            <p:cNvGrpSpPr>
              <a:grpSpLocks/>
            </p:cNvGrpSpPr>
            <p:nvPr/>
          </p:nvGrpSpPr>
          <p:grpSpPr bwMode="auto">
            <a:xfrm>
              <a:off x="240" y="1440"/>
              <a:ext cx="637" cy="1500"/>
              <a:chOff x="608" y="2454"/>
              <a:chExt cx="1261" cy="1500"/>
            </a:xfrm>
          </p:grpSpPr>
          <p:sp>
            <p:nvSpPr>
              <p:cNvPr id="23625" name="Rectangle 7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3626" name="Rectangle 8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3627" name="Rectangle 9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3628" name="Rectangle 10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3629" name="Rectangle 11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23620" name="Group 12"/>
            <p:cNvGrpSpPr>
              <a:grpSpLocks/>
            </p:cNvGrpSpPr>
            <p:nvPr/>
          </p:nvGrpSpPr>
          <p:grpSpPr bwMode="auto">
            <a:xfrm>
              <a:off x="409" y="1484"/>
              <a:ext cx="377" cy="315"/>
              <a:chOff x="2614" y="2862"/>
              <a:chExt cx="377" cy="315"/>
            </a:xfrm>
          </p:grpSpPr>
          <p:sp>
            <p:nvSpPr>
              <p:cNvPr id="23623" name="Rectangle 13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3624" name="Oval 14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P1</a:t>
                </a:r>
              </a:p>
            </p:txBody>
          </p:sp>
        </p:grpSp>
        <p:sp>
          <p:nvSpPr>
            <p:cNvPr id="23621" name="Text Box 15"/>
            <p:cNvSpPr txBox="1">
              <a:spLocks noChangeArrowheads="1"/>
            </p:cNvSpPr>
            <p:nvPr/>
          </p:nvSpPr>
          <p:spPr bwMode="auto">
            <a:xfrm>
              <a:off x="293" y="2974"/>
              <a:ext cx="5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client</a:t>
              </a:r>
            </a:p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 IP: A</a:t>
              </a:r>
            </a:p>
          </p:txBody>
        </p:sp>
        <p:sp>
          <p:nvSpPr>
            <p:cNvPr id="23622" name="Line 16"/>
            <p:cNvSpPr>
              <a:spLocks noChangeShapeType="1"/>
            </p:cNvSpPr>
            <p:nvPr/>
          </p:nvSpPr>
          <p:spPr bwMode="auto">
            <a:xfrm>
              <a:off x="528" y="1726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3559" name="Group 18"/>
          <p:cNvGrpSpPr>
            <a:grpSpLocks/>
          </p:cNvGrpSpPr>
          <p:nvPr/>
        </p:nvGrpSpPr>
        <p:grpSpPr bwMode="auto">
          <a:xfrm>
            <a:off x="7575550" y="2325688"/>
            <a:ext cx="598488" cy="500062"/>
            <a:chOff x="2614" y="2862"/>
            <a:chExt cx="377" cy="315"/>
          </a:xfrm>
        </p:grpSpPr>
        <p:sp>
          <p:nvSpPr>
            <p:cNvPr id="23617" name="Rectangle 19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3618" name="Oval 20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P1</a:t>
              </a:r>
            </a:p>
          </p:txBody>
        </p:sp>
      </p:grpSp>
      <p:grpSp>
        <p:nvGrpSpPr>
          <p:cNvPr id="23560" name="Group 21"/>
          <p:cNvGrpSpPr>
            <a:grpSpLocks/>
          </p:cNvGrpSpPr>
          <p:nvPr/>
        </p:nvGrpSpPr>
        <p:grpSpPr bwMode="auto">
          <a:xfrm>
            <a:off x="6934200" y="2286000"/>
            <a:ext cx="1503363" cy="2381250"/>
            <a:chOff x="608" y="2454"/>
            <a:chExt cx="1261" cy="1500"/>
          </a:xfrm>
        </p:grpSpPr>
        <p:sp>
          <p:nvSpPr>
            <p:cNvPr id="23612" name="Rectangle 22"/>
            <p:cNvSpPr>
              <a:spLocks noChangeArrowheads="1"/>
            </p:cNvSpPr>
            <p:nvPr/>
          </p:nvSpPr>
          <p:spPr bwMode="auto">
            <a:xfrm>
              <a:off x="608" y="24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23613" name="Rectangle 23"/>
            <p:cNvSpPr>
              <a:spLocks noChangeArrowheads="1"/>
            </p:cNvSpPr>
            <p:nvPr/>
          </p:nvSpPr>
          <p:spPr bwMode="auto">
            <a:xfrm>
              <a:off x="608" y="27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23614" name="Rectangle 24"/>
            <p:cNvSpPr>
              <a:spLocks noChangeArrowheads="1"/>
            </p:cNvSpPr>
            <p:nvPr/>
          </p:nvSpPr>
          <p:spPr bwMode="auto">
            <a:xfrm>
              <a:off x="608" y="30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23615" name="Rectangle 25"/>
            <p:cNvSpPr>
              <a:spLocks noChangeArrowheads="1"/>
            </p:cNvSpPr>
            <p:nvPr/>
          </p:nvSpPr>
          <p:spPr bwMode="auto">
            <a:xfrm>
              <a:off x="608" y="33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23616" name="Rectangle 26"/>
            <p:cNvSpPr>
              <a:spLocks noChangeArrowheads="1"/>
            </p:cNvSpPr>
            <p:nvPr/>
          </p:nvSpPr>
          <p:spPr bwMode="auto">
            <a:xfrm>
              <a:off x="608" y="36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</p:grpSp>
      <p:grpSp>
        <p:nvGrpSpPr>
          <p:cNvPr id="23561" name="Group 27"/>
          <p:cNvGrpSpPr>
            <a:grpSpLocks/>
          </p:cNvGrpSpPr>
          <p:nvPr/>
        </p:nvGrpSpPr>
        <p:grpSpPr bwMode="auto">
          <a:xfrm>
            <a:off x="7035800" y="2349500"/>
            <a:ext cx="598488" cy="500063"/>
            <a:chOff x="2614" y="2862"/>
            <a:chExt cx="377" cy="315"/>
          </a:xfrm>
        </p:grpSpPr>
        <p:sp>
          <p:nvSpPr>
            <p:cNvPr id="23610" name="Rectangle 28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3611" name="Oval 29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P2</a:t>
              </a:r>
            </a:p>
          </p:txBody>
        </p:sp>
      </p:grpSp>
      <p:sp>
        <p:nvSpPr>
          <p:cNvPr id="23562" name="Line 31"/>
          <p:cNvSpPr>
            <a:spLocks noChangeShapeType="1"/>
          </p:cNvSpPr>
          <p:nvPr/>
        </p:nvSpPr>
        <p:spPr bwMode="auto">
          <a:xfrm>
            <a:off x="8077200" y="2743200"/>
            <a:ext cx="0" cy="1752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3" name="Rectangle 32"/>
          <p:cNvSpPr>
            <a:spLocks noChangeArrowheads="1"/>
          </p:cNvSpPr>
          <p:nvPr/>
        </p:nvSpPr>
        <p:spPr bwMode="auto">
          <a:xfrm>
            <a:off x="3733800" y="22860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3564" name="Rectangle 33"/>
          <p:cNvSpPr>
            <a:spLocks noChangeArrowheads="1"/>
          </p:cNvSpPr>
          <p:nvPr/>
        </p:nvSpPr>
        <p:spPr bwMode="auto">
          <a:xfrm>
            <a:off x="3733800" y="27432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3565" name="Rectangle 34"/>
          <p:cNvSpPr>
            <a:spLocks noChangeArrowheads="1"/>
          </p:cNvSpPr>
          <p:nvPr/>
        </p:nvSpPr>
        <p:spPr bwMode="auto">
          <a:xfrm>
            <a:off x="3733800" y="32385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3566" name="Rectangle 35"/>
          <p:cNvSpPr>
            <a:spLocks noChangeArrowheads="1"/>
          </p:cNvSpPr>
          <p:nvPr/>
        </p:nvSpPr>
        <p:spPr bwMode="auto">
          <a:xfrm>
            <a:off x="3733800" y="371475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3567" name="Rectangle 36"/>
          <p:cNvSpPr>
            <a:spLocks noChangeArrowheads="1"/>
          </p:cNvSpPr>
          <p:nvPr/>
        </p:nvSpPr>
        <p:spPr bwMode="auto">
          <a:xfrm>
            <a:off x="3733800" y="41910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3568" name="Group 37"/>
          <p:cNvGrpSpPr>
            <a:grpSpLocks/>
          </p:cNvGrpSpPr>
          <p:nvPr/>
        </p:nvGrpSpPr>
        <p:grpSpPr bwMode="auto">
          <a:xfrm>
            <a:off x="3810000" y="2362200"/>
            <a:ext cx="571500" cy="500063"/>
            <a:chOff x="2614" y="2862"/>
            <a:chExt cx="377" cy="315"/>
          </a:xfrm>
        </p:grpSpPr>
        <p:sp>
          <p:nvSpPr>
            <p:cNvPr id="23608" name="Rectangle 38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3609" name="Oval 39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P4</a:t>
              </a:r>
            </a:p>
          </p:txBody>
        </p:sp>
      </p:grpSp>
      <p:sp>
        <p:nvSpPr>
          <p:cNvPr id="23569" name="Text Box 40"/>
          <p:cNvSpPr txBox="1">
            <a:spLocks noChangeArrowheads="1"/>
          </p:cNvSpPr>
          <p:nvPr/>
        </p:nvSpPr>
        <p:spPr bwMode="auto">
          <a:xfrm>
            <a:off x="3919538" y="4797425"/>
            <a:ext cx="95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server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IP: C</a:t>
            </a:r>
          </a:p>
        </p:txBody>
      </p:sp>
      <p:sp>
        <p:nvSpPr>
          <p:cNvPr id="23570" name="Line 42"/>
          <p:cNvSpPr>
            <a:spLocks noChangeShapeType="1"/>
          </p:cNvSpPr>
          <p:nvPr/>
        </p:nvSpPr>
        <p:spPr bwMode="auto">
          <a:xfrm flipV="1">
            <a:off x="4343400" y="2819400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1" name="Line 44"/>
          <p:cNvSpPr>
            <a:spLocks noChangeShapeType="1"/>
          </p:cNvSpPr>
          <p:nvPr/>
        </p:nvSpPr>
        <p:spPr bwMode="auto">
          <a:xfrm>
            <a:off x="838200" y="4495800"/>
            <a:ext cx="350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2" name="Line 49"/>
          <p:cNvSpPr>
            <a:spLocks noChangeShapeType="1"/>
          </p:cNvSpPr>
          <p:nvPr/>
        </p:nvSpPr>
        <p:spPr bwMode="auto">
          <a:xfrm flipV="1">
            <a:off x="4572000" y="2819400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3" name="Line 50"/>
          <p:cNvSpPr>
            <a:spLocks noChangeShapeType="1"/>
          </p:cNvSpPr>
          <p:nvPr/>
        </p:nvSpPr>
        <p:spPr bwMode="auto">
          <a:xfrm>
            <a:off x="4572000" y="4495800"/>
            <a:ext cx="350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4" name="Line 51"/>
          <p:cNvSpPr>
            <a:spLocks noChangeShapeType="1"/>
          </p:cNvSpPr>
          <p:nvPr/>
        </p:nvSpPr>
        <p:spPr bwMode="auto">
          <a:xfrm>
            <a:off x="4343400" y="29718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5" name="Line 53"/>
          <p:cNvSpPr>
            <a:spLocks noChangeShapeType="1"/>
          </p:cNvSpPr>
          <p:nvPr/>
        </p:nvSpPr>
        <p:spPr bwMode="auto">
          <a:xfrm>
            <a:off x="1219200" y="4495800"/>
            <a:ext cx="3124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6" name="Rectangle 55"/>
          <p:cNvSpPr>
            <a:spLocks noChangeArrowheads="1"/>
          </p:cNvSpPr>
          <p:nvPr/>
        </p:nvSpPr>
        <p:spPr bwMode="auto">
          <a:xfrm>
            <a:off x="1600200" y="44196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SP: 9157</a:t>
            </a:r>
          </a:p>
        </p:txBody>
      </p:sp>
      <p:sp>
        <p:nvSpPr>
          <p:cNvPr id="23577" name="Rectangle 56"/>
          <p:cNvSpPr>
            <a:spLocks noChangeArrowheads="1"/>
          </p:cNvSpPr>
          <p:nvPr/>
        </p:nvSpPr>
        <p:spPr bwMode="auto">
          <a:xfrm>
            <a:off x="1600200" y="47244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DP: 80</a:t>
            </a:r>
          </a:p>
        </p:txBody>
      </p:sp>
      <p:sp>
        <p:nvSpPr>
          <p:cNvPr id="23578" name="Rectangle 57"/>
          <p:cNvSpPr>
            <a:spLocks noChangeArrowheads="1"/>
          </p:cNvSpPr>
          <p:nvPr/>
        </p:nvSpPr>
        <p:spPr bwMode="auto">
          <a:xfrm>
            <a:off x="1600200" y="50292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23579" name="Group 89"/>
          <p:cNvGrpSpPr>
            <a:grpSpLocks/>
          </p:cNvGrpSpPr>
          <p:nvPr/>
        </p:nvGrpSpPr>
        <p:grpSpPr bwMode="auto">
          <a:xfrm>
            <a:off x="6248400" y="4419600"/>
            <a:ext cx="990600" cy="914400"/>
            <a:chOff x="3936" y="2784"/>
            <a:chExt cx="624" cy="576"/>
          </a:xfrm>
        </p:grpSpPr>
        <p:sp>
          <p:nvSpPr>
            <p:cNvPr id="23605" name="Rectangle 63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SP: 9157</a:t>
              </a:r>
            </a:p>
          </p:txBody>
        </p:sp>
        <p:sp>
          <p:nvSpPr>
            <p:cNvPr id="23606" name="Rectangle 64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DP: 80</a:t>
              </a:r>
            </a:p>
          </p:txBody>
        </p:sp>
        <p:sp>
          <p:nvSpPr>
            <p:cNvPr id="23607" name="Rectangle 65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</p:grpSp>
      <p:grpSp>
        <p:nvGrpSpPr>
          <p:cNvPr id="23580" name="Group 66"/>
          <p:cNvGrpSpPr>
            <a:grpSpLocks/>
          </p:cNvGrpSpPr>
          <p:nvPr/>
        </p:nvGrpSpPr>
        <p:grpSpPr bwMode="auto">
          <a:xfrm>
            <a:off x="4419600" y="2362200"/>
            <a:ext cx="571500" cy="500063"/>
            <a:chOff x="2614" y="2862"/>
            <a:chExt cx="377" cy="315"/>
          </a:xfrm>
        </p:grpSpPr>
        <p:sp>
          <p:nvSpPr>
            <p:cNvPr id="23603" name="Rectangle 67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3604" name="Oval 68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P5</a:t>
              </a:r>
            </a:p>
          </p:txBody>
        </p:sp>
      </p:grpSp>
      <p:grpSp>
        <p:nvGrpSpPr>
          <p:cNvPr id="23581" name="Group 69"/>
          <p:cNvGrpSpPr>
            <a:grpSpLocks/>
          </p:cNvGrpSpPr>
          <p:nvPr/>
        </p:nvGrpSpPr>
        <p:grpSpPr bwMode="auto">
          <a:xfrm>
            <a:off x="5022850" y="2351088"/>
            <a:ext cx="571500" cy="500062"/>
            <a:chOff x="2614" y="2862"/>
            <a:chExt cx="377" cy="315"/>
          </a:xfrm>
        </p:grpSpPr>
        <p:sp>
          <p:nvSpPr>
            <p:cNvPr id="23601" name="Rectangle 70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3602" name="Oval 71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P6</a:t>
              </a:r>
            </a:p>
          </p:txBody>
        </p:sp>
      </p:grpSp>
      <p:grpSp>
        <p:nvGrpSpPr>
          <p:cNvPr id="23582" name="Group 72"/>
          <p:cNvGrpSpPr>
            <a:grpSpLocks/>
          </p:cNvGrpSpPr>
          <p:nvPr/>
        </p:nvGrpSpPr>
        <p:grpSpPr bwMode="auto">
          <a:xfrm>
            <a:off x="7740650" y="2363788"/>
            <a:ext cx="598488" cy="500062"/>
            <a:chOff x="2614" y="2862"/>
            <a:chExt cx="377" cy="315"/>
          </a:xfrm>
        </p:grpSpPr>
        <p:sp>
          <p:nvSpPr>
            <p:cNvPr id="23599" name="Rectangle 73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3600" name="Oval 74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P3</a:t>
              </a:r>
            </a:p>
          </p:txBody>
        </p:sp>
      </p:grpSp>
      <p:sp>
        <p:nvSpPr>
          <p:cNvPr id="23583" name="Line 75"/>
          <p:cNvSpPr>
            <a:spLocks noChangeShapeType="1"/>
          </p:cNvSpPr>
          <p:nvPr/>
        </p:nvSpPr>
        <p:spPr bwMode="auto">
          <a:xfrm>
            <a:off x="7391400" y="28194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84" name="Line 76"/>
          <p:cNvSpPr>
            <a:spLocks noChangeShapeType="1"/>
          </p:cNvSpPr>
          <p:nvPr/>
        </p:nvSpPr>
        <p:spPr bwMode="auto">
          <a:xfrm>
            <a:off x="5334000" y="4343400"/>
            <a:ext cx="2057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85" name="Line 78"/>
          <p:cNvSpPr>
            <a:spLocks noChangeShapeType="1"/>
          </p:cNvSpPr>
          <p:nvPr/>
        </p:nvSpPr>
        <p:spPr bwMode="auto">
          <a:xfrm flipV="1">
            <a:off x="5334000" y="28194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86" name="Rectangle 79"/>
          <p:cNvSpPr>
            <a:spLocks noChangeArrowheads="1"/>
          </p:cNvSpPr>
          <p:nvPr/>
        </p:nvSpPr>
        <p:spPr bwMode="auto">
          <a:xfrm>
            <a:off x="1600200" y="5334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23587" name="Rectangle 80"/>
          <p:cNvSpPr>
            <a:spLocks noChangeArrowheads="1"/>
          </p:cNvSpPr>
          <p:nvPr/>
        </p:nvSpPr>
        <p:spPr bwMode="auto">
          <a:xfrm>
            <a:off x="6248400" y="5334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D-IP:C</a:t>
            </a:r>
          </a:p>
        </p:txBody>
      </p:sp>
      <p:sp>
        <p:nvSpPr>
          <p:cNvPr id="23588" name="Text Box 81"/>
          <p:cNvSpPr txBox="1">
            <a:spLocks noChangeArrowheads="1"/>
          </p:cNvSpPr>
          <p:nvPr/>
        </p:nvSpPr>
        <p:spPr bwMode="auto">
          <a:xfrm>
            <a:off x="1736725" y="49418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l-GR"/>
          </a:p>
        </p:txBody>
      </p:sp>
      <p:sp>
        <p:nvSpPr>
          <p:cNvPr id="23589" name="Text Box 82"/>
          <p:cNvSpPr txBox="1">
            <a:spLocks noChangeArrowheads="1"/>
          </p:cNvSpPr>
          <p:nvPr/>
        </p:nvSpPr>
        <p:spPr bwMode="auto">
          <a:xfrm>
            <a:off x="1676400" y="5029200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S-IP: A</a:t>
            </a:r>
          </a:p>
        </p:txBody>
      </p:sp>
      <p:sp>
        <p:nvSpPr>
          <p:cNvPr id="23590" name="Text Box 84"/>
          <p:cNvSpPr txBox="1">
            <a:spLocks noChangeArrowheads="1"/>
          </p:cNvSpPr>
          <p:nvPr/>
        </p:nvSpPr>
        <p:spPr bwMode="auto">
          <a:xfrm>
            <a:off x="1676400" y="5334000"/>
            <a:ext cx="814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D-IP:C</a:t>
            </a:r>
          </a:p>
        </p:txBody>
      </p:sp>
      <p:sp>
        <p:nvSpPr>
          <p:cNvPr id="23591" name="Text Box 86"/>
          <p:cNvSpPr txBox="1">
            <a:spLocks noChangeArrowheads="1"/>
          </p:cNvSpPr>
          <p:nvPr/>
        </p:nvSpPr>
        <p:spPr bwMode="auto">
          <a:xfrm>
            <a:off x="6335713" y="502920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S-IP: B</a:t>
            </a:r>
          </a:p>
        </p:txBody>
      </p:sp>
      <p:grpSp>
        <p:nvGrpSpPr>
          <p:cNvPr id="23592" name="Group 90"/>
          <p:cNvGrpSpPr>
            <a:grpSpLocks/>
          </p:cNvGrpSpPr>
          <p:nvPr/>
        </p:nvGrpSpPr>
        <p:grpSpPr bwMode="auto">
          <a:xfrm>
            <a:off x="5791200" y="2895600"/>
            <a:ext cx="990600" cy="914400"/>
            <a:chOff x="3936" y="2784"/>
            <a:chExt cx="624" cy="576"/>
          </a:xfrm>
        </p:grpSpPr>
        <p:sp>
          <p:nvSpPr>
            <p:cNvPr id="23596" name="Rectangle 91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SP: 5775</a:t>
              </a:r>
            </a:p>
          </p:txBody>
        </p:sp>
        <p:sp>
          <p:nvSpPr>
            <p:cNvPr id="23597" name="Rectangle 92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DP: 80</a:t>
              </a:r>
            </a:p>
          </p:txBody>
        </p:sp>
        <p:sp>
          <p:nvSpPr>
            <p:cNvPr id="23598" name="Rectangle 93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</p:grpSp>
      <p:sp>
        <p:nvSpPr>
          <p:cNvPr id="23593" name="Rectangle 94"/>
          <p:cNvSpPr>
            <a:spLocks noChangeArrowheads="1"/>
          </p:cNvSpPr>
          <p:nvPr/>
        </p:nvSpPr>
        <p:spPr bwMode="auto">
          <a:xfrm>
            <a:off x="5791200" y="3810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D-IP:C</a:t>
            </a:r>
          </a:p>
        </p:txBody>
      </p:sp>
      <p:sp>
        <p:nvSpPr>
          <p:cNvPr id="23594" name="Rectangle 95"/>
          <p:cNvSpPr>
            <a:spLocks noChangeArrowheads="1"/>
          </p:cNvSpPr>
          <p:nvPr/>
        </p:nvSpPr>
        <p:spPr bwMode="auto">
          <a:xfrm>
            <a:off x="5867400" y="350520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S-IP: B</a:t>
            </a:r>
          </a:p>
        </p:txBody>
      </p:sp>
      <p:sp>
        <p:nvSpPr>
          <p:cNvPr id="23595" name="Line 97"/>
          <p:cNvSpPr>
            <a:spLocks noChangeShapeType="1"/>
          </p:cNvSpPr>
          <p:nvPr/>
        </p:nvSpPr>
        <p:spPr bwMode="auto">
          <a:xfrm flipH="1">
            <a:off x="6172200" y="4114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890F37-BB4B-4C96-A4E6-6C62D8B89252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9677400" cy="1143000"/>
          </a:xfrm>
        </p:spPr>
        <p:txBody>
          <a:bodyPr/>
          <a:lstStyle/>
          <a:p>
            <a:r>
              <a:rPr lang="el-GR" smtClean="0"/>
              <a:t>Αποπολυπλεξία</a:t>
            </a:r>
            <a:r>
              <a:rPr lang="en-US" smtClean="0"/>
              <a:t> </a:t>
            </a:r>
            <a:r>
              <a:rPr lang="el-GR" smtClean="0"/>
              <a:t>με σύνδεση</a:t>
            </a:r>
            <a:r>
              <a:rPr lang="en-US" smtClean="0"/>
              <a:t>:</a:t>
            </a:r>
            <a:r>
              <a:rPr lang="el-GR" smtClean="0"/>
              <a:t/>
            </a:r>
            <a:br>
              <a:rPr lang="el-GR" smtClean="0"/>
            </a:br>
            <a:r>
              <a:rPr lang="en-US" smtClean="0"/>
              <a:t>Threaded Web Server</a:t>
            </a: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7662863" y="4724400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IP:B</a:t>
            </a:r>
          </a:p>
        </p:txBody>
      </p:sp>
      <p:grpSp>
        <p:nvGrpSpPr>
          <p:cNvPr id="24582" name="Group 4"/>
          <p:cNvGrpSpPr>
            <a:grpSpLocks/>
          </p:cNvGrpSpPr>
          <p:nvPr/>
        </p:nvGrpSpPr>
        <p:grpSpPr bwMode="auto">
          <a:xfrm>
            <a:off x="381000" y="2286000"/>
            <a:ext cx="1011238" cy="3136900"/>
            <a:chOff x="240" y="1440"/>
            <a:chExt cx="637" cy="1976"/>
          </a:xfrm>
        </p:grpSpPr>
        <p:grpSp>
          <p:nvGrpSpPr>
            <p:cNvPr id="24638" name="Group 5"/>
            <p:cNvGrpSpPr>
              <a:grpSpLocks/>
            </p:cNvGrpSpPr>
            <p:nvPr/>
          </p:nvGrpSpPr>
          <p:grpSpPr bwMode="auto">
            <a:xfrm>
              <a:off x="240" y="1440"/>
              <a:ext cx="637" cy="1500"/>
              <a:chOff x="608" y="2454"/>
              <a:chExt cx="1261" cy="1500"/>
            </a:xfrm>
          </p:grpSpPr>
          <p:sp>
            <p:nvSpPr>
              <p:cNvPr id="24644" name="Rectangle 6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4645" name="Rectangle 7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4646" name="Rectangle 8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4647" name="Rectangle 9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4648" name="Rectangle 10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24639" name="Group 11"/>
            <p:cNvGrpSpPr>
              <a:grpSpLocks/>
            </p:cNvGrpSpPr>
            <p:nvPr/>
          </p:nvGrpSpPr>
          <p:grpSpPr bwMode="auto">
            <a:xfrm>
              <a:off x="409" y="1484"/>
              <a:ext cx="377" cy="315"/>
              <a:chOff x="2614" y="2862"/>
              <a:chExt cx="377" cy="315"/>
            </a:xfrm>
          </p:grpSpPr>
          <p:sp>
            <p:nvSpPr>
              <p:cNvPr id="24642" name="Rectangle 12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24643" name="Oval 13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/>
                  <a:t>P1</a:t>
                </a:r>
              </a:p>
            </p:txBody>
          </p:sp>
        </p:grpSp>
        <p:sp>
          <p:nvSpPr>
            <p:cNvPr id="24640" name="Text Box 14"/>
            <p:cNvSpPr txBox="1">
              <a:spLocks noChangeArrowheads="1"/>
            </p:cNvSpPr>
            <p:nvPr/>
          </p:nvSpPr>
          <p:spPr bwMode="auto">
            <a:xfrm>
              <a:off x="293" y="2974"/>
              <a:ext cx="5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client</a:t>
              </a:r>
            </a:p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</a:rPr>
                <a:t> IP: A</a:t>
              </a:r>
            </a:p>
          </p:txBody>
        </p:sp>
        <p:sp>
          <p:nvSpPr>
            <p:cNvPr id="24641" name="Line 15"/>
            <p:cNvSpPr>
              <a:spLocks noChangeShapeType="1"/>
            </p:cNvSpPr>
            <p:nvPr/>
          </p:nvSpPr>
          <p:spPr bwMode="auto">
            <a:xfrm>
              <a:off x="528" y="1726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4583" name="Group 16"/>
          <p:cNvGrpSpPr>
            <a:grpSpLocks/>
          </p:cNvGrpSpPr>
          <p:nvPr/>
        </p:nvGrpSpPr>
        <p:grpSpPr bwMode="auto">
          <a:xfrm>
            <a:off x="7575550" y="2325688"/>
            <a:ext cx="598488" cy="500062"/>
            <a:chOff x="2614" y="2862"/>
            <a:chExt cx="377" cy="315"/>
          </a:xfrm>
        </p:grpSpPr>
        <p:sp>
          <p:nvSpPr>
            <p:cNvPr id="24636" name="Rectangle 17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4637" name="Oval 18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P1</a:t>
              </a:r>
            </a:p>
          </p:txBody>
        </p:sp>
      </p:grpSp>
      <p:grpSp>
        <p:nvGrpSpPr>
          <p:cNvPr id="24584" name="Group 19"/>
          <p:cNvGrpSpPr>
            <a:grpSpLocks/>
          </p:cNvGrpSpPr>
          <p:nvPr/>
        </p:nvGrpSpPr>
        <p:grpSpPr bwMode="auto">
          <a:xfrm>
            <a:off x="6934200" y="2286000"/>
            <a:ext cx="1503363" cy="2381250"/>
            <a:chOff x="608" y="2454"/>
            <a:chExt cx="1261" cy="1500"/>
          </a:xfrm>
        </p:grpSpPr>
        <p:sp>
          <p:nvSpPr>
            <p:cNvPr id="24631" name="Rectangle 20"/>
            <p:cNvSpPr>
              <a:spLocks noChangeArrowheads="1"/>
            </p:cNvSpPr>
            <p:nvPr/>
          </p:nvSpPr>
          <p:spPr bwMode="auto">
            <a:xfrm>
              <a:off x="608" y="24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24632" name="Rectangle 21"/>
            <p:cNvSpPr>
              <a:spLocks noChangeArrowheads="1"/>
            </p:cNvSpPr>
            <p:nvPr/>
          </p:nvSpPr>
          <p:spPr bwMode="auto">
            <a:xfrm>
              <a:off x="608" y="27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24633" name="Rectangle 22"/>
            <p:cNvSpPr>
              <a:spLocks noChangeArrowheads="1"/>
            </p:cNvSpPr>
            <p:nvPr/>
          </p:nvSpPr>
          <p:spPr bwMode="auto">
            <a:xfrm>
              <a:off x="608" y="30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24634" name="Rectangle 23"/>
            <p:cNvSpPr>
              <a:spLocks noChangeArrowheads="1"/>
            </p:cNvSpPr>
            <p:nvPr/>
          </p:nvSpPr>
          <p:spPr bwMode="auto">
            <a:xfrm>
              <a:off x="608" y="33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24635" name="Rectangle 24"/>
            <p:cNvSpPr>
              <a:spLocks noChangeArrowheads="1"/>
            </p:cNvSpPr>
            <p:nvPr/>
          </p:nvSpPr>
          <p:spPr bwMode="auto">
            <a:xfrm>
              <a:off x="608" y="36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</p:grpSp>
      <p:grpSp>
        <p:nvGrpSpPr>
          <p:cNvPr id="24585" name="Group 25"/>
          <p:cNvGrpSpPr>
            <a:grpSpLocks/>
          </p:cNvGrpSpPr>
          <p:nvPr/>
        </p:nvGrpSpPr>
        <p:grpSpPr bwMode="auto">
          <a:xfrm>
            <a:off x="7035800" y="2349500"/>
            <a:ext cx="598488" cy="500063"/>
            <a:chOff x="2614" y="2862"/>
            <a:chExt cx="377" cy="315"/>
          </a:xfrm>
        </p:grpSpPr>
        <p:sp>
          <p:nvSpPr>
            <p:cNvPr id="24629" name="Rectangle 26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4630" name="Oval 27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P2</a:t>
              </a:r>
            </a:p>
          </p:txBody>
        </p:sp>
      </p:grpSp>
      <p:sp>
        <p:nvSpPr>
          <p:cNvPr id="24586" name="Line 28"/>
          <p:cNvSpPr>
            <a:spLocks noChangeShapeType="1"/>
          </p:cNvSpPr>
          <p:nvPr/>
        </p:nvSpPr>
        <p:spPr bwMode="auto">
          <a:xfrm>
            <a:off x="8077200" y="2743200"/>
            <a:ext cx="0" cy="1752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7" name="Rectangle 29"/>
          <p:cNvSpPr>
            <a:spLocks noChangeArrowheads="1"/>
          </p:cNvSpPr>
          <p:nvPr/>
        </p:nvSpPr>
        <p:spPr bwMode="auto">
          <a:xfrm>
            <a:off x="3733800" y="22860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4588" name="Rectangle 30"/>
          <p:cNvSpPr>
            <a:spLocks noChangeArrowheads="1"/>
          </p:cNvSpPr>
          <p:nvPr/>
        </p:nvSpPr>
        <p:spPr bwMode="auto">
          <a:xfrm>
            <a:off x="3733800" y="27432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4589" name="Rectangle 31"/>
          <p:cNvSpPr>
            <a:spLocks noChangeArrowheads="1"/>
          </p:cNvSpPr>
          <p:nvPr/>
        </p:nvSpPr>
        <p:spPr bwMode="auto">
          <a:xfrm>
            <a:off x="3733800" y="32385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4590" name="Rectangle 32"/>
          <p:cNvSpPr>
            <a:spLocks noChangeArrowheads="1"/>
          </p:cNvSpPr>
          <p:nvPr/>
        </p:nvSpPr>
        <p:spPr bwMode="auto">
          <a:xfrm>
            <a:off x="3733800" y="371475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4591" name="Rectangle 33"/>
          <p:cNvSpPr>
            <a:spLocks noChangeArrowheads="1"/>
          </p:cNvSpPr>
          <p:nvPr/>
        </p:nvSpPr>
        <p:spPr bwMode="auto">
          <a:xfrm>
            <a:off x="3733800" y="41910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4592" name="Rectangle 35"/>
          <p:cNvSpPr>
            <a:spLocks noChangeArrowheads="1"/>
          </p:cNvSpPr>
          <p:nvPr/>
        </p:nvSpPr>
        <p:spPr bwMode="auto">
          <a:xfrm>
            <a:off x="3810000" y="2667000"/>
            <a:ext cx="571500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24593" name="Text Box 37"/>
          <p:cNvSpPr txBox="1">
            <a:spLocks noChangeArrowheads="1"/>
          </p:cNvSpPr>
          <p:nvPr/>
        </p:nvSpPr>
        <p:spPr bwMode="auto">
          <a:xfrm>
            <a:off x="3919538" y="4797425"/>
            <a:ext cx="95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server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IP: C</a:t>
            </a:r>
          </a:p>
        </p:txBody>
      </p:sp>
      <p:sp>
        <p:nvSpPr>
          <p:cNvPr id="24594" name="Line 38"/>
          <p:cNvSpPr>
            <a:spLocks noChangeShapeType="1"/>
          </p:cNvSpPr>
          <p:nvPr/>
        </p:nvSpPr>
        <p:spPr bwMode="auto">
          <a:xfrm flipV="1">
            <a:off x="4343400" y="2819400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5" name="Line 39"/>
          <p:cNvSpPr>
            <a:spLocks noChangeShapeType="1"/>
          </p:cNvSpPr>
          <p:nvPr/>
        </p:nvSpPr>
        <p:spPr bwMode="auto">
          <a:xfrm>
            <a:off x="838200" y="4495800"/>
            <a:ext cx="350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6" name="Line 40"/>
          <p:cNvSpPr>
            <a:spLocks noChangeShapeType="1"/>
          </p:cNvSpPr>
          <p:nvPr/>
        </p:nvSpPr>
        <p:spPr bwMode="auto">
          <a:xfrm flipV="1">
            <a:off x="4572000" y="2819400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7" name="Line 41"/>
          <p:cNvSpPr>
            <a:spLocks noChangeShapeType="1"/>
          </p:cNvSpPr>
          <p:nvPr/>
        </p:nvSpPr>
        <p:spPr bwMode="auto">
          <a:xfrm>
            <a:off x="4572000" y="4495800"/>
            <a:ext cx="350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8" name="Line 42"/>
          <p:cNvSpPr>
            <a:spLocks noChangeShapeType="1"/>
          </p:cNvSpPr>
          <p:nvPr/>
        </p:nvSpPr>
        <p:spPr bwMode="auto">
          <a:xfrm>
            <a:off x="4343400" y="29718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9" name="Line 43"/>
          <p:cNvSpPr>
            <a:spLocks noChangeShapeType="1"/>
          </p:cNvSpPr>
          <p:nvPr/>
        </p:nvSpPr>
        <p:spPr bwMode="auto">
          <a:xfrm>
            <a:off x="1219200" y="4495800"/>
            <a:ext cx="3124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0" name="Rectangle 44"/>
          <p:cNvSpPr>
            <a:spLocks noChangeArrowheads="1"/>
          </p:cNvSpPr>
          <p:nvPr/>
        </p:nvSpPr>
        <p:spPr bwMode="auto">
          <a:xfrm>
            <a:off x="1600200" y="44196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SP: 9157</a:t>
            </a:r>
          </a:p>
        </p:txBody>
      </p:sp>
      <p:sp>
        <p:nvSpPr>
          <p:cNvPr id="24601" name="Rectangle 45"/>
          <p:cNvSpPr>
            <a:spLocks noChangeArrowheads="1"/>
          </p:cNvSpPr>
          <p:nvPr/>
        </p:nvSpPr>
        <p:spPr bwMode="auto">
          <a:xfrm>
            <a:off x="1600200" y="47244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DP: 80</a:t>
            </a:r>
          </a:p>
        </p:txBody>
      </p:sp>
      <p:sp>
        <p:nvSpPr>
          <p:cNvPr id="24602" name="Rectangle 46"/>
          <p:cNvSpPr>
            <a:spLocks noChangeArrowheads="1"/>
          </p:cNvSpPr>
          <p:nvPr/>
        </p:nvSpPr>
        <p:spPr bwMode="auto">
          <a:xfrm>
            <a:off x="1600200" y="50292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24603" name="Group 47"/>
          <p:cNvGrpSpPr>
            <a:grpSpLocks/>
          </p:cNvGrpSpPr>
          <p:nvPr/>
        </p:nvGrpSpPr>
        <p:grpSpPr bwMode="auto">
          <a:xfrm>
            <a:off x="6248400" y="4419600"/>
            <a:ext cx="990600" cy="914400"/>
            <a:chOff x="3936" y="2784"/>
            <a:chExt cx="624" cy="576"/>
          </a:xfrm>
        </p:grpSpPr>
        <p:sp>
          <p:nvSpPr>
            <p:cNvPr id="24626" name="Rectangle 48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SP: 9157</a:t>
              </a:r>
            </a:p>
          </p:txBody>
        </p:sp>
        <p:sp>
          <p:nvSpPr>
            <p:cNvPr id="24627" name="Rectangle 49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DP: 80</a:t>
              </a:r>
            </a:p>
          </p:txBody>
        </p:sp>
        <p:sp>
          <p:nvSpPr>
            <p:cNvPr id="24628" name="Rectangle 50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</p:grpSp>
      <p:sp>
        <p:nvSpPr>
          <p:cNvPr id="24604" name="Rectangle 52"/>
          <p:cNvSpPr>
            <a:spLocks noChangeArrowheads="1"/>
          </p:cNvSpPr>
          <p:nvPr/>
        </p:nvSpPr>
        <p:spPr bwMode="auto">
          <a:xfrm>
            <a:off x="4419600" y="2667000"/>
            <a:ext cx="571500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24605" name="Oval 53"/>
          <p:cNvSpPr>
            <a:spLocks noChangeArrowheads="1"/>
          </p:cNvSpPr>
          <p:nvPr/>
        </p:nvSpPr>
        <p:spPr bwMode="auto">
          <a:xfrm>
            <a:off x="3733800" y="2362200"/>
            <a:ext cx="19050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P4</a:t>
            </a:r>
          </a:p>
        </p:txBody>
      </p:sp>
      <p:sp>
        <p:nvSpPr>
          <p:cNvPr id="24606" name="Rectangle 55"/>
          <p:cNvSpPr>
            <a:spLocks noChangeArrowheads="1"/>
          </p:cNvSpPr>
          <p:nvPr/>
        </p:nvSpPr>
        <p:spPr bwMode="auto">
          <a:xfrm>
            <a:off x="5022850" y="2655888"/>
            <a:ext cx="571500" cy="195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grpSp>
        <p:nvGrpSpPr>
          <p:cNvPr id="24607" name="Group 57"/>
          <p:cNvGrpSpPr>
            <a:grpSpLocks/>
          </p:cNvGrpSpPr>
          <p:nvPr/>
        </p:nvGrpSpPr>
        <p:grpSpPr bwMode="auto">
          <a:xfrm>
            <a:off x="7740650" y="2363788"/>
            <a:ext cx="598488" cy="500062"/>
            <a:chOff x="2614" y="2862"/>
            <a:chExt cx="377" cy="315"/>
          </a:xfrm>
        </p:grpSpPr>
        <p:sp>
          <p:nvSpPr>
            <p:cNvPr id="24624" name="Rectangle 58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24625" name="Oval 59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P3</a:t>
              </a:r>
            </a:p>
          </p:txBody>
        </p:sp>
      </p:grpSp>
      <p:sp>
        <p:nvSpPr>
          <p:cNvPr id="24608" name="Line 60"/>
          <p:cNvSpPr>
            <a:spLocks noChangeShapeType="1"/>
          </p:cNvSpPr>
          <p:nvPr/>
        </p:nvSpPr>
        <p:spPr bwMode="auto">
          <a:xfrm>
            <a:off x="7391400" y="28194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9" name="Line 61"/>
          <p:cNvSpPr>
            <a:spLocks noChangeShapeType="1"/>
          </p:cNvSpPr>
          <p:nvPr/>
        </p:nvSpPr>
        <p:spPr bwMode="auto">
          <a:xfrm>
            <a:off x="5334000" y="4343400"/>
            <a:ext cx="2057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0" name="Line 62"/>
          <p:cNvSpPr>
            <a:spLocks noChangeShapeType="1"/>
          </p:cNvSpPr>
          <p:nvPr/>
        </p:nvSpPr>
        <p:spPr bwMode="auto">
          <a:xfrm flipV="1">
            <a:off x="5334000" y="28194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1" name="Rectangle 63"/>
          <p:cNvSpPr>
            <a:spLocks noChangeArrowheads="1"/>
          </p:cNvSpPr>
          <p:nvPr/>
        </p:nvSpPr>
        <p:spPr bwMode="auto">
          <a:xfrm>
            <a:off x="1600200" y="5334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24612" name="Rectangle 64"/>
          <p:cNvSpPr>
            <a:spLocks noChangeArrowheads="1"/>
          </p:cNvSpPr>
          <p:nvPr/>
        </p:nvSpPr>
        <p:spPr bwMode="auto">
          <a:xfrm>
            <a:off x="6248400" y="5334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D-IP:C</a:t>
            </a:r>
          </a:p>
        </p:txBody>
      </p:sp>
      <p:sp>
        <p:nvSpPr>
          <p:cNvPr id="24613" name="Text Box 65"/>
          <p:cNvSpPr txBox="1">
            <a:spLocks noChangeArrowheads="1"/>
          </p:cNvSpPr>
          <p:nvPr/>
        </p:nvSpPr>
        <p:spPr bwMode="auto">
          <a:xfrm>
            <a:off x="1736725" y="49418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l-GR"/>
          </a:p>
        </p:txBody>
      </p:sp>
      <p:sp>
        <p:nvSpPr>
          <p:cNvPr id="24614" name="Text Box 66"/>
          <p:cNvSpPr txBox="1">
            <a:spLocks noChangeArrowheads="1"/>
          </p:cNvSpPr>
          <p:nvPr/>
        </p:nvSpPr>
        <p:spPr bwMode="auto">
          <a:xfrm>
            <a:off x="1676400" y="5029200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S-IP: A</a:t>
            </a:r>
          </a:p>
        </p:txBody>
      </p:sp>
      <p:sp>
        <p:nvSpPr>
          <p:cNvPr id="24615" name="Text Box 67"/>
          <p:cNvSpPr txBox="1">
            <a:spLocks noChangeArrowheads="1"/>
          </p:cNvSpPr>
          <p:nvPr/>
        </p:nvSpPr>
        <p:spPr bwMode="auto">
          <a:xfrm>
            <a:off x="1676400" y="5334000"/>
            <a:ext cx="814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D-IP:C</a:t>
            </a:r>
          </a:p>
        </p:txBody>
      </p:sp>
      <p:sp>
        <p:nvSpPr>
          <p:cNvPr id="24616" name="Text Box 68"/>
          <p:cNvSpPr txBox="1">
            <a:spLocks noChangeArrowheads="1"/>
          </p:cNvSpPr>
          <p:nvPr/>
        </p:nvSpPr>
        <p:spPr bwMode="auto">
          <a:xfrm>
            <a:off x="6335713" y="502920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S-IP: B</a:t>
            </a:r>
          </a:p>
        </p:txBody>
      </p:sp>
      <p:grpSp>
        <p:nvGrpSpPr>
          <p:cNvPr id="24617" name="Group 69"/>
          <p:cNvGrpSpPr>
            <a:grpSpLocks/>
          </p:cNvGrpSpPr>
          <p:nvPr/>
        </p:nvGrpSpPr>
        <p:grpSpPr bwMode="auto">
          <a:xfrm>
            <a:off x="5791200" y="2895600"/>
            <a:ext cx="990600" cy="914400"/>
            <a:chOff x="3936" y="2784"/>
            <a:chExt cx="624" cy="576"/>
          </a:xfrm>
        </p:grpSpPr>
        <p:sp>
          <p:nvSpPr>
            <p:cNvPr id="24621" name="Rectangle 70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SP: 5775</a:t>
              </a:r>
            </a:p>
          </p:txBody>
        </p:sp>
        <p:sp>
          <p:nvSpPr>
            <p:cNvPr id="24622" name="Rectangle 71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DP: 80</a:t>
              </a:r>
            </a:p>
          </p:txBody>
        </p:sp>
        <p:sp>
          <p:nvSpPr>
            <p:cNvPr id="24623" name="Rectangle 72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</p:grpSp>
      <p:sp>
        <p:nvSpPr>
          <p:cNvPr id="24618" name="Rectangle 73"/>
          <p:cNvSpPr>
            <a:spLocks noChangeArrowheads="1"/>
          </p:cNvSpPr>
          <p:nvPr/>
        </p:nvSpPr>
        <p:spPr bwMode="auto">
          <a:xfrm>
            <a:off x="5791200" y="3810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D-IP:C</a:t>
            </a:r>
          </a:p>
        </p:txBody>
      </p:sp>
      <p:sp>
        <p:nvSpPr>
          <p:cNvPr id="24619" name="Rectangle 74"/>
          <p:cNvSpPr>
            <a:spLocks noChangeArrowheads="1"/>
          </p:cNvSpPr>
          <p:nvPr/>
        </p:nvSpPr>
        <p:spPr bwMode="auto">
          <a:xfrm>
            <a:off x="5867400" y="350520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S-IP: B</a:t>
            </a:r>
          </a:p>
        </p:txBody>
      </p:sp>
      <p:sp>
        <p:nvSpPr>
          <p:cNvPr id="24620" name="Line 75"/>
          <p:cNvSpPr>
            <a:spLocks noChangeShapeType="1"/>
          </p:cNvSpPr>
          <p:nvPr/>
        </p:nvSpPr>
        <p:spPr bwMode="auto">
          <a:xfrm flipH="1">
            <a:off x="6172200" y="4114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60492B-02D4-49CC-B6AC-45D4FD446A9D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1113" y="2286000"/>
            <a:ext cx="80708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/>
              <a:t>Revisiting </a:t>
            </a:r>
          </a:p>
          <a:p>
            <a:pPr algn="ctr" eaLnBrk="0" hangingPunct="0"/>
            <a:r>
              <a:rPr lang="en-US" sz="3600"/>
              <a:t> layers, encapsulation, decapsulation </a:t>
            </a:r>
          </a:p>
          <a:p>
            <a:pPr algn="ctr" eaLnBrk="0" hangingPunct="0"/>
            <a:r>
              <a:rPr lang="en-US" sz="3600"/>
              <a:t> &amp; packet</a:t>
            </a:r>
          </a:p>
          <a:p>
            <a:pPr algn="ctr" eaLnBrk="0" hangingPunct="0"/>
            <a:endParaRPr lang="en-US" sz="2400"/>
          </a:p>
          <a:p>
            <a:pPr algn="ctr" eaLnBrk="0" hangingPunct="0">
              <a:buFont typeface="Arial" pitchFamily="34" charset="0"/>
              <a:buChar char="•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56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85077A-D528-41B2-B96A-FDA4F66198DF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3900" cy="1143000"/>
          </a:xfrm>
        </p:spPr>
        <p:txBody>
          <a:bodyPr/>
          <a:lstStyle/>
          <a:p>
            <a:r>
              <a:rPr lang="en-US" sz="3600" smtClean="0"/>
              <a:t>UDP: User Datagram Protocol </a:t>
            </a:r>
            <a:r>
              <a:rPr lang="en-US" sz="2800" smtClean="0"/>
              <a:t>[RFC 768]</a:t>
            </a:r>
            <a:endParaRPr lang="en-US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8768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1800" dirty="0" smtClean="0"/>
              <a:t>Μινιμαλιστικό</a:t>
            </a:r>
            <a:r>
              <a:rPr lang="en-US" sz="1800" dirty="0" smtClean="0"/>
              <a:t> </a:t>
            </a:r>
            <a:r>
              <a:rPr lang="el-GR" sz="1800" dirty="0" smtClean="0"/>
              <a:t>πρωτόκολλο μεταφοράς του Διαδικτύου</a:t>
            </a:r>
            <a:endParaRPr lang="en-US" sz="18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1800" dirty="0" smtClean="0"/>
              <a:t>Υπηρεσία </a:t>
            </a:r>
            <a:r>
              <a:rPr lang="en-US" sz="1800" dirty="0" smtClean="0"/>
              <a:t>“</a:t>
            </a:r>
            <a:r>
              <a:rPr lang="el-GR" sz="1800" dirty="0" smtClean="0"/>
              <a:t>καλύτερης δυνατής προσπάθειας</a:t>
            </a:r>
            <a:r>
              <a:rPr lang="en-US" sz="1800" dirty="0" smtClean="0"/>
              <a:t>” (</a:t>
            </a:r>
            <a:r>
              <a:rPr lang="en-US" sz="1800" b="1" i="1" dirty="0" smtClean="0"/>
              <a:t>best-effort service</a:t>
            </a:r>
            <a:r>
              <a:rPr lang="en-US" sz="1800" dirty="0" smtClean="0"/>
              <a:t>),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1800" dirty="0" smtClean="0"/>
              <a:t>    </a:t>
            </a:r>
            <a:r>
              <a:rPr lang="el-GR" sz="1800" dirty="0" smtClean="0"/>
              <a:t>τα </a:t>
            </a:r>
            <a:r>
              <a:rPr lang="en-US" sz="1800" dirty="0" smtClean="0"/>
              <a:t>UDP segments </a:t>
            </a:r>
            <a:r>
              <a:rPr lang="el-GR" sz="1800" dirty="0" smtClean="0"/>
              <a:t>μπορεί να</a:t>
            </a:r>
            <a:r>
              <a:rPr lang="en-US" sz="1800" dirty="0" smtClean="0"/>
              <a:t>: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 </a:t>
            </a:r>
            <a:r>
              <a:rPr lang="el-GR" sz="1800" b="1" dirty="0" smtClean="0">
                <a:solidFill>
                  <a:srgbClr val="FF0000"/>
                </a:solidFill>
              </a:rPr>
              <a:t>χαθούν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L"/>
            </a:pPr>
            <a:r>
              <a:rPr lang="el-GR" sz="1800" dirty="0" smtClean="0">
                <a:solidFill>
                  <a:srgbClr val="FF0000"/>
                </a:solidFill>
                <a:sym typeface="Wingdings" pitchFamily="2" charset="2"/>
              </a:rPr>
              <a:t>παραληφθούν από την εφαρμογή </a:t>
            </a:r>
            <a:r>
              <a:rPr lang="el-GR" sz="1800" b="1" i="1" dirty="0" smtClean="0">
                <a:solidFill>
                  <a:srgbClr val="FF0000"/>
                </a:solidFill>
                <a:sym typeface="Wingdings" pitchFamily="2" charset="2"/>
              </a:rPr>
              <a:t>με λάθος σειρά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L"/>
            </a:pPr>
            <a:r>
              <a:rPr lang="el-GR" sz="1800" dirty="0" err="1" smtClean="0">
                <a:solidFill>
                  <a:srgbClr val="009900"/>
                </a:solidFill>
              </a:rPr>
              <a:t>ασυνδεσιστρεφές</a:t>
            </a:r>
            <a:r>
              <a:rPr lang="en-US" sz="1800" dirty="0" smtClean="0">
                <a:solidFill>
                  <a:srgbClr val="009900"/>
                </a:solidFill>
              </a:rPr>
              <a:t>: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n-US" sz="2000" b="1" dirty="0" smtClean="0">
                <a:solidFill>
                  <a:srgbClr val="009900"/>
                </a:solidFill>
                <a:sym typeface="Wingdings" pitchFamily="2" charset="2"/>
              </a:rPr>
              <a:t></a:t>
            </a:r>
            <a:r>
              <a:rPr lang="en-US" sz="1800" b="1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1800" b="1" i="1" dirty="0" smtClean="0">
                <a:solidFill>
                  <a:srgbClr val="009900"/>
                </a:solidFill>
                <a:sym typeface="Wingdings" pitchFamily="2" charset="2"/>
              </a:rPr>
              <a:t>Δεν</a:t>
            </a:r>
            <a:r>
              <a:rPr lang="el-GR" sz="1800" b="1" dirty="0" smtClean="0">
                <a:solidFill>
                  <a:srgbClr val="009900"/>
                </a:solidFill>
                <a:sym typeface="Wingdings" pitchFamily="2" charset="2"/>
              </a:rPr>
              <a:t> γίνεται</a:t>
            </a:r>
            <a:r>
              <a:rPr lang="en-US" sz="1800" b="1" dirty="0" smtClean="0">
                <a:solidFill>
                  <a:srgbClr val="009900"/>
                </a:solidFill>
              </a:rPr>
              <a:t> </a:t>
            </a:r>
            <a:r>
              <a:rPr lang="el-GR" sz="1800" b="1" dirty="0" smtClean="0">
                <a:solidFill>
                  <a:srgbClr val="009900"/>
                </a:solidFill>
              </a:rPr>
              <a:t>χειραψία (</a:t>
            </a:r>
            <a:r>
              <a:rPr lang="en-US" sz="1800" b="1" dirty="0" smtClean="0">
                <a:solidFill>
                  <a:srgbClr val="009900"/>
                </a:solidFill>
              </a:rPr>
              <a:t>handshaking</a:t>
            </a:r>
            <a:r>
              <a:rPr lang="el-GR" sz="1800" b="1" dirty="0" smtClean="0">
                <a:solidFill>
                  <a:srgbClr val="009900"/>
                </a:solidFill>
              </a:rPr>
              <a:t>)</a:t>
            </a:r>
            <a:r>
              <a:rPr lang="en-US" sz="1800" dirty="0" smtClean="0"/>
              <a:t> </a:t>
            </a:r>
            <a:r>
              <a:rPr lang="el-GR" sz="1800" dirty="0" smtClean="0"/>
              <a:t>μεταξύ</a:t>
            </a:r>
            <a:r>
              <a:rPr lang="en-US" sz="1800" dirty="0" smtClean="0"/>
              <a:t> UDP sender, receiver</a:t>
            </a:r>
          </a:p>
          <a:p>
            <a:pPr lvl="1">
              <a:lnSpc>
                <a:spcPct val="90000"/>
              </a:lnSpc>
              <a:buNone/>
            </a:pPr>
            <a:endParaRPr lang="en-US" sz="1800" dirty="0" smtClean="0"/>
          </a:p>
          <a:p>
            <a:pPr lvl="1">
              <a:lnSpc>
                <a:spcPct val="90000"/>
              </a:lnSpc>
              <a:buNone/>
            </a:pPr>
            <a:r>
              <a:rPr lang="el-GR" sz="1800" dirty="0" smtClean="0"/>
              <a:t>Κάθε </a:t>
            </a:r>
            <a:r>
              <a:rPr lang="en-US" sz="1800" dirty="0" smtClean="0"/>
              <a:t>UDP segment </a:t>
            </a:r>
            <a:r>
              <a:rPr lang="el-GR" sz="1800" dirty="0" smtClean="0"/>
              <a:t>το χειρίζεται το </a:t>
            </a:r>
            <a:r>
              <a:rPr lang="en-US" sz="1800" dirty="0" smtClean="0"/>
              <a:t>UDP </a:t>
            </a:r>
            <a:r>
              <a:rPr lang="el-GR" sz="1800" dirty="0" smtClean="0"/>
              <a:t>ανεξάρτητα από τα άλλα</a:t>
            </a:r>
            <a:endParaRPr lang="en-US" sz="1800" dirty="0" smtClean="0"/>
          </a:p>
        </p:txBody>
      </p:sp>
      <p:sp>
        <p:nvSpPr>
          <p:cNvPr id="256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2975" y="1781175"/>
            <a:ext cx="4391025" cy="38195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mtClean="0">
                <a:solidFill>
                  <a:srgbClr val="FF0000"/>
                </a:solidFill>
              </a:rPr>
              <a:t>Τι εξυπηρετεί το</a:t>
            </a:r>
            <a:r>
              <a:rPr lang="en-US" smtClean="0">
                <a:solidFill>
                  <a:srgbClr val="FF0000"/>
                </a:solidFill>
              </a:rPr>
              <a:t> UDP?</a:t>
            </a:r>
            <a:endParaRPr lang="en-US" smtClean="0"/>
          </a:p>
          <a:p>
            <a:pPr>
              <a:buFont typeface="ZapfDingbats"/>
              <a:buNone/>
            </a:pPr>
            <a:r>
              <a:rPr lang="en-US" sz="2400" smtClean="0">
                <a:sym typeface="Wingdings" pitchFamily="2" charset="2"/>
              </a:rPr>
              <a:t> </a:t>
            </a:r>
            <a:r>
              <a:rPr lang="el-GR" sz="1800" b="1" i="1" smtClean="0">
                <a:sym typeface="Wingdings" pitchFamily="2" charset="2"/>
              </a:rPr>
              <a:t>Δεν</a:t>
            </a:r>
            <a:r>
              <a:rPr lang="el-GR" sz="1800" smtClean="0">
                <a:sym typeface="Wingdings" pitchFamily="2" charset="2"/>
              </a:rPr>
              <a:t> χρειάζεται να προηγηθεί εγκατάσταση σύνδεσης</a:t>
            </a:r>
            <a:r>
              <a:rPr lang="en-US" sz="1800" smtClean="0"/>
              <a:t> (</a:t>
            </a:r>
            <a:r>
              <a:rPr lang="el-GR" sz="1800" smtClean="0"/>
              <a:t>που </a:t>
            </a:r>
            <a:r>
              <a:rPr lang="el-GR" sz="1800" b="1" smtClean="0"/>
              <a:t>προσθέτει καθυστέρηση</a:t>
            </a:r>
            <a:r>
              <a:rPr lang="en-US" sz="1800" smtClean="0"/>
              <a:t>)</a:t>
            </a:r>
          </a:p>
          <a:p>
            <a:pPr>
              <a:buFont typeface="ZapfDingbats"/>
              <a:buNone/>
            </a:pPr>
            <a:r>
              <a:rPr lang="en-US" sz="1800" smtClean="0">
                <a:sym typeface="Wingdings" pitchFamily="2" charset="2"/>
              </a:rPr>
              <a:t> </a:t>
            </a:r>
            <a:r>
              <a:rPr lang="el-GR" sz="1800" smtClean="0">
                <a:sym typeface="Wingdings" pitchFamily="2" charset="2"/>
              </a:rPr>
              <a:t>απλό</a:t>
            </a:r>
            <a:r>
              <a:rPr lang="en-US" sz="1800" smtClean="0"/>
              <a:t>: </a:t>
            </a:r>
            <a:r>
              <a:rPr lang="el-GR" sz="1800" b="1" i="1" smtClean="0"/>
              <a:t>δεν</a:t>
            </a:r>
            <a:r>
              <a:rPr lang="el-GR" sz="1800" b="1" smtClean="0"/>
              <a:t> διατηρεί </a:t>
            </a:r>
            <a:r>
              <a:rPr lang="en-US" sz="1800" b="1" smtClean="0"/>
              <a:t>“</a:t>
            </a:r>
            <a:r>
              <a:rPr lang="el-GR" sz="1800" b="1" smtClean="0"/>
              <a:t>κατάσταση</a:t>
            </a:r>
            <a:r>
              <a:rPr lang="en-US" sz="1800" smtClean="0"/>
              <a:t>” </a:t>
            </a:r>
            <a:r>
              <a:rPr lang="el-GR" sz="1800" smtClean="0"/>
              <a:t>στους </a:t>
            </a:r>
            <a:r>
              <a:rPr lang="en-US" sz="1800" smtClean="0"/>
              <a:t>sender, receiver</a:t>
            </a:r>
          </a:p>
          <a:p>
            <a:pPr>
              <a:buFont typeface="Wingdings" pitchFamily="2" charset="2"/>
              <a:buChar char="J"/>
            </a:pPr>
            <a:r>
              <a:rPr lang="el-GR" sz="1800" b="1" smtClean="0">
                <a:sym typeface="Wingdings" pitchFamily="2" charset="2"/>
              </a:rPr>
              <a:t>Μικρή </a:t>
            </a:r>
            <a:r>
              <a:rPr lang="el-GR" sz="1800" smtClean="0">
                <a:sym typeface="Wingdings" pitchFamily="2" charset="2"/>
              </a:rPr>
              <a:t>επικεφαλίδα </a:t>
            </a:r>
            <a:r>
              <a:rPr lang="en-US" sz="1800" smtClean="0"/>
              <a:t>segment</a:t>
            </a:r>
            <a:endParaRPr lang="el-GR" sz="1800" smtClean="0"/>
          </a:p>
          <a:p>
            <a:pPr>
              <a:buFont typeface="Wingdings" pitchFamily="2" charset="2"/>
              <a:buChar char="J"/>
            </a:pPr>
            <a:r>
              <a:rPr lang="el-GR" sz="1800" b="1" i="1" smtClean="0"/>
              <a:t>Δεν</a:t>
            </a:r>
            <a:r>
              <a:rPr lang="el-GR" sz="1800" b="1" smtClean="0"/>
              <a:t> παρέχει έλεγ</a:t>
            </a:r>
            <a:r>
              <a:rPr lang="el-GR" sz="1800" b="1" smtClean="0">
                <a:latin typeface="Arial" pitchFamily="34" charset="0"/>
              </a:rPr>
              <a:t>χ</a:t>
            </a:r>
            <a:r>
              <a:rPr lang="el-GR" sz="1800" b="1" smtClean="0"/>
              <a:t>ο συμφόρησης</a:t>
            </a:r>
            <a:r>
              <a:rPr lang="en-US" sz="1800" smtClean="0"/>
              <a:t>: </a:t>
            </a:r>
            <a:r>
              <a:rPr lang="el-GR" sz="1800" smtClean="0"/>
              <a:t>το </a:t>
            </a:r>
            <a:r>
              <a:rPr lang="en-US" sz="1800" smtClean="0"/>
              <a:t>UDP </a:t>
            </a:r>
            <a:r>
              <a:rPr lang="el-GR" sz="1800" smtClean="0"/>
              <a:t>μπορεί να στείλει δεδομένα όσο γρήγορα μπορεί</a:t>
            </a:r>
            <a:endParaRPr lang="en-US" sz="1800" smtClean="0"/>
          </a:p>
          <a:p>
            <a:endParaRPr lang="en-US" sz="1800" smtClean="0"/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4572000" y="1676400"/>
            <a:ext cx="4572000" cy="3838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042426-F8F6-45BB-BA12-13049CBBD469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3900" cy="1143000"/>
          </a:xfrm>
        </p:spPr>
        <p:txBody>
          <a:bodyPr/>
          <a:lstStyle/>
          <a:p>
            <a:r>
              <a:rPr lang="el-GR" sz="3600" dirty="0" smtClean="0"/>
              <a:t>Περισσότερες πληροφορίες για το </a:t>
            </a:r>
            <a:r>
              <a:rPr lang="en-US" sz="3600" dirty="0" smtClean="0"/>
              <a:t>UDP</a:t>
            </a:r>
            <a:endParaRPr lang="en-US" dirty="0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56948"/>
            <a:ext cx="7924800" cy="4648200"/>
          </a:xfrm>
        </p:spPr>
        <p:txBody>
          <a:bodyPr/>
          <a:lstStyle/>
          <a:p>
            <a:pPr>
              <a:buNone/>
            </a:pPr>
            <a:r>
              <a:rPr lang="el-GR" sz="2000" dirty="0" smtClean="0"/>
              <a:t>Συχνά χρησιμοποιείται για </a:t>
            </a:r>
            <a:r>
              <a:rPr lang="el-GR" sz="2000" dirty="0" err="1" smtClean="0">
                <a:solidFill>
                  <a:srgbClr val="FF0000"/>
                </a:solidFill>
              </a:rPr>
              <a:t>πολυμεσικές</a:t>
            </a:r>
            <a:r>
              <a:rPr lang="el-GR" sz="2000" dirty="0" smtClean="0">
                <a:solidFill>
                  <a:srgbClr val="FF0000"/>
                </a:solidFill>
              </a:rPr>
              <a:t> εφαρμογές συνεχούς ροής </a:t>
            </a:r>
            <a:r>
              <a:rPr lang="en-GB" sz="2000" dirty="0" smtClean="0">
                <a:solidFill>
                  <a:srgbClr val="FF0000"/>
                </a:solidFill>
              </a:rPr>
              <a:t>(s</a:t>
            </a:r>
            <a:r>
              <a:rPr lang="en-US" sz="2000" dirty="0" err="1" smtClean="0">
                <a:solidFill>
                  <a:srgbClr val="FF0000"/>
                </a:solidFill>
              </a:rPr>
              <a:t>treaming</a:t>
            </a:r>
            <a:r>
              <a:rPr lang="en-US" sz="2000" dirty="0" smtClean="0">
                <a:solidFill>
                  <a:srgbClr val="FF0000"/>
                </a:solidFill>
              </a:rPr>
              <a:t> multimedia apps)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9900"/>
                </a:solidFill>
              </a:rPr>
              <a:t>Ανοχή σε απώλειες</a:t>
            </a:r>
            <a:endParaRPr lang="en-US" sz="2000" dirty="0" smtClean="0">
              <a:solidFill>
                <a:srgbClr val="0099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9900"/>
                </a:solidFill>
              </a:rPr>
              <a:t>Ευαισθησία στο ρυθμό</a:t>
            </a:r>
            <a:endParaRPr lang="en-US" sz="2000" dirty="0" smtClean="0">
              <a:solidFill>
                <a:srgbClr val="009900"/>
              </a:solidFill>
            </a:endParaRP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Άλλες χρήσεις του</a:t>
            </a:r>
            <a:r>
              <a:rPr lang="en-US" sz="2000" dirty="0" smtClean="0"/>
              <a:t> UDP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SNMP</a:t>
            </a:r>
            <a:endParaRPr lang="el-GR" sz="2000" dirty="0" smtClean="0"/>
          </a:p>
          <a:p>
            <a:pPr lvl="1">
              <a:buNone/>
            </a:pP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Αξιόπιστη μεταφορά πάνω από</a:t>
            </a:r>
            <a:r>
              <a:rPr lang="en-US" sz="2000" dirty="0" smtClean="0"/>
              <a:t> UDP:</a:t>
            </a:r>
          </a:p>
          <a:p>
            <a:pPr>
              <a:buFont typeface="ZapfDingbats"/>
              <a:buNone/>
            </a:pPr>
            <a:r>
              <a:rPr lang="en-US" sz="2000" dirty="0" smtClean="0"/>
              <a:t> </a:t>
            </a:r>
            <a:r>
              <a:rPr lang="el-GR" sz="2000" dirty="0" smtClean="0">
                <a:solidFill>
                  <a:srgbClr val="009900"/>
                </a:solidFill>
              </a:rPr>
              <a:t>Προστίθεται η αξιοπιστία στο επίπεδο εφαρμογής</a:t>
            </a:r>
            <a:endParaRPr lang="en-US" sz="2000" dirty="0" smtClean="0">
              <a:solidFill>
                <a:srgbClr val="009900"/>
              </a:solidFill>
            </a:endParaRPr>
          </a:p>
          <a:p>
            <a:pPr lvl="1">
              <a:buFont typeface="ZapfDingbats"/>
              <a:buNone/>
            </a:pPr>
            <a:r>
              <a:rPr lang="en-US" sz="2000" dirty="0" smtClean="0">
                <a:sym typeface="Wingdings" pitchFamily="2" charset="2"/>
              </a:rPr>
              <a:t> </a:t>
            </a:r>
            <a:r>
              <a:rPr lang="el-GR" sz="2000" dirty="0" smtClean="0">
                <a:solidFill>
                  <a:srgbClr val="FF0000"/>
                </a:solidFill>
                <a:sym typeface="Wingdings" pitchFamily="2" charset="2"/>
              </a:rPr>
              <a:t>Ανάκαμψη </a:t>
            </a:r>
            <a:r>
              <a:rPr lang="el-GR" sz="2000" dirty="0" smtClean="0">
                <a:solidFill>
                  <a:srgbClr val="FF0000"/>
                </a:solidFill>
              </a:rPr>
              <a:t>από λάθη με βάση την εφαρμογή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5819775" y="2571750"/>
            <a:ext cx="3324225" cy="32004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5743575" y="26670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5727700" y="268922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/>
              <a:t>source port #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7507288" y="2689225"/>
            <a:ext cx="1452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/>
              <a:t>dest port #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 flipV="1">
            <a:off x="5734050" y="30670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V="1">
            <a:off x="5724525" y="346710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 flipV="1">
            <a:off x="7381875" y="26670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7" name="Text Box 14"/>
          <p:cNvSpPr txBox="1">
            <a:spLocks noChangeArrowheads="1"/>
          </p:cNvSpPr>
          <p:nvPr/>
        </p:nvSpPr>
        <p:spPr bwMode="auto">
          <a:xfrm>
            <a:off x="6883400" y="2236788"/>
            <a:ext cx="94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/>
              <a:t>32 bits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7839075" y="24336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 rot="10800000">
            <a:off x="5729288" y="24431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6600825" y="4522788"/>
            <a:ext cx="1501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000"/>
              <a:t>δεδομένα </a:t>
            </a:r>
          </a:p>
          <a:p>
            <a:pPr algn="ctr" eaLnBrk="0" hangingPunct="0"/>
            <a:r>
              <a:rPr lang="el-GR" sz="2000"/>
              <a:t>εφαρμογής</a:t>
            </a:r>
            <a:r>
              <a:rPr lang="en-US" sz="2000"/>
              <a:t> </a:t>
            </a:r>
          </a:p>
          <a:p>
            <a:pPr algn="ctr" eaLnBrk="0" hangingPunct="0"/>
            <a:r>
              <a:rPr lang="en-US" sz="2000"/>
              <a:t>(</a:t>
            </a:r>
            <a:r>
              <a:rPr lang="el-GR" sz="2000"/>
              <a:t>μήνυμα</a:t>
            </a:r>
            <a:r>
              <a:rPr lang="en-US" sz="2000"/>
              <a:t>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41" name="Text Box 19"/>
          <p:cNvSpPr txBox="1">
            <a:spLocks noChangeArrowheads="1"/>
          </p:cNvSpPr>
          <p:nvPr/>
        </p:nvSpPr>
        <p:spPr bwMode="auto">
          <a:xfrm>
            <a:off x="6172200" y="6089650"/>
            <a:ext cx="2676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000"/>
              <a:t>Μορφή </a:t>
            </a:r>
            <a:r>
              <a:rPr lang="en-US" sz="2000"/>
              <a:t>UDP segment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42" name="Line 20"/>
          <p:cNvSpPr>
            <a:spLocks noChangeShapeType="1"/>
          </p:cNvSpPr>
          <p:nvPr/>
        </p:nvSpPr>
        <p:spPr bwMode="auto">
          <a:xfrm flipV="1">
            <a:off x="7381875" y="3076575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3" name="Text Box 22"/>
          <p:cNvSpPr txBox="1">
            <a:spLocks noChangeArrowheads="1"/>
          </p:cNvSpPr>
          <p:nvPr/>
        </p:nvSpPr>
        <p:spPr bwMode="auto">
          <a:xfrm>
            <a:off x="6108700" y="3079750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/>
              <a:t>length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44" name="Text Box 23"/>
          <p:cNvSpPr txBox="1">
            <a:spLocks noChangeArrowheads="1"/>
          </p:cNvSpPr>
          <p:nvPr/>
        </p:nvSpPr>
        <p:spPr bwMode="auto">
          <a:xfrm>
            <a:off x="7656513" y="3070225"/>
            <a:ext cx="1208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/>
              <a:t>checksum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45" name="Text Box 24"/>
          <p:cNvSpPr txBox="1">
            <a:spLocks noChangeArrowheads="1"/>
          </p:cNvSpPr>
          <p:nvPr/>
        </p:nvSpPr>
        <p:spPr bwMode="auto">
          <a:xfrm>
            <a:off x="3276600" y="2514600"/>
            <a:ext cx="2457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800"/>
              <a:t>μήκος</a:t>
            </a:r>
            <a:r>
              <a:rPr lang="en-US" sz="1800"/>
              <a:t>, </a:t>
            </a:r>
            <a:r>
              <a:rPr lang="el-GR" sz="1800"/>
              <a:t>σε</a:t>
            </a:r>
            <a:r>
              <a:rPr lang="en-US" sz="1800"/>
              <a:t> bytes </a:t>
            </a:r>
            <a:r>
              <a:rPr lang="el-GR" sz="1800"/>
              <a:t>του</a:t>
            </a:r>
            <a:r>
              <a:rPr lang="en-US" sz="1800"/>
              <a:t> UDP segment, </a:t>
            </a:r>
            <a:r>
              <a:rPr lang="el-GR" sz="1800"/>
              <a:t>μαζί με την επικεφαλίδα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646" name="Line 25"/>
          <p:cNvSpPr>
            <a:spLocks noChangeShapeType="1"/>
          </p:cNvSpPr>
          <p:nvPr/>
        </p:nvSpPr>
        <p:spPr bwMode="auto">
          <a:xfrm>
            <a:off x="5457825" y="3114675"/>
            <a:ext cx="714375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C34624-590B-4141-B54C-156BA6B0B8D5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Domain Name Server (DNS)</a:t>
            </a:r>
            <a:endParaRPr lang="el-GR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l-GR" sz="2000" dirty="0" smtClean="0"/>
              <a:t>Τρέχει στο </a:t>
            </a:r>
            <a:r>
              <a:rPr lang="el-GR" sz="2000" b="1" i="1" dirty="0" smtClean="0"/>
              <a:t>επίπεδο εφαρμογής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l-GR" sz="2000" dirty="0" smtClean="0"/>
              <a:t>Η εφαρμογή </a:t>
            </a:r>
            <a:r>
              <a:rPr lang="en-US" sz="2000" b="1" i="1" dirty="0" smtClean="0"/>
              <a:t>DNS</a:t>
            </a:r>
            <a:r>
              <a:rPr lang="en-US" sz="2000" dirty="0" smtClean="0"/>
              <a:t> </a:t>
            </a:r>
            <a:r>
              <a:rPr lang="el-GR" sz="2000" dirty="0" smtClean="0"/>
              <a:t>τρέχει σε ένα </a:t>
            </a:r>
            <a:r>
              <a:rPr lang="en-US" sz="2000" dirty="0" smtClean="0"/>
              <a:t>host</a:t>
            </a:r>
            <a:r>
              <a:rPr lang="el-GR" sz="2000" dirty="0" smtClean="0"/>
              <a:t>. Όταν θέλει να στείλει ένα αίτημα</a:t>
            </a:r>
            <a:r>
              <a:rPr lang="en-US" sz="2000" dirty="0" smtClean="0"/>
              <a:t>-</a:t>
            </a:r>
            <a:r>
              <a:rPr lang="el-GR" sz="2000" dirty="0" smtClean="0"/>
              <a:t>ερώτηση (</a:t>
            </a:r>
            <a:r>
              <a:rPr lang="en-US" sz="2000" dirty="0" smtClean="0"/>
              <a:t>query)</a:t>
            </a:r>
            <a:endParaRPr lang="el-GR" sz="2000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dirty="0" smtClean="0"/>
              <a:t>Φτιάχνει ένα μήνυμα </a:t>
            </a:r>
            <a:r>
              <a:rPr lang="en-US" sz="2000" dirty="0" smtClean="0"/>
              <a:t>query</a:t>
            </a:r>
            <a:r>
              <a:rPr lang="el-GR" sz="2000" dirty="0" smtClean="0"/>
              <a:t> και το </a:t>
            </a:r>
            <a:r>
              <a:rPr lang="en-US" sz="2000" dirty="0" smtClean="0"/>
              <a:t>“</a:t>
            </a:r>
            <a:r>
              <a:rPr lang="el-GR" sz="2000" dirty="0" smtClean="0"/>
              <a:t>περνά</a:t>
            </a:r>
            <a:r>
              <a:rPr lang="en-US" sz="2000" dirty="0" smtClean="0"/>
              <a:t>” </a:t>
            </a:r>
            <a:r>
              <a:rPr lang="el-GR" sz="2000" dirty="0" smtClean="0"/>
              <a:t>στο </a:t>
            </a:r>
            <a:r>
              <a:rPr lang="en-US" sz="2000" b="1" dirty="0" smtClean="0">
                <a:solidFill>
                  <a:srgbClr val="009900"/>
                </a:solidFill>
              </a:rPr>
              <a:t>UDP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b="1" dirty="0" smtClean="0"/>
              <a:t>Δεν γίνεται κάποιο </a:t>
            </a:r>
            <a:r>
              <a:rPr lang="en-US" sz="2000" b="1" dirty="0" smtClean="0"/>
              <a:t>handshake </a:t>
            </a:r>
            <a:r>
              <a:rPr lang="el-GR" sz="2000" b="1" dirty="0" smtClean="0"/>
              <a:t>με το </a:t>
            </a:r>
            <a:r>
              <a:rPr lang="en-US" sz="2000" b="1" dirty="0" smtClean="0"/>
              <a:t>UDP </a:t>
            </a:r>
            <a:r>
              <a:rPr lang="el-GR" sz="2000" b="1" dirty="0" smtClean="0"/>
              <a:t>που τρέχει στον παραλήπτη</a:t>
            </a:r>
            <a:r>
              <a:rPr lang="el-GR" sz="2000" dirty="0" smtClean="0"/>
              <a:t> που είναι μία άλλη συσκευή στο δίκτυο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dirty="0" smtClean="0"/>
              <a:t>Το </a:t>
            </a:r>
            <a:r>
              <a:rPr lang="en-US" sz="2000" dirty="0" smtClean="0"/>
              <a:t>UDP </a:t>
            </a:r>
            <a:r>
              <a:rPr lang="el-GR" sz="2000" b="1" i="1" dirty="0" smtClean="0"/>
              <a:t>προσθέτει μια επικεφαλίδα στο μήνυμα </a:t>
            </a:r>
            <a:r>
              <a:rPr lang="el-GR" sz="2000" dirty="0" smtClean="0"/>
              <a:t>και προωθεί το μήνυμα στο επίπεδο δικτύου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To DNS </a:t>
            </a:r>
            <a:r>
              <a:rPr lang="el-GR" sz="2000" dirty="0" smtClean="0"/>
              <a:t>στον </a:t>
            </a:r>
            <a:r>
              <a:rPr lang="en-US" sz="2000" dirty="0" smtClean="0"/>
              <a:t>querying host </a:t>
            </a:r>
            <a:r>
              <a:rPr lang="el-GR" sz="2000" dirty="0" smtClean="0"/>
              <a:t>περιμένει την απάντηση στο </a:t>
            </a:r>
            <a:r>
              <a:rPr lang="en-US" sz="2000" dirty="0" smtClean="0"/>
              <a:t>query </a:t>
            </a:r>
            <a:r>
              <a:rPr lang="el-GR" sz="2000" dirty="0" smtClean="0"/>
              <a:t>που έστειλε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dirty="0" smtClean="0"/>
              <a:t>Εάν δεν λάβει απάντηση (γιατί είτε το </a:t>
            </a:r>
            <a:r>
              <a:rPr lang="en-US" sz="2000" dirty="0" smtClean="0"/>
              <a:t>query </a:t>
            </a:r>
            <a:r>
              <a:rPr lang="el-GR" sz="2000" dirty="0" smtClean="0"/>
              <a:t>είτε η απάντηση χάθηκαν) τότε στέλνει το </a:t>
            </a:r>
            <a:r>
              <a:rPr lang="en-US" sz="2000" dirty="0" smtClean="0"/>
              <a:t>query </a:t>
            </a:r>
            <a:r>
              <a:rPr lang="el-GR" sz="2000" dirty="0" smtClean="0"/>
              <a:t>σε άλλο </a:t>
            </a:r>
            <a:r>
              <a:rPr lang="en-US" sz="2000" dirty="0" smtClean="0"/>
              <a:t>name server </a:t>
            </a:r>
            <a:r>
              <a:rPr lang="el-GR" sz="2000" dirty="0" smtClean="0"/>
              <a:t>ή ειδοποιεί την εφαρμογή ότι δε έχει λάβει απάντηση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86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F0D796-AC68-405A-B8D4-ECBCE27ED50A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</p:spPr>
        <p:txBody>
          <a:bodyPr/>
          <a:lstStyle/>
          <a:p>
            <a:r>
              <a:rPr lang="en-US" dirty="0" smtClean="0"/>
              <a:t>UDP checksum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200400"/>
            <a:ext cx="4343400" cy="349567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u="sng" dirty="0" smtClean="0">
                <a:solidFill>
                  <a:srgbClr val="0070C0"/>
                </a:solidFill>
              </a:rPr>
              <a:t>Αποστολέας</a:t>
            </a:r>
            <a:r>
              <a:rPr lang="en-US" u="sng" dirty="0" smtClean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Χειρίζεται τα περιεχόμενα του</a:t>
            </a:r>
            <a:r>
              <a:rPr lang="en-US" sz="2000" dirty="0" smtClean="0"/>
              <a:t> segment </a:t>
            </a:r>
            <a:r>
              <a:rPr lang="el-GR" sz="2000" dirty="0" smtClean="0"/>
              <a:t>ως </a:t>
            </a:r>
            <a:r>
              <a:rPr lang="el-GR" sz="2000" dirty="0" smtClean="0">
                <a:solidFill>
                  <a:srgbClr val="009900"/>
                </a:solidFill>
              </a:rPr>
              <a:t>ακολουθία ακεραίων</a:t>
            </a:r>
            <a:endParaRPr lang="en-US" sz="2000" dirty="0" smtClean="0">
              <a:solidFill>
                <a:srgbClr val="00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9900"/>
                </a:solidFill>
              </a:rPr>
              <a:t>	16-bit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checksum: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9900"/>
                </a:solidFill>
              </a:rPr>
              <a:t>	</a:t>
            </a:r>
            <a:r>
              <a:rPr lang="el-GR" sz="2000" b="1" i="1" dirty="0" smtClean="0">
                <a:solidFill>
                  <a:srgbClr val="009900"/>
                </a:solidFill>
              </a:rPr>
              <a:t>συμπλήρωμα</a:t>
            </a:r>
            <a:r>
              <a:rPr lang="en-US" sz="2000" b="1" i="1" dirty="0" smtClean="0">
                <a:solidFill>
                  <a:srgbClr val="009900"/>
                </a:solidFill>
              </a:rPr>
              <a:t> </a:t>
            </a:r>
            <a:r>
              <a:rPr lang="el-GR" sz="2000" dirty="0" smtClean="0">
                <a:solidFill>
                  <a:srgbClr val="009900"/>
                </a:solidFill>
              </a:rPr>
              <a:t>ως προς </a:t>
            </a:r>
            <a:r>
              <a:rPr lang="en-US" sz="2000" dirty="0" smtClean="0">
                <a:solidFill>
                  <a:srgbClr val="009900"/>
                </a:solidFill>
              </a:rPr>
              <a:t>1</a:t>
            </a:r>
            <a:r>
              <a:rPr lang="el-GR" sz="2000" dirty="0" smtClean="0">
                <a:solidFill>
                  <a:srgbClr val="009900"/>
                </a:solidFill>
              </a:rPr>
              <a:t> του αθροίσματος των περιεχομένων του </a:t>
            </a:r>
            <a:r>
              <a:rPr lang="en-GB" sz="2000" dirty="0" smtClean="0">
                <a:solidFill>
                  <a:srgbClr val="009900"/>
                </a:solidFill>
              </a:rPr>
              <a:t>segment</a:t>
            </a:r>
            <a:endParaRPr lang="en-US" sz="2000" dirty="0" smtClean="0">
              <a:solidFill>
                <a:srgbClr val="00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Βάζει την </a:t>
            </a:r>
            <a:r>
              <a:rPr lang="el-GR" sz="2000" b="1" i="1" dirty="0" smtClean="0">
                <a:solidFill>
                  <a:srgbClr val="009900"/>
                </a:solidFill>
              </a:rPr>
              <a:t>τιμή του</a:t>
            </a:r>
            <a:r>
              <a:rPr lang="el-GR" sz="2000" b="1" i="1" dirty="0" smtClean="0"/>
              <a:t> </a:t>
            </a:r>
            <a:r>
              <a:rPr lang="en-US" sz="2000" b="1" i="1" dirty="0" smtClean="0">
                <a:solidFill>
                  <a:srgbClr val="009900"/>
                </a:solidFill>
              </a:rPr>
              <a:t>checksum </a:t>
            </a:r>
            <a:r>
              <a:rPr lang="el-GR" sz="2000" dirty="0" smtClean="0">
                <a:solidFill>
                  <a:srgbClr val="009900"/>
                </a:solidFill>
              </a:rPr>
              <a:t>στο πεδίο </a:t>
            </a:r>
            <a:r>
              <a:rPr lang="en-US" sz="2000" i="1" dirty="0" smtClean="0">
                <a:solidFill>
                  <a:srgbClr val="009900"/>
                </a:solidFill>
              </a:rPr>
              <a:t>checksum </a:t>
            </a:r>
            <a:r>
              <a:rPr lang="el-GR" sz="2000" dirty="0" smtClean="0">
                <a:solidFill>
                  <a:srgbClr val="009900"/>
                </a:solidFill>
              </a:rPr>
              <a:t>του </a:t>
            </a:r>
            <a:r>
              <a:rPr lang="en-US" sz="2000" dirty="0" smtClean="0">
                <a:solidFill>
                  <a:srgbClr val="009900"/>
                </a:solidFill>
              </a:rPr>
              <a:t>UDP</a:t>
            </a:r>
          </a:p>
          <a:p>
            <a:pPr>
              <a:buFont typeface="ZapfDingbats"/>
              <a:buNone/>
            </a:pP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286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3200400"/>
            <a:ext cx="5867400" cy="32575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0070C0"/>
                </a:solidFill>
              </a:rPr>
              <a:t>Παραλήπτης</a:t>
            </a:r>
            <a:r>
              <a:rPr lang="en-US" sz="2400" u="sng" dirty="0" smtClean="0">
                <a:solidFill>
                  <a:srgbClr val="0070C0"/>
                </a:solidFill>
              </a:rPr>
              <a:t>: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Υπολογίζει το </a:t>
            </a:r>
            <a:r>
              <a:rPr lang="en-US" sz="2000" dirty="0" smtClean="0"/>
              <a:t>checksum </a:t>
            </a:r>
            <a:r>
              <a:rPr lang="el-GR" sz="2000" dirty="0" smtClean="0"/>
              <a:t>του λαμβανόμενου</a:t>
            </a:r>
            <a:r>
              <a:rPr lang="en-US" sz="2000" dirty="0" smtClean="0"/>
              <a:t> segment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Ελέγχει εάν η υπολογισθείσα τιμή του </a:t>
            </a:r>
            <a:r>
              <a:rPr lang="en-US" sz="2000" dirty="0" smtClean="0"/>
              <a:t>checksum </a:t>
            </a:r>
            <a:r>
              <a:rPr lang="el-GR" sz="2000" dirty="0" smtClean="0"/>
              <a:t>ισούται</a:t>
            </a:r>
            <a:r>
              <a:rPr lang="en-US" sz="2000" dirty="0" smtClean="0"/>
              <a:t> </a:t>
            </a:r>
            <a:r>
              <a:rPr lang="el-GR" sz="2000" dirty="0" smtClean="0"/>
              <a:t>με την τιμή στο πεδίο </a:t>
            </a:r>
            <a:r>
              <a:rPr lang="en-US" sz="2000" dirty="0" smtClean="0"/>
              <a:t>checksum: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NO – </a:t>
            </a:r>
            <a:r>
              <a:rPr lang="el-GR" sz="2000" dirty="0" smtClean="0"/>
              <a:t>ανίχνευση λάθους</a:t>
            </a:r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YES – </a:t>
            </a:r>
            <a:r>
              <a:rPr lang="el-GR" sz="2000" dirty="0" smtClean="0"/>
              <a:t>καμία ανίχνευση σφάλματος</a:t>
            </a:r>
            <a:endParaRPr lang="en-US" sz="2000" dirty="0" smtClean="0"/>
          </a:p>
          <a:p>
            <a:pPr>
              <a:buNone/>
            </a:pP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</a:t>
            </a:r>
            <a:r>
              <a:rPr lang="el-GR" sz="2000" b="1" i="1" dirty="0" err="1" smtClean="0">
                <a:solidFill>
                  <a:srgbClr val="FF0000"/>
                </a:solidFill>
              </a:rPr>
              <a:t>λλά</a:t>
            </a:r>
            <a:r>
              <a:rPr lang="el-GR" sz="2000" b="1" i="1" dirty="0" smtClean="0">
                <a:solidFill>
                  <a:srgbClr val="FF0000"/>
                </a:solidFill>
              </a:rPr>
              <a:t> μήπως υπάρχουν λάθη παρά </a:t>
            </a:r>
          </a:p>
          <a:p>
            <a:pPr>
              <a:buNone/>
            </a:pPr>
            <a:r>
              <a:rPr lang="el-GR" sz="2000" b="1" i="1" dirty="0">
                <a:solidFill>
                  <a:srgbClr val="FF0000"/>
                </a:solidFill>
              </a:rPr>
              <a:t> </a:t>
            </a:r>
            <a:r>
              <a:rPr lang="el-GR" sz="2000" b="1" i="1" dirty="0" smtClean="0">
                <a:solidFill>
                  <a:srgbClr val="FF0000"/>
                </a:solidFill>
              </a:rPr>
              <a:t>    όλα αυτά</a:t>
            </a:r>
            <a:r>
              <a:rPr lang="en-GB" sz="2000" b="1" i="1" dirty="0" smtClean="0">
                <a:solidFill>
                  <a:srgbClr val="FF0000"/>
                </a:solidFill>
              </a:rPr>
              <a:t>;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/>
              <a:t> </a:t>
            </a: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000" u="sng">
                <a:solidFill>
                  <a:srgbClr val="FF0000"/>
                </a:solidFill>
              </a:rPr>
              <a:t>Στόχος</a:t>
            </a:r>
            <a:r>
              <a:rPr lang="en-US" sz="2000" u="sng">
                <a:solidFill>
                  <a:srgbClr val="FF0000"/>
                </a:solidFill>
              </a:rPr>
              <a:t>:</a:t>
            </a:r>
            <a:r>
              <a:rPr lang="en-US" sz="2000"/>
              <a:t> </a:t>
            </a:r>
            <a:r>
              <a:rPr lang="el-GR" sz="2000"/>
              <a:t>ανίχνευση λαθών</a:t>
            </a:r>
            <a:r>
              <a:rPr lang="en-US" sz="2000"/>
              <a:t> (</a:t>
            </a:r>
            <a:r>
              <a:rPr lang="el-GR" sz="2000"/>
              <a:t>π</a:t>
            </a:r>
            <a:r>
              <a:rPr lang="en-US" sz="2000"/>
              <a:t>.</a:t>
            </a:r>
            <a:r>
              <a:rPr lang="el-GR" sz="2000"/>
              <a:t>χ</a:t>
            </a:r>
            <a:r>
              <a:rPr lang="en-US" sz="2000"/>
              <a:t>. </a:t>
            </a:r>
            <a:r>
              <a:rPr lang="el-GR" sz="2000"/>
              <a:t>ανεστραμμένα </a:t>
            </a:r>
            <a:r>
              <a:rPr lang="en-US" sz="2000"/>
              <a:t>bits) </a:t>
            </a:r>
            <a:r>
              <a:rPr lang="el-GR" sz="2000"/>
              <a:t>στο μεταδιδόμενο </a:t>
            </a:r>
            <a:r>
              <a:rPr lang="en-GB" sz="2000"/>
              <a:t>segment</a:t>
            </a:r>
            <a:endParaRPr lang="en-US" sz="200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000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0" y="1371600"/>
            <a:ext cx="10134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700" dirty="0"/>
              <a:t>Αίτια  </a:t>
            </a:r>
            <a:r>
              <a:rPr lang="el-GR" sz="1700" b="1" dirty="0"/>
              <a:t>λαθών</a:t>
            </a:r>
            <a:r>
              <a:rPr lang="en-US" sz="1700" dirty="0"/>
              <a:t>:</a:t>
            </a:r>
            <a:r>
              <a:rPr lang="el-GR" sz="1700" dirty="0"/>
              <a:t> </a:t>
            </a:r>
            <a:r>
              <a:rPr lang="en-US" sz="1700" dirty="0"/>
              <a:t> </a:t>
            </a:r>
            <a:r>
              <a:rPr lang="en-US" sz="1700" dirty="0">
                <a:solidFill>
                  <a:srgbClr val="0099FF"/>
                </a:solidFill>
              </a:rPr>
              <a:t>θ</a:t>
            </a:r>
            <a:r>
              <a:rPr lang="el-GR" sz="1700" dirty="0" err="1">
                <a:solidFill>
                  <a:srgbClr val="0099FF"/>
                </a:solidFill>
              </a:rPr>
              <a:t>όρυβος</a:t>
            </a:r>
            <a:r>
              <a:rPr lang="el-GR" sz="1700" dirty="0">
                <a:solidFill>
                  <a:srgbClr val="0099FF"/>
                </a:solidFill>
                <a:latin typeface="Arial" pitchFamily="34" charset="0"/>
              </a:rPr>
              <a:t> και παρεμβολές</a:t>
            </a:r>
            <a:r>
              <a:rPr lang="el-GR" sz="1700" dirty="0">
                <a:solidFill>
                  <a:srgbClr val="0099FF"/>
                </a:solidFill>
              </a:rPr>
              <a:t> στη </a:t>
            </a:r>
            <a:r>
              <a:rPr lang="el-GR" sz="1700" dirty="0" smtClean="0">
                <a:solidFill>
                  <a:srgbClr val="0099FF"/>
                </a:solidFill>
              </a:rPr>
              <a:t>σύνδεση </a:t>
            </a:r>
            <a:r>
              <a:rPr lang="en-US" sz="1700" dirty="0" smtClean="0">
                <a:latin typeface="Arial" pitchFamily="34" charset="0"/>
              </a:rPr>
              <a:t>(</a:t>
            </a:r>
            <a:r>
              <a:rPr lang="el-GR" sz="1700" dirty="0" smtClean="0">
                <a:latin typeface="Arial" pitchFamily="34" charset="0"/>
              </a:rPr>
              <a:t>δηλαδή </a:t>
            </a:r>
            <a:r>
              <a:rPr lang="el-GR" sz="1700" dirty="0">
                <a:latin typeface="Arial" pitchFamily="34" charset="0"/>
              </a:rPr>
              <a:t>χαμηλό </a:t>
            </a:r>
            <a:r>
              <a:rPr lang="en-US" sz="1700" dirty="0" smtClean="0">
                <a:latin typeface="Arial" pitchFamily="34" charset="0"/>
              </a:rPr>
              <a:t>SNR) </a:t>
            </a:r>
            <a:r>
              <a:rPr lang="el-GR" sz="1700" dirty="0"/>
              <a:t>ή </a:t>
            </a:r>
            <a:r>
              <a:rPr lang="el-GR" sz="1700" dirty="0">
                <a:solidFill>
                  <a:srgbClr val="0099FF"/>
                </a:solidFill>
              </a:rPr>
              <a:t>πρόβλημα στο δρομολογητή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0" y="2057400"/>
            <a:ext cx="92821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´"/>
            </a:pPr>
            <a:r>
              <a:rPr lang="el-GR" sz="1800" dirty="0"/>
              <a:t>Αφού τα χαμηλότερα επίπεδα έχουν ανίχνευση λαθών γιατί γίνεται από το </a:t>
            </a:r>
            <a:r>
              <a:rPr lang="en-US" sz="1800" dirty="0"/>
              <a:t>UDP?</a:t>
            </a:r>
          </a:p>
          <a:p>
            <a:pPr eaLnBrk="0" hangingPunct="0">
              <a:buFont typeface="Wingdings" pitchFamily="2" charset="2"/>
              <a:buNone/>
            </a:pPr>
            <a:r>
              <a:rPr lang="el-GR" sz="2400" dirty="0"/>
              <a:t> </a:t>
            </a:r>
            <a:r>
              <a:rPr lang="el-GR" sz="2400" dirty="0">
                <a:solidFill>
                  <a:srgbClr val="7030A0"/>
                </a:solidFill>
                <a:sym typeface="Wingdings" pitchFamily="2" charset="2"/>
              </a:rPr>
              <a:t></a:t>
            </a:r>
            <a:r>
              <a:rPr lang="en-US" sz="1800" dirty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l-GR" sz="1800" b="1" i="1" u="sng" dirty="0">
                <a:solidFill>
                  <a:srgbClr val="7030A0"/>
                </a:solidFill>
              </a:rPr>
              <a:t>Δεν</a:t>
            </a:r>
            <a:r>
              <a:rPr lang="el-GR" sz="1800" dirty="0">
                <a:solidFill>
                  <a:srgbClr val="7030A0"/>
                </a:solidFill>
              </a:rPr>
              <a:t> </a:t>
            </a:r>
            <a:r>
              <a:rPr lang="el-GR" sz="1800" b="1" i="1" dirty="0">
                <a:solidFill>
                  <a:srgbClr val="7030A0"/>
                </a:solidFill>
              </a:rPr>
              <a:t>υπάρχει εγγύηση </a:t>
            </a:r>
            <a:r>
              <a:rPr lang="el-GR" sz="1800" dirty="0"/>
              <a:t>ότι όλες οι συνδέσεις (</a:t>
            </a:r>
            <a:r>
              <a:rPr lang="en-US" sz="1800" dirty="0"/>
              <a:t>links) </a:t>
            </a:r>
            <a:r>
              <a:rPr lang="el-GR" sz="1800" dirty="0"/>
              <a:t>μεταξύ αποστολέα &amp; παραλήπτη </a:t>
            </a:r>
          </a:p>
          <a:p>
            <a:pPr eaLnBrk="0" hangingPunct="0"/>
            <a:r>
              <a:rPr lang="el-GR" sz="1800" dirty="0"/>
              <a:t>    </a:t>
            </a:r>
            <a:r>
              <a:rPr lang="el-GR" sz="1800" b="1" dirty="0">
                <a:solidFill>
                  <a:srgbClr val="7030A0"/>
                </a:solidFill>
              </a:rPr>
              <a:t>χρησιμοποιούν πρωτόκολλο ανίχνευσης λάθους</a:t>
            </a:r>
            <a:r>
              <a:rPr lang="el-GR" b="1" dirty="0">
                <a:solidFill>
                  <a:srgbClr val="7030A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9ED0A8-ED9B-4D76-B31C-6A644175D97C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</p:spPr>
        <p:txBody>
          <a:bodyPr/>
          <a:lstStyle/>
          <a:p>
            <a:r>
              <a:rPr lang="el-GR" altLang="en-US" smtClean="0"/>
              <a:t>Παράδειγμα </a:t>
            </a:r>
            <a:r>
              <a:rPr lang="en-US" altLang="en-US" smtClean="0"/>
              <a:t>Internet Checksum 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2743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altLang="en-US" sz="3600" dirty="0" smtClean="0">
                <a:sym typeface="Wingdings 2" pitchFamily="18" charset="2"/>
              </a:rPr>
              <a:t></a:t>
            </a:r>
            <a:r>
              <a:rPr lang="en-US" altLang="en-US" sz="2400" dirty="0" smtClean="0">
                <a:sym typeface="Wingdings 2" pitchFamily="18" charset="2"/>
              </a:rPr>
              <a:t> </a:t>
            </a:r>
            <a:r>
              <a:rPr lang="el-GR" altLang="en-US" sz="2400" dirty="0" smtClean="0"/>
              <a:t>Σημείωση</a:t>
            </a:r>
            <a:endParaRPr lang="en-US" altLang="en-US" sz="2400" dirty="0" smtClean="0"/>
          </a:p>
          <a:p>
            <a:pPr lvl="1">
              <a:buNone/>
            </a:pPr>
            <a:r>
              <a:rPr lang="el-GR" altLang="en-US" dirty="0" smtClean="0"/>
              <a:t>Όταν προσθέτουμε αριθμούς ένα κρατούμενο από το πιο σημαντικό </a:t>
            </a:r>
            <a:r>
              <a:rPr lang="en-US" altLang="en-US" dirty="0" smtClean="0"/>
              <a:t>bit </a:t>
            </a:r>
            <a:r>
              <a:rPr lang="el-GR" altLang="en-US" dirty="0" smtClean="0"/>
              <a:t>πρέπει να </a:t>
            </a:r>
            <a:r>
              <a:rPr lang="el-GR" altLang="en-US" dirty="0" err="1" smtClean="0"/>
              <a:t>προστεθ</a:t>
            </a:r>
            <a:r>
              <a:rPr lang="en-US" altLang="en-US" dirty="0" smtClean="0"/>
              <a:t>ε</a:t>
            </a:r>
            <a:r>
              <a:rPr lang="el-GR" altLang="en-US" dirty="0" smtClean="0"/>
              <a:t>ί στο αποτέλεσμα</a:t>
            </a:r>
            <a:endParaRPr lang="en-US" altLang="en-US" dirty="0" smtClean="0"/>
          </a:p>
          <a:p>
            <a:pPr>
              <a:lnSpc>
                <a:spcPct val="130000"/>
              </a:lnSpc>
              <a:buNone/>
            </a:pPr>
            <a:r>
              <a:rPr lang="el-GR" altLang="en-US" sz="2400" dirty="0" smtClean="0"/>
              <a:t>Παράδειγμα</a:t>
            </a:r>
            <a:r>
              <a:rPr lang="en-US" altLang="en-US" sz="2400" dirty="0" smtClean="0"/>
              <a:t>: </a:t>
            </a:r>
            <a:r>
              <a:rPr lang="el-GR" altLang="en-US" sz="2400" dirty="0" smtClean="0"/>
              <a:t>πρόσθεση δύο</a:t>
            </a:r>
            <a:r>
              <a:rPr lang="en-US" altLang="en-US" sz="2400" dirty="0" smtClean="0"/>
              <a:t> </a:t>
            </a:r>
            <a:r>
              <a:rPr lang="el-GR" altLang="en-US" sz="2400" dirty="0" smtClean="0"/>
              <a:t>ακεραίων </a:t>
            </a:r>
            <a:r>
              <a:rPr lang="en-US" altLang="en-US" sz="2400" dirty="0" smtClean="0"/>
              <a:t>16-bit</a:t>
            </a: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1905000" y="3981450"/>
            <a:ext cx="6400800" cy="234632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bg1"/>
                </a:solidFill>
              </a:rPr>
              <a:t>1</a:t>
            </a:r>
            <a:r>
              <a:rPr lang="en-US" altLang="en-US" sz="2000" b="1"/>
              <a:t>  1  1  1  0  0  1  1  0  0  1  1  0  0  1  1  0</a:t>
            </a:r>
          </a:p>
          <a:p>
            <a:pPr eaLnBrk="0" hangingPunct="0"/>
            <a:r>
              <a:rPr lang="en-US" altLang="en-US" sz="2000" b="1">
                <a:solidFill>
                  <a:schemeClr val="bg1"/>
                </a:solidFill>
              </a:rPr>
              <a:t>1</a:t>
            </a:r>
            <a:r>
              <a:rPr lang="en-US" altLang="en-US" sz="2000" b="1"/>
              <a:t>  1  1  0  1  0  1  0  1  0  1  0  1  0  1  0  1</a:t>
            </a:r>
          </a:p>
          <a:p>
            <a:pPr eaLnBrk="0" hangingPunct="0">
              <a:lnSpc>
                <a:spcPct val="120000"/>
              </a:lnSpc>
            </a:pPr>
            <a:endParaRPr lang="en-US" altLang="en-US" sz="2000" b="1"/>
          </a:p>
          <a:p>
            <a:pPr eaLnBrk="0" hangingPunct="0"/>
            <a:r>
              <a:rPr lang="en-US" altLang="en-US" sz="2000" b="1"/>
              <a:t>1  1  0  1  1  1  0  1  1  1  0  1  1  1  0  1  1</a:t>
            </a:r>
          </a:p>
          <a:p>
            <a:pPr eaLnBrk="0" hangingPunct="0">
              <a:lnSpc>
                <a:spcPct val="120000"/>
              </a:lnSpc>
            </a:pPr>
            <a:endParaRPr lang="en-US" altLang="en-US" sz="2000" b="1"/>
          </a:p>
          <a:p>
            <a:pPr eaLnBrk="0" hangingPunct="0"/>
            <a:r>
              <a:rPr lang="en-US" altLang="en-US" sz="2000" b="1">
                <a:solidFill>
                  <a:schemeClr val="bg1"/>
                </a:solidFill>
              </a:rPr>
              <a:t>1</a:t>
            </a:r>
            <a:r>
              <a:rPr lang="en-US" altLang="en-US" sz="2000" b="1"/>
              <a:t>  1  0  1  1  1  0  1  1  1  0  1  1  1  1  0  0</a:t>
            </a:r>
          </a:p>
          <a:p>
            <a:pPr eaLnBrk="0" hangingPunct="0"/>
            <a:r>
              <a:rPr lang="en-US" altLang="en-US" sz="2000" b="1">
                <a:solidFill>
                  <a:schemeClr val="bg1"/>
                </a:solidFill>
              </a:rPr>
              <a:t>1</a:t>
            </a:r>
            <a:r>
              <a:rPr lang="en-US" altLang="en-US" sz="2000" b="1"/>
              <a:t>  0  1  0  0  0  1  0  0  0  1  0  0  0  0  1  1</a:t>
            </a:r>
            <a:endParaRPr lang="en-US" altLang="en-US" sz="2400" b="1"/>
          </a:p>
        </p:txBody>
      </p:sp>
      <p:sp>
        <p:nvSpPr>
          <p:cNvPr id="29703" name="Line 5"/>
          <p:cNvSpPr>
            <a:spLocks noChangeShapeType="1"/>
          </p:cNvSpPr>
          <p:nvPr/>
        </p:nvSpPr>
        <p:spPr bwMode="auto">
          <a:xfrm flipH="1">
            <a:off x="1828800" y="480853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04" name="Oval 6"/>
          <p:cNvSpPr>
            <a:spLocks noChangeArrowheads="1"/>
          </p:cNvSpPr>
          <p:nvPr/>
        </p:nvSpPr>
        <p:spPr bwMode="auto">
          <a:xfrm>
            <a:off x="1905000" y="49847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29705" name="Text Box 7"/>
          <p:cNvSpPr txBox="1">
            <a:spLocks noChangeArrowheads="1"/>
          </p:cNvSpPr>
          <p:nvPr/>
        </p:nvSpPr>
        <p:spPr bwMode="auto">
          <a:xfrm>
            <a:off x="304800" y="4940300"/>
            <a:ext cx="1546225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wraparound</a:t>
            </a:r>
          </a:p>
        </p:txBody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1214438" y="5548313"/>
            <a:ext cx="636587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sum</a:t>
            </a:r>
          </a:p>
        </p:txBody>
      </p:sp>
      <p:sp>
        <p:nvSpPr>
          <p:cNvPr id="29707" name="Text Box 9"/>
          <p:cNvSpPr txBox="1">
            <a:spLocks noChangeArrowheads="1"/>
          </p:cNvSpPr>
          <p:nvPr/>
        </p:nvSpPr>
        <p:spPr bwMode="auto">
          <a:xfrm>
            <a:off x="531813" y="5900738"/>
            <a:ext cx="1319212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checksum</a:t>
            </a:r>
          </a:p>
        </p:txBody>
      </p:sp>
      <p:sp>
        <p:nvSpPr>
          <p:cNvPr id="29708" name="Line 10"/>
          <p:cNvSpPr>
            <a:spLocks noChangeShapeType="1"/>
          </p:cNvSpPr>
          <p:nvPr/>
        </p:nvSpPr>
        <p:spPr bwMode="auto">
          <a:xfrm flipH="1">
            <a:off x="1828800" y="552767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09" name="Freeform 11"/>
          <p:cNvSpPr>
            <a:spLocks/>
          </p:cNvSpPr>
          <p:nvPr/>
        </p:nvSpPr>
        <p:spPr bwMode="auto">
          <a:xfrm>
            <a:off x="2066925" y="5291138"/>
            <a:ext cx="6013450" cy="92075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2147483647 h 58"/>
              <a:gd name="T4" fmla="*/ 2147483647 w 3788"/>
              <a:gd name="T5" fmla="*/ 2147483647 h 58"/>
              <a:gd name="T6" fmla="*/ 0 60000 65536"/>
              <a:gd name="T7" fmla="*/ 0 60000 65536"/>
              <a:gd name="T8" fmla="*/ 0 60000 65536"/>
              <a:gd name="T9" fmla="*/ 0 w 3788"/>
              <a:gd name="T10" fmla="*/ 0 h 58"/>
              <a:gd name="T11" fmla="*/ 3788 w 378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sm" len="med"/>
            <a:tailEnd type="stealth" w="med" len="med"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07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1D0FEE-B1A8-4A58-9CC3-2655021AB5AD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r>
              <a:rPr lang="el-GR" sz="3600" smtClean="0"/>
              <a:t>Αρχές αξιόπιστης μεταφοράς δεδομένων</a:t>
            </a:r>
            <a:endParaRPr lang="en-US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7658100" cy="838200"/>
          </a:xfrm>
        </p:spPr>
        <p:txBody>
          <a:bodyPr/>
          <a:lstStyle/>
          <a:p>
            <a:pPr>
              <a:buNone/>
            </a:pPr>
            <a:r>
              <a:rPr lang="el-GR" sz="2000" dirty="0" smtClean="0"/>
              <a:t>Σημαντικό στα επίπεδα εφαρμογής</a:t>
            </a:r>
            <a:r>
              <a:rPr lang="en-US" sz="2000" dirty="0" smtClean="0"/>
              <a:t>,</a:t>
            </a:r>
            <a:r>
              <a:rPr lang="el-GR" sz="2000" dirty="0" smtClean="0"/>
              <a:t>  μεταφοράς και ζεύξης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4000" dirty="0" smtClean="0">
                <a:solidFill>
                  <a:srgbClr val="FF0000"/>
                </a:solidFill>
                <a:sym typeface="Webdings" pitchFamily="18" charset="2"/>
              </a:rPr>
              <a:t> </a:t>
            </a:r>
            <a:r>
              <a:rPr lang="en-US" sz="2000" dirty="0" smtClean="0">
                <a:solidFill>
                  <a:srgbClr val="FF0000"/>
                </a:solidFill>
              </a:rPr>
              <a:t>top-10 </a:t>
            </a:r>
            <a:r>
              <a:rPr lang="el-GR" sz="2000" dirty="0" smtClean="0">
                <a:solidFill>
                  <a:srgbClr val="FF0000"/>
                </a:solidFill>
              </a:rPr>
              <a:t>λίστα με </a:t>
            </a:r>
            <a:r>
              <a:rPr lang="el-GR" sz="2000" b="1" dirty="0" smtClean="0">
                <a:solidFill>
                  <a:srgbClr val="FF0000"/>
                </a:solidFill>
              </a:rPr>
              <a:t>σημαντικά θέματα δικτύου</a:t>
            </a:r>
            <a:r>
              <a:rPr lang="en-US" sz="2000" b="1" dirty="0" smtClean="0">
                <a:solidFill>
                  <a:srgbClr val="FF0000"/>
                </a:solidFill>
              </a:rPr>
              <a:t>!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307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715000"/>
            <a:ext cx="8791575" cy="83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smtClean="0">
                <a:sym typeface="Wingdings" pitchFamily="2" charset="2"/>
              </a:rPr>
              <a:t></a:t>
            </a:r>
            <a:r>
              <a:rPr lang="en-US" sz="2000" smtClean="0">
                <a:sym typeface="Wingdings" pitchFamily="2" charset="2"/>
              </a:rPr>
              <a:t> </a:t>
            </a:r>
            <a:r>
              <a:rPr lang="el-GR" sz="2000" smtClean="0">
                <a:sym typeface="Wingdings" pitchFamily="2" charset="2"/>
              </a:rPr>
              <a:t>Τα χαρακτηριστικά του μη αξιόπιστου καναλιού θα προσδιορίσουν την πολυπλοκότητα του πρωτοκόλλου αξιόπιστης μεταφοράς δεδομένων</a:t>
            </a:r>
            <a:endParaRPr lang="en-US" sz="2400" smtClean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pic>
        <p:nvPicPr>
          <p:cNvPr id="30728" name="Picture 5" descr="rdt_ser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85344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F1FBE0-2D22-461B-8EE9-2328735DDA28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Συμφόρηση (</a:t>
            </a:r>
            <a:r>
              <a:rPr lang="en-US" smtClean="0"/>
              <a:t>congestion)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9525000" cy="32766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l-GR" sz="2000" dirty="0" smtClean="0"/>
              <a:t>Τα </a:t>
            </a:r>
            <a:r>
              <a:rPr lang="en-US" sz="2000" dirty="0" smtClean="0"/>
              <a:t>sources </a:t>
            </a:r>
            <a:r>
              <a:rPr lang="el-GR" sz="2000" b="1" i="1" dirty="0" smtClean="0"/>
              <a:t>ανταγωνίζονται</a:t>
            </a:r>
            <a:r>
              <a:rPr lang="el-GR" sz="2000" dirty="0" smtClean="0"/>
              <a:t> για τους πόρους του δικτύου, </a:t>
            </a:r>
            <a:r>
              <a:rPr lang="el-GR" sz="2000" b="1" i="1" dirty="0" smtClean="0"/>
              <a:t>αλλά</a:t>
            </a:r>
            <a:endParaRPr lang="en-US" sz="2000" b="1" i="1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b="1" i="1" dirty="0" smtClean="0">
                <a:solidFill>
                  <a:srgbClr val="FF0000"/>
                </a:solidFill>
              </a:rPr>
              <a:t>δεν</a:t>
            </a:r>
            <a:r>
              <a:rPr lang="el-GR" sz="2000" b="1" dirty="0" smtClean="0">
                <a:solidFill>
                  <a:srgbClr val="FF0000"/>
                </a:solidFill>
              </a:rPr>
              <a:t> έχουν γνώση των πόρων του δικτύου </a:t>
            </a:r>
            <a:r>
              <a:rPr lang="el-GR" sz="2000" dirty="0" smtClean="0"/>
              <a:t>(</a:t>
            </a:r>
            <a:r>
              <a:rPr lang="en-US" sz="2000" dirty="0" smtClean="0"/>
              <a:t>state of resource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b="1" i="1" dirty="0" smtClean="0">
                <a:solidFill>
                  <a:srgbClr val="FF0000"/>
                </a:solidFill>
              </a:rPr>
              <a:t>δεν </a:t>
            </a:r>
            <a:r>
              <a:rPr lang="el-GR" sz="2000" b="1" dirty="0" smtClean="0">
                <a:solidFill>
                  <a:srgbClr val="FF0000"/>
                </a:solidFill>
              </a:rPr>
              <a:t>ξέρουν την ύπαρξη η μία της άλλης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 typeface="ZapfDingbats"/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2000" dirty="0" smtClean="0"/>
              <a:t>Με αποτέλεσμα</a:t>
            </a:r>
            <a:r>
              <a:rPr lang="en-US" sz="2000" dirty="0" smtClean="0"/>
              <a:t>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dirty="0" smtClean="0"/>
              <a:t>Πακέτα να χάνονται </a:t>
            </a:r>
            <a:r>
              <a:rPr lang="en-US" sz="2000" dirty="0" smtClean="0"/>
              <a:t>(</a:t>
            </a:r>
            <a:r>
              <a:rPr lang="el-GR" sz="2000" dirty="0" smtClean="0"/>
              <a:t>λόγω </a:t>
            </a:r>
            <a:r>
              <a:rPr lang="en-US" sz="2000" b="1" i="1" dirty="0" smtClean="0">
                <a:solidFill>
                  <a:srgbClr val="7030A0"/>
                </a:solidFill>
              </a:rPr>
              <a:t>buffer overflow </a:t>
            </a:r>
            <a:r>
              <a:rPr lang="el-GR" sz="2000" dirty="0" smtClean="0"/>
              <a:t>στους δρομολογητές)</a:t>
            </a:r>
            <a:endParaRPr lang="en-US" sz="2000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dirty="0" smtClean="0"/>
              <a:t>Μεγάλες καθυστερήσεις </a:t>
            </a:r>
            <a:r>
              <a:rPr lang="en-US" sz="2000" dirty="0" smtClean="0"/>
              <a:t>(</a:t>
            </a:r>
            <a:r>
              <a:rPr lang="el-GR" sz="2000" b="1" i="1" dirty="0" smtClean="0">
                <a:solidFill>
                  <a:srgbClr val="7030A0"/>
                </a:solidFill>
              </a:rPr>
              <a:t>αναμονή στις ουρές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el-GR" sz="2000" dirty="0" smtClean="0"/>
              <a:t>των </a:t>
            </a:r>
            <a:r>
              <a:rPr lang="en-US" sz="2000" dirty="0" smtClean="0"/>
              <a:t>buffers</a:t>
            </a:r>
            <a:r>
              <a:rPr lang="el-GR" sz="2000" dirty="0" smtClean="0"/>
              <a:t> στους δρομολογητές</a:t>
            </a:r>
            <a:r>
              <a:rPr lang="en-US" sz="2000" dirty="0" smtClean="0"/>
              <a:t>)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throughput </a:t>
            </a:r>
            <a:r>
              <a:rPr lang="el-GR" sz="2000" dirty="0" smtClean="0"/>
              <a:t>μικρότερο από το </a:t>
            </a:r>
            <a:r>
              <a:rPr lang="en-US" sz="2000" dirty="0" smtClean="0"/>
              <a:t>bottleneck link (1.5Mbps </a:t>
            </a:r>
            <a:r>
              <a:rPr lang="el-GR" sz="2000" dirty="0" smtClean="0"/>
              <a:t>για την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l-GR" sz="2000" dirty="0" smtClean="0"/>
              <a:t>παραπάνω τοπολογία</a:t>
            </a:r>
            <a:r>
              <a:rPr lang="en-US" sz="2000" dirty="0" smtClean="0"/>
              <a:t>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l-GR" sz="2000" dirty="0" smtClean="0">
                <a:sym typeface="Wingdings" pitchFamily="2" charset="2"/>
              </a:rPr>
              <a:t>κατάρρευση λόγω συμφόρησης</a:t>
            </a:r>
            <a:endParaRPr lang="en-US" sz="2000" dirty="0" smtClean="0"/>
          </a:p>
        </p:txBody>
      </p:sp>
      <p:grpSp>
        <p:nvGrpSpPr>
          <p:cNvPr id="31750" name="Group 4"/>
          <p:cNvGrpSpPr>
            <a:grpSpLocks/>
          </p:cNvGrpSpPr>
          <p:nvPr/>
        </p:nvGrpSpPr>
        <p:grpSpPr bwMode="auto">
          <a:xfrm>
            <a:off x="609600" y="1295400"/>
            <a:ext cx="7848600" cy="1398588"/>
            <a:chOff x="408" y="1104"/>
            <a:chExt cx="4944" cy="881"/>
          </a:xfrm>
        </p:grpSpPr>
        <p:sp>
          <p:nvSpPr>
            <p:cNvPr id="442373" name="Rectangle 5"/>
            <p:cNvSpPr>
              <a:spLocks noChangeArrowheads="1"/>
            </p:cNvSpPr>
            <p:nvPr/>
          </p:nvSpPr>
          <p:spPr bwMode="auto">
            <a:xfrm>
              <a:off x="408" y="1104"/>
              <a:ext cx="4944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31755" name="Oval 6"/>
            <p:cNvSpPr>
              <a:spLocks noChangeArrowheads="1"/>
            </p:cNvSpPr>
            <p:nvPr/>
          </p:nvSpPr>
          <p:spPr bwMode="auto">
            <a:xfrm>
              <a:off x="2760" y="1488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1756" name="Rectangle 7"/>
            <p:cNvSpPr>
              <a:spLocks noChangeArrowheads="1"/>
            </p:cNvSpPr>
            <p:nvPr/>
          </p:nvSpPr>
          <p:spPr bwMode="auto">
            <a:xfrm>
              <a:off x="1800" y="168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1757" name="Rectangle 8"/>
            <p:cNvSpPr>
              <a:spLocks noChangeArrowheads="1"/>
            </p:cNvSpPr>
            <p:nvPr/>
          </p:nvSpPr>
          <p:spPr bwMode="auto">
            <a:xfrm>
              <a:off x="1800" y="115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1758" name="Rectangle 9"/>
            <p:cNvSpPr>
              <a:spLocks noChangeArrowheads="1"/>
            </p:cNvSpPr>
            <p:nvPr/>
          </p:nvSpPr>
          <p:spPr bwMode="auto">
            <a:xfrm>
              <a:off x="4056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1759" name="Line 10"/>
            <p:cNvSpPr>
              <a:spLocks noChangeShapeType="1"/>
            </p:cNvSpPr>
            <p:nvPr/>
          </p:nvSpPr>
          <p:spPr bwMode="auto">
            <a:xfrm>
              <a:off x="2040" y="1296"/>
              <a:ext cx="72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60" name="Line 11"/>
            <p:cNvSpPr>
              <a:spLocks noChangeShapeType="1"/>
            </p:cNvSpPr>
            <p:nvPr/>
          </p:nvSpPr>
          <p:spPr bwMode="auto">
            <a:xfrm flipV="1">
              <a:off x="2040" y="1632"/>
              <a:ext cx="72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61" name="Line 12"/>
            <p:cNvSpPr>
              <a:spLocks noChangeShapeType="1"/>
            </p:cNvSpPr>
            <p:nvPr/>
          </p:nvSpPr>
          <p:spPr bwMode="auto">
            <a:xfrm>
              <a:off x="3048" y="163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62" name="Text Box 13"/>
            <p:cNvSpPr txBox="1">
              <a:spLocks noChangeArrowheads="1"/>
            </p:cNvSpPr>
            <p:nvPr/>
          </p:nvSpPr>
          <p:spPr bwMode="auto">
            <a:xfrm>
              <a:off x="2222" y="1159"/>
              <a:ext cx="7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10 Mbps</a:t>
              </a:r>
            </a:p>
          </p:txBody>
        </p:sp>
        <p:sp>
          <p:nvSpPr>
            <p:cNvPr id="31763" name="Text Box 14"/>
            <p:cNvSpPr txBox="1">
              <a:spLocks noChangeArrowheads="1"/>
            </p:cNvSpPr>
            <p:nvPr/>
          </p:nvSpPr>
          <p:spPr bwMode="auto">
            <a:xfrm>
              <a:off x="2174" y="1735"/>
              <a:ext cx="8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100 Mbps</a:t>
              </a:r>
            </a:p>
          </p:txBody>
        </p:sp>
        <p:sp>
          <p:nvSpPr>
            <p:cNvPr id="31764" name="Text Box 15"/>
            <p:cNvSpPr txBox="1">
              <a:spLocks noChangeArrowheads="1"/>
            </p:cNvSpPr>
            <p:nvPr/>
          </p:nvSpPr>
          <p:spPr bwMode="auto">
            <a:xfrm>
              <a:off x="3182" y="1399"/>
              <a:ext cx="7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1.5 Mbps</a:t>
              </a:r>
            </a:p>
          </p:txBody>
        </p:sp>
      </p:grpSp>
      <p:sp>
        <p:nvSpPr>
          <p:cNvPr id="31751" name="Oval 16"/>
          <p:cNvSpPr>
            <a:spLocks noChangeArrowheads="1"/>
          </p:cNvSpPr>
          <p:nvPr/>
        </p:nvSpPr>
        <p:spPr bwMode="auto">
          <a:xfrm>
            <a:off x="4876800" y="1828800"/>
            <a:ext cx="1371600" cy="457200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31752" name="Line 17"/>
          <p:cNvSpPr>
            <a:spLocks noChangeShapeType="1"/>
          </p:cNvSpPr>
          <p:nvPr/>
        </p:nvSpPr>
        <p:spPr bwMode="auto">
          <a:xfrm flipV="1">
            <a:off x="5943600" y="1676400"/>
            <a:ext cx="5334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arrow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1753" name="Text Box 18"/>
          <p:cNvSpPr txBox="1">
            <a:spLocks noChangeArrowheads="1"/>
          </p:cNvSpPr>
          <p:nvPr/>
        </p:nvSpPr>
        <p:spPr bwMode="auto">
          <a:xfrm>
            <a:off x="6248400" y="1447800"/>
            <a:ext cx="158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2"/>
                </a:solidFill>
              </a:rPr>
              <a:t>bottleneck link</a:t>
            </a:r>
            <a:endParaRPr lang="el-G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9979F9-BF8B-4011-BC36-6D0648E0F995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1143000"/>
          </a:xfrm>
        </p:spPr>
        <p:txBody>
          <a:bodyPr/>
          <a:lstStyle/>
          <a:p>
            <a:r>
              <a:rPr lang="el-GR" sz="3000" dirty="0" smtClean="0"/>
              <a:t>Κατάρρευση λόγω συμφόρησης </a:t>
            </a:r>
            <a:r>
              <a:rPr lang="en-GB" sz="3000" dirty="0" smtClean="0"/>
              <a:t>(C</a:t>
            </a:r>
            <a:r>
              <a:rPr lang="en-US" sz="3000" dirty="0" err="1" smtClean="0"/>
              <a:t>ongestion</a:t>
            </a:r>
            <a:r>
              <a:rPr lang="en-US" sz="3000" dirty="0" smtClean="0"/>
              <a:t> Collapse)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200" dirty="0" smtClean="0"/>
              <a:t>Ορισμός</a:t>
            </a:r>
            <a:r>
              <a:rPr lang="en-US" sz="2200" dirty="0" smtClean="0"/>
              <a:t>: </a:t>
            </a:r>
            <a:r>
              <a:rPr lang="el-GR" sz="2200" dirty="0" smtClean="0"/>
              <a:t>Αύξηση στο φόρτο δικτύου οδηγεί σε </a:t>
            </a:r>
            <a:r>
              <a:rPr lang="el-GR" sz="2200" b="1" dirty="0" smtClean="0"/>
              <a:t>μείωση της χρήσιμης δουλειάς</a:t>
            </a:r>
            <a:r>
              <a:rPr lang="el-GR" sz="2200" dirty="0" smtClean="0"/>
              <a:t> που γίνεται</a:t>
            </a:r>
            <a:r>
              <a:rPr lang="en-US" sz="2200" dirty="0" smtClean="0"/>
              <a:t> (transmission of data)</a:t>
            </a:r>
            <a:endParaRPr lang="en-US" sz="2200" i="1" dirty="0" smtClean="0"/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Πολλές πιθανές αιτίες</a:t>
            </a:r>
            <a:endParaRPr lang="en-US" sz="2200" dirty="0" smtClean="0"/>
          </a:p>
          <a:p>
            <a:pPr lvl="1">
              <a:buFont typeface="Courier New" pitchFamily="49" charset="0"/>
              <a:buChar char="o"/>
            </a:pPr>
            <a:r>
              <a:rPr lang="el-GR" sz="2200" b="1" i="1" dirty="0" err="1" smtClean="0"/>
              <a:t>επαναμεταδόσεις</a:t>
            </a:r>
            <a:r>
              <a:rPr lang="el-GR" sz="2200" dirty="0" smtClean="0"/>
              <a:t> πακέτων βρίσκονται ακόμα σε εξέλιξη </a:t>
            </a:r>
            <a:endParaRPr lang="en-US" sz="2200" dirty="0" smtClean="0"/>
          </a:p>
          <a:p>
            <a:pPr lvl="2"/>
            <a:r>
              <a:rPr lang="en-US" sz="2200" dirty="0" smtClean="0"/>
              <a:t>“</a:t>
            </a:r>
            <a:r>
              <a:rPr lang="el-GR" sz="2200" dirty="0" smtClean="0"/>
              <a:t>κατάρρευση</a:t>
            </a:r>
            <a:r>
              <a:rPr lang="en-US" sz="2200" dirty="0" smtClean="0"/>
              <a:t>”</a:t>
            </a:r>
            <a:r>
              <a:rPr lang="el-GR" sz="2200" dirty="0" smtClean="0"/>
              <a:t> λόγω συμφόρησης </a:t>
            </a:r>
            <a:endParaRPr lang="en-US" sz="2200" dirty="0" smtClean="0"/>
          </a:p>
          <a:p>
            <a:pPr lvl="2"/>
            <a:r>
              <a:rPr lang="el-GR" sz="2200" dirty="0" smtClean="0"/>
              <a:t>Πώς μπορεί να συμβεί αυτό με τη διατήρηση των πακέτων</a:t>
            </a:r>
            <a:r>
              <a:rPr lang="en-US" sz="2200" dirty="0" smtClean="0"/>
              <a:t>?</a:t>
            </a:r>
          </a:p>
          <a:p>
            <a:pPr lvl="2">
              <a:buFontTx/>
              <a:buNone/>
            </a:pPr>
            <a:r>
              <a:rPr lang="el-GR" sz="2200" u="sng" dirty="0" smtClean="0"/>
              <a:t>Λύση</a:t>
            </a:r>
            <a:r>
              <a:rPr lang="en-US" sz="2200" u="sng" dirty="0" smtClean="0"/>
              <a:t>:</a:t>
            </a:r>
            <a:r>
              <a:rPr lang="en-US" sz="2200" dirty="0" smtClean="0"/>
              <a:t> </a:t>
            </a:r>
            <a:r>
              <a:rPr lang="el-GR" sz="2200" dirty="0" smtClean="0"/>
              <a:t>καλύτεροι </a:t>
            </a:r>
            <a:r>
              <a:rPr lang="en-US" sz="2200" b="1" i="1" dirty="0" smtClean="0">
                <a:solidFill>
                  <a:srgbClr val="009900"/>
                </a:solidFill>
              </a:rPr>
              <a:t>timers </a:t>
            </a:r>
            <a:r>
              <a:rPr lang="el-GR" sz="2200" dirty="0" smtClean="0"/>
              <a:t>και </a:t>
            </a:r>
            <a:r>
              <a:rPr lang="en-US" sz="2200" b="1" i="1" dirty="0" smtClean="0">
                <a:solidFill>
                  <a:srgbClr val="009900"/>
                </a:solidFill>
              </a:rPr>
              <a:t>TCP </a:t>
            </a:r>
            <a:r>
              <a:rPr lang="el-GR" sz="2200" b="1" i="1" dirty="0" smtClean="0">
                <a:solidFill>
                  <a:srgbClr val="009900"/>
                </a:solidFill>
              </a:rPr>
              <a:t>έλεγχος συμφόρησης</a:t>
            </a:r>
            <a:endParaRPr lang="en-US" sz="2200" b="1" i="1" dirty="0" smtClean="0">
              <a:solidFill>
                <a:srgbClr val="00990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l-GR" sz="2200" b="1" i="1" dirty="0" smtClean="0"/>
              <a:t>Μη παραδοθέντα </a:t>
            </a:r>
            <a:r>
              <a:rPr lang="el-GR" sz="2200" dirty="0" smtClean="0"/>
              <a:t>πακέτα</a:t>
            </a:r>
            <a:endParaRPr lang="en-US" sz="2200" dirty="0" smtClean="0"/>
          </a:p>
          <a:p>
            <a:pPr lvl="2"/>
            <a:r>
              <a:rPr lang="el-GR" sz="2200" dirty="0" smtClean="0"/>
              <a:t>Τα πακέτα </a:t>
            </a:r>
            <a:r>
              <a:rPr lang="el-GR" sz="2200" b="1" i="1" dirty="0" smtClean="0">
                <a:solidFill>
                  <a:srgbClr val="FF0000"/>
                </a:solidFill>
              </a:rPr>
              <a:t>καταναλώνουν πόρους </a:t>
            </a:r>
            <a:r>
              <a:rPr lang="el-GR" sz="2200" dirty="0" smtClean="0"/>
              <a:t>και γίνονται </a:t>
            </a:r>
            <a:r>
              <a:rPr lang="en-GB" sz="2200" b="1" i="1" u="sng" dirty="0" smtClean="0"/>
              <a:t>drop</a:t>
            </a:r>
            <a:r>
              <a:rPr lang="el-GR" sz="2200" dirty="0" smtClean="0"/>
              <a:t> κάπου αλλού στο δίκτυο</a:t>
            </a:r>
          </a:p>
          <a:p>
            <a:pPr lvl="2">
              <a:buNone/>
            </a:pPr>
            <a:r>
              <a:rPr lang="el-GR" sz="2200" dirty="0" smtClean="0"/>
              <a:t>Λύση</a:t>
            </a:r>
            <a:r>
              <a:rPr lang="en-US" sz="2200" dirty="0" smtClean="0"/>
              <a:t>: </a:t>
            </a:r>
            <a:r>
              <a:rPr lang="el-GR" sz="2200" dirty="0" smtClean="0"/>
              <a:t>έλεγχος συμφόρησης για</a:t>
            </a:r>
            <a:r>
              <a:rPr lang="en-US" sz="2200" dirty="0" smtClean="0"/>
              <a:t> </a:t>
            </a:r>
            <a:r>
              <a:rPr lang="el-GR" sz="2200" dirty="0" smtClean="0"/>
              <a:t>ΌΛΗ</a:t>
            </a:r>
            <a:r>
              <a:rPr lang="en-US" sz="2200" dirty="0" smtClean="0"/>
              <a:t> </a:t>
            </a:r>
            <a:r>
              <a:rPr lang="el-GR" sz="2200" dirty="0" smtClean="0"/>
              <a:t>την κίνηση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r>
              <a:rPr lang="el-GR" dirty="0" smtClean="0"/>
              <a:t>Προσεγγίσεις Ελέγχου Συμφόρησης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267200"/>
          </a:xfrm>
        </p:spPr>
        <p:txBody>
          <a:bodyPr/>
          <a:lstStyle/>
          <a:p>
            <a:pPr>
              <a:buNone/>
            </a:pPr>
            <a:r>
              <a:rPr lang="el-GR" sz="2400" b="1" dirty="0" smtClean="0">
                <a:solidFill>
                  <a:srgbClr val="009900"/>
                </a:solidFill>
              </a:rPr>
              <a:t>1. </a:t>
            </a:r>
            <a:r>
              <a:rPr lang="en-US" sz="2400" b="1" dirty="0" smtClean="0">
                <a:solidFill>
                  <a:srgbClr val="009900"/>
                </a:solidFill>
              </a:rPr>
              <a:t>End-to-end</a:t>
            </a:r>
            <a:r>
              <a:rPr lang="en-US" sz="2400" dirty="0" smtClean="0">
                <a:solidFill>
                  <a:srgbClr val="009900"/>
                </a:solidFill>
              </a:rPr>
              <a:t> congestion control</a:t>
            </a:r>
          </a:p>
          <a:p>
            <a:pPr>
              <a:buNone/>
            </a:pPr>
            <a:r>
              <a:rPr lang="en-US" sz="2400" dirty="0" smtClean="0"/>
              <a:t>TCP takes this approach since </a:t>
            </a:r>
            <a:r>
              <a:rPr lang="en-US" sz="2400" b="1" dirty="0" smtClean="0"/>
              <a:t>IP</a:t>
            </a:r>
            <a:r>
              <a:rPr lang="en-US" sz="2400" dirty="0" smtClean="0"/>
              <a:t> does </a:t>
            </a:r>
            <a:r>
              <a:rPr lang="en-US" sz="2400" b="1" u="sng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provide feedback </a:t>
            </a:r>
            <a:r>
              <a:rPr lang="en-US" sz="2400" dirty="0" smtClean="0"/>
              <a:t>to the end system regarding network congestion</a:t>
            </a:r>
          </a:p>
          <a:p>
            <a:pPr>
              <a:buFont typeface="Wingdings 2" pitchFamily="18" charset="2"/>
              <a:buChar char="C"/>
            </a:pPr>
            <a:endParaRPr lang="en-US" sz="2400" dirty="0" smtClean="0"/>
          </a:p>
          <a:p>
            <a:pPr>
              <a:buNone/>
            </a:pPr>
            <a:r>
              <a:rPr lang="el-GR" sz="2400" b="1" dirty="0" smtClean="0">
                <a:solidFill>
                  <a:srgbClr val="009900"/>
                </a:solidFill>
              </a:rPr>
              <a:t>2. </a:t>
            </a:r>
            <a:r>
              <a:rPr lang="en-US" sz="2400" b="1" dirty="0" smtClean="0">
                <a:solidFill>
                  <a:srgbClr val="009900"/>
                </a:solidFill>
              </a:rPr>
              <a:t>Network</a:t>
            </a:r>
            <a:r>
              <a:rPr lang="en-US" sz="2400" dirty="0" smtClean="0">
                <a:solidFill>
                  <a:srgbClr val="009900"/>
                </a:solidFill>
              </a:rPr>
              <a:t>-assisted congestion control</a:t>
            </a:r>
          </a:p>
          <a:p>
            <a:pPr>
              <a:buFont typeface="ZapfDingbats"/>
              <a:buNone/>
            </a:pPr>
            <a:r>
              <a:rPr lang="en-US" sz="2400" dirty="0" smtClean="0"/>
              <a:t> </a:t>
            </a:r>
            <a:r>
              <a:rPr lang="el-GR" sz="2400" dirty="0" smtClean="0"/>
              <a:t>Οι δρομολογητές στέλνουν άμεση πληροφόρηση στον αποστολέα, για παράδειγμα με τους παρακάτω τρόπους</a:t>
            </a:r>
            <a:r>
              <a:rPr lang="en-US" sz="24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     </a:t>
            </a:r>
            <a:r>
              <a:rPr lang="en-US" sz="2200" dirty="0" smtClean="0"/>
              <a:t>a </a:t>
            </a:r>
            <a:r>
              <a:rPr lang="en-US" sz="2200" b="1" dirty="0" smtClean="0">
                <a:solidFill>
                  <a:srgbClr val="FF0000"/>
                </a:solidFill>
              </a:rPr>
              <a:t>bit</a:t>
            </a:r>
            <a:r>
              <a:rPr lang="en-US" sz="2200" dirty="0" smtClean="0"/>
              <a:t> indicating congestion at a link or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      an explicit control </a:t>
            </a:r>
            <a:r>
              <a:rPr lang="en-US" sz="2200" b="1" dirty="0" smtClean="0">
                <a:solidFill>
                  <a:srgbClr val="FF0000"/>
                </a:solidFill>
              </a:rPr>
              <a:t>message</a:t>
            </a:r>
          </a:p>
          <a:p>
            <a:pPr>
              <a:buFont typeface="ZapfDingbats"/>
              <a:buNone/>
            </a:pPr>
            <a:r>
              <a:rPr lang="en-US" sz="2400" dirty="0" smtClean="0"/>
              <a:t>  </a:t>
            </a:r>
            <a:endParaRPr lang="en-US" sz="400" dirty="0" smtClean="0"/>
          </a:p>
          <a:p>
            <a:pPr>
              <a:buFont typeface="ZapfDingbats"/>
              <a:buNone/>
            </a:pPr>
            <a:r>
              <a:rPr lang="en-US" sz="2400" dirty="0" smtClean="0"/>
              <a:t>  In ATM, the router can inform the sender </a:t>
            </a:r>
            <a:r>
              <a:rPr lang="en-US" sz="2400" i="1" u="sng" dirty="0" smtClean="0"/>
              <a:t>explicitly</a:t>
            </a:r>
            <a:r>
              <a:rPr lang="en-US" sz="2400" dirty="0" smtClean="0"/>
              <a:t> of the transmission rate, this router can support on an outgoing link</a:t>
            </a:r>
            <a:endParaRPr lang="el-GR" sz="2400" dirty="0" smtClean="0"/>
          </a:p>
          <a:p>
            <a:pPr>
              <a:buFont typeface="ZapfDingbats"/>
              <a:buNone/>
            </a:pPr>
            <a:r>
              <a:rPr lang="el-GR" sz="2400" dirty="0" smtClean="0"/>
              <a:t>Στο σημερινό Διαδίκτυο ακολουθείται η </a:t>
            </a:r>
            <a:r>
              <a:rPr lang="en-US" sz="2400" dirty="0" smtClean="0"/>
              <a:t>end-to-end congestion.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87840" cy="1219200"/>
          </a:xfrm>
        </p:spPr>
        <p:txBody>
          <a:bodyPr/>
          <a:lstStyle/>
          <a:p>
            <a:r>
              <a:rPr lang="el-GR" sz="3600" dirty="0" smtClean="0"/>
              <a:t>Γενικές Προσεγγίσεις Ελέγχου Συμφόρησης</a:t>
            </a:r>
            <a:endParaRPr lang="en-US" sz="3800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9144000" cy="387191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1. End-end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congestion control:</a:t>
            </a:r>
            <a:endParaRPr lang="en-US" sz="2400" dirty="0"/>
          </a:p>
          <a:p>
            <a:pPr marL="457200" lvl="1" indent="0">
              <a:buNone/>
            </a:pPr>
            <a:r>
              <a:rPr lang="el-GR" sz="2000" b="1" dirty="0" smtClean="0"/>
              <a:t>Δεν παίρνει ΑΜΕΣΟ </a:t>
            </a:r>
            <a:r>
              <a:rPr lang="en-US" sz="2000" b="1" dirty="0" smtClean="0"/>
              <a:t>feedback</a:t>
            </a: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l-GR" sz="2000" b="1" dirty="0" smtClean="0">
                <a:solidFill>
                  <a:srgbClr val="FF00FF"/>
                </a:solidFill>
              </a:rPr>
              <a:t>πληροφορία από το δίκτυο</a:t>
            </a:r>
          </a:p>
          <a:p>
            <a:pPr marL="457200" lvl="1" indent="0">
              <a:buNone/>
            </a:pPr>
            <a:r>
              <a:rPr lang="el-GR" sz="2000" b="1" dirty="0" smtClean="0">
                <a:solidFill>
                  <a:srgbClr val="FF00FF"/>
                </a:solidFill>
              </a:rPr>
              <a:t>Προβλέπει/συμπεραίνει την συμφόρηση από διάφορες μετρήσεις που κάνει η συσκευή του χρήστη (</a:t>
            </a:r>
            <a:r>
              <a:rPr lang="en-US" sz="2000" b="1" dirty="0" smtClean="0"/>
              <a:t>end-system</a:t>
            </a:r>
            <a:r>
              <a:rPr lang="el-GR" sz="2000" b="1" dirty="0" smtClean="0"/>
              <a:t>) από τις καθυστερήσεις ή τις απώλειες πακέτων </a:t>
            </a:r>
            <a:r>
              <a:rPr lang="en-US" sz="2000" b="1" dirty="0" smtClean="0"/>
              <a:t> </a:t>
            </a:r>
            <a:endParaRPr lang="el-GR" sz="2000" b="1" dirty="0" smtClean="0"/>
          </a:p>
          <a:p>
            <a:pPr marL="457200" lvl="1" indent="0">
              <a:buNone/>
            </a:pPr>
            <a:r>
              <a:rPr lang="en-US" sz="2000" dirty="0" smtClean="0"/>
              <a:t>Approach </a:t>
            </a:r>
            <a:r>
              <a:rPr lang="en-US" sz="2000" dirty="0"/>
              <a:t>taken by </a:t>
            </a:r>
            <a:r>
              <a:rPr lang="en-US" sz="2000" dirty="0" smtClean="0"/>
              <a:t>TCP</a:t>
            </a:r>
            <a:endParaRPr lang="el-GR" sz="2000" dirty="0" smtClean="0"/>
          </a:p>
          <a:p>
            <a:pPr marL="457200" lvl="1" indent="0">
              <a:buNone/>
            </a:pPr>
            <a:r>
              <a:rPr lang="el-GR" sz="2000" dirty="0" smtClean="0"/>
              <a:t>Αυτό χρησιμοποιείται τώρα στο Διαδίκτυο</a:t>
            </a:r>
            <a:endParaRPr lang="en-US" dirty="0"/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810000"/>
            <a:ext cx="9753600" cy="2514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2.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Network</a:t>
            </a:r>
            <a:r>
              <a:rPr lang="en-US" sz="2400" dirty="0" smtClean="0">
                <a:solidFill>
                  <a:srgbClr val="FF0000"/>
                </a:solidFill>
              </a:rPr>
              <a:t>-assisted </a:t>
            </a:r>
            <a:r>
              <a:rPr lang="en-US" sz="2400" dirty="0">
                <a:solidFill>
                  <a:srgbClr val="FF0000"/>
                </a:solidFill>
              </a:rPr>
              <a:t>congestion control:</a:t>
            </a:r>
            <a:endParaRPr lang="en-US" sz="24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b="1" dirty="0"/>
              <a:t>Routers provide feedback to end systems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Single </a:t>
            </a:r>
            <a:r>
              <a:rPr lang="en-US" b="1" dirty="0">
                <a:solidFill>
                  <a:srgbClr val="7030A0"/>
                </a:solidFill>
              </a:rPr>
              <a:t>bit indicating congestion </a:t>
            </a:r>
            <a:r>
              <a:rPr lang="en-US" dirty="0"/>
              <a:t>(SNA, </a:t>
            </a:r>
            <a:r>
              <a:rPr lang="en-US" dirty="0" err="1"/>
              <a:t>DECbit</a:t>
            </a:r>
            <a:r>
              <a:rPr lang="en-US" dirty="0"/>
              <a:t>, TCP/IP ECN, ATM)</a:t>
            </a:r>
          </a:p>
          <a:p>
            <a:pPr lvl="2">
              <a:lnSpc>
                <a:spcPct val="90000"/>
              </a:lnSpc>
            </a:pPr>
            <a:r>
              <a:rPr lang="en-US" b="1" i="1" dirty="0">
                <a:solidFill>
                  <a:srgbClr val="7030A0"/>
                </a:solidFill>
              </a:rPr>
              <a:t>Explicit </a:t>
            </a:r>
            <a:r>
              <a:rPr lang="en-US" b="1" dirty="0">
                <a:solidFill>
                  <a:srgbClr val="7030A0"/>
                </a:solidFill>
              </a:rPr>
              <a:t>rate sender </a:t>
            </a:r>
            <a:r>
              <a:rPr lang="en-US" dirty="0"/>
              <a:t>should send </a:t>
            </a:r>
            <a:r>
              <a:rPr lang="en-US" dirty="0" smtClean="0"/>
              <a:t>at</a:t>
            </a:r>
            <a:endParaRPr lang="el-GR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>
                <a:sym typeface="Wingdings"/>
              </a:rPr>
              <a:t> </a:t>
            </a:r>
            <a:r>
              <a:rPr lang="en-US" sz="2000" dirty="0" smtClean="0"/>
              <a:t>Problem</a:t>
            </a:r>
            <a:r>
              <a:rPr lang="en-US" sz="2000" dirty="0"/>
              <a:t>: makes </a:t>
            </a:r>
            <a:r>
              <a:rPr lang="en-US" sz="2000" dirty="0" smtClean="0"/>
              <a:t>routers complicated</a:t>
            </a:r>
            <a:endParaRPr lang="en-US" sz="2000" dirty="0"/>
          </a:p>
        </p:txBody>
      </p:sp>
      <p:sp>
        <p:nvSpPr>
          <p:cNvPr id="424965" name="Rectangle 5"/>
          <p:cNvSpPr>
            <a:spLocks noChangeArrowheads="1"/>
          </p:cNvSpPr>
          <p:nvPr/>
        </p:nvSpPr>
        <p:spPr bwMode="auto">
          <a:xfrm>
            <a:off x="262509" y="1126998"/>
            <a:ext cx="8296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endParaRPr lang="en-US" sz="28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1981200" y="3581400"/>
            <a:ext cx="7162800" cy="763588"/>
          </a:xfrm>
        </p:spPr>
        <p:txBody>
          <a:bodyPr/>
          <a:lstStyle/>
          <a:p>
            <a:r>
              <a:rPr lang="el-GR" smtClean="0"/>
              <a:t>Ενθυλάκωση</a:t>
            </a:r>
            <a:r>
              <a:rPr lang="en-US" smtClean="0"/>
              <a:t> </a:t>
            </a:r>
            <a:r>
              <a:rPr lang="en-US" u="none" smtClean="0"/>
              <a:t>(encapsulation)</a:t>
            </a:r>
            <a:endParaRPr lang="el-GR" u="none" smtClean="0"/>
          </a:p>
        </p:txBody>
      </p:sp>
      <p:grpSp>
        <p:nvGrpSpPr>
          <p:cNvPr id="11267" name="Group 16"/>
          <p:cNvGrpSpPr>
            <a:grpSpLocks/>
          </p:cNvGrpSpPr>
          <p:nvPr/>
        </p:nvGrpSpPr>
        <p:grpSpPr bwMode="auto">
          <a:xfrm>
            <a:off x="323850" y="1196975"/>
            <a:ext cx="8316913" cy="2520950"/>
            <a:chOff x="0" y="935"/>
            <a:chExt cx="5760" cy="2314"/>
          </a:xfrm>
        </p:grpSpPr>
        <p:grpSp>
          <p:nvGrpSpPr>
            <p:cNvPr id="11289" name="Group 4"/>
            <p:cNvGrpSpPr>
              <a:grpSpLocks/>
            </p:cNvGrpSpPr>
            <p:nvPr/>
          </p:nvGrpSpPr>
          <p:grpSpPr bwMode="auto">
            <a:xfrm>
              <a:off x="0" y="935"/>
              <a:ext cx="1800" cy="2314"/>
              <a:chOff x="2025" y="1170"/>
              <a:chExt cx="1800" cy="1316"/>
            </a:xfrm>
          </p:grpSpPr>
          <p:pic>
            <p:nvPicPr>
              <p:cNvPr id="11294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25" y="1170"/>
                <a:ext cx="1800" cy="131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11295" name="TextBox 9"/>
              <p:cNvSpPr txBox="1">
                <a:spLocks noChangeArrowheads="1"/>
              </p:cNvSpPr>
              <p:nvPr/>
            </p:nvSpPr>
            <p:spPr bwMode="auto">
              <a:xfrm>
                <a:off x="2511" y="2205"/>
                <a:ext cx="729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el-GR" sz="2000" b="1"/>
                  <a:t>φυσικό</a:t>
                </a:r>
              </a:p>
            </p:txBody>
          </p:sp>
          <p:sp>
            <p:nvSpPr>
              <p:cNvPr id="11296" name="TextBox 11"/>
              <p:cNvSpPr txBox="1">
                <a:spLocks noChangeArrowheads="1"/>
              </p:cNvSpPr>
              <p:nvPr/>
            </p:nvSpPr>
            <p:spPr bwMode="auto">
              <a:xfrm>
                <a:off x="2115" y="1215"/>
                <a:ext cx="1620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l-GR" sz="2000" b="1"/>
                  <a:t>εφαρμογής</a:t>
                </a:r>
              </a:p>
            </p:txBody>
          </p:sp>
          <p:sp>
            <p:nvSpPr>
              <p:cNvPr id="11297" name="TextBox 12"/>
              <p:cNvSpPr txBox="1">
                <a:spLocks noChangeArrowheads="1"/>
              </p:cNvSpPr>
              <p:nvPr/>
            </p:nvSpPr>
            <p:spPr bwMode="auto">
              <a:xfrm>
                <a:off x="2109" y="1480"/>
                <a:ext cx="1620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l-GR" sz="2000" b="1"/>
                  <a:t>μεταφοράς</a:t>
                </a:r>
              </a:p>
            </p:txBody>
          </p:sp>
          <p:sp>
            <p:nvSpPr>
              <p:cNvPr id="11298" name="TextBox 13"/>
              <p:cNvSpPr txBox="1">
                <a:spLocks noChangeArrowheads="1"/>
              </p:cNvSpPr>
              <p:nvPr/>
            </p:nvSpPr>
            <p:spPr bwMode="auto">
              <a:xfrm>
                <a:off x="2115" y="1710"/>
                <a:ext cx="1620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l-GR" sz="2000" b="1"/>
                  <a:t>δικτύου</a:t>
                </a:r>
              </a:p>
            </p:txBody>
          </p:sp>
          <p:sp>
            <p:nvSpPr>
              <p:cNvPr id="11299" name="TextBox 14"/>
              <p:cNvSpPr txBox="1">
                <a:spLocks noChangeArrowheads="1"/>
              </p:cNvSpPr>
              <p:nvPr/>
            </p:nvSpPr>
            <p:spPr bwMode="auto">
              <a:xfrm>
                <a:off x="2115" y="1953"/>
                <a:ext cx="1620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l-GR" sz="2000" b="1"/>
                  <a:t>ζεύξης</a:t>
                </a:r>
              </a:p>
            </p:txBody>
          </p:sp>
        </p:grpSp>
        <p:sp>
          <p:nvSpPr>
            <p:cNvPr id="11290" name="Rectangle 11"/>
            <p:cNvSpPr>
              <a:spLocks noChangeArrowheads="1"/>
            </p:cNvSpPr>
            <p:nvPr/>
          </p:nvSpPr>
          <p:spPr bwMode="auto">
            <a:xfrm>
              <a:off x="4480" y="1071"/>
              <a:ext cx="128" cy="3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hangingPunct="0"/>
              <a:endParaRPr lang="el-GR" sz="2000" b="1">
                <a:solidFill>
                  <a:srgbClr val="008000"/>
                </a:solidFill>
              </a:endParaRPr>
            </a:p>
          </p:txBody>
        </p:sp>
        <p:sp>
          <p:nvSpPr>
            <p:cNvPr id="11291" name="Rectangle 12"/>
            <p:cNvSpPr>
              <a:spLocks noChangeArrowheads="1"/>
            </p:cNvSpPr>
            <p:nvPr/>
          </p:nvSpPr>
          <p:spPr bwMode="auto">
            <a:xfrm>
              <a:off x="340" y="1480"/>
              <a:ext cx="5307" cy="3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/>
              <a:endParaRPr lang="el-GR" sz="2000" b="1"/>
            </a:p>
          </p:txBody>
        </p:sp>
        <p:sp>
          <p:nvSpPr>
            <p:cNvPr id="11292" name="Rectangle 13"/>
            <p:cNvSpPr>
              <a:spLocks noChangeArrowheads="1"/>
            </p:cNvSpPr>
            <p:nvPr/>
          </p:nvSpPr>
          <p:spPr bwMode="auto">
            <a:xfrm>
              <a:off x="1020" y="1978"/>
              <a:ext cx="4740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/>
              <a:endParaRPr lang="el-GR" sz="2000"/>
            </a:p>
          </p:txBody>
        </p:sp>
        <p:sp>
          <p:nvSpPr>
            <p:cNvPr id="11293" name="Rectangle 14"/>
            <p:cNvSpPr>
              <a:spLocks noChangeArrowheads="1"/>
            </p:cNvSpPr>
            <p:nvPr/>
          </p:nvSpPr>
          <p:spPr bwMode="auto">
            <a:xfrm>
              <a:off x="1066" y="2480"/>
              <a:ext cx="4331" cy="3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/>
              <a:endParaRPr lang="el-GR" sz="2000" b="1">
                <a:solidFill>
                  <a:srgbClr val="008000"/>
                </a:solidFill>
              </a:endParaRPr>
            </a:p>
          </p:txBody>
        </p:sp>
      </p:grpSp>
      <p:sp>
        <p:nvSpPr>
          <p:cNvPr id="11268" name="Text Box 15"/>
          <p:cNvSpPr txBox="1">
            <a:spLocks noChangeArrowheads="1"/>
          </p:cNvSpPr>
          <p:nvPr/>
        </p:nvSpPr>
        <p:spPr bwMode="auto">
          <a:xfrm>
            <a:off x="69850" y="4210050"/>
            <a:ext cx="9074150" cy="2800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buFont typeface="Webdings" pitchFamily="18" charset="2"/>
              <a:buChar char="U"/>
            </a:pPr>
            <a:r>
              <a:rPr lang="en-US" sz="2400"/>
              <a:t> @ </a:t>
            </a:r>
            <a:r>
              <a:rPr lang="el-GR" sz="2400"/>
              <a:t>Καθε επίπεδο</a:t>
            </a:r>
            <a:r>
              <a:rPr lang="en-US" sz="2400"/>
              <a:t>:</a:t>
            </a:r>
            <a:endParaRPr lang="el-GR" sz="2400"/>
          </a:p>
          <a:p>
            <a:pPr algn="ctr" eaLnBrk="0" hangingPunct="0">
              <a:buFont typeface="Webdings" pitchFamily="18" charset="2"/>
              <a:buNone/>
            </a:pPr>
            <a:endParaRPr lang="en-US"/>
          </a:p>
          <a:p>
            <a:pPr algn="ctr" eaLnBrk="0" hangingPunct="0">
              <a:buFont typeface="Webdings" pitchFamily="18" charset="2"/>
              <a:buNone/>
            </a:pPr>
            <a:r>
              <a:rPr lang="el-GR" sz="2400"/>
              <a:t> Λαμβάνει δεδομένα από το ανώτερο επίπεδο</a:t>
            </a:r>
          </a:p>
          <a:p>
            <a:pPr algn="ctr" eaLnBrk="0" hangingPunct="0">
              <a:buFont typeface="Webdings" pitchFamily="18" charset="2"/>
              <a:buNone/>
            </a:pPr>
            <a:endParaRPr lang="el-GR" sz="2400"/>
          </a:p>
          <a:p>
            <a:pPr algn="ctr" eaLnBrk="0" hangingPunct="0"/>
            <a:r>
              <a:rPr lang="el-GR" sz="2400"/>
              <a:t> </a:t>
            </a:r>
            <a:r>
              <a:rPr lang="el-GR" sz="2400">
                <a:solidFill>
                  <a:schemeClr val="accent1"/>
                </a:solidFill>
              </a:rPr>
              <a:t>Προσθέτει επικεφαλίδα και δημιουργεί νέα μονάδα δεδομένων</a:t>
            </a:r>
          </a:p>
          <a:p>
            <a:pPr algn="ctr" eaLnBrk="0" hangingPunct="0"/>
            <a:endParaRPr lang="el-GR">
              <a:solidFill>
                <a:schemeClr val="accent1"/>
              </a:solidFill>
            </a:endParaRPr>
          </a:p>
          <a:p>
            <a:pPr algn="ctr" eaLnBrk="0" hangingPunct="0"/>
            <a:r>
              <a:rPr lang="el-GR" sz="2400"/>
              <a:t> Προωθεί την νέα μονάδα στο επόμενο επίπεδο</a:t>
            </a:r>
            <a:endParaRPr lang="en-US" sz="2400"/>
          </a:p>
          <a:p>
            <a:pPr algn="ctr" eaLnBrk="0" hangingPunct="0"/>
            <a:r>
              <a:rPr lang="en-US" sz="2400"/>
              <a:t>@ the receiver: the “reverse” process (decapsulation)</a:t>
            </a:r>
            <a:endParaRPr lang="el-GR" sz="2400"/>
          </a:p>
        </p:txBody>
      </p:sp>
      <p:sp>
        <p:nvSpPr>
          <p:cNvPr id="11269" name="Oval 17"/>
          <p:cNvSpPr>
            <a:spLocks noChangeArrowheads="1"/>
          </p:cNvSpPr>
          <p:nvPr/>
        </p:nvSpPr>
        <p:spPr bwMode="auto">
          <a:xfrm>
            <a:off x="0" y="5373688"/>
            <a:ext cx="8712200" cy="865187"/>
          </a:xfrm>
          <a:prstGeom prst="ellipse">
            <a:avLst/>
          </a:prstGeom>
          <a:noFill/>
          <a:ln w="57150">
            <a:solidFill>
              <a:srgbClr val="E5E5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 eaLnBrk="0" hangingPunct="0"/>
            <a:endParaRPr lang="en-GB"/>
          </a:p>
        </p:txBody>
      </p:sp>
      <p:sp>
        <p:nvSpPr>
          <p:cNvPr id="11270" name="Line 18"/>
          <p:cNvSpPr>
            <a:spLocks noChangeShapeType="1"/>
          </p:cNvSpPr>
          <p:nvPr/>
        </p:nvSpPr>
        <p:spPr bwMode="auto">
          <a:xfrm flipV="1">
            <a:off x="6659563" y="4365625"/>
            <a:ext cx="504825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487363" y="333375"/>
            <a:ext cx="865663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3200">
                <a:solidFill>
                  <a:srgbClr val="000066"/>
                </a:solidFill>
              </a:rPr>
              <a:t>Μοντέλο επιπέδων Διαδικτύου (Στοίβα </a:t>
            </a:r>
            <a:r>
              <a:rPr lang="en-US" sz="3200">
                <a:solidFill>
                  <a:srgbClr val="000066"/>
                </a:solidFill>
              </a:rPr>
              <a:t>TCP/IP)</a:t>
            </a:r>
            <a:endParaRPr lang="el-GR" sz="3200">
              <a:solidFill>
                <a:srgbClr val="000066"/>
              </a:solidFill>
            </a:endParaRPr>
          </a:p>
        </p:txBody>
      </p:sp>
      <p:sp>
        <p:nvSpPr>
          <p:cNvPr id="11272" name="Rectangle 20"/>
          <p:cNvSpPr>
            <a:spLocks noChangeArrowheads="1"/>
          </p:cNvSpPr>
          <p:nvPr/>
        </p:nvSpPr>
        <p:spPr bwMode="auto">
          <a:xfrm>
            <a:off x="6156325" y="1052513"/>
            <a:ext cx="2376488" cy="431800"/>
          </a:xfrm>
          <a:prstGeom prst="rect">
            <a:avLst/>
          </a:prstGeom>
          <a:solidFill>
            <a:srgbClr val="96E9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Payload (data)</a:t>
            </a:r>
            <a:endParaRPr lang="el-GR"/>
          </a:p>
        </p:txBody>
      </p:sp>
      <p:sp>
        <p:nvSpPr>
          <p:cNvPr id="11273" name="Rectangle 22"/>
          <p:cNvSpPr>
            <a:spLocks noChangeArrowheads="1"/>
          </p:cNvSpPr>
          <p:nvPr/>
        </p:nvSpPr>
        <p:spPr bwMode="auto">
          <a:xfrm>
            <a:off x="6156325" y="1557338"/>
            <a:ext cx="2376488" cy="431800"/>
          </a:xfrm>
          <a:prstGeom prst="rect">
            <a:avLst/>
          </a:prstGeom>
          <a:solidFill>
            <a:srgbClr val="96E9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Payload (data)</a:t>
            </a:r>
            <a:endParaRPr lang="el-GR"/>
          </a:p>
        </p:txBody>
      </p:sp>
      <p:sp>
        <p:nvSpPr>
          <p:cNvPr id="11274" name="Rectangle 23"/>
          <p:cNvSpPr>
            <a:spLocks noChangeArrowheads="1"/>
          </p:cNvSpPr>
          <p:nvPr/>
        </p:nvSpPr>
        <p:spPr bwMode="auto">
          <a:xfrm>
            <a:off x="6156325" y="2205038"/>
            <a:ext cx="2376488" cy="431800"/>
          </a:xfrm>
          <a:prstGeom prst="rect">
            <a:avLst/>
          </a:prstGeom>
          <a:solidFill>
            <a:srgbClr val="96E9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Payload (data)</a:t>
            </a:r>
            <a:endParaRPr lang="el-GR"/>
          </a:p>
        </p:txBody>
      </p:sp>
      <p:sp>
        <p:nvSpPr>
          <p:cNvPr id="11275" name="Rectangle 24"/>
          <p:cNvSpPr>
            <a:spLocks noChangeArrowheads="1"/>
          </p:cNvSpPr>
          <p:nvPr/>
        </p:nvSpPr>
        <p:spPr bwMode="auto">
          <a:xfrm>
            <a:off x="6156325" y="2781300"/>
            <a:ext cx="2376488" cy="431800"/>
          </a:xfrm>
          <a:prstGeom prst="rect">
            <a:avLst/>
          </a:prstGeom>
          <a:solidFill>
            <a:srgbClr val="96E9A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Payload (data)</a:t>
            </a:r>
            <a:endParaRPr lang="el-GR"/>
          </a:p>
        </p:txBody>
      </p:sp>
      <p:sp>
        <p:nvSpPr>
          <p:cNvPr id="11276" name="Rectangle 25"/>
          <p:cNvSpPr>
            <a:spLocks noChangeArrowheads="1"/>
          </p:cNvSpPr>
          <p:nvPr/>
        </p:nvSpPr>
        <p:spPr bwMode="auto">
          <a:xfrm>
            <a:off x="5508625" y="1557338"/>
            <a:ext cx="649288" cy="43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H</a:t>
            </a:r>
            <a:r>
              <a:rPr lang="en-US" baseline="-25000"/>
              <a:t>1</a:t>
            </a:r>
            <a:endParaRPr lang="el-GR" baseline="-25000"/>
          </a:p>
        </p:txBody>
      </p:sp>
      <p:sp>
        <p:nvSpPr>
          <p:cNvPr id="11277" name="Rectangle 26"/>
          <p:cNvSpPr>
            <a:spLocks noChangeArrowheads="1"/>
          </p:cNvSpPr>
          <p:nvPr/>
        </p:nvSpPr>
        <p:spPr bwMode="auto">
          <a:xfrm>
            <a:off x="5508625" y="2205038"/>
            <a:ext cx="649288" cy="43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1278" name="Rectangle 27"/>
          <p:cNvSpPr>
            <a:spLocks noChangeArrowheads="1"/>
          </p:cNvSpPr>
          <p:nvPr/>
        </p:nvSpPr>
        <p:spPr bwMode="auto">
          <a:xfrm>
            <a:off x="5508625" y="2781300"/>
            <a:ext cx="649288" cy="43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H</a:t>
            </a:r>
            <a:r>
              <a:rPr lang="en-US" baseline="-25000"/>
              <a:t>1</a:t>
            </a:r>
            <a:endParaRPr lang="el-GR" baseline="-25000"/>
          </a:p>
        </p:txBody>
      </p:sp>
      <p:sp>
        <p:nvSpPr>
          <p:cNvPr id="11279" name="Text Box 28"/>
          <p:cNvSpPr txBox="1">
            <a:spLocks noChangeArrowheads="1"/>
          </p:cNvSpPr>
          <p:nvPr/>
        </p:nvSpPr>
        <p:spPr bwMode="auto">
          <a:xfrm>
            <a:off x="5219700" y="1052513"/>
            <a:ext cx="914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/>
              <a:t>Μήνυμα</a:t>
            </a:r>
          </a:p>
        </p:txBody>
      </p:sp>
      <p:sp>
        <p:nvSpPr>
          <p:cNvPr id="11280" name="Text Box 29"/>
          <p:cNvSpPr txBox="1">
            <a:spLocks noChangeArrowheads="1"/>
          </p:cNvSpPr>
          <p:nvPr/>
        </p:nvSpPr>
        <p:spPr bwMode="auto">
          <a:xfrm>
            <a:off x="3582988" y="1628775"/>
            <a:ext cx="176212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/>
              <a:t>Τμήμα</a:t>
            </a:r>
            <a:r>
              <a:rPr lang="en-US"/>
              <a:t> (segment)</a:t>
            </a:r>
            <a:endParaRPr lang="el-GR"/>
          </a:p>
        </p:txBody>
      </p:sp>
      <p:sp>
        <p:nvSpPr>
          <p:cNvPr id="11281" name="Text Box 30"/>
          <p:cNvSpPr txBox="1">
            <a:spLocks noChangeArrowheads="1"/>
          </p:cNvSpPr>
          <p:nvPr/>
        </p:nvSpPr>
        <p:spPr bwMode="auto">
          <a:xfrm>
            <a:off x="4335463" y="2247900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endParaRPr lang="el-GR"/>
          </a:p>
        </p:txBody>
      </p:sp>
      <p:sp>
        <p:nvSpPr>
          <p:cNvPr id="11282" name="Rectangle 32"/>
          <p:cNvSpPr>
            <a:spLocks noChangeArrowheads="1"/>
          </p:cNvSpPr>
          <p:nvPr/>
        </p:nvSpPr>
        <p:spPr bwMode="auto">
          <a:xfrm>
            <a:off x="4859338" y="2205038"/>
            <a:ext cx="649287" cy="4318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H</a:t>
            </a:r>
            <a:r>
              <a:rPr lang="en-US" baseline="-25000"/>
              <a:t>2</a:t>
            </a:r>
            <a:endParaRPr lang="el-GR" baseline="-25000"/>
          </a:p>
        </p:txBody>
      </p:sp>
      <p:sp>
        <p:nvSpPr>
          <p:cNvPr id="11283" name="Rectangle 33"/>
          <p:cNvSpPr>
            <a:spLocks noChangeArrowheads="1"/>
          </p:cNvSpPr>
          <p:nvPr/>
        </p:nvSpPr>
        <p:spPr bwMode="auto">
          <a:xfrm>
            <a:off x="4859338" y="2781300"/>
            <a:ext cx="649287" cy="4318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H</a:t>
            </a:r>
            <a:r>
              <a:rPr lang="en-US" baseline="-25000"/>
              <a:t>2</a:t>
            </a:r>
            <a:endParaRPr lang="el-GR" baseline="-25000"/>
          </a:p>
        </p:txBody>
      </p:sp>
      <p:sp>
        <p:nvSpPr>
          <p:cNvPr id="11284" name="Rectangle 34"/>
          <p:cNvSpPr>
            <a:spLocks noChangeArrowheads="1"/>
          </p:cNvSpPr>
          <p:nvPr/>
        </p:nvSpPr>
        <p:spPr bwMode="auto">
          <a:xfrm>
            <a:off x="4211638" y="2781300"/>
            <a:ext cx="649287" cy="431800"/>
          </a:xfrm>
          <a:prstGeom prst="rect">
            <a:avLst/>
          </a:prstGeom>
          <a:solidFill>
            <a:srgbClr val="E5E5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/>
              <a:t>H</a:t>
            </a:r>
            <a:r>
              <a:rPr lang="en-US" baseline="-25000"/>
              <a:t>3</a:t>
            </a:r>
            <a:endParaRPr lang="el-GR" baseline="-25000"/>
          </a:p>
        </p:txBody>
      </p:sp>
      <p:sp>
        <p:nvSpPr>
          <p:cNvPr id="11285" name="Text Box 35"/>
          <p:cNvSpPr txBox="1">
            <a:spLocks noChangeArrowheads="1"/>
          </p:cNvSpPr>
          <p:nvPr/>
        </p:nvSpPr>
        <p:spPr bwMode="auto">
          <a:xfrm>
            <a:off x="3240088" y="2276475"/>
            <a:ext cx="1544637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/>
              <a:t>(IP) Datagram</a:t>
            </a:r>
            <a:endParaRPr lang="el-GR"/>
          </a:p>
        </p:txBody>
      </p:sp>
      <p:sp>
        <p:nvSpPr>
          <p:cNvPr id="11286" name="Line 36"/>
          <p:cNvSpPr>
            <a:spLocks noChangeShapeType="1"/>
          </p:cNvSpPr>
          <p:nvPr/>
        </p:nvSpPr>
        <p:spPr bwMode="auto">
          <a:xfrm>
            <a:off x="3059113" y="1412875"/>
            <a:ext cx="0" cy="19446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1287" name="Text Box 37"/>
          <p:cNvSpPr txBox="1">
            <a:spLocks noChangeArrowheads="1"/>
          </p:cNvSpPr>
          <p:nvPr/>
        </p:nvSpPr>
        <p:spPr bwMode="auto">
          <a:xfrm>
            <a:off x="3441700" y="2852738"/>
            <a:ext cx="711200" cy="338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/>
              <a:t>frame</a:t>
            </a:r>
            <a:endParaRPr lang="el-GR"/>
          </a:p>
        </p:txBody>
      </p:sp>
      <p:sp>
        <p:nvSpPr>
          <p:cNvPr id="11288" name="Text Box 41"/>
          <p:cNvSpPr txBox="1">
            <a:spLocks noChangeArrowheads="1"/>
          </p:cNvSpPr>
          <p:nvPr/>
        </p:nvSpPr>
        <p:spPr bwMode="auto">
          <a:xfrm>
            <a:off x="5614988" y="2276475"/>
            <a:ext cx="4079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/>
              <a:t>H</a:t>
            </a:r>
            <a:r>
              <a:rPr lang="en-US" baseline="-25000"/>
              <a:t>1</a:t>
            </a:r>
            <a:endParaRPr lang="el-GR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/>
              <a:t>Congestion Control and Avoidance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buNone/>
            </a:pPr>
            <a:r>
              <a:rPr lang="en-US" dirty="0"/>
              <a:t>A mechanism which: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Uses network resources </a:t>
            </a:r>
            <a:r>
              <a:rPr lang="en-US" b="1" dirty="0">
                <a:solidFill>
                  <a:srgbClr val="00B050"/>
                </a:solidFill>
              </a:rPr>
              <a:t>efficiently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Preserves </a:t>
            </a:r>
            <a:r>
              <a:rPr lang="en-US" b="1" dirty="0">
                <a:solidFill>
                  <a:srgbClr val="00B050"/>
                </a:solidFill>
              </a:rPr>
              <a:t>fair </a:t>
            </a:r>
            <a:r>
              <a:rPr lang="en-US" dirty="0"/>
              <a:t>network resource allocation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Prevents or avoids </a:t>
            </a:r>
            <a:r>
              <a:rPr lang="en-US" b="1" dirty="0">
                <a:solidFill>
                  <a:srgbClr val="00B050"/>
                </a:solidFill>
              </a:rPr>
              <a:t>collapse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 lvl="1">
              <a:buNone/>
            </a:pPr>
            <a:r>
              <a:rPr lang="en-US" dirty="0" smtClean="0"/>
              <a:t>Congestion </a:t>
            </a:r>
            <a:r>
              <a:rPr lang="en-US" dirty="0"/>
              <a:t>collapse is not just a theory</a:t>
            </a:r>
          </a:p>
          <a:p>
            <a:pPr marL="457200" lvl="1" indent="0">
              <a:buNone/>
            </a:pPr>
            <a:r>
              <a:rPr lang="el-GR" dirty="0" smtClean="0"/>
              <a:t>          </a:t>
            </a:r>
            <a:r>
              <a:rPr lang="en-US" dirty="0" smtClean="0"/>
              <a:t>Has </a:t>
            </a:r>
            <a:r>
              <a:rPr lang="en-US" dirty="0"/>
              <a:t>been frequently observed in many networks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1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E9FF72-9ED1-4FCB-8076-3FA0990CF628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77275" cy="1143000"/>
          </a:xfrm>
        </p:spPr>
        <p:txBody>
          <a:bodyPr/>
          <a:lstStyle/>
          <a:p>
            <a:r>
              <a:rPr lang="en-US" smtClean="0"/>
              <a:t>TCP: </a:t>
            </a:r>
            <a:r>
              <a:rPr lang="el-GR" smtClean="0"/>
              <a:t>Επισκόπηση</a:t>
            </a:r>
            <a:r>
              <a:rPr lang="en-US" u="none" smtClean="0"/>
              <a:t>   (1/4) </a:t>
            </a:r>
            <a:r>
              <a:rPr lang="en-US" sz="2000" u="none" smtClean="0"/>
              <a:t>RFCs: 793, 1122, 1323, 2018, 2581</a:t>
            </a:r>
            <a:endParaRPr lang="en-US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0" y="1524000"/>
            <a:ext cx="4800600" cy="4343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9900"/>
                </a:solidFill>
              </a:rPr>
              <a:t>Πλήρως αμφίδρομα δεδομένα</a:t>
            </a:r>
            <a:r>
              <a:rPr lang="en-US" sz="2400" b="1" dirty="0" smtClean="0">
                <a:solidFill>
                  <a:srgbClr val="009900"/>
                </a:solidFill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l-GR" sz="1800" dirty="0" smtClean="0"/>
              <a:t>Ροή δεδομένων και προς τις δύο κατευθύνσεις στην ίδια σύνδεση</a:t>
            </a:r>
            <a:endParaRPr lang="en-US" sz="18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MSS: maximum segment size</a:t>
            </a:r>
            <a:endParaRPr lang="el-GR" sz="1800" dirty="0" smtClean="0"/>
          </a:p>
          <a:p>
            <a:pPr lvl="1">
              <a:buFont typeface="ZapfDingbats"/>
              <a:buNone/>
            </a:pPr>
            <a:r>
              <a:rPr lang="el-GR" sz="1800" dirty="0" smtClean="0"/>
              <a:t>(μέγιστο  μέγεθος του </a:t>
            </a:r>
            <a:r>
              <a:rPr lang="en-GB" sz="1800" dirty="0" smtClean="0"/>
              <a:t>segment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9900"/>
                </a:solidFill>
              </a:rPr>
              <a:t>“</a:t>
            </a:r>
            <a:r>
              <a:rPr lang="el-GR" sz="2400" b="1" dirty="0" err="1" smtClean="0">
                <a:solidFill>
                  <a:srgbClr val="009900"/>
                </a:solidFill>
              </a:rPr>
              <a:t>συνδεσιστρεφές</a:t>
            </a:r>
            <a:r>
              <a:rPr lang="en-US" sz="2400" b="1" dirty="0" smtClean="0">
                <a:solidFill>
                  <a:srgbClr val="009900"/>
                </a:solidFill>
              </a:rPr>
              <a:t>”: </a:t>
            </a:r>
            <a:r>
              <a:rPr lang="el-GR" sz="1800" dirty="0" smtClean="0"/>
              <a:t>χειραψία</a:t>
            </a:r>
            <a:r>
              <a:rPr lang="en-US" sz="1800" dirty="0" smtClean="0"/>
              <a:t> (</a:t>
            </a:r>
            <a:r>
              <a:rPr lang="el-GR" sz="1800" dirty="0" smtClean="0"/>
              <a:t>ανταλλαγή μηνυμάτων ελέγχου</a:t>
            </a:r>
            <a:r>
              <a:rPr lang="en-US" sz="1800" dirty="0" smtClean="0"/>
              <a:t>) </a:t>
            </a:r>
            <a:r>
              <a:rPr lang="el-GR" sz="1800" dirty="0" smtClean="0"/>
              <a:t>αρχικοποιούν την κατάσταση του αποστολέα και του παραλήπτη</a:t>
            </a:r>
            <a:r>
              <a:rPr lang="en-US" sz="1800" dirty="0" smtClean="0"/>
              <a:t>,</a:t>
            </a:r>
            <a:r>
              <a:rPr lang="el-GR" sz="1800" dirty="0" smtClean="0"/>
              <a:t> πριν την ανταλλαγή δεδομένων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FF0000"/>
                </a:solidFill>
              </a:rPr>
              <a:t>Ελεγχόμενη ροή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l-GR" sz="1800" dirty="0" smtClean="0"/>
              <a:t>Ο αποστολέας </a:t>
            </a:r>
            <a:r>
              <a:rPr lang="el-GR" sz="1800" b="1" i="1" dirty="0" smtClean="0"/>
              <a:t>δεν</a:t>
            </a:r>
            <a:r>
              <a:rPr lang="el-GR" sz="1800" dirty="0" smtClean="0"/>
              <a:t> θα </a:t>
            </a:r>
            <a:r>
              <a:rPr lang="en-US" sz="1800" dirty="0" smtClean="0"/>
              <a:t>“</a:t>
            </a:r>
            <a:r>
              <a:rPr lang="el-GR" sz="1800" dirty="0" smtClean="0"/>
              <a:t>κατακλύσει</a:t>
            </a:r>
            <a:r>
              <a:rPr lang="en-US" sz="1800" dirty="0" smtClean="0"/>
              <a:t>”</a:t>
            </a:r>
            <a:r>
              <a:rPr lang="el-GR" sz="1800" dirty="0" smtClean="0"/>
              <a:t> τον παραλήπτη</a:t>
            </a:r>
            <a:endParaRPr lang="en-US" sz="1800" dirty="0" smtClean="0"/>
          </a:p>
        </p:txBody>
      </p:sp>
      <p:sp>
        <p:nvSpPr>
          <p:cNvPr id="41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19200"/>
            <a:ext cx="51054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9900"/>
                </a:solidFill>
              </a:rPr>
              <a:t>σημείο</a:t>
            </a:r>
            <a:r>
              <a:rPr lang="en-US" sz="2000" b="1" dirty="0" smtClean="0">
                <a:solidFill>
                  <a:srgbClr val="009900"/>
                </a:solidFill>
              </a:rPr>
              <a:t>-</a:t>
            </a:r>
            <a:r>
              <a:rPr lang="el-GR" sz="2000" b="1" dirty="0" smtClean="0">
                <a:solidFill>
                  <a:srgbClr val="009900"/>
                </a:solidFill>
              </a:rPr>
              <a:t>προς</a:t>
            </a:r>
            <a:r>
              <a:rPr lang="en-US" sz="2000" b="1" dirty="0" smtClean="0">
                <a:solidFill>
                  <a:srgbClr val="009900"/>
                </a:solidFill>
              </a:rPr>
              <a:t>-</a:t>
            </a:r>
            <a:r>
              <a:rPr lang="el-GR" sz="2000" b="1" dirty="0" smtClean="0">
                <a:solidFill>
                  <a:srgbClr val="009900"/>
                </a:solidFill>
              </a:rPr>
              <a:t>σημείο</a:t>
            </a:r>
            <a:r>
              <a:rPr lang="en-US" sz="2000" b="1" dirty="0" smtClean="0">
                <a:solidFill>
                  <a:srgbClr val="009900"/>
                </a:solidFill>
              </a:rPr>
              <a:t>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l-GR" sz="1800" dirty="0" smtClean="0"/>
              <a:t>Ένας αποστολέας</a:t>
            </a:r>
            <a:r>
              <a:rPr lang="en-US" sz="1800" dirty="0" smtClean="0"/>
              <a:t>, </a:t>
            </a:r>
            <a:r>
              <a:rPr lang="el-GR" sz="1800" dirty="0" smtClean="0"/>
              <a:t>ένας παραλήπτη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l-GR" sz="1800" dirty="0" smtClean="0"/>
              <a:t>(σε αντίθεση με το </a:t>
            </a:r>
            <a:r>
              <a:rPr lang="en-US" sz="1800" dirty="0" smtClean="0"/>
              <a:t>multicasting)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009900"/>
                </a:solidFill>
              </a:rPr>
              <a:t>αξιόπιστο</a:t>
            </a:r>
            <a:r>
              <a:rPr lang="en-US" sz="2000" b="1" dirty="0" smtClean="0">
                <a:solidFill>
                  <a:srgbClr val="009900"/>
                </a:solidFill>
              </a:rPr>
              <a:t>, </a:t>
            </a:r>
            <a:r>
              <a:rPr lang="el-GR" sz="2000" b="1" u="sng" dirty="0" smtClean="0">
                <a:solidFill>
                  <a:srgbClr val="009900"/>
                </a:solidFill>
              </a:rPr>
              <a:t>σε σειρά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el-GR" sz="2000" b="1" dirty="0" smtClean="0">
                <a:solidFill>
                  <a:srgbClr val="009900"/>
                </a:solidFill>
              </a:rPr>
              <a:t>ροή των </a:t>
            </a:r>
            <a:r>
              <a:rPr lang="en-US" sz="2000" b="1" i="1" dirty="0" smtClean="0">
                <a:solidFill>
                  <a:srgbClr val="009900"/>
                </a:solidFill>
              </a:rPr>
              <a:t>byte: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l-GR" sz="1800" dirty="0" smtClean="0"/>
              <a:t>Η</a:t>
            </a:r>
            <a:r>
              <a:rPr lang="el-GR" sz="1800" i="1" dirty="0" smtClean="0"/>
              <a:t> </a:t>
            </a:r>
            <a:r>
              <a:rPr lang="el-GR" sz="1800" b="1" u="sng" dirty="0" smtClean="0"/>
              <a:t>εφαρμογή</a:t>
            </a:r>
            <a:r>
              <a:rPr lang="el-GR" sz="1800" dirty="0" smtClean="0"/>
              <a:t> από επάνω θα </a:t>
            </a:r>
            <a:r>
              <a:rPr lang="en-US" sz="1800" dirty="0" smtClean="0"/>
              <a:t>“</a:t>
            </a:r>
            <a:r>
              <a:rPr lang="el-GR" sz="1800" dirty="0" smtClean="0"/>
              <a:t>παραλάβει</a:t>
            </a:r>
            <a:r>
              <a:rPr lang="en-US" sz="1800" dirty="0" smtClean="0"/>
              <a:t>”</a:t>
            </a:r>
            <a:r>
              <a:rPr lang="el-GR" sz="1800" dirty="0" smtClean="0"/>
              <a:t> τα πακέτα στη σωστή σειρά</a:t>
            </a:r>
            <a:endParaRPr lang="en-US" sz="18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9900"/>
                </a:solidFill>
              </a:rPr>
              <a:t>pipelined: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l-GR" sz="1800" dirty="0" smtClean="0"/>
              <a:t>Ο </a:t>
            </a:r>
            <a:r>
              <a:rPr lang="en-US" sz="1800" dirty="0" smtClean="0"/>
              <a:t>TCP </a:t>
            </a:r>
            <a:r>
              <a:rPr lang="el-GR" sz="1800" dirty="0" smtClean="0"/>
              <a:t>έλεγχος συμφόρησης</a:t>
            </a:r>
            <a:r>
              <a:rPr lang="en-US" sz="1800" dirty="0" smtClean="0"/>
              <a:t> </a:t>
            </a:r>
            <a:r>
              <a:rPr lang="el-GR" sz="1800" dirty="0" smtClean="0"/>
              <a:t>&amp; ροής</a:t>
            </a:r>
            <a:r>
              <a:rPr lang="en-US" sz="1800" dirty="0" smtClean="0"/>
              <a:t> </a:t>
            </a:r>
            <a:r>
              <a:rPr lang="el-GR" sz="1800" dirty="0" smtClean="0"/>
              <a:t>θέτουν </a:t>
            </a:r>
            <a:r>
              <a:rPr lang="en-US" sz="1800" dirty="0" smtClean="0"/>
              <a:t> </a:t>
            </a:r>
            <a:r>
              <a:rPr lang="el-GR" sz="1800" dirty="0" smtClean="0"/>
              <a:t>το μέγεθος παραθύρου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l-GR" sz="1800" b="1" u="sng" dirty="0" smtClean="0"/>
              <a:t>Πολλά πακέτα </a:t>
            </a:r>
            <a:r>
              <a:rPr lang="el-GR" sz="1800" dirty="0" smtClean="0"/>
              <a:t>μπορούν να έχουν σταλθεί </a:t>
            </a:r>
            <a:r>
              <a:rPr lang="en-US" sz="1800" b="1" i="1" dirty="0" smtClean="0"/>
              <a:t>“</a:t>
            </a:r>
            <a:r>
              <a:rPr lang="el-GR" sz="1800" b="1" i="1" dirty="0" smtClean="0"/>
              <a:t>ταυτόχρονα</a:t>
            </a:r>
            <a:r>
              <a:rPr lang="en-US" sz="1800" b="1" i="1" dirty="0" smtClean="0"/>
              <a:t>”</a:t>
            </a:r>
            <a:r>
              <a:rPr lang="el-GR" sz="1800" dirty="0" smtClean="0"/>
              <a:t> και να μην έχουν γίνει </a:t>
            </a:r>
            <a:r>
              <a:rPr lang="en-US" sz="1800" dirty="0" err="1" smtClean="0"/>
              <a:t>ACKed</a:t>
            </a:r>
            <a:endParaRPr lang="en-US" sz="18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</a:rPr>
              <a:t>Buffers</a:t>
            </a:r>
            <a:r>
              <a:rPr lang="el-GR" sz="2000" b="1" i="1" dirty="0" smtClean="0">
                <a:solidFill>
                  <a:srgbClr val="FF0000"/>
                </a:solidFill>
              </a:rPr>
              <a:t> αποστολής &amp; παραλαβής!!!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-533400" y="5486400"/>
          <a:ext cx="6026150" cy="1023938"/>
        </p:xfrm>
        <a:graphic>
          <a:graphicData uri="http://schemas.openxmlformats.org/presentationml/2006/ole">
            <p:oleObj spid="_x0000_s4102" name="VISIO" r:id="rId3" imgW="6602400" imgH="11228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Line 2"/>
          <p:cNvSpPr>
            <a:spLocks noChangeShapeType="1"/>
          </p:cNvSpPr>
          <p:nvPr/>
        </p:nvSpPr>
        <p:spPr bwMode="auto">
          <a:xfrm>
            <a:off x="4972050" y="4686300"/>
            <a:ext cx="2790825" cy="5619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395" name="Line 3"/>
          <p:cNvSpPr>
            <a:spLocks noChangeShapeType="1"/>
          </p:cNvSpPr>
          <p:nvPr/>
        </p:nvSpPr>
        <p:spPr bwMode="auto">
          <a:xfrm>
            <a:off x="4895850" y="2238375"/>
            <a:ext cx="261937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seq. #’s and ACKs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267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u="sng" dirty="0">
                <a:solidFill>
                  <a:srgbClr val="FF0000"/>
                </a:solidFill>
              </a:rPr>
              <a:t>Seq. #’s:</a:t>
            </a:r>
            <a:endParaRPr lang="en-US" sz="2000" dirty="0"/>
          </a:p>
          <a:p>
            <a:pPr lvl="1">
              <a:buNone/>
            </a:pPr>
            <a:r>
              <a:rPr lang="en-US" sz="2000" dirty="0"/>
              <a:t>byte stream “number” of first byte in segment’s data</a:t>
            </a:r>
            <a:endParaRPr lang="en-US" sz="1800" dirty="0"/>
          </a:p>
          <a:p>
            <a:pPr>
              <a:buFont typeface="Wingdings" pitchFamily="2" charset="2"/>
              <a:buNone/>
            </a:pPr>
            <a:r>
              <a:rPr lang="en-US" sz="2000" u="sng" dirty="0">
                <a:solidFill>
                  <a:srgbClr val="FF0000"/>
                </a:solidFill>
              </a:rPr>
              <a:t>ACKs: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 err="1">
                <a:solidFill>
                  <a:srgbClr val="00B050"/>
                </a:solidFill>
              </a:rPr>
              <a:t>seq</a:t>
            </a:r>
            <a:r>
              <a:rPr lang="en-US" sz="2000" dirty="0">
                <a:solidFill>
                  <a:srgbClr val="00B050"/>
                </a:solidFill>
              </a:rPr>
              <a:t> # of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next </a:t>
            </a:r>
            <a:r>
              <a:rPr lang="en-US" sz="2000" b="1" u="sng" dirty="0" smtClean="0">
                <a:solidFill>
                  <a:srgbClr val="00B050"/>
                </a:solidFill>
              </a:rPr>
              <a:t>byte</a:t>
            </a:r>
            <a:endParaRPr lang="el-GR" sz="2000" b="1" u="sng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l-GR" sz="2000" b="1" dirty="0" smtClean="0">
                <a:solidFill>
                  <a:srgbClr val="00B050"/>
                </a:solidFill>
              </a:rPr>
              <a:t>που αναμένεται από την άλλη πλευρά</a:t>
            </a:r>
            <a:endParaRPr lang="en-US" sz="2000" dirty="0">
              <a:solidFill>
                <a:srgbClr val="00B05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l-GR" sz="2000" b="1" i="1" dirty="0" smtClean="0">
                <a:solidFill>
                  <a:srgbClr val="00B050"/>
                </a:solidFill>
              </a:rPr>
              <a:t>Υπάρχουν και τα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cumulative</a:t>
            </a:r>
            <a:r>
              <a:rPr lang="en-US" sz="2000" b="1" i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ACK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Q:</a:t>
            </a:r>
            <a:r>
              <a:rPr lang="en-US" sz="2000" dirty="0"/>
              <a:t> </a:t>
            </a:r>
            <a:r>
              <a:rPr lang="el-GR" sz="2000" dirty="0" smtClean="0"/>
              <a:t>πώς χειρίζεται ο παραλήπτης πακέτα που έρχονται σε λανθασμένη σειρά?</a:t>
            </a:r>
          </a:p>
          <a:p>
            <a:pPr lvl="1">
              <a:buNone/>
            </a:pPr>
            <a:r>
              <a:rPr lang="en-US" sz="2000" dirty="0" smtClean="0"/>
              <a:t>A</a:t>
            </a:r>
            <a:r>
              <a:rPr lang="en-US" sz="2000" dirty="0"/>
              <a:t>: </a:t>
            </a:r>
            <a:r>
              <a:rPr lang="en-US" sz="2000" dirty="0" smtClean="0"/>
              <a:t>TCP</a:t>
            </a:r>
            <a:r>
              <a:rPr lang="el-GR" sz="2000" dirty="0" smtClean="0"/>
              <a:t> δεν προσδιορίζει τον τρόπο. Το αφήνει στον προγραμματιστή που υλοποιεί </a:t>
            </a:r>
          </a:p>
          <a:p>
            <a:pPr lvl="1">
              <a:buNone/>
            </a:pPr>
            <a:r>
              <a:rPr lang="el-GR" sz="2000" dirty="0" smtClean="0"/>
              <a:t>τη συγκεκριμένη έκδοση</a:t>
            </a:r>
            <a:endParaRPr lang="en-US" sz="2000" dirty="0"/>
          </a:p>
        </p:txBody>
      </p:sp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4133850" y="1408113"/>
          <a:ext cx="606425" cy="481012"/>
        </p:xfrm>
        <a:graphic>
          <a:graphicData uri="http://schemas.openxmlformats.org/presentationml/2006/ole">
            <p:oleObj spid="_x0000_s72714" name="Clip" r:id="rId3" imgW="1307263" imgH="1084139" progId="">
              <p:embed/>
            </p:oleObj>
          </a:graphicData>
        </a:graphic>
      </p:graphicFrame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7658100" y="1322388"/>
          <a:ext cx="606425" cy="481012"/>
        </p:xfrm>
        <a:graphic>
          <a:graphicData uri="http://schemas.openxmlformats.org/presentationml/2006/ole">
            <p:oleObj spid="_x0000_s72715" name="Clip" r:id="rId4" imgW="1307263" imgH="1084139" progId="">
              <p:embed/>
            </p:oleObj>
          </a:graphicData>
        </a:graphic>
      </p:graphicFrame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4783138" y="1460500"/>
            <a:ext cx="935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Host 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6775450" y="1450975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 rot="706751">
            <a:off x="4981575" y="2220913"/>
            <a:ext cx="2417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Seq=42, ACK=79, data = 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 rot="-844223">
            <a:off x="5037138" y="3278188"/>
            <a:ext cx="241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Seq=79, ACK=43, data = 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 rot="683987">
            <a:off x="5099050" y="4519613"/>
            <a:ext cx="156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>
                <a:latin typeface="Arial" charset="0"/>
              </a:rPr>
              <a:t>Seq=43, ACK=80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4022725" y="1931988"/>
            <a:ext cx="703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User</a:t>
            </a:r>
          </a:p>
          <a:p>
            <a:r>
              <a:rPr lang="en-US"/>
              <a:t>types</a:t>
            </a:r>
          </a:p>
          <a:p>
            <a:r>
              <a:rPr lang="en-US"/>
              <a:t>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3800475" y="4046538"/>
            <a:ext cx="11557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ACKs</a:t>
            </a:r>
          </a:p>
          <a:p>
            <a:r>
              <a:rPr lang="en-US"/>
              <a:t>receipt </a:t>
            </a:r>
          </a:p>
          <a:p>
            <a:r>
              <a:rPr lang="en-US"/>
              <a:t>of echoed</a:t>
            </a:r>
          </a:p>
          <a:p>
            <a:r>
              <a:rPr lang="en-US"/>
              <a:t>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7" name="Text Box 15"/>
          <p:cNvSpPr txBox="1">
            <a:spLocks noChangeArrowheads="1"/>
          </p:cNvSpPr>
          <p:nvPr/>
        </p:nvSpPr>
        <p:spPr bwMode="auto">
          <a:xfrm>
            <a:off x="7496175" y="2589213"/>
            <a:ext cx="11557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ACKs</a:t>
            </a:r>
          </a:p>
          <a:p>
            <a:r>
              <a:rPr lang="en-US"/>
              <a:t>receipt of</a:t>
            </a:r>
          </a:p>
          <a:p>
            <a:r>
              <a:rPr lang="en-US"/>
              <a:t>‘C’, echoes</a:t>
            </a:r>
          </a:p>
          <a:p>
            <a:r>
              <a:rPr lang="en-US"/>
              <a:t>back 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87408" name="Line 16"/>
          <p:cNvSpPr>
            <a:spLocks noChangeShapeType="1"/>
          </p:cNvSpPr>
          <p:nvPr/>
        </p:nvSpPr>
        <p:spPr bwMode="auto">
          <a:xfrm flipH="1">
            <a:off x="4886325" y="3200400"/>
            <a:ext cx="2609850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Line 17"/>
          <p:cNvSpPr>
            <a:spLocks noChangeShapeType="1"/>
          </p:cNvSpPr>
          <p:nvPr/>
        </p:nvSpPr>
        <p:spPr bwMode="auto">
          <a:xfrm flipH="1">
            <a:off x="8620125" y="1714500"/>
            <a:ext cx="0" cy="4514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293100" y="5527675"/>
            <a:ext cx="658813" cy="366713"/>
            <a:chOff x="3304" y="3530"/>
            <a:chExt cx="415" cy="231"/>
          </a:xfrm>
        </p:grpSpPr>
        <p:sp>
          <p:nvSpPr>
            <p:cNvPr id="187411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2" name="Text Box 20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5392738" y="5794375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simple telnet scenario</a:t>
            </a:r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48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02FB3-85CD-415E-9F77-1121ED7851D1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7275" cy="838200"/>
          </a:xfrm>
        </p:spPr>
        <p:txBody>
          <a:bodyPr/>
          <a:lstStyle/>
          <a:p>
            <a:r>
              <a:rPr lang="en-US" smtClean="0"/>
              <a:t>TCP: </a:t>
            </a:r>
            <a:r>
              <a:rPr lang="el-GR" smtClean="0"/>
              <a:t>Επισκόπηση</a:t>
            </a:r>
            <a:r>
              <a:rPr lang="en-US" smtClean="0"/>
              <a:t> (2/4)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95600"/>
            <a:ext cx="9372600" cy="4343400"/>
          </a:xfrm>
        </p:spPr>
        <p:txBody>
          <a:bodyPr/>
          <a:lstStyle/>
          <a:p>
            <a:pPr>
              <a:buNone/>
            </a:pPr>
            <a:endParaRPr lang="el-GR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Ελεγχόμενη ροή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l-GR" sz="1800" dirty="0" smtClean="0"/>
              <a:t> </a:t>
            </a:r>
            <a:r>
              <a:rPr lang="el-GR" sz="2400" dirty="0" smtClean="0"/>
              <a:t>αποστολέας </a:t>
            </a:r>
            <a:r>
              <a:rPr lang="el-GR" sz="2400" dirty="0" smtClean="0">
                <a:solidFill>
                  <a:srgbClr val="FF0000"/>
                </a:solidFill>
              </a:rPr>
              <a:t>δεν </a:t>
            </a:r>
            <a:r>
              <a:rPr lang="el-GR" sz="2400" dirty="0" smtClean="0"/>
              <a:t>θα </a:t>
            </a:r>
            <a:r>
              <a:rPr lang="en-US" sz="2400" dirty="0" smtClean="0"/>
              <a:t>“</a:t>
            </a:r>
            <a:r>
              <a:rPr lang="el-GR" sz="2400" dirty="0" smtClean="0"/>
              <a:t>κατακλύσει</a:t>
            </a:r>
            <a:r>
              <a:rPr lang="en-US" sz="2400" dirty="0" smtClean="0"/>
              <a:t>”</a:t>
            </a:r>
            <a:r>
              <a:rPr lang="el-GR" sz="2400" dirty="0" smtClean="0"/>
              <a:t> τον παραλήπτη</a:t>
            </a:r>
            <a:endParaRPr lang="en-US" sz="2400" dirty="0" smtClean="0"/>
          </a:p>
          <a:p>
            <a:pPr>
              <a:buFont typeface="ZapfDingbats"/>
              <a:buNone/>
            </a:pPr>
            <a:r>
              <a:rPr lang="en-US" sz="2400" b="1" i="1" dirty="0" err="1" smtClean="0"/>
              <a:t>LastByteSent</a:t>
            </a:r>
            <a:r>
              <a:rPr lang="en-US" sz="2400" dirty="0" smtClean="0"/>
              <a:t> </a:t>
            </a:r>
            <a:r>
              <a:rPr lang="en-US" sz="2400" b="1" i="1" dirty="0" smtClean="0"/>
              <a:t>- </a:t>
            </a:r>
            <a:r>
              <a:rPr lang="en-US" sz="2400" b="1" i="1" dirty="0" err="1" smtClean="0"/>
              <a:t>LastByteAcked</a:t>
            </a:r>
            <a:r>
              <a:rPr lang="en-US" sz="2400" b="1" i="1" dirty="0" smtClean="0"/>
              <a:t> </a:t>
            </a:r>
            <a:r>
              <a:rPr lang="en-US" sz="2400" dirty="0" smtClean="0"/>
              <a:t>&lt;= min (</a:t>
            </a:r>
            <a:r>
              <a:rPr lang="en-US" sz="2400" b="1" i="1" dirty="0" err="1" smtClean="0"/>
              <a:t>CongWin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RcvWindow</a:t>
            </a:r>
            <a:r>
              <a:rPr lang="en-US" sz="2400" dirty="0" smtClean="0"/>
              <a:t>)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304800" y="685800"/>
            <a:ext cx="9448800" cy="1676400"/>
          </a:xfrm>
        </p:spPr>
        <p:txBody>
          <a:bodyPr/>
          <a:lstStyle/>
          <a:p>
            <a:pPr lvl="1">
              <a:lnSpc>
                <a:spcPct val="90000"/>
              </a:lnSpc>
              <a:buFont typeface="ZapfDingbats"/>
              <a:buNone/>
            </a:pPr>
            <a:endParaRPr lang="en-US" sz="2000" b="1" dirty="0" smtClean="0">
              <a:solidFill>
                <a:srgbClr val="009900"/>
              </a:solidFill>
            </a:endParaRP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dirty="0" smtClean="0"/>
              <a:t>Οι</a:t>
            </a:r>
            <a:r>
              <a:rPr lang="en-US" dirty="0" smtClean="0"/>
              <a:t>TCP </a:t>
            </a:r>
            <a:r>
              <a:rPr lang="el-GR" sz="2600" b="1" dirty="0" smtClean="0">
                <a:solidFill>
                  <a:srgbClr val="FF0000"/>
                </a:solidFill>
              </a:rPr>
              <a:t>έλεγχοι </a:t>
            </a:r>
            <a:r>
              <a:rPr lang="el-GR" sz="2600" b="1" i="1" u="sng" dirty="0" smtClean="0">
                <a:solidFill>
                  <a:srgbClr val="FF0000"/>
                </a:solidFill>
              </a:rPr>
              <a:t>συμφόρησης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l-GR" sz="2600" b="1" dirty="0" smtClean="0">
                <a:solidFill>
                  <a:srgbClr val="FF0000"/>
                </a:solidFill>
              </a:rPr>
              <a:t>&amp; </a:t>
            </a:r>
            <a:r>
              <a:rPr lang="el-GR" sz="2600" b="1" i="1" u="sng" dirty="0" smtClean="0">
                <a:solidFill>
                  <a:srgbClr val="FF0000"/>
                </a:solidFill>
              </a:rPr>
              <a:t>ροής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θέτουν </a:t>
            </a:r>
            <a:r>
              <a:rPr lang="en-US" dirty="0" smtClean="0"/>
              <a:t> </a:t>
            </a:r>
            <a:r>
              <a:rPr lang="el-GR" dirty="0" smtClean="0"/>
              <a:t>το μέγεθος παραθύρου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b="1" u="sng" dirty="0" smtClean="0"/>
              <a:t>Πολλά πακέτα </a:t>
            </a:r>
            <a:r>
              <a:rPr lang="el-GR" dirty="0" smtClean="0"/>
              <a:t>μπορούν να </a:t>
            </a:r>
            <a:r>
              <a:rPr lang="el-GR" dirty="0" smtClean="0"/>
              <a:t>σταλθ</a:t>
            </a:r>
            <a:r>
              <a:rPr lang="el-GR" dirty="0" smtClean="0"/>
              <a:t>ούν</a:t>
            </a:r>
            <a:r>
              <a:rPr lang="el-GR" dirty="0" smtClean="0"/>
              <a:t> </a:t>
            </a:r>
            <a:r>
              <a:rPr lang="en-US" b="1" i="1" dirty="0" smtClean="0"/>
              <a:t>“</a:t>
            </a:r>
            <a:r>
              <a:rPr lang="el-GR" b="1" i="1" dirty="0" smtClean="0"/>
              <a:t>ταυτόχρονα</a:t>
            </a:r>
            <a:r>
              <a:rPr lang="en-US" b="1" i="1" dirty="0" smtClean="0"/>
              <a:t>”</a:t>
            </a:r>
            <a:r>
              <a:rPr lang="el-GR" dirty="0" smtClean="0"/>
              <a:t> και να </a:t>
            </a:r>
            <a:r>
              <a:rPr lang="el-GR" b="1" u="sng" dirty="0" smtClean="0">
                <a:solidFill>
                  <a:srgbClr val="FF0000"/>
                </a:solidFill>
              </a:rPr>
              <a:t>μην</a:t>
            </a:r>
            <a:r>
              <a:rPr lang="el-GR" dirty="0" smtClean="0"/>
              <a:t> </a:t>
            </a:r>
            <a:r>
              <a:rPr lang="el-GR" dirty="0" smtClean="0"/>
              <a:t> γίνουν </a:t>
            </a:r>
            <a:r>
              <a:rPr lang="en-US" dirty="0" err="1" smtClean="0"/>
              <a:t>ACKed</a:t>
            </a:r>
            <a:r>
              <a:rPr lang="el-GR" dirty="0" smtClean="0"/>
              <a:t> μέσα σε ένα χρονικό διάστημα</a:t>
            </a:r>
            <a:endParaRPr lang="en-US" dirty="0" smtClean="0"/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400" i="1" dirty="0" smtClean="0">
                <a:solidFill>
                  <a:schemeClr val="tx2"/>
                </a:solidFill>
              </a:rPr>
              <a:t>      </a:t>
            </a:r>
            <a:r>
              <a:rPr lang="el-GR" sz="2400" i="1" dirty="0" smtClean="0">
                <a:solidFill>
                  <a:schemeClr val="tx2"/>
                </a:solidFill>
              </a:rPr>
              <a:t>                         </a:t>
            </a:r>
            <a:r>
              <a:rPr lang="en-US" sz="2400" b="1" i="1" dirty="0" smtClean="0">
                <a:solidFill>
                  <a:srgbClr val="7030A0"/>
                </a:solidFill>
              </a:rPr>
              <a:t>Buffers</a:t>
            </a:r>
            <a:r>
              <a:rPr lang="el-GR" sz="2400" b="1" i="1" dirty="0" smtClean="0">
                <a:solidFill>
                  <a:srgbClr val="7030A0"/>
                </a:solidFill>
              </a:rPr>
              <a:t> αποστολής &amp; παραλαβής</a:t>
            </a:r>
            <a:endParaRPr lang="en-US" sz="2400" b="1" i="1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0" y="5181600"/>
            <a:ext cx="967444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b="1" dirty="0" smtClean="0">
                <a:sym typeface="Wingdings" pitchFamily="2" charset="2"/>
              </a:rPr>
              <a:t></a:t>
            </a:r>
            <a:r>
              <a:rPr lang="el-GR" sz="2200" b="1" i="1" dirty="0" smtClean="0"/>
              <a:t>Ποιά είναι η επίδραση μικρών τιμών στα </a:t>
            </a:r>
            <a:r>
              <a:rPr lang="en-US" sz="2200" b="1" i="1" dirty="0" err="1" smtClean="0"/>
              <a:t>CongWin</a:t>
            </a:r>
            <a:r>
              <a:rPr lang="en-US" sz="2200" dirty="0" smtClean="0"/>
              <a:t> </a:t>
            </a:r>
            <a:r>
              <a:rPr lang="el-GR" sz="2200" dirty="0" smtClean="0"/>
              <a:t> &amp; </a:t>
            </a:r>
            <a:r>
              <a:rPr lang="en-US" sz="2200" b="1" i="1" dirty="0" err="1" smtClean="0"/>
              <a:t>RcvWindow</a:t>
            </a:r>
            <a:r>
              <a:rPr lang="en-US" sz="2200" dirty="0"/>
              <a:t>?</a:t>
            </a:r>
          </a:p>
          <a:p>
            <a:pPr eaLnBrk="0" hangingPunct="0"/>
            <a:r>
              <a:rPr lang="el-GR" sz="2200" b="1" dirty="0" smtClean="0">
                <a:solidFill>
                  <a:srgbClr val="FF0000"/>
                </a:solidFill>
              </a:rPr>
              <a:t>Πώς επηρεάζουν τον ρυθμό αποστολής των δεδομένων ? </a:t>
            </a:r>
            <a:endParaRPr lang="en-US" sz="2200" dirty="0"/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5638800" y="3505200"/>
            <a:ext cx="3505200" cy="1143000"/>
          </a:xfrm>
          <a:prstGeom prst="ellipse">
            <a:avLst/>
          </a:prstGeom>
          <a:solidFill>
            <a:srgbClr val="FFFF00">
              <a:alpha val="16078"/>
            </a:srgbClr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ctr" eaLnBrk="0" hangingPunct="0"/>
            <a:endParaRPr lang="el-GR"/>
          </a:p>
        </p:txBody>
      </p:sp>
      <p:cxnSp>
        <p:nvCxnSpPr>
          <p:cNvPr id="34825" name="Straight Arrow Connector 11"/>
          <p:cNvCxnSpPr>
            <a:cxnSpLocks noChangeShapeType="1"/>
          </p:cNvCxnSpPr>
          <p:nvPr/>
        </p:nvCxnSpPr>
        <p:spPr bwMode="auto">
          <a:xfrm flipH="1" flipV="1">
            <a:off x="6248400" y="4267200"/>
            <a:ext cx="9144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 type="arrow" w="med" len="med"/>
          </a:ln>
        </p:spPr>
      </p:cxnSp>
      <p:cxnSp>
        <p:nvCxnSpPr>
          <p:cNvPr id="34826" name="Straight Arrow Connector 13"/>
          <p:cNvCxnSpPr>
            <a:cxnSpLocks noChangeShapeType="1"/>
          </p:cNvCxnSpPr>
          <p:nvPr/>
        </p:nvCxnSpPr>
        <p:spPr bwMode="auto">
          <a:xfrm flipV="1">
            <a:off x="7315200" y="4114800"/>
            <a:ext cx="7620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lgDashDotDot"/>
            <a:round/>
            <a:headEnd/>
            <a:tailEnd type="arrow" w="med" len="med"/>
          </a:ln>
        </p:spPr>
      </p:cxnSp>
      <p:sp>
        <p:nvSpPr>
          <p:cNvPr id="34827" name="TextBox 16"/>
          <p:cNvSpPr txBox="1">
            <a:spLocks noChangeArrowheads="1"/>
          </p:cNvSpPr>
          <p:nvPr/>
        </p:nvSpPr>
        <p:spPr bwMode="auto">
          <a:xfrm>
            <a:off x="4170685" y="4648200"/>
            <a:ext cx="449834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200" b="1" dirty="0" smtClean="0">
                <a:solidFill>
                  <a:srgbClr val="009900"/>
                </a:solidFill>
              </a:rPr>
              <a:t>Παράμετροι που </a:t>
            </a:r>
            <a:r>
              <a:rPr lang="el-GR" sz="2200" b="1" dirty="0" err="1" smtClean="0">
                <a:solidFill>
                  <a:srgbClr val="009900"/>
                </a:solidFill>
              </a:rPr>
              <a:t>πρσδιορίζονται</a:t>
            </a:r>
            <a:r>
              <a:rPr lang="en-US" sz="2200" b="1" dirty="0" smtClean="0">
                <a:solidFill>
                  <a:srgbClr val="009900"/>
                </a:solidFill>
              </a:rPr>
              <a:t>…</a:t>
            </a:r>
            <a:endParaRPr lang="en-US" sz="2200" b="1" dirty="0">
              <a:solidFill>
                <a:srgbClr val="009900"/>
              </a:solidFill>
            </a:endParaRPr>
          </a:p>
          <a:p>
            <a:pPr algn="ctr" eaLnBrk="0" hangingPunct="0"/>
            <a:endParaRPr lang="en-US" sz="20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2A9863-416D-4DB0-A7B7-27943D3D1BED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7275" cy="838200"/>
          </a:xfrm>
        </p:spPr>
        <p:txBody>
          <a:bodyPr/>
          <a:lstStyle/>
          <a:p>
            <a:r>
              <a:rPr lang="en-US" sz="3000" dirty="0" smtClean="0"/>
              <a:t>TCP: </a:t>
            </a:r>
            <a:r>
              <a:rPr lang="el-GR" sz="3000" dirty="0" smtClean="0"/>
              <a:t>Επισκόπηση</a:t>
            </a:r>
            <a:r>
              <a:rPr lang="en-US" sz="3000" dirty="0" smtClean="0"/>
              <a:t> (3/4)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9372600" cy="43434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200" dirty="0" smtClean="0">
                <a:solidFill>
                  <a:srgbClr val="FF0000"/>
                </a:solidFill>
              </a:rPr>
              <a:t>Ελεγχόμενη ροή</a:t>
            </a:r>
            <a:r>
              <a:rPr lang="en-US" sz="2200" dirty="0" smtClean="0">
                <a:solidFill>
                  <a:srgbClr val="FF0000"/>
                </a:solidFill>
              </a:rPr>
              <a:t>: </a:t>
            </a:r>
            <a:r>
              <a:rPr lang="el-GR" sz="2200" dirty="0" smtClean="0"/>
              <a:t> αποστολέας </a:t>
            </a:r>
            <a:r>
              <a:rPr lang="el-GR" sz="2200" b="1" i="1" dirty="0" smtClean="0"/>
              <a:t>δεν</a:t>
            </a:r>
            <a:r>
              <a:rPr lang="el-GR" sz="2200" dirty="0" smtClean="0"/>
              <a:t> θα </a:t>
            </a:r>
            <a:r>
              <a:rPr lang="en-US" sz="2200" dirty="0" smtClean="0"/>
              <a:t>“</a:t>
            </a:r>
            <a:r>
              <a:rPr lang="el-GR" sz="2200" dirty="0" smtClean="0"/>
              <a:t>κατακλύσει</a:t>
            </a:r>
            <a:r>
              <a:rPr lang="en-US" sz="2200" dirty="0" smtClean="0"/>
              <a:t>”</a:t>
            </a:r>
            <a:r>
              <a:rPr lang="el-GR" sz="2200" dirty="0" smtClean="0"/>
              <a:t> τον παραλήπτη</a:t>
            </a:r>
            <a:endParaRPr lang="en-US" sz="2200" dirty="0" smtClean="0"/>
          </a:p>
          <a:p>
            <a:pPr>
              <a:buFont typeface="ZapfDingbats"/>
              <a:buNone/>
            </a:pPr>
            <a:r>
              <a:rPr lang="el-GR" sz="2200" dirty="0" smtClean="0"/>
              <a:t>Ο αποστολέας ελέγχει το παρακάτω</a:t>
            </a:r>
            <a:r>
              <a:rPr lang="en-US" sz="2200" dirty="0" smtClean="0"/>
              <a:t>: </a:t>
            </a:r>
            <a:endParaRPr lang="el-GR" sz="2200" dirty="0" smtClean="0"/>
          </a:p>
          <a:p>
            <a:pPr>
              <a:buFont typeface="ZapfDingbats"/>
              <a:buNone/>
            </a:pPr>
            <a:endParaRPr lang="en-US" sz="300" dirty="0" smtClean="0"/>
          </a:p>
          <a:p>
            <a:pPr>
              <a:buFont typeface="ZapfDingbats"/>
              <a:buNone/>
            </a:pPr>
            <a:r>
              <a:rPr lang="en-US" sz="2400" b="1" i="1" dirty="0" err="1" smtClean="0"/>
              <a:t>LastByteSent</a:t>
            </a:r>
            <a:r>
              <a:rPr lang="en-US" sz="2400" dirty="0" smtClean="0"/>
              <a:t> </a:t>
            </a:r>
            <a:r>
              <a:rPr lang="en-US" sz="2400" b="1" i="1" dirty="0" smtClean="0"/>
              <a:t>- </a:t>
            </a:r>
            <a:r>
              <a:rPr lang="en-US" sz="2400" b="1" i="1" dirty="0" err="1" smtClean="0"/>
              <a:t>LastByteAcked</a:t>
            </a:r>
            <a:r>
              <a:rPr lang="en-US" sz="2400" b="1" i="1" dirty="0" smtClean="0"/>
              <a:t> </a:t>
            </a:r>
            <a:r>
              <a:rPr lang="en-US" sz="2400" dirty="0" smtClean="0"/>
              <a:t>&lt;= min (</a:t>
            </a:r>
            <a:r>
              <a:rPr lang="en-US" sz="2400" b="1" i="1" dirty="0" err="1" smtClean="0"/>
              <a:t>CongWin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RcvWindow</a:t>
            </a:r>
            <a:r>
              <a:rPr lang="en-US" sz="2400" dirty="0" smtClean="0"/>
              <a:t>)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304800" y="457200"/>
            <a:ext cx="9448800" cy="1676400"/>
          </a:xfrm>
        </p:spPr>
        <p:txBody>
          <a:bodyPr/>
          <a:lstStyle/>
          <a:p>
            <a:pPr lvl="1">
              <a:lnSpc>
                <a:spcPct val="90000"/>
              </a:lnSpc>
              <a:buFont typeface="ZapfDingbats"/>
              <a:buNone/>
            </a:pPr>
            <a:endParaRPr lang="en-US" sz="2000" b="1" dirty="0" smtClean="0">
              <a:solidFill>
                <a:srgbClr val="009900"/>
              </a:solidFill>
            </a:endParaRP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sz="2200" dirty="0" smtClean="0"/>
              <a:t>Οι</a:t>
            </a:r>
            <a:r>
              <a:rPr lang="en-US" sz="2200" dirty="0" smtClean="0"/>
              <a:t>TCP </a:t>
            </a:r>
            <a:r>
              <a:rPr lang="el-GR" sz="2200" b="1" dirty="0" smtClean="0">
                <a:solidFill>
                  <a:srgbClr val="FF0000"/>
                </a:solidFill>
              </a:rPr>
              <a:t>έλεγχοι συμφόρησης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</a:rPr>
              <a:t>&amp; ροής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l-GR" sz="2200" dirty="0" smtClean="0"/>
              <a:t>θέτουν </a:t>
            </a:r>
            <a:r>
              <a:rPr lang="en-US" sz="2200" dirty="0" smtClean="0"/>
              <a:t> </a:t>
            </a:r>
            <a:r>
              <a:rPr lang="el-GR" sz="2200" dirty="0" smtClean="0"/>
              <a:t>το μέγεθος παραθύρου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r>
              <a:rPr lang="el-GR" sz="2200" b="1" u="sng" dirty="0" smtClean="0"/>
              <a:t>Πολλά πακέτα </a:t>
            </a:r>
            <a:r>
              <a:rPr lang="el-GR" sz="2200" dirty="0" smtClean="0"/>
              <a:t>μπορούν να έχουν σταλθεί </a:t>
            </a:r>
            <a:r>
              <a:rPr lang="en-US" sz="2200" b="1" i="1" dirty="0" smtClean="0"/>
              <a:t>“</a:t>
            </a:r>
            <a:r>
              <a:rPr lang="el-GR" sz="2200" b="1" i="1" dirty="0" smtClean="0"/>
              <a:t>ταυτόχρονα</a:t>
            </a:r>
            <a:r>
              <a:rPr lang="en-US" sz="2200" b="1" i="1" dirty="0" smtClean="0"/>
              <a:t>”</a:t>
            </a:r>
            <a:r>
              <a:rPr lang="el-GR" sz="2200" dirty="0" smtClean="0"/>
              <a:t> και να μην έχουν γίνει </a:t>
            </a:r>
            <a:r>
              <a:rPr lang="en-US" sz="2200" dirty="0" err="1" smtClean="0"/>
              <a:t>ACKed</a:t>
            </a:r>
            <a:endParaRPr lang="en-US" sz="2200" dirty="0" smtClean="0"/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200" i="1" dirty="0" smtClean="0">
                <a:solidFill>
                  <a:schemeClr val="tx2"/>
                </a:solidFill>
              </a:rPr>
              <a:t>      </a:t>
            </a:r>
            <a:endParaRPr lang="en-US" sz="2200" b="1" i="1" dirty="0" smtClean="0">
              <a:solidFill>
                <a:srgbClr val="7030A0"/>
              </a:solidFill>
            </a:endParaRPr>
          </a:p>
        </p:txBody>
      </p:sp>
      <p:sp>
        <p:nvSpPr>
          <p:cNvPr id="35847" name="Oval 9"/>
          <p:cNvSpPr>
            <a:spLocks noChangeArrowheads="1"/>
          </p:cNvSpPr>
          <p:nvPr/>
        </p:nvSpPr>
        <p:spPr bwMode="auto">
          <a:xfrm>
            <a:off x="5638800" y="2895600"/>
            <a:ext cx="3505200" cy="838200"/>
          </a:xfrm>
          <a:prstGeom prst="ellipse">
            <a:avLst/>
          </a:prstGeom>
          <a:solidFill>
            <a:srgbClr val="FFFF00">
              <a:alpha val="16078"/>
            </a:srgbClr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ctr" eaLnBrk="0" hangingPunct="0"/>
            <a:endParaRPr lang="el-GR"/>
          </a:p>
        </p:txBody>
      </p:sp>
      <p:cxnSp>
        <p:nvCxnSpPr>
          <p:cNvPr id="35848" name="Straight Arrow Connector 11"/>
          <p:cNvCxnSpPr>
            <a:cxnSpLocks noChangeShapeType="1"/>
          </p:cNvCxnSpPr>
          <p:nvPr/>
        </p:nvCxnSpPr>
        <p:spPr bwMode="auto">
          <a:xfrm rot="10800000">
            <a:off x="6629400" y="3733800"/>
            <a:ext cx="9144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49" name="Straight Arrow Connector 13"/>
          <p:cNvCxnSpPr>
            <a:cxnSpLocks noChangeShapeType="1"/>
          </p:cNvCxnSpPr>
          <p:nvPr/>
        </p:nvCxnSpPr>
        <p:spPr bwMode="auto">
          <a:xfrm flipV="1">
            <a:off x="7543800" y="3657600"/>
            <a:ext cx="4572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5850" name="TextBox 16"/>
          <p:cNvSpPr txBox="1">
            <a:spLocks noChangeArrowheads="1"/>
          </p:cNvSpPr>
          <p:nvPr/>
        </p:nvSpPr>
        <p:spPr bwMode="auto">
          <a:xfrm>
            <a:off x="0" y="3886200"/>
            <a:ext cx="91727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000" b="1" dirty="0" smtClean="0">
                <a:solidFill>
                  <a:srgbClr val="009900"/>
                </a:solidFill>
              </a:rPr>
              <a:t>Η ροή αποστολής ελέγχεται από αυτές τις δύο παραμέτρους</a:t>
            </a:r>
            <a:endParaRPr lang="en-US" sz="2000" b="1" dirty="0">
              <a:solidFill>
                <a:srgbClr val="009900"/>
              </a:solidFill>
            </a:endParaRPr>
          </a:p>
          <a:p>
            <a:pPr algn="ctr" eaLnBrk="0" hangingPunct="0"/>
            <a:endParaRPr lang="en-US" sz="2000" b="1" dirty="0">
              <a:solidFill>
                <a:srgbClr val="009900"/>
              </a:solidFill>
            </a:endParaRPr>
          </a:p>
          <a:p>
            <a:pPr eaLnBrk="0" hangingPunct="0"/>
            <a:r>
              <a:rPr lang="el-GR" sz="2000" b="1" dirty="0" smtClean="0">
                <a:solidFill>
                  <a:srgbClr val="002060"/>
                </a:solidFill>
              </a:rPr>
              <a:t>αναλύει «δικτυακά» δεδομένα, προσπαθεί να συμπεράνει για τις δικτυακές </a:t>
            </a:r>
          </a:p>
          <a:p>
            <a:pPr eaLnBrk="0" hangingPunct="0"/>
            <a:r>
              <a:rPr lang="el-GR" sz="2000" b="1" dirty="0" smtClean="0">
                <a:solidFill>
                  <a:srgbClr val="002060"/>
                </a:solidFill>
              </a:rPr>
              <a:t>συνθήκες, και αποφασίζει για τις τιμές αυτών των παραμέτρων.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5851" name="TextBox 12"/>
          <p:cNvSpPr txBox="1">
            <a:spLocks noChangeArrowheads="1"/>
          </p:cNvSpPr>
          <p:nvPr/>
        </p:nvSpPr>
        <p:spPr bwMode="auto">
          <a:xfrm>
            <a:off x="0" y="5349895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 smtClean="0">
                <a:sym typeface="Wingdings" pitchFamily="2" charset="2"/>
              </a:rPr>
              <a:t></a:t>
            </a:r>
            <a:r>
              <a:rPr lang="el-GR" sz="2200" b="1" u="sng" dirty="0" smtClean="0">
                <a:sym typeface="Wingdings" pitchFamily="2" charset="2"/>
              </a:rPr>
              <a:t>Ερώτηση</a:t>
            </a:r>
            <a:r>
              <a:rPr lang="en-US" sz="2200" b="1" u="sng" dirty="0" smtClean="0"/>
              <a:t>: </a:t>
            </a:r>
            <a:r>
              <a:rPr lang="el-GR" sz="2200" b="1" u="sng" dirty="0" smtClean="0"/>
              <a:t>πώς καθορίζει την κατάσταση του δικτύου?</a:t>
            </a:r>
            <a:endParaRPr lang="en-US" sz="2200" dirty="0"/>
          </a:p>
          <a:p>
            <a:pPr eaLnBrk="0" hangingPunct="0"/>
            <a:r>
              <a:rPr lang="el-GR" sz="2200" dirty="0" smtClean="0"/>
              <a:t>Προσπαθεί να τη </a:t>
            </a:r>
            <a:r>
              <a:rPr lang="el-GR" sz="2200" b="1" dirty="0" smtClean="0"/>
              <a:t>μαντεύσει</a:t>
            </a:r>
            <a:r>
              <a:rPr lang="el-GR" sz="2200" dirty="0" smtClean="0"/>
              <a:t> μετρώντας τις απώλειες των πακέτων</a:t>
            </a:r>
          </a:p>
          <a:p>
            <a:pPr eaLnBrk="0" hangingPunct="0"/>
            <a:r>
              <a:rPr lang="el-GR" sz="2200" dirty="0" smtClean="0"/>
              <a:t>&amp; καθυστερήσεις</a:t>
            </a:r>
            <a:r>
              <a:rPr lang="en-US" sz="2200" dirty="0" smtClean="0"/>
              <a:t>!!!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F2835-AC70-4F6C-B2A5-D4005F960AB0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7275" cy="838200"/>
          </a:xfrm>
        </p:spPr>
        <p:txBody>
          <a:bodyPr/>
          <a:lstStyle/>
          <a:p>
            <a:r>
              <a:rPr lang="en-US" smtClean="0"/>
              <a:t>TCP: </a:t>
            </a:r>
            <a:r>
              <a:rPr lang="el-GR" smtClean="0"/>
              <a:t>Επισκόπηση</a:t>
            </a:r>
            <a:r>
              <a:rPr lang="en-US" smtClean="0"/>
              <a:t> (3/3)</a:t>
            </a:r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905000"/>
            <a:ext cx="9448800" cy="1676400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9900"/>
                </a:solidFill>
              </a:rPr>
              <a:t>Additive-increase, multiplicative-decrease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9900"/>
                </a:solidFill>
              </a:rPr>
              <a:t> Slow start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9900"/>
                </a:solidFill>
              </a:rPr>
              <a:t> Reaction to timeouts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5935E1-32D0-4ECE-B57D-976CB46A90F2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l-GR" sz="3600" smtClean="0"/>
              <a:t>Δομή </a:t>
            </a:r>
            <a:r>
              <a:rPr lang="en-US" sz="3600" smtClean="0"/>
              <a:t>TCP segment </a:t>
            </a:r>
            <a:endParaRPr lang="en-US" smtClean="0"/>
          </a:p>
        </p:txBody>
      </p:sp>
      <p:grpSp>
        <p:nvGrpSpPr>
          <p:cNvPr id="37893" name="Group 3"/>
          <p:cNvGrpSpPr>
            <a:grpSpLocks/>
          </p:cNvGrpSpPr>
          <p:nvPr/>
        </p:nvGrpSpPr>
        <p:grpSpPr bwMode="auto">
          <a:xfrm>
            <a:off x="2759075" y="1103313"/>
            <a:ext cx="4089400" cy="5330825"/>
            <a:chOff x="2818" y="659"/>
            <a:chExt cx="2576" cy="3358"/>
          </a:xfrm>
        </p:grpSpPr>
        <p:sp>
          <p:nvSpPr>
            <p:cNvPr id="37909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37910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7911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source port #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12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dest port #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7913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4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5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6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17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8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19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63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000"/>
                <a:t>Δεδομένα εφαρμογής</a:t>
              </a:r>
              <a:endParaRPr lang="en-US" sz="2000"/>
            </a:p>
            <a:p>
              <a:pPr algn="ctr" eaLnBrk="0" hangingPunct="0"/>
              <a:r>
                <a:rPr lang="en-US" sz="2000"/>
                <a:t>(</a:t>
              </a:r>
              <a:r>
                <a:rPr lang="el-GR" sz="2000"/>
                <a:t>μεταβλητό μήκος</a:t>
              </a:r>
              <a:r>
                <a:rPr lang="en-US" sz="2000"/>
                <a:t>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20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/>
                <a:t>sequence number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21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2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/>
                <a:t>acknowledgement number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37923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4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5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6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27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Receive window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7928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Urg data pnter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7929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checksum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7930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F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31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2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3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4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5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6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37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38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39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40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41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U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42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/>
                <a:t>head</a:t>
              </a:r>
            </a:p>
            <a:p>
              <a:pPr algn="ctr" eaLnBrk="0" hangingPunct="0"/>
              <a:r>
                <a:rPr lang="en-US" sz="1400"/>
                <a:t>len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7943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/>
                <a:t>not</a:t>
              </a:r>
            </a:p>
            <a:p>
              <a:pPr algn="ctr" eaLnBrk="0" hangingPunct="0"/>
              <a:r>
                <a:rPr lang="en-US" sz="1400"/>
                <a:t>used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7944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945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200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000"/>
                <a:t>Επιλογές</a:t>
              </a:r>
              <a:r>
                <a:rPr lang="en-US" sz="2000"/>
                <a:t>(variable length)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7894" name="Text Box 41"/>
          <p:cNvSpPr txBox="1">
            <a:spLocks noChangeArrowheads="1"/>
          </p:cNvSpPr>
          <p:nvPr/>
        </p:nvSpPr>
        <p:spPr bwMode="auto">
          <a:xfrm>
            <a:off x="609600" y="990600"/>
            <a:ext cx="1881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/>
              <a:t>URG: </a:t>
            </a:r>
            <a:r>
              <a:rPr lang="el-GR" sz="1800"/>
              <a:t>επείγοντ</a:t>
            </a:r>
            <a:r>
              <a:rPr lang="en-US" sz="1800"/>
              <a:t>a</a:t>
            </a:r>
            <a:r>
              <a:rPr lang="el-GR" sz="1800"/>
              <a:t> </a:t>
            </a:r>
          </a:p>
          <a:p>
            <a:pPr algn="r" eaLnBrk="0" hangingPunct="0"/>
            <a:r>
              <a:rPr lang="el-GR" sz="1800"/>
              <a:t>δεδομένα</a:t>
            </a:r>
            <a:r>
              <a:rPr lang="en-US" sz="1800"/>
              <a:t> </a:t>
            </a:r>
          </a:p>
          <a:p>
            <a:pPr algn="r" eaLnBrk="0" hangingPunct="0"/>
            <a:r>
              <a:rPr lang="en-US" sz="1800"/>
              <a:t>(</a:t>
            </a:r>
            <a:r>
              <a:rPr lang="el-GR" sz="1800"/>
              <a:t>γενικά δεν </a:t>
            </a:r>
          </a:p>
          <a:p>
            <a:pPr algn="r" eaLnBrk="0" hangingPunct="0"/>
            <a:r>
              <a:rPr lang="el-GR" sz="1800"/>
              <a:t>χρησιμοποιείται</a:t>
            </a:r>
            <a:r>
              <a:rPr lang="en-US" sz="1800"/>
              <a:t>)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7895" name="Text Box 42"/>
          <p:cNvSpPr txBox="1">
            <a:spLocks noChangeArrowheads="1"/>
          </p:cNvSpPr>
          <p:nvPr/>
        </p:nvSpPr>
        <p:spPr bwMode="auto">
          <a:xfrm>
            <a:off x="935038" y="2155825"/>
            <a:ext cx="1482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/>
              <a:t>ACK: ACK #</a:t>
            </a:r>
          </a:p>
          <a:p>
            <a:pPr algn="r" eaLnBrk="0" hangingPunct="0"/>
            <a:r>
              <a:rPr lang="el-GR" sz="1800">
                <a:latin typeface="Times New Roman" pitchFamily="18" charset="0"/>
              </a:rPr>
              <a:t>έγγυρο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37896" name="Text Box 43"/>
          <p:cNvSpPr txBox="1">
            <a:spLocks noChangeArrowheads="1"/>
          </p:cNvSpPr>
          <p:nvPr/>
        </p:nvSpPr>
        <p:spPr bwMode="auto">
          <a:xfrm>
            <a:off x="0" y="2819400"/>
            <a:ext cx="2725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/>
              <a:t>PSH: </a:t>
            </a:r>
            <a:r>
              <a:rPr lang="el-GR" sz="1800"/>
              <a:t>σπρώξε</a:t>
            </a:r>
            <a:r>
              <a:rPr lang="en-US" sz="1800"/>
              <a:t> data </a:t>
            </a:r>
            <a:r>
              <a:rPr lang="el-GR" sz="1800"/>
              <a:t>τώρα</a:t>
            </a:r>
            <a:endParaRPr lang="en-US" sz="1800"/>
          </a:p>
          <a:p>
            <a:pPr algn="r" eaLnBrk="0" hangingPunct="0"/>
            <a:r>
              <a:rPr lang="en-US" sz="1800"/>
              <a:t>(</a:t>
            </a:r>
            <a:r>
              <a:rPr lang="el-GR" sz="1800"/>
              <a:t>γενικά δεν </a:t>
            </a:r>
          </a:p>
          <a:p>
            <a:pPr algn="r" eaLnBrk="0" hangingPunct="0"/>
            <a:r>
              <a:rPr lang="el-GR" sz="1800"/>
              <a:t>χρησιμοποιείται</a:t>
            </a:r>
            <a:r>
              <a:rPr lang="en-US" sz="1800"/>
              <a:t>)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7897" name="Text Box 44"/>
          <p:cNvSpPr txBox="1">
            <a:spLocks noChangeArrowheads="1"/>
          </p:cNvSpPr>
          <p:nvPr/>
        </p:nvSpPr>
        <p:spPr bwMode="auto">
          <a:xfrm>
            <a:off x="-111125" y="3632200"/>
            <a:ext cx="2625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/>
              <a:t>RST, SYN, FIN:</a:t>
            </a:r>
          </a:p>
          <a:p>
            <a:pPr algn="r" eaLnBrk="0" hangingPunct="0"/>
            <a:r>
              <a:rPr lang="el-GR" sz="1800"/>
              <a:t>Εγκατάσταση σύνδεσης</a:t>
            </a:r>
            <a:endParaRPr lang="en-US" sz="1800"/>
          </a:p>
          <a:p>
            <a:pPr algn="r" eaLnBrk="0" hangingPunct="0"/>
            <a:r>
              <a:rPr lang="en-US" sz="1800"/>
              <a:t>(</a:t>
            </a:r>
            <a:r>
              <a:rPr lang="el-GR" sz="1800"/>
              <a:t>εντολές εγκατάστασης,</a:t>
            </a:r>
          </a:p>
          <a:p>
            <a:pPr algn="r" eaLnBrk="0" hangingPunct="0"/>
            <a:r>
              <a:rPr lang="el-GR" sz="1800"/>
              <a:t>τερματισμού</a:t>
            </a:r>
            <a:r>
              <a:rPr lang="en-US" sz="1800"/>
              <a:t>)</a:t>
            </a:r>
          </a:p>
        </p:txBody>
      </p:sp>
      <p:sp>
        <p:nvSpPr>
          <p:cNvPr id="37898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96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899" name="Line 46"/>
          <p:cNvSpPr>
            <a:spLocks noChangeShapeType="1"/>
          </p:cNvSpPr>
          <p:nvPr/>
        </p:nvSpPr>
        <p:spPr bwMode="auto">
          <a:xfrm>
            <a:off x="2343150" y="2476500"/>
            <a:ext cx="1647825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0" name="Line 47"/>
          <p:cNvSpPr>
            <a:spLocks noChangeShapeType="1"/>
          </p:cNvSpPr>
          <p:nvPr/>
        </p:nvSpPr>
        <p:spPr bwMode="auto">
          <a:xfrm flipV="1">
            <a:off x="2590800" y="2828925"/>
            <a:ext cx="1600200" cy="371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1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2147483647 h 444"/>
              <a:gd name="T2" fmla="*/ 2147483647 w 1458"/>
              <a:gd name="T3" fmla="*/ 0 h 444"/>
              <a:gd name="T4" fmla="*/ 2147483647 w 1458"/>
              <a:gd name="T5" fmla="*/ 2147483647 h 444"/>
              <a:gd name="T6" fmla="*/ 0 60000 65536"/>
              <a:gd name="T7" fmla="*/ 0 60000 65536"/>
              <a:gd name="T8" fmla="*/ 0 60000 65536"/>
              <a:gd name="T9" fmla="*/ 0 w 1458"/>
              <a:gd name="T10" fmla="*/ 0 h 444"/>
              <a:gd name="T11" fmla="*/ 1458 w 1458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37902" name="Text Box 49"/>
          <p:cNvSpPr txBox="1">
            <a:spLocks noChangeArrowheads="1"/>
          </p:cNvSpPr>
          <p:nvPr/>
        </p:nvSpPr>
        <p:spPr bwMode="auto">
          <a:xfrm>
            <a:off x="6934200" y="2971800"/>
            <a:ext cx="2068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# bytes </a:t>
            </a:r>
          </a:p>
          <a:p>
            <a:pPr eaLnBrk="0" hangingPunct="0"/>
            <a:r>
              <a:rPr lang="el-GR" sz="1800"/>
              <a:t>που ο παραλήπτης</a:t>
            </a:r>
          </a:p>
          <a:p>
            <a:pPr eaLnBrk="0" hangingPunct="0"/>
            <a:r>
              <a:rPr lang="el-GR" sz="1800"/>
              <a:t>διατίθεται να </a:t>
            </a:r>
          </a:p>
          <a:p>
            <a:pPr eaLnBrk="0" hangingPunct="0"/>
            <a:r>
              <a:rPr lang="el-GR" sz="1800"/>
              <a:t>παραλάβει </a:t>
            </a:r>
            <a:endParaRPr lang="en-US" sz="1800"/>
          </a:p>
        </p:txBody>
      </p:sp>
      <p:sp>
        <p:nvSpPr>
          <p:cNvPr id="37903" name="Text Box 50"/>
          <p:cNvSpPr txBox="1">
            <a:spLocks noChangeArrowheads="1"/>
          </p:cNvSpPr>
          <p:nvPr/>
        </p:nvSpPr>
        <p:spPr bwMode="auto">
          <a:xfrm>
            <a:off x="7132638" y="1527175"/>
            <a:ext cx="20907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800"/>
              <a:t>Μέτρηση με βάση </a:t>
            </a:r>
          </a:p>
          <a:p>
            <a:pPr eaLnBrk="0" hangingPunct="0"/>
            <a:r>
              <a:rPr lang="el-GR" sz="1800"/>
              <a:t>τα  </a:t>
            </a:r>
            <a:r>
              <a:rPr lang="en-GB" sz="1800"/>
              <a:t>bytes </a:t>
            </a:r>
            <a:r>
              <a:rPr lang="el-GR" sz="1800"/>
              <a:t>των </a:t>
            </a:r>
            <a:endParaRPr lang="en-GB" sz="1800"/>
          </a:p>
          <a:p>
            <a:pPr eaLnBrk="0" hangingPunct="0"/>
            <a:r>
              <a:rPr lang="el-GR" sz="1800"/>
              <a:t>δεδομένων</a:t>
            </a:r>
            <a:endParaRPr lang="en-US" sz="1800"/>
          </a:p>
          <a:p>
            <a:pPr eaLnBrk="0" hangingPunct="0"/>
            <a:r>
              <a:rPr lang="en-US" sz="1800"/>
              <a:t>(</a:t>
            </a:r>
            <a:r>
              <a:rPr lang="el-GR" sz="1800"/>
              <a:t>όχι τα</a:t>
            </a:r>
            <a:r>
              <a:rPr lang="en-US" sz="1800"/>
              <a:t> segments!)</a:t>
            </a:r>
          </a:p>
        </p:txBody>
      </p:sp>
      <p:sp>
        <p:nvSpPr>
          <p:cNvPr id="37904" name="Text Box 51"/>
          <p:cNvSpPr txBox="1">
            <a:spLocks noChangeArrowheads="1"/>
          </p:cNvSpPr>
          <p:nvPr/>
        </p:nvSpPr>
        <p:spPr bwMode="auto">
          <a:xfrm>
            <a:off x="485775" y="4965700"/>
            <a:ext cx="1862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/>
              <a:t>Internet</a:t>
            </a:r>
          </a:p>
          <a:p>
            <a:pPr algn="r" eaLnBrk="0" hangingPunct="0"/>
            <a:r>
              <a:rPr lang="en-US" sz="1800"/>
              <a:t>checksum</a:t>
            </a:r>
          </a:p>
          <a:p>
            <a:pPr algn="r" eaLnBrk="0" hangingPunct="0"/>
            <a:r>
              <a:rPr lang="en-US" sz="1800"/>
              <a:t>(</a:t>
            </a:r>
            <a:r>
              <a:rPr lang="el-GR" sz="1800"/>
              <a:t>όπως στο</a:t>
            </a:r>
            <a:r>
              <a:rPr lang="en-US" sz="1800"/>
              <a:t> UDP)</a:t>
            </a:r>
          </a:p>
        </p:txBody>
      </p:sp>
      <p:sp>
        <p:nvSpPr>
          <p:cNvPr id="37905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6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323850" cy="257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7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8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275DD6-F7A0-45BF-88E6-B9B2F91B1C35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838200"/>
          </a:xfrm>
        </p:spPr>
        <p:txBody>
          <a:bodyPr lIns="90479" tIns="44446" rIns="90479" bIns="44446"/>
          <a:lstStyle/>
          <a:p>
            <a:r>
              <a:rPr lang="en-US" dirty="0" smtClean="0"/>
              <a:t>Sequence Number Space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9144000" cy="4724400"/>
          </a:xfrm>
        </p:spPr>
        <p:txBody>
          <a:bodyPr lIns="90479" tIns="44446" rIns="90479" bIns="44446"/>
          <a:lstStyle/>
          <a:p>
            <a:pPr>
              <a:buFont typeface="ZapfDingbats"/>
              <a:buNone/>
            </a:pPr>
            <a:r>
              <a:rPr lang="el-GR" sz="2400" dirty="0" smtClean="0">
                <a:sym typeface="Wingdings" pitchFamily="2" charset="2"/>
              </a:rPr>
              <a:t>Κάθε </a:t>
            </a:r>
            <a:r>
              <a:rPr lang="en-US" sz="2000" dirty="0" smtClean="0"/>
              <a:t>byte </a:t>
            </a:r>
            <a:r>
              <a:rPr lang="el-GR" sz="2000" dirty="0" smtClean="0"/>
              <a:t>στη ροή των </a:t>
            </a:r>
            <a:r>
              <a:rPr lang="en-US" sz="2000" dirty="0" smtClean="0"/>
              <a:t>byte</a:t>
            </a:r>
            <a:r>
              <a:rPr lang="en-GB" sz="2000" dirty="0" smtClean="0"/>
              <a:t>s </a:t>
            </a:r>
            <a:r>
              <a:rPr lang="el-GR" sz="2000" dirty="0" smtClean="0"/>
              <a:t>είναι αριθμημένο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32 bit </a:t>
            </a:r>
            <a:r>
              <a:rPr lang="el-GR" sz="2000" dirty="0" smtClean="0"/>
              <a:t>τιμή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Κάνει </a:t>
            </a:r>
            <a:r>
              <a:rPr lang="en-GB" sz="2000" dirty="0" smtClean="0"/>
              <a:t>w</a:t>
            </a:r>
            <a:r>
              <a:rPr lang="en-US" sz="2000" dirty="0" smtClean="0"/>
              <a:t>rap around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Η αρχική τιμή επιλέγεται τη στιγμή εκκίνησης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Το </a:t>
            </a:r>
            <a:r>
              <a:rPr lang="en-US" sz="2000" dirty="0" smtClean="0"/>
              <a:t>TCP </a:t>
            </a:r>
            <a:r>
              <a:rPr lang="el-GR" sz="2000" dirty="0" smtClean="0"/>
              <a:t>διασπάει τη ροή δεδομένων σε πακέτα</a:t>
            </a:r>
          </a:p>
          <a:p>
            <a:pPr>
              <a:buNone/>
            </a:pPr>
            <a:r>
              <a:rPr lang="el-GR" sz="2000" dirty="0" smtClean="0"/>
              <a:t>Το μέγεθος πακέτου περιορίζεται από το</a:t>
            </a:r>
            <a:r>
              <a:rPr lang="en-US" sz="2000" dirty="0" smtClean="0"/>
              <a:t> </a:t>
            </a:r>
            <a:r>
              <a:rPr lang="el-GR" sz="2000" dirty="0" smtClean="0">
                <a:solidFill>
                  <a:srgbClr val="009900"/>
                </a:solidFill>
              </a:rPr>
              <a:t>μέγιστο</a:t>
            </a:r>
            <a:r>
              <a:rPr lang="en-US" sz="2000" dirty="0" smtClean="0">
                <a:solidFill>
                  <a:srgbClr val="009900"/>
                </a:solidFill>
              </a:rPr>
              <a:t> </a:t>
            </a:r>
            <a:r>
              <a:rPr lang="el-GR" sz="2000" dirty="0" smtClean="0">
                <a:solidFill>
                  <a:srgbClr val="009900"/>
                </a:solidFill>
              </a:rPr>
              <a:t>μέγεθος </a:t>
            </a:r>
            <a:r>
              <a:rPr lang="en-US" sz="2000" dirty="0" smtClean="0">
                <a:solidFill>
                  <a:srgbClr val="009900"/>
                </a:solidFill>
              </a:rPr>
              <a:t>segment (MSS)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Κάθε πακέτο έχει ένα </a:t>
            </a:r>
            <a:r>
              <a:rPr lang="en-US" sz="2000" b="1" dirty="0" smtClean="0">
                <a:solidFill>
                  <a:srgbClr val="009900"/>
                </a:solidFill>
              </a:rPr>
              <a:t>sequence number</a:t>
            </a:r>
            <a:r>
              <a:rPr lang="el-GR" sz="2000" b="1" dirty="0" smtClean="0">
                <a:solidFill>
                  <a:srgbClr val="009900"/>
                </a:solidFill>
              </a:rPr>
              <a:t> (αριθμό σειράς)</a:t>
            </a:r>
            <a:endParaRPr lang="en-US" sz="2000" b="1" dirty="0" smtClean="0">
              <a:solidFill>
                <a:srgbClr val="009900"/>
              </a:solidFill>
            </a:endParaRPr>
          </a:p>
          <a:p>
            <a:pPr lvl="1">
              <a:buNone/>
            </a:pPr>
            <a:r>
              <a:rPr lang="el-GR" sz="2000" b="1" dirty="0" smtClean="0">
                <a:solidFill>
                  <a:srgbClr val="009900"/>
                </a:solidFill>
              </a:rPr>
              <a:t>Προσδιορίζει που βρίσκεται στη ροή δεδομένων</a:t>
            </a:r>
            <a:endParaRPr lang="en-US" sz="2000" b="1" dirty="0" smtClean="0">
              <a:solidFill>
                <a:srgbClr val="009900"/>
              </a:solidFill>
            </a:endParaRPr>
          </a:p>
        </p:txBody>
      </p:sp>
      <p:sp>
        <p:nvSpPr>
          <p:cNvPr id="38918" name="Line 4"/>
          <p:cNvSpPr>
            <a:spLocks noChangeShapeType="1"/>
          </p:cNvSpPr>
          <p:nvPr/>
        </p:nvSpPr>
        <p:spPr bwMode="auto">
          <a:xfrm>
            <a:off x="838200" y="5907088"/>
            <a:ext cx="7356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19" name="Oval 5"/>
          <p:cNvSpPr>
            <a:spLocks noChangeArrowheads="1"/>
          </p:cNvSpPr>
          <p:nvPr/>
        </p:nvSpPr>
        <p:spPr bwMode="auto">
          <a:xfrm>
            <a:off x="2259013" y="5875338"/>
            <a:ext cx="63500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38920" name="Oval 6"/>
          <p:cNvSpPr>
            <a:spLocks noChangeArrowheads="1"/>
          </p:cNvSpPr>
          <p:nvPr/>
        </p:nvSpPr>
        <p:spPr bwMode="auto">
          <a:xfrm>
            <a:off x="4029075" y="5875338"/>
            <a:ext cx="61913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38921" name="Oval 7"/>
          <p:cNvSpPr>
            <a:spLocks noChangeArrowheads="1"/>
          </p:cNvSpPr>
          <p:nvPr/>
        </p:nvSpPr>
        <p:spPr bwMode="auto">
          <a:xfrm>
            <a:off x="5170488" y="5875338"/>
            <a:ext cx="61912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38922" name="Oval 8"/>
          <p:cNvSpPr>
            <a:spLocks noChangeArrowheads="1"/>
          </p:cNvSpPr>
          <p:nvPr/>
        </p:nvSpPr>
        <p:spPr bwMode="auto">
          <a:xfrm>
            <a:off x="6996113" y="5875338"/>
            <a:ext cx="63500" cy="63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38923" name="Line 9"/>
          <p:cNvSpPr>
            <a:spLocks noChangeShapeType="1"/>
          </p:cNvSpPr>
          <p:nvPr/>
        </p:nvSpPr>
        <p:spPr bwMode="auto">
          <a:xfrm>
            <a:off x="5202238" y="5534025"/>
            <a:ext cx="0" cy="290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4" name="Rectangle 10"/>
          <p:cNvSpPr>
            <a:spLocks noChangeArrowheads="1"/>
          </p:cNvSpPr>
          <p:nvPr/>
        </p:nvSpPr>
        <p:spPr bwMode="auto">
          <a:xfrm>
            <a:off x="2714625" y="6037263"/>
            <a:ext cx="1044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6" rIns="90479" bIns="44446">
            <a:spAutoFit/>
          </a:bodyPr>
          <a:lstStyle/>
          <a:p>
            <a:pPr eaLnBrk="0" hangingPunct="0"/>
            <a:r>
              <a:rPr lang="en-US" sz="1800">
                <a:latin typeface="Arial" pitchFamily="34" charset="0"/>
              </a:rPr>
              <a:t>packet 8</a:t>
            </a:r>
          </a:p>
        </p:txBody>
      </p:sp>
      <p:sp>
        <p:nvSpPr>
          <p:cNvPr id="38925" name="Rectangle 11"/>
          <p:cNvSpPr>
            <a:spLocks noChangeArrowheads="1"/>
          </p:cNvSpPr>
          <p:nvPr/>
        </p:nvSpPr>
        <p:spPr bwMode="auto">
          <a:xfrm>
            <a:off x="4159250" y="6037263"/>
            <a:ext cx="1044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6" rIns="90479" bIns="44446">
            <a:spAutoFit/>
          </a:bodyPr>
          <a:lstStyle/>
          <a:p>
            <a:pPr eaLnBrk="0" hangingPunct="0"/>
            <a:r>
              <a:rPr lang="en-US" sz="1800">
                <a:latin typeface="Arial" pitchFamily="34" charset="0"/>
              </a:rPr>
              <a:t>packet 9</a:t>
            </a:r>
          </a:p>
        </p:txBody>
      </p:sp>
      <p:sp>
        <p:nvSpPr>
          <p:cNvPr id="38926" name="Rectangle 12"/>
          <p:cNvSpPr>
            <a:spLocks noChangeArrowheads="1"/>
          </p:cNvSpPr>
          <p:nvPr/>
        </p:nvSpPr>
        <p:spPr bwMode="auto">
          <a:xfrm>
            <a:off x="5681663" y="6037263"/>
            <a:ext cx="1171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6" rIns="90479" bIns="44446">
            <a:spAutoFit/>
          </a:bodyPr>
          <a:lstStyle/>
          <a:p>
            <a:pPr eaLnBrk="0" hangingPunct="0"/>
            <a:r>
              <a:rPr lang="en-US" sz="1800">
                <a:latin typeface="Arial" pitchFamily="34" charset="0"/>
              </a:rPr>
              <a:t>packet 10</a:t>
            </a:r>
          </a:p>
        </p:txBody>
      </p:sp>
      <p:sp>
        <p:nvSpPr>
          <p:cNvPr id="38927" name="Line 13"/>
          <p:cNvSpPr>
            <a:spLocks noChangeShapeType="1"/>
          </p:cNvSpPr>
          <p:nvPr/>
        </p:nvSpPr>
        <p:spPr bwMode="auto">
          <a:xfrm>
            <a:off x="4059238" y="5534025"/>
            <a:ext cx="0" cy="290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8" name="Line 14"/>
          <p:cNvSpPr>
            <a:spLocks noChangeShapeType="1"/>
          </p:cNvSpPr>
          <p:nvPr/>
        </p:nvSpPr>
        <p:spPr bwMode="auto">
          <a:xfrm>
            <a:off x="2290763" y="5534025"/>
            <a:ext cx="0" cy="290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29" name="Line 15"/>
          <p:cNvSpPr>
            <a:spLocks noChangeShapeType="1"/>
          </p:cNvSpPr>
          <p:nvPr/>
        </p:nvSpPr>
        <p:spPr bwMode="auto">
          <a:xfrm>
            <a:off x="7027863" y="5534025"/>
            <a:ext cx="0" cy="290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930" name="Text Box 16"/>
          <p:cNvSpPr txBox="1">
            <a:spLocks noChangeArrowheads="1"/>
          </p:cNvSpPr>
          <p:nvPr/>
        </p:nvSpPr>
        <p:spPr bwMode="auto">
          <a:xfrm>
            <a:off x="1884363" y="5207000"/>
            <a:ext cx="890587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1294" tIns="45647" rIns="91294" bIns="45647">
            <a:spAutoFit/>
          </a:bodyPr>
          <a:lstStyle/>
          <a:p>
            <a:pPr defTabSz="912813" eaLnBrk="0" hangingPunct="0"/>
            <a:r>
              <a:rPr lang="en-US" sz="2000">
                <a:latin typeface="Arial" pitchFamily="34" charset="0"/>
              </a:rPr>
              <a:t>13450</a:t>
            </a:r>
          </a:p>
        </p:txBody>
      </p:sp>
      <p:sp>
        <p:nvSpPr>
          <p:cNvPr id="38931" name="Text Box 17"/>
          <p:cNvSpPr txBox="1">
            <a:spLocks noChangeArrowheads="1"/>
          </p:cNvSpPr>
          <p:nvPr/>
        </p:nvSpPr>
        <p:spPr bwMode="auto">
          <a:xfrm>
            <a:off x="3603625" y="5207000"/>
            <a:ext cx="890588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1294" tIns="45647" rIns="91294" bIns="45647">
            <a:spAutoFit/>
          </a:bodyPr>
          <a:lstStyle/>
          <a:p>
            <a:pPr defTabSz="912813" eaLnBrk="0" hangingPunct="0"/>
            <a:r>
              <a:rPr lang="en-US" sz="2000">
                <a:latin typeface="Arial" pitchFamily="34" charset="0"/>
              </a:rPr>
              <a:t>14950</a:t>
            </a:r>
          </a:p>
        </p:txBody>
      </p:sp>
      <p:sp>
        <p:nvSpPr>
          <p:cNvPr id="38932" name="Text Box 18"/>
          <p:cNvSpPr txBox="1">
            <a:spLocks noChangeArrowheads="1"/>
          </p:cNvSpPr>
          <p:nvPr/>
        </p:nvSpPr>
        <p:spPr bwMode="auto">
          <a:xfrm>
            <a:off x="4700588" y="5207000"/>
            <a:ext cx="890587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1294" tIns="45647" rIns="91294" bIns="45647">
            <a:spAutoFit/>
          </a:bodyPr>
          <a:lstStyle/>
          <a:p>
            <a:pPr defTabSz="912813" eaLnBrk="0" hangingPunct="0"/>
            <a:r>
              <a:rPr lang="en-US" sz="2000">
                <a:latin typeface="Arial" pitchFamily="34" charset="0"/>
              </a:rPr>
              <a:t>16050</a:t>
            </a:r>
          </a:p>
        </p:txBody>
      </p:sp>
      <p:sp>
        <p:nvSpPr>
          <p:cNvPr id="38933" name="Text Box 19"/>
          <p:cNvSpPr txBox="1">
            <a:spLocks noChangeArrowheads="1"/>
          </p:cNvSpPr>
          <p:nvPr/>
        </p:nvSpPr>
        <p:spPr bwMode="auto">
          <a:xfrm>
            <a:off x="6621463" y="5207000"/>
            <a:ext cx="890587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1294" tIns="45647" rIns="91294" bIns="45647">
            <a:spAutoFit/>
          </a:bodyPr>
          <a:lstStyle/>
          <a:p>
            <a:pPr defTabSz="912813" eaLnBrk="0" hangingPunct="0"/>
            <a:r>
              <a:rPr lang="en-US" sz="2000">
                <a:latin typeface="Arial" pitchFamily="34" charset="0"/>
              </a:rPr>
              <a:t>17550</a:t>
            </a:r>
          </a:p>
        </p:txBody>
      </p:sp>
      <p:sp>
        <p:nvSpPr>
          <p:cNvPr id="38934" name="Text Box 20"/>
          <p:cNvSpPr txBox="1">
            <a:spLocks noChangeArrowheads="1"/>
          </p:cNvSpPr>
          <p:nvPr/>
        </p:nvSpPr>
        <p:spPr bwMode="auto">
          <a:xfrm>
            <a:off x="533400" y="914400"/>
            <a:ext cx="838723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dirty="0">
                <a:solidFill>
                  <a:srgbClr val="FF0000"/>
                </a:solidFill>
              </a:rPr>
              <a:t>Το </a:t>
            </a:r>
            <a:r>
              <a:rPr lang="en-US" sz="2000" dirty="0">
                <a:solidFill>
                  <a:srgbClr val="FF0000"/>
                </a:solidFill>
              </a:rPr>
              <a:t>TCP </a:t>
            </a:r>
            <a:r>
              <a:rPr lang="el-GR" sz="2000" dirty="0">
                <a:solidFill>
                  <a:srgbClr val="FF0000"/>
                </a:solidFill>
              </a:rPr>
              <a:t>βλέπει τα δεδομένα σαν </a:t>
            </a:r>
            <a:r>
              <a:rPr lang="el-GR" sz="2000" b="1" dirty="0">
                <a:solidFill>
                  <a:srgbClr val="FF0000"/>
                </a:solidFill>
              </a:rPr>
              <a:t>μια ροή δεδομένων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  <a:r>
              <a:rPr lang="el-GR" sz="2000" dirty="0">
                <a:solidFill>
                  <a:srgbClr val="FF0000"/>
                </a:solidFill>
              </a:rPr>
              <a:t>  </a:t>
            </a:r>
            <a:r>
              <a:rPr lang="el-GR" sz="2000" b="1" dirty="0">
                <a:solidFill>
                  <a:srgbClr val="FF0000"/>
                </a:solidFill>
              </a:rPr>
              <a:t>σειρά από  </a:t>
            </a:r>
            <a:r>
              <a:rPr lang="en-US" sz="2000" b="1" dirty="0">
                <a:solidFill>
                  <a:srgbClr val="FF0000"/>
                </a:solidFill>
              </a:rPr>
              <a:t>bytes</a:t>
            </a:r>
            <a:endParaRPr lang="el-GR" sz="2000" b="1" dirty="0">
              <a:solidFill>
                <a:srgbClr val="FF0000"/>
              </a:solidFill>
            </a:endParaRPr>
          </a:p>
          <a:p>
            <a:pPr eaLnBrk="0" hangingPunct="0"/>
            <a:r>
              <a:rPr lang="el-GR" dirty="0"/>
              <a:t>Ο αποστολέας στέλνει τα πακέτα σύμφωνα με τη σειρά αυτή</a:t>
            </a:r>
          </a:p>
          <a:p>
            <a:pPr eaLnBrk="0" hangingPunct="0"/>
            <a:r>
              <a:rPr lang="el-GR" dirty="0"/>
              <a:t>Ο παραλήπτης θα προσπαθήσει να την </a:t>
            </a:r>
            <a:r>
              <a:rPr lang="en-US" dirty="0"/>
              <a:t>“</a:t>
            </a:r>
            <a:r>
              <a:rPr lang="el-GR" dirty="0"/>
              <a:t>ξαναδημιουργήσει</a:t>
            </a:r>
            <a:r>
              <a:rPr lang="en-US" dirty="0"/>
              <a:t>”</a:t>
            </a:r>
            <a:endParaRPr lang="el-GR" dirty="0"/>
          </a:p>
        </p:txBody>
      </p:sp>
      <p:sp>
        <p:nvSpPr>
          <p:cNvPr id="38935" name="Line 21"/>
          <p:cNvSpPr>
            <a:spLocks noChangeShapeType="1"/>
          </p:cNvSpPr>
          <p:nvPr/>
        </p:nvSpPr>
        <p:spPr bwMode="auto">
          <a:xfrm>
            <a:off x="152400" y="1371600"/>
            <a:ext cx="0" cy="449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936" name="Line 22"/>
          <p:cNvSpPr>
            <a:spLocks noChangeShapeType="1"/>
          </p:cNvSpPr>
          <p:nvPr/>
        </p:nvSpPr>
        <p:spPr bwMode="auto">
          <a:xfrm>
            <a:off x="152400" y="1371600"/>
            <a:ext cx="45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937" name="Line 23"/>
          <p:cNvSpPr>
            <a:spLocks noChangeShapeType="1"/>
          </p:cNvSpPr>
          <p:nvPr/>
        </p:nvSpPr>
        <p:spPr bwMode="auto">
          <a:xfrm>
            <a:off x="152400" y="5867400"/>
            <a:ext cx="53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938" name="Rectangle 24"/>
          <p:cNvSpPr>
            <a:spLocks noChangeArrowheads="1"/>
          </p:cNvSpPr>
          <p:nvPr/>
        </p:nvSpPr>
        <p:spPr bwMode="auto">
          <a:xfrm>
            <a:off x="457200" y="990600"/>
            <a:ext cx="8305800" cy="838200"/>
          </a:xfrm>
          <a:prstGeom prst="rect">
            <a:avLst/>
          </a:prstGeom>
          <a:solidFill>
            <a:srgbClr val="FFFF00">
              <a:alpha val="4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0"/>
            <a:ext cx="7772400" cy="1143000"/>
          </a:xfrm>
        </p:spPr>
        <p:txBody>
          <a:bodyPr/>
          <a:lstStyle/>
          <a:p>
            <a:r>
              <a:rPr lang="el-GR" dirty="0" smtClean="0"/>
              <a:t>Σημαντικές έννοιες του </a:t>
            </a:r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Παράθυρο συμφόρησης (</a:t>
            </a:r>
            <a:r>
              <a:rPr lang="en-US" sz="2400" dirty="0" smtClean="0"/>
              <a:t>Congestion window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lvl="1">
              <a:buNone/>
            </a:pPr>
            <a:r>
              <a:rPr lang="el-GR" dirty="0" smtClean="0"/>
              <a:t>  </a:t>
            </a:r>
            <a:r>
              <a:rPr lang="el-GR" sz="2800" dirty="0" smtClean="0">
                <a:sym typeface="Wingdings"/>
              </a:rPr>
              <a:t></a:t>
            </a:r>
            <a:r>
              <a:rPr lang="el-GR" dirty="0" smtClean="0"/>
              <a:t> </a:t>
            </a:r>
            <a:r>
              <a:rPr lang="el-GR" dirty="0" smtClean="0"/>
              <a:t>Δυναμική ρύθμιση του μεγέθους του κατά τη διάρκεια της μετάδοσης των πακέτων της ροής (</a:t>
            </a:r>
            <a:r>
              <a:rPr lang="en-US" dirty="0" smtClean="0"/>
              <a:t>Adaptation </a:t>
            </a:r>
            <a:r>
              <a:rPr lang="en-US" dirty="0" smtClean="0"/>
              <a:t>of its </a:t>
            </a:r>
            <a:r>
              <a:rPr lang="en-US" dirty="0" smtClean="0"/>
              <a:t>size</a:t>
            </a:r>
            <a:r>
              <a:rPr lang="el-GR" dirty="0" smtClean="0"/>
              <a:t>)</a:t>
            </a:r>
            <a:endParaRPr lang="en-US" dirty="0" smtClean="0"/>
          </a:p>
          <a:p>
            <a:pPr lvl="2">
              <a:buNone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Timeouts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smtClean="0">
                <a:sym typeface="Wingdings"/>
              </a:rPr>
              <a:t></a:t>
            </a:r>
            <a:r>
              <a:rPr lang="en-US" dirty="0" smtClean="0"/>
              <a:t> </a:t>
            </a:r>
            <a:r>
              <a:rPr lang="en-US" sz="2200" b="1" u="sng" dirty="0" smtClean="0"/>
              <a:t>not</a:t>
            </a:r>
            <a:r>
              <a:rPr lang="en-US" sz="2200" dirty="0" smtClean="0"/>
              <a:t> receiving the ACK of a packet within a time interval</a:t>
            </a:r>
          </a:p>
          <a:p>
            <a:pPr marL="457200" lvl="1" indent="0">
              <a:buNone/>
            </a:pPr>
            <a:r>
              <a:rPr lang="el-GR" sz="2000" dirty="0" smtClean="0"/>
              <a:t>       </a:t>
            </a:r>
            <a:r>
              <a:rPr lang="en-US" sz="2000" dirty="0" smtClean="0"/>
              <a:t>Estimating RTT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Συμπεραίνει τις απώλειες των πακέτων (</a:t>
            </a:r>
            <a:r>
              <a:rPr lang="en-US" sz="2400" dirty="0" smtClean="0"/>
              <a:t>Inferring </a:t>
            </a:r>
            <a:r>
              <a:rPr lang="en-US" sz="2400" dirty="0" smtClean="0"/>
              <a:t>packet </a:t>
            </a:r>
            <a:r>
              <a:rPr lang="en-US" sz="2400" dirty="0" smtClean="0"/>
              <a:t>loss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9900"/>
                </a:solidFill>
              </a:rPr>
              <a:t>Slow start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9900"/>
                </a:solidFill>
              </a:rPr>
              <a:t>Fast retransmission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52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1A962C-CE67-4C77-8F36-4ABAC1B73CBF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TCP seq. #’s and ACKs (1/2)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9677400" cy="5410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Seq. #’s:</a:t>
            </a:r>
            <a:endParaRPr lang="en-US" sz="2400" dirty="0" smtClean="0"/>
          </a:p>
          <a:p>
            <a:pPr>
              <a:buFont typeface="ZapfDingbats"/>
              <a:buNone/>
            </a:pPr>
            <a:r>
              <a:rPr lang="el-GR" sz="2200" dirty="0" smtClean="0"/>
              <a:t>«Αριθμός» ροής </a:t>
            </a:r>
            <a:r>
              <a:rPr lang="en-US" sz="2200" dirty="0" smtClean="0"/>
              <a:t>byte </a:t>
            </a:r>
            <a:r>
              <a:rPr lang="el-GR" sz="2200" dirty="0" smtClean="0"/>
              <a:t>του πρώτου </a:t>
            </a:r>
            <a:r>
              <a:rPr lang="en-US" sz="2200" dirty="0" smtClean="0"/>
              <a:t>byte </a:t>
            </a:r>
            <a:r>
              <a:rPr lang="el-GR" sz="2200" dirty="0" smtClean="0"/>
              <a:t>στα δεδομένα του</a:t>
            </a:r>
            <a:r>
              <a:rPr lang="en-US" sz="2200" dirty="0" smtClean="0"/>
              <a:t> segment</a:t>
            </a:r>
          </a:p>
          <a:p>
            <a:pPr>
              <a:buFont typeface="ZapfDingbats"/>
              <a:buNone/>
            </a:pPr>
            <a:endParaRPr lang="en-US" sz="2400" u="sng" dirty="0" smtClean="0">
              <a:solidFill>
                <a:srgbClr val="FF0000"/>
              </a:solidFill>
            </a:endParaRPr>
          </a:p>
          <a:p>
            <a:pPr>
              <a:buFont typeface="ZapfDingbats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ACKs: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200" b="1" dirty="0" err="1" smtClean="0">
                <a:solidFill>
                  <a:srgbClr val="009900"/>
                </a:solidFill>
              </a:rPr>
              <a:t>seq</a:t>
            </a:r>
            <a:r>
              <a:rPr lang="en-US" sz="2200" b="1" dirty="0" smtClean="0">
                <a:solidFill>
                  <a:srgbClr val="009900"/>
                </a:solidFill>
              </a:rPr>
              <a:t> # </a:t>
            </a:r>
            <a:r>
              <a:rPr lang="el-GR" sz="2200" b="1" dirty="0" smtClean="0">
                <a:solidFill>
                  <a:srgbClr val="009900"/>
                </a:solidFill>
              </a:rPr>
              <a:t>του </a:t>
            </a:r>
            <a:r>
              <a:rPr lang="el-GR" sz="2200" b="1" i="1" u="sng" dirty="0" smtClean="0">
                <a:solidFill>
                  <a:srgbClr val="009900"/>
                </a:solidFill>
              </a:rPr>
              <a:t>επόμενου </a:t>
            </a:r>
            <a:r>
              <a:rPr lang="en-US" sz="2200" b="1" i="1" dirty="0" smtClean="0">
                <a:solidFill>
                  <a:srgbClr val="009900"/>
                </a:solidFill>
              </a:rPr>
              <a:t>byte </a:t>
            </a:r>
            <a:r>
              <a:rPr lang="el-GR" sz="2200" b="1" i="1" dirty="0" smtClean="0">
                <a:solidFill>
                  <a:srgbClr val="009900"/>
                </a:solidFill>
              </a:rPr>
              <a:t>που αναμένεται </a:t>
            </a:r>
            <a:r>
              <a:rPr lang="el-GR" sz="2200" b="1" dirty="0" smtClean="0">
                <a:solidFill>
                  <a:srgbClr val="009900"/>
                </a:solidFill>
              </a:rPr>
              <a:t>από την άλλη πλευρά</a:t>
            </a:r>
            <a:endParaRPr lang="en-US" sz="2200" b="1" dirty="0" smtClean="0">
              <a:solidFill>
                <a:srgbClr val="00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200" b="1" dirty="0" smtClean="0"/>
              <a:t>συσσωρευτικό (</a:t>
            </a:r>
            <a:r>
              <a:rPr lang="en-US" sz="2200" b="1" dirty="0" smtClean="0"/>
              <a:t>cumulative) ACK</a:t>
            </a:r>
            <a:endParaRPr lang="el-GR" sz="2200" b="1" dirty="0" smtClean="0"/>
          </a:p>
          <a:p>
            <a:pPr lvl="1">
              <a:buFont typeface="ZapfDingbats"/>
              <a:buNone/>
            </a:pPr>
            <a:endParaRPr lang="en-US" sz="1800" dirty="0" smtClean="0"/>
          </a:p>
          <a:p>
            <a:pPr>
              <a:buFont typeface="ZapfDingbats"/>
              <a:buNone/>
            </a:pPr>
            <a:endParaRPr lang="el-GR" sz="1800" dirty="0" smtClean="0"/>
          </a:p>
          <a:p>
            <a:pPr lvl="1">
              <a:buFont typeface="ZapfDingbats"/>
              <a:buNone/>
            </a:pPr>
            <a:r>
              <a:rPr lang="el-GR" sz="1800" dirty="0" smtClean="0"/>
              <a:t> </a:t>
            </a:r>
            <a:endParaRPr lang="en-US" sz="1800" dirty="0" smtClean="0"/>
          </a:p>
        </p:txBody>
      </p:sp>
      <p:grpSp>
        <p:nvGrpSpPr>
          <p:cNvPr id="55302" name="Group 18"/>
          <p:cNvGrpSpPr>
            <a:grpSpLocks/>
          </p:cNvGrpSpPr>
          <p:nvPr/>
        </p:nvGrpSpPr>
        <p:grpSpPr bwMode="auto">
          <a:xfrm>
            <a:off x="8353425" y="5600700"/>
            <a:ext cx="514350" cy="266700"/>
            <a:chOff x="3342" y="3576"/>
            <a:chExt cx="324" cy="168"/>
          </a:xfrm>
        </p:grpSpPr>
        <p:sp>
          <p:nvSpPr>
            <p:cNvPr id="55303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55304" name="Text Box 20"/>
            <p:cNvSpPr txBox="1">
              <a:spLocks noChangeArrowheads="1"/>
            </p:cNvSpPr>
            <p:nvPr/>
          </p:nvSpPr>
          <p:spPr bwMode="auto">
            <a:xfrm>
              <a:off x="3453" y="3590"/>
              <a:ext cx="1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l-GR" sz="10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none" smtClean="0"/>
              <a:t>Εν</a:t>
            </a:r>
            <a:r>
              <a:rPr lang="el-GR" smtClean="0"/>
              <a:t>θυλάκωση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020763"/>
            <a:ext cx="8064500" cy="5837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292" name="Line 8"/>
          <p:cNvSpPr>
            <a:spLocks noChangeShapeType="1"/>
          </p:cNvSpPr>
          <p:nvPr/>
        </p:nvSpPr>
        <p:spPr bwMode="auto">
          <a:xfrm flipH="1">
            <a:off x="4284663" y="1268413"/>
            <a:ext cx="142875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63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1D5054-C6E8-4330-8E36-F9F1C8C48EBA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TCP seq. #’s and ACKs (2/2)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304800" y="990600"/>
            <a:ext cx="9448800" cy="5410200"/>
          </a:xfrm>
        </p:spPr>
        <p:txBody>
          <a:bodyPr/>
          <a:lstStyle/>
          <a:p>
            <a:pPr lvl="1">
              <a:buFont typeface="ZapfDingbats" pitchFamily="82" charset="2"/>
              <a:buNone/>
              <a:defRPr/>
            </a:pPr>
            <a:endParaRPr lang="en-US" sz="1800" dirty="0" smtClean="0"/>
          </a:p>
          <a:p>
            <a:pPr>
              <a:buFont typeface="ZapfDingbats" pitchFamily="82" charset="2"/>
              <a:buNone/>
              <a:defRPr/>
            </a:pPr>
            <a:r>
              <a:rPr lang="el-GR" sz="2400" dirty="0" smtClean="0">
                <a:solidFill>
                  <a:srgbClr val="FF0000"/>
                </a:solidFill>
              </a:rPr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Q:</a:t>
            </a:r>
            <a:r>
              <a:rPr lang="en-US" sz="2400" dirty="0" smtClean="0"/>
              <a:t> </a:t>
            </a:r>
            <a:r>
              <a:rPr lang="el-GR" sz="2400" dirty="0" smtClean="0"/>
              <a:t>Πώς διαχειρίζεται ο παραλήπτης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segments</a:t>
            </a:r>
            <a:r>
              <a:rPr lang="el-GR" sz="2400" dirty="0" smtClean="0">
                <a:solidFill>
                  <a:srgbClr val="FF0000"/>
                </a:solidFill>
              </a:rPr>
              <a:t> που φτάνουν με </a:t>
            </a:r>
            <a:r>
              <a:rPr lang="el-GR" sz="2400" b="1" i="1" dirty="0" smtClean="0">
                <a:solidFill>
                  <a:srgbClr val="FF0000"/>
                </a:solidFill>
              </a:rPr>
              <a:t>λάθος σειρά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  <a:defRPr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 lvl="1">
              <a:buFont typeface="ZapfDingbats" pitchFamily="82" charset="2"/>
              <a:buNone/>
              <a:defRPr/>
            </a:pPr>
            <a:r>
              <a:rPr lang="en-US" dirty="0" smtClean="0"/>
              <a:t>A: </a:t>
            </a:r>
            <a:r>
              <a:rPr lang="el-GR" dirty="0" smtClean="0"/>
              <a:t>Δεν περιγράφεται στις «προδιαγραφές» </a:t>
            </a:r>
            <a:r>
              <a:rPr lang="en-US" dirty="0" smtClean="0"/>
              <a:t>TCP – </a:t>
            </a:r>
            <a:r>
              <a:rPr lang="el-GR" dirty="0" smtClean="0"/>
              <a:t>επιλέγεται κατά βούληση σε κάθε υλοποίηση</a:t>
            </a:r>
          </a:p>
          <a:p>
            <a:pPr lvl="1">
              <a:buFont typeface="ZapfDingbats" pitchFamily="82" charset="2"/>
              <a:buNone/>
              <a:defRPr/>
            </a:pPr>
            <a:r>
              <a:rPr lang="el-GR" dirty="0" smtClean="0"/>
              <a:t>Ο παραλήπτης έχει τις παρακάτω δύο γενικές επιλογές</a:t>
            </a:r>
            <a:r>
              <a:rPr lang="en-US" dirty="0" smtClean="0"/>
              <a:t>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l-GR" dirty="0" smtClean="0"/>
              <a:t> </a:t>
            </a:r>
            <a:r>
              <a:rPr lang="el-GR" b="1" dirty="0" smtClean="0"/>
              <a:t>αμέσως </a:t>
            </a:r>
            <a:r>
              <a:rPr lang="en-US" b="1" dirty="0" smtClean="0"/>
              <a:t>“</a:t>
            </a:r>
            <a:r>
              <a:rPr lang="el-GR" b="1" i="1" dirty="0" smtClean="0">
                <a:solidFill>
                  <a:srgbClr val="7030A0"/>
                </a:solidFill>
              </a:rPr>
              <a:t>πετά</a:t>
            </a:r>
            <a:r>
              <a:rPr lang="en-US" b="1" dirty="0" smtClean="0"/>
              <a:t>” </a:t>
            </a:r>
            <a:r>
              <a:rPr lang="el-GR" b="1" dirty="0" smtClean="0"/>
              <a:t>τα</a:t>
            </a:r>
            <a:r>
              <a:rPr lang="en-US" b="1" dirty="0" smtClean="0"/>
              <a:t> segments </a:t>
            </a:r>
            <a:r>
              <a:rPr lang="el-GR" b="1" dirty="0" smtClean="0"/>
              <a:t>που έφτασαν με </a:t>
            </a:r>
            <a:r>
              <a:rPr lang="el-GR" b="1" i="1" dirty="0" smtClean="0"/>
              <a:t>λάθος σειρά</a:t>
            </a:r>
            <a:r>
              <a:rPr lang="en-US" dirty="0" smtClean="0"/>
              <a:t>, </a:t>
            </a:r>
            <a:r>
              <a:rPr lang="el-GR" dirty="0" smtClean="0"/>
              <a:t>ή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dirty="0" smtClean="0"/>
              <a:t>“</a:t>
            </a:r>
            <a:r>
              <a:rPr lang="el-GR" b="1" dirty="0" smtClean="0">
                <a:solidFill>
                  <a:srgbClr val="009900"/>
                </a:solidFill>
              </a:rPr>
              <a:t>κρατά</a:t>
            </a:r>
            <a:r>
              <a:rPr lang="en-US" dirty="0" smtClean="0"/>
              <a:t>” </a:t>
            </a:r>
            <a:r>
              <a:rPr lang="el-GR" dirty="0" smtClean="0"/>
              <a:t>τα </a:t>
            </a:r>
            <a:r>
              <a:rPr lang="en-US" dirty="0" smtClean="0"/>
              <a:t>segments </a:t>
            </a:r>
            <a:r>
              <a:rPr lang="el-GR" dirty="0" smtClean="0"/>
              <a:t>που ήρθαν </a:t>
            </a:r>
            <a:r>
              <a:rPr lang="el-GR" b="1" i="1" dirty="0" smtClean="0"/>
              <a:t>με λάθος σειρά </a:t>
            </a:r>
            <a:r>
              <a:rPr lang="el-GR" dirty="0" smtClean="0"/>
              <a:t>και </a:t>
            </a:r>
            <a:r>
              <a:rPr lang="el-GR" b="1" dirty="0" smtClean="0">
                <a:solidFill>
                  <a:srgbClr val="009900"/>
                </a:solidFill>
              </a:rPr>
              <a:t>περιμένει τα λάβει πακέτα με τα </a:t>
            </a:r>
            <a:r>
              <a:rPr lang="en-US" b="1" dirty="0" smtClean="0">
                <a:solidFill>
                  <a:srgbClr val="009900"/>
                </a:solidFill>
              </a:rPr>
              <a:t>bytes </a:t>
            </a:r>
            <a:r>
              <a:rPr lang="el-GR" b="1" dirty="0" smtClean="0">
                <a:solidFill>
                  <a:srgbClr val="009900"/>
                </a:solidFill>
              </a:rPr>
              <a:t>που </a:t>
            </a:r>
            <a:r>
              <a:rPr lang="en-US" b="1" dirty="0" smtClean="0">
                <a:solidFill>
                  <a:srgbClr val="009900"/>
                </a:solidFill>
              </a:rPr>
              <a:t>“</a:t>
            </a:r>
            <a:r>
              <a:rPr lang="el-GR" b="1" dirty="0" smtClean="0">
                <a:solidFill>
                  <a:srgbClr val="009900"/>
                </a:solidFill>
              </a:rPr>
              <a:t>χάθηκαν</a:t>
            </a:r>
            <a:r>
              <a:rPr lang="en-US" b="1" dirty="0" smtClean="0">
                <a:solidFill>
                  <a:srgbClr val="009900"/>
                </a:solidFill>
              </a:rPr>
              <a:t>/</a:t>
            </a:r>
            <a:r>
              <a:rPr lang="el-GR" b="1" dirty="0" smtClean="0">
                <a:solidFill>
                  <a:srgbClr val="009900"/>
                </a:solidFill>
              </a:rPr>
              <a:t>δεν έφτασαν</a:t>
            </a:r>
            <a:r>
              <a:rPr lang="en-US" b="1" dirty="0" smtClean="0"/>
              <a:t>”</a:t>
            </a:r>
            <a:r>
              <a:rPr lang="el-GR" b="1" dirty="0" smtClean="0"/>
              <a:t> ώστε να καλύψει τα κενά</a:t>
            </a:r>
          </a:p>
          <a:p>
            <a:pPr lvl="1">
              <a:buFont typeface="ZapfDingbats" pitchFamily="82" charset="2"/>
              <a:buNone/>
              <a:defRPr/>
            </a:pPr>
            <a:endParaRPr lang="el-GR" sz="1800" dirty="0" smtClean="0"/>
          </a:p>
          <a:p>
            <a:pPr lvl="1">
              <a:buFont typeface="ZapfDingbats" pitchFamily="82" charset="2"/>
              <a:buNone/>
              <a:defRPr/>
            </a:pPr>
            <a:r>
              <a:rPr lang="el-GR" sz="1800" dirty="0" smtClean="0"/>
              <a:t> </a:t>
            </a:r>
            <a:endParaRPr lang="en-US" sz="1800" dirty="0" smtClean="0"/>
          </a:p>
        </p:txBody>
      </p:sp>
      <p:grpSp>
        <p:nvGrpSpPr>
          <p:cNvPr id="56326" name="Group 18"/>
          <p:cNvGrpSpPr>
            <a:grpSpLocks/>
          </p:cNvGrpSpPr>
          <p:nvPr/>
        </p:nvGrpSpPr>
        <p:grpSpPr bwMode="auto">
          <a:xfrm>
            <a:off x="8353425" y="5600700"/>
            <a:ext cx="514350" cy="266700"/>
            <a:chOff x="3342" y="3576"/>
            <a:chExt cx="324" cy="168"/>
          </a:xfrm>
        </p:grpSpPr>
        <p:sp>
          <p:nvSpPr>
            <p:cNvPr id="56327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56328" name="Text Box 20"/>
            <p:cNvSpPr txBox="1">
              <a:spLocks noChangeArrowheads="1"/>
            </p:cNvSpPr>
            <p:nvPr/>
          </p:nvSpPr>
          <p:spPr bwMode="auto">
            <a:xfrm>
              <a:off x="3453" y="3590"/>
              <a:ext cx="1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l-GR" sz="10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D6F745-D1A8-4A86-9873-148C40D288C5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95350"/>
          </a:xfrm>
        </p:spPr>
        <p:txBody>
          <a:bodyPr/>
          <a:lstStyle/>
          <a:p>
            <a:r>
              <a:rPr lang="en-US" sz="3200" smtClean="0"/>
              <a:t>TCP </a:t>
            </a:r>
            <a:r>
              <a:rPr lang="el-GR" sz="3200" smtClean="0"/>
              <a:t>σύνδεση</a:t>
            </a:r>
            <a:r>
              <a:rPr lang="en-US" sz="3200" smtClean="0"/>
              <a:t>: </a:t>
            </a:r>
            <a:r>
              <a:rPr lang="el-GR" sz="3200" smtClean="0"/>
              <a:t>χειραψία σε </a:t>
            </a:r>
            <a:r>
              <a:rPr lang="en-US" sz="3200" smtClean="0"/>
              <a:t>3</a:t>
            </a:r>
            <a:r>
              <a:rPr lang="el-GR" sz="3200" smtClean="0"/>
              <a:t> βήματα</a:t>
            </a:r>
            <a:endParaRPr lang="en-US" smtClean="0"/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447800"/>
            <a:ext cx="8915400" cy="5048250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Βήμα</a:t>
            </a:r>
            <a:r>
              <a:rPr lang="en-US" sz="2400" u="sng" dirty="0" smtClean="0">
                <a:solidFill>
                  <a:srgbClr val="FF0000"/>
                </a:solidFill>
              </a:rPr>
              <a:t> 1:</a:t>
            </a:r>
            <a:r>
              <a:rPr lang="en-US" sz="2400" dirty="0" smtClean="0"/>
              <a:t> </a:t>
            </a:r>
            <a:r>
              <a:rPr lang="el-GR" sz="2400" dirty="0" smtClean="0"/>
              <a:t>ο </a:t>
            </a:r>
            <a:r>
              <a:rPr lang="en-US" sz="2400" dirty="0" smtClean="0"/>
              <a:t>client host </a:t>
            </a:r>
            <a:r>
              <a:rPr lang="el-GR" sz="2400" dirty="0" smtClean="0">
                <a:solidFill>
                  <a:srgbClr val="009900"/>
                </a:solidFill>
              </a:rPr>
              <a:t>στέλνει το</a:t>
            </a:r>
            <a:r>
              <a:rPr lang="en-US" sz="2400" b="1" i="1" dirty="0" smtClean="0">
                <a:solidFill>
                  <a:srgbClr val="009900"/>
                </a:solidFill>
              </a:rPr>
              <a:t>TCP SYN segment</a:t>
            </a:r>
            <a:r>
              <a:rPr lang="en-US" sz="2400" b="1" i="1" dirty="0" smtClean="0"/>
              <a:t> </a:t>
            </a:r>
            <a:r>
              <a:rPr lang="el-GR" sz="2400" dirty="0" smtClean="0"/>
              <a:t>στον </a:t>
            </a:r>
            <a:r>
              <a:rPr lang="en-US" sz="2400" dirty="0" smtClean="0"/>
              <a:t>server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Προσδιορίζει τον </a:t>
            </a:r>
            <a:r>
              <a:rPr lang="el-GR" b="1" i="1" dirty="0" smtClean="0"/>
              <a:t>αρχικό αριθμό σειράς </a:t>
            </a:r>
            <a:r>
              <a:rPr lang="el-GR" dirty="0" smtClean="0"/>
              <a:t>(</a:t>
            </a:r>
            <a:r>
              <a:rPr lang="en-US" dirty="0" err="1" smtClean="0"/>
              <a:t>seq</a:t>
            </a:r>
            <a:r>
              <a:rPr lang="en-US" dirty="0" smtClean="0"/>
              <a:t> #</a:t>
            </a:r>
            <a:r>
              <a:rPr lang="el-GR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l-GR" b="1" dirty="0" smtClean="0"/>
              <a:t>Δεν περιέχει δεδομένα</a:t>
            </a:r>
            <a:endParaRPr lang="en-US" b="1" dirty="0" smtClean="0"/>
          </a:p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Βήμα </a:t>
            </a:r>
            <a:r>
              <a:rPr lang="en-US" sz="2400" u="sng" dirty="0" smtClean="0">
                <a:solidFill>
                  <a:srgbClr val="FF0000"/>
                </a:solidFill>
              </a:rPr>
              <a:t>2:</a:t>
            </a:r>
            <a:r>
              <a:rPr lang="en-US" sz="2400" dirty="0" smtClean="0"/>
              <a:t> </a:t>
            </a:r>
            <a:r>
              <a:rPr lang="el-GR" sz="2400" dirty="0" smtClean="0"/>
              <a:t>ο </a:t>
            </a:r>
            <a:r>
              <a:rPr lang="en-US" sz="2400" dirty="0" smtClean="0"/>
              <a:t>server host </a:t>
            </a:r>
            <a:r>
              <a:rPr lang="el-GR" sz="2400" dirty="0" smtClean="0"/>
              <a:t>λαμβάνει το </a:t>
            </a:r>
            <a:r>
              <a:rPr lang="en-US" sz="2400" dirty="0" smtClean="0"/>
              <a:t>SYN, </a:t>
            </a:r>
            <a:r>
              <a:rPr lang="el-GR" sz="2400" dirty="0" smtClean="0">
                <a:solidFill>
                  <a:srgbClr val="009900"/>
                </a:solidFill>
              </a:rPr>
              <a:t>απαντάει με</a:t>
            </a:r>
            <a:r>
              <a:rPr lang="en-US" sz="2400" dirty="0" smtClean="0">
                <a:solidFill>
                  <a:srgbClr val="009900"/>
                </a:solidFill>
              </a:rPr>
              <a:t> </a:t>
            </a:r>
            <a:r>
              <a:rPr lang="en-US" sz="2400" b="1" i="1" dirty="0" smtClean="0">
                <a:solidFill>
                  <a:srgbClr val="009900"/>
                </a:solidFill>
              </a:rPr>
              <a:t>SYNACK segment</a:t>
            </a:r>
          </a:p>
          <a:p>
            <a:pPr marL="457200" lvl="1" indent="0">
              <a:spcBef>
                <a:spcPct val="40000"/>
              </a:spcBef>
              <a:buNone/>
            </a:pPr>
            <a:r>
              <a:rPr lang="el-GR" b="1" dirty="0" smtClean="0"/>
              <a:t>Ο </a:t>
            </a:r>
            <a:r>
              <a:rPr lang="en-US" b="1" dirty="0" smtClean="0"/>
              <a:t>server </a:t>
            </a:r>
            <a:r>
              <a:rPr lang="el-GR" b="1" dirty="0" smtClean="0"/>
              <a:t>δεσμεύει</a:t>
            </a:r>
            <a:r>
              <a:rPr lang="en-US" b="1" dirty="0" smtClean="0"/>
              <a:t> buffers</a:t>
            </a:r>
            <a:r>
              <a:rPr lang="el-GR" b="1" dirty="0" smtClean="0"/>
              <a:t> !</a:t>
            </a:r>
            <a:endParaRPr lang="en-US" b="1" dirty="0" smtClean="0"/>
          </a:p>
          <a:p>
            <a:pPr marL="457200" lvl="1" indent="0">
              <a:buNone/>
            </a:pPr>
            <a:r>
              <a:rPr lang="el-GR" dirty="0" smtClean="0"/>
              <a:t>Προσδιορίζει τον αρχικό αριθμό σειράς </a:t>
            </a:r>
            <a:endParaRPr lang="en-US" dirty="0" smtClean="0"/>
          </a:p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Βήμα </a:t>
            </a:r>
            <a:r>
              <a:rPr lang="en-US" sz="2400" u="sng" dirty="0" smtClean="0">
                <a:solidFill>
                  <a:srgbClr val="FF0000"/>
                </a:solidFill>
              </a:rPr>
              <a:t>3:</a:t>
            </a:r>
            <a:r>
              <a:rPr lang="en-US" sz="2400" dirty="0" smtClean="0"/>
              <a:t> </a:t>
            </a:r>
            <a:r>
              <a:rPr lang="el-GR" sz="2400" dirty="0" smtClean="0"/>
              <a:t>ο </a:t>
            </a:r>
            <a:r>
              <a:rPr lang="en-US" sz="2400" dirty="0" smtClean="0"/>
              <a:t>client </a:t>
            </a:r>
            <a:r>
              <a:rPr lang="el-GR" sz="2400" dirty="0" smtClean="0"/>
              <a:t>λαμβάνει</a:t>
            </a:r>
            <a:r>
              <a:rPr lang="en-US" sz="2400" dirty="0" smtClean="0"/>
              <a:t> SYNACK, </a:t>
            </a:r>
            <a:r>
              <a:rPr lang="el-GR" sz="2400" dirty="0" smtClean="0">
                <a:solidFill>
                  <a:srgbClr val="009900"/>
                </a:solidFill>
              </a:rPr>
              <a:t>απαντάει με</a:t>
            </a:r>
            <a:r>
              <a:rPr lang="en-US" sz="2400" dirty="0" smtClean="0">
                <a:solidFill>
                  <a:srgbClr val="009900"/>
                </a:solidFill>
              </a:rPr>
              <a:t> </a:t>
            </a:r>
            <a:r>
              <a:rPr lang="en-US" sz="2400" b="1" i="1" dirty="0" smtClean="0">
                <a:solidFill>
                  <a:srgbClr val="009900"/>
                </a:solidFill>
              </a:rPr>
              <a:t>ACK segment</a:t>
            </a:r>
            <a:r>
              <a:rPr lang="en-US" sz="2400" dirty="0" smtClean="0"/>
              <a:t>, </a:t>
            </a:r>
            <a:r>
              <a:rPr lang="el-GR" sz="2400" b="1" dirty="0" smtClean="0"/>
              <a:t>που μπορεί να περιέχει και δεδομένα</a:t>
            </a:r>
            <a:endParaRPr lang="en-US" sz="2400" b="1" dirty="0" smtClean="0"/>
          </a:p>
          <a:p>
            <a:pPr>
              <a:spcBef>
                <a:spcPct val="60000"/>
              </a:spcBef>
              <a:buFont typeface="ZapfDingbats"/>
              <a:buNone/>
            </a:pP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9D04FC-283E-417D-B9A4-6962911D7108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0363200" cy="1143000"/>
          </a:xfrm>
        </p:spPr>
        <p:txBody>
          <a:bodyPr/>
          <a:lstStyle/>
          <a:p>
            <a:r>
              <a:rPr lang="el-GR" sz="3400" dirty="0" smtClean="0"/>
              <a:t>Εγκαθίδρυση σύνδεσης</a:t>
            </a:r>
            <a:r>
              <a:rPr lang="en-US" sz="3400" dirty="0" smtClean="0"/>
              <a:t>: </a:t>
            </a:r>
            <a:r>
              <a:rPr lang="el-GR" sz="3600" dirty="0" smtClean="0"/>
              <a:t>χειραψία σε </a:t>
            </a:r>
            <a:r>
              <a:rPr lang="en-US" sz="3600" dirty="0" smtClean="0"/>
              <a:t>3</a:t>
            </a:r>
            <a:r>
              <a:rPr lang="el-GR" sz="3600" dirty="0" smtClean="0"/>
              <a:t> βήματα</a:t>
            </a:r>
            <a:endParaRPr lang="en-US" sz="3400" dirty="0" smtClean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4102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/>
              <a:t>Κάθε πλευρά ειδοποιεί την άλλη για τον αρχικό αριθμό σειράς (</a:t>
            </a:r>
            <a:r>
              <a:rPr lang="en-US" sz="2200" dirty="0" err="1" smtClean="0"/>
              <a:t>seq</a:t>
            </a:r>
            <a:r>
              <a:rPr lang="el-GR" sz="2200" dirty="0" smtClean="0"/>
              <a:t> #)</a:t>
            </a:r>
            <a:r>
              <a:rPr lang="en-US" sz="2200" dirty="0" smtClean="0"/>
              <a:t> </a:t>
            </a:r>
            <a:r>
              <a:rPr lang="el-GR" sz="2200" dirty="0" smtClean="0"/>
              <a:t>που θα χρησιμοποιήσει για την αποστολή</a:t>
            </a:r>
            <a:endParaRPr lang="en-US" sz="22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l-GR" sz="2000" dirty="0" smtClean="0"/>
              <a:t>Γιατί να μην επιλέξουμε απλά το </a:t>
            </a:r>
            <a:r>
              <a:rPr lang="en-US" sz="2000" dirty="0" smtClean="0"/>
              <a:t>0</a:t>
            </a:r>
            <a:r>
              <a:rPr lang="el-GR" sz="2000" dirty="0" smtClean="0"/>
              <a:t>;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l-GR" dirty="0" smtClean="0"/>
              <a:t>Πρέπει να αποφύγει την επικάλυψη με προηγούμενο πακέτο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l-GR" dirty="0" smtClean="0"/>
              <a:t>Θέματα ασφάλειας</a:t>
            </a:r>
            <a:endParaRPr lang="en-US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/>
              <a:t>Κάθε πλευρά επιβεβαιώνει τον αριθμό σειράς της άλλης</a:t>
            </a:r>
            <a:endParaRPr lang="en-US" sz="22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 smtClean="0"/>
              <a:t>SYN-ACK: </a:t>
            </a:r>
            <a:r>
              <a:rPr lang="el-GR" sz="2000" dirty="0" smtClean="0"/>
              <a:t>αριθμός σειράς επιβεβαίωσης </a:t>
            </a:r>
            <a:r>
              <a:rPr lang="en-US" sz="2000" dirty="0" smtClean="0"/>
              <a:t>+ 1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l-GR" sz="2200" dirty="0" smtClean="0"/>
              <a:t>Μπορεί να συνδυάσει το δεύτερο</a:t>
            </a:r>
            <a:r>
              <a:rPr lang="en-US" sz="2200" dirty="0" smtClean="0"/>
              <a:t> SYN </a:t>
            </a:r>
            <a:r>
              <a:rPr lang="el-GR" sz="2200" dirty="0" smtClean="0"/>
              <a:t>με το πρώτο</a:t>
            </a:r>
            <a:r>
              <a:rPr lang="en-US" sz="2200" dirty="0" smtClean="0"/>
              <a:t> ACK</a:t>
            </a:r>
          </a:p>
        </p:txBody>
      </p:sp>
      <p:sp>
        <p:nvSpPr>
          <p:cNvPr id="40966" name="Line 4"/>
          <p:cNvSpPr>
            <a:spLocks noChangeShapeType="1"/>
          </p:cNvSpPr>
          <p:nvPr/>
        </p:nvSpPr>
        <p:spPr bwMode="auto">
          <a:xfrm>
            <a:off x="5603875" y="1812925"/>
            <a:ext cx="0" cy="37925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0967" name="Line 5"/>
          <p:cNvSpPr>
            <a:spLocks noChangeShapeType="1"/>
          </p:cNvSpPr>
          <p:nvPr/>
        </p:nvSpPr>
        <p:spPr bwMode="auto">
          <a:xfrm>
            <a:off x="8651875" y="1812925"/>
            <a:ext cx="0" cy="37925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0968" name="Line 6"/>
          <p:cNvSpPr>
            <a:spLocks noChangeShapeType="1"/>
          </p:cNvSpPr>
          <p:nvPr/>
        </p:nvSpPr>
        <p:spPr bwMode="auto">
          <a:xfrm>
            <a:off x="5603875" y="2211388"/>
            <a:ext cx="3048000" cy="600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0969" name="Line 7"/>
          <p:cNvSpPr>
            <a:spLocks noChangeShapeType="1"/>
          </p:cNvSpPr>
          <p:nvPr/>
        </p:nvSpPr>
        <p:spPr bwMode="auto">
          <a:xfrm flipH="1">
            <a:off x="5603875" y="3609975"/>
            <a:ext cx="3048000" cy="598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5984875" y="1912938"/>
            <a:ext cx="1244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SYN: SeqC</a:t>
            </a:r>
          </a:p>
        </p:txBody>
      </p:sp>
      <p:sp>
        <p:nvSpPr>
          <p:cNvPr id="40971" name="Text Box 9"/>
          <p:cNvSpPr txBox="1">
            <a:spLocks noChangeArrowheads="1"/>
          </p:cNvSpPr>
          <p:nvPr/>
        </p:nvSpPr>
        <p:spPr bwMode="auto">
          <a:xfrm>
            <a:off x="5908675" y="3109913"/>
            <a:ext cx="149542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ACK: SeqC+1</a:t>
            </a:r>
          </a:p>
          <a:p>
            <a:pPr eaLnBrk="0" hangingPunct="0"/>
            <a:r>
              <a:rPr lang="en-US" b="1">
                <a:latin typeface="Helvetica"/>
              </a:rPr>
              <a:t>SYN: SeqS</a:t>
            </a:r>
          </a:p>
        </p:txBody>
      </p:sp>
      <p:sp>
        <p:nvSpPr>
          <p:cNvPr id="40972" name="Line 10"/>
          <p:cNvSpPr>
            <a:spLocks noChangeShapeType="1"/>
          </p:cNvSpPr>
          <p:nvPr/>
        </p:nvSpPr>
        <p:spPr bwMode="auto">
          <a:xfrm>
            <a:off x="5603875" y="4508500"/>
            <a:ext cx="3048000" cy="598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0973" name="Text Box 11"/>
          <p:cNvSpPr txBox="1">
            <a:spLocks noChangeArrowheads="1"/>
          </p:cNvSpPr>
          <p:nvPr/>
        </p:nvSpPr>
        <p:spPr bwMode="auto">
          <a:xfrm>
            <a:off x="5984875" y="4208463"/>
            <a:ext cx="14843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ACK: SeqS+1</a:t>
            </a:r>
          </a:p>
        </p:txBody>
      </p:sp>
      <p:sp>
        <p:nvSpPr>
          <p:cNvPr id="40974" name="Text Box 12"/>
          <p:cNvSpPr txBox="1">
            <a:spLocks noChangeArrowheads="1"/>
          </p:cNvSpPr>
          <p:nvPr/>
        </p:nvSpPr>
        <p:spPr bwMode="auto">
          <a:xfrm>
            <a:off x="5257800" y="5805488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3333FF"/>
                </a:solidFill>
                <a:latin typeface="Helvetica"/>
              </a:rPr>
              <a:t>Client</a:t>
            </a:r>
          </a:p>
        </p:txBody>
      </p:sp>
      <p:sp>
        <p:nvSpPr>
          <p:cNvPr id="40975" name="Text Box 13"/>
          <p:cNvSpPr txBox="1">
            <a:spLocks noChangeArrowheads="1"/>
          </p:cNvSpPr>
          <p:nvPr/>
        </p:nvSpPr>
        <p:spPr bwMode="auto">
          <a:xfrm>
            <a:off x="8021638" y="5805488"/>
            <a:ext cx="9699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3333FF"/>
                </a:solidFill>
                <a:latin typeface="Helvetica"/>
              </a:rPr>
              <a:t>Server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C3FB2E-48C4-470A-908E-8E70DCB22CE3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95350"/>
          </a:xfrm>
        </p:spPr>
        <p:txBody>
          <a:bodyPr/>
          <a:lstStyle/>
          <a:p>
            <a:r>
              <a:rPr lang="el-GR" sz="3200" smtClean="0"/>
              <a:t>Διαχείριση </a:t>
            </a:r>
            <a:r>
              <a:rPr lang="en-US" sz="3200" smtClean="0"/>
              <a:t>TCP </a:t>
            </a:r>
            <a:r>
              <a:rPr lang="el-GR" sz="3200" smtClean="0"/>
              <a:t>σύνδεσης</a:t>
            </a:r>
            <a:endParaRPr lang="en-US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4958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1800" u="sng" dirty="0" smtClean="0"/>
              <a:t>Υπενθύμιση</a:t>
            </a:r>
            <a:r>
              <a:rPr lang="en-US" sz="1800" u="sng" dirty="0" smtClean="0"/>
              <a:t>: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1800" dirty="0" smtClean="0"/>
              <a:t>Οι </a:t>
            </a:r>
            <a:r>
              <a:rPr lang="en-US" sz="1800" dirty="0" smtClean="0"/>
              <a:t>TCP sender &amp; receiver </a:t>
            </a:r>
            <a:r>
              <a:rPr lang="el-GR" sz="1800" u="sng" dirty="0" smtClean="0">
                <a:solidFill>
                  <a:srgbClr val="FF0000"/>
                </a:solidFill>
              </a:rPr>
              <a:t>εγκαθιδρύουν σύνδεση  </a:t>
            </a:r>
            <a:r>
              <a:rPr lang="el-GR" sz="1800" b="1" i="1" dirty="0" smtClean="0"/>
              <a:t>πριν</a:t>
            </a:r>
            <a:r>
              <a:rPr lang="el-GR" sz="1800" dirty="0" smtClean="0"/>
              <a:t> ανταλλάξουν</a:t>
            </a:r>
            <a:r>
              <a:rPr lang="en-US" sz="1800" dirty="0" smtClean="0"/>
              <a:t> segments</a:t>
            </a:r>
            <a:r>
              <a:rPr lang="el-GR" sz="1800" dirty="0" smtClean="0"/>
              <a:t> δεδομένων</a:t>
            </a:r>
            <a:endParaRPr lang="en-US" sz="1800" dirty="0" smtClean="0"/>
          </a:p>
          <a:p>
            <a:pPr>
              <a:lnSpc>
                <a:spcPct val="80000"/>
              </a:lnSpc>
              <a:buFont typeface="ZapfDingbats"/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l-GR" sz="1800" b="1" dirty="0" smtClean="0">
                <a:solidFill>
                  <a:srgbClr val="009900"/>
                </a:solidFill>
              </a:rPr>
              <a:t>αρχικοποίηση</a:t>
            </a:r>
            <a:r>
              <a:rPr lang="en-US" sz="1800" b="1" dirty="0" smtClean="0">
                <a:solidFill>
                  <a:srgbClr val="009900"/>
                </a:solidFill>
              </a:rPr>
              <a:t> </a:t>
            </a:r>
            <a:r>
              <a:rPr lang="el-GR" sz="1800" dirty="0" smtClean="0"/>
              <a:t>μεταβλητών του</a:t>
            </a:r>
            <a:r>
              <a:rPr lang="en-US" sz="1800" dirty="0" smtClean="0"/>
              <a:t>TCP 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800" b="1" dirty="0" smtClean="0"/>
              <a:t>seq. #s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rgbClr val="009900"/>
                </a:solidFill>
              </a:rPr>
              <a:t>Buffers &amp; </a:t>
            </a:r>
            <a:r>
              <a:rPr lang="el-GR" sz="1800" b="1" dirty="0" smtClean="0">
                <a:solidFill>
                  <a:srgbClr val="009900"/>
                </a:solidFill>
              </a:rPr>
              <a:t>πληροφορίες ελέγχου ροής</a:t>
            </a:r>
            <a:r>
              <a:rPr lang="en-US" sz="1800" dirty="0" smtClean="0"/>
              <a:t> (e.g. </a:t>
            </a:r>
            <a:r>
              <a:rPr lang="en-US" sz="1800" b="1" dirty="0" err="1" smtClean="0">
                <a:latin typeface="Courier New" pitchFamily="49" charset="0"/>
              </a:rPr>
              <a:t>RcvWindow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  <a:buFont typeface="ZapfDingbats"/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1800" i="1" dirty="0" smtClean="0"/>
              <a:t>client:</a:t>
            </a:r>
            <a:r>
              <a:rPr lang="en-US" sz="1800" dirty="0" smtClean="0"/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ξεκινάει τη σύνδεση</a:t>
            </a: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ZapfDingbats"/>
              <a:buNone/>
            </a:pPr>
            <a:r>
              <a:rPr lang="en-US" sz="1400" b="1" dirty="0" smtClean="0">
                <a:latin typeface="Courier New" pitchFamily="49" charset="0"/>
              </a:rPr>
              <a:t>  Socket </a:t>
            </a:r>
            <a:r>
              <a:rPr lang="en-US" sz="1400" b="1" dirty="0" err="1" smtClean="0">
                <a:latin typeface="Courier New" pitchFamily="49" charset="0"/>
              </a:rPr>
              <a:t>clientSocket</a:t>
            </a:r>
            <a:r>
              <a:rPr lang="en-US" sz="1400" b="1" dirty="0" smtClean="0">
                <a:latin typeface="Courier New" pitchFamily="49" charset="0"/>
              </a:rPr>
              <a:t> = new   Socket("</a:t>
            </a:r>
            <a:r>
              <a:rPr lang="en-US" sz="1400" b="1" dirty="0" err="1" smtClean="0">
                <a:latin typeface="Courier New" pitchFamily="49" charset="0"/>
              </a:rPr>
              <a:t>hostname","port</a:t>
            </a:r>
            <a:r>
              <a:rPr lang="en-US" sz="1400" b="1" dirty="0" smtClean="0">
                <a:latin typeface="Courier New" pitchFamily="49" charset="0"/>
              </a:rPr>
              <a:t> number");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buFont typeface="ZapfDingbats"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1800" i="1" dirty="0" smtClean="0"/>
              <a:t>server:</a:t>
            </a:r>
            <a:r>
              <a:rPr lang="en-US" sz="1800" dirty="0" smtClean="0"/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αποδέχεται επικοινωνία από τον </a:t>
            </a:r>
            <a:r>
              <a:rPr lang="en-US" sz="1800" dirty="0" smtClean="0">
                <a:solidFill>
                  <a:srgbClr val="FF0000"/>
                </a:solidFill>
              </a:rPr>
              <a:t>client</a:t>
            </a:r>
          </a:p>
          <a:p>
            <a:pPr>
              <a:lnSpc>
                <a:spcPct val="80000"/>
              </a:lnSpc>
              <a:buFont typeface="ZapfDingbats"/>
              <a:buNone/>
            </a:pPr>
            <a:r>
              <a:rPr lang="en-US" sz="1400" b="1" dirty="0" smtClean="0">
                <a:latin typeface="Courier New" pitchFamily="49" charset="0"/>
              </a:rPr>
              <a:t>  Socket </a:t>
            </a:r>
            <a:r>
              <a:rPr lang="en-US" sz="1400" b="1" dirty="0" err="1" smtClean="0">
                <a:latin typeface="Courier New" pitchFamily="49" charset="0"/>
              </a:rPr>
              <a:t>connectionSocket</a:t>
            </a:r>
            <a:r>
              <a:rPr lang="en-US" sz="1400" b="1" dirty="0" smtClean="0">
                <a:latin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</a:rPr>
              <a:t>welcomeSocket.accept</a:t>
            </a:r>
            <a:r>
              <a:rPr lang="en-US" sz="1400" b="1" dirty="0" smtClean="0">
                <a:latin typeface="Courier New" pitchFamily="49" charset="0"/>
              </a:rPr>
              <a:t>();</a:t>
            </a:r>
            <a:endParaRPr lang="en-US" sz="1400" dirty="0" smtClean="0">
              <a:latin typeface="Arial" pitchFamily="34" charset="0"/>
            </a:endParaRPr>
          </a:p>
        </p:txBody>
      </p:sp>
      <p:sp>
        <p:nvSpPr>
          <p:cNvPr id="307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838200"/>
            <a:ext cx="4648200" cy="5048250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 pitchFamily="82" charset="2"/>
              <a:buNone/>
              <a:defRPr/>
            </a:pPr>
            <a:r>
              <a:rPr lang="el-GR" sz="1600" u="sng" dirty="0" smtClean="0">
                <a:solidFill>
                  <a:schemeClr val="bg1">
                    <a:lumMod val="50000"/>
                  </a:schemeClr>
                </a:solidFill>
              </a:rPr>
              <a:t>Βήμα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</a:rPr>
              <a:t> 1: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ο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client host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στέλνει το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TCP SYN segment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server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Προσδιορίζει τον αρχικό αριθμό σειράς (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seq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#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</a:rPr>
              <a:t>καθόλου δεδομένα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ZapfDingbats" pitchFamily="82" charset="2"/>
              <a:buNone/>
              <a:defRPr/>
            </a:pPr>
            <a:r>
              <a:rPr lang="el-GR" sz="1600" u="sng" dirty="0" smtClean="0">
                <a:solidFill>
                  <a:schemeClr val="bg1">
                    <a:lumMod val="50000"/>
                  </a:schemeClr>
                </a:solidFill>
              </a:rPr>
              <a:t>Βήμα 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</a:rPr>
              <a:t>2: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ο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server host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λαμβάνει το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SYN,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απαντάει με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SYNACK segment</a:t>
            </a:r>
          </a:p>
          <a:p>
            <a:pPr lvl="1"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</a:rPr>
              <a:t>Ο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server </a:t>
            </a:r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</a:rPr>
              <a:t>δεσμέυει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buffers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Προσδιορίζει τον αρχικό αριθμό σειράς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ZapfDingbats" pitchFamily="82" charset="2"/>
              <a:buNone/>
              <a:defRPr/>
            </a:pPr>
            <a:r>
              <a:rPr lang="el-GR" sz="1600" u="sng" dirty="0" smtClean="0">
                <a:solidFill>
                  <a:schemeClr val="bg1">
                    <a:lumMod val="50000"/>
                  </a:schemeClr>
                </a:solidFill>
              </a:rPr>
              <a:t>Βήμα 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</a:rPr>
              <a:t>3: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ο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client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λαμβάνει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SYNACK, </a:t>
            </a:r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</a:rPr>
              <a:t>απαντάει με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ACK segment, </a:t>
            </a:r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</a:rPr>
              <a:t>που μπορεί να περιέχει και δεδομένα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60000"/>
              </a:spcBef>
              <a:buFont typeface="ZapfDingbats" pitchFamily="82" charset="2"/>
              <a:buNone/>
              <a:defRPr/>
            </a:pPr>
            <a:endParaRPr lang="en-US" sz="2000" b="1" dirty="0" smtClean="0"/>
          </a:p>
          <a:p>
            <a:pPr>
              <a:lnSpc>
                <a:spcPct val="80000"/>
              </a:lnSpc>
              <a:spcBef>
                <a:spcPct val="60000"/>
              </a:spcBef>
              <a:buFont typeface="ZapfDingbats" pitchFamily="82" charset="2"/>
              <a:buNone/>
              <a:defRPr/>
            </a:pPr>
            <a:endParaRPr lang="en-US" sz="14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1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9EA284-0166-4966-9E8C-A9665F57FFC0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514350"/>
            <a:ext cx="7772400" cy="895350"/>
          </a:xfrm>
        </p:spPr>
        <p:txBody>
          <a:bodyPr/>
          <a:lstStyle/>
          <a:p>
            <a:r>
              <a:rPr lang="el-GR" sz="3200" smtClean="0"/>
              <a:t>Διαχείριση </a:t>
            </a:r>
            <a:r>
              <a:rPr lang="en-US" sz="3200" smtClean="0"/>
              <a:t>TCP </a:t>
            </a:r>
            <a:r>
              <a:rPr lang="el-GR" sz="3200" smtClean="0"/>
              <a:t>σύνδεσης</a:t>
            </a:r>
            <a:r>
              <a:rPr lang="en-US" sz="3200" smtClean="0"/>
              <a:t> (</a:t>
            </a:r>
            <a:r>
              <a:rPr lang="el-GR" sz="3200" smtClean="0"/>
              <a:t>συνέχεια</a:t>
            </a:r>
            <a:r>
              <a:rPr lang="en-US" sz="3200" smtClean="0"/>
              <a:t>)</a:t>
            </a:r>
            <a:endParaRPr lang="en-US" smtClean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95450"/>
            <a:ext cx="5562600" cy="3457575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000" u="sng" smtClean="0">
                <a:solidFill>
                  <a:srgbClr val="FF0000"/>
                </a:solidFill>
              </a:rPr>
              <a:t>Κλείσιμο μίας σύνδεσης</a:t>
            </a:r>
            <a:r>
              <a:rPr lang="en-US" sz="2000" u="sng" smtClean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000" smtClean="0"/>
              <a:t>Ο </a:t>
            </a:r>
            <a:r>
              <a:rPr lang="en-US" sz="2000" smtClean="0"/>
              <a:t>client </a:t>
            </a:r>
            <a:r>
              <a:rPr lang="el-GR" sz="2000" smtClean="0"/>
              <a:t>κλείνει το </a:t>
            </a:r>
            <a:r>
              <a:rPr lang="en-US" sz="2000" smtClean="0"/>
              <a:t>socket:</a:t>
            </a:r>
            <a:r>
              <a:rPr lang="en-US" sz="2400" u="sng" smtClean="0">
                <a:solidFill>
                  <a:srgbClr val="FF0000"/>
                </a:solidFill>
              </a:rPr>
              <a:t> </a:t>
            </a:r>
            <a:r>
              <a:rPr lang="en-US" sz="2000" b="1" smtClean="0">
                <a:latin typeface="Courier New" pitchFamily="49" charset="0"/>
              </a:rPr>
              <a:t>clientSocket.close();</a:t>
            </a:r>
            <a:r>
              <a:rPr lang="en-US" sz="1800" smtClean="0">
                <a:latin typeface="Arial" pitchFamily="34" charset="0"/>
              </a:rPr>
              <a:t> </a:t>
            </a:r>
            <a:endParaRPr lang="en-US" sz="2400" u="sng" smtClean="0">
              <a:solidFill>
                <a:srgbClr val="FF0000"/>
              </a:solidFill>
            </a:endParaRPr>
          </a:p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000" u="sng" smtClean="0">
                <a:solidFill>
                  <a:srgbClr val="FF0000"/>
                </a:solidFill>
              </a:rPr>
              <a:t>Βήμα </a:t>
            </a:r>
            <a:r>
              <a:rPr lang="en-US" sz="2000" u="sng" smtClean="0">
                <a:solidFill>
                  <a:srgbClr val="FF0000"/>
                </a:solidFill>
              </a:rPr>
              <a:t>1:</a:t>
            </a:r>
            <a:r>
              <a:rPr lang="en-US" sz="2000" smtClean="0"/>
              <a:t> </a:t>
            </a:r>
            <a:r>
              <a:rPr lang="el-GR" sz="2000" smtClean="0"/>
              <a:t>το τερματικό σύστημα του </a:t>
            </a:r>
            <a:r>
              <a:rPr lang="en-US" sz="2000" smtClean="0">
                <a:solidFill>
                  <a:schemeClr val="accent2"/>
                </a:solidFill>
              </a:rPr>
              <a:t>client</a:t>
            </a:r>
            <a:r>
              <a:rPr lang="en-US" sz="2000" smtClean="0"/>
              <a:t>  </a:t>
            </a:r>
            <a:r>
              <a:rPr lang="el-GR" sz="2000" smtClean="0">
                <a:solidFill>
                  <a:srgbClr val="009900"/>
                </a:solidFill>
              </a:rPr>
              <a:t>στέλνει</a:t>
            </a:r>
            <a:r>
              <a:rPr lang="en-US" sz="2000" smtClean="0">
                <a:solidFill>
                  <a:srgbClr val="009900"/>
                </a:solidFill>
              </a:rPr>
              <a:t> </a:t>
            </a:r>
            <a:r>
              <a:rPr lang="en-US" sz="2000" b="1" i="1" smtClean="0">
                <a:solidFill>
                  <a:srgbClr val="009900"/>
                </a:solidFill>
              </a:rPr>
              <a:t>TCP FIN</a:t>
            </a:r>
            <a:r>
              <a:rPr lang="en-US" sz="2000" b="1" i="1" smtClean="0"/>
              <a:t> </a:t>
            </a:r>
            <a:r>
              <a:rPr lang="en-US" sz="2000" smtClean="0"/>
              <a:t>segment</a:t>
            </a:r>
            <a:r>
              <a:rPr lang="el-GR" sz="2000" smtClean="0"/>
              <a:t> ελέγχου στον</a:t>
            </a:r>
            <a:r>
              <a:rPr lang="en-US" sz="2000" smtClean="0"/>
              <a:t> server</a:t>
            </a:r>
            <a:r>
              <a:rPr lang="en-US" sz="2000" u="sng" smtClean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000" u="sng" smtClean="0">
                <a:solidFill>
                  <a:srgbClr val="FF0000"/>
                </a:solidFill>
              </a:rPr>
              <a:t>Βήμα</a:t>
            </a:r>
            <a:r>
              <a:rPr lang="en-US" sz="2000" u="sng" smtClean="0">
                <a:solidFill>
                  <a:srgbClr val="FF0000"/>
                </a:solidFill>
              </a:rPr>
              <a:t> 2:</a:t>
            </a:r>
            <a:r>
              <a:rPr lang="en-US" sz="2000" smtClean="0"/>
              <a:t> </a:t>
            </a:r>
            <a:r>
              <a:rPr lang="el-GR" sz="2000" smtClean="0"/>
              <a:t>το τερματικό σύστημα του </a:t>
            </a:r>
            <a:r>
              <a:rPr lang="en-US" sz="2000" smtClean="0">
                <a:solidFill>
                  <a:schemeClr val="accent2"/>
                </a:solidFill>
              </a:rPr>
              <a:t>server</a:t>
            </a:r>
            <a:r>
              <a:rPr lang="en-US" sz="2000" smtClean="0"/>
              <a:t> </a:t>
            </a:r>
            <a:r>
              <a:rPr lang="el-GR" sz="2000" smtClean="0"/>
              <a:t>λαμβάνει</a:t>
            </a:r>
            <a:r>
              <a:rPr lang="en-US" sz="2000" smtClean="0"/>
              <a:t> </a:t>
            </a:r>
            <a:r>
              <a:rPr lang="el-GR" sz="2000" smtClean="0"/>
              <a:t>το </a:t>
            </a:r>
            <a:r>
              <a:rPr lang="en-US" sz="2000" b="1" i="1" smtClean="0"/>
              <a:t>FIN</a:t>
            </a:r>
            <a:r>
              <a:rPr lang="en-US" sz="2000" smtClean="0"/>
              <a:t>, </a:t>
            </a:r>
            <a:r>
              <a:rPr lang="el-GR" sz="2000" smtClean="0">
                <a:solidFill>
                  <a:srgbClr val="009900"/>
                </a:solidFill>
              </a:rPr>
              <a:t>απαντάει με </a:t>
            </a:r>
            <a:r>
              <a:rPr lang="en-US" sz="2000" b="1" i="1" smtClean="0">
                <a:solidFill>
                  <a:srgbClr val="009900"/>
                </a:solidFill>
              </a:rPr>
              <a:t>ACK</a:t>
            </a:r>
            <a:r>
              <a:rPr lang="en-US" sz="2000" smtClean="0"/>
              <a:t>. </a:t>
            </a:r>
            <a:r>
              <a:rPr lang="el-GR" sz="2000" smtClean="0"/>
              <a:t>Κλείνει την σύνδεση</a:t>
            </a:r>
            <a:r>
              <a:rPr lang="en-US" sz="2000" smtClean="0"/>
              <a:t>, </a:t>
            </a:r>
            <a:r>
              <a:rPr lang="el-GR" sz="2000" b="1" smtClean="0"/>
              <a:t>στέλνει </a:t>
            </a:r>
            <a:r>
              <a:rPr lang="en-US" sz="2000" b="1" smtClean="0"/>
              <a:t> </a:t>
            </a:r>
            <a:r>
              <a:rPr lang="en-US" sz="2000" b="1" i="1" smtClean="0">
                <a:solidFill>
                  <a:srgbClr val="009900"/>
                </a:solidFill>
              </a:rPr>
              <a:t>FIN</a:t>
            </a:r>
          </a:p>
        </p:txBody>
      </p:sp>
      <p:grpSp>
        <p:nvGrpSpPr>
          <p:cNvPr id="5128" name="Group 4"/>
          <p:cNvGrpSpPr>
            <a:grpSpLocks/>
          </p:cNvGrpSpPr>
          <p:nvPr/>
        </p:nvGrpSpPr>
        <p:grpSpPr bwMode="auto">
          <a:xfrm>
            <a:off x="4889500" y="1752600"/>
            <a:ext cx="4254500" cy="4186238"/>
            <a:chOff x="2720" y="1091"/>
            <a:chExt cx="2680" cy="2637"/>
          </a:xfrm>
        </p:grpSpPr>
        <p:sp>
          <p:nvSpPr>
            <p:cNvPr id="5129" name="Line 5"/>
            <p:cNvSpPr>
              <a:spLocks noChangeShapeType="1"/>
            </p:cNvSpPr>
            <p:nvPr/>
          </p:nvSpPr>
          <p:spPr bwMode="auto">
            <a:xfrm>
              <a:off x="3396" y="151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5122" name="Object 6"/>
            <p:cNvGraphicFramePr>
              <a:graphicFrameLocks noChangeAspect="1"/>
            </p:cNvGraphicFramePr>
            <p:nvPr/>
          </p:nvGraphicFramePr>
          <p:xfrm>
            <a:off x="3136" y="1091"/>
            <a:ext cx="306" cy="243"/>
          </p:xfrm>
          <a:graphic>
            <a:graphicData uri="http://schemas.openxmlformats.org/presentationml/2006/ole">
              <p:oleObj spid="_x0000_s5130" name="Clip" r:id="rId3" imgW="1307263" imgH="1084139" progId="">
                <p:embed/>
              </p:oleObj>
            </a:graphicData>
          </a:graphic>
        </p:graphicFrame>
        <p:sp>
          <p:nvSpPr>
            <p:cNvPr id="5130" name="Text Box 7"/>
            <p:cNvSpPr txBox="1">
              <a:spLocks noChangeArrowheads="1"/>
            </p:cNvSpPr>
            <p:nvPr/>
          </p:nvSpPr>
          <p:spPr bwMode="auto">
            <a:xfrm>
              <a:off x="3437" y="1091"/>
              <a:ext cx="4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client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31" name="Text Box 8"/>
            <p:cNvSpPr txBox="1">
              <a:spLocks noChangeArrowheads="1"/>
            </p:cNvSpPr>
            <p:nvPr/>
          </p:nvSpPr>
          <p:spPr bwMode="auto">
            <a:xfrm rot="706751">
              <a:off x="4083" y="1538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pitchFamily="34" charset="0"/>
                </a:rPr>
                <a:t>FIN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5123" name="Object 9"/>
            <p:cNvGraphicFramePr>
              <a:graphicFrameLocks noChangeAspect="1"/>
            </p:cNvGraphicFramePr>
            <p:nvPr/>
          </p:nvGraphicFramePr>
          <p:xfrm>
            <a:off x="4810" y="1097"/>
            <a:ext cx="306" cy="243"/>
          </p:xfrm>
          <a:graphic>
            <a:graphicData uri="http://schemas.openxmlformats.org/presentationml/2006/ole">
              <p:oleObj spid="_x0000_s5131" name="Clip" r:id="rId4" imgW="1307263" imgH="1084139" progId="">
                <p:embed/>
              </p:oleObj>
            </a:graphicData>
          </a:graphic>
        </p:graphicFrame>
        <p:sp>
          <p:nvSpPr>
            <p:cNvPr id="5132" name="Text Box 10"/>
            <p:cNvSpPr txBox="1">
              <a:spLocks noChangeArrowheads="1"/>
            </p:cNvSpPr>
            <p:nvPr/>
          </p:nvSpPr>
          <p:spPr bwMode="auto">
            <a:xfrm>
              <a:off x="4363" y="1103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server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33" name="Line 11"/>
            <p:cNvSpPr>
              <a:spLocks noChangeShapeType="1"/>
            </p:cNvSpPr>
            <p:nvPr/>
          </p:nvSpPr>
          <p:spPr bwMode="auto">
            <a:xfrm>
              <a:off x="3402" y="27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34" name="Line 12"/>
            <p:cNvSpPr>
              <a:spLocks noChangeShapeType="1"/>
            </p:cNvSpPr>
            <p:nvPr/>
          </p:nvSpPr>
          <p:spPr bwMode="auto">
            <a:xfrm flipH="1">
              <a:off x="3294" y="2706"/>
              <a:ext cx="0" cy="8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35" name="Line 13"/>
            <p:cNvSpPr>
              <a:spLocks noChangeShapeType="1"/>
            </p:cNvSpPr>
            <p:nvPr/>
          </p:nvSpPr>
          <p:spPr bwMode="auto">
            <a:xfrm flipH="1">
              <a:off x="4992" y="1368"/>
              <a:ext cx="0" cy="2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36" name="Line 14"/>
            <p:cNvSpPr>
              <a:spLocks noChangeShapeType="1"/>
            </p:cNvSpPr>
            <p:nvPr/>
          </p:nvSpPr>
          <p:spPr bwMode="auto">
            <a:xfrm flipH="1">
              <a:off x="3378" y="197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37" name="Text Box 15"/>
            <p:cNvSpPr txBox="1">
              <a:spLocks noChangeArrowheads="1"/>
            </p:cNvSpPr>
            <p:nvPr/>
          </p:nvSpPr>
          <p:spPr bwMode="auto">
            <a:xfrm rot="-926867">
              <a:off x="3302" y="2034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latin typeface="Arial" pitchFamily="34" charset="0"/>
                </a:rPr>
                <a:t>ACK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38" name="Text Box 16"/>
            <p:cNvSpPr txBox="1">
              <a:spLocks noChangeArrowheads="1"/>
            </p:cNvSpPr>
            <p:nvPr/>
          </p:nvSpPr>
          <p:spPr bwMode="auto">
            <a:xfrm rot="706751">
              <a:off x="4010" y="2799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latin typeface="Arial" pitchFamily="34" charset="0"/>
                </a:rPr>
                <a:t>ACK</a:t>
              </a:r>
            </a:p>
          </p:txBody>
        </p:sp>
        <p:sp>
          <p:nvSpPr>
            <p:cNvPr id="5139" name="Line 17"/>
            <p:cNvSpPr>
              <a:spLocks noChangeShapeType="1"/>
            </p:cNvSpPr>
            <p:nvPr/>
          </p:nvSpPr>
          <p:spPr bwMode="auto">
            <a:xfrm flipH="1">
              <a:off x="3408" y="2232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40" name="Text Box 18"/>
            <p:cNvSpPr txBox="1">
              <a:spLocks noChangeArrowheads="1"/>
            </p:cNvSpPr>
            <p:nvPr/>
          </p:nvSpPr>
          <p:spPr bwMode="auto">
            <a:xfrm rot="-926867">
              <a:off x="3332" y="2292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latin typeface="Arial" pitchFamily="34" charset="0"/>
                </a:rPr>
                <a:t>FIN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41" name="Line 19"/>
            <p:cNvSpPr>
              <a:spLocks noChangeShapeType="1"/>
            </p:cNvSpPr>
            <p:nvPr/>
          </p:nvSpPr>
          <p:spPr bwMode="auto">
            <a:xfrm>
              <a:off x="3390" y="1464"/>
              <a:ext cx="0" cy="21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42" name="Text Box 20"/>
            <p:cNvSpPr txBox="1">
              <a:spLocks noChangeArrowheads="1"/>
            </p:cNvSpPr>
            <p:nvPr/>
          </p:nvSpPr>
          <p:spPr bwMode="auto">
            <a:xfrm>
              <a:off x="2930" y="1388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close</a:t>
              </a:r>
            </a:p>
          </p:txBody>
        </p:sp>
        <p:sp>
          <p:nvSpPr>
            <p:cNvPr id="5143" name="Text Box 21"/>
            <p:cNvSpPr txBox="1">
              <a:spLocks noChangeArrowheads="1"/>
            </p:cNvSpPr>
            <p:nvPr/>
          </p:nvSpPr>
          <p:spPr bwMode="auto">
            <a:xfrm>
              <a:off x="4946" y="2102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close</a:t>
              </a:r>
            </a:p>
          </p:txBody>
        </p:sp>
        <p:sp>
          <p:nvSpPr>
            <p:cNvPr id="5144" name="Text Box 22"/>
            <p:cNvSpPr txBox="1">
              <a:spLocks noChangeArrowheads="1"/>
            </p:cNvSpPr>
            <p:nvPr/>
          </p:nvSpPr>
          <p:spPr bwMode="auto">
            <a:xfrm>
              <a:off x="2720" y="3497"/>
              <a:ext cx="5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closed</a:t>
              </a:r>
            </a:p>
          </p:txBody>
        </p:sp>
        <p:sp>
          <p:nvSpPr>
            <p:cNvPr id="5145" name="Line 23"/>
            <p:cNvSpPr>
              <a:spLocks noChangeShapeType="1"/>
            </p:cNvSpPr>
            <p:nvPr/>
          </p:nvSpPr>
          <p:spPr bwMode="auto">
            <a:xfrm>
              <a:off x="3228" y="269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46" name="Line 24"/>
            <p:cNvSpPr>
              <a:spLocks noChangeShapeType="1"/>
            </p:cNvSpPr>
            <p:nvPr/>
          </p:nvSpPr>
          <p:spPr bwMode="auto">
            <a:xfrm>
              <a:off x="3237" y="356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47" name="Text Box 25"/>
            <p:cNvSpPr txBox="1">
              <a:spLocks noChangeArrowheads="1"/>
            </p:cNvSpPr>
            <p:nvPr/>
          </p:nvSpPr>
          <p:spPr bwMode="auto">
            <a:xfrm rot="-5400000">
              <a:off x="2759" y="3026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timed wait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61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7D6225-B692-47A3-A618-439373C8E2B6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514350"/>
            <a:ext cx="7772400" cy="895350"/>
          </a:xfrm>
        </p:spPr>
        <p:txBody>
          <a:bodyPr/>
          <a:lstStyle/>
          <a:p>
            <a:r>
              <a:rPr lang="el-GR" sz="3200" smtClean="0"/>
              <a:t>Διαχείριση </a:t>
            </a:r>
            <a:r>
              <a:rPr lang="en-US" sz="3200" smtClean="0"/>
              <a:t>TCP </a:t>
            </a:r>
            <a:r>
              <a:rPr lang="el-GR" sz="3200" smtClean="0"/>
              <a:t>σύνδεσης</a:t>
            </a:r>
            <a:r>
              <a:rPr lang="en-US" sz="3200" smtClean="0"/>
              <a:t> (</a:t>
            </a:r>
            <a:r>
              <a:rPr lang="el-GR" sz="3200" smtClean="0"/>
              <a:t>συνέχεια</a:t>
            </a:r>
            <a:r>
              <a:rPr lang="en-US" sz="3200" smtClean="0"/>
              <a:t>)</a:t>
            </a:r>
            <a:endParaRPr lang="en-US" smtClean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95450"/>
            <a:ext cx="4648200" cy="3457575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Βήμα </a:t>
            </a:r>
            <a:r>
              <a:rPr lang="en-US" sz="2000" u="sng" dirty="0" smtClean="0">
                <a:solidFill>
                  <a:srgbClr val="FF0000"/>
                </a:solidFill>
              </a:rPr>
              <a:t>3:</a:t>
            </a:r>
            <a:r>
              <a:rPr lang="en-US" sz="2000" dirty="0" smtClean="0"/>
              <a:t> </a:t>
            </a:r>
            <a:r>
              <a:rPr lang="el-GR" sz="2000" dirty="0" smtClean="0"/>
              <a:t>ο </a:t>
            </a:r>
            <a:r>
              <a:rPr lang="en-US" sz="2000" dirty="0" smtClean="0">
                <a:solidFill>
                  <a:schemeClr val="accent2"/>
                </a:solidFill>
              </a:rPr>
              <a:t>client</a:t>
            </a:r>
            <a:r>
              <a:rPr lang="en-US" sz="2000" dirty="0" smtClean="0"/>
              <a:t> </a:t>
            </a:r>
            <a:r>
              <a:rPr lang="el-GR" sz="2000" dirty="0" smtClean="0"/>
              <a:t>λαμβάνει το</a:t>
            </a:r>
            <a:r>
              <a:rPr lang="en-US" sz="2000" dirty="0" smtClean="0"/>
              <a:t> </a:t>
            </a:r>
            <a:r>
              <a:rPr lang="en-US" sz="2000" b="1" i="1" dirty="0" smtClean="0">
                <a:solidFill>
                  <a:srgbClr val="009900"/>
                </a:solidFill>
              </a:rPr>
              <a:t>FIN</a:t>
            </a:r>
            <a:r>
              <a:rPr lang="en-US" sz="2000" dirty="0" smtClean="0"/>
              <a:t>, </a:t>
            </a:r>
            <a:r>
              <a:rPr lang="el-GR" sz="2000" dirty="0" smtClean="0"/>
              <a:t>απαντάει με</a:t>
            </a:r>
            <a:r>
              <a:rPr lang="en-US" sz="2000" dirty="0" smtClean="0"/>
              <a:t> </a:t>
            </a:r>
            <a:r>
              <a:rPr lang="en-US" sz="2000" b="1" i="1" dirty="0" smtClean="0">
                <a:solidFill>
                  <a:srgbClr val="009900"/>
                </a:solidFill>
              </a:rPr>
              <a:t>ACK</a:t>
            </a:r>
          </a:p>
          <a:p>
            <a:pPr marL="457200" lvl="1" indent="0">
              <a:spcBef>
                <a:spcPct val="60000"/>
              </a:spcBef>
              <a:buNone/>
            </a:pPr>
            <a:r>
              <a:rPr lang="el-GR" sz="2000" dirty="0" smtClean="0"/>
              <a:t>Μπαίνει σε </a:t>
            </a:r>
            <a:r>
              <a:rPr lang="el-GR" sz="2000" b="1" i="1" dirty="0" smtClean="0"/>
              <a:t>χρονισμένη αναμονή  </a:t>
            </a:r>
            <a:r>
              <a:rPr lang="en-US" sz="2000" b="1" i="1" dirty="0" smtClean="0"/>
              <a:t> </a:t>
            </a:r>
            <a:r>
              <a:rPr lang="en-US" sz="2000" dirty="0" smtClean="0"/>
              <a:t>- </a:t>
            </a:r>
            <a:r>
              <a:rPr lang="el-GR" sz="2000" dirty="0" smtClean="0"/>
              <a:t>θα απαντήσει με</a:t>
            </a:r>
            <a:r>
              <a:rPr lang="en-US" sz="2000" dirty="0" smtClean="0"/>
              <a:t> </a:t>
            </a:r>
            <a:r>
              <a:rPr lang="en-US" sz="2000" b="1" i="1" dirty="0" smtClean="0"/>
              <a:t>ACK</a:t>
            </a:r>
            <a:r>
              <a:rPr lang="en-US" sz="2000" dirty="0" smtClean="0"/>
              <a:t> </a:t>
            </a:r>
            <a:r>
              <a:rPr lang="el-GR" sz="2000" dirty="0" smtClean="0"/>
              <a:t>στα </a:t>
            </a:r>
            <a:r>
              <a:rPr lang="en-US" sz="2000" b="1" i="1" dirty="0" smtClean="0"/>
              <a:t>FIN</a:t>
            </a:r>
            <a:r>
              <a:rPr lang="en-US" sz="2000" dirty="0" smtClean="0"/>
              <a:t>s </a:t>
            </a:r>
            <a:r>
              <a:rPr lang="el-GR" sz="2000" dirty="0" smtClean="0"/>
              <a:t>που λαμβάνει</a:t>
            </a:r>
            <a:endParaRPr lang="en-US" sz="2000" dirty="0" smtClean="0"/>
          </a:p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Βήμα</a:t>
            </a:r>
            <a:r>
              <a:rPr lang="en-US" sz="2000" u="sng" dirty="0" smtClean="0">
                <a:solidFill>
                  <a:srgbClr val="FF0000"/>
                </a:solidFill>
              </a:rPr>
              <a:t> 4:</a:t>
            </a:r>
            <a:r>
              <a:rPr lang="en-US" sz="2000" dirty="0" smtClean="0"/>
              <a:t> </a:t>
            </a:r>
            <a:r>
              <a:rPr lang="el-GR" sz="2000" dirty="0" smtClean="0"/>
              <a:t>ο </a:t>
            </a:r>
            <a:r>
              <a:rPr lang="en-US" sz="2000" dirty="0" smtClean="0">
                <a:solidFill>
                  <a:schemeClr val="accent2"/>
                </a:solidFill>
              </a:rPr>
              <a:t>server</a:t>
            </a:r>
            <a:r>
              <a:rPr lang="en-US" sz="2000" dirty="0" smtClean="0"/>
              <a:t>, </a:t>
            </a:r>
            <a:r>
              <a:rPr lang="el-GR" sz="2000" dirty="0" smtClean="0"/>
              <a:t>λαμβάνει το</a:t>
            </a:r>
            <a:r>
              <a:rPr lang="en-US" sz="2000" dirty="0" smtClean="0"/>
              <a:t> ACK. </a:t>
            </a:r>
          </a:p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000" dirty="0" smtClean="0"/>
              <a:t>Η σύνδεση έκλεισε</a:t>
            </a:r>
            <a:r>
              <a:rPr lang="en-US" sz="2000" dirty="0" smtClean="0"/>
              <a:t>. </a:t>
            </a:r>
          </a:p>
          <a:p>
            <a:pPr>
              <a:spcBef>
                <a:spcPct val="60000"/>
              </a:spcBef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Σημείωση</a:t>
            </a:r>
            <a:r>
              <a:rPr lang="en-US" sz="2000" u="sng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με μικρές μετατροπές</a:t>
            </a:r>
            <a:r>
              <a:rPr lang="en-US" sz="2000" dirty="0" smtClean="0"/>
              <a:t>, </a:t>
            </a:r>
            <a:r>
              <a:rPr lang="el-GR" sz="2000" dirty="0" smtClean="0"/>
              <a:t>μπορεί να γίνει διαχείριση ταυτόχρονων </a:t>
            </a:r>
            <a:r>
              <a:rPr lang="en-GB" sz="2000" dirty="0" smtClean="0"/>
              <a:t>F</a:t>
            </a:r>
            <a:r>
              <a:rPr lang="en-US" sz="2000" dirty="0" smtClean="0"/>
              <a:t>INs</a:t>
            </a:r>
            <a:r>
              <a:rPr lang="el-GR" sz="2000" dirty="0" smtClean="0"/>
              <a:t>.</a:t>
            </a:r>
            <a:endParaRPr lang="en-US" sz="2000" dirty="0" smtClean="0"/>
          </a:p>
        </p:txBody>
      </p:sp>
      <p:sp>
        <p:nvSpPr>
          <p:cNvPr id="6152" name="Line 4"/>
          <p:cNvSpPr>
            <a:spLocks noChangeShapeType="1"/>
          </p:cNvSpPr>
          <p:nvPr/>
        </p:nvSpPr>
        <p:spPr bwMode="auto">
          <a:xfrm>
            <a:off x="5410200" y="243840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4978400" y="1731963"/>
          <a:ext cx="485775" cy="385762"/>
        </p:xfrm>
        <a:graphic>
          <a:graphicData uri="http://schemas.openxmlformats.org/presentationml/2006/ole">
            <p:oleObj spid="_x0000_s6154" name="Clip" r:id="rId3" imgW="1307263" imgH="1084139" progId="">
              <p:embed/>
            </p:oleObj>
          </a:graphicData>
        </a:graphic>
      </p:graphicFrame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5456238" y="1731963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client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54" name="Text Box 7"/>
          <p:cNvSpPr txBox="1">
            <a:spLocks noChangeArrowheads="1"/>
          </p:cNvSpPr>
          <p:nvPr/>
        </p:nvSpPr>
        <p:spPr bwMode="auto">
          <a:xfrm rot="706751">
            <a:off x="6481763" y="2441575"/>
            <a:ext cx="469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latin typeface="Arial" pitchFamily="34" charset="0"/>
              </a:rPr>
              <a:t>FIN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7635875" y="1741488"/>
          <a:ext cx="485775" cy="385762"/>
        </p:xfrm>
        <a:graphic>
          <a:graphicData uri="http://schemas.openxmlformats.org/presentationml/2006/ole">
            <p:oleObj spid="_x0000_s6155" name="Clip" r:id="rId4" imgW="1307263" imgH="1084139" progId="">
              <p:embed/>
            </p:oleObj>
          </a:graphicData>
        </a:graphic>
      </p:graphicFrame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6926263" y="1751013"/>
            <a:ext cx="80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server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56" name="Line 10"/>
          <p:cNvSpPr>
            <a:spLocks noChangeShapeType="1"/>
          </p:cNvSpPr>
          <p:nvPr/>
        </p:nvSpPr>
        <p:spPr bwMode="auto">
          <a:xfrm>
            <a:off x="5400675" y="443865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7" name="Line 11"/>
          <p:cNvSpPr>
            <a:spLocks noChangeShapeType="1"/>
          </p:cNvSpPr>
          <p:nvPr/>
        </p:nvSpPr>
        <p:spPr bwMode="auto">
          <a:xfrm flipH="1">
            <a:off x="5229225" y="4295775"/>
            <a:ext cx="0" cy="134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8" name="Line 12"/>
          <p:cNvSpPr>
            <a:spLocks noChangeShapeType="1"/>
          </p:cNvSpPr>
          <p:nvPr/>
        </p:nvSpPr>
        <p:spPr bwMode="auto">
          <a:xfrm flipH="1">
            <a:off x="7924800" y="2171700"/>
            <a:ext cx="0" cy="3409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9" name="Line 13"/>
          <p:cNvSpPr>
            <a:spLocks noChangeShapeType="1"/>
          </p:cNvSpPr>
          <p:nvPr/>
        </p:nvSpPr>
        <p:spPr bwMode="auto">
          <a:xfrm flipH="1">
            <a:off x="5362575" y="3133725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60" name="Text Box 14"/>
          <p:cNvSpPr txBox="1">
            <a:spLocks noChangeArrowheads="1"/>
          </p:cNvSpPr>
          <p:nvPr/>
        </p:nvSpPr>
        <p:spPr bwMode="auto">
          <a:xfrm rot="-926867">
            <a:off x="5241925" y="3228975"/>
            <a:ext cx="2732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latin typeface="Arial" pitchFamily="34" charset="0"/>
              </a:rPr>
              <a:t>ACK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61" name="Text Box 15"/>
          <p:cNvSpPr txBox="1">
            <a:spLocks noChangeArrowheads="1"/>
          </p:cNvSpPr>
          <p:nvPr/>
        </p:nvSpPr>
        <p:spPr bwMode="auto">
          <a:xfrm rot="706751">
            <a:off x="6365875" y="4443413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latin typeface="Arial" pitchFamily="34" charset="0"/>
              </a:rPr>
              <a:t>ACK</a:t>
            </a:r>
          </a:p>
        </p:txBody>
      </p:sp>
      <p:sp>
        <p:nvSpPr>
          <p:cNvPr id="6162" name="Line 16"/>
          <p:cNvSpPr>
            <a:spLocks noChangeShapeType="1"/>
          </p:cNvSpPr>
          <p:nvPr/>
        </p:nvSpPr>
        <p:spPr bwMode="auto">
          <a:xfrm flipH="1">
            <a:off x="5410200" y="3543300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63" name="Text Box 17"/>
          <p:cNvSpPr txBox="1">
            <a:spLocks noChangeArrowheads="1"/>
          </p:cNvSpPr>
          <p:nvPr/>
        </p:nvSpPr>
        <p:spPr bwMode="auto">
          <a:xfrm rot="-926867">
            <a:off x="5289550" y="3638550"/>
            <a:ext cx="2732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latin typeface="Arial" pitchFamily="34" charset="0"/>
              </a:rPr>
              <a:t>FIN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64" name="Line 18"/>
          <p:cNvSpPr>
            <a:spLocks noChangeShapeType="1"/>
          </p:cNvSpPr>
          <p:nvPr/>
        </p:nvSpPr>
        <p:spPr bwMode="auto">
          <a:xfrm>
            <a:off x="5381625" y="2324100"/>
            <a:ext cx="0" cy="3343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65" name="Text Box 19"/>
          <p:cNvSpPr txBox="1">
            <a:spLocks noChangeArrowheads="1"/>
          </p:cNvSpPr>
          <p:nvPr/>
        </p:nvSpPr>
        <p:spPr bwMode="auto">
          <a:xfrm>
            <a:off x="4505325" y="2203450"/>
            <a:ext cx="89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/>
              <a:t>closing</a:t>
            </a:r>
          </a:p>
        </p:txBody>
      </p:sp>
      <p:sp>
        <p:nvSpPr>
          <p:cNvPr id="6166" name="Text Box 20"/>
          <p:cNvSpPr txBox="1">
            <a:spLocks noChangeArrowheads="1"/>
          </p:cNvSpPr>
          <p:nvPr/>
        </p:nvSpPr>
        <p:spPr bwMode="auto">
          <a:xfrm>
            <a:off x="7877175" y="3327400"/>
            <a:ext cx="89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/>
              <a:t>closing</a:t>
            </a:r>
          </a:p>
        </p:txBody>
      </p:sp>
      <p:sp>
        <p:nvSpPr>
          <p:cNvPr id="6167" name="Text Box 21"/>
          <p:cNvSpPr txBox="1">
            <a:spLocks noChangeArrowheads="1"/>
          </p:cNvSpPr>
          <p:nvPr/>
        </p:nvSpPr>
        <p:spPr bwMode="auto">
          <a:xfrm>
            <a:off x="4313238" y="5551488"/>
            <a:ext cx="86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/>
              <a:t>closed</a:t>
            </a:r>
          </a:p>
        </p:txBody>
      </p:sp>
      <p:sp>
        <p:nvSpPr>
          <p:cNvPr id="6168" name="Line 22"/>
          <p:cNvSpPr>
            <a:spLocks noChangeShapeType="1"/>
          </p:cNvSpPr>
          <p:nvPr/>
        </p:nvSpPr>
        <p:spPr bwMode="auto">
          <a:xfrm>
            <a:off x="5124450" y="4276725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69" name="Line 23"/>
          <p:cNvSpPr>
            <a:spLocks noChangeShapeType="1"/>
          </p:cNvSpPr>
          <p:nvPr/>
        </p:nvSpPr>
        <p:spPr bwMode="auto">
          <a:xfrm>
            <a:off x="5138738" y="5657850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70" name="Text Box 24"/>
          <p:cNvSpPr txBox="1">
            <a:spLocks noChangeArrowheads="1"/>
          </p:cNvSpPr>
          <p:nvPr/>
        </p:nvSpPr>
        <p:spPr bwMode="auto">
          <a:xfrm rot="-5400000">
            <a:off x="4352131" y="4802982"/>
            <a:ext cx="1362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/>
              <a:t>timed wait</a:t>
            </a:r>
          </a:p>
        </p:txBody>
      </p:sp>
      <p:sp>
        <p:nvSpPr>
          <p:cNvPr id="6171" name="Text Box 25"/>
          <p:cNvSpPr txBox="1">
            <a:spLocks noChangeArrowheads="1"/>
          </p:cNvSpPr>
          <p:nvPr/>
        </p:nvSpPr>
        <p:spPr bwMode="auto">
          <a:xfrm>
            <a:off x="7875588" y="4808538"/>
            <a:ext cx="86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/>
              <a:t>closed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A8B56-4DAB-49A8-B7E6-7D33E2439612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l-GR" sz="3600" smtClean="0"/>
              <a:t>Διαχείριση </a:t>
            </a:r>
            <a:r>
              <a:rPr lang="en-US" sz="3600" smtClean="0"/>
              <a:t>TCP </a:t>
            </a:r>
            <a:r>
              <a:rPr lang="el-GR" sz="3600" smtClean="0"/>
              <a:t>σύνδεσης</a:t>
            </a:r>
            <a:r>
              <a:rPr lang="en-US" sz="3600" smtClean="0"/>
              <a:t>(</a:t>
            </a:r>
            <a:r>
              <a:rPr lang="el-GR" sz="3600" smtClean="0"/>
              <a:t>συνέχεια</a:t>
            </a:r>
            <a:r>
              <a:rPr lang="en-US" sz="3600" smtClean="0"/>
              <a:t>)</a:t>
            </a:r>
            <a:endParaRPr lang="en-US" smtClean="0"/>
          </a:p>
        </p:txBody>
      </p:sp>
      <p:pic>
        <p:nvPicPr>
          <p:cNvPr id="43013" name="Picture 3" descr="transCl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2688"/>
            <a:ext cx="484822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4" descr="transServ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2225" y="3551238"/>
            <a:ext cx="47021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762000" y="3810000"/>
            <a:ext cx="2286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/>
              <a:t>Κύκλος ζωής</a:t>
            </a:r>
          </a:p>
          <a:p>
            <a:pPr eaLnBrk="0" hangingPunct="0"/>
            <a:r>
              <a:rPr lang="en-US" sz="2000"/>
              <a:t>TCP client</a:t>
            </a:r>
          </a:p>
          <a:p>
            <a:pPr eaLnBrk="0" hangingPunct="0"/>
            <a:endParaRPr lang="en-US" sz="1000">
              <a:latin typeface="Times New Roman" pitchFamily="18" charset="0"/>
            </a:endParaRPr>
          </a:p>
        </p:txBody>
      </p:sp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6799263" y="2722563"/>
            <a:ext cx="16732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/>
              <a:t>Κύκλος ζωής</a:t>
            </a:r>
          </a:p>
          <a:p>
            <a:pPr eaLnBrk="0" hangingPunct="0"/>
            <a:r>
              <a:rPr lang="en-US" sz="2000"/>
              <a:t>TCP server</a:t>
            </a:r>
          </a:p>
          <a:p>
            <a:pPr eaLnBrk="0" hangingPunct="0"/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4656D-3BBB-4215-8442-E29AC8E7BA90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753600" cy="1143000"/>
          </a:xfrm>
        </p:spPr>
        <p:txBody>
          <a:bodyPr/>
          <a:lstStyle/>
          <a:p>
            <a:r>
              <a:rPr lang="el-GR" sz="3900" smtClean="0"/>
              <a:t>Παράδειγμα εγκαθίδρυσης </a:t>
            </a:r>
            <a:r>
              <a:rPr lang="en-GB" sz="3900" smtClean="0"/>
              <a:t>TCP </a:t>
            </a:r>
            <a:r>
              <a:rPr lang="el-GR" sz="3900" smtClean="0"/>
              <a:t>σύνδεσης</a:t>
            </a:r>
            <a:endParaRPr lang="en-US" sz="3900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4114800"/>
            <a:ext cx="8307387" cy="25146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Client SYN</a:t>
            </a:r>
          </a:p>
          <a:p>
            <a:pPr lvl="1"/>
            <a:r>
              <a:rPr lang="en-US" sz="1800" dirty="0" err="1" smtClean="0"/>
              <a:t>SeqC</a:t>
            </a:r>
            <a:r>
              <a:rPr lang="en-US" sz="1800" dirty="0" smtClean="0"/>
              <a:t>: Seq. #4019802004, window 65535, max. </a:t>
            </a:r>
            <a:r>
              <a:rPr lang="en-US" sz="1800" dirty="0" err="1" smtClean="0"/>
              <a:t>seg</a:t>
            </a:r>
            <a:r>
              <a:rPr lang="en-US" sz="1800" dirty="0" smtClean="0"/>
              <a:t>. 1260</a:t>
            </a:r>
          </a:p>
          <a:p>
            <a:pPr>
              <a:buNone/>
            </a:pPr>
            <a:r>
              <a:rPr lang="en-US" sz="2000" dirty="0" smtClean="0"/>
              <a:t>Server SYN-ACK+SYN</a:t>
            </a:r>
          </a:p>
          <a:p>
            <a:pPr lvl="1"/>
            <a:r>
              <a:rPr lang="el-GR" sz="1800" dirty="0" smtClean="0"/>
              <a:t>λαμβάνει</a:t>
            </a:r>
            <a:r>
              <a:rPr lang="en-US" sz="1800" dirty="0" smtClean="0"/>
              <a:t>: #4019802005 (= SeqC+1)</a:t>
            </a:r>
          </a:p>
          <a:p>
            <a:pPr lvl="1"/>
            <a:r>
              <a:rPr lang="en-US" sz="1800" dirty="0" err="1" smtClean="0"/>
              <a:t>SeqS</a:t>
            </a:r>
            <a:r>
              <a:rPr lang="en-US" sz="1800" dirty="0" smtClean="0"/>
              <a:t>: Seq. #3428951569, window 5840, max. </a:t>
            </a:r>
            <a:r>
              <a:rPr lang="en-US" sz="1800" dirty="0" err="1" smtClean="0"/>
              <a:t>seg</a:t>
            </a:r>
            <a:r>
              <a:rPr lang="en-US" sz="1800" dirty="0" smtClean="0"/>
              <a:t>. 1460</a:t>
            </a:r>
          </a:p>
          <a:p>
            <a:pPr>
              <a:buNone/>
            </a:pPr>
            <a:r>
              <a:rPr lang="en-US" sz="2000" dirty="0" smtClean="0"/>
              <a:t>Client SYN-ACK</a:t>
            </a:r>
          </a:p>
          <a:p>
            <a:pPr lvl="1"/>
            <a:r>
              <a:rPr lang="el-GR" sz="1800" dirty="0" smtClean="0"/>
              <a:t>λαμβάνει</a:t>
            </a:r>
            <a:r>
              <a:rPr lang="en-US" sz="1800" dirty="0" smtClean="0"/>
              <a:t>: #3428951570 (= SeqS+1)</a:t>
            </a:r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609600" y="1565275"/>
            <a:ext cx="8305800" cy="25495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09:23:33.042318 IP 128.2.222.198.3123 &gt; 192.216.219.96.80: S </a:t>
            </a:r>
          </a:p>
          <a:p>
            <a:pPr eaLnBrk="0" hangingPunct="0"/>
            <a:r>
              <a:rPr lang="en-US" b="1">
                <a:latin typeface="Courier New" pitchFamily="49" charset="0"/>
              </a:rPr>
              <a:t>  4019802004:4019802004(0) win 65535 &lt;mss 1260,nop,nop,sackOK&gt; (DF)</a:t>
            </a:r>
          </a:p>
          <a:p>
            <a:pPr eaLnBrk="0" hangingPunct="0"/>
            <a:endParaRPr lang="en-US" b="1">
              <a:latin typeface="Courier New" pitchFamily="49" charset="0"/>
            </a:endParaRPr>
          </a:p>
          <a:p>
            <a:pPr eaLnBrk="0" hangingPunct="0"/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09:23:33.118329 IP 192.216.219.96.80 &gt; 128.2.222.198.3123: S </a:t>
            </a:r>
          </a:p>
          <a:p>
            <a:pPr eaLnBrk="0" hangingPunct="0"/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 3428951569:3428951569(0) ack 4019802005 win 5840 &lt;mss 1460,nop,nop,sackOK&gt; (DF)</a:t>
            </a:r>
          </a:p>
          <a:p>
            <a:pPr eaLnBrk="0" hangingPunct="0"/>
            <a:endParaRPr lang="en-US" b="1">
              <a:solidFill>
                <a:srgbClr val="FF0000"/>
              </a:solidFill>
              <a:latin typeface="Courier New" pitchFamily="49" charset="0"/>
            </a:endParaRPr>
          </a:p>
          <a:p>
            <a:pPr eaLnBrk="0" hangingPunct="0"/>
            <a:r>
              <a:rPr lang="en-US" b="1">
                <a:latin typeface="Courier New" pitchFamily="49" charset="0"/>
              </a:rPr>
              <a:t>09:23:33.118405 IP 128.2.222.198.3123 &gt; 192.216.219.96.80: . ack </a:t>
            </a:r>
          </a:p>
          <a:p>
            <a:pPr eaLnBrk="0" hangingPunct="0"/>
            <a:r>
              <a:rPr lang="en-US" b="1">
                <a:latin typeface="Courier New" pitchFamily="49" charset="0"/>
              </a:rPr>
              <a:t>  3428951570 win 65535 (DF)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3FDB66-9EBF-428F-8BDD-7C238CE4E0B1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533400" y="1524000"/>
            <a:ext cx="84582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l-GR" b="1">
              <a:latin typeface="Helvetica" pitchFamily="34" charset="0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l-GR" smtClean="0"/>
              <a:t>Διάγραμμα κατάστασης</a:t>
            </a:r>
            <a:r>
              <a:rPr lang="en-US" smtClean="0"/>
              <a:t>TCP: </a:t>
            </a:r>
            <a:r>
              <a:rPr lang="el-GR" smtClean="0"/>
              <a:t>εγκαθίδρυσης σύνδεσης</a:t>
            </a:r>
            <a:endParaRPr lang="en-US" smtClean="0"/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3733800" y="1676400"/>
            <a:ext cx="10668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CLOSED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7162800" y="4038600"/>
            <a:ext cx="990600" cy="1066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SYN</a:t>
            </a:r>
          </a:p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SENT</a:t>
            </a: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609600" y="4038600"/>
            <a:ext cx="990600" cy="1066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SYN</a:t>
            </a:r>
          </a:p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RCVD</a:t>
            </a: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3733800" y="5867400"/>
            <a:ext cx="10668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ESTAB</a:t>
            </a:r>
          </a:p>
        </p:txBody>
      </p:sp>
      <p:sp>
        <p:nvSpPr>
          <p:cNvPr id="45066" name="Rectangle 8"/>
          <p:cNvSpPr>
            <a:spLocks noChangeArrowheads="1"/>
          </p:cNvSpPr>
          <p:nvPr/>
        </p:nvSpPr>
        <p:spPr bwMode="auto">
          <a:xfrm>
            <a:off x="3733800" y="3124200"/>
            <a:ext cx="10668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LISTEN</a:t>
            </a:r>
          </a:p>
        </p:txBody>
      </p:sp>
      <p:cxnSp>
        <p:nvCxnSpPr>
          <p:cNvPr id="45067" name="AutoShape 9"/>
          <p:cNvCxnSpPr>
            <a:cxnSpLocks noChangeShapeType="1"/>
            <a:stCxn id="45062" idx="3"/>
            <a:endCxn id="45063" idx="0"/>
          </p:cNvCxnSpPr>
          <p:nvPr/>
        </p:nvCxnSpPr>
        <p:spPr bwMode="auto">
          <a:xfrm>
            <a:off x="4800600" y="1866900"/>
            <a:ext cx="2857500" cy="21717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45068" name="AutoShape 10"/>
          <p:cNvCxnSpPr>
            <a:cxnSpLocks noChangeShapeType="1"/>
          </p:cNvCxnSpPr>
          <p:nvPr/>
        </p:nvCxnSpPr>
        <p:spPr bwMode="auto">
          <a:xfrm rot="10800000">
            <a:off x="4800600" y="1943100"/>
            <a:ext cx="2476500" cy="2095500"/>
          </a:xfrm>
          <a:prstGeom prst="bentConnector3">
            <a:avLst>
              <a:gd name="adj1" fmla="val -6991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45069" name="Text Box 11"/>
          <p:cNvSpPr txBox="1">
            <a:spLocks noChangeArrowheads="1"/>
          </p:cNvSpPr>
          <p:nvPr/>
        </p:nvSpPr>
        <p:spPr bwMode="auto">
          <a:xfrm>
            <a:off x="7620000" y="1789113"/>
            <a:ext cx="134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active OPEN</a:t>
            </a:r>
          </a:p>
        </p:txBody>
      </p:sp>
      <p:sp>
        <p:nvSpPr>
          <p:cNvPr id="45070" name="Text Box 12"/>
          <p:cNvSpPr txBox="1">
            <a:spLocks noChangeArrowheads="1"/>
          </p:cNvSpPr>
          <p:nvPr/>
        </p:nvSpPr>
        <p:spPr bwMode="auto">
          <a:xfrm>
            <a:off x="7620000" y="2009775"/>
            <a:ext cx="1211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create TCB</a:t>
            </a:r>
          </a:p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SYN </a:t>
            </a:r>
          </a:p>
        </p:txBody>
      </p:sp>
      <p:sp>
        <p:nvSpPr>
          <p:cNvPr id="45071" name="Text Box 13"/>
          <p:cNvSpPr txBox="1">
            <a:spLocks noChangeArrowheads="1"/>
          </p:cNvSpPr>
          <p:nvPr/>
        </p:nvSpPr>
        <p:spPr bwMode="auto">
          <a:xfrm>
            <a:off x="2362200" y="2552700"/>
            <a:ext cx="1211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create TCB</a:t>
            </a:r>
          </a:p>
        </p:txBody>
      </p:sp>
      <p:sp>
        <p:nvSpPr>
          <p:cNvPr id="45072" name="Text Box 14"/>
          <p:cNvSpPr txBox="1">
            <a:spLocks noChangeArrowheads="1"/>
          </p:cNvSpPr>
          <p:nvPr/>
        </p:nvSpPr>
        <p:spPr bwMode="auto">
          <a:xfrm>
            <a:off x="2362200" y="2233613"/>
            <a:ext cx="1503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passive OPEN</a:t>
            </a:r>
          </a:p>
        </p:txBody>
      </p:sp>
      <p:sp>
        <p:nvSpPr>
          <p:cNvPr id="45073" name="Text Box 15"/>
          <p:cNvSpPr txBox="1">
            <a:spLocks noChangeArrowheads="1"/>
          </p:cNvSpPr>
          <p:nvPr/>
        </p:nvSpPr>
        <p:spPr bwMode="auto">
          <a:xfrm>
            <a:off x="4724400" y="2614613"/>
            <a:ext cx="1198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delete TCB</a:t>
            </a:r>
          </a:p>
        </p:txBody>
      </p:sp>
      <p:sp>
        <p:nvSpPr>
          <p:cNvPr id="45074" name="Text Box 16"/>
          <p:cNvSpPr txBox="1">
            <a:spLocks noChangeArrowheads="1"/>
          </p:cNvSpPr>
          <p:nvPr/>
        </p:nvSpPr>
        <p:spPr bwMode="auto">
          <a:xfrm>
            <a:off x="4724400" y="2324100"/>
            <a:ext cx="87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CLOSE</a:t>
            </a:r>
          </a:p>
        </p:txBody>
      </p:sp>
      <p:sp>
        <p:nvSpPr>
          <p:cNvPr id="45075" name="Text Box 17"/>
          <p:cNvSpPr txBox="1">
            <a:spLocks noChangeArrowheads="1"/>
          </p:cNvSpPr>
          <p:nvPr/>
        </p:nvSpPr>
        <p:spPr bwMode="auto">
          <a:xfrm>
            <a:off x="6172200" y="3397250"/>
            <a:ext cx="1198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delete TCB</a:t>
            </a:r>
          </a:p>
        </p:txBody>
      </p:sp>
      <p:sp>
        <p:nvSpPr>
          <p:cNvPr id="45076" name="Text Box 18"/>
          <p:cNvSpPr txBox="1">
            <a:spLocks noChangeArrowheads="1"/>
          </p:cNvSpPr>
          <p:nvPr/>
        </p:nvSpPr>
        <p:spPr bwMode="auto">
          <a:xfrm>
            <a:off x="6172200" y="3106738"/>
            <a:ext cx="87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CLOSE</a:t>
            </a:r>
          </a:p>
        </p:txBody>
      </p:sp>
      <p:sp>
        <p:nvSpPr>
          <p:cNvPr id="45077" name="Line 19"/>
          <p:cNvSpPr>
            <a:spLocks noChangeShapeType="1"/>
          </p:cNvSpPr>
          <p:nvPr/>
        </p:nvSpPr>
        <p:spPr bwMode="auto">
          <a:xfrm>
            <a:off x="3962400" y="20574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078" name="Line 20"/>
          <p:cNvSpPr>
            <a:spLocks noChangeShapeType="1"/>
          </p:cNvSpPr>
          <p:nvPr/>
        </p:nvSpPr>
        <p:spPr bwMode="auto">
          <a:xfrm flipV="1">
            <a:off x="4648200" y="20574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079" name="Line 21"/>
          <p:cNvSpPr>
            <a:spLocks noChangeShapeType="1"/>
          </p:cNvSpPr>
          <p:nvPr/>
        </p:nvSpPr>
        <p:spPr bwMode="auto">
          <a:xfrm>
            <a:off x="838200" y="5105400"/>
            <a:ext cx="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080" name="Text Box 22"/>
          <p:cNvSpPr txBox="1">
            <a:spLocks noChangeArrowheads="1"/>
          </p:cNvSpPr>
          <p:nvPr/>
        </p:nvSpPr>
        <p:spPr bwMode="auto">
          <a:xfrm>
            <a:off x="4953000" y="4083050"/>
            <a:ext cx="98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SYN</a:t>
            </a:r>
          </a:p>
        </p:txBody>
      </p:sp>
      <p:sp>
        <p:nvSpPr>
          <p:cNvPr id="45081" name="Text Box 23"/>
          <p:cNvSpPr txBox="1">
            <a:spLocks noChangeArrowheads="1"/>
          </p:cNvSpPr>
          <p:nvPr/>
        </p:nvSpPr>
        <p:spPr bwMode="auto">
          <a:xfrm>
            <a:off x="4953000" y="3792538"/>
            <a:ext cx="74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SEND</a:t>
            </a:r>
          </a:p>
        </p:txBody>
      </p:sp>
      <p:sp>
        <p:nvSpPr>
          <p:cNvPr id="45082" name="Text Box 24"/>
          <p:cNvSpPr txBox="1">
            <a:spLocks noChangeArrowheads="1"/>
          </p:cNvSpPr>
          <p:nvPr/>
        </p:nvSpPr>
        <p:spPr bwMode="auto">
          <a:xfrm>
            <a:off x="2286000" y="4083050"/>
            <a:ext cx="1457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SYN ACK</a:t>
            </a:r>
          </a:p>
        </p:txBody>
      </p:sp>
      <p:sp>
        <p:nvSpPr>
          <p:cNvPr id="45083" name="Text Box 25"/>
          <p:cNvSpPr txBox="1">
            <a:spLocks noChangeArrowheads="1"/>
          </p:cNvSpPr>
          <p:nvPr/>
        </p:nvSpPr>
        <p:spPr bwMode="auto">
          <a:xfrm>
            <a:off x="2305050" y="3806825"/>
            <a:ext cx="928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SYN</a:t>
            </a:r>
          </a:p>
        </p:txBody>
      </p:sp>
      <p:sp>
        <p:nvSpPr>
          <p:cNvPr id="45084" name="Text Box 26"/>
          <p:cNvSpPr txBox="1">
            <a:spLocks noChangeArrowheads="1"/>
          </p:cNvSpPr>
          <p:nvPr/>
        </p:nvSpPr>
        <p:spPr bwMode="auto">
          <a:xfrm>
            <a:off x="939800" y="5911850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Send FIN</a:t>
            </a:r>
          </a:p>
        </p:txBody>
      </p:sp>
      <p:sp>
        <p:nvSpPr>
          <p:cNvPr id="45085" name="Text Box 27"/>
          <p:cNvSpPr txBox="1">
            <a:spLocks noChangeArrowheads="1"/>
          </p:cNvSpPr>
          <p:nvPr/>
        </p:nvSpPr>
        <p:spPr bwMode="auto">
          <a:xfrm>
            <a:off x="958850" y="5662613"/>
            <a:ext cx="87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CLOSE</a:t>
            </a:r>
          </a:p>
        </p:txBody>
      </p:sp>
      <p:sp>
        <p:nvSpPr>
          <p:cNvPr id="45086" name="Text Box 28"/>
          <p:cNvSpPr txBox="1">
            <a:spLocks noChangeArrowheads="1"/>
          </p:cNvSpPr>
          <p:nvPr/>
        </p:nvSpPr>
        <p:spPr bwMode="auto">
          <a:xfrm>
            <a:off x="2133600" y="4976813"/>
            <a:ext cx="162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ACK of SYN</a:t>
            </a:r>
          </a:p>
        </p:txBody>
      </p:sp>
      <p:sp>
        <p:nvSpPr>
          <p:cNvPr id="45087" name="Text Box 29"/>
          <p:cNvSpPr txBox="1">
            <a:spLocks noChangeArrowheads="1"/>
          </p:cNvSpPr>
          <p:nvPr/>
        </p:nvSpPr>
        <p:spPr bwMode="auto">
          <a:xfrm>
            <a:off x="5065713" y="5202238"/>
            <a:ext cx="1017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ACK</a:t>
            </a:r>
          </a:p>
        </p:txBody>
      </p:sp>
      <p:sp>
        <p:nvSpPr>
          <p:cNvPr id="45088" name="Text Box 30"/>
          <p:cNvSpPr txBox="1">
            <a:spLocks noChangeArrowheads="1"/>
          </p:cNvSpPr>
          <p:nvPr/>
        </p:nvSpPr>
        <p:spPr bwMode="auto">
          <a:xfrm>
            <a:off x="5016500" y="4876800"/>
            <a:ext cx="1536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SYN, ACK</a:t>
            </a:r>
          </a:p>
        </p:txBody>
      </p:sp>
      <p:sp>
        <p:nvSpPr>
          <p:cNvPr id="45089" name="Text Box 31"/>
          <p:cNvSpPr txBox="1">
            <a:spLocks noChangeArrowheads="1"/>
          </p:cNvSpPr>
          <p:nvPr/>
        </p:nvSpPr>
        <p:spPr bwMode="auto">
          <a:xfrm>
            <a:off x="3810000" y="4305300"/>
            <a:ext cx="928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SYN</a:t>
            </a:r>
          </a:p>
        </p:txBody>
      </p:sp>
      <p:sp>
        <p:nvSpPr>
          <p:cNvPr id="45090" name="Text Box 32"/>
          <p:cNvSpPr txBox="1">
            <a:spLocks noChangeArrowheads="1"/>
          </p:cNvSpPr>
          <p:nvPr/>
        </p:nvSpPr>
        <p:spPr bwMode="auto">
          <a:xfrm>
            <a:off x="3810000" y="4595813"/>
            <a:ext cx="98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ACK</a:t>
            </a:r>
          </a:p>
        </p:txBody>
      </p:sp>
      <p:cxnSp>
        <p:nvCxnSpPr>
          <p:cNvPr id="45091" name="AutoShape 33"/>
          <p:cNvCxnSpPr>
            <a:cxnSpLocks noChangeShapeType="1"/>
          </p:cNvCxnSpPr>
          <p:nvPr/>
        </p:nvCxnSpPr>
        <p:spPr bwMode="auto">
          <a:xfrm rot="5400000">
            <a:off x="2476500" y="2628900"/>
            <a:ext cx="838200" cy="25908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45092" name="Line 34"/>
          <p:cNvSpPr>
            <a:spLocks noChangeShapeType="1"/>
          </p:cNvSpPr>
          <p:nvPr/>
        </p:nvSpPr>
        <p:spPr bwMode="auto">
          <a:xfrm flipH="1">
            <a:off x="1600200" y="4648200"/>
            <a:ext cx="548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45093" name="AutoShape 35"/>
          <p:cNvCxnSpPr>
            <a:cxnSpLocks noChangeShapeType="1"/>
          </p:cNvCxnSpPr>
          <p:nvPr/>
        </p:nvCxnSpPr>
        <p:spPr bwMode="auto">
          <a:xfrm rot="16200000" flipH="1">
            <a:off x="5334000" y="2514600"/>
            <a:ext cx="838200" cy="28194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45094" name="AutoShape 36"/>
          <p:cNvCxnSpPr>
            <a:cxnSpLocks noChangeShapeType="1"/>
          </p:cNvCxnSpPr>
          <p:nvPr/>
        </p:nvCxnSpPr>
        <p:spPr bwMode="auto">
          <a:xfrm>
            <a:off x="1676400" y="4953000"/>
            <a:ext cx="2514600" cy="9144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45095" name="AutoShape 37"/>
          <p:cNvCxnSpPr>
            <a:cxnSpLocks noChangeShapeType="1"/>
          </p:cNvCxnSpPr>
          <p:nvPr/>
        </p:nvCxnSpPr>
        <p:spPr bwMode="auto">
          <a:xfrm rot="10800000" flipV="1">
            <a:off x="4343400" y="4953000"/>
            <a:ext cx="2819400" cy="9144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45096" name="Line 38"/>
          <p:cNvSpPr>
            <a:spLocks noChangeShapeType="1"/>
          </p:cNvSpPr>
          <p:nvPr/>
        </p:nvSpPr>
        <p:spPr bwMode="auto">
          <a:xfrm>
            <a:off x="2438400" y="2590800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097" name="Line 39"/>
          <p:cNvSpPr>
            <a:spLocks noChangeShapeType="1"/>
          </p:cNvSpPr>
          <p:nvPr/>
        </p:nvSpPr>
        <p:spPr bwMode="auto">
          <a:xfrm>
            <a:off x="4800600" y="2667000"/>
            <a:ext cx="106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098" name="Line 40"/>
          <p:cNvSpPr>
            <a:spLocks noChangeShapeType="1"/>
          </p:cNvSpPr>
          <p:nvPr/>
        </p:nvSpPr>
        <p:spPr bwMode="auto">
          <a:xfrm>
            <a:off x="6096000" y="3435350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099" name="Line 41"/>
          <p:cNvSpPr>
            <a:spLocks noChangeShapeType="1"/>
          </p:cNvSpPr>
          <p:nvPr/>
        </p:nvSpPr>
        <p:spPr bwMode="auto">
          <a:xfrm>
            <a:off x="7696200" y="2093913"/>
            <a:ext cx="1143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100" name="Line 42"/>
          <p:cNvSpPr>
            <a:spLocks noChangeShapeType="1"/>
          </p:cNvSpPr>
          <p:nvPr/>
        </p:nvSpPr>
        <p:spPr bwMode="auto">
          <a:xfrm>
            <a:off x="2381250" y="4149725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101" name="Line 43"/>
          <p:cNvSpPr>
            <a:spLocks noChangeShapeType="1"/>
          </p:cNvSpPr>
          <p:nvPr/>
        </p:nvSpPr>
        <p:spPr bwMode="auto">
          <a:xfrm>
            <a:off x="5029200" y="4073525"/>
            <a:ext cx="838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102" name="Line 44"/>
          <p:cNvSpPr>
            <a:spLocks noChangeShapeType="1"/>
          </p:cNvSpPr>
          <p:nvPr/>
        </p:nvSpPr>
        <p:spPr bwMode="auto">
          <a:xfrm>
            <a:off x="5092700" y="5233988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103" name="Line 45"/>
          <p:cNvSpPr>
            <a:spLocks noChangeShapeType="1"/>
          </p:cNvSpPr>
          <p:nvPr/>
        </p:nvSpPr>
        <p:spPr bwMode="auto">
          <a:xfrm>
            <a:off x="1066800" y="5943600"/>
            <a:ext cx="68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4419600" y="1447800"/>
            <a:ext cx="3124200" cy="4419600"/>
            <a:chOff x="2688" y="816"/>
            <a:chExt cx="1968" cy="2784"/>
          </a:xfrm>
        </p:grpSpPr>
        <p:sp>
          <p:nvSpPr>
            <p:cNvPr id="45108" name="Freeform 47"/>
            <p:cNvSpPr>
              <a:spLocks/>
            </p:cNvSpPr>
            <p:nvPr/>
          </p:nvSpPr>
          <p:spPr bwMode="auto">
            <a:xfrm>
              <a:off x="2688" y="1056"/>
              <a:ext cx="1968" cy="2544"/>
            </a:xfrm>
            <a:custGeom>
              <a:avLst/>
              <a:gdLst>
                <a:gd name="T0" fmla="*/ 0 w 1968"/>
                <a:gd name="T1" fmla="*/ 0 h 2544"/>
                <a:gd name="T2" fmla="*/ 1968 w 1968"/>
                <a:gd name="T3" fmla="*/ 0 h 2544"/>
                <a:gd name="T4" fmla="*/ 1968 w 1968"/>
                <a:gd name="T5" fmla="*/ 1920 h 2544"/>
                <a:gd name="T6" fmla="*/ 0 w 1968"/>
                <a:gd name="T7" fmla="*/ 1920 h 2544"/>
                <a:gd name="T8" fmla="*/ 0 w 1968"/>
                <a:gd name="T9" fmla="*/ 2544 h 2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8"/>
                <a:gd name="T16" fmla="*/ 0 h 2544"/>
                <a:gd name="T17" fmla="*/ 1968 w 1968"/>
                <a:gd name="T18" fmla="*/ 2544 h 2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8" h="2544">
                  <a:moveTo>
                    <a:pt x="0" y="0"/>
                  </a:moveTo>
                  <a:lnTo>
                    <a:pt x="1968" y="0"/>
                  </a:lnTo>
                  <a:lnTo>
                    <a:pt x="1968" y="1920"/>
                  </a:lnTo>
                  <a:lnTo>
                    <a:pt x="0" y="1920"/>
                  </a:lnTo>
                  <a:lnTo>
                    <a:pt x="0" y="2544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GB"/>
            </a:p>
          </p:txBody>
        </p:sp>
        <p:sp>
          <p:nvSpPr>
            <p:cNvPr id="45109" name="Text Box 48"/>
            <p:cNvSpPr txBox="1">
              <a:spLocks noChangeArrowheads="1"/>
            </p:cNvSpPr>
            <p:nvPr/>
          </p:nvSpPr>
          <p:spPr bwMode="auto">
            <a:xfrm>
              <a:off x="2976" y="816"/>
              <a:ext cx="47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Helvetica"/>
                </a:rPr>
                <a:t>Client</a:t>
              </a:r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447800" y="1828800"/>
            <a:ext cx="2819400" cy="4038600"/>
            <a:chOff x="816" y="1056"/>
            <a:chExt cx="1776" cy="2544"/>
          </a:xfrm>
        </p:grpSpPr>
        <p:sp>
          <p:nvSpPr>
            <p:cNvPr id="45106" name="Freeform 50"/>
            <p:cNvSpPr>
              <a:spLocks/>
            </p:cNvSpPr>
            <p:nvPr/>
          </p:nvSpPr>
          <p:spPr bwMode="auto">
            <a:xfrm>
              <a:off x="816" y="1056"/>
              <a:ext cx="1776" cy="2544"/>
            </a:xfrm>
            <a:custGeom>
              <a:avLst/>
              <a:gdLst>
                <a:gd name="T0" fmla="*/ 1488 w 1776"/>
                <a:gd name="T1" fmla="*/ 0 h 2544"/>
                <a:gd name="T2" fmla="*/ 1488 w 1776"/>
                <a:gd name="T3" fmla="*/ 1632 h 2544"/>
                <a:gd name="T4" fmla="*/ 0 w 1776"/>
                <a:gd name="T5" fmla="*/ 1632 h 2544"/>
                <a:gd name="T6" fmla="*/ 0 w 1776"/>
                <a:gd name="T7" fmla="*/ 1920 h 2544"/>
                <a:gd name="T8" fmla="*/ 1776 w 1776"/>
                <a:gd name="T9" fmla="*/ 1920 h 2544"/>
                <a:gd name="T10" fmla="*/ 1776 w 1776"/>
                <a:gd name="T11" fmla="*/ 2544 h 25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6"/>
                <a:gd name="T19" fmla="*/ 0 h 2544"/>
                <a:gd name="T20" fmla="*/ 1776 w 1776"/>
                <a:gd name="T21" fmla="*/ 2544 h 25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6" h="2544">
                  <a:moveTo>
                    <a:pt x="1488" y="0"/>
                  </a:moveTo>
                  <a:lnTo>
                    <a:pt x="1488" y="1632"/>
                  </a:lnTo>
                  <a:lnTo>
                    <a:pt x="0" y="1632"/>
                  </a:lnTo>
                  <a:lnTo>
                    <a:pt x="0" y="1920"/>
                  </a:lnTo>
                  <a:lnTo>
                    <a:pt x="1776" y="1920"/>
                  </a:lnTo>
                  <a:lnTo>
                    <a:pt x="1776" y="2544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GB"/>
            </a:p>
          </p:txBody>
        </p:sp>
        <p:sp>
          <p:nvSpPr>
            <p:cNvPr id="45107" name="Text Box 51"/>
            <p:cNvSpPr txBox="1">
              <a:spLocks noChangeArrowheads="1"/>
            </p:cNvSpPr>
            <p:nvPr/>
          </p:nvSpPr>
          <p:spPr bwMode="auto">
            <a:xfrm>
              <a:off x="1776" y="1152"/>
              <a:ext cx="51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Helvetica"/>
                </a:rPr>
                <a:t>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9350C0-EAAB-4061-AC13-01A7A57F2F18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Κλείσιμο σύνδεσης</a:t>
            </a:r>
            <a:endParaRPr lang="en-US" smtClean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33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200" b="1" i="1" dirty="0" smtClean="0">
                <a:solidFill>
                  <a:srgbClr val="FF0000"/>
                </a:solidFill>
              </a:rPr>
              <a:t>Οποιαδήποτε πλευρά </a:t>
            </a:r>
            <a:r>
              <a:rPr lang="el-GR" sz="2200" dirty="0" smtClean="0"/>
              <a:t>μπορεί να ξεκινήσει το </a:t>
            </a:r>
            <a:r>
              <a:rPr lang="el-GR" sz="2200" b="1" dirty="0" smtClean="0"/>
              <a:t>κλείσιμο της σύνδεσης</a:t>
            </a:r>
            <a:endParaRPr lang="en-US" sz="2200" b="1" dirty="0" smtClean="0"/>
          </a:p>
          <a:p>
            <a:pPr marL="457200" lvl="1" indent="0">
              <a:buNone/>
            </a:pPr>
            <a:r>
              <a:rPr lang="el-GR" sz="2000" dirty="0" smtClean="0"/>
              <a:t>Στέλνει</a:t>
            </a:r>
            <a:r>
              <a:rPr lang="en-US" sz="2000" dirty="0" smtClean="0"/>
              <a:t> </a:t>
            </a:r>
            <a:r>
              <a:rPr lang="en-US" sz="2000" b="1" i="1" dirty="0" smtClean="0">
                <a:solidFill>
                  <a:srgbClr val="009900"/>
                </a:solidFill>
              </a:rPr>
              <a:t>FIN</a:t>
            </a:r>
          </a:p>
          <a:p>
            <a:pPr marL="457200" lvl="1" indent="0">
              <a:buNone/>
            </a:pPr>
            <a:r>
              <a:rPr lang="en-US" sz="2000" dirty="0" smtClean="0"/>
              <a:t>“</a:t>
            </a:r>
            <a:r>
              <a:rPr lang="el-GR" sz="2000" dirty="0" smtClean="0"/>
              <a:t>Δε θα στείλω άλλα δεδομένα</a:t>
            </a:r>
            <a:r>
              <a:rPr lang="en-US" sz="2000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Η άλλη πλευρά </a:t>
            </a:r>
            <a:r>
              <a:rPr lang="el-GR" sz="2200" b="1" dirty="0" smtClean="0"/>
              <a:t>μπορεί να συνεχίσει να στέλνει δεδομένα</a:t>
            </a:r>
            <a:endParaRPr lang="en-US" sz="2200" b="1" dirty="0" smtClean="0"/>
          </a:p>
          <a:p>
            <a:pPr marL="457200" lvl="1" indent="0">
              <a:buNone/>
            </a:pPr>
            <a:r>
              <a:rPr lang="el-GR" sz="2000" dirty="0" smtClean="0"/>
              <a:t>«</a:t>
            </a:r>
            <a:r>
              <a:rPr lang="el-GR" sz="2000" dirty="0" err="1" smtClean="0"/>
              <a:t>Ημι</a:t>
            </a:r>
            <a:r>
              <a:rPr lang="el-GR" sz="2000" dirty="0" smtClean="0"/>
              <a:t>-ανοιχτή» σύνδεση</a:t>
            </a:r>
            <a:endParaRPr lang="en-US" sz="2000" dirty="0" smtClean="0"/>
          </a:p>
          <a:p>
            <a:pPr marL="457200" lvl="1" indent="0">
              <a:buNone/>
            </a:pPr>
            <a:r>
              <a:rPr lang="el-GR" sz="2000" dirty="0" smtClean="0"/>
              <a:t>Πρέπει να συνεχίσει να επιβεβαιώνει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Επιβεβαίωση του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009900"/>
                </a:solidFill>
              </a:rPr>
              <a:t>FIN</a:t>
            </a:r>
          </a:p>
          <a:p>
            <a:pPr marL="457200" lvl="1" indent="0">
              <a:buNone/>
            </a:pPr>
            <a:r>
              <a:rPr lang="el-GR" sz="2000" dirty="0" smtClean="0"/>
              <a:t>Επιβεβαίωση με </a:t>
            </a:r>
            <a:r>
              <a:rPr lang="en-US" sz="2000" dirty="0" smtClean="0"/>
              <a:t>sequence number + 1</a:t>
            </a: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5194300" y="1905000"/>
            <a:ext cx="368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3333FF"/>
                </a:solidFill>
                <a:latin typeface="Helvetica"/>
              </a:rPr>
              <a:t>A</a:t>
            </a: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8166100" y="1905000"/>
            <a:ext cx="368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3333FF"/>
                </a:solidFill>
                <a:latin typeface="Helvetica"/>
              </a:rPr>
              <a:t>B</a:t>
            </a:r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>
            <a:off x="5334000" y="22098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6089" name="Line 7"/>
          <p:cNvSpPr>
            <a:spLocks noChangeShapeType="1"/>
          </p:cNvSpPr>
          <p:nvPr/>
        </p:nvSpPr>
        <p:spPr bwMode="auto">
          <a:xfrm>
            <a:off x="8382000" y="22098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6090" name="Line 8"/>
          <p:cNvSpPr>
            <a:spLocks noChangeShapeType="1"/>
          </p:cNvSpPr>
          <p:nvPr/>
        </p:nvSpPr>
        <p:spPr bwMode="auto">
          <a:xfrm>
            <a:off x="5334000" y="2514600"/>
            <a:ext cx="3048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6091" name="Line 9"/>
          <p:cNvSpPr>
            <a:spLocks noChangeShapeType="1"/>
          </p:cNvSpPr>
          <p:nvPr/>
        </p:nvSpPr>
        <p:spPr bwMode="auto">
          <a:xfrm flipH="1">
            <a:off x="5334000" y="3048000"/>
            <a:ext cx="3048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6092" name="Text Box 10"/>
          <p:cNvSpPr txBox="1">
            <a:spLocks noChangeArrowheads="1"/>
          </p:cNvSpPr>
          <p:nvPr/>
        </p:nvSpPr>
        <p:spPr bwMode="auto">
          <a:xfrm>
            <a:off x="5715000" y="2286000"/>
            <a:ext cx="1139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FIN, SeqA</a:t>
            </a:r>
          </a:p>
        </p:txBody>
      </p:sp>
      <p:sp>
        <p:nvSpPr>
          <p:cNvPr id="46093" name="Text Box 11"/>
          <p:cNvSpPr txBox="1">
            <a:spLocks noChangeArrowheads="1"/>
          </p:cNvSpPr>
          <p:nvPr/>
        </p:nvSpPr>
        <p:spPr bwMode="auto">
          <a:xfrm>
            <a:off x="5257800" y="2971800"/>
            <a:ext cx="1479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ACK, SeqA+1</a:t>
            </a:r>
          </a:p>
        </p:txBody>
      </p:sp>
      <p:sp>
        <p:nvSpPr>
          <p:cNvPr id="46094" name="Line 12"/>
          <p:cNvSpPr>
            <a:spLocks noChangeShapeType="1"/>
          </p:cNvSpPr>
          <p:nvPr/>
        </p:nvSpPr>
        <p:spPr bwMode="auto">
          <a:xfrm>
            <a:off x="5334000" y="4038600"/>
            <a:ext cx="3048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6095" name="Text Box 13"/>
          <p:cNvSpPr txBox="1">
            <a:spLocks noChangeArrowheads="1"/>
          </p:cNvSpPr>
          <p:nvPr/>
        </p:nvSpPr>
        <p:spPr bwMode="auto">
          <a:xfrm>
            <a:off x="5715000" y="3810000"/>
            <a:ext cx="61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ACK</a:t>
            </a:r>
          </a:p>
        </p:txBody>
      </p:sp>
      <p:sp>
        <p:nvSpPr>
          <p:cNvPr id="46096" name="Line 14"/>
          <p:cNvSpPr>
            <a:spLocks noChangeShapeType="1"/>
          </p:cNvSpPr>
          <p:nvPr/>
        </p:nvSpPr>
        <p:spPr bwMode="auto">
          <a:xfrm flipH="1">
            <a:off x="5334000" y="3429000"/>
            <a:ext cx="3048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6097" name="Text Box 15"/>
          <p:cNvSpPr txBox="1">
            <a:spLocks noChangeArrowheads="1"/>
          </p:cNvSpPr>
          <p:nvPr/>
        </p:nvSpPr>
        <p:spPr bwMode="auto">
          <a:xfrm>
            <a:off x="6019800" y="3429000"/>
            <a:ext cx="6238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Data</a:t>
            </a:r>
          </a:p>
        </p:txBody>
      </p:sp>
      <p:sp>
        <p:nvSpPr>
          <p:cNvPr id="46098" name="Line 16"/>
          <p:cNvSpPr>
            <a:spLocks noChangeShapeType="1"/>
          </p:cNvSpPr>
          <p:nvPr/>
        </p:nvSpPr>
        <p:spPr bwMode="auto">
          <a:xfrm flipH="1">
            <a:off x="5334000" y="4648200"/>
            <a:ext cx="3048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6099" name="Line 17"/>
          <p:cNvSpPr>
            <a:spLocks noChangeShapeType="1"/>
          </p:cNvSpPr>
          <p:nvPr/>
        </p:nvSpPr>
        <p:spPr bwMode="auto">
          <a:xfrm>
            <a:off x="5334000" y="5181600"/>
            <a:ext cx="3048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6100" name="Text Box 18"/>
          <p:cNvSpPr txBox="1">
            <a:spLocks noChangeArrowheads="1"/>
          </p:cNvSpPr>
          <p:nvPr/>
        </p:nvSpPr>
        <p:spPr bwMode="auto">
          <a:xfrm>
            <a:off x="6553200" y="5105400"/>
            <a:ext cx="14827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ACK, SeqB+1</a:t>
            </a:r>
          </a:p>
        </p:txBody>
      </p:sp>
      <p:sp>
        <p:nvSpPr>
          <p:cNvPr id="46101" name="Text Box 19"/>
          <p:cNvSpPr txBox="1">
            <a:spLocks noChangeArrowheads="1"/>
          </p:cNvSpPr>
          <p:nvPr/>
        </p:nvSpPr>
        <p:spPr bwMode="auto">
          <a:xfrm>
            <a:off x="5562600" y="4648200"/>
            <a:ext cx="11430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/>
              </a:rPr>
              <a:t>FIN, SeqB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04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4-</a:t>
            </a:r>
            <a:fld id="{871B1C0B-FA12-46F8-8146-6C093D80E29A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r>
              <a:rPr lang="en-US" sz="3600" smtClean="0"/>
              <a:t>Brief Review on Network layer</a:t>
            </a:r>
          </a:p>
        </p:txBody>
      </p:sp>
      <p:sp>
        <p:nvSpPr>
          <p:cNvPr id="10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54100"/>
            <a:ext cx="4086225" cy="18319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transport segment from sending to receiving host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on sending side encapsulates segments into </a:t>
            </a:r>
            <a:r>
              <a:rPr lang="en-US" sz="2400" dirty="0" err="1" smtClean="0"/>
              <a:t>datagrams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on </a:t>
            </a:r>
            <a:r>
              <a:rPr lang="en-US" sz="2400" dirty="0" err="1" smtClean="0"/>
              <a:t>rcving</a:t>
            </a:r>
            <a:r>
              <a:rPr lang="en-US" sz="2400" dirty="0" smtClean="0"/>
              <a:t> side, delivers segments to transport layer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network layer protocols in </a:t>
            </a:r>
            <a:r>
              <a:rPr lang="en-US" sz="2400" i="1" dirty="0" smtClean="0"/>
              <a:t>every</a:t>
            </a:r>
            <a:r>
              <a:rPr lang="en-US" sz="2400" dirty="0" smtClean="0"/>
              <a:t> host, router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router examines header fields in all IP </a:t>
            </a:r>
            <a:r>
              <a:rPr lang="en-US" sz="2400" dirty="0" err="1" smtClean="0"/>
              <a:t>datagrams</a:t>
            </a:r>
            <a:r>
              <a:rPr lang="en-US" sz="2400" dirty="0" smtClean="0"/>
              <a:t> passing through it</a:t>
            </a:r>
          </a:p>
          <a:p>
            <a:pPr>
              <a:buFont typeface="ZapfDingbats"/>
              <a:buNone/>
            </a:pPr>
            <a:endParaRPr lang="en-US" sz="2400" dirty="0" smtClean="0"/>
          </a:p>
          <a:p>
            <a:pPr>
              <a:buFont typeface="ZapfDingbats"/>
              <a:buNone/>
            </a:pPr>
            <a:endParaRPr lang="en-US" sz="20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</p:txBody>
      </p:sp>
      <p:sp>
        <p:nvSpPr>
          <p:cNvPr id="1043" name="Freeform 684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>
              <a:gd name="T0" fmla="*/ 962699801 w 828"/>
              <a:gd name="T1" fmla="*/ 75604635 h 425"/>
              <a:gd name="T2" fmla="*/ 932457934 w 828"/>
              <a:gd name="T3" fmla="*/ 75604635 h 425"/>
              <a:gd name="T4" fmla="*/ 317539693 w 828"/>
              <a:gd name="T5" fmla="*/ 80644942 h 425"/>
              <a:gd name="T6" fmla="*/ 15120939 w 828"/>
              <a:gd name="T7" fmla="*/ 317539460 h 425"/>
              <a:gd name="T8" fmla="*/ 231854406 w 828"/>
              <a:gd name="T9" fmla="*/ 690522301 h 425"/>
              <a:gd name="T10" fmla="*/ 735885606 w 828"/>
              <a:gd name="T11" fmla="*/ 967739402 h 425"/>
              <a:gd name="T12" fmla="*/ 1360884371 w 828"/>
              <a:gd name="T13" fmla="*/ 1048384319 h 425"/>
              <a:gd name="T14" fmla="*/ 1759069338 w 828"/>
              <a:gd name="T15" fmla="*/ 831650906 h 425"/>
              <a:gd name="T16" fmla="*/ 1955641467 w 828"/>
              <a:gd name="T17" fmla="*/ 428426320 h 425"/>
              <a:gd name="T18" fmla="*/ 1995963955 w 828"/>
              <a:gd name="T19" fmla="*/ 55443405 h 425"/>
              <a:gd name="T20" fmla="*/ 1411287481 w 828"/>
              <a:gd name="T21" fmla="*/ 95765864 h 425"/>
              <a:gd name="T22" fmla="*/ 962699801 w 828"/>
              <a:gd name="T23" fmla="*/ 75604635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/>
          </a:p>
        </p:txBody>
      </p:sp>
      <p:sp>
        <p:nvSpPr>
          <p:cNvPr id="1044" name="Freeform 685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>
              <a:gd name="T0" fmla="*/ 2147483647 w 765"/>
              <a:gd name="T1" fmla="*/ 51791808 h 459"/>
              <a:gd name="T2" fmla="*/ 1473499230 w 765"/>
              <a:gd name="T3" fmla="*/ 362535844 h 459"/>
              <a:gd name="T4" fmla="*/ 491166363 w 765"/>
              <a:gd name="T5" fmla="*/ 517908937 h 459"/>
              <a:gd name="T6" fmla="*/ 71628472 w 765"/>
              <a:gd name="T7" fmla="*/ 1740175577 h 459"/>
              <a:gd name="T8" fmla="*/ 920937231 w 765"/>
              <a:gd name="T9" fmla="*/ 2147483647 h 459"/>
              <a:gd name="T10" fmla="*/ 177024600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1926624200 h 459"/>
              <a:gd name="T18" fmla="*/ 2147483647 w 765"/>
              <a:gd name="T19" fmla="*/ 818298275 h 459"/>
              <a:gd name="T20" fmla="*/ 2147483647 w 765"/>
              <a:gd name="T21" fmla="*/ 176089426 h 459"/>
              <a:gd name="T22" fmla="*/ 2147483647 w 765"/>
              <a:gd name="T23" fmla="*/ 5179180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/>
          </a:p>
        </p:txBody>
      </p:sp>
      <p:sp>
        <p:nvSpPr>
          <p:cNvPr id="1045" name="Freeform 686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>
              <a:gd name="T0" fmla="*/ 1633060877 w 1036"/>
              <a:gd name="T1" fmla="*/ 27722528 h 675"/>
              <a:gd name="T2" fmla="*/ 982860871 w 1036"/>
              <a:gd name="T3" fmla="*/ 133569139 h 675"/>
              <a:gd name="T4" fmla="*/ 519152141 w 1036"/>
              <a:gd name="T5" fmla="*/ 325101083 h 675"/>
              <a:gd name="T6" fmla="*/ 383063669 w 1036"/>
              <a:gd name="T7" fmla="*/ 577116834 h 675"/>
              <a:gd name="T8" fmla="*/ 55443436 w 1036"/>
              <a:gd name="T9" fmla="*/ 748487477 h 675"/>
              <a:gd name="T10" fmla="*/ 45362804 w 1036"/>
              <a:gd name="T11" fmla="*/ 1156753031 h 675"/>
              <a:gd name="T12" fmla="*/ 332660567 w 1036"/>
              <a:gd name="T13" fmla="*/ 1232357726 h 675"/>
              <a:gd name="T14" fmla="*/ 1154231415 w 1036"/>
              <a:gd name="T15" fmla="*/ 1232357726 h 675"/>
              <a:gd name="T16" fmla="*/ 1507053124 w 1036"/>
              <a:gd name="T17" fmla="*/ 1398688056 h 675"/>
              <a:gd name="T18" fmla="*/ 1895157401 w 1036"/>
              <a:gd name="T19" fmla="*/ 1655744021 h 675"/>
              <a:gd name="T20" fmla="*/ 2147483647 w 1036"/>
              <a:gd name="T21" fmla="*/ 1665825044 h 675"/>
              <a:gd name="T22" fmla="*/ 2147483647 w 1036"/>
              <a:gd name="T23" fmla="*/ 1519655569 h 675"/>
              <a:gd name="T24" fmla="*/ 2147483647 w 1036"/>
              <a:gd name="T25" fmla="*/ 1121470840 h 675"/>
              <a:gd name="T26" fmla="*/ 2147483647 w 1036"/>
              <a:gd name="T27" fmla="*/ 733366538 h 675"/>
              <a:gd name="T28" fmla="*/ 2147483647 w 1036"/>
              <a:gd name="T29" fmla="*/ 269657640 h 675"/>
              <a:gd name="T30" fmla="*/ 2147483647 w 1036"/>
              <a:gd name="T31" fmla="*/ 42843467 h 675"/>
              <a:gd name="T32" fmla="*/ 1955641122 w 1036"/>
              <a:gd name="T33" fmla="*/ 7561266 h 675"/>
              <a:gd name="T34" fmla="*/ 1633060877 w 1036"/>
              <a:gd name="T35" fmla="*/ 27722528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/>
          </a:p>
        </p:txBody>
      </p:sp>
      <p:grpSp>
        <p:nvGrpSpPr>
          <p:cNvPr id="1046" name="Group 687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1633" name="Rectangle 68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1634" name="AutoShape 68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47" name="Group 690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1603" name="Line 69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04" name="Line 69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05" name="Line 69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06" name="Line 69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07" name="Line 69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08" name="Line 69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09" name="Line 69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10" name="Line 69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11" name="Line 69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12" name="Line 70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13" name="Line 70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14" name="Line 70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15" name="Line 70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16" name="Line 70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17" name="Line 70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618" name="Group 70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629" name="Line 70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30" name="Line 70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31" name="Line 70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32" name="Line 71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619" name="Group 71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625" name="Line 71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26" name="Line 71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27" name="Line 71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28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620" name="Group 71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621" name="Line 71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22" name="Line 71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23" name="Line 71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24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1048" name="Oval 721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049" name="Line 722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50" name="Line 723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51" name="Rectangle 724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052" name="Oval 725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053" name="Group 726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1600" name="Line 7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1" name="Line 7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02" name="Line 7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54" name="Group 730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1597" name="Line 7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" name="Line 7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9" name="Line 7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55" name="Oval 734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056" name="Line 735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57" name="Line 736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58" name="Rectangle 737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059" name="Oval 738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060" name="Group 739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1594" name="Line 7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5" name="Line 7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6" name="Line 7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61" name="Group 743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1591" name="Line 7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2" name="Line 7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3" name="Line 7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62" name="Oval 747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063" name="Line 748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4" name="Line 749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5" name="Rectangle 750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066" name="Oval 751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067" name="Group 752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1588" name="Line 7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9" name="Line 7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0" name="Line 7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68" name="Group 756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1585" name="Line 7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6" name="Line 7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7" name="Line 7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69" name="Oval 760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070" name="Line 761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1" name="Line 762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2" name="Rectangle 763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073" name="Oval 764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074" name="Group 765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1582" name="Line 76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3" name="Line 76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4" name="Line 76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75" name="Group 769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1579" name="Line 7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0" name="Line 7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1" name="Line 7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76" name="Oval 773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077" name="Line 774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8" name="Line 775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9" name="Rectangle 776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080" name="Oval 777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081" name="Group 778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1576" name="Line 7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77" name="Line 7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78" name="Line 7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82" name="Group 782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1573" name="Line 7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74" name="Line 7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75" name="Line 7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83" name="Oval 786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084" name="Line 787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85" name="Line 788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86" name="Rectangle 789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87" name="Oval 790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088" name="Group 791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1570" name="Line 79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71" name="Line 79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72" name="Line 79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89" name="Group 795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1567" name="Line 7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8" name="Line 7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9" name="Line 7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90" name="Oval 799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091" name="Line 800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92" name="Line 801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93" name="Rectangle 802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094" name="Oval 803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095" name="Group 804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1564" name="Line 8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5" name="Line 8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6" name="Line 8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096" name="Group 808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1561" name="Line 8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2" name="Line 8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3" name="Line 8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97" name="Oval 812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098" name="Line 813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99" name="Line 814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00" name="Rectangle 815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101" name="Oval 816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102" name="Group 817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1558" name="Line 8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9" name="Line 8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60" name="Line 8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103" name="Group 821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1555" name="Line 8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6" name="Line 8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7" name="Line 8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104" name="Oval 825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105" name="Line 826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06" name="Line 827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07" name="Rectangle 828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108" name="Oval 829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grpSp>
        <p:nvGrpSpPr>
          <p:cNvPr id="1109" name="Group 830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1552" name="Line 8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3" name="Line 8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4" name="Line 8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110" name="Group 834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1549" name="Line 8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0" name="Line 8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1" name="Line 8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111" name="Line 838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12" name="Line 839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13" name="Line 840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14" name="Line 841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15" name="Line 842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16" name="Line 843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17" name="Line 844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18" name="Freeform 845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>
              <a:gd name="T0" fmla="*/ 2147483647 w 1877"/>
              <a:gd name="T1" fmla="*/ 57962789 h 917"/>
              <a:gd name="T2" fmla="*/ 1743948758 w 1877"/>
              <a:gd name="T3" fmla="*/ 274696169 h 917"/>
              <a:gd name="T4" fmla="*/ 1045865938 w 1877"/>
              <a:gd name="T5" fmla="*/ 229333384 h 917"/>
              <a:gd name="T6" fmla="*/ 282257573 w 1877"/>
              <a:gd name="T7" fmla="*/ 428426500 h 917"/>
              <a:gd name="T8" fmla="*/ 126007850 w 1877"/>
              <a:gd name="T9" fmla="*/ 889614217 h 917"/>
              <a:gd name="T10" fmla="*/ 35282197 w 1877"/>
              <a:gd name="T11" fmla="*/ 1330642086 h 917"/>
              <a:gd name="T12" fmla="*/ 350302579 w 1877"/>
              <a:gd name="T13" fmla="*/ 1638100961 h 917"/>
              <a:gd name="T14" fmla="*/ 1272679979 w 1877"/>
              <a:gd name="T15" fmla="*/ 1968240831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1998482688 h 917"/>
              <a:gd name="T22" fmla="*/ 2147483647 w 1877"/>
              <a:gd name="T23" fmla="*/ 1572576938 h 917"/>
              <a:gd name="T24" fmla="*/ 2147483647 w 1877"/>
              <a:gd name="T25" fmla="*/ 551913287 h 917"/>
              <a:gd name="T26" fmla="*/ 2147483647 w 1877"/>
              <a:gd name="T27" fmla="*/ 252015571 h 917"/>
              <a:gd name="T28" fmla="*/ 2147483647 w 1877"/>
              <a:gd name="T29" fmla="*/ 32761230 h 917"/>
              <a:gd name="T30" fmla="*/ 2147483647 w 1877"/>
              <a:gd name="T31" fmla="*/ 57962789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l-GR"/>
          </a:p>
        </p:txBody>
      </p:sp>
      <p:sp>
        <p:nvSpPr>
          <p:cNvPr id="1119" name="Line 846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0" name="Line 847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1" name="Line 848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122" name="Group 849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1536" name="Oval 85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1537" name="Line 85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" name="Line 85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" name="Rectangle 85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40" name="Oval 85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grpSp>
          <p:nvGrpSpPr>
            <p:cNvPr id="1541" name="Group 85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546" name="Line 8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7" name="Line 8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8" name="Line 8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42" name="Group 85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543" name="Line 8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4" name="Line 8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45" name="Line 8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123" name="Group 863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1523" name="Oval 8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1524" name="Line 8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25" name="Line 8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26" name="Rectangle 8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27" name="Oval 8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grpSp>
          <p:nvGrpSpPr>
            <p:cNvPr id="1528" name="Group 8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33" name="Line 8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34" name="Line 8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35" name="Line 8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29" name="Group 8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30" name="Line 8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31" name="Line 8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32" name="Line 8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124" name="Group 877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1510" name="Oval 8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1511" name="Line 8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12" name="Line 8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13" name="Rectangle 8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14" name="Oval 8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grpSp>
          <p:nvGrpSpPr>
            <p:cNvPr id="1515" name="Group 8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20" name="Line 8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21" name="Line 8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22" name="Line 8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16" name="Group 8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17" name="Line 8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18" name="Line 8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19" name="Line 8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125" name="Line 891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26" name="Line 892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27" name="Line 893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28" name="Line 894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29" name="Line 895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30" name="Line 896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31" name="Line 897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32" name="Line 898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33" name="Line 899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34" name="Line 900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35" name="Line 901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36" name="Line 902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137" name="Group 903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1483" name="Group 904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507" name="Picture 905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08" name="Line 90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09" name="Line 90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pic>
          <p:nvPicPr>
            <p:cNvPr id="1484" name="Picture 908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85" name="Group 90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037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78" name="Clip" r:id="rId6" imgW="826829" imgH="840406" progId="">
                  <p:embed/>
                </p:oleObj>
              </a:graphicData>
            </a:graphic>
          </p:graphicFrame>
          <p:graphicFrame>
            <p:nvGraphicFramePr>
              <p:cNvPr id="1038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79" name="Clip" r:id="rId7" imgW="1268295" imgH="1199426" progId="">
                  <p:embed/>
                </p:oleObj>
              </a:graphicData>
            </a:graphic>
          </p:graphicFrame>
        </p:grpSp>
        <p:grpSp>
          <p:nvGrpSpPr>
            <p:cNvPr id="1486" name="Group 91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035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80" name="Clip" r:id="rId8" imgW="826829" imgH="840406" progId="">
                  <p:embed/>
                </p:oleObj>
              </a:graphicData>
            </a:graphic>
          </p:graphicFrame>
          <p:graphicFrame>
            <p:nvGraphicFramePr>
              <p:cNvPr id="1036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81" name="Clip" r:id="rId9" imgW="1268295" imgH="1199426" progId="">
                  <p:embed/>
                </p:oleObj>
              </a:graphicData>
            </a:graphic>
          </p:graphicFrame>
        </p:grp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082" name="Clip" r:id="rId10" imgW="1307263" imgH="1084139" progId="">
                <p:embed/>
              </p:oleObj>
            </a:graphicData>
          </a:graphic>
        </p:graphicFrame>
        <p:grpSp>
          <p:nvGrpSpPr>
            <p:cNvPr id="1487" name="Group 916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499" name="AutoShape 91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500" name="Rectangle 91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501" name="Rectangle 91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502" name="AutoShape 92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503" name="Line 92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04" name="Line 92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05" name="Rectangle 92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506" name="Rectangle 92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</p:grp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083" name="Clip" r:id="rId11" imgW="1307263" imgH="1084139" progId="">
                <p:embed/>
              </p:oleObj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084" name="Clip" r:id="rId12" imgW="1307263" imgH="1084139" progId="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085" name="Clip" r:id="rId13" imgW="1307263" imgH="1084139" progId="">
                <p:embed/>
              </p:oleObj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086" name="Clip" r:id="rId14" imgW="1307263" imgH="1084139" progId="">
                <p:embed/>
              </p:oleObj>
            </a:graphicData>
          </a:graphic>
        </p:graphicFrame>
        <p:grpSp>
          <p:nvGrpSpPr>
            <p:cNvPr id="1488" name="Group 929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033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87" name="Clip" r:id="rId15" imgW="826829" imgH="840406" progId="">
                  <p:embed/>
                </p:oleObj>
              </a:graphicData>
            </a:graphic>
          </p:graphicFrame>
          <p:graphicFrame>
            <p:nvGraphicFramePr>
              <p:cNvPr id="1034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88" name="Clip" r:id="rId16" imgW="1268295" imgH="1199426" progId="">
                  <p:embed/>
                </p:oleObj>
              </a:graphicData>
            </a:graphic>
          </p:graphicFrame>
        </p:grpSp>
        <p:grpSp>
          <p:nvGrpSpPr>
            <p:cNvPr id="1489" name="Group 93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89" name="Clip" r:id="rId17" imgW="826829" imgH="840406" progId="">
                  <p:embed/>
                </p:oleObj>
              </a:graphicData>
            </a:graphic>
          </p:graphicFrame>
          <p:graphicFrame>
            <p:nvGraphicFramePr>
              <p:cNvPr id="1032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90" name="Clip" r:id="rId18" imgW="1268295" imgH="1199426" progId="">
                  <p:embed/>
                </p:oleObj>
              </a:graphicData>
            </a:graphic>
          </p:graphicFrame>
        </p:grpSp>
        <p:grpSp>
          <p:nvGrpSpPr>
            <p:cNvPr id="1490" name="Group 935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491" name="AutoShape 93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92" name="Rectangle 93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93" name="Rectangle 93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94" name="AutoShape 93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95" name="Line 94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6" name="Line 94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7" name="Rectangle 94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98" name="Rectangle 94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</p:grpSp>
      </p:grpSp>
      <p:sp>
        <p:nvSpPr>
          <p:cNvPr id="1138" name="Line 944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39" name="Line 945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0" name="Line 946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1" name="Line 947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2" name="Line 948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3" name="Line 949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4" name="Line 950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5" name="Line 951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6" name="Line 952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7" name="Line 953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48" name="Line 954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149" name="Group 955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1470" name="Oval 95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1471" name="Line 95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2" name="Line 95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3" name="Rectangle 95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74" name="Oval 96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grpSp>
          <p:nvGrpSpPr>
            <p:cNvPr id="1475" name="Group 961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480" name="Line 9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1" name="Line 9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2" name="Line 9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6" name="Group 965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477" name="Line 9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8" name="Line 9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9" name="Line 9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150" name="Group 969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1457" name="Oval 9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1458" name="Line 9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59" name="Line 9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60" name="Rectangle 9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61" name="Oval 9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grpSp>
          <p:nvGrpSpPr>
            <p:cNvPr id="1462" name="Group 97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467" name="Line 9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8" name="Line 9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9" name="Line 9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63" name="Group 97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464" name="Line 9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5" name="Line 9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6" name="Line 9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151" name="Group 983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1439" name="Picture 984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40" name="Freeform 98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2 w 199"/>
                <a:gd name="T1" fmla="*/ 1 h 232"/>
                <a:gd name="T2" fmla="*/ 1 w 199"/>
                <a:gd name="T3" fmla="*/ 1 h 232"/>
                <a:gd name="T4" fmla="*/ 1 w 199"/>
                <a:gd name="T5" fmla="*/ 1 h 232"/>
                <a:gd name="T6" fmla="*/ 1 w 199"/>
                <a:gd name="T7" fmla="*/ 2 h 232"/>
                <a:gd name="T8" fmla="*/ 0 w 199"/>
                <a:gd name="T9" fmla="*/ 2 h 232"/>
                <a:gd name="T10" fmla="*/ 0 w 199"/>
                <a:gd name="T11" fmla="*/ 3 h 232"/>
                <a:gd name="T12" fmla="*/ 0 w 199"/>
                <a:gd name="T13" fmla="*/ 3 h 232"/>
                <a:gd name="T14" fmla="*/ 0 w 199"/>
                <a:gd name="T15" fmla="*/ 4 h 232"/>
                <a:gd name="T16" fmla="*/ 0 w 199"/>
                <a:gd name="T17" fmla="*/ 4 h 232"/>
                <a:gd name="T18" fmla="*/ 0 w 199"/>
                <a:gd name="T19" fmla="*/ 5 h 232"/>
                <a:gd name="T20" fmla="*/ 0 w 199"/>
                <a:gd name="T21" fmla="*/ 5 h 232"/>
                <a:gd name="T22" fmla="*/ 1 w 199"/>
                <a:gd name="T23" fmla="*/ 6 h 232"/>
                <a:gd name="T24" fmla="*/ 1 w 199"/>
                <a:gd name="T25" fmla="*/ 6 h 232"/>
                <a:gd name="T26" fmla="*/ 2 w 199"/>
                <a:gd name="T27" fmla="*/ 6 h 232"/>
                <a:gd name="T28" fmla="*/ 2 w 199"/>
                <a:gd name="T29" fmla="*/ 7 h 232"/>
                <a:gd name="T30" fmla="*/ 3 w 199"/>
                <a:gd name="T31" fmla="*/ 7 h 232"/>
                <a:gd name="T32" fmla="*/ 4 w 199"/>
                <a:gd name="T33" fmla="*/ 6 h 232"/>
                <a:gd name="T34" fmla="*/ 4 w 199"/>
                <a:gd name="T35" fmla="*/ 6 h 232"/>
                <a:gd name="T36" fmla="*/ 4 w 199"/>
                <a:gd name="T37" fmla="*/ 6 h 232"/>
                <a:gd name="T38" fmla="*/ 4 w 199"/>
                <a:gd name="T39" fmla="*/ 6 h 232"/>
                <a:gd name="T40" fmla="*/ 4 w 199"/>
                <a:gd name="T41" fmla="*/ 6 h 232"/>
                <a:gd name="T42" fmla="*/ 4 w 199"/>
                <a:gd name="T43" fmla="*/ 6 h 232"/>
                <a:gd name="T44" fmla="*/ 4 w 199"/>
                <a:gd name="T45" fmla="*/ 6 h 232"/>
                <a:gd name="T46" fmla="*/ 4 w 199"/>
                <a:gd name="T47" fmla="*/ 6 h 232"/>
                <a:gd name="T48" fmla="*/ 3 w 199"/>
                <a:gd name="T49" fmla="*/ 6 h 232"/>
                <a:gd name="T50" fmla="*/ 3 w 199"/>
                <a:gd name="T51" fmla="*/ 6 h 232"/>
                <a:gd name="T52" fmla="*/ 3 w 199"/>
                <a:gd name="T53" fmla="*/ 6 h 232"/>
                <a:gd name="T54" fmla="*/ 3 w 199"/>
                <a:gd name="T55" fmla="*/ 5 h 232"/>
                <a:gd name="T56" fmla="*/ 2 w 199"/>
                <a:gd name="T57" fmla="*/ 5 h 232"/>
                <a:gd name="T58" fmla="*/ 2 w 199"/>
                <a:gd name="T59" fmla="*/ 5 h 232"/>
                <a:gd name="T60" fmla="*/ 2 w 199"/>
                <a:gd name="T61" fmla="*/ 5 h 232"/>
                <a:gd name="T62" fmla="*/ 1 w 199"/>
                <a:gd name="T63" fmla="*/ 5 h 232"/>
                <a:gd name="T64" fmla="*/ 1 w 199"/>
                <a:gd name="T65" fmla="*/ 5 h 232"/>
                <a:gd name="T66" fmla="*/ 1 w 199"/>
                <a:gd name="T67" fmla="*/ 4 h 232"/>
                <a:gd name="T68" fmla="*/ 1 w 199"/>
                <a:gd name="T69" fmla="*/ 3 h 232"/>
                <a:gd name="T70" fmla="*/ 2 w 199"/>
                <a:gd name="T71" fmla="*/ 2 h 232"/>
                <a:gd name="T72" fmla="*/ 3 w 199"/>
                <a:gd name="T73" fmla="*/ 1 h 232"/>
                <a:gd name="T74" fmla="*/ 3 w 199"/>
                <a:gd name="T75" fmla="*/ 1 h 232"/>
                <a:gd name="T76" fmla="*/ 4 w 199"/>
                <a:gd name="T77" fmla="*/ 1 h 232"/>
                <a:gd name="T78" fmla="*/ 5 w 199"/>
                <a:gd name="T79" fmla="*/ 0 h 232"/>
                <a:gd name="T80" fmla="*/ 5 w 199"/>
                <a:gd name="T81" fmla="*/ 0 h 232"/>
                <a:gd name="T82" fmla="*/ 5 w 199"/>
                <a:gd name="T83" fmla="*/ 0 h 232"/>
                <a:gd name="T84" fmla="*/ 5 w 199"/>
                <a:gd name="T85" fmla="*/ 0 h 232"/>
                <a:gd name="T86" fmla="*/ 4 w 199"/>
                <a:gd name="T87" fmla="*/ 0 h 232"/>
                <a:gd name="T88" fmla="*/ 4 w 199"/>
                <a:gd name="T89" fmla="*/ 0 h 232"/>
                <a:gd name="T90" fmla="*/ 3 w 199"/>
                <a:gd name="T91" fmla="*/ 0 h 232"/>
                <a:gd name="T92" fmla="*/ 3 w 199"/>
                <a:gd name="T93" fmla="*/ 1 h 232"/>
                <a:gd name="T94" fmla="*/ 2 w 199"/>
                <a:gd name="T95" fmla="*/ 1 h 232"/>
                <a:gd name="T96" fmla="*/ 2 w 199"/>
                <a:gd name="T97" fmla="*/ 1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1" name="Freeform 98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3 w 128"/>
                <a:gd name="T1" fmla="*/ 2 h 180"/>
                <a:gd name="T2" fmla="*/ 3 w 128"/>
                <a:gd name="T3" fmla="*/ 2 h 180"/>
                <a:gd name="T4" fmla="*/ 3 w 128"/>
                <a:gd name="T5" fmla="*/ 3 h 180"/>
                <a:gd name="T6" fmla="*/ 3 w 128"/>
                <a:gd name="T7" fmla="*/ 3 h 180"/>
                <a:gd name="T8" fmla="*/ 3 w 128"/>
                <a:gd name="T9" fmla="*/ 3 h 180"/>
                <a:gd name="T10" fmla="*/ 2 w 128"/>
                <a:gd name="T11" fmla="*/ 4 h 180"/>
                <a:gd name="T12" fmla="*/ 2 w 128"/>
                <a:gd name="T13" fmla="*/ 4 h 180"/>
                <a:gd name="T14" fmla="*/ 1 w 128"/>
                <a:gd name="T15" fmla="*/ 4 h 180"/>
                <a:gd name="T16" fmla="*/ 1 w 128"/>
                <a:gd name="T17" fmla="*/ 4 h 180"/>
                <a:gd name="T18" fmla="*/ 1 w 128"/>
                <a:gd name="T19" fmla="*/ 5 h 180"/>
                <a:gd name="T20" fmla="*/ 1 w 128"/>
                <a:gd name="T21" fmla="*/ 5 h 180"/>
                <a:gd name="T22" fmla="*/ 1 w 128"/>
                <a:gd name="T23" fmla="*/ 5 h 180"/>
                <a:gd name="T24" fmla="*/ 1 w 128"/>
                <a:gd name="T25" fmla="*/ 5 h 180"/>
                <a:gd name="T26" fmla="*/ 1 w 128"/>
                <a:gd name="T27" fmla="*/ 5 h 180"/>
                <a:gd name="T28" fmla="*/ 1 w 128"/>
                <a:gd name="T29" fmla="*/ 5 h 180"/>
                <a:gd name="T30" fmla="*/ 1 w 128"/>
                <a:gd name="T31" fmla="*/ 5 h 180"/>
                <a:gd name="T32" fmla="*/ 1 w 128"/>
                <a:gd name="T33" fmla="*/ 5 h 180"/>
                <a:gd name="T34" fmla="*/ 2 w 128"/>
                <a:gd name="T35" fmla="*/ 5 h 180"/>
                <a:gd name="T36" fmla="*/ 2 w 128"/>
                <a:gd name="T37" fmla="*/ 4 h 180"/>
                <a:gd name="T38" fmla="*/ 3 w 128"/>
                <a:gd name="T39" fmla="*/ 4 h 180"/>
                <a:gd name="T40" fmla="*/ 3 w 128"/>
                <a:gd name="T41" fmla="*/ 4 h 180"/>
                <a:gd name="T42" fmla="*/ 4 w 128"/>
                <a:gd name="T43" fmla="*/ 3 h 180"/>
                <a:gd name="T44" fmla="*/ 4 w 128"/>
                <a:gd name="T45" fmla="*/ 3 h 180"/>
                <a:gd name="T46" fmla="*/ 4 w 128"/>
                <a:gd name="T47" fmla="*/ 2 h 180"/>
                <a:gd name="T48" fmla="*/ 4 w 128"/>
                <a:gd name="T49" fmla="*/ 2 h 180"/>
                <a:gd name="T50" fmla="*/ 3 w 128"/>
                <a:gd name="T51" fmla="*/ 1 h 180"/>
                <a:gd name="T52" fmla="*/ 3 w 128"/>
                <a:gd name="T53" fmla="*/ 1 h 180"/>
                <a:gd name="T54" fmla="*/ 2 w 128"/>
                <a:gd name="T55" fmla="*/ 0 h 180"/>
                <a:gd name="T56" fmla="*/ 2 w 128"/>
                <a:gd name="T57" fmla="*/ 0 h 180"/>
                <a:gd name="T58" fmla="*/ 1 w 128"/>
                <a:gd name="T59" fmla="*/ 0 h 180"/>
                <a:gd name="T60" fmla="*/ 1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1 w 128"/>
                <a:gd name="T69" fmla="*/ 0 h 180"/>
                <a:gd name="T70" fmla="*/ 1 w 128"/>
                <a:gd name="T71" fmla="*/ 0 h 180"/>
                <a:gd name="T72" fmla="*/ 2 w 128"/>
                <a:gd name="T73" fmla="*/ 1 h 180"/>
                <a:gd name="T74" fmla="*/ 2 w 128"/>
                <a:gd name="T75" fmla="*/ 1 h 180"/>
                <a:gd name="T76" fmla="*/ 3 w 128"/>
                <a:gd name="T77" fmla="*/ 1 h 180"/>
                <a:gd name="T78" fmla="*/ 3 w 128"/>
                <a:gd name="T79" fmla="*/ 1 h 180"/>
                <a:gd name="T80" fmla="*/ 3 w 128"/>
                <a:gd name="T81" fmla="*/ 2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2" name="Freeform 98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3 w 322"/>
                <a:gd name="T1" fmla="*/ 2 h 378"/>
                <a:gd name="T2" fmla="*/ 2 w 322"/>
                <a:gd name="T3" fmla="*/ 3 h 378"/>
                <a:gd name="T4" fmla="*/ 1 w 322"/>
                <a:gd name="T5" fmla="*/ 5 h 378"/>
                <a:gd name="T6" fmla="*/ 0 w 322"/>
                <a:gd name="T7" fmla="*/ 6 h 378"/>
                <a:gd name="T8" fmla="*/ 0 w 322"/>
                <a:gd name="T9" fmla="*/ 7 h 378"/>
                <a:gd name="T10" fmla="*/ 0 w 322"/>
                <a:gd name="T11" fmla="*/ 8 h 378"/>
                <a:gd name="T12" fmla="*/ 1 w 322"/>
                <a:gd name="T13" fmla="*/ 8 h 378"/>
                <a:gd name="T14" fmla="*/ 1 w 322"/>
                <a:gd name="T15" fmla="*/ 9 h 378"/>
                <a:gd name="T16" fmla="*/ 2 w 322"/>
                <a:gd name="T17" fmla="*/ 9 h 378"/>
                <a:gd name="T18" fmla="*/ 2 w 322"/>
                <a:gd name="T19" fmla="*/ 9 h 378"/>
                <a:gd name="T20" fmla="*/ 3 w 322"/>
                <a:gd name="T21" fmla="*/ 10 h 378"/>
                <a:gd name="T22" fmla="*/ 4 w 322"/>
                <a:gd name="T23" fmla="*/ 10 h 378"/>
                <a:gd name="T24" fmla="*/ 5 w 322"/>
                <a:gd name="T25" fmla="*/ 10 h 378"/>
                <a:gd name="T26" fmla="*/ 6 w 322"/>
                <a:gd name="T27" fmla="*/ 10 h 378"/>
                <a:gd name="T28" fmla="*/ 7 w 322"/>
                <a:gd name="T29" fmla="*/ 10 h 378"/>
                <a:gd name="T30" fmla="*/ 8 w 322"/>
                <a:gd name="T31" fmla="*/ 10 h 378"/>
                <a:gd name="T32" fmla="*/ 9 w 322"/>
                <a:gd name="T33" fmla="*/ 10 h 378"/>
                <a:gd name="T34" fmla="*/ 9 w 322"/>
                <a:gd name="T35" fmla="*/ 10 h 378"/>
                <a:gd name="T36" fmla="*/ 9 w 322"/>
                <a:gd name="T37" fmla="*/ 10 h 378"/>
                <a:gd name="T38" fmla="*/ 9 w 322"/>
                <a:gd name="T39" fmla="*/ 10 h 378"/>
                <a:gd name="T40" fmla="*/ 8 w 322"/>
                <a:gd name="T41" fmla="*/ 10 h 378"/>
                <a:gd name="T42" fmla="*/ 7 w 322"/>
                <a:gd name="T43" fmla="*/ 9 h 378"/>
                <a:gd name="T44" fmla="*/ 7 w 322"/>
                <a:gd name="T45" fmla="*/ 9 h 378"/>
                <a:gd name="T46" fmla="*/ 6 w 322"/>
                <a:gd name="T47" fmla="*/ 9 h 378"/>
                <a:gd name="T48" fmla="*/ 5 w 322"/>
                <a:gd name="T49" fmla="*/ 9 h 378"/>
                <a:gd name="T50" fmla="*/ 4 w 322"/>
                <a:gd name="T51" fmla="*/ 9 h 378"/>
                <a:gd name="T52" fmla="*/ 3 w 322"/>
                <a:gd name="T53" fmla="*/ 9 h 378"/>
                <a:gd name="T54" fmla="*/ 2 w 322"/>
                <a:gd name="T55" fmla="*/ 8 h 378"/>
                <a:gd name="T56" fmla="*/ 2 w 322"/>
                <a:gd name="T57" fmla="*/ 8 h 378"/>
                <a:gd name="T58" fmla="*/ 1 w 322"/>
                <a:gd name="T59" fmla="*/ 7 h 378"/>
                <a:gd name="T60" fmla="*/ 1 w 322"/>
                <a:gd name="T61" fmla="*/ 7 h 378"/>
                <a:gd name="T62" fmla="*/ 1 w 322"/>
                <a:gd name="T63" fmla="*/ 6 h 378"/>
                <a:gd name="T64" fmla="*/ 2 w 322"/>
                <a:gd name="T65" fmla="*/ 5 h 378"/>
                <a:gd name="T66" fmla="*/ 2 w 322"/>
                <a:gd name="T67" fmla="*/ 4 h 378"/>
                <a:gd name="T68" fmla="*/ 3 w 322"/>
                <a:gd name="T69" fmla="*/ 3 h 378"/>
                <a:gd name="T70" fmla="*/ 4 w 322"/>
                <a:gd name="T71" fmla="*/ 2 h 378"/>
                <a:gd name="T72" fmla="*/ 4 w 322"/>
                <a:gd name="T73" fmla="*/ 2 h 378"/>
                <a:gd name="T74" fmla="*/ 6 w 322"/>
                <a:gd name="T75" fmla="*/ 1 h 378"/>
                <a:gd name="T76" fmla="*/ 7 w 322"/>
                <a:gd name="T77" fmla="*/ 0 h 378"/>
                <a:gd name="T78" fmla="*/ 7 w 322"/>
                <a:gd name="T79" fmla="*/ 0 h 378"/>
                <a:gd name="T80" fmla="*/ 7 w 322"/>
                <a:gd name="T81" fmla="*/ 0 h 378"/>
                <a:gd name="T82" fmla="*/ 6 w 322"/>
                <a:gd name="T83" fmla="*/ 0 h 378"/>
                <a:gd name="T84" fmla="*/ 5 w 322"/>
                <a:gd name="T85" fmla="*/ 0 h 378"/>
                <a:gd name="T86" fmla="*/ 4 w 322"/>
                <a:gd name="T87" fmla="*/ 1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3" name="Freeform 98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6 w 283"/>
                <a:gd name="T1" fmla="*/ 2 h 252"/>
                <a:gd name="T2" fmla="*/ 7 w 283"/>
                <a:gd name="T3" fmla="*/ 3 h 252"/>
                <a:gd name="T4" fmla="*/ 7 w 283"/>
                <a:gd name="T5" fmla="*/ 3 h 252"/>
                <a:gd name="T6" fmla="*/ 7 w 283"/>
                <a:gd name="T7" fmla="*/ 4 h 252"/>
                <a:gd name="T8" fmla="*/ 7 w 283"/>
                <a:gd name="T9" fmla="*/ 4 h 252"/>
                <a:gd name="T10" fmla="*/ 7 w 283"/>
                <a:gd name="T11" fmla="*/ 4 h 252"/>
                <a:gd name="T12" fmla="*/ 7 w 283"/>
                <a:gd name="T13" fmla="*/ 5 h 252"/>
                <a:gd name="T14" fmla="*/ 7 w 283"/>
                <a:gd name="T15" fmla="*/ 5 h 252"/>
                <a:gd name="T16" fmla="*/ 6 w 283"/>
                <a:gd name="T17" fmla="*/ 5 h 252"/>
                <a:gd name="T18" fmla="*/ 6 w 283"/>
                <a:gd name="T19" fmla="*/ 6 h 252"/>
                <a:gd name="T20" fmla="*/ 6 w 283"/>
                <a:gd name="T21" fmla="*/ 6 h 252"/>
                <a:gd name="T22" fmla="*/ 6 w 283"/>
                <a:gd name="T23" fmla="*/ 6 h 252"/>
                <a:gd name="T24" fmla="*/ 5 w 283"/>
                <a:gd name="T25" fmla="*/ 7 h 252"/>
                <a:gd name="T26" fmla="*/ 5 w 283"/>
                <a:gd name="T27" fmla="*/ 7 h 252"/>
                <a:gd name="T28" fmla="*/ 5 w 283"/>
                <a:gd name="T29" fmla="*/ 7 h 252"/>
                <a:gd name="T30" fmla="*/ 5 w 283"/>
                <a:gd name="T31" fmla="*/ 7 h 252"/>
                <a:gd name="T32" fmla="*/ 5 w 283"/>
                <a:gd name="T33" fmla="*/ 7 h 252"/>
                <a:gd name="T34" fmla="*/ 5 w 283"/>
                <a:gd name="T35" fmla="*/ 7 h 252"/>
                <a:gd name="T36" fmla="*/ 6 w 283"/>
                <a:gd name="T37" fmla="*/ 7 h 252"/>
                <a:gd name="T38" fmla="*/ 6 w 283"/>
                <a:gd name="T39" fmla="*/ 7 h 252"/>
                <a:gd name="T40" fmla="*/ 6 w 283"/>
                <a:gd name="T41" fmla="*/ 7 h 252"/>
                <a:gd name="T42" fmla="*/ 6 w 283"/>
                <a:gd name="T43" fmla="*/ 7 h 252"/>
                <a:gd name="T44" fmla="*/ 7 w 283"/>
                <a:gd name="T45" fmla="*/ 6 h 252"/>
                <a:gd name="T46" fmla="*/ 7 w 283"/>
                <a:gd name="T47" fmla="*/ 5 h 252"/>
                <a:gd name="T48" fmla="*/ 8 w 283"/>
                <a:gd name="T49" fmla="*/ 5 h 252"/>
                <a:gd name="T50" fmla="*/ 8 w 283"/>
                <a:gd name="T51" fmla="*/ 4 h 252"/>
                <a:gd name="T52" fmla="*/ 8 w 283"/>
                <a:gd name="T53" fmla="*/ 3 h 252"/>
                <a:gd name="T54" fmla="*/ 7 w 283"/>
                <a:gd name="T55" fmla="*/ 3 h 252"/>
                <a:gd name="T56" fmla="*/ 7 w 283"/>
                <a:gd name="T57" fmla="*/ 2 h 252"/>
                <a:gd name="T58" fmla="*/ 7 w 283"/>
                <a:gd name="T59" fmla="*/ 2 h 252"/>
                <a:gd name="T60" fmla="*/ 6 w 283"/>
                <a:gd name="T61" fmla="*/ 1 h 252"/>
                <a:gd name="T62" fmla="*/ 6 w 283"/>
                <a:gd name="T63" fmla="*/ 1 h 252"/>
                <a:gd name="T64" fmla="*/ 5 w 283"/>
                <a:gd name="T65" fmla="*/ 1 h 252"/>
                <a:gd name="T66" fmla="*/ 4 w 283"/>
                <a:gd name="T67" fmla="*/ 1 h 252"/>
                <a:gd name="T68" fmla="*/ 4 w 283"/>
                <a:gd name="T69" fmla="*/ 1 h 252"/>
                <a:gd name="T70" fmla="*/ 3 w 283"/>
                <a:gd name="T71" fmla="*/ 0 h 252"/>
                <a:gd name="T72" fmla="*/ 3 w 283"/>
                <a:gd name="T73" fmla="*/ 0 h 252"/>
                <a:gd name="T74" fmla="*/ 2 w 283"/>
                <a:gd name="T75" fmla="*/ 0 h 252"/>
                <a:gd name="T76" fmla="*/ 2 w 283"/>
                <a:gd name="T77" fmla="*/ 0 h 252"/>
                <a:gd name="T78" fmla="*/ 1 w 283"/>
                <a:gd name="T79" fmla="*/ 0 h 252"/>
                <a:gd name="T80" fmla="*/ 1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1 w 283"/>
                <a:gd name="T93" fmla="*/ 0 h 252"/>
                <a:gd name="T94" fmla="*/ 1 w 283"/>
                <a:gd name="T95" fmla="*/ 0 h 252"/>
                <a:gd name="T96" fmla="*/ 1 w 283"/>
                <a:gd name="T97" fmla="*/ 0 h 252"/>
                <a:gd name="T98" fmla="*/ 2 w 283"/>
                <a:gd name="T99" fmla="*/ 1 h 252"/>
                <a:gd name="T100" fmla="*/ 2 w 283"/>
                <a:gd name="T101" fmla="*/ 1 h 252"/>
                <a:gd name="T102" fmla="*/ 3 w 283"/>
                <a:gd name="T103" fmla="*/ 1 h 252"/>
                <a:gd name="T104" fmla="*/ 3 w 283"/>
                <a:gd name="T105" fmla="*/ 1 h 252"/>
                <a:gd name="T106" fmla="*/ 3 w 283"/>
                <a:gd name="T107" fmla="*/ 1 h 252"/>
                <a:gd name="T108" fmla="*/ 4 w 283"/>
                <a:gd name="T109" fmla="*/ 1 h 252"/>
                <a:gd name="T110" fmla="*/ 4 w 283"/>
                <a:gd name="T111" fmla="*/ 1 h 252"/>
                <a:gd name="T112" fmla="*/ 5 w 283"/>
                <a:gd name="T113" fmla="*/ 1 h 252"/>
                <a:gd name="T114" fmla="*/ 5 w 283"/>
                <a:gd name="T115" fmla="*/ 2 h 252"/>
                <a:gd name="T116" fmla="*/ 6 w 283"/>
                <a:gd name="T117" fmla="*/ 2 h 252"/>
                <a:gd name="T118" fmla="*/ 6 w 283"/>
                <a:gd name="T119" fmla="*/ 2 h 252"/>
                <a:gd name="T120" fmla="*/ 6 w 283"/>
                <a:gd name="T121" fmla="*/ 2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4" name="Freeform 98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3 h 238"/>
                <a:gd name="T2" fmla="*/ 0 w 114"/>
                <a:gd name="T3" fmla="*/ 4 h 238"/>
                <a:gd name="T4" fmla="*/ 0 w 114"/>
                <a:gd name="T5" fmla="*/ 5 h 238"/>
                <a:gd name="T6" fmla="*/ 0 w 114"/>
                <a:gd name="T7" fmla="*/ 5 h 238"/>
                <a:gd name="T8" fmla="*/ 1 w 114"/>
                <a:gd name="T9" fmla="*/ 5 h 238"/>
                <a:gd name="T10" fmla="*/ 1 w 114"/>
                <a:gd name="T11" fmla="*/ 6 h 238"/>
                <a:gd name="T12" fmla="*/ 2 w 114"/>
                <a:gd name="T13" fmla="*/ 6 h 238"/>
                <a:gd name="T14" fmla="*/ 2 w 114"/>
                <a:gd name="T15" fmla="*/ 6 h 238"/>
                <a:gd name="T16" fmla="*/ 2 w 114"/>
                <a:gd name="T17" fmla="*/ 6 h 238"/>
                <a:gd name="T18" fmla="*/ 3 w 114"/>
                <a:gd name="T19" fmla="*/ 6 h 238"/>
                <a:gd name="T20" fmla="*/ 3 w 114"/>
                <a:gd name="T21" fmla="*/ 6 h 238"/>
                <a:gd name="T22" fmla="*/ 3 w 114"/>
                <a:gd name="T23" fmla="*/ 6 h 238"/>
                <a:gd name="T24" fmla="*/ 3 w 114"/>
                <a:gd name="T25" fmla="*/ 6 h 238"/>
                <a:gd name="T26" fmla="*/ 3 w 114"/>
                <a:gd name="T27" fmla="*/ 6 h 238"/>
                <a:gd name="T28" fmla="*/ 3 w 114"/>
                <a:gd name="T29" fmla="*/ 6 h 238"/>
                <a:gd name="T30" fmla="*/ 3 w 114"/>
                <a:gd name="T31" fmla="*/ 6 h 238"/>
                <a:gd name="T32" fmla="*/ 3 w 114"/>
                <a:gd name="T33" fmla="*/ 6 h 238"/>
                <a:gd name="T34" fmla="*/ 2 w 114"/>
                <a:gd name="T35" fmla="*/ 5 h 238"/>
                <a:gd name="T36" fmla="*/ 2 w 114"/>
                <a:gd name="T37" fmla="*/ 5 h 238"/>
                <a:gd name="T38" fmla="*/ 1 w 114"/>
                <a:gd name="T39" fmla="*/ 5 h 238"/>
                <a:gd name="T40" fmla="*/ 1 w 114"/>
                <a:gd name="T41" fmla="*/ 4 h 238"/>
                <a:gd name="T42" fmla="*/ 1 w 114"/>
                <a:gd name="T43" fmla="*/ 4 h 238"/>
                <a:gd name="T44" fmla="*/ 1 w 114"/>
                <a:gd name="T45" fmla="*/ 3 h 238"/>
                <a:gd name="T46" fmla="*/ 1 w 114"/>
                <a:gd name="T47" fmla="*/ 3 h 238"/>
                <a:gd name="T48" fmla="*/ 1 w 114"/>
                <a:gd name="T49" fmla="*/ 2 h 238"/>
                <a:gd name="T50" fmla="*/ 1 w 114"/>
                <a:gd name="T51" fmla="*/ 2 h 238"/>
                <a:gd name="T52" fmla="*/ 2 w 114"/>
                <a:gd name="T53" fmla="*/ 2 h 238"/>
                <a:gd name="T54" fmla="*/ 2 w 114"/>
                <a:gd name="T55" fmla="*/ 1 h 238"/>
                <a:gd name="T56" fmla="*/ 2 w 114"/>
                <a:gd name="T57" fmla="*/ 1 h 238"/>
                <a:gd name="T58" fmla="*/ 2 w 114"/>
                <a:gd name="T59" fmla="*/ 1 h 238"/>
                <a:gd name="T60" fmla="*/ 3 w 114"/>
                <a:gd name="T61" fmla="*/ 0 h 238"/>
                <a:gd name="T62" fmla="*/ 3 w 114"/>
                <a:gd name="T63" fmla="*/ 0 h 238"/>
                <a:gd name="T64" fmla="*/ 3 w 114"/>
                <a:gd name="T65" fmla="*/ 0 h 238"/>
                <a:gd name="T66" fmla="*/ 3 w 114"/>
                <a:gd name="T67" fmla="*/ 0 h 238"/>
                <a:gd name="T68" fmla="*/ 3 w 114"/>
                <a:gd name="T69" fmla="*/ 0 h 238"/>
                <a:gd name="T70" fmla="*/ 2 w 114"/>
                <a:gd name="T71" fmla="*/ 0 h 238"/>
                <a:gd name="T72" fmla="*/ 2 w 114"/>
                <a:gd name="T73" fmla="*/ 1 h 238"/>
                <a:gd name="T74" fmla="*/ 1 w 114"/>
                <a:gd name="T75" fmla="*/ 1 h 238"/>
                <a:gd name="T76" fmla="*/ 1 w 114"/>
                <a:gd name="T77" fmla="*/ 2 h 238"/>
                <a:gd name="T78" fmla="*/ 0 w 114"/>
                <a:gd name="T79" fmla="*/ 3 h 238"/>
                <a:gd name="T80" fmla="*/ 0 w 114"/>
                <a:gd name="T81" fmla="*/ 3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5" name="Freeform 99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6 w 246"/>
                <a:gd name="T1" fmla="*/ 4 h 310"/>
                <a:gd name="T2" fmla="*/ 6 w 246"/>
                <a:gd name="T3" fmla="*/ 4 h 310"/>
                <a:gd name="T4" fmla="*/ 6 w 246"/>
                <a:gd name="T5" fmla="*/ 5 h 310"/>
                <a:gd name="T6" fmla="*/ 6 w 246"/>
                <a:gd name="T7" fmla="*/ 5 h 310"/>
                <a:gd name="T8" fmla="*/ 6 w 246"/>
                <a:gd name="T9" fmla="*/ 6 h 310"/>
                <a:gd name="T10" fmla="*/ 5 w 246"/>
                <a:gd name="T11" fmla="*/ 6 h 310"/>
                <a:gd name="T12" fmla="*/ 5 w 246"/>
                <a:gd name="T13" fmla="*/ 7 h 310"/>
                <a:gd name="T14" fmla="*/ 4 w 246"/>
                <a:gd name="T15" fmla="*/ 7 h 310"/>
                <a:gd name="T16" fmla="*/ 4 w 246"/>
                <a:gd name="T17" fmla="*/ 8 h 310"/>
                <a:gd name="T18" fmla="*/ 4 w 246"/>
                <a:gd name="T19" fmla="*/ 8 h 310"/>
                <a:gd name="T20" fmla="*/ 3 w 246"/>
                <a:gd name="T21" fmla="*/ 8 h 310"/>
                <a:gd name="T22" fmla="*/ 3 w 246"/>
                <a:gd name="T23" fmla="*/ 9 h 310"/>
                <a:gd name="T24" fmla="*/ 4 w 246"/>
                <a:gd name="T25" fmla="*/ 9 h 310"/>
                <a:gd name="T26" fmla="*/ 4 w 246"/>
                <a:gd name="T27" fmla="*/ 9 h 310"/>
                <a:gd name="T28" fmla="*/ 4 w 246"/>
                <a:gd name="T29" fmla="*/ 8 h 310"/>
                <a:gd name="T30" fmla="*/ 5 w 246"/>
                <a:gd name="T31" fmla="*/ 8 h 310"/>
                <a:gd name="T32" fmla="*/ 6 w 246"/>
                <a:gd name="T33" fmla="*/ 7 h 310"/>
                <a:gd name="T34" fmla="*/ 7 w 246"/>
                <a:gd name="T35" fmla="*/ 6 h 310"/>
                <a:gd name="T36" fmla="*/ 7 w 246"/>
                <a:gd name="T37" fmla="*/ 5 h 310"/>
                <a:gd name="T38" fmla="*/ 7 w 246"/>
                <a:gd name="T39" fmla="*/ 4 h 310"/>
                <a:gd name="T40" fmla="*/ 6 w 246"/>
                <a:gd name="T41" fmla="*/ 3 h 310"/>
                <a:gd name="T42" fmla="*/ 6 w 246"/>
                <a:gd name="T43" fmla="*/ 3 h 310"/>
                <a:gd name="T44" fmla="*/ 5 w 246"/>
                <a:gd name="T45" fmla="*/ 2 h 310"/>
                <a:gd name="T46" fmla="*/ 4 w 246"/>
                <a:gd name="T47" fmla="*/ 2 h 310"/>
                <a:gd name="T48" fmla="*/ 4 w 246"/>
                <a:gd name="T49" fmla="*/ 1 h 310"/>
                <a:gd name="T50" fmla="*/ 3 w 246"/>
                <a:gd name="T51" fmla="*/ 1 h 310"/>
                <a:gd name="T52" fmla="*/ 2 w 246"/>
                <a:gd name="T53" fmla="*/ 1 h 310"/>
                <a:gd name="T54" fmla="*/ 1 w 246"/>
                <a:gd name="T55" fmla="*/ 0 h 310"/>
                <a:gd name="T56" fmla="*/ 1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1 w 246"/>
                <a:gd name="T63" fmla="*/ 0 h 310"/>
                <a:gd name="T64" fmla="*/ 2 w 246"/>
                <a:gd name="T65" fmla="*/ 1 h 310"/>
                <a:gd name="T66" fmla="*/ 2 w 246"/>
                <a:gd name="T67" fmla="*/ 1 h 310"/>
                <a:gd name="T68" fmla="*/ 3 w 246"/>
                <a:gd name="T69" fmla="*/ 2 h 310"/>
                <a:gd name="T70" fmla="*/ 4 w 246"/>
                <a:gd name="T71" fmla="*/ 2 h 310"/>
                <a:gd name="T72" fmla="*/ 5 w 246"/>
                <a:gd name="T73" fmla="*/ 3 h 310"/>
                <a:gd name="T74" fmla="*/ 5 w 246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6" name="Freeform 99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1 w 83"/>
                <a:gd name="T1" fmla="*/ 0 h 187"/>
                <a:gd name="T2" fmla="*/ 1 w 83"/>
                <a:gd name="T3" fmla="*/ 0 h 187"/>
                <a:gd name="T4" fmla="*/ 1 w 83"/>
                <a:gd name="T5" fmla="*/ 0 h 187"/>
                <a:gd name="T6" fmla="*/ 1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1 h 187"/>
                <a:gd name="T20" fmla="*/ 1 w 83"/>
                <a:gd name="T21" fmla="*/ 2 h 187"/>
                <a:gd name="T22" fmla="*/ 1 w 83"/>
                <a:gd name="T23" fmla="*/ 3 h 187"/>
                <a:gd name="T24" fmla="*/ 1 w 83"/>
                <a:gd name="T25" fmla="*/ 3 h 187"/>
                <a:gd name="T26" fmla="*/ 2 w 83"/>
                <a:gd name="T27" fmla="*/ 4 h 187"/>
                <a:gd name="T28" fmla="*/ 2 w 83"/>
                <a:gd name="T29" fmla="*/ 5 h 187"/>
                <a:gd name="T30" fmla="*/ 2 w 83"/>
                <a:gd name="T31" fmla="*/ 5 h 187"/>
                <a:gd name="T32" fmla="*/ 2 w 83"/>
                <a:gd name="T33" fmla="*/ 5 h 187"/>
                <a:gd name="T34" fmla="*/ 2 w 83"/>
                <a:gd name="T35" fmla="*/ 5 h 187"/>
                <a:gd name="T36" fmla="*/ 2 w 83"/>
                <a:gd name="T37" fmla="*/ 4 h 187"/>
                <a:gd name="T38" fmla="*/ 2 w 83"/>
                <a:gd name="T39" fmla="*/ 4 h 187"/>
                <a:gd name="T40" fmla="*/ 2 w 83"/>
                <a:gd name="T41" fmla="*/ 3 h 187"/>
                <a:gd name="T42" fmla="*/ 2 w 83"/>
                <a:gd name="T43" fmla="*/ 2 h 187"/>
                <a:gd name="T44" fmla="*/ 1 w 83"/>
                <a:gd name="T45" fmla="*/ 2 h 187"/>
                <a:gd name="T46" fmla="*/ 1 w 83"/>
                <a:gd name="T47" fmla="*/ 1 h 187"/>
                <a:gd name="T48" fmla="*/ 1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7" name="Freeform 99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1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1 h 94"/>
                <a:gd name="T20" fmla="*/ 0 w 44"/>
                <a:gd name="T21" fmla="*/ 1 h 94"/>
                <a:gd name="T22" fmla="*/ 0 w 44"/>
                <a:gd name="T23" fmla="*/ 2 h 94"/>
                <a:gd name="T24" fmla="*/ 0 w 44"/>
                <a:gd name="T25" fmla="*/ 2 h 94"/>
                <a:gd name="T26" fmla="*/ 0 w 44"/>
                <a:gd name="T27" fmla="*/ 2 h 94"/>
                <a:gd name="T28" fmla="*/ 1 w 44"/>
                <a:gd name="T29" fmla="*/ 3 h 94"/>
                <a:gd name="T30" fmla="*/ 1 w 44"/>
                <a:gd name="T31" fmla="*/ 3 h 94"/>
                <a:gd name="T32" fmla="*/ 1 w 44"/>
                <a:gd name="T33" fmla="*/ 3 h 94"/>
                <a:gd name="T34" fmla="*/ 1 w 44"/>
                <a:gd name="T35" fmla="*/ 2 h 94"/>
                <a:gd name="T36" fmla="*/ 1 w 44"/>
                <a:gd name="T37" fmla="*/ 2 h 94"/>
                <a:gd name="T38" fmla="*/ 1 w 44"/>
                <a:gd name="T39" fmla="*/ 1 h 94"/>
                <a:gd name="T40" fmla="*/ 1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8" name="Freeform 99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1 h 54"/>
                <a:gd name="T28" fmla="*/ 0 w 38"/>
                <a:gd name="T29" fmla="*/ 1 h 54"/>
                <a:gd name="T30" fmla="*/ 0 w 38"/>
                <a:gd name="T31" fmla="*/ 1 h 54"/>
                <a:gd name="T32" fmla="*/ 0 w 38"/>
                <a:gd name="T33" fmla="*/ 1 h 54"/>
                <a:gd name="T34" fmla="*/ 0 w 38"/>
                <a:gd name="T35" fmla="*/ 1 h 54"/>
                <a:gd name="T36" fmla="*/ 1 w 38"/>
                <a:gd name="T37" fmla="*/ 1 h 54"/>
                <a:gd name="T38" fmla="*/ 1 w 38"/>
                <a:gd name="T39" fmla="*/ 2 h 54"/>
                <a:gd name="T40" fmla="*/ 1 w 38"/>
                <a:gd name="T41" fmla="*/ 2 h 54"/>
                <a:gd name="T42" fmla="*/ 1 w 38"/>
                <a:gd name="T43" fmla="*/ 1 h 54"/>
                <a:gd name="T44" fmla="*/ 1 w 38"/>
                <a:gd name="T45" fmla="*/ 1 h 54"/>
                <a:gd name="T46" fmla="*/ 1 w 38"/>
                <a:gd name="T47" fmla="*/ 1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49" name="Freeform 99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1 w 52"/>
                <a:gd name="T1" fmla="*/ 1 h 36"/>
                <a:gd name="T2" fmla="*/ 1 w 52"/>
                <a:gd name="T3" fmla="*/ 1 h 36"/>
                <a:gd name="T4" fmla="*/ 1 w 52"/>
                <a:gd name="T5" fmla="*/ 0 h 36"/>
                <a:gd name="T6" fmla="*/ 1 w 52"/>
                <a:gd name="T7" fmla="*/ 0 h 36"/>
                <a:gd name="T8" fmla="*/ 1 w 52"/>
                <a:gd name="T9" fmla="*/ 0 h 36"/>
                <a:gd name="T10" fmla="*/ 1 w 52"/>
                <a:gd name="T11" fmla="*/ 0 h 36"/>
                <a:gd name="T12" fmla="*/ 1 w 52"/>
                <a:gd name="T13" fmla="*/ 0 h 36"/>
                <a:gd name="T14" fmla="*/ 1 w 52"/>
                <a:gd name="T15" fmla="*/ 0 h 36"/>
                <a:gd name="T16" fmla="*/ 1 w 52"/>
                <a:gd name="T17" fmla="*/ 0 h 36"/>
                <a:gd name="T18" fmla="*/ 1 w 52"/>
                <a:gd name="T19" fmla="*/ 0 h 36"/>
                <a:gd name="T20" fmla="*/ 1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1 h 36"/>
                <a:gd name="T30" fmla="*/ 0 w 52"/>
                <a:gd name="T31" fmla="*/ 1 h 36"/>
                <a:gd name="T32" fmla="*/ 0 w 52"/>
                <a:gd name="T33" fmla="*/ 1 h 36"/>
                <a:gd name="T34" fmla="*/ 0 w 52"/>
                <a:gd name="T35" fmla="*/ 1 h 36"/>
                <a:gd name="T36" fmla="*/ 0 w 52"/>
                <a:gd name="T37" fmla="*/ 1 h 36"/>
                <a:gd name="T38" fmla="*/ 0 w 52"/>
                <a:gd name="T39" fmla="*/ 1 h 36"/>
                <a:gd name="T40" fmla="*/ 0 w 52"/>
                <a:gd name="T41" fmla="*/ 1 h 36"/>
                <a:gd name="T42" fmla="*/ 1 w 52"/>
                <a:gd name="T43" fmla="*/ 1 h 36"/>
                <a:gd name="T44" fmla="*/ 1 w 52"/>
                <a:gd name="T45" fmla="*/ 1 h 36"/>
                <a:gd name="T46" fmla="*/ 1 w 52"/>
                <a:gd name="T47" fmla="*/ 1 h 36"/>
                <a:gd name="T48" fmla="*/ 1 w 52"/>
                <a:gd name="T49" fmla="*/ 1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50" name="Freeform 99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2 w 198"/>
                <a:gd name="T1" fmla="*/ 1 h 236"/>
                <a:gd name="T2" fmla="*/ 2 w 198"/>
                <a:gd name="T3" fmla="*/ 1 h 236"/>
                <a:gd name="T4" fmla="*/ 1 w 198"/>
                <a:gd name="T5" fmla="*/ 2 h 236"/>
                <a:gd name="T6" fmla="*/ 1 w 198"/>
                <a:gd name="T7" fmla="*/ 2 h 236"/>
                <a:gd name="T8" fmla="*/ 1 w 198"/>
                <a:gd name="T9" fmla="*/ 2 h 236"/>
                <a:gd name="T10" fmla="*/ 0 w 198"/>
                <a:gd name="T11" fmla="*/ 3 h 236"/>
                <a:gd name="T12" fmla="*/ 0 w 198"/>
                <a:gd name="T13" fmla="*/ 3 h 236"/>
                <a:gd name="T14" fmla="*/ 0 w 198"/>
                <a:gd name="T15" fmla="*/ 3 h 236"/>
                <a:gd name="T16" fmla="*/ 0 w 198"/>
                <a:gd name="T17" fmla="*/ 4 h 236"/>
                <a:gd name="T18" fmla="*/ 0 w 198"/>
                <a:gd name="T19" fmla="*/ 5 h 236"/>
                <a:gd name="T20" fmla="*/ 0 w 198"/>
                <a:gd name="T21" fmla="*/ 5 h 236"/>
                <a:gd name="T22" fmla="*/ 1 w 198"/>
                <a:gd name="T23" fmla="*/ 6 h 236"/>
                <a:gd name="T24" fmla="*/ 1 w 198"/>
                <a:gd name="T25" fmla="*/ 6 h 236"/>
                <a:gd name="T26" fmla="*/ 2 w 198"/>
                <a:gd name="T27" fmla="*/ 6 h 236"/>
                <a:gd name="T28" fmla="*/ 2 w 198"/>
                <a:gd name="T29" fmla="*/ 6 h 236"/>
                <a:gd name="T30" fmla="*/ 3 w 198"/>
                <a:gd name="T31" fmla="*/ 6 h 236"/>
                <a:gd name="T32" fmla="*/ 4 w 198"/>
                <a:gd name="T33" fmla="*/ 6 h 236"/>
                <a:gd name="T34" fmla="*/ 4 w 198"/>
                <a:gd name="T35" fmla="*/ 6 h 236"/>
                <a:gd name="T36" fmla="*/ 4 w 198"/>
                <a:gd name="T37" fmla="*/ 6 h 236"/>
                <a:gd name="T38" fmla="*/ 4 w 198"/>
                <a:gd name="T39" fmla="*/ 6 h 236"/>
                <a:gd name="T40" fmla="*/ 4 w 198"/>
                <a:gd name="T41" fmla="*/ 6 h 236"/>
                <a:gd name="T42" fmla="*/ 4 w 198"/>
                <a:gd name="T43" fmla="*/ 6 h 236"/>
                <a:gd name="T44" fmla="*/ 4 w 198"/>
                <a:gd name="T45" fmla="*/ 6 h 236"/>
                <a:gd name="T46" fmla="*/ 4 w 198"/>
                <a:gd name="T47" fmla="*/ 6 h 236"/>
                <a:gd name="T48" fmla="*/ 4 w 198"/>
                <a:gd name="T49" fmla="*/ 6 h 236"/>
                <a:gd name="T50" fmla="*/ 4 w 198"/>
                <a:gd name="T51" fmla="*/ 6 h 236"/>
                <a:gd name="T52" fmla="*/ 3 w 198"/>
                <a:gd name="T53" fmla="*/ 6 h 236"/>
                <a:gd name="T54" fmla="*/ 3 w 198"/>
                <a:gd name="T55" fmla="*/ 6 h 236"/>
                <a:gd name="T56" fmla="*/ 3 w 198"/>
                <a:gd name="T57" fmla="*/ 6 h 236"/>
                <a:gd name="T58" fmla="*/ 3 w 198"/>
                <a:gd name="T59" fmla="*/ 6 h 236"/>
                <a:gd name="T60" fmla="*/ 2 w 198"/>
                <a:gd name="T61" fmla="*/ 6 h 236"/>
                <a:gd name="T62" fmla="*/ 2 w 198"/>
                <a:gd name="T63" fmla="*/ 6 h 236"/>
                <a:gd name="T64" fmla="*/ 2 w 198"/>
                <a:gd name="T65" fmla="*/ 6 h 236"/>
                <a:gd name="T66" fmla="*/ 1 w 198"/>
                <a:gd name="T67" fmla="*/ 6 h 236"/>
                <a:gd name="T68" fmla="*/ 1 w 198"/>
                <a:gd name="T69" fmla="*/ 5 h 236"/>
                <a:gd name="T70" fmla="*/ 1 w 198"/>
                <a:gd name="T71" fmla="*/ 5 h 236"/>
                <a:gd name="T72" fmla="*/ 1 w 198"/>
                <a:gd name="T73" fmla="*/ 5 h 236"/>
                <a:gd name="T74" fmla="*/ 0 w 198"/>
                <a:gd name="T75" fmla="*/ 4 h 236"/>
                <a:gd name="T76" fmla="*/ 1 w 198"/>
                <a:gd name="T77" fmla="*/ 4 h 236"/>
                <a:gd name="T78" fmla="*/ 1 w 198"/>
                <a:gd name="T79" fmla="*/ 3 h 236"/>
                <a:gd name="T80" fmla="*/ 1 w 198"/>
                <a:gd name="T81" fmla="*/ 3 h 236"/>
                <a:gd name="T82" fmla="*/ 1 w 198"/>
                <a:gd name="T83" fmla="*/ 3 h 236"/>
                <a:gd name="T84" fmla="*/ 1 w 198"/>
                <a:gd name="T85" fmla="*/ 2 h 236"/>
                <a:gd name="T86" fmla="*/ 2 w 198"/>
                <a:gd name="T87" fmla="*/ 2 h 236"/>
                <a:gd name="T88" fmla="*/ 2 w 198"/>
                <a:gd name="T89" fmla="*/ 2 h 236"/>
                <a:gd name="T90" fmla="*/ 3 w 198"/>
                <a:gd name="T91" fmla="*/ 1 h 236"/>
                <a:gd name="T92" fmla="*/ 3 w 198"/>
                <a:gd name="T93" fmla="*/ 1 h 236"/>
                <a:gd name="T94" fmla="*/ 4 w 198"/>
                <a:gd name="T95" fmla="*/ 1 h 236"/>
                <a:gd name="T96" fmla="*/ 4 w 198"/>
                <a:gd name="T97" fmla="*/ 1 h 236"/>
                <a:gd name="T98" fmla="*/ 4 w 198"/>
                <a:gd name="T99" fmla="*/ 0 h 236"/>
                <a:gd name="T100" fmla="*/ 5 w 198"/>
                <a:gd name="T101" fmla="*/ 0 h 236"/>
                <a:gd name="T102" fmla="*/ 5 w 198"/>
                <a:gd name="T103" fmla="*/ 0 h 236"/>
                <a:gd name="T104" fmla="*/ 6 w 198"/>
                <a:gd name="T105" fmla="*/ 0 h 236"/>
                <a:gd name="T106" fmla="*/ 5 w 198"/>
                <a:gd name="T107" fmla="*/ 0 h 236"/>
                <a:gd name="T108" fmla="*/ 5 w 198"/>
                <a:gd name="T109" fmla="*/ 0 h 236"/>
                <a:gd name="T110" fmla="*/ 4 w 198"/>
                <a:gd name="T111" fmla="*/ 0 h 236"/>
                <a:gd name="T112" fmla="*/ 4 w 198"/>
                <a:gd name="T113" fmla="*/ 0 h 236"/>
                <a:gd name="T114" fmla="*/ 4 w 198"/>
                <a:gd name="T115" fmla="*/ 0 h 236"/>
                <a:gd name="T116" fmla="*/ 3 w 198"/>
                <a:gd name="T117" fmla="*/ 0 h 236"/>
                <a:gd name="T118" fmla="*/ 2 w 198"/>
                <a:gd name="T119" fmla="*/ 1 h 236"/>
                <a:gd name="T120" fmla="*/ 2 w 198"/>
                <a:gd name="T121" fmla="*/ 1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51" name="Freeform 99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3 w 128"/>
                <a:gd name="T1" fmla="*/ 2 h 183"/>
                <a:gd name="T2" fmla="*/ 3 w 128"/>
                <a:gd name="T3" fmla="*/ 2 h 183"/>
                <a:gd name="T4" fmla="*/ 3 w 128"/>
                <a:gd name="T5" fmla="*/ 3 h 183"/>
                <a:gd name="T6" fmla="*/ 3 w 128"/>
                <a:gd name="T7" fmla="*/ 3 h 183"/>
                <a:gd name="T8" fmla="*/ 3 w 128"/>
                <a:gd name="T9" fmla="*/ 3 h 183"/>
                <a:gd name="T10" fmla="*/ 2 w 128"/>
                <a:gd name="T11" fmla="*/ 4 h 183"/>
                <a:gd name="T12" fmla="*/ 2 w 128"/>
                <a:gd name="T13" fmla="*/ 4 h 183"/>
                <a:gd name="T14" fmla="*/ 1 w 128"/>
                <a:gd name="T15" fmla="*/ 4 h 183"/>
                <a:gd name="T16" fmla="*/ 1 w 128"/>
                <a:gd name="T17" fmla="*/ 4 h 183"/>
                <a:gd name="T18" fmla="*/ 1 w 128"/>
                <a:gd name="T19" fmla="*/ 5 h 183"/>
                <a:gd name="T20" fmla="*/ 1 w 128"/>
                <a:gd name="T21" fmla="*/ 5 h 183"/>
                <a:gd name="T22" fmla="*/ 1 w 128"/>
                <a:gd name="T23" fmla="*/ 5 h 183"/>
                <a:gd name="T24" fmla="*/ 1 w 128"/>
                <a:gd name="T25" fmla="*/ 5 h 183"/>
                <a:gd name="T26" fmla="*/ 1 w 128"/>
                <a:gd name="T27" fmla="*/ 5 h 183"/>
                <a:gd name="T28" fmla="*/ 1 w 128"/>
                <a:gd name="T29" fmla="*/ 5 h 183"/>
                <a:gd name="T30" fmla="*/ 1 w 128"/>
                <a:gd name="T31" fmla="*/ 5 h 183"/>
                <a:gd name="T32" fmla="*/ 1 w 128"/>
                <a:gd name="T33" fmla="*/ 5 h 183"/>
                <a:gd name="T34" fmla="*/ 2 w 128"/>
                <a:gd name="T35" fmla="*/ 5 h 183"/>
                <a:gd name="T36" fmla="*/ 2 w 128"/>
                <a:gd name="T37" fmla="*/ 4 h 183"/>
                <a:gd name="T38" fmla="*/ 3 w 128"/>
                <a:gd name="T39" fmla="*/ 4 h 183"/>
                <a:gd name="T40" fmla="*/ 3 w 128"/>
                <a:gd name="T41" fmla="*/ 4 h 183"/>
                <a:gd name="T42" fmla="*/ 3 w 128"/>
                <a:gd name="T43" fmla="*/ 3 h 183"/>
                <a:gd name="T44" fmla="*/ 4 w 128"/>
                <a:gd name="T45" fmla="*/ 3 h 183"/>
                <a:gd name="T46" fmla="*/ 4 w 128"/>
                <a:gd name="T47" fmla="*/ 2 h 183"/>
                <a:gd name="T48" fmla="*/ 4 w 128"/>
                <a:gd name="T49" fmla="*/ 2 h 183"/>
                <a:gd name="T50" fmla="*/ 3 w 128"/>
                <a:gd name="T51" fmla="*/ 1 h 183"/>
                <a:gd name="T52" fmla="*/ 3 w 128"/>
                <a:gd name="T53" fmla="*/ 1 h 183"/>
                <a:gd name="T54" fmla="*/ 2 w 128"/>
                <a:gd name="T55" fmla="*/ 0 h 183"/>
                <a:gd name="T56" fmla="*/ 2 w 128"/>
                <a:gd name="T57" fmla="*/ 0 h 183"/>
                <a:gd name="T58" fmla="*/ 1 w 128"/>
                <a:gd name="T59" fmla="*/ 0 h 183"/>
                <a:gd name="T60" fmla="*/ 1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1 w 128"/>
                <a:gd name="T67" fmla="*/ 0 h 183"/>
                <a:gd name="T68" fmla="*/ 1 w 128"/>
                <a:gd name="T69" fmla="*/ 0 h 183"/>
                <a:gd name="T70" fmla="*/ 1 w 128"/>
                <a:gd name="T71" fmla="*/ 0 h 183"/>
                <a:gd name="T72" fmla="*/ 2 w 128"/>
                <a:gd name="T73" fmla="*/ 1 h 183"/>
                <a:gd name="T74" fmla="*/ 2 w 128"/>
                <a:gd name="T75" fmla="*/ 1 h 183"/>
                <a:gd name="T76" fmla="*/ 3 w 128"/>
                <a:gd name="T77" fmla="*/ 1 h 183"/>
                <a:gd name="T78" fmla="*/ 3 w 128"/>
                <a:gd name="T79" fmla="*/ 1 h 183"/>
                <a:gd name="T80" fmla="*/ 3 w 128"/>
                <a:gd name="T81" fmla="*/ 2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52" name="Freeform 99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3 w 323"/>
                <a:gd name="T1" fmla="*/ 2 h 379"/>
                <a:gd name="T2" fmla="*/ 1 w 323"/>
                <a:gd name="T3" fmla="*/ 3 h 379"/>
                <a:gd name="T4" fmla="*/ 0 w 323"/>
                <a:gd name="T5" fmla="*/ 5 h 379"/>
                <a:gd name="T6" fmla="*/ 0 w 323"/>
                <a:gd name="T7" fmla="*/ 6 h 379"/>
                <a:gd name="T8" fmla="*/ 0 w 323"/>
                <a:gd name="T9" fmla="*/ 7 h 379"/>
                <a:gd name="T10" fmla="*/ 0 w 323"/>
                <a:gd name="T11" fmla="*/ 8 h 379"/>
                <a:gd name="T12" fmla="*/ 0 w 323"/>
                <a:gd name="T13" fmla="*/ 8 h 379"/>
                <a:gd name="T14" fmla="*/ 1 w 323"/>
                <a:gd name="T15" fmla="*/ 9 h 379"/>
                <a:gd name="T16" fmla="*/ 1 w 323"/>
                <a:gd name="T17" fmla="*/ 9 h 379"/>
                <a:gd name="T18" fmla="*/ 2 w 323"/>
                <a:gd name="T19" fmla="*/ 9 h 379"/>
                <a:gd name="T20" fmla="*/ 3 w 323"/>
                <a:gd name="T21" fmla="*/ 10 h 379"/>
                <a:gd name="T22" fmla="*/ 4 w 323"/>
                <a:gd name="T23" fmla="*/ 10 h 379"/>
                <a:gd name="T24" fmla="*/ 5 w 323"/>
                <a:gd name="T25" fmla="*/ 10 h 379"/>
                <a:gd name="T26" fmla="*/ 6 w 323"/>
                <a:gd name="T27" fmla="*/ 10 h 379"/>
                <a:gd name="T28" fmla="*/ 7 w 323"/>
                <a:gd name="T29" fmla="*/ 10 h 379"/>
                <a:gd name="T30" fmla="*/ 8 w 323"/>
                <a:gd name="T31" fmla="*/ 10 h 379"/>
                <a:gd name="T32" fmla="*/ 8 w 323"/>
                <a:gd name="T33" fmla="*/ 10 h 379"/>
                <a:gd name="T34" fmla="*/ 9 w 323"/>
                <a:gd name="T35" fmla="*/ 10 h 379"/>
                <a:gd name="T36" fmla="*/ 9 w 323"/>
                <a:gd name="T37" fmla="*/ 10 h 379"/>
                <a:gd name="T38" fmla="*/ 9 w 323"/>
                <a:gd name="T39" fmla="*/ 10 h 379"/>
                <a:gd name="T40" fmla="*/ 8 w 323"/>
                <a:gd name="T41" fmla="*/ 10 h 379"/>
                <a:gd name="T42" fmla="*/ 7 w 323"/>
                <a:gd name="T43" fmla="*/ 10 h 379"/>
                <a:gd name="T44" fmla="*/ 6 w 323"/>
                <a:gd name="T45" fmla="*/ 10 h 379"/>
                <a:gd name="T46" fmla="*/ 5 w 323"/>
                <a:gd name="T47" fmla="*/ 9 h 379"/>
                <a:gd name="T48" fmla="*/ 5 w 323"/>
                <a:gd name="T49" fmla="*/ 9 h 379"/>
                <a:gd name="T50" fmla="*/ 4 w 323"/>
                <a:gd name="T51" fmla="*/ 9 h 379"/>
                <a:gd name="T52" fmla="*/ 3 w 323"/>
                <a:gd name="T53" fmla="*/ 9 h 379"/>
                <a:gd name="T54" fmla="*/ 2 w 323"/>
                <a:gd name="T55" fmla="*/ 8 h 379"/>
                <a:gd name="T56" fmla="*/ 1 w 323"/>
                <a:gd name="T57" fmla="*/ 8 h 379"/>
                <a:gd name="T58" fmla="*/ 1 w 323"/>
                <a:gd name="T59" fmla="*/ 7 h 379"/>
                <a:gd name="T60" fmla="*/ 1 w 323"/>
                <a:gd name="T61" fmla="*/ 7 h 379"/>
                <a:gd name="T62" fmla="*/ 1 w 323"/>
                <a:gd name="T63" fmla="*/ 5 h 379"/>
                <a:gd name="T64" fmla="*/ 1 w 323"/>
                <a:gd name="T65" fmla="*/ 4 h 379"/>
                <a:gd name="T66" fmla="*/ 2 w 323"/>
                <a:gd name="T67" fmla="*/ 4 h 379"/>
                <a:gd name="T68" fmla="*/ 2 w 323"/>
                <a:gd name="T69" fmla="*/ 3 h 379"/>
                <a:gd name="T70" fmla="*/ 3 w 323"/>
                <a:gd name="T71" fmla="*/ 2 h 379"/>
                <a:gd name="T72" fmla="*/ 4 w 323"/>
                <a:gd name="T73" fmla="*/ 2 h 379"/>
                <a:gd name="T74" fmla="*/ 5 w 323"/>
                <a:gd name="T75" fmla="*/ 1 h 379"/>
                <a:gd name="T76" fmla="*/ 6 w 323"/>
                <a:gd name="T77" fmla="*/ 1 h 379"/>
                <a:gd name="T78" fmla="*/ 7 w 323"/>
                <a:gd name="T79" fmla="*/ 0 h 379"/>
                <a:gd name="T80" fmla="*/ 7 w 323"/>
                <a:gd name="T81" fmla="*/ 0 h 379"/>
                <a:gd name="T82" fmla="*/ 6 w 323"/>
                <a:gd name="T83" fmla="*/ 0 h 379"/>
                <a:gd name="T84" fmla="*/ 5 w 323"/>
                <a:gd name="T85" fmla="*/ 0 h 379"/>
                <a:gd name="T86" fmla="*/ 4 w 323"/>
                <a:gd name="T87" fmla="*/ 1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53" name="Freeform 99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6 w 282"/>
                <a:gd name="T1" fmla="*/ 2 h 253"/>
                <a:gd name="T2" fmla="*/ 7 w 282"/>
                <a:gd name="T3" fmla="*/ 2 h 253"/>
                <a:gd name="T4" fmla="*/ 7 w 282"/>
                <a:gd name="T5" fmla="*/ 3 h 253"/>
                <a:gd name="T6" fmla="*/ 7 w 282"/>
                <a:gd name="T7" fmla="*/ 3 h 253"/>
                <a:gd name="T8" fmla="*/ 7 w 282"/>
                <a:gd name="T9" fmla="*/ 4 h 253"/>
                <a:gd name="T10" fmla="*/ 7 w 282"/>
                <a:gd name="T11" fmla="*/ 4 h 253"/>
                <a:gd name="T12" fmla="*/ 7 w 282"/>
                <a:gd name="T13" fmla="*/ 5 h 253"/>
                <a:gd name="T14" fmla="*/ 7 w 282"/>
                <a:gd name="T15" fmla="*/ 5 h 253"/>
                <a:gd name="T16" fmla="*/ 6 w 282"/>
                <a:gd name="T17" fmla="*/ 5 h 253"/>
                <a:gd name="T18" fmla="*/ 6 w 282"/>
                <a:gd name="T19" fmla="*/ 6 h 253"/>
                <a:gd name="T20" fmla="*/ 6 w 282"/>
                <a:gd name="T21" fmla="*/ 6 h 253"/>
                <a:gd name="T22" fmla="*/ 6 w 282"/>
                <a:gd name="T23" fmla="*/ 6 h 253"/>
                <a:gd name="T24" fmla="*/ 5 w 282"/>
                <a:gd name="T25" fmla="*/ 6 h 253"/>
                <a:gd name="T26" fmla="*/ 5 w 282"/>
                <a:gd name="T27" fmla="*/ 7 h 253"/>
                <a:gd name="T28" fmla="*/ 5 w 282"/>
                <a:gd name="T29" fmla="*/ 7 h 253"/>
                <a:gd name="T30" fmla="*/ 5 w 282"/>
                <a:gd name="T31" fmla="*/ 7 h 253"/>
                <a:gd name="T32" fmla="*/ 5 w 282"/>
                <a:gd name="T33" fmla="*/ 7 h 253"/>
                <a:gd name="T34" fmla="*/ 6 w 282"/>
                <a:gd name="T35" fmla="*/ 7 h 253"/>
                <a:gd name="T36" fmla="*/ 6 w 282"/>
                <a:gd name="T37" fmla="*/ 7 h 253"/>
                <a:gd name="T38" fmla="*/ 6 w 282"/>
                <a:gd name="T39" fmla="*/ 7 h 253"/>
                <a:gd name="T40" fmla="*/ 6 w 282"/>
                <a:gd name="T41" fmla="*/ 7 h 253"/>
                <a:gd name="T42" fmla="*/ 6 w 282"/>
                <a:gd name="T43" fmla="*/ 6 h 253"/>
                <a:gd name="T44" fmla="*/ 7 w 282"/>
                <a:gd name="T45" fmla="*/ 6 h 253"/>
                <a:gd name="T46" fmla="*/ 7 w 282"/>
                <a:gd name="T47" fmla="*/ 5 h 253"/>
                <a:gd name="T48" fmla="*/ 8 w 282"/>
                <a:gd name="T49" fmla="*/ 5 h 253"/>
                <a:gd name="T50" fmla="*/ 8 w 282"/>
                <a:gd name="T51" fmla="*/ 4 h 253"/>
                <a:gd name="T52" fmla="*/ 8 w 282"/>
                <a:gd name="T53" fmla="*/ 3 h 253"/>
                <a:gd name="T54" fmla="*/ 7 w 282"/>
                <a:gd name="T55" fmla="*/ 2 h 253"/>
                <a:gd name="T56" fmla="*/ 7 w 282"/>
                <a:gd name="T57" fmla="*/ 2 h 253"/>
                <a:gd name="T58" fmla="*/ 6 w 282"/>
                <a:gd name="T59" fmla="*/ 2 h 253"/>
                <a:gd name="T60" fmla="*/ 6 w 282"/>
                <a:gd name="T61" fmla="*/ 1 h 253"/>
                <a:gd name="T62" fmla="*/ 6 w 282"/>
                <a:gd name="T63" fmla="*/ 1 h 253"/>
                <a:gd name="T64" fmla="*/ 5 w 282"/>
                <a:gd name="T65" fmla="*/ 1 h 253"/>
                <a:gd name="T66" fmla="*/ 4 w 282"/>
                <a:gd name="T67" fmla="*/ 1 h 253"/>
                <a:gd name="T68" fmla="*/ 4 w 282"/>
                <a:gd name="T69" fmla="*/ 0 h 253"/>
                <a:gd name="T70" fmla="*/ 3 w 282"/>
                <a:gd name="T71" fmla="*/ 0 h 253"/>
                <a:gd name="T72" fmla="*/ 3 w 282"/>
                <a:gd name="T73" fmla="*/ 0 h 253"/>
                <a:gd name="T74" fmla="*/ 2 w 282"/>
                <a:gd name="T75" fmla="*/ 0 h 253"/>
                <a:gd name="T76" fmla="*/ 2 w 282"/>
                <a:gd name="T77" fmla="*/ 0 h 253"/>
                <a:gd name="T78" fmla="*/ 1 w 282"/>
                <a:gd name="T79" fmla="*/ 0 h 253"/>
                <a:gd name="T80" fmla="*/ 1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1 w 282"/>
                <a:gd name="T93" fmla="*/ 0 h 253"/>
                <a:gd name="T94" fmla="*/ 1 w 282"/>
                <a:gd name="T95" fmla="*/ 0 h 253"/>
                <a:gd name="T96" fmla="*/ 1 w 282"/>
                <a:gd name="T97" fmla="*/ 0 h 253"/>
                <a:gd name="T98" fmla="*/ 2 w 282"/>
                <a:gd name="T99" fmla="*/ 0 h 253"/>
                <a:gd name="T100" fmla="*/ 2 w 282"/>
                <a:gd name="T101" fmla="*/ 0 h 253"/>
                <a:gd name="T102" fmla="*/ 3 w 282"/>
                <a:gd name="T103" fmla="*/ 1 h 253"/>
                <a:gd name="T104" fmla="*/ 3 w 282"/>
                <a:gd name="T105" fmla="*/ 1 h 253"/>
                <a:gd name="T106" fmla="*/ 4 w 282"/>
                <a:gd name="T107" fmla="*/ 1 h 253"/>
                <a:gd name="T108" fmla="*/ 4 w 282"/>
                <a:gd name="T109" fmla="*/ 1 h 253"/>
                <a:gd name="T110" fmla="*/ 4 w 282"/>
                <a:gd name="T111" fmla="*/ 1 h 253"/>
                <a:gd name="T112" fmla="*/ 5 w 282"/>
                <a:gd name="T113" fmla="*/ 1 h 253"/>
                <a:gd name="T114" fmla="*/ 5 w 282"/>
                <a:gd name="T115" fmla="*/ 1 h 253"/>
                <a:gd name="T116" fmla="*/ 6 w 282"/>
                <a:gd name="T117" fmla="*/ 2 h 253"/>
                <a:gd name="T118" fmla="*/ 6 w 282"/>
                <a:gd name="T119" fmla="*/ 2 h 253"/>
                <a:gd name="T120" fmla="*/ 6 w 282"/>
                <a:gd name="T121" fmla="*/ 2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54" name="Freeform 99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3 h 236"/>
                <a:gd name="T2" fmla="*/ 0 w 115"/>
                <a:gd name="T3" fmla="*/ 4 h 236"/>
                <a:gd name="T4" fmla="*/ 0 w 115"/>
                <a:gd name="T5" fmla="*/ 4 h 236"/>
                <a:gd name="T6" fmla="*/ 0 w 115"/>
                <a:gd name="T7" fmla="*/ 5 h 236"/>
                <a:gd name="T8" fmla="*/ 1 w 115"/>
                <a:gd name="T9" fmla="*/ 5 h 236"/>
                <a:gd name="T10" fmla="*/ 1 w 115"/>
                <a:gd name="T11" fmla="*/ 6 h 236"/>
                <a:gd name="T12" fmla="*/ 1 w 115"/>
                <a:gd name="T13" fmla="*/ 6 h 236"/>
                <a:gd name="T14" fmla="*/ 2 w 115"/>
                <a:gd name="T15" fmla="*/ 6 h 236"/>
                <a:gd name="T16" fmla="*/ 2 w 115"/>
                <a:gd name="T17" fmla="*/ 6 h 236"/>
                <a:gd name="T18" fmla="*/ 3 w 115"/>
                <a:gd name="T19" fmla="*/ 6 h 236"/>
                <a:gd name="T20" fmla="*/ 3 w 115"/>
                <a:gd name="T21" fmla="*/ 6 h 236"/>
                <a:gd name="T22" fmla="*/ 3 w 115"/>
                <a:gd name="T23" fmla="*/ 6 h 236"/>
                <a:gd name="T24" fmla="*/ 3 w 115"/>
                <a:gd name="T25" fmla="*/ 6 h 236"/>
                <a:gd name="T26" fmla="*/ 3 w 115"/>
                <a:gd name="T27" fmla="*/ 6 h 236"/>
                <a:gd name="T28" fmla="*/ 3 w 115"/>
                <a:gd name="T29" fmla="*/ 6 h 236"/>
                <a:gd name="T30" fmla="*/ 3 w 115"/>
                <a:gd name="T31" fmla="*/ 6 h 236"/>
                <a:gd name="T32" fmla="*/ 3 w 115"/>
                <a:gd name="T33" fmla="*/ 6 h 236"/>
                <a:gd name="T34" fmla="*/ 2 w 115"/>
                <a:gd name="T35" fmla="*/ 5 h 236"/>
                <a:gd name="T36" fmla="*/ 2 w 115"/>
                <a:gd name="T37" fmla="*/ 5 h 236"/>
                <a:gd name="T38" fmla="*/ 1 w 115"/>
                <a:gd name="T39" fmla="*/ 5 h 236"/>
                <a:gd name="T40" fmla="*/ 1 w 115"/>
                <a:gd name="T41" fmla="*/ 4 h 236"/>
                <a:gd name="T42" fmla="*/ 1 w 115"/>
                <a:gd name="T43" fmla="*/ 4 h 236"/>
                <a:gd name="T44" fmla="*/ 1 w 115"/>
                <a:gd name="T45" fmla="*/ 3 h 236"/>
                <a:gd name="T46" fmla="*/ 1 w 115"/>
                <a:gd name="T47" fmla="*/ 3 h 236"/>
                <a:gd name="T48" fmla="*/ 1 w 115"/>
                <a:gd name="T49" fmla="*/ 2 h 236"/>
                <a:gd name="T50" fmla="*/ 1 w 115"/>
                <a:gd name="T51" fmla="*/ 2 h 236"/>
                <a:gd name="T52" fmla="*/ 1 w 115"/>
                <a:gd name="T53" fmla="*/ 2 h 236"/>
                <a:gd name="T54" fmla="*/ 2 w 115"/>
                <a:gd name="T55" fmla="*/ 1 h 236"/>
                <a:gd name="T56" fmla="*/ 2 w 115"/>
                <a:gd name="T57" fmla="*/ 1 h 236"/>
                <a:gd name="T58" fmla="*/ 3 w 115"/>
                <a:gd name="T59" fmla="*/ 1 h 236"/>
                <a:gd name="T60" fmla="*/ 3 w 115"/>
                <a:gd name="T61" fmla="*/ 0 h 236"/>
                <a:gd name="T62" fmla="*/ 3 w 115"/>
                <a:gd name="T63" fmla="*/ 0 h 236"/>
                <a:gd name="T64" fmla="*/ 3 w 115"/>
                <a:gd name="T65" fmla="*/ 0 h 236"/>
                <a:gd name="T66" fmla="*/ 3 w 115"/>
                <a:gd name="T67" fmla="*/ 0 h 236"/>
                <a:gd name="T68" fmla="*/ 2 w 115"/>
                <a:gd name="T69" fmla="*/ 0 h 236"/>
                <a:gd name="T70" fmla="*/ 2 w 115"/>
                <a:gd name="T71" fmla="*/ 1 h 236"/>
                <a:gd name="T72" fmla="*/ 1 w 115"/>
                <a:gd name="T73" fmla="*/ 1 h 236"/>
                <a:gd name="T74" fmla="*/ 1 w 115"/>
                <a:gd name="T75" fmla="*/ 2 h 236"/>
                <a:gd name="T76" fmla="*/ 0 w 115"/>
                <a:gd name="T77" fmla="*/ 2 h 236"/>
                <a:gd name="T78" fmla="*/ 0 w 115"/>
                <a:gd name="T79" fmla="*/ 3 h 236"/>
                <a:gd name="T80" fmla="*/ 0 w 115"/>
                <a:gd name="T81" fmla="*/ 3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55" name="Freeform 100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6 w 245"/>
                <a:gd name="T1" fmla="*/ 4 h 310"/>
                <a:gd name="T2" fmla="*/ 6 w 245"/>
                <a:gd name="T3" fmla="*/ 4 h 310"/>
                <a:gd name="T4" fmla="*/ 6 w 245"/>
                <a:gd name="T5" fmla="*/ 5 h 310"/>
                <a:gd name="T6" fmla="*/ 6 w 245"/>
                <a:gd name="T7" fmla="*/ 5 h 310"/>
                <a:gd name="T8" fmla="*/ 6 w 245"/>
                <a:gd name="T9" fmla="*/ 6 h 310"/>
                <a:gd name="T10" fmla="*/ 5 w 245"/>
                <a:gd name="T11" fmla="*/ 6 h 310"/>
                <a:gd name="T12" fmla="*/ 5 w 245"/>
                <a:gd name="T13" fmla="*/ 7 h 310"/>
                <a:gd name="T14" fmla="*/ 4 w 245"/>
                <a:gd name="T15" fmla="*/ 7 h 310"/>
                <a:gd name="T16" fmla="*/ 4 w 245"/>
                <a:gd name="T17" fmla="*/ 8 h 310"/>
                <a:gd name="T18" fmla="*/ 4 w 245"/>
                <a:gd name="T19" fmla="*/ 8 h 310"/>
                <a:gd name="T20" fmla="*/ 3 w 245"/>
                <a:gd name="T21" fmla="*/ 8 h 310"/>
                <a:gd name="T22" fmla="*/ 3 w 245"/>
                <a:gd name="T23" fmla="*/ 9 h 310"/>
                <a:gd name="T24" fmla="*/ 4 w 245"/>
                <a:gd name="T25" fmla="*/ 9 h 310"/>
                <a:gd name="T26" fmla="*/ 4 w 245"/>
                <a:gd name="T27" fmla="*/ 9 h 310"/>
                <a:gd name="T28" fmla="*/ 4 w 245"/>
                <a:gd name="T29" fmla="*/ 8 h 310"/>
                <a:gd name="T30" fmla="*/ 5 w 245"/>
                <a:gd name="T31" fmla="*/ 8 h 310"/>
                <a:gd name="T32" fmla="*/ 6 w 245"/>
                <a:gd name="T33" fmla="*/ 7 h 310"/>
                <a:gd name="T34" fmla="*/ 6 w 245"/>
                <a:gd name="T35" fmla="*/ 6 h 310"/>
                <a:gd name="T36" fmla="*/ 7 w 245"/>
                <a:gd name="T37" fmla="*/ 5 h 310"/>
                <a:gd name="T38" fmla="*/ 7 w 245"/>
                <a:gd name="T39" fmla="*/ 4 h 310"/>
                <a:gd name="T40" fmla="*/ 6 w 245"/>
                <a:gd name="T41" fmla="*/ 3 h 310"/>
                <a:gd name="T42" fmla="*/ 6 w 245"/>
                <a:gd name="T43" fmla="*/ 3 h 310"/>
                <a:gd name="T44" fmla="*/ 5 w 245"/>
                <a:gd name="T45" fmla="*/ 2 h 310"/>
                <a:gd name="T46" fmla="*/ 4 w 245"/>
                <a:gd name="T47" fmla="*/ 2 h 310"/>
                <a:gd name="T48" fmla="*/ 3 w 245"/>
                <a:gd name="T49" fmla="*/ 1 h 310"/>
                <a:gd name="T50" fmla="*/ 3 w 245"/>
                <a:gd name="T51" fmla="*/ 1 h 310"/>
                <a:gd name="T52" fmla="*/ 2 w 245"/>
                <a:gd name="T53" fmla="*/ 1 h 310"/>
                <a:gd name="T54" fmla="*/ 1 w 245"/>
                <a:gd name="T55" fmla="*/ 0 h 310"/>
                <a:gd name="T56" fmla="*/ 1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1 w 245"/>
                <a:gd name="T63" fmla="*/ 1 h 310"/>
                <a:gd name="T64" fmla="*/ 2 w 245"/>
                <a:gd name="T65" fmla="*/ 1 h 310"/>
                <a:gd name="T66" fmla="*/ 2 w 245"/>
                <a:gd name="T67" fmla="*/ 1 h 310"/>
                <a:gd name="T68" fmla="*/ 3 w 245"/>
                <a:gd name="T69" fmla="*/ 2 h 310"/>
                <a:gd name="T70" fmla="*/ 4 w 245"/>
                <a:gd name="T71" fmla="*/ 2 h 310"/>
                <a:gd name="T72" fmla="*/ 5 w 245"/>
                <a:gd name="T73" fmla="*/ 3 h 310"/>
                <a:gd name="T74" fmla="*/ 5 w 245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56" name="Freeform 100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</p:grpSp>
      <p:grpSp>
        <p:nvGrpSpPr>
          <p:cNvPr id="1152" name="Group 1002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1421" name="Picture 1003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22" name="Freeform 100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2 w 199"/>
                <a:gd name="T1" fmla="*/ 1 h 232"/>
                <a:gd name="T2" fmla="*/ 1 w 199"/>
                <a:gd name="T3" fmla="*/ 1 h 232"/>
                <a:gd name="T4" fmla="*/ 1 w 199"/>
                <a:gd name="T5" fmla="*/ 1 h 232"/>
                <a:gd name="T6" fmla="*/ 1 w 199"/>
                <a:gd name="T7" fmla="*/ 2 h 232"/>
                <a:gd name="T8" fmla="*/ 0 w 199"/>
                <a:gd name="T9" fmla="*/ 2 h 232"/>
                <a:gd name="T10" fmla="*/ 0 w 199"/>
                <a:gd name="T11" fmla="*/ 3 h 232"/>
                <a:gd name="T12" fmla="*/ 0 w 199"/>
                <a:gd name="T13" fmla="*/ 3 h 232"/>
                <a:gd name="T14" fmla="*/ 0 w 199"/>
                <a:gd name="T15" fmla="*/ 4 h 232"/>
                <a:gd name="T16" fmla="*/ 0 w 199"/>
                <a:gd name="T17" fmla="*/ 4 h 232"/>
                <a:gd name="T18" fmla="*/ 0 w 199"/>
                <a:gd name="T19" fmla="*/ 5 h 232"/>
                <a:gd name="T20" fmla="*/ 0 w 199"/>
                <a:gd name="T21" fmla="*/ 5 h 232"/>
                <a:gd name="T22" fmla="*/ 1 w 199"/>
                <a:gd name="T23" fmla="*/ 6 h 232"/>
                <a:gd name="T24" fmla="*/ 1 w 199"/>
                <a:gd name="T25" fmla="*/ 6 h 232"/>
                <a:gd name="T26" fmla="*/ 2 w 199"/>
                <a:gd name="T27" fmla="*/ 6 h 232"/>
                <a:gd name="T28" fmla="*/ 2 w 199"/>
                <a:gd name="T29" fmla="*/ 7 h 232"/>
                <a:gd name="T30" fmla="*/ 3 w 199"/>
                <a:gd name="T31" fmla="*/ 7 h 232"/>
                <a:gd name="T32" fmla="*/ 4 w 199"/>
                <a:gd name="T33" fmla="*/ 6 h 232"/>
                <a:gd name="T34" fmla="*/ 4 w 199"/>
                <a:gd name="T35" fmla="*/ 6 h 232"/>
                <a:gd name="T36" fmla="*/ 4 w 199"/>
                <a:gd name="T37" fmla="*/ 6 h 232"/>
                <a:gd name="T38" fmla="*/ 4 w 199"/>
                <a:gd name="T39" fmla="*/ 6 h 232"/>
                <a:gd name="T40" fmla="*/ 4 w 199"/>
                <a:gd name="T41" fmla="*/ 6 h 232"/>
                <a:gd name="T42" fmla="*/ 4 w 199"/>
                <a:gd name="T43" fmla="*/ 6 h 232"/>
                <a:gd name="T44" fmla="*/ 4 w 199"/>
                <a:gd name="T45" fmla="*/ 6 h 232"/>
                <a:gd name="T46" fmla="*/ 4 w 199"/>
                <a:gd name="T47" fmla="*/ 6 h 232"/>
                <a:gd name="T48" fmla="*/ 3 w 199"/>
                <a:gd name="T49" fmla="*/ 6 h 232"/>
                <a:gd name="T50" fmla="*/ 3 w 199"/>
                <a:gd name="T51" fmla="*/ 6 h 232"/>
                <a:gd name="T52" fmla="*/ 3 w 199"/>
                <a:gd name="T53" fmla="*/ 6 h 232"/>
                <a:gd name="T54" fmla="*/ 3 w 199"/>
                <a:gd name="T55" fmla="*/ 5 h 232"/>
                <a:gd name="T56" fmla="*/ 2 w 199"/>
                <a:gd name="T57" fmla="*/ 5 h 232"/>
                <a:gd name="T58" fmla="*/ 2 w 199"/>
                <a:gd name="T59" fmla="*/ 5 h 232"/>
                <a:gd name="T60" fmla="*/ 2 w 199"/>
                <a:gd name="T61" fmla="*/ 5 h 232"/>
                <a:gd name="T62" fmla="*/ 1 w 199"/>
                <a:gd name="T63" fmla="*/ 5 h 232"/>
                <a:gd name="T64" fmla="*/ 1 w 199"/>
                <a:gd name="T65" fmla="*/ 5 h 232"/>
                <a:gd name="T66" fmla="*/ 1 w 199"/>
                <a:gd name="T67" fmla="*/ 4 h 232"/>
                <a:gd name="T68" fmla="*/ 1 w 199"/>
                <a:gd name="T69" fmla="*/ 3 h 232"/>
                <a:gd name="T70" fmla="*/ 2 w 199"/>
                <a:gd name="T71" fmla="*/ 2 h 232"/>
                <a:gd name="T72" fmla="*/ 3 w 199"/>
                <a:gd name="T73" fmla="*/ 1 h 232"/>
                <a:gd name="T74" fmla="*/ 3 w 199"/>
                <a:gd name="T75" fmla="*/ 1 h 232"/>
                <a:gd name="T76" fmla="*/ 4 w 199"/>
                <a:gd name="T77" fmla="*/ 1 h 232"/>
                <a:gd name="T78" fmla="*/ 5 w 199"/>
                <a:gd name="T79" fmla="*/ 0 h 232"/>
                <a:gd name="T80" fmla="*/ 5 w 199"/>
                <a:gd name="T81" fmla="*/ 0 h 232"/>
                <a:gd name="T82" fmla="*/ 5 w 199"/>
                <a:gd name="T83" fmla="*/ 0 h 232"/>
                <a:gd name="T84" fmla="*/ 5 w 199"/>
                <a:gd name="T85" fmla="*/ 0 h 232"/>
                <a:gd name="T86" fmla="*/ 4 w 199"/>
                <a:gd name="T87" fmla="*/ 0 h 232"/>
                <a:gd name="T88" fmla="*/ 4 w 199"/>
                <a:gd name="T89" fmla="*/ 0 h 232"/>
                <a:gd name="T90" fmla="*/ 3 w 199"/>
                <a:gd name="T91" fmla="*/ 0 h 232"/>
                <a:gd name="T92" fmla="*/ 3 w 199"/>
                <a:gd name="T93" fmla="*/ 1 h 232"/>
                <a:gd name="T94" fmla="*/ 2 w 199"/>
                <a:gd name="T95" fmla="*/ 1 h 232"/>
                <a:gd name="T96" fmla="*/ 2 w 199"/>
                <a:gd name="T97" fmla="*/ 1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23" name="Freeform 100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3 w 128"/>
                <a:gd name="T1" fmla="*/ 2 h 180"/>
                <a:gd name="T2" fmla="*/ 3 w 128"/>
                <a:gd name="T3" fmla="*/ 2 h 180"/>
                <a:gd name="T4" fmla="*/ 3 w 128"/>
                <a:gd name="T5" fmla="*/ 3 h 180"/>
                <a:gd name="T6" fmla="*/ 3 w 128"/>
                <a:gd name="T7" fmla="*/ 3 h 180"/>
                <a:gd name="T8" fmla="*/ 3 w 128"/>
                <a:gd name="T9" fmla="*/ 3 h 180"/>
                <a:gd name="T10" fmla="*/ 2 w 128"/>
                <a:gd name="T11" fmla="*/ 4 h 180"/>
                <a:gd name="T12" fmla="*/ 2 w 128"/>
                <a:gd name="T13" fmla="*/ 4 h 180"/>
                <a:gd name="T14" fmla="*/ 1 w 128"/>
                <a:gd name="T15" fmla="*/ 4 h 180"/>
                <a:gd name="T16" fmla="*/ 1 w 128"/>
                <a:gd name="T17" fmla="*/ 4 h 180"/>
                <a:gd name="T18" fmla="*/ 1 w 128"/>
                <a:gd name="T19" fmla="*/ 5 h 180"/>
                <a:gd name="T20" fmla="*/ 1 w 128"/>
                <a:gd name="T21" fmla="*/ 5 h 180"/>
                <a:gd name="T22" fmla="*/ 1 w 128"/>
                <a:gd name="T23" fmla="*/ 5 h 180"/>
                <a:gd name="T24" fmla="*/ 1 w 128"/>
                <a:gd name="T25" fmla="*/ 5 h 180"/>
                <a:gd name="T26" fmla="*/ 1 w 128"/>
                <a:gd name="T27" fmla="*/ 5 h 180"/>
                <a:gd name="T28" fmla="*/ 1 w 128"/>
                <a:gd name="T29" fmla="*/ 5 h 180"/>
                <a:gd name="T30" fmla="*/ 1 w 128"/>
                <a:gd name="T31" fmla="*/ 5 h 180"/>
                <a:gd name="T32" fmla="*/ 1 w 128"/>
                <a:gd name="T33" fmla="*/ 5 h 180"/>
                <a:gd name="T34" fmla="*/ 2 w 128"/>
                <a:gd name="T35" fmla="*/ 5 h 180"/>
                <a:gd name="T36" fmla="*/ 2 w 128"/>
                <a:gd name="T37" fmla="*/ 4 h 180"/>
                <a:gd name="T38" fmla="*/ 3 w 128"/>
                <a:gd name="T39" fmla="*/ 4 h 180"/>
                <a:gd name="T40" fmla="*/ 3 w 128"/>
                <a:gd name="T41" fmla="*/ 4 h 180"/>
                <a:gd name="T42" fmla="*/ 4 w 128"/>
                <a:gd name="T43" fmla="*/ 3 h 180"/>
                <a:gd name="T44" fmla="*/ 4 w 128"/>
                <a:gd name="T45" fmla="*/ 3 h 180"/>
                <a:gd name="T46" fmla="*/ 4 w 128"/>
                <a:gd name="T47" fmla="*/ 2 h 180"/>
                <a:gd name="T48" fmla="*/ 4 w 128"/>
                <a:gd name="T49" fmla="*/ 2 h 180"/>
                <a:gd name="T50" fmla="*/ 3 w 128"/>
                <a:gd name="T51" fmla="*/ 1 h 180"/>
                <a:gd name="T52" fmla="*/ 3 w 128"/>
                <a:gd name="T53" fmla="*/ 1 h 180"/>
                <a:gd name="T54" fmla="*/ 2 w 128"/>
                <a:gd name="T55" fmla="*/ 0 h 180"/>
                <a:gd name="T56" fmla="*/ 2 w 128"/>
                <a:gd name="T57" fmla="*/ 0 h 180"/>
                <a:gd name="T58" fmla="*/ 1 w 128"/>
                <a:gd name="T59" fmla="*/ 0 h 180"/>
                <a:gd name="T60" fmla="*/ 1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1 w 128"/>
                <a:gd name="T69" fmla="*/ 0 h 180"/>
                <a:gd name="T70" fmla="*/ 1 w 128"/>
                <a:gd name="T71" fmla="*/ 0 h 180"/>
                <a:gd name="T72" fmla="*/ 2 w 128"/>
                <a:gd name="T73" fmla="*/ 1 h 180"/>
                <a:gd name="T74" fmla="*/ 2 w 128"/>
                <a:gd name="T75" fmla="*/ 1 h 180"/>
                <a:gd name="T76" fmla="*/ 3 w 128"/>
                <a:gd name="T77" fmla="*/ 1 h 180"/>
                <a:gd name="T78" fmla="*/ 3 w 128"/>
                <a:gd name="T79" fmla="*/ 1 h 180"/>
                <a:gd name="T80" fmla="*/ 3 w 128"/>
                <a:gd name="T81" fmla="*/ 2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24" name="Freeform 100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3 w 322"/>
                <a:gd name="T1" fmla="*/ 2 h 378"/>
                <a:gd name="T2" fmla="*/ 2 w 322"/>
                <a:gd name="T3" fmla="*/ 3 h 378"/>
                <a:gd name="T4" fmla="*/ 1 w 322"/>
                <a:gd name="T5" fmla="*/ 5 h 378"/>
                <a:gd name="T6" fmla="*/ 0 w 322"/>
                <a:gd name="T7" fmla="*/ 6 h 378"/>
                <a:gd name="T8" fmla="*/ 0 w 322"/>
                <a:gd name="T9" fmla="*/ 7 h 378"/>
                <a:gd name="T10" fmla="*/ 0 w 322"/>
                <a:gd name="T11" fmla="*/ 8 h 378"/>
                <a:gd name="T12" fmla="*/ 1 w 322"/>
                <a:gd name="T13" fmla="*/ 8 h 378"/>
                <a:gd name="T14" fmla="*/ 1 w 322"/>
                <a:gd name="T15" fmla="*/ 9 h 378"/>
                <a:gd name="T16" fmla="*/ 2 w 322"/>
                <a:gd name="T17" fmla="*/ 9 h 378"/>
                <a:gd name="T18" fmla="*/ 2 w 322"/>
                <a:gd name="T19" fmla="*/ 9 h 378"/>
                <a:gd name="T20" fmla="*/ 3 w 322"/>
                <a:gd name="T21" fmla="*/ 10 h 378"/>
                <a:gd name="T22" fmla="*/ 4 w 322"/>
                <a:gd name="T23" fmla="*/ 10 h 378"/>
                <a:gd name="T24" fmla="*/ 5 w 322"/>
                <a:gd name="T25" fmla="*/ 10 h 378"/>
                <a:gd name="T26" fmla="*/ 6 w 322"/>
                <a:gd name="T27" fmla="*/ 10 h 378"/>
                <a:gd name="T28" fmla="*/ 7 w 322"/>
                <a:gd name="T29" fmla="*/ 10 h 378"/>
                <a:gd name="T30" fmla="*/ 8 w 322"/>
                <a:gd name="T31" fmla="*/ 10 h 378"/>
                <a:gd name="T32" fmla="*/ 9 w 322"/>
                <a:gd name="T33" fmla="*/ 10 h 378"/>
                <a:gd name="T34" fmla="*/ 9 w 322"/>
                <a:gd name="T35" fmla="*/ 10 h 378"/>
                <a:gd name="T36" fmla="*/ 9 w 322"/>
                <a:gd name="T37" fmla="*/ 10 h 378"/>
                <a:gd name="T38" fmla="*/ 9 w 322"/>
                <a:gd name="T39" fmla="*/ 10 h 378"/>
                <a:gd name="T40" fmla="*/ 8 w 322"/>
                <a:gd name="T41" fmla="*/ 10 h 378"/>
                <a:gd name="T42" fmla="*/ 7 w 322"/>
                <a:gd name="T43" fmla="*/ 9 h 378"/>
                <a:gd name="T44" fmla="*/ 7 w 322"/>
                <a:gd name="T45" fmla="*/ 9 h 378"/>
                <a:gd name="T46" fmla="*/ 6 w 322"/>
                <a:gd name="T47" fmla="*/ 9 h 378"/>
                <a:gd name="T48" fmla="*/ 5 w 322"/>
                <a:gd name="T49" fmla="*/ 9 h 378"/>
                <a:gd name="T50" fmla="*/ 4 w 322"/>
                <a:gd name="T51" fmla="*/ 9 h 378"/>
                <a:gd name="T52" fmla="*/ 3 w 322"/>
                <a:gd name="T53" fmla="*/ 9 h 378"/>
                <a:gd name="T54" fmla="*/ 2 w 322"/>
                <a:gd name="T55" fmla="*/ 8 h 378"/>
                <a:gd name="T56" fmla="*/ 2 w 322"/>
                <a:gd name="T57" fmla="*/ 8 h 378"/>
                <a:gd name="T58" fmla="*/ 1 w 322"/>
                <a:gd name="T59" fmla="*/ 7 h 378"/>
                <a:gd name="T60" fmla="*/ 1 w 322"/>
                <a:gd name="T61" fmla="*/ 7 h 378"/>
                <a:gd name="T62" fmla="*/ 1 w 322"/>
                <a:gd name="T63" fmla="*/ 6 h 378"/>
                <a:gd name="T64" fmla="*/ 2 w 322"/>
                <a:gd name="T65" fmla="*/ 5 h 378"/>
                <a:gd name="T66" fmla="*/ 2 w 322"/>
                <a:gd name="T67" fmla="*/ 4 h 378"/>
                <a:gd name="T68" fmla="*/ 3 w 322"/>
                <a:gd name="T69" fmla="*/ 3 h 378"/>
                <a:gd name="T70" fmla="*/ 4 w 322"/>
                <a:gd name="T71" fmla="*/ 2 h 378"/>
                <a:gd name="T72" fmla="*/ 4 w 322"/>
                <a:gd name="T73" fmla="*/ 2 h 378"/>
                <a:gd name="T74" fmla="*/ 6 w 322"/>
                <a:gd name="T75" fmla="*/ 1 h 378"/>
                <a:gd name="T76" fmla="*/ 7 w 322"/>
                <a:gd name="T77" fmla="*/ 0 h 378"/>
                <a:gd name="T78" fmla="*/ 7 w 322"/>
                <a:gd name="T79" fmla="*/ 0 h 378"/>
                <a:gd name="T80" fmla="*/ 7 w 322"/>
                <a:gd name="T81" fmla="*/ 0 h 378"/>
                <a:gd name="T82" fmla="*/ 6 w 322"/>
                <a:gd name="T83" fmla="*/ 0 h 378"/>
                <a:gd name="T84" fmla="*/ 5 w 322"/>
                <a:gd name="T85" fmla="*/ 0 h 378"/>
                <a:gd name="T86" fmla="*/ 4 w 322"/>
                <a:gd name="T87" fmla="*/ 1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25" name="Freeform 100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6 w 283"/>
                <a:gd name="T1" fmla="*/ 2 h 252"/>
                <a:gd name="T2" fmla="*/ 7 w 283"/>
                <a:gd name="T3" fmla="*/ 3 h 252"/>
                <a:gd name="T4" fmla="*/ 7 w 283"/>
                <a:gd name="T5" fmla="*/ 3 h 252"/>
                <a:gd name="T6" fmla="*/ 7 w 283"/>
                <a:gd name="T7" fmla="*/ 4 h 252"/>
                <a:gd name="T8" fmla="*/ 7 w 283"/>
                <a:gd name="T9" fmla="*/ 4 h 252"/>
                <a:gd name="T10" fmla="*/ 7 w 283"/>
                <a:gd name="T11" fmla="*/ 4 h 252"/>
                <a:gd name="T12" fmla="*/ 7 w 283"/>
                <a:gd name="T13" fmla="*/ 5 h 252"/>
                <a:gd name="T14" fmla="*/ 7 w 283"/>
                <a:gd name="T15" fmla="*/ 5 h 252"/>
                <a:gd name="T16" fmla="*/ 6 w 283"/>
                <a:gd name="T17" fmla="*/ 5 h 252"/>
                <a:gd name="T18" fmla="*/ 6 w 283"/>
                <a:gd name="T19" fmla="*/ 6 h 252"/>
                <a:gd name="T20" fmla="*/ 6 w 283"/>
                <a:gd name="T21" fmla="*/ 6 h 252"/>
                <a:gd name="T22" fmla="*/ 6 w 283"/>
                <a:gd name="T23" fmla="*/ 6 h 252"/>
                <a:gd name="T24" fmla="*/ 5 w 283"/>
                <a:gd name="T25" fmla="*/ 7 h 252"/>
                <a:gd name="T26" fmla="*/ 5 w 283"/>
                <a:gd name="T27" fmla="*/ 7 h 252"/>
                <a:gd name="T28" fmla="*/ 5 w 283"/>
                <a:gd name="T29" fmla="*/ 7 h 252"/>
                <a:gd name="T30" fmla="*/ 5 w 283"/>
                <a:gd name="T31" fmla="*/ 7 h 252"/>
                <a:gd name="T32" fmla="*/ 5 w 283"/>
                <a:gd name="T33" fmla="*/ 7 h 252"/>
                <a:gd name="T34" fmla="*/ 5 w 283"/>
                <a:gd name="T35" fmla="*/ 7 h 252"/>
                <a:gd name="T36" fmla="*/ 6 w 283"/>
                <a:gd name="T37" fmla="*/ 7 h 252"/>
                <a:gd name="T38" fmla="*/ 6 w 283"/>
                <a:gd name="T39" fmla="*/ 7 h 252"/>
                <a:gd name="T40" fmla="*/ 6 w 283"/>
                <a:gd name="T41" fmla="*/ 7 h 252"/>
                <a:gd name="T42" fmla="*/ 6 w 283"/>
                <a:gd name="T43" fmla="*/ 7 h 252"/>
                <a:gd name="T44" fmla="*/ 7 w 283"/>
                <a:gd name="T45" fmla="*/ 6 h 252"/>
                <a:gd name="T46" fmla="*/ 7 w 283"/>
                <a:gd name="T47" fmla="*/ 5 h 252"/>
                <a:gd name="T48" fmla="*/ 8 w 283"/>
                <a:gd name="T49" fmla="*/ 5 h 252"/>
                <a:gd name="T50" fmla="*/ 8 w 283"/>
                <a:gd name="T51" fmla="*/ 4 h 252"/>
                <a:gd name="T52" fmla="*/ 8 w 283"/>
                <a:gd name="T53" fmla="*/ 3 h 252"/>
                <a:gd name="T54" fmla="*/ 7 w 283"/>
                <a:gd name="T55" fmla="*/ 3 h 252"/>
                <a:gd name="T56" fmla="*/ 7 w 283"/>
                <a:gd name="T57" fmla="*/ 2 h 252"/>
                <a:gd name="T58" fmla="*/ 7 w 283"/>
                <a:gd name="T59" fmla="*/ 2 h 252"/>
                <a:gd name="T60" fmla="*/ 6 w 283"/>
                <a:gd name="T61" fmla="*/ 1 h 252"/>
                <a:gd name="T62" fmla="*/ 6 w 283"/>
                <a:gd name="T63" fmla="*/ 1 h 252"/>
                <a:gd name="T64" fmla="*/ 5 w 283"/>
                <a:gd name="T65" fmla="*/ 1 h 252"/>
                <a:gd name="T66" fmla="*/ 4 w 283"/>
                <a:gd name="T67" fmla="*/ 1 h 252"/>
                <a:gd name="T68" fmla="*/ 4 w 283"/>
                <a:gd name="T69" fmla="*/ 1 h 252"/>
                <a:gd name="T70" fmla="*/ 3 w 283"/>
                <a:gd name="T71" fmla="*/ 0 h 252"/>
                <a:gd name="T72" fmla="*/ 3 w 283"/>
                <a:gd name="T73" fmla="*/ 0 h 252"/>
                <a:gd name="T74" fmla="*/ 2 w 283"/>
                <a:gd name="T75" fmla="*/ 0 h 252"/>
                <a:gd name="T76" fmla="*/ 2 w 283"/>
                <a:gd name="T77" fmla="*/ 0 h 252"/>
                <a:gd name="T78" fmla="*/ 1 w 283"/>
                <a:gd name="T79" fmla="*/ 0 h 252"/>
                <a:gd name="T80" fmla="*/ 1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1 w 283"/>
                <a:gd name="T93" fmla="*/ 0 h 252"/>
                <a:gd name="T94" fmla="*/ 1 w 283"/>
                <a:gd name="T95" fmla="*/ 0 h 252"/>
                <a:gd name="T96" fmla="*/ 1 w 283"/>
                <a:gd name="T97" fmla="*/ 0 h 252"/>
                <a:gd name="T98" fmla="*/ 2 w 283"/>
                <a:gd name="T99" fmla="*/ 1 h 252"/>
                <a:gd name="T100" fmla="*/ 2 w 283"/>
                <a:gd name="T101" fmla="*/ 1 h 252"/>
                <a:gd name="T102" fmla="*/ 3 w 283"/>
                <a:gd name="T103" fmla="*/ 1 h 252"/>
                <a:gd name="T104" fmla="*/ 3 w 283"/>
                <a:gd name="T105" fmla="*/ 1 h 252"/>
                <a:gd name="T106" fmla="*/ 3 w 283"/>
                <a:gd name="T107" fmla="*/ 1 h 252"/>
                <a:gd name="T108" fmla="*/ 4 w 283"/>
                <a:gd name="T109" fmla="*/ 1 h 252"/>
                <a:gd name="T110" fmla="*/ 4 w 283"/>
                <a:gd name="T111" fmla="*/ 1 h 252"/>
                <a:gd name="T112" fmla="*/ 5 w 283"/>
                <a:gd name="T113" fmla="*/ 1 h 252"/>
                <a:gd name="T114" fmla="*/ 5 w 283"/>
                <a:gd name="T115" fmla="*/ 2 h 252"/>
                <a:gd name="T116" fmla="*/ 6 w 283"/>
                <a:gd name="T117" fmla="*/ 2 h 252"/>
                <a:gd name="T118" fmla="*/ 6 w 283"/>
                <a:gd name="T119" fmla="*/ 2 h 252"/>
                <a:gd name="T120" fmla="*/ 6 w 283"/>
                <a:gd name="T121" fmla="*/ 2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26" name="Freeform 100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3 h 238"/>
                <a:gd name="T2" fmla="*/ 0 w 114"/>
                <a:gd name="T3" fmla="*/ 4 h 238"/>
                <a:gd name="T4" fmla="*/ 0 w 114"/>
                <a:gd name="T5" fmla="*/ 5 h 238"/>
                <a:gd name="T6" fmla="*/ 0 w 114"/>
                <a:gd name="T7" fmla="*/ 5 h 238"/>
                <a:gd name="T8" fmla="*/ 1 w 114"/>
                <a:gd name="T9" fmla="*/ 5 h 238"/>
                <a:gd name="T10" fmla="*/ 1 w 114"/>
                <a:gd name="T11" fmla="*/ 6 h 238"/>
                <a:gd name="T12" fmla="*/ 2 w 114"/>
                <a:gd name="T13" fmla="*/ 6 h 238"/>
                <a:gd name="T14" fmla="*/ 2 w 114"/>
                <a:gd name="T15" fmla="*/ 6 h 238"/>
                <a:gd name="T16" fmla="*/ 2 w 114"/>
                <a:gd name="T17" fmla="*/ 6 h 238"/>
                <a:gd name="T18" fmla="*/ 3 w 114"/>
                <a:gd name="T19" fmla="*/ 6 h 238"/>
                <a:gd name="T20" fmla="*/ 3 w 114"/>
                <a:gd name="T21" fmla="*/ 6 h 238"/>
                <a:gd name="T22" fmla="*/ 3 w 114"/>
                <a:gd name="T23" fmla="*/ 6 h 238"/>
                <a:gd name="T24" fmla="*/ 3 w 114"/>
                <a:gd name="T25" fmla="*/ 6 h 238"/>
                <a:gd name="T26" fmla="*/ 3 w 114"/>
                <a:gd name="T27" fmla="*/ 6 h 238"/>
                <a:gd name="T28" fmla="*/ 3 w 114"/>
                <a:gd name="T29" fmla="*/ 6 h 238"/>
                <a:gd name="T30" fmla="*/ 3 w 114"/>
                <a:gd name="T31" fmla="*/ 6 h 238"/>
                <a:gd name="T32" fmla="*/ 3 w 114"/>
                <a:gd name="T33" fmla="*/ 6 h 238"/>
                <a:gd name="T34" fmla="*/ 2 w 114"/>
                <a:gd name="T35" fmla="*/ 5 h 238"/>
                <a:gd name="T36" fmla="*/ 2 w 114"/>
                <a:gd name="T37" fmla="*/ 5 h 238"/>
                <a:gd name="T38" fmla="*/ 1 w 114"/>
                <a:gd name="T39" fmla="*/ 5 h 238"/>
                <a:gd name="T40" fmla="*/ 1 w 114"/>
                <a:gd name="T41" fmla="*/ 4 h 238"/>
                <a:gd name="T42" fmla="*/ 1 w 114"/>
                <a:gd name="T43" fmla="*/ 4 h 238"/>
                <a:gd name="T44" fmla="*/ 1 w 114"/>
                <a:gd name="T45" fmla="*/ 3 h 238"/>
                <a:gd name="T46" fmla="*/ 1 w 114"/>
                <a:gd name="T47" fmla="*/ 3 h 238"/>
                <a:gd name="T48" fmla="*/ 1 w 114"/>
                <a:gd name="T49" fmla="*/ 2 h 238"/>
                <a:gd name="T50" fmla="*/ 1 w 114"/>
                <a:gd name="T51" fmla="*/ 2 h 238"/>
                <a:gd name="T52" fmla="*/ 2 w 114"/>
                <a:gd name="T53" fmla="*/ 2 h 238"/>
                <a:gd name="T54" fmla="*/ 2 w 114"/>
                <a:gd name="T55" fmla="*/ 1 h 238"/>
                <a:gd name="T56" fmla="*/ 2 w 114"/>
                <a:gd name="T57" fmla="*/ 1 h 238"/>
                <a:gd name="T58" fmla="*/ 2 w 114"/>
                <a:gd name="T59" fmla="*/ 1 h 238"/>
                <a:gd name="T60" fmla="*/ 3 w 114"/>
                <a:gd name="T61" fmla="*/ 0 h 238"/>
                <a:gd name="T62" fmla="*/ 3 w 114"/>
                <a:gd name="T63" fmla="*/ 0 h 238"/>
                <a:gd name="T64" fmla="*/ 3 w 114"/>
                <a:gd name="T65" fmla="*/ 0 h 238"/>
                <a:gd name="T66" fmla="*/ 3 w 114"/>
                <a:gd name="T67" fmla="*/ 0 h 238"/>
                <a:gd name="T68" fmla="*/ 3 w 114"/>
                <a:gd name="T69" fmla="*/ 0 h 238"/>
                <a:gd name="T70" fmla="*/ 2 w 114"/>
                <a:gd name="T71" fmla="*/ 0 h 238"/>
                <a:gd name="T72" fmla="*/ 2 w 114"/>
                <a:gd name="T73" fmla="*/ 1 h 238"/>
                <a:gd name="T74" fmla="*/ 1 w 114"/>
                <a:gd name="T75" fmla="*/ 1 h 238"/>
                <a:gd name="T76" fmla="*/ 1 w 114"/>
                <a:gd name="T77" fmla="*/ 2 h 238"/>
                <a:gd name="T78" fmla="*/ 0 w 114"/>
                <a:gd name="T79" fmla="*/ 3 h 238"/>
                <a:gd name="T80" fmla="*/ 0 w 114"/>
                <a:gd name="T81" fmla="*/ 3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27" name="Freeform 100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6 w 246"/>
                <a:gd name="T1" fmla="*/ 4 h 310"/>
                <a:gd name="T2" fmla="*/ 6 w 246"/>
                <a:gd name="T3" fmla="*/ 4 h 310"/>
                <a:gd name="T4" fmla="*/ 6 w 246"/>
                <a:gd name="T5" fmla="*/ 5 h 310"/>
                <a:gd name="T6" fmla="*/ 6 w 246"/>
                <a:gd name="T7" fmla="*/ 5 h 310"/>
                <a:gd name="T8" fmla="*/ 6 w 246"/>
                <a:gd name="T9" fmla="*/ 6 h 310"/>
                <a:gd name="T10" fmla="*/ 5 w 246"/>
                <a:gd name="T11" fmla="*/ 6 h 310"/>
                <a:gd name="T12" fmla="*/ 5 w 246"/>
                <a:gd name="T13" fmla="*/ 7 h 310"/>
                <a:gd name="T14" fmla="*/ 4 w 246"/>
                <a:gd name="T15" fmla="*/ 7 h 310"/>
                <a:gd name="T16" fmla="*/ 4 w 246"/>
                <a:gd name="T17" fmla="*/ 8 h 310"/>
                <a:gd name="T18" fmla="*/ 4 w 246"/>
                <a:gd name="T19" fmla="*/ 8 h 310"/>
                <a:gd name="T20" fmla="*/ 3 w 246"/>
                <a:gd name="T21" fmla="*/ 8 h 310"/>
                <a:gd name="T22" fmla="*/ 3 w 246"/>
                <a:gd name="T23" fmla="*/ 9 h 310"/>
                <a:gd name="T24" fmla="*/ 4 w 246"/>
                <a:gd name="T25" fmla="*/ 9 h 310"/>
                <a:gd name="T26" fmla="*/ 4 w 246"/>
                <a:gd name="T27" fmla="*/ 9 h 310"/>
                <a:gd name="T28" fmla="*/ 4 w 246"/>
                <a:gd name="T29" fmla="*/ 8 h 310"/>
                <a:gd name="T30" fmla="*/ 5 w 246"/>
                <a:gd name="T31" fmla="*/ 8 h 310"/>
                <a:gd name="T32" fmla="*/ 6 w 246"/>
                <a:gd name="T33" fmla="*/ 7 h 310"/>
                <a:gd name="T34" fmla="*/ 7 w 246"/>
                <a:gd name="T35" fmla="*/ 6 h 310"/>
                <a:gd name="T36" fmla="*/ 7 w 246"/>
                <a:gd name="T37" fmla="*/ 5 h 310"/>
                <a:gd name="T38" fmla="*/ 7 w 246"/>
                <a:gd name="T39" fmla="*/ 4 h 310"/>
                <a:gd name="T40" fmla="*/ 6 w 246"/>
                <a:gd name="T41" fmla="*/ 3 h 310"/>
                <a:gd name="T42" fmla="*/ 6 w 246"/>
                <a:gd name="T43" fmla="*/ 3 h 310"/>
                <a:gd name="T44" fmla="*/ 5 w 246"/>
                <a:gd name="T45" fmla="*/ 2 h 310"/>
                <a:gd name="T46" fmla="*/ 4 w 246"/>
                <a:gd name="T47" fmla="*/ 2 h 310"/>
                <a:gd name="T48" fmla="*/ 4 w 246"/>
                <a:gd name="T49" fmla="*/ 1 h 310"/>
                <a:gd name="T50" fmla="*/ 3 w 246"/>
                <a:gd name="T51" fmla="*/ 1 h 310"/>
                <a:gd name="T52" fmla="*/ 2 w 246"/>
                <a:gd name="T53" fmla="*/ 1 h 310"/>
                <a:gd name="T54" fmla="*/ 1 w 246"/>
                <a:gd name="T55" fmla="*/ 0 h 310"/>
                <a:gd name="T56" fmla="*/ 1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1 w 246"/>
                <a:gd name="T63" fmla="*/ 0 h 310"/>
                <a:gd name="T64" fmla="*/ 2 w 246"/>
                <a:gd name="T65" fmla="*/ 1 h 310"/>
                <a:gd name="T66" fmla="*/ 2 w 246"/>
                <a:gd name="T67" fmla="*/ 1 h 310"/>
                <a:gd name="T68" fmla="*/ 3 w 246"/>
                <a:gd name="T69" fmla="*/ 2 h 310"/>
                <a:gd name="T70" fmla="*/ 4 w 246"/>
                <a:gd name="T71" fmla="*/ 2 h 310"/>
                <a:gd name="T72" fmla="*/ 5 w 246"/>
                <a:gd name="T73" fmla="*/ 3 h 310"/>
                <a:gd name="T74" fmla="*/ 5 w 246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28" name="Freeform 101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1 w 83"/>
                <a:gd name="T1" fmla="*/ 0 h 187"/>
                <a:gd name="T2" fmla="*/ 1 w 83"/>
                <a:gd name="T3" fmla="*/ 0 h 187"/>
                <a:gd name="T4" fmla="*/ 1 w 83"/>
                <a:gd name="T5" fmla="*/ 0 h 187"/>
                <a:gd name="T6" fmla="*/ 1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1 h 187"/>
                <a:gd name="T20" fmla="*/ 1 w 83"/>
                <a:gd name="T21" fmla="*/ 2 h 187"/>
                <a:gd name="T22" fmla="*/ 1 w 83"/>
                <a:gd name="T23" fmla="*/ 3 h 187"/>
                <a:gd name="T24" fmla="*/ 1 w 83"/>
                <a:gd name="T25" fmla="*/ 3 h 187"/>
                <a:gd name="T26" fmla="*/ 2 w 83"/>
                <a:gd name="T27" fmla="*/ 4 h 187"/>
                <a:gd name="T28" fmla="*/ 2 w 83"/>
                <a:gd name="T29" fmla="*/ 5 h 187"/>
                <a:gd name="T30" fmla="*/ 2 w 83"/>
                <a:gd name="T31" fmla="*/ 5 h 187"/>
                <a:gd name="T32" fmla="*/ 2 w 83"/>
                <a:gd name="T33" fmla="*/ 5 h 187"/>
                <a:gd name="T34" fmla="*/ 2 w 83"/>
                <a:gd name="T35" fmla="*/ 5 h 187"/>
                <a:gd name="T36" fmla="*/ 2 w 83"/>
                <a:gd name="T37" fmla="*/ 4 h 187"/>
                <a:gd name="T38" fmla="*/ 2 w 83"/>
                <a:gd name="T39" fmla="*/ 4 h 187"/>
                <a:gd name="T40" fmla="*/ 2 w 83"/>
                <a:gd name="T41" fmla="*/ 3 h 187"/>
                <a:gd name="T42" fmla="*/ 2 w 83"/>
                <a:gd name="T43" fmla="*/ 2 h 187"/>
                <a:gd name="T44" fmla="*/ 1 w 83"/>
                <a:gd name="T45" fmla="*/ 2 h 187"/>
                <a:gd name="T46" fmla="*/ 1 w 83"/>
                <a:gd name="T47" fmla="*/ 1 h 187"/>
                <a:gd name="T48" fmla="*/ 1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29" name="Freeform 101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1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1 h 94"/>
                <a:gd name="T20" fmla="*/ 0 w 44"/>
                <a:gd name="T21" fmla="*/ 1 h 94"/>
                <a:gd name="T22" fmla="*/ 0 w 44"/>
                <a:gd name="T23" fmla="*/ 2 h 94"/>
                <a:gd name="T24" fmla="*/ 0 w 44"/>
                <a:gd name="T25" fmla="*/ 2 h 94"/>
                <a:gd name="T26" fmla="*/ 0 w 44"/>
                <a:gd name="T27" fmla="*/ 2 h 94"/>
                <a:gd name="T28" fmla="*/ 1 w 44"/>
                <a:gd name="T29" fmla="*/ 3 h 94"/>
                <a:gd name="T30" fmla="*/ 1 w 44"/>
                <a:gd name="T31" fmla="*/ 3 h 94"/>
                <a:gd name="T32" fmla="*/ 1 w 44"/>
                <a:gd name="T33" fmla="*/ 3 h 94"/>
                <a:gd name="T34" fmla="*/ 1 w 44"/>
                <a:gd name="T35" fmla="*/ 2 h 94"/>
                <a:gd name="T36" fmla="*/ 1 w 44"/>
                <a:gd name="T37" fmla="*/ 2 h 94"/>
                <a:gd name="T38" fmla="*/ 1 w 44"/>
                <a:gd name="T39" fmla="*/ 1 h 94"/>
                <a:gd name="T40" fmla="*/ 1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0" name="Freeform 101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1 h 54"/>
                <a:gd name="T28" fmla="*/ 0 w 38"/>
                <a:gd name="T29" fmla="*/ 1 h 54"/>
                <a:gd name="T30" fmla="*/ 0 w 38"/>
                <a:gd name="T31" fmla="*/ 1 h 54"/>
                <a:gd name="T32" fmla="*/ 0 w 38"/>
                <a:gd name="T33" fmla="*/ 1 h 54"/>
                <a:gd name="T34" fmla="*/ 0 w 38"/>
                <a:gd name="T35" fmla="*/ 1 h 54"/>
                <a:gd name="T36" fmla="*/ 1 w 38"/>
                <a:gd name="T37" fmla="*/ 1 h 54"/>
                <a:gd name="T38" fmla="*/ 1 w 38"/>
                <a:gd name="T39" fmla="*/ 2 h 54"/>
                <a:gd name="T40" fmla="*/ 1 w 38"/>
                <a:gd name="T41" fmla="*/ 2 h 54"/>
                <a:gd name="T42" fmla="*/ 1 w 38"/>
                <a:gd name="T43" fmla="*/ 1 h 54"/>
                <a:gd name="T44" fmla="*/ 1 w 38"/>
                <a:gd name="T45" fmla="*/ 1 h 54"/>
                <a:gd name="T46" fmla="*/ 1 w 38"/>
                <a:gd name="T47" fmla="*/ 1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1" name="Freeform 101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1 w 52"/>
                <a:gd name="T1" fmla="*/ 1 h 36"/>
                <a:gd name="T2" fmla="*/ 1 w 52"/>
                <a:gd name="T3" fmla="*/ 1 h 36"/>
                <a:gd name="T4" fmla="*/ 1 w 52"/>
                <a:gd name="T5" fmla="*/ 0 h 36"/>
                <a:gd name="T6" fmla="*/ 1 w 52"/>
                <a:gd name="T7" fmla="*/ 0 h 36"/>
                <a:gd name="T8" fmla="*/ 1 w 52"/>
                <a:gd name="T9" fmla="*/ 0 h 36"/>
                <a:gd name="T10" fmla="*/ 1 w 52"/>
                <a:gd name="T11" fmla="*/ 0 h 36"/>
                <a:gd name="T12" fmla="*/ 1 w 52"/>
                <a:gd name="T13" fmla="*/ 0 h 36"/>
                <a:gd name="T14" fmla="*/ 1 w 52"/>
                <a:gd name="T15" fmla="*/ 0 h 36"/>
                <a:gd name="T16" fmla="*/ 1 w 52"/>
                <a:gd name="T17" fmla="*/ 0 h 36"/>
                <a:gd name="T18" fmla="*/ 1 w 52"/>
                <a:gd name="T19" fmla="*/ 0 h 36"/>
                <a:gd name="T20" fmla="*/ 1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1 h 36"/>
                <a:gd name="T30" fmla="*/ 0 w 52"/>
                <a:gd name="T31" fmla="*/ 1 h 36"/>
                <a:gd name="T32" fmla="*/ 0 w 52"/>
                <a:gd name="T33" fmla="*/ 1 h 36"/>
                <a:gd name="T34" fmla="*/ 0 w 52"/>
                <a:gd name="T35" fmla="*/ 1 h 36"/>
                <a:gd name="T36" fmla="*/ 0 w 52"/>
                <a:gd name="T37" fmla="*/ 1 h 36"/>
                <a:gd name="T38" fmla="*/ 0 w 52"/>
                <a:gd name="T39" fmla="*/ 1 h 36"/>
                <a:gd name="T40" fmla="*/ 0 w 52"/>
                <a:gd name="T41" fmla="*/ 1 h 36"/>
                <a:gd name="T42" fmla="*/ 1 w 52"/>
                <a:gd name="T43" fmla="*/ 1 h 36"/>
                <a:gd name="T44" fmla="*/ 1 w 52"/>
                <a:gd name="T45" fmla="*/ 1 h 36"/>
                <a:gd name="T46" fmla="*/ 1 w 52"/>
                <a:gd name="T47" fmla="*/ 1 h 36"/>
                <a:gd name="T48" fmla="*/ 1 w 52"/>
                <a:gd name="T49" fmla="*/ 1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2" name="Freeform 101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2 w 198"/>
                <a:gd name="T1" fmla="*/ 1 h 236"/>
                <a:gd name="T2" fmla="*/ 2 w 198"/>
                <a:gd name="T3" fmla="*/ 1 h 236"/>
                <a:gd name="T4" fmla="*/ 1 w 198"/>
                <a:gd name="T5" fmla="*/ 2 h 236"/>
                <a:gd name="T6" fmla="*/ 1 w 198"/>
                <a:gd name="T7" fmla="*/ 2 h 236"/>
                <a:gd name="T8" fmla="*/ 1 w 198"/>
                <a:gd name="T9" fmla="*/ 2 h 236"/>
                <a:gd name="T10" fmla="*/ 0 w 198"/>
                <a:gd name="T11" fmla="*/ 3 h 236"/>
                <a:gd name="T12" fmla="*/ 0 w 198"/>
                <a:gd name="T13" fmla="*/ 3 h 236"/>
                <a:gd name="T14" fmla="*/ 0 w 198"/>
                <a:gd name="T15" fmla="*/ 3 h 236"/>
                <a:gd name="T16" fmla="*/ 0 w 198"/>
                <a:gd name="T17" fmla="*/ 4 h 236"/>
                <a:gd name="T18" fmla="*/ 0 w 198"/>
                <a:gd name="T19" fmla="*/ 5 h 236"/>
                <a:gd name="T20" fmla="*/ 0 w 198"/>
                <a:gd name="T21" fmla="*/ 5 h 236"/>
                <a:gd name="T22" fmla="*/ 1 w 198"/>
                <a:gd name="T23" fmla="*/ 6 h 236"/>
                <a:gd name="T24" fmla="*/ 1 w 198"/>
                <a:gd name="T25" fmla="*/ 6 h 236"/>
                <a:gd name="T26" fmla="*/ 2 w 198"/>
                <a:gd name="T27" fmla="*/ 6 h 236"/>
                <a:gd name="T28" fmla="*/ 2 w 198"/>
                <a:gd name="T29" fmla="*/ 6 h 236"/>
                <a:gd name="T30" fmla="*/ 3 w 198"/>
                <a:gd name="T31" fmla="*/ 6 h 236"/>
                <a:gd name="T32" fmla="*/ 4 w 198"/>
                <a:gd name="T33" fmla="*/ 6 h 236"/>
                <a:gd name="T34" fmla="*/ 4 w 198"/>
                <a:gd name="T35" fmla="*/ 6 h 236"/>
                <a:gd name="T36" fmla="*/ 4 w 198"/>
                <a:gd name="T37" fmla="*/ 6 h 236"/>
                <a:gd name="T38" fmla="*/ 4 w 198"/>
                <a:gd name="T39" fmla="*/ 6 h 236"/>
                <a:gd name="T40" fmla="*/ 4 w 198"/>
                <a:gd name="T41" fmla="*/ 6 h 236"/>
                <a:gd name="T42" fmla="*/ 4 w 198"/>
                <a:gd name="T43" fmla="*/ 6 h 236"/>
                <a:gd name="T44" fmla="*/ 4 w 198"/>
                <a:gd name="T45" fmla="*/ 6 h 236"/>
                <a:gd name="T46" fmla="*/ 4 w 198"/>
                <a:gd name="T47" fmla="*/ 6 h 236"/>
                <a:gd name="T48" fmla="*/ 4 w 198"/>
                <a:gd name="T49" fmla="*/ 6 h 236"/>
                <a:gd name="T50" fmla="*/ 4 w 198"/>
                <a:gd name="T51" fmla="*/ 6 h 236"/>
                <a:gd name="T52" fmla="*/ 3 w 198"/>
                <a:gd name="T53" fmla="*/ 6 h 236"/>
                <a:gd name="T54" fmla="*/ 3 w 198"/>
                <a:gd name="T55" fmla="*/ 6 h 236"/>
                <a:gd name="T56" fmla="*/ 3 w 198"/>
                <a:gd name="T57" fmla="*/ 6 h 236"/>
                <a:gd name="T58" fmla="*/ 3 w 198"/>
                <a:gd name="T59" fmla="*/ 6 h 236"/>
                <a:gd name="T60" fmla="*/ 2 w 198"/>
                <a:gd name="T61" fmla="*/ 6 h 236"/>
                <a:gd name="T62" fmla="*/ 2 w 198"/>
                <a:gd name="T63" fmla="*/ 6 h 236"/>
                <a:gd name="T64" fmla="*/ 2 w 198"/>
                <a:gd name="T65" fmla="*/ 6 h 236"/>
                <a:gd name="T66" fmla="*/ 1 w 198"/>
                <a:gd name="T67" fmla="*/ 6 h 236"/>
                <a:gd name="T68" fmla="*/ 1 w 198"/>
                <a:gd name="T69" fmla="*/ 5 h 236"/>
                <a:gd name="T70" fmla="*/ 1 w 198"/>
                <a:gd name="T71" fmla="*/ 5 h 236"/>
                <a:gd name="T72" fmla="*/ 1 w 198"/>
                <a:gd name="T73" fmla="*/ 5 h 236"/>
                <a:gd name="T74" fmla="*/ 0 w 198"/>
                <a:gd name="T75" fmla="*/ 4 h 236"/>
                <a:gd name="T76" fmla="*/ 1 w 198"/>
                <a:gd name="T77" fmla="*/ 4 h 236"/>
                <a:gd name="T78" fmla="*/ 1 w 198"/>
                <a:gd name="T79" fmla="*/ 3 h 236"/>
                <a:gd name="T80" fmla="*/ 1 w 198"/>
                <a:gd name="T81" fmla="*/ 3 h 236"/>
                <a:gd name="T82" fmla="*/ 1 w 198"/>
                <a:gd name="T83" fmla="*/ 3 h 236"/>
                <a:gd name="T84" fmla="*/ 1 w 198"/>
                <a:gd name="T85" fmla="*/ 2 h 236"/>
                <a:gd name="T86" fmla="*/ 2 w 198"/>
                <a:gd name="T87" fmla="*/ 2 h 236"/>
                <a:gd name="T88" fmla="*/ 2 w 198"/>
                <a:gd name="T89" fmla="*/ 2 h 236"/>
                <a:gd name="T90" fmla="*/ 3 w 198"/>
                <a:gd name="T91" fmla="*/ 1 h 236"/>
                <a:gd name="T92" fmla="*/ 3 w 198"/>
                <a:gd name="T93" fmla="*/ 1 h 236"/>
                <a:gd name="T94" fmla="*/ 4 w 198"/>
                <a:gd name="T95" fmla="*/ 1 h 236"/>
                <a:gd name="T96" fmla="*/ 4 w 198"/>
                <a:gd name="T97" fmla="*/ 1 h 236"/>
                <a:gd name="T98" fmla="*/ 4 w 198"/>
                <a:gd name="T99" fmla="*/ 0 h 236"/>
                <a:gd name="T100" fmla="*/ 5 w 198"/>
                <a:gd name="T101" fmla="*/ 0 h 236"/>
                <a:gd name="T102" fmla="*/ 5 w 198"/>
                <a:gd name="T103" fmla="*/ 0 h 236"/>
                <a:gd name="T104" fmla="*/ 6 w 198"/>
                <a:gd name="T105" fmla="*/ 0 h 236"/>
                <a:gd name="T106" fmla="*/ 5 w 198"/>
                <a:gd name="T107" fmla="*/ 0 h 236"/>
                <a:gd name="T108" fmla="*/ 5 w 198"/>
                <a:gd name="T109" fmla="*/ 0 h 236"/>
                <a:gd name="T110" fmla="*/ 4 w 198"/>
                <a:gd name="T111" fmla="*/ 0 h 236"/>
                <a:gd name="T112" fmla="*/ 4 w 198"/>
                <a:gd name="T113" fmla="*/ 0 h 236"/>
                <a:gd name="T114" fmla="*/ 4 w 198"/>
                <a:gd name="T115" fmla="*/ 0 h 236"/>
                <a:gd name="T116" fmla="*/ 3 w 198"/>
                <a:gd name="T117" fmla="*/ 0 h 236"/>
                <a:gd name="T118" fmla="*/ 2 w 198"/>
                <a:gd name="T119" fmla="*/ 1 h 236"/>
                <a:gd name="T120" fmla="*/ 2 w 198"/>
                <a:gd name="T121" fmla="*/ 1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3" name="Freeform 101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3 w 128"/>
                <a:gd name="T1" fmla="*/ 2 h 183"/>
                <a:gd name="T2" fmla="*/ 3 w 128"/>
                <a:gd name="T3" fmla="*/ 2 h 183"/>
                <a:gd name="T4" fmla="*/ 3 w 128"/>
                <a:gd name="T5" fmla="*/ 3 h 183"/>
                <a:gd name="T6" fmla="*/ 3 w 128"/>
                <a:gd name="T7" fmla="*/ 3 h 183"/>
                <a:gd name="T8" fmla="*/ 3 w 128"/>
                <a:gd name="T9" fmla="*/ 3 h 183"/>
                <a:gd name="T10" fmla="*/ 2 w 128"/>
                <a:gd name="T11" fmla="*/ 4 h 183"/>
                <a:gd name="T12" fmla="*/ 2 w 128"/>
                <a:gd name="T13" fmla="*/ 4 h 183"/>
                <a:gd name="T14" fmla="*/ 1 w 128"/>
                <a:gd name="T15" fmla="*/ 4 h 183"/>
                <a:gd name="T16" fmla="*/ 1 w 128"/>
                <a:gd name="T17" fmla="*/ 4 h 183"/>
                <a:gd name="T18" fmla="*/ 1 w 128"/>
                <a:gd name="T19" fmla="*/ 5 h 183"/>
                <a:gd name="T20" fmla="*/ 1 w 128"/>
                <a:gd name="T21" fmla="*/ 5 h 183"/>
                <a:gd name="T22" fmla="*/ 1 w 128"/>
                <a:gd name="T23" fmla="*/ 5 h 183"/>
                <a:gd name="T24" fmla="*/ 1 w 128"/>
                <a:gd name="T25" fmla="*/ 5 h 183"/>
                <a:gd name="T26" fmla="*/ 1 w 128"/>
                <a:gd name="T27" fmla="*/ 5 h 183"/>
                <a:gd name="T28" fmla="*/ 1 w 128"/>
                <a:gd name="T29" fmla="*/ 5 h 183"/>
                <a:gd name="T30" fmla="*/ 1 w 128"/>
                <a:gd name="T31" fmla="*/ 5 h 183"/>
                <a:gd name="T32" fmla="*/ 1 w 128"/>
                <a:gd name="T33" fmla="*/ 5 h 183"/>
                <a:gd name="T34" fmla="*/ 2 w 128"/>
                <a:gd name="T35" fmla="*/ 5 h 183"/>
                <a:gd name="T36" fmla="*/ 2 w 128"/>
                <a:gd name="T37" fmla="*/ 4 h 183"/>
                <a:gd name="T38" fmla="*/ 3 w 128"/>
                <a:gd name="T39" fmla="*/ 4 h 183"/>
                <a:gd name="T40" fmla="*/ 3 w 128"/>
                <a:gd name="T41" fmla="*/ 4 h 183"/>
                <a:gd name="T42" fmla="*/ 3 w 128"/>
                <a:gd name="T43" fmla="*/ 3 h 183"/>
                <a:gd name="T44" fmla="*/ 4 w 128"/>
                <a:gd name="T45" fmla="*/ 3 h 183"/>
                <a:gd name="T46" fmla="*/ 4 w 128"/>
                <a:gd name="T47" fmla="*/ 2 h 183"/>
                <a:gd name="T48" fmla="*/ 4 w 128"/>
                <a:gd name="T49" fmla="*/ 2 h 183"/>
                <a:gd name="T50" fmla="*/ 3 w 128"/>
                <a:gd name="T51" fmla="*/ 1 h 183"/>
                <a:gd name="T52" fmla="*/ 3 w 128"/>
                <a:gd name="T53" fmla="*/ 1 h 183"/>
                <a:gd name="T54" fmla="*/ 2 w 128"/>
                <a:gd name="T55" fmla="*/ 0 h 183"/>
                <a:gd name="T56" fmla="*/ 2 w 128"/>
                <a:gd name="T57" fmla="*/ 0 h 183"/>
                <a:gd name="T58" fmla="*/ 1 w 128"/>
                <a:gd name="T59" fmla="*/ 0 h 183"/>
                <a:gd name="T60" fmla="*/ 1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1 w 128"/>
                <a:gd name="T67" fmla="*/ 0 h 183"/>
                <a:gd name="T68" fmla="*/ 1 w 128"/>
                <a:gd name="T69" fmla="*/ 0 h 183"/>
                <a:gd name="T70" fmla="*/ 1 w 128"/>
                <a:gd name="T71" fmla="*/ 0 h 183"/>
                <a:gd name="T72" fmla="*/ 2 w 128"/>
                <a:gd name="T73" fmla="*/ 1 h 183"/>
                <a:gd name="T74" fmla="*/ 2 w 128"/>
                <a:gd name="T75" fmla="*/ 1 h 183"/>
                <a:gd name="T76" fmla="*/ 3 w 128"/>
                <a:gd name="T77" fmla="*/ 1 h 183"/>
                <a:gd name="T78" fmla="*/ 3 w 128"/>
                <a:gd name="T79" fmla="*/ 1 h 183"/>
                <a:gd name="T80" fmla="*/ 3 w 128"/>
                <a:gd name="T81" fmla="*/ 2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4" name="Freeform 101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3 w 323"/>
                <a:gd name="T1" fmla="*/ 2 h 379"/>
                <a:gd name="T2" fmla="*/ 1 w 323"/>
                <a:gd name="T3" fmla="*/ 3 h 379"/>
                <a:gd name="T4" fmla="*/ 0 w 323"/>
                <a:gd name="T5" fmla="*/ 5 h 379"/>
                <a:gd name="T6" fmla="*/ 0 w 323"/>
                <a:gd name="T7" fmla="*/ 6 h 379"/>
                <a:gd name="T8" fmla="*/ 0 w 323"/>
                <a:gd name="T9" fmla="*/ 7 h 379"/>
                <a:gd name="T10" fmla="*/ 0 w 323"/>
                <a:gd name="T11" fmla="*/ 8 h 379"/>
                <a:gd name="T12" fmla="*/ 0 w 323"/>
                <a:gd name="T13" fmla="*/ 8 h 379"/>
                <a:gd name="T14" fmla="*/ 1 w 323"/>
                <a:gd name="T15" fmla="*/ 9 h 379"/>
                <a:gd name="T16" fmla="*/ 1 w 323"/>
                <a:gd name="T17" fmla="*/ 9 h 379"/>
                <a:gd name="T18" fmla="*/ 2 w 323"/>
                <a:gd name="T19" fmla="*/ 9 h 379"/>
                <a:gd name="T20" fmla="*/ 3 w 323"/>
                <a:gd name="T21" fmla="*/ 10 h 379"/>
                <a:gd name="T22" fmla="*/ 4 w 323"/>
                <a:gd name="T23" fmla="*/ 10 h 379"/>
                <a:gd name="T24" fmla="*/ 5 w 323"/>
                <a:gd name="T25" fmla="*/ 10 h 379"/>
                <a:gd name="T26" fmla="*/ 6 w 323"/>
                <a:gd name="T27" fmla="*/ 10 h 379"/>
                <a:gd name="T28" fmla="*/ 7 w 323"/>
                <a:gd name="T29" fmla="*/ 10 h 379"/>
                <a:gd name="T30" fmla="*/ 8 w 323"/>
                <a:gd name="T31" fmla="*/ 10 h 379"/>
                <a:gd name="T32" fmla="*/ 8 w 323"/>
                <a:gd name="T33" fmla="*/ 10 h 379"/>
                <a:gd name="T34" fmla="*/ 9 w 323"/>
                <a:gd name="T35" fmla="*/ 10 h 379"/>
                <a:gd name="T36" fmla="*/ 9 w 323"/>
                <a:gd name="T37" fmla="*/ 10 h 379"/>
                <a:gd name="T38" fmla="*/ 9 w 323"/>
                <a:gd name="T39" fmla="*/ 10 h 379"/>
                <a:gd name="T40" fmla="*/ 8 w 323"/>
                <a:gd name="T41" fmla="*/ 10 h 379"/>
                <a:gd name="T42" fmla="*/ 7 w 323"/>
                <a:gd name="T43" fmla="*/ 10 h 379"/>
                <a:gd name="T44" fmla="*/ 6 w 323"/>
                <a:gd name="T45" fmla="*/ 10 h 379"/>
                <a:gd name="T46" fmla="*/ 5 w 323"/>
                <a:gd name="T47" fmla="*/ 9 h 379"/>
                <a:gd name="T48" fmla="*/ 5 w 323"/>
                <a:gd name="T49" fmla="*/ 9 h 379"/>
                <a:gd name="T50" fmla="*/ 4 w 323"/>
                <a:gd name="T51" fmla="*/ 9 h 379"/>
                <a:gd name="T52" fmla="*/ 3 w 323"/>
                <a:gd name="T53" fmla="*/ 9 h 379"/>
                <a:gd name="T54" fmla="*/ 2 w 323"/>
                <a:gd name="T55" fmla="*/ 8 h 379"/>
                <a:gd name="T56" fmla="*/ 1 w 323"/>
                <a:gd name="T57" fmla="*/ 8 h 379"/>
                <a:gd name="T58" fmla="*/ 1 w 323"/>
                <a:gd name="T59" fmla="*/ 7 h 379"/>
                <a:gd name="T60" fmla="*/ 1 w 323"/>
                <a:gd name="T61" fmla="*/ 7 h 379"/>
                <a:gd name="T62" fmla="*/ 1 w 323"/>
                <a:gd name="T63" fmla="*/ 5 h 379"/>
                <a:gd name="T64" fmla="*/ 1 w 323"/>
                <a:gd name="T65" fmla="*/ 4 h 379"/>
                <a:gd name="T66" fmla="*/ 2 w 323"/>
                <a:gd name="T67" fmla="*/ 4 h 379"/>
                <a:gd name="T68" fmla="*/ 2 w 323"/>
                <a:gd name="T69" fmla="*/ 3 h 379"/>
                <a:gd name="T70" fmla="*/ 3 w 323"/>
                <a:gd name="T71" fmla="*/ 2 h 379"/>
                <a:gd name="T72" fmla="*/ 4 w 323"/>
                <a:gd name="T73" fmla="*/ 2 h 379"/>
                <a:gd name="T74" fmla="*/ 5 w 323"/>
                <a:gd name="T75" fmla="*/ 1 h 379"/>
                <a:gd name="T76" fmla="*/ 6 w 323"/>
                <a:gd name="T77" fmla="*/ 1 h 379"/>
                <a:gd name="T78" fmla="*/ 7 w 323"/>
                <a:gd name="T79" fmla="*/ 0 h 379"/>
                <a:gd name="T80" fmla="*/ 7 w 323"/>
                <a:gd name="T81" fmla="*/ 0 h 379"/>
                <a:gd name="T82" fmla="*/ 6 w 323"/>
                <a:gd name="T83" fmla="*/ 0 h 379"/>
                <a:gd name="T84" fmla="*/ 5 w 323"/>
                <a:gd name="T85" fmla="*/ 0 h 379"/>
                <a:gd name="T86" fmla="*/ 4 w 323"/>
                <a:gd name="T87" fmla="*/ 1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5" name="Freeform 101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6 w 282"/>
                <a:gd name="T1" fmla="*/ 2 h 253"/>
                <a:gd name="T2" fmla="*/ 7 w 282"/>
                <a:gd name="T3" fmla="*/ 2 h 253"/>
                <a:gd name="T4" fmla="*/ 7 w 282"/>
                <a:gd name="T5" fmla="*/ 3 h 253"/>
                <a:gd name="T6" fmla="*/ 7 w 282"/>
                <a:gd name="T7" fmla="*/ 3 h 253"/>
                <a:gd name="T8" fmla="*/ 7 w 282"/>
                <a:gd name="T9" fmla="*/ 4 h 253"/>
                <a:gd name="T10" fmla="*/ 7 w 282"/>
                <a:gd name="T11" fmla="*/ 4 h 253"/>
                <a:gd name="T12" fmla="*/ 7 w 282"/>
                <a:gd name="T13" fmla="*/ 5 h 253"/>
                <a:gd name="T14" fmla="*/ 7 w 282"/>
                <a:gd name="T15" fmla="*/ 5 h 253"/>
                <a:gd name="T16" fmla="*/ 6 w 282"/>
                <a:gd name="T17" fmla="*/ 5 h 253"/>
                <a:gd name="T18" fmla="*/ 6 w 282"/>
                <a:gd name="T19" fmla="*/ 6 h 253"/>
                <a:gd name="T20" fmla="*/ 6 w 282"/>
                <a:gd name="T21" fmla="*/ 6 h 253"/>
                <a:gd name="T22" fmla="*/ 6 w 282"/>
                <a:gd name="T23" fmla="*/ 6 h 253"/>
                <a:gd name="T24" fmla="*/ 5 w 282"/>
                <a:gd name="T25" fmla="*/ 6 h 253"/>
                <a:gd name="T26" fmla="*/ 5 w 282"/>
                <a:gd name="T27" fmla="*/ 7 h 253"/>
                <a:gd name="T28" fmla="*/ 5 w 282"/>
                <a:gd name="T29" fmla="*/ 7 h 253"/>
                <a:gd name="T30" fmla="*/ 5 w 282"/>
                <a:gd name="T31" fmla="*/ 7 h 253"/>
                <a:gd name="T32" fmla="*/ 5 w 282"/>
                <a:gd name="T33" fmla="*/ 7 h 253"/>
                <a:gd name="T34" fmla="*/ 6 w 282"/>
                <a:gd name="T35" fmla="*/ 7 h 253"/>
                <a:gd name="T36" fmla="*/ 6 w 282"/>
                <a:gd name="T37" fmla="*/ 7 h 253"/>
                <a:gd name="T38" fmla="*/ 6 w 282"/>
                <a:gd name="T39" fmla="*/ 7 h 253"/>
                <a:gd name="T40" fmla="*/ 6 w 282"/>
                <a:gd name="T41" fmla="*/ 7 h 253"/>
                <a:gd name="T42" fmla="*/ 6 w 282"/>
                <a:gd name="T43" fmla="*/ 6 h 253"/>
                <a:gd name="T44" fmla="*/ 7 w 282"/>
                <a:gd name="T45" fmla="*/ 6 h 253"/>
                <a:gd name="T46" fmla="*/ 7 w 282"/>
                <a:gd name="T47" fmla="*/ 5 h 253"/>
                <a:gd name="T48" fmla="*/ 8 w 282"/>
                <a:gd name="T49" fmla="*/ 5 h 253"/>
                <a:gd name="T50" fmla="*/ 8 w 282"/>
                <a:gd name="T51" fmla="*/ 4 h 253"/>
                <a:gd name="T52" fmla="*/ 8 w 282"/>
                <a:gd name="T53" fmla="*/ 3 h 253"/>
                <a:gd name="T54" fmla="*/ 7 w 282"/>
                <a:gd name="T55" fmla="*/ 2 h 253"/>
                <a:gd name="T56" fmla="*/ 7 w 282"/>
                <a:gd name="T57" fmla="*/ 2 h 253"/>
                <a:gd name="T58" fmla="*/ 6 w 282"/>
                <a:gd name="T59" fmla="*/ 2 h 253"/>
                <a:gd name="T60" fmla="*/ 6 w 282"/>
                <a:gd name="T61" fmla="*/ 1 h 253"/>
                <a:gd name="T62" fmla="*/ 6 w 282"/>
                <a:gd name="T63" fmla="*/ 1 h 253"/>
                <a:gd name="T64" fmla="*/ 5 w 282"/>
                <a:gd name="T65" fmla="*/ 1 h 253"/>
                <a:gd name="T66" fmla="*/ 4 w 282"/>
                <a:gd name="T67" fmla="*/ 1 h 253"/>
                <a:gd name="T68" fmla="*/ 4 w 282"/>
                <a:gd name="T69" fmla="*/ 0 h 253"/>
                <a:gd name="T70" fmla="*/ 3 w 282"/>
                <a:gd name="T71" fmla="*/ 0 h 253"/>
                <a:gd name="T72" fmla="*/ 3 w 282"/>
                <a:gd name="T73" fmla="*/ 0 h 253"/>
                <a:gd name="T74" fmla="*/ 2 w 282"/>
                <a:gd name="T75" fmla="*/ 0 h 253"/>
                <a:gd name="T76" fmla="*/ 2 w 282"/>
                <a:gd name="T77" fmla="*/ 0 h 253"/>
                <a:gd name="T78" fmla="*/ 1 w 282"/>
                <a:gd name="T79" fmla="*/ 0 h 253"/>
                <a:gd name="T80" fmla="*/ 1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1 w 282"/>
                <a:gd name="T93" fmla="*/ 0 h 253"/>
                <a:gd name="T94" fmla="*/ 1 w 282"/>
                <a:gd name="T95" fmla="*/ 0 h 253"/>
                <a:gd name="T96" fmla="*/ 1 w 282"/>
                <a:gd name="T97" fmla="*/ 0 h 253"/>
                <a:gd name="T98" fmla="*/ 2 w 282"/>
                <a:gd name="T99" fmla="*/ 0 h 253"/>
                <a:gd name="T100" fmla="*/ 2 w 282"/>
                <a:gd name="T101" fmla="*/ 0 h 253"/>
                <a:gd name="T102" fmla="*/ 3 w 282"/>
                <a:gd name="T103" fmla="*/ 1 h 253"/>
                <a:gd name="T104" fmla="*/ 3 w 282"/>
                <a:gd name="T105" fmla="*/ 1 h 253"/>
                <a:gd name="T106" fmla="*/ 4 w 282"/>
                <a:gd name="T107" fmla="*/ 1 h 253"/>
                <a:gd name="T108" fmla="*/ 4 w 282"/>
                <a:gd name="T109" fmla="*/ 1 h 253"/>
                <a:gd name="T110" fmla="*/ 4 w 282"/>
                <a:gd name="T111" fmla="*/ 1 h 253"/>
                <a:gd name="T112" fmla="*/ 5 w 282"/>
                <a:gd name="T113" fmla="*/ 1 h 253"/>
                <a:gd name="T114" fmla="*/ 5 w 282"/>
                <a:gd name="T115" fmla="*/ 1 h 253"/>
                <a:gd name="T116" fmla="*/ 6 w 282"/>
                <a:gd name="T117" fmla="*/ 2 h 253"/>
                <a:gd name="T118" fmla="*/ 6 w 282"/>
                <a:gd name="T119" fmla="*/ 2 h 253"/>
                <a:gd name="T120" fmla="*/ 6 w 282"/>
                <a:gd name="T121" fmla="*/ 2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6" name="Freeform 101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3 h 236"/>
                <a:gd name="T2" fmla="*/ 0 w 115"/>
                <a:gd name="T3" fmla="*/ 4 h 236"/>
                <a:gd name="T4" fmla="*/ 0 w 115"/>
                <a:gd name="T5" fmla="*/ 4 h 236"/>
                <a:gd name="T6" fmla="*/ 0 w 115"/>
                <a:gd name="T7" fmla="*/ 5 h 236"/>
                <a:gd name="T8" fmla="*/ 1 w 115"/>
                <a:gd name="T9" fmla="*/ 5 h 236"/>
                <a:gd name="T10" fmla="*/ 1 w 115"/>
                <a:gd name="T11" fmla="*/ 6 h 236"/>
                <a:gd name="T12" fmla="*/ 1 w 115"/>
                <a:gd name="T13" fmla="*/ 6 h 236"/>
                <a:gd name="T14" fmla="*/ 2 w 115"/>
                <a:gd name="T15" fmla="*/ 6 h 236"/>
                <a:gd name="T16" fmla="*/ 2 w 115"/>
                <a:gd name="T17" fmla="*/ 6 h 236"/>
                <a:gd name="T18" fmla="*/ 3 w 115"/>
                <a:gd name="T19" fmla="*/ 6 h 236"/>
                <a:gd name="T20" fmla="*/ 3 w 115"/>
                <a:gd name="T21" fmla="*/ 6 h 236"/>
                <a:gd name="T22" fmla="*/ 3 w 115"/>
                <a:gd name="T23" fmla="*/ 6 h 236"/>
                <a:gd name="T24" fmla="*/ 3 w 115"/>
                <a:gd name="T25" fmla="*/ 6 h 236"/>
                <a:gd name="T26" fmla="*/ 3 w 115"/>
                <a:gd name="T27" fmla="*/ 6 h 236"/>
                <a:gd name="T28" fmla="*/ 3 w 115"/>
                <a:gd name="T29" fmla="*/ 6 h 236"/>
                <a:gd name="T30" fmla="*/ 3 w 115"/>
                <a:gd name="T31" fmla="*/ 6 h 236"/>
                <a:gd name="T32" fmla="*/ 3 w 115"/>
                <a:gd name="T33" fmla="*/ 6 h 236"/>
                <a:gd name="T34" fmla="*/ 2 w 115"/>
                <a:gd name="T35" fmla="*/ 5 h 236"/>
                <a:gd name="T36" fmla="*/ 2 w 115"/>
                <a:gd name="T37" fmla="*/ 5 h 236"/>
                <a:gd name="T38" fmla="*/ 1 w 115"/>
                <a:gd name="T39" fmla="*/ 5 h 236"/>
                <a:gd name="T40" fmla="*/ 1 w 115"/>
                <a:gd name="T41" fmla="*/ 4 h 236"/>
                <a:gd name="T42" fmla="*/ 1 w 115"/>
                <a:gd name="T43" fmla="*/ 4 h 236"/>
                <a:gd name="T44" fmla="*/ 1 w 115"/>
                <a:gd name="T45" fmla="*/ 3 h 236"/>
                <a:gd name="T46" fmla="*/ 1 w 115"/>
                <a:gd name="T47" fmla="*/ 3 h 236"/>
                <a:gd name="T48" fmla="*/ 1 w 115"/>
                <a:gd name="T49" fmla="*/ 2 h 236"/>
                <a:gd name="T50" fmla="*/ 1 w 115"/>
                <a:gd name="T51" fmla="*/ 2 h 236"/>
                <a:gd name="T52" fmla="*/ 1 w 115"/>
                <a:gd name="T53" fmla="*/ 2 h 236"/>
                <a:gd name="T54" fmla="*/ 2 w 115"/>
                <a:gd name="T55" fmla="*/ 1 h 236"/>
                <a:gd name="T56" fmla="*/ 2 w 115"/>
                <a:gd name="T57" fmla="*/ 1 h 236"/>
                <a:gd name="T58" fmla="*/ 3 w 115"/>
                <a:gd name="T59" fmla="*/ 1 h 236"/>
                <a:gd name="T60" fmla="*/ 3 w 115"/>
                <a:gd name="T61" fmla="*/ 0 h 236"/>
                <a:gd name="T62" fmla="*/ 3 w 115"/>
                <a:gd name="T63" fmla="*/ 0 h 236"/>
                <a:gd name="T64" fmla="*/ 3 w 115"/>
                <a:gd name="T65" fmla="*/ 0 h 236"/>
                <a:gd name="T66" fmla="*/ 3 w 115"/>
                <a:gd name="T67" fmla="*/ 0 h 236"/>
                <a:gd name="T68" fmla="*/ 2 w 115"/>
                <a:gd name="T69" fmla="*/ 0 h 236"/>
                <a:gd name="T70" fmla="*/ 2 w 115"/>
                <a:gd name="T71" fmla="*/ 1 h 236"/>
                <a:gd name="T72" fmla="*/ 1 w 115"/>
                <a:gd name="T73" fmla="*/ 1 h 236"/>
                <a:gd name="T74" fmla="*/ 1 w 115"/>
                <a:gd name="T75" fmla="*/ 2 h 236"/>
                <a:gd name="T76" fmla="*/ 0 w 115"/>
                <a:gd name="T77" fmla="*/ 2 h 236"/>
                <a:gd name="T78" fmla="*/ 0 w 115"/>
                <a:gd name="T79" fmla="*/ 3 h 236"/>
                <a:gd name="T80" fmla="*/ 0 w 115"/>
                <a:gd name="T81" fmla="*/ 3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7" name="Freeform 101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6 w 245"/>
                <a:gd name="T1" fmla="*/ 4 h 310"/>
                <a:gd name="T2" fmla="*/ 6 w 245"/>
                <a:gd name="T3" fmla="*/ 4 h 310"/>
                <a:gd name="T4" fmla="*/ 6 w 245"/>
                <a:gd name="T5" fmla="*/ 5 h 310"/>
                <a:gd name="T6" fmla="*/ 6 w 245"/>
                <a:gd name="T7" fmla="*/ 5 h 310"/>
                <a:gd name="T8" fmla="*/ 6 w 245"/>
                <a:gd name="T9" fmla="*/ 6 h 310"/>
                <a:gd name="T10" fmla="*/ 5 w 245"/>
                <a:gd name="T11" fmla="*/ 6 h 310"/>
                <a:gd name="T12" fmla="*/ 5 w 245"/>
                <a:gd name="T13" fmla="*/ 7 h 310"/>
                <a:gd name="T14" fmla="*/ 4 w 245"/>
                <a:gd name="T15" fmla="*/ 7 h 310"/>
                <a:gd name="T16" fmla="*/ 4 w 245"/>
                <a:gd name="T17" fmla="*/ 8 h 310"/>
                <a:gd name="T18" fmla="*/ 4 w 245"/>
                <a:gd name="T19" fmla="*/ 8 h 310"/>
                <a:gd name="T20" fmla="*/ 3 w 245"/>
                <a:gd name="T21" fmla="*/ 8 h 310"/>
                <a:gd name="T22" fmla="*/ 3 w 245"/>
                <a:gd name="T23" fmla="*/ 9 h 310"/>
                <a:gd name="T24" fmla="*/ 4 w 245"/>
                <a:gd name="T25" fmla="*/ 9 h 310"/>
                <a:gd name="T26" fmla="*/ 4 w 245"/>
                <a:gd name="T27" fmla="*/ 9 h 310"/>
                <a:gd name="T28" fmla="*/ 4 w 245"/>
                <a:gd name="T29" fmla="*/ 8 h 310"/>
                <a:gd name="T30" fmla="*/ 5 w 245"/>
                <a:gd name="T31" fmla="*/ 8 h 310"/>
                <a:gd name="T32" fmla="*/ 6 w 245"/>
                <a:gd name="T33" fmla="*/ 7 h 310"/>
                <a:gd name="T34" fmla="*/ 6 w 245"/>
                <a:gd name="T35" fmla="*/ 6 h 310"/>
                <a:gd name="T36" fmla="*/ 7 w 245"/>
                <a:gd name="T37" fmla="*/ 5 h 310"/>
                <a:gd name="T38" fmla="*/ 7 w 245"/>
                <a:gd name="T39" fmla="*/ 4 h 310"/>
                <a:gd name="T40" fmla="*/ 6 w 245"/>
                <a:gd name="T41" fmla="*/ 3 h 310"/>
                <a:gd name="T42" fmla="*/ 6 w 245"/>
                <a:gd name="T43" fmla="*/ 3 h 310"/>
                <a:gd name="T44" fmla="*/ 5 w 245"/>
                <a:gd name="T45" fmla="*/ 2 h 310"/>
                <a:gd name="T46" fmla="*/ 4 w 245"/>
                <a:gd name="T47" fmla="*/ 2 h 310"/>
                <a:gd name="T48" fmla="*/ 3 w 245"/>
                <a:gd name="T49" fmla="*/ 1 h 310"/>
                <a:gd name="T50" fmla="*/ 3 w 245"/>
                <a:gd name="T51" fmla="*/ 1 h 310"/>
                <a:gd name="T52" fmla="*/ 2 w 245"/>
                <a:gd name="T53" fmla="*/ 1 h 310"/>
                <a:gd name="T54" fmla="*/ 1 w 245"/>
                <a:gd name="T55" fmla="*/ 0 h 310"/>
                <a:gd name="T56" fmla="*/ 1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1 w 245"/>
                <a:gd name="T63" fmla="*/ 1 h 310"/>
                <a:gd name="T64" fmla="*/ 2 w 245"/>
                <a:gd name="T65" fmla="*/ 1 h 310"/>
                <a:gd name="T66" fmla="*/ 2 w 245"/>
                <a:gd name="T67" fmla="*/ 1 h 310"/>
                <a:gd name="T68" fmla="*/ 3 w 245"/>
                <a:gd name="T69" fmla="*/ 2 h 310"/>
                <a:gd name="T70" fmla="*/ 4 w 245"/>
                <a:gd name="T71" fmla="*/ 2 h 310"/>
                <a:gd name="T72" fmla="*/ 5 w 245"/>
                <a:gd name="T73" fmla="*/ 3 h 310"/>
                <a:gd name="T74" fmla="*/ 5 w 245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sp>
          <p:nvSpPr>
            <p:cNvPr id="1438" name="Freeform 102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</p:grpSp>
      <p:grpSp>
        <p:nvGrpSpPr>
          <p:cNvPr id="1635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1411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grpSp>
          <p:nvGrpSpPr>
            <p:cNvPr id="1412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1413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14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15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16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/>
                  <a:t>application</a:t>
                </a:r>
              </a:p>
              <a:p>
                <a:pPr algn="ctr" eaLnBrk="0" hangingPunct="0"/>
                <a:r>
                  <a:rPr lang="en-US" sz="1000"/>
                  <a:t>transport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17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8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9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0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37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1401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l-GR"/>
            </a:p>
          </p:txBody>
        </p:sp>
        <p:grpSp>
          <p:nvGrpSpPr>
            <p:cNvPr id="1402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1403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04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05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406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/>
                  <a:t>application</a:t>
                </a:r>
              </a:p>
              <a:p>
                <a:pPr algn="ctr" eaLnBrk="0" hangingPunct="0"/>
                <a:r>
                  <a:rPr lang="en-US" sz="1000"/>
                  <a:t>transport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07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08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09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0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639" name="Group 1278"/>
          <p:cNvGrpSpPr>
            <a:grpSpLocks/>
          </p:cNvGrpSpPr>
          <p:nvPr/>
        </p:nvGrpSpPr>
        <p:grpSpPr bwMode="auto">
          <a:xfrm>
            <a:off x="5832475" y="1822450"/>
            <a:ext cx="2546350" cy="3429000"/>
            <a:chOff x="3674" y="1148"/>
            <a:chExt cx="1604" cy="2160"/>
          </a:xfrm>
        </p:grpSpPr>
        <p:grpSp>
          <p:nvGrpSpPr>
            <p:cNvPr id="1159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1380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1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83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4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5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86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387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398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99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00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88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395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96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97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389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90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91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2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94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0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1359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0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1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62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3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4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65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366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377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8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9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67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374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5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6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368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69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70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1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73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1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1338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9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0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41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2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3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44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345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356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7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8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46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353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4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55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347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48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49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50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51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52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2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1317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8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9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20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1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2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23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324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335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36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37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25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332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33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34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326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27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28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9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0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31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3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1296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97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98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99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0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1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02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303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314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5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6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04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311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2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3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305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06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07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8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9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310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4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1275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76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77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78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79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80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81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282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93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94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95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83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90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91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92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284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85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86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87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88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89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5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1254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55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56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57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58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59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60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261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72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73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74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62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69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70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71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263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64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65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66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67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68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6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1233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4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5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36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7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8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9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240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51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52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53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41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48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49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50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242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43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44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45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46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47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7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1212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13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14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15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16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17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18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219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30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1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2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20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27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28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29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221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22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23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4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5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26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8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1191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2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3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194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5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6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97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198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09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10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11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99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06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07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08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200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01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02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03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04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205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69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1170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71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72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173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74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75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76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grpSp>
            <p:nvGrpSpPr>
              <p:cNvPr id="1177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188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89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90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78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185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86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87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179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180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181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82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83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1184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/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 eaLnBrk="0" hangingPunct="0"/>
                <a:r>
                  <a:rPr lang="en-US" sz="1000"/>
                  <a:t>data link</a:t>
                </a:r>
              </a:p>
              <a:p>
                <a:pPr algn="ctr" eaLnBrk="0" hangingPunct="0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373DC9-CB3A-4155-A13E-232FC028485F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/>
          <a:lstStyle/>
          <a:p>
            <a:r>
              <a:rPr lang="el-GR" smtClean="0"/>
              <a:t>Παράδειγμα κλεισίματος </a:t>
            </a:r>
            <a:r>
              <a:rPr lang="en-US" smtClean="0"/>
              <a:t>TCP </a:t>
            </a:r>
            <a:r>
              <a:rPr lang="el-GR" smtClean="0"/>
              <a:t>σύνδεσης</a:t>
            </a:r>
            <a:endParaRPr lang="en-US" smtClean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505200"/>
            <a:ext cx="8307387" cy="31670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Session</a:t>
            </a:r>
          </a:p>
          <a:p>
            <a:pPr marL="457200" lvl="1" indent="0">
              <a:buNone/>
            </a:pPr>
            <a:r>
              <a:rPr lang="en-US" sz="1800" dirty="0" smtClean="0"/>
              <a:t>Echo client on 128.2.222.198, server on 128.2.210.194</a:t>
            </a:r>
          </a:p>
          <a:p>
            <a:pPr marL="0" indent="0">
              <a:buNone/>
            </a:pPr>
            <a:r>
              <a:rPr lang="en-US" sz="2000" dirty="0" smtClean="0"/>
              <a:t>Client FIN</a:t>
            </a:r>
          </a:p>
          <a:p>
            <a:pPr marL="457200" lvl="1" indent="0">
              <a:buNone/>
            </a:pPr>
            <a:r>
              <a:rPr lang="en-US" sz="1800" dirty="0" err="1" smtClean="0"/>
              <a:t>SeqC</a:t>
            </a:r>
            <a:r>
              <a:rPr lang="en-US" sz="1800" dirty="0" smtClean="0"/>
              <a:t>: 1489294581</a:t>
            </a:r>
          </a:p>
          <a:p>
            <a:pPr marL="0" indent="0">
              <a:buNone/>
            </a:pPr>
            <a:r>
              <a:rPr lang="en-US" sz="2000" dirty="0" smtClean="0"/>
              <a:t>Server ACK + FIN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err="1" smtClean="0"/>
              <a:t>Ack</a:t>
            </a:r>
            <a:r>
              <a:rPr lang="en-US" sz="1800" dirty="0" smtClean="0"/>
              <a:t>: 1489294582 (= SeqC+1)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err="1" smtClean="0"/>
              <a:t>SeqS</a:t>
            </a:r>
            <a:r>
              <a:rPr lang="en-US" sz="1800" dirty="0" smtClean="0"/>
              <a:t>: 1909787689</a:t>
            </a:r>
          </a:p>
          <a:p>
            <a:pPr marL="0" indent="0">
              <a:buNone/>
            </a:pPr>
            <a:r>
              <a:rPr lang="en-US" sz="2000" dirty="0" smtClean="0"/>
              <a:t>Client ACK</a:t>
            </a:r>
          </a:p>
          <a:p>
            <a:pPr marL="457200" lvl="1" indent="0">
              <a:buNone/>
            </a:pPr>
            <a:r>
              <a:rPr lang="en-US" sz="1800" dirty="0" err="1" smtClean="0"/>
              <a:t>Ack</a:t>
            </a:r>
            <a:r>
              <a:rPr lang="en-US" sz="1800" dirty="0" smtClean="0"/>
              <a:t>: 1909787690 (= SeqS+1)</a:t>
            </a:r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609600" y="1447800"/>
            <a:ext cx="8153400" cy="20605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09:54:17.585396 IP 128.2.222.198.4474 &gt; 128.2.210.194.6616: F </a:t>
            </a:r>
          </a:p>
          <a:p>
            <a:pPr eaLnBrk="0" hangingPunct="0"/>
            <a:r>
              <a:rPr lang="en-US" b="1">
                <a:latin typeface="Courier New" pitchFamily="49" charset="0"/>
              </a:rPr>
              <a:t>  1489294581:1489294581(0) ack 1909787689 win 65434 (DF)</a:t>
            </a:r>
          </a:p>
          <a:p>
            <a:pPr eaLnBrk="0" hangingPunct="0"/>
            <a:endParaRPr lang="en-US" b="1">
              <a:latin typeface="Courier New" pitchFamily="49" charset="0"/>
            </a:endParaRPr>
          </a:p>
          <a:p>
            <a:pPr eaLnBrk="0" hangingPunct="0"/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09:54:17.585732 IP 128.2.210.194.6616 &gt; 128.2.222.198.4474: F </a:t>
            </a:r>
          </a:p>
          <a:p>
            <a:pPr eaLnBrk="0" hangingPunct="0"/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 1909787689:1909787689(0) ack 1489294582 win 5840 (DF)</a:t>
            </a:r>
          </a:p>
          <a:p>
            <a:pPr eaLnBrk="0" hangingPunct="0"/>
            <a:endParaRPr lang="en-US" b="1">
              <a:solidFill>
                <a:srgbClr val="FF0000"/>
              </a:solidFill>
              <a:latin typeface="Courier New" pitchFamily="49" charset="0"/>
            </a:endParaRPr>
          </a:p>
          <a:p>
            <a:pPr eaLnBrk="0" hangingPunct="0"/>
            <a:r>
              <a:rPr lang="en-US" b="1">
                <a:latin typeface="Courier New" pitchFamily="49" charset="0"/>
              </a:rPr>
              <a:t>09:54:17.585764 IP 128.2.222.198.4474 &gt; 128.2.210.194.6616: . ack </a:t>
            </a:r>
          </a:p>
          <a:p>
            <a:pPr eaLnBrk="0" hangingPunct="0"/>
            <a:r>
              <a:rPr lang="en-US" b="1">
                <a:latin typeface="Courier New" pitchFamily="49" charset="0"/>
              </a:rPr>
              <a:t>  1909787690 win 65434 (DF)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20A701-A38E-4AE8-B2F1-235EADAE3242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533400" y="1447800"/>
            <a:ext cx="84582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96400" cy="1143000"/>
          </a:xfrm>
        </p:spPr>
        <p:txBody>
          <a:bodyPr/>
          <a:lstStyle/>
          <a:p>
            <a:r>
              <a:rPr lang="el-GR" sz="3800" smtClean="0"/>
              <a:t>Διάγραμμα κατάστασης</a:t>
            </a:r>
            <a:r>
              <a:rPr lang="en-US" sz="3800" smtClean="0"/>
              <a:t>:</a:t>
            </a:r>
            <a:r>
              <a:rPr lang="el-GR" sz="3800" smtClean="0"/>
              <a:t>Κλείσιμο σύνδεσης</a:t>
            </a:r>
            <a:endParaRPr lang="en-US" sz="3800" smtClean="0"/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4191000" y="4343400"/>
            <a:ext cx="10668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CLOSING</a:t>
            </a:r>
          </a:p>
        </p:txBody>
      </p:sp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7391400" y="3048000"/>
            <a:ext cx="10668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CLOSE</a:t>
            </a:r>
          </a:p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WAIT</a:t>
            </a:r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990600" y="3048000"/>
            <a:ext cx="1143000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FIN</a:t>
            </a:r>
          </a:p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WAIT-1</a:t>
            </a:r>
          </a:p>
        </p:txBody>
      </p:sp>
      <p:sp>
        <p:nvSpPr>
          <p:cNvPr id="48137" name="Rectangle 7"/>
          <p:cNvSpPr>
            <a:spLocks noChangeArrowheads="1"/>
          </p:cNvSpPr>
          <p:nvPr/>
        </p:nvSpPr>
        <p:spPr bwMode="auto">
          <a:xfrm>
            <a:off x="4114800" y="2209800"/>
            <a:ext cx="10668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ESTAB</a:t>
            </a:r>
          </a:p>
        </p:txBody>
      </p:sp>
      <p:sp>
        <p:nvSpPr>
          <p:cNvPr id="48138" name="Rectangle 8"/>
          <p:cNvSpPr>
            <a:spLocks noChangeArrowheads="1"/>
          </p:cNvSpPr>
          <p:nvPr/>
        </p:nvSpPr>
        <p:spPr bwMode="auto">
          <a:xfrm>
            <a:off x="4114800" y="5410200"/>
            <a:ext cx="11430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TIME WAIT</a:t>
            </a:r>
          </a:p>
        </p:txBody>
      </p:sp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7239000" y="4024313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FIN</a:t>
            </a:r>
          </a:p>
        </p:txBody>
      </p:sp>
      <p:sp>
        <p:nvSpPr>
          <p:cNvPr id="48140" name="Text Box 10"/>
          <p:cNvSpPr txBox="1">
            <a:spLocks noChangeArrowheads="1"/>
          </p:cNvSpPr>
          <p:nvPr/>
        </p:nvSpPr>
        <p:spPr bwMode="auto">
          <a:xfrm>
            <a:off x="7239000" y="3733800"/>
            <a:ext cx="87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CLOSE</a:t>
            </a:r>
          </a:p>
        </p:txBody>
      </p:sp>
      <p:sp>
        <p:nvSpPr>
          <p:cNvPr id="48141" name="Text Box 11"/>
          <p:cNvSpPr txBox="1">
            <a:spLocks noChangeArrowheads="1"/>
          </p:cNvSpPr>
          <p:nvPr/>
        </p:nvSpPr>
        <p:spPr bwMode="auto">
          <a:xfrm>
            <a:off x="1371600" y="234791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send FIN</a:t>
            </a:r>
          </a:p>
        </p:txBody>
      </p:sp>
      <p:sp>
        <p:nvSpPr>
          <p:cNvPr id="48142" name="Text Box 12"/>
          <p:cNvSpPr txBox="1">
            <a:spLocks noChangeArrowheads="1"/>
          </p:cNvSpPr>
          <p:nvPr/>
        </p:nvSpPr>
        <p:spPr bwMode="auto">
          <a:xfrm>
            <a:off x="1371600" y="2057400"/>
            <a:ext cx="87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CLOSE</a:t>
            </a:r>
          </a:p>
        </p:txBody>
      </p:sp>
      <p:sp>
        <p:nvSpPr>
          <p:cNvPr id="48143" name="Text Box 13"/>
          <p:cNvSpPr txBox="1">
            <a:spLocks noChangeArrowheads="1"/>
          </p:cNvSpPr>
          <p:nvPr/>
        </p:nvSpPr>
        <p:spPr bwMode="auto">
          <a:xfrm>
            <a:off x="6553200" y="4800600"/>
            <a:ext cx="153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ACK of FIN</a:t>
            </a:r>
          </a:p>
        </p:txBody>
      </p:sp>
      <p:sp>
        <p:nvSpPr>
          <p:cNvPr id="48144" name="Line 14"/>
          <p:cNvSpPr>
            <a:spLocks noChangeShapeType="1"/>
          </p:cNvSpPr>
          <p:nvPr/>
        </p:nvSpPr>
        <p:spPr bwMode="auto">
          <a:xfrm>
            <a:off x="7315200" y="4076700"/>
            <a:ext cx="762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45" name="Line 15"/>
          <p:cNvSpPr>
            <a:spLocks noChangeShapeType="1"/>
          </p:cNvSpPr>
          <p:nvPr/>
        </p:nvSpPr>
        <p:spPr bwMode="auto">
          <a:xfrm>
            <a:off x="1371600" y="2386013"/>
            <a:ext cx="914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46" name="Rectangle 16"/>
          <p:cNvSpPr>
            <a:spLocks noChangeArrowheads="1"/>
          </p:cNvSpPr>
          <p:nvPr/>
        </p:nvSpPr>
        <p:spPr bwMode="auto">
          <a:xfrm>
            <a:off x="7391400" y="4343400"/>
            <a:ext cx="11430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LAST-ACK</a:t>
            </a:r>
          </a:p>
        </p:txBody>
      </p:sp>
      <p:sp>
        <p:nvSpPr>
          <p:cNvPr id="48147" name="Rectangle 17"/>
          <p:cNvSpPr>
            <a:spLocks noChangeArrowheads="1"/>
          </p:cNvSpPr>
          <p:nvPr/>
        </p:nvSpPr>
        <p:spPr bwMode="auto">
          <a:xfrm>
            <a:off x="7391400" y="5410200"/>
            <a:ext cx="10668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CLOSED</a:t>
            </a:r>
          </a:p>
        </p:txBody>
      </p:sp>
      <p:sp>
        <p:nvSpPr>
          <p:cNvPr id="48148" name="Rectangle 18"/>
          <p:cNvSpPr>
            <a:spLocks noChangeArrowheads="1"/>
          </p:cNvSpPr>
          <p:nvPr/>
        </p:nvSpPr>
        <p:spPr bwMode="auto">
          <a:xfrm>
            <a:off x="914400" y="4267200"/>
            <a:ext cx="12192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FIN WAIT-2</a:t>
            </a:r>
          </a:p>
        </p:txBody>
      </p:sp>
      <p:sp>
        <p:nvSpPr>
          <p:cNvPr id="48149" name="Text Box 19"/>
          <p:cNvSpPr txBox="1">
            <a:spLocks noChangeArrowheads="1"/>
          </p:cNvSpPr>
          <p:nvPr/>
        </p:nvSpPr>
        <p:spPr bwMode="auto">
          <a:xfrm>
            <a:off x="1530350" y="5853113"/>
            <a:ext cx="98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ACK</a:t>
            </a:r>
          </a:p>
        </p:txBody>
      </p:sp>
      <p:sp>
        <p:nvSpPr>
          <p:cNvPr id="48150" name="Text Box 20"/>
          <p:cNvSpPr txBox="1">
            <a:spLocks noChangeArrowheads="1"/>
          </p:cNvSpPr>
          <p:nvPr/>
        </p:nvSpPr>
        <p:spPr bwMode="auto">
          <a:xfrm>
            <a:off x="1535113" y="5562600"/>
            <a:ext cx="839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FIN</a:t>
            </a:r>
          </a:p>
        </p:txBody>
      </p:sp>
      <p:sp>
        <p:nvSpPr>
          <p:cNvPr id="48151" name="Line 21"/>
          <p:cNvSpPr>
            <a:spLocks noChangeShapeType="1"/>
          </p:cNvSpPr>
          <p:nvPr/>
        </p:nvSpPr>
        <p:spPr bwMode="auto">
          <a:xfrm>
            <a:off x="1628775" y="5891213"/>
            <a:ext cx="739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52" name="Text Box 22"/>
          <p:cNvSpPr txBox="1">
            <a:spLocks noChangeArrowheads="1"/>
          </p:cNvSpPr>
          <p:nvPr/>
        </p:nvSpPr>
        <p:spPr bwMode="auto">
          <a:xfrm>
            <a:off x="5732463" y="5929313"/>
            <a:ext cx="1198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delete TCB</a:t>
            </a:r>
          </a:p>
        </p:txBody>
      </p:sp>
      <p:sp>
        <p:nvSpPr>
          <p:cNvPr id="48153" name="Text Box 23"/>
          <p:cNvSpPr txBox="1">
            <a:spLocks noChangeArrowheads="1"/>
          </p:cNvSpPr>
          <p:nvPr/>
        </p:nvSpPr>
        <p:spPr bwMode="auto">
          <a:xfrm>
            <a:off x="5638800" y="5638800"/>
            <a:ext cx="1465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Timeout=2msl</a:t>
            </a:r>
          </a:p>
        </p:txBody>
      </p:sp>
      <p:sp>
        <p:nvSpPr>
          <p:cNvPr id="48154" name="Line 24"/>
          <p:cNvSpPr>
            <a:spLocks noChangeShapeType="1"/>
          </p:cNvSpPr>
          <p:nvPr/>
        </p:nvSpPr>
        <p:spPr bwMode="auto">
          <a:xfrm>
            <a:off x="5732463" y="5967413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55" name="Text Box 25"/>
          <p:cNvSpPr txBox="1">
            <a:spLocks noChangeArrowheads="1"/>
          </p:cNvSpPr>
          <p:nvPr/>
        </p:nvSpPr>
        <p:spPr bwMode="auto">
          <a:xfrm>
            <a:off x="3124200" y="288131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send FIN</a:t>
            </a:r>
          </a:p>
        </p:txBody>
      </p:sp>
      <p:sp>
        <p:nvSpPr>
          <p:cNvPr id="48156" name="Text Box 26"/>
          <p:cNvSpPr txBox="1">
            <a:spLocks noChangeArrowheads="1"/>
          </p:cNvSpPr>
          <p:nvPr/>
        </p:nvSpPr>
        <p:spPr bwMode="auto">
          <a:xfrm>
            <a:off x="3124200" y="2590800"/>
            <a:ext cx="87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CLOSE</a:t>
            </a:r>
          </a:p>
        </p:txBody>
      </p:sp>
      <p:sp>
        <p:nvSpPr>
          <p:cNvPr id="48157" name="Line 27"/>
          <p:cNvSpPr>
            <a:spLocks noChangeShapeType="1"/>
          </p:cNvSpPr>
          <p:nvPr/>
        </p:nvSpPr>
        <p:spPr bwMode="auto">
          <a:xfrm>
            <a:off x="3124200" y="2919413"/>
            <a:ext cx="914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58" name="Text Box 28"/>
          <p:cNvSpPr txBox="1">
            <a:spLocks noChangeArrowheads="1"/>
          </p:cNvSpPr>
          <p:nvPr/>
        </p:nvSpPr>
        <p:spPr bwMode="auto">
          <a:xfrm>
            <a:off x="5410200" y="2881313"/>
            <a:ext cx="1096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send ACK</a:t>
            </a:r>
          </a:p>
        </p:txBody>
      </p:sp>
      <p:sp>
        <p:nvSpPr>
          <p:cNvPr id="48159" name="Text Box 29"/>
          <p:cNvSpPr txBox="1">
            <a:spLocks noChangeArrowheads="1"/>
          </p:cNvSpPr>
          <p:nvPr/>
        </p:nvSpPr>
        <p:spPr bwMode="auto">
          <a:xfrm>
            <a:off x="5410200" y="2590800"/>
            <a:ext cx="839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FIN</a:t>
            </a:r>
          </a:p>
        </p:txBody>
      </p:sp>
      <p:sp>
        <p:nvSpPr>
          <p:cNvPr id="48160" name="Line 30"/>
          <p:cNvSpPr>
            <a:spLocks noChangeShapeType="1"/>
          </p:cNvSpPr>
          <p:nvPr/>
        </p:nvSpPr>
        <p:spPr bwMode="auto">
          <a:xfrm>
            <a:off x="5410200" y="2919413"/>
            <a:ext cx="914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61" name="Text Box 31"/>
          <p:cNvSpPr txBox="1">
            <a:spLocks noChangeArrowheads="1"/>
          </p:cNvSpPr>
          <p:nvPr/>
        </p:nvSpPr>
        <p:spPr bwMode="auto">
          <a:xfrm>
            <a:off x="3200400" y="3795713"/>
            <a:ext cx="98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ACK</a:t>
            </a:r>
          </a:p>
        </p:txBody>
      </p:sp>
      <p:sp>
        <p:nvSpPr>
          <p:cNvPr id="48162" name="Text Box 32"/>
          <p:cNvSpPr txBox="1">
            <a:spLocks noChangeArrowheads="1"/>
          </p:cNvSpPr>
          <p:nvPr/>
        </p:nvSpPr>
        <p:spPr bwMode="auto">
          <a:xfrm>
            <a:off x="3200400" y="3505200"/>
            <a:ext cx="839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FIN</a:t>
            </a:r>
          </a:p>
        </p:txBody>
      </p:sp>
      <p:sp>
        <p:nvSpPr>
          <p:cNvPr id="48163" name="Line 33"/>
          <p:cNvSpPr>
            <a:spLocks noChangeShapeType="1"/>
          </p:cNvSpPr>
          <p:nvPr/>
        </p:nvSpPr>
        <p:spPr bwMode="auto">
          <a:xfrm>
            <a:off x="3200400" y="3833813"/>
            <a:ext cx="914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64" name="Text Box 34"/>
          <p:cNvSpPr txBox="1">
            <a:spLocks noChangeArrowheads="1"/>
          </p:cNvSpPr>
          <p:nvPr/>
        </p:nvSpPr>
        <p:spPr bwMode="auto">
          <a:xfrm>
            <a:off x="4632325" y="4876800"/>
            <a:ext cx="153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ACK of FIN</a:t>
            </a:r>
          </a:p>
        </p:txBody>
      </p:sp>
      <p:sp>
        <p:nvSpPr>
          <p:cNvPr id="48165" name="Line 35"/>
          <p:cNvSpPr>
            <a:spLocks noChangeShapeType="1"/>
          </p:cNvSpPr>
          <p:nvPr/>
        </p:nvSpPr>
        <p:spPr bwMode="auto">
          <a:xfrm>
            <a:off x="8229600" y="35814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66" name="Line 36"/>
          <p:cNvSpPr>
            <a:spLocks noChangeShapeType="1"/>
          </p:cNvSpPr>
          <p:nvPr/>
        </p:nvSpPr>
        <p:spPr bwMode="auto">
          <a:xfrm>
            <a:off x="8229600" y="47244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67" name="Line 37"/>
          <p:cNvSpPr>
            <a:spLocks noChangeShapeType="1"/>
          </p:cNvSpPr>
          <p:nvPr/>
        </p:nvSpPr>
        <p:spPr bwMode="auto">
          <a:xfrm>
            <a:off x="5257800" y="5638800"/>
            <a:ext cx="2057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48168" name="AutoShape 38"/>
          <p:cNvCxnSpPr>
            <a:cxnSpLocks noChangeShapeType="1"/>
            <a:stCxn id="48148" idx="2"/>
            <a:endCxn id="48138" idx="1"/>
          </p:cNvCxnSpPr>
          <p:nvPr/>
        </p:nvCxnSpPr>
        <p:spPr bwMode="auto">
          <a:xfrm rot="16200000" flipH="1">
            <a:off x="2381250" y="3867150"/>
            <a:ext cx="876300" cy="25908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48169" name="Line 39"/>
          <p:cNvSpPr>
            <a:spLocks noChangeShapeType="1"/>
          </p:cNvSpPr>
          <p:nvPr/>
        </p:nvSpPr>
        <p:spPr bwMode="auto">
          <a:xfrm>
            <a:off x="1219200" y="2057400"/>
            <a:ext cx="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48170" name="AutoShape 40"/>
          <p:cNvCxnSpPr>
            <a:cxnSpLocks noChangeShapeType="1"/>
            <a:endCxn id="48135" idx="1"/>
          </p:cNvCxnSpPr>
          <p:nvPr/>
        </p:nvCxnSpPr>
        <p:spPr bwMode="auto">
          <a:xfrm>
            <a:off x="4876800" y="2590800"/>
            <a:ext cx="2514600" cy="723900"/>
          </a:xfrm>
          <a:prstGeom prst="bentConnector3">
            <a:avLst>
              <a:gd name="adj1" fmla="val -65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48171" name="AutoShape 41"/>
          <p:cNvCxnSpPr>
            <a:cxnSpLocks noChangeShapeType="1"/>
            <a:endCxn id="48136" idx="3"/>
          </p:cNvCxnSpPr>
          <p:nvPr/>
        </p:nvCxnSpPr>
        <p:spPr bwMode="auto">
          <a:xfrm rot="10800000" flipV="1">
            <a:off x="2133600" y="2590800"/>
            <a:ext cx="2362200" cy="762000"/>
          </a:xfrm>
          <a:prstGeom prst="bentConnector3">
            <a:avLst>
              <a:gd name="adj1" fmla="val -81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48172" name="AutoShape 42"/>
          <p:cNvCxnSpPr>
            <a:cxnSpLocks noChangeShapeType="1"/>
            <a:endCxn id="48134" idx="0"/>
          </p:cNvCxnSpPr>
          <p:nvPr/>
        </p:nvCxnSpPr>
        <p:spPr bwMode="auto">
          <a:xfrm>
            <a:off x="2133600" y="3505200"/>
            <a:ext cx="2590800" cy="8382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48173" name="Line 43"/>
          <p:cNvSpPr>
            <a:spLocks noChangeShapeType="1"/>
          </p:cNvSpPr>
          <p:nvPr/>
        </p:nvSpPr>
        <p:spPr bwMode="auto">
          <a:xfrm>
            <a:off x="4648200" y="47244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74" name="Line 44"/>
          <p:cNvSpPr>
            <a:spLocks noChangeShapeType="1"/>
          </p:cNvSpPr>
          <p:nvPr/>
        </p:nvSpPr>
        <p:spPr bwMode="auto">
          <a:xfrm>
            <a:off x="1524000" y="37338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75" name="Line 45"/>
          <p:cNvSpPr>
            <a:spLocks noChangeShapeType="1"/>
          </p:cNvSpPr>
          <p:nvPr/>
        </p:nvSpPr>
        <p:spPr bwMode="auto">
          <a:xfrm>
            <a:off x="2133600" y="3657600"/>
            <a:ext cx="19812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76" name="Text Box 46"/>
          <p:cNvSpPr txBox="1">
            <a:spLocks noChangeArrowheads="1"/>
          </p:cNvSpPr>
          <p:nvPr/>
        </p:nvSpPr>
        <p:spPr bwMode="auto">
          <a:xfrm>
            <a:off x="3200400" y="4405313"/>
            <a:ext cx="98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snd ACK</a:t>
            </a:r>
          </a:p>
        </p:txBody>
      </p:sp>
      <p:sp>
        <p:nvSpPr>
          <p:cNvPr id="48177" name="Text Box 47"/>
          <p:cNvSpPr txBox="1">
            <a:spLocks noChangeArrowheads="1"/>
          </p:cNvSpPr>
          <p:nvPr/>
        </p:nvSpPr>
        <p:spPr bwMode="auto">
          <a:xfrm>
            <a:off x="2819400" y="4114800"/>
            <a:ext cx="1374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rcv FIN+ACK</a:t>
            </a:r>
          </a:p>
        </p:txBody>
      </p:sp>
      <p:sp>
        <p:nvSpPr>
          <p:cNvPr id="48178" name="Line 48"/>
          <p:cNvSpPr>
            <a:spLocks noChangeShapeType="1"/>
          </p:cNvSpPr>
          <p:nvPr/>
        </p:nvSpPr>
        <p:spPr bwMode="auto">
          <a:xfrm>
            <a:off x="3124200" y="4443413"/>
            <a:ext cx="914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8179" name="Text Box 49"/>
          <p:cNvSpPr txBox="1">
            <a:spLocks noChangeArrowheads="1"/>
          </p:cNvSpPr>
          <p:nvPr/>
        </p:nvSpPr>
        <p:spPr bwMode="auto">
          <a:xfrm>
            <a:off x="1524000" y="3810000"/>
            <a:ext cx="60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ACK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981200" y="2209800"/>
            <a:ext cx="5410200" cy="3352800"/>
            <a:chOff x="1152" y="1344"/>
            <a:chExt cx="3408" cy="2112"/>
          </a:xfrm>
        </p:grpSpPr>
        <p:sp>
          <p:nvSpPr>
            <p:cNvPr id="48184" name="Text Box 51"/>
            <p:cNvSpPr txBox="1">
              <a:spLocks noChangeArrowheads="1"/>
            </p:cNvSpPr>
            <p:nvPr/>
          </p:nvSpPr>
          <p:spPr bwMode="auto">
            <a:xfrm>
              <a:off x="1680" y="1344"/>
              <a:ext cx="88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Helvetica"/>
                </a:rPr>
                <a:t>Active Close</a:t>
              </a:r>
            </a:p>
          </p:txBody>
        </p:sp>
        <p:sp>
          <p:nvSpPr>
            <p:cNvPr id="48185" name="Freeform 52"/>
            <p:cNvSpPr>
              <a:spLocks/>
            </p:cNvSpPr>
            <p:nvPr/>
          </p:nvSpPr>
          <p:spPr bwMode="auto">
            <a:xfrm>
              <a:off x="1152" y="1488"/>
              <a:ext cx="3408" cy="1968"/>
            </a:xfrm>
            <a:custGeom>
              <a:avLst/>
              <a:gdLst>
                <a:gd name="T0" fmla="*/ 1440 w 3408"/>
                <a:gd name="T1" fmla="*/ 0 h 1968"/>
                <a:gd name="T2" fmla="*/ 1440 w 3408"/>
                <a:gd name="T3" fmla="*/ 528 h 1968"/>
                <a:gd name="T4" fmla="*/ 0 w 3408"/>
                <a:gd name="T5" fmla="*/ 528 h 1968"/>
                <a:gd name="T6" fmla="*/ 0 w 3408"/>
                <a:gd name="T7" fmla="*/ 1968 h 1968"/>
                <a:gd name="T8" fmla="*/ 3408 w 3408"/>
                <a:gd name="T9" fmla="*/ 1968 h 19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8"/>
                <a:gd name="T16" fmla="*/ 0 h 1968"/>
                <a:gd name="T17" fmla="*/ 3408 w 3408"/>
                <a:gd name="T18" fmla="*/ 1968 h 19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8" h="1968">
                  <a:moveTo>
                    <a:pt x="1440" y="0"/>
                  </a:moveTo>
                  <a:lnTo>
                    <a:pt x="1440" y="528"/>
                  </a:lnTo>
                  <a:lnTo>
                    <a:pt x="0" y="528"/>
                  </a:lnTo>
                  <a:lnTo>
                    <a:pt x="0" y="1968"/>
                  </a:lnTo>
                  <a:lnTo>
                    <a:pt x="3408" y="1968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GB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105400" y="2362200"/>
            <a:ext cx="2917825" cy="3048000"/>
            <a:chOff x="3120" y="1440"/>
            <a:chExt cx="1838" cy="1920"/>
          </a:xfrm>
        </p:grpSpPr>
        <p:sp>
          <p:nvSpPr>
            <p:cNvPr id="48182" name="Freeform 54"/>
            <p:cNvSpPr>
              <a:spLocks/>
            </p:cNvSpPr>
            <p:nvPr/>
          </p:nvSpPr>
          <p:spPr bwMode="auto">
            <a:xfrm>
              <a:off x="3120" y="1440"/>
              <a:ext cx="1488" cy="1920"/>
            </a:xfrm>
            <a:custGeom>
              <a:avLst/>
              <a:gdLst>
                <a:gd name="T0" fmla="*/ 0 w 1488"/>
                <a:gd name="T1" fmla="*/ 0 h 1920"/>
                <a:gd name="T2" fmla="*/ 0 w 1488"/>
                <a:gd name="T3" fmla="*/ 528 h 1920"/>
                <a:gd name="T4" fmla="*/ 1488 w 1488"/>
                <a:gd name="T5" fmla="*/ 528 h 1920"/>
                <a:gd name="T6" fmla="*/ 1488 w 1488"/>
                <a:gd name="T7" fmla="*/ 1920 h 19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8"/>
                <a:gd name="T13" fmla="*/ 0 h 1920"/>
                <a:gd name="T14" fmla="*/ 1488 w 1488"/>
                <a:gd name="T15" fmla="*/ 1920 h 19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8" h="1920">
                  <a:moveTo>
                    <a:pt x="0" y="0"/>
                  </a:moveTo>
                  <a:lnTo>
                    <a:pt x="0" y="528"/>
                  </a:lnTo>
                  <a:lnTo>
                    <a:pt x="1488" y="528"/>
                  </a:lnTo>
                  <a:lnTo>
                    <a:pt x="1488" y="1920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GB"/>
            </a:p>
          </p:txBody>
        </p:sp>
        <p:sp>
          <p:nvSpPr>
            <p:cNvPr id="48183" name="Text Box 55"/>
            <p:cNvSpPr txBox="1">
              <a:spLocks noChangeArrowheads="1"/>
            </p:cNvSpPr>
            <p:nvPr/>
          </p:nvSpPr>
          <p:spPr bwMode="auto">
            <a:xfrm>
              <a:off x="3984" y="1632"/>
              <a:ext cx="97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Helvetica"/>
                </a:rPr>
                <a:t>Passive Close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EADB57-EC27-431D-AAC4-9E7F737052E0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n-US" sz="3600" smtClean="0"/>
              <a:t>TCP  Timeout</a:t>
            </a:r>
            <a:endParaRPr lang="el-GR" sz="3600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Μηχανισμός που καθορίζει </a:t>
            </a:r>
            <a:r>
              <a:rPr lang="el-GR" sz="2400" b="1" dirty="0" smtClean="0"/>
              <a:t>πόσο να </a:t>
            </a:r>
            <a:r>
              <a:rPr lang="el-GR" sz="2400" b="1" i="1" dirty="0" smtClean="0"/>
              <a:t>περιμένει </a:t>
            </a:r>
            <a:r>
              <a:rPr lang="el-GR" sz="2400" b="1" i="1" u="sng" dirty="0" smtClean="0">
                <a:solidFill>
                  <a:srgbClr val="FF0000"/>
                </a:solidFill>
              </a:rPr>
              <a:t>ο αποστολέας </a:t>
            </a:r>
            <a:r>
              <a:rPr lang="el-GR" sz="2400" dirty="0" smtClean="0"/>
              <a:t>μέχρι να </a:t>
            </a:r>
            <a:r>
              <a:rPr lang="el-GR" sz="2400" b="1" i="1" u="sng" dirty="0" smtClean="0">
                <a:solidFill>
                  <a:srgbClr val="FF0000"/>
                </a:solidFill>
              </a:rPr>
              <a:t>ξαναστείλει το πακέτο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Ο </a:t>
            </a:r>
            <a:r>
              <a:rPr lang="en-US" sz="2400" dirty="0" smtClean="0"/>
              <a:t>timer (</a:t>
            </a:r>
            <a:r>
              <a:rPr lang="el-GR" sz="2400" dirty="0" smtClean="0"/>
              <a:t>εάν ήδη δεν </a:t>
            </a:r>
            <a:r>
              <a:rPr lang="en-US" sz="2400" dirty="0" smtClean="0"/>
              <a:t>“</a:t>
            </a:r>
            <a:r>
              <a:rPr lang="el-GR" sz="2400" dirty="0" smtClean="0"/>
              <a:t>τρέχει</a:t>
            </a:r>
            <a:r>
              <a:rPr lang="en-US" sz="2400" dirty="0" smtClean="0"/>
              <a:t>”</a:t>
            </a:r>
            <a:r>
              <a:rPr lang="el-GR" sz="2400" dirty="0" smtClean="0"/>
              <a:t> για κάποιο άλλο </a:t>
            </a:r>
            <a:r>
              <a:rPr lang="en-US" sz="2400" dirty="0" smtClean="0"/>
              <a:t>segment) </a:t>
            </a:r>
            <a:r>
              <a:rPr lang="el-GR" sz="2400" dirty="0" smtClean="0"/>
              <a:t>ξεκινά όταν το </a:t>
            </a:r>
            <a:r>
              <a:rPr lang="en-US" sz="2400" dirty="0" smtClean="0"/>
              <a:t>segment “</a:t>
            </a:r>
            <a:r>
              <a:rPr lang="el-GR" sz="2400" dirty="0" smtClean="0"/>
              <a:t>παραδίδεται</a:t>
            </a:r>
            <a:r>
              <a:rPr lang="en-US" sz="2400" dirty="0" smtClean="0"/>
              <a:t>”</a:t>
            </a:r>
            <a:r>
              <a:rPr lang="el-GR" sz="2400" dirty="0" smtClean="0"/>
              <a:t> στο </a:t>
            </a:r>
            <a:r>
              <a:rPr lang="en-US" sz="2400" dirty="0" smtClean="0"/>
              <a:t>IP </a:t>
            </a:r>
            <a:r>
              <a:rPr lang="el-GR" sz="2400" dirty="0" smtClean="0"/>
              <a:t>επίπεδο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Όταν ο </a:t>
            </a:r>
            <a:r>
              <a:rPr lang="en-US" sz="2400" dirty="0" smtClean="0"/>
              <a:t>timer </a:t>
            </a:r>
            <a:r>
              <a:rPr lang="el-GR" sz="2400" dirty="0" smtClean="0"/>
              <a:t>λήξει, το </a:t>
            </a:r>
            <a:r>
              <a:rPr lang="en-US" sz="2400" dirty="0" smtClean="0"/>
              <a:t>segment</a:t>
            </a:r>
            <a:r>
              <a:rPr lang="el-GR" sz="2400" dirty="0" smtClean="0"/>
              <a:t> ξαναστέλνεται και το </a:t>
            </a:r>
            <a:r>
              <a:rPr lang="en-US" sz="2400" dirty="0" smtClean="0"/>
              <a:t>TCP </a:t>
            </a:r>
            <a:r>
              <a:rPr lang="el-GR" sz="2400" dirty="0" smtClean="0"/>
              <a:t>ξεκινά ξανά τον </a:t>
            </a:r>
            <a:r>
              <a:rPr lang="en-US" sz="2400" dirty="0" smtClean="0"/>
              <a:t>timer</a:t>
            </a:r>
            <a:endParaRPr lang="el-GR" sz="2400" dirty="0" smtClean="0"/>
          </a:p>
          <a:p>
            <a:pPr>
              <a:buFont typeface="ZapfDingbats"/>
              <a:buNone/>
            </a:pPr>
            <a:endParaRPr lang="el-GR" sz="2200" dirty="0" smtClean="0"/>
          </a:p>
          <a:p>
            <a:pPr>
              <a:buFont typeface="ZapfDingbats"/>
              <a:buNone/>
            </a:pPr>
            <a:r>
              <a:rPr lang="el-GR" sz="4000" dirty="0" smtClean="0">
                <a:sym typeface="Wingdings" pitchFamily="2" charset="2"/>
              </a:rPr>
              <a:t>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l-GR" sz="2400" b="1" dirty="0" smtClean="0"/>
              <a:t>Το </a:t>
            </a:r>
            <a:r>
              <a:rPr lang="en-US" sz="2400" b="1" dirty="0" smtClean="0"/>
              <a:t>TCP </a:t>
            </a:r>
            <a:r>
              <a:rPr lang="el-GR" sz="2400" b="1" dirty="0" smtClean="0"/>
              <a:t>του </a:t>
            </a:r>
            <a:r>
              <a:rPr lang="en-US" sz="2400" b="1" dirty="0" smtClean="0"/>
              <a:t>sender </a:t>
            </a:r>
            <a:r>
              <a:rPr lang="el-GR" sz="2400" b="1" dirty="0" smtClean="0"/>
              <a:t>διατηρεί πληροφορία για το </a:t>
            </a:r>
            <a:r>
              <a:rPr lang="el-GR" sz="2400" b="1" i="1" u="sng" dirty="0" smtClean="0">
                <a:solidFill>
                  <a:srgbClr val="FF0000"/>
                </a:solidFill>
              </a:rPr>
              <a:t>παλιότερο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unacknowledged byte</a:t>
            </a:r>
            <a:endParaRPr lang="el-GR" sz="2400" b="1" i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BA26A8-8743-4783-A342-2142BF67E09B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Sliding window of TCP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3225"/>
            <a:ext cx="9144000" cy="457517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l-GR" altLang="en-US" sz="2400" dirty="0" smtClean="0">
                <a:sym typeface="Wingdings" pitchFamily="2" charset="2"/>
              </a:rPr>
              <a:t>Το </a:t>
            </a:r>
            <a:r>
              <a:rPr lang="en-US" altLang="en-US" sz="2400" dirty="0" smtClean="0"/>
              <a:t>TCP </a:t>
            </a:r>
            <a:r>
              <a:rPr lang="el-GR" altLang="en-US" sz="2400" dirty="0" smtClean="0"/>
              <a:t>είναι ένα πρωτόκολλο </a:t>
            </a:r>
            <a:r>
              <a:rPr lang="el-GR" altLang="en-US" sz="2400" b="1" i="1" dirty="0" smtClean="0"/>
              <a:t>κυλιόμενου παραθύρου</a:t>
            </a:r>
            <a:r>
              <a:rPr lang="en-US" altLang="en-US" sz="2400" b="1" i="1" dirty="0" smtClean="0"/>
              <a:t> </a:t>
            </a:r>
            <a:r>
              <a:rPr lang="el-GR" altLang="en-US" sz="2400" dirty="0" smtClean="0"/>
              <a:t>(</a:t>
            </a:r>
            <a:r>
              <a:rPr lang="en-US" altLang="en-US" sz="2400" b="1" i="1" dirty="0" smtClean="0">
                <a:solidFill>
                  <a:srgbClr val="FF0000"/>
                </a:solidFill>
              </a:rPr>
              <a:t>sliding window</a:t>
            </a:r>
            <a:endParaRPr lang="en-US" alt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l-GR" altLang="en-US" sz="2400" u="sng" dirty="0" smtClean="0"/>
              <a:t>Αποστολέας</a:t>
            </a:r>
            <a:r>
              <a:rPr lang="en-US" altLang="en-US" sz="2400" dirty="0" smtClean="0"/>
              <a:t>: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altLang="en-US" sz="2400" dirty="0" smtClean="0"/>
              <a:t>   </a:t>
            </a:r>
            <a:r>
              <a:rPr lang="el-GR" altLang="en-US" sz="2400" dirty="0" smtClean="0"/>
              <a:t>Για </a:t>
            </a:r>
            <a:r>
              <a:rPr lang="el-GR" altLang="en-US" sz="2400" b="1" i="1" dirty="0" smtClean="0"/>
              <a:t>μέγεθος παραθύρου </a:t>
            </a:r>
            <a:r>
              <a:rPr lang="en-US" altLang="en-US" sz="2400" b="1" i="1" dirty="0" smtClean="0"/>
              <a:t> </a:t>
            </a:r>
            <a:r>
              <a:rPr lang="en-US" altLang="en-US" sz="2400" b="1" i="1" dirty="0" smtClean="0">
                <a:solidFill>
                  <a:srgbClr val="FF0000"/>
                </a:solidFill>
              </a:rPr>
              <a:t>n</a:t>
            </a:r>
            <a:r>
              <a:rPr lang="en-US" altLang="en-US" sz="2400" b="1" dirty="0" smtClean="0"/>
              <a:t>,</a:t>
            </a:r>
            <a:r>
              <a:rPr lang="en-US" altLang="en-US" sz="2400" dirty="0" smtClean="0"/>
              <a:t> </a:t>
            </a:r>
            <a:r>
              <a:rPr lang="el-GR" altLang="en-US" sz="2400" dirty="0" smtClean="0">
                <a:solidFill>
                  <a:schemeClr val="tx2"/>
                </a:solidFill>
              </a:rPr>
              <a:t>μπορεί να</a:t>
            </a:r>
            <a:r>
              <a:rPr lang="el-GR" altLang="en-US" sz="2400" dirty="0" smtClean="0">
                <a:solidFill>
                  <a:srgbClr val="FF0000"/>
                </a:solidFill>
              </a:rPr>
              <a:t> </a:t>
            </a:r>
            <a:r>
              <a:rPr lang="el-GR" altLang="en-US" sz="2400" dirty="0" smtClean="0">
                <a:solidFill>
                  <a:schemeClr val="accent4"/>
                </a:solidFill>
              </a:rPr>
              <a:t>στείλει </a:t>
            </a:r>
            <a:r>
              <a:rPr lang="en-US" altLang="en-US" sz="2400" b="1" i="1" u="sng" dirty="0" err="1" smtClean="0">
                <a:solidFill>
                  <a:srgbClr val="FF0000"/>
                </a:solidFill>
              </a:rPr>
              <a:t>έω</a:t>
            </a:r>
            <a:r>
              <a:rPr lang="el-GR" altLang="en-US" sz="2400" b="1" i="1" u="sng" dirty="0" smtClean="0">
                <a:solidFill>
                  <a:srgbClr val="FF0000"/>
                </a:solidFill>
              </a:rPr>
              <a:t>ς </a:t>
            </a:r>
            <a:r>
              <a:rPr lang="el-GR" altLang="en-US" sz="2400" b="1" dirty="0" smtClean="0">
                <a:solidFill>
                  <a:srgbClr val="FF0000"/>
                </a:solidFill>
              </a:rPr>
              <a:t>και </a:t>
            </a:r>
            <a:r>
              <a:rPr lang="en-US" altLang="en-US" sz="2400" b="1" i="1" dirty="0" smtClean="0">
                <a:solidFill>
                  <a:srgbClr val="FF0000"/>
                </a:solidFill>
              </a:rPr>
              <a:t>n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bytes </a:t>
            </a:r>
            <a:r>
              <a:rPr lang="el-GR" altLang="en-US" sz="2400" b="1" u="sng" dirty="0" smtClean="0">
                <a:solidFill>
                  <a:srgbClr val="FF0000"/>
                </a:solidFill>
              </a:rPr>
              <a:t>χωρίς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l-GR" altLang="en-US" sz="2400" b="1" dirty="0" smtClean="0">
                <a:solidFill>
                  <a:srgbClr val="FF0000"/>
                </a:solidFill>
              </a:rPr>
              <a:t>να λάβει επιβεβαίωση</a:t>
            </a:r>
            <a:endParaRPr lang="en-US" alt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altLang="en-US" sz="2400" b="1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None/>
            </a:pPr>
            <a:r>
              <a:rPr lang="el-GR" altLang="en-US" dirty="0" smtClean="0">
                <a:solidFill>
                  <a:srgbClr val="009900"/>
                </a:solidFill>
              </a:rPr>
              <a:t>Όταν τα δεδομένα επιβεβαιωθούν τότε το παράθυρο μετακινείται προς τα μπρος</a:t>
            </a:r>
            <a:endParaRPr lang="en-US" altLang="en-US" dirty="0" smtClean="0">
              <a:solidFill>
                <a:srgbClr val="009900"/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el-GR" altLang="en-US" dirty="0" smtClean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l-GR" altLang="en-US" sz="2400" u="sng" dirty="0" smtClean="0">
                <a:solidFill>
                  <a:schemeClr val="accent4"/>
                </a:solidFill>
              </a:rPr>
              <a:t>Παραλήπτης</a:t>
            </a:r>
            <a:r>
              <a:rPr lang="en-US" altLang="en-US" sz="2400" u="sng" dirty="0" smtClean="0">
                <a:solidFill>
                  <a:schemeClr val="accent4"/>
                </a:solidFill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l-GR" altLang="en-US" sz="2400" dirty="0" smtClean="0"/>
              <a:t>Στο κάθε πακέτο </a:t>
            </a:r>
            <a:r>
              <a:rPr lang="en-US" altLang="en-US" sz="2400" dirty="0" smtClean="0"/>
              <a:t>“</a:t>
            </a:r>
            <a:r>
              <a:rPr lang="el-GR" altLang="en-US" sz="2400" dirty="0" smtClean="0"/>
              <a:t>σημειώνεται</a:t>
            </a:r>
            <a:r>
              <a:rPr lang="en-US" altLang="en-US" sz="2400" dirty="0" smtClean="0"/>
              <a:t>”</a:t>
            </a:r>
            <a:r>
              <a:rPr lang="el-GR" altLang="en-US" sz="2400" dirty="0" smtClean="0"/>
              <a:t> το </a:t>
            </a:r>
            <a:r>
              <a:rPr lang="el-GR" altLang="en-US" sz="2400" b="1" dirty="0" smtClean="0"/>
              <a:t>μέγεθος παραθύρου, δηλαδή ο αριθμός των </a:t>
            </a:r>
            <a:r>
              <a:rPr lang="en-US" altLang="en-US" sz="2400" b="1" dirty="0" smtClean="0"/>
              <a:t>bytes</a:t>
            </a:r>
            <a:r>
              <a:rPr lang="el-GR" altLang="en-US" sz="2400" b="1" dirty="0" smtClean="0"/>
              <a:t> για τα οποία έχει χώρο</a:t>
            </a:r>
            <a:r>
              <a:rPr lang="en-US" altLang="en-US" sz="2400" b="1" dirty="0" smtClean="0"/>
              <a:t> o </a:t>
            </a:r>
            <a:r>
              <a:rPr lang="el-GR" altLang="en-US" sz="2400" b="1" dirty="0" smtClean="0"/>
              <a:t>παραλήπτης</a:t>
            </a:r>
            <a:endParaRPr lang="en-US" altLang="en-US" sz="2400" b="1" dirty="0" smtClean="0"/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6FCB78-8CBF-4298-8688-8E227154D76A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457200" y="1371600"/>
            <a:ext cx="8229600" cy="487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9906000" cy="1143000"/>
          </a:xfrm>
        </p:spPr>
        <p:txBody>
          <a:bodyPr/>
          <a:lstStyle/>
          <a:p>
            <a:r>
              <a:rPr lang="el-GR" smtClean="0"/>
              <a:t>Έλεγχος ροής </a:t>
            </a:r>
            <a:r>
              <a:rPr lang="el-GR" b="1" smtClean="0"/>
              <a:t>με παράθυρο</a:t>
            </a: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3100" smtClean="0"/>
              <a:t/>
            </a:r>
            <a:br>
              <a:rPr lang="en-US" sz="3100" smtClean="0"/>
            </a:br>
            <a:r>
              <a:rPr lang="en-US" sz="3100" u="none" smtClean="0"/>
              <a:t>  </a:t>
            </a:r>
            <a:r>
              <a:rPr lang="en-US" sz="3100" b="1" u="none" smtClean="0"/>
              <a:t>A</a:t>
            </a:r>
            <a:r>
              <a:rPr lang="el-GR" sz="3100" b="1" u="none" smtClean="0"/>
              <a:t>ποστέλλουσα πλευρά</a:t>
            </a:r>
            <a:endParaRPr lang="en-US" sz="3100" b="1" u="none" smtClean="0"/>
          </a:p>
        </p:txBody>
      </p:sp>
      <p:sp>
        <p:nvSpPr>
          <p:cNvPr id="51206" name="Line 4"/>
          <p:cNvSpPr>
            <a:spLocks noChangeShapeType="1"/>
          </p:cNvSpPr>
          <p:nvPr/>
        </p:nvSpPr>
        <p:spPr bwMode="auto">
          <a:xfrm>
            <a:off x="1066800" y="3352800"/>
            <a:ext cx="73914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07" name="Line 5"/>
          <p:cNvSpPr>
            <a:spLocks noChangeShapeType="1"/>
          </p:cNvSpPr>
          <p:nvPr/>
        </p:nvSpPr>
        <p:spPr bwMode="auto">
          <a:xfrm>
            <a:off x="1066800" y="4876800"/>
            <a:ext cx="73914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08" name="Rectangle 6"/>
          <p:cNvSpPr>
            <a:spLocks noChangeArrowheads="1"/>
          </p:cNvSpPr>
          <p:nvPr/>
        </p:nvSpPr>
        <p:spPr bwMode="auto">
          <a:xfrm>
            <a:off x="2971800" y="3352800"/>
            <a:ext cx="2286000" cy="1524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2400" b="1" dirty="0">
                <a:solidFill>
                  <a:srgbClr val="FF0000"/>
                </a:solidFill>
                <a:latin typeface="Arial" pitchFamily="34" charset="0"/>
              </a:rPr>
              <a:t>Στάλθηκαν </a:t>
            </a:r>
            <a:endParaRPr lang="en-US" sz="24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/>
            <a:r>
              <a:rPr lang="el-GR" sz="2400" b="1" i="1" u="sng" dirty="0">
                <a:solidFill>
                  <a:srgbClr val="FF0000"/>
                </a:solidFill>
                <a:latin typeface="Arial" pitchFamily="34" charset="0"/>
              </a:rPr>
              <a:t>αλλά</a:t>
            </a:r>
            <a:r>
              <a:rPr lang="en-US" sz="2400" b="1" i="1" u="sng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l-GR" sz="2400" b="1" i="1" u="sng" dirty="0">
                <a:solidFill>
                  <a:srgbClr val="FF0000"/>
                </a:solidFill>
                <a:latin typeface="Arial" pitchFamily="34" charset="0"/>
              </a:rPr>
              <a:t>δεν</a:t>
            </a:r>
            <a:r>
              <a:rPr lang="el-GR" sz="2400" b="1" i="1" dirty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2400" b="1" i="1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/>
            <a:r>
              <a:rPr lang="el-GR" sz="2400" b="1" i="1" dirty="0">
                <a:solidFill>
                  <a:srgbClr val="FF0000"/>
                </a:solidFill>
                <a:latin typeface="Arial" pitchFamily="34" charset="0"/>
              </a:rPr>
              <a:t>επιβεβαιώθηκαν</a:t>
            </a:r>
            <a:endParaRPr lang="en-US" sz="2400" b="1" i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209" name="Rectangle 7"/>
          <p:cNvSpPr>
            <a:spLocks noChangeArrowheads="1"/>
          </p:cNvSpPr>
          <p:nvPr/>
        </p:nvSpPr>
        <p:spPr bwMode="auto">
          <a:xfrm>
            <a:off x="5257800" y="3352800"/>
            <a:ext cx="24384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2400" b="1">
                <a:latin typeface="Arial" pitchFamily="34" charset="0"/>
              </a:rPr>
              <a:t>Δεν στάλθηκαν </a:t>
            </a:r>
          </a:p>
          <a:p>
            <a:pPr algn="ctr" eaLnBrk="0" hangingPunct="0"/>
            <a:r>
              <a:rPr lang="el-GR" sz="2400" b="1">
                <a:latin typeface="Arial" pitchFamily="34" charset="0"/>
              </a:rPr>
              <a:t>ακόμα</a:t>
            </a:r>
            <a:endParaRPr lang="en-US" sz="2400" b="1">
              <a:latin typeface="Arial" pitchFamily="34" charset="0"/>
            </a:endParaRPr>
          </a:p>
        </p:txBody>
      </p:sp>
      <p:sp>
        <p:nvSpPr>
          <p:cNvPr id="51210" name="Line 8"/>
          <p:cNvSpPr>
            <a:spLocks noChangeShapeType="1"/>
          </p:cNvSpPr>
          <p:nvPr/>
        </p:nvSpPr>
        <p:spPr bwMode="auto">
          <a:xfrm>
            <a:off x="6248400" y="2819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11" name="Line 9"/>
          <p:cNvSpPr>
            <a:spLocks noChangeShapeType="1"/>
          </p:cNvSpPr>
          <p:nvPr/>
        </p:nvSpPr>
        <p:spPr bwMode="auto">
          <a:xfrm>
            <a:off x="2971800" y="3048000"/>
            <a:ext cx="3276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12" name="Text Box 10"/>
          <p:cNvSpPr txBox="1">
            <a:spLocks noChangeArrowheads="1"/>
          </p:cNvSpPr>
          <p:nvPr/>
        </p:nvSpPr>
        <p:spPr bwMode="auto">
          <a:xfrm>
            <a:off x="3946525" y="2601913"/>
            <a:ext cx="1309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Arial" pitchFamily="34" charset="0"/>
              </a:rPr>
              <a:t>window</a:t>
            </a:r>
          </a:p>
        </p:txBody>
      </p:sp>
      <p:sp>
        <p:nvSpPr>
          <p:cNvPr id="51213" name="Line 11"/>
          <p:cNvSpPr>
            <a:spLocks noChangeShapeType="1"/>
          </p:cNvSpPr>
          <p:nvPr/>
        </p:nvSpPr>
        <p:spPr bwMode="auto">
          <a:xfrm flipV="1">
            <a:off x="52578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14" name="Text Box 12"/>
          <p:cNvSpPr txBox="1">
            <a:spLocks noChangeArrowheads="1"/>
          </p:cNvSpPr>
          <p:nvPr/>
        </p:nvSpPr>
        <p:spPr bwMode="auto">
          <a:xfrm>
            <a:off x="4114800" y="5303838"/>
            <a:ext cx="33353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200" b="1">
                <a:solidFill>
                  <a:srgbClr val="000000"/>
                </a:solidFill>
                <a:latin typeface="Arial" pitchFamily="34" charset="0"/>
              </a:rPr>
              <a:t>Επόμενα για αποστολή</a:t>
            </a:r>
            <a:endParaRPr lang="en-US" sz="2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15" name="Text Box 13"/>
          <p:cNvSpPr txBox="1">
            <a:spLocks noChangeArrowheads="1"/>
          </p:cNvSpPr>
          <p:nvPr/>
        </p:nvSpPr>
        <p:spPr bwMode="auto">
          <a:xfrm>
            <a:off x="457200" y="3657600"/>
            <a:ext cx="2582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 b="1">
                <a:solidFill>
                  <a:srgbClr val="009900"/>
                </a:solidFill>
                <a:latin typeface="Arial" pitchFamily="34" charset="0"/>
              </a:rPr>
              <a:t>Στάλθηκαν </a:t>
            </a:r>
            <a:r>
              <a:rPr lang="el-GR" sz="2400" b="1" u="sng">
                <a:solidFill>
                  <a:srgbClr val="009900"/>
                </a:solidFill>
                <a:latin typeface="Arial" pitchFamily="34" charset="0"/>
              </a:rPr>
              <a:t>και</a:t>
            </a:r>
          </a:p>
          <a:p>
            <a:pPr eaLnBrk="0" hangingPunct="0"/>
            <a:r>
              <a:rPr lang="el-GR" sz="2400" b="1">
                <a:solidFill>
                  <a:srgbClr val="009900"/>
                </a:solidFill>
                <a:latin typeface="Arial" pitchFamily="34" charset="0"/>
              </a:rPr>
              <a:t>επιβεβαιώθηκαν</a:t>
            </a:r>
            <a:endParaRPr lang="en-US" sz="2400" b="1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51216" name="Line 14"/>
          <p:cNvSpPr>
            <a:spLocks noChangeShapeType="1"/>
          </p:cNvSpPr>
          <p:nvPr/>
        </p:nvSpPr>
        <p:spPr bwMode="auto">
          <a:xfrm>
            <a:off x="2971800" y="4876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D3B80C-A777-46FE-988A-81945CADBD38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601200" cy="1143000"/>
          </a:xfrm>
        </p:spPr>
        <p:txBody>
          <a:bodyPr/>
          <a:lstStyle/>
          <a:p>
            <a:r>
              <a:rPr lang="el-GR" smtClean="0"/>
              <a:t>Μηχανισμός γρήγορης επαναποστολής 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3200" dirty="0" smtClean="0">
                <a:sym typeface="Wingdings 2" pitchFamily="18" charset="2"/>
              </a:rPr>
              <a:t></a:t>
            </a:r>
            <a:r>
              <a:rPr lang="en-US" sz="2400" dirty="0" smtClean="0">
                <a:sym typeface="Wingdings 2" pitchFamily="18" charset="2"/>
              </a:rPr>
              <a:t> </a:t>
            </a:r>
            <a:r>
              <a:rPr lang="en-US" sz="2400" dirty="0" smtClean="0"/>
              <a:t>To TCP </a:t>
            </a:r>
            <a:r>
              <a:rPr lang="el-GR" sz="2400" dirty="0" smtClean="0"/>
              <a:t>χρησιμοποιεί τα </a:t>
            </a:r>
            <a:r>
              <a:rPr lang="en-US" sz="2400" b="1" i="1" dirty="0" smtClean="0">
                <a:solidFill>
                  <a:srgbClr val="009900"/>
                </a:solidFill>
              </a:rPr>
              <a:t>sequence numbers </a:t>
            </a:r>
            <a:r>
              <a:rPr lang="el-GR" sz="2400" dirty="0" smtClean="0"/>
              <a:t>για να βρει ποια πακέτα έχουν χαθεί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l-GR" sz="2400" dirty="0" smtClean="0"/>
              <a:t>Η παραλαβή </a:t>
            </a:r>
            <a:r>
              <a:rPr lang="en-US" sz="2400" b="1" u="sng" dirty="0" smtClean="0">
                <a:solidFill>
                  <a:srgbClr val="FF0000"/>
                </a:solidFill>
              </a:rPr>
              <a:t>3 </a:t>
            </a:r>
            <a:r>
              <a:rPr lang="el-GR" sz="2400" b="1" u="sng" dirty="0" smtClean="0">
                <a:solidFill>
                  <a:srgbClr val="FF0000"/>
                </a:solidFill>
              </a:rPr>
              <a:t>ομοίων </a:t>
            </a:r>
            <a:r>
              <a:rPr lang="en-US" sz="2400" b="1" u="sng" dirty="0" smtClean="0">
                <a:solidFill>
                  <a:srgbClr val="FF0000"/>
                </a:solidFill>
              </a:rPr>
              <a:t>ACKs </a:t>
            </a:r>
            <a:r>
              <a:rPr lang="el-GR" sz="2400" dirty="0" smtClean="0"/>
              <a:t>για ένα </a:t>
            </a:r>
            <a:r>
              <a:rPr lang="el-GR" sz="2400" b="1" i="1" dirty="0" smtClean="0"/>
              <a:t>συγκεκριμένο </a:t>
            </a:r>
            <a:r>
              <a:rPr lang="en-US" sz="2400" b="1" i="1" dirty="0" smtClean="0"/>
              <a:t>segment </a:t>
            </a:r>
            <a:r>
              <a:rPr lang="el-GR" sz="2400" dirty="0" smtClean="0"/>
              <a:t>παίζει το ρόλο ενός</a:t>
            </a:r>
            <a:r>
              <a:rPr lang="en-US" sz="2400" dirty="0" smtClean="0"/>
              <a:t> “</a:t>
            </a:r>
            <a:r>
              <a:rPr lang="el-GR" sz="2400" b="1" i="1" dirty="0" smtClean="0"/>
              <a:t>έμμεσου</a:t>
            </a:r>
            <a:r>
              <a:rPr lang="en-US" sz="2400" dirty="0" smtClean="0"/>
              <a:t>”</a:t>
            </a:r>
            <a:r>
              <a:rPr lang="el-GR" sz="2400" dirty="0" smtClean="0"/>
              <a:t> </a:t>
            </a:r>
            <a:r>
              <a:rPr lang="en-US" sz="2400" b="1" dirty="0" smtClean="0"/>
              <a:t>NACK</a:t>
            </a:r>
            <a:r>
              <a:rPr lang="el-GR" sz="2400" dirty="0" smtClean="0"/>
              <a:t> (</a:t>
            </a:r>
            <a:r>
              <a:rPr lang="en-US" sz="2400" dirty="0" smtClean="0"/>
              <a:t>negative ACK</a:t>
            </a:r>
            <a:r>
              <a:rPr lang="el-GR" sz="2400" dirty="0" smtClean="0"/>
              <a:t> – αρνητικής επιβεβαίωσης</a:t>
            </a:r>
            <a:r>
              <a:rPr lang="en-US" sz="2400" dirty="0" smtClean="0"/>
              <a:t>) </a:t>
            </a:r>
            <a:r>
              <a:rPr lang="el-GR" sz="2400" dirty="0" smtClean="0"/>
              <a:t>για το </a:t>
            </a:r>
            <a:r>
              <a:rPr lang="en-US" sz="2400" dirty="0" smtClean="0"/>
              <a:t>segment </a:t>
            </a:r>
            <a:r>
              <a:rPr lang="el-GR" sz="2400" dirty="0" smtClean="0"/>
              <a:t>που ακολουθεί, προκαλώντας την </a:t>
            </a:r>
            <a:r>
              <a:rPr lang="el-GR" sz="2400" dirty="0" err="1" smtClean="0"/>
              <a:t>επαναποστολή</a:t>
            </a:r>
            <a:r>
              <a:rPr lang="el-GR" sz="2400" dirty="0" smtClean="0"/>
              <a:t> του </a:t>
            </a:r>
            <a:r>
              <a:rPr lang="en-US" sz="2400" dirty="0" smtClean="0"/>
              <a:t>segment </a:t>
            </a:r>
            <a:r>
              <a:rPr lang="el-GR" sz="2400" b="1" i="1" u="sng" dirty="0" smtClean="0">
                <a:solidFill>
                  <a:srgbClr val="7030A0"/>
                </a:solidFill>
              </a:rPr>
              <a:t>πριν γίνει </a:t>
            </a:r>
            <a:r>
              <a:rPr lang="en-US" sz="2400" b="1" i="1" u="sng" dirty="0" smtClean="0">
                <a:solidFill>
                  <a:srgbClr val="7030A0"/>
                </a:solidFill>
              </a:rPr>
              <a:t>timeout</a:t>
            </a:r>
          </a:p>
          <a:p>
            <a:pPr>
              <a:buFont typeface="ZapfDingbats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A9F381-8764-44BE-802E-78218EFC14C2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2" name="Line 2"/>
          <p:cNvSpPr>
            <a:spLocks noChangeShapeType="1"/>
          </p:cNvSpPr>
          <p:nvPr/>
        </p:nvSpPr>
        <p:spPr bwMode="auto">
          <a:xfrm>
            <a:off x="1090613" y="5849938"/>
            <a:ext cx="7356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3" name="Oval 3"/>
          <p:cNvSpPr>
            <a:spLocks noChangeArrowheads="1"/>
          </p:cNvSpPr>
          <p:nvPr/>
        </p:nvSpPr>
        <p:spPr bwMode="auto">
          <a:xfrm>
            <a:off x="2759075" y="5818188"/>
            <a:ext cx="63500" cy="63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53254" name="Oval 4"/>
          <p:cNvSpPr>
            <a:spLocks noChangeArrowheads="1"/>
          </p:cNvSpPr>
          <p:nvPr/>
        </p:nvSpPr>
        <p:spPr bwMode="auto">
          <a:xfrm>
            <a:off x="4279900" y="5818188"/>
            <a:ext cx="63500" cy="63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53255" name="Oval 5"/>
          <p:cNvSpPr>
            <a:spLocks noChangeArrowheads="1"/>
          </p:cNvSpPr>
          <p:nvPr/>
        </p:nvSpPr>
        <p:spPr bwMode="auto">
          <a:xfrm>
            <a:off x="5421313" y="5818188"/>
            <a:ext cx="63500" cy="63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53256" name="Oval 6"/>
          <p:cNvSpPr>
            <a:spLocks noChangeArrowheads="1"/>
          </p:cNvSpPr>
          <p:nvPr/>
        </p:nvSpPr>
        <p:spPr bwMode="auto">
          <a:xfrm>
            <a:off x="7248525" y="5818188"/>
            <a:ext cx="63500" cy="63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/>
          </a:p>
        </p:txBody>
      </p:sp>
      <p:sp>
        <p:nvSpPr>
          <p:cNvPr id="53257" name="Line 7"/>
          <p:cNvSpPr>
            <a:spLocks noChangeShapeType="1"/>
          </p:cNvSpPr>
          <p:nvPr/>
        </p:nvSpPr>
        <p:spPr bwMode="auto">
          <a:xfrm>
            <a:off x="5453063" y="5476875"/>
            <a:ext cx="0" cy="290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8" name="Rectangle 8"/>
          <p:cNvSpPr>
            <a:spLocks noChangeArrowheads="1"/>
          </p:cNvSpPr>
          <p:nvPr/>
        </p:nvSpPr>
        <p:spPr bwMode="auto">
          <a:xfrm>
            <a:off x="871538" y="5943600"/>
            <a:ext cx="20240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6" rIns="90479" bIns="44446">
            <a:spAutoFit/>
          </a:bodyPr>
          <a:lstStyle/>
          <a:p>
            <a:pPr eaLnBrk="0" hangingPunct="0"/>
            <a:r>
              <a:rPr lang="el-GR" sz="2000" b="1">
                <a:solidFill>
                  <a:srgbClr val="009900"/>
                </a:solidFill>
                <a:latin typeface="Arial" pitchFamily="34" charset="0"/>
              </a:rPr>
              <a:t>επιβεβαιωμένα</a:t>
            </a:r>
            <a:endParaRPr lang="en-US" sz="2000" b="1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53259" name="Rectangle 9"/>
          <p:cNvSpPr>
            <a:spLocks noChangeArrowheads="1"/>
          </p:cNvSpPr>
          <p:nvPr/>
        </p:nvSpPr>
        <p:spPr bwMode="auto">
          <a:xfrm>
            <a:off x="2879725" y="5943600"/>
            <a:ext cx="13366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6" rIns="90479" bIns="44446">
            <a:spAutoFit/>
          </a:bodyPr>
          <a:lstStyle/>
          <a:p>
            <a:pPr eaLnBrk="0" hangingPunct="0"/>
            <a:r>
              <a:rPr lang="el-GR" sz="2000" b="1">
                <a:solidFill>
                  <a:srgbClr val="0099FF"/>
                </a:solidFill>
                <a:latin typeface="Arial" pitchFamily="34" charset="0"/>
              </a:rPr>
              <a:t>σταλμένα</a:t>
            </a:r>
            <a:endParaRPr lang="en-US" sz="2000" b="1">
              <a:solidFill>
                <a:srgbClr val="0099FF"/>
              </a:solidFill>
              <a:latin typeface="Arial" pitchFamily="34" charset="0"/>
            </a:endParaRPr>
          </a:p>
        </p:txBody>
      </p:sp>
      <p:sp>
        <p:nvSpPr>
          <p:cNvPr id="53260" name="Rectangle 10"/>
          <p:cNvSpPr>
            <a:spLocks noChangeArrowheads="1"/>
          </p:cNvSpPr>
          <p:nvPr/>
        </p:nvSpPr>
        <p:spPr bwMode="auto">
          <a:xfrm>
            <a:off x="4191000" y="5973763"/>
            <a:ext cx="1579563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6" rIns="90479" bIns="44446">
            <a:spAutoFit/>
          </a:bodyPr>
          <a:lstStyle/>
          <a:p>
            <a:pPr eaLnBrk="0" hangingPunct="0"/>
            <a:r>
              <a:rPr lang="el-GR" sz="2000" b="1">
                <a:solidFill>
                  <a:srgbClr val="7030A0"/>
                </a:solidFill>
                <a:latin typeface="Arial" pitchFamily="34" charset="0"/>
              </a:rPr>
              <a:t>πρόκειται</a:t>
            </a:r>
          </a:p>
          <a:p>
            <a:pPr eaLnBrk="0" hangingPunct="0"/>
            <a:r>
              <a:rPr lang="el-GR" sz="2000" b="1">
                <a:solidFill>
                  <a:srgbClr val="7030A0"/>
                </a:solidFill>
                <a:latin typeface="Arial" pitchFamily="34" charset="0"/>
              </a:rPr>
              <a:t>να σταλούν</a:t>
            </a:r>
            <a:endParaRPr lang="en-US" sz="2000" b="1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53261" name="Rectangle 11"/>
          <p:cNvSpPr>
            <a:spLocks noChangeArrowheads="1"/>
          </p:cNvSpPr>
          <p:nvPr/>
        </p:nvSpPr>
        <p:spPr bwMode="auto">
          <a:xfrm>
            <a:off x="5546725" y="5973763"/>
            <a:ext cx="2336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9" tIns="44446" rIns="90479" bIns="44446">
            <a:spAutoFit/>
          </a:bodyPr>
          <a:lstStyle/>
          <a:p>
            <a:pPr eaLnBrk="0" hangingPunct="0"/>
            <a:r>
              <a:rPr lang="el-GR" sz="2000" b="1">
                <a:solidFill>
                  <a:srgbClr val="7030A0"/>
                </a:solidFill>
                <a:latin typeface="Arial" pitchFamily="34" charset="0"/>
              </a:rPr>
              <a:t>εκτός παραθύρου</a:t>
            </a:r>
            <a:endParaRPr lang="en-US" sz="2000" b="1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53262" name="Line 12"/>
          <p:cNvSpPr>
            <a:spLocks noChangeShapeType="1"/>
          </p:cNvSpPr>
          <p:nvPr/>
        </p:nvSpPr>
        <p:spPr bwMode="auto">
          <a:xfrm>
            <a:off x="2841625" y="5849938"/>
            <a:ext cx="14192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3" name="Line 13"/>
          <p:cNvSpPr>
            <a:spLocks noChangeShapeType="1"/>
          </p:cNvSpPr>
          <p:nvPr/>
        </p:nvSpPr>
        <p:spPr bwMode="auto">
          <a:xfrm>
            <a:off x="4362450" y="5849938"/>
            <a:ext cx="10398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4" name="Line 14"/>
          <p:cNvSpPr>
            <a:spLocks noChangeShapeType="1"/>
          </p:cNvSpPr>
          <p:nvPr/>
        </p:nvSpPr>
        <p:spPr bwMode="auto">
          <a:xfrm>
            <a:off x="5503863" y="5849938"/>
            <a:ext cx="172561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5" name="Line 15"/>
          <p:cNvSpPr>
            <a:spLocks noChangeShapeType="1"/>
          </p:cNvSpPr>
          <p:nvPr/>
        </p:nvSpPr>
        <p:spPr bwMode="auto">
          <a:xfrm>
            <a:off x="1090613" y="5849938"/>
            <a:ext cx="16494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6" name="Line 16"/>
          <p:cNvSpPr>
            <a:spLocks noChangeShapeType="1"/>
          </p:cNvSpPr>
          <p:nvPr/>
        </p:nvSpPr>
        <p:spPr bwMode="auto">
          <a:xfrm>
            <a:off x="7280275" y="5476875"/>
            <a:ext cx="0" cy="290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7" name="Line 17"/>
          <p:cNvSpPr>
            <a:spLocks noChangeShapeType="1"/>
          </p:cNvSpPr>
          <p:nvPr/>
        </p:nvSpPr>
        <p:spPr bwMode="auto">
          <a:xfrm>
            <a:off x="4311650" y="5476875"/>
            <a:ext cx="0" cy="290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68" name="Line 18"/>
          <p:cNvSpPr>
            <a:spLocks noChangeShapeType="1"/>
          </p:cNvSpPr>
          <p:nvPr/>
        </p:nvSpPr>
        <p:spPr bwMode="auto">
          <a:xfrm>
            <a:off x="2790825" y="5476875"/>
            <a:ext cx="0" cy="290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2867" name="Rectangle 19"/>
          <p:cNvSpPr>
            <a:spLocks noChangeArrowheads="1"/>
          </p:cNvSpPr>
          <p:nvPr/>
        </p:nvSpPr>
        <p:spPr bwMode="auto">
          <a:xfrm>
            <a:off x="684213" y="2054225"/>
            <a:ext cx="1801812" cy="354013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Source Port</a:t>
            </a:r>
          </a:p>
        </p:txBody>
      </p:sp>
      <p:sp>
        <p:nvSpPr>
          <p:cNvPr id="462868" name="Rectangle 20"/>
          <p:cNvSpPr>
            <a:spLocks noChangeArrowheads="1"/>
          </p:cNvSpPr>
          <p:nvPr/>
        </p:nvSpPr>
        <p:spPr bwMode="auto">
          <a:xfrm>
            <a:off x="2511425" y="2054225"/>
            <a:ext cx="1800225" cy="354013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Dest. Port</a:t>
            </a:r>
          </a:p>
        </p:txBody>
      </p:sp>
      <p:sp>
        <p:nvSpPr>
          <p:cNvPr id="462869" name="Rectangle 21"/>
          <p:cNvSpPr>
            <a:spLocks noChangeArrowheads="1"/>
          </p:cNvSpPr>
          <p:nvPr/>
        </p:nvSpPr>
        <p:spPr bwMode="auto">
          <a:xfrm>
            <a:off x="684213" y="2433638"/>
            <a:ext cx="3627437" cy="355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62870" name="Rectangle 22"/>
          <p:cNvSpPr>
            <a:spLocks noChangeArrowheads="1"/>
          </p:cNvSpPr>
          <p:nvPr/>
        </p:nvSpPr>
        <p:spPr bwMode="auto">
          <a:xfrm>
            <a:off x="684213" y="2814638"/>
            <a:ext cx="3627437" cy="354012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62871" name="Rectangle 23"/>
          <p:cNvSpPr>
            <a:spLocks noChangeArrowheads="1"/>
          </p:cNvSpPr>
          <p:nvPr/>
        </p:nvSpPr>
        <p:spPr bwMode="auto">
          <a:xfrm>
            <a:off x="684213" y="3194050"/>
            <a:ext cx="1801812" cy="355600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HL/Flags</a:t>
            </a:r>
          </a:p>
        </p:txBody>
      </p:sp>
      <p:sp>
        <p:nvSpPr>
          <p:cNvPr id="462872" name="Rectangle 24"/>
          <p:cNvSpPr>
            <a:spLocks noChangeArrowheads="1"/>
          </p:cNvSpPr>
          <p:nvPr/>
        </p:nvSpPr>
        <p:spPr bwMode="auto">
          <a:xfrm>
            <a:off x="2511425" y="3194050"/>
            <a:ext cx="1800225" cy="355600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Window</a:t>
            </a:r>
          </a:p>
        </p:txBody>
      </p:sp>
      <p:sp>
        <p:nvSpPr>
          <p:cNvPr id="462873" name="Rectangle 25"/>
          <p:cNvSpPr>
            <a:spLocks noChangeArrowheads="1"/>
          </p:cNvSpPr>
          <p:nvPr/>
        </p:nvSpPr>
        <p:spPr bwMode="auto">
          <a:xfrm>
            <a:off x="684213" y="3575050"/>
            <a:ext cx="1801812" cy="354013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D. Checksum</a:t>
            </a:r>
          </a:p>
        </p:txBody>
      </p:sp>
      <p:sp>
        <p:nvSpPr>
          <p:cNvPr id="462874" name="Rectangle 26"/>
          <p:cNvSpPr>
            <a:spLocks noChangeArrowheads="1"/>
          </p:cNvSpPr>
          <p:nvPr/>
        </p:nvSpPr>
        <p:spPr bwMode="auto">
          <a:xfrm>
            <a:off x="2511425" y="3575050"/>
            <a:ext cx="1800225" cy="354013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62875" name="Rectangle 27"/>
          <p:cNvSpPr>
            <a:spLocks noChangeArrowheads="1"/>
          </p:cNvSpPr>
          <p:nvPr/>
        </p:nvSpPr>
        <p:spPr bwMode="auto">
          <a:xfrm>
            <a:off x="684213" y="3954463"/>
            <a:ext cx="3627437" cy="355600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Options…</a:t>
            </a:r>
          </a:p>
        </p:txBody>
      </p:sp>
      <p:sp>
        <p:nvSpPr>
          <p:cNvPr id="462876" name="Rectangle 28"/>
          <p:cNvSpPr>
            <a:spLocks noChangeArrowheads="1"/>
          </p:cNvSpPr>
          <p:nvPr/>
        </p:nvSpPr>
        <p:spPr bwMode="auto">
          <a:xfrm>
            <a:off x="5099050" y="2054225"/>
            <a:ext cx="1800225" cy="354013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Source Port</a:t>
            </a:r>
          </a:p>
        </p:txBody>
      </p:sp>
      <p:sp>
        <p:nvSpPr>
          <p:cNvPr id="462877" name="Rectangle 29"/>
          <p:cNvSpPr>
            <a:spLocks noChangeArrowheads="1"/>
          </p:cNvSpPr>
          <p:nvPr/>
        </p:nvSpPr>
        <p:spPr bwMode="auto">
          <a:xfrm>
            <a:off x="6924675" y="2054225"/>
            <a:ext cx="1800225" cy="354013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Dest. Port</a:t>
            </a:r>
          </a:p>
        </p:txBody>
      </p:sp>
      <p:sp>
        <p:nvSpPr>
          <p:cNvPr id="462878" name="Rectangle 30"/>
          <p:cNvSpPr>
            <a:spLocks noChangeArrowheads="1"/>
          </p:cNvSpPr>
          <p:nvPr/>
        </p:nvSpPr>
        <p:spPr bwMode="auto">
          <a:xfrm>
            <a:off x="5099050" y="2433638"/>
            <a:ext cx="3625850" cy="355600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62879" name="Rectangle 31"/>
          <p:cNvSpPr>
            <a:spLocks noChangeArrowheads="1"/>
          </p:cNvSpPr>
          <p:nvPr/>
        </p:nvSpPr>
        <p:spPr bwMode="auto">
          <a:xfrm>
            <a:off x="5099050" y="2814638"/>
            <a:ext cx="3625850" cy="3540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62880" name="Rectangle 32"/>
          <p:cNvSpPr>
            <a:spLocks noChangeArrowheads="1"/>
          </p:cNvSpPr>
          <p:nvPr/>
        </p:nvSpPr>
        <p:spPr bwMode="auto">
          <a:xfrm>
            <a:off x="5099050" y="3194050"/>
            <a:ext cx="1800225" cy="355600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HL/Flags</a:t>
            </a:r>
          </a:p>
        </p:txBody>
      </p:sp>
      <p:sp>
        <p:nvSpPr>
          <p:cNvPr id="462881" name="Rectangle 33"/>
          <p:cNvSpPr>
            <a:spLocks noChangeArrowheads="1"/>
          </p:cNvSpPr>
          <p:nvPr/>
        </p:nvSpPr>
        <p:spPr bwMode="auto">
          <a:xfrm>
            <a:off x="6924675" y="3194050"/>
            <a:ext cx="1800225" cy="355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00"/>
                </a:solidFill>
                <a:latin typeface="Arial" charset="0"/>
              </a:rPr>
              <a:t>Window</a:t>
            </a:r>
          </a:p>
        </p:txBody>
      </p:sp>
      <p:sp>
        <p:nvSpPr>
          <p:cNvPr id="462882" name="Rectangle 34"/>
          <p:cNvSpPr>
            <a:spLocks noChangeArrowheads="1"/>
          </p:cNvSpPr>
          <p:nvPr/>
        </p:nvSpPr>
        <p:spPr bwMode="auto">
          <a:xfrm>
            <a:off x="5099050" y="3575050"/>
            <a:ext cx="1800225" cy="354013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D. Checksum</a:t>
            </a:r>
          </a:p>
        </p:txBody>
      </p:sp>
      <p:sp>
        <p:nvSpPr>
          <p:cNvPr id="462883" name="Rectangle 35"/>
          <p:cNvSpPr>
            <a:spLocks noChangeArrowheads="1"/>
          </p:cNvSpPr>
          <p:nvPr/>
        </p:nvSpPr>
        <p:spPr bwMode="auto">
          <a:xfrm>
            <a:off x="6924675" y="3575050"/>
            <a:ext cx="1800225" cy="354013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62884" name="Rectangle 36"/>
          <p:cNvSpPr>
            <a:spLocks noChangeArrowheads="1"/>
          </p:cNvSpPr>
          <p:nvPr/>
        </p:nvSpPr>
        <p:spPr bwMode="auto">
          <a:xfrm>
            <a:off x="5099050" y="3954463"/>
            <a:ext cx="3625850" cy="355600"/>
          </a:xfrm>
          <a:prstGeom prst="rect">
            <a:avLst/>
          </a:prstGeom>
          <a:solidFill>
            <a:schemeClr val="tx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79" tIns="44446" rIns="90479" bIns="44446" anchor="ctr"/>
          <a:lstStyle/>
          <a:p>
            <a:pPr algn="ctr" eaLnBrk="0" hangingPunct="0">
              <a:defRPr/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Options...</a:t>
            </a:r>
          </a:p>
        </p:txBody>
      </p:sp>
      <p:sp>
        <p:nvSpPr>
          <p:cNvPr id="53287" name="Text Box 37"/>
          <p:cNvSpPr txBox="1">
            <a:spLocks noChangeArrowheads="1"/>
          </p:cNvSpPr>
          <p:nvPr/>
        </p:nvSpPr>
        <p:spPr bwMode="auto">
          <a:xfrm>
            <a:off x="1658938" y="1484313"/>
            <a:ext cx="1912937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1294" tIns="45647" rIns="91294" bIns="45647">
            <a:spAutoFit/>
          </a:bodyPr>
          <a:lstStyle/>
          <a:p>
            <a:pPr defTabSz="912813" eaLnBrk="0" hangingPunct="0"/>
            <a:r>
              <a:rPr lang="en-US" sz="2400" b="1">
                <a:latin typeface="Arial" pitchFamily="34" charset="0"/>
              </a:rPr>
              <a:t>Packet Sent</a:t>
            </a:r>
          </a:p>
        </p:txBody>
      </p:sp>
      <p:sp>
        <p:nvSpPr>
          <p:cNvPr id="53288" name="Text Box 38"/>
          <p:cNvSpPr txBox="1">
            <a:spLocks noChangeArrowheads="1"/>
          </p:cNvSpPr>
          <p:nvPr/>
        </p:nvSpPr>
        <p:spPr bwMode="auto">
          <a:xfrm>
            <a:off x="5859463" y="1443038"/>
            <a:ext cx="2592387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1294" tIns="45647" rIns="91294" bIns="45647">
            <a:spAutoFit/>
          </a:bodyPr>
          <a:lstStyle/>
          <a:p>
            <a:pPr defTabSz="912813" eaLnBrk="0" hangingPunct="0"/>
            <a:r>
              <a:rPr lang="en-US" sz="2400" b="1">
                <a:latin typeface="Arial" pitchFamily="34" charset="0"/>
              </a:rPr>
              <a:t>Packet Received</a:t>
            </a:r>
          </a:p>
        </p:txBody>
      </p:sp>
      <p:cxnSp>
        <p:nvCxnSpPr>
          <p:cNvPr id="53289" name="AutoShape 39"/>
          <p:cNvCxnSpPr>
            <a:cxnSpLocks noChangeShapeType="1"/>
            <a:stCxn id="462869" idx="1"/>
            <a:endCxn id="53267" idx="0"/>
          </p:cNvCxnSpPr>
          <p:nvPr/>
        </p:nvCxnSpPr>
        <p:spPr bwMode="auto">
          <a:xfrm rot="10800000" flipH="1" flipV="1">
            <a:off x="673100" y="2616200"/>
            <a:ext cx="3644900" cy="2860675"/>
          </a:xfrm>
          <a:prstGeom prst="curvedConnector4">
            <a:avLst>
              <a:gd name="adj1" fmla="val -5921"/>
              <a:gd name="adj2" fmla="val 71694"/>
            </a:avLst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</p:cxnSp>
      <p:cxnSp>
        <p:nvCxnSpPr>
          <p:cNvPr id="53290" name="AutoShape 40"/>
          <p:cNvCxnSpPr>
            <a:cxnSpLocks noChangeShapeType="1"/>
            <a:stCxn id="462879" idx="1"/>
            <a:endCxn id="53268" idx="0"/>
          </p:cNvCxnSpPr>
          <p:nvPr/>
        </p:nvCxnSpPr>
        <p:spPr bwMode="auto">
          <a:xfrm rot="10800000" flipV="1">
            <a:off x="2794000" y="2997200"/>
            <a:ext cx="2298700" cy="2479675"/>
          </a:xfrm>
          <a:prstGeom prst="curvedConnector2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</p:cxnSp>
      <p:cxnSp>
        <p:nvCxnSpPr>
          <p:cNvPr id="53291" name="AutoShape 41"/>
          <p:cNvCxnSpPr>
            <a:cxnSpLocks noChangeShapeType="1"/>
            <a:stCxn id="462881" idx="1"/>
            <a:endCxn id="53257" idx="0"/>
          </p:cNvCxnSpPr>
          <p:nvPr/>
        </p:nvCxnSpPr>
        <p:spPr bwMode="auto">
          <a:xfrm rot="10800000" flipV="1">
            <a:off x="5461000" y="3378200"/>
            <a:ext cx="1460500" cy="2098675"/>
          </a:xfrm>
          <a:prstGeom prst="curvedConnector2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53292" name="Text Box 42"/>
          <p:cNvSpPr txBox="1">
            <a:spLocks noChangeArrowheads="1"/>
          </p:cNvSpPr>
          <p:nvPr/>
        </p:nvSpPr>
        <p:spPr bwMode="auto">
          <a:xfrm>
            <a:off x="6467475" y="4941888"/>
            <a:ext cx="1571625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1294" tIns="45647" rIns="91294" bIns="45647">
            <a:spAutoFit/>
          </a:bodyPr>
          <a:lstStyle/>
          <a:p>
            <a:pPr defTabSz="912813" eaLnBrk="0" hangingPunct="0"/>
            <a:r>
              <a:rPr lang="en-US" sz="2400" b="1">
                <a:latin typeface="Arial" pitchFamily="34" charset="0"/>
              </a:rPr>
              <a:t>App write</a:t>
            </a:r>
          </a:p>
        </p:txBody>
      </p:sp>
      <p:sp>
        <p:nvSpPr>
          <p:cNvPr id="53293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mtClean="0"/>
              <a:t>Έλεγχος ροής με παράθυρο</a:t>
            </a:r>
            <a:r>
              <a:rPr lang="en-US" smtClean="0"/>
              <a:t>: </a:t>
            </a:r>
            <a:r>
              <a:rPr lang="el-GR" smtClean="0"/>
              <a:t>αποστέλουσσα πλευρά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0C7902-D641-41EC-AFED-C9910855506D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3874" name="Rectangle 2"/>
          <p:cNvSpPr>
            <a:spLocks noChangeArrowheads="1"/>
          </p:cNvSpPr>
          <p:nvPr/>
        </p:nvSpPr>
        <p:spPr bwMode="auto">
          <a:xfrm>
            <a:off x="533400" y="1219200"/>
            <a:ext cx="8229600" cy="4876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54277" name="Line 3"/>
          <p:cNvSpPr>
            <a:spLocks noChangeShapeType="1"/>
          </p:cNvSpPr>
          <p:nvPr/>
        </p:nvSpPr>
        <p:spPr bwMode="auto">
          <a:xfrm>
            <a:off x="1525588" y="3900488"/>
            <a:ext cx="60198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78" name="Line 4"/>
          <p:cNvSpPr>
            <a:spLocks noChangeShapeType="1"/>
          </p:cNvSpPr>
          <p:nvPr/>
        </p:nvSpPr>
        <p:spPr bwMode="auto">
          <a:xfrm>
            <a:off x="1525588" y="5424488"/>
            <a:ext cx="60198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1828800" y="3900488"/>
            <a:ext cx="2516188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2000" b="1">
                <a:solidFill>
                  <a:srgbClr val="000000"/>
                </a:solidFill>
                <a:latin typeface="Arial" pitchFamily="34" charset="0"/>
              </a:rPr>
              <a:t>Επιβεβαιωμένα </a:t>
            </a:r>
            <a:r>
              <a:rPr lang="el-GR" sz="2000" b="1" i="1" u="sng">
                <a:solidFill>
                  <a:srgbClr val="000000"/>
                </a:solidFill>
                <a:latin typeface="Arial" pitchFamily="34" charset="0"/>
              </a:rPr>
              <a:t>αλλά</a:t>
            </a:r>
          </a:p>
          <a:p>
            <a:pPr algn="ctr" eaLnBrk="0" hangingPunct="0"/>
            <a:r>
              <a:rPr lang="el-GR" sz="2000" b="1" i="1" u="sng">
                <a:solidFill>
                  <a:srgbClr val="000000"/>
                </a:solidFill>
                <a:latin typeface="Arial" pitchFamily="34" charset="0"/>
              </a:rPr>
              <a:t> δεν</a:t>
            </a:r>
            <a:r>
              <a:rPr lang="el-GR" sz="2000" b="1" i="1">
                <a:solidFill>
                  <a:srgbClr val="000000"/>
                </a:solidFill>
                <a:latin typeface="Arial" pitchFamily="34" charset="0"/>
              </a:rPr>
              <a:t> έχουν παραδοθεί</a:t>
            </a:r>
          </a:p>
          <a:p>
            <a:pPr algn="ctr" eaLnBrk="0" hangingPunct="0"/>
            <a:r>
              <a:rPr lang="el-GR" sz="2000" b="1" i="1">
                <a:solidFill>
                  <a:srgbClr val="000000"/>
                </a:solidFill>
                <a:latin typeface="Arial" pitchFamily="34" charset="0"/>
              </a:rPr>
              <a:t>ακόμα </a:t>
            </a:r>
            <a:endParaRPr lang="en-US" sz="20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280" name="Rectangle 6"/>
          <p:cNvSpPr>
            <a:spLocks noChangeArrowheads="1"/>
          </p:cNvSpPr>
          <p:nvPr/>
        </p:nvSpPr>
        <p:spPr bwMode="auto">
          <a:xfrm>
            <a:off x="4344988" y="3900488"/>
            <a:ext cx="15240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2000">
                <a:solidFill>
                  <a:schemeClr val="bg1"/>
                </a:solidFill>
                <a:latin typeface="Arial" pitchFamily="34" charset="0"/>
              </a:rPr>
              <a:t>Δεν έχουν </a:t>
            </a:r>
          </a:p>
          <a:p>
            <a:pPr algn="ctr" eaLnBrk="0" hangingPunct="0"/>
            <a:r>
              <a:rPr lang="el-GR" sz="2000">
                <a:solidFill>
                  <a:schemeClr val="bg1"/>
                </a:solidFill>
                <a:latin typeface="Arial" pitchFamily="34" charset="0"/>
              </a:rPr>
              <a:t>επιβεβαιωθεί</a:t>
            </a:r>
          </a:p>
          <a:p>
            <a:pPr algn="ctr" eaLnBrk="0" hangingPunct="0"/>
            <a:r>
              <a:rPr lang="el-GR" sz="2000">
                <a:solidFill>
                  <a:schemeClr val="bg1"/>
                </a:solidFill>
                <a:latin typeface="Arial" pitchFamily="34" charset="0"/>
              </a:rPr>
              <a:t>ακόμα</a:t>
            </a:r>
            <a:endParaRPr lang="en-US" sz="2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4281" name="Line 7"/>
          <p:cNvSpPr>
            <a:spLocks noChangeShapeType="1"/>
          </p:cNvSpPr>
          <p:nvPr/>
        </p:nvSpPr>
        <p:spPr bwMode="auto">
          <a:xfrm>
            <a:off x="6783388" y="3290888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2" name="Line 8"/>
          <p:cNvSpPr>
            <a:spLocks noChangeShapeType="1"/>
          </p:cNvSpPr>
          <p:nvPr/>
        </p:nvSpPr>
        <p:spPr bwMode="auto">
          <a:xfrm>
            <a:off x="2058988" y="3595688"/>
            <a:ext cx="472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3" name="Text Box 9"/>
          <p:cNvSpPr txBox="1">
            <a:spLocks noChangeArrowheads="1"/>
          </p:cNvSpPr>
          <p:nvPr/>
        </p:nvSpPr>
        <p:spPr bwMode="auto">
          <a:xfrm>
            <a:off x="3033713" y="3149600"/>
            <a:ext cx="244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Buffer</a:t>
            </a:r>
            <a:r>
              <a:rPr lang="el-GR" sz="2000" b="1">
                <a:solidFill>
                  <a:srgbClr val="FF0000"/>
                </a:solidFill>
                <a:latin typeface="Arial" pitchFamily="34" charset="0"/>
              </a:rPr>
              <a:t> παραλήπτη</a:t>
            </a:r>
            <a:endParaRPr lang="en-US" sz="20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4284" name="Line 10"/>
          <p:cNvSpPr>
            <a:spLocks noChangeShapeType="1"/>
          </p:cNvSpPr>
          <p:nvPr/>
        </p:nvSpPr>
        <p:spPr bwMode="auto">
          <a:xfrm>
            <a:off x="4344988" y="5653088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5" name="Text Box 11"/>
          <p:cNvSpPr txBox="1">
            <a:spLocks noChangeArrowheads="1"/>
          </p:cNvSpPr>
          <p:nvPr/>
        </p:nvSpPr>
        <p:spPr bwMode="auto">
          <a:xfrm>
            <a:off x="4954588" y="5699125"/>
            <a:ext cx="1123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window</a:t>
            </a:r>
          </a:p>
        </p:txBody>
      </p:sp>
      <p:sp>
        <p:nvSpPr>
          <p:cNvPr id="54286" name="Line 12"/>
          <p:cNvSpPr>
            <a:spLocks noChangeShapeType="1"/>
          </p:cNvSpPr>
          <p:nvPr/>
        </p:nvSpPr>
        <p:spPr bwMode="auto">
          <a:xfrm>
            <a:off x="4344988" y="54244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7" name="Line 13"/>
          <p:cNvSpPr>
            <a:spLocks noChangeShapeType="1"/>
          </p:cNvSpPr>
          <p:nvPr/>
        </p:nvSpPr>
        <p:spPr bwMode="auto">
          <a:xfrm flipV="1">
            <a:off x="2058988" y="33670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8" name="Rectangle 14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9144000" cy="1143000"/>
          </a:xfrm>
        </p:spPr>
        <p:txBody>
          <a:bodyPr/>
          <a:lstStyle/>
          <a:p>
            <a:r>
              <a:rPr lang="el-GR" smtClean="0"/>
              <a:t>Έλεγχος ροής με παράθυρο</a:t>
            </a:r>
            <a:r>
              <a:rPr lang="en-US" sz="3100" smtClean="0"/>
              <a:t/>
            </a:r>
            <a:br>
              <a:rPr lang="en-US" sz="3100" smtClean="0"/>
            </a:br>
            <a:r>
              <a:rPr lang="en-US" sz="3100" smtClean="0"/>
              <a:t/>
            </a:r>
            <a:br>
              <a:rPr lang="en-US" sz="3100" smtClean="0"/>
            </a:br>
            <a:r>
              <a:rPr lang="el-GR" sz="3100" u="none" smtClean="0"/>
              <a:t>λαμβάνουσα πλευρά</a:t>
            </a:r>
            <a:endParaRPr lang="en-US" sz="3100" u="none" smtClean="0"/>
          </a:p>
        </p:txBody>
      </p:sp>
      <p:sp>
        <p:nvSpPr>
          <p:cNvPr id="54289" name="Rectangle 15"/>
          <p:cNvSpPr>
            <a:spLocks noChangeArrowheads="1"/>
          </p:cNvSpPr>
          <p:nvPr/>
        </p:nvSpPr>
        <p:spPr bwMode="auto">
          <a:xfrm>
            <a:off x="7316788" y="1981200"/>
            <a:ext cx="760412" cy="8524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New</a:t>
            </a:r>
          </a:p>
        </p:txBody>
      </p:sp>
      <p:sp>
        <p:nvSpPr>
          <p:cNvPr id="463888" name="Line 16"/>
          <p:cNvSpPr>
            <a:spLocks noChangeShapeType="1"/>
          </p:cNvSpPr>
          <p:nvPr/>
        </p:nvSpPr>
        <p:spPr bwMode="auto">
          <a:xfrm flipH="1">
            <a:off x="4267200" y="2300288"/>
            <a:ext cx="3049588" cy="1585912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63889" name="Line 17"/>
          <p:cNvSpPr>
            <a:spLocks noChangeShapeType="1"/>
          </p:cNvSpPr>
          <p:nvPr/>
        </p:nvSpPr>
        <p:spPr bwMode="auto">
          <a:xfrm flipH="1">
            <a:off x="5867400" y="2362200"/>
            <a:ext cx="1447800" cy="152400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63890" name="Line 18"/>
          <p:cNvSpPr>
            <a:spLocks noChangeShapeType="1"/>
          </p:cNvSpPr>
          <p:nvPr/>
        </p:nvSpPr>
        <p:spPr bwMode="auto">
          <a:xfrm>
            <a:off x="7545388" y="2833688"/>
            <a:ext cx="0" cy="106680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4293" name="Text Box 19"/>
          <p:cNvSpPr txBox="1">
            <a:spLocks noChangeArrowheads="1"/>
          </p:cNvSpPr>
          <p:nvPr/>
        </p:nvSpPr>
        <p:spPr bwMode="auto">
          <a:xfrm>
            <a:off x="3810000" y="1981200"/>
            <a:ext cx="35306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b="1">
                <a:latin typeface="Helvetica"/>
              </a:rPr>
              <a:t>Τι πρέπει να κάνει ο </a:t>
            </a:r>
            <a:r>
              <a:rPr lang="el-GR" b="1" i="1">
                <a:latin typeface="Helvetica"/>
              </a:rPr>
              <a:t>παραλήπτης</a:t>
            </a:r>
            <a:r>
              <a:rPr lang="el-GR" b="1">
                <a:latin typeface="Helvetica"/>
              </a:rPr>
              <a:t>;</a:t>
            </a:r>
            <a:endParaRPr lang="en-US" b="1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88" grpId="0" animBg="1"/>
      <p:bldP spid="463889" grpId="0" animBg="1"/>
      <p:bldP spid="46389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73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40D74B-3163-4603-A778-7FF4B8ECB5A4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734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</a:t>
            </a:r>
            <a:r>
              <a:rPr lang="el-GR" sz="3600" smtClean="0"/>
              <a:t>και</a:t>
            </a:r>
            <a:r>
              <a:rPr lang="en-US" sz="3600" smtClean="0"/>
              <a:t> Timeout</a:t>
            </a:r>
            <a:endParaRPr lang="en-US" smtClean="0"/>
          </a:p>
        </p:txBody>
      </p:sp>
      <p:sp>
        <p:nvSpPr>
          <p:cNvPr id="5734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2964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200" u="sng" dirty="0" smtClean="0">
                <a:solidFill>
                  <a:srgbClr val="FF0000"/>
                </a:solidFill>
              </a:rPr>
              <a:t>Q:</a:t>
            </a:r>
            <a:r>
              <a:rPr lang="en-US" sz="2200" dirty="0" smtClean="0"/>
              <a:t> </a:t>
            </a:r>
            <a:r>
              <a:rPr lang="el-GR" sz="2200" dirty="0" smtClean="0"/>
              <a:t>πώς να θέσουμε την </a:t>
            </a:r>
            <a:r>
              <a:rPr lang="el-GR" sz="2200" b="1" dirty="0" smtClean="0"/>
              <a:t>τιμή του</a:t>
            </a:r>
            <a:r>
              <a:rPr lang="en-US" sz="2200" b="1" dirty="0" smtClean="0"/>
              <a:t> TCP timeout</a:t>
            </a:r>
            <a:r>
              <a:rPr lang="en-US" sz="2200" dirty="0" smtClean="0"/>
              <a:t>?</a:t>
            </a:r>
          </a:p>
          <a:p>
            <a:pPr marL="0" indent="0">
              <a:buNone/>
            </a:pPr>
            <a:r>
              <a:rPr lang="el-GR" sz="2200" dirty="0" smtClean="0"/>
              <a:t>Θα πρέπει να είναι μεγαλύτερο από το</a:t>
            </a:r>
            <a:r>
              <a:rPr lang="en-US" sz="2200" dirty="0" smtClean="0"/>
              <a:t> round-trip-time (</a:t>
            </a:r>
            <a:r>
              <a:rPr lang="en-US" sz="2200" b="1" dirty="0" smtClean="0"/>
              <a:t>RTT)</a:t>
            </a:r>
          </a:p>
          <a:p>
            <a:pPr lvl="1">
              <a:buFont typeface="ZapfDingbats"/>
              <a:buNone/>
            </a:pPr>
            <a:r>
              <a:rPr lang="en-US" sz="2200" dirty="0" smtClean="0">
                <a:sym typeface="Wingdings" pitchFamily="2" charset="2"/>
              </a:rPr>
              <a:t> </a:t>
            </a:r>
            <a:r>
              <a:rPr lang="el-GR" sz="2200" dirty="0" smtClean="0">
                <a:sym typeface="Wingdings" pitchFamily="2" charset="2"/>
              </a:rPr>
              <a:t>ναι, αλλά το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9900"/>
                </a:solidFill>
              </a:rPr>
              <a:t>RTT </a:t>
            </a:r>
            <a:r>
              <a:rPr lang="el-GR" sz="2200" b="1" i="1" dirty="0" smtClean="0">
                <a:solidFill>
                  <a:srgbClr val="009900"/>
                </a:solidFill>
              </a:rPr>
              <a:t>ποικίλλει</a:t>
            </a:r>
            <a:r>
              <a:rPr lang="en-US" sz="2200" b="1" i="1" dirty="0" smtClean="0">
                <a:solidFill>
                  <a:srgbClr val="009900"/>
                </a:solidFill>
              </a:rPr>
              <a:t>!</a:t>
            </a:r>
          </a:p>
          <a:p>
            <a:pPr marL="0" indent="0">
              <a:buNone/>
            </a:pPr>
            <a:r>
              <a:rPr lang="el-GR" sz="2200" dirty="0" smtClean="0"/>
              <a:t>Αν είναι πολύ μικρό … 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itchFamily="2" charset="2"/>
              </a:rPr>
              <a:t></a:t>
            </a:r>
            <a:r>
              <a:rPr lang="en-US" sz="2200" dirty="0" smtClean="0"/>
              <a:t> </a:t>
            </a:r>
            <a:r>
              <a:rPr lang="el-GR" sz="2200" b="1" dirty="0" smtClean="0">
                <a:solidFill>
                  <a:srgbClr val="FF0000"/>
                </a:solidFill>
              </a:rPr>
              <a:t>πρόωρο</a:t>
            </a:r>
            <a:r>
              <a:rPr lang="el-GR" sz="2200" dirty="0" smtClean="0"/>
              <a:t> </a:t>
            </a:r>
            <a:r>
              <a:rPr lang="en-US" sz="2200" dirty="0" smtClean="0"/>
              <a:t>timeout</a:t>
            </a:r>
            <a:r>
              <a:rPr lang="el-GR" sz="2200" dirty="0" smtClean="0"/>
              <a:t>, που δημιουργεί</a:t>
            </a:r>
            <a:endParaRPr lang="en-US" sz="2200" dirty="0" smtClean="0"/>
          </a:p>
          <a:p>
            <a:pPr lvl="1">
              <a:buFont typeface="ZapfDingbats"/>
              <a:buNone/>
            </a:pPr>
            <a:r>
              <a:rPr lang="en-US" sz="2200" dirty="0" smtClean="0">
                <a:sym typeface="Wingdings" pitchFamily="2" charset="2"/>
              </a:rPr>
              <a:t> </a:t>
            </a:r>
            <a:r>
              <a:rPr lang="el-GR" sz="2200" dirty="0" err="1" smtClean="0"/>
              <a:t>επαναποστολές</a:t>
            </a:r>
            <a:r>
              <a:rPr lang="el-GR" sz="2200" dirty="0" smtClean="0"/>
              <a:t> που </a:t>
            </a:r>
            <a:r>
              <a:rPr lang="el-GR" sz="2200" b="1" i="1" u="sng" dirty="0" smtClean="0"/>
              <a:t>δεν</a:t>
            </a:r>
            <a:r>
              <a:rPr lang="el-GR" sz="2200" dirty="0" smtClean="0"/>
              <a:t> είναι απαραίτητες!</a:t>
            </a:r>
            <a:endParaRPr lang="en-US" sz="2200" dirty="0" smtClean="0"/>
          </a:p>
          <a:p>
            <a:pPr marL="0" indent="0">
              <a:buNone/>
            </a:pPr>
            <a:r>
              <a:rPr lang="el-GR" sz="2200" dirty="0" smtClean="0"/>
              <a:t>Πολύ μεγάλο? 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itchFamily="2" charset="2"/>
              </a:rPr>
              <a:t></a:t>
            </a:r>
            <a:r>
              <a:rPr lang="en-US" sz="2200" dirty="0" smtClean="0"/>
              <a:t> </a:t>
            </a:r>
            <a:r>
              <a:rPr lang="el-GR" sz="2200" dirty="0" smtClean="0"/>
              <a:t>αργή και μικρή </a:t>
            </a:r>
            <a:r>
              <a:rPr lang="el-GR" sz="2200" b="1" i="1" dirty="0" smtClean="0">
                <a:solidFill>
                  <a:srgbClr val="FF0000"/>
                </a:solidFill>
              </a:rPr>
              <a:t>αντίδραση </a:t>
            </a:r>
            <a:r>
              <a:rPr lang="el-GR" sz="2200" dirty="0" smtClean="0"/>
              <a:t>στην απώλεια </a:t>
            </a:r>
            <a:r>
              <a:rPr lang="en-US" sz="2200" dirty="0" smtClean="0"/>
              <a:t>segment </a:t>
            </a:r>
            <a:r>
              <a:rPr lang="el-GR" sz="2200" dirty="0" smtClean="0"/>
              <a:t>!!!</a:t>
            </a:r>
            <a:endParaRPr lang="en-US" sz="2200" dirty="0" smtClean="0"/>
          </a:p>
        </p:txBody>
      </p:sp>
      <p:sp>
        <p:nvSpPr>
          <p:cNvPr id="5735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581400"/>
            <a:ext cx="9144000" cy="30480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Q:</a:t>
            </a:r>
            <a:r>
              <a:rPr lang="en-US" dirty="0" smtClean="0"/>
              <a:t> </a:t>
            </a:r>
            <a:r>
              <a:rPr lang="el-GR" sz="2000" dirty="0" smtClean="0"/>
              <a:t>πώς να υπολογίσουμε το </a:t>
            </a:r>
            <a:r>
              <a:rPr lang="en-US" sz="2000" dirty="0" smtClean="0"/>
              <a:t>RTT?</a:t>
            </a:r>
          </a:p>
          <a:p>
            <a:pPr>
              <a:buNone/>
            </a:pPr>
            <a:r>
              <a:rPr lang="en-US" sz="2200" b="1" dirty="0" err="1" smtClean="0">
                <a:solidFill>
                  <a:schemeClr val="accent2"/>
                </a:solidFill>
                <a:latin typeface="Courier New" pitchFamily="49" charset="0"/>
              </a:rPr>
              <a:t>SampleRTT</a:t>
            </a:r>
            <a:r>
              <a:rPr lang="en-US" sz="2200" dirty="0" smtClean="0">
                <a:solidFill>
                  <a:schemeClr val="accent2"/>
                </a:solidFill>
              </a:rPr>
              <a:t>:</a:t>
            </a:r>
            <a:r>
              <a:rPr lang="en-US" sz="2200" dirty="0" smtClean="0"/>
              <a:t> </a:t>
            </a:r>
            <a:r>
              <a:rPr lang="el-GR" sz="2200" dirty="0" smtClean="0"/>
              <a:t>ο χρόνος που μετρήθηκε από την αποστολή του</a:t>
            </a:r>
            <a:r>
              <a:rPr lang="en-US" sz="2200" dirty="0" smtClean="0"/>
              <a:t> segment </a:t>
            </a:r>
            <a:r>
              <a:rPr lang="el-GR" sz="2200" dirty="0" smtClean="0"/>
              <a:t>ως την παραλαβή του </a:t>
            </a:r>
            <a:r>
              <a:rPr lang="en-US" sz="2200" dirty="0" smtClean="0"/>
              <a:t>ACK </a:t>
            </a:r>
          </a:p>
          <a:p>
            <a:pPr lvl="1">
              <a:buNone/>
            </a:pPr>
            <a:r>
              <a:rPr lang="el-GR" sz="2200" dirty="0" smtClean="0"/>
              <a:t>Αγνοεί </a:t>
            </a:r>
            <a:r>
              <a:rPr lang="en-US" sz="2200" dirty="0" smtClean="0"/>
              <a:t>segments </a:t>
            </a:r>
            <a:r>
              <a:rPr lang="el-GR" sz="2200" dirty="0" smtClean="0"/>
              <a:t>που έχουν φτάσει με </a:t>
            </a:r>
            <a:r>
              <a:rPr lang="el-GR" sz="2200" dirty="0" err="1" smtClean="0"/>
              <a:t>επαναποστολές</a:t>
            </a:r>
            <a:endParaRPr lang="en-US" sz="2200" dirty="0" smtClean="0"/>
          </a:p>
          <a:p>
            <a:pPr>
              <a:buNone/>
            </a:pPr>
            <a:r>
              <a:rPr lang="en-US" sz="2200" b="1" dirty="0" err="1" smtClean="0">
                <a:latin typeface="Courier New" pitchFamily="49" charset="0"/>
              </a:rPr>
              <a:t>SampleRTT</a:t>
            </a:r>
            <a:r>
              <a:rPr lang="en-US" sz="2200" dirty="0" smtClean="0"/>
              <a:t> </a:t>
            </a:r>
            <a:r>
              <a:rPr lang="el-GR" sz="2200" dirty="0" smtClean="0"/>
              <a:t>θα ποικίλλει</a:t>
            </a:r>
            <a:r>
              <a:rPr lang="en-US" sz="2200" dirty="0" smtClean="0"/>
              <a:t>, </a:t>
            </a:r>
            <a:r>
              <a:rPr lang="el-GR" sz="2200" dirty="0" smtClean="0"/>
              <a:t>θέλουμε </a:t>
            </a:r>
            <a:r>
              <a:rPr lang="en-US" sz="2200" dirty="0" smtClean="0"/>
              <a:t>“</a:t>
            </a:r>
            <a:r>
              <a:rPr lang="el-GR" sz="2200" dirty="0" smtClean="0"/>
              <a:t>ομαλότερο</a:t>
            </a:r>
            <a:r>
              <a:rPr lang="en-US" sz="2200" dirty="0" smtClean="0"/>
              <a:t>” </a:t>
            </a:r>
            <a:r>
              <a:rPr lang="el-GR" sz="2200" dirty="0" smtClean="0"/>
              <a:t>το υπολογισμένο</a:t>
            </a:r>
            <a:r>
              <a:rPr lang="en-US" sz="2200" dirty="0" smtClean="0"/>
              <a:t> RTT</a:t>
            </a:r>
          </a:p>
          <a:p>
            <a:pPr lvl="1">
              <a:buNone/>
            </a:pPr>
            <a:r>
              <a:rPr lang="el-GR" sz="2200" b="1" dirty="0" smtClean="0">
                <a:solidFill>
                  <a:srgbClr val="0099FF"/>
                </a:solidFill>
              </a:rPr>
              <a:t>Βρίσκουμε το μέσο όρο από </a:t>
            </a:r>
            <a:r>
              <a:rPr lang="el-GR" sz="2200" b="1" i="1" dirty="0" smtClean="0">
                <a:solidFill>
                  <a:srgbClr val="0099FF"/>
                </a:solidFill>
              </a:rPr>
              <a:t>τις πρόσφατες</a:t>
            </a:r>
            <a:r>
              <a:rPr lang="en-US" sz="2200" b="1" i="1" dirty="0" smtClean="0">
                <a:solidFill>
                  <a:srgbClr val="0099FF"/>
                </a:solidFill>
              </a:rPr>
              <a:t> </a:t>
            </a:r>
            <a:r>
              <a:rPr lang="el-GR" sz="2200" b="1" dirty="0" smtClean="0">
                <a:solidFill>
                  <a:srgbClr val="0099FF"/>
                </a:solidFill>
              </a:rPr>
              <a:t>μετρήσεις</a:t>
            </a:r>
            <a:endParaRPr lang="en-US" sz="2200" dirty="0" smtClean="0"/>
          </a:p>
          <a:p>
            <a:pPr lvl="1">
              <a:buFont typeface="ZapfDingbats"/>
              <a:buNone/>
            </a:pPr>
            <a:r>
              <a:rPr lang="en-US" sz="2200" dirty="0" smtClean="0"/>
              <a:t>    </a:t>
            </a:r>
            <a:r>
              <a:rPr lang="el-GR" sz="2200" b="1" i="1" u="sng" dirty="0" smtClean="0">
                <a:solidFill>
                  <a:srgbClr val="C00000"/>
                </a:solidFill>
              </a:rPr>
              <a:t>όχι</a:t>
            </a:r>
            <a:r>
              <a:rPr lang="en-US" sz="2200" dirty="0" smtClean="0"/>
              <a:t> </a:t>
            </a:r>
            <a:r>
              <a:rPr lang="el-GR" sz="2200" dirty="0" smtClean="0"/>
              <a:t>μόνο </a:t>
            </a:r>
            <a:r>
              <a:rPr lang="el-GR" sz="2200" b="1" dirty="0" smtClean="0"/>
              <a:t>το τωρινό </a:t>
            </a:r>
            <a:r>
              <a:rPr lang="en-US" sz="2200" b="1" dirty="0" err="1" smtClean="0">
                <a:latin typeface="Courier New" pitchFamily="49" charset="0"/>
              </a:rPr>
              <a:t>SampleRTT</a:t>
            </a:r>
            <a:endParaRPr lang="en-U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583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44056C-3444-4842-9E05-3EB7D8D296BC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</a:t>
            </a:r>
            <a:r>
              <a:rPr lang="el-GR" sz="3600" smtClean="0"/>
              <a:t>και</a:t>
            </a:r>
            <a:r>
              <a:rPr lang="en-US" sz="3600" smtClean="0"/>
              <a:t> Timeout</a:t>
            </a:r>
            <a:endParaRPr lang="en-US" smtClean="0"/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0" y="1524000"/>
            <a:ext cx="905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latin typeface="Courier New" pitchFamily="49" charset="0"/>
              </a:rPr>
              <a:t>EstimatedRTT = (1- </a:t>
            </a:r>
            <a:r>
              <a:rPr lang="en-US" sz="2400" b="1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400" b="1">
                <a:latin typeface="Courier New" pitchFamily="49" charset="0"/>
              </a:rPr>
              <a:t>)*EstimatedRTT + </a:t>
            </a:r>
            <a:r>
              <a:rPr lang="en-US" sz="2400" b="1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400" b="1">
                <a:latin typeface="Courier New" pitchFamily="49" charset="0"/>
              </a:rPr>
              <a:t>*SampleRTT</a:t>
            </a:r>
          </a:p>
        </p:txBody>
      </p:sp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l-GR" sz="2400" dirty="0"/>
              <a:t>Μ.Ο. με εκθετικά βάρη (</a:t>
            </a:r>
            <a:r>
              <a:rPr lang="en-US" sz="2400" dirty="0"/>
              <a:t>exponential weighted moving average</a:t>
            </a:r>
            <a:r>
              <a:rPr lang="el-GR" sz="2400" dirty="0"/>
              <a:t>)</a:t>
            </a:r>
            <a:endParaRPr lang="en-US" sz="24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l-GR" sz="2400" dirty="0"/>
              <a:t>Η επίδραση των </a:t>
            </a:r>
            <a:r>
              <a:rPr lang="el-GR" sz="2400" b="1" dirty="0"/>
              <a:t>παλαιότερων δειγμάτων φθίνει εκθετικά</a:t>
            </a:r>
            <a:endParaRPr lang="en-US" sz="2400" b="1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l-GR" sz="2400" dirty="0"/>
              <a:t>Τυπική τιμή</a:t>
            </a:r>
            <a:r>
              <a:rPr lang="en-US" sz="2400" dirty="0"/>
              <a:t>: 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 =</a:t>
            </a:r>
            <a:r>
              <a:rPr lang="en-US" sz="2400" dirty="0"/>
              <a:t> 0.125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88B4BD-D7F6-478C-89FB-8358A81AB22F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grpSp>
        <p:nvGrpSpPr>
          <p:cNvPr id="13316" name="Group 81"/>
          <p:cNvGrpSpPr>
            <a:grpSpLocks/>
          </p:cNvGrpSpPr>
          <p:nvPr/>
        </p:nvGrpSpPr>
        <p:grpSpPr bwMode="auto">
          <a:xfrm>
            <a:off x="2474913" y="1219200"/>
            <a:ext cx="3455988" cy="4314825"/>
            <a:chOff x="3283" y="1049"/>
            <a:chExt cx="2177" cy="2718"/>
          </a:xfrm>
        </p:grpSpPr>
        <p:sp>
          <p:nvSpPr>
            <p:cNvPr id="13325" name="Rectangle 75"/>
            <p:cNvSpPr>
              <a:spLocks noChangeArrowheads="1"/>
            </p:cNvSpPr>
            <p:nvPr/>
          </p:nvSpPr>
          <p:spPr bwMode="auto">
            <a:xfrm>
              <a:off x="3366" y="1260"/>
              <a:ext cx="2094" cy="20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3326" name="Rectangle 65"/>
            <p:cNvSpPr>
              <a:spLocks noChangeArrowheads="1"/>
            </p:cNvSpPr>
            <p:nvPr/>
          </p:nvSpPr>
          <p:spPr bwMode="auto">
            <a:xfrm>
              <a:off x="3318" y="1320"/>
              <a:ext cx="2094" cy="20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3327" name="Text Box 63"/>
            <p:cNvSpPr txBox="1">
              <a:spLocks noChangeArrowheads="1"/>
            </p:cNvSpPr>
            <p:nvPr/>
          </p:nvSpPr>
          <p:spPr bwMode="auto">
            <a:xfrm>
              <a:off x="3283" y="1334"/>
              <a:ext cx="11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rgbClr val="FF0000"/>
                  </a:solidFill>
                </a:rPr>
                <a:t>source port #</a:t>
              </a:r>
              <a:endParaRPr lang="en-US" sz="2400" b="1" dirty="0">
                <a:latin typeface="Times New Roman" pitchFamily="18" charset="0"/>
              </a:endParaRPr>
            </a:p>
          </p:txBody>
        </p:sp>
        <p:sp>
          <p:nvSpPr>
            <p:cNvPr id="13328" name="Text Box 64"/>
            <p:cNvSpPr txBox="1">
              <a:spLocks noChangeArrowheads="1"/>
            </p:cNvSpPr>
            <p:nvPr/>
          </p:nvSpPr>
          <p:spPr bwMode="auto">
            <a:xfrm>
              <a:off x="4405" y="1334"/>
              <a:ext cx="9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 err="1">
                  <a:solidFill>
                    <a:srgbClr val="FF0000"/>
                  </a:solidFill>
                </a:rPr>
                <a:t>dest</a:t>
              </a:r>
              <a:r>
                <a:rPr lang="en-US" sz="1800" b="1" dirty="0">
                  <a:solidFill>
                    <a:srgbClr val="FF0000"/>
                  </a:solidFill>
                </a:rPr>
                <a:t> port #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3329" name="Line 66"/>
            <p:cNvSpPr>
              <a:spLocks noChangeShapeType="1"/>
            </p:cNvSpPr>
            <p:nvPr/>
          </p:nvSpPr>
          <p:spPr bwMode="auto">
            <a:xfrm flipV="1">
              <a:off x="3312" y="1572"/>
              <a:ext cx="20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30" name="Line 68"/>
            <p:cNvSpPr>
              <a:spLocks noChangeShapeType="1"/>
            </p:cNvSpPr>
            <p:nvPr/>
          </p:nvSpPr>
          <p:spPr bwMode="auto">
            <a:xfrm flipV="1">
              <a:off x="3318" y="2196"/>
              <a:ext cx="20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31" name="Line 69"/>
            <p:cNvSpPr>
              <a:spLocks noChangeShapeType="1"/>
            </p:cNvSpPr>
            <p:nvPr/>
          </p:nvSpPr>
          <p:spPr bwMode="auto">
            <a:xfrm flipV="1">
              <a:off x="4350" y="1320"/>
              <a:ext cx="0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32" name="Text Box 70"/>
            <p:cNvSpPr txBox="1">
              <a:spLocks noChangeArrowheads="1"/>
            </p:cNvSpPr>
            <p:nvPr/>
          </p:nvSpPr>
          <p:spPr bwMode="auto">
            <a:xfrm>
              <a:off x="4036" y="104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33" name="Line 71"/>
            <p:cNvSpPr>
              <a:spLocks noChangeShapeType="1"/>
            </p:cNvSpPr>
            <p:nvPr/>
          </p:nvSpPr>
          <p:spPr bwMode="auto">
            <a:xfrm>
              <a:off x="4638" y="1173"/>
              <a:ext cx="75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34" name="Line 72"/>
            <p:cNvSpPr>
              <a:spLocks noChangeShapeType="1"/>
            </p:cNvSpPr>
            <p:nvPr/>
          </p:nvSpPr>
          <p:spPr bwMode="auto">
            <a:xfrm rot="10800000">
              <a:off x="3309" y="1179"/>
              <a:ext cx="7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35" name="Text Box 73"/>
            <p:cNvSpPr txBox="1">
              <a:spLocks noChangeArrowheads="1"/>
            </p:cNvSpPr>
            <p:nvPr/>
          </p:nvSpPr>
          <p:spPr bwMode="auto">
            <a:xfrm>
              <a:off x="3500" y="2489"/>
              <a:ext cx="186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l-GR" sz="2000" b="1" i="1" dirty="0">
                  <a:solidFill>
                    <a:srgbClr val="FF66CC"/>
                  </a:solidFill>
                </a:rPr>
                <a:t>δεδομένα </a:t>
              </a:r>
              <a:r>
                <a:rPr lang="el-GR" sz="2000" b="1" i="1" dirty="0" smtClean="0">
                  <a:solidFill>
                    <a:srgbClr val="FF66CC"/>
                  </a:solidFill>
                </a:rPr>
                <a:t>εφαρμογής</a:t>
              </a:r>
              <a:r>
                <a:rPr lang="en-US" sz="2000" b="1" i="1" dirty="0" smtClean="0">
                  <a:solidFill>
                    <a:srgbClr val="FF66CC"/>
                  </a:solidFill>
                </a:rPr>
                <a:t> </a:t>
              </a:r>
              <a:endParaRPr lang="en-US" sz="2000" b="1" i="1" dirty="0">
                <a:solidFill>
                  <a:srgbClr val="FF66CC"/>
                </a:solidFill>
              </a:endParaRPr>
            </a:p>
            <a:p>
              <a:pPr algn="ctr" eaLnBrk="0" hangingPunct="0"/>
              <a:r>
                <a:rPr lang="en-US" sz="2000" b="1" i="1" dirty="0">
                  <a:solidFill>
                    <a:srgbClr val="FF66CC"/>
                  </a:solidFill>
                </a:rPr>
                <a:t>(</a:t>
              </a:r>
              <a:r>
                <a:rPr lang="el-GR" sz="2000" b="1" i="1" dirty="0">
                  <a:solidFill>
                    <a:srgbClr val="FF66CC"/>
                  </a:solidFill>
                </a:rPr>
                <a:t>μήνυμα</a:t>
              </a:r>
              <a:r>
                <a:rPr lang="en-US" sz="2000" b="1" i="1" dirty="0">
                  <a:solidFill>
                    <a:srgbClr val="FF66CC"/>
                  </a:solidFill>
                </a:rPr>
                <a:t>)</a:t>
              </a:r>
              <a:endParaRPr lang="en-US" sz="2400" b="1" i="1" dirty="0">
                <a:solidFill>
                  <a:srgbClr val="FF66CC"/>
                </a:solidFill>
                <a:latin typeface="Times New Roman" pitchFamily="18" charset="0"/>
              </a:endParaRPr>
            </a:p>
          </p:txBody>
        </p:sp>
        <p:sp>
          <p:nvSpPr>
            <p:cNvPr id="13336" name="Text Box 74"/>
            <p:cNvSpPr txBox="1">
              <a:spLocks noChangeArrowheads="1"/>
            </p:cNvSpPr>
            <p:nvPr/>
          </p:nvSpPr>
          <p:spPr bwMode="auto">
            <a:xfrm>
              <a:off x="3308" y="1769"/>
              <a:ext cx="20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400" dirty="0">
                  <a:latin typeface="Times New Roman" pitchFamily="18" charset="0"/>
                </a:rPr>
                <a:t>άλλα πεδία επικεφαλίδας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3337" name="Text Box 76"/>
            <p:cNvSpPr txBox="1">
              <a:spLocks noChangeArrowheads="1"/>
            </p:cNvSpPr>
            <p:nvPr/>
          </p:nvSpPr>
          <p:spPr bwMode="auto">
            <a:xfrm>
              <a:off x="4360" y="3476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</p:grpSp>
      <p:sp>
        <p:nvSpPr>
          <p:cNvPr id="13317" name="TextBox 17"/>
          <p:cNvSpPr txBox="1">
            <a:spLocks noChangeArrowheads="1"/>
          </p:cNvSpPr>
          <p:nvPr/>
        </p:nvSpPr>
        <p:spPr bwMode="auto">
          <a:xfrm>
            <a:off x="1665288" y="381000"/>
            <a:ext cx="62595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000" dirty="0"/>
              <a:t>TCP/UDP Segment </a:t>
            </a:r>
          </a:p>
        </p:txBody>
      </p:sp>
      <p:sp>
        <p:nvSpPr>
          <p:cNvPr id="13318" name="Flowchart: Predefined Process 18"/>
          <p:cNvSpPr>
            <a:spLocks noChangeArrowheads="1"/>
          </p:cNvSpPr>
          <p:nvPr/>
        </p:nvSpPr>
        <p:spPr bwMode="auto">
          <a:xfrm>
            <a:off x="304800" y="5334000"/>
            <a:ext cx="8382000" cy="533400"/>
          </a:xfrm>
          <a:prstGeom prst="flowChartPredefined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/>
            <a:endParaRPr lang="el-GR"/>
          </a:p>
        </p:txBody>
      </p:sp>
      <p:sp>
        <p:nvSpPr>
          <p:cNvPr id="13319" name="TextBox 19"/>
          <p:cNvSpPr txBox="1">
            <a:spLocks noChangeArrowheads="1"/>
          </p:cNvSpPr>
          <p:nvPr/>
        </p:nvSpPr>
        <p:spPr bwMode="auto">
          <a:xfrm>
            <a:off x="3657600" y="6172200"/>
            <a:ext cx="162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/>
              <a:t>File</a:t>
            </a:r>
          </a:p>
        </p:txBody>
      </p:sp>
      <p:sp>
        <p:nvSpPr>
          <p:cNvPr id="13320" name="TextBox 20"/>
          <p:cNvSpPr txBox="1">
            <a:spLocks noChangeArrowheads="1"/>
          </p:cNvSpPr>
          <p:nvPr/>
        </p:nvSpPr>
        <p:spPr bwMode="auto">
          <a:xfrm>
            <a:off x="-44705" y="4891478"/>
            <a:ext cx="40639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b="1" dirty="0" smtClean="0"/>
              <a:t>Δεδομένα εφαρμογής για το</a:t>
            </a:r>
            <a:r>
              <a:rPr lang="en-US" b="1" dirty="0" smtClean="0"/>
              <a:t> </a:t>
            </a: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segment</a:t>
            </a:r>
          </a:p>
        </p:txBody>
      </p:sp>
      <p:sp>
        <p:nvSpPr>
          <p:cNvPr id="13321" name="Rectangle 21"/>
          <p:cNvSpPr>
            <a:spLocks noChangeArrowheads="1"/>
          </p:cNvSpPr>
          <p:nvPr/>
        </p:nvSpPr>
        <p:spPr bwMode="auto">
          <a:xfrm>
            <a:off x="5600593" y="4876800"/>
            <a:ext cx="34371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b="1" dirty="0" smtClean="0"/>
              <a:t>Δεδομένα για το ν-</a:t>
            </a:r>
            <a:r>
              <a:rPr lang="el-GR" b="1" dirty="0" err="1" smtClean="0"/>
              <a:t>ιοστό</a:t>
            </a:r>
            <a:r>
              <a:rPr lang="en-US" b="1" dirty="0" smtClean="0"/>
              <a:t> </a:t>
            </a:r>
            <a:r>
              <a:rPr lang="en-US" b="1" dirty="0"/>
              <a:t>segment</a:t>
            </a:r>
          </a:p>
        </p:txBody>
      </p:sp>
      <p:cxnSp>
        <p:nvCxnSpPr>
          <p:cNvPr id="13322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838200" y="5105400"/>
            <a:ext cx="5334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3" name="Straight Arrow Connector 25"/>
          <p:cNvCxnSpPr>
            <a:cxnSpLocks noChangeShapeType="1"/>
          </p:cNvCxnSpPr>
          <p:nvPr/>
        </p:nvCxnSpPr>
        <p:spPr bwMode="auto">
          <a:xfrm>
            <a:off x="7696200" y="5105400"/>
            <a:ext cx="4572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24" name="Right Brace 27"/>
          <p:cNvSpPr>
            <a:spLocks/>
          </p:cNvSpPr>
          <p:nvPr/>
        </p:nvSpPr>
        <p:spPr bwMode="auto">
          <a:xfrm rot="16200000" flipH="1">
            <a:off x="4305300" y="1790700"/>
            <a:ext cx="419100" cy="8420100"/>
          </a:xfrm>
          <a:prstGeom prst="rightBrace">
            <a:avLst>
              <a:gd name="adj1" fmla="val 837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/>
            <a:endParaRPr lang="el-GR"/>
          </a:p>
        </p:txBody>
      </p:sp>
      <p:sp>
        <p:nvSpPr>
          <p:cNvPr id="2" name="Oval 1"/>
          <p:cNvSpPr/>
          <p:nvPr/>
        </p:nvSpPr>
        <p:spPr bwMode="auto">
          <a:xfrm>
            <a:off x="1675607" y="990600"/>
            <a:ext cx="4953000" cy="1371600"/>
          </a:xfrm>
          <a:prstGeom prst="ellipse">
            <a:avLst/>
          </a:prstGeom>
          <a:solidFill>
            <a:srgbClr val="FFFF00">
              <a:alpha val="48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FC1A41-3526-41F6-A55C-09760FC46C6E}" type="slidenum">
              <a:rPr lang="en-US" smtClean="0">
                <a:latin typeface="Arial" pitchFamily="34" charset="0"/>
              </a:rPr>
              <a:pPr/>
              <a:t>60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</a:t>
            </a:r>
            <a:r>
              <a:rPr lang="el-GR" sz="3600" smtClean="0"/>
              <a:t>και</a:t>
            </a:r>
            <a:r>
              <a:rPr lang="en-US" sz="3600" smtClean="0"/>
              <a:t> Timeout</a:t>
            </a:r>
            <a:endParaRPr lang="en-US" smtClean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9144000" cy="14954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u="sng" dirty="0" smtClean="0">
                <a:solidFill>
                  <a:srgbClr val="FF0000"/>
                </a:solidFill>
              </a:rPr>
              <a:t>Θέτοντας το</a:t>
            </a:r>
            <a:r>
              <a:rPr lang="en-US" u="sng" dirty="0" smtClean="0">
                <a:solidFill>
                  <a:srgbClr val="FF0000"/>
                </a:solidFill>
              </a:rPr>
              <a:t> timeout</a:t>
            </a:r>
            <a:endParaRPr lang="en-US" sz="24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 err="1" smtClean="0">
                <a:latin typeface="Courier New" pitchFamily="49" charset="0"/>
              </a:rPr>
              <a:t>EstimtedRTT</a:t>
            </a:r>
            <a:r>
              <a:rPr lang="en-US" sz="2000" dirty="0" smtClean="0"/>
              <a:t> </a:t>
            </a:r>
            <a:r>
              <a:rPr lang="el-GR" sz="2000" dirty="0" smtClean="0"/>
              <a:t>συν</a:t>
            </a:r>
            <a:r>
              <a:rPr lang="en-US" sz="2000" dirty="0" smtClean="0"/>
              <a:t> “</a:t>
            </a:r>
            <a:r>
              <a:rPr lang="el-GR" sz="2000" dirty="0" smtClean="0"/>
              <a:t>περιθώριο ασφαλείας</a:t>
            </a:r>
            <a:r>
              <a:rPr lang="en-US" sz="2000" dirty="0" smtClean="0"/>
              <a:t>”</a:t>
            </a:r>
          </a:p>
          <a:p>
            <a:pPr lvl="1">
              <a:buFont typeface="Arial" pitchFamily="34" charset="0"/>
              <a:buChar char="•"/>
            </a:pPr>
            <a:r>
              <a:rPr lang="el-GR" sz="1800" dirty="0" smtClean="0"/>
              <a:t>Μεγάλη μεταβλητότητα  στο</a:t>
            </a:r>
            <a:r>
              <a:rPr lang="en-US" sz="1800" dirty="0" smtClean="0"/>
              <a:t> </a:t>
            </a:r>
            <a:r>
              <a:rPr lang="en-US" sz="1800" b="1" dirty="0" err="1" smtClean="0">
                <a:latin typeface="Courier New" pitchFamily="49" charset="0"/>
              </a:rPr>
              <a:t>EstimatedRTT</a:t>
            </a:r>
            <a:r>
              <a:rPr lang="en-US" sz="1800" b="1" dirty="0" smtClean="0">
                <a:latin typeface="Courier New" pitchFamily="49" charset="0"/>
              </a:rPr>
              <a:t> -&gt;</a:t>
            </a:r>
            <a:r>
              <a:rPr lang="en-US" sz="1800" dirty="0" smtClean="0"/>
              <a:t> </a:t>
            </a:r>
            <a:r>
              <a:rPr lang="el-GR" sz="1800" dirty="0" smtClean="0"/>
              <a:t>μεγαλύτερο περιθώριο ασφαλείας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Πρώτα υπολογίζεται η τυπική απόκλιση του</a:t>
            </a:r>
            <a:r>
              <a:rPr lang="en-US" sz="2000" dirty="0" smtClean="0"/>
              <a:t> </a:t>
            </a:r>
            <a:r>
              <a:rPr lang="en-US" sz="2000" dirty="0" err="1" smtClean="0"/>
              <a:t>SampleRTT</a:t>
            </a:r>
            <a:r>
              <a:rPr lang="en-US" sz="2000" dirty="0" smtClean="0"/>
              <a:t> </a:t>
            </a:r>
            <a:r>
              <a:rPr lang="el-GR" sz="2000" dirty="0" smtClean="0"/>
              <a:t> από το</a:t>
            </a:r>
            <a:r>
              <a:rPr lang="en-US" sz="2000" dirty="0" smtClean="0"/>
              <a:t> </a:t>
            </a:r>
            <a:r>
              <a:rPr lang="en-US" sz="2000" dirty="0" err="1" smtClean="0"/>
              <a:t>EstimatedRTT</a:t>
            </a:r>
            <a:r>
              <a:rPr lang="en-US" sz="2000" dirty="0" smtClean="0"/>
              <a:t>: 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48744" y="5486400"/>
            <a:ext cx="6801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err="1">
                <a:latin typeface="Courier New" pitchFamily="49" charset="0"/>
              </a:rPr>
              <a:t>TimeoutInterval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</a:rPr>
              <a:t>EstimatedRTT</a:t>
            </a:r>
            <a:r>
              <a:rPr lang="en-US" sz="2000" b="1" dirty="0">
                <a:latin typeface="Courier New" pitchFamily="49" charset="0"/>
              </a:rPr>
              <a:t> + </a:t>
            </a:r>
            <a:r>
              <a:rPr lang="en-US" sz="2000" b="1" dirty="0" smtClean="0">
                <a:latin typeface="Courier New" pitchFamily="49" charset="0"/>
              </a:rPr>
              <a:t>4 * </a:t>
            </a:r>
            <a:r>
              <a:rPr lang="en-US" sz="2000" b="1" dirty="0" err="1" smtClean="0">
                <a:latin typeface="Courier New" pitchFamily="49" charset="0"/>
              </a:rPr>
              <a:t>DevRTT</a:t>
            </a:r>
            <a:endParaRPr lang="en-US" sz="1000" dirty="0">
              <a:latin typeface="Times New Roman" pitchFamily="18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914400" y="3429000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err="1">
                <a:latin typeface="Courier New" pitchFamily="49" charset="0"/>
              </a:rPr>
              <a:t>DevRTT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 smtClean="0">
                <a:latin typeface="Courier New" pitchFamily="49" charset="0"/>
              </a:rPr>
              <a:t>( 1 - </a:t>
            </a:r>
            <a:r>
              <a:rPr lang="en-US" sz="2000" b="1" dirty="0" smtClean="0">
                <a:latin typeface="Courier New" pitchFamily="49" charset="0"/>
                <a:sym typeface="Symbol" pitchFamily="18" charset="2"/>
              </a:rPr>
              <a:t> </a:t>
            </a:r>
            <a:r>
              <a:rPr lang="en-US" sz="2000" b="1" dirty="0" smtClean="0">
                <a:latin typeface="Courier New" pitchFamily="49" charset="0"/>
              </a:rPr>
              <a:t>)* </a:t>
            </a:r>
            <a:r>
              <a:rPr lang="en-US" sz="2000" b="1" dirty="0" err="1" smtClean="0">
                <a:latin typeface="Courier New" pitchFamily="49" charset="0"/>
              </a:rPr>
              <a:t>DevRTT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           </a:t>
            </a:r>
            <a:r>
              <a:rPr lang="en-US" sz="2000" b="1" dirty="0" smtClean="0">
                <a:latin typeface="Courier New" pitchFamily="49" charset="0"/>
                <a:sym typeface="Symbol" pitchFamily="18" charset="2"/>
              </a:rPr>
              <a:t> </a:t>
            </a:r>
            <a:r>
              <a:rPr lang="en-US" sz="2000" b="1" dirty="0" smtClean="0">
                <a:latin typeface="Courier New" pitchFamily="49" charset="0"/>
              </a:rPr>
              <a:t>* | </a:t>
            </a:r>
            <a:r>
              <a:rPr lang="en-US" sz="2000" b="1" dirty="0" err="1" smtClean="0">
                <a:latin typeface="Courier New" pitchFamily="49" charset="0"/>
              </a:rPr>
              <a:t>SampleRTT</a:t>
            </a:r>
            <a:r>
              <a:rPr lang="en-US" sz="2000" b="1" dirty="0" smtClean="0">
                <a:latin typeface="Courier New" pitchFamily="49" charset="0"/>
              </a:rPr>
              <a:t> – </a:t>
            </a:r>
            <a:r>
              <a:rPr lang="en-US" sz="2000" b="1" dirty="0" err="1" smtClean="0">
                <a:latin typeface="Courier New" pitchFamily="49" charset="0"/>
              </a:rPr>
              <a:t>EstimatedRTT</a:t>
            </a:r>
            <a:r>
              <a:rPr lang="en-US" sz="2000" b="1" dirty="0" smtClean="0">
                <a:latin typeface="Courier New" pitchFamily="49" charset="0"/>
              </a:rPr>
              <a:t> |</a:t>
            </a:r>
            <a:endParaRPr lang="en-US" sz="2000" b="1" dirty="0">
              <a:latin typeface="Courier New" pitchFamily="49" charset="0"/>
            </a:endParaRPr>
          </a:p>
          <a:p>
            <a:pPr eaLnBrk="0" hangingPunct="0"/>
            <a:endParaRPr lang="en-US" sz="2000" b="1" dirty="0">
              <a:latin typeface="Courier New" pitchFamily="49" charset="0"/>
            </a:endParaRP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(</a:t>
            </a:r>
            <a:r>
              <a:rPr lang="el-GR" sz="2000" b="1" dirty="0">
                <a:latin typeface="Courier New" pitchFamily="49" charset="0"/>
              </a:rPr>
              <a:t>τυπικά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 = 0.25)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615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 </a:t>
            </a:r>
            <a:r>
              <a:rPr lang="el-GR" sz="2000">
                <a:solidFill>
                  <a:srgbClr val="FF0000"/>
                </a:solidFill>
              </a:rPr>
              <a:t>Μετά η τιμή του χρονικού διαστήματος τίθεται σε</a:t>
            </a:r>
            <a:r>
              <a:rPr lang="en-US" sz="2000">
                <a:solidFill>
                  <a:srgbClr val="FF0000"/>
                </a:solidFill>
              </a:rPr>
              <a:t>: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" y="0"/>
            <a:ext cx="7772400" cy="1143000"/>
          </a:xfrm>
        </p:spPr>
        <p:txBody>
          <a:bodyPr/>
          <a:lstStyle/>
          <a:p>
            <a:r>
              <a:rPr lang="en-US" dirty="0"/>
              <a:t>TCP reliable data transfer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TCP creates </a:t>
            </a:r>
            <a:r>
              <a:rPr lang="en-US" sz="2400" dirty="0" smtClean="0"/>
              <a:t> service </a:t>
            </a:r>
            <a:r>
              <a:rPr lang="en-US" sz="2400" dirty="0"/>
              <a:t>on top of </a:t>
            </a:r>
            <a:r>
              <a:rPr lang="en-US" sz="2400" b="1" dirty="0">
                <a:solidFill>
                  <a:srgbClr val="FF0000"/>
                </a:solidFill>
              </a:rPr>
              <a:t>IP’s unreliable service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pipelined </a:t>
            </a:r>
            <a:r>
              <a:rPr lang="en-US" sz="2400" dirty="0" smtClean="0"/>
              <a:t>segments (e.g., sending several segments, back-to-back)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cumulative </a:t>
            </a:r>
            <a:r>
              <a:rPr lang="en-US" sz="2400" b="1" dirty="0" err="1">
                <a:solidFill>
                  <a:srgbClr val="0070C0"/>
                </a:solidFill>
              </a:rPr>
              <a:t>acks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TCP uses single retransmission timer</a:t>
            </a:r>
          </a:p>
          <a:p>
            <a:endParaRPr lang="en-US" sz="2400" dirty="0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573780"/>
            <a:ext cx="9144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retransmissions are triggered by: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>
                <a:solidFill>
                  <a:srgbClr val="C00000"/>
                </a:solidFill>
              </a:rPr>
              <a:t>timeout events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>
                <a:solidFill>
                  <a:srgbClr val="C00000"/>
                </a:solidFill>
              </a:rPr>
              <a:t>duplicate </a:t>
            </a:r>
            <a:r>
              <a:rPr lang="en-US" b="1" dirty="0" err="1" smtClean="0">
                <a:solidFill>
                  <a:srgbClr val="C00000"/>
                </a:solidFill>
              </a:rPr>
              <a:t>acks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/>
              <a:t>TCP sender events: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03960"/>
            <a:ext cx="9144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data </a:t>
            </a:r>
            <a:r>
              <a:rPr lang="en-US" sz="2400" u="sng" dirty="0" smtClean="0">
                <a:solidFill>
                  <a:srgbClr val="FF0000"/>
                </a:solidFill>
              </a:rPr>
              <a:t>received </a:t>
            </a:r>
            <a:r>
              <a:rPr lang="en-US" sz="2400" u="sng" dirty="0">
                <a:solidFill>
                  <a:srgbClr val="FF0000"/>
                </a:solidFill>
              </a:rPr>
              <a:t>from </a:t>
            </a:r>
            <a:r>
              <a:rPr lang="en-US" sz="2400" u="sng" dirty="0" smtClean="0">
                <a:solidFill>
                  <a:srgbClr val="FF0000"/>
                </a:solidFill>
              </a:rPr>
              <a:t>application: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Create segment with </a:t>
            </a:r>
            <a:r>
              <a:rPr lang="en-US" sz="2400" dirty="0" err="1"/>
              <a:t>seq</a:t>
            </a:r>
            <a:r>
              <a:rPr lang="en-US" sz="2400" dirty="0"/>
              <a:t> #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/>
              <a:t>seq</a:t>
            </a:r>
            <a:r>
              <a:rPr lang="en-US" sz="2400" dirty="0"/>
              <a:t> # is byte-stream number of first data byte in  segment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start timer if not already </a:t>
            </a:r>
            <a:r>
              <a:rPr lang="en-US" sz="2400" dirty="0" smtClean="0"/>
              <a:t>running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             </a:t>
            </a:r>
            <a:r>
              <a:rPr lang="en-US" sz="2400" dirty="0"/>
              <a:t>(think of timer as for oldest </a:t>
            </a:r>
            <a:r>
              <a:rPr lang="en-US" sz="2400" dirty="0" err="1"/>
              <a:t>unacked</a:t>
            </a:r>
            <a:r>
              <a:rPr lang="en-US" sz="2400" dirty="0"/>
              <a:t> segment)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expiration interval: </a:t>
            </a:r>
            <a:r>
              <a:rPr lang="en-US" sz="2400" dirty="0" err="1">
                <a:latin typeface="Courier New" pitchFamily="49" charset="0"/>
              </a:rPr>
              <a:t>TimeOutInterval</a:t>
            </a:r>
            <a:r>
              <a:rPr lang="en-US" sz="2400" dirty="0">
                <a:latin typeface="Courier New" pitchFamily="49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/>
              <a:t>TCP sender events: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07720" y="1569720"/>
            <a:ext cx="765048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timeout: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retransmit segment that caused timeout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restart </a:t>
            </a:r>
            <a:r>
              <a:rPr lang="en-US" sz="2400" dirty="0" smtClean="0"/>
              <a:t>timer</a:t>
            </a:r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</a:t>
            </a:r>
            <a:r>
              <a:rPr lang="en-US" sz="2400" u="sng" dirty="0" smtClean="0">
                <a:solidFill>
                  <a:srgbClr val="FF0000"/>
                </a:solidFill>
              </a:rPr>
              <a:t>ACK packet received</a:t>
            </a:r>
            <a:r>
              <a:rPr lang="en-US" sz="2400" u="sng" dirty="0">
                <a:solidFill>
                  <a:srgbClr val="FF0000"/>
                </a:solidFill>
              </a:rPr>
              <a:t>: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If acknowledges previously </a:t>
            </a:r>
            <a:r>
              <a:rPr lang="en-US" sz="2400" dirty="0" err="1"/>
              <a:t>unacked</a:t>
            </a:r>
            <a:r>
              <a:rPr lang="en-US" sz="2400" dirty="0"/>
              <a:t> segments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update what is known to be </a:t>
            </a:r>
            <a:r>
              <a:rPr lang="en-US" sz="2000" dirty="0" err="1"/>
              <a:t>acked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start timer if there are  outstanding segments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066800"/>
            <a:ext cx="2438400" cy="1143000"/>
          </a:xfrm>
        </p:spPr>
        <p:txBody>
          <a:bodyPr/>
          <a:lstStyle/>
          <a:p>
            <a:r>
              <a:rPr lang="en-US" sz="2800" dirty="0"/>
              <a:t>TCP </a:t>
            </a:r>
            <a:br>
              <a:rPr lang="en-US" sz="2800" dirty="0"/>
            </a:br>
            <a:r>
              <a:rPr lang="en-US" sz="2800" dirty="0"/>
              <a:t>sender</a:t>
            </a:r>
            <a:br>
              <a:rPr lang="en-US" sz="2800" dirty="0"/>
            </a:br>
            <a:r>
              <a:rPr lang="en-US" sz="2800" dirty="0" smtClean="0"/>
              <a:t>(</a:t>
            </a:r>
            <a:r>
              <a:rPr lang="el-GR" sz="2800" dirty="0" smtClean="0"/>
              <a:t>«βασικός αλγόριθμος»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-228600" y="0"/>
            <a:ext cx="6781800" cy="64940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rial" charset="0"/>
              </a:rPr>
              <a:t>        </a:t>
            </a:r>
            <a:r>
              <a:rPr lang="en-US" dirty="0" err="1">
                <a:latin typeface="Arial" charset="0"/>
              </a:rPr>
              <a:t>NextSeqNum</a:t>
            </a:r>
            <a:r>
              <a:rPr lang="en-US" dirty="0">
                <a:latin typeface="Arial" charset="0"/>
              </a:rPr>
              <a:t> = </a:t>
            </a:r>
            <a:r>
              <a:rPr lang="en-US" dirty="0" err="1">
                <a:latin typeface="Arial" charset="0"/>
              </a:rPr>
              <a:t>InitialSeqNum</a:t>
            </a:r>
            <a:endParaRPr lang="en-US" dirty="0">
              <a:latin typeface="Arial" charset="0"/>
            </a:endParaRPr>
          </a:p>
          <a:p>
            <a:pPr algn="l"/>
            <a:r>
              <a:rPr lang="en-US" dirty="0">
                <a:latin typeface="Arial" charset="0"/>
              </a:rPr>
              <a:t>       </a:t>
            </a:r>
            <a:r>
              <a:rPr lang="en-US" dirty="0" err="1">
                <a:latin typeface="Arial" charset="0"/>
              </a:rPr>
              <a:t>SendBase</a:t>
            </a:r>
            <a:r>
              <a:rPr lang="en-US" dirty="0">
                <a:latin typeface="Arial" charset="0"/>
              </a:rPr>
              <a:t> = </a:t>
            </a:r>
            <a:r>
              <a:rPr lang="en-US" dirty="0" err="1">
                <a:latin typeface="Arial" charset="0"/>
              </a:rPr>
              <a:t>InitialSeqNum</a:t>
            </a:r>
            <a:endParaRPr lang="en-US" dirty="0">
              <a:latin typeface="Arial" charset="0"/>
            </a:endParaRPr>
          </a:p>
          <a:p>
            <a:pPr algn="l"/>
            <a:endParaRPr lang="en-US" dirty="0">
              <a:latin typeface="Arial" charset="0"/>
            </a:endParaRPr>
          </a:p>
          <a:p>
            <a:pPr algn="l"/>
            <a:r>
              <a:rPr lang="en-US" dirty="0">
                <a:latin typeface="Arial" charset="0"/>
              </a:rPr>
              <a:t>       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loop (forever) {</a:t>
            </a:r>
            <a:r>
              <a:rPr lang="en-US" dirty="0">
                <a:latin typeface="Arial" charset="0"/>
              </a:rPr>
              <a:t> </a:t>
            </a:r>
          </a:p>
          <a:p>
            <a:pPr algn="l"/>
            <a:r>
              <a:rPr lang="en-US" dirty="0">
                <a:latin typeface="Arial" charset="0"/>
              </a:rPr>
              <a:t>          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switch(event)</a:t>
            </a:r>
            <a:r>
              <a:rPr lang="en-US" dirty="0">
                <a:latin typeface="Arial" charset="0"/>
              </a:rPr>
              <a:t> </a:t>
            </a:r>
          </a:p>
          <a:p>
            <a:pPr algn="l"/>
            <a:endParaRPr lang="en-US" dirty="0">
              <a:latin typeface="Arial" charset="0"/>
            </a:endParaRPr>
          </a:p>
          <a:p>
            <a:pPr algn="l"/>
            <a:r>
              <a:rPr lang="en-US" dirty="0">
                <a:latin typeface="Arial" charset="0"/>
              </a:rPr>
              <a:t>          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event: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data received from application above </a:t>
            </a:r>
          </a:p>
          <a:p>
            <a:pPr algn="l"/>
            <a:r>
              <a:rPr lang="en-US" dirty="0">
                <a:latin typeface="Arial" charset="0"/>
              </a:rPr>
              <a:t>                 create TCP segment with sequence number </a:t>
            </a:r>
            <a:r>
              <a:rPr lang="en-US" dirty="0" err="1">
                <a:latin typeface="Arial" charset="0"/>
              </a:rPr>
              <a:t>NextSeqNum</a:t>
            </a:r>
            <a:r>
              <a:rPr lang="en-US" dirty="0">
                <a:latin typeface="Arial" charset="0"/>
              </a:rPr>
              <a:t> </a:t>
            </a:r>
          </a:p>
          <a:p>
            <a:pPr algn="l"/>
            <a:r>
              <a:rPr lang="en-US" dirty="0">
                <a:latin typeface="Arial" charset="0"/>
              </a:rPr>
              <a:t>                 if (timer currently not running)</a:t>
            </a:r>
          </a:p>
          <a:p>
            <a:pPr algn="l"/>
            <a:r>
              <a:rPr lang="en-US" dirty="0">
                <a:latin typeface="Arial" charset="0"/>
              </a:rPr>
              <a:t>                       </a:t>
            </a:r>
            <a:r>
              <a:rPr lang="en-US" b="1" dirty="0">
                <a:solidFill>
                  <a:srgbClr val="009900"/>
                </a:solidFill>
                <a:latin typeface="Arial" charset="0"/>
              </a:rPr>
              <a:t>start timer</a:t>
            </a:r>
          </a:p>
          <a:p>
            <a:pPr algn="l"/>
            <a:r>
              <a:rPr lang="en-US" dirty="0">
                <a:latin typeface="Arial" charset="0"/>
              </a:rPr>
              <a:t>                 pass segment to IP </a:t>
            </a:r>
          </a:p>
          <a:p>
            <a:pPr algn="l"/>
            <a:r>
              <a:rPr lang="en-US" dirty="0">
                <a:latin typeface="Arial" charset="0"/>
              </a:rPr>
              <a:t>                 </a:t>
            </a:r>
            <a:r>
              <a:rPr lang="en-US" dirty="0" err="1">
                <a:latin typeface="Arial" charset="0"/>
              </a:rPr>
              <a:t>NextSeqNum</a:t>
            </a:r>
            <a:r>
              <a:rPr lang="en-US" dirty="0">
                <a:latin typeface="Arial" charset="0"/>
              </a:rPr>
              <a:t> = </a:t>
            </a:r>
            <a:r>
              <a:rPr lang="en-US" dirty="0" err="1">
                <a:latin typeface="Arial" charset="0"/>
              </a:rPr>
              <a:t>NextSeqNum</a:t>
            </a:r>
            <a:r>
              <a:rPr lang="en-US" dirty="0">
                <a:latin typeface="Arial" charset="0"/>
              </a:rPr>
              <a:t> + length(data) </a:t>
            </a:r>
          </a:p>
          <a:p>
            <a:pPr algn="l"/>
            <a:endParaRPr lang="en-US" dirty="0">
              <a:latin typeface="Arial" charset="0"/>
            </a:endParaRPr>
          </a:p>
          <a:p>
            <a:pPr algn="l"/>
            <a:r>
              <a:rPr lang="en-US" dirty="0">
                <a:latin typeface="Arial" charset="0"/>
              </a:rPr>
              <a:t>           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event: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timer timeout</a:t>
            </a:r>
          </a:p>
          <a:p>
            <a:pPr algn="l"/>
            <a:r>
              <a:rPr lang="en-US" dirty="0">
                <a:latin typeface="Arial" charset="0"/>
              </a:rPr>
              <a:t>                 retransmit not-yet-acknowledged segment with </a:t>
            </a:r>
          </a:p>
          <a:p>
            <a:pPr algn="l"/>
            <a:r>
              <a:rPr lang="en-US" dirty="0">
                <a:latin typeface="Arial" charset="0"/>
              </a:rPr>
              <a:t>                         smallest sequence number</a:t>
            </a:r>
          </a:p>
          <a:p>
            <a:pPr algn="l"/>
            <a:r>
              <a:rPr lang="en-US" b="1" dirty="0">
                <a:solidFill>
                  <a:srgbClr val="009900"/>
                </a:solidFill>
                <a:latin typeface="Arial" charset="0"/>
              </a:rPr>
              <a:t>                 start timer</a:t>
            </a:r>
          </a:p>
          <a:p>
            <a:pPr algn="l"/>
            <a:endParaRPr lang="en-US" dirty="0">
              <a:latin typeface="Arial" charset="0"/>
            </a:endParaRPr>
          </a:p>
          <a:p>
            <a:pPr algn="l"/>
            <a:r>
              <a:rPr lang="en-US" dirty="0">
                <a:latin typeface="Arial" charset="0"/>
              </a:rPr>
              <a:t>           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event: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ACK received, with ACK field value of y </a:t>
            </a:r>
          </a:p>
          <a:p>
            <a:pPr algn="l"/>
            <a:r>
              <a:rPr lang="en-US" dirty="0">
                <a:latin typeface="Arial" charset="0"/>
              </a:rPr>
              <a:t>                 if (y &gt; </a:t>
            </a:r>
            <a:r>
              <a:rPr lang="en-US" dirty="0" err="1">
                <a:latin typeface="Arial" charset="0"/>
              </a:rPr>
              <a:t>SendBase</a:t>
            </a:r>
            <a:r>
              <a:rPr lang="en-US" dirty="0">
                <a:latin typeface="Arial" charset="0"/>
              </a:rPr>
              <a:t>) { </a:t>
            </a:r>
          </a:p>
          <a:p>
            <a:pPr algn="l"/>
            <a:r>
              <a:rPr lang="en-US" dirty="0">
                <a:latin typeface="Arial" charset="0"/>
              </a:rPr>
              <a:t>                       </a:t>
            </a:r>
            <a:r>
              <a:rPr lang="en-US" dirty="0" err="1">
                <a:latin typeface="Arial" charset="0"/>
              </a:rPr>
              <a:t>SendBase</a:t>
            </a:r>
            <a:r>
              <a:rPr lang="en-US" dirty="0">
                <a:latin typeface="Arial" charset="0"/>
              </a:rPr>
              <a:t> = y</a:t>
            </a:r>
          </a:p>
          <a:p>
            <a:pPr algn="l"/>
            <a:r>
              <a:rPr lang="en-US" dirty="0">
                <a:latin typeface="Arial" charset="0"/>
              </a:rPr>
              <a:t>                      if (there are currently not-yet-acknowledged segments)</a:t>
            </a:r>
          </a:p>
          <a:p>
            <a:pPr algn="l"/>
            <a:r>
              <a:rPr lang="en-US" dirty="0">
                <a:latin typeface="Arial" charset="0"/>
              </a:rPr>
              <a:t>                               </a:t>
            </a:r>
            <a:r>
              <a:rPr lang="en-US" b="1" dirty="0">
                <a:solidFill>
                  <a:srgbClr val="009900"/>
                </a:solidFill>
                <a:latin typeface="Arial" charset="0"/>
              </a:rPr>
              <a:t>start timer </a:t>
            </a:r>
          </a:p>
          <a:p>
            <a:pPr algn="l"/>
            <a:r>
              <a:rPr lang="en-US" dirty="0">
                <a:latin typeface="Arial" charset="0"/>
              </a:rPr>
              <a:t>                      } </a:t>
            </a:r>
          </a:p>
          <a:p>
            <a:pPr algn="l"/>
            <a:endParaRPr lang="en-US" dirty="0">
              <a:latin typeface="Arial" charset="0"/>
            </a:endParaRPr>
          </a:p>
          <a:p>
            <a:pPr algn="l"/>
            <a:r>
              <a:rPr lang="en-US" dirty="0">
                <a:latin typeface="Arial" charset="0"/>
              </a:rPr>
              <a:t>        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}  /* end of loop forever */</a:t>
            </a:r>
            <a:r>
              <a:rPr lang="en-US" dirty="0">
                <a:latin typeface="Times New Roman" pitchFamily="18" charset="0"/>
              </a:rPr>
              <a:t> 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6553200" y="3276600"/>
            <a:ext cx="2646878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u="sng" dirty="0"/>
              <a:t>Comment:</a:t>
            </a:r>
            <a:endParaRPr lang="en-US" sz="1800" dirty="0"/>
          </a:p>
          <a:p>
            <a:pPr algn="l">
              <a:buFontTx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SendBase-1:</a:t>
            </a:r>
            <a:r>
              <a:rPr lang="el-GR" sz="1800" dirty="0" smtClean="0"/>
              <a:t>τελευταίο</a:t>
            </a:r>
          </a:p>
          <a:p>
            <a:pPr algn="l"/>
            <a:r>
              <a:rPr lang="en-US" sz="1800" dirty="0" smtClean="0"/>
              <a:t>byte</a:t>
            </a:r>
            <a:r>
              <a:rPr lang="el-GR" sz="1800" dirty="0" smtClean="0"/>
              <a:t> για το οποίο </a:t>
            </a:r>
          </a:p>
          <a:p>
            <a:pPr algn="l"/>
            <a:r>
              <a:rPr lang="el-GR" sz="1800" u="sng" dirty="0" smtClean="0"/>
              <a:t>επιβεβαιώθηκε </a:t>
            </a:r>
          </a:p>
          <a:p>
            <a:pPr algn="l"/>
            <a:r>
              <a:rPr lang="el-GR" sz="1800" u="sng" dirty="0" smtClean="0"/>
              <a:t>συσσωρευτικά</a:t>
            </a:r>
            <a:r>
              <a:rPr lang="en-US" sz="1800" u="sng" dirty="0" smtClean="0"/>
              <a:t> </a:t>
            </a:r>
            <a:r>
              <a:rPr lang="en-US" sz="1800" u="sng" dirty="0"/>
              <a:t/>
            </a:r>
            <a:br>
              <a:rPr lang="en-US" sz="1800" u="sng" dirty="0"/>
            </a:br>
            <a:r>
              <a:rPr lang="el-GR" sz="1800" u="sng" dirty="0" smtClean="0"/>
              <a:t>η λήψη του</a:t>
            </a:r>
            <a:endParaRPr lang="en-US" sz="1800" u="sng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NextSeqNum-1:</a:t>
            </a:r>
            <a:r>
              <a:rPr lang="el-GR" sz="1800" dirty="0" smtClean="0"/>
              <a:t> </a:t>
            </a:r>
          </a:p>
          <a:p>
            <a:pPr algn="l"/>
            <a:r>
              <a:rPr lang="el-GR" sz="1800" dirty="0" smtClean="0"/>
              <a:t>το τελευταίο</a:t>
            </a:r>
          </a:p>
          <a:p>
            <a:pPr algn="l"/>
            <a:r>
              <a:rPr lang="en-US" sz="1800" dirty="0" smtClean="0"/>
              <a:t>Byte </a:t>
            </a:r>
            <a:r>
              <a:rPr lang="el-GR" sz="1800" dirty="0" smtClean="0"/>
              <a:t>που </a:t>
            </a:r>
            <a:r>
              <a:rPr lang="el-GR" sz="1800" u="sng" dirty="0" smtClean="0"/>
              <a:t>μεταδόθηκε </a:t>
            </a:r>
          </a:p>
          <a:p>
            <a:pPr algn="l"/>
            <a:r>
              <a:rPr lang="el-GR" sz="1800" u="sng" dirty="0" smtClean="0"/>
              <a:t>συσωρευτικά</a:t>
            </a:r>
            <a:endParaRPr lang="en-US" sz="1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/>
              <a:t>TCP Round Trip Time and Timeout</a:t>
            </a:r>
            <a:endParaRPr lang="en-US"/>
          </a:p>
        </p:txBody>
      </p:sp>
      <p:sp>
        <p:nvSpPr>
          <p:cNvPr id="2508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81125"/>
            <a:ext cx="4495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dirty="0">
                <a:solidFill>
                  <a:srgbClr val="FF0000"/>
                </a:solidFill>
              </a:rPr>
              <a:t>Q:</a:t>
            </a:r>
            <a:r>
              <a:rPr lang="en-US" dirty="0"/>
              <a:t> how to set TCP timeout value?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longer than RTT</a:t>
            </a:r>
          </a:p>
          <a:p>
            <a:pPr lvl="1">
              <a:buNone/>
            </a:pPr>
            <a:r>
              <a:rPr lang="en-US" sz="2000" dirty="0" smtClean="0">
                <a:sym typeface="Wingdings"/>
              </a:rPr>
              <a:t> </a:t>
            </a:r>
            <a:r>
              <a:rPr lang="en-US" sz="2000" dirty="0" smtClean="0"/>
              <a:t>but </a:t>
            </a:r>
            <a:r>
              <a:rPr lang="en-US" sz="2000" dirty="0"/>
              <a:t>RTT </a:t>
            </a:r>
            <a:r>
              <a:rPr lang="en-US" sz="2000" b="1" i="1" dirty="0" smtClean="0">
                <a:solidFill>
                  <a:srgbClr val="7030A0"/>
                </a:solidFill>
              </a:rPr>
              <a:t>varies!</a:t>
            </a:r>
            <a:endParaRPr lang="en-US" sz="2000" b="1" i="1" dirty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too short: </a:t>
            </a:r>
            <a:r>
              <a:rPr lang="en-US" sz="2400" b="1" dirty="0">
                <a:solidFill>
                  <a:srgbClr val="FF0000"/>
                </a:solidFill>
              </a:rPr>
              <a:t>premature timeout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 </a:t>
            </a:r>
            <a:r>
              <a:rPr lang="en-US" dirty="0" smtClean="0"/>
              <a:t>unnecessary </a:t>
            </a:r>
            <a:r>
              <a:rPr lang="en-US" dirty="0"/>
              <a:t>retransmissions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too long: slow reaction to segment loss</a:t>
            </a:r>
          </a:p>
        </p:txBody>
      </p:sp>
      <p:sp>
        <p:nvSpPr>
          <p:cNvPr id="25088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200525" y="1352550"/>
            <a:ext cx="4943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how to estimate RTT?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0099"/>
                </a:solidFill>
                <a:latin typeface="Courier New" pitchFamily="49" charset="0"/>
              </a:rPr>
              <a:t>SampleRTT</a:t>
            </a:r>
            <a:r>
              <a:rPr lang="en-US" sz="2000" dirty="0">
                <a:solidFill>
                  <a:srgbClr val="000099"/>
                </a:solidFill>
              </a:rPr>
              <a:t>:</a:t>
            </a:r>
            <a:r>
              <a:rPr lang="en-US" sz="2000" dirty="0"/>
              <a:t> </a:t>
            </a:r>
            <a:r>
              <a:rPr lang="el-GR" sz="2000" dirty="0" smtClean="0"/>
              <a:t>μέτρησε τον χρόνο από την μετάδοση του</a:t>
            </a:r>
            <a:r>
              <a:rPr lang="en-US" sz="2000" dirty="0" smtClean="0"/>
              <a:t> </a:t>
            </a:r>
            <a:r>
              <a:rPr lang="en-US" sz="2000" dirty="0"/>
              <a:t>segment </a:t>
            </a:r>
            <a:r>
              <a:rPr lang="el-GR" sz="2000" dirty="0" smtClean="0"/>
              <a:t>μέχρι τη λήψη του</a:t>
            </a:r>
            <a:r>
              <a:rPr lang="en-US" sz="2000" dirty="0" smtClean="0"/>
              <a:t> ACK</a:t>
            </a:r>
            <a:endParaRPr lang="en-US" sz="2000" dirty="0"/>
          </a:p>
          <a:p>
            <a:pPr lvl="1">
              <a:buFont typeface="Courier New" pitchFamily="49" charset="0"/>
              <a:buChar char="o"/>
            </a:pPr>
            <a:r>
              <a:rPr lang="el-GR" sz="2000" dirty="0" smtClean="0"/>
              <a:t>Αγνόησε τις </a:t>
            </a:r>
            <a:r>
              <a:rPr lang="el-GR" sz="2000" dirty="0" err="1" smtClean="0"/>
              <a:t>επαναμεταδόσεις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b="1" dirty="0" err="1">
                <a:latin typeface="Courier New" pitchFamily="49" charset="0"/>
              </a:rPr>
              <a:t>SampleRTT</a:t>
            </a:r>
            <a:r>
              <a:rPr lang="en-US" sz="2000" dirty="0"/>
              <a:t> will vary, want estimated RTT “smoother”</a:t>
            </a:r>
            <a:endParaRPr lang="en-US" sz="2400" dirty="0"/>
          </a:p>
          <a:p>
            <a:pPr lvl="1">
              <a:buFont typeface="Courier New" pitchFamily="49" charset="0"/>
              <a:buChar char="o"/>
            </a:pPr>
            <a:r>
              <a:rPr lang="en-US" sz="2000" dirty="0"/>
              <a:t>average several recent measurements, not just current </a:t>
            </a:r>
            <a:r>
              <a:rPr lang="en-US" sz="2000" b="1" dirty="0" err="1">
                <a:latin typeface="Courier New" pitchFamily="49" charset="0"/>
              </a:rPr>
              <a:t>SampleRTT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/>
              <a:t>TCP Round Trip Time and Timeout</a:t>
            </a:r>
            <a:endParaRPr lang="en-US"/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51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Courier New" pitchFamily="49" charset="0"/>
              </a:rPr>
              <a:t>EstimatedRTT</a:t>
            </a:r>
            <a:r>
              <a:rPr lang="en-US" sz="2000" b="1" dirty="0">
                <a:latin typeface="Courier New" pitchFamily="49" charset="0"/>
              </a:rPr>
              <a:t> = (1- 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000" b="1" dirty="0">
                <a:latin typeface="Courier New" pitchFamily="49" charset="0"/>
              </a:rPr>
              <a:t>)*</a:t>
            </a:r>
            <a:r>
              <a:rPr lang="en-US" sz="2000" b="1" dirty="0" err="1">
                <a:latin typeface="Courier New" pitchFamily="49" charset="0"/>
              </a:rPr>
              <a:t>EstimatedRTT</a:t>
            </a:r>
            <a:r>
              <a:rPr lang="en-US" sz="2000" b="1" dirty="0">
                <a:latin typeface="Courier New" pitchFamily="49" charset="0"/>
              </a:rPr>
              <a:t> + 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</a:rPr>
              <a:t>SampleRTT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274320" y="2133600"/>
            <a:ext cx="8869680" cy="328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b="1" dirty="0"/>
              <a:t>Exponential weighted moving average</a:t>
            </a:r>
          </a:p>
          <a:p>
            <a:pPr marL="342900" indent="-342900" algn="l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/>
              <a:t>influence of past sample decreases exponentially fast</a:t>
            </a:r>
          </a:p>
          <a:p>
            <a:pPr marL="342900" indent="-342900" algn="l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/>
              <a:t>typical value: </a:t>
            </a:r>
            <a:r>
              <a:rPr lang="en-US" sz="2400" b="1" dirty="0">
                <a:latin typeface="Courier New" pitchFamily="49" charset="0"/>
                <a:sym typeface="Symbol" pitchFamily="18" charset="2"/>
              </a:rPr>
              <a:t> =</a:t>
            </a:r>
            <a:r>
              <a:rPr lang="en-US" sz="2400" dirty="0"/>
              <a:t> 0.125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Example RTT estimation:</a:t>
            </a:r>
          </a:p>
        </p:txBody>
      </p:sp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1049338"/>
            <a:ext cx="7739062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Line 2"/>
          <p:cNvSpPr>
            <a:spLocks noChangeShapeType="1"/>
          </p:cNvSpPr>
          <p:nvPr/>
        </p:nvSpPr>
        <p:spPr bwMode="auto">
          <a:xfrm flipH="1">
            <a:off x="5791200" y="3143250"/>
            <a:ext cx="2495550" cy="1352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 flipH="1">
            <a:off x="5781675" y="2733675"/>
            <a:ext cx="2543175" cy="138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 rot="728579">
            <a:off x="6075363" y="3814763"/>
            <a:ext cx="1817687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r>
              <a:rPr lang="en-US" sz="3600"/>
              <a:t>TCP: retransmission scenarios</a:t>
            </a:r>
            <a:endParaRPr lang="en-US"/>
          </a:p>
        </p:txBody>
      </p:sp>
      <p:sp>
        <p:nvSpPr>
          <p:cNvPr id="191521" name="Line 33"/>
          <p:cNvSpPr>
            <a:spLocks noChangeShapeType="1"/>
          </p:cNvSpPr>
          <p:nvPr/>
        </p:nvSpPr>
        <p:spPr bwMode="auto">
          <a:xfrm>
            <a:off x="5800725" y="20097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1522" name="Object 34"/>
          <p:cNvGraphicFramePr>
            <a:graphicFrameLocks noChangeAspect="1"/>
          </p:cNvGraphicFramePr>
          <p:nvPr/>
        </p:nvGraphicFramePr>
        <p:xfrm>
          <a:off x="5387975" y="1341438"/>
          <a:ext cx="485775" cy="385762"/>
        </p:xfrm>
        <a:graphic>
          <a:graphicData uri="http://schemas.openxmlformats.org/presentationml/2006/ole">
            <p:oleObj spid="_x0000_s73746" name="Clip" r:id="rId4" imgW="1307263" imgH="1084139" progId="">
              <p:embed/>
            </p:oleObj>
          </a:graphicData>
        </a:graphic>
      </p:graphicFrame>
      <p:sp>
        <p:nvSpPr>
          <p:cNvPr id="191523" name="Text Box 35"/>
          <p:cNvSpPr txBox="1">
            <a:spLocks noChangeArrowheads="1"/>
          </p:cNvSpPr>
          <p:nvPr/>
        </p:nvSpPr>
        <p:spPr bwMode="auto">
          <a:xfrm>
            <a:off x="5797550" y="1341438"/>
            <a:ext cx="84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24" name="Text Box 36"/>
          <p:cNvSpPr txBox="1">
            <a:spLocks noChangeArrowheads="1"/>
          </p:cNvSpPr>
          <p:nvPr/>
        </p:nvSpPr>
        <p:spPr bwMode="auto">
          <a:xfrm rot="808459">
            <a:off x="5986463" y="2420938"/>
            <a:ext cx="2060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Seq=100, 20 bytes data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25" name="Text Box 37"/>
          <p:cNvSpPr txBox="1">
            <a:spLocks noChangeArrowheads="1"/>
          </p:cNvSpPr>
          <p:nvPr/>
        </p:nvSpPr>
        <p:spPr bwMode="auto">
          <a:xfrm rot="-1770084">
            <a:off x="6743700" y="3068638"/>
            <a:ext cx="94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410200" y="5943600"/>
            <a:ext cx="658813" cy="366713"/>
            <a:chOff x="3304" y="3530"/>
            <a:chExt cx="415" cy="231"/>
          </a:xfrm>
        </p:grpSpPr>
        <p:sp>
          <p:nvSpPr>
            <p:cNvPr id="191528" name="Rectangle 40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9" name="Text Box 41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191530" name="Text Box 42"/>
          <p:cNvSpPr txBox="1">
            <a:spLocks noChangeArrowheads="1"/>
          </p:cNvSpPr>
          <p:nvPr/>
        </p:nvSpPr>
        <p:spPr bwMode="auto">
          <a:xfrm>
            <a:off x="6397655" y="5715000"/>
            <a:ext cx="22589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premature timeout</a:t>
            </a:r>
            <a:endParaRPr lang="en-US" sz="1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aphicFrame>
        <p:nvGraphicFramePr>
          <p:cNvPr id="191531" name="Object 43"/>
          <p:cNvGraphicFramePr>
            <a:graphicFrameLocks noChangeAspect="1"/>
          </p:cNvGraphicFramePr>
          <p:nvPr/>
        </p:nvGraphicFramePr>
        <p:xfrm>
          <a:off x="8045450" y="1350963"/>
          <a:ext cx="485775" cy="385762"/>
        </p:xfrm>
        <a:graphic>
          <a:graphicData uri="http://schemas.openxmlformats.org/presentationml/2006/ole">
            <p:oleObj spid="_x0000_s73747" name="Clip" r:id="rId5" imgW="1307263" imgH="1084139" progId="">
              <p:embed/>
            </p:oleObj>
          </a:graphicData>
        </a:graphic>
      </p:graphicFrame>
      <p:sp>
        <p:nvSpPr>
          <p:cNvPr id="191532" name="Text Box 44"/>
          <p:cNvSpPr txBox="1">
            <a:spLocks noChangeArrowheads="1"/>
          </p:cNvSpPr>
          <p:nvPr/>
        </p:nvSpPr>
        <p:spPr bwMode="auto">
          <a:xfrm>
            <a:off x="7321550" y="1360488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33" name="Line 45"/>
          <p:cNvSpPr>
            <a:spLocks noChangeShapeType="1"/>
          </p:cNvSpPr>
          <p:nvPr/>
        </p:nvSpPr>
        <p:spPr bwMode="auto">
          <a:xfrm>
            <a:off x="5800725" y="38766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4" name="Text Box 46"/>
          <p:cNvSpPr txBox="1">
            <a:spLocks noChangeArrowheads="1"/>
          </p:cNvSpPr>
          <p:nvPr/>
        </p:nvSpPr>
        <p:spPr bwMode="auto">
          <a:xfrm rot="706751">
            <a:off x="6069013" y="3792538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Seq=92, 8 bytes data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35" name="Line 47"/>
          <p:cNvSpPr>
            <a:spLocks noChangeShapeType="1"/>
          </p:cNvSpPr>
          <p:nvPr/>
        </p:nvSpPr>
        <p:spPr bwMode="auto">
          <a:xfrm>
            <a:off x="5791200" y="1905000"/>
            <a:ext cx="0" cy="407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6" name="Line 48"/>
          <p:cNvSpPr>
            <a:spLocks noChangeShapeType="1"/>
          </p:cNvSpPr>
          <p:nvPr/>
        </p:nvSpPr>
        <p:spPr bwMode="auto">
          <a:xfrm>
            <a:off x="8305800" y="1790700"/>
            <a:ext cx="0" cy="384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7" name="Text Box 49"/>
          <p:cNvSpPr txBox="1">
            <a:spLocks noChangeArrowheads="1"/>
          </p:cNvSpPr>
          <p:nvPr/>
        </p:nvSpPr>
        <p:spPr bwMode="auto">
          <a:xfrm rot="-1338105">
            <a:off x="7105650" y="3179763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40" name="Line 52"/>
          <p:cNvSpPr>
            <a:spLocks noChangeShapeType="1"/>
          </p:cNvSpPr>
          <p:nvPr/>
        </p:nvSpPr>
        <p:spPr bwMode="auto">
          <a:xfrm>
            <a:off x="5788025" y="2362200"/>
            <a:ext cx="2508250" cy="628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41" name="Text Box 53"/>
          <p:cNvSpPr txBox="1">
            <a:spLocks noChangeArrowheads="1"/>
          </p:cNvSpPr>
          <p:nvPr/>
        </p:nvSpPr>
        <p:spPr bwMode="auto">
          <a:xfrm rot="706751">
            <a:off x="6097588" y="2011363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Seq=92, 8 bytes data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5468938" y="2016125"/>
            <a:ext cx="325437" cy="1860550"/>
            <a:chOff x="3445" y="1270"/>
            <a:chExt cx="205" cy="1172"/>
          </a:xfrm>
        </p:grpSpPr>
        <p:sp>
          <p:nvSpPr>
            <p:cNvPr id="191492" name="Rectangle 4"/>
            <p:cNvSpPr>
              <a:spLocks noChangeArrowheads="1"/>
            </p:cNvSpPr>
            <p:nvPr/>
          </p:nvSpPr>
          <p:spPr bwMode="auto">
            <a:xfrm>
              <a:off x="3494" y="1432"/>
              <a:ext cx="128" cy="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6" name="Text Box 38"/>
            <p:cNvSpPr txBox="1">
              <a:spLocks noChangeArrowheads="1"/>
            </p:cNvSpPr>
            <p:nvPr/>
          </p:nvSpPr>
          <p:spPr bwMode="auto">
            <a:xfrm rot="-5400000">
              <a:off x="3070" y="1755"/>
              <a:ext cx="9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Seq=92 timeout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38" name="Line 50"/>
            <p:cNvSpPr>
              <a:spLocks noChangeShapeType="1"/>
            </p:cNvSpPr>
            <p:nvPr/>
          </p:nvSpPr>
          <p:spPr bwMode="auto">
            <a:xfrm flipV="1">
              <a:off x="3552" y="1270"/>
              <a:ext cx="4" cy="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39" name="Line 51"/>
            <p:cNvSpPr>
              <a:spLocks noChangeShapeType="1"/>
            </p:cNvSpPr>
            <p:nvPr/>
          </p:nvSpPr>
          <p:spPr bwMode="auto">
            <a:xfrm flipH="1">
              <a:off x="3546" y="2296"/>
              <a:ext cx="0" cy="1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42" name="Line 54"/>
            <p:cNvSpPr>
              <a:spLocks noChangeShapeType="1"/>
            </p:cNvSpPr>
            <p:nvPr/>
          </p:nvSpPr>
          <p:spPr bwMode="auto">
            <a:xfrm flipH="1">
              <a:off x="3536" y="2442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43" name="Line 55"/>
            <p:cNvSpPr>
              <a:spLocks noChangeShapeType="1"/>
            </p:cNvSpPr>
            <p:nvPr/>
          </p:nvSpPr>
          <p:spPr bwMode="auto">
            <a:xfrm flipH="1">
              <a:off x="3524" y="1270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548" name="Line 60"/>
          <p:cNvSpPr>
            <a:spLocks noChangeShapeType="1"/>
          </p:cNvSpPr>
          <p:nvPr/>
        </p:nvSpPr>
        <p:spPr bwMode="auto">
          <a:xfrm flipH="1">
            <a:off x="5816600" y="4521200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49" name="Text Box 61"/>
          <p:cNvSpPr txBox="1">
            <a:spLocks noChangeArrowheads="1"/>
          </p:cNvSpPr>
          <p:nvPr/>
        </p:nvSpPr>
        <p:spPr bwMode="auto">
          <a:xfrm rot="-1338105">
            <a:off x="6921500" y="4608513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838200" y="1371600"/>
            <a:ext cx="3143250" cy="5229225"/>
            <a:chOff x="316" y="875"/>
            <a:chExt cx="1980" cy="3294"/>
          </a:xfrm>
        </p:grpSpPr>
        <p:sp>
          <p:nvSpPr>
            <p:cNvPr id="191497" name="Line 9"/>
            <p:cNvSpPr>
              <a:spLocks noChangeShapeType="1"/>
            </p:cNvSpPr>
            <p:nvPr/>
          </p:nvSpPr>
          <p:spPr bwMode="auto">
            <a:xfrm flipH="1">
              <a:off x="1170" y="1752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498" name="Line 10"/>
            <p:cNvSpPr>
              <a:spLocks noChangeShapeType="1"/>
            </p:cNvSpPr>
            <p:nvPr/>
          </p:nvSpPr>
          <p:spPr bwMode="auto">
            <a:xfrm>
              <a:off x="576" y="12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1499" name="Object 11"/>
            <p:cNvGraphicFramePr>
              <a:graphicFrameLocks noChangeAspect="1"/>
            </p:cNvGraphicFramePr>
            <p:nvPr/>
          </p:nvGraphicFramePr>
          <p:xfrm>
            <a:off x="316" y="875"/>
            <a:ext cx="306" cy="243"/>
          </p:xfrm>
          <a:graphic>
            <a:graphicData uri="http://schemas.openxmlformats.org/presentationml/2006/ole">
              <p:oleObj spid="_x0000_s73748" name="Clip" r:id="rId6" imgW="1307263" imgH="1084139" progId="">
                <p:embed/>
              </p:oleObj>
            </a:graphicData>
          </a:graphic>
        </p:graphicFrame>
        <p:sp>
          <p:nvSpPr>
            <p:cNvPr id="191500" name="Text Box 12"/>
            <p:cNvSpPr txBox="1">
              <a:spLocks noChangeArrowheads="1"/>
            </p:cNvSpPr>
            <p:nvPr/>
          </p:nvSpPr>
          <p:spPr bwMode="auto">
            <a:xfrm>
              <a:off x="574" y="875"/>
              <a:ext cx="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1" name="Text Box 13"/>
            <p:cNvSpPr txBox="1">
              <a:spLocks noChangeArrowheads="1"/>
            </p:cNvSpPr>
            <p:nvPr/>
          </p:nvSpPr>
          <p:spPr bwMode="auto">
            <a:xfrm rot="706751">
              <a:off x="817" y="1303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 rot="-982672">
              <a:off x="1374" y="1735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3" name="Text Box 15"/>
            <p:cNvSpPr txBox="1">
              <a:spLocks noChangeArrowheads="1"/>
            </p:cNvSpPr>
            <p:nvPr/>
          </p:nvSpPr>
          <p:spPr bwMode="auto">
            <a:xfrm>
              <a:off x="945" y="2090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loss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4" name="Text Box 16"/>
            <p:cNvSpPr txBox="1">
              <a:spLocks noChangeArrowheads="1"/>
            </p:cNvSpPr>
            <p:nvPr/>
          </p:nvSpPr>
          <p:spPr bwMode="auto">
            <a:xfrm rot="-5400000">
              <a:off x="162" y="1805"/>
              <a:ext cx="5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09" name="Text Box 21"/>
            <p:cNvSpPr txBox="1">
              <a:spLocks noChangeArrowheads="1"/>
            </p:cNvSpPr>
            <p:nvPr/>
          </p:nvSpPr>
          <p:spPr bwMode="auto">
            <a:xfrm>
              <a:off x="738" y="3936"/>
              <a:ext cx="13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7030A0"/>
                  </a:solidFill>
                </a:rPr>
                <a:t>lost ACK scenario</a:t>
              </a:r>
              <a:endParaRPr lang="en-US" sz="1000" b="1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91510" name="Object 22"/>
            <p:cNvGraphicFramePr>
              <a:graphicFrameLocks noChangeAspect="1"/>
            </p:cNvGraphicFramePr>
            <p:nvPr/>
          </p:nvGraphicFramePr>
          <p:xfrm>
            <a:off x="1990" y="881"/>
            <a:ext cx="306" cy="243"/>
          </p:xfrm>
          <a:graphic>
            <a:graphicData uri="http://schemas.openxmlformats.org/presentationml/2006/ole">
              <p:oleObj spid="_x0000_s73749" name="Clip" r:id="rId7" imgW="1307263" imgH="1084139" progId="">
                <p:embed/>
              </p:oleObj>
            </a:graphicData>
          </a:graphic>
        </p:graphicFrame>
        <p:sp>
          <p:nvSpPr>
            <p:cNvPr id="191511" name="Text Box 23"/>
            <p:cNvSpPr txBox="1">
              <a:spLocks noChangeArrowheads="1"/>
            </p:cNvSpPr>
            <p:nvPr/>
          </p:nvSpPr>
          <p:spPr bwMode="auto">
            <a:xfrm>
              <a:off x="1534" y="887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12" name="Text Box 24"/>
            <p:cNvSpPr txBox="1">
              <a:spLocks noChangeArrowheads="1"/>
            </p:cNvSpPr>
            <p:nvPr/>
          </p:nvSpPr>
          <p:spPr bwMode="auto">
            <a:xfrm>
              <a:off x="1012" y="1915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13" name="Line 25"/>
            <p:cNvSpPr>
              <a:spLocks noChangeShapeType="1"/>
            </p:cNvSpPr>
            <p:nvPr/>
          </p:nvSpPr>
          <p:spPr bwMode="auto">
            <a:xfrm>
              <a:off x="576" y="247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4" name="Text Box 26"/>
            <p:cNvSpPr txBox="1">
              <a:spLocks noChangeArrowheads="1"/>
            </p:cNvSpPr>
            <p:nvPr/>
          </p:nvSpPr>
          <p:spPr bwMode="auto">
            <a:xfrm rot="706751">
              <a:off x="763" y="2437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15" name="Line 27"/>
            <p:cNvSpPr>
              <a:spLocks noChangeShapeType="1"/>
            </p:cNvSpPr>
            <p:nvPr/>
          </p:nvSpPr>
          <p:spPr bwMode="auto">
            <a:xfrm>
              <a:off x="570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6" name="Line 28"/>
            <p:cNvSpPr>
              <a:spLocks noChangeShapeType="1"/>
            </p:cNvSpPr>
            <p:nvPr/>
          </p:nvSpPr>
          <p:spPr bwMode="auto">
            <a:xfrm>
              <a:off x="2154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7" name="Line 29"/>
            <p:cNvSpPr>
              <a:spLocks noChangeShapeType="1"/>
            </p:cNvSpPr>
            <p:nvPr/>
          </p:nvSpPr>
          <p:spPr bwMode="auto">
            <a:xfrm flipH="1">
              <a:off x="582" y="296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8" name="Text Box 30"/>
            <p:cNvSpPr txBox="1">
              <a:spLocks noChangeArrowheads="1"/>
            </p:cNvSpPr>
            <p:nvPr/>
          </p:nvSpPr>
          <p:spPr bwMode="auto">
            <a:xfrm rot="-926867">
              <a:off x="1092" y="3017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91519" name="Line 31"/>
            <p:cNvSpPr>
              <a:spLocks noChangeShapeType="1"/>
            </p:cNvSpPr>
            <p:nvPr/>
          </p:nvSpPr>
          <p:spPr bwMode="auto">
            <a:xfrm flipV="1">
              <a:off x="462" y="1284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0" name="Line 32"/>
            <p:cNvSpPr>
              <a:spLocks noChangeShapeType="1"/>
            </p:cNvSpPr>
            <p:nvPr/>
          </p:nvSpPr>
          <p:spPr bwMode="auto">
            <a:xfrm flipH="1">
              <a:off x="468" y="2166"/>
              <a:ext cx="0" cy="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50" name="Text Box 62"/>
            <p:cNvSpPr txBox="1">
              <a:spLocks noChangeArrowheads="1"/>
            </p:cNvSpPr>
            <p:nvPr/>
          </p:nvSpPr>
          <p:spPr bwMode="auto">
            <a:xfrm>
              <a:off x="367" y="3825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91553" name="Rectangle 65"/>
          <p:cNvSpPr>
            <a:spLocks noChangeArrowheads="1"/>
          </p:cNvSpPr>
          <p:nvPr/>
        </p:nvSpPr>
        <p:spPr bwMode="auto">
          <a:xfrm>
            <a:off x="5564188" y="4143375"/>
            <a:ext cx="203200" cy="132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54" name="Text Box 66"/>
          <p:cNvSpPr txBox="1">
            <a:spLocks noChangeArrowheads="1"/>
          </p:cNvSpPr>
          <p:nvPr/>
        </p:nvSpPr>
        <p:spPr bwMode="auto">
          <a:xfrm rot="-5400000">
            <a:off x="4891881" y="4655344"/>
            <a:ext cx="1493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Seq=92 timeout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555" name="Line 67"/>
          <p:cNvSpPr>
            <a:spLocks noChangeShapeType="1"/>
          </p:cNvSpPr>
          <p:nvPr/>
        </p:nvSpPr>
        <p:spPr bwMode="auto">
          <a:xfrm flipV="1">
            <a:off x="5656263" y="3886200"/>
            <a:ext cx="6350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56" name="Line 68"/>
          <p:cNvSpPr>
            <a:spLocks noChangeShapeType="1"/>
          </p:cNvSpPr>
          <p:nvPr/>
        </p:nvSpPr>
        <p:spPr bwMode="auto">
          <a:xfrm flipH="1">
            <a:off x="5638800" y="5562600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57" name="Line 69"/>
          <p:cNvSpPr>
            <a:spLocks noChangeShapeType="1"/>
          </p:cNvSpPr>
          <p:nvPr/>
        </p:nvSpPr>
        <p:spPr bwMode="auto">
          <a:xfrm flipH="1">
            <a:off x="5562600" y="5791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58" name="Line 70"/>
          <p:cNvSpPr>
            <a:spLocks noChangeShapeType="1"/>
          </p:cNvSpPr>
          <p:nvPr/>
        </p:nvSpPr>
        <p:spPr bwMode="auto">
          <a:xfrm flipH="1">
            <a:off x="5611813" y="3886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59" name="Text Box 71"/>
          <p:cNvSpPr txBox="1">
            <a:spLocks noChangeArrowheads="1"/>
          </p:cNvSpPr>
          <p:nvPr/>
        </p:nvSpPr>
        <p:spPr bwMode="auto">
          <a:xfrm>
            <a:off x="152400" y="52578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100</a:t>
            </a:r>
          </a:p>
        </p:txBody>
      </p:sp>
      <p:sp>
        <p:nvSpPr>
          <p:cNvPr id="191561" name="Text Box 73"/>
          <p:cNvSpPr txBox="1">
            <a:spLocks noChangeArrowheads="1"/>
          </p:cNvSpPr>
          <p:nvPr/>
        </p:nvSpPr>
        <p:spPr bwMode="auto">
          <a:xfrm>
            <a:off x="4416425" y="42672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  <p:sp>
        <p:nvSpPr>
          <p:cNvPr id="191562" name="Text Box 74"/>
          <p:cNvSpPr txBox="1">
            <a:spLocks noChangeArrowheads="1"/>
          </p:cNvSpPr>
          <p:nvPr/>
        </p:nvSpPr>
        <p:spPr bwMode="auto">
          <a:xfrm>
            <a:off x="4416425" y="54102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  <p:sp>
        <p:nvSpPr>
          <p:cNvPr id="191563" name="Text Box 75"/>
          <p:cNvSpPr txBox="1">
            <a:spLocks noChangeArrowheads="1"/>
          </p:cNvSpPr>
          <p:nvPr/>
        </p:nvSpPr>
        <p:spPr bwMode="auto">
          <a:xfrm>
            <a:off x="4343400" y="3810000"/>
            <a:ext cx="1096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100</a:t>
            </a:r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sz="3600"/>
              <a:t>TCP retransmission scenarios (more)</a:t>
            </a:r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066800" y="1295400"/>
            <a:ext cx="3609975" cy="4789488"/>
            <a:chOff x="432" y="816"/>
            <a:chExt cx="2274" cy="3017"/>
          </a:xfrm>
        </p:grpSpPr>
        <p:sp>
          <p:nvSpPr>
            <p:cNvPr id="258052" name="Line 4"/>
            <p:cNvSpPr>
              <a:spLocks noChangeShapeType="1"/>
            </p:cNvSpPr>
            <p:nvPr/>
          </p:nvSpPr>
          <p:spPr bwMode="auto">
            <a:xfrm flipH="1">
              <a:off x="1382" y="1741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53" name="Line 5"/>
            <p:cNvSpPr>
              <a:spLocks noChangeShapeType="1"/>
            </p:cNvSpPr>
            <p:nvPr/>
          </p:nvSpPr>
          <p:spPr bwMode="auto">
            <a:xfrm>
              <a:off x="788" y="1285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8054" name="Object 6"/>
            <p:cNvGraphicFramePr>
              <a:graphicFrameLocks noChangeAspect="1"/>
            </p:cNvGraphicFramePr>
            <p:nvPr/>
          </p:nvGraphicFramePr>
          <p:xfrm>
            <a:off x="432" y="816"/>
            <a:ext cx="306" cy="243"/>
          </p:xfrm>
          <a:graphic>
            <a:graphicData uri="http://schemas.openxmlformats.org/presentationml/2006/ole">
              <p:oleObj spid="_x0000_s74762" name="Clip" r:id="rId3" imgW="1307263" imgH="1084139" progId="">
                <p:embed/>
              </p:oleObj>
            </a:graphicData>
          </a:graphic>
        </p:graphicFrame>
        <p:sp>
          <p:nvSpPr>
            <p:cNvPr id="258055" name="Text Box 7"/>
            <p:cNvSpPr txBox="1">
              <a:spLocks noChangeArrowheads="1"/>
            </p:cNvSpPr>
            <p:nvPr/>
          </p:nvSpPr>
          <p:spPr bwMode="auto">
            <a:xfrm>
              <a:off x="786" y="864"/>
              <a:ext cx="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56" name="Text Box 8"/>
            <p:cNvSpPr txBox="1">
              <a:spLocks noChangeArrowheads="1"/>
            </p:cNvSpPr>
            <p:nvPr/>
          </p:nvSpPr>
          <p:spPr bwMode="auto">
            <a:xfrm rot="706751">
              <a:off x="1029" y="1292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57" name="Text Box 9"/>
            <p:cNvSpPr txBox="1">
              <a:spLocks noChangeArrowheads="1"/>
            </p:cNvSpPr>
            <p:nvPr/>
          </p:nvSpPr>
          <p:spPr bwMode="auto">
            <a:xfrm rot="-982672">
              <a:off x="1728" y="1632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58" name="Text Box 10"/>
            <p:cNvSpPr txBox="1">
              <a:spLocks noChangeArrowheads="1"/>
            </p:cNvSpPr>
            <p:nvPr/>
          </p:nvSpPr>
          <p:spPr bwMode="auto">
            <a:xfrm>
              <a:off x="1157" y="2079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loss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59" name="Text Box 11"/>
            <p:cNvSpPr txBox="1">
              <a:spLocks noChangeArrowheads="1"/>
            </p:cNvSpPr>
            <p:nvPr/>
          </p:nvSpPr>
          <p:spPr bwMode="auto">
            <a:xfrm rot="-5400000">
              <a:off x="374" y="1794"/>
              <a:ext cx="5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60" name="Text Box 12"/>
            <p:cNvSpPr txBox="1">
              <a:spLocks noChangeArrowheads="1"/>
            </p:cNvSpPr>
            <p:nvPr/>
          </p:nvSpPr>
          <p:spPr bwMode="auto">
            <a:xfrm>
              <a:off x="835" y="3600"/>
              <a:ext cx="18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7030A0"/>
                  </a:solidFill>
                </a:rPr>
                <a:t>Cumulative ACK scenario</a:t>
              </a:r>
              <a:endParaRPr lang="en-US" sz="1000" b="1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58061" name="Object 13"/>
            <p:cNvGraphicFramePr>
              <a:graphicFrameLocks noChangeAspect="1"/>
            </p:cNvGraphicFramePr>
            <p:nvPr/>
          </p:nvGraphicFramePr>
          <p:xfrm>
            <a:off x="2400" y="864"/>
            <a:ext cx="306" cy="243"/>
          </p:xfrm>
          <a:graphic>
            <a:graphicData uri="http://schemas.openxmlformats.org/presentationml/2006/ole">
              <p:oleObj spid="_x0000_s74763" name="Clip" r:id="rId4" imgW="1307263" imgH="1084139" progId="">
                <p:embed/>
              </p:oleObj>
            </a:graphicData>
          </a:graphic>
        </p:graphicFrame>
        <p:sp>
          <p:nvSpPr>
            <p:cNvPr id="258062" name="Text Box 14"/>
            <p:cNvSpPr txBox="1">
              <a:spLocks noChangeArrowheads="1"/>
            </p:cNvSpPr>
            <p:nvPr/>
          </p:nvSpPr>
          <p:spPr bwMode="auto">
            <a:xfrm>
              <a:off x="1824" y="864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63" name="Text Box 15"/>
            <p:cNvSpPr txBox="1">
              <a:spLocks noChangeArrowheads="1"/>
            </p:cNvSpPr>
            <p:nvPr/>
          </p:nvSpPr>
          <p:spPr bwMode="auto">
            <a:xfrm>
              <a:off x="1224" y="190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64" name="Line 16"/>
            <p:cNvSpPr>
              <a:spLocks noChangeShapeType="1"/>
            </p:cNvSpPr>
            <p:nvPr/>
          </p:nvSpPr>
          <p:spPr bwMode="auto">
            <a:xfrm>
              <a:off x="768" y="177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5" name="Text Box 17"/>
            <p:cNvSpPr txBox="1">
              <a:spLocks noChangeArrowheads="1"/>
            </p:cNvSpPr>
            <p:nvPr/>
          </p:nvSpPr>
          <p:spPr bwMode="auto">
            <a:xfrm rot="706751">
              <a:off x="946" y="1776"/>
              <a:ext cx="12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Seq=100, 20 bytes data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66" name="Line 18"/>
            <p:cNvSpPr>
              <a:spLocks noChangeShapeType="1"/>
            </p:cNvSpPr>
            <p:nvPr/>
          </p:nvSpPr>
          <p:spPr bwMode="auto">
            <a:xfrm>
              <a:off x="768" y="912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7" name="Line 19"/>
            <p:cNvSpPr>
              <a:spLocks noChangeShapeType="1"/>
            </p:cNvSpPr>
            <p:nvPr/>
          </p:nvSpPr>
          <p:spPr bwMode="auto">
            <a:xfrm>
              <a:off x="2352" y="960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8" name="Line 20"/>
            <p:cNvSpPr>
              <a:spLocks noChangeShapeType="1"/>
            </p:cNvSpPr>
            <p:nvPr/>
          </p:nvSpPr>
          <p:spPr bwMode="auto">
            <a:xfrm flipH="1">
              <a:off x="768" y="2208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9" name="Text Box 21"/>
            <p:cNvSpPr txBox="1">
              <a:spLocks noChangeArrowheads="1"/>
            </p:cNvSpPr>
            <p:nvPr/>
          </p:nvSpPr>
          <p:spPr bwMode="auto">
            <a:xfrm rot="-926867">
              <a:off x="1200" y="2496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ACK=120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258070" name="Line 22"/>
            <p:cNvSpPr>
              <a:spLocks noChangeShapeType="1"/>
            </p:cNvSpPr>
            <p:nvPr/>
          </p:nvSpPr>
          <p:spPr bwMode="auto">
            <a:xfrm flipV="1">
              <a:off x="674" y="1273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71" name="Line 23"/>
            <p:cNvSpPr>
              <a:spLocks noChangeShapeType="1"/>
            </p:cNvSpPr>
            <p:nvPr/>
          </p:nvSpPr>
          <p:spPr bwMode="auto">
            <a:xfrm flipH="1">
              <a:off x="672" y="2155"/>
              <a:ext cx="8" cy="9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72" name="Text Box 24"/>
            <p:cNvSpPr txBox="1">
              <a:spLocks noChangeArrowheads="1"/>
            </p:cNvSpPr>
            <p:nvPr/>
          </p:nvSpPr>
          <p:spPr bwMode="auto">
            <a:xfrm>
              <a:off x="576" y="3408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58074" name="Text Box 26"/>
          <p:cNvSpPr txBox="1">
            <a:spLocks noChangeArrowheads="1"/>
          </p:cNvSpPr>
          <p:nvPr/>
        </p:nvSpPr>
        <p:spPr bwMode="auto">
          <a:xfrm>
            <a:off x="152400" y="39624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4-</a:t>
            </a:r>
            <a:fld id="{B7108A68-E46A-4809-8F4C-1BD72C449DE7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l-GR" sz="3600" b="1" dirty="0" smtClean="0"/>
              <a:t>Υπενθύμιση</a:t>
            </a:r>
            <a:r>
              <a:rPr lang="en-US" sz="3600" b="1" dirty="0" smtClean="0"/>
              <a:t>: IP datagram </a:t>
            </a:r>
            <a:r>
              <a:rPr lang="en-US" sz="3600" dirty="0" smtClean="0"/>
              <a:t>format</a:t>
            </a:r>
            <a:endParaRPr lang="en-US" dirty="0" smtClean="0"/>
          </a:p>
        </p:txBody>
      </p:sp>
      <p:grpSp>
        <p:nvGrpSpPr>
          <p:cNvPr id="14341" name="Group 3"/>
          <p:cNvGrpSpPr>
            <a:grpSpLocks/>
          </p:cNvGrpSpPr>
          <p:nvPr/>
        </p:nvGrpSpPr>
        <p:grpSpPr bwMode="auto">
          <a:xfrm>
            <a:off x="500063" y="863600"/>
            <a:ext cx="8643937" cy="5426075"/>
            <a:chOff x="156" y="629"/>
            <a:chExt cx="5445" cy="3418"/>
          </a:xfrm>
        </p:grpSpPr>
        <p:sp>
          <p:nvSpPr>
            <p:cNvPr id="14343" name="Rectangle 4"/>
            <p:cNvSpPr>
              <a:spLocks noChangeArrowheads="1"/>
            </p:cNvSpPr>
            <p:nvPr/>
          </p:nvSpPr>
          <p:spPr bwMode="auto">
            <a:xfrm>
              <a:off x="1825" y="953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/>
            </a:p>
          </p:txBody>
        </p:sp>
        <p:sp>
          <p:nvSpPr>
            <p:cNvPr id="14344" name="Rectangle 5"/>
            <p:cNvSpPr>
              <a:spLocks noChangeArrowheads="1"/>
            </p:cNvSpPr>
            <p:nvPr/>
          </p:nvSpPr>
          <p:spPr bwMode="auto">
            <a:xfrm>
              <a:off x="1765" y="102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345" name="Text Box 6"/>
            <p:cNvSpPr txBox="1">
              <a:spLocks noChangeArrowheads="1"/>
            </p:cNvSpPr>
            <p:nvPr/>
          </p:nvSpPr>
          <p:spPr bwMode="auto">
            <a:xfrm>
              <a:off x="1730" y="1061"/>
              <a:ext cx="3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ver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6" name="Text Box 7"/>
            <p:cNvSpPr txBox="1">
              <a:spLocks noChangeArrowheads="1"/>
            </p:cNvSpPr>
            <p:nvPr/>
          </p:nvSpPr>
          <p:spPr bwMode="auto">
            <a:xfrm>
              <a:off x="3300" y="1100"/>
              <a:ext cx="5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length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>
              <a:off x="1773" y="134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48" name="Line 9"/>
            <p:cNvSpPr>
              <a:spLocks noChangeShapeType="1"/>
            </p:cNvSpPr>
            <p:nvPr/>
          </p:nvSpPr>
          <p:spPr bwMode="auto">
            <a:xfrm flipH="1" flipV="1">
              <a:off x="2995" y="1026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49" name="Text Box 10"/>
            <p:cNvSpPr txBox="1">
              <a:spLocks noChangeArrowheads="1"/>
            </p:cNvSpPr>
            <p:nvPr/>
          </p:nvSpPr>
          <p:spPr bwMode="auto">
            <a:xfrm>
              <a:off x="2678" y="695"/>
              <a:ext cx="5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50" name="Line 11"/>
            <p:cNvSpPr>
              <a:spLocks noChangeShapeType="1"/>
            </p:cNvSpPr>
            <p:nvPr/>
          </p:nvSpPr>
          <p:spPr bwMode="auto">
            <a:xfrm>
              <a:off x="3337" y="847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51" name="Line 12"/>
            <p:cNvSpPr>
              <a:spLocks noChangeShapeType="1"/>
            </p:cNvSpPr>
            <p:nvPr/>
          </p:nvSpPr>
          <p:spPr bwMode="auto">
            <a:xfrm rot="10800000">
              <a:off x="1757" y="854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52" name="Text Box 13"/>
            <p:cNvSpPr txBox="1">
              <a:spLocks noChangeArrowheads="1"/>
            </p:cNvSpPr>
            <p:nvPr/>
          </p:nvSpPr>
          <p:spPr bwMode="auto">
            <a:xfrm>
              <a:off x="2353" y="2881"/>
              <a:ext cx="1429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data </a:t>
              </a:r>
            </a:p>
            <a:p>
              <a:pPr algn="ctr" eaLnBrk="0" hangingPunct="0"/>
              <a:r>
                <a:rPr lang="en-US" sz="2000"/>
                <a:t>(variable length,</a:t>
              </a:r>
            </a:p>
            <a:p>
              <a:pPr algn="ctr" eaLnBrk="0" hangingPunct="0"/>
              <a:r>
                <a:rPr lang="en-US" sz="2000"/>
                <a:t>typically a </a:t>
              </a:r>
              <a:r>
                <a:rPr lang="en-US" sz="2000" b="1"/>
                <a:t>TCP </a:t>
              </a:r>
            </a:p>
            <a:p>
              <a:pPr algn="ctr" eaLnBrk="0" hangingPunct="0"/>
              <a:r>
                <a:rPr lang="en-US" sz="2000" b="1"/>
                <a:t>or UDP segment</a:t>
              </a:r>
              <a:r>
                <a:rPr lang="en-US" sz="2000"/>
                <a:t>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53" name="Text Box 14"/>
            <p:cNvSpPr txBox="1">
              <a:spLocks noChangeArrowheads="1"/>
            </p:cNvSpPr>
            <p:nvPr/>
          </p:nvSpPr>
          <p:spPr bwMode="auto">
            <a:xfrm>
              <a:off x="1714" y="1405"/>
              <a:ext cx="1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16-bit identifier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4354" name="Line 15"/>
            <p:cNvSpPr>
              <a:spLocks noChangeShapeType="1"/>
            </p:cNvSpPr>
            <p:nvPr/>
          </p:nvSpPr>
          <p:spPr bwMode="auto">
            <a:xfrm flipV="1">
              <a:off x="1769" y="22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55" name="Line 16"/>
            <p:cNvSpPr>
              <a:spLocks noChangeShapeType="1"/>
            </p:cNvSpPr>
            <p:nvPr/>
          </p:nvSpPr>
          <p:spPr bwMode="auto">
            <a:xfrm flipV="1">
              <a:off x="1769" y="25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56" name="Text Box 17"/>
            <p:cNvSpPr txBox="1">
              <a:spLocks noChangeArrowheads="1"/>
            </p:cNvSpPr>
            <p:nvPr/>
          </p:nvSpPr>
          <p:spPr bwMode="auto">
            <a:xfrm>
              <a:off x="3249" y="1637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header</a:t>
              </a:r>
            </a:p>
            <a:p>
              <a:pPr algn="ctr" eaLnBrk="0" hangingPunct="0"/>
              <a:r>
                <a:rPr lang="en-US"/>
                <a:t> checksum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4357" name="Text Box 18"/>
            <p:cNvSpPr txBox="1">
              <a:spLocks noChangeArrowheads="1"/>
            </p:cNvSpPr>
            <p:nvPr/>
          </p:nvSpPr>
          <p:spPr bwMode="auto">
            <a:xfrm>
              <a:off x="1766" y="1619"/>
              <a:ext cx="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time to</a:t>
              </a:r>
            </a:p>
            <a:p>
              <a:pPr algn="ctr" eaLnBrk="0" hangingPunct="0"/>
              <a:r>
                <a:rPr lang="en-US"/>
                <a:t>live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4358" name="Text Box 19"/>
            <p:cNvSpPr txBox="1">
              <a:spLocks noChangeArrowheads="1"/>
            </p:cNvSpPr>
            <p:nvPr/>
          </p:nvSpPr>
          <p:spPr bwMode="auto">
            <a:xfrm>
              <a:off x="2096" y="2047"/>
              <a:ext cx="17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32 bit source IP address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59" name="Text Box 20"/>
            <p:cNvSpPr txBox="1">
              <a:spLocks noChangeArrowheads="1"/>
            </p:cNvSpPr>
            <p:nvPr/>
          </p:nvSpPr>
          <p:spPr bwMode="auto">
            <a:xfrm>
              <a:off x="189" y="629"/>
              <a:ext cx="139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/>
                <a:t>IP protocol version</a:t>
              </a:r>
            </a:p>
            <a:p>
              <a:pPr algn="r" eaLnBrk="0" hangingPunct="0"/>
              <a:r>
                <a:rPr lang="en-US"/>
                <a:t>number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4360" name="Text Box 21"/>
            <p:cNvSpPr txBox="1">
              <a:spLocks noChangeArrowheads="1"/>
            </p:cNvSpPr>
            <p:nvPr/>
          </p:nvSpPr>
          <p:spPr bwMode="auto">
            <a:xfrm>
              <a:off x="527" y="974"/>
              <a:ext cx="10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/>
                <a:t>header length</a:t>
              </a:r>
            </a:p>
            <a:p>
              <a:pPr algn="r" eaLnBrk="0" hangingPunct="0"/>
              <a:r>
                <a:rPr lang="en-US"/>
                <a:t> (bytes)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4361" name="Text Box 22"/>
            <p:cNvSpPr txBox="1">
              <a:spLocks noChangeArrowheads="1"/>
            </p:cNvSpPr>
            <p:nvPr/>
          </p:nvSpPr>
          <p:spPr bwMode="auto">
            <a:xfrm>
              <a:off x="353" y="1604"/>
              <a:ext cx="128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/>
                <a:t>max number</a:t>
              </a:r>
            </a:p>
            <a:p>
              <a:pPr algn="r" eaLnBrk="0" hangingPunct="0"/>
              <a:r>
                <a:rPr lang="en-US"/>
                <a:t>remaining hops</a:t>
              </a:r>
            </a:p>
            <a:p>
              <a:pPr algn="r" eaLnBrk="0" hangingPunct="0"/>
              <a:r>
                <a:rPr lang="en-US"/>
                <a:t>(decremented at </a:t>
              </a:r>
            </a:p>
            <a:p>
              <a:pPr algn="r" eaLnBrk="0" hangingPunct="0"/>
              <a:r>
                <a:rPr lang="en-US"/>
                <a:t>each router)</a:t>
              </a:r>
            </a:p>
          </p:txBody>
        </p:sp>
        <p:sp>
          <p:nvSpPr>
            <p:cNvPr id="14362" name="Line 23"/>
            <p:cNvSpPr>
              <a:spLocks noChangeShapeType="1"/>
            </p:cNvSpPr>
            <p:nvPr/>
          </p:nvSpPr>
          <p:spPr bwMode="auto">
            <a:xfrm>
              <a:off x="1512" y="834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63" name="Line 24"/>
            <p:cNvSpPr>
              <a:spLocks noChangeShapeType="1"/>
            </p:cNvSpPr>
            <p:nvPr/>
          </p:nvSpPr>
          <p:spPr bwMode="auto">
            <a:xfrm>
              <a:off x="1530" y="1185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64" name="Text Box 25"/>
            <p:cNvSpPr txBox="1">
              <a:spLocks noChangeArrowheads="1"/>
            </p:cNvSpPr>
            <p:nvPr/>
          </p:nvSpPr>
          <p:spPr bwMode="auto">
            <a:xfrm>
              <a:off x="4452" y="1214"/>
              <a:ext cx="114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for</a:t>
              </a:r>
            </a:p>
            <a:p>
              <a:pPr algn="ctr" eaLnBrk="0" hangingPunct="0"/>
              <a:r>
                <a:rPr lang="en-US"/>
                <a:t>fragmentation/</a:t>
              </a:r>
            </a:p>
            <a:p>
              <a:pPr algn="ctr" eaLnBrk="0" hangingPunct="0"/>
              <a:r>
                <a:rPr lang="en-US"/>
                <a:t>reassembly</a:t>
              </a:r>
            </a:p>
          </p:txBody>
        </p:sp>
        <p:sp>
          <p:nvSpPr>
            <p:cNvPr id="14365" name="Text Box 26"/>
            <p:cNvSpPr txBox="1">
              <a:spLocks noChangeArrowheads="1"/>
            </p:cNvSpPr>
            <p:nvPr/>
          </p:nvSpPr>
          <p:spPr bwMode="auto">
            <a:xfrm>
              <a:off x="4433" y="752"/>
              <a:ext cx="111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total datagram</a:t>
              </a:r>
            </a:p>
            <a:p>
              <a:pPr algn="ctr" eaLnBrk="0" hangingPunct="0"/>
              <a:r>
                <a:rPr lang="en-US"/>
                <a:t>length (bytes)</a:t>
              </a:r>
            </a:p>
          </p:txBody>
        </p:sp>
        <p:sp>
          <p:nvSpPr>
            <p:cNvPr id="14366" name="Text Box 27"/>
            <p:cNvSpPr txBox="1">
              <a:spLocks noChangeArrowheads="1"/>
            </p:cNvSpPr>
            <p:nvPr/>
          </p:nvSpPr>
          <p:spPr bwMode="auto">
            <a:xfrm>
              <a:off x="156" y="2408"/>
              <a:ext cx="149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/>
                <a:t>upper layer protocol</a:t>
              </a:r>
            </a:p>
            <a:p>
              <a:pPr algn="r" eaLnBrk="0" hangingPunct="0"/>
              <a:r>
                <a:rPr lang="en-US"/>
                <a:t>to deliver payload to</a:t>
              </a:r>
            </a:p>
          </p:txBody>
        </p:sp>
        <p:sp>
          <p:nvSpPr>
            <p:cNvPr id="14367" name="Line 28"/>
            <p:cNvSpPr>
              <a:spLocks noChangeShapeType="1"/>
            </p:cNvSpPr>
            <p:nvPr/>
          </p:nvSpPr>
          <p:spPr bwMode="auto">
            <a:xfrm flipV="1">
              <a:off x="1602" y="1806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68" name="Line 29"/>
            <p:cNvSpPr>
              <a:spLocks noChangeShapeType="1"/>
            </p:cNvSpPr>
            <p:nvPr/>
          </p:nvSpPr>
          <p:spPr bwMode="auto">
            <a:xfrm flipH="1">
              <a:off x="3228" y="1500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69" name="Line 30"/>
            <p:cNvSpPr>
              <a:spLocks noChangeShapeType="1"/>
            </p:cNvSpPr>
            <p:nvPr/>
          </p:nvSpPr>
          <p:spPr bwMode="auto">
            <a:xfrm flipH="1">
              <a:off x="4098" y="954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70" name="Text Box 31"/>
            <p:cNvSpPr txBox="1">
              <a:spLocks noChangeArrowheads="1"/>
            </p:cNvSpPr>
            <p:nvPr/>
          </p:nvSpPr>
          <p:spPr bwMode="auto">
            <a:xfrm>
              <a:off x="2009" y="995"/>
              <a:ext cx="4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head.</a:t>
              </a:r>
            </a:p>
            <a:p>
              <a:pPr algn="ctr" eaLnBrk="0" hangingPunct="0"/>
              <a:r>
                <a:rPr lang="en-US"/>
                <a:t>len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71" name="Text Box 32"/>
            <p:cNvSpPr txBox="1">
              <a:spLocks noChangeArrowheads="1"/>
            </p:cNvSpPr>
            <p:nvPr/>
          </p:nvSpPr>
          <p:spPr bwMode="auto">
            <a:xfrm>
              <a:off x="2414" y="989"/>
              <a:ext cx="6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type of</a:t>
              </a:r>
            </a:p>
            <a:p>
              <a:pPr algn="ctr" eaLnBrk="0" hangingPunct="0"/>
              <a:r>
                <a:rPr lang="en-US"/>
                <a:t>service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72" name="Line 33"/>
            <p:cNvSpPr>
              <a:spLocks noChangeShapeType="1"/>
            </p:cNvSpPr>
            <p:nvPr/>
          </p:nvSpPr>
          <p:spPr bwMode="auto">
            <a:xfrm flipH="1" flipV="1">
              <a:off x="2431" y="102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73" name="Line 34"/>
            <p:cNvSpPr>
              <a:spLocks noChangeShapeType="1"/>
            </p:cNvSpPr>
            <p:nvPr/>
          </p:nvSpPr>
          <p:spPr bwMode="auto">
            <a:xfrm flipH="1" flipV="1">
              <a:off x="2044" y="102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74" name="Text Box 35"/>
            <p:cNvSpPr txBox="1">
              <a:spLocks noChangeArrowheads="1"/>
            </p:cNvSpPr>
            <p:nvPr/>
          </p:nvSpPr>
          <p:spPr bwMode="auto">
            <a:xfrm>
              <a:off x="500" y="1322"/>
              <a:ext cx="11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/>
                <a:t>“type” of data 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4375" name="Line 36"/>
            <p:cNvSpPr>
              <a:spLocks noChangeShapeType="1"/>
            </p:cNvSpPr>
            <p:nvPr/>
          </p:nvSpPr>
          <p:spPr bwMode="auto">
            <a:xfrm flipV="1">
              <a:off x="1542" y="1194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76" name="Line 37"/>
            <p:cNvSpPr>
              <a:spLocks noChangeShapeType="1"/>
            </p:cNvSpPr>
            <p:nvPr/>
          </p:nvSpPr>
          <p:spPr bwMode="auto">
            <a:xfrm flipH="1" flipV="1">
              <a:off x="2995" y="1350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77" name="Text Box 38"/>
            <p:cNvSpPr txBox="1">
              <a:spLocks noChangeArrowheads="1"/>
            </p:cNvSpPr>
            <p:nvPr/>
          </p:nvSpPr>
          <p:spPr bwMode="auto">
            <a:xfrm>
              <a:off x="2902" y="1399"/>
              <a:ext cx="4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flgs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4378" name="Line 39"/>
            <p:cNvSpPr>
              <a:spLocks noChangeShapeType="1"/>
            </p:cNvSpPr>
            <p:nvPr/>
          </p:nvSpPr>
          <p:spPr bwMode="auto">
            <a:xfrm flipH="1" flipV="1">
              <a:off x="3289" y="13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79" name="Text Box 40"/>
            <p:cNvSpPr txBox="1">
              <a:spLocks noChangeArrowheads="1"/>
            </p:cNvSpPr>
            <p:nvPr/>
          </p:nvSpPr>
          <p:spPr bwMode="auto">
            <a:xfrm>
              <a:off x="3316" y="1315"/>
              <a:ext cx="9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fragment</a:t>
              </a:r>
            </a:p>
            <a:p>
              <a:pPr algn="ctr" eaLnBrk="0" hangingPunct="0"/>
              <a:r>
                <a:rPr lang="en-US"/>
                <a:t> offset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4380" name="Line 41"/>
            <p:cNvSpPr>
              <a:spLocks noChangeShapeType="1"/>
            </p:cNvSpPr>
            <p:nvPr/>
          </p:nvSpPr>
          <p:spPr bwMode="auto">
            <a:xfrm flipH="1" flipV="1">
              <a:off x="4086" y="1434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81" name="Line 42"/>
            <p:cNvSpPr>
              <a:spLocks noChangeShapeType="1"/>
            </p:cNvSpPr>
            <p:nvPr/>
          </p:nvSpPr>
          <p:spPr bwMode="auto">
            <a:xfrm flipH="1">
              <a:off x="2904" y="1506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82" name="Line 43"/>
            <p:cNvSpPr>
              <a:spLocks noChangeShapeType="1"/>
            </p:cNvSpPr>
            <p:nvPr/>
          </p:nvSpPr>
          <p:spPr bwMode="auto">
            <a:xfrm flipV="1">
              <a:off x="1769" y="1666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83" name="Line 44"/>
            <p:cNvSpPr>
              <a:spLocks noChangeShapeType="1"/>
            </p:cNvSpPr>
            <p:nvPr/>
          </p:nvSpPr>
          <p:spPr bwMode="auto">
            <a:xfrm flipH="1" flipV="1">
              <a:off x="2995" y="166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84" name="Line 45"/>
            <p:cNvSpPr>
              <a:spLocks noChangeShapeType="1"/>
            </p:cNvSpPr>
            <p:nvPr/>
          </p:nvSpPr>
          <p:spPr bwMode="auto">
            <a:xfrm flipV="1">
              <a:off x="1757" y="19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85" name="Text Box 46"/>
            <p:cNvSpPr txBox="1">
              <a:spLocks noChangeArrowheads="1"/>
            </p:cNvSpPr>
            <p:nvPr/>
          </p:nvSpPr>
          <p:spPr bwMode="auto">
            <a:xfrm>
              <a:off x="2448" y="1613"/>
              <a:ext cx="4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upper</a:t>
              </a:r>
            </a:p>
            <a:p>
              <a:pPr algn="ctr" eaLnBrk="0" hangingPunct="0"/>
              <a:r>
                <a:rPr lang="en-US"/>
                <a:t> layer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4386" name="Line 47"/>
            <p:cNvSpPr>
              <a:spLocks noChangeShapeType="1"/>
            </p:cNvSpPr>
            <p:nvPr/>
          </p:nvSpPr>
          <p:spPr bwMode="auto">
            <a:xfrm flipH="1" flipV="1">
              <a:off x="2395" y="167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87" name="Line 48"/>
            <p:cNvSpPr>
              <a:spLocks noChangeShapeType="1"/>
            </p:cNvSpPr>
            <p:nvPr/>
          </p:nvSpPr>
          <p:spPr bwMode="auto">
            <a:xfrm>
              <a:off x="1590" y="1785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88" name="Text Box 49"/>
            <p:cNvSpPr txBox="1">
              <a:spLocks noChangeArrowheads="1"/>
            </p:cNvSpPr>
            <p:nvPr/>
          </p:nvSpPr>
          <p:spPr bwMode="auto">
            <a:xfrm>
              <a:off x="2026" y="2323"/>
              <a:ext cx="197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/>
                <a:t>32 bit destination </a:t>
              </a:r>
              <a:r>
                <a:rPr lang="en-US" b="1" u="sng" dirty="0"/>
                <a:t>IP address</a:t>
              </a:r>
              <a:endParaRPr lang="en-US" sz="2400" b="1" u="sng" dirty="0">
                <a:latin typeface="Times New Roman" pitchFamily="18" charset="0"/>
              </a:endParaRPr>
            </a:p>
          </p:txBody>
        </p:sp>
        <p:sp>
          <p:nvSpPr>
            <p:cNvPr id="14389" name="Line 50"/>
            <p:cNvSpPr>
              <a:spLocks noChangeShapeType="1"/>
            </p:cNvSpPr>
            <p:nvPr/>
          </p:nvSpPr>
          <p:spPr bwMode="auto">
            <a:xfrm flipV="1">
              <a:off x="1769" y="2872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90" name="Text Box 51"/>
            <p:cNvSpPr txBox="1">
              <a:spLocks noChangeArrowheads="1"/>
            </p:cNvSpPr>
            <p:nvPr/>
          </p:nvSpPr>
          <p:spPr bwMode="auto">
            <a:xfrm>
              <a:off x="2405" y="2617"/>
              <a:ext cx="11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Options (if any)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91" name="Text Box 52"/>
            <p:cNvSpPr txBox="1">
              <a:spLocks noChangeArrowheads="1"/>
            </p:cNvSpPr>
            <p:nvPr/>
          </p:nvSpPr>
          <p:spPr bwMode="auto">
            <a:xfrm>
              <a:off x="4380" y="2600"/>
              <a:ext cx="1136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E.g. timestamp,</a:t>
              </a:r>
            </a:p>
            <a:p>
              <a:pPr algn="ctr" eaLnBrk="0" hangingPunct="0"/>
              <a:r>
                <a:rPr lang="en-US"/>
                <a:t>record route</a:t>
              </a:r>
            </a:p>
            <a:p>
              <a:pPr algn="ctr" eaLnBrk="0" hangingPunct="0"/>
              <a:r>
                <a:rPr lang="en-US"/>
                <a:t>taken, specify</a:t>
              </a:r>
            </a:p>
            <a:p>
              <a:pPr algn="ctr" eaLnBrk="0" hangingPunct="0"/>
              <a:r>
                <a:rPr lang="en-US"/>
                <a:t>list of routers </a:t>
              </a:r>
            </a:p>
            <a:p>
              <a:pPr algn="ctr" eaLnBrk="0" hangingPunct="0"/>
              <a:r>
                <a:rPr lang="en-US"/>
                <a:t>to visit.</a:t>
              </a:r>
            </a:p>
          </p:txBody>
        </p:sp>
        <p:sp>
          <p:nvSpPr>
            <p:cNvPr id="14392" name="Line 53"/>
            <p:cNvSpPr>
              <a:spLocks noChangeShapeType="1"/>
            </p:cNvSpPr>
            <p:nvPr/>
          </p:nvSpPr>
          <p:spPr bwMode="auto">
            <a:xfrm flipH="1">
              <a:off x="3900" y="2736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4342" name="Rectangle 54"/>
          <p:cNvSpPr>
            <a:spLocks noChangeArrowheads="1"/>
          </p:cNvSpPr>
          <p:nvPr/>
        </p:nvSpPr>
        <p:spPr bwMode="auto">
          <a:xfrm>
            <a:off x="1" y="4451350"/>
            <a:ext cx="2820988" cy="2141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 u="sng" dirty="0"/>
              <a:t>how much overhead with TCP?</a:t>
            </a:r>
            <a:endParaRPr lang="en-US" sz="2000" dirty="0"/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/>
              <a:t>20 bytes of TCP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/>
              <a:t>20 bytes of IP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/>
              <a:t>= 40 bytes + app layer overhead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372600" cy="1143000"/>
          </a:xfrm>
        </p:spPr>
        <p:txBody>
          <a:bodyPr/>
          <a:lstStyle/>
          <a:p>
            <a:r>
              <a:rPr lang="en-US" sz="3100" dirty="0" smtClean="0"/>
              <a:t>TCP congestion control: control of sending rate</a:t>
            </a:r>
            <a:endParaRPr lang="el-GR" sz="3100" dirty="0" smtClean="0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dirty="0" smtClean="0">
                <a:sym typeface="Webdings" pitchFamily="18" charset="2"/>
              </a:rPr>
              <a:t> Sender</a:t>
            </a:r>
            <a:r>
              <a:rPr lang="en-US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Reduces the sending rate </a:t>
            </a:r>
            <a:r>
              <a:rPr lang="en-US" sz="2400" dirty="0" smtClean="0"/>
              <a:t>via reducing the </a:t>
            </a:r>
            <a:r>
              <a:rPr lang="en-US" sz="2400" i="1" dirty="0" smtClean="0">
                <a:solidFill>
                  <a:srgbClr val="FF0000"/>
                </a:solidFill>
              </a:rPr>
              <a:t>congestion window</a:t>
            </a:r>
            <a:r>
              <a:rPr lang="en-US" sz="2400" dirty="0" smtClean="0"/>
              <a:t>, when </a:t>
            </a:r>
            <a:r>
              <a:rPr lang="en-US" sz="2400" i="1" dirty="0" smtClean="0"/>
              <a:t>a</a:t>
            </a:r>
            <a:r>
              <a:rPr lang="el-GR" sz="2400" dirty="0" smtClean="0"/>
              <a:t> </a:t>
            </a:r>
            <a:r>
              <a:rPr lang="en-US" sz="2400" b="1" i="1" dirty="0" smtClean="0"/>
              <a:t>loss event </a:t>
            </a:r>
            <a:r>
              <a:rPr lang="en-US" sz="2400" dirty="0" smtClean="0"/>
              <a:t>occurs</a:t>
            </a: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Increase the sending rate</a:t>
            </a:r>
            <a:r>
              <a:rPr lang="el-GR" sz="2400" dirty="0" smtClean="0"/>
              <a:t>,</a:t>
            </a:r>
            <a:r>
              <a:rPr lang="en-US" sz="2400" dirty="0" smtClean="0"/>
              <a:t> when congestion is reduced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ZapfDingbats"/>
              <a:buNone/>
            </a:pPr>
            <a:r>
              <a:rPr lang="en-US" sz="4000" dirty="0" smtClean="0">
                <a:sym typeface="Wingdings" pitchFamily="2" charset="2"/>
              </a:rPr>
              <a:t></a:t>
            </a:r>
            <a:r>
              <a:rPr lang="en-US" sz="2200" dirty="0" smtClean="0"/>
              <a:t>But how much should a sender reduce its congestion window ?</a:t>
            </a:r>
            <a:endParaRPr lang="el-GR" sz="2200" dirty="0" smtClean="0"/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-158552" y="5105400"/>
            <a:ext cx="9446817" cy="40011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/>
              <a:t>LastByteSent</a:t>
            </a:r>
            <a:r>
              <a:rPr lang="en-US" sz="2000" b="1" dirty="0"/>
              <a:t>- </a:t>
            </a:r>
            <a:r>
              <a:rPr lang="en-US" sz="2000" b="1" dirty="0" err="1"/>
              <a:t>LastByteAcked</a:t>
            </a:r>
            <a:r>
              <a:rPr lang="en-US" sz="2000" b="1" dirty="0"/>
              <a:t> </a:t>
            </a:r>
            <a:r>
              <a:rPr lang="en-US" sz="2000" dirty="0"/>
              <a:t>≤</a:t>
            </a:r>
            <a:r>
              <a:rPr lang="en-US" sz="2000" dirty="0">
                <a:solidFill>
                  <a:srgbClr val="FF99CC"/>
                </a:solidFill>
              </a:rPr>
              <a:t> </a:t>
            </a:r>
            <a:r>
              <a:rPr lang="en-US" sz="2000" b="1" dirty="0"/>
              <a:t>min</a:t>
            </a:r>
            <a:r>
              <a:rPr lang="en-US" sz="2000" dirty="0">
                <a:solidFill>
                  <a:srgbClr val="FF99CC"/>
                </a:solidFill>
              </a:rPr>
              <a:t> {</a:t>
            </a:r>
            <a:r>
              <a:rPr lang="en-US" sz="2000" b="1" i="1" dirty="0"/>
              <a:t>Congestion Window, Receive Window</a:t>
            </a:r>
            <a:r>
              <a:rPr lang="en-US" sz="2000" dirty="0">
                <a:solidFill>
                  <a:srgbClr val="FF99CC"/>
                </a:solidFill>
              </a:rPr>
              <a:t>}</a:t>
            </a:r>
          </a:p>
        </p:txBody>
      </p:sp>
      <p:sp>
        <p:nvSpPr>
          <p:cNvPr id="57351" name="Oval 5"/>
          <p:cNvSpPr>
            <a:spLocks noChangeArrowheads="1"/>
          </p:cNvSpPr>
          <p:nvPr/>
        </p:nvSpPr>
        <p:spPr bwMode="auto">
          <a:xfrm>
            <a:off x="7086600" y="4800600"/>
            <a:ext cx="2057400" cy="914400"/>
          </a:xfrm>
          <a:prstGeom prst="ellipse">
            <a:avLst/>
          </a:prstGeom>
          <a:solidFill>
            <a:srgbClr val="FFFF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52" name="Line 6"/>
          <p:cNvSpPr>
            <a:spLocks noChangeShapeType="1"/>
          </p:cNvSpPr>
          <p:nvPr/>
        </p:nvSpPr>
        <p:spPr bwMode="auto">
          <a:xfrm flipV="1">
            <a:off x="7848600" y="5638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53" name="Text Box 7"/>
          <p:cNvSpPr txBox="1">
            <a:spLocks noChangeArrowheads="1"/>
          </p:cNvSpPr>
          <p:nvPr/>
        </p:nvSpPr>
        <p:spPr bwMode="auto">
          <a:xfrm>
            <a:off x="6937375" y="5867400"/>
            <a:ext cx="1654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/>
              <a:t>flow control</a:t>
            </a:r>
            <a:endParaRPr lang="el-GR" sz="2000" b="1" i="1" dirty="0"/>
          </a:p>
        </p:txBody>
      </p:sp>
      <p:sp>
        <p:nvSpPr>
          <p:cNvPr id="57355" name="Line 9"/>
          <p:cNvSpPr>
            <a:spLocks noChangeShapeType="1"/>
          </p:cNvSpPr>
          <p:nvPr/>
        </p:nvSpPr>
        <p:spPr bwMode="auto">
          <a:xfrm flipH="1">
            <a:off x="3429000" y="2819400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56" name="Text Box 10"/>
          <p:cNvSpPr txBox="1">
            <a:spLocks noChangeArrowheads="1"/>
          </p:cNvSpPr>
          <p:nvPr/>
        </p:nvSpPr>
        <p:spPr bwMode="auto">
          <a:xfrm>
            <a:off x="1730612" y="3733800"/>
            <a:ext cx="3693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timeout</a:t>
            </a:r>
            <a:r>
              <a:rPr lang="en-US" sz="2400" dirty="0"/>
              <a:t> </a:t>
            </a:r>
            <a:r>
              <a:rPr lang="en-US" sz="2400" dirty="0" smtClean="0"/>
              <a:t> or </a:t>
            </a:r>
            <a:r>
              <a:rPr lang="el-GR" sz="2400" b="1" i="1" dirty="0" smtClean="0">
                <a:solidFill>
                  <a:srgbClr val="FF0000"/>
                </a:solidFill>
              </a:rPr>
              <a:t>3 </a:t>
            </a:r>
            <a:r>
              <a:rPr lang="en-US" sz="2400" b="1" i="1" dirty="0" smtClean="0">
                <a:solidFill>
                  <a:srgbClr val="FF0000"/>
                </a:solidFill>
              </a:rPr>
              <a:t>DUP ACKs</a:t>
            </a:r>
            <a:endParaRPr lang="el-GR" sz="2400" b="1" i="1" dirty="0">
              <a:solidFill>
                <a:srgbClr val="FF0000"/>
              </a:solidFill>
            </a:endParaRPr>
          </a:p>
        </p:txBody>
      </p:sp>
      <p:sp>
        <p:nvSpPr>
          <p:cNvPr id="57357" name="Line 12"/>
          <p:cNvSpPr>
            <a:spLocks noChangeShapeType="1"/>
          </p:cNvSpPr>
          <p:nvPr/>
        </p:nvSpPr>
        <p:spPr bwMode="auto">
          <a:xfrm flipV="1">
            <a:off x="5410200" y="5562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58" name="Text Box 13"/>
          <p:cNvSpPr txBox="1">
            <a:spLocks noChangeArrowheads="1"/>
          </p:cNvSpPr>
          <p:nvPr/>
        </p:nvSpPr>
        <p:spPr bwMode="auto">
          <a:xfrm>
            <a:off x="4327525" y="61610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57359" name="Text Box 14"/>
          <p:cNvSpPr txBox="1">
            <a:spLocks noChangeArrowheads="1"/>
          </p:cNvSpPr>
          <p:nvPr/>
        </p:nvSpPr>
        <p:spPr bwMode="auto">
          <a:xfrm>
            <a:off x="5012154" y="5791200"/>
            <a:ext cx="1451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/>
              <a:t>congestion</a:t>
            </a:r>
            <a:endParaRPr lang="el-GR" sz="2000" b="1" i="1" dirty="0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>
            <a:off x="914400" y="2438400"/>
            <a:ext cx="533400" cy="266700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6276975"/>
            <a:ext cx="601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Observation: Large Congestion Windows  → Large Number of non-ACKed packets trx </a:t>
            </a:r>
            <a:r>
              <a:rPr lang="en-GB">
                <a:latin typeface="Arial" pitchFamily="34" charset="0"/>
                <a:cs typeface="Arial" pitchFamily="34" charset="0"/>
              </a:rPr>
              <a:t>→ Large Sending Rate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72600" cy="1143000"/>
          </a:xfrm>
        </p:spPr>
        <p:txBody>
          <a:bodyPr/>
          <a:lstStyle/>
          <a:p>
            <a:r>
              <a:rPr lang="el-GR" sz="3000" dirty="0" smtClean="0"/>
              <a:t>Κεντρικά χαρακτηριστικά του ελέγχου συμφόρησης του </a:t>
            </a:r>
            <a:r>
              <a:rPr lang="en-US" sz="3000" dirty="0" smtClean="0"/>
              <a:t>TCP </a:t>
            </a:r>
            <a:r>
              <a:rPr lang="el-GR" sz="3000" dirty="0" smtClean="0"/>
              <a:t>(</a:t>
            </a:r>
            <a:r>
              <a:rPr lang="en-US" sz="3000" dirty="0" smtClean="0"/>
              <a:t>congestion</a:t>
            </a:r>
            <a:r>
              <a:rPr lang="el-GR" sz="3000" dirty="0" smtClean="0"/>
              <a:t> </a:t>
            </a:r>
            <a:r>
              <a:rPr lang="en-US" sz="3000" dirty="0" smtClean="0"/>
              <a:t>control</a:t>
            </a:r>
            <a:r>
              <a:rPr lang="el-GR" sz="3000" dirty="0" smtClean="0"/>
              <a:t>)</a:t>
            </a:r>
            <a:endParaRPr lang="en-US" sz="3000" dirty="0" smtClean="0"/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0" y="10668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AutoNum type="arabicPeriod"/>
            </a:pPr>
            <a:r>
              <a:rPr lang="el-GR" sz="2200" b="1" dirty="0" smtClean="0">
                <a:solidFill>
                  <a:srgbClr val="007434"/>
                </a:solidFill>
              </a:rPr>
              <a:t>Γραμμική αύξηση</a:t>
            </a:r>
            <a:r>
              <a:rPr lang="en-US" sz="2200" b="1" dirty="0" smtClean="0">
                <a:solidFill>
                  <a:srgbClr val="007434"/>
                </a:solidFill>
              </a:rPr>
              <a:t>, </a:t>
            </a:r>
            <a:r>
              <a:rPr lang="el-GR" sz="2200" b="1" dirty="0" smtClean="0">
                <a:solidFill>
                  <a:srgbClr val="007434"/>
                </a:solidFill>
              </a:rPr>
              <a:t>πολλαπλασιαστική μείωση (</a:t>
            </a:r>
            <a:r>
              <a:rPr lang="en-US" sz="2200" b="1" dirty="0" smtClean="0">
                <a:solidFill>
                  <a:srgbClr val="007434"/>
                </a:solidFill>
              </a:rPr>
              <a:t>additive increase, multiplicative decrease)</a:t>
            </a:r>
            <a:r>
              <a:rPr lang="en-US" sz="2200" dirty="0" smtClean="0"/>
              <a:t>:</a:t>
            </a:r>
            <a:endParaRPr lang="en-US" sz="2200" dirty="0"/>
          </a:p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200" dirty="0"/>
              <a:t>    Increase transmission rate (window size), probing for usable bandwidth, </a:t>
            </a:r>
            <a:r>
              <a:rPr lang="en-US" sz="2200" b="1" i="1" dirty="0"/>
              <a:t>until loss occurs</a:t>
            </a:r>
          </a:p>
          <a:p>
            <a:pPr marL="838200" lvl="1" indent="-381000" algn="l">
              <a:spcBef>
                <a:spcPct val="20000"/>
              </a:spcBef>
              <a:buClr>
                <a:schemeClr val="accent2"/>
              </a:buClr>
              <a:buSzPct val="75000"/>
              <a:buFont typeface="Arial" pitchFamily="34" charset="0"/>
              <a:buChar char="•"/>
            </a:pPr>
            <a:r>
              <a:rPr lang="en-US" sz="2200" b="1" i="1" dirty="0">
                <a:solidFill>
                  <a:srgbClr val="FF0000"/>
                </a:solidFill>
              </a:rPr>
              <a:t>additive </a:t>
            </a:r>
            <a:r>
              <a:rPr lang="en-US" sz="2200" b="1" i="1" u="sng" dirty="0">
                <a:solidFill>
                  <a:srgbClr val="FF0000"/>
                </a:solidFill>
              </a:rPr>
              <a:t>increase</a:t>
            </a:r>
            <a:r>
              <a:rPr lang="en-US" sz="2200" i="1" u="sng" dirty="0">
                <a:solidFill>
                  <a:srgbClr val="FF0000"/>
                </a:solidFill>
              </a:rPr>
              <a:t>:</a:t>
            </a:r>
            <a:r>
              <a:rPr lang="en-US" sz="2200" dirty="0"/>
              <a:t> increase  </a:t>
            </a:r>
            <a:r>
              <a:rPr lang="en-US" sz="2200" b="1" dirty="0"/>
              <a:t>Congestion Window</a:t>
            </a:r>
            <a:r>
              <a:rPr lang="en-US" sz="2200" dirty="0"/>
              <a:t> by </a:t>
            </a:r>
            <a:r>
              <a:rPr lang="en-US" sz="2200" b="1" i="1" dirty="0"/>
              <a:t>1 MSS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accent2"/>
                </a:solidFill>
              </a:rPr>
              <a:t>every RTT until loss detected</a:t>
            </a:r>
            <a:endParaRPr lang="en-US" sz="2200" b="1" i="1" dirty="0">
              <a:solidFill>
                <a:schemeClr val="accent2"/>
              </a:solidFill>
            </a:endParaRPr>
          </a:p>
          <a:p>
            <a:pPr marL="838200" lvl="1" indent="-381000" algn="l">
              <a:spcBef>
                <a:spcPct val="20000"/>
              </a:spcBef>
              <a:buClr>
                <a:schemeClr val="accent2"/>
              </a:buClr>
              <a:buSzPct val="75000"/>
              <a:buFont typeface="Arial" pitchFamily="34" charset="0"/>
              <a:buChar char="•"/>
            </a:pPr>
            <a:r>
              <a:rPr lang="en-US" sz="2200" b="1" i="1" dirty="0">
                <a:solidFill>
                  <a:srgbClr val="FF0000"/>
                </a:solidFill>
              </a:rPr>
              <a:t>multiplicative </a:t>
            </a:r>
            <a:r>
              <a:rPr lang="en-US" sz="2200" b="1" i="1" u="sng" dirty="0">
                <a:solidFill>
                  <a:srgbClr val="FF0000"/>
                </a:solidFill>
              </a:rPr>
              <a:t>decrease</a:t>
            </a:r>
            <a:r>
              <a:rPr lang="en-US" sz="2200" u="sng" dirty="0">
                <a:solidFill>
                  <a:srgbClr val="FF0000"/>
                </a:solidFill>
              </a:rPr>
              <a:t>:</a:t>
            </a:r>
            <a:r>
              <a:rPr lang="en-US" sz="2200" dirty="0"/>
              <a:t> cut </a:t>
            </a:r>
            <a:r>
              <a:rPr lang="en-US" sz="2200" b="1" dirty="0"/>
              <a:t>Congestion Window</a:t>
            </a:r>
            <a:r>
              <a:rPr lang="en-US" sz="2200" dirty="0"/>
              <a:t> in</a:t>
            </a:r>
            <a:r>
              <a:rPr lang="en-US" sz="2200" b="1" i="1" dirty="0"/>
              <a:t> half </a:t>
            </a:r>
            <a:r>
              <a:rPr lang="en-US" sz="2200" b="1" dirty="0">
                <a:solidFill>
                  <a:schemeClr val="accent2"/>
                </a:solidFill>
              </a:rPr>
              <a:t>after loss</a:t>
            </a:r>
            <a:endParaRPr lang="el-GR" sz="2200" b="1" dirty="0">
              <a:solidFill>
                <a:schemeClr val="accent2"/>
              </a:solidFill>
            </a:endParaRPr>
          </a:p>
          <a:p>
            <a:pPr marL="838200" lvl="1" indent="-38100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None/>
            </a:pPr>
            <a:endParaRPr lang="el-GR" sz="2200" dirty="0"/>
          </a:p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AutoNum type="arabicPeriod"/>
            </a:pPr>
            <a:r>
              <a:rPr lang="en-US" sz="2200" b="1" dirty="0">
                <a:solidFill>
                  <a:srgbClr val="009900"/>
                </a:solidFill>
              </a:rPr>
              <a:t>Slow start</a:t>
            </a:r>
          </a:p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AutoNum type="arabicPeriod"/>
            </a:pPr>
            <a:r>
              <a:rPr lang="en-US" sz="2200" b="1" dirty="0">
                <a:solidFill>
                  <a:srgbClr val="009900"/>
                </a:solidFill>
              </a:rPr>
              <a:t>Reaction to timeout</a:t>
            </a:r>
            <a:r>
              <a:rPr lang="en-US" sz="2200" b="1" dirty="0"/>
              <a:t> events</a:t>
            </a:r>
            <a:r>
              <a:rPr lang="en-US" sz="2200" dirty="0"/>
              <a:t> </a:t>
            </a:r>
          </a:p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200" dirty="0"/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7539038" y="5757863"/>
            <a:ext cx="5683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time</a:t>
            </a:r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3352800" y="3581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 rot="-5400000">
            <a:off x="2743200" y="4721225"/>
            <a:ext cx="184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0"/>
            <a:ext cx="11658600" cy="1295400"/>
          </a:xfrm>
        </p:spPr>
        <p:txBody>
          <a:bodyPr/>
          <a:lstStyle/>
          <a:p>
            <a:pPr algn="ctr"/>
            <a:r>
              <a:rPr lang="en-US" sz="2300" dirty="0" smtClean="0"/>
              <a:t>TCP congestion control: </a:t>
            </a:r>
            <a:br>
              <a:rPr lang="en-US" sz="2300" dirty="0" smtClean="0"/>
            </a:br>
            <a:r>
              <a:rPr lang="en-US" sz="2300" dirty="0" smtClean="0"/>
              <a:t>additive increase, multiplicative decrease (AIMD)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810000" y="3886200"/>
          <a:ext cx="5638800" cy="2560638"/>
        </p:xfrm>
        <a:graphic>
          <a:graphicData uri="http://schemas.openxmlformats.org/presentationml/2006/ole">
            <p:oleObj spid="_x0000_s75782" name="VISIO" r:id="rId3" imgW="7802280" imgH="3540960" progId="">
              <p:embed/>
            </p:oleObj>
          </a:graphicData>
        </a:graphic>
      </p:graphicFrame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381000" y="11430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400" i="1" dirty="0">
                <a:solidFill>
                  <a:srgbClr val="0099FF"/>
                </a:solidFill>
              </a:rPr>
              <a:t>Approach:</a:t>
            </a:r>
            <a:r>
              <a:rPr lang="en-US" sz="2400" u="sng" dirty="0"/>
              <a:t> </a:t>
            </a:r>
            <a:r>
              <a:rPr lang="en-US" sz="2400" dirty="0"/>
              <a:t>increase transmission rate (window size), probing for usable bandwidth </a:t>
            </a:r>
            <a:r>
              <a:rPr lang="en-US" sz="2400" dirty="0">
                <a:solidFill>
                  <a:srgbClr val="FF0000"/>
                </a:solidFill>
              </a:rPr>
              <a:t>until loss occurs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None/>
            </a:pPr>
            <a:r>
              <a:rPr lang="en-US" sz="2800" i="1" dirty="0">
                <a:solidFill>
                  <a:srgbClr val="009900"/>
                </a:solidFill>
                <a:sym typeface="Wingdings" pitchFamily="2" charset="2"/>
              </a:rPr>
              <a:t></a:t>
            </a:r>
            <a:r>
              <a:rPr lang="el-GR" sz="2400" i="1" dirty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n-US" sz="2400" i="1" dirty="0">
                <a:solidFill>
                  <a:srgbClr val="009900"/>
                </a:solidFill>
              </a:rPr>
              <a:t>additive increase:</a:t>
            </a:r>
            <a:r>
              <a:rPr lang="en-US" sz="2400" dirty="0"/>
              <a:t> increase  </a:t>
            </a:r>
            <a:r>
              <a:rPr lang="en-US" sz="2400" b="1" dirty="0"/>
              <a:t>Congestion Window</a:t>
            </a:r>
            <a:r>
              <a:rPr lang="en-US" sz="2400" dirty="0"/>
              <a:t> by 1 MSS every RTT </a:t>
            </a:r>
            <a:r>
              <a:rPr lang="en-US" sz="2400" u="sng" dirty="0">
                <a:solidFill>
                  <a:srgbClr val="FF0000"/>
                </a:solidFill>
              </a:rPr>
              <a:t>until loss detected</a:t>
            </a:r>
            <a:endParaRPr lang="en-US" sz="2400" i="1" u="sng" dirty="0">
              <a:solidFill>
                <a:srgbClr val="FF0000"/>
              </a:solidFill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i="1" dirty="0">
                <a:solidFill>
                  <a:srgbClr val="FF0000"/>
                </a:solidFill>
              </a:rPr>
              <a:t>multiplicative decrease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cut </a:t>
            </a:r>
            <a:r>
              <a:rPr lang="en-US" sz="2400" b="1" dirty="0"/>
              <a:t>Congestion Window</a:t>
            </a:r>
            <a:r>
              <a:rPr lang="en-US" sz="2400" dirty="0"/>
              <a:t> in half </a:t>
            </a:r>
            <a:r>
              <a:rPr lang="el-GR" sz="2400" dirty="0" smtClean="0"/>
              <a:t>  </a:t>
            </a:r>
            <a:r>
              <a:rPr lang="en-US" sz="2400" u="sng" dirty="0" smtClean="0">
                <a:solidFill>
                  <a:srgbClr val="FF0000"/>
                </a:solidFill>
              </a:rPr>
              <a:t>after </a:t>
            </a:r>
            <a:r>
              <a:rPr lang="en-US" sz="2400" u="sng" dirty="0">
                <a:solidFill>
                  <a:srgbClr val="FF0000"/>
                </a:solidFill>
              </a:rPr>
              <a:t>loss</a:t>
            </a:r>
            <a:r>
              <a:rPr lang="en-US" sz="2400" dirty="0"/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4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7539038" y="5757863"/>
            <a:ext cx="5683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time</a:t>
            </a: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3352800" y="3581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auto">
          <a:xfrm rot="-5400000">
            <a:off x="1830387" y="4722813"/>
            <a:ext cx="23145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</a:rPr>
              <a:t>congestion window size</a:t>
            </a:r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0" y="6156325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Saw tooth</a:t>
            </a:r>
          </a:p>
          <a:p>
            <a:r>
              <a:rPr lang="en-US" sz="2000"/>
              <a:t>behavior: probing</a:t>
            </a:r>
            <a:r>
              <a:rPr lang="el-GR" sz="2000"/>
              <a:t> </a:t>
            </a:r>
            <a:r>
              <a:rPr lang="en-US" sz="2000"/>
              <a:t>for bandwidth</a:t>
            </a:r>
          </a:p>
        </p:txBody>
      </p:sp>
      <p:sp>
        <p:nvSpPr>
          <p:cNvPr id="8203" name="Line 9"/>
          <p:cNvSpPr>
            <a:spLocks noChangeShapeType="1"/>
          </p:cNvSpPr>
          <p:nvPr/>
        </p:nvSpPr>
        <p:spPr bwMode="auto">
          <a:xfrm flipV="1">
            <a:off x="457200" y="22860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0" y="3886200"/>
            <a:ext cx="28488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Using the additive increase</a:t>
            </a:r>
            <a:r>
              <a:rPr lang="el-GR" dirty="0" smtClean="0"/>
              <a:t> </a:t>
            </a:r>
            <a:endParaRPr lang="en-US" dirty="0"/>
          </a:p>
          <a:p>
            <a:pPr algn="l"/>
            <a:r>
              <a:rPr lang="en-US" dirty="0" smtClean="0"/>
              <a:t>It probes the network to</a:t>
            </a:r>
          </a:p>
          <a:p>
            <a:pPr algn="l"/>
            <a:r>
              <a:rPr lang="en-US" dirty="0" smtClean="0"/>
              <a:t>Check if the congestion has</a:t>
            </a:r>
          </a:p>
          <a:p>
            <a:pPr algn="l"/>
            <a:r>
              <a:rPr lang="en-US" dirty="0" smtClean="0"/>
              <a:t>Been alleviated</a:t>
            </a:r>
            <a:endParaRPr lang="el-GR" dirty="0"/>
          </a:p>
        </p:txBody>
      </p:sp>
      <p:sp>
        <p:nvSpPr>
          <p:cNvPr id="8206" name="Text Box 12"/>
          <p:cNvSpPr txBox="1">
            <a:spLocks noChangeArrowheads="1"/>
          </p:cNvSpPr>
          <p:nvPr/>
        </p:nvSpPr>
        <p:spPr bwMode="auto">
          <a:xfrm rot="-5400000">
            <a:off x="-767925" y="2446923"/>
            <a:ext cx="21771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congestion </a:t>
            </a:r>
            <a:r>
              <a:rPr lang="en-US" dirty="0"/>
              <a:t>avoidance</a:t>
            </a:r>
            <a:endParaRPr lang="el-GR" dirty="0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 flipV="1">
            <a:off x="533400" y="2438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080316" y="2363216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672328" y="1728216"/>
          <a:ext cx="485775" cy="385763"/>
        </p:xfrm>
        <a:graphic>
          <a:graphicData uri="http://schemas.openxmlformats.org/presentationml/2006/ole">
            <p:oleObj spid="_x0000_s76818" name="Clip" r:id="rId4" imgW="1307263" imgH="1084139" progId="">
              <p:embed/>
            </p:oleObj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81903" y="1728216"/>
            <a:ext cx="84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rot="408567">
            <a:off x="7086791" y="2329879"/>
            <a:ext cx="1208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one segment</a:t>
            </a:r>
            <a:endParaRPr lang="en-US" sz="1000" dirty="0">
              <a:latin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-5400000">
            <a:off x="5637403" y="2568004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RTT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8329803" y="1737741"/>
          <a:ext cx="485775" cy="385763"/>
        </p:xfrm>
        <a:graphic>
          <a:graphicData uri="http://schemas.openxmlformats.org/presentationml/2006/ole">
            <p:oleObj spid="_x0000_s76819" name="Clip" r:id="rId5" imgW="1307263" imgH="1084139" progId="">
              <p:embed/>
            </p:oleObj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605903" y="1747266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075553" y="2177479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8590153" y="2215579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5894578" y="2348929"/>
            <a:ext cx="4763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904103" y="2910904"/>
            <a:ext cx="4763" cy="223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6056503" y="2768029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283766" y="5514404"/>
            <a:ext cx="658812" cy="366712"/>
            <a:chOff x="3304" y="3530"/>
            <a:chExt cx="415" cy="231"/>
          </a:xfrm>
        </p:grpSpPr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time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6085078" y="3144266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080316" y="3229991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6080316" y="3753866"/>
            <a:ext cx="2528887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6053328" y="4014216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 rot="408567">
            <a:off x="7085203" y="3115691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two segments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 rot="408567">
            <a:off x="7121847" y="4128616"/>
            <a:ext cx="14173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  <a:latin typeface="Arial" charset="0"/>
              </a:rPr>
              <a:t>four segments</a:t>
            </a:r>
            <a:endParaRPr lang="en-US" sz="10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075553" y="4149154"/>
            <a:ext cx="2519363" cy="652462"/>
            <a:chOff x="3954" y="2214"/>
            <a:chExt cx="1587" cy="411"/>
          </a:xfrm>
        </p:grpSpPr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 flipV="1">
            <a:off x="6361303" y="4530154"/>
            <a:ext cx="2228850" cy="604837"/>
            <a:chOff x="3954" y="2214"/>
            <a:chExt cx="1587" cy="411"/>
          </a:xfrm>
        </p:grpSpPr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307849" y="1682496"/>
          <a:ext cx="485775" cy="385763"/>
        </p:xfrm>
        <a:graphic>
          <a:graphicData uri="http://schemas.openxmlformats.org/presentationml/2006/ole">
            <p:oleObj spid="_x0000_s76820" name="Clip" r:id="rId6" imgW="1307263" imgH="1084139" progId="">
              <p:embed/>
            </p:oleObj>
          </a:graphicData>
        </a:graphic>
      </p:graphicFrame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717424" y="1682496"/>
            <a:ext cx="84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42" name="Object 11"/>
          <p:cNvGraphicFramePr>
            <a:graphicFrameLocks noChangeAspect="1"/>
          </p:cNvGraphicFramePr>
          <p:nvPr/>
        </p:nvGraphicFramePr>
        <p:xfrm>
          <a:off x="2965324" y="1692021"/>
          <a:ext cx="485775" cy="385763"/>
        </p:xfrm>
        <a:graphic>
          <a:graphicData uri="http://schemas.openxmlformats.org/presentationml/2006/ole">
            <p:oleObj spid="_x0000_s76821" name="Clip" r:id="rId7" imgW="1307263" imgH="1084139" progId="">
              <p:embed/>
            </p:oleObj>
          </a:graphicData>
        </a:graphic>
      </p:graphicFrame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241424" y="1701546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711074" y="2131759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85800" y="1066800"/>
            <a:ext cx="2398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Additive Increase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67400" y="1066800"/>
            <a:ext cx="277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Exponential Increase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0" y="18288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How fast the window size of the sender increases affects the TCP sending rate 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  <p:grpSp>
        <p:nvGrpSpPr>
          <p:cNvPr id="68" name="Group 3"/>
          <p:cNvGrpSpPr>
            <a:grpSpLocks noGrp="1"/>
          </p:cNvGrpSpPr>
          <p:nvPr/>
        </p:nvGrpSpPr>
        <p:grpSpPr bwMode="auto">
          <a:xfrm>
            <a:off x="457200" y="1981200"/>
            <a:ext cx="3200400" cy="4648200"/>
            <a:chOff x="4366" y="814"/>
            <a:chExt cx="1041" cy="2150"/>
          </a:xfrm>
        </p:grpSpPr>
        <p:sp>
          <p:nvSpPr>
            <p:cNvPr id="72" name="Rectangle 4"/>
            <p:cNvSpPr>
              <a:spLocks noChangeArrowheads="1"/>
            </p:cNvSpPr>
            <p:nvPr/>
          </p:nvSpPr>
          <p:spPr bwMode="auto">
            <a:xfrm>
              <a:off x="4366" y="814"/>
              <a:ext cx="17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Source</a:t>
              </a:r>
              <a:endParaRPr lang="en-GB" sz="1000"/>
            </a:p>
          </p:txBody>
        </p:sp>
        <p:sp>
          <p:nvSpPr>
            <p:cNvPr id="73" name="Rectangle 5"/>
            <p:cNvSpPr>
              <a:spLocks noChangeArrowheads="1"/>
            </p:cNvSpPr>
            <p:nvPr/>
          </p:nvSpPr>
          <p:spPr bwMode="auto">
            <a:xfrm>
              <a:off x="5133" y="814"/>
              <a:ext cx="27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Destination</a:t>
              </a:r>
              <a:endParaRPr lang="en-GB" sz="1000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4457" y="909"/>
              <a:ext cx="1" cy="204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5298" y="915"/>
              <a:ext cx="1" cy="203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4461" y="98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" name="Freeform 9"/>
            <p:cNvSpPr>
              <a:spLocks/>
            </p:cNvSpPr>
            <p:nvPr/>
          </p:nvSpPr>
          <p:spPr bwMode="auto">
            <a:xfrm>
              <a:off x="5250" y="115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0" name="Line 10"/>
            <p:cNvSpPr>
              <a:spLocks noChangeShapeType="1"/>
            </p:cNvSpPr>
            <p:nvPr/>
          </p:nvSpPr>
          <p:spPr bwMode="auto">
            <a:xfrm flipH="1">
              <a:off x="4497" y="11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4459" y="1378"/>
              <a:ext cx="46" cy="2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2"/>
                </a:cxn>
                <a:cxn ang="0">
                  <a:pos x="46" y="24"/>
                </a:cxn>
                <a:cxn ang="0">
                  <a:pos x="40" y="0"/>
                </a:cxn>
              </a:cxnLst>
              <a:rect l="0" t="0" r="r" b="b"/>
              <a:pathLst>
                <a:path w="46" h="24">
                  <a:moveTo>
                    <a:pt x="40" y="0"/>
                  </a:moveTo>
                  <a:lnTo>
                    <a:pt x="0" y="22"/>
                  </a:lnTo>
                  <a:lnTo>
                    <a:pt x="46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" name="Line 12"/>
            <p:cNvSpPr>
              <a:spLocks noChangeShapeType="1"/>
            </p:cNvSpPr>
            <p:nvPr/>
          </p:nvSpPr>
          <p:spPr bwMode="auto">
            <a:xfrm>
              <a:off x="4461" y="1400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" name="Freeform 13"/>
            <p:cNvSpPr>
              <a:spLocks/>
            </p:cNvSpPr>
            <p:nvPr/>
          </p:nvSpPr>
          <p:spPr bwMode="auto">
            <a:xfrm>
              <a:off x="5250" y="1567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" name="Line 14"/>
            <p:cNvSpPr>
              <a:spLocks noChangeShapeType="1"/>
            </p:cNvSpPr>
            <p:nvPr/>
          </p:nvSpPr>
          <p:spPr bwMode="auto">
            <a:xfrm flipH="1">
              <a:off x="4497" y="1589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5" name="Freeform 15"/>
            <p:cNvSpPr>
              <a:spLocks/>
            </p:cNvSpPr>
            <p:nvPr/>
          </p:nvSpPr>
          <p:spPr bwMode="auto">
            <a:xfrm>
              <a:off x="4459" y="179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" name="Line 16"/>
            <p:cNvSpPr>
              <a:spLocks noChangeShapeType="1"/>
            </p:cNvSpPr>
            <p:nvPr/>
          </p:nvSpPr>
          <p:spPr bwMode="auto">
            <a:xfrm>
              <a:off x="4459" y="1472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5250" y="1639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" name="Line 18"/>
            <p:cNvSpPr>
              <a:spLocks noChangeShapeType="1"/>
            </p:cNvSpPr>
            <p:nvPr/>
          </p:nvSpPr>
          <p:spPr bwMode="auto">
            <a:xfrm flipH="1">
              <a:off x="4497" y="1661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4459" y="1865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" name="Line 20"/>
            <p:cNvSpPr>
              <a:spLocks noChangeShapeType="1"/>
            </p:cNvSpPr>
            <p:nvPr/>
          </p:nvSpPr>
          <p:spPr bwMode="auto">
            <a:xfrm>
              <a:off x="4459" y="1814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1" name="Freeform 21"/>
            <p:cNvSpPr>
              <a:spLocks/>
            </p:cNvSpPr>
            <p:nvPr/>
          </p:nvSpPr>
          <p:spPr bwMode="auto">
            <a:xfrm>
              <a:off x="5250" y="1982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" name="Line 22"/>
            <p:cNvSpPr>
              <a:spLocks noChangeShapeType="1"/>
            </p:cNvSpPr>
            <p:nvPr/>
          </p:nvSpPr>
          <p:spPr bwMode="auto">
            <a:xfrm flipH="1">
              <a:off x="4497" y="2004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4459" y="2207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4" name="Line 24"/>
            <p:cNvSpPr>
              <a:spLocks noChangeShapeType="1"/>
            </p:cNvSpPr>
            <p:nvPr/>
          </p:nvSpPr>
          <p:spPr bwMode="auto">
            <a:xfrm>
              <a:off x="4459" y="1887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" name="Freeform 25"/>
            <p:cNvSpPr>
              <a:spLocks/>
            </p:cNvSpPr>
            <p:nvPr/>
          </p:nvSpPr>
          <p:spPr bwMode="auto">
            <a:xfrm>
              <a:off x="5250" y="205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6" name="Line 26"/>
            <p:cNvSpPr>
              <a:spLocks noChangeShapeType="1"/>
            </p:cNvSpPr>
            <p:nvPr/>
          </p:nvSpPr>
          <p:spPr bwMode="auto">
            <a:xfrm flipH="1">
              <a:off x="4497" y="20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7" name="Freeform 27"/>
            <p:cNvSpPr>
              <a:spLocks/>
            </p:cNvSpPr>
            <p:nvPr/>
          </p:nvSpPr>
          <p:spPr bwMode="auto">
            <a:xfrm>
              <a:off x="4459" y="2279"/>
              <a:ext cx="46" cy="2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1"/>
                </a:cxn>
                <a:cxn ang="0">
                  <a:pos x="46" y="23"/>
                </a:cxn>
                <a:cxn ang="0">
                  <a:pos x="40" y="0"/>
                </a:cxn>
              </a:cxnLst>
              <a:rect l="0" t="0" r="r" b="b"/>
              <a:pathLst>
                <a:path w="46" h="23">
                  <a:moveTo>
                    <a:pt x="40" y="0"/>
                  </a:moveTo>
                  <a:lnTo>
                    <a:pt x="0" y="21"/>
                  </a:lnTo>
                  <a:lnTo>
                    <a:pt x="46" y="2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>
              <a:off x="4459" y="1959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9" name="Freeform 29"/>
            <p:cNvSpPr>
              <a:spLocks/>
            </p:cNvSpPr>
            <p:nvPr/>
          </p:nvSpPr>
          <p:spPr bwMode="auto">
            <a:xfrm>
              <a:off x="5250" y="2126"/>
              <a:ext cx="44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4" y="21"/>
                </a:cxn>
                <a:cxn ang="0">
                  <a:pos x="4" y="0"/>
                </a:cxn>
                <a:cxn ang="0">
                  <a:pos x="0" y="23"/>
                </a:cxn>
              </a:cxnLst>
              <a:rect l="0" t="0" r="r" b="b"/>
              <a:pathLst>
                <a:path w="44" h="23">
                  <a:moveTo>
                    <a:pt x="0" y="23"/>
                  </a:moveTo>
                  <a:lnTo>
                    <a:pt x="44" y="21"/>
                  </a:lnTo>
                  <a:lnTo>
                    <a:pt x="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0" name="Line 30"/>
            <p:cNvSpPr>
              <a:spLocks noChangeShapeType="1"/>
            </p:cNvSpPr>
            <p:nvPr/>
          </p:nvSpPr>
          <p:spPr bwMode="auto">
            <a:xfrm flipH="1">
              <a:off x="4497" y="2149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" name="Freeform 31"/>
            <p:cNvSpPr>
              <a:spLocks/>
            </p:cNvSpPr>
            <p:nvPr/>
          </p:nvSpPr>
          <p:spPr bwMode="auto">
            <a:xfrm>
              <a:off x="4459" y="235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4461" y="2229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" name="Freeform 33"/>
            <p:cNvSpPr>
              <a:spLocks/>
            </p:cNvSpPr>
            <p:nvPr/>
          </p:nvSpPr>
          <p:spPr bwMode="auto">
            <a:xfrm>
              <a:off x="5250" y="2398"/>
              <a:ext cx="44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2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" name="Line 34"/>
            <p:cNvSpPr>
              <a:spLocks noChangeShapeType="1"/>
            </p:cNvSpPr>
            <p:nvPr/>
          </p:nvSpPr>
          <p:spPr bwMode="auto">
            <a:xfrm flipH="1">
              <a:off x="4497" y="2418"/>
              <a:ext cx="799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4459" y="262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>
              <a:off x="4461" y="2302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7" name="Freeform 37"/>
            <p:cNvSpPr>
              <a:spLocks/>
            </p:cNvSpPr>
            <p:nvPr/>
          </p:nvSpPr>
          <p:spPr bwMode="auto">
            <a:xfrm>
              <a:off x="5250" y="2469"/>
              <a:ext cx="44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4" h="24">
                  <a:moveTo>
                    <a:pt x="0" y="24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8" name="Line 38"/>
            <p:cNvSpPr>
              <a:spLocks noChangeShapeType="1"/>
            </p:cNvSpPr>
            <p:nvPr/>
          </p:nvSpPr>
          <p:spPr bwMode="auto">
            <a:xfrm flipH="1">
              <a:off x="4497" y="2491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9" name="Freeform 39"/>
            <p:cNvSpPr>
              <a:spLocks/>
            </p:cNvSpPr>
            <p:nvPr/>
          </p:nvSpPr>
          <p:spPr bwMode="auto">
            <a:xfrm>
              <a:off x="4459" y="2694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" name="Line 40"/>
            <p:cNvSpPr>
              <a:spLocks noChangeShapeType="1"/>
            </p:cNvSpPr>
            <p:nvPr/>
          </p:nvSpPr>
          <p:spPr bwMode="auto">
            <a:xfrm>
              <a:off x="4461" y="2374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1" name="Freeform 41"/>
            <p:cNvSpPr>
              <a:spLocks/>
            </p:cNvSpPr>
            <p:nvPr/>
          </p:nvSpPr>
          <p:spPr bwMode="auto">
            <a:xfrm>
              <a:off x="5250" y="2543"/>
              <a:ext cx="44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2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" name="Line 42"/>
            <p:cNvSpPr>
              <a:spLocks noChangeShapeType="1"/>
            </p:cNvSpPr>
            <p:nvPr/>
          </p:nvSpPr>
          <p:spPr bwMode="auto">
            <a:xfrm flipH="1">
              <a:off x="4497" y="2563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" name="Freeform 43"/>
            <p:cNvSpPr>
              <a:spLocks/>
            </p:cNvSpPr>
            <p:nvPr/>
          </p:nvSpPr>
          <p:spPr bwMode="auto">
            <a:xfrm>
              <a:off x="4459" y="2767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4" name="Line 44"/>
            <p:cNvSpPr>
              <a:spLocks noChangeShapeType="1"/>
            </p:cNvSpPr>
            <p:nvPr/>
          </p:nvSpPr>
          <p:spPr bwMode="auto">
            <a:xfrm>
              <a:off x="4461" y="244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5" name="Freeform 45"/>
            <p:cNvSpPr>
              <a:spLocks/>
            </p:cNvSpPr>
            <p:nvPr/>
          </p:nvSpPr>
          <p:spPr bwMode="auto">
            <a:xfrm>
              <a:off x="5250" y="261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6" name="Line 46"/>
            <p:cNvSpPr>
              <a:spLocks noChangeShapeType="1"/>
            </p:cNvSpPr>
            <p:nvPr/>
          </p:nvSpPr>
          <p:spPr bwMode="auto">
            <a:xfrm flipH="1">
              <a:off x="4497" y="2636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7" name="Freeform 47"/>
            <p:cNvSpPr>
              <a:spLocks/>
            </p:cNvSpPr>
            <p:nvPr/>
          </p:nvSpPr>
          <p:spPr bwMode="auto">
            <a:xfrm>
              <a:off x="4459" y="2839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8" name="Freeform 48"/>
            <p:cNvSpPr>
              <a:spLocks noEditPoints="1"/>
            </p:cNvSpPr>
            <p:nvPr/>
          </p:nvSpPr>
          <p:spPr bwMode="auto">
            <a:xfrm>
              <a:off x="4899" y="2889"/>
              <a:ext cx="12" cy="75"/>
            </a:xfrm>
            <a:custGeom>
              <a:avLst/>
              <a:gdLst/>
              <a:ahLst/>
              <a:cxnLst>
                <a:cxn ang="0">
                  <a:pos x="12" y="71"/>
                </a:cxn>
                <a:cxn ang="0">
                  <a:pos x="12" y="71"/>
                </a:cxn>
                <a:cxn ang="0">
                  <a:pos x="10" y="65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2" y="65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2" y="75"/>
                </a:cxn>
                <a:cxn ang="0">
                  <a:pos x="6" y="75"/>
                </a:cxn>
                <a:cxn ang="0">
                  <a:pos x="6" y="75"/>
                </a:cxn>
                <a:cxn ang="0">
                  <a:pos x="10" y="75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0" y="35"/>
                </a:cxn>
                <a:cxn ang="0">
                  <a:pos x="6" y="33"/>
                </a:cxn>
                <a:cxn ang="0">
                  <a:pos x="6" y="33"/>
                </a:cxn>
                <a:cxn ang="0">
                  <a:pos x="2" y="35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2" y="43"/>
                </a:cxn>
                <a:cxn ang="0">
                  <a:pos x="6" y="43"/>
                </a:cxn>
                <a:cxn ang="0">
                  <a:pos x="6" y="43"/>
                </a:cxn>
                <a:cxn ang="0">
                  <a:pos x="10" y="43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10" y="11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75">
                  <a:moveTo>
                    <a:pt x="12" y="71"/>
                  </a:moveTo>
                  <a:lnTo>
                    <a:pt x="12" y="71"/>
                  </a:lnTo>
                  <a:lnTo>
                    <a:pt x="10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2" y="65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10" y="75"/>
                  </a:lnTo>
                  <a:lnTo>
                    <a:pt x="12" y="71"/>
                  </a:lnTo>
                  <a:lnTo>
                    <a:pt x="12" y="71"/>
                  </a:lnTo>
                  <a:close/>
                  <a:moveTo>
                    <a:pt x="12" y="39"/>
                  </a:moveTo>
                  <a:lnTo>
                    <a:pt x="12" y="39"/>
                  </a:lnTo>
                  <a:lnTo>
                    <a:pt x="10" y="35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10" y="43"/>
                  </a:lnTo>
                  <a:lnTo>
                    <a:pt x="12" y="39"/>
                  </a:lnTo>
                  <a:lnTo>
                    <a:pt x="12" y="39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r>
              <a:rPr lang="el-GR" sz="3200" dirty="0" smtClean="0"/>
              <a:t>Αποφυγή συμφόρησης (</a:t>
            </a:r>
            <a:r>
              <a:rPr lang="en-US" sz="3200" dirty="0" smtClean="0"/>
              <a:t>Congestion Avoidance</a:t>
            </a:r>
            <a:r>
              <a:rPr lang="el-GR" sz="3200" dirty="0" smtClean="0"/>
              <a:t>)</a:t>
            </a:r>
            <a:endParaRPr lang="en-US" sz="3200" dirty="0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64820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Η γραμμική αύξηση του παραθύρου του</a:t>
            </a:r>
            <a:r>
              <a:rPr lang="en-US" dirty="0" smtClean="0"/>
              <a:t>TCP congestion control </a:t>
            </a:r>
            <a:r>
              <a:rPr lang="el-GR" dirty="0" smtClean="0"/>
              <a:t>λέγεται φάση αποφυγής συμφόρησης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675929" y="2819177"/>
            <a:ext cx="2403475" cy="3889375"/>
            <a:chOff x="4366" y="814"/>
            <a:chExt cx="1041" cy="215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366" y="814"/>
              <a:ext cx="17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Source</a:t>
              </a:r>
              <a:endParaRPr lang="en-GB" sz="1000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133" y="814"/>
              <a:ext cx="27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Destination</a:t>
              </a:r>
              <a:endParaRPr lang="en-GB" sz="1000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4457" y="909"/>
              <a:ext cx="1" cy="204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5298" y="915"/>
              <a:ext cx="1" cy="203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4461" y="98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250" y="115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>
              <a:off x="4497" y="11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459" y="1378"/>
              <a:ext cx="46" cy="2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2"/>
                </a:cxn>
                <a:cxn ang="0">
                  <a:pos x="46" y="24"/>
                </a:cxn>
                <a:cxn ang="0">
                  <a:pos x="40" y="0"/>
                </a:cxn>
              </a:cxnLst>
              <a:rect l="0" t="0" r="r" b="b"/>
              <a:pathLst>
                <a:path w="46" h="24">
                  <a:moveTo>
                    <a:pt x="40" y="0"/>
                  </a:moveTo>
                  <a:lnTo>
                    <a:pt x="0" y="22"/>
                  </a:lnTo>
                  <a:lnTo>
                    <a:pt x="46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4461" y="1400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5250" y="1567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4497" y="1589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459" y="179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4459" y="1472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5250" y="1639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H="1">
              <a:off x="4497" y="1661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4459" y="1865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4459" y="1814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5250" y="1982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>
              <a:off x="4497" y="2004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4459" y="2207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4459" y="1887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5250" y="205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H="1">
              <a:off x="4497" y="20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4459" y="2279"/>
              <a:ext cx="46" cy="2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1"/>
                </a:cxn>
                <a:cxn ang="0">
                  <a:pos x="46" y="23"/>
                </a:cxn>
                <a:cxn ang="0">
                  <a:pos x="40" y="0"/>
                </a:cxn>
              </a:cxnLst>
              <a:rect l="0" t="0" r="r" b="b"/>
              <a:pathLst>
                <a:path w="46" h="23">
                  <a:moveTo>
                    <a:pt x="40" y="0"/>
                  </a:moveTo>
                  <a:lnTo>
                    <a:pt x="0" y="21"/>
                  </a:lnTo>
                  <a:lnTo>
                    <a:pt x="46" y="2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4459" y="1959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5250" y="2126"/>
              <a:ext cx="44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4" y="21"/>
                </a:cxn>
                <a:cxn ang="0">
                  <a:pos x="4" y="0"/>
                </a:cxn>
                <a:cxn ang="0">
                  <a:pos x="0" y="23"/>
                </a:cxn>
              </a:cxnLst>
              <a:rect l="0" t="0" r="r" b="b"/>
              <a:pathLst>
                <a:path w="44" h="23">
                  <a:moveTo>
                    <a:pt x="0" y="23"/>
                  </a:moveTo>
                  <a:lnTo>
                    <a:pt x="44" y="21"/>
                  </a:lnTo>
                  <a:lnTo>
                    <a:pt x="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H="1">
              <a:off x="4497" y="2149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4459" y="235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4461" y="2229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50" y="2398"/>
              <a:ext cx="44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2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H="1">
              <a:off x="4497" y="2418"/>
              <a:ext cx="799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4459" y="262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4461" y="2302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250" y="2469"/>
              <a:ext cx="44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4" h="24">
                  <a:moveTo>
                    <a:pt x="0" y="24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 flipH="1">
              <a:off x="4497" y="2491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4459" y="2694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>
              <a:off x="4461" y="2374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5250" y="2543"/>
              <a:ext cx="44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2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 flipH="1">
              <a:off x="4497" y="2563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4459" y="2767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4461" y="244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5250" y="261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 flipH="1">
              <a:off x="4497" y="2636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4459" y="2839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" name="Freeform 48"/>
            <p:cNvSpPr>
              <a:spLocks noEditPoints="1"/>
            </p:cNvSpPr>
            <p:nvPr/>
          </p:nvSpPr>
          <p:spPr bwMode="auto">
            <a:xfrm>
              <a:off x="4899" y="2889"/>
              <a:ext cx="12" cy="75"/>
            </a:xfrm>
            <a:custGeom>
              <a:avLst/>
              <a:gdLst/>
              <a:ahLst/>
              <a:cxnLst>
                <a:cxn ang="0">
                  <a:pos x="12" y="71"/>
                </a:cxn>
                <a:cxn ang="0">
                  <a:pos x="12" y="71"/>
                </a:cxn>
                <a:cxn ang="0">
                  <a:pos x="10" y="65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2" y="65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2" y="75"/>
                </a:cxn>
                <a:cxn ang="0">
                  <a:pos x="6" y="75"/>
                </a:cxn>
                <a:cxn ang="0">
                  <a:pos x="6" y="75"/>
                </a:cxn>
                <a:cxn ang="0">
                  <a:pos x="10" y="75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0" y="35"/>
                </a:cxn>
                <a:cxn ang="0">
                  <a:pos x="6" y="33"/>
                </a:cxn>
                <a:cxn ang="0">
                  <a:pos x="6" y="33"/>
                </a:cxn>
                <a:cxn ang="0">
                  <a:pos x="2" y="35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2" y="43"/>
                </a:cxn>
                <a:cxn ang="0">
                  <a:pos x="6" y="43"/>
                </a:cxn>
                <a:cxn ang="0">
                  <a:pos x="6" y="43"/>
                </a:cxn>
                <a:cxn ang="0">
                  <a:pos x="10" y="43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10" y="11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75">
                  <a:moveTo>
                    <a:pt x="12" y="71"/>
                  </a:moveTo>
                  <a:lnTo>
                    <a:pt x="12" y="71"/>
                  </a:lnTo>
                  <a:lnTo>
                    <a:pt x="10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2" y="65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10" y="75"/>
                  </a:lnTo>
                  <a:lnTo>
                    <a:pt x="12" y="71"/>
                  </a:lnTo>
                  <a:lnTo>
                    <a:pt x="12" y="71"/>
                  </a:lnTo>
                  <a:close/>
                  <a:moveTo>
                    <a:pt x="12" y="39"/>
                  </a:moveTo>
                  <a:lnTo>
                    <a:pt x="12" y="39"/>
                  </a:lnTo>
                  <a:lnTo>
                    <a:pt x="10" y="35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10" y="43"/>
                  </a:lnTo>
                  <a:lnTo>
                    <a:pt x="12" y="39"/>
                  </a:lnTo>
                  <a:lnTo>
                    <a:pt x="12" y="39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4773141" y="4128864"/>
            <a:ext cx="2376488" cy="1282700"/>
          </a:xfrm>
          <a:prstGeom prst="rect">
            <a:avLst/>
          </a:prstGeom>
          <a:noFill/>
          <a:ln w="19050">
            <a:solidFill>
              <a:srgbClr val="8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A50021"/>
                </a:solidFill>
                <a:latin typeface="Arial" pitchFamily="34" charset="0"/>
              </a:rPr>
              <a:t>Add one packet</a:t>
            </a:r>
          </a:p>
          <a:p>
            <a:r>
              <a:rPr lang="en-US">
                <a:solidFill>
                  <a:srgbClr val="A50021"/>
                </a:solidFill>
                <a:latin typeface="Arial" pitchFamily="34" charset="0"/>
              </a:rPr>
              <a:t>each RTT</a:t>
            </a:r>
          </a:p>
        </p:txBody>
      </p:sp>
      <p:grpSp>
        <p:nvGrpSpPr>
          <p:cNvPr id="55" name="Group 3"/>
          <p:cNvGrpSpPr>
            <a:grpSpLocks/>
          </p:cNvGrpSpPr>
          <p:nvPr/>
        </p:nvGrpSpPr>
        <p:grpSpPr bwMode="auto">
          <a:xfrm>
            <a:off x="1676400" y="2819400"/>
            <a:ext cx="2403475" cy="3889375"/>
            <a:chOff x="4366" y="814"/>
            <a:chExt cx="1041" cy="2150"/>
          </a:xfrm>
        </p:grpSpPr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4366" y="814"/>
              <a:ext cx="17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Source</a:t>
              </a:r>
              <a:endParaRPr lang="en-GB" sz="1000"/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5133" y="814"/>
              <a:ext cx="27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Destination</a:t>
              </a:r>
              <a:endParaRPr lang="en-GB" sz="1000"/>
            </a:p>
          </p:txBody>
        </p:sp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4457" y="909"/>
              <a:ext cx="1" cy="204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>
              <a:off x="5298" y="915"/>
              <a:ext cx="1" cy="203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>
              <a:off x="4461" y="98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auto">
            <a:xfrm>
              <a:off x="5250" y="115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 flipH="1">
              <a:off x="4497" y="11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Freeform 11"/>
            <p:cNvSpPr>
              <a:spLocks/>
            </p:cNvSpPr>
            <p:nvPr/>
          </p:nvSpPr>
          <p:spPr bwMode="auto">
            <a:xfrm>
              <a:off x="4459" y="1378"/>
              <a:ext cx="46" cy="2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2"/>
                </a:cxn>
                <a:cxn ang="0">
                  <a:pos x="46" y="24"/>
                </a:cxn>
                <a:cxn ang="0">
                  <a:pos x="40" y="0"/>
                </a:cxn>
              </a:cxnLst>
              <a:rect l="0" t="0" r="r" b="b"/>
              <a:pathLst>
                <a:path w="46" h="24">
                  <a:moveTo>
                    <a:pt x="40" y="0"/>
                  </a:moveTo>
                  <a:lnTo>
                    <a:pt x="0" y="22"/>
                  </a:lnTo>
                  <a:lnTo>
                    <a:pt x="46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>
              <a:off x="4461" y="1400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5" name="Freeform 13"/>
            <p:cNvSpPr>
              <a:spLocks/>
            </p:cNvSpPr>
            <p:nvPr/>
          </p:nvSpPr>
          <p:spPr bwMode="auto">
            <a:xfrm>
              <a:off x="5250" y="1567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 flipH="1">
              <a:off x="4497" y="1589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4459" y="179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" name="Line 16"/>
            <p:cNvSpPr>
              <a:spLocks noChangeShapeType="1"/>
            </p:cNvSpPr>
            <p:nvPr/>
          </p:nvSpPr>
          <p:spPr bwMode="auto">
            <a:xfrm>
              <a:off x="4459" y="1472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Freeform 17"/>
            <p:cNvSpPr>
              <a:spLocks/>
            </p:cNvSpPr>
            <p:nvPr/>
          </p:nvSpPr>
          <p:spPr bwMode="auto">
            <a:xfrm>
              <a:off x="5250" y="1639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 flipH="1">
              <a:off x="4497" y="1661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Freeform 19"/>
            <p:cNvSpPr>
              <a:spLocks/>
            </p:cNvSpPr>
            <p:nvPr/>
          </p:nvSpPr>
          <p:spPr bwMode="auto">
            <a:xfrm>
              <a:off x="4459" y="1865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2" name="Line 20"/>
            <p:cNvSpPr>
              <a:spLocks noChangeShapeType="1"/>
            </p:cNvSpPr>
            <p:nvPr/>
          </p:nvSpPr>
          <p:spPr bwMode="auto">
            <a:xfrm>
              <a:off x="4459" y="1814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3" name="Freeform 21"/>
            <p:cNvSpPr>
              <a:spLocks/>
            </p:cNvSpPr>
            <p:nvPr/>
          </p:nvSpPr>
          <p:spPr bwMode="auto">
            <a:xfrm>
              <a:off x="5250" y="1982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4" name="Line 22"/>
            <p:cNvSpPr>
              <a:spLocks noChangeShapeType="1"/>
            </p:cNvSpPr>
            <p:nvPr/>
          </p:nvSpPr>
          <p:spPr bwMode="auto">
            <a:xfrm flipH="1">
              <a:off x="4497" y="2004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5" name="Freeform 23"/>
            <p:cNvSpPr>
              <a:spLocks/>
            </p:cNvSpPr>
            <p:nvPr/>
          </p:nvSpPr>
          <p:spPr bwMode="auto">
            <a:xfrm>
              <a:off x="4459" y="2207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6" name="Line 24"/>
            <p:cNvSpPr>
              <a:spLocks noChangeShapeType="1"/>
            </p:cNvSpPr>
            <p:nvPr/>
          </p:nvSpPr>
          <p:spPr bwMode="auto">
            <a:xfrm>
              <a:off x="4459" y="1887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7" name="Freeform 25"/>
            <p:cNvSpPr>
              <a:spLocks/>
            </p:cNvSpPr>
            <p:nvPr/>
          </p:nvSpPr>
          <p:spPr bwMode="auto">
            <a:xfrm>
              <a:off x="5250" y="205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8" name="Line 26"/>
            <p:cNvSpPr>
              <a:spLocks noChangeShapeType="1"/>
            </p:cNvSpPr>
            <p:nvPr/>
          </p:nvSpPr>
          <p:spPr bwMode="auto">
            <a:xfrm flipH="1">
              <a:off x="4497" y="20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4459" y="2279"/>
              <a:ext cx="46" cy="2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1"/>
                </a:cxn>
                <a:cxn ang="0">
                  <a:pos x="46" y="23"/>
                </a:cxn>
                <a:cxn ang="0">
                  <a:pos x="40" y="0"/>
                </a:cxn>
              </a:cxnLst>
              <a:rect l="0" t="0" r="r" b="b"/>
              <a:pathLst>
                <a:path w="46" h="23">
                  <a:moveTo>
                    <a:pt x="40" y="0"/>
                  </a:moveTo>
                  <a:lnTo>
                    <a:pt x="0" y="21"/>
                  </a:lnTo>
                  <a:lnTo>
                    <a:pt x="46" y="2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4459" y="1959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" name="Freeform 29"/>
            <p:cNvSpPr>
              <a:spLocks/>
            </p:cNvSpPr>
            <p:nvPr/>
          </p:nvSpPr>
          <p:spPr bwMode="auto">
            <a:xfrm>
              <a:off x="5250" y="2126"/>
              <a:ext cx="44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4" y="21"/>
                </a:cxn>
                <a:cxn ang="0">
                  <a:pos x="4" y="0"/>
                </a:cxn>
                <a:cxn ang="0">
                  <a:pos x="0" y="23"/>
                </a:cxn>
              </a:cxnLst>
              <a:rect l="0" t="0" r="r" b="b"/>
              <a:pathLst>
                <a:path w="44" h="23">
                  <a:moveTo>
                    <a:pt x="0" y="23"/>
                  </a:moveTo>
                  <a:lnTo>
                    <a:pt x="44" y="21"/>
                  </a:lnTo>
                  <a:lnTo>
                    <a:pt x="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" name="Line 30"/>
            <p:cNvSpPr>
              <a:spLocks noChangeShapeType="1"/>
            </p:cNvSpPr>
            <p:nvPr/>
          </p:nvSpPr>
          <p:spPr bwMode="auto">
            <a:xfrm flipH="1">
              <a:off x="4497" y="2149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" name="Freeform 31"/>
            <p:cNvSpPr>
              <a:spLocks/>
            </p:cNvSpPr>
            <p:nvPr/>
          </p:nvSpPr>
          <p:spPr bwMode="auto">
            <a:xfrm>
              <a:off x="4459" y="235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" name="Line 32"/>
            <p:cNvSpPr>
              <a:spLocks noChangeShapeType="1"/>
            </p:cNvSpPr>
            <p:nvPr/>
          </p:nvSpPr>
          <p:spPr bwMode="auto">
            <a:xfrm>
              <a:off x="4461" y="2229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5" name="Freeform 33"/>
            <p:cNvSpPr>
              <a:spLocks/>
            </p:cNvSpPr>
            <p:nvPr/>
          </p:nvSpPr>
          <p:spPr bwMode="auto">
            <a:xfrm>
              <a:off x="5250" y="2398"/>
              <a:ext cx="44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2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" name="Line 34"/>
            <p:cNvSpPr>
              <a:spLocks noChangeShapeType="1"/>
            </p:cNvSpPr>
            <p:nvPr/>
          </p:nvSpPr>
          <p:spPr bwMode="auto">
            <a:xfrm flipH="1">
              <a:off x="4497" y="2418"/>
              <a:ext cx="799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" name="Freeform 35"/>
            <p:cNvSpPr>
              <a:spLocks/>
            </p:cNvSpPr>
            <p:nvPr/>
          </p:nvSpPr>
          <p:spPr bwMode="auto">
            <a:xfrm>
              <a:off x="4459" y="262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" name="Line 36"/>
            <p:cNvSpPr>
              <a:spLocks noChangeShapeType="1"/>
            </p:cNvSpPr>
            <p:nvPr/>
          </p:nvSpPr>
          <p:spPr bwMode="auto">
            <a:xfrm>
              <a:off x="4461" y="2302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9" name="Freeform 37"/>
            <p:cNvSpPr>
              <a:spLocks/>
            </p:cNvSpPr>
            <p:nvPr/>
          </p:nvSpPr>
          <p:spPr bwMode="auto">
            <a:xfrm>
              <a:off x="5250" y="2469"/>
              <a:ext cx="44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4" h="24">
                  <a:moveTo>
                    <a:pt x="0" y="24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" name="Line 38"/>
            <p:cNvSpPr>
              <a:spLocks noChangeShapeType="1"/>
            </p:cNvSpPr>
            <p:nvPr/>
          </p:nvSpPr>
          <p:spPr bwMode="auto">
            <a:xfrm flipH="1">
              <a:off x="4497" y="2491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1" name="Freeform 39"/>
            <p:cNvSpPr>
              <a:spLocks/>
            </p:cNvSpPr>
            <p:nvPr/>
          </p:nvSpPr>
          <p:spPr bwMode="auto">
            <a:xfrm>
              <a:off x="4459" y="2694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" name="Line 40"/>
            <p:cNvSpPr>
              <a:spLocks noChangeShapeType="1"/>
            </p:cNvSpPr>
            <p:nvPr/>
          </p:nvSpPr>
          <p:spPr bwMode="auto">
            <a:xfrm>
              <a:off x="4461" y="2374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3" name="Freeform 41"/>
            <p:cNvSpPr>
              <a:spLocks/>
            </p:cNvSpPr>
            <p:nvPr/>
          </p:nvSpPr>
          <p:spPr bwMode="auto">
            <a:xfrm>
              <a:off x="5250" y="2543"/>
              <a:ext cx="44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2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4" name="Line 42"/>
            <p:cNvSpPr>
              <a:spLocks noChangeShapeType="1"/>
            </p:cNvSpPr>
            <p:nvPr/>
          </p:nvSpPr>
          <p:spPr bwMode="auto">
            <a:xfrm flipH="1">
              <a:off x="4497" y="2563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" name="Freeform 43"/>
            <p:cNvSpPr>
              <a:spLocks/>
            </p:cNvSpPr>
            <p:nvPr/>
          </p:nvSpPr>
          <p:spPr bwMode="auto">
            <a:xfrm>
              <a:off x="4459" y="2767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6" name="Line 44"/>
            <p:cNvSpPr>
              <a:spLocks noChangeShapeType="1"/>
            </p:cNvSpPr>
            <p:nvPr/>
          </p:nvSpPr>
          <p:spPr bwMode="auto">
            <a:xfrm>
              <a:off x="4461" y="244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7" name="Freeform 45"/>
            <p:cNvSpPr>
              <a:spLocks/>
            </p:cNvSpPr>
            <p:nvPr/>
          </p:nvSpPr>
          <p:spPr bwMode="auto">
            <a:xfrm>
              <a:off x="5250" y="261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8" name="Line 46"/>
            <p:cNvSpPr>
              <a:spLocks noChangeShapeType="1"/>
            </p:cNvSpPr>
            <p:nvPr/>
          </p:nvSpPr>
          <p:spPr bwMode="auto">
            <a:xfrm flipH="1">
              <a:off x="4497" y="2636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9" name="Freeform 47"/>
            <p:cNvSpPr>
              <a:spLocks/>
            </p:cNvSpPr>
            <p:nvPr/>
          </p:nvSpPr>
          <p:spPr bwMode="auto">
            <a:xfrm>
              <a:off x="4459" y="2839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0" name="Freeform 48"/>
            <p:cNvSpPr>
              <a:spLocks noEditPoints="1"/>
            </p:cNvSpPr>
            <p:nvPr/>
          </p:nvSpPr>
          <p:spPr bwMode="auto">
            <a:xfrm>
              <a:off x="4899" y="2889"/>
              <a:ext cx="12" cy="75"/>
            </a:xfrm>
            <a:custGeom>
              <a:avLst/>
              <a:gdLst/>
              <a:ahLst/>
              <a:cxnLst>
                <a:cxn ang="0">
                  <a:pos x="12" y="71"/>
                </a:cxn>
                <a:cxn ang="0">
                  <a:pos x="12" y="71"/>
                </a:cxn>
                <a:cxn ang="0">
                  <a:pos x="10" y="65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2" y="65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2" y="75"/>
                </a:cxn>
                <a:cxn ang="0">
                  <a:pos x="6" y="75"/>
                </a:cxn>
                <a:cxn ang="0">
                  <a:pos x="6" y="75"/>
                </a:cxn>
                <a:cxn ang="0">
                  <a:pos x="10" y="75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0" y="35"/>
                </a:cxn>
                <a:cxn ang="0">
                  <a:pos x="6" y="33"/>
                </a:cxn>
                <a:cxn ang="0">
                  <a:pos x="6" y="33"/>
                </a:cxn>
                <a:cxn ang="0">
                  <a:pos x="2" y="35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2" y="43"/>
                </a:cxn>
                <a:cxn ang="0">
                  <a:pos x="6" y="43"/>
                </a:cxn>
                <a:cxn ang="0">
                  <a:pos x="6" y="43"/>
                </a:cxn>
                <a:cxn ang="0">
                  <a:pos x="10" y="43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10" y="11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75">
                  <a:moveTo>
                    <a:pt x="12" y="71"/>
                  </a:moveTo>
                  <a:lnTo>
                    <a:pt x="12" y="71"/>
                  </a:lnTo>
                  <a:lnTo>
                    <a:pt x="10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2" y="65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10" y="75"/>
                  </a:lnTo>
                  <a:lnTo>
                    <a:pt x="12" y="71"/>
                  </a:lnTo>
                  <a:lnTo>
                    <a:pt x="12" y="71"/>
                  </a:lnTo>
                  <a:close/>
                  <a:moveTo>
                    <a:pt x="12" y="39"/>
                  </a:moveTo>
                  <a:lnTo>
                    <a:pt x="12" y="39"/>
                  </a:lnTo>
                  <a:lnTo>
                    <a:pt x="10" y="35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10" y="43"/>
                  </a:lnTo>
                  <a:lnTo>
                    <a:pt x="12" y="39"/>
                  </a:lnTo>
                  <a:lnTo>
                    <a:pt x="12" y="39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1" name="Rectangle 49"/>
          <p:cNvSpPr>
            <a:spLocks noChangeArrowheads="1"/>
          </p:cNvSpPr>
          <p:nvPr/>
        </p:nvSpPr>
        <p:spPr bwMode="auto">
          <a:xfrm>
            <a:off x="4773612" y="4129087"/>
            <a:ext cx="2376488" cy="1282700"/>
          </a:xfrm>
          <a:prstGeom prst="rect">
            <a:avLst/>
          </a:prstGeom>
          <a:noFill/>
          <a:ln w="19050">
            <a:solidFill>
              <a:srgbClr val="8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A50021"/>
                </a:solidFill>
                <a:latin typeface="Arial" pitchFamily="34" charset="0"/>
              </a:rPr>
              <a:t>Add one packet</a:t>
            </a:r>
          </a:p>
          <a:p>
            <a:r>
              <a:rPr lang="en-US">
                <a:solidFill>
                  <a:srgbClr val="A50021"/>
                </a:solidFill>
                <a:latin typeface="Arial" pitchFamily="34" charset="0"/>
              </a:rPr>
              <a:t>each RTT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TCP Congestion Control – key ideas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029200" cy="35814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sender limits transmission:</a:t>
            </a:r>
          </a:p>
          <a:p>
            <a:pPr>
              <a:buFont typeface="ZapfDingbats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</a:rPr>
              <a:t>LastByteSent-LastByteAcked</a:t>
            </a:r>
            <a:endParaRPr lang="en-US" sz="20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buFont typeface="ZapfDingbats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                   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CongWin</a:t>
            </a:r>
            <a:endParaRPr lang="en-US" sz="2000" b="1" dirty="0" smtClean="0">
              <a:solidFill>
                <a:srgbClr val="FF0000"/>
              </a:solidFill>
              <a:latin typeface="Courier New" pitchFamily="49" charset="0"/>
              <a:sym typeface="Symbol" pitchFamily="18" charset="2"/>
            </a:endParaRPr>
          </a:p>
          <a:p>
            <a:pPr>
              <a:buFont typeface="ZapfDingbats"/>
              <a:buNone/>
            </a:pPr>
            <a:r>
              <a:rPr lang="en-US" sz="1800" dirty="0" smtClean="0">
                <a:latin typeface="Courier New" pitchFamily="49" charset="0"/>
                <a:sym typeface="Symbol" pitchFamily="18" charset="2"/>
              </a:rPr>
              <a:t>(</a:t>
            </a:r>
            <a:r>
              <a:rPr lang="el-GR" sz="1800" dirty="0" smtClean="0">
                <a:latin typeface="Courier New" pitchFamily="49" charset="0"/>
                <a:sym typeface="Symbol" pitchFamily="18" charset="2"/>
              </a:rPr>
              <a:t>για απλότητα ας «αγνοήσουμε» προς στιγμή τον έλεγχο ροής)</a:t>
            </a:r>
            <a:endParaRPr lang="en-US" sz="1800" dirty="0" smtClean="0">
              <a:latin typeface="Courier New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200" dirty="0" smtClean="0"/>
              <a:t>Roughly: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</a:rPr>
              <a:t>Congestion Window</a:t>
            </a:r>
            <a:r>
              <a:rPr lang="en-US" sz="2000" dirty="0" smtClean="0"/>
              <a:t> is </a:t>
            </a:r>
            <a:r>
              <a:rPr lang="en-US" sz="2000" b="1" dirty="0" smtClean="0">
                <a:solidFill>
                  <a:srgbClr val="FF0000"/>
                </a:solidFill>
              </a:rPr>
              <a:t>dynamic</a:t>
            </a:r>
            <a:r>
              <a:rPr lang="en-US" sz="2000" dirty="0" smtClean="0"/>
              <a:t>, function of perceived network congestion</a:t>
            </a:r>
          </a:p>
          <a:p>
            <a:endParaRPr lang="en-US" sz="2000" dirty="0" smtClean="0"/>
          </a:p>
        </p:txBody>
      </p:sp>
      <p:sp>
        <p:nvSpPr>
          <p:cNvPr id="624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51054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1800" u="sng" dirty="0" smtClean="0">
                <a:solidFill>
                  <a:srgbClr val="FF0000"/>
                </a:solidFill>
              </a:rPr>
              <a:t>How does  sender perceive congestion?</a:t>
            </a:r>
            <a:endParaRPr lang="en-US" sz="1800" dirty="0" smtClean="0"/>
          </a:p>
          <a:p>
            <a:pPr>
              <a:buNone/>
            </a:pPr>
            <a:r>
              <a:rPr lang="el-GR" sz="1800" dirty="0" smtClean="0"/>
              <a:t>  </a:t>
            </a:r>
            <a:r>
              <a:rPr lang="en-US" sz="1800" dirty="0" smtClean="0"/>
              <a:t>loss event = </a:t>
            </a:r>
            <a:r>
              <a:rPr lang="en-US" sz="1800" b="1" i="1" u="sng" dirty="0" smtClean="0"/>
              <a:t>timeout</a:t>
            </a:r>
            <a:r>
              <a:rPr lang="en-US" sz="1800" dirty="0" smtClean="0"/>
              <a:t> </a:t>
            </a:r>
            <a:r>
              <a:rPr lang="en-US" sz="1800" i="1" dirty="0" smtClean="0"/>
              <a:t>or</a:t>
            </a:r>
            <a:r>
              <a:rPr lang="en-US" sz="1800" dirty="0" smtClean="0"/>
              <a:t> </a:t>
            </a:r>
            <a:r>
              <a:rPr lang="en-US" sz="1800" b="1" i="1" u="sng" dirty="0" smtClean="0"/>
              <a:t>3 duplicate </a:t>
            </a:r>
            <a:r>
              <a:rPr lang="en-US" sz="1800" b="1" i="1" u="sng" dirty="0" err="1" smtClean="0"/>
              <a:t>acks</a:t>
            </a:r>
            <a:endParaRPr lang="en-US" sz="1800" b="1" i="1" u="sng" dirty="0" smtClean="0"/>
          </a:p>
          <a:p>
            <a:pPr>
              <a:buNone/>
            </a:pPr>
            <a:r>
              <a:rPr lang="el-GR" sz="1800" dirty="0" smtClean="0"/>
              <a:t> </a:t>
            </a:r>
            <a:r>
              <a:rPr lang="en-US" sz="1800" dirty="0" smtClean="0"/>
              <a:t>TCP sender reduces rate (</a:t>
            </a:r>
            <a:r>
              <a:rPr lang="en-US" sz="1800" b="1" dirty="0" smtClean="0">
                <a:latin typeface="Courier New" pitchFamily="49" charset="0"/>
              </a:rPr>
              <a:t>Congestion Window</a:t>
            </a:r>
            <a:r>
              <a:rPr lang="en-US" sz="1800" dirty="0" smtClean="0"/>
              <a:t>) after loss event</a:t>
            </a:r>
          </a:p>
          <a:p>
            <a:pPr>
              <a:buFont typeface="ZapfDingbats"/>
              <a:buNone/>
            </a:pPr>
            <a:endParaRPr lang="en-US" sz="1800" dirty="0" smtClean="0"/>
          </a:p>
          <a:p>
            <a:pPr>
              <a:buFont typeface="ZapfDingbats"/>
              <a:buNone/>
            </a:pPr>
            <a:endParaRPr lang="en-US" sz="1800" dirty="0" smtClean="0"/>
          </a:p>
          <a:p>
            <a:pPr>
              <a:buFont typeface="ZapfDingbats"/>
              <a:buNone/>
            </a:pPr>
            <a:endParaRPr lang="en-US" sz="1800" dirty="0" smtClean="0"/>
          </a:p>
          <a:p>
            <a:pPr>
              <a:buFont typeface="ZapfDingbats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 three mechanisms: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AIMD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slow start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conservative after timeout events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3505200"/>
            <a:ext cx="4410075" cy="762000"/>
            <a:chOff x="1104" y="3564"/>
            <a:chExt cx="2778" cy="510"/>
          </a:xfrm>
        </p:grpSpPr>
        <p:sp>
          <p:nvSpPr>
            <p:cNvPr id="62474" name="Text Box 6"/>
            <p:cNvSpPr txBox="1">
              <a:spLocks noChangeArrowheads="1"/>
            </p:cNvSpPr>
            <p:nvPr/>
          </p:nvSpPr>
          <p:spPr bwMode="auto">
            <a:xfrm>
              <a:off x="1362" y="3671"/>
              <a:ext cx="588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rate =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2475" name="Text Box 7"/>
            <p:cNvSpPr txBox="1">
              <a:spLocks noChangeArrowheads="1"/>
            </p:cNvSpPr>
            <p:nvPr/>
          </p:nvSpPr>
          <p:spPr bwMode="auto">
            <a:xfrm>
              <a:off x="2216" y="3575"/>
              <a:ext cx="78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CongWin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2476" name="Text Box 8"/>
            <p:cNvSpPr txBox="1">
              <a:spLocks noChangeArrowheads="1"/>
            </p:cNvSpPr>
            <p:nvPr/>
          </p:nvSpPr>
          <p:spPr bwMode="auto">
            <a:xfrm>
              <a:off x="2333" y="3797"/>
              <a:ext cx="45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RTT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2477" name="Text Box 9"/>
            <p:cNvSpPr txBox="1">
              <a:spLocks noChangeArrowheads="1"/>
            </p:cNvSpPr>
            <p:nvPr/>
          </p:nvSpPr>
          <p:spPr bwMode="auto">
            <a:xfrm>
              <a:off x="2953" y="3695"/>
              <a:ext cx="87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Bytes/sec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62478" name="Line 10"/>
            <p:cNvSpPr>
              <a:spLocks noChangeShapeType="1"/>
            </p:cNvSpPr>
            <p:nvPr/>
          </p:nvSpPr>
          <p:spPr bwMode="auto">
            <a:xfrm flipV="1">
              <a:off x="2262" y="3804"/>
              <a:ext cx="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9" name="Rectangle 11"/>
            <p:cNvSpPr>
              <a:spLocks noChangeArrowheads="1"/>
            </p:cNvSpPr>
            <p:nvPr/>
          </p:nvSpPr>
          <p:spPr bwMode="auto">
            <a:xfrm>
              <a:off x="1104" y="3564"/>
              <a:ext cx="2778" cy="5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2472" name="Oval 12"/>
          <p:cNvSpPr>
            <a:spLocks noChangeArrowheads="1"/>
          </p:cNvSpPr>
          <p:nvPr/>
        </p:nvSpPr>
        <p:spPr bwMode="auto">
          <a:xfrm>
            <a:off x="4495800" y="3429000"/>
            <a:ext cx="4648200" cy="2286000"/>
          </a:xfrm>
          <a:prstGeom prst="ellipse">
            <a:avLst/>
          </a:prstGeom>
          <a:solidFill>
            <a:srgbClr val="FFFF00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3" name="Text Box 14"/>
          <p:cNvSpPr txBox="1">
            <a:spLocks noChangeArrowheads="1"/>
          </p:cNvSpPr>
          <p:nvPr/>
        </p:nvSpPr>
        <p:spPr bwMode="auto">
          <a:xfrm>
            <a:off x="504825" y="5867400"/>
            <a:ext cx="6319838" cy="8191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Observation: Large Congestion Windows  </a:t>
            </a:r>
            <a:r>
              <a:rPr lang="en-GB">
                <a:latin typeface="Arial" pitchFamily="34" charset="0"/>
                <a:cs typeface="Arial" pitchFamily="34" charset="0"/>
              </a:rPr>
              <a:t>→ Large Sending Rates</a:t>
            </a:r>
          </a:p>
          <a:p>
            <a:r>
              <a:rPr lang="en-GB" sz="1400">
                <a:latin typeface="Arial" pitchFamily="34" charset="0"/>
                <a:cs typeface="Arial" pitchFamily="34" charset="0"/>
              </a:rPr>
              <a:t>in the slides, sometimes we talk about increase/decrease of the rate and </a:t>
            </a:r>
          </a:p>
          <a:p>
            <a:r>
              <a:rPr lang="en-GB" sz="1400">
                <a:latin typeface="Arial" pitchFamily="34" charset="0"/>
                <a:cs typeface="Arial" pitchFamily="34" charset="0"/>
              </a:rPr>
              <a:t>other times about increase/decrease of CongWindow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2880"/>
            <a:ext cx="7772400" cy="1143000"/>
          </a:xfrm>
        </p:spPr>
        <p:txBody>
          <a:bodyPr/>
          <a:lstStyle/>
          <a:p>
            <a:r>
              <a:rPr lang="en-US" dirty="0" smtClean="0"/>
              <a:t>TCP Slow Start (1/3)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22960"/>
            <a:ext cx="9448800" cy="4648200"/>
          </a:xfrm>
        </p:spPr>
        <p:txBody>
          <a:bodyPr/>
          <a:lstStyle/>
          <a:p>
            <a:pPr>
              <a:buNone/>
            </a:pPr>
            <a:r>
              <a:rPr lang="el-GR" sz="2400" b="1" dirty="0" smtClean="0"/>
              <a:t>Όταν ξεκινά η σύνδεση το</a:t>
            </a:r>
            <a:r>
              <a:rPr lang="en-US" sz="2400" b="1" dirty="0" smtClean="0"/>
              <a:t> </a:t>
            </a:r>
            <a:r>
              <a:rPr lang="en-US" sz="2400" dirty="0" err="1" smtClean="0">
                <a:latin typeface="Courier New" pitchFamily="49" charset="0"/>
              </a:rPr>
              <a:t>CongestionWindow</a:t>
            </a:r>
            <a:r>
              <a:rPr lang="en-US" sz="2400" dirty="0" smtClean="0"/>
              <a:t> </a:t>
            </a:r>
            <a:r>
              <a:rPr lang="el-GR" sz="2400" dirty="0" smtClean="0"/>
              <a:t>είναι</a:t>
            </a:r>
            <a:r>
              <a:rPr lang="en-US" sz="2400" dirty="0" smtClean="0"/>
              <a:t> 1 MSS</a:t>
            </a:r>
          </a:p>
          <a:p>
            <a:pPr>
              <a:buFont typeface="ZapfDingbats"/>
              <a:buNone/>
            </a:pPr>
            <a:r>
              <a:rPr lang="en-US" sz="2400" dirty="0" smtClean="0"/>
              <a:t> </a:t>
            </a:r>
            <a:r>
              <a:rPr lang="el-GR" sz="2000" dirty="0" smtClean="0"/>
              <a:t>επειδή το </a:t>
            </a:r>
            <a:r>
              <a:rPr lang="en-US" sz="2000" dirty="0" smtClean="0"/>
              <a:t>congestion window </a:t>
            </a:r>
            <a:r>
              <a:rPr lang="el-GR" sz="2000" dirty="0" smtClean="0"/>
              <a:t>είναι πολύ μικρό λέγεται </a:t>
            </a:r>
            <a:r>
              <a:rPr lang="en-US" sz="2000" dirty="0" smtClean="0"/>
              <a:t>“slow start”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Example: MSS = 500 bytes &amp; RTT = 200 </a:t>
            </a:r>
            <a:r>
              <a:rPr lang="en-US" sz="2000" dirty="0" err="1" smtClean="0"/>
              <a:t>msec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initial rate = 20 kbps</a:t>
            </a:r>
            <a:endParaRPr lang="en-US" dirty="0" smtClean="0">
              <a:sym typeface="Wingdings" pitchFamily="2" charset="2"/>
            </a:endParaRPr>
          </a:p>
          <a:p>
            <a:pPr>
              <a:buFont typeface="ZapfDingbats"/>
              <a:buNone/>
            </a:pPr>
            <a:r>
              <a:rPr lang="en-US" sz="2400" u="sng" dirty="0" smtClean="0">
                <a:sym typeface="Wingdings" pitchFamily="2" charset="2"/>
              </a:rPr>
              <a:t> note:</a:t>
            </a:r>
            <a:r>
              <a:rPr lang="el-GR" sz="2400" dirty="0" smtClean="0">
                <a:sym typeface="Wingdings" pitchFamily="2" charset="2"/>
              </a:rPr>
              <a:t> </a:t>
            </a:r>
            <a:r>
              <a:rPr lang="el-GR" sz="2200" b="1" dirty="0" smtClean="0">
                <a:solidFill>
                  <a:srgbClr val="009900"/>
                </a:solidFill>
                <a:sym typeface="Wingdings" pitchFamily="2" charset="2"/>
              </a:rPr>
              <a:t>Ωστόσο το διαθέσιμο</a:t>
            </a:r>
            <a:r>
              <a:rPr lang="en-US" sz="2200" b="1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</a:rPr>
              <a:t>bandwidth </a:t>
            </a:r>
            <a:r>
              <a:rPr lang="el-GR" sz="2200" b="1" dirty="0" smtClean="0">
                <a:solidFill>
                  <a:srgbClr val="009900"/>
                </a:solidFill>
              </a:rPr>
              <a:t>μπορεί να είναι</a:t>
            </a:r>
            <a:r>
              <a:rPr lang="en-US" sz="2200" b="1" dirty="0" smtClean="0">
                <a:solidFill>
                  <a:srgbClr val="009900"/>
                </a:solidFill>
              </a:rPr>
              <a:t> &gt;&gt;MSS/RTT</a:t>
            </a:r>
            <a:endParaRPr lang="el-GR" sz="2200" b="1" dirty="0" smtClean="0">
              <a:solidFill>
                <a:srgbClr val="009900"/>
              </a:solidFill>
            </a:endParaRPr>
          </a:p>
          <a:p>
            <a:pPr>
              <a:buFont typeface="Wingdings"/>
              <a:buChar char="J"/>
            </a:pPr>
            <a:r>
              <a:rPr lang="el-GR" sz="2400" dirty="0" smtClean="0">
                <a:sym typeface="Wingdings" pitchFamily="2" charset="2"/>
              </a:rPr>
              <a:t>Γι αυτό το λόγο αυξάνουμε γρήγορα το ρυθμό μετάδοσης</a:t>
            </a:r>
          </a:p>
          <a:p>
            <a:pPr>
              <a:buNone/>
            </a:pPr>
            <a:r>
              <a:rPr lang="el-GR" sz="2400" dirty="0" smtClean="0">
                <a:sym typeface="Wingdings" pitchFamily="2" charset="2"/>
              </a:rPr>
              <a:t>Δηλαδή τον αυξάνουμε εκθετικά</a:t>
            </a:r>
          </a:p>
          <a:p>
            <a:pPr>
              <a:buNone/>
            </a:pPr>
            <a:r>
              <a:rPr lang="el-GR" sz="2400" dirty="0" smtClean="0">
                <a:sym typeface="Wingdings" pitchFamily="2" charset="2"/>
              </a:rPr>
              <a:t>Μέχρι όμως την πρώτη απώλεια πακέτου</a:t>
            </a:r>
            <a:endParaRPr lang="en-US" sz="2000" dirty="0" smtClean="0"/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4876800" y="16002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l-GR" sz="2400"/>
          </a:p>
        </p:txBody>
      </p:sp>
      <p:sp>
        <p:nvSpPr>
          <p:cNvPr id="60423" name="Rectangle 5"/>
          <p:cNvSpPr>
            <a:spLocks noChangeArrowheads="1"/>
          </p:cNvSpPr>
          <p:nvPr/>
        </p:nvSpPr>
        <p:spPr bwMode="auto">
          <a:xfrm>
            <a:off x="0" y="4198620"/>
            <a:ext cx="960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endParaRPr lang="el-GR" sz="500" dirty="0">
              <a:solidFill>
                <a:srgbClr val="FF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l-GR" sz="2800" dirty="0" smtClean="0">
                <a:solidFill>
                  <a:srgbClr val="0099FF"/>
                </a:solidFill>
                <a:sym typeface="Wingdings" pitchFamily="2" charset="2"/>
              </a:rPr>
              <a:t></a:t>
            </a:r>
            <a:r>
              <a:rPr lang="en-US" sz="2000" dirty="0" smtClean="0">
                <a:solidFill>
                  <a:schemeClr val="accent4"/>
                </a:solidFill>
                <a:sym typeface="Wingdings" pitchFamily="2" charset="2"/>
              </a:rPr>
              <a:t>The increase</a:t>
            </a:r>
            <a:r>
              <a:rPr lang="el-GR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>
                <a:solidFill>
                  <a:schemeClr val="accent4"/>
                </a:solidFill>
              </a:rPr>
              <a:t>(</a:t>
            </a:r>
            <a:r>
              <a:rPr lang="en-US" sz="2000" dirty="0" err="1">
                <a:solidFill>
                  <a:schemeClr val="accent4"/>
                </a:solidFill>
              </a:rPr>
              <a:t>CongestionWindow</a:t>
            </a:r>
            <a:r>
              <a:rPr lang="en-US" sz="2000" dirty="0">
                <a:solidFill>
                  <a:schemeClr val="accent4"/>
                </a:solidFill>
              </a:rPr>
              <a:t>++) </a:t>
            </a:r>
            <a:r>
              <a:rPr lang="en-US" sz="2000" dirty="0" smtClean="0">
                <a:solidFill>
                  <a:schemeClr val="accent4"/>
                </a:solidFill>
              </a:rPr>
              <a:t>takes place </a:t>
            </a:r>
            <a:r>
              <a:rPr lang="en-US" sz="2400" b="1" u="sng" dirty="0" smtClean="0">
                <a:solidFill>
                  <a:schemeClr val="accent4"/>
                </a:solidFill>
              </a:rPr>
              <a:t>at the reception of</a:t>
            </a:r>
            <a:r>
              <a:rPr lang="el-GR" sz="2000" b="1" dirty="0" smtClean="0">
                <a:solidFill>
                  <a:schemeClr val="accent4"/>
                </a:solidFill>
              </a:rPr>
              <a:t> </a:t>
            </a:r>
            <a:endParaRPr lang="en-US" sz="2000" b="1" dirty="0">
              <a:solidFill>
                <a:schemeClr val="accent4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n-US" sz="2000" b="1" dirty="0">
                <a:solidFill>
                  <a:schemeClr val="accent4"/>
                </a:solidFill>
              </a:rPr>
              <a:t>1 ACK</a:t>
            </a:r>
            <a:r>
              <a:rPr lang="en-US" sz="2000" dirty="0">
                <a:solidFill>
                  <a:schemeClr val="accent4"/>
                </a:solidFill>
              </a:rPr>
              <a:t> …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n-US" sz="4000" dirty="0">
                <a:solidFill>
                  <a:schemeClr val="accent4"/>
                </a:solidFill>
                <a:sym typeface="Wingdings"/>
              </a:rPr>
              <a:t></a:t>
            </a:r>
            <a:r>
              <a:rPr lang="en-US" sz="2000" dirty="0">
                <a:solidFill>
                  <a:schemeClr val="accent4"/>
                </a:solidFill>
              </a:rPr>
              <a:t> why the rate increases exponentially fast?</a:t>
            </a:r>
            <a:endParaRPr lang="en-US" sz="2200" dirty="0">
              <a:solidFill>
                <a:schemeClr val="accent4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n-US" smtClean="0"/>
              <a:t>Example of TCP Slow start (2/3)</a:t>
            </a: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152400" y="1676400"/>
            <a:ext cx="8991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 typeface="Comic Sans MS" pitchFamily="66" charset="0"/>
              <a:buAutoNum type="arabicPeriod"/>
            </a:pPr>
            <a:r>
              <a:rPr lang="en-US" sz="2400" dirty="0"/>
              <a:t>TCP sends the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first segment </a:t>
            </a:r>
            <a:r>
              <a:rPr lang="en-US" sz="2400" dirty="0"/>
              <a:t>and waits for the ACK</a:t>
            </a:r>
          </a:p>
          <a:p>
            <a:pPr marL="457200" indent="-457200" algn="just">
              <a:buFont typeface="Comic Sans MS" pitchFamily="66" charset="0"/>
              <a:buAutoNum type="arabicPeriod"/>
            </a:pPr>
            <a:r>
              <a:rPr lang="en-US" sz="2400" dirty="0"/>
              <a:t>If this segment is </a:t>
            </a:r>
            <a:r>
              <a:rPr lang="en-US" sz="2400" dirty="0" err="1"/>
              <a:t>acked</a:t>
            </a:r>
            <a:r>
              <a:rPr lang="en-US" sz="2400" dirty="0"/>
              <a:t> before a loss event, 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400" dirty="0"/>
              <a:t>the TCP sender increases the congestion window by 1 MSS, and 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400" dirty="0"/>
              <a:t>sends out two maximum-sized segments. </a:t>
            </a:r>
          </a:p>
          <a:p>
            <a:pPr marL="457200" indent="-457200" algn="just">
              <a:buFont typeface="Comic Sans MS" pitchFamily="66" charset="0"/>
              <a:buAutoNum type="arabicPeriod"/>
            </a:pPr>
            <a:r>
              <a:rPr lang="en-US" sz="2400" dirty="0"/>
              <a:t>If these segments are </a:t>
            </a:r>
            <a:r>
              <a:rPr lang="en-US" sz="2400" dirty="0" err="1"/>
              <a:t>acked</a:t>
            </a:r>
            <a:r>
              <a:rPr lang="en-US" sz="2400" dirty="0"/>
              <a:t> before loss events,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/>
              <a:t>the sender increase the congestion window by </a:t>
            </a:r>
            <a:r>
              <a:rPr lang="en-US" sz="2400" b="1" dirty="0">
                <a:solidFill>
                  <a:srgbClr val="00B050"/>
                </a:solidFill>
              </a:rPr>
              <a:t>1 </a:t>
            </a:r>
            <a:r>
              <a:rPr lang="en-US" sz="2400" b="1" i="1" dirty="0">
                <a:solidFill>
                  <a:srgbClr val="00B050"/>
                </a:solidFill>
              </a:rPr>
              <a:t>MSS </a:t>
            </a:r>
            <a:r>
              <a:rPr lang="en-US" sz="2400" i="1" dirty="0">
                <a:solidFill>
                  <a:srgbClr val="007434"/>
                </a:solidFill>
              </a:rPr>
              <a:t>for </a:t>
            </a:r>
            <a:r>
              <a:rPr lang="en-US" sz="2400" b="1" i="1" u="sng" dirty="0">
                <a:solidFill>
                  <a:srgbClr val="007434"/>
                </a:solidFill>
              </a:rPr>
              <a:t>each of the ACK segments</a:t>
            </a:r>
            <a:r>
              <a:rPr lang="en-US" sz="2400" dirty="0"/>
              <a:t>, </a:t>
            </a:r>
          </a:p>
          <a:p>
            <a:pPr marL="457200" indent="-457200" algn="just"/>
            <a:r>
              <a:rPr lang="en-US" sz="2400" dirty="0"/>
              <a:t>        (giving a congestion window of 4 </a:t>
            </a:r>
            <a:r>
              <a:rPr lang="en-US" sz="2400" i="1" dirty="0"/>
              <a:t>MSSS</a:t>
            </a:r>
            <a:r>
              <a:rPr lang="en-US" sz="2400" dirty="0"/>
              <a:t>), and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/>
              <a:t>sends out 4 maximum sized segments. </a:t>
            </a:r>
          </a:p>
          <a:p>
            <a:pPr marL="457200" indent="-457200" algn="just"/>
            <a:endParaRPr lang="en-US" sz="2400" dirty="0"/>
          </a:p>
          <a:p>
            <a:pPr marL="457200" indent="-457200" algn="just"/>
            <a:r>
              <a:rPr lang="en-US" sz="2400" dirty="0"/>
              <a:t>The value of </a:t>
            </a:r>
            <a:r>
              <a:rPr lang="en-US" sz="2400" dirty="0" err="1"/>
              <a:t>CongWindow</a:t>
            </a:r>
            <a:r>
              <a:rPr lang="en-US" sz="2400" dirty="0"/>
              <a:t> </a:t>
            </a:r>
            <a:r>
              <a:rPr lang="en-US" sz="2400" b="1" dirty="0"/>
              <a:t>effectively doubles </a:t>
            </a:r>
            <a:r>
              <a:rPr lang="en-US" sz="2400" dirty="0"/>
              <a:t>every RTT during the slow-start phase.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Slow Start (3/3)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953000" cy="46482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When connection begins, increase rate exponentially </a:t>
            </a:r>
            <a:r>
              <a:rPr lang="en-US" sz="2400" b="1" dirty="0" smtClean="0">
                <a:solidFill>
                  <a:srgbClr val="FF0000"/>
                </a:solidFill>
              </a:rPr>
              <a:t>until first loss event:</a:t>
            </a:r>
          </a:p>
          <a:p>
            <a:pPr lvl="1">
              <a:buFont typeface="ZapfDingbats"/>
              <a:buNone/>
            </a:pPr>
            <a:r>
              <a:rPr lang="en-US" b="1" u="sng" dirty="0" smtClean="0">
                <a:solidFill>
                  <a:srgbClr val="007434"/>
                </a:solidFill>
              </a:rPr>
              <a:t>double</a:t>
            </a:r>
            <a:r>
              <a:rPr lang="en-US" b="1" dirty="0" smtClean="0">
                <a:solidFill>
                  <a:srgbClr val="007434"/>
                </a:solidFill>
              </a:rPr>
              <a:t> </a:t>
            </a:r>
            <a:r>
              <a:rPr lang="en-US" b="1" dirty="0" err="1" smtClean="0">
                <a:solidFill>
                  <a:srgbClr val="007434"/>
                </a:solidFill>
                <a:latin typeface="Courier New" pitchFamily="49" charset="0"/>
              </a:rPr>
              <a:t>CongWin</a:t>
            </a:r>
            <a:r>
              <a:rPr lang="en-US" b="1" dirty="0" smtClean="0">
                <a:solidFill>
                  <a:srgbClr val="007434"/>
                </a:solidFill>
              </a:rPr>
              <a:t> </a:t>
            </a:r>
            <a:r>
              <a:rPr lang="en-US" b="1" u="sng" dirty="0" smtClean="0">
                <a:solidFill>
                  <a:srgbClr val="007434"/>
                </a:solidFill>
              </a:rPr>
              <a:t>every</a:t>
            </a:r>
            <a:r>
              <a:rPr lang="en-US" b="1" dirty="0" smtClean="0">
                <a:solidFill>
                  <a:srgbClr val="007434"/>
                </a:solidFill>
              </a:rPr>
              <a:t> RTT</a:t>
            </a:r>
          </a:p>
          <a:p>
            <a:pPr lvl="1">
              <a:buFont typeface="ZapfDingbats"/>
              <a:buNone/>
            </a:pPr>
            <a:r>
              <a:rPr lang="en-US" sz="4000" dirty="0" smtClean="0">
                <a:sym typeface="Wingdings 2" pitchFamily="18" charset="2"/>
              </a:rPr>
              <a:t></a:t>
            </a:r>
            <a:r>
              <a:rPr lang="en-US" sz="2000" dirty="0" smtClean="0"/>
              <a:t>done by </a:t>
            </a:r>
            <a:r>
              <a:rPr lang="en-US" sz="2000" b="1" dirty="0" smtClean="0"/>
              <a:t>incrementing</a:t>
            </a:r>
            <a:r>
              <a:rPr lang="en-US" sz="2000" dirty="0" smtClean="0"/>
              <a:t> </a:t>
            </a:r>
            <a:r>
              <a:rPr lang="en-US" sz="2000" b="1" dirty="0" err="1" smtClean="0">
                <a:latin typeface="Courier New" pitchFamily="49" charset="0"/>
              </a:rPr>
              <a:t>CongWin</a:t>
            </a:r>
            <a:r>
              <a:rPr lang="en-US" sz="2000" dirty="0" smtClean="0"/>
              <a:t> for </a:t>
            </a:r>
            <a:r>
              <a:rPr lang="en-US" sz="2000" b="1" dirty="0" smtClean="0"/>
              <a:t>every ACK received</a:t>
            </a:r>
          </a:p>
          <a:p>
            <a:pPr lvl="1">
              <a:buFont typeface="ZapfDingbats"/>
              <a:buNone/>
            </a:pP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2400" dirty="0" smtClean="0"/>
              <a:t>Summary: initial rate is </a:t>
            </a:r>
            <a:r>
              <a:rPr lang="en-US" sz="2400" b="1" i="1" dirty="0" smtClean="0">
                <a:solidFill>
                  <a:srgbClr val="FF0000"/>
                </a:solidFill>
              </a:rPr>
              <a:t>slow</a:t>
            </a:r>
            <a:r>
              <a:rPr lang="en-US" sz="2400" b="1" dirty="0" smtClean="0">
                <a:solidFill>
                  <a:srgbClr val="FF0000"/>
                </a:solidFill>
              </a:rPr>
              <a:t> but ramps up </a:t>
            </a:r>
            <a:r>
              <a:rPr lang="en-US" sz="2400" b="1" i="1" dirty="0" smtClean="0">
                <a:solidFill>
                  <a:srgbClr val="FF0000"/>
                </a:solidFill>
              </a:rPr>
              <a:t>exponentially fast</a:t>
            </a:r>
          </a:p>
        </p:txBody>
      </p:sp>
      <p:sp>
        <p:nvSpPr>
          <p:cNvPr id="9224" name="Line 4"/>
          <p:cNvSpPr>
            <a:spLocks noChangeShapeType="1"/>
          </p:cNvSpPr>
          <p:nvPr/>
        </p:nvSpPr>
        <p:spPr bwMode="auto">
          <a:xfrm>
            <a:off x="5360988" y="238760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4953000" y="1752600"/>
          <a:ext cx="485775" cy="385763"/>
        </p:xfrm>
        <a:graphic>
          <a:graphicData uri="http://schemas.openxmlformats.org/presentationml/2006/ole">
            <p:oleObj spid="_x0000_s77834" name="Clip" r:id="rId3" imgW="1307263" imgH="1084139" progId="">
              <p:embed/>
            </p:oleObj>
          </a:graphicData>
        </a:graphic>
      </p:graphicFrame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5362575" y="1752600"/>
            <a:ext cx="84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9226" name="Text Box 7"/>
          <p:cNvSpPr txBox="1">
            <a:spLocks noChangeArrowheads="1"/>
          </p:cNvSpPr>
          <p:nvPr/>
        </p:nvSpPr>
        <p:spPr bwMode="auto">
          <a:xfrm rot="408567">
            <a:off x="6367463" y="2354263"/>
            <a:ext cx="1208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one segment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9227" name="Text Box 8"/>
          <p:cNvSpPr txBox="1">
            <a:spLocks noChangeArrowheads="1"/>
          </p:cNvSpPr>
          <p:nvPr/>
        </p:nvSpPr>
        <p:spPr bwMode="auto">
          <a:xfrm rot="-5400000">
            <a:off x="4918075" y="2592388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RTT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7610475" y="1762125"/>
          <a:ext cx="485775" cy="385763"/>
        </p:xfrm>
        <a:graphic>
          <a:graphicData uri="http://schemas.openxmlformats.org/presentationml/2006/ole">
            <p:oleObj spid="_x0000_s77835" name="Clip" r:id="rId4" imgW="1307263" imgH="1084139" progId="">
              <p:embed/>
            </p:oleObj>
          </a:graphicData>
        </a:graphic>
      </p:graphicFrame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6886575" y="1771650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9229" name="Line 11"/>
          <p:cNvSpPr>
            <a:spLocks noChangeShapeType="1"/>
          </p:cNvSpPr>
          <p:nvPr/>
        </p:nvSpPr>
        <p:spPr bwMode="auto">
          <a:xfrm>
            <a:off x="5356225" y="2201863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12"/>
          <p:cNvSpPr>
            <a:spLocks noChangeShapeType="1"/>
          </p:cNvSpPr>
          <p:nvPr/>
        </p:nvSpPr>
        <p:spPr bwMode="auto">
          <a:xfrm>
            <a:off x="7870825" y="2239963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3"/>
          <p:cNvSpPr>
            <a:spLocks noChangeShapeType="1"/>
          </p:cNvSpPr>
          <p:nvPr/>
        </p:nvSpPr>
        <p:spPr bwMode="auto">
          <a:xfrm flipH="1" flipV="1">
            <a:off x="5175250" y="2373313"/>
            <a:ext cx="4763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4"/>
          <p:cNvSpPr>
            <a:spLocks noChangeShapeType="1"/>
          </p:cNvSpPr>
          <p:nvPr/>
        </p:nvSpPr>
        <p:spPr bwMode="auto">
          <a:xfrm>
            <a:off x="5184775" y="2935288"/>
            <a:ext cx="4763" cy="223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5"/>
          <p:cNvSpPr>
            <a:spLocks noChangeShapeType="1"/>
          </p:cNvSpPr>
          <p:nvPr/>
        </p:nvSpPr>
        <p:spPr bwMode="auto">
          <a:xfrm flipV="1">
            <a:off x="5337175" y="27924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564438" y="5538788"/>
            <a:ext cx="658812" cy="366712"/>
            <a:chOff x="3304" y="3530"/>
            <a:chExt cx="415" cy="231"/>
          </a:xfrm>
        </p:grpSpPr>
        <p:sp>
          <p:nvSpPr>
            <p:cNvPr id="9251" name="Rectangle 17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52" name="Text Box 18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time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5365750" y="316865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5360988" y="325437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V="1">
            <a:off x="5360988" y="3778250"/>
            <a:ext cx="2528887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V="1">
            <a:off x="5334000" y="403860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 rot="408567">
            <a:off x="6365875" y="3140075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two segments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 rot="408567">
            <a:off x="6457950" y="4154488"/>
            <a:ext cx="1306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four segments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56225" y="4173538"/>
            <a:ext cx="2519363" cy="652462"/>
            <a:chOff x="3954" y="2214"/>
            <a:chExt cx="1587" cy="411"/>
          </a:xfrm>
        </p:grpSpPr>
        <p:sp>
          <p:nvSpPr>
            <p:cNvPr id="9247" name="Line 26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27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Line 28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Line 29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 flipV="1">
            <a:off x="5641975" y="4554538"/>
            <a:ext cx="2228850" cy="604837"/>
            <a:chOff x="3954" y="2214"/>
            <a:chExt cx="1587" cy="411"/>
          </a:xfrm>
        </p:grpSpPr>
        <p:sp>
          <p:nvSpPr>
            <p:cNvPr id="9243" name="Line 31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Line 32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33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Line 34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CD14-4129-41F6-85FD-F74AB0D6EF90}" type="slidenum">
              <a:rPr lang="en-US"/>
              <a:pPr/>
              <a:t>79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b"/>
          <a:lstStyle/>
          <a:p>
            <a:r>
              <a:rPr lang="en-US"/>
              <a:t>TCP Slow Start </a:t>
            </a:r>
            <a:r>
              <a:rPr lang="en-US" sz="3200" i="1"/>
              <a:t>(cont’d)</a:t>
            </a:r>
          </a:p>
        </p:txBody>
      </p:sp>
      <p:sp>
        <p:nvSpPr>
          <p:cNvPr id="399363" name="Freeform 3"/>
          <p:cNvSpPr>
            <a:spLocks/>
          </p:cNvSpPr>
          <p:nvPr/>
        </p:nvSpPr>
        <p:spPr bwMode="auto">
          <a:xfrm>
            <a:off x="2095500" y="2667000"/>
            <a:ext cx="4573588" cy="2668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0"/>
              </a:cxn>
              <a:cxn ang="0">
                <a:pos x="2880" y="1680"/>
              </a:cxn>
            </a:cxnLst>
            <a:rect l="0" t="0" r="r" b="b"/>
            <a:pathLst>
              <a:path w="2881" h="1681">
                <a:moveTo>
                  <a:pt x="0" y="0"/>
                </a:moveTo>
                <a:lnTo>
                  <a:pt x="0" y="1680"/>
                </a:lnTo>
                <a:lnTo>
                  <a:pt x="2880" y="168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99364" name="Arc 4"/>
          <p:cNvSpPr>
            <a:spLocks/>
          </p:cNvSpPr>
          <p:nvPr/>
        </p:nvSpPr>
        <p:spPr bwMode="auto">
          <a:xfrm>
            <a:off x="2171700" y="3276600"/>
            <a:ext cx="1143000" cy="19050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65" name="Line 5"/>
          <p:cNvSpPr>
            <a:spLocks noChangeShapeType="1"/>
          </p:cNvSpPr>
          <p:nvPr/>
        </p:nvSpPr>
        <p:spPr bwMode="auto">
          <a:xfrm>
            <a:off x="3314700" y="3276600"/>
            <a:ext cx="0" cy="1905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66" name="Arc 6"/>
          <p:cNvSpPr>
            <a:spLocks/>
          </p:cNvSpPr>
          <p:nvPr/>
        </p:nvSpPr>
        <p:spPr bwMode="auto">
          <a:xfrm>
            <a:off x="3314700" y="3276600"/>
            <a:ext cx="1143000" cy="19050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67" name="Line 7"/>
          <p:cNvSpPr>
            <a:spLocks noChangeShapeType="1"/>
          </p:cNvSpPr>
          <p:nvPr/>
        </p:nvSpPr>
        <p:spPr bwMode="auto">
          <a:xfrm>
            <a:off x="4457700" y="3276600"/>
            <a:ext cx="0" cy="1905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68" name="Arc 8"/>
          <p:cNvSpPr>
            <a:spLocks/>
          </p:cNvSpPr>
          <p:nvPr/>
        </p:nvSpPr>
        <p:spPr bwMode="auto">
          <a:xfrm>
            <a:off x="4457700" y="3276600"/>
            <a:ext cx="1143000" cy="19050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5600700" y="3276600"/>
            <a:ext cx="0" cy="1905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70" name="Arc 10"/>
          <p:cNvSpPr>
            <a:spLocks/>
          </p:cNvSpPr>
          <p:nvPr/>
        </p:nvSpPr>
        <p:spPr bwMode="auto">
          <a:xfrm>
            <a:off x="5600700" y="3276600"/>
            <a:ext cx="1143000" cy="19050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784225" y="2490788"/>
            <a:ext cx="1341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800">
                <a:latin typeface="Arial" pitchFamily="34" charset="0"/>
              </a:rPr>
              <a:t>Congestion</a:t>
            </a:r>
          </a:p>
          <a:p>
            <a:pPr algn="r"/>
            <a:r>
              <a:rPr lang="en-US" sz="1800">
                <a:latin typeface="Arial" pitchFamily="34" charset="0"/>
              </a:rPr>
              <a:t>window</a:t>
            </a:r>
          </a:p>
        </p:txBody>
      </p:sp>
      <p:sp>
        <p:nvSpPr>
          <p:cNvPr id="399372" name="Rectangle 12"/>
          <p:cNvSpPr>
            <a:spLocks noChangeArrowheads="1"/>
          </p:cNvSpPr>
          <p:nvPr/>
        </p:nvSpPr>
        <p:spPr bwMode="auto">
          <a:xfrm>
            <a:off x="5965825" y="5386388"/>
            <a:ext cx="154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Arial" pitchFamily="34" charset="0"/>
              </a:rPr>
              <a:t>Transmission</a:t>
            </a:r>
          </a:p>
          <a:p>
            <a:r>
              <a:rPr lang="en-US" sz="1800">
                <a:latin typeface="Arial" pitchFamily="34" charset="0"/>
              </a:rPr>
              <a:t>Number</a:t>
            </a:r>
          </a:p>
        </p:txBody>
      </p:sp>
      <p:sp>
        <p:nvSpPr>
          <p:cNvPr id="399373" name="Rectangle 13"/>
          <p:cNvSpPr>
            <a:spLocks noChangeArrowheads="1"/>
          </p:cNvSpPr>
          <p:nvPr/>
        </p:nvSpPr>
        <p:spPr bwMode="auto">
          <a:xfrm>
            <a:off x="3832225" y="21859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Arial" pitchFamily="34" charset="0"/>
              </a:rPr>
              <a:t>Timed out Transmissions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 flipH="1">
            <a:off x="3390900" y="2514600"/>
            <a:ext cx="1219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H="1">
            <a:off x="4457700" y="2514600"/>
            <a:ext cx="304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>
            <a:off x="4914900" y="2514600"/>
            <a:ext cx="685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2019300" y="51816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V="1">
            <a:off x="876300" y="5181600"/>
            <a:ext cx="1066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80" name="Rectangle 20"/>
          <p:cNvSpPr>
            <a:spLocks noChangeArrowheads="1"/>
          </p:cNvSpPr>
          <p:nvPr/>
        </p:nvSpPr>
        <p:spPr bwMode="auto">
          <a:xfrm>
            <a:off x="327025" y="5713413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latin typeface="Arial" pitchFamily="34" charset="0"/>
              </a:rPr>
              <a:t>1 MSS</a:t>
            </a:r>
          </a:p>
        </p:txBody>
      </p:sp>
      <p:sp>
        <p:nvSpPr>
          <p:cNvPr id="399382" name="Rectangle 22"/>
          <p:cNvSpPr>
            <a:spLocks noChangeArrowheads="1"/>
          </p:cNvSpPr>
          <p:nvPr/>
        </p:nvSpPr>
        <p:spPr bwMode="auto">
          <a:xfrm>
            <a:off x="6932613" y="4044950"/>
            <a:ext cx="1846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Inefficient,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Low throughput</a:t>
            </a:r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25000" cy="609600"/>
          </a:xfrm>
        </p:spPr>
        <p:txBody>
          <a:bodyPr/>
          <a:lstStyle/>
          <a:p>
            <a:pPr>
              <a:defRPr/>
            </a:pPr>
            <a:r>
              <a:rPr lang="el-GR" sz="3400" dirty="0" smtClean="0"/>
              <a:t>Υπενθύμιση</a:t>
            </a:r>
            <a:r>
              <a:rPr lang="en-US" sz="3400" dirty="0" smtClean="0"/>
              <a:t>: Ethernet Frame (</a:t>
            </a:r>
            <a:r>
              <a:rPr lang="el-GR" sz="3400" dirty="0" smtClean="0">
                <a:solidFill>
                  <a:schemeClr val="accent6"/>
                </a:solidFill>
              </a:rPr>
              <a:t>πλαίσιο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434340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l-GR" dirty="0" smtClean="0"/>
              <a:t>Ο </a:t>
            </a:r>
            <a:r>
              <a:rPr lang="el-GR" sz="2400" dirty="0" smtClean="0"/>
              <a:t>αποστέλλων </a:t>
            </a:r>
            <a:r>
              <a:rPr lang="en-US" sz="2400" b="1" i="1" u="sng" dirty="0" smtClean="0"/>
              <a:t>adapter</a:t>
            </a:r>
            <a:r>
              <a:rPr lang="en-US" sz="2400" dirty="0" smtClean="0"/>
              <a:t>  “</a:t>
            </a:r>
            <a:r>
              <a:rPr lang="el-GR" sz="2400" dirty="0" smtClean="0"/>
              <a:t>βάζει</a:t>
            </a:r>
            <a:r>
              <a:rPr lang="en-US" sz="2400" dirty="0" smtClean="0"/>
              <a:t>” </a:t>
            </a:r>
            <a:r>
              <a:rPr lang="el-GR" sz="2400" dirty="0" smtClean="0"/>
              <a:t>το </a:t>
            </a:r>
            <a:r>
              <a:rPr lang="en-US" sz="2400" b="1" i="1" dirty="0" smtClean="0">
                <a:solidFill>
                  <a:srgbClr val="3333FF"/>
                </a:solidFill>
              </a:rPr>
              <a:t>IP </a:t>
            </a:r>
            <a:r>
              <a:rPr lang="el-GR" sz="2400" b="1" i="1" dirty="0" err="1" smtClean="0">
                <a:solidFill>
                  <a:srgbClr val="3333FF"/>
                </a:solidFill>
              </a:rPr>
              <a:t>δεδομενόγραμμα</a:t>
            </a:r>
            <a:r>
              <a:rPr lang="en-US" sz="2400" i="1" dirty="0" smtClean="0"/>
              <a:t>  </a:t>
            </a:r>
            <a:r>
              <a:rPr lang="en-US" sz="2400" dirty="0" smtClean="0"/>
              <a:t>(</a:t>
            </a:r>
            <a:r>
              <a:rPr lang="el-GR" sz="2400" dirty="0" smtClean="0"/>
              <a:t>ή</a:t>
            </a:r>
            <a:r>
              <a:rPr lang="en-US" sz="2400" dirty="0" smtClean="0"/>
              <a:t> </a:t>
            </a:r>
            <a:r>
              <a:rPr lang="el-GR" sz="2400" dirty="0" smtClean="0"/>
              <a:t>πακέτο κάποιου άλλου πρωτοκόλλου Επιπέδου Δικτύου</a:t>
            </a:r>
            <a:r>
              <a:rPr lang="en-US" sz="2400" dirty="0" smtClean="0"/>
              <a:t>) </a:t>
            </a:r>
            <a:r>
              <a:rPr lang="el-GR" sz="2400" dirty="0" smtClean="0"/>
              <a:t>στο</a:t>
            </a:r>
            <a:r>
              <a:rPr lang="en-US" sz="2400" dirty="0" smtClean="0"/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Ethernet </a:t>
            </a:r>
            <a:r>
              <a:rPr lang="el-GR" b="1" u="sng" dirty="0" smtClean="0">
                <a:solidFill>
                  <a:srgbClr val="FF0000"/>
                </a:solidFill>
              </a:rPr>
              <a:t>πλαίσιο</a:t>
            </a:r>
            <a:endParaRPr lang="en-US" b="1" u="sng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Font typeface="Monotype Sorts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Monotype Sorts"/>
              <a:buNone/>
            </a:pPr>
            <a:r>
              <a:rPr lang="el-GR" dirty="0" smtClean="0">
                <a:solidFill>
                  <a:srgbClr val="FF0000"/>
                </a:solidFill>
              </a:rPr>
              <a:t>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 MAC addresses of neighbors</a:t>
            </a:r>
          </a:p>
          <a:p>
            <a:pPr>
              <a:buFont typeface="Monotype Sorts"/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in the link</a:t>
            </a:r>
          </a:p>
          <a:p>
            <a:pPr>
              <a:buFont typeface="Monotype Sorts"/>
              <a:buNone/>
            </a:pPr>
            <a:r>
              <a:rPr lang="en-US" dirty="0" smtClean="0">
                <a:solidFill>
                  <a:srgbClr val="FF0000"/>
                </a:solidFill>
              </a:rPr>
              <a:t>Preamble: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7 bytes  </a:t>
            </a:r>
            <a:r>
              <a:rPr lang="el-GR" sz="1800" dirty="0" smtClean="0"/>
              <a:t>με το μοτίβο </a:t>
            </a:r>
            <a:r>
              <a:rPr lang="en-US" sz="1800" i="1" dirty="0" smtClean="0"/>
              <a:t>10101010</a:t>
            </a:r>
            <a:r>
              <a:rPr lang="en-US" sz="1800" dirty="0" smtClean="0"/>
              <a:t> </a:t>
            </a:r>
            <a:r>
              <a:rPr lang="el-GR" sz="1800" dirty="0" smtClean="0"/>
              <a:t>ακολουθούμενο από ένα </a:t>
            </a:r>
            <a:r>
              <a:rPr lang="en-US" sz="1800" dirty="0" smtClean="0"/>
              <a:t>byte </a:t>
            </a:r>
            <a:r>
              <a:rPr lang="el-GR" sz="1800" dirty="0" smtClean="0"/>
              <a:t>με το μοτίβο</a:t>
            </a:r>
            <a:r>
              <a:rPr lang="en-US" sz="1800" dirty="0" smtClean="0"/>
              <a:t> </a:t>
            </a:r>
            <a:r>
              <a:rPr lang="en-US" sz="1800" i="1" dirty="0" smtClean="0"/>
              <a:t>10101011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l-GR" sz="1800" dirty="0" smtClean="0"/>
              <a:t>χρησιμοποιείται για να συγχρονίζει τις τιμές του ρολογιού του</a:t>
            </a:r>
            <a:r>
              <a:rPr lang="en-US" sz="1800" dirty="0" smtClean="0"/>
              <a:t> </a:t>
            </a:r>
            <a:r>
              <a:rPr lang="el-GR" sz="1800" dirty="0" smtClean="0"/>
              <a:t>παραλήπτη και του αποστολέα</a:t>
            </a:r>
            <a:endParaRPr lang="en-US" sz="1800" dirty="0" smtClean="0"/>
          </a:p>
        </p:txBody>
      </p:sp>
      <p:pic>
        <p:nvPicPr>
          <p:cNvPr id="15364" name="Picture 4" descr="552 Ethernet 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2452688"/>
            <a:ext cx="54879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6097588" y="3068638"/>
            <a:ext cx="2008187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1800" b="1" i="1"/>
              <a:t>Διόρθωση λαθών</a:t>
            </a:r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7235825" y="2781300"/>
            <a:ext cx="504825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6300788" y="2514600"/>
            <a:ext cx="1395412" cy="1346200"/>
          </a:xfrm>
          <a:prstGeom prst="ellipse">
            <a:avLst/>
          </a:prstGeom>
          <a:solidFill>
            <a:srgbClr val="FFFF75">
              <a:alpha val="41960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l-GR" b="1"/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>
            <a:off x="1447800" y="2895600"/>
            <a:ext cx="1612900" cy="893763"/>
          </a:xfrm>
          <a:prstGeom prst="ellipse">
            <a:avLst/>
          </a:prstGeom>
          <a:solidFill>
            <a:srgbClr val="FFFF75">
              <a:alpha val="41960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34155" name="Line 11"/>
          <p:cNvSpPr>
            <a:spLocks noChangeShapeType="1"/>
          </p:cNvSpPr>
          <p:nvPr/>
        </p:nvSpPr>
        <p:spPr bwMode="auto">
          <a:xfrm>
            <a:off x="2124075" y="2924175"/>
            <a:ext cx="288925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1616075" y="3429000"/>
            <a:ext cx="163195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1800" b="1" i="1"/>
              <a:t>Συγχρονισμός</a:t>
            </a:r>
          </a:p>
        </p:txBody>
      </p:sp>
      <p:sp>
        <p:nvSpPr>
          <p:cNvPr id="15371" name="AutoShape 13"/>
          <p:cNvSpPr>
            <a:spLocks/>
          </p:cNvSpPr>
          <p:nvPr/>
        </p:nvSpPr>
        <p:spPr bwMode="auto">
          <a:xfrm rot="-5400000" flipH="1" flipV="1">
            <a:off x="3024188" y="2024062"/>
            <a:ext cx="215900" cy="720725"/>
          </a:xfrm>
          <a:prstGeom prst="leftBrace">
            <a:avLst>
              <a:gd name="adj1" fmla="val 2781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l-GR"/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2497138" y="1989138"/>
            <a:ext cx="882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>
                <a:solidFill>
                  <a:schemeClr val="folHlink"/>
                </a:solidFill>
              </a:rPr>
              <a:t>6bytes</a:t>
            </a:r>
            <a:endParaRPr lang="el-GR" sz="1800">
              <a:solidFill>
                <a:schemeClr val="folHlink"/>
              </a:solidFill>
            </a:endParaRPr>
          </a:p>
        </p:txBody>
      </p:sp>
      <p:sp>
        <p:nvSpPr>
          <p:cNvPr id="15373" name="AutoShape 17"/>
          <p:cNvSpPr>
            <a:spLocks/>
          </p:cNvSpPr>
          <p:nvPr/>
        </p:nvSpPr>
        <p:spPr bwMode="auto">
          <a:xfrm rot="-5400000" flipH="1" flipV="1">
            <a:off x="3780631" y="1988344"/>
            <a:ext cx="144463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l-GR"/>
          </a:p>
        </p:txBody>
      </p:sp>
      <p:sp>
        <p:nvSpPr>
          <p:cNvPr id="15374" name="AutoShape 18"/>
          <p:cNvSpPr>
            <a:spLocks/>
          </p:cNvSpPr>
          <p:nvPr/>
        </p:nvSpPr>
        <p:spPr bwMode="auto">
          <a:xfrm rot="-5400000" flipH="1" flipV="1">
            <a:off x="5507832" y="1269206"/>
            <a:ext cx="215900" cy="2087563"/>
          </a:xfrm>
          <a:prstGeom prst="leftBrace">
            <a:avLst>
              <a:gd name="adj1" fmla="val 8057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l-GR"/>
          </a:p>
        </p:txBody>
      </p:sp>
      <p:sp>
        <p:nvSpPr>
          <p:cNvPr id="15375" name="Text Box 19"/>
          <p:cNvSpPr txBox="1">
            <a:spLocks noChangeArrowheads="1"/>
          </p:cNvSpPr>
          <p:nvPr/>
        </p:nvSpPr>
        <p:spPr bwMode="auto">
          <a:xfrm>
            <a:off x="3419475" y="1916113"/>
            <a:ext cx="857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>
                <a:solidFill>
                  <a:schemeClr val="folHlink"/>
                </a:solidFill>
              </a:rPr>
              <a:t>6bytes</a:t>
            </a:r>
            <a:endParaRPr lang="el-GR" sz="1800">
              <a:solidFill>
                <a:schemeClr val="folHlink"/>
              </a:solidFill>
            </a:endParaRPr>
          </a:p>
        </p:txBody>
      </p:sp>
      <p:sp>
        <p:nvSpPr>
          <p:cNvPr id="15376" name="Text Box 20"/>
          <p:cNvSpPr txBox="1">
            <a:spLocks noChangeArrowheads="1"/>
          </p:cNvSpPr>
          <p:nvPr/>
        </p:nvSpPr>
        <p:spPr bwMode="auto">
          <a:xfrm>
            <a:off x="4859338" y="1844675"/>
            <a:ext cx="1568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>
                <a:solidFill>
                  <a:schemeClr val="folHlink"/>
                </a:solidFill>
              </a:rPr>
              <a:t>46-1500bytes</a:t>
            </a:r>
            <a:endParaRPr lang="el-GR" sz="1800">
              <a:solidFill>
                <a:schemeClr val="folHlink"/>
              </a:solidFill>
            </a:endParaRPr>
          </a:p>
        </p:txBody>
      </p:sp>
      <p:sp>
        <p:nvSpPr>
          <p:cNvPr id="15377" name="AutoShape 21"/>
          <p:cNvSpPr>
            <a:spLocks/>
          </p:cNvSpPr>
          <p:nvPr/>
        </p:nvSpPr>
        <p:spPr bwMode="auto">
          <a:xfrm rot="-5400000" flipH="1" flipV="1">
            <a:off x="6912769" y="2169319"/>
            <a:ext cx="144463" cy="504825"/>
          </a:xfrm>
          <a:prstGeom prst="leftBrace">
            <a:avLst>
              <a:gd name="adj1" fmla="val 2912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l-GR"/>
          </a:p>
        </p:txBody>
      </p:sp>
      <p:sp>
        <p:nvSpPr>
          <p:cNvPr id="15378" name="Text Box 22"/>
          <p:cNvSpPr txBox="1">
            <a:spLocks noChangeArrowheads="1"/>
          </p:cNvSpPr>
          <p:nvPr/>
        </p:nvSpPr>
        <p:spPr bwMode="auto">
          <a:xfrm>
            <a:off x="6684963" y="2060575"/>
            <a:ext cx="857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>
                <a:solidFill>
                  <a:schemeClr val="folHlink"/>
                </a:solidFill>
              </a:rPr>
              <a:t>4bytes</a:t>
            </a:r>
            <a:endParaRPr lang="el-GR" sz="1800">
              <a:solidFill>
                <a:schemeClr val="folHlink"/>
              </a:solidFill>
            </a:endParaRPr>
          </a:p>
        </p:txBody>
      </p:sp>
      <p:sp>
        <p:nvSpPr>
          <p:cNvPr id="15379" name="AutoShape 23"/>
          <p:cNvSpPr>
            <a:spLocks/>
          </p:cNvSpPr>
          <p:nvPr/>
        </p:nvSpPr>
        <p:spPr bwMode="auto">
          <a:xfrm rot="-5400000" flipH="1" flipV="1">
            <a:off x="2160588" y="1952625"/>
            <a:ext cx="142875" cy="936625"/>
          </a:xfrm>
          <a:prstGeom prst="leftBrace">
            <a:avLst>
              <a:gd name="adj1" fmla="val 5463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l-GR"/>
          </a:p>
        </p:txBody>
      </p:sp>
      <p:sp>
        <p:nvSpPr>
          <p:cNvPr id="15380" name="Text Box 24"/>
          <p:cNvSpPr txBox="1">
            <a:spLocks noChangeArrowheads="1"/>
          </p:cNvSpPr>
          <p:nvPr/>
        </p:nvSpPr>
        <p:spPr bwMode="auto">
          <a:xfrm>
            <a:off x="1763713" y="2060575"/>
            <a:ext cx="857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>
                <a:solidFill>
                  <a:schemeClr val="folHlink"/>
                </a:solidFill>
              </a:rPr>
              <a:t>8bytes</a:t>
            </a:r>
            <a:endParaRPr lang="el-GR" sz="1800">
              <a:solidFill>
                <a:schemeClr val="folHlink"/>
              </a:solidFill>
            </a:endParaRPr>
          </a:p>
        </p:txBody>
      </p:sp>
      <p:sp>
        <p:nvSpPr>
          <p:cNvPr id="15381" name="Text Box 25"/>
          <p:cNvSpPr txBox="1">
            <a:spLocks noChangeArrowheads="1"/>
          </p:cNvSpPr>
          <p:nvPr/>
        </p:nvSpPr>
        <p:spPr bwMode="auto">
          <a:xfrm>
            <a:off x="-304800" y="5780088"/>
            <a:ext cx="9448800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/>
            <a:endParaRPr lang="el-GR" sz="1800" dirty="0">
              <a:sym typeface="Webdings" pitchFamily="18" charset="2"/>
            </a:endParaRPr>
          </a:p>
          <a:p>
            <a:pPr algn="ctr" eaLnBrk="0" hangingPunct="0"/>
            <a:r>
              <a:rPr lang="en-US" sz="1800" dirty="0">
                <a:sym typeface="Webdings" pitchFamily="18" charset="2"/>
              </a:rPr>
              <a:t></a:t>
            </a:r>
            <a:r>
              <a:rPr lang="el-GR" sz="1800" dirty="0">
                <a:sym typeface="Webdings" pitchFamily="18" charset="2"/>
              </a:rPr>
              <a:t>Ο</a:t>
            </a:r>
            <a:r>
              <a:rPr lang="en-US" sz="1800" dirty="0"/>
              <a:t> adapter “</a:t>
            </a:r>
            <a:r>
              <a:rPr lang="el-GR" sz="1800" dirty="0"/>
              <a:t>ξέρει</a:t>
            </a:r>
            <a:r>
              <a:rPr lang="en-US" sz="1800" dirty="0"/>
              <a:t>” </a:t>
            </a:r>
            <a:r>
              <a:rPr lang="el-GR" sz="1800" dirty="0"/>
              <a:t>πότε ένα πλαίσιο</a:t>
            </a:r>
            <a:r>
              <a:rPr lang="en-US" sz="1800" dirty="0"/>
              <a:t> </a:t>
            </a:r>
            <a:r>
              <a:rPr lang="el-GR" sz="1800" dirty="0"/>
              <a:t>τελειώνει</a:t>
            </a:r>
            <a:r>
              <a:rPr lang="en-US" sz="1800" dirty="0"/>
              <a:t> </a:t>
            </a:r>
            <a:r>
              <a:rPr lang="el-GR" sz="1800" b="1" i="1" dirty="0">
                <a:solidFill>
                  <a:srgbClr val="FF66CC"/>
                </a:solidFill>
              </a:rPr>
              <a:t>εντοπίζοντας την </a:t>
            </a:r>
            <a:r>
              <a:rPr lang="el-GR" sz="1800" b="1" i="1" u="sng" dirty="0">
                <a:solidFill>
                  <a:srgbClr val="FF66CC"/>
                </a:solidFill>
              </a:rPr>
              <a:t>απουσία ρεύματος</a:t>
            </a:r>
            <a:r>
              <a:rPr lang="en-US" sz="1800" b="1" i="1" u="sng" dirty="0">
                <a:solidFill>
                  <a:srgbClr val="FF66CC"/>
                </a:solidFill>
                <a:sym typeface="Wingdings" pitchFamily="2" charset="2"/>
              </a:rPr>
              <a:t> </a:t>
            </a:r>
            <a:r>
              <a:rPr lang="el-GR" sz="1800" b="1" i="1" u="sng" dirty="0">
                <a:solidFill>
                  <a:srgbClr val="FF66CC"/>
                </a:solidFill>
                <a:sym typeface="Wingdings" pitchFamily="2" charset="2"/>
              </a:rPr>
              <a:t>   </a:t>
            </a:r>
          </a:p>
          <a:p>
            <a:pPr algn="r" eaLnBrk="0" hangingPunct="0"/>
            <a:r>
              <a:rPr lang="en-US" dirty="0">
                <a:sym typeface="Wingdings" pitchFamily="2" charset="2"/>
              </a:rPr>
              <a:t></a:t>
            </a:r>
            <a:r>
              <a:rPr lang="el-GR" sz="1800" dirty="0"/>
              <a:t>Οι </a:t>
            </a:r>
            <a:r>
              <a:rPr lang="en-US" sz="1800" dirty="0"/>
              <a:t>Ethernet adapters </a:t>
            </a:r>
            <a:r>
              <a:rPr lang="el-GR" sz="1800" b="1" dirty="0">
                <a:solidFill>
                  <a:srgbClr val="FF66CC"/>
                </a:solidFill>
              </a:rPr>
              <a:t>μετράνε την </a:t>
            </a:r>
            <a:r>
              <a:rPr lang="el-GR" sz="1800" b="1" i="1" u="sng" dirty="0">
                <a:solidFill>
                  <a:srgbClr val="FF66CC"/>
                </a:solidFill>
              </a:rPr>
              <a:t>τάση</a:t>
            </a:r>
            <a:r>
              <a:rPr lang="el-GR" sz="1800" b="1" dirty="0">
                <a:solidFill>
                  <a:srgbClr val="FF66CC"/>
                </a:solidFill>
              </a:rPr>
              <a:t> πριν και κατά τη διάρκεια της μετάδοσης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3248025" y="3068638"/>
            <a:ext cx="604837" cy="4849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H="1" flipV="1">
            <a:off x="3848101" y="3068638"/>
            <a:ext cx="4761" cy="4849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/>
      <p:bldP spid="134152" grpId="0" animBg="1"/>
      <p:bldP spid="134153" grpId="0" animBg="1"/>
      <p:bldP spid="134154" grpId="0" animBg="1"/>
      <p:bldP spid="134155" grpId="0" animBg="1"/>
      <p:bldP spid="13415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1208" y="0"/>
            <a:ext cx="7772400" cy="1143000"/>
          </a:xfrm>
        </p:spPr>
        <p:txBody>
          <a:bodyPr/>
          <a:lstStyle/>
          <a:p>
            <a:r>
              <a:rPr lang="en-US" dirty="0"/>
              <a:t>Fast  Retransmit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7864"/>
            <a:ext cx="8193024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time-out period  often relatively long: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long delay before resending lost packet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detect lost segments via duplicate </a:t>
            </a:r>
            <a:r>
              <a:rPr lang="en-US" sz="2400" dirty="0" smtClean="0"/>
              <a:t>ACKs</a:t>
            </a:r>
            <a:endParaRPr lang="en-US" sz="2400" dirty="0"/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sender often sends many segments back-to-back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if segment is lost, there will likely be many duplicate </a:t>
            </a:r>
            <a:r>
              <a:rPr lang="en-US" sz="2000" dirty="0" smtClean="0"/>
              <a:t>ACKs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941064"/>
            <a:ext cx="9144000" cy="46482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ym typeface="Wingdings"/>
              </a:rPr>
              <a:t></a:t>
            </a:r>
            <a:r>
              <a:rPr lang="el-GR" sz="2400" dirty="0" smtClean="0">
                <a:sym typeface="Wingdings"/>
              </a:rPr>
              <a:t> </a:t>
            </a:r>
            <a:r>
              <a:rPr lang="en-US" sz="2400" dirty="0" smtClean="0"/>
              <a:t>if </a:t>
            </a:r>
            <a:r>
              <a:rPr lang="en-US" sz="2400" dirty="0"/>
              <a:t>sender receives 3 ACKs for the same data, it supposes that segment after </a:t>
            </a:r>
            <a:r>
              <a:rPr lang="en-US" sz="2400" dirty="0" err="1"/>
              <a:t>ACKed</a:t>
            </a:r>
            <a:r>
              <a:rPr lang="en-US" sz="2400" dirty="0"/>
              <a:t> data was lost:</a:t>
            </a:r>
          </a:p>
          <a:p>
            <a:pPr lvl="1">
              <a:buNone/>
            </a:pPr>
            <a:r>
              <a:rPr lang="en-US" sz="2000" u="sng" dirty="0">
                <a:solidFill>
                  <a:srgbClr val="FF0000"/>
                </a:solidFill>
              </a:rPr>
              <a:t>fast retransmit: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b="1" u="sng" dirty="0"/>
              <a:t>resend segment before timer </a:t>
            </a:r>
            <a:r>
              <a:rPr lang="en-US" b="1" u="sng" dirty="0" smtClean="0"/>
              <a:t>expires</a:t>
            </a:r>
          </a:p>
          <a:p>
            <a:pPr lvl="1"/>
            <a:endParaRPr lang="en-US" b="1" u="sng" dirty="0" smtClean="0"/>
          </a:p>
          <a:p>
            <a:pPr lvl="1">
              <a:buNone/>
            </a:pPr>
            <a:r>
              <a:rPr lang="en-US" dirty="0" smtClean="0">
                <a:sym typeface="Wingdings 2"/>
              </a:rPr>
              <a:t></a:t>
            </a:r>
            <a:r>
              <a:rPr lang="en-US" dirty="0" smtClean="0"/>
              <a:t>TCP Reno supports Fast Retransmit while TCP Tahoe does not.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l-GR" dirty="0" smtClean="0"/>
              <a:t>Προσοχή</a:t>
            </a:r>
            <a:r>
              <a:rPr lang="en-US" dirty="0" smtClean="0"/>
              <a:t>:</a:t>
            </a:r>
            <a:r>
              <a:rPr lang="el-GR" dirty="0" smtClean="0"/>
              <a:t> διαφορετικές περιπτώσεις απώλειας πακέτου</a:t>
            </a:r>
            <a:endParaRPr lang="en-US" dirty="0" smtClean="0"/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305800" cy="24384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dirty="0" smtClean="0">
                <a:sym typeface="Wingdings" pitchFamily="2" charset="2"/>
              </a:rPr>
              <a:t> Διαφορετική αντίδραση αν έχουμε </a:t>
            </a:r>
            <a:r>
              <a:rPr lang="en-US" sz="2000" b="1" i="1" dirty="0" smtClean="0">
                <a:solidFill>
                  <a:schemeClr val="accent2"/>
                </a:solidFill>
              </a:rPr>
              <a:t>timeout</a:t>
            </a:r>
            <a:r>
              <a:rPr lang="en-US" sz="2000" dirty="0" smtClean="0"/>
              <a:t> </a:t>
            </a:r>
            <a:r>
              <a:rPr lang="el-GR" sz="2000" dirty="0" smtClean="0"/>
              <a:t> και διαφορετική αν έχουμε</a:t>
            </a:r>
            <a:r>
              <a:rPr lang="en-US" sz="2000" dirty="0" smtClean="0"/>
              <a:t> </a:t>
            </a:r>
            <a:r>
              <a:rPr lang="el-GR" sz="2000" b="1" i="1" dirty="0" smtClean="0">
                <a:solidFill>
                  <a:schemeClr val="accent2"/>
                </a:solidFill>
              </a:rPr>
              <a:t>3 </a:t>
            </a:r>
            <a:r>
              <a:rPr lang="en-US" sz="2000" b="1" i="1" dirty="0" smtClean="0">
                <a:solidFill>
                  <a:schemeClr val="accent2"/>
                </a:solidFill>
              </a:rPr>
              <a:t>DUPACKs</a:t>
            </a:r>
            <a:r>
              <a:rPr lang="el-GR" sz="2000" b="1" i="1" dirty="0" smtClean="0">
                <a:solidFill>
                  <a:schemeClr val="accent2"/>
                </a:solidFill>
              </a:rPr>
              <a:t> !!!!</a:t>
            </a:r>
            <a:endParaRPr lang="en-US" sz="2000" b="1" i="1" dirty="0" smtClean="0">
              <a:solidFill>
                <a:schemeClr val="accent2"/>
              </a:solidFill>
            </a:endParaRPr>
          </a:p>
          <a:p>
            <a:pPr>
              <a:buFont typeface="ZapfDingbats"/>
              <a:buNone/>
            </a:pPr>
            <a:endParaRPr lang="en-US" sz="2400" dirty="0" smtClean="0"/>
          </a:p>
        </p:txBody>
      </p:sp>
      <p:sp>
        <p:nvSpPr>
          <p:cNvPr id="65542" name="Text Box 4"/>
          <p:cNvSpPr txBox="1">
            <a:spLocks noChangeArrowheads="1"/>
          </p:cNvSpPr>
          <p:nvPr/>
        </p:nvSpPr>
        <p:spPr bwMode="auto">
          <a:xfrm>
            <a:off x="228600" y="3429000"/>
            <a:ext cx="8915400" cy="269304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endParaRPr lang="en-US" sz="2400" dirty="0">
              <a:latin typeface="Times New Roman" pitchFamily="18" charset="0"/>
            </a:endParaRPr>
          </a:p>
          <a:p>
            <a:pPr algn="l">
              <a:buClr>
                <a:schemeClr val="accent2"/>
              </a:buClr>
              <a:buSzPct val="85000"/>
            </a:pPr>
            <a:r>
              <a:rPr lang="en-US" sz="2100" dirty="0"/>
              <a:t>3 dup ACKs (duplicate acknowledgements) </a:t>
            </a:r>
            <a:r>
              <a:rPr lang="el-GR" sz="2100" dirty="0" smtClean="0"/>
              <a:t> δείχνουν μια πιο ήπια κατάσταση συμφόρησης από ότι η περίπτωση του </a:t>
            </a:r>
            <a:r>
              <a:rPr lang="en-US" sz="2100" dirty="0" smtClean="0"/>
              <a:t>timeout </a:t>
            </a:r>
          </a:p>
          <a:p>
            <a:pPr algn="l">
              <a:buClr>
                <a:schemeClr val="accent2"/>
              </a:buClr>
              <a:buSzPct val="85000"/>
            </a:pPr>
            <a:r>
              <a:rPr lang="el-GR" sz="2100" dirty="0" smtClean="0"/>
              <a:t>Γιατί στην πρώτη περίπτωση καταφέρνει ο παραλήπτης και λαμβάνει </a:t>
            </a:r>
            <a:r>
              <a:rPr lang="el-GR" sz="2100" b="1" i="1" dirty="0" smtClean="0">
                <a:solidFill>
                  <a:srgbClr val="00B050"/>
                </a:solidFill>
              </a:rPr>
              <a:t>κάποια </a:t>
            </a:r>
            <a:r>
              <a:rPr lang="en-US" sz="2100" dirty="0" smtClean="0"/>
              <a:t>segments</a:t>
            </a:r>
            <a:endParaRPr lang="en-US" sz="2100" dirty="0"/>
          </a:p>
          <a:p>
            <a:pPr algn="l">
              <a:buClr>
                <a:schemeClr val="accent2"/>
              </a:buClr>
              <a:buSzPct val="85000"/>
            </a:pPr>
            <a:r>
              <a:rPr lang="en-US" sz="4000" dirty="0">
                <a:sym typeface="Wingdings 2" pitchFamily="18" charset="2"/>
              </a:rPr>
              <a:t></a:t>
            </a:r>
            <a:r>
              <a:rPr lang="en-US" sz="2100" dirty="0">
                <a:solidFill>
                  <a:srgbClr val="FF0000"/>
                </a:solidFill>
              </a:rPr>
              <a:t>timeout </a:t>
            </a:r>
            <a:r>
              <a:rPr lang="en-US" sz="2100" dirty="0"/>
              <a:t>indicates a </a:t>
            </a:r>
            <a:r>
              <a:rPr lang="en-US" sz="2100" b="1" i="1" dirty="0">
                <a:solidFill>
                  <a:srgbClr val="FF0000"/>
                </a:solidFill>
              </a:rPr>
              <a:t>more alarming</a:t>
            </a:r>
            <a:r>
              <a:rPr lang="en-US" sz="2100" dirty="0"/>
              <a:t>  congestion scenario</a:t>
            </a:r>
          </a:p>
          <a:p>
            <a:pPr algn="l"/>
            <a:endParaRPr lang="en-US" sz="2100" dirty="0"/>
          </a:p>
        </p:txBody>
      </p:sp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152400" y="2971800"/>
            <a:ext cx="180690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0099FF"/>
                </a:solidFill>
              </a:rPr>
              <a:t>Δικαιολόγηση</a:t>
            </a:r>
            <a:r>
              <a:rPr lang="en-US" sz="2000" dirty="0" smtClean="0">
                <a:solidFill>
                  <a:srgbClr val="0099FF"/>
                </a:solidFill>
              </a:rPr>
              <a:t>:</a:t>
            </a:r>
            <a:endParaRPr lang="en-US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0"/>
            <a:ext cx="7772400" cy="1143000"/>
          </a:xfrm>
        </p:spPr>
        <p:txBody>
          <a:bodyPr/>
          <a:lstStyle/>
          <a:p>
            <a:r>
              <a:rPr lang="en-US" dirty="0"/>
              <a:t>Refinement: inferring loss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688" y="1060704"/>
            <a:ext cx="9131808" cy="35112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Μετά από τη λήψη </a:t>
            </a:r>
            <a:r>
              <a:rPr lang="en-US" sz="2400" b="1" dirty="0" smtClean="0"/>
              <a:t>3 </a:t>
            </a:r>
            <a:r>
              <a:rPr lang="en-US" sz="2400" b="1" dirty="0"/>
              <a:t>dup </a:t>
            </a:r>
            <a:r>
              <a:rPr lang="en-US" sz="2400" b="1" dirty="0" smtClean="0"/>
              <a:t>ACKs</a:t>
            </a:r>
            <a:r>
              <a:rPr lang="en-US" sz="2400" dirty="0" smtClean="0"/>
              <a:t>: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ourier New" pitchFamily="49" charset="0"/>
              </a:rPr>
              <a:t>Congestion window (</a:t>
            </a:r>
            <a:r>
              <a:rPr lang="en-US" b="1" dirty="0" err="1" smtClean="0">
                <a:latin typeface="Courier New" pitchFamily="49" charset="0"/>
              </a:rPr>
              <a:t>cwnd</a:t>
            </a:r>
            <a:r>
              <a:rPr lang="en-US" b="1" dirty="0" smtClean="0">
                <a:latin typeface="Courier New" pitchFamily="49" charset="0"/>
              </a:rPr>
              <a:t>)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cut in half</a:t>
            </a:r>
          </a:p>
          <a:p>
            <a:pPr lvl="1">
              <a:buNone/>
            </a:pPr>
            <a:r>
              <a:rPr lang="el-GR" dirty="0" smtClean="0"/>
              <a:t>Και μετά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αυξάνεται γραμμικά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Αλλά μετά από </a:t>
            </a:r>
            <a:r>
              <a:rPr lang="en-US" sz="2400" b="1" dirty="0" smtClean="0"/>
              <a:t>timeout</a:t>
            </a:r>
            <a:r>
              <a:rPr lang="en-US" sz="2400" dirty="0" smtClean="0"/>
              <a:t>: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l-GR" b="1" dirty="0" smtClean="0">
                <a:latin typeface="Courier New" pitchFamily="49" charset="0"/>
              </a:rPr>
              <a:t>Το </a:t>
            </a:r>
            <a:r>
              <a:rPr lang="en-US" b="1" dirty="0" smtClean="0">
                <a:latin typeface="Courier New" pitchFamily="49" charset="0"/>
              </a:rPr>
              <a:t>congestion window (</a:t>
            </a:r>
            <a:r>
              <a:rPr lang="en-US" b="1" dirty="0" err="1" smtClean="0">
                <a:latin typeface="Courier New" pitchFamily="49" charset="0"/>
              </a:rPr>
              <a:t>cwnd</a:t>
            </a:r>
            <a:r>
              <a:rPr lang="en-US" dirty="0" smtClean="0"/>
              <a:t>) </a:t>
            </a:r>
            <a:r>
              <a:rPr lang="el-GR" dirty="0" smtClean="0"/>
              <a:t>γίνεται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1 </a:t>
            </a:r>
            <a:r>
              <a:rPr lang="en-US" dirty="0" smtClean="0">
                <a:solidFill>
                  <a:srgbClr val="FF0000"/>
                </a:solidFill>
              </a:rPr>
              <a:t>MSS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solidFill>
                  <a:srgbClr val="00B050"/>
                </a:solidFill>
              </a:rPr>
              <a:t>Αυξάνει εκθετικά μέχρι ένα </a:t>
            </a:r>
            <a:r>
              <a:rPr lang="en-US" dirty="0" smtClean="0">
                <a:solidFill>
                  <a:srgbClr val="00B050"/>
                </a:solidFill>
              </a:rPr>
              <a:t>threshold</a:t>
            </a:r>
            <a:r>
              <a:rPr lang="el-GR" dirty="0" smtClean="0">
                <a:solidFill>
                  <a:srgbClr val="00B050"/>
                </a:solidFill>
              </a:rPr>
              <a:t> (που είναι ίσο με το μισό όσο ήταν πριν το </a:t>
            </a:r>
            <a:r>
              <a:rPr lang="en-US" dirty="0" smtClean="0">
                <a:solidFill>
                  <a:srgbClr val="00B050"/>
                </a:solidFill>
              </a:rPr>
              <a:t>timeout), </a:t>
            </a:r>
            <a:r>
              <a:rPr lang="el-GR" dirty="0" smtClean="0">
                <a:solidFill>
                  <a:srgbClr val="00B050"/>
                </a:solidFill>
              </a:rPr>
              <a:t>και μετά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αυξάνει γραμμικά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0" y="4871430"/>
            <a:ext cx="9144000" cy="181588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endParaRPr lang="en-US" sz="2400" dirty="0">
              <a:latin typeface="Times New Roman" pitchFamily="18" charset="0"/>
            </a:endParaRPr>
          </a:p>
          <a:p>
            <a:pPr algn="l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/>
              <a:t>3 dup ACKs indicates </a:t>
            </a:r>
            <a:r>
              <a:rPr lang="en-US" sz="2400" dirty="0" smtClean="0"/>
              <a:t>network </a:t>
            </a:r>
            <a:r>
              <a:rPr lang="en-US" sz="2400" dirty="0"/>
              <a:t>capable of </a:t>
            </a:r>
            <a:r>
              <a:rPr lang="en-US" sz="2400" dirty="0" smtClean="0"/>
              <a:t>delivering </a:t>
            </a:r>
            <a:r>
              <a:rPr lang="en-US" sz="2400" dirty="0"/>
              <a:t>some segments</a:t>
            </a:r>
          </a:p>
          <a:p>
            <a:pPr algn="l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/>
              <a:t> timeout indicates a “more alarming” congestion scenario</a:t>
            </a:r>
          </a:p>
          <a:p>
            <a:pPr algn="l">
              <a:buClr>
                <a:srgbClr val="000099"/>
              </a:buClr>
              <a:buSzPct val="75000"/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271370" name="Text Box 10"/>
          <p:cNvSpPr txBox="1">
            <a:spLocks noChangeArrowheads="1"/>
          </p:cNvSpPr>
          <p:nvPr/>
        </p:nvSpPr>
        <p:spPr bwMode="auto">
          <a:xfrm>
            <a:off x="182880" y="4745355"/>
            <a:ext cx="14843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Philosophy: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n-US" dirty="0" smtClean="0"/>
              <a:t>Reaction to Congestion Events</a:t>
            </a:r>
            <a:endParaRPr lang="el-GR" dirty="0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4000" dirty="0" smtClean="0">
                <a:sym typeface="Wingdings" pitchFamily="2" charset="2"/>
              </a:rPr>
              <a:t></a:t>
            </a:r>
            <a:r>
              <a:rPr lang="el-GR" sz="2200" dirty="0" smtClean="0">
                <a:sym typeface="Wingdings" pitchFamily="2" charset="2"/>
              </a:rPr>
              <a:t> </a:t>
            </a:r>
            <a:r>
              <a:rPr lang="en-US" sz="2200" dirty="0" smtClean="0">
                <a:sym typeface="Wingdings" pitchFamily="2" charset="2"/>
              </a:rPr>
              <a:t>Distinguish the approach based on the type of event: </a:t>
            </a:r>
            <a:r>
              <a:rPr lang="en-US" sz="2200" b="1" u="sng" dirty="0" smtClean="0">
                <a:solidFill>
                  <a:srgbClr val="C00000"/>
                </a:solidFill>
              </a:rPr>
              <a:t>timeout</a:t>
            </a:r>
            <a:r>
              <a:rPr lang="en-US" sz="2200" dirty="0" smtClean="0"/>
              <a:t> or </a:t>
            </a:r>
            <a:r>
              <a:rPr lang="el-GR" sz="2200" b="1" dirty="0" smtClean="0">
                <a:solidFill>
                  <a:srgbClr val="7030A0"/>
                </a:solidFill>
              </a:rPr>
              <a:t>3</a:t>
            </a:r>
            <a:r>
              <a:rPr lang="en-US" sz="2200" b="1" dirty="0" smtClean="0">
                <a:solidFill>
                  <a:srgbClr val="7030A0"/>
                </a:solidFill>
              </a:rPr>
              <a:t>-DUP-ACKs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7030A0"/>
                </a:solidFill>
                <a:sym typeface="Wingdings"/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</a:rPr>
              <a:t>In the case of </a:t>
            </a:r>
            <a:r>
              <a:rPr lang="el-GR" sz="2200" b="1" dirty="0" smtClean="0">
                <a:solidFill>
                  <a:srgbClr val="7030A0"/>
                </a:solidFill>
              </a:rPr>
              <a:t>3-</a:t>
            </a:r>
            <a:r>
              <a:rPr lang="en-US" sz="2200" b="1" dirty="0" smtClean="0">
                <a:solidFill>
                  <a:srgbClr val="7030A0"/>
                </a:solidFill>
              </a:rPr>
              <a:t>DUP</a:t>
            </a:r>
            <a:r>
              <a:rPr lang="el-GR" sz="2200" b="1" dirty="0" smtClean="0">
                <a:solidFill>
                  <a:srgbClr val="7030A0"/>
                </a:solidFill>
              </a:rPr>
              <a:t>-</a:t>
            </a:r>
            <a:r>
              <a:rPr lang="en-US" sz="2200" b="1" dirty="0" smtClean="0">
                <a:solidFill>
                  <a:srgbClr val="7030A0"/>
                </a:solidFill>
              </a:rPr>
              <a:t>ACKs</a:t>
            </a:r>
            <a:r>
              <a:rPr lang="en-US" sz="2200" dirty="0" smtClean="0"/>
              <a:t>:</a:t>
            </a:r>
            <a:endParaRPr lang="el-GR" sz="2200" dirty="0" smtClean="0"/>
          </a:p>
          <a:p>
            <a:pPr lvl="1"/>
            <a:r>
              <a:rPr lang="en-US" sz="2000" b="1" dirty="0" smtClean="0">
                <a:solidFill>
                  <a:srgbClr val="7030A0"/>
                </a:solidFill>
              </a:rPr>
              <a:t>Congestion window / </a:t>
            </a:r>
            <a:r>
              <a:rPr lang="el-GR" b="1" i="1" dirty="0" smtClean="0">
                <a:solidFill>
                  <a:srgbClr val="7030A0"/>
                </a:solidFill>
              </a:rPr>
              <a:t>2 </a:t>
            </a:r>
            <a:r>
              <a:rPr lang="en-US" b="1" i="1" dirty="0" smtClean="0">
                <a:solidFill>
                  <a:srgbClr val="7030A0"/>
                </a:solidFill>
              </a:rPr>
              <a:t>and then increase linearly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In the case of timeout:</a:t>
            </a:r>
          </a:p>
          <a:p>
            <a:pPr lvl="1">
              <a:buFont typeface="ZapfDingbats"/>
              <a:buNone/>
            </a:pPr>
            <a:r>
              <a:rPr lang="el-GR" sz="4000" dirty="0" smtClean="0">
                <a:sym typeface="Wingdings" pitchFamily="2" charset="2"/>
              </a:rPr>
              <a:t></a:t>
            </a:r>
            <a:r>
              <a:rPr lang="en-US" sz="2000" dirty="0" smtClean="0">
                <a:sym typeface="Wingdings" pitchFamily="2" charset="2"/>
              </a:rPr>
              <a:t> The sender enters the </a:t>
            </a:r>
            <a:r>
              <a:rPr lang="el-GR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</a:rPr>
              <a:t>slow-start phase!!!</a:t>
            </a:r>
            <a:endParaRPr lang="el-GR" sz="2000" b="1" i="1" dirty="0" smtClean="0">
              <a:solidFill>
                <a:srgbClr val="C00000"/>
              </a:solidFill>
            </a:endParaRPr>
          </a:p>
          <a:p>
            <a:pPr lvl="1"/>
            <a:r>
              <a:rPr lang="en-US" sz="2000" b="1" dirty="0" smtClean="0">
                <a:solidFill>
                  <a:srgbClr val="C00000"/>
                </a:solidFill>
              </a:rPr>
              <a:t>Congestion window = </a:t>
            </a:r>
            <a:r>
              <a:rPr lang="en-US" sz="2000" b="1" i="1" dirty="0" smtClean="0">
                <a:solidFill>
                  <a:srgbClr val="C00000"/>
                </a:solidFill>
              </a:rPr>
              <a:t>1MSS</a:t>
            </a:r>
            <a:endParaRPr lang="el-GR" sz="2000" b="1" i="1" dirty="0" smtClean="0">
              <a:solidFill>
                <a:srgbClr val="C00000"/>
              </a:solidFill>
            </a:endParaRPr>
          </a:p>
          <a:p>
            <a:pPr lvl="1"/>
            <a:r>
              <a:rPr lang="en-US" sz="2000" b="1" i="1" u="sng" dirty="0" smtClean="0">
                <a:solidFill>
                  <a:srgbClr val="C00000"/>
                </a:solidFill>
              </a:rPr>
              <a:t>exponential</a:t>
            </a:r>
            <a:r>
              <a:rPr lang="en-US" sz="2000" b="1" dirty="0" smtClean="0">
                <a:solidFill>
                  <a:srgbClr val="C00000"/>
                </a:solidFill>
              </a:rPr>
              <a:t> increase</a:t>
            </a:r>
            <a:r>
              <a:rPr lang="en-US" sz="2000" b="1" dirty="0" smtClean="0"/>
              <a:t> until the congestion window reaches half the value it had before the timeout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smtClean="0"/>
              <a:t>and then </a:t>
            </a:r>
          </a:p>
          <a:p>
            <a:pPr lvl="1"/>
            <a:r>
              <a:rPr lang="en-US" sz="2000" dirty="0" smtClean="0"/>
              <a:t>continue with </a:t>
            </a:r>
            <a:r>
              <a:rPr lang="en-US" sz="2000" b="1" i="1" u="sng" dirty="0" smtClean="0">
                <a:solidFill>
                  <a:srgbClr val="C00000"/>
                </a:solidFill>
              </a:rPr>
              <a:t>linear</a:t>
            </a:r>
            <a:r>
              <a:rPr lang="en-US" sz="2000" b="1" dirty="0" smtClean="0">
                <a:solidFill>
                  <a:srgbClr val="C00000"/>
                </a:solidFill>
              </a:rPr>
              <a:t> increase </a:t>
            </a:r>
            <a:r>
              <a:rPr lang="en-US" sz="2000" dirty="0" smtClean="0"/>
              <a:t>(as in the case of  3-DUP-ACK)</a:t>
            </a:r>
            <a:endParaRPr lang="el-GR" sz="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r>
              <a:rPr lang="el-GR" sz="3200" smtClean="0"/>
              <a:t>  </a:t>
            </a:r>
            <a:r>
              <a:rPr lang="en-US" sz="3200" smtClean="0"/>
              <a:t>TCP Congestion Control</a:t>
            </a:r>
            <a:r>
              <a:rPr lang="el-GR" sz="3200" smtClean="0"/>
              <a:t> </a:t>
            </a:r>
            <a:endParaRPr lang="en-US" sz="3200" smtClean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9601200" cy="4648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en-US" sz="2000" dirty="0" smtClean="0"/>
              <a:t>When </a:t>
            </a:r>
            <a:r>
              <a:rPr lang="en-US" sz="2000" b="1" dirty="0" err="1" smtClean="0">
                <a:latin typeface="Courier New" pitchFamily="49" charset="0"/>
              </a:rPr>
              <a:t>CongWin</a:t>
            </a:r>
            <a:r>
              <a:rPr lang="en-US" sz="2000" b="1" dirty="0" smtClean="0"/>
              <a:t> &lt;= </a:t>
            </a:r>
            <a:r>
              <a:rPr lang="en-US" sz="2000" b="1" i="1" u="sng" dirty="0" smtClean="0">
                <a:solidFill>
                  <a:schemeClr val="accent2"/>
                </a:solidFill>
                <a:latin typeface="Courier New" pitchFamily="49" charset="0"/>
              </a:rPr>
              <a:t>Threshold: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ZapfDingbats"/>
              <a:buNone/>
            </a:pPr>
            <a:r>
              <a:rPr lang="en-US" sz="2000" dirty="0" smtClean="0"/>
              <a:t>                   sender in </a:t>
            </a:r>
            <a:r>
              <a:rPr lang="en-US" sz="2000" b="1" i="1" dirty="0" smtClean="0">
                <a:solidFill>
                  <a:srgbClr val="FF0000"/>
                </a:solidFill>
              </a:rPr>
              <a:t>slow-start</a:t>
            </a:r>
            <a:r>
              <a:rPr lang="en-US" sz="2000" b="1" i="1" dirty="0" smtClean="0"/>
              <a:t> </a:t>
            </a:r>
            <a:r>
              <a:rPr lang="el-GR" sz="2000" b="1" i="1" dirty="0" smtClean="0"/>
              <a:t> </a:t>
            </a:r>
            <a:r>
              <a:rPr lang="en-US" sz="2000" b="1" dirty="0" smtClean="0"/>
              <a:t>phase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n-US" sz="2000" dirty="0" smtClean="0"/>
              <a:t>window grows </a:t>
            </a:r>
            <a:r>
              <a:rPr lang="en-US" sz="2000" b="1" i="1" dirty="0" smtClean="0">
                <a:solidFill>
                  <a:srgbClr val="007434"/>
                </a:solidFill>
              </a:rPr>
              <a:t>exponentially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en-US" sz="2000" dirty="0" smtClean="0"/>
              <a:t>When </a:t>
            </a:r>
            <a:r>
              <a:rPr lang="en-US" sz="2000" b="1" i="1" dirty="0" err="1" smtClean="0">
                <a:latin typeface="Courier New" pitchFamily="49" charset="0"/>
              </a:rPr>
              <a:t>CongWin</a:t>
            </a:r>
            <a:r>
              <a:rPr lang="en-US" sz="2000" b="1" i="1" dirty="0" smtClean="0">
                <a:latin typeface="Courier New" pitchFamily="49" charset="0"/>
              </a:rPr>
              <a:t> &gt; Threshold</a:t>
            </a:r>
            <a:r>
              <a:rPr lang="en-US" sz="2000" b="1" dirty="0" smtClean="0">
                <a:latin typeface="Courier New" pitchFamily="49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ZapfDingbats"/>
              <a:buNone/>
            </a:pPr>
            <a:r>
              <a:rPr lang="en-US" sz="2000" dirty="0" smtClean="0"/>
              <a:t>           sender is in </a:t>
            </a:r>
            <a:r>
              <a:rPr lang="en-US" sz="2000" b="1" i="1" dirty="0" smtClean="0">
                <a:solidFill>
                  <a:srgbClr val="7030A0"/>
                </a:solidFill>
              </a:rPr>
              <a:t>congestion-avoidance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phase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n-US" sz="2000" dirty="0" smtClean="0"/>
              <a:t>window grows </a:t>
            </a:r>
            <a:r>
              <a:rPr lang="en-US" sz="2000" b="1" i="1" dirty="0" smtClean="0">
                <a:solidFill>
                  <a:srgbClr val="007434"/>
                </a:solidFill>
              </a:rPr>
              <a:t>linearly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en-US" sz="2000" dirty="0" smtClean="0"/>
              <a:t>When</a:t>
            </a:r>
            <a:r>
              <a:rPr lang="el-GR" sz="2000" dirty="0" smtClean="0"/>
              <a:t> 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triple duplicate ACK </a:t>
            </a:r>
            <a:r>
              <a:rPr lang="en-US" sz="2000" dirty="0" smtClean="0"/>
              <a:t>occurs:</a:t>
            </a:r>
          </a:p>
          <a:p>
            <a:pPr lvl="1">
              <a:lnSpc>
                <a:spcPct val="8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2000" b="1" dirty="0" smtClean="0">
                <a:latin typeface="Courier New" pitchFamily="49" charset="0"/>
              </a:rPr>
              <a:t>Threshold</a:t>
            </a:r>
            <a:r>
              <a:rPr lang="en-US" sz="2000" dirty="0" smtClean="0"/>
              <a:t>=</a:t>
            </a:r>
            <a:r>
              <a:rPr lang="en-US" sz="2000" b="1" dirty="0" err="1" smtClean="0">
                <a:latin typeface="Courier New" pitchFamily="49" charset="0"/>
              </a:rPr>
              <a:t>CongWin</a:t>
            </a:r>
            <a:r>
              <a:rPr lang="en-US" sz="2000" b="1" dirty="0" smtClean="0">
                <a:latin typeface="Courier New" pitchFamily="49" charset="0"/>
              </a:rPr>
              <a:t>/2</a:t>
            </a:r>
            <a:r>
              <a:rPr lang="en-US" sz="2000" dirty="0" smtClean="0"/>
              <a:t> </a:t>
            </a:r>
          </a:p>
          <a:p>
            <a:pPr lvl="1">
              <a:lnSpc>
                <a:spcPct val="8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err="1" smtClean="0">
                <a:latin typeface="Courier New" pitchFamily="49" charset="0"/>
              </a:rPr>
              <a:t>CongWin</a:t>
            </a:r>
            <a:r>
              <a:rPr lang="en-US" sz="2000" dirty="0" smtClean="0"/>
              <a:t>=</a:t>
            </a:r>
            <a:r>
              <a:rPr lang="en-US" sz="2000" b="1" dirty="0" smtClean="0">
                <a:latin typeface="Courier New" pitchFamily="49" charset="0"/>
              </a:rPr>
              <a:t>Threshold</a:t>
            </a:r>
            <a:endParaRPr lang="en-US" sz="1800" dirty="0" smtClean="0"/>
          </a:p>
          <a:p>
            <a:pPr>
              <a:lnSpc>
                <a:spcPct val="8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en-US" sz="2000" dirty="0" smtClean="0"/>
              <a:t>When </a:t>
            </a:r>
            <a:r>
              <a:rPr lang="en-US" sz="2000" b="1" dirty="0" smtClean="0">
                <a:solidFill>
                  <a:srgbClr val="C00000"/>
                </a:solidFill>
              </a:rPr>
              <a:t>timeout </a:t>
            </a:r>
            <a:r>
              <a:rPr lang="en-US" sz="2000" dirty="0" smtClean="0"/>
              <a:t>occurs:</a:t>
            </a:r>
          </a:p>
          <a:p>
            <a:pPr lvl="1">
              <a:lnSpc>
                <a:spcPct val="8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Threshold=</a:t>
            </a:r>
            <a:r>
              <a:rPr lang="en-US" sz="1800" dirty="0" err="1" smtClean="0">
                <a:latin typeface="+mj-lt"/>
              </a:rPr>
              <a:t>CongWin</a:t>
            </a:r>
            <a:r>
              <a:rPr lang="en-US" sz="1800" dirty="0" smtClean="0">
                <a:latin typeface="+mj-lt"/>
              </a:rPr>
              <a:t>/2 </a:t>
            </a:r>
            <a:r>
              <a:rPr lang="en-US" sz="1800" dirty="0" smtClean="0"/>
              <a:t>   </a:t>
            </a:r>
          </a:p>
          <a:p>
            <a:pPr lvl="1">
              <a:lnSpc>
                <a:spcPct val="8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en-US" sz="1800" dirty="0" err="1" smtClean="0">
                <a:latin typeface="+mj-lt"/>
              </a:rPr>
              <a:t>CongWin</a:t>
            </a:r>
            <a:r>
              <a:rPr lang="en-US" sz="1800" dirty="0" smtClean="0">
                <a:latin typeface="+mj-lt"/>
              </a:rPr>
              <a:t>= 1 MSS</a:t>
            </a:r>
          </a:p>
        </p:txBody>
      </p:sp>
      <p:sp>
        <p:nvSpPr>
          <p:cNvPr id="67590" name="Line 4"/>
          <p:cNvSpPr>
            <a:spLocks noChangeShapeType="1"/>
          </p:cNvSpPr>
          <p:nvPr/>
        </p:nvSpPr>
        <p:spPr bwMode="auto">
          <a:xfrm flipV="1">
            <a:off x="3581400" y="1447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0" y="838200"/>
            <a:ext cx="8801100" cy="830263"/>
          </a:xfrm>
          <a:prstGeom prst="rect">
            <a:avLst/>
          </a:prstGeom>
          <a:solidFill>
            <a:srgbClr val="FFFF00">
              <a:alpha val="34901"/>
            </a:srgbClr>
          </a:solidFill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Threshold: determines </a:t>
            </a:r>
            <a:r>
              <a:rPr lang="en-GB" sz="2400" dirty="0"/>
              <a:t>the </a:t>
            </a:r>
            <a:r>
              <a:rPr lang="en-GB" sz="2400" b="1" dirty="0"/>
              <a:t>window size </a:t>
            </a:r>
            <a:r>
              <a:rPr lang="en-GB" sz="2400" dirty="0"/>
              <a:t>at which the </a:t>
            </a:r>
          </a:p>
          <a:p>
            <a:r>
              <a:rPr lang="en-GB" sz="2400" b="1" i="1" dirty="0"/>
              <a:t>slow start will end </a:t>
            </a:r>
            <a:r>
              <a:rPr lang="en-GB" sz="2400" dirty="0"/>
              <a:t>and the </a:t>
            </a:r>
            <a:r>
              <a:rPr lang="en-GB" sz="2400" b="1" i="1" dirty="0"/>
              <a:t>congestion avoidance will begin</a:t>
            </a:r>
            <a:endParaRPr lang="en-US" sz="2400" b="1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743200" y="1981200"/>
            <a:ext cx="1524000" cy="685800"/>
          </a:xfrm>
          <a:prstGeom prst="ellipse">
            <a:avLst/>
          </a:prstGeom>
          <a:solidFill>
            <a:srgbClr val="FFFF00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5181600" y="5486400"/>
            <a:ext cx="381000" cy="1143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5943600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start phase</a:t>
            </a:r>
            <a:endParaRPr lang="el-GR" dirty="0"/>
          </a:p>
        </p:txBody>
      </p:sp>
      <p:sp>
        <p:nvSpPr>
          <p:cNvPr id="13" name="Right Brace 12"/>
          <p:cNvSpPr/>
          <p:nvPr/>
        </p:nvSpPr>
        <p:spPr bwMode="auto">
          <a:xfrm>
            <a:off x="5181600" y="4191000"/>
            <a:ext cx="381000" cy="1143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45720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Congestion Avoidance phase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7772400" cy="1143000"/>
          </a:xfrm>
        </p:spPr>
        <p:txBody>
          <a:bodyPr/>
          <a:lstStyle/>
          <a:p>
            <a:r>
              <a:rPr lang="en-US" dirty="0"/>
              <a:t>TCP </a:t>
            </a:r>
            <a:r>
              <a:rPr lang="en-US" dirty="0" err="1" smtClean="0"/>
              <a:t>CongestionControl</a:t>
            </a:r>
            <a:r>
              <a:rPr lang="en-US" dirty="0"/>
              <a:t>: details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9144000" cy="35814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sender limits transmission: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</a:rPr>
              <a:t>LastByteSent-LastByteAcked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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cnwd</a:t>
            </a:r>
            <a:endParaRPr lang="en-US" sz="2000" b="1" dirty="0" smtClean="0">
              <a:solidFill>
                <a:srgbClr val="FF0000"/>
              </a:solidFill>
              <a:latin typeface="Courier New" pitchFamily="49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  <a:latin typeface="Courier New" pitchFamily="49" charset="0"/>
              <a:sym typeface="Symbol" pitchFamily="18" charset="2"/>
            </a:endParaRPr>
          </a:p>
          <a:p>
            <a:pPr>
              <a:buNone/>
            </a:pPr>
            <a:r>
              <a:rPr lang="en-US" sz="2400" dirty="0"/>
              <a:t>roughly,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b="1" dirty="0" err="1">
                <a:latin typeface="Courier New" pitchFamily="49" charset="0"/>
              </a:rPr>
              <a:t>cwnd</a:t>
            </a:r>
            <a:r>
              <a:rPr lang="en-US" sz="2400" dirty="0"/>
              <a:t> is dynamic, function of perceived network congestion</a:t>
            </a:r>
          </a:p>
          <a:p>
            <a:endParaRPr lang="en-US" sz="2400" dirty="0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657600"/>
            <a:ext cx="8839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How does  sender perceive congestion?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loss event = timeout </a:t>
            </a:r>
            <a:r>
              <a:rPr lang="en-US" sz="2400" i="1" dirty="0"/>
              <a:t>or</a:t>
            </a:r>
            <a:r>
              <a:rPr lang="en-US" sz="2400" dirty="0"/>
              <a:t> 3 duplicate </a:t>
            </a:r>
            <a:r>
              <a:rPr lang="en-US" sz="2400" dirty="0" err="1"/>
              <a:t>acks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TCP sender reduces rate (</a:t>
            </a:r>
            <a:r>
              <a:rPr lang="en-US" sz="2400" b="1" dirty="0" err="1">
                <a:latin typeface="Courier New" pitchFamily="49" charset="0"/>
              </a:rPr>
              <a:t>cwnd</a:t>
            </a:r>
            <a:r>
              <a:rPr lang="en-US" sz="2400" dirty="0"/>
              <a:t>) after loss event</a:t>
            </a:r>
          </a:p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three mechanisms: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AIMD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slow start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conservative after timeout events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62200" y="1828800"/>
            <a:ext cx="4410075" cy="762000"/>
            <a:chOff x="1104" y="3564"/>
            <a:chExt cx="2778" cy="510"/>
          </a:xfrm>
        </p:grpSpPr>
        <p:sp>
          <p:nvSpPr>
            <p:cNvPr id="267270" name="Text Box 6"/>
            <p:cNvSpPr txBox="1">
              <a:spLocks noChangeArrowheads="1"/>
            </p:cNvSpPr>
            <p:nvPr/>
          </p:nvSpPr>
          <p:spPr bwMode="auto">
            <a:xfrm>
              <a:off x="1362" y="3671"/>
              <a:ext cx="588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rate =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67271" name="Text Box 7"/>
            <p:cNvSpPr txBox="1">
              <a:spLocks noChangeArrowheads="1"/>
            </p:cNvSpPr>
            <p:nvPr/>
          </p:nvSpPr>
          <p:spPr bwMode="auto">
            <a:xfrm>
              <a:off x="2354" y="3575"/>
              <a:ext cx="50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cwnd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67272" name="Text Box 8"/>
            <p:cNvSpPr txBox="1">
              <a:spLocks noChangeArrowheads="1"/>
            </p:cNvSpPr>
            <p:nvPr/>
          </p:nvSpPr>
          <p:spPr bwMode="auto">
            <a:xfrm>
              <a:off x="2333" y="3797"/>
              <a:ext cx="45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RTT</a:t>
              </a:r>
              <a:r>
                <a:rPr lang="en-US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67273" name="Text Box 9"/>
            <p:cNvSpPr txBox="1">
              <a:spLocks noChangeArrowheads="1"/>
            </p:cNvSpPr>
            <p:nvPr/>
          </p:nvSpPr>
          <p:spPr bwMode="auto">
            <a:xfrm>
              <a:off x="2953" y="3695"/>
              <a:ext cx="87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Bytes/sec</a:t>
              </a:r>
              <a:endParaRPr lang="en-US" sz="1000" dirty="0">
                <a:latin typeface="Times New Roman" pitchFamily="18" charset="0"/>
              </a:endParaRPr>
            </a:p>
          </p:txBody>
        </p:sp>
        <p:sp>
          <p:nvSpPr>
            <p:cNvPr id="267274" name="Line 10"/>
            <p:cNvSpPr>
              <a:spLocks noChangeShapeType="1"/>
            </p:cNvSpPr>
            <p:nvPr/>
          </p:nvSpPr>
          <p:spPr bwMode="auto">
            <a:xfrm flipV="1">
              <a:off x="2262" y="3804"/>
              <a:ext cx="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75" name="Rectangle 11"/>
            <p:cNvSpPr>
              <a:spLocks noChangeArrowheads="1"/>
            </p:cNvSpPr>
            <p:nvPr/>
          </p:nvSpPr>
          <p:spPr bwMode="auto">
            <a:xfrm>
              <a:off x="1104" y="3564"/>
              <a:ext cx="2778" cy="5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89188" y="407988"/>
            <a:ext cx="3706812" cy="5535612"/>
            <a:chOff x="566" y="391"/>
            <a:chExt cx="2335" cy="3487"/>
          </a:xfrm>
        </p:grpSpPr>
        <p:sp>
          <p:nvSpPr>
            <p:cNvPr id="344067" name="Line 3"/>
            <p:cNvSpPr>
              <a:spLocks noChangeShapeType="1"/>
            </p:cNvSpPr>
            <p:nvPr/>
          </p:nvSpPr>
          <p:spPr bwMode="auto">
            <a:xfrm>
              <a:off x="1008" y="1104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44068" name="Object 4"/>
            <p:cNvGraphicFramePr>
              <a:graphicFrameLocks noChangeAspect="1"/>
            </p:cNvGraphicFramePr>
            <p:nvPr/>
          </p:nvGraphicFramePr>
          <p:xfrm>
            <a:off x="845" y="635"/>
            <a:ext cx="306" cy="243"/>
          </p:xfrm>
          <a:graphic>
            <a:graphicData uri="http://schemas.openxmlformats.org/presentationml/2006/ole">
              <p:oleObj spid="_x0000_s78858" name="Clip" r:id="rId3" imgW="1307263" imgH="1084139" progId="">
                <p:embed/>
              </p:oleObj>
            </a:graphicData>
          </a:graphic>
        </p:graphicFrame>
        <p:sp>
          <p:nvSpPr>
            <p:cNvPr id="344069" name="Text Box 5"/>
            <p:cNvSpPr txBox="1">
              <a:spLocks noChangeArrowheads="1"/>
            </p:cNvSpPr>
            <p:nvPr/>
          </p:nvSpPr>
          <p:spPr bwMode="auto">
            <a:xfrm>
              <a:off x="766" y="391"/>
              <a:ext cx="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44070" name="Text Box 6"/>
            <p:cNvSpPr txBox="1">
              <a:spLocks noChangeArrowheads="1"/>
            </p:cNvSpPr>
            <p:nvPr/>
          </p:nvSpPr>
          <p:spPr bwMode="auto">
            <a:xfrm rot="-5400000">
              <a:off x="384" y="2527"/>
              <a:ext cx="5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344071" name="Object 7"/>
            <p:cNvGraphicFramePr>
              <a:graphicFrameLocks noChangeAspect="1"/>
            </p:cNvGraphicFramePr>
            <p:nvPr/>
          </p:nvGraphicFramePr>
          <p:xfrm>
            <a:off x="2451" y="650"/>
            <a:ext cx="306" cy="243"/>
          </p:xfrm>
          <a:graphic>
            <a:graphicData uri="http://schemas.openxmlformats.org/presentationml/2006/ole">
              <p:oleObj spid="_x0000_s78859" name="Clip" r:id="rId4" imgW="1307263" imgH="1084139" progId="">
                <p:embed/>
              </p:oleObj>
            </a:graphicData>
          </a:graphic>
        </p:graphicFrame>
        <p:sp>
          <p:nvSpPr>
            <p:cNvPr id="344072" name="Text Box 8"/>
            <p:cNvSpPr txBox="1">
              <a:spLocks noChangeArrowheads="1"/>
            </p:cNvSpPr>
            <p:nvPr/>
          </p:nvSpPr>
          <p:spPr bwMode="auto">
            <a:xfrm>
              <a:off x="2379" y="415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44073" name="Line 9"/>
            <p:cNvSpPr>
              <a:spLocks noChangeShapeType="1"/>
            </p:cNvSpPr>
            <p:nvPr/>
          </p:nvSpPr>
          <p:spPr bwMode="auto">
            <a:xfrm>
              <a:off x="1008" y="1248"/>
              <a:ext cx="1107" cy="2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74" name="Line 10"/>
            <p:cNvSpPr>
              <a:spLocks noChangeShapeType="1"/>
            </p:cNvSpPr>
            <p:nvPr/>
          </p:nvSpPr>
          <p:spPr bwMode="auto">
            <a:xfrm>
              <a:off x="1008" y="912"/>
              <a:ext cx="6" cy="27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75" name="Line 11"/>
            <p:cNvSpPr>
              <a:spLocks noChangeShapeType="1"/>
            </p:cNvSpPr>
            <p:nvPr/>
          </p:nvSpPr>
          <p:spPr bwMode="auto">
            <a:xfrm>
              <a:off x="2592" y="960"/>
              <a:ext cx="14" cy="2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76" name="Line 12"/>
            <p:cNvSpPr>
              <a:spLocks noChangeShapeType="1"/>
            </p:cNvSpPr>
            <p:nvPr/>
          </p:nvSpPr>
          <p:spPr bwMode="auto">
            <a:xfrm flipH="1">
              <a:off x="1000" y="1488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77" name="Text Box 13"/>
            <p:cNvSpPr txBox="1">
              <a:spLocks noChangeArrowheads="1"/>
            </p:cNvSpPr>
            <p:nvPr/>
          </p:nvSpPr>
          <p:spPr bwMode="auto">
            <a:xfrm>
              <a:off x="822" y="3647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4078" name="Line 14"/>
            <p:cNvSpPr>
              <a:spLocks noChangeShapeType="1"/>
            </p:cNvSpPr>
            <p:nvPr/>
          </p:nvSpPr>
          <p:spPr bwMode="auto">
            <a:xfrm>
              <a:off x="1008" y="139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79" name="Line 15"/>
            <p:cNvSpPr>
              <a:spLocks noChangeShapeType="1"/>
            </p:cNvSpPr>
            <p:nvPr/>
          </p:nvSpPr>
          <p:spPr bwMode="auto">
            <a:xfrm>
              <a:off x="1008" y="1680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0" name="Line 16"/>
            <p:cNvSpPr>
              <a:spLocks noChangeShapeType="1"/>
            </p:cNvSpPr>
            <p:nvPr/>
          </p:nvSpPr>
          <p:spPr bwMode="auto">
            <a:xfrm>
              <a:off x="1008" y="153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1" name="Line 17"/>
            <p:cNvSpPr>
              <a:spLocks noChangeShapeType="1"/>
            </p:cNvSpPr>
            <p:nvPr/>
          </p:nvSpPr>
          <p:spPr bwMode="auto">
            <a:xfrm flipH="1">
              <a:off x="1008" y="1776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2" name="Line 18"/>
            <p:cNvSpPr>
              <a:spLocks noChangeShapeType="1"/>
            </p:cNvSpPr>
            <p:nvPr/>
          </p:nvSpPr>
          <p:spPr bwMode="auto">
            <a:xfrm flipH="1">
              <a:off x="1008" y="1920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3" name="Line 19"/>
            <p:cNvSpPr>
              <a:spLocks noChangeShapeType="1"/>
            </p:cNvSpPr>
            <p:nvPr/>
          </p:nvSpPr>
          <p:spPr bwMode="auto">
            <a:xfrm flipH="1">
              <a:off x="1008" y="206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4" name="Text Box 20"/>
            <p:cNvSpPr txBox="1">
              <a:spLocks noChangeArrowheads="1"/>
            </p:cNvSpPr>
            <p:nvPr/>
          </p:nvSpPr>
          <p:spPr bwMode="auto">
            <a:xfrm>
              <a:off x="2062" y="1353"/>
              <a:ext cx="1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44085" name="Line 21"/>
            <p:cNvSpPr>
              <a:spLocks noChangeShapeType="1"/>
            </p:cNvSpPr>
            <p:nvPr/>
          </p:nvSpPr>
          <p:spPr bwMode="auto">
            <a:xfrm flipH="1">
              <a:off x="837" y="1957"/>
              <a:ext cx="7" cy="1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086" name="Line 22"/>
            <p:cNvSpPr>
              <a:spLocks noChangeShapeType="1"/>
            </p:cNvSpPr>
            <p:nvPr/>
          </p:nvSpPr>
          <p:spPr bwMode="auto">
            <a:xfrm>
              <a:off x="836" y="1957"/>
              <a:ext cx="8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087" name="Line 23"/>
            <p:cNvSpPr>
              <a:spLocks noChangeShapeType="1"/>
            </p:cNvSpPr>
            <p:nvPr/>
          </p:nvSpPr>
          <p:spPr bwMode="auto">
            <a:xfrm>
              <a:off x="845" y="3520"/>
              <a:ext cx="8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088" name="Line 24"/>
            <p:cNvSpPr>
              <a:spLocks noChangeShapeType="1"/>
            </p:cNvSpPr>
            <p:nvPr/>
          </p:nvSpPr>
          <p:spPr bwMode="auto">
            <a:xfrm>
              <a:off x="1017" y="256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9" name="Text Box 25"/>
            <p:cNvSpPr txBox="1">
              <a:spLocks noChangeArrowheads="1"/>
            </p:cNvSpPr>
            <p:nvPr/>
          </p:nvSpPr>
          <p:spPr bwMode="auto">
            <a:xfrm rot="714405">
              <a:off x="1291" y="2601"/>
              <a:ext cx="12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1400">
                  <a:latin typeface="Arial" charset="0"/>
                </a:rPr>
                <a:t>resend 2</a:t>
              </a:r>
              <a:r>
                <a:rPr lang="en-US" sz="1400" baseline="30000">
                  <a:latin typeface="Arial" charset="0"/>
                </a:rPr>
                <a:t>nd</a:t>
              </a:r>
              <a:r>
                <a:rPr lang="en-US" sz="1400">
                  <a:latin typeface="Arial" charset="0"/>
                </a:rPr>
                <a:t> segment</a:t>
              </a:r>
            </a:p>
          </p:txBody>
        </p:sp>
      </p:grpSp>
      <p:sp>
        <p:nvSpPr>
          <p:cNvPr id="344090" name="Text Box 26"/>
          <p:cNvSpPr txBox="1">
            <a:spLocks noChangeArrowheads="1"/>
          </p:cNvSpPr>
          <p:nvPr/>
        </p:nvSpPr>
        <p:spPr bwMode="auto">
          <a:xfrm>
            <a:off x="1549400" y="6270625"/>
            <a:ext cx="503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 smtClean="0">
                <a:latin typeface="Arial" charset="0"/>
              </a:rPr>
              <a:t>Resending </a:t>
            </a:r>
            <a:r>
              <a:rPr lang="en-US" sz="1800" dirty="0">
                <a:latin typeface="Arial" charset="0"/>
              </a:rPr>
              <a:t>a segment after triple duplicate ACK</a:t>
            </a: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955280" cy="36009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rial" charset="0"/>
              </a:rPr>
              <a:t> </a:t>
            </a:r>
          </a:p>
          <a:p>
            <a:pPr algn="l"/>
            <a:r>
              <a:rPr lang="en-US" sz="1400" dirty="0">
                <a:latin typeface="Arial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event: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b="1" dirty="0">
                <a:latin typeface="Arial" charset="0"/>
              </a:rPr>
              <a:t>ACK received, with ACK field value of y </a:t>
            </a:r>
          </a:p>
          <a:p>
            <a:pPr algn="l"/>
            <a:r>
              <a:rPr lang="en-US" sz="1800" dirty="0">
                <a:latin typeface="Arial" charset="0"/>
              </a:rPr>
              <a:t>                 if (y &gt; </a:t>
            </a:r>
            <a:r>
              <a:rPr lang="en-US" sz="1800" dirty="0" err="1">
                <a:latin typeface="Arial" charset="0"/>
              </a:rPr>
              <a:t>SendBase</a:t>
            </a:r>
            <a:r>
              <a:rPr lang="en-US" sz="1800" dirty="0">
                <a:latin typeface="Arial" charset="0"/>
              </a:rPr>
              <a:t>) { </a:t>
            </a:r>
          </a:p>
          <a:p>
            <a:pPr algn="l"/>
            <a:r>
              <a:rPr lang="en-US" sz="1800" dirty="0">
                <a:latin typeface="Arial" charset="0"/>
              </a:rPr>
              <a:t>                       </a:t>
            </a:r>
            <a:r>
              <a:rPr lang="en-US" sz="1800" dirty="0" err="1">
                <a:latin typeface="Arial" charset="0"/>
              </a:rPr>
              <a:t>SendBase</a:t>
            </a:r>
            <a:r>
              <a:rPr lang="en-US" sz="1800" dirty="0">
                <a:latin typeface="Arial" charset="0"/>
              </a:rPr>
              <a:t> = y</a:t>
            </a:r>
          </a:p>
          <a:p>
            <a:pPr algn="l"/>
            <a:r>
              <a:rPr lang="en-US" sz="1800" dirty="0">
                <a:latin typeface="Arial" charset="0"/>
              </a:rPr>
              <a:t>                       if </a:t>
            </a:r>
            <a:r>
              <a:rPr lang="en-US" sz="1800" dirty="0" smtClean="0">
                <a:latin typeface="Arial" charset="0"/>
              </a:rPr>
              <a:t>  (</a:t>
            </a:r>
            <a:r>
              <a:rPr lang="en-US" sz="1800" dirty="0">
                <a:latin typeface="Arial" charset="0"/>
              </a:rPr>
              <a:t>there are currently not-yet-acknowledged segments)</a:t>
            </a:r>
          </a:p>
          <a:p>
            <a:pPr algn="l"/>
            <a:r>
              <a:rPr lang="en-US" sz="1800" dirty="0">
                <a:latin typeface="Arial" charset="0"/>
              </a:rPr>
              <a:t>                             start timer </a:t>
            </a:r>
          </a:p>
          <a:p>
            <a:pPr algn="l"/>
            <a:r>
              <a:rPr lang="en-US" sz="1800" dirty="0">
                <a:latin typeface="Arial" charset="0"/>
              </a:rPr>
              <a:t>                     } </a:t>
            </a:r>
          </a:p>
          <a:p>
            <a:pPr algn="l"/>
            <a:r>
              <a:rPr lang="en-US" sz="1800" dirty="0">
                <a:latin typeface="Arial" charset="0"/>
              </a:rPr>
              <a:t>                 else { </a:t>
            </a:r>
          </a:p>
          <a:p>
            <a:pPr algn="l"/>
            <a:r>
              <a:rPr lang="en-US" sz="1800" dirty="0">
                <a:latin typeface="Arial" charset="0"/>
              </a:rPr>
              <a:t>                         increment count of dup ACKs received for y</a:t>
            </a:r>
          </a:p>
          <a:p>
            <a:pPr algn="l"/>
            <a:r>
              <a:rPr lang="en-US" sz="1800" dirty="0">
                <a:latin typeface="Arial" charset="0"/>
              </a:rPr>
              <a:t>                         if (count of dup ACKs received for y = 3) {</a:t>
            </a:r>
          </a:p>
          <a:p>
            <a:pPr algn="l"/>
            <a:r>
              <a:rPr lang="en-US" sz="1800" dirty="0">
                <a:latin typeface="Arial" charset="0"/>
              </a:rPr>
              <a:t>                               resend segment with sequence number y</a:t>
            </a:r>
          </a:p>
          <a:p>
            <a:pPr algn="l"/>
            <a:r>
              <a:rPr lang="en-US" sz="1800" dirty="0">
                <a:latin typeface="Arial" charset="0"/>
              </a:rPr>
              <a:t>                          }</a:t>
            </a:r>
          </a:p>
          <a:p>
            <a:pPr algn="l"/>
            <a:r>
              <a:rPr lang="en-US" dirty="0">
                <a:latin typeface="Arial" charset="0"/>
              </a:rPr>
              <a:t>        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retransmit algorithm:</a:t>
            </a:r>
          </a:p>
        </p:txBody>
      </p:sp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228600" y="5386388"/>
            <a:ext cx="269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0000"/>
                </a:solidFill>
              </a:rPr>
              <a:t>a duplicate ACK for </a:t>
            </a:r>
          </a:p>
          <a:p>
            <a:pPr algn="l"/>
            <a:r>
              <a:rPr lang="en-US" sz="1800">
                <a:solidFill>
                  <a:srgbClr val="FF0000"/>
                </a:solidFill>
              </a:rPr>
              <a:t>already ACKed segment</a:t>
            </a:r>
            <a:endParaRPr lang="en-US"/>
          </a:p>
        </p:txBody>
      </p:sp>
      <p:sp>
        <p:nvSpPr>
          <p:cNvPr id="260104" name="Line 8"/>
          <p:cNvSpPr>
            <a:spLocks noChangeShapeType="1"/>
          </p:cNvSpPr>
          <p:nvPr/>
        </p:nvSpPr>
        <p:spPr bwMode="auto">
          <a:xfrm flipV="1">
            <a:off x="1143000" y="3810000"/>
            <a:ext cx="7620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3649663" y="5451475"/>
            <a:ext cx="185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fast retransmit</a:t>
            </a:r>
            <a:endParaRPr lang="en-US"/>
          </a:p>
        </p:txBody>
      </p:sp>
      <p:sp>
        <p:nvSpPr>
          <p:cNvPr id="260106" name="Line 10"/>
          <p:cNvSpPr>
            <a:spLocks noChangeShapeType="1"/>
          </p:cNvSpPr>
          <p:nvPr/>
        </p:nvSpPr>
        <p:spPr bwMode="auto">
          <a:xfrm flipH="1" flipV="1">
            <a:off x="4343400" y="4572000"/>
            <a:ext cx="4572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61123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3.1 Transport-layer services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3.2 Multiplexing and </a:t>
            </a:r>
            <a:r>
              <a:rPr lang="en-US" sz="2400" dirty="0" err="1"/>
              <a:t>demultiplexing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3.3 Connectionless transport: UDP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26112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/>
            <a:r>
              <a:rPr lang="en-US" sz="2400"/>
              <a:t>3.5 Connection-oriented transport: TCP</a:t>
            </a:r>
            <a:endParaRPr lang="en-US" sz="2400">
              <a:solidFill>
                <a:srgbClr val="FF0000"/>
              </a:solidFill>
            </a:endParaRPr>
          </a:p>
          <a:p>
            <a:pPr marL="838200" lvl="1" indent="-381000"/>
            <a:r>
              <a:rPr lang="en-US" sz="2000"/>
              <a:t>segment structure</a:t>
            </a:r>
          </a:p>
          <a:p>
            <a:pPr marL="838200" lvl="1" indent="-381000"/>
            <a:r>
              <a:rPr lang="en-US" sz="2000"/>
              <a:t>reliable data transfer</a:t>
            </a:r>
          </a:p>
          <a:p>
            <a:pPr marL="838200" lvl="1" indent="-381000">
              <a:buClr>
                <a:srgbClr val="FF0000"/>
              </a:buClr>
            </a:pPr>
            <a:r>
              <a:rPr lang="en-US" sz="2000">
                <a:solidFill>
                  <a:srgbClr val="FF0000"/>
                </a:solidFill>
              </a:rPr>
              <a:t>flow control</a:t>
            </a:r>
            <a:endParaRPr lang="en-US" sz="2000"/>
          </a:p>
          <a:p>
            <a:pPr marL="838200" lvl="1" indent="-381000"/>
            <a:r>
              <a:rPr lang="en-US" sz="2000"/>
              <a:t>connection management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/>
              <a:t>3.6 Principles of congestion control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TCP Flow Control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98613"/>
            <a:ext cx="9302496" cy="4649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TCP is </a:t>
            </a:r>
            <a:r>
              <a:rPr lang="en-US" altLang="en-US" b="1" i="1" dirty="0">
                <a:solidFill>
                  <a:srgbClr val="C00000"/>
                </a:solidFill>
              </a:rPr>
              <a:t>a sliding window</a:t>
            </a:r>
            <a:r>
              <a:rPr lang="en-US" altLang="en-US" dirty="0"/>
              <a:t> protocol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For </a:t>
            </a:r>
            <a:r>
              <a:rPr lang="en-US" altLang="en-US" dirty="0">
                <a:solidFill>
                  <a:srgbClr val="002060"/>
                </a:solidFill>
              </a:rPr>
              <a:t>window size </a:t>
            </a:r>
            <a:r>
              <a:rPr lang="en-US" altLang="en-US" i="1" dirty="0">
                <a:solidFill>
                  <a:srgbClr val="002060"/>
                </a:solidFill>
              </a:rPr>
              <a:t>n</a:t>
            </a:r>
            <a:r>
              <a:rPr lang="en-US" altLang="en-US" dirty="0"/>
              <a:t>, can send </a:t>
            </a:r>
            <a:r>
              <a:rPr lang="en-US" altLang="en-US" dirty="0">
                <a:solidFill>
                  <a:srgbClr val="002060"/>
                </a:solidFill>
              </a:rPr>
              <a:t>up to </a:t>
            </a:r>
            <a:r>
              <a:rPr lang="en-US" altLang="en-US" i="1" dirty="0">
                <a:solidFill>
                  <a:srgbClr val="002060"/>
                </a:solidFill>
              </a:rPr>
              <a:t>n</a:t>
            </a:r>
            <a:r>
              <a:rPr lang="en-US" altLang="en-US" dirty="0">
                <a:solidFill>
                  <a:srgbClr val="002060"/>
                </a:solidFill>
              </a:rPr>
              <a:t> bytes </a:t>
            </a:r>
            <a:r>
              <a:rPr lang="en-US" altLang="en-US" b="1" i="1" u="sng" dirty="0"/>
              <a:t>without receiving an acknowledgement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When the data is acknowledged then the window slides forward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Each packet advertises a window size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Indicates number of bytes the receiver has space for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Original TCP always sent entire window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Congestion control now limits this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DBAD51-D624-4E22-B321-AC3C8CCFA7C7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l-GR" smtClean="0"/>
              <a:t>Κεφ. </a:t>
            </a:r>
            <a:r>
              <a:rPr lang="en-US" smtClean="0"/>
              <a:t>3: </a:t>
            </a:r>
            <a:r>
              <a:rPr lang="el-GR" smtClean="0"/>
              <a:t>Επίπεδο μεταφοράς</a:t>
            </a:r>
            <a:endParaRPr lang="en-US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8763000" cy="4648200"/>
          </a:xfrm>
        </p:spPr>
        <p:txBody>
          <a:bodyPr/>
          <a:lstStyle/>
          <a:p>
            <a:pPr>
              <a:buNone/>
            </a:pPr>
            <a:r>
              <a:rPr lang="el-GR" sz="2200" dirty="0" smtClean="0">
                <a:solidFill>
                  <a:srgbClr val="0099FF"/>
                </a:solidFill>
              </a:rPr>
              <a:t>Αρχές πίσω από τις υπηρεσίες του επιπέδου μεταφοράς</a:t>
            </a:r>
            <a:r>
              <a:rPr lang="en-US" sz="22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Πολυπλεξία/αποπολυπλεξία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b="1" i="1" dirty="0" smtClean="0"/>
              <a:t>Αξιόπιστη </a:t>
            </a:r>
            <a:r>
              <a:rPr lang="el-GR" sz="2000" dirty="0" smtClean="0"/>
              <a:t>μεταφορά δεδομένων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b="1" i="1" dirty="0" smtClean="0"/>
              <a:t>Έλεγχος ροής</a:t>
            </a:r>
            <a:r>
              <a:rPr lang="en-GB" sz="2000" b="1" i="1" dirty="0" smtClean="0"/>
              <a:t> </a:t>
            </a:r>
            <a:r>
              <a:rPr lang="en-GB" sz="2000" dirty="0" smtClean="0"/>
              <a:t>(flow control)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b="1" i="1" dirty="0" smtClean="0"/>
              <a:t>Έλεγχος συμφόρησης </a:t>
            </a:r>
            <a:r>
              <a:rPr lang="el-GR" sz="2000" dirty="0" smtClean="0"/>
              <a:t>(</a:t>
            </a:r>
            <a:r>
              <a:rPr lang="en-GB" sz="2000" dirty="0" smtClean="0"/>
              <a:t>congestion control</a:t>
            </a:r>
            <a:r>
              <a:rPr lang="el-GR" sz="2000" dirty="0" smtClean="0"/>
              <a:t>)</a:t>
            </a:r>
            <a:endParaRPr lang="en-US" dirty="0" smtClean="0"/>
          </a:p>
        </p:txBody>
      </p:sp>
      <p:sp>
        <p:nvSpPr>
          <p:cNvPr id="163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038600"/>
            <a:ext cx="8529638" cy="2438400"/>
          </a:xfrm>
        </p:spPr>
        <p:txBody>
          <a:bodyPr/>
          <a:lstStyle/>
          <a:p>
            <a:endParaRPr lang="en-US" sz="2400" dirty="0" smtClean="0"/>
          </a:p>
          <a:p>
            <a:pPr>
              <a:buNone/>
            </a:pPr>
            <a:r>
              <a:rPr lang="el-GR" sz="2200" dirty="0" smtClean="0"/>
              <a:t>Πρωτόκολλα επιπέδου μεταφοράς στο</a:t>
            </a:r>
            <a:r>
              <a:rPr lang="en-US" sz="2200" dirty="0" smtClean="0"/>
              <a:t> Internet: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UDP</a:t>
            </a:r>
            <a:r>
              <a:rPr lang="en-US" sz="2000" dirty="0" smtClean="0"/>
              <a:t>: </a:t>
            </a:r>
            <a:r>
              <a:rPr lang="el-GR" sz="2000" dirty="0" err="1" smtClean="0"/>
              <a:t>ασυνδεσιστρεφής</a:t>
            </a:r>
            <a:r>
              <a:rPr lang="el-GR" sz="2000" dirty="0" smtClean="0"/>
              <a:t> μεταφορά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TCP</a:t>
            </a:r>
            <a:r>
              <a:rPr lang="en-US" sz="2000" dirty="0" smtClean="0"/>
              <a:t>: </a:t>
            </a:r>
            <a:r>
              <a:rPr lang="el-GR" sz="2000" dirty="0" err="1" smtClean="0"/>
              <a:t>συνδεσιστρεφής</a:t>
            </a:r>
            <a:r>
              <a:rPr lang="el-GR" sz="2000" dirty="0" smtClean="0"/>
              <a:t> μεταφορά</a:t>
            </a:r>
            <a:endParaRPr lang="en-US" sz="2000" dirty="0" smtClean="0"/>
          </a:p>
          <a:p>
            <a:pPr lvl="1">
              <a:buFont typeface="ZapfDingbats"/>
              <a:buNone/>
            </a:pPr>
            <a:r>
              <a:rPr lang="en-US" sz="2000" dirty="0" smtClean="0"/>
              <a:t>            &amp; </a:t>
            </a:r>
            <a:r>
              <a:rPr lang="el-GR" sz="2000" dirty="0" smtClean="0"/>
              <a:t>έλεγχος συμφόρησης</a:t>
            </a:r>
            <a:r>
              <a:rPr lang="en-US" sz="2000" dirty="0" smtClean="0"/>
              <a:t> &amp; </a:t>
            </a:r>
            <a:r>
              <a:rPr lang="el-GR" sz="1800" dirty="0" smtClean="0"/>
              <a:t>ροής</a:t>
            </a:r>
            <a:endParaRPr lang="en-US" sz="1800" dirty="0" smtClean="0"/>
          </a:p>
          <a:p>
            <a:endParaRPr lang="en-US" sz="2400" dirty="0" smtClean="0"/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0" y="1676400"/>
            <a:ext cx="4581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200"/>
              <a:t>Στόχος μας είναι η κατανόηση των</a:t>
            </a:r>
            <a:r>
              <a:rPr lang="en-US" sz="2200"/>
              <a:t>:</a:t>
            </a:r>
            <a:endParaRPr lang="el-GR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609600" y="1600200"/>
            <a:ext cx="8229600" cy="4876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9067800" cy="1143000"/>
          </a:xfrm>
        </p:spPr>
        <p:txBody>
          <a:bodyPr/>
          <a:lstStyle/>
          <a:p>
            <a:r>
              <a:rPr lang="en-US" dirty="0"/>
              <a:t>Window Flow Control: Send Side</a:t>
            </a:r>
          </a:p>
        </p:txBody>
      </p:sp>
      <p:sp>
        <p:nvSpPr>
          <p:cNvPr id="413700" name="Line 4"/>
          <p:cNvSpPr>
            <a:spLocks noChangeShapeType="1"/>
          </p:cNvSpPr>
          <p:nvPr/>
        </p:nvSpPr>
        <p:spPr bwMode="auto">
          <a:xfrm>
            <a:off x="1066800" y="33528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1" name="Line 5"/>
          <p:cNvSpPr>
            <a:spLocks noChangeShapeType="1"/>
          </p:cNvSpPr>
          <p:nvPr/>
        </p:nvSpPr>
        <p:spPr bwMode="auto">
          <a:xfrm>
            <a:off x="1066800" y="48768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2" name="Rectangle 6"/>
          <p:cNvSpPr>
            <a:spLocks noChangeArrowheads="1"/>
          </p:cNvSpPr>
          <p:nvPr/>
        </p:nvSpPr>
        <p:spPr bwMode="auto">
          <a:xfrm>
            <a:off x="2971800" y="3352800"/>
            <a:ext cx="2286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Sent but not acked</a:t>
            </a:r>
          </a:p>
        </p:txBody>
      </p:sp>
      <p:sp>
        <p:nvSpPr>
          <p:cNvPr id="413703" name="Rectangle 7"/>
          <p:cNvSpPr>
            <a:spLocks noChangeArrowheads="1"/>
          </p:cNvSpPr>
          <p:nvPr/>
        </p:nvSpPr>
        <p:spPr bwMode="auto">
          <a:xfrm>
            <a:off x="5257800" y="3352800"/>
            <a:ext cx="24384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Arial" charset="0"/>
              </a:rPr>
              <a:t>Not yet sent</a:t>
            </a:r>
          </a:p>
        </p:txBody>
      </p:sp>
      <p:sp>
        <p:nvSpPr>
          <p:cNvPr id="413704" name="Line 8"/>
          <p:cNvSpPr>
            <a:spLocks noChangeShapeType="1"/>
          </p:cNvSpPr>
          <p:nvPr/>
        </p:nvSpPr>
        <p:spPr bwMode="auto">
          <a:xfrm>
            <a:off x="6248400" y="2819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5" name="Line 9"/>
          <p:cNvSpPr>
            <a:spLocks noChangeShapeType="1"/>
          </p:cNvSpPr>
          <p:nvPr/>
        </p:nvSpPr>
        <p:spPr bwMode="auto">
          <a:xfrm>
            <a:off x="2971800" y="3048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3901243" y="2601913"/>
            <a:ext cx="1124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window</a:t>
            </a:r>
          </a:p>
        </p:txBody>
      </p:sp>
      <p:sp>
        <p:nvSpPr>
          <p:cNvPr id="413707" name="Line 11"/>
          <p:cNvSpPr>
            <a:spLocks noChangeShapeType="1"/>
          </p:cNvSpPr>
          <p:nvPr/>
        </p:nvSpPr>
        <p:spPr bwMode="auto">
          <a:xfrm flipV="1">
            <a:off x="5257800" y="495300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8" name="Text Box 12"/>
          <p:cNvSpPr txBox="1">
            <a:spLocks noChangeArrowheads="1"/>
          </p:cNvSpPr>
          <p:nvPr/>
        </p:nvSpPr>
        <p:spPr bwMode="auto">
          <a:xfrm>
            <a:off x="4114800" y="5303838"/>
            <a:ext cx="188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Arial" charset="0"/>
              </a:rPr>
              <a:t>Next to be sent</a:t>
            </a:r>
          </a:p>
        </p:txBody>
      </p:sp>
      <p:sp>
        <p:nvSpPr>
          <p:cNvPr id="413709" name="Text Box 13"/>
          <p:cNvSpPr txBox="1">
            <a:spLocks noChangeArrowheads="1"/>
          </p:cNvSpPr>
          <p:nvPr/>
        </p:nvSpPr>
        <p:spPr bwMode="auto">
          <a:xfrm>
            <a:off x="838200" y="3886200"/>
            <a:ext cx="194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Sent and acked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533400" y="1600200"/>
            <a:ext cx="8229600" cy="4876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47" name="Line 3"/>
          <p:cNvSpPr>
            <a:spLocks noChangeShapeType="1"/>
          </p:cNvSpPr>
          <p:nvPr/>
        </p:nvSpPr>
        <p:spPr bwMode="auto">
          <a:xfrm>
            <a:off x="1525588" y="4281488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48" name="Line 4"/>
          <p:cNvSpPr>
            <a:spLocks noChangeShapeType="1"/>
          </p:cNvSpPr>
          <p:nvPr/>
        </p:nvSpPr>
        <p:spPr bwMode="auto">
          <a:xfrm>
            <a:off x="1525588" y="5805488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2058988" y="4281488"/>
            <a:ext cx="2286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Acked but not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delivered to user</a:t>
            </a:r>
          </a:p>
        </p:txBody>
      </p:sp>
      <p:sp>
        <p:nvSpPr>
          <p:cNvPr id="415750" name="Rectangle 6"/>
          <p:cNvSpPr>
            <a:spLocks noChangeArrowheads="1"/>
          </p:cNvSpPr>
          <p:nvPr/>
        </p:nvSpPr>
        <p:spPr bwMode="auto">
          <a:xfrm>
            <a:off x="4344988" y="4281488"/>
            <a:ext cx="15240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Arial" charset="0"/>
              </a:rPr>
              <a:t>Not yet</a:t>
            </a:r>
          </a:p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Arial" charset="0"/>
              </a:rPr>
              <a:t>acked</a:t>
            </a:r>
          </a:p>
        </p:txBody>
      </p:sp>
      <p:sp>
        <p:nvSpPr>
          <p:cNvPr id="415751" name="Line 7"/>
          <p:cNvSpPr>
            <a:spLocks noChangeShapeType="1"/>
          </p:cNvSpPr>
          <p:nvPr/>
        </p:nvSpPr>
        <p:spPr bwMode="auto">
          <a:xfrm>
            <a:off x="6783388" y="3671888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2" name="Line 8"/>
          <p:cNvSpPr>
            <a:spLocks noChangeShapeType="1"/>
          </p:cNvSpPr>
          <p:nvPr/>
        </p:nvSpPr>
        <p:spPr bwMode="auto">
          <a:xfrm>
            <a:off x="2058988" y="3976688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3" name="Text Box 9"/>
          <p:cNvSpPr txBox="1">
            <a:spLocks noChangeArrowheads="1"/>
          </p:cNvSpPr>
          <p:nvPr/>
        </p:nvSpPr>
        <p:spPr bwMode="auto">
          <a:xfrm>
            <a:off x="2968556" y="3530600"/>
            <a:ext cx="1951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Receive buffer</a:t>
            </a:r>
          </a:p>
        </p:txBody>
      </p:sp>
      <p:sp>
        <p:nvSpPr>
          <p:cNvPr id="415754" name="Line 10"/>
          <p:cNvSpPr>
            <a:spLocks noChangeShapeType="1"/>
          </p:cNvSpPr>
          <p:nvPr/>
        </p:nvSpPr>
        <p:spPr bwMode="auto">
          <a:xfrm>
            <a:off x="4344988" y="603408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5" name="Text Box 11"/>
          <p:cNvSpPr txBox="1">
            <a:spLocks noChangeArrowheads="1"/>
          </p:cNvSpPr>
          <p:nvPr/>
        </p:nvSpPr>
        <p:spPr bwMode="auto">
          <a:xfrm>
            <a:off x="4954588" y="6080125"/>
            <a:ext cx="1033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window</a:t>
            </a:r>
          </a:p>
        </p:txBody>
      </p:sp>
      <p:sp>
        <p:nvSpPr>
          <p:cNvPr id="415756" name="Line 12"/>
          <p:cNvSpPr>
            <a:spLocks noChangeShapeType="1"/>
          </p:cNvSpPr>
          <p:nvPr/>
        </p:nvSpPr>
        <p:spPr bwMode="auto">
          <a:xfrm>
            <a:off x="4344988" y="58054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7" name="Line 13"/>
          <p:cNvSpPr>
            <a:spLocks noChangeShapeType="1"/>
          </p:cNvSpPr>
          <p:nvPr/>
        </p:nvSpPr>
        <p:spPr bwMode="auto">
          <a:xfrm flipV="1">
            <a:off x="2058988" y="37480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8" name="Rectangle 1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805672" cy="1143000"/>
          </a:xfrm>
        </p:spPr>
        <p:txBody>
          <a:bodyPr/>
          <a:lstStyle/>
          <a:p>
            <a:r>
              <a:rPr lang="en-US" dirty="0"/>
              <a:t>Window Flow Control: Receive Side</a:t>
            </a:r>
          </a:p>
        </p:txBody>
      </p:sp>
      <p:sp>
        <p:nvSpPr>
          <p:cNvPr id="415759" name="Rectangle 15"/>
          <p:cNvSpPr>
            <a:spLocks noChangeArrowheads="1"/>
          </p:cNvSpPr>
          <p:nvPr/>
        </p:nvSpPr>
        <p:spPr bwMode="auto">
          <a:xfrm>
            <a:off x="7316788" y="2362200"/>
            <a:ext cx="760412" cy="8524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New</a:t>
            </a:r>
          </a:p>
        </p:txBody>
      </p:sp>
      <p:sp>
        <p:nvSpPr>
          <p:cNvPr id="415760" name="Line 16"/>
          <p:cNvSpPr>
            <a:spLocks noChangeShapeType="1"/>
          </p:cNvSpPr>
          <p:nvPr/>
        </p:nvSpPr>
        <p:spPr bwMode="auto">
          <a:xfrm flipH="1">
            <a:off x="4878388" y="2681288"/>
            <a:ext cx="243840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5761" name="Line 17"/>
          <p:cNvSpPr>
            <a:spLocks noChangeShapeType="1"/>
          </p:cNvSpPr>
          <p:nvPr/>
        </p:nvSpPr>
        <p:spPr bwMode="auto">
          <a:xfrm flipH="1">
            <a:off x="6326188" y="3214688"/>
            <a:ext cx="10668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5762" name="Line 18"/>
          <p:cNvSpPr>
            <a:spLocks noChangeShapeType="1"/>
          </p:cNvSpPr>
          <p:nvPr/>
        </p:nvSpPr>
        <p:spPr bwMode="auto">
          <a:xfrm>
            <a:off x="7545388" y="3214688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5763" name="Text Box 19"/>
          <p:cNvSpPr txBox="1">
            <a:spLocks noChangeArrowheads="1"/>
          </p:cNvSpPr>
          <p:nvPr/>
        </p:nvSpPr>
        <p:spPr bwMode="auto">
          <a:xfrm>
            <a:off x="6019800" y="1981200"/>
            <a:ext cx="26654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Helvetica" pitchFamily="34" charset="0"/>
              </a:rPr>
              <a:t>What should receiver do?</a:t>
            </a: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60" grpId="0" animBg="1"/>
      <p:bldP spid="415761" grpId="0" animBg="1"/>
      <p:bldP spid="41576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dirty="0"/>
              <a:t>TCP Flow Control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168402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R</a:t>
            </a:r>
            <a:r>
              <a:rPr lang="en-US" sz="2400" dirty="0" smtClean="0"/>
              <a:t>eceive </a:t>
            </a:r>
            <a:r>
              <a:rPr lang="en-US" sz="2400" dirty="0"/>
              <a:t>side of TCP connection has a </a:t>
            </a:r>
            <a:r>
              <a:rPr lang="en-US" sz="2400" b="1" dirty="0">
                <a:solidFill>
                  <a:srgbClr val="92D050"/>
                </a:solidFill>
              </a:rPr>
              <a:t>receive buffer</a:t>
            </a:r>
            <a:r>
              <a:rPr lang="en-US" sz="2400" dirty="0"/>
              <a:t>: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082540"/>
            <a:ext cx="9144000" cy="28956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speed-matching service: matching the send rate to the receiving app’s drain rate</a:t>
            </a:r>
          </a:p>
        </p:txBody>
      </p:sp>
      <p:pic>
        <p:nvPicPr>
          <p:cNvPr id="262149" name="Picture 5" descr="rcvw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1780"/>
            <a:ext cx="5238916" cy="1912620"/>
          </a:xfrm>
          <a:prstGeom prst="rect">
            <a:avLst/>
          </a:prstGeom>
          <a:noFill/>
        </p:spPr>
      </p:pic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0" y="5913120"/>
            <a:ext cx="7429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/>
              <a:t>app process may be slow at reading from buffer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81600" y="1478281"/>
            <a:ext cx="3962400" cy="1692276"/>
            <a:chOff x="564" y="803"/>
            <a:chExt cx="1926" cy="1066"/>
          </a:xfrm>
        </p:grpSpPr>
        <p:sp>
          <p:nvSpPr>
            <p:cNvPr id="262153" name="Rectangle 9"/>
            <p:cNvSpPr>
              <a:spLocks noChangeArrowheads="1"/>
            </p:cNvSpPr>
            <p:nvPr/>
          </p:nvSpPr>
          <p:spPr bwMode="auto">
            <a:xfrm>
              <a:off x="564" y="948"/>
              <a:ext cx="1926" cy="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54" name="Text Box 10"/>
            <p:cNvSpPr txBox="1">
              <a:spLocks noChangeArrowheads="1"/>
            </p:cNvSpPr>
            <p:nvPr/>
          </p:nvSpPr>
          <p:spPr bwMode="auto">
            <a:xfrm>
              <a:off x="618" y="1043"/>
              <a:ext cx="180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sender won’t overflow</a:t>
              </a:r>
            </a:p>
            <a:p>
              <a:r>
                <a:rPr lang="en-US" sz="2000" dirty="0"/>
                <a:t>receiver’s buffer by</a:t>
              </a:r>
            </a:p>
            <a:p>
              <a:r>
                <a:rPr lang="en-US" sz="2000" dirty="0"/>
                <a:t>transmitting too much,</a:t>
              </a:r>
            </a:p>
            <a:p>
              <a:r>
                <a:rPr lang="en-US" sz="2000" dirty="0"/>
                <a:t> too fast</a:t>
              </a:r>
              <a:endParaRPr lang="en-US" sz="1000" dirty="0"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04" y="803"/>
              <a:ext cx="1193" cy="288"/>
              <a:chOff x="3448" y="305"/>
              <a:chExt cx="1193" cy="288"/>
            </a:xfrm>
          </p:grpSpPr>
          <p:sp>
            <p:nvSpPr>
              <p:cNvPr id="262156" name="Rectangle 12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157" name="Text Box 13"/>
              <p:cNvSpPr txBox="1">
                <a:spLocks noChangeArrowheads="1"/>
              </p:cNvSpPr>
              <p:nvPr/>
            </p:nvSpPr>
            <p:spPr bwMode="auto">
              <a:xfrm>
                <a:off x="3448" y="305"/>
                <a:ext cx="11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flow control</a:t>
                </a:r>
                <a:endParaRPr lang="en-US" sz="1000" dirty="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r>
              <a:rPr lang="en-US" dirty="0"/>
              <a:t>TCP Flow control: how it works</a:t>
            </a:r>
          </a:p>
        </p:txBody>
      </p:sp>
      <p:sp>
        <p:nvSpPr>
          <p:cNvPr id="2631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800600"/>
            <a:ext cx="9144000" cy="2971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suppose </a:t>
            </a:r>
            <a:r>
              <a:rPr lang="en-US" sz="2400" dirty="0"/>
              <a:t>TCP receiver discards out-of-order segments)</a:t>
            </a:r>
          </a:p>
          <a:p>
            <a:pPr>
              <a:buNone/>
            </a:pPr>
            <a:r>
              <a:rPr lang="en-US" sz="2400" dirty="0"/>
              <a:t>spare room in buffer</a:t>
            </a:r>
            <a:endParaRPr lang="en-US" sz="2400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RcvWindow</a:t>
            </a:r>
            <a:r>
              <a:rPr lang="en-US" sz="2000" dirty="0" smtClean="0"/>
              <a:t> </a:t>
            </a:r>
            <a:r>
              <a:rPr lang="en-US" sz="2000" b="1" dirty="0" smtClean="0">
                <a:latin typeface="Courier New" pitchFamily="49" charset="0"/>
              </a:rPr>
              <a:t>= </a:t>
            </a:r>
            <a:r>
              <a:rPr lang="en-US" sz="2000" b="1" dirty="0" err="1" smtClean="0">
                <a:latin typeface="Courier New" pitchFamily="49" charset="0"/>
              </a:rPr>
              <a:t>RcvBuffer</a:t>
            </a:r>
            <a:r>
              <a:rPr lang="en-US" sz="2000" b="1" dirty="0" smtClean="0">
                <a:latin typeface="Courier New" pitchFamily="49" charset="0"/>
              </a:rPr>
              <a:t> - [</a:t>
            </a:r>
            <a:r>
              <a:rPr lang="en-US" sz="2000" b="1" dirty="0" err="1">
                <a:latin typeface="Courier New" pitchFamily="49" charset="0"/>
              </a:rPr>
              <a:t>LastByteRcvd</a:t>
            </a:r>
            <a:r>
              <a:rPr lang="en-US" sz="2000" b="1" dirty="0">
                <a:latin typeface="Courier New" pitchFamily="49" charset="0"/>
              </a:rPr>
              <a:t> - </a:t>
            </a:r>
            <a:r>
              <a:rPr lang="en-US" sz="2000" b="1" dirty="0" err="1">
                <a:latin typeface="Courier New" pitchFamily="49" charset="0"/>
              </a:rPr>
              <a:t>LastByteRead</a:t>
            </a:r>
            <a:r>
              <a:rPr lang="en-US" sz="2000" b="1" dirty="0">
                <a:latin typeface="Courier New" pitchFamily="49" charset="0"/>
              </a:rPr>
              <a:t>]</a:t>
            </a:r>
          </a:p>
        </p:txBody>
      </p:sp>
      <p:sp>
        <p:nvSpPr>
          <p:cNvPr id="26317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667000"/>
            <a:ext cx="9448800" cy="4648200"/>
          </a:xfrm>
        </p:spPr>
        <p:txBody>
          <a:bodyPr/>
          <a:lstStyle/>
          <a:p>
            <a:pPr>
              <a:buNone/>
            </a:pPr>
            <a:r>
              <a:rPr lang="en-US" sz="2200" dirty="0" smtClean="0"/>
              <a:t>receiver </a:t>
            </a:r>
            <a:r>
              <a:rPr lang="en-US" sz="2200" b="1" i="1" dirty="0"/>
              <a:t>advertises </a:t>
            </a:r>
            <a:r>
              <a:rPr lang="en-US" sz="2200" dirty="0"/>
              <a:t>spare room by including value of </a:t>
            </a:r>
            <a:r>
              <a:rPr lang="en-US" sz="2200" b="1" dirty="0" err="1">
                <a:solidFill>
                  <a:srgbClr val="7030A0"/>
                </a:solidFill>
                <a:latin typeface="Courier New" pitchFamily="49" charset="0"/>
              </a:rPr>
              <a:t>RcvWindow</a:t>
            </a:r>
            <a:r>
              <a:rPr lang="en-US" sz="2200" dirty="0">
                <a:solidFill>
                  <a:srgbClr val="FF99CC"/>
                </a:solidFill>
              </a:rPr>
              <a:t> </a:t>
            </a:r>
            <a:r>
              <a:rPr lang="en-US" sz="2200" dirty="0" smtClean="0">
                <a:solidFill>
                  <a:srgbClr val="FF99CC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 </a:t>
            </a:r>
            <a:r>
              <a:rPr lang="en-US" sz="2200" dirty="0">
                <a:solidFill>
                  <a:srgbClr val="FF0000"/>
                </a:solidFill>
              </a:rPr>
              <a:t>segments</a:t>
            </a:r>
          </a:p>
          <a:p>
            <a:pPr>
              <a:buNone/>
            </a:pPr>
            <a:r>
              <a:rPr lang="en-US" sz="2400" dirty="0"/>
              <a:t>sender limits </a:t>
            </a:r>
            <a:r>
              <a:rPr lang="en-US" sz="2400" dirty="0" err="1"/>
              <a:t>unACKed</a:t>
            </a:r>
            <a:r>
              <a:rPr lang="en-US" sz="2400" dirty="0"/>
              <a:t> data to </a:t>
            </a:r>
            <a:r>
              <a:rPr lang="en-US" sz="2400" b="1" dirty="0" err="1">
                <a:latin typeface="Courier New" pitchFamily="49" charset="0"/>
              </a:rPr>
              <a:t>RcvWindow</a:t>
            </a:r>
            <a:endParaRPr lang="en-US" sz="2400" dirty="0">
              <a:latin typeface="Courier New" pitchFamily="49" charset="0"/>
            </a:endParaRPr>
          </a:p>
          <a:p>
            <a:pPr lvl="1"/>
            <a:r>
              <a:rPr lang="en-US" sz="2000" dirty="0"/>
              <a:t>guarantees receive buffer doesn’t overflow</a:t>
            </a:r>
            <a:endParaRPr lang="en-US" sz="2000" dirty="0">
              <a:latin typeface="Courier New" pitchFamily="49" charset="0"/>
            </a:endParaRPr>
          </a:p>
        </p:txBody>
      </p:sp>
      <p:pic>
        <p:nvPicPr>
          <p:cNvPr id="263173" name="Picture 1029" descr="rcvw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800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372600" cy="1143000"/>
          </a:xfrm>
        </p:spPr>
        <p:txBody>
          <a:bodyPr/>
          <a:lstStyle/>
          <a:p>
            <a:r>
              <a:rPr lang="en-US" sz="3100" dirty="0" smtClean="0"/>
              <a:t>TCP congestion control: summary</a:t>
            </a:r>
            <a:endParaRPr lang="el-GR" sz="3100" dirty="0" smtClean="0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dirty="0" smtClean="0">
                <a:sym typeface="Webdings" pitchFamily="18" charset="2"/>
              </a:rPr>
              <a:t> Sender</a:t>
            </a:r>
            <a:r>
              <a:rPr lang="en-US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Reduces the sending rate </a:t>
            </a:r>
            <a:r>
              <a:rPr lang="en-US" sz="2400" dirty="0" smtClean="0"/>
              <a:t>via reducing the </a:t>
            </a:r>
            <a:r>
              <a:rPr lang="en-US" sz="2400" i="1" dirty="0" smtClean="0">
                <a:solidFill>
                  <a:srgbClr val="FF0000"/>
                </a:solidFill>
              </a:rPr>
              <a:t>congestion window</a:t>
            </a:r>
            <a:r>
              <a:rPr lang="en-US" sz="2400" dirty="0" smtClean="0"/>
              <a:t>, when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l-GR" sz="2400" dirty="0" smtClean="0"/>
              <a:t> </a:t>
            </a:r>
            <a:r>
              <a:rPr lang="en-US" sz="2400" b="1" i="1" dirty="0" smtClean="0"/>
              <a:t>loss event </a:t>
            </a:r>
            <a:r>
              <a:rPr lang="en-US" sz="2400" dirty="0" smtClean="0"/>
              <a:t>occurs</a:t>
            </a: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Increase the sending rate</a:t>
            </a:r>
            <a:r>
              <a:rPr lang="el-GR" sz="2400" dirty="0" smtClean="0"/>
              <a:t>,</a:t>
            </a:r>
            <a:r>
              <a:rPr lang="en-US" sz="2400" dirty="0" smtClean="0"/>
              <a:t> when congestion is reduced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ZapfDingbats"/>
              <a:buNone/>
            </a:pPr>
            <a:r>
              <a:rPr lang="en-US" sz="3200" dirty="0" smtClean="0">
                <a:sym typeface="Wingdings" pitchFamily="2" charset="2"/>
              </a:rPr>
              <a:t></a:t>
            </a:r>
            <a:r>
              <a:rPr lang="en-US" sz="2200" dirty="0" smtClean="0"/>
              <a:t>But how much should a sender reduce its congestion window ?</a:t>
            </a:r>
            <a:endParaRPr lang="el-GR" sz="2200" dirty="0" smtClean="0"/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-158552" y="5105400"/>
            <a:ext cx="9446817" cy="40011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/>
              <a:t>LastByteSent</a:t>
            </a:r>
            <a:r>
              <a:rPr lang="en-US" sz="2000" b="1" dirty="0"/>
              <a:t>- </a:t>
            </a:r>
            <a:r>
              <a:rPr lang="en-US" sz="2000" b="1" dirty="0" err="1"/>
              <a:t>LastByteAcked</a:t>
            </a:r>
            <a:r>
              <a:rPr lang="en-US" sz="2000" b="1" dirty="0"/>
              <a:t> </a:t>
            </a:r>
            <a:r>
              <a:rPr lang="en-US" sz="2000" dirty="0"/>
              <a:t>≤</a:t>
            </a:r>
            <a:r>
              <a:rPr lang="en-US" sz="2000" dirty="0">
                <a:solidFill>
                  <a:srgbClr val="FF99CC"/>
                </a:solidFill>
              </a:rPr>
              <a:t> </a:t>
            </a:r>
            <a:r>
              <a:rPr lang="en-US" sz="2000" b="1" dirty="0"/>
              <a:t>min</a:t>
            </a:r>
            <a:r>
              <a:rPr lang="en-US" sz="2000" dirty="0">
                <a:solidFill>
                  <a:srgbClr val="FF99CC"/>
                </a:solidFill>
              </a:rPr>
              <a:t> {</a:t>
            </a:r>
            <a:r>
              <a:rPr lang="en-US" sz="2000" b="1" i="1" dirty="0"/>
              <a:t>Congestion Window, Receive Window</a:t>
            </a:r>
            <a:r>
              <a:rPr lang="en-US" sz="2000" dirty="0">
                <a:solidFill>
                  <a:srgbClr val="FF99CC"/>
                </a:solidFill>
              </a:rPr>
              <a:t>}</a:t>
            </a:r>
          </a:p>
        </p:txBody>
      </p:sp>
      <p:sp>
        <p:nvSpPr>
          <p:cNvPr id="57351" name="Oval 5"/>
          <p:cNvSpPr>
            <a:spLocks noChangeArrowheads="1"/>
          </p:cNvSpPr>
          <p:nvPr/>
        </p:nvSpPr>
        <p:spPr bwMode="auto">
          <a:xfrm>
            <a:off x="7086600" y="4800600"/>
            <a:ext cx="2057400" cy="914400"/>
          </a:xfrm>
          <a:prstGeom prst="ellipse">
            <a:avLst/>
          </a:prstGeom>
          <a:solidFill>
            <a:srgbClr val="FFFF00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52" name="Line 6"/>
          <p:cNvSpPr>
            <a:spLocks noChangeShapeType="1"/>
          </p:cNvSpPr>
          <p:nvPr/>
        </p:nvSpPr>
        <p:spPr bwMode="auto">
          <a:xfrm flipV="1">
            <a:off x="7848600" y="5638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53" name="Text Box 7"/>
          <p:cNvSpPr txBox="1">
            <a:spLocks noChangeArrowheads="1"/>
          </p:cNvSpPr>
          <p:nvPr/>
        </p:nvSpPr>
        <p:spPr bwMode="auto">
          <a:xfrm>
            <a:off x="6937375" y="5867400"/>
            <a:ext cx="1620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flow control</a:t>
            </a:r>
            <a:endParaRPr lang="el-GR" sz="2000" i="1"/>
          </a:p>
        </p:txBody>
      </p:sp>
      <p:sp>
        <p:nvSpPr>
          <p:cNvPr id="57354" name="Oval 8"/>
          <p:cNvSpPr>
            <a:spLocks noChangeArrowheads="1"/>
          </p:cNvSpPr>
          <p:nvPr/>
        </p:nvSpPr>
        <p:spPr bwMode="auto">
          <a:xfrm>
            <a:off x="335280" y="2453640"/>
            <a:ext cx="4648200" cy="457200"/>
          </a:xfrm>
          <a:prstGeom prst="ellipse">
            <a:avLst/>
          </a:prstGeom>
          <a:solidFill>
            <a:srgbClr val="FFFF00">
              <a:alpha val="25098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55" name="Line 9"/>
          <p:cNvSpPr>
            <a:spLocks noChangeShapeType="1"/>
          </p:cNvSpPr>
          <p:nvPr/>
        </p:nvSpPr>
        <p:spPr bwMode="auto">
          <a:xfrm flipH="1">
            <a:off x="3429000" y="28956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56" name="Text Box 10"/>
          <p:cNvSpPr txBox="1">
            <a:spLocks noChangeArrowheads="1"/>
          </p:cNvSpPr>
          <p:nvPr/>
        </p:nvSpPr>
        <p:spPr bwMode="auto">
          <a:xfrm>
            <a:off x="1730612" y="3733800"/>
            <a:ext cx="3693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timeout</a:t>
            </a:r>
            <a:r>
              <a:rPr lang="en-US" sz="2400" dirty="0"/>
              <a:t> </a:t>
            </a:r>
            <a:r>
              <a:rPr lang="en-US" sz="2400" dirty="0" smtClean="0"/>
              <a:t> or </a:t>
            </a:r>
            <a:r>
              <a:rPr lang="el-GR" sz="2400" b="1" i="1" dirty="0" smtClean="0">
                <a:solidFill>
                  <a:srgbClr val="FF0000"/>
                </a:solidFill>
              </a:rPr>
              <a:t>3 </a:t>
            </a:r>
            <a:r>
              <a:rPr lang="en-US" sz="2400" b="1" i="1" dirty="0" smtClean="0">
                <a:solidFill>
                  <a:srgbClr val="FF0000"/>
                </a:solidFill>
              </a:rPr>
              <a:t>DUP ACKs</a:t>
            </a:r>
            <a:endParaRPr lang="el-GR" sz="2400" b="1" i="1" dirty="0">
              <a:solidFill>
                <a:srgbClr val="FF0000"/>
              </a:solidFill>
            </a:endParaRPr>
          </a:p>
        </p:txBody>
      </p:sp>
      <p:sp>
        <p:nvSpPr>
          <p:cNvPr id="57357" name="Line 12"/>
          <p:cNvSpPr>
            <a:spLocks noChangeShapeType="1"/>
          </p:cNvSpPr>
          <p:nvPr/>
        </p:nvSpPr>
        <p:spPr bwMode="auto">
          <a:xfrm flipV="1">
            <a:off x="5410200" y="5562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58" name="Text Box 13"/>
          <p:cNvSpPr txBox="1">
            <a:spLocks noChangeArrowheads="1"/>
          </p:cNvSpPr>
          <p:nvPr/>
        </p:nvSpPr>
        <p:spPr bwMode="auto">
          <a:xfrm>
            <a:off x="4327525" y="61610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57359" name="Text Box 14"/>
          <p:cNvSpPr txBox="1">
            <a:spLocks noChangeArrowheads="1"/>
          </p:cNvSpPr>
          <p:nvPr/>
        </p:nvSpPr>
        <p:spPr bwMode="auto">
          <a:xfrm>
            <a:off x="5012154" y="5791200"/>
            <a:ext cx="11945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congestion</a:t>
            </a:r>
            <a:endParaRPr lang="el-GR" dirty="0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>
            <a:off x="914400" y="2438400"/>
            <a:ext cx="533400" cy="266700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6276975"/>
            <a:ext cx="601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Observation: Large Congestion Windows  → Large Number of non-ACKed packets trx </a:t>
            </a:r>
            <a:r>
              <a:rPr lang="en-GB">
                <a:latin typeface="Arial" pitchFamily="34" charset="0"/>
                <a:cs typeface="Arial" pitchFamily="34" charset="0"/>
              </a:rPr>
              <a:t>→ Large Sending Rate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fld id="{58D9A348-E481-4A8C-8345-5A114568F818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Transport Layer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10239</TotalTime>
  <Words>6775</Words>
  <Application>Microsoft Office PowerPoint</Application>
  <PresentationFormat>On-screen Show (4:3)</PresentationFormat>
  <Paragraphs>1591</Paragraphs>
  <Slides>94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97" baseType="lpstr">
      <vt:lpstr>Default Design</vt:lpstr>
      <vt:lpstr>Clip</vt:lpstr>
      <vt:lpstr>VISIO</vt:lpstr>
      <vt:lpstr>HY-335 : Δίκτυα Υπολογιστών  </vt:lpstr>
      <vt:lpstr>Review</vt:lpstr>
      <vt:lpstr>Ενθυλάκωση (encapsulation)</vt:lpstr>
      <vt:lpstr>Ενθυλάκωση </vt:lpstr>
      <vt:lpstr>Brief Review on Network layer</vt:lpstr>
      <vt:lpstr>Slide 6</vt:lpstr>
      <vt:lpstr>Υπενθύμιση: IP datagram format</vt:lpstr>
      <vt:lpstr>Υπενθύμιση: Ethernet Frame (πλαίσιο)</vt:lpstr>
      <vt:lpstr> Κεφ. 3: Επίπεδο μεταφοράς</vt:lpstr>
      <vt:lpstr>Υπηρεσίες και πρωτόκολλα επιπέδου μεταφοράς </vt:lpstr>
      <vt:lpstr>Επίπεδο μεταφοράς vs. δικτύου</vt:lpstr>
      <vt:lpstr>Διαδικτυακά πρωτόκολλα επιπέδου μεταφοράς</vt:lpstr>
      <vt:lpstr>Πολυπλεξία/αποπολυπλεξία (multiplexing/demultiplexing)</vt:lpstr>
      <vt:lpstr>Πώς δουλεύει η αποπολυπλεξία (demultiplexing) </vt:lpstr>
      <vt:lpstr>Aποπολυπλεξία χωρίς “σύνδεση” (connectionless demultiplexing )</vt:lpstr>
      <vt:lpstr>Aποπολυπλεξία χωρίς σύνδεση (συνέχεια)</vt:lpstr>
      <vt:lpstr>Αποπολυπλεξία με σύνδεση (Connection-oriented demultiplexing )</vt:lpstr>
      <vt:lpstr>Αποπολυπλεξία με σύνδεση (συνέχεια)</vt:lpstr>
      <vt:lpstr>Αποπολυπλεξία με σύνδεση: Threaded Web Server</vt:lpstr>
      <vt:lpstr>UDP: User Datagram Protocol [RFC 768]</vt:lpstr>
      <vt:lpstr>Περισσότερες πληροφορίες για το UDP</vt:lpstr>
      <vt:lpstr>Domain Name Server (DNS)</vt:lpstr>
      <vt:lpstr>UDP checksum</vt:lpstr>
      <vt:lpstr>Παράδειγμα Internet Checksum </vt:lpstr>
      <vt:lpstr>Αρχές αξιόπιστης μεταφοράς δεδομένων</vt:lpstr>
      <vt:lpstr>Συμφόρηση (congestion)</vt:lpstr>
      <vt:lpstr>Κατάρρευση λόγω συμφόρησης (Congestion Collapse)</vt:lpstr>
      <vt:lpstr>Προσεγγίσεις Ελέγχου Συμφόρησης</vt:lpstr>
      <vt:lpstr>Γενικές Προσεγγίσεις Ελέγχου Συμφόρησης</vt:lpstr>
      <vt:lpstr>Congestion Control and Avoidance</vt:lpstr>
      <vt:lpstr>TCP: Επισκόπηση   (1/4) RFCs: 793, 1122, 1323, 2018, 2581</vt:lpstr>
      <vt:lpstr>TCP seq. #’s and ACKs</vt:lpstr>
      <vt:lpstr>TCP: Επισκόπηση (2/4)</vt:lpstr>
      <vt:lpstr>TCP: Επισκόπηση (3/4)</vt:lpstr>
      <vt:lpstr>TCP: Επισκόπηση (3/3)</vt:lpstr>
      <vt:lpstr>Δομή TCP segment </vt:lpstr>
      <vt:lpstr>Sequence Number Space</vt:lpstr>
      <vt:lpstr>Σημαντικές έννοιες του TCP</vt:lpstr>
      <vt:lpstr>TCP seq. #’s and ACKs (1/2)</vt:lpstr>
      <vt:lpstr>TCP seq. #’s and ACKs (2/2)</vt:lpstr>
      <vt:lpstr>TCP σύνδεση: χειραψία σε 3 βήματα</vt:lpstr>
      <vt:lpstr>Εγκαθίδρυση σύνδεσης: χειραψία σε 3 βήματα</vt:lpstr>
      <vt:lpstr>Διαχείριση TCP σύνδεσης</vt:lpstr>
      <vt:lpstr>Διαχείριση TCP σύνδεσης (συνέχεια)</vt:lpstr>
      <vt:lpstr>Διαχείριση TCP σύνδεσης (συνέχεια)</vt:lpstr>
      <vt:lpstr>Διαχείριση TCP σύνδεσης(συνέχεια)</vt:lpstr>
      <vt:lpstr>Παράδειγμα εγκαθίδρυσης TCP σύνδεσης</vt:lpstr>
      <vt:lpstr>Διάγραμμα κατάστασηςTCP: εγκαθίδρυσης σύνδεσης</vt:lpstr>
      <vt:lpstr>Κλείσιμο σύνδεσης</vt:lpstr>
      <vt:lpstr>Παράδειγμα κλεισίματος TCP σύνδεσης</vt:lpstr>
      <vt:lpstr>Διάγραμμα κατάστασης:Κλείσιμο σύνδεσης</vt:lpstr>
      <vt:lpstr>TCP  Timeout</vt:lpstr>
      <vt:lpstr>Sliding window of TCP</vt:lpstr>
      <vt:lpstr>Έλεγχος ροής με παράθυρο    Aποστέλλουσα πλευρά</vt:lpstr>
      <vt:lpstr>Μηχανισμός γρήγορης επαναποστολής </vt:lpstr>
      <vt:lpstr>Έλεγχος ροής με παράθυρο: αποστέλουσσα πλευρά</vt:lpstr>
      <vt:lpstr>Έλεγχος ροής με παράθυρο  λαμβάνουσα πλευρά</vt:lpstr>
      <vt:lpstr>TCP Round Trip Time και Timeout</vt:lpstr>
      <vt:lpstr>TCP Round Trip Time και Timeout</vt:lpstr>
      <vt:lpstr>TCP Round Trip Time και Timeout</vt:lpstr>
      <vt:lpstr>TCP reliable data transfer</vt:lpstr>
      <vt:lpstr>TCP sender events:</vt:lpstr>
      <vt:lpstr>TCP sender events:</vt:lpstr>
      <vt:lpstr>TCP  sender («βασικός αλγόριθμος»)</vt:lpstr>
      <vt:lpstr>TCP Round Trip Time and Timeout</vt:lpstr>
      <vt:lpstr>TCP Round Trip Time and Timeout</vt:lpstr>
      <vt:lpstr>Example RTT estimation:</vt:lpstr>
      <vt:lpstr>TCP: retransmission scenarios</vt:lpstr>
      <vt:lpstr>TCP retransmission scenarios (more)</vt:lpstr>
      <vt:lpstr>TCP congestion control: control of sending rate</vt:lpstr>
      <vt:lpstr>Κεντρικά χαρακτηριστικά του ελέγχου συμφόρησης του TCP (congestion control)</vt:lpstr>
      <vt:lpstr>TCP congestion control:  additive increase, multiplicative decrease (AIMD)</vt:lpstr>
      <vt:lpstr>Slide 73</vt:lpstr>
      <vt:lpstr>Αποφυγή συμφόρησης (Congestion Avoidance)</vt:lpstr>
      <vt:lpstr>TCP Congestion Control – key ideas</vt:lpstr>
      <vt:lpstr>TCP Slow Start (1/3)</vt:lpstr>
      <vt:lpstr>Example of TCP Slow start (2/3)</vt:lpstr>
      <vt:lpstr>TCP Slow Start (3/3)</vt:lpstr>
      <vt:lpstr>TCP Slow Start (cont’d)</vt:lpstr>
      <vt:lpstr>Fast  Retransmit</vt:lpstr>
      <vt:lpstr>Προσοχή: διαφορετικές περιπτώσεις απώλειας πακέτου</vt:lpstr>
      <vt:lpstr>Refinement: inferring loss</vt:lpstr>
      <vt:lpstr>Reaction to Congestion Events</vt:lpstr>
      <vt:lpstr>  TCP Congestion Control </vt:lpstr>
      <vt:lpstr>TCP CongestionControl: details</vt:lpstr>
      <vt:lpstr>Slide 86</vt:lpstr>
      <vt:lpstr>Fast retransmit algorithm:</vt:lpstr>
      <vt:lpstr>Chapter 3 outline</vt:lpstr>
      <vt:lpstr>TCP Flow Control</vt:lpstr>
      <vt:lpstr>Window Flow Control: Send Side</vt:lpstr>
      <vt:lpstr>Window Flow Control: Receive Side</vt:lpstr>
      <vt:lpstr>TCP Flow Control</vt:lpstr>
      <vt:lpstr>TCP Flow control: how it works</vt:lpstr>
      <vt:lpstr>TCP congestion control: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Ross;Maria Papadopouli</dc:creator>
  <cp:lastModifiedBy>Maria-Papadopouli</cp:lastModifiedBy>
  <cp:revision>380</cp:revision>
  <cp:lastPrinted>2000-04-27T09:23:27Z</cp:lastPrinted>
  <dcterms:created xsi:type="dcterms:W3CDTF">1999-10-08T19:08:27Z</dcterms:created>
  <dcterms:modified xsi:type="dcterms:W3CDTF">2012-12-06T06:40:19Z</dcterms:modified>
</cp:coreProperties>
</file>