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94" r:id="rId2"/>
    <p:sldId id="678" r:id="rId3"/>
    <p:sldId id="695" r:id="rId4"/>
    <p:sldId id="696" r:id="rId5"/>
    <p:sldId id="636" r:id="rId6"/>
    <p:sldId id="258" r:id="rId7"/>
    <p:sldId id="524" r:id="rId8"/>
    <p:sldId id="684" r:id="rId9"/>
    <p:sldId id="680" r:id="rId10"/>
    <p:sldId id="679" r:id="rId11"/>
    <p:sldId id="531" r:id="rId12"/>
    <p:sldId id="537" r:id="rId13"/>
    <p:sldId id="530" r:id="rId14"/>
    <p:sldId id="697" r:id="rId15"/>
    <p:sldId id="533" r:id="rId16"/>
    <p:sldId id="534" r:id="rId17"/>
    <p:sldId id="681" r:id="rId18"/>
    <p:sldId id="535" r:id="rId19"/>
    <p:sldId id="682" r:id="rId20"/>
    <p:sldId id="683" r:id="rId21"/>
    <p:sldId id="685" r:id="rId22"/>
    <p:sldId id="688" r:id="rId23"/>
    <p:sldId id="538" r:id="rId24"/>
    <p:sldId id="536" r:id="rId25"/>
    <p:sldId id="523" r:id="rId26"/>
    <p:sldId id="525" r:id="rId27"/>
    <p:sldId id="294" r:id="rId28"/>
    <p:sldId id="298" r:id="rId29"/>
    <p:sldId id="637" r:id="rId30"/>
    <p:sldId id="295" r:id="rId31"/>
    <p:sldId id="542" r:id="rId32"/>
    <p:sldId id="543" r:id="rId33"/>
    <p:sldId id="296" r:id="rId34"/>
    <p:sldId id="297" r:id="rId35"/>
    <p:sldId id="299" r:id="rId36"/>
    <p:sldId id="544" r:id="rId37"/>
    <p:sldId id="545" r:id="rId38"/>
    <p:sldId id="689" r:id="rId39"/>
    <p:sldId id="677" r:id="rId40"/>
    <p:sldId id="325" r:id="rId41"/>
    <p:sldId id="642" r:id="rId42"/>
    <p:sldId id="643" r:id="rId43"/>
    <p:sldId id="644" r:id="rId44"/>
    <p:sldId id="326" r:id="rId45"/>
    <p:sldId id="327" r:id="rId46"/>
    <p:sldId id="646" r:id="rId47"/>
    <p:sldId id="328" r:id="rId48"/>
    <p:sldId id="330" r:id="rId49"/>
    <p:sldId id="331" r:id="rId50"/>
    <p:sldId id="391" r:id="rId51"/>
    <p:sldId id="333" r:id="rId52"/>
    <p:sldId id="334" r:id="rId53"/>
    <p:sldId id="335" r:id="rId54"/>
    <p:sldId id="550" r:id="rId55"/>
    <p:sldId id="551" r:id="rId56"/>
    <p:sldId id="693" r:id="rId57"/>
    <p:sldId id="692" r:id="rId58"/>
    <p:sldId id="555" r:id="rId59"/>
    <p:sldId id="690" r:id="rId60"/>
    <p:sldId id="698" r:id="rId6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417"/>
    <a:srgbClr val="0000CC"/>
    <a:srgbClr val="FFFF00"/>
    <a:srgbClr val="DDDDDD"/>
    <a:srgbClr val="0099FF"/>
    <a:srgbClr val="CC3300"/>
    <a:srgbClr val="00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1447" autoAdjust="0"/>
  </p:normalViewPr>
  <p:slideViewPr>
    <p:cSldViewPr snapToGrid="0">
      <p:cViewPr varScale="1">
        <p:scale>
          <a:sx n="36" d="100"/>
          <a:sy n="36" d="100"/>
        </p:scale>
        <p:origin x="-122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6A9BFF8-19CE-4734-9723-09BB753E6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5050E61-167B-4EFC-B79D-1CA4E93D9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ni-compute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Psec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ni-comput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Psec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7A3ED-2115-4C0F-B7AE-269BF3E12F1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38" tIns="48318" rIns="96638" bIns="48318"/>
          <a:lstStyle/>
          <a:p>
            <a:pPr defTabSz="900113">
              <a:spcBef>
                <a:spcPct val="0"/>
              </a:spcBef>
            </a:pPr>
            <a:endParaRPr kumimoji="1"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2DFB5-5D92-476F-A4F8-B88D98ADCA6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dirty="0" err="1" smtClean="0"/>
              <a:t>In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original</a:t>
            </a:r>
            <a:r>
              <a:rPr lang="el-GR" dirty="0" smtClean="0"/>
              <a:t> </a:t>
            </a:r>
            <a:r>
              <a:rPr lang="el-GR" dirty="0" err="1" smtClean="0"/>
              <a:t>era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routing</a:t>
            </a:r>
            <a:r>
              <a:rPr lang="el-GR" dirty="0" smtClean="0"/>
              <a:t> (</a:t>
            </a:r>
            <a:r>
              <a:rPr lang="el-GR" dirty="0" err="1" smtClean="0"/>
              <a:t>from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mid-1970s </a:t>
            </a:r>
            <a:r>
              <a:rPr lang="el-GR" dirty="0" err="1" smtClean="0"/>
              <a:t>through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1980s), </a:t>
            </a:r>
            <a:r>
              <a:rPr lang="el-GR" dirty="0" err="1" smtClean="0"/>
              <a:t>general</a:t>
            </a:r>
            <a:r>
              <a:rPr lang="el-GR" dirty="0" smtClean="0"/>
              <a:t>-</a:t>
            </a:r>
            <a:r>
              <a:rPr lang="el-GR" dirty="0" err="1" smtClean="0"/>
              <a:t>purpose</a:t>
            </a:r>
            <a:r>
              <a:rPr lang="el-GR" dirty="0" smtClean="0"/>
              <a:t> </a:t>
            </a:r>
            <a:r>
              <a:rPr lang="el-GR" dirty="0" err="1" smtClean="0">
                <a:hlinkClick r:id="rId3" tooltip="Mini-computer"/>
              </a:rPr>
              <a:t>mini</a:t>
            </a:r>
            <a:r>
              <a:rPr lang="el-GR" dirty="0" smtClean="0">
                <a:hlinkClick r:id="rId3" tooltip="Mini-computer"/>
              </a:rPr>
              <a:t>-</a:t>
            </a:r>
            <a:r>
              <a:rPr lang="el-GR" dirty="0" err="1" smtClean="0">
                <a:hlinkClick r:id="rId3" tooltip="Mini-computer"/>
              </a:rPr>
              <a:t>computers</a:t>
            </a:r>
            <a:r>
              <a:rPr lang="el-GR" dirty="0" smtClean="0"/>
              <a:t> </a:t>
            </a:r>
            <a:r>
              <a:rPr lang="el-GR" dirty="0" err="1" smtClean="0"/>
              <a:t>served</a:t>
            </a:r>
            <a:r>
              <a:rPr lang="el-GR" dirty="0" smtClean="0"/>
              <a:t> </a:t>
            </a:r>
            <a:r>
              <a:rPr lang="el-GR" dirty="0" err="1" smtClean="0"/>
              <a:t>as</a:t>
            </a:r>
            <a:r>
              <a:rPr lang="el-GR" dirty="0" smtClean="0"/>
              <a:t> </a:t>
            </a:r>
            <a:r>
              <a:rPr lang="el-GR" dirty="0" err="1" smtClean="0"/>
              <a:t>routers</a:t>
            </a:r>
            <a:r>
              <a:rPr lang="el-GR" dirty="0" smtClean="0"/>
              <a:t>. </a:t>
            </a:r>
            <a:r>
              <a:rPr lang="el-GR" dirty="0" err="1" smtClean="0"/>
              <a:t>Although</a:t>
            </a:r>
            <a:r>
              <a:rPr lang="el-GR" dirty="0" smtClean="0"/>
              <a:t> </a:t>
            </a:r>
            <a:r>
              <a:rPr lang="el-GR" dirty="0" err="1" smtClean="0"/>
              <a:t>general</a:t>
            </a:r>
            <a:r>
              <a:rPr lang="el-GR" dirty="0" smtClean="0"/>
              <a:t>-</a:t>
            </a:r>
            <a:r>
              <a:rPr lang="el-GR" dirty="0" err="1" smtClean="0"/>
              <a:t>purpose</a:t>
            </a:r>
            <a:r>
              <a:rPr lang="el-GR" dirty="0" smtClean="0"/>
              <a:t> </a:t>
            </a:r>
            <a:r>
              <a:rPr lang="el-GR" dirty="0" err="1" smtClean="0"/>
              <a:t>computers</a:t>
            </a:r>
            <a:r>
              <a:rPr lang="el-GR" dirty="0" smtClean="0"/>
              <a:t> </a:t>
            </a:r>
            <a:r>
              <a:rPr lang="el-GR" dirty="0" err="1" smtClean="0"/>
              <a:t>can</a:t>
            </a:r>
            <a:r>
              <a:rPr lang="el-GR" dirty="0" smtClean="0"/>
              <a:t> </a:t>
            </a:r>
            <a:r>
              <a:rPr lang="el-GR" dirty="0" err="1" smtClean="0"/>
              <a:t>perform</a:t>
            </a:r>
            <a:r>
              <a:rPr lang="el-GR" dirty="0" smtClean="0"/>
              <a:t> </a:t>
            </a:r>
            <a:r>
              <a:rPr lang="el-GR" dirty="0" err="1" smtClean="0"/>
              <a:t>routing</a:t>
            </a:r>
            <a:r>
              <a:rPr lang="el-GR" dirty="0" smtClean="0"/>
              <a:t>, </a:t>
            </a:r>
            <a:r>
              <a:rPr lang="el-GR" dirty="0" err="1" smtClean="0"/>
              <a:t>modern</a:t>
            </a:r>
            <a:r>
              <a:rPr lang="el-GR" dirty="0" smtClean="0"/>
              <a:t> </a:t>
            </a:r>
            <a:r>
              <a:rPr lang="el-GR" dirty="0" err="1" smtClean="0"/>
              <a:t>high</a:t>
            </a:r>
            <a:r>
              <a:rPr lang="el-GR" dirty="0" smtClean="0"/>
              <a:t>-</a:t>
            </a:r>
            <a:r>
              <a:rPr lang="el-GR" dirty="0" err="1" smtClean="0"/>
              <a:t>speed</a:t>
            </a:r>
            <a:r>
              <a:rPr lang="el-GR" dirty="0" smtClean="0"/>
              <a:t> </a:t>
            </a:r>
            <a:r>
              <a:rPr lang="el-GR" dirty="0" err="1" smtClean="0"/>
              <a:t>routers</a:t>
            </a:r>
            <a:r>
              <a:rPr lang="el-GR" dirty="0" smtClean="0"/>
              <a:t> </a:t>
            </a:r>
            <a:r>
              <a:rPr lang="el-GR" dirty="0" err="1" smtClean="0"/>
              <a:t>are</a:t>
            </a:r>
            <a:r>
              <a:rPr lang="el-GR" dirty="0" smtClean="0"/>
              <a:t> </a:t>
            </a:r>
            <a:r>
              <a:rPr lang="el-GR" dirty="0" err="1" smtClean="0"/>
              <a:t>highly</a:t>
            </a:r>
            <a:r>
              <a:rPr lang="el-GR" dirty="0" smtClean="0"/>
              <a:t> </a:t>
            </a:r>
            <a:r>
              <a:rPr lang="el-GR" dirty="0" err="1" smtClean="0"/>
              <a:t>specialized</a:t>
            </a:r>
            <a:r>
              <a:rPr lang="el-GR" dirty="0" smtClean="0"/>
              <a:t> </a:t>
            </a:r>
            <a:r>
              <a:rPr lang="el-GR" dirty="0" err="1" smtClean="0"/>
              <a:t>computers</a:t>
            </a:r>
            <a:r>
              <a:rPr lang="el-GR" dirty="0" smtClean="0"/>
              <a:t>, </a:t>
            </a:r>
            <a:r>
              <a:rPr lang="el-GR" dirty="0" err="1" smtClean="0"/>
              <a:t>generally</a:t>
            </a:r>
            <a:r>
              <a:rPr lang="el-GR" dirty="0" smtClean="0"/>
              <a:t> </a:t>
            </a:r>
            <a:r>
              <a:rPr lang="el-GR" dirty="0" err="1" smtClean="0"/>
              <a:t>with</a:t>
            </a:r>
            <a:r>
              <a:rPr lang="el-GR" dirty="0" smtClean="0"/>
              <a:t> </a:t>
            </a:r>
            <a:r>
              <a:rPr lang="el-GR" dirty="0" err="1" smtClean="0"/>
              <a:t>extra</a:t>
            </a:r>
            <a:r>
              <a:rPr lang="el-GR" dirty="0" smtClean="0"/>
              <a:t> </a:t>
            </a:r>
            <a:r>
              <a:rPr lang="el-GR" dirty="0" err="1" smtClean="0"/>
              <a:t>hardware</a:t>
            </a:r>
            <a:r>
              <a:rPr lang="el-GR" dirty="0" smtClean="0"/>
              <a:t> </a:t>
            </a:r>
            <a:r>
              <a:rPr lang="el-GR" dirty="0" err="1" smtClean="0"/>
              <a:t>added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accelerate</a:t>
            </a:r>
            <a:r>
              <a:rPr lang="el-GR" dirty="0" smtClean="0"/>
              <a:t> </a:t>
            </a:r>
            <a:r>
              <a:rPr lang="el-GR" dirty="0" err="1" smtClean="0"/>
              <a:t>both</a:t>
            </a:r>
            <a:r>
              <a:rPr lang="el-GR" dirty="0" smtClean="0"/>
              <a:t> </a:t>
            </a:r>
            <a:r>
              <a:rPr lang="el-GR" dirty="0" err="1" smtClean="0"/>
              <a:t>common</a:t>
            </a:r>
            <a:r>
              <a:rPr lang="el-GR" dirty="0" smtClean="0"/>
              <a:t> </a:t>
            </a:r>
            <a:r>
              <a:rPr lang="el-GR" dirty="0" err="1" smtClean="0"/>
              <a:t>routing</a:t>
            </a:r>
            <a:r>
              <a:rPr lang="el-GR" dirty="0" smtClean="0"/>
              <a:t> </a:t>
            </a:r>
            <a:r>
              <a:rPr lang="el-GR" dirty="0" err="1" smtClean="0"/>
              <a:t>functions</a:t>
            </a:r>
            <a:r>
              <a:rPr lang="el-GR" dirty="0" smtClean="0"/>
              <a:t> </a:t>
            </a:r>
            <a:r>
              <a:rPr lang="el-GR" dirty="0" err="1" smtClean="0"/>
              <a:t>such</a:t>
            </a:r>
            <a:r>
              <a:rPr lang="el-GR" dirty="0" smtClean="0"/>
              <a:t> </a:t>
            </a:r>
            <a:r>
              <a:rPr lang="el-GR" dirty="0" err="1" smtClean="0"/>
              <a:t>as</a:t>
            </a:r>
            <a:r>
              <a:rPr lang="el-GR" dirty="0" smtClean="0"/>
              <a:t> </a:t>
            </a:r>
            <a:r>
              <a:rPr lang="el-GR" dirty="0" err="1" smtClean="0"/>
              <a:t>packet</a:t>
            </a:r>
            <a:r>
              <a:rPr lang="el-GR" dirty="0" smtClean="0"/>
              <a:t> </a:t>
            </a:r>
            <a:r>
              <a:rPr lang="el-GR" dirty="0" err="1" smtClean="0"/>
              <a:t>forwarding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specialised</a:t>
            </a:r>
            <a:r>
              <a:rPr lang="el-GR" dirty="0" smtClean="0"/>
              <a:t> </a:t>
            </a:r>
            <a:r>
              <a:rPr lang="el-GR" dirty="0" err="1" smtClean="0"/>
              <a:t>functions</a:t>
            </a:r>
            <a:r>
              <a:rPr lang="el-GR" dirty="0" smtClean="0"/>
              <a:t> </a:t>
            </a:r>
            <a:r>
              <a:rPr lang="el-GR" dirty="0" err="1" smtClean="0"/>
              <a:t>such</a:t>
            </a:r>
            <a:r>
              <a:rPr lang="el-GR" dirty="0" smtClean="0"/>
              <a:t> </a:t>
            </a:r>
            <a:r>
              <a:rPr lang="el-GR" dirty="0" err="1" smtClean="0"/>
              <a:t>as</a:t>
            </a:r>
            <a:r>
              <a:rPr lang="el-GR" dirty="0" smtClean="0"/>
              <a:t> </a:t>
            </a:r>
            <a:r>
              <a:rPr lang="el-GR" dirty="0" err="1" smtClean="0">
                <a:hlinkClick r:id="rId4" tooltip="IPsec"/>
              </a:rPr>
              <a:t>IPsec</a:t>
            </a:r>
            <a:r>
              <a:rPr lang="el-GR" dirty="0" smtClean="0"/>
              <a:t> </a:t>
            </a:r>
            <a:r>
              <a:rPr lang="el-GR" dirty="0" err="1" smtClean="0"/>
              <a:t>encryption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2DFB5-5D92-476F-A4F8-B88D98ADCA6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dirty="0" err="1" smtClean="0"/>
              <a:t>In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original</a:t>
            </a:r>
            <a:r>
              <a:rPr lang="el-GR" dirty="0" smtClean="0"/>
              <a:t> </a:t>
            </a:r>
            <a:r>
              <a:rPr lang="el-GR" dirty="0" err="1" smtClean="0"/>
              <a:t>era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routing</a:t>
            </a:r>
            <a:r>
              <a:rPr lang="el-GR" dirty="0" smtClean="0"/>
              <a:t> (</a:t>
            </a:r>
            <a:r>
              <a:rPr lang="el-GR" dirty="0" err="1" smtClean="0"/>
              <a:t>from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mid-1970s </a:t>
            </a:r>
            <a:r>
              <a:rPr lang="el-GR" dirty="0" err="1" smtClean="0"/>
              <a:t>through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1980s), </a:t>
            </a:r>
            <a:r>
              <a:rPr lang="el-GR" dirty="0" err="1" smtClean="0"/>
              <a:t>general</a:t>
            </a:r>
            <a:r>
              <a:rPr lang="el-GR" dirty="0" smtClean="0"/>
              <a:t>-</a:t>
            </a:r>
            <a:r>
              <a:rPr lang="el-GR" dirty="0" err="1" smtClean="0"/>
              <a:t>purpose</a:t>
            </a:r>
            <a:r>
              <a:rPr lang="el-GR" dirty="0" smtClean="0"/>
              <a:t> </a:t>
            </a:r>
            <a:r>
              <a:rPr lang="el-GR" dirty="0" err="1" smtClean="0">
                <a:hlinkClick r:id="rId3" tooltip="Mini-computer"/>
              </a:rPr>
              <a:t>mini</a:t>
            </a:r>
            <a:r>
              <a:rPr lang="el-GR" dirty="0" smtClean="0">
                <a:hlinkClick r:id="rId3" tooltip="Mini-computer"/>
              </a:rPr>
              <a:t>-</a:t>
            </a:r>
            <a:r>
              <a:rPr lang="el-GR" dirty="0" err="1" smtClean="0">
                <a:hlinkClick r:id="rId3" tooltip="Mini-computer"/>
              </a:rPr>
              <a:t>computers</a:t>
            </a:r>
            <a:r>
              <a:rPr lang="el-GR" dirty="0" smtClean="0"/>
              <a:t> </a:t>
            </a:r>
            <a:r>
              <a:rPr lang="el-GR" dirty="0" err="1" smtClean="0"/>
              <a:t>served</a:t>
            </a:r>
            <a:r>
              <a:rPr lang="el-GR" dirty="0" smtClean="0"/>
              <a:t> </a:t>
            </a:r>
            <a:r>
              <a:rPr lang="el-GR" dirty="0" err="1" smtClean="0"/>
              <a:t>as</a:t>
            </a:r>
            <a:r>
              <a:rPr lang="el-GR" dirty="0" smtClean="0"/>
              <a:t> </a:t>
            </a:r>
            <a:r>
              <a:rPr lang="el-GR" dirty="0" err="1" smtClean="0"/>
              <a:t>routers</a:t>
            </a:r>
            <a:r>
              <a:rPr lang="el-GR" dirty="0" smtClean="0"/>
              <a:t>. </a:t>
            </a:r>
            <a:r>
              <a:rPr lang="el-GR" dirty="0" err="1" smtClean="0"/>
              <a:t>Although</a:t>
            </a:r>
            <a:r>
              <a:rPr lang="el-GR" dirty="0" smtClean="0"/>
              <a:t> </a:t>
            </a:r>
            <a:r>
              <a:rPr lang="el-GR" dirty="0" err="1" smtClean="0"/>
              <a:t>general</a:t>
            </a:r>
            <a:r>
              <a:rPr lang="el-GR" dirty="0" smtClean="0"/>
              <a:t>-</a:t>
            </a:r>
            <a:r>
              <a:rPr lang="el-GR" dirty="0" err="1" smtClean="0"/>
              <a:t>purpose</a:t>
            </a:r>
            <a:r>
              <a:rPr lang="el-GR" dirty="0" smtClean="0"/>
              <a:t> </a:t>
            </a:r>
            <a:r>
              <a:rPr lang="el-GR" dirty="0" err="1" smtClean="0"/>
              <a:t>computers</a:t>
            </a:r>
            <a:r>
              <a:rPr lang="el-GR" dirty="0" smtClean="0"/>
              <a:t> </a:t>
            </a:r>
            <a:r>
              <a:rPr lang="el-GR" dirty="0" err="1" smtClean="0"/>
              <a:t>can</a:t>
            </a:r>
            <a:r>
              <a:rPr lang="el-GR" dirty="0" smtClean="0"/>
              <a:t> </a:t>
            </a:r>
            <a:r>
              <a:rPr lang="el-GR" dirty="0" err="1" smtClean="0"/>
              <a:t>perform</a:t>
            </a:r>
            <a:r>
              <a:rPr lang="el-GR" dirty="0" smtClean="0"/>
              <a:t> </a:t>
            </a:r>
            <a:r>
              <a:rPr lang="el-GR" dirty="0" err="1" smtClean="0"/>
              <a:t>routing</a:t>
            </a:r>
            <a:r>
              <a:rPr lang="el-GR" dirty="0" smtClean="0"/>
              <a:t>, </a:t>
            </a:r>
            <a:r>
              <a:rPr lang="el-GR" dirty="0" err="1" smtClean="0"/>
              <a:t>modern</a:t>
            </a:r>
            <a:r>
              <a:rPr lang="el-GR" dirty="0" smtClean="0"/>
              <a:t> </a:t>
            </a:r>
            <a:r>
              <a:rPr lang="el-GR" dirty="0" err="1" smtClean="0"/>
              <a:t>high</a:t>
            </a:r>
            <a:r>
              <a:rPr lang="el-GR" dirty="0" smtClean="0"/>
              <a:t>-</a:t>
            </a:r>
            <a:r>
              <a:rPr lang="el-GR" dirty="0" err="1" smtClean="0"/>
              <a:t>speed</a:t>
            </a:r>
            <a:r>
              <a:rPr lang="el-GR" dirty="0" smtClean="0"/>
              <a:t> </a:t>
            </a:r>
            <a:r>
              <a:rPr lang="el-GR" dirty="0" err="1" smtClean="0"/>
              <a:t>routers</a:t>
            </a:r>
            <a:r>
              <a:rPr lang="el-GR" dirty="0" smtClean="0"/>
              <a:t> </a:t>
            </a:r>
            <a:r>
              <a:rPr lang="el-GR" dirty="0" err="1" smtClean="0"/>
              <a:t>are</a:t>
            </a:r>
            <a:r>
              <a:rPr lang="el-GR" dirty="0" smtClean="0"/>
              <a:t> </a:t>
            </a:r>
            <a:r>
              <a:rPr lang="el-GR" dirty="0" err="1" smtClean="0"/>
              <a:t>highly</a:t>
            </a:r>
            <a:r>
              <a:rPr lang="el-GR" dirty="0" smtClean="0"/>
              <a:t> </a:t>
            </a:r>
            <a:r>
              <a:rPr lang="el-GR" dirty="0" err="1" smtClean="0"/>
              <a:t>specialized</a:t>
            </a:r>
            <a:r>
              <a:rPr lang="el-GR" dirty="0" smtClean="0"/>
              <a:t> </a:t>
            </a:r>
            <a:r>
              <a:rPr lang="el-GR" dirty="0" err="1" smtClean="0"/>
              <a:t>computers</a:t>
            </a:r>
            <a:r>
              <a:rPr lang="el-GR" dirty="0" smtClean="0"/>
              <a:t>, </a:t>
            </a:r>
            <a:r>
              <a:rPr lang="el-GR" dirty="0" err="1" smtClean="0"/>
              <a:t>generally</a:t>
            </a:r>
            <a:r>
              <a:rPr lang="el-GR" dirty="0" smtClean="0"/>
              <a:t> </a:t>
            </a:r>
            <a:r>
              <a:rPr lang="el-GR" dirty="0" err="1" smtClean="0"/>
              <a:t>with</a:t>
            </a:r>
            <a:r>
              <a:rPr lang="el-GR" dirty="0" smtClean="0"/>
              <a:t> </a:t>
            </a:r>
            <a:r>
              <a:rPr lang="el-GR" dirty="0" err="1" smtClean="0"/>
              <a:t>extra</a:t>
            </a:r>
            <a:r>
              <a:rPr lang="el-GR" dirty="0" smtClean="0"/>
              <a:t> </a:t>
            </a:r>
            <a:r>
              <a:rPr lang="el-GR" dirty="0" err="1" smtClean="0"/>
              <a:t>hardware</a:t>
            </a:r>
            <a:r>
              <a:rPr lang="el-GR" dirty="0" smtClean="0"/>
              <a:t> </a:t>
            </a:r>
            <a:r>
              <a:rPr lang="el-GR" dirty="0" err="1" smtClean="0"/>
              <a:t>added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accelerate</a:t>
            </a:r>
            <a:r>
              <a:rPr lang="el-GR" dirty="0" smtClean="0"/>
              <a:t> </a:t>
            </a:r>
            <a:r>
              <a:rPr lang="el-GR" dirty="0" err="1" smtClean="0"/>
              <a:t>both</a:t>
            </a:r>
            <a:r>
              <a:rPr lang="el-GR" dirty="0" smtClean="0"/>
              <a:t> </a:t>
            </a:r>
            <a:r>
              <a:rPr lang="el-GR" dirty="0" err="1" smtClean="0"/>
              <a:t>common</a:t>
            </a:r>
            <a:r>
              <a:rPr lang="el-GR" dirty="0" smtClean="0"/>
              <a:t> </a:t>
            </a:r>
            <a:r>
              <a:rPr lang="el-GR" dirty="0" err="1" smtClean="0"/>
              <a:t>routing</a:t>
            </a:r>
            <a:r>
              <a:rPr lang="el-GR" dirty="0" smtClean="0"/>
              <a:t> </a:t>
            </a:r>
            <a:r>
              <a:rPr lang="el-GR" dirty="0" err="1" smtClean="0"/>
              <a:t>functions</a:t>
            </a:r>
            <a:r>
              <a:rPr lang="el-GR" dirty="0" smtClean="0"/>
              <a:t> </a:t>
            </a:r>
            <a:r>
              <a:rPr lang="el-GR" dirty="0" err="1" smtClean="0"/>
              <a:t>such</a:t>
            </a:r>
            <a:r>
              <a:rPr lang="el-GR" dirty="0" smtClean="0"/>
              <a:t> </a:t>
            </a:r>
            <a:r>
              <a:rPr lang="el-GR" dirty="0" err="1" smtClean="0"/>
              <a:t>as</a:t>
            </a:r>
            <a:r>
              <a:rPr lang="el-GR" dirty="0" smtClean="0"/>
              <a:t> </a:t>
            </a:r>
            <a:r>
              <a:rPr lang="el-GR" dirty="0" err="1" smtClean="0"/>
              <a:t>packet</a:t>
            </a:r>
            <a:r>
              <a:rPr lang="el-GR" dirty="0" smtClean="0"/>
              <a:t> </a:t>
            </a:r>
            <a:r>
              <a:rPr lang="el-GR" dirty="0" err="1" smtClean="0"/>
              <a:t>forwarding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specialised</a:t>
            </a:r>
            <a:r>
              <a:rPr lang="el-GR" dirty="0" smtClean="0"/>
              <a:t> </a:t>
            </a:r>
            <a:r>
              <a:rPr lang="el-GR" dirty="0" err="1" smtClean="0"/>
              <a:t>functions</a:t>
            </a:r>
            <a:r>
              <a:rPr lang="el-GR" dirty="0" smtClean="0"/>
              <a:t> </a:t>
            </a:r>
            <a:r>
              <a:rPr lang="el-GR" dirty="0" err="1" smtClean="0"/>
              <a:t>such</a:t>
            </a:r>
            <a:r>
              <a:rPr lang="el-GR" dirty="0" smtClean="0"/>
              <a:t> </a:t>
            </a:r>
            <a:r>
              <a:rPr lang="el-GR" dirty="0" err="1" smtClean="0"/>
              <a:t>as</a:t>
            </a:r>
            <a:r>
              <a:rPr lang="el-GR" dirty="0" smtClean="0"/>
              <a:t> </a:t>
            </a:r>
            <a:r>
              <a:rPr lang="el-GR" dirty="0" err="1" smtClean="0">
                <a:hlinkClick r:id="rId4" tooltip="IPsec"/>
              </a:rPr>
              <a:t>IPsec</a:t>
            </a:r>
            <a:r>
              <a:rPr lang="el-GR" dirty="0" smtClean="0"/>
              <a:t> </a:t>
            </a:r>
            <a:r>
              <a:rPr lang="el-GR" dirty="0" err="1" smtClean="0"/>
              <a:t>encryption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routers store and forward high-speed Internet</a:t>
            </a:r>
          </a:p>
          <a:p>
            <a:pPr>
              <a:defRPr/>
            </a:pPr>
            <a:r>
              <a:rPr lang="en-US" dirty="0" smtClean="0"/>
              <a:t>protocol (IP) packets. The bandwidth of the transmission</a:t>
            </a:r>
          </a:p>
          <a:p>
            <a:pPr>
              <a:defRPr/>
            </a:pPr>
            <a:r>
              <a:rPr lang="en-US" dirty="0" smtClean="0"/>
              <a:t>lines for the routers, often called line-rate, increases rapidly with</a:t>
            </a:r>
          </a:p>
          <a:p>
            <a:pPr>
              <a:defRPr/>
            </a:pPr>
            <a:r>
              <a:rPr lang="en-US" dirty="0" smtClean="0"/>
              <a:t>the increasing bandwidth requirement and advance in the optical</a:t>
            </a:r>
          </a:p>
          <a:p>
            <a:pPr>
              <a:defRPr/>
            </a:pPr>
            <a:r>
              <a:rPr lang="en-US" dirty="0" smtClean="0"/>
              <a:t>technology [1], [2]. The line-rate increases from 40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</a:p>
          <a:p>
            <a:pPr>
              <a:defRPr/>
            </a:pPr>
            <a:r>
              <a:rPr lang="en-US" dirty="0" smtClean="0"/>
              <a:t>[optical carrier (OC)1-768] to 160 </a:t>
            </a:r>
            <a:r>
              <a:rPr lang="en-US" dirty="0" err="1" smtClean="0"/>
              <a:t>Gb</a:t>
            </a:r>
            <a:r>
              <a:rPr lang="en-US" dirty="0" smtClean="0"/>
              <a:t>/s (OC-3072) and beyond,</a:t>
            </a:r>
          </a:p>
          <a:p>
            <a:pPr>
              <a:defRPr/>
            </a:pPr>
            <a:r>
              <a:rPr lang="en-US" dirty="0" smtClean="0"/>
              <a:t>and twice the line-rate is required for the memory bandwidth to</a:t>
            </a:r>
          </a:p>
          <a:p>
            <a:pPr>
              <a:defRPr/>
            </a:pPr>
            <a:r>
              <a:rPr lang="en-US" dirty="0" smtClean="0"/>
              <a:t>store and retrieve data into and from the memory of the routers.</a:t>
            </a:r>
          </a:p>
          <a:p>
            <a:pPr>
              <a:defRPr/>
            </a:pPr>
            <a:r>
              <a:rPr lang="en-US" dirty="0" smtClean="0"/>
              <a:t>A packet is broken into smaller fixed size data called </a:t>
            </a:r>
            <a:r>
              <a:rPr lang="en-US" i="1" dirty="0" smtClean="0"/>
              <a:t>cells and</a:t>
            </a:r>
          </a:p>
          <a:p>
            <a:pPr>
              <a:defRPr/>
            </a:pPr>
            <a:r>
              <a:rPr lang="en-US" dirty="0" smtClean="0"/>
              <a:t>cells are written into and read from the memory.</a:t>
            </a:r>
            <a:r>
              <a:rPr lang="el-GR" dirty="0" smtClean="0"/>
              <a:t> </a:t>
            </a:r>
            <a:r>
              <a:rPr lang="en-US" dirty="0" smtClean="0"/>
              <a:t>The basic function of a router is to receive IP packets through</a:t>
            </a:r>
          </a:p>
          <a:p>
            <a:pPr>
              <a:defRPr/>
            </a:pPr>
            <a:r>
              <a:rPr lang="en-US" dirty="0" smtClean="0"/>
              <a:t>its input ports, find the output port based on IP address table</a:t>
            </a:r>
          </a:p>
          <a:p>
            <a:pPr>
              <a:defRPr/>
            </a:pPr>
            <a:r>
              <a:rPr lang="en-US" dirty="0" smtClean="0"/>
              <a:t>lookup, and forward packets to the output ports. Packets are</a:t>
            </a:r>
          </a:p>
          <a:p>
            <a:pPr>
              <a:defRPr/>
            </a:pPr>
            <a:r>
              <a:rPr lang="en-US" dirty="0" smtClean="0"/>
              <a:t>classified inside routers based on their service classes and</a:t>
            </a:r>
          </a:p>
          <a:p>
            <a:pPr>
              <a:defRPr/>
            </a:pPr>
            <a:r>
              <a:rPr lang="en-US" dirty="0" smtClean="0"/>
              <a:t>broken into fixed size cells. The cells are stored into output</a:t>
            </a:r>
          </a:p>
          <a:p>
            <a:pPr>
              <a:defRPr/>
            </a:pPr>
            <a:r>
              <a:rPr lang="en-US" dirty="0" smtClean="0"/>
              <a:t>queues before being scheduled and sent to the output ports.</a:t>
            </a:r>
          </a:p>
          <a:p>
            <a:pPr>
              <a:defRPr/>
            </a:pPr>
            <a:r>
              <a:rPr lang="en-US" dirty="0" smtClean="0"/>
              <a:t>Output queues may represent different service classes or</a:t>
            </a:r>
          </a:p>
          <a:p>
            <a:pPr>
              <a:defRPr/>
            </a:pPr>
            <a:r>
              <a:rPr lang="en-US" dirty="0" smtClean="0"/>
              <a:t>different flows such as user datagram protocol (UDP) or transmission</a:t>
            </a:r>
          </a:p>
          <a:p>
            <a:pPr>
              <a:defRPr/>
            </a:pPr>
            <a:r>
              <a:rPr lang="en-US" dirty="0" smtClean="0"/>
              <a:t>control protocol (TCP) connections, video streaming,</a:t>
            </a:r>
          </a:p>
          <a:p>
            <a:pPr>
              <a:defRPr/>
            </a:pPr>
            <a:r>
              <a:rPr lang="en-US" dirty="0" smtClean="0"/>
              <a:t>or VoIP. Output queues are used to provide different levels of</a:t>
            </a:r>
          </a:p>
          <a:p>
            <a:pPr>
              <a:defRPr/>
            </a:pPr>
            <a:r>
              <a:rPr lang="en-US" dirty="0" smtClean="0"/>
              <a:t>buffering or different </a:t>
            </a:r>
            <a:r>
              <a:rPr lang="en-US" dirty="0" err="1" smtClean="0"/>
              <a:t>QoS</a:t>
            </a:r>
            <a:r>
              <a:rPr lang="en-US" dirty="0" smtClean="0"/>
              <a:t> to different traffic streams. Multiple</a:t>
            </a:r>
          </a:p>
          <a:p>
            <a:pPr>
              <a:defRPr/>
            </a:pPr>
            <a:r>
              <a:rPr lang="en-US" dirty="0" smtClean="0"/>
              <a:t>output queues are grouped and mapped onto an output port</a:t>
            </a:r>
          </a:p>
          <a:p>
            <a:pPr>
              <a:defRPr/>
            </a:pPr>
            <a:r>
              <a:rPr lang="en-US" dirty="0" smtClean="0"/>
              <a:t>(or a line interface, e.g., OC192). Thus, as line-rate increases,</a:t>
            </a:r>
          </a:p>
          <a:p>
            <a:pPr>
              <a:defRPr/>
            </a:pPr>
            <a:r>
              <a:rPr lang="en-US" dirty="0" smtClean="0"/>
              <a:t>routers should support more output queues.</a:t>
            </a: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B941B-A283-4EDA-B132-2A0086E0EF4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EB0C5E0-5242-4384-9BFA-17219C38E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C8EA0A7B-0B8B-4BD7-8452-ED8DC243F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966856D-4C42-4EF4-9CAB-2017BE69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6561F06-D38F-401C-A561-0FF3A0CB6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3764FC2-2574-4D98-BD12-94A45677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00CB4A1-DEFD-4EEE-A4CA-CFA86E43B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5695303A-1191-4CDF-ADE8-081FD312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493B44B-C52A-4FE0-8253-E114139A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25B9155-804B-4D63-A7C8-B74C6039F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232DE43-0A44-4417-96E2-C5AA8A9ED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2CB20F8-94D6-4387-8A11-F6C8909E7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0E5DCC9-E0FD-4FF5-97F3-E3371C05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n-US"/>
              <a:t>4-</a:t>
            </a:r>
            <a:fld id="{51894070-090C-41ED-AF27-84278DDA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8458200" cy="30861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3200" smtClean="0"/>
              <a:t>HY-335 : </a:t>
            </a:r>
            <a:r>
              <a:rPr lang="el-GR" sz="3200" smtClean="0"/>
              <a:t>Δίκτυα Υπολογιστών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3716338"/>
            <a:ext cx="8472488" cy="2743200"/>
          </a:xfrm>
        </p:spPr>
        <p:txBody>
          <a:bodyPr lIns="92075" tIns="46038" rIns="92075" bIns="46038"/>
          <a:lstStyle/>
          <a:p>
            <a:pPr marL="63500" indent="0" algn="ctr" eaLnBrk="1" hangingPunct="1">
              <a:buFont typeface="ZapfDingbats"/>
              <a:buNone/>
            </a:pPr>
            <a:endParaRPr lang="el-GR" sz="3200" dirty="0" smtClean="0"/>
          </a:p>
          <a:p>
            <a:pPr marL="63500" indent="0" algn="ctr" eaLnBrk="1" hangingPunct="1">
              <a:buFont typeface="ZapfDingbats"/>
              <a:buNone/>
            </a:pPr>
            <a:r>
              <a:rPr lang="el-GR" sz="2400" b="1" dirty="0" smtClean="0">
                <a:solidFill>
                  <a:srgbClr val="E99417"/>
                </a:solidFill>
              </a:rPr>
              <a:t>Δρομολογητές, </a:t>
            </a:r>
            <a:r>
              <a:rPr lang="el-GR" sz="2400" b="1" dirty="0" smtClean="0">
                <a:solidFill>
                  <a:srgbClr val="E99417"/>
                </a:solidFill>
              </a:rPr>
              <a:t>αρχιτεκτονική, </a:t>
            </a:r>
            <a:r>
              <a:rPr lang="el-GR" sz="2400" b="1" dirty="0" err="1" smtClean="0">
                <a:solidFill>
                  <a:srgbClr val="E99417"/>
                </a:solidFill>
              </a:rPr>
              <a:t>διευθυνσιοδότηση</a:t>
            </a:r>
            <a:r>
              <a:rPr lang="el-GR" sz="2400" b="1" dirty="0" smtClean="0">
                <a:solidFill>
                  <a:srgbClr val="E99417"/>
                </a:solidFill>
              </a:rPr>
              <a:t> </a:t>
            </a:r>
            <a:endParaRPr lang="en-US" sz="2400" b="1" dirty="0" smtClean="0">
              <a:solidFill>
                <a:srgbClr val="E99417"/>
              </a:solidFill>
            </a:endParaRPr>
          </a:p>
          <a:p>
            <a:pPr marL="63500" indent="0" algn="ctr" eaLnBrk="1" hangingPunct="1">
              <a:buFont typeface="ZapfDingbats"/>
              <a:buNone/>
            </a:pPr>
            <a:r>
              <a:rPr lang="en-US" sz="400" dirty="0" smtClean="0"/>
              <a:t> </a:t>
            </a:r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Μαρία </a:t>
            </a:r>
            <a:r>
              <a:rPr lang="el-GR" sz="2400" dirty="0" err="1" smtClean="0"/>
              <a:t>Παπαδοπούλη</a:t>
            </a:r>
            <a:endParaRPr lang="el-GR" sz="2400" dirty="0" smtClean="0"/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Τμήμα Επιστήμης Υπολογιστών</a:t>
            </a:r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Πανεπιστήμιο Κρήτης</a:t>
            </a:r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Χειμερινό εξάμηνο 20</a:t>
            </a:r>
            <a:r>
              <a:rPr lang="en-US" sz="2400" dirty="0" smtClean="0"/>
              <a:t>12</a:t>
            </a:r>
            <a:r>
              <a:rPr lang="el-GR" sz="2400" dirty="0" smtClean="0"/>
              <a:t>-20</a:t>
            </a:r>
            <a:r>
              <a:rPr lang="en-US" sz="2400" dirty="0" smtClean="0"/>
              <a:t>13</a:t>
            </a:r>
            <a:endParaRPr lang="el-GR" sz="2400" dirty="0" smtClean="0"/>
          </a:p>
          <a:p>
            <a:pPr marL="63500" indent="0" algn="ctr" eaLnBrk="1" hangingPunct="1">
              <a:buFont typeface="ZapfDingbats"/>
              <a:buNone/>
            </a:pPr>
            <a:endParaRPr lang="en-GB" sz="2400" dirty="0" smtClean="0"/>
          </a:p>
          <a:p>
            <a:pPr marL="63500" indent="0" algn="ctr" eaLnBrk="1" hangingPunct="1">
              <a:buFont typeface="ZapfDingbats"/>
              <a:buNone/>
            </a:pPr>
            <a:endParaRPr lang="en-GB" dirty="0" smtClean="0"/>
          </a:p>
        </p:txBody>
      </p:sp>
      <p:pic>
        <p:nvPicPr>
          <p:cNvPr id="13316" name="Picture 5" descr="economi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42"/>
          <p:cNvGrpSpPr>
            <a:grpSpLocks/>
          </p:cNvGrpSpPr>
          <p:nvPr/>
        </p:nvGrpSpPr>
        <p:grpSpPr bwMode="auto">
          <a:xfrm>
            <a:off x="4751388" y="0"/>
            <a:ext cx="4392612" cy="3527425"/>
            <a:chOff x="567" y="482"/>
            <a:chExt cx="2767" cy="2222"/>
          </a:xfrm>
        </p:grpSpPr>
        <p:sp>
          <p:nvSpPr>
            <p:cNvPr id="13319" name="Rectangle 43"/>
            <p:cNvSpPr>
              <a:spLocks noChangeArrowheads="1"/>
            </p:cNvSpPr>
            <p:nvPr/>
          </p:nvSpPr>
          <p:spPr bwMode="auto">
            <a:xfrm>
              <a:off x="2103" y="839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20" name="Rectangle 44"/>
            <p:cNvSpPr>
              <a:spLocks noChangeArrowheads="1"/>
            </p:cNvSpPr>
            <p:nvPr/>
          </p:nvSpPr>
          <p:spPr bwMode="auto">
            <a:xfrm>
              <a:off x="2103" y="1090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l-GR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21" name="Line 45"/>
            <p:cNvSpPr>
              <a:spLocks noChangeShapeType="1"/>
            </p:cNvSpPr>
            <p:nvPr/>
          </p:nvSpPr>
          <p:spPr bwMode="auto">
            <a:xfrm flipH="1">
              <a:off x="2132" y="1341"/>
              <a:ext cx="662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2" name="Line 46"/>
            <p:cNvSpPr>
              <a:spLocks noChangeShapeType="1"/>
            </p:cNvSpPr>
            <p:nvPr/>
          </p:nvSpPr>
          <p:spPr bwMode="auto">
            <a:xfrm flipH="1">
              <a:off x="1469" y="1341"/>
              <a:ext cx="663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3" name="Line 47"/>
            <p:cNvSpPr>
              <a:spLocks noChangeShapeType="1"/>
            </p:cNvSpPr>
            <p:nvPr/>
          </p:nvSpPr>
          <p:spPr bwMode="auto">
            <a:xfrm>
              <a:off x="1469" y="1768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4" name="Rectangle 48"/>
            <p:cNvSpPr>
              <a:spLocks noChangeArrowheads="1"/>
            </p:cNvSpPr>
            <p:nvPr/>
          </p:nvSpPr>
          <p:spPr bwMode="auto">
            <a:xfrm>
              <a:off x="1469" y="1758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25" name="Rectangle 49"/>
            <p:cNvSpPr>
              <a:spLocks noChangeArrowheads="1"/>
            </p:cNvSpPr>
            <p:nvPr/>
          </p:nvSpPr>
          <p:spPr bwMode="auto">
            <a:xfrm>
              <a:off x="1469" y="2009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26" name="Line 50"/>
            <p:cNvSpPr>
              <a:spLocks noChangeShapeType="1"/>
            </p:cNvSpPr>
            <p:nvPr/>
          </p:nvSpPr>
          <p:spPr bwMode="auto">
            <a:xfrm>
              <a:off x="2132" y="2260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7" name="Line 51"/>
            <p:cNvSpPr>
              <a:spLocks noChangeShapeType="1"/>
            </p:cNvSpPr>
            <p:nvPr/>
          </p:nvSpPr>
          <p:spPr bwMode="auto">
            <a:xfrm>
              <a:off x="1469" y="1783"/>
              <a:ext cx="663" cy="7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8" name="Line 52"/>
            <p:cNvSpPr>
              <a:spLocks noChangeShapeType="1"/>
            </p:cNvSpPr>
            <p:nvPr/>
          </p:nvSpPr>
          <p:spPr bwMode="auto">
            <a:xfrm flipV="1">
              <a:off x="1469" y="1080"/>
              <a:ext cx="634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9" name="Line 53"/>
            <p:cNvSpPr>
              <a:spLocks noChangeShapeType="1"/>
            </p:cNvSpPr>
            <p:nvPr/>
          </p:nvSpPr>
          <p:spPr bwMode="auto">
            <a:xfrm flipV="1">
              <a:off x="1469" y="839"/>
              <a:ext cx="634" cy="14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0" name="Line 54"/>
            <p:cNvSpPr>
              <a:spLocks noChangeShapeType="1"/>
            </p:cNvSpPr>
            <p:nvPr/>
          </p:nvSpPr>
          <p:spPr bwMode="auto">
            <a:xfrm flipV="1">
              <a:off x="2132" y="1080"/>
              <a:ext cx="663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1" name="Line 55"/>
            <p:cNvSpPr>
              <a:spLocks noChangeShapeType="1"/>
            </p:cNvSpPr>
            <p:nvPr/>
          </p:nvSpPr>
          <p:spPr bwMode="auto">
            <a:xfrm flipV="1">
              <a:off x="2132" y="839"/>
              <a:ext cx="663" cy="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2" name="Oval 56"/>
            <p:cNvSpPr>
              <a:spLocks noChangeArrowheads="1"/>
            </p:cNvSpPr>
            <p:nvPr/>
          </p:nvSpPr>
          <p:spPr bwMode="auto">
            <a:xfrm>
              <a:off x="2766" y="1253"/>
              <a:ext cx="159" cy="128"/>
            </a:xfrm>
            <a:prstGeom prst="ellipse">
              <a:avLst/>
            </a:prstGeom>
            <a:solidFill>
              <a:srgbClr val="8585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O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33" name="Oval 57"/>
            <p:cNvSpPr>
              <a:spLocks noChangeArrowheads="1"/>
            </p:cNvSpPr>
            <p:nvPr/>
          </p:nvSpPr>
          <p:spPr bwMode="auto">
            <a:xfrm>
              <a:off x="1338" y="1616"/>
              <a:ext cx="189" cy="167"/>
            </a:xfrm>
            <a:prstGeom prst="ellipse">
              <a:avLst/>
            </a:prstGeom>
            <a:solidFill>
              <a:srgbClr val="E5E5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R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34" name="Oval 58"/>
            <p:cNvSpPr>
              <a:spLocks noChangeArrowheads="1"/>
            </p:cNvSpPr>
            <p:nvPr/>
          </p:nvSpPr>
          <p:spPr bwMode="auto">
            <a:xfrm>
              <a:off x="2103" y="1482"/>
              <a:ext cx="187" cy="17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E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35" name="Line 59"/>
            <p:cNvSpPr>
              <a:spLocks noChangeShapeType="1"/>
            </p:cNvSpPr>
            <p:nvPr/>
          </p:nvSpPr>
          <p:spPr bwMode="auto">
            <a:xfrm flipV="1">
              <a:off x="1498" y="1356"/>
              <a:ext cx="1268" cy="3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6" name="Oval 60"/>
            <p:cNvSpPr>
              <a:spLocks noChangeArrowheads="1"/>
            </p:cNvSpPr>
            <p:nvPr/>
          </p:nvSpPr>
          <p:spPr bwMode="auto">
            <a:xfrm>
              <a:off x="2103" y="2536"/>
              <a:ext cx="278" cy="1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K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37" name="Line 61"/>
            <p:cNvSpPr>
              <a:spLocks noChangeShapeType="1"/>
            </p:cNvSpPr>
            <p:nvPr/>
          </p:nvSpPr>
          <p:spPr bwMode="auto">
            <a:xfrm flipV="1">
              <a:off x="2103" y="572"/>
              <a:ext cx="0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38" name="Oval 62"/>
            <p:cNvSpPr>
              <a:spLocks noChangeArrowheads="1"/>
            </p:cNvSpPr>
            <p:nvPr/>
          </p:nvSpPr>
          <p:spPr bwMode="auto">
            <a:xfrm>
              <a:off x="2045" y="482"/>
              <a:ext cx="155" cy="190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W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39" name="Line 63"/>
            <p:cNvSpPr>
              <a:spLocks noChangeShapeType="1"/>
            </p:cNvSpPr>
            <p:nvPr/>
          </p:nvSpPr>
          <p:spPr bwMode="auto">
            <a:xfrm>
              <a:off x="2132" y="572"/>
              <a:ext cx="634" cy="7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40" name="Freeform 64"/>
            <p:cNvSpPr>
              <a:spLocks/>
            </p:cNvSpPr>
            <p:nvPr/>
          </p:nvSpPr>
          <p:spPr bwMode="auto">
            <a:xfrm rot="10800000">
              <a:off x="1152" y="1165"/>
              <a:ext cx="2046" cy="635"/>
            </a:xfrm>
            <a:custGeom>
              <a:avLst/>
              <a:gdLst>
                <a:gd name="T0" fmla="*/ 0 w 3220"/>
                <a:gd name="T1" fmla="*/ 1 h 1148"/>
                <a:gd name="T2" fmla="*/ 20 w 3220"/>
                <a:gd name="T3" fmla="*/ 4 h 1148"/>
                <a:gd name="T4" fmla="*/ 37 w 3220"/>
                <a:gd name="T5" fmla="*/ 1 h 1148"/>
                <a:gd name="T6" fmla="*/ 55 w 3220"/>
                <a:gd name="T7" fmla="*/ 6 h 1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0"/>
                <a:gd name="T13" fmla="*/ 0 h 1148"/>
                <a:gd name="T14" fmla="*/ 3220 w 3220"/>
                <a:gd name="T15" fmla="*/ 1148 h 1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0" h="1148">
                  <a:moveTo>
                    <a:pt x="0" y="14"/>
                  </a:moveTo>
                  <a:cubicBezTo>
                    <a:pt x="404" y="395"/>
                    <a:pt x="809" y="777"/>
                    <a:pt x="1179" y="785"/>
                  </a:cubicBezTo>
                  <a:cubicBezTo>
                    <a:pt x="1549" y="793"/>
                    <a:pt x="1882" y="0"/>
                    <a:pt x="2222" y="60"/>
                  </a:cubicBezTo>
                  <a:cubicBezTo>
                    <a:pt x="2562" y="120"/>
                    <a:pt x="3054" y="974"/>
                    <a:pt x="3220" y="11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r"/>
              <a:endParaRPr lang="el-GR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41" name="Oval 65"/>
            <p:cNvSpPr>
              <a:spLocks noChangeArrowheads="1"/>
            </p:cNvSpPr>
            <p:nvPr/>
          </p:nvSpPr>
          <p:spPr bwMode="auto">
            <a:xfrm>
              <a:off x="1065" y="1071"/>
              <a:ext cx="182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N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42" name="Oval 66"/>
            <p:cNvSpPr>
              <a:spLocks noChangeArrowheads="1"/>
            </p:cNvSpPr>
            <p:nvPr/>
          </p:nvSpPr>
          <p:spPr bwMode="auto">
            <a:xfrm>
              <a:off x="3083" y="1661"/>
              <a:ext cx="251" cy="18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 Greek"/>
                  <a:ea typeface="MS PGothic" pitchFamily="34" charset="-128"/>
                </a:rPr>
                <a:t>T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43" name="Freeform 67"/>
            <p:cNvSpPr>
              <a:spLocks/>
            </p:cNvSpPr>
            <p:nvPr/>
          </p:nvSpPr>
          <p:spPr bwMode="auto">
            <a:xfrm>
              <a:off x="921" y="1265"/>
              <a:ext cx="116" cy="352"/>
            </a:xfrm>
            <a:custGeom>
              <a:avLst/>
              <a:gdLst>
                <a:gd name="T0" fmla="*/ 3 w 182"/>
                <a:gd name="T1" fmla="*/ 0 h 635"/>
                <a:gd name="T2" fmla="*/ 0 w 182"/>
                <a:gd name="T3" fmla="*/ 2 h 635"/>
                <a:gd name="T4" fmla="*/ 3 w 182"/>
                <a:gd name="T5" fmla="*/ 2 h 635"/>
                <a:gd name="T6" fmla="*/ 0 w 182"/>
                <a:gd name="T7" fmla="*/ 3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635"/>
                <a:gd name="T14" fmla="*/ 182 w 18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635">
                  <a:moveTo>
                    <a:pt x="182" y="0"/>
                  </a:moveTo>
                  <a:cubicBezTo>
                    <a:pt x="91" y="155"/>
                    <a:pt x="0" y="310"/>
                    <a:pt x="0" y="363"/>
                  </a:cubicBezTo>
                  <a:cubicBezTo>
                    <a:pt x="0" y="416"/>
                    <a:pt x="182" y="272"/>
                    <a:pt x="182" y="317"/>
                  </a:cubicBezTo>
                  <a:cubicBezTo>
                    <a:pt x="182" y="362"/>
                    <a:pt x="30" y="582"/>
                    <a:pt x="0" y="63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r"/>
              <a:endParaRPr lang="el-GR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44" name="Text Box 68"/>
            <p:cNvSpPr txBox="1">
              <a:spLocks noChangeArrowheads="1"/>
            </p:cNvSpPr>
            <p:nvPr/>
          </p:nvSpPr>
          <p:spPr bwMode="auto">
            <a:xfrm>
              <a:off x="567" y="1344"/>
              <a:ext cx="8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GB" sz="1600" b="1">
                  <a:latin typeface="Arial Greek"/>
                  <a:ea typeface="MS PGothic" pitchFamily="34" charset="-128"/>
                </a:rPr>
                <a:t>net   </a:t>
              </a:r>
              <a:r>
                <a:rPr lang="en-GB" sz="1600">
                  <a:latin typeface="Arial Greek"/>
                  <a:ea typeface="MS PGothic" pitchFamily="34" charset="-128"/>
                </a:rPr>
                <a:t>works</a:t>
              </a:r>
              <a:endParaRPr lang="en-US" sz="1600">
                <a:latin typeface="Arial Greek"/>
                <a:ea typeface="MS PGothic" pitchFamily="34" charset="-128"/>
              </a:endParaRPr>
            </a:p>
          </p:txBody>
        </p:sp>
        <p:sp>
          <p:nvSpPr>
            <p:cNvPr id="13345" name="Line 69"/>
            <p:cNvSpPr>
              <a:spLocks noChangeShapeType="1"/>
            </p:cNvSpPr>
            <p:nvPr/>
          </p:nvSpPr>
          <p:spPr bwMode="auto">
            <a:xfrm>
              <a:off x="2103" y="1341"/>
              <a:ext cx="0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18" name="Text Box 33"/>
          <p:cNvSpPr txBox="1">
            <a:spLocks noChangeArrowheads="1"/>
          </p:cNvSpPr>
          <p:nvPr/>
        </p:nvSpPr>
        <p:spPr bwMode="auto">
          <a:xfrm>
            <a:off x="2690813" y="3563938"/>
            <a:ext cx="3122612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800" b="1">
                <a:solidFill>
                  <a:srgbClr val="FF9933"/>
                </a:solidFill>
                <a:latin typeface="Arial Greek"/>
              </a:rPr>
              <a:t>Επίπεδο</a:t>
            </a:r>
            <a:r>
              <a:rPr lang="en-US" sz="2800" b="1">
                <a:solidFill>
                  <a:srgbClr val="FF9933"/>
                </a:solidFill>
                <a:latin typeface="Arial Greek"/>
              </a:rPr>
              <a:t> </a:t>
            </a:r>
            <a:r>
              <a:rPr lang="el-GR" sz="2800" b="1">
                <a:solidFill>
                  <a:srgbClr val="FF9933"/>
                </a:solidFill>
                <a:latin typeface="Arial Greek"/>
              </a:rPr>
              <a:t>Δικτύου</a:t>
            </a:r>
            <a:endParaRPr lang="en-US" sz="2800" b="1">
              <a:solidFill>
                <a:srgbClr val="FF9933"/>
              </a:solidFill>
              <a:latin typeface="Arial Greek"/>
            </a:endParaRPr>
          </a:p>
          <a:p>
            <a:pPr algn="r"/>
            <a:endParaRPr lang="el-GR" sz="2800" b="1">
              <a:solidFill>
                <a:srgbClr val="FF9933"/>
              </a:solidFill>
              <a:latin typeface="Arial Gree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2BD417E-719B-43EE-A114-AF8746DAE3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Oval 2"/>
          <p:cNvSpPr>
            <a:spLocks noChangeArrowheads="1"/>
          </p:cNvSpPr>
          <p:nvPr/>
        </p:nvSpPr>
        <p:spPr bwMode="auto">
          <a:xfrm>
            <a:off x="6705600" y="1447800"/>
            <a:ext cx="2362200" cy="16002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>
          <a:xfrm>
            <a:off x="943707" y="0"/>
            <a:ext cx="7162800" cy="838200"/>
          </a:xfrm>
        </p:spPr>
        <p:txBody>
          <a:bodyPr/>
          <a:lstStyle/>
          <a:p>
            <a:r>
              <a:rPr lang="en-US" dirty="0" smtClean="0"/>
              <a:t>IP Routers</a:t>
            </a:r>
          </a:p>
        </p:txBody>
      </p:sp>
      <p:cxnSp>
        <p:nvCxnSpPr>
          <p:cNvPr id="19462" name="AutoShape 4"/>
          <p:cNvCxnSpPr>
            <a:cxnSpLocks noChangeShapeType="1"/>
            <a:stCxn id="19485" idx="4"/>
            <a:endCxn id="19483" idx="0"/>
          </p:cNvCxnSpPr>
          <p:nvPr/>
        </p:nvCxnSpPr>
        <p:spPr bwMode="auto">
          <a:xfrm>
            <a:off x="4140200" y="5638800"/>
            <a:ext cx="45720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3" name="AutoShape 5"/>
          <p:cNvCxnSpPr>
            <a:cxnSpLocks noChangeShapeType="1"/>
            <a:stCxn id="19482" idx="5"/>
            <a:endCxn id="19478" idx="1"/>
          </p:cNvCxnSpPr>
          <p:nvPr/>
        </p:nvCxnSpPr>
        <p:spPr bwMode="auto">
          <a:xfrm>
            <a:off x="4838700" y="4081463"/>
            <a:ext cx="354013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4" name="AutoShape 6"/>
          <p:cNvCxnSpPr>
            <a:cxnSpLocks noChangeShapeType="1"/>
            <a:stCxn id="19481" idx="2"/>
            <a:endCxn id="19482" idx="7"/>
          </p:cNvCxnSpPr>
          <p:nvPr/>
        </p:nvCxnSpPr>
        <p:spPr bwMode="auto">
          <a:xfrm flipH="1">
            <a:off x="4838700" y="3622675"/>
            <a:ext cx="315913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5" name="AutoShape 7"/>
          <p:cNvCxnSpPr>
            <a:cxnSpLocks noChangeShapeType="1"/>
            <a:stCxn id="19481" idx="6"/>
            <a:endCxn id="19479" idx="2"/>
          </p:cNvCxnSpPr>
          <p:nvPr/>
        </p:nvCxnSpPr>
        <p:spPr bwMode="auto">
          <a:xfrm>
            <a:off x="5410200" y="3622675"/>
            <a:ext cx="658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6" name="AutoShape 8"/>
          <p:cNvCxnSpPr>
            <a:cxnSpLocks noChangeShapeType="1"/>
            <a:stCxn id="19479" idx="4"/>
            <a:endCxn id="19480" idx="7"/>
          </p:cNvCxnSpPr>
          <p:nvPr/>
        </p:nvCxnSpPr>
        <p:spPr bwMode="auto">
          <a:xfrm flipH="1">
            <a:off x="5981700" y="3733800"/>
            <a:ext cx="215900" cy="344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7" name="AutoShape 9"/>
          <p:cNvCxnSpPr>
            <a:cxnSpLocks noChangeShapeType="1"/>
            <a:stCxn id="19480" idx="2"/>
            <a:endCxn id="19482" idx="5"/>
          </p:cNvCxnSpPr>
          <p:nvPr/>
        </p:nvCxnSpPr>
        <p:spPr bwMode="auto">
          <a:xfrm flipH="1" flipV="1">
            <a:off x="4838700" y="4081463"/>
            <a:ext cx="925513" cy="74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8" name="AutoShape 10"/>
          <p:cNvCxnSpPr>
            <a:cxnSpLocks noChangeShapeType="1"/>
            <a:stCxn id="19481" idx="4"/>
            <a:endCxn id="19478" idx="0"/>
          </p:cNvCxnSpPr>
          <p:nvPr/>
        </p:nvCxnSpPr>
        <p:spPr bwMode="auto">
          <a:xfrm>
            <a:off x="5283200" y="3733800"/>
            <a:ext cx="0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9" name="AutoShape 11"/>
          <p:cNvCxnSpPr>
            <a:cxnSpLocks noChangeShapeType="1"/>
            <a:stCxn id="19488" idx="7"/>
            <a:endCxn id="19487" idx="3"/>
          </p:cNvCxnSpPr>
          <p:nvPr/>
        </p:nvCxnSpPr>
        <p:spPr bwMode="auto">
          <a:xfrm flipV="1">
            <a:off x="6362700" y="5453063"/>
            <a:ext cx="430213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0" name="AutoShape 12"/>
          <p:cNvCxnSpPr>
            <a:cxnSpLocks noChangeShapeType="1"/>
            <a:stCxn id="19487" idx="6"/>
            <a:endCxn id="19489" idx="2"/>
          </p:cNvCxnSpPr>
          <p:nvPr/>
        </p:nvCxnSpPr>
        <p:spPr bwMode="auto">
          <a:xfrm flipV="1">
            <a:off x="7010400" y="5146675"/>
            <a:ext cx="8874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13"/>
          <p:cNvCxnSpPr>
            <a:cxnSpLocks noChangeShapeType="1"/>
            <a:stCxn id="19489" idx="3"/>
            <a:endCxn id="19488" idx="6"/>
          </p:cNvCxnSpPr>
          <p:nvPr/>
        </p:nvCxnSpPr>
        <p:spPr bwMode="auto">
          <a:xfrm flipH="1">
            <a:off x="6400800" y="5224463"/>
            <a:ext cx="1535113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14"/>
          <p:cNvCxnSpPr>
            <a:cxnSpLocks noChangeShapeType="1"/>
            <a:stCxn id="19487" idx="4"/>
            <a:endCxn id="19486" idx="2"/>
          </p:cNvCxnSpPr>
          <p:nvPr/>
        </p:nvCxnSpPr>
        <p:spPr bwMode="auto">
          <a:xfrm>
            <a:off x="6883400" y="5486400"/>
            <a:ext cx="557213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15"/>
          <p:cNvCxnSpPr>
            <a:cxnSpLocks noChangeShapeType="1"/>
            <a:stCxn id="19488" idx="6"/>
            <a:endCxn id="19486" idx="3"/>
          </p:cNvCxnSpPr>
          <p:nvPr/>
        </p:nvCxnSpPr>
        <p:spPr bwMode="auto">
          <a:xfrm>
            <a:off x="6400800" y="5832475"/>
            <a:ext cx="1077913" cy="458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16"/>
          <p:cNvCxnSpPr>
            <a:cxnSpLocks noChangeShapeType="1"/>
            <a:stCxn id="19485" idx="7"/>
            <a:endCxn id="19478" idx="3"/>
          </p:cNvCxnSpPr>
          <p:nvPr/>
        </p:nvCxnSpPr>
        <p:spPr bwMode="auto">
          <a:xfrm flipV="1">
            <a:off x="4229100" y="4691063"/>
            <a:ext cx="963613" cy="75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17"/>
          <p:cNvCxnSpPr>
            <a:cxnSpLocks noChangeShapeType="1"/>
            <a:stCxn id="19483" idx="7"/>
            <a:endCxn id="19482" idx="4"/>
          </p:cNvCxnSpPr>
          <p:nvPr/>
        </p:nvCxnSpPr>
        <p:spPr bwMode="auto">
          <a:xfrm flipV="1">
            <a:off x="4686300" y="4114800"/>
            <a:ext cx="63500" cy="209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6" name="AutoShape 18"/>
          <p:cNvCxnSpPr>
            <a:cxnSpLocks noChangeShapeType="1"/>
            <a:stCxn id="19478" idx="5"/>
            <a:endCxn id="19488" idx="1"/>
          </p:cNvCxnSpPr>
          <p:nvPr/>
        </p:nvCxnSpPr>
        <p:spPr bwMode="auto">
          <a:xfrm>
            <a:off x="5372100" y="4691063"/>
            <a:ext cx="811213" cy="1063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7" name="AutoShape 19"/>
          <p:cNvCxnSpPr>
            <a:cxnSpLocks noChangeShapeType="1"/>
            <a:stCxn id="19483" idx="6"/>
            <a:endCxn id="19488" idx="2"/>
          </p:cNvCxnSpPr>
          <p:nvPr/>
        </p:nvCxnSpPr>
        <p:spPr bwMode="auto">
          <a:xfrm flipV="1">
            <a:off x="4724400" y="5832475"/>
            <a:ext cx="1420813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8" name="Oval 20"/>
          <p:cNvSpPr>
            <a:spLocks noChangeAspect="1" noChangeArrowheads="1"/>
          </p:cNvSpPr>
          <p:nvPr/>
        </p:nvSpPr>
        <p:spPr bwMode="auto">
          <a:xfrm>
            <a:off x="5154613" y="45021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479" name="Oval 21"/>
          <p:cNvSpPr>
            <a:spLocks noChangeAspect="1" noChangeArrowheads="1"/>
          </p:cNvSpPr>
          <p:nvPr/>
        </p:nvSpPr>
        <p:spPr bwMode="auto">
          <a:xfrm>
            <a:off x="6069013" y="35115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480" name="Oval 22"/>
          <p:cNvSpPr>
            <a:spLocks noChangeAspect="1" noChangeArrowheads="1"/>
          </p:cNvSpPr>
          <p:nvPr/>
        </p:nvSpPr>
        <p:spPr bwMode="auto">
          <a:xfrm>
            <a:off x="5764213" y="40449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9481" name="Oval 23"/>
          <p:cNvSpPr>
            <a:spLocks noChangeAspect="1" noChangeArrowheads="1"/>
          </p:cNvSpPr>
          <p:nvPr/>
        </p:nvSpPr>
        <p:spPr bwMode="auto">
          <a:xfrm>
            <a:off x="5154613" y="35115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482" name="Oval 24"/>
          <p:cNvSpPr>
            <a:spLocks noChangeAspect="1" noChangeArrowheads="1"/>
          </p:cNvSpPr>
          <p:nvPr/>
        </p:nvSpPr>
        <p:spPr bwMode="auto">
          <a:xfrm>
            <a:off x="4621213" y="38925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483" name="Oval 25"/>
          <p:cNvSpPr>
            <a:spLocks noChangeAspect="1" noChangeArrowheads="1"/>
          </p:cNvSpPr>
          <p:nvPr/>
        </p:nvSpPr>
        <p:spPr bwMode="auto">
          <a:xfrm>
            <a:off x="4468813" y="61785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484" name="Oval 26"/>
          <p:cNvSpPr>
            <a:spLocks noChangeAspect="1" noChangeArrowheads="1"/>
          </p:cNvSpPr>
          <p:nvPr/>
        </p:nvSpPr>
        <p:spPr bwMode="auto">
          <a:xfrm>
            <a:off x="3554413" y="62547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485" name="Oval 27"/>
          <p:cNvSpPr>
            <a:spLocks noChangeAspect="1" noChangeArrowheads="1"/>
          </p:cNvSpPr>
          <p:nvPr/>
        </p:nvSpPr>
        <p:spPr bwMode="auto">
          <a:xfrm>
            <a:off x="4011613" y="54165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486" name="Oval 28"/>
          <p:cNvSpPr>
            <a:spLocks noChangeAspect="1" noChangeArrowheads="1"/>
          </p:cNvSpPr>
          <p:nvPr/>
        </p:nvSpPr>
        <p:spPr bwMode="auto">
          <a:xfrm>
            <a:off x="7440613" y="61023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9487" name="Oval 29"/>
          <p:cNvSpPr>
            <a:spLocks noChangeAspect="1" noChangeArrowheads="1"/>
          </p:cNvSpPr>
          <p:nvPr/>
        </p:nvSpPr>
        <p:spPr bwMode="auto">
          <a:xfrm>
            <a:off x="6754813" y="52641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9488" name="Oval 30"/>
          <p:cNvSpPr>
            <a:spLocks noChangeAspect="1" noChangeArrowheads="1"/>
          </p:cNvSpPr>
          <p:nvPr/>
        </p:nvSpPr>
        <p:spPr bwMode="auto">
          <a:xfrm>
            <a:off x="6145213" y="57213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9489" name="Oval 31"/>
          <p:cNvSpPr>
            <a:spLocks noChangeAspect="1" noChangeArrowheads="1"/>
          </p:cNvSpPr>
          <p:nvPr/>
        </p:nvSpPr>
        <p:spPr bwMode="auto">
          <a:xfrm>
            <a:off x="7897813" y="5035550"/>
            <a:ext cx="255587" cy="22225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cxnSp>
        <p:nvCxnSpPr>
          <p:cNvPr id="19490" name="AutoShape 32"/>
          <p:cNvCxnSpPr>
            <a:cxnSpLocks noChangeShapeType="1"/>
            <a:stCxn id="19484" idx="0"/>
            <a:endCxn id="19485" idx="4"/>
          </p:cNvCxnSpPr>
          <p:nvPr/>
        </p:nvCxnSpPr>
        <p:spPr bwMode="auto">
          <a:xfrm flipV="1">
            <a:off x="3683000" y="5638800"/>
            <a:ext cx="457200" cy="615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91" name="AutoShape 33"/>
          <p:cNvCxnSpPr>
            <a:cxnSpLocks noChangeShapeType="1"/>
            <a:stCxn id="19484" idx="6"/>
            <a:endCxn id="19483" idx="3"/>
          </p:cNvCxnSpPr>
          <p:nvPr/>
        </p:nvCxnSpPr>
        <p:spPr bwMode="auto">
          <a:xfrm>
            <a:off x="3810000" y="6365875"/>
            <a:ext cx="6969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1842" name="Rectangle 34"/>
          <p:cNvSpPr>
            <a:spLocks noChangeArrowheads="1"/>
          </p:cNvSpPr>
          <p:nvPr/>
        </p:nvSpPr>
        <p:spPr bwMode="auto">
          <a:xfrm>
            <a:off x="7315200" y="1752600"/>
            <a:ext cx="1047750" cy="914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332" tIns="44374" rIns="90332" bIns="44374" anchor="ctr"/>
          <a:lstStyle/>
          <a:p>
            <a:pPr algn="ctr" defTabSz="912813" eaLnBrk="0" hangingPunct="0">
              <a:defRPr/>
            </a:pPr>
            <a:endParaRPr lang="el-GR" sz="1600">
              <a:latin typeface="Arial" charset="0"/>
            </a:endParaRPr>
          </a:p>
        </p:txBody>
      </p:sp>
      <p:sp>
        <p:nvSpPr>
          <p:cNvPr id="19493" name="Text Box 35"/>
          <p:cNvSpPr txBox="1">
            <a:spLocks noChangeArrowheads="1"/>
          </p:cNvSpPr>
          <p:nvPr/>
        </p:nvSpPr>
        <p:spPr bwMode="auto">
          <a:xfrm>
            <a:off x="7391400" y="2043113"/>
            <a:ext cx="790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Router</a:t>
            </a:r>
          </a:p>
        </p:txBody>
      </p:sp>
      <p:sp>
        <p:nvSpPr>
          <p:cNvPr id="19494" name="Line 36"/>
          <p:cNvSpPr>
            <a:spLocks noChangeShapeType="1"/>
          </p:cNvSpPr>
          <p:nvPr/>
        </p:nvSpPr>
        <p:spPr bwMode="auto">
          <a:xfrm>
            <a:off x="7086600" y="1981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495" name="Line 37"/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496" name="Line 38"/>
          <p:cNvSpPr>
            <a:spLocks noChangeShapeType="1"/>
          </p:cNvSpPr>
          <p:nvPr/>
        </p:nvSpPr>
        <p:spPr bwMode="auto">
          <a:xfrm>
            <a:off x="7086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497" name="Line 39"/>
          <p:cNvSpPr>
            <a:spLocks noChangeShapeType="1"/>
          </p:cNvSpPr>
          <p:nvPr/>
        </p:nvSpPr>
        <p:spPr bwMode="auto">
          <a:xfrm>
            <a:off x="8382000" y="1981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498" name="Line 40"/>
          <p:cNvSpPr>
            <a:spLocks noChangeShapeType="1"/>
          </p:cNvSpPr>
          <p:nvPr/>
        </p:nvSpPr>
        <p:spPr bwMode="auto">
          <a:xfrm>
            <a:off x="83820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499" name="Line 41"/>
          <p:cNvSpPr>
            <a:spLocks noChangeShapeType="1"/>
          </p:cNvSpPr>
          <p:nvPr/>
        </p:nvSpPr>
        <p:spPr bwMode="auto">
          <a:xfrm>
            <a:off x="83820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500" name="Line 42"/>
          <p:cNvSpPr>
            <a:spLocks noChangeShapeType="1"/>
          </p:cNvSpPr>
          <p:nvPr/>
        </p:nvSpPr>
        <p:spPr bwMode="auto">
          <a:xfrm flipH="1">
            <a:off x="6172200" y="2209800"/>
            <a:ext cx="533400" cy="358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19501" name="Line 43"/>
          <p:cNvSpPr>
            <a:spLocks noChangeShapeType="1"/>
          </p:cNvSpPr>
          <p:nvPr/>
        </p:nvSpPr>
        <p:spPr bwMode="auto">
          <a:xfrm flipH="1">
            <a:off x="6176963" y="2667000"/>
            <a:ext cx="2738437" cy="3078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l-GR"/>
          </a:p>
        </p:txBody>
      </p:sp>
      <p:sp>
        <p:nvSpPr>
          <p:cNvPr id="631852" name="Rectangle 44"/>
          <p:cNvSpPr>
            <a:spLocks noChangeArrowheads="1"/>
          </p:cNvSpPr>
          <p:nvPr/>
        </p:nvSpPr>
        <p:spPr bwMode="auto">
          <a:xfrm>
            <a:off x="0" y="1084263"/>
            <a:ext cx="7659688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9" tIns="44446" rIns="90479" bIns="44446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200"/>
              <a:t>A</a:t>
            </a:r>
            <a:r>
              <a:rPr lang="el-GR" sz="2200"/>
              <a:t>ποτελούνται από</a:t>
            </a:r>
            <a:endParaRPr lang="en-US" sz="220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•"/>
            </a:pPr>
            <a:r>
              <a:rPr lang="el-GR" sz="2200" b="1">
                <a:solidFill>
                  <a:srgbClr val="33CC33"/>
                </a:solidFill>
              </a:rPr>
              <a:t>Διεπαφές εισόδου</a:t>
            </a:r>
            <a:r>
              <a:rPr lang="en-US" sz="2200" b="1">
                <a:solidFill>
                  <a:srgbClr val="33CC33"/>
                </a:solidFill>
              </a:rPr>
              <a:t> interfaces </a:t>
            </a:r>
            <a:r>
              <a:rPr lang="el-GR" sz="2200" b="1">
                <a:solidFill>
                  <a:srgbClr val="33CC33"/>
                </a:solidFill>
                <a:latin typeface="Arial" pitchFamily="34" charset="0"/>
              </a:rPr>
              <a:t>ό</a:t>
            </a:r>
            <a:r>
              <a:rPr lang="el-GR" sz="2200" b="1">
                <a:solidFill>
                  <a:srgbClr val="33CC33"/>
                </a:solidFill>
              </a:rPr>
              <a:t>που τα πακέτα φτάνουν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•"/>
            </a:pPr>
            <a:r>
              <a:rPr lang="el-GR" sz="2200">
                <a:solidFill>
                  <a:srgbClr val="FF0000"/>
                </a:solidFill>
              </a:rPr>
              <a:t>Διεπαφές εξόδου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l-GR" sz="2200">
                <a:solidFill>
                  <a:srgbClr val="FF0000"/>
                </a:solidFill>
              </a:rPr>
              <a:t>από όπου τα πακέτα </a:t>
            </a:r>
            <a:endParaRPr lang="en-US" sz="2200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200">
                <a:solidFill>
                  <a:srgbClr val="FF0000"/>
                </a:solidFill>
              </a:rPr>
              <a:t>    </a:t>
            </a:r>
            <a:r>
              <a:rPr lang="el-GR" sz="2200">
                <a:solidFill>
                  <a:srgbClr val="FF0000"/>
                </a:solidFill>
              </a:rPr>
              <a:t>προωθούνται στο δίκτυο</a:t>
            </a:r>
            <a:endParaRPr lang="en-US" sz="2200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•"/>
            </a:pPr>
            <a:r>
              <a:rPr lang="el-GR" sz="2200" b="1" u="sng"/>
              <a:t>τρόπος σύνδεσης</a:t>
            </a:r>
            <a:r>
              <a:rPr lang="el-GR" sz="2200" b="1"/>
              <a:t> </a:t>
            </a:r>
            <a:r>
              <a:rPr lang="el-GR" sz="2200"/>
              <a:t>των διεπαφών εισόδου και εξόδου </a:t>
            </a:r>
            <a:endParaRPr lang="en-US" sz="2200"/>
          </a:p>
        </p:txBody>
      </p:sp>
      <p:sp>
        <p:nvSpPr>
          <p:cNvPr id="19503" name="Text Box 45"/>
          <p:cNvSpPr txBox="1">
            <a:spLocks noChangeArrowheads="1"/>
          </p:cNvSpPr>
          <p:nvPr/>
        </p:nvSpPr>
        <p:spPr bwMode="auto">
          <a:xfrm>
            <a:off x="-328613" y="3814763"/>
            <a:ext cx="45005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el-GR" sz="2200" dirty="0"/>
              <a:t>Υλοποιεί</a:t>
            </a:r>
            <a:r>
              <a:rPr lang="en-US" sz="2200" dirty="0"/>
              <a:t>:</a:t>
            </a:r>
          </a:p>
          <a:p>
            <a:pPr lvl="1" eaLnBrk="0" hangingPunct="0">
              <a:buFontTx/>
              <a:buChar char="•"/>
            </a:pPr>
            <a:r>
              <a:rPr lang="el-GR" sz="2200" b="1" i="1" dirty="0">
                <a:solidFill>
                  <a:srgbClr val="008000"/>
                </a:solidFill>
              </a:rPr>
              <a:t>Προώθηση</a:t>
            </a:r>
            <a:r>
              <a:rPr lang="el-GR" sz="2200" dirty="0">
                <a:solidFill>
                  <a:srgbClr val="008000"/>
                </a:solidFill>
              </a:rPr>
              <a:t> πακέτων στο κατάλληλο </a:t>
            </a:r>
            <a:r>
              <a:rPr lang="en-US" sz="2200" dirty="0">
                <a:solidFill>
                  <a:srgbClr val="008000"/>
                </a:solidFill>
              </a:rPr>
              <a:t>output interface</a:t>
            </a:r>
            <a:endParaRPr lang="el-GR" sz="2200" dirty="0">
              <a:solidFill>
                <a:srgbClr val="008000"/>
              </a:solidFill>
            </a:endParaRPr>
          </a:p>
          <a:p>
            <a:pPr lvl="1" eaLnBrk="0" hangingPunct="0"/>
            <a:endParaRPr lang="en-US" sz="2200" dirty="0"/>
          </a:p>
          <a:p>
            <a:pPr lvl="1" eaLnBrk="0" hangingPunct="0">
              <a:buFontTx/>
              <a:buChar char="•"/>
            </a:pPr>
            <a:r>
              <a:rPr lang="el-GR" sz="2200" dirty="0"/>
              <a:t>Χειρισμό των πόρων </a:t>
            </a:r>
            <a:r>
              <a:rPr lang="el-GR" sz="2200" dirty="0">
                <a:solidFill>
                  <a:srgbClr val="FF0000"/>
                </a:solidFill>
              </a:rPr>
              <a:t>εύρους ζώνης &amp; πινάκων</a:t>
            </a:r>
            <a:r>
              <a:rPr lang="en-US" sz="2200" dirty="0"/>
              <a:t> </a:t>
            </a:r>
            <a:r>
              <a:rPr lang="el-GR" sz="2200" dirty="0"/>
              <a:t>χώρου</a:t>
            </a:r>
            <a:r>
              <a:rPr lang="en-US" sz="2200" dirty="0"/>
              <a:t> </a:t>
            </a:r>
          </a:p>
          <a:p>
            <a:pPr eaLnBrk="0" hangingPunct="0"/>
            <a:endParaRPr lang="el-GR" sz="2200" dirty="0"/>
          </a:p>
        </p:txBody>
      </p:sp>
      <p:sp>
        <p:nvSpPr>
          <p:cNvPr id="19504" name="Text Box 46"/>
          <p:cNvSpPr txBox="1">
            <a:spLocks noChangeArrowheads="1"/>
          </p:cNvSpPr>
          <p:nvPr/>
        </p:nvSpPr>
        <p:spPr bwMode="auto">
          <a:xfrm>
            <a:off x="0" y="6521450"/>
            <a:ext cx="3635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 dirty="0"/>
              <a:t>Θα το ακούσετε κι ως </a:t>
            </a:r>
            <a:r>
              <a:rPr lang="en-US" sz="1600" b="1" dirty="0"/>
              <a:t>level-3 switch</a:t>
            </a:r>
            <a:endParaRPr lang="el-GR" sz="1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5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F780DB9-0C09-4CEE-AAFC-FCDD7FC6B7E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0484" name="Picture 2" descr="462 Input P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668215"/>
            <a:ext cx="5976120" cy="2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398341" y="0"/>
            <a:ext cx="7772400" cy="609600"/>
          </a:xfrm>
        </p:spPr>
        <p:txBody>
          <a:bodyPr/>
          <a:lstStyle/>
          <a:p>
            <a:r>
              <a:rPr lang="el-GR" sz="3600" dirty="0" smtClean="0"/>
              <a:t>Λειτουργίες θύρας εισόδου</a:t>
            </a:r>
            <a:endParaRPr lang="en-US" dirty="0" smtClean="0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19350" y="3787775"/>
            <a:ext cx="6724650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GB" sz="2400" b="1" dirty="0" smtClean="0">
                <a:solidFill>
                  <a:srgbClr val="CC3300"/>
                </a:solidFill>
              </a:rPr>
              <a:t>A</a:t>
            </a:r>
            <a:r>
              <a:rPr lang="el-GR" sz="2400" b="1" dirty="0" err="1" smtClean="0">
                <a:solidFill>
                  <a:srgbClr val="CC3300"/>
                </a:solidFill>
              </a:rPr>
              <a:t>ποκεντρικοποιημέν</a:t>
            </a:r>
            <a:r>
              <a:rPr lang="en-GB" sz="2400" b="1" dirty="0" smtClean="0">
                <a:solidFill>
                  <a:srgbClr val="CC3300"/>
                </a:solidFill>
              </a:rPr>
              <a:t>o </a:t>
            </a:r>
            <a:r>
              <a:rPr lang="en-US" sz="2400" b="1" dirty="0" smtClean="0">
                <a:solidFill>
                  <a:srgbClr val="CC3300"/>
                </a:solidFill>
              </a:rPr>
              <a:t>switching</a:t>
            </a:r>
            <a:r>
              <a:rPr lang="en-US" sz="2400" i="1" dirty="0" smtClean="0">
                <a:solidFill>
                  <a:srgbClr val="CC3300"/>
                </a:solidFill>
              </a:rPr>
              <a:t>: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Με βάση τον προορισμό του </a:t>
            </a:r>
            <a:r>
              <a:rPr lang="en-US" sz="2000" dirty="0" smtClean="0"/>
              <a:t>datagram, </a:t>
            </a:r>
            <a:r>
              <a:rPr lang="el-GR" sz="2000" dirty="0" smtClean="0"/>
              <a:t>ψάχνει για την θύρα εξόδου χρησιμοποιώντας τον πίνακα προώθησης στη μνήμη της θύρας εισόδου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l-GR" sz="2000" dirty="0" smtClean="0"/>
              <a:t>Σ</a:t>
            </a:r>
            <a:r>
              <a:rPr lang="el-GR" sz="2000" dirty="0" smtClean="0"/>
              <a:t>τόχος</a:t>
            </a:r>
            <a:r>
              <a:rPr lang="en-US" sz="2000" dirty="0" smtClean="0"/>
              <a:t>: </a:t>
            </a:r>
            <a:r>
              <a:rPr lang="el-GR" sz="2000" dirty="0" smtClean="0"/>
              <a:t>να ολοκληρωθεί η επεξεργασία της θύρας εισόδου στην ταχύτητα της γραμμής </a:t>
            </a:r>
            <a:endParaRPr lang="en-US" sz="2000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b="1" dirty="0" smtClean="0">
                <a:solidFill>
                  <a:srgbClr val="33CC33"/>
                </a:solidFill>
                <a:sym typeface="Wingdings" pitchFamily="2" charset="2"/>
              </a:rPr>
              <a:t> </a:t>
            </a:r>
            <a:r>
              <a:rPr lang="en-US" sz="2000" b="1" dirty="0" smtClean="0">
                <a:solidFill>
                  <a:srgbClr val="33CC33"/>
                </a:solidFill>
              </a:rPr>
              <a:t>queuing</a:t>
            </a:r>
            <a:r>
              <a:rPr lang="en-US" sz="2000" dirty="0" smtClean="0"/>
              <a:t>: </a:t>
            </a:r>
            <a:r>
              <a:rPr lang="el-GR" sz="2000" dirty="0" smtClean="0">
                <a:latin typeface="Arial" pitchFamily="34" charset="0"/>
              </a:rPr>
              <a:t>όταν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33CC33"/>
                </a:solidFill>
              </a:rPr>
              <a:t>datagrams</a:t>
            </a:r>
            <a:r>
              <a:rPr lang="en-US" sz="2000" b="1" dirty="0" smtClean="0">
                <a:solidFill>
                  <a:srgbClr val="33CC33"/>
                </a:solidFill>
              </a:rPr>
              <a:t> </a:t>
            </a:r>
            <a:r>
              <a:rPr lang="el-GR" sz="2000" b="1" dirty="0" smtClean="0">
                <a:solidFill>
                  <a:srgbClr val="33CC33"/>
                </a:solidFill>
              </a:rPr>
              <a:t>φτάνουν γρηγορότερα από</a:t>
            </a:r>
            <a:r>
              <a:rPr lang="en-US" sz="2000" b="1" dirty="0" smtClean="0">
                <a:solidFill>
                  <a:srgbClr val="33CC33"/>
                </a:solidFill>
              </a:rPr>
              <a:t> </a:t>
            </a:r>
            <a:r>
              <a:rPr lang="el-GR" sz="2000" b="1" dirty="0" smtClean="0">
                <a:solidFill>
                  <a:srgbClr val="33CC33"/>
                </a:solidFill>
              </a:rPr>
              <a:t>το</a:t>
            </a:r>
            <a:r>
              <a:rPr lang="en-US" sz="2000" b="1" dirty="0" smtClean="0">
                <a:solidFill>
                  <a:srgbClr val="33CC33"/>
                </a:solidFill>
              </a:rPr>
              <a:t> </a:t>
            </a:r>
            <a:r>
              <a:rPr lang="el-GR" sz="2000" b="1" dirty="0" smtClean="0">
                <a:solidFill>
                  <a:srgbClr val="33CC33"/>
                </a:solidFill>
              </a:rPr>
              <a:t>ρυθμό προώθησης</a:t>
            </a:r>
            <a:r>
              <a:rPr lang="en-US" sz="2000" dirty="0" smtClean="0"/>
              <a:t> </a:t>
            </a:r>
            <a:r>
              <a:rPr lang="el-GR" sz="2000" dirty="0" smtClean="0"/>
              <a:t>στο</a:t>
            </a:r>
            <a:r>
              <a:rPr lang="en-US" sz="2000" dirty="0" smtClean="0"/>
              <a:t> switch 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-307975" y="2797175"/>
            <a:ext cx="266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000">
                <a:solidFill>
                  <a:srgbClr val="0099FF"/>
                </a:solidFill>
              </a:rPr>
              <a:t>φυσικό επίπεδο</a:t>
            </a:r>
            <a:r>
              <a:rPr lang="en-US" sz="2000">
                <a:solidFill>
                  <a:schemeClr val="accent2"/>
                </a:solidFill>
              </a:rPr>
              <a:t>:</a:t>
            </a:r>
            <a:endParaRPr lang="en-US" sz="2000"/>
          </a:p>
          <a:p>
            <a:pPr algn="r" eaLnBrk="0" hangingPunct="0"/>
            <a:r>
              <a:rPr lang="el-GR" sz="2000"/>
              <a:t>  Λήψη σε επίπεδο </a:t>
            </a:r>
            <a:r>
              <a:rPr lang="en-US" sz="2000"/>
              <a:t>bit</a:t>
            </a:r>
            <a:endParaRPr lang="en-US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-298450" y="3509963"/>
            <a:ext cx="242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2000" b="1">
                <a:solidFill>
                  <a:srgbClr val="0000CC"/>
                </a:solidFill>
              </a:rPr>
              <a:t>επίπεδο ζεύξης δεδομένων</a:t>
            </a:r>
            <a:r>
              <a:rPr lang="en-US" sz="2000">
                <a:solidFill>
                  <a:srgbClr val="0000CC"/>
                </a:solidFill>
              </a:rPr>
              <a:t>:</a:t>
            </a:r>
          </a:p>
          <a:p>
            <a:pPr algn="r" eaLnBrk="0" hangingPunct="0"/>
            <a:r>
              <a:rPr lang="el-GR" sz="2000"/>
              <a:t>π</a:t>
            </a:r>
            <a:r>
              <a:rPr lang="en-US" sz="2000"/>
              <a:t>.</a:t>
            </a:r>
            <a:r>
              <a:rPr lang="el-GR" sz="2000"/>
              <a:t>χ</a:t>
            </a:r>
            <a:r>
              <a:rPr lang="en-US" sz="2000"/>
              <a:t>., Ethernet</a:t>
            </a:r>
          </a:p>
          <a:p>
            <a:pPr algn="r" eaLnBrk="0" hangingPunct="0"/>
            <a:r>
              <a:rPr lang="el-GR" sz="2000"/>
              <a:t>(βλ. Κεφ.</a:t>
            </a:r>
            <a:r>
              <a:rPr lang="en-US" sz="2000"/>
              <a:t> 5</a:t>
            </a:r>
            <a:r>
              <a:rPr lang="el-GR" sz="2000"/>
              <a:t>)</a:t>
            </a:r>
            <a:endParaRPr lang="en-US"/>
          </a:p>
        </p:txBody>
      </p:sp>
      <p:sp>
        <p:nvSpPr>
          <p:cNvPr id="20489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0490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0491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E106A08-D983-4B8C-9BD0-5F2115C623D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l-GR" sz="3600" dirty="0" smtClean="0"/>
              <a:t>Λειτουργίες Θύρας </a:t>
            </a:r>
            <a:r>
              <a:rPr lang="el-GR" sz="3600" dirty="0" smtClean="0"/>
              <a:t>Ε</a:t>
            </a:r>
            <a:r>
              <a:rPr lang="el-GR" sz="3600" dirty="0" smtClean="0"/>
              <a:t>ξόδου</a:t>
            </a:r>
            <a:endParaRPr lang="en-US" sz="3600" dirty="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24350"/>
            <a:ext cx="9144000" cy="914400"/>
          </a:xfrm>
        </p:spPr>
        <p:txBody>
          <a:bodyPr/>
          <a:lstStyle/>
          <a:p>
            <a:pPr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Αποθήκευση  (</a:t>
            </a:r>
            <a:r>
              <a:rPr lang="en-GB" sz="2400" i="1" dirty="0" smtClean="0">
                <a:solidFill>
                  <a:srgbClr val="FF0000"/>
                </a:solidFill>
              </a:rPr>
              <a:t>b</a:t>
            </a:r>
            <a:r>
              <a:rPr lang="en-US" sz="2400" i="1" dirty="0" err="1" smtClean="0">
                <a:solidFill>
                  <a:srgbClr val="FF0000"/>
                </a:solidFill>
              </a:rPr>
              <a:t>uffering</a:t>
            </a:r>
            <a:r>
              <a:rPr lang="en-US" sz="2400" dirty="0" smtClean="0"/>
              <a:t> ) </a:t>
            </a:r>
            <a:r>
              <a:rPr lang="el-GR" sz="2400" dirty="0" smtClean="0"/>
              <a:t>χρειάζεται όταν τα</a:t>
            </a:r>
            <a:r>
              <a:rPr lang="en-US" sz="2400" dirty="0" smtClean="0"/>
              <a:t>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 </a:t>
            </a:r>
            <a:r>
              <a:rPr lang="el-GR" sz="2400" dirty="0" smtClean="0"/>
              <a:t>φτάνουν από το </a:t>
            </a:r>
            <a:r>
              <a:rPr lang="en-US" sz="2400" dirty="0" smtClean="0"/>
              <a:t>fabric </a:t>
            </a:r>
            <a:r>
              <a:rPr lang="el-GR" sz="2400" dirty="0" smtClean="0"/>
              <a:t>γρηγορότερα από τον ρυθμό μετάδοσης</a:t>
            </a:r>
            <a:endParaRPr lang="en-US" sz="2400" dirty="0" smtClean="0"/>
          </a:p>
          <a:p>
            <a:pPr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Η προγραμματιστική μέθοδος </a:t>
            </a:r>
            <a:r>
              <a:rPr lang="en-US" sz="2400" dirty="0" smtClean="0"/>
              <a:t> </a:t>
            </a:r>
            <a:r>
              <a:rPr lang="el-GR" sz="2400" dirty="0" smtClean="0"/>
              <a:t>επιλέγει ανάμεσα στα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 </a:t>
            </a:r>
            <a:r>
              <a:rPr lang="el-GR" sz="2400" dirty="0" smtClean="0"/>
              <a:t>της ουράς για μετάδοση</a:t>
            </a:r>
            <a:endParaRPr lang="en-US" sz="1800" dirty="0" smtClean="0"/>
          </a:p>
        </p:txBody>
      </p:sp>
      <p:pic>
        <p:nvPicPr>
          <p:cNvPr id="31750" name="Picture 4" descr="464 Output 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1519238"/>
            <a:ext cx="5943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9C29A63-F58A-4960-9E20-D2B86EA8AE6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991725" cy="609600"/>
          </a:xfrm>
        </p:spPr>
        <p:txBody>
          <a:bodyPr/>
          <a:lstStyle/>
          <a:p>
            <a:r>
              <a:rPr lang="el-GR" sz="3200" smtClean="0"/>
              <a:t>Επισκόπηση της αρχιτεκτονικής του δρομολογητή</a:t>
            </a:r>
            <a:endParaRPr lang="en-US" sz="320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491663" cy="914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300" smtClean="0"/>
              <a:t>Δύο λειτουργίες κλειδ</a:t>
            </a:r>
            <a:r>
              <a:rPr lang="el-GR" sz="2300" smtClean="0">
                <a:latin typeface="Arial" pitchFamily="34" charset="0"/>
              </a:rPr>
              <a:t>ιά</a:t>
            </a:r>
            <a:r>
              <a:rPr lang="el-GR" sz="2300" smtClean="0"/>
              <a:t> του δρομολογητή</a:t>
            </a:r>
            <a:r>
              <a:rPr lang="en-US" sz="2300" smtClean="0"/>
              <a:t>:</a:t>
            </a:r>
            <a:r>
              <a:rPr lang="en-US" sz="1800" smtClean="0"/>
              <a:t> </a:t>
            </a:r>
          </a:p>
          <a:p>
            <a:pPr>
              <a:buFontTx/>
              <a:buChar char="•"/>
            </a:pPr>
            <a:r>
              <a:rPr lang="el-GR" sz="2200" smtClean="0"/>
              <a:t>Τρέχει αλγορίθμους/πρωτόκολλα δρομολόγησης </a:t>
            </a:r>
            <a:r>
              <a:rPr lang="en-US" sz="2100" smtClean="0"/>
              <a:t>(</a:t>
            </a:r>
            <a:r>
              <a:rPr lang="el-GR" sz="2100" smtClean="0"/>
              <a:t>πχ </a:t>
            </a:r>
            <a:r>
              <a:rPr lang="en-US" sz="2100" smtClean="0"/>
              <a:t>RIP, OSPF, BGP)</a:t>
            </a:r>
          </a:p>
          <a:p>
            <a:pPr>
              <a:buFontTx/>
              <a:buChar char="•"/>
            </a:pPr>
            <a:r>
              <a:rPr lang="el-GR" sz="2200" smtClean="0"/>
              <a:t>Προωθεί τα </a:t>
            </a:r>
            <a:r>
              <a:rPr lang="en-US" sz="2200" smtClean="0"/>
              <a:t>datagrams </a:t>
            </a:r>
            <a:r>
              <a:rPr lang="el-GR" sz="2200" smtClean="0"/>
              <a:t>από την εισερχόμενη στην εξερχόμενη</a:t>
            </a:r>
          </a:p>
          <a:p>
            <a:pPr>
              <a:buFont typeface="ZapfDingbats"/>
              <a:buNone/>
            </a:pPr>
            <a:r>
              <a:rPr lang="el-GR" sz="2200" smtClean="0"/>
              <a:t>     σύνδεση</a:t>
            </a:r>
            <a:endParaRPr lang="en-US" sz="2200" smtClean="0"/>
          </a:p>
        </p:txBody>
      </p:sp>
      <p:pic>
        <p:nvPicPr>
          <p:cNvPr id="22534" name="Picture 4" descr="461 swtch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D1D71B-20E4-4D71-9BB1-58263AFAB98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l-GR" sz="3600" dirty="0" smtClean="0"/>
              <a:t>Γενική αρχιτεκτονική ενός δρομολογητή</a:t>
            </a:r>
            <a:endParaRPr lang="en-US" sz="3600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471"/>
            <a:ext cx="9144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Οι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εισόδου </a:t>
            </a:r>
            <a:r>
              <a:rPr lang="en-US" sz="2000" dirty="0" smtClean="0"/>
              <a:t>&amp; </a:t>
            </a:r>
            <a:r>
              <a:rPr lang="el-GR" sz="2000" dirty="0" smtClean="0"/>
              <a:t>εξόδου</a:t>
            </a:r>
            <a:r>
              <a:rPr lang="en-US" sz="2000" dirty="0" smtClean="0"/>
              <a:t> </a:t>
            </a:r>
            <a:r>
              <a:rPr lang="el-GR" sz="2000" dirty="0" smtClean="0"/>
              <a:t>συνδέονται μέσω μιας διασύνδεσης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 διασύνδεση μπορεί να υλοποιηθεί μέσω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FF0000"/>
                </a:solidFill>
              </a:rPr>
              <a:t>Κ</a:t>
            </a:r>
            <a:r>
              <a:rPr lang="el-GR" sz="2000" b="1" dirty="0" smtClean="0">
                <a:solidFill>
                  <a:srgbClr val="FF0000"/>
                </a:solidFill>
              </a:rPr>
              <a:t>οινής </a:t>
            </a:r>
            <a:r>
              <a:rPr lang="el-GR" sz="2000" b="1" dirty="0" smtClean="0">
                <a:solidFill>
                  <a:srgbClr val="FF0000"/>
                </a:solidFill>
              </a:rPr>
              <a:t>μνήμης</a:t>
            </a:r>
            <a:r>
              <a:rPr lang="en-US" sz="2000" dirty="0" smtClean="0"/>
              <a:t> </a:t>
            </a:r>
          </a:p>
          <a:p>
            <a:pPr lvl="2"/>
            <a:r>
              <a:rPr lang="el-GR" dirty="0" smtClean="0"/>
              <a:t>δρομολογητές χαμηλής </a:t>
            </a:r>
            <a:r>
              <a:rPr lang="el-GR" dirty="0" smtClean="0"/>
              <a:t>χωρητικότητας, 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., PC-based </a:t>
            </a:r>
            <a:r>
              <a:rPr lang="el-GR" dirty="0" smtClean="0"/>
              <a:t>δρομολογητές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FF0000"/>
                </a:solidFill>
              </a:rPr>
              <a:t>Διαμοιραζόμενος δίαυλος (</a:t>
            </a:r>
            <a:r>
              <a:rPr lang="en-GB" sz="2000" b="1" dirty="0" smtClean="0">
                <a:solidFill>
                  <a:srgbClr val="FF0000"/>
                </a:solidFill>
              </a:rPr>
              <a:t>shared bus</a:t>
            </a:r>
            <a:r>
              <a:rPr lang="el-GR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2"/>
            <a:r>
              <a:rPr lang="el-GR" dirty="0" smtClean="0"/>
              <a:t>Δρομολογητές μεσαίας χωρητικότητας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FF0000"/>
                </a:solidFill>
              </a:rPr>
              <a:t>Σημείο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el-GR" sz="2000" b="1" dirty="0" smtClean="0">
                <a:solidFill>
                  <a:srgbClr val="FF0000"/>
                </a:solidFill>
              </a:rPr>
              <a:t>προς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el-GR" sz="2000" b="1" dirty="0" smtClean="0">
                <a:solidFill>
                  <a:srgbClr val="FF0000"/>
                </a:solidFill>
              </a:rPr>
              <a:t>σημείο</a:t>
            </a:r>
            <a:r>
              <a:rPr lang="en-US" sz="2000" b="1" dirty="0" smtClean="0">
                <a:solidFill>
                  <a:srgbClr val="FF0000"/>
                </a:solidFill>
              </a:rPr>
              <a:t> (switched) </a:t>
            </a:r>
            <a:r>
              <a:rPr lang="el-GR" sz="2000" b="1" dirty="0" smtClean="0">
                <a:solidFill>
                  <a:srgbClr val="FF0000"/>
                </a:solidFill>
              </a:rPr>
              <a:t>δίαυλος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dirty="0" smtClean="0"/>
              <a:t> </a:t>
            </a:r>
            <a:r>
              <a:rPr lang="el-GR" dirty="0" smtClean="0"/>
              <a:t>Δρομολογητές υψηλής χωρητικότητας</a:t>
            </a:r>
            <a:endParaRPr lang="en-US" dirty="0" smtClean="0"/>
          </a:p>
          <a:p>
            <a:endParaRPr lang="en-US" sz="2400" dirty="0" smtClean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65431" y="4097215"/>
            <a:ext cx="4378569" cy="2760785"/>
            <a:chOff x="2934" y="1248"/>
            <a:chExt cx="2442" cy="1587"/>
          </a:xfrm>
        </p:grpSpPr>
        <p:sp>
          <p:nvSpPr>
            <p:cNvPr id="632836" name="Rectangle 4"/>
            <p:cNvSpPr>
              <a:spLocks noChangeArrowheads="1"/>
            </p:cNvSpPr>
            <p:nvPr/>
          </p:nvSpPr>
          <p:spPr bwMode="auto">
            <a:xfrm>
              <a:off x="3084" y="1248"/>
              <a:ext cx="2179" cy="1587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332" tIns="44374" rIns="90332" bIns="44374" anchor="ctr"/>
            <a:lstStyle/>
            <a:p>
              <a:pPr algn="ctr" defTabSz="912813" eaLnBrk="0" hangingPunct="0">
                <a:defRPr/>
              </a:pPr>
              <a:endParaRPr lang="el-GR" sz="1600">
                <a:latin typeface="Arial" charset="0"/>
              </a:endParaRPr>
            </a:p>
          </p:txBody>
        </p:sp>
        <p:sp>
          <p:nvSpPr>
            <p:cNvPr id="632837" name="Rectangle 5"/>
            <p:cNvSpPr>
              <a:spLocks noChangeArrowheads="1"/>
            </p:cNvSpPr>
            <p:nvPr/>
          </p:nvSpPr>
          <p:spPr bwMode="auto">
            <a:xfrm>
              <a:off x="3197" y="1480"/>
              <a:ext cx="413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38" name="Rectangle 6"/>
            <p:cNvSpPr>
              <a:spLocks noChangeArrowheads="1"/>
            </p:cNvSpPr>
            <p:nvPr/>
          </p:nvSpPr>
          <p:spPr bwMode="auto">
            <a:xfrm>
              <a:off x="3197" y="1790"/>
              <a:ext cx="413" cy="1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39" name="Rectangle 7"/>
            <p:cNvSpPr>
              <a:spLocks noChangeArrowheads="1"/>
            </p:cNvSpPr>
            <p:nvPr/>
          </p:nvSpPr>
          <p:spPr bwMode="auto">
            <a:xfrm>
              <a:off x="3197" y="2526"/>
              <a:ext cx="413" cy="1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0" name="Rectangle 8"/>
            <p:cNvSpPr>
              <a:spLocks noChangeArrowheads="1"/>
            </p:cNvSpPr>
            <p:nvPr/>
          </p:nvSpPr>
          <p:spPr bwMode="auto">
            <a:xfrm>
              <a:off x="4699" y="1519"/>
              <a:ext cx="413" cy="19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1" name="Rectangle 9"/>
            <p:cNvSpPr>
              <a:spLocks noChangeArrowheads="1"/>
            </p:cNvSpPr>
            <p:nvPr/>
          </p:nvSpPr>
          <p:spPr bwMode="auto">
            <a:xfrm>
              <a:off x="4699" y="1829"/>
              <a:ext cx="413" cy="19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2" name="Rectangle 10"/>
            <p:cNvSpPr>
              <a:spLocks noChangeArrowheads="1"/>
            </p:cNvSpPr>
            <p:nvPr/>
          </p:nvSpPr>
          <p:spPr bwMode="auto">
            <a:xfrm>
              <a:off x="4699" y="2564"/>
              <a:ext cx="413" cy="19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3" name="Rectangle 11"/>
            <p:cNvSpPr>
              <a:spLocks noChangeArrowheads="1"/>
            </p:cNvSpPr>
            <p:nvPr/>
          </p:nvSpPr>
          <p:spPr bwMode="auto">
            <a:xfrm>
              <a:off x="3792" y="1557"/>
              <a:ext cx="683" cy="1085"/>
            </a:xfrm>
            <a:prstGeom prst="rect">
              <a:avLst/>
            </a:prstGeom>
            <a:solidFill>
              <a:srgbClr val="99FF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78" tIns="44445" rIns="90478" bIns="44445" anchor="ctr"/>
            <a:lstStyle/>
            <a:p>
              <a:pPr algn="ctr" eaLnBrk="0" hangingPunct="0">
                <a:defRPr/>
              </a:pPr>
              <a:endParaRPr lang="el-GR" sz="1600">
                <a:latin typeface="Palatino Linotype" pitchFamily="18" charset="0"/>
              </a:endParaRPr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2934" y="1596"/>
              <a:ext cx="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>
              <a:off x="2934" y="1868"/>
              <a:ext cx="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1" name="Line 14"/>
            <p:cNvSpPr>
              <a:spLocks noChangeShapeType="1"/>
            </p:cNvSpPr>
            <p:nvPr/>
          </p:nvSpPr>
          <p:spPr bwMode="auto">
            <a:xfrm>
              <a:off x="2934" y="2642"/>
              <a:ext cx="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>
              <a:off x="5112" y="2681"/>
              <a:ext cx="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5112" y="1906"/>
              <a:ext cx="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5112" y="1596"/>
              <a:ext cx="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5" name="Text Box 18"/>
            <p:cNvSpPr txBox="1">
              <a:spLocks noChangeArrowheads="1"/>
            </p:cNvSpPr>
            <p:nvPr/>
          </p:nvSpPr>
          <p:spPr bwMode="auto">
            <a:xfrm>
              <a:off x="3095" y="1290"/>
              <a:ext cx="99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332" tIns="44374" rIns="90332" bIns="44374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Arial" pitchFamily="34" charset="0"/>
                </a:rPr>
                <a:t>input interface</a:t>
              </a:r>
            </a:p>
          </p:txBody>
        </p:sp>
        <p:sp>
          <p:nvSpPr>
            <p:cNvPr id="21526" name="Text Box 19"/>
            <p:cNvSpPr txBox="1">
              <a:spLocks noChangeArrowheads="1"/>
            </p:cNvSpPr>
            <p:nvPr/>
          </p:nvSpPr>
          <p:spPr bwMode="auto">
            <a:xfrm>
              <a:off x="4176" y="1290"/>
              <a:ext cx="1082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332" tIns="44374" rIns="90332" bIns="44374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Arial" pitchFamily="34" charset="0"/>
                </a:rPr>
                <a:t>output interface</a:t>
              </a:r>
            </a:p>
          </p:txBody>
        </p:sp>
        <p:sp>
          <p:nvSpPr>
            <p:cNvPr id="21527" name="Oval 20"/>
            <p:cNvSpPr>
              <a:spLocks noChangeArrowheads="1"/>
            </p:cNvSpPr>
            <p:nvPr/>
          </p:nvSpPr>
          <p:spPr bwMode="auto">
            <a:xfrm>
              <a:off x="3366" y="2056"/>
              <a:ext cx="38" cy="3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28" name="Oval 21"/>
            <p:cNvSpPr>
              <a:spLocks noChangeArrowheads="1"/>
            </p:cNvSpPr>
            <p:nvPr/>
          </p:nvSpPr>
          <p:spPr bwMode="auto">
            <a:xfrm>
              <a:off x="3348" y="2216"/>
              <a:ext cx="37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29" name="Oval 22"/>
            <p:cNvSpPr>
              <a:spLocks noChangeArrowheads="1"/>
            </p:cNvSpPr>
            <p:nvPr/>
          </p:nvSpPr>
          <p:spPr bwMode="auto">
            <a:xfrm>
              <a:off x="3348" y="2370"/>
              <a:ext cx="37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30" name="Oval 23"/>
            <p:cNvSpPr>
              <a:spLocks noChangeArrowheads="1"/>
            </p:cNvSpPr>
            <p:nvPr/>
          </p:nvSpPr>
          <p:spPr bwMode="auto">
            <a:xfrm>
              <a:off x="4887" y="2109"/>
              <a:ext cx="38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31" name="Oval 24"/>
            <p:cNvSpPr>
              <a:spLocks noChangeArrowheads="1"/>
            </p:cNvSpPr>
            <p:nvPr/>
          </p:nvSpPr>
          <p:spPr bwMode="auto">
            <a:xfrm>
              <a:off x="4887" y="2264"/>
              <a:ext cx="38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32" name="Oval 25"/>
            <p:cNvSpPr>
              <a:spLocks noChangeArrowheads="1"/>
            </p:cNvSpPr>
            <p:nvPr/>
          </p:nvSpPr>
          <p:spPr bwMode="auto">
            <a:xfrm>
              <a:off x="4887" y="2418"/>
              <a:ext cx="38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cxnSp>
          <p:nvCxnSpPr>
            <p:cNvPr id="21533" name="AutoShape 26"/>
            <p:cNvCxnSpPr>
              <a:cxnSpLocks noChangeShapeType="1"/>
            </p:cNvCxnSpPr>
            <p:nvPr/>
          </p:nvCxnSpPr>
          <p:spPr bwMode="auto">
            <a:xfrm>
              <a:off x="3626" y="1584"/>
              <a:ext cx="166" cy="5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4" name="AutoShape 27"/>
            <p:cNvCxnSpPr>
              <a:cxnSpLocks noChangeShapeType="1"/>
            </p:cNvCxnSpPr>
            <p:nvPr/>
          </p:nvCxnSpPr>
          <p:spPr bwMode="auto">
            <a:xfrm>
              <a:off x="3626" y="1894"/>
              <a:ext cx="166" cy="2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5" name="AutoShape 28"/>
            <p:cNvCxnSpPr>
              <a:cxnSpLocks noChangeShapeType="1"/>
            </p:cNvCxnSpPr>
            <p:nvPr/>
          </p:nvCxnSpPr>
          <p:spPr bwMode="auto">
            <a:xfrm flipV="1">
              <a:off x="3626" y="2107"/>
              <a:ext cx="166" cy="5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6" name="AutoShape 29"/>
            <p:cNvCxnSpPr>
              <a:cxnSpLocks noChangeShapeType="1"/>
            </p:cNvCxnSpPr>
            <p:nvPr/>
          </p:nvCxnSpPr>
          <p:spPr bwMode="auto">
            <a:xfrm flipV="1">
              <a:off x="4496" y="1595"/>
              <a:ext cx="208" cy="4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7" name="AutoShape 30"/>
            <p:cNvCxnSpPr>
              <a:cxnSpLocks noChangeShapeType="1"/>
            </p:cNvCxnSpPr>
            <p:nvPr/>
          </p:nvCxnSpPr>
          <p:spPr bwMode="auto">
            <a:xfrm flipV="1">
              <a:off x="4496" y="1905"/>
              <a:ext cx="208" cy="1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8" name="AutoShape 31"/>
            <p:cNvCxnSpPr>
              <a:cxnSpLocks noChangeShapeType="1"/>
            </p:cNvCxnSpPr>
            <p:nvPr/>
          </p:nvCxnSpPr>
          <p:spPr bwMode="auto">
            <a:xfrm>
              <a:off x="4496" y="2079"/>
              <a:ext cx="208" cy="56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539" name="Text Box 32"/>
            <p:cNvSpPr txBox="1">
              <a:spLocks noChangeArrowheads="1"/>
            </p:cNvSpPr>
            <p:nvPr/>
          </p:nvSpPr>
          <p:spPr bwMode="auto">
            <a:xfrm>
              <a:off x="3839" y="1776"/>
              <a:ext cx="604" cy="3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Inter-</a:t>
              </a:r>
            </a:p>
            <a:p>
              <a:pPr algn="ctr" eaLnBrk="0" hangingPunct="0"/>
              <a:r>
                <a:rPr lang="en-US" sz="1600" b="1">
                  <a:latin typeface="Arial" pitchFamily="34" charset="0"/>
                </a:rPr>
                <a:t>connect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CBDBF0-32D5-4508-9C7C-C2ECF91AF6FA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3556" name="Picture 2" descr="463 swtching meth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811213"/>
            <a:ext cx="8240712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1202837" y="0"/>
            <a:ext cx="9013825" cy="685800"/>
          </a:xfrm>
        </p:spPr>
        <p:txBody>
          <a:bodyPr/>
          <a:lstStyle/>
          <a:p>
            <a:r>
              <a:rPr lang="el-GR" sz="2800" dirty="0" smtClean="0"/>
              <a:t>Βασικοί τύποι τεχνολογίας</a:t>
            </a:r>
            <a:r>
              <a:rPr lang="en-US" sz="2800" dirty="0" smtClean="0"/>
              <a:t> </a:t>
            </a:r>
            <a:r>
              <a:rPr lang="el-GR" sz="2800" dirty="0" smtClean="0"/>
              <a:t>δρομολογητών</a:t>
            </a:r>
            <a:endParaRPr lang="en-US" sz="2800" dirty="0" smtClean="0"/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5910263" y="4224338"/>
            <a:ext cx="642937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6518275" y="41894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/>
              <a:t>Καλώδιο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6110288" y="3470275"/>
            <a:ext cx="2635250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>
              <a:solidFill>
                <a:srgbClr val="CC3300"/>
              </a:solidFill>
            </a:endParaRPr>
          </a:p>
          <a:p>
            <a:pPr eaLnBrk="0" hangingPunct="0"/>
            <a:r>
              <a:rPr lang="el-GR" b="1">
                <a:solidFill>
                  <a:srgbClr val="CC3300"/>
                </a:solidFill>
              </a:rPr>
              <a:t>Διακόπτης (</a:t>
            </a:r>
            <a:r>
              <a:rPr lang="en-US" b="1">
                <a:solidFill>
                  <a:srgbClr val="CC3300"/>
                </a:solidFill>
              </a:rPr>
              <a:t>transistor)</a:t>
            </a:r>
            <a:endParaRPr lang="el-GR" b="1">
              <a:solidFill>
                <a:srgbClr val="CC3300"/>
              </a:solidFill>
            </a:endParaRPr>
          </a:p>
        </p:txBody>
      </p:sp>
      <p:sp>
        <p:nvSpPr>
          <p:cNvPr id="23561" name="Oval 7"/>
          <p:cNvSpPr>
            <a:spLocks noChangeArrowheads="1"/>
          </p:cNvSpPr>
          <p:nvPr/>
        </p:nvSpPr>
        <p:spPr bwMode="auto">
          <a:xfrm>
            <a:off x="5551488" y="3549650"/>
            <a:ext cx="495300" cy="531813"/>
          </a:xfrm>
          <a:prstGeom prst="ellipse">
            <a:avLst/>
          </a:prstGeom>
          <a:solidFill>
            <a:srgbClr val="FFFF00">
              <a:alpha val="4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>
            <a:off x="5867400" y="3821113"/>
            <a:ext cx="369888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6537325" y="5202238"/>
            <a:ext cx="2441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 b="1"/>
              <a:t>Τρείς ταυτόχρονες ροές</a:t>
            </a:r>
          </a:p>
          <a:p>
            <a:pPr eaLnBrk="0" hangingPunct="0"/>
            <a:r>
              <a:rPr lang="el-GR" sz="1600" b="1"/>
              <a:t>δεδομένων</a:t>
            </a:r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223838" y="4471988"/>
            <a:ext cx="170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1">
                <a:solidFill>
                  <a:srgbClr val="33CC33"/>
                </a:solidFill>
              </a:rPr>
              <a:t>Μεγαλύτερος </a:t>
            </a:r>
          </a:p>
          <a:p>
            <a:pPr eaLnBrk="0" hangingPunct="0"/>
            <a:r>
              <a:rPr lang="el-GR" b="1">
                <a:solidFill>
                  <a:srgbClr val="33CC33"/>
                </a:solidFill>
              </a:rPr>
              <a:t>παραλληλισμός</a:t>
            </a:r>
          </a:p>
        </p:txBody>
      </p:sp>
      <p:sp>
        <p:nvSpPr>
          <p:cNvPr id="23565" name="Line 11"/>
          <p:cNvSpPr>
            <a:spLocks noChangeShapeType="1"/>
          </p:cNvSpPr>
          <p:nvPr/>
        </p:nvSpPr>
        <p:spPr bwMode="auto">
          <a:xfrm flipV="1">
            <a:off x="1077913" y="3984625"/>
            <a:ext cx="1033462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566" name="Oval 12"/>
          <p:cNvSpPr>
            <a:spLocks noChangeArrowheads="1"/>
          </p:cNvSpPr>
          <p:nvPr/>
        </p:nvSpPr>
        <p:spPr bwMode="auto">
          <a:xfrm>
            <a:off x="0" y="4081463"/>
            <a:ext cx="1914525" cy="1438275"/>
          </a:xfrm>
          <a:prstGeom prst="ellipse">
            <a:avLst/>
          </a:prstGeom>
          <a:solidFill>
            <a:srgbClr val="FFFF00">
              <a:alpha val="52156"/>
            </a:srgbClr>
          </a:solidFill>
          <a:ln w="762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5A70D47-BD2B-455C-B103-51899F88F8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5" y="0"/>
            <a:ext cx="7772400" cy="609600"/>
          </a:xfrm>
        </p:spPr>
        <p:txBody>
          <a:bodyPr/>
          <a:lstStyle/>
          <a:p>
            <a:r>
              <a:rPr lang="en-US" sz="3600" dirty="0" smtClean="0"/>
              <a:t>Switching Memory</a:t>
            </a:r>
            <a:endParaRPr lang="en-US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680575" cy="1066800"/>
          </a:xfrm>
        </p:spPr>
        <p:txBody>
          <a:bodyPr/>
          <a:lstStyle/>
          <a:p>
            <a:pPr marL="114300" indent="-11430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Δρομολογητές πρώτης γενιάς</a:t>
            </a:r>
            <a:endParaRPr lang="en-US" sz="1800" dirty="0" smtClean="0"/>
          </a:p>
          <a:p>
            <a:pPr marL="114300" indent="-114300">
              <a:buNone/>
            </a:pPr>
            <a:r>
              <a:rPr lang="el-GR" sz="2200" dirty="0" smtClean="0"/>
              <a:t>Παραδοσιακοί υπολογιστές με το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33CC33"/>
                </a:solidFill>
              </a:rPr>
              <a:t>switching </a:t>
            </a:r>
            <a:r>
              <a:rPr lang="el-GR" sz="2200" b="1" dirty="0" smtClean="0">
                <a:solidFill>
                  <a:srgbClr val="33CC33"/>
                </a:solidFill>
              </a:rPr>
              <a:t>κάτω από </a:t>
            </a:r>
            <a:r>
              <a:rPr lang="el-GR" sz="2200" b="1" u="sng" dirty="0" smtClean="0">
                <a:solidFill>
                  <a:srgbClr val="33CC33"/>
                </a:solidFill>
              </a:rPr>
              <a:t>τον άμεσο </a:t>
            </a:r>
          </a:p>
          <a:p>
            <a:pPr marL="114300" indent="-114300">
              <a:buFont typeface="ZapfDingbats"/>
              <a:buNone/>
            </a:pPr>
            <a:r>
              <a:rPr lang="el-GR" sz="2200" b="1" u="sng" dirty="0" smtClean="0">
                <a:solidFill>
                  <a:srgbClr val="33CC33"/>
                </a:solidFill>
              </a:rPr>
              <a:t>   έλεγχο της </a:t>
            </a:r>
            <a:r>
              <a:rPr lang="en-US" sz="2200" b="1" u="sng" dirty="0" smtClean="0">
                <a:solidFill>
                  <a:srgbClr val="33CC33"/>
                </a:solidFill>
              </a:rPr>
              <a:t>CPU</a:t>
            </a:r>
          </a:p>
          <a:p>
            <a:pPr marL="114300" indent="-114300">
              <a:buFontTx/>
              <a:buNone/>
            </a:pPr>
            <a:r>
              <a:rPr lang="en-US" sz="2200" dirty="0" smtClean="0">
                <a:solidFill>
                  <a:srgbClr val="CC3300"/>
                </a:solidFill>
                <a:sym typeface="Wingdings" pitchFamily="2" charset="2"/>
              </a:rPr>
              <a:t></a:t>
            </a:r>
            <a:r>
              <a:rPr lang="el-GR" sz="2200" dirty="0" smtClean="0">
                <a:solidFill>
                  <a:srgbClr val="CC3300"/>
                </a:solidFill>
                <a:sym typeface="Wingdings" pitchFamily="2" charset="2"/>
              </a:rPr>
              <a:t> Τ</a:t>
            </a:r>
            <a:r>
              <a:rPr lang="el-GR" sz="2200" dirty="0" smtClean="0">
                <a:solidFill>
                  <a:srgbClr val="CC3300"/>
                </a:solidFill>
              </a:rPr>
              <a:t>ο πακέτο αντιγράφεται στη μνήμη του συστήματος </a:t>
            </a:r>
            <a:endParaRPr lang="en-US" sz="2200" dirty="0" smtClean="0">
              <a:solidFill>
                <a:srgbClr val="CC3300"/>
              </a:solidFill>
            </a:endParaRPr>
          </a:p>
          <a:p>
            <a:pPr marL="114300" indent="-114300">
              <a:buFontTx/>
              <a:buChar char="•"/>
            </a:pPr>
            <a:r>
              <a:rPr lang="en-US" sz="2200" dirty="0" smtClean="0"/>
              <a:t> </a:t>
            </a:r>
            <a:r>
              <a:rPr lang="el-GR" sz="2200" dirty="0" smtClean="0"/>
              <a:t>η ταχύτητα μειώνεται από το </a:t>
            </a:r>
            <a:r>
              <a:rPr lang="en-GB" sz="2200" dirty="0" err="1" smtClean="0"/>
              <a:t>ba</a:t>
            </a:r>
            <a:r>
              <a:rPr lang="en-US" sz="2200" dirty="0" err="1" smtClean="0"/>
              <a:t>ndwidth</a:t>
            </a:r>
            <a:r>
              <a:rPr lang="en-US" sz="2200" dirty="0" smtClean="0"/>
              <a:t> </a:t>
            </a:r>
            <a:r>
              <a:rPr lang="el-GR" sz="2200" dirty="0" smtClean="0"/>
              <a:t>της μνήμης</a:t>
            </a:r>
            <a:r>
              <a:rPr lang="en-US" sz="2200" dirty="0" smtClean="0"/>
              <a:t> (2 </a:t>
            </a:r>
            <a:r>
              <a:rPr lang="el-GR" sz="2200" dirty="0" smtClean="0"/>
              <a:t>περάσματα από</a:t>
            </a:r>
          </a:p>
          <a:p>
            <a:pPr marL="114300" indent="-114300">
              <a:buFont typeface="ZapfDingbats"/>
              <a:buNone/>
            </a:pPr>
            <a:r>
              <a:rPr lang="el-GR" sz="2200" dirty="0" smtClean="0"/>
              <a:t>  το δίαυλο ανά</a:t>
            </a:r>
            <a:r>
              <a:rPr lang="en-US" sz="2200" dirty="0" smtClean="0"/>
              <a:t> datagram)</a:t>
            </a:r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1314450" y="3565525"/>
            <a:ext cx="6400800" cy="2071688"/>
            <a:chOff x="1056" y="2199"/>
            <a:chExt cx="4032" cy="1305"/>
          </a:xfrm>
        </p:grpSpPr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0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2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4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Input</a:t>
              </a:r>
            </a:p>
            <a:p>
              <a:pPr eaLnBrk="0" hangingPunct="0"/>
              <a:r>
                <a:rPr lang="en-US" sz="1600" b="1">
                  <a:latin typeface="Times New Roman" pitchFamily="18" charset="0"/>
                </a:rPr>
                <a:t>Port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24603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5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Output</a:t>
              </a:r>
            </a:p>
            <a:p>
              <a:pPr eaLnBrk="0" hangingPunct="0"/>
              <a:r>
                <a:rPr lang="en-US" sz="1600" b="1">
                  <a:latin typeface="Times New Roman" pitchFamily="18" charset="0"/>
                </a:rPr>
                <a:t>Port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24604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Memory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24605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System Bus</a:t>
              </a:r>
              <a:endParaRPr lang="en-US" sz="3200" b="1">
                <a:latin typeface="Times New Roman" pitchFamily="18" charset="0"/>
              </a:endParaRPr>
            </a:p>
          </p:txBody>
        </p:sp>
      </p:grpSp>
      <p:sp>
        <p:nvSpPr>
          <p:cNvPr id="24583" name="Text Box 27"/>
          <p:cNvSpPr txBox="1">
            <a:spLocks noChangeArrowheads="1"/>
          </p:cNvSpPr>
          <p:nvPr/>
        </p:nvSpPr>
        <p:spPr bwMode="auto">
          <a:xfrm>
            <a:off x="0" y="5893532"/>
            <a:ext cx="9174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1" dirty="0"/>
              <a:t>Κάθε χρονική στιγμή </a:t>
            </a:r>
            <a:r>
              <a:rPr lang="el-GR" b="1" i="1" dirty="0">
                <a:solidFill>
                  <a:srgbClr val="FF0000"/>
                </a:solidFill>
              </a:rPr>
              <a:t>μία</a:t>
            </a:r>
            <a:r>
              <a:rPr lang="el-GR" dirty="0"/>
              <a:t> </a:t>
            </a:r>
            <a:r>
              <a:rPr lang="en-US" dirty="0">
                <a:solidFill>
                  <a:srgbClr val="0000CC"/>
                </a:solidFill>
              </a:rPr>
              <a:t>input port</a:t>
            </a:r>
            <a:r>
              <a:rPr lang="en-US" dirty="0"/>
              <a:t> </a:t>
            </a:r>
            <a:r>
              <a:rPr lang="el-GR" dirty="0"/>
              <a:t>μπορεί να γράψει στη μνήμη </a:t>
            </a:r>
            <a:r>
              <a:rPr lang="el-GR" b="1" i="1" dirty="0">
                <a:solidFill>
                  <a:srgbClr val="0000CC"/>
                </a:solidFill>
              </a:rPr>
              <a:t>&amp; την επόμενη στιγμή</a:t>
            </a:r>
          </a:p>
          <a:p>
            <a:pPr eaLnBrk="0" hangingPunct="0"/>
            <a:r>
              <a:rPr lang="el-GR" b="1" i="1" dirty="0">
                <a:solidFill>
                  <a:srgbClr val="FF0000"/>
                </a:solidFill>
              </a:rPr>
              <a:t>μία άλλη </a:t>
            </a:r>
            <a:r>
              <a:rPr lang="en-US" b="1" i="1" dirty="0">
                <a:solidFill>
                  <a:srgbClr val="FF0000"/>
                </a:solidFill>
              </a:rPr>
              <a:t>input port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l-GR" dirty="0">
                <a:solidFill>
                  <a:srgbClr val="0000CC"/>
                </a:solidFill>
              </a:rPr>
              <a:t>μπορεί να γράψει </a:t>
            </a:r>
            <a:r>
              <a:rPr lang="el-GR" b="1" i="1" dirty="0">
                <a:solidFill>
                  <a:srgbClr val="FF0000"/>
                </a:solidFill>
              </a:rPr>
              <a:t>ή μια </a:t>
            </a:r>
            <a:r>
              <a:rPr lang="en-US" b="1" i="1" dirty="0">
                <a:solidFill>
                  <a:srgbClr val="FF0000"/>
                </a:solidFill>
              </a:rPr>
              <a:t>output port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0000CC"/>
                </a:solidFill>
              </a:rPr>
              <a:t>να διαβάσει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F4A29BE-9A0F-47B4-9539-375CD026471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mtClean="0"/>
              <a:t>Διαμοιραζόμενη μνήμη</a:t>
            </a:r>
            <a:r>
              <a:rPr lang="en-US" smtClean="0"/>
              <a:t> (1</a:t>
            </a:r>
            <a:r>
              <a:rPr lang="el-GR" smtClean="0"/>
              <a:t>η</a:t>
            </a:r>
            <a:r>
              <a:rPr lang="en-US" smtClean="0"/>
              <a:t> </a:t>
            </a:r>
            <a:r>
              <a:rPr lang="el-GR" smtClean="0"/>
              <a:t>γενιά</a:t>
            </a:r>
            <a:r>
              <a:rPr lang="en-US" smtClean="0"/>
              <a:t>)</a:t>
            </a: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5010150" y="1544638"/>
            <a:ext cx="3883025" cy="3786187"/>
            <a:chOff x="3060" y="1296"/>
            <a:chExt cx="2446" cy="2385"/>
          </a:xfrm>
        </p:grpSpPr>
        <p:grpSp>
          <p:nvGrpSpPr>
            <p:cNvPr id="25629" name="Group 4"/>
            <p:cNvGrpSpPr>
              <a:grpSpLocks/>
            </p:cNvGrpSpPr>
            <p:nvPr/>
          </p:nvGrpSpPr>
          <p:grpSpPr bwMode="auto">
            <a:xfrm>
              <a:off x="3072" y="1296"/>
              <a:ext cx="2352" cy="612"/>
              <a:chOff x="3072" y="1296"/>
              <a:chExt cx="2352" cy="612"/>
            </a:xfrm>
          </p:grpSpPr>
          <p:sp>
            <p:nvSpPr>
              <p:cNvPr id="25655" name="Rectangle 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2352" cy="612"/>
              </a:xfrm>
              <a:prstGeom prst="rect">
                <a:avLst/>
              </a:prstGeom>
              <a:solidFill>
                <a:srgbClr val="00279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565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936" y="1404"/>
                <a:ext cx="334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 eaLnBrk="0" hangingPunct="0"/>
                <a:r>
                  <a:rPr lang="en-US" altLang="en-US" sz="1400">
                    <a:latin typeface="Arial" pitchFamily="34" charset="0"/>
                  </a:rPr>
                  <a:t>Route</a:t>
                </a:r>
              </a:p>
              <a:p>
                <a:pPr algn="ctr" eaLnBrk="0" hangingPunct="0"/>
                <a:r>
                  <a:rPr lang="en-US" altLang="en-US" sz="1400">
                    <a:latin typeface="Arial" pitchFamily="34" charset="0"/>
                  </a:rPr>
                  <a:t>Table</a:t>
                </a:r>
              </a:p>
            </p:txBody>
          </p:sp>
          <p:sp>
            <p:nvSpPr>
              <p:cNvPr id="2565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357" y="1371"/>
                <a:ext cx="387" cy="3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 eaLnBrk="0" hangingPunct="0"/>
                <a:r>
                  <a:rPr lang="en-US" altLang="en-US">
                    <a:latin typeface="Arial" pitchFamily="34" charset="0"/>
                  </a:rPr>
                  <a:t>CPU</a:t>
                </a:r>
              </a:p>
            </p:txBody>
          </p:sp>
          <p:sp>
            <p:nvSpPr>
              <p:cNvPr id="2565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533" y="1525"/>
                <a:ext cx="600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565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475" y="1468"/>
                <a:ext cx="600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566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418" y="1410"/>
                <a:ext cx="599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566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4368" y="1392"/>
                <a:ext cx="7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64" tIns="46033" rIns="92064" bIns="46033">
                <a:spAutoFit/>
              </a:bodyPr>
              <a:lstStyle/>
              <a:p>
                <a:pPr algn="ctr" eaLnBrk="0" hangingPunct="0"/>
                <a:r>
                  <a:rPr lang="en-US" altLang="en-US" sz="1400" b="1">
                    <a:solidFill>
                      <a:srgbClr val="CC3300"/>
                    </a:solidFill>
                    <a:latin typeface="Arial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altLang="en-US" sz="1400" b="1">
                    <a:solidFill>
                      <a:srgbClr val="CC3300"/>
                    </a:solidFill>
                    <a:latin typeface="Arial" pitchFamily="34" charset="0"/>
                  </a:rPr>
                  <a:t>Memory</a:t>
                </a:r>
                <a:endParaRPr lang="en-US" altLang="en-US" sz="2000" b="1">
                  <a:solidFill>
                    <a:srgbClr val="CC33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5630" name="Line 12"/>
            <p:cNvSpPr>
              <a:spLocks noChangeAspect="1" noChangeShapeType="1"/>
            </p:cNvSpPr>
            <p:nvPr/>
          </p:nvSpPr>
          <p:spPr bwMode="auto">
            <a:xfrm>
              <a:off x="3116" y="2145"/>
              <a:ext cx="23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31" name="Line 13"/>
            <p:cNvSpPr>
              <a:spLocks noChangeAspect="1" noChangeShapeType="1"/>
            </p:cNvSpPr>
            <p:nvPr/>
          </p:nvSpPr>
          <p:spPr bwMode="auto">
            <a:xfrm>
              <a:off x="3519" y="1741"/>
              <a:ext cx="0" cy="40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32" name="Line 14"/>
            <p:cNvSpPr>
              <a:spLocks noChangeAspect="1" noChangeShapeType="1"/>
            </p:cNvSpPr>
            <p:nvPr/>
          </p:nvSpPr>
          <p:spPr bwMode="auto">
            <a:xfrm>
              <a:off x="4757" y="1857"/>
              <a:ext cx="0" cy="28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33" name="Rectangle 15"/>
            <p:cNvSpPr>
              <a:spLocks noChangeArrowheads="1"/>
            </p:cNvSpPr>
            <p:nvPr/>
          </p:nvSpPr>
          <p:spPr bwMode="auto">
            <a:xfrm>
              <a:off x="3060" y="2316"/>
              <a:ext cx="714" cy="8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34" name="Rectangle 16"/>
            <p:cNvSpPr>
              <a:spLocks noChangeAspect="1" noChangeArrowheads="1"/>
            </p:cNvSpPr>
            <p:nvPr/>
          </p:nvSpPr>
          <p:spPr bwMode="auto">
            <a:xfrm>
              <a:off x="3117" y="2377"/>
              <a:ext cx="609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35" name="Rectangle 17"/>
            <p:cNvSpPr>
              <a:spLocks noChangeAspect="1" noChangeArrowheads="1"/>
            </p:cNvSpPr>
            <p:nvPr/>
          </p:nvSpPr>
          <p:spPr bwMode="auto">
            <a:xfrm>
              <a:off x="3270" y="2873"/>
              <a:ext cx="312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36" name="Rectangle 18"/>
            <p:cNvSpPr>
              <a:spLocks noChangeAspect="1" noChangeArrowheads="1"/>
            </p:cNvSpPr>
            <p:nvPr/>
          </p:nvSpPr>
          <p:spPr bwMode="auto">
            <a:xfrm>
              <a:off x="3087" y="2555"/>
              <a:ext cx="6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Interface</a:t>
              </a:r>
              <a:endParaRPr lang="en-US" altLang="en-US" sz="20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7" name="Rectangle 19"/>
            <p:cNvSpPr>
              <a:spLocks noChangeAspect="1" noChangeArrowheads="1"/>
            </p:cNvSpPr>
            <p:nvPr/>
          </p:nvSpPr>
          <p:spPr bwMode="auto">
            <a:xfrm>
              <a:off x="3250" y="2863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2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sz="16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38" name="Line 20"/>
            <p:cNvSpPr>
              <a:spLocks noChangeAspect="1" noChangeShapeType="1"/>
            </p:cNvSpPr>
            <p:nvPr/>
          </p:nvSpPr>
          <p:spPr bwMode="auto">
            <a:xfrm>
              <a:off x="3404" y="2145"/>
              <a:ext cx="0" cy="17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39" name="Line 21"/>
            <p:cNvSpPr>
              <a:spLocks noChangeAspect="1" noChangeShapeType="1"/>
            </p:cNvSpPr>
            <p:nvPr/>
          </p:nvSpPr>
          <p:spPr bwMode="auto">
            <a:xfrm>
              <a:off x="4239" y="2145"/>
              <a:ext cx="0" cy="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0" name="Line 22"/>
            <p:cNvSpPr>
              <a:spLocks noChangeAspect="1" noChangeShapeType="1"/>
            </p:cNvSpPr>
            <p:nvPr/>
          </p:nvSpPr>
          <p:spPr bwMode="auto">
            <a:xfrm>
              <a:off x="5045" y="2145"/>
              <a:ext cx="0" cy="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1" name="Line 23"/>
            <p:cNvSpPr>
              <a:spLocks noChangeAspect="1" noChangeShapeType="1"/>
            </p:cNvSpPr>
            <p:nvPr/>
          </p:nvSpPr>
          <p:spPr bwMode="auto">
            <a:xfrm>
              <a:off x="3421" y="3145"/>
              <a:ext cx="0" cy="53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2" name="Line 24"/>
            <p:cNvSpPr>
              <a:spLocks noChangeAspect="1" noChangeShapeType="1"/>
            </p:cNvSpPr>
            <p:nvPr/>
          </p:nvSpPr>
          <p:spPr bwMode="auto">
            <a:xfrm>
              <a:off x="4247" y="3127"/>
              <a:ext cx="0" cy="52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3" name="Line 25"/>
            <p:cNvSpPr>
              <a:spLocks noChangeAspect="1" noChangeShapeType="1"/>
            </p:cNvSpPr>
            <p:nvPr/>
          </p:nvSpPr>
          <p:spPr bwMode="auto">
            <a:xfrm>
              <a:off x="5046" y="3121"/>
              <a:ext cx="0" cy="49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4" name="Rectangle 26"/>
            <p:cNvSpPr>
              <a:spLocks noChangeArrowheads="1"/>
            </p:cNvSpPr>
            <p:nvPr/>
          </p:nvSpPr>
          <p:spPr bwMode="auto">
            <a:xfrm>
              <a:off x="3894" y="2310"/>
              <a:ext cx="714" cy="8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45" name="Rectangle 27"/>
            <p:cNvSpPr>
              <a:spLocks noChangeAspect="1" noChangeArrowheads="1"/>
            </p:cNvSpPr>
            <p:nvPr/>
          </p:nvSpPr>
          <p:spPr bwMode="auto">
            <a:xfrm>
              <a:off x="3951" y="2371"/>
              <a:ext cx="609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46" name="Rectangle 28"/>
            <p:cNvSpPr>
              <a:spLocks noChangeAspect="1" noChangeArrowheads="1"/>
            </p:cNvSpPr>
            <p:nvPr/>
          </p:nvSpPr>
          <p:spPr bwMode="auto">
            <a:xfrm>
              <a:off x="4104" y="2867"/>
              <a:ext cx="312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47" name="Rectangle 29"/>
            <p:cNvSpPr>
              <a:spLocks noChangeAspect="1" noChangeArrowheads="1"/>
            </p:cNvSpPr>
            <p:nvPr/>
          </p:nvSpPr>
          <p:spPr bwMode="auto">
            <a:xfrm>
              <a:off x="3920" y="2549"/>
              <a:ext cx="6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Interface</a:t>
              </a:r>
              <a:endParaRPr lang="en-US" altLang="en-US" sz="20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48" name="Rectangle 30"/>
            <p:cNvSpPr>
              <a:spLocks noChangeAspect="1" noChangeArrowheads="1"/>
            </p:cNvSpPr>
            <p:nvPr/>
          </p:nvSpPr>
          <p:spPr bwMode="auto">
            <a:xfrm>
              <a:off x="4084" y="2857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2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sz="16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49" name="Rectangle 31"/>
            <p:cNvSpPr>
              <a:spLocks noChangeArrowheads="1"/>
            </p:cNvSpPr>
            <p:nvPr/>
          </p:nvSpPr>
          <p:spPr bwMode="auto">
            <a:xfrm>
              <a:off x="4698" y="2304"/>
              <a:ext cx="714" cy="8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50" name="Rectangle 32"/>
            <p:cNvSpPr>
              <a:spLocks noChangeAspect="1" noChangeArrowheads="1"/>
            </p:cNvSpPr>
            <p:nvPr/>
          </p:nvSpPr>
          <p:spPr bwMode="auto">
            <a:xfrm>
              <a:off x="4755" y="2365"/>
              <a:ext cx="609" cy="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51" name="Rectangle 33"/>
            <p:cNvSpPr>
              <a:spLocks noChangeAspect="1" noChangeArrowheads="1"/>
            </p:cNvSpPr>
            <p:nvPr/>
          </p:nvSpPr>
          <p:spPr bwMode="auto">
            <a:xfrm>
              <a:off x="4908" y="2861"/>
              <a:ext cx="312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52" name="Rectangle 34"/>
            <p:cNvSpPr>
              <a:spLocks noChangeAspect="1" noChangeArrowheads="1"/>
            </p:cNvSpPr>
            <p:nvPr/>
          </p:nvSpPr>
          <p:spPr bwMode="auto">
            <a:xfrm>
              <a:off x="4724" y="2543"/>
              <a:ext cx="6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Interface</a:t>
              </a:r>
              <a:endParaRPr lang="en-US" altLang="en-US" sz="20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53" name="Rectangle 35"/>
            <p:cNvSpPr>
              <a:spLocks noChangeAspect="1" noChangeArrowheads="1"/>
            </p:cNvSpPr>
            <p:nvPr/>
          </p:nvSpPr>
          <p:spPr bwMode="auto">
            <a:xfrm>
              <a:off x="4888" y="2851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2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sz="16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654" name="Line 36"/>
            <p:cNvSpPr>
              <a:spLocks noChangeShapeType="1"/>
            </p:cNvSpPr>
            <p:nvPr/>
          </p:nvSpPr>
          <p:spPr bwMode="auto">
            <a:xfrm>
              <a:off x="4548" y="2646"/>
              <a:ext cx="22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360363" y="5243513"/>
            <a:ext cx="8831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l-GR" altLang="en-US" sz="2300">
                <a:solidFill>
                  <a:srgbClr val="000099"/>
                </a:solidFill>
                <a:latin typeface="Arial" pitchFamily="34" charset="0"/>
              </a:rPr>
              <a:t>Τυπικά</a:t>
            </a:r>
            <a:r>
              <a:rPr lang="en-US" altLang="en-US" sz="2300">
                <a:solidFill>
                  <a:srgbClr val="000099"/>
                </a:solidFill>
                <a:latin typeface="Arial" pitchFamily="34" charset="0"/>
              </a:rPr>
              <a:t> &lt; </a:t>
            </a:r>
            <a:r>
              <a:rPr lang="en-US" altLang="en-US" sz="2300">
                <a:solidFill>
                  <a:srgbClr val="CC0000"/>
                </a:solidFill>
                <a:latin typeface="Arial" pitchFamily="34" charset="0"/>
              </a:rPr>
              <a:t>0.5Gbps</a:t>
            </a:r>
            <a:r>
              <a:rPr lang="en-US" altLang="en-US" sz="23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l-GR" altLang="en-US" sz="2300">
                <a:solidFill>
                  <a:srgbClr val="000099"/>
                </a:solidFill>
                <a:latin typeface="Arial" pitchFamily="34" charset="0"/>
              </a:rPr>
              <a:t>συνολική χωρητικότητα</a:t>
            </a:r>
            <a:endParaRPr lang="en-US" altLang="en-US" sz="230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/>
            <a:r>
              <a:rPr lang="en-US" altLang="en-US" sz="2300" b="1">
                <a:solidFill>
                  <a:srgbClr val="000099"/>
                </a:solidFill>
                <a:latin typeface="Arial" pitchFamily="34" charset="0"/>
                <a:sym typeface="Wingdings" pitchFamily="2" charset="2"/>
              </a:rPr>
              <a:t></a:t>
            </a:r>
            <a:r>
              <a:rPr lang="el-GR" altLang="en-US" sz="2300" b="1">
                <a:solidFill>
                  <a:srgbClr val="000099"/>
                </a:solidFill>
                <a:latin typeface="Arial" pitchFamily="34" charset="0"/>
                <a:sym typeface="Wingdings" pitchFamily="2" charset="2"/>
              </a:rPr>
              <a:t> Περιορίζεται από τον ρυθμό της διαμοιραζόμενης μνήμης</a:t>
            </a:r>
            <a:endParaRPr lang="en-US" altLang="en-US" sz="2300" b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5607" name="AutoShape 38"/>
          <p:cNvSpPr>
            <a:spLocks noChangeArrowheads="1"/>
          </p:cNvSpPr>
          <p:nvPr/>
        </p:nvSpPr>
        <p:spPr bwMode="auto">
          <a:xfrm flipH="1">
            <a:off x="428625" y="2062163"/>
            <a:ext cx="3276600" cy="1765300"/>
          </a:xfrm>
          <a:prstGeom prst="cube">
            <a:avLst>
              <a:gd name="adj" fmla="val 215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08" name="Text Box 39"/>
          <p:cNvSpPr txBox="1">
            <a:spLocks noChangeArrowheads="1"/>
          </p:cNvSpPr>
          <p:nvPr/>
        </p:nvSpPr>
        <p:spPr bwMode="auto">
          <a:xfrm>
            <a:off x="958850" y="1730375"/>
            <a:ext cx="2051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altLang="en-US">
                <a:latin typeface="Arial" pitchFamily="34" charset="0"/>
              </a:rPr>
              <a:t>Shared Backplane</a:t>
            </a:r>
          </a:p>
        </p:txBody>
      </p:sp>
      <p:sp>
        <p:nvSpPr>
          <p:cNvPr id="25609" name="Freeform 40"/>
          <p:cNvSpPr>
            <a:spLocks/>
          </p:cNvSpPr>
          <p:nvPr/>
        </p:nvSpPr>
        <p:spPr bwMode="auto">
          <a:xfrm>
            <a:off x="3489325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0" name="Freeform 41"/>
          <p:cNvSpPr>
            <a:spLocks/>
          </p:cNvSpPr>
          <p:nvPr/>
        </p:nvSpPr>
        <p:spPr bwMode="auto">
          <a:xfrm>
            <a:off x="3179763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1" name="Freeform 42"/>
          <p:cNvSpPr>
            <a:spLocks/>
          </p:cNvSpPr>
          <p:nvPr/>
        </p:nvSpPr>
        <p:spPr bwMode="auto">
          <a:xfrm>
            <a:off x="2870200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2" name="Freeform 43"/>
          <p:cNvSpPr>
            <a:spLocks/>
          </p:cNvSpPr>
          <p:nvPr/>
        </p:nvSpPr>
        <p:spPr bwMode="auto">
          <a:xfrm>
            <a:off x="2559050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3" name="Freeform 44"/>
          <p:cNvSpPr>
            <a:spLocks/>
          </p:cNvSpPr>
          <p:nvPr/>
        </p:nvSpPr>
        <p:spPr bwMode="auto">
          <a:xfrm>
            <a:off x="2249488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4" name="Freeform 45"/>
          <p:cNvSpPr>
            <a:spLocks/>
          </p:cNvSpPr>
          <p:nvPr/>
        </p:nvSpPr>
        <p:spPr bwMode="auto">
          <a:xfrm>
            <a:off x="1938338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5" name="Freeform 46"/>
          <p:cNvSpPr>
            <a:spLocks/>
          </p:cNvSpPr>
          <p:nvPr/>
        </p:nvSpPr>
        <p:spPr bwMode="auto">
          <a:xfrm>
            <a:off x="1628775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6" name="Freeform 47"/>
          <p:cNvSpPr>
            <a:spLocks/>
          </p:cNvSpPr>
          <p:nvPr/>
        </p:nvSpPr>
        <p:spPr bwMode="auto">
          <a:xfrm>
            <a:off x="1292225" y="2189163"/>
            <a:ext cx="939800" cy="2692400"/>
          </a:xfrm>
          <a:custGeom>
            <a:avLst/>
            <a:gdLst>
              <a:gd name="T0" fmla="*/ 0 w 592"/>
              <a:gd name="T1" fmla="*/ 0 h 1696"/>
              <a:gd name="T2" fmla="*/ 0 w 592"/>
              <a:gd name="T3" fmla="*/ 2147483647 h 1696"/>
              <a:gd name="T4" fmla="*/ 2147483647 w 592"/>
              <a:gd name="T5" fmla="*/ 2147483647 h 1696"/>
              <a:gd name="T6" fmla="*/ 2147483647 w 592"/>
              <a:gd name="T7" fmla="*/ 2147483647 h 1696"/>
              <a:gd name="T8" fmla="*/ 0 w 592"/>
              <a:gd name="T9" fmla="*/ 0 h 1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696"/>
              <a:gd name="T17" fmla="*/ 592 w 592"/>
              <a:gd name="T18" fmla="*/ 1696 h 1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7" name="Freeform 48"/>
          <p:cNvSpPr>
            <a:spLocks noChangeAspect="1"/>
          </p:cNvSpPr>
          <p:nvPr/>
        </p:nvSpPr>
        <p:spPr bwMode="auto">
          <a:xfrm>
            <a:off x="1393825" y="2544763"/>
            <a:ext cx="723900" cy="1663700"/>
          </a:xfrm>
          <a:custGeom>
            <a:avLst/>
            <a:gdLst>
              <a:gd name="T0" fmla="*/ 0 w 456"/>
              <a:gd name="T1" fmla="*/ 0 h 1048"/>
              <a:gd name="T2" fmla="*/ 0 w 456"/>
              <a:gd name="T3" fmla="*/ 2147483647 h 1048"/>
              <a:gd name="T4" fmla="*/ 2147483647 w 456"/>
              <a:gd name="T5" fmla="*/ 2147483647 h 1048"/>
              <a:gd name="T6" fmla="*/ 2147483647 w 456"/>
              <a:gd name="T7" fmla="*/ 2147483647 h 1048"/>
              <a:gd name="T8" fmla="*/ 0 w 456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1048"/>
              <a:gd name="T17" fmla="*/ 456 w 456"/>
              <a:gd name="T18" fmla="*/ 1048 h 1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18" name="Text Box 49"/>
          <p:cNvSpPr txBox="1">
            <a:spLocks noChangeArrowheads="1"/>
          </p:cNvSpPr>
          <p:nvPr/>
        </p:nvSpPr>
        <p:spPr bwMode="auto">
          <a:xfrm rot="2485238">
            <a:off x="1276350" y="3001963"/>
            <a:ext cx="11620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n-US" altLang="en-US" sz="1600">
                <a:latin typeface="Arial" pitchFamily="34" charset="0"/>
              </a:rPr>
              <a:t>Line Interface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61975" y="2189163"/>
            <a:ext cx="1162050" cy="2692400"/>
            <a:chOff x="228" y="1840"/>
            <a:chExt cx="732" cy="1696"/>
          </a:xfrm>
        </p:grpSpPr>
        <p:sp>
          <p:nvSpPr>
            <p:cNvPr id="25624" name="Freeform 51"/>
            <p:cNvSpPr>
              <a:spLocks/>
            </p:cNvSpPr>
            <p:nvPr/>
          </p:nvSpPr>
          <p:spPr bwMode="auto">
            <a:xfrm>
              <a:off x="240" y="1840"/>
              <a:ext cx="592" cy="1696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1000 h 1696"/>
                <a:gd name="T4" fmla="*/ 592 w 592"/>
                <a:gd name="T5" fmla="*/ 1696 h 1696"/>
                <a:gd name="T6" fmla="*/ 592 w 592"/>
                <a:gd name="T7" fmla="*/ 488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25" name="Freeform 52"/>
            <p:cNvSpPr>
              <a:spLocks noChangeAspect="1"/>
            </p:cNvSpPr>
            <p:nvPr/>
          </p:nvSpPr>
          <p:spPr bwMode="auto">
            <a:xfrm>
              <a:off x="416" y="2128"/>
              <a:ext cx="296" cy="592"/>
            </a:xfrm>
            <a:custGeom>
              <a:avLst/>
              <a:gdLst>
                <a:gd name="T0" fmla="*/ 0 w 296"/>
                <a:gd name="T1" fmla="*/ 0 h 592"/>
                <a:gd name="T2" fmla="*/ 0 w 296"/>
                <a:gd name="T3" fmla="*/ 352 h 592"/>
                <a:gd name="T4" fmla="*/ 280 w 296"/>
                <a:gd name="T5" fmla="*/ 592 h 592"/>
                <a:gd name="T6" fmla="*/ 296 w 296"/>
                <a:gd name="T7" fmla="*/ 240 h 592"/>
                <a:gd name="T8" fmla="*/ 0 w 296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592"/>
                <a:gd name="T17" fmla="*/ 296 w 296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592">
                  <a:moveTo>
                    <a:pt x="0" y="0"/>
                  </a:moveTo>
                  <a:lnTo>
                    <a:pt x="0" y="352"/>
                  </a:lnTo>
                  <a:lnTo>
                    <a:pt x="280" y="592"/>
                  </a:lnTo>
                  <a:lnTo>
                    <a:pt x="296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26" name="Freeform 53"/>
            <p:cNvSpPr>
              <a:spLocks noChangeAspect="1"/>
            </p:cNvSpPr>
            <p:nvPr/>
          </p:nvSpPr>
          <p:spPr bwMode="auto">
            <a:xfrm>
              <a:off x="304" y="2472"/>
              <a:ext cx="456" cy="848"/>
            </a:xfrm>
            <a:custGeom>
              <a:avLst/>
              <a:gdLst>
                <a:gd name="T0" fmla="*/ 0 w 456"/>
                <a:gd name="T1" fmla="*/ 0 h 848"/>
                <a:gd name="T2" fmla="*/ 0 w 456"/>
                <a:gd name="T3" fmla="*/ 360 h 848"/>
                <a:gd name="T4" fmla="*/ 440 w 456"/>
                <a:gd name="T5" fmla="*/ 848 h 848"/>
                <a:gd name="T6" fmla="*/ 456 w 456"/>
                <a:gd name="T7" fmla="*/ 384 h 848"/>
                <a:gd name="T8" fmla="*/ 0 w 456"/>
                <a:gd name="T9" fmla="*/ 0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848"/>
                <a:gd name="T17" fmla="*/ 456 w 456"/>
                <a:gd name="T18" fmla="*/ 848 h 8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848">
                  <a:moveTo>
                    <a:pt x="0" y="0"/>
                  </a:moveTo>
                  <a:lnTo>
                    <a:pt x="0" y="360"/>
                  </a:lnTo>
                  <a:lnTo>
                    <a:pt x="440" y="848"/>
                  </a:lnTo>
                  <a:lnTo>
                    <a:pt x="456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5627" name="Text Box 54"/>
            <p:cNvSpPr txBox="1">
              <a:spLocks noChangeArrowheads="1"/>
            </p:cNvSpPr>
            <p:nvPr/>
          </p:nvSpPr>
          <p:spPr bwMode="auto">
            <a:xfrm rot="2158837">
              <a:off x="362" y="2306"/>
              <a:ext cx="38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/>
              <a:r>
                <a:rPr lang="en-US" altLang="en-US" sz="1600">
                  <a:latin typeface="Arial" pitchFamily="34" charset="0"/>
                </a:rPr>
                <a:t>CPU</a:t>
              </a:r>
            </a:p>
          </p:txBody>
        </p:sp>
        <p:sp>
          <p:nvSpPr>
            <p:cNvPr id="25628" name="Text Box 55"/>
            <p:cNvSpPr txBox="1">
              <a:spLocks noChangeArrowheads="1"/>
            </p:cNvSpPr>
            <p:nvPr/>
          </p:nvSpPr>
          <p:spPr bwMode="auto">
            <a:xfrm rot="2485238">
              <a:off x="228" y="2794"/>
              <a:ext cx="7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/>
              <a:r>
                <a:rPr lang="en-US" altLang="en-US" sz="1600" b="1">
                  <a:solidFill>
                    <a:srgbClr val="CC3300"/>
                  </a:solidFill>
                  <a:latin typeface="Arial" pitchFamily="34" charset="0"/>
                </a:rPr>
                <a:t>Memory</a:t>
              </a:r>
            </a:p>
          </p:txBody>
        </p:sp>
      </p:grpSp>
      <p:sp>
        <p:nvSpPr>
          <p:cNvPr id="633912" name="Freeform 56"/>
          <p:cNvSpPr>
            <a:spLocks/>
          </p:cNvSpPr>
          <p:nvPr/>
        </p:nvSpPr>
        <p:spPr bwMode="auto">
          <a:xfrm>
            <a:off x="5829300" y="2592388"/>
            <a:ext cx="1695450" cy="2933700"/>
          </a:xfrm>
          <a:custGeom>
            <a:avLst/>
            <a:gdLst>
              <a:gd name="T0" fmla="*/ 0 w 1068"/>
              <a:gd name="T1" fmla="*/ 2147483647 h 1848"/>
              <a:gd name="T2" fmla="*/ 2147483647 w 1068"/>
              <a:gd name="T3" fmla="*/ 2147483647 h 1848"/>
              <a:gd name="T4" fmla="*/ 2147483647 w 1068"/>
              <a:gd name="T5" fmla="*/ 2147483647 h 1848"/>
              <a:gd name="T6" fmla="*/ 2147483647 w 1068"/>
              <a:gd name="T7" fmla="*/ 0 h 1848"/>
              <a:gd name="T8" fmla="*/ 0 60000 65536"/>
              <a:gd name="T9" fmla="*/ 0 60000 65536"/>
              <a:gd name="T10" fmla="*/ 0 60000 65536"/>
              <a:gd name="T11" fmla="*/ 0 60000 65536"/>
              <a:gd name="T12" fmla="*/ 0 w 1068"/>
              <a:gd name="T13" fmla="*/ 0 h 1848"/>
              <a:gd name="T14" fmla="*/ 1068 w 1068"/>
              <a:gd name="T15" fmla="*/ 1848 h 18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" h="1848">
                <a:moveTo>
                  <a:pt x="0" y="1848"/>
                </a:moveTo>
                <a:lnTo>
                  <a:pt x="6" y="246"/>
                </a:lnTo>
                <a:lnTo>
                  <a:pt x="1068" y="246"/>
                </a:lnTo>
                <a:lnTo>
                  <a:pt x="1068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33913" name="Freeform 57"/>
          <p:cNvSpPr>
            <a:spLocks/>
          </p:cNvSpPr>
          <p:nvPr/>
        </p:nvSpPr>
        <p:spPr bwMode="auto">
          <a:xfrm>
            <a:off x="7848600" y="2592388"/>
            <a:ext cx="695325" cy="2543175"/>
          </a:xfrm>
          <a:custGeom>
            <a:avLst/>
            <a:gdLst>
              <a:gd name="T0" fmla="*/ 0 w 438"/>
              <a:gd name="T1" fmla="*/ 0 h 1602"/>
              <a:gd name="T2" fmla="*/ 0 w 438"/>
              <a:gd name="T3" fmla="*/ 2147483647 h 1602"/>
              <a:gd name="T4" fmla="*/ 2147483647 w 438"/>
              <a:gd name="T5" fmla="*/ 2147483647 h 1602"/>
              <a:gd name="T6" fmla="*/ 2147483647 w 438"/>
              <a:gd name="T7" fmla="*/ 2147483647 h 1602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1602"/>
              <a:gd name="T14" fmla="*/ 438 w 438"/>
              <a:gd name="T15" fmla="*/ 1602 h 1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1602">
                <a:moveTo>
                  <a:pt x="0" y="0"/>
                </a:moveTo>
                <a:lnTo>
                  <a:pt x="0" y="252"/>
                </a:lnTo>
                <a:lnTo>
                  <a:pt x="438" y="252"/>
                </a:lnTo>
                <a:lnTo>
                  <a:pt x="438" y="1602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622" name="Text Box 58"/>
          <p:cNvSpPr txBox="1">
            <a:spLocks noChangeArrowheads="1"/>
          </p:cNvSpPr>
          <p:nvPr/>
        </p:nvSpPr>
        <p:spPr bwMode="auto">
          <a:xfrm>
            <a:off x="5727700" y="6251575"/>
            <a:ext cx="2273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8" tIns="44445" rIns="90478" bIns="44445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(* Slide by Nick McKeown)</a:t>
            </a:r>
          </a:p>
        </p:txBody>
      </p:sp>
      <p:sp>
        <p:nvSpPr>
          <p:cNvPr id="25623" name="Oval 59"/>
          <p:cNvSpPr>
            <a:spLocks noChangeArrowheads="1"/>
          </p:cNvSpPr>
          <p:nvPr/>
        </p:nvSpPr>
        <p:spPr bwMode="auto">
          <a:xfrm>
            <a:off x="6886575" y="1123950"/>
            <a:ext cx="1779588" cy="1649413"/>
          </a:xfrm>
          <a:prstGeom prst="ellipse">
            <a:avLst/>
          </a:prstGeom>
          <a:solidFill>
            <a:srgbClr val="FFFF00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12" grpId="0" animBg="1"/>
      <p:bldP spid="6339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2D92B3D-8FA6-4E56-B3E8-DD57BE96A519}" type="slidenum">
              <a:rPr lang="en-US" smtClean="0"/>
              <a:pPr/>
              <a:t>18</a:t>
            </a:fld>
            <a:endParaRPr lang="en-US" smtClean="0"/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1190625" y="671513"/>
            <a:ext cx="7391400" cy="5184775"/>
            <a:chOff x="1002" y="245"/>
            <a:chExt cx="4656" cy="3266"/>
          </a:xfrm>
        </p:grpSpPr>
        <p:pic>
          <p:nvPicPr>
            <p:cNvPr id="26632" name="Picture 3" descr="463 swtching method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7772400" cy="685800"/>
          </a:xfrm>
        </p:spPr>
        <p:txBody>
          <a:bodyPr/>
          <a:lstStyle/>
          <a:p>
            <a:r>
              <a:rPr lang="en-US" sz="3600" smtClean="0"/>
              <a:t>Switching </a:t>
            </a:r>
            <a:r>
              <a:rPr lang="el-GR" sz="3600" smtClean="0"/>
              <a:t>μέσω ενός διαύλου (</a:t>
            </a:r>
            <a:r>
              <a:rPr lang="en-GB" sz="3600" smtClean="0"/>
              <a:t>b</a:t>
            </a:r>
            <a:r>
              <a:rPr lang="en-US" sz="3600" smtClean="0"/>
              <a:t>us</a:t>
            </a:r>
            <a:r>
              <a:rPr lang="el-GR" sz="3600" smtClean="0"/>
              <a:t>)</a:t>
            </a:r>
            <a:endParaRPr lang="en-US" smtClean="0"/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786063"/>
            <a:ext cx="9144000" cy="4071937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To datagram </a:t>
            </a:r>
            <a:r>
              <a:rPr lang="el-GR" sz="2200" dirty="0" smtClean="0"/>
              <a:t>από την θύρα εισόδου της μνήμης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</a:t>
            </a:r>
            <a:r>
              <a:rPr lang="en-US" sz="2200" dirty="0" smtClean="0"/>
              <a:t> </a:t>
            </a:r>
            <a:r>
              <a:rPr lang="el-GR" sz="2200" dirty="0" smtClean="0"/>
              <a:t>θύρα εξόδου της μνήμης μέσω ενός διαμοιραζόμενου διαύλου</a:t>
            </a:r>
            <a:endParaRPr lang="en-US" sz="2200" dirty="0" smtClean="0"/>
          </a:p>
          <a:p>
            <a:pPr>
              <a:buFont typeface="ZapfDingbats"/>
              <a:buNone/>
            </a:pP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 </a:t>
            </a:r>
            <a:r>
              <a:rPr lang="en-US" sz="2200" dirty="0" smtClean="0">
                <a:solidFill>
                  <a:srgbClr val="FF0000"/>
                </a:solidFill>
              </a:rPr>
              <a:t>bus contention:</a:t>
            </a:r>
            <a:r>
              <a:rPr lang="en-US" sz="2200" dirty="0" smtClean="0"/>
              <a:t>  </a:t>
            </a:r>
            <a:r>
              <a:rPr lang="el-GR" sz="2200" dirty="0" smtClean="0"/>
              <a:t>Η ταχύτητα του </a:t>
            </a:r>
            <a:r>
              <a:rPr lang="en-US" sz="2200" dirty="0" smtClean="0"/>
              <a:t>switching </a:t>
            </a:r>
            <a:r>
              <a:rPr lang="el-GR" sz="2200" b="1" i="1" dirty="0" smtClean="0"/>
              <a:t>περιορίζεται</a:t>
            </a:r>
            <a:r>
              <a:rPr lang="el-GR" sz="2200" dirty="0" smtClean="0"/>
              <a:t> από το </a:t>
            </a:r>
            <a:r>
              <a:rPr lang="en-US" sz="2200" u="sng" dirty="0" smtClean="0">
                <a:solidFill>
                  <a:srgbClr val="0000CC"/>
                </a:solidFill>
              </a:rPr>
              <a:t>bandwidth</a:t>
            </a:r>
            <a:r>
              <a:rPr lang="el-GR" sz="2200" u="sng" dirty="0" smtClean="0">
                <a:solidFill>
                  <a:srgbClr val="0000CC"/>
                </a:solidFill>
              </a:rPr>
              <a:t> του διαύλου</a:t>
            </a:r>
            <a:endParaRPr lang="en-US" sz="2200" u="sng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2200" dirty="0" smtClean="0"/>
              <a:t>1 </a:t>
            </a:r>
            <a:r>
              <a:rPr lang="en-US" sz="2200" dirty="0" err="1" smtClean="0"/>
              <a:t>Gbps</a:t>
            </a:r>
            <a:r>
              <a:rPr lang="en-US" sz="2200" dirty="0" smtClean="0"/>
              <a:t> bus, Cisco 1900: </a:t>
            </a:r>
            <a:r>
              <a:rPr lang="el-GR" sz="2200" dirty="0" smtClean="0">
                <a:solidFill>
                  <a:srgbClr val="0099FF"/>
                </a:solidFill>
              </a:rPr>
              <a:t>επαρκής ταχύτητα για </a:t>
            </a:r>
            <a:r>
              <a:rPr lang="en-US" sz="2200" dirty="0" smtClean="0">
                <a:solidFill>
                  <a:srgbClr val="0099FF"/>
                </a:solidFill>
              </a:rPr>
              <a:t>access &amp; enterprise routers</a:t>
            </a:r>
            <a:r>
              <a:rPr lang="en-US" sz="2200" dirty="0" smtClean="0"/>
              <a:t> (</a:t>
            </a:r>
            <a:r>
              <a:rPr lang="el-GR" sz="2200" dirty="0" smtClean="0"/>
              <a:t>όχι τοπικούς ή</a:t>
            </a:r>
            <a:r>
              <a:rPr lang="en-US" sz="2200" dirty="0" smtClean="0"/>
              <a:t> backbone)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250825" y="5554663"/>
            <a:ext cx="8718550" cy="101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/>
              <a:t>Κάθε χρονική στιγμή </a:t>
            </a:r>
            <a:r>
              <a:rPr lang="el-GR" sz="2000" b="1" i="1"/>
              <a:t>μία θύρα εισόδου</a:t>
            </a:r>
            <a:r>
              <a:rPr lang="en-US" sz="2000"/>
              <a:t> </a:t>
            </a:r>
            <a:r>
              <a:rPr lang="el-GR" sz="2000"/>
              <a:t>μπορεί να γράψει στο </a:t>
            </a:r>
            <a:r>
              <a:rPr lang="en-US" sz="2000"/>
              <a:t>bus </a:t>
            </a:r>
            <a:r>
              <a:rPr lang="el-GR" sz="2000" b="1" i="1"/>
              <a:t>&amp; την επόμενη στιγμή μία άλλη θύρα εισόδου μπορεί να γράψει ή μια θύρα εξόδου</a:t>
            </a:r>
            <a:r>
              <a:rPr lang="en-US" sz="2000" b="1" i="1"/>
              <a:t> </a:t>
            </a:r>
            <a:r>
              <a:rPr lang="el-GR" sz="2000" b="1" i="1"/>
              <a:t>να διαβάσει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8BA8FE4-F2A1-4E37-AC70-670328D6C5E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Διαμοιραζόμενος δίαυλος</a:t>
            </a:r>
            <a:r>
              <a:rPr lang="en-GB" smtClean="0"/>
              <a:t> (shared bus)</a:t>
            </a:r>
            <a:r>
              <a:rPr lang="en-US" smtClean="0"/>
              <a:t> (2</a:t>
            </a:r>
            <a:r>
              <a:rPr lang="el-GR" smtClean="0"/>
              <a:t>η</a:t>
            </a:r>
            <a:r>
              <a:rPr lang="en-US" smtClean="0"/>
              <a:t> </a:t>
            </a:r>
            <a:r>
              <a:rPr lang="el-GR" smtClean="0"/>
              <a:t>γενιά</a:t>
            </a:r>
            <a:r>
              <a:rPr lang="en-US" smtClean="0"/>
              <a:t>)</a:t>
            </a:r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5026025" y="1600200"/>
            <a:ext cx="3892550" cy="4562475"/>
            <a:chOff x="1690" y="991"/>
            <a:chExt cx="2697" cy="3257"/>
          </a:xfrm>
        </p:grpSpPr>
        <p:sp>
          <p:nvSpPr>
            <p:cNvPr id="27658" name="Rectangle 4"/>
            <p:cNvSpPr>
              <a:spLocks noChangeArrowheads="1"/>
            </p:cNvSpPr>
            <p:nvPr/>
          </p:nvSpPr>
          <p:spPr bwMode="auto">
            <a:xfrm>
              <a:off x="1690" y="991"/>
              <a:ext cx="2587" cy="693"/>
            </a:xfrm>
            <a:prstGeom prst="rect">
              <a:avLst/>
            </a:prstGeom>
            <a:solidFill>
              <a:srgbClr val="00279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9" name="Rectangle 5"/>
            <p:cNvSpPr>
              <a:spLocks noChangeAspect="1" noChangeArrowheads="1"/>
            </p:cNvSpPr>
            <p:nvPr/>
          </p:nvSpPr>
          <p:spPr bwMode="auto">
            <a:xfrm>
              <a:off x="2640" y="1113"/>
              <a:ext cx="367" cy="3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/>
              <a:r>
                <a:rPr lang="en-US" altLang="en-US" sz="1400">
                  <a:latin typeface="Arial" pitchFamily="34" charset="0"/>
                </a:rPr>
                <a:t>Route</a:t>
              </a:r>
            </a:p>
            <a:p>
              <a:pPr algn="ctr" eaLnBrk="0" hangingPunct="0"/>
              <a:r>
                <a:rPr lang="en-US" altLang="en-US" sz="1400">
                  <a:latin typeface="Arial" pitchFamily="34" charset="0"/>
                </a:rPr>
                <a:t>Table</a:t>
              </a:r>
            </a:p>
          </p:txBody>
        </p:sp>
        <p:sp>
          <p:nvSpPr>
            <p:cNvPr id="27660" name="Line 6"/>
            <p:cNvSpPr>
              <a:spLocks noChangeAspect="1" noChangeShapeType="1"/>
            </p:cNvSpPr>
            <p:nvPr/>
          </p:nvSpPr>
          <p:spPr bwMode="auto">
            <a:xfrm>
              <a:off x="1758" y="1953"/>
              <a:ext cx="2629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1" name="Rectangle 7"/>
            <p:cNvSpPr>
              <a:spLocks noChangeAspect="1" noChangeArrowheads="1"/>
            </p:cNvSpPr>
            <p:nvPr/>
          </p:nvSpPr>
          <p:spPr bwMode="auto">
            <a:xfrm>
              <a:off x="2003" y="1076"/>
              <a:ext cx="426" cy="4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/>
              <a:r>
                <a:rPr lang="en-US" altLang="en-US">
                  <a:latin typeface="Arial" pitchFamily="34" charset="0"/>
                </a:rPr>
                <a:t>CPU</a:t>
              </a:r>
            </a:p>
          </p:txBody>
        </p:sp>
        <p:sp>
          <p:nvSpPr>
            <p:cNvPr id="27662" name="Line 8"/>
            <p:cNvSpPr>
              <a:spLocks noChangeAspect="1" noChangeShapeType="1"/>
            </p:cNvSpPr>
            <p:nvPr/>
          </p:nvSpPr>
          <p:spPr bwMode="auto">
            <a:xfrm>
              <a:off x="2201" y="1495"/>
              <a:ext cx="1" cy="45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3" name="Line 9"/>
            <p:cNvSpPr>
              <a:spLocks noChangeAspect="1" noChangeShapeType="1"/>
            </p:cNvSpPr>
            <p:nvPr/>
          </p:nvSpPr>
          <p:spPr bwMode="auto">
            <a:xfrm>
              <a:off x="3563" y="1626"/>
              <a:ext cx="1" cy="32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4" name="Line 10"/>
            <p:cNvSpPr>
              <a:spLocks noChangeAspect="1" noChangeShapeType="1"/>
            </p:cNvSpPr>
            <p:nvPr/>
          </p:nvSpPr>
          <p:spPr bwMode="auto">
            <a:xfrm>
              <a:off x="2075" y="1953"/>
              <a:ext cx="1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5" name="Line 11"/>
            <p:cNvSpPr>
              <a:spLocks noChangeAspect="1" noChangeShapeType="1"/>
            </p:cNvSpPr>
            <p:nvPr/>
          </p:nvSpPr>
          <p:spPr bwMode="auto">
            <a:xfrm>
              <a:off x="2993" y="1953"/>
              <a:ext cx="1" cy="1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6" name="Line 12"/>
            <p:cNvSpPr>
              <a:spLocks noChangeAspect="1" noChangeShapeType="1"/>
            </p:cNvSpPr>
            <p:nvPr/>
          </p:nvSpPr>
          <p:spPr bwMode="auto">
            <a:xfrm>
              <a:off x="3880" y="1953"/>
              <a:ext cx="1" cy="1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7" name="Rectangle 13"/>
            <p:cNvSpPr>
              <a:spLocks noChangeArrowheads="1"/>
            </p:cNvSpPr>
            <p:nvPr/>
          </p:nvSpPr>
          <p:spPr bwMode="auto">
            <a:xfrm>
              <a:off x="1696" y="2126"/>
              <a:ext cx="786" cy="174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8" name="Rectangle 14"/>
            <p:cNvSpPr>
              <a:spLocks noChangeAspect="1" noChangeArrowheads="1"/>
            </p:cNvSpPr>
            <p:nvPr/>
          </p:nvSpPr>
          <p:spPr bwMode="auto">
            <a:xfrm>
              <a:off x="1759" y="2195"/>
              <a:ext cx="670" cy="16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9" name="Rectangle 15"/>
            <p:cNvSpPr>
              <a:spLocks noChangeAspect="1" noChangeArrowheads="1"/>
            </p:cNvSpPr>
            <p:nvPr/>
          </p:nvSpPr>
          <p:spPr bwMode="auto">
            <a:xfrm>
              <a:off x="1841" y="2227"/>
              <a:ext cx="48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Card</a:t>
              </a:r>
              <a:endParaRPr lang="en-US" altLang="en-US" sz="24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70" name="Line 16"/>
            <p:cNvSpPr>
              <a:spLocks noChangeAspect="1" noChangeShapeType="1"/>
            </p:cNvSpPr>
            <p:nvPr/>
          </p:nvSpPr>
          <p:spPr bwMode="auto">
            <a:xfrm>
              <a:off x="2087" y="3712"/>
              <a:ext cx="1" cy="30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1" name="Rectangle 17"/>
            <p:cNvSpPr>
              <a:spLocks noChangeArrowheads="1"/>
            </p:cNvSpPr>
            <p:nvPr/>
          </p:nvSpPr>
          <p:spPr bwMode="auto">
            <a:xfrm>
              <a:off x="1795" y="2746"/>
              <a:ext cx="607" cy="3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2" name="Text Box 18"/>
            <p:cNvSpPr txBox="1">
              <a:spLocks noChangeArrowheads="1"/>
            </p:cNvSpPr>
            <p:nvPr/>
          </p:nvSpPr>
          <p:spPr bwMode="auto">
            <a:xfrm>
              <a:off x="1750" y="2721"/>
              <a:ext cx="700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Buffer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Memory</a:t>
              </a:r>
            </a:p>
          </p:txBody>
        </p:sp>
        <p:sp>
          <p:nvSpPr>
            <p:cNvPr id="27673" name="Rectangle 19"/>
            <p:cNvSpPr>
              <a:spLocks noChangeArrowheads="1"/>
            </p:cNvSpPr>
            <p:nvPr/>
          </p:nvSpPr>
          <p:spPr bwMode="auto">
            <a:xfrm>
              <a:off x="2607" y="2126"/>
              <a:ext cx="785" cy="174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4" name="Rectangle 20"/>
            <p:cNvSpPr>
              <a:spLocks noChangeAspect="1" noChangeArrowheads="1"/>
            </p:cNvSpPr>
            <p:nvPr/>
          </p:nvSpPr>
          <p:spPr bwMode="auto">
            <a:xfrm>
              <a:off x="2670" y="2195"/>
              <a:ext cx="670" cy="16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5" name="Rectangle 21"/>
            <p:cNvSpPr>
              <a:spLocks noChangeAspect="1" noChangeArrowheads="1"/>
            </p:cNvSpPr>
            <p:nvPr/>
          </p:nvSpPr>
          <p:spPr bwMode="auto">
            <a:xfrm>
              <a:off x="2818" y="3541"/>
              <a:ext cx="343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6" name="Rectangle 22"/>
            <p:cNvSpPr>
              <a:spLocks noChangeAspect="1" noChangeArrowheads="1"/>
            </p:cNvSpPr>
            <p:nvPr/>
          </p:nvSpPr>
          <p:spPr bwMode="auto">
            <a:xfrm>
              <a:off x="2751" y="2227"/>
              <a:ext cx="48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Card</a:t>
              </a:r>
              <a:endParaRPr lang="en-US" altLang="en-US" sz="24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77" name="Rectangle 23"/>
            <p:cNvSpPr>
              <a:spLocks noChangeAspect="1" noChangeArrowheads="1"/>
            </p:cNvSpPr>
            <p:nvPr/>
          </p:nvSpPr>
          <p:spPr bwMode="auto">
            <a:xfrm>
              <a:off x="2797" y="3541"/>
              <a:ext cx="40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4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78" name="Line 24"/>
            <p:cNvSpPr>
              <a:spLocks noChangeAspect="1" noChangeShapeType="1"/>
            </p:cNvSpPr>
            <p:nvPr/>
          </p:nvSpPr>
          <p:spPr bwMode="auto">
            <a:xfrm>
              <a:off x="2998" y="3819"/>
              <a:ext cx="1" cy="30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9" name="Rectangle 25"/>
            <p:cNvSpPr>
              <a:spLocks noChangeArrowheads="1"/>
            </p:cNvSpPr>
            <p:nvPr/>
          </p:nvSpPr>
          <p:spPr bwMode="auto">
            <a:xfrm>
              <a:off x="2706" y="2746"/>
              <a:ext cx="607" cy="3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0" name="Text Box 26"/>
            <p:cNvSpPr txBox="1">
              <a:spLocks noChangeArrowheads="1"/>
            </p:cNvSpPr>
            <p:nvPr/>
          </p:nvSpPr>
          <p:spPr bwMode="auto">
            <a:xfrm>
              <a:off x="2661" y="2721"/>
              <a:ext cx="700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Buffer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Memory</a:t>
              </a:r>
            </a:p>
          </p:txBody>
        </p:sp>
        <p:sp>
          <p:nvSpPr>
            <p:cNvPr id="27681" name="Rectangle 27"/>
            <p:cNvSpPr>
              <a:spLocks noChangeArrowheads="1"/>
            </p:cNvSpPr>
            <p:nvPr/>
          </p:nvSpPr>
          <p:spPr bwMode="auto">
            <a:xfrm>
              <a:off x="3511" y="2126"/>
              <a:ext cx="786" cy="174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2" name="Rectangle 28"/>
            <p:cNvSpPr>
              <a:spLocks noChangeAspect="1" noChangeArrowheads="1"/>
            </p:cNvSpPr>
            <p:nvPr/>
          </p:nvSpPr>
          <p:spPr bwMode="auto">
            <a:xfrm>
              <a:off x="3574" y="2195"/>
              <a:ext cx="670" cy="16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3" name="Rectangle 29"/>
            <p:cNvSpPr>
              <a:spLocks noChangeAspect="1" noChangeArrowheads="1"/>
            </p:cNvSpPr>
            <p:nvPr/>
          </p:nvSpPr>
          <p:spPr bwMode="auto">
            <a:xfrm>
              <a:off x="3722" y="3541"/>
              <a:ext cx="344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4" name="Rectangle 30"/>
            <p:cNvSpPr>
              <a:spLocks noChangeAspect="1" noChangeArrowheads="1"/>
            </p:cNvSpPr>
            <p:nvPr/>
          </p:nvSpPr>
          <p:spPr bwMode="auto">
            <a:xfrm>
              <a:off x="3656" y="2227"/>
              <a:ext cx="48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Card</a:t>
              </a:r>
              <a:endParaRPr lang="en-US" altLang="en-US" sz="24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85" name="Rectangle 31"/>
            <p:cNvSpPr>
              <a:spLocks noChangeAspect="1" noChangeArrowheads="1"/>
            </p:cNvSpPr>
            <p:nvPr/>
          </p:nvSpPr>
          <p:spPr bwMode="auto">
            <a:xfrm>
              <a:off x="3700" y="3541"/>
              <a:ext cx="40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4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86" name="Line 32"/>
            <p:cNvSpPr>
              <a:spLocks noChangeAspect="1" noChangeShapeType="1"/>
            </p:cNvSpPr>
            <p:nvPr/>
          </p:nvSpPr>
          <p:spPr bwMode="auto">
            <a:xfrm>
              <a:off x="3902" y="3712"/>
              <a:ext cx="1" cy="30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7" name="Rectangle 33"/>
            <p:cNvSpPr>
              <a:spLocks noChangeArrowheads="1"/>
            </p:cNvSpPr>
            <p:nvPr/>
          </p:nvSpPr>
          <p:spPr bwMode="auto">
            <a:xfrm>
              <a:off x="3610" y="2746"/>
              <a:ext cx="607" cy="3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8" name="Text Box 34"/>
            <p:cNvSpPr txBox="1">
              <a:spLocks noChangeArrowheads="1"/>
            </p:cNvSpPr>
            <p:nvPr/>
          </p:nvSpPr>
          <p:spPr bwMode="auto">
            <a:xfrm>
              <a:off x="3565" y="2721"/>
              <a:ext cx="700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Buffer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Memory</a:t>
              </a:r>
            </a:p>
          </p:txBody>
        </p:sp>
        <p:sp>
          <p:nvSpPr>
            <p:cNvPr id="27689" name="Line 35"/>
            <p:cNvSpPr>
              <a:spLocks noChangeShapeType="1"/>
            </p:cNvSpPr>
            <p:nvPr/>
          </p:nvSpPr>
          <p:spPr bwMode="auto">
            <a:xfrm flipV="1">
              <a:off x="2165" y="3486"/>
              <a:ext cx="1" cy="6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0" name="Freeform 36"/>
            <p:cNvSpPr>
              <a:spLocks/>
            </p:cNvSpPr>
            <p:nvPr/>
          </p:nvSpPr>
          <p:spPr bwMode="auto">
            <a:xfrm>
              <a:off x="2164" y="1807"/>
              <a:ext cx="1811" cy="940"/>
            </a:xfrm>
            <a:custGeom>
              <a:avLst/>
              <a:gdLst>
                <a:gd name="T0" fmla="*/ 0 w 1647"/>
                <a:gd name="T1" fmla="*/ 1547 h 830"/>
                <a:gd name="T2" fmla="*/ 1 w 1647"/>
                <a:gd name="T3" fmla="*/ 0 h 830"/>
                <a:gd name="T4" fmla="*/ 2644 w 1647"/>
                <a:gd name="T5" fmla="*/ 0 h 830"/>
                <a:gd name="T6" fmla="*/ 2647 w 1647"/>
                <a:gd name="T7" fmla="*/ 1547 h 8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7"/>
                <a:gd name="T13" fmla="*/ 0 h 830"/>
                <a:gd name="T14" fmla="*/ 1647 w 1647"/>
                <a:gd name="T15" fmla="*/ 830 h 8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7" h="830">
                  <a:moveTo>
                    <a:pt x="0" y="830"/>
                  </a:moveTo>
                  <a:lnTo>
                    <a:pt x="1" y="0"/>
                  </a:lnTo>
                  <a:lnTo>
                    <a:pt x="1645" y="0"/>
                  </a:lnTo>
                  <a:lnTo>
                    <a:pt x="1647" y="83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27691" name="Group 37"/>
            <p:cNvGrpSpPr>
              <a:grpSpLocks/>
            </p:cNvGrpSpPr>
            <p:nvPr/>
          </p:nvGrpSpPr>
          <p:grpSpPr bwMode="auto">
            <a:xfrm>
              <a:off x="1790" y="3160"/>
              <a:ext cx="638" cy="379"/>
              <a:chOff x="722" y="3070"/>
              <a:chExt cx="580" cy="335"/>
            </a:xfrm>
          </p:grpSpPr>
          <p:sp>
            <p:nvSpPr>
              <p:cNvPr id="27704" name="Rectangle 38"/>
              <p:cNvSpPr>
                <a:spLocks noChangeArrowheads="1"/>
              </p:cNvSpPr>
              <p:nvPr/>
            </p:nvSpPr>
            <p:spPr bwMode="auto">
              <a:xfrm>
                <a:off x="733" y="3084"/>
                <a:ext cx="552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05" name="Text Box 39"/>
              <p:cNvSpPr txBox="1">
                <a:spLocks noChangeArrowheads="1"/>
              </p:cNvSpPr>
              <p:nvPr/>
            </p:nvSpPr>
            <p:spPr bwMode="auto">
              <a:xfrm>
                <a:off x="722" y="3070"/>
                <a:ext cx="580" cy="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>
                    <a:latin typeface="Arial" pitchFamily="34" charset="0"/>
                  </a:rPr>
                  <a:t>Fwding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>
                    <a:latin typeface="Arial" pitchFamily="34" charset="0"/>
                  </a:rPr>
                  <a:t>Cache</a:t>
                </a:r>
              </a:p>
            </p:txBody>
          </p:sp>
        </p:grpSp>
        <p:sp>
          <p:nvSpPr>
            <p:cNvPr id="27692" name="Rectangle 40"/>
            <p:cNvSpPr>
              <a:spLocks noChangeArrowheads="1"/>
            </p:cNvSpPr>
            <p:nvPr/>
          </p:nvSpPr>
          <p:spPr bwMode="auto">
            <a:xfrm>
              <a:off x="2702" y="3159"/>
              <a:ext cx="607" cy="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3" name="Text Box 41"/>
            <p:cNvSpPr txBox="1">
              <a:spLocks noChangeArrowheads="1"/>
            </p:cNvSpPr>
            <p:nvPr/>
          </p:nvSpPr>
          <p:spPr bwMode="auto">
            <a:xfrm>
              <a:off x="2690" y="3135"/>
              <a:ext cx="638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Fwding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Cache</a:t>
              </a:r>
            </a:p>
          </p:txBody>
        </p:sp>
        <p:sp>
          <p:nvSpPr>
            <p:cNvPr id="27694" name="Rectangle 42"/>
            <p:cNvSpPr>
              <a:spLocks noChangeArrowheads="1"/>
            </p:cNvSpPr>
            <p:nvPr/>
          </p:nvSpPr>
          <p:spPr bwMode="auto">
            <a:xfrm>
              <a:off x="3606" y="3159"/>
              <a:ext cx="607" cy="3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5" name="Text Box 43"/>
            <p:cNvSpPr txBox="1">
              <a:spLocks noChangeArrowheads="1"/>
            </p:cNvSpPr>
            <p:nvPr/>
          </p:nvSpPr>
          <p:spPr bwMode="auto">
            <a:xfrm>
              <a:off x="3593" y="3135"/>
              <a:ext cx="638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Fwding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Cache</a:t>
              </a:r>
            </a:p>
          </p:txBody>
        </p:sp>
        <p:sp>
          <p:nvSpPr>
            <p:cNvPr id="27696" name="Rectangle 44"/>
            <p:cNvSpPr>
              <a:spLocks noChangeAspect="1" noChangeArrowheads="1"/>
            </p:cNvSpPr>
            <p:nvPr/>
          </p:nvSpPr>
          <p:spPr bwMode="auto">
            <a:xfrm>
              <a:off x="1890" y="3541"/>
              <a:ext cx="343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7" name="Rectangle 45"/>
            <p:cNvSpPr>
              <a:spLocks noChangeAspect="1" noChangeArrowheads="1"/>
            </p:cNvSpPr>
            <p:nvPr/>
          </p:nvSpPr>
          <p:spPr bwMode="auto">
            <a:xfrm>
              <a:off x="1868" y="3541"/>
              <a:ext cx="40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4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98" name="Line 46"/>
            <p:cNvSpPr>
              <a:spLocks noChangeShapeType="1"/>
            </p:cNvSpPr>
            <p:nvPr/>
          </p:nvSpPr>
          <p:spPr bwMode="auto">
            <a:xfrm>
              <a:off x="3960" y="3105"/>
              <a:ext cx="1" cy="11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9" name="Line 47"/>
            <p:cNvSpPr>
              <a:spLocks noChangeShapeType="1"/>
            </p:cNvSpPr>
            <p:nvPr/>
          </p:nvSpPr>
          <p:spPr bwMode="auto">
            <a:xfrm flipV="1">
              <a:off x="2165" y="3031"/>
              <a:ext cx="1" cy="18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00" name="Rectangle 48"/>
            <p:cNvSpPr>
              <a:spLocks noChangeAspect="1" noChangeArrowheads="1"/>
            </p:cNvSpPr>
            <p:nvPr/>
          </p:nvSpPr>
          <p:spPr bwMode="auto">
            <a:xfrm>
              <a:off x="3297" y="1229"/>
              <a:ext cx="660" cy="3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1" name="Rectangle 49"/>
            <p:cNvSpPr>
              <a:spLocks noChangeAspect="1" noChangeArrowheads="1"/>
            </p:cNvSpPr>
            <p:nvPr/>
          </p:nvSpPr>
          <p:spPr bwMode="auto">
            <a:xfrm>
              <a:off x="3233" y="1164"/>
              <a:ext cx="660" cy="3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2" name="Rectangle 50"/>
            <p:cNvSpPr>
              <a:spLocks noChangeAspect="1" noChangeArrowheads="1"/>
            </p:cNvSpPr>
            <p:nvPr/>
          </p:nvSpPr>
          <p:spPr bwMode="auto">
            <a:xfrm>
              <a:off x="3170" y="1098"/>
              <a:ext cx="659" cy="3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3" name="Rectangle 51"/>
            <p:cNvSpPr>
              <a:spLocks noChangeAspect="1" noChangeArrowheads="1"/>
            </p:cNvSpPr>
            <p:nvPr/>
          </p:nvSpPr>
          <p:spPr bwMode="auto">
            <a:xfrm>
              <a:off x="3115" y="1078"/>
              <a:ext cx="79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64" tIns="46033" rIns="92064" bIns="46033">
              <a:spAutoFit/>
            </a:bodyPr>
            <a:lstStyle/>
            <a:p>
              <a:pPr algn="ctr" eaLnBrk="0" hangingPunct="0"/>
              <a:r>
                <a:rPr lang="en-US" altLang="en-US" sz="1400" b="1">
                  <a:solidFill>
                    <a:srgbClr val="000000"/>
                  </a:solidFill>
                  <a:latin typeface="Arial" pitchFamily="34" charset="0"/>
                </a:rPr>
                <a:t>Buffer</a:t>
              </a:r>
            </a:p>
            <a:p>
              <a:pPr algn="ctr" eaLnBrk="0" hangingPunct="0"/>
              <a:r>
                <a:rPr lang="en-US" altLang="en-US" sz="1400" b="1">
                  <a:solidFill>
                    <a:srgbClr val="000000"/>
                  </a:solidFill>
                  <a:latin typeface="Arial" pitchFamily="34" charset="0"/>
                </a:rPr>
                <a:t>Memory</a:t>
              </a:r>
              <a:endParaRPr lang="en-US" altLang="en-US" sz="20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7654" name="Text Box 52"/>
          <p:cNvSpPr txBox="1">
            <a:spLocks noChangeArrowheads="1"/>
          </p:cNvSpPr>
          <p:nvPr/>
        </p:nvSpPr>
        <p:spPr bwMode="auto">
          <a:xfrm>
            <a:off x="0" y="3467100"/>
            <a:ext cx="5048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l-GR" altLang="en-US" sz="2200">
                <a:solidFill>
                  <a:srgbClr val="000099"/>
                </a:solidFill>
                <a:latin typeface="Arial" pitchFamily="34" charset="0"/>
              </a:rPr>
              <a:t>Τυπικά</a:t>
            </a:r>
            <a:r>
              <a:rPr lang="en-US" altLang="en-US" sz="2200">
                <a:solidFill>
                  <a:srgbClr val="000099"/>
                </a:solidFill>
                <a:latin typeface="Arial" pitchFamily="34" charset="0"/>
              </a:rPr>
              <a:t> &lt; </a:t>
            </a:r>
            <a:r>
              <a:rPr lang="en-US" altLang="en-US" sz="2200">
                <a:solidFill>
                  <a:srgbClr val="CC0000"/>
                </a:solidFill>
                <a:latin typeface="Arial" pitchFamily="34" charset="0"/>
              </a:rPr>
              <a:t>5Gb/s</a:t>
            </a:r>
            <a:r>
              <a:rPr lang="en-US" altLang="en-US" sz="22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l-GR" altLang="en-US" sz="2200">
                <a:solidFill>
                  <a:srgbClr val="000099"/>
                </a:solidFill>
                <a:latin typeface="Arial" pitchFamily="34" charset="0"/>
              </a:rPr>
              <a:t>συνολική χωρητικότητα</a:t>
            </a:r>
          </a:p>
          <a:p>
            <a:pPr eaLnBrk="0" hangingPunct="0"/>
            <a:endParaRPr lang="el-GR" altLang="en-US" sz="220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/>
            <a:r>
              <a:rPr lang="en-US" altLang="en-US" sz="2200" b="1">
                <a:solidFill>
                  <a:srgbClr val="000099"/>
                </a:solidFill>
                <a:latin typeface="Arial" pitchFamily="34" charset="0"/>
                <a:sym typeface="Wingdings" pitchFamily="2" charset="2"/>
              </a:rPr>
              <a:t></a:t>
            </a:r>
            <a:r>
              <a:rPr lang="el-GR" altLang="en-US" sz="2200" b="1">
                <a:solidFill>
                  <a:srgbClr val="000099"/>
                </a:solidFill>
                <a:latin typeface="Arial" pitchFamily="34" charset="0"/>
                <a:sym typeface="Wingdings" pitchFamily="2" charset="2"/>
              </a:rPr>
              <a:t> Περιορίζεται από τον διαμοιραζόμενο δίαυλο</a:t>
            </a:r>
            <a:endParaRPr lang="en-US" altLang="en-US" sz="2200" b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7655" name="Text Box 53"/>
          <p:cNvSpPr txBox="1">
            <a:spLocks noChangeArrowheads="1"/>
          </p:cNvSpPr>
          <p:nvPr/>
        </p:nvSpPr>
        <p:spPr bwMode="auto">
          <a:xfrm>
            <a:off x="3103563" y="6356350"/>
            <a:ext cx="2273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8" tIns="44445" rIns="90478" bIns="44445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(* Slide by Nick McKeown)</a:t>
            </a:r>
          </a:p>
        </p:txBody>
      </p:sp>
      <p:sp>
        <p:nvSpPr>
          <p:cNvPr id="27656" name="Oval 54"/>
          <p:cNvSpPr>
            <a:spLocks noChangeArrowheads="1"/>
          </p:cNvSpPr>
          <p:nvPr/>
        </p:nvSpPr>
        <p:spPr bwMode="auto">
          <a:xfrm>
            <a:off x="4849813" y="2684463"/>
            <a:ext cx="3976687" cy="466725"/>
          </a:xfrm>
          <a:prstGeom prst="ellipse">
            <a:avLst/>
          </a:prstGeom>
          <a:solidFill>
            <a:srgbClr val="FFFF00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7657" name="Line 55"/>
          <p:cNvSpPr>
            <a:spLocks noChangeShapeType="1"/>
          </p:cNvSpPr>
          <p:nvPr/>
        </p:nvSpPr>
        <p:spPr bwMode="auto">
          <a:xfrm flipV="1">
            <a:off x="2852738" y="3011488"/>
            <a:ext cx="1997075" cy="13906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BF26A5D-B2EC-4F93-8E4D-E8E441DF8D1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5365" name="Freeform 3"/>
          <p:cNvSpPr>
            <a:spLocks/>
          </p:cNvSpPr>
          <p:nvPr/>
        </p:nvSpPr>
        <p:spPr bwMode="auto">
          <a:xfrm>
            <a:off x="2636838" y="3459163"/>
            <a:ext cx="2944812" cy="930275"/>
          </a:xfrm>
          <a:custGeom>
            <a:avLst/>
            <a:gdLst>
              <a:gd name="T0" fmla="*/ 0 w 768"/>
              <a:gd name="T1" fmla="*/ 0 h 384"/>
              <a:gd name="T2" fmla="*/ 2147483647 w 768"/>
              <a:gd name="T3" fmla="*/ 0 h 384"/>
              <a:gd name="T4" fmla="*/ 2147483647 w 768"/>
              <a:gd name="T5" fmla="*/ 2147483647 h 384"/>
              <a:gd name="T6" fmla="*/ 0 w 768"/>
              <a:gd name="T7" fmla="*/ 2147483647 h 384"/>
              <a:gd name="T8" fmla="*/ 0 w 76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384"/>
              <a:gd name="T17" fmla="*/ 768 w 76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384">
                <a:moveTo>
                  <a:pt x="0" y="0"/>
                </a:moveTo>
                <a:lnTo>
                  <a:pt x="768" y="0"/>
                </a:lnTo>
                <a:lnTo>
                  <a:pt x="768" y="384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5366" name="Freeform 4"/>
          <p:cNvSpPr>
            <a:spLocks/>
          </p:cNvSpPr>
          <p:nvPr/>
        </p:nvSpPr>
        <p:spPr bwMode="auto">
          <a:xfrm>
            <a:off x="1009650" y="1600200"/>
            <a:ext cx="6172200" cy="930275"/>
          </a:xfrm>
          <a:custGeom>
            <a:avLst/>
            <a:gdLst>
              <a:gd name="T0" fmla="*/ 0 w 1632"/>
              <a:gd name="T1" fmla="*/ 0 h 384"/>
              <a:gd name="T2" fmla="*/ 2147483647 w 1632"/>
              <a:gd name="T3" fmla="*/ 0 h 384"/>
              <a:gd name="T4" fmla="*/ 2147483647 w 1632"/>
              <a:gd name="T5" fmla="*/ 2147483647 h 384"/>
              <a:gd name="T6" fmla="*/ 2147483647 w 1632"/>
              <a:gd name="T7" fmla="*/ 2147483647 h 384"/>
              <a:gd name="T8" fmla="*/ 0 w 1632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384"/>
              <a:gd name="T17" fmla="*/ 1632 w 16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384">
                <a:moveTo>
                  <a:pt x="0" y="0"/>
                </a:moveTo>
                <a:lnTo>
                  <a:pt x="1632" y="0"/>
                </a:lnTo>
                <a:lnTo>
                  <a:pt x="1344" y="384"/>
                </a:lnTo>
                <a:lnTo>
                  <a:pt x="28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5367" name="Freeform 5"/>
          <p:cNvSpPr>
            <a:spLocks/>
          </p:cNvSpPr>
          <p:nvPr/>
        </p:nvSpPr>
        <p:spPr bwMode="auto">
          <a:xfrm>
            <a:off x="1009650" y="5318125"/>
            <a:ext cx="6172200" cy="930275"/>
          </a:xfrm>
          <a:custGeom>
            <a:avLst/>
            <a:gdLst>
              <a:gd name="T0" fmla="*/ 0 w 1632"/>
              <a:gd name="T1" fmla="*/ 2147483647 h 384"/>
              <a:gd name="T2" fmla="*/ 2147483647 w 1632"/>
              <a:gd name="T3" fmla="*/ 0 h 384"/>
              <a:gd name="T4" fmla="*/ 2147483647 w 1632"/>
              <a:gd name="T5" fmla="*/ 0 h 384"/>
              <a:gd name="T6" fmla="*/ 2147483647 w 1632"/>
              <a:gd name="T7" fmla="*/ 2147483647 h 384"/>
              <a:gd name="T8" fmla="*/ 0 w 1632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384"/>
              <a:gd name="T17" fmla="*/ 1632 w 16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384">
                <a:moveTo>
                  <a:pt x="0" y="384"/>
                </a:moveTo>
                <a:lnTo>
                  <a:pt x="288" y="0"/>
                </a:lnTo>
                <a:lnTo>
                  <a:pt x="1344" y="0"/>
                </a:lnTo>
                <a:lnTo>
                  <a:pt x="1632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2055813" y="2530475"/>
            <a:ext cx="4038600" cy="928688"/>
          </a:xfrm>
          <a:custGeom>
            <a:avLst/>
            <a:gdLst>
              <a:gd name="T0" fmla="*/ 0 w 1056"/>
              <a:gd name="T1" fmla="*/ 0 h 384"/>
              <a:gd name="T2" fmla="*/ 2147483647 w 1056"/>
              <a:gd name="T3" fmla="*/ 0 h 384"/>
              <a:gd name="T4" fmla="*/ 2147483647 w 1056"/>
              <a:gd name="T5" fmla="*/ 2147483647 h 384"/>
              <a:gd name="T6" fmla="*/ 2147483647 w 1056"/>
              <a:gd name="T7" fmla="*/ 2147483647 h 384"/>
              <a:gd name="T8" fmla="*/ 0 w 105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84"/>
              <a:gd name="T17" fmla="*/ 1056 w 105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84">
                <a:moveTo>
                  <a:pt x="0" y="0"/>
                </a:moveTo>
                <a:lnTo>
                  <a:pt x="1056" y="0"/>
                </a:lnTo>
                <a:lnTo>
                  <a:pt x="912" y="384"/>
                </a:lnTo>
                <a:lnTo>
                  <a:pt x="14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5369" name="Freeform 7"/>
          <p:cNvSpPr>
            <a:spLocks/>
          </p:cNvSpPr>
          <p:nvPr/>
        </p:nvSpPr>
        <p:spPr bwMode="auto">
          <a:xfrm>
            <a:off x="2076450" y="4389438"/>
            <a:ext cx="4038600" cy="928687"/>
          </a:xfrm>
          <a:custGeom>
            <a:avLst/>
            <a:gdLst>
              <a:gd name="T0" fmla="*/ 2147483647 w 1056"/>
              <a:gd name="T1" fmla="*/ 0 h 384"/>
              <a:gd name="T2" fmla="*/ 2147483647 w 1056"/>
              <a:gd name="T3" fmla="*/ 0 h 384"/>
              <a:gd name="T4" fmla="*/ 2147483647 w 1056"/>
              <a:gd name="T5" fmla="*/ 2147483647 h 384"/>
              <a:gd name="T6" fmla="*/ 0 w 1056"/>
              <a:gd name="T7" fmla="*/ 2147483647 h 384"/>
              <a:gd name="T8" fmla="*/ 2147483647 w 105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84"/>
              <a:gd name="T17" fmla="*/ 1056 w 105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84">
                <a:moveTo>
                  <a:pt x="144" y="0"/>
                </a:moveTo>
                <a:lnTo>
                  <a:pt x="912" y="0"/>
                </a:lnTo>
                <a:lnTo>
                  <a:pt x="1056" y="384"/>
                </a:lnTo>
                <a:lnTo>
                  <a:pt x="0" y="38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5622925" y="3717925"/>
            <a:ext cx="1663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1"/>
                </a:solidFill>
                <a:latin typeface="Arial" pitchFamily="34" charset="0"/>
              </a:rPr>
              <a:t>Network</a:t>
            </a:r>
            <a:r>
              <a:rPr lang="en-US" sz="2000" b="1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(IP)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7029450" y="1828800"/>
            <a:ext cx="1428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Application</a:t>
            </a: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6115050" y="2727325"/>
            <a:ext cx="1270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Transport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5962650" y="4572000"/>
            <a:ext cx="650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Link</a:t>
            </a:r>
          </a:p>
        </p:txBody>
      </p:sp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6724650" y="5410200"/>
            <a:ext cx="113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Physical</a:t>
            </a:r>
          </a:p>
        </p:txBody>
      </p:sp>
      <p:sp>
        <p:nvSpPr>
          <p:cNvPr id="630797" name="Oval 13"/>
          <p:cNvSpPr>
            <a:spLocks noChangeArrowheads="1"/>
          </p:cNvSpPr>
          <p:nvPr/>
        </p:nvSpPr>
        <p:spPr bwMode="auto">
          <a:xfrm>
            <a:off x="2719388" y="3470275"/>
            <a:ext cx="2773362" cy="923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l-GR" b="1">
                <a:solidFill>
                  <a:schemeClr val="bg1"/>
                </a:solidFill>
                <a:latin typeface="Arial" pitchFamily="34" charset="0"/>
              </a:rPr>
              <a:t>Σήμερα</a:t>
            </a:r>
          </a:p>
          <a:p>
            <a:pPr algn="ctr" eaLnBrk="0" hangingPunct="0"/>
            <a:r>
              <a:rPr lang="el-GR" b="1">
                <a:solidFill>
                  <a:schemeClr val="bg1"/>
                </a:solidFill>
                <a:latin typeface="Arial" pitchFamily="34" charset="0"/>
              </a:rPr>
              <a:t>αρχίζομε αυτό</a:t>
            </a:r>
            <a:r>
              <a:rPr lang="el-GR" sz="2000" b="1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8078788" y="4616450"/>
            <a:ext cx="1038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Εχομε </a:t>
            </a:r>
          </a:p>
          <a:p>
            <a:pPr eaLnBrk="0" hangingPunct="0"/>
            <a:r>
              <a:rPr lang="el-GR">
                <a:solidFill>
                  <a:schemeClr val="bg2"/>
                </a:solidFill>
              </a:rPr>
              <a:t>καλύψει</a:t>
            </a:r>
            <a:r>
              <a:rPr lang="el-GR"/>
              <a:t> </a:t>
            </a:r>
          </a:p>
          <a:p>
            <a:pPr eaLnBrk="0" hangingPunct="0"/>
            <a:r>
              <a:rPr lang="el-GR">
                <a:solidFill>
                  <a:schemeClr val="bg2"/>
                </a:solidFill>
              </a:rPr>
              <a:t>τα 2</a:t>
            </a:r>
          </a:p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επίπεδα</a:t>
            </a:r>
          </a:p>
        </p:txBody>
      </p:sp>
      <p:sp>
        <p:nvSpPr>
          <p:cNvPr id="15377" name="AutoShape 15"/>
          <p:cNvSpPr>
            <a:spLocks/>
          </p:cNvSpPr>
          <p:nvPr/>
        </p:nvSpPr>
        <p:spPr bwMode="auto">
          <a:xfrm>
            <a:off x="865188" y="4413250"/>
            <a:ext cx="88900" cy="1849438"/>
          </a:xfrm>
          <a:prstGeom prst="leftBrace">
            <a:avLst>
              <a:gd name="adj1" fmla="val 17336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5378" name="AutoShape 16"/>
          <p:cNvSpPr>
            <a:spLocks/>
          </p:cNvSpPr>
          <p:nvPr/>
        </p:nvSpPr>
        <p:spPr bwMode="auto">
          <a:xfrm>
            <a:off x="7770813" y="4352925"/>
            <a:ext cx="260350" cy="1936750"/>
          </a:xfrm>
          <a:prstGeom prst="rightBrace">
            <a:avLst>
              <a:gd name="adj1" fmla="val 61992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6588125" y="1839913"/>
            <a:ext cx="1431925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380" name="Text Box 18"/>
          <p:cNvSpPr txBox="1">
            <a:spLocks noChangeArrowheads="1"/>
          </p:cNvSpPr>
          <p:nvPr/>
        </p:nvSpPr>
        <p:spPr bwMode="auto">
          <a:xfrm>
            <a:off x="8018463" y="2549525"/>
            <a:ext cx="1133475" cy="650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  <a:latin typeface="Arial" pitchFamily="34" charset="0"/>
              </a:rPr>
              <a:t>.κ</a:t>
            </a:r>
            <a:r>
              <a:rPr lang="el-GR">
                <a:solidFill>
                  <a:schemeClr val="bg2"/>
                </a:solidFill>
              </a:rPr>
              <a:t>αι λίγο</a:t>
            </a:r>
          </a:p>
          <a:p>
            <a:pPr eaLnBrk="0" hangingPunct="0"/>
            <a:r>
              <a:rPr lang="el-GR">
                <a:solidFill>
                  <a:schemeClr val="bg2"/>
                </a:solidFill>
                <a:latin typeface="Arial" pitchFamily="34" charset="0"/>
              </a:rPr>
              <a:t>α</a:t>
            </a:r>
            <a:r>
              <a:rPr lang="el-GR">
                <a:solidFill>
                  <a:schemeClr val="bg2"/>
                </a:solidFill>
              </a:rPr>
              <a:t>π</a:t>
            </a:r>
            <a:r>
              <a:rPr lang="el-GR">
                <a:solidFill>
                  <a:schemeClr val="bg2"/>
                </a:solidFill>
                <a:latin typeface="Arial" pitchFamily="34" charset="0"/>
              </a:rPr>
              <a:t>ό</a:t>
            </a:r>
            <a:r>
              <a:rPr lang="el-GR">
                <a:solidFill>
                  <a:schemeClr val="bg2"/>
                </a:solidFill>
              </a:rPr>
              <a:t> αυτό</a:t>
            </a: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0" y="1943100"/>
            <a:ext cx="4572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>
                <a:sym typeface="Symbol" pitchFamily="18" charset="2"/>
              </a:rPr>
              <a:t>Αρχείο</a:t>
            </a:r>
            <a:r>
              <a:rPr lang="en-US" sz="1600">
                <a:sym typeface="Symbol" pitchFamily="18" charset="2"/>
              </a:rPr>
              <a:t> (</a:t>
            </a:r>
            <a:r>
              <a:rPr lang="el-GR" sz="1600">
                <a:sym typeface="Symbol" pitchFamily="18" charset="2"/>
              </a:rPr>
              <a:t>Επίπεδο εφαρμογής)</a:t>
            </a:r>
          </a:p>
          <a:p>
            <a:pPr eaLnBrk="0" hangingPunct="0"/>
            <a:r>
              <a:rPr lang="en-US" sz="1600">
                <a:sym typeface="Symbol" pitchFamily="18" charset="2"/>
              </a:rPr>
              <a:t>      </a:t>
            </a:r>
            <a:r>
              <a:rPr lang="el-GR" sz="1600">
                <a:sym typeface="Symbol" pitchFamily="18" charset="2"/>
              </a:rPr>
              <a:t></a:t>
            </a:r>
          </a:p>
          <a:p>
            <a:pPr eaLnBrk="0" hangingPunct="0"/>
            <a:r>
              <a:rPr lang="en-US" sz="1600">
                <a:sym typeface="Symbol" pitchFamily="18" charset="2"/>
              </a:rPr>
              <a:t>Segments  (Transport layer, TCP/UDP)</a:t>
            </a:r>
          </a:p>
          <a:p>
            <a:pPr eaLnBrk="0" hangingPunct="0"/>
            <a:r>
              <a:rPr lang="en-US" sz="1600">
                <a:sym typeface="Symbol" pitchFamily="18" charset="2"/>
              </a:rPr>
              <a:t>      </a:t>
            </a:r>
          </a:p>
          <a:p>
            <a:pPr eaLnBrk="0" hangingPunct="0"/>
            <a:r>
              <a:rPr lang="en-US" sz="1600">
                <a:sym typeface="Symbol" pitchFamily="18" charset="2"/>
              </a:rPr>
              <a:t>Datagrams (</a:t>
            </a:r>
            <a:r>
              <a:rPr lang="el-GR" sz="1600">
                <a:sym typeface="Symbol" pitchFamily="18" charset="2"/>
              </a:rPr>
              <a:t>Επίπεδο δικτύου, </a:t>
            </a:r>
            <a:r>
              <a:rPr lang="en-US" sz="1600">
                <a:sym typeface="Symbol" pitchFamily="18" charset="2"/>
              </a:rPr>
              <a:t>IP)</a:t>
            </a:r>
            <a:endParaRPr lang="el-GR" sz="1600">
              <a:sym typeface="Symbol" pitchFamily="18" charset="2"/>
            </a:endParaRPr>
          </a:p>
          <a:p>
            <a:pPr eaLnBrk="0" hangingPunct="0"/>
            <a:r>
              <a:rPr lang="en-US" sz="1600">
                <a:sym typeface="Symbol" pitchFamily="18" charset="2"/>
              </a:rPr>
              <a:t>      </a:t>
            </a:r>
            <a:endParaRPr lang="el-GR" sz="1600">
              <a:sym typeface="Symbol" pitchFamily="18" charset="2"/>
            </a:endParaRPr>
          </a:p>
          <a:p>
            <a:pPr eaLnBrk="0" hangingPunct="0"/>
            <a:r>
              <a:rPr lang="en-US" sz="1600">
                <a:sym typeface="Symbol" pitchFamily="18" charset="2"/>
              </a:rPr>
              <a:t>Frames (</a:t>
            </a:r>
            <a:r>
              <a:rPr lang="el-GR" sz="1600">
                <a:sym typeface="Symbol" pitchFamily="18" charset="2"/>
              </a:rPr>
              <a:t>Επίπεδο </a:t>
            </a:r>
            <a:r>
              <a:rPr lang="en-US" sz="1600">
                <a:sym typeface="Symbol" pitchFamily="18" charset="2"/>
              </a:rPr>
              <a:t>MAC, Ethernet)</a:t>
            </a:r>
          </a:p>
          <a:p>
            <a:pPr eaLnBrk="0" hangingPunct="0">
              <a:spcBef>
                <a:spcPct val="50000"/>
              </a:spcBef>
            </a:pPr>
            <a:endParaRPr lang="el-GR" sz="1600">
              <a:sym typeface="Symbol" pitchFamily="18" charset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0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0F6AC00-7A5A-47CB-AD75-42E0EAF785F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600" smtClean="0"/>
              <a:t>Σημείο</a:t>
            </a:r>
            <a:r>
              <a:rPr lang="en-US" sz="3600" smtClean="0"/>
              <a:t>-</a:t>
            </a:r>
            <a:r>
              <a:rPr lang="el-GR" sz="3600" smtClean="0"/>
              <a:t>προς</a:t>
            </a:r>
            <a:r>
              <a:rPr lang="en-US" sz="3600" smtClean="0"/>
              <a:t>-</a:t>
            </a:r>
            <a:r>
              <a:rPr lang="el-GR" sz="3600" smtClean="0"/>
              <a:t>σημείο</a:t>
            </a:r>
            <a:r>
              <a:rPr lang="en-US" sz="3600" smtClean="0"/>
              <a:t> Switch (3</a:t>
            </a:r>
            <a:r>
              <a:rPr lang="el-GR" sz="3600" smtClean="0"/>
              <a:t>η γενιά</a:t>
            </a:r>
            <a:r>
              <a:rPr lang="en-US" sz="3600" smtClean="0"/>
              <a:t>)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576263" y="1524000"/>
            <a:ext cx="7588250" cy="4479925"/>
            <a:chOff x="543" y="870"/>
            <a:chExt cx="5258" cy="3199"/>
          </a:xfrm>
        </p:grpSpPr>
        <p:sp>
          <p:nvSpPr>
            <p:cNvPr id="28681" name="Freeform 4"/>
            <p:cNvSpPr>
              <a:spLocks/>
            </p:cNvSpPr>
            <p:nvPr/>
          </p:nvSpPr>
          <p:spPr bwMode="auto">
            <a:xfrm>
              <a:off x="653" y="1754"/>
              <a:ext cx="1459" cy="980"/>
            </a:xfrm>
            <a:custGeom>
              <a:avLst/>
              <a:gdLst>
                <a:gd name="T0" fmla="*/ 436 w 1326"/>
                <a:gd name="T1" fmla="*/ 1622 h 864"/>
                <a:gd name="T2" fmla="*/ 0 w 1326"/>
                <a:gd name="T3" fmla="*/ 1149 h 864"/>
                <a:gd name="T4" fmla="*/ 1675 w 1326"/>
                <a:gd name="T5" fmla="*/ 0 h 864"/>
                <a:gd name="T6" fmla="*/ 2138 w 1326"/>
                <a:gd name="T7" fmla="*/ 270 h 864"/>
                <a:gd name="T8" fmla="*/ 436 w 1326"/>
                <a:gd name="T9" fmla="*/ 1622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6"/>
                <a:gd name="T16" fmla="*/ 0 h 864"/>
                <a:gd name="T17" fmla="*/ 1326 w 1326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6" h="864">
                  <a:moveTo>
                    <a:pt x="270" y="864"/>
                  </a:moveTo>
                  <a:lnTo>
                    <a:pt x="0" y="612"/>
                  </a:lnTo>
                  <a:lnTo>
                    <a:pt x="1038" y="0"/>
                  </a:lnTo>
                  <a:lnTo>
                    <a:pt x="1326" y="144"/>
                  </a:lnTo>
                  <a:lnTo>
                    <a:pt x="270" y="864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82" name="Rectangle 5"/>
            <p:cNvSpPr>
              <a:spLocks noChangeArrowheads="1"/>
            </p:cNvSpPr>
            <p:nvPr/>
          </p:nvSpPr>
          <p:spPr bwMode="auto">
            <a:xfrm>
              <a:off x="3049" y="1863"/>
              <a:ext cx="786" cy="1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83" name="Rectangle 6"/>
            <p:cNvSpPr>
              <a:spLocks noChangeAspect="1" noChangeArrowheads="1"/>
            </p:cNvSpPr>
            <p:nvPr/>
          </p:nvSpPr>
          <p:spPr bwMode="auto">
            <a:xfrm>
              <a:off x="3112" y="1932"/>
              <a:ext cx="670" cy="17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84" name="Rectangle 7"/>
            <p:cNvSpPr>
              <a:spLocks noChangeAspect="1" noChangeArrowheads="1"/>
            </p:cNvSpPr>
            <p:nvPr/>
          </p:nvSpPr>
          <p:spPr bwMode="auto">
            <a:xfrm>
              <a:off x="3260" y="3507"/>
              <a:ext cx="344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85" name="Rectangle 8"/>
            <p:cNvSpPr>
              <a:spLocks noChangeAspect="1" noChangeArrowheads="1"/>
            </p:cNvSpPr>
            <p:nvPr/>
          </p:nvSpPr>
          <p:spPr bwMode="auto">
            <a:xfrm>
              <a:off x="3193" y="1998"/>
              <a:ext cx="48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Card</a:t>
              </a:r>
              <a:endParaRPr lang="en-US" altLang="en-US" sz="24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86" name="Rectangle 9"/>
            <p:cNvSpPr>
              <a:spLocks noChangeAspect="1" noChangeArrowheads="1"/>
            </p:cNvSpPr>
            <p:nvPr/>
          </p:nvSpPr>
          <p:spPr bwMode="auto">
            <a:xfrm>
              <a:off x="3238" y="3495"/>
              <a:ext cx="40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4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87" name="Line 10"/>
            <p:cNvSpPr>
              <a:spLocks noChangeAspect="1" noChangeShapeType="1"/>
            </p:cNvSpPr>
            <p:nvPr/>
          </p:nvSpPr>
          <p:spPr bwMode="auto">
            <a:xfrm>
              <a:off x="3440" y="3738"/>
              <a:ext cx="0" cy="30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88" name="Rectangle 11"/>
            <p:cNvSpPr>
              <a:spLocks noChangeArrowheads="1"/>
            </p:cNvSpPr>
            <p:nvPr/>
          </p:nvSpPr>
          <p:spPr bwMode="auto">
            <a:xfrm>
              <a:off x="3148" y="2483"/>
              <a:ext cx="607" cy="4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89" name="Text Box 12"/>
            <p:cNvSpPr txBox="1">
              <a:spLocks noChangeArrowheads="1"/>
            </p:cNvSpPr>
            <p:nvPr/>
          </p:nvSpPr>
          <p:spPr bwMode="auto">
            <a:xfrm>
              <a:off x="3082" y="2459"/>
              <a:ext cx="741" cy="5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latin typeface="Arial" pitchFamily="34" charset="0"/>
                </a:rPr>
                <a:t>Local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latin typeface="Arial" pitchFamily="34" charset="0"/>
                </a:rPr>
                <a:t>Buffer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latin typeface="Arial" pitchFamily="34" charset="0"/>
                </a:rPr>
                <a:t>Memory</a:t>
              </a:r>
            </a:p>
          </p:txBody>
        </p:sp>
        <p:sp>
          <p:nvSpPr>
            <p:cNvPr id="28690" name="Rectangle 13"/>
            <p:cNvSpPr>
              <a:spLocks noChangeArrowheads="1"/>
            </p:cNvSpPr>
            <p:nvPr/>
          </p:nvSpPr>
          <p:spPr bwMode="auto">
            <a:xfrm>
              <a:off x="4000" y="1863"/>
              <a:ext cx="785" cy="1088"/>
            </a:xfrm>
            <a:prstGeom prst="rect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91" name="Rectangle 14"/>
            <p:cNvSpPr>
              <a:spLocks noChangeAspect="1" noChangeArrowheads="1"/>
            </p:cNvSpPr>
            <p:nvPr/>
          </p:nvSpPr>
          <p:spPr bwMode="auto">
            <a:xfrm>
              <a:off x="4062" y="1932"/>
              <a:ext cx="670" cy="5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92" name="Rectangle 15"/>
            <p:cNvSpPr>
              <a:spLocks noChangeAspect="1" noChangeArrowheads="1"/>
            </p:cNvSpPr>
            <p:nvPr/>
          </p:nvSpPr>
          <p:spPr bwMode="auto">
            <a:xfrm>
              <a:off x="4144" y="1998"/>
              <a:ext cx="48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CPU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Card</a:t>
              </a:r>
              <a:endParaRPr lang="en-US" altLang="en-US" sz="24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93" name="Rectangle 16"/>
            <p:cNvSpPr>
              <a:spLocks noChangeArrowheads="1"/>
            </p:cNvSpPr>
            <p:nvPr/>
          </p:nvSpPr>
          <p:spPr bwMode="auto">
            <a:xfrm>
              <a:off x="4950" y="1863"/>
              <a:ext cx="785" cy="1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94" name="Rectangle 17"/>
            <p:cNvSpPr>
              <a:spLocks noChangeAspect="1" noChangeArrowheads="1"/>
            </p:cNvSpPr>
            <p:nvPr/>
          </p:nvSpPr>
          <p:spPr bwMode="auto">
            <a:xfrm>
              <a:off x="5013" y="1932"/>
              <a:ext cx="670" cy="17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95" name="Rectangle 18"/>
            <p:cNvSpPr>
              <a:spLocks noChangeAspect="1" noChangeArrowheads="1"/>
            </p:cNvSpPr>
            <p:nvPr/>
          </p:nvSpPr>
          <p:spPr bwMode="auto">
            <a:xfrm>
              <a:off x="5161" y="3507"/>
              <a:ext cx="343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696" name="Rectangle 19"/>
            <p:cNvSpPr>
              <a:spLocks noChangeAspect="1" noChangeArrowheads="1"/>
            </p:cNvSpPr>
            <p:nvPr/>
          </p:nvSpPr>
          <p:spPr bwMode="auto">
            <a:xfrm>
              <a:off x="5095" y="1998"/>
              <a:ext cx="48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Line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b="1">
                  <a:solidFill>
                    <a:srgbClr val="000000"/>
                  </a:solidFill>
                  <a:latin typeface="Arial" pitchFamily="34" charset="0"/>
                </a:rPr>
                <a:t>Card</a:t>
              </a:r>
              <a:endParaRPr lang="en-US" altLang="en-US" sz="24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97" name="Rectangle 20"/>
            <p:cNvSpPr>
              <a:spLocks noChangeAspect="1" noChangeArrowheads="1"/>
            </p:cNvSpPr>
            <p:nvPr/>
          </p:nvSpPr>
          <p:spPr bwMode="auto">
            <a:xfrm>
              <a:off x="5139" y="3495"/>
              <a:ext cx="40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64" tIns="46033" rIns="92064" bIns="46033">
              <a:spAutoFit/>
            </a:bodyPr>
            <a:lstStyle/>
            <a:p>
              <a:pPr eaLnBrk="0" hangingPunct="0"/>
              <a:r>
                <a:rPr lang="en-US" altLang="en-US" sz="1400" b="1" i="1">
                  <a:solidFill>
                    <a:srgbClr val="000000"/>
                  </a:solidFill>
                  <a:latin typeface="Arial" pitchFamily="34" charset="0"/>
                </a:rPr>
                <a:t>MAC</a:t>
              </a:r>
              <a:endParaRPr lang="en-US" altLang="en-US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98" name="Line 21"/>
            <p:cNvSpPr>
              <a:spLocks noChangeAspect="1" noChangeShapeType="1"/>
            </p:cNvSpPr>
            <p:nvPr/>
          </p:nvSpPr>
          <p:spPr bwMode="auto">
            <a:xfrm>
              <a:off x="5333" y="3767"/>
              <a:ext cx="0" cy="30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99" name="Rectangle 22"/>
            <p:cNvSpPr>
              <a:spLocks noChangeArrowheads="1"/>
            </p:cNvSpPr>
            <p:nvPr/>
          </p:nvSpPr>
          <p:spPr bwMode="auto">
            <a:xfrm>
              <a:off x="5049" y="2483"/>
              <a:ext cx="607" cy="4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00" name="Text Box 23"/>
            <p:cNvSpPr txBox="1">
              <a:spLocks noChangeArrowheads="1"/>
            </p:cNvSpPr>
            <p:nvPr/>
          </p:nvSpPr>
          <p:spPr bwMode="auto">
            <a:xfrm>
              <a:off x="5005" y="2459"/>
              <a:ext cx="699" cy="5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Local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Buffer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>
                  <a:latin typeface="Arial" pitchFamily="34" charset="0"/>
                </a:rPr>
                <a:t>Memory</a:t>
              </a:r>
            </a:p>
          </p:txBody>
        </p:sp>
        <p:sp>
          <p:nvSpPr>
            <p:cNvPr id="28701" name="Rectangle 24"/>
            <p:cNvSpPr>
              <a:spLocks noChangeArrowheads="1"/>
            </p:cNvSpPr>
            <p:nvPr/>
          </p:nvSpPr>
          <p:spPr bwMode="auto">
            <a:xfrm>
              <a:off x="3109" y="870"/>
              <a:ext cx="2692" cy="69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02" name="Rectangle 25"/>
            <p:cNvSpPr>
              <a:spLocks noChangeArrowheads="1"/>
            </p:cNvSpPr>
            <p:nvPr/>
          </p:nvSpPr>
          <p:spPr bwMode="auto">
            <a:xfrm>
              <a:off x="3076" y="891"/>
              <a:ext cx="2692" cy="69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03" name="Rectangle 26"/>
            <p:cNvSpPr>
              <a:spLocks noChangeArrowheads="1"/>
            </p:cNvSpPr>
            <p:nvPr/>
          </p:nvSpPr>
          <p:spPr bwMode="auto">
            <a:xfrm>
              <a:off x="3043" y="918"/>
              <a:ext cx="2692" cy="69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04" name="Rectangle 27"/>
            <p:cNvSpPr>
              <a:spLocks noChangeArrowheads="1"/>
            </p:cNvSpPr>
            <p:nvPr/>
          </p:nvSpPr>
          <p:spPr bwMode="auto">
            <a:xfrm>
              <a:off x="4059" y="1000"/>
              <a:ext cx="627" cy="5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28705" name="Group 28"/>
            <p:cNvGrpSpPr>
              <a:grpSpLocks/>
            </p:cNvGrpSpPr>
            <p:nvPr/>
          </p:nvGrpSpPr>
          <p:grpSpPr bwMode="auto">
            <a:xfrm>
              <a:off x="4254" y="1142"/>
              <a:ext cx="251" cy="259"/>
              <a:chOff x="453" y="3240"/>
              <a:chExt cx="228" cy="228"/>
            </a:xfrm>
          </p:grpSpPr>
          <p:grpSp>
            <p:nvGrpSpPr>
              <p:cNvPr id="28763" name="Group 29"/>
              <p:cNvGrpSpPr>
                <a:grpSpLocks/>
              </p:cNvGrpSpPr>
              <p:nvPr/>
            </p:nvGrpSpPr>
            <p:grpSpPr bwMode="auto">
              <a:xfrm>
                <a:off x="534" y="3240"/>
                <a:ext cx="66" cy="228"/>
                <a:chOff x="540" y="3240"/>
                <a:chExt cx="66" cy="228"/>
              </a:xfrm>
            </p:grpSpPr>
            <p:sp>
              <p:nvSpPr>
                <p:cNvPr id="28767" name="Line 30"/>
                <p:cNvSpPr>
                  <a:spLocks noChangeShapeType="1"/>
                </p:cNvSpPr>
                <p:nvPr/>
              </p:nvSpPr>
              <p:spPr bwMode="auto">
                <a:xfrm>
                  <a:off x="540" y="3240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8768" name="Line 31"/>
                <p:cNvSpPr>
                  <a:spLocks noChangeShapeType="1"/>
                </p:cNvSpPr>
                <p:nvPr/>
              </p:nvSpPr>
              <p:spPr bwMode="auto">
                <a:xfrm>
                  <a:off x="606" y="3240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8764" name="Group 32"/>
              <p:cNvGrpSpPr>
                <a:grpSpLocks/>
              </p:cNvGrpSpPr>
              <p:nvPr/>
            </p:nvGrpSpPr>
            <p:grpSpPr bwMode="auto">
              <a:xfrm rot="-5400000">
                <a:off x="534" y="3240"/>
                <a:ext cx="66" cy="228"/>
                <a:chOff x="540" y="3240"/>
                <a:chExt cx="66" cy="228"/>
              </a:xfrm>
            </p:grpSpPr>
            <p:sp>
              <p:nvSpPr>
                <p:cNvPr id="28765" name="Line 33"/>
                <p:cNvSpPr>
                  <a:spLocks noChangeShapeType="1"/>
                </p:cNvSpPr>
                <p:nvPr/>
              </p:nvSpPr>
              <p:spPr bwMode="auto">
                <a:xfrm>
                  <a:off x="540" y="3240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8766" name="Line 34"/>
                <p:cNvSpPr>
                  <a:spLocks noChangeShapeType="1"/>
                </p:cNvSpPr>
                <p:nvPr/>
              </p:nvSpPr>
              <p:spPr bwMode="auto">
                <a:xfrm>
                  <a:off x="606" y="3240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8706" name="Group 35"/>
            <p:cNvGrpSpPr>
              <a:grpSpLocks/>
            </p:cNvGrpSpPr>
            <p:nvPr/>
          </p:nvGrpSpPr>
          <p:grpSpPr bwMode="auto">
            <a:xfrm>
              <a:off x="3425" y="1285"/>
              <a:ext cx="634" cy="578"/>
              <a:chOff x="1602" y="1722"/>
              <a:chExt cx="576" cy="510"/>
            </a:xfrm>
          </p:grpSpPr>
          <p:sp>
            <p:nvSpPr>
              <p:cNvPr id="28761" name="Freeform 36"/>
              <p:cNvSpPr>
                <a:spLocks/>
              </p:cNvSpPr>
              <p:nvPr/>
            </p:nvSpPr>
            <p:spPr bwMode="auto">
              <a:xfrm>
                <a:off x="1602" y="1722"/>
                <a:ext cx="576" cy="288"/>
              </a:xfrm>
              <a:custGeom>
                <a:avLst/>
                <a:gdLst>
                  <a:gd name="T0" fmla="*/ 0 w 576"/>
                  <a:gd name="T1" fmla="*/ 118 h 360"/>
                  <a:gd name="T2" fmla="*/ 0 w 576"/>
                  <a:gd name="T3" fmla="*/ 65 h 360"/>
                  <a:gd name="T4" fmla="*/ 576 w 576"/>
                  <a:gd name="T5" fmla="*/ 0 h 360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360"/>
                  <a:gd name="T11" fmla="*/ 576 w 576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360">
                    <a:moveTo>
                      <a:pt x="0" y="360"/>
                    </a:moveTo>
                    <a:lnTo>
                      <a:pt x="0" y="198"/>
                    </a:lnTo>
                    <a:lnTo>
                      <a:pt x="576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8762" name="Line 37"/>
              <p:cNvSpPr>
                <a:spLocks noChangeShapeType="1"/>
              </p:cNvSpPr>
              <p:nvPr/>
            </p:nvSpPr>
            <p:spPr bwMode="auto">
              <a:xfrm>
                <a:off x="1602" y="2010"/>
                <a:ext cx="0" cy="2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8707" name="Group 38"/>
            <p:cNvGrpSpPr>
              <a:grpSpLocks/>
            </p:cNvGrpSpPr>
            <p:nvPr/>
          </p:nvGrpSpPr>
          <p:grpSpPr bwMode="auto">
            <a:xfrm flipH="1">
              <a:off x="4686" y="1285"/>
              <a:ext cx="634" cy="578"/>
              <a:chOff x="1602" y="1722"/>
              <a:chExt cx="576" cy="510"/>
            </a:xfrm>
          </p:grpSpPr>
          <p:sp>
            <p:nvSpPr>
              <p:cNvPr id="28759" name="Freeform 39"/>
              <p:cNvSpPr>
                <a:spLocks/>
              </p:cNvSpPr>
              <p:nvPr/>
            </p:nvSpPr>
            <p:spPr bwMode="auto">
              <a:xfrm>
                <a:off x="1602" y="1722"/>
                <a:ext cx="576" cy="288"/>
              </a:xfrm>
              <a:custGeom>
                <a:avLst/>
                <a:gdLst>
                  <a:gd name="T0" fmla="*/ 0 w 576"/>
                  <a:gd name="T1" fmla="*/ 118 h 360"/>
                  <a:gd name="T2" fmla="*/ 0 w 576"/>
                  <a:gd name="T3" fmla="*/ 65 h 360"/>
                  <a:gd name="T4" fmla="*/ 576 w 576"/>
                  <a:gd name="T5" fmla="*/ 0 h 360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360"/>
                  <a:gd name="T11" fmla="*/ 576 w 576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360">
                    <a:moveTo>
                      <a:pt x="0" y="360"/>
                    </a:moveTo>
                    <a:lnTo>
                      <a:pt x="0" y="198"/>
                    </a:lnTo>
                    <a:lnTo>
                      <a:pt x="576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8760" name="Line 40"/>
              <p:cNvSpPr>
                <a:spLocks noChangeShapeType="1"/>
              </p:cNvSpPr>
              <p:nvPr/>
            </p:nvSpPr>
            <p:spPr bwMode="auto">
              <a:xfrm>
                <a:off x="1602" y="2010"/>
                <a:ext cx="0" cy="2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8708" name="Line 41"/>
            <p:cNvSpPr>
              <a:spLocks noChangeShapeType="1"/>
            </p:cNvSpPr>
            <p:nvPr/>
          </p:nvSpPr>
          <p:spPr bwMode="auto">
            <a:xfrm>
              <a:off x="4376" y="1523"/>
              <a:ext cx="0" cy="8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9" name="Line 42"/>
            <p:cNvSpPr>
              <a:spLocks noChangeShapeType="1"/>
            </p:cNvSpPr>
            <p:nvPr/>
          </p:nvSpPr>
          <p:spPr bwMode="auto">
            <a:xfrm>
              <a:off x="4376" y="1612"/>
              <a:ext cx="0" cy="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10" name="Text Box 43"/>
            <p:cNvSpPr txBox="1">
              <a:spLocks noChangeArrowheads="1"/>
            </p:cNvSpPr>
            <p:nvPr/>
          </p:nvSpPr>
          <p:spPr bwMode="auto">
            <a:xfrm>
              <a:off x="543" y="1104"/>
              <a:ext cx="1714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99"/>
                  </a:solidFill>
                  <a:latin typeface="Arial" pitchFamily="34" charset="0"/>
                </a:rPr>
                <a:t>Switched Backplane</a:t>
              </a:r>
            </a:p>
          </p:txBody>
        </p:sp>
        <p:sp>
          <p:nvSpPr>
            <p:cNvPr id="28711" name="Freeform 44"/>
            <p:cNvSpPr>
              <a:spLocks/>
            </p:cNvSpPr>
            <p:nvPr/>
          </p:nvSpPr>
          <p:spPr bwMode="auto">
            <a:xfrm>
              <a:off x="653" y="1700"/>
              <a:ext cx="1459" cy="979"/>
            </a:xfrm>
            <a:custGeom>
              <a:avLst/>
              <a:gdLst>
                <a:gd name="T0" fmla="*/ 436 w 1326"/>
                <a:gd name="T1" fmla="*/ 1614 h 864"/>
                <a:gd name="T2" fmla="*/ 0 w 1326"/>
                <a:gd name="T3" fmla="*/ 1141 h 864"/>
                <a:gd name="T4" fmla="*/ 1675 w 1326"/>
                <a:gd name="T5" fmla="*/ 0 h 864"/>
                <a:gd name="T6" fmla="*/ 2138 w 1326"/>
                <a:gd name="T7" fmla="*/ 270 h 864"/>
                <a:gd name="T8" fmla="*/ 436 w 1326"/>
                <a:gd name="T9" fmla="*/ 1614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6"/>
                <a:gd name="T16" fmla="*/ 0 h 864"/>
                <a:gd name="T17" fmla="*/ 1326 w 1326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6" h="864">
                  <a:moveTo>
                    <a:pt x="270" y="864"/>
                  </a:moveTo>
                  <a:lnTo>
                    <a:pt x="0" y="612"/>
                  </a:lnTo>
                  <a:lnTo>
                    <a:pt x="1038" y="0"/>
                  </a:lnTo>
                  <a:lnTo>
                    <a:pt x="1326" y="144"/>
                  </a:lnTo>
                  <a:lnTo>
                    <a:pt x="270" y="864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2" name="Freeform 45"/>
            <p:cNvSpPr>
              <a:spLocks/>
            </p:cNvSpPr>
            <p:nvPr/>
          </p:nvSpPr>
          <p:spPr bwMode="auto">
            <a:xfrm>
              <a:off x="653" y="1646"/>
              <a:ext cx="1459" cy="979"/>
            </a:xfrm>
            <a:custGeom>
              <a:avLst/>
              <a:gdLst>
                <a:gd name="T0" fmla="*/ 436 w 1326"/>
                <a:gd name="T1" fmla="*/ 1614 h 864"/>
                <a:gd name="T2" fmla="*/ 0 w 1326"/>
                <a:gd name="T3" fmla="*/ 1141 h 864"/>
                <a:gd name="T4" fmla="*/ 1675 w 1326"/>
                <a:gd name="T5" fmla="*/ 0 h 864"/>
                <a:gd name="T6" fmla="*/ 2138 w 1326"/>
                <a:gd name="T7" fmla="*/ 270 h 864"/>
                <a:gd name="T8" fmla="*/ 436 w 1326"/>
                <a:gd name="T9" fmla="*/ 1614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6"/>
                <a:gd name="T16" fmla="*/ 0 h 864"/>
                <a:gd name="T17" fmla="*/ 1326 w 1326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6" h="864">
                  <a:moveTo>
                    <a:pt x="270" y="864"/>
                  </a:moveTo>
                  <a:lnTo>
                    <a:pt x="0" y="612"/>
                  </a:lnTo>
                  <a:lnTo>
                    <a:pt x="1038" y="0"/>
                  </a:lnTo>
                  <a:lnTo>
                    <a:pt x="1326" y="144"/>
                  </a:lnTo>
                  <a:lnTo>
                    <a:pt x="270" y="864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3" name="Freeform 46"/>
            <p:cNvSpPr>
              <a:spLocks/>
            </p:cNvSpPr>
            <p:nvPr/>
          </p:nvSpPr>
          <p:spPr bwMode="auto">
            <a:xfrm>
              <a:off x="653" y="1591"/>
              <a:ext cx="1459" cy="979"/>
            </a:xfrm>
            <a:custGeom>
              <a:avLst/>
              <a:gdLst>
                <a:gd name="T0" fmla="*/ 436 w 1326"/>
                <a:gd name="T1" fmla="*/ 1614 h 864"/>
                <a:gd name="T2" fmla="*/ 0 w 1326"/>
                <a:gd name="T3" fmla="*/ 1141 h 864"/>
                <a:gd name="T4" fmla="*/ 1675 w 1326"/>
                <a:gd name="T5" fmla="*/ 0 h 864"/>
                <a:gd name="T6" fmla="*/ 2138 w 1326"/>
                <a:gd name="T7" fmla="*/ 270 h 864"/>
                <a:gd name="T8" fmla="*/ 436 w 1326"/>
                <a:gd name="T9" fmla="*/ 1614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6"/>
                <a:gd name="T16" fmla="*/ 0 h 864"/>
                <a:gd name="T17" fmla="*/ 1326 w 1326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6" h="864">
                  <a:moveTo>
                    <a:pt x="270" y="864"/>
                  </a:moveTo>
                  <a:lnTo>
                    <a:pt x="0" y="612"/>
                  </a:lnTo>
                  <a:lnTo>
                    <a:pt x="1038" y="0"/>
                  </a:lnTo>
                  <a:lnTo>
                    <a:pt x="1326" y="144"/>
                  </a:lnTo>
                  <a:lnTo>
                    <a:pt x="270" y="864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4" name="Freeform 47"/>
            <p:cNvSpPr>
              <a:spLocks/>
            </p:cNvSpPr>
            <p:nvPr/>
          </p:nvSpPr>
          <p:spPr bwMode="auto">
            <a:xfrm>
              <a:off x="950" y="1428"/>
              <a:ext cx="1182" cy="1632"/>
            </a:xfrm>
            <a:custGeom>
              <a:avLst/>
              <a:gdLst>
                <a:gd name="T0" fmla="*/ 0 w 936"/>
                <a:gd name="T1" fmla="*/ 1798 h 1266"/>
                <a:gd name="T2" fmla="*/ 0 w 936"/>
                <a:gd name="T3" fmla="*/ 4507 h 1266"/>
                <a:gd name="T4" fmla="*/ 3006 w 936"/>
                <a:gd name="T5" fmla="*/ 2521 h 1266"/>
                <a:gd name="T6" fmla="*/ 3006 w 936"/>
                <a:gd name="T7" fmla="*/ 0 h 1266"/>
                <a:gd name="T8" fmla="*/ 0 w 936"/>
                <a:gd name="T9" fmla="*/ 1798 h 1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6"/>
                <a:gd name="T16" fmla="*/ 0 h 1266"/>
                <a:gd name="T17" fmla="*/ 936 w 936"/>
                <a:gd name="T18" fmla="*/ 1266 h 1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6" h="1266">
                  <a:moveTo>
                    <a:pt x="0" y="505"/>
                  </a:moveTo>
                  <a:cubicBezTo>
                    <a:pt x="0" y="759"/>
                    <a:pt x="0" y="1012"/>
                    <a:pt x="0" y="1266"/>
                  </a:cubicBezTo>
                  <a:lnTo>
                    <a:pt x="936" y="708"/>
                  </a:lnTo>
                  <a:lnTo>
                    <a:pt x="93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5" name="Freeform 48"/>
            <p:cNvSpPr>
              <a:spLocks noChangeAspect="1"/>
            </p:cNvSpPr>
            <p:nvPr/>
          </p:nvSpPr>
          <p:spPr bwMode="auto">
            <a:xfrm>
              <a:off x="1926" y="1646"/>
              <a:ext cx="597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617 w 592"/>
                <a:gd name="T5" fmla="*/ 746 h 1696"/>
                <a:gd name="T6" fmla="*/ 617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6" name="Freeform 49"/>
            <p:cNvSpPr>
              <a:spLocks noChangeAspect="1"/>
            </p:cNvSpPr>
            <p:nvPr/>
          </p:nvSpPr>
          <p:spPr bwMode="auto">
            <a:xfrm>
              <a:off x="1991" y="1836"/>
              <a:ext cx="460" cy="890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3 h 1048"/>
                <a:gd name="T4" fmla="*/ 476 w 456"/>
                <a:gd name="T5" fmla="*/ 463 h 1048"/>
                <a:gd name="T6" fmla="*/ 467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7" name="Freeform 50"/>
            <p:cNvSpPr>
              <a:spLocks noChangeAspect="1"/>
            </p:cNvSpPr>
            <p:nvPr/>
          </p:nvSpPr>
          <p:spPr bwMode="auto">
            <a:xfrm>
              <a:off x="1828" y="1708"/>
              <a:ext cx="598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622 w 592"/>
                <a:gd name="T5" fmla="*/ 746 h 1696"/>
                <a:gd name="T6" fmla="*/ 622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8" name="Freeform 51"/>
            <p:cNvSpPr>
              <a:spLocks noChangeAspect="1"/>
            </p:cNvSpPr>
            <p:nvPr/>
          </p:nvSpPr>
          <p:spPr bwMode="auto">
            <a:xfrm>
              <a:off x="1893" y="1898"/>
              <a:ext cx="460" cy="890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3 h 1048"/>
                <a:gd name="T4" fmla="*/ 476 w 456"/>
                <a:gd name="T5" fmla="*/ 463 h 1048"/>
                <a:gd name="T6" fmla="*/ 467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19" name="Freeform 52"/>
            <p:cNvSpPr>
              <a:spLocks noChangeAspect="1"/>
            </p:cNvSpPr>
            <p:nvPr/>
          </p:nvSpPr>
          <p:spPr bwMode="auto">
            <a:xfrm>
              <a:off x="1730" y="1770"/>
              <a:ext cx="598" cy="1440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2 h 1696"/>
                <a:gd name="T4" fmla="*/ 622 w 592"/>
                <a:gd name="T5" fmla="*/ 748 h 1696"/>
                <a:gd name="T6" fmla="*/ 622 w 592"/>
                <a:gd name="T7" fmla="*/ 216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0" name="Freeform 53"/>
            <p:cNvSpPr>
              <a:spLocks noChangeAspect="1"/>
            </p:cNvSpPr>
            <p:nvPr/>
          </p:nvSpPr>
          <p:spPr bwMode="auto">
            <a:xfrm>
              <a:off x="1795" y="1961"/>
              <a:ext cx="460" cy="889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2 h 1048"/>
                <a:gd name="T4" fmla="*/ 476 w 456"/>
                <a:gd name="T5" fmla="*/ 461 h 1048"/>
                <a:gd name="T6" fmla="*/ 467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1" name="Freeform 54"/>
            <p:cNvSpPr>
              <a:spLocks noChangeAspect="1"/>
            </p:cNvSpPr>
            <p:nvPr/>
          </p:nvSpPr>
          <p:spPr bwMode="auto">
            <a:xfrm>
              <a:off x="1632" y="1833"/>
              <a:ext cx="598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622 w 592"/>
                <a:gd name="T5" fmla="*/ 746 h 1696"/>
                <a:gd name="T6" fmla="*/ 622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2" name="Freeform 55"/>
            <p:cNvSpPr>
              <a:spLocks noChangeAspect="1"/>
            </p:cNvSpPr>
            <p:nvPr/>
          </p:nvSpPr>
          <p:spPr bwMode="auto">
            <a:xfrm>
              <a:off x="1697" y="2023"/>
              <a:ext cx="460" cy="890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3 h 1048"/>
                <a:gd name="T4" fmla="*/ 476 w 456"/>
                <a:gd name="T5" fmla="*/ 463 h 1048"/>
                <a:gd name="T6" fmla="*/ 467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3" name="Freeform 56"/>
            <p:cNvSpPr>
              <a:spLocks noChangeAspect="1"/>
            </p:cNvSpPr>
            <p:nvPr/>
          </p:nvSpPr>
          <p:spPr bwMode="auto">
            <a:xfrm>
              <a:off x="1535" y="1895"/>
              <a:ext cx="597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617 w 592"/>
                <a:gd name="T5" fmla="*/ 746 h 1696"/>
                <a:gd name="T6" fmla="*/ 617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4" name="Freeform 57"/>
            <p:cNvSpPr>
              <a:spLocks noChangeAspect="1"/>
            </p:cNvSpPr>
            <p:nvPr/>
          </p:nvSpPr>
          <p:spPr bwMode="auto">
            <a:xfrm>
              <a:off x="1599" y="2085"/>
              <a:ext cx="460" cy="890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3 h 1048"/>
                <a:gd name="T4" fmla="*/ 476 w 456"/>
                <a:gd name="T5" fmla="*/ 463 h 1048"/>
                <a:gd name="T6" fmla="*/ 467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5" name="Freeform 58"/>
            <p:cNvSpPr>
              <a:spLocks noChangeAspect="1"/>
            </p:cNvSpPr>
            <p:nvPr/>
          </p:nvSpPr>
          <p:spPr bwMode="auto">
            <a:xfrm>
              <a:off x="1437" y="1957"/>
              <a:ext cx="597" cy="1440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2 h 1696"/>
                <a:gd name="T4" fmla="*/ 617 w 592"/>
                <a:gd name="T5" fmla="*/ 748 h 1696"/>
                <a:gd name="T6" fmla="*/ 617 w 592"/>
                <a:gd name="T7" fmla="*/ 216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6" name="Freeform 59"/>
            <p:cNvSpPr>
              <a:spLocks noChangeAspect="1"/>
            </p:cNvSpPr>
            <p:nvPr/>
          </p:nvSpPr>
          <p:spPr bwMode="auto">
            <a:xfrm>
              <a:off x="1502" y="2148"/>
              <a:ext cx="459" cy="889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2 h 1048"/>
                <a:gd name="T4" fmla="*/ 471 w 456"/>
                <a:gd name="T5" fmla="*/ 461 h 1048"/>
                <a:gd name="T6" fmla="*/ 462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7" name="Freeform 60"/>
            <p:cNvSpPr>
              <a:spLocks noChangeAspect="1"/>
            </p:cNvSpPr>
            <p:nvPr/>
          </p:nvSpPr>
          <p:spPr bwMode="auto">
            <a:xfrm>
              <a:off x="1339" y="2020"/>
              <a:ext cx="597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617 w 592"/>
                <a:gd name="T5" fmla="*/ 746 h 1696"/>
                <a:gd name="T6" fmla="*/ 617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8" name="Freeform 61"/>
            <p:cNvSpPr>
              <a:spLocks noChangeAspect="1"/>
            </p:cNvSpPr>
            <p:nvPr/>
          </p:nvSpPr>
          <p:spPr bwMode="auto">
            <a:xfrm>
              <a:off x="1404" y="2210"/>
              <a:ext cx="459" cy="890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3 h 1048"/>
                <a:gd name="T4" fmla="*/ 471 w 456"/>
                <a:gd name="T5" fmla="*/ 463 h 1048"/>
                <a:gd name="T6" fmla="*/ 462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29" name="Freeform 62"/>
            <p:cNvSpPr>
              <a:spLocks noChangeAspect="1"/>
            </p:cNvSpPr>
            <p:nvPr/>
          </p:nvSpPr>
          <p:spPr bwMode="auto">
            <a:xfrm>
              <a:off x="1240" y="2081"/>
              <a:ext cx="597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617 w 592"/>
                <a:gd name="T5" fmla="*/ 746 h 1696"/>
                <a:gd name="T6" fmla="*/ 617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30" name="Freeform 63"/>
            <p:cNvSpPr>
              <a:spLocks noChangeAspect="1"/>
            </p:cNvSpPr>
            <p:nvPr/>
          </p:nvSpPr>
          <p:spPr bwMode="auto">
            <a:xfrm>
              <a:off x="1305" y="2271"/>
              <a:ext cx="459" cy="890"/>
            </a:xfrm>
            <a:custGeom>
              <a:avLst/>
              <a:gdLst>
                <a:gd name="T0" fmla="*/ 0 w 456"/>
                <a:gd name="T1" fmla="*/ 0 h 1048"/>
                <a:gd name="T2" fmla="*/ 0 w 456"/>
                <a:gd name="T3" fmla="*/ 263 h 1048"/>
                <a:gd name="T4" fmla="*/ 471 w 456"/>
                <a:gd name="T5" fmla="*/ 463 h 1048"/>
                <a:gd name="T6" fmla="*/ 462 w 456"/>
                <a:gd name="T7" fmla="*/ 175 h 1048"/>
                <a:gd name="T8" fmla="*/ 0 w 456"/>
                <a:gd name="T9" fmla="*/ 0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1048"/>
                <a:gd name="T17" fmla="*/ 456 w 456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1048">
                  <a:moveTo>
                    <a:pt x="0" y="0"/>
                  </a:moveTo>
                  <a:lnTo>
                    <a:pt x="0" y="596"/>
                  </a:lnTo>
                  <a:lnTo>
                    <a:pt x="456" y="1048"/>
                  </a:lnTo>
                  <a:lnTo>
                    <a:pt x="447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31" name="Text Box 64"/>
            <p:cNvSpPr txBox="1">
              <a:spLocks noChangeAspect="1" noChangeArrowheads="1"/>
            </p:cNvSpPr>
            <p:nvPr/>
          </p:nvSpPr>
          <p:spPr bwMode="auto">
            <a:xfrm rot="2485238">
              <a:off x="1249" y="2568"/>
              <a:ext cx="739" cy="3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/>
              <a:r>
                <a:rPr lang="en-US" altLang="en-US" sz="1400">
                  <a:latin typeface="Arial" pitchFamily="34" charset="0"/>
                </a:rPr>
                <a:t>Line Interface</a:t>
              </a:r>
            </a:p>
          </p:txBody>
        </p:sp>
        <p:sp>
          <p:nvSpPr>
            <p:cNvPr id="28732" name="Freeform 65"/>
            <p:cNvSpPr>
              <a:spLocks noChangeAspect="1"/>
            </p:cNvSpPr>
            <p:nvPr/>
          </p:nvSpPr>
          <p:spPr bwMode="auto">
            <a:xfrm>
              <a:off x="1021" y="2165"/>
              <a:ext cx="554" cy="1439"/>
            </a:xfrm>
            <a:custGeom>
              <a:avLst/>
              <a:gdLst>
                <a:gd name="T0" fmla="*/ 0 w 592"/>
                <a:gd name="T1" fmla="*/ 0 h 1696"/>
                <a:gd name="T2" fmla="*/ 0 w 592"/>
                <a:gd name="T3" fmla="*/ 440 h 1696"/>
                <a:gd name="T4" fmla="*/ 425 w 592"/>
                <a:gd name="T5" fmla="*/ 746 h 1696"/>
                <a:gd name="T6" fmla="*/ 425 w 592"/>
                <a:gd name="T7" fmla="*/ 215 h 1696"/>
                <a:gd name="T8" fmla="*/ 0 w 592"/>
                <a:gd name="T9" fmla="*/ 0 h 1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696"/>
                <a:gd name="T17" fmla="*/ 592 w 592"/>
                <a:gd name="T18" fmla="*/ 1696 h 1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33" name="Freeform 66"/>
            <p:cNvSpPr>
              <a:spLocks noChangeAspect="1"/>
            </p:cNvSpPr>
            <p:nvPr/>
          </p:nvSpPr>
          <p:spPr bwMode="auto">
            <a:xfrm>
              <a:off x="1186" y="2409"/>
              <a:ext cx="276" cy="503"/>
            </a:xfrm>
            <a:custGeom>
              <a:avLst/>
              <a:gdLst>
                <a:gd name="T0" fmla="*/ 0 w 296"/>
                <a:gd name="T1" fmla="*/ 0 h 592"/>
                <a:gd name="T2" fmla="*/ 0 w 296"/>
                <a:gd name="T3" fmla="*/ 156 h 592"/>
                <a:gd name="T4" fmla="*/ 198 w 296"/>
                <a:gd name="T5" fmla="*/ 262 h 592"/>
                <a:gd name="T6" fmla="*/ 209 w 296"/>
                <a:gd name="T7" fmla="*/ 106 h 592"/>
                <a:gd name="T8" fmla="*/ 0 w 296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592"/>
                <a:gd name="T17" fmla="*/ 296 w 296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592">
                  <a:moveTo>
                    <a:pt x="0" y="0"/>
                  </a:moveTo>
                  <a:lnTo>
                    <a:pt x="0" y="352"/>
                  </a:lnTo>
                  <a:lnTo>
                    <a:pt x="280" y="592"/>
                  </a:lnTo>
                  <a:lnTo>
                    <a:pt x="296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34" name="Freeform 67"/>
            <p:cNvSpPr>
              <a:spLocks noChangeAspect="1"/>
            </p:cNvSpPr>
            <p:nvPr/>
          </p:nvSpPr>
          <p:spPr bwMode="auto">
            <a:xfrm>
              <a:off x="1080" y="2701"/>
              <a:ext cx="427" cy="719"/>
            </a:xfrm>
            <a:custGeom>
              <a:avLst/>
              <a:gdLst>
                <a:gd name="T0" fmla="*/ 0 w 456"/>
                <a:gd name="T1" fmla="*/ 0 h 848"/>
                <a:gd name="T2" fmla="*/ 0 w 456"/>
                <a:gd name="T3" fmla="*/ 159 h 848"/>
                <a:gd name="T4" fmla="*/ 317 w 456"/>
                <a:gd name="T5" fmla="*/ 371 h 848"/>
                <a:gd name="T6" fmla="*/ 329 w 456"/>
                <a:gd name="T7" fmla="*/ 168 h 848"/>
                <a:gd name="T8" fmla="*/ 0 w 456"/>
                <a:gd name="T9" fmla="*/ 0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848"/>
                <a:gd name="T17" fmla="*/ 456 w 456"/>
                <a:gd name="T18" fmla="*/ 848 h 8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848">
                  <a:moveTo>
                    <a:pt x="0" y="0"/>
                  </a:moveTo>
                  <a:lnTo>
                    <a:pt x="0" y="360"/>
                  </a:lnTo>
                  <a:lnTo>
                    <a:pt x="440" y="848"/>
                  </a:lnTo>
                  <a:lnTo>
                    <a:pt x="456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35" name="Text Box 68"/>
            <p:cNvSpPr txBox="1">
              <a:spLocks noChangeAspect="1" noChangeArrowheads="1"/>
            </p:cNvSpPr>
            <p:nvPr/>
          </p:nvSpPr>
          <p:spPr bwMode="auto">
            <a:xfrm rot="2158837">
              <a:off x="1159" y="2577"/>
              <a:ext cx="388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/>
              <a:r>
                <a:rPr lang="en-US" altLang="en-US" sz="1400">
                  <a:latin typeface="Arial" pitchFamily="34" charset="0"/>
                </a:rPr>
                <a:t>CPU</a:t>
              </a:r>
              <a:endParaRPr lang="en-US" altLang="en-US" sz="1600">
                <a:latin typeface="Arial" pitchFamily="34" charset="0"/>
              </a:endParaRPr>
            </a:p>
          </p:txBody>
        </p:sp>
        <p:sp>
          <p:nvSpPr>
            <p:cNvPr id="28736" name="Text Box 69"/>
            <p:cNvSpPr txBox="1">
              <a:spLocks noChangeAspect="1" noChangeArrowheads="1"/>
            </p:cNvSpPr>
            <p:nvPr/>
          </p:nvSpPr>
          <p:spPr bwMode="auto">
            <a:xfrm rot="2485238">
              <a:off x="1003" y="3006"/>
              <a:ext cx="792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/>
              <a:r>
                <a:rPr lang="en-US" altLang="en-US" sz="1400">
                  <a:latin typeface="Arial" pitchFamily="34" charset="0"/>
                </a:rPr>
                <a:t>Memory</a:t>
              </a:r>
            </a:p>
          </p:txBody>
        </p:sp>
        <p:grpSp>
          <p:nvGrpSpPr>
            <p:cNvPr id="28737" name="Group 70"/>
            <p:cNvGrpSpPr>
              <a:grpSpLocks/>
            </p:cNvGrpSpPr>
            <p:nvPr/>
          </p:nvGrpSpPr>
          <p:grpSpPr bwMode="auto">
            <a:xfrm>
              <a:off x="3590" y="3386"/>
              <a:ext cx="1584" cy="544"/>
              <a:chOff x="3264" y="3120"/>
              <a:chExt cx="1489" cy="816"/>
            </a:xfrm>
          </p:grpSpPr>
          <p:sp>
            <p:nvSpPr>
              <p:cNvPr id="28757" name="Line 71"/>
              <p:cNvSpPr>
                <a:spLocks noChangeShapeType="1"/>
              </p:cNvSpPr>
              <p:nvPr/>
            </p:nvSpPr>
            <p:spPr bwMode="auto">
              <a:xfrm flipV="1">
                <a:off x="3264" y="3120"/>
                <a:ext cx="1" cy="81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8758" name="Line 72"/>
              <p:cNvSpPr>
                <a:spLocks noChangeShapeType="1"/>
              </p:cNvSpPr>
              <p:nvPr/>
            </p:nvSpPr>
            <p:spPr bwMode="auto">
              <a:xfrm flipV="1">
                <a:off x="4752" y="3120"/>
                <a:ext cx="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8738" name="Group 73"/>
            <p:cNvGrpSpPr>
              <a:grpSpLocks/>
            </p:cNvGrpSpPr>
            <p:nvPr/>
          </p:nvGrpSpPr>
          <p:grpSpPr bwMode="auto">
            <a:xfrm>
              <a:off x="3590" y="1210"/>
              <a:ext cx="1584" cy="1360"/>
              <a:chOff x="3264" y="1536"/>
              <a:chExt cx="1440" cy="1200"/>
            </a:xfrm>
          </p:grpSpPr>
          <p:sp>
            <p:nvSpPr>
              <p:cNvPr id="28755" name="Freeform 74"/>
              <p:cNvSpPr>
                <a:spLocks/>
              </p:cNvSpPr>
              <p:nvPr/>
            </p:nvSpPr>
            <p:spPr bwMode="auto">
              <a:xfrm>
                <a:off x="3264" y="1536"/>
                <a:ext cx="720" cy="1200"/>
              </a:xfrm>
              <a:custGeom>
                <a:avLst/>
                <a:gdLst>
                  <a:gd name="T0" fmla="*/ 0 w 720"/>
                  <a:gd name="T1" fmla="*/ 1200 h 1200"/>
                  <a:gd name="T2" fmla="*/ 0 w 720"/>
                  <a:gd name="T3" fmla="*/ 240 h 1200"/>
                  <a:gd name="T4" fmla="*/ 720 w 720"/>
                  <a:gd name="T5" fmla="*/ 0 h 120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1200"/>
                  <a:gd name="T11" fmla="*/ 720 w 720"/>
                  <a:gd name="T12" fmla="*/ 1200 h 1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1200">
                    <a:moveTo>
                      <a:pt x="0" y="1200"/>
                    </a:moveTo>
                    <a:lnTo>
                      <a:pt x="0" y="240"/>
                    </a:lnTo>
                    <a:lnTo>
                      <a:pt x="720" y="0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8756" name="Freeform 75"/>
              <p:cNvSpPr>
                <a:spLocks/>
              </p:cNvSpPr>
              <p:nvPr/>
            </p:nvSpPr>
            <p:spPr bwMode="auto">
              <a:xfrm flipH="1">
                <a:off x="3984" y="1584"/>
                <a:ext cx="720" cy="1152"/>
              </a:xfrm>
              <a:custGeom>
                <a:avLst/>
                <a:gdLst>
                  <a:gd name="T0" fmla="*/ 0 w 720"/>
                  <a:gd name="T1" fmla="*/ 979 h 1200"/>
                  <a:gd name="T2" fmla="*/ 0 w 720"/>
                  <a:gd name="T3" fmla="*/ 196 h 1200"/>
                  <a:gd name="T4" fmla="*/ 720 w 720"/>
                  <a:gd name="T5" fmla="*/ 0 h 120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1200"/>
                  <a:gd name="T11" fmla="*/ 720 w 720"/>
                  <a:gd name="T12" fmla="*/ 1200 h 1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1200">
                    <a:moveTo>
                      <a:pt x="0" y="1200"/>
                    </a:moveTo>
                    <a:lnTo>
                      <a:pt x="0" y="240"/>
                    </a:lnTo>
                    <a:lnTo>
                      <a:pt x="72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8739" name="Group 76"/>
            <p:cNvGrpSpPr>
              <a:grpSpLocks/>
            </p:cNvGrpSpPr>
            <p:nvPr/>
          </p:nvGrpSpPr>
          <p:grpSpPr bwMode="auto">
            <a:xfrm>
              <a:off x="3326" y="1210"/>
              <a:ext cx="2112" cy="1306"/>
              <a:chOff x="3024" y="1536"/>
              <a:chExt cx="1920" cy="2352"/>
            </a:xfrm>
          </p:grpSpPr>
          <p:sp>
            <p:nvSpPr>
              <p:cNvPr id="28753" name="Freeform 77"/>
              <p:cNvSpPr>
                <a:spLocks/>
              </p:cNvSpPr>
              <p:nvPr/>
            </p:nvSpPr>
            <p:spPr bwMode="auto">
              <a:xfrm>
                <a:off x="3984" y="1536"/>
                <a:ext cx="960" cy="2304"/>
              </a:xfrm>
              <a:custGeom>
                <a:avLst/>
                <a:gdLst>
                  <a:gd name="T0" fmla="*/ 0 w 960"/>
                  <a:gd name="T1" fmla="*/ 0 h 2304"/>
                  <a:gd name="T2" fmla="*/ 960 w 960"/>
                  <a:gd name="T3" fmla="*/ 288 h 2304"/>
                  <a:gd name="T4" fmla="*/ 960 w 960"/>
                  <a:gd name="T5" fmla="*/ 2304 h 2304"/>
                  <a:gd name="T6" fmla="*/ 0 60000 65536"/>
                  <a:gd name="T7" fmla="*/ 0 60000 65536"/>
                  <a:gd name="T8" fmla="*/ 0 60000 65536"/>
                  <a:gd name="T9" fmla="*/ 0 w 960"/>
                  <a:gd name="T10" fmla="*/ 0 h 2304"/>
                  <a:gd name="T11" fmla="*/ 960 w 960"/>
                  <a:gd name="T12" fmla="*/ 2304 h 23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0" h="2304">
                    <a:moveTo>
                      <a:pt x="0" y="0"/>
                    </a:moveTo>
                    <a:lnTo>
                      <a:pt x="960" y="288"/>
                    </a:lnTo>
                    <a:lnTo>
                      <a:pt x="960" y="2304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8754" name="Freeform 78"/>
              <p:cNvSpPr>
                <a:spLocks/>
              </p:cNvSpPr>
              <p:nvPr/>
            </p:nvSpPr>
            <p:spPr bwMode="auto">
              <a:xfrm flipH="1">
                <a:off x="3024" y="1584"/>
                <a:ext cx="960" cy="2304"/>
              </a:xfrm>
              <a:custGeom>
                <a:avLst/>
                <a:gdLst>
                  <a:gd name="T0" fmla="*/ 0 w 960"/>
                  <a:gd name="T1" fmla="*/ 0 h 2304"/>
                  <a:gd name="T2" fmla="*/ 960 w 960"/>
                  <a:gd name="T3" fmla="*/ 288 h 2304"/>
                  <a:gd name="T4" fmla="*/ 960 w 960"/>
                  <a:gd name="T5" fmla="*/ 2304 h 2304"/>
                  <a:gd name="T6" fmla="*/ 0 60000 65536"/>
                  <a:gd name="T7" fmla="*/ 0 60000 65536"/>
                  <a:gd name="T8" fmla="*/ 0 60000 65536"/>
                  <a:gd name="T9" fmla="*/ 0 w 960"/>
                  <a:gd name="T10" fmla="*/ 0 h 2304"/>
                  <a:gd name="T11" fmla="*/ 960 w 960"/>
                  <a:gd name="T12" fmla="*/ 2304 h 23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0" h="2304">
                    <a:moveTo>
                      <a:pt x="0" y="0"/>
                    </a:moveTo>
                    <a:lnTo>
                      <a:pt x="960" y="288"/>
                    </a:lnTo>
                    <a:lnTo>
                      <a:pt x="960" y="23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8740" name="Group 79"/>
            <p:cNvGrpSpPr>
              <a:grpSpLocks/>
            </p:cNvGrpSpPr>
            <p:nvPr/>
          </p:nvGrpSpPr>
          <p:grpSpPr bwMode="auto">
            <a:xfrm>
              <a:off x="3123" y="3071"/>
              <a:ext cx="626" cy="347"/>
              <a:chOff x="726" y="3082"/>
              <a:chExt cx="569" cy="307"/>
            </a:xfrm>
          </p:grpSpPr>
          <p:sp>
            <p:nvSpPr>
              <p:cNvPr id="28751" name="Rectangle 80"/>
              <p:cNvSpPr>
                <a:spLocks noChangeArrowheads="1"/>
              </p:cNvSpPr>
              <p:nvPr/>
            </p:nvSpPr>
            <p:spPr bwMode="auto">
              <a:xfrm>
                <a:off x="733" y="3084"/>
                <a:ext cx="552" cy="2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8752" name="Text Box 81"/>
              <p:cNvSpPr txBox="1">
                <a:spLocks noChangeArrowheads="1"/>
              </p:cNvSpPr>
              <p:nvPr/>
            </p:nvSpPr>
            <p:spPr bwMode="auto">
              <a:xfrm>
                <a:off x="726" y="3082"/>
                <a:ext cx="569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>
                    <a:latin typeface="Arial" pitchFamily="34" charset="0"/>
                  </a:rPr>
                  <a:t>Fwding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>
                    <a:latin typeface="Arial" pitchFamily="34" charset="0"/>
                  </a:rPr>
                  <a:t>Table</a:t>
                </a:r>
              </a:p>
            </p:txBody>
          </p:sp>
        </p:grpSp>
        <p:sp>
          <p:nvSpPr>
            <p:cNvPr id="28741" name="Rectangle 82"/>
            <p:cNvSpPr>
              <a:spLocks noChangeArrowheads="1"/>
            </p:cNvSpPr>
            <p:nvPr/>
          </p:nvSpPr>
          <p:spPr bwMode="auto">
            <a:xfrm>
              <a:off x="4072" y="2594"/>
              <a:ext cx="607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42" name="Text Box 83"/>
            <p:cNvSpPr txBox="1">
              <a:spLocks noChangeArrowheads="1"/>
            </p:cNvSpPr>
            <p:nvPr/>
          </p:nvSpPr>
          <p:spPr bwMode="auto">
            <a:xfrm>
              <a:off x="4045" y="2584"/>
              <a:ext cx="664" cy="3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 i="1">
                  <a:solidFill>
                    <a:srgbClr val="FF0000"/>
                  </a:solidFill>
                  <a:latin typeface="Arial" pitchFamily="34" charset="0"/>
                </a:rPr>
                <a:t>Routing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 b="1" i="1">
                  <a:solidFill>
                    <a:srgbClr val="FF0000"/>
                  </a:solidFill>
                  <a:latin typeface="Arial" pitchFamily="34" charset="0"/>
                </a:rPr>
                <a:t>Table</a:t>
              </a:r>
            </a:p>
          </p:txBody>
        </p:sp>
        <p:sp>
          <p:nvSpPr>
            <p:cNvPr id="28743" name="Rectangle 84"/>
            <p:cNvSpPr>
              <a:spLocks noChangeArrowheads="1"/>
            </p:cNvSpPr>
            <p:nvPr/>
          </p:nvSpPr>
          <p:spPr bwMode="auto">
            <a:xfrm>
              <a:off x="5042" y="3082"/>
              <a:ext cx="608" cy="3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8744" name="Text Box 85"/>
            <p:cNvSpPr txBox="1">
              <a:spLocks noChangeArrowheads="1"/>
            </p:cNvSpPr>
            <p:nvPr/>
          </p:nvSpPr>
          <p:spPr bwMode="auto">
            <a:xfrm>
              <a:off x="5045" y="3074"/>
              <a:ext cx="580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>
                  <a:latin typeface="Arial" pitchFamily="34" charset="0"/>
                </a:rPr>
                <a:t>Fwding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>
                  <a:latin typeface="Arial" pitchFamily="34" charset="0"/>
                </a:rPr>
                <a:t>Table</a:t>
              </a:r>
            </a:p>
          </p:txBody>
        </p:sp>
        <p:grpSp>
          <p:nvGrpSpPr>
            <p:cNvPr id="28745" name="Group 86"/>
            <p:cNvGrpSpPr>
              <a:grpSpLocks/>
            </p:cNvGrpSpPr>
            <p:nvPr/>
          </p:nvGrpSpPr>
          <p:grpSpPr bwMode="auto">
            <a:xfrm>
              <a:off x="3326" y="2951"/>
              <a:ext cx="2112" cy="1034"/>
              <a:chOff x="3024" y="3072"/>
              <a:chExt cx="1920" cy="912"/>
            </a:xfrm>
          </p:grpSpPr>
          <p:sp>
            <p:nvSpPr>
              <p:cNvPr id="28749" name="Line 87"/>
              <p:cNvSpPr>
                <a:spLocks noChangeShapeType="1"/>
              </p:cNvSpPr>
              <p:nvPr/>
            </p:nvSpPr>
            <p:spPr bwMode="auto">
              <a:xfrm>
                <a:off x="3024" y="3072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750" name="Line 88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0" cy="81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746" name="Group 89"/>
            <p:cNvGrpSpPr>
              <a:grpSpLocks/>
            </p:cNvGrpSpPr>
            <p:nvPr/>
          </p:nvGrpSpPr>
          <p:grpSpPr bwMode="auto">
            <a:xfrm>
              <a:off x="3590" y="2931"/>
              <a:ext cx="1584" cy="183"/>
              <a:chOff x="3264" y="3054"/>
              <a:chExt cx="1440" cy="162"/>
            </a:xfrm>
          </p:grpSpPr>
          <p:sp>
            <p:nvSpPr>
              <p:cNvPr id="28747" name="Line 90"/>
              <p:cNvSpPr>
                <a:spLocks noChangeShapeType="1"/>
              </p:cNvSpPr>
              <p:nvPr/>
            </p:nvSpPr>
            <p:spPr bwMode="auto">
              <a:xfrm flipV="1">
                <a:off x="3264" y="3054"/>
                <a:ext cx="0" cy="16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8748" name="Line 91"/>
              <p:cNvSpPr>
                <a:spLocks noChangeShapeType="1"/>
              </p:cNvSpPr>
              <p:nvPr/>
            </p:nvSpPr>
            <p:spPr bwMode="auto">
              <a:xfrm flipV="1">
                <a:off x="4704" y="307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8678" name="Text Box 92"/>
          <p:cNvSpPr txBox="1">
            <a:spLocks noChangeArrowheads="1"/>
          </p:cNvSpPr>
          <p:nvPr/>
        </p:nvSpPr>
        <p:spPr bwMode="auto">
          <a:xfrm>
            <a:off x="0" y="6110288"/>
            <a:ext cx="56530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altLang="en-US" sz="2300">
                <a:solidFill>
                  <a:srgbClr val="000099"/>
                </a:solidFill>
                <a:latin typeface="Arial" pitchFamily="34" charset="0"/>
              </a:rPr>
              <a:t>T</a:t>
            </a:r>
            <a:r>
              <a:rPr lang="el-GR" altLang="en-US" sz="2300">
                <a:solidFill>
                  <a:srgbClr val="000099"/>
                </a:solidFill>
                <a:latin typeface="Arial" pitchFamily="34" charset="0"/>
              </a:rPr>
              <a:t>υπικά</a:t>
            </a:r>
            <a:r>
              <a:rPr lang="en-US" altLang="en-US" sz="2300">
                <a:solidFill>
                  <a:srgbClr val="000099"/>
                </a:solidFill>
                <a:latin typeface="Arial" pitchFamily="34" charset="0"/>
              </a:rPr>
              <a:t>  &lt; </a:t>
            </a:r>
            <a:r>
              <a:rPr lang="en-US" altLang="en-US" sz="2300">
                <a:solidFill>
                  <a:srgbClr val="CC0000"/>
                </a:solidFill>
                <a:latin typeface="Arial" pitchFamily="34" charset="0"/>
              </a:rPr>
              <a:t>50Gbps</a:t>
            </a:r>
            <a:r>
              <a:rPr lang="en-US" altLang="en-US" sz="23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l-GR" altLang="en-US" sz="2300">
                <a:solidFill>
                  <a:srgbClr val="000099"/>
                </a:solidFill>
                <a:latin typeface="Arial" pitchFamily="34" charset="0"/>
              </a:rPr>
              <a:t>συνολική χωρητικότητα</a:t>
            </a:r>
            <a:endParaRPr lang="en-US" altLang="en-US" sz="23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8679" name="Text Box 93"/>
          <p:cNvSpPr txBox="1">
            <a:spLocks noChangeArrowheads="1"/>
          </p:cNvSpPr>
          <p:nvPr/>
        </p:nvSpPr>
        <p:spPr bwMode="auto">
          <a:xfrm>
            <a:off x="5970588" y="6229350"/>
            <a:ext cx="22240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8" tIns="44445" rIns="90478" bIns="44445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(*Slide by Nick McKeown)</a:t>
            </a:r>
          </a:p>
        </p:txBody>
      </p:sp>
      <p:sp>
        <p:nvSpPr>
          <p:cNvPr id="28680" name="Oval 94"/>
          <p:cNvSpPr>
            <a:spLocks noChangeArrowheads="1"/>
          </p:cNvSpPr>
          <p:nvPr/>
        </p:nvSpPr>
        <p:spPr bwMode="auto">
          <a:xfrm>
            <a:off x="5427663" y="1620838"/>
            <a:ext cx="1401762" cy="933450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B161404-84C2-47D8-8A96-79BEEC9E488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1238" cy="1143000"/>
          </a:xfrm>
        </p:spPr>
        <p:txBody>
          <a:bodyPr/>
          <a:lstStyle/>
          <a:p>
            <a:r>
              <a:rPr lang="en-US" sz="3000" dirty="0" smtClean="0"/>
              <a:t>Point-to-Point Switch - </a:t>
            </a:r>
            <a:r>
              <a:rPr lang="el-GR" sz="3000" dirty="0" smtClean="0"/>
              <a:t>Διασύνδεση (</a:t>
            </a:r>
            <a:r>
              <a:rPr lang="en-US" sz="3000" dirty="0" smtClean="0"/>
              <a:t>Interconnect</a:t>
            </a:r>
            <a:r>
              <a:rPr lang="el-GR" sz="3000" dirty="0" smtClean="0"/>
              <a:t>)</a:t>
            </a:r>
            <a:endParaRPr lang="en-US" sz="3000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6013"/>
            <a:ext cx="91440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2000" dirty="0" smtClean="0"/>
              <a:t>Point-to-point switch </a:t>
            </a:r>
            <a:r>
              <a:rPr lang="el-GR" sz="2000" dirty="0" smtClean="0"/>
              <a:t>επιτρέπει </a:t>
            </a:r>
            <a:r>
              <a:rPr lang="el-GR" sz="2000" b="1" u="sng" dirty="0" smtClean="0">
                <a:solidFill>
                  <a:srgbClr val="008000"/>
                </a:solidFill>
              </a:rPr>
              <a:t>παράλληλες</a:t>
            </a:r>
            <a:r>
              <a:rPr lang="en-US" sz="2000" dirty="0" smtClean="0"/>
              <a:t> </a:t>
            </a:r>
            <a:r>
              <a:rPr lang="el-GR" sz="2000" dirty="0" smtClean="0"/>
              <a:t>μεταφορές πακέτων μεταξύ οποιοδήποτε </a:t>
            </a:r>
            <a:r>
              <a:rPr lang="el-GR" sz="2000" b="1" u="sng" dirty="0" smtClean="0">
                <a:solidFill>
                  <a:srgbClr val="FF9933"/>
                </a:solidFill>
              </a:rPr>
              <a:t>δύο ζευγών </a:t>
            </a:r>
            <a:r>
              <a:rPr lang="en-US" sz="2000" b="1" u="sng" dirty="0" smtClean="0">
                <a:solidFill>
                  <a:srgbClr val="FF9933"/>
                </a:solidFill>
              </a:rPr>
              <a:t>input-output interfaces</a:t>
            </a:r>
            <a:r>
              <a:rPr lang="el-GR" sz="2000" dirty="0" smtClean="0"/>
              <a:t> αρκεί να </a:t>
            </a:r>
            <a:r>
              <a:rPr lang="el-GR" sz="2000" b="1" i="1" dirty="0" smtClean="0"/>
              <a:t>μην </a:t>
            </a:r>
            <a:r>
              <a:rPr lang="el-GR" sz="2000" dirty="0" smtClean="0"/>
              <a:t>περιλαμβάνουν </a:t>
            </a:r>
            <a:r>
              <a:rPr lang="el-GR" sz="2000" b="1" i="1" dirty="0" smtClean="0"/>
              <a:t>κοινό </a:t>
            </a:r>
            <a:r>
              <a:rPr lang="en-US" sz="2000" b="1" i="1" dirty="0" smtClean="0"/>
              <a:t>interface</a:t>
            </a:r>
            <a:r>
              <a:rPr lang="en-US" sz="2000" dirty="0" smtClean="0"/>
              <a:t> </a:t>
            </a:r>
            <a:r>
              <a:rPr lang="el-GR" sz="2000" dirty="0" smtClean="0"/>
              <a:t>τα δύο αυτά ζεύγη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2000" dirty="0" smtClean="0">
                <a:sym typeface="Wingdings" pitchFamily="2" charset="2"/>
              </a:rPr>
              <a:t></a:t>
            </a:r>
            <a:r>
              <a:rPr lang="el-GR" sz="2000" dirty="0" smtClean="0">
                <a:sym typeface="Wingdings" pitchFamily="2" charset="2"/>
              </a:rPr>
              <a:t> Στόχος</a:t>
            </a:r>
            <a:r>
              <a:rPr lang="en-US" sz="2000" dirty="0" smtClean="0"/>
              <a:t>: </a:t>
            </a:r>
            <a:r>
              <a:rPr lang="el-GR" sz="2000" dirty="0" smtClean="0"/>
              <a:t>σχεδιασμός ενός προγράμματος μετάδοσης των πακέτων που να</a:t>
            </a:r>
            <a:endParaRPr lang="en-US" sz="2000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Παρέχει ποιότητα υπηρεσιών (</a:t>
            </a:r>
            <a:r>
              <a:rPr lang="en-US" sz="2000" dirty="0" smtClean="0">
                <a:solidFill>
                  <a:srgbClr val="FF0000"/>
                </a:solidFill>
              </a:rPr>
              <a:t>quality of service)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l-GR" sz="2000" dirty="0" smtClean="0">
                <a:solidFill>
                  <a:srgbClr val="008000"/>
                </a:solidFill>
              </a:rPr>
              <a:t>Βελτιστοποιεί το </a:t>
            </a:r>
            <a:r>
              <a:rPr lang="en-US" sz="2000" dirty="0" smtClean="0">
                <a:solidFill>
                  <a:srgbClr val="008000"/>
                </a:solidFill>
              </a:rPr>
              <a:t>throughput </a:t>
            </a:r>
            <a:r>
              <a:rPr lang="el-GR" sz="2000" dirty="0" smtClean="0">
                <a:solidFill>
                  <a:srgbClr val="008000"/>
                </a:solidFill>
              </a:rPr>
              <a:t>του δρομολογητή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l-GR" sz="2000" dirty="0" smtClean="0"/>
              <a:t>Προκλήσεις</a:t>
            </a:r>
            <a:r>
              <a:rPr lang="en-US" sz="2000" dirty="0" smtClean="0"/>
              <a:t>: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l-GR" sz="2000" dirty="0" smtClean="0"/>
              <a:t>Αντιμετώπιση του</a:t>
            </a:r>
            <a:r>
              <a:rPr lang="en-US" sz="2000" dirty="0" smtClean="0"/>
              <a:t> </a:t>
            </a:r>
            <a:r>
              <a:rPr lang="el-GR" sz="2000" dirty="0" smtClean="0"/>
              <a:t>προβλήματος μπλοκαρίσματος στην αρχή της ουράς (</a:t>
            </a:r>
            <a:r>
              <a:rPr lang="en-US" sz="2000" b="1" i="1" dirty="0" smtClean="0"/>
              <a:t>head-of-line blocking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στις εισόδους</a:t>
            </a:r>
            <a:endParaRPr lang="en-US" sz="2000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l-GR" sz="2000" dirty="0" smtClean="0"/>
              <a:t>Επίλυση</a:t>
            </a:r>
            <a:r>
              <a:rPr lang="en-US" sz="2000" dirty="0" smtClean="0"/>
              <a:t> input/output speedups contention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l-GR" sz="2000" dirty="0" smtClean="0"/>
              <a:t>Αποφυγή του</a:t>
            </a:r>
            <a:r>
              <a:rPr lang="en-US" sz="2000" dirty="0" smtClean="0"/>
              <a:t>  “</a:t>
            </a:r>
            <a:r>
              <a:rPr lang="el-GR" sz="2000" dirty="0" smtClean="0"/>
              <a:t>πετάματος</a:t>
            </a:r>
            <a:r>
              <a:rPr lang="en-US" sz="2000" dirty="0" smtClean="0"/>
              <a:t>”</a:t>
            </a:r>
            <a:r>
              <a:rPr lang="el-GR" sz="2000" dirty="0" smtClean="0"/>
              <a:t> (</a:t>
            </a:r>
            <a:r>
              <a:rPr lang="en-US" sz="2000" dirty="0" smtClean="0"/>
              <a:t>drop) </a:t>
            </a:r>
            <a:r>
              <a:rPr lang="el-GR" sz="2000" dirty="0" smtClean="0"/>
              <a:t>των πακέτων</a:t>
            </a:r>
            <a:r>
              <a:rPr lang="en-US" sz="2000" dirty="0" smtClean="0"/>
              <a:t> </a:t>
            </a:r>
            <a:r>
              <a:rPr lang="el-GR" sz="2000" dirty="0" smtClean="0"/>
              <a:t>στην έξοδο</a:t>
            </a:r>
            <a:r>
              <a:rPr lang="en-US" sz="2000" dirty="0" smtClean="0"/>
              <a:t> </a:t>
            </a:r>
            <a:r>
              <a:rPr lang="el-GR" sz="2000" dirty="0" smtClean="0"/>
              <a:t>λόγω υπερχείλισης (όταν </a:t>
            </a:r>
            <a:r>
              <a:rPr lang="el-GR" sz="2000" dirty="0" err="1" smtClean="0"/>
              <a:t>ειναι</a:t>
            </a:r>
            <a:r>
              <a:rPr lang="el-GR" sz="2000" dirty="0" smtClean="0"/>
              <a:t> δυνατό)</a:t>
            </a:r>
            <a:endParaRPr lang="en-US" sz="2000" dirty="0" smtClean="0"/>
          </a:p>
          <a:p>
            <a:pPr lvl="1">
              <a:lnSpc>
                <a:spcPct val="80000"/>
              </a:lnSpc>
              <a:buFontTx/>
              <a:buChar char="•"/>
            </a:pPr>
            <a:endParaRPr lang="en-US" sz="2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2000" dirty="0" smtClean="0">
                <a:sym typeface="Wingdings" pitchFamily="2" charset="2"/>
              </a:rPr>
              <a:t></a:t>
            </a:r>
            <a:r>
              <a:rPr lang="el-GR" sz="2000" dirty="0" smtClean="0">
                <a:sym typeface="Wingdings" pitchFamily="2" charset="2"/>
              </a:rPr>
              <a:t> Σημείωση</a:t>
            </a:r>
            <a:r>
              <a:rPr lang="en-US" sz="2000" dirty="0" smtClean="0"/>
              <a:t>: </a:t>
            </a:r>
            <a:r>
              <a:rPr lang="el-GR" sz="2000" dirty="0" smtClean="0"/>
              <a:t>τα πακέτα είναι </a:t>
            </a:r>
            <a:r>
              <a:rPr lang="el-GR" sz="2000" dirty="0" smtClean="0">
                <a:solidFill>
                  <a:srgbClr val="008000"/>
                </a:solidFill>
              </a:rPr>
              <a:t>κατακερματισμένα</a:t>
            </a:r>
            <a:r>
              <a:rPr lang="en-US" sz="2000" dirty="0" smtClean="0"/>
              <a:t> </a:t>
            </a:r>
            <a:r>
              <a:rPr lang="el-GR" sz="2000" dirty="0" smtClean="0"/>
              <a:t>σε </a:t>
            </a:r>
            <a:r>
              <a:rPr lang="el-GR" sz="2000" b="1" u="sng" dirty="0" smtClean="0">
                <a:solidFill>
                  <a:srgbClr val="008000"/>
                </a:solidFill>
              </a:rPr>
              <a:t>κελιά (</a:t>
            </a:r>
            <a:r>
              <a:rPr lang="en-GB" sz="2000" b="1" u="sng" dirty="0" smtClean="0">
                <a:solidFill>
                  <a:srgbClr val="008000"/>
                </a:solidFill>
              </a:rPr>
              <a:t>cells</a:t>
            </a:r>
            <a:r>
              <a:rPr lang="el-GR" sz="2000" b="1" u="sng" dirty="0" smtClean="0">
                <a:solidFill>
                  <a:srgbClr val="008000"/>
                </a:solidFill>
              </a:rPr>
              <a:t>)</a:t>
            </a:r>
            <a:r>
              <a:rPr lang="en-US" sz="2000" b="1" u="sng" dirty="0" smtClean="0"/>
              <a:t> </a:t>
            </a:r>
            <a:r>
              <a:rPr lang="el-GR" sz="2000" dirty="0" smtClean="0"/>
              <a:t>σταθερού μεγέθους στις εισόδους &amp; </a:t>
            </a:r>
            <a:r>
              <a:rPr lang="el-GR" sz="2000" dirty="0" err="1" smtClean="0">
                <a:solidFill>
                  <a:srgbClr val="008000"/>
                </a:solidFill>
              </a:rPr>
              <a:t>επανασυναρμολογούνται</a:t>
            </a:r>
            <a:r>
              <a:rPr lang="el-GR" sz="2000" dirty="0" smtClean="0">
                <a:solidFill>
                  <a:srgbClr val="008000"/>
                </a:solidFill>
              </a:rPr>
              <a:t> </a:t>
            </a:r>
            <a:r>
              <a:rPr lang="el-GR" sz="2000" dirty="0" smtClean="0"/>
              <a:t>στις εξόδους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29702" name="Group 51"/>
          <p:cNvGrpSpPr>
            <a:grpSpLocks/>
          </p:cNvGrpSpPr>
          <p:nvPr/>
        </p:nvGrpSpPr>
        <p:grpSpPr bwMode="auto">
          <a:xfrm>
            <a:off x="4221163" y="5562600"/>
            <a:ext cx="2389187" cy="1295400"/>
            <a:chOff x="3871" y="1680"/>
            <a:chExt cx="1505" cy="816"/>
          </a:xfrm>
        </p:grpSpPr>
        <p:sp>
          <p:nvSpPr>
            <p:cNvPr id="638980" name="Rectangle 4"/>
            <p:cNvSpPr>
              <a:spLocks noChangeArrowheads="1"/>
            </p:cNvSpPr>
            <p:nvPr/>
          </p:nvSpPr>
          <p:spPr bwMode="auto">
            <a:xfrm>
              <a:off x="3967" y="1680"/>
              <a:ext cx="1339" cy="816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defRPr/>
              </a:pPr>
              <a:endParaRPr lang="el-GR" sz="1600">
                <a:latin typeface="Arial" charset="0"/>
              </a:endParaRPr>
            </a:p>
          </p:txBody>
        </p:sp>
        <p:sp>
          <p:nvSpPr>
            <p:cNvPr id="638981" name="Rectangle 5"/>
            <p:cNvSpPr>
              <a:spLocks noChangeArrowheads="1"/>
            </p:cNvSpPr>
            <p:nvPr/>
          </p:nvSpPr>
          <p:spPr bwMode="auto">
            <a:xfrm>
              <a:off x="4037" y="1795"/>
              <a:ext cx="254" cy="1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8982" name="Rectangle 6"/>
            <p:cNvSpPr>
              <a:spLocks noChangeArrowheads="1"/>
            </p:cNvSpPr>
            <p:nvPr/>
          </p:nvSpPr>
          <p:spPr bwMode="auto">
            <a:xfrm>
              <a:off x="4037" y="1963"/>
              <a:ext cx="254" cy="1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8983" name="Rectangle 7"/>
            <p:cNvSpPr>
              <a:spLocks noChangeArrowheads="1"/>
            </p:cNvSpPr>
            <p:nvPr/>
          </p:nvSpPr>
          <p:spPr bwMode="auto">
            <a:xfrm>
              <a:off x="4037" y="2329"/>
              <a:ext cx="254" cy="1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8984" name="Rectangle 8"/>
            <p:cNvSpPr>
              <a:spLocks noChangeArrowheads="1"/>
            </p:cNvSpPr>
            <p:nvPr/>
          </p:nvSpPr>
          <p:spPr bwMode="auto">
            <a:xfrm>
              <a:off x="4960" y="1795"/>
              <a:ext cx="254" cy="11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8985" name="Rectangle 9"/>
            <p:cNvSpPr>
              <a:spLocks noChangeArrowheads="1"/>
            </p:cNvSpPr>
            <p:nvPr/>
          </p:nvSpPr>
          <p:spPr bwMode="auto">
            <a:xfrm>
              <a:off x="4960" y="1964"/>
              <a:ext cx="254" cy="11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8986" name="Rectangle 10"/>
            <p:cNvSpPr>
              <a:spLocks noChangeArrowheads="1"/>
            </p:cNvSpPr>
            <p:nvPr/>
          </p:nvSpPr>
          <p:spPr bwMode="auto">
            <a:xfrm>
              <a:off x="4960" y="2329"/>
              <a:ext cx="254" cy="11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8987" name="Rectangle 11"/>
            <p:cNvSpPr>
              <a:spLocks noChangeArrowheads="1"/>
            </p:cNvSpPr>
            <p:nvPr/>
          </p:nvSpPr>
          <p:spPr bwMode="auto">
            <a:xfrm>
              <a:off x="4402" y="1809"/>
              <a:ext cx="420" cy="631"/>
            </a:xfrm>
            <a:prstGeom prst="rect">
              <a:avLst/>
            </a:prstGeom>
            <a:solidFill>
              <a:srgbClr val="99FF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defRPr/>
              </a:pPr>
              <a:endParaRPr lang="el-GR" sz="1600">
                <a:latin typeface="Palatino Linotype" pitchFamily="18" charset="0"/>
              </a:endParaRPr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>
              <a:off x="3871" y="1852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>
              <a:off x="3871" y="1992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>
              <a:off x="3871" y="2387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>
              <a:off x="5214" y="2381"/>
              <a:ext cx="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>
              <a:off x="5214" y="2012"/>
              <a:ext cx="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>
              <a:off x="5214" y="1831"/>
              <a:ext cx="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17" name="Oval 18"/>
            <p:cNvSpPr>
              <a:spLocks noChangeArrowheads="1"/>
            </p:cNvSpPr>
            <p:nvPr/>
          </p:nvSpPr>
          <p:spPr bwMode="auto">
            <a:xfrm>
              <a:off x="4130" y="2103"/>
              <a:ext cx="22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18" name="Oval 19"/>
            <p:cNvSpPr>
              <a:spLocks noChangeArrowheads="1"/>
            </p:cNvSpPr>
            <p:nvPr/>
          </p:nvSpPr>
          <p:spPr bwMode="auto">
            <a:xfrm>
              <a:off x="4130" y="2194"/>
              <a:ext cx="22" cy="2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19" name="Oval 20"/>
            <p:cNvSpPr>
              <a:spLocks noChangeArrowheads="1"/>
            </p:cNvSpPr>
            <p:nvPr/>
          </p:nvSpPr>
          <p:spPr bwMode="auto">
            <a:xfrm>
              <a:off x="4130" y="2280"/>
              <a:ext cx="22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0" name="Oval 21"/>
            <p:cNvSpPr>
              <a:spLocks noChangeArrowheads="1"/>
            </p:cNvSpPr>
            <p:nvPr/>
          </p:nvSpPr>
          <p:spPr bwMode="auto">
            <a:xfrm>
              <a:off x="5075" y="2102"/>
              <a:ext cx="24" cy="2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1" name="Oval 22"/>
            <p:cNvSpPr>
              <a:spLocks noChangeArrowheads="1"/>
            </p:cNvSpPr>
            <p:nvPr/>
          </p:nvSpPr>
          <p:spPr bwMode="auto">
            <a:xfrm>
              <a:off x="5075" y="2192"/>
              <a:ext cx="24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2" name="Oval 23"/>
            <p:cNvSpPr>
              <a:spLocks noChangeArrowheads="1"/>
            </p:cNvSpPr>
            <p:nvPr/>
          </p:nvSpPr>
          <p:spPr bwMode="auto">
            <a:xfrm>
              <a:off x="5075" y="2279"/>
              <a:ext cx="24" cy="2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3" name="Rectangle 24"/>
            <p:cNvSpPr>
              <a:spLocks noChangeArrowheads="1"/>
            </p:cNvSpPr>
            <p:nvPr/>
          </p:nvSpPr>
          <p:spPr bwMode="auto">
            <a:xfrm>
              <a:off x="4137" y="2358"/>
              <a:ext cx="59" cy="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4" name="Rectangle 25"/>
            <p:cNvSpPr>
              <a:spLocks noChangeArrowheads="1"/>
            </p:cNvSpPr>
            <p:nvPr/>
          </p:nvSpPr>
          <p:spPr bwMode="auto">
            <a:xfrm>
              <a:off x="4196" y="2358"/>
              <a:ext cx="59" cy="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>
              <a:off x="4078" y="2356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26" name="Line 27"/>
            <p:cNvSpPr>
              <a:spLocks noChangeShapeType="1"/>
            </p:cNvSpPr>
            <p:nvPr/>
          </p:nvSpPr>
          <p:spPr bwMode="auto">
            <a:xfrm>
              <a:off x="4078" y="2412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27" name="Rectangle 28"/>
            <p:cNvSpPr>
              <a:spLocks noChangeArrowheads="1"/>
            </p:cNvSpPr>
            <p:nvPr/>
          </p:nvSpPr>
          <p:spPr bwMode="auto">
            <a:xfrm>
              <a:off x="4137" y="1992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8" name="Rectangle 29"/>
            <p:cNvSpPr>
              <a:spLocks noChangeArrowheads="1"/>
            </p:cNvSpPr>
            <p:nvPr/>
          </p:nvSpPr>
          <p:spPr bwMode="auto">
            <a:xfrm>
              <a:off x="4196" y="1992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29" name="Line 30"/>
            <p:cNvSpPr>
              <a:spLocks noChangeShapeType="1"/>
            </p:cNvSpPr>
            <p:nvPr/>
          </p:nvSpPr>
          <p:spPr bwMode="auto">
            <a:xfrm>
              <a:off x="4078" y="1994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30" name="Line 31"/>
            <p:cNvSpPr>
              <a:spLocks noChangeShapeType="1"/>
            </p:cNvSpPr>
            <p:nvPr/>
          </p:nvSpPr>
          <p:spPr bwMode="auto">
            <a:xfrm>
              <a:off x="4078" y="2049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31" name="Rectangle 32"/>
            <p:cNvSpPr>
              <a:spLocks noChangeArrowheads="1"/>
            </p:cNvSpPr>
            <p:nvPr/>
          </p:nvSpPr>
          <p:spPr bwMode="auto">
            <a:xfrm>
              <a:off x="4137" y="1824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32" name="Rectangle 33"/>
            <p:cNvSpPr>
              <a:spLocks noChangeArrowheads="1"/>
            </p:cNvSpPr>
            <p:nvPr/>
          </p:nvSpPr>
          <p:spPr bwMode="auto">
            <a:xfrm>
              <a:off x="4196" y="1824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33" name="Line 34"/>
            <p:cNvSpPr>
              <a:spLocks noChangeShapeType="1"/>
            </p:cNvSpPr>
            <p:nvPr/>
          </p:nvSpPr>
          <p:spPr bwMode="auto">
            <a:xfrm>
              <a:off x="4078" y="1826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34" name="Line 35"/>
            <p:cNvSpPr>
              <a:spLocks noChangeShapeType="1"/>
            </p:cNvSpPr>
            <p:nvPr/>
          </p:nvSpPr>
          <p:spPr bwMode="auto">
            <a:xfrm>
              <a:off x="4078" y="1882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35" name="Rectangle 36"/>
            <p:cNvSpPr>
              <a:spLocks noChangeArrowheads="1"/>
            </p:cNvSpPr>
            <p:nvPr/>
          </p:nvSpPr>
          <p:spPr bwMode="auto">
            <a:xfrm>
              <a:off x="5051" y="2358"/>
              <a:ext cx="59" cy="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36" name="Rectangle 37"/>
            <p:cNvSpPr>
              <a:spLocks noChangeArrowheads="1"/>
            </p:cNvSpPr>
            <p:nvPr/>
          </p:nvSpPr>
          <p:spPr bwMode="auto">
            <a:xfrm>
              <a:off x="5110" y="2358"/>
              <a:ext cx="59" cy="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37" name="Line 38"/>
            <p:cNvSpPr>
              <a:spLocks noChangeShapeType="1"/>
            </p:cNvSpPr>
            <p:nvPr/>
          </p:nvSpPr>
          <p:spPr bwMode="auto">
            <a:xfrm>
              <a:off x="4992" y="2356"/>
              <a:ext cx="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38" name="Line 39"/>
            <p:cNvSpPr>
              <a:spLocks noChangeShapeType="1"/>
            </p:cNvSpPr>
            <p:nvPr/>
          </p:nvSpPr>
          <p:spPr bwMode="auto">
            <a:xfrm>
              <a:off x="4992" y="2412"/>
              <a:ext cx="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39" name="Rectangle 40"/>
            <p:cNvSpPr>
              <a:spLocks noChangeArrowheads="1"/>
            </p:cNvSpPr>
            <p:nvPr/>
          </p:nvSpPr>
          <p:spPr bwMode="auto">
            <a:xfrm>
              <a:off x="5051" y="1992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40" name="Rectangle 41"/>
            <p:cNvSpPr>
              <a:spLocks noChangeArrowheads="1"/>
            </p:cNvSpPr>
            <p:nvPr/>
          </p:nvSpPr>
          <p:spPr bwMode="auto">
            <a:xfrm>
              <a:off x="5110" y="1992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41" name="Line 42"/>
            <p:cNvSpPr>
              <a:spLocks noChangeShapeType="1"/>
            </p:cNvSpPr>
            <p:nvPr/>
          </p:nvSpPr>
          <p:spPr bwMode="auto">
            <a:xfrm>
              <a:off x="4992" y="1994"/>
              <a:ext cx="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42" name="Line 43"/>
            <p:cNvSpPr>
              <a:spLocks noChangeShapeType="1"/>
            </p:cNvSpPr>
            <p:nvPr/>
          </p:nvSpPr>
          <p:spPr bwMode="auto">
            <a:xfrm>
              <a:off x="4992" y="2049"/>
              <a:ext cx="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43" name="Rectangle 44"/>
            <p:cNvSpPr>
              <a:spLocks noChangeArrowheads="1"/>
            </p:cNvSpPr>
            <p:nvPr/>
          </p:nvSpPr>
          <p:spPr bwMode="auto">
            <a:xfrm>
              <a:off x="5051" y="1824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44" name="Rectangle 45"/>
            <p:cNvSpPr>
              <a:spLocks noChangeArrowheads="1"/>
            </p:cNvSpPr>
            <p:nvPr/>
          </p:nvSpPr>
          <p:spPr bwMode="auto">
            <a:xfrm>
              <a:off x="5110" y="1824"/>
              <a:ext cx="59" cy="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9745" name="Line 46"/>
            <p:cNvSpPr>
              <a:spLocks noChangeShapeType="1"/>
            </p:cNvSpPr>
            <p:nvPr/>
          </p:nvSpPr>
          <p:spPr bwMode="auto">
            <a:xfrm>
              <a:off x="4992" y="1826"/>
              <a:ext cx="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46" name="Line 47"/>
            <p:cNvSpPr>
              <a:spLocks noChangeShapeType="1"/>
            </p:cNvSpPr>
            <p:nvPr/>
          </p:nvSpPr>
          <p:spPr bwMode="auto">
            <a:xfrm>
              <a:off x="4992" y="1882"/>
              <a:ext cx="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9747" name="Freeform 48"/>
            <p:cNvSpPr>
              <a:spLocks/>
            </p:cNvSpPr>
            <p:nvPr/>
          </p:nvSpPr>
          <p:spPr bwMode="auto">
            <a:xfrm>
              <a:off x="4255" y="1854"/>
              <a:ext cx="708" cy="530"/>
            </a:xfrm>
            <a:custGeom>
              <a:avLst/>
              <a:gdLst>
                <a:gd name="T0" fmla="*/ 0 w 1152"/>
                <a:gd name="T1" fmla="*/ 0 h 912"/>
                <a:gd name="T2" fmla="*/ 21 w 1152"/>
                <a:gd name="T3" fmla="*/ 0 h 912"/>
                <a:gd name="T4" fmla="*/ 84 w 1152"/>
                <a:gd name="T5" fmla="*/ 60 h 912"/>
                <a:gd name="T6" fmla="*/ 101 w 1152"/>
                <a:gd name="T7" fmla="*/ 6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912"/>
                <a:gd name="T14" fmla="*/ 1152 w 1152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912">
                  <a:moveTo>
                    <a:pt x="0" y="0"/>
                  </a:moveTo>
                  <a:lnTo>
                    <a:pt x="240" y="0"/>
                  </a:lnTo>
                  <a:lnTo>
                    <a:pt x="960" y="912"/>
                  </a:lnTo>
                  <a:lnTo>
                    <a:pt x="1152" y="912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 eaLnBrk="0" hangingPunct="0"/>
              <a:endParaRPr lang="en-GB"/>
            </a:p>
          </p:txBody>
        </p:sp>
        <p:sp>
          <p:nvSpPr>
            <p:cNvPr id="29748" name="Freeform 49"/>
            <p:cNvSpPr>
              <a:spLocks/>
            </p:cNvSpPr>
            <p:nvPr/>
          </p:nvSpPr>
          <p:spPr bwMode="auto">
            <a:xfrm>
              <a:off x="4255" y="1854"/>
              <a:ext cx="708" cy="168"/>
            </a:xfrm>
            <a:custGeom>
              <a:avLst/>
              <a:gdLst>
                <a:gd name="T0" fmla="*/ 0 w 1152"/>
                <a:gd name="T1" fmla="*/ 19 h 288"/>
                <a:gd name="T2" fmla="*/ 59 w 1152"/>
                <a:gd name="T3" fmla="*/ 19 h 288"/>
                <a:gd name="T4" fmla="*/ 89 w 1152"/>
                <a:gd name="T5" fmla="*/ 0 h 288"/>
                <a:gd name="T6" fmla="*/ 101 w 115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288"/>
                <a:gd name="T14" fmla="*/ 1152 w 115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288">
                  <a:moveTo>
                    <a:pt x="0" y="288"/>
                  </a:moveTo>
                  <a:lnTo>
                    <a:pt x="672" y="288"/>
                  </a:lnTo>
                  <a:lnTo>
                    <a:pt x="1008" y="0"/>
                  </a:lnTo>
                  <a:lnTo>
                    <a:pt x="1152" y="0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 eaLnBrk="0" hangingPunct="0"/>
              <a:endParaRPr lang="en-GB"/>
            </a:p>
          </p:txBody>
        </p:sp>
        <p:sp>
          <p:nvSpPr>
            <p:cNvPr id="29749" name="Freeform 50"/>
            <p:cNvSpPr>
              <a:spLocks/>
            </p:cNvSpPr>
            <p:nvPr/>
          </p:nvSpPr>
          <p:spPr bwMode="auto">
            <a:xfrm>
              <a:off x="4255" y="2022"/>
              <a:ext cx="708" cy="362"/>
            </a:xfrm>
            <a:custGeom>
              <a:avLst/>
              <a:gdLst>
                <a:gd name="T0" fmla="*/ 0 w 1152"/>
                <a:gd name="T1" fmla="*/ 41 h 624"/>
                <a:gd name="T2" fmla="*/ 42 w 1152"/>
                <a:gd name="T3" fmla="*/ 41 h 624"/>
                <a:gd name="T4" fmla="*/ 80 w 1152"/>
                <a:gd name="T5" fmla="*/ 0 h 624"/>
                <a:gd name="T6" fmla="*/ 101 w 1152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624"/>
                <a:gd name="T14" fmla="*/ 1152 w 1152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624">
                  <a:moveTo>
                    <a:pt x="0" y="624"/>
                  </a:moveTo>
                  <a:lnTo>
                    <a:pt x="480" y="624"/>
                  </a:lnTo>
                  <a:lnTo>
                    <a:pt x="912" y="0"/>
                  </a:lnTo>
                  <a:lnTo>
                    <a:pt x="1152" y="0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 eaLnBrk="0" hangingPunct="0"/>
              <a:endParaRPr lang="en-GB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C9F3348-D7E7-4162-9CE2-B4D87993E9C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0450" cy="1143000"/>
          </a:xfrm>
        </p:spPr>
        <p:txBody>
          <a:bodyPr/>
          <a:lstStyle/>
          <a:p>
            <a:r>
              <a:rPr lang="el-GR" smtClean="0"/>
              <a:t>Μπλοκάρισμα της αρχής της ουράς (</a:t>
            </a:r>
            <a:r>
              <a:rPr lang="en-US" smtClean="0"/>
              <a:t>Head-of-line Blocking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7788"/>
            <a:ext cx="9144000" cy="11430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/>
              <a:t>Το κελί στην</a:t>
            </a:r>
            <a:r>
              <a:rPr lang="en-US" sz="2400" smtClean="0"/>
              <a:t> </a:t>
            </a:r>
            <a:r>
              <a:rPr lang="el-GR" sz="2400" smtClean="0">
                <a:solidFill>
                  <a:srgbClr val="008000"/>
                </a:solidFill>
              </a:rPr>
              <a:t>κεφαλή μίας ουράς εισόδου </a:t>
            </a:r>
            <a:r>
              <a:rPr lang="el-GR" sz="2400" b="1" smtClean="0"/>
              <a:t>δεν μπορεί</a:t>
            </a:r>
            <a:r>
              <a:rPr lang="en-US" sz="2400" smtClean="0"/>
              <a:t> </a:t>
            </a:r>
            <a:r>
              <a:rPr lang="el-GR" sz="2400" smtClean="0"/>
              <a:t>να μεταφερθεί</a:t>
            </a:r>
            <a:r>
              <a:rPr lang="en-US" sz="2400" smtClean="0"/>
              <a:t>, </a:t>
            </a:r>
            <a:r>
              <a:rPr lang="el-GR" sz="2400" smtClean="0"/>
              <a:t>και έτσι μπλοκάρει τα επόμενα κελιά</a:t>
            </a:r>
            <a:r>
              <a:rPr lang="en-US" sz="2400" smtClean="0"/>
              <a:t>  </a:t>
            </a: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2362200" y="3810000"/>
            <a:ext cx="152400" cy="152400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rect">
            <a:avLst/>
          </a:prstGeom>
          <a:solidFill>
            <a:srgbClr val="99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5181600" y="43434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4724400" y="4343400"/>
            <a:ext cx="152400" cy="1524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32" name="Freeform 10"/>
          <p:cNvSpPr>
            <a:spLocks/>
          </p:cNvSpPr>
          <p:nvPr/>
        </p:nvSpPr>
        <p:spPr bwMode="auto">
          <a:xfrm>
            <a:off x="4648200" y="42672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0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endParaRPr lang="en-GB"/>
          </a:p>
        </p:txBody>
      </p:sp>
      <p:sp>
        <p:nvSpPr>
          <p:cNvPr id="30733" name="Rectangle 11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34" name="Freeform 12"/>
          <p:cNvSpPr>
            <a:spLocks/>
          </p:cNvSpPr>
          <p:nvPr/>
        </p:nvSpPr>
        <p:spPr bwMode="auto">
          <a:xfrm>
            <a:off x="4648200" y="37338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0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endParaRPr lang="en-GB"/>
          </a:p>
        </p:txBody>
      </p:sp>
      <p:sp>
        <p:nvSpPr>
          <p:cNvPr id="30735" name="Rectangle 13"/>
          <p:cNvSpPr>
            <a:spLocks noChangeArrowheads="1"/>
          </p:cNvSpPr>
          <p:nvPr/>
        </p:nvSpPr>
        <p:spPr bwMode="auto">
          <a:xfrm>
            <a:off x="5181600" y="4876800"/>
            <a:ext cx="152400" cy="152400"/>
          </a:xfrm>
          <a:prstGeom prst="rect">
            <a:avLst/>
          </a:prstGeom>
          <a:solidFill>
            <a:srgbClr val="99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lang="en-GB"/>
          </a:p>
        </p:txBody>
      </p:sp>
      <p:sp>
        <p:nvSpPr>
          <p:cNvPr id="30736" name="Freeform 14"/>
          <p:cNvSpPr>
            <a:spLocks/>
          </p:cNvSpPr>
          <p:nvPr/>
        </p:nvSpPr>
        <p:spPr bwMode="auto">
          <a:xfrm>
            <a:off x="4648200" y="48006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0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>
            <a:solidFill>
              <a:srgbClr val="99FF66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endParaRPr lang="en-GB"/>
          </a:p>
        </p:txBody>
      </p:sp>
      <p:sp>
        <p:nvSpPr>
          <p:cNvPr id="30737" name="Freeform 15"/>
          <p:cNvSpPr>
            <a:spLocks/>
          </p:cNvSpPr>
          <p:nvPr/>
        </p:nvSpPr>
        <p:spPr bwMode="auto">
          <a:xfrm>
            <a:off x="2057400" y="37338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0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endParaRPr lang="en-GB"/>
          </a:p>
        </p:txBody>
      </p:sp>
      <p:sp>
        <p:nvSpPr>
          <p:cNvPr id="30738" name="Freeform 16"/>
          <p:cNvSpPr>
            <a:spLocks/>
          </p:cNvSpPr>
          <p:nvPr/>
        </p:nvSpPr>
        <p:spPr bwMode="auto">
          <a:xfrm>
            <a:off x="2057400" y="42672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0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endParaRPr lang="en-GB"/>
          </a:p>
        </p:txBody>
      </p:sp>
      <p:sp>
        <p:nvSpPr>
          <p:cNvPr id="30739" name="Freeform 17"/>
          <p:cNvSpPr>
            <a:spLocks/>
          </p:cNvSpPr>
          <p:nvPr/>
        </p:nvSpPr>
        <p:spPr bwMode="auto">
          <a:xfrm>
            <a:off x="2057400" y="48006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0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0" y="0"/>
                </a:moveTo>
                <a:lnTo>
                  <a:pt x="480" y="0"/>
                </a:lnTo>
                <a:lnTo>
                  <a:pt x="480" y="192"/>
                </a:lnTo>
                <a:lnTo>
                  <a:pt x="0" y="19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endParaRPr lang="en-GB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19400" y="3886200"/>
            <a:ext cx="1905000" cy="2068513"/>
            <a:chOff x="1776" y="2448"/>
            <a:chExt cx="1200" cy="1303"/>
          </a:xfrm>
        </p:grpSpPr>
        <p:sp>
          <p:nvSpPr>
            <p:cNvPr id="30751" name="Line 19"/>
            <p:cNvSpPr>
              <a:spLocks noChangeShapeType="1"/>
            </p:cNvSpPr>
            <p:nvPr/>
          </p:nvSpPr>
          <p:spPr bwMode="auto">
            <a:xfrm>
              <a:off x="1776" y="2448"/>
              <a:ext cx="1200" cy="33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30752" name="Text Box 20"/>
            <p:cNvSpPr txBox="1">
              <a:spLocks noChangeArrowheads="1"/>
            </p:cNvSpPr>
            <p:nvPr/>
          </p:nvSpPr>
          <p:spPr bwMode="auto">
            <a:xfrm>
              <a:off x="1870" y="2919"/>
              <a:ext cx="945" cy="832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l-GR" sz="1600">
                  <a:solidFill>
                    <a:srgbClr val="CC3300"/>
                  </a:solidFill>
                  <a:latin typeface="Arial" pitchFamily="34" charset="0"/>
                </a:rPr>
                <a:t>Δεν μπορεί να μεταφερθεί </a:t>
              </a:r>
              <a:endParaRPr lang="en-US" sz="1600">
                <a:solidFill>
                  <a:srgbClr val="CC3300"/>
                </a:solidFill>
                <a:latin typeface="Arial" pitchFamily="34" charset="0"/>
              </a:endParaRPr>
            </a:p>
            <a:p>
              <a:pPr eaLnBrk="0" hangingPunct="0"/>
              <a:r>
                <a:rPr lang="el-GR" sz="1600">
                  <a:solidFill>
                    <a:srgbClr val="CC3300"/>
                  </a:solidFill>
                  <a:latin typeface="Arial" pitchFamily="34" charset="0"/>
                </a:rPr>
                <a:t>επειδεί </a:t>
              </a:r>
              <a:r>
                <a:rPr lang="el-GR" sz="1600" b="1">
                  <a:solidFill>
                    <a:srgbClr val="CC3300"/>
                  </a:solidFill>
                  <a:latin typeface="Arial" pitchFamily="34" charset="0"/>
                </a:rPr>
                <a:t>ο </a:t>
              </a:r>
              <a:r>
                <a:rPr lang="en-GB" sz="1600" b="1">
                  <a:solidFill>
                    <a:srgbClr val="CC3300"/>
                  </a:solidFill>
                  <a:latin typeface="Arial" pitchFamily="34" charset="0"/>
                </a:rPr>
                <a:t>buffer </a:t>
              </a:r>
              <a:r>
                <a:rPr lang="el-GR" sz="1600" b="1">
                  <a:solidFill>
                    <a:srgbClr val="CC3300"/>
                  </a:solidFill>
                  <a:latin typeface="Arial" pitchFamily="34" charset="0"/>
                </a:rPr>
                <a:t>εξόδου υπερχειλίζει</a:t>
              </a:r>
              <a:endParaRPr lang="en-US" sz="1600" b="1">
                <a:solidFill>
                  <a:srgbClr val="CC3300"/>
                </a:solidFill>
                <a:latin typeface="Arial" pitchFamily="34" charset="0"/>
              </a:endParaRPr>
            </a:p>
          </p:txBody>
        </p:sp>
        <p:grpSp>
          <p:nvGrpSpPr>
            <p:cNvPr id="30753" name="Group 21"/>
            <p:cNvGrpSpPr>
              <a:grpSpLocks/>
            </p:cNvGrpSpPr>
            <p:nvPr/>
          </p:nvGrpSpPr>
          <p:grpSpPr bwMode="auto">
            <a:xfrm>
              <a:off x="1871" y="2496"/>
              <a:ext cx="960" cy="1228"/>
              <a:chOff x="1871" y="2496"/>
              <a:chExt cx="960" cy="1228"/>
            </a:xfrm>
          </p:grpSpPr>
          <p:sp>
            <p:nvSpPr>
              <p:cNvPr id="30754" name="Line 22"/>
              <p:cNvSpPr>
                <a:spLocks noChangeShapeType="1"/>
              </p:cNvSpPr>
              <p:nvPr/>
            </p:nvSpPr>
            <p:spPr bwMode="auto">
              <a:xfrm>
                <a:off x="2208" y="2496"/>
                <a:ext cx="144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l-GR"/>
              </a:p>
            </p:txBody>
          </p:sp>
          <p:sp>
            <p:nvSpPr>
              <p:cNvPr id="30755" name="Line 23"/>
              <p:cNvSpPr>
                <a:spLocks noChangeShapeType="1"/>
              </p:cNvSpPr>
              <p:nvPr/>
            </p:nvSpPr>
            <p:spPr bwMode="auto">
              <a:xfrm flipH="1">
                <a:off x="2208" y="2496"/>
                <a:ext cx="144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l-GR"/>
              </a:p>
            </p:txBody>
          </p:sp>
          <p:sp>
            <p:nvSpPr>
              <p:cNvPr id="30756" name="AutoShape 24"/>
              <p:cNvSpPr>
                <a:spLocks noChangeArrowheads="1"/>
              </p:cNvSpPr>
              <p:nvPr/>
            </p:nvSpPr>
            <p:spPr bwMode="auto">
              <a:xfrm>
                <a:off x="1871" y="2928"/>
                <a:ext cx="960" cy="796"/>
              </a:xfrm>
              <a:prstGeom prst="wedgeRectCallout">
                <a:avLst>
                  <a:gd name="adj1" fmla="val -8481"/>
                  <a:gd name="adj2" fmla="val -94940"/>
                </a:avLst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/>
              <a:lstStyle/>
              <a:p>
                <a:pPr algn="ctr" eaLnBrk="0" hangingPunct="0"/>
                <a:endParaRPr lang="el-GR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198563" y="2549525"/>
            <a:ext cx="4059237" cy="1260475"/>
            <a:chOff x="755" y="1606"/>
            <a:chExt cx="2557" cy="794"/>
          </a:xfrm>
        </p:grpSpPr>
        <p:sp>
          <p:nvSpPr>
            <p:cNvPr id="30748" name="Freeform 26"/>
            <p:cNvSpPr>
              <a:spLocks/>
            </p:cNvSpPr>
            <p:nvPr/>
          </p:nvSpPr>
          <p:spPr bwMode="auto">
            <a:xfrm>
              <a:off x="1536" y="2208"/>
              <a:ext cx="1776" cy="192"/>
            </a:xfrm>
            <a:custGeom>
              <a:avLst/>
              <a:gdLst>
                <a:gd name="T0" fmla="*/ 0 w 1776"/>
                <a:gd name="T1" fmla="*/ 192 h 192"/>
                <a:gd name="T2" fmla="*/ 0 w 1776"/>
                <a:gd name="T3" fmla="*/ 0 h 192"/>
                <a:gd name="T4" fmla="*/ 1776 w 1776"/>
                <a:gd name="T5" fmla="*/ 0 h 192"/>
                <a:gd name="T6" fmla="*/ 1776 w 1776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92"/>
                <a:gd name="T14" fmla="*/ 1776 w 177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92">
                  <a:moveTo>
                    <a:pt x="0" y="192"/>
                  </a:moveTo>
                  <a:lnTo>
                    <a:pt x="0" y="0"/>
                  </a:lnTo>
                  <a:lnTo>
                    <a:pt x="1776" y="0"/>
                  </a:lnTo>
                  <a:lnTo>
                    <a:pt x="1776" y="192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 eaLnBrk="0" hangingPunct="0"/>
              <a:endParaRPr lang="en-GB"/>
            </a:p>
          </p:txBody>
        </p:sp>
        <p:sp>
          <p:nvSpPr>
            <p:cNvPr id="30749" name="Text Box 27"/>
            <p:cNvSpPr txBox="1">
              <a:spLocks noChangeArrowheads="1"/>
            </p:cNvSpPr>
            <p:nvPr/>
          </p:nvSpPr>
          <p:spPr bwMode="auto">
            <a:xfrm>
              <a:off x="755" y="1608"/>
              <a:ext cx="2271" cy="406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l-GR">
                  <a:latin typeface="Arial" pitchFamily="34" charset="0"/>
                </a:rPr>
                <a:t>Δεν μπορεί να μεταφερθεί επειδή μπλοκάρεται από το 1</a:t>
              </a:r>
              <a:r>
                <a:rPr lang="el-GR" baseline="30000">
                  <a:latin typeface="Arial" pitchFamily="34" charset="0"/>
                </a:rPr>
                <a:t>ο</a:t>
              </a:r>
              <a:r>
                <a:rPr lang="el-GR">
                  <a:latin typeface="Arial" pitchFamily="34" charset="0"/>
                </a:rPr>
                <a:t> κελί</a:t>
              </a:r>
              <a:r>
                <a:rPr lang="en-US">
                  <a:latin typeface="Arial" pitchFamily="34" charset="0"/>
                </a:rPr>
                <a:t> </a:t>
              </a:r>
            </a:p>
          </p:txBody>
        </p:sp>
        <p:sp>
          <p:nvSpPr>
            <p:cNvPr id="30750" name="AutoShape 28"/>
            <p:cNvSpPr>
              <a:spLocks noChangeArrowheads="1"/>
            </p:cNvSpPr>
            <p:nvPr/>
          </p:nvSpPr>
          <p:spPr bwMode="auto">
            <a:xfrm>
              <a:off x="768" y="1606"/>
              <a:ext cx="2299" cy="398"/>
            </a:xfrm>
            <a:prstGeom prst="wedgeRectCallout">
              <a:avLst>
                <a:gd name="adj1" fmla="val 30088"/>
                <a:gd name="adj2" fmla="val 99741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/>
              <a:endParaRPr lang="el-GR">
                <a:latin typeface="Arial" pitchFamily="34" charset="0"/>
              </a:endParaRPr>
            </a:p>
          </p:txBody>
        </p:sp>
      </p:grpSp>
      <p:sp>
        <p:nvSpPr>
          <p:cNvPr id="30742" name="Text Box 29"/>
          <p:cNvSpPr txBox="1">
            <a:spLocks noChangeArrowheads="1"/>
          </p:cNvSpPr>
          <p:nvPr/>
        </p:nvSpPr>
        <p:spPr bwMode="auto">
          <a:xfrm>
            <a:off x="5410200" y="3657600"/>
            <a:ext cx="10572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latin typeface="Arial" pitchFamily="34" charset="0"/>
              </a:rPr>
              <a:t>Output 1</a:t>
            </a:r>
          </a:p>
        </p:txBody>
      </p:sp>
      <p:sp>
        <p:nvSpPr>
          <p:cNvPr id="30743" name="Text Box 30"/>
          <p:cNvSpPr txBox="1">
            <a:spLocks noChangeArrowheads="1"/>
          </p:cNvSpPr>
          <p:nvPr/>
        </p:nvSpPr>
        <p:spPr bwMode="auto">
          <a:xfrm>
            <a:off x="5419725" y="4208463"/>
            <a:ext cx="10572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Output 2</a:t>
            </a:r>
          </a:p>
        </p:txBody>
      </p:sp>
      <p:sp>
        <p:nvSpPr>
          <p:cNvPr id="30744" name="Text Box 31"/>
          <p:cNvSpPr txBox="1">
            <a:spLocks noChangeArrowheads="1"/>
          </p:cNvSpPr>
          <p:nvPr/>
        </p:nvSpPr>
        <p:spPr bwMode="auto">
          <a:xfrm>
            <a:off x="5419725" y="4741863"/>
            <a:ext cx="10572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Output 3</a:t>
            </a:r>
          </a:p>
        </p:txBody>
      </p:sp>
      <p:sp>
        <p:nvSpPr>
          <p:cNvPr id="30745" name="Text Box 32"/>
          <p:cNvSpPr txBox="1">
            <a:spLocks noChangeArrowheads="1"/>
          </p:cNvSpPr>
          <p:nvPr/>
        </p:nvSpPr>
        <p:spPr bwMode="auto">
          <a:xfrm>
            <a:off x="1168400" y="3657600"/>
            <a:ext cx="879475" cy="363538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Input 1</a:t>
            </a:r>
          </a:p>
        </p:txBody>
      </p:sp>
      <p:sp>
        <p:nvSpPr>
          <p:cNvPr id="30746" name="Text Box 33"/>
          <p:cNvSpPr txBox="1">
            <a:spLocks noChangeArrowheads="1"/>
          </p:cNvSpPr>
          <p:nvPr/>
        </p:nvSpPr>
        <p:spPr bwMode="auto">
          <a:xfrm>
            <a:off x="1177925" y="4208463"/>
            <a:ext cx="8794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Input 2</a:t>
            </a:r>
          </a:p>
        </p:txBody>
      </p:sp>
      <p:sp>
        <p:nvSpPr>
          <p:cNvPr id="30747" name="Text Box 34"/>
          <p:cNvSpPr txBox="1">
            <a:spLocks noChangeArrowheads="1"/>
          </p:cNvSpPr>
          <p:nvPr/>
        </p:nvSpPr>
        <p:spPr bwMode="auto">
          <a:xfrm>
            <a:off x="1177925" y="4741863"/>
            <a:ext cx="879475" cy="363537"/>
          </a:xfrm>
          <a:prstGeom prst="rect">
            <a:avLst/>
          </a:prstGeom>
          <a:noFill/>
          <a:ln w="6350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Input 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9CBE107-9F55-49DE-9206-60B1A80480A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16925" cy="1143000"/>
          </a:xfrm>
        </p:spPr>
        <p:txBody>
          <a:bodyPr/>
          <a:lstStyle/>
          <a:p>
            <a:r>
              <a:rPr lang="el-GR" sz="3600" smtClean="0"/>
              <a:t>Αναμονή στην ουρά της θύρας εξόδου</a:t>
            </a:r>
            <a:endParaRPr lang="en-US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84700"/>
            <a:ext cx="9144000" cy="1190625"/>
          </a:xfrm>
        </p:spPr>
        <p:txBody>
          <a:bodyPr/>
          <a:lstStyle/>
          <a:p>
            <a:pPr>
              <a:buNone/>
            </a:pPr>
            <a:r>
              <a:rPr lang="el-GR" sz="2200" dirty="0" smtClean="0"/>
              <a:t>Αποθήκευση όταν ο ρυθμός άφιξης μέσω του </a:t>
            </a:r>
            <a:r>
              <a:rPr lang="en-US" sz="2200" dirty="0" smtClean="0"/>
              <a:t>switch </a:t>
            </a:r>
            <a:r>
              <a:rPr lang="el-GR" sz="2200" dirty="0" smtClean="0"/>
              <a:t>ξεπερνάει την ταχύτητα της γραμμής εξόδου </a:t>
            </a:r>
            <a:endParaRPr lang="en-US" sz="2200" dirty="0" smtClean="0"/>
          </a:p>
          <a:p>
            <a:pPr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Αναμον</a:t>
            </a:r>
            <a:r>
              <a:rPr lang="el-GR" sz="2200" dirty="0" smtClean="0">
                <a:solidFill>
                  <a:srgbClr val="FF0000"/>
                </a:solidFill>
                <a:latin typeface="Arial" pitchFamily="34" charset="0"/>
              </a:rPr>
              <a:t>ή</a:t>
            </a:r>
            <a:r>
              <a:rPr lang="el-GR" sz="2200" dirty="0" smtClean="0">
                <a:solidFill>
                  <a:srgbClr val="FF0000"/>
                </a:solidFill>
              </a:rPr>
              <a:t> </a:t>
            </a:r>
            <a:r>
              <a:rPr lang="el-GR" sz="2200" dirty="0" smtClean="0">
                <a:solidFill>
                  <a:srgbClr val="FF0000"/>
                </a:solidFill>
              </a:rPr>
              <a:t>στην ουρά</a:t>
            </a:r>
            <a:r>
              <a:rPr lang="en-US" sz="2200" dirty="0" smtClean="0">
                <a:solidFill>
                  <a:srgbClr val="FF0000"/>
                </a:solidFill>
              </a:rPr>
              <a:t> (</a:t>
            </a:r>
            <a:r>
              <a:rPr lang="el-GR" sz="2200" dirty="0" smtClean="0">
                <a:solidFill>
                  <a:srgbClr val="FF0000"/>
                </a:solidFill>
              </a:rPr>
              <a:t>καθυστέρηση</a:t>
            </a:r>
            <a:r>
              <a:rPr lang="en-US" sz="2200" dirty="0" smtClean="0">
                <a:solidFill>
                  <a:srgbClr val="FF0000"/>
                </a:solidFill>
              </a:rPr>
              <a:t>) </a:t>
            </a:r>
            <a:r>
              <a:rPr lang="el-GR" sz="2200" dirty="0" smtClean="0">
                <a:solidFill>
                  <a:srgbClr val="FF0000"/>
                </a:solidFill>
              </a:rPr>
              <a:t>και απώλειες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l-GR" sz="2200" dirty="0" smtClean="0">
                <a:solidFill>
                  <a:srgbClr val="FF0000"/>
                </a:solidFill>
              </a:rPr>
              <a:t>λόγω </a:t>
            </a:r>
            <a:r>
              <a:rPr lang="el-GR" sz="2200" dirty="0" err="1" smtClean="0">
                <a:solidFill>
                  <a:srgbClr val="FF0000"/>
                </a:solidFill>
              </a:rPr>
              <a:t>υπερχείλησης</a:t>
            </a:r>
            <a:r>
              <a:rPr lang="el-GR" sz="2200" dirty="0" smtClean="0">
                <a:solidFill>
                  <a:srgbClr val="FF0000"/>
                </a:solidFill>
              </a:rPr>
              <a:t> του </a:t>
            </a:r>
            <a:r>
              <a:rPr lang="en-GB" sz="2200" dirty="0" smtClean="0">
                <a:solidFill>
                  <a:srgbClr val="FF0000"/>
                </a:solidFill>
              </a:rPr>
              <a:t>b</a:t>
            </a:r>
            <a:r>
              <a:rPr lang="en-US" sz="2200" dirty="0" err="1" smtClean="0">
                <a:solidFill>
                  <a:srgbClr val="FF0000"/>
                </a:solidFill>
              </a:rPr>
              <a:t>uffer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l-GR" sz="2200" dirty="0" smtClean="0">
                <a:solidFill>
                  <a:srgbClr val="FF0000"/>
                </a:solidFill>
              </a:rPr>
              <a:t>εξόδου</a:t>
            </a:r>
            <a:r>
              <a:rPr lang="en-US" sz="2200" dirty="0" smtClean="0">
                <a:solidFill>
                  <a:srgbClr val="FF0000"/>
                </a:solidFill>
              </a:rPr>
              <a:t>!</a:t>
            </a:r>
            <a:endParaRPr lang="en-US" sz="2200" dirty="0" smtClean="0"/>
          </a:p>
        </p:txBody>
      </p:sp>
      <p:pic>
        <p:nvPicPr>
          <p:cNvPr id="32774" name="Picture 4" descr="04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1563688"/>
            <a:ext cx="69659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DB475C8-4865-4534-8DC4-E1183F012DE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8621712" cy="1143000"/>
          </a:xfrm>
        </p:spPr>
        <p:txBody>
          <a:bodyPr/>
          <a:lstStyle/>
          <a:p>
            <a:r>
              <a:rPr lang="en-US" sz="3200" smtClean="0"/>
              <a:t>Switching </a:t>
            </a:r>
            <a:r>
              <a:rPr lang="el-GR" sz="3200" smtClean="0"/>
              <a:t>μέσω ενός δικτύου διασύνδεσης</a:t>
            </a:r>
            <a:endParaRPr lang="en-US" sz="320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" y="2106613"/>
            <a:ext cx="9023350" cy="34972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Ξεπερνάει τους περιορισμούς στο </a:t>
            </a:r>
            <a:r>
              <a:rPr lang="en-US" sz="2200" dirty="0" smtClean="0"/>
              <a:t>bandwidth </a:t>
            </a:r>
            <a:r>
              <a:rPr lang="el-GR" sz="2200" dirty="0" smtClean="0"/>
              <a:t>του </a:t>
            </a:r>
            <a:r>
              <a:rPr lang="el-GR" sz="2200" dirty="0" err="1" smtClean="0"/>
              <a:t>διάυλου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Άλλα δίκτυα διασύνδεσης σχεδιάστηκαν αρχικά για να συνδέουν επεξεργαστές μέσα σε πολυεπεξεργαστές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A</a:t>
            </a:r>
            <a:r>
              <a:rPr lang="el-GR" sz="2200" dirty="0" err="1" smtClean="0"/>
              <a:t>νεπτυγμένος</a:t>
            </a:r>
            <a:r>
              <a:rPr lang="el-GR" sz="2200" dirty="0" smtClean="0"/>
              <a:t> σχεδιασμός</a:t>
            </a:r>
            <a:r>
              <a:rPr lang="en-US" sz="2200" dirty="0" smtClean="0"/>
              <a:t>: </a:t>
            </a:r>
            <a:r>
              <a:rPr lang="el-GR" sz="2200" dirty="0" smtClean="0"/>
              <a:t>με τη διάσπαση του </a:t>
            </a:r>
            <a:r>
              <a:rPr lang="en-US" sz="2200" dirty="0" smtClean="0"/>
              <a:t>datagram </a:t>
            </a:r>
            <a:r>
              <a:rPr lang="el-GR" sz="2200" dirty="0" smtClean="0"/>
              <a:t>σε κελιά σταθερού μεγέθους</a:t>
            </a:r>
            <a:r>
              <a:rPr lang="en-US" sz="2200" dirty="0" smtClean="0"/>
              <a:t>, </a:t>
            </a:r>
            <a:r>
              <a:rPr lang="el-GR" sz="2200" dirty="0" smtClean="0"/>
              <a:t>τα κελιά γίνονται </a:t>
            </a:r>
            <a:r>
              <a:rPr lang="en-US" sz="2200" dirty="0" smtClean="0"/>
              <a:t>switch </a:t>
            </a:r>
            <a:r>
              <a:rPr lang="el-GR" sz="2200" dirty="0" smtClean="0"/>
              <a:t>μέσω του</a:t>
            </a:r>
            <a:r>
              <a:rPr lang="en-US" sz="2200" dirty="0" smtClean="0"/>
              <a:t> fabric</a:t>
            </a:r>
          </a:p>
          <a:p>
            <a:pPr>
              <a:buNone/>
            </a:pPr>
            <a:r>
              <a:rPr lang="el-GR" sz="2200" dirty="0" smtClean="0"/>
              <a:t> </a:t>
            </a:r>
            <a:r>
              <a:rPr lang="el-GR" sz="2200" dirty="0" smtClean="0"/>
              <a:t>πχ </a:t>
            </a:r>
            <a:r>
              <a:rPr lang="en-US" sz="2200" dirty="0" smtClean="0"/>
              <a:t>Cisco 12000: switches </a:t>
            </a:r>
            <a:r>
              <a:rPr lang="en-US" sz="2200" dirty="0" err="1" smtClean="0"/>
              <a:t>Gbps</a:t>
            </a:r>
            <a:r>
              <a:rPr lang="en-US" sz="2200" dirty="0" smtClean="0"/>
              <a:t> </a:t>
            </a:r>
            <a:r>
              <a:rPr lang="el-GR" sz="2200" dirty="0" smtClean="0"/>
              <a:t>μέσω του δικτύου διασύνδεσης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608200F-19E4-442D-BBB6-939A017BF21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18625" cy="1143000"/>
          </a:xfrm>
        </p:spPr>
        <p:txBody>
          <a:bodyPr/>
          <a:lstStyle/>
          <a:p>
            <a:r>
              <a:rPr lang="el-GR" sz="3600" smtClean="0"/>
              <a:t>Βασικές Λειτουργίες του Επιπέδου Δικτύου</a:t>
            </a:r>
            <a:endParaRPr lang="en-US" sz="360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5600"/>
            <a:ext cx="9380538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300" b="1" dirty="0" smtClean="0">
                <a:solidFill>
                  <a:srgbClr val="FF0000"/>
                </a:solidFill>
              </a:rPr>
              <a:t>Προώθηση (</a:t>
            </a:r>
            <a:r>
              <a:rPr lang="en-US" sz="2300" b="1" dirty="0" smtClean="0">
                <a:solidFill>
                  <a:srgbClr val="FF0000"/>
                </a:solidFill>
              </a:rPr>
              <a:t>forwarding</a:t>
            </a:r>
            <a:r>
              <a:rPr lang="el-GR" sz="2300" b="1" dirty="0" smtClean="0">
                <a:solidFill>
                  <a:srgbClr val="FF0000"/>
                </a:solidFill>
              </a:rPr>
              <a:t>)</a:t>
            </a:r>
            <a:r>
              <a:rPr lang="en-US" sz="2300" b="1" dirty="0" smtClean="0">
                <a:solidFill>
                  <a:srgbClr val="FF0000"/>
                </a:solidFill>
              </a:rPr>
              <a:t>:</a:t>
            </a:r>
            <a:r>
              <a:rPr lang="en-US" sz="2300" dirty="0" smtClean="0"/>
              <a:t> </a:t>
            </a:r>
            <a:r>
              <a:rPr lang="el-GR" sz="2300" dirty="0" smtClean="0"/>
              <a:t>προωθεί τα πακέτα από το </a:t>
            </a:r>
            <a:r>
              <a:rPr lang="en-US" sz="2300" dirty="0" smtClean="0"/>
              <a:t>input </a:t>
            </a:r>
            <a:r>
              <a:rPr lang="el-GR" sz="2300" dirty="0" smtClean="0"/>
              <a:t>του δρομολογητή στο κατάλληλο </a:t>
            </a:r>
            <a:r>
              <a:rPr lang="en-US" sz="2300" dirty="0" smtClean="0"/>
              <a:t>output</a:t>
            </a:r>
          </a:p>
          <a:p>
            <a:pPr>
              <a:buFont typeface="ZapfDingbats"/>
              <a:buNone/>
            </a:pPr>
            <a:r>
              <a:rPr lang="el-GR" sz="2300" b="1" dirty="0" smtClean="0">
                <a:solidFill>
                  <a:srgbClr val="FF0000"/>
                </a:solidFill>
              </a:rPr>
              <a:t>Δρομολόγηση (</a:t>
            </a:r>
            <a:r>
              <a:rPr lang="en-US" sz="2300" b="1" dirty="0" smtClean="0">
                <a:solidFill>
                  <a:srgbClr val="FF0000"/>
                </a:solidFill>
              </a:rPr>
              <a:t>routing)</a:t>
            </a:r>
            <a:r>
              <a:rPr lang="en-US" sz="2300" dirty="0" smtClean="0">
                <a:solidFill>
                  <a:srgbClr val="FF0000"/>
                </a:solidFill>
              </a:rPr>
              <a:t>:</a:t>
            </a:r>
            <a:r>
              <a:rPr lang="en-US" sz="2300" dirty="0" smtClean="0"/>
              <a:t> </a:t>
            </a:r>
            <a:r>
              <a:rPr lang="el-GR" sz="2300" dirty="0" smtClean="0"/>
              <a:t>καθορίζει το μονοπάτι που θα πάρουν τα πακέτα από τον αποστολέα στον παραλήπτη</a:t>
            </a:r>
            <a:endParaRPr lang="en-US" sz="2300" dirty="0" smtClean="0"/>
          </a:p>
          <a:p>
            <a:pPr lvl="1">
              <a:spcBef>
                <a:spcPct val="70000"/>
              </a:spcBef>
              <a:buNone/>
            </a:pPr>
            <a:r>
              <a:rPr lang="el-GR" i="1" dirty="0" smtClean="0"/>
              <a:t>Αλγόριθμοι δρομολόγησης</a:t>
            </a:r>
            <a:endParaRPr lang="en-US" dirty="0" smtClean="0"/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3916363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en-US" sz="2800" u="sng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$"/>
            </a:pPr>
            <a:r>
              <a:rPr lang="el-GR" sz="2200">
                <a:solidFill>
                  <a:schemeClr val="accent2"/>
                </a:solidFill>
              </a:rPr>
              <a:t>δρομολόγηση</a:t>
            </a:r>
            <a:r>
              <a:rPr lang="en-US" sz="2200">
                <a:solidFill>
                  <a:schemeClr val="accent2"/>
                </a:solidFill>
              </a:rPr>
              <a:t>:</a:t>
            </a:r>
            <a:r>
              <a:rPr lang="en-US" sz="2200"/>
              <a:t> </a:t>
            </a:r>
            <a:r>
              <a:rPr lang="el-GR" sz="2200"/>
              <a:t>διαδικασία σχεδιασμού/οργάνωσης του ταξιδιού απο τον αποστολέα στον παραλήπτη </a:t>
            </a:r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200">
                <a:solidFill>
                  <a:schemeClr val="accent2"/>
                </a:solidFill>
                <a:sym typeface="Wingdings" pitchFamily="2" charset="2"/>
              </a:rPr>
              <a:t></a:t>
            </a:r>
            <a:r>
              <a:rPr lang="el-GR" sz="2200">
                <a:solidFill>
                  <a:schemeClr val="accent2"/>
                </a:solidFill>
                <a:sym typeface="Wingdings" pitchFamily="2" charset="2"/>
              </a:rPr>
              <a:t> Προώθηση</a:t>
            </a:r>
            <a:r>
              <a:rPr lang="en-US" sz="2200">
                <a:solidFill>
                  <a:schemeClr val="accent2"/>
                </a:solidFill>
              </a:rPr>
              <a:t>:</a:t>
            </a:r>
            <a:r>
              <a:rPr lang="en-US" sz="2200"/>
              <a:t> </a:t>
            </a:r>
            <a:r>
              <a:rPr lang="el-GR" sz="2200"/>
              <a:t>διαδικασία μίας μετάβασης από τον ένα σταθμό στον άλλο</a:t>
            </a:r>
            <a:endParaRPr lang="en-US" sz="220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786BED9-59C8-4D52-993D-9C6121C355E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Εγκαθίδρυση σύνδεσης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Η </a:t>
            </a:r>
            <a:r>
              <a:rPr lang="en-US" sz="2200" dirty="0" smtClean="0"/>
              <a:t>3</a:t>
            </a:r>
            <a:r>
              <a:rPr lang="el-GR" sz="2200" baseline="30000" dirty="0" smtClean="0"/>
              <a:t>η</a:t>
            </a:r>
            <a:r>
              <a:rPr lang="en-US" sz="2200" dirty="0" smtClean="0"/>
              <a:t> </a:t>
            </a:r>
            <a:r>
              <a:rPr lang="el-GR" sz="2200" dirty="0" smtClean="0"/>
              <a:t>πιο σημαντική λειτουργία σε κάποιες αρχιτεκτονικές δικτύου</a:t>
            </a:r>
            <a:r>
              <a:rPr lang="en-US" sz="2200" dirty="0" smtClean="0"/>
              <a:t>:</a:t>
            </a:r>
          </a:p>
          <a:p>
            <a:pPr lvl="1">
              <a:buNone/>
            </a:pPr>
            <a:r>
              <a:rPr lang="en-US" sz="2200" dirty="0" smtClean="0"/>
              <a:t>ATM, frame relay, X.25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Πριν σταλούν τα </a:t>
            </a:r>
            <a:r>
              <a:rPr lang="en-US" sz="2200" dirty="0" err="1" smtClean="0"/>
              <a:t>datagrams</a:t>
            </a:r>
            <a:r>
              <a:rPr lang="en-US" sz="2200" dirty="0" smtClean="0"/>
              <a:t> , </a:t>
            </a:r>
            <a:r>
              <a:rPr lang="el-GR" sz="2200" dirty="0" smtClean="0"/>
              <a:t>οι δύο</a:t>
            </a:r>
            <a:r>
              <a:rPr lang="en-US" sz="2200" dirty="0" smtClean="0"/>
              <a:t> hosts &amp; </a:t>
            </a:r>
            <a:r>
              <a:rPr lang="el-GR" sz="2200" dirty="0" smtClean="0"/>
              <a:t>οι παρεμβαλλόμενοι δρομολογητές εγκαθιδρύουν μία εικονική σύνδεση</a:t>
            </a:r>
            <a:endParaRPr lang="en-US" sz="2200" dirty="0" smtClean="0"/>
          </a:p>
          <a:p>
            <a:pPr lvl="1">
              <a:buNone/>
            </a:pPr>
            <a:r>
              <a:rPr lang="el-GR" sz="2200" dirty="0" smtClean="0"/>
              <a:t>Συμμετοχή των δρομολογητών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Υπηρεσία σύνδεσης σε επίπεδο δικτύου και μεταφοράς</a:t>
            </a:r>
            <a:r>
              <a:rPr lang="en-US" sz="2200" dirty="0" smtClean="0"/>
              <a:t>:</a:t>
            </a:r>
          </a:p>
          <a:p>
            <a:pPr lvl="1"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Δίκτυο</a:t>
            </a:r>
            <a:r>
              <a:rPr lang="en-US" sz="2200" dirty="0" smtClean="0">
                <a:solidFill>
                  <a:srgbClr val="FF0000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μεταξύ των δύο</a:t>
            </a:r>
            <a:r>
              <a:rPr lang="en-US" sz="2200" dirty="0" smtClean="0"/>
              <a:t> hosts</a:t>
            </a:r>
          </a:p>
          <a:p>
            <a:pPr lvl="1"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Μεταφορά</a:t>
            </a:r>
            <a:r>
              <a:rPr lang="en-US" sz="2200" dirty="0" smtClean="0">
                <a:solidFill>
                  <a:srgbClr val="FF0000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μεταξύ των </a:t>
            </a:r>
            <a:r>
              <a:rPr lang="el-GR" sz="2200" b="1" u="sng" dirty="0" smtClean="0"/>
              <a:t>δύο διεργασιών</a:t>
            </a:r>
            <a:endParaRPr lang="en-US" sz="22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F8F3430-4E8D-4171-A3B2-A2CD8863C63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Μοντέλο υπηρεσίας δικτύου</a:t>
            </a:r>
            <a:endParaRPr lang="en-US" smtClean="0"/>
          </a:p>
        </p:txBody>
      </p:sp>
      <p:sp>
        <p:nvSpPr>
          <p:cNvPr id="37893" name="Rectangle 13"/>
          <p:cNvSpPr>
            <a:spLocks noChangeArrowheads="1"/>
          </p:cNvSpPr>
          <p:nvPr/>
        </p:nvSpPr>
        <p:spPr bwMode="auto">
          <a:xfrm>
            <a:off x="0" y="1430338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200">
                <a:solidFill>
                  <a:srgbClr val="FF0000"/>
                </a:solidFill>
              </a:rPr>
              <a:t>Q:</a:t>
            </a:r>
            <a:r>
              <a:rPr lang="en-US" sz="2200"/>
              <a:t> </a:t>
            </a:r>
            <a:r>
              <a:rPr lang="el-GR" sz="2200"/>
              <a:t>Τι</a:t>
            </a:r>
            <a:r>
              <a:rPr lang="en-US" sz="2200"/>
              <a:t> </a:t>
            </a:r>
            <a:r>
              <a:rPr lang="el-GR" sz="2200" i="1">
                <a:solidFill>
                  <a:schemeClr val="accent2"/>
                </a:solidFill>
              </a:rPr>
              <a:t>μοντέλο υπηρεσίας</a:t>
            </a:r>
            <a:r>
              <a:rPr lang="en-US" sz="2200"/>
              <a:t> </a:t>
            </a:r>
            <a:r>
              <a:rPr lang="el-GR" sz="2200"/>
              <a:t>για</a:t>
            </a:r>
            <a:r>
              <a:rPr lang="en-US" sz="2200"/>
              <a:t> </a:t>
            </a:r>
            <a:r>
              <a:rPr lang="el-GR" sz="2200"/>
              <a:t>το </a:t>
            </a:r>
            <a:r>
              <a:rPr lang="en-US" sz="2200"/>
              <a:t>“</a:t>
            </a:r>
            <a:r>
              <a:rPr lang="el-GR" sz="2200"/>
              <a:t>κανάλι</a:t>
            </a:r>
            <a:r>
              <a:rPr lang="en-US" sz="2200"/>
              <a:t>” </a:t>
            </a:r>
            <a:r>
              <a:rPr lang="el-GR" sz="2200"/>
              <a:t>που μεταφέρει</a:t>
            </a:r>
            <a:r>
              <a:rPr lang="en-US" sz="2200"/>
              <a:t> datagrams </a:t>
            </a:r>
            <a:r>
              <a:rPr lang="el-GR" sz="2200"/>
              <a:t>από τον αποστολέα στον παραλήπτη</a:t>
            </a:r>
            <a:r>
              <a:rPr lang="en-US" sz="2200"/>
              <a:t>?</a:t>
            </a:r>
          </a:p>
        </p:txBody>
      </p:sp>
      <p:sp>
        <p:nvSpPr>
          <p:cNvPr id="37894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76500"/>
            <a:ext cx="4252913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smtClean="0">
                <a:solidFill>
                  <a:srgbClr val="FF0000"/>
                </a:solidFill>
              </a:rPr>
              <a:t>Παράδειγμα υπηρεσιών για 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l-GR" sz="2200" smtClean="0">
                <a:solidFill>
                  <a:srgbClr val="FF0000"/>
                </a:solidFill>
              </a:rPr>
              <a:t>κάθε</a:t>
            </a:r>
            <a:r>
              <a:rPr lang="en-US" sz="2200" smtClean="0">
                <a:solidFill>
                  <a:srgbClr val="FF0000"/>
                </a:solidFill>
              </a:rPr>
              <a:t> datagram:</a:t>
            </a:r>
          </a:p>
          <a:p>
            <a:pPr>
              <a:buFontTx/>
              <a:buChar char="•"/>
            </a:pPr>
            <a:r>
              <a:rPr lang="el-GR" sz="2200" smtClean="0">
                <a:solidFill>
                  <a:schemeClr val="accent1"/>
                </a:solidFill>
              </a:rPr>
              <a:t>Εγγυημένη</a:t>
            </a:r>
            <a:r>
              <a:rPr lang="en-US" sz="2200" smtClean="0"/>
              <a:t> </a:t>
            </a:r>
            <a:r>
              <a:rPr lang="el-GR" sz="2200" smtClean="0"/>
              <a:t>παράδοση</a:t>
            </a:r>
            <a:endParaRPr lang="en-US" sz="2200" smtClean="0"/>
          </a:p>
          <a:p>
            <a:pPr>
              <a:buFontTx/>
              <a:buChar char="•"/>
            </a:pPr>
            <a:r>
              <a:rPr lang="el-GR" sz="2200" smtClean="0"/>
              <a:t>Εγγυημένη παράδοση με καθυστέρηση</a:t>
            </a:r>
            <a:r>
              <a:rPr lang="en-US" sz="2200" smtClean="0"/>
              <a:t> &lt;40 msec</a:t>
            </a:r>
          </a:p>
        </p:txBody>
      </p:sp>
      <p:sp>
        <p:nvSpPr>
          <p:cNvPr id="37895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241800" y="2424113"/>
            <a:ext cx="49022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smtClean="0">
                <a:solidFill>
                  <a:srgbClr val="FF0000"/>
                </a:solidFill>
              </a:rPr>
              <a:t>Παράδειγμα υπηρεσιών για μία ροή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l-GR" sz="2200" smtClean="0">
                <a:solidFill>
                  <a:srgbClr val="FF0000"/>
                </a:solidFill>
              </a:rPr>
              <a:t>από </a:t>
            </a:r>
            <a:r>
              <a:rPr lang="en-US" sz="2200" smtClean="0">
                <a:solidFill>
                  <a:srgbClr val="FF0000"/>
                </a:solidFill>
              </a:rPr>
              <a:t>datagrams:</a:t>
            </a:r>
          </a:p>
          <a:p>
            <a:pPr>
              <a:buFontTx/>
              <a:buChar char="•"/>
            </a:pPr>
            <a:r>
              <a:rPr lang="el-GR" sz="2200" smtClean="0"/>
              <a:t>Πράδοση των </a:t>
            </a:r>
            <a:r>
              <a:rPr lang="en-US" sz="2200" smtClean="0"/>
              <a:t>datagram</a:t>
            </a:r>
            <a:r>
              <a:rPr lang="en-GB" sz="2200" smtClean="0"/>
              <a:t>s</a:t>
            </a:r>
            <a:r>
              <a:rPr lang="el-GR" sz="2200" smtClean="0"/>
              <a:t> σε σειρά</a:t>
            </a:r>
            <a:endParaRPr lang="en-US" sz="2200" smtClean="0"/>
          </a:p>
          <a:p>
            <a:pPr>
              <a:buFontTx/>
              <a:buChar char="•"/>
            </a:pPr>
            <a:r>
              <a:rPr lang="el-GR" sz="2200" smtClean="0"/>
              <a:t>Εγγυημένο ελάχιστο </a:t>
            </a:r>
            <a:r>
              <a:rPr lang="en-US" sz="2200" smtClean="0"/>
              <a:t>bandwidth </a:t>
            </a:r>
            <a:r>
              <a:rPr lang="el-GR" sz="2200" smtClean="0"/>
              <a:t>για τη ροή</a:t>
            </a:r>
            <a:endParaRPr lang="en-US" sz="2200" smtClean="0"/>
          </a:p>
          <a:p>
            <a:pPr>
              <a:buFontTx/>
              <a:buChar char="•"/>
            </a:pPr>
            <a:r>
              <a:rPr lang="el-GR" sz="2200" smtClean="0"/>
              <a:t>Περιορισμοί σε αλλαγές και κενά μεταξύ των πακέτων</a:t>
            </a:r>
            <a:endParaRPr lang="en-US" sz="22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5426ADC-45B0-4A91-ADE9-F4FC8AA14BB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2138" cy="1143000"/>
          </a:xfrm>
        </p:spPr>
        <p:txBody>
          <a:bodyPr/>
          <a:lstStyle/>
          <a:p>
            <a:r>
              <a:rPr lang="el-GR" sz="3600" smtClean="0"/>
              <a:t>Μοντέλα υπηρεσιών επιπέδου δικτύου</a:t>
            </a:r>
            <a:r>
              <a:rPr lang="en-US" sz="3600" smtClean="0"/>
              <a:t>:</a:t>
            </a:r>
            <a:endParaRPr lang="en-US" smtClean="0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42863" y="1506538"/>
            <a:ext cx="18049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000">
                <a:latin typeface="Arial" pitchFamily="34" charset="0"/>
              </a:rPr>
              <a:t>Αρχιτεκτονική </a:t>
            </a:r>
          </a:p>
          <a:p>
            <a:pPr algn="r" eaLnBrk="0" hangingPunct="0"/>
            <a:r>
              <a:rPr lang="el-GR" sz="2000">
                <a:latin typeface="Arial" pitchFamily="34" charset="0"/>
              </a:rPr>
              <a:t>δικτύου</a:t>
            </a:r>
            <a:endParaRPr lang="en-US" sz="2000">
              <a:latin typeface="Arial" pitchFamily="34" charset="0"/>
            </a:endParaRPr>
          </a:p>
          <a:p>
            <a:pPr algn="r" eaLnBrk="0" hangingPunct="0"/>
            <a:endParaRPr lang="en-US" sz="2000">
              <a:latin typeface="Arial" pitchFamily="34" charset="0"/>
            </a:endParaRPr>
          </a:p>
          <a:p>
            <a:pPr algn="r" eaLnBrk="0" hangingPunct="0"/>
            <a:r>
              <a:rPr lang="el-GR" sz="2000" b="1">
                <a:solidFill>
                  <a:srgbClr val="008000"/>
                </a:solidFill>
                <a:latin typeface="Arial" pitchFamily="34" charset="0"/>
              </a:rPr>
              <a:t>Διαδίκτυο</a:t>
            </a:r>
            <a:endParaRPr lang="en-US" sz="2000" b="1">
              <a:solidFill>
                <a:srgbClr val="008000"/>
              </a:solidFill>
              <a:latin typeface="Arial" pitchFamily="34" charset="0"/>
            </a:endParaRPr>
          </a:p>
          <a:p>
            <a:pPr algn="r" eaLnBrk="0" hangingPunct="0"/>
            <a:endParaRPr lang="en-US" sz="2000">
              <a:latin typeface="Arial" pitchFamily="34" charset="0"/>
            </a:endParaRPr>
          </a:p>
          <a:p>
            <a:pPr algn="r" eaLnBrk="0" hangingPunct="0"/>
            <a:r>
              <a:rPr lang="en-US" sz="2000">
                <a:latin typeface="Arial" pitchFamily="34" charset="0"/>
              </a:rPr>
              <a:t>ATM</a:t>
            </a:r>
          </a:p>
          <a:p>
            <a:pPr algn="r" eaLnBrk="0" hangingPunct="0"/>
            <a:endParaRPr lang="en-US" sz="2000">
              <a:latin typeface="Arial" pitchFamily="34" charset="0"/>
            </a:endParaRPr>
          </a:p>
          <a:p>
            <a:pPr algn="r" eaLnBrk="0" hangingPunct="0"/>
            <a:r>
              <a:rPr lang="en-US" sz="2000">
                <a:latin typeface="Arial" pitchFamily="34" charset="0"/>
              </a:rPr>
              <a:t>ATM</a:t>
            </a:r>
          </a:p>
          <a:p>
            <a:pPr algn="r" eaLnBrk="0" hangingPunct="0"/>
            <a:endParaRPr lang="en-US" sz="2000">
              <a:latin typeface="Arial" pitchFamily="34" charset="0"/>
            </a:endParaRPr>
          </a:p>
          <a:p>
            <a:pPr algn="r" eaLnBrk="0" hangingPunct="0"/>
            <a:r>
              <a:rPr lang="en-US" sz="2000">
                <a:latin typeface="Arial" pitchFamily="34" charset="0"/>
              </a:rPr>
              <a:t>ATM</a:t>
            </a:r>
          </a:p>
          <a:p>
            <a:pPr algn="r" eaLnBrk="0" hangingPunct="0"/>
            <a:endParaRPr lang="en-US" sz="2000">
              <a:latin typeface="Arial" pitchFamily="34" charset="0"/>
            </a:endParaRPr>
          </a:p>
          <a:p>
            <a:pPr algn="r" eaLnBrk="0" hangingPunct="0"/>
            <a:r>
              <a:rPr lang="en-US" sz="2000">
                <a:latin typeface="Arial" pitchFamily="34" charset="0"/>
              </a:rPr>
              <a:t>ATM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8399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latin typeface="Arial" pitchFamily="34" charset="0"/>
              </a:rPr>
              <a:t>Μοντέλο </a:t>
            </a:r>
          </a:p>
          <a:p>
            <a:pPr eaLnBrk="0" hangingPunct="0"/>
            <a:r>
              <a:rPr lang="el-GR" sz="2000">
                <a:latin typeface="Arial" pitchFamily="34" charset="0"/>
              </a:rPr>
              <a:t>υπηρεσίας</a:t>
            </a:r>
            <a:endParaRPr lang="en-US" sz="2000">
              <a:latin typeface="Arial" pitchFamily="34" charset="0"/>
            </a:endParaRP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l-GR" sz="2000" b="1">
                <a:solidFill>
                  <a:srgbClr val="008000"/>
                </a:solidFill>
                <a:latin typeface="Arial" pitchFamily="34" charset="0"/>
              </a:rPr>
              <a:t>Βέλτιστης </a:t>
            </a:r>
          </a:p>
          <a:p>
            <a:pPr eaLnBrk="0" hangingPunct="0"/>
            <a:r>
              <a:rPr lang="el-GR" sz="2000" b="1">
                <a:solidFill>
                  <a:srgbClr val="008000"/>
                </a:solidFill>
                <a:latin typeface="Arial" pitchFamily="34" charset="0"/>
              </a:rPr>
              <a:t>προσπάθειας</a:t>
            </a:r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CBR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VBR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ABR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UBR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6224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Bandwidth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l-GR" sz="2000">
                <a:solidFill>
                  <a:srgbClr val="008000"/>
                </a:solidFill>
                <a:latin typeface="Arial" pitchFamily="34" charset="0"/>
              </a:rPr>
              <a:t>κανένα</a:t>
            </a:r>
            <a:endParaRPr lang="en-US" sz="2000">
              <a:solidFill>
                <a:srgbClr val="008000"/>
              </a:solidFill>
              <a:latin typeface="Arial" pitchFamily="34" charset="0"/>
            </a:endParaRP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l-GR" sz="2000">
                <a:latin typeface="Arial" pitchFamily="34" charset="0"/>
              </a:rPr>
              <a:t>Σταθερός</a:t>
            </a:r>
          </a:p>
          <a:p>
            <a:pPr eaLnBrk="0" hangingPunct="0"/>
            <a:r>
              <a:rPr lang="el-GR" sz="2000">
                <a:latin typeface="Arial" pitchFamily="34" charset="0"/>
              </a:rPr>
              <a:t>ρυθμός</a:t>
            </a:r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l-GR" sz="2000">
                <a:latin typeface="Arial" pitchFamily="34" charset="0"/>
              </a:rPr>
              <a:t>Εγγυημένος </a:t>
            </a:r>
          </a:p>
          <a:p>
            <a:pPr eaLnBrk="0" hangingPunct="0"/>
            <a:r>
              <a:rPr lang="el-GR" sz="2000">
                <a:latin typeface="Arial" pitchFamily="34" charset="0"/>
              </a:rPr>
              <a:t>ρυθμός</a:t>
            </a:r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l-GR" sz="2000">
                <a:latin typeface="Arial" pitchFamily="34" charset="0"/>
              </a:rPr>
              <a:t>Εγγυημένο </a:t>
            </a:r>
          </a:p>
          <a:p>
            <a:pPr eaLnBrk="0" hangingPunct="0"/>
            <a:r>
              <a:rPr lang="el-GR" sz="2000">
                <a:latin typeface="Arial" pitchFamily="34" charset="0"/>
              </a:rPr>
              <a:t>ελάχιστο</a:t>
            </a:r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l-GR" sz="2000">
                <a:latin typeface="Arial" pitchFamily="34" charset="0"/>
              </a:rPr>
              <a:t>κανένα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20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4610100" y="1839913"/>
            <a:ext cx="10715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>
                <a:latin typeface="Arial" pitchFamily="34" charset="0"/>
              </a:rPr>
              <a:t>Απώλεια</a:t>
            </a:r>
            <a:endParaRPr lang="en-US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solidFill>
                  <a:srgbClr val="008000"/>
                </a:solidFill>
                <a:latin typeface="Arial" pitchFamily="34" charset="0"/>
              </a:rPr>
              <a:t>όχι</a:t>
            </a:r>
            <a:endParaRPr lang="en-US" sz="20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endParaRPr lang="en-US" sz="20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όχι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όχι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5578475" y="1836738"/>
            <a:ext cx="746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>
                <a:latin typeface="Arial" pitchFamily="34" charset="0"/>
              </a:rPr>
              <a:t>Σειρά</a:t>
            </a:r>
            <a:endParaRPr lang="en-US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solidFill>
                  <a:srgbClr val="008000"/>
                </a:solidFill>
                <a:latin typeface="Arial" pitchFamily="34" charset="0"/>
              </a:rPr>
              <a:t>όχι</a:t>
            </a:r>
            <a:endParaRPr lang="en-US" sz="20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6319838" y="1836738"/>
            <a:ext cx="12795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>
                <a:latin typeface="Arial" pitchFamily="34" charset="0"/>
              </a:rPr>
              <a:t>Χρονισμός</a:t>
            </a:r>
            <a:endParaRPr lang="en-US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solidFill>
                  <a:srgbClr val="008000"/>
                </a:solidFill>
                <a:latin typeface="Arial" pitchFamily="34" charset="0"/>
              </a:rPr>
              <a:t>όχι</a:t>
            </a:r>
            <a:endParaRPr lang="en-US" sz="20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όχι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όχι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7534275" y="1512888"/>
            <a:ext cx="1741488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>
                <a:latin typeface="Arial" pitchFamily="34" charset="0"/>
              </a:rPr>
              <a:t>Ένδειξη</a:t>
            </a:r>
            <a:endParaRPr lang="en-US">
              <a:latin typeface="Arial" pitchFamily="34" charset="0"/>
            </a:endParaRPr>
          </a:p>
          <a:p>
            <a:pPr algn="ctr" eaLnBrk="0" hangingPunct="0"/>
            <a:r>
              <a:rPr lang="el-GR">
                <a:latin typeface="Arial" pitchFamily="34" charset="0"/>
              </a:rPr>
              <a:t>συμφόρησης</a:t>
            </a:r>
            <a:endParaRPr lang="en-US">
              <a:latin typeface="Arial" pitchFamily="34" charset="0"/>
            </a:endParaRPr>
          </a:p>
          <a:p>
            <a:pPr algn="ctr" eaLnBrk="0" hangingPunct="0"/>
            <a:endParaRPr lang="el-GR" sz="20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1600">
                <a:solidFill>
                  <a:srgbClr val="008000"/>
                </a:solidFill>
                <a:latin typeface="Arial" pitchFamily="34" charset="0"/>
              </a:rPr>
              <a:t>Όχι </a:t>
            </a:r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(</a:t>
            </a:r>
            <a:r>
              <a:rPr lang="el-GR" sz="1600">
                <a:solidFill>
                  <a:srgbClr val="008000"/>
                </a:solidFill>
                <a:latin typeface="Arial" pitchFamily="34" charset="0"/>
              </a:rPr>
              <a:t>υποννοείται </a:t>
            </a:r>
            <a:endParaRPr lang="en-US" sz="16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1600">
                <a:solidFill>
                  <a:srgbClr val="008000"/>
                </a:solidFill>
                <a:latin typeface="Arial" pitchFamily="34" charset="0"/>
              </a:rPr>
              <a:t>από απώλεια</a:t>
            </a:r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)</a:t>
            </a:r>
            <a:endParaRPr lang="el-GR" sz="2000">
              <a:solidFill>
                <a:srgbClr val="008000"/>
              </a:solidFill>
              <a:latin typeface="Arial" pitchFamily="34" charset="0"/>
            </a:endParaRPr>
          </a:p>
          <a:p>
            <a:pPr algn="ctr" eaLnBrk="0" hangingPunct="0"/>
            <a:endParaRPr lang="el-GR" sz="1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καμία</a:t>
            </a:r>
          </a:p>
          <a:p>
            <a:pPr algn="ctr" eaLnBrk="0" hangingPunct="0"/>
            <a:r>
              <a:rPr lang="el-GR" sz="2000">
                <a:latin typeface="Arial" pitchFamily="34" charset="0"/>
              </a:rPr>
              <a:t>συμφόρηση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καμία </a:t>
            </a:r>
          </a:p>
          <a:p>
            <a:pPr algn="ctr" eaLnBrk="0" hangingPunct="0"/>
            <a:r>
              <a:rPr lang="el-GR" sz="2000">
                <a:latin typeface="Arial" pitchFamily="34" charset="0"/>
              </a:rPr>
              <a:t>συμφόρηση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ναι</a:t>
            </a:r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r>
              <a:rPr lang="el-GR" sz="2000">
                <a:latin typeface="Arial" pitchFamily="34" charset="0"/>
              </a:rPr>
              <a:t>όχι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42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latin typeface="Arial" pitchFamily="34" charset="0"/>
              </a:rPr>
              <a:t>Εγγυάται</a:t>
            </a:r>
            <a:r>
              <a:rPr lang="en-US" sz="2000">
                <a:latin typeface="Arial" pitchFamily="34" charset="0"/>
              </a:rPr>
              <a:t> 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30" name="Line 16"/>
          <p:cNvSpPr>
            <a:spLocks noChangeShapeType="1"/>
          </p:cNvSpPr>
          <p:nvPr/>
        </p:nvSpPr>
        <p:spPr bwMode="auto">
          <a:xfrm flipV="1">
            <a:off x="3429000" y="18256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D50794B-37C2-4A1E-A224-E0EF5FF239E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43000"/>
          </a:xfrm>
        </p:spPr>
        <p:txBody>
          <a:bodyPr/>
          <a:lstStyle/>
          <a:p>
            <a:r>
              <a:rPr lang="el-GR" sz="3200" smtClean="0"/>
              <a:t>Υπηρεσία σύνδεσης και ασυνδεσιστρεφής υπηρεσία επιπέδου δικτύου</a:t>
            </a:r>
            <a:endParaRPr lang="en-US" sz="320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l-GR" sz="2200" dirty="0" smtClean="0"/>
              <a:t>Δίκτυο από αυτοδύναμα πακέτα (</a:t>
            </a:r>
            <a:r>
              <a:rPr lang="en-GB" sz="2200" dirty="0" smtClean="0"/>
              <a:t>d</a:t>
            </a:r>
            <a:r>
              <a:rPr lang="en-US" sz="2200" dirty="0" err="1" smtClean="0"/>
              <a:t>atagram</a:t>
            </a:r>
            <a:r>
              <a:rPr lang="el-GR" sz="2200" dirty="0" smtClean="0"/>
              <a:t>)</a:t>
            </a:r>
            <a:r>
              <a:rPr lang="en-US" sz="2200" dirty="0" smtClean="0"/>
              <a:t> </a:t>
            </a:r>
            <a:r>
              <a:rPr lang="el-GR" sz="2200" dirty="0" smtClean="0"/>
              <a:t>παρέχει </a:t>
            </a:r>
            <a:r>
              <a:rPr lang="el-GR" sz="2200" dirty="0" err="1" smtClean="0"/>
              <a:t>ασυνδεσιστρεφή</a:t>
            </a:r>
            <a:r>
              <a:rPr lang="el-GR" sz="2200" dirty="0" smtClean="0"/>
              <a:t> υπηρεσία επιπέδου δικτύου</a:t>
            </a:r>
            <a:endParaRPr lang="en-US" sz="2200" dirty="0" smtClean="0"/>
          </a:p>
          <a:p>
            <a:pPr>
              <a:buNone/>
            </a:pPr>
            <a:r>
              <a:rPr lang="el-GR" sz="2200" dirty="0" smtClean="0"/>
              <a:t>Δίκτυο ιδεατών κυκλωμάτων (</a:t>
            </a:r>
            <a:r>
              <a:rPr lang="en-US" sz="2200" dirty="0" smtClean="0"/>
              <a:t>VC</a:t>
            </a:r>
            <a:r>
              <a:rPr lang="el-GR" sz="2200" dirty="0" smtClean="0"/>
              <a:t>) παρέχει υπηρεσία σύνδεσης επιπέδου δικτύου</a:t>
            </a:r>
            <a:endParaRPr lang="en-US" sz="2200" dirty="0" smtClean="0"/>
          </a:p>
          <a:p>
            <a:pPr>
              <a:buNone/>
            </a:pPr>
            <a:r>
              <a:rPr lang="el-GR" sz="2200" dirty="0" smtClean="0"/>
              <a:t>Ανάλογο με την υπηρεσία επιπέδου μεταφοράς</a:t>
            </a:r>
            <a:r>
              <a:rPr lang="en-US" sz="2200" dirty="0" smtClean="0"/>
              <a:t>, </a:t>
            </a:r>
            <a:r>
              <a:rPr lang="el-GR" sz="2200" dirty="0" smtClean="0"/>
              <a:t>αλλά</a:t>
            </a:r>
            <a:r>
              <a:rPr lang="en-US" sz="2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</a:rPr>
              <a:t>Υπηρεσία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l-GR" sz="2200" dirty="0" smtClean="0"/>
              <a:t>από </a:t>
            </a:r>
            <a:r>
              <a:rPr lang="en-GB" sz="2200" dirty="0" smtClean="0"/>
              <a:t>h</a:t>
            </a:r>
            <a:r>
              <a:rPr lang="en-US" sz="2200" dirty="0" err="1" smtClean="0"/>
              <a:t>ost</a:t>
            </a:r>
            <a:r>
              <a:rPr lang="en-US" sz="2200" dirty="0" smtClean="0"/>
              <a:t>-</a:t>
            </a:r>
            <a:r>
              <a:rPr lang="el-GR" sz="2200" dirty="0" smtClean="0"/>
              <a:t>σε</a:t>
            </a:r>
            <a:r>
              <a:rPr lang="en-US" sz="2200" dirty="0" smtClean="0"/>
              <a:t>-host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</a:rPr>
              <a:t>Καμία επιλογή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l-GR" sz="2200" dirty="0" smtClean="0"/>
              <a:t>το δίκτυο παρέχει ή το ένα ή το άλλο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0000"/>
                </a:solidFill>
              </a:rPr>
              <a:t>Υλοποίηση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l-GR" sz="2200" dirty="0" smtClean="0"/>
              <a:t>στον πυρήνα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551988" cy="1143000"/>
          </a:xfrm>
        </p:spPr>
        <p:txBody>
          <a:bodyPr/>
          <a:lstStyle/>
          <a:p>
            <a:r>
              <a:rPr lang="el-GR" sz="3500" b="1" i="1" dirty="0" smtClean="0">
                <a:latin typeface="Arial" pitchFamily="34" charset="0"/>
              </a:rPr>
              <a:t>Γενικοί</a:t>
            </a:r>
            <a:r>
              <a:rPr lang="el-GR" sz="3500" b="1" dirty="0" smtClean="0">
                <a:latin typeface="Arial" pitchFamily="34" charset="0"/>
              </a:rPr>
              <a:t> </a:t>
            </a:r>
            <a:r>
              <a:rPr lang="el-GR" sz="3500" dirty="0" smtClean="0">
                <a:latin typeface="Arial" pitchFamily="34" charset="0"/>
              </a:rPr>
              <a:t>Μηχανισμοί σε </a:t>
            </a:r>
            <a:r>
              <a:rPr lang="el-GR" sz="3500" dirty="0" err="1" smtClean="0">
                <a:latin typeface="Arial" pitchFamily="34" charset="0"/>
              </a:rPr>
              <a:t>Επιπέδο</a:t>
            </a:r>
            <a:r>
              <a:rPr lang="el-GR" sz="3500" dirty="0" smtClean="0">
                <a:latin typeface="Arial" pitchFamily="34" charset="0"/>
              </a:rPr>
              <a:t> </a:t>
            </a:r>
            <a:r>
              <a:rPr lang="el-GR" sz="3500" dirty="0" smtClean="0">
                <a:latin typeface="Arial" pitchFamily="34" charset="0"/>
              </a:rPr>
              <a:t>Δικτύου</a:t>
            </a:r>
            <a:endParaRPr lang="el-GR" sz="35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69477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Path determination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The algorithms that determine the paths are referred to as </a:t>
            </a:r>
            <a:r>
              <a:rPr lang="en-US" sz="2000" b="1" dirty="0" smtClean="0">
                <a:solidFill>
                  <a:srgbClr val="FF9933"/>
                </a:solidFill>
              </a:rPr>
              <a:t>routing algorithms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Forwarding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When a packet arrives </a:t>
            </a:r>
            <a:r>
              <a:rPr lang="en-US" sz="2000" b="1" dirty="0" smtClean="0">
                <a:solidFill>
                  <a:srgbClr val="0099FF"/>
                </a:solidFill>
              </a:rPr>
              <a:t>at the input to a router</a:t>
            </a:r>
            <a:r>
              <a:rPr lang="en-US" sz="2000" dirty="0" smtClean="0"/>
              <a:t>, the router must move it to the </a:t>
            </a:r>
            <a:r>
              <a:rPr lang="en-US" sz="2000" b="1" dirty="0" smtClean="0">
                <a:solidFill>
                  <a:srgbClr val="0099FF"/>
                </a:solidFill>
              </a:rPr>
              <a:t>appropriate output link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e.g., forward the packet to the next router on the path to H2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Call setup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Require that the routers along the </a:t>
            </a:r>
            <a:r>
              <a:rPr lang="en-US" sz="2000" b="1" dirty="0" smtClean="0">
                <a:solidFill>
                  <a:srgbClr val="33CC33"/>
                </a:solidFill>
              </a:rPr>
              <a:t>chosen path from source to destination</a:t>
            </a:r>
            <a:r>
              <a:rPr lang="en-US" sz="2000" dirty="0" smtClean="0"/>
              <a:t> handshake with each other in order to </a:t>
            </a:r>
            <a:r>
              <a:rPr lang="en-US" sz="2000" b="1" dirty="0" smtClean="0">
                <a:solidFill>
                  <a:srgbClr val="33CC33"/>
                </a:solidFill>
              </a:rPr>
              <a:t>setup state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before network-layer data packets actually begin to flow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>
                <a:solidFill>
                  <a:srgbClr val="33CC33"/>
                </a:solidFill>
              </a:rPr>
              <a:t>VC setup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>
                <a:solidFill>
                  <a:srgbClr val="33CC33"/>
                </a:solidFill>
              </a:rPr>
              <a:t>Data transfer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>
                <a:solidFill>
                  <a:srgbClr val="33CC33"/>
                </a:solidFill>
              </a:rPr>
              <a:t>VC teardown</a:t>
            </a:r>
            <a:endParaRPr lang="el-GR" sz="1800" b="1" dirty="0" smtClean="0">
              <a:solidFill>
                <a:srgbClr val="33CC3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094894" y="5715000"/>
            <a:ext cx="1195752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260346" y="5890846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Προσοχή</a:t>
            </a:r>
            <a:r>
              <a:rPr lang="en-US" dirty="0" smtClean="0"/>
              <a:t>: </a:t>
            </a:r>
            <a:r>
              <a:rPr lang="el-GR" dirty="0" smtClean="0"/>
              <a:t>το </a:t>
            </a:r>
            <a:r>
              <a:rPr lang="en-US" dirty="0" smtClean="0"/>
              <a:t>Call setup </a:t>
            </a:r>
            <a:r>
              <a:rPr lang="el-GR" dirty="0" smtClean="0"/>
              <a:t>ΔΕΝ υπάρχει στο</a:t>
            </a:r>
          </a:p>
          <a:p>
            <a:r>
              <a:rPr lang="el-GR" dirty="0" smtClean="0"/>
              <a:t>Διαδίκτυο (</a:t>
            </a:r>
            <a:r>
              <a:rPr lang="en-US" dirty="0" smtClean="0"/>
              <a:t>Internet)!!!!!!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7B2F76D-4D05-47B3-B066-F4E24D5C597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8620125" cy="1143000"/>
          </a:xfrm>
        </p:spPr>
        <p:txBody>
          <a:bodyPr/>
          <a:lstStyle/>
          <a:p>
            <a:r>
              <a:rPr lang="el-GR" smtClean="0"/>
              <a:t>Ιδεατά κυκλώματα (</a:t>
            </a:r>
            <a:r>
              <a:rPr lang="en-GB" smtClean="0"/>
              <a:t>v</a:t>
            </a:r>
            <a:r>
              <a:rPr lang="en-US" smtClean="0"/>
              <a:t>irtual circuits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138" y="3495675"/>
            <a:ext cx="8932862" cy="2257425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l-GR" sz="2000" dirty="0" smtClean="0"/>
              <a:t>Εγκαθίδρυση κλήσης πριν τη μεταφορά δεδομένων και τερματισμός της μετά τη μεταφορά </a:t>
            </a:r>
          </a:p>
          <a:p>
            <a:pPr>
              <a:buSzTx/>
              <a:buFontTx/>
              <a:buChar char="•"/>
            </a:pPr>
            <a:r>
              <a:rPr lang="el-GR" sz="2000" dirty="0" smtClean="0"/>
              <a:t>Κάθε πακέτο έχει έναν</a:t>
            </a:r>
            <a:r>
              <a:rPr lang="en-US" sz="2000" dirty="0" smtClean="0"/>
              <a:t> VC identifier (</a:t>
            </a:r>
            <a:r>
              <a:rPr lang="el-GR" sz="2000" dirty="0" smtClean="0"/>
              <a:t>όχι διεύθυνση </a:t>
            </a:r>
            <a:r>
              <a:rPr lang="en-GB" sz="2000" dirty="0" smtClean="0"/>
              <a:t>host </a:t>
            </a:r>
            <a:r>
              <a:rPr lang="el-GR" sz="2000" dirty="0" smtClean="0"/>
              <a:t>προορισμού)</a:t>
            </a:r>
            <a:endParaRPr lang="en-US" sz="2000" dirty="0" smtClean="0"/>
          </a:p>
          <a:p>
            <a:pPr>
              <a:buSzTx/>
              <a:buFontTx/>
              <a:buChar char="•"/>
            </a:pPr>
            <a:r>
              <a:rPr lang="el-GR" sz="2000" i="1" dirty="0" smtClean="0"/>
              <a:t>Κάθε δρομολογητής στο μονοπάτι πηγής-προορισμού  διατηρεί κατάσταση για κάθε  σύνδεση που περνάει από αυτόν</a:t>
            </a:r>
            <a:endParaRPr lang="en-US" sz="2000" dirty="0" smtClean="0"/>
          </a:p>
          <a:p>
            <a:pPr>
              <a:buSzTx/>
              <a:buFontTx/>
              <a:buChar char="•"/>
            </a:pPr>
            <a:r>
              <a:rPr lang="el-GR" sz="2000" dirty="0" smtClean="0"/>
              <a:t>ζεύξεις</a:t>
            </a:r>
            <a:r>
              <a:rPr lang="en-US" sz="2000" dirty="0" smtClean="0"/>
              <a:t>, </a:t>
            </a:r>
            <a:r>
              <a:rPr lang="el-GR" sz="2000" dirty="0" smtClean="0"/>
              <a:t>πόροι δρομολογητών</a:t>
            </a:r>
            <a:r>
              <a:rPr lang="en-US" sz="2000" dirty="0" smtClean="0"/>
              <a:t> (bandwidth, buffers) </a:t>
            </a:r>
            <a:r>
              <a:rPr lang="el-GR" sz="2000" dirty="0" smtClean="0"/>
              <a:t> μπορούν να απονεμηθούν στο</a:t>
            </a:r>
            <a:r>
              <a:rPr lang="en-US" sz="2000" dirty="0" smtClean="0"/>
              <a:t> VC</a:t>
            </a:r>
          </a:p>
          <a:p>
            <a:pPr lvl="1">
              <a:buSzTx/>
              <a:buFontTx/>
              <a:buChar char="•"/>
            </a:pPr>
            <a:endParaRPr lang="en-US" sz="1800" dirty="0" smtClean="0"/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1138" y="1504950"/>
            <a:ext cx="8932862" cy="18288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/>
              <a:t>“source-to-</a:t>
            </a:r>
            <a:r>
              <a:rPr lang="en-US" sz="2400" dirty="0" err="1" smtClean="0"/>
              <a:t>dest</a:t>
            </a:r>
            <a:r>
              <a:rPr lang="en-US" sz="2400" dirty="0" smtClean="0"/>
              <a:t> </a:t>
            </a:r>
            <a:r>
              <a:rPr lang="el-GR" sz="2400" dirty="0" smtClean="0"/>
              <a:t>μονοπάτι συμπεριφέρεται όπως μια τηλεφωνική σύνδεση (</a:t>
            </a:r>
            <a:r>
              <a:rPr lang="en-US" sz="2400" dirty="0" smtClean="0"/>
              <a:t>circuit</a:t>
            </a:r>
            <a:r>
              <a:rPr lang="el-GR" sz="2400" dirty="0" smtClean="0"/>
              <a:t>)</a:t>
            </a:r>
            <a:r>
              <a:rPr lang="en-US" sz="240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/>
              <a:t>ως αναφορά την απόδοση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l-GR" sz="2000" dirty="0" smtClean="0"/>
              <a:t>ενέργειες του δικτύου στο μονοπάτι από τον αποστολέα στον παραλήπτη (</a:t>
            </a:r>
            <a:r>
              <a:rPr lang="en-US" sz="2000" dirty="0" smtClean="0"/>
              <a:t>network actions along source-to-</a:t>
            </a:r>
            <a:r>
              <a:rPr lang="en-US" sz="2000" dirty="0" err="1" smtClean="0"/>
              <a:t>dest</a:t>
            </a:r>
            <a:r>
              <a:rPr lang="en-US" sz="2000" dirty="0" smtClean="0"/>
              <a:t> path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49225" y="1457325"/>
            <a:ext cx="8859838" cy="168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A7E935F-EE92-496F-B4CE-D1FC6AD2107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VC </a:t>
            </a:r>
            <a:r>
              <a:rPr lang="el-GR" smtClean="0"/>
              <a:t>υλοποίηση</a:t>
            </a:r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88363" cy="4648200"/>
          </a:xfrm>
        </p:spPr>
        <p:txBody>
          <a:bodyPr/>
          <a:lstStyle/>
          <a:p>
            <a:pPr marL="533400" indent="-533400">
              <a:buFont typeface="ZapfDingbats"/>
              <a:buNone/>
            </a:pPr>
            <a:r>
              <a:rPr lang="el-GR" sz="2200" smtClean="0"/>
              <a:t>Ένα </a:t>
            </a:r>
            <a:r>
              <a:rPr lang="en-US" sz="2200" smtClean="0"/>
              <a:t>VC </a:t>
            </a:r>
            <a:r>
              <a:rPr lang="el-GR" sz="2200" smtClean="0"/>
              <a:t>αποτελείται από</a:t>
            </a:r>
            <a:r>
              <a:rPr lang="en-US" sz="2200" smtClean="0"/>
              <a:t>:</a:t>
            </a:r>
          </a:p>
          <a:p>
            <a:pPr marL="914400" lvl="1" indent="-457200">
              <a:buFont typeface="ZapfDingbats"/>
              <a:buAutoNum type="arabicPeriod"/>
            </a:pPr>
            <a:r>
              <a:rPr lang="el-GR" sz="2200" smtClean="0">
                <a:solidFill>
                  <a:srgbClr val="FF0000"/>
                </a:solidFill>
              </a:rPr>
              <a:t>Μονοπάτι από την πηγή στον προορισμό</a:t>
            </a:r>
            <a:endParaRPr lang="en-US" sz="2200" smtClean="0">
              <a:solidFill>
                <a:srgbClr val="FF0000"/>
              </a:solidFill>
            </a:endParaRPr>
          </a:p>
          <a:p>
            <a:pPr marL="914400" lvl="1" indent="-457200">
              <a:buFont typeface="ZapfDingbats"/>
              <a:buAutoNum type="arabicPeriod"/>
            </a:pPr>
            <a:r>
              <a:rPr lang="en-US" sz="2200" smtClean="0">
                <a:solidFill>
                  <a:srgbClr val="FF0000"/>
                </a:solidFill>
              </a:rPr>
              <a:t>VC</a:t>
            </a:r>
            <a:r>
              <a:rPr lang="el-GR" sz="2200" smtClean="0">
                <a:solidFill>
                  <a:srgbClr val="FF0000"/>
                </a:solidFill>
              </a:rPr>
              <a:t> αριθμούς</a:t>
            </a:r>
            <a:r>
              <a:rPr lang="en-US" sz="2200" smtClean="0">
                <a:solidFill>
                  <a:srgbClr val="FF0000"/>
                </a:solidFill>
              </a:rPr>
              <a:t>, </a:t>
            </a:r>
            <a:r>
              <a:rPr lang="el-GR" sz="2200" smtClean="0">
                <a:solidFill>
                  <a:srgbClr val="FF0000"/>
                </a:solidFill>
              </a:rPr>
              <a:t>ένας αριθμός για κάθε ζεύξη κατά μήκος του μονοπατιού</a:t>
            </a:r>
            <a:endParaRPr lang="en-US" sz="2200" smtClean="0">
              <a:solidFill>
                <a:srgbClr val="FF0000"/>
              </a:solidFill>
            </a:endParaRPr>
          </a:p>
          <a:p>
            <a:pPr marL="914400" lvl="1" indent="-457200">
              <a:buFont typeface="ZapfDingbats"/>
              <a:buAutoNum type="arabicPeriod"/>
            </a:pPr>
            <a:r>
              <a:rPr lang="el-GR" sz="2200" smtClean="0">
                <a:solidFill>
                  <a:srgbClr val="FF0000"/>
                </a:solidFill>
              </a:rPr>
              <a:t>Εγραφές στους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l-GR" sz="2200" smtClean="0">
                <a:solidFill>
                  <a:srgbClr val="FF0000"/>
                </a:solidFill>
              </a:rPr>
              <a:t>πίνακες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l-GR" sz="2200" smtClean="0">
                <a:solidFill>
                  <a:srgbClr val="FF0000"/>
                </a:solidFill>
              </a:rPr>
              <a:t>προώθησης των δρομολογητών κατά μήκος του μονοπατιού</a:t>
            </a:r>
          </a:p>
          <a:p>
            <a:pPr marL="914400" lvl="1" indent="-457200">
              <a:buFont typeface="ZapfDingbats"/>
              <a:buNone/>
            </a:pPr>
            <a:endParaRPr lang="en-US" sz="2200" smtClean="0">
              <a:solidFill>
                <a:srgbClr val="FF0000"/>
              </a:solidFill>
            </a:endParaRPr>
          </a:p>
          <a:p>
            <a:pPr marL="533400" indent="-533400"/>
            <a:r>
              <a:rPr lang="el-GR" sz="2200" smtClean="0"/>
              <a:t>Το πακέτο που ανήκει στο</a:t>
            </a:r>
            <a:r>
              <a:rPr lang="en-US" sz="2200" smtClean="0"/>
              <a:t> VC </a:t>
            </a:r>
            <a:r>
              <a:rPr lang="el-GR" sz="2200" smtClean="0"/>
              <a:t>μεταφέρει έναν</a:t>
            </a:r>
            <a:r>
              <a:rPr lang="en-US" sz="2200" smtClean="0"/>
              <a:t> VC </a:t>
            </a:r>
            <a:r>
              <a:rPr lang="el-GR" sz="2200" smtClean="0"/>
              <a:t>αριθμό</a:t>
            </a:r>
            <a:endParaRPr lang="en-US" sz="2200" smtClean="0"/>
          </a:p>
          <a:p>
            <a:pPr marL="533400" indent="-533400"/>
            <a:r>
              <a:rPr lang="el-GR" sz="2200" smtClean="0"/>
              <a:t>Ο </a:t>
            </a:r>
            <a:r>
              <a:rPr lang="en-US" sz="2200" smtClean="0"/>
              <a:t>VC </a:t>
            </a:r>
            <a:r>
              <a:rPr lang="el-GR" sz="2200" smtClean="0"/>
              <a:t>αριθμός πρέπει μα αλλάζει σε κάθε ζεύξη </a:t>
            </a:r>
            <a:endParaRPr lang="en-US" sz="2200" smtClean="0"/>
          </a:p>
          <a:p>
            <a:pPr marL="914400" lvl="1" indent="-457200"/>
            <a:r>
              <a:rPr lang="el-GR" sz="2200" smtClean="0"/>
              <a:t>Ο νέος </a:t>
            </a:r>
            <a:r>
              <a:rPr lang="en-US" sz="2200" smtClean="0"/>
              <a:t>VC </a:t>
            </a:r>
            <a:r>
              <a:rPr lang="el-GR" sz="2200" smtClean="0"/>
              <a:t>αριθμός προέρχεται από τον πίνακα προώθησης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DA5CBC4-25C9-4A0F-932B-281F8A28281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l-GR" smtClean="0"/>
              <a:t>Πίνακας προώθησης</a:t>
            </a:r>
            <a:endParaRPr lang="en-US" smtClean="0"/>
          </a:p>
        </p:txBody>
      </p:sp>
      <p:grpSp>
        <p:nvGrpSpPr>
          <p:cNvPr id="3079" name="Group 140"/>
          <p:cNvGrpSpPr>
            <a:grpSpLocks/>
          </p:cNvGrpSpPr>
          <p:nvPr/>
        </p:nvGrpSpPr>
        <p:grpSpPr bwMode="auto">
          <a:xfrm>
            <a:off x="4470400" y="623888"/>
            <a:ext cx="4457700" cy="2420937"/>
            <a:chOff x="235" y="1147"/>
            <a:chExt cx="2808" cy="1525"/>
          </a:xfrm>
        </p:grpSpPr>
        <p:sp>
          <p:nvSpPr>
            <p:cNvPr id="3090" name="Freeform 7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3091" name="Group 9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3155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156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57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58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159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3160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6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61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6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092" name="Group 23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3142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143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44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45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146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3147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5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53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54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48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4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50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51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093" name="Group 37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3129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130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31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32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133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3134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3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40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41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35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3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37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38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094" name="Group 65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3116" name="Oval 6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117" name="Line 6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18" name="Line 6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19" name="Rectangle 6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120" name="Oval 7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3121" name="Group 7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2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7" name="Line 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8" name="Line 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22" name="Group 7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23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4" name="Line 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5" name="Line 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095" name="Line 115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96" name="Line 117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97" name="Line 118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98" name="Line 119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99" name="Line 120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00" name="Line 121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01" name="Line 122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02" name="Line 123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aphicFrame>
          <p:nvGraphicFramePr>
            <p:cNvPr id="3074" name="Object 124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p:oleObj spid="_x0000_s3074" name="Clip" r:id="rId3" imgW="1305000" imgH="1085760" progId="">
                <p:embed/>
              </p:oleObj>
            </a:graphicData>
          </a:graphic>
        </p:graphicFrame>
        <p:graphicFrame>
          <p:nvGraphicFramePr>
            <p:cNvPr id="3075" name="Object 125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p:oleObj spid="_x0000_s3075" name="Clip" r:id="rId4" imgW="1305000" imgH="1085760" progId="">
                <p:embed/>
              </p:oleObj>
            </a:graphicData>
          </a:graphic>
        </p:graphicFrame>
        <p:sp>
          <p:nvSpPr>
            <p:cNvPr id="3103" name="Line 126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04" name="Line 127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05" name="Line 128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06" name="Text Box 129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3107" name="Text Box 130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3108" name="Text Box 131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3109" name="Text Box 132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3110" name="Text Box 133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</a:t>
              </a:r>
            </a:p>
          </p:txBody>
        </p:sp>
        <p:sp>
          <p:nvSpPr>
            <p:cNvPr id="3111" name="Text Box 134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3</a:t>
              </a:r>
            </a:p>
          </p:txBody>
        </p:sp>
        <p:sp>
          <p:nvSpPr>
            <p:cNvPr id="3112" name="Text Box 135"/>
            <p:cNvSpPr txBox="1">
              <a:spLocks noChangeArrowheads="1"/>
            </p:cNvSpPr>
            <p:nvPr/>
          </p:nvSpPr>
          <p:spPr bwMode="auto">
            <a:xfrm>
              <a:off x="478" y="1147"/>
              <a:ext cx="8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VC number</a:t>
              </a:r>
            </a:p>
          </p:txBody>
        </p:sp>
        <p:sp>
          <p:nvSpPr>
            <p:cNvPr id="3113" name="Line 137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14" name="Text Box 138"/>
            <p:cNvSpPr txBox="1">
              <a:spLocks noChangeArrowheads="1"/>
            </p:cNvSpPr>
            <p:nvPr/>
          </p:nvSpPr>
          <p:spPr bwMode="auto">
            <a:xfrm>
              <a:off x="235" y="2268"/>
              <a:ext cx="7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interface</a:t>
              </a:r>
            </a:p>
            <a:p>
              <a:pPr eaLnBrk="0" hangingPunct="0"/>
              <a:r>
                <a:rPr lang="en-US"/>
                <a:t>number</a:t>
              </a:r>
            </a:p>
          </p:txBody>
        </p:sp>
        <p:sp>
          <p:nvSpPr>
            <p:cNvPr id="3115" name="Line 139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080" name="Group 150"/>
          <p:cNvGrpSpPr>
            <a:grpSpLocks/>
          </p:cNvGrpSpPr>
          <p:nvPr/>
        </p:nvGrpSpPr>
        <p:grpSpPr bwMode="auto">
          <a:xfrm>
            <a:off x="212725" y="3302000"/>
            <a:ext cx="9650413" cy="2273300"/>
            <a:chOff x="191" y="2422"/>
            <a:chExt cx="6079" cy="1432"/>
          </a:xfrm>
        </p:grpSpPr>
        <p:sp>
          <p:nvSpPr>
            <p:cNvPr id="3083" name="Line 142"/>
            <p:cNvSpPr>
              <a:spLocks noChangeShapeType="1"/>
            </p:cNvSpPr>
            <p:nvPr/>
          </p:nvSpPr>
          <p:spPr bwMode="auto">
            <a:xfrm>
              <a:off x="269" y="2653"/>
              <a:ext cx="5297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84" name="Text Box 143"/>
            <p:cNvSpPr txBox="1">
              <a:spLocks noChangeArrowheads="1"/>
            </p:cNvSpPr>
            <p:nvPr/>
          </p:nvSpPr>
          <p:spPr bwMode="auto">
            <a:xfrm>
              <a:off x="191" y="2422"/>
              <a:ext cx="60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/>
                <a:t>εισερχόμενο</a:t>
              </a:r>
              <a:r>
                <a:rPr lang="en-US"/>
                <a:t> interface </a:t>
              </a:r>
              <a:r>
                <a:rPr lang="el-GR"/>
                <a:t>εισερχόμενος</a:t>
              </a:r>
              <a:r>
                <a:rPr lang="en-US"/>
                <a:t> VC # </a:t>
              </a:r>
              <a:r>
                <a:rPr lang="el-GR"/>
                <a:t>εξερχόμενο</a:t>
              </a:r>
              <a:r>
                <a:rPr lang="en-US"/>
                <a:t> interface </a:t>
              </a:r>
              <a:r>
                <a:rPr lang="el-GR"/>
                <a:t>εξερχόμενος</a:t>
              </a:r>
              <a:r>
                <a:rPr lang="en-US"/>
                <a:t> VC #</a:t>
              </a:r>
            </a:p>
          </p:txBody>
        </p:sp>
        <p:sp>
          <p:nvSpPr>
            <p:cNvPr id="3085" name="Line 145"/>
            <p:cNvSpPr>
              <a:spLocks noChangeShapeType="1"/>
            </p:cNvSpPr>
            <p:nvPr/>
          </p:nvSpPr>
          <p:spPr bwMode="auto">
            <a:xfrm>
              <a:off x="1727" y="2467"/>
              <a:ext cx="0" cy="1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86" name="Line 146"/>
            <p:cNvSpPr>
              <a:spLocks noChangeShapeType="1"/>
            </p:cNvSpPr>
            <p:nvPr/>
          </p:nvSpPr>
          <p:spPr bwMode="auto">
            <a:xfrm>
              <a:off x="3018" y="2466"/>
              <a:ext cx="0" cy="1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87" name="Line 147"/>
            <p:cNvSpPr>
              <a:spLocks noChangeShapeType="1"/>
            </p:cNvSpPr>
            <p:nvPr/>
          </p:nvSpPr>
          <p:spPr bwMode="auto">
            <a:xfrm>
              <a:off x="4480" y="2475"/>
              <a:ext cx="0" cy="137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88" name="Text Box 148"/>
            <p:cNvSpPr txBox="1">
              <a:spLocks noChangeArrowheads="1"/>
            </p:cNvSpPr>
            <p:nvPr/>
          </p:nvSpPr>
          <p:spPr bwMode="auto">
            <a:xfrm>
              <a:off x="891" y="2755"/>
              <a:ext cx="425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en-US"/>
                <a:t>1                           12                               3                          22</a:t>
              </a:r>
            </a:p>
            <a:p>
              <a:pPr marL="457200" indent="-457200" eaLnBrk="0" hangingPunct="0"/>
              <a:r>
                <a:rPr lang="en-US"/>
                <a:t>2                          63                               1                           18 </a:t>
              </a:r>
            </a:p>
            <a:p>
              <a:pPr marL="457200" indent="-457200" eaLnBrk="0" hangingPunct="0"/>
              <a:r>
                <a:rPr lang="en-US"/>
                <a:t>3                           7                                2                           17</a:t>
              </a:r>
            </a:p>
            <a:p>
              <a:pPr marL="457200" indent="-457200" eaLnBrk="0" hangingPunct="0"/>
              <a:r>
                <a:rPr lang="en-US"/>
                <a:t>1                          97                               3                           87</a:t>
              </a:r>
            </a:p>
            <a:p>
              <a:pPr marL="457200" indent="-457200" eaLnBrk="0" hangingPunct="0"/>
              <a:r>
                <a:rPr lang="en-US"/>
                <a:t>…                          …                                …                            …</a:t>
              </a:r>
            </a:p>
          </p:txBody>
        </p:sp>
        <p:sp>
          <p:nvSpPr>
            <p:cNvPr id="3089" name="Text Box 149"/>
            <p:cNvSpPr txBox="1">
              <a:spLocks noChangeArrowheads="1"/>
            </p:cNvSpPr>
            <p:nvPr/>
          </p:nvSpPr>
          <p:spPr bwMode="auto">
            <a:xfrm>
              <a:off x="876" y="301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l-GR"/>
            </a:p>
          </p:txBody>
        </p:sp>
      </p:grpSp>
      <p:sp>
        <p:nvSpPr>
          <p:cNvPr id="3081" name="Text Box 151"/>
          <p:cNvSpPr txBox="1">
            <a:spLocks noChangeArrowheads="1"/>
          </p:cNvSpPr>
          <p:nvPr/>
        </p:nvSpPr>
        <p:spPr bwMode="auto">
          <a:xfrm>
            <a:off x="0" y="2892425"/>
            <a:ext cx="80565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200" u="sng">
                <a:solidFill>
                  <a:srgbClr val="FF0000"/>
                </a:solidFill>
              </a:rPr>
              <a:t>Πίνακας προώθησης για τον βορειοδυτικό δρομολογητή</a:t>
            </a:r>
            <a:r>
              <a:rPr lang="en-US" sz="2200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82" name="Text Box 152"/>
          <p:cNvSpPr txBox="1">
            <a:spLocks noChangeArrowheads="1"/>
          </p:cNvSpPr>
          <p:nvPr/>
        </p:nvSpPr>
        <p:spPr bwMode="auto">
          <a:xfrm>
            <a:off x="1087438" y="5610225"/>
            <a:ext cx="6745287" cy="831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FF0000"/>
                </a:solidFill>
              </a:rPr>
              <a:t>Οι δρομολογητές διατηρούν πληροφορία για την </a:t>
            </a: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κατάσταση της σύνδεσης</a:t>
            </a:r>
            <a:r>
              <a:rPr lang="en-US" sz="240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08CCADE-7B48-4FD1-9466-FDE61126EED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3288" cy="1143000"/>
          </a:xfrm>
        </p:spPr>
        <p:txBody>
          <a:bodyPr/>
          <a:lstStyle/>
          <a:p>
            <a:r>
              <a:rPr lang="el-GR" sz="3400" smtClean="0"/>
              <a:t>Ιδεατά κυκλώματα</a:t>
            </a:r>
            <a:r>
              <a:rPr lang="en-US" sz="3400" smtClean="0"/>
              <a:t>: </a:t>
            </a:r>
            <a:r>
              <a:rPr lang="el-GR" sz="3400" smtClean="0"/>
              <a:t>πρωτόκολλα σηματοδοσίας</a:t>
            </a:r>
            <a:endParaRPr lang="en-US" sz="34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1263"/>
            <a:ext cx="9144000" cy="1390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l-GR" sz="2400" smtClean="0"/>
              <a:t>χρησιμοποιούνται</a:t>
            </a:r>
            <a:r>
              <a:rPr lang="en-US" sz="2400" smtClean="0"/>
              <a:t> </a:t>
            </a:r>
            <a:r>
              <a:rPr lang="el-GR" sz="2400" smtClean="0"/>
              <a:t>για εγκαθίδρυση</a:t>
            </a:r>
            <a:r>
              <a:rPr lang="en-US" sz="2400" smtClean="0"/>
              <a:t>,</a:t>
            </a:r>
            <a:r>
              <a:rPr lang="el-GR" sz="2400" smtClean="0"/>
              <a:t> διατήρηση και τερματισμό των</a:t>
            </a:r>
            <a:r>
              <a:rPr lang="en-US" sz="2400" smtClean="0"/>
              <a:t> VC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sz="2400" smtClean="0"/>
              <a:t>Χρησιμοποιούνται στο</a:t>
            </a:r>
            <a:r>
              <a:rPr lang="en-US" sz="2400" smtClean="0"/>
              <a:t> ATM, frame-relay, X.25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smtClean="0">
                <a:sym typeface="Webdings" pitchFamily="18" charset="2"/>
              </a:rPr>
              <a:t> </a:t>
            </a:r>
            <a:r>
              <a:rPr lang="en-US" sz="2400" smtClean="0">
                <a:sym typeface="Webdings" pitchFamily="18" charset="2"/>
              </a:rPr>
              <a:t> </a:t>
            </a:r>
            <a:r>
              <a:rPr lang="el-GR" sz="2400" i="1" u="sng" smtClean="0">
                <a:sym typeface="Webdings" pitchFamily="18" charset="2"/>
              </a:rPr>
              <a:t>Δεν</a:t>
            </a:r>
            <a:r>
              <a:rPr lang="el-GR" sz="2400" u="sng" smtClean="0">
                <a:sym typeface="Webdings" pitchFamily="18" charset="2"/>
              </a:rPr>
              <a:t> </a:t>
            </a:r>
            <a:r>
              <a:rPr lang="en-US" sz="2400" smtClean="0"/>
              <a:t> </a:t>
            </a:r>
            <a:r>
              <a:rPr lang="el-GR" sz="2400" smtClean="0"/>
              <a:t>χρησιμοποιούνται στο σημερινό διαδίκτυο (</a:t>
            </a:r>
            <a:r>
              <a:rPr lang="en-US" sz="2400" smtClean="0"/>
              <a:t>Internet)</a:t>
            </a:r>
          </a:p>
        </p:txBody>
      </p:sp>
      <p:sp>
        <p:nvSpPr>
          <p:cNvPr id="4104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05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06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4107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4257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258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9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60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61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4262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67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68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69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63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64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65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66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108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4244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245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6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7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48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4249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54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55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56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0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51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52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53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109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4231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232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33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34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35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4236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41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42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43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3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38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39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40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110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4218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219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20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21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22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4223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28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29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30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24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25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26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27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111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4205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206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7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8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09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4210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15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16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17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11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12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13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14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112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4192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193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94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95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196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4197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2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03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04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198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99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00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01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113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4099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4099" name="Clip" r:id="rId3" imgW="1305000" imgH="1085760" progId="">
                <p:embed/>
              </p:oleObj>
            </a:graphicData>
          </a:graphic>
        </p:graphicFrame>
        <p:grpSp>
          <p:nvGrpSpPr>
            <p:cNvPr id="4183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184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85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86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87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188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89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90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91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114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5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6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7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8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9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4120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4098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4098" name="Clip" r:id="rId4" imgW="1305000" imgH="1085760" progId="">
                <p:embed/>
              </p:oleObj>
            </a:graphicData>
          </a:graphic>
        </p:graphicFrame>
        <p:grpSp>
          <p:nvGrpSpPr>
            <p:cNvPr id="4174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175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76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77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78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179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80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81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82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121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</a:t>
            </a:r>
            <a:r>
              <a:rPr lang="el-GR">
                <a:solidFill>
                  <a:srgbClr val="FF0000"/>
                </a:solidFill>
              </a:rPr>
              <a:t>Έναρξη κλήσης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4938713" y="4448175"/>
            <a:ext cx="2411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2. </a:t>
            </a:r>
            <a:r>
              <a:rPr lang="el-GR">
                <a:solidFill>
                  <a:srgbClr val="FF0000"/>
                </a:solidFill>
              </a:rPr>
              <a:t>Εισερχόμενη κλήση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253038" y="4152900"/>
            <a:ext cx="217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3. </a:t>
            </a:r>
            <a:r>
              <a:rPr lang="el-GR">
                <a:solidFill>
                  <a:srgbClr val="FF0000"/>
                </a:solidFill>
              </a:rPr>
              <a:t>Αποδοχή κλήσης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212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4. </a:t>
            </a:r>
            <a:r>
              <a:rPr lang="el-GR">
                <a:solidFill>
                  <a:srgbClr val="FF0000"/>
                </a:solidFill>
              </a:rPr>
              <a:t>Σύνδεση κλήσης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963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5. </a:t>
            </a:r>
            <a:r>
              <a:rPr lang="el-GR">
                <a:solidFill>
                  <a:schemeClr val="accent2"/>
                </a:solidFill>
              </a:rPr>
              <a:t>Έναρξη ροής δεδομένων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4778375" y="3859213"/>
            <a:ext cx="2678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6. </a:t>
            </a:r>
            <a:r>
              <a:rPr lang="el-GR">
                <a:solidFill>
                  <a:schemeClr val="accent2"/>
                </a:solidFill>
              </a:rPr>
              <a:t>Παραλαβή δεδομένων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4132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4161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62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63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64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165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4166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4171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72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73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67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4168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69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70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133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4148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49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50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51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152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4153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4158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59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60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54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415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56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57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134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4135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36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37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38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139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4140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414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46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47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41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4142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43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44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9DA7FFE-1802-4410-8D06-BC28E7B41DE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r>
              <a:rPr lang="el-GR" sz="3600" smtClean="0"/>
              <a:t>Δίκτυα αυτοδύναμων πακέτων (</a:t>
            </a:r>
            <a:r>
              <a:rPr lang="en-GB" sz="3600" smtClean="0"/>
              <a:t>datagram networks</a:t>
            </a:r>
            <a:r>
              <a:rPr lang="el-GR" sz="3600" smtClean="0"/>
              <a:t>)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38225"/>
            <a:ext cx="9610725" cy="2276475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l-GR" sz="2200" b="1" u="sng" smtClean="0">
                <a:solidFill>
                  <a:srgbClr val="CC3300"/>
                </a:solidFill>
              </a:rPr>
              <a:t>Καμία</a:t>
            </a:r>
            <a:r>
              <a:rPr lang="en-US" sz="2200" smtClean="0">
                <a:solidFill>
                  <a:srgbClr val="CC3300"/>
                </a:solidFill>
              </a:rPr>
              <a:t> </a:t>
            </a:r>
            <a:r>
              <a:rPr lang="el-GR" sz="2200" smtClean="0">
                <a:solidFill>
                  <a:srgbClr val="CC3300"/>
                </a:solidFill>
              </a:rPr>
              <a:t>εγκαθίδρυση κλήσης στο επίπεδο δικτύου</a:t>
            </a:r>
            <a:endParaRPr lang="en-US" sz="2200" smtClean="0">
              <a:solidFill>
                <a:srgbClr val="CC3300"/>
              </a:solidFill>
            </a:endParaRPr>
          </a:p>
          <a:p>
            <a:pPr>
              <a:buSzTx/>
              <a:buFontTx/>
              <a:buChar char="•"/>
            </a:pPr>
            <a:r>
              <a:rPr lang="el-GR" sz="2200" smtClean="0">
                <a:solidFill>
                  <a:srgbClr val="CC3300"/>
                </a:solidFill>
              </a:rPr>
              <a:t>δρομολογητές</a:t>
            </a:r>
            <a:r>
              <a:rPr lang="en-US" sz="2200" smtClean="0"/>
              <a:t>: </a:t>
            </a:r>
            <a:r>
              <a:rPr lang="el-GR" sz="2200" b="1" u="sng" smtClean="0">
                <a:solidFill>
                  <a:srgbClr val="CC3300"/>
                </a:solidFill>
              </a:rPr>
              <a:t>καμία κατάσταση</a:t>
            </a:r>
            <a:r>
              <a:rPr lang="en-US" sz="2200" smtClean="0"/>
              <a:t> </a:t>
            </a:r>
            <a:r>
              <a:rPr lang="el-GR" sz="2200" smtClean="0"/>
              <a:t>για τις συνδέσεις από άκρη σε άκρη</a:t>
            </a:r>
            <a:endParaRPr lang="en-US" sz="2200" smtClean="0"/>
          </a:p>
          <a:p>
            <a:pPr lvl="1">
              <a:buSzTx/>
              <a:buFontTx/>
              <a:buChar char="•"/>
            </a:pPr>
            <a:r>
              <a:rPr lang="el-GR" sz="2200" b="1" smtClean="0"/>
              <a:t>Δεν </a:t>
            </a:r>
            <a:r>
              <a:rPr lang="el-GR" sz="2200" smtClean="0"/>
              <a:t>υπάρχει η έννοια της σύνδεσης στο επίπεδο δικτύου</a:t>
            </a:r>
            <a:endParaRPr lang="en-US" sz="2200" smtClean="0"/>
          </a:p>
          <a:p>
            <a:pPr>
              <a:buSzTx/>
              <a:buFontTx/>
              <a:buChar char="•"/>
            </a:pPr>
            <a:r>
              <a:rPr lang="el-GR" sz="2200" smtClean="0"/>
              <a:t>Τα πακέτα προωθούνται με βάση τη διεύθυνση του </a:t>
            </a:r>
            <a:r>
              <a:rPr lang="en-US" sz="2200" smtClean="0"/>
              <a:t>host</a:t>
            </a:r>
            <a:r>
              <a:rPr lang="el-GR" sz="2200" smtClean="0"/>
              <a:t> προορισμού</a:t>
            </a:r>
            <a:r>
              <a:rPr lang="en-US" sz="2200" smtClean="0"/>
              <a:t> </a:t>
            </a:r>
            <a:endParaRPr lang="el-GR" sz="2200" smtClean="0"/>
          </a:p>
          <a:p>
            <a:pPr>
              <a:buSzTx/>
              <a:buFont typeface="ZapfDingbats"/>
              <a:buNone/>
            </a:pPr>
            <a:r>
              <a:rPr lang="en-US" sz="2200" smtClean="0">
                <a:sym typeface="Wingdings" pitchFamily="2" charset="2"/>
              </a:rPr>
              <a:t> </a:t>
            </a:r>
            <a:r>
              <a:rPr lang="el-GR" sz="2200" smtClean="0">
                <a:sym typeface="Wingdings" pitchFamily="2" charset="2"/>
              </a:rPr>
              <a:t>Τα πακέτα μεταξύ του ίδιου ζευγαριού πηγής-προορισμού μπορεί να πάρουν </a:t>
            </a:r>
            <a:r>
              <a:rPr lang="el-GR" sz="2200" u="sng" smtClean="0"/>
              <a:t>διαφορετικά</a:t>
            </a:r>
            <a:r>
              <a:rPr lang="en-US" sz="2200" smtClean="0"/>
              <a:t> </a:t>
            </a:r>
            <a:r>
              <a:rPr lang="el-GR" sz="2200" smtClean="0"/>
              <a:t>μονοπάτια</a:t>
            </a:r>
            <a:endParaRPr lang="en-US" sz="2200" smtClean="0"/>
          </a:p>
        </p:txBody>
      </p:sp>
      <p:sp>
        <p:nvSpPr>
          <p:cNvPr id="5128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29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5123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5123" name="Clip" r:id="rId3" imgW="1305000" imgH="1085760" progId="">
                <p:embed/>
              </p:oleObj>
            </a:graphicData>
          </a:graphic>
        </p:graphicFrame>
        <p:grpSp>
          <p:nvGrpSpPr>
            <p:cNvPr id="5261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5262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263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264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265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5266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7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8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9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5122" name="Object 109"/>
          <p:cNvGraphicFramePr>
            <a:graphicFrameLocks noChangeAspect="1"/>
          </p:cNvGraphicFramePr>
          <p:nvPr/>
        </p:nvGraphicFramePr>
        <p:xfrm>
          <a:off x="7856538" y="3913188"/>
          <a:ext cx="528637" cy="419100"/>
        </p:xfrm>
        <a:graphic>
          <a:graphicData uri="http://schemas.openxmlformats.org/presentationml/2006/ole">
            <p:oleObj spid="_x0000_s5122" name="Clip" r:id="rId4" imgW="1305000" imgH="1085760" progId="">
              <p:embed/>
            </p:oleObj>
          </a:graphicData>
        </a:graphic>
      </p:graphicFrame>
      <p:grpSp>
        <p:nvGrpSpPr>
          <p:cNvPr id="5130" name="Group 110"/>
          <p:cNvGrpSpPr>
            <a:grpSpLocks/>
          </p:cNvGrpSpPr>
          <p:nvPr/>
        </p:nvGrpSpPr>
        <p:grpSpPr bwMode="auto">
          <a:xfrm>
            <a:off x="7261225" y="4256088"/>
            <a:ext cx="1566863" cy="1644650"/>
            <a:chOff x="2956" y="969"/>
            <a:chExt cx="513" cy="529"/>
          </a:xfrm>
        </p:grpSpPr>
        <p:sp>
          <p:nvSpPr>
            <p:cNvPr id="5253" name="Rectangle 111"/>
            <p:cNvSpPr>
              <a:spLocks noChangeArrowheads="1"/>
            </p:cNvSpPr>
            <p:nvPr/>
          </p:nvSpPr>
          <p:spPr bwMode="auto">
            <a:xfrm>
              <a:off x="3018" y="969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254" name="Rectangle 112"/>
            <p:cNvSpPr>
              <a:spLocks noChangeArrowheads="1"/>
            </p:cNvSpPr>
            <p:nvPr/>
          </p:nvSpPr>
          <p:spPr bwMode="auto">
            <a:xfrm>
              <a:off x="2997" y="984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255" name="Rectangle 113"/>
            <p:cNvSpPr>
              <a:spLocks noChangeArrowheads="1"/>
            </p:cNvSpPr>
            <p:nvPr/>
          </p:nvSpPr>
          <p:spPr bwMode="auto">
            <a:xfrm>
              <a:off x="3000" y="1185"/>
              <a:ext cx="432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256" name="Text Box 114"/>
            <p:cNvSpPr txBox="1">
              <a:spLocks noChangeArrowheads="1"/>
            </p:cNvSpPr>
            <p:nvPr/>
          </p:nvSpPr>
          <p:spPr bwMode="auto">
            <a:xfrm>
              <a:off x="2956" y="978"/>
              <a:ext cx="5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application</a:t>
              </a:r>
            </a:p>
            <a:p>
              <a:pPr algn="ctr" eaLnBrk="0" hangingPunct="0"/>
              <a:r>
                <a:rPr lang="en-US" sz="2000"/>
                <a:t>transport</a:t>
              </a:r>
            </a:p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 eaLnBrk="0" hangingPunct="0"/>
              <a:r>
                <a:rPr lang="en-US" sz="2000"/>
                <a:t>data link</a:t>
              </a:r>
            </a:p>
            <a:p>
              <a:pPr algn="ctr" eaLnBrk="0" hangingPunct="0"/>
              <a:r>
                <a:rPr lang="en-US" sz="2000"/>
                <a:t>physical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257" name="Line 115"/>
            <p:cNvSpPr>
              <a:spLocks noChangeShapeType="1"/>
            </p:cNvSpPr>
            <p:nvPr/>
          </p:nvSpPr>
          <p:spPr bwMode="auto">
            <a:xfrm>
              <a:off x="2997" y="119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58" name="Line 116"/>
            <p:cNvSpPr>
              <a:spLocks noChangeShapeType="1"/>
            </p:cNvSpPr>
            <p:nvPr/>
          </p:nvSpPr>
          <p:spPr bwMode="auto">
            <a:xfrm>
              <a:off x="3003" y="1290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59" name="Line 117"/>
            <p:cNvSpPr>
              <a:spLocks noChangeShapeType="1"/>
            </p:cNvSpPr>
            <p:nvPr/>
          </p:nvSpPr>
          <p:spPr bwMode="auto">
            <a:xfrm>
              <a:off x="3003" y="137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60" name="Line 118"/>
            <p:cNvSpPr>
              <a:spLocks noChangeShapeType="1"/>
            </p:cNvSpPr>
            <p:nvPr/>
          </p:nvSpPr>
          <p:spPr bwMode="auto">
            <a:xfrm>
              <a:off x="3003" y="109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31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946650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18163" y="5013325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4" name="Freeform 17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2147483647 h 414"/>
              <a:gd name="T4" fmla="*/ 2147483647 w 192"/>
              <a:gd name="T5" fmla="*/ 2147483647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35" name="Freeform 17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147483647 h 186"/>
              <a:gd name="T2" fmla="*/ 2147483647 w 384"/>
              <a:gd name="T3" fmla="*/ 2147483647 h 186"/>
              <a:gd name="T4" fmla="*/ 2147483647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136" name="Group 177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5250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251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252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137" name="Group 198"/>
          <p:cNvGrpSpPr>
            <a:grpSpLocks/>
          </p:cNvGrpSpPr>
          <p:nvPr/>
        </p:nvGrpSpPr>
        <p:grpSpPr bwMode="auto">
          <a:xfrm>
            <a:off x="3176588" y="5078413"/>
            <a:ext cx="3024187" cy="1481137"/>
            <a:chOff x="2001" y="3199"/>
            <a:chExt cx="1905" cy="933"/>
          </a:xfrm>
        </p:grpSpPr>
        <p:sp>
          <p:nvSpPr>
            <p:cNvPr id="5142" name="Freeform 4"/>
            <p:cNvSpPr>
              <a:spLocks/>
            </p:cNvSpPr>
            <p:nvPr/>
          </p:nvSpPr>
          <p:spPr bwMode="auto">
            <a:xfrm>
              <a:off x="2112" y="319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43" name="Freeform 6"/>
            <p:cNvSpPr>
              <a:spLocks/>
            </p:cNvSpPr>
            <p:nvPr/>
          </p:nvSpPr>
          <p:spPr bwMode="auto">
            <a:xfrm>
              <a:off x="2514" y="33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5144" name="Group 7"/>
            <p:cNvGrpSpPr>
              <a:grpSpLocks/>
            </p:cNvGrpSpPr>
            <p:nvPr/>
          </p:nvGrpSpPr>
          <p:grpSpPr bwMode="auto">
            <a:xfrm>
              <a:off x="2203" y="3494"/>
              <a:ext cx="316" cy="147"/>
              <a:chOff x="3600" y="219"/>
              <a:chExt cx="360" cy="175"/>
            </a:xfrm>
          </p:grpSpPr>
          <p:sp>
            <p:nvSpPr>
              <p:cNvPr id="5237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23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3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4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24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524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4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145" name="Group 21"/>
            <p:cNvGrpSpPr>
              <a:grpSpLocks/>
            </p:cNvGrpSpPr>
            <p:nvPr/>
          </p:nvGrpSpPr>
          <p:grpSpPr bwMode="auto">
            <a:xfrm>
              <a:off x="2425" y="3896"/>
              <a:ext cx="316" cy="147"/>
              <a:chOff x="3600" y="219"/>
              <a:chExt cx="360" cy="175"/>
            </a:xfrm>
          </p:grpSpPr>
          <p:sp>
            <p:nvSpPr>
              <p:cNvPr id="5224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22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2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2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22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522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3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146" name="Group 35"/>
            <p:cNvGrpSpPr>
              <a:grpSpLocks/>
            </p:cNvGrpSpPr>
            <p:nvPr/>
          </p:nvGrpSpPr>
          <p:grpSpPr bwMode="auto">
            <a:xfrm>
              <a:off x="2850" y="3302"/>
              <a:ext cx="316" cy="147"/>
              <a:chOff x="3600" y="219"/>
              <a:chExt cx="360" cy="175"/>
            </a:xfrm>
          </p:grpSpPr>
          <p:sp>
            <p:nvSpPr>
              <p:cNvPr id="5211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21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1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1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21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521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1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147" name="Group 49"/>
            <p:cNvGrpSpPr>
              <a:grpSpLocks/>
            </p:cNvGrpSpPr>
            <p:nvPr/>
          </p:nvGrpSpPr>
          <p:grpSpPr bwMode="auto">
            <a:xfrm>
              <a:off x="2801" y="3721"/>
              <a:ext cx="315" cy="147"/>
              <a:chOff x="3600" y="219"/>
              <a:chExt cx="360" cy="175"/>
            </a:xfrm>
          </p:grpSpPr>
          <p:sp>
            <p:nvSpPr>
              <p:cNvPr id="5198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9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0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0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20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520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0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0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148" name="Group 63"/>
            <p:cNvGrpSpPr>
              <a:grpSpLocks/>
            </p:cNvGrpSpPr>
            <p:nvPr/>
          </p:nvGrpSpPr>
          <p:grpSpPr bwMode="auto">
            <a:xfrm>
              <a:off x="3201" y="3908"/>
              <a:ext cx="316" cy="147"/>
              <a:chOff x="3600" y="219"/>
              <a:chExt cx="360" cy="175"/>
            </a:xfrm>
          </p:grpSpPr>
          <p:sp>
            <p:nvSpPr>
              <p:cNvPr id="5185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8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8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8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18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519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9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9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149" name="Group 77"/>
            <p:cNvGrpSpPr>
              <a:grpSpLocks/>
            </p:cNvGrpSpPr>
            <p:nvPr/>
          </p:nvGrpSpPr>
          <p:grpSpPr bwMode="auto">
            <a:xfrm>
              <a:off x="3481" y="3495"/>
              <a:ext cx="316" cy="147"/>
              <a:chOff x="3600" y="219"/>
              <a:chExt cx="360" cy="175"/>
            </a:xfrm>
          </p:grpSpPr>
          <p:sp>
            <p:nvSpPr>
              <p:cNvPr id="5172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7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7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7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17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517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7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5150" name="Freeform 102"/>
            <p:cNvSpPr>
              <a:spLocks/>
            </p:cNvSpPr>
            <p:nvPr/>
          </p:nvSpPr>
          <p:spPr bwMode="auto">
            <a:xfrm>
              <a:off x="3170" y="3380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51" name="Freeform 103"/>
            <p:cNvSpPr>
              <a:spLocks/>
            </p:cNvSpPr>
            <p:nvPr/>
          </p:nvSpPr>
          <p:spPr bwMode="auto">
            <a:xfrm>
              <a:off x="2499" y="3627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52" name="Freeform 104"/>
            <p:cNvSpPr>
              <a:spLocks/>
            </p:cNvSpPr>
            <p:nvPr/>
          </p:nvSpPr>
          <p:spPr bwMode="auto">
            <a:xfrm>
              <a:off x="3096" y="3612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53" name="Freeform 105"/>
            <p:cNvSpPr>
              <a:spLocks/>
            </p:cNvSpPr>
            <p:nvPr/>
          </p:nvSpPr>
          <p:spPr bwMode="auto">
            <a:xfrm>
              <a:off x="3516" y="3646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54" name="Freeform 106"/>
            <p:cNvSpPr>
              <a:spLocks/>
            </p:cNvSpPr>
            <p:nvPr/>
          </p:nvSpPr>
          <p:spPr bwMode="auto">
            <a:xfrm>
              <a:off x="2738" y="3982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55" name="Freeform 107"/>
            <p:cNvSpPr>
              <a:spLocks/>
            </p:cNvSpPr>
            <p:nvPr/>
          </p:nvSpPr>
          <p:spPr bwMode="auto">
            <a:xfrm>
              <a:off x="2400" y="3642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5156" name="Group 178"/>
            <p:cNvGrpSpPr>
              <a:grpSpLocks/>
            </p:cNvGrpSpPr>
            <p:nvPr/>
          </p:nvGrpSpPr>
          <p:grpSpPr bwMode="auto">
            <a:xfrm>
              <a:off x="2001" y="3375"/>
              <a:ext cx="228" cy="165"/>
              <a:chOff x="1548" y="3723"/>
              <a:chExt cx="228" cy="165"/>
            </a:xfrm>
          </p:grpSpPr>
          <p:sp>
            <p:nvSpPr>
              <p:cNvPr id="5169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70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71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157" name="Group 182"/>
            <p:cNvGrpSpPr>
              <a:grpSpLocks/>
            </p:cNvGrpSpPr>
            <p:nvPr/>
          </p:nvGrpSpPr>
          <p:grpSpPr bwMode="auto">
            <a:xfrm>
              <a:off x="3180" y="3306"/>
              <a:ext cx="228" cy="165"/>
              <a:chOff x="1548" y="3723"/>
              <a:chExt cx="228" cy="165"/>
            </a:xfrm>
          </p:grpSpPr>
          <p:sp>
            <p:nvSpPr>
              <p:cNvPr id="5166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67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68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158" name="Group 186"/>
            <p:cNvGrpSpPr>
              <a:grpSpLocks/>
            </p:cNvGrpSpPr>
            <p:nvPr/>
          </p:nvGrpSpPr>
          <p:grpSpPr bwMode="auto">
            <a:xfrm>
              <a:off x="2850" y="3897"/>
              <a:ext cx="228" cy="165"/>
              <a:chOff x="1548" y="3723"/>
              <a:chExt cx="228" cy="165"/>
            </a:xfrm>
          </p:grpSpPr>
          <p:sp>
            <p:nvSpPr>
              <p:cNvPr id="5163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64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65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159" name="Group 190"/>
            <p:cNvGrpSpPr>
              <a:grpSpLocks/>
            </p:cNvGrpSpPr>
            <p:nvPr/>
          </p:nvGrpSpPr>
          <p:grpSpPr bwMode="auto">
            <a:xfrm>
              <a:off x="2586" y="3597"/>
              <a:ext cx="228" cy="165"/>
              <a:chOff x="1548" y="3723"/>
              <a:chExt cx="228" cy="165"/>
            </a:xfrm>
          </p:grpSpPr>
          <p:sp>
            <p:nvSpPr>
              <p:cNvPr id="5160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61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162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138" name="Group 19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5139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40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141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7767DE2-E81F-42A6-9C0C-2A6AB7C96E5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344150" cy="1143000"/>
          </a:xfrm>
        </p:spPr>
        <p:txBody>
          <a:bodyPr/>
          <a:lstStyle/>
          <a:p>
            <a:r>
              <a:rPr lang="el-GR" sz="2800" smtClean="0"/>
              <a:t>Δίκτυο ιδεατών κυκλωμάτων ή αυτοδύναμων πακέτων</a:t>
            </a:r>
            <a:endParaRPr lang="en-US" sz="280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76375"/>
            <a:ext cx="5370513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>
                <a:solidFill>
                  <a:srgbClr val="FF0000"/>
                </a:solidFill>
              </a:rPr>
              <a:t>Διαδίκτυο</a:t>
            </a:r>
            <a:endParaRPr lang="en-US" sz="2400" smtClean="0"/>
          </a:p>
          <a:p>
            <a:pPr>
              <a:buSzTx/>
              <a:buFontTx/>
              <a:buChar char="•"/>
            </a:pPr>
            <a:r>
              <a:rPr lang="el-GR" sz="2000" smtClean="0"/>
              <a:t>Ανταλλάγή δεδομένων μεταξύ υπολογιστών</a:t>
            </a:r>
            <a:endParaRPr lang="en-US" sz="2000" smtClean="0"/>
          </a:p>
          <a:p>
            <a:pPr lvl="1">
              <a:buSzTx/>
              <a:buFontTx/>
              <a:buNone/>
            </a:pPr>
            <a:r>
              <a:rPr lang="en-US" sz="2000" smtClean="0">
                <a:sym typeface="Webdings" pitchFamily="18" charset="2"/>
              </a:rPr>
              <a:t> </a:t>
            </a:r>
            <a:r>
              <a:rPr lang="el-GR" sz="2000" smtClean="0">
                <a:sym typeface="Webdings" pitchFamily="18" charset="2"/>
              </a:rPr>
              <a:t>«</a:t>
            </a:r>
            <a:r>
              <a:rPr lang="el-GR" sz="2000" smtClean="0">
                <a:solidFill>
                  <a:srgbClr val="008000"/>
                </a:solidFill>
              </a:rPr>
              <a:t>ελαστική»</a:t>
            </a:r>
            <a:r>
              <a:rPr lang="en-US" sz="2000" smtClean="0"/>
              <a:t> </a:t>
            </a:r>
            <a:r>
              <a:rPr lang="el-GR" sz="2000" smtClean="0"/>
              <a:t>υπηρεσία</a:t>
            </a:r>
            <a:r>
              <a:rPr lang="en-US" sz="2000" smtClean="0"/>
              <a:t>, </a:t>
            </a:r>
            <a:r>
              <a:rPr lang="el-GR" sz="2000" smtClean="0">
                <a:solidFill>
                  <a:srgbClr val="008000"/>
                </a:solidFill>
              </a:rPr>
              <a:t>χωρίς αυστηρές απαιτήσεις χρονισμού</a:t>
            </a:r>
            <a:r>
              <a:rPr lang="en-US" sz="2000" smtClean="0">
                <a:solidFill>
                  <a:srgbClr val="008000"/>
                </a:solidFill>
              </a:rPr>
              <a:t> </a:t>
            </a:r>
          </a:p>
          <a:p>
            <a:pPr>
              <a:buSzTx/>
              <a:buFontTx/>
              <a:buChar char="•"/>
            </a:pPr>
            <a:r>
              <a:rPr lang="en-US" sz="2000" smtClean="0"/>
              <a:t>“</a:t>
            </a:r>
            <a:r>
              <a:rPr lang="el-GR" sz="2000" smtClean="0"/>
              <a:t>ευφυή</a:t>
            </a:r>
            <a:r>
              <a:rPr lang="en-US" sz="2000" smtClean="0"/>
              <a:t>” </a:t>
            </a:r>
            <a:r>
              <a:rPr lang="el-GR" sz="2000" i="1" u="sng" smtClean="0"/>
              <a:t>τερματικά συστήματα</a:t>
            </a:r>
            <a:r>
              <a:rPr lang="en-US" sz="2000" smtClean="0"/>
              <a:t> (computers)</a:t>
            </a:r>
          </a:p>
          <a:p>
            <a:pPr lvl="1">
              <a:buSzTx/>
              <a:buFontTx/>
              <a:buChar char="•"/>
            </a:pPr>
            <a:r>
              <a:rPr lang="el-GR" sz="2000" smtClean="0"/>
              <a:t>Μπορούν να προσαρμόζονται</a:t>
            </a:r>
            <a:r>
              <a:rPr lang="en-US" sz="2000" smtClean="0"/>
              <a:t>, </a:t>
            </a:r>
            <a:r>
              <a:rPr lang="el-GR" sz="2000" smtClean="0"/>
              <a:t> να ελέγχουν</a:t>
            </a:r>
            <a:r>
              <a:rPr lang="en-US" sz="2000" smtClean="0"/>
              <a:t>,</a:t>
            </a:r>
            <a:r>
              <a:rPr lang="el-GR" sz="2000" smtClean="0"/>
              <a:t> να επανέρχονται από λάθη</a:t>
            </a:r>
            <a:r>
              <a:rPr lang="en-US" sz="2000" smtClean="0"/>
              <a:t> </a:t>
            </a:r>
          </a:p>
          <a:p>
            <a:pPr lvl="1">
              <a:buSzTx/>
              <a:buFontTx/>
              <a:buChar char="•"/>
            </a:pPr>
            <a:r>
              <a:rPr lang="el-GR" sz="2000" smtClean="0">
                <a:solidFill>
                  <a:srgbClr val="008000"/>
                </a:solidFill>
              </a:rPr>
              <a:t>Απλότητα στο εσωτερικό του δικτύου πολυπλοκότητα </a:t>
            </a:r>
            <a:r>
              <a:rPr lang="en-US" sz="2000" smtClean="0">
                <a:solidFill>
                  <a:srgbClr val="008000"/>
                </a:solidFill>
              </a:rPr>
              <a:t>“</a:t>
            </a:r>
            <a:r>
              <a:rPr lang="el-GR" sz="2000" smtClean="0">
                <a:solidFill>
                  <a:srgbClr val="008000"/>
                </a:solidFill>
              </a:rPr>
              <a:t>άκρα</a:t>
            </a:r>
            <a:r>
              <a:rPr lang="en-US" sz="2000" smtClean="0"/>
              <a:t>”</a:t>
            </a:r>
          </a:p>
          <a:p>
            <a:pPr>
              <a:buSzTx/>
              <a:buFontTx/>
              <a:buChar char="•"/>
            </a:pPr>
            <a:r>
              <a:rPr lang="el-GR" sz="2000" smtClean="0"/>
              <a:t>Πολλοί τύποι ζεύξεων</a:t>
            </a:r>
            <a:r>
              <a:rPr lang="en-US" sz="2000" smtClean="0"/>
              <a:t> </a:t>
            </a:r>
          </a:p>
          <a:p>
            <a:pPr lvl="1">
              <a:buSzTx/>
              <a:buFontTx/>
              <a:buChar char="•"/>
            </a:pPr>
            <a:r>
              <a:rPr lang="el-GR" sz="2000" smtClean="0"/>
              <a:t>Διαφορετικά χαρακτηριστικά</a:t>
            </a:r>
            <a:endParaRPr lang="en-US" sz="2000" smtClean="0"/>
          </a:p>
          <a:p>
            <a:pPr lvl="1">
              <a:buSzTx/>
              <a:buFontTx/>
              <a:buChar char="•"/>
            </a:pPr>
            <a:r>
              <a:rPr lang="el-GR" sz="2000" smtClean="0"/>
              <a:t>Δύσκολα έχουμε ομοιόμορφη υπηρεσία</a:t>
            </a:r>
            <a:endParaRPr lang="en-US" sz="2000" smtClean="0"/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9850" y="1449388"/>
            <a:ext cx="4638675" cy="4648200"/>
          </a:xfrm>
        </p:spPr>
        <p:txBody>
          <a:bodyPr/>
          <a:lstStyle/>
          <a:p>
            <a:pPr>
              <a:buFont typeface="ZapfDingbats" pitchFamily="8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ATM</a:t>
            </a:r>
            <a:endParaRPr lang="en-US" sz="2400" dirty="0" smtClean="0"/>
          </a:p>
          <a:p>
            <a:pPr>
              <a:buSzTx/>
              <a:buFontTx/>
              <a:buChar char="•"/>
              <a:defRPr/>
            </a:pPr>
            <a:r>
              <a:rPr lang="el-GR" sz="2000" dirty="0" smtClean="0"/>
              <a:t>Εξελίχθηκε από το τηλεφωνικό δίκτυο</a:t>
            </a:r>
            <a:endParaRPr lang="en-US" sz="2000" dirty="0" smtClean="0"/>
          </a:p>
          <a:p>
            <a:pPr>
              <a:buSzTx/>
              <a:buFontTx/>
              <a:buChar char="•"/>
              <a:defRPr/>
            </a:pPr>
            <a:r>
              <a:rPr lang="el-GR" sz="2000" dirty="0" smtClean="0"/>
              <a:t>Ανθρώπινη συνομιλία</a:t>
            </a:r>
            <a:r>
              <a:rPr lang="en-US" sz="2000" dirty="0" smtClean="0"/>
              <a:t>: </a:t>
            </a:r>
          </a:p>
          <a:p>
            <a:pPr lvl="1">
              <a:buFont typeface="Webdings" pitchFamily="18" charset="2"/>
              <a:buChar char="U"/>
              <a:defRPr/>
            </a:pPr>
            <a:r>
              <a:rPr lang="el-GR" sz="2000" dirty="0" smtClean="0">
                <a:solidFill>
                  <a:srgbClr val="008000"/>
                </a:solidFill>
                <a:sym typeface="Webdings" pitchFamily="18" charset="2"/>
              </a:rPr>
              <a:t>Αυστηρές απαιτήσεις </a:t>
            </a:r>
          </a:p>
          <a:p>
            <a:pPr lvl="1">
              <a:buFont typeface="ZapfDingbats" pitchFamily="82" charset="2"/>
              <a:buNone/>
              <a:defRPr/>
            </a:pPr>
            <a:r>
              <a:rPr lang="el-GR" sz="2000" dirty="0" smtClean="0">
                <a:solidFill>
                  <a:srgbClr val="008000"/>
                </a:solidFill>
                <a:sym typeface="Webdings" pitchFamily="18" charset="2"/>
              </a:rPr>
              <a:t>    χρονισμού και αξιοπιστίας</a:t>
            </a:r>
          </a:p>
          <a:p>
            <a:pPr lvl="1">
              <a:buFont typeface="ZapfDingbats" pitchFamily="82" charset="2"/>
              <a:buNone/>
              <a:defRPr/>
            </a:pPr>
            <a:r>
              <a:rPr lang="el-GR" sz="2000" dirty="0" smtClean="0">
                <a:sym typeface="Webdings" pitchFamily="18" charset="2"/>
              </a:rPr>
              <a:t>Ανάγκη για εγγυημένη</a:t>
            </a:r>
          </a:p>
          <a:p>
            <a:pPr lvl="1">
              <a:buFont typeface="ZapfDingbats" pitchFamily="82" charset="2"/>
              <a:buNone/>
              <a:defRPr/>
            </a:pPr>
            <a:r>
              <a:rPr lang="el-GR" sz="2000" dirty="0" smtClean="0">
                <a:sym typeface="Webdings" pitchFamily="18" charset="2"/>
              </a:rPr>
              <a:t> υπηρεσία</a:t>
            </a:r>
            <a:endParaRPr lang="en-US" dirty="0" smtClean="0"/>
          </a:p>
          <a:p>
            <a:pPr>
              <a:buSzTx/>
              <a:buFontTx/>
              <a:buChar char="•"/>
              <a:defRPr/>
            </a:pPr>
            <a:r>
              <a:rPr lang="en-US" sz="2000" dirty="0" smtClean="0"/>
              <a:t>“</a:t>
            </a:r>
            <a:r>
              <a:rPr lang="el-GR" sz="2000" dirty="0" smtClean="0">
                <a:solidFill>
                  <a:schemeClr val="accent6"/>
                </a:solidFill>
              </a:rPr>
              <a:t>χαζά</a:t>
            </a:r>
            <a:r>
              <a:rPr lang="en-US" sz="2000" dirty="0" smtClean="0">
                <a:solidFill>
                  <a:schemeClr val="accent6"/>
                </a:solidFill>
              </a:rPr>
              <a:t>” </a:t>
            </a:r>
            <a:r>
              <a:rPr lang="el-GR" sz="2000" dirty="0" smtClean="0">
                <a:solidFill>
                  <a:schemeClr val="accent6"/>
                </a:solidFill>
              </a:rPr>
              <a:t>τερματικά συστήματα</a:t>
            </a:r>
            <a:endParaRPr lang="en-US" sz="2000" i="1" dirty="0" smtClean="0">
              <a:solidFill>
                <a:schemeClr val="accent6"/>
              </a:solidFill>
            </a:endParaRPr>
          </a:p>
          <a:p>
            <a:pPr lvl="1">
              <a:buSzTx/>
              <a:buFontTx/>
              <a:buChar char="•"/>
              <a:defRPr/>
            </a:pPr>
            <a:r>
              <a:rPr lang="el-GR" sz="2000" dirty="0" smtClean="0"/>
              <a:t>Τηλεφωνα</a:t>
            </a:r>
            <a:endParaRPr lang="en-US" sz="2000" dirty="0" smtClean="0"/>
          </a:p>
          <a:p>
            <a:pPr lvl="1">
              <a:buSzTx/>
              <a:buFontTx/>
              <a:buChar char="•"/>
              <a:defRPr/>
            </a:pPr>
            <a:r>
              <a:rPr lang="el-GR" sz="2000" dirty="0" smtClean="0"/>
              <a:t>Πολυπλοκότητα μέσα στο </a:t>
            </a:r>
          </a:p>
          <a:p>
            <a:pPr lvl="1">
              <a:buSzTx/>
              <a:buFont typeface="ZapfDingbats" pitchFamily="82" charset="2"/>
              <a:buNone/>
              <a:defRPr/>
            </a:pPr>
            <a:r>
              <a:rPr lang="el-GR" sz="2000" dirty="0" smtClean="0"/>
              <a:t>     δίκτυο</a:t>
            </a:r>
            <a:endParaRPr lang="en-US" sz="2000" dirty="0" smtClean="0"/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501650" y="6175375"/>
            <a:ext cx="790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Προσέξετε τους όρους</a:t>
            </a:r>
            <a:r>
              <a:rPr lang="en-US"/>
              <a:t>: “</a:t>
            </a:r>
            <a:r>
              <a:rPr lang="el-GR"/>
              <a:t>τερματικά συστήματα</a:t>
            </a:r>
            <a:r>
              <a:rPr lang="en-US"/>
              <a:t>”,  “</a:t>
            </a:r>
            <a:r>
              <a:rPr lang="el-GR"/>
              <a:t>άκρη</a:t>
            </a:r>
            <a:r>
              <a:rPr lang="en-US"/>
              <a:t>”, </a:t>
            </a:r>
            <a:r>
              <a:rPr lang="el-GR"/>
              <a:t>ελαστική υπηρεσία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180975" y="2936875"/>
            <a:ext cx="5214938" cy="1093788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06E6270-FAAE-4BAE-ABD2-6E5F83B9AD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7772400" cy="1143000"/>
          </a:xfrm>
        </p:spPr>
        <p:txBody>
          <a:bodyPr/>
          <a:lstStyle/>
          <a:p>
            <a:r>
              <a:rPr lang="el-GR" smtClean="0"/>
              <a:t>Πίνακας προώθησης</a:t>
            </a:r>
            <a:endParaRPr lang="en-US" smtClean="0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250825" y="1406525"/>
            <a:ext cx="86106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/>
              <a:t>                    </a:t>
            </a:r>
            <a:r>
              <a:rPr lang="el-GR" u="sng">
                <a:solidFill>
                  <a:srgbClr val="008000"/>
                </a:solidFill>
                <a:cs typeface="Times New Roman" pitchFamily="18" charset="0"/>
              </a:rPr>
              <a:t>Δ</a:t>
            </a:r>
            <a:r>
              <a:rPr lang="el-GR" u="sng">
                <a:solidFill>
                  <a:srgbClr val="008000"/>
                </a:solidFill>
                <a:latin typeface="Times"/>
                <a:cs typeface="Times New Roman" pitchFamily="18" charset="0"/>
              </a:rPr>
              <a:t>ιευθύνσεις προορισμού</a:t>
            </a:r>
            <a:r>
              <a:rPr lang="en-US">
                <a:solidFill>
                  <a:srgbClr val="008000"/>
                </a:solidFill>
                <a:latin typeface="Times"/>
                <a:cs typeface="Times New Roman" pitchFamily="18" charset="0"/>
              </a:rPr>
              <a:t>                                           </a:t>
            </a:r>
            <a:r>
              <a:rPr lang="el-GR">
                <a:solidFill>
                  <a:srgbClr val="008000"/>
                </a:solidFill>
                <a:latin typeface="Times"/>
                <a:cs typeface="Times New Roman" pitchFamily="18" charset="0"/>
              </a:rPr>
              <a:t>Διεπαφή ζεύξης</a:t>
            </a:r>
            <a:endParaRPr lang="en-US" u="sng">
              <a:solidFill>
                <a:srgbClr val="008000"/>
              </a:solidFill>
              <a:latin typeface="Times"/>
              <a:cs typeface="Times New Roman" pitchFamily="18" charset="0"/>
            </a:endParaRPr>
          </a:p>
          <a:p>
            <a:pPr algn="just" eaLnBrk="0" hangingPunct="0"/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11001000 00010111 00010000 00000000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                             </a:t>
            </a:r>
            <a:r>
              <a:rPr lang="el-GR">
                <a:latin typeface="Times"/>
                <a:cs typeface="Times New Roman" pitchFamily="18" charset="0"/>
              </a:rPr>
              <a:t>ως	</a:t>
            </a:r>
            <a:r>
              <a:rPr lang="en-US">
                <a:latin typeface="Times"/>
                <a:cs typeface="Times New Roman" pitchFamily="18" charset="0"/>
              </a:rPr>
              <a:t>                                                            0  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11001000 00010111 00010111 11111111</a:t>
            </a:r>
          </a:p>
          <a:p>
            <a:pPr algn="just" eaLnBrk="0" hangingPunct="0"/>
            <a:endParaRPr lang="el-GR" sz="2000"/>
          </a:p>
          <a:p>
            <a:pPr algn="just" eaLnBrk="0" hangingPunct="0"/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11001000 00010111 00011000 00000000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                            </a:t>
            </a:r>
            <a:r>
              <a:rPr lang="el-GR">
                <a:latin typeface="Times"/>
                <a:cs typeface="Times New Roman" pitchFamily="18" charset="0"/>
              </a:rPr>
              <a:t>ως		</a:t>
            </a:r>
            <a:r>
              <a:rPr lang="en-US">
                <a:latin typeface="Times"/>
                <a:cs typeface="Times New Roman" pitchFamily="18" charset="0"/>
              </a:rPr>
              <a:t>                                                            1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11001000 00010111 00011000 11111111  </a:t>
            </a:r>
          </a:p>
          <a:p>
            <a:pPr algn="just" eaLnBrk="0" hangingPunct="0"/>
            <a:endParaRPr lang="el-GR" sz="2000"/>
          </a:p>
          <a:p>
            <a:pPr algn="just" eaLnBrk="0" hangingPunct="0"/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11001000 00010111 00011001 00000000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                            </a:t>
            </a:r>
            <a:r>
              <a:rPr lang="el-GR">
                <a:latin typeface="Times"/>
                <a:cs typeface="Times New Roman" pitchFamily="18" charset="0"/>
              </a:rPr>
              <a:t>ως            </a:t>
            </a:r>
            <a:r>
              <a:rPr lang="en-US">
                <a:latin typeface="Times"/>
                <a:cs typeface="Times New Roman" pitchFamily="18" charset="0"/>
              </a:rPr>
              <a:t>                                                               2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11001000 00010111 00011111 11111111  </a:t>
            </a:r>
          </a:p>
          <a:p>
            <a:pPr algn="just" eaLnBrk="0" hangingPunct="0"/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                  </a:t>
            </a:r>
            <a:r>
              <a:rPr lang="el-GR">
                <a:latin typeface="Times"/>
                <a:cs typeface="Times New Roman" pitchFamily="18" charset="0"/>
              </a:rPr>
              <a:t>       </a:t>
            </a:r>
            <a:r>
              <a:rPr lang="en-US">
                <a:latin typeface="Times"/>
                <a:cs typeface="Times New Roman" pitchFamily="18" charset="0"/>
              </a:rPr>
              <a:t> </a:t>
            </a:r>
            <a:r>
              <a:rPr lang="el-GR">
                <a:latin typeface="Times"/>
                <a:cs typeface="Times New Roman" pitchFamily="18" charset="0"/>
              </a:rPr>
              <a:t>αλλιώς</a:t>
            </a:r>
            <a:r>
              <a:rPr lang="en-US">
                <a:latin typeface="Times"/>
                <a:cs typeface="Times New Roman" pitchFamily="18" charset="0"/>
              </a:rPr>
              <a:t>                                                                         3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5167313" y="266700"/>
            <a:ext cx="3976687" cy="8302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4 </a:t>
            </a:r>
            <a:r>
              <a:rPr lang="el-GR" sz="2400">
                <a:solidFill>
                  <a:srgbClr val="FF0000"/>
                </a:solidFill>
              </a:rPr>
              <a:t>δις δυνατές καταχωρήσεις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79F1320-168E-4E73-BD5D-DCD051A9E43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Longest prefix matching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84200" y="1822450"/>
            <a:ext cx="68087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/>
              <a:t>                                </a:t>
            </a:r>
            <a:r>
              <a:rPr lang="en-US" u="sng">
                <a:latin typeface="Times"/>
                <a:cs typeface="Times New Roman" pitchFamily="18" charset="0"/>
              </a:rPr>
              <a:t>Prefix Match</a:t>
            </a:r>
            <a:r>
              <a:rPr lang="en-US">
                <a:latin typeface="Times"/>
                <a:cs typeface="Times New Roman" pitchFamily="18" charset="0"/>
              </a:rPr>
              <a:t>                        </a:t>
            </a:r>
            <a:r>
              <a:rPr lang="el-GR" u="sng">
                <a:latin typeface="Times"/>
                <a:cs typeface="Times New Roman" pitchFamily="18" charset="0"/>
              </a:rPr>
              <a:t>Διεπαφή ζεύξης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11001000 00010111 00010                                       0 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11001000 00010111 00011000                                 1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11001000 00010111 00011                                       2</a:t>
            </a:r>
            <a:endParaRPr lang="en-US" sz="2000"/>
          </a:p>
          <a:p>
            <a:pPr algn="just" eaLnBrk="0" hangingPunct="0"/>
            <a:r>
              <a:rPr lang="en-US">
                <a:latin typeface="Times"/>
                <a:cs typeface="Times New Roman" pitchFamily="18" charset="0"/>
              </a:rPr>
              <a:t>                        otherwise                                                     3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1046163" y="4959350"/>
            <a:ext cx="512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DA: 11001000  00010111  00011000  10101010 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028700" y="3690938"/>
            <a:ext cx="165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Παραδείγματα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977900" y="4191000"/>
            <a:ext cx="512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DA: 11001000  00010111  00010110  10100001 </a:t>
            </a:r>
          </a:p>
        </p:txBody>
      </p:sp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6540500" y="4167188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Ποιά δειπαφή</a:t>
            </a: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6564313" y="4951413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Ποια διεπαφή</a:t>
            </a: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V="1">
            <a:off x="3508375" y="2306638"/>
            <a:ext cx="2455863" cy="1857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044" name="Oval 19"/>
          <p:cNvSpPr>
            <a:spLocks noChangeArrowheads="1"/>
          </p:cNvSpPr>
          <p:nvPr/>
        </p:nvSpPr>
        <p:spPr bwMode="auto">
          <a:xfrm>
            <a:off x="1509713" y="4083050"/>
            <a:ext cx="2963862" cy="547688"/>
          </a:xfrm>
          <a:prstGeom prst="ellipse">
            <a:avLst/>
          </a:prstGeom>
          <a:solidFill>
            <a:srgbClr val="FFFF00">
              <a:alpha val="5803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45" name="Oval 20"/>
          <p:cNvSpPr>
            <a:spLocks noChangeArrowheads="1"/>
          </p:cNvSpPr>
          <p:nvPr/>
        </p:nvSpPr>
        <p:spPr bwMode="auto">
          <a:xfrm>
            <a:off x="1562100" y="4802188"/>
            <a:ext cx="3360738" cy="547687"/>
          </a:xfrm>
          <a:prstGeom prst="ellipse">
            <a:avLst/>
          </a:prstGeom>
          <a:solidFill>
            <a:srgbClr val="FFFF00">
              <a:alpha val="5803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46" name="Line 21"/>
          <p:cNvSpPr>
            <a:spLocks noChangeShapeType="1"/>
          </p:cNvSpPr>
          <p:nvPr/>
        </p:nvSpPr>
        <p:spPr bwMode="auto">
          <a:xfrm flipV="1">
            <a:off x="3240088" y="2584450"/>
            <a:ext cx="2773362" cy="21859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0F95A08-AAF0-47C1-809D-D4FBB9BF05E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0"/>
            <a:ext cx="7772400" cy="1143000"/>
          </a:xfrm>
        </p:spPr>
        <p:txBody>
          <a:bodyPr/>
          <a:lstStyle/>
          <a:p>
            <a:r>
              <a:rPr lang="en-US" smtClean="0"/>
              <a:t>Complexity at the end-hosts</a:t>
            </a:r>
          </a:p>
        </p:txBody>
      </p:sp>
      <p:sp>
        <p:nvSpPr>
          <p:cNvPr id="46085" name="Freeform 3"/>
          <p:cNvSpPr>
            <a:spLocks/>
          </p:cNvSpPr>
          <p:nvPr/>
        </p:nvSpPr>
        <p:spPr bwMode="auto">
          <a:xfrm>
            <a:off x="2636838" y="3459163"/>
            <a:ext cx="2944812" cy="930275"/>
          </a:xfrm>
          <a:custGeom>
            <a:avLst/>
            <a:gdLst>
              <a:gd name="T0" fmla="*/ 0 w 768"/>
              <a:gd name="T1" fmla="*/ 0 h 384"/>
              <a:gd name="T2" fmla="*/ 2147483647 w 768"/>
              <a:gd name="T3" fmla="*/ 0 h 384"/>
              <a:gd name="T4" fmla="*/ 2147483647 w 768"/>
              <a:gd name="T5" fmla="*/ 2147483647 h 384"/>
              <a:gd name="T6" fmla="*/ 0 w 768"/>
              <a:gd name="T7" fmla="*/ 2147483647 h 384"/>
              <a:gd name="T8" fmla="*/ 0 w 76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384"/>
              <a:gd name="T17" fmla="*/ 768 w 76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384">
                <a:moveTo>
                  <a:pt x="0" y="0"/>
                </a:moveTo>
                <a:lnTo>
                  <a:pt x="768" y="0"/>
                </a:lnTo>
                <a:lnTo>
                  <a:pt x="768" y="384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6086" name="Freeform 4"/>
          <p:cNvSpPr>
            <a:spLocks/>
          </p:cNvSpPr>
          <p:nvPr/>
        </p:nvSpPr>
        <p:spPr bwMode="auto">
          <a:xfrm>
            <a:off x="1009650" y="1600200"/>
            <a:ext cx="6172200" cy="930275"/>
          </a:xfrm>
          <a:custGeom>
            <a:avLst/>
            <a:gdLst>
              <a:gd name="T0" fmla="*/ 0 w 1632"/>
              <a:gd name="T1" fmla="*/ 0 h 384"/>
              <a:gd name="T2" fmla="*/ 2147483647 w 1632"/>
              <a:gd name="T3" fmla="*/ 0 h 384"/>
              <a:gd name="T4" fmla="*/ 2147483647 w 1632"/>
              <a:gd name="T5" fmla="*/ 2147483647 h 384"/>
              <a:gd name="T6" fmla="*/ 2147483647 w 1632"/>
              <a:gd name="T7" fmla="*/ 2147483647 h 384"/>
              <a:gd name="T8" fmla="*/ 0 w 1632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384"/>
              <a:gd name="T17" fmla="*/ 1632 w 16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384">
                <a:moveTo>
                  <a:pt x="0" y="0"/>
                </a:moveTo>
                <a:lnTo>
                  <a:pt x="1632" y="0"/>
                </a:lnTo>
                <a:lnTo>
                  <a:pt x="1344" y="384"/>
                </a:lnTo>
                <a:lnTo>
                  <a:pt x="28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6087" name="Freeform 5"/>
          <p:cNvSpPr>
            <a:spLocks/>
          </p:cNvSpPr>
          <p:nvPr/>
        </p:nvSpPr>
        <p:spPr bwMode="auto">
          <a:xfrm>
            <a:off x="1009650" y="5318125"/>
            <a:ext cx="6172200" cy="930275"/>
          </a:xfrm>
          <a:custGeom>
            <a:avLst/>
            <a:gdLst>
              <a:gd name="T0" fmla="*/ 0 w 1632"/>
              <a:gd name="T1" fmla="*/ 2147483647 h 384"/>
              <a:gd name="T2" fmla="*/ 2147483647 w 1632"/>
              <a:gd name="T3" fmla="*/ 0 h 384"/>
              <a:gd name="T4" fmla="*/ 2147483647 w 1632"/>
              <a:gd name="T5" fmla="*/ 0 h 384"/>
              <a:gd name="T6" fmla="*/ 2147483647 w 1632"/>
              <a:gd name="T7" fmla="*/ 2147483647 h 384"/>
              <a:gd name="T8" fmla="*/ 0 w 1632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384"/>
              <a:gd name="T17" fmla="*/ 1632 w 16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384">
                <a:moveTo>
                  <a:pt x="0" y="384"/>
                </a:moveTo>
                <a:lnTo>
                  <a:pt x="288" y="0"/>
                </a:lnTo>
                <a:lnTo>
                  <a:pt x="1344" y="0"/>
                </a:lnTo>
                <a:lnTo>
                  <a:pt x="1632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6088" name="Freeform 6"/>
          <p:cNvSpPr>
            <a:spLocks/>
          </p:cNvSpPr>
          <p:nvPr/>
        </p:nvSpPr>
        <p:spPr bwMode="auto">
          <a:xfrm>
            <a:off x="2055813" y="2530475"/>
            <a:ext cx="4038600" cy="928688"/>
          </a:xfrm>
          <a:custGeom>
            <a:avLst/>
            <a:gdLst>
              <a:gd name="T0" fmla="*/ 0 w 1056"/>
              <a:gd name="T1" fmla="*/ 0 h 384"/>
              <a:gd name="T2" fmla="*/ 2147483647 w 1056"/>
              <a:gd name="T3" fmla="*/ 0 h 384"/>
              <a:gd name="T4" fmla="*/ 2147483647 w 1056"/>
              <a:gd name="T5" fmla="*/ 2147483647 h 384"/>
              <a:gd name="T6" fmla="*/ 2147483647 w 1056"/>
              <a:gd name="T7" fmla="*/ 2147483647 h 384"/>
              <a:gd name="T8" fmla="*/ 0 w 105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84"/>
              <a:gd name="T17" fmla="*/ 1056 w 105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84">
                <a:moveTo>
                  <a:pt x="0" y="0"/>
                </a:moveTo>
                <a:lnTo>
                  <a:pt x="1056" y="0"/>
                </a:lnTo>
                <a:lnTo>
                  <a:pt x="912" y="384"/>
                </a:lnTo>
                <a:lnTo>
                  <a:pt x="14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6089" name="Freeform 7"/>
          <p:cNvSpPr>
            <a:spLocks/>
          </p:cNvSpPr>
          <p:nvPr/>
        </p:nvSpPr>
        <p:spPr bwMode="auto">
          <a:xfrm>
            <a:off x="2076450" y="4389438"/>
            <a:ext cx="4038600" cy="928687"/>
          </a:xfrm>
          <a:custGeom>
            <a:avLst/>
            <a:gdLst>
              <a:gd name="T0" fmla="*/ 2147483647 w 1056"/>
              <a:gd name="T1" fmla="*/ 0 h 384"/>
              <a:gd name="T2" fmla="*/ 2147483647 w 1056"/>
              <a:gd name="T3" fmla="*/ 0 h 384"/>
              <a:gd name="T4" fmla="*/ 2147483647 w 1056"/>
              <a:gd name="T5" fmla="*/ 2147483647 h 384"/>
              <a:gd name="T6" fmla="*/ 0 w 1056"/>
              <a:gd name="T7" fmla="*/ 2147483647 h 384"/>
              <a:gd name="T8" fmla="*/ 2147483647 w 105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84"/>
              <a:gd name="T17" fmla="*/ 1056 w 105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84">
                <a:moveTo>
                  <a:pt x="144" y="0"/>
                </a:moveTo>
                <a:lnTo>
                  <a:pt x="912" y="0"/>
                </a:lnTo>
                <a:lnTo>
                  <a:pt x="1056" y="384"/>
                </a:lnTo>
                <a:lnTo>
                  <a:pt x="0" y="384"/>
                </a:lnTo>
                <a:lnTo>
                  <a:pt x="144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5657850" y="3717925"/>
            <a:ext cx="159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Arial" pitchFamily="34" charset="0"/>
              </a:rPr>
              <a:t>Network (IP)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7029450" y="1828800"/>
            <a:ext cx="1566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3300"/>
                </a:solidFill>
                <a:latin typeface="Arial" pitchFamily="34" charset="0"/>
              </a:rPr>
              <a:t>Application</a:t>
            </a:r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6115050" y="2727325"/>
            <a:ext cx="137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33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962650" y="4572000"/>
            <a:ext cx="650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Link</a:t>
            </a: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6724650" y="5410200"/>
            <a:ext cx="113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Physical</a:t>
            </a:r>
          </a:p>
        </p:txBody>
      </p:sp>
      <p:sp>
        <p:nvSpPr>
          <p:cNvPr id="643085" name="Oval 13"/>
          <p:cNvSpPr>
            <a:spLocks noChangeArrowheads="1"/>
          </p:cNvSpPr>
          <p:nvPr/>
        </p:nvSpPr>
        <p:spPr bwMode="auto">
          <a:xfrm>
            <a:off x="2719388" y="3232150"/>
            <a:ext cx="2773362" cy="13985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l-GR" sz="2000" b="1">
                <a:solidFill>
                  <a:schemeClr val="bg1"/>
                </a:solidFill>
                <a:latin typeface="Arial" pitchFamily="34" charset="0"/>
              </a:rPr>
              <a:t>Απλό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&amp; minimalistic service model</a:t>
            </a:r>
          </a:p>
        </p:txBody>
      </p:sp>
      <p:sp>
        <p:nvSpPr>
          <p:cNvPr id="46096" name="AutoShape 16"/>
          <p:cNvSpPr>
            <a:spLocks/>
          </p:cNvSpPr>
          <p:nvPr/>
        </p:nvSpPr>
        <p:spPr bwMode="auto">
          <a:xfrm>
            <a:off x="5486400" y="1624013"/>
            <a:ext cx="241300" cy="1827212"/>
          </a:xfrm>
          <a:prstGeom prst="rightBrace">
            <a:avLst>
              <a:gd name="adj1" fmla="val 63103"/>
              <a:gd name="adj2" fmla="val 50000"/>
            </a:avLst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6098" name="Text Box 20"/>
          <p:cNvSpPr txBox="1">
            <a:spLocks noChangeArrowheads="1"/>
          </p:cNvSpPr>
          <p:nvPr/>
        </p:nvSpPr>
        <p:spPr bwMode="auto">
          <a:xfrm>
            <a:off x="168275" y="1692275"/>
            <a:ext cx="4303713" cy="1778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b="1"/>
              <a:t>Υψηλότερα επίπεδα υλοποιούν πιο</a:t>
            </a:r>
          </a:p>
          <a:p>
            <a:pPr eaLnBrk="0" hangingPunct="0"/>
            <a:r>
              <a:rPr lang="el-GR" b="1"/>
              <a:t>πολύπλοκες λειτουργίες</a:t>
            </a:r>
            <a:r>
              <a:rPr lang="en-US" b="1"/>
              <a:t> o</a:t>
            </a:r>
            <a:r>
              <a:rPr lang="el-GR" b="1"/>
              <a:t>πως </a:t>
            </a:r>
            <a:r>
              <a:rPr lang="el-GR" b="1">
                <a:solidFill>
                  <a:srgbClr val="33CC33"/>
                </a:solidFill>
              </a:rPr>
              <a:t>προώθηση πακέτων </a:t>
            </a:r>
          </a:p>
          <a:p>
            <a:pPr eaLnBrk="0" hangingPunct="0"/>
            <a:r>
              <a:rPr lang="el-GR" b="1">
                <a:solidFill>
                  <a:srgbClr val="33CC33"/>
                </a:solidFill>
              </a:rPr>
              <a:t>με σωστή σειρά</a:t>
            </a:r>
            <a:r>
              <a:rPr lang="el-GR" b="1"/>
              <a:t>, </a:t>
            </a:r>
            <a:r>
              <a:rPr lang="en-US" b="1"/>
              <a:t> </a:t>
            </a:r>
            <a:r>
              <a:rPr lang="el-GR" b="1">
                <a:solidFill>
                  <a:srgbClr val="0099FF"/>
                </a:solidFill>
              </a:rPr>
              <a:t>έλεγχος συμφόρησης</a:t>
            </a:r>
            <a:r>
              <a:rPr lang="el-GR" b="1"/>
              <a:t>,</a:t>
            </a:r>
          </a:p>
          <a:p>
            <a:pPr eaLnBrk="0" hangingPunct="0"/>
            <a:r>
              <a:rPr lang="el-GR" b="1">
                <a:solidFill>
                  <a:srgbClr val="FF3399"/>
                </a:solidFill>
              </a:rPr>
              <a:t>αξιόπιστη μεταφορά πακέτων</a:t>
            </a:r>
          </a:p>
        </p:txBody>
      </p:sp>
      <p:sp>
        <p:nvSpPr>
          <p:cNvPr id="46099" name="Text Box 21"/>
          <p:cNvSpPr txBox="1">
            <a:spLocks noChangeArrowheads="1"/>
          </p:cNvSpPr>
          <p:nvPr/>
        </p:nvSpPr>
        <p:spPr bwMode="auto">
          <a:xfrm>
            <a:off x="0" y="4252913"/>
            <a:ext cx="2600325" cy="23082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b="1" i="1">
                <a:solidFill>
                  <a:srgbClr val="FF0000"/>
                </a:solidFill>
              </a:rPr>
              <a:t>Διατηρεί ελάχιστη πληροφορία </a:t>
            </a:r>
          </a:p>
          <a:p>
            <a:pPr eaLnBrk="0" hangingPunct="0"/>
            <a:r>
              <a:rPr lang="el-GR" b="1" i="1">
                <a:solidFill>
                  <a:srgbClr val="FF0000"/>
                </a:solidFill>
              </a:rPr>
              <a:t>της κατάστασης (</a:t>
            </a:r>
            <a:r>
              <a:rPr lang="en-US" b="1" i="1">
                <a:solidFill>
                  <a:srgbClr val="FF0000"/>
                </a:solidFill>
              </a:rPr>
              <a:t>state)</a:t>
            </a:r>
          </a:p>
          <a:p>
            <a:pPr eaLnBrk="0" hangingPunct="0"/>
            <a:r>
              <a:rPr lang="el-GR"/>
              <a:t>των μεταδόσεων/πακέτων (πχ πακέτα που χάθηκαν ή με λάθη)</a:t>
            </a:r>
          </a:p>
        </p:txBody>
      </p:sp>
      <p:sp>
        <p:nvSpPr>
          <p:cNvPr id="46100" name="Line 22"/>
          <p:cNvSpPr>
            <a:spLocks noChangeShapeType="1"/>
          </p:cNvSpPr>
          <p:nvPr/>
        </p:nvSpPr>
        <p:spPr bwMode="auto">
          <a:xfrm flipV="1">
            <a:off x="2046288" y="3940175"/>
            <a:ext cx="1035050" cy="555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354013" y="6491288"/>
            <a:ext cx="524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</a:t>
            </a:r>
            <a:r>
              <a:rPr lang="el-GR"/>
              <a:t>ι</a:t>
            </a:r>
            <a:r>
              <a:rPr lang="en-US"/>
              <a:t> sender &amp; receiver </a:t>
            </a:r>
            <a:r>
              <a:rPr lang="el-GR"/>
              <a:t>κρατούν τέτοια πληροφορία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30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AFE2C4F-58DA-447A-8638-319103C4A5D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7108" name="Title 1"/>
          <p:cNvSpPr>
            <a:spLocks noGrp="1"/>
          </p:cNvSpPr>
          <p:nvPr>
            <p:ph type="title" idx="4294967295"/>
          </p:nvPr>
        </p:nvSpPr>
        <p:spPr>
          <a:xfrm>
            <a:off x="323850" y="-147638"/>
            <a:ext cx="7772400" cy="1143001"/>
          </a:xfrm>
        </p:spPr>
        <p:txBody>
          <a:bodyPr lIns="92075" tIns="46038" rIns="92075" bIns="46038" anchor="b"/>
          <a:lstStyle/>
          <a:p>
            <a:r>
              <a:rPr lang="el-GR" smtClean="0"/>
              <a:t>Ενθυλάκωση 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020763"/>
            <a:ext cx="8064500" cy="583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7110" name="Line 8"/>
          <p:cNvSpPr>
            <a:spLocks noChangeShapeType="1"/>
          </p:cNvSpPr>
          <p:nvPr/>
        </p:nvSpPr>
        <p:spPr bwMode="auto">
          <a:xfrm flipH="1">
            <a:off x="4284663" y="1268413"/>
            <a:ext cx="1428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5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/>
              <a:t>Network Layer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02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/>
              <a:t>4-</a:t>
            </a:r>
            <a:fld id="{CB6EB8FB-0714-4D1D-87BA-C18871333E50}" type="slidenum">
              <a:rPr lang="en-US" sz="1400"/>
              <a:pPr algn="r" eaLnBrk="0" hangingPunct="0"/>
              <a:t>4</a:t>
            </a:fld>
            <a:endParaRPr lang="en-US" sz="140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04975" y="1781175"/>
            <a:ext cx="6937375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1638300" y="1847850"/>
            <a:ext cx="6873875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689123" cy="1143000"/>
          </a:xfrm>
        </p:spPr>
        <p:txBody>
          <a:bodyPr/>
          <a:lstStyle/>
          <a:p>
            <a:r>
              <a:rPr lang="el-GR" sz="3200" dirty="0" smtClean="0"/>
              <a:t>Παράδειγμα</a:t>
            </a:r>
            <a:r>
              <a:rPr lang="en-US" sz="3200" dirty="0" smtClean="0"/>
              <a:t>: </a:t>
            </a:r>
            <a:r>
              <a:rPr lang="el-GR" sz="3200" dirty="0" smtClean="0"/>
              <a:t>το επίπεδο δικτύου στο Διαδίκτυο</a:t>
            </a:r>
            <a:endParaRPr lang="en-US" sz="3200" dirty="0" smtClean="0"/>
          </a:p>
        </p:txBody>
      </p:sp>
      <p:graphicFrame>
        <p:nvGraphicFramePr>
          <p:cNvPr id="1026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Clip" r:id="rId3" imgW="0" imgH="0" progId="">
              <p:embed/>
            </p:oleObj>
          </a:graphicData>
        </a:graphic>
      </p:graphicFrame>
      <p:grpSp>
        <p:nvGrpSpPr>
          <p:cNvPr id="1032" name="Group 6"/>
          <p:cNvGrpSpPr>
            <a:grpSpLocks/>
          </p:cNvGrpSpPr>
          <p:nvPr/>
        </p:nvGrpSpPr>
        <p:grpSpPr bwMode="auto">
          <a:xfrm>
            <a:off x="3713163" y="3479800"/>
            <a:ext cx="1368425" cy="1214438"/>
            <a:chOff x="3967" y="2883"/>
            <a:chExt cx="667" cy="765"/>
          </a:xfrm>
        </p:grpSpPr>
        <p:sp>
          <p:nvSpPr>
            <p:cNvPr id="1058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9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60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>
                  <a:solidFill>
                    <a:srgbClr val="0099FF"/>
                  </a:solidFill>
                </a:rPr>
                <a:t>Πίνακας </a:t>
              </a:r>
              <a:endParaRPr lang="en-US">
                <a:solidFill>
                  <a:srgbClr val="0099FF"/>
                </a:solidFill>
              </a:endParaRPr>
            </a:p>
            <a:p>
              <a:pPr algn="ctr" eaLnBrk="0" hangingPunct="0"/>
              <a:r>
                <a:rPr lang="el-GR">
                  <a:solidFill>
                    <a:srgbClr val="0099FF"/>
                  </a:solidFill>
                </a:rPr>
                <a:t>προώθησης</a:t>
              </a:r>
              <a:endParaRPr lang="en-US">
                <a:solidFill>
                  <a:srgbClr val="0099FF"/>
                </a:solidFill>
              </a:endParaRPr>
            </a:p>
          </p:txBody>
        </p:sp>
        <p:sp>
          <p:nvSpPr>
            <p:cNvPr id="1061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2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3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4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5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6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33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1025" y="1133475"/>
            <a:ext cx="8356600" cy="438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/>
              <a:t>Λειτουργίες του επιπέδου δικτύου </a:t>
            </a:r>
            <a:r>
              <a:rPr lang="en-GB" sz="2400" smtClean="0"/>
              <a:t>h</a:t>
            </a:r>
            <a:r>
              <a:rPr lang="en-US" sz="2400" smtClean="0"/>
              <a:t>ost</a:t>
            </a:r>
            <a:r>
              <a:rPr lang="el-GR" sz="2400" smtClean="0"/>
              <a:t> και δρομολογητές</a:t>
            </a:r>
            <a:r>
              <a:rPr lang="en-US" sz="2400" smtClean="0"/>
              <a:t>:</a:t>
            </a:r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5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36" name="Group 19"/>
          <p:cNvGrpSpPr>
            <a:grpSpLocks/>
          </p:cNvGrpSpPr>
          <p:nvPr/>
        </p:nvGrpSpPr>
        <p:grpSpPr bwMode="auto">
          <a:xfrm>
            <a:off x="1836738" y="2667000"/>
            <a:ext cx="2755900" cy="904875"/>
            <a:chOff x="1175" y="1848"/>
            <a:chExt cx="1227" cy="570"/>
          </a:xfrm>
        </p:grpSpPr>
        <p:sp>
          <p:nvSpPr>
            <p:cNvPr id="1055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6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7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22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>
                  <a:solidFill>
                    <a:srgbClr val="0099FF"/>
                  </a:solidFill>
                </a:rPr>
                <a:t>Πρωτόκολλα δρομολόγησης</a:t>
              </a:r>
              <a:endParaRPr lang="en-US" sz="1600">
                <a:solidFill>
                  <a:srgbClr val="0099FF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600"/>
                <a:t>Επιλογή διαδρομής</a:t>
              </a:r>
              <a:endParaRPr lang="en-US" sz="1600"/>
            </a:p>
            <a:p>
              <a:pPr eaLnBrk="0" hangingPunct="0">
                <a:buFontTx/>
                <a:buChar char="•"/>
              </a:pPr>
              <a:r>
                <a:rPr lang="en-US" sz="1600"/>
                <a:t>RIP, OSPF, BGP</a:t>
              </a:r>
              <a:endParaRPr lang="en-US"/>
            </a:p>
          </p:txBody>
        </p:sp>
      </p:grpSp>
      <p:sp>
        <p:nvSpPr>
          <p:cNvPr id="103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038" name="Group 24"/>
          <p:cNvGrpSpPr>
            <a:grpSpLocks/>
          </p:cNvGrpSpPr>
          <p:nvPr/>
        </p:nvGrpSpPr>
        <p:grpSpPr bwMode="auto">
          <a:xfrm>
            <a:off x="5092700" y="2576513"/>
            <a:ext cx="3411538" cy="1182687"/>
            <a:chOff x="102" y="1272"/>
            <a:chExt cx="2149" cy="745"/>
          </a:xfrm>
        </p:grpSpPr>
        <p:sp>
          <p:nvSpPr>
            <p:cNvPr id="105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4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213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8000"/>
                  </a:solidFill>
                </a:rPr>
                <a:t>IP </a:t>
              </a:r>
              <a:r>
                <a:rPr lang="el-GR" sz="1600" dirty="0">
                  <a:solidFill>
                    <a:srgbClr val="008000"/>
                  </a:solidFill>
                </a:rPr>
                <a:t>πρωτόκολλο</a:t>
              </a:r>
              <a:endParaRPr lang="en-US" sz="1600" dirty="0">
                <a:solidFill>
                  <a:srgbClr val="008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600" dirty="0"/>
                <a:t>Συμβάσεις </a:t>
              </a:r>
              <a:r>
                <a:rPr lang="el-GR" sz="1600" dirty="0" err="1"/>
                <a:t>διευθυνσιοδότησης</a:t>
              </a:r>
              <a:endParaRPr lang="en-US" sz="1600" dirty="0"/>
            </a:p>
            <a:p>
              <a:pPr eaLnBrk="0" hangingPunct="0">
                <a:buFontTx/>
                <a:buChar char="•"/>
              </a:pPr>
              <a:r>
                <a:rPr lang="el-GR" sz="1600" dirty="0"/>
                <a:t>Μορφή </a:t>
              </a:r>
              <a:r>
                <a:rPr lang="en-GB" sz="1600" dirty="0"/>
                <a:t>d</a:t>
              </a:r>
              <a:r>
                <a:rPr lang="en-US" sz="1600" dirty="0" err="1"/>
                <a:t>atagram</a:t>
              </a:r>
              <a:r>
                <a:rPr lang="en-US" sz="1600" dirty="0"/>
                <a:t> </a:t>
              </a:r>
              <a:endParaRPr lang="el-GR" sz="1600" dirty="0"/>
            </a:p>
            <a:p>
              <a:pPr eaLnBrk="0" hangingPunct="0">
                <a:buFontTx/>
                <a:buChar char="•"/>
              </a:pPr>
              <a:r>
                <a:rPr lang="el-GR" sz="1600" dirty="0"/>
                <a:t>Συμβάσεις χειρισμού πακέτων</a:t>
              </a:r>
              <a:endParaRPr lang="en-US" sz="1600" dirty="0"/>
            </a:p>
          </p:txBody>
        </p:sp>
      </p:grpSp>
      <p:grpSp>
        <p:nvGrpSpPr>
          <p:cNvPr id="1039" name="Group 28"/>
          <p:cNvGrpSpPr>
            <a:grpSpLocks/>
          </p:cNvGrpSpPr>
          <p:nvPr/>
        </p:nvGrpSpPr>
        <p:grpSpPr bwMode="auto">
          <a:xfrm>
            <a:off x="5149850" y="3889375"/>
            <a:ext cx="3227388" cy="890588"/>
            <a:chOff x="72" y="1146"/>
            <a:chExt cx="1260" cy="561"/>
          </a:xfrm>
        </p:grpSpPr>
        <p:sp>
          <p:nvSpPr>
            <p:cNvPr id="1049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0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51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ICMP </a:t>
              </a:r>
              <a:r>
                <a:rPr lang="el-GR" sz="1600">
                  <a:solidFill>
                    <a:srgbClr val="FF0000"/>
                  </a:solidFill>
                </a:rPr>
                <a:t>πρωτόκολλο</a:t>
              </a:r>
              <a:endParaRPr lang="en-US" sz="1600">
                <a:solidFill>
                  <a:srgbClr val="FF0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600"/>
                <a:t>Ανταλλαγή μηνυμάτων λάθους</a:t>
              </a:r>
              <a:endParaRPr lang="en-US" sz="1600"/>
            </a:p>
            <a:p>
              <a:pPr eaLnBrk="0" hangingPunct="0">
                <a:buFontTx/>
                <a:buChar char="•"/>
              </a:pPr>
              <a:r>
                <a:rPr lang="en-US" sz="1600"/>
                <a:t>“</a:t>
              </a:r>
              <a:r>
                <a:rPr lang="el-GR" sz="1600"/>
                <a:t>σηματοδοσία</a:t>
              </a:r>
              <a:r>
                <a:rPr lang="en-US" sz="1600"/>
                <a:t>”</a:t>
              </a:r>
              <a:r>
                <a:rPr lang="el-GR" sz="1600"/>
                <a:t> δρομολογητών</a:t>
              </a:r>
              <a:endParaRPr lang="en-US"/>
            </a:p>
          </p:txBody>
        </p:sp>
      </p:grpSp>
      <p:sp>
        <p:nvSpPr>
          <p:cNvPr id="1040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41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334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μεταφοράς</a:t>
            </a:r>
            <a:r>
              <a:rPr lang="en-US">
                <a:solidFill>
                  <a:schemeClr val="bg2"/>
                </a:solidFill>
              </a:rPr>
              <a:t>: TCP, UDP</a:t>
            </a:r>
            <a:endParaRPr lang="en-US"/>
          </a:p>
        </p:txBody>
      </p:sp>
      <p:sp>
        <p:nvSpPr>
          <p:cNvPr id="1042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81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ζεύξης</a:t>
            </a:r>
            <a:endParaRPr lang="en-US"/>
          </a:p>
        </p:txBody>
      </p:sp>
      <p:sp>
        <p:nvSpPr>
          <p:cNvPr id="1043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Φυσικό επίπεδο</a:t>
            </a:r>
            <a:endParaRPr lang="en-US"/>
          </a:p>
        </p:txBody>
      </p:sp>
      <p:sp>
        <p:nvSpPr>
          <p:cNvPr id="1044" name="Text Box 36"/>
          <p:cNvSpPr txBox="1">
            <a:spLocks noChangeArrowheads="1"/>
          </p:cNvSpPr>
          <p:nvPr/>
        </p:nvSpPr>
        <p:spPr bwMode="auto">
          <a:xfrm>
            <a:off x="153988" y="3265488"/>
            <a:ext cx="1417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Επίπεδο </a:t>
            </a:r>
          </a:p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Δικτύου</a:t>
            </a:r>
            <a:endParaRPr lang="en-US" sz="2400">
              <a:solidFill>
                <a:srgbClr val="FF0000"/>
              </a:solidFill>
            </a:endParaRPr>
          </a:p>
          <a:p>
            <a:pPr algn="r" eaLnBrk="0" hangingPunct="0"/>
            <a:endParaRPr lang="en-US"/>
          </a:p>
        </p:txBody>
      </p:sp>
      <p:sp>
        <p:nvSpPr>
          <p:cNvPr id="1045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46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47" name="Rectangle 39"/>
          <p:cNvSpPr>
            <a:spLocks noChangeArrowheads="1"/>
          </p:cNvSpPr>
          <p:nvPr/>
        </p:nvSpPr>
        <p:spPr bwMode="auto">
          <a:xfrm>
            <a:off x="2549525" y="6086475"/>
            <a:ext cx="4533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1600">
                <a:solidFill>
                  <a:schemeClr val="bg2"/>
                </a:solidFill>
              </a:rPr>
              <a:t>πχ </a:t>
            </a:r>
            <a:r>
              <a:rPr lang="en-US" sz="1600">
                <a:solidFill>
                  <a:schemeClr val="bg2"/>
                </a:solidFill>
              </a:rPr>
              <a:t>έλλειψη κάποιας υπηρεσίας από έναν server</a:t>
            </a:r>
            <a:r>
              <a:rPr lang="el-GR" sz="1600">
                <a:solidFill>
                  <a:schemeClr val="bg2"/>
                </a:solidFill>
              </a:rPr>
              <a:t>,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</a:rPr>
              <a:t>απουσία ενός </a:t>
            </a:r>
            <a:r>
              <a:rPr lang="el-GR" sz="1600">
                <a:solidFill>
                  <a:schemeClr val="bg2"/>
                </a:solidFill>
              </a:rPr>
              <a:t>υπολογιστή </a:t>
            </a:r>
            <a:r>
              <a:rPr lang="en-US" sz="1600">
                <a:solidFill>
                  <a:schemeClr val="bg2"/>
                </a:solidFill>
              </a:rPr>
              <a:t>από το δίκτυο</a:t>
            </a:r>
          </a:p>
        </p:txBody>
      </p:sp>
      <p:sp>
        <p:nvSpPr>
          <p:cNvPr id="1048" name="Line 40"/>
          <p:cNvSpPr>
            <a:spLocks noChangeShapeType="1"/>
          </p:cNvSpPr>
          <p:nvPr/>
        </p:nvSpPr>
        <p:spPr bwMode="auto">
          <a:xfrm flipV="1">
            <a:off x="6442075" y="4491038"/>
            <a:ext cx="995363" cy="17668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755FA0D-838A-47AA-AE4F-89C8E131035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704975" y="1781175"/>
            <a:ext cx="6937375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638300" y="1847850"/>
            <a:ext cx="6873875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l-GR" sz="3600" smtClean="0"/>
              <a:t>Το επίπεδο δικτύου στο Διαδίκτυο</a:t>
            </a:r>
            <a:endParaRPr lang="en-US" smtClean="0"/>
          </a:p>
        </p:txBody>
      </p:sp>
      <p:graphicFrame>
        <p:nvGraphicFramePr>
          <p:cNvPr id="6146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Clip" r:id="rId3" imgW="0" imgH="0" progId="">
              <p:embed/>
            </p:oleObj>
          </a:graphicData>
        </a:graphic>
      </p:graphicFrame>
      <p:grpSp>
        <p:nvGrpSpPr>
          <p:cNvPr id="6152" name="Group 6"/>
          <p:cNvGrpSpPr>
            <a:grpSpLocks/>
          </p:cNvGrpSpPr>
          <p:nvPr/>
        </p:nvGrpSpPr>
        <p:grpSpPr bwMode="auto">
          <a:xfrm>
            <a:off x="3713163" y="3479800"/>
            <a:ext cx="1368425" cy="1214438"/>
            <a:chOff x="3967" y="2883"/>
            <a:chExt cx="667" cy="765"/>
          </a:xfrm>
        </p:grpSpPr>
        <p:sp>
          <p:nvSpPr>
            <p:cNvPr id="6178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9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80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>
                  <a:solidFill>
                    <a:srgbClr val="0099FF"/>
                  </a:solidFill>
                </a:rPr>
                <a:t>Πίνακας </a:t>
              </a:r>
              <a:endParaRPr lang="en-US">
                <a:solidFill>
                  <a:srgbClr val="0099FF"/>
                </a:solidFill>
              </a:endParaRPr>
            </a:p>
            <a:p>
              <a:pPr algn="ctr" eaLnBrk="0" hangingPunct="0"/>
              <a:r>
                <a:rPr lang="el-GR">
                  <a:solidFill>
                    <a:srgbClr val="0099FF"/>
                  </a:solidFill>
                </a:rPr>
                <a:t>προώθησης</a:t>
              </a:r>
              <a:endParaRPr lang="en-US">
                <a:solidFill>
                  <a:srgbClr val="0099FF"/>
                </a:solidFill>
              </a:endParaRPr>
            </a:p>
          </p:txBody>
        </p:sp>
        <p:sp>
          <p:nvSpPr>
            <p:cNvPr id="6181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82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83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84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85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86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153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8356600" cy="438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/>
              <a:t>Λειτουργίες του επιπέδου δικτύου </a:t>
            </a:r>
            <a:r>
              <a:rPr lang="en-GB" sz="2400" smtClean="0"/>
              <a:t>h</a:t>
            </a:r>
            <a:r>
              <a:rPr lang="en-US" sz="2400" smtClean="0"/>
              <a:t>ost</a:t>
            </a:r>
            <a:r>
              <a:rPr lang="el-GR" sz="2400" smtClean="0"/>
              <a:t> και δρομολογητές</a:t>
            </a:r>
            <a:r>
              <a:rPr lang="en-US" sz="2400" smtClean="0"/>
              <a:t>:</a:t>
            </a: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156" name="Group 19"/>
          <p:cNvGrpSpPr>
            <a:grpSpLocks/>
          </p:cNvGrpSpPr>
          <p:nvPr/>
        </p:nvGrpSpPr>
        <p:grpSpPr bwMode="auto">
          <a:xfrm>
            <a:off x="1836738" y="2667000"/>
            <a:ext cx="2755900" cy="904875"/>
            <a:chOff x="1175" y="1848"/>
            <a:chExt cx="1227" cy="570"/>
          </a:xfrm>
        </p:grpSpPr>
        <p:sp>
          <p:nvSpPr>
            <p:cNvPr id="6175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6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7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22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>
                  <a:solidFill>
                    <a:srgbClr val="0099FF"/>
                  </a:solidFill>
                </a:rPr>
                <a:t>Πρωτόκολλα δρομολόγησης</a:t>
              </a:r>
              <a:endParaRPr lang="en-US" sz="1600">
                <a:solidFill>
                  <a:srgbClr val="0099FF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600"/>
                <a:t>Επιλογή διαδρομής</a:t>
              </a:r>
              <a:endParaRPr lang="en-US" sz="1600"/>
            </a:p>
            <a:p>
              <a:pPr eaLnBrk="0" hangingPunct="0">
                <a:buFontTx/>
                <a:buChar char="•"/>
              </a:pPr>
              <a:r>
                <a:rPr lang="en-US" sz="1600"/>
                <a:t>RIP, OSPF, BGP</a:t>
              </a:r>
              <a:endParaRPr lang="en-US"/>
            </a:p>
          </p:txBody>
        </p:sp>
      </p:grpSp>
      <p:sp>
        <p:nvSpPr>
          <p:cNvPr id="615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6158" name="Group 24"/>
          <p:cNvGrpSpPr>
            <a:grpSpLocks/>
          </p:cNvGrpSpPr>
          <p:nvPr/>
        </p:nvGrpSpPr>
        <p:grpSpPr bwMode="auto">
          <a:xfrm>
            <a:off x="5092700" y="2576513"/>
            <a:ext cx="3411538" cy="1182687"/>
            <a:chOff x="102" y="1272"/>
            <a:chExt cx="2149" cy="745"/>
          </a:xfrm>
        </p:grpSpPr>
        <p:sp>
          <p:nvSpPr>
            <p:cNvPr id="617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4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213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8000"/>
                  </a:solidFill>
                </a:rPr>
                <a:t>IP </a:t>
              </a:r>
              <a:r>
                <a:rPr lang="el-GR" sz="1600">
                  <a:solidFill>
                    <a:srgbClr val="008000"/>
                  </a:solidFill>
                </a:rPr>
                <a:t>πρωτόκολλο</a:t>
              </a:r>
              <a:endParaRPr lang="en-US" sz="1600">
                <a:solidFill>
                  <a:srgbClr val="008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600"/>
                <a:t>Συμβάσεις διευθυνσιοδότησης</a:t>
              </a:r>
              <a:endParaRPr lang="en-US" sz="1600"/>
            </a:p>
            <a:p>
              <a:pPr eaLnBrk="0" hangingPunct="0">
                <a:buFontTx/>
                <a:buChar char="•"/>
              </a:pPr>
              <a:r>
                <a:rPr lang="el-GR" sz="1600"/>
                <a:t>Μορφή </a:t>
              </a:r>
              <a:r>
                <a:rPr lang="en-GB" sz="1600"/>
                <a:t>d</a:t>
              </a:r>
              <a:r>
                <a:rPr lang="en-US" sz="1600"/>
                <a:t>atagram </a:t>
              </a:r>
              <a:endParaRPr lang="el-GR" sz="1600"/>
            </a:p>
            <a:p>
              <a:pPr eaLnBrk="0" hangingPunct="0">
                <a:buFontTx/>
                <a:buChar char="•"/>
              </a:pPr>
              <a:r>
                <a:rPr lang="el-GR" sz="1600"/>
                <a:t>Συμβάσεις χειρισμού πακέτων</a:t>
              </a:r>
              <a:endParaRPr lang="en-US" sz="1600"/>
            </a:p>
          </p:txBody>
        </p:sp>
      </p:grpSp>
      <p:grpSp>
        <p:nvGrpSpPr>
          <p:cNvPr id="6159" name="Group 28"/>
          <p:cNvGrpSpPr>
            <a:grpSpLocks/>
          </p:cNvGrpSpPr>
          <p:nvPr/>
        </p:nvGrpSpPr>
        <p:grpSpPr bwMode="auto">
          <a:xfrm>
            <a:off x="5149850" y="3889375"/>
            <a:ext cx="3227388" cy="890588"/>
            <a:chOff x="72" y="1146"/>
            <a:chExt cx="1260" cy="561"/>
          </a:xfrm>
        </p:grpSpPr>
        <p:sp>
          <p:nvSpPr>
            <p:cNvPr id="6169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0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6171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ICMP </a:t>
              </a:r>
              <a:r>
                <a:rPr lang="el-GR" sz="1600">
                  <a:solidFill>
                    <a:srgbClr val="FF0000"/>
                  </a:solidFill>
                </a:rPr>
                <a:t>πρωτόκολλο</a:t>
              </a:r>
              <a:endParaRPr lang="en-US" sz="1600">
                <a:solidFill>
                  <a:srgbClr val="FF0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600"/>
                <a:t>Ανταλλαγή μηνυμάτων λάθους</a:t>
              </a:r>
              <a:endParaRPr lang="en-US" sz="1600"/>
            </a:p>
            <a:p>
              <a:pPr eaLnBrk="0" hangingPunct="0">
                <a:buFontTx/>
                <a:buChar char="•"/>
              </a:pPr>
              <a:r>
                <a:rPr lang="en-US" sz="1600"/>
                <a:t>“</a:t>
              </a:r>
              <a:r>
                <a:rPr lang="el-GR" sz="1600"/>
                <a:t>σηματοδοσία</a:t>
              </a:r>
              <a:r>
                <a:rPr lang="en-US" sz="1600"/>
                <a:t>”</a:t>
              </a:r>
              <a:r>
                <a:rPr lang="el-GR" sz="1600"/>
                <a:t> δρομολογητών</a:t>
              </a:r>
              <a:endParaRPr lang="en-US"/>
            </a:p>
          </p:txBody>
        </p:sp>
      </p:grpSp>
      <p:sp>
        <p:nvSpPr>
          <p:cNvPr id="6160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1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334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μεταφοράς</a:t>
            </a:r>
            <a:r>
              <a:rPr lang="en-US">
                <a:solidFill>
                  <a:schemeClr val="bg2"/>
                </a:solidFill>
              </a:rPr>
              <a:t>: TCP, UDP</a:t>
            </a:r>
            <a:endParaRPr lang="en-US"/>
          </a:p>
        </p:txBody>
      </p:sp>
      <p:sp>
        <p:nvSpPr>
          <p:cNvPr id="6162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81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ζεύξης</a:t>
            </a:r>
            <a:endParaRPr lang="en-US"/>
          </a:p>
        </p:txBody>
      </p:sp>
      <p:sp>
        <p:nvSpPr>
          <p:cNvPr id="6163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Φυσικό επίπεδο</a:t>
            </a:r>
            <a:endParaRPr lang="en-US"/>
          </a:p>
        </p:txBody>
      </p:sp>
      <p:sp>
        <p:nvSpPr>
          <p:cNvPr id="6164" name="Text Box 36"/>
          <p:cNvSpPr txBox="1">
            <a:spLocks noChangeArrowheads="1"/>
          </p:cNvSpPr>
          <p:nvPr/>
        </p:nvSpPr>
        <p:spPr bwMode="auto">
          <a:xfrm>
            <a:off x="153988" y="3265488"/>
            <a:ext cx="1417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Επίπεδο </a:t>
            </a:r>
          </a:p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Δικτύου</a:t>
            </a:r>
            <a:endParaRPr lang="en-US" sz="2400">
              <a:solidFill>
                <a:srgbClr val="FF0000"/>
              </a:solidFill>
            </a:endParaRPr>
          </a:p>
          <a:p>
            <a:pPr algn="r" eaLnBrk="0" hangingPunct="0"/>
            <a:endParaRPr lang="en-US"/>
          </a:p>
        </p:txBody>
      </p:sp>
      <p:sp>
        <p:nvSpPr>
          <p:cNvPr id="6165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6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7" name="Rectangle 39"/>
          <p:cNvSpPr>
            <a:spLocks noChangeArrowheads="1"/>
          </p:cNvSpPr>
          <p:nvPr/>
        </p:nvSpPr>
        <p:spPr bwMode="auto">
          <a:xfrm>
            <a:off x="2549525" y="6086475"/>
            <a:ext cx="4533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1600">
                <a:solidFill>
                  <a:schemeClr val="bg2"/>
                </a:solidFill>
              </a:rPr>
              <a:t>πχ </a:t>
            </a:r>
            <a:r>
              <a:rPr lang="en-US" sz="1600">
                <a:solidFill>
                  <a:schemeClr val="bg2"/>
                </a:solidFill>
              </a:rPr>
              <a:t>έλλειψη κάποιας υπηρεσίας από έναν server</a:t>
            </a:r>
            <a:r>
              <a:rPr lang="el-GR" sz="1600">
                <a:solidFill>
                  <a:schemeClr val="bg2"/>
                </a:solidFill>
              </a:rPr>
              <a:t>,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</a:rPr>
              <a:t>απουσία ενός </a:t>
            </a:r>
            <a:r>
              <a:rPr lang="el-GR" sz="1600">
                <a:solidFill>
                  <a:schemeClr val="bg2"/>
                </a:solidFill>
              </a:rPr>
              <a:t>υπολογιστή </a:t>
            </a:r>
            <a:r>
              <a:rPr lang="en-US" sz="1600">
                <a:solidFill>
                  <a:schemeClr val="bg2"/>
                </a:solidFill>
              </a:rPr>
              <a:t>από το δίκτυο</a:t>
            </a:r>
          </a:p>
        </p:txBody>
      </p:sp>
      <p:sp>
        <p:nvSpPr>
          <p:cNvPr id="6168" name="Line 40"/>
          <p:cNvSpPr>
            <a:spLocks noChangeShapeType="1"/>
          </p:cNvSpPr>
          <p:nvPr/>
        </p:nvSpPr>
        <p:spPr bwMode="auto">
          <a:xfrm flipV="1">
            <a:off x="6442075" y="4491038"/>
            <a:ext cx="995363" cy="17668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7007385-324C-47F9-8FB7-F338446BCDA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l-GR" sz="3600" smtClean="0"/>
              <a:t>Διάταξη </a:t>
            </a:r>
            <a:r>
              <a:rPr lang="en-US" sz="3600" smtClean="0"/>
              <a:t>IP </a:t>
            </a:r>
            <a:r>
              <a:rPr lang="el-GR" sz="3600" smtClean="0"/>
              <a:t>δεδομενογράμματος</a:t>
            </a:r>
            <a:endParaRPr lang="en-US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149600" y="1377950"/>
            <a:ext cx="3951288" cy="4824413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054350" y="1484313"/>
            <a:ext cx="3951288" cy="4805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2998788" y="1549400"/>
            <a:ext cx="53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</a:rPr>
              <a:t>ver</a:t>
            </a:r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5491163" y="1611313"/>
            <a:ext cx="103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b="1">
                <a:solidFill>
                  <a:srgbClr val="FFFF00"/>
                </a:solidFill>
              </a:rPr>
              <a:t>μέγεθος</a:t>
            </a:r>
            <a:endParaRPr 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3067050" y="2001838"/>
            <a:ext cx="39465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 flipH="1" flipV="1">
            <a:off x="5006975" y="1493838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4503738" y="96837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5549900" y="1209675"/>
            <a:ext cx="14271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 rot="10800000">
            <a:off x="3041650" y="1220788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3168650" y="4725988"/>
            <a:ext cx="3725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/>
              <a:t>δεδομένα</a:t>
            </a:r>
            <a:r>
              <a:rPr lang="en-US" sz="2000"/>
              <a:t> </a:t>
            </a:r>
            <a:endParaRPr lang="el-GR" sz="2000"/>
          </a:p>
          <a:p>
            <a:pPr algn="ctr" eaLnBrk="0" hangingPunct="0"/>
            <a:r>
              <a:rPr lang="en-US"/>
              <a:t>(</a:t>
            </a:r>
            <a:r>
              <a:rPr lang="el-GR"/>
              <a:t>μεταβλητό μέγεθος</a:t>
            </a:r>
            <a:r>
              <a:rPr lang="en-US"/>
              <a:t>,</a:t>
            </a:r>
            <a:r>
              <a:rPr lang="el-GR"/>
              <a:t> τυπικά ένα τμήμα </a:t>
            </a:r>
            <a:r>
              <a:rPr lang="en-US"/>
              <a:t>TCP </a:t>
            </a:r>
            <a:r>
              <a:rPr lang="el-GR"/>
              <a:t>ή</a:t>
            </a:r>
            <a:r>
              <a:rPr lang="en-US"/>
              <a:t> UDP)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2973388" y="20955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hlink"/>
                </a:solidFill>
              </a:rPr>
              <a:t>16-bit identifier</a:t>
            </a:r>
            <a:endParaRPr lang="en-US" sz="20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 flipV="1">
            <a:off x="3060700" y="3500438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3060700" y="3976688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5410200" y="246380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</a:rPr>
              <a:t>Internet</a:t>
            </a:r>
          </a:p>
          <a:p>
            <a:pPr algn="ctr" eaLnBrk="0" hangingPunct="0"/>
            <a:r>
              <a:rPr lang="en-US">
                <a:solidFill>
                  <a:srgbClr val="008000"/>
                </a:solidFill>
              </a:rPr>
              <a:t> checksum</a:t>
            </a:r>
            <a:endParaRPr lang="en-US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3055938" y="2435225"/>
            <a:ext cx="95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FF00"/>
                </a:solidFill>
              </a:rPr>
              <a:t>time to</a:t>
            </a:r>
          </a:p>
          <a:p>
            <a:pPr algn="ctr" eaLnBrk="0" hangingPunct="0"/>
            <a:r>
              <a:rPr lang="en-US">
                <a:solidFill>
                  <a:srgbClr val="00FF00"/>
                </a:solidFill>
              </a:rPr>
              <a:t>live</a:t>
            </a:r>
            <a:endParaRPr lang="en-US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48148" name="Text Box 19"/>
          <p:cNvSpPr txBox="1">
            <a:spLocks noChangeArrowheads="1"/>
          </p:cNvSpPr>
          <p:nvPr/>
        </p:nvSpPr>
        <p:spPr bwMode="auto">
          <a:xfrm>
            <a:off x="3508375" y="3114675"/>
            <a:ext cx="309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32 bit IP</a:t>
            </a:r>
            <a:r>
              <a:rPr lang="el-GR" b="1">
                <a:solidFill>
                  <a:srgbClr val="CC3300"/>
                </a:solidFill>
              </a:rPr>
              <a:t> διέυθυνση πηγής</a:t>
            </a: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779463" y="863600"/>
            <a:ext cx="197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>
                <a:solidFill>
                  <a:srgbClr val="008000"/>
                </a:solidFill>
              </a:rPr>
              <a:t>αριθμός έκδοσης </a:t>
            </a:r>
          </a:p>
          <a:p>
            <a:pPr algn="r" eaLnBrk="0" hangingPunct="0"/>
            <a:r>
              <a:rPr lang="en-US">
                <a:solidFill>
                  <a:srgbClr val="008000"/>
                </a:solidFill>
              </a:rPr>
              <a:t>IP</a:t>
            </a:r>
            <a:r>
              <a:rPr lang="el-GR">
                <a:solidFill>
                  <a:srgbClr val="008000"/>
                </a:solidFill>
              </a:rPr>
              <a:t> πρωτοκόλλου</a:t>
            </a:r>
            <a:endParaRPr lang="en-US" sz="1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8150" name="Text Box 21"/>
          <p:cNvSpPr txBox="1">
            <a:spLocks noChangeArrowheads="1"/>
          </p:cNvSpPr>
          <p:nvPr/>
        </p:nvSpPr>
        <p:spPr bwMode="auto">
          <a:xfrm>
            <a:off x="288925" y="1411288"/>
            <a:ext cx="2462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>
                <a:solidFill>
                  <a:srgbClr val="FF99CC"/>
                </a:solidFill>
              </a:rPr>
              <a:t>μέγεθος επικεφαλίδας</a:t>
            </a:r>
            <a:endParaRPr lang="en-US">
              <a:solidFill>
                <a:srgbClr val="FF99CC"/>
              </a:solidFill>
            </a:endParaRPr>
          </a:p>
          <a:p>
            <a:pPr algn="r" eaLnBrk="0" hangingPunct="0"/>
            <a:r>
              <a:rPr lang="en-US"/>
              <a:t> (bytes)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8151" name="Text Box 22"/>
          <p:cNvSpPr txBox="1">
            <a:spLocks noChangeArrowheads="1"/>
          </p:cNvSpPr>
          <p:nvPr/>
        </p:nvSpPr>
        <p:spPr bwMode="auto">
          <a:xfrm>
            <a:off x="441325" y="2411413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>
                <a:solidFill>
                  <a:srgbClr val="00FF00"/>
                </a:solidFill>
              </a:rPr>
              <a:t>Μέγιστος αριθμός</a:t>
            </a:r>
            <a:endParaRPr lang="en-US">
              <a:solidFill>
                <a:srgbClr val="00FF00"/>
              </a:solidFill>
            </a:endParaRPr>
          </a:p>
          <a:p>
            <a:pPr algn="r" eaLnBrk="0" hangingPunct="0"/>
            <a:r>
              <a:rPr lang="el-GR">
                <a:solidFill>
                  <a:srgbClr val="00FF00"/>
                </a:solidFill>
              </a:rPr>
              <a:t>εναπομείνοντων</a:t>
            </a:r>
            <a:r>
              <a:rPr lang="en-US">
                <a:solidFill>
                  <a:srgbClr val="00FF00"/>
                </a:solidFill>
              </a:rPr>
              <a:t> hops</a:t>
            </a:r>
          </a:p>
          <a:p>
            <a:pPr algn="r" eaLnBrk="0" hangingPunct="0"/>
            <a:r>
              <a:rPr lang="en-US">
                <a:solidFill>
                  <a:srgbClr val="00FF00"/>
                </a:solidFill>
              </a:rPr>
              <a:t>(</a:t>
            </a:r>
            <a:r>
              <a:rPr lang="el-GR">
                <a:solidFill>
                  <a:srgbClr val="00FF00"/>
                </a:solidFill>
              </a:rPr>
              <a:t>μειώνετε σε κάθε </a:t>
            </a:r>
          </a:p>
          <a:p>
            <a:pPr algn="r" eaLnBrk="0" hangingPunct="0"/>
            <a:r>
              <a:rPr lang="el-GR">
                <a:solidFill>
                  <a:srgbClr val="00FF00"/>
                </a:solidFill>
              </a:rPr>
              <a:t>δρομολογητή</a:t>
            </a:r>
            <a:r>
              <a:rPr lang="en-US">
                <a:solidFill>
                  <a:srgbClr val="00FF00"/>
                </a:solidFill>
              </a:rPr>
              <a:t>)</a:t>
            </a:r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652713" y="1189038"/>
            <a:ext cx="528637" cy="461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681288" y="1746250"/>
            <a:ext cx="904875" cy="147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7319963" y="1792288"/>
            <a:ext cx="180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για</a:t>
            </a:r>
            <a:endParaRPr lang="en-US"/>
          </a:p>
          <a:p>
            <a:pPr eaLnBrk="0" hangingPunct="0"/>
            <a:r>
              <a:rPr lang="el-GR"/>
              <a:t>Τεμαχισμός</a:t>
            </a:r>
            <a:r>
              <a:rPr lang="en-US"/>
              <a:t>/</a:t>
            </a:r>
          </a:p>
          <a:p>
            <a:pPr eaLnBrk="0" hangingPunct="0"/>
            <a:r>
              <a:rPr lang="el-GR"/>
              <a:t>συναρμολόγηση</a:t>
            </a:r>
            <a:endParaRPr lang="en-US"/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7121525" y="1058863"/>
            <a:ext cx="221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1">
                <a:solidFill>
                  <a:srgbClr val="FFFF00"/>
                </a:solidFill>
              </a:rPr>
              <a:t>συνολικό μέγεθος</a:t>
            </a:r>
            <a:endParaRPr lang="en-US" b="1">
              <a:solidFill>
                <a:srgbClr val="FFFF00"/>
              </a:solidFill>
            </a:endParaRPr>
          </a:p>
          <a:p>
            <a:pPr eaLnBrk="0" hangingPunct="0"/>
            <a:r>
              <a:rPr lang="el-GR" b="1">
                <a:solidFill>
                  <a:srgbClr val="FFFF00"/>
                </a:solidFill>
              </a:rPr>
              <a:t>δεδομενογράμματος</a:t>
            </a:r>
          </a:p>
          <a:p>
            <a:pPr eaLnBrk="0" hangingPunct="0"/>
            <a:r>
              <a:rPr lang="en-US" b="1">
                <a:solidFill>
                  <a:srgbClr val="FFFF00"/>
                </a:solidFill>
              </a:rPr>
              <a:t>(bytes)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436563" y="3579813"/>
            <a:ext cx="24304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>
                <a:solidFill>
                  <a:srgbClr val="008000"/>
                </a:solidFill>
              </a:rPr>
              <a:t>Υψηλότερο επίπεδο </a:t>
            </a:r>
          </a:p>
          <a:p>
            <a:pPr algn="r" eaLnBrk="0" hangingPunct="0"/>
            <a:r>
              <a:rPr lang="el-GR">
                <a:solidFill>
                  <a:srgbClr val="008000"/>
                </a:solidFill>
              </a:rPr>
              <a:t>πρωτόκολλο που θα </a:t>
            </a:r>
          </a:p>
          <a:p>
            <a:pPr algn="r" eaLnBrk="0" hangingPunct="0"/>
            <a:r>
              <a:rPr lang="el-GR">
                <a:solidFill>
                  <a:srgbClr val="008000"/>
                </a:solidFill>
              </a:rPr>
              <a:t>παραδοθεί το </a:t>
            </a:r>
            <a:r>
              <a:rPr lang="en-US">
                <a:solidFill>
                  <a:srgbClr val="008000"/>
                </a:solidFill>
              </a:rPr>
              <a:t>payload</a:t>
            </a:r>
          </a:p>
        </p:txBody>
      </p:sp>
      <p:sp>
        <p:nvSpPr>
          <p:cNvPr id="48157" name="Line 28"/>
          <p:cNvSpPr>
            <a:spLocks noChangeShapeType="1"/>
          </p:cNvSpPr>
          <p:nvPr/>
        </p:nvSpPr>
        <p:spPr bwMode="auto">
          <a:xfrm flipV="1">
            <a:off x="2795588" y="2732088"/>
            <a:ext cx="1466850" cy="1123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58" name="Line 29"/>
          <p:cNvSpPr>
            <a:spLocks noChangeShapeType="1"/>
          </p:cNvSpPr>
          <p:nvPr/>
        </p:nvSpPr>
        <p:spPr bwMode="auto">
          <a:xfrm flipH="1">
            <a:off x="5376863" y="2246313"/>
            <a:ext cx="203835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59" name="Line 30"/>
          <p:cNvSpPr>
            <a:spLocks noChangeShapeType="1"/>
          </p:cNvSpPr>
          <p:nvPr/>
        </p:nvSpPr>
        <p:spPr bwMode="auto">
          <a:xfrm flipH="1">
            <a:off x="6757988" y="1379538"/>
            <a:ext cx="638175" cy="409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0" name="Text Box 31"/>
          <p:cNvSpPr txBox="1">
            <a:spLocks noChangeArrowheads="1"/>
          </p:cNvSpPr>
          <p:nvPr/>
        </p:nvSpPr>
        <p:spPr bwMode="auto">
          <a:xfrm>
            <a:off x="3440113" y="1444625"/>
            <a:ext cx="750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99CC"/>
                </a:solidFill>
              </a:rPr>
              <a:t>head.</a:t>
            </a:r>
          </a:p>
          <a:p>
            <a:pPr algn="ctr" eaLnBrk="0" hangingPunct="0"/>
            <a:r>
              <a:rPr lang="en-US">
                <a:solidFill>
                  <a:srgbClr val="FF99CC"/>
                </a:solidFill>
              </a:rPr>
              <a:t>len</a:t>
            </a:r>
            <a:endParaRPr lang="en-US" sz="2400">
              <a:solidFill>
                <a:srgbClr val="FF99CC"/>
              </a:solidFill>
              <a:latin typeface="Times New Roman" pitchFamily="18" charset="0"/>
            </a:endParaRPr>
          </a:p>
        </p:txBody>
      </p:sp>
      <p:sp>
        <p:nvSpPr>
          <p:cNvPr id="48161" name="Text Box 32"/>
          <p:cNvSpPr txBox="1">
            <a:spLocks noChangeArrowheads="1"/>
          </p:cNvSpPr>
          <p:nvPr/>
        </p:nvSpPr>
        <p:spPr bwMode="auto">
          <a:xfrm>
            <a:off x="4084638" y="1435100"/>
            <a:ext cx="96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type of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</a:rPr>
              <a:t>service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62" name="Line 33"/>
          <p:cNvSpPr>
            <a:spLocks noChangeShapeType="1"/>
          </p:cNvSpPr>
          <p:nvPr/>
        </p:nvSpPr>
        <p:spPr bwMode="auto">
          <a:xfrm flipH="1" flipV="1">
            <a:off x="4111625" y="148907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3" name="Line 34"/>
          <p:cNvSpPr>
            <a:spLocks noChangeShapeType="1"/>
          </p:cNvSpPr>
          <p:nvPr/>
        </p:nvSpPr>
        <p:spPr bwMode="auto">
          <a:xfrm flipH="1" flipV="1">
            <a:off x="3497263" y="149860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4" name="Text Box 35"/>
          <p:cNvSpPr txBox="1">
            <a:spLocks noChangeArrowheads="1"/>
          </p:cNvSpPr>
          <p:nvPr/>
        </p:nvSpPr>
        <p:spPr bwMode="auto">
          <a:xfrm>
            <a:off x="701675" y="1963738"/>
            <a:ext cx="2097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>
                <a:solidFill>
                  <a:srgbClr val="FF0000"/>
                </a:solidFill>
              </a:rPr>
              <a:t>Τύπος δεδομένων</a:t>
            </a:r>
            <a:r>
              <a:rPr lang="en-US"/>
              <a:t> 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8165" name="Line 36"/>
          <p:cNvSpPr>
            <a:spLocks noChangeShapeType="1"/>
          </p:cNvSpPr>
          <p:nvPr/>
        </p:nvSpPr>
        <p:spPr bwMode="auto">
          <a:xfrm flipV="1">
            <a:off x="2700338" y="1760538"/>
            <a:ext cx="1533525" cy="414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6" name="Line 37"/>
          <p:cNvSpPr>
            <a:spLocks noChangeShapeType="1"/>
          </p:cNvSpPr>
          <p:nvPr/>
        </p:nvSpPr>
        <p:spPr bwMode="auto">
          <a:xfrm flipH="1" flipV="1">
            <a:off x="5006975" y="2008188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7" name="Text Box 38"/>
          <p:cNvSpPr txBox="1">
            <a:spLocks noChangeArrowheads="1"/>
          </p:cNvSpPr>
          <p:nvPr/>
        </p:nvSpPr>
        <p:spPr bwMode="auto">
          <a:xfrm>
            <a:off x="4859338" y="208597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flgs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48168" name="Line 39"/>
          <p:cNvSpPr>
            <a:spLocks noChangeShapeType="1"/>
          </p:cNvSpPr>
          <p:nvPr/>
        </p:nvSpPr>
        <p:spPr bwMode="auto">
          <a:xfrm flipH="1" flipV="1">
            <a:off x="5473700" y="1998663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69" name="Text Box 40"/>
          <p:cNvSpPr txBox="1">
            <a:spLocks noChangeArrowheads="1"/>
          </p:cNvSpPr>
          <p:nvPr/>
        </p:nvSpPr>
        <p:spPr bwMode="auto">
          <a:xfrm>
            <a:off x="5516563" y="1952625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fragment</a:t>
            </a:r>
          </a:p>
          <a:p>
            <a:pPr algn="ctr" eaLnBrk="0" hangingPunct="0"/>
            <a:r>
              <a:rPr lang="en-US"/>
              <a:t> offset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48170" name="Line 41"/>
          <p:cNvSpPr>
            <a:spLocks noChangeShapeType="1"/>
          </p:cNvSpPr>
          <p:nvPr/>
        </p:nvSpPr>
        <p:spPr bwMode="auto">
          <a:xfrm flipH="1" flipV="1">
            <a:off x="6738938" y="2141538"/>
            <a:ext cx="657225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1" name="Line 42"/>
          <p:cNvSpPr>
            <a:spLocks noChangeShapeType="1"/>
          </p:cNvSpPr>
          <p:nvPr/>
        </p:nvSpPr>
        <p:spPr bwMode="auto">
          <a:xfrm flipH="1">
            <a:off x="4862513" y="2255838"/>
            <a:ext cx="25146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2" name="Line 43"/>
          <p:cNvSpPr>
            <a:spLocks noChangeShapeType="1"/>
          </p:cNvSpPr>
          <p:nvPr/>
        </p:nvSpPr>
        <p:spPr bwMode="auto">
          <a:xfrm flipV="1">
            <a:off x="3060700" y="2509838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3" name="Line 44"/>
          <p:cNvSpPr>
            <a:spLocks noChangeShapeType="1"/>
          </p:cNvSpPr>
          <p:nvPr/>
        </p:nvSpPr>
        <p:spPr bwMode="auto">
          <a:xfrm flipH="1" flipV="1">
            <a:off x="5006975" y="2513013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4" name="Line 45"/>
          <p:cNvSpPr>
            <a:spLocks noChangeShapeType="1"/>
          </p:cNvSpPr>
          <p:nvPr/>
        </p:nvSpPr>
        <p:spPr bwMode="auto">
          <a:xfrm flipV="1">
            <a:off x="3041650" y="3024188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5" name="Text Box 46"/>
          <p:cNvSpPr txBox="1">
            <a:spLocks noChangeArrowheads="1"/>
          </p:cNvSpPr>
          <p:nvPr/>
        </p:nvSpPr>
        <p:spPr bwMode="auto">
          <a:xfrm>
            <a:off x="4138613" y="2425700"/>
            <a:ext cx="78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</a:rPr>
              <a:t>upper</a:t>
            </a:r>
          </a:p>
          <a:p>
            <a:pPr algn="ctr" eaLnBrk="0" hangingPunct="0"/>
            <a:r>
              <a:rPr lang="en-US">
                <a:solidFill>
                  <a:srgbClr val="008000"/>
                </a:solidFill>
              </a:rPr>
              <a:t> layer</a:t>
            </a:r>
            <a:endParaRPr lang="en-US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8176" name="Line 47"/>
          <p:cNvSpPr>
            <a:spLocks noChangeShapeType="1"/>
          </p:cNvSpPr>
          <p:nvPr/>
        </p:nvSpPr>
        <p:spPr bwMode="auto">
          <a:xfrm flipH="1" flipV="1">
            <a:off x="4054475" y="2522538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7" name="Line 48"/>
          <p:cNvSpPr>
            <a:spLocks noChangeShapeType="1"/>
          </p:cNvSpPr>
          <p:nvPr/>
        </p:nvSpPr>
        <p:spPr bwMode="auto">
          <a:xfrm>
            <a:off x="2776538" y="2698750"/>
            <a:ext cx="552450" cy="90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78" name="Text Box 49"/>
          <p:cNvSpPr txBox="1">
            <a:spLocks noChangeArrowheads="1"/>
          </p:cNvSpPr>
          <p:nvPr/>
        </p:nvSpPr>
        <p:spPr bwMode="auto">
          <a:xfrm>
            <a:off x="3300413" y="3552825"/>
            <a:ext cx="365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32 bit IP </a:t>
            </a:r>
            <a:r>
              <a:rPr lang="el-GR" b="1">
                <a:solidFill>
                  <a:srgbClr val="CC3300"/>
                </a:solidFill>
              </a:rPr>
              <a:t>διεύθυνση προορισμού</a:t>
            </a: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8179" name="Line 50"/>
          <p:cNvSpPr>
            <a:spLocks noChangeShapeType="1"/>
          </p:cNvSpPr>
          <p:nvPr/>
        </p:nvSpPr>
        <p:spPr bwMode="auto">
          <a:xfrm flipV="1">
            <a:off x="3060700" y="4424363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80" name="Text Box 51"/>
          <p:cNvSpPr txBox="1">
            <a:spLocks noChangeArrowheads="1"/>
          </p:cNvSpPr>
          <p:nvPr/>
        </p:nvSpPr>
        <p:spPr bwMode="auto">
          <a:xfrm>
            <a:off x="4070350" y="4019550"/>
            <a:ext cx="265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>
                <a:solidFill>
                  <a:srgbClr val="0099FF"/>
                </a:solidFill>
              </a:rPr>
              <a:t>Επιλογές</a:t>
            </a:r>
            <a:r>
              <a:rPr lang="en-US">
                <a:solidFill>
                  <a:srgbClr val="0099FF"/>
                </a:solidFill>
              </a:rPr>
              <a:t> (</a:t>
            </a:r>
            <a:r>
              <a:rPr lang="el-GR">
                <a:solidFill>
                  <a:srgbClr val="0099FF"/>
                </a:solidFill>
              </a:rPr>
              <a:t>αν υπάρχουν</a:t>
            </a:r>
            <a:r>
              <a:rPr lang="en-US">
                <a:solidFill>
                  <a:srgbClr val="0099FF"/>
                </a:solidFill>
              </a:rPr>
              <a:t>)</a:t>
            </a:r>
            <a:endParaRPr lang="en-US" sz="2400">
              <a:solidFill>
                <a:srgbClr val="0099FF"/>
              </a:solidFill>
              <a:latin typeface="Times New Roman" pitchFamily="18" charset="0"/>
            </a:endParaRPr>
          </a:p>
        </p:txBody>
      </p:sp>
      <p:sp>
        <p:nvSpPr>
          <p:cNvPr id="48181" name="Text Box 52"/>
          <p:cNvSpPr txBox="1">
            <a:spLocks noChangeArrowheads="1"/>
          </p:cNvSpPr>
          <p:nvPr/>
        </p:nvSpPr>
        <p:spPr bwMode="auto">
          <a:xfrm>
            <a:off x="7205663" y="3992563"/>
            <a:ext cx="190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0099FF"/>
                </a:solidFill>
              </a:rPr>
              <a:t>πχ</a:t>
            </a:r>
            <a:r>
              <a:rPr lang="en-US">
                <a:solidFill>
                  <a:srgbClr val="0099FF"/>
                </a:solidFill>
              </a:rPr>
              <a:t> timestamp,</a:t>
            </a: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καταγραφή</a:t>
            </a: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διαδρομής που </a:t>
            </a: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πάρθηκε</a:t>
            </a:r>
            <a:r>
              <a:rPr lang="en-US">
                <a:solidFill>
                  <a:srgbClr val="0099FF"/>
                </a:solidFill>
              </a:rPr>
              <a:t>, </a:t>
            </a:r>
            <a:endParaRPr lang="el-GR">
              <a:solidFill>
                <a:srgbClr val="0099FF"/>
              </a:solidFill>
            </a:endParaRP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προσδιορισμός</a:t>
            </a: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λίστας από</a:t>
            </a: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δρομολογητές να</a:t>
            </a:r>
          </a:p>
          <a:p>
            <a:pPr eaLnBrk="0" hangingPunct="0"/>
            <a:r>
              <a:rPr lang="el-GR">
                <a:solidFill>
                  <a:srgbClr val="0099FF"/>
                </a:solidFill>
              </a:rPr>
              <a:t>επισκεφθεί</a:t>
            </a:r>
            <a:endParaRPr lang="en-US">
              <a:solidFill>
                <a:srgbClr val="0099FF"/>
              </a:solidFill>
            </a:endParaRPr>
          </a:p>
        </p:txBody>
      </p:sp>
      <p:sp>
        <p:nvSpPr>
          <p:cNvPr id="48182" name="Line 53"/>
          <p:cNvSpPr>
            <a:spLocks noChangeShapeType="1"/>
          </p:cNvSpPr>
          <p:nvPr/>
        </p:nvSpPr>
        <p:spPr bwMode="auto">
          <a:xfrm flipH="1">
            <a:off x="6443663" y="4208463"/>
            <a:ext cx="819150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233363" y="4451350"/>
            <a:ext cx="2971800" cy="2141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/>
              <a:t>Πόση επιβάρυνση με</a:t>
            </a:r>
            <a:r>
              <a:rPr lang="en-US" sz="2000" u="sng"/>
              <a:t> TCP?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000">
                <a:solidFill>
                  <a:srgbClr val="008000"/>
                </a:solidFill>
              </a:rPr>
              <a:t>20 bytes TCP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000" b="1">
                <a:solidFill>
                  <a:srgbClr val="008000"/>
                </a:solidFill>
              </a:rPr>
              <a:t>20 bytes IP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000"/>
              <a:t>= 40 bytes + </a:t>
            </a:r>
            <a:r>
              <a:rPr lang="el-GR" sz="2000"/>
              <a:t>επιβάρυνση ανώτερου επιπέδου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62DC60B-2ECE-4C0B-9275-00F37A223C2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600" smtClean="0"/>
              <a:t>IP </a:t>
            </a:r>
            <a:r>
              <a:rPr lang="el-GR" sz="3600" smtClean="0"/>
              <a:t>Τεμαχισμός</a:t>
            </a:r>
            <a:r>
              <a:rPr lang="en-US" sz="3600" smtClean="0"/>
              <a:t> &amp; </a:t>
            </a:r>
            <a:r>
              <a:rPr lang="el-GR" sz="3600" smtClean="0"/>
              <a:t>Συναρμολόγηση</a:t>
            </a:r>
            <a:endParaRPr lang="en-US" smtClean="0"/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04925"/>
            <a:ext cx="9144000" cy="4648200"/>
          </a:xfrm>
        </p:spPr>
        <p:txBody>
          <a:bodyPr/>
          <a:lstStyle/>
          <a:p>
            <a:r>
              <a:rPr lang="el-GR" sz="1800" dirty="0" smtClean="0"/>
              <a:t>Οι ζεύξεις δικτύου έχουν </a:t>
            </a:r>
            <a:r>
              <a:rPr lang="en-US" sz="1800" dirty="0" smtClean="0"/>
              <a:t>MTU (</a:t>
            </a:r>
            <a:r>
              <a:rPr lang="el-GR" sz="1800" dirty="0" smtClean="0"/>
              <a:t>μέγιστο μέγεθος μεταφοράς</a:t>
            </a:r>
            <a:r>
              <a:rPr lang="en-US" sz="1800" dirty="0" smtClean="0"/>
              <a:t>): </a:t>
            </a:r>
            <a:r>
              <a:rPr lang="el-GR" sz="1800" dirty="0" smtClean="0">
                <a:solidFill>
                  <a:srgbClr val="CC3300"/>
                </a:solidFill>
              </a:rPr>
              <a:t>μεγαλύτερο πιθανό πλαίσιο επιπέδου ζεύξης</a:t>
            </a:r>
            <a:endParaRPr lang="en-US" sz="2000" dirty="0" smtClean="0">
              <a:solidFill>
                <a:srgbClr val="CC3300"/>
              </a:solidFill>
            </a:endParaRPr>
          </a:p>
          <a:p>
            <a:pPr lvl="1">
              <a:buNone/>
            </a:pPr>
            <a:r>
              <a:rPr lang="el-GR" sz="1800" dirty="0" smtClean="0">
                <a:solidFill>
                  <a:srgbClr val="008000"/>
                </a:solidFill>
              </a:rPr>
              <a:t>διαφορετικοί τύποι ζεύξης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l-GR" sz="1800" dirty="0" smtClean="0">
                <a:solidFill>
                  <a:srgbClr val="008000"/>
                </a:solidFill>
              </a:rPr>
              <a:t>διαφορετικά </a:t>
            </a:r>
            <a:r>
              <a:rPr lang="en-US" sz="1800" dirty="0" smtClean="0">
                <a:solidFill>
                  <a:srgbClr val="008000"/>
                </a:solidFill>
              </a:rPr>
              <a:t>MTUs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 lvl="1">
              <a:buFont typeface="ZapfDingbats"/>
              <a:buNone/>
            </a:pPr>
            <a:endParaRPr lang="en-US" sz="1800" dirty="0" smtClean="0"/>
          </a:p>
          <a:p>
            <a:r>
              <a:rPr lang="el-GR" sz="1800" dirty="0" smtClean="0"/>
              <a:t>μεγάλα</a:t>
            </a:r>
            <a:r>
              <a:rPr lang="en-US" sz="1800" dirty="0" smtClean="0"/>
              <a:t> IP </a:t>
            </a:r>
            <a:r>
              <a:rPr lang="el-GR" sz="1800" dirty="0" err="1" smtClean="0"/>
              <a:t>δεδομενογράμματα</a:t>
            </a:r>
            <a:r>
              <a:rPr lang="el-GR" sz="1800" dirty="0" smtClean="0"/>
              <a:t> χωρίζονται</a:t>
            </a:r>
          </a:p>
          <a:p>
            <a:pPr>
              <a:buFont typeface="ZapfDingbats"/>
              <a:buNone/>
            </a:pPr>
            <a:r>
              <a:rPr lang="el-GR" sz="1800" dirty="0" smtClean="0"/>
              <a:t>	</a:t>
            </a:r>
            <a:r>
              <a:rPr lang="en-US" sz="1800" dirty="0" smtClean="0"/>
              <a:t> (“</a:t>
            </a:r>
            <a:r>
              <a:rPr lang="el-GR" sz="1800" dirty="0" smtClean="0"/>
              <a:t>τεμαχίζονται</a:t>
            </a:r>
            <a:r>
              <a:rPr lang="en-US" sz="1800" dirty="0" smtClean="0"/>
              <a:t>”) </a:t>
            </a:r>
            <a:r>
              <a:rPr lang="el-GR" sz="1800" dirty="0" smtClean="0"/>
              <a:t>μέσα στο δίκτυο</a:t>
            </a:r>
            <a:endParaRPr lang="en-US" sz="1800" dirty="0" smtClean="0"/>
          </a:p>
          <a:p>
            <a:pPr lvl="1">
              <a:buFontTx/>
              <a:buChar char="•"/>
            </a:pPr>
            <a:r>
              <a:rPr lang="el-GR" sz="1800" dirty="0" smtClean="0"/>
              <a:t>Ένα </a:t>
            </a:r>
            <a:r>
              <a:rPr lang="el-GR" sz="1800" dirty="0" err="1" smtClean="0"/>
              <a:t>δεδομενόγραμμα</a:t>
            </a:r>
            <a:r>
              <a:rPr lang="el-GR" sz="1800" dirty="0" smtClean="0"/>
              <a:t> σπάει σε μικρότερα</a:t>
            </a:r>
            <a:endParaRPr lang="en-US" sz="1600" dirty="0" smtClean="0"/>
          </a:p>
          <a:p>
            <a:pPr lvl="1">
              <a:buFontTx/>
              <a:buChar char="•"/>
            </a:pPr>
            <a:r>
              <a:rPr lang="en-US" sz="1800" dirty="0" smtClean="0"/>
              <a:t>“</a:t>
            </a:r>
            <a:r>
              <a:rPr lang="el-GR" sz="1800" dirty="0" smtClean="0"/>
              <a:t>συναρμολογούνται</a:t>
            </a:r>
            <a:r>
              <a:rPr lang="en-US" sz="1800" dirty="0" smtClean="0"/>
              <a:t>” </a:t>
            </a:r>
            <a:r>
              <a:rPr lang="el-GR" sz="1800" b="1" u="sng" dirty="0" smtClean="0">
                <a:solidFill>
                  <a:srgbClr val="CC3300"/>
                </a:solidFill>
              </a:rPr>
              <a:t>μόνο</a:t>
            </a:r>
            <a:r>
              <a:rPr lang="en-US" sz="1800" dirty="0" smtClean="0">
                <a:solidFill>
                  <a:srgbClr val="CC3300"/>
                </a:solidFill>
              </a:rPr>
              <a:t> </a:t>
            </a:r>
            <a:r>
              <a:rPr lang="el-GR" sz="1800" dirty="0" smtClean="0">
                <a:solidFill>
                  <a:srgbClr val="CC3300"/>
                </a:solidFill>
              </a:rPr>
              <a:t>στον τελικό προορισμό</a:t>
            </a:r>
            <a:endParaRPr lang="en-US" sz="1800" dirty="0" smtClean="0">
              <a:solidFill>
                <a:srgbClr val="CC3300"/>
              </a:solidFill>
            </a:endParaRPr>
          </a:p>
          <a:p>
            <a:pPr lvl="1">
              <a:buFontTx/>
              <a:buChar char="•"/>
            </a:pPr>
            <a:r>
              <a:rPr lang="el-GR" sz="1800" dirty="0" smtClean="0"/>
              <a:t>Τα</a:t>
            </a:r>
            <a:r>
              <a:rPr lang="en-US" sz="1800" dirty="0" smtClean="0"/>
              <a:t> bits </a:t>
            </a:r>
            <a:r>
              <a:rPr lang="el-GR" sz="1800" dirty="0" smtClean="0"/>
              <a:t>της </a:t>
            </a:r>
            <a:r>
              <a:rPr lang="en-US" sz="1800" dirty="0" smtClean="0"/>
              <a:t>IP </a:t>
            </a:r>
            <a:r>
              <a:rPr lang="el-GR" sz="1800" dirty="0" smtClean="0"/>
              <a:t>επικεφαλίδας χρησιμοποιούνται</a:t>
            </a:r>
            <a:br>
              <a:rPr lang="el-GR" sz="1800" dirty="0" smtClean="0"/>
            </a:br>
            <a:r>
              <a:rPr lang="el-GR" sz="1800" dirty="0" smtClean="0"/>
              <a:t>για να αναγνωρίσουν</a:t>
            </a:r>
            <a:r>
              <a:rPr lang="en-US" sz="1800" dirty="0" smtClean="0"/>
              <a:t>,</a:t>
            </a:r>
            <a:r>
              <a:rPr lang="el-GR" sz="1800" dirty="0" smtClean="0"/>
              <a:t> κομμάτια σε σειρά</a:t>
            </a:r>
            <a:endParaRPr lang="en-US" sz="1800" dirty="0" smtClean="0"/>
          </a:p>
        </p:txBody>
      </p:sp>
      <p:grpSp>
        <p:nvGrpSpPr>
          <p:cNvPr id="7178" name="Group 154"/>
          <p:cNvGrpSpPr>
            <a:grpSpLocks/>
          </p:cNvGrpSpPr>
          <p:nvPr/>
        </p:nvGrpSpPr>
        <p:grpSpPr bwMode="auto">
          <a:xfrm>
            <a:off x="5449888" y="2098675"/>
            <a:ext cx="3403600" cy="4389438"/>
            <a:chOff x="2540" y="1026"/>
            <a:chExt cx="2144" cy="2765"/>
          </a:xfrm>
        </p:grpSpPr>
        <p:sp>
          <p:nvSpPr>
            <p:cNvPr id="7181" name="Freeform 4"/>
            <p:cNvSpPr>
              <a:spLocks/>
            </p:cNvSpPr>
            <p:nvPr/>
          </p:nvSpPr>
          <p:spPr bwMode="auto">
            <a:xfrm>
              <a:off x="2896" y="1026"/>
              <a:ext cx="1535" cy="1421"/>
            </a:xfrm>
            <a:custGeom>
              <a:avLst/>
              <a:gdLst>
                <a:gd name="T0" fmla="*/ 564 w 1292"/>
                <a:gd name="T1" fmla="*/ 12 h 1255"/>
                <a:gd name="T2" fmla="*/ 83 w 1292"/>
                <a:gd name="T3" fmla="*/ 293 h 1255"/>
                <a:gd name="T4" fmla="*/ 68 w 1292"/>
                <a:gd name="T5" fmla="*/ 973 h 1255"/>
                <a:gd name="T6" fmla="*/ 126 w 1292"/>
                <a:gd name="T7" fmla="*/ 1543 h 1255"/>
                <a:gd name="T8" fmla="*/ 580 w 1292"/>
                <a:gd name="T9" fmla="*/ 1620 h 1255"/>
                <a:gd name="T10" fmla="*/ 1533 w 1292"/>
                <a:gd name="T11" fmla="*/ 2100 h 1255"/>
                <a:gd name="T12" fmla="*/ 2355 w 1292"/>
                <a:gd name="T13" fmla="*/ 2303 h 1255"/>
                <a:gd name="T14" fmla="*/ 2838 w 1292"/>
                <a:gd name="T15" fmla="*/ 1900 h 1255"/>
                <a:gd name="T16" fmla="*/ 3008 w 1292"/>
                <a:gd name="T17" fmla="*/ 830 h 1255"/>
                <a:gd name="T18" fmla="*/ 2853 w 1292"/>
                <a:gd name="T19" fmla="*/ 394 h 1255"/>
                <a:gd name="T20" fmla="*/ 1773 w 1292"/>
                <a:gd name="T21" fmla="*/ 213 h 1255"/>
                <a:gd name="T22" fmla="*/ 564 w 1292"/>
                <a:gd name="T23" fmla="*/ 12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7182" name="Freeform 5"/>
            <p:cNvSpPr>
              <a:spLocks/>
            </p:cNvSpPr>
            <p:nvPr/>
          </p:nvSpPr>
          <p:spPr bwMode="auto">
            <a:xfrm>
              <a:off x="2896" y="2539"/>
              <a:ext cx="1245" cy="1252"/>
            </a:xfrm>
            <a:custGeom>
              <a:avLst/>
              <a:gdLst>
                <a:gd name="T0" fmla="*/ 13 w 873"/>
                <a:gd name="T1" fmla="*/ 1696 h 940"/>
                <a:gd name="T2" fmla="*/ 1356 w 873"/>
                <a:gd name="T3" fmla="*/ 274 h 940"/>
                <a:gd name="T4" fmla="*/ 3273 w 873"/>
                <a:gd name="T5" fmla="*/ 92 h 940"/>
                <a:gd name="T6" fmla="*/ 4719 w 873"/>
                <a:gd name="T7" fmla="*/ 824 h 940"/>
                <a:gd name="T8" fmla="*/ 5107 w 873"/>
                <a:gd name="T9" fmla="*/ 1453 h 940"/>
                <a:gd name="T10" fmla="*/ 4969 w 873"/>
                <a:gd name="T11" fmla="*/ 2208 h 940"/>
                <a:gd name="T12" fmla="*/ 4649 w 873"/>
                <a:gd name="T13" fmla="*/ 3217 h 940"/>
                <a:gd name="T14" fmla="*/ 3585 w 873"/>
                <a:gd name="T15" fmla="*/ 3539 h 940"/>
                <a:gd name="T16" fmla="*/ 2464 w 873"/>
                <a:gd name="T17" fmla="*/ 3879 h 940"/>
                <a:gd name="T18" fmla="*/ 817 w 873"/>
                <a:gd name="T19" fmla="*/ 3159 h 940"/>
                <a:gd name="T20" fmla="*/ 13 w 873"/>
                <a:gd name="T21" fmla="*/ 1696 h 9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3"/>
                <a:gd name="T34" fmla="*/ 0 h 940"/>
                <a:gd name="T35" fmla="*/ 873 w 873"/>
                <a:gd name="T36" fmla="*/ 940 h 9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3" h="940">
                  <a:moveTo>
                    <a:pt x="2" y="405"/>
                  </a:moveTo>
                  <a:cubicBezTo>
                    <a:pt x="17" y="290"/>
                    <a:pt x="138" y="129"/>
                    <a:pt x="230" y="65"/>
                  </a:cubicBezTo>
                  <a:cubicBezTo>
                    <a:pt x="322" y="1"/>
                    <a:pt x="460" y="0"/>
                    <a:pt x="555" y="22"/>
                  </a:cubicBezTo>
                  <a:cubicBezTo>
                    <a:pt x="650" y="44"/>
                    <a:pt x="748" y="143"/>
                    <a:pt x="800" y="197"/>
                  </a:cubicBezTo>
                  <a:cubicBezTo>
                    <a:pt x="852" y="251"/>
                    <a:pt x="859" y="292"/>
                    <a:pt x="866" y="347"/>
                  </a:cubicBezTo>
                  <a:cubicBezTo>
                    <a:pt x="873" y="402"/>
                    <a:pt x="855" y="457"/>
                    <a:pt x="842" y="527"/>
                  </a:cubicBezTo>
                  <a:cubicBezTo>
                    <a:pt x="829" y="597"/>
                    <a:pt x="827" y="714"/>
                    <a:pt x="788" y="767"/>
                  </a:cubicBezTo>
                  <a:cubicBezTo>
                    <a:pt x="749" y="820"/>
                    <a:pt x="670" y="819"/>
                    <a:pt x="608" y="845"/>
                  </a:cubicBezTo>
                  <a:cubicBezTo>
                    <a:pt x="546" y="871"/>
                    <a:pt x="496" y="940"/>
                    <a:pt x="418" y="925"/>
                  </a:cubicBezTo>
                  <a:cubicBezTo>
                    <a:pt x="340" y="910"/>
                    <a:pt x="208" y="840"/>
                    <a:pt x="139" y="754"/>
                  </a:cubicBezTo>
                  <a:cubicBezTo>
                    <a:pt x="69" y="667"/>
                    <a:pt x="0" y="546"/>
                    <a:pt x="2" y="40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7183" name="Group 6"/>
            <p:cNvGrpSpPr>
              <a:grpSpLocks/>
            </p:cNvGrpSpPr>
            <p:nvPr/>
          </p:nvGrpSpPr>
          <p:grpSpPr bwMode="auto">
            <a:xfrm>
              <a:off x="2640" y="1265"/>
              <a:ext cx="409" cy="786"/>
              <a:chOff x="3314" y="1248"/>
              <a:chExt cx="344" cy="694"/>
            </a:xfrm>
          </p:grpSpPr>
          <p:graphicFrame>
            <p:nvGraphicFramePr>
              <p:cNvPr id="7172" name="Object 7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p:oleObj spid="_x0000_s7172" name="ClipArt" r:id="rId3" imgW="1305000" imgH="1085760" progId="">
                  <p:embed/>
                </p:oleObj>
              </a:graphicData>
            </a:graphic>
          </p:graphicFrame>
          <p:sp>
            <p:nvSpPr>
              <p:cNvPr id="7320" name="Line 8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7173" name="Object 9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p:oleObj spid="_x0000_s7173" name="ClipArt" r:id="rId4" imgW="1305000" imgH="1085760" progId="">
                  <p:embed/>
                </p:oleObj>
              </a:graphicData>
            </a:graphic>
          </p:graphicFrame>
          <p:sp>
            <p:nvSpPr>
              <p:cNvPr id="7321" name="Line 10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7322" name="Group 11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7324" name="Oval 12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7325" name="Oval 13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7326" name="Oval 14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7323" name="Line 15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V="1">
              <a:off x="2942" y="1628"/>
              <a:ext cx="8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3305" y="1203"/>
              <a:ext cx="415" cy="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3838" y="1415"/>
              <a:ext cx="124" cy="4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3147" y="1274"/>
              <a:ext cx="1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3163" y="1682"/>
              <a:ext cx="612" cy="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 flipV="1">
              <a:off x="4125" y="1992"/>
              <a:ext cx="300" cy="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 flipH="1">
              <a:off x="3310" y="1395"/>
              <a:ext cx="478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H="1">
              <a:off x="3316" y="1042"/>
              <a:ext cx="30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 flipH="1">
              <a:off x="3768" y="1153"/>
              <a:ext cx="172" cy="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>
              <a:off x="2989" y="1130"/>
              <a:ext cx="428" cy="198"/>
              <a:chOff x="3600" y="219"/>
              <a:chExt cx="360" cy="175"/>
            </a:xfrm>
          </p:grpSpPr>
          <p:sp>
            <p:nvSpPr>
              <p:cNvPr id="7307" name="Oval 2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308" name="Line 2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09" name="Line 2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10" name="Rectangle 2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7311" name="Oval 3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7312" name="Group 3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1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1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313" name="Group 3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1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15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16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94" name="Group 39"/>
            <p:cNvGrpSpPr>
              <a:grpSpLocks/>
            </p:cNvGrpSpPr>
            <p:nvPr/>
          </p:nvGrpSpPr>
          <p:grpSpPr bwMode="auto">
            <a:xfrm>
              <a:off x="3000" y="1544"/>
              <a:ext cx="428" cy="198"/>
              <a:chOff x="3600" y="219"/>
              <a:chExt cx="360" cy="175"/>
            </a:xfrm>
          </p:grpSpPr>
          <p:sp>
            <p:nvSpPr>
              <p:cNvPr id="7294" name="Oval 4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95" name="Line 4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96" name="Line 4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97" name="Rectangle 4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7298" name="Oval 4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7299" name="Group 4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0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05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06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300" name="Group 4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02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303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95" name="Group 53"/>
            <p:cNvGrpSpPr>
              <a:grpSpLocks/>
            </p:cNvGrpSpPr>
            <p:nvPr/>
          </p:nvGrpSpPr>
          <p:grpSpPr bwMode="auto">
            <a:xfrm>
              <a:off x="3611" y="1261"/>
              <a:ext cx="426" cy="198"/>
              <a:chOff x="3600" y="219"/>
              <a:chExt cx="360" cy="175"/>
            </a:xfrm>
          </p:grpSpPr>
          <p:sp>
            <p:nvSpPr>
              <p:cNvPr id="7281" name="Oval 5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82" name="Line 5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83" name="Line 5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84" name="Rectangle 5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7285" name="Oval 5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7286" name="Group 5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2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3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87" name="Group 6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9" name="Line 6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90" name="Line 6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96" name="Group 67"/>
            <p:cNvGrpSpPr>
              <a:grpSpLocks/>
            </p:cNvGrpSpPr>
            <p:nvPr/>
          </p:nvGrpSpPr>
          <p:grpSpPr bwMode="auto">
            <a:xfrm>
              <a:off x="3765" y="1832"/>
              <a:ext cx="428" cy="198"/>
              <a:chOff x="3600" y="219"/>
              <a:chExt cx="360" cy="175"/>
            </a:xfrm>
          </p:grpSpPr>
          <p:sp>
            <p:nvSpPr>
              <p:cNvPr id="7268" name="Oval 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69" name="Line 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0" name="Line 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1" name="Rectangle 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7272" name="Oval 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7273" name="Group 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7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8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74" name="Group 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75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6" name="Line 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77" name="Line 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97" name="Group 81"/>
            <p:cNvGrpSpPr>
              <a:grpSpLocks/>
            </p:cNvGrpSpPr>
            <p:nvPr/>
          </p:nvGrpSpPr>
          <p:grpSpPr bwMode="auto">
            <a:xfrm>
              <a:off x="3619" y="3087"/>
              <a:ext cx="451" cy="196"/>
              <a:chOff x="3600" y="219"/>
              <a:chExt cx="360" cy="175"/>
            </a:xfrm>
          </p:grpSpPr>
          <p:sp>
            <p:nvSpPr>
              <p:cNvPr id="7255" name="Oval 8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56" name="Line 8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57" name="Line 8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58" name="Rectangle 8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7259" name="Oval 8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7260" name="Group 8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6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6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7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61" name="Group 9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6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3" name="Line 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64" name="Line 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98" name="Group 95"/>
            <p:cNvGrpSpPr>
              <a:grpSpLocks/>
            </p:cNvGrpSpPr>
            <p:nvPr/>
          </p:nvGrpSpPr>
          <p:grpSpPr bwMode="auto">
            <a:xfrm>
              <a:off x="4245" y="2450"/>
              <a:ext cx="428" cy="198"/>
              <a:chOff x="3600" y="219"/>
              <a:chExt cx="360" cy="175"/>
            </a:xfrm>
          </p:grpSpPr>
          <p:sp>
            <p:nvSpPr>
              <p:cNvPr id="7242" name="Oval 9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43" name="Line 9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44" name="Line 9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45" name="Rectangle 9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7246" name="Oval 10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7247" name="Group 10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52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3" name="Line 10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4" name="Line 10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48" name="Group 10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4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0" name="Line 10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51" name="Line 10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aphicFrame>
          <p:nvGraphicFramePr>
            <p:cNvPr id="7170" name="Object 109"/>
            <p:cNvGraphicFramePr>
              <a:graphicFrameLocks noChangeAspect="1"/>
            </p:cNvGraphicFramePr>
            <p:nvPr/>
          </p:nvGraphicFramePr>
          <p:xfrm>
            <a:off x="2964" y="2767"/>
            <a:ext cx="355" cy="281"/>
          </p:xfrm>
          <a:graphic>
            <a:graphicData uri="http://schemas.openxmlformats.org/presentationml/2006/ole">
              <p:oleObj spid="_x0000_s7170" name="ClipArt" r:id="rId5" imgW="1305000" imgH="1085760" progId="">
                <p:embed/>
              </p:oleObj>
            </a:graphicData>
          </a:graphic>
        </p:graphicFrame>
        <p:sp>
          <p:nvSpPr>
            <p:cNvPr id="7199" name="Line 110"/>
            <p:cNvSpPr>
              <a:spLocks noChangeShapeType="1"/>
            </p:cNvSpPr>
            <p:nvPr/>
          </p:nvSpPr>
          <p:spPr bwMode="auto">
            <a:xfrm>
              <a:off x="3307" y="2974"/>
              <a:ext cx="19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7171" name="Object 111"/>
            <p:cNvGraphicFramePr>
              <a:graphicFrameLocks noChangeAspect="1"/>
            </p:cNvGraphicFramePr>
            <p:nvPr/>
          </p:nvGraphicFramePr>
          <p:xfrm>
            <a:off x="3096" y="3270"/>
            <a:ext cx="355" cy="281"/>
          </p:xfrm>
          <a:graphic>
            <a:graphicData uri="http://schemas.openxmlformats.org/presentationml/2006/ole">
              <p:oleObj spid="_x0000_s7171" name="ClipArt" r:id="rId6" imgW="1305000" imgH="1085760" progId="">
                <p:embed/>
              </p:oleObj>
            </a:graphicData>
          </a:graphic>
        </p:graphicFrame>
        <p:sp>
          <p:nvSpPr>
            <p:cNvPr id="7200" name="Line 112"/>
            <p:cNvSpPr>
              <a:spLocks noChangeShapeType="1"/>
            </p:cNvSpPr>
            <p:nvPr/>
          </p:nvSpPr>
          <p:spPr bwMode="auto">
            <a:xfrm flipV="1">
              <a:off x="3443" y="3483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201" name="Group 113"/>
            <p:cNvGrpSpPr>
              <a:grpSpLocks/>
            </p:cNvGrpSpPr>
            <p:nvPr/>
          </p:nvGrpSpPr>
          <p:grpSpPr bwMode="auto">
            <a:xfrm>
              <a:off x="3203" y="3055"/>
              <a:ext cx="61" cy="189"/>
              <a:chOff x="3842" y="406"/>
              <a:chExt cx="51" cy="167"/>
            </a:xfrm>
          </p:grpSpPr>
          <p:sp>
            <p:nvSpPr>
              <p:cNvPr id="7239" name="Oval 1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40" name="Oval 1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41" name="Oval 1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7202" name="Line 117"/>
            <p:cNvSpPr>
              <a:spLocks noChangeShapeType="1"/>
            </p:cNvSpPr>
            <p:nvPr/>
          </p:nvSpPr>
          <p:spPr bwMode="auto">
            <a:xfrm>
              <a:off x="3500" y="2972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03" name="Line 118"/>
            <p:cNvSpPr>
              <a:spLocks noChangeShapeType="1"/>
            </p:cNvSpPr>
            <p:nvPr/>
          </p:nvSpPr>
          <p:spPr bwMode="auto">
            <a:xfrm>
              <a:off x="3500" y="3192"/>
              <a:ext cx="11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04" name="Line 119"/>
            <p:cNvSpPr>
              <a:spLocks noChangeShapeType="1"/>
            </p:cNvSpPr>
            <p:nvPr/>
          </p:nvSpPr>
          <p:spPr bwMode="auto">
            <a:xfrm flipH="1">
              <a:off x="4070" y="2650"/>
              <a:ext cx="401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205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237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38" name="Rectangle 122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7206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235" name="Rectangle 12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36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7207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233" name="Rectangle 127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34" name="Rectangle 128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7208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231" name="Rectangle 130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32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7209" name="Line 132"/>
            <p:cNvSpPr>
              <a:spLocks noChangeShapeType="1"/>
            </p:cNvSpPr>
            <p:nvPr/>
          </p:nvSpPr>
          <p:spPr bwMode="auto">
            <a:xfrm>
              <a:off x="3784" y="2064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0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1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7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2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64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3" name="Text Box 136"/>
            <p:cNvSpPr txBox="1">
              <a:spLocks noChangeArrowheads="1"/>
            </p:cNvSpPr>
            <p:nvPr/>
          </p:nvSpPr>
          <p:spPr bwMode="auto">
            <a:xfrm>
              <a:off x="4167" y="140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l-GR"/>
            </a:p>
          </p:txBody>
        </p:sp>
        <p:grpSp>
          <p:nvGrpSpPr>
            <p:cNvPr id="7214" name="Group 137"/>
            <p:cNvGrpSpPr>
              <a:grpSpLocks/>
            </p:cNvGrpSpPr>
            <p:nvPr/>
          </p:nvGrpSpPr>
          <p:grpSpPr bwMode="auto">
            <a:xfrm rot="-10773343">
              <a:off x="3534" y="2742"/>
              <a:ext cx="282" cy="108"/>
              <a:chOff x="5078" y="1860"/>
              <a:chExt cx="282" cy="108"/>
            </a:xfrm>
          </p:grpSpPr>
          <p:sp>
            <p:nvSpPr>
              <p:cNvPr id="7229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30" name="Rectangle 139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7215" name="Group 140"/>
            <p:cNvGrpSpPr>
              <a:grpSpLocks/>
            </p:cNvGrpSpPr>
            <p:nvPr/>
          </p:nvGrpSpPr>
          <p:grpSpPr bwMode="auto">
            <a:xfrm rot="-10773343">
              <a:off x="3536" y="2864"/>
              <a:ext cx="282" cy="108"/>
              <a:chOff x="5078" y="1860"/>
              <a:chExt cx="282" cy="108"/>
            </a:xfrm>
          </p:grpSpPr>
          <p:sp>
            <p:nvSpPr>
              <p:cNvPr id="7227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28" name="Rectangle 142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7216" name="Group 143"/>
            <p:cNvGrpSpPr>
              <a:grpSpLocks/>
            </p:cNvGrpSpPr>
            <p:nvPr/>
          </p:nvGrpSpPr>
          <p:grpSpPr bwMode="auto">
            <a:xfrm rot="-10773343">
              <a:off x="3538" y="2986"/>
              <a:ext cx="282" cy="108"/>
              <a:chOff x="5078" y="1860"/>
              <a:chExt cx="282" cy="108"/>
            </a:xfrm>
          </p:grpSpPr>
          <p:sp>
            <p:nvSpPr>
              <p:cNvPr id="7225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26" name="Rectangle 14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7217" name="Line 146"/>
            <p:cNvSpPr>
              <a:spLocks noChangeShapeType="1"/>
            </p:cNvSpPr>
            <p:nvPr/>
          </p:nvSpPr>
          <p:spPr bwMode="auto">
            <a:xfrm rot="9691848">
              <a:off x="3380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8" name="Line 147"/>
            <p:cNvSpPr>
              <a:spLocks noChangeShapeType="1"/>
            </p:cNvSpPr>
            <p:nvPr/>
          </p:nvSpPr>
          <p:spPr bwMode="auto">
            <a:xfrm rot="9691848">
              <a:off x="3374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9" name="Line 148"/>
            <p:cNvSpPr>
              <a:spLocks noChangeShapeType="1"/>
            </p:cNvSpPr>
            <p:nvPr/>
          </p:nvSpPr>
          <p:spPr bwMode="auto">
            <a:xfrm rot="9691848">
              <a:off x="3376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220" name="Group 149"/>
            <p:cNvGrpSpPr>
              <a:grpSpLocks/>
            </p:cNvGrpSpPr>
            <p:nvPr/>
          </p:nvGrpSpPr>
          <p:grpSpPr bwMode="auto">
            <a:xfrm rot="10793026">
              <a:off x="2697" y="2639"/>
              <a:ext cx="649" cy="109"/>
              <a:chOff x="4712" y="1742"/>
              <a:chExt cx="648" cy="108"/>
            </a:xfrm>
          </p:grpSpPr>
          <p:sp>
            <p:nvSpPr>
              <p:cNvPr id="7223" name="Rectangle 150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7224" name="Rectangle 15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7221" name="Line 152"/>
            <p:cNvSpPr>
              <a:spLocks noChangeShapeType="1"/>
            </p:cNvSpPr>
            <p:nvPr/>
          </p:nvSpPr>
          <p:spPr bwMode="auto">
            <a:xfrm rot="9691848">
              <a:off x="2540" y="2666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22" name="Text Box 153"/>
            <p:cNvSpPr txBox="1">
              <a:spLocks noChangeArrowheads="1"/>
            </p:cNvSpPr>
            <p:nvPr/>
          </p:nvSpPr>
          <p:spPr bwMode="auto">
            <a:xfrm>
              <a:off x="2943" y="2421"/>
              <a:ext cx="9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/>
                <a:t>συναρμολόγηση</a:t>
              </a:r>
              <a:endParaRPr lang="en-US"/>
            </a:p>
          </p:txBody>
        </p:sp>
      </p:grpSp>
      <p:sp>
        <p:nvSpPr>
          <p:cNvPr id="7179" name="Text Box 155"/>
          <p:cNvSpPr txBox="1">
            <a:spLocks noChangeArrowheads="1"/>
          </p:cNvSpPr>
          <p:nvPr/>
        </p:nvSpPr>
        <p:spPr bwMode="auto">
          <a:xfrm>
            <a:off x="1916113" y="4597400"/>
            <a:ext cx="3875087" cy="923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τεμαχισμός</a:t>
            </a:r>
            <a:r>
              <a:rPr lang="en-US"/>
              <a:t>: 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in:</a:t>
            </a:r>
            <a:r>
              <a:rPr lang="en-US"/>
              <a:t> </a:t>
            </a:r>
            <a:r>
              <a:rPr lang="el-GR"/>
              <a:t>ένα μεγάλο δεδομενόγραμμα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out:</a:t>
            </a:r>
            <a:r>
              <a:rPr lang="en-US"/>
              <a:t> 3 </a:t>
            </a:r>
            <a:r>
              <a:rPr lang="el-GR"/>
              <a:t>μικρότερα δεδομενογράμματα</a:t>
            </a:r>
          </a:p>
        </p:txBody>
      </p:sp>
      <p:sp>
        <p:nvSpPr>
          <p:cNvPr id="7180" name="Line 156"/>
          <p:cNvSpPr>
            <a:spLocks noChangeShapeType="1"/>
          </p:cNvSpPr>
          <p:nvPr/>
        </p:nvSpPr>
        <p:spPr bwMode="auto">
          <a:xfrm flipV="1">
            <a:off x="4432300" y="3767138"/>
            <a:ext cx="3121025" cy="7350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DFD8C3-85E7-4643-BDA5-22FC9957D87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IP </a:t>
            </a:r>
            <a:r>
              <a:rPr lang="el-GR" sz="3600" smtClean="0"/>
              <a:t>Τεμαχισμός</a:t>
            </a:r>
            <a:r>
              <a:rPr lang="en-US" sz="3600" smtClean="0"/>
              <a:t> &amp; </a:t>
            </a:r>
            <a:r>
              <a:rPr lang="el-GR" sz="3600" smtClean="0"/>
              <a:t>Συναρμολόγηση</a:t>
            </a:r>
            <a:endParaRPr lang="en-US" smtClean="0"/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606800" y="1498600"/>
            <a:ext cx="4800600" cy="4041775"/>
            <a:chOff x="1218" y="944"/>
            <a:chExt cx="3024" cy="2546"/>
          </a:xfrm>
        </p:grpSpPr>
        <p:grpSp>
          <p:nvGrpSpPr>
            <p:cNvPr id="49163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6"/>
              <a:chOff x="3006" y="1208"/>
              <a:chExt cx="2676" cy="416"/>
            </a:xfrm>
          </p:grpSpPr>
          <p:sp>
            <p:nvSpPr>
              <p:cNvPr id="49207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49208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9209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49210" name="Text Box 8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49211" name="Text Box 9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49212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4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=4000</a:t>
                </a:r>
              </a:p>
            </p:txBody>
          </p:sp>
          <p:sp>
            <p:nvSpPr>
              <p:cNvPr id="49213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4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5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6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7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18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49164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6"/>
              <a:chOff x="3006" y="1208"/>
              <a:chExt cx="2676" cy="416"/>
            </a:xfrm>
          </p:grpSpPr>
          <p:sp>
            <p:nvSpPr>
              <p:cNvPr id="49195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49196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9197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49198" name="Text Box 21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49199" name="Text Box 22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49200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49201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02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03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04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05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206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49165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6"/>
              <a:chOff x="3006" y="1208"/>
              <a:chExt cx="2676" cy="416"/>
            </a:xfrm>
          </p:grpSpPr>
          <p:sp>
            <p:nvSpPr>
              <p:cNvPr id="49183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49184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9185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=185</a:t>
                </a:r>
              </a:p>
            </p:txBody>
          </p:sp>
          <p:sp>
            <p:nvSpPr>
              <p:cNvPr id="49187" name="Text Box 35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49189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90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91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92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93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94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49166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6"/>
              <a:chOff x="3006" y="1208"/>
              <a:chExt cx="2676" cy="416"/>
            </a:xfrm>
          </p:grpSpPr>
          <p:sp>
            <p:nvSpPr>
              <p:cNvPr id="49171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49172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9173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49174" name="Text Box 47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=370</a:t>
                </a:r>
              </a:p>
            </p:txBody>
          </p:sp>
          <p:sp>
            <p:nvSpPr>
              <p:cNvPr id="49175" name="Text Box 48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49176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=1040</a:t>
                </a:r>
              </a:p>
            </p:txBody>
          </p:sp>
          <p:sp>
            <p:nvSpPr>
              <p:cNvPr id="49177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78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79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80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81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182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49167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9168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69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70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251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>
                  <a:solidFill>
                    <a:srgbClr val="FF0000"/>
                  </a:solidFill>
                </a:rPr>
                <a:t>Ένα μεγάλο δεδομενόγραμμα γίνεται </a:t>
              </a:r>
            </a:p>
            <a:p>
              <a:pPr eaLnBrk="0" hangingPunct="0"/>
              <a:r>
                <a:rPr lang="el-GR">
                  <a:solidFill>
                    <a:srgbClr val="FF0000"/>
                  </a:solidFill>
                </a:rPr>
                <a:t>μερικά μικρότερα δεδομενογράμματα</a:t>
              </a:r>
              <a:endParaRPr lang="en-US"/>
            </a:p>
          </p:txBody>
        </p:sp>
      </p:grpSp>
      <p:sp>
        <p:nvSpPr>
          <p:cNvPr id="49158" name="Rectangle 60"/>
          <p:cNvSpPr>
            <a:spLocks noChangeArrowheads="1"/>
          </p:cNvSpPr>
          <p:nvPr/>
        </p:nvSpPr>
        <p:spPr bwMode="auto">
          <a:xfrm>
            <a:off x="0" y="1801813"/>
            <a:ext cx="33940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>
                <a:solidFill>
                  <a:srgbClr val="FF0000"/>
                </a:solidFill>
              </a:rPr>
              <a:t>Παράδειγμα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/>
              <a:t>4000 byte </a:t>
            </a:r>
            <a:r>
              <a:rPr lang="el-GR" sz="2000"/>
              <a:t>δεδομενόγραμμα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/>
          </a:p>
        </p:txBody>
      </p:sp>
      <p:sp>
        <p:nvSpPr>
          <p:cNvPr id="49159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931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1480 bytes </a:t>
            </a:r>
            <a:r>
              <a:rPr lang="el-GR"/>
              <a:t>στο</a:t>
            </a:r>
            <a:r>
              <a:rPr lang="en-US"/>
              <a:t> </a:t>
            </a:r>
            <a:br>
              <a:rPr lang="en-US"/>
            </a:br>
            <a:r>
              <a:rPr lang="el-GR"/>
              <a:t>πεδίο δεδομένων</a:t>
            </a:r>
            <a:endParaRPr lang="en-US"/>
          </a:p>
        </p:txBody>
      </p:sp>
      <p:sp>
        <p:nvSpPr>
          <p:cNvPr id="49160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9161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1065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offset =</a:t>
            </a:r>
          </a:p>
          <a:p>
            <a:pPr eaLnBrk="0" hangingPunct="0"/>
            <a:r>
              <a:rPr lang="en-US"/>
              <a:t>1480/8 </a:t>
            </a:r>
          </a:p>
        </p:txBody>
      </p:sp>
      <p:sp>
        <p:nvSpPr>
          <p:cNvPr id="49162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2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859FB04-9E11-4FBC-ACC2-548ED3985D0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smtClean="0"/>
              <a:t>IP </a:t>
            </a:r>
            <a:r>
              <a:rPr lang="el-GR" sz="3600" smtClean="0"/>
              <a:t>διευθυνσιοδότηση</a:t>
            </a:r>
            <a:r>
              <a:rPr lang="en-US" sz="3600" smtClean="0"/>
              <a:t>: </a:t>
            </a:r>
            <a:r>
              <a:rPr lang="el-GR" sz="3600" smtClean="0"/>
              <a:t>εισαγωγή</a:t>
            </a:r>
            <a:endParaRPr lang="en-US" smtClean="0"/>
          </a:p>
        </p:txBody>
      </p:sp>
      <p:sp>
        <p:nvSpPr>
          <p:cNvPr id="8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4288"/>
            <a:ext cx="4838700" cy="46482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IP </a:t>
            </a:r>
            <a:r>
              <a:rPr lang="el-GR" sz="2200" dirty="0" smtClean="0">
                <a:solidFill>
                  <a:schemeClr val="accent2"/>
                </a:solidFill>
              </a:rPr>
              <a:t>διεύθυνση</a:t>
            </a:r>
            <a:r>
              <a:rPr lang="en-US" sz="2200" dirty="0" smtClean="0">
                <a:solidFill>
                  <a:schemeClr val="accent2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C3300"/>
                </a:solidFill>
              </a:rPr>
              <a:t>32-bit </a:t>
            </a:r>
            <a:r>
              <a:rPr lang="el-GR" sz="2200" dirty="0" smtClean="0">
                <a:solidFill>
                  <a:srgbClr val="CC3300"/>
                </a:solidFill>
              </a:rPr>
              <a:t>ταυτότητα</a:t>
            </a:r>
            <a:r>
              <a:rPr lang="en-US" sz="2200" dirty="0" smtClean="0"/>
              <a:t> </a:t>
            </a:r>
            <a:r>
              <a:rPr lang="el-GR" sz="2200" dirty="0" smtClean="0"/>
              <a:t>για τη </a:t>
            </a:r>
            <a:r>
              <a:rPr lang="el-GR" sz="2200" dirty="0" err="1" smtClean="0"/>
              <a:t>διεπαφή</a:t>
            </a:r>
            <a:r>
              <a:rPr lang="el-GR" sz="2200" dirty="0" smtClean="0"/>
              <a:t> </a:t>
            </a:r>
            <a:r>
              <a:rPr lang="en-US" sz="2200" dirty="0" smtClean="0"/>
              <a:t>host/</a:t>
            </a:r>
            <a:r>
              <a:rPr lang="el-GR" sz="2200" dirty="0" smtClean="0"/>
              <a:t>δρομολογητή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l-GR" sz="2200" i="1" dirty="0" err="1" smtClean="0">
                <a:solidFill>
                  <a:schemeClr val="accent2"/>
                </a:solidFill>
              </a:rPr>
              <a:t>διεπαφή</a:t>
            </a:r>
            <a:r>
              <a:rPr lang="en-US" sz="2200" i="1" dirty="0" smtClean="0">
                <a:solidFill>
                  <a:schemeClr val="accent2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σύνδεση μεταξύ</a:t>
            </a:r>
            <a:r>
              <a:rPr lang="en-US" sz="2200" dirty="0" smtClean="0"/>
              <a:t> host/</a:t>
            </a:r>
            <a:r>
              <a:rPr lang="el-GR" sz="2200" dirty="0" smtClean="0"/>
              <a:t>δρομολογητή &amp; φυσικής ζεύξης </a:t>
            </a:r>
            <a:endParaRPr lang="en-US" sz="2200" dirty="0" smtClean="0"/>
          </a:p>
          <a:p>
            <a:pPr lvl="1"/>
            <a:r>
              <a:rPr lang="el-GR" sz="2200" dirty="0" smtClean="0"/>
              <a:t>Οι δρομολογητές γενικά έχουν </a:t>
            </a:r>
            <a:r>
              <a:rPr lang="el-GR" sz="2200" b="1" dirty="0" smtClean="0">
                <a:solidFill>
                  <a:srgbClr val="CC3300"/>
                </a:solidFill>
              </a:rPr>
              <a:t>πολλές </a:t>
            </a:r>
            <a:r>
              <a:rPr lang="el-GR" sz="2200" b="1" dirty="0" err="1" smtClean="0">
                <a:solidFill>
                  <a:srgbClr val="CC3300"/>
                </a:solidFill>
              </a:rPr>
              <a:t>διεπαφές</a:t>
            </a:r>
            <a:endParaRPr lang="en-US" sz="2200" b="1" dirty="0" smtClean="0">
              <a:solidFill>
                <a:srgbClr val="CC3300"/>
              </a:solidFill>
            </a:endParaRPr>
          </a:p>
          <a:p>
            <a:pPr lvl="1">
              <a:buFont typeface="ZapfDingbats"/>
              <a:buNone/>
            </a:pPr>
            <a:r>
              <a:rPr lang="en-US" sz="2800" b="1" dirty="0" smtClean="0">
                <a:sym typeface="Wingdings" pitchFamily="2" charset="2"/>
              </a:rPr>
              <a:t>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l-GR" sz="2200" b="1" dirty="0" smtClean="0"/>
              <a:t>Αλλά και ένα </a:t>
            </a:r>
            <a:r>
              <a:rPr lang="en-US" sz="2200" b="1" dirty="0" smtClean="0"/>
              <a:t>host </a:t>
            </a:r>
            <a:r>
              <a:rPr lang="el-GR" sz="2200" dirty="0" smtClean="0"/>
              <a:t>μπορεί να έχει </a:t>
            </a:r>
            <a:r>
              <a:rPr lang="el-GR" sz="2200" b="1" i="1" dirty="0" smtClean="0"/>
              <a:t>πολλές </a:t>
            </a:r>
            <a:r>
              <a:rPr lang="el-GR" sz="2200" b="1" i="1" dirty="0" err="1" smtClean="0"/>
              <a:t>διεπαφές</a:t>
            </a:r>
            <a:r>
              <a:rPr lang="el-GR" sz="2200" b="1" i="1" dirty="0" smtClean="0"/>
              <a:t> </a:t>
            </a:r>
            <a:r>
              <a:rPr lang="el-GR" sz="2200" dirty="0" smtClean="0"/>
              <a:t>(πχ </a:t>
            </a:r>
          </a:p>
          <a:p>
            <a:pPr lvl="1">
              <a:buFont typeface="ZapfDingbats"/>
              <a:buNone/>
            </a:pPr>
            <a:r>
              <a:rPr lang="en-US" sz="2200" dirty="0" smtClean="0"/>
              <a:t>IEEE802.11, Bluetooth, Ethernet)</a:t>
            </a:r>
          </a:p>
          <a:p>
            <a:pPr lvl="1">
              <a:buFont typeface="ZapfDingbats"/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IP </a:t>
            </a:r>
            <a:r>
              <a:rPr lang="el-GR" sz="2200" dirty="0" smtClean="0"/>
              <a:t>διευθύνσεις</a:t>
            </a:r>
            <a:r>
              <a:rPr lang="en-US" sz="2200" dirty="0" smtClean="0"/>
              <a:t> </a:t>
            </a:r>
            <a:r>
              <a:rPr lang="el-GR" sz="2200" dirty="0" smtClean="0"/>
              <a:t>σχετίζονται με κάθε </a:t>
            </a:r>
            <a:r>
              <a:rPr lang="el-GR" sz="2200" dirty="0" err="1" smtClean="0"/>
              <a:t>διεπαφή</a:t>
            </a:r>
            <a:endParaRPr lang="en-US" sz="2200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p:oleObj spid="_x0000_s8194" name="Clip" r:id="rId3" imgW="1305000" imgH="1085760" progId="">
              <p:embed/>
            </p:oleObj>
          </a:graphicData>
        </a:graphic>
      </p:graphicFrame>
      <p:sp>
        <p:nvSpPr>
          <p:cNvPr id="8205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6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7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8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p:oleObj spid="_x0000_s8195" name="Clip" r:id="rId4" imgW="1305000" imgH="1085760" progId="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p:oleObj spid="_x0000_s8196" name="Clip" r:id="rId5" imgW="1305000" imgH="1085760" progId="">
              <p:embed/>
            </p:oleObj>
          </a:graphicData>
        </a:graphic>
      </p:graphicFrame>
      <p:sp>
        <p:nvSpPr>
          <p:cNvPr id="8209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10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8250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51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52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53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8254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8255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60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61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62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256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57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58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59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211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223.1.1.1</a:t>
            </a:r>
            <a:endParaRPr lang="en-US"/>
          </a:p>
        </p:txBody>
      </p:sp>
      <p:grpSp>
        <p:nvGrpSpPr>
          <p:cNvPr id="8212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8248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49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</p:grpSp>
      <p:sp>
        <p:nvSpPr>
          <p:cNvPr id="8213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223.1.1.3</a:t>
            </a:r>
            <a:endParaRPr lang="en-US"/>
          </a:p>
        </p:txBody>
      </p:sp>
      <p:sp>
        <p:nvSpPr>
          <p:cNvPr id="8214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223.1.1.4</a:t>
            </a:r>
            <a:endParaRPr lang="en-US"/>
          </a:p>
        </p:txBody>
      </p:sp>
      <p:sp>
        <p:nvSpPr>
          <p:cNvPr id="8215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6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223.1.2.9</a:t>
            </a:r>
            <a:endParaRPr lang="en-US"/>
          </a:p>
        </p:txBody>
      </p:sp>
      <p:sp>
        <p:nvSpPr>
          <p:cNvPr id="8217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197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p:oleObj spid="_x0000_s8197" name="Clip" r:id="rId6" imgW="1305000" imgH="1085760" progId="">
              <p:embed/>
            </p:oleObj>
          </a:graphicData>
        </a:graphic>
      </p:graphicFrame>
      <p:sp>
        <p:nvSpPr>
          <p:cNvPr id="8218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198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p:oleObj spid="_x0000_s8198" name="Clip" r:id="rId7" imgW="1305000" imgH="1085760" progId="">
              <p:embed/>
            </p:oleObj>
          </a:graphicData>
        </a:graphic>
      </p:graphicFrame>
      <p:sp>
        <p:nvSpPr>
          <p:cNvPr id="8219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20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824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4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</p:grpSp>
      <p:grpSp>
        <p:nvGrpSpPr>
          <p:cNvPr id="8221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8244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45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</p:grpSp>
      <p:sp>
        <p:nvSpPr>
          <p:cNvPr id="8222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23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24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25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199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p:oleObj spid="_x0000_s8199" name="Clip" r:id="rId8" imgW="1305000" imgH="1085760" progId="">
              <p:embed/>
            </p:oleObj>
          </a:graphicData>
        </a:graphic>
      </p:graphicFrame>
      <p:graphicFrame>
        <p:nvGraphicFramePr>
          <p:cNvPr id="8200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p:oleObj spid="_x0000_s8200" name="Clip" r:id="rId9" imgW="1305000" imgH="1085760" progId="">
              <p:embed/>
            </p:oleObj>
          </a:graphicData>
        </a:graphic>
      </p:graphicFrame>
      <p:grpSp>
        <p:nvGrpSpPr>
          <p:cNvPr id="8226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8242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43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</p:grpSp>
      <p:grpSp>
        <p:nvGrpSpPr>
          <p:cNvPr id="8227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8240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41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</p:grpSp>
      <p:grpSp>
        <p:nvGrpSpPr>
          <p:cNvPr id="8228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823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823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</p:grpSp>
      <p:sp>
        <p:nvSpPr>
          <p:cNvPr id="8229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223.1.1.1 = 11011111 00000001 00000001 00000001</a:t>
            </a:r>
            <a:endParaRPr lang="en-US"/>
          </a:p>
        </p:txBody>
      </p:sp>
      <p:sp>
        <p:nvSpPr>
          <p:cNvPr id="8230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31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32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33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34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</a:t>
            </a:r>
            <a:endParaRPr lang="en-US"/>
          </a:p>
        </p:txBody>
      </p:sp>
      <p:sp>
        <p:nvSpPr>
          <p:cNvPr id="8235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1</a:t>
            </a:r>
            <a:endParaRPr lang="en-US"/>
          </a:p>
        </p:txBody>
      </p:sp>
      <p:sp>
        <p:nvSpPr>
          <p:cNvPr id="8236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1</a:t>
            </a:r>
            <a:endParaRPr lang="en-US"/>
          </a:p>
        </p:txBody>
      </p:sp>
      <p:sp>
        <p:nvSpPr>
          <p:cNvPr id="8237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9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00024BD-8E82-42B6-A998-6B79B76C85D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227" name="Freeform 2"/>
          <p:cNvSpPr>
            <a:spLocks/>
          </p:cNvSpPr>
          <p:nvPr/>
        </p:nvSpPr>
        <p:spPr bwMode="auto">
          <a:xfrm>
            <a:off x="4378325" y="116046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28" name="Freeform 3"/>
          <p:cNvSpPr>
            <a:spLocks/>
          </p:cNvSpPr>
          <p:nvPr/>
        </p:nvSpPr>
        <p:spPr bwMode="auto">
          <a:xfrm>
            <a:off x="6894513" y="1447800"/>
            <a:ext cx="1906587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29" name="Freeform 4"/>
          <p:cNvSpPr>
            <a:spLocks/>
          </p:cNvSpPr>
          <p:nvPr/>
        </p:nvSpPr>
        <p:spPr bwMode="auto">
          <a:xfrm>
            <a:off x="5578475" y="288131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30" name="Rectangle 5"/>
          <p:cNvSpPr>
            <a:spLocks noGrp="1" noChangeArrowheads="1"/>
          </p:cNvSpPr>
          <p:nvPr>
            <p:ph type="title"/>
          </p:nvPr>
        </p:nvSpPr>
        <p:spPr>
          <a:xfrm>
            <a:off x="568325" y="228600"/>
            <a:ext cx="7772400" cy="1143000"/>
          </a:xfrm>
        </p:spPr>
        <p:txBody>
          <a:bodyPr/>
          <a:lstStyle/>
          <a:p>
            <a:r>
              <a:rPr lang="el-GR" smtClean="0"/>
              <a:t>Υποδίκτυα</a:t>
            </a:r>
            <a:r>
              <a:rPr lang="en-US" smtClean="0"/>
              <a:t> </a:t>
            </a:r>
            <a:r>
              <a:rPr lang="el-GR" smtClean="0"/>
              <a:t>(</a:t>
            </a:r>
            <a:r>
              <a:rPr lang="en-US" smtClean="0"/>
              <a:t>subnets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92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20975"/>
            <a:ext cx="9144000" cy="4648200"/>
          </a:xfrm>
        </p:spPr>
        <p:txBody>
          <a:bodyPr/>
          <a:lstStyle/>
          <a:p>
            <a:r>
              <a:rPr lang="en-US" sz="2400" smtClean="0">
                <a:solidFill>
                  <a:schemeClr val="accent2"/>
                </a:solidFill>
              </a:rPr>
              <a:t>IP </a:t>
            </a:r>
            <a:r>
              <a:rPr lang="el-GR" sz="2400" smtClean="0">
                <a:solidFill>
                  <a:schemeClr val="accent2"/>
                </a:solidFill>
              </a:rPr>
              <a:t>διεύθυνση</a:t>
            </a:r>
            <a:r>
              <a:rPr lang="en-US" sz="2400" smtClean="0">
                <a:solidFill>
                  <a:schemeClr val="accent2"/>
                </a:solidFill>
              </a:rPr>
              <a:t>:</a:t>
            </a:r>
            <a:r>
              <a:rPr lang="en-US" sz="2400" smtClean="0"/>
              <a:t> </a:t>
            </a:r>
          </a:p>
          <a:p>
            <a:pPr lvl="1"/>
            <a:r>
              <a:rPr lang="el-GR" sz="2000" b="1" smtClean="0">
                <a:solidFill>
                  <a:srgbClr val="FF9933"/>
                </a:solidFill>
              </a:rPr>
              <a:t>τμήμα υποδικτύου</a:t>
            </a:r>
            <a:r>
              <a:rPr lang="en-US" sz="2000" smtClean="0"/>
              <a:t>: bits </a:t>
            </a:r>
            <a:r>
              <a:rPr lang="el-GR" sz="2000" smtClean="0"/>
              <a:t>υψηλότερης σειράς</a:t>
            </a:r>
            <a:endParaRPr lang="en-US" sz="2000" smtClean="0"/>
          </a:p>
          <a:p>
            <a:pPr lvl="1"/>
            <a:r>
              <a:rPr lang="el-GR" sz="2000" b="1" smtClean="0">
                <a:solidFill>
                  <a:srgbClr val="33CC33"/>
                </a:solidFill>
              </a:rPr>
              <a:t>τμήμα </a:t>
            </a:r>
            <a:r>
              <a:rPr lang="en-US" sz="2000" b="1" smtClean="0">
                <a:solidFill>
                  <a:srgbClr val="33CC33"/>
                </a:solidFill>
              </a:rPr>
              <a:t>host</a:t>
            </a:r>
            <a:r>
              <a:rPr lang="en-US" sz="2000" smtClean="0"/>
              <a:t>: bits</a:t>
            </a:r>
            <a:r>
              <a:rPr lang="el-GR" sz="2000" smtClean="0"/>
              <a:t> χαμηλότερης σειράς</a:t>
            </a:r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>
              <a:buFont typeface="ZapfDingbats"/>
              <a:buNone/>
            </a:pPr>
            <a:r>
              <a:rPr lang="en-US" sz="2400" smtClean="0">
                <a:solidFill>
                  <a:schemeClr val="accent2"/>
                </a:solidFill>
                <a:sym typeface="Wingdings" pitchFamily="2" charset="2"/>
              </a:rPr>
              <a:t> </a:t>
            </a:r>
            <a:r>
              <a:rPr lang="el-GR" sz="2400" smtClean="0">
                <a:solidFill>
                  <a:schemeClr val="accent2"/>
                </a:solidFill>
                <a:sym typeface="Wingdings" pitchFamily="2" charset="2"/>
              </a:rPr>
              <a:t>Τι είναι υποδίκτυο</a:t>
            </a:r>
            <a:r>
              <a:rPr lang="en-US" sz="2400" smtClean="0">
                <a:solidFill>
                  <a:schemeClr val="accent2"/>
                </a:solidFill>
              </a:rPr>
              <a:t> ?</a:t>
            </a:r>
          </a:p>
          <a:p>
            <a:r>
              <a:rPr lang="el-GR" sz="2200" smtClean="0"/>
              <a:t>διεπαφές συσκευών με ίδιο τμήμα υποδικτύου της </a:t>
            </a:r>
            <a:r>
              <a:rPr lang="en-US" sz="2200" smtClean="0"/>
              <a:t>IP </a:t>
            </a:r>
            <a:r>
              <a:rPr lang="el-GR" sz="2200" smtClean="0"/>
              <a:t>διεύθυνσης</a:t>
            </a:r>
            <a:endParaRPr lang="en-US" sz="2200" smtClean="0"/>
          </a:p>
          <a:p>
            <a:r>
              <a:rPr lang="el-GR" sz="2200" smtClean="0">
                <a:solidFill>
                  <a:srgbClr val="CC3300"/>
                </a:solidFill>
              </a:rPr>
              <a:t>μπορούν να φτάσουν φυσικά η μία την άλλη </a:t>
            </a:r>
            <a:r>
              <a:rPr lang="el-GR" sz="2200" b="1" u="sng" smtClean="0">
                <a:solidFill>
                  <a:srgbClr val="CC3300"/>
                </a:solidFill>
              </a:rPr>
              <a:t>χωρίς </a:t>
            </a:r>
            <a:r>
              <a:rPr lang="el-GR" sz="2200" b="1" smtClean="0">
                <a:solidFill>
                  <a:srgbClr val="CC3300"/>
                </a:solidFill>
              </a:rPr>
              <a:t>να παρεμβάλλεται κάποιος δρομολογητής</a:t>
            </a:r>
            <a:endParaRPr lang="en-US" sz="2200" b="1" smtClean="0">
              <a:solidFill>
                <a:srgbClr val="CC3300"/>
              </a:solidFill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p:oleObj spid="_x0000_s9218" name="Clip" r:id="rId3" imgW="1305000" imgH="1085760" progId="">
              <p:embed/>
            </p:oleObj>
          </a:graphicData>
        </a:graphic>
      </p:graphicFrame>
      <p:sp>
        <p:nvSpPr>
          <p:cNvPr id="9232" name="Line 8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33" name="Line 9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34" name="Line 10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35" name="Line 11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p:oleObj spid="_x0000_s9219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13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p:oleObj spid="_x0000_s9220" name="Clip" r:id="rId5" imgW="1305000" imgH="1085760" progId="">
              <p:embed/>
            </p:oleObj>
          </a:graphicData>
        </a:graphic>
      </p:graphicFrame>
      <p:sp>
        <p:nvSpPr>
          <p:cNvPr id="9236" name="Line 14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37" name="Group 15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9264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9265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66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67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9268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9269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74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7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76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270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71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72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73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223.1.1.1</a:t>
            </a:r>
            <a:endParaRPr lang="en-US"/>
          </a:p>
        </p:txBody>
      </p:sp>
      <p:sp>
        <p:nvSpPr>
          <p:cNvPr id="9239" name="Rectangle 30"/>
          <p:cNvSpPr>
            <a:spLocks noChangeArrowheads="1"/>
          </p:cNvSpPr>
          <p:nvPr/>
        </p:nvSpPr>
        <p:spPr bwMode="auto">
          <a:xfrm>
            <a:off x="5062538" y="203358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40" name="Text Box 31"/>
          <p:cNvSpPr txBox="1">
            <a:spLocks noChangeArrowheads="1"/>
          </p:cNvSpPr>
          <p:nvPr/>
        </p:nvSpPr>
        <p:spPr bwMode="auto">
          <a:xfrm>
            <a:off x="4976813" y="194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223.1.1.2</a:t>
            </a:r>
            <a:endParaRPr lang="en-US"/>
          </a:p>
        </p:txBody>
      </p:sp>
      <p:sp>
        <p:nvSpPr>
          <p:cNvPr id="9241" name="Text Box 32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223.1.1.3</a:t>
            </a:r>
            <a:endParaRPr lang="en-US"/>
          </a:p>
        </p:txBody>
      </p:sp>
      <p:sp>
        <p:nvSpPr>
          <p:cNvPr id="9242" name="Text Box 33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223.1.1.4</a:t>
            </a:r>
            <a:endParaRPr lang="en-US"/>
          </a:p>
        </p:txBody>
      </p:sp>
      <p:sp>
        <p:nvSpPr>
          <p:cNvPr id="9243" name="Line 34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223.1.2.9</a:t>
            </a:r>
            <a:endParaRPr lang="en-US"/>
          </a:p>
        </p:txBody>
      </p:sp>
      <p:sp>
        <p:nvSpPr>
          <p:cNvPr id="9245" name="Line 36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9221" name="Object 37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p:oleObj spid="_x0000_s9221" name="Clip" r:id="rId6" imgW="1305000" imgH="1085760" progId="">
              <p:embed/>
            </p:oleObj>
          </a:graphicData>
        </a:graphic>
      </p:graphicFrame>
      <p:sp>
        <p:nvSpPr>
          <p:cNvPr id="9246" name="Line 38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9222" name="Object 39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p:oleObj spid="_x0000_s9222" name="Clip" r:id="rId7" imgW="1305000" imgH="1085760" progId="">
              <p:embed/>
            </p:oleObj>
          </a:graphicData>
        </a:graphic>
      </p:graphicFrame>
      <p:sp>
        <p:nvSpPr>
          <p:cNvPr id="9247" name="Line 40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48" name="Rectangle 41"/>
          <p:cNvSpPr>
            <a:spLocks noChangeArrowheads="1"/>
          </p:cNvSpPr>
          <p:nvPr/>
        </p:nvSpPr>
        <p:spPr bwMode="auto">
          <a:xfrm>
            <a:off x="7824788" y="2819400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49" name="Text Box 42"/>
          <p:cNvSpPr txBox="1">
            <a:spLocks noChangeArrowheads="1"/>
          </p:cNvSpPr>
          <p:nvPr/>
        </p:nvSpPr>
        <p:spPr bwMode="auto">
          <a:xfrm>
            <a:off x="7251700" y="2757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223.1.2.2</a:t>
            </a:r>
            <a:endParaRPr lang="en-US"/>
          </a:p>
        </p:txBody>
      </p:sp>
      <p:sp>
        <p:nvSpPr>
          <p:cNvPr id="9250" name="Rectangle 43"/>
          <p:cNvSpPr>
            <a:spLocks noChangeArrowheads="1"/>
          </p:cNvSpPr>
          <p:nvPr/>
        </p:nvSpPr>
        <p:spPr bwMode="auto">
          <a:xfrm>
            <a:off x="7839075" y="1847850"/>
            <a:ext cx="2476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51" name="Text Box 44"/>
          <p:cNvSpPr txBox="1">
            <a:spLocks noChangeArrowheads="1"/>
          </p:cNvSpPr>
          <p:nvPr/>
        </p:nvSpPr>
        <p:spPr bwMode="auto">
          <a:xfrm>
            <a:off x="7061200" y="1751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223.1.2.1</a:t>
            </a:r>
            <a:endParaRPr lang="en-US"/>
          </a:p>
        </p:txBody>
      </p:sp>
      <p:sp>
        <p:nvSpPr>
          <p:cNvPr id="9252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53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54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55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9223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p:oleObj spid="_x0000_s9223" name="Clip" r:id="rId8" imgW="1305000" imgH="1085760" progId="">
              <p:embed/>
            </p:oleObj>
          </a:graphicData>
        </a:graphic>
      </p:graphicFrame>
      <p:graphicFrame>
        <p:nvGraphicFramePr>
          <p:cNvPr id="9224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p:oleObj spid="_x0000_s9224" name="Clip" r:id="rId9" imgW="1305000" imgH="1085760" progId="">
              <p:embed/>
            </p:oleObj>
          </a:graphicData>
        </a:graphic>
      </p:graphicFrame>
      <p:sp>
        <p:nvSpPr>
          <p:cNvPr id="9256" name="Text Box 51"/>
          <p:cNvSpPr txBox="1">
            <a:spLocks noChangeArrowheads="1"/>
          </p:cNvSpPr>
          <p:nvPr/>
        </p:nvSpPr>
        <p:spPr bwMode="auto">
          <a:xfrm>
            <a:off x="7185025" y="3956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223.1.3.2</a:t>
            </a:r>
            <a:endParaRPr lang="en-US"/>
          </a:p>
        </p:txBody>
      </p:sp>
      <p:sp>
        <p:nvSpPr>
          <p:cNvPr id="9257" name="Rectangle 52"/>
          <p:cNvSpPr>
            <a:spLocks noChangeArrowheads="1"/>
          </p:cNvSpPr>
          <p:nvPr/>
        </p:nvSpPr>
        <p:spPr bwMode="auto">
          <a:xfrm>
            <a:off x="4848225" y="3829050"/>
            <a:ext cx="847725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58" name="Text Box 53"/>
          <p:cNvSpPr txBox="1">
            <a:spLocks noChangeArrowheads="1"/>
          </p:cNvSpPr>
          <p:nvPr/>
        </p:nvSpPr>
        <p:spPr bwMode="auto">
          <a:xfrm>
            <a:off x="5008563" y="3994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223.1.3.1</a:t>
            </a:r>
            <a:endParaRPr lang="en-US"/>
          </a:p>
        </p:txBody>
      </p:sp>
      <p:sp>
        <p:nvSpPr>
          <p:cNvPr id="9259" name="Rectangle 54"/>
          <p:cNvSpPr>
            <a:spLocks noChangeArrowheads="1"/>
          </p:cNvSpPr>
          <p:nvPr/>
        </p:nvSpPr>
        <p:spPr bwMode="auto">
          <a:xfrm>
            <a:off x="6553200" y="2962275"/>
            <a:ext cx="128588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260" name="Text Box 55"/>
          <p:cNvSpPr txBox="1">
            <a:spLocks noChangeArrowheads="1"/>
          </p:cNvSpPr>
          <p:nvPr/>
        </p:nvSpPr>
        <p:spPr bwMode="auto">
          <a:xfrm>
            <a:off x="6115050" y="29225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223.1.3.27</a:t>
            </a:r>
            <a:endParaRPr lang="en-US"/>
          </a:p>
        </p:txBody>
      </p:sp>
      <p:sp>
        <p:nvSpPr>
          <p:cNvPr id="9261" name="Text Box 56"/>
          <p:cNvSpPr txBox="1">
            <a:spLocks noChangeArrowheads="1"/>
          </p:cNvSpPr>
          <p:nvPr/>
        </p:nvSpPr>
        <p:spPr bwMode="auto">
          <a:xfrm>
            <a:off x="4670425" y="5051425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δίκτυο που αποτελείται από 3 υποδίκτυα</a:t>
            </a:r>
            <a:endParaRPr lang="en-US"/>
          </a:p>
        </p:txBody>
      </p:sp>
      <p:sp>
        <p:nvSpPr>
          <p:cNvPr id="9262" name="Text Box 57"/>
          <p:cNvSpPr txBox="1">
            <a:spLocks noChangeArrowheads="1"/>
          </p:cNvSpPr>
          <p:nvPr/>
        </p:nvSpPr>
        <p:spPr bwMode="auto">
          <a:xfrm>
            <a:off x="6842125" y="3432175"/>
            <a:ext cx="90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9263" name="Line 58"/>
          <p:cNvSpPr>
            <a:spLocks noChangeShapeType="1"/>
          </p:cNvSpPr>
          <p:nvPr/>
        </p:nvSpPr>
        <p:spPr bwMode="auto">
          <a:xfrm flipH="1">
            <a:off x="6705600" y="3695700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B0FDD32-2157-45F0-B460-01D8ECA0ADD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25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238" y="155575"/>
            <a:ext cx="5208587" cy="1143000"/>
          </a:xfrm>
        </p:spPr>
        <p:txBody>
          <a:bodyPr/>
          <a:lstStyle/>
          <a:p>
            <a:r>
              <a:rPr lang="el-GR" smtClean="0"/>
              <a:t>Υποδίκτυα</a:t>
            </a:r>
            <a:endParaRPr lang="en-US" smtClean="0"/>
          </a:p>
        </p:txBody>
      </p:sp>
      <p:sp>
        <p:nvSpPr>
          <p:cNvPr id="102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10253" name="Group 59"/>
          <p:cNvGrpSpPr>
            <a:grpSpLocks/>
          </p:cNvGrpSpPr>
          <p:nvPr/>
        </p:nvGrpSpPr>
        <p:grpSpPr bwMode="auto">
          <a:xfrm>
            <a:off x="4506913" y="460375"/>
            <a:ext cx="4422775" cy="4413250"/>
            <a:chOff x="2758" y="589"/>
            <a:chExt cx="2786" cy="2780"/>
          </a:xfrm>
        </p:grpSpPr>
        <p:sp>
          <p:nvSpPr>
            <p:cNvPr id="10256" name="Freeform 2"/>
            <p:cNvSpPr>
              <a:spLocks/>
            </p:cNvSpPr>
            <p:nvPr/>
          </p:nvSpPr>
          <p:spPr bwMode="auto">
            <a:xfrm>
              <a:off x="2758" y="731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257" name="Freeform 3"/>
            <p:cNvSpPr>
              <a:spLocks/>
            </p:cNvSpPr>
            <p:nvPr/>
          </p:nvSpPr>
          <p:spPr bwMode="auto">
            <a:xfrm>
              <a:off x="4343" y="912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0258" name="Freeform 4"/>
            <p:cNvSpPr>
              <a:spLocks/>
            </p:cNvSpPr>
            <p:nvPr/>
          </p:nvSpPr>
          <p:spPr bwMode="auto">
            <a:xfrm>
              <a:off x="3514" y="1815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aphicFrame>
          <p:nvGraphicFramePr>
            <p:cNvPr id="10242" name="Object 7"/>
            <p:cNvGraphicFramePr>
              <a:graphicFrameLocks noChangeAspect="1"/>
            </p:cNvGraphicFramePr>
            <p:nvPr/>
          </p:nvGraphicFramePr>
          <p:xfrm>
            <a:off x="2807" y="797"/>
            <a:ext cx="368" cy="292"/>
          </p:xfrm>
          <a:graphic>
            <a:graphicData uri="http://schemas.openxmlformats.org/presentationml/2006/ole">
              <p:oleObj spid="_x0000_s10242" name="Clip" r:id="rId3" imgW="1305000" imgH="1085760" progId="">
                <p:embed/>
              </p:oleObj>
            </a:graphicData>
          </a:graphic>
        </p:graphicFrame>
        <p:sp>
          <p:nvSpPr>
            <p:cNvPr id="10259" name="Line 8"/>
            <p:cNvSpPr>
              <a:spLocks noChangeShapeType="1"/>
            </p:cNvSpPr>
            <p:nvPr/>
          </p:nvSpPr>
          <p:spPr bwMode="auto">
            <a:xfrm>
              <a:off x="3160" y="1032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0" name="Line 9"/>
            <p:cNvSpPr>
              <a:spLocks noChangeShapeType="1"/>
            </p:cNvSpPr>
            <p:nvPr/>
          </p:nvSpPr>
          <p:spPr bwMode="auto">
            <a:xfrm flipH="1">
              <a:off x="3343" y="1023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1" name="Line 10"/>
            <p:cNvSpPr>
              <a:spLocks noChangeShapeType="1"/>
            </p:cNvSpPr>
            <p:nvPr/>
          </p:nvSpPr>
          <p:spPr bwMode="auto">
            <a:xfrm flipV="1">
              <a:off x="3160" y="1438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2" name="Line 11"/>
            <p:cNvSpPr>
              <a:spLocks noChangeShapeType="1"/>
            </p:cNvSpPr>
            <p:nvPr/>
          </p:nvSpPr>
          <p:spPr bwMode="auto">
            <a:xfrm>
              <a:off x="3166" y="1833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0243" name="Object 12"/>
            <p:cNvGraphicFramePr>
              <a:graphicFrameLocks noChangeAspect="1"/>
            </p:cNvGraphicFramePr>
            <p:nvPr/>
          </p:nvGraphicFramePr>
          <p:xfrm>
            <a:off x="2807" y="1217"/>
            <a:ext cx="368" cy="292"/>
          </p:xfrm>
          <a:graphic>
            <a:graphicData uri="http://schemas.openxmlformats.org/presentationml/2006/ole">
              <p:oleObj spid="_x0000_s10243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0244" name="Object 13"/>
            <p:cNvGraphicFramePr>
              <a:graphicFrameLocks noChangeAspect="1"/>
            </p:cNvGraphicFramePr>
            <p:nvPr/>
          </p:nvGraphicFramePr>
          <p:xfrm>
            <a:off x="2807" y="1601"/>
            <a:ext cx="368" cy="292"/>
          </p:xfrm>
          <a:graphic>
            <a:graphicData uri="http://schemas.openxmlformats.org/presentationml/2006/ole">
              <p:oleObj spid="_x0000_s10244" name="Clip" r:id="rId5" imgW="1305000" imgH="1085760" progId="">
                <p:embed/>
              </p:oleObj>
            </a:graphicData>
          </a:graphic>
        </p:graphicFrame>
        <p:sp>
          <p:nvSpPr>
            <p:cNvPr id="10263" name="Line 14"/>
            <p:cNvSpPr>
              <a:spLocks noChangeShapeType="1"/>
            </p:cNvSpPr>
            <p:nvPr/>
          </p:nvSpPr>
          <p:spPr bwMode="auto">
            <a:xfrm>
              <a:off x="3343" y="1563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264" name="Group 15"/>
            <p:cNvGrpSpPr>
              <a:grpSpLocks/>
            </p:cNvGrpSpPr>
            <p:nvPr/>
          </p:nvGrpSpPr>
          <p:grpSpPr bwMode="auto">
            <a:xfrm>
              <a:off x="3937" y="1541"/>
              <a:ext cx="448" cy="240"/>
              <a:chOff x="3600" y="219"/>
              <a:chExt cx="360" cy="175"/>
            </a:xfrm>
          </p:grpSpPr>
          <p:sp>
            <p:nvSpPr>
              <p:cNvPr id="10277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0278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79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0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281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0282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28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8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9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283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28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5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6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0265" name="Text Box 33"/>
            <p:cNvSpPr txBox="1">
              <a:spLocks noChangeArrowheads="1"/>
            </p:cNvSpPr>
            <p:nvPr/>
          </p:nvSpPr>
          <p:spPr bwMode="auto">
            <a:xfrm>
              <a:off x="3243" y="589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223.1.1.0/24</a:t>
              </a:r>
              <a:endParaRPr lang="en-US"/>
            </a:p>
          </p:txBody>
        </p:sp>
        <p:sp>
          <p:nvSpPr>
            <p:cNvPr id="10266" name="Line 34"/>
            <p:cNvSpPr>
              <a:spLocks noChangeShapeType="1"/>
            </p:cNvSpPr>
            <p:nvPr/>
          </p:nvSpPr>
          <p:spPr bwMode="auto">
            <a:xfrm>
              <a:off x="4318" y="1569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7" name="Text Box 35"/>
            <p:cNvSpPr txBox="1">
              <a:spLocks noChangeArrowheads="1"/>
            </p:cNvSpPr>
            <p:nvPr/>
          </p:nvSpPr>
          <p:spPr bwMode="auto">
            <a:xfrm>
              <a:off x="4668" y="672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223.1.2.0/24</a:t>
              </a:r>
              <a:endParaRPr lang="en-US"/>
            </a:p>
          </p:txBody>
        </p:sp>
        <p:sp>
          <p:nvSpPr>
            <p:cNvPr id="10268" name="Line 36"/>
            <p:cNvSpPr>
              <a:spLocks noChangeShapeType="1"/>
            </p:cNvSpPr>
            <p:nvPr/>
          </p:nvSpPr>
          <p:spPr bwMode="auto">
            <a:xfrm flipH="1">
              <a:off x="4963" y="113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0245" name="Object 37"/>
            <p:cNvGraphicFramePr>
              <a:graphicFrameLocks noChangeAspect="1"/>
            </p:cNvGraphicFramePr>
            <p:nvPr/>
          </p:nvGraphicFramePr>
          <p:xfrm>
            <a:off x="5075" y="947"/>
            <a:ext cx="368" cy="292"/>
          </p:xfrm>
          <a:graphic>
            <a:graphicData uri="http://schemas.openxmlformats.org/presentationml/2006/ole">
              <p:oleObj spid="_x0000_s10245" name="Clip" r:id="rId6" imgW="1305000" imgH="1085760" progId="">
                <p:embed/>
              </p:oleObj>
            </a:graphicData>
          </a:graphic>
        </p:graphicFrame>
        <p:sp>
          <p:nvSpPr>
            <p:cNvPr id="10269" name="Line 38"/>
            <p:cNvSpPr>
              <a:spLocks noChangeShapeType="1"/>
            </p:cNvSpPr>
            <p:nvPr/>
          </p:nvSpPr>
          <p:spPr bwMode="auto">
            <a:xfrm>
              <a:off x="4963" y="1134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0246" name="Object 39"/>
            <p:cNvGraphicFramePr>
              <a:graphicFrameLocks noChangeAspect="1"/>
            </p:cNvGraphicFramePr>
            <p:nvPr/>
          </p:nvGraphicFramePr>
          <p:xfrm>
            <a:off x="5078" y="1817"/>
            <a:ext cx="368" cy="292"/>
          </p:xfrm>
          <a:graphic>
            <a:graphicData uri="http://schemas.openxmlformats.org/presentationml/2006/ole">
              <p:oleObj spid="_x0000_s10246" name="Clip" r:id="rId7" imgW="1305000" imgH="1085760" progId="">
                <p:embed/>
              </p:oleObj>
            </a:graphicData>
          </a:graphic>
        </p:graphicFrame>
        <p:sp>
          <p:nvSpPr>
            <p:cNvPr id="10270" name="Line 40"/>
            <p:cNvSpPr>
              <a:spLocks noChangeShapeType="1"/>
            </p:cNvSpPr>
            <p:nvPr/>
          </p:nvSpPr>
          <p:spPr bwMode="auto">
            <a:xfrm>
              <a:off x="4963" y="1935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71" name="Line 45"/>
            <p:cNvSpPr>
              <a:spLocks noChangeShapeType="1"/>
            </p:cNvSpPr>
            <p:nvPr/>
          </p:nvSpPr>
          <p:spPr bwMode="auto">
            <a:xfrm flipH="1">
              <a:off x="4168" y="1782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72" name="Line 46"/>
            <p:cNvSpPr>
              <a:spLocks noChangeShapeType="1"/>
            </p:cNvSpPr>
            <p:nvPr/>
          </p:nvSpPr>
          <p:spPr bwMode="auto">
            <a:xfrm flipH="1">
              <a:off x="3784" y="2589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73" name="Line 47"/>
            <p:cNvSpPr>
              <a:spLocks noChangeShapeType="1"/>
            </p:cNvSpPr>
            <p:nvPr/>
          </p:nvSpPr>
          <p:spPr bwMode="auto">
            <a:xfrm flipH="1" flipV="1">
              <a:off x="3782" y="2584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74" name="Line 48"/>
            <p:cNvSpPr>
              <a:spLocks noChangeShapeType="1"/>
            </p:cNvSpPr>
            <p:nvPr/>
          </p:nvSpPr>
          <p:spPr bwMode="auto">
            <a:xfrm flipH="1" flipV="1">
              <a:off x="4523" y="258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0247" name="Object 49"/>
            <p:cNvGraphicFramePr>
              <a:graphicFrameLocks noChangeAspect="1"/>
            </p:cNvGraphicFramePr>
            <p:nvPr/>
          </p:nvGraphicFramePr>
          <p:xfrm>
            <a:off x="4388" y="2687"/>
            <a:ext cx="368" cy="292"/>
          </p:xfrm>
          <a:graphic>
            <a:graphicData uri="http://schemas.openxmlformats.org/presentationml/2006/ole">
              <p:oleObj spid="_x0000_s10247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0248" name="Object 50"/>
            <p:cNvGraphicFramePr>
              <a:graphicFrameLocks noChangeAspect="1"/>
            </p:cNvGraphicFramePr>
            <p:nvPr/>
          </p:nvGraphicFramePr>
          <p:xfrm>
            <a:off x="3596" y="2696"/>
            <a:ext cx="368" cy="292"/>
          </p:xfrm>
          <a:graphic>
            <a:graphicData uri="http://schemas.openxmlformats.org/presentationml/2006/ole">
              <p:oleObj spid="_x0000_s10248" name="Clip" r:id="rId9" imgW="1305000" imgH="1085760" progId="">
                <p:embed/>
              </p:oleObj>
            </a:graphicData>
          </a:graphic>
        </p:graphicFrame>
        <p:sp>
          <p:nvSpPr>
            <p:cNvPr id="10275" name="Text Box 51"/>
            <p:cNvSpPr txBox="1">
              <a:spLocks noChangeArrowheads="1"/>
            </p:cNvSpPr>
            <p:nvPr/>
          </p:nvSpPr>
          <p:spPr bwMode="auto">
            <a:xfrm>
              <a:off x="3739" y="3157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223.1.3.0/24</a:t>
              </a:r>
              <a:endParaRPr lang="en-US"/>
            </a:p>
          </p:txBody>
        </p:sp>
        <p:sp>
          <p:nvSpPr>
            <p:cNvPr id="10276" name="Rectangle 52"/>
            <p:cNvSpPr>
              <a:spLocks noChangeArrowheads="1"/>
            </p:cNvSpPr>
            <p:nvPr/>
          </p:nvSpPr>
          <p:spPr bwMode="auto">
            <a:xfrm>
              <a:off x="3054" y="2412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10254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09800"/>
            <a:ext cx="57658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smtClean="0">
                <a:solidFill>
                  <a:srgbClr val="FF0000"/>
                </a:solidFill>
              </a:rPr>
              <a:t>Συνταγή</a:t>
            </a:r>
            <a:endParaRPr lang="en-US" sz="2400" u="sng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r>
              <a:rPr lang="en-US" sz="2200" smtClean="0">
                <a:sym typeface="Wingdings" pitchFamily="2" charset="2"/>
              </a:rPr>
              <a:t></a:t>
            </a:r>
            <a:r>
              <a:rPr lang="el-GR" sz="2200" smtClean="0">
                <a:sym typeface="Wingdings" pitchFamily="2" charset="2"/>
              </a:rPr>
              <a:t> Για να καθορίσεις τα υποδίκτυα</a:t>
            </a:r>
            <a:r>
              <a:rPr lang="en-US" sz="2200" smtClean="0"/>
              <a:t>, </a:t>
            </a:r>
            <a:r>
              <a:rPr lang="el-GR" sz="2200" smtClean="0"/>
              <a:t>αποσύνδεσε κάθε διεπαφή από το </a:t>
            </a:r>
            <a:r>
              <a:rPr lang="en-US" sz="2200" smtClean="0"/>
              <a:t>host </a:t>
            </a:r>
            <a:r>
              <a:rPr lang="el-GR" sz="2200" smtClean="0"/>
              <a:t>του ή τον δρομολογητή</a:t>
            </a:r>
            <a:r>
              <a:rPr lang="en-US" sz="2200" smtClean="0"/>
              <a:t>, </a:t>
            </a:r>
            <a:r>
              <a:rPr lang="el-GR" sz="2200" smtClean="0"/>
              <a:t>δημιουργώντας </a:t>
            </a:r>
            <a:r>
              <a:rPr lang="en-US" sz="2200" smtClean="0"/>
              <a:t>“</a:t>
            </a:r>
            <a:r>
              <a:rPr lang="el-GR" sz="2200" smtClean="0"/>
              <a:t>νησιά</a:t>
            </a:r>
            <a:r>
              <a:rPr lang="en-US" sz="2200" smtClean="0"/>
              <a:t>”</a:t>
            </a:r>
            <a:r>
              <a:rPr lang="el-GR" sz="2200" smtClean="0"/>
              <a:t> από απομονωμένα δίκτυα</a:t>
            </a:r>
            <a:endParaRPr lang="en-US" sz="2200" smtClean="0"/>
          </a:p>
          <a:p>
            <a:pPr>
              <a:buFont typeface="ZapfDingbats"/>
              <a:buNone/>
            </a:pPr>
            <a:endParaRPr lang="en-US" sz="2200" smtClean="0"/>
          </a:p>
          <a:p>
            <a:pPr>
              <a:buFont typeface="ZapfDingbats"/>
              <a:buNone/>
            </a:pPr>
            <a:r>
              <a:rPr lang="el-GR" sz="2200" smtClean="0"/>
              <a:t>Κάθε απομονωμένο δίκτυο ονομάζεται </a:t>
            </a:r>
            <a:r>
              <a:rPr lang="el-GR" sz="2200" smtClean="0">
                <a:solidFill>
                  <a:srgbClr val="FF0000"/>
                </a:solidFill>
              </a:rPr>
              <a:t>υποδίκτυο</a:t>
            </a:r>
            <a:endParaRPr lang="en-US" sz="2200" smtClean="0"/>
          </a:p>
        </p:txBody>
      </p:sp>
      <p:sp>
        <p:nvSpPr>
          <p:cNvPr id="10255" name="Text Box 61"/>
          <p:cNvSpPr txBox="1">
            <a:spLocks noChangeArrowheads="1"/>
          </p:cNvSpPr>
          <p:nvPr/>
        </p:nvSpPr>
        <p:spPr bwMode="auto">
          <a:xfrm>
            <a:off x="5537200" y="5073650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Subnet mask: 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B9ADE53-7877-459D-8F21-1405EBE7FC0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275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276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277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278" name="Freeform 5"/>
          <p:cNvSpPr>
            <a:spLocks/>
          </p:cNvSpPr>
          <p:nvPr/>
        </p:nvSpPr>
        <p:spPr bwMode="auto">
          <a:xfrm rot="5265760">
            <a:off x="5310982" y="561181"/>
            <a:ext cx="1612900" cy="2049463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2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Υποδίκτυα</a:t>
            </a:r>
            <a:endParaRPr lang="en-US" smtClean="0"/>
          </a:p>
        </p:txBody>
      </p:sp>
      <p:sp>
        <p:nvSpPr>
          <p:cNvPr id="1128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>
                <a:solidFill>
                  <a:schemeClr val="accent2"/>
                </a:solidFill>
              </a:rPr>
              <a:t>Πόσα είναι</a:t>
            </a:r>
            <a:r>
              <a:rPr lang="en-US" sz="2400" smtClean="0">
                <a:solidFill>
                  <a:schemeClr val="accent2"/>
                </a:solidFill>
              </a:rPr>
              <a:t>?</a:t>
            </a:r>
            <a:endParaRPr lang="en-US" sz="2400" smtClean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6389688" y="950913"/>
          <a:ext cx="584200" cy="463550"/>
        </p:xfrm>
        <a:graphic>
          <a:graphicData uri="http://schemas.openxmlformats.org/presentationml/2006/ole">
            <p:oleObj spid="_x0000_s11266" name="Clip" r:id="rId3" imgW="1305000" imgH="1085760" progId="">
              <p:embed/>
            </p:oleObj>
          </a:graphicData>
        </a:graphic>
      </p:graphicFrame>
      <p:sp>
        <p:nvSpPr>
          <p:cNvPr id="11281" name="Line 9"/>
          <p:cNvSpPr>
            <a:spLocks noChangeShapeType="1"/>
          </p:cNvSpPr>
          <p:nvPr/>
        </p:nvSpPr>
        <p:spPr bwMode="auto">
          <a:xfrm flipH="1">
            <a:off x="5226050" y="1576388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2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3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267" name="Object 12"/>
          <p:cNvGraphicFramePr>
            <a:graphicFrameLocks noChangeAspect="1"/>
          </p:cNvGraphicFramePr>
          <p:nvPr/>
        </p:nvGraphicFramePr>
        <p:xfrm>
          <a:off x="5780088" y="846138"/>
          <a:ext cx="584200" cy="463550"/>
        </p:xfrm>
        <a:graphic>
          <a:graphicData uri="http://schemas.openxmlformats.org/presentationml/2006/ole">
            <p:oleObj spid="_x0000_s11267" name="Clip" r:id="rId4" imgW="1305000" imgH="1085760" progId="">
              <p:embed/>
            </p:oleObj>
          </a:graphicData>
        </a:graphic>
      </p:graphicFrame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5151438" y="979488"/>
          <a:ext cx="584200" cy="463550"/>
        </p:xfrm>
        <a:graphic>
          <a:graphicData uri="http://schemas.openxmlformats.org/presentationml/2006/ole">
            <p:oleObj spid="_x0000_s11268" name="Clip" r:id="rId5" imgW="1305000" imgH="1085760" progId="">
              <p:embed/>
            </p:oleObj>
          </a:graphicData>
        </a:graphic>
      </p:graphicFrame>
      <p:sp>
        <p:nvSpPr>
          <p:cNvPr id="11284" name="Line 14"/>
          <p:cNvSpPr>
            <a:spLocks noChangeShapeType="1"/>
          </p:cNvSpPr>
          <p:nvPr/>
        </p:nvSpPr>
        <p:spPr bwMode="auto">
          <a:xfrm flipH="1">
            <a:off x="5856288" y="1585913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5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223.1.1.1</a:t>
            </a:r>
            <a:endParaRPr lang="en-US"/>
          </a:p>
        </p:txBody>
      </p:sp>
      <p:sp>
        <p:nvSpPr>
          <p:cNvPr id="11286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287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223.1.1.3</a:t>
            </a:r>
            <a:endParaRPr lang="en-US"/>
          </a:p>
        </p:txBody>
      </p:sp>
      <p:sp>
        <p:nvSpPr>
          <p:cNvPr id="11288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223.1.1.4</a:t>
            </a:r>
            <a:endParaRPr lang="en-US"/>
          </a:p>
        </p:txBody>
      </p:sp>
      <p:sp>
        <p:nvSpPr>
          <p:cNvPr id="11289" name="Freeform 19"/>
          <p:cNvSpPr>
            <a:spLocks/>
          </p:cNvSpPr>
          <p:nvPr/>
        </p:nvSpPr>
        <p:spPr bwMode="auto">
          <a:xfrm>
            <a:off x="3622675" y="456406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1290" name="Group 20"/>
          <p:cNvGrpSpPr>
            <a:grpSpLocks/>
          </p:cNvGrpSpPr>
          <p:nvPr/>
        </p:nvGrpSpPr>
        <p:grpSpPr bwMode="auto">
          <a:xfrm>
            <a:off x="4059238" y="4275138"/>
            <a:ext cx="711200" cy="381000"/>
            <a:chOff x="3600" y="219"/>
            <a:chExt cx="360" cy="175"/>
          </a:xfrm>
        </p:grpSpPr>
        <p:sp>
          <p:nvSpPr>
            <p:cNvPr id="1134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34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5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5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5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1135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5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6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35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5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5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291" name="Line 34"/>
          <p:cNvSpPr>
            <a:spLocks noChangeShapeType="1"/>
          </p:cNvSpPr>
          <p:nvPr/>
        </p:nvSpPr>
        <p:spPr bwMode="auto">
          <a:xfrm flipH="1">
            <a:off x="4378325" y="466725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2" name="Line 35"/>
          <p:cNvSpPr>
            <a:spLocks noChangeShapeType="1"/>
          </p:cNvSpPr>
          <p:nvPr/>
        </p:nvSpPr>
        <p:spPr bwMode="auto">
          <a:xfrm flipH="1" flipV="1">
            <a:off x="3859213" y="537210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3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4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269" name="Object 38"/>
          <p:cNvGraphicFramePr>
            <a:graphicFrameLocks noChangeAspect="1"/>
          </p:cNvGraphicFramePr>
          <p:nvPr/>
        </p:nvGraphicFramePr>
        <p:xfrm>
          <a:off x="4413250" y="5475288"/>
          <a:ext cx="584200" cy="463550"/>
        </p:xfrm>
        <a:graphic>
          <a:graphicData uri="http://schemas.openxmlformats.org/presentationml/2006/ole">
            <p:oleObj spid="_x0000_s11269" name="Clip" r:id="rId6" imgW="1305000" imgH="1085760" progId="">
              <p:embed/>
            </p:oleObj>
          </a:graphicData>
        </a:graphic>
      </p:graphicFrame>
      <p:graphicFrame>
        <p:nvGraphicFramePr>
          <p:cNvPr id="11270" name="Object 39"/>
          <p:cNvGraphicFramePr>
            <a:graphicFrameLocks noChangeAspect="1"/>
          </p:cNvGraphicFramePr>
          <p:nvPr/>
        </p:nvGraphicFramePr>
        <p:xfrm>
          <a:off x="3765550" y="5489575"/>
          <a:ext cx="584200" cy="463550"/>
        </p:xfrm>
        <a:graphic>
          <a:graphicData uri="http://schemas.openxmlformats.org/presentationml/2006/ole">
            <p:oleObj spid="_x0000_s11270" name="Clip" r:id="rId7" imgW="1305000" imgH="1085760" progId="">
              <p:embed/>
            </p:oleObj>
          </a:graphicData>
        </a:graphic>
      </p:graphicFrame>
      <p:sp>
        <p:nvSpPr>
          <p:cNvPr id="11295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223.1.2.2</a:t>
            </a:r>
            <a:endParaRPr lang="en-US"/>
          </a:p>
        </p:txBody>
      </p:sp>
      <p:sp>
        <p:nvSpPr>
          <p:cNvPr id="11296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223.1.2.1</a:t>
            </a:r>
            <a:endParaRPr lang="en-US"/>
          </a:p>
        </p:txBody>
      </p:sp>
      <p:sp>
        <p:nvSpPr>
          <p:cNvPr id="11297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298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223.1.2.6</a:t>
            </a:r>
            <a:endParaRPr lang="en-US"/>
          </a:p>
        </p:txBody>
      </p:sp>
      <p:sp>
        <p:nvSpPr>
          <p:cNvPr id="11299" name="Freeform 45"/>
          <p:cNvSpPr>
            <a:spLocks/>
          </p:cNvSpPr>
          <p:nvPr/>
        </p:nvSpPr>
        <p:spPr bwMode="auto">
          <a:xfrm>
            <a:off x="6651625" y="458311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1300" name="Group 46"/>
          <p:cNvGrpSpPr>
            <a:grpSpLocks/>
          </p:cNvGrpSpPr>
          <p:nvPr/>
        </p:nvGrpSpPr>
        <p:grpSpPr bwMode="auto">
          <a:xfrm>
            <a:off x="7088188" y="4294188"/>
            <a:ext cx="711200" cy="381000"/>
            <a:chOff x="3600" y="219"/>
            <a:chExt cx="360" cy="175"/>
          </a:xfrm>
        </p:grpSpPr>
        <p:sp>
          <p:nvSpPr>
            <p:cNvPr id="11335" name="Oval 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336" name="Line 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37" name="Line 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38" name="Rectangle 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39" name="Oval 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11340" name="Group 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5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46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47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341" name="Group 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2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43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44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301" name="Line 60"/>
          <p:cNvSpPr>
            <a:spLocks noChangeShapeType="1"/>
          </p:cNvSpPr>
          <p:nvPr/>
        </p:nvSpPr>
        <p:spPr bwMode="auto">
          <a:xfrm flipH="1">
            <a:off x="7407275" y="468630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02" name="Line 61"/>
          <p:cNvSpPr>
            <a:spLocks noChangeShapeType="1"/>
          </p:cNvSpPr>
          <p:nvPr/>
        </p:nvSpPr>
        <p:spPr bwMode="auto">
          <a:xfrm flipH="1" flipV="1">
            <a:off x="6888163" y="539115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03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04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271" name="Object 64"/>
          <p:cNvGraphicFramePr>
            <a:graphicFrameLocks noChangeAspect="1"/>
          </p:cNvGraphicFramePr>
          <p:nvPr/>
        </p:nvGraphicFramePr>
        <p:xfrm>
          <a:off x="7442200" y="5494338"/>
          <a:ext cx="584200" cy="463550"/>
        </p:xfrm>
        <a:graphic>
          <a:graphicData uri="http://schemas.openxmlformats.org/presentationml/2006/ole">
            <p:oleObj spid="_x0000_s11271" name="Clip" r:id="rId8" imgW="1305000" imgH="1085760" progId="">
              <p:embed/>
            </p:oleObj>
          </a:graphicData>
        </a:graphic>
      </p:graphicFrame>
      <p:graphicFrame>
        <p:nvGraphicFramePr>
          <p:cNvPr id="11272" name="Object 65"/>
          <p:cNvGraphicFramePr>
            <a:graphicFrameLocks noChangeAspect="1"/>
          </p:cNvGraphicFramePr>
          <p:nvPr/>
        </p:nvGraphicFramePr>
        <p:xfrm>
          <a:off x="6794500" y="5508625"/>
          <a:ext cx="584200" cy="463550"/>
        </p:xfrm>
        <a:graphic>
          <a:graphicData uri="http://schemas.openxmlformats.org/presentationml/2006/ole">
            <p:oleObj spid="_x0000_s11272" name="Clip" r:id="rId9" imgW="1305000" imgH="1085760" progId="">
              <p:embed/>
            </p:oleObj>
          </a:graphicData>
        </a:graphic>
      </p:graphicFrame>
      <p:sp>
        <p:nvSpPr>
          <p:cNvPr id="11305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223.1.3.2</a:t>
            </a:r>
            <a:endParaRPr lang="en-US"/>
          </a:p>
        </p:txBody>
      </p:sp>
      <p:sp>
        <p:nvSpPr>
          <p:cNvPr id="11306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223.1.3.1</a:t>
            </a:r>
            <a:endParaRPr lang="en-US"/>
          </a:p>
        </p:txBody>
      </p:sp>
      <p:sp>
        <p:nvSpPr>
          <p:cNvPr id="11307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308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223.1.3.27</a:t>
            </a:r>
            <a:endParaRPr lang="en-US"/>
          </a:p>
        </p:txBody>
      </p:sp>
      <p:grpSp>
        <p:nvGrpSpPr>
          <p:cNvPr id="11309" name="Group 70"/>
          <p:cNvGrpSpPr>
            <a:grpSpLocks/>
          </p:cNvGrpSpPr>
          <p:nvPr/>
        </p:nvGrpSpPr>
        <p:grpSpPr bwMode="auto">
          <a:xfrm>
            <a:off x="5526088" y="2389188"/>
            <a:ext cx="711200" cy="381000"/>
            <a:chOff x="3600" y="219"/>
            <a:chExt cx="360" cy="175"/>
          </a:xfrm>
        </p:grpSpPr>
        <p:sp>
          <p:nvSpPr>
            <p:cNvPr id="11322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1323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24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25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26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11327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2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33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34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328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9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30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31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310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11" name="Rectangle 85"/>
          <p:cNvSpPr>
            <a:spLocks noChangeArrowheads="1"/>
          </p:cNvSpPr>
          <p:nvPr/>
        </p:nvSpPr>
        <p:spPr bwMode="auto">
          <a:xfrm>
            <a:off x="6053138" y="1343025"/>
            <a:ext cx="109537" cy="19526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1312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223.1.1.2</a:t>
            </a:r>
            <a:endParaRPr lang="en-US" sz="1600"/>
          </a:p>
        </p:txBody>
      </p:sp>
      <p:sp>
        <p:nvSpPr>
          <p:cNvPr id="11313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14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15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16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223.1.7.0</a:t>
            </a:r>
            <a:endParaRPr lang="en-US"/>
          </a:p>
        </p:txBody>
      </p:sp>
      <p:sp>
        <p:nvSpPr>
          <p:cNvPr id="11317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223.1.7.1</a:t>
            </a:r>
            <a:endParaRPr lang="en-US"/>
          </a:p>
        </p:txBody>
      </p:sp>
      <p:sp>
        <p:nvSpPr>
          <p:cNvPr id="11318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223.1.8.0</a:t>
            </a:r>
            <a:endParaRPr lang="en-US"/>
          </a:p>
        </p:txBody>
      </p:sp>
      <p:sp>
        <p:nvSpPr>
          <p:cNvPr id="11319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223.1.8.1</a:t>
            </a:r>
            <a:endParaRPr lang="en-US"/>
          </a:p>
        </p:txBody>
      </p:sp>
      <p:sp>
        <p:nvSpPr>
          <p:cNvPr id="11320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223.1.9.1</a:t>
            </a:r>
            <a:endParaRPr lang="en-US"/>
          </a:p>
        </p:txBody>
      </p:sp>
      <p:sp>
        <p:nvSpPr>
          <p:cNvPr id="11321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pitchFamily="34" charset="0"/>
              </a:rPr>
              <a:t>223.1.9.2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ECF6D0E-5774-4C17-889A-F8506249878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</a:t>
            </a:r>
            <a:r>
              <a:rPr lang="el-GR" smtClean="0"/>
              <a:t>διευθυνσιοδότηση</a:t>
            </a:r>
            <a:r>
              <a:rPr lang="en-US" smtClean="0"/>
              <a:t>: CIDR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28738"/>
            <a:ext cx="9144000" cy="31718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CIDR: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lassless 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err="1" smtClean="0"/>
              <a:t>nter</a:t>
            </a:r>
            <a:r>
              <a:rPr lang="en-US" sz="3200" dirty="0" err="1" smtClean="0">
                <a:solidFill>
                  <a:srgbClr val="FF0000"/>
                </a:solidFill>
              </a:rPr>
              <a:t>D</a:t>
            </a:r>
            <a:r>
              <a:rPr lang="en-US" sz="3200" dirty="0" err="1" smtClean="0"/>
              <a:t>omain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outing</a:t>
            </a:r>
          </a:p>
          <a:p>
            <a:pPr lvl="1"/>
            <a:r>
              <a:rPr lang="el-GR" sz="2200" dirty="0" smtClean="0"/>
              <a:t>Τμήμα </a:t>
            </a:r>
            <a:r>
              <a:rPr lang="el-GR" sz="2200" dirty="0" err="1" smtClean="0"/>
              <a:t>υποδικτύου</a:t>
            </a:r>
            <a:r>
              <a:rPr lang="el-GR" sz="2200" dirty="0" smtClean="0"/>
              <a:t> διεύθυνσης αυθαίρετου μεγέθους</a:t>
            </a:r>
            <a:endParaRPr lang="en-US" sz="2200" dirty="0" smtClean="0"/>
          </a:p>
          <a:p>
            <a:pPr lvl="1"/>
            <a:r>
              <a:rPr lang="el-GR" sz="2200" dirty="0" smtClean="0"/>
              <a:t>διάταξη διεύθυνσης</a:t>
            </a:r>
            <a:r>
              <a:rPr lang="en-US" sz="2200" dirty="0" smtClean="0"/>
              <a:t>: </a:t>
            </a:r>
            <a:r>
              <a:rPr lang="en-US" sz="2200" dirty="0" err="1" smtClean="0">
                <a:solidFill>
                  <a:srgbClr val="FF0000"/>
                </a:solidFill>
              </a:rPr>
              <a:t>a.b.c.d</a:t>
            </a:r>
            <a:r>
              <a:rPr lang="en-US" sz="2200" dirty="0" smtClean="0">
                <a:solidFill>
                  <a:srgbClr val="FF0000"/>
                </a:solidFill>
              </a:rPr>
              <a:t>/x</a:t>
            </a:r>
            <a:r>
              <a:rPr lang="en-US" sz="2200" dirty="0" smtClean="0"/>
              <a:t>, </a:t>
            </a:r>
            <a:r>
              <a:rPr lang="el-GR" sz="2200" dirty="0" err="1" smtClean="0"/>
              <a:t>οπου</a:t>
            </a:r>
            <a:r>
              <a:rPr lang="en-US" sz="2200" dirty="0" smtClean="0"/>
              <a:t> </a:t>
            </a:r>
            <a:r>
              <a:rPr lang="en-US" sz="2200" b="1" dirty="0" smtClean="0"/>
              <a:t>x </a:t>
            </a:r>
            <a:r>
              <a:rPr lang="el-GR" sz="2200" b="1" dirty="0" err="1" smtClean="0"/>
              <a:t>έ</a:t>
            </a:r>
            <a:r>
              <a:rPr lang="el-GR" sz="2200" dirty="0" err="1" smtClean="0"/>
              <a:t>ιναι</a:t>
            </a:r>
            <a:r>
              <a:rPr lang="el-GR" sz="2200" dirty="0" smtClean="0"/>
              <a:t> ο αριθμός των </a:t>
            </a:r>
            <a:r>
              <a:rPr lang="en-US" sz="2200" dirty="0" smtClean="0"/>
              <a:t>bits  </a:t>
            </a:r>
            <a:r>
              <a:rPr lang="el-GR" sz="2200" dirty="0" smtClean="0"/>
              <a:t>στο </a:t>
            </a:r>
            <a:r>
              <a:rPr lang="el-GR" sz="2200" b="1" dirty="0" smtClean="0">
                <a:solidFill>
                  <a:srgbClr val="0000CC"/>
                </a:solidFill>
              </a:rPr>
              <a:t>τμήμα </a:t>
            </a:r>
            <a:r>
              <a:rPr lang="el-GR" sz="2200" b="1" dirty="0" err="1" smtClean="0">
                <a:solidFill>
                  <a:srgbClr val="0000CC"/>
                </a:solidFill>
              </a:rPr>
              <a:t>υποδικτύου</a:t>
            </a:r>
            <a:r>
              <a:rPr lang="el-GR" sz="2200" b="1" dirty="0" smtClean="0">
                <a:solidFill>
                  <a:srgbClr val="0000CC"/>
                </a:solidFill>
              </a:rPr>
              <a:t> της διεύθυνσης</a:t>
            </a:r>
            <a:endParaRPr lang="en-US" sz="2200" b="1" dirty="0" smtClean="0">
              <a:solidFill>
                <a:srgbClr val="0000CC"/>
              </a:solidFill>
            </a:endParaRPr>
          </a:p>
        </p:txBody>
      </p:sp>
      <p:grpSp>
        <p:nvGrpSpPr>
          <p:cNvPr id="50182" name="Group 4"/>
          <p:cNvGrpSpPr>
            <a:grpSpLocks/>
          </p:cNvGrpSpPr>
          <p:nvPr/>
        </p:nvGrpSpPr>
        <p:grpSpPr bwMode="auto">
          <a:xfrm>
            <a:off x="1423988" y="4641850"/>
            <a:ext cx="6124575" cy="1625600"/>
            <a:chOff x="1339" y="899"/>
            <a:chExt cx="3858" cy="1024"/>
          </a:xfrm>
        </p:grpSpPr>
        <p:sp>
          <p:nvSpPr>
            <p:cNvPr id="50185" name="Text Box 5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accent2"/>
                  </a:solidFill>
                  <a:latin typeface="Arial" pitchFamily="34" charset="0"/>
                </a:rPr>
                <a:t>11001000  00010111</a:t>
              </a:r>
              <a:r>
                <a:rPr lang="en-US" sz="2400" dirty="0"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chemeClr val="accent2"/>
                  </a:solidFill>
                  <a:latin typeface="Arial" pitchFamily="34" charset="0"/>
                </a:rPr>
                <a:t>0001000</a:t>
              </a:r>
              <a:r>
                <a:rPr lang="en-US" sz="2400" dirty="0">
                  <a:latin typeface="Arial" pitchFamily="34" charset="0"/>
                </a:rPr>
                <a:t>0  00000000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0186" name="Text Box 6"/>
            <p:cNvSpPr txBox="1">
              <a:spLocks noChangeArrowheads="1"/>
            </p:cNvSpPr>
            <p:nvPr/>
          </p:nvSpPr>
          <p:spPr bwMode="auto">
            <a:xfrm>
              <a:off x="2376" y="922"/>
              <a:ext cx="8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>
                  <a:solidFill>
                    <a:schemeClr val="accent2"/>
                  </a:solidFill>
                </a:rPr>
                <a:t>τμημα </a:t>
              </a:r>
            </a:p>
            <a:p>
              <a:pPr algn="ctr" eaLnBrk="0" hangingPunct="0"/>
              <a:r>
                <a:rPr lang="el-GR">
                  <a:solidFill>
                    <a:schemeClr val="accent2"/>
                  </a:solidFill>
                </a:rPr>
                <a:t>υποδικτύου</a:t>
              </a:r>
              <a:endParaRPr lang="en-US"/>
            </a:p>
          </p:txBody>
        </p:sp>
        <p:sp>
          <p:nvSpPr>
            <p:cNvPr id="50187" name="Text Box 7"/>
            <p:cNvSpPr txBox="1">
              <a:spLocks noChangeArrowheads="1"/>
            </p:cNvSpPr>
            <p:nvPr/>
          </p:nvSpPr>
          <p:spPr bwMode="auto">
            <a:xfrm>
              <a:off x="4468" y="899"/>
              <a:ext cx="4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/>
                <a:t>τμήμα</a:t>
              </a:r>
              <a:endParaRPr lang="en-US"/>
            </a:p>
            <a:p>
              <a:pPr algn="ctr" eaLnBrk="0" hangingPunct="0"/>
              <a:r>
                <a:rPr lang="en-US"/>
                <a:t>host</a:t>
              </a:r>
            </a:p>
          </p:txBody>
        </p:sp>
        <p:sp>
          <p:nvSpPr>
            <p:cNvPr id="50188" name="Line 8"/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89" name="Line 9"/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0" name="Line 10"/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1" name="Line 11"/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2" name="Text Box 12"/>
            <p:cNvSpPr txBox="1">
              <a:spLocks noChangeArrowheads="1"/>
            </p:cNvSpPr>
            <p:nvPr/>
          </p:nvSpPr>
          <p:spPr bwMode="auto">
            <a:xfrm>
              <a:off x="2559" y="1635"/>
              <a:ext cx="1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200.23.16.0/23</a:t>
              </a:r>
              <a:endParaRPr lang="en-US"/>
            </a:p>
          </p:txBody>
        </p:sp>
      </p:grpSp>
      <p:sp>
        <p:nvSpPr>
          <p:cNvPr id="50183" name="Oval 13"/>
          <p:cNvSpPr>
            <a:spLocks noChangeArrowheads="1"/>
          </p:cNvSpPr>
          <p:nvPr/>
        </p:nvSpPr>
        <p:spPr bwMode="auto">
          <a:xfrm>
            <a:off x="5308600" y="2427288"/>
            <a:ext cx="506413" cy="3175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0184" name="Oval 14"/>
          <p:cNvSpPr>
            <a:spLocks noChangeArrowheads="1"/>
          </p:cNvSpPr>
          <p:nvPr/>
        </p:nvSpPr>
        <p:spPr bwMode="auto">
          <a:xfrm>
            <a:off x="5726113" y="5187950"/>
            <a:ext cx="1868487" cy="523875"/>
          </a:xfrm>
          <a:prstGeom prst="ellipse">
            <a:avLst/>
          </a:prstGeom>
          <a:solidFill>
            <a:srgbClr val="FFFF00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FA0A439-1E68-4221-998B-4BB4DCADC02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IP </a:t>
            </a:r>
            <a:r>
              <a:rPr lang="el-GR" sz="3600" smtClean="0"/>
              <a:t>διευθύνσεις</a:t>
            </a:r>
            <a:r>
              <a:rPr lang="en-US" sz="3600" smtClean="0"/>
              <a:t>: </a:t>
            </a:r>
            <a:r>
              <a:rPr lang="el-GR" sz="3600" smtClean="0"/>
              <a:t>πώς να πάρετε μία</a:t>
            </a:r>
            <a:r>
              <a:rPr lang="en-US" sz="3600" smtClean="0"/>
              <a:t>?</a:t>
            </a:r>
            <a:endParaRPr lang="en-US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87513"/>
            <a:ext cx="9144000" cy="3359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600" smtClean="0">
                <a:solidFill>
                  <a:srgbClr val="FF0000"/>
                </a:solidFill>
                <a:sym typeface="Wingdings" pitchFamily="2" charset="2"/>
              </a:rPr>
              <a:t>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l-GR" smtClean="0">
                <a:sym typeface="Wingdings" pitchFamily="2" charset="2"/>
              </a:rPr>
              <a:t>Πως το</a:t>
            </a:r>
            <a:r>
              <a:rPr lang="en-US" smtClean="0"/>
              <a:t> </a:t>
            </a:r>
            <a:r>
              <a:rPr lang="en-US" i="1" smtClean="0"/>
              <a:t>host</a:t>
            </a:r>
            <a:r>
              <a:rPr lang="en-US" smtClean="0"/>
              <a:t>  </a:t>
            </a:r>
            <a:r>
              <a:rPr lang="el-GR" smtClean="0"/>
              <a:t>παίρνει</a:t>
            </a:r>
            <a:r>
              <a:rPr lang="en-US" smtClean="0"/>
              <a:t> IP </a:t>
            </a:r>
            <a:r>
              <a:rPr lang="el-GR" smtClean="0"/>
              <a:t>διεύθυνση</a:t>
            </a:r>
            <a:r>
              <a:rPr lang="en-US" smtClean="0"/>
              <a:t>?</a:t>
            </a:r>
          </a:p>
          <a:p>
            <a:pPr>
              <a:buFont typeface="ZapfDingbats"/>
              <a:buNone/>
            </a:pPr>
            <a:endParaRPr lang="en-US" smtClean="0"/>
          </a:p>
          <a:p>
            <a:pPr>
              <a:buFontTx/>
              <a:buChar char="•"/>
            </a:pPr>
            <a:r>
              <a:rPr lang="en-US" sz="2400" smtClean="0"/>
              <a:t>hard-coded </a:t>
            </a:r>
            <a:r>
              <a:rPr lang="el-GR" sz="2400" smtClean="0"/>
              <a:t>(δεν αλλάζει) από τον </a:t>
            </a:r>
            <a:r>
              <a:rPr lang="en-US" sz="2400" smtClean="0"/>
              <a:t>admin </a:t>
            </a:r>
            <a:r>
              <a:rPr lang="el-GR" sz="2400" smtClean="0"/>
              <a:t>συστήματος σε αρχείο</a:t>
            </a:r>
            <a:endParaRPr lang="en-US" sz="2400" smtClean="0"/>
          </a:p>
          <a:p>
            <a:pPr lvl="1"/>
            <a:r>
              <a:rPr lang="en-US" smtClean="0"/>
              <a:t>Wintel: control-panel-&gt;network-&gt;configuration-&gt;tcp/ip-&gt;properties</a:t>
            </a:r>
          </a:p>
          <a:p>
            <a:pPr lvl="1"/>
            <a:r>
              <a:rPr lang="en-US" smtClean="0"/>
              <a:t>UNIX: /etc/rc.config</a:t>
            </a:r>
          </a:p>
          <a:p>
            <a:pPr>
              <a:buFontTx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D</a:t>
            </a:r>
            <a:r>
              <a:rPr lang="en-US" sz="2400" smtClean="0"/>
              <a:t>ynamic </a:t>
            </a:r>
            <a:r>
              <a:rPr lang="en-US" sz="2400" smtClean="0">
                <a:solidFill>
                  <a:srgbClr val="FF0000"/>
                </a:solidFill>
              </a:rPr>
              <a:t>H</a:t>
            </a:r>
            <a:r>
              <a:rPr lang="en-US" sz="2400" smtClean="0"/>
              <a:t>ost </a:t>
            </a:r>
            <a:r>
              <a:rPr lang="en-US" sz="2400" smtClean="0">
                <a:solidFill>
                  <a:srgbClr val="FF0000"/>
                </a:solidFill>
              </a:rPr>
              <a:t>C</a:t>
            </a:r>
            <a:r>
              <a:rPr lang="en-US" sz="2400" smtClean="0"/>
              <a:t>onfiguration </a:t>
            </a:r>
            <a:r>
              <a:rPr lang="en-US" sz="2400" smtClean="0">
                <a:solidFill>
                  <a:srgbClr val="FF0000"/>
                </a:solidFill>
              </a:rPr>
              <a:t>P</a:t>
            </a:r>
            <a:r>
              <a:rPr lang="en-US" sz="2400" smtClean="0"/>
              <a:t>rotocol (</a:t>
            </a:r>
            <a:r>
              <a:rPr lang="en-US" sz="2400" smtClean="0">
                <a:solidFill>
                  <a:srgbClr val="CC3300"/>
                </a:solidFill>
              </a:rPr>
              <a:t>DHCP</a:t>
            </a:r>
            <a:r>
              <a:rPr lang="en-US" sz="2400" smtClean="0"/>
              <a:t>): </a:t>
            </a:r>
            <a:r>
              <a:rPr lang="el-GR" sz="2400" b="1" smtClean="0">
                <a:solidFill>
                  <a:srgbClr val="FF9933"/>
                </a:solidFill>
              </a:rPr>
              <a:t>δυναμικά</a:t>
            </a:r>
            <a:r>
              <a:rPr lang="en-US" sz="2400" smtClean="0"/>
              <a:t> </a:t>
            </a:r>
            <a:r>
              <a:rPr lang="el-GR" sz="2400" smtClean="0"/>
              <a:t>παίρνει διεύθυνση από τον εξυπηρετητή</a:t>
            </a:r>
            <a:endParaRPr lang="en-US" sz="2400" smtClean="0"/>
          </a:p>
          <a:p>
            <a:pPr lvl="1">
              <a:buFont typeface="ZapfDingbats"/>
              <a:buNone/>
            </a:pPr>
            <a:r>
              <a:rPr lang="en-US" smtClean="0">
                <a:sym typeface="Wingdings" pitchFamily="2" charset="2"/>
              </a:rPr>
              <a:t> </a:t>
            </a:r>
            <a:r>
              <a:rPr lang="en-US" smtClean="0"/>
              <a:t>“</a:t>
            </a:r>
            <a:r>
              <a:rPr lang="en-US" smtClean="0">
                <a:solidFill>
                  <a:srgbClr val="CC3300"/>
                </a:solidFill>
              </a:rPr>
              <a:t>plug-and-play</a:t>
            </a:r>
            <a:r>
              <a:rPr lang="en-US" smtClean="0"/>
              <a:t>” </a:t>
            </a:r>
            <a:r>
              <a:rPr lang="el-GR" smtClean="0"/>
              <a:t>(το βάζεις και παίζει)</a:t>
            </a:r>
            <a:endParaRPr lang="en-US" smtClean="0"/>
          </a:p>
          <a:p>
            <a:pPr>
              <a:buFont typeface="ZapfDingbats"/>
              <a:buNone/>
            </a:pPr>
            <a:r>
              <a:rPr lang="en-US" sz="2400" smtClean="0"/>
              <a:t>    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758E3E0-1019-4958-A632-6BFAC9BE30D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Επίπεδο Δικτύου (βασικά θέματα)</a:t>
            </a:r>
            <a:endParaRPr lang="en-US" sz="360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3200" u="sng" dirty="0" smtClean="0">
                <a:solidFill>
                  <a:srgbClr val="FF0000"/>
                </a:solidFill>
              </a:rPr>
              <a:t>Στόχοι</a:t>
            </a:r>
            <a:r>
              <a:rPr lang="en-US" sz="3200" u="sng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l-GR" sz="2200" dirty="0" smtClean="0"/>
              <a:t>Κατανόηση των βασικών αρχών σχεδιασμού του </a:t>
            </a:r>
            <a:r>
              <a:rPr lang="en-US" sz="2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network layer service</a:t>
            </a:r>
            <a:r>
              <a:rPr lang="el-GR" sz="2200" dirty="0" smtClean="0"/>
              <a:t> μοντέλο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Δρομολόγηση (</a:t>
            </a:r>
            <a:r>
              <a:rPr lang="en-US" sz="2200" dirty="0" smtClean="0"/>
              <a:t>routing)</a:t>
            </a:r>
            <a:r>
              <a:rPr lang="el-GR" sz="2200" dirty="0" smtClean="0"/>
              <a:t> &amp; προώθηση (</a:t>
            </a:r>
            <a:r>
              <a:rPr lang="en-US" sz="2200" dirty="0" smtClean="0"/>
              <a:t>forwarding</a:t>
            </a:r>
            <a:r>
              <a:rPr lang="el-GR" sz="2200" dirty="0" smtClean="0"/>
              <a:t>)</a:t>
            </a:r>
            <a:r>
              <a:rPr lang="en-US" sz="2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Πως δουλεύει ένας δρομολογητής (</a:t>
            </a:r>
            <a:r>
              <a:rPr lang="en-US" sz="2200" dirty="0" smtClean="0"/>
              <a:t>router</a:t>
            </a:r>
            <a:r>
              <a:rPr lang="el-GR" sz="2200" dirty="0" smtClean="0"/>
              <a:t>)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Δρομολόγηση</a:t>
            </a:r>
            <a:r>
              <a:rPr lang="en-US" sz="2200" dirty="0" smtClean="0"/>
              <a:t> (</a:t>
            </a:r>
            <a:r>
              <a:rPr lang="el-GR" sz="2200" dirty="0" smtClean="0"/>
              <a:t>επιλογή μονοπατιού)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Επίδραση των μεγάλων μεγεθών στην απόδοση των αλγορίθμων δρομολόγησης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71766AF-BE0F-4F15-8488-72C61F7A131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 smtClean="0"/>
              <a:t>IP </a:t>
            </a:r>
            <a:r>
              <a:rPr lang="el-GR" sz="3600" smtClean="0"/>
              <a:t>διευθύνσεις</a:t>
            </a:r>
            <a:r>
              <a:rPr lang="en-US" sz="3600" smtClean="0"/>
              <a:t>: </a:t>
            </a:r>
            <a:r>
              <a:rPr lang="el-GR" sz="3600" smtClean="0"/>
              <a:t>πώς να πάρετε μία</a:t>
            </a:r>
            <a:r>
              <a:rPr lang="en-US" sz="3600" smtClean="0"/>
              <a:t>?</a:t>
            </a:r>
            <a:endParaRPr lang="en-US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343025"/>
            <a:ext cx="9013825" cy="18097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Q:</a:t>
            </a:r>
            <a:r>
              <a:rPr lang="en-US" smtClean="0"/>
              <a:t> </a:t>
            </a:r>
            <a:r>
              <a:rPr lang="el-GR" smtClean="0"/>
              <a:t>πώς το δίκτυο παίρνει </a:t>
            </a:r>
            <a:r>
              <a:rPr lang="el-GR" smtClean="0">
                <a:solidFill>
                  <a:srgbClr val="CC3300"/>
                </a:solidFill>
              </a:rPr>
              <a:t>το τμήμα υποδικτύου μιας   </a:t>
            </a:r>
            <a:r>
              <a:rPr lang="en-US" smtClean="0">
                <a:solidFill>
                  <a:srgbClr val="CC3300"/>
                </a:solidFill>
              </a:rPr>
              <a:t>IP </a:t>
            </a:r>
            <a:r>
              <a:rPr lang="el-GR" smtClean="0">
                <a:solidFill>
                  <a:srgbClr val="CC3300"/>
                </a:solidFill>
              </a:rPr>
              <a:t>διεύθυνσης</a:t>
            </a:r>
            <a:r>
              <a:rPr lang="en-US" smtClean="0"/>
              <a:t>?</a:t>
            </a:r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A:</a:t>
            </a:r>
            <a:r>
              <a:rPr lang="en-US" smtClean="0"/>
              <a:t> </a:t>
            </a:r>
            <a:r>
              <a:rPr lang="el-GR" smtClean="0"/>
              <a:t>παίρνει το δεσμευμένο τμήμα από τον χώρο διευθύνσεων του </a:t>
            </a:r>
            <a:r>
              <a:rPr lang="el-GR" b="1" smtClean="0">
                <a:solidFill>
                  <a:srgbClr val="33CC33"/>
                </a:solidFill>
              </a:rPr>
              <a:t>παροχέα του</a:t>
            </a:r>
            <a:r>
              <a:rPr lang="en-US" b="1" smtClean="0">
                <a:solidFill>
                  <a:srgbClr val="33CC33"/>
                </a:solidFill>
              </a:rPr>
              <a:t> </a:t>
            </a:r>
            <a:r>
              <a:rPr lang="el-GR" b="1" smtClean="0">
                <a:solidFill>
                  <a:srgbClr val="33CC33"/>
                </a:solidFill>
              </a:rPr>
              <a:t>(</a:t>
            </a:r>
            <a:r>
              <a:rPr lang="en-US" b="1" smtClean="0">
                <a:solidFill>
                  <a:srgbClr val="33CC33"/>
                </a:solidFill>
              </a:rPr>
              <a:t>ISP</a:t>
            </a:r>
            <a:r>
              <a:rPr lang="el-GR" b="1" smtClean="0">
                <a:solidFill>
                  <a:srgbClr val="33CC33"/>
                </a:solidFill>
              </a:rPr>
              <a:t>)</a:t>
            </a:r>
            <a:endParaRPr lang="en-US" sz="2400" smtClean="0"/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" pitchFamily="34" charset="0"/>
              </a:rPr>
              <a:t>ISP's block          </a:t>
            </a:r>
            <a:r>
              <a:rPr lang="en-US" u="sng">
                <a:solidFill>
                  <a:schemeClr val="accent2"/>
                </a:solidFill>
                <a:latin typeface="Arial" pitchFamily="34" charset="0"/>
              </a:rPr>
              <a:t>11001000  00010111  0001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0000  00000000    200.23.16.0/20 </a:t>
            </a:r>
          </a:p>
          <a:p>
            <a:pPr eaLnBrk="0" hangingPunct="0"/>
            <a:endParaRPr lang="en-US">
              <a:latin typeface="Arial" pitchFamily="34" charset="0"/>
            </a:endParaRPr>
          </a:p>
          <a:p>
            <a:pPr eaLnBrk="0" hangingPunct="0"/>
            <a:r>
              <a:rPr lang="en-US">
                <a:latin typeface="Arial" pitchFamily="34" charset="0"/>
              </a:rPr>
              <a:t>Organization 0    </a:t>
            </a:r>
            <a:r>
              <a:rPr lang="en-US" u="sng">
                <a:latin typeface="Arial" pitchFamily="34" charset="0"/>
              </a:rPr>
              <a:t>11001000  00010111  0001000</a:t>
            </a:r>
            <a:r>
              <a:rPr lang="en-US">
                <a:latin typeface="Arial" pitchFamily="34" charset="0"/>
              </a:rPr>
              <a:t>0  00000000    200.23.16.0/23 </a:t>
            </a:r>
          </a:p>
          <a:p>
            <a:pPr eaLnBrk="0" hangingPunct="0"/>
            <a:r>
              <a:rPr lang="en-US">
                <a:latin typeface="Arial" pitchFamily="34" charset="0"/>
              </a:rPr>
              <a:t>Organization 1    </a:t>
            </a:r>
            <a:r>
              <a:rPr lang="en-US" u="sng">
                <a:latin typeface="Arial" pitchFamily="34" charset="0"/>
              </a:rPr>
              <a:t>11001000  00010111  0001001</a:t>
            </a:r>
            <a:r>
              <a:rPr lang="en-US">
                <a:latin typeface="Arial" pitchFamily="34" charset="0"/>
              </a:rPr>
              <a:t>0  00000000    200.23.18.0/23 </a:t>
            </a:r>
          </a:p>
          <a:p>
            <a:pPr eaLnBrk="0" hangingPunct="0"/>
            <a:r>
              <a:rPr lang="en-US">
                <a:latin typeface="Arial" pitchFamily="34" charset="0"/>
              </a:rPr>
              <a:t>Organization 2    </a:t>
            </a:r>
            <a:r>
              <a:rPr lang="en-US" u="sng">
                <a:latin typeface="Arial" pitchFamily="34" charset="0"/>
              </a:rPr>
              <a:t>11001000  00010111  0001010</a:t>
            </a:r>
            <a:r>
              <a:rPr lang="en-US">
                <a:latin typeface="Arial" pitchFamily="34" charset="0"/>
              </a:rPr>
              <a:t>0  00000000    200.23.20.0/23 </a:t>
            </a:r>
          </a:p>
          <a:p>
            <a:pPr eaLnBrk="0" hangingPunct="0"/>
            <a:r>
              <a:rPr lang="en-US">
                <a:latin typeface="Arial" pitchFamily="34" charset="0"/>
              </a:rPr>
              <a:t>   ...                                          …..                                   ….                ….</a:t>
            </a:r>
          </a:p>
          <a:p>
            <a:pPr eaLnBrk="0" hangingPunct="0"/>
            <a:r>
              <a:rPr lang="en-US">
                <a:latin typeface="Arial" pitchFamily="34" charset="0"/>
              </a:rPr>
              <a:t>Organization 7    </a:t>
            </a:r>
            <a:r>
              <a:rPr lang="en-US" u="sng">
                <a:latin typeface="Arial" pitchFamily="34" charset="0"/>
              </a:rPr>
              <a:t>11001000  00010111  0001111</a:t>
            </a:r>
            <a:r>
              <a:rPr lang="en-US">
                <a:latin typeface="Arial" pitchFamily="34" charset="0"/>
              </a:rPr>
              <a:t>0  00000000    200.23.30.0/23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5E74A6C-4A37-4199-9156-8A85CBDF0FA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l-GR" sz="3200" smtClean="0"/>
              <a:t>Ιεραρχική διευθυνσιοδότηση</a:t>
            </a:r>
            <a:r>
              <a:rPr lang="en-US" sz="3200" smtClean="0"/>
              <a:t>: </a:t>
            </a:r>
            <a:r>
              <a:rPr lang="el-GR" sz="3200" smtClean="0"/>
              <a:t>συνάθροιση διαδρομής (</a:t>
            </a:r>
            <a:r>
              <a:rPr lang="en-US" sz="3200" smtClean="0"/>
              <a:t>route aggregation</a:t>
            </a:r>
            <a:r>
              <a:rPr lang="el-GR" sz="3200" smtClean="0"/>
              <a:t>)</a:t>
            </a:r>
            <a:endParaRPr lang="en-US" smtClean="0"/>
          </a:p>
        </p:txBody>
      </p:sp>
      <p:sp>
        <p:nvSpPr>
          <p:cNvPr id="53253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325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7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971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</a:t>
            </a:r>
            <a:r>
              <a:rPr lang="el-GR" sz="1400"/>
              <a:t>Στείλε μου οτιδήποτε</a:t>
            </a:r>
          </a:p>
          <a:p>
            <a:pPr eaLnBrk="0" hangingPunct="0"/>
            <a:r>
              <a:rPr lang="el-GR" sz="1400"/>
              <a:t>με διευθύνσεις που </a:t>
            </a:r>
          </a:p>
          <a:p>
            <a:pPr eaLnBrk="0" hangingPunct="0"/>
            <a:r>
              <a:rPr lang="el-GR" sz="1400"/>
              <a:t>ξεκινούν από</a:t>
            </a:r>
            <a:endParaRPr lang="en-US" sz="1400"/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53259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53292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3293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53290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3291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53261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53288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3289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5326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5326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5326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5326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5327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971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</a:t>
            </a:r>
            <a:r>
              <a:rPr lang="el-GR" sz="1400"/>
              <a:t>Στείλε μου οτιδήποτε</a:t>
            </a:r>
          </a:p>
          <a:p>
            <a:pPr eaLnBrk="0" hangingPunct="0"/>
            <a:r>
              <a:rPr lang="el-GR" sz="1400"/>
              <a:t>με διευθύνσεις που </a:t>
            </a:r>
          </a:p>
          <a:p>
            <a:pPr eaLnBrk="0" hangingPunct="0"/>
            <a:r>
              <a:rPr lang="el-GR" sz="1400"/>
              <a:t>ξεκινούν από</a:t>
            </a:r>
            <a:endParaRPr lang="en-US" sz="1400"/>
          </a:p>
          <a:p>
            <a:pPr eaLnBrk="0" hangingPunct="0"/>
            <a:r>
              <a:rPr lang="en-US" sz="1400"/>
              <a:t>199.31.0.0/16”</a:t>
            </a:r>
          </a:p>
        </p:txBody>
      </p:sp>
      <p:grpSp>
        <p:nvGrpSpPr>
          <p:cNvPr id="5327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5328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328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53276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53277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53283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3284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3285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53278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53280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3281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3282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53279" name="Text Box 43"/>
          <p:cNvSpPr txBox="1">
            <a:spLocks noChangeArrowheads="1"/>
          </p:cNvSpPr>
          <p:nvPr/>
        </p:nvSpPr>
        <p:spPr bwMode="auto">
          <a:xfrm>
            <a:off x="0" y="1431925"/>
            <a:ext cx="950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/>
              <a:t>Η ιεραρχική δοευθυνσιοδότηση επιτρέπει την αποτελεσματική διάδοσητων πληροφοριών δρομολόγησης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1CF9CE8-EA3D-4EBD-9CB0-B16B9D1496D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650"/>
            <a:ext cx="9144000" cy="1143000"/>
          </a:xfrm>
        </p:spPr>
        <p:txBody>
          <a:bodyPr/>
          <a:lstStyle/>
          <a:p>
            <a:r>
              <a:rPr lang="el-GR" sz="3200" smtClean="0"/>
              <a:t>Ιεραρχική διευθυνσιοδότηση</a:t>
            </a:r>
            <a:r>
              <a:rPr lang="en-US" sz="3200" smtClean="0"/>
              <a:t>: </a:t>
            </a:r>
            <a:r>
              <a:rPr lang="el-GR" sz="3200" smtClean="0"/>
              <a:t>περισσότερες συγκεκριμένες διαδρομές</a:t>
            </a:r>
            <a:endParaRPr lang="en-US" smtClean="0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721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ISPs-R-Us </a:t>
            </a:r>
            <a:r>
              <a:rPr lang="el-GR"/>
              <a:t>έχει μία πιο συγκεκριμένη διαδρομη προς</a:t>
            </a:r>
            <a:r>
              <a:rPr lang="en-US"/>
              <a:t> Organization 1</a:t>
            </a:r>
          </a:p>
        </p:txBody>
      </p:sp>
      <p:sp>
        <p:nvSpPr>
          <p:cNvPr id="54278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971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</a:t>
            </a:r>
            <a:r>
              <a:rPr lang="el-GR" sz="1400"/>
              <a:t>Στείλε μου οτιδήποτε</a:t>
            </a:r>
          </a:p>
          <a:p>
            <a:pPr eaLnBrk="0" hangingPunct="0"/>
            <a:r>
              <a:rPr lang="el-GR" sz="1400"/>
              <a:t>με διευθύνσεις που </a:t>
            </a:r>
          </a:p>
          <a:p>
            <a:pPr eaLnBrk="0" hangingPunct="0"/>
            <a:r>
              <a:rPr lang="el-GR" sz="1400"/>
              <a:t>ξεκινούν από</a:t>
            </a:r>
            <a:endParaRPr lang="en-US" sz="1400"/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54284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54316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4317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54314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4315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54286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54312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4313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5428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5428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428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5429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5429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5429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5429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429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5429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429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716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</a:t>
            </a:r>
            <a:r>
              <a:rPr lang="el-GR" sz="1400"/>
              <a:t>Στείλε μου οτιδήποτε</a:t>
            </a:r>
          </a:p>
          <a:p>
            <a:pPr eaLnBrk="0" hangingPunct="0"/>
            <a:r>
              <a:rPr lang="el-GR" sz="1400"/>
              <a:t>με διευθύνσεις που </a:t>
            </a:r>
          </a:p>
          <a:p>
            <a:pPr eaLnBrk="0" hangingPunct="0"/>
            <a:r>
              <a:rPr lang="el-GR" sz="1400"/>
              <a:t>ξεκινούν από</a:t>
            </a:r>
            <a:endParaRPr lang="en-US" sz="1400"/>
          </a:p>
          <a:p>
            <a:pPr eaLnBrk="0" hangingPunct="0"/>
            <a:r>
              <a:rPr lang="en-US" sz="1400"/>
              <a:t>199.31.0.0/16</a:t>
            </a:r>
          </a:p>
          <a:p>
            <a:pPr eaLnBrk="0" hangingPunct="0"/>
            <a:r>
              <a:rPr lang="el-GR" sz="1400"/>
              <a:t>ή</a:t>
            </a:r>
            <a:r>
              <a:rPr lang="en-US" sz="1400"/>
              <a:t> 200.23.18.0/23”</a:t>
            </a:r>
          </a:p>
        </p:txBody>
      </p:sp>
      <p:grpSp>
        <p:nvGrpSpPr>
          <p:cNvPr id="5430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54310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4311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54301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54302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54307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4308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4309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54303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54304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4305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54306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CF02628-0747-447D-A899-12A21D6223A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IP </a:t>
            </a:r>
            <a:r>
              <a:rPr lang="el-GR" sz="3200" smtClean="0"/>
              <a:t>διευθυνσιοδότηση</a:t>
            </a:r>
            <a:r>
              <a:rPr lang="en-US" sz="3200" smtClean="0"/>
              <a:t>: </a:t>
            </a:r>
            <a:r>
              <a:rPr lang="el-GR" sz="3200" smtClean="0"/>
              <a:t>τελευταία λόγια…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826625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200" u="sng" smtClean="0">
                <a:solidFill>
                  <a:schemeClr val="accent2"/>
                </a:solidFill>
              </a:rPr>
              <a:t>Q:</a:t>
            </a:r>
            <a:r>
              <a:rPr lang="en-US" sz="2200" smtClean="0"/>
              <a:t> </a:t>
            </a:r>
            <a:r>
              <a:rPr lang="el-GR" sz="2200" smtClean="0"/>
              <a:t>Πώς ένας </a:t>
            </a:r>
            <a:r>
              <a:rPr lang="el-GR" sz="2200" smtClean="0">
                <a:solidFill>
                  <a:srgbClr val="CC3300"/>
                </a:solidFill>
              </a:rPr>
              <a:t>παροχέας παίρνει ένα</a:t>
            </a:r>
            <a:r>
              <a:rPr lang="en-US" sz="2200" smtClean="0">
                <a:solidFill>
                  <a:srgbClr val="CC3300"/>
                </a:solidFill>
              </a:rPr>
              <a:t> block </a:t>
            </a:r>
            <a:r>
              <a:rPr lang="el-GR" sz="2200" smtClean="0">
                <a:solidFill>
                  <a:srgbClr val="CC3300"/>
                </a:solidFill>
              </a:rPr>
              <a:t>από διευθύνσεις</a:t>
            </a:r>
            <a:r>
              <a:rPr lang="en-US" sz="2200" smtClean="0"/>
              <a:t>?</a:t>
            </a:r>
          </a:p>
          <a:p>
            <a:pPr>
              <a:buFont typeface="ZapfDingbats"/>
              <a:buNone/>
            </a:pPr>
            <a:r>
              <a:rPr lang="en-US" sz="2200" u="sng" smtClean="0">
                <a:solidFill>
                  <a:schemeClr val="accent2"/>
                </a:solidFill>
              </a:rPr>
              <a:t>A:</a:t>
            </a:r>
            <a:r>
              <a:rPr lang="en-US" sz="2200" smtClean="0">
                <a:solidFill>
                  <a:srgbClr val="FF0000"/>
                </a:solidFill>
              </a:rPr>
              <a:t> ICANN</a:t>
            </a:r>
            <a:r>
              <a:rPr lang="en-US" sz="2200" smtClean="0"/>
              <a:t>: </a:t>
            </a:r>
            <a:r>
              <a:rPr lang="en-US" sz="2200" smtClean="0">
                <a:solidFill>
                  <a:srgbClr val="FF0000"/>
                </a:solidFill>
              </a:rPr>
              <a:t>I</a:t>
            </a:r>
            <a:r>
              <a:rPr lang="en-US" sz="2200" smtClean="0"/>
              <a:t>nternet </a:t>
            </a:r>
            <a:r>
              <a:rPr lang="en-US" sz="2200" smtClean="0">
                <a:solidFill>
                  <a:srgbClr val="FF0000"/>
                </a:solidFill>
              </a:rPr>
              <a:t>C</a:t>
            </a:r>
            <a:r>
              <a:rPr lang="en-US" sz="2200" smtClean="0"/>
              <a:t>orporation for </a:t>
            </a:r>
            <a:r>
              <a:rPr lang="en-US" sz="2200" smtClean="0">
                <a:solidFill>
                  <a:srgbClr val="FF0000"/>
                </a:solidFill>
              </a:rPr>
              <a:t>A</a:t>
            </a:r>
            <a:r>
              <a:rPr lang="en-US" sz="2200" smtClean="0"/>
              <a:t>ssigned  </a:t>
            </a:r>
            <a:r>
              <a:rPr lang="en-US" sz="2200" smtClean="0">
                <a:solidFill>
                  <a:srgbClr val="FF0000"/>
                </a:solidFill>
              </a:rPr>
              <a:t>N</a:t>
            </a:r>
            <a:r>
              <a:rPr lang="en-US" sz="2200" smtClean="0"/>
              <a:t>ames &amp; </a:t>
            </a:r>
            <a:r>
              <a:rPr lang="en-US" sz="2200" smtClean="0">
                <a:solidFill>
                  <a:srgbClr val="FF0000"/>
                </a:solidFill>
              </a:rPr>
              <a:t>N</a:t>
            </a:r>
            <a:r>
              <a:rPr lang="en-US" sz="2200" smtClean="0"/>
              <a:t>umbers</a:t>
            </a:r>
          </a:p>
          <a:p>
            <a:pPr>
              <a:buFontTx/>
              <a:buChar char="•"/>
            </a:pPr>
            <a:r>
              <a:rPr lang="el-GR" sz="2200" b="1" smtClean="0"/>
              <a:t>δεσμεύει </a:t>
            </a:r>
            <a:r>
              <a:rPr lang="el-GR" sz="2200" smtClean="0"/>
              <a:t>διευθύνσεις</a:t>
            </a:r>
            <a:endParaRPr lang="en-US" sz="2200" smtClean="0"/>
          </a:p>
          <a:p>
            <a:pPr>
              <a:buFontTx/>
              <a:buChar char="•"/>
            </a:pPr>
            <a:r>
              <a:rPr lang="el-GR" sz="2200" b="1" smtClean="0"/>
              <a:t>ελέγχει το</a:t>
            </a:r>
            <a:r>
              <a:rPr lang="en-US" sz="2200" b="1" smtClean="0"/>
              <a:t> DNS</a:t>
            </a:r>
          </a:p>
          <a:p>
            <a:pPr>
              <a:buFontTx/>
              <a:buChar char="•"/>
            </a:pPr>
            <a:r>
              <a:rPr lang="el-GR" sz="2200" b="1" smtClean="0"/>
              <a:t>αναθέτει ονόματα σε περιοχές (</a:t>
            </a:r>
            <a:r>
              <a:rPr lang="en-US" sz="2200" b="1" smtClean="0"/>
              <a:t>domains</a:t>
            </a:r>
            <a:r>
              <a:rPr lang="el-GR" sz="2200" b="1" smtClean="0"/>
              <a:t>)</a:t>
            </a:r>
            <a:r>
              <a:rPr lang="en-US" sz="2200" b="1" smtClean="0"/>
              <a:t>, </a:t>
            </a:r>
            <a:r>
              <a:rPr lang="el-GR" sz="2200" b="1" smtClean="0"/>
              <a:t>επιλύει συγκρούσεις</a:t>
            </a:r>
            <a:endParaRPr lang="en-US" sz="2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2F95AA6-2212-4BE3-A683-41201C4080F5}" type="slidenum">
              <a:rPr lang="en-US" smtClean="0"/>
              <a:pPr/>
              <a:t>54</a:t>
            </a:fld>
            <a:endParaRPr lang="en-US" smtClean="0"/>
          </a:p>
        </p:txBody>
      </p:sp>
      <p:grpSp>
        <p:nvGrpSpPr>
          <p:cNvPr id="56324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56328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29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30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31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2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3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6334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35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36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7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8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6339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40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41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42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43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6344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45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46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47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48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6349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50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51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52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53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6354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55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56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57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58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6359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0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1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2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3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4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5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6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7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6368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56369" name="Group 44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56395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396" name="Text Box 46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6370" name="Group 47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56393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394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6371" name="Group 50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56391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392" name="Text Box 52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6372" name="Group 53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56389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390" name="Text Box 55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6373" name="Group 56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56387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388" name="Text Box 58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6374" name="Group 59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56385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386" name="Text Box 61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56375" name="Text Box 62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76" name="Text Box 63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77" name="Text Box 64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78" name="Text Box 65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79" name="Text Box 66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0" name="Text Box 67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1" name="Text Box 68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2" name="Text Box 69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3" name="Text Box 70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84" name="Text Box 71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6325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945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Graph: </a:t>
            </a:r>
            <a:r>
              <a:rPr lang="en-US" i="1">
                <a:latin typeface="Arial" pitchFamily="34" charset="0"/>
              </a:rPr>
              <a:t>G = (N,E)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 i="1">
                <a:latin typeface="Arial" pitchFamily="34" charset="0"/>
              </a:rPr>
              <a:t>N</a:t>
            </a:r>
            <a:r>
              <a:rPr lang="en-US">
                <a:latin typeface="Arial" pitchFamily="34" charset="0"/>
              </a:rPr>
              <a:t> = </a:t>
            </a:r>
            <a:r>
              <a:rPr lang="el-GR">
                <a:latin typeface="Arial" pitchFamily="34" charset="0"/>
              </a:rPr>
              <a:t>σύνολο δρομολογητών</a:t>
            </a:r>
            <a:r>
              <a:rPr lang="en-US">
                <a:latin typeface="Arial" pitchFamily="34" charset="0"/>
              </a:rPr>
              <a:t> = {u, v, w, x, y, z }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 i="1">
                <a:latin typeface="Arial" pitchFamily="34" charset="0"/>
              </a:rPr>
              <a:t>E</a:t>
            </a:r>
            <a:r>
              <a:rPr lang="en-US">
                <a:latin typeface="Arial" pitchFamily="34" charset="0"/>
              </a:rPr>
              <a:t> = </a:t>
            </a:r>
            <a:r>
              <a:rPr lang="el-GR">
                <a:latin typeface="Arial" pitchFamily="34" charset="0"/>
              </a:rPr>
              <a:t>σύνολο ζεύξεων</a:t>
            </a:r>
            <a:r>
              <a:rPr lang="en-US">
                <a:latin typeface="Arial" pitchFamily="34" charset="0"/>
              </a:rPr>
              <a:t> ={ (u,v), (u,x), (v,x), (v,w), (x,w), (x,y), (w,y), (w,z), (y,z) }</a:t>
            </a:r>
          </a:p>
        </p:txBody>
      </p:sp>
      <p:sp>
        <p:nvSpPr>
          <p:cNvPr id="56326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Αφηρημένη έννοια του γράφου</a:t>
            </a:r>
            <a:endParaRPr lang="en-US" smtClean="0"/>
          </a:p>
        </p:txBody>
      </p:sp>
      <p:sp>
        <p:nvSpPr>
          <p:cNvPr id="56327" name="Text Box 74"/>
          <p:cNvSpPr txBox="1">
            <a:spLocks noChangeArrowheads="1"/>
          </p:cNvSpPr>
          <p:nvPr/>
        </p:nvSpPr>
        <p:spPr bwMode="auto">
          <a:xfrm>
            <a:off x="50800" y="5106988"/>
            <a:ext cx="9093200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Παρατήρηση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Η αφηρημένη έννοια του γράφου είναι χρήσιμη σε άλλα ευρύτερα πλαίσια  </a:t>
            </a:r>
            <a:br>
              <a:rPr lang="el-GR">
                <a:solidFill>
                  <a:srgbClr val="FF0000"/>
                </a:solidFill>
              </a:rPr>
            </a:br>
            <a:r>
              <a:rPr lang="el-GR">
                <a:solidFill>
                  <a:srgbClr val="FF0000"/>
                </a:solidFill>
              </a:rPr>
              <a:t>                     δικτύων</a:t>
            </a:r>
          </a:p>
          <a:p>
            <a:pPr eaLnBrk="0" hangingPunct="0"/>
            <a:endParaRPr lang="en-US">
              <a:solidFill>
                <a:srgbClr val="FF0000"/>
              </a:solidFill>
            </a:endParaRP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Παράδειγμα</a:t>
            </a:r>
            <a:r>
              <a:rPr lang="en-US">
                <a:solidFill>
                  <a:srgbClr val="FF0000"/>
                </a:solidFill>
              </a:rPr>
              <a:t>: P2P, </a:t>
            </a:r>
            <a:r>
              <a:rPr lang="el-GR">
                <a:solidFill>
                  <a:srgbClr val="FF0000"/>
                </a:solidFill>
              </a:rPr>
              <a:t>όπου</a:t>
            </a:r>
            <a:r>
              <a:rPr lang="en-US">
                <a:solidFill>
                  <a:srgbClr val="FF0000"/>
                </a:solidFill>
              </a:rPr>
              <a:t> N </a:t>
            </a:r>
            <a:r>
              <a:rPr lang="el-GR">
                <a:solidFill>
                  <a:srgbClr val="FF0000"/>
                </a:solidFill>
              </a:rPr>
              <a:t>είναι το σύνολο των </a:t>
            </a:r>
            <a:r>
              <a:rPr lang="en-US">
                <a:solidFill>
                  <a:srgbClr val="FF0000"/>
                </a:solidFill>
              </a:rPr>
              <a:t>peers </a:t>
            </a:r>
            <a:r>
              <a:rPr lang="el-GR">
                <a:solidFill>
                  <a:srgbClr val="FF0000"/>
                </a:solidFill>
              </a:rPr>
              <a:t>και</a:t>
            </a:r>
            <a:r>
              <a:rPr lang="en-US">
                <a:solidFill>
                  <a:srgbClr val="FF0000"/>
                </a:solidFill>
              </a:rPr>
              <a:t> E </a:t>
            </a:r>
            <a:r>
              <a:rPr lang="el-GR">
                <a:solidFill>
                  <a:srgbClr val="FF0000"/>
                </a:solidFill>
              </a:rPr>
              <a:t>σύνολο των </a:t>
            </a:r>
            <a:r>
              <a:rPr lang="en-US">
                <a:solidFill>
                  <a:srgbClr val="FF0000"/>
                </a:solidFill>
              </a:rPr>
              <a:t>TCP </a:t>
            </a:r>
            <a:r>
              <a:rPr lang="el-GR">
                <a:solidFill>
                  <a:srgbClr val="FF0000"/>
                </a:solidFill>
              </a:rPr>
              <a:t>συνδέσεων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850E6F7-7203-4678-9AEB-C446A0FA0FE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66200" cy="1143000"/>
          </a:xfrm>
        </p:spPr>
        <p:txBody>
          <a:bodyPr/>
          <a:lstStyle/>
          <a:p>
            <a:r>
              <a:rPr lang="el-GR" smtClean="0"/>
              <a:t>Αφηρημένη έννοια του γράφου: κόστος</a:t>
            </a:r>
            <a:endParaRPr lang="en-US" smtClean="0"/>
          </a:p>
        </p:txBody>
      </p:sp>
      <p:grpSp>
        <p:nvGrpSpPr>
          <p:cNvPr id="57349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57354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55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56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57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58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59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7360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61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62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63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64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7365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66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67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68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69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7370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71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72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73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74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7375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76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77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78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79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7380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81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82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83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384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7385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86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87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88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89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90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91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92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93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394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57395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57421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422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7396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57419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420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7397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57417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418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7398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57415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416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7399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57413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414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7400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57411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412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57401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2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3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4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5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6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7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8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09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410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7350" name="Text Box 73"/>
          <p:cNvSpPr txBox="1">
            <a:spLocks noChangeArrowheads="1"/>
          </p:cNvSpPr>
          <p:nvPr/>
        </p:nvSpPr>
        <p:spPr bwMode="auto">
          <a:xfrm>
            <a:off x="5265738" y="1693863"/>
            <a:ext cx="3644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/>
              <a:t> c(x,x’) = </a:t>
            </a:r>
            <a:r>
              <a:rPr lang="el-GR"/>
              <a:t>κόστος ζεύξης</a:t>
            </a:r>
            <a:r>
              <a:rPr lang="en-US"/>
              <a:t> (x,x’)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   - </a:t>
            </a:r>
            <a:r>
              <a:rPr lang="el-GR"/>
              <a:t>πχ</a:t>
            </a:r>
            <a:r>
              <a:rPr lang="en-US"/>
              <a:t>, c(w,z) = 5</a:t>
            </a:r>
          </a:p>
          <a:p>
            <a:pPr eaLnBrk="0" hangingPunct="0"/>
            <a:endParaRPr lang="en-US"/>
          </a:p>
          <a:p>
            <a:pPr eaLnBrk="0" hangingPunct="0">
              <a:buFontTx/>
              <a:buChar char="•"/>
            </a:pPr>
            <a:r>
              <a:rPr lang="en-US"/>
              <a:t> </a:t>
            </a:r>
            <a:r>
              <a:rPr lang="el-GR"/>
              <a:t>το κόστος θα μπορούσε να είναι</a:t>
            </a:r>
          </a:p>
          <a:p>
            <a:pPr eaLnBrk="0" hangingPunct="0"/>
            <a:r>
              <a:rPr lang="el-GR"/>
              <a:t>  πάντα 1, η αντιστρόφως ανάλογο</a:t>
            </a:r>
            <a:br>
              <a:rPr lang="el-GR"/>
            </a:br>
            <a:r>
              <a:rPr lang="el-GR"/>
              <a:t>  του </a:t>
            </a:r>
            <a:r>
              <a:rPr lang="en-US"/>
              <a:t>bandwidth,</a:t>
            </a:r>
            <a:r>
              <a:rPr lang="el-GR"/>
              <a:t> ή αντιστρόφως</a:t>
            </a:r>
            <a:br>
              <a:rPr lang="el-GR"/>
            </a:br>
            <a:r>
              <a:rPr lang="el-GR"/>
              <a:t>  ανάλογο της συμφόρησης</a:t>
            </a:r>
            <a:endParaRPr lang="en-US"/>
          </a:p>
        </p:txBody>
      </p:sp>
      <p:sp>
        <p:nvSpPr>
          <p:cNvPr id="57351" name="Text Box 74"/>
          <p:cNvSpPr txBox="1">
            <a:spLocks noChangeArrowheads="1"/>
          </p:cNvSpPr>
          <p:nvPr/>
        </p:nvSpPr>
        <p:spPr bwMode="auto">
          <a:xfrm>
            <a:off x="925513" y="4232275"/>
            <a:ext cx="770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Κόστος μονοπατιού</a:t>
            </a:r>
            <a:r>
              <a:rPr lang="en-US"/>
              <a:t> (x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</a:t>
            </a:r>
            <a:r>
              <a:rPr lang="en-US"/>
              <a:t>, x</a:t>
            </a:r>
            <a:r>
              <a:rPr lang="en-US" baseline="-25000"/>
              <a:t>3</a:t>
            </a:r>
            <a:r>
              <a:rPr lang="en-US"/>
              <a:t>,…, x</a:t>
            </a:r>
            <a:r>
              <a:rPr lang="en-US" baseline="-25000"/>
              <a:t>p</a:t>
            </a:r>
            <a:r>
              <a:rPr lang="en-US"/>
              <a:t>) = c(x</a:t>
            </a:r>
            <a:r>
              <a:rPr lang="en-US" baseline="-25000"/>
              <a:t>1</a:t>
            </a:r>
            <a:r>
              <a:rPr lang="en-US"/>
              <a:t>,x</a:t>
            </a:r>
            <a:r>
              <a:rPr lang="en-US" baseline="-25000"/>
              <a:t>2</a:t>
            </a:r>
            <a:r>
              <a:rPr lang="en-US"/>
              <a:t>) + c(x</a:t>
            </a:r>
            <a:r>
              <a:rPr lang="en-US" baseline="-25000"/>
              <a:t>2</a:t>
            </a:r>
            <a:r>
              <a:rPr lang="en-US"/>
              <a:t>,x</a:t>
            </a:r>
            <a:r>
              <a:rPr lang="en-US" baseline="-25000"/>
              <a:t>3</a:t>
            </a:r>
            <a:r>
              <a:rPr lang="en-US"/>
              <a:t>) + … + c(x</a:t>
            </a:r>
            <a:r>
              <a:rPr lang="en-US" baseline="-25000"/>
              <a:t>p-1</a:t>
            </a:r>
            <a:r>
              <a:rPr lang="en-US"/>
              <a:t>,x</a:t>
            </a:r>
            <a:r>
              <a:rPr lang="en-US" baseline="-25000"/>
              <a:t>p</a:t>
            </a:r>
            <a:r>
              <a:rPr lang="en-US"/>
              <a:t>)  </a:t>
            </a:r>
          </a:p>
        </p:txBody>
      </p:sp>
      <p:sp>
        <p:nvSpPr>
          <p:cNvPr id="57352" name="Text Box 75"/>
          <p:cNvSpPr txBox="1">
            <a:spLocks noChangeArrowheads="1"/>
          </p:cNvSpPr>
          <p:nvPr/>
        </p:nvSpPr>
        <p:spPr bwMode="auto">
          <a:xfrm>
            <a:off x="501650" y="4860925"/>
            <a:ext cx="7245350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Ερώτηση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Ποιο είναι το μονοπάτι ελάχιστου κόστους μεταξύ</a:t>
            </a:r>
            <a:r>
              <a:rPr lang="en-US">
                <a:solidFill>
                  <a:srgbClr val="FF0000"/>
                </a:solidFill>
              </a:rPr>
              <a:t> u </a:t>
            </a:r>
            <a:r>
              <a:rPr lang="el-GR">
                <a:solidFill>
                  <a:srgbClr val="FF0000"/>
                </a:solidFill>
              </a:rPr>
              <a:t>και</a:t>
            </a:r>
            <a:r>
              <a:rPr lang="en-US">
                <a:solidFill>
                  <a:srgbClr val="FF0000"/>
                </a:solidFill>
              </a:rPr>
              <a:t> z ?</a:t>
            </a:r>
          </a:p>
        </p:txBody>
      </p:sp>
      <p:sp>
        <p:nvSpPr>
          <p:cNvPr id="57353" name="Text Box 76"/>
          <p:cNvSpPr txBox="1">
            <a:spLocks noChangeArrowheads="1"/>
          </p:cNvSpPr>
          <p:nvPr/>
        </p:nvSpPr>
        <p:spPr bwMode="auto">
          <a:xfrm>
            <a:off x="757238" y="5459413"/>
            <a:ext cx="7207250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Αλγόριθμος δρομολόγησης</a:t>
            </a:r>
            <a:r>
              <a:rPr lang="en-US" sz="2400"/>
              <a:t>: </a:t>
            </a:r>
            <a:r>
              <a:rPr lang="el-GR" sz="2400"/>
              <a:t>αλγόριθμος που βρίσκει</a:t>
            </a:r>
            <a:br>
              <a:rPr lang="el-GR" sz="2400"/>
            </a:br>
            <a:r>
              <a:rPr lang="el-GR" sz="2400"/>
              <a:t> το μονοπάτι ελάχιστου κόστους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3AB03FF-CAE7-4B6E-AF9B-41ADAAFAC46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Αλγόριθμοι δρομολόγησης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200" smtClean="0">
                <a:solidFill>
                  <a:srgbClr val="CC3300"/>
                </a:solidFill>
              </a:rPr>
              <a:t>Dynamic </a:t>
            </a:r>
            <a:r>
              <a:rPr lang="el-GR" sz="2200" smtClean="0">
                <a:solidFill>
                  <a:srgbClr val="CC3300"/>
                </a:solidFill>
              </a:rPr>
              <a:t>αλγόριθμοι</a:t>
            </a:r>
            <a:r>
              <a:rPr lang="en-US" sz="2200" smtClean="0"/>
              <a:t>: </a:t>
            </a:r>
            <a:r>
              <a:rPr lang="el-GR" sz="2200" smtClean="0"/>
              <a:t>άλλαξε τα μονοπάτια δρομολόγησης καθώς ο φόρτος κίνησης του δικτύου ή η τοπολογία αλλάζει</a:t>
            </a:r>
            <a:endParaRPr lang="en-US" sz="22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sz="2200" smtClean="0"/>
              <a:t>Μπορεί να τρέξει είτε</a:t>
            </a:r>
            <a:endParaRPr lang="en-US" sz="2200" smtClean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b="1" i="1" smtClean="0">
                <a:solidFill>
                  <a:srgbClr val="33CC33"/>
                </a:solidFill>
              </a:rPr>
              <a:t>περιοδικά</a:t>
            </a:r>
            <a:r>
              <a:rPr lang="en-US" sz="2200" smtClean="0">
                <a:solidFill>
                  <a:srgbClr val="33CC33"/>
                </a:solidFill>
              </a:rPr>
              <a:t> </a:t>
            </a:r>
            <a:r>
              <a:rPr lang="el-GR" sz="2200" smtClean="0"/>
              <a:t>είτε</a:t>
            </a:r>
            <a:r>
              <a:rPr lang="en-US" sz="220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smtClean="0"/>
              <a:t>σε</a:t>
            </a:r>
            <a:r>
              <a:rPr lang="en-US" sz="2200" smtClean="0"/>
              <a:t> </a:t>
            </a:r>
            <a:r>
              <a:rPr lang="el-GR" sz="2200" b="1" i="1" smtClean="0">
                <a:solidFill>
                  <a:srgbClr val="33CC33"/>
                </a:solidFill>
              </a:rPr>
              <a:t>άμεση απάντηση </a:t>
            </a:r>
            <a:r>
              <a:rPr lang="el-GR" sz="2200" smtClean="0">
                <a:solidFill>
                  <a:srgbClr val="33CC33"/>
                </a:solidFill>
              </a:rPr>
              <a:t>στις αλλαγές τοπολογίας </a:t>
            </a:r>
            <a:r>
              <a:rPr lang="en-US" sz="2200" smtClean="0">
                <a:solidFill>
                  <a:srgbClr val="33CC33"/>
                </a:solidFill>
              </a:rPr>
              <a:t>&amp; </a:t>
            </a:r>
            <a:r>
              <a:rPr lang="el-GR" sz="2200" smtClean="0">
                <a:solidFill>
                  <a:srgbClr val="33CC33"/>
                </a:solidFill>
              </a:rPr>
              <a:t>κόστος ζεύξης</a:t>
            </a:r>
            <a:endParaRPr lang="en-US" sz="2200" smtClean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</a:pPr>
            <a:r>
              <a:rPr lang="el-GR" sz="2200" smtClean="0"/>
              <a:t>Ευάλωτοι σε προβλήματα όπως βρόχοι δρομολόγησης </a:t>
            </a:r>
            <a:r>
              <a:rPr lang="en-US" sz="2200" smtClean="0"/>
              <a:t>&amp; </a:t>
            </a:r>
            <a:r>
              <a:rPr lang="el-GR" sz="2200" smtClean="0"/>
              <a:t>μεταπτώσεις στις διαδρομές</a:t>
            </a:r>
            <a:endParaRPr lang="en-US" sz="22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sz="2200" smtClean="0">
                <a:solidFill>
                  <a:srgbClr val="CC3300"/>
                </a:solidFill>
              </a:rPr>
              <a:t>Ευαίσθητοι στον φόρτο</a:t>
            </a:r>
            <a:r>
              <a:rPr lang="en-US" sz="2200" smtClean="0">
                <a:solidFill>
                  <a:srgbClr val="CC3300"/>
                </a:solidFill>
              </a:rPr>
              <a:t> </a:t>
            </a:r>
            <a:r>
              <a:rPr lang="en-US" sz="2200" smtClean="0"/>
              <a:t>: </a:t>
            </a:r>
            <a:r>
              <a:rPr lang="el-GR" sz="2200" smtClean="0"/>
              <a:t>το κόστος ζεύξης ποικίλει δυναμικά για να αντικατοπτρίσει το τρέχον επίπεδο συμφόρησης στην υποκείμενη ζεύξη</a:t>
            </a:r>
            <a:endParaRPr lang="en-US" sz="22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smtClean="0">
                <a:sym typeface="Wingdings" pitchFamily="2" charset="2"/>
              </a:rPr>
              <a:t></a:t>
            </a:r>
            <a:r>
              <a:rPr lang="en-US" sz="2200" smtClean="0">
                <a:sym typeface="Wingdings" pitchFamily="2" charset="2"/>
              </a:rPr>
              <a:t> </a:t>
            </a:r>
            <a:r>
              <a:rPr lang="el-GR" sz="2200" smtClean="0">
                <a:sym typeface="Wingdings" pitchFamily="2" charset="2"/>
              </a:rPr>
              <a:t>Οι σημερινοί αλγόριθμοι δρομολόγησης </a:t>
            </a:r>
            <a:r>
              <a:rPr lang="el-GR" sz="2200" smtClean="0"/>
              <a:t>του Διαδικτύου</a:t>
            </a:r>
            <a:r>
              <a:rPr lang="en-US" sz="2200" smtClean="0"/>
              <a:t> (</a:t>
            </a:r>
            <a:r>
              <a:rPr lang="el-GR" sz="2200" smtClean="0"/>
              <a:t>πχ</a:t>
            </a:r>
            <a:r>
              <a:rPr lang="en-US" sz="2200" smtClean="0"/>
              <a:t>, RIP, OSPF, BGP) </a:t>
            </a:r>
            <a:r>
              <a:rPr lang="el-GR" sz="2200" b="1" i="1" u="sng" smtClean="0"/>
              <a:t>δεν</a:t>
            </a:r>
            <a:r>
              <a:rPr lang="el-GR" sz="2200" smtClean="0"/>
              <a:t> είναι ευαίσθητοι στον φόρτο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43D72F7-B987-4996-A7F9-CB7F17646486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600" smtClean="0"/>
              <a:t>Ταξινόμηση Αλγορίθμων</a:t>
            </a:r>
            <a:r>
              <a:rPr lang="en-US" sz="3600" smtClean="0"/>
              <a:t> </a:t>
            </a:r>
            <a:r>
              <a:rPr lang="el-GR" sz="3600" smtClean="0"/>
              <a:t>Δρομολόγησης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355850" y="1858963"/>
            <a:ext cx="0" cy="294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346325" y="4821238"/>
            <a:ext cx="507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2374900" y="2643188"/>
            <a:ext cx="2852738" cy="220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818313" y="4916488"/>
            <a:ext cx="148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33CC33"/>
                </a:solidFill>
              </a:rPr>
              <a:t>Information</a:t>
            </a:r>
            <a:endParaRPr lang="el-GR">
              <a:solidFill>
                <a:srgbClr val="33CC33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110163" y="2716213"/>
            <a:ext cx="92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Φόρτος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373313" y="1743075"/>
            <a:ext cx="1071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3300"/>
                </a:solidFill>
              </a:rPr>
              <a:t>Updates</a:t>
            </a:r>
            <a:endParaRPr lang="el-GR">
              <a:solidFill>
                <a:srgbClr val="CC3300"/>
              </a:solidFill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 rot="-2342173">
            <a:off x="2438400" y="3792538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Όχι ευαίσθητοι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 rot="-2276992">
            <a:off x="3998913" y="2744788"/>
            <a:ext cx="131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Ευαισθητοι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781300" y="4875213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33CC33"/>
                </a:solidFill>
              </a:rPr>
              <a:t>Global</a:t>
            </a:r>
            <a:r>
              <a:rPr lang="en-US"/>
              <a:t> </a:t>
            </a:r>
            <a:endParaRPr lang="el-GR"/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4597400" y="4924425"/>
            <a:ext cx="167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33CC33"/>
                </a:solidFill>
              </a:rPr>
              <a:t>Decentralized</a:t>
            </a:r>
            <a:endParaRPr lang="el-GR">
              <a:solidFill>
                <a:srgbClr val="33CC33"/>
              </a:solidFill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447800" y="42497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CC3300"/>
                </a:solidFill>
              </a:rPr>
              <a:t>Static</a:t>
            </a:r>
            <a:endParaRPr lang="el-GR">
              <a:solidFill>
                <a:srgbClr val="CC3300"/>
              </a:solidFill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1268413" y="2519363"/>
            <a:ext cx="106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3300"/>
                </a:solidFill>
              </a:rPr>
              <a:t>Dynamic</a:t>
            </a:r>
            <a:endParaRPr lang="el-GR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7B057C8-CED7-4FEC-AB3F-93A14B1DECED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0"/>
            <a:ext cx="8999537" cy="1143000"/>
          </a:xfrm>
        </p:spPr>
        <p:txBody>
          <a:bodyPr/>
          <a:lstStyle/>
          <a:p>
            <a:r>
              <a:rPr lang="el-GR" sz="3600" smtClean="0"/>
              <a:t>Ταξινόμηση Αλγορίθμων Δρομολόγησης</a:t>
            </a:r>
            <a:endParaRPr lang="en-US" smtClean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73138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smtClean="0">
                <a:solidFill>
                  <a:srgbClr val="FF0000"/>
                </a:solidFill>
              </a:rPr>
              <a:t>Αντιπαράθεση</a:t>
            </a:r>
            <a:r>
              <a:rPr lang="en-US" sz="2200" smtClean="0">
                <a:solidFill>
                  <a:srgbClr val="FF0000"/>
                </a:solidFill>
              </a:rPr>
              <a:t>:   Global vs. decentralized </a:t>
            </a:r>
            <a:r>
              <a:rPr lang="el-GR" sz="2200" smtClean="0">
                <a:solidFill>
                  <a:srgbClr val="FF0000"/>
                </a:solidFill>
              </a:rPr>
              <a:t>πληροφορίας</a:t>
            </a:r>
            <a:endParaRPr lang="en-US" sz="22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200" smtClean="0"/>
          </a:p>
          <a:p>
            <a:pPr>
              <a:buFont typeface="ZapfDingbats"/>
              <a:buNone/>
            </a:pPr>
            <a:r>
              <a:rPr lang="en-US" sz="220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200" smtClean="0">
                <a:solidFill>
                  <a:schemeClr val="accent2"/>
                </a:solidFill>
              </a:rPr>
              <a:t>Global:</a:t>
            </a:r>
            <a:endParaRPr lang="en-US" sz="2200" smtClean="0"/>
          </a:p>
          <a:p>
            <a:pPr>
              <a:buFontTx/>
              <a:buChar char="•"/>
            </a:pPr>
            <a:r>
              <a:rPr lang="el-GR" sz="2200" smtClean="0"/>
              <a:t>Όλοι οι δρομολογητές γνωρίζουν πλήρως την τοπολογία και πληροφορίες για το κόστος των ζεύξεων</a:t>
            </a:r>
            <a:endParaRPr lang="en-US" sz="2200" smtClean="0"/>
          </a:p>
          <a:p>
            <a:pPr>
              <a:buFontTx/>
              <a:buChar char="•"/>
            </a:pPr>
            <a:r>
              <a:rPr lang="en-US" sz="2200" smtClean="0">
                <a:solidFill>
                  <a:srgbClr val="FF0000"/>
                </a:solidFill>
              </a:rPr>
              <a:t>“</a:t>
            </a:r>
            <a:r>
              <a:rPr lang="el-GR" sz="2200" smtClean="0">
                <a:solidFill>
                  <a:srgbClr val="FF0000"/>
                </a:solidFill>
              </a:rPr>
              <a:t>κατάστασης ζεύξης</a:t>
            </a:r>
            <a:r>
              <a:rPr lang="en-US" sz="2200" smtClean="0">
                <a:solidFill>
                  <a:srgbClr val="FF0000"/>
                </a:solidFill>
              </a:rPr>
              <a:t>” </a:t>
            </a:r>
            <a:r>
              <a:rPr lang="el-GR" sz="2200" smtClean="0">
                <a:solidFill>
                  <a:srgbClr val="FF0000"/>
                </a:solidFill>
              </a:rPr>
              <a:t>(</a:t>
            </a:r>
            <a:r>
              <a:rPr lang="en-US" sz="2200" smtClean="0">
                <a:solidFill>
                  <a:srgbClr val="FF0000"/>
                </a:solidFill>
              </a:rPr>
              <a:t>link state</a:t>
            </a:r>
            <a:r>
              <a:rPr lang="el-GR" sz="2200" smtClean="0">
                <a:solidFill>
                  <a:srgbClr val="FF0000"/>
                </a:solidFill>
              </a:rPr>
              <a:t>)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l-GR" sz="2200" smtClean="0">
                <a:solidFill>
                  <a:srgbClr val="FF0000"/>
                </a:solidFill>
              </a:rPr>
              <a:t>αλγόριθμοι</a:t>
            </a:r>
            <a:endParaRPr lang="en-US" sz="2200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endParaRPr lang="el-GR" sz="50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sz="2200" smtClean="0">
                <a:solidFill>
                  <a:schemeClr val="accent2"/>
                </a:solidFill>
              </a:rPr>
              <a:t>Decentralized:</a:t>
            </a:r>
            <a:r>
              <a:rPr lang="en-US" sz="2600" smtClean="0"/>
              <a:t> </a:t>
            </a:r>
          </a:p>
          <a:p>
            <a:pPr>
              <a:buFontTx/>
              <a:buChar char="•"/>
            </a:pPr>
            <a:r>
              <a:rPr lang="el-GR" sz="2200" smtClean="0"/>
              <a:t>Ο δρομολογητής ξέρει τους </a:t>
            </a:r>
            <a:r>
              <a:rPr lang="el-GR" sz="2200" b="1" i="1" smtClean="0">
                <a:solidFill>
                  <a:srgbClr val="33CC33"/>
                </a:solidFill>
              </a:rPr>
              <a:t>φυσικά συνεδεμένους </a:t>
            </a:r>
            <a:r>
              <a:rPr lang="el-GR" sz="2200" smtClean="0">
                <a:solidFill>
                  <a:srgbClr val="33CC33"/>
                </a:solidFill>
              </a:rPr>
              <a:t>γείτονες</a:t>
            </a:r>
            <a:r>
              <a:rPr lang="en-US" sz="2200" smtClean="0"/>
              <a:t>, </a:t>
            </a:r>
            <a:r>
              <a:rPr lang="el-GR" sz="2200" smtClean="0"/>
              <a:t>και το κόστος ζεύξης προς τους γείτονες</a:t>
            </a:r>
            <a:endParaRPr lang="en-US" sz="2200" smtClean="0"/>
          </a:p>
          <a:p>
            <a:pPr>
              <a:buFontTx/>
              <a:buChar char="•"/>
            </a:pPr>
            <a:r>
              <a:rPr lang="el-GR" sz="2200" smtClean="0"/>
              <a:t>Επαναληπτική διεργασία υπολογισμών</a:t>
            </a:r>
            <a:r>
              <a:rPr lang="en-US" sz="2200" smtClean="0"/>
              <a:t>, </a:t>
            </a:r>
            <a:r>
              <a:rPr lang="el-GR" sz="2200" smtClean="0"/>
              <a:t>ανταλλαγή πληροφοριών με τους γείτονες</a:t>
            </a:r>
            <a:endParaRPr lang="en-US" sz="2200" smtClean="0"/>
          </a:p>
          <a:p>
            <a:pPr>
              <a:buFontTx/>
              <a:buChar char="•"/>
            </a:pPr>
            <a:r>
              <a:rPr lang="en-US" sz="2200" smtClean="0">
                <a:solidFill>
                  <a:srgbClr val="FF0000"/>
                </a:solidFill>
              </a:rPr>
              <a:t>“</a:t>
            </a:r>
            <a:r>
              <a:rPr lang="el-GR" sz="2200" smtClean="0">
                <a:solidFill>
                  <a:srgbClr val="FF0000"/>
                </a:solidFill>
              </a:rPr>
              <a:t>Διανύσματος απόστασης(</a:t>
            </a:r>
            <a:r>
              <a:rPr lang="en-US" sz="2200" smtClean="0">
                <a:solidFill>
                  <a:srgbClr val="FF0000"/>
                </a:solidFill>
              </a:rPr>
              <a:t>distance vector</a:t>
            </a:r>
            <a:r>
              <a:rPr lang="el-GR" sz="2200" smtClean="0">
                <a:solidFill>
                  <a:srgbClr val="FF0000"/>
                </a:solidFill>
              </a:rPr>
              <a:t>)</a:t>
            </a:r>
            <a:r>
              <a:rPr lang="en-US" sz="2200" smtClean="0">
                <a:solidFill>
                  <a:srgbClr val="FF0000"/>
                </a:solidFill>
              </a:rPr>
              <a:t>” </a:t>
            </a:r>
            <a:r>
              <a:rPr lang="el-GR" sz="2200" smtClean="0">
                <a:solidFill>
                  <a:srgbClr val="FF0000"/>
                </a:solidFill>
              </a:rPr>
              <a:t>αλγόριθμοι</a:t>
            </a:r>
            <a:endParaRPr lang="en-US" sz="22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6ECB11D-EF83-4B9D-8CC9-281AEFD782F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0"/>
            <a:ext cx="8999537" cy="1143000"/>
          </a:xfrm>
        </p:spPr>
        <p:txBody>
          <a:bodyPr/>
          <a:lstStyle/>
          <a:p>
            <a:r>
              <a:rPr lang="el-GR" sz="3600" smtClean="0"/>
              <a:t>Ταξινόμηση Αλγορίθμων Δρομολόγησης</a:t>
            </a:r>
            <a:endParaRPr lang="en-US" smtClean="0"/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63663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mtClean="0">
                <a:solidFill>
                  <a:srgbClr val="FF0000"/>
                </a:solidFill>
                <a:sym typeface="Wingdings" pitchFamily="2" charset="2"/>
              </a:rPr>
              <a:t>Αντιπαράθεση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:</a:t>
            </a:r>
            <a:r>
              <a:rPr lang="el-GR" sz="200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200" smtClean="0">
                <a:solidFill>
                  <a:srgbClr val="FF0000"/>
                </a:solidFill>
              </a:rPr>
              <a:t>Static vs. dynamic?</a:t>
            </a:r>
          </a:p>
          <a:p>
            <a:pPr>
              <a:buFont typeface="ZapfDingbats"/>
              <a:buNone/>
            </a:pPr>
            <a:r>
              <a:rPr lang="en-US" sz="2200" smtClean="0">
                <a:solidFill>
                  <a:schemeClr val="accent2"/>
                </a:solidFill>
              </a:rPr>
              <a:t>Static:</a:t>
            </a:r>
            <a:r>
              <a:rPr lang="en-US" sz="2200" smtClean="0"/>
              <a:t> </a:t>
            </a:r>
            <a:r>
              <a:rPr lang="el-GR" sz="2200" smtClean="0">
                <a:solidFill>
                  <a:srgbClr val="008000"/>
                </a:solidFill>
              </a:rPr>
              <a:t>οι διαδρομές αλλάζουν αργά με τον χρόνο</a:t>
            </a:r>
            <a:endParaRPr lang="en-US" sz="2200" smtClean="0">
              <a:solidFill>
                <a:srgbClr val="008000"/>
              </a:solidFill>
            </a:endParaRPr>
          </a:p>
          <a:p>
            <a:pPr>
              <a:buFont typeface="ZapfDingbats"/>
              <a:buNone/>
            </a:pPr>
            <a:r>
              <a:rPr lang="en-US" sz="2200" smtClean="0">
                <a:solidFill>
                  <a:schemeClr val="accent2"/>
                </a:solidFill>
              </a:rPr>
              <a:t>Dynamic:</a:t>
            </a:r>
            <a:r>
              <a:rPr lang="en-US" sz="2200" smtClean="0"/>
              <a:t> </a:t>
            </a:r>
            <a:r>
              <a:rPr lang="el-GR" sz="2200" smtClean="0">
                <a:solidFill>
                  <a:srgbClr val="008000"/>
                </a:solidFill>
              </a:rPr>
              <a:t>οι διαδρομές αλλάζουν πιο γρήγορα</a:t>
            </a:r>
            <a:endParaRPr lang="en-US" sz="2200" smtClean="0">
              <a:solidFill>
                <a:srgbClr val="008000"/>
              </a:solidFill>
            </a:endParaRPr>
          </a:p>
          <a:p>
            <a:pPr lvl="1">
              <a:buFontTx/>
              <a:buChar char="•"/>
            </a:pPr>
            <a:r>
              <a:rPr lang="el-GR" sz="2200" smtClean="0"/>
              <a:t>Περιοδική ενημέρωση</a:t>
            </a:r>
            <a:endParaRPr lang="en-US" sz="2200" smtClean="0"/>
          </a:p>
          <a:p>
            <a:pPr lvl="1">
              <a:buFontTx/>
              <a:buChar char="•"/>
            </a:pPr>
            <a:r>
              <a:rPr lang="el-GR" sz="2200" smtClean="0"/>
              <a:t>σε απάντηση στις αλλαγές κόστους ζεύξης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B4217C1-9AEE-49B2-9E3A-641B159CADD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-149225"/>
            <a:ext cx="8382000" cy="1143000"/>
          </a:xfrm>
        </p:spPr>
        <p:txBody>
          <a:bodyPr/>
          <a:lstStyle/>
          <a:p>
            <a:r>
              <a:rPr lang="el-GR" sz="3600" smtClean="0"/>
              <a:t>Επίπεδο δικτύου</a:t>
            </a:r>
            <a:endParaRPr lang="en-US" sz="3600" smtClean="0"/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350375" cy="1831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Πρωτόκολλα επιπέδου δικτύου σε</a:t>
            </a:r>
            <a:r>
              <a:rPr lang="el-GR" sz="2200" b="1" dirty="0" smtClean="0">
                <a:solidFill>
                  <a:srgbClr val="008000"/>
                </a:solidFill>
              </a:rPr>
              <a:t> κάθε </a:t>
            </a:r>
            <a:r>
              <a:rPr lang="en-US" sz="2200" b="1" dirty="0" smtClean="0">
                <a:solidFill>
                  <a:srgbClr val="008000"/>
                </a:solidFill>
              </a:rPr>
              <a:t>host</a:t>
            </a:r>
            <a:r>
              <a:rPr lang="en-US" sz="2200" dirty="0" smtClean="0"/>
              <a:t>, </a:t>
            </a:r>
            <a:r>
              <a:rPr lang="el-GR" sz="2200" dirty="0" smtClean="0"/>
              <a:t>και </a:t>
            </a:r>
            <a:r>
              <a:rPr lang="el-GR" sz="2200" dirty="0" smtClean="0">
                <a:solidFill>
                  <a:srgbClr val="008000"/>
                </a:solidFill>
              </a:rPr>
              <a:t>δρομολογητή</a:t>
            </a:r>
            <a:endParaRPr lang="el-GR" sz="2200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Ο δρομολογητής</a:t>
            </a:r>
            <a:r>
              <a:rPr lang="en-US" sz="2200" dirty="0" smtClean="0"/>
              <a:t> </a:t>
            </a:r>
            <a:r>
              <a:rPr lang="el-GR" sz="2200" dirty="0" smtClean="0"/>
              <a:t>εξετάζει τα</a:t>
            </a:r>
            <a:r>
              <a:rPr lang="en-US" sz="2200" dirty="0" smtClean="0"/>
              <a:t> </a:t>
            </a:r>
            <a:r>
              <a:rPr lang="el-GR" sz="2200" dirty="0" smtClean="0">
                <a:solidFill>
                  <a:srgbClr val="FF0000"/>
                </a:solidFill>
              </a:rPr>
              <a:t>πεδία επικεφαλίδας σε όλα τα</a:t>
            </a:r>
            <a:r>
              <a:rPr lang="en-US" sz="2200" dirty="0" smtClean="0">
                <a:solidFill>
                  <a:srgbClr val="FF0000"/>
                </a:solidFill>
              </a:rPr>
              <a:t> IP </a:t>
            </a:r>
            <a:r>
              <a:rPr lang="en-US" sz="2200" dirty="0" err="1" smtClean="0">
                <a:solidFill>
                  <a:srgbClr val="FF0000"/>
                </a:solidFill>
              </a:rPr>
              <a:t>datagrams</a:t>
            </a:r>
            <a:r>
              <a:rPr lang="en-US" sz="2200" dirty="0" smtClean="0"/>
              <a:t> </a:t>
            </a:r>
            <a:r>
              <a:rPr lang="el-GR" sz="2200" dirty="0" smtClean="0"/>
              <a:t>που περνάνε από αυτόν</a:t>
            </a:r>
            <a:endParaRPr lang="en-US" sz="2200" dirty="0" smtClean="0"/>
          </a:p>
          <a:p>
            <a:pPr>
              <a:buFont typeface="ZapfDingbats"/>
              <a:buNone/>
            </a:pPr>
            <a:endParaRPr lang="en-US" sz="22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</p:txBody>
      </p:sp>
      <p:grpSp>
        <p:nvGrpSpPr>
          <p:cNvPr id="2069" name="Group 684"/>
          <p:cNvGrpSpPr>
            <a:grpSpLocks/>
          </p:cNvGrpSpPr>
          <p:nvPr/>
        </p:nvGrpSpPr>
        <p:grpSpPr bwMode="auto">
          <a:xfrm>
            <a:off x="4879975" y="1798638"/>
            <a:ext cx="3924300" cy="4416425"/>
            <a:chOff x="2956" y="969"/>
            <a:chExt cx="2472" cy="2782"/>
          </a:xfrm>
        </p:grpSpPr>
        <p:sp>
          <p:nvSpPr>
            <p:cNvPr id="2071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24 w 1292"/>
                <a:gd name="T1" fmla="*/ 3 h 1255"/>
                <a:gd name="T2" fmla="*/ 18 w 1292"/>
                <a:gd name="T3" fmla="*/ 66 h 1255"/>
                <a:gd name="T4" fmla="*/ 15 w 1292"/>
                <a:gd name="T5" fmla="*/ 219 h 1255"/>
                <a:gd name="T6" fmla="*/ 27 w 1292"/>
                <a:gd name="T7" fmla="*/ 348 h 1255"/>
                <a:gd name="T8" fmla="*/ 128 w 1292"/>
                <a:gd name="T9" fmla="*/ 366 h 1255"/>
                <a:gd name="T10" fmla="*/ 335 w 1292"/>
                <a:gd name="T11" fmla="*/ 474 h 1255"/>
                <a:gd name="T12" fmla="*/ 517 w 1292"/>
                <a:gd name="T13" fmla="*/ 520 h 1255"/>
                <a:gd name="T14" fmla="*/ 622 w 1292"/>
                <a:gd name="T15" fmla="*/ 428 h 1255"/>
                <a:gd name="T16" fmla="*/ 659 w 1292"/>
                <a:gd name="T17" fmla="*/ 187 h 1255"/>
                <a:gd name="T18" fmla="*/ 625 w 1292"/>
                <a:gd name="T19" fmla="*/ 88 h 1255"/>
                <a:gd name="T20" fmla="*/ 388 w 1292"/>
                <a:gd name="T21" fmla="*/ 49 h 1255"/>
                <a:gd name="T22" fmla="*/ 12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072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86 w 1340"/>
                <a:gd name="T1" fmla="*/ 17 h 1191"/>
                <a:gd name="T2" fmla="*/ 42 w 1340"/>
                <a:gd name="T3" fmla="*/ 24 h 1191"/>
                <a:gd name="T4" fmla="*/ 30 w 1340"/>
                <a:gd name="T5" fmla="*/ 169 h 1191"/>
                <a:gd name="T6" fmla="*/ 15 w 1340"/>
                <a:gd name="T7" fmla="*/ 302 h 1191"/>
                <a:gd name="T8" fmla="*/ 58 w 1340"/>
                <a:gd name="T9" fmla="*/ 365 h 1191"/>
                <a:gd name="T10" fmla="*/ 280 w 1340"/>
                <a:gd name="T11" fmla="*/ 367 h 1191"/>
                <a:gd name="T12" fmla="*/ 333 w 1340"/>
                <a:gd name="T13" fmla="*/ 473 h 1191"/>
                <a:gd name="T14" fmla="*/ 642 w 1340"/>
                <a:gd name="T15" fmla="*/ 461 h 1191"/>
                <a:gd name="T16" fmla="*/ 664 w 1340"/>
                <a:gd name="T17" fmla="*/ 240 h 1191"/>
                <a:gd name="T18" fmla="*/ 627 w 1340"/>
                <a:gd name="T19" fmla="*/ 144 h 1191"/>
                <a:gd name="T20" fmla="*/ 395 w 1340"/>
                <a:gd name="T21" fmla="*/ 121 h 1191"/>
                <a:gd name="T22" fmla="*/ 286 w 1340"/>
                <a:gd name="T23" fmla="*/ 1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073" name="Freeform 7"/>
            <p:cNvSpPr>
              <a:spLocks/>
            </p:cNvSpPr>
            <p:nvPr/>
          </p:nvSpPr>
          <p:spPr bwMode="auto">
            <a:xfrm>
              <a:off x="3331" y="2353"/>
              <a:ext cx="1874" cy="1398"/>
            </a:xfrm>
            <a:custGeom>
              <a:avLst/>
              <a:gdLst>
                <a:gd name="T0" fmla="*/ 14 w 2135"/>
                <a:gd name="T1" fmla="*/ 274 h 1662"/>
                <a:gd name="T2" fmla="*/ 54 w 2135"/>
                <a:gd name="T3" fmla="*/ 32 h 1662"/>
                <a:gd name="T4" fmla="*/ 342 w 2135"/>
                <a:gd name="T5" fmla="*/ 82 h 1662"/>
                <a:gd name="T6" fmla="*/ 629 w 2135"/>
                <a:gd name="T7" fmla="*/ 42 h 1662"/>
                <a:gd name="T8" fmla="*/ 1043 w 2135"/>
                <a:gd name="T9" fmla="*/ 172 h 1662"/>
                <a:gd name="T10" fmla="*/ 1049 w 2135"/>
                <a:gd name="T11" fmla="*/ 481 h 1662"/>
                <a:gd name="T12" fmla="*/ 823 w 2135"/>
                <a:gd name="T13" fmla="*/ 674 h 1662"/>
                <a:gd name="T14" fmla="*/ 424 w 2135"/>
                <a:gd name="T15" fmla="*/ 638 h 1662"/>
                <a:gd name="T16" fmla="*/ 262 w 2135"/>
                <a:gd name="T17" fmla="*/ 534 h 1662"/>
                <a:gd name="T18" fmla="*/ 96 w 2135"/>
                <a:gd name="T19" fmla="*/ 449 h 1662"/>
                <a:gd name="T20" fmla="*/ 14 w 2135"/>
                <a:gd name="T21" fmla="*/ 274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2074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2063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063" name="Clip" r:id="rId3" imgW="1305000" imgH="1085760" progId="">
                  <p:embed/>
                </p:oleObj>
              </a:graphicData>
            </a:graphic>
          </p:graphicFrame>
          <p:graphicFrame>
            <p:nvGraphicFramePr>
              <p:cNvPr id="2064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064" name="Clip" r:id="rId4" imgW="676440" imgH="485640" progId="">
                  <p:embed/>
                </p:oleObj>
              </a:graphicData>
            </a:graphic>
          </p:graphicFrame>
          <p:sp>
            <p:nvSpPr>
              <p:cNvPr id="2470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75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061" name="Clip" r:id="rId5" imgW="1305000" imgH="1085760" progId="">
                  <p:embed/>
                </p:oleObj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062" name="Clip" r:id="rId6" imgW="676440" imgH="485640" progId="">
                  <p:embed/>
                </p:oleObj>
              </a:graphicData>
            </a:graphic>
          </p:graphicFrame>
          <p:sp>
            <p:nvSpPr>
              <p:cNvPr id="2469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76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2466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67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68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077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2458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59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60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61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62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63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64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65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078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2455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56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57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079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0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1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2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3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4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085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2447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48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49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50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51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52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53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54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086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2059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p:oleObj spid="_x0000_s2059" name="Clip" r:id="rId7" imgW="1305000" imgH="1085760" progId="">
                  <p:embed/>
                </p:oleObj>
              </a:graphicData>
            </a:graphic>
          </p:graphicFrame>
          <p:sp>
            <p:nvSpPr>
              <p:cNvPr id="2440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2060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p:oleObj spid="_x0000_s2060" name="Clip" r:id="rId8" imgW="1305000" imgH="1085760" progId="">
                  <p:embed/>
                </p:oleObj>
              </a:graphicData>
            </a:graphic>
          </p:graphicFrame>
          <p:sp>
            <p:nvSpPr>
              <p:cNvPr id="2441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442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444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445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446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443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aphicFrame>
          <p:nvGraphicFramePr>
            <p:cNvPr id="2050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p:oleObj spid="_x0000_s2050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051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p:oleObj spid="_x0000_s2051" name="Clip" r:id="rId10" imgW="1305000" imgH="1085760" progId="">
                <p:embed/>
              </p:oleObj>
            </a:graphicData>
          </a:graphic>
        </p:graphicFrame>
        <p:sp>
          <p:nvSpPr>
            <p:cNvPr id="2087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088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089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090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1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2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3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4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5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2052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p:oleObj spid="_x0000_s2052" name="Clip" r:id="rId11" imgW="981000" imgH="1209600" progId="">
                <p:embed/>
              </p:oleObj>
            </a:graphicData>
          </a:graphic>
        </p:graphicFrame>
        <p:graphicFrame>
          <p:nvGraphicFramePr>
            <p:cNvPr id="2053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p:oleObj spid="_x0000_s2053" name="Clip" r:id="rId12" imgW="981000" imgH="1209600" progId="">
                <p:embed/>
              </p:oleObj>
            </a:graphicData>
          </a:graphic>
        </p:graphicFrame>
        <p:grpSp>
          <p:nvGrpSpPr>
            <p:cNvPr id="2096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2057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7" name="Clip" r:id="rId13" imgW="819000" imgH="847800" progId="">
                  <p:embed/>
                </p:oleObj>
              </a:graphicData>
            </a:graphic>
          </p:graphicFrame>
          <p:graphicFrame>
            <p:nvGraphicFramePr>
              <p:cNvPr id="2058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8" name="Clip" r:id="rId14" imgW="1266840" imgH="1200240" progId="">
                  <p:embed/>
                </p:oleObj>
              </a:graphicData>
            </a:graphic>
          </p:graphicFrame>
        </p:grpSp>
        <p:grpSp>
          <p:nvGrpSpPr>
            <p:cNvPr id="2097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2055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056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098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2054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p:oleObj spid="_x0000_s2054" name="Clip" r:id="rId17" imgW="819000" imgH="847800" progId="">
                  <p:embed/>
                </p:oleObj>
              </a:graphicData>
            </a:graphic>
          </p:graphicFrame>
          <p:sp>
            <p:nvSpPr>
              <p:cNvPr id="2439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099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00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2431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32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33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34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35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36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37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38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101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2423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24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25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26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27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28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29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30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102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3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4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5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6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7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8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9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0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1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2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3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14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2410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11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12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13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414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415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42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21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22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416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41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18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19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5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2397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98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99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00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401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402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40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0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0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403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40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05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06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6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2384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85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86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87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388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389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94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95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96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390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91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92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93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7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2371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72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73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74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375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376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8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82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83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377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78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79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80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8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2358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59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60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61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362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363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68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69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70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364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65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66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67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9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2345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46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47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48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349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350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55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56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57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351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52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53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54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0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2332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33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34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35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336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337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42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43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44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338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9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40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41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1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2319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20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21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22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323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2324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9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30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31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325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6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27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28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22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23" name="Group 500"/>
            <p:cNvGrpSpPr>
              <a:grpSpLocks/>
            </p:cNvGrpSpPr>
            <p:nvPr/>
          </p:nvGrpSpPr>
          <p:grpSpPr bwMode="auto">
            <a:xfrm>
              <a:off x="3658" y="1203"/>
              <a:ext cx="1770" cy="1873"/>
              <a:chOff x="3658" y="1203"/>
              <a:chExt cx="1770" cy="1873"/>
            </a:xfrm>
          </p:grpSpPr>
          <p:grpSp>
            <p:nvGrpSpPr>
              <p:cNvPr id="2143" name="Group 344"/>
              <p:cNvGrpSpPr>
                <a:grpSpLocks/>
              </p:cNvGrpSpPr>
              <p:nvPr/>
            </p:nvGrpSpPr>
            <p:grpSpPr bwMode="auto">
              <a:xfrm>
                <a:off x="3712" y="2313"/>
                <a:ext cx="513" cy="442"/>
                <a:chOff x="3937" y="633"/>
                <a:chExt cx="513" cy="442"/>
              </a:xfrm>
            </p:grpSpPr>
            <p:sp>
              <p:nvSpPr>
                <p:cNvPr id="2298" name="Line 320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99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00" name="Oval 325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301" name="Line 326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02" name="Line 327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03" name="Rectangle 328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304" name="Oval 329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305" name="Group 330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316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17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18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306" name="Group 334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313" name="Line 3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14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15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307" name="Rectangle 338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308" name="Rectangle 339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309" name="Line 340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10" name="Line 341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11" name="Rectangle 342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312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44" name="Group 345"/>
              <p:cNvGrpSpPr>
                <a:grpSpLocks/>
              </p:cNvGrpSpPr>
              <p:nvPr/>
            </p:nvGrpSpPr>
            <p:grpSpPr bwMode="auto">
              <a:xfrm>
                <a:off x="4261" y="1671"/>
                <a:ext cx="513" cy="442"/>
                <a:chOff x="3937" y="633"/>
                <a:chExt cx="513" cy="442"/>
              </a:xfrm>
            </p:grpSpPr>
            <p:sp>
              <p:nvSpPr>
                <p:cNvPr id="2277" name="Line 346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8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9" name="Oval 348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80" name="Line 349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81" name="Line 350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82" name="Rectangle 351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283" name="Oval 352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284" name="Group 353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295" name="Line 3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96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97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85" name="Group 357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292" name="Line 3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9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9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86" name="Rectangle 361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87" name="Rectangle 362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88" name="Line 363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89" name="Line 364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9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91" name="Text Box 366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45" name="Group 367"/>
              <p:cNvGrpSpPr>
                <a:grpSpLocks/>
              </p:cNvGrpSpPr>
              <p:nvPr/>
            </p:nvGrpSpPr>
            <p:grpSpPr bwMode="auto">
              <a:xfrm>
                <a:off x="4270" y="1203"/>
                <a:ext cx="513" cy="442"/>
                <a:chOff x="3937" y="633"/>
                <a:chExt cx="513" cy="442"/>
              </a:xfrm>
            </p:grpSpPr>
            <p:sp>
              <p:nvSpPr>
                <p:cNvPr id="2256" name="Line 368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8" name="Oval 370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59" name="Line 371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0" name="Line 372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1" name="Rectangle 373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262" name="Oval 374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263" name="Group 375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274" name="Line 3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75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76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4" name="Group 379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271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7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7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65" name="Rectangle 383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66" name="Rectangle 384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67" name="Line 385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8" name="Line 386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9" name="Rectangle 387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70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46" name="Group 389"/>
              <p:cNvGrpSpPr>
                <a:grpSpLocks/>
              </p:cNvGrpSpPr>
              <p:nvPr/>
            </p:nvGrpSpPr>
            <p:grpSpPr bwMode="auto">
              <a:xfrm>
                <a:off x="4477" y="2241"/>
                <a:ext cx="513" cy="442"/>
                <a:chOff x="3937" y="633"/>
                <a:chExt cx="513" cy="442"/>
              </a:xfrm>
            </p:grpSpPr>
            <p:sp>
              <p:nvSpPr>
                <p:cNvPr id="2235" name="Line 390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6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7" name="Oval 392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38" name="Line 393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9" name="Line 394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0" name="Rectangle 395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241" name="Oval 396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242" name="Group 397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253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4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5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43" name="Group 401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250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1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2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44" name="Rectangle 405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45" name="Rectangle 406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46" name="Line 407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7" name="Line 408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8" name="Rectangle 409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49" name="Text Box 410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47" name="Group 411"/>
              <p:cNvGrpSpPr>
                <a:grpSpLocks/>
              </p:cNvGrpSpPr>
              <p:nvPr/>
            </p:nvGrpSpPr>
            <p:grpSpPr bwMode="auto">
              <a:xfrm>
                <a:off x="4786" y="1860"/>
                <a:ext cx="513" cy="442"/>
                <a:chOff x="3937" y="633"/>
                <a:chExt cx="513" cy="442"/>
              </a:xfrm>
            </p:grpSpPr>
            <p:sp>
              <p:nvSpPr>
                <p:cNvPr id="2214" name="Line 412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6" name="Oval 414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17" name="Line 415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8" name="Line 416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9" name="Rectangle 417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220" name="Oval 418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221" name="Group 419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232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33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34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22" name="Group 423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229" name="Line 4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30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31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23" name="Rectangle 427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24" name="Rectangle 428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25" name="Line 429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6" name="Line 430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7" name="Rectangle 431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28" name="Text Box 432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48" name="Group 433"/>
              <p:cNvGrpSpPr>
                <a:grpSpLocks/>
              </p:cNvGrpSpPr>
              <p:nvPr/>
            </p:nvGrpSpPr>
            <p:grpSpPr bwMode="auto">
              <a:xfrm>
                <a:off x="4915" y="1323"/>
                <a:ext cx="513" cy="442"/>
                <a:chOff x="3937" y="633"/>
                <a:chExt cx="513" cy="442"/>
              </a:xfrm>
            </p:grpSpPr>
            <p:sp>
              <p:nvSpPr>
                <p:cNvPr id="2193" name="Line 434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4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5" name="Oval 436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96" name="Line 437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7" name="Line 438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8" name="Rectangle 439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199" name="Oval 440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200" name="Group 441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211" name="Line 4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12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13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01" name="Group 445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208" name="Line 4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09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10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02" name="Rectangle 449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03" name="Rectangle 450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04" name="Line 451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05" name="Line 452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06" name="Rectangle 453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07" name="Text Box 454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49" name="Group 455"/>
              <p:cNvGrpSpPr>
                <a:grpSpLocks/>
              </p:cNvGrpSpPr>
              <p:nvPr/>
            </p:nvGrpSpPr>
            <p:grpSpPr bwMode="auto">
              <a:xfrm>
                <a:off x="4189" y="2634"/>
                <a:ext cx="513" cy="442"/>
                <a:chOff x="3937" y="633"/>
                <a:chExt cx="513" cy="442"/>
              </a:xfrm>
            </p:grpSpPr>
            <p:sp>
              <p:nvSpPr>
                <p:cNvPr id="2172" name="Line 456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73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74" name="Oval 458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75" name="Line 459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76" name="Line 460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77" name="Rectangle 461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178" name="Oval 462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179" name="Group 463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190" name="Line 4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91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92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180" name="Group 467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187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88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89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81" name="Rectangle 471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82" name="Rectangle 472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83" name="Line 473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4" name="Line 474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5" name="Rectangle 475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86" name="Text Box 476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50" name="Group 478"/>
              <p:cNvGrpSpPr>
                <a:grpSpLocks/>
              </p:cNvGrpSpPr>
              <p:nvPr/>
            </p:nvGrpSpPr>
            <p:grpSpPr bwMode="auto">
              <a:xfrm>
                <a:off x="3658" y="1308"/>
                <a:ext cx="513" cy="442"/>
                <a:chOff x="3937" y="633"/>
                <a:chExt cx="513" cy="442"/>
              </a:xfrm>
            </p:grpSpPr>
            <p:sp>
              <p:nvSpPr>
                <p:cNvPr id="2151" name="Line 479"/>
                <p:cNvSpPr>
                  <a:spLocks noChangeShapeType="1"/>
                </p:cNvSpPr>
                <p:nvPr/>
              </p:nvSpPr>
              <p:spPr bwMode="auto">
                <a:xfrm>
                  <a:off x="4061" y="1035"/>
                  <a:ext cx="31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52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4212" y="929"/>
                  <a:ext cx="1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53" name="Oval 481"/>
                <p:cNvSpPr>
                  <a:spLocks noChangeArrowheads="1"/>
                </p:cNvSpPr>
                <p:nvPr/>
              </p:nvSpPr>
              <p:spPr bwMode="auto">
                <a:xfrm>
                  <a:off x="4048" y="8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54" name="Line 482"/>
                <p:cNvSpPr>
                  <a:spLocks noChangeShapeType="1"/>
                </p:cNvSpPr>
                <p:nvPr/>
              </p:nvSpPr>
              <p:spPr bwMode="auto">
                <a:xfrm>
                  <a:off x="4048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55" name="Line 483"/>
                <p:cNvSpPr>
                  <a:spLocks noChangeShapeType="1"/>
                </p:cNvSpPr>
                <p:nvPr/>
              </p:nvSpPr>
              <p:spPr bwMode="auto">
                <a:xfrm>
                  <a:off x="4361" y="8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56" name="Rectangle 484"/>
                <p:cNvSpPr>
                  <a:spLocks noChangeArrowheads="1"/>
                </p:cNvSpPr>
                <p:nvPr/>
              </p:nvSpPr>
              <p:spPr bwMode="auto">
                <a:xfrm>
                  <a:off x="4048" y="8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2157" name="Oval 485"/>
                <p:cNvSpPr>
                  <a:spLocks noChangeArrowheads="1"/>
                </p:cNvSpPr>
                <p:nvPr/>
              </p:nvSpPr>
              <p:spPr bwMode="auto">
                <a:xfrm>
                  <a:off x="4045" y="7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grpSp>
              <p:nvGrpSpPr>
                <p:cNvPr id="2158" name="Group 486"/>
                <p:cNvGrpSpPr>
                  <a:grpSpLocks/>
                </p:cNvGrpSpPr>
                <p:nvPr/>
              </p:nvGrpSpPr>
              <p:grpSpPr bwMode="auto">
                <a:xfrm>
                  <a:off x="4120" y="809"/>
                  <a:ext cx="156" cy="55"/>
                  <a:chOff x="2848" y="848"/>
                  <a:chExt cx="140" cy="98"/>
                </a:xfrm>
              </p:grpSpPr>
              <p:sp>
                <p:nvSpPr>
                  <p:cNvPr id="2169" name="Line 4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7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7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159" name="Group 490"/>
                <p:cNvGrpSpPr>
                  <a:grpSpLocks/>
                </p:cNvGrpSpPr>
                <p:nvPr/>
              </p:nvGrpSpPr>
              <p:grpSpPr bwMode="auto">
                <a:xfrm flipV="1">
                  <a:off x="4120" y="808"/>
                  <a:ext cx="156" cy="56"/>
                  <a:chOff x="2848" y="848"/>
                  <a:chExt cx="140" cy="98"/>
                </a:xfrm>
              </p:grpSpPr>
              <p:sp>
                <p:nvSpPr>
                  <p:cNvPr id="2166" name="Line 4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67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168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60" name="Rectangle 494"/>
                <p:cNvSpPr>
                  <a:spLocks noChangeArrowheads="1"/>
                </p:cNvSpPr>
                <p:nvPr/>
              </p:nvSpPr>
              <p:spPr bwMode="auto">
                <a:xfrm>
                  <a:off x="3996" y="732"/>
                  <a:ext cx="426" cy="3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61" name="Rectangle 495"/>
                <p:cNvSpPr>
                  <a:spLocks noChangeArrowheads="1"/>
                </p:cNvSpPr>
                <p:nvPr/>
              </p:nvSpPr>
              <p:spPr bwMode="auto">
                <a:xfrm>
                  <a:off x="3969" y="753"/>
                  <a:ext cx="435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62" name="Line 496"/>
                <p:cNvSpPr>
                  <a:spLocks noChangeShapeType="1"/>
                </p:cNvSpPr>
                <p:nvPr/>
              </p:nvSpPr>
              <p:spPr bwMode="auto">
                <a:xfrm>
                  <a:off x="3966" y="945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" name="Line 497"/>
                <p:cNvSpPr>
                  <a:spLocks noChangeShapeType="1"/>
                </p:cNvSpPr>
                <p:nvPr/>
              </p:nvSpPr>
              <p:spPr bwMode="auto">
                <a:xfrm>
                  <a:off x="3972" y="849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" name="Rectangle 498"/>
                <p:cNvSpPr>
                  <a:spLocks noChangeArrowheads="1"/>
                </p:cNvSpPr>
                <p:nvPr/>
              </p:nvSpPr>
              <p:spPr bwMode="auto">
                <a:xfrm>
                  <a:off x="3966" y="756"/>
                  <a:ext cx="435" cy="9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65" name="Text Box 499"/>
                <p:cNvSpPr txBox="1">
                  <a:spLocks noChangeArrowheads="1"/>
                </p:cNvSpPr>
                <p:nvPr/>
              </p:nvSpPr>
              <p:spPr bwMode="auto">
                <a:xfrm>
                  <a:off x="3937" y="633"/>
                  <a:ext cx="513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en-US" sz="1000"/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124" name="Group 501"/>
            <p:cNvGrpSpPr>
              <a:grpSpLocks/>
            </p:cNvGrpSpPr>
            <p:nvPr/>
          </p:nvGrpSpPr>
          <p:grpSpPr bwMode="auto">
            <a:xfrm>
              <a:off x="2956" y="969"/>
              <a:ext cx="2373" cy="2383"/>
              <a:chOff x="2956" y="969"/>
              <a:chExt cx="2373" cy="2383"/>
            </a:xfrm>
          </p:grpSpPr>
          <p:grpSp>
            <p:nvGrpSpPr>
              <p:cNvPr id="2125" name="Group 309"/>
              <p:cNvGrpSpPr>
                <a:grpSpLocks/>
              </p:cNvGrpSpPr>
              <p:nvPr/>
            </p:nvGrpSpPr>
            <p:grpSpPr bwMode="auto">
              <a:xfrm>
                <a:off x="2956" y="969"/>
                <a:ext cx="513" cy="547"/>
                <a:chOff x="2956" y="969"/>
                <a:chExt cx="513" cy="547"/>
              </a:xfrm>
            </p:grpSpPr>
            <p:sp>
              <p:nvSpPr>
                <p:cNvPr id="2135" name="Rectangle 227"/>
                <p:cNvSpPr>
                  <a:spLocks noChangeArrowheads="1"/>
                </p:cNvSpPr>
                <p:nvPr/>
              </p:nvSpPr>
              <p:spPr bwMode="auto">
                <a:xfrm>
                  <a:off x="3018" y="969"/>
                  <a:ext cx="426" cy="48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36" name="Rectangle 228"/>
                <p:cNvSpPr>
                  <a:spLocks noChangeArrowheads="1"/>
                </p:cNvSpPr>
                <p:nvPr/>
              </p:nvSpPr>
              <p:spPr bwMode="auto">
                <a:xfrm>
                  <a:off x="2997" y="984"/>
                  <a:ext cx="435" cy="50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37" name="Rectangle 229"/>
                <p:cNvSpPr>
                  <a:spLocks noChangeArrowheads="1"/>
                </p:cNvSpPr>
                <p:nvPr/>
              </p:nvSpPr>
              <p:spPr bwMode="auto">
                <a:xfrm>
                  <a:off x="3000" y="1185"/>
                  <a:ext cx="432" cy="10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38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2956" y="978"/>
                  <a:ext cx="513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 sz="1000"/>
                    <a:t>application</a:t>
                  </a:r>
                </a:p>
                <a:p>
                  <a:pPr algn="ctr" eaLnBrk="0" hangingPunct="0"/>
                  <a:r>
                    <a:rPr lang="en-US" sz="1000"/>
                    <a:t>transport</a:t>
                  </a:r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  <a:endParaRPr lang="en-US" sz="1000"/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139" name="Line 231"/>
                <p:cNvSpPr>
                  <a:spLocks noChangeShapeType="1"/>
                </p:cNvSpPr>
                <p:nvPr/>
              </p:nvSpPr>
              <p:spPr bwMode="auto">
                <a:xfrm>
                  <a:off x="2997" y="1194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40" name="Line 232"/>
                <p:cNvSpPr>
                  <a:spLocks noChangeShapeType="1"/>
                </p:cNvSpPr>
                <p:nvPr/>
              </p:nvSpPr>
              <p:spPr bwMode="auto">
                <a:xfrm>
                  <a:off x="3003" y="1290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41" name="Line 233"/>
                <p:cNvSpPr>
                  <a:spLocks noChangeShapeType="1"/>
                </p:cNvSpPr>
                <p:nvPr/>
              </p:nvSpPr>
              <p:spPr bwMode="auto">
                <a:xfrm>
                  <a:off x="3003" y="1374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42" name="Line 308"/>
                <p:cNvSpPr>
                  <a:spLocks noChangeShapeType="1"/>
                </p:cNvSpPr>
                <p:nvPr/>
              </p:nvSpPr>
              <p:spPr bwMode="auto">
                <a:xfrm>
                  <a:off x="3003" y="1092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26" name="Group 310"/>
              <p:cNvGrpSpPr>
                <a:grpSpLocks/>
              </p:cNvGrpSpPr>
              <p:nvPr/>
            </p:nvGrpSpPr>
            <p:grpSpPr bwMode="auto">
              <a:xfrm>
                <a:off x="4816" y="2805"/>
                <a:ext cx="513" cy="547"/>
                <a:chOff x="2956" y="969"/>
                <a:chExt cx="513" cy="547"/>
              </a:xfrm>
            </p:grpSpPr>
            <p:sp>
              <p:nvSpPr>
                <p:cNvPr id="2127" name="Rectangle 311"/>
                <p:cNvSpPr>
                  <a:spLocks noChangeArrowheads="1"/>
                </p:cNvSpPr>
                <p:nvPr/>
              </p:nvSpPr>
              <p:spPr bwMode="auto">
                <a:xfrm>
                  <a:off x="3018" y="969"/>
                  <a:ext cx="426" cy="48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28" name="Rectangle 312"/>
                <p:cNvSpPr>
                  <a:spLocks noChangeArrowheads="1"/>
                </p:cNvSpPr>
                <p:nvPr/>
              </p:nvSpPr>
              <p:spPr bwMode="auto">
                <a:xfrm>
                  <a:off x="2997" y="984"/>
                  <a:ext cx="435" cy="50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29" name="Rectangle 313"/>
                <p:cNvSpPr>
                  <a:spLocks noChangeArrowheads="1"/>
                </p:cNvSpPr>
                <p:nvPr/>
              </p:nvSpPr>
              <p:spPr bwMode="auto">
                <a:xfrm>
                  <a:off x="3000" y="1185"/>
                  <a:ext cx="432" cy="10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130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2956" y="978"/>
                  <a:ext cx="513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 sz="1000"/>
                    <a:t>application</a:t>
                  </a:r>
                </a:p>
                <a:p>
                  <a:pPr algn="ctr" eaLnBrk="0" hangingPunct="0"/>
                  <a:r>
                    <a:rPr lang="en-US" sz="1000"/>
                    <a:t>transport</a:t>
                  </a:r>
                </a:p>
                <a:p>
                  <a:pPr algn="ctr" eaLnBrk="0" hangingPunct="0"/>
                  <a:r>
                    <a:rPr lang="en-US" sz="1000">
                      <a:solidFill>
                        <a:schemeClr val="bg1"/>
                      </a:solidFill>
                    </a:rPr>
                    <a:t>network</a:t>
                  </a:r>
                  <a:endParaRPr lang="en-US" sz="1000"/>
                </a:p>
                <a:p>
                  <a:pPr algn="ctr" eaLnBrk="0" hangingPunct="0"/>
                  <a:r>
                    <a:rPr lang="en-US" sz="1000"/>
                    <a:t>data link</a:t>
                  </a:r>
                </a:p>
                <a:p>
                  <a:pPr algn="ctr" eaLnBrk="0" hangingPunct="0"/>
                  <a:r>
                    <a:rPr lang="en-US" sz="1000"/>
                    <a:t>physical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131" name="Line 315"/>
                <p:cNvSpPr>
                  <a:spLocks noChangeShapeType="1"/>
                </p:cNvSpPr>
                <p:nvPr/>
              </p:nvSpPr>
              <p:spPr bwMode="auto">
                <a:xfrm>
                  <a:off x="2997" y="1194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32" name="Line 316"/>
                <p:cNvSpPr>
                  <a:spLocks noChangeShapeType="1"/>
                </p:cNvSpPr>
                <p:nvPr/>
              </p:nvSpPr>
              <p:spPr bwMode="auto">
                <a:xfrm>
                  <a:off x="3003" y="1290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33" name="Line 317"/>
                <p:cNvSpPr>
                  <a:spLocks noChangeShapeType="1"/>
                </p:cNvSpPr>
                <p:nvPr/>
              </p:nvSpPr>
              <p:spPr bwMode="auto">
                <a:xfrm>
                  <a:off x="3003" y="1374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34" name="Line 318"/>
                <p:cNvSpPr>
                  <a:spLocks noChangeShapeType="1"/>
                </p:cNvSpPr>
                <p:nvPr/>
              </p:nvSpPr>
              <p:spPr bwMode="auto">
                <a:xfrm>
                  <a:off x="3003" y="1092"/>
                  <a:ext cx="43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2070" name="Text Box 685"/>
          <p:cNvSpPr txBox="1">
            <a:spLocks noChangeArrowheads="1"/>
          </p:cNvSpPr>
          <p:nvPr/>
        </p:nvSpPr>
        <p:spPr bwMode="auto">
          <a:xfrm>
            <a:off x="228600" y="3119438"/>
            <a:ext cx="4478338" cy="23082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ym typeface="Symbol" pitchFamily="18" charset="2"/>
              </a:rPr>
              <a:t>Αρχείο</a:t>
            </a:r>
            <a:r>
              <a:rPr lang="en-US">
                <a:sym typeface="Symbol" pitchFamily="18" charset="2"/>
              </a:rPr>
              <a:t> (</a:t>
            </a:r>
            <a:r>
              <a:rPr lang="el-GR">
                <a:sym typeface="Symbol" pitchFamily="18" charset="2"/>
              </a:rPr>
              <a:t>Επίπεδο εφαρμογής)</a:t>
            </a:r>
          </a:p>
          <a:p>
            <a:pPr eaLnBrk="0" hangingPunct="0"/>
            <a:r>
              <a:rPr lang="en-US">
                <a:sym typeface="Symbol" pitchFamily="18" charset="2"/>
              </a:rPr>
              <a:t>      </a:t>
            </a:r>
            <a:r>
              <a:rPr lang="el-GR">
                <a:sym typeface="Symbol" pitchFamily="18" charset="2"/>
              </a:rPr>
              <a:t></a:t>
            </a:r>
          </a:p>
          <a:p>
            <a:pPr eaLnBrk="0" hangingPunct="0"/>
            <a:r>
              <a:rPr lang="el-GR">
                <a:sym typeface="Symbol" pitchFamily="18" charset="2"/>
              </a:rPr>
              <a:t>Τμήματα</a:t>
            </a:r>
            <a:r>
              <a:rPr lang="en-US">
                <a:sym typeface="Symbol" pitchFamily="18" charset="2"/>
              </a:rPr>
              <a:t>  (</a:t>
            </a:r>
            <a:r>
              <a:rPr lang="el-GR">
                <a:sym typeface="Symbol" pitchFamily="18" charset="2"/>
              </a:rPr>
              <a:t>επίπεδο μεταφοράς</a:t>
            </a:r>
            <a:r>
              <a:rPr lang="en-US">
                <a:sym typeface="Symbol" pitchFamily="18" charset="2"/>
              </a:rPr>
              <a:t>, TCP/UDP)</a:t>
            </a:r>
          </a:p>
          <a:p>
            <a:pPr eaLnBrk="0" hangingPunct="0"/>
            <a:r>
              <a:rPr lang="en-US">
                <a:sym typeface="Symbol" pitchFamily="18" charset="2"/>
              </a:rPr>
              <a:t>      </a:t>
            </a:r>
          </a:p>
          <a:p>
            <a:pPr eaLnBrk="0" hangingPunct="0"/>
            <a:r>
              <a:rPr lang="en-US">
                <a:sym typeface="Symbol" pitchFamily="18" charset="2"/>
              </a:rPr>
              <a:t>Datagrams (</a:t>
            </a:r>
            <a:r>
              <a:rPr lang="el-GR">
                <a:sym typeface="Symbol" pitchFamily="18" charset="2"/>
              </a:rPr>
              <a:t>Επίπεδο δικτύου, </a:t>
            </a:r>
            <a:r>
              <a:rPr lang="en-US">
                <a:sym typeface="Symbol" pitchFamily="18" charset="2"/>
              </a:rPr>
              <a:t>IP)</a:t>
            </a:r>
            <a:endParaRPr lang="el-GR">
              <a:sym typeface="Symbol" pitchFamily="18" charset="2"/>
            </a:endParaRPr>
          </a:p>
          <a:p>
            <a:pPr eaLnBrk="0" hangingPunct="0"/>
            <a:r>
              <a:rPr lang="en-US">
                <a:sym typeface="Symbol" pitchFamily="18" charset="2"/>
              </a:rPr>
              <a:t>      </a:t>
            </a:r>
            <a:endParaRPr lang="el-GR">
              <a:sym typeface="Symbol" pitchFamily="18" charset="2"/>
            </a:endParaRPr>
          </a:p>
          <a:p>
            <a:pPr eaLnBrk="0" hangingPunct="0"/>
            <a:r>
              <a:rPr lang="en-US">
                <a:sym typeface="Symbol" pitchFamily="18" charset="2"/>
              </a:rPr>
              <a:t>Frames (</a:t>
            </a:r>
            <a:r>
              <a:rPr lang="el-GR">
                <a:sym typeface="Symbol" pitchFamily="18" charset="2"/>
              </a:rPr>
              <a:t>Επίπεδο </a:t>
            </a:r>
            <a:r>
              <a:rPr lang="en-US">
                <a:sym typeface="Symbol" pitchFamily="18" charset="2"/>
              </a:rPr>
              <a:t>MAC, Ethernet)</a:t>
            </a:r>
          </a:p>
          <a:p>
            <a:pPr eaLnBrk="0" hangingPunct="0"/>
            <a:endParaRPr lang="el-GR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8232DE43-0A44-4417-96E2-C5AA8A9EDA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6477" y="1213339"/>
            <a:ext cx="77196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Στοχασμός της ημέρας</a:t>
            </a:r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Αντιγράφω </a:t>
            </a:r>
            <a:r>
              <a:rPr lang="el-GR" sz="2400" smtClean="0"/>
              <a:t>από </a:t>
            </a:r>
            <a:r>
              <a:rPr lang="el-GR" sz="2400" smtClean="0"/>
              <a:t>τη </a:t>
            </a:r>
            <a:r>
              <a:rPr lang="el-GR" sz="2400" dirty="0" smtClean="0"/>
              <a:t>συνέντευξη του κ. </a:t>
            </a:r>
            <a:r>
              <a:rPr lang="el-GR" sz="2400" dirty="0" smtClean="0"/>
              <a:t>Στέφανου Τραχανά, Διευθυντή των Πανεπιστημιακών Εκδόσεων Κρήτης (ΠΕΚ) στο Βήμα </a:t>
            </a:r>
            <a:r>
              <a:rPr lang="en-US" sz="2400" dirty="0" smtClean="0"/>
              <a:t>Science</a:t>
            </a:r>
            <a:r>
              <a:rPr lang="el-GR" sz="2400" dirty="0" smtClean="0"/>
              <a:t>: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"... </a:t>
            </a:r>
            <a:r>
              <a:rPr lang="el-GR" sz="2400" dirty="0" smtClean="0"/>
              <a:t>Και από αυτή την πλευρά η επιμονή στην ποιότητα είναι από μόνη της ένα θετικό στοίχημα για το μέλλον. Δείχνει έμπρακτα ότι πιστεύεις στην καλύτερη πλευρά της χώρας σου και των ανθρώπων της</a:t>
            </a:r>
            <a:r>
              <a:rPr lang="el-GR" sz="2400" dirty="0" smtClean="0"/>
              <a:t>.</a:t>
            </a:r>
            <a:r>
              <a:rPr lang="en-US" sz="2400" dirty="0" smtClean="0"/>
              <a:t>”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      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94025C3-D852-44DF-8782-997746F05D5D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17412" name="Group 166"/>
          <p:cNvGrpSpPr>
            <a:grpSpLocks/>
          </p:cNvGrpSpPr>
          <p:nvPr/>
        </p:nvGrpSpPr>
        <p:grpSpPr bwMode="auto">
          <a:xfrm>
            <a:off x="1314450" y="1208088"/>
            <a:ext cx="5518150" cy="5245100"/>
            <a:chOff x="406" y="129"/>
            <a:chExt cx="3476" cy="3304"/>
          </a:xfrm>
        </p:grpSpPr>
        <p:sp>
          <p:nvSpPr>
            <p:cNvPr id="17414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15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18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17419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17564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565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66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67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568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7569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57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75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76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570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57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72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73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7420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17551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552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53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54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555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7556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56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62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63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557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55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59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60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7421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17538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539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40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41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542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7543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54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49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50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544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54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46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47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7422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17525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526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27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28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529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7530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53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36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37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531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53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33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34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7423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17512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513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14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15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516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7517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52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23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24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518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51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20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21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7424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17499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500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01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02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503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grpSp>
            <p:nvGrpSpPr>
              <p:cNvPr id="17504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509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10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11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505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50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07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508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7425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26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27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28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29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30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31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32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33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34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7435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17436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3</a:t>
              </a:r>
            </a:p>
          </p:txBody>
        </p:sp>
        <p:sp>
          <p:nvSpPr>
            <p:cNvPr id="17437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38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pitchFamily="34" charset="0"/>
                </a:rPr>
                <a:t>0111</a:t>
              </a:r>
            </a:p>
          </p:txBody>
        </p:sp>
        <p:sp>
          <p:nvSpPr>
            <p:cNvPr id="17439" name="Text Box 106"/>
            <p:cNvSpPr txBox="1">
              <a:spLocks noChangeArrowheads="1"/>
            </p:cNvSpPr>
            <p:nvPr/>
          </p:nvSpPr>
          <p:spPr bwMode="auto">
            <a:xfrm>
              <a:off x="406" y="1768"/>
              <a:ext cx="13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>
                  <a:latin typeface="Arial" pitchFamily="34" charset="0"/>
                </a:rPr>
                <a:t>Η τιμή στην επικεφαλίδα του πακέτου που φτάνει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17440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41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400">
                  <a:latin typeface="Arial" pitchFamily="34" charset="0"/>
                </a:rPr>
                <a:t>Αλγόριθμος δρομολόγησης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17442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43" name="Text Box 110"/>
            <p:cNvSpPr txBox="1">
              <a:spLocks noChangeArrowheads="1"/>
            </p:cNvSpPr>
            <p:nvPr/>
          </p:nvSpPr>
          <p:spPr bwMode="auto">
            <a:xfrm>
              <a:off x="1159" y="718"/>
              <a:ext cx="1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>
                  <a:latin typeface="Arial" pitchFamily="34" charset="0"/>
                </a:rPr>
                <a:t>Τοπικός πίνακας προώθ.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17444" name="Text Box 111"/>
            <p:cNvSpPr txBox="1">
              <a:spLocks noChangeArrowheads="1"/>
            </p:cNvSpPr>
            <p:nvPr/>
          </p:nvSpPr>
          <p:spPr bwMode="auto">
            <a:xfrm>
              <a:off x="1125" y="874"/>
              <a:ext cx="8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400">
                  <a:latin typeface="Arial" pitchFamily="34" charset="0"/>
                </a:rPr>
                <a:t>Τιμή επικεφαλίδας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17445" name="Text Box 112"/>
            <p:cNvSpPr txBox="1">
              <a:spLocks noChangeArrowheads="1"/>
            </p:cNvSpPr>
            <p:nvPr/>
          </p:nvSpPr>
          <p:spPr bwMode="auto">
            <a:xfrm>
              <a:off x="1789" y="867"/>
              <a:ext cx="7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400">
                  <a:latin typeface="Arial" pitchFamily="34" charset="0"/>
                </a:rPr>
                <a:t>Εξερχόμενη ζεύξη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17446" name="Line 113"/>
            <p:cNvSpPr>
              <a:spLocks noChangeShapeType="1"/>
            </p:cNvSpPr>
            <p:nvPr/>
          </p:nvSpPr>
          <p:spPr bwMode="auto">
            <a:xfrm>
              <a:off x="1876" y="988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47" name="Text Box 114"/>
            <p:cNvSpPr txBox="1">
              <a:spLocks noChangeArrowheads="1"/>
            </p:cNvSpPr>
            <p:nvPr/>
          </p:nvSpPr>
          <p:spPr bwMode="auto">
            <a:xfrm>
              <a:off x="1498" y="1151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pitchFamily="34" charset="0"/>
                </a:rPr>
                <a:t>0100</a:t>
              </a:r>
            </a:p>
            <a:p>
              <a:pPr algn="r"/>
              <a:r>
                <a:rPr lang="en-US" sz="1200">
                  <a:latin typeface="Arial" pitchFamily="34" charset="0"/>
                </a:rPr>
                <a:t>0101</a:t>
              </a:r>
            </a:p>
            <a:p>
              <a:pPr algn="r"/>
              <a:r>
                <a:rPr lang="en-US" sz="1200">
                  <a:latin typeface="Arial" pitchFamily="34" charset="0"/>
                </a:rPr>
                <a:t>0111</a:t>
              </a:r>
            </a:p>
            <a:p>
              <a:pPr algn="r"/>
              <a:r>
                <a:rPr lang="en-US" sz="1200">
                  <a:latin typeface="Arial" pitchFamily="34" charset="0"/>
                </a:rPr>
                <a:t>1001</a:t>
              </a:r>
            </a:p>
          </p:txBody>
        </p:sp>
        <p:sp>
          <p:nvSpPr>
            <p:cNvPr id="17448" name="Text Box 115"/>
            <p:cNvSpPr txBox="1">
              <a:spLocks noChangeArrowheads="1"/>
            </p:cNvSpPr>
            <p:nvPr/>
          </p:nvSpPr>
          <p:spPr bwMode="auto">
            <a:xfrm>
              <a:off x="2080" y="1151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pitchFamily="34" charset="0"/>
                </a:rPr>
                <a:t>3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2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2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1</a:t>
              </a:r>
            </a:p>
          </p:txBody>
        </p:sp>
        <p:sp>
          <p:nvSpPr>
            <p:cNvPr id="17449" name="Line 116"/>
            <p:cNvSpPr>
              <a:spLocks noChangeShapeType="1"/>
            </p:cNvSpPr>
            <p:nvPr/>
          </p:nvSpPr>
          <p:spPr bwMode="auto">
            <a:xfrm>
              <a:off x="1197" y="1150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50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51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17452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53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7454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7455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7456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7457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7458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4 h 816"/>
                <a:gd name="T4" fmla="*/ 1 w 1443"/>
                <a:gd name="T5" fmla="*/ 4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grpSp>
          <p:nvGrpSpPr>
            <p:cNvPr id="17459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1749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9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9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9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17460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1748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8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8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8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17461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1747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7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8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8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17462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1747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7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7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7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7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7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7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17463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1746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6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6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746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6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6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7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</p:grpSp>
      <p:sp>
        <p:nvSpPr>
          <p:cNvPr id="17413" name="Text Box 167"/>
          <p:cNvSpPr txBox="1">
            <a:spLocks noChangeArrowheads="1"/>
          </p:cNvSpPr>
          <p:nvPr/>
        </p:nvSpPr>
        <p:spPr bwMode="auto">
          <a:xfrm>
            <a:off x="0" y="274638"/>
            <a:ext cx="8947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3000" u="sng">
                <a:solidFill>
                  <a:schemeClr val="accent2"/>
                </a:solidFill>
              </a:rPr>
              <a:t>Αλληλεπίδραση μεταξύ δρομολόγησης &amp; προώθησης</a:t>
            </a:r>
            <a:endParaRPr lang="en-US" sz="3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6689574-09C0-41AD-AC38-C9D11FC08E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l-GR" smtClean="0"/>
              <a:t>Πως μοιάζει ένας δρομολογητής</a:t>
            </a:r>
            <a:endParaRPr lang="en-US" smtClean="0"/>
          </a:p>
        </p:txBody>
      </p:sp>
      <p:pic>
        <p:nvPicPr>
          <p:cNvPr id="34821" name="Picture 3" descr="itro_d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1927225"/>
            <a:ext cx="32353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Cisco GSR 12416</a:t>
            </a:r>
            <a:endParaRPr lang="en-US" sz="2400"/>
          </a:p>
        </p:txBody>
      </p:sp>
      <p:pic>
        <p:nvPicPr>
          <p:cNvPr id="34823" name="Picture 5" descr="m160chassis_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73313"/>
            <a:ext cx="2055813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4953000" y="1447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Juniper M160</a:t>
            </a:r>
            <a:endParaRPr lang="en-US" sz="2400"/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>
            <a:off x="1031875" y="2209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466725" y="398462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6ft</a:t>
            </a:r>
          </a:p>
        </p:txBody>
      </p:sp>
      <p:sp>
        <p:nvSpPr>
          <p:cNvPr id="34827" name="Line 9"/>
          <p:cNvSpPr>
            <a:spLocks noChangeShapeType="1"/>
          </p:cNvSpPr>
          <p:nvPr/>
        </p:nvSpPr>
        <p:spPr bwMode="auto">
          <a:xfrm>
            <a:off x="1343025" y="21447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8" name="Rectangle 10"/>
          <p:cNvSpPr>
            <a:spLocks noChangeArrowheads="1"/>
          </p:cNvSpPr>
          <p:nvPr/>
        </p:nvSpPr>
        <p:spPr bwMode="auto">
          <a:xfrm>
            <a:off x="1412875" y="1752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19”</a:t>
            </a:r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flipV="1">
            <a:off x="2251075" y="5410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2327275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2ft</a:t>
            </a:r>
          </a:p>
        </p:txBody>
      </p:sp>
      <p:sp>
        <p:nvSpPr>
          <p:cNvPr id="34831" name="Rectangle 13"/>
          <p:cNvSpPr>
            <a:spLocks noChangeArrowheads="1"/>
          </p:cNvSpPr>
          <p:nvPr/>
        </p:nvSpPr>
        <p:spPr bwMode="auto">
          <a:xfrm>
            <a:off x="2520950" y="30480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Capacity: 160Gb/s</a:t>
            </a:r>
            <a:br>
              <a:rPr lang="en-US" u="sng">
                <a:solidFill>
                  <a:schemeClr val="accent2"/>
                </a:solidFill>
              </a:rPr>
            </a:br>
            <a:r>
              <a:rPr lang="en-US" u="sng">
                <a:solidFill>
                  <a:schemeClr val="accent2"/>
                </a:solidFill>
              </a:rPr>
              <a:t>Power: 4.2kW</a:t>
            </a:r>
          </a:p>
        </p:txBody>
      </p:sp>
      <p:sp>
        <p:nvSpPr>
          <p:cNvPr id="34832" name="Rectangle 14"/>
          <p:cNvSpPr>
            <a:spLocks noChangeArrowheads="1"/>
          </p:cNvSpPr>
          <p:nvPr/>
        </p:nvSpPr>
        <p:spPr bwMode="auto">
          <a:xfrm>
            <a:off x="4267200" y="3973513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3ft</a:t>
            </a:r>
          </a:p>
        </p:txBody>
      </p:sp>
      <p:sp>
        <p:nvSpPr>
          <p:cNvPr id="34833" name="Line 15"/>
          <p:cNvSpPr>
            <a:spLocks noChangeShapeType="1"/>
          </p:cNvSpPr>
          <p:nvPr/>
        </p:nvSpPr>
        <p:spPr bwMode="auto">
          <a:xfrm>
            <a:off x="4876800" y="2830513"/>
            <a:ext cx="0" cy="242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4" name="Line 16"/>
          <p:cNvSpPr>
            <a:spLocks noChangeShapeType="1"/>
          </p:cNvSpPr>
          <p:nvPr/>
        </p:nvSpPr>
        <p:spPr bwMode="auto">
          <a:xfrm flipH="1" flipV="1">
            <a:off x="4800600" y="5334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5" name="Rectangle 17"/>
          <p:cNvSpPr>
            <a:spLocks noChangeArrowheads="1"/>
          </p:cNvSpPr>
          <p:nvPr/>
        </p:nvSpPr>
        <p:spPr bwMode="auto">
          <a:xfrm>
            <a:off x="41148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2.5ft</a:t>
            </a:r>
          </a:p>
        </p:txBody>
      </p:sp>
      <p:sp>
        <p:nvSpPr>
          <p:cNvPr id="34836" name="Line 18"/>
          <p:cNvSpPr>
            <a:spLocks noChangeShapeType="1"/>
          </p:cNvSpPr>
          <p:nvPr/>
        </p:nvSpPr>
        <p:spPr bwMode="auto">
          <a:xfrm flipV="1">
            <a:off x="5181600" y="2286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7" name="Rectangle 19"/>
          <p:cNvSpPr>
            <a:spLocks noChangeArrowheads="1"/>
          </p:cNvSpPr>
          <p:nvPr/>
        </p:nvSpPr>
        <p:spPr bwMode="auto">
          <a:xfrm>
            <a:off x="5562600" y="190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19”</a:t>
            </a:r>
          </a:p>
        </p:txBody>
      </p:sp>
      <p:sp>
        <p:nvSpPr>
          <p:cNvPr id="34838" name="Rectangle 20"/>
          <p:cNvSpPr>
            <a:spLocks noChangeArrowheads="1"/>
          </p:cNvSpPr>
          <p:nvPr/>
        </p:nvSpPr>
        <p:spPr bwMode="auto">
          <a:xfrm>
            <a:off x="7239000" y="3059113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u="sng">
                <a:solidFill>
                  <a:schemeClr val="accent2"/>
                </a:solidFill>
              </a:rPr>
              <a:t>Capacity: 80Gb/s</a:t>
            </a:r>
            <a:br>
              <a:rPr lang="en-US" u="sng">
                <a:solidFill>
                  <a:schemeClr val="accent2"/>
                </a:solidFill>
              </a:rPr>
            </a:br>
            <a:r>
              <a:rPr lang="en-US" u="sng">
                <a:solidFill>
                  <a:schemeClr val="accent2"/>
                </a:solidFill>
              </a:rPr>
              <a:t>Power: 2.6kW</a:t>
            </a:r>
          </a:p>
        </p:txBody>
      </p:sp>
      <p:sp>
        <p:nvSpPr>
          <p:cNvPr id="34839" name="Text Box 21"/>
          <p:cNvSpPr txBox="1">
            <a:spLocks noChangeArrowheads="1"/>
          </p:cNvSpPr>
          <p:nvPr/>
        </p:nvSpPr>
        <p:spPr bwMode="auto">
          <a:xfrm>
            <a:off x="609600" y="6248400"/>
            <a:ext cx="20367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Slide by Nick McKeown</a:t>
            </a:r>
          </a:p>
        </p:txBody>
      </p:sp>
      <p:sp>
        <p:nvSpPr>
          <p:cNvPr id="34840" name="Text Box 22"/>
          <p:cNvSpPr txBox="1">
            <a:spLocks noChangeArrowheads="1"/>
          </p:cNvSpPr>
          <p:nvPr/>
        </p:nvSpPr>
        <p:spPr bwMode="auto">
          <a:xfrm>
            <a:off x="3608388" y="6267450"/>
            <a:ext cx="192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1ft = 0.3 meters</a:t>
            </a:r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D1D71B-20E4-4D71-9BB1-58263AFAB98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l-GR" sz="3600" dirty="0" smtClean="0"/>
              <a:t>Γενική αρχιτεκτονική ενός δρομολογητή</a:t>
            </a:r>
            <a:endParaRPr lang="en-US" sz="3600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471"/>
            <a:ext cx="9144000" cy="4572000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      Οι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εισόδου </a:t>
            </a:r>
            <a:r>
              <a:rPr lang="en-US" sz="2000" dirty="0" smtClean="0"/>
              <a:t>&amp; </a:t>
            </a:r>
            <a:r>
              <a:rPr lang="el-GR" sz="2000" dirty="0" smtClean="0"/>
              <a:t>εξόδου</a:t>
            </a:r>
            <a:r>
              <a:rPr lang="en-US" sz="2000" dirty="0" smtClean="0"/>
              <a:t> </a:t>
            </a:r>
            <a:r>
              <a:rPr lang="el-GR" sz="2000" dirty="0" smtClean="0"/>
              <a:t>συνδέονται μέσω μιας διασύνδεσης</a:t>
            </a:r>
          </a:p>
          <a:p>
            <a:endParaRPr lang="en-US" sz="2400" dirty="0" smtClean="0"/>
          </a:p>
        </p:txBody>
      </p:sp>
      <p:grpSp>
        <p:nvGrpSpPr>
          <p:cNvPr id="21510" name="Group 33"/>
          <p:cNvGrpSpPr>
            <a:grpSpLocks/>
          </p:cNvGrpSpPr>
          <p:nvPr/>
        </p:nvGrpSpPr>
        <p:grpSpPr bwMode="auto">
          <a:xfrm>
            <a:off x="1143000" y="1740877"/>
            <a:ext cx="6893169" cy="4448908"/>
            <a:chOff x="2934" y="1248"/>
            <a:chExt cx="2442" cy="1587"/>
          </a:xfrm>
        </p:grpSpPr>
        <p:sp>
          <p:nvSpPr>
            <p:cNvPr id="632836" name="Rectangle 4"/>
            <p:cNvSpPr>
              <a:spLocks noChangeArrowheads="1"/>
            </p:cNvSpPr>
            <p:nvPr/>
          </p:nvSpPr>
          <p:spPr bwMode="auto">
            <a:xfrm>
              <a:off x="3084" y="1248"/>
              <a:ext cx="2179" cy="1587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332" tIns="44374" rIns="90332" bIns="44374" anchor="ctr"/>
            <a:lstStyle/>
            <a:p>
              <a:pPr algn="ctr" defTabSz="912813" eaLnBrk="0" hangingPunct="0">
                <a:defRPr/>
              </a:pPr>
              <a:endParaRPr lang="el-GR" sz="1600">
                <a:latin typeface="Arial" charset="0"/>
              </a:endParaRPr>
            </a:p>
          </p:txBody>
        </p:sp>
        <p:sp>
          <p:nvSpPr>
            <p:cNvPr id="632837" name="Rectangle 5"/>
            <p:cNvSpPr>
              <a:spLocks noChangeArrowheads="1"/>
            </p:cNvSpPr>
            <p:nvPr/>
          </p:nvSpPr>
          <p:spPr bwMode="auto">
            <a:xfrm>
              <a:off x="3197" y="1480"/>
              <a:ext cx="413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38" name="Rectangle 6"/>
            <p:cNvSpPr>
              <a:spLocks noChangeArrowheads="1"/>
            </p:cNvSpPr>
            <p:nvPr/>
          </p:nvSpPr>
          <p:spPr bwMode="auto">
            <a:xfrm>
              <a:off x="3197" y="1790"/>
              <a:ext cx="413" cy="1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39" name="Rectangle 7"/>
            <p:cNvSpPr>
              <a:spLocks noChangeArrowheads="1"/>
            </p:cNvSpPr>
            <p:nvPr/>
          </p:nvSpPr>
          <p:spPr bwMode="auto">
            <a:xfrm>
              <a:off x="3197" y="2526"/>
              <a:ext cx="413" cy="1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0" name="Rectangle 8"/>
            <p:cNvSpPr>
              <a:spLocks noChangeArrowheads="1"/>
            </p:cNvSpPr>
            <p:nvPr/>
          </p:nvSpPr>
          <p:spPr bwMode="auto">
            <a:xfrm>
              <a:off x="4699" y="1519"/>
              <a:ext cx="413" cy="19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1" name="Rectangle 9"/>
            <p:cNvSpPr>
              <a:spLocks noChangeArrowheads="1"/>
            </p:cNvSpPr>
            <p:nvPr/>
          </p:nvSpPr>
          <p:spPr bwMode="auto">
            <a:xfrm>
              <a:off x="4699" y="1829"/>
              <a:ext cx="413" cy="19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2" name="Rectangle 10"/>
            <p:cNvSpPr>
              <a:spLocks noChangeArrowheads="1"/>
            </p:cNvSpPr>
            <p:nvPr/>
          </p:nvSpPr>
          <p:spPr bwMode="auto">
            <a:xfrm>
              <a:off x="4699" y="2564"/>
              <a:ext cx="413" cy="19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632843" name="Rectangle 11"/>
            <p:cNvSpPr>
              <a:spLocks noChangeArrowheads="1"/>
            </p:cNvSpPr>
            <p:nvPr/>
          </p:nvSpPr>
          <p:spPr bwMode="auto">
            <a:xfrm>
              <a:off x="3792" y="1557"/>
              <a:ext cx="683" cy="1085"/>
            </a:xfrm>
            <a:prstGeom prst="rect">
              <a:avLst/>
            </a:prstGeom>
            <a:solidFill>
              <a:srgbClr val="99FF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78" tIns="44445" rIns="90478" bIns="44445" anchor="ctr"/>
            <a:lstStyle/>
            <a:p>
              <a:pPr algn="ctr" eaLnBrk="0" hangingPunct="0">
                <a:defRPr/>
              </a:pPr>
              <a:endParaRPr lang="el-GR" sz="1600">
                <a:latin typeface="Palatino Linotype" pitchFamily="18" charset="0"/>
              </a:endParaRPr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2934" y="1596"/>
              <a:ext cx="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>
              <a:off x="2934" y="1868"/>
              <a:ext cx="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1" name="Line 14"/>
            <p:cNvSpPr>
              <a:spLocks noChangeShapeType="1"/>
            </p:cNvSpPr>
            <p:nvPr/>
          </p:nvSpPr>
          <p:spPr bwMode="auto">
            <a:xfrm>
              <a:off x="2934" y="2642"/>
              <a:ext cx="2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>
              <a:off x="5112" y="2681"/>
              <a:ext cx="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5112" y="1906"/>
              <a:ext cx="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5112" y="1596"/>
              <a:ext cx="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endParaRPr lang="el-GR"/>
            </a:p>
          </p:txBody>
        </p:sp>
        <p:sp>
          <p:nvSpPr>
            <p:cNvPr id="21525" name="Text Box 18"/>
            <p:cNvSpPr txBox="1">
              <a:spLocks noChangeArrowheads="1"/>
            </p:cNvSpPr>
            <p:nvPr/>
          </p:nvSpPr>
          <p:spPr bwMode="auto">
            <a:xfrm>
              <a:off x="3095" y="1290"/>
              <a:ext cx="99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332" tIns="44374" rIns="90332" bIns="44374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Arial" pitchFamily="34" charset="0"/>
                </a:rPr>
                <a:t>input interface</a:t>
              </a:r>
            </a:p>
          </p:txBody>
        </p:sp>
        <p:sp>
          <p:nvSpPr>
            <p:cNvPr id="21526" name="Text Box 19"/>
            <p:cNvSpPr txBox="1">
              <a:spLocks noChangeArrowheads="1"/>
            </p:cNvSpPr>
            <p:nvPr/>
          </p:nvSpPr>
          <p:spPr bwMode="auto">
            <a:xfrm>
              <a:off x="4176" y="1290"/>
              <a:ext cx="1082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332" tIns="44374" rIns="90332" bIns="44374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Arial" pitchFamily="34" charset="0"/>
                </a:rPr>
                <a:t>output interface</a:t>
              </a:r>
            </a:p>
          </p:txBody>
        </p:sp>
        <p:sp>
          <p:nvSpPr>
            <p:cNvPr id="21527" name="Oval 20"/>
            <p:cNvSpPr>
              <a:spLocks noChangeArrowheads="1"/>
            </p:cNvSpPr>
            <p:nvPr/>
          </p:nvSpPr>
          <p:spPr bwMode="auto">
            <a:xfrm>
              <a:off x="3366" y="2056"/>
              <a:ext cx="38" cy="3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28" name="Oval 21"/>
            <p:cNvSpPr>
              <a:spLocks noChangeArrowheads="1"/>
            </p:cNvSpPr>
            <p:nvPr/>
          </p:nvSpPr>
          <p:spPr bwMode="auto">
            <a:xfrm>
              <a:off x="3348" y="2216"/>
              <a:ext cx="37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29" name="Oval 22"/>
            <p:cNvSpPr>
              <a:spLocks noChangeArrowheads="1"/>
            </p:cNvSpPr>
            <p:nvPr/>
          </p:nvSpPr>
          <p:spPr bwMode="auto">
            <a:xfrm>
              <a:off x="3348" y="2370"/>
              <a:ext cx="37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30" name="Oval 23"/>
            <p:cNvSpPr>
              <a:spLocks noChangeArrowheads="1"/>
            </p:cNvSpPr>
            <p:nvPr/>
          </p:nvSpPr>
          <p:spPr bwMode="auto">
            <a:xfrm>
              <a:off x="4887" y="2109"/>
              <a:ext cx="38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31" name="Oval 24"/>
            <p:cNvSpPr>
              <a:spLocks noChangeArrowheads="1"/>
            </p:cNvSpPr>
            <p:nvPr/>
          </p:nvSpPr>
          <p:spPr bwMode="auto">
            <a:xfrm>
              <a:off x="4887" y="2264"/>
              <a:ext cx="38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sp>
          <p:nvSpPr>
            <p:cNvPr id="21532" name="Oval 25"/>
            <p:cNvSpPr>
              <a:spLocks noChangeArrowheads="1"/>
            </p:cNvSpPr>
            <p:nvPr/>
          </p:nvSpPr>
          <p:spPr bwMode="auto">
            <a:xfrm>
              <a:off x="4887" y="2418"/>
              <a:ext cx="38" cy="3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GB"/>
            </a:p>
          </p:txBody>
        </p:sp>
        <p:cxnSp>
          <p:nvCxnSpPr>
            <p:cNvPr id="21533" name="AutoShape 26"/>
            <p:cNvCxnSpPr>
              <a:cxnSpLocks noChangeShapeType="1"/>
            </p:cNvCxnSpPr>
            <p:nvPr/>
          </p:nvCxnSpPr>
          <p:spPr bwMode="auto">
            <a:xfrm>
              <a:off x="3626" y="1584"/>
              <a:ext cx="166" cy="5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4" name="AutoShape 27"/>
            <p:cNvCxnSpPr>
              <a:cxnSpLocks noChangeShapeType="1"/>
            </p:cNvCxnSpPr>
            <p:nvPr/>
          </p:nvCxnSpPr>
          <p:spPr bwMode="auto">
            <a:xfrm>
              <a:off x="3626" y="1894"/>
              <a:ext cx="166" cy="2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5" name="AutoShape 28"/>
            <p:cNvCxnSpPr>
              <a:cxnSpLocks noChangeShapeType="1"/>
            </p:cNvCxnSpPr>
            <p:nvPr/>
          </p:nvCxnSpPr>
          <p:spPr bwMode="auto">
            <a:xfrm flipV="1">
              <a:off x="3626" y="2107"/>
              <a:ext cx="166" cy="52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6" name="AutoShape 29"/>
            <p:cNvCxnSpPr>
              <a:cxnSpLocks noChangeShapeType="1"/>
            </p:cNvCxnSpPr>
            <p:nvPr/>
          </p:nvCxnSpPr>
          <p:spPr bwMode="auto">
            <a:xfrm flipV="1">
              <a:off x="4496" y="1595"/>
              <a:ext cx="208" cy="4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7" name="AutoShape 30"/>
            <p:cNvCxnSpPr>
              <a:cxnSpLocks noChangeShapeType="1"/>
            </p:cNvCxnSpPr>
            <p:nvPr/>
          </p:nvCxnSpPr>
          <p:spPr bwMode="auto">
            <a:xfrm flipV="1">
              <a:off x="4496" y="1905"/>
              <a:ext cx="208" cy="1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538" name="AutoShape 31"/>
            <p:cNvCxnSpPr>
              <a:cxnSpLocks noChangeShapeType="1"/>
            </p:cNvCxnSpPr>
            <p:nvPr/>
          </p:nvCxnSpPr>
          <p:spPr bwMode="auto">
            <a:xfrm>
              <a:off x="4496" y="2079"/>
              <a:ext cx="208" cy="56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539" name="Text Box 32"/>
            <p:cNvSpPr txBox="1">
              <a:spLocks noChangeArrowheads="1"/>
            </p:cNvSpPr>
            <p:nvPr/>
          </p:nvSpPr>
          <p:spPr bwMode="auto">
            <a:xfrm>
              <a:off x="3839" y="1776"/>
              <a:ext cx="604" cy="3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Inter-</a:t>
              </a:r>
            </a:p>
            <a:p>
              <a:pPr algn="ctr" eaLnBrk="0" hangingPunct="0"/>
              <a:r>
                <a:rPr lang="en-US" sz="1600" b="1">
                  <a:latin typeface="Arial" pitchFamily="34" charset="0"/>
                </a:rPr>
                <a:t>connect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9070</TotalTime>
  <Words>4127</Words>
  <Application>Microsoft Office PowerPoint</Application>
  <PresentationFormat>On-screen Show (4:3)</PresentationFormat>
  <Paragraphs>1149</Paragraphs>
  <Slides>60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Default Design</vt:lpstr>
      <vt:lpstr>Clip</vt:lpstr>
      <vt:lpstr>ClipArt</vt:lpstr>
      <vt:lpstr>HY-335 : Δίκτυα Υπολογιστών  </vt:lpstr>
      <vt:lpstr>Slide 2</vt:lpstr>
      <vt:lpstr>Γενικοί Μηχανισμοί σε Επιπέδο Δικτύου</vt:lpstr>
      <vt:lpstr>Παράδειγμα: το επίπεδο δικτύου στο Διαδίκτυο</vt:lpstr>
      <vt:lpstr>Επίπεδο Δικτύου (βασικά θέματα)</vt:lpstr>
      <vt:lpstr>Επίπεδο δικτύου</vt:lpstr>
      <vt:lpstr>Slide 7</vt:lpstr>
      <vt:lpstr>Πως μοιάζει ένας δρομολογητής</vt:lpstr>
      <vt:lpstr>Γενική αρχιτεκτονική ενός δρομολογητή</vt:lpstr>
      <vt:lpstr>IP Routers</vt:lpstr>
      <vt:lpstr>Λειτουργίες θύρας εισόδου</vt:lpstr>
      <vt:lpstr>Λειτουργίες Θύρας Εξόδου</vt:lpstr>
      <vt:lpstr>Επισκόπηση της αρχιτεκτονικής του δρομολογητή</vt:lpstr>
      <vt:lpstr>Γενική αρχιτεκτονική ενός δρομολογητή</vt:lpstr>
      <vt:lpstr>Βασικοί τύποι τεχνολογίας δρομολογητών</vt:lpstr>
      <vt:lpstr>Switching Memory</vt:lpstr>
      <vt:lpstr>Διαμοιραζόμενη μνήμη (1η γενιά)</vt:lpstr>
      <vt:lpstr>Switching μέσω ενός διαύλου (bus)</vt:lpstr>
      <vt:lpstr>Διαμοιραζόμενος δίαυλος (shared bus) (2η γενιά)</vt:lpstr>
      <vt:lpstr>Σημείο-προς-σημείο Switch (3η γενιά)</vt:lpstr>
      <vt:lpstr>Point-to-Point Switch - Διασύνδεση (Interconnect)</vt:lpstr>
      <vt:lpstr>Μπλοκάρισμα της αρχής της ουράς (Head-of-line Blocking)</vt:lpstr>
      <vt:lpstr>Αναμονή στην ουρά της θύρας εξόδου</vt:lpstr>
      <vt:lpstr>Switching μέσω ενός δικτύου διασύνδεσης</vt:lpstr>
      <vt:lpstr>Βασικές Λειτουργίες του Επιπέδου Δικτύου</vt:lpstr>
      <vt:lpstr>Εγκαθίδρυση σύνδεσης</vt:lpstr>
      <vt:lpstr>Μοντέλο υπηρεσίας δικτύου</vt:lpstr>
      <vt:lpstr>Μοντέλα υπηρεσιών επιπέδου δικτύου:</vt:lpstr>
      <vt:lpstr>Υπηρεσία σύνδεσης και ασυνδεσιστρεφής υπηρεσία επιπέδου δικτύου</vt:lpstr>
      <vt:lpstr>Ιδεατά κυκλώματα (virtual circuits)</vt:lpstr>
      <vt:lpstr>VC υλοποίηση</vt:lpstr>
      <vt:lpstr>Πίνακας προώθησης</vt:lpstr>
      <vt:lpstr>Ιδεατά κυκλώματα: πρωτόκολλα σηματοδοσίας</vt:lpstr>
      <vt:lpstr>Δίκτυα αυτοδύναμων πακέτων (datagram networks)</vt:lpstr>
      <vt:lpstr>Δίκτυο ιδεατών κυκλωμάτων ή αυτοδύναμων πακέτων</vt:lpstr>
      <vt:lpstr>Πίνακας προώθησης</vt:lpstr>
      <vt:lpstr>Longest prefix matching</vt:lpstr>
      <vt:lpstr>Complexity at the end-hosts</vt:lpstr>
      <vt:lpstr>Ενθυλάκωση </vt:lpstr>
      <vt:lpstr>Το επίπεδο δικτύου στο Διαδίκτυο</vt:lpstr>
      <vt:lpstr>Διάταξη IP δεδομενογράμματος</vt:lpstr>
      <vt:lpstr>IP Τεμαχισμός &amp; Συναρμολόγηση</vt:lpstr>
      <vt:lpstr>IP Τεμαχισμός &amp; Συναρμολόγηση</vt:lpstr>
      <vt:lpstr>IP διευθυνσιοδότηση: εισαγωγή</vt:lpstr>
      <vt:lpstr>Υποδίκτυα (subnets)</vt:lpstr>
      <vt:lpstr>Υποδίκτυα</vt:lpstr>
      <vt:lpstr>Υποδίκτυα</vt:lpstr>
      <vt:lpstr>IP διευθυνσιοδότηση: CIDR</vt:lpstr>
      <vt:lpstr>IP διευθύνσεις: πώς να πάρετε μία?</vt:lpstr>
      <vt:lpstr>IP διευθύνσεις: πώς να πάρετε μία?</vt:lpstr>
      <vt:lpstr>Ιεραρχική διευθυνσιοδότηση: συνάθροιση διαδρομής (route aggregation)</vt:lpstr>
      <vt:lpstr>Ιεραρχική διευθυνσιοδότηση: περισσότερες συγκεκριμένες διαδρομές</vt:lpstr>
      <vt:lpstr>IP διευθυνσιοδότηση: τελευταία λόγια…</vt:lpstr>
      <vt:lpstr>Αφηρημένη έννοια του γράφου</vt:lpstr>
      <vt:lpstr>Αφηρημένη έννοια του γράφου: κόστος</vt:lpstr>
      <vt:lpstr>Αλγόριθμοι δρομολόγησης</vt:lpstr>
      <vt:lpstr>Ταξινόμηση Αλγορίθμων Δρομολόγησης</vt:lpstr>
      <vt:lpstr>Ταξινόμηση Αλγορίθμων Δρομολόγησης</vt:lpstr>
      <vt:lpstr>Ταξινόμηση Αλγορίθμων Δρομολόγησης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Maria-Papadopouli</cp:lastModifiedBy>
  <cp:revision>427</cp:revision>
  <dcterms:created xsi:type="dcterms:W3CDTF">1999-10-08T19:08:27Z</dcterms:created>
  <dcterms:modified xsi:type="dcterms:W3CDTF">2012-11-19T21:56:25Z</dcterms:modified>
</cp:coreProperties>
</file>