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719" r:id="rId2"/>
    <p:sldId id="675" r:id="rId3"/>
    <p:sldId id="711" r:id="rId4"/>
    <p:sldId id="706" r:id="rId5"/>
    <p:sldId id="569" r:id="rId6"/>
    <p:sldId id="694" r:id="rId7"/>
    <p:sldId id="571" r:id="rId8"/>
    <p:sldId id="572" r:id="rId9"/>
    <p:sldId id="650" r:id="rId10"/>
    <p:sldId id="651" r:id="rId11"/>
    <p:sldId id="652" r:id="rId12"/>
    <p:sldId id="578" r:id="rId13"/>
    <p:sldId id="579" r:id="rId14"/>
    <p:sldId id="583" r:id="rId15"/>
    <p:sldId id="659" r:id="rId16"/>
    <p:sldId id="712" r:id="rId17"/>
    <p:sldId id="713" r:id="rId18"/>
    <p:sldId id="582" r:id="rId19"/>
    <p:sldId id="580" r:id="rId20"/>
    <p:sldId id="581" r:id="rId21"/>
    <p:sldId id="733" r:id="rId22"/>
    <p:sldId id="585" r:id="rId23"/>
    <p:sldId id="718" r:id="rId24"/>
    <p:sldId id="586" r:id="rId25"/>
    <p:sldId id="587" r:id="rId26"/>
    <p:sldId id="588" r:id="rId27"/>
    <p:sldId id="720" r:id="rId28"/>
    <p:sldId id="728" r:id="rId29"/>
    <p:sldId id="729" r:id="rId30"/>
    <p:sldId id="730" r:id="rId31"/>
    <p:sldId id="726" r:id="rId32"/>
    <p:sldId id="731" r:id="rId33"/>
    <p:sldId id="732" r:id="rId34"/>
    <p:sldId id="738" r:id="rId35"/>
    <p:sldId id="727" r:id="rId36"/>
    <p:sldId id="734" r:id="rId37"/>
    <p:sldId id="735" r:id="rId38"/>
    <p:sldId id="736" r:id="rId39"/>
    <p:sldId id="739" r:id="rId40"/>
  </p:sldIdLst>
  <p:sldSz cx="9144000" cy="6858000" type="screen4x3"/>
  <p:notesSz cx="66690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CC33"/>
    <a:srgbClr val="7E1C69"/>
    <a:srgbClr val="0000CC"/>
    <a:srgbClr val="0099FF"/>
    <a:srgbClr val="FFFF00"/>
    <a:srgbClr val="DDDDDD"/>
    <a:srgbClr val="00FF00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87" autoAdjust="0"/>
  </p:normalViewPr>
  <p:slideViewPr>
    <p:cSldViewPr snapToGrid="0">
      <p:cViewPr>
        <p:scale>
          <a:sx n="100" d="100"/>
          <a:sy n="100" d="100"/>
        </p:scale>
        <p:origin x="920" y="24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F5D82D37-2542-404A-AD42-4537B048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89EF49F-EBC8-4E98-8E34-4F21D89C0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NIC: network interface card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EF49F-EBC8-4E98-8E34-4F21D89C0E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DE069-EC3A-45D1-88D9-4A48B74D788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6125"/>
            <a:ext cx="4960938" cy="37211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714875"/>
            <a:ext cx="4887912" cy="4465638"/>
          </a:xfrm>
          <a:noFill/>
          <a:ln/>
        </p:spPr>
        <p:txBody>
          <a:bodyPr/>
          <a:lstStyle/>
          <a:p>
            <a:pPr lvl="1"/>
            <a:r>
              <a:rPr lang="en-US" smtClean="0"/>
              <a:t>Lots of subtlety to get good implementation (RFC 1058).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16851C5-84CE-4AF6-A4C5-DD49330BE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5A620142-E714-40F1-B1FC-97429F987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6C0EA30-2AA1-4FCA-8B03-CA3F506C7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8F3C0DA3-BD35-4219-A163-683095796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004DF56-866B-4D08-BE58-AB8A3BB2D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29DBAC39-CDD3-41E0-88CE-A4C61CEC2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C67C7BD7-A5A0-4744-9958-848011995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138604EE-D75D-4E25-84DB-03AA807A3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B5D61791-590E-4E44-A4B3-69F0980CB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90152CA0-7D32-476E-86B9-46E8498F0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BE5478-3D7B-49D1-B0DC-7DB80C47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4-</a:t>
            </a:r>
            <a:fld id="{1B029147-2C9D-4FE9-AD61-675AEFFCF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628775"/>
            <a:ext cx="8458200" cy="3086100"/>
          </a:xfrm>
        </p:spPr>
        <p:txBody>
          <a:bodyPr lIns="92075" tIns="46038" rIns="92075" bIns="46038" anchor="b"/>
          <a:lstStyle/>
          <a:p>
            <a:pPr algn="ctr" eaLnBrk="1" hangingPunct="1"/>
            <a:r>
              <a:rPr lang="en-US" sz="3200" smtClean="0"/>
              <a:t>HY-335 : </a:t>
            </a:r>
            <a:r>
              <a:rPr lang="el-GR" sz="3200" smtClean="0"/>
              <a:t>Δίκτυα Υπολογιστών</a:t>
            </a:r>
            <a:r>
              <a:rPr lang="el-GR" smtClean="0"/>
              <a:t/>
            </a:r>
            <a:br>
              <a:rPr lang="el-GR" smtClean="0"/>
            </a:br>
            <a:r>
              <a:rPr lang="el-GR" smtClean="0"/>
              <a:t/>
            </a:r>
            <a:br>
              <a:rPr lang="el-GR" smtClean="0"/>
            </a:b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114800"/>
            <a:ext cx="8472488" cy="2743200"/>
          </a:xfrm>
        </p:spPr>
        <p:txBody>
          <a:bodyPr lIns="92075" tIns="46038" rIns="92075" bIns="46038"/>
          <a:lstStyle/>
          <a:p>
            <a:pPr marL="63500" indent="0" algn="ctr" eaLnBrk="1" hangingPunct="1">
              <a:buFont typeface="ZapfDingbats" pitchFamily="82" charset="2"/>
              <a:buNone/>
            </a:pPr>
            <a:endParaRPr lang="el-GR" sz="32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Μαρία Παπαδοπούλη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endParaRPr lang="el-GR" sz="12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Τμήμα Επιστήμης Υπολογιστών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Πανεπιστήμιο Κρήτης</a:t>
            </a:r>
          </a:p>
          <a:p>
            <a:pPr marL="63500" indent="0" algn="ctr" eaLnBrk="1" hangingPunct="1">
              <a:buFont typeface="ZapfDingbats" pitchFamily="82" charset="2"/>
              <a:buNone/>
            </a:pPr>
            <a:r>
              <a:rPr lang="el-GR" sz="2400" dirty="0" smtClean="0"/>
              <a:t>Χειμερινό εξάμηνο 20</a:t>
            </a:r>
            <a:r>
              <a:rPr lang="en-US" sz="2400" dirty="0" smtClean="0"/>
              <a:t>1</a:t>
            </a:r>
            <a:r>
              <a:rPr lang="el-GR" sz="2400" dirty="0" smtClean="0"/>
              <a:t>2-20</a:t>
            </a:r>
            <a:r>
              <a:rPr lang="en-US" sz="2400" dirty="0" smtClean="0"/>
              <a:t>1</a:t>
            </a:r>
            <a:r>
              <a:rPr lang="el-GR" sz="2400" smtClean="0"/>
              <a:t>3</a:t>
            </a:r>
            <a:endParaRPr lang="el-GR" sz="24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endParaRPr lang="en-GB" sz="2400" dirty="0" smtClean="0"/>
          </a:p>
          <a:p>
            <a:pPr marL="63500" indent="0" algn="ctr" eaLnBrk="1" hangingPunct="1">
              <a:buFont typeface="ZapfDingbats" pitchFamily="82" charset="2"/>
              <a:buNone/>
            </a:pPr>
            <a:endParaRPr lang="en-GB" dirty="0" smtClean="0"/>
          </a:p>
        </p:txBody>
      </p:sp>
      <p:pic>
        <p:nvPicPr>
          <p:cNvPr id="2052" name="Picture 5" descr="economis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3835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3" name="Group 42"/>
          <p:cNvGrpSpPr>
            <a:grpSpLocks/>
          </p:cNvGrpSpPr>
          <p:nvPr/>
        </p:nvGrpSpPr>
        <p:grpSpPr bwMode="auto">
          <a:xfrm>
            <a:off x="4751388" y="0"/>
            <a:ext cx="4392612" cy="3527425"/>
            <a:chOff x="567" y="482"/>
            <a:chExt cx="2767" cy="2222"/>
          </a:xfrm>
        </p:grpSpPr>
        <p:sp>
          <p:nvSpPr>
            <p:cNvPr id="2055" name="Rectangle 43"/>
            <p:cNvSpPr>
              <a:spLocks noChangeArrowheads="1"/>
            </p:cNvSpPr>
            <p:nvPr/>
          </p:nvSpPr>
          <p:spPr bwMode="auto">
            <a:xfrm>
              <a:off x="2103" y="839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56" name="Rectangle 44"/>
            <p:cNvSpPr>
              <a:spLocks noChangeArrowheads="1"/>
            </p:cNvSpPr>
            <p:nvPr/>
          </p:nvSpPr>
          <p:spPr bwMode="auto">
            <a:xfrm>
              <a:off x="2103" y="1090"/>
              <a:ext cx="691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lgDashDot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57" name="Line 45"/>
            <p:cNvSpPr>
              <a:spLocks noChangeShapeType="1"/>
            </p:cNvSpPr>
            <p:nvPr/>
          </p:nvSpPr>
          <p:spPr bwMode="auto">
            <a:xfrm flipH="1">
              <a:off x="2132" y="1341"/>
              <a:ext cx="662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46"/>
            <p:cNvSpPr>
              <a:spLocks noChangeShapeType="1"/>
            </p:cNvSpPr>
            <p:nvPr/>
          </p:nvSpPr>
          <p:spPr bwMode="auto">
            <a:xfrm flipH="1">
              <a:off x="1469" y="1341"/>
              <a:ext cx="663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47"/>
            <p:cNvSpPr>
              <a:spLocks noChangeShapeType="1"/>
            </p:cNvSpPr>
            <p:nvPr/>
          </p:nvSpPr>
          <p:spPr bwMode="auto">
            <a:xfrm>
              <a:off x="1469" y="1768"/>
              <a:ext cx="6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Rectangle 48"/>
            <p:cNvSpPr>
              <a:spLocks noChangeArrowheads="1"/>
            </p:cNvSpPr>
            <p:nvPr/>
          </p:nvSpPr>
          <p:spPr bwMode="auto">
            <a:xfrm>
              <a:off x="1469" y="1758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1" name="Rectangle 49"/>
            <p:cNvSpPr>
              <a:spLocks noChangeArrowheads="1"/>
            </p:cNvSpPr>
            <p:nvPr/>
          </p:nvSpPr>
          <p:spPr bwMode="auto">
            <a:xfrm>
              <a:off x="1469" y="2009"/>
              <a:ext cx="663" cy="25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2" name="Line 50"/>
            <p:cNvSpPr>
              <a:spLocks noChangeShapeType="1"/>
            </p:cNvSpPr>
            <p:nvPr/>
          </p:nvSpPr>
          <p:spPr bwMode="auto">
            <a:xfrm>
              <a:off x="2132" y="2260"/>
              <a:ext cx="0" cy="3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51"/>
            <p:cNvSpPr>
              <a:spLocks noChangeShapeType="1"/>
            </p:cNvSpPr>
            <p:nvPr/>
          </p:nvSpPr>
          <p:spPr bwMode="auto">
            <a:xfrm>
              <a:off x="1469" y="1783"/>
              <a:ext cx="663" cy="77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52"/>
            <p:cNvSpPr>
              <a:spLocks noChangeShapeType="1"/>
            </p:cNvSpPr>
            <p:nvPr/>
          </p:nvSpPr>
          <p:spPr bwMode="auto">
            <a:xfrm flipV="1">
              <a:off x="1469" y="1080"/>
              <a:ext cx="634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53"/>
            <p:cNvSpPr>
              <a:spLocks noChangeShapeType="1"/>
            </p:cNvSpPr>
            <p:nvPr/>
          </p:nvSpPr>
          <p:spPr bwMode="auto">
            <a:xfrm flipV="1">
              <a:off x="1469" y="839"/>
              <a:ext cx="634" cy="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54"/>
            <p:cNvSpPr>
              <a:spLocks noChangeShapeType="1"/>
            </p:cNvSpPr>
            <p:nvPr/>
          </p:nvSpPr>
          <p:spPr bwMode="auto">
            <a:xfrm flipV="1">
              <a:off x="2132" y="1080"/>
              <a:ext cx="663" cy="9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Line 55"/>
            <p:cNvSpPr>
              <a:spLocks noChangeShapeType="1"/>
            </p:cNvSpPr>
            <p:nvPr/>
          </p:nvSpPr>
          <p:spPr bwMode="auto">
            <a:xfrm flipV="1">
              <a:off x="2132" y="839"/>
              <a:ext cx="663" cy="14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Oval 56"/>
            <p:cNvSpPr>
              <a:spLocks noChangeArrowheads="1"/>
            </p:cNvSpPr>
            <p:nvPr/>
          </p:nvSpPr>
          <p:spPr bwMode="auto">
            <a:xfrm>
              <a:off x="2766" y="1253"/>
              <a:ext cx="159" cy="128"/>
            </a:xfrm>
            <a:prstGeom prst="ellipse">
              <a:avLst/>
            </a:prstGeom>
            <a:solidFill>
              <a:srgbClr val="8585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O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69" name="Oval 57"/>
            <p:cNvSpPr>
              <a:spLocks noChangeArrowheads="1"/>
            </p:cNvSpPr>
            <p:nvPr/>
          </p:nvSpPr>
          <p:spPr bwMode="auto">
            <a:xfrm>
              <a:off x="1338" y="1616"/>
              <a:ext cx="189" cy="167"/>
            </a:xfrm>
            <a:prstGeom prst="ellipse">
              <a:avLst/>
            </a:prstGeom>
            <a:solidFill>
              <a:srgbClr val="E5E5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R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0" name="Oval 58"/>
            <p:cNvSpPr>
              <a:spLocks noChangeArrowheads="1"/>
            </p:cNvSpPr>
            <p:nvPr/>
          </p:nvSpPr>
          <p:spPr bwMode="auto">
            <a:xfrm>
              <a:off x="2103" y="1482"/>
              <a:ext cx="187" cy="17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E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1" name="Line 59"/>
            <p:cNvSpPr>
              <a:spLocks noChangeShapeType="1"/>
            </p:cNvSpPr>
            <p:nvPr/>
          </p:nvSpPr>
          <p:spPr bwMode="auto">
            <a:xfrm flipV="1">
              <a:off x="1498" y="1356"/>
              <a:ext cx="1268" cy="37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Oval 60"/>
            <p:cNvSpPr>
              <a:spLocks noChangeArrowheads="1"/>
            </p:cNvSpPr>
            <p:nvPr/>
          </p:nvSpPr>
          <p:spPr bwMode="auto">
            <a:xfrm>
              <a:off x="2103" y="2536"/>
              <a:ext cx="278" cy="16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K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3" name="Line 61"/>
            <p:cNvSpPr>
              <a:spLocks noChangeShapeType="1"/>
            </p:cNvSpPr>
            <p:nvPr/>
          </p:nvSpPr>
          <p:spPr bwMode="auto">
            <a:xfrm flipV="1">
              <a:off x="2103" y="57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Oval 62"/>
            <p:cNvSpPr>
              <a:spLocks noChangeArrowheads="1"/>
            </p:cNvSpPr>
            <p:nvPr/>
          </p:nvSpPr>
          <p:spPr bwMode="auto">
            <a:xfrm>
              <a:off x="2045" y="482"/>
              <a:ext cx="155" cy="190"/>
            </a:xfrm>
            <a:prstGeom prst="ellipse">
              <a:avLst/>
            </a:prstGeom>
            <a:solidFill>
              <a:srgbClr val="0099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W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5" name="Line 63"/>
            <p:cNvSpPr>
              <a:spLocks noChangeShapeType="1"/>
            </p:cNvSpPr>
            <p:nvPr/>
          </p:nvSpPr>
          <p:spPr bwMode="auto">
            <a:xfrm>
              <a:off x="2132" y="572"/>
              <a:ext cx="634" cy="7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64"/>
            <p:cNvSpPr>
              <a:spLocks/>
            </p:cNvSpPr>
            <p:nvPr/>
          </p:nvSpPr>
          <p:spPr bwMode="auto">
            <a:xfrm rot="10800000">
              <a:off x="1152" y="1165"/>
              <a:ext cx="2046" cy="635"/>
            </a:xfrm>
            <a:custGeom>
              <a:avLst/>
              <a:gdLst>
                <a:gd name="T0" fmla="*/ 0 w 3220"/>
                <a:gd name="T1" fmla="*/ 1 h 1148"/>
                <a:gd name="T2" fmla="*/ 20 w 3220"/>
                <a:gd name="T3" fmla="*/ 4 h 1148"/>
                <a:gd name="T4" fmla="*/ 37 w 3220"/>
                <a:gd name="T5" fmla="*/ 1 h 1148"/>
                <a:gd name="T6" fmla="*/ 55 w 3220"/>
                <a:gd name="T7" fmla="*/ 6 h 11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20"/>
                <a:gd name="T13" fmla="*/ 0 h 1148"/>
                <a:gd name="T14" fmla="*/ 3220 w 3220"/>
                <a:gd name="T15" fmla="*/ 1148 h 11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20" h="1148">
                  <a:moveTo>
                    <a:pt x="0" y="14"/>
                  </a:moveTo>
                  <a:cubicBezTo>
                    <a:pt x="404" y="395"/>
                    <a:pt x="809" y="777"/>
                    <a:pt x="1179" y="785"/>
                  </a:cubicBezTo>
                  <a:cubicBezTo>
                    <a:pt x="1549" y="793"/>
                    <a:pt x="1882" y="0"/>
                    <a:pt x="2222" y="60"/>
                  </a:cubicBezTo>
                  <a:cubicBezTo>
                    <a:pt x="2562" y="120"/>
                    <a:pt x="3054" y="974"/>
                    <a:pt x="3220" y="114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7" name="Oval 65"/>
            <p:cNvSpPr>
              <a:spLocks noChangeArrowheads="1"/>
            </p:cNvSpPr>
            <p:nvPr/>
          </p:nvSpPr>
          <p:spPr bwMode="auto">
            <a:xfrm>
              <a:off x="1065" y="1071"/>
              <a:ext cx="182" cy="14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N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8" name="Oval 66"/>
            <p:cNvSpPr>
              <a:spLocks noChangeArrowheads="1"/>
            </p:cNvSpPr>
            <p:nvPr/>
          </p:nvSpPr>
          <p:spPr bwMode="auto">
            <a:xfrm>
              <a:off x="3083" y="1661"/>
              <a:ext cx="251" cy="18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1" hangingPunct="1"/>
              <a:r>
                <a:rPr lang="en-GB" sz="1600">
                  <a:latin typeface="Arial Greek" charset="-95"/>
                  <a:ea typeface="ＭＳ Ｐゴシック" charset="-128"/>
                </a:rPr>
                <a:t>T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79" name="Freeform 67"/>
            <p:cNvSpPr>
              <a:spLocks/>
            </p:cNvSpPr>
            <p:nvPr/>
          </p:nvSpPr>
          <p:spPr bwMode="auto">
            <a:xfrm>
              <a:off x="921" y="1265"/>
              <a:ext cx="116" cy="352"/>
            </a:xfrm>
            <a:custGeom>
              <a:avLst/>
              <a:gdLst>
                <a:gd name="T0" fmla="*/ 3 w 182"/>
                <a:gd name="T1" fmla="*/ 0 h 635"/>
                <a:gd name="T2" fmla="*/ 0 w 182"/>
                <a:gd name="T3" fmla="*/ 2 h 635"/>
                <a:gd name="T4" fmla="*/ 3 w 182"/>
                <a:gd name="T5" fmla="*/ 2 h 635"/>
                <a:gd name="T6" fmla="*/ 0 w 182"/>
                <a:gd name="T7" fmla="*/ 3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2"/>
                <a:gd name="T13" fmla="*/ 0 h 635"/>
                <a:gd name="T14" fmla="*/ 182 w 182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2" h="635">
                  <a:moveTo>
                    <a:pt x="182" y="0"/>
                  </a:moveTo>
                  <a:cubicBezTo>
                    <a:pt x="91" y="155"/>
                    <a:pt x="0" y="310"/>
                    <a:pt x="0" y="363"/>
                  </a:cubicBezTo>
                  <a:cubicBezTo>
                    <a:pt x="0" y="416"/>
                    <a:pt x="182" y="272"/>
                    <a:pt x="182" y="317"/>
                  </a:cubicBezTo>
                  <a:cubicBezTo>
                    <a:pt x="182" y="362"/>
                    <a:pt x="30" y="582"/>
                    <a:pt x="0" y="63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algn="r" eaLnBrk="1" hangingPunct="1"/>
              <a:endParaRPr lang="el-GR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80" name="Text Box 68"/>
            <p:cNvSpPr txBox="1">
              <a:spLocks noChangeArrowheads="1"/>
            </p:cNvSpPr>
            <p:nvPr/>
          </p:nvSpPr>
          <p:spPr bwMode="auto">
            <a:xfrm>
              <a:off x="567" y="1344"/>
              <a:ext cx="816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GB" sz="1600" b="1">
                  <a:latin typeface="Arial Greek" charset="-95"/>
                  <a:ea typeface="ＭＳ Ｐゴシック" charset="-128"/>
                </a:rPr>
                <a:t>net   </a:t>
              </a:r>
              <a:r>
                <a:rPr lang="en-GB" sz="1600">
                  <a:latin typeface="Arial Greek" charset="-95"/>
                  <a:ea typeface="ＭＳ Ｐゴシック" charset="-128"/>
                </a:rPr>
                <a:t>works</a:t>
              </a:r>
              <a:endParaRPr lang="en-US" sz="1600">
                <a:latin typeface="Arial Greek" charset="-95"/>
                <a:ea typeface="ＭＳ Ｐゴシック" charset="-128"/>
              </a:endParaRPr>
            </a:p>
          </p:txBody>
        </p:sp>
        <p:sp>
          <p:nvSpPr>
            <p:cNvPr id="2081" name="Line 69"/>
            <p:cNvSpPr>
              <a:spLocks noChangeShapeType="1"/>
            </p:cNvSpPr>
            <p:nvPr/>
          </p:nvSpPr>
          <p:spPr bwMode="auto">
            <a:xfrm>
              <a:off x="2103" y="1341"/>
              <a:ext cx="0" cy="4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Text Box 33"/>
          <p:cNvSpPr txBox="1">
            <a:spLocks noChangeArrowheads="1"/>
          </p:cNvSpPr>
          <p:nvPr/>
        </p:nvSpPr>
        <p:spPr bwMode="auto">
          <a:xfrm>
            <a:off x="641563" y="3681413"/>
            <a:ext cx="7883312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l-GR" sz="2800" b="1" dirty="0">
                <a:solidFill>
                  <a:srgbClr val="FF9933"/>
                </a:solidFill>
                <a:latin typeface="Arial Greek" charset="-95"/>
              </a:rPr>
              <a:t>Επίπεδο</a:t>
            </a:r>
            <a:r>
              <a:rPr lang="en-US" sz="2800" b="1" dirty="0">
                <a:solidFill>
                  <a:srgbClr val="FF9933"/>
                </a:solidFill>
                <a:latin typeface="Arial Greek" charset="-95"/>
              </a:rPr>
              <a:t> </a:t>
            </a:r>
            <a:r>
              <a:rPr lang="el-GR" sz="2800" b="1" dirty="0">
                <a:solidFill>
                  <a:srgbClr val="FF9933"/>
                </a:solidFill>
                <a:latin typeface="Arial Greek" charset="-95"/>
              </a:rPr>
              <a:t>Δικτύου –Αλγόριθμοι </a:t>
            </a:r>
            <a:r>
              <a:rPr lang="el-GR" sz="2800" b="1" dirty="0" smtClean="0">
                <a:solidFill>
                  <a:srgbClr val="FF9933"/>
                </a:solidFill>
                <a:latin typeface="Arial Greek" charset="-95"/>
              </a:rPr>
              <a:t>Δρομολόγηση</a:t>
            </a:r>
            <a:endParaRPr lang="en-US" sz="2800" b="1" dirty="0" smtClean="0">
              <a:solidFill>
                <a:srgbClr val="FF9933"/>
              </a:solidFill>
              <a:latin typeface="Arial Greek" charset="-95"/>
            </a:endParaRPr>
          </a:p>
          <a:p>
            <a:pPr algn="ctr" eaLnBrk="1" hangingPunct="1"/>
            <a:r>
              <a:rPr lang="en-US" sz="2800" b="1" dirty="0" smtClean="0">
                <a:solidFill>
                  <a:srgbClr val="FF9933"/>
                </a:solidFill>
                <a:latin typeface="Arial Greek" charset="-95"/>
              </a:rPr>
              <a:t>Scalability issues – Multiple domains</a:t>
            </a:r>
            <a:endParaRPr lang="el-GR" sz="2800" b="1" dirty="0">
              <a:solidFill>
                <a:srgbClr val="FF9933"/>
              </a:solidFill>
              <a:latin typeface="Arial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8C637F5-75F8-4FFF-9DF6-63E4429FF734}" type="slidenum">
              <a:rPr lang="en-US" smtClean="0"/>
              <a:pPr/>
              <a:t>10</a:t>
            </a:fld>
            <a:endParaRPr lang="en-US" smtClean="0"/>
          </a:p>
        </p:txBody>
      </p:sp>
      <p:grpSp>
        <p:nvGrpSpPr>
          <p:cNvPr id="29700" name="Group 126"/>
          <p:cNvGrpSpPr>
            <a:grpSpLocks/>
          </p:cNvGrpSpPr>
          <p:nvPr/>
        </p:nvGrpSpPr>
        <p:grpSpPr bwMode="auto">
          <a:xfrm>
            <a:off x="1031875" y="4178300"/>
            <a:ext cx="6178550" cy="2249488"/>
            <a:chOff x="171" y="846"/>
            <a:chExt cx="3892" cy="1417"/>
          </a:xfrm>
        </p:grpSpPr>
        <p:sp>
          <p:nvSpPr>
            <p:cNvPr id="29704" name="Freeform 3"/>
            <p:cNvSpPr>
              <a:spLocks/>
            </p:cNvSpPr>
            <p:nvPr/>
          </p:nvSpPr>
          <p:spPr bwMode="auto">
            <a:xfrm>
              <a:off x="2581" y="1006"/>
              <a:ext cx="1482" cy="952"/>
            </a:xfrm>
            <a:custGeom>
              <a:avLst/>
              <a:gdLst>
                <a:gd name="T0" fmla="*/ 189 w 1162"/>
                <a:gd name="T1" fmla="*/ 2684 h 543"/>
                <a:gd name="T2" fmla="*/ 1241 w 1162"/>
                <a:gd name="T3" fmla="*/ 237 h 543"/>
                <a:gd name="T4" fmla="*/ 3172 w 1162"/>
                <a:gd name="T5" fmla="*/ 1315 h 543"/>
                <a:gd name="T6" fmla="*/ 3859 w 1162"/>
                <a:gd name="T7" fmla="*/ 3962 h 543"/>
                <a:gd name="T8" fmla="*/ 3538 w 1162"/>
                <a:gd name="T9" fmla="*/ 7476 h 543"/>
                <a:gd name="T10" fmla="*/ 1977 w 1162"/>
                <a:gd name="T11" fmla="*/ 8957 h 543"/>
                <a:gd name="T12" fmla="*/ 296 w 1162"/>
                <a:gd name="T13" fmla="*/ 7276 h 543"/>
                <a:gd name="T14" fmla="*/ 189 w 1162"/>
                <a:gd name="T15" fmla="*/ 2684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5" name="Freeform 4"/>
            <p:cNvSpPr>
              <a:spLocks/>
            </p:cNvSpPr>
            <p:nvPr/>
          </p:nvSpPr>
          <p:spPr bwMode="auto">
            <a:xfrm>
              <a:off x="171" y="846"/>
              <a:ext cx="1154" cy="944"/>
            </a:xfrm>
            <a:custGeom>
              <a:avLst/>
              <a:gdLst>
                <a:gd name="T0" fmla="*/ 73 w 1198"/>
                <a:gd name="T1" fmla="*/ 7274 h 451"/>
                <a:gd name="T2" fmla="*/ 149 w 1198"/>
                <a:gd name="T3" fmla="*/ 3567 h 451"/>
                <a:gd name="T4" fmla="*/ 372 w 1198"/>
                <a:gd name="T5" fmla="*/ 1980 h 451"/>
                <a:gd name="T6" fmla="*/ 820 w 1198"/>
                <a:gd name="T7" fmla="*/ 998 h 451"/>
                <a:gd name="T8" fmla="*/ 980 w 1198"/>
                <a:gd name="T9" fmla="*/ 7904 h 451"/>
                <a:gd name="T10" fmla="*/ 738 w 1198"/>
                <a:gd name="T11" fmla="*/ 16578 h 451"/>
                <a:gd name="T12" fmla="*/ 255 w 1198"/>
                <a:gd name="T13" fmla="*/ 17082 h 451"/>
                <a:gd name="T14" fmla="*/ 31 w 1198"/>
                <a:gd name="T15" fmla="*/ 13534 h 451"/>
                <a:gd name="T16" fmla="*/ 73 w 1198"/>
                <a:gd name="T17" fmla="*/ 7274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6" name="Freeform 5"/>
            <p:cNvSpPr>
              <a:spLocks/>
            </p:cNvSpPr>
            <p:nvPr/>
          </p:nvSpPr>
          <p:spPr bwMode="auto">
            <a:xfrm>
              <a:off x="916" y="1527"/>
              <a:ext cx="1846" cy="736"/>
            </a:xfrm>
            <a:custGeom>
              <a:avLst/>
              <a:gdLst>
                <a:gd name="T0" fmla="*/ 335 w 1583"/>
                <a:gd name="T1" fmla="*/ 328 h 682"/>
                <a:gd name="T2" fmla="*/ 878 w 1583"/>
                <a:gd name="T3" fmla="*/ 108 h 682"/>
                <a:gd name="T4" fmla="*/ 1692 w 1583"/>
                <a:gd name="T5" fmla="*/ 30 h 682"/>
                <a:gd name="T6" fmla="*/ 2494 w 1583"/>
                <a:gd name="T7" fmla="*/ 284 h 682"/>
                <a:gd name="T8" fmla="*/ 3372 w 1583"/>
                <a:gd name="T9" fmla="*/ 628 h 682"/>
                <a:gd name="T10" fmla="*/ 2742 w 1583"/>
                <a:gd name="T11" fmla="*/ 942 h 682"/>
                <a:gd name="T12" fmla="*/ 1489 w 1583"/>
                <a:gd name="T13" fmla="*/ 959 h 682"/>
                <a:gd name="T14" fmla="*/ 191 w 1583"/>
                <a:gd name="T15" fmla="*/ 872 h 682"/>
                <a:gd name="T16" fmla="*/ 335 w 1583"/>
                <a:gd name="T17" fmla="*/ 328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7" name="Oval 6"/>
            <p:cNvSpPr>
              <a:spLocks noChangeArrowheads="1"/>
            </p:cNvSpPr>
            <p:nvPr/>
          </p:nvSpPr>
          <p:spPr bwMode="auto">
            <a:xfrm>
              <a:off x="411" y="152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11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8"/>
            <p:cNvSpPr>
              <a:spLocks noChangeShapeType="1"/>
            </p:cNvSpPr>
            <p:nvPr/>
          </p:nvSpPr>
          <p:spPr bwMode="auto">
            <a:xfrm>
              <a:off x="699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Rectangle 9"/>
            <p:cNvSpPr>
              <a:spLocks noChangeArrowheads="1"/>
            </p:cNvSpPr>
            <p:nvPr/>
          </p:nvSpPr>
          <p:spPr bwMode="auto">
            <a:xfrm>
              <a:off x="411" y="1519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11" name="Oval 10"/>
            <p:cNvSpPr>
              <a:spLocks noChangeArrowheads="1"/>
            </p:cNvSpPr>
            <p:nvPr/>
          </p:nvSpPr>
          <p:spPr bwMode="auto">
            <a:xfrm>
              <a:off x="408" y="1465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2" name="Rectangle 11"/>
            <p:cNvSpPr>
              <a:spLocks noChangeArrowheads="1"/>
            </p:cNvSpPr>
            <p:nvPr/>
          </p:nvSpPr>
          <p:spPr bwMode="auto">
            <a:xfrm>
              <a:off x="488" y="1477"/>
              <a:ext cx="130" cy="11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402" y="1420"/>
              <a:ext cx="3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14" name="Oval 13"/>
            <p:cNvSpPr>
              <a:spLocks noChangeArrowheads="1"/>
            </p:cNvSpPr>
            <p:nvPr/>
          </p:nvSpPr>
          <p:spPr bwMode="auto">
            <a:xfrm>
              <a:off x="1531" y="2089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1531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1819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Rectangle 16"/>
            <p:cNvSpPr>
              <a:spLocks noChangeArrowheads="1"/>
            </p:cNvSpPr>
            <p:nvPr/>
          </p:nvSpPr>
          <p:spPr bwMode="auto">
            <a:xfrm>
              <a:off x="1531" y="2082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18" name="Oval 17"/>
            <p:cNvSpPr>
              <a:spLocks noChangeArrowheads="1"/>
            </p:cNvSpPr>
            <p:nvPr/>
          </p:nvSpPr>
          <p:spPr bwMode="auto">
            <a:xfrm>
              <a:off x="1528" y="2028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19" name="Group 18"/>
            <p:cNvGrpSpPr>
              <a:grpSpLocks/>
            </p:cNvGrpSpPr>
            <p:nvPr/>
          </p:nvGrpSpPr>
          <p:grpSpPr bwMode="auto">
            <a:xfrm>
              <a:off x="1537" y="1977"/>
              <a:ext cx="282" cy="250"/>
              <a:chOff x="2904" y="2429"/>
              <a:chExt cx="309" cy="269"/>
            </a:xfrm>
          </p:grpSpPr>
          <p:sp>
            <p:nvSpPr>
              <p:cNvPr id="29811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Text Box 20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29720" name="Oval 21"/>
            <p:cNvSpPr>
              <a:spLocks noChangeArrowheads="1"/>
            </p:cNvSpPr>
            <p:nvPr/>
          </p:nvSpPr>
          <p:spPr bwMode="auto">
            <a:xfrm>
              <a:off x="927" y="1403"/>
              <a:ext cx="288" cy="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1" name="Line 22"/>
            <p:cNvSpPr>
              <a:spLocks noChangeShapeType="1"/>
            </p:cNvSpPr>
            <p:nvPr/>
          </p:nvSpPr>
          <p:spPr bwMode="auto">
            <a:xfrm>
              <a:off x="927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23"/>
            <p:cNvSpPr>
              <a:spLocks noChangeShapeType="1"/>
            </p:cNvSpPr>
            <p:nvPr/>
          </p:nvSpPr>
          <p:spPr bwMode="auto">
            <a:xfrm>
              <a:off x="1215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Rectangle 24"/>
            <p:cNvSpPr>
              <a:spLocks noChangeArrowheads="1"/>
            </p:cNvSpPr>
            <p:nvPr/>
          </p:nvSpPr>
          <p:spPr bwMode="auto">
            <a:xfrm>
              <a:off x="927" y="1397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24" name="Oval 25"/>
            <p:cNvSpPr>
              <a:spLocks noChangeArrowheads="1"/>
            </p:cNvSpPr>
            <p:nvPr/>
          </p:nvSpPr>
          <p:spPr bwMode="auto">
            <a:xfrm>
              <a:off x="924" y="1342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5" name="Rectangle 26"/>
            <p:cNvSpPr>
              <a:spLocks noChangeArrowheads="1"/>
            </p:cNvSpPr>
            <p:nvPr/>
          </p:nvSpPr>
          <p:spPr bwMode="auto">
            <a:xfrm>
              <a:off x="1004" y="1354"/>
              <a:ext cx="131" cy="10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6" name="Text Box 27"/>
            <p:cNvSpPr txBox="1">
              <a:spLocks noChangeArrowheads="1"/>
            </p:cNvSpPr>
            <p:nvPr/>
          </p:nvSpPr>
          <p:spPr bwMode="auto">
            <a:xfrm>
              <a:off x="925" y="1297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27" name="Oval 28"/>
            <p:cNvSpPr>
              <a:spLocks noChangeArrowheads="1"/>
            </p:cNvSpPr>
            <p:nvPr/>
          </p:nvSpPr>
          <p:spPr bwMode="auto">
            <a:xfrm>
              <a:off x="1498" y="1721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28" name="Line 29"/>
            <p:cNvSpPr>
              <a:spLocks noChangeShapeType="1"/>
            </p:cNvSpPr>
            <p:nvPr/>
          </p:nvSpPr>
          <p:spPr bwMode="auto">
            <a:xfrm>
              <a:off x="1498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30"/>
            <p:cNvSpPr>
              <a:spLocks noChangeShapeType="1"/>
            </p:cNvSpPr>
            <p:nvPr/>
          </p:nvSpPr>
          <p:spPr bwMode="auto">
            <a:xfrm>
              <a:off x="1786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Rectangle 31"/>
            <p:cNvSpPr>
              <a:spLocks noChangeArrowheads="1"/>
            </p:cNvSpPr>
            <p:nvPr/>
          </p:nvSpPr>
          <p:spPr bwMode="auto">
            <a:xfrm>
              <a:off x="1498" y="1715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31" name="Oval 32"/>
            <p:cNvSpPr>
              <a:spLocks noChangeArrowheads="1"/>
            </p:cNvSpPr>
            <p:nvPr/>
          </p:nvSpPr>
          <p:spPr bwMode="auto">
            <a:xfrm>
              <a:off x="1495" y="166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32" name="Group 33"/>
            <p:cNvGrpSpPr>
              <a:grpSpLocks/>
            </p:cNvGrpSpPr>
            <p:nvPr/>
          </p:nvGrpSpPr>
          <p:grpSpPr bwMode="auto">
            <a:xfrm>
              <a:off x="1507" y="1610"/>
              <a:ext cx="269" cy="249"/>
              <a:chOff x="2907" y="2429"/>
              <a:chExt cx="301" cy="269"/>
            </a:xfrm>
          </p:grpSpPr>
          <p:sp>
            <p:nvSpPr>
              <p:cNvPr id="29809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0" name="Text Box 35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29733" name="Line 36"/>
            <p:cNvSpPr>
              <a:spLocks noChangeShapeType="1"/>
            </p:cNvSpPr>
            <p:nvPr/>
          </p:nvSpPr>
          <p:spPr bwMode="auto">
            <a:xfrm>
              <a:off x="3149" y="1546"/>
              <a:ext cx="283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Line 37"/>
            <p:cNvSpPr>
              <a:spLocks noChangeShapeType="1"/>
            </p:cNvSpPr>
            <p:nvPr/>
          </p:nvSpPr>
          <p:spPr bwMode="auto">
            <a:xfrm>
              <a:off x="3447" y="1476"/>
              <a:ext cx="84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38"/>
            <p:cNvSpPr>
              <a:spLocks noChangeShapeType="1"/>
            </p:cNvSpPr>
            <p:nvPr/>
          </p:nvSpPr>
          <p:spPr bwMode="auto">
            <a:xfrm flipV="1">
              <a:off x="3086" y="1435"/>
              <a:ext cx="105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Freeform 39"/>
            <p:cNvSpPr>
              <a:spLocks/>
            </p:cNvSpPr>
            <p:nvPr/>
          </p:nvSpPr>
          <p:spPr bwMode="auto">
            <a:xfrm>
              <a:off x="1817" y="2024"/>
              <a:ext cx="243" cy="76"/>
            </a:xfrm>
            <a:custGeom>
              <a:avLst/>
              <a:gdLst>
                <a:gd name="T0" fmla="*/ 0 w 264"/>
                <a:gd name="T1" fmla="*/ 56 h 82"/>
                <a:gd name="T2" fmla="*/ 175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7" name="Freeform 40"/>
            <p:cNvSpPr>
              <a:spLocks/>
            </p:cNvSpPr>
            <p:nvPr/>
          </p:nvSpPr>
          <p:spPr bwMode="auto">
            <a:xfrm>
              <a:off x="1394" y="1990"/>
              <a:ext cx="140" cy="110"/>
            </a:xfrm>
            <a:custGeom>
              <a:avLst/>
              <a:gdLst>
                <a:gd name="T0" fmla="*/ 0 w 152"/>
                <a:gd name="T1" fmla="*/ 0 h 118"/>
                <a:gd name="T2" fmla="*/ 101 w 152"/>
                <a:gd name="T3" fmla="*/ 83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8" name="Freeform 41"/>
            <p:cNvSpPr>
              <a:spLocks/>
            </p:cNvSpPr>
            <p:nvPr/>
          </p:nvSpPr>
          <p:spPr bwMode="auto">
            <a:xfrm>
              <a:off x="1508" y="1925"/>
              <a:ext cx="519" cy="77"/>
            </a:xfrm>
            <a:custGeom>
              <a:avLst/>
              <a:gdLst>
                <a:gd name="T0" fmla="*/ 0 w 564"/>
                <a:gd name="T1" fmla="*/ 0 h 82"/>
                <a:gd name="T2" fmla="*/ 373 w 564"/>
                <a:gd name="T3" fmla="*/ 60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39" name="Freeform 42"/>
            <p:cNvSpPr>
              <a:spLocks/>
            </p:cNvSpPr>
            <p:nvPr/>
          </p:nvSpPr>
          <p:spPr bwMode="auto">
            <a:xfrm>
              <a:off x="1451" y="1775"/>
              <a:ext cx="70" cy="87"/>
            </a:xfrm>
            <a:custGeom>
              <a:avLst/>
              <a:gdLst>
                <a:gd name="T0" fmla="*/ 0 w 76"/>
                <a:gd name="T1" fmla="*/ 64 h 94"/>
                <a:gd name="T2" fmla="*/ 50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0" name="Freeform 43"/>
            <p:cNvSpPr>
              <a:spLocks/>
            </p:cNvSpPr>
            <p:nvPr/>
          </p:nvSpPr>
          <p:spPr bwMode="auto">
            <a:xfrm>
              <a:off x="692" y="1426"/>
              <a:ext cx="231" cy="106"/>
            </a:xfrm>
            <a:custGeom>
              <a:avLst/>
              <a:gdLst>
                <a:gd name="T0" fmla="*/ 0 w 252"/>
                <a:gd name="T1" fmla="*/ 80 h 114"/>
                <a:gd name="T2" fmla="*/ 163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1" name="Freeform 44"/>
            <p:cNvSpPr>
              <a:spLocks/>
            </p:cNvSpPr>
            <p:nvPr/>
          </p:nvSpPr>
          <p:spPr bwMode="auto">
            <a:xfrm>
              <a:off x="1092" y="1481"/>
              <a:ext cx="409" cy="240"/>
            </a:xfrm>
            <a:custGeom>
              <a:avLst/>
              <a:gdLst>
                <a:gd name="T0" fmla="*/ 0 w 444"/>
                <a:gd name="T1" fmla="*/ 0 h 258"/>
                <a:gd name="T2" fmla="*/ 295 w 444"/>
                <a:gd name="T3" fmla="*/ 180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2" name="Freeform 45"/>
            <p:cNvSpPr>
              <a:spLocks/>
            </p:cNvSpPr>
            <p:nvPr/>
          </p:nvSpPr>
          <p:spPr bwMode="auto">
            <a:xfrm>
              <a:off x="2310" y="1591"/>
              <a:ext cx="602" cy="390"/>
            </a:xfrm>
            <a:custGeom>
              <a:avLst/>
              <a:gdLst>
                <a:gd name="T0" fmla="*/ 0 w 654"/>
                <a:gd name="T1" fmla="*/ 290 h 420"/>
                <a:gd name="T2" fmla="*/ 432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3" name="Oval 46"/>
            <p:cNvSpPr>
              <a:spLocks noChangeArrowheads="1"/>
            </p:cNvSpPr>
            <p:nvPr/>
          </p:nvSpPr>
          <p:spPr bwMode="auto">
            <a:xfrm>
              <a:off x="2861" y="1532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4" name="Line 47"/>
            <p:cNvSpPr>
              <a:spLocks noChangeShapeType="1"/>
            </p:cNvSpPr>
            <p:nvPr/>
          </p:nvSpPr>
          <p:spPr bwMode="auto">
            <a:xfrm>
              <a:off x="2861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Line 48"/>
            <p:cNvSpPr>
              <a:spLocks noChangeShapeType="1"/>
            </p:cNvSpPr>
            <p:nvPr/>
          </p:nvSpPr>
          <p:spPr bwMode="auto">
            <a:xfrm>
              <a:off x="3149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Rectangle 49"/>
            <p:cNvSpPr>
              <a:spLocks noChangeArrowheads="1"/>
            </p:cNvSpPr>
            <p:nvPr/>
          </p:nvSpPr>
          <p:spPr bwMode="auto">
            <a:xfrm>
              <a:off x="2861" y="1525"/>
              <a:ext cx="285" cy="4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47" name="Oval 50"/>
            <p:cNvSpPr>
              <a:spLocks noChangeArrowheads="1"/>
            </p:cNvSpPr>
            <p:nvPr/>
          </p:nvSpPr>
          <p:spPr bwMode="auto">
            <a:xfrm>
              <a:off x="2858" y="147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8" name="Rectangle 51"/>
            <p:cNvSpPr>
              <a:spLocks noChangeArrowheads="1"/>
            </p:cNvSpPr>
            <p:nvPr/>
          </p:nvSpPr>
          <p:spPr bwMode="auto">
            <a:xfrm>
              <a:off x="2938" y="1482"/>
              <a:ext cx="130" cy="11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49" name="Text Box 52"/>
            <p:cNvSpPr txBox="1">
              <a:spLocks noChangeArrowheads="1"/>
            </p:cNvSpPr>
            <p:nvPr/>
          </p:nvSpPr>
          <p:spPr bwMode="auto">
            <a:xfrm>
              <a:off x="2858" y="1426"/>
              <a:ext cx="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50" name="Text Box 53"/>
            <p:cNvSpPr txBox="1">
              <a:spLocks noChangeArrowheads="1"/>
            </p:cNvSpPr>
            <p:nvPr/>
          </p:nvSpPr>
          <p:spPr bwMode="auto">
            <a:xfrm>
              <a:off x="720" y="1507"/>
              <a:ext cx="44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29751" name="Text Box 54"/>
            <p:cNvSpPr txBox="1">
              <a:spLocks noChangeArrowheads="1"/>
            </p:cNvSpPr>
            <p:nvPr/>
          </p:nvSpPr>
          <p:spPr bwMode="auto">
            <a:xfrm>
              <a:off x="2360" y="1931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29752" name="Text Box 55"/>
            <p:cNvSpPr txBox="1">
              <a:spLocks noChangeArrowheads="1"/>
            </p:cNvSpPr>
            <p:nvPr/>
          </p:nvSpPr>
          <p:spPr bwMode="auto">
            <a:xfrm>
              <a:off x="3120" y="1693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29753" name="Oval 56"/>
            <p:cNvSpPr>
              <a:spLocks noChangeArrowheads="1"/>
            </p:cNvSpPr>
            <p:nvPr/>
          </p:nvSpPr>
          <p:spPr bwMode="auto">
            <a:xfrm>
              <a:off x="1217" y="191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4" name="Line 57"/>
            <p:cNvSpPr>
              <a:spLocks noChangeShapeType="1"/>
            </p:cNvSpPr>
            <p:nvPr/>
          </p:nvSpPr>
          <p:spPr bwMode="auto">
            <a:xfrm>
              <a:off x="1217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Line 58"/>
            <p:cNvSpPr>
              <a:spLocks noChangeShapeType="1"/>
            </p:cNvSpPr>
            <p:nvPr/>
          </p:nvSpPr>
          <p:spPr bwMode="auto">
            <a:xfrm>
              <a:off x="1505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Rectangle 59"/>
            <p:cNvSpPr>
              <a:spLocks noChangeArrowheads="1"/>
            </p:cNvSpPr>
            <p:nvPr/>
          </p:nvSpPr>
          <p:spPr bwMode="auto">
            <a:xfrm>
              <a:off x="1217" y="1910"/>
              <a:ext cx="285" cy="45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9757" name="Oval 60"/>
            <p:cNvSpPr>
              <a:spLocks noChangeArrowheads="1"/>
            </p:cNvSpPr>
            <p:nvPr/>
          </p:nvSpPr>
          <p:spPr bwMode="auto">
            <a:xfrm>
              <a:off x="1214" y="1859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8" name="Rectangle 61"/>
            <p:cNvSpPr>
              <a:spLocks noChangeArrowheads="1"/>
            </p:cNvSpPr>
            <p:nvPr/>
          </p:nvSpPr>
          <p:spPr bwMode="auto">
            <a:xfrm>
              <a:off x="1292" y="1884"/>
              <a:ext cx="131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59" name="Text Box 62"/>
            <p:cNvSpPr txBox="1">
              <a:spLocks noChangeArrowheads="1"/>
            </p:cNvSpPr>
            <p:nvPr/>
          </p:nvSpPr>
          <p:spPr bwMode="auto">
            <a:xfrm>
              <a:off x="1229" y="1808"/>
              <a:ext cx="27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9760" name="Group 63"/>
            <p:cNvGrpSpPr>
              <a:grpSpLocks/>
            </p:cNvGrpSpPr>
            <p:nvPr/>
          </p:nvGrpSpPr>
          <p:grpSpPr bwMode="auto">
            <a:xfrm>
              <a:off x="3178" y="1320"/>
              <a:ext cx="297" cy="250"/>
              <a:chOff x="4320" y="1940"/>
              <a:chExt cx="323" cy="269"/>
            </a:xfrm>
          </p:grpSpPr>
          <p:sp>
            <p:nvSpPr>
              <p:cNvPr id="29802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3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4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5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806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7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Text Box 70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1" name="Group 71"/>
            <p:cNvGrpSpPr>
              <a:grpSpLocks/>
            </p:cNvGrpSpPr>
            <p:nvPr/>
          </p:nvGrpSpPr>
          <p:grpSpPr bwMode="auto">
            <a:xfrm>
              <a:off x="3427" y="1526"/>
              <a:ext cx="310" cy="250"/>
              <a:chOff x="4590" y="2162"/>
              <a:chExt cx="337" cy="269"/>
            </a:xfrm>
          </p:grpSpPr>
          <p:sp>
            <p:nvSpPr>
              <p:cNvPr id="29795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6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7" name="Line 74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8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99" name="Oval 76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0" name="Rectangle 77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1" name="Text Box 78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9762" name="Group 79"/>
            <p:cNvGrpSpPr>
              <a:grpSpLocks/>
            </p:cNvGrpSpPr>
            <p:nvPr/>
          </p:nvGrpSpPr>
          <p:grpSpPr bwMode="auto">
            <a:xfrm>
              <a:off x="2025" y="1870"/>
              <a:ext cx="291" cy="250"/>
              <a:chOff x="2016" y="1980"/>
              <a:chExt cx="316" cy="269"/>
            </a:xfrm>
          </p:grpSpPr>
          <p:sp>
            <p:nvSpPr>
              <p:cNvPr id="29787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88" name="Line 8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9" name="Line 8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90" name="Rectangle 8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91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9792" name="Group 85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2979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9794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29763" name="Group 99"/>
            <p:cNvGrpSpPr>
              <a:grpSpLocks/>
            </p:cNvGrpSpPr>
            <p:nvPr/>
          </p:nvGrpSpPr>
          <p:grpSpPr bwMode="auto">
            <a:xfrm>
              <a:off x="554" y="1169"/>
              <a:ext cx="296" cy="250"/>
              <a:chOff x="2014" y="1980"/>
              <a:chExt cx="321" cy="269"/>
            </a:xfrm>
          </p:grpSpPr>
          <p:sp>
            <p:nvSpPr>
              <p:cNvPr id="29779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80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1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82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9783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9784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29785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9786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9764" name="Line 108"/>
            <p:cNvSpPr>
              <a:spLocks noChangeShapeType="1"/>
            </p:cNvSpPr>
            <p:nvPr/>
          </p:nvSpPr>
          <p:spPr bwMode="auto">
            <a:xfrm flipH="1">
              <a:off x="578" y="1364"/>
              <a:ext cx="57" cy="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5" name="Line 109"/>
            <p:cNvSpPr>
              <a:spLocks noChangeShapeType="1"/>
            </p:cNvSpPr>
            <p:nvPr/>
          </p:nvSpPr>
          <p:spPr bwMode="auto">
            <a:xfrm>
              <a:off x="296" y="1407"/>
              <a:ext cx="13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6" name="Line 110"/>
            <p:cNvSpPr>
              <a:spLocks noChangeShapeType="1"/>
            </p:cNvSpPr>
            <p:nvPr/>
          </p:nvSpPr>
          <p:spPr bwMode="auto">
            <a:xfrm flipH="1">
              <a:off x="755" y="1077"/>
              <a:ext cx="12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7" name="Line 111"/>
            <p:cNvSpPr>
              <a:spLocks noChangeShapeType="1"/>
            </p:cNvSpPr>
            <p:nvPr/>
          </p:nvSpPr>
          <p:spPr bwMode="auto">
            <a:xfrm>
              <a:off x="498" y="1069"/>
              <a:ext cx="10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8" name="Line 112"/>
            <p:cNvSpPr>
              <a:spLocks noChangeShapeType="1"/>
            </p:cNvSpPr>
            <p:nvPr/>
          </p:nvSpPr>
          <p:spPr bwMode="auto">
            <a:xfrm flipH="1">
              <a:off x="1105" y="1155"/>
              <a:ext cx="6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9" name="Line 113"/>
            <p:cNvSpPr>
              <a:spLocks noChangeShapeType="1"/>
            </p:cNvSpPr>
            <p:nvPr/>
          </p:nvSpPr>
          <p:spPr bwMode="auto">
            <a:xfrm>
              <a:off x="3715" y="1636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0" name="Line 114"/>
            <p:cNvSpPr>
              <a:spLocks noChangeShapeType="1"/>
            </p:cNvSpPr>
            <p:nvPr/>
          </p:nvSpPr>
          <p:spPr bwMode="auto">
            <a:xfrm flipV="1">
              <a:off x="3661" y="1345"/>
              <a:ext cx="24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1" name="Line 115"/>
            <p:cNvSpPr>
              <a:spLocks noChangeShapeType="1"/>
            </p:cNvSpPr>
            <p:nvPr/>
          </p:nvSpPr>
          <p:spPr bwMode="auto">
            <a:xfrm flipH="1" flipV="1">
              <a:off x="3154" y="1187"/>
              <a:ext cx="117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2" name="Line 116"/>
            <p:cNvSpPr>
              <a:spLocks noChangeShapeType="1"/>
            </p:cNvSpPr>
            <p:nvPr/>
          </p:nvSpPr>
          <p:spPr bwMode="auto">
            <a:xfrm flipH="1" flipV="1">
              <a:off x="2867" y="1282"/>
              <a:ext cx="12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3" name="Line 117"/>
            <p:cNvSpPr>
              <a:spLocks noChangeShapeType="1"/>
            </p:cNvSpPr>
            <p:nvPr/>
          </p:nvSpPr>
          <p:spPr bwMode="auto">
            <a:xfrm flipH="1">
              <a:off x="1129" y="1974"/>
              <a:ext cx="12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4" name="Line 118"/>
            <p:cNvSpPr>
              <a:spLocks noChangeShapeType="1"/>
            </p:cNvSpPr>
            <p:nvPr/>
          </p:nvSpPr>
          <p:spPr bwMode="auto">
            <a:xfrm flipH="1" flipV="1">
              <a:off x="1098" y="1880"/>
              <a:ext cx="117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5" name="Line 119"/>
            <p:cNvSpPr>
              <a:spLocks noChangeShapeType="1"/>
            </p:cNvSpPr>
            <p:nvPr/>
          </p:nvSpPr>
          <p:spPr bwMode="auto">
            <a:xfrm flipH="1">
              <a:off x="1347" y="2132"/>
              <a:ext cx="195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6" name="Line 120"/>
            <p:cNvSpPr>
              <a:spLocks noChangeShapeType="1"/>
            </p:cNvSpPr>
            <p:nvPr/>
          </p:nvSpPr>
          <p:spPr bwMode="auto">
            <a:xfrm flipV="1">
              <a:off x="1791" y="1706"/>
              <a:ext cx="21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7" name="Line 121"/>
            <p:cNvSpPr>
              <a:spLocks noChangeShapeType="1"/>
            </p:cNvSpPr>
            <p:nvPr/>
          </p:nvSpPr>
          <p:spPr bwMode="auto">
            <a:xfrm>
              <a:off x="2212" y="2053"/>
              <a:ext cx="109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8" name="Line 122"/>
            <p:cNvSpPr>
              <a:spLocks noChangeShapeType="1"/>
            </p:cNvSpPr>
            <p:nvPr/>
          </p:nvSpPr>
          <p:spPr bwMode="auto">
            <a:xfrm>
              <a:off x="1768" y="1777"/>
              <a:ext cx="132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Rectangle 12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l-GR" smtClean="0"/>
              <a:t>Καθήκον </a:t>
            </a:r>
            <a:r>
              <a:rPr lang="en-US" smtClean="0"/>
              <a:t>Inter-AS</a:t>
            </a:r>
          </a:p>
        </p:txBody>
      </p:sp>
      <p:sp>
        <p:nvSpPr>
          <p:cNvPr id="29702" name="Rectangle 12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3775"/>
            <a:ext cx="4292600" cy="2921000"/>
          </a:xfrm>
        </p:spPr>
        <p:txBody>
          <a:bodyPr/>
          <a:lstStyle/>
          <a:p>
            <a:r>
              <a:rPr lang="el-GR" sz="2200" dirty="0" smtClean="0"/>
              <a:t>Υποθέστε έναν δρομολογητή μέσα στο </a:t>
            </a:r>
            <a:r>
              <a:rPr lang="en-US" sz="2200" dirty="0" smtClean="0"/>
              <a:t>AS1 </a:t>
            </a:r>
            <a:r>
              <a:rPr lang="el-GR" sz="2200" dirty="0" smtClean="0"/>
              <a:t>να λαμβάνει ένα πακέτο το οποιο προορίζεται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για προορισμο εκτός του </a:t>
            </a:r>
            <a:r>
              <a:rPr lang="en-US" sz="2200" b="1" dirty="0" smtClean="0">
                <a:solidFill>
                  <a:srgbClr val="33CC33"/>
                </a:solidFill>
              </a:rPr>
              <a:t>AS1</a:t>
            </a:r>
          </a:p>
          <a:p>
            <a:pPr lvl="1"/>
            <a:r>
              <a:rPr lang="el-GR" sz="2000" dirty="0" smtClean="0"/>
              <a:t>Ο δρομολογητής πρέπει να προωθήσει το πακέτο προς </a:t>
            </a:r>
            <a:r>
              <a:rPr lang="el-GR" sz="2000" b="1" dirty="0" smtClean="0"/>
              <a:t>έναν από τους </a:t>
            </a:r>
            <a:r>
              <a:rPr lang="en-US" sz="2000" b="1" dirty="0" smtClean="0"/>
              <a:t>gateway </a:t>
            </a:r>
            <a:r>
              <a:rPr lang="el-GR" sz="2000" b="1" dirty="0" smtClean="0"/>
              <a:t>δρομολογητές</a:t>
            </a:r>
            <a:r>
              <a:rPr lang="en-US" sz="2000" dirty="0" smtClean="0"/>
              <a:t>, </a:t>
            </a:r>
            <a:r>
              <a:rPr lang="el-GR" sz="2000" dirty="0" smtClean="0"/>
              <a:t>αλλά σε ποιον</a:t>
            </a:r>
            <a:r>
              <a:rPr lang="en-US" sz="2000" dirty="0" smtClean="0"/>
              <a:t>?</a:t>
            </a:r>
          </a:p>
        </p:txBody>
      </p:sp>
      <p:sp>
        <p:nvSpPr>
          <p:cNvPr id="29703" name="Rectangle 128"/>
          <p:cNvSpPr>
            <a:spLocks noGrp="1" noChangeArrowheads="1"/>
          </p:cNvSpPr>
          <p:nvPr>
            <p:ph type="body" sz="half" idx="2"/>
          </p:nvPr>
        </p:nvSpPr>
        <p:spPr>
          <a:xfrm>
            <a:off x="4361935" y="606983"/>
            <a:ext cx="4930346" cy="4648200"/>
          </a:xfrm>
        </p:spPr>
        <p:txBody>
          <a:bodyPr/>
          <a:lstStyle/>
          <a:p>
            <a:pPr marL="457200" indent="-457200"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AS1 </a:t>
            </a:r>
            <a:r>
              <a:rPr lang="el-GR" sz="2400" u="sng" dirty="0" smtClean="0">
                <a:solidFill>
                  <a:srgbClr val="FF0000"/>
                </a:solidFill>
              </a:rPr>
              <a:t>χρειάζεται</a:t>
            </a:r>
            <a:r>
              <a:rPr lang="en-US" sz="2400" u="sng" dirty="0" smtClean="0">
                <a:solidFill>
                  <a:srgbClr val="FF0000"/>
                </a:solidFill>
              </a:rPr>
              <a:t>:</a:t>
            </a:r>
          </a:p>
          <a:p>
            <a:pPr marL="457200" indent="-457200">
              <a:buFont typeface="ZapfDingbats" pitchFamily="82" charset="2"/>
              <a:buAutoNum type="arabicPeriod"/>
            </a:pPr>
            <a:r>
              <a:rPr lang="el-GR" sz="2200" dirty="0" smtClean="0"/>
              <a:t>να μάθει ποιοι προορισμοί είναι προσεγγίσιμοι μέσω </a:t>
            </a:r>
            <a:r>
              <a:rPr lang="en-US" sz="2200" dirty="0" smtClean="0"/>
              <a:t>AS2 </a:t>
            </a:r>
            <a:r>
              <a:rPr lang="el-GR" sz="2200" dirty="0" smtClean="0"/>
              <a:t>&amp; ποιοι μέσω</a:t>
            </a:r>
            <a:r>
              <a:rPr lang="en-US" sz="2200" dirty="0" smtClean="0"/>
              <a:t> AS3</a:t>
            </a:r>
          </a:p>
          <a:p>
            <a:pPr marL="457200" indent="-457200">
              <a:buFont typeface="ZapfDingbats" pitchFamily="82" charset="2"/>
              <a:buAutoNum type="arabicPeriod"/>
            </a:pPr>
            <a:r>
              <a:rPr lang="el-GR" sz="2200" dirty="0" smtClean="0"/>
              <a:t>Για να διαδώσει αυτή τη πληροφορία σε </a:t>
            </a:r>
            <a:r>
              <a:rPr lang="el-GR" sz="2200" b="1" dirty="0" smtClean="0"/>
              <a:t>όλους</a:t>
            </a:r>
            <a:r>
              <a:rPr lang="el-GR" sz="2200" dirty="0" smtClean="0"/>
              <a:t> τους δρομολογητές</a:t>
            </a:r>
            <a:r>
              <a:rPr lang="en-US" sz="2200" dirty="0" smtClean="0"/>
              <a:t> </a:t>
            </a:r>
            <a:r>
              <a:rPr lang="el-GR" sz="2200" dirty="0" smtClean="0"/>
              <a:t>στο</a:t>
            </a:r>
            <a:r>
              <a:rPr lang="en-US" sz="2200" dirty="0" smtClean="0"/>
              <a:t> AS1</a:t>
            </a:r>
            <a:r>
              <a:rPr lang="el-GR" sz="2200" dirty="0" smtClean="0"/>
              <a:t/>
            </a:r>
            <a:br>
              <a:rPr lang="el-GR" sz="2200" dirty="0" smtClean="0"/>
            </a:br>
            <a:endParaRPr lang="el-GR" sz="2200" dirty="0" smtClean="0"/>
          </a:p>
          <a:p>
            <a:pPr marL="457200" indent="-457200">
              <a:buFont typeface="ZapfDingbats" pitchFamily="82" charset="2"/>
              <a:buNone/>
            </a:pPr>
            <a:r>
              <a:rPr lang="el-GR" sz="2200" dirty="0" smtClean="0">
                <a:solidFill>
                  <a:srgbClr val="FF0000"/>
                </a:solidFill>
              </a:rPr>
              <a:t>Δουλειά της</a:t>
            </a:r>
            <a:r>
              <a:rPr lang="en-US" sz="2200" dirty="0" smtClean="0">
                <a:solidFill>
                  <a:srgbClr val="FF0000"/>
                </a:solidFill>
              </a:rPr>
              <a:t> inter-AS </a:t>
            </a:r>
            <a:r>
              <a:rPr lang="el-GR" sz="2200" dirty="0" smtClean="0">
                <a:solidFill>
                  <a:srgbClr val="FF0000"/>
                </a:solidFill>
              </a:rPr>
              <a:t>δρομολόγησης</a:t>
            </a:r>
            <a:r>
              <a:rPr lang="en-US" sz="2200" dirty="0" smtClean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3349B33-2C1B-4FB2-BE22-267CD8A16EB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823622" cy="1143000"/>
          </a:xfrm>
        </p:spPr>
        <p:txBody>
          <a:bodyPr/>
          <a:lstStyle/>
          <a:p>
            <a:r>
              <a:rPr lang="el-GR" sz="2500" dirty="0" smtClean="0"/>
              <a:t>Παράδειγμα</a:t>
            </a:r>
            <a:r>
              <a:rPr lang="en-US" sz="2500" dirty="0" smtClean="0"/>
              <a:t>: </a:t>
            </a:r>
            <a:r>
              <a:rPr lang="el-GR" sz="2500" dirty="0" smtClean="0"/>
              <a:t>Θέτοντας</a:t>
            </a:r>
            <a:r>
              <a:rPr lang="en-US" sz="2500" dirty="0" smtClean="0"/>
              <a:t> forwarding table </a:t>
            </a:r>
            <a:r>
              <a:rPr lang="el-GR" sz="2500" dirty="0" smtClean="0"/>
              <a:t>στον δρομολογητή</a:t>
            </a:r>
            <a:r>
              <a:rPr lang="en-US" sz="2500" dirty="0" smtClean="0"/>
              <a:t> 1d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FontTx/>
              <a:buChar char="•"/>
            </a:pPr>
            <a:r>
              <a:rPr lang="el-GR" sz="2200" dirty="0" smtClean="0"/>
              <a:t>Υποθέστε </a:t>
            </a:r>
            <a:r>
              <a:rPr lang="en-US" sz="2200" dirty="0" smtClean="0"/>
              <a:t>AS1 </a:t>
            </a:r>
            <a:r>
              <a:rPr lang="el-GR" sz="2200" dirty="0" smtClean="0"/>
              <a:t>μαθαίνει από το </a:t>
            </a:r>
            <a:r>
              <a:rPr lang="en-US" sz="2200" dirty="0" smtClean="0">
                <a:solidFill>
                  <a:srgbClr val="33CC33"/>
                </a:solidFill>
              </a:rPr>
              <a:t>inter-AS</a:t>
            </a:r>
            <a:r>
              <a:rPr lang="en-US" sz="2200" dirty="0" smtClean="0"/>
              <a:t> </a:t>
            </a:r>
            <a:r>
              <a:rPr lang="el-GR" sz="2200" dirty="0" smtClean="0"/>
              <a:t>πρωτόκολλο ότι το </a:t>
            </a:r>
            <a:r>
              <a:rPr lang="el-GR" sz="2200" dirty="0" err="1" smtClean="0"/>
              <a:t>υποδίκτυο</a:t>
            </a:r>
            <a:r>
              <a:rPr lang="en-US" sz="2200" dirty="0" smtClean="0"/>
              <a:t> </a:t>
            </a:r>
            <a:r>
              <a:rPr lang="en-US" sz="2200" i="1" dirty="0" smtClean="0">
                <a:solidFill>
                  <a:srgbClr val="FF0000"/>
                </a:solidFill>
              </a:rPr>
              <a:t>x</a:t>
            </a:r>
            <a:r>
              <a:rPr lang="en-US" sz="2200" dirty="0" smtClean="0"/>
              <a:t> is </a:t>
            </a:r>
            <a:r>
              <a:rPr lang="el-GR" sz="2200" dirty="0" smtClean="0"/>
              <a:t>είναι προσεγγίσιμο από</a:t>
            </a:r>
            <a:r>
              <a:rPr lang="en-US" sz="2200" dirty="0" smtClean="0"/>
              <a:t> AS3 (gateway 1c) </a:t>
            </a:r>
            <a:r>
              <a:rPr lang="el-GR" sz="2200" dirty="0" smtClean="0"/>
              <a:t>αλλά όχι από </a:t>
            </a:r>
            <a:r>
              <a:rPr lang="en-US" sz="2200" dirty="0" smtClean="0"/>
              <a:t>AS2</a:t>
            </a:r>
          </a:p>
          <a:p>
            <a:pPr>
              <a:buFontTx/>
              <a:buChar char="•"/>
            </a:pPr>
            <a:r>
              <a:rPr lang="en-US" sz="2200" dirty="0" smtClean="0"/>
              <a:t>Inter-AS </a:t>
            </a:r>
            <a:r>
              <a:rPr lang="el-GR" sz="2200" b="1" dirty="0" smtClean="0"/>
              <a:t>πρωτόκολλο</a:t>
            </a:r>
            <a:r>
              <a:rPr lang="en-US" sz="2200" b="1" dirty="0" smtClean="0"/>
              <a:t> </a:t>
            </a:r>
            <a:r>
              <a:rPr lang="el-GR" sz="2200" b="1" dirty="0" smtClean="0"/>
              <a:t>διαδίδει την πληροφορία σε όλους τους δρομολογητές</a:t>
            </a:r>
            <a:endParaRPr lang="en-US" sz="2200" b="1" dirty="0" smtClean="0"/>
          </a:p>
          <a:p>
            <a:pPr>
              <a:buFontTx/>
              <a:buChar char="•"/>
            </a:pPr>
            <a:r>
              <a:rPr lang="el-GR" sz="2200" dirty="0" smtClean="0"/>
              <a:t>Δρομολογητής</a:t>
            </a:r>
            <a:r>
              <a:rPr lang="en-US" sz="2200" dirty="0" smtClean="0"/>
              <a:t> 1d </a:t>
            </a:r>
            <a:r>
              <a:rPr lang="el-GR" sz="2200" dirty="0" smtClean="0"/>
              <a:t>καταλαβαίνει από </a:t>
            </a:r>
            <a:r>
              <a:rPr lang="en-US" sz="2200" dirty="0" smtClean="0"/>
              <a:t>intra-AS </a:t>
            </a:r>
            <a:r>
              <a:rPr lang="el-GR" sz="2200" dirty="0" smtClean="0"/>
              <a:t>πληροφορία προσέγγισης ότι η </a:t>
            </a:r>
            <a:r>
              <a:rPr lang="el-GR" sz="2200" dirty="0" err="1" smtClean="0"/>
              <a:t>διεπαφή</a:t>
            </a:r>
            <a:r>
              <a:rPr lang="el-GR" sz="2200" dirty="0" smtClean="0"/>
              <a:t> του</a:t>
            </a:r>
            <a:r>
              <a:rPr lang="en-US" sz="2200" dirty="0" smtClean="0"/>
              <a:t> </a:t>
            </a:r>
            <a:r>
              <a:rPr lang="en-US" sz="2200" i="1" dirty="0" smtClean="0">
                <a:solidFill>
                  <a:srgbClr val="FF0000"/>
                </a:solidFill>
              </a:rPr>
              <a:t>I</a:t>
            </a:r>
            <a:r>
              <a:rPr lang="en-US" sz="2200" dirty="0" smtClean="0"/>
              <a:t>  </a:t>
            </a:r>
            <a:r>
              <a:rPr lang="el-GR" sz="2200" dirty="0" smtClean="0"/>
              <a:t>είναι στο λιγότερο ακριβό μονοπάτι προς το </a:t>
            </a:r>
            <a:r>
              <a:rPr lang="en-US" sz="2200" dirty="0" smtClean="0"/>
              <a:t>1c</a:t>
            </a:r>
          </a:p>
          <a:p>
            <a:pPr>
              <a:buFontTx/>
              <a:buChar char="•"/>
            </a:pPr>
            <a:r>
              <a:rPr lang="el-GR" sz="2200" dirty="0" smtClean="0"/>
              <a:t>Βάζει στο </a:t>
            </a:r>
            <a:r>
              <a:rPr lang="en-US" sz="2200" b="1" dirty="0" smtClean="0"/>
              <a:t>forwarding table </a:t>
            </a:r>
            <a:r>
              <a:rPr lang="el-GR" sz="2200" b="1" dirty="0" smtClean="0"/>
              <a:t>την εγγραφή</a:t>
            </a:r>
            <a:r>
              <a:rPr lang="en-US" sz="2200" b="1" dirty="0" smtClean="0"/>
              <a:t> </a:t>
            </a:r>
            <a:r>
              <a:rPr lang="en-US" sz="2200" b="1" i="1" dirty="0" smtClean="0">
                <a:solidFill>
                  <a:srgbClr val="FF0000"/>
                </a:solidFill>
              </a:rPr>
              <a:t>(</a:t>
            </a:r>
            <a:r>
              <a:rPr lang="en-US" sz="2200" b="1" i="1" dirty="0" err="1" smtClean="0">
                <a:solidFill>
                  <a:srgbClr val="FF0000"/>
                </a:solidFill>
              </a:rPr>
              <a:t>x,I</a:t>
            </a:r>
            <a:r>
              <a:rPr lang="en-US" sz="2200" b="1" i="1" dirty="0" smtClean="0">
                <a:solidFill>
                  <a:srgbClr val="FF0000"/>
                </a:solidFill>
              </a:rPr>
              <a:t>)</a:t>
            </a:r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B53C91C1-DD85-4EC4-8290-FA3DB8B0CA4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Intra-AS </a:t>
            </a:r>
            <a:r>
              <a:rPr lang="el-GR" sz="3600" dirty="0" smtClean="0"/>
              <a:t>Δρομολόγηση</a:t>
            </a:r>
            <a:endParaRPr lang="en-US" sz="3600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</a:pPr>
            <a:r>
              <a:rPr lang="el-GR" sz="2200" dirty="0" smtClean="0"/>
              <a:t>Επίσης γνωστό ως </a:t>
            </a:r>
            <a:r>
              <a:rPr lang="en-US" sz="2200" dirty="0" smtClean="0">
                <a:solidFill>
                  <a:srgbClr val="FF0000"/>
                </a:solidFill>
              </a:rPr>
              <a:t>Interior Gateway Protocols (IGP)</a:t>
            </a:r>
            <a:endParaRPr lang="en-US" sz="2200" dirty="0" smtClean="0">
              <a:solidFill>
                <a:srgbClr val="CC0000"/>
              </a:solidFill>
            </a:endParaRPr>
          </a:p>
          <a:p>
            <a:r>
              <a:rPr lang="el-GR" sz="2200" dirty="0" smtClean="0"/>
              <a:t>Πιο διαδεδομένα </a:t>
            </a:r>
            <a:r>
              <a:rPr lang="en-US" sz="2200" b="1" dirty="0" smtClean="0">
                <a:solidFill>
                  <a:srgbClr val="33CC33"/>
                </a:solidFill>
              </a:rPr>
              <a:t>intra-AS </a:t>
            </a:r>
            <a:r>
              <a:rPr lang="el-GR" sz="2200" b="1" dirty="0" smtClean="0">
                <a:solidFill>
                  <a:srgbClr val="33CC33"/>
                </a:solidFill>
              </a:rPr>
              <a:t>πρωτόκολλα δρομολόγησης</a:t>
            </a:r>
            <a:r>
              <a:rPr lang="en-US" sz="2200" dirty="0" smtClean="0"/>
              <a:t>:</a:t>
            </a:r>
          </a:p>
          <a:p>
            <a:pPr lvl="1">
              <a:lnSpc>
                <a:spcPct val="60000"/>
              </a:lnSpc>
            </a:pPr>
            <a:endParaRPr lang="en-US" sz="2200" dirty="0" smtClean="0"/>
          </a:p>
          <a:p>
            <a:pPr lvl="1"/>
            <a:r>
              <a:rPr lang="en-US" sz="2200" b="1" dirty="0" smtClean="0"/>
              <a:t>RIP: Routing Information Protocol</a:t>
            </a:r>
          </a:p>
          <a:p>
            <a:pPr lvl="1">
              <a:lnSpc>
                <a:spcPct val="20000"/>
              </a:lnSpc>
            </a:pPr>
            <a:endParaRPr lang="en-US" sz="2200" b="1" dirty="0" smtClean="0"/>
          </a:p>
          <a:p>
            <a:pPr lvl="1"/>
            <a:r>
              <a:rPr lang="en-US" sz="2200" b="1" dirty="0" smtClean="0"/>
              <a:t>OSPF: Open Shortest Path First</a:t>
            </a:r>
          </a:p>
          <a:p>
            <a:pPr lvl="1">
              <a:lnSpc>
                <a:spcPct val="40000"/>
              </a:lnSpc>
            </a:pPr>
            <a:endParaRPr lang="en-US" sz="2200" dirty="0" smtClean="0"/>
          </a:p>
          <a:p>
            <a:pPr lvl="1"/>
            <a:r>
              <a:rPr lang="en-US" sz="2200" dirty="0" smtClean="0"/>
              <a:t>IGRP: Interior Gateway Routing Protocol (</a:t>
            </a:r>
            <a:r>
              <a:rPr lang="en-US" sz="2200" b="1" dirty="0" smtClean="0"/>
              <a:t>Cisco proprietary</a:t>
            </a:r>
            <a:r>
              <a:rPr lang="en-US" sz="2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A0FC56E-9D58-414F-9209-DA7F67EF2D0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-128588"/>
            <a:ext cx="8170863" cy="1143001"/>
          </a:xfrm>
        </p:spPr>
        <p:txBody>
          <a:bodyPr/>
          <a:lstStyle/>
          <a:p>
            <a:r>
              <a:rPr lang="en-US" sz="3600" smtClean="0"/>
              <a:t>RIP ( Routing Information Protocol)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993775"/>
            <a:ext cx="8229600" cy="1695450"/>
          </a:xfrm>
        </p:spPr>
        <p:txBody>
          <a:bodyPr/>
          <a:lstStyle/>
          <a:p>
            <a:pPr>
              <a:buNone/>
            </a:pPr>
            <a:r>
              <a:rPr lang="en-GB" b="1" i="1" dirty="0" smtClean="0">
                <a:solidFill>
                  <a:srgbClr val="33CC33"/>
                </a:solidFill>
                <a:sym typeface="Wingdings 2"/>
              </a:rPr>
              <a:t></a:t>
            </a:r>
            <a:r>
              <a:rPr lang="en-GB" sz="2200" b="1" i="1" dirty="0" smtClean="0">
                <a:solidFill>
                  <a:srgbClr val="33CC33"/>
                </a:solidFill>
                <a:sym typeface="Wingdings 2"/>
              </a:rPr>
              <a:t> </a:t>
            </a:r>
            <a:r>
              <a:rPr lang="en-GB" sz="2200" b="1" i="1" dirty="0" smtClean="0">
                <a:solidFill>
                  <a:srgbClr val="33CC33"/>
                </a:solidFill>
              </a:rPr>
              <a:t>Distance Vector </a:t>
            </a:r>
            <a:r>
              <a:rPr lang="en-GB" sz="2200" b="1" dirty="0" smtClean="0">
                <a:solidFill>
                  <a:srgbClr val="33CC33"/>
                </a:solidFill>
              </a:rPr>
              <a:t>(</a:t>
            </a:r>
            <a:r>
              <a:rPr lang="el-GR" sz="2200" b="1" i="1" dirty="0" smtClean="0">
                <a:solidFill>
                  <a:srgbClr val="33CC33"/>
                </a:solidFill>
              </a:rPr>
              <a:t>Διάνυσμα</a:t>
            </a:r>
            <a:r>
              <a:rPr lang="en-US" sz="2200" b="1" i="1" dirty="0" smtClean="0">
                <a:solidFill>
                  <a:srgbClr val="33CC33"/>
                </a:solidFill>
              </a:rPr>
              <a:t> </a:t>
            </a:r>
            <a:r>
              <a:rPr lang="el-GR" sz="2200" b="1" i="1" dirty="0" smtClean="0">
                <a:solidFill>
                  <a:srgbClr val="33CC33"/>
                </a:solidFill>
              </a:rPr>
              <a:t>απόστασης</a:t>
            </a:r>
            <a:r>
              <a:rPr lang="en-GB" sz="2200" b="1" dirty="0" smtClean="0">
                <a:solidFill>
                  <a:srgbClr val="33CC33"/>
                </a:solidFill>
              </a:rPr>
              <a:t>)</a:t>
            </a:r>
            <a:r>
              <a:rPr lang="en-US" sz="2200" b="1" dirty="0" smtClean="0"/>
              <a:t> </a:t>
            </a:r>
            <a:r>
              <a:rPr lang="el-GR" sz="2200" dirty="0" smtClean="0"/>
              <a:t>αλγόριθμος</a:t>
            </a:r>
            <a:endParaRPr lang="en-US" sz="2200" dirty="0" smtClean="0"/>
          </a:p>
          <a:p>
            <a:r>
              <a:rPr lang="el-GR" sz="2200" dirty="0" smtClean="0"/>
              <a:t>Κάθε</a:t>
            </a:r>
            <a:r>
              <a:rPr lang="en-US" sz="2200" dirty="0" smtClean="0"/>
              <a:t> </a:t>
            </a:r>
            <a:r>
              <a:rPr lang="el-GR" sz="2200" b="1" i="1" dirty="0" smtClean="0">
                <a:solidFill>
                  <a:schemeClr val="accent2">
                    <a:lumMod val="75000"/>
                  </a:schemeClr>
                </a:solidFill>
              </a:rPr>
              <a:t>ζεύξη έχει κόστος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1</a:t>
            </a:r>
          </a:p>
          <a:p>
            <a:r>
              <a:rPr lang="el-GR" sz="2200" dirty="0" smtClean="0"/>
              <a:t>Περιλήφθηκε</a:t>
            </a:r>
            <a:r>
              <a:rPr lang="en-US" sz="2200" dirty="0" smtClean="0"/>
              <a:t> </a:t>
            </a:r>
            <a:r>
              <a:rPr lang="el-GR" sz="2200" dirty="0" smtClean="0"/>
              <a:t>στο</a:t>
            </a:r>
            <a:r>
              <a:rPr lang="en-US" sz="2200" dirty="0" smtClean="0"/>
              <a:t> BSD-UNIX Distribution in 1982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>
                <a:sym typeface="Wingdings" pitchFamily="2" charset="2"/>
              </a:rPr>
              <a:t> </a:t>
            </a:r>
            <a:r>
              <a:rPr lang="el-GR" sz="2200" dirty="0" smtClean="0">
                <a:solidFill>
                  <a:schemeClr val="accent2">
                    <a:lumMod val="75000"/>
                  </a:schemeClr>
                </a:solidFill>
              </a:rPr>
              <a:t>Ευρέως υλοποιημένο</a:t>
            </a:r>
            <a:endParaRPr lang="en-US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sz="2200" dirty="0" smtClean="0"/>
              <a:t>Μονάδα απόστασης</a:t>
            </a:r>
            <a:r>
              <a:rPr lang="en-US" sz="2200" dirty="0" smtClean="0"/>
              <a:t>: # </a:t>
            </a:r>
            <a:r>
              <a:rPr lang="el-GR" sz="2200" dirty="0" smtClean="0"/>
              <a:t>των</a:t>
            </a:r>
            <a:r>
              <a:rPr lang="en-US" sz="2200" dirty="0" smtClean="0"/>
              <a:t> hops (max = 15 hops)</a:t>
            </a:r>
          </a:p>
          <a:p>
            <a:pPr lvl="1">
              <a:buFont typeface="ZapfDingbats" pitchFamily="82" charset="2"/>
              <a:buNone/>
            </a:pPr>
            <a:endParaRPr lang="en-US" sz="2200" i="1" dirty="0" smtClean="0">
              <a:solidFill>
                <a:schemeClr val="accent2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400" dirty="0" smtClean="0"/>
          </a:p>
        </p:txBody>
      </p:sp>
      <p:grpSp>
        <p:nvGrpSpPr>
          <p:cNvPr id="32774" name="Group 4"/>
          <p:cNvGrpSpPr>
            <a:grpSpLocks/>
          </p:cNvGrpSpPr>
          <p:nvPr/>
        </p:nvGrpSpPr>
        <p:grpSpPr bwMode="auto">
          <a:xfrm>
            <a:off x="801688" y="3554413"/>
            <a:ext cx="7294562" cy="2770187"/>
            <a:chOff x="432" y="1152"/>
            <a:chExt cx="4595" cy="1745"/>
          </a:xfrm>
        </p:grpSpPr>
        <p:grpSp>
          <p:nvGrpSpPr>
            <p:cNvPr id="32776" name="Group 5"/>
            <p:cNvGrpSpPr>
              <a:grpSpLocks/>
            </p:cNvGrpSpPr>
            <p:nvPr/>
          </p:nvGrpSpPr>
          <p:grpSpPr bwMode="auto">
            <a:xfrm>
              <a:off x="432" y="1152"/>
              <a:ext cx="2688" cy="1745"/>
              <a:chOff x="1824" y="912"/>
              <a:chExt cx="2688" cy="1745"/>
            </a:xfrm>
          </p:grpSpPr>
          <p:sp>
            <p:nvSpPr>
              <p:cNvPr id="32778" name="Freeform 6"/>
              <p:cNvSpPr>
                <a:spLocks/>
              </p:cNvSpPr>
              <p:nvPr/>
            </p:nvSpPr>
            <p:spPr bwMode="auto">
              <a:xfrm>
                <a:off x="1824" y="912"/>
                <a:ext cx="2688" cy="1745"/>
              </a:xfrm>
              <a:custGeom>
                <a:avLst/>
                <a:gdLst>
                  <a:gd name="T0" fmla="*/ 0 w 2250"/>
                  <a:gd name="T1" fmla="*/ 1818 h 1409"/>
                  <a:gd name="T2" fmla="*/ 534 w 2250"/>
                  <a:gd name="T3" fmla="*/ 938 h 1409"/>
                  <a:gd name="T4" fmla="*/ 1288 w 2250"/>
                  <a:gd name="T5" fmla="*/ 102 h 1409"/>
                  <a:gd name="T6" fmla="*/ 3775 w 2250"/>
                  <a:gd name="T7" fmla="*/ 323 h 1409"/>
                  <a:gd name="T8" fmla="*/ 4789 w 2250"/>
                  <a:gd name="T9" fmla="*/ 1408 h 1409"/>
                  <a:gd name="T10" fmla="*/ 5351 w 2250"/>
                  <a:gd name="T11" fmla="*/ 2639 h 1409"/>
                  <a:gd name="T12" fmla="*/ 4038 w 2250"/>
                  <a:gd name="T13" fmla="*/ 3828 h 1409"/>
                  <a:gd name="T14" fmla="*/ 2417 w 2250"/>
                  <a:gd name="T15" fmla="*/ 4039 h 1409"/>
                  <a:gd name="T16" fmla="*/ 1131 w 2250"/>
                  <a:gd name="T17" fmla="*/ 3949 h 1409"/>
                  <a:gd name="T18" fmla="*/ 248 w 2250"/>
                  <a:gd name="T19" fmla="*/ 3112 h 1409"/>
                  <a:gd name="T20" fmla="*/ 0 w 2250"/>
                  <a:gd name="T21" fmla="*/ 1818 h 14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50"/>
                  <a:gd name="T34" fmla="*/ 0 h 1409"/>
                  <a:gd name="T35" fmla="*/ 2250 w 2250"/>
                  <a:gd name="T36" fmla="*/ 1409 h 140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50" h="1409">
                    <a:moveTo>
                      <a:pt x="0" y="624"/>
                    </a:moveTo>
                    <a:cubicBezTo>
                      <a:pt x="5" y="506"/>
                      <a:pt x="131" y="419"/>
                      <a:pt x="219" y="321"/>
                    </a:cubicBezTo>
                    <a:cubicBezTo>
                      <a:pt x="307" y="223"/>
                      <a:pt x="307" y="70"/>
                      <a:pt x="529" y="35"/>
                    </a:cubicBezTo>
                    <a:cubicBezTo>
                      <a:pt x="751" y="0"/>
                      <a:pt x="1311" y="36"/>
                      <a:pt x="1551" y="111"/>
                    </a:cubicBezTo>
                    <a:cubicBezTo>
                      <a:pt x="1791" y="186"/>
                      <a:pt x="1860" y="351"/>
                      <a:pt x="1968" y="483"/>
                    </a:cubicBezTo>
                    <a:cubicBezTo>
                      <a:pt x="2076" y="615"/>
                      <a:pt x="2250" y="767"/>
                      <a:pt x="2199" y="906"/>
                    </a:cubicBezTo>
                    <a:cubicBezTo>
                      <a:pt x="2148" y="1045"/>
                      <a:pt x="1860" y="1234"/>
                      <a:pt x="1659" y="1314"/>
                    </a:cubicBezTo>
                    <a:cubicBezTo>
                      <a:pt x="1458" y="1394"/>
                      <a:pt x="1192" y="1379"/>
                      <a:pt x="993" y="1386"/>
                    </a:cubicBezTo>
                    <a:cubicBezTo>
                      <a:pt x="794" y="1393"/>
                      <a:pt x="613" y="1409"/>
                      <a:pt x="465" y="1356"/>
                    </a:cubicBezTo>
                    <a:cubicBezTo>
                      <a:pt x="317" y="1303"/>
                      <a:pt x="180" y="1190"/>
                      <a:pt x="102" y="1068"/>
                    </a:cubicBezTo>
                    <a:cubicBezTo>
                      <a:pt x="24" y="946"/>
                      <a:pt x="21" y="716"/>
                      <a:pt x="0" y="624"/>
                    </a:cubicBezTo>
                    <a:close/>
                  </a:path>
                </a:pathLst>
              </a:custGeom>
              <a:solidFill>
                <a:srgbClr val="99CCFF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79" name="Oval 7"/>
              <p:cNvSpPr>
                <a:spLocks noChangeArrowheads="1"/>
              </p:cNvSpPr>
              <p:nvPr/>
            </p:nvSpPr>
            <p:spPr bwMode="auto">
              <a:xfrm>
                <a:off x="2566" y="218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0" name="Line 8"/>
              <p:cNvSpPr>
                <a:spLocks noChangeShapeType="1"/>
              </p:cNvSpPr>
              <p:nvPr/>
            </p:nvSpPr>
            <p:spPr bwMode="auto">
              <a:xfrm>
                <a:off x="2566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1" name="Line 9"/>
              <p:cNvSpPr>
                <a:spLocks noChangeShapeType="1"/>
              </p:cNvSpPr>
              <p:nvPr/>
            </p:nvSpPr>
            <p:spPr bwMode="auto">
              <a:xfrm>
                <a:off x="2879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2" name="Rectangle 10"/>
              <p:cNvSpPr>
                <a:spLocks noChangeArrowheads="1"/>
              </p:cNvSpPr>
              <p:nvPr/>
            </p:nvSpPr>
            <p:spPr bwMode="auto">
              <a:xfrm>
                <a:off x="2566" y="217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83" name="Oval 11"/>
              <p:cNvSpPr>
                <a:spLocks noChangeArrowheads="1"/>
              </p:cNvSpPr>
              <p:nvPr/>
            </p:nvSpPr>
            <p:spPr bwMode="auto">
              <a:xfrm>
                <a:off x="2563" y="212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4" name="Oval 12"/>
              <p:cNvSpPr>
                <a:spLocks noChangeArrowheads="1"/>
              </p:cNvSpPr>
              <p:nvPr/>
            </p:nvSpPr>
            <p:spPr bwMode="auto">
              <a:xfrm>
                <a:off x="2562" y="149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5" name="Line 13"/>
              <p:cNvSpPr>
                <a:spLocks noChangeShapeType="1"/>
              </p:cNvSpPr>
              <p:nvPr/>
            </p:nvSpPr>
            <p:spPr bwMode="auto">
              <a:xfrm>
                <a:off x="2562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6" name="Line 14"/>
              <p:cNvSpPr>
                <a:spLocks noChangeShapeType="1"/>
              </p:cNvSpPr>
              <p:nvPr/>
            </p:nvSpPr>
            <p:spPr bwMode="auto">
              <a:xfrm>
                <a:off x="2875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87" name="Rectangle 15"/>
              <p:cNvSpPr>
                <a:spLocks noChangeArrowheads="1"/>
              </p:cNvSpPr>
              <p:nvPr/>
            </p:nvSpPr>
            <p:spPr bwMode="auto">
              <a:xfrm>
                <a:off x="2562" y="148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88" name="Oval 16"/>
              <p:cNvSpPr>
                <a:spLocks noChangeArrowheads="1"/>
              </p:cNvSpPr>
              <p:nvPr/>
            </p:nvSpPr>
            <p:spPr bwMode="auto">
              <a:xfrm>
                <a:off x="2559" y="143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89" name="Oval 17"/>
              <p:cNvSpPr>
                <a:spLocks noChangeArrowheads="1"/>
              </p:cNvSpPr>
              <p:nvPr/>
            </p:nvSpPr>
            <p:spPr bwMode="auto">
              <a:xfrm>
                <a:off x="3245" y="1492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0" name="Line 18"/>
              <p:cNvSpPr>
                <a:spLocks noChangeShapeType="1"/>
              </p:cNvSpPr>
              <p:nvPr/>
            </p:nvSpPr>
            <p:spPr bwMode="auto">
              <a:xfrm>
                <a:off x="3245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1" name="Line 19"/>
              <p:cNvSpPr>
                <a:spLocks noChangeShapeType="1"/>
              </p:cNvSpPr>
              <p:nvPr/>
            </p:nvSpPr>
            <p:spPr bwMode="auto">
              <a:xfrm>
                <a:off x="3557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2" name="Rectangle 20"/>
              <p:cNvSpPr>
                <a:spLocks noChangeArrowheads="1"/>
              </p:cNvSpPr>
              <p:nvPr/>
            </p:nvSpPr>
            <p:spPr bwMode="auto">
              <a:xfrm>
                <a:off x="3245" y="1485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93" name="Oval 21"/>
              <p:cNvSpPr>
                <a:spLocks noChangeArrowheads="1"/>
              </p:cNvSpPr>
              <p:nvPr/>
            </p:nvSpPr>
            <p:spPr bwMode="auto">
              <a:xfrm>
                <a:off x="3248" y="1429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4" name="Oval 22"/>
              <p:cNvSpPr>
                <a:spLocks noChangeArrowheads="1"/>
              </p:cNvSpPr>
              <p:nvPr/>
            </p:nvSpPr>
            <p:spPr bwMode="auto">
              <a:xfrm>
                <a:off x="3255" y="2183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5" name="Line 23"/>
              <p:cNvSpPr>
                <a:spLocks noChangeShapeType="1"/>
              </p:cNvSpPr>
              <p:nvPr/>
            </p:nvSpPr>
            <p:spPr bwMode="auto">
              <a:xfrm>
                <a:off x="3255" y="2176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96" name="Rectangle 24"/>
              <p:cNvSpPr>
                <a:spLocks noChangeArrowheads="1"/>
              </p:cNvSpPr>
              <p:nvPr/>
            </p:nvSpPr>
            <p:spPr bwMode="auto">
              <a:xfrm>
                <a:off x="3255" y="2176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2797" name="Oval 25"/>
              <p:cNvSpPr>
                <a:spLocks noChangeArrowheads="1"/>
              </p:cNvSpPr>
              <p:nvPr/>
            </p:nvSpPr>
            <p:spPr bwMode="auto">
              <a:xfrm>
                <a:off x="3252" y="2117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8" name="Freeform 26"/>
              <p:cNvSpPr>
                <a:spLocks/>
              </p:cNvSpPr>
              <p:nvPr/>
            </p:nvSpPr>
            <p:spPr bwMode="auto">
              <a:xfrm>
                <a:off x="3411" y="1584"/>
                <a:ext cx="1" cy="522"/>
              </a:xfrm>
              <a:custGeom>
                <a:avLst/>
                <a:gdLst>
                  <a:gd name="T0" fmla="*/ 0 w 1"/>
                  <a:gd name="T1" fmla="*/ 0 h 522"/>
                  <a:gd name="T2" fmla="*/ 0 w 1"/>
                  <a:gd name="T3" fmla="*/ 522 h 522"/>
                  <a:gd name="T4" fmla="*/ 0 60000 65536"/>
                  <a:gd name="T5" fmla="*/ 0 60000 65536"/>
                  <a:gd name="T6" fmla="*/ 0 w 1"/>
                  <a:gd name="T7" fmla="*/ 0 h 522"/>
                  <a:gd name="T8" fmla="*/ 1 w 1"/>
                  <a:gd name="T9" fmla="*/ 522 h 52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22">
                    <a:moveTo>
                      <a:pt x="0" y="0"/>
                    </a:moveTo>
                    <a:lnTo>
                      <a:pt x="0" y="52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9" name="Freeform 27"/>
              <p:cNvSpPr>
                <a:spLocks/>
              </p:cNvSpPr>
              <p:nvPr/>
            </p:nvSpPr>
            <p:spPr bwMode="auto">
              <a:xfrm>
                <a:off x="2718" y="1590"/>
                <a:ext cx="1" cy="537"/>
              </a:xfrm>
              <a:custGeom>
                <a:avLst/>
                <a:gdLst>
                  <a:gd name="T0" fmla="*/ 0 w 1"/>
                  <a:gd name="T1" fmla="*/ 0 h 537"/>
                  <a:gd name="T2" fmla="*/ 0 w 1"/>
                  <a:gd name="T3" fmla="*/ 537 h 537"/>
                  <a:gd name="T4" fmla="*/ 0 60000 65536"/>
                  <a:gd name="T5" fmla="*/ 0 60000 65536"/>
                  <a:gd name="T6" fmla="*/ 0 w 1"/>
                  <a:gd name="T7" fmla="*/ 0 h 537"/>
                  <a:gd name="T8" fmla="*/ 1 w 1"/>
                  <a:gd name="T9" fmla="*/ 537 h 53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537">
                    <a:moveTo>
                      <a:pt x="0" y="0"/>
                    </a:moveTo>
                    <a:lnTo>
                      <a:pt x="0" y="537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00" name="Freeform 28"/>
              <p:cNvSpPr>
                <a:spLocks/>
              </p:cNvSpPr>
              <p:nvPr/>
            </p:nvSpPr>
            <p:spPr bwMode="auto">
              <a:xfrm>
                <a:off x="2889" y="220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  <a:gd name="T6" fmla="*/ 0 w 366"/>
                  <a:gd name="T7" fmla="*/ 0 h 1"/>
                  <a:gd name="T8" fmla="*/ 366 w 36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801" name="Freeform 29"/>
              <p:cNvSpPr>
                <a:spLocks/>
              </p:cNvSpPr>
              <p:nvPr/>
            </p:nvSpPr>
            <p:spPr bwMode="auto">
              <a:xfrm>
                <a:off x="2883" y="151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  <a:gd name="T6" fmla="*/ 0 w 366"/>
                  <a:gd name="T7" fmla="*/ 0 h 1"/>
                  <a:gd name="T8" fmla="*/ 366 w 36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2802" name="Group 30"/>
              <p:cNvGrpSpPr>
                <a:grpSpLocks/>
              </p:cNvGrpSpPr>
              <p:nvPr/>
            </p:nvGrpSpPr>
            <p:grpSpPr bwMode="auto">
              <a:xfrm>
                <a:off x="3298" y="2069"/>
                <a:ext cx="231" cy="250"/>
                <a:chOff x="2941" y="2429"/>
                <a:chExt cx="234" cy="250"/>
              </a:xfrm>
            </p:grpSpPr>
            <p:sp>
              <p:nvSpPr>
                <p:cNvPr id="32825" name="Rectangle 3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D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2803" name="Group 33"/>
              <p:cNvGrpSpPr>
                <a:grpSpLocks/>
              </p:cNvGrpSpPr>
              <p:nvPr/>
            </p:nvGrpSpPr>
            <p:grpSpPr bwMode="auto">
              <a:xfrm>
                <a:off x="2616" y="2036"/>
                <a:ext cx="232" cy="288"/>
                <a:chOff x="2941" y="2399"/>
                <a:chExt cx="233" cy="288"/>
              </a:xfrm>
            </p:grpSpPr>
            <p:sp>
              <p:nvSpPr>
                <p:cNvPr id="32823" name="Rectangle 3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41" y="2399"/>
                  <a:ext cx="23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400"/>
                    <a:t>C</a:t>
                  </a:r>
                </a:p>
              </p:txBody>
            </p:sp>
          </p:grpSp>
          <p:grpSp>
            <p:nvGrpSpPr>
              <p:cNvPr id="32804" name="Group 36"/>
              <p:cNvGrpSpPr>
                <a:grpSpLocks/>
              </p:cNvGrpSpPr>
              <p:nvPr/>
            </p:nvGrpSpPr>
            <p:grpSpPr bwMode="auto">
              <a:xfrm>
                <a:off x="3299" y="1379"/>
                <a:ext cx="217" cy="250"/>
                <a:chOff x="2948" y="2429"/>
                <a:chExt cx="220" cy="250"/>
              </a:xfrm>
            </p:grpSpPr>
            <p:sp>
              <p:nvSpPr>
                <p:cNvPr id="32821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2805" name="Group 39"/>
              <p:cNvGrpSpPr>
                <a:grpSpLocks/>
              </p:cNvGrpSpPr>
              <p:nvPr/>
            </p:nvGrpSpPr>
            <p:grpSpPr bwMode="auto">
              <a:xfrm>
                <a:off x="2607" y="1379"/>
                <a:ext cx="233" cy="250"/>
                <a:chOff x="2940" y="2429"/>
                <a:chExt cx="236" cy="250"/>
              </a:xfrm>
            </p:grpSpPr>
            <p:sp>
              <p:nvSpPr>
                <p:cNvPr id="32819" name="Rectangle 4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3282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A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32806" name="Line 42"/>
              <p:cNvSpPr>
                <a:spLocks noChangeShapeType="1"/>
              </p:cNvSpPr>
              <p:nvPr/>
            </p:nvSpPr>
            <p:spPr bwMode="auto">
              <a:xfrm>
                <a:off x="3552" y="1488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7" name="Line 43"/>
              <p:cNvSpPr>
                <a:spLocks noChangeShapeType="1"/>
              </p:cNvSpPr>
              <p:nvPr/>
            </p:nvSpPr>
            <p:spPr bwMode="auto">
              <a:xfrm flipV="1">
                <a:off x="3504" y="12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8" name="Line 44"/>
              <p:cNvSpPr>
                <a:spLocks noChangeShapeType="1"/>
              </p:cNvSpPr>
              <p:nvPr/>
            </p:nvSpPr>
            <p:spPr bwMode="auto">
              <a:xfrm flipV="1">
                <a:off x="3552" y="19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9" name="Line 45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0" name="Line 46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28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1" name="Line 47"/>
              <p:cNvSpPr>
                <a:spLocks noChangeShapeType="1"/>
              </p:cNvSpPr>
              <p:nvPr/>
            </p:nvSpPr>
            <p:spPr bwMode="auto">
              <a:xfrm flipH="1" flipV="1">
                <a:off x="2352" y="1200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2" name="Line 48"/>
              <p:cNvSpPr>
                <a:spLocks noChangeShapeType="1"/>
              </p:cNvSpPr>
              <p:nvPr/>
            </p:nvSpPr>
            <p:spPr bwMode="auto">
              <a:xfrm flipH="1" flipV="1">
                <a:off x="2208" y="2112"/>
                <a:ext cx="38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3" name="Text Box 49"/>
              <p:cNvSpPr txBox="1">
                <a:spLocks noChangeArrowheads="1"/>
              </p:cNvSpPr>
              <p:nvPr/>
            </p:nvSpPr>
            <p:spPr bwMode="auto">
              <a:xfrm>
                <a:off x="2448" y="1104"/>
                <a:ext cx="19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u</a:t>
                </a:r>
              </a:p>
            </p:txBody>
          </p:sp>
          <p:sp>
            <p:nvSpPr>
              <p:cNvPr id="32814" name="Text Box 50"/>
              <p:cNvSpPr txBox="1">
                <a:spLocks noChangeArrowheads="1"/>
              </p:cNvSpPr>
              <p:nvPr/>
            </p:nvSpPr>
            <p:spPr bwMode="auto">
              <a:xfrm>
                <a:off x="3408" y="1107"/>
                <a:ext cx="18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v</a:t>
                </a:r>
              </a:p>
            </p:txBody>
          </p:sp>
          <p:sp>
            <p:nvSpPr>
              <p:cNvPr id="32815" name="Text Box 51"/>
              <p:cNvSpPr txBox="1">
                <a:spLocks noChangeArrowheads="1"/>
              </p:cNvSpPr>
              <p:nvPr/>
            </p:nvSpPr>
            <p:spPr bwMode="auto">
              <a:xfrm>
                <a:off x="3648" y="1347"/>
                <a:ext cx="21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w</a:t>
                </a:r>
              </a:p>
            </p:txBody>
          </p:sp>
          <p:sp>
            <p:nvSpPr>
              <p:cNvPr id="32816" name="Text Box 52"/>
              <p:cNvSpPr txBox="1">
                <a:spLocks noChangeArrowheads="1"/>
              </p:cNvSpPr>
              <p:nvPr/>
            </p:nvSpPr>
            <p:spPr bwMode="auto">
              <a:xfrm>
                <a:off x="3696" y="1923"/>
                <a:ext cx="2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x</a:t>
                </a:r>
              </a:p>
            </p:txBody>
          </p:sp>
          <p:sp>
            <p:nvSpPr>
              <p:cNvPr id="32817" name="Text Box 53"/>
              <p:cNvSpPr txBox="1">
                <a:spLocks noChangeArrowheads="1"/>
              </p:cNvSpPr>
              <p:nvPr/>
            </p:nvSpPr>
            <p:spPr bwMode="auto">
              <a:xfrm>
                <a:off x="3600" y="2259"/>
                <a:ext cx="19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y</a:t>
                </a:r>
              </a:p>
            </p:txBody>
          </p:sp>
          <p:sp>
            <p:nvSpPr>
              <p:cNvPr id="32818" name="Text Box 54"/>
              <p:cNvSpPr txBox="1">
                <a:spLocks noChangeArrowheads="1"/>
              </p:cNvSpPr>
              <p:nvPr/>
            </p:nvSpPr>
            <p:spPr bwMode="auto">
              <a:xfrm>
                <a:off x="2304" y="2115"/>
                <a:ext cx="19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z</a:t>
                </a:r>
              </a:p>
            </p:txBody>
          </p:sp>
        </p:grpSp>
        <p:sp>
          <p:nvSpPr>
            <p:cNvPr id="32777" name="Text Box 55"/>
            <p:cNvSpPr txBox="1">
              <a:spLocks noChangeArrowheads="1"/>
            </p:cNvSpPr>
            <p:nvPr/>
          </p:nvSpPr>
          <p:spPr bwMode="auto">
            <a:xfrm>
              <a:off x="3686" y="1274"/>
              <a:ext cx="1341" cy="14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l-GR" u="sng"/>
                <a:t>προορισμός</a:t>
              </a:r>
              <a:r>
                <a:rPr lang="en-US"/>
                <a:t>   </a:t>
              </a:r>
              <a:r>
                <a:rPr lang="el-GR"/>
                <a:t> </a:t>
              </a:r>
              <a:r>
                <a:rPr lang="en-US" u="sng"/>
                <a:t>hops</a:t>
              </a:r>
            </a:p>
            <a:p>
              <a:pPr eaLnBrk="1" hangingPunct="1"/>
              <a:r>
                <a:rPr lang="en-US"/>
                <a:t>      u                1</a:t>
              </a:r>
            </a:p>
            <a:p>
              <a:pPr eaLnBrk="1" hangingPunct="1"/>
              <a:r>
                <a:rPr lang="en-US"/>
                <a:t>      v                2</a:t>
              </a:r>
            </a:p>
            <a:p>
              <a:pPr eaLnBrk="1" hangingPunct="1"/>
              <a:r>
                <a:rPr lang="en-US"/>
                <a:t>      w               2</a:t>
              </a:r>
            </a:p>
            <a:p>
              <a:pPr eaLnBrk="1" hangingPunct="1"/>
              <a:r>
                <a:rPr lang="en-US"/>
                <a:t>      x                3</a:t>
              </a:r>
            </a:p>
            <a:p>
              <a:pPr eaLnBrk="1" hangingPunct="1"/>
              <a:r>
                <a:rPr lang="en-US"/>
                <a:t>      y                3</a:t>
              </a:r>
            </a:p>
            <a:p>
              <a:pPr eaLnBrk="1" hangingPunct="1"/>
              <a:r>
                <a:rPr lang="en-US"/>
                <a:t>      z                2</a:t>
              </a:r>
            </a:p>
            <a:p>
              <a:pPr eaLnBrk="1" hangingPunct="1"/>
              <a:r>
                <a:rPr lang="en-US">
                  <a:latin typeface="Arial" charset="0"/>
                </a:rPr>
                <a:t>  </a:t>
              </a:r>
            </a:p>
          </p:txBody>
        </p:sp>
      </p:grpSp>
      <p:sp>
        <p:nvSpPr>
          <p:cNvPr id="32775" name="Text Box 56"/>
          <p:cNvSpPr txBox="1">
            <a:spLocks noChangeArrowheads="1"/>
          </p:cNvSpPr>
          <p:nvPr/>
        </p:nvSpPr>
        <p:spPr bwMode="auto">
          <a:xfrm>
            <a:off x="4932363" y="3355975"/>
            <a:ext cx="4321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u="sng">
                <a:solidFill>
                  <a:srgbClr val="FF0000"/>
                </a:solidFill>
              </a:rPr>
              <a:t>Από τον δρομολογητή </a:t>
            </a:r>
            <a:r>
              <a:rPr lang="en-US" u="sng">
                <a:solidFill>
                  <a:srgbClr val="FF0000"/>
                </a:solidFill>
              </a:rPr>
              <a:t> A </a:t>
            </a:r>
            <a:r>
              <a:rPr lang="el-GR" u="sng">
                <a:solidFill>
                  <a:srgbClr val="FF0000"/>
                </a:solidFill>
              </a:rPr>
              <a:t>στα υποδίκτυα</a:t>
            </a:r>
            <a:r>
              <a:rPr lang="en-US" u="sng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98C8A570-B72E-40EE-9EC0-2907D87AB78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Διεργασίες - </a:t>
            </a:r>
            <a:r>
              <a:rPr lang="en-US" sz="3600" smtClean="0"/>
              <a:t>RIP Table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r>
              <a:rPr lang="el-GR" sz="2200" dirty="0" smtClean="0"/>
              <a:t>Τα </a:t>
            </a:r>
            <a:r>
              <a:rPr lang="en-US" sz="2200" dirty="0" smtClean="0"/>
              <a:t>RIP routing tables </a:t>
            </a:r>
            <a:r>
              <a:rPr lang="el-GR" sz="2200" dirty="0" smtClean="0"/>
              <a:t>ελέγχονται από μία </a:t>
            </a:r>
            <a:r>
              <a:rPr lang="el-GR" sz="2200" b="1" i="1" dirty="0" smtClean="0"/>
              <a:t>διεργασία επιπέδου εφαρμογής</a:t>
            </a:r>
            <a:r>
              <a:rPr lang="el-GR" sz="2200" dirty="0" smtClean="0"/>
              <a:t>  (!) που λέγεται</a:t>
            </a:r>
            <a:r>
              <a:rPr lang="en-US" sz="2200" dirty="0" smtClean="0"/>
              <a:t> </a:t>
            </a:r>
            <a:r>
              <a:rPr lang="en-US" sz="2200" b="1" i="1" dirty="0" smtClean="0">
                <a:solidFill>
                  <a:srgbClr val="CC3300"/>
                </a:solidFill>
              </a:rPr>
              <a:t>route-d</a:t>
            </a:r>
            <a:r>
              <a:rPr lang="en-US" sz="2200" b="1" dirty="0" smtClean="0"/>
              <a:t> </a:t>
            </a:r>
            <a:endParaRPr lang="el-GR" sz="2200" b="1" dirty="0" smtClean="0"/>
          </a:p>
          <a:p>
            <a:r>
              <a:rPr lang="el-GR" sz="2200" dirty="0" smtClean="0"/>
              <a:t>Οι </a:t>
            </a:r>
            <a:r>
              <a:rPr lang="el-GR" sz="2200" b="1" dirty="0" smtClean="0"/>
              <a:t>ανακοινώσεις </a:t>
            </a:r>
            <a:r>
              <a:rPr lang="el-GR" sz="2200" dirty="0" smtClean="0"/>
              <a:t>που στέλνονται μέσα στα</a:t>
            </a:r>
            <a:r>
              <a:rPr lang="en-US" sz="2200" dirty="0" smtClean="0"/>
              <a:t> </a:t>
            </a:r>
            <a:r>
              <a:rPr lang="en-US" sz="2200" b="1" i="1" u="sng" dirty="0" smtClean="0">
                <a:solidFill>
                  <a:srgbClr val="CC3300"/>
                </a:solidFill>
              </a:rPr>
              <a:t>UDP </a:t>
            </a:r>
            <a:r>
              <a:rPr lang="el-GR" sz="2200" b="1" i="1" u="sng" dirty="0" smtClean="0">
                <a:solidFill>
                  <a:srgbClr val="CC3300"/>
                </a:solidFill>
              </a:rPr>
              <a:t>πακέτα</a:t>
            </a:r>
            <a:r>
              <a:rPr lang="en-US" sz="2200" dirty="0" smtClean="0"/>
              <a:t>, </a:t>
            </a:r>
            <a:r>
              <a:rPr lang="el-GR" sz="2200" b="1" dirty="0" smtClean="0">
                <a:solidFill>
                  <a:srgbClr val="33CC33"/>
                </a:solidFill>
              </a:rPr>
              <a:t>επαναλαμβάνονται </a:t>
            </a:r>
            <a:r>
              <a:rPr lang="el-GR" sz="2200" b="1" i="1" u="sng" dirty="0" smtClean="0">
                <a:solidFill>
                  <a:srgbClr val="33CC33"/>
                </a:solidFill>
              </a:rPr>
              <a:t>περιοδικά</a:t>
            </a:r>
            <a:r>
              <a:rPr lang="el-GR" sz="2200" b="1" dirty="0" smtClean="0">
                <a:solidFill>
                  <a:srgbClr val="33CC33"/>
                </a:solidFill>
              </a:rPr>
              <a:t> </a:t>
            </a:r>
            <a:endParaRPr lang="en-US" sz="2200" b="1" dirty="0" smtClean="0">
              <a:solidFill>
                <a:srgbClr val="33CC33"/>
              </a:solidFill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1263650" y="5778500"/>
            <a:ext cx="2655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physical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1268413" y="5402263"/>
            <a:ext cx="26511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link</a:t>
            </a: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1268413" y="4751388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network     forwarding</a:t>
            </a:r>
          </a:p>
          <a:p>
            <a:r>
              <a:rPr lang="en-US"/>
              <a:t>   (IP)            table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527300" y="4787900"/>
            <a:ext cx="1233488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802" name="Text Box 8"/>
          <p:cNvSpPr txBox="1">
            <a:spLocks noChangeArrowheads="1"/>
          </p:cNvSpPr>
          <p:nvPr/>
        </p:nvSpPr>
        <p:spPr bwMode="auto">
          <a:xfrm>
            <a:off x="1268413" y="4100513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Transprt</a:t>
            </a:r>
          </a:p>
          <a:p>
            <a:r>
              <a:rPr lang="en-US"/>
              <a:t>  (UDP)</a:t>
            </a:r>
          </a:p>
        </p:txBody>
      </p:sp>
      <p:grpSp>
        <p:nvGrpSpPr>
          <p:cNvPr id="33803" name="Group 9"/>
          <p:cNvGrpSpPr>
            <a:grpSpLocks/>
          </p:cNvGrpSpPr>
          <p:nvPr/>
        </p:nvGrpSpPr>
        <p:grpSpPr bwMode="auto">
          <a:xfrm>
            <a:off x="2112963" y="3346450"/>
            <a:ext cx="1258887" cy="560388"/>
            <a:chOff x="1315" y="2154"/>
            <a:chExt cx="793" cy="353"/>
          </a:xfrm>
        </p:grpSpPr>
        <p:sp>
          <p:nvSpPr>
            <p:cNvPr id="33817" name="Oval 10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818" name="Text Box 11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routed</a:t>
              </a:r>
            </a:p>
          </p:txBody>
        </p:sp>
      </p:grpSp>
      <p:sp>
        <p:nvSpPr>
          <p:cNvPr id="33804" name="Line 12"/>
          <p:cNvSpPr>
            <a:spLocks noChangeShapeType="1"/>
          </p:cNvSpPr>
          <p:nvPr/>
        </p:nvSpPr>
        <p:spPr bwMode="auto">
          <a:xfrm flipV="1">
            <a:off x="2381250" y="3883025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24475" y="5784850"/>
            <a:ext cx="2655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physical</a:t>
            </a: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329238" y="5408613"/>
            <a:ext cx="26511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link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5329238" y="4757738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network</a:t>
            </a:r>
          </a:p>
          <a:p>
            <a:pPr algn="r"/>
            <a:r>
              <a:rPr lang="en-US"/>
              <a:t>   (IP)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329238" y="4106863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/>
              <a:t>Transprt</a:t>
            </a:r>
          </a:p>
          <a:p>
            <a:pPr algn="r"/>
            <a:r>
              <a:rPr lang="en-US"/>
              <a:t>  (UDP)</a:t>
            </a:r>
          </a:p>
        </p:txBody>
      </p:sp>
      <p:grpSp>
        <p:nvGrpSpPr>
          <p:cNvPr id="33809" name="Group 17"/>
          <p:cNvGrpSpPr>
            <a:grpSpLocks/>
          </p:cNvGrpSpPr>
          <p:nvPr/>
        </p:nvGrpSpPr>
        <p:grpSpPr bwMode="auto">
          <a:xfrm>
            <a:off x="5978525" y="3352800"/>
            <a:ext cx="1258888" cy="560388"/>
            <a:chOff x="1315" y="2154"/>
            <a:chExt cx="793" cy="353"/>
          </a:xfrm>
        </p:grpSpPr>
        <p:sp>
          <p:nvSpPr>
            <p:cNvPr id="33815" name="Oval 18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816" name="Text Box 19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routed</a:t>
              </a:r>
            </a:p>
          </p:txBody>
        </p:sp>
      </p:grpSp>
      <p:sp>
        <p:nvSpPr>
          <p:cNvPr id="33810" name="Line 20"/>
          <p:cNvSpPr>
            <a:spLocks noChangeShapeType="1"/>
          </p:cNvSpPr>
          <p:nvPr/>
        </p:nvSpPr>
        <p:spPr bwMode="auto">
          <a:xfrm flipV="1">
            <a:off x="6784975" y="3925888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Rectangle 21"/>
          <p:cNvSpPr>
            <a:spLocks noChangeArrowheads="1"/>
          </p:cNvSpPr>
          <p:nvPr/>
        </p:nvSpPr>
        <p:spPr bwMode="auto">
          <a:xfrm>
            <a:off x="5364163" y="4794250"/>
            <a:ext cx="1233487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forwarding</a:t>
            </a:r>
          </a:p>
          <a:p>
            <a:pPr algn="ctr"/>
            <a:r>
              <a:rPr lang="en-US"/>
              <a:t>table</a:t>
            </a:r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>
            <a:off x="2381250" y="5910263"/>
            <a:ext cx="4408488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>
            <a:off x="2894013" y="393223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>
            <a:off x="6380163" y="390048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81B04F7-D0E2-492E-B178-070D4314420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RIP advertisements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r>
              <a:rPr lang="en-US" sz="2200" dirty="0" smtClean="0">
                <a:solidFill>
                  <a:srgbClr val="0099FF"/>
                </a:solidFill>
              </a:rPr>
              <a:t>RIP </a:t>
            </a:r>
            <a:r>
              <a:rPr lang="el-GR" sz="2200" dirty="0" smtClean="0">
                <a:solidFill>
                  <a:srgbClr val="0099FF"/>
                </a:solidFill>
              </a:rPr>
              <a:t>δαίμονας</a:t>
            </a:r>
            <a:r>
              <a:rPr lang="en-US" sz="2200" dirty="0" smtClean="0"/>
              <a:t> </a:t>
            </a:r>
            <a:r>
              <a:rPr lang="el-GR" sz="2200" dirty="0" smtClean="0"/>
              <a:t>ανακοινώνε</a:t>
            </a:r>
            <a:r>
              <a:rPr lang="el-GR" sz="2200" dirty="0" smtClean="0">
                <a:solidFill>
                  <a:srgbClr val="CC3300"/>
                </a:solidFill>
              </a:rPr>
              <a:t>ι </a:t>
            </a:r>
            <a:r>
              <a:rPr lang="el-GR" sz="2200" b="1" i="1" dirty="0" smtClean="0">
                <a:solidFill>
                  <a:srgbClr val="CC3300"/>
                </a:solidFill>
              </a:rPr>
              <a:t>περιοδικά</a:t>
            </a:r>
            <a:r>
              <a:rPr lang="en-US" sz="2200" dirty="0" smtClean="0"/>
              <a:t> </a:t>
            </a:r>
            <a:r>
              <a:rPr lang="el-GR" sz="2200" dirty="0" smtClean="0"/>
              <a:t>τα </a:t>
            </a:r>
            <a:r>
              <a:rPr lang="el-GR" sz="2200" b="1" i="1" dirty="0" smtClean="0"/>
              <a:t>διανύσματα απόστασης</a:t>
            </a:r>
            <a:endParaRPr lang="en-US" sz="2200" b="1" i="1" dirty="0" smtClean="0"/>
          </a:p>
          <a:p>
            <a:pPr>
              <a:buFont typeface="ZapfDingbats" pitchFamily="82" charset="2"/>
              <a:buNone/>
            </a:pPr>
            <a:r>
              <a:rPr lang="en-US" sz="2200" dirty="0" smtClean="0">
                <a:sym typeface="Webdings" pitchFamily="18" charset="2"/>
              </a:rPr>
              <a:t> </a:t>
            </a:r>
            <a:r>
              <a:rPr lang="el-GR" sz="2200" dirty="0" smtClean="0">
                <a:sym typeface="Webdings" pitchFamily="18" charset="2"/>
              </a:rPr>
              <a:t>Όταν φορτώνει</a:t>
            </a:r>
            <a:r>
              <a:rPr lang="en-US" sz="2200" dirty="0" smtClean="0"/>
              <a:t> </a:t>
            </a:r>
            <a:r>
              <a:rPr lang="el-GR" sz="2200" dirty="0" smtClean="0"/>
              <a:t>ζητάει από τους γείτονες του το </a:t>
            </a:r>
            <a:r>
              <a:rPr lang="en-US" sz="2200" dirty="0" smtClean="0"/>
              <a:t>routing table</a:t>
            </a:r>
            <a:r>
              <a:rPr lang="el-GR" sz="2200" dirty="0" smtClean="0"/>
              <a:t> τους</a:t>
            </a:r>
            <a:endParaRPr lang="en-US" sz="2200" dirty="0" smtClean="0"/>
          </a:p>
          <a:p>
            <a:r>
              <a:rPr lang="el-GR" sz="2200" dirty="0" smtClean="0"/>
              <a:t>Διανύσματα απόστασης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ανταλλάσσονται μεταξύ γειτόνων</a:t>
            </a:r>
            <a:r>
              <a:rPr lang="en-US" sz="2200" dirty="0" smtClean="0"/>
              <a:t> </a:t>
            </a:r>
            <a:r>
              <a:rPr lang="el-GR" sz="2200" dirty="0" smtClean="0"/>
              <a:t>κάθε</a:t>
            </a:r>
            <a:r>
              <a:rPr lang="en-US" sz="2200" dirty="0" smtClean="0"/>
              <a:t> </a:t>
            </a:r>
            <a:r>
              <a:rPr lang="en-US" sz="2200" b="1" dirty="0" smtClean="0"/>
              <a:t>30 sec</a:t>
            </a:r>
            <a:r>
              <a:rPr lang="en-US" sz="2200" dirty="0" smtClean="0"/>
              <a:t> </a:t>
            </a:r>
            <a:r>
              <a:rPr lang="el-GR" sz="2200" dirty="0" smtClean="0"/>
              <a:t>μέσω</a:t>
            </a:r>
            <a:r>
              <a:rPr lang="en-US" sz="2200" dirty="0" smtClean="0"/>
              <a:t> </a:t>
            </a:r>
            <a:r>
              <a:rPr lang="el-GR" sz="2200" i="1" dirty="0" smtClean="0"/>
              <a:t>Μηνύματος Απάντησης</a:t>
            </a:r>
            <a:r>
              <a:rPr lang="en-US" sz="2200" dirty="0" smtClean="0"/>
              <a:t> (</a:t>
            </a:r>
            <a:r>
              <a:rPr lang="el-GR" sz="2200" dirty="0" smtClean="0"/>
              <a:t>επίσης λέγεται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advertisement</a:t>
            </a:r>
            <a:r>
              <a:rPr lang="en-US" sz="2200" dirty="0" smtClean="0"/>
              <a:t>)</a:t>
            </a:r>
          </a:p>
          <a:p>
            <a:pPr>
              <a:buFont typeface="ZapfDingbats" pitchFamily="82" charset="2"/>
              <a:buNone/>
            </a:pPr>
            <a:endParaRPr lang="en-US" sz="2200" dirty="0" smtClean="0"/>
          </a:p>
          <a:p>
            <a:r>
              <a:rPr lang="el-GR" sz="2200" dirty="0" smtClean="0"/>
              <a:t>Κάθε</a:t>
            </a:r>
            <a:r>
              <a:rPr lang="en-US" sz="2200" dirty="0" smtClean="0"/>
              <a:t> advertisement: </a:t>
            </a:r>
            <a:r>
              <a:rPr lang="el-GR" sz="2200" dirty="0" smtClean="0"/>
              <a:t>απαριθμεί μέχρι και </a:t>
            </a:r>
            <a:r>
              <a:rPr lang="el-GR" sz="2200" b="1" i="1" dirty="0" smtClean="0"/>
              <a:t>25 </a:t>
            </a:r>
            <a:r>
              <a:rPr lang="el-GR" sz="2200" b="1" i="1" dirty="0" err="1" smtClean="0"/>
              <a:t>υποδικτύων</a:t>
            </a:r>
            <a:r>
              <a:rPr lang="el-GR" sz="2200" b="1" i="1" dirty="0" smtClean="0"/>
              <a:t> προορισμού </a:t>
            </a:r>
            <a:r>
              <a:rPr lang="el-GR" sz="2200" dirty="0" smtClean="0"/>
              <a:t>μέσα στο</a:t>
            </a:r>
            <a:r>
              <a:rPr lang="en-US" sz="2200" dirty="0" smtClean="0"/>
              <a:t> AS</a:t>
            </a:r>
          </a:p>
          <a:p>
            <a:r>
              <a:rPr lang="el-GR" sz="2200" dirty="0" smtClean="0"/>
              <a:t>Στέλνοντας</a:t>
            </a:r>
            <a:r>
              <a:rPr lang="en-US" sz="2200" dirty="0" smtClean="0"/>
              <a:t> </a:t>
            </a:r>
            <a:r>
              <a:rPr lang="el-GR" sz="2200" dirty="0" smtClean="0"/>
              <a:t>Ενημερώσεις</a:t>
            </a:r>
            <a:endParaRPr lang="en-US" sz="2200" dirty="0" smtClean="0"/>
          </a:p>
          <a:p>
            <a:pPr lvl="1">
              <a:buFont typeface="ZapfDingbats" pitchFamily="82" charset="2"/>
              <a:buNone/>
            </a:pPr>
            <a:r>
              <a:rPr lang="en-US" sz="2200" dirty="0" smtClean="0">
                <a:sym typeface="Wingdings" pitchFamily="2" charset="2"/>
              </a:rPr>
              <a:t> </a:t>
            </a:r>
            <a:r>
              <a:rPr lang="el-GR" sz="2200" dirty="0" smtClean="0">
                <a:sym typeface="Wingdings" pitchFamily="2" charset="2"/>
              </a:rPr>
              <a:t>Κάθε δρομολογητής ακούει για ενημερώσεις μέσω </a:t>
            </a:r>
            <a:r>
              <a:rPr lang="en-US" sz="2200" b="1" dirty="0" smtClean="0"/>
              <a:t>UDP </a:t>
            </a:r>
            <a:r>
              <a:rPr lang="el-GR" sz="2200" b="1" dirty="0" smtClean="0"/>
              <a:t>στην </a:t>
            </a:r>
            <a:r>
              <a:rPr lang="en-US" sz="2200" b="1" dirty="0" smtClean="0"/>
              <a:t>port 520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7C19E0B-07A8-469C-A770-1BB1DBD5D72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0"/>
            <a:ext cx="7772400" cy="1143000"/>
          </a:xfrm>
        </p:spPr>
        <p:txBody>
          <a:bodyPr/>
          <a:lstStyle/>
          <a:p>
            <a:r>
              <a:rPr lang="en-US" smtClean="0"/>
              <a:t>RIP </a:t>
            </a:r>
            <a:r>
              <a:rPr lang="el-GR" smtClean="0"/>
              <a:t>Ενημερώσεις</a:t>
            </a:r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2713"/>
            <a:ext cx="9339263" cy="4648200"/>
          </a:xfrm>
        </p:spPr>
        <p:txBody>
          <a:bodyPr/>
          <a:lstStyle/>
          <a:p>
            <a:r>
              <a:rPr lang="el-GR" sz="2000" dirty="0" smtClean="0"/>
              <a:t>Αρχικά</a:t>
            </a:r>
            <a:endParaRPr lang="en-US" sz="2000" dirty="0" smtClean="0"/>
          </a:p>
          <a:p>
            <a:pPr lvl="1"/>
            <a:r>
              <a:rPr lang="el-GR" sz="2000" dirty="0" smtClean="0"/>
              <a:t>Όταν ο δρομολογητής ξεκινάει</a:t>
            </a:r>
            <a:r>
              <a:rPr lang="en-US" sz="2000" dirty="0" smtClean="0"/>
              <a:t>, </a:t>
            </a:r>
            <a:r>
              <a:rPr lang="el-GR" sz="2000" dirty="0" smtClean="0"/>
              <a:t>ζητάει ένα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αντίγραφο του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table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κάθε γείτονα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l-GR" sz="2000" dirty="0" smtClean="0"/>
              <a:t>Το </a:t>
            </a:r>
            <a:r>
              <a:rPr lang="el-GR" sz="2000" b="1" dirty="0" smtClean="0"/>
              <a:t>χρησιμοποιεί επαναληπτικά </a:t>
            </a:r>
            <a:r>
              <a:rPr lang="el-GR" sz="2000" dirty="0" smtClean="0"/>
              <a:t>για να δημιουργήσει το δικό του </a:t>
            </a:r>
            <a:r>
              <a:rPr lang="en-US" sz="2000" dirty="0" smtClean="0"/>
              <a:t>table</a:t>
            </a:r>
          </a:p>
          <a:p>
            <a:r>
              <a:rPr lang="el-GR" sz="2000" b="1" dirty="0" smtClean="0">
                <a:solidFill>
                  <a:srgbClr val="00B050"/>
                </a:solidFill>
              </a:rPr>
              <a:t>Περιοδικά</a:t>
            </a:r>
            <a:endParaRPr lang="en-US" sz="2000" b="1" dirty="0" smtClean="0">
              <a:solidFill>
                <a:srgbClr val="00B050"/>
              </a:solidFill>
            </a:endParaRPr>
          </a:p>
          <a:p>
            <a:pPr lvl="1"/>
            <a:r>
              <a:rPr lang="el-GR" sz="2000" dirty="0" smtClean="0"/>
              <a:t>Κάθε </a:t>
            </a:r>
            <a:r>
              <a:rPr lang="en-US" sz="2000" b="1" i="1" dirty="0" smtClean="0">
                <a:solidFill>
                  <a:srgbClr val="00B050"/>
                </a:solidFill>
              </a:rPr>
              <a:t>30 sec</a:t>
            </a:r>
            <a:r>
              <a:rPr lang="en-US" sz="2000" dirty="0" smtClean="0"/>
              <a:t>, </a:t>
            </a:r>
            <a:r>
              <a:rPr lang="el-GR" sz="2000" dirty="0" smtClean="0"/>
              <a:t>ο δρομολογητής στέλνει αντίγραφο του </a:t>
            </a:r>
            <a:r>
              <a:rPr lang="en-US" sz="2000" dirty="0" smtClean="0"/>
              <a:t>table </a:t>
            </a:r>
            <a:r>
              <a:rPr lang="el-GR" sz="2000" dirty="0" smtClean="0"/>
              <a:t>σε κάθε γείτονα</a:t>
            </a:r>
            <a:endParaRPr lang="en-US" sz="2000" dirty="0" smtClean="0"/>
          </a:p>
          <a:p>
            <a:pPr lvl="1"/>
            <a:r>
              <a:rPr lang="el-GR" sz="2000" dirty="0" smtClean="0"/>
              <a:t>Αυτοί το χρησιμοποιούν </a:t>
            </a:r>
            <a:r>
              <a:rPr lang="el-GR" sz="2000" b="1" i="1" dirty="0" smtClean="0"/>
              <a:t>επαναληπτικά</a:t>
            </a:r>
            <a:r>
              <a:rPr lang="el-GR" sz="2000" dirty="0" smtClean="0"/>
              <a:t> για να ανανεώσουν τα </a:t>
            </a:r>
            <a:r>
              <a:rPr lang="en-US" sz="2000" dirty="0" smtClean="0"/>
              <a:t>tables</a:t>
            </a:r>
            <a:r>
              <a:rPr lang="el-GR" sz="2000" dirty="0" smtClean="0"/>
              <a:t> τους</a:t>
            </a:r>
            <a:endParaRPr lang="en-US" sz="2000" dirty="0" smtClean="0"/>
          </a:p>
          <a:p>
            <a:r>
              <a:rPr lang="en-GB" sz="2000" dirty="0" smtClean="0"/>
              <a:t>Kai:</a:t>
            </a:r>
            <a:endParaRPr lang="en-US" sz="2000" dirty="0" smtClean="0"/>
          </a:p>
          <a:p>
            <a:pPr lvl="1"/>
            <a:r>
              <a:rPr lang="el-GR" sz="2000" dirty="0" smtClean="0"/>
              <a:t>Κάθε φορά που μία </a:t>
            </a:r>
            <a:r>
              <a:rPr lang="el-GR" sz="2000" b="1" i="1" dirty="0" smtClean="0">
                <a:solidFill>
                  <a:srgbClr val="00B050"/>
                </a:solidFill>
              </a:rPr>
              <a:t>εγγραφή αλλάξει</a:t>
            </a:r>
            <a:r>
              <a:rPr lang="en-US" sz="2000" dirty="0" smtClean="0"/>
              <a:t>, </a:t>
            </a:r>
            <a:r>
              <a:rPr lang="el-GR" sz="2000" dirty="0" smtClean="0"/>
              <a:t>στείλε ένα αντίγραφο της εγγραφής στους γείτονες</a:t>
            </a:r>
            <a:endParaRPr lang="en-US" sz="2000" dirty="0" smtClean="0"/>
          </a:p>
          <a:p>
            <a:pPr lvl="1"/>
            <a:r>
              <a:rPr lang="el-GR" sz="2000" dirty="0" smtClean="0"/>
              <a:t>Το χρησιμοποιούν οι γείτονες να ανανεώσουν τα</a:t>
            </a:r>
            <a:r>
              <a:rPr lang="en-US" sz="2000" dirty="0" smtClean="0"/>
              <a:t> tables</a:t>
            </a:r>
            <a:r>
              <a:rPr lang="el-GR" sz="2000" dirty="0" smtClean="0"/>
              <a:t> τους</a:t>
            </a: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8"/>
          <p:cNvSpPr>
            <a:spLocks noChangeArrowheads="1"/>
          </p:cNvSpPr>
          <p:nvPr/>
        </p:nvSpPr>
        <p:spPr bwMode="auto">
          <a:xfrm>
            <a:off x="773113" y="3157538"/>
            <a:ext cx="2559050" cy="773112"/>
          </a:xfrm>
          <a:prstGeom prst="ellipse">
            <a:avLst/>
          </a:prstGeom>
          <a:solidFill>
            <a:srgbClr val="FFFF00">
              <a:alpha val="43137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379413" y="2911475"/>
            <a:ext cx="6111875" cy="428625"/>
          </a:xfrm>
          <a:prstGeom prst="rect">
            <a:avLst/>
          </a:prstGeom>
          <a:solidFill>
            <a:srgbClr val="CC3300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F978C85A-16CB-4278-8A99-5FDE72CDF4C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55075" cy="1143000"/>
          </a:xfrm>
        </p:spPr>
        <p:txBody>
          <a:bodyPr/>
          <a:lstStyle/>
          <a:p>
            <a:r>
              <a:rPr lang="en-US" sz="3200" smtClean="0"/>
              <a:t>“Up-to-date” </a:t>
            </a:r>
            <a:r>
              <a:rPr lang="el-GR" sz="3200" smtClean="0"/>
              <a:t> </a:t>
            </a:r>
            <a:r>
              <a:rPr lang="en-US" sz="3200" smtClean="0"/>
              <a:t>RIP/</a:t>
            </a:r>
            <a:r>
              <a:rPr lang="el-GR" sz="3200" smtClean="0"/>
              <a:t>Έλεγχος διακυμάνσεων</a:t>
            </a:r>
            <a:endParaRPr lang="en-US" sz="3200" smtClean="0"/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4100"/>
            <a:ext cx="96615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n-US" sz="2400" dirty="0" smtClean="0"/>
          </a:p>
          <a:p>
            <a:r>
              <a:rPr lang="el-GR" sz="2000" dirty="0" smtClean="0"/>
              <a:t>Χρονομετρητής διαδρομής</a:t>
            </a:r>
            <a:endParaRPr lang="en-US" sz="2000" dirty="0" smtClean="0"/>
          </a:p>
          <a:p>
            <a:pPr lvl="1"/>
            <a:r>
              <a:rPr lang="el-GR" sz="2000" dirty="0" smtClean="0"/>
              <a:t>Κάθε</a:t>
            </a:r>
            <a:r>
              <a:rPr lang="en-US" sz="2000" dirty="0" smtClean="0"/>
              <a:t> </a:t>
            </a:r>
            <a:r>
              <a:rPr lang="el-GR" sz="2000" b="1" dirty="0" smtClean="0">
                <a:solidFill>
                  <a:srgbClr val="33CC33"/>
                </a:solidFill>
              </a:rPr>
              <a:t>διαδρομή έχει ένα όριο</a:t>
            </a:r>
            <a:r>
              <a:rPr lang="en-US" sz="2000" b="1" dirty="0" smtClean="0">
                <a:solidFill>
                  <a:srgbClr val="33CC33"/>
                </a:solidFill>
              </a:rPr>
              <a:t> timeout </a:t>
            </a:r>
            <a:r>
              <a:rPr lang="el-GR" sz="2000" dirty="0" smtClean="0"/>
              <a:t>(πχ</a:t>
            </a:r>
            <a:r>
              <a:rPr lang="en-US" sz="2000" dirty="0" smtClean="0"/>
              <a:t> 180 seconds</a:t>
            </a:r>
            <a:r>
              <a:rPr lang="el-GR" sz="2000" dirty="0" smtClean="0"/>
              <a:t>)</a:t>
            </a:r>
            <a:endParaRPr lang="en-US" sz="2000" dirty="0" smtClean="0"/>
          </a:p>
          <a:p>
            <a:pPr lvl="2"/>
            <a:r>
              <a:rPr lang="el-GR" dirty="0" smtClean="0"/>
              <a:t>Τερματίζει όταν δεν έχει δεχτεί ενημέρωση από το επόμενο</a:t>
            </a:r>
            <a:r>
              <a:rPr lang="en-US" dirty="0" smtClean="0"/>
              <a:t> next hop</a:t>
            </a:r>
            <a:endParaRPr lang="el-GR" dirty="0" smtClean="0"/>
          </a:p>
          <a:p>
            <a:pPr lvl="2">
              <a:buFontTx/>
              <a:buNone/>
            </a:pPr>
            <a:r>
              <a:rPr lang="el-GR" dirty="0" smtClean="0"/>
              <a:t>   </a:t>
            </a:r>
            <a:r>
              <a:rPr lang="en-US" dirty="0" smtClean="0"/>
              <a:t>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κάποιο χρόνο</a:t>
            </a:r>
            <a:r>
              <a:rPr lang="en-US" dirty="0" smtClean="0"/>
              <a:t> </a:t>
            </a:r>
          </a:p>
          <a:p>
            <a:pPr lvl="1"/>
            <a:r>
              <a:rPr lang="el-GR" sz="2000" dirty="0" smtClean="0"/>
              <a:t>Αν δεν ενημερωθεί</a:t>
            </a:r>
            <a:r>
              <a:rPr lang="en-US" sz="2000" dirty="0" smtClean="0"/>
              <a:t>, </a:t>
            </a:r>
            <a:r>
              <a:rPr lang="el-GR" sz="2000" b="1" dirty="0" smtClean="0"/>
              <a:t>ορίζεται στο άπειρο</a:t>
            </a:r>
            <a:endParaRPr lang="en-US" sz="2000" b="1" dirty="0" smtClean="0"/>
          </a:p>
          <a:p>
            <a:pPr lvl="1"/>
            <a:r>
              <a:rPr lang="en-US" sz="2000" dirty="0" smtClean="0">
                <a:solidFill>
                  <a:srgbClr val="CC3300"/>
                </a:solidFill>
              </a:rPr>
              <a:t>Soft-state </a:t>
            </a:r>
            <a:r>
              <a:rPr lang="el-GR" sz="2000" dirty="0" smtClean="0">
                <a:solidFill>
                  <a:srgbClr val="CC3300"/>
                </a:solidFill>
              </a:rPr>
              <a:t>ανανέωση</a:t>
            </a:r>
            <a:r>
              <a:rPr lang="en-US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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σημαντική έννοια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!!!</a:t>
            </a:r>
            <a:endParaRPr lang="en-US" sz="2000" dirty="0" smtClean="0">
              <a:solidFill>
                <a:srgbClr val="CC3300"/>
              </a:solidFill>
            </a:endParaRPr>
          </a:p>
          <a:p>
            <a:endParaRPr lang="en-US" sz="2000" dirty="0" smtClean="0"/>
          </a:p>
          <a:p>
            <a:r>
              <a:rPr lang="el-GR" sz="2000" dirty="0" smtClean="0"/>
              <a:t>Συμπεριφορά</a:t>
            </a:r>
            <a:endParaRPr lang="en-US" sz="2000" dirty="0" smtClean="0"/>
          </a:p>
          <a:p>
            <a:pPr lvl="1"/>
            <a:r>
              <a:rPr lang="el-GR" sz="2000" dirty="0" smtClean="0"/>
              <a:t>Όταν ο δρομολογητής ή μια ζεύξη αποτυγχάνει, </a:t>
            </a:r>
            <a:r>
              <a:rPr lang="el-GR" sz="2000" b="1" dirty="0" smtClean="0"/>
              <a:t>μπορεί να πάρει λεπτά</a:t>
            </a:r>
            <a:br>
              <a:rPr lang="el-GR" sz="2000" b="1" dirty="0" smtClean="0"/>
            </a:br>
            <a:r>
              <a:rPr lang="el-GR" sz="2000" b="1" dirty="0" smtClean="0"/>
              <a:t>για να σταθεροποιηθεί</a:t>
            </a:r>
            <a:endParaRPr lang="en-US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9CF8B3A-4BC0-46B8-8E5E-97B48F047A4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86775" cy="1143000"/>
          </a:xfrm>
        </p:spPr>
        <p:txBody>
          <a:bodyPr/>
          <a:lstStyle/>
          <a:p>
            <a:r>
              <a:rPr lang="en-US" sz="3200" dirty="0" smtClean="0"/>
              <a:t>RIP:</a:t>
            </a:r>
            <a:r>
              <a:rPr lang="el-GR" sz="3200" dirty="0" smtClean="0"/>
              <a:t> Αποτυχία ζεύξης και αποκατάσταση</a:t>
            </a:r>
            <a:endParaRPr lang="en-U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22422" y="1371600"/>
            <a:ext cx="9366422" cy="5181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400" b="1" i="1" dirty="0" smtClean="0"/>
              <a:t> Αν</a:t>
            </a:r>
            <a:r>
              <a:rPr lang="en-US" sz="2400" b="1" i="1" dirty="0" smtClean="0"/>
              <a:t> </a:t>
            </a:r>
            <a:r>
              <a:rPr lang="el-GR" sz="2400" b="1" i="1" dirty="0" smtClean="0"/>
              <a:t>κανένα</a:t>
            </a:r>
            <a:r>
              <a:rPr lang="en-US" sz="2400" b="1" i="1" dirty="0" smtClean="0"/>
              <a:t> advertisement </a:t>
            </a:r>
            <a:r>
              <a:rPr lang="el-GR" sz="2400" dirty="0" smtClean="0"/>
              <a:t>δεν έχει ακουστεί μετά από κάποιο χρόνο (πχ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33CC33"/>
                </a:solidFill>
              </a:rPr>
              <a:t>180 sec</a:t>
            </a:r>
            <a:r>
              <a:rPr lang="el-GR" sz="2400" b="1" dirty="0" smtClean="0">
                <a:solidFill>
                  <a:srgbClr val="33CC33"/>
                </a:solidFill>
              </a:rPr>
              <a:t>)</a:t>
            </a:r>
            <a:r>
              <a:rPr lang="en-US" sz="2400" b="1" dirty="0" smtClean="0">
                <a:solidFill>
                  <a:srgbClr val="33CC33"/>
                </a:solidFill>
              </a:rPr>
              <a:t> </a:t>
            </a:r>
            <a:r>
              <a:rPr lang="en-US" sz="2400" dirty="0" smtClean="0">
                <a:sym typeface="Wingdings" pitchFamily="2" charset="2"/>
              </a:rPr>
              <a:t></a:t>
            </a:r>
            <a:r>
              <a:rPr lang="el-GR" sz="2200" dirty="0" smtClean="0">
                <a:sym typeface="Wingdings" pitchFamily="2" charset="2"/>
              </a:rPr>
              <a:t> </a:t>
            </a:r>
            <a:r>
              <a:rPr lang="el-GR" sz="2200" b="1" dirty="0" smtClean="0">
                <a:sym typeface="Wingdings" pitchFamily="2" charset="2"/>
              </a:rPr>
              <a:t>η ζεύξη με γείτονα κηρύσσεται </a:t>
            </a:r>
            <a:r>
              <a:rPr lang="en-GB" sz="2200" b="1" dirty="0" smtClean="0">
                <a:sym typeface="Wingdings" pitchFamily="2" charset="2"/>
              </a:rPr>
              <a:t>‘dead’</a:t>
            </a:r>
            <a:endParaRPr lang="en-US" sz="2200" b="1" dirty="0" smtClean="0"/>
          </a:p>
          <a:p>
            <a:pPr lvl="1">
              <a:buFont typeface="ZapfDingbats" pitchFamily="82" charset="2"/>
              <a:buNone/>
            </a:pPr>
            <a:r>
              <a:rPr lang="en-US" sz="2800" dirty="0" smtClean="0">
                <a:sym typeface="Wingdings" pitchFamily="2" charset="2"/>
              </a:rPr>
              <a:t>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b="1" i="1" dirty="0" smtClean="0">
                <a:solidFill>
                  <a:srgbClr val="CC3300"/>
                </a:solidFill>
              </a:rPr>
              <a:t>διαδρομές μέσω γείτονα ακυρώνονται</a:t>
            </a:r>
            <a:endParaRPr lang="en-US" sz="2200" b="1" i="1" dirty="0" smtClean="0">
              <a:solidFill>
                <a:srgbClr val="CC3300"/>
              </a:solidFill>
            </a:endParaRPr>
          </a:p>
          <a:p>
            <a:pPr lvl="1"/>
            <a:r>
              <a:rPr lang="el-GR" sz="2200" dirty="0" smtClean="0"/>
              <a:t>καινούρια</a:t>
            </a:r>
            <a:r>
              <a:rPr lang="en-US" sz="2200" dirty="0" smtClean="0"/>
              <a:t> advertisements </a:t>
            </a:r>
            <a:r>
              <a:rPr lang="el-GR" sz="2200" dirty="0" smtClean="0"/>
              <a:t>στέλνονται στους γείτονες</a:t>
            </a:r>
            <a:endParaRPr lang="en-US" sz="2200" dirty="0" smtClean="0"/>
          </a:p>
          <a:p>
            <a:pPr lvl="1"/>
            <a:r>
              <a:rPr lang="el-GR" sz="2200" dirty="0" smtClean="0"/>
              <a:t>Οι γείτονες στέλνουν με τη σειρά τους καινούρια </a:t>
            </a:r>
            <a:r>
              <a:rPr lang="en-US" sz="2200" dirty="0" smtClean="0"/>
              <a:t>advertisements (</a:t>
            </a:r>
            <a:r>
              <a:rPr lang="el-GR" sz="2200" b="1" u="sng" dirty="0" smtClean="0">
                <a:solidFill>
                  <a:srgbClr val="CC3300"/>
                </a:solidFill>
              </a:rPr>
              <a:t>αν τα </a:t>
            </a:r>
            <a:r>
              <a:rPr lang="en-US" sz="2200" b="1" u="sng" dirty="0" smtClean="0">
                <a:solidFill>
                  <a:srgbClr val="CC3300"/>
                </a:solidFill>
              </a:rPr>
              <a:t>tables </a:t>
            </a:r>
            <a:r>
              <a:rPr lang="el-GR" sz="2200" b="1" u="sng" dirty="0" smtClean="0">
                <a:solidFill>
                  <a:srgbClr val="CC3300"/>
                </a:solidFill>
              </a:rPr>
              <a:t>άλλαξαν</a:t>
            </a:r>
            <a:r>
              <a:rPr lang="en-US" sz="2200" dirty="0" smtClean="0"/>
              <a:t>)</a:t>
            </a:r>
          </a:p>
          <a:p>
            <a:pPr lvl="1"/>
            <a:r>
              <a:rPr lang="el-GR" sz="2200" dirty="0" smtClean="0"/>
              <a:t>Πληροφορία αποτυχία ζεύξης γρήγορα διαδίδεται σε όλο το δίκτυο</a:t>
            </a:r>
            <a:endParaRPr lang="en-US" sz="2200" dirty="0" smtClean="0"/>
          </a:p>
          <a:p>
            <a:pPr lvl="1"/>
            <a:r>
              <a:rPr lang="en-US" sz="2200" dirty="0" smtClean="0"/>
              <a:t>poison reverse </a:t>
            </a:r>
            <a:r>
              <a:rPr lang="el-GR" sz="2200" dirty="0" smtClean="0"/>
              <a:t>χρησιμοποιείται για να αποτρέψει</a:t>
            </a:r>
            <a:r>
              <a:rPr lang="en-US" sz="2200" dirty="0" smtClean="0"/>
              <a:t> </a:t>
            </a:r>
            <a:r>
              <a:rPr lang="en-US" sz="2200" b="1" dirty="0" smtClean="0"/>
              <a:t>ping-pong </a:t>
            </a:r>
            <a:r>
              <a:rPr lang="el-GR" sz="2200" b="1" dirty="0" smtClean="0"/>
              <a:t>βρόχους</a:t>
            </a:r>
            <a:r>
              <a:rPr lang="en-US" sz="2200" b="1" dirty="0" smtClean="0"/>
              <a:t>/loops</a:t>
            </a:r>
            <a:r>
              <a:rPr lang="en-US" sz="2200" dirty="0" smtClean="0"/>
              <a:t> (</a:t>
            </a:r>
            <a:r>
              <a:rPr lang="el-GR" sz="2200" dirty="0" smtClean="0"/>
              <a:t>άπειρη απόσταση</a:t>
            </a:r>
            <a:r>
              <a:rPr lang="en-US" sz="2200" dirty="0" smtClean="0"/>
              <a:t> = 16 hops)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A9A3230A-E463-4E7B-A688-D8D0B8A9108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6" name="Freeform 2"/>
          <p:cNvSpPr>
            <a:spLocks/>
          </p:cNvSpPr>
          <p:nvPr/>
        </p:nvSpPr>
        <p:spPr bwMode="auto">
          <a:xfrm>
            <a:off x="2305050" y="2211388"/>
            <a:ext cx="1277938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title"/>
          </p:nvPr>
        </p:nvSpPr>
        <p:spPr>
          <a:xfrm>
            <a:off x="522288" y="276225"/>
            <a:ext cx="7772400" cy="1143000"/>
          </a:xfrm>
        </p:spPr>
        <p:txBody>
          <a:bodyPr/>
          <a:lstStyle/>
          <a:p>
            <a:r>
              <a:rPr lang="en-US" sz="3600" smtClean="0"/>
              <a:t>RIP: </a:t>
            </a:r>
            <a:r>
              <a:rPr lang="el-GR" sz="3600" smtClean="0"/>
              <a:t>Παράδειγμα</a:t>
            </a:r>
            <a:r>
              <a:rPr lang="en-US" sz="2800" smtClean="0"/>
              <a:t> </a:t>
            </a: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609600" y="3649663"/>
            <a:ext cx="8229600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</a:rPr>
              <a:t>Destination Network	  Next  Router      Num. of hops to dest.</a:t>
            </a:r>
          </a:p>
          <a:p>
            <a:r>
              <a:rPr lang="en-US" sz="2000" b="1"/>
              <a:t> 	</a:t>
            </a:r>
            <a:r>
              <a:rPr lang="en-US" sz="2400" b="1">
                <a:solidFill>
                  <a:srgbClr val="FF0000"/>
                </a:solidFill>
              </a:rPr>
              <a:t>w</a:t>
            </a:r>
            <a:r>
              <a:rPr lang="en-US" sz="2400" b="1"/>
              <a:t>			A			2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y</a:t>
            </a:r>
            <a:r>
              <a:rPr lang="en-US" sz="2400" b="1"/>
              <a:t>			B			2</a:t>
            </a:r>
          </a:p>
          <a:p>
            <a:r>
              <a:rPr lang="en-US" sz="2400" b="1"/>
              <a:t> 	</a:t>
            </a:r>
            <a:r>
              <a:rPr lang="en-US" sz="2400" b="1">
                <a:solidFill>
                  <a:srgbClr val="FF0000"/>
                </a:solidFill>
              </a:rPr>
              <a:t>z</a:t>
            </a:r>
            <a:r>
              <a:rPr lang="en-US" sz="2400" b="1"/>
              <a:t>			B			7</a:t>
            </a:r>
          </a:p>
          <a:p>
            <a:r>
              <a:rPr lang="en-US" sz="2400" b="1"/>
              <a:t>	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 b="1"/>
              <a:t>			--			1</a:t>
            </a:r>
          </a:p>
          <a:p>
            <a:r>
              <a:rPr lang="en-US" sz="2000" b="1"/>
              <a:t>	….			….			....</a:t>
            </a:r>
          </a:p>
        </p:txBody>
      </p:sp>
      <p:sp>
        <p:nvSpPr>
          <p:cNvPr id="38919" name="Freeform 5"/>
          <p:cNvSpPr>
            <a:spLocks/>
          </p:cNvSpPr>
          <p:nvPr/>
        </p:nvSpPr>
        <p:spPr bwMode="auto">
          <a:xfrm>
            <a:off x="2306638" y="19748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0" name="Group 6"/>
          <p:cNvGrpSpPr>
            <a:grpSpLocks/>
          </p:cNvGrpSpPr>
          <p:nvPr/>
        </p:nvGrpSpPr>
        <p:grpSpPr bwMode="auto">
          <a:xfrm>
            <a:off x="3440113" y="2028825"/>
            <a:ext cx="679450" cy="314325"/>
            <a:chOff x="3600" y="219"/>
            <a:chExt cx="360" cy="175"/>
          </a:xfrm>
        </p:grpSpPr>
        <p:sp>
          <p:nvSpPr>
            <p:cNvPr id="39001" name="Oval 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02" name="Line 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3" name="Line 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4" name="Rectangle 1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9005" name="Oval 1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006" name="Group 1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9011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2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3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007" name="Group 1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9008" name="Line 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9" name="Line 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0" name="Line 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921" name="Group 20"/>
          <p:cNvGrpSpPr>
            <a:grpSpLocks/>
          </p:cNvGrpSpPr>
          <p:nvPr/>
        </p:nvGrpSpPr>
        <p:grpSpPr bwMode="auto">
          <a:xfrm>
            <a:off x="1611313" y="2027238"/>
            <a:ext cx="679450" cy="314325"/>
            <a:chOff x="3600" y="219"/>
            <a:chExt cx="360" cy="175"/>
          </a:xfrm>
        </p:grpSpPr>
        <p:sp>
          <p:nvSpPr>
            <p:cNvPr id="38988" name="Oval 2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89" name="Line 2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0" name="Line 2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1" name="Rectangle 2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92" name="Oval 2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93" name="Group 2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98" name="Line 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9" name="Line 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00" name="Line 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94" name="Group 3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95" name="Line 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6" name="Line 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7" name="Line 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8922" name="Group 34"/>
          <p:cNvGrpSpPr>
            <a:grpSpLocks/>
          </p:cNvGrpSpPr>
          <p:nvPr/>
        </p:nvGrpSpPr>
        <p:grpSpPr bwMode="auto">
          <a:xfrm>
            <a:off x="3427413" y="2825750"/>
            <a:ext cx="676275" cy="314325"/>
            <a:chOff x="3600" y="219"/>
            <a:chExt cx="360" cy="175"/>
          </a:xfrm>
        </p:grpSpPr>
        <p:sp>
          <p:nvSpPr>
            <p:cNvPr id="38975" name="Oval 3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76" name="Line 3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7" name="Line 3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8" name="Rectangle 3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79" name="Oval 3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80" name="Group 4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85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6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7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81" name="Group 4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82" name="Line 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3" name="Line 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84" name="Line 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3" name="Freeform 48"/>
          <p:cNvSpPr>
            <a:spLocks/>
          </p:cNvSpPr>
          <p:nvPr/>
        </p:nvSpPr>
        <p:spPr bwMode="auto">
          <a:xfrm>
            <a:off x="4151313" y="2211388"/>
            <a:ext cx="1277937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4" name="Group 49"/>
          <p:cNvGrpSpPr>
            <a:grpSpLocks/>
          </p:cNvGrpSpPr>
          <p:nvPr/>
        </p:nvGrpSpPr>
        <p:grpSpPr bwMode="auto">
          <a:xfrm>
            <a:off x="5286375" y="2028825"/>
            <a:ext cx="679450" cy="314325"/>
            <a:chOff x="3600" y="219"/>
            <a:chExt cx="360" cy="175"/>
          </a:xfrm>
        </p:grpSpPr>
        <p:sp>
          <p:nvSpPr>
            <p:cNvPr id="38962" name="Oval 5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63" name="Line 5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Rectangle 5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66" name="Oval 5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67" name="Group 5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72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3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4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68" name="Group 5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69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0" name="Line 6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71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5" name="Freeform 63"/>
          <p:cNvSpPr>
            <a:spLocks/>
          </p:cNvSpPr>
          <p:nvPr/>
        </p:nvSpPr>
        <p:spPr bwMode="auto">
          <a:xfrm>
            <a:off x="354013" y="2224088"/>
            <a:ext cx="1277937" cy="1587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26" name="Freeform 64"/>
          <p:cNvSpPr>
            <a:spLocks/>
          </p:cNvSpPr>
          <p:nvPr/>
        </p:nvSpPr>
        <p:spPr bwMode="auto">
          <a:xfrm>
            <a:off x="5973763" y="2200275"/>
            <a:ext cx="1277937" cy="1588"/>
          </a:xfrm>
          <a:custGeom>
            <a:avLst/>
            <a:gdLst>
              <a:gd name="T0" fmla="*/ 0 w 805"/>
              <a:gd name="T1" fmla="*/ 0 h 1"/>
              <a:gd name="T2" fmla="*/ 2147483647 w 805"/>
              <a:gd name="T3" fmla="*/ 2147483647 h 1"/>
              <a:gd name="T4" fmla="*/ 0 60000 65536"/>
              <a:gd name="T5" fmla="*/ 0 60000 65536"/>
              <a:gd name="T6" fmla="*/ 0 w 805"/>
              <a:gd name="T7" fmla="*/ 0 h 1"/>
              <a:gd name="T8" fmla="*/ 805 w 805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5" h="1">
                <a:moveTo>
                  <a:pt x="0" y="0"/>
                </a:moveTo>
                <a:lnTo>
                  <a:pt x="805" y="1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8927" name="Group 65"/>
          <p:cNvGrpSpPr>
            <a:grpSpLocks/>
          </p:cNvGrpSpPr>
          <p:nvPr/>
        </p:nvGrpSpPr>
        <p:grpSpPr bwMode="auto">
          <a:xfrm>
            <a:off x="7683500" y="2049463"/>
            <a:ext cx="676275" cy="314325"/>
            <a:chOff x="3600" y="219"/>
            <a:chExt cx="360" cy="175"/>
          </a:xfrm>
        </p:grpSpPr>
        <p:sp>
          <p:nvSpPr>
            <p:cNvPr id="38949" name="Oval 6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950" name="Line 6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Line 6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Rectangle 6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38953" name="Oval 7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8954" name="Group 7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959" name="Line 7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0" name="Line 7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1" name="Line 7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55" name="Group 7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956" name="Line 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7" name="Line 7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58" name="Line 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8928" name="Line 79"/>
          <p:cNvSpPr>
            <a:spLocks noChangeShapeType="1"/>
          </p:cNvSpPr>
          <p:nvPr/>
        </p:nvSpPr>
        <p:spPr bwMode="auto">
          <a:xfrm flipV="1">
            <a:off x="2128838" y="16113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80"/>
          <p:cNvSpPr>
            <a:spLocks noChangeShapeType="1"/>
          </p:cNvSpPr>
          <p:nvPr/>
        </p:nvSpPr>
        <p:spPr bwMode="auto">
          <a:xfrm flipV="1">
            <a:off x="3963988" y="1646238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Line 81"/>
          <p:cNvSpPr>
            <a:spLocks noChangeShapeType="1"/>
          </p:cNvSpPr>
          <p:nvPr/>
        </p:nvSpPr>
        <p:spPr bwMode="auto">
          <a:xfrm flipV="1">
            <a:off x="5799138" y="168116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Line 82"/>
          <p:cNvSpPr>
            <a:spLocks noChangeShapeType="1"/>
          </p:cNvSpPr>
          <p:nvPr/>
        </p:nvSpPr>
        <p:spPr bwMode="auto">
          <a:xfrm flipV="1">
            <a:off x="8164513" y="1635125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Line 83"/>
          <p:cNvSpPr>
            <a:spLocks noChangeShapeType="1"/>
          </p:cNvSpPr>
          <p:nvPr/>
        </p:nvSpPr>
        <p:spPr bwMode="auto">
          <a:xfrm>
            <a:off x="8174038" y="2386013"/>
            <a:ext cx="6223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84"/>
          <p:cNvSpPr>
            <a:spLocks noChangeShapeType="1"/>
          </p:cNvSpPr>
          <p:nvPr/>
        </p:nvSpPr>
        <p:spPr bwMode="auto">
          <a:xfrm>
            <a:off x="2139950" y="2352675"/>
            <a:ext cx="1292225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Freeform 85"/>
          <p:cNvSpPr>
            <a:spLocks/>
          </p:cNvSpPr>
          <p:nvPr/>
        </p:nvSpPr>
        <p:spPr bwMode="auto">
          <a:xfrm rot="1183889">
            <a:off x="2271713" y="250348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5" name="Freeform 86"/>
          <p:cNvSpPr>
            <a:spLocks/>
          </p:cNvSpPr>
          <p:nvPr/>
        </p:nvSpPr>
        <p:spPr bwMode="auto">
          <a:xfrm>
            <a:off x="355600" y="19875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6" name="Freeform 87"/>
          <p:cNvSpPr>
            <a:spLocks/>
          </p:cNvSpPr>
          <p:nvPr/>
        </p:nvSpPr>
        <p:spPr bwMode="auto">
          <a:xfrm>
            <a:off x="4152900" y="1974850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7" name="Freeform 88"/>
          <p:cNvSpPr>
            <a:spLocks/>
          </p:cNvSpPr>
          <p:nvPr/>
        </p:nvSpPr>
        <p:spPr bwMode="auto">
          <a:xfrm>
            <a:off x="5975350" y="196373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8" name="Freeform 89"/>
          <p:cNvSpPr>
            <a:spLocks/>
          </p:cNvSpPr>
          <p:nvPr/>
        </p:nvSpPr>
        <p:spPr bwMode="auto">
          <a:xfrm rot="-2589433">
            <a:off x="8048625" y="1398588"/>
            <a:ext cx="1095375" cy="434975"/>
          </a:xfrm>
          <a:custGeom>
            <a:avLst/>
            <a:gdLst>
              <a:gd name="T0" fmla="*/ 2147483647 w 690"/>
              <a:gd name="T1" fmla="*/ 2147483647 h 274"/>
              <a:gd name="T2" fmla="*/ 2147483647 w 690"/>
              <a:gd name="T3" fmla="*/ 2147483647 h 274"/>
              <a:gd name="T4" fmla="*/ 2147483647 w 690"/>
              <a:gd name="T5" fmla="*/ 2147483647 h 274"/>
              <a:gd name="T6" fmla="*/ 2147483647 w 690"/>
              <a:gd name="T7" fmla="*/ 2147483647 h 274"/>
              <a:gd name="T8" fmla="*/ 2147483647 w 690"/>
              <a:gd name="T9" fmla="*/ 2147483647 h 274"/>
              <a:gd name="T10" fmla="*/ 2147483647 w 690"/>
              <a:gd name="T11" fmla="*/ 2147483647 h 2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90"/>
              <a:gd name="T19" fmla="*/ 0 h 274"/>
              <a:gd name="T20" fmla="*/ 690 w 690"/>
              <a:gd name="T21" fmla="*/ 274 h 2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90" h="274">
                <a:moveTo>
                  <a:pt x="391" y="60"/>
                </a:moveTo>
                <a:cubicBezTo>
                  <a:pt x="297" y="52"/>
                  <a:pt x="123" y="0"/>
                  <a:pt x="73" y="30"/>
                </a:cubicBezTo>
                <a:cubicBezTo>
                  <a:pt x="23" y="60"/>
                  <a:pt x="0" y="202"/>
                  <a:pt x="88" y="238"/>
                </a:cubicBezTo>
                <a:cubicBezTo>
                  <a:pt x="176" y="274"/>
                  <a:pt x="508" y="272"/>
                  <a:pt x="599" y="245"/>
                </a:cubicBezTo>
                <a:cubicBezTo>
                  <a:pt x="690" y="218"/>
                  <a:pt x="671" y="106"/>
                  <a:pt x="636" y="75"/>
                </a:cubicBezTo>
                <a:cubicBezTo>
                  <a:pt x="601" y="44"/>
                  <a:pt x="485" y="68"/>
                  <a:pt x="391" y="60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9" name="Text Box 90"/>
          <p:cNvSpPr txBox="1">
            <a:spLocks noChangeArrowheads="1"/>
          </p:cNvSpPr>
          <p:nvPr/>
        </p:nvSpPr>
        <p:spPr bwMode="auto">
          <a:xfrm>
            <a:off x="649288" y="1935163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w</a:t>
            </a:r>
            <a:endParaRPr lang="en-US"/>
          </a:p>
        </p:txBody>
      </p:sp>
      <p:sp>
        <p:nvSpPr>
          <p:cNvPr id="38940" name="Text Box 91"/>
          <p:cNvSpPr txBox="1">
            <a:spLocks noChangeArrowheads="1"/>
          </p:cNvSpPr>
          <p:nvPr/>
        </p:nvSpPr>
        <p:spPr bwMode="auto">
          <a:xfrm>
            <a:off x="2659063" y="1982788"/>
            <a:ext cx="363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x</a:t>
            </a:r>
            <a:endParaRPr lang="en-US"/>
          </a:p>
        </p:txBody>
      </p:sp>
      <p:sp>
        <p:nvSpPr>
          <p:cNvPr id="38941" name="Text Box 92"/>
          <p:cNvSpPr txBox="1">
            <a:spLocks noChangeArrowheads="1"/>
          </p:cNvSpPr>
          <p:nvPr/>
        </p:nvSpPr>
        <p:spPr bwMode="auto">
          <a:xfrm>
            <a:off x="6267450" y="1982788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y</a:t>
            </a:r>
            <a:endParaRPr lang="en-US"/>
          </a:p>
        </p:txBody>
      </p:sp>
      <p:sp>
        <p:nvSpPr>
          <p:cNvPr id="38942" name="Text Box 93"/>
          <p:cNvSpPr txBox="1">
            <a:spLocks noChangeArrowheads="1"/>
          </p:cNvSpPr>
          <p:nvPr/>
        </p:nvSpPr>
        <p:spPr bwMode="auto">
          <a:xfrm>
            <a:off x="8429625" y="1441450"/>
            <a:ext cx="34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z</a:t>
            </a:r>
            <a:endParaRPr lang="en-US"/>
          </a:p>
        </p:txBody>
      </p:sp>
      <p:sp>
        <p:nvSpPr>
          <p:cNvPr id="38943" name="Text Box 94"/>
          <p:cNvSpPr txBox="1">
            <a:spLocks noChangeArrowheads="1"/>
          </p:cNvSpPr>
          <p:nvPr/>
        </p:nvSpPr>
        <p:spPr bwMode="auto">
          <a:xfrm>
            <a:off x="1708150" y="22987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38944" name="Text Box 95"/>
          <p:cNvSpPr txBox="1">
            <a:spLocks noChangeArrowheads="1"/>
          </p:cNvSpPr>
          <p:nvPr/>
        </p:nvSpPr>
        <p:spPr bwMode="auto">
          <a:xfrm>
            <a:off x="3565525" y="3098800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38945" name="Text Box 96"/>
          <p:cNvSpPr txBox="1">
            <a:spLocks noChangeArrowheads="1"/>
          </p:cNvSpPr>
          <p:nvPr/>
        </p:nvSpPr>
        <p:spPr bwMode="auto">
          <a:xfrm>
            <a:off x="3563938" y="23225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D</a:t>
            </a:r>
          </a:p>
        </p:txBody>
      </p:sp>
      <p:sp>
        <p:nvSpPr>
          <p:cNvPr id="38946" name="Text Box 97"/>
          <p:cNvSpPr txBox="1">
            <a:spLocks noChangeArrowheads="1"/>
          </p:cNvSpPr>
          <p:nvPr/>
        </p:nvSpPr>
        <p:spPr bwMode="auto">
          <a:xfrm>
            <a:off x="5399088" y="2357438"/>
            <a:ext cx="376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38947" name="Text Box 98"/>
          <p:cNvSpPr txBox="1">
            <a:spLocks noChangeArrowheads="1"/>
          </p:cNvSpPr>
          <p:nvPr/>
        </p:nvSpPr>
        <p:spPr bwMode="auto">
          <a:xfrm>
            <a:off x="261808" y="3168865"/>
            <a:ext cx="2204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Routing table in D</a:t>
            </a:r>
          </a:p>
        </p:txBody>
      </p:sp>
      <p:sp>
        <p:nvSpPr>
          <p:cNvPr id="38948" name="Line 99"/>
          <p:cNvSpPr>
            <a:spLocks noChangeShapeType="1"/>
          </p:cNvSpPr>
          <p:nvPr/>
        </p:nvSpPr>
        <p:spPr bwMode="auto">
          <a:xfrm>
            <a:off x="4114800" y="3052763"/>
            <a:ext cx="757238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6FD028E-744D-4BAD-A36E-350BED060E2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4325" y="0"/>
            <a:ext cx="7772400" cy="1143000"/>
          </a:xfrm>
        </p:spPr>
        <p:txBody>
          <a:bodyPr lIns="92075" tIns="46038" rIns="92075" bIns="46038" anchor="b"/>
          <a:lstStyle/>
          <a:p>
            <a:r>
              <a:rPr lang="el-GR" smtClean="0"/>
              <a:t>Θέματα προς συζήτηση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8261350" cy="46482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l-GR" dirty="0" smtClean="0"/>
              <a:t> ... Ερωτήσεις από τα προηγούμενα </a:t>
            </a:r>
            <a:r>
              <a:rPr lang="en-US" dirty="0" smtClean="0"/>
              <a:t>lectures </a:t>
            </a:r>
            <a:r>
              <a:rPr lang="el-GR" dirty="0" smtClean="0"/>
              <a:t>...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chemeClr val="bg2"/>
                </a:solidFill>
              </a:rPr>
              <a:t>Αλγόριθμοι δρομολόγησης</a:t>
            </a:r>
            <a:r>
              <a:rPr lang="en-US" dirty="0" smtClean="0">
                <a:solidFill>
                  <a:schemeClr val="bg2"/>
                </a:solidFill>
              </a:rPr>
              <a:t> (</a:t>
            </a:r>
            <a:r>
              <a:rPr lang="el-GR" dirty="0" smtClean="0">
                <a:solidFill>
                  <a:schemeClr val="bg2"/>
                </a:solidFill>
              </a:rPr>
              <a:t>συνέχεια από το προηγούμενο </a:t>
            </a:r>
            <a:r>
              <a:rPr lang="en-US" dirty="0" smtClean="0">
                <a:solidFill>
                  <a:schemeClr val="bg2"/>
                </a:solidFill>
              </a:rPr>
              <a:t>lecture</a:t>
            </a:r>
            <a:r>
              <a:rPr lang="el-GR" dirty="0" smtClean="0">
                <a:solidFill>
                  <a:schemeClr val="bg2"/>
                </a:solidFill>
              </a:rPr>
              <a:t>)</a:t>
            </a:r>
            <a:endParaRPr lang="en-US" dirty="0" smtClean="0">
              <a:solidFill>
                <a:schemeClr val="bg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bg2"/>
                </a:solidFill>
              </a:rPr>
              <a:t>Link state</a:t>
            </a:r>
          </a:p>
          <a:p>
            <a:pPr lvl="1">
              <a:lnSpc>
                <a:spcPct val="90000"/>
              </a:lnSpc>
            </a:pP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Διάνυσμα απόστασης (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Distance Vector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Πλημμύρα (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flooding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Ιεραρχική δρομολόγηση (</a:t>
            </a:r>
            <a:r>
              <a:rPr lang="en-US" dirty="0" smtClean="0"/>
              <a:t>Hierarchical routing</a:t>
            </a:r>
            <a:r>
              <a:rPr lang="el-GR"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Δρομολόγηση στο </a:t>
            </a:r>
            <a:r>
              <a:rPr lang="en-US" dirty="0" smtClean="0"/>
              <a:t>Internet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RIP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OSPF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BGP</a:t>
            </a:r>
          </a:p>
          <a:p>
            <a:pPr>
              <a:lnSpc>
                <a:spcPct val="90000"/>
              </a:lnSpc>
            </a:pPr>
            <a:endParaRPr lang="el-GR" dirty="0" smtClean="0"/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77800" y="6142038"/>
            <a:ext cx="71913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l-GR" sz="2000">
                <a:latin typeface="Arial Greek" charset="-95"/>
              </a:rPr>
              <a:t>Βασισμένο κυρίως στο </a:t>
            </a:r>
            <a:r>
              <a:rPr lang="el-GR" sz="2000" b="1">
                <a:latin typeface="Arial Greek" charset="-95"/>
              </a:rPr>
              <a:t>Κεφ. 4 του βιβλίου των </a:t>
            </a:r>
            <a:r>
              <a:rPr lang="en-US" sz="2000" b="1">
                <a:latin typeface="Arial Greek" charset="-95"/>
              </a:rPr>
              <a:t>Kurose</a:t>
            </a:r>
            <a:r>
              <a:rPr lang="el-GR" sz="2000" b="1">
                <a:latin typeface="Arial Greek" charset="-95"/>
              </a:rPr>
              <a:t>/</a:t>
            </a:r>
            <a:r>
              <a:rPr lang="en-US" sz="2000" b="1">
                <a:latin typeface="Arial Greek" charset="-95"/>
              </a:rPr>
              <a:t>Ross</a:t>
            </a:r>
            <a:endParaRPr lang="el-GR" sz="2000" b="1">
              <a:latin typeface="Arial Greek" charset="-95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089B0EA-644B-4F64-AA9A-D1F48C9BB0B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0"/>
            <a:ext cx="7772400" cy="1143000"/>
          </a:xfrm>
        </p:spPr>
        <p:txBody>
          <a:bodyPr/>
          <a:lstStyle/>
          <a:p>
            <a:r>
              <a:rPr lang="en-US" sz="3600" smtClean="0"/>
              <a:t>RIP: </a:t>
            </a:r>
            <a:r>
              <a:rPr lang="el-GR" sz="3600" smtClean="0"/>
              <a:t>Παράδειγμα</a:t>
            </a:r>
            <a:endParaRPr lang="en-US" sz="2800" smtClean="0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6575" y="4162425"/>
            <a:ext cx="8229600" cy="209867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Destination Network	  Next  Router      Num. of hops to </a:t>
            </a:r>
            <a:r>
              <a:rPr lang="en-US" sz="2000" b="1" dirty="0" err="1">
                <a:solidFill>
                  <a:schemeClr val="accent2"/>
                </a:solidFill>
              </a:rPr>
              <a:t>dest</a:t>
            </a:r>
            <a:r>
              <a:rPr lang="en-US" sz="2000" b="1" dirty="0">
                <a:solidFill>
                  <a:schemeClr val="accent2"/>
                </a:solidFill>
              </a:rPr>
              <a:t>.</a:t>
            </a:r>
          </a:p>
          <a:p>
            <a:r>
              <a:rPr lang="en-US" sz="2000" b="1" dirty="0"/>
              <a:t> 	</a:t>
            </a:r>
            <a:r>
              <a:rPr lang="en-US" sz="2400" b="1" dirty="0">
                <a:solidFill>
                  <a:srgbClr val="FF0000"/>
                </a:solidFill>
              </a:rPr>
              <a:t>w</a:t>
            </a:r>
            <a:r>
              <a:rPr lang="en-US" sz="2400" b="1" dirty="0"/>
              <a:t>			A			2</a:t>
            </a:r>
          </a:p>
          <a:p>
            <a:r>
              <a:rPr lang="en-US" sz="2400" b="1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dirty="0"/>
              <a:t>			B			2</a:t>
            </a:r>
          </a:p>
          <a:p>
            <a:r>
              <a:rPr lang="en-US" sz="2400" b="1" dirty="0"/>
              <a:t> 	</a:t>
            </a:r>
            <a:r>
              <a:rPr lang="en-US" sz="2400" b="1" dirty="0">
                <a:solidFill>
                  <a:srgbClr val="FF0000"/>
                </a:solidFill>
              </a:rPr>
              <a:t>z</a:t>
            </a:r>
            <a:r>
              <a:rPr lang="en-US" sz="2400" b="1" dirty="0"/>
              <a:t>			B A			7 5</a:t>
            </a:r>
          </a:p>
          <a:p>
            <a:r>
              <a:rPr lang="en-US" sz="2400" b="1" dirty="0"/>
              <a:t>	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dirty="0"/>
              <a:t>			--			1</a:t>
            </a:r>
          </a:p>
          <a:p>
            <a:r>
              <a:rPr lang="en-US" sz="2000" b="1" dirty="0"/>
              <a:t>	….			….			....</a:t>
            </a:r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323808" y="3757570"/>
            <a:ext cx="2204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 dirty="0"/>
              <a:t>Routing table in D</a:t>
            </a:r>
          </a:p>
        </p:txBody>
      </p:sp>
      <p:grpSp>
        <p:nvGrpSpPr>
          <p:cNvPr id="39943" name="Group 5"/>
          <p:cNvGrpSpPr>
            <a:grpSpLocks/>
          </p:cNvGrpSpPr>
          <p:nvPr/>
        </p:nvGrpSpPr>
        <p:grpSpPr bwMode="auto">
          <a:xfrm>
            <a:off x="354013" y="2057400"/>
            <a:ext cx="8789987" cy="2157413"/>
            <a:chOff x="223" y="881"/>
            <a:chExt cx="5537" cy="1359"/>
          </a:xfrm>
        </p:grpSpPr>
        <p:sp>
          <p:nvSpPr>
            <p:cNvPr id="39951" name="Freeform 6"/>
            <p:cNvSpPr>
              <a:spLocks/>
            </p:cNvSpPr>
            <p:nvPr/>
          </p:nvSpPr>
          <p:spPr bwMode="auto">
            <a:xfrm>
              <a:off x="1452" y="1393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Freeform 7"/>
            <p:cNvSpPr>
              <a:spLocks/>
            </p:cNvSpPr>
            <p:nvPr/>
          </p:nvSpPr>
          <p:spPr bwMode="auto">
            <a:xfrm>
              <a:off x="1453" y="1244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53" name="Group 8"/>
            <p:cNvGrpSpPr>
              <a:grpSpLocks/>
            </p:cNvGrpSpPr>
            <p:nvPr/>
          </p:nvGrpSpPr>
          <p:grpSpPr bwMode="auto">
            <a:xfrm>
              <a:off x="2167" y="1278"/>
              <a:ext cx="428" cy="198"/>
              <a:chOff x="3600" y="219"/>
              <a:chExt cx="360" cy="175"/>
            </a:xfrm>
          </p:grpSpPr>
          <p:sp>
            <p:nvSpPr>
              <p:cNvPr id="40033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34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5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6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37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38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43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40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9954" name="Group 22"/>
            <p:cNvGrpSpPr>
              <a:grpSpLocks/>
            </p:cNvGrpSpPr>
            <p:nvPr/>
          </p:nvGrpSpPr>
          <p:grpSpPr bwMode="auto">
            <a:xfrm>
              <a:off x="1015" y="1277"/>
              <a:ext cx="428" cy="198"/>
              <a:chOff x="3600" y="219"/>
              <a:chExt cx="360" cy="175"/>
            </a:xfrm>
          </p:grpSpPr>
          <p:sp>
            <p:nvSpPr>
              <p:cNvPr id="40020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21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2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3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24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25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30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31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32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26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27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28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29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9955" name="Group 36"/>
            <p:cNvGrpSpPr>
              <a:grpSpLocks/>
            </p:cNvGrpSpPr>
            <p:nvPr/>
          </p:nvGrpSpPr>
          <p:grpSpPr bwMode="auto">
            <a:xfrm>
              <a:off x="2159" y="1780"/>
              <a:ext cx="426" cy="198"/>
              <a:chOff x="3600" y="219"/>
              <a:chExt cx="360" cy="175"/>
            </a:xfrm>
          </p:grpSpPr>
          <p:sp>
            <p:nvSpPr>
              <p:cNvPr id="40007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0008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9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0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40011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40012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1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8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9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13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14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5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16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56" name="Freeform 50"/>
            <p:cNvSpPr>
              <a:spLocks/>
            </p:cNvSpPr>
            <p:nvPr/>
          </p:nvSpPr>
          <p:spPr bwMode="auto">
            <a:xfrm>
              <a:off x="2615" y="1393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57" name="Group 51"/>
            <p:cNvGrpSpPr>
              <a:grpSpLocks/>
            </p:cNvGrpSpPr>
            <p:nvPr/>
          </p:nvGrpSpPr>
          <p:grpSpPr bwMode="auto">
            <a:xfrm>
              <a:off x="3330" y="1278"/>
              <a:ext cx="428" cy="198"/>
              <a:chOff x="3600" y="219"/>
              <a:chExt cx="360" cy="175"/>
            </a:xfrm>
          </p:grpSpPr>
          <p:sp>
            <p:nvSpPr>
              <p:cNvPr id="39994" name="Oval 52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995" name="Line 5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6" name="Line 5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7" name="Rectangle 5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9998" name="Oval 5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9999" name="Group 5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0004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5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6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00" name="Group 6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00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2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03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58" name="Freeform 65"/>
            <p:cNvSpPr>
              <a:spLocks/>
            </p:cNvSpPr>
            <p:nvPr/>
          </p:nvSpPr>
          <p:spPr bwMode="auto">
            <a:xfrm>
              <a:off x="223" y="1401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9" name="Freeform 66"/>
            <p:cNvSpPr>
              <a:spLocks/>
            </p:cNvSpPr>
            <p:nvPr/>
          </p:nvSpPr>
          <p:spPr bwMode="auto">
            <a:xfrm>
              <a:off x="3763" y="1386"/>
              <a:ext cx="805" cy="1"/>
            </a:xfrm>
            <a:custGeom>
              <a:avLst/>
              <a:gdLst>
                <a:gd name="T0" fmla="*/ 0 w 805"/>
                <a:gd name="T1" fmla="*/ 0 h 1"/>
                <a:gd name="T2" fmla="*/ 805 w 805"/>
                <a:gd name="T3" fmla="*/ 1 h 1"/>
                <a:gd name="T4" fmla="*/ 0 60000 65536"/>
                <a:gd name="T5" fmla="*/ 0 60000 65536"/>
                <a:gd name="T6" fmla="*/ 0 w 805"/>
                <a:gd name="T7" fmla="*/ 0 h 1"/>
                <a:gd name="T8" fmla="*/ 805 w 80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5" h="1">
                  <a:moveTo>
                    <a:pt x="0" y="0"/>
                  </a:moveTo>
                  <a:lnTo>
                    <a:pt x="805" y="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9960" name="Group 67"/>
            <p:cNvGrpSpPr>
              <a:grpSpLocks/>
            </p:cNvGrpSpPr>
            <p:nvPr/>
          </p:nvGrpSpPr>
          <p:grpSpPr bwMode="auto">
            <a:xfrm>
              <a:off x="4840" y="1291"/>
              <a:ext cx="426" cy="198"/>
              <a:chOff x="3600" y="219"/>
              <a:chExt cx="360" cy="175"/>
            </a:xfrm>
          </p:grpSpPr>
          <p:sp>
            <p:nvSpPr>
              <p:cNvPr id="39981" name="Oval 68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982" name="Line 6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3" name="Line 7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4" name="Rectangle 7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39985" name="Oval 7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39986" name="Group 7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9991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2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3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9987" name="Group 7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9988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89" name="Line 7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90" name="Line 8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961" name="Line 81"/>
            <p:cNvSpPr>
              <a:spLocks noChangeShapeType="1"/>
            </p:cNvSpPr>
            <p:nvPr/>
          </p:nvSpPr>
          <p:spPr bwMode="auto">
            <a:xfrm flipV="1">
              <a:off x="1341" y="1015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82"/>
            <p:cNvSpPr>
              <a:spLocks noChangeShapeType="1"/>
            </p:cNvSpPr>
            <p:nvPr/>
          </p:nvSpPr>
          <p:spPr bwMode="auto">
            <a:xfrm flipV="1">
              <a:off x="2497" y="1037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83"/>
            <p:cNvSpPr>
              <a:spLocks noChangeShapeType="1"/>
            </p:cNvSpPr>
            <p:nvPr/>
          </p:nvSpPr>
          <p:spPr bwMode="auto">
            <a:xfrm flipV="1">
              <a:off x="3653" y="1059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4" name="Line 84"/>
            <p:cNvSpPr>
              <a:spLocks noChangeShapeType="1"/>
            </p:cNvSpPr>
            <p:nvPr/>
          </p:nvSpPr>
          <p:spPr bwMode="auto">
            <a:xfrm flipV="1">
              <a:off x="5143" y="1030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85"/>
            <p:cNvSpPr>
              <a:spLocks noChangeShapeType="1"/>
            </p:cNvSpPr>
            <p:nvPr/>
          </p:nvSpPr>
          <p:spPr bwMode="auto">
            <a:xfrm>
              <a:off x="5149" y="1503"/>
              <a:ext cx="392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6" name="Line 86"/>
            <p:cNvSpPr>
              <a:spLocks noChangeShapeType="1"/>
            </p:cNvSpPr>
            <p:nvPr/>
          </p:nvSpPr>
          <p:spPr bwMode="auto">
            <a:xfrm>
              <a:off x="1348" y="1482"/>
              <a:ext cx="814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Freeform 87"/>
            <p:cNvSpPr>
              <a:spLocks/>
            </p:cNvSpPr>
            <p:nvPr/>
          </p:nvSpPr>
          <p:spPr bwMode="auto">
            <a:xfrm rot="1183889">
              <a:off x="1431" y="1577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8" name="Freeform 88"/>
            <p:cNvSpPr>
              <a:spLocks/>
            </p:cNvSpPr>
            <p:nvPr/>
          </p:nvSpPr>
          <p:spPr bwMode="auto">
            <a:xfrm>
              <a:off x="224" y="1252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9" name="Freeform 89"/>
            <p:cNvSpPr>
              <a:spLocks/>
            </p:cNvSpPr>
            <p:nvPr/>
          </p:nvSpPr>
          <p:spPr bwMode="auto">
            <a:xfrm>
              <a:off x="2616" y="1244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0" name="Freeform 90"/>
            <p:cNvSpPr>
              <a:spLocks/>
            </p:cNvSpPr>
            <p:nvPr/>
          </p:nvSpPr>
          <p:spPr bwMode="auto">
            <a:xfrm>
              <a:off x="3764" y="1237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1" name="Freeform 91"/>
            <p:cNvSpPr>
              <a:spLocks/>
            </p:cNvSpPr>
            <p:nvPr/>
          </p:nvSpPr>
          <p:spPr bwMode="auto">
            <a:xfrm rot="-2589433">
              <a:off x="5070" y="881"/>
              <a:ext cx="690" cy="274"/>
            </a:xfrm>
            <a:custGeom>
              <a:avLst/>
              <a:gdLst>
                <a:gd name="T0" fmla="*/ 391 w 690"/>
                <a:gd name="T1" fmla="*/ 60 h 274"/>
                <a:gd name="T2" fmla="*/ 73 w 690"/>
                <a:gd name="T3" fmla="*/ 30 h 274"/>
                <a:gd name="T4" fmla="*/ 88 w 690"/>
                <a:gd name="T5" fmla="*/ 238 h 274"/>
                <a:gd name="T6" fmla="*/ 599 w 690"/>
                <a:gd name="T7" fmla="*/ 245 h 274"/>
                <a:gd name="T8" fmla="*/ 636 w 690"/>
                <a:gd name="T9" fmla="*/ 75 h 274"/>
                <a:gd name="T10" fmla="*/ 391 w 690"/>
                <a:gd name="T11" fmla="*/ 6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0"/>
                <a:gd name="T19" fmla="*/ 0 h 274"/>
                <a:gd name="T20" fmla="*/ 690 w 690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0" h="274">
                  <a:moveTo>
                    <a:pt x="391" y="60"/>
                  </a:moveTo>
                  <a:cubicBezTo>
                    <a:pt x="297" y="52"/>
                    <a:pt x="123" y="0"/>
                    <a:pt x="73" y="30"/>
                  </a:cubicBezTo>
                  <a:cubicBezTo>
                    <a:pt x="23" y="60"/>
                    <a:pt x="0" y="202"/>
                    <a:pt x="88" y="238"/>
                  </a:cubicBezTo>
                  <a:cubicBezTo>
                    <a:pt x="176" y="274"/>
                    <a:pt x="508" y="272"/>
                    <a:pt x="599" y="245"/>
                  </a:cubicBezTo>
                  <a:cubicBezTo>
                    <a:pt x="690" y="218"/>
                    <a:pt x="671" y="106"/>
                    <a:pt x="636" y="75"/>
                  </a:cubicBezTo>
                  <a:cubicBezTo>
                    <a:pt x="601" y="44"/>
                    <a:pt x="485" y="68"/>
                    <a:pt x="391" y="60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2" name="Text Box 92"/>
            <p:cNvSpPr txBox="1">
              <a:spLocks noChangeArrowheads="1"/>
            </p:cNvSpPr>
            <p:nvPr/>
          </p:nvSpPr>
          <p:spPr bwMode="auto">
            <a:xfrm>
              <a:off x="409" y="1219"/>
              <a:ext cx="24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w</a:t>
              </a:r>
              <a:endParaRPr lang="en-US"/>
            </a:p>
          </p:txBody>
        </p:sp>
        <p:sp>
          <p:nvSpPr>
            <p:cNvPr id="39973" name="Text Box 93"/>
            <p:cNvSpPr txBox="1">
              <a:spLocks noChangeArrowheads="1"/>
            </p:cNvSpPr>
            <p:nvPr/>
          </p:nvSpPr>
          <p:spPr bwMode="auto">
            <a:xfrm>
              <a:off x="1675" y="1249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x</a:t>
              </a:r>
              <a:endParaRPr lang="en-US"/>
            </a:p>
          </p:txBody>
        </p:sp>
        <p:sp>
          <p:nvSpPr>
            <p:cNvPr id="39974" name="Text Box 94"/>
            <p:cNvSpPr txBox="1">
              <a:spLocks noChangeArrowheads="1"/>
            </p:cNvSpPr>
            <p:nvPr/>
          </p:nvSpPr>
          <p:spPr bwMode="auto">
            <a:xfrm>
              <a:off x="3948" y="1249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y</a:t>
              </a:r>
              <a:endParaRPr lang="en-US"/>
            </a:p>
          </p:txBody>
        </p:sp>
        <p:sp>
          <p:nvSpPr>
            <p:cNvPr id="39975" name="Text Box 95"/>
            <p:cNvSpPr txBox="1">
              <a:spLocks noChangeArrowheads="1"/>
            </p:cNvSpPr>
            <p:nvPr/>
          </p:nvSpPr>
          <p:spPr bwMode="auto">
            <a:xfrm>
              <a:off x="5310" y="908"/>
              <a:ext cx="2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z</a:t>
              </a:r>
              <a:endParaRPr lang="en-US"/>
            </a:p>
          </p:txBody>
        </p:sp>
        <p:sp>
          <p:nvSpPr>
            <p:cNvPr id="39976" name="Text Box 96"/>
            <p:cNvSpPr txBox="1">
              <a:spLocks noChangeArrowheads="1"/>
            </p:cNvSpPr>
            <p:nvPr/>
          </p:nvSpPr>
          <p:spPr bwMode="auto">
            <a:xfrm>
              <a:off x="1076" y="1448"/>
              <a:ext cx="2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A</a:t>
              </a:r>
            </a:p>
          </p:txBody>
        </p:sp>
        <p:sp>
          <p:nvSpPr>
            <p:cNvPr id="39977" name="Text Box 97"/>
            <p:cNvSpPr txBox="1">
              <a:spLocks noChangeArrowheads="1"/>
            </p:cNvSpPr>
            <p:nvPr/>
          </p:nvSpPr>
          <p:spPr bwMode="auto">
            <a:xfrm>
              <a:off x="2246" y="1952"/>
              <a:ext cx="2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C</a:t>
              </a:r>
            </a:p>
          </p:txBody>
        </p:sp>
        <p:sp>
          <p:nvSpPr>
            <p:cNvPr id="39978" name="Text Box 98"/>
            <p:cNvSpPr txBox="1">
              <a:spLocks noChangeArrowheads="1"/>
            </p:cNvSpPr>
            <p:nvPr/>
          </p:nvSpPr>
          <p:spPr bwMode="auto">
            <a:xfrm>
              <a:off x="2245" y="1463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D</a:t>
              </a:r>
            </a:p>
          </p:txBody>
        </p:sp>
        <p:sp>
          <p:nvSpPr>
            <p:cNvPr id="39979" name="Text Box 99"/>
            <p:cNvSpPr txBox="1">
              <a:spLocks noChangeArrowheads="1"/>
            </p:cNvSpPr>
            <p:nvPr/>
          </p:nvSpPr>
          <p:spPr bwMode="auto">
            <a:xfrm>
              <a:off x="3401" y="1485"/>
              <a:ext cx="2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B</a:t>
              </a:r>
            </a:p>
          </p:txBody>
        </p:sp>
        <p:sp>
          <p:nvSpPr>
            <p:cNvPr id="39980" name="Line 100"/>
            <p:cNvSpPr>
              <a:spLocks noChangeShapeType="1"/>
            </p:cNvSpPr>
            <p:nvPr/>
          </p:nvSpPr>
          <p:spPr bwMode="auto">
            <a:xfrm>
              <a:off x="2592" y="1923"/>
              <a:ext cx="477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4" name="Text Box 101"/>
          <p:cNvSpPr txBox="1">
            <a:spLocks noChangeArrowheads="1"/>
          </p:cNvSpPr>
          <p:nvPr/>
        </p:nvSpPr>
        <p:spPr bwMode="auto">
          <a:xfrm>
            <a:off x="298450" y="1049338"/>
            <a:ext cx="2308225" cy="125095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 Dest     Next  hops</a:t>
            </a:r>
          </a:p>
          <a:p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w</a:t>
            </a:r>
            <a:r>
              <a:rPr lang="en-US" sz="1600" b="1"/>
              <a:t>	  -     1</a:t>
            </a:r>
          </a:p>
          <a:p>
            <a:r>
              <a:rPr lang="en-US" sz="1600" b="1"/>
              <a:t>   </a:t>
            </a:r>
            <a:r>
              <a:rPr lang="en-US" sz="1600" b="1">
                <a:solidFill>
                  <a:srgbClr val="FF0000"/>
                </a:solidFill>
              </a:rPr>
              <a:t>x</a:t>
            </a:r>
            <a:r>
              <a:rPr lang="en-US" sz="1600" b="1"/>
              <a:t>	  -     1</a:t>
            </a:r>
          </a:p>
          <a:p>
            <a:r>
              <a:rPr lang="en-US" sz="1600" b="1">
                <a:solidFill>
                  <a:srgbClr val="FF0000"/>
                </a:solidFill>
              </a:rPr>
              <a:t>   z</a:t>
            </a:r>
            <a:r>
              <a:rPr lang="en-US" sz="1600" b="1"/>
              <a:t>	  C     4</a:t>
            </a:r>
          </a:p>
          <a:p>
            <a:r>
              <a:rPr lang="en-US" sz="1600" b="1"/>
              <a:t>   ….	  …    ...</a:t>
            </a:r>
          </a:p>
        </p:txBody>
      </p:sp>
      <p:sp>
        <p:nvSpPr>
          <p:cNvPr id="39945" name="Text Box 102"/>
          <p:cNvSpPr txBox="1">
            <a:spLocks noChangeArrowheads="1"/>
          </p:cNvSpPr>
          <p:nvPr/>
        </p:nvSpPr>
        <p:spPr bwMode="auto">
          <a:xfrm>
            <a:off x="3048000" y="1103313"/>
            <a:ext cx="518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Advertisement</a:t>
            </a:r>
            <a:r>
              <a:rPr lang="el-GR" sz="2000" b="1" dirty="0" smtClean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from </a:t>
            </a:r>
            <a:r>
              <a:rPr lang="en-US" sz="2000" b="1" dirty="0">
                <a:solidFill>
                  <a:schemeClr val="accent2"/>
                </a:solidFill>
              </a:rPr>
              <a:t>A to D</a:t>
            </a:r>
            <a:endParaRPr lang="en-US" dirty="0"/>
          </a:p>
        </p:txBody>
      </p:sp>
      <p:sp>
        <p:nvSpPr>
          <p:cNvPr id="39946" name="Line 103"/>
          <p:cNvSpPr>
            <a:spLocks noChangeShapeType="1"/>
          </p:cNvSpPr>
          <p:nvPr/>
        </p:nvSpPr>
        <p:spPr bwMode="auto">
          <a:xfrm flipH="1">
            <a:off x="2649538" y="1452563"/>
            <a:ext cx="33020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04"/>
          <p:cNvSpPr>
            <a:spLocks noChangeShapeType="1"/>
          </p:cNvSpPr>
          <p:nvPr/>
        </p:nvSpPr>
        <p:spPr bwMode="auto">
          <a:xfrm>
            <a:off x="4140200" y="5249863"/>
            <a:ext cx="3540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05"/>
          <p:cNvSpPr>
            <a:spLocks noChangeShapeType="1"/>
          </p:cNvSpPr>
          <p:nvPr/>
        </p:nvSpPr>
        <p:spPr bwMode="auto">
          <a:xfrm flipV="1">
            <a:off x="4127500" y="5238750"/>
            <a:ext cx="354013" cy="2809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06"/>
          <p:cNvSpPr>
            <a:spLocks noChangeShapeType="1"/>
          </p:cNvSpPr>
          <p:nvPr/>
        </p:nvSpPr>
        <p:spPr bwMode="auto">
          <a:xfrm>
            <a:off x="6880225" y="5267325"/>
            <a:ext cx="354013" cy="2444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07"/>
          <p:cNvSpPr>
            <a:spLocks noChangeShapeType="1"/>
          </p:cNvSpPr>
          <p:nvPr/>
        </p:nvSpPr>
        <p:spPr bwMode="auto">
          <a:xfrm flipV="1">
            <a:off x="6880225" y="5219700"/>
            <a:ext cx="354013" cy="2809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228600"/>
            <a:ext cx="8846820" cy="1143000"/>
          </a:xfrm>
        </p:spPr>
        <p:txBody>
          <a:bodyPr/>
          <a:lstStyle/>
          <a:p>
            <a:r>
              <a:rPr lang="en-US" dirty="0" smtClean="0"/>
              <a:t>Experiment with routing tables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38604EE-D75D-4E25-84DB-03AA807A3B9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057400"/>
            <a:ext cx="7863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 a UNIX system, run the command: </a:t>
            </a:r>
          </a:p>
          <a:p>
            <a:endParaRPr lang="en-US" sz="2400" dirty="0" smtClean="0"/>
          </a:p>
          <a:p>
            <a:r>
              <a:rPr lang="en-US" sz="2400" b="1" i="1" dirty="0"/>
              <a:t> </a:t>
            </a:r>
            <a:r>
              <a:rPr lang="en-US" sz="2400" b="1" i="1" dirty="0" smtClean="0"/>
              <a:t>                 </a:t>
            </a:r>
            <a:r>
              <a:rPr lang="en-US" sz="2400" b="1" i="1" dirty="0" err="1" smtClean="0"/>
              <a:t>netstat</a:t>
            </a:r>
            <a:r>
              <a:rPr lang="en-US" sz="2400" b="1" i="1" dirty="0" smtClean="0"/>
              <a:t> –</a:t>
            </a:r>
            <a:r>
              <a:rPr lang="en-US" sz="2400" b="1" i="1" dirty="0" err="1" smtClean="0"/>
              <a:t>rn</a:t>
            </a:r>
            <a:endParaRPr lang="en-US" sz="2400" b="1" i="1" dirty="0" smtClean="0"/>
          </a:p>
          <a:p>
            <a:endParaRPr lang="en-US" sz="2400" dirty="0"/>
          </a:p>
          <a:p>
            <a:r>
              <a:rPr lang="en-US" sz="2400" dirty="0" smtClean="0"/>
              <a:t> to view the routing table at that hot/router</a:t>
            </a:r>
          </a:p>
          <a:p>
            <a:endParaRPr lang="en-US" sz="2400" dirty="0"/>
          </a:p>
          <a:p>
            <a:r>
              <a:rPr lang="en-US" sz="2400" dirty="0" smtClean="0"/>
              <a:t>Understand what is each column (e.g., destination, gateway, flags, ref, use, interface)</a:t>
            </a:r>
          </a:p>
          <a:p>
            <a:endParaRPr lang="en-US" sz="2400" dirty="0"/>
          </a:p>
          <a:p>
            <a:r>
              <a:rPr lang="en-US" sz="2400" dirty="0" smtClean="0"/>
              <a:t>What is the loopback interface?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the </a:t>
            </a:r>
            <a:r>
              <a:rPr lang="en-US" sz="2400" smtClean="0"/>
              <a:t>default route?</a:t>
            </a: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0F0CB5CE-2008-4D02-AC38-1F8F2A31509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OSPF  (Open Shortest Path First)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105400"/>
          </a:xfrm>
        </p:spPr>
        <p:txBody>
          <a:bodyPr/>
          <a:lstStyle/>
          <a:p>
            <a:r>
              <a:rPr lang="en-US" sz="2200" dirty="0" smtClean="0"/>
              <a:t>“</a:t>
            </a:r>
            <a:r>
              <a:rPr lang="en-US" sz="2200" b="1" i="1" dirty="0" smtClean="0"/>
              <a:t>open</a:t>
            </a:r>
            <a:r>
              <a:rPr lang="en-US" sz="2200" dirty="0" smtClean="0"/>
              <a:t>”: </a:t>
            </a:r>
            <a:r>
              <a:rPr lang="el-GR" sz="2200" dirty="0" smtClean="0"/>
              <a:t>δημόσια διαθέσιμο </a:t>
            </a:r>
            <a:r>
              <a:rPr lang="en-US" sz="2200" dirty="0" smtClean="0"/>
              <a:t>(IETF standard)</a:t>
            </a:r>
          </a:p>
          <a:p>
            <a:pPr>
              <a:buFont typeface="ZapfDingbats" pitchFamily="82" charset="2"/>
              <a:buNone/>
            </a:pPr>
            <a:r>
              <a:rPr lang="en-US" b="1" dirty="0" smtClean="0">
                <a:sym typeface="Wingdings" pitchFamily="2" charset="2"/>
              </a:rPr>
              <a:t></a:t>
            </a:r>
            <a:r>
              <a:rPr lang="en-US" sz="2400" b="1" dirty="0" smtClean="0">
                <a:sym typeface="Wingdings" pitchFamily="2" charset="2"/>
              </a:rPr>
              <a:t> </a:t>
            </a:r>
            <a:r>
              <a:rPr lang="el-GR" sz="2400" b="1" dirty="0" smtClean="0">
                <a:sym typeface="Wingdings" pitchFamily="2" charset="2"/>
              </a:rPr>
              <a:t>Περισσότερο διαδεδομένο από το </a:t>
            </a:r>
            <a:r>
              <a:rPr lang="en-US" sz="2400" b="1" dirty="0" smtClean="0"/>
              <a:t>RIP</a:t>
            </a:r>
            <a:endParaRPr lang="en-US" sz="2200" b="1" dirty="0" smtClean="0"/>
          </a:p>
          <a:p>
            <a:r>
              <a:rPr lang="el-GR" sz="2200" dirty="0" smtClean="0"/>
              <a:t>Χρησιμοποιεί </a:t>
            </a:r>
            <a:r>
              <a:rPr lang="el-GR" sz="2200" b="1" u="sng" dirty="0" smtClean="0">
                <a:solidFill>
                  <a:srgbClr val="33CC33"/>
                </a:solidFill>
              </a:rPr>
              <a:t>αλγόριθμο </a:t>
            </a:r>
            <a:r>
              <a:rPr lang="en-US" sz="2200" b="1" u="sng" dirty="0" smtClean="0">
                <a:solidFill>
                  <a:srgbClr val="33CC33"/>
                </a:solidFill>
              </a:rPr>
              <a:t>link-state (</a:t>
            </a:r>
            <a:r>
              <a:rPr lang="en-US" sz="2200" b="1" u="sng" dirty="0" err="1" smtClean="0">
                <a:solidFill>
                  <a:srgbClr val="33CC33"/>
                </a:solidFill>
              </a:rPr>
              <a:t>Dijkstra</a:t>
            </a:r>
            <a:r>
              <a:rPr lang="en-US" sz="2200" b="1" u="sng" dirty="0" smtClean="0">
                <a:solidFill>
                  <a:srgbClr val="33CC33"/>
                </a:solidFill>
              </a:rPr>
              <a:t> algorithm)</a:t>
            </a:r>
            <a:endParaRPr lang="en-US" sz="2200" u="sng" dirty="0" smtClean="0"/>
          </a:p>
          <a:p>
            <a:pPr lvl="1"/>
            <a:r>
              <a:rPr lang="el-GR" sz="2200" dirty="0" smtClean="0"/>
              <a:t>Διασπορά </a:t>
            </a:r>
            <a:r>
              <a:rPr lang="en-US" sz="2200" dirty="0" smtClean="0"/>
              <a:t>LS </a:t>
            </a:r>
            <a:r>
              <a:rPr lang="el-GR" sz="2200" dirty="0" smtClean="0"/>
              <a:t>πακέτων</a:t>
            </a:r>
            <a:endParaRPr lang="en-US" sz="2200" dirty="0" smtClean="0"/>
          </a:p>
          <a:p>
            <a:pPr lvl="1">
              <a:buNone/>
            </a:pPr>
            <a:r>
              <a:rPr lang="el-GR" sz="2800" b="1" dirty="0" smtClean="0">
                <a:solidFill>
                  <a:srgbClr val="C00000"/>
                </a:solidFill>
                <a:sym typeface="Wingdings 2"/>
              </a:rPr>
              <a:t></a:t>
            </a:r>
            <a:r>
              <a:rPr lang="en-US" sz="2200" b="1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l-GR" sz="2200" b="1" dirty="0" smtClean="0">
                <a:solidFill>
                  <a:srgbClr val="C00000"/>
                </a:solidFill>
              </a:rPr>
              <a:t>Τοπολογικός χάρτης </a:t>
            </a:r>
            <a:r>
              <a:rPr lang="el-GR" sz="2200" b="1" i="1" dirty="0" smtClean="0"/>
              <a:t>σε </a:t>
            </a:r>
            <a:r>
              <a:rPr lang="el-GR" sz="2200" b="1" i="1" u="sng" dirty="0" smtClean="0"/>
              <a:t>κάθε κόμβο</a:t>
            </a:r>
            <a:endParaRPr lang="en-US" sz="2200" b="1" i="1" u="sng" dirty="0" smtClean="0"/>
          </a:p>
          <a:p>
            <a:pPr lvl="1"/>
            <a:endParaRPr lang="en-US" sz="2200" b="1" dirty="0" smtClean="0"/>
          </a:p>
          <a:p>
            <a:r>
              <a:rPr lang="el-GR" sz="2200" dirty="0" smtClean="0"/>
              <a:t>Ένα </a:t>
            </a:r>
            <a:r>
              <a:rPr lang="en-US" sz="2200" dirty="0" smtClean="0"/>
              <a:t>OSPF advertisement </a:t>
            </a:r>
            <a:r>
              <a:rPr lang="el-GR" sz="2200" dirty="0" smtClean="0"/>
              <a:t>περιλαμβάνει μία καταχώρηση για κάθε γειτονικό δρομολογητή</a:t>
            </a:r>
            <a:endParaRPr lang="en-US" sz="2200" dirty="0" smtClean="0"/>
          </a:p>
          <a:p>
            <a:r>
              <a:rPr lang="el-GR" sz="2200" b="1" dirty="0" smtClean="0"/>
              <a:t>Τα </a:t>
            </a:r>
            <a:r>
              <a:rPr lang="en-US" sz="2200" b="1" dirty="0" smtClean="0"/>
              <a:t>advertisements </a:t>
            </a:r>
            <a:r>
              <a:rPr lang="el-GR" sz="2200" b="1" dirty="0" smtClean="0"/>
              <a:t>διασπείρονται σε </a:t>
            </a:r>
            <a:r>
              <a:rPr lang="el-GR" sz="2200" b="1" i="1" u="sng" dirty="0" smtClean="0">
                <a:solidFill>
                  <a:srgbClr val="C00000"/>
                </a:solidFill>
              </a:rPr>
              <a:t>ολόκληρο</a:t>
            </a:r>
            <a:r>
              <a:rPr lang="en-US" sz="2200" b="1" i="1" u="sng" dirty="0" smtClean="0">
                <a:solidFill>
                  <a:srgbClr val="C00000"/>
                </a:solidFill>
              </a:rPr>
              <a:t> </a:t>
            </a:r>
            <a:r>
              <a:rPr lang="el-GR" sz="2200" b="1" i="1" u="sng" dirty="0" smtClean="0">
                <a:solidFill>
                  <a:srgbClr val="C00000"/>
                </a:solidFill>
              </a:rPr>
              <a:t>το </a:t>
            </a:r>
            <a:r>
              <a:rPr lang="en-US" sz="2200" b="1" i="1" u="sng" dirty="0" smtClean="0">
                <a:solidFill>
                  <a:srgbClr val="C00000"/>
                </a:solidFill>
              </a:rPr>
              <a:t>AS </a:t>
            </a:r>
            <a:r>
              <a:rPr lang="en-US" sz="2200" b="1" dirty="0" smtClean="0"/>
              <a:t>(</a:t>
            </a:r>
            <a:r>
              <a:rPr lang="el-GR" sz="2200" b="1" dirty="0" smtClean="0"/>
              <a:t>μέσω</a:t>
            </a:r>
            <a:r>
              <a:rPr lang="en-US" sz="2200" b="1" dirty="0" smtClean="0"/>
              <a:t> </a:t>
            </a:r>
            <a:r>
              <a:rPr lang="el-GR" sz="2200" b="1" i="1" dirty="0" smtClean="0"/>
              <a:t>«πλημμυρίσματος»</a:t>
            </a:r>
            <a:r>
              <a:rPr lang="en-US" sz="2200" b="1" dirty="0" smtClean="0"/>
              <a:t>)</a:t>
            </a:r>
          </a:p>
          <a:p>
            <a:pPr lvl="1"/>
            <a:r>
              <a:rPr lang="el-GR" sz="2200" dirty="0" smtClean="0"/>
              <a:t>Περιλαμβάνονται στα </a:t>
            </a:r>
            <a:r>
              <a:rPr lang="el-GR" sz="2200" b="1" dirty="0" smtClean="0"/>
              <a:t>μηνύματα </a:t>
            </a:r>
            <a:r>
              <a:rPr lang="en-US" sz="2200" b="1" dirty="0" smtClean="0"/>
              <a:t>OSPF </a:t>
            </a:r>
            <a:r>
              <a:rPr lang="el-GR" sz="2200" dirty="0" smtClean="0"/>
              <a:t>άμεσα πάνω από </a:t>
            </a:r>
            <a:r>
              <a:rPr lang="en-US" sz="2200" dirty="0" smtClean="0"/>
              <a:t>IP (</a:t>
            </a:r>
            <a:r>
              <a:rPr lang="el-GR" sz="2200" dirty="0" smtClean="0"/>
              <a:t>παρά</a:t>
            </a:r>
            <a:r>
              <a:rPr lang="en-US" sz="2200" dirty="0" smtClean="0"/>
              <a:t> TCP </a:t>
            </a:r>
            <a:r>
              <a:rPr lang="el-GR" sz="2200" dirty="0" smtClean="0"/>
              <a:t>ή</a:t>
            </a:r>
            <a:r>
              <a:rPr lang="en-US" sz="2200" dirty="0" smtClean="0"/>
              <a:t> UDP</a:t>
            </a:r>
            <a:r>
              <a:rPr lang="el-GR" sz="2200" dirty="0" smtClean="0"/>
              <a:t>)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3F529A91-E510-4F47-AB9D-C63A97F8396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610600" cy="1143000"/>
          </a:xfrm>
        </p:spPr>
        <p:txBody>
          <a:bodyPr/>
          <a:lstStyle/>
          <a:p>
            <a:r>
              <a:rPr lang="en-US" sz="3600" dirty="0" smtClean="0"/>
              <a:t>OSPF</a:t>
            </a:r>
            <a:r>
              <a:rPr lang="el-GR" sz="3600" dirty="0" smtClean="0"/>
              <a:t> – ενημερώσεις κατάστασης ζεύξης</a:t>
            </a:r>
            <a:endParaRPr lang="en-US" sz="3600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 b="1" dirty="0" smtClean="0">
                <a:solidFill>
                  <a:srgbClr val="33CC33"/>
                </a:solidFill>
              </a:rPr>
              <a:t>Περιοδικές ενημερώσεις  </a:t>
            </a:r>
            <a:r>
              <a:rPr lang="el-GR" sz="2400" dirty="0" smtClean="0"/>
              <a:t>κατάστασης ζεύξης από τον κάθε δρομολογητή</a:t>
            </a:r>
            <a:endParaRPr lang="en-US" sz="2400" dirty="0" smtClean="0"/>
          </a:p>
          <a:p>
            <a:pPr lvl="1">
              <a:lnSpc>
                <a:spcPct val="90000"/>
              </a:lnSpc>
              <a:buNone/>
            </a:pPr>
            <a:r>
              <a:rPr lang="en-GB" sz="2000" dirty="0" smtClean="0">
                <a:solidFill>
                  <a:srgbClr val="CC3300"/>
                </a:solidFill>
              </a:rPr>
              <a:t> 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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προσθέτει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 </a:t>
            </a:r>
            <a:r>
              <a:rPr lang="el-GR" sz="2000" dirty="0" smtClean="0">
                <a:solidFill>
                  <a:srgbClr val="CC3300"/>
                </a:solidFill>
                <a:sym typeface="Wingdings" pitchFamily="2" charset="2"/>
              </a:rPr>
              <a:t>ευρωστία</a:t>
            </a:r>
            <a:r>
              <a:rPr lang="en-US" sz="2000" dirty="0" smtClean="0">
                <a:solidFill>
                  <a:srgbClr val="CC3300"/>
                </a:solidFill>
                <a:sym typeface="Wingdings" pitchFamily="2" charset="2"/>
              </a:rPr>
              <a:t> !</a:t>
            </a:r>
            <a:endParaRPr lang="el-GR" sz="2000" dirty="0" smtClean="0">
              <a:solidFill>
                <a:srgbClr val="CC3300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l-GR" sz="2400" dirty="0" smtClean="0"/>
              <a:t>Όταν </a:t>
            </a:r>
            <a:r>
              <a:rPr lang="el-GR" sz="2400" dirty="0" smtClean="0">
                <a:solidFill>
                  <a:srgbClr val="33CC33"/>
                </a:solidFill>
              </a:rPr>
              <a:t>η κατάσταση της ζεύξης αλλάξει</a:t>
            </a:r>
            <a:r>
              <a:rPr lang="en-US" sz="2400" dirty="0" smtClean="0"/>
              <a:t> (“</a:t>
            </a:r>
            <a:r>
              <a:rPr lang="en-US" sz="2400" b="1" dirty="0" smtClean="0">
                <a:solidFill>
                  <a:srgbClr val="33CC33"/>
                </a:solidFill>
              </a:rPr>
              <a:t>event-driven</a:t>
            </a:r>
            <a:r>
              <a:rPr lang="en-US" sz="2400" dirty="0" smtClean="0"/>
              <a:t>”)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2000" dirty="0" smtClean="0"/>
              <a:t>        </a:t>
            </a:r>
            <a:r>
              <a:rPr lang="el-GR" sz="2000" dirty="0" smtClean="0"/>
              <a:t>αλλαγές</a:t>
            </a:r>
            <a:r>
              <a:rPr lang="en-US" sz="2000" dirty="0" smtClean="0"/>
              <a:t>: </a:t>
            </a:r>
            <a:r>
              <a:rPr lang="el-GR" sz="2000" dirty="0" smtClean="0"/>
              <a:t>στο κόστος</a:t>
            </a:r>
            <a:r>
              <a:rPr lang="en-US" sz="2000" dirty="0" smtClean="0"/>
              <a:t>, </a:t>
            </a:r>
            <a:r>
              <a:rPr lang="el-GR" sz="2000" dirty="0" smtClean="0"/>
              <a:t>κατάσταση </a:t>
            </a:r>
            <a:r>
              <a:rPr lang="en-US" sz="2000" dirty="0" smtClean="0"/>
              <a:t>up/down, </a:t>
            </a:r>
            <a:r>
              <a:rPr lang="el-GR" sz="2000" dirty="0" smtClean="0"/>
              <a:t>συνθήκες κίνησης</a:t>
            </a:r>
            <a:endParaRPr lang="en-US" sz="2000" dirty="0" smtClean="0"/>
          </a:p>
          <a:p>
            <a:pPr lvl="2">
              <a:lnSpc>
                <a:spcPct val="90000"/>
              </a:lnSpc>
            </a:pPr>
            <a:r>
              <a:rPr lang="el-GR" dirty="0" smtClean="0"/>
              <a:t>Εντοπίζεται από </a:t>
            </a:r>
            <a:r>
              <a:rPr lang="el-GR" dirty="0" err="1" smtClean="0"/>
              <a:t>συνεδεμένο</a:t>
            </a:r>
            <a:r>
              <a:rPr lang="el-GR" dirty="0" smtClean="0"/>
              <a:t> κόμβο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2F1FD7A-9DDE-4BA0-930B-4E6198B2BB0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3200" smtClean="0"/>
              <a:t>OSPF “</a:t>
            </a:r>
            <a:r>
              <a:rPr lang="el-GR" sz="3200" smtClean="0"/>
              <a:t>προηγμένα</a:t>
            </a:r>
            <a:r>
              <a:rPr lang="en-US" sz="3200" smtClean="0"/>
              <a:t>” </a:t>
            </a:r>
            <a:r>
              <a:rPr lang="el-GR" sz="3200" smtClean="0"/>
              <a:t>χαρακτηριστικά </a:t>
            </a:r>
            <a:r>
              <a:rPr lang="en-US" sz="3200" smtClean="0"/>
              <a:t>(</a:t>
            </a:r>
            <a:r>
              <a:rPr lang="el-GR" sz="3200" smtClean="0"/>
              <a:t>όχι στο </a:t>
            </a:r>
            <a:r>
              <a:rPr lang="en-US" sz="3200" smtClean="0"/>
              <a:t>RIP)</a:t>
            </a:r>
            <a:endParaRPr lang="en-US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84300"/>
            <a:ext cx="9432925" cy="4876800"/>
          </a:xfrm>
        </p:spPr>
        <p:txBody>
          <a:bodyPr/>
          <a:lstStyle/>
          <a:p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</a:rPr>
              <a:t>Ασφάλεια</a:t>
            </a:r>
            <a:r>
              <a:rPr lang="en-US" sz="2200" dirty="0" smtClean="0">
                <a:solidFill>
                  <a:srgbClr val="FF0000"/>
                </a:solidFill>
              </a:rPr>
              <a:t>:</a:t>
            </a:r>
            <a:r>
              <a:rPr lang="en-US" sz="2200" dirty="0" smtClean="0"/>
              <a:t>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 </a:t>
            </a:r>
            <a:r>
              <a:rPr lang="el-GR" sz="2200" b="1" dirty="0" smtClean="0">
                <a:solidFill>
                  <a:srgbClr val="33CC33"/>
                </a:solidFill>
              </a:rPr>
              <a:t>όλα τα</a:t>
            </a:r>
            <a:r>
              <a:rPr lang="en-US" sz="2200" b="1" dirty="0" smtClean="0">
                <a:solidFill>
                  <a:srgbClr val="33CC33"/>
                </a:solidFill>
              </a:rPr>
              <a:t> OSPF</a:t>
            </a:r>
            <a:r>
              <a:rPr lang="en-US" sz="2200" dirty="0" smtClean="0"/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μηνύματα</a:t>
            </a:r>
            <a:r>
              <a:rPr lang="en-US" sz="2200" b="1" dirty="0" smtClean="0">
                <a:solidFill>
                  <a:srgbClr val="33CC33"/>
                </a:solidFill>
              </a:rPr>
              <a:t> </a:t>
            </a:r>
            <a:r>
              <a:rPr lang="el-GR" sz="2200" b="1" dirty="0" smtClean="0">
                <a:solidFill>
                  <a:srgbClr val="33CC33"/>
                </a:solidFill>
              </a:rPr>
              <a:t>πιστοποιούνται</a:t>
            </a:r>
            <a:r>
              <a:rPr lang="en-US" sz="2200" dirty="0" smtClean="0"/>
              <a:t> (</a:t>
            </a:r>
            <a:r>
              <a:rPr lang="el-GR" sz="2200" dirty="0" smtClean="0"/>
              <a:t>για να αποτραπούν κακόβουλες εισβολές</a:t>
            </a:r>
            <a:r>
              <a:rPr lang="en-US" sz="2200" dirty="0" smtClean="0"/>
              <a:t>)</a:t>
            </a:r>
          </a:p>
          <a:p>
            <a:pPr>
              <a:buFont typeface="ZapfDingbats" pitchFamily="82" charset="2"/>
              <a:buNone/>
            </a:pPr>
            <a:r>
              <a:rPr lang="en-US" dirty="0" smtClean="0">
                <a:sym typeface="Wingdings" pitchFamily="2" charset="2"/>
              </a:rPr>
              <a:t>   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b="1" u="sng" dirty="0" smtClean="0">
                <a:solidFill>
                  <a:srgbClr val="33CC33"/>
                </a:solidFill>
                <a:sym typeface="Wingdings" pitchFamily="2" charset="2"/>
              </a:rPr>
              <a:t>μόνο</a:t>
            </a:r>
            <a:r>
              <a:rPr lang="el-GR" sz="2200" b="1" dirty="0" smtClean="0">
                <a:solidFill>
                  <a:srgbClr val="33CC33"/>
                </a:solidFill>
                <a:sym typeface="Wingdings" pitchFamily="2" charset="2"/>
              </a:rPr>
              <a:t> έμπιστοι δρομολογητές</a:t>
            </a:r>
            <a:r>
              <a:rPr lang="en-US" sz="2200" dirty="0" smtClean="0">
                <a:sym typeface="Wingdings" pitchFamily="2" charset="2"/>
              </a:rPr>
              <a:t> </a:t>
            </a:r>
            <a:r>
              <a:rPr lang="el-GR" sz="2200" dirty="0" smtClean="0">
                <a:sym typeface="Wingdings" pitchFamily="2" charset="2"/>
              </a:rPr>
              <a:t>παίρνουν μέρος στο </a:t>
            </a:r>
            <a:r>
              <a:rPr lang="en-US" sz="2200" dirty="0" smtClean="0">
                <a:sym typeface="Wingdings" pitchFamily="2" charset="2"/>
              </a:rPr>
              <a:t>OSPF</a:t>
            </a:r>
            <a:r>
              <a:rPr lang="en-US" sz="2200" dirty="0" smtClean="0"/>
              <a:t> </a:t>
            </a:r>
          </a:p>
          <a:p>
            <a:r>
              <a:rPr lang="el-GR" sz="2200" b="1" i="1" dirty="0" smtClean="0">
                <a:solidFill>
                  <a:srgbClr val="FF0000"/>
                </a:solidFill>
              </a:rPr>
              <a:t>Πολλαπλά</a:t>
            </a:r>
            <a:r>
              <a:rPr lang="en-US" sz="2200" dirty="0" smtClean="0"/>
              <a:t> </a:t>
            </a:r>
            <a:r>
              <a:rPr lang="el-GR" sz="2200" dirty="0" smtClean="0"/>
              <a:t>ίδιου κόστους μονοπάτια</a:t>
            </a:r>
            <a:r>
              <a:rPr lang="en-US" sz="2200" dirty="0" smtClean="0"/>
              <a:t> </a:t>
            </a:r>
            <a:r>
              <a:rPr lang="el-GR" sz="2200" b="1" i="1" dirty="0" smtClean="0">
                <a:solidFill>
                  <a:srgbClr val="C00000"/>
                </a:solidFill>
              </a:rPr>
              <a:t>επιτρέπονται</a:t>
            </a: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                    (</a:t>
            </a:r>
            <a:r>
              <a:rPr lang="el-GR" sz="2200" dirty="0" smtClean="0"/>
              <a:t>σε αντίθεση</a:t>
            </a:r>
            <a:r>
              <a:rPr lang="en-US" sz="2200" dirty="0" smtClean="0"/>
              <a:t>:</a:t>
            </a:r>
            <a:r>
              <a:rPr lang="el-GR" sz="2200" b="1" i="1" dirty="0" smtClean="0">
                <a:solidFill>
                  <a:srgbClr val="0099FF"/>
                </a:solidFill>
              </a:rPr>
              <a:t>μόνο ένα μονοπάτι</a:t>
            </a:r>
            <a:r>
              <a:rPr lang="en-US" sz="2200" i="1" dirty="0" smtClean="0"/>
              <a:t> </a:t>
            </a:r>
            <a:r>
              <a:rPr lang="el-GR" sz="2200" i="1" dirty="0" smtClean="0"/>
              <a:t>στο</a:t>
            </a:r>
            <a:r>
              <a:rPr lang="en-US" sz="2200" i="1" dirty="0" smtClean="0"/>
              <a:t> RIP</a:t>
            </a:r>
            <a:r>
              <a:rPr lang="en-US" sz="2200" dirty="0" smtClean="0"/>
              <a:t>)</a:t>
            </a:r>
          </a:p>
          <a:p>
            <a:r>
              <a:rPr lang="el-GR" sz="2200" dirty="0" smtClean="0"/>
              <a:t>Για κάθε ζεύξη</a:t>
            </a:r>
            <a:r>
              <a:rPr lang="en-US" sz="2200" dirty="0" smtClean="0"/>
              <a:t>, </a:t>
            </a:r>
            <a:r>
              <a:rPr lang="el-GR" sz="2200" b="1" i="1" dirty="0" smtClean="0"/>
              <a:t>πολλαπλές μονάδες κόστους </a:t>
            </a:r>
            <a:r>
              <a:rPr lang="el-GR" sz="2200" dirty="0" smtClean="0"/>
              <a:t>για διαφορετικό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TOS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(</a:t>
            </a:r>
            <a:r>
              <a:rPr lang="el-GR" sz="2200" dirty="0" smtClean="0"/>
              <a:t>π</a:t>
            </a:r>
            <a:r>
              <a:rPr lang="en-US" sz="2200" dirty="0" smtClean="0"/>
              <a:t>.</a:t>
            </a:r>
            <a:r>
              <a:rPr lang="el-GR" sz="2200" dirty="0" smtClean="0"/>
              <a:t>χ</a:t>
            </a:r>
            <a:r>
              <a:rPr lang="en-US" sz="2200" dirty="0" smtClean="0"/>
              <a:t>., </a:t>
            </a:r>
            <a:r>
              <a:rPr lang="el-GR" sz="2200" dirty="0" smtClean="0"/>
              <a:t>κόστος δορυφορικής ζεύξης</a:t>
            </a:r>
            <a:r>
              <a:rPr lang="en-US" sz="2200" dirty="0" smtClean="0"/>
              <a:t> </a:t>
            </a:r>
            <a:r>
              <a:rPr lang="el-GR" sz="2200" dirty="0" smtClean="0"/>
              <a:t>είναι</a:t>
            </a:r>
            <a:r>
              <a:rPr lang="en-US" sz="2200" dirty="0" smtClean="0"/>
              <a:t> “</a:t>
            </a:r>
            <a:r>
              <a:rPr lang="el-GR" sz="2200" dirty="0" smtClean="0"/>
              <a:t>χαμηλό</a:t>
            </a:r>
            <a:r>
              <a:rPr lang="en-US" sz="2200" dirty="0" smtClean="0"/>
              <a:t>” </a:t>
            </a:r>
            <a:r>
              <a:rPr lang="el-GR" sz="2200" dirty="0" smtClean="0"/>
              <a:t>για</a:t>
            </a:r>
            <a:r>
              <a:rPr lang="en-US" sz="2200" dirty="0" smtClean="0"/>
              <a:t> best effort; </a:t>
            </a:r>
          </a:p>
          <a:p>
            <a:pPr>
              <a:buFont typeface="ZapfDingbats" pitchFamily="82" charset="2"/>
              <a:buNone/>
            </a:pPr>
            <a:r>
              <a:rPr lang="en-US" sz="2200" dirty="0" smtClean="0"/>
              <a:t>                                               </a:t>
            </a:r>
            <a:r>
              <a:rPr lang="el-GR" sz="2200" dirty="0" smtClean="0"/>
              <a:t>υψηλό</a:t>
            </a:r>
            <a:r>
              <a:rPr lang="en-US" sz="2200" dirty="0" smtClean="0"/>
              <a:t> </a:t>
            </a:r>
            <a:r>
              <a:rPr lang="el-GR" sz="2200" dirty="0" smtClean="0"/>
              <a:t>για πραγματικό χρόνο</a:t>
            </a:r>
            <a:r>
              <a:rPr lang="en-US" sz="2200" dirty="0" smtClean="0"/>
              <a:t>)</a:t>
            </a:r>
          </a:p>
          <a:p>
            <a:r>
              <a:rPr lang="el-GR" sz="2200" dirty="0" smtClean="0"/>
              <a:t>Ενσωματωμένη</a:t>
            </a:r>
            <a:r>
              <a:rPr lang="en-US" sz="2200" dirty="0" smtClean="0"/>
              <a:t> </a:t>
            </a:r>
            <a:r>
              <a:rPr lang="en-US" sz="2200" dirty="0" err="1" smtClean="0"/>
              <a:t>uni</a:t>
            </a:r>
            <a:r>
              <a:rPr lang="en-US" sz="2200" dirty="0" smtClean="0"/>
              <a:t>- and </a:t>
            </a:r>
            <a:r>
              <a:rPr lang="en-US" sz="2200" dirty="0" smtClean="0">
                <a:solidFill>
                  <a:srgbClr val="FF0000"/>
                </a:solidFill>
              </a:rPr>
              <a:t>multicast</a:t>
            </a:r>
            <a:r>
              <a:rPr lang="en-US" sz="2200" dirty="0" smtClean="0"/>
              <a:t> </a:t>
            </a:r>
            <a:r>
              <a:rPr lang="el-GR" sz="2200" dirty="0" smtClean="0"/>
              <a:t>υποστήριξη</a:t>
            </a:r>
            <a:r>
              <a:rPr lang="en-US" sz="2200" dirty="0" smtClean="0"/>
              <a:t>: </a:t>
            </a:r>
          </a:p>
          <a:p>
            <a:pPr lvl="1"/>
            <a:r>
              <a:rPr lang="en-US" sz="2200" dirty="0" smtClean="0"/>
              <a:t>Multicast OSPF (MOSPF) </a:t>
            </a:r>
            <a:r>
              <a:rPr lang="el-GR" sz="2200" dirty="0" smtClean="0"/>
              <a:t>χρησιμοποιεί ίδια βάση τοπολογίας </a:t>
            </a:r>
            <a:br>
              <a:rPr lang="el-GR" sz="2200" dirty="0" smtClean="0"/>
            </a:br>
            <a:r>
              <a:rPr lang="el-GR" sz="2200" dirty="0" smtClean="0"/>
              <a:t>όπως ο</a:t>
            </a:r>
            <a:r>
              <a:rPr lang="en-US" sz="2200" dirty="0" smtClean="0"/>
              <a:t> OSPF</a:t>
            </a:r>
          </a:p>
          <a:p>
            <a:r>
              <a:rPr lang="el-GR" sz="2200" dirty="0" smtClean="0">
                <a:solidFill>
                  <a:srgbClr val="FF0000"/>
                </a:solidFill>
              </a:rPr>
              <a:t>Ιεραρχικός</a:t>
            </a:r>
            <a:r>
              <a:rPr lang="en-US" sz="2200" dirty="0" smtClean="0"/>
              <a:t> OSPF </a:t>
            </a:r>
            <a:r>
              <a:rPr lang="el-GR" sz="2200" dirty="0" smtClean="0"/>
              <a:t>σε </a:t>
            </a:r>
            <a:r>
              <a:rPr lang="el-GR" sz="2200" b="1" i="1" dirty="0" smtClean="0"/>
              <a:t>μεγάλα </a:t>
            </a:r>
            <a:r>
              <a:rPr lang="en-US" sz="2200" b="1" i="1" dirty="0" smtClean="0"/>
              <a:t>domains</a:t>
            </a:r>
            <a:r>
              <a:rPr lang="el-GR" sz="2200" b="1" i="1" dirty="0" smtClean="0"/>
              <a:t> (</a:t>
            </a:r>
            <a:r>
              <a:rPr lang="el-GR" sz="2200" dirty="0" smtClean="0"/>
              <a:t>πολύ σημαντική λειτουργία!)</a:t>
            </a:r>
            <a:endParaRPr lang="en-US" sz="2200" dirty="0" smtClean="0"/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4204C35-F9B9-4FA0-BBBE-43B4264A91B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l-GR" sz="3600" smtClean="0"/>
              <a:t>Ιεραρχικό</a:t>
            </a:r>
            <a:r>
              <a:rPr lang="en-US" sz="3600" smtClean="0"/>
              <a:t> OSPF</a:t>
            </a:r>
            <a:endParaRPr lang="en-US" smtClean="0"/>
          </a:p>
        </p:txBody>
      </p:sp>
      <p:pic>
        <p:nvPicPr>
          <p:cNvPr id="46085" name="Picture 3" descr="04-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4263" y="1341438"/>
            <a:ext cx="73152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3363"/>
            <a:ext cx="930592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47A660AE-F259-4133-A8D3-A803D569DD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Ιεραρχικό</a:t>
            </a:r>
            <a:r>
              <a:rPr lang="en-US" sz="3600" smtClean="0"/>
              <a:t> OSPF</a:t>
            </a:r>
            <a:endParaRPr lang="en-US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68438"/>
            <a:ext cx="9144000" cy="4008437"/>
          </a:xfrm>
        </p:spPr>
        <p:txBody>
          <a:bodyPr/>
          <a:lstStyle/>
          <a:p>
            <a:pPr>
              <a:buFontTx/>
              <a:buChar char="•"/>
            </a:pPr>
            <a:r>
              <a:rPr lang="el-GR" sz="2400" dirty="0" smtClean="0">
                <a:solidFill>
                  <a:srgbClr val="FF0000"/>
                </a:solidFill>
              </a:rPr>
              <a:t>Δυο επιπέδων ιεραρχία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b="1" i="1" dirty="0" smtClean="0"/>
              <a:t>τοπική</a:t>
            </a:r>
            <a:r>
              <a:rPr lang="el-GR" sz="2400" b="1" dirty="0" smtClean="0"/>
              <a:t> περιοχή</a:t>
            </a:r>
            <a:r>
              <a:rPr lang="en-US" sz="2400" dirty="0" smtClean="0"/>
              <a:t> </a:t>
            </a:r>
            <a:r>
              <a:rPr lang="en-US" sz="2400" i="1" dirty="0" smtClean="0"/>
              <a:t>&amp;  </a:t>
            </a:r>
            <a:r>
              <a:rPr lang="en-US" sz="2400" b="1" i="1" dirty="0" smtClean="0"/>
              <a:t>backbone</a:t>
            </a:r>
          </a:p>
          <a:p>
            <a:pPr lvl="1"/>
            <a:r>
              <a:rPr lang="en-US" b="1" dirty="0" smtClean="0">
                <a:solidFill>
                  <a:srgbClr val="33CC33"/>
                </a:solidFill>
              </a:rPr>
              <a:t>advertisements </a:t>
            </a:r>
            <a:r>
              <a:rPr lang="el-GR" b="1" dirty="0" smtClean="0">
                <a:solidFill>
                  <a:srgbClr val="33CC33"/>
                </a:solidFill>
              </a:rPr>
              <a:t>κατάστασης ζεύξης </a:t>
            </a:r>
            <a:r>
              <a:rPr lang="el-GR" b="1" i="1" u="sng" dirty="0" smtClean="0">
                <a:solidFill>
                  <a:srgbClr val="33CC33"/>
                </a:solidFill>
              </a:rPr>
              <a:t>μόνο </a:t>
            </a:r>
            <a:r>
              <a:rPr lang="el-GR" b="1" dirty="0" smtClean="0">
                <a:solidFill>
                  <a:srgbClr val="33CC33"/>
                </a:solidFill>
              </a:rPr>
              <a:t>τοπικά</a:t>
            </a:r>
            <a:endParaRPr lang="en-US" b="1" dirty="0" smtClean="0"/>
          </a:p>
          <a:p>
            <a:pPr lvl="1"/>
            <a:r>
              <a:rPr lang="el-GR" dirty="0" smtClean="0"/>
              <a:t>κάθε κόμβος έχει </a:t>
            </a:r>
            <a:r>
              <a:rPr lang="el-GR" b="1" dirty="0" smtClean="0"/>
              <a:t>λεπτομερή τοπολογία της τοπικής περιοχής</a:t>
            </a:r>
            <a:r>
              <a:rPr lang="el-GR" dirty="0" smtClean="0"/>
              <a:t>, μόνο ξέρει κατεύθυνση</a:t>
            </a:r>
            <a:r>
              <a:rPr lang="en-US" dirty="0" smtClean="0"/>
              <a:t> (</a:t>
            </a:r>
            <a:r>
              <a:rPr lang="el-GR" b="1" i="1" dirty="0" smtClean="0"/>
              <a:t>μικρότερο μονοπάτι</a:t>
            </a:r>
            <a:r>
              <a:rPr lang="en-US" dirty="0" smtClean="0"/>
              <a:t>) </a:t>
            </a:r>
            <a:r>
              <a:rPr lang="el-GR" dirty="0" smtClean="0"/>
              <a:t>σε δίκτυα σε άλλες περιοχές</a:t>
            </a:r>
            <a:endParaRPr lang="en-US" sz="2000" dirty="0" smtClean="0"/>
          </a:p>
          <a:p>
            <a:pPr>
              <a:buFontTx/>
              <a:buChar char="•"/>
            </a:pPr>
            <a:r>
              <a:rPr lang="el-GR" sz="2400" b="1" dirty="0" smtClean="0">
                <a:solidFill>
                  <a:srgbClr val="FF0000"/>
                </a:solidFill>
              </a:rPr>
              <a:t>Δρομολογητές ορίων περιοχής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“</a:t>
            </a:r>
            <a:r>
              <a:rPr lang="el-GR" sz="2400" dirty="0" smtClean="0"/>
              <a:t>συνοψίζει</a:t>
            </a:r>
            <a:r>
              <a:rPr lang="en-US" sz="2400" dirty="0" smtClean="0"/>
              <a:t>” </a:t>
            </a:r>
            <a:r>
              <a:rPr lang="el-GR" sz="2400" dirty="0" smtClean="0"/>
              <a:t>αποστάσεις προς δίκτυα στη δικιά του περιοχή</a:t>
            </a:r>
            <a:r>
              <a:rPr lang="en-US" sz="2400" dirty="0" smtClean="0"/>
              <a:t>, </a:t>
            </a:r>
            <a:r>
              <a:rPr lang="el-GR" sz="2400" dirty="0" smtClean="0"/>
              <a:t>το ανακοινώνει σε δρομολογητές ορίων άλλων περιοχών</a:t>
            </a:r>
            <a:endParaRPr lang="en-US" sz="2400" dirty="0" smtClean="0"/>
          </a:p>
          <a:p>
            <a:pPr>
              <a:buFontTx/>
              <a:buChar char="•"/>
            </a:pPr>
            <a:r>
              <a:rPr lang="en-US" sz="2400" b="1" dirty="0" smtClean="0">
                <a:solidFill>
                  <a:srgbClr val="7E1C69"/>
                </a:solidFill>
              </a:rPr>
              <a:t>Backbone </a:t>
            </a:r>
            <a:r>
              <a:rPr lang="el-GR" sz="2400" b="1" dirty="0" smtClean="0">
                <a:solidFill>
                  <a:srgbClr val="7E1C69"/>
                </a:solidFill>
              </a:rPr>
              <a:t>δρομολογητές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τρέχουν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E1C69"/>
                </a:solidFill>
              </a:rPr>
              <a:t>OSPF </a:t>
            </a:r>
            <a:r>
              <a:rPr lang="el-GR" sz="2400" dirty="0" smtClean="0">
                <a:solidFill>
                  <a:srgbClr val="7E1C69"/>
                </a:solidFill>
              </a:rPr>
              <a:t>δρομολόγηση</a:t>
            </a:r>
            <a:r>
              <a:rPr lang="en-US" sz="2400" dirty="0" smtClean="0">
                <a:solidFill>
                  <a:srgbClr val="7E1C69"/>
                </a:solidFill>
              </a:rPr>
              <a:t> </a:t>
            </a:r>
            <a:r>
              <a:rPr lang="el-GR" sz="2400" b="1" i="1" dirty="0" smtClean="0"/>
              <a:t>περιορισμένη </a:t>
            </a:r>
            <a:r>
              <a:rPr lang="el-GR" sz="2400" dirty="0" smtClean="0"/>
              <a:t>στο</a:t>
            </a:r>
            <a:r>
              <a:rPr lang="en-US" sz="2400" dirty="0" smtClean="0"/>
              <a:t> backbone</a:t>
            </a:r>
          </a:p>
          <a:p>
            <a:pPr>
              <a:buFontTx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Boundary </a:t>
            </a:r>
            <a:r>
              <a:rPr lang="el-GR" sz="2400" b="1" dirty="0" smtClean="0">
                <a:solidFill>
                  <a:srgbClr val="FF0000"/>
                </a:solidFill>
              </a:rPr>
              <a:t>δρομολογητές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l-GR" sz="2400" dirty="0" smtClean="0"/>
              <a:t>συνδέονται σε άλλα </a:t>
            </a:r>
            <a:r>
              <a:rPr lang="en-US" sz="2400" dirty="0" smtClean="0"/>
              <a:t>AS’s</a:t>
            </a:r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Ιεραρχική Οργάνωση του Ίντερνετ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9050" y="1600200"/>
            <a:ext cx="9372600" cy="4648200"/>
          </a:xfrm>
        </p:spPr>
        <p:txBody>
          <a:bodyPr/>
          <a:lstStyle/>
          <a:p>
            <a:pPr>
              <a:buFont typeface="ZapfDingbats" pitchFamily="82" charset="2"/>
              <a:buNone/>
              <a:defRPr/>
            </a:pPr>
            <a:r>
              <a:rPr lang="el-GR" dirty="0" smtClean="0">
                <a:latin typeface="+mj-lt"/>
              </a:rPr>
              <a:t>Ενισχύει την </a:t>
            </a:r>
            <a:r>
              <a:rPr lang="el-GR" dirty="0" err="1" smtClean="0">
                <a:latin typeface="+mj-lt"/>
              </a:rPr>
              <a:t>κλιμακωσιμότητα</a:t>
            </a:r>
            <a:r>
              <a:rPr lang="el-GR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(scalability) </a:t>
            </a:r>
            <a:r>
              <a:rPr lang="el-GR" dirty="0" smtClean="0">
                <a:latin typeface="+mj-lt"/>
              </a:rPr>
              <a:t>του</a:t>
            </a:r>
            <a:r>
              <a:rPr lang="en-US" dirty="0" smtClean="0">
                <a:latin typeface="+mj-lt"/>
              </a:rPr>
              <a:t> Internet</a:t>
            </a:r>
            <a:endParaRPr lang="el-GR" dirty="0" smtClean="0">
              <a:latin typeface="+mj-lt"/>
            </a:endParaRPr>
          </a:p>
          <a:p>
            <a:pPr>
              <a:defRPr/>
            </a:pPr>
            <a:r>
              <a:rPr lang="el-GR" sz="2200" dirty="0" smtClean="0">
                <a:latin typeface="+mj-lt"/>
              </a:rPr>
              <a:t>Οι δρομολογητές είναι ομαδοποιημένοι σε αυτόνομα συστήματα (</a:t>
            </a:r>
            <a:r>
              <a:rPr lang="en-US" sz="2200" dirty="0" smtClean="0">
                <a:latin typeface="+mj-lt"/>
              </a:rPr>
              <a:t>AS)</a:t>
            </a:r>
          </a:p>
          <a:p>
            <a:pPr>
              <a:buNone/>
              <a:defRPr/>
            </a:pPr>
            <a:r>
              <a:rPr lang="el-GR" sz="3200" dirty="0" smtClean="0">
                <a:solidFill>
                  <a:srgbClr val="002060"/>
                </a:solidFill>
                <a:latin typeface="+mj-lt"/>
                <a:sym typeface="Wingdings"/>
              </a:rPr>
              <a:t></a:t>
            </a:r>
            <a:r>
              <a:rPr lang="en-US" sz="2200" dirty="0" smtClean="0">
                <a:solidFill>
                  <a:srgbClr val="002060"/>
                </a:solidFill>
                <a:latin typeface="+mj-lt"/>
                <a:sym typeface="Wingdings"/>
              </a:rPr>
              <a:t> </a:t>
            </a:r>
            <a:r>
              <a:rPr lang="el-GR" sz="2200" dirty="0" smtClean="0">
                <a:solidFill>
                  <a:srgbClr val="002060"/>
                </a:solidFill>
                <a:latin typeface="+mj-lt"/>
              </a:rPr>
              <a:t>Μέσα στο κάθε </a:t>
            </a:r>
            <a:r>
              <a:rPr lang="en-US" sz="2200" dirty="0" smtClean="0">
                <a:solidFill>
                  <a:srgbClr val="002060"/>
                </a:solidFill>
                <a:latin typeface="+mj-lt"/>
              </a:rPr>
              <a:t>AS, </a:t>
            </a:r>
            <a:r>
              <a:rPr lang="el-GR" sz="2200" b="1" i="1" dirty="0" err="1" smtClean="0">
                <a:solidFill>
                  <a:srgbClr val="002060"/>
                </a:solidFill>
                <a:latin typeface="+mj-lt"/>
              </a:rPr>
              <a:t>ολοι</a:t>
            </a:r>
            <a:r>
              <a:rPr lang="el-GR" sz="2200" dirty="0" smtClean="0">
                <a:solidFill>
                  <a:srgbClr val="002060"/>
                </a:solidFill>
                <a:latin typeface="+mj-lt"/>
              </a:rPr>
              <a:t> οι δρομολογητές τρέχουν το </a:t>
            </a:r>
            <a:r>
              <a:rPr lang="el-GR" sz="2200" b="1" i="1" dirty="0" smtClean="0">
                <a:solidFill>
                  <a:srgbClr val="002060"/>
                </a:solidFill>
                <a:latin typeface="+mj-lt"/>
              </a:rPr>
              <a:t>ίδιο πρωτόκολλο </a:t>
            </a:r>
            <a:r>
              <a:rPr lang="el-GR" sz="2200" b="1" dirty="0" smtClean="0">
                <a:solidFill>
                  <a:srgbClr val="002060"/>
                </a:solidFill>
                <a:latin typeface="+mj-lt"/>
              </a:rPr>
              <a:t>δρομολόγησης</a:t>
            </a:r>
          </a:p>
          <a:p>
            <a:pPr>
              <a:defRPr/>
            </a:pPr>
            <a:r>
              <a:rPr lang="el-GR" sz="2200" dirty="0" smtClean="0">
                <a:latin typeface="+mj-lt"/>
              </a:rPr>
              <a:t>Ειδικοί δρομολογητές (</a:t>
            </a:r>
            <a:r>
              <a:rPr lang="en-US" sz="2200" dirty="0" smtClean="0">
                <a:latin typeface="+mj-lt"/>
              </a:rPr>
              <a:t>gateway routers)</a:t>
            </a:r>
            <a:r>
              <a:rPr lang="el-GR" sz="2200" dirty="0" smtClean="0">
                <a:latin typeface="+mj-lt"/>
              </a:rPr>
              <a:t> σε κάθε </a:t>
            </a:r>
            <a:r>
              <a:rPr lang="en-US" sz="2200" dirty="0" smtClean="0">
                <a:latin typeface="+mj-lt"/>
              </a:rPr>
              <a:t>AS </a:t>
            </a:r>
            <a:r>
              <a:rPr lang="el-GR" sz="2200" dirty="0" smtClean="0">
                <a:latin typeface="+mj-lt"/>
              </a:rPr>
              <a:t>είναι υπεύθυνοι για τη δρομολόγηση μεταξύ </a:t>
            </a:r>
            <a:r>
              <a:rPr lang="en-US" sz="2200" dirty="0" smtClean="0">
                <a:latin typeface="+mj-lt"/>
              </a:rPr>
              <a:t>ASs</a:t>
            </a:r>
          </a:p>
          <a:p>
            <a:pPr>
              <a:buNone/>
              <a:defRPr/>
            </a:pPr>
            <a:r>
              <a:rPr lang="el-GR" sz="2200" dirty="0" err="1" smtClean="0">
                <a:latin typeface="+mj-lt"/>
                <a:sym typeface="Wingdings"/>
              </a:rPr>
              <a:t></a:t>
            </a:r>
            <a:r>
              <a:rPr lang="el-GR" sz="2200" dirty="0" err="1" smtClean="0">
                <a:latin typeface="+mj-lt"/>
              </a:rPr>
              <a:t>Το</a:t>
            </a:r>
            <a:r>
              <a:rPr lang="el-GR" sz="2200" dirty="0" smtClean="0">
                <a:latin typeface="+mj-lt"/>
              </a:rPr>
              <a:t> πρόβλημα της κλιμάκωσης λύνεται με το να έχομε τον </a:t>
            </a:r>
            <a:r>
              <a:rPr lang="el-GR" sz="2200" b="1" i="1" dirty="0" smtClean="0">
                <a:latin typeface="+mj-lt"/>
              </a:rPr>
              <a:t>κάθε δρομολογητή σε ένα </a:t>
            </a:r>
            <a:r>
              <a:rPr lang="en-US" sz="2200" b="1" i="1" dirty="0" smtClean="0">
                <a:latin typeface="+mj-lt"/>
              </a:rPr>
              <a:t>AS </a:t>
            </a:r>
            <a:r>
              <a:rPr lang="el-GR" sz="2200" dirty="0" smtClean="0">
                <a:latin typeface="+mj-lt"/>
              </a:rPr>
              <a:t>να γνωρίζει </a:t>
            </a:r>
            <a:r>
              <a:rPr lang="el-GR" sz="2200" b="1" i="1" dirty="0" smtClean="0">
                <a:latin typeface="+mj-lt"/>
              </a:rPr>
              <a:t>μονάχα</a:t>
            </a:r>
            <a:r>
              <a:rPr lang="el-GR" sz="2200" dirty="0" smtClean="0">
                <a:latin typeface="+mj-lt"/>
              </a:rPr>
              <a:t> τους </a:t>
            </a:r>
            <a:r>
              <a:rPr lang="el-GR" sz="2200" b="1" dirty="0" smtClean="0">
                <a:solidFill>
                  <a:srgbClr val="00B050"/>
                </a:solidFill>
                <a:latin typeface="+mj-lt"/>
              </a:rPr>
              <a:t>δρομολογητές του </a:t>
            </a:r>
            <a:r>
              <a:rPr lang="en-US" sz="2200" b="1" dirty="0" smtClean="0">
                <a:solidFill>
                  <a:srgbClr val="00B050"/>
                </a:solidFill>
                <a:latin typeface="+mj-lt"/>
              </a:rPr>
              <a:t>AS </a:t>
            </a:r>
            <a:r>
              <a:rPr lang="el-GR" sz="2200" b="1" dirty="0" smtClean="0">
                <a:solidFill>
                  <a:srgbClr val="00B050"/>
                </a:solidFill>
                <a:latin typeface="+mj-lt"/>
              </a:rPr>
              <a:t>στο οποίο ανήκει </a:t>
            </a:r>
            <a:r>
              <a:rPr lang="el-GR" sz="2200" dirty="0" smtClean="0">
                <a:latin typeface="+mj-lt"/>
              </a:rPr>
              <a:t>και τις </a:t>
            </a:r>
            <a:r>
              <a:rPr lang="en-US" sz="2200" b="1" i="1" dirty="0" smtClean="0">
                <a:solidFill>
                  <a:srgbClr val="00B050"/>
                </a:solidFill>
                <a:latin typeface="+mj-lt"/>
              </a:rPr>
              <a:t>gateway </a:t>
            </a:r>
            <a:r>
              <a:rPr lang="el-GR" sz="2200" b="1" i="1" dirty="0" smtClean="0">
                <a:solidFill>
                  <a:srgbClr val="00B050"/>
                </a:solidFill>
                <a:latin typeface="+mj-lt"/>
              </a:rPr>
              <a:t>δρομολογητές </a:t>
            </a:r>
            <a:r>
              <a:rPr lang="el-GR" sz="2200" b="1" dirty="0" smtClean="0">
                <a:solidFill>
                  <a:srgbClr val="00B050"/>
                </a:solidFill>
                <a:latin typeface="+mj-lt"/>
              </a:rPr>
              <a:t>του</a:t>
            </a:r>
            <a:r>
              <a:rPr lang="el-GR" sz="22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Internet inter-AS routing: BGP</a:t>
            </a:r>
            <a:endParaRPr lang="el-GR" sz="36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BGP (Border Gateway Protocol):</a:t>
            </a:r>
            <a:r>
              <a:rPr lang="en-US" sz="2200" dirty="0" smtClean="0">
                <a:latin typeface="+mj-lt"/>
              </a:rPr>
              <a:t> </a:t>
            </a:r>
            <a:r>
              <a:rPr lang="el-GR" sz="2200" i="1" dirty="0" smtClean="0">
                <a:latin typeface="+mj-lt"/>
              </a:rPr>
              <a:t>το </a:t>
            </a:r>
            <a:r>
              <a:rPr lang="en-US" sz="2200" dirty="0" smtClean="0">
                <a:latin typeface="+mj-lt"/>
              </a:rPr>
              <a:t>de facto standard</a:t>
            </a:r>
            <a:endParaRPr lang="en-US" sz="2200" dirty="0" smtClean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l-GR" sz="2200" dirty="0" smtClean="0">
                <a:latin typeface="+mj-lt"/>
              </a:rPr>
              <a:t>Το </a:t>
            </a:r>
            <a:r>
              <a:rPr lang="en-US" sz="2200" dirty="0" smtClean="0">
                <a:latin typeface="+mj-lt"/>
              </a:rPr>
              <a:t>BGP </a:t>
            </a:r>
            <a:r>
              <a:rPr lang="el-GR" sz="2200" dirty="0" smtClean="0">
                <a:latin typeface="+mj-lt"/>
              </a:rPr>
              <a:t> προσφέρει σε κάθε </a:t>
            </a:r>
            <a:r>
              <a:rPr lang="en-US" sz="2200" dirty="0" smtClean="0">
                <a:latin typeface="+mj-lt"/>
              </a:rPr>
              <a:t>AS </a:t>
            </a:r>
            <a:r>
              <a:rPr lang="el-GR" sz="2200" dirty="0" smtClean="0">
                <a:latin typeface="+mj-lt"/>
              </a:rPr>
              <a:t>ένα μέσο για να: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smtClean="0">
                <a:latin typeface="+mj-lt"/>
              </a:rPr>
              <a:t>αποκτήσει  πληροφορίες προσέγγισης </a:t>
            </a:r>
            <a:r>
              <a:rPr lang="el-GR" sz="2200" dirty="0" err="1" smtClean="0">
                <a:latin typeface="+mj-lt"/>
              </a:rPr>
              <a:t>υποδικτύου</a:t>
            </a:r>
            <a:r>
              <a:rPr lang="el-GR" sz="2200" dirty="0" smtClean="0">
                <a:latin typeface="+mj-lt"/>
              </a:rPr>
              <a:t> (</a:t>
            </a:r>
            <a:r>
              <a:rPr lang="en-US" sz="2200" dirty="0" smtClean="0">
                <a:latin typeface="+mj-lt"/>
              </a:rPr>
              <a:t>subnet </a:t>
            </a:r>
            <a:r>
              <a:rPr lang="en-US" sz="2200" dirty="0" err="1" smtClean="0">
                <a:latin typeface="+mj-lt"/>
              </a:rPr>
              <a:t>reachability</a:t>
            </a:r>
            <a:r>
              <a:rPr lang="en-US" sz="2200" dirty="0" smtClean="0">
                <a:latin typeface="+mj-lt"/>
              </a:rPr>
              <a:t>) </a:t>
            </a:r>
            <a:r>
              <a:rPr lang="el-GR" sz="2200" dirty="0" smtClean="0">
                <a:latin typeface="+mj-lt"/>
              </a:rPr>
              <a:t>από γειτονικά </a:t>
            </a:r>
            <a:r>
              <a:rPr lang="en-US" sz="2200" dirty="0" smtClean="0">
                <a:latin typeface="+mj-lt"/>
              </a:rPr>
              <a:t>AS.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err="1" smtClean="0">
                <a:latin typeface="+mj-lt"/>
              </a:rPr>
              <a:t>διαδόσει</a:t>
            </a:r>
            <a:r>
              <a:rPr lang="el-GR" sz="2200" dirty="0" smtClean="0">
                <a:latin typeface="+mj-lt"/>
              </a:rPr>
              <a:t> τις πληροφορίες προσέγγισης σε όλους τους δρομολογητές εντός του </a:t>
            </a:r>
            <a:r>
              <a:rPr lang="en-US" sz="2200" dirty="0" smtClean="0">
                <a:latin typeface="+mj-lt"/>
              </a:rPr>
              <a:t>AS.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l-GR" sz="2200" dirty="0" smtClean="0">
                <a:latin typeface="+mj-lt"/>
              </a:rPr>
              <a:t>καθορίσει «καλές» διαδρομές προς </a:t>
            </a:r>
            <a:r>
              <a:rPr lang="el-GR" sz="2200" dirty="0" err="1" smtClean="0">
                <a:latin typeface="+mj-lt"/>
              </a:rPr>
              <a:t>υποδίκτυα</a:t>
            </a:r>
            <a:r>
              <a:rPr lang="el-GR" sz="2200" dirty="0" smtClean="0">
                <a:latin typeface="+mj-lt"/>
              </a:rPr>
              <a:t> βασιζόμενος στις πληροφορίες και την πολιτική </a:t>
            </a:r>
            <a:r>
              <a:rPr lang="el-GR" sz="2200" dirty="0" err="1" smtClean="0">
                <a:latin typeface="+mj-lt"/>
              </a:rPr>
              <a:t>προσιτότητας</a:t>
            </a:r>
            <a:r>
              <a:rPr lang="el-GR" sz="2200" dirty="0" smtClean="0">
                <a:latin typeface="+mj-lt"/>
              </a:rPr>
              <a:t>.</a:t>
            </a:r>
          </a:p>
          <a:p>
            <a:pPr>
              <a:defRPr/>
            </a:pPr>
            <a:r>
              <a:rPr lang="el-GR" sz="2200" dirty="0" smtClean="0">
                <a:latin typeface="+mj-lt"/>
              </a:rPr>
              <a:t>Επιτρέπει σε ένα </a:t>
            </a:r>
            <a:r>
              <a:rPr lang="el-GR" sz="2200" dirty="0" err="1" smtClean="0">
                <a:latin typeface="+mj-lt"/>
              </a:rPr>
              <a:t>υποδίκτυο</a:t>
            </a:r>
            <a:r>
              <a:rPr lang="el-GR" sz="2200" dirty="0" smtClean="0">
                <a:latin typeface="+mj-lt"/>
              </a:rPr>
              <a:t> τη δημοσιοποίηση της ύπαρξής του στο υπόλοιπο </a:t>
            </a:r>
            <a:r>
              <a:rPr lang="en-US" sz="2200" dirty="0" smtClean="0">
                <a:latin typeface="+mj-lt"/>
              </a:rPr>
              <a:t>Internet: </a:t>
            </a:r>
            <a:r>
              <a:rPr lang="el-GR" sz="2200" dirty="0" smtClean="0">
                <a:latin typeface="+mj-lt"/>
              </a:rPr>
              <a:t>«</a:t>
            </a:r>
            <a:r>
              <a:rPr lang="el-GR" sz="2200" dirty="0" smtClean="0">
                <a:solidFill>
                  <a:srgbClr val="0000CC"/>
                </a:solidFill>
                <a:latin typeface="+mj-lt"/>
              </a:rPr>
              <a:t>Είμαι (κι εγώ) εδώ!»</a:t>
            </a:r>
            <a:endParaRPr lang="el-GR" sz="2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val 5"/>
          <p:cNvSpPr>
            <a:spLocks noChangeArrowheads="1"/>
          </p:cNvSpPr>
          <p:nvPr/>
        </p:nvSpPr>
        <p:spPr bwMode="auto">
          <a:xfrm>
            <a:off x="2455863" y="2163763"/>
            <a:ext cx="4627562" cy="776287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228600"/>
            <a:ext cx="8420100" cy="1143000"/>
          </a:xfrm>
        </p:spPr>
        <p:txBody>
          <a:bodyPr/>
          <a:lstStyle/>
          <a:p>
            <a:r>
              <a:rPr lang="el-GR" sz="3600" smtClean="0"/>
              <a:t>Τα βασικά του </a:t>
            </a:r>
            <a:r>
              <a:rPr lang="en-US" sz="3600" smtClean="0"/>
              <a:t>BGP</a:t>
            </a:r>
            <a:endParaRPr lang="el-GR" sz="36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defRPr/>
            </a:pPr>
            <a:r>
              <a:rPr lang="el-GR" sz="2100" dirty="0" smtClean="0">
                <a:latin typeface="+mj-lt"/>
              </a:rPr>
              <a:t>Ζεύγη δρομολογητών (</a:t>
            </a:r>
            <a:r>
              <a:rPr lang="en-US" sz="2100" b="1" i="1" dirty="0" smtClean="0">
                <a:latin typeface="+mj-lt"/>
              </a:rPr>
              <a:t>BGP peers</a:t>
            </a:r>
            <a:r>
              <a:rPr lang="en-US" sz="2100" dirty="0" smtClean="0">
                <a:latin typeface="+mj-lt"/>
              </a:rPr>
              <a:t>) </a:t>
            </a:r>
            <a:r>
              <a:rPr lang="el-GR" sz="2100" b="1" i="1" dirty="0" smtClean="0">
                <a:latin typeface="+mj-lt"/>
              </a:rPr>
              <a:t>ανταλλάσσουν πληροφορίες </a:t>
            </a:r>
            <a:r>
              <a:rPr lang="el-GR" sz="2100" b="1" dirty="0" smtClean="0">
                <a:latin typeface="+mj-lt"/>
              </a:rPr>
              <a:t>δρομολόγησης </a:t>
            </a:r>
            <a:r>
              <a:rPr lang="el-GR" sz="2100" dirty="0" smtClean="0">
                <a:latin typeface="+mj-lt"/>
              </a:rPr>
              <a:t>πάνω από </a:t>
            </a:r>
            <a:r>
              <a:rPr lang="el-GR" sz="2100" b="1" i="1" dirty="0" err="1" smtClean="0">
                <a:solidFill>
                  <a:srgbClr val="002060"/>
                </a:solidFill>
                <a:latin typeface="+mj-lt"/>
              </a:rPr>
              <a:t>η</a:t>
            </a:r>
            <a:r>
              <a:rPr lang="el-GR" sz="2100" b="1" i="1" u="sng" dirty="0" err="1" smtClean="0">
                <a:solidFill>
                  <a:srgbClr val="002060"/>
                </a:solidFill>
                <a:latin typeface="+mj-lt"/>
              </a:rPr>
              <a:t>μι</a:t>
            </a:r>
            <a:r>
              <a:rPr lang="el-GR" sz="2100" b="1" i="1" u="sng" dirty="0" smtClean="0">
                <a:solidFill>
                  <a:srgbClr val="002060"/>
                </a:solidFill>
                <a:latin typeface="+mj-lt"/>
              </a:rPr>
              <a:t>-μόνιμες </a:t>
            </a:r>
            <a:r>
              <a:rPr lang="en-US" sz="2100" b="1" i="1" u="sng" dirty="0" smtClean="0">
                <a:solidFill>
                  <a:srgbClr val="002060"/>
                </a:solidFill>
                <a:latin typeface="+mj-lt"/>
              </a:rPr>
              <a:t>TCP </a:t>
            </a:r>
            <a:r>
              <a:rPr lang="el-GR" sz="2100" b="1" i="1" u="sng" dirty="0" smtClean="0">
                <a:solidFill>
                  <a:srgbClr val="002060"/>
                </a:solidFill>
                <a:latin typeface="+mj-lt"/>
              </a:rPr>
              <a:t>συνδέσεις</a:t>
            </a:r>
            <a:r>
              <a:rPr lang="el-GR" sz="2100" b="1" i="1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el-GR" sz="2100" dirty="0" smtClean="0">
                <a:latin typeface="+mj-lt"/>
              </a:rPr>
              <a:t>τα </a:t>
            </a:r>
            <a:r>
              <a:rPr lang="en-US" sz="2100" b="1" i="1" u="sng" dirty="0" smtClean="0">
                <a:solidFill>
                  <a:srgbClr val="FF0000"/>
                </a:solidFill>
                <a:latin typeface="+mj-lt"/>
              </a:rPr>
              <a:t>BGP sessions</a:t>
            </a:r>
          </a:p>
          <a:p>
            <a:pPr>
              <a:defRPr/>
            </a:pPr>
            <a:r>
              <a:rPr lang="el-GR" sz="2100" dirty="0" smtClean="0">
                <a:latin typeface="+mj-lt"/>
              </a:rPr>
              <a:t>Τα </a:t>
            </a:r>
            <a:r>
              <a:rPr lang="en-US" sz="2100" dirty="0" smtClean="0">
                <a:latin typeface="+mj-lt"/>
              </a:rPr>
              <a:t>BGP sessions </a:t>
            </a:r>
            <a:r>
              <a:rPr lang="el-GR" sz="2100" b="1" i="1" u="sng" dirty="0" smtClean="0">
                <a:latin typeface="+mj-lt"/>
              </a:rPr>
              <a:t>δεν</a:t>
            </a:r>
            <a:r>
              <a:rPr lang="el-GR" sz="2100" b="1" i="1" dirty="0" smtClean="0">
                <a:latin typeface="+mj-lt"/>
              </a:rPr>
              <a:t> </a:t>
            </a:r>
            <a:r>
              <a:rPr lang="el-GR" sz="2100" dirty="0" smtClean="0">
                <a:latin typeface="+mj-lt"/>
              </a:rPr>
              <a:t>αντιστοιχούν σε </a:t>
            </a:r>
            <a:r>
              <a:rPr lang="el-GR" sz="2100" b="1" dirty="0" smtClean="0">
                <a:latin typeface="+mj-lt"/>
              </a:rPr>
              <a:t>φυσικές ζεύξεις</a:t>
            </a:r>
            <a:r>
              <a:rPr lang="el-GR" sz="2100" dirty="0" smtClean="0">
                <a:latin typeface="+mj-lt"/>
              </a:rPr>
              <a:t>:</a:t>
            </a:r>
          </a:p>
          <a:p>
            <a:pPr>
              <a:defRPr/>
            </a:pPr>
            <a:r>
              <a:rPr lang="el-GR" sz="2100" dirty="0" smtClean="0">
                <a:latin typeface="+mj-lt"/>
              </a:rPr>
              <a:t>Όταν ο </a:t>
            </a:r>
            <a:r>
              <a:rPr lang="en-US" sz="2100" dirty="0" smtClean="0">
                <a:latin typeface="+mj-lt"/>
              </a:rPr>
              <a:t>AS2 </a:t>
            </a:r>
            <a:r>
              <a:rPr lang="el-GR" sz="2100" dirty="0" smtClean="0">
                <a:latin typeface="+mj-lt"/>
              </a:rPr>
              <a:t>δημοσιεύει ένα πρόθεμα (</a:t>
            </a:r>
            <a:r>
              <a:rPr lang="en-US" sz="2100" dirty="0" smtClean="0">
                <a:latin typeface="+mj-lt"/>
              </a:rPr>
              <a:t>prefix) </a:t>
            </a:r>
            <a:r>
              <a:rPr lang="el-GR" sz="2100" dirty="0" smtClean="0">
                <a:latin typeface="+mj-lt"/>
              </a:rPr>
              <a:t>στον </a:t>
            </a:r>
            <a:r>
              <a:rPr lang="en-US" sz="2100" dirty="0" smtClean="0">
                <a:latin typeface="+mj-lt"/>
              </a:rPr>
              <a:t>AS1, o AS2 </a:t>
            </a:r>
            <a:r>
              <a:rPr lang="el-GR" sz="2100" i="1" dirty="0" smtClean="0">
                <a:solidFill>
                  <a:srgbClr val="FF0000"/>
                </a:solidFill>
                <a:latin typeface="+mj-lt"/>
              </a:rPr>
              <a:t>υπόσχεται  </a:t>
            </a:r>
            <a:r>
              <a:rPr lang="el-GR" sz="2100" dirty="0" smtClean="0">
                <a:latin typeface="+mj-lt"/>
              </a:rPr>
              <a:t>ότι θα προωθήσει οποιοδήποτε πακέτο προορίζεται για αυτό το πρόθεμα πλησιέστερα προς αυτό.</a:t>
            </a:r>
          </a:p>
          <a:p>
            <a:pPr lvl="1">
              <a:defRPr/>
            </a:pPr>
            <a:r>
              <a:rPr lang="el-GR" sz="2000" dirty="0" smtClean="0">
                <a:latin typeface="+mj-lt"/>
              </a:rPr>
              <a:t>Ο </a:t>
            </a:r>
            <a:r>
              <a:rPr lang="en-US" sz="2000" dirty="0" smtClean="0">
                <a:latin typeface="+mj-lt"/>
              </a:rPr>
              <a:t>AS2 </a:t>
            </a:r>
            <a:r>
              <a:rPr lang="el-GR" sz="2000" dirty="0" smtClean="0">
                <a:latin typeface="+mj-lt"/>
              </a:rPr>
              <a:t>μπορεί να συσσωρεύσει προθέματα στη δημοσίευσή του.</a:t>
            </a:r>
          </a:p>
        </p:txBody>
      </p:sp>
      <p:pic>
        <p:nvPicPr>
          <p:cNvPr id="50181" name="Picture 2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838" y="4244975"/>
            <a:ext cx="58102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A7B5494-C0FA-4D0D-BADC-1383F7AE88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010650" cy="1143000"/>
          </a:xfrm>
        </p:spPr>
        <p:txBody>
          <a:bodyPr/>
          <a:lstStyle/>
          <a:p>
            <a:r>
              <a:rPr lang="el-GR" sz="3600" smtClean="0"/>
              <a:t>Μια μικρή ανασκόπηση στους δρομολογητές</a:t>
            </a:r>
            <a:r>
              <a:rPr lang="en-US" smtClean="0"/>
              <a:t>  </a:t>
            </a:r>
            <a:endParaRPr lang="el-GR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3320"/>
            <a:ext cx="9144000" cy="5694680"/>
          </a:xfrm>
        </p:spPr>
        <p:txBody>
          <a:bodyPr/>
          <a:lstStyle/>
          <a:p>
            <a:endParaRPr lang="en-US" dirty="0" smtClean="0"/>
          </a:p>
          <a:p>
            <a:r>
              <a:rPr lang="el-GR" sz="2200" dirty="0" smtClean="0"/>
              <a:t>Το όριο μεταξύ του </a:t>
            </a:r>
            <a:r>
              <a:rPr lang="en-US" sz="2200" dirty="0" smtClean="0"/>
              <a:t>host </a:t>
            </a:r>
            <a:r>
              <a:rPr lang="el-GR" sz="2200" dirty="0" smtClean="0"/>
              <a:t>και της φυσικής ζεύξης ονομάζεται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CC3300"/>
                </a:solidFill>
              </a:rPr>
              <a:t/>
            </a:r>
            <a:br>
              <a:rPr lang="en-US" sz="2200" dirty="0" smtClean="0">
                <a:solidFill>
                  <a:srgbClr val="CC3300"/>
                </a:solidFill>
              </a:rPr>
            </a:br>
            <a:r>
              <a:rPr lang="el-GR" sz="2200" dirty="0" smtClean="0">
                <a:solidFill>
                  <a:srgbClr val="CC3300"/>
                </a:solidFill>
              </a:rPr>
              <a:t>διεπαφή (</a:t>
            </a:r>
            <a:r>
              <a:rPr lang="en-US" sz="2200" dirty="0" smtClean="0">
                <a:solidFill>
                  <a:srgbClr val="CC3300"/>
                </a:solidFill>
              </a:rPr>
              <a:t>interface or network interface card)</a:t>
            </a:r>
          </a:p>
          <a:p>
            <a:r>
              <a:rPr lang="el-GR" sz="2200" dirty="0" smtClean="0"/>
              <a:t>Ένας δρομολογητής έχει </a:t>
            </a:r>
            <a:r>
              <a:rPr lang="el-GR" sz="2200" dirty="0" smtClean="0">
                <a:solidFill>
                  <a:srgbClr val="CC3300"/>
                </a:solidFill>
              </a:rPr>
              <a:t>πολλαπλές διεπαφές</a:t>
            </a:r>
            <a:r>
              <a:rPr lang="en-US" sz="2200" dirty="0" smtClean="0"/>
              <a:t> (</a:t>
            </a:r>
            <a:r>
              <a:rPr lang="el-GR" sz="2200" dirty="0" smtClean="0"/>
              <a:t>μία για κάθε ένα από τις ζεύξεις του</a:t>
            </a:r>
            <a:r>
              <a:rPr lang="en-US" sz="2200" dirty="0" smtClean="0"/>
              <a:t>)</a:t>
            </a:r>
          </a:p>
          <a:p>
            <a:pPr>
              <a:buFont typeface="Wingdings" pitchFamily="2" charset="2"/>
              <a:buChar char="F"/>
            </a:pPr>
            <a:r>
              <a:rPr lang="el-GR" sz="2200" dirty="0" smtClean="0">
                <a:solidFill>
                  <a:srgbClr val="33CC33"/>
                </a:solidFill>
              </a:rPr>
              <a:t>Μία </a:t>
            </a:r>
            <a:r>
              <a:rPr lang="en-US" sz="2200" dirty="0" smtClean="0">
                <a:solidFill>
                  <a:srgbClr val="33CC33"/>
                </a:solidFill>
              </a:rPr>
              <a:t>IP </a:t>
            </a:r>
            <a:r>
              <a:rPr lang="el-GR" sz="2200" dirty="0" smtClean="0">
                <a:solidFill>
                  <a:srgbClr val="33CC33"/>
                </a:solidFill>
              </a:rPr>
              <a:t>διεύθυνση</a:t>
            </a:r>
            <a:r>
              <a:rPr lang="en-US" sz="2200" dirty="0" smtClean="0">
                <a:solidFill>
                  <a:srgbClr val="33CC33"/>
                </a:solidFill>
              </a:rPr>
              <a:t> </a:t>
            </a:r>
            <a:r>
              <a:rPr lang="el-GR" sz="2200" dirty="0" smtClean="0">
                <a:solidFill>
                  <a:srgbClr val="33CC33"/>
                </a:solidFill>
              </a:rPr>
              <a:t>σχετίζεται με μία </a:t>
            </a:r>
            <a:r>
              <a:rPr lang="el-GR" sz="2200" b="1" i="1" u="sng" dirty="0" smtClean="0">
                <a:solidFill>
                  <a:srgbClr val="33CC33"/>
                </a:solidFill>
              </a:rPr>
              <a:t>διεπαφή</a:t>
            </a:r>
            <a:r>
              <a:rPr lang="en-US" sz="2200" dirty="0" smtClean="0"/>
              <a:t> (NIC) &amp; </a:t>
            </a:r>
            <a:r>
              <a:rPr lang="el-GR" sz="2200" b="1" u="sng" dirty="0" smtClean="0"/>
              <a:t>όχι</a:t>
            </a:r>
            <a:r>
              <a:rPr lang="en-US" sz="2200" dirty="0" smtClean="0"/>
              <a:t> </a:t>
            </a:r>
            <a:r>
              <a:rPr lang="el-GR" sz="2200" dirty="0" smtClean="0"/>
              <a:t>με ένα </a:t>
            </a:r>
            <a:r>
              <a:rPr lang="en-US" sz="2200" dirty="0" smtClean="0"/>
              <a:t>“host” (that may have several NICs) </a:t>
            </a:r>
            <a:r>
              <a:rPr lang="el-GR" sz="2200" dirty="0" smtClean="0"/>
              <a:t>ή με έναν δρομολογητή που περιέχει την διεπαφή</a:t>
            </a:r>
            <a:endParaRPr lang="en-US" sz="2200" dirty="0" smtClean="0"/>
          </a:p>
          <a:p>
            <a:pPr>
              <a:buFont typeface="Wingdings" pitchFamily="2" charset="2"/>
              <a:buChar char="%"/>
            </a:pPr>
            <a:r>
              <a:rPr lang="en-US" sz="2200" b="1" dirty="0" smtClean="0"/>
              <a:t>IP </a:t>
            </a:r>
            <a:r>
              <a:rPr lang="el-GR" sz="2200" b="1" dirty="0" smtClean="0"/>
              <a:t>διεύθυνση</a:t>
            </a:r>
            <a:r>
              <a:rPr lang="en-US" sz="2200" dirty="0" smtClean="0"/>
              <a:t> </a:t>
            </a:r>
            <a:r>
              <a:rPr lang="el-GR" sz="2200" dirty="0" smtClean="0"/>
              <a:t>είναι </a:t>
            </a:r>
            <a:r>
              <a:rPr lang="el-GR" sz="2200" b="1" u="sng" dirty="0" smtClean="0">
                <a:solidFill>
                  <a:srgbClr val="CC3300"/>
                </a:solidFill>
              </a:rPr>
              <a:t>καθολικά μοναδική</a:t>
            </a:r>
            <a:r>
              <a:rPr lang="en-US" sz="2200" b="1" u="sng" dirty="0" smtClean="0"/>
              <a:t> </a:t>
            </a:r>
          </a:p>
          <a:p>
            <a:pPr>
              <a:buNone/>
            </a:pPr>
            <a:r>
              <a:rPr lang="en-US" sz="2200" dirty="0" smtClean="0"/>
              <a:t>(</a:t>
            </a:r>
            <a:r>
              <a:rPr lang="el-GR" sz="2200" b="1" dirty="0" smtClean="0"/>
              <a:t>ένα μέρος της αναγνωρίζει το δίκτυο</a:t>
            </a:r>
            <a:r>
              <a:rPr lang="en-US" sz="2200" dirty="0" smtClean="0"/>
              <a:t>)</a:t>
            </a:r>
          </a:p>
          <a:p>
            <a:r>
              <a:rPr lang="el-GR" sz="2200" dirty="0" smtClean="0"/>
              <a:t>Δουλειά δρομολογητή</a:t>
            </a:r>
            <a:r>
              <a:rPr lang="en-US" sz="2200" dirty="0" smtClean="0"/>
              <a:t>: </a:t>
            </a:r>
            <a:r>
              <a:rPr lang="el-GR" sz="2200" dirty="0" smtClean="0"/>
              <a:t>να λαμβάνει πακέτα σε μία </a:t>
            </a:r>
            <a:r>
              <a:rPr lang="en-US" sz="2200" dirty="0" smtClean="0"/>
              <a:t>“</a:t>
            </a:r>
            <a:r>
              <a:rPr lang="el-GR" sz="2200" dirty="0" smtClean="0"/>
              <a:t>εισερχόμενη</a:t>
            </a:r>
            <a:r>
              <a:rPr lang="en-US" sz="2200" dirty="0" smtClean="0"/>
              <a:t>” </a:t>
            </a:r>
            <a:r>
              <a:rPr lang="el-GR" sz="2200" dirty="0" smtClean="0"/>
              <a:t>ζεύξη</a:t>
            </a:r>
            <a:r>
              <a:rPr lang="en-US" sz="2200" dirty="0" smtClean="0"/>
              <a:t> &amp; </a:t>
            </a:r>
            <a:r>
              <a:rPr lang="el-GR" sz="2200" dirty="0" smtClean="0"/>
              <a:t>να τα προωθεί σε κάποια </a:t>
            </a:r>
            <a:r>
              <a:rPr lang="en-US" sz="2200" dirty="0" smtClean="0"/>
              <a:t>“</a:t>
            </a:r>
            <a:r>
              <a:rPr lang="el-GR" sz="2200" dirty="0" smtClean="0"/>
              <a:t>εξερχόμενο</a:t>
            </a:r>
            <a:r>
              <a:rPr lang="en-US" sz="2200" dirty="0" smtClean="0"/>
              <a:t>” </a:t>
            </a:r>
            <a:r>
              <a:rPr lang="el-GR" sz="2200" dirty="0" smtClean="0"/>
              <a:t>ζεύξη</a:t>
            </a:r>
            <a:endParaRPr lang="en-US" sz="2200" dirty="0" smtClean="0"/>
          </a:p>
          <a:p>
            <a:pPr>
              <a:buFont typeface="ZapfDingbats" pitchFamily="82" charset="2"/>
              <a:buNone/>
            </a:pPr>
            <a:endParaRPr lang="el-G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" y="214313"/>
            <a:ext cx="9144000" cy="1143000"/>
          </a:xfrm>
        </p:spPr>
        <p:txBody>
          <a:bodyPr/>
          <a:lstStyle/>
          <a:p>
            <a:r>
              <a:rPr lang="el-GR" sz="3500" smtClean="0"/>
              <a:t>Διανέμοντας τις πληροφορίες προσιτότητας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90663"/>
            <a:ext cx="9144000" cy="4648200"/>
          </a:xfrm>
        </p:spPr>
        <p:txBody>
          <a:bodyPr/>
          <a:lstStyle/>
          <a:p>
            <a:pPr>
              <a:defRPr/>
            </a:pPr>
            <a:r>
              <a:rPr lang="el-GR" sz="2100" dirty="0" smtClean="0">
                <a:latin typeface="+mj-lt"/>
              </a:rPr>
              <a:t>Κατά το </a:t>
            </a:r>
            <a:r>
              <a:rPr lang="en-US" sz="2100" dirty="0" err="1" smtClean="0">
                <a:latin typeface="+mj-lt"/>
              </a:rPr>
              <a:t>eBGP</a:t>
            </a:r>
            <a:r>
              <a:rPr lang="en-US" sz="2100" dirty="0" smtClean="0">
                <a:latin typeface="+mj-lt"/>
              </a:rPr>
              <a:t> session</a:t>
            </a:r>
            <a:r>
              <a:rPr lang="el-GR" sz="2100" dirty="0" smtClean="0">
                <a:latin typeface="+mj-lt"/>
              </a:rPr>
              <a:t> μεταξύ των 3α και 1</a:t>
            </a:r>
            <a:r>
              <a:rPr lang="en-US" sz="2100" dirty="0" smtClean="0">
                <a:latin typeface="+mj-lt"/>
              </a:rPr>
              <a:t>c, </a:t>
            </a:r>
            <a:r>
              <a:rPr lang="el-GR" sz="2100" dirty="0" smtClean="0">
                <a:latin typeface="+mj-lt"/>
              </a:rPr>
              <a:t>ο </a:t>
            </a:r>
            <a:r>
              <a:rPr lang="en-US" sz="2100" dirty="0" smtClean="0">
                <a:latin typeface="+mj-lt"/>
              </a:rPr>
              <a:t>AS3 </a:t>
            </a:r>
            <a:r>
              <a:rPr lang="el-GR" sz="2100" dirty="0" smtClean="0">
                <a:latin typeface="+mj-lt"/>
              </a:rPr>
              <a:t>στέλνει πληροφορίες προσέγγισης στον </a:t>
            </a:r>
            <a:r>
              <a:rPr lang="en-US" sz="2100" dirty="0" smtClean="0">
                <a:latin typeface="+mj-lt"/>
              </a:rPr>
              <a:t>AS1.</a:t>
            </a:r>
            <a:endParaRPr lang="en-US" sz="2100" dirty="0" smtClean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r>
              <a:rPr lang="el-GR" sz="2100" dirty="0" smtClean="0">
                <a:latin typeface="+mj-lt"/>
              </a:rPr>
              <a:t>Ο </a:t>
            </a:r>
            <a:r>
              <a:rPr lang="en-US" sz="2100" dirty="0" smtClean="0">
                <a:latin typeface="+mj-lt"/>
              </a:rPr>
              <a:t>1c</a:t>
            </a:r>
            <a:r>
              <a:rPr lang="el-GR" sz="2100" dirty="0" smtClean="0">
                <a:latin typeface="+mj-lt"/>
              </a:rPr>
              <a:t> τότε, χρησιμοποιώντας το </a:t>
            </a:r>
            <a:r>
              <a:rPr lang="en-US" sz="2100" dirty="0" err="1" smtClean="0">
                <a:latin typeface="+mj-lt"/>
              </a:rPr>
              <a:t>iBGP</a:t>
            </a:r>
            <a:r>
              <a:rPr lang="en-US" sz="2100" dirty="0" smtClean="0">
                <a:latin typeface="+mj-lt"/>
              </a:rPr>
              <a:t> </a:t>
            </a:r>
            <a:r>
              <a:rPr lang="el-GR" sz="2100" dirty="0" smtClean="0">
                <a:latin typeface="+mj-lt"/>
              </a:rPr>
              <a:t>, μπορεί να διανείμει την πληροφορία αυτή σε όλους τους δρομολογητές εντός του </a:t>
            </a:r>
            <a:r>
              <a:rPr lang="en-US" sz="2100" dirty="0" smtClean="0">
                <a:latin typeface="+mj-lt"/>
              </a:rPr>
              <a:t>AS1.</a:t>
            </a:r>
            <a:endParaRPr lang="el-GR" sz="2100" dirty="0" smtClean="0">
              <a:latin typeface="+mj-lt"/>
            </a:endParaRPr>
          </a:p>
          <a:p>
            <a:pPr>
              <a:defRPr/>
            </a:pPr>
            <a:r>
              <a:rPr lang="el-GR" sz="2100" dirty="0" smtClean="0">
                <a:latin typeface="+mj-lt"/>
              </a:rPr>
              <a:t>Στη συνέχεια, ο </a:t>
            </a:r>
            <a:r>
              <a:rPr lang="en-US" sz="2100" dirty="0" smtClean="0">
                <a:latin typeface="+mj-lt"/>
              </a:rPr>
              <a:t>1b </a:t>
            </a:r>
            <a:r>
              <a:rPr lang="el-GR" sz="2100" dirty="0" smtClean="0">
                <a:latin typeface="+mj-lt"/>
              </a:rPr>
              <a:t>μπορεί να </a:t>
            </a:r>
            <a:r>
              <a:rPr lang="el-GR" sz="2100" dirty="0" err="1" smtClean="0">
                <a:latin typeface="+mj-lt"/>
              </a:rPr>
              <a:t>επαναδημοσιεύσει</a:t>
            </a:r>
            <a:r>
              <a:rPr lang="el-GR" sz="2100" dirty="0" smtClean="0">
                <a:latin typeface="+mj-lt"/>
              </a:rPr>
              <a:t> την πληροφορία αυτή στον </a:t>
            </a:r>
            <a:r>
              <a:rPr lang="en-US" sz="2100" dirty="0" smtClean="0">
                <a:latin typeface="+mj-lt"/>
              </a:rPr>
              <a:t>AS2 </a:t>
            </a:r>
            <a:r>
              <a:rPr lang="el-GR" sz="2100" dirty="0" smtClean="0">
                <a:latin typeface="+mj-lt"/>
              </a:rPr>
              <a:t>μέσω του </a:t>
            </a:r>
            <a:r>
              <a:rPr lang="en-US" sz="2100" dirty="0" err="1" smtClean="0">
                <a:latin typeface="+mj-lt"/>
              </a:rPr>
              <a:t>eBGP</a:t>
            </a:r>
            <a:r>
              <a:rPr lang="en-US" sz="2100" dirty="0" smtClean="0">
                <a:latin typeface="+mj-lt"/>
              </a:rPr>
              <a:t> session </a:t>
            </a:r>
            <a:r>
              <a:rPr lang="el-GR" sz="2100" dirty="0" smtClean="0">
                <a:latin typeface="+mj-lt"/>
              </a:rPr>
              <a:t>μεταξύ των </a:t>
            </a:r>
            <a:r>
              <a:rPr lang="en-US" sz="2100" dirty="0" smtClean="0">
                <a:latin typeface="+mj-lt"/>
              </a:rPr>
              <a:t>1b </a:t>
            </a:r>
            <a:r>
              <a:rPr lang="el-GR" sz="2100" dirty="0" smtClean="0">
                <a:latin typeface="+mj-lt"/>
              </a:rPr>
              <a:t>και </a:t>
            </a:r>
            <a:r>
              <a:rPr lang="en-US" sz="2100" dirty="0" smtClean="0">
                <a:latin typeface="+mj-lt"/>
              </a:rPr>
              <a:t>2a.</a:t>
            </a:r>
          </a:p>
          <a:p>
            <a:pPr>
              <a:defRPr/>
            </a:pPr>
            <a:r>
              <a:rPr lang="el-GR" sz="2100" dirty="0" smtClean="0">
                <a:latin typeface="+mj-lt"/>
              </a:rPr>
              <a:t>Μόλις κάποιος δρομολογητής ενημερωθεί για ένα καινούριο πρόθεμα, δημιουργεί μία εγγραφή για αυτό στον πίνακα προώθησης (</a:t>
            </a:r>
            <a:r>
              <a:rPr lang="en-US" sz="2100" dirty="0" smtClean="0">
                <a:latin typeface="+mj-lt"/>
              </a:rPr>
              <a:t>forwarding table)</a:t>
            </a:r>
            <a:endParaRPr lang="el-GR" sz="2100" dirty="0" smtClean="0">
              <a:latin typeface="+mj-lt"/>
            </a:endParaRPr>
          </a:p>
        </p:txBody>
      </p:sp>
      <p:pic>
        <p:nvPicPr>
          <p:cNvPr id="51204" name="Picture 2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163" y="4476750"/>
            <a:ext cx="580866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28600"/>
            <a:ext cx="8488363" cy="1143000"/>
          </a:xfrm>
        </p:spPr>
        <p:txBody>
          <a:bodyPr/>
          <a:lstStyle/>
          <a:p>
            <a:r>
              <a:rPr lang="el-GR" sz="3400" dirty="0" smtClean="0"/>
              <a:t>Γιατί υπάρχουν </a:t>
            </a:r>
            <a:r>
              <a:rPr lang="el-GR" sz="3400" b="1" i="1" dirty="0" smtClean="0"/>
              <a:t>διαφορετικά </a:t>
            </a:r>
            <a:r>
              <a:rPr lang="en-GB" sz="3400" dirty="0" smtClean="0"/>
              <a:t>Inter-AS </a:t>
            </a:r>
            <a:r>
              <a:rPr lang="el-GR" sz="3400" dirty="0" smtClean="0"/>
              <a:t>και</a:t>
            </a:r>
            <a:r>
              <a:rPr lang="en-GB" sz="3400" dirty="0" smtClean="0"/>
              <a:t> Intra-AS</a:t>
            </a:r>
            <a:r>
              <a:rPr lang="el-GR" sz="3400" dirty="0" smtClean="0"/>
              <a:t> πρωτόκολλα δρομολόγησης;</a:t>
            </a:r>
            <a:endParaRPr lang="en-US" sz="3400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000" b="1" dirty="0" smtClean="0">
                <a:solidFill>
                  <a:srgbClr val="CC3300"/>
                </a:solidFill>
              </a:rPr>
              <a:t>Πολιτική</a:t>
            </a:r>
            <a:r>
              <a:rPr lang="en-US" sz="2000" b="1" dirty="0" smtClean="0">
                <a:solidFill>
                  <a:srgbClr val="CC3300"/>
                </a:solidFill>
              </a:rPr>
              <a:t> (</a:t>
            </a:r>
            <a:r>
              <a:rPr lang="el-GR" sz="2000" b="1" dirty="0" smtClean="0">
                <a:solidFill>
                  <a:srgbClr val="CC3300"/>
                </a:solidFill>
              </a:rPr>
              <a:t>μεταξύ των άλλων και τρόπος διαχείρισης &amp; ελέγχου)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>
                <a:solidFill>
                  <a:srgbClr val="33CC33"/>
                </a:solidFill>
              </a:rPr>
              <a:t>Μεταξύ των </a:t>
            </a:r>
            <a:r>
              <a:rPr lang="en-US" sz="1800" dirty="0" smtClean="0">
                <a:solidFill>
                  <a:srgbClr val="33CC33"/>
                </a:solidFill>
              </a:rPr>
              <a:t>AS,</a:t>
            </a:r>
            <a:r>
              <a:rPr lang="el-GR" sz="1800" dirty="0" smtClean="0">
                <a:solidFill>
                  <a:srgbClr val="33CC33"/>
                </a:solidFill>
              </a:rPr>
              <a:t> </a:t>
            </a:r>
            <a:r>
              <a:rPr lang="el-GR" sz="1800" b="1" dirty="0" smtClean="0">
                <a:solidFill>
                  <a:srgbClr val="33CC33"/>
                </a:solidFill>
              </a:rPr>
              <a:t>κυριαρχούν τα ζητήματα </a:t>
            </a:r>
            <a:r>
              <a:rPr lang="en-US" sz="1800" b="1" dirty="0" smtClean="0">
                <a:solidFill>
                  <a:srgbClr val="33CC33"/>
                </a:solidFill>
              </a:rPr>
              <a:t>“</a:t>
            </a:r>
            <a:r>
              <a:rPr lang="el-GR" sz="1800" b="1" dirty="0" smtClean="0">
                <a:solidFill>
                  <a:srgbClr val="33CC33"/>
                </a:solidFill>
              </a:rPr>
              <a:t>πολιτικής</a:t>
            </a:r>
            <a:r>
              <a:rPr lang="en-US" sz="1800" b="1" dirty="0" smtClean="0">
                <a:solidFill>
                  <a:srgbClr val="33CC33"/>
                </a:solidFill>
              </a:rPr>
              <a:t>”</a:t>
            </a:r>
            <a:endParaRPr lang="el-GR" sz="1800" b="1" dirty="0" smtClean="0">
              <a:solidFill>
                <a:srgbClr val="33CC33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l-GR" sz="1800" dirty="0" smtClean="0"/>
              <a:t>π.</a:t>
            </a:r>
            <a:r>
              <a:rPr lang="en-GB" sz="1800" dirty="0" smtClean="0"/>
              <a:t>.</a:t>
            </a:r>
            <a:r>
              <a:rPr lang="el-GR" sz="1800" dirty="0" smtClean="0"/>
              <a:t>χ</a:t>
            </a:r>
            <a:r>
              <a:rPr lang="en-GB" sz="1800" dirty="0" smtClean="0"/>
              <a:t>, </a:t>
            </a:r>
            <a:r>
              <a:rPr lang="el-GR" sz="1800" dirty="0" smtClean="0"/>
              <a:t>κάποιο </a:t>
            </a:r>
            <a:r>
              <a:rPr lang="en-GB" sz="1800" dirty="0" smtClean="0"/>
              <a:t>AS </a:t>
            </a:r>
            <a:r>
              <a:rPr lang="el-GR" sz="1800" dirty="0" smtClean="0"/>
              <a:t>μπορεί να θέλει να ελέγχει </a:t>
            </a:r>
            <a:r>
              <a:rPr lang="el-GR" sz="1800" b="1" dirty="0" smtClean="0"/>
              <a:t>ποιά είναι η διακινούμενη κίνηση μεταξύ άλλων </a:t>
            </a:r>
            <a:r>
              <a:rPr lang="en-US" sz="1800" b="1" dirty="0" smtClean="0"/>
              <a:t>AS </a:t>
            </a:r>
            <a:r>
              <a:rPr lang="el-GR" sz="1800" b="1" dirty="0" smtClean="0"/>
              <a:t>που καλύπτει</a:t>
            </a:r>
            <a:endParaRPr lang="en-GB" sz="1800" b="1" dirty="0" smtClean="0"/>
          </a:p>
          <a:p>
            <a:pPr>
              <a:lnSpc>
                <a:spcPct val="90000"/>
              </a:lnSpc>
            </a:pPr>
            <a:r>
              <a:rPr lang="el-GR" sz="2000" b="1" dirty="0" smtClean="0">
                <a:solidFill>
                  <a:srgbClr val="CC3300"/>
                </a:solidFill>
              </a:rPr>
              <a:t>Έκταση/κλιμακωσιμότητα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Η ικανότητα ενός αλγορίθμου δρομολόγησης και των δομών δεδομένων του να υφίστανται κλιμάκωση για τη διαχείριση της δρομολόγησης προς/μεταξύ μεγάλου αριθμού δικτύων είναι </a:t>
            </a:r>
            <a:r>
              <a:rPr lang="el-GR" sz="1800" dirty="0" smtClean="0">
                <a:solidFill>
                  <a:srgbClr val="33CC33"/>
                </a:solidFill>
              </a:rPr>
              <a:t>ζωτικής σημασίας στην</a:t>
            </a:r>
            <a:r>
              <a:rPr lang="en-GB" sz="1800" b="1" dirty="0" smtClean="0">
                <a:solidFill>
                  <a:srgbClr val="33CC33"/>
                </a:solidFill>
              </a:rPr>
              <a:t> inter-AS</a:t>
            </a:r>
            <a:r>
              <a:rPr lang="el-GR" sz="1800" dirty="0" smtClean="0">
                <a:solidFill>
                  <a:srgbClr val="33CC33"/>
                </a:solidFill>
              </a:rPr>
              <a:t> δρομολόγηση</a:t>
            </a:r>
            <a:endParaRPr lang="en-GB" sz="1800" b="1" dirty="0" smtClean="0"/>
          </a:p>
          <a:p>
            <a:pPr lvl="1">
              <a:lnSpc>
                <a:spcPct val="90000"/>
              </a:lnSpc>
            </a:pPr>
            <a:r>
              <a:rPr lang="el-GR" sz="1800" b="1" dirty="0" smtClean="0"/>
              <a:t>Λιγότερο σημαντικό στην </a:t>
            </a:r>
            <a:r>
              <a:rPr lang="en-GB" sz="1800" b="1" dirty="0" smtClean="0"/>
              <a:t>intra-AS</a:t>
            </a:r>
            <a:r>
              <a:rPr lang="el-GR" sz="1800" b="1" dirty="0" smtClean="0"/>
              <a:t> δρομολόγηση</a:t>
            </a:r>
            <a:endParaRPr lang="en-GB" sz="1800" b="1" dirty="0" smtClean="0"/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Όταν κάποιο</a:t>
            </a:r>
            <a:r>
              <a:rPr lang="en-GB" sz="1800" dirty="0" smtClean="0"/>
              <a:t> AS </a:t>
            </a:r>
            <a:r>
              <a:rPr lang="el-GR" sz="1800" dirty="0" smtClean="0"/>
              <a:t>γίνεται πολύ μεγάλο</a:t>
            </a:r>
            <a:r>
              <a:rPr lang="en-GB" sz="1800" dirty="0" smtClean="0"/>
              <a:t>, </a:t>
            </a:r>
            <a:r>
              <a:rPr lang="el-GR" sz="1800" dirty="0" smtClean="0"/>
              <a:t>υπάρχει πάντα η δυνατότητα να διαιρεθεί σε δύο</a:t>
            </a:r>
            <a:r>
              <a:rPr lang="en-US" sz="1800" dirty="0" smtClean="0"/>
              <a:t> A</a:t>
            </a:r>
            <a:r>
              <a:rPr lang="en-GB" sz="1800" dirty="0" smtClean="0"/>
              <a:t>S </a:t>
            </a:r>
            <a:r>
              <a:rPr lang="el-GR" sz="1800" dirty="0" smtClean="0"/>
              <a:t>μεταξύ των οποίων θα πραγματοποιείται </a:t>
            </a:r>
            <a:r>
              <a:rPr lang="en-GB" sz="1800" dirty="0" smtClean="0"/>
              <a:t>inter-AS </a:t>
            </a:r>
            <a:r>
              <a:rPr lang="el-GR" sz="1800" dirty="0" smtClean="0"/>
              <a:t>δρομολόγηση </a:t>
            </a:r>
            <a:r>
              <a:rPr lang="en-GB" sz="1800" dirty="0" smtClean="0"/>
              <a:t>(</a:t>
            </a:r>
            <a:r>
              <a:rPr lang="el-GR" sz="1800" dirty="0" smtClean="0"/>
              <a:t>π</a:t>
            </a:r>
            <a:r>
              <a:rPr lang="en-GB" sz="1800" dirty="0" smtClean="0"/>
              <a:t>.</a:t>
            </a:r>
            <a:r>
              <a:rPr lang="el-GR" sz="1800" dirty="0" smtClean="0"/>
              <a:t>χ</a:t>
            </a:r>
            <a:r>
              <a:rPr lang="en-GB" sz="1800" dirty="0" smtClean="0"/>
              <a:t>., </a:t>
            </a:r>
            <a:r>
              <a:rPr lang="el-GR" sz="1800" dirty="0" smtClean="0"/>
              <a:t>ιεραρχικό </a:t>
            </a:r>
            <a:r>
              <a:rPr lang="en-GB" sz="1800" dirty="0" smtClean="0"/>
              <a:t>OSPF)</a:t>
            </a:r>
          </a:p>
          <a:p>
            <a:pPr>
              <a:lnSpc>
                <a:spcPct val="90000"/>
              </a:lnSpc>
            </a:pPr>
            <a:r>
              <a:rPr lang="el-GR" sz="2000" b="1" dirty="0" smtClean="0">
                <a:solidFill>
                  <a:srgbClr val="CC3300"/>
                </a:solidFill>
              </a:rPr>
              <a:t>Επίδοση</a:t>
            </a:r>
            <a:endParaRPr lang="en-GB" sz="2000" b="1" dirty="0" smtClean="0">
              <a:solidFill>
                <a:srgbClr val="CC33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Μεταξύ των </a:t>
            </a:r>
            <a:r>
              <a:rPr lang="en-GB" sz="1800" dirty="0" smtClean="0"/>
              <a:t>AS, </a:t>
            </a:r>
            <a:r>
              <a:rPr lang="el-GR" sz="1800" dirty="0" smtClean="0"/>
              <a:t> δεν υπάρχει καν η έννοια κόστους </a:t>
            </a:r>
            <a:r>
              <a:rPr lang="en-GB" sz="1800" dirty="0" smtClean="0"/>
              <a:t>(</a:t>
            </a:r>
            <a:r>
              <a:rPr lang="el-GR" sz="1800" dirty="0" smtClean="0"/>
              <a:t>εκτός του</a:t>
            </a:r>
            <a:r>
              <a:rPr lang="en-GB" sz="1800" dirty="0" smtClean="0"/>
              <a:t> AS </a:t>
            </a:r>
            <a:r>
              <a:rPr lang="en-US" sz="1800" dirty="0" smtClean="0"/>
              <a:t>hop count</a:t>
            </a:r>
            <a:r>
              <a:rPr lang="en-GB" sz="1800" dirty="0" smtClean="0"/>
              <a:t>) </a:t>
            </a:r>
            <a:r>
              <a:rPr lang="el-GR" sz="1800" dirty="0" smtClean="0"/>
              <a:t>σε σχέση με τις διαδρομές</a:t>
            </a:r>
            <a:endParaRPr lang="en-GB" sz="1800" dirty="0" smtClean="0"/>
          </a:p>
          <a:p>
            <a:pPr lvl="1">
              <a:lnSpc>
                <a:spcPct val="90000"/>
              </a:lnSpc>
            </a:pPr>
            <a:r>
              <a:rPr lang="el-GR" sz="1800" b="1" dirty="0" smtClean="0"/>
              <a:t>Εντός ενός μοναδικού</a:t>
            </a:r>
            <a:r>
              <a:rPr lang="en-GB" sz="1800" b="1" dirty="0" smtClean="0"/>
              <a:t> AS, </a:t>
            </a:r>
            <a:r>
              <a:rPr lang="el-GR" sz="1800" dirty="0" smtClean="0">
                <a:solidFill>
                  <a:srgbClr val="7E1C69"/>
                </a:solidFill>
              </a:rPr>
              <a:t>τα ζητήματα πολιτικής είναι λιγότερο σημαντικά, </a:t>
            </a:r>
            <a:r>
              <a:rPr lang="el-GR" sz="1800" dirty="0" smtClean="0">
                <a:solidFill>
                  <a:srgbClr val="33CC33"/>
                </a:solidFill>
              </a:rPr>
              <a:t>επιτρέποντας μεγαλύτερη εστίαση στο επίπεδο επιδόσεων της δρομολόγησης</a:t>
            </a:r>
            <a:endParaRPr lang="en-US" sz="1800" b="1" dirty="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val 5"/>
          <p:cNvSpPr>
            <a:spLocks noChangeArrowheads="1"/>
          </p:cNvSpPr>
          <p:nvPr/>
        </p:nvSpPr>
        <p:spPr bwMode="auto">
          <a:xfrm>
            <a:off x="207963" y="1257300"/>
            <a:ext cx="8936037" cy="957263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" y="214313"/>
            <a:ext cx="9144000" cy="1143000"/>
          </a:xfrm>
        </p:spPr>
        <p:txBody>
          <a:bodyPr/>
          <a:lstStyle/>
          <a:p>
            <a:r>
              <a:rPr lang="el-GR" sz="3500" smtClean="0"/>
              <a:t>Τα μηνύματα του </a:t>
            </a:r>
            <a:r>
              <a:rPr lang="en-US" sz="3500" smtClean="0"/>
              <a:t>BGP</a:t>
            </a:r>
            <a:endParaRPr lang="el-GR" sz="35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90663"/>
            <a:ext cx="9144000" cy="4648200"/>
          </a:xfrm>
        </p:spPr>
        <p:txBody>
          <a:bodyPr/>
          <a:lstStyle/>
          <a:p>
            <a:pPr>
              <a:defRPr/>
            </a:pPr>
            <a:r>
              <a:rPr lang="el-GR" sz="2500" dirty="0" smtClean="0">
                <a:latin typeface="+mj-lt"/>
              </a:rPr>
              <a:t>Τα μηνύματα του </a:t>
            </a:r>
            <a:r>
              <a:rPr lang="en-US" sz="2500" dirty="0" smtClean="0">
                <a:latin typeface="+mj-lt"/>
              </a:rPr>
              <a:t>BGP </a:t>
            </a:r>
            <a:r>
              <a:rPr lang="el-GR" sz="2500" dirty="0" smtClean="0">
                <a:latin typeface="+mj-lt"/>
              </a:rPr>
              <a:t>ανταλλάσσονται χρησιμοποιώντας </a:t>
            </a:r>
            <a:r>
              <a:rPr lang="en-US" sz="2500" dirty="0" smtClean="0">
                <a:latin typeface="+mj-lt"/>
              </a:rPr>
              <a:t>TCP</a:t>
            </a:r>
          </a:p>
          <a:p>
            <a:pPr>
              <a:defRPr/>
            </a:pPr>
            <a:r>
              <a:rPr lang="el-GR" sz="2500" dirty="0" smtClean="0">
                <a:latin typeface="+mj-lt"/>
              </a:rPr>
              <a:t>Είδη μηνυμάτων:</a:t>
            </a:r>
          </a:p>
          <a:p>
            <a:pPr lvl="1"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OPEN: </a:t>
            </a:r>
            <a:r>
              <a:rPr lang="el-GR" sz="2200" dirty="0" smtClean="0">
                <a:latin typeface="+mj-lt"/>
              </a:rPr>
              <a:t>δημιουργεί μία </a:t>
            </a:r>
            <a:r>
              <a:rPr lang="en-US" sz="2200" b="1" dirty="0" smtClean="0">
                <a:latin typeface="+mj-lt"/>
              </a:rPr>
              <a:t>TCP </a:t>
            </a:r>
            <a:r>
              <a:rPr lang="el-GR" sz="2200" b="1" dirty="0" smtClean="0">
                <a:latin typeface="+mj-lt"/>
              </a:rPr>
              <a:t>σύνδεση </a:t>
            </a:r>
            <a:r>
              <a:rPr lang="el-GR" sz="2200" dirty="0" smtClean="0">
                <a:latin typeface="+mj-lt"/>
              </a:rPr>
              <a:t>με </a:t>
            </a:r>
            <a:r>
              <a:rPr lang="en-US" sz="2200" dirty="0" smtClean="0">
                <a:latin typeface="+mj-lt"/>
              </a:rPr>
              <a:t>peer </a:t>
            </a:r>
            <a:r>
              <a:rPr lang="el-GR" sz="2200" dirty="0" smtClean="0">
                <a:latin typeface="+mj-lt"/>
              </a:rPr>
              <a:t>και </a:t>
            </a:r>
            <a:r>
              <a:rPr lang="el-GR" sz="2200" b="1" i="1" dirty="0" err="1" smtClean="0">
                <a:latin typeface="+mj-lt"/>
              </a:rPr>
              <a:t>αυθεντικοποιεί</a:t>
            </a:r>
            <a:r>
              <a:rPr lang="el-GR" sz="2200" b="1" i="1" dirty="0" smtClean="0">
                <a:latin typeface="+mj-lt"/>
              </a:rPr>
              <a:t> τον αποστολέα</a:t>
            </a:r>
          </a:p>
          <a:p>
            <a:pPr lvl="1"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UPDATE: </a:t>
            </a:r>
            <a:r>
              <a:rPr lang="el-GR" sz="2200" dirty="0" smtClean="0">
                <a:latin typeface="+mj-lt"/>
              </a:rPr>
              <a:t>δημοσιεύει νέα διαδρομή (ή αποσύρει παλιά)</a:t>
            </a:r>
          </a:p>
          <a:p>
            <a:pPr lvl="1"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KEEPALIVE: </a:t>
            </a:r>
            <a:r>
              <a:rPr lang="el-GR" sz="2200" dirty="0" smtClean="0">
                <a:latin typeface="+mj-lt"/>
              </a:rPr>
              <a:t>διατηρεί ενεργή τη σύνδεση σε περίπτωση απουσίας </a:t>
            </a:r>
            <a:r>
              <a:rPr lang="en-US" sz="2200" dirty="0" smtClean="0">
                <a:latin typeface="+mj-lt"/>
              </a:rPr>
              <a:t>UPDATES. </a:t>
            </a:r>
            <a:r>
              <a:rPr lang="el-GR" sz="2200" dirty="0" smtClean="0">
                <a:latin typeface="+mj-lt"/>
              </a:rPr>
              <a:t>Επίσης, αποτελεί </a:t>
            </a:r>
            <a:r>
              <a:rPr lang="en-US" sz="2200" dirty="0" smtClean="0">
                <a:latin typeface="+mj-lt"/>
              </a:rPr>
              <a:t>ACK </a:t>
            </a:r>
            <a:r>
              <a:rPr lang="el-GR" sz="2200" dirty="0" smtClean="0">
                <a:latin typeface="+mj-lt"/>
              </a:rPr>
              <a:t>στην αίτηση δημιουργίας σύνδεσης (</a:t>
            </a:r>
            <a:r>
              <a:rPr lang="en-US" sz="2200" dirty="0" smtClean="0">
                <a:latin typeface="+mj-lt"/>
              </a:rPr>
              <a:t>OPEN message)</a:t>
            </a:r>
          </a:p>
          <a:p>
            <a:pPr lvl="1">
              <a:defRPr/>
            </a:pPr>
            <a:r>
              <a:rPr lang="en-US" sz="2200" dirty="0" smtClean="0">
                <a:solidFill>
                  <a:srgbClr val="FF0000"/>
                </a:solidFill>
                <a:latin typeface="+mj-lt"/>
              </a:rPr>
              <a:t>NOTIFICATION: </a:t>
            </a:r>
            <a:r>
              <a:rPr lang="el-GR" sz="2200" dirty="0" smtClean="0">
                <a:latin typeface="+mj-lt"/>
              </a:rPr>
              <a:t>δηλώνει σφάλματα σε προηγούμενο μήνυμα. Χρησιμοποιείται, επίσης, για τον τερματισμό της σύνδεσης.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val 5"/>
          <p:cNvSpPr>
            <a:spLocks noChangeArrowheads="1"/>
          </p:cNvSpPr>
          <p:nvPr/>
        </p:nvSpPr>
        <p:spPr bwMode="auto">
          <a:xfrm>
            <a:off x="2538413" y="3752850"/>
            <a:ext cx="2616200" cy="658813"/>
          </a:xfrm>
          <a:prstGeom prst="ellipse">
            <a:avLst/>
          </a:prstGeom>
          <a:solidFill>
            <a:srgbClr val="FFFF00">
              <a:alpha val="32156"/>
            </a:srgb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" y="214313"/>
            <a:ext cx="9144000" cy="1143000"/>
          </a:xfrm>
        </p:spPr>
        <p:txBody>
          <a:bodyPr/>
          <a:lstStyle/>
          <a:p>
            <a:r>
              <a:rPr lang="el-GR" sz="3500" smtClean="0"/>
              <a:t>Η πολιτική δρομολόγησης του </a:t>
            </a:r>
            <a:r>
              <a:rPr lang="en-US" sz="3500" smtClean="0"/>
              <a:t>BGP</a:t>
            </a:r>
            <a:endParaRPr lang="el-GR" sz="35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794125"/>
            <a:ext cx="9144000" cy="2716213"/>
          </a:xfrm>
        </p:spPr>
        <p:txBody>
          <a:bodyPr/>
          <a:lstStyle/>
          <a:p>
            <a:pPr>
              <a:defRPr/>
            </a:pPr>
            <a:r>
              <a:rPr lang="el-GR" sz="2500" dirty="0" smtClean="0">
                <a:latin typeface="+mj-lt"/>
              </a:rPr>
              <a:t>Τα Α, Β, </a:t>
            </a:r>
            <a:r>
              <a:rPr lang="en-US" sz="2500" dirty="0" smtClean="0">
                <a:latin typeface="+mj-lt"/>
              </a:rPr>
              <a:t>C </a:t>
            </a:r>
            <a:r>
              <a:rPr lang="el-GR" sz="2500" dirty="0" smtClean="0">
                <a:latin typeface="+mj-lt"/>
              </a:rPr>
              <a:t>είναι </a:t>
            </a:r>
            <a:r>
              <a:rPr lang="el-GR" sz="2500" dirty="0" smtClean="0">
                <a:solidFill>
                  <a:srgbClr val="FF0000"/>
                </a:solidFill>
                <a:latin typeface="+mj-lt"/>
              </a:rPr>
              <a:t>δίκτυα-</a:t>
            </a:r>
            <a:r>
              <a:rPr lang="el-GR" sz="2500" dirty="0" err="1" smtClean="0">
                <a:solidFill>
                  <a:srgbClr val="FF0000"/>
                </a:solidFill>
                <a:latin typeface="+mj-lt"/>
              </a:rPr>
              <a:t>πάροχοι</a:t>
            </a:r>
            <a:endParaRPr lang="en-US" sz="2500" dirty="0" smtClean="0">
              <a:latin typeface="+mj-lt"/>
            </a:endParaRPr>
          </a:p>
          <a:p>
            <a:pPr>
              <a:defRPr/>
            </a:pPr>
            <a:r>
              <a:rPr lang="el-GR" sz="2500" dirty="0" smtClean="0">
                <a:latin typeface="+mj-lt"/>
              </a:rPr>
              <a:t>Τα Χ,</a:t>
            </a:r>
            <a:r>
              <a:rPr lang="en-US" sz="2500" dirty="0" smtClean="0">
                <a:latin typeface="+mj-lt"/>
              </a:rPr>
              <a:t> W, Y </a:t>
            </a:r>
            <a:r>
              <a:rPr lang="el-GR" sz="2500" dirty="0" smtClean="0">
                <a:latin typeface="+mj-lt"/>
              </a:rPr>
              <a:t>είναι δίκτυα-πελάτες (των </a:t>
            </a:r>
            <a:r>
              <a:rPr lang="el-GR" sz="2500" dirty="0" err="1" smtClean="0">
                <a:latin typeface="+mj-lt"/>
              </a:rPr>
              <a:t>παρόχων</a:t>
            </a:r>
            <a:r>
              <a:rPr lang="el-GR" sz="2500" dirty="0" smtClean="0">
                <a:latin typeface="+mj-lt"/>
              </a:rPr>
              <a:t>)</a:t>
            </a:r>
          </a:p>
          <a:p>
            <a:pPr>
              <a:defRPr/>
            </a:pPr>
            <a:r>
              <a:rPr lang="el-GR" sz="2500" dirty="0" smtClean="0">
                <a:latin typeface="+mj-lt"/>
              </a:rPr>
              <a:t>Το Χ είναι </a:t>
            </a:r>
            <a:r>
              <a:rPr lang="en-US" sz="2500" dirty="0" smtClean="0">
                <a:solidFill>
                  <a:srgbClr val="FF0000"/>
                </a:solidFill>
                <a:latin typeface="+mj-lt"/>
              </a:rPr>
              <a:t>dual-homed:</a:t>
            </a:r>
            <a:r>
              <a:rPr lang="en-US" sz="2500" dirty="0" smtClean="0">
                <a:latin typeface="+mj-lt"/>
              </a:rPr>
              <a:t> </a:t>
            </a:r>
            <a:r>
              <a:rPr lang="el-GR" sz="2500" dirty="0" smtClean="0">
                <a:latin typeface="+mj-lt"/>
              </a:rPr>
              <a:t>είναι συνδεδεμένο με </a:t>
            </a:r>
            <a:r>
              <a:rPr lang="el-GR" sz="2500" u="sng" dirty="0" smtClean="0">
                <a:latin typeface="+mj-lt"/>
              </a:rPr>
              <a:t>δύο δίκτυα</a:t>
            </a:r>
          </a:p>
          <a:p>
            <a:pPr lvl="1">
              <a:defRPr/>
            </a:pPr>
            <a:r>
              <a:rPr lang="el-GR" sz="2200" dirty="0" smtClean="0">
                <a:latin typeface="+mj-lt"/>
              </a:rPr>
              <a:t>Το Χ </a:t>
            </a:r>
            <a:r>
              <a:rPr lang="el-GR" sz="2200" u="sng" dirty="0" smtClean="0">
                <a:latin typeface="+mj-lt"/>
              </a:rPr>
              <a:t>δεν</a:t>
            </a:r>
            <a:r>
              <a:rPr lang="el-GR" sz="2200" dirty="0" smtClean="0">
                <a:latin typeface="+mj-lt"/>
              </a:rPr>
              <a:t> επιθυμεί τη δρομολόγηση πακέτων από το Β προς το </a:t>
            </a:r>
            <a:r>
              <a:rPr lang="en-US" sz="2200" dirty="0" smtClean="0">
                <a:latin typeface="+mj-lt"/>
              </a:rPr>
              <a:t>C </a:t>
            </a:r>
            <a:r>
              <a:rPr lang="el-GR" sz="2200" dirty="0" smtClean="0">
                <a:latin typeface="+mj-lt"/>
              </a:rPr>
              <a:t>μέσω του ίδιου (του Χ)…</a:t>
            </a:r>
          </a:p>
          <a:p>
            <a:pPr lvl="1">
              <a:buNone/>
              <a:defRPr/>
            </a:pPr>
            <a:r>
              <a:rPr lang="el-GR" sz="2200" dirty="0" smtClean="0">
                <a:latin typeface="+mj-lt"/>
              </a:rPr>
              <a:t>…οπότε </a:t>
            </a:r>
            <a:r>
              <a:rPr lang="el-GR" sz="2200" b="1" i="1" dirty="0" smtClean="0">
                <a:latin typeface="+mj-lt"/>
              </a:rPr>
              <a:t>δεν </a:t>
            </a:r>
            <a:r>
              <a:rPr lang="el-GR" sz="2200" dirty="0" smtClean="0">
                <a:latin typeface="+mj-lt"/>
              </a:rPr>
              <a:t>θα δημοσιεύσει στο Β κάποια διαδρομή προς το </a:t>
            </a:r>
            <a:r>
              <a:rPr lang="en-US" sz="2200" dirty="0" smtClean="0">
                <a:latin typeface="+mj-lt"/>
              </a:rPr>
              <a:t>C</a:t>
            </a:r>
            <a:endParaRPr lang="el-GR" sz="2200" dirty="0" smtClean="0">
              <a:latin typeface="+mj-lt"/>
            </a:endParaRPr>
          </a:p>
        </p:txBody>
      </p:sp>
      <p:pic>
        <p:nvPicPr>
          <p:cNvPr id="54277" name="Picture 11" descr="C:\Documents and Settings\Own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950" y="1244600"/>
            <a:ext cx="669925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 Addressing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38604EE-D75D-4E25-84DB-03AA807A3B9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506" y="1440180"/>
            <a:ext cx="9060494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Classless </a:t>
            </a:r>
            <a:r>
              <a:rPr lang="en-US" sz="2400" dirty="0" err="1" smtClean="0"/>
              <a:t>Interdomain</a:t>
            </a:r>
            <a:r>
              <a:rPr lang="en-US" sz="2400" dirty="0" smtClean="0"/>
              <a:t> Routing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Network part of an IP address can be any number of bits long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            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a.b.c.d</a:t>
            </a:r>
            <a:r>
              <a:rPr lang="en-US" sz="2800" b="1" i="1" dirty="0" smtClean="0">
                <a:solidFill>
                  <a:srgbClr val="FF0000"/>
                </a:solidFill>
              </a:rPr>
              <a:t>/x</a:t>
            </a:r>
          </a:p>
          <a:p>
            <a:endParaRPr lang="en-US" sz="2400" dirty="0" smtClean="0"/>
          </a:p>
          <a:p>
            <a:r>
              <a:rPr lang="en-US" sz="2400" dirty="0" smtClean="0"/>
              <a:t>where </a:t>
            </a:r>
            <a:r>
              <a:rPr lang="en-US" sz="2400" b="1" i="1" dirty="0" smtClean="0"/>
              <a:t>x</a:t>
            </a:r>
            <a:r>
              <a:rPr lang="en-US" sz="2400" dirty="0" smtClean="0"/>
              <a:t> indicates the </a:t>
            </a:r>
            <a:r>
              <a:rPr lang="en-US" sz="2400" b="1" i="1" dirty="0" smtClean="0"/>
              <a:t>number of leading bits </a:t>
            </a:r>
            <a:r>
              <a:rPr lang="en-US" sz="2400" dirty="0" smtClean="0"/>
              <a:t>in the 32-bit</a:t>
            </a:r>
          </a:p>
          <a:p>
            <a:r>
              <a:rPr lang="en-US" sz="2400" dirty="0" smtClean="0"/>
              <a:t>quantity that constitutes the network portion of the address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first </a:t>
            </a:r>
            <a:r>
              <a:rPr lang="en-US" sz="2400" b="1" i="1" dirty="0" smtClean="0"/>
              <a:t>x</a:t>
            </a:r>
            <a:r>
              <a:rPr lang="en-US" sz="2400" dirty="0" smtClean="0"/>
              <a:t> bits </a:t>
            </a:r>
            <a:r>
              <a:rPr lang="en-US" sz="2400" b="1" i="1" dirty="0" smtClean="0">
                <a:solidFill>
                  <a:srgbClr val="7E1C69"/>
                </a:solidFill>
              </a:rPr>
              <a:t>specify the organization’s network address</a:t>
            </a:r>
          </a:p>
          <a:p>
            <a:r>
              <a:rPr lang="en-US" sz="2400" dirty="0" smtClean="0"/>
              <a:t>    and are common to the IP addresses of all hosts in an</a:t>
            </a:r>
          </a:p>
          <a:p>
            <a:r>
              <a:rPr lang="en-US" sz="2400" smtClean="0"/>
              <a:t>   organization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remaining indicate the </a:t>
            </a:r>
            <a:r>
              <a:rPr lang="en-US" sz="2400" b="1" i="1" dirty="0" smtClean="0">
                <a:solidFill>
                  <a:srgbClr val="0070C0"/>
                </a:solidFill>
              </a:rPr>
              <a:t>specific host in the organization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l-GR" sz="2800" dirty="0" smtClean="0"/>
              <a:t>Πώς γίνεται η δρομολόγηση μεταξύ των </a:t>
            </a:r>
            <a:r>
              <a:rPr lang="en-GB" sz="2800" dirty="0" smtClean="0"/>
              <a:t>backbone ISPs</a:t>
            </a:r>
            <a:r>
              <a:rPr lang="el-GR" sz="2800" dirty="0" smtClean="0"/>
              <a:t>;</a:t>
            </a:r>
            <a:endParaRPr lang="en-US" sz="28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648200"/>
          </a:xfrm>
        </p:spPr>
        <p:txBody>
          <a:bodyPr/>
          <a:lstStyle/>
          <a:p>
            <a:pPr>
              <a:buNone/>
            </a:pPr>
            <a:r>
              <a:rPr lang="el-GR" sz="2400" b="1" i="1" dirty="0" smtClean="0">
                <a:solidFill>
                  <a:srgbClr val="C00000"/>
                </a:solidFill>
              </a:rPr>
              <a:t>Δεν</a:t>
            </a:r>
            <a:r>
              <a:rPr lang="el-GR" sz="2400" dirty="0" smtClean="0"/>
              <a:t> υπάρχουν επίσημα </a:t>
            </a:r>
            <a:r>
              <a:rPr lang="en-US" sz="2400" dirty="0" smtClean="0"/>
              <a:t>standards</a:t>
            </a:r>
            <a:endParaRPr lang="en-GB" sz="2400" dirty="0" smtClean="0"/>
          </a:p>
          <a:p>
            <a:pPr lvl="1">
              <a:buNone/>
            </a:pPr>
            <a:r>
              <a:rPr lang="el-GR" dirty="0" smtClean="0"/>
              <a:t>Εμπειρικός κανόνας</a:t>
            </a:r>
            <a:r>
              <a:rPr lang="en-GB" dirty="0" smtClean="0"/>
              <a:t>: </a:t>
            </a:r>
          </a:p>
          <a:p>
            <a:pPr lvl="1">
              <a:buFont typeface="ZapfDingbats" pitchFamily="82" charset="2"/>
              <a:buNone/>
            </a:pPr>
            <a:r>
              <a:rPr lang="el-GR" dirty="0" smtClean="0"/>
              <a:t>	Οποιαδήποτε κίνηση διαμέσου ενός </a:t>
            </a:r>
            <a:r>
              <a:rPr lang="en-GB" dirty="0" smtClean="0"/>
              <a:t>ISP backbone </a:t>
            </a:r>
            <a:r>
              <a:rPr lang="el-GR" dirty="0" smtClean="0"/>
              <a:t>δικτύου</a:t>
            </a:r>
            <a:r>
              <a:rPr lang="en-GB" dirty="0" smtClean="0"/>
              <a:t> </a:t>
            </a:r>
            <a:r>
              <a:rPr lang="el-GR" dirty="0" smtClean="0"/>
              <a:t>πρέπει να πηγάζει ή/και να προορίζεται προς ένα </a:t>
            </a:r>
            <a:r>
              <a:rPr lang="el-GR" b="1" i="1" dirty="0" smtClean="0">
                <a:solidFill>
                  <a:srgbClr val="002060"/>
                </a:solidFill>
              </a:rPr>
              <a:t>δίκτυο-πελάτη </a:t>
            </a:r>
            <a:r>
              <a:rPr lang="el-GR" dirty="0" smtClean="0"/>
              <a:t>του συγκεκριμένου </a:t>
            </a:r>
            <a:r>
              <a:rPr lang="en-GB" dirty="0" smtClean="0"/>
              <a:t>ISP</a:t>
            </a:r>
          </a:p>
          <a:p>
            <a:pPr lvl="1">
              <a:buFont typeface="ZapfDingbats" pitchFamily="82" charset="2"/>
              <a:buNone/>
            </a:pPr>
            <a:r>
              <a:rPr lang="en-GB" sz="3600" dirty="0" smtClean="0">
                <a:sym typeface="Wingdings" pitchFamily="2" charset="2"/>
              </a:rPr>
              <a:t>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l-GR" dirty="0" smtClean="0"/>
              <a:t>Αποθαρρύνονται οι </a:t>
            </a:r>
            <a:r>
              <a:rPr lang="en-GB" dirty="0" smtClean="0"/>
              <a:t>‘free-riders’</a:t>
            </a:r>
          </a:p>
          <a:p>
            <a:r>
              <a:rPr lang="el-GR" sz="2400" b="1" dirty="0" smtClean="0">
                <a:solidFill>
                  <a:srgbClr val="002060"/>
                </a:solidFill>
              </a:rPr>
              <a:t>Μεμονωμένες</a:t>
            </a:r>
            <a:r>
              <a:rPr lang="el-GR" sz="2400" dirty="0" smtClean="0"/>
              <a:t> ομότιμες συμφωνίες (συχνά εμπιστευτικές) μεταξύ δύο </a:t>
            </a:r>
            <a:r>
              <a:rPr lang="en-GB" sz="2400" dirty="0" smtClean="0"/>
              <a:t>ISPs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05840"/>
          </a:xfrm>
        </p:spPr>
        <p:txBody>
          <a:bodyPr/>
          <a:lstStyle/>
          <a:p>
            <a:r>
              <a:rPr lang="en-US" dirty="0" smtClean="0"/>
              <a:t>Moving a Datagram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8700"/>
            <a:ext cx="9144000" cy="534924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How does a host transport an IP datagram to another host ?</a:t>
            </a:r>
          </a:p>
          <a:p>
            <a:pPr>
              <a:buNone/>
            </a:pPr>
            <a:r>
              <a:rPr lang="en-US" sz="2400" dirty="0" smtClean="0"/>
              <a:t>IP  in a host first </a:t>
            </a:r>
            <a:r>
              <a:rPr lang="en-US" sz="2400" u="sng" dirty="0" smtClean="0"/>
              <a:t>consults</a:t>
            </a:r>
            <a:r>
              <a:rPr lang="en-US" sz="2400" dirty="0" smtClean="0"/>
              <a:t> its </a:t>
            </a:r>
            <a:r>
              <a:rPr lang="en-US" sz="2400" b="1" i="1" dirty="0" smtClean="0">
                <a:solidFill>
                  <a:srgbClr val="FF0000"/>
                </a:solidFill>
              </a:rPr>
              <a:t>internal IP forwarding table </a:t>
            </a:r>
            <a:r>
              <a:rPr lang="en-US" sz="2400" dirty="0" smtClean="0"/>
              <a:t>and </a:t>
            </a:r>
            <a:r>
              <a:rPr lang="en-US" sz="2400" u="sng" dirty="0" smtClean="0"/>
              <a:t>finds an entry</a:t>
            </a:r>
            <a:r>
              <a:rPr lang="en-US" sz="2400" dirty="0" smtClean="0"/>
              <a:t> whose </a:t>
            </a:r>
            <a:r>
              <a:rPr lang="en-US" sz="2400" b="1" dirty="0" smtClean="0"/>
              <a:t>network address matches </a:t>
            </a:r>
            <a:r>
              <a:rPr lang="en-US" sz="2400" dirty="0" smtClean="0"/>
              <a:t>the </a:t>
            </a:r>
            <a:r>
              <a:rPr lang="en-US" sz="2400" b="1" dirty="0" smtClean="0"/>
              <a:t>leading bits in the IP address of destination </a:t>
            </a:r>
          </a:p>
          <a:p>
            <a:pPr marL="457200" indent="-457200">
              <a:buNone/>
            </a:pPr>
            <a:r>
              <a:rPr lang="en-US" sz="2400" dirty="0" smtClean="0">
                <a:sym typeface="Wingdings 2"/>
              </a:rPr>
              <a:t> </a:t>
            </a:r>
            <a:r>
              <a:rPr lang="en-US" sz="2400" dirty="0" smtClean="0"/>
              <a:t>The forwarding table shows the number of hops to </a:t>
            </a:r>
            <a:r>
              <a:rPr lang="en-US" sz="2400" dirty="0" err="1" smtClean="0"/>
              <a:t>rgw</a:t>
            </a:r>
            <a:r>
              <a:rPr lang="en-US" sz="2400" dirty="0" smtClean="0"/>
              <a:t>  network of that destination</a:t>
            </a:r>
          </a:p>
          <a:p>
            <a:r>
              <a:rPr lang="en-US" sz="2400" dirty="0" smtClean="0"/>
              <a:t>If the </a:t>
            </a:r>
            <a:r>
              <a:rPr lang="en-US" sz="2400" i="1" dirty="0" smtClean="0"/>
              <a:t>number of hops = 1</a:t>
            </a:r>
          </a:p>
          <a:p>
            <a:pPr>
              <a:buNone/>
            </a:pPr>
            <a:r>
              <a:rPr lang="en-US" sz="2400" dirty="0" smtClean="0"/>
              <a:t>    the destination  is </a:t>
            </a:r>
            <a:r>
              <a:rPr lang="en-US" sz="2400" b="1" i="1" dirty="0" smtClean="0">
                <a:solidFill>
                  <a:srgbClr val="33CC33"/>
                </a:solidFill>
              </a:rPr>
              <a:t>on the very same network to which the source host itself is attached</a:t>
            </a:r>
            <a:r>
              <a:rPr lang="en-US" sz="2400" dirty="0" smtClean="0"/>
              <a:t>, thus, </a:t>
            </a:r>
          </a:p>
          <a:p>
            <a:pPr>
              <a:buNone/>
            </a:pPr>
            <a:r>
              <a:rPr lang="en-US" sz="2400" dirty="0" smtClean="0"/>
              <a:t>             there is </a:t>
            </a:r>
            <a:r>
              <a:rPr lang="en-US" sz="2400" b="1" i="1" u="sng" dirty="0" smtClean="0"/>
              <a:t>no</a:t>
            </a:r>
            <a:r>
              <a:rPr lang="en-US" sz="2400" b="1" dirty="0" smtClean="0"/>
              <a:t> need for any intervening routers</a:t>
            </a:r>
          </a:p>
          <a:p>
            <a:r>
              <a:rPr lang="en-US" sz="2400" dirty="0" smtClean="0"/>
              <a:t>Else </a:t>
            </a:r>
          </a:p>
          <a:p>
            <a:pPr>
              <a:buNone/>
            </a:pPr>
            <a:r>
              <a:rPr lang="en-US" sz="2400" dirty="0" smtClean="0"/>
              <a:t>  </a:t>
            </a:r>
            <a:r>
              <a:rPr lang="en-US" sz="2400" b="1" i="1" dirty="0" smtClean="0">
                <a:solidFill>
                  <a:srgbClr val="7030A0"/>
                </a:solidFill>
              </a:rPr>
              <a:t>source &amp; destination are in different networks</a:t>
            </a:r>
            <a:r>
              <a:rPr lang="en-US" sz="2400" dirty="0" smtClean="0"/>
              <a:t>, thus </a:t>
            </a:r>
          </a:p>
          <a:p>
            <a:pPr>
              <a:buNone/>
            </a:pPr>
            <a:r>
              <a:rPr lang="en-US" sz="2400" b="1" dirty="0" smtClean="0"/>
              <a:t>an intervening router is necessarily be involved</a:t>
            </a:r>
          </a:p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005840"/>
          </a:xfrm>
        </p:spPr>
        <p:txBody>
          <a:bodyPr/>
          <a:lstStyle/>
          <a:p>
            <a:r>
              <a:rPr lang="en-US" dirty="0" smtClean="0"/>
              <a:t>Moving a Datagram …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1580"/>
            <a:ext cx="9144000" cy="534924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If the </a:t>
            </a:r>
            <a:r>
              <a:rPr lang="en-US" sz="2400" b="1" i="1" dirty="0" smtClean="0"/>
              <a:t>number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of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hops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to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network </a:t>
            </a:r>
            <a:r>
              <a:rPr lang="en-US" sz="2400" dirty="0" smtClean="0"/>
              <a:t>= 1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the </a:t>
            </a:r>
            <a:r>
              <a:rPr lang="en-US" sz="2400" b="1" dirty="0" smtClean="0">
                <a:solidFill>
                  <a:srgbClr val="33CC33"/>
                </a:solidFill>
              </a:rPr>
              <a:t>destination is on the very same network </a:t>
            </a:r>
            <a:r>
              <a:rPr lang="en-US" sz="2400" dirty="0" smtClean="0"/>
              <a:t>to which the sending host itself is attached, thus, there is </a:t>
            </a:r>
            <a:r>
              <a:rPr lang="en-US" sz="2400" b="1" dirty="0" smtClean="0">
                <a:solidFill>
                  <a:srgbClr val="7030A0"/>
                </a:solidFill>
              </a:rPr>
              <a:t>no need for any intervening routers</a:t>
            </a:r>
          </a:p>
          <a:p>
            <a:endParaRPr lang="en-US" sz="2400" dirty="0" smtClean="0"/>
          </a:p>
          <a:p>
            <a:r>
              <a:rPr lang="en-US" sz="2400" dirty="0" smtClean="0"/>
              <a:t>The sending host then </a:t>
            </a:r>
            <a:r>
              <a:rPr lang="en-US" sz="2400" b="1" dirty="0" smtClean="0"/>
              <a:t>passes the IP datagram to the </a:t>
            </a:r>
            <a:r>
              <a:rPr lang="en-US" sz="2400" b="1" dirty="0" smtClean="0">
                <a:solidFill>
                  <a:srgbClr val="7030A0"/>
                </a:solidFill>
              </a:rPr>
              <a:t>link-layer for the interface</a:t>
            </a:r>
            <a:r>
              <a:rPr lang="en-US" sz="2400" dirty="0" smtClean="0"/>
              <a:t>, which then has the responsibility of moving the datagram to host 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0"/>
            <a:ext cx="7772400" cy="1143000"/>
          </a:xfrm>
        </p:spPr>
        <p:txBody>
          <a:bodyPr/>
          <a:lstStyle/>
          <a:p>
            <a:r>
              <a:rPr lang="en-US" dirty="0" smtClean="0"/>
              <a:t>Moving a datagram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4925"/>
            <a:ext cx="9144000" cy="4648200"/>
          </a:xfrm>
        </p:spPr>
        <p:txBody>
          <a:bodyPr/>
          <a:lstStyle/>
          <a:p>
            <a:r>
              <a:rPr lang="en-US" sz="2400" dirty="0" smtClean="0"/>
              <a:t>If the </a:t>
            </a:r>
            <a:r>
              <a:rPr lang="en-US" sz="2400" b="1" i="1" dirty="0" smtClean="0"/>
              <a:t>number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of</a:t>
            </a:r>
            <a:r>
              <a:rPr lang="el-GR" sz="2400" b="1" i="1" dirty="0" smtClean="0"/>
              <a:t>_</a:t>
            </a:r>
            <a:r>
              <a:rPr lang="en-US" sz="2400" b="1" i="1" dirty="0" smtClean="0"/>
              <a:t>hops &gt; 1</a:t>
            </a:r>
            <a:r>
              <a:rPr lang="en-US" sz="2400" dirty="0" smtClean="0"/>
              <a:t>,  it indicates that </a:t>
            </a:r>
            <a:r>
              <a:rPr lang="en-US" sz="2400" b="1" i="1" dirty="0" smtClean="0">
                <a:solidFill>
                  <a:srgbClr val="CC3300"/>
                </a:solidFill>
              </a:rPr>
              <a:t>the sending host &amp; destination are in different networks </a:t>
            </a:r>
            <a:r>
              <a:rPr lang="en-US" sz="2400" dirty="0" smtClean="0"/>
              <a:t>-&gt;   </a:t>
            </a:r>
          </a:p>
          <a:p>
            <a:pPr>
              <a:buNone/>
            </a:pPr>
            <a:r>
              <a:rPr lang="en-US" sz="2400" dirty="0" smtClean="0"/>
              <a:t>   an intervening router is necessarily be involved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sending host consults </a:t>
            </a:r>
            <a:r>
              <a:rPr lang="en-US" sz="2400" b="1" i="1" dirty="0" smtClean="0">
                <a:solidFill>
                  <a:srgbClr val="00B050"/>
                </a:solidFill>
              </a:rPr>
              <a:t>its IP forwarding table </a:t>
            </a:r>
            <a:r>
              <a:rPr lang="en-US" sz="2400" dirty="0" smtClean="0"/>
              <a:t>and finds an </a:t>
            </a:r>
            <a:r>
              <a:rPr lang="en-US" sz="2400" dirty="0" smtClean="0">
                <a:solidFill>
                  <a:srgbClr val="00B050"/>
                </a:solidFill>
              </a:rPr>
              <a:t>entry whose network address matches the leading bits in the IP address of  destination</a:t>
            </a:r>
          </a:p>
          <a:p>
            <a:r>
              <a:rPr lang="en-US" sz="2400" dirty="0" smtClean="0"/>
              <a:t>The forwarding table indicates to the sending host that in order to send the datagram to the destination, it should first send the datagram to the </a:t>
            </a:r>
            <a:r>
              <a:rPr lang="en-US" sz="2400" b="1" u="sng" dirty="0" smtClean="0"/>
              <a:t>router interface </a:t>
            </a:r>
            <a:r>
              <a:rPr lang="en-US" sz="2400" dirty="0" smtClean="0"/>
              <a:t>to which A’s own interface is </a:t>
            </a:r>
            <a:r>
              <a:rPr lang="en-US" sz="2400" b="1" i="1" u="sng" dirty="0" smtClean="0"/>
              <a:t>directly</a:t>
            </a:r>
            <a:r>
              <a:rPr lang="en-US" sz="2400" b="1" i="1" dirty="0" smtClean="0"/>
              <a:t> </a:t>
            </a:r>
            <a:r>
              <a:rPr lang="en-US" sz="2400" dirty="0" smtClean="0"/>
              <a:t>connected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F3C0DA3-BD35-4219-A163-6830957962F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5D61791-590E-4E44-A4B3-69F0980CB55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09750" y="2551837"/>
            <a:ext cx="6845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"... οι </a:t>
            </a:r>
            <a:r>
              <a:rPr lang="el-GR" dirty="0" err="1" smtClean="0"/>
              <a:t>πιό</a:t>
            </a:r>
            <a:r>
              <a:rPr lang="el-GR" dirty="0" smtClean="0"/>
              <a:t> ματαιόδοξοι των ανθρώπων είναι όσοι περιφρονούν αυτά που τους περιβάλλουν και ονειρεύονται όσα βρίσκονται μακριά, αφήνοντας τις ελπίδες τους ανεκπλήρωτες να κυνηγούν φαντάσματα!"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                                                 Πίνδαρος</a:t>
            </a:r>
            <a:r>
              <a:rPr lang="el-GR" dirty="0" smtClean="0"/>
              <a:t>. </a:t>
            </a:r>
            <a:r>
              <a:rPr lang="el-GR" dirty="0" err="1" smtClean="0"/>
              <a:t>Πυθιόνικοι</a:t>
            </a:r>
            <a:r>
              <a:rPr lang="el-GR" dirty="0" smtClean="0"/>
              <a:t> ΙΙΙ.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841500" y="1543050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 στοχασμός της ημέρας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C2346FCB-76FE-464F-B04A-798A9B092CE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85351"/>
            <a:ext cx="9809163" cy="1143000"/>
          </a:xfrm>
        </p:spPr>
        <p:txBody>
          <a:bodyPr/>
          <a:lstStyle/>
          <a:p>
            <a:r>
              <a:rPr lang="el-GR" sz="3300" dirty="0" smtClean="0"/>
              <a:t>Κριτήρια απόδοσης ενός πρωτοκόλλου δικτύων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20109"/>
            <a:ext cx="9294813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200" b="1" dirty="0" smtClean="0"/>
              <a:t>Αλγοριθμική πολυπλοκότητα</a:t>
            </a:r>
          </a:p>
          <a:p>
            <a:pPr lvl="1">
              <a:lnSpc>
                <a:spcPct val="90000"/>
              </a:lnSpc>
              <a:buNone/>
            </a:pPr>
            <a:r>
              <a:rPr lang="el-GR" sz="2800" b="1" dirty="0" smtClean="0">
                <a:solidFill>
                  <a:srgbClr val="C00000"/>
                </a:solidFill>
                <a:sym typeface="Wingdings 2"/>
              </a:rPr>
              <a:t></a:t>
            </a:r>
            <a:r>
              <a:rPr lang="el-GR" sz="1800" b="1" u="sng" dirty="0" smtClean="0">
                <a:solidFill>
                  <a:srgbClr val="C00000"/>
                </a:solidFill>
              </a:rPr>
              <a:t>Καθυστέρησεις</a:t>
            </a:r>
            <a:r>
              <a:rPr lang="el-GR" sz="1800" dirty="0" smtClean="0"/>
              <a:t> (πχ χρόνος για να υπολογιστεί το αποτέλεσμα) 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Απαιτήσεις σε </a:t>
            </a:r>
            <a:r>
              <a:rPr lang="el-GR" sz="1800" b="1" i="1" dirty="0" smtClean="0"/>
              <a:t>ενέργεια</a:t>
            </a:r>
            <a:r>
              <a:rPr lang="el-GR" sz="1800" dirty="0" smtClean="0"/>
              <a:t> &amp; </a:t>
            </a:r>
            <a:r>
              <a:rPr lang="el-GR" sz="1800" b="1" i="1" dirty="0" smtClean="0"/>
              <a:t>υπολογιστική δύναμη</a:t>
            </a:r>
          </a:p>
          <a:p>
            <a:pPr>
              <a:lnSpc>
                <a:spcPct val="90000"/>
              </a:lnSpc>
            </a:pPr>
            <a:r>
              <a:rPr lang="el-GR" sz="2200" b="1" dirty="0" smtClean="0"/>
              <a:t>Αριθμός μηνυμάτων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Απαιτήσεις σε </a:t>
            </a:r>
            <a:r>
              <a:rPr lang="el-GR" sz="1800" b="1" i="1" u="sng" dirty="0" smtClean="0">
                <a:solidFill>
                  <a:srgbClr val="00B050"/>
                </a:solidFill>
              </a:rPr>
              <a:t>ενέργεια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Χρόνος για να υπολογιστεί το αποτέλεσμα ή </a:t>
            </a:r>
            <a:r>
              <a:rPr lang="el-GR" sz="1800" b="1" i="1" dirty="0" smtClean="0"/>
              <a:t>να καταλήξουν οι συσκευές που κάνουν τους υπολογισμού</a:t>
            </a:r>
            <a:r>
              <a:rPr lang="el-GR" sz="1800" dirty="0" smtClean="0"/>
              <a:t>ς (στην περίπτωση ενος </a:t>
            </a:r>
            <a:r>
              <a:rPr lang="en-US" sz="1800" b="1" dirty="0" smtClean="0">
                <a:solidFill>
                  <a:srgbClr val="00B050"/>
                </a:solidFill>
              </a:rPr>
              <a:t>distributed </a:t>
            </a:r>
            <a:r>
              <a:rPr lang="el-GR" sz="1800" b="1" dirty="0" smtClean="0">
                <a:solidFill>
                  <a:srgbClr val="00B050"/>
                </a:solidFill>
              </a:rPr>
              <a:t>αλγορίθμου</a:t>
            </a:r>
            <a:r>
              <a:rPr lang="el-GR" sz="1800" dirty="0" smtClean="0"/>
              <a:t>) στο ίδιο αποτέλεσμα  </a:t>
            </a:r>
            <a:r>
              <a:rPr lang="en-US" sz="1800" dirty="0" smtClean="0"/>
              <a:t>(“</a:t>
            </a:r>
            <a:r>
              <a:rPr lang="en-US" sz="1800" b="1" i="1" u="sng" dirty="0" smtClean="0">
                <a:solidFill>
                  <a:srgbClr val="00B050"/>
                </a:solidFill>
              </a:rPr>
              <a:t>time of convergence</a:t>
            </a:r>
            <a:r>
              <a:rPr lang="en-US" sz="1800" dirty="0" smtClean="0"/>
              <a:t>”)</a:t>
            </a:r>
            <a:endParaRPr lang="el-GR" sz="1800" dirty="0" smtClean="0"/>
          </a:p>
          <a:p>
            <a:pPr>
              <a:lnSpc>
                <a:spcPct val="90000"/>
              </a:lnSpc>
            </a:pPr>
            <a:r>
              <a:rPr lang="en-US" sz="2200" b="1" dirty="0" smtClean="0"/>
              <a:t>K</a:t>
            </a:r>
            <a:r>
              <a:rPr lang="el-GR" sz="2200" b="1" dirty="0" smtClean="0"/>
              <a:t>λιμακοθετησιμότητα </a:t>
            </a:r>
            <a:r>
              <a:rPr lang="en-US" sz="2200" b="1" dirty="0" smtClean="0"/>
              <a:t>(</a:t>
            </a:r>
            <a:r>
              <a:rPr lang="en-US" sz="2200" b="1" i="1" u="sng" dirty="0" smtClean="0">
                <a:solidFill>
                  <a:srgbClr val="00B050"/>
                </a:solidFill>
              </a:rPr>
              <a:t>scalability</a:t>
            </a:r>
            <a:r>
              <a:rPr lang="en-US" sz="2200" b="1" dirty="0" smtClean="0"/>
              <a:t>)</a:t>
            </a:r>
          </a:p>
          <a:p>
            <a:pPr lvl="1">
              <a:lnSpc>
                <a:spcPct val="90000"/>
              </a:lnSpc>
              <a:buNone/>
            </a:pPr>
            <a:r>
              <a:rPr lang="el-GR" sz="2800" dirty="0" smtClean="0">
                <a:sym typeface="Wingdings 2"/>
              </a:rPr>
              <a:t></a:t>
            </a:r>
            <a:r>
              <a:rPr lang="el-GR" sz="1800" dirty="0" smtClean="0"/>
              <a:t>Τι γίνεται όταν αυξάνεται ο αριθμός των συσκευών που συμμετέχουν (πχ μεγαλώνει το δίκτυο)</a:t>
            </a:r>
          </a:p>
          <a:p>
            <a:pPr>
              <a:lnSpc>
                <a:spcPct val="90000"/>
              </a:lnSpc>
            </a:pPr>
            <a:r>
              <a:rPr lang="el-GR" sz="2200" b="1" dirty="0" smtClean="0"/>
              <a:t>Ευρωστία (</a:t>
            </a:r>
            <a:r>
              <a:rPr lang="en-US" sz="2200" b="1" u="sng" dirty="0" smtClean="0">
                <a:solidFill>
                  <a:srgbClr val="00B050"/>
                </a:solidFill>
              </a:rPr>
              <a:t>robustness</a:t>
            </a:r>
            <a:r>
              <a:rPr lang="el-GR" sz="2200" b="1" dirty="0" smtClean="0"/>
              <a:t>, </a:t>
            </a:r>
            <a:r>
              <a:rPr lang="en-US" sz="2200" b="1" dirty="0" smtClean="0"/>
              <a:t>fault tolerance)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Πόσο </a:t>
            </a:r>
            <a:r>
              <a:rPr lang="el-GR" sz="1800" b="1" i="1" dirty="0" smtClean="0"/>
              <a:t>ευάλωτο είναι σε διάφορες επιθέσεις</a:t>
            </a:r>
            <a:endParaRPr lang="en-US" sz="1800" b="1" i="1" dirty="0" smtClean="0"/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Πώς αλλάζει η απόδοση του δικτύου όταν αυξάνονται οι επιθέσεις ή ο αριθμός των συσκευών που αντιμετωπίζουν κάποιο πρόβλημα</a:t>
            </a: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l-GR" sz="2200" b="1" i="1" dirty="0" smtClean="0">
                <a:solidFill>
                  <a:srgbClr val="FF0000"/>
                </a:solidFill>
              </a:rPr>
              <a:t>Ακρίβεια</a:t>
            </a:r>
            <a:r>
              <a:rPr lang="en-US" sz="2200" b="1" dirty="0" smtClean="0"/>
              <a:t> </a:t>
            </a:r>
            <a:r>
              <a:rPr lang="el-GR" sz="2200" b="1" dirty="0" smtClean="0"/>
              <a:t>στους υπολογισμούς</a:t>
            </a:r>
          </a:p>
          <a:p>
            <a:pPr>
              <a:lnSpc>
                <a:spcPct val="90000"/>
              </a:lnSpc>
            </a:pPr>
            <a:endParaRPr lang="el-G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5F04C1F8-8E5D-4F99-B128-ACCEBA2AAA2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smtClean="0"/>
              <a:t>Σύγκριση των </a:t>
            </a:r>
            <a:r>
              <a:rPr lang="en-US" sz="2800" smtClean="0"/>
              <a:t>LS </a:t>
            </a:r>
            <a:r>
              <a:rPr lang="el-GR" sz="2800" smtClean="0"/>
              <a:t>&amp; </a:t>
            </a:r>
            <a:r>
              <a:rPr lang="en-US" sz="2800" smtClean="0"/>
              <a:t>DV</a:t>
            </a:r>
            <a:r>
              <a:rPr lang="el-GR" sz="2800" smtClean="0"/>
              <a:t> αλγορίθμων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344613"/>
            <a:ext cx="9144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l-GR" sz="2400" smtClean="0">
                <a:solidFill>
                  <a:srgbClr val="FF0000"/>
                </a:solidFill>
              </a:rPr>
              <a:t>Πολυπλοκότητα Μηνύματος</a:t>
            </a:r>
            <a:endParaRPr lang="en-US" sz="2400" smtClean="0"/>
          </a:p>
          <a:p>
            <a:pPr>
              <a:buSzTx/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</a:t>
            </a:r>
            <a:r>
              <a:rPr lang="el-GR" sz="2000" smtClean="0"/>
              <a:t>με</a:t>
            </a:r>
            <a:r>
              <a:rPr lang="en-US" sz="2000" smtClean="0"/>
              <a:t> n </a:t>
            </a:r>
            <a:r>
              <a:rPr lang="el-GR" sz="2000" smtClean="0"/>
              <a:t>κόμβους</a:t>
            </a:r>
            <a:r>
              <a:rPr lang="en-US" sz="2000" smtClean="0"/>
              <a:t>, E </a:t>
            </a:r>
            <a:r>
              <a:rPr lang="el-GR" sz="2000" smtClean="0"/>
              <a:t>ζεύξεις</a:t>
            </a:r>
            <a:r>
              <a:rPr lang="en-US" sz="2000" smtClean="0"/>
              <a:t>, O(nE) </a:t>
            </a:r>
            <a:r>
              <a:rPr lang="el-GR" sz="2000" smtClean="0"/>
              <a:t>μηνύματα στέλνονται</a:t>
            </a:r>
            <a:endParaRPr lang="en-US" sz="2000" smtClean="0"/>
          </a:p>
          <a:p>
            <a:pPr>
              <a:buSzTx/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DV: </a:t>
            </a:r>
            <a:r>
              <a:rPr lang="el-GR" sz="2000" smtClean="0">
                <a:solidFill>
                  <a:srgbClr val="33CC33"/>
                </a:solidFill>
              </a:rPr>
              <a:t>ανταλλάσσονται μεταξύ γειτόνων μόνο</a:t>
            </a:r>
            <a:endParaRPr lang="en-US" sz="2000" smtClean="0">
              <a:solidFill>
                <a:srgbClr val="33CC33"/>
              </a:solidFill>
            </a:endParaRPr>
          </a:p>
          <a:p>
            <a:pPr lvl="1">
              <a:buSzTx/>
              <a:buFontTx/>
              <a:buNone/>
            </a:pPr>
            <a:r>
              <a:rPr lang="en-US" sz="2000" smtClean="0"/>
              <a:t>               convergence time </a:t>
            </a:r>
            <a:r>
              <a:rPr lang="el-GR" sz="2000" smtClean="0"/>
              <a:t>ποικίλει</a:t>
            </a:r>
            <a:endParaRPr lang="en-US" sz="1800" smtClean="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Speed of Convergence</a:t>
            </a:r>
            <a:endParaRPr lang="en-US" sz="2400" smtClean="0"/>
          </a:p>
          <a:p>
            <a:pPr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LS:</a:t>
            </a:r>
            <a:r>
              <a:rPr lang="en-US" sz="2000" smtClean="0"/>
              <a:t> O(</a:t>
            </a:r>
            <a:r>
              <a:rPr lang="en-US" sz="2000" b="1" smtClean="0"/>
              <a:t>n</a:t>
            </a:r>
            <a:r>
              <a:rPr lang="en-US" sz="2000" b="1" baseline="30000" smtClean="0"/>
              <a:t>2</a:t>
            </a:r>
            <a:r>
              <a:rPr lang="en-US" sz="2000" smtClean="0"/>
              <a:t>) </a:t>
            </a:r>
            <a:r>
              <a:rPr lang="el-GR" sz="2000" smtClean="0"/>
              <a:t>αλγόριθμος</a:t>
            </a:r>
            <a:r>
              <a:rPr lang="en-US" sz="2000" smtClean="0"/>
              <a:t> </a:t>
            </a:r>
            <a:r>
              <a:rPr lang="el-GR" sz="2000" smtClean="0"/>
              <a:t>απαιτεί </a:t>
            </a:r>
            <a:r>
              <a:rPr lang="en-US" sz="2000" smtClean="0"/>
              <a:t>O(</a:t>
            </a:r>
            <a:r>
              <a:rPr lang="en-US" sz="2000" b="1" smtClean="0"/>
              <a:t>nE</a:t>
            </a:r>
            <a:r>
              <a:rPr lang="en-US" sz="2000" smtClean="0"/>
              <a:t>) </a:t>
            </a:r>
            <a:r>
              <a:rPr lang="el-GR" sz="2000" smtClean="0"/>
              <a:t>μηνύματα</a:t>
            </a:r>
            <a:endParaRPr lang="en-US" sz="2000" smtClean="0"/>
          </a:p>
          <a:p>
            <a:pPr lvl="1"/>
            <a:r>
              <a:rPr lang="el-GR" sz="2000" smtClean="0"/>
              <a:t>μπορεί να έχει διακυμάνσεις</a:t>
            </a:r>
            <a:endParaRPr lang="en-US" sz="1800" smtClean="0"/>
          </a:p>
          <a:p>
            <a:pPr>
              <a:buFontTx/>
              <a:buChar char="•"/>
            </a:pPr>
            <a:r>
              <a:rPr lang="en-US" sz="2000" u="sng" smtClean="0">
                <a:solidFill>
                  <a:srgbClr val="FF0000"/>
                </a:solidFill>
              </a:rPr>
              <a:t>DV</a:t>
            </a:r>
            <a:r>
              <a:rPr lang="en-US" sz="2000" smtClean="0"/>
              <a:t>: convergence time </a:t>
            </a:r>
            <a:r>
              <a:rPr lang="el-GR" sz="2000" smtClean="0"/>
              <a:t>ποικίλει</a:t>
            </a:r>
            <a:endParaRPr lang="en-US" sz="2000" smtClean="0"/>
          </a:p>
          <a:p>
            <a:pPr lvl="1"/>
            <a:r>
              <a:rPr lang="el-GR" sz="2000" smtClean="0"/>
              <a:t>Μπορεί να υπάρξουν βρόχοι δρομολόγησης</a:t>
            </a:r>
            <a:endParaRPr lang="en-US" sz="2000" smtClean="0"/>
          </a:p>
          <a:p>
            <a:pPr lvl="1"/>
            <a:r>
              <a:rPr lang="en-US" sz="2000" smtClean="0">
                <a:solidFill>
                  <a:srgbClr val="0099FF"/>
                </a:solidFill>
              </a:rPr>
              <a:t>count-to-infinity </a:t>
            </a:r>
            <a:r>
              <a:rPr lang="el-GR" sz="2000" smtClean="0">
                <a:solidFill>
                  <a:srgbClr val="0099FF"/>
                </a:solidFill>
              </a:rPr>
              <a:t>πρόβλημα</a:t>
            </a:r>
            <a:endParaRPr lang="en-US" sz="1800" smtClean="0">
              <a:solidFill>
                <a:srgbClr val="0099FF"/>
              </a:solidFill>
            </a:endParaRPr>
          </a:p>
        </p:txBody>
      </p:sp>
      <p:sp>
        <p:nvSpPr>
          <p:cNvPr id="245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3738" y="1304925"/>
            <a:ext cx="5126037" cy="4648200"/>
          </a:xfrm>
        </p:spPr>
        <p:txBody>
          <a:bodyPr/>
          <a:lstStyle/>
          <a:p>
            <a:pPr lvl="1"/>
            <a:endParaRPr lang="en-US" sz="22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1F5D206E-ED1B-41CA-9874-A2EDCE630ED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LS vs. DV </a:t>
            </a:r>
            <a:r>
              <a:rPr lang="el-GR" sz="2800" smtClean="0"/>
              <a:t>αλγόριθμοι  (συνέχεια)</a:t>
            </a:r>
            <a:endParaRPr lang="en-US" smtClean="0"/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0" y="1304925"/>
            <a:ext cx="94583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kern="0">
                <a:solidFill>
                  <a:srgbClr val="FF0000"/>
                </a:solidFill>
                <a:latin typeface="+mn-lt"/>
              </a:rPr>
              <a:t>Robustness:</a:t>
            </a:r>
            <a:r>
              <a:rPr lang="en-US" sz="2200" kern="0">
                <a:latin typeface="+mn-lt"/>
              </a:rPr>
              <a:t>    </a:t>
            </a:r>
            <a:r>
              <a:rPr lang="el-GR" sz="2200" kern="0">
                <a:latin typeface="+mn-lt"/>
              </a:rPr>
              <a:t>τι γίνεται αν δεν λειτουργεί σωστά ο δρομολογητής?</a:t>
            </a: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u="sng" kern="0">
                <a:solidFill>
                  <a:srgbClr val="FF0000"/>
                </a:solidFill>
                <a:latin typeface="+mn-lt"/>
              </a:rPr>
              <a:t>LS:</a:t>
            </a:r>
            <a:r>
              <a:rPr lang="en-US" sz="2200" kern="0">
                <a:latin typeface="+mn-lt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ο κόμβος μπορεί να διαδίδει λάθος κόστος </a:t>
            </a:r>
            <a:r>
              <a:rPr lang="el-GR" sz="2000" i="1" kern="0">
                <a:solidFill>
                  <a:schemeClr val="accent2"/>
                </a:solidFill>
                <a:latin typeface="+mn-lt"/>
              </a:rPr>
              <a:t>ζεύξεως</a:t>
            </a: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Καθε κόμβος υπολογίζει το δικό του </a:t>
            </a:r>
            <a:r>
              <a:rPr lang="en-US" sz="2000" kern="0">
                <a:latin typeface="+mn-lt"/>
              </a:rPr>
              <a:t>table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200" u="sng" kern="0">
                <a:solidFill>
                  <a:srgbClr val="FF0000"/>
                </a:solidFill>
                <a:latin typeface="+mn-lt"/>
              </a:rPr>
              <a:t>DV:</a:t>
            </a:r>
            <a:endParaRPr lang="en-US" sz="22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2000" kern="0">
                <a:latin typeface="+mn-lt"/>
              </a:rPr>
              <a:t>DV </a:t>
            </a:r>
            <a:r>
              <a:rPr lang="el-GR" sz="2000" kern="0">
                <a:latin typeface="+mn-lt"/>
              </a:rPr>
              <a:t>κόμβος μπορεί να </a:t>
            </a:r>
            <a:r>
              <a:rPr lang="el-GR" sz="2000" kern="0">
                <a:solidFill>
                  <a:srgbClr val="33CC33"/>
                </a:solidFill>
                <a:latin typeface="+mn-lt"/>
              </a:rPr>
              <a:t>διαδίδει λάθος </a:t>
            </a:r>
            <a:r>
              <a:rPr lang="el-GR" sz="2000" kern="0">
                <a:latin typeface="+mn-lt"/>
              </a:rPr>
              <a:t>κόστος</a:t>
            </a:r>
            <a:r>
              <a:rPr lang="en-US" sz="2000" kern="0">
                <a:latin typeface="+mn-lt"/>
              </a:rPr>
              <a:t> </a:t>
            </a:r>
            <a:r>
              <a:rPr lang="el-GR" sz="2000" i="1" kern="0">
                <a:solidFill>
                  <a:schemeClr val="accent2"/>
                </a:solidFill>
                <a:latin typeface="+mn-lt"/>
              </a:rPr>
              <a:t>μονοπατιού</a:t>
            </a:r>
            <a:r>
              <a:rPr lang="en-US" sz="2000" kern="0">
                <a:latin typeface="+mn-lt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l-GR" sz="2000" kern="0">
                <a:latin typeface="+mn-lt"/>
              </a:rPr>
              <a:t>το</a:t>
            </a:r>
            <a:r>
              <a:rPr lang="en-US" sz="2000" kern="0">
                <a:latin typeface="+mn-lt"/>
              </a:rPr>
              <a:t> table </a:t>
            </a:r>
            <a:r>
              <a:rPr lang="el-GR" sz="2000" kern="0">
                <a:latin typeface="+mn-lt"/>
              </a:rPr>
              <a:t>κάθε κόμβου χρησιμοποιείται από άλλους</a:t>
            </a:r>
            <a:r>
              <a:rPr lang="en-US" sz="2000" kern="0">
                <a:latin typeface="+mn-lt"/>
              </a:rPr>
              <a:t> </a:t>
            </a:r>
          </a:p>
          <a:p>
            <a:pPr marL="1143000" lvl="2" indent="-228600">
              <a:spcBef>
                <a:spcPct val="20000"/>
              </a:spcBef>
              <a:defRPr/>
            </a:pPr>
            <a:r>
              <a:rPr lang="en-US" sz="2000" kern="0">
                <a:solidFill>
                  <a:srgbClr val="0099FF"/>
                </a:solidFill>
                <a:latin typeface="+mn-lt"/>
                <a:sym typeface="Wingdings" pitchFamily="2" charset="2"/>
              </a:rPr>
              <a:t></a:t>
            </a:r>
            <a:r>
              <a:rPr lang="el-GR" sz="2000" kern="0">
                <a:solidFill>
                  <a:srgbClr val="0099FF"/>
                </a:solidFill>
                <a:latin typeface="+mn-lt"/>
                <a:sym typeface="Wingdings" pitchFamily="2" charset="2"/>
              </a:rPr>
              <a:t> Λάθος διάδοσης</a:t>
            </a:r>
            <a:r>
              <a:rPr lang="en-US" sz="2000" kern="0">
                <a:latin typeface="+mn-lt"/>
              </a:rPr>
              <a:t> </a:t>
            </a:r>
            <a:r>
              <a:rPr lang="el-GR" sz="2000" kern="0">
                <a:latin typeface="+mn-lt"/>
              </a:rPr>
              <a:t>μέσω δικτύου</a:t>
            </a: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endParaRPr lang="en-US" sz="2000" ker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endParaRPr lang="en-US" sz="2200" ker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endParaRPr lang="en-US" sz="2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79CA57F7-4821-4391-92E0-417F34AB02E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7772400" cy="778476"/>
          </a:xfrm>
        </p:spPr>
        <p:txBody>
          <a:bodyPr/>
          <a:lstStyle/>
          <a:p>
            <a:r>
              <a:rPr lang="el-GR" sz="3600" dirty="0" smtClean="0"/>
              <a:t>Ιεραρχική δρομολόγηση</a:t>
            </a:r>
            <a:endParaRPr lang="en-US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902895"/>
            <a:ext cx="8088313" cy="22669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</a:t>
            </a:r>
            <a:r>
              <a:rPr lang="el-GR" sz="2200" b="1" u="sng" dirty="0" err="1" smtClean="0">
                <a:solidFill>
                  <a:srgbClr val="FF0000"/>
                </a:solidFill>
                <a:sym typeface="Wingdings" pitchFamily="2" charset="2"/>
              </a:rPr>
              <a:t>Κλιμακωσιμότητα</a:t>
            </a:r>
            <a:r>
              <a:rPr lang="en-US" sz="2200" b="1" dirty="0" smtClean="0"/>
              <a:t> </a:t>
            </a:r>
            <a:r>
              <a:rPr lang="el-GR" sz="2200" b="1" dirty="0" smtClean="0"/>
              <a:t>με</a:t>
            </a:r>
            <a:r>
              <a:rPr lang="el-GR" sz="2200" dirty="0" smtClean="0"/>
              <a:t> </a:t>
            </a:r>
            <a:r>
              <a:rPr lang="el-GR" sz="2200" b="1" dirty="0" smtClean="0"/>
              <a:t>200 εκατομμύρια προορισμούς</a:t>
            </a:r>
            <a:r>
              <a:rPr lang="en-US" sz="2200" dirty="0" smtClean="0"/>
              <a:t>:</a:t>
            </a:r>
          </a:p>
          <a:p>
            <a:pPr>
              <a:buNone/>
            </a:pPr>
            <a:r>
              <a:rPr lang="en-US" sz="2200" dirty="0" smtClean="0"/>
              <a:t> </a:t>
            </a:r>
            <a:r>
              <a:rPr lang="en-US" dirty="0" smtClean="0">
                <a:sym typeface="Wingdings 2"/>
              </a:rPr>
              <a:t></a:t>
            </a:r>
            <a:r>
              <a:rPr lang="el-GR" sz="2200" dirty="0" smtClean="0"/>
              <a:t>δεν μπορούν όλοι να </a:t>
            </a:r>
            <a:r>
              <a:rPr lang="el-GR" sz="2200" b="1" dirty="0" smtClean="0"/>
              <a:t>αποθηκευτούν στα </a:t>
            </a:r>
            <a:r>
              <a:rPr lang="en-US" sz="2200" b="1" dirty="0" smtClean="0"/>
              <a:t>routing tables</a:t>
            </a:r>
            <a:r>
              <a:rPr lang="en-US" sz="2200" dirty="0" smtClean="0"/>
              <a:t>!</a:t>
            </a:r>
          </a:p>
          <a:p>
            <a:pPr>
              <a:buFontTx/>
              <a:buChar char="•"/>
            </a:pPr>
            <a:r>
              <a:rPr lang="el-GR" sz="2200" dirty="0" smtClean="0"/>
              <a:t>Οι </a:t>
            </a:r>
            <a:r>
              <a:rPr lang="el-GR" sz="2200" b="1" dirty="0" smtClean="0"/>
              <a:t>ανταλλαγές </a:t>
            </a:r>
            <a:r>
              <a:rPr lang="en-US" sz="2200" b="1" dirty="0" smtClean="0"/>
              <a:t>routing tables </a:t>
            </a:r>
            <a:r>
              <a:rPr lang="el-GR" sz="2200" b="1" dirty="0" smtClean="0"/>
              <a:t>θα πλημμύριζαν τις ζεύξεις</a:t>
            </a:r>
            <a:r>
              <a:rPr lang="en-US" sz="2200" dirty="0" smtClean="0"/>
              <a:t>! </a:t>
            </a:r>
          </a:p>
          <a:p>
            <a:pPr>
              <a:buFontTx/>
              <a:buChar char="•"/>
            </a:pPr>
            <a:endParaRPr lang="en-US" sz="2200" dirty="0" smtClean="0"/>
          </a:p>
          <a:p>
            <a:endParaRPr lang="en-US" sz="3200" dirty="0" smtClean="0"/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4343400"/>
            <a:ext cx="9296400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 </a:t>
            </a:r>
            <a:r>
              <a:rPr lang="el-GR" sz="2600" b="1" dirty="0" smtClean="0">
                <a:solidFill>
                  <a:srgbClr val="FF0000"/>
                </a:solidFill>
                <a:sym typeface="Wingdings" pitchFamily="2" charset="2"/>
              </a:rPr>
              <a:t>Διαχειριστική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l-GR" sz="2200" b="1" u="sng" dirty="0" smtClean="0">
                <a:solidFill>
                  <a:srgbClr val="FF0000"/>
                </a:solidFill>
              </a:rPr>
              <a:t>αυτονομία</a:t>
            </a:r>
            <a:endParaRPr lang="en-US" sz="2200" b="1" u="sng" dirty="0" smtClean="0"/>
          </a:p>
          <a:p>
            <a:pPr>
              <a:buNone/>
            </a:pPr>
            <a:r>
              <a:rPr lang="el-GR" sz="2200" dirty="0" smtClean="0"/>
              <a:t>Ο </a:t>
            </a:r>
            <a:r>
              <a:rPr lang="en-US" sz="2200" b="1" i="1" dirty="0" smtClean="0"/>
              <a:t>administrator </a:t>
            </a:r>
            <a:r>
              <a:rPr lang="el-GR" sz="2200" b="1" i="1" dirty="0" smtClean="0"/>
              <a:t>κάθε δικτύου </a:t>
            </a:r>
            <a:r>
              <a:rPr lang="el-GR" sz="2200" dirty="0" smtClean="0"/>
              <a:t>μπορεί να θέλει</a:t>
            </a:r>
            <a:r>
              <a:rPr lang="en-US" sz="2200" dirty="0" smtClean="0"/>
              <a:t>:</a:t>
            </a:r>
            <a:endParaRPr lang="en-US" sz="2200" b="1" i="1" dirty="0" smtClean="0">
              <a:solidFill>
                <a:srgbClr val="0000CC"/>
              </a:solidFill>
            </a:endParaRPr>
          </a:p>
          <a:p>
            <a:pPr>
              <a:buFontTx/>
              <a:buChar char="•"/>
            </a:pPr>
            <a:r>
              <a:rPr lang="el-GR" sz="2200" b="1" i="1" dirty="0" smtClean="0">
                <a:solidFill>
                  <a:srgbClr val="0000CC"/>
                </a:solidFill>
              </a:rPr>
              <a:t>ελέγξει </a:t>
            </a:r>
            <a:r>
              <a:rPr lang="el-GR" sz="2200" dirty="0" smtClean="0"/>
              <a:t>την δρομολόγηση στο δικό του δίκτυο</a:t>
            </a:r>
            <a:endParaRPr lang="en-US" sz="2200" dirty="0" smtClean="0"/>
          </a:p>
          <a:p>
            <a:pPr>
              <a:buFontTx/>
              <a:buChar char="•"/>
            </a:pPr>
            <a:r>
              <a:rPr lang="el-GR" sz="2200" b="1" i="1" dirty="0" smtClean="0">
                <a:solidFill>
                  <a:srgbClr val="0000CC"/>
                </a:solidFill>
              </a:rPr>
              <a:t>κρύψει στοιχεία </a:t>
            </a:r>
            <a:r>
              <a:rPr lang="el-GR" sz="2200" dirty="0" smtClean="0"/>
              <a:t>της </a:t>
            </a:r>
            <a:r>
              <a:rPr lang="el-GR" sz="2200" b="1" i="1" dirty="0" smtClean="0"/>
              <a:t>εσωτερικής οργάνωσης του δικτύου</a:t>
            </a:r>
            <a:endParaRPr lang="en-US" sz="2200" b="1" i="1" dirty="0" smtClean="0"/>
          </a:p>
          <a:p>
            <a:pPr>
              <a:buFontTx/>
              <a:buChar char="•"/>
            </a:pPr>
            <a:r>
              <a:rPr lang="el-GR" sz="2200" b="1" i="1" dirty="0" smtClean="0"/>
              <a:t>χρησιμοποιήσει όποιον αλγ. δρομολόγησης επιλέγει</a:t>
            </a:r>
            <a:endParaRPr lang="en-US" sz="2200" b="1" i="1" dirty="0" smtClean="0"/>
          </a:p>
          <a:p>
            <a:pPr>
              <a:buFontTx/>
              <a:buChar char="•"/>
            </a:pPr>
            <a:endParaRPr lang="en-US" sz="2200" dirty="0" smtClean="0">
              <a:solidFill>
                <a:srgbClr val="33CC33"/>
              </a:solidFill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0" y="662332"/>
            <a:ext cx="87096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l-GR" sz="2200" dirty="0"/>
              <a:t>Η μελέτη μας για την </a:t>
            </a:r>
            <a:r>
              <a:rPr lang="el-GR" sz="2200" dirty="0" smtClean="0"/>
              <a:t>δρομολόγηση έχει απλοποιήσει πολλά</a:t>
            </a:r>
            <a:r>
              <a:rPr lang="en-US" sz="2200" dirty="0" smtClean="0"/>
              <a:t>:</a:t>
            </a:r>
            <a:endParaRPr lang="en-US" sz="22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Ø"/>
            </a:pPr>
            <a:r>
              <a:rPr lang="el-GR" sz="2200" dirty="0"/>
              <a:t>όλοι οι</a:t>
            </a:r>
            <a:r>
              <a:rPr lang="en-US" sz="2200" dirty="0"/>
              <a:t> </a:t>
            </a:r>
            <a:r>
              <a:rPr lang="el-GR" sz="2200" b="1" i="1" dirty="0">
                <a:solidFill>
                  <a:srgbClr val="33CC33"/>
                </a:solidFill>
              </a:rPr>
              <a:t>δρομολογητές ίδιοι</a:t>
            </a:r>
            <a:endParaRPr lang="en-US" sz="2200" b="1" i="1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Ø"/>
            </a:pPr>
            <a:r>
              <a:rPr lang="el-GR" sz="2200" dirty="0"/>
              <a:t>το </a:t>
            </a:r>
            <a:r>
              <a:rPr lang="el-GR" sz="2200" b="1" i="1" dirty="0">
                <a:solidFill>
                  <a:srgbClr val="33CC33"/>
                </a:solidFill>
              </a:rPr>
              <a:t>δίκτυο </a:t>
            </a:r>
            <a:r>
              <a:rPr lang="el-GR" sz="2200" b="1" i="1" dirty="0" smtClean="0">
                <a:solidFill>
                  <a:srgbClr val="33CC33"/>
                </a:solidFill>
              </a:rPr>
              <a:t>έχει</a:t>
            </a:r>
            <a:r>
              <a:rPr lang="en-US" sz="2200" b="1" i="1" dirty="0" smtClean="0">
                <a:solidFill>
                  <a:srgbClr val="33CC33"/>
                </a:solidFill>
              </a:rPr>
              <a:t> ”</a:t>
            </a:r>
            <a:r>
              <a:rPr lang="el-GR" sz="2200" b="1" i="1" dirty="0" smtClean="0">
                <a:solidFill>
                  <a:srgbClr val="33CC33"/>
                </a:solidFill>
              </a:rPr>
              <a:t>επίπεδη</a:t>
            </a:r>
            <a:r>
              <a:rPr lang="en-US" sz="2200" b="1" i="1" dirty="0" smtClean="0">
                <a:solidFill>
                  <a:srgbClr val="33CC33"/>
                </a:solidFill>
              </a:rPr>
              <a:t>” </a:t>
            </a:r>
            <a:r>
              <a:rPr lang="el-GR" sz="2200" b="1" i="1" dirty="0" smtClean="0">
                <a:solidFill>
                  <a:srgbClr val="33CC33"/>
                </a:solidFill>
              </a:rPr>
              <a:t>δομή (δεν υπάρχει κάποια </a:t>
            </a:r>
            <a:r>
              <a:rPr lang="en-US" sz="2200" b="1" i="1" dirty="0" smtClean="0">
                <a:solidFill>
                  <a:srgbClr val="33CC33"/>
                </a:solidFill>
              </a:rPr>
              <a:t>“</a:t>
            </a:r>
            <a:r>
              <a:rPr lang="el-GR" sz="2200" b="1" i="1" dirty="0" smtClean="0">
                <a:solidFill>
                  <a:srgbClr val="33CC33"/>
                </a:solidFill>
              </a:rPr>
              <a:t>ιεραρχία</a:t>
            </a:r>
            <a:r>
              <a:rPr lang="en-US" sz="2200" b="1" i="1" dirty="0" smtClean="0">
                <a:solidFill>
                  <a:srgbClr val="33CC33"/>
                </a:solidFill>
              </a:rPr>
              <a:t>”)</a:t>
            </a:r>
            <a:endParaRPr lang="en-US" sz="2200" b="1" i="1" dirty="0">
              <a:solidFill>
                <a:srgbClr val="33CC33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l-GR" sz="2800" dirty="0" smtClean="0">
                <a:sym typeface="Webdings" pitchFamily="18" charset="2"/>
              </a:rPr>
              <a:t>        </a:t>
            </a:r>
            <a:r>
              <a:rPr lang="en-US" sz="2800" dirty="0" smtClean="0">
                <a:sym typeface="Webdings" pitchFamily="18" charset="2"/>
              </a:rPr>
              <a:t></a:t>
            </a:r>
            <a:r>
              <a:rPr lang="en-US" sz="2200" i="1" dirty="0" smtClean="0">
                <a:sym typeface="Webdings" pitchFamily="18" charset="2"/>
              </a:rPr>
              <a:t> </a:t>
            </a:r>
            <a:r>
              <a:rPr lang="en-US" sz="2200" i="1" dirty="0" smtClean="0"/>
              <a:t>  </a:t>
            </a:r>
            <a:r>
              <a:rPr lang="en-US" sz="2200" i="1" dirty="0"/>
              <a:t>… </a:t>
            </a:r>
            <a:r>
              <a:rPr lang="el-GR" sz="2200" i="1" dirty="0"/>
              <a:t>στην πραγματικότητα </a:t>
            </a:r>
            <a:r>
              <a:rPr lang="el-GR" sz="2200" b="1" i="1" u="sng" dirty="0"/>
              <a:t>δεν</a:t>
            </a:r>
            <a:r>
              <a:rPr lang="el-GR" sz="2200" i="1" dirty="0"/>
              <a:t> είναι </a:t>
            </a:r>
            <a:r>
              <a:rPr lang="el-GR" sz="2200" i="1" dirty="0" smtClean="0"/>
              <a:t>έτσι</a:t>
            </a:r>
            <a:r>
              <a:rPr lang="en-US" sz="2200" i="1" dirty="0" smtClean="0"/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 sz="2000" dirty="0" smtClean="0"/>
              <a:t>       Internet: </a:t>
            </a:r>
            <a:r>
              <a:rPr lang="el-GR" sz="2000" b="1" i="1" dirty="0" smtClean="0">
                <a:solidFill>
                  <a:srgbClr val="0000CC"/>
                </a:solidFill>
              </a:rPr>
              <a:t>δίκτυα από δίκτυα</a:t>
            </a:r>
            <a:r>
              <a:rPr lang="en-US" sz="2000" b="1" i="1" dirty="0" smtClean="0">
                <a:solidFill>
                  <a:srgbClr val="0000CC"/>
                </a:solidFill>
              </a:rPr>
              <a:t>!!! (</a:t>
            </a:r>
            <a:r>
              <a:rPr lang="el-GR" sz="2000" b="1" i="1" dirty="0" smtClean="0">
                <a:solidFill>
                  <a:srgbClr val="0000CC"/>
                </a:solidFill>
              </a:rPr>
              <a:t>επομένως ΔΕΝ έχει</a:t>
            </a:r>
            <a:r>
              <a:rPr lang="en-US" sz="2000" b="1" i="1" dirty="0" smtClean="0">
                <a:solidFill>
                  <a:srgbClr val="0000CC"/>
                </a:solidFill>
              </a:rPr>
              <a:t>“</a:t>
            </a:r>
            <a:r>
              <a:rPr lang="el-GR" sz="2000" b="1" i="1" dirty="0" smtClean="0">
                <a:solidFill>
                  <a:srgbClr val="0000CC"/>
                </a:solidFill>
              </a:rPr>
              <a:t>επίπεδη</a:t>
            </a:r>
            <a:r>
              <a:rPr lang="en-US" sz="2000" b="1" i="1" dirty="0" smtClean="0">
                <a:solidFill>
                  <a:srgbClr val="0000CC"/>
                </a:solidFill>
              </a:rPr>
              <a:t>”</a:t>
            </a:r>
            <a:r>
              <a:rPr lang="el-GR" sz="2000" b="1" i="1" dirty="0" smtClean="0">
                <a:solidFill>
                  <a:srgbClr val="0000CC"/>
                </a:solidFill>
              </a:rPr>
              <a:t> δομή</a:t>
            </a:r>
            <a:r>
              <a:rPr lang="en-US" sz="2000" b="1" i="1" dirty="0" smtClean="0">
                <a:solidFill>
                  <a:srgbClr val="0000CC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EEC93BA0-8906-4200-AA7A-A99DF3ED8E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smtClean="0"/>
              <a:t>Ιεραρχική δρομολόγηση</a:t>
            </a:r>
            <a:endParaRPr lang="en-US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44625"/>
            <a:ext cx="9624060" cy="4210050"/>
          </a:xfrm>
        </p:spPr>
        <p:txBody>
          <a:bodyPr/>
          <a:lstStyle/>
          <a:p>
            <a:pPr>
              <a:buNone/>
            </a:pPr>
            <a:r>
              <a:rPr lang="el-GR" sz="2200" dirty="0" smtClean="0"/>
              <a:t>Ομαδοποίηση δρομολογητών σε περιοχές</a:t>
            </a:r>
            <a:r>
              <a:rPr lang="en-US" sz="2200" dirty="0" smtClean="0">
                <a:solidFill>
                  <a:srgbClr val="FF0000"/>
                </a:solidFill>
              </a:rPr>
              <a:t> “</a:t>
            </a:r>
            <a:r>
              <a:rPr lang="en-US" sz="2200" b="1" i="1" u="sng" dirty="0" smtClean="0">
                <a:solidFill>
                  <a:srgbClr val="FF0000"/>
                </a:solidFill>
              </a:rPr>
              <a:t>autonomous systems</a:t>
            </a:r>
            <a:r>
              <a:rPr lang="en-US" sz="2200" dirty="0" smtClean="0">
                <a:solidFill>
                  <a:srgbClr val="FF0000"/>
                </a:solidFill>
              </a:rPr>
              <a:t>” (AS)</a:t>
            </a:r>
            <a:endParaRPr lang="el-GR" sz="2200" dirty="0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l-GR" sz="2100" dirty="0" smtClean="0"/>
              <a:t>Δρομολογητές </a:t>
            </a:r>
            <a:r>
              <a:rPr lang="el-GR" sz="2100" b="1" dirty="0" smtClean="0"/>
              <a:t>στο ίδιο </a:t>
            </a:r>
            <a:r>
              <a:rPr lang="en-US" sz="2100" b="1" dirty="0" smtClean="0"/>
              <a:t>AS </a:t>
            </a:r>
            <a:r>
              <a:rPr lang="el-GR" sz="2100" dirty="0" smtClean="0"/>
              <a:t>τρέχουν το </a:t>
            </a:r>
            <a:r>
              <a:rPr lang="el-GR" sz="2100" b="1" dirty="0" smtClean="0"/>
              <a:t>ίδιο πρωτόκολλο δρομολόγησης</a:t>
            </a:r>
            <a:endParaRPr lang="en-US" sz="2100" b="1" dirty="0" smtClean="0"/>
          </a:p>
          <a:p>
            <a:pPr lvl="1"/>
            <a:r>
              <a:rPr lang="en-US" sz="2100" dirty="0" smtClean="0">
                <a:solidFill>
                  <a:srgbClr val="FF0000"/>
                </a:solidFill>
              </a:rPr>
              <a:t>“intra-AS” </a:t>
            </a:r>
            <a:r>
              <a:rPr lang="el-GR" sz="2100" dirty="0" smtClean="0"/>
              <a:t>πρωτόκολλο</a:t>
            </a:r>
            <a:r>
              <a:rPr lang="en-US" sz="2100" dirty="0" smtClean="0"/>
              <a:t> </a:t>
            </a:r>
            <a:r>
              <a:rPr lang="el-GR" sz="2100" dirty="0" smtClean="0">
                <a:solidFill>
                  <a:srgbClr val="FF0000"/>
                </a:solidFill>
              </a:rPr>
              <a:t>δρομολόγησης</a:t>
            </a:r>
            <a:endParaRPr lang="en-US" sz="2100" dirty="0" smtClean="0"/>
          </a:p>
          <a:p>
            <a:r>
              <a:rPr lang="el-GR" sz="2100" dirty="0" smtClean="0"/>
              <a:t>Δρομολογητές σε </a:t>
            </a:r>
            <a:r>
              <a:rPr lang="el-GR" sz="2100" b="1" i="1" dirty="0" smtClean="0"/>
              <a:t>διαφορετικά </a:t>
            </a:r>
            <a:r>
              <a:rPr lang="en-US" sz="2100" b="1" i="1" dirty="0" smtClean="0"/>
              <a:t>AS </a:t>
            </a:r>
            <a:r>
              <a:rPr lang="el-GR" sz="2100" dirty="0" smtClean="0"/>
              <a:t>μπορεί να τρέχουν </a:t>
            </a:r>
            <a:r>
              <a:rPr lang="el-GR" sz="2100" b="1" dirty="0" smtClean="0"/>
              <a:t>διαφορετικά</a:t>
            </a:r>
            <a:r>
              <a:rPr lang="el-GR" sz="2100" dirty="0" smtClean="0"/>
              <a:t> </a:t>
            </a:r>
          </a:p>
          <a:p>
            <a:pPr>
              <a:buNone/>
            </a:pPr>
            <a:r>
              <a:rPr lang="el-GR" sz="2100" dirty="0" smtClean="0"/>
              <a:t>   </a:t>
            </a:r>
            <a:r>
              <a:rPr lang="en-US" sz="2100" b="1" dirty="0" smtClean="0">
                <a:solidFill>
                  <a:srgbClr val="002060"/>
                </a:solidFill>
              </a:rPr>
              <a:t>intra-AS</a:t>
            </a:r>
            <a:r>
              <a:rPr lang="en-US" sz="2100" dirty="0" smtClean="0"/>
              <a:t> </a:t>
            </a:r>
            <a:r>
              <a:rPr lang="el-GR" sz="2100" dirty="0" smtClean="0"/>
              <a:t>πρωτόκολλα δρομολόγησης</a:t>
            </a:r>
            <a:endParaRPr lang="en-US" sz="2100" dirty="0" smtClean="0"/>
          </a:p>
          <a:p>
            <a:r>
              <a:rPr lang="el-GR" sz="2100" dirty="0" smtClean="0"/>
              <a:t>Η δρομολόγηση </a:t>
            </a:r>
            <a:r>
              <a:rPr lang="en-US" sz="2100" dirty="0" smtClean="0"/>
              <a:t>@ inter-AS</a:t>
            </a:r>
            <a:r>
              <a:rPr lang="el-GR" sz="2100" dirty="0" smtClean="0"/>
              <a:t> χρησιμοποιεί </a:t>
            </a:r>
            <a:r>
              <a:rPr lang="el-GR" sz="2100" b="1" u="sng" dirty="0" smtClean="0"/>
              <a:t>κριτήρια «πολιτικής» </a:t>
            </a:r>
            <a:r>
              <a:rPr lang="el-GR" sz="2100" dirty="0" smtClean="0"/>
              <a:t>για την εύρεση μονοπατιών </a:t>
            </a:r>
            <a:r>
              <a:rPr lang="el-GR" sz="2100" i="1" dirty="0" smtClean="0"/>
              <a:t>και όχι απόδοσης </a:t>
            </a:r>
            <a:r>
              <a:rPr lang="el-GR" sz="2100" dirty="0" smtClean="0"/>
              <a:t>όπως γίνεται στα </a:t>
            </a:r>
            <a:r>
              <a:rPr lang="en-US" sz="2100" dirty="0" smtClean="0"/>
              <a:t>intra-AS</a:t>
            </a:r>
            <a:endParaRPr lang="el-GR" sz="2100" dirty="0" smtClean="0"/>
          </a:p>
          <a:p>
            <a:r>
              <a:rPr lang="el-GR" sz="2100" dirty="0" smtClean="0"/>
              <a:t>Μέσα σε ένα </a:t>
            </a:r>
            <a:r>
              <a:rPr lang="en-US" sz="2100" dirty="0" smtClean="0"/>
              <a:t>AS </a:t>
            </a:r>
            <a:r>
              <a:rPr lang="el-GR" sz="2100" dirty="0" smtClean="0"/>
              <a:t>το θέμα της κλιμάκωσης έχει μικρότερη σημασία </a:t>
            </a:r>
          </a:p>
          <a:p>
            <a:pPr>
              <a:buNone/>
            </a:pPr>
            <a:r>
              <a:rPr lang="el-GR" sz="2100" dirty="0" smtClean="0"/>
              <a:t>(ενώ στην απόδοση δίνεται έμφαση)</a:t>
            </a:r>
            <a:endParaRPr lang="en-US" sz="2100" dirty="0" smtClean="0"/>
          </a:p>
        </p:txBody>
      </p:sp>
      <p:sp>
        <p:nvSpPr>
          <p:cNvPr id="27654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179516" y="5261705"/>
            <a:ext cx="59404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endParaRPr lang="el-GR" sz="2200" u="sng" dirty="0" smtClean="0">
              <a:solidFill>
                <a:srgbClr val="FF0000"/>
              </a:solidFill>
            </a:endParaRPr>
          </a:p>
          <a:p>
            <a:pPr>
              <a:buFont typeface="ZapfDingbats" pitchFamily="82" charset="2"/>
              <a:buNone/>
            </a:pPr>
            <a:r>
              <a:rPr lang="en-US" sz="2200" u="sng" dirty="0" smtClean="0">
                <a:solidFill>
                  <a:srgbClr val="FF0000"/>
                </a:solidFill>
              </a:rPr>
              <a:t>Gateway </a:t>
            </a:r>
            <a:r>
              <a:rPr lang="el-GR" sz="2200" u="sng" dirty="0" smtClean="0">
                <a:solidFill>
                  <a:srgbClr val="FF0000"/>
                </a:solidFill>
              </a:rPr>
              <a:t>δρομολογητής</a:t>
            </a:r>
            <a:r>
              <a:rPr lang="en-US" sz="2200" u="sng" dirty="0" smtClean="0">
                <a:solidFill>
                  <a:srgbClr val="FF0000"/>
                </a:solidFill>
              </a:rPr>
              <a:t>:</a:t>
            </a:r>
          </a:p>
          <a:p>
            <a:r>
              <a:rPr lang="el-GR" sz="2200" b="1" dirty="0" smtClean="0">
                <a:solidFill>
                  <a:srgbClr val="0000CC"/>
                </a:solidFill>
              </a:rPr>
              <a:t>Άμεση ζεύξη σε δρομολογητή σε άλλο </a:t>
            </a:r>
            <a:r>
              <a:rPr lang="en-US" sz="2200" b="1" dirty="0" smtClean="0">
                <a:solidFill>
                  <a:srgbClr val="0000CC"/>
                </a:solidFill>
              </a:rPr>
              <a:t>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Network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4-</a:t>
            </a:r>
            <a:fld id="{2D80167A-DAA8-4D0D-B4F1-CBDD745CB493}" type="slidenum">
              <a:rPr lang="en-US" smtClean="0"/>
              <a:pPr/>
              <a:t>9</a:t>
            </a:fld>
            <a:endParaRPr lang="en-US" smtClean="0"/>
          </a:p>
        </p:txBody>
      </p:sp>
      <p:grpSp>
        <p:nvGrpSpPr>
          <p:cNvPr id="28676" name="Group 123"/>
          <p:cNvGrpSpPr>
            <a:grpSpLocks/>
          </p:cNvGrpSpPr>
          <p:nvPr/>
        </p:nvGrpSpPr>
        <p:grpSpPr bwMode="auto">
          <a:xfrm>
            <a:off x="0" y="1343025"/>
            <a:ext cx="6178550" cy="4376738"/>
            <a:chOff x="0" y="878"/>
            <a:chExt cx="4232" cy="2968"/>
          </a:xfrm>
        </p:grpSpPr>
        <p:sp>
          <p:nvSpPr>
            <p:cNvPr id="28679" name="Freeform 2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288 w 1162"/>
                <a:gd name="T1" fmla="*/ 3887 h 543"/>
                <a:gd name="T2" fmla="*/ 1884 w 1162"/>
                <a:gd name="T3" fmla="*/ 328 h 543"/>
                <a:gd name="T4" fmla="*/ 4814 w 1162"/>
                <a:gd name="T5" fmla="*/ 1888 h 543"/>
                <a:gd name="T6" fmla="*/ 5860 w 1162"/>
                <a:gd name="T7" fmla="*/ 5723 h 543"/>
                <a:gd name="T8" fmla="*/ 5367 w 1162"/>
                <a:gd name="T9" fmla="*/ 10803 h 543"/>
                <a:gd name="T10" fmla="*/ 3000 w 1162"/>
                <a:gd name="T11" fmla="*/ 12963 h 543"/>
                <a:gd name="T12" fmla="*/ 449 w 1162"/>
                <a:gd name="T13" fmla="*/ 10526 h 543"/>
                <a:gd name="T14" fmla="*/ 288 w 1162"/>
                <a:gd name="T15" fmla="*/ 3887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0" name="Freeform 3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11 w 1198"/>
                <a:gd name="T1" fmla="*/ 10505 h 451"/>
                <a:gd name="T2" fmla="*/ 227 w 1198"/>
                <a:gd name="T3" fmla="*/ 5157 h 451"/>
                <a:gd name="T4" fmla="*/ 564 w 1198"/>
                <a:gd name="T5" fmla="*/ 2836 h 451"/>
                <a:gd name="T6" fmla="*/ 1247 w 1198"/>
                <a:gd name="T7" fmla="*/ 1442 h 451"/>
                <a:gd name="T8" fmla="*/ 1491 w 1198"/>
                <a:gd name="T9" fmla="*/ 11433 h 451"/>
                <a:gd name="T10" fmla="*/ 1121 w 1198"/>
                <a:gd name="T11" fmla="*/ 23954 h 451"/>
                <a:gd name="T12" fmla="*/ 388 w 1198"/>
                <a:gd name="T13" fmla="*/ 24650 h 451"/>
                <a:gd name="T14" fmla="*/ 46 w 1198"/>
                <a:gd name="T15" fmla="*/ 19550 h 451"/>
                <a:gd name="T16" fmla="*/ 111 w 1198"/>
                <a:gd name="T17" fmla="*/ 10505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1" name="Freeform 4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510 w 1583"/>
                <a:gd name="T1" fmla="*/ 474 h 682"/>
                <a:gd name="T2" fmla="*/ 1333 w 1583"/>
                <a:gd name="T3" fmla="*/ 157 h 682"/>
                <a:gd name="T4" fmla="*/ 2572 w 1583"/>
                <a:gd name="T5" fmla="*/ 42 h 682"/>
                <a:gd name="T6" fmla="*/ 3791 w 1583"/>
                <a:gd name="T7" fmla="*/ 409 h 682"/>
                <a:gd name="T8" fmla="*/ 5123 w 1583"/>
                <a:gd name="T9" fmla="*/ 903 h 682"/>
                <a:gd name="T10" fmla="*/ 4169 w 1583"/>
                <a:gd name="T11" fmla="*/ 1361 h 682"/>
                <a:gd name="T12" fmla="*/ 2261 w 1583"/>
                <a:gd name="T13" fmla="*/ 1387 h 682"/>
                <a:gd name="T14" fmla="*/ 290 w 1583"/>
                <a:gd name="T15" fmla="*/ 1260 h 682"/>
                <a:gd name="T16" fmla="*/ 510 w 1583"/>
                <a:gd name="T17" fmla="*/ 474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2" name="Oval 5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3" name="Line 6"/>
            <p:cNvSpPr>
              <a:spLocks noChangeShapeType="1"/>
            </p:cNvSpPr>
            <p:nvPr/>
          </p:nvSpPr>
          <p:spPr bwMode="auto">
            <a:xfrm>
              <a:off x="261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Line 7"/>
            <p:cNvSpPr>
              <a:spLocks noChangeShapeType="1"/>
            </p:cNvSpPr>
            <p:nvPr/>
          </p:nvSpPr>
          <p:spPr bwMode="auto">
            <a:xfrm>
              <a:off x="574" y="160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8"/>
            <p:cNvSpPr>
              <a:spLocks noChangeArrowheads="1"/>
            </p:cNvSpPr>
            <p:nvPr/>
          </p:nvSpPr>
          <p:spPr bwMode="auto">
            <a:xfrm>
              <a:off x="261" y="160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86" name="Oval 9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7" name="Rectangle 10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88" name="Text Box 11"/>
            <p:cNvSpPr txBox="1">
              <a:spLocks noChangeArrowheads="1"/>
            </p:cNvSpPr>
            <p:nvPr/>
          </p:nvSpPr>
          <p:spPr bwMode="auto">
            <a:xfrm>
              <a:off x="251" y="1496"/>
              <a:ext cx="33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89" name="Oval 12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90" name="Line 13"/>
            <p:cNvSpPr>
              <a:spLocks noChangeShapeType="1"/>
            </p:cNvSpPr>
            <p:nvPr/>
          </p:nvSpPr>
          <p:spPr bwMode="auto">
            <a:xfrm>
              <a:off x="1479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1" name="Line 14"/>
            <p:cNvSpPr>
              <a:spLocks noChangeShapeType="1"/>
            </p:cNvSpPr>
            <p:nvPr/>
          </p:nvSpPr>
          <p:spPr bwMode="auto">
            <a:xfrm>
              <a:off x="1792" y="22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Rectangle 15"/>
            <p:cNvSpPr>
              <a:spLocks noChangeArrowheads="1"/>
            </p:cNvSpPr>
            <p:nvPr/>
          </p:nvSpPr>
          <p:spPr bwMode="auto">
            <a:xfrm>
              <a:off x="1479" y="22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93" name="Oval 16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694" name="Group 17"/>
            <p:cNvGrpSpPr>
              <a:grpSpLocks/>
            </p:cNvGrpSpPr>
            <p:nvPr/>
          </p:nvGrpSpPr>
          <p:grpSpPr bwMode="auto">
            <a:xfrm>
              <a:off x="1485" y="2096"/>
              <a:ext cx="307" cy="269"/>
              <a:chOff x="2904" y="2429"/>
              <a:chExt cx="309" cy="269"/>
            </a:xfrm>
          </p:grpSpPr>
          <p:sp>
            <p:nvSpPr>
              <p:cNvPr id="28797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8" name="Text Box 19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1d</a:t>
                </a:r>
              </a:p>
            </p:txBody>
          </p:sp>
        </p:grpSp>
        <p:sp>
          <p:nvSpPr>
            <p:cNvPr id="28695" name="Oval 20"/>
            <p:cNvSpPr>
              <a:spLocks noChangeArrowheads="1"/>
            </p:cNvSpPr>
            <p:nvPr/>
          </p:nvSpPr>
          <p:spPr bwMode="auto">
            <a:xfrm>
              <a:off x="822" y="147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96" name="Line 21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Line 22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Rectangle 23"/>
            <p:cNvSpPr>
              <a:spLocks noChangeArrowheads="1"/>
            </p:cNvSpPr>
            <p:nvPr/>
          </p:nvSpPr>
          <p:spPr bwMode="auto">
            <a:xfrm>
              <a:off x="822" y="147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699" name="Oval 24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0" name="Rectangle 25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1" name="Text Box 26"/>
            <p:cNvSpPr txBox="1">
              <a:spLocks noChangeArrowheads="1"/>
            </p:cNvSpPr>
            <p:nvPr/>
          </p:nvSpPr>
          <p:spPr bwMode="auto">
            <a:xfrm>
              <a:off x="820" y="1364"/>
              <a:ext cx="32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3a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02" name="Oval 27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03" name="Line 28"/>
            <p:cNvSpPr>
              <a:spLocks noChangeShapeType="1"/>
            </p:cNvSpPr>
            <p:nvPr/>
          </p:nvSpPr>
          <p:spPr bwMode="auto">
            <a:xfrm>
              <a:off x="1443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29"/>
            <p:cNvSpPr>
              <a:spLocks noChangeShapeType="1"/>
            </p:cNvSpPr>
            <p:nvPr/>
          </p:nvSpPr>
          <p:spPr bwMode="auto">
            <a:xfrm>
              <a:off x="1756" y="181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Rectangle 30"/>
            <p:cNvSpPr>
              <a:spLocks noChangeArrowheads="1"/>
            </p:cNvSpPr>
            <p:nvPr/>
          </p:nvSpPr>
          <p:spPr bwMode="auto">
            <a:xfrm>
              <a:off x="1443" y="181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06" name="Oval 31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707" name="Group 32"/>
            <p:cNvGrpSpPr>
              <a:grpSpLocks/>
            </p:cNvGrpSpPr>
            <p:nvPr/>
          </p:nvGrpSpPr>
          <p:grpSpPr bwMode="auto">
            <a:xfrm>
              <a:off x="1453" y="1700"/>
              <a:ext cx="292" cy="269"/>
              <a:chOff x="2907" y="2429"/>
              <a:chExt cx="301" cy="269"/>
            </a:xfrm>
          </p:grpSpPr>
          <p:sp>
            <p:nvSpPr>
              <p:cNvPr id="28795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6" name="Text Box 3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1c</a:t>
                </a:r>
              </a:p>
            </p:txBody>
          </p:sp>
        </p:grpSp>
        <p:sp>
          <p:nvSpPr>
            <p:cNvPr id="28708" name="Line 35"/>
            <p:cNvSpPr>
              <a:spLocks noChangeShapeType="1"/>
            </p:cNvSpPr>
            <p:nvPr/>
          </p:nvSpPr>
          <p:spPr bwMode="auto">
            <a:xfrm>
              <a:off x="3238" y="1632"/>
              <a:ext cx="30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Line 36"/>
            <p:cNvSpPr>
              <a:spLocks noChangeShapeType="1"/>
            </p:cNvSpPr>
            <p:nvPr/>
          </p:nvSpPr>
          <p:spPr bwMode="auto">
            <a:xfrm>
              <a:off x="3562" y="1556"/>
              <a:ext cx="92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7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Freeform 38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2" name="Freeform 39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3" name="Freeform 40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4" name="Freeform 41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5" name="Freeform 42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6" name="Freeform 43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7" name="Freeform 44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8" name="Oval 45"/>
            <p:cNvSpPr>
              <a:spLocks noChangeArrowheads="1"/>
            </p:cNvSpPr>
            <p:nvPr/>
          </p:nvSpPr>
          <p:spPr bwMode="auto">
            <a:xfrm>
              <a:off x="2925" y="16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19" name="Line 46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47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Rectangle 48"/>
            <p:cNvSpPr>
              <a:spLocks noChangeArrowheads="1"/>
            </p:cNvSpPr>
            <p:nvPr/>
          </p:nvSpPr>
          <p:spPr bwMode="auto">
            <a:xfrm>
              <a:off x="2925" y="160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22" name="Oval 49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3" name="Rectangle 50"/>
            <p:cNvSpPr>
              <a:spLocks noChangeArrowheads="1"/>
            </p:cNvSpPr>
            <p:nvPr/>
          </p:nvSpPr>
          <p:spPr bwMode="auto">
            <a:xfrm>
              <a:off x="3009" y="1563"/>
              <a:ext cx="141" cy="12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4" name="Text Box 51"/>
            <p:cNvSpPr txBox="1">
              <a:spLocks noChangeArrowheads="1"/>
            </p:cNvSpPr>
            <p:nvPr/>
          </p:nvSpPr>
          <p:spPr bwMode="auto">
            <a:xfrm>
              <a:off x="2922" y="1502"/>
              <a:ext cx="322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2a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725" name="Text Box 52"/>
            <p:cNvSpPr txBox="1">
              <a:spLocks noChangeArrowheads="1"/>
            </p:cNvSpPr>
            <p:nvPr/>
          </p:nvSpPr>
          <p:spPr bwMode="auto">
            <a:xfrm>
              <a:off x="597" y="1590"/>
              <a:ext cx="48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AS3</a:t>
              </a:r>
              <a:endParaRPr lang="en-US"/>
            </a:p>
          </p:txBody>
        </p:sp>
        <p:sp>
          <p:nvSpPr>
            <p:cNvPr id="28726" name="Text Box 53"/>
            <p:cNvSpPr txBox="1">
              <a:spLocks noChangeArrowheads="1"/>
            </p:cNvSpPr>
            <p:nvPr/>
          </p:nvSpPr>
          <p:spPr bwMode="auto">
            <a:xfrm>
              <a:off x="2380" y="2046"/>
              <a:ext cx="45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AS1</a:t>
              </a:r>
              <a:endParaRPr lang="en-US"/>
            </a:p>
          </p:txBody>
        </p:sp>
        <p:sp>
          <p:nvSpPr>
            <p:cNvPr id="28727" name="Text Box 54"/>
            <p:cNvSpPr txBox="1">
              <a:spLocks noChangeArrowheads="1"/>
            </p:cNvSpPr>
            <p:nvPr/>
          </p:nvSpPr>
          <p:spPr bwMode="auto">
            <a:xfrm>
              <a:off x="3207" y="1790"/>
              <a:ext cx="444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AS2</a:t>
              </a:r>
            </a:p>
          </p:txBody>
        </p:sp>
        <p:sp>
          <p:nvSpPr>
            <p:cNvPr id="28728" name="Oval 55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29" name="Line 56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Line 57"/>
            <p:cNvSpPr>
              <a:spLocks noChangeShapeType="1"/>
            </p:cNvSpPr>
            <p:nvPr/>
          </p:nvSpPr>
          <p:spPr bwMode="auto">
            <a:xfrm>
              <a:off x="1450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1" name="Rectangle 58"/>
            <p:cNvSpPr>
              <a:spLocks noChangeArrowheads="1"/>
            </p:cNvSpPr>
            <p:nvPr/>
          </p:nvSpPr>
          <p:spPr bwMode="auto">
            <a:xfrm>
              <a:off x="1137" y="202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28732" name="Oval 59"/>
            <p:cNvSpPr>
              <a:spLocks noChangeArrowheads="1"/>
            </p:cNvSpPr>
            <p:nvPr/>
          </p:nvSpPr>
          <p:spPr bwMode="auto">
            <a:xfrm>
              <a:off x="1134" y="196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3" name="Rectangle 60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4" name="Text Box 61"/>
            <p:cNvSpPr txBox="1">
              <a:spLocks noChangeArrowheads="1"/>
            </p:cNvSpPr>
            <p:nvPr/>
          </p:nvSpPr>
          <p:spPr bwMode="auto">
            <a:xfrm>
              <a:off x="1150" y="1914"/>
              <a:ext cx="29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/>
                <a:t>1a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8735" name="Group 62"/>
            <p:cNvGrpSpPr>
              <a:grpSpLocks/>
            </p:cNvGrpSpPr>
            <p:nvPr/>
          </p:nvGrpSpPr>
          <p:grpSpPr bwMode="auto">
            <a:xfrm>
              <a:off x="3270" y="1388"/>
              <a:ext cx="323" cy="269"/>
              <a:chOff x="4320" y="1940"/>
              <a:chExt cx="323" cy="269"/>
            </a:xfrm>
          </p:grpSpPr>
          <p:sp>
            <p:nvSpPr>
              <p:cNvPr id="28788" name="Oval 63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9" name="Line 64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0" name="Line 65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1" name="Rectangle 66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92" name="Oval 67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3" name="Rectangle 68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94" name="Text Box 69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2c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8736" name="Group 70"/>
            <p:cNvGrpSpPr>
              <a:grpSpLocks/>
            </p:cNvGrpSpPr>
            <p:nvPr/>
          </p:nvGrpSpPr>
          <p:grpSpPr bwMode="auto">
            <a:xfrm>
              <a:off x="3540" y="1610"/>
              <a:ext cx="337" cy="269"/>
              <a:chOff x="4590" y="2162"/>
              <a:chExt cx="337" cy="269"/>
            </a:xfrm>
          </p:grpSpPr>
          <p:sp>
            <p:nvSpPr>
              <p:cNvPr id="28781" name="Oval 71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2" name="Line 72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3" name="Line 73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4" name="Rectangle 74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85" name="Oval 75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6" name="Rectangle 76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87" name="Text Box 77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/>
                  <a:t>2b</a:t>
                </a:r>
                <a:endParaRPr lang="en-US" sz="2400">
                  <a:latin typeface="Times New Roman" pitchFamily="18" charset="0"/>
                </a:endParaRPr>
              </a:p>
            </p:txBody>
          </p:sp>
        </p:grpSp>
        <p:grpSp>
          <p:nvGrpSpPr>
            <p:cNvPr id="28737" name="Group 78"/>
            <p:cNvGrpSpPr>
              <a:grpSpLocks/>
            </p:cNvGrpSpPr>
            <p:nvPr/>
          </p:nvGrpSpPr>
          <p:grpSpPr bwMode="auto">
            <a:xfrm>
              <a:off x="2016" y="1980"/>
              <a:ext cx="316" cy="269"/>
              <a:chOff x="2016" y="1980"/>
              <a:chExt cx="316" cy="269"/>
            </a:xfrm>
          </p:grpSpPr>
          <p:sp>
            <p:nvSpPr>
              <p:cNvPr id="28773" name="Oval 79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4" name="Line 80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5" name="Line 81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6" name="Rectangle 82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77" name="Oval 83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8778" name="Group 84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28779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8780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1b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8738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739" name="Rectangle 89"/>
            <p:cNvSpPr>
              <a:spLocks noChangeArrowheads="1"/>
            </p:cNvSpPr>
            <p:nvPr/>
          </p:nvSpPr>
          <p:spPr bwMode="auto">
            <a:xfrm>
              <a:off x="1463" y="2729"/>
              <a:ext cx="1834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8740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28771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2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Intra-AS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chemeClr val="accent2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grpSp>
          <p:nvGrpSpPr>
            <p:cNvPr id="28741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28769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70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Inter-AS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Routing </a:t>
                </a:r>
              </a:p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  <a:latin typeface="Arial" charset="0"/>
                  </a:rPr>
                  <a:t>algorithm</a:t>
                </a:r>
              </a:p>
            </p:txBody>
          </p:sp>
        </p:grpSp>
        <p:sp>
          <p:nvSpPr>
            <p:cNvPr id="28742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Arial" charset="0"/>
                </a:rPr>
                <a:t>Forwarding</a:t>
              </a:r>
            </a:p>
            <a:p>
              <a:pPr algn="ctr" eaLnBrk="1" hangingPunct="1"/>
              <a:r>
                <a:rPr lang="en-US" sz="1400">
                  <a:latin typeface="Arial" charset="0"/>
                </a:rPr>
                <a:t>table</a:t>
              </a:r>
            </a:p>
          </p:txBody>
        </p:sp>
        <p:sp>
          <p:nvSpPr>
            <p:cNvPr id="28743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8744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28745" name="Group 99"/>
            <p:cNvGrpSpPr>
              <a:grpSpLocks/>
            </p:cNvGrpSpPr>
            <p:nvPr/>
          </p:nvGrpSpPr>
          <p:grpSpPr bwMode="auto">
            <a:xfrm>
              <a:off x="417" y="1226"/>
              <a:ext cx="321" cy="269"/>
              <a:chOff x="2014" y="1980"/>
              <a:chExt cx="321" cy="269"/>
            </a:xfrm>
          </p:grpSpPr>
          <p:sp>
            <p:nvSpPr>
              <p:cNvPr id="28761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8762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3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64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28765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28766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28767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28768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2000"/>
                    <a:t>3c</a:t>
                  </a:r>
                  <a:endParaRPr lang="en-US" sz="240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8746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7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8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9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18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0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68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1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2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4" name="Line 116"/>
            <p:cNvSpPr>
              <a:spLocks noChangeShapeType="1"/>
            </p:cNvSpPr>
            <p:nvPr/>
          </p:nvSpPr>
          <p:spPr bwMode="auto">
            <a:xfrm flipH="1" flipV="1">
              <a:off x="2931" y="1347"/>
              <a:ext cx="13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5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6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7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8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9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0" name="Line 122"/>
            <p:cNvSpPr>
              <a:spLocks noChangeShapeType="1"/>
            </p:cNvSpPr>
            <p:nvPr/>
          </p:nvSpPr>
          <p:spPr bwMode="auto">
            <a:xfrm>
              <a:off x="1736" y="1880"/>
              <a:ext cx="144" cy="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7" name="Rectangle 124"/>
          <p:cNvSpPr>
            <a:spLocks noGrp="1" noChangeArrowheads="1"/>
          </p:cNvSpPr>
          <p:nvPr>
            <p:ph type="title"/>
          </p:nvPr>
        </p:nvSpPr>
        <p:spPr>
          <a:xfrm>
            <a:off x="545757" y="0"/>
            <a:ext cx="7772400" cy="858795"/>
          </a:xfrm>
        </p:spPr>
        <p:txBody>
          <a:bodyPr/>
          <a:lstStyle/>
          <a:p>
            <a:r>
              <a:rPr lang="el-GR" dirty="0" smtClean="0"/>
              <a:t>Διασυνδεμένα</a:t>
            </a:r>
            <a:r>
              <a:rPr lang="en-US" dirty="0" smtClean="0"/>
              <a:t> AS</a:t>
            </a:r>
          </a:p>
        </p:txBody>
      </p:sp>
      <p:sp>
        <p:nvSpPr>
          <p:cNvPr id="28678" name="Rectangle 127"/>
          <p:cNvSpPr>
            <a:spLocks noGrp="1" noChangeArrowheads="1"/>
          </p:cNvSpPr>
          <p:nvPr>
            <p:ph type="body" sz="half" idx="2"/>
          </p:nvPr>
        </p:nvSpPr>
        <p:spPr>
          <a:xfrm>
            <a:off x="4379913" y="3008313"/>
            <a:ext cx="4764087" cy="3400425"/>
          </a:xfrm>
        </p:spPr>
        <p:txBody>
          <a:bodyPr/>
          <a:lstStyle/>
          <a:p>
            <a:r>
              <a:rPr lang="en-US" sz="2200" b="1" dirty="0" smtClean="0"/>
              <a:t>Forwarding table </a:t>
            </a:r>
            <a:r>
              <a:rPr lang="el-GR" sz="2200" dirty="0" smtClean="0"/>
              <a:t>είναι ρυθμισμένο και </a:t>
            </a:r>
            <a:r>
              <a:rPr lang="el-GR" sz="2200" b="1" dirty="0" smtClean="0"/>
              <a:t>από </a:t>
            </a:r>
            <a:r>
              <a:rPr lang="en-US" sz="2200" b="1" dirty="0" smtClean="0"/>
              <a:t>intra- </a:t>
            </a:r>
            <a:r>
              <a:rPr lang="el-GR" sz="2200" b="1" dirty="0" smtClean="0"/>
              <a:t>&amp; </a:t>
            </a:r>
            <a:r>
              <a:rPr lang="en-US" sz="2200" b="1" dirty="0" smtClean="0"/>
              <a:t>inter-AS </a:t>
            </a:r>
            <a:r>
              <a:rPr lang="el-GR" sz="2200" b="1" dirty="0" smtClean="0"/>
              <a:t>αλγόριθμους δρομολόγησης</a:t>
            </a:r>
            <a:endParaRPr lang="en-US" sz="2200" b="1" dirty="0" smtClean="0"/>
          </a:p>
          <a:p>
            <a:pPr lvl="1"/>
            <a:r>
              <a:rPr lang="en-US" sz="2200" b="1" i="1" dirty="0" smtClean="0">
                <a:solidFill>
                  <a:srgbClr val="0000CC"/>
                </a:solidFill>
              </a:rPr>
              <a:t>Intra</a:t>
            </a:r>
            <a:r>
              <a:rPr lang="en-US" sz="2200" b="1" dirty="0" smtClean="0">
                <a:solidFill>
                  <a:srgbClr val="0000CC"/>
                </a:solidFill>
              </a:rPr>
              <a:t>-AS</a:t>
            </a:r>
            <a:r>
              <a:rPr lang="en-US" sz="2200" dirty="0" smtClean="0"/>
              <a:t> </a:t>
            </a:r>
            <a:r>
              <a:rPr lang="el-GR" sz="2200" dirty="0" smtClean="0"/>
              <a:t>βάζει </a:t>
            </a:r>
            <a:r>
              <a:rPr lang="en-US" sz="2200" dirty="0" smtClean="0"/>
              <a:t>entries </a:t>
            </a:r>
            <a:r>
              <a:rPr lang="el-GR" sz="2200" dirty="0" smtClean="0"/>
              <a:t>για </a:t>
            </a:r>
            <a:r>
              <a:rPr lang="el-GR" sz="2200" b="1" i="1" dirty="0" smtClean="0">
                <a:solidFill>
                  <a:srgbClr val="0000CC"/>
                </a:solidFill>
              </a:rPr>
              <a:t>εσωτερικούς</a:t>
            </a:r>
            <a:r>
              <a:rPr lang="el-GR" sz="2200" b="1" dirty="0" smtClean="0">
                <a:solidFill>
                  <a:srgbClr val="0000CC"/>
                </a:solidFill>
              </a:rPr>
              <a:t> προορισμούς</a:t>
            </a:r>
            <a:endParaRPr lang="en-US" sz="2200" b="1" dirty="0" smtClean="0">
              <a:solidFill>
                <a:srgbClr val="0000CC"/>
              </a:solidFill>
            </a:endParaRPr>
          </a:p>
          <a:p>
            <a:pPr lvl="1"/>
            <a:r>
              <a:rPr lang="en-US" sz="2200" b="1" i="1" dirty="0" smtClean="0">
                <a:solidFill>
                  <a:srgbClr val="FF0000"/>
                </a:solidFill>
              </a:rPr>
              <a:t>Inter</a:t>
            </a:r>
            <a:r>
              <a:rPr lang="en-US" sz="2200" b="1" dirty="0" smtClean="0">
                <a:solidFill>
                  <a:srgbClr val="FF0000"/>
                </a:solidFill>
              </a:rPr>
              <a:t>-AS &amp;</a:t>
            </a:r>
            <a:r>
              <a:rPr lang="en-US" sz="2200" b="1" dirty="0" smtClean="0">
                <a:solidFill>
                  <a:srgbClr val="7E1C69"/>
                </a:solidFill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</a:rPr>
              <a:t>Intra-As </a:t>
            </a:r>
            <a:r>
              <a:rPr lang="el-GR" sz="2200" dirty="0" smtClean="0"/>
              <a:t>βάζει</a:t>
            </a:r>
            <a:r>
              <a:rPr lang="en-US" sz="2200" dirty="0" smtClean="0"/>
              <a:t> entries </a:t>
            </a:r>
            <a:r>
              <a:rPr lang="el-GR" sz="2200" dirty="0" smtClean="0"/>
              <a:t>για </a:t>
            </a:r>
            <a:r>
              <a:rPr lang="el-GR" sz="2200" b="1" i="1" dirty="0" smtClean="0">
                <a:solidFill>
                  <a:srgbClr val="FF0000"/>
                </a:solidFill>
              </a:rPr>
              <a:t>εξωτερικούς</a:t>
            </a:r>
            <a:r>
              <a:rPr lang="el-GR" sz="2200" b="1" dirty="0" smtClean="0">
                <a:solidFill>
                  <a:srgbClr val="FF0000"/>
                </a:solidFill>
              </a:rPr>
              <a:t> προορισμούς</a:t>
            </a:r>
            <a:endParaRPr lang="en-US" sz="2200" b="1" dirty="0" smtClean="0">
              <a:solidFill>
                <a:srgbClr val="FF0000"/>
              </a:solidFill>
            </a:endParaRPr>
          </a:p>
        </p:txBody>
      </p:sp>
      <p:cxnSp>
        <p:nvCxnSpPr>
          <p:cNvPr id="128" name="Straight Connector 127"/>
          <p:cNvCxnSpPr>
            <a:endCxn id="28796" idx="3"/>
          </p:cNvCxnSpPr>
          <p:nvPr/>
        </p:nvCxnSpPr>
        <p:spPr bwMode="auto">
          <a:xfrm>
            <a:off x="1623060" y="2125980"/>
            <a:ext cx="924570" cy="62754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28780" idx="0"/>
            <a:endCxn id="28724" idx="1"/>
          </p:cNvCxnSpPr>
          <p:nvPr/>
        </p:nvCxnSpPr>
        <p:spPr bwMode="auto">
          <a:xfrm rot="5400000" flipH="1" flipV="1">
            <a:off x="3467807" y="2169885"/>
            <a:ext cx="505802" cy="109059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>
            <a:stCxn id="28758" idx="0"/>
            <a:endCxn id="28780" idx="0"/>
          </p:cNvCxnSpPr>
          <p:nvPr/>
        </p:nvCxnSpPr>
        <p:spPr bwMode="auto">
          <a:xfrm rot="16200000" flipH="1">
            <a:off x="2750798" y="2543466"/>
            <a:ext cx="246265" cy="60296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7E1C6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TextBox 141"/>
          <p:cNvSpPr txBox="1"/>
          <p:nvPr/>
        </p:nvSpPr>
        <p:spPr>
          <a:xfrm flipH="1">
            <a:off x="0" y="6195060"/>
            <a:ext cx="88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inter-AS routing takes place </a:t>
            </a:r>
            <a:r>
              <a:rPr lang="en-US" b="1" u="sng" dirty="0" smtClean="0"/>
              <a:t>independently</a:t>
            </a:r>
            <a:r>
              <a:rPr lang="en-US" b="1" dirty="0" smtClean="0"/>
              <a:t> </a:t>
            </a:r>
            <a:r>
              <a:rPr lang="en-US" dirty="0" smtClean="0"/>
              <a:t>from the intra-AP routing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10959</TotalTime>
  <Words>2748</Words>
  <Application>Microsoft Office PowerPoint</Application>
  <PresentationFormat>On-screen Show (4:3)</PresentationFormat>
  <Paragraphs>480</Paragraphs>
  <Slides>39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Default Design</vt:lpstr>
      <vt:lpstr>HY-335 : Δίκτυα Υπολογιστών  </vt:lpstr>
      <vt:lpstr>Θέματα προς συζήτηση</vt:lpstr>
      <vt:lpstr>Μια μικρή ανασκόπηση στους δρομολογητές  </vt:lpstr>
      <vt:lpstr>Κριτήρια απόδοσης ενός πρωτοκόλλου δικτύων</vt:lpstr>
      <vt:lpstr>Σύγκριση των LS &amp; DV αλγορίθμων</vt:lpstr>
      <vt:lpstr>LS vs. DV αλγόριθμοι  (συνέχεια)</vt:lpstr>
      <vt:lpstr>Ιεραρχική δρομολόγηση</vt:lpstr>
      <vt:lpstr>Ιεραρχική δρομολόγηση</vt:lpstr>
      <vt:lpstr>Διασυνδεμένα AS</vt:lpstr>
      <vt:lpstr>Καθήκον Inter-AS</vt:lpstr>
      <vt:lpstr>Παράδειγμα: Θέτοντας forwarding table στον δρομολογητή 1d</vt:lpstr>
      <vt:lpstr>Intra-AS Δρομολόγηση</vt:lpstr>
      <vt:lpstr>RIP ( Routing Information Protocol)</vt:lpstr>
      <vt:lpstr>Διεργασίες - RIP Table </vt:lpstr>
      <vt:lpstr>RIP advertisements</vt:lpstr>
      <vt:lpstr>RIP Ενημερώσεις</vt:lpstr>
      <vt:lpstr>“Up-to-date”  RIP/Έλεγχος διακυμάνσεων</vt:lpstr>
      <vt:lpstr>RIP: Αποτυχία ζεύξης και αποκατάσταση</vt:lpstr>
      <vt:lpstr>RIP: Παράδειγμα </vt:lpstr>
      <vt:lpstr>RIP: Παράδειγμα</vt:lpstr>
      <vt:lpstr>Experiment with routing tables</vt:lpstr>
      <vt:lpstr>OSPF  (Open Shortest Path First)</vt:lpstr>
      <vt:lpstr>OSPF – ενημερώσεις κατάστασης ζεύξης</vt:lpstr>
      <vt:lpstr>OSPF “προηγμένα” χαρακτηριστικά (όχι στο RIP)</vt:lpstr>
      <vt:lpstr>Ιεραρχικό OSPF</vt:lpstr>
      <vt:lpstr>Ιεραρχικό OSPF</vt:lpstr>
      <vt:lpstr>Ιεραρχική Οργάνωση του Ίντερνετ</vt:lpstr>
      <vt:lpstr>Internet inter-AS routing: BGP</vt:lpstr>
      <vt:lpstr>Τα βασικά του BGP</vt:lpstr>
      <vt:lpstr>Διανέμοντας τις πληροφορίες προσιτότητας</vt:lpstr>
      <vt:lpstr>Γιατί υπάρχουν διαφορετικά Inter-AS και Intra-AS πρωτόκολλα δρομολόγησης;</vt:lpstr>
      <vt:lpstr>Τα μηνύματα του BGP</vt:lpstr>
      <vt:lpstr>Η πολιτική δρομολόγησης του BGP</vt:lpstr>
      <vt:lpstr>IP  Addressing</vt:lpstr>
      <vt:lpstr>Πώς γίνεται η δρομολόγηση μεταξύ των backbone ISPs;</vt:lpstr>
      <vt:lpstr>Moving a Datagram …</vt:lpstr>
      <vt:lpstr>Moving a Datagram … (cont’d)</vt:lpstr>
      <vt:lpstr>Moving a datagram (cont’d)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Maria-Papadopouli</cp:lastModifiedBy>
  <cp:revision>566</cp:revision>
  <dcterms:created xsi:type="dcterms:W3CDTF">1999-10-08T19:08:27Z</dcterms:created>
  <dcterms:modified xsi:type="dcterms:W3CDTF">2012-11-30T10:52:27Z</dcterms:modified>
</cp:coreProperties>
</file>