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706" r:id="rId2"/>
    <p:sldId id="675" r:id="rId3"/>
    <p:sldId id="708" r:id="rId4"/>
    <p:sldId id="709" r:id="rId5"/>
    <p:sldId id="710" r:id="rId6"/>
    <p:sldId id="711" r:id="rId7"/>
    <p:sldId id="712" r:id="rId8"/>
    <p:sldId id="713" r:id="rId9"/>
    <p:sldId id="714" r:id="rId10"/>
    <p:sldId id="715" r:id="rId11"/>
    <p:sldId id="716" r:id="rId12"/>
    <p:sldId id="717" r:id="rId13"/>
    <p:sldId id="718" r:id="rId14"/>
    <p:sldId id="719" r:id="rId15"/>
    <p:sldId id="720" r:id="rId16"/>
    <p:sldId id="695" r:id="rId17"/>
    <p:sldId id="550" r:id="rId18"/>
    <p:sldId id="551" r:id="rId19"/>
    <p:sldId id="693" r:id="rId20"/>
    <p:sldId id="692" r:id="rId21"/>
    <p:sldId id="555" r:id="rId22"/>
    <p:sldId id="690" r:id="rId23"/>
    <p:sldId id="697" r:id="rId24"/>
    <p:sldId id="702" r:id="rId25"/>
    <p:sldId id="703" r:id="rId26"/>
    <p:sldId id="704" r:id="rId27"/>
    <p:sldId id="556" r:id="rId28"/>
    <p:sldId id="557" r:id="rId29"/>
    <p:sldId id="558" r:id="rId30"/>
    <p:sldId id="559" r:id="rId31"/>
    <p:sldId id="707" r:id="rId32"/>
    <p:sldId id="705" r:id="rId33"/>
    <p:sldId id="563" r:id="rId34"/>
    <p:sldId id="560" r:id="rId35"/>
    <p:sldId id="696" r:id="rId36"/>
    <p:sldId id="561" r:id="rId37"/>
    <p:sldId id="698" r:id="rId38"/>
    <p:sldId id="562" r:id="rId39"/>
    <p:sldId id="564" r:id="rId40"/>
    <p:sldId id="565" r:id="rId41"/>
    <p:sldId id="566" r:id="rId42"/>
    <p:sldId id="699" r:id="rId43"/>
    <p:sldId id="700" r:id="rId44"/>
    <p:sldId id="567" r:id="rId45"/>
    <p:sldId id="569" r:id="rId46"/>
    <p:sldId id="694" r:id="rId47"/>
    <p:sldId id="721" r:id="rId4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FF00"/>
    <a:srgbClr val="DDDDDD"/>
    <a:srgbClr val="0000CC"/>
    <a:srgbClr val="CC3300"/>
    <a:srgbClr val="00FF00"/>
    <a:srgbClr val="33CC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87" autoAdjust="0"/>
  </p:normalViewPr>
  <p:slideViewPr>
    <p:cSldViewPr snapToGrid="0">
      <p:cViewPr varScale="1">
        <p:scale>
          <a:sx n="66" d="100"/>
          <a:sy n="66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E857E22-2E12-4C8F-A255-D7C8A5FE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82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7EF0650-AA43-4A99-8B84-95BCE0A45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2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76CE8-036E-486E-8324-BC3F5FB603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5D077-A2DE-4636-BF55-9C1E9994E1A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4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EBEF9-F6F8-4480-B057-012A670F205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C05D20-F3EA-41D4-AEFB-247E231FD20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4F493-BFAC-4320-BDD7-E4A77268ED7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0A296-0AE4-439B-BC98-3D1031F8782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RIP: Routing Information Protocol, OSPF: Open Shortest Path FIRST</a:t>
            </a:r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ACFAA-12AC-4F26-B5BB-F76C5B4C384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0B81C-116C-4D0D-8DD5-4D8EE27ED02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75B66-BB43-4D37-986A-E3BD3C3585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47FE6-9FA6-4429-93B7-932802B0B2C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A8CF1-F6B4-4776-9796-C00D1E5BFB3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9D808-85DD-4F12-8B47-964BD3C87FB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310E2-BADB-40FE-B884-15091DCA254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E9D17-FF5C-4DCD-B1AB-0B7C4FF88A6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247820A-36AF-48A3-BF45-EF2124AE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5830343-1283-44F4-B598-2D54139B2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4E8C124-DC82-43AC-9F5E-82BF909B9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B9E2668-484E-4086-854F-7FA9852A7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A9EB16E-95B8-4E3A-ACCB-1B5AF5828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A7CB3C4-4DDB-49D9-8A54-AC4B7C41A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927A319-69F9-4E96-BEF4-F14410030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F9B8241-2795-4722-AF80-2C98427BB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43B4F6A-9665-453E-995E-07C44103C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9330D96-0CFA-4001-8674-DC3703545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580404F-78D4-4C28-94DC-9509D17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r>
              <a:rPr lang="en-US"/>
              <a:t>4-</a:t>
            </a:r>
            <a:fld id="{CED682C6-6B5F-4C24-93AB-0A50887B9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1.bin"/><Relationship Id="rId4" Type="http://schemas.openxmlformats.org/officeDocument/2006/relationships/image" Target="NULL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28775"/>
            <a:ext cx="8458200" cy="3086100"/>
          </a:xfrm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3200" smtClean="0"/>
              <a:t>HY-335 : </a:t>
            </a:r>
            <a:r>
              <a:rPr lang="el-GR" sz="3200" smtClean="0"/>
              <a:t>Δίκτυα Υπολογιστών</a:t>
            </a:r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/>
            </a:r>
            <a:br>
              <a:rPr lang="el-GR" smtClean="0"/>
            </a:b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3716338"/>
            <a:ext cx="8472488" cy="2743200"/>
          </a:xfrm>
        </p:spPr>
        <p:txBody>
          <a:bodyPr lIns="92075" tIns="46038" rIns="92075" bIns="46038"/>
          <a:lstStyle/>
          <a:p>
            <a:pPr marL="63500" indent="0" algn="ctr" eaLnBrk="1" hangingPunct="1">
              <a:buFont typeface="ZapfDingbats"/>
              <a:buNone/>
            </a:pPr>
            <a:endParaRPr lang="el-GR" sz="3200" dirty="0" smtClean="0"/>
          </a:p>
          <a:p>
            <a:pPr marL="63500" indent="0" algn="ctr" eaLnBrk="1" hangingPunct="1">
              <a:buFont typeface="ZapfDingbats"/>
              <a:buNone/>
            </a:pPr>
            <a:r>
              <a:rPr lang="el-GR" sz="2400" dirty="0" smtClean="0"/>
              <a:t>Μαρία </a:t>
            </a:r>
            <a:r>
              <a:rPr lang="el-GR" sz="2400" dirty="0" err="1" smtClean="0"/>
              <a:t>Παπαδοπούλη</a:t>
            </a:r>
            <a:endParaRPr lang="el-GR" sz="2400" dirty="0" smtClean="0"/>
          </a:p>
          <a:p>
            <a:pPr marL="63500" indent="0" algn="ctr" eaLnBrk="1" hangingPunct="1">
              <a:buFont typeface="ZapfDingbats"/>
              <a:buNone/>
            </a:pPr>
            <a:endParaRPr lang="el-GR" sz="2400" dirty="0" smtClean="0"/>
          </a:p>
          <a:p>
            <a:pPr marL="63500" indent="0" algn="ctr" eaLnBrk="1" hangingPunct="1">
              <a:buFont typeface="ZapfDingbats"/>
              <a:buNone/>
            </a:pPr>
            <a:r>
              <a:rPr lang="el-GR" sz="2400" dirty="0" smtClean="0"/>
              <a:t>Τμήμα Επιστήμης Υπολογιστών</a:t>
            </a:r>
          </a:p>
          <a:p>
            <a:pPr marL="63500" indent="0" algn="ctr" eaLnBrk="1" hangingPunct="1">
              <a:buFont typeface="ZapfDingbats"/>
              <a:buNone/>
            </a:pPr>
            <a:r>
              <a:rPr lang="el-GR" sz="2400" dirty="0" smtClean="0"/>
              <a:t>Πανεπιστήμιο Κρήτης</a:t>
            </a:r>
          </a:p>
          <a:p>
            <a:pPr marL="63500" indent="0" algn="ctr" eaLnBrk="1" hangingPunct="1">
              <a:buFont typeface="ZapfDingbats"/>
              <a:buNone/>
            </a:pPr>
            <a:r>
              <a:rPr lang="el-GR" sz="2400" dirty="0" smtClean="0"/>
              <a:t>Χειμερινό εξάμηνο 20</a:t>
            </a:r>
            <a:r>
              <a:rPr lang="en-US" sz="2400" dirty="0" smtClean="0"/>
              <a:t>12</a:t>
            </a:r>
            <a:r>
              <a:rPr lang="el-GR" sz="2400" dirty="0" smtClean="0"/>
              <a:t>-20</a:t>
            </a:r>
            <a:r>
              <a:rPr lang="en-US" sz="2400" dirty="0" smtClean="0"/>
              <a:t>13</a:t>
            </a:r>
            <a:endParaRPr lang="el-GR" sz="2400" dirty="0" smtClean="0"/>
          </a:p>
          <a:p>
            <a:pPr marL="63500" indent="0" algn="ctr" eaLnBrk="1" hangingPunct="1">
              <a:buFont typeface="ZapfDingbats"/>
              <a:buNone/>
            </a:pPr>
            <a:endParaRPr lang="en-GB" sz="2400" dirty="0" smtClean="0"/>
          </a:p>
          <a:p>
            <a:pPr marL="63500" indent="0" algn="ctr" eaLnBrk="1" hangingPunct="1">
              <a:buFont typeface="ZapfDingbats"/>
              <a:buNone/>
            </a:pPr>
            <a:endParaRPr lang="en-GB" dirty="0" smtClean="0"/>
          </a:p>
        </p:txBody>
      </p:sp>
      <p:pic>
        <p:nvPicPr>
          <p:cNvPr id="6148" name="Picture 5" descr="economis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835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9" name="Group 42"/>
          <p:cNvGrpSpPr>
            <a:grpSpLocks/>
          </p:cNvGrpSpPr>
          <p:nvPr/>
        </p:nvGrpSpPr>
        <p:grpSpPr bwMode="auto">
          <a:xfrm>
            <a:off x="4751388" y="0"/>
            <a:ext cx="4392612" cy="3527425"/>
            <a:chOff x="567" y="482"/>
            <a:chExt cx="2767" cy="2222"/>
          </a:xfrm>
        </p:grpSpPr>
        <p:sp>
          <p:nvSpPr>
            <p:cNvPr id="6151" name="Rectangle 43"/>
            <p:cNvSpPr>
              <a:spLocks noChangeArrowheads="1"/>
            </p:cNvSpPr>
            <p:nvPr/>
          </p:nvSpPr>
          <p:spPr bwMode="auto">
            <a:xfrm>
              <a:off x="2103" y="839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endParaRPr lang="el-GR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52" name="Rectangle 44"/>
            <p:cNvSpPr>
              <a:spLocks noChangeArrowheads="1"/>
            </p:cNvSpPr>
            <p:nvPr/>
          </p:nvSpPr>
          <p:spPr bwMode="auto">
            <a:xfrm>
              <a:off x="2103" y="1090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Dot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l-GR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53" name="Line 45"/>
            <p:cNvSpPr>
              <a:spLocks noChangeShapeType="1"/>
            </p:cNvSpPr>
            <p:nvPr/>
          </p:nvSpPr>
          <p:spPr bwMode="auto">
            <a:xfrm flipH="1">
              <a:off x="2132" y="1341"/>
              <a:ext cx="662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54" name="Line 46"/>
            <p:cNvSpPr>
              <a:spLocks noChangeShapeType="1"/>
            </p:cNvSpPr>
            <p:nvPr/>
          </p:nvSpPr>
          <p:spPr bwMode="auto">
            <a:xfrm flipH="1">
              <a:off x="1469" y="1341"/>
              <a:ext cx="663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55" name="Line 47"/>
            <p:cNvSpPr>
              <a:spLocks noChangeShapeType="1"/>
            </p:cNvSpPr>
            <p:nvPr/>
          </p:nvSpPr>
          <p:spPr bwMode="auto">
            <a:xfrm>
              <a:off x="1469" y="1768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56" name="Rectangle 48"/>
            <p:cNvSpPr>
              <a:spLocks noChangeArrowheads="1"/>
            </p:cNvSpPr>
            <p:nvPr/>
          </p:nvSpPr>
          <p:spPr bwMode="auto">
            <a:xfrm>
              <a:off x="1469" y="1758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endParaRPr lang="el-GR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57" name="Rectangle 49"/>
            <p:cNvSpPr>
              <a:spLocks noChangeArrowheads="1"/>
            </p:cNvSpPr>
            <p:nvPr/>
          </p:nvSpPr>
          <p:spPr bwMode="auto">
            <a:xfrm>
              <a:off x="1469" y="2009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endParaRPr lang="el-GR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58" name="Line 50"/>
            <p:cNvSpPr>
              <a:spLocks noChangeShapeType="1"/>
            </p:cNvSpPr>
            <p:nvPr/>
          </p:nvSpPr>
          <p:spPr bwMode="auto">
            <a:xfrm>
              <a:off x="2132" y="2260"/>
              <a:ext cx="0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59" name="Line 51"/>
            <p:cNvSpPr>
              <a:spLocks noChangeShapeType="1"/>
            </p:cNvSpPr>
            <p:nvPr/>
          </p:nvSpPr>
          <p:spPr bwMode="auto">
            <a:xfrm>
              <a:off x="1469" y="1783"/>
              <a:ext cx="663" cy="7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0" name="Line 52"/>
            <p:cNvSpPr>
              <a:spLocks noChangeShapeType="1"/>
            </p:cNvSpPr>
            <p:nvPr/>
          </p:nvSpPr>
          <p:spPr bwMode="auto">
            <a:xfrm flipV="1">
              <a:off x="1469" y="1080"/>
              <a:ext cx="634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1" name="Line 53"/>
            <p:cNvSpPr>
              <a:spLocks noChangeShapeType="1"/>
            </p:cNvSpPr>
            <p:nvPr/>
          </p:nvSpPr>
          <p:spPr bwMode="auto">
            <a:xfrm flipV="1">
              <a:off x="1469" y="839"/>
              <a:ext cx="634" cy="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2" name="Line 54"/>
            <p:cNvSpPr>
              <a:spLocks noChangeShapeType="1"/>
            </p:cNvSpPr>
            <p:nvPr/>
          </p:nvSpPr>
          <p:spPr bwMode="auto">
            <a:xfrm flipV="1">
              <a:off x="2132" y="1080"/>
              <a:ext cx="663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3" name="Line 55"/>
            <p:cNvSpPr>
              <a:spLocks noChangeShapeType="1"/>
            </p:cNvSpPr>
            <p:nvPr/>
          </p:nvSpPr>
          <p:spPr bwMode="auto">
            <a:xfrm flipV="1">
              <a:off x="2132" y="839"/>
              <a:ext cx="663" cy="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4" name="Oval 56"/>
            <p:cNvSpPr>
              <a:spLocks noChangeArrowheads="1"/>
            </p:cNvSpPr>
            <p:nvPr/>
          </p:nvSpPr>
          <p:spPr bwMode="auto">
            <a:xfrm>
              <a:off x="2766" y="1253"/>
              <a:ext cx="159" cy="128"/>
            </a:xfrm>
            <a:prstGeom prst="ellipse">
              <a:avLst/>
            </a:prstGeom>
            <a:solidFill>
              <a:srgbClr val="8585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O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65" name="Oval 57"/>
            <p:cNvSpPr>
              <a:spLocks noChangeArrowheads="1"/>
            </p:cNvSpPr>
            <p:nvPr/>
          </p:nvSpPr>
          <p:spPr bwMode="auto">
            <a:xfrm>
              <a:off x="1338" y="1616"/>
              <a:ext cx="189" cy="167"/>
            </a:xfrm>
            <a:prstGeom prst="ellipse">
              <a:avLst/>
            </a:prstGeom>
            <a:solidFill>
              <a:srgbClr val="E5E5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R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66" name="Oval 58"/>
            <p:cNvSpPr>
              <a:spLocks noChangeArrowheads="1"/>
            </p:cNvSpPr>
            <p:nvPr/>
          </p:nvSpPr>
          <p:spPr bwMode="auto">
            <a:xfrm>
              <a:off x="2103" y="1482"/>
              <a:ext cx="187" cy="17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E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67" name="Line 59"/>
            <p:cNvSpPr>
              <a:spLocks noChangeShapeType="1"/>
            </p:cNvSpPr>
            <p:nvPr/>
          </p:nvSpPr>
          <p:spPr bwMode="auto">
            <a:xfrm flipV="1">
              <a:off x="1498" y="1356"/>
              <a:ext cx="1268" cy="3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8" name="Oval 60"/>
            <p:cNvSpPr>
              <a:spLocks noChangeArrowheads="1"/>
            </p:cNvSpPr>
            <p:nvPr/>
          </p:nvSpPr>
          <p:spPr bwMode="auto">
            <a:xfrm>
              <a:off x="2103" y="2536"/>
              <a:ext cx="278" cy="1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K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69" name="Line 61"/>
            <p:cNvSpPr>
              <a:spLocks noChangeShapeType="1"/>
            </p:cNvSpPr>
            <p:nvPr/>
          </p:nvSpPr>
          <p:spPr bwMode="auto">
            <a:xfrm flipV="1">
              <a:off x="2103" y="57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70" name="Oval 62"/>
            <p:cNvSpPr>
              <a:spLocks noChangeArrowheads="1"/>
            </p:cNvSpPr>
            <p:nvPr/>
          </p:nvSpPr>
          <p:spPr bwMode="auto">
            <a:xfrm>
              <a:off x="2045" y="482"/>
              <a:ext cx="155" cy="19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W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71" name="Line 63"/>
            <p:cNvSpPr>
              <a:spLocks noChangeShapeType="1"/>
            </p:cNvSpPr>
            <p:nvPr/>
          </p:nvSpPr>
          <p:spPr bwMode="auto">
            <a:xfrm>
              <a:off x="2132" y="572"/>
              <a:ext cx="634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72" name="Freeform 64"/>
            <p:cNvSpPr>
              <a:spLocks/>
            </p:cNvSpPr>
            <p:nvPr/>
          </p:nvSpPr>
          <p:spPr bwMode="auto">
            <a:xfrm rot="10800000">
              <a:off x="1152" y="1165"/>
              <a:ext cx="2046" cy="635"/>
            </a:xfrm>
            <a:custGeom>
              <a:avLst/>
              <a:gdLst>
                <a:gd name="T0" fmla="*/ 0 w 3220"/>
                <a:gd name="T1" fmla="*/ 1 h 1148"/>
                <a:gd name="T2" fmla="*/ 5 w 3220"/>
                <a:gd name="T3" fmla="*/ 1 h 1148"/>
                <a:gd name="T4" fmla="*/ 10 w 3220"/>
                <a:gd name="T5" fmla="*/ 1 h 1148"/>
                <a:gd name="T6" fmla="*/ 14 w 3220"/>
                <a:gd name="T7" fmla="*/ 1 h 11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20"/>
                <a:gd name="T13" fmla="*/ 0 h 1148"/>
                <a:gd name="T14" fmla="*/ 3220 w 3220"/>
                <a:gd name="T15" fmla="*/ 1148 h 11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20" h="1148">
                  <a:moveTo>
                    <a:pt x="0" y="14"/>
                  </a:moveTo>
                  <a:cubicBezTo>
                    <a:pt x="404" y="395"/>
                    <a:pt x="809" y="777"/>
                    <a:pt x="1179" y="785"/>
                  </a:cubicBezTo>
                  <a:cubicBezTo>
                    <a:pt x="1549" y="793"/>
                    <a:pt x="1882" y="0"/>
                    <a:pt x="2222" y="60"/>
                  </a:cubicBezTo>
                  <a:cubicBezTo>
                    <a:pt x="2562" y="120"/>
                    <a:pt x="3054" y="974"/>
                    <a:pt x="3220" y="114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6173" name="Oval 65"/>
            <p:cNvSpPr>
              <a:spLocks noChangeArrowheads="1"/>
            </p:cNvSpPr>
            <p:nvPr/>
          </p:nvSpPr>
          <p:spPr bwMode="auto">
            <a:xfrm>
              <a:off x="1065" y="1071"/>
              <a:ext cx="182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N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74" name="Oval 66"/>
            <p:cNvSpPr>
              <a:spLocks noChangeArrowheads="1"/>
            </p:cNvSpPr>
            <p:nvPr/>
          </p:nvSpPr>
          <p:spPr bwMode="auto">
            <a:xfrm>
              <a:off x="3083" y="1661"/>
              <a:ext cx="251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GB" sz="1600">
                  <a:latin typeface="Arial Greek"/>
                  <a:ea typeface="MS PGothic" pitchFamily="34" charset="-128"/>
                </a:rPr>
                <a:t>T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75" name="Freeform 67"/>
            <p:cNvSpPr>
              <a:spLocks/>
            </p:cNvSpPr>
            <p:nvPr/>
          </p:nvSpPr>
          <p:spPr bwMode="auto">
            <a:xfrm>
              <a:off x="921" y="1265"/>
              <a:ext cx="116" cy="352"/>
            </a:xfrm>
            <a:custGeom>
              <a:avLst/>
              <a:gdLst>
                <a:gd name="T0" fmla="*/ 1 w 182"/>
                <a:gd name="T1" fmla="*/ 0 h 635"/>
                <a:gd name="T2" fmla="*/ 0 w 182"/>
                <a:gd name="T3" fmla="*/ 1 h 635"/>
                <a:gd name="T4" fmla="*/ 1 w 182"/>
                <a:gd name="T5" fmla="*/ 1 h 635"/>
                <a:gd name="T6" fmla="*/ 0 w 182"/>
                <a:gd name="T7" fmla="*/ 1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"/>
                <a:gd name="T13" fmla="*/ 0 h 635"/>
                <a:gd name="T14" fmla="*/ 182 w 18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" h="635">
                  <a:moveTo>
                    <a:pt x="182" y="0"/>
                  </a:moveTo>
                  <a:cubicBezTo>
                    <a:pt x="91" y="155"/>
                    <a:pt x="0" y="310"/>
                    <a:pt x="0" y="363"/>
                  </a:cubicBezTo>
                  <a:cubicBezTo>
                    <a:pt x="0" y="416"/>
                    <a:pt x="182" y="272"/>
                    <a:pt x="182" y="317"/>
                  </a:cubicBezTo>
                  <a:cubicBezTo>
                    <a:pt x="182" y="362"/>
                    <a:pt x="30" y="582"/>
                    <a:pt x="0" y="6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6176" name="Text Box 68"/>
            <p:cNvSpPr txBox="1">
              <a:spLocks noChangeArrowheads="1"/>
            </p:cNvSpPr>
            <p:nvPr/>
          </p:nvSpPr>
          <p:spPr bwMode="auto">
            <a:xfrm>
              <a:off x="567" y="1344"/>
              <a:ext cx="8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 b="1">
                  <a:latin typeface="Arial Greek"/>
                  <a:ea typeface="MS PGothic" pitchFamily="34" charset="-128"/>
                </a:rPr>
                <a:t>net   </a:t>
              </a:r>
              <a:r>
                <a:rPr lang="en-GB" sz="1600">
                  <a:latin typeface="Arial Greek"/>
                  <a:ea typeface="MS PGothic" pitchFamily="34" charset="-128"/>
                </a:rPr>
                <a:t>works</a:t>
              </a:r>
              <a:endParaRPr lang="en-US" sz="1600">
                <a:latin typeface="Arial Greek"/>
                <a:ea typeface="MS PGothic" pitchFamily="34" charset="-128"/>
              </a:endParaRPr>
            </a:p>
          </p:txBody>
        </p:sp>
        <p:sp>
          <p:nvSpPr>
            <p:cNvPr id="6177" name="Line 69"/>
            <p:cNvSpPr>
              <a:spLocks noChangeShapeType="1"/>
            </p:cNvSpPr>
            <p:nvPr/>
          </p:nvSpPr>
          <p:spPr bwMode="auto">
            <a:xfrm>
              <a:off x="2103" y="1341"/>
              <a:ext cx="0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6150" name="Text Box 33"/>
          <p:cNvSpPr txBox="1">
            <a:spLocks noChangeArrowheads="1"/>
          </p:cNvSpPr>
          <p:nvPr/>
        </p:nvSpPr>
        <p:spPr bwMode="auto">
          <a:xfrm>
            <a:off x="501650" y="3681413"/>
            <a:ext cx="80232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l-GR" sz="2800" b="1">
                <a:solidFill>
                  <a:srgbClr val="FF9933"/>
                </a:solidFill>
                <a:latin typeface="Arial Greek"/>
              </a:rPr>
              <a:t>Επίπεδο</a:t>
            </a:r>
            <a:r>
              <a:rPr lang="en-US" sz="2800" b="1">
                <a:solidFill>
                  <a:srgbClr val="FF9933"/>
                </a:solidFill>
                <a:latin typeface="Arial Greek"/>
              </a:rPr>
              <a:t> </a:t>
            </a:r>
            <a:r>
              <a:rPr lang="el-GR" sz="2800" b="1">
                <a:solidFill>
                  <a:srgbClr val="FF9933"/>
                </a:solidFill>
                <a:latin typeface="Arial Greek"/>
              </a:rPr>
              <a:t>Δικτύου –Αλγόριθμοι Δρομολόγησης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6A6A30A-7FF7-4110-9EB4-F7BA70DFEBB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148281"/>
            <a:ext cx="7772400" cy="1143000"/>
          </a:xfrm>
        </p:spPr>
        <p:txBody>
          <a:bodyPr/>
          <a:lstStyle/>
          <a:p>
            <a:r>
              <a:rPr lang="en-US" sz="3600" dirty="0" smtClean="0"/>
              <a:t>IP Addressing: introduction</a:t>
            </a:r>
            <a:endParaRPr lang="en-US" dirty="0" smtClean="0"/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34646"/>
            <a:ext cx="5684109" cy="4648200"/>
          </a:xfrm>
        </p:spPr>
        <p:txBody>
          <a:bodyPr/>
          <a:lstStyle/>
          <a:p>
            <a:pPr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IP address:</a:t>
            </a:r>
            <a:r>
              <a:rPr lang="en-US" sz="2200" dirty="0" smtClean="0"/>
              <a:t> 32-bit identifier</a:t>
            </a:r>
          </a:p>
          <a:p>
            <a:pPr>
              <a:buNone/>
            </a:pPr>
            <a:r>
              <a:rPr lang="en-US" sz="2200" dirty="0" smtClean="0"/>
              <a:t>for the network interface of</a:t>
            </a:r>
          </a:p>
          <a:p>
            <a:pPr>
              <a:buFont typeface="ZapfDingbats"/>
              <a:buNone/>
            </a:pPr>
            <a:r>
              <a:rPr lang="en-US" sz="2200" dirty="0" smtClean="0"/>
              <a:t>a host or router </a:t>
            </a:r>
          </a:p>
          <a:p>
            <a:pPr>
              <a:buNone/>
            </a:pPr>
            <a:endParaRPr lang="en-US" sz="2400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interface:</a:t>
            </a:r>
            <a:r>
              <a:rPr lang="en-US" sz="2400" dirty="0" smtClean="0"/>
              <a:t> connection between host/router &amp; physical link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router’s typically have multiple interfaces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IP addresses associated with each interface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86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87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88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090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3130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31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32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33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134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135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140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41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42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136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137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38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39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3091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223.1.1.1</a:t>
            </a:r>
            <a:endParaRPr lang="en-US"/>
          </a:p>
        </p:txBody>
      </p:sp>
      <p:grpSp>
        <p:nvGrpSpPr>
          <p:cNvPr id="3092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3128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29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</p:grpSp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223.1.1.3</a:t>
            </a:r>
            <a:endParaRPr lang="en-US"/>
          </a:p>
        </p:txBody>
      </p:sp>
      <p:sp>
        <p:nvSpPr>
          <p:cNvPr id="3094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223.1.1.4</a:t>
            </a:r>
            <a:endParaRPr lang="en-US"/>
          </a:p>
        </p:txBody>
      </p:sp>
      <p:sp>
        <p:nvSpPr>
          <p:cNvPr id="3095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96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223.1.2.9</a:t>
            </a:r>
            <a:endParaRPr lang="en-US"/>
          </a:p>
        </p:txBody>
      </p:sp>
      <p:sp>
        <p:nvSpPr>
          <p:cNvPr id="3097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100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3126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27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</p:grpSp>
      <p:grpSp>
        <p:nvGrpSpPr>
          <p:cNvPr id="3101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3124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25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</p:grpSp>
      <p:sp>
        <p:nvSpPr>
          <p:cNvPr id="3102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03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04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05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06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3122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23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</p:grpSp>
      <p:grpSp>
        <p:nvGrpSpPr>
          <p:cNvPr id="3107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3120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21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</p:grpSp>
      <p:grpSp>
        <p:nvGrpSpPr>
          <p:cNvPr id="3108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3118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19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</p:grpSp>
      <p:sp>
        <p:nvSpPr>
          <p:cNvPr id="3109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223.1.1.1 = 11011111 00000001 00000001 00000001</a:t>
            </a:r>
            <a:endParaRPr lang="en-US"/>
          </a:p>
        </p:txBody>
      </p:sp>
      <p:sp>
        <p:nvSpPr>
          <p:cNvPr id="3110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146169074 h 58"/>
              <a:gd name="T4" fmla="*/ 1416327594 w 562"/>
              <a:gd name="T5" fmla="*/ 146169074 h 58"/>
              <a:gd name="T6" fmla="*/ 1416327594 w 562"/>
              <a:gd name="T7" fmla="*/ 40322502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11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126007824 h 50"/>
              <a:gd name="T4" fmla="*/ 1416327594 w 562"/>
              <a:gd name="T5" fmla="*/ 126007824 h 50"/>
              <a:gd name="T6" fmla="*/ 1416327594 w 562"/>
              <a:gd name="T7" fmla="*/ 2016125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12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126007824 h 50"/>
              <a:gd name="T4" fmla="*/ 1346642155 w 562"/>
              <a:gd name="T5" fmla="*/ 126007824 h 50"/>
              <a:gd name="T6" fmla="*/ 1346642155 w 562"/>
              <a:gd name="T7" fmla="*/ 2016125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13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126007824 h 50"/>
              <a:gd name="T4" fmla="*/ 1346642155 w 562"/>
              <a:gd name="T5" fmla="*/ 126007824 h 50"/>
              <a:gd name="T6" fmla="*/ 1346642155 w 562"/>
              <a:gd name="T7" fmla="*/ 2016125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14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</a:t>
            </a:r>
            <a:endParaRPr lang="en-US"/>
          </a:p>
        </p:txBody>
      </p:sp>
      <p:sp>
        <p:nvSpPr>
          <p:cNvPr id="3115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3116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3117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1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656A5D2-1995-4CB4-812F-71BD5A83F14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7" name="Freeform 2"/>
          <p:cNvSpPr>
            <a:spLocks/>
          </p:cNvSpPr>
          <p:nvPr/>
        </p:nvSpPr>
        <p:spPr bwMode="auto">
          <a:xfrm>
            <a:off x="4378325" y="1160463"/>
            <a:ext cx="1941513" cy="2049462"/>
          </a:xfrm>
          <a:custGeom>
            <a:avLst/>
            <a:gdLst>
              <a:gd name="T0" fmla="*/ 2147483647 w 1223"/>
              <a:gd name="T1" fmla="*/ 1905237733 h 1291"/>
              <a:gd name="T2" fmla="*/ 1769150231 w 1223"/>
              <a:gd name="T3" fmla="*/ 1688504431 h 1291"/>
              <a:gd name="T4" fmla="*/ 1532255180 w 1223"/>
              <a:gd name="T5" fmla="*/ 259575238 h 1291"/>
              <a:gd name="T6" fmla="*/ 844253415 w 1223"/>
              <a:gd name="T7" fmla="*/ 131048093 h 1291"/>
              <a:gd name="T8" fmla="*/ 163810976 w 1223"/>
              <a:gd name="T9" fmla="*/ 206652734 h 1291"/>
              <a:gd name="T10" fmla="*/ 103327210 w 1223"/>
              <a:gd name="T11" fmla="*/ 1370964544 h 1291"/>
              <a:gd name="T12" fmla="*/ 95765949 w 1223"/>
              <a:gd name="T13" fmla="*/ 1892636166 h 1291"/>
              <a:gd name="T14" fmla="*/ 57964404 w 1223"/>
              <a:gd name="T15" fmla="*/ 2147483647 h 1291"/>
              <a:gd name="T16" fmla="*/ 42843456 w 1223"/>
              <a:gd name="T17" fmla="*/ 2147483647 h 1291"/>
              <a:gd name="T18" fmla="*/ 322580054 w 1223"/>
              <a:gd name="T19" fmla="*/ 2147483647 h 1291"/>
              <a:gd name="T20" fmla="*/ 1517134244 w 1223"/>
              <a:gd name="T21" fmla="*/ 2147483647 h 1291"/>
              <a:gd name="T22" fmla="*/ 1728827736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1905237733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8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>
              <a:gd name="T0" fmla="*/ 63003095 w 1201"/>
              <a:gd name="T1" fmla="*/ 1786790074 h 1234"/>
              <a:gd name="T2" fmla="*/ 1325601698 w 1201"/>
              <a:gd name="T3" fmla="*/ 1965721891 h 1234"/>
              <a:gd name="T4" fmla="*/ 1544854351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1746467590 h 1234"/>
              <a:gd name="T14" fmla="*/ 2147483647 w 1201"/>
              <a:gd name="T15" fmla="*/ 1066025275 h 1234"/>
              <a:gd name="T16" fmla="*/ 2147483647 w 1201"/>
              <a:gd name="T17" fmla="*/ 544353733 h 1234"/>
              <a:gd name="T18" fmla="*/ 2147483647 w 1201"/>
              <a:gd name="T19" fmla="*/ 83165942 h 1234"/>
              <a:gd name="T20" fmla="*/ 1628020246 w 1201"/>
              <a:gd name="T21" fmla="*/ 204131831 h 1234"/>
              <a:gd name="T22" fmla="*/ 1348282295 w 1201"/>
              <a:gd name="T23" fmla="*/ 1307961767 h 1234"/>
              <a:gd name="T24" fmla="*/ 110886850 w 1201"/>
              <a:gd name="T25" fmla="*/ 1381045475 h 1234"/>
              <a:gd name="T26" fmla="*/ 63003095 w 1201"/>
              <a:gd name="T27" fmla="*/ 1786790074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9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>
              <a:gd name="T0" fmla="*/ 1479332348 w 1286"/>
              <a:gd name="T1" fmla="*/ 75604664 h 1247"/>
              <a:gd name="T2" fmla="*/ 1282758647 w 1286"/>
              <a:gd name="T3" fmla="*/ 1557455956 h 1247"/>
              <a:gd name="T4" fmla="*/ 194052801 w 1286"/>
              <a:gd name="T5" fmla="*/ 2147483647 h 1247"/>
              <a:gd name="T6" fmla="*/ 118446555 w 1286"/>
              <a:gd name="T7" fmla="*/ 2147483647 h 1247"/>
              <a:gd name="T8" fmla="*/ 352821840 w 1286"/>
              <a:gd name="T9" fmla="*/ 2147483647 h 1247"/>
              <a:gd name="T10" fmla="*/ 1161791193 w 1286"/>
              <a:gd name="T11" fmla="*/ 2147483647 h 1247"/>
              <a:gd name="T12" fmla="*/ 174394825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1867434578 h 1247"/>
              <a:gd name="T20" fmla="*/ 2016125028 w 1286"/>
              <a:gd name="T21" fmla="*/ 1580136554 h 1247"/>
              <a:gd name="T22" fmla="*/ 1887596315 w 1286"/>
              <a:gd name="T23" fmla="*/ 105846544 h 1247"/>
              <a:gd name="T24" fmla="*/ 1479332348 w 1286"/>
              <a:gd name="T25" fmla="*/ 75604664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Subnets</a:t>
            </a:r>
          </a:p>
        </p:txBody>
      </p:sp>
      <p:sp>
        <p:nvSpPr>
          <p:cNvPr id="411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33500"/>
            <a:ext cx="5143500" cy="46482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IP address: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subnet part (high order bits)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host part (low order bits) </a:t>
            </a:r>
          </a:p>
          <a:p>
            <a:pPr>
              <a:buNone/>
            </a:pPr>
            <a:endParaRPr lang="en-US" sz="2400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What’s a subnet 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device interfaces with same subnet part of IP address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can physically reach each other without intervening router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Line 8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3" name="Line 9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4" name="Line 10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5" name="Line 11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4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4117" name="Group 15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4144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5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6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7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148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149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54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55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56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4150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51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52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53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4118" name="Text Box 29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223.1.1.1</a:t>
            </a:r>
            <a:endParaRPr lang="en-US"/>
          </a:p>
        </p:txBody>
      </p:sp>
      <p:sp>
        <p:nvSpPr>
          <p:cNvPr id="4119" name="Rectangle 30"/>
          <p:cNvSpPr>
            <a:spLocks noChangeArrowheads="1"/>
          </p:cNvSpPr>
          <p:nvPr/>
        </p:nvSpPr>
        <p:spPr bwMode="auto">
          <a:xfrm>
            <a:off x="5062538" y="2033588"/>
            <a:ext cx="309562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20" name="Text Box 31"/>
          <p:cNvSpPr txBox="1">
            <a:spLocks noChangeArrowheads="1"/>
          </p:cNvSpPr>
          <p:nvPr/>
        </p:nvSpPr>
        <p:spPr bwMode="auto">
          <a:xfrm>
            <a:off x="4976813" y="19415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223.1.1.2</a:t>
            </a:r>
            <a:endParaRPr lang="en-US"/>
          </a:p>
        </p:txBody>
      </p:sp>
      <p:sp>
        <p:nvSpPr>
          <p:cNvPr id="4121" name="Text Box 32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223.1.1.3</a:t>
            </a:r>
            <a:endParaRPr lang="en-US"/>
          </a:p>
        </p:txBody>
      </p:sp>
      <p:sp>
        <p:nvSpPr>
          <p:cNvPr id="4122" name="Text Box 33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223.1.1.4</a:t>
            </a:r>
            <a:endParaRPr lang="en-US"/>
          </a:p>
        </p:txBody>
      </p:sp>
      <p:sp>
        <p:nvSpPr>
          <p:cNvPr id="4123" name="Line 34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24" name="Text Box 35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223.1.2.9</a:t>
            </a:r>
            <a:endParaRPr lang="en-US"/>
          </a:p>
        </p:txBody>
      </p:sp>
      <p:sp>
        <p:nvSpPr>
          <p:cNvPr id="4125" name="Line 36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" name="Line 38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Line 40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28" name="Rectangle 41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29" name="Text Box 42"/>
          <p:cNvSpPr txBox="1">
            <a:spLocks noChangeArrowheads="1"/>
          </p:cNvSpPr>
          <p:nvPr/>
        </p:nvSpPr>
        <p:spPr bwMode="auto">
          <a:xfrm>
            <a:off x="7251700" y="27574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223.1.2.2</a:t>
            </a:r>
            <a:endParaRPr lang="en-US"/>
          </a:p>
        </p:txBody>
      </p:sp>
      <p:sp>
        <p:nvSpPr>
          <p:cNvPr id="4130" name="Rectangle 43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31" name="Text Box 44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223.1.2.1</a:t>
            </a:r>
            <a:endParaRPr lang="en-US"/>
          </a:p>
        </p:txBody>
      </p:sp>
      <p:sp>
        <p:nvSpPr>
          <p:cNvPr id="4132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33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34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35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6" name="Text Box 51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223.1.3.2</a:t>
            </a:r>
            <a:endParaRPr lang="en-US"/>
          </a:p>
        </p:txBody>
      </p:sp>
      <p:sp>
        <p:nvSpPr>
          <p:cNvPr id="4137" name="Rectangle 52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38" name="Text Box 53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223.1.3.1</a:t>
            </a:r>
            <a:endParaRPr lang="en-US"/>
          </a:p>
        </p:txBody>
      </p:sp>
      <p:sp>
        <p:nvSpPr>
          <p:cNvPr id="4139" name="Rectangle 54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40" name="Text Box 55"/>
          <p:cNvSpPr txBox="1">
            <a:spLocks noChangeArrowheads="1"/>
          </p:cNvSpPr>
          <p:nvPr/>
        </p:nvSpPr>
        <p:spPr bwMode="auto">
          <a:xfrm>
            <a:off x="6115050" y="2922588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223.1.3.27</a:t>
            </a:r>
            <a:endParaRPr lang="en-US"/>
          </a:p>
        </p:txBody>
      </p:sp>
      <p:sp>
        <p:nvSpPr>
          <p:cNvPr id="4141" name="Text Box 56"/>
          <p:cNvSpPr txBox="1">
            <a:spLocks noChangeArrowheads="1"/>
          </p:cNvSpPr>
          <p:nvPr/>
        </p:nvSpPr>
        <p:spPr bwMode="auto">
          <a:xfrm>
            <a:off x="4670425" y="5051425"/>
            <a:ext cx="357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network consisting of 3 subnets</a:t>
            </a:r>
          </a:p>
        </p:txBody>
      </p: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6842125" y="3432175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subnet</a:t>
            </a:r>
          </a:p>
        </p:txBody>
      </p:sp>
      <p:sp>
        <p:nvSpPr>
          <p:cNvPr id="4143" name="Line 58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5840600-C319-4159-BEFE-3C0DC60525A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addressing: CIDR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328738"/>
            <a:ext cx="8107363" cy="3171825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CIDR: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lassless 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en-US" sz="3200" dirty="0" err="1" smtClean="0"/>
              <a:t>nter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dirty="0" err="1" smtClean="0"/>
              <a:t>omain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outing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subnet portion of address of arbitrary length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address format: </a:t>
            </a:r>
            <a:r>
              <a:rPr lang="en-US" dirty="0" err="1" smtClean="0">
                <a:solidFill>
                  <a:srgbClr val="FF0000"/>
                </a:solidFill>
              </a:rPr>
              <a:t>a.b.c.d</a:t>
            </a:r>
            <a:r>
              <a:rPr lang="en-US" dirty="0" smtClean="0">
                <a:solidFill>
                  <a:srgbClr val="FF0000"/>
                </a:solidFill>
              </a:rPr>
              <a:t>/x</a:t>
            </a:r>
            <a:r>
              <a:rPr lang="en-US" dirty="0" smtClean="0"/>
              <a:t>, where x is # bits in subnet portion of address</a:t>
            </a:r>
          </a:p>
        </p:txBody>
      </p:sp>
      <p:grpSp>
        <p:nvGrpSpPr>
          <p:cNvPr id="13318" name="Group 4"/>
          <p:cNvGrpSpPr>
            <a:grpSpLocks/>
          </p:cNvGrpSpPr>
          <p:nvPr/>
        </p:nvGrpSpPr>
        <p:grpSpPr bwMode="auto">
          <a:xfrm>
            <a:off x="1423988" y="4641850"/>
            <a:ext cx="6124575" cy="1625600"/>
            <a:chOff x="1339" y="899"/>
            <a:chExt cx="3858" cy="1024"/>
          </a:xfrm>
        </p:grpSpPr>
        <p:sp>
          <p:nvSpPr>
            <p:cNvPr id="13319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Arial" pitchFamily="34" charset="0"/>
                </a:rPr>
                <a:t>11001000  00010111</a:t>
              </a:r>
              <a:r>
                <a:rPr lang="en-US" sz="2400">
                  <a:latin typeface="Arial" pitchFamily="34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pitchFamily="34" charset="0"/>
                </a:rPr>
                <a:t>0001000</a:t>
              </a:r>
              <a:r>
                <a:rPr lang="en-US" sz="2400">
                  <a:latin typeface="Arial" pitchFamily="34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20" name="Text Box 6"/>
            <p:cNvSpPr txBox="1">
              <a:spLocks noChangeArrowheads="1"/>
            </p:cNvSpPr>
            <p:nvPr/>
          </p:nvSpPr>
          <p:spPr bwMode="auto">
            <a:xfrm>
              <a:off x="2376" y="922"/>
              <a:ext cx="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>
                  <a:solidFill>
                    <a:schemeClr val="accent2"/>
                  </a:solidFill>
                </a:rPr>
                <a:t>part</a:t>
              </a:r>
              <a:endParaRPr lang="en-US"/>
            </a:p>
          </p:txBody>
        </p:sp>
        <p:sp>
          <p:nvSpPr>
            <p:cNvPr id="13321" name="Text Box 7"/>
            <p:cNvSpPr txBox="1">
              <a:spLocks noChangeArrowheads="1"/>
            </p:cNvSpPr>
            <p:nvPr/>
          </p:nvSpPr>
          <p:spPr bwMode="auto">
            <a:xfrm>
              <a:off x="4468" y="899"/>
              <a:ext cx="4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host</a:t>
              </a:r>
            </a:p>
            <a:p>
              <a:pPr algn="ctr"/>
              <a:r>
                <a:rPr lang="en-US"/>
                <a:t>part</a:t>
              </a:r>
            </a:p>
          </p:txBody>
        </p:sp>
        <p:sp>
          <p:nvSpPr>
            <p:cNvPr id="13322" name="Line 8"/>
            <p:cNvSpPr>
              <a:spLocks noChangeShapeType="1"/>
            </p:cNvSpPr>
            <p:nvPr/>
          </p:nvSpPr>
          <p:spPr bwMode="auto">
            <a:xfrm>
              <a:off x="3020" y="1121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23" name="Line 9"/>
            <p:cNvSpPr>
              <a:spLocks noChangeShapeType="1"/>
            </p:cNvSpPr>
            <p:nvPr/>
          </p:nvSpPr>
          <p:spPr bwMode="auto">
            <a:xfrm flipH="1">
              <a:off x="1408" y="1118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 flipH="1" flipV="1">
              <a:off x="4055" y="1123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25" name="Line 11"/>
            <p:cNvSpPr>
              <a:spLocks noChangeShapeType="1"/>
            </p:cNvSpPr>
            <p:nvPr/>
          </p:nvSpPr>
          <p:spPr bwMode="auto">
            <a:xfrm flipV="1">
              <a:off x="4778" y="1121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26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200.23.16.0/23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191D3D3-A965-47C9-B872-C5DAAC964EE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addresses: how to get one?</a:t>
            </a:r>
            <a:endParaRPr lang="en-US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87513"/>
            <a:ext cx="8034338" cy="335915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n-US" u="sng" smtClean="0">
                <a:solidFill>
                  <a:srgbClr val="FF0000"/>
                </a:solidFill>
              </a:rPr>
              <a:t>Q:</a:t>
            </a:r>
            <a:r>
              <a:rPr lang="en-US" smtClean="0"/>
              <a:t> How does a </a:t>
            </a:r>
            <a:r>
              <a:rPr lang="en-US" i="1" smtClean="0"/>
              <a:t>host</a:t>
            </a:r>
            <a:r>
              <a:rPr lang="en-US" smtClean="0"/>
              <a:t> get IP address?</a:t>
            </a:r>
          </a:p>
          <a:p>
            <a:pPr>
              <a:buFont typeface="ZapfDingbats"/>
              <a:buNone/>
            </a:pPr>
            <a:endParaRPr lang="en-US" smtClean="0"/>
          </a:p>
          <a:p>
            <a:r>
              <a:rPr lang="en-US" sz="2400" smtClean="0"/>
              <a:t>hard-coded by system admin in a file</a:t>
            </a:r>
          </a:p>
          <a:p>
            <a:pPr lvl="1"/>
            <a:r>
              <a:rPr lang="en-US" smtClean="0"/>
              <a:t>Windows: control-panel-&gt;network-&gt;configuration-&gt;tcp/ip-&gt;properties</a:t>
            </a:r>
          </a:p>
          <a:p>
            <a:pPr lvl="1"/>
            <a:r>
              <a:rPr lang="en-US" smtClean="0"/>
              <a:t>UNIX: /etc/rc.config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DHCP: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D</a:t>
            </a:r>
            <a:r>
              <a:rPr lang="en-US" sz="2400" smtClean="0"/>
              <a:t>ynamic </a:t>
            </a:r>
            <a:r>
              <a:rPr lang="en-US" sz="2400" smtClean="0">
                <a:solidFill>
                  <a:srgbClr val="FF0000"/>
                </a:solidFill>
              </a:rPr>
              <a:t>H</a:t>
            </a:r>
            <a:r>
              <a:rPr lang="en-US" sz="2400" smtClean="0"/>
              <a:t>ost </a:t>
            </a:r>
            <a:r>
              <a:rPr lang="en-US" sz="2400" smtClean="0">
                <a:solidFill>
                  <a:srgbClr val="FF0000"/>
                </a:solidFill>
              </a:rPr>
              <a:t>C</a:t>
            </a:r>
            <a:r>
              <a:rPr lang="en-US" sz="2400" smtClean="0"/>
              <a:t>onfiguration 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/>
              <a:t>rotocol: dynamically get address from as server</a:t>
            </a:r>
          </a:p>
          <a:p>
            <a:pPr lvl="1"/>
            <a:r>
              <a:rPr lang="en-US" smtClean="0"/>
              <a:t>“plug-and-play” </a:t>
            </a:r>
          </a:p>
          <a:p>
            <a:pPr>
              <a:buFont typeface="ZapfDingbats"/>
              <a:buNone/>
            </a:pPr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1A13688-53EB-4FBF-81FD-4A337AA4D64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28600"/>
            <a:ext cx="7772400" cy="1143000"/>
          </a:xfrm>
        </p:spPr>
        <p:txBody>
          <a:bodyPr/>
          <a:lstStyle/>
          <a:p>
            <a:r>
              <a:rPr lang="en-US" sz="3600" smtClean="0"/>
              <a:t>IP addresses: how to get one?</a:t>
            </a: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3025"/>
            <a:ext cx="9144000" cy="180975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n-US" u="sng" smtClean="0">
                <a:solidFill>
                  <a:srgbClr val="FF0000"/>
                </a:solidFill>
              </a:rPr>
              <a:t>Q:</a:t>
            </a:r>
            <a:r>
              <a:rPr lang="en-US" smtClean="0"/>
              <a:t> How does </a:t>
            </a:r>
            <a:r>
              <a:rPr lang="en-US" i="1" smtClean="0"/>
              <a:t>network</a:t>
            </a:r>
            <a:r>
              <a:rPr lang="en-US" smtClean="0"/>
              <a:t> get subnet part of IP addr?</a:t>
            </a:r>
          </a:p>
          <a:p>
            <a:pPr>
              <a:buFont typeface="ZapfDingbats"/>
              <a:buNone/>
            </a:pPr>
            <a:r>
              <a:rPr lang="en-US" u="sng" smtClean="0">
                <a:solidFill>
                  <a:srgbClr val="FF0000"/>
                </a:solidFill>
              </a:rPr>
              <a:t>A:</a:t>
            </a:r>
            <a:r>
              <a:rPr lang="en-US" smtClean="0"/>
              <a:t> gets allocated portion of its provider ISP’s address space</a:t>
            </a:r>
            <a:endParaRPr lang="en-US" sz="2400" smtClean="0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592138" y="3514725"/>
            <a:ext cx="85518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ISP's block          </a:t>
            </a:r>
            <a:r>
              <a:rPr lang="en-US" u="sng">
                <a:solidFill>
                  <a:schemeClr val="accent2"/>
                </a:solidFill>
                <a:latin typeface="Arial" pitchFamily="34" charset="0"/>
              </a:rPr>
              <a:t>11001000  00010111  0001</a:t>
            </a:r>
            <a:r>
              <a:rPr lang="en-US">
                <a:solidFill>
                  <a:schemeClr val="accent2"/>
                </a:solidFill>
                <a:latin typeface="Arial" pitchFamily="34" charset="0"/>
              </a:rPr>
              <a:t>0000  00000000    200.23.16.0/20 </a:t>
            </a:r>
          </a:p>
          <a:p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Organization 0    </a:t>
            </a:r>
            <a:r>
              <a:rPr lang="en-US" u="sng">
                <a:latin typeface="Arial" pitchFamily="34" charset="0"/>
              </a:rPr>
              <a:t>11001000  00010111  0001000</a:t>
            </a:r>
            <a:r>
              <a:rPr lang="en-US">
                <a:latin typeface="Arial" pitchFamily="34" charset="0"/>
              </a:rPr>
              <a:t>0  00000000    200.23.16.0/23 </a:t>
            </a:r>
          </a:p>
          <a:p>
            <a:r>
              <a:rPr lang="en-US">
                <a:latin typeface="Arial" pitchFamily="34" charset="0"/>
              </a:rPr>
              <a:t>Organization 1    </a:t>
            </a:r>
            <a:r>
              <a:rPr lang="en-US" u="sng">
                <a:latin typeface="Arial" pitchFamily="34" charset="0"/>
              </a:rPr>
              <a:t>11001000  00010111  0001001</a:t>
            </a:r>
            <a:r>
              <a:rPr lang="en-US">
                <a:latin typeface="Arial" pitchFamily="34" charset="0"/>
              </a:rPr>
              <a:t>0  00000000    200.23.18.0/23 </a:t>
            </a:r>
          </a:p>
          <a:p>
            <a:r>
              <a:rPr lang="en-US">
                <a:latin typeface="Arial" pitchFamily="34" charset="0"/>
              </a:rPr>
              <a:t>Organization 2    </a:t>
            </a:r>
            <a:r>
              <a:rPr lang="en-US" u="sng">
                <a:latin typeface="Arial" pitchFamily="34" charset="0"/>
              </a:rPr>
              <a:t>11001000  00010111  0001010</a:t>
            </a:r>
            <a:r>
              <a:rPr lang="en-US">
                <a:latin typeface="Arial" pitchFamily="34" charset="0"/>
              </a:rPr>
              <a:t>0  00000000    200.23.20.0/23 </a:t>
            </a:r>
          </a:p>
          <a:p>
            <a:r>
              <a:rPr lang="en-US">
                <a:latin typeface="Arial" pitchFamily="34" charset="0"/>
              </a:rPr>
              <a:t>   ...                                          …..                                   ….                ….</a:t>
            </a:r>
          </a:p>
          <a:p>
            <a:r>
              <a:rPr lang="en-US">
                <a:latin typeface="Arial" pitchFamily="34" charset="0"/>
              </a:rPr>
              <a:t>Organization 7    </a:t>
            </a:r>
            <a:r>
              <a:rPr lang="en-US" u="sng">
                <a:latin typeface="Arial" pitchFamily="34" charset="0"/>
              </a:rPr>
              <a:t>11001000  00010111  0001111</a:t>
            </a:r>
            <a:r>
              <a:rPr lang="en-US">
                <a:latin typeface="Arial" pitchFamily="34" charset="0"/>
              </a:rPr>
              <a:t>0  00000000    200.23.30.0/23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03F295D-CC49-4473-83C2-625B8F4D304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IP addressing: the last word...</a:t>
            </a: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/>
              <a:buNone/>
            </a:pPr>
            <a:r>
              <a:rPr lang="en-US" u="sng" smtClean="0">
                <a:solidFill>
                  <a:schemeClr val="accent2"/>
                </a:solidFill>
              </a:rPr>
              <a:t>Q:</a:t>
            </a:r>
            <a:r>
              <a:rPr lang="en-US" smtClean="0"/>
              <a:t> How does an ISP get block of addresses?</a:t>
            </a:r>
          </a:p>
          <a:p>
            <a:pPr>
              <a:buFont typeface="ZapfDingbats"/>
              <a:buNone/>
            </a:pPr>
            <a:r>
              <a:rPr lang="en-US" u="sng" smtClean="0">
                <a:solidFill>
                  <a:schemeClr val="accent2"/>
                </a:solidFill>
              </a:rPr>
              <a:t>A:</a:t>
            </a:r>
            <a:r>
              <a:rPr lang="en-US" sz="2400" smtClean="0">
                <a:solidFill>
                  <a:srgbClr val="FF0000"/>
                </a:solidFill>
              </a:rPr>
              <a:t> ICANN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FF0000"/>
                </a:solidFill>
              </a:rPr>
              <a:t>I</a:t>
            </a:r>
            <a:r>
              <a:rPr lang="en-US" sz="2400" smtClean="0"/>
              <a:t>nternet </a:t>
            </a:r>
            <a:r>
              <a:rPr lang="en-US" sz="2400" smtClean="0">
                <a:solidFill>
                  <a:srgbClr val="FF0000"/>
                </a:solidFill>
              </a:rPr>
              <a:t>C</a:t>
            </a:r>
            <a:r>
              <a:rPr lang="en-US" sz="2400" smtClean="0"/>
              <a:t>orporation for </a:t>
            </a:r>
            <a:r>
              <a:rPr lang="en-US" sz="2400" smtClean="0">
                <a:solidFill>
                  <a:srgbClr val="FF0000"/>
                </a:solidFill>
              </a:rPr>
              <a:t>A</a:t>
            </a:r>
            <a:r>
              <a:rPr lang="en-US" sz="2400" smtClean="0"/>
              <a:t>ssigned </a:t>
            </a:r>
          </a:p>
          <a:p>
            <a:pPr>
              <a:buFont typeface="ZapfDingbats"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rgbClr val="FF0000"/>
                </a:solidFill>
              </a:rPr>
              <a:t>N</a:t>
            </a:r>
            <a:r>
              <a:rPr lang="en-US" sz="2400" smtClean="0"/>
              <a:t>ames and </a:t>
            </a:r>
            <a:r>
              <a:rPr lang="en-US" sz="2400" smtClean="0">
                <a:solidFill>
                  <a:srgbClr val="FF0000"/>
                </a:solidFill>
              </a:rPr>
              <a:t>N</a:t>
            </a:r>
            <a:r>
              <a:rPr lang="en-US" sz="2400" smtClean="0"/>
              <a:t>umbers</a:t>
            </a:r>
          </a:p>
          <a:p>
            <a:pPr lvl="1"/>
            <a:r>
              <a:rPr lang="en-US" smtClean="0"/>
              <a:t>allocates addresses</a:t>
            </a:r>
          </a:p>
          <a:p>
            <a:pPr lvl="1"/>
            <a:r>
              <a:rPr lang="en-US" smtClean="0"/>
              <a:t>manages DNS</a:t>
            </a:r>
          </a:p>
          <a:p>
            <a:pPr lvl="1"/>
            <a:r>
              <a:rPr lang="en-US" smtClean="0"/>
              <a:t>assigns domain names, resolves disputes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9AB31CF-63B4-4341-9FD4-3F59526155B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Περίληψη</a:t>
            </a:r>
            <a:endParaRPr lang="en-US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9113"/>
            <a:ext cx="10086975" cy="4573587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Η ιστορία μας μέχρι τώρα </a:t>
            </a:r>
            <a:r>
              <a:rPr lang="en-US" sz="2400" dirty="0" smtClean="0"/>
              <a:t>… </a:t>
            </a:r>
          </a:p>
          <a:p>
            <a:pPr lvl="1">
              <a:buFont typeface="Courier New" pitchFamily="49" charset="0"/>
              <a:buChar char="o"/>
            </a:pPr>
            <a:r>
              <a:rPr lang="el-GR" sz="2200" dirty="0" smtClean="0"/>
              <a:t>Οι </a:t>
            </a:r>
            <a:r>
              <a:rPr lang="en-US" sz="2200" dirty="0" smtClean="0"/>
              <a:t>IP </a:t>
            </a:r>
            <a:r>
              <a:rPr lang="el-GR" sz="2200" dirty="0" smtClean="0"/>
              <a:t>διευθύνσεις</a:t>
            </a:r>
            <a:r>
              <a:rPr lang="en-US" sz="2200" dirty="0" smtClean="0"/>
              <a:t> </a:t>
            </a:r>
            <a:r>
              <a:rPr lang="el-GR" sz="2200" dirty="0" smtClean="0"/>
              <a:t>αντανακλούν τη δομή του </a:t>
            </a:r>
            <a:r>
              <a:rPr lang="en-US" sz="2200" dirty="0" smtClean="0"/>
              <a:t>Internet</a:t>
            </a:r>
          </a:p>
          <a:p>
            <a:pPr lvl="1">
              <a:buNone/>
            </a:pPr>
            <a:r>
              <a:rPr lang="en-US" sz="1200" dirty="0" smtClean="0"/>
              <a:t>                        </a:t>
            </a:r>
            <a:r>
              <a:rPr lang="el-GR" sz="1400" dirty="0" smtClean="0"/>
              <a:t>όπως οι τηλεφωνικοί αριθμοί</a:t>
            </a:r>
            <a:endParaRPr lang="en-US" sz="1400" dirty="0" smtClean="0"/>
          </a:p>
          <a:p>
            <a:pPr lvl="1">
              <a:buFont typeface="Courier New" pitchFamily="49" charset="0"/>
              <a:buChar char="o"/>
            </a:pPr>
            <a:r>
              <a:rPr lang="el-GR" sz="2200" dirty="0" smtClean="0"/>
              <a:t>Οι </a:t>
            </a:r>
            <a:r>
              <a:rPr lang="en-US" sz="2200" dirty="0" smtClean="0"/>
              <a:t>IP </a:t>
            </a:r>
            <a:r>
              <a:rPr lang="el-GR" sz="2200" dirty="0" smtClean="0"/>
              <a:t>επικεφαλίδες πακέτων </a:t>
            </a:r>
            <a:r>
              <a:rPr lang="en-US" sz="2200" dirty="0" smtClean="0"/>
              <a:t>“</a:t>
            </a:r>
            <a:r>
              <a:rPr lang="el-GR" sz="2200" dirty="0" smtClean="0"/>
              <a:t>φέρουν</a:t>
            </a:r>
            <a:r>
              <a:rPr lang="en-US" sz="2200" dirty="0" smtClean="0"/>
              <a:t>” </a:t>
            </a:r>
            <a:r>
              <a:rPr lang="el-GR" sz="2200" dirty="0" smtClean="0"/>
              <a:t>αυτή τη πληροφορία</a:t>
            </a:r>
            <a:endParaRPr lang="en-US" sz="2200" dirty="0" smtClean="0"/>
          </a:p>
          <a:p>
            <a:pPr lvl="1">
              <a:buFont typeface="Courier New" pitchFamily="49" charset="0"/>
              <a:buChar char="o"/>
            </a:pPr>
            <a:r>
              <a:rPr lang="el-GR" sz="2200" dirty="0" smtClean="0"/>
              <a:t>Όταν το πακέτο φτάνει στο</a:t>
            </a:r>
            <a:r>
              <a:rPr lang="el-GR" sz="2200" dirty="0" smtClean="0">
                <a:latin typeface="Arial" pitchFamily="34" charset="0"/>
              </a:rPr>
              <a:t>ν</a:t>
            </a:r>
            <a:r>
              <a:rPr lang="el-GR" sz="2200" dirty="0" smtClean="0"/>
              <a:t> δρομολογητή αυτός</a:t>
            </a:r>
            <a:endParaRPr lang="en-US" sz="2200" dirty="0" smtClean="0"/>
          </a:p>
          <a:p>
            <a:pPr lvl="2"/>
            <a:r>
              <a:rPr lang="en-US" sz="2200" dirty="0" smtClean="0">
                <a:solidFill>
                  <a:srgbClr val="CC3300"/>
                </a:solidFill>
              </a:rPr>
              <a:t>E</a:t>
            </a:r>
            <a:r>
              <a:rPr lang="el-GR" sz="2200" dirty="0" err="1" smtClean="0">
                <a:solidFill>
                  <a:srgbClr val="CC3300"/>
                </a:solidFill>
              </a:rPr>
              <a:t>ξετάζει</a:t>
            </a:r>
            <a:r>
              <a:rPr lang="el-GR" sz="2200" dirty="0" smtClean="0">
                <a:solidFill>
                  <a:srgbClr val="CC3300"/>
                </a:solidFill>
              </a:rPr>
              <a:t> την επικεφαλίδα </a:t>
            </a:r>
            <a:r>
              <a:rPr lang="en-US" sz="2200" dirty="0" smtClean="0"/>
              <a:t> </a:t>
            </a:r>
            <a:r>
              <a:rPr lang="el-GR" sz="2200" dirty="0" smtClean="0"/>
              <a:t>για να προσδιορίσει τον </a:t>
            </a:r>
            <a:r>
              <a:rPr lang="el-GR" sz="2200" dirty="0" smtClean="0">
                <a:solidFill>
                  <a:srgbClr val="33CC33"/>
                </a:solidFill>
              </a:rPr>
              <a:t>προορισμό</a:t>
            </a:r>
            <a:endParaRPr lang="en-US" sz="2200" dirty="0" smtClean="0">
              <a:solidFill>
                <a:srgbClr val="33CC33"/>
              </a:solidFill>
            </a:endParaRPr>
          </a:p>
          <a:p>
            <a:pPr lvl="2"/>
            <a:r>
              <a:rPr lang="el-GR" sz="2200" i="1" dirty="0" smtClean="0">
                <a:solidFill>
                  <a:srgbClr val="CC3300"/>
                </a:solidFill>
              </a:rPr>
              <a:t>Ψάχνει </a:t>
            </a:r>
            <a:r>
              <a:rPr lang="en-US" sz="2200" i="1" dirty="0" smtClean="0"/>
              <a:t> </a:t>
            </a:r>
            <a:r>
              <a:rPr lang="el-GR" sz="2200" i="1" dirty="0" smtClean="0"/>
              <a:t>στον πίνακα για να προσδιορίσει </a:t>
            </a:r>
            <a:r>
              <a:rPr lang="el-GR" sz="2200" i="1" dirty="0" smtClean="0">
                <a:solidFill>
                  <a:srgbClr val="33CC33"/>
                </a:solidFill>
              </a:rPr>
              <a:t>τον επόμενο κόμβο </a:t>
            </a:r>
          </a:p>
          <a:p>
            <a:pPr lvl="2">
              <a:buFontTx/>
              <a:buNone/>
            </a:pPr>
            <a:r>
              <a:rPr lang="el-GR" sz="2200" i="1" dirty="0" smtClean="0">
                <a:solidFill>
                  <a:srgbClr val="33CC33"/>
                </a:solidFill>
              </a:rPr>
              <a:t>   στο μονοπάτι</a:t>
            </a:r>
            <a:endParaRPr lang="en-US" sz="2200" i="1" dirty="0" smtClean="0">
              <a:solidFill>
                <a:srgbClr val="33CC33"/>
              </a:solidFill>
            </a:endParaRPr>
          </a:p>
          <a:p>
            <a:pPr lvl="2"/>
            <a:r>
              <a:rPr lang="el-GR" sz="2200" dirty="0" smtClean="0">
                <a:solidFill>
                  <a:srgbClr val="CC3300"/>
                </a:solidFill>
              </a:rPr>
              <a:t>Στέλνει το πακέτο</a:t>
            </a:r>
            <a:r>
              <a:rPr lang="en-US" sz="2200" dirty="0" smtClean="0"/>
              <a:t> </a:t>
            </a:r>
            <a:r>
              <a:rPr lang="el-GR" sz="2200" dirty="0" smtClean="0"/>
              <a:t>στην κατάλληλη θύρα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l-GR" sz="2200" dirty="0" smtClean="0"/>
              <a:t>Σημερινή διάλεξη</a:t>
            </a:r>
            <a:endParaRPr lang="en-US" sz="2200" dirty="0" smtClean="0"/>
          </a:p>
          <a:p>
            <a:pPr lvl="1">
              <a:buNone/>
            </a:pPr>
            <a:r>
              <a:rPr lang="el-GR" sz="2200" dirty="0" smtClean="0"/>
              <a:t>Πως δημιουργείται ο πίνακας δρομολόγησης </a:t>
            </a:r>
            <a:endParaRPr lang="en-US" sz="2200" dirty="0" smtClean="0"/>
          </a:p>
        </p:txBody>
      </p:sp>
      <p:grpSp>
        <p:nvGrpSpPr>
          <p:cNvPr id="17414" name="Group 12"/>
          <p:cNvGrpSpPr>
            <a:grpSpLocks/>
          </p:cNvGrpSpPr>
          <p:nvPr/>
        </p:nvGrpSpPr>
        <p:grpSpPr bwMode="auto">
          <a:xfrm>
            <a:off x="6280150" y="290513"/>
            <a:ext cx="2286000" cy="1776412"/>
            <a:chOff x="4032" y="1041"/>
            <a:chExt cx="1440" cy="1119"/>
          </a:xfrm>
        </p:grpSpPr>
        <p:grpSp>
          <p:nvGrpSpPr>
            <p:cNvPr id="17415" name="Group 4"/>
            <p:cNvGrpSpPr>
              <a:grpSpLocks/>
            </p:cNvGrpSpPr>
            <p:nvPr/>
          </p:nvGrpSpPr>
          <p:grpSpPr bwMode="auto">
            <a:xfrm>
              <a:off x="4080" y="1104"/>
              <a:ext cx="1392" cy="1056"/>
              <a:chOff x="1104" y="960"/>
              <a:chExt cx="1392" cy="1056"/>
            </a:xfrm>
          </p:grpSpPr>
          <p:sp>
            <p:nvSpPr>
              <p:cNvPr id="17418" name="Rectangle 5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528" cy="480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/>
                <a:r>
                  <a:rPr lang="en-US" sz="1400">
                    <a:latin typeface="Helvetica"/>
                  </a:rPr>
                  <a:t>Router</a:t>
                </a:r>
              </a:p>
            </p:txBody>
          </p:sp>
          <p:sp>
            <p:nvSpPr>
              <p:cNvPr id="17419" name="Line 6"/>
              <p:cNvSpPr>
                <a:spLocks noChangeShapeType="1"/>
              </p:cNvSpPr>
              <p:nvPr/>
            </p:nvSpPr>
            <p:spPr bwMode="auto">
              <a:xfrm>
                <a:off x="1104" y="960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7420" name="Line 7"/>
              <p:cNvSpPr>
                <a:spLocks noChangeShapeType="1"/>
              </p:cNvSpPr>
              <p:nvPr/>
            </p:nvSpPr>
            <p:spPr bwMode="auto">
              <a:xfrm>
                <a:off x="2064" y="1728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7421" name="Line 8"/>
              <p:cNvSpPr>
                <a:spLocks noChangeShapeType="1"/>
              </p:cNvSpPr>
              <p:nvPr/>
            </p:nvSpPr>
            <p:spPr bwMode="auto">
              <a:xfrm flipH="1">
                <a:off x="2064" y="960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7422" name="Line 9"/>
              <p:cNvSpPr>
                <a:spLocks noChangeShapeType="1"/>
              </p:cNvSpPr>
              <p:nvPr/>
            </p:nvSpPr>
            <p:spPr bwMode="auto">
              <a:xfrm flipH="1">
                <a:off x="1104" y="1728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l-GR"/>
              </a:p>
            </p:txBody>
          </p:sp>
        </p:grpSp>
        <p:sp>
          <p:nvSpPr>
            <p:cNvPr id="17416" name="Line 10"/>
            <p:cNvSpPr>
              <a:spLocks noChangeShapeType="1"/>
            </p:cNvSpPr>
            <p:nvPr/>
          </p:nvSpPr>
          <p:spPr bwMode="auto">
            <a:xfrm flipV="1">
              <a:off x="4032" y="1728"/>
              <a:ext cx="48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l-GR"/>
            </a:p>
          </p:txBody>
        </p:sp>
        <p:sp>
          <p:nvSpPr>
            <p:cNvPr id="17417" name="Freeform 11"/>
            <p:cNvSpPr>
              <a:spLocks/>
            </p:cNvSpPr>
            <p:nvPr/>
          </p:nvSpPr>
          <p:spPr bwMode="auto">
            <a:xfrm>
              <a:off x="4176" y="1041"/>
              <a:ext cx="484" cy="677"/>
            </a:xfrm>
            <a:custGeom>
              <a:avLst/>
              <a:gdLst>
                <a:gd name="T0" fmla="*/ 350 w 484"/>
                <a:gd name="T1" fmla="*/ 677 h 677"/>
                <a:gd name="T2" fmla="*/ 480 w 484"/>
                <a:gd name="T3" fmla="*/ 415 h 677"/>
                <a:gd name="T4" fmla="*/ 451 w 484"/>
                <a:gd name="T5" fmla="*/ 314 h 677"/>
                <a:gd name="T6" fmla="*/ 427 w 484"/>
                <a:gd name="T7" fmla="*/ 285 h 677"/>
                <a:gd name="T8" fmla="*/ 320 w 484"/>
                <a:gd name="T9" fmla="*/ 190 h 677"/>
                <a:gd name="T10" fmla="*/ 95 w 484"/>
                <a:gd name="T11" fmla="*/ 59 h 677"/>
                <a:gd name="T12" fmla="*/ 77 w 484"/>
                <a:gd name="T13" fmla="*/ 41 h 677"/>
                <a:gd name="T14" fmla="*/ 0 w 484"/>
                <a:gd name="T15" fmla="*/ 0 h 6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4"/>
                <a:gd name="T25" fmla="*/ 0 h 677"/>
                <a:gd name="T26" fmla="*/ 484 w 484"/>
                <a:gd name="T27" fmla="*/ 677 h 6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4" h="677">
                  <a:moveTo>
                    <a:pt x="350" y="677"/>
                  </a:moveTo>
                  <a:cubicBezTo>
                    <a:pt x="438" y="589"/>
                    <a:pt x="463" y="540"/>
                    <a:pt x="480" y="415"/>
                  </a:cubicBezTo>
                  <a:cubicBezTo>
                    <a:pt x="476" y="362"/>
                    <a:pt x="484" y="347"/>
                    <a:pt x="451" y="314"/>
                  </a:cubicBezTo>
                  <a:cubicBezTo>
                    <a:pt x="437" y="275"/>
                    <a:pt x="456" y="319"/>
                    <a:pt x="427" y="285"/>
                  </a:cubicBezTo>
                  <a:cubicBezTo>
                    <a:pt x="395" y="249"/>
                    <a:pt x="370" y="207"/>
                    <a:pt x="320" y="190"/>
                  </a:cubicBezTo>
                  <a:cubicBezTo>
                    <a:pt x="259" y="127"/>
                    <a:pt x="180" y="81"/>
                    <a:pt x="95" y="59"/>
                  </a:cubicBezTo>
                  <a:cubicBezTo>
                    <a:pt x="89" y="53"/>
                    <a:pt x="84" y="45"/>
                    <a:pt x="77" y="41"/>
                  </a:cubicBezTo>
                  <a:cubicBezTo>
                    <a:pt x="63" y="33"/>
                    <a:pt x="0" y="21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l-G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A80AA62-1757-4BBD-ADEC-70B88D6CE483}" type="slidenum">
              <a:rPr lang="en-US" smtClean="0"/>
              <a:pPr/>
              <a:t>17</a:t>
            </a:fld>
            <a:endParaRPr lang="en-US" smtClean="0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3200400" y="1406525"/>
            <a:ext cx="3571875" cy="2236788"/>
            <a:chOff x="3162" y="1071"/>
            <a:chExt cx="2250" cy="1409"/>
          </a:xfrm>
        </p:grpSpPr>
        <p:sp>
          <p:nvSpPr>
            <p:cNvPr id="18439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40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41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42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3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8445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46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47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8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8450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51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52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3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4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8455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56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57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8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9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8460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61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62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63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64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8465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66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67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68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69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8470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8471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2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3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16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4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5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6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7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8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8479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18480" name="Group 44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18506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8507" name="Text Box 46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8481" name="Group 47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18504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8505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8482" name="Group 50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18502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8503" name="Text Box 52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8483" name="Group 53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18500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8501" name="Text Box 55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8484" name="Group 56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18498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8499" name="Text Box 58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8485" name="Group 59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18496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8497" name="Text Box 61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z</a:t>
                </a:r>
              </a:p>
            </p:txBody>
          </p:sp>
        </p:grpSp>
        <p:sp>
          <p:nvSpPr>
            <p:cNvPr id="18486" name="Text Box 62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87" name="Text Box 63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88" name="Text Box 64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89" name="Text Box 65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90" name="Text Box 66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91" name="Text Box 67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92" name="Text Box 68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93" name="Text Box 69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94" name="Text Box 70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95" name="Text Box 71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8437" name="Text Box 72"/>
          <p:cNvSpPr txBox="1">
            <a:spLocks noChangeArrowheads="1"/>
          </p:cNvSpPr>
          <p:nvPr/>
        </p:nvSpPr>
        <p:spPr bwMode="auto">
          <a:xfrm>
            <a:off x="939800" y="3263900"/>
            <a:ext cx="80089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latin typeface="Arial" pitchFamily="34" charset="0"/>
              </a:rPr>
              <a:t>Γράφος</a:t>
            </a:r>
            <a:r>
              <a:rPr lang="en-US">
                <a:latin typeface="Arial" pitchFamily="34" charset="0"/>
              </a:rPr>
              <a:t>: </a:t>
            </a:r>
            <a:r>
              <a:rPr lang="en-US" i="1">
                <a:latin typeface="Arial" pitchFamily="34" charset="0"/>
              </a:rPr>
              <a:t>G = (N,E)</a:t>
            </a:r>
          </a:p>
          <a:p>
            <a:endParaRPr lang="en-US">
              <a:latin typeface="Arial" pitchFamily="34" charset="0"/>
            </a:endParaRPr>
          </a:p>
          <a:p>
            <a:r>
              <a:rPr lang="en-US" i="1">
                <a:latin typeface="Arial" pitchFamily="34" charset="0"/>
              </a:rPr>
              <a:t>N</a:t>
            </a:r>
            <a:r>
              <a:rPr lang="en-US">
                <a:latin typeface="Arial" pitchFamily="34" charset="0"/>
              </a:rPr>
              <a:t> = </a:t>
            </a:r>
            <a:r>
              <a:rPr lang="el-GR">
                <a:latin typeface="Arial" pitchFamily="34" charset="0"/>
              </a:rPr>
              <a:t>σύνολο δρομολογητών</a:t>
            </a:r>
            <a:r>
              <a:rPr lang="en-US">
                <a:latin typeface="Arial" pitchFamily="34" charset="0"/>
              </a:rPr>
              <a:t> = {u, v, w, x, y, z }</a:t>
            </a:r>
          </a:p>
          <a:p>
            <a:endParaRPr lang="en-US">
              <a:latin typeface="Arial" pitchFamily="34" charset="0"/>
            </a:endParaRPr>
          </a:p>
          <a:p>
            <a:r>
              <a:rPr lang="en-US" i="1">
                <a:latin typeface="Arial" pitchFamily="34" charset="0"/>
              </a:rPr>
              <a:t>E</a:t>
            </a:r>
            <a:r>
              <a:rPr lang="en-US">
                <a:latin typeface="Arial" pitchFamily="34" charset="0"/>
              </a:rPr>
              <a:t> = </a:t>
            </a:r>
            <a:r>
              <a:rPr lang="el-GR">
                <a:latin typeface="Arial" pitchFamily="34" charset="0"/>
              </a:rPr>
              <a:t>σύνολο ζεύξεων</a:t>
            </a:r>
            <a:r>
              <a:rPr lang="en-US">
                <a:latin typeface="Arial" pitchFamily="34" charset="0"/>
              </a:rPr>
              <a:t> = { (u,v), (u,x), (v,x), (v,w), (x,w), (x,y), (w,y), (w,z), (y,z) }</a:t>
            </a:r>
          </a:p>
        </p:txBody>
      </p:sp>
      <p:sp>
        <p:nvSpPr>
          <p:cNvPr id="18438" name="Rectangle 73"/>
          <p:cNvSpPr>
            <a:spLocks noGrp="1" noChangeArrowheads="1"/>
          </p:cNvSpPr>
          <p:nvPr>
            <p:ph type="title"/>
          </p:nvPr>
        </p:nvSpPr>
        <p:spPr>
          <a:xfrm>
            <a:off x="0" y="187325"/>
            <a:ext cx="10626725" cy="1143000"/>
          </a:xfrm>
        </p:spPr>
        <p:txBody>
          <a:bodyPr/>
          <a:lstStyle/>
          <a:p>
            <a:r>
              <a:rPr lang="el-GR" sz="3600" smtClean="0"/>
              <a:t>Αναπαράσταση γράφου (</a:t>
            </a:r>
            <a:r>
              <a:rPr lang="en-US" sz="3600" smtClean="0"/>
              <a:t>Graph abstraction</a:t>
            </a:r>
            <a:r>
              <a:rPr lang="el-GR" sz="3600" smtClean="0"/>
              <a:t>)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792DC69-9131-4E47-8F61-7042648E12D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0"/>
            <a:ext cx="7772400" cy="1143000"/>
          </a:xfrm>
        </p:spPr>
        <p:txBody>
          <a:bodyPr/>
          <a:lstStyle/>
          <a:p>
            <a:r>
              <a:rPr lang="el-GR" smtClean="0"/>
              <a:t>Αναπαράσταση γράφου</a:t>
            </a:r>
            <a:r>
              <a:rPr lang="en-US" smtClean="0"/>
              <a:t>: </a:t>
            </a:r>
            <a:r>
              <a:rPr lang="el-GR" smtClean="0"/>
              <a:t>κόστη</a:t>
            </a:r>
            <a:endParaRPr lang="en-US" smtClean="0"/>
          </a:p>
        </p:txBody>
      </p: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19466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467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468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69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71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9472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73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74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75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76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9477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78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79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80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81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9482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83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84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85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86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9487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88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89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90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91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9492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93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94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95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96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9497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9498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499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0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16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1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2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3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4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5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19506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19507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19533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9534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508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19531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9532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509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19529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9530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9510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19527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9528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511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19525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9526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512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19523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19524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z</a:t>
                </a:r>
              </a:p>
            </p:txBody>
          </p:sp>
        </p:grpSp>
        <p:sp>
          <p:nvSpPr>
            <p:cNvPr id="19513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14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15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16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17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18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19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20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21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522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9462" name="Text Box 73"/>
          <p:cNvSpPr txBox="1">
            <a:spLocks noChangeArrowheads="1"/>
          </p:cNvSpPr>
          <p:nvPr/>
        </p:nvSpPr>
        <p:spPr bwMode="auto">
          <a:xfrm>
            <a:off x="4708525" y="908050"/>
            <a:ext cx="44354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c(x,x’) = </a:t>
            </a:r>
            <a:r>
              <a:rPr lang="el-GR"/>
              <a:t>κόστος ζεύξης</a:t>
            </a:r>
            <a:r>
              <a:rPr lang="en-US"/>
              <a:t> (x,x’)</a:t>
            </a:r>
          </a:p>
          <a:p>
            <a:pPr eaLnBrk="0" hangingPunct="0"/>
            <a:r>
              <a:rPr lang="en-US"/>
              <a:t>   - </a:t>
            </a:r>
            <a:r>
              <a:rPr lang="el-GR"/>
              <a:t>π</a:t>
            </a:r>
            <a:r>
              <a:rPr lang="en-US"/>
              <a:t>.</a:t>
            </a:r>
            <a:r>
              <a:rPr lang="el-GR"/>
              <a:t>χ</a:t>
            </a:r>
            <a:r>
              <a:rPr lang="en-US"/>
              <a:t>., c(w,z) = 5</a:t>
            </a:r>
          </a:p>
          <a:p>
            <a:pPr eaLnBrk="0" hangingPunct="0"/>
            <a:endParaRPr lang="en-US"/>
          </a:p>
          <a:p>
            <a:pPr eaLnBrk="0" hangingPunct="0">
              <a:buFont typeface="Wingdings" pitchFamily="2" charset="2"/>
              <a:buChar char="F"/>
            </a:pPr>
            <a:r>
              <a:rPr lang="el-GR"/>
              <a:t>Το κόστος </a:t>
            </a:r>
            <a:r>
              <a:rPr lang="en-GB"/>
              <a:t>mporei na </a:t>
            </a:r>
            <a:r>
              <a:rPr lang="el-GR"/>
              <a:t>είναι</a:t>
            </a:r>
            <a:r>
              <a:rPr lang="en-GB"/>
              <a:t>: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/>
              <a:t>Se oles tis akmes </a:t>
            </a:r>
            <a:r>
              <a:rPr lang="el-GR"/>
              <a:t>1</a:t>
            </a:r>
            <a:r>
              <a:rPr lang="en-US"/>
              <a:t>,</a:t>
            </a:r>
            <a:r>
              <a:rPr lang="el-GR"/>
              <a:t> ή </a:t>
            </a:r>
            <a:endParaRPr lang="en-GB"/>
          </a:p>
          <a:p>
            <a:pPr eaLnBrk="0" hangingPunct="0">
              <a:buFont typeface="Wingdings" pitchFamily="2" charset="2"/>
              <a:buNone/>
            </a:pPr>
            <a:r>
              <a:rPr lang="el-GR"/>
              <a:t>αντιστρόφως ανάλογο</a:t>
            </a:r>
            <a:r>
              <a:rPr lang="en-US"/>
              <a:t> </a:t>
            </a:r>
            <a:r>
              <a:rPr lang="el-GR"/>
              <a:t>του </a:t>
            </a:r>
            <a:r>
              <a:rPr lang="el-GR">
                <a:solidFill>
                  <a:schemeClr val="accent1"/>
                </a:solidFill>
              </a:rPr>
              <a:t>εύρους ζώνης</a:t>
            </a:r>
            <a:r>
              <a:rPr lang="en-US"/>
              <a:t>,</a:t>
            </a:r>
            <a:r>
              <a:rPr lang="el-GR"/>
              <a:t> ή ανάλογο της </a:t>
            </a:r>
            <a:r>
              <a:rPr lang="el-GR">
                <a:solidFill>
                  <a:srgbClr val="CC3300"/>
                </a:solidFill>
              </a:rPr>
              <a:t>συμφόρησης</a:t>
            </a:r>
            <a:endParaRPr lang="en-US">
              <a:solidFill>
                <a:srgbClr val="CC3300"/>
              </a:solidFill>
            </a:endParaRPr>
          </a:p>
          <a:p>
            <a:pPr eaLnBrk="0" hangingPunct="0"/>
            <a:endParaRPr lang="en-US"/>
          </a:p>
        </p:txBody>
      </p:sp>
      <p:sp>
        <p:nvSpPr>
          <p:cNvPr id="19463" name="Text Box 74"/>
          <p:cNvSpPr txBox="1">
            <a:spLocks noChangeArrowheads="1"/>
          </p:cNvSpPr>
          <p:nvPr/>
        </p:nvSpPr>
        <p:spPr bwMode="auto">
          <a:xfrm>
            <a:off x="358775" y="4133850"/>
            <a:ext cx="770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/>
              <a:t>Κόστος μονοπατιού</a:t>
            </a:r>
            <a:r>
              <a:rPr lang="en-US"/>
              <a:t> (x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,…, x</a:t>
            </a:r>
            <a:r>
              <a:rPr lang="en-US" baseline="-25000"/>
              <a:t>p</a:t>
            </a:r>
            <a:r>
              <a:rPr lang="en-US"/>
              <a:t>) = c(x</a:t>
            </a:r>
            <a:r>
              <a:rPr lang="en-US" baseline="-25000"/>
              <a:t>1</a:t>
            </a:r>
            <a:r>
              <a:rPr lang="en-US"/>
              <a:t>,x</a:t>
            </a:r>
            <a:r>
              <a:rPr lang="en-US" baseline="-25000"/>
              <a:t>2</a:t>
            </a:r>
            <a:r>
              <a:rPr lang="en-US"/>
              <a:t>) + c(x</a:t>
            </a:r>
            <a:r>
              <a:rPr lang="en-US" baseline="-25000"/>
              <a:t>2</a:t>
            </a:r>
            <a:r>
              <a:rPr lang="en-US"/>
              <a:t>,x</a:t>
            </a:r>
            <a:r>
              <a:rPr lang="en-US" baseline="-25000"/>
              <a:t>3</a:t>
            </a:r>
            <a:r>
              <a:rPr lang="en-US"/>
              <a:t>) + … + c(x</a:t>
            </a:r>
            <a:r>
              <a:rPr lang="en-US" baseline="-25000"/>
              <a:t>p-1</a:t>
            </a:r>
            <a:r>
              <a:rPr lang="en-US"/>
              <a:t>,x</a:t>
            </a:r>
            <a:r>
              <a:rPr lang="en-US" baseline="-25000"/>
              <a:t>p</a:t>
            </a:r>
            <a:r>
              <a:rPr lang="en-US"/>
              <a:t>)  </a:t>
            </a:r>
          </a:p>
        </p:txBody>
      </p:sp>
      <p:sp>
        <p:nvSpPr>
          <p:cNvPr id="19464" name="Text Box 75"/>
          <p:cNvSpPr txBox="1">
            <a:spLocks noChangeArrowheads="1"/>
          </p:cNvSpPr>
          <p:nvPr/>
        </p:nvSpPr>
        <p:spPr bwMode="auto">
          <a:xfrm>
            <a:off x="820738" y="4959350"/>
            <a:ext cx="8185150" cy="369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>
                <a:solidFill>
                  <a:srgbClr val="FF0000"/>
                </a:solidFill>
              </a:rPr>
              <a:t>Ερώτηση</a:t>
            </a:r>
            <a:r>
              <a:rPr lang="en-US">
                <a:solidFill>
                  <a:srgbClr val="FF0000"/>
                </a:solidFill>
              </a:rPr>
              <a:t>: </a:t>
            </a:r>
            <a:r>
              <a:rPr lang="el-GR">
                <a:solidFill>
                  <a:srgbClr val="FF0000"/>
                </a:solidFill>
              </a:rPr>
              <a:t>Ποιό είναι το μονοπάτι με το μικρότερο κόστος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l-GR">
                <a:solidFill>
                  <a:srgbClr val="FF0000"/>
                </a:solidFill>
              </a:rPr>
              <a:t>μεταξύ των </a:t>
            </a:r>
            <a:r>
              <a:rPr lang="en-GB">
                <a:solidFill>
                  <a:srgbClr val="FF0000"/>
                </a:solidFill>
              </a:rPr>
              <a:t>u </a:t>
            </a:r>
            <a:r>
              <a:rPr lang="el-GR">
                <a:solidFill>
                  <a:srgbClr val="FF0000"/>
                </a:solidFill>
              </a:rPr>
              <a:t>και </a:t>
            </a:r>
            <a:r>
              <a:rPr lang="en-GB">
                <a:solidFill>
                  <a:srgbClr val="FF0000"/>
                </a:solidFill>
              </a:rPr>
              <a:t>z;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9465" name="Text Box 76"/>
          <p:cNvSpPr txBox="1">
            <a:spLocks noChangeArrowheads="1"/>
          </p:cNvSpPr>
          <p:nvPr/>
        </p:nvSpPr>
        <p:spPr bwMode="auto">
          <a:xfrm>
            <a:off x="249238" y="5888038"/>
            <a:ext cx="8918575" cy="830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/>
              <a:t>Αλγόριθμος δρομολόγησης</a:t>
            </a:r>
            <a:r>
              <a:rPr lang="en-US" sz="2400"/>
              <a:t>: </a:t>
            </a:r>
            <a:r>
              <a:rPr lang="el-GR" sz="2400"/>
              <a:t>αλγόριθμος που βρίσκει το μονοπάτι</a:t>
            </a:r>
          </a:p>
          <a:p>
            <a:pPr eaLnBrk="0" hangingPunct="0"/>
            <a:r>
              <a:rPr lang="el-GR" sz="2400"/>
              <a:t> με το ελάχιστο κόστος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01017F5-9F03-4B6B-8B2D-B37CAE2FD2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Αλγόριθμοι δρομολόγησης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l-GR" sz="2200" dirty="0" smtClean="0">
                <a:solidFill>
                  <a:srgbClr val="CC3300"/>
                </a:solidFill>
              </a:rPr>
              <a:t>Δυναμικοί αλγόριθμοι</a:t>
            </a:r>
            <a:r>
              <a:rPr lang="en-US" sz="2200" dirty="0" smtClean="0"/>
              <a:t>: </a:t>
            </a:r>
            <a:r>
              <a:rPr lang="el-GR" sz="2200" dirty="0" smtClean="0"/>
              <a:t>αλλάζουν τα μονοπάτια δρομολόγησης καθώς ο φόρτος κίνησης του δικτύου ή η τοπολογία του αλλάζουν</a:t>
            </a:r>
            <a:endParaRPr lang="en-US" sz="2200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l-GR" sz="2200" dirty="0" smtClean="0"/>
              <a:t>Μπορεί να τρέχουν </a:t>
            </a:r>
            <a:endParaRPr lang="en-US" sz="22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200" dirty="0" smtClean="0">
                <a:solidFill>
                  <a:srgbClr val="33CC33"/>
                </a:solidFill>
              </a:rPr>
              <a:t>περιοδικά ή</a:t>
            </a:r>
            <a:r>
              <a:rPr lang="en-US" sz="2200" dirty="0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200" dirty="0" smtClean="0"/>
              <a:t>σε</a:t>
            </a:r>
            <a:r>
              <a:rPr lang="en-US" sz="2200" dirty="0" smtClean="0"/>
              <a:t> </a:t>
            </a:r>
            <a:r>
              <a:rPr lang="el-GR" sz="2200" dirty="0" smtClean="0">
                <a:solidFill>
                  <a:srgbClr val="33CC33"/>
                </a:solidFill>
              </a:rPr>
              <a:t>άμεση απάντηση αλλαγών στην τοπολογία και στα κόστη των ζεύξεων</a:t>
            </a:r>
            <a:endParaRPr lang="en-US" sz="2200" dirty="0" smtClean="0">
              <a:solidFill>
                <a:srgbClr val="33CC33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l-GR" sz="2200" dirty="0" smtClean="0"/>
              <a:t>Επιρ</a:t>
            </a:r>
            <a:r>
              <a:rPr lang="el-GR" sz="2200" dirty="0" smtClean="0">
                <a:latin typeface="Arial" pitchFamily="34" charset="0"/>
              </a:rPr>
              <a:t>ρ</a:t>
            </a:r>
            <a:r>
              <a:rPr lang="el-GR" sz="2200" dirty="0" smtClean="0"/>
              <a:t>επή σε προβλήματα όπως επαναλήψεις διαδρομών ή διακυμάνσεις στις διαδρομές</a:t>
            </a: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l-GR" sz="2200" dirty="0" smtClean="0">
                <a:solidFill>
                  <a:srgbClr val="CC3300"/>
                </a:solidFill>
              </a:rPr>
              <a:t>Ευαίσθητ</a:t>
            </a:r>
            <a:r>
              <a:rPr lang="el-GR" sz="2200" dirty="0" smtClean="0">
                <a:solidFill>
                  <a:srgbClr val="CC3300"/>
                </a:solidFill>
                <a:latin typeface="Arial" pitchFamily="34" charset="0"/>
              </a:rPr>
              <a:t>α</a:t>
            </a:r>
            <a:r>
              <a:rPr lang="el-GR" sz="2200" dirty="0" smtClean="0">
                <a:solidFill>
                  <a:srgbClr val="CC3300"/>
                </a:solidFill>
              </a:rPr>
              <a:t> στον φόρτο</a:t>
            </a:r>
            <a:r>
              <a:rPr lang="en-US" sz="2200" dirty="0" smtClean="0"/>
              <a:t>: </a:t>
            </a:r>
            <a:r>
              <a:rPr lang="el-GR" sz="2200" dirty="0" smtClean="0"/>
              <a:t>τα κόστη των ζεύξεων αλλάζουν δραματικά για να αναπαριστούν το τωρινό επίπεδο συμφόρησης της ζεύξης</a:t>
            </a:r>
            <a:endParaRPr lang="en-US" sz="2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ym typeface="Wingdings" pitchFamily="2" charset="2"/>
              </a:rPr>
              <a:t>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dirty="0" smtClean="0">
                <a:solidFill>
                  <a:srgbClr val="0099FF"/>
                </a:solidFill>
                <a:sym typeface="Wingdings" pitchFamily="2" charset="2"/>
              </a:rPr>
              <a:t>Οι σημερινοί αλγόριθμοι δρομολόγησης </a:t>
            </a:r>
            <a:r>
              <a:rPr lang="en-US" sz="2200" dirty="0" smtClean="0"/>
              <a:t>(</a:t>
            </a:r>
            <a:r>
              <a:rPr lang="el-GR" sz="2200" dirty="0" smtClean="0"/>
              <a:t>π.χ.</a:t>
            </a:r>
            <a:r>
              <a:rPr lang="en-US" sz="2200" dirty="0" smtClean="0"/>
              <a:t>, </a:t>
            </a:r>
            <a:r>
              <a:rPr lang="en-US" sz="2200" b="1" dirty="0" smtClean="0"/>
              <a:t>RIP, OSPF, BGP</a:t>
            </a:r>
            <a:r>
              <a:rPr lang="en-US" sz="2200" dirty="0" smtClean="0"/>
              <a:t>) </a:t>
            </a:r>
            <a:r>
              <a:rPr lang="el-GR" sz="2200" b="1" i="1" dirty="0" smtClean="0">
                <a:solidFill>
                  <a:srgbClr val="CC3300"/>
                </a:solidFill>
              </a:rPr>
              <a:t>δεν</a:t>
            </a:r>
            <a:r>
              <a:rPr lang="el-GR" sz="2200" i="1" dirty="0" smtClean="0">
                <a:solidFill>
                  <a:srgbClr val="CC3300"/>
                </a:solidFill>
              </a:rPr>
              <a:t> λαμβάνουν υπόψη το </a:t>
            </a:r>
            <a:r>
              <a:rPr lang="el-GR" sz="2200" dirty="0" smtClean="0">
                <a:solidFill>
                  <a:srgbClr val="0099FF"/>
                </a:solidFill>
              </a:rPr>
              <a:t>φόρτο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B45AB56-7411-4A60-A8E6-F509AE23FF5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" y="0"/>
            <a:ext cx="7772400" cy="1143000"/>
          </a:xfrm>
        </p:spPr>
        <p:txBody>
          <a:bodyPr lIns="92075" tIns="46038" rIns="92075" bIns="46038" anchor="b"/>
          <a:lstStyle/>
          <a:p>
            <a:r>
              <a:rPr lang="el-GR" smtClean="0"/>
              <a:t>Θέματα προς συζήτηση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61350" cy="4648200"/>
          </a:xfrm>
        </p:spPr>
        <p:txBody>
          <a:bodyPr lIns="92075" tIns="46038" rIns="92075" bIns="46038"/>
          <a:lstStyle/>
          <a:p>
            <a:pPr>
              <a:buFont typeface="ZapfDingbats"/>
              <a:buNone/>
            </a:pPr>
            <a:r>
              <a:rPr lang="el-GR" dirty="0" smtClean="0"/>
              <a:t> ... Ερωτήσεις από τα προηγούμενα </a:t>
            </a:r>
            <a:r>
              <a:rPr lang="en-US" dirty="0" smtClean="0"/>
              <a:t>lectures </a:t>
            </a:r>
            <a:r>
              <a:rPr lang="el-GR" dirty="0" smtClean="0"/>
              <a:t>...</a:t>
            </a:r>
            <a:endParaRPr lang="en-US" dirty="0" smtClean="0"/>
          </a:p>
          <a:p>
            <a:pPr>
              <a:buFont typeface="ZapfDingbats"/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Αλγόριθμοι δρομολόγησης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Κατάστασης Ζεύξεων (</a:t>
            </a:r>
            <a:r>
              <a:rPr lang="en-US" dirty="0" smtClean="0"/>
              <a:t>Link state</a:t>
            </a:r>
            <a:r>
              <a:rPr lang="el-GR" dirty="0" smtClean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Διανυσμάτων Απόστασης (</a:t>
            </a:r>
            <a:r>
              <a:rPr lang="en-US" dirty="0" smtClean="0"/>
              <a:t>Distance Vector</a:t>
            </a:r>
            <a:r>
              <a:rPr lang="el-GR" dirty="0" smtClean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Ιεραρχικής Δρομολόγησης (</a:t>
            </a:r>
            <a:r>
              <a:rPr lang="en-US" dirty="0" smtClean="0"/>
              <a:t>Hierarchical routing</a:t>
            </a:r>
            <a:r>
              <a:rPr lang="el-GR" dirty="0" smtClean="0"/>
              <a:t>)</a:t>
            </a:r>
            <a:endParaRPr lang="en-US" dirty="0" smtClean="0"/>
          </a:p>
          <a:p>
            <a:endParaRPr lang="el-GR" dirty="0" smtClean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873125" y="5535613"/>
            <a:ext cx="7191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l-GR" sz="2000">
                <a:latin typeface="Arial Greek"/>
              </a:rPr>
              <a:t>Βασισμένο κυρίως στο </a:t>
            </a:r>
            <a:r>
              <a:rPr lang="el-GR" sz="2000" b="1">
                <a:latin typeface="Arial Greek"/>
              </a:rPr>
              <a:t>Κεφ. 4 του βιβλίου των </a:t>
            </a:r>
            <a:r>
              <a:rPr lang="en-US" sz="2000" b="1">
                <a:latin typeface="Arial Greek"/>
              </a:rPr>
              <a:t>Kurose</a:t>
            </a:r>
            <a:r>
              <a:rPr lang="el-GR" sz="2000" b="1">
                <a:latin typeface="Arial Greek"/>
              </a:rPr>
              <a:t>/</a:t>
            </a:r>
            <a:r>
              <a:rPr lang="en-US" sz="2000" b="1">
                <a:latin typeface="Arial Greek"/>
              </a:rPr>
              <a:t>Ross</a:t>
            </a:r>
            <a:endParaRPr lang="el-GR" sz="2000" b="1">
              <a:latin typeface="Arial Gree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393E480-E978-4DCC-B34B-7E124B407F7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el-GR" sz="3600" smtClean="0"/>
              <a:t>Ταξινόμηση Αλγορίθμων</a:t>
            </a:r>
            <a:r>
              <a:rPr lang="en-US" sz="3600" smtClean="0"/>
              <a:t> </a:t>
            </a:r>
            <a:r>
              <a:rPr lang="el-GR" sz="3600" smtClean="0"/>
              <a:t>Δρομολόγησης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355850" y="1858963"/>
            <a:ext cx="0" cy="294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346325" y="4821238"/>
            <a:ext cx="507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2374900" y="2643188"/>
            <a:ext cx="2852738" cy="220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818313" y="4916488"/>
            <a:ext cx="1490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33CC33"/>
                </a:solidFill>
              </a:rPr>
              <a:t>Information</a:t>
            </a:r>
            <a:endParaRPr lang="el-GR" b="1" i="1">
              <a:solidFill>
                <a:srgbClr val="33CC33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110163" y="27162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Load</a:t>
            </a:r>
            <a:endParaRPr lang="el-GR" b="1" i="1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373313" y="1743075"/>
            <a:ext cx="1084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CC3300"/>
                </a:solidFill>
              </a:rPr>
              <a:t>Updates</a:t>
            </a:r>
            <a:endParaRPr lang="el-GR" b="1" i="1">
              <a:solidFill>
                <a:srgbClr val="CC3300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 rot="-2342173">
            <a:off x="2630488" y="3790950"/>
            <a:ext cx="1373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Insensitive</a:t>
            </a:r>
            <a:endParaRPr lang="el-GR" b="1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 rot="-2276992">
            <a:off x="4070350" y="2743200"/>
            <a:ext cx="117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Sensitive</a:t>
            </a:r>
            <a:endParaRPr lang="el-GR" b="1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527300" y="4525963"/>
            <a:ext cx="912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33CC33"/>
                </a:solidFill>
              </a:rPr>
              <a:t>Global</a:t>
            </a:r>
            <a:r>
              <a:rPr lang="en-US"/>
              <a:t> </a:t>
            </a:r>
            <a:endParaRPr lang="el-GR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399088" y="4387850"/>
            <a:ext cx="274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33CC33"/>
                </a:solidFill>
              </a:rPr>
              <a:t>Local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447800" y="424973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CC3300"/>
                </a:solidFill>
              </a:rPr>
              <a:t>Static</a:t>
            </a:r>
            <a:endParaRPr lang="el-GR">
              <a:solidFill>
                <a:srgbClr val="CC3300"/>
              </a:solidFill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268413" y="2519363"/>
            <a:ext cx="106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CC3300"/>
                </a:solidFill>
              </a:rPr>
              <a:t>Dynamic</a:t>
            </a:r>
            <a:endParaRPr lang="el-GR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D691461D-BEEC-44D2-BF55-A355AED4909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0"/>
            <a:ext cx="8999537" cy="1143000"/>
          </a:xfrm>
        </p:spPr>
        <p:txBody>
          <a:bodyPr/>
          <a:lstStyle/>
          <a:p>
            <a:r>
              <a:rPr lang="el-GR" sz="3600" smtClean="0"/>
              <a:t>Ταξινόμηση Αλγορίθμων Δρομολόγησης</a:t>
            </a:r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73138"/>
            <a:ext cx="9144000" cy="5400675"/>
          </a:xfrm>
        </p:spPr>
        <p:txBody>
          <a:bodyPr/>
          <a:lstStyle/>
          <a:p>
            <a:pPr>
              <a:buFont typeface="Wingdings" pitchFamily="2" charset="2"/>
              <a:buChar char="F"/>
            </a:pPr>
            <a:r>
              <a:rPr lang="el-GR" sz="2200" dirty="0" smtClean="0">
                <a:solidFill>
                  <a:srgbClr val="FF0000"/>
                </a:solidFill>
                <a:latin typeface="Arial" pitchFamily="34" charset="0"/>
              </a:rPr>
              <a:t>Αντιπαράθεση κ</a:t>
            </a:r>
            <a:r>
              <a:rPr lang="el-GR" sz="2200" dirty="0" smtClean="0">
                <a:solidFill>
                  <a:srgbClr val="FF0000"/>
                </a:solidFill>
              </a:rPr>
              <a:t>αθολική</a:t>
            </a:r>
            <a:r>
              <a:rPr lang="el-GR" sz="2200" dirty="0" smtClean="0">
                <a:solidFill>
                  <a:srgbClr val="FF0000"/>
                </a:solidFill>
                <a:latin typeface="Arial" pitchFamily="34" charset="0"/>
              </a:rPr>
              <a:t>ς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l-GR" sz="2200" dirty="0" smtClean="0">
                <a:solidFill>
                  <a:srgbClr val="FF0000"/>
                </a:solidFill>
                <a:latin typeface="Arial" pitchFamily="34" charset="0"/>
              </a:rPr>
              <a:t>&amp; τοπικής</a:t>
            </a:r>
            <a:r>
              <a:rPr lang="el-GR" sz="2200" dirty="0" smtClean="0">
                <a:solidFill>
                  <a:srgbClr val="FF0000"/>
                </a:solidFill>
              </a:rPr>
              <a:t> πληροφορίας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Font typeface="ZapfDingbats"/>
              <a:buNone/>
            </a:pPr>
            <a:r>
              <a:rPr lang="en-US" sz="22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l-GR" sz="2200" dirty="0" smtClean="0">
                <a:solidFill>
                  <a:schemeClr val="accent2"/>
                </a:solidFill>
                <a:sym typeface="Wingdings" pitchFamily="2" charset="2"/>
              </a:rPr>
              <a:t>Καθολική</a:t>
            </a:r>
            <a:r>
              <a:rPr lang="en-US" sz="2200" dirty="0" smtClean="0">
                <a:solidFill>
                  <a:schemeClr val="accent2"/>
                </a:solidFill>
              </a:rPr>
              <a:t>:</a:t>
            </a:r>
            <a:endParaRPr lang="en-US" sz="2200" dirty="0" smtClean="0"/>
          </a:p>
          <a:p>
            <a:pPr>
              <a:buFontTx/>
              <a:buChar char="•"/>
            </a:pPr>
            <a:r>
              <a:rPr lang="el-GR" sz="2200" dirty="0" smtClean="0"/>
              <a:t>Όλοι οι δρομολογητές έχουν</a:t>
            </a:r>
            <a:r>
              <a:rPr lang="el-GR" sz="2200" b="1" dirty="0" smtClean="0"/>
              <a:t> πλήρη</a:t>
            </a:r>
            <a:r>
              <a:rPr lang="el-GR" sz="2200" dirty="0" smtClean="0"/>
              <a:t> </a:t>
            </a:r>
            <a:r>
              <a:rPr lang="el-GR" sz="2200" dirty="0" smtClean="0">
                <a:latin typeface="Arial" pitchFamily="34" charset="0"/>
              </a:rPr>
              <a:t>εικόνα της </a:t>
            </a:r>
            <a:r>
              <a:rPr lang="el-GR" sz="2200" dirty="0" smtClean="0"/>
              <a:t>τοπολογία</a:t>
            </a:r>
            <a:r>
              <a:rPr lang="el-GR" sz="2200" dirty="0" smtClean="0">
                <a:latin typeface="Arial" pitchFamily="34" charset="0"/>
              </a:rPr>
              <a:t>ς &amp;</a:t>
            </a:r>
            <a:r>
              <a:rPr lang="el-GR" sz="2200" dirty="0" smtClean="0"/>
              <a:t>  κόστους ζεύξεων</a:t>
            </a:r>
            <a:endParaRPr lang="en-US" sz="2200" dirty="0" smtClean="0"/>
          </a:p>
          <a:p>
            <a:pPr>
              <a:buFontTx/>
              <a:buChar char="•"/>
            </a:pPr>
            <a:r>
              <a:rPr lang="el-GR" sz="2200" dirty="0" smtClean="0">
                <a:solidFill>
                  <a:srgbClr val="FF0000"/>
                </a:solidFill>
              </a:rPr>
              <a:t>Αλγόριθμοι κατάστασης ζεύξης (</a:t>
            </a:r>
            <a:r>
              <a:rPr lang="en-US" sz="2200" i="1" dirty="0" smtClean="0">
                <a:solidFill>
                  <a:srgbClr val="FF0000"/>
                </a:solidFill>
              </a:rPr>
              <a:t>link</a:t>
            </a:r>
            <a:r>
              <a:rPr lang="el-GR" sz="2200" i="1" dirty="0" smtClean="0">
                <a:solidFill>
                  <a:srgbClr val="FF0000"/>
                </a:solidFill>
              </a:rPr>
              <a:t>-</a:t>
            </a:r>
            <a:r>
              <a:rPr lang="en-US" sz="2200" i="1" dirty="0" smtClean="0">
                <a:solidFill>
                  <a:srgbClr val="FF0000"/>
                </a:solidFill>
              </a:rPr>
              <a:t>state</a:t>
            </a:r>
            <a:r>
              <a:rPr lang="el-GR" sz="2200" dirty="0" smtClean="0">
                <a:solidFill>
                  <a:srgbClr val="FF0000"/>
                </a:solidFill>
              </a:rPr>
              <a:t>)</a:t>
            </a:r>
            <a:endParaRPr lang="el-GR" sz="500" dirty="0" smtClean="0">
              <a:solidFill>
                <a:schemeClr val="accent2"/>
              </a:solidFill>
            </a:endParaRPr>
          </a:p>
          <a:p>
            <a:pPr>
              <a:buFont typeface="ZapfDingbats"/>
              <a:buNone/>
            </a:pPr>
            <a:r>
              <a:rPr lang="el-GR" sz="2200" dirty="0" smtClean="0">
                <a:solidFill>
                  <a:schemeClr val="accent2"/>
                </a:solidFill>
              </a:rPr>
              <a:t>Τοπική</a:t>
            </a:r>
            <a:r>
              <a:rPr lang="en-US" sz="2200" dirty="0" smtClean="0">
                <a:solidFill>
                  <a:schemeClr val="accent2"/>
                </a:solidFill>
              </a:rPr>
              <a:t>:</a:t>
            </a:r>
            <a:r>
              <a:rPr lang="en-US" sz="2600" dirty="0" smtClean="0"/>
              <a:t> </a:t>
            </a:r>
          </a:p>
          <a:p>
            <a:pPr>
              <a:buFontTx/>
              <a:buChar char="•"/>
            </a:pPr>
            <a:r>
              <a:rPr lang="el-GR" sz="2200" dirty="0" smtClean="0"/>
              <a:t>Ο δρομολογητής ξέρει τους </a:t>
            </a:r>
            <a:r>
              <a:rPr lang="el-GR" sz="2200" b="1" dirty="0" smtClean="0">
                <a:solidFill>
                  <a:srgbClr val="33CC33"/>
                </a:solidFill>
              </a:rPr>
              <a:t>φυσικά-συνδεδεμένους γε</a:t>
            </a:r>
            <a:r>
              <a:rPr lang="el-GR" sz="2200" b="1" dirty="0" smtClean="0">
                <a:solidFill>
                  <a:srgbClr val="33CC33"/>
                </a:solidFill>
                <a:latin typeface="Arial" pitchFamily="34" charset="0"/>
              </a:rPr>
              <a:t>ί</a:t>
            </a:r>
            <a:r>
              <a:rPr lang="el-GR" sz="2200" b="1" dirty="0" smtClean="0">
                <a:solidFill>
                  <a:srgbClr val="33CC33"/>
                </a:solidFill>
              </a:rPr>
              <a:t>τον</a:t>
            </a:r>
            <a:r>
              <a:rPr lang="el-GR" sz="2200" b="1" dirty="0" smtClean="0">
                <a:solidFill>
                  <a:srgbClr val="33CC33"/>
                </a:solidFill>
                <a:latin typeface="Arial" pitchFamily="34" charset="0"/>
              </a:rPr>
              <a:t>ε</a:t>
            </a:r>
            <a:r>
              <a:rPr lang="el-GR" sz="2200" b="1" dirty="0" smtClean="0">
                <a:solidFill>
                  <a:srgbClr val="33CC33"/>
                </a:solidFill>
              </a:rPr>
              <a:t>ς του</a:t>
            </a:r>
            <a:r>
              <a:rPr lang="el-GR" sz="2200" dirty="0" smtClean="0">
                <a:solidFill>
                  <a:srgbClr val="33CC33"/>
                </a:solidFill>
              </a:rPr>
              <a:t>,</a:t>
            </a:r>
            <a:r>
              <a:rPr lang="en-US" sz="2200" dirty="0" smtClean="0"/>
              <a:t> </a:t>
            </a:r>
            <a:r>
              <a:rPr lang="el-GR" sz="2200" dirty="0" smtClean="0"/>
              <a:t>κόστη ζεύξεων προς τους γείτονες </a:t>
            </a:r>
            <a:endParaRPr lang="en-US" sz="2200" dirty="0" smtClean="0"/>
          </a:p>
          <a:p>
            <a:pPr>
              <a:buFontTx/>
              <a:buChar char="•"/>
            </a:pPr>
            <a:r>
              <a:rPr lang="el-GR" sz="2200" dirty="0" smtClean="0"/>
              <a:t>Επαναληπτική διαδικασία υπολογισμού και ανταλλαγής πληροφορίας με τους γείτονες</a:t>
            </a:r>
          </a:p>
          <a:p>
            <a:pPr>
              <a:buFontTx/>
              <a:buChar char="•"/>
            </a:pPr>
            <a:r>
              <a:rPr lang="el-GR" sz="2200" dirty="0" smtClean="0">
                <a:solidFill>
                  <a:srgbClr val="FF0000"/>
                </a:solidFill>
              </a:rPr>
              <a:t>Αλγόριθμοι πίνακα αποστάσεων (</a:t>
            </a:r>
            <a:r>
              <a:rPr lang="en-US" sz="2200" i="1" dirty="0" smtClean="0">
                <a:solidFill>
                  <a:srgbClr val="FF0000"/>
                </a:solidFill>
              </a:rPr>
              <a:t>distance</a:t>
            </a:r>
            <a:r>
              <a:rPr lang="el-GR" sz="2200" i="1" dirty="0" smtClean="0">
                <a:solidFill>
                  <a:srgbClr val="FF0000"/>
                </a:solidFill>
              </a:rPr>
              <a:t>-</a:t>
            </a:r>
            <a:r>
              <a:rPr lang="en-US" sz="2200" i="1" dirty="0" smtClean="0">
                <a:solidFill>
                  <a:srgbClr val="FF0000"/>
                </a:solidFill>
              </a:rPr>
              <a:t>vector</a:t>
            </a:r>
            <a:r>
              <a:rPr lang="el-GR" sz="2200" dirty="0" smtClean="0">
                <a:solidFill>
                  <a:srgbClr val="FF0000"/>
                </a:solidFill>
              </a:rPr>
              <a:t>)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C49E247-63F4-45FE-8A8A-21C49800B00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0"/>
            <a:ext cx="8999537" cy="1143000"/>
          </a:xfrm>
        </p:spPr>
        <p:txBody>
          <a:bodyPr/>
          <a:lstStyle/>
          <a:p>
            <a:r>
              <a:rPr lang="el-GR" sz="3600" smtClean="0"/>
              <a:t>Ταξινόμηση Αλγορίθμων Δρομολόγησης</a:t>
            </a:r>
            <a:endParaRPr lang="en-US" smtClean="0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363663"/>
            <a:ext cx="9144000" cy="4648200"/>
          </a:xfrm>
        </p:spPr>
        <p:txBody>
          <a:bodyPr/>
          <a:lstStyle/>
          <a:p>
            <a:pPr>
              <a:buFont typeface="Wingdings" pitchFamily="2" charset="2"/>
              <a:buChar char="F"/>
            </a:pPr>
            <a:r>
              <a:rPr lang="el-GR" smtClean="0">
                <a:solidFill>
                  <a:srgbClr val="FF0000"/>
                </a:solidFill>
                <a:latin typeface="Arial" pitchFamily="34" charset="0"/>
                <a:sym typeface="Wingdings" pitchFamily="2" charset="2"/>
              </a:rPr>
              <a:t>Αντιπαράθεση σ</a:t>
            </a:r>
            <a:r>
              <a:rPr lang="el-GR" smtClean="0">
                <a:solidFill>
                  <a:srgbClr val="FF0000"/>
                </a:solidFill>
                <a:sym typeface="Wingdings" pitchFamily="2" charset="2"/>
              </a:rPr>
              <a:t>τατικ</a:t>
            </a:r>
            <a:r>
              <a:rPr lang="el-GR" smtClean="0">
                <a:solidFill>
                  <a:srgbClr val="FF0000"/>
                </a:solidFill>
                <a:latin typeface="Arial" pitchFamily="34" charset="0"/>
                <a:sym typeface="Wingdings" pitchFamily="2" charset="2"/>
              </a:rPr>
              <a:t>ών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l-GR" smtClean="0">
                <a:solidFill>
                  <a:srgbClr val="FF0000"/>
                </a:solidFill>
                <a:latin typeface="Arial" pitchFamily="34" charset="0"/>
              </a:rPr>
              <a:t>&amp;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l-GR" smtClean="0">
                <a:solidFill>
                  <a:srgbClr val="FF0000"/>
                </a:solidFill>
              </a:rPr>
              <a:t>δυναμικών</a:t>
            </a:r>
            <a:r>
              <a:rPr lang="el-GR" smtClean="0">
                <a:solidFill>
                  <a:srgbClr val="FF0000"/>
                </a:solidFill>
                <a:latin typeface="Arial" pitchFamily="34" charset="0"/>
              </a:rPr>
              <a:t> αλγορίθμων</a:t>
            </a:r>
          </a:p>
          <a:p>
            <a:pPr>
              <a:buFont typeface="ZapfDingbats"/>
              <a:buNone/>
            </a:pPr>
            <a:r>
              <a:rPr lang="el-GR" sz="2400" smtClean="0">
                <a:solidFill>
                  <a:schemeClr val="accent2"/>
                </a:solidFill>
              </a:rPr>
              <a:t>	</a:t>
            </a:r>
            <a:r>
              <a:rPr lang="el-GR" sz="2300" smtClean="0">
                <a:solidFill>
                  <a:schemeClr val="accent2"/>
                </a:solidFill>
              </a:rPr>
              <a:t>Στατικοί</a:t>
            </a:r>
            <a:r>
              <a:rPr lang="en-US" sz="2300" smtClean="0">
                <a:solidFill>
                  <a:schemeClr val="accent2"/>
                </a:solidFill>
              </a:rPr>
              <a:t>:</a:t>
            </a:r>
            <a:r>
              <a:rPr lang="en-US" sz="2300" smtClean="0"/>
              <a:t> </a:t>
            </a:r>
            <a:r>
              <a:rPr lang="el-GR" sz="2300" smtClean="0">
                <a:solidFill>
                  <a:srgbClr val="00664D"/>
                </a:solidFill>
              </a:rPr>
              <a:t>οι διαδρομές αλλάζουν αργά με την πάροδο του χρόνου</a:t>
            </a:r>
            <a:endParaRPr lang="en-US" sz="2300" smtClean="0">
              <a:solidFill>
                <a:srgbClr val="00664D"/>
              </a:solidFill>
            </a:endParaRPr>
          </a:p>
          <a:p>
            <a:pPr>
              <a:buFont typeface="ZapfDingbats"/>
              <a:buNone/>
            </a:pPr>
            <a:r>
              <a:rPr lang="el-GR" sz="2400" smtClean="0">
                <a:solidFill>
                  <a:schemeClr val="accent2"/>
                </a:solidFill>
              </a:rPr>
              <a:t>	Δυναμικοί</a:t>
            </a:r>
            <a:r>
              <a:rPr lang="en-US" sz="2400" smtClean="0">
                <a:solidFill>
                  <a:schemeClr val="accent2"/>
                </a:solidFill>
              </a:rPr>
              <a:t>:</a:t>
            </a:r>
            <a:r>
              <a:rPr lang="el-GR" sz="2400" smtClean="0">
                <a:solidFill>
                  <a:schemeClr val="accent2"/>
                </a:solidFill>
              </a:rPr>
              <a:t> </a:t>
            </a:r>
            <a:r>
              <a:rPr lang="el-GR" sz="2400" smtClean="0">
                <a:solidFill>
                  <a:srgbClr val="00664D"/>
                </a:solidFill>
              </a:rPr>
              <a:t>οι διαδρομές αλλάζουν πιο γρήγορα  </a:t>
            </a:r>
            <a:endParaRPr lang="en-US" sz="2400" smtClean="0">
              <a:solidFill>
                <a:srgbClr val="00664D"/>
              </a:solidFill>
            </a:endParaRPr>
          </a:p>
          <a:p>
            <a:pPr lvl="1">
              <a:buFontTx/>
              <a:buChar char="•"/>
            </a:pPr>
            <a:r>
              <a:rPr lang="el-GR" smtClean="0"/>
              <a:t>Περιοδική ενημέρωση</a:t>
            </a:r>
            <a:endParaRPr lang="en-US" smtClean="0"/>
          </a:p>
          <a:p>
            <a:pPr lvl="1">
              <a:buFontTx/>
              <a:buChar char="•"/>
            </a:pPr>
            <a:r>
              <a:rPr lang="el-GR" smtClean="0"/>
              <a:t>Ως απάντηση σε αλλαγές κόστους ζεύξεων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D4BC3958-14EB-48F7-8F3B-090A86ED85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441460" cy="1143000"/>
          </a:xfrm>
        </p:spPr>
        <p:txBody>
          <a:bodyPr/>
          <a:lstStyle/>
          <a:p>
            <a:r>
              <a:rPr lang="el-GR" sz="3200" dirty="0" smtClean="0"/>
              <a:t>Τρόποι υπολογισμού συντομότερων μονοπατιών</a:t>
            </a:r>
            <a:endParaRPr lang="en-US" sz="32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10563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2400" dirty="0" err="1" smtClean="0"/>
              <a:t>Κεντρικοποιημένοι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Συλλογή δομής γράφου </a:t>
            </a:r>
            <a:r>
              <a:rPr lang="el-GR" sz="2000" dirty="0" smtClean="0">
                <a:solidFill>
                  <a:srgbClr val="CC3300"/>
                </a:solidFill>
              </a:rPr>
              <a:t>σε ένα μέρος</a:t>
            </a:r>
            <a:endParaRPr lang="en-US" sz="2000" dirty="0" smtClean="0">
              <a:solidFill>
                <a:srgbClr val="CC3300"/>
              </a:solidFill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Χρήση τυπικού</a:t>
            </a:r>
            <a:r>
              <a:rPr lang="en-US" sz="2000" dirty="0" smtClean="0"/>
              <a:t> </a:t>
            </a:r>
            <a:r>
              <a:rPr lang="el-GR" sz="2000" dirty="0" smtClean="0"/>
              <a:t>αλγορίθμου γράφου </a:t>
            </a:r>
            <a:endParaRPr lang="en-US" sz="20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CC3300"/>
                </a:solidFill>
              </a:rPr>
              <a:t>Διάδοση πινάκων δρομολόγησης</a:t>
            </a:r>
            <a:endParaRPr lang="en-US" sz="2000" dirty="0" smtClean="0">
              <a:solidFill>
                <a:srgbClr val="CC3300"/>
              </a:solidFill>
            </a:endParaRP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l-GR" sz="2400" dirty="0" smtClean="0"/>
              <a:t>Κατάστασης ζεύξεων (</a:t>
            </a:r>
            <a:r>
              <a:rPr lang="en-US" sz="2400" dirty="0" smtClean="0"/>
              <a:t>Link-state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Κάθε κόμβος </a:t>
            </a:r>
            <a:r>
              <a:rPr lang="el-GR" sz="2000" dirty="0" smtClean="0">
                <a:solidFill>
                  <a:srgbClr val="33CC33"/>
                </a:solidFill>
              </a:rPr>
              <a:t>συλλέγει την πλήρη δομή του γράφου</a:t>
            </a:r>
            <a:endParaRPr lang="en-US" sz="20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Καθένας υπολογίζει </a:t>
            </a:r>
            <a:r>
              <a:rPr lang="el-GR" sz="2000" dirty="0" smtClean="0">
                <a:solidFill>
                  <a:srgbClr val="CC3300"/>
                </a:solidFill>
              </a:rPr>
              <a:t>τα συντομότερα μονοπάτια</a:t>
            </a:r>
            <a:endParaRPr lang="en-US" sz="2000" dirty="0" smtClean="0">
              <a:solidFill>
                <a:srgbClr val="CC3300"/>
              </a:solidFill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Καθένας παράγει το δικό του πίνακα δρομολόγησης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l-GR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l-GR" sz="2400" dirty="0" smtClean="0"/>
              <a:t>Διανυσμάτων απόστασης (</a:t>
            </a:r>
            <a:r>
              <a:rPr lang="en-US" sz="2400" dirty="0" smtClean="0"/>
              <a:t>Distance-vector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33CC33"/>
                </a:solidFill>
              </a:rPr>
              <a:t>Κανένας δεν έχει αντίγραφο του γράφου</a:t>
            </a:r>
            <a:endParaRPr lang="en-US" sz="2000" dirty="0" smtClean="0">
              <a:solidFill>
                <a:srgbClr val="33CC33"/>
              </a:solidFill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Οι κόμβοι δημιουργούν τους δικούς τους πίνακες </a:t>
            </a:r>
            <a:r>
              <a:rPr lang="el-GR" sz="2000" dirty="0" smtClean="0">
                <a:solidFill>
                  <a:srgbClr val="CC3300"/>
                </a:solidFill>
              </a:rPr>
              <a:t>επαναληπτικά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dirty="0" smtClean="0"/>
              <a:t>Ο καθένας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rgbClr val="0099FF"/>
                </a:solidFill>
              </a:rPr>
              <a:t>στέλνει πληροφορίες για τον πίνακά του στους γείτονες</a:t>
            </a:r>
            <a:endParaRPr lang="en-US" sz="2000" dirty="0" smtClean="0">
              <a:solidFill>
                <a:srgbClr val="0099FF"/>
              </a:solidFill>
            </a:endParaRPr>
          </a:p>
          <a:p>
            <a:pPr lvl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 flipH="1" flipV="1">
            <a:off x="8332788" y="4851400"/>
            <a:ext cx="46037" cy="388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4797425" y="4438650"/>
            <a:ext cx="434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</a:rPr>
              <a:t>RIP (</a:t>
            </a:r>
            <a:r>
              <a:rPr lang="el-GR">
                <a:solidFill>
                  <a:schemeClr val="bg2"/>
                </a:solidFill>
              </a:rPr>
              <a:t>ένα από τα παλιότερα πρωτόκολλα </a:t>
            </a:r>
          </a:p>
          <a:p>
            <a:pPr eaLnBrk="0" hangingPunct="0"/>
            <a:r>
              <a:rPr lang="el-GR">
                <a:solidFill>
                  <a:schemeClr val="bg2"/>
                </a:solidFill>
              </a:rPr>
              <a:t>δρομολόγησης τον χρησιμοποιεί</a:t>
            </a:r>
            <a:r>
              <a:rPr lang="en-US">
                <a:solidFill>
                  <a:schemeClr val="bg2"/>
                </a:solidFill>
              </a:rPr>
              <a:t>)</a:t>
            </a:r>
            <a:endParaRPr lang="el-GR">
              <a:solidFill>
                <a:schemeClr val="bg2"/>
              </a:solidFill>
            </a:endParaRPr>
          </a:p>
        </p:txBody>
      </p:sp>
      <p:sp>
        <p:nvSpPr>
          <p:cNvPr id="24585" name="AutoShape 8"/>
          <p:cNvSpPr>
            <a:spLocks/>
          </p:cNvSpPr>
          <p:nvPr/>
        </p:nvSpPr>
        <p:spPr bwMode="auto">
          <a:xfrm>
            <a:off x="466725" y="3279775"/>
            <a:ext cx="158750" cy="2693988"/>
          </a:xfrm>
          <a:prstGeom prst="leftBrace">
            <a:avLst>
              <a:gd name="adj1" fmla="val 141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 rot="-5400000">
            <a:off x="-2102644" y="4093370"/>
            <a:ext cx="4575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b="1"/>
              <a:t>Και οι 2 χρησιμοποιούνται στις μέρες μας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7262813" y="3141663"/>
            <a:ext cx="782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</a:rPr>
              <a:t>OSPF</a:t>
            </a:r>
            <a:endParaRPr lang="el-GR">
              <a:solidFill>
                <a:schemeClr val="bg2"/>
              </a:solidFill>
            </a:endParaRPr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 flipV="1">
            <a:off x="5622925" y="3324225"/>
            <a:ext cx="1651000" cy="46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cxnSp>
        <p:nvCxnSpPr>
          <p:cNvPr id="24589" name="Straight Connector 13"/>
          <p:cNvCxnSpPr>
            <a:cxnSpLocks noChangeShapeType="1"/>
          </p:cNvCxnSpPr>
          <p:nvPr/>
        </p:nvCxnSpPr>
        <p:spPr bwMode="auto">
          <a:xfrm>
            <a:off x="7083425" y="5254625"/>
            <a:ext cx="1323975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B1D8B64-D131-4B83-B2FD-29478BC2FDB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l-GR" sz="2800" dirty="0" smtClean="0"/>
              <a:t>Να θυμάστε για τους </a:t>
            </a:r>
            <a:r>
              <a:rPr lang="en-US" sz="2800" dirty="0" smtClean="0"/>
              <a:t>link-state &amp; distance-vector:</a:t>
            </a:r>
            <a:endParaRPr lang="el-GR" sz="2800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Δρομολόγηση κατάστασης ζεύξεων</a:t>
            </a:r>
            <a:r>
              <a:rPr lang="en-US" dirty="0" smtClean="0"/>
              <a:t> (link state): 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l-GR" dirty="0" smtClean="0"/>
              <a:t>ένας κόμβος προσπαθεί να φτιάξει </a:t>
            </a:r>
            <a:r>
              <a:rPr lang="el-GR" b="1" i="1" dirty="0" smtClean="0">
                <a:solidFill>
                  <a:srgbClr val="00B050"/>
                </a:solidFill>
              </a:rPr>
              <a:t>μία πλήρη εικόνα του δικτύου</a:t>
            </a:r>
            <a:r>
              <a:rPr lang="el-GR" dirty="0" smtClean="0"/>
              <a:t> με το να </a:t>
            </a:r>
            <a:r>
              <a:rPr lang="en-US" dirty="0" smtClean="0"/>
              <a:t>“</a:t>
            </a:r>
            <a:r>
              <a:rPr lang="el-GR" dirty="0" smtClean="0"/>
              <a:t>φωνάζει</a:t>
            </a:r>
            <a:r>
              <a:rPr lang="en-US" dirty="0" smtClean="0"/>
              <a:t>” (“</a:t>
            </a:r>
            <a:r>
              <a:rPr lang="el-GR" dirty="0" smtClean="0"/>
              <a:t>πλημμυρίζει</a:t>
            </a:r>
            <a:r>
              <a:rPr lang="en-US" dirty="0" smtClean="0"/>
              <a:t>”)</a:t>
            </a:r>
          </a:p>
          <a:p>
            <a:pPr lvl="1">
              <a:buFont typeface="ZapfDingbats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Διανυσμάτων απόστασης</a:t>
            </a:r>
            <a:r>
              <a:rPr lang="en-US" dirty="0" smtClean="0"/>
              <a:t> (distance vector): </a:t>
            </a:r>
          </a:p>
          <a:p>
            <a:pPr lvl="1">
              <a:buNone/>
            </a:pPr>
            <a:r>
              <a:rPr lang="el-GR" dirty="0" smtClean="0"/>
              <a:t>Ένας κόμβος </a:t>
            </a:r>
            <a:r>
              <a:rPr lang="el-GR" b="1" i="1" dirty="0" smtClean="0">
                <a:solidFill>
                  <a:srgbClr val="CC3300"/>
                </a:solidFill>
              </a:rPr>
              <a:t>ενδιαφέρεται </a:t>
            </a:r>
            <a:r>
              <a:rPr lang="el-GR" b="1" i="1" u="sng" dirty="0" smtClean="0">
                <a:solidFill>
                  <a:srgbClr val="CC3300"/>
                </a:solidFill>
              </a:rPr>
              <a:t>μόνο</a:t>
            </a:r>
            <a:r>
              <a:rPr lang="el-GR" b="1" i="1" dirty="0" smtClean="0">
                <a:solidFill>
                  <a:srgbClr val="CC3300"/>
                </a:solidFill>
              </a:rPr>
              <a:t> για τους γείτονές του</a:t>
            </a:r>
            <a:r>
              <a:rPr lang="en-US" b="1" i="1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παίρνει</a:t>
            </a:r>
            <a:r>
              <a:rPr lang="el-GR" dirty="0" smtClean="0">
                <a:solidFill>
                  <a:srgbClr val="CC3300"/>
                </a:solidFill>
              </a:rPr>
              <a:t> </a:t>
            </a:r>
            <a:r>
              <a:rPr lang="el-GR" b="1" i="1" u="sng" dirty="0" smtClean="0">
                <a:solidFill>
                  <a:srgbClr val="CC3300"/>
                </a:solidFill>
              </a:rPr>
              <a:t>τοπική</a:t>
            </a:r>
            <a:r>
              <a:rPr lang="el-GR" dirty="0" smtClean="0">
                <a:solidFill>
                  <a:srgbClr val="CC3300"/>
                </a:solidFill>
              </a:rPr>
              <a:t> </a:t>
            </a:r>
            <a:r>
              <a:rPr lang="el-GR" b="1" i="1" dirty="0" smtClean="0">
                <a:solidFill>
                  <a:srgbClr val="CC3300"/>
                </a:solidFill>
              </a:rPr>
              <a:t>πληροφορία</a:t>
            </a:r>
            <a:endParaRPr lang="en-US" b="1" i="1" dirty="0" smtClean="0">
              <a:solidFill>
                <a:srgbClr val="CC3300"/>
              </a:solidFill>
            </a:endParaRPr>
          </a:p>
          <a:p>
            <a:pPr lvl="1">
              <a:buFont typeface="ZapfDingbats"/>
              <a:buNone/>
            </a:pPr>
            <a:r>
              <a:rPr lang="el-GR" sz="3200" dirty="0" err="1" smtClean="0">
                <a:solidFill>
                  <a:srgbClr val="CC3300"/>
                </a:solidFill>
                <a:sym typeface="Wingdings 2" pitchFamily="18" charset="2"/>
              </a:rPr>
              <a:t></a:t>
            </a:r>
            <a:r>
              <a:rPr lang="el-GR" b="1" i="1" u="sng" dirty="0" err="1" smtClean="0">
                <a:solidFill>
                  <a:srgbClr val="CC3300"/>
                </a:solidFill>
              </a:rPr>
              <a:t>Δεν</a:t>
            </a:r>
            <a:r>
              <a:rPr lang="el-GR" dirty="0" smtClean="0">
                <a:solidFill>
                  <a:srgbClr val="CC3300"/>
                </a:solidFill>
              </a:rPr>
              <a:t> υπάρχει </a:t>
            </a:r>
            <a:r>
              <a:rPr lang="el-GR" b="1" u="sng" dirty="0" smtClean="0">
                <a:solidFill>
                  <a:srgbClr val="CC3300"/>
                </a:solidFill>
              </a:rPr>
              <a:t>καθολική</a:t>
            </a:r>
            <a:r>
              <a:rPr lang="el-GR" dirty="0" smtClean="0">
                <a:solidFill>
                  <a:srgbClr val="CC3300"/>
                </a:solidFill>
              </a:rPr>
              <a:t> θεώρηση του δικτύου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CC1DBE2-81A7-437B-821A-CBE36705F73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786551" cy="1143000"/>
          </a:xfrm>
        </p:spPr>
        <p:txBody>
          <a:bodyPr/>
          <a:lstStyle/>
          <a:p>
            <a:r>
              <a:rPr lang="el-GR" sz="3400" dirty="0" smtClean="0"/>
              <a:t>Πρωτόκολλο κατάστασης ζεύξεων (</a:t>
            </a:r>
            <a:r>
              <a:rPr lang="en-US" sz="3400" dirty="0" smtClean="0"/>
              <a:t>link-state</a:t>
            </a:r>
            <a:r>
              <a:rPr lang="el-GR" sz="3400" dirty="0" smtClean="0"/>
              <a:t>)</a:t>
            </a:r>
            <a:endParaRPr lang="en-US" sz="3400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None/>
            </a:pPr>
            <a:r>
              <a:rPr lang="el-GR" sz="2200" dirty="0" smtClean="0"/>
              <a:t>Κ</a:t>
            </a:r>
            <a:r>
              <a:rPr lang="el-GR" sz="2200" dirty="0" smtClean="0">
                <a:latin typeface="Arial" pitchFamily="34" charset="0"/>
              </a:rPr>
              <a:t>ά</a:t>
            </a:r>
            <a:r>
              <a:rPr lang="el-GR" sz="2200" dirty="0" smtClean="0"/>
              <a:t>θε κόμβος παίρνει ένα </a:t>
            </a:r>
            <a:r>
              <a:rPr lang="el-GR" sz="2200" b="1" i="1" dirty="0" smtClean="0"/>
              <a:t>πλήρες αντίγραφο του γράφου</a:t>
            </a:r>
            <a:endParaRPr lang="en-US" sz="2200" b="1" i="1" dirty="0" smtClean="0"/>
          </a:p>
          <a:p>
            <a:pPr lvl="1">
              <a:buNone/>
            </a:pPr>
            <a:r>
              <a:rPr lang="el-GR" sz="2200" dirty="0" smtClean="0"/>
              <a:t>Κάθε κόμβος </a:t>
            </a:r>
            <a:r>
              <a:rPr lang="en-US" sz="2200" dirty="0" smtClean="0"/>
              <a:t>“</a:t>
            </a:r>
            <a:r>
              <a:rPr lang="el-GR" sz="2200" dirty="0" smtClean="0">
                <a:solidFill>
                  <a:srgbClr val="CC3300"/>
                </a:solidFill>
              </a:rPr>
              <a:t>πλημμυρίζει</a:t>
            </a:r>
            <a:r>
              <a:rPr lang="en-US" sz="2200" dirty="0" smtClean="0"/>
              <a:t>” </a:t>
            </a:r>
            <a:r>
              <a:rPr lang="el-GR" sz="2200" dirty="0" smtClean="0"/>
              <a:t>το δίκτυο με δεδομένα σχετικά με τις εξερχόμενες ζεύξεις του</a:t>
            </a:r>
            <a:endParaRPr lang="en-US" sz="2200" dirty="0" smtClean="0"/>
          </a:p>
          <a:p>
            <a:pPr>
              <a:buNone/>
            </a:pPr>
            <a:endParaRPr lang="el-GR" sz="2200" dirty="0" smtClean="0"/>
          </a:p>
          <a:p>
            <a:pPr>
              <a:buNone/>
            </a:pPr>
            <a:r>
              <a:rPr lang="el-GR" sz="2200" dirty="0" smtClean="0"/>
              <a:t>Κάθε κόμβος υπολογίζει τις διαδρομές </a:t>
            </a:r>
            <a:r>
              <a:rPr lang="el-GR" sz="2200" b="1" i="1" dirty="0" smtClean="0"/>
              <a:t>προς κάθε άλλον κόμβο</a:t>
            </a:r>
            <a:endParaRPr lang="en-US" sz="2200" b="1" i="1" dirty="0" smtClean="0"/>
          </a:p>
          <a:p>
            <a:pPr lvl="1">
              <a:buFont typeface="Arial" pitchFamily="34" charset="0"/>
              <a:buChar char="•"/>
            </a:pPr>
            <a:r>
              <a:rPr lang="el-GR" sz="2200" dirty="0" smtClean="0"/>
              <a:t>Χρησιμοποιώντας</a:t>
            </a:r>
            <a:r>
              <a:rPr lang="en-US" sz="2200" dirty="0" smtClean="0"/>
              <a:t> </a:t>
            </a:r>
            <a:r>
              <a:rPr lang="el-GR" sz="2200" dirty="0" smtClean="0"/>
              <a:t>τον αλγόριθμο </a:t>
            </a:r>
            <a:r>
              <a:rPr lang="el-GR" sz="2200" dirty="0" smtClean="0">
                <a:solidFill>
                  <a:srgbClr val="33CC33"/>
                </a:solidFill>
              </a:rPr>
              <a:t>μοναδικής πηγής,</a:t>
            </a:r>
            <a:r>
              <a:rPr lang="en-US" sz="2200" dirty="0" smtClean="0">
                <a:solidFill>
                  <a:srgbClr val="33CC33"/>
                </a:solidFill>
              </a:rPr>
              <a:t> </a:t>
            </a:r>
            <a:r>
              <a:rPr lang="el-GR" sz="2200" dirty="0" smtClean="0">
                <a:solidFill>
                  <a:srgbClr val="33CC33"/>
                </a:solidFill>
              </a:rPr>
              <a:t>ελαχίστου μονοπατιού</a:t>
            </a:r>
          </a:p>
          <a:p>
            <a:pPr lvl="1">
              <a:buFont typeface="Arial" pitchFamily="34" charset="0"/>
              <a:buChar char="•"/>
            </a:pPr>
            <a:r>
              <a:rPr lang="el-GR" sz="2200" dirty="0" smtClean="0"/>
              <a:t>Η διαδικασία γίνεται </a:t>
            </a:r>
            <a:r>
              <a:rPr lang="el-GR" sz="2200" dirty="0" smtClean="0">
                <a:solidFill>
                  <a:srgbClr val="33CC33"/>
                </a:solidFill>
              </a:rPr>
              <a:t>όποτε χρειάζεται</a:t>
            </a:r>
            <a:endParaRPr lang="en-US" sz="2200" dirty="0" smtClean="0">
              <a:solidFill>
                <a:srgbClr val="33CC33"/>
              </a:solidFill>
            </a:endParaRPr>
          </a:p>
          <a:p>
            <a:pPr lvl="2"/>
            <a:r>
              <a:rPr lang="el-GR" sz="1800" dirty="0" smtClean="0"/>
              <a:t>Όταν οι συνδέσεις κόβονται/επανεμφανίζονται</a:t>
            </a: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6DFB94E-6DE8-40D2-B96A-5A1CEBA3486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528175" cy="1143000"/>
          </a:xfrm>
        </p:spPr>
        <p:txBody>
          <a:bodyPr/>
          <a:lstStyle/>
          <a:p>
            <a:r>
              <a:rPr lang="el-GR" sz="2600" smtClean="0"/>
              <a:t>Αποστολή καταστάσεων ζεύξεων </a:t>
            </a:r>
            <a:r>
              <a:rPr lang="en-US" sz="2600" smtClean="0">
                <a:latin typeface="Arial" pitchFamily="34" charset="0"/>
              </a:rPr>
              <a:t>“</a:t>
            </a:r>
            <a:r>
              <a:rPr lang="el-GR" sz="2600" smtClean="0">
                <a:solidFill>
                  <a:srgbClr val="FF0000"/>
                </a:solidFill>
              </a:rPr>
              <a:t>πλημμ</a:t>
            </a:r>
            <a:r>
              <a:rPr lang="el-GR" sz="2600" smtClean="0">
                <a:solidFill>
                  <a:srgbClr val="FF0000"/>
                </a:solidFill>
                <a:latin typeface="Arial" pitchFamily="34" charset="0"/>
              </a:rPr>
              <a:t>υ</a:t>
            </a:r>
            <a:r>
              <a:rPr lang="el-GR" sz="2600" smtClean="0">
                <a:solidFill>
                  <a:srgbClr val="FF0000"/>
                </a:solidFill>
              </a:rPr>
              <a:t>ρ</a:t>
            </a:r>
            <a:r>
              <a:rPr lang="el-GR" sz="2600" smtClean="0">
                <a:solidFill>
                  <a:srgbClr val="FF0000"/>
                </a:solidFill>
                <a:latin typeface="Arial" pitchFamily="34" charset="0"/>
              </a:rPr>
              <a:t>ίζοντας</a:t>
            </a:r>
            <a:r>
              <a:rPr lang="en-US" sz="2600" smtClean="0">
                <a:solidFill>
                  <a:srgbClr val="FF0000"/>
                </a:solidFill>
                <a:latin typeface="Arial" pitchFamily="34" charset="0"/>
              </a:rPr>
              <a:t>”</a:t>
            </a:r>
            <a:r>
              <a:rPr lang="el-GR" sz="2600" smtClean="0">
                <a:solidFill>
                  <a:srgbClr val="FF0000"/>
                </a:solidFill>
                <a:latin typeface="Arial" pitchFamily="34" charset="0"/>
              </a:rPr>
              <a:t> το δίκτυο</a:t>
            </a:r>
            <a:endParaRPr lang="en-US" sz="260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5578475" cy="4198937"/>
          </a:xfrm>
        </p:spPr>
        <p:txBody>
          <a:bodyPr/>
          <a:lstStyle/>
          <a:p>
            <a:pPr>
              <a:buNone/>
            </a:pPr>
            <a:r>
              <a:rPr lang="el-GR" sz="2200" dirty="0" smtClean="0"/>
              <a:t>Ο </a:t>
            </a:r>
            <a:r>
              <a:rPr lang="en-US" sz="2200" dirty="0" smtClean="0"/>
              <a:t>X </a:t>
            </a:r>
            <a:r>
              <a:rPr lang="el-GR" sz="2200" dirty="0" smtClean="0"/>
              <a:t>θέλει να στείλει πληροφορία</a:t>
            </a:r>
            <a:endParaRPr lang="en-US" sz="2200" dirty="0" smtClean="0"/>
          </a:p>
          <a:p>
            <a:pPr lvl="1">
              <a:buNone/>
            </a:pPr>
            <a:r>
              <a:rPr lang="el-GR" sz="2200" dirty="0" smtClean="0"/>
              <a:t>Στέλνει σε </a:t>
            </a:r>
            <a:r>
              <a:rPr lang="el-GR" sz="2200" dirty="0" smtClean="0">
                <a:solidFill>
                  <a:srgbClr val="CC3300"/>
                </a:solidFill>
              </a:rPr>
              <a:t>όλες τις εξερχόμενες ζεύξεις</a:t>
            </a:r>
            <a:endParaRPr lang="en-US" sz="2200" dirty="0" smtClean="0">
              <a:solidFill>
                <a:srgbClr val="CC3300"/>
              </a:solidFill>
            </a:endParaRPr>
          </a:p>
          <a:p>
            <a:pPr>
              <a:buNone/>
            </a:pPr>
            <a:r>
              <a:rPr lang="el-GR" sz="2200" dirty="0" smtClean="0"/>
              <a:t>Όταν ο κόμβος </a:t>
            </a:r>
            <a:r>
              <a:rPr lang="en-US" sz="2200" dirty="0" smtClean="0"/>
              <a:t>Y </a:t>
            </a:r>
            <a:r>
              <a:rPr lang="el-GR" sz="2200" dirty="0" smtClean="0"/>
              <a:t>λαμβάνει πληροφορία από τον </a:t>
            </a:r>
            <a:r>
              <a:rPr lang="en-US" sz="2200" dirty="0" smtClean="0"/>
              <a:t>Z</a:t>
            </a:r>
          </a:p>
          <a:p>
            <a:pPr lvl="1">
              <a:buNone/>
            </a:pPr>
            <a:r>
              <a:rPr lang="el-GR" sz="2200" dirty="0" smtClean="0"/>
              <a:t>Στέλνει σε </a:t>
            </a:r>
            <a:r>
              <a:rPr lang="el-GR" sz="2200" dirty="0" smtClean="0">
                <a:solidFill>
                  <a:srgbClr val="CC3300"/>
                </a:solidFill>
              </a:rPr>
              <a:t>όλες τις ζεύξεις</a:t>
            </a:r>
            <a:r>
              <a:rPr lang="en-US" sz="2200" dirty="0" smtClean="0"/>
              <a:t> </a:t>
            </a:r>
            <a:r>
              <a:rPr lang="el-GR" sz="2200" dirty="0" smtClean="0"/>
              <a:t>εκτός από την </a:t>
            </a:r>
            <a:r>
              <a:rPr lang="en-US" sz="2200" dirty="0" smtClean="0"/>
              <a:t>Z</a:t>
            </a: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4819650" y="1676400"/>
            <a:ext cx="4019550" cy="3124200"/>
            <a:chOff x="1075" y="694"/>
            <a:chExt cx="3377" cy="2625"/>
          </a:xfrm>
        </p:grpSpPr>
        <p:sp>
          <p:nvSpPr>
            <p:cNvPr id="27656" name="Freeform 5"/>
            <p:cNvSpPr>
              <a:spLocks/>
            </p:cNvSpPr>
            <p:nvPr/>
          </p:nvSpPr>
          <p:spPr bwMode="auto">
            <a:xfrm>
              <a:off x="1176" y="796"/>
              <a:ext cx="243" cy="242"/>
            </a:xfrm>
            <a:custGeom>
              <a:avLst/>
              <a:gdLst>
                <a:gd name="T0" fmla="*/ 243 w 243"/>
                <a:gd name="T1" fmla="*/ 121 h 242"/>
                <a:gd name="T2" fmla="*/ 243 w 243"/>
                <a:gd name="T3" fmla="*/ 140 h 242"/>
                <a:gd name="T4" fmla="*/ 239 w 243"/>
                <a:gd name="T5" fmla="*/ 160 h 242"/>
                <a:gd name="T6" fmla="*/ 231 w 243"/>
                <a:gd name="T7" fmla="*/ 176 h 242"/>
                <a:gd name="T8" fmla="*/ 220 w 243"/>
                <a:gd name="T9" fmla="*/ 191 h 242"/>
                <a:gd name="T10" fmla="*/ 208 w 243"/>
                <a:gd name="T11" fmla="*/ 207 h 242"/>
                <a:gd name="T12" fmla="*/ 196 w 243"/>
                <a:gd name="T13" fmla="*/ 219 h 242"/>
                <a:gd name="T14" fmla="*/ 180 w 243"/>
                <a:gd name="T15" fmla="*/ 231 h 242"/>
                <a:gd name="T16" fmla="*/ 161 w 243"/>
                <a:gd name="T17" fmla="*/ 238 h 242"/>
                <a:gd name="T18" fmla="*/ 141 w 243"/>
                <a:gd name="T19" fmla="*/ 242 h 242"/>
                <a:gd name="T20" fmla="*/ 122 w 243"/>
                <a:gd name="T21" fmla="*/ 242 h 242"/>
                <a:gd name="T22" fmla="*/ 102 w 243"/>
                <a:gd name="T23" fmla="*/ 242 h 242"/>
                <a:gd name="T24" fmla="*/ 83 w 243"/>
                <a:gd name="T25" fmla="*/ 238 h 242"/>
                <a:gd name="T26" fmla="*/ 67 w 243"/>
                <a:gd name="T27" fmla="*/ 231 h 242"/>
                <a:gd name="T28" fmla="*/ 51 w 243"/>
                <a:gd name="T29" fmla="*/ 219 h 242"/>
                <a:gd name="T30" fmla="*/ 36 w 243"/>
                <a:gd name="T31" fmla="*/ 207 h 242"/>
                <a:gd name="T32" fmla="*/ 24 w 243"/>
                <a:gd name="T33" fmla="*/ 191 h 242"/>
                <a:gd name="T34" fmla="*/ 12 w 243"/>
                <a:gd name="T35" fmla="*/ 176 h 242"/>
                <a:gd name="T36" fmla="*/ 4 w 243"/>
                <a:gd name="T37" fmla="*/ 160 h 242"/>
                <a:gd name="T38" fmla="*/ 0 w 243"/>
                <a:gd name="T39" fmla="*/ 140 h 242"/>
                <a:gd name="T40" fmla="*/ 0 w 243"/>
                <a:gd name="T41" fmla="*/ 121 h 242"/>
                <a:gd name="T42" fmla="*/ 0 w 243"/>
                <a:gd name="T43" fmla="*/ 101 h 242"/>
                <a:gd name="T44" fmla="*/ 4 w 243"/>
                <a:gd name="T45" fmla="*/ 82 h 242"/>
                <a:gd name="T46" fmla="*/ 12 w 243"/>
                <a:gd name="T47" fmla="*/ 66 h 242"/>
                <a:gd name="T48" fmla="*/ 24 w 243"/>
                <a:gd name="T49" fmla="*/ 50 h 242"/>
                <a:gd name="T50" fmla="*/ 36 w 243"/>
                <a:gd name="T51" fmla="*/ 35 h 242"/>
                <a:gd name="T52" fmla="*/ 51 w 243"/>
                <a:gd name="T53" fmla="*/ 23 h 242"/>
                <a:gd name="T54" fmla="*/ 67 w 243"/>
                <a:gd name="T55" fmla="*/ 11 h 242"/>
                <a:gd name="T56" fmla="*/ 83 w 243"/>
                <a:gd name="T57" fmla="*/ 4 h 242"/>
                <a:gd name="T58" fmla="*/ 102 w 243"/>
                <a:gd name="T59" fmla="*/ 0 h 242"/>
                <a:gd name="T60" fmla="*/ 122 w 243"/>
                <a:gd name="T61" fmla="*/ 0 h 242"/>
                <a:gd name="T62" fmla="*/ 141 w 243"/>
                <a:gd name="T63" fmla="*/ 0 h 242"/>
                <a:gd name="T64" fmla="*/ 161 w 243"/>
                <a:gd name="T65" fmla="*/ 4 h 242"/>
                <a:gd name="T66" fmla="*/ 180 w 243"/>
                <a:gd name="T67" fmla="*/ 11 h 242"/>
                <a:gd name="T68" fmla="*/ 196 w 243"/>
                <a:gd name="T69" fmla="*/ 23 h 242"/>
                <a:gd name="T70" fmla="*/ 208 w 243"/>
                <a:gd name="T71" fmla="*/ 35 h 242"/>
                <a:gd name="T72" fmla="*/ 220 w 243"/>
                <a:gd name="T73" fmla="*/ 50 h 242"/>
                <a:gd name="T74" fmla="*/ 231 w 243"/>
                <a:gd name="T75" fmla="*/ 66 h 242"/>
                <a:gd name="T76" fmla="*/ 239 w 243"/>
                <a:gd name="T77" fmla="*/ 82 h 242"/>
                <a:gd name="T78" fmla="*/ 243 w 243"/>
                <a:gd name="T79" fmla="*/ 101 h 242"/>
                <a:gd name="T80" fmla="*/ 243 w 243"/>
                <a:gd name="T81" fmla="*/ 121 h 242"/>
                <a:gd name="T82" fmla="*/ 243 w 243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57" name="Freeform 6"/>
            <p:cNvSpPr>
              <a:spLocks/>
            </p:cNvSpPr>
            <p:nvPr/>
          </p:nvSpPr>
          <p:spPr bwMode="auto">
            <a:xfrm>
              <a:off x="1176" y="796"/>
              <a:ext cx="243" cy="242"/>
            </a:xfrm>
            <a:custGeom>
              <a:avLst/>
              <a:gdLst>
                <a:gd name="T0" fmla="*/ 243 w 243"/>
                <a:gd name="T1" fmla="*/ 121 h 242"/>
                <a:gd name="T2" fmla="*/ 243 w 243"/>
                <a:gd name="T3" fmla="*/ 140 h 242"/>
                <a:gd name="T4" fmla="*/ 239 w 243"/>
                <a:gd name="T5" fmla="*/ 160 h 242"/>
                <a:gd name="T6" fmla="*/ 231 w 243"/>
                <a:gd name="T7" fmla="*/ 176 h 242"/>
                <a:gd name="T8" fmla="*/ 220 w 243"/>
                <a:gd name="T9" fmla="*/ 191 h 242"/>
                <a:gd name="T10" fmla="*/ 208 w 243"/>
                <a:gd name="T11" fmla="*/ 207 h 242"/>
                <a:gd name="T12" fmla="*/ 196 w 243"/>
                <a:gd name="T13" fmla="*/ 219 h 242"/>
                <a:gd name="T14" fmla="*/ 180 w 243"/>
                <a:gd name="T15" fmla="*/ 231 h 242"/>
                <a:gd name="T16" fmla="*/ 161 w 243"/>
                <a:gd name="T17" fmla="*/ 238 h 242"/>
                <a:gd name="T18" fmla="*/ 141 w 243"/>
                <a:gd name="T19" fmla="*/ 242 h 242"/>
                <a:gd name="T20" fmla="*/ 122 w 243"/>
                <a:gd name="T21" fmla="*/ 242 h 242"/>
                <a:gd name="T22" fmla="*/ 102 w 243"/>
                <a:gd name="T23" fmla="*/ 242 h 242"/>
                <a:gd name="T24" fmla="*/ 83 w 243"/>
                <a:gd name="T25" fmla="*/ 238 h 242"/>
                <a:gd name="T26" fmla="*/ 67 w 243"/>
                <a:gd name="T27" fmla="*/ 231 h 242"/>
                <a:gd name="T28" fmla="*/ 51 w 243"/>
                <a:gd name="T29" fmla="*/ 219 h 242"/>
                <a:gd name="T30" fmla="*/ 36 w 243"/>
                <a:gd name="T31" fmla="*/ 207 h 242"/>
                <a:gd name="T32" fmla="*/ 24 w 243"/>
                <a:gd name="T33" fmla="*/ 191 h 242"/>
                <a:gd name="T34" fmla="*/ 12 w 243"/>
                <a:gd name="T35" fmla="*/ 176 h 242"/>
                <a:gd name="T36" fmla="*/ 4 w 243"/>
                <a:gd name="T37" fmla="*/ 160 h 242"/>
                <a:gd name="T38" fmla="*/ 0 w 243"/>
                <a:gd name="T39" fmla="*/ 140 h 242"/>
                <a:gd name="T40" fmla="*/ 0 w 243"/>
                <a:gd name="T41" fmla="*/ 121 h 242"/>
                <a:gd name="T42" fmla="*/ 0 w 243"/>
                <a:gd name="T43" fmla="*/ 101 h 242"/>
                <a:gd name="T44" fmla="*/ 4 w 243"/>
                <a:gd name="T45" fmla="*/ 82 h 242"/>
                <a:gd name="T46" fmla="*/ 12 w 243"/>
                <a:gd name="T47" fmla="*/ 66 h 242"/>
                <a:gd name="T48" fmla="*/ 24 w 243"/>
                <a:gd name="T49" fmla="*/ 50 h 242"/>
                <a:gd name="T50" fmla="*/ 36 w 243"/>
                <a:gd name="T51" fmla="*/ 35 h 242"/>
                <a:gd name="T52" fmla="*/ 51 w 243"/>
                <a:gd name="T53" fmla="*/ 23 h 242"/>
                <a:gd name="T54" fmla="*/ 67 w 243"/>
                <a:gd name="T55" fmla="*/ 11 h 242"/>
                <a:gd name="T56" fmla="*/ 83 w 243"/>
                <a:gd name="T57" fmla="*/ 4 h 242"/>
                <a:gd name="T58" fmla="*/ 102 w 243"/>
                <a:gd name="T59" fmla="*/ 0 h 242"/>
                <a:gd name="T60" fmla="*/ 122 w 243"/>
                <a:gd name="T61" fmla="*/ 0 h 242"/>
                <a:gd name="T62" fmla="*/ 141 w 243"/>
                <a:gd name="T63" fmla="*/ 0 h 242"/>
                <a:gd name="T64" fmla="*/ 161 w 243"/>
                <a:gd name="T65" fmla="*/ 4 h 242"/>
                <a:gd name="T66" fmla="*/ 180 w 243"/>
                <a:gd name="T67" fmla="*/ 11 h 242"/>
                <a:gd name="T68" fmla="*/ 196 w 243"/>
                <a:gd name="T69" fmla="*/ 23 h 242"/>
                <a:gd name="T70" fmla="*/ 208 w 243"/>
                <a:gd name="T71" fmla="*/ 35 h 242"/>
                <a:gd name="T72" fmla="*/ 220 w 243"/>
                <a:gd name="T73" fmla="*/ 50 h 242"/>
                <a:gd name="T74" fmla="*/ 231 w 243"/>
                <a:gd name="T75" fmla="*/ 66 h 242"/>
                <a:gd name="T76" fmla="*/ 239 w 243"/>
                <a:gd name="T77" fmla="*/ 82 h 242"/>
                <a:gd name="T78" fmla="*/ 243 w 243"/>
                <a:gd name="T79" fmla="*/ 101 h 242"/>
                <a:gd name="T80" fmla="*/ 243 w 243"/>
                <a:gd name="T81" fmla="*/ 121 h 242"/>
                <a:gd name="T82" fmla="*/ 243 w 243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58" name="Freeform 7"/>
            <p:cNvSpPr>
              <a:spLocks/>
            </p:cNvSpPr>
            <p:nvPr/>
          </p:nvSpPr>
          <p:spPr bwMode="auto">
            <a:xfrm>
              <a:off x="3133" y="796"/>
              <a:ext cx="243" cy="242"/>
            </a:xfrm>
            <a:custGeom>
              <a:avLst/>
              <a:gdLst>
                <a:gd name="T0" fmla="*/ 243 w 243"/>
                <a:gd name="T1" fmla="*/ 121 h 242"/>
                <a:gd name="T2" fmla="*/ 243 w 243"/>
                <a:gd name="T3" fmla="*/ 140 h 242"/>
                <a:gd name="T4" fmla="*/ 239 w 243"/>
                <a:gd name="T5" fmla="*/ 160 h 242"/>
                <a:gd name="T6" fmla="*/ 231 w 243"/>
                <a:gd name="T7" fmla="*/ 176 h 242"/>
                <a:gd name="T8" fmla="*/ 220 w 243"/>
                <a:gd name="T9" fmla="*/ 191 h 242"/>
                <a:gd name="T10" fmla="*/ 208 w 243"/>
                <a:gd name="T11" fmla="*/ 207 h 242"/>
                <a:gd name="T12" fmla="*/ 196 w 243"/>
                <a:gd name="T13" fmla="*/ 219 h 242"/>
                <a:gd name="T14" fmla="*/ 180 w 243"/>
                <a:gd name="T15" fmla="*/ 231 h 242"/>
                <a:gd name="T16" fmla="*/ 161 w 243"/>
                <a:gd name="T17" fmla="*/ 238 h 242"/>
                <a:gd name="T18" fmla="*/ 141 w 243"/>
                <a:gd name="T19" fmla="*/ 242 h 242"/>
                <a:gd name="T20" fmla="*/ 122 w 243"/>
                <a:gd name="T21" fmla="*/ 242 h 242"/>
                <a:gd name="T22" fmla="*/ 102 w 243"/>
                <a:gd name="T23" fmla="*/ 242 h 242"/>
                <a:gd name="T24" fmla="*/ 83 w 243"/>
                <a:gd name="T25" fmla="*/ 238 h 242"/>
                <a:gd name="T26" fmla="*/ 67 w 243"/>
                <a:gd name="T27" fmla="*/ 231 h 242"/>
                <a:gd name="T28" fmla="*/ 51 w 243"/>
                <a:gd name="T29" fmla="*/ 219 h 242"/>
                <a:gd name="T30" fmla="*/ 36 w 243"/>
                <a:gd name="T31" fmla="*/ 207 h 242"/>
                <a:gd name="T32" fmla="*/ 24 w 243"/>
                <a:gd name="T33" fmla="*/ 191 h 242"/>
                <a:gd name="T34" fmla="*/ 12 w 243"/>
                <a:gd name="T35" fmla="*/ 176 h 242"/>
                <a:gd name="T36" fmla="*/ 4 w 243"/>
                <a:gd name="T37" fmla="*/ 160 h 242"/>
                <a:gd name="T38" fmla="*/ 0 w 243"/>
                <a:gd name="T39" fmla="*/ 140 h 242"/>
                <a:gd name="T40" fmla="*/ 0 w 243"/>
                <a:gd name="T41" fmla="*/ 121 h 242"/>
                <a:gd name="T42" fmla="*/ 0 w 243"/>
                <a:gd name="T43" fmla="*/ 101 h 242"/>
                <a:gd name="T44" fmla="*/ 4 w 243"/>
                <a:gd name="T45" fmla="*/ 82 h 242"/>
                <a:gd name="T46" fmla="*/ 12 w 243"/>
                <a:gd name="T47" fmla="*/ 66 h 242"/>
                <a:gd name="T48" fmla="*/ 24 w 243"/>
                <a:gd name="T49" fmla="*/ 50 h 242"/>
                <a:gd name="T50" fmla="*/ 36 w 243"/>
                <a:gd name="T51" fmla="*/ 35 h 242"/>
                <a:gd name="T52" fmla="*/ 51 w 243"/>
                <a:gd name="T53" fmla="*/ 23 h 242"/>
                <a:gd name="T54" fmla="*/ 67 w 243"/>
                <a:gd name="T55" fmla="*/ 11 h 242"/>
                <a:gd name="T56" fmla="*/ 83 w 243"/>
                <a:gd name="T57" fmla="*/ 4 h 242"/>
                <a:gd name="T58" fmla="*/ 102 w 243"/>
                <a:gd name="T59" fmla="*/ 0 h 242"/>
                <a:gd name="T60" fmla="*/ 122 w 243"/>
                <a:gd name="T61" fmla="*/ 0 h 242"/>
                <a:gd name="T62" fmla="*/ 141 w 243"/>
                <a:gd name="T63" fmla="*/ 0 h 242"/>
                <a:gd name="T64" fmla="*/ 161 w 243"/>
                <a:gd name="T65" fmla="*/ 4 h 242"/>
                <a:gd name="T66" fmla="*/ 180 w 243"/>
                <a:gd name="T67" fmla="*/ 11 h 242"/>
                <a:gd name="T68" fmla="*/ 196 w 243"/>
                <a:gd name="T69" fmla="*/ 23 h 242"/>
                <a:gd name="T70" fmla="*/ 208 w 243"/>
                <a:gd name="T71" fmla="*/ 35 h 242"/>
                <a:gd name="T72" fmla="*/ 220 w 243"/>
                <a:gd name="T73" fmla="*/ 50 h 242"/>
                <a:gd name="T74" fmla="*/ 231 w 243"/>
                <a:gd name="T75" fmla="*/ 66 h 242"/>
                <a:gd name="T76" fmla="*/ 239 w 243"/>
                <a:gd name="T77" fmla="*/ 82 h 242"/>
                <a:gd name="T78" fmla="*/ 243 w 243"/>
                <a:gd name="T79" fmla="*/ 101 h 242"/>
                <a:gd name="T80" fmla="*/ 243 w 243"/>
                <a:gd name="T81" fmla="*/ 121 h 242"/>
                <a:gd name="T82" fmla="*/ 243 w 243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59" name="Freeform 8"/>
            <p:cNvSpPr>
              <a:spLocks/>
            </p:cNvSpPr>
            <p:nvPr/>
          </p:nvSpPr>
          <p:spPr bwMode="auto">
            <a:xfrm>
              <a:off x="3133" y="796"/>
              <a:ext cx="243" cy="242"/>
            </a:xfrm>
            <a:custGeom>
              <a:avLst/>
              <a:gdLst>
                <a:gd name="T0" fmla="*/ 243 w 243"/>
                <a:gd name="T1" fmla="*/ 121 h 242"/>
                <a:gd name="T2" fmla="*/ 243 w 243"/>
                <a:gd name="T3" fmla="*/ 140 h 242"/>
                <a:gd name="T4" fmla="*/ 239 w 243"/>
                <a:gd name="T5" fmla="*/ 160 h 242"/>
                <a:gd name="T6" fmla="*/ 231 w 243"/>
                <a:gd name="T7" fmla="*/ 176 h 242"/>
                <a:gd name="T8" fmla="*/ 220 w 243"/>
                <a:gd name="T9" fmla="*/ 191 h 242"/>
                <a:gd name="T10" fmla="*/ 208 w 243"/>
                <a:gd name="T11" fmla="*/ 207 h 242"/>
                <a:gd name="T12" fmla="*/ 196 w 243"/>
                <a:gd name="T13" fmla="*/ 219 h 242"/>
                <a:gd name="T14" fmla="*/ 180 w 243"/>
                <a:gd name="T15" fmla="*/ 231 h 242"/>
                <a:gd name="T16" fmla="*/ 161 w 243"/>
                <a:gd name="T17" fmla="*/ 238 h 242"/>
                <a:gd name="T18" fmla="*/ 141 w 243"/>
                <a:gd name="T19" fmla="*/ 242 h 242"/>
                <a:gd name="T20" fmla="*/ 122 w 243"/>
                <a:gd name="T21" fmla="*/ 242 h 242"/>
                <a:gd name="T22" fmla="*/ 102 w 243"/>
                <a:gd name="T23" fmla="*/ 242 h 242"/>
                <a:gd name="T24" fmla="*/ 83 w 243"/>
                <a:gd name="T25" fmla="*/ 238 h 242"/>
                <a:gd name="T26" fmla="*/ 67 w 243"/>
                <a:gd name="T27" fmla="*/ 231 h 242"/>
                <a:gd name="T28" fmla="*/ 51 w 243"/>
                <a:gd name="T29" fmla="*/ 219 h 242"/>
                <a:gd name="T30" fmla="*/ 36 w 243"/>
                <a:gd name="T31" fmla="*/ 207 h 242"/>
                <a:gd name="T32" fmla="*/ 24 w 243"/>
                <a:gd name="T33" fmla="*/ 191 h 242"/>
                <a:gd name="T34" fmla="*/ 12 w 243"/>
                <a:gd name="T35" fmla="*/ 176 h 242"/>
                <a:gd name="T36" fmla="*/ 4 w 243"/>
                <a:gd name="T37" fmla="*/ 160 h 242"/>
                <a:gd name="T38" fmla="*/ 0 w 243"/>
                <a:gd name="T39" fmla="*/ 140 h 242"/>
                <a:gd name="T40" fmla="*/ 0 w 243"/>
                <a:gd name="T41" fmla="*/ 121 h 242"/>
                <a:gd name="T42" fmla="*/ 0 w 243"/>
                <a:gd name="T43" fmla="*/ 101 h 242"/>
                <a:gd name="T44" fmla="*/ 4 w 243"/>
                <a:gd name="T45" fmla="*/ 82 h 242"/>
                <a:gd name="T46" fmla="*/ 12 w 243"/>
                <a:gd name="T47" fmla="*/ 66 h 242"/>
                <a:gd name="T48" fmla="*/ 24 w 243"/>
                <a:gd name="T49" fmla="*/ 50 h 242"/>
                <a:gd name="T50" fmla="*/ 36 w 243"/>
                <a:gd name="T51" fmla="*/ 35 h 242"/>
                <a:gd name="T52" fmla="*/ 51 w 243"/>
                <a:gd name="T53" fmla="*/ 23 h 242"/>
                <a:gd name="T54" fmla="*/ 67 w 243"/>
                <a:gd name="T55" fmla="*/ 11 h 242"/>
                <a:gd name="T56" fmla="*/ 83 w 243"/>
                <a:gd name="T57" fmla="*/ 4 h 242"/>
                <a:gd name="T58" fmla="*/ 102 w 243"/>
                <a:gd name="T59" fmla="*/ 0 h 242"/>
                <a:gd name="T60" fmla="*/ 122 w 243"/>
                <a:gd name="T61" fmla="*/ 0 h 242"/>
                <a:gd name="T62" fmla="*/ 141 w 243"/>
                <a:gd name="T63" fmla="*/ 0 h 242"/>
                <a:gd name="T64" fmla="*/ 161 w 243"/>
                <a:gd name="T65" fmla="*/ 4 h 242"/>
                <a:gd name="T66" fmla="*/ 180 w 243"/>
                <a:gd name="T67" fmla="*/ 11 h 242"/>
                <a:gd name="T68" fmla="*/ 196 w 243"/>
                <a:gd name="T69" fmla="*/ 23 h 242"/>
                <a:gd name="T70" fmla="*/ 208 w 243"/>
                <a:gd name="T71" fmla="*/ 35 h 242"/>
                <a:gd name="T72" fmla="*/ 220 w 243"/>
                <a:gd name="T73" fmla="*/ 50 h 242"/>
                <a:gd name="T74" fmla="*/ 231 w 243"/>
                <a:gd name="T75" fmla="*/ 66 h 242"/>
                <a:gd name="T76" fmla="*/ 239 w 243"/>
                <a:gd name="T77" fmla="*/ 82 h 242"/>
                <a:gd name="T78" fmla="*/ 243 w 243"/>
                <a:gd name="T79" fmla="*/ 101 h 242"/>
                <a:gd name="T80" fmla="*/ 243 w 243"/>
                <a:gd name="T81" fmla="*/ 121 h 242"/>
                <a:gd name="T82" fmla="*/ 243 w 243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2"/>
                <a:gd name="T128" fmla="*/ 243 w 243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2">
                  <a:moveTo>
                    <a:pt x="243" y="121"/>
                  </a:moveTo>
                  <a:lnTo>
                    <a:pt x="243" y="140"/>
                  </a:lnTo>
                  <a:lnTo>
                    <a:pt x="239" y="160"/>
                  </a:lnTo>
                  <a:lnTo>
                    <a:pt x="231" y="176"/>
                  </a:lnTo>
                  <a:lnTo>
                    <a:pt x="220" y="191"/>
                  </a:lnTo>
                  <a:lnTo>
                    <a:pt x="208" y="207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8"/>
                  </a:lnTo>
                  <a:lnTo>
                    <a:pt x="141" y="242"/>
                  </a:lnTo>
                  <a:lnTo>
                    <a:pt x="122" y="242"/>
                  </a:lnTo>
                  <a:lnTo>
                    <a:pt x="102" y="242"/>
                  </a:lnTo>
                  <a:lnTo>
                    <a:pt x="83" y="238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7"/>
                  </a:lnTo>
                  <a:lnTo>
                    <a:pt x="24" y="191"/>
                  </a:lnTo>
                  <a:lnTo>
                    <a:pt x="12" y="176"/>
                  </a:lnTo>
                  <a:lnTo>
                    <a:pt x="4" y="160"/>
                  </a:lnTo>
                  <a:lnTo>
                    <a:pt x="0" y="140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4" y="82"/>
                  </a:lnTo>
                  <a:lnTo>
                    <a:pt x="12" y="66"/>
                  </a:lnTo>
                  <a:lnTo>
                    <a:pt x="24" y="50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1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1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0"/>
                  </a:lnTo>
                  <a:lnTo>
                    <a:pt x="231" y="66"/>
                  </a:lnTo>
                  <a:lnTo>
                    <a:pt x="239" y="82"/>
                  </a:lnTo>
                  <a:lnTo>
                    <a:pt x="243" y="101"/>
                  </a:lnTo>
                  <a:lnTo>
                    <a:pt x="243" y="1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>
              <a:off x="3670" y="796"/>
              <a:ext cx="246" cy="242"/>
            </a:xfrm>
            <a:custGeom>
              <a:avLst/>
              <a:gdLst>
                <a:gd name="T0" fmla="*/ 246 w 246"/>
                <a:gd name="T1" fmla="*/ 121 h 242"/>
                <a:gd name="T2" fmla="*/ 242 w 246"/>
                <a:gd name="T3" fmla="*/ 140 h 242"/>
                <a:gd name="T4" fmla="*/ 238 w 246"/>
                <a:gd name="T5" fmla="*/ 160 h 242"/>
                <a:gd name="T6" fmla="*/ 230 w 246"/>
                <a:gd name="T7" fmla="*/ 176 h 242"/>
                <a:gd name="T8" fmla="*/ 223 w 246"/>
                <a:gd name="T9" fmla="*/ 191 h 242"/>
                <a:gd name="T10" fmla="*/ 211 w 246"/>
                <a:gd name="T11" fmla="*/ 207 h 242"/>
                <a:gd name="T12" fmla="*/ 195 w 246"/>
                <a:gd name="T13" fmla="*/ 219 h 242"/>
                <a:gd name="T14" fmla="*/ 180 w 246"/>
                <a:gd name="T15" fmla="*/ 231 h 242"/>
                <a:gd name="T16" fmla="*/ 164 w 246"/>
                <a:gd name="T17" fmla="*/ 238 h 242"/>
                <a:gd name="T18" fmla="*/ 144 w 246"/>
                <a:gd name="T19" fmla="*/ 242 h 242"/>
                <a:gd name="T20" fmla="*/ 125 w 246"/>
                <a:gd name="T21" fmla="*/ 242 h 242"/>
                <a:gd name="T22" fmla="*/ 105 w 246"/>
                <a:gd name="T23" fmla="*/ 242 h 242"/>
                <a:gd name="T24" fmla="*/ 86 w 246"/>
                <a:gd name="T25" fmla="*/ 238 h 242"/>
                <a:gd name="T26" fmla="*/ 66 w 246"/>
                <a:gd name="T27" fmla="*/ 231 h 242"/>
                <a:gd name="T28" fmla="*/ 50 w 246"/>
                <a:gd name="T29" fmla="*/ 219 h 242"/>
                <a:gd name="T30" fmla="*/ 39 w 246"/>
                <a:gd name="T31" fmla="*/ 207 h 242"/>
                <a:gd name="T32" fmla="*/ 23 w 246"/>
                <a:gd name="T33" fmla="*/ 191 h 242"/>
                <a:gd name="T34" fmla="*/ 15 w 246"/>
                <a:gd name="T35" fmla="*/ 176 h 242"/>
                <a:gd name="T36" fmla="*/ 7 w 246"/>
                <a:gd name="T37" fmla="*/ 160 h 242"/>
                <a:gd name="T38" fmla="*/ 3 w 246"/>
                <a:gd name="T39" fmla="*/ 140 h 242"/>
                <a:gd name="T40" fmla="*/ 0 w 246"/>
                <a:gd name="T41" fmla="*/ 121 h 242"/>
                <a:gd name="T42" fmla="*/ 3 w 246"/>
                <a:gd name="T43" fmla="*/ 101 h 242"/>
                <a:gd name="T44" fmla="*/ 7 w 246"/>
                <a:gd name="T45" fmla="*/ 82 h 242"/>
                <a:gd name="T46" fmla="*/ 15 w 246"/>
                <a:gd name="T47" fmla="*/ 66 h 242"/>
                <a:gd name="T48" fmla="*/ 23 w 246"/>
                <a:gd name="T49" fmla="*/ 50 h 242"/>
                <a:gd name="T50" fmla="*/ 39 w 246"/>
                <a:gd name="T51" fmla="*/ 35 h 242"/>
                <a:gd name="T52" fmla="*/ 50 w 246"/>
                <a:gd name="T53" fmla="*/ 23 h 242"/>
                <a:gd name="T54" fmla="*/ 66 w 246"/>
                <a:gd name="T55" fmla="*/ 11 h 242"/>
                <a:gd name="T56" fmla="*/ 86 w 246"/>
                <a:gd name="T57" fmla="*/ 4 h 242"/>
                <a:gd name="T58" fmla="*/ 105 w 246"/>
                <a:gd name="T59" fmla="*/ 0 h 242"/>
                <a:gd name="T60" fmla="*/ 125 w 246"/>
                <a:gd name="T61" fmla="*/ 0 h 242"/>
                <a:gd name="T62" fmla="*/ 144 w 246"/>
                <a:gd name="T63" fmla="*/ 0 h 242"/>
                <a:gd name="T64" fmla="*/ 164 w 246"/>
                <a:gd name="T65" fmla="*/ 4 h 242"/>
                <a:gd name="T66" fmla="*/ 180 w 246"/>
                <a:gd name="T67" fmla="*/ 11 h 242"/>
                <a:gd name="T68" fmla="*/ 195 w 246"/>
                <a:gd name="T69" fmla="*/ 23 h 242"/>
                <a:gd name="T70" fmla="*/ 211 w 246"/>
                <a:gd name="T71" fmla="*/ 35 h 242"/>
                <a:gd name="T72" fmla="*/ 223 w 246"/>
                <a:gd name="T73" fmla="*/ 50 h 242"/>
                <a:gd name="T74" fmla="*/ 230 w 246"/>
                <a:gd name="T75" fmla="*/ 66 h 242"/>
                <a:gd name="T76" fmla="*/ 238 w 246"/>
                <a:gd name="T77" fmla="*/ 82 h 242"/>
                <a:gd name="T78" fmla="*/ 242 w 246"/>
                <a:gd name="T79" fmla="*/ 101 h 242"/>
                <a:gd name="T80" fmla="*/ 246 w 246"/>
                <a:gd name="T81" fmla="*/ 121 h 242"/>
                <a:gd name="T82" fmla="*/ 246 w 246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2"/>
                <a:gd name="T128" fmla="*/ 246 w 246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2">
                  <a:moveTo>
                    <a:pt x="246" y="121"/>
                  </a:moveTo>
                  <a:lnTo>
                    <a:pt x="242" y="140"/>
                  </a:lnTo>
                  <a:lnTo>
                    <a:pt x="238" y="160"/>
                  </a:lnTo>
                  <a:lnTo>
                    <a:pt x="230" y="176"/>
                  </a:lnTo>
                  <a:lnTo>
                    <a:pt x="223" y="191"/>
                  </a:lnTo>
                  <a:lnTo>
                    <a:pt x="211" y="207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8"/>
                  </a:lnTo>
                  <a:lnTo>
                    <a:pt x="144" y="242"/>
                  </a:lnTo>
                  <a:lnTo>
                    <a:pt x="125" y="242"/>
                  </a:lnTo>
                  <a:lnTo>
                    <a:pt x="105" y="242"/>
                  </a:lnTo>
                  <a:lnTo>
                    <a:pt x="86" y="238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7"/>
                  </a:lnTo>
                  <a:lnTo>
                    <a:pt x="23" y="191"/>
                  </a:lnTo>
                  <a:lnTo>
                    <a:pt x="15" y="176"/>
                  </a:lnTo>
                  <a:lnTo>
                    <a:pt x="7" y="160"/>
                  </a:lnTo>
                  <a:lnTo>
                    <a:pt x="3" y="140"/>
                  </a:lnTo>
                  <a:lnTo>
                    <a:pt x="0" y="121"/>
                  </a:lnTo>
                  <a:lnTo>
                    <a:pt x="3" y="101"/>
                  </a:lnTo>
                  <a:lnTo>
                    <a:pt x="7" y="82"/>
                  </a:lnTo>
                  <a:lnTo>
                    <a:pt x="15" y="66"/>
                  </a:lnTo>
                  <a:lnTo>
                    <a:pt x="23" y="50"/>
                  </a:lnTo>
                  <a:lnTo>
                    <a:pt x="39" y="35"/>
                  </a:lnTo>
                  <a:lnTo>
                    <a:pt x="50" y="23"/>
                  </a:lnTo>
                  <a:lnTo>
                    <a:pt x="66" y="11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1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0"/>
                  </a:lnTo>
                  <a:lnTo>
                    <a:pt x="230" y="66"/>
                  </a:lnTo>
                  <a:lnTo>
                    <a:pt x="238" y="82"/>
                  </a:lnTo>
                  <a:lnTo>
                    <a:pt x="242" y="101"/>
                  </a:lnTo>
                  <a:lnTo>
                    <a:pt x="246" y="12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1" name="Freeform 10"/>
            <p:cNvSpPr>
              <a:spLocks/>
            </p:cNvSpPr>
            <p:nvPr/>
          </p:nvSpPr>
          <p:spPr bwMode="auto">
            <a:xfrm>
              <a:off x="3670" y="796"/>
              <a:ext cx="246" cy="242"/>
            </a:xfrm>
            <a:custGeom>
              <a:avLst/>
              <a:gdLst>
                <a:gd name="T0" fmla="*/ 246 w 246"/>
                <a:gd name="T1" fmla="*/ 121 h 242"/>
                <a:gd name="T2" fmla="*/ 242 w 246"/>
                <a:gd name="T3" fmla="*/ 140 h 242"/>
                <a:gd name="T4" fmla="*/ 238 w 246"/>
                <a:gd name="T5" fmla="*/ 160 h 242"/>
                <a:gd name="T6" fmla="*/ 230 w 246"/>
                <a:gd name="T7" fmla="*/ 176 h 242"/>
                <a:gd name="T8" fmla="*/ 223 w 246"/>
                <a:gd name="T9" fmla="*/ 191 h 242"/>
                <a:gd name="T10" fmla="*/ 211 w 246"/>
                <a:gd name="T11" fmla="*/ 207 h 242"/>
                <a:gd name="T12" fmla="*/ 195 w 246"/>
                <a:gd name="T13" fmla="*/ 219 h 242"/>
                <a:gd name="T14" fmla="*/ 180 w 246"/>
                <a:gd name="T15" fmla="*/ 231 h 242"/>
                <a:gd name="T16" fmla="*/ 164 w 246"/>
                <a:gd name="T17" fmla="*/ 238 h 242"/>
                <a:gd name="T18" fmla="*/ 144 w 246"/>
                <a:gd name="T19" fmla="*/ 242 h 242"/>
                <a:gd name="T20" fmla="*/ 125 w 246"/>
                <a:gd name="T21" fmla="*/ 242 h 242"/>
                <a:gd name="T22" fmla="*/ 105 w 246"/>
                <a:gd name="T23" fmla="*/ 242 h 242"/>
                <a:gd name="T24" fmla="*/ 86 w 246"/>
                <a:gd name="T25" fmla="*/ 238 h 242"/>
                <a:gd name="T26" fmla="*/ 66 w 246"/>
                <a:gd name="T27" fmla="*/ 231 h 242"/>
                <a:gd name="T28" fmla="*/ 50 w 246"/>
                <a:gd name="T29" fmla="*/ 219 h 242"/>
                <a:gd name="T30" fmla="*/ 39 w 246"/>
                <a:gd name="T31" fmla="*/ 207 h 242"/>
                <a:gd name="T32" fmla="*/ 23 w 246"/>
                <a:gd name="T33" fmla="*/ 191 h 242"/>
                <a:gd name="T34" fmla="*/ 15 w 246"/>
                <a:gd name="T35" fmla="*/ 176 h 242"/>
                <a:gd name="T36" fmla="*/ 7 w 246"/>
                <a:gd name="T37" fmla="*/ 160 h 242"/>
                <a:gd name="T38" fmla="*/ 3 w 246"/>
                <a:gd name="T39" fmla="*/ 140 h 242"/>
                <a:gd name="T40" fmla="*/ 0 w 246"/>
                <a:gd name="T41" fmla="*/ 121 h 242"/>
                <a:gd name="T42" fmla="*/ 3 w 246"/>
                <a:gd name="T43" fmla="*/ 101 h 242"/>
                <a:gd name="T44" fmla="*/ 7 w 246"/>
                <a:gd name="T45" fmla="*/ 82 h 242"/>
                <a:gd name="T46" fmla="*/ 15 w 246"/>
                <a:gd name="T47" fmla="*/ 66 h 242"/>
                <a:gd name="T48" fmla="*/ 23 w 246"/>
                <a:gd name="T49" fmla="*/ 50 h 242"/>
                <a:gd name="T50" fmla="*/ 39 w 246"/>
                <a:gd name="T51" fmla="*/ 35 h 242"/>
                <a:gd name="T52" fmla="*/ 50 w 246"/>
                <a:gd name="T53" fmla="*/ 23 h 242"/>
                <a:gd name="T54" fmla="*/ 66 w 246"/>
                <a:gd name="T55" fmla="*/ 11 h 242"/>
                <a:gd name="T56" fmla="*/ 86 w 246"/>
                <a:gd name="T57" fmla="*/ 4 h 242"/>
                <a:gd name="T58" fmla="*/ 105 w 246"/>
                <a:gd name="T59" fmla="*/ 0 h 242"/>
                <a:gd name="T60" fmla="*/ 125 w 246"/>
                <a:gd name="T61" fmla="*/ 0 h 242"/>
                <a:gd name="T62" fmla="*/ 144 w 246"/>
                <a:gd name="T63" fmla="*/ 0 h 242"/>
                <a:gd name="T64" fmla="*/ 164 w 246"/>
                <a:gd name="T65" fmla="*/ 4 h 242"/>
                <a:gd name="T66" fmla="*/ 180 w 246"/>
                <a:gd name="T67" fmla="*/ 11 h 242"/>
                <a:gd name="T68" fmla="*/ 195 w 246"/>
                <a:gd name="T69" fmla="*/ 23 h 242"/>
                <a:gd name="T70" fmla="*/ 211 w 246"/>
                <a:gd name="T71" fmla="*/ 35 h 242"/>
                <a:gd name="T72" fmla="*/ 223 w 246"/>
                <a:gd name="T73" fmla="*/ 50 h 242"/>
                <a:gd name="T74" fmla="*/ 230 w 246"/>
                <a:gd name="T75" fmla="*/ 66 h 242"/>
                <a:gd name="T76" fmla="*/ 238 w 246"/>
                <a:gd name="T77" fmla="*/ 82 h 242"/>
                <a:gd name="T78" fmla="*/ 242 w 246"/>
                <a:gd name="T79" fmla="*/ 101 h 242"/>
                <a:gd name="T80" fmla="*/ 246 w 246"/>
                <a:gd name="T81" fmla="*/ 121 h 242"/>
                <a:gd name="T82" fmla="*/ 246 w 246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2"/>
                <a:gd name="T128" fmla="*/ 246 w 246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2">
                  <a:moveTo>
                    <a:pt x="246" y="121"/>
                  </a:moveTo>
                  <a:lnTo>
                    <a:pt x="242" y="140"/>
                  </a:lnTo>
                  <a:lnTo>
                    <a:pt x="238" y="160"/>
                  </a:lnTo>
                  <a:lnTo>
                    <a:pt x="230" y="176"/>
                  </a:lnTo>
                  <a:lnTo>
                    <a:pt x="223" y="191"/>
                  </a:lnTo>
                  <a:lnTo>
                    <a:pt x="211" y="207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8"/>
                  </a:lnTo>
                  <a:lnTo>
                    <a:pt x="144" y="242"/>
                  </a:lnTo>
                  <a:lnTo>
                    <a:pt x="125" y="242"/>
                  </a:lnTo>
                  <a:lnTo>
                    <a:pt x="105" y="242"/>
                  </a:lnTo>
                  <a:lnTo>
                    <a:pt x="86" y="238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7"/>
                  </a:lnTo>
                  <a:lnTo>
                    <a:pt x="23" y="191"/>
                  </a:lnTo>
                  <a:lnTo>
                    <a:pt x="15" y="176"/>
                  </a:lnTo>
                  <a:lnTo>
                    <a:pt x="7" y="160"/>
                  </a:lnTo>
                  <a:lnTo>
                    <a:pt x="3" y="140"/>
                  </a:lnTo>
                  <a:lnTo>
                    <a:pt x="0" y="121"/>
                  </a:lnTo>
                  <a:lnTo>
                    <a:pt x="3" y="101"/>
                  </a:lnTo>
                  <a:lnTo>
                    <a:pt x="7" y="82"/>
                  </a:lnTo>
                  <a:lnTo>
                    <a:pt x="15" y="66"/>
                  </a:lnTo>
                  <a:lnTo>
                    <a:pt x="23" y="50"/>
                  </a:lnTo>
                  <a:lnTo>
                    <a:pt x="39" y="35"/>
                  </a:lnTo>
                  <a:lnTo>
                    <a:pt x="50" y="23"/>
                  </a:lnTo>
                  <a:lnTo>
                    <a:pt x="66" y="11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1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0"/>
                  </a:lnTo>
                  <a:lnTo>
                    <a:pt x="230" y="66"/>
                  </a:lnTo>
                  <a:lnTo>
                    <a:pt x="238" y="82"/>
                  </a:lnTo>
                  <a:lnTo>
                    <a:pt x="242" y="101"/>
                  </a:lnTo>
                  <a:lnTo>
                    <a:pt x="246" y="1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2" name="Freeform 11"/>
            <p:cNvSpPr>
              <a:spLocks/>
            </p:cNvSpPr>
            <p:nvPr/>
          </p:nvSpPr>
          <p:spPr bwMode="auto">
            <a:xfrm>
              <a:off x="3133" y="1332"/>
              <a:ext cx="243" cy="246"/>
            </a:xfrm>
            <a:custGeom>
              <a:avLst/>
              <a:gdLst>
                <a:gd name="T0" fmla="*/ 243 w 243"/>
                <a:gd name="T1" fmla="*/ 121 h 246"/>
                <a:gd name="T2" fmla="*/ 243 w 243"/>
                <a:gd name="T3" fmla="*/ 145 h 246"/>
                <a:gd name="T4" fmla="*/ 239 w 243"/>
                <a:gd name="T5" fmla="*/ 160 h 246"/>
                <a:gd name="T6" fmla="*/ 231 w 243"/>
                <a:gd name="T7" fmla="*/ 180 h 246"/>
                <a:gd name="T8" fmla="*/ 220 w 243"/>
                <a:gd name="T9" fmla="*/ 196 h 246"/>
                <a:gd name="T10" fmla="*/ 208 w 243"/>
                <a:gd name="T11" fmla="*/ 211 h 246"/>
                <a:gd name="T12" fmla="*/ 196 w 243"/>
                <a:gd name="T13" fmla="*/ 223 h 246"/>
                <a:gd name="T14" fmla="*/ 180 w 243"/>
                <a:gd name="T15" fmla="*/ 231 h 246"/>
                <a:gd name="T16" fmla="*/ 161 w 243"/>
                <a:gd name="T17" fmla="*/ 239 h 246"/>
                <a:gd name="T18" fmla="*/ 141 w 243"/>
                <a:gd name="T19" fmla="*/ 242 h 246"/>
                <a:gd name="T20" fmla="*/ 122 w 243"/>
                <a:gd name="T21" fmla="*/ 246 h 246"/>
                <a:gd name="T22" fmla="*/ 102 w 243"/>
                <a:gd name="T23" fmla="*/ 242 h 246"/>
                <a:gd name="T24" fmla="*/ 83 w 243"/>
                <a:gd name="T25" fmla="*/ 239 h 246"/>
                <a:gd name="T26" fmla="*/ 67 w 243"/>
                <a:gd name="T27" fmla="*/ 231 h 246"/>
                <a:gd name="T28" fmla="*/ 51 w 243"/>
                <a:gd name="T29" fmla="*/ 223 h 246"/>
                <a:gd name="T30" fmla="*/ 36 w 243"/>
                <a:gd name="T31" fmla="*/ 211 h 246"/>
                <a:gd name="T32" fmla="*/ 24 w 243"/>
                <a:gd name="T33" fmla="*/ 196 h 246"/>
                <a:gd name="T34" fmla="*/ 12 w 243"/>
                <a:gd name="T35" fmla="*/ 180 h 246"/>
                <a:gd name="T36" fmla="*/ 4 w 243"/>
                <a:gd name="T37" fmla="*/ 160 h 246"/>
                <a:gd name="T38" fmla="*/ 0 w 243"/>
                <a:gd name="T39" fmla="*/ 145 h 246"/>
                <a:gd name="T40" fmla="*/ 0 w 243"/>
                <a:gd name="T41" fmla="*/ 125 h 246"/>
                <a:gd name="T42" fmla="*/ 0 w 243"/>
                <a:gd name="T43" fmla="*/ 102 h 246"/>
                <a:gd name="T44" fmla="*/ 4 w 243"/>
                <a:gd name="T45" fmla="*/ 86 h 246"/>
                <a:gd name="T46" fmla="*/ 12 w 243"/>
                <a:gd name="T47" fmla="*/ 66 h 246"/>
                <a:gd name="T48" fmla="*/ 24 w 243"/>
                <a:gd name="T49" fmla="*/ 51 h 246"/>
                <a:gd name="T50" fmla="*/ 36 w 243"/>
                <a:gd name="T51" fmla="*/ 35 h 246"/>
                <a:gd name="T52" fmla="*/ 51 w 243"/>
                <a:gd name="T53" fmla="*/ 23 h 246"/>
                <a:gd name="T54" fmla="*/ 67 w 243"/>
                <a:gd name="T55" fmla="*/ 15 h 246"/>
                <a:gd name="T56" fmla="*/ 83 w 243"/>
                <a:gd name="T57" fmla="*/ 8 h 246"/>
                <a:gd name="T58" fmla="*/ 102 w 243"/>
                <a:gd name="T59" fmla="*/ 4 h 246"/>
                <a:gd name="T60" fmla="*/ 122 w 243"/>
                <a:gd name="T61" fmla="*/ 0 h 246"/>
                <a:gd name="T62" fmla="*/ 141 w 243"/>
                <a:gd name="T63" fmla="*/ 4 h 246"/>
                <a:gd name="T64" fmla="*/ 161 w 243"/>
                <a:gd name="T65" fmla="*/ 8 h 246"/>
                <a:gd name="T66" fmla="*/ 180 w 243"/>
                <a:gd name="T67" fmla="*/ 15 h 246"/>
                <a:gd name="T68" fmla="*/ 196 w 243"/>
                <a:gd name="T69" fmla="*/ 23 h 246"/>
                <a:gd name="T70" fmla="*/ 208 w 243"/>
                <a:gd name="T71" fmla="*/ 35 h 246"/>
                <a:gd name="T72" fmla="*/ 220 w 243"/>
                <a:gd name="T73" fmla="*/ 51 h 246"/>
                <a:gd name="T74" fmla="*/ 231 w 243"/>
                <a:gd name="T75" fmla="*/ 66 h 246"/>
                <a:gd name="T76" fmla="*/ 239 w 243"/>
                <a:gd name="T77" fmla="*/ 86 h 246"/>
                <a:gd name="T78" fmla="*/ 243 w 243"/>
                <a:gd name="T79" fmla="*/ 102 h 246"/>
                <a:gd name="T80" fmla="*/ 243 w 243"/>
                <a:gd name="T81" fmla="*/ 125 h 246"/>
                <a:gd name="T82" fmla="*/ 243 w 243"/>
                <a:gd name="T83" fmla="*/ 125 h 246"/>
                <a:gd name="T84" fmla="*/ 243 w 243"/>
                <a:gd name="T85" fmla="*/ 121 h 24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246"/>
                <a:gd name="T131" fmla="*/ 243 w 243"/>
                <a:gd name="T132" fmla="*/ 246 h 24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246">
                  <a:moveTo>
                    <a:pt x="243" y="121"/>
                  </a:moveTo>
                  <a:lnTo>
                    <a:pt x="243" y="145"/>
                  </a:lnTo>
                  <a:lnTo>
                    <a:pt x="239" y="160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1"/>
                  </a:lnTo>
                  <a:lnTo>
                    <a:pt x="196" y="223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2"/>
                  </a:lnTo>
                  <a:lnTo>
                    <a:pt x="122" y="246"/>
                  </a:lnTo>
                  <a:lnTo>
                    <a:pt x="102" y="242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3"/>
                  </a:lnTo>
                  <a:lnTo>
                    <a:pt x="36" y="211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5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5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6"/>
                  </a:lnTo>
                  <a:lnTo>
                    <a:pt x="239" y="86"/>
                  </a:lnTo>
                  <a:lnTo>
                    <a:pt x="243" y="102"/>
                  </a:lnTo>
                  <a:lnTo>
                    <a:pt x="243" y="125"/>
                  </a:lnTo>
                  <a:lnTo>
                    <a:pt x="243" y="12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3" name="Freeform 12"/>
            <p:cNvSpPr>
              <a:spLocks/>
            </p:cNvSpPr>
            <p:nvPr/>
          </p:nvSpPr>
          <p:spPr bwMode="auto">
            <a:xfrm>
              <a:off x="3133" y="1332"/>
              <a:ext cx="243" cy="246"/>
            </a:xfrm>
            <a:custGeom>
              <a:avLst/>
              <a:gdLst>
                <a:gd name="T0" fmla="*/ 243 w 243"/>
                <a:gd name="T1" fmla="*/ 121 h 246"/>
                <a:gd name="T2" fmla="*/ 243 w 243"/>
                <a:gd name="T3" fmla="*/ 145 h 246"/>
                <a:gd name="T4" fmla="*/ 239 w 243"/>
                <a:gd name="T5" fmla="*/ 160 h 246"/>
                <a:gd name="T6" fmla="*/ 231 w 243"/>
                <a:gd name="T7" fmla="*/ 180 h 246"/>
                <a:gd name="T8" fmla="*/ 220 w 243"/>
                <a:gd name="T9" fmla="*/ 196 h 246"/>
                <a:gd name="T10" fmla="*/ 208 w 243"/>
                <a:gd name="T11" fmla="*/ 211 h 246"/>
                <a:gd name="T12" fmla="*/ 196 w 243"/>
                <a:gd name="T13" fmla="*/ 223 h 246"/>
                <a:gd name="T14" fmla="*/ 180 w 243"/>
                <a:gd name="T15" fmla="*/ 231 h 246"/>
                <a:gd name="T16" fmla="*/ 161 w 243"/>
                <a:gd name="T17" fmla="*/ 239 h 246"/>
                <a:gd name="T18" fmla="*/ 141 w 243"/>
                <a:gd name="T19" fmla="*/ 242 h 246"/>
                <a:gd name="T20" fmla="*/ 122 w 243"/>
                <a:gd name="T21" fmla="*/ 246 h 246"/>
                <a:gd name="T22" fmla="*/ 102 w 243"/>
                <a:gd name="T23" fmla="*/ 242 h 246"/>
                <a:gd name="T24" fmla="*/ 83 w 243"/>
                <a:gd name="T25" fmla="*/ 239 h 246"/>
                <a:gd name="T26" fmla="*/ 67 w 243"/>
                <a:gd name="T27" fmla="*/ 231 h 246"/>
                <a:gd name="T28" fmla="*/ 51 w 243"/>
                <a:gd name="T29" fmla="*/ 223 h 246"/>
                <a:gd name="T30" fmla="*/ 36 w 243"/>
                <a:gd name="T31" fmla="*/ 211 h 246"/>
                <a:gd name="T32" fmla="*/ 24 w 243"/>
                <a:gd name="T33" fmla="*/ 196 h 246"/>
                <a:gd name="T34" fmla="*/ 12 w 243"/>
                <a:gd name="T35" fmla="*/ 180 h 246"/>
                <a:gd name="T36" fmla="*/ 4 w 243"/>
                <a:gd name="T37" fmla="*/ 160 h 246"/>
                <a:gd name="T38" fmla="*/ 0 w 243"/>
                <a:gd name="T39" fmla="*/ 145 h 246"/>
                <a:gd name="T40" fmla="*/ 0 w 243"/>
                <a:gd name="T41" fmla="*/ 125 h 246"/>
                <a:gd name="T42" fmla="*/ 0 w 243"/>
                <a:gd name="T43" fmla="*/ 102 h 246"/>
                <a:gd name="T44" fmla="*/ 4 w 243"/>
                <a:gd name="T45" fmla="*/ 86 h 246"/>
                <a:gd name="T46" fmla="*/ 12 w 243"/>
                <a:gd name="T47" fmla="*/ 66 h 246"/>
                <a:gd name="T48" fmla="*/ 24 w 243"/>
                <a:gd name="T49" fmla="*/ 51 h 246"/>
                <a:gd name="T50" fmla="*/ 36 w 243"/>
                <a:gd name="T51" fmla="*/ 35 h 246"/>
                <a:gd name="T52" fmla="*/ 51 w 243"/>
                <a:gd name="T53" fmla="*/ 23 h 246"/>
                <a:gd name="T54" fmla="*/ 67 w 243"/>
                <a:gd name="T55" fmla="*/ 15 h 246"/>
                <a:gd name="T56" fmla="*/ 83 w 243"/>
                <a:gd name="T57" fmla="*/ 8 h 246"/>
                <a:gd name="T58" fmla="*/ 102 w 243"/>
                <a:gd name="T59" fmla="*/ 4 h 246"/>
                <a:gd name="T60" fmla="*/ 122 w 243"/>
                <a:gd name="T61" fmla="*/ 0 h 246"/>
                <a:gd name="T62" fmla="*/ 141 w 243"/>
                <a:gd name="T63" fmla="*/ 4 h 246"/>
                <a:gd name="T64" fmla="*/ 161 w 243"/>
                <a:gd name="T65" fmla="*/ 8 h 246"/>
                <a:gd name="T66" fmla="*/ 180 w 243"/>
                <a:gd name="T67" fmla="*/ 15 h 246"/>
                <a:gd name="T68" fmla="*/ 196 w 243"/>
                <a:gd name="T69" fmla="*/ 23 h 246"/>
                <a:gd name="T70" fmla="*/ 208 w 243"/>
                <a:gd name="T71" fmla="*/ 35 h 246"/>
                <a:gd name="T72" fmla="*/ 220 w 243"/>
                <a:gd name="T73" fmla="*/ 51 h 246"/>
                <a:gd name="T74" fmla="*/ 231 w 243"/>
                <a:gd name="T75" fmla="*/ 66 h 246"/>
                <a:gd name="T76" fmla="*/ 239 w 243"/>
                <a:gd name="T77" fmla="*/ 86 h 246"/>
                <a:gd name="T78" fmla="*/ 243 w 243"/>
                <a:gd name="T79" fmla="*/ 102 h 246"/>
                <a:gd name="T80" fmla="*/ 243 w 243"/>
                <a:gd name="T81" fmla="*/ 125 h 246"/>
                <a:gd name="T82" fmla="*/ 243 w 243"/>
                <a:gd name="T83" fmla="*/ 125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6"/>
                <a:gd name="T128" fmla="*/ 243 w 243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6">
                  <a:moveTo>
                    <a:pt x="243" y="121"/>
                  </a:moveTo>
                  <a:lnTo>
                    <a:pt x="243" y="145"/>
                  </a:lnTo>
                  <a:lnTo>
                    <a:pt x="239" y="160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1"/>
                  </a:lnTo>
                  <a:lnTo>
                    <a:pt x="196" y="223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2"/>
                  </a:lnTo>
                  <a:lnTo>
                    <a:pt x="122" y="246"/>
                  </a:lnTo>
                  <a:lnTo>
                    <a:pt x="102" y="242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3"/>
                  </a:lnTo>
                  <a:lnTo>
                    <a:pt x="36" y="211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5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5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6"/>
                  </a:lnTo>
                  <a:lnTo>
                    <a:pt x="239" y="86"/>
                  </a:lnTo>
                  <a:lnTo>
                    <a:pt x="243" y="102"/>
                  </a:lnTo>
                  <a:lnTo>
                    <a:pt x="243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4" name="Freeform 13"/>
            <p:cNvSpPr>
              <a:spLocks/>
            </p:cNvSpPr>
            <p:nvPr/>
          </p:nvSpPr>
          <p:spPr bwMode="auto">
            <a:xfrm>
              <a:off x="1176" y="2224"/>
              <a:ext cx="243" cy="243"/>
            </a:xfrm>
            <a:custGeom>
              <a:avLst/>
              <a:gdLst>
                <a:gd name="T0" fmla="*/ 243 w 243"/>
                <a:gd name="T1" fmla="*/ 122 h 243"/>
                <a:gd name="T2" fmla="*/ 243 w 243"/>
                <a:gd name="T3" fmla="*/ 141 h 243"/>
                <a:gd name="T4" fmla="*/ 239 w 243"/>
                <a:gd name="T5" fmla="*/ 161 h 243"/>
                <a:gd name="T6" fmla="*/ 231 w 243"/>
                <a:gd name="T7" fmla="*/ 176 h 243"/>
                <a:gd name="T8" fmla="*/ 220 w 243"/>
                <a:gd name="T9" fmla="*/ 196 h 243"/>
                <a:gd name="T10" fmla="*/ 208 w 243"/>
                <a:gd name="T11" fmla="*/ 208 h 243"/>
                <a:gd name="T12" fmla="*/ 196 w 243"/>
                <a:gd name="T13" fmla="*/ 219 h 243"/>
                <a:gd name="T14" fmla="*/ 180 w 243"/>
                <a:gd name="T15" fmla="*/ 231 h 243"/>
                <a:gd name="T16" fmla="*/ 161 w 243"/>
                <a:gd name="T17" fmla="*/ 239 h 243"/>
                <a:gd name="T18" fmla="*/ 141 w 243"/>
                <a:gd name="T19" fmla="*/ 243 h 243"/>
                <a:gd name="T20" fmla="*/ 122 w 243"/>
                <a:gd name="T21" fmla="*/ 243 h 243"/>
                <a:gd name="T22" fmla="*/ 102 w 243"/>
                <a:gd name="T23" fmla="*/ 243 h 243"/>
                <a:gd name="T24" fmla="*/ 83 w 243"/>
                <a:gd name="T25" fmla="*/ 239 h 243"/>
                <a:gd name="T26" fmla="*/ 67 w 243"/>
                <a:gd name="T27" fmla="*/ 231 h 243"/>
                <a:gd name="T28" fmla="*/ 51 w 243"/>
                <a:gd name="T29" fmla="*/ 219 h 243"/>
                <a:gd name="T30" fmla="*/ 36 w 243"/>
                <a:gd name="T31" fmla="*/ 208 h 243"/>
                <a:gd name="T32" fmla="*/ 24 w 243"/>
                <a:gd name="T33" fmla="*/ 196 h 243"/>
                <a:gd name="T34" fmla="*/ 12 w 243"/>
                <a:gd name="T35" fmla="*/ 176 h 243"/>
                <a:gd name="T36" fmla="*/ 4 w 243"/>
                <a:gd name="T37" fmla="*/ 161 h 243"/>
                <a:gd name="T38" fmla="*/ 0 w 243"/>
                <a:gd name="T39" fmla="*/ 141 h 243"/>
                <a:gd name="T40" fmla="*/ 0 w 243"/>
                <a:gd name="T41" fmla="*/ 122 h 243"/>
                <a:gd name="T42" fmla="*/ 0 w 243"/>
                <a:gd name="T43" fmla="*/ 102 h 243"/>
                <a:gd name="T44" fmla="*/ 4 w 243"/>
                <a:gd name="T45" fmla="*/ 82 h 243"/>
                <a:gd name="T46" fmla="*/ 12 w 243"/>
                <a:gd name="T47" fmla="*/ 67 h 243"/>
                <a:gd name="T48" fmla="*/ 24 w 243"/>
                <a:gd name="T49" fmla="*/ 51 h 243"/>
                <a:gd name="T50" fmla="*/ 36 w 243"/>
                <a:gd name="T51" fmla="*/ 35 h 243"/>
                <a:gd name="T52" fmla="*/ 51 w 243"/>
                <a:gd name="T53" fmla="*/ 24 h 243"/>
                <a:gd name="T54" fmla="*/ 67 w 243"/>
                <a:gd name="T55" fmla="*/ 12 h 243"/>
                <a:gd name="T56" fmla="*/ 83 w 243"/>
                <a:gd name="T57" fmla="*/ 4 h 243"/>
                <a:gd name="T58" fmla="*/ 102 w 243"/>
                <a:gd name="T59" fmla="*/ 0 h 243"/>
                <a:gd name="T60" fmla="*/ 122 w 243"/>
                <a:gd name="T61" fmla="*/ 0 h 243"/>
                <a:gd name="T62" fmla="*/ 141 w 243"/>
                <a:gd name="T63" fmla="*/ 0 h 243"/>
                <a:gd name="T64" fmla="*/ 161 w 243"/>
                <a:gd name="T65" fmla="*/ 4 h 243"/>
                <a:gd name="T66" fmla="*/ 180 w 243"/>
                <a:gd name="T67" fmla="*/ 12 h 243"/>
                <a:gd name="T68" fmla="*/ 196 w 243"/>
                <a:gd name="T69" fmla="*/ 24 h 243"/>
                <a:gd name="T70" fmla="*/ 208 w 243"/>
                <a:gd name="T71" fmla="*/ 35 h 243"/>
                <a:gd name="T72" fmla="*/ 220 w 243"/>
                <a:gd name="T73" fmla="*/ 51 h 243"/>
                <a:gd name="T74" fmla="*/ 231 w 243"/>
                <a:gd name="T75" fmla="*/ 67 h 243"/>
                <a:gd name="T76" fmla="*/ 239 w 243"/>
                <a:gd name="T77" fmla="*/ 82 h 243"/>
                <a:gd name="T78" fmla="*/ 243 w 243"/>
                <a:gd name="T79" fmla="*/ 102 h 243"/>
                <a:gd name="T80" fmla="*/ 243 w 243"/>
                <a:gd name="T81" fmla="*/ 122 h 243"/>
                <a:gd name="T82" fmla="*/ 243 w 243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5" name="Freeform 14"/>
            <p:cNvSpPr>
              <a:spLocks/>
            </p:cNvSpPr>
            <p:nvPr/>
          </p:nvSpPr>
          <p:spPr bwMode="auto">
            <a:xfrm>
              <a:off x="1176" y="2224"/>
              <a:ext cx="243" cy="243"/>
            </a:xfrm>
            <a:custGeom>
              <a:avLst/>
              <a:gdLst>
                <a:gd name="T0" fmla="*/ 243 w 243"/>
                <a:gd name="T1" fmla="*/ 122 h 243"/>
                <a:gd name="T2" fmla="*/ 243 w 243"/>
                <a:gd name="T3" fmla="*/ 141 h 243"/>
                <a:gd name="T4" fmla="*/ 239 w 243"/>
                <a:gd name="T5" fmla="*/ 161 h 243"/>
                <a:gd name="T6" fmla="*/ 231 w 243"/>
                <a:gd name="T7" fmla="*/ 176 h 243"/>
                <a:gd name="T8" fmla="*/ 220 w 243"/>
                <a:gd name="T9" fmla="*/ 196 h 243"/>
                <a:gd name="T10" fmla="*/ 208 w 243"/>
                <a:gd name="T11" fmla="*/ 208 h 243"/>
                <a:gd name="T12" fmla="*/ 196 w 243"/>
                <a:gd name="T13" fmla="*/ 219 h 243"/>
                <a:gd name="T14" fmla="*/ 180 w 243"/>
                <a:gd name="T15" fmla="*/ 231 h 243"/>
                <a:gd name="T16" fmla="*/ 161 w 243"/>
                <a:gd name="T17" fmla="*/ 239 h 243"/>
                <a:gd name="T18" fmla="*/ 141 w 243"/>
                <a:gd name="T19" fmla="*/ 243 h 243"/>
                <a:gd name="T20" fmla="*/ 122 w 243"/>
                <a:gd name="T21" fmla="*/ 243 h 243"/>
                <a:gd name="T22" fmla="*/ 102 w 243"/>
                <a:gd name="T23" fmla="*/ 243 h 243"/>
                <a:gd name="T24" fmla="*/ 83 w 243"/>
                <a:gd name="T25" fmla="*/ 239 h 243"/>
                <a:gd name="T26" fmla="*/ 67 w 243"/>
                <a:gd name="T27" fmla="*/ 231 h 243"/>
                <a:gd name="T28" fmla="*/ 51 w 243"/>
                <a:gd name="T29" fmla="*/ 219 h 243"/>
                <a:gd name="T30" fmla="*/ 36 w 243"/>
                <a:gd name="T31" fmla="*/ 208 h 243"/>
                <a:gd name="T32" fmla="*/ 24 w 243"/>
                <a:gd name="T33" fmla="*/ 196 h 243"/>
                <a:gd name="T34" fmla="*/ 12 w 243"/>
                <a:gd name="T35" fmla="*/ 176 h 243"/>
                <a:gd name="T36" fmla="*/ 4 w 243"/>
                <a:gd name="T37" fmla="*/ 161 h 243"/>
                <a:gd name="T38" fmla="*/ 0 w 243"/>
                <a:gd name="T39" fmla="*/ 141 h 243"/>
                <a:gd name="T40" fmla="*/ 0 w 243"/>
                <a:gd name="T41" fmla="*/ 122 h 243"/>
                <a:gd name="T42" fmla="*/ 0 w 243"/>
                <a:gd name="T43" fmla="*/ 102 h 243"/>
                <a:gd name="T44" fmla="*/ 4 w 243"/>
                <a:gd name="T45" fmla="*/ 82 h 243"/>
                <a:gd name="T46" fmla="*/ 12 w 243"/>
                <a:gd name="T47" fmla="*/ 67 h 243"/>
                <a:gd name="T48" fmla="*/ 24 w 243"/>
                <a:gd name="T49" fmla="*/ 51 h 243"/>
                <a:gd name="T50" fmla="*/ 36 w 243"/>
                <a:gd name="T51" fmla="*/ 35 h 243"/>
                <a:gd name="T52" fmla="*/ 51 w 243"/>
                <a:gd name="T53" fmla="*/ 24 h 243"/>
                <a:gd name="T54" fmla="*/ 67 w 243"/>
                <a:gd name="T55" fmla="*/ 12 h 243"/>
                <a:gd name="T56" fmla="*/ 83 w 243"/>
                <a:gd name="T57" fmla="*/ 4 h 243"/>
                <a:gd name="T58" fmla="*/ 102 w 243"/>
                <a:gd name="T59" fmla="*/ 0 h 243"/>
                <a:gd name="T60" fmla="*/ 122 w 243"/>
                <a:gd name="T61" fmla="*/ 0 h 243"/>
                <a:gd name="T62" fmla="*/ 141 w 243"/>
                <a:gd name="T63" fmla="*/ 0 h 243"/>
                <a:gd name="T64" fmla="*/ 161 w 243"/>
                <a:gd name="T65" fmla="*/ 4 h 243"/>
                <a:gd name="T66" fmla="*/ 180 w 243"/>
                <a:gd name="T67" fmla="*/ 12 h 243"/>
                <a:gd name="T68" fmla="*/ 196 w 243"/>
                <a:gd name="T69" fmla="*/ 24 h 243"/>
                <a:gd name="T70" fmla="*/ 208 w 243"/>
                <a:gd name="T71" fmla="*/ 35 h 243"/>
                <a:gd name="T72" fmla="*/ 220 w 243"/>
                <a:gd name="T73" fmla="*/ 51 h 243"/>
                <a:gd name="T74" fmla="*/ 231 w 243"/>
                <a:gd name="T75" fmla="*/ 67 h 243"/>
                <a:gd name="T76" fmla="*/ 239 w 243"/>
                <a:gd name="T77" fmla="*/ 82 h 243"/>
                <a:gd name="T78" fmla="*/ 243 w 243"/>
                <a:gd name="T79" fmla="*/ 102 h 243"/>
                <a:gd name="T80" fmla="*/ 243 w 243"/>
                <a:gd name="T81" fmla="*/ 122 h 243"/>
                <a:gd name="T82" fmla="*/ 243 w 243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6" name="Freeform 15"/>
            <p:cNvSpPr>
              <a:spLocks/>
            </p:cNvSpPr>
            <p:nvPr/>
          </p:nvSpPr>
          <p:spPr bwMode="auto">
            <a:xfrm>
              <a:off x="1713" y="2224"/>
              <a:ext cx="246" cy="243"/>
            </a:xfrm>
            <a:custGeom>
              <a:avLst/>
              <a:gdLst>
                <a:gd name="T0" fmla="*/ 246 w 246"/>
                <a:gd name="T1" fmla="*/ 122 h 243"/>
                <a:gd name="T2" fmla="*/ 242 w 246"/>
                <a:gd name="T3" fmla="*/ 141 h 243"/>
                <a:gd name="T4" fmla="*/ 238 w 246"/>
                <a:gd name="T5" fmla="*/ 161 h 243"/>
                <a:gd name="T6" fmla="*/ 231 w 246"/>
                <a:gd name="T7" fmla="*/ 176 h 243"/>
                <a:gd name="T8" fmla="*/ 223 w 246"/>
                <a:gd name="T9" fmla="*/ 196 h 243"/>
                <a:gd name="T10" fmla="*/ 211 w 246"/>
                <a:gd name="T11" fmla="*/ 208 h 243"/>
                <a:gd name="T12" fmla="*/ 195 w 246"/>
                <a:gd name="T13" fmla="*/ 219 h 243"/>
                <a:gd name="T14" fmla="*/ 180 w 246"/>
                <a:gd name="T15" fmla="*/ 231 h 243"/>
                <a:gd name="T16" fmla="*/ 164 w 246"/>
                <a:gd name="T17" fmla="*/ 239 h 243"/>
                <a:gd name="T18" fmla="*/ 144 w 246"/>
                <a:gd name="T19" fmla="*/ 243 h 243"/>
                <a:gd name="T20" fmla="*/ 125 w 246"/>
                <a:gd name="T21" fmla="*/ 243 h 243"/>
                <a:gd name="T22" fmla="*/ 105 w 246"/>
                <a:gd name="T23" fmla="*/ 243 h 243"/>
                <a:gd name="T24" fmla="*/ 86 w 246"/>
                <a:gd name="T25" fmla="*/ 239 h 243"/>
                <a:gd name="T26" fmla="*/ 66 w 246"/>
                <a:gd name="T27" fmla="*/ 231 h 243"/>
                <a:gd name="T28" fmla="*/ 51 w 246"/>
                <a:gd name="T29" fmla="*/ 219 h 243"/>
                <a:gd name="T30" fmla="*/ 39 w 246"/>
                <a:gd name="T31" fmla="*/ 208 h 243"/>
                <a:gd name="T32" fmla="*/ 23 w 246"/>
                <a:gd name="T33" fmla="*/ 196 h 243"/>
                <a:gd name="T34" fmla="*/ 15 w 246"/>
                <a:gd name="T35" fmla="*/ 176 h 243"/>
                <a:gd name="T36" fmla="*/ 7 w 246"/>
                <a:gd name="T37" fmla="*/ 161 h 243"/>
                <a:gd name="T38" fmla="*/ 4 w 246"/>
                <a:gd name="T39" fmla="*/ 141 h 243"/>
                <a:gd name="T40" fmla="*/ 0 w 246"/>
                <a:gd name="T41" fmla="*/ 122 h 243"/>
                <a:gd name="T42" fmla="*/ 4 w 246"/>
                <a:gd name="T43" fmla="*/ 102 h 243"/>
                <a:gd name="T44" fmla="*/ 7 w 246"/>
                <a:gd name="T45" fmla="*/ 82 h 243"/>
                <a:gd name="T46" fmla="*/ 15 w 246"/>
                <a:gd name="T47" fmla="*/ 67 h 243"/>
                <a:gd name="T48" fmla="*/ 23 w 246"/>
                <a:gd name="T49" fmla="*/ 51 h 243"/>
                <a:gd name="T50" fmla="*/ 39 w 246"/>
                <a:gd name="T51" fmla="*/ 35 h 243"/>
                <a:gd name="T52" fmla="*/ 51 w 246"/>
                <a:gd name="T53" fmla="*/ 24 h 243"/>
                <a:gd name="T54" fmla="*/ 66 w 246"/>
                <a:gd name="T55" fmla="*/ 12 h 243"/>
                <a:gd name="T56" fmla="*/ 86 w 246"/>
                <a:gd name="T57" fmla="*/ 4 h 243"/>
                <a:gd name="T58" fmla="*/ 105 w 246"/>
                <a:gd name="T59" fmla="*/ 0 h 243"/>
                <a:gd name="T60" fmla="*/ 125 w 246"/>
                <a:gd name="T61" fmla="*/ 0 h 243"/>
                <a:gd name="T62" fmla="*/ 144 w 246"/>
                <a:gd name="T63" fmla="*/ 0 h 243"/>
                <a:gd name="T64" fmla="*/ 164 w 246"/>
                <a:gd name="T65" fmla="*/ 4 h 243"/>
                <a:gd name="T66" fmla="*/ 180 w 246"/>
                <a:gd name="T67" fmla="*/ 12 h 243"/>
                <a:gd name="T68" fmla="*/ 195 w 246"/>
                <a:gd name="T69" fmla="*/ 24 h 243"/>
                <a:gd name="T70" fmla="*/ 211 w 246"/>
                <a:gd name="T71" fmla="*/ 35 h 243"/>
                <a:gd name="T72" fmla="*/ 223 w 246"/>
                <a:gd name="T73" fmla="*/ 51 h 243"/>
                <a:gd name="T74" fmla="*/ 231 w 246"/>
                <a:gd name="T75" fmla="*/ 67 h 243"/>
                <a:gd name="T76" fmla="*/ 238 w 246"/>
                <a:gd name="T77" fmla="*/ 82 h 243"/>
                <a:gd name="T78" fmla="*/ 242 w 246"/>
                <a:gd name="T79" fmla="*/ 102 h 243"/>
                <a:gd name="T80" fmla="*/ 246 w 246"/>
                <a:gd name="T81" fmla="*/ 122 h 243"/>
                <a:gd name="T82" fmla="*/ 246 w 246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1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4" y="141"/>
                  </a:lnTo>
                  <a:lnTo>
                    <a:pt x="0" y="122"/>
                  </a:lnTo>
                  <a:lnTo>
                    <a:pt x="4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1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7" name="Freeform 16"/>
            <p:cNvSpPr>
              <a:spLocks/>
            </p:cNvSpPr>
            <p:nvPr/>
          </p:nvSpPr>
          <p:spPr bwMode="auto">
            <a:xfrm>
              <a:off x="1713" y="2224"/>
              <a:ext cx="246" cy="243"/>
            </a:xfrm>
            <a:custGeom>
              <a:avLst/>
              <a:gdLst>
                <a:gd name="T0" fmla="*/ 246 w 246"/>
                <a:gd name="T1" fmla="*/ 122 h 243"/>
                <a:gd name="T2" fmla="*/ 242 w 246"/>
                <a:gd name="T3" fmla="*/ 141 h 243"/>
                <a:gd name="T4" fmla="*/ 238 w 246"/>
                <a:gd name="T5" fmla="*/ 161 h 243"/>
                <a:gd name="T6" fmla="*/ 231 w 246"/>
                <a:gd name="T7" fmla="*/ 176 h 243"/>
                <a:gd name="T8" fmla="*/ 223 w 246"/>
                <a:gd name="T9" fmla="*/ 196 h 243"/>
                <a:gd name="T10" fmla="*/ 211 w 246"/>
                <a:gd name="T11" fmla="*/ 208 h 243"/>
                <a:gd name="T12" fmla="*/ 195 w 246"/>
                <a:gd name="T13" fmla="*/ 219 h 243"/>
                <a:gd name="T14" fmla="*/ 180 w 246"/>
                <a:gd name="T15" fmla="*/ 231 h 243"/>
                <a:gd name="T16" fmla="*/ 164 w 246"/>
                <a:gd name="T17" fmla="*/ 239 h 243"/>
                <a:gd name="T18" fmla="*/ 144 w 246"/>
                <a:gd name="T19" fmla="*/ 243 h 243"/>
                <a:gd name="T20" fmla="*/ 125 w 246"/>
                <a:gd name="T21" fmla="*/ 243 h 243"/>
                <a:gd name="T22" fmla="*/ 105 w 246"/>
                <a:gd name="T23" fmla="*/ 243 h 243"/>
                <a:gd name="T24" fmla="*/ 86 w 246"/>
                <a:gd name="T25" fmla="*/ 239 h 243"/>
                <a:gd name="T26" fmla="*/ 66 w 246"/>
                <a:gd name="T27" fmla="*/ 231 h 243"/>
                <a:gd name="T28" fmla="*/ 51 w 246"/>
                <a:gd name="T29" fmla="*/ 219 h 243"/>
                <a:gd name="T30" fmla="*/ 39 w 246"/>
                <a:gd name="T31" fmla="*/ 208 h 243"/>
                <a:gd name="T32" fmla="*/ 23 w 246"/>
                <a:gd name="T33" fmla="*/ 196 h 243"/>
                <a:gd name="T34" fmla="*/ 15 w 246"/>
                <a:gd name="T35" fmla="*/ 176 h 243"/>
                <a:gd name="T36" fmla="*/ 7 w 246"/>
                <a:gd name="T37" fmla="*/ 161 h 243"/>
                <a:gd name="T38" fmla="*/ 4 w 246"/>
                <a:gd name="T39" fmla="*/ 141 h 243"/>
                <a:gd name="T40" fmla="*/ 0 w 246"/>
                <a:gd name="T41" fmla="*/ 122 h 243"/>
                <a:gd name="T42" fmla="*/ 4 w 246"/>
                <a:gd name="T43" fmla="*/ 102 h 243"/>
                <a:gd name="T44" fmla="*/ 7 w 246"/>
                <a:gd name="T45" fmla="*/ 82 h 243"/>
                <a:gd name="T46" fmla="*/ 15 w 246"/>
                <a:gd name="T47" fmla="*/ 67 h 243"/>
                <a:gd name="T48" fmla="*/ 23 w 246"/>
                <a:gd name="T49" fmla="*/ 51 h 243"/>
                <a:gd name="T50" fmla="*/ 39 w 246"/>
                <a:gd name="T51" fmla="*/ 35 h 243"/>
                <a:gd name="T52" fmla="*/ 51 w 246"/>
                <a:gd name="T53" fmla="*/ 24 h 243"/>
                <a:gd name="T54" fmla="*/ 66 w 246"/>
                <a:gd name="T55" fmla="*/ 12 h 243"/>
                <a:gd name="T56" fmla="*/ 86 w 246"/>
                <a:gd name="T57" fmla="*/ 4 h 243"/>
                <a:gd name="T58" fmla="*/ 105 w 246"/>
                <a:gd name="T59" fmla="*/ 0 h 243"/>
                <a:gd name="T60" fmla="*/ 125 w 246"/>
                <a:gd name="T61" fmla="*/ 0 h 243"/>
                <a:gd name="T62" fmla="*/ 144 w 246"/>
                <a:gd name="T63" fmla="*/ 0 h 243"/>
                <a:gd name="T64" fmla="*/ 164 w 246"/>
                <a:gd name="T65" fmla="*/ 4 h 243"/>
                <a:gd name="T66" fmla="*/ 180 w 246"/>
                <a:gd name="T67" fmla="*/ 12 h 243"/>
                <a:gd name="T68" fmla="*/ 195 w 246"/>
                <a:gd name="T69" fmla="*/ 24 h 243"/>
                <a:gd name="T70" fmla="*/ 211 w 246"/>
                <a:gd name="T71" fmla="*/ 35 h 243"/>
                <a:gd name="T72" fmla="*/ 223 w 246"/>
                <a:gd name="T73" fmla="*/ 51 h 243"/>
                <a:gd name="T74" fmla="*/ 231 w 246"/>
                <a:gd name="T75" fmla="*/ 67 h 243"/>
                <a:gd name="T76" fmla="*/ 238 w 246"/>
                <a:gd name="T77" fmla="*/ 82 h 243"/>
                <a:gd name="T78" fmla="*/ 242 w 246"/>
                <a:gd name="T79" fmla="*/ 102 h 243"/>
                <a:gd name="T80" fmla="*/ 246 w 246"/>
                <a:gd name="T81" fmla="*/ 122 h 243"/>
                <a:gd name="T82" fmla="*/ 246 w 246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1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4" y="141"/>
                  </a:lnTo>
                  <a:lnTo>
                    <a:pt x="0" y="122"/>
                  </a:lnTo>
                  <a:lnTo>
                    <a:pt x="4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1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8" name="Freeform 17"/>
            <p:cNvSpPr>
              <a:spLocks/>
            </p:cNvSpPr>
            <p:nvPr/>
          </p:nvSpPr>
          <p:spPr bwMode="auto">
            <a:xfrm>
              <a:off x="1176" y="2760"/>
              <a:ext cx="243" cy="247"/>
            </a:xfrm>
            <a:custGeom>
              <a:avLst/>
              <a:gdLst>
                <a:gd name="T0" fmla="*/ 243 w 243"/>
                <a:gd name="T1" fmla="*/ 122 h 247"/>
                <a:gd name="T2" fmla="*/ 243 w 243"/>
                <a:gd name="T3" fmla="*/ 145 h 247"/>
                <a:gd name="T4" fmla="*/ 239 w 243"/>
                <a:gd name="T5" fmla="*/ 161 h 247"/>
                <a:gd name="T6" fmla="*/ 231 w 243"/>
                <a:gd name="T7" fmla="*/ 180 h 247"/>
                <a:gd name="T8" fmla="*/ 220 w 243"/>
                <a:gd name="T9" fmla="*/ 196 h 247"/>
                <a:gd name="T10" fmla="*/ 208 w 243"/>
                <a:gd name="T11" fmla="*/ 212 h 247"/>
                <a:gd name="T12" fmla="*/ 196 w 243"/>
                <a:gd name="T13" fmla="*/ 224 h 247"/>
                <a:gd name="T14" fmla="*/ 180 w 243"/>
                <a:gd name="T15" fmla="*/ 231 h 247"/>
                <a:gd name="T16" fmla="*/ 161 w 243"/>
                <a:gd name="T17" fmla="*/ 239 h 247"/>
                <a:gd name="T18" fmla="*/ 141 w 243"/>
                <a:gd name="T19" fmla="*/ 243 h 247"/>
                <a:gd name="T20" fmla="*/ 122 w 243"/>
                <a:gd name="T21" fmla="*/ 247 h 247"/>
                <a:gd name="T22" fmla="*/ 102 w 243"/>
                <a:gd name="T23" fmla="*/ 243 h 247"/>
                <a:gd name="T24" fmla="*/ 83 w 243"/>
                <a:gd name="T25" fmla="*/ 239 h 247"/>
                <a:gd name="T26" fmla="*/ 67 w 243"/>
                <a:gd name="T27" fmla="*/ 231 h 247"/>
                <a:gd name="T28" fmla="*/ 51 w 243"/>
                <a:gd name="T29" fmla="*/ 224 h 247"/>
                <a:gd name="T30" fmla="*/ 36 w 243"/>
                <a:gd name="T31" fmla="*/ 212 h 247"/>
                <a:gd name="T32" fmla="*/ 24 w 243"/>
                <a:gd name="T33" fmla="*/ 196 h 247"/>
                <a:gd name="T34" fmla="*/ 12 w 243"/>
                <a:gd name="T35" fmla="*/ 180 h 247"/>
                <a:gd name="T36" fmla="*/ 4 w 243"/>
                <a:gd name="T37" fmla="*/ 161 h 247"/>
                <a:gd name="T38" fmla="*/ 0 w 243"/>
                <a:gd name="T39" fmla="*/ 145 h 247"/>
                <a:gd name="T40" fmla="*/ 0 w 243"/>
                <a:gd name="T41" fmla="*/ 126 h 247"/>
                <a:gd name="T42" fmla="*/ 0 w 243"/>
                <a:gd name="T43" fmla="*/ 106 h 247"/>
                <a:gd name="T44" fmla="*/ 4 w 243"/>
                <a:gd name="T45" fmla="*/ 87 h 247"/>
                <a:gd name="T46" fmla="*/ 12 w 243"/>
                <a:gd name="T47" fmla="*/ 67 h 247"/>
                <a:gd name="T48" fmla="*/ 24 w 243"/>
                <a:gd name="T49" fmla="*/ 51 h 247"/>
                <a:gd name="T50" fmla="*/ 36 w 243"/>
                <a:gd name="T51" fmla="*/ 40 h 247"/>
                <a:gd name="T52" fmla="*/ 51 w 243"/>
                <a:gd name="T53" fmla="*/ 24 h 247"/>
                <a:gd name="T54" fmla="*/ 67 w 243"/>
                <a:gd name="T55" fmla="*/ 16 h 247"/>
                <a:gd name="T56" fmla="*/ 83 w 243"/>
                <a:gd name="T57" fmla="*/ 8 h 247"/>
                <a:gd name="T58" fmla="*/ 102 w 243"/>
                <a:gd name="T59" fmla="*/ 4 h 247"/>
                <a:gd name="T60" fmla="*/ 122 w 243"/>
                <a:gd name="T61" fmla="*/ 0 h 247"/>
                <a:gd name="T62" fmla="*/ 141 w 243"/>
                <a:gd name="T63" fmla="*/ 4 h 247"/>
                <a:gd name="T64" fmla="*/ 161 w 243"/>
                <a:gd name="T65" fmla="*/ 8 h 247"/>
                <a:gd name="T66" fmla="*/ 180 w 243"/>
                <a:gd name="T67" fmla="*/ 16 h 247"/>
                <a:gd name="T68" fmla="*/ 196 w 243"/>
                <a:gd name="T69" fmla="*/ 24 h 247"/>
                <a:gd name="T70" fmla="*/ 208 w 243"/>
                <a:gd name="T71" fmla="*/ 40 h 247"/>
                <a:gd name="T72" fmla="*/ 220 w 243"/>
                <a:gd name="T73" fmla="*/ 51 h 247"/>
                <a:gd name="T74" fmla="*/ 231 w 243"/>
                <a:gd name="T75" fmla="*/ 67 h 247"/>
                <a:gd name="T76" fmla="*/ 239 w 243"/>
                <a:gd name="T77" fmla="*/ 87 h 247"/>
                <a:gd name="T78" fmla="*/ 243 w 243"/>
                <a:gd name="T79" fmla="*/ 106 h 247"/>
                <a:gd name="T80" fmla="*/ 243 w 243"/>
                <a:gd name="T81" fmla="*/ 126 h 247"/>
                <a:gd name="T82" fmla="*/ 243 w 243"/>
                <a:gd name="T83" fmla="*/ 126 h 247"/>
                <a:gd name="T84" fmla="*/ 243 w 243"/>
                <a:gd name="T85" fmla="*/ 122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247"/>
                <a:gd name="T131" fmla="*/ 243 w 243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69" name="Freeform 18"/>
            <p:cNvSpPr>
              <a:spLocks/>
            </p:cNvSpPr>
            <p:nvPr/>
          </p:nvSpPr>
          <p:spPr bwMode="auto">
            <a:xfrm>
              <a:off x="1176" y="2760"/>
              <a:ext cx="243" cy="247"/>
            </a:xfrm>
            <a:custGeom>
              <a:avLst/>
              <a:gdLst>
                <a:gd name="T0" fmla="*/ 243 w 243"/>
                <a:gd name="T1" fmla="*/ 122 h 247"/>
                <a:gd name="T2" fmla="*/ 243 w 243"/>
                <a:gd name="T3" fmla="*/ 145 h 247"/>
                <a:gd name="T4" fmla="*/ 239 w 243"/>
                <a:gd name="T5" fmla="*/ 161 h 247"/>
                <a:gd name="T6" fmla="*/ 231 w 243"/>
                <a:gd name="T7" fmla="*/ 180 h 247"/>
                <a:gd name="T8" fmla="*/ 220 w 243"/>
                <a:gd name="T9" fmla="*/ 196 h 247"/>
                <a:gd name="T10" fmla="*/ 208 w 243"/>
                <a:gd name="T11" fmla="*/ 212 h 247"/>
                <a:gd name="T12" fmla="*/ 196 w 243"/>
                <a:gd name="T13" fmla="*/ 224 h 247"/>
                <a:gd name="T14" fmla="*/ 180 w 243"/>
                <a:gd name="T15" fmla="*/ 231 h 247"/>
                <a:gd name="T16" fmla="*/ 161 w 243"/>
                <a:gd name="T17" fmla="*/ 239 h 247"/>
                <a:gd name="T18" fmla="*/ 141 w 243"/>
                <a:gd name="T19" fmla="*/ 243 h 247"/>
                <a:gd name="T20" fmla="*/ 122 w 243"/>
                <a:gd name="T21" fmla="*/ 247 h 247"/>
                <a:gd name="T22" fmla="*/ 102 w 243"/>
                <a:gd name="T23" fmla="*/ 243 h 247"/>
                <a:gd name="T24" fmla="*/ 83 w 243"/>
                <a:gd name="T25" fmla="*/ 239 h 247"/>
                <a:gd name="T26" fmla="*/ 67 w 243"/>
                <a:gd name="T27" fmla="*/ 231 h 247"/>
                <a:gd name="T28" fmla="*/ 51 w 243"/>
                <a:gd name="T29" fmla="*/ 224 h 247"/>
                <a:gd name="T30" fmla="*/ 36 w 243"/>
                <a:gd name="T31" fmla="*/ 212 h 247"/>
                <a:gd name="T32" fmla="*/ 24 w 243"/>
                <a:gd name="T33" fmla="*/ 196 h 247"/>
                <a:gd name="T34" fmla="*/ 12 w 243"/>
                <a:gd name="T35" fmla="*/ 180 h 247"/>
                <a:gd name="T36" fmla="*/ 4 w 243"/>
                <a:gd name="T37" fmla="*/ 161 h 247"/>
                <a:gd name="T38" fmla="*/ 0 w 243"/>
                <a:gd name="T39" fmla="*/ 145 h 247"/>
                <a:gd name="T40" fmla="*/ 0 w 243"/>
                <a:gd name="T41" fmla="*/ 126 h 247"/>
                <a:gd name="T42" fmla="*/ 0 w 243"/>
                <a:gd name="T43" fmla="*/ 106 h 247"/>
                <a:gd name="T44" fmla="*/ 4 w 243"/>
                <a:gd name="T45" fmla="*/ 87 h 247"/>
                <a:gd name="T46" fmla="*/ 12 w 243"/>
                <a:gd name="T47" fmla="*/ 67 h 247"/>
                <a:gd name="T48" fmla="*/ 24 w 243"/>
                <a:gd name="T49" fmla="*/ 51 h 247"/>
                <a:gd name="T50" fmla="*/ 36 w 243"/>
                <a:gd name="T51" fmla="*/ 40 h 247"/>
                <a:gd name="T52" fmla="*/ 51 w 243"/>
                <a:gd name="T53" fmla="*/ 24 h 247"/>
                <a:gd name="T54" fmla="*/ 67 w 243"/>
                <a:gd name="T55" fmla="*/ 16 h 247"/>
                <a:gd name="T56" fmla="*/ 83 w 243"/>
                <a:gd name="T57" fmla="*/ 8 h 247"/>
                <a:gd name="T58" fmla="*/ 102 w 243"/>
                <a:gd name="T59" fmla="*/ 4 h 247"/>
                <a:gd name="T60" fmla="*/ 122 w 243"/>
                <a:gd name="T61" fmla="*/ 0 h 247"/>
                <a:gd name="T62" fmla="*/ 141 w 243"/>
                <a:gd name="T63" fmla="*/ 4 h 247"/>
                <a:gd name="T64" fmla="*/ 161 w 243"/>
                <a:gd name="T65" fmla="*/ 8 h 247"/>
                <a:gd name="T66" fmla="*/ 180 w 243"/>
                <a:gd name="T67" fmla="*/ 16 h 247"/>
                <a:gd name="T68" fmla="*/ 196 w 243"/>
                <a:gd name="T69" fmla="*/ 24 h 247"/>
                <a:gd name="T70" fmla="*/ 208 w 243"/>
                <a:gd name="T71" fmla="*/ 40 h 247"/>
                <a:gd name="T72" fmla="*/ 220 w 243"/>
                <a:gd name="T73" fmla="*/ 51 h 247"/>
                <a:gd name="T74" fmla="*/ 231 w 243"/>
                <a:gd name="T75" fmla="*/ 67 h 247"/>
                <a:gd name="T76" fmla="*/ 239 w 243"/>
                <a:gd name="T77" fmla="*/ 87 h 247"/>
                <a:gd name="T78" fmla="*/ 243 w 243"/>
                <a:gd name="T79" fmla="*/ 106 h 247"/>
                <a:gd name="T80" fmla="*/ 243 w 243"/>
                <a:gd name="T81" fmla="*/ 126 h 247"/>
                <a:gd name="T82" fmla="*/ 243 w 243"/>
                <a:gd name="T83" fmla="*/ 126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7"/>
                <a:gd name="T128" fmla="*/ 243 w 243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0" name="Freeform 19"/>
            <p:cNvSpPr>
              <a:spLocks/>
            </p:cNvSpPr>
            <p:nvPr/>
          </p:nvSpPr>
          <p:spPr bwMode="auto">
            <a:xfrm>
              <a:off x="1713" y="2760"/>
              <a:ext cx="246" cy="247"/>
            </a:xfrm>
            <a:custGeom>
              <a:avLst/>
              <a:gdLst>
                <a:gd name="T0" fmla="*/ 246 w 246"/>
                <a:gd name="T1" fmla="*/ 122 h 247"/>
                <a:gd name="T2" fmla="*/ 242 w 246"/>
                <a:gd name="T3" fmla="*/ 145 h 247"/>
                <a:gd name="T4" fmla="*/ 238 w 246"/>
                <a:gd name="T5" fmla="*/ 161 h 247"/>
                <a:gd name="T6" fmla="*/ 231 w 246"/>
                <a:gd name="T7" fmla="*/ 180 h 247"/>
                <a:gd name="T8" fmla="*/ 223 w 246"/>
                <a:gd name="T9" fmla="*/ 196 h 247"/>
                <a:gd name="T10" fmla="*/ 211 w 246"/>
                <a:gd name="T11" fmla="*/ 212 h 247"/>
                <a:gd name="T12" fmla="*/ 195 w 246"/>
                <a:gd name="T13" fmla="*/ 224 h 247"/>
                <a:gd name="T14" fmla="*/ 180 w 246"/>
                <a:gd name="T15" fmla="*/ 231 h 247"/>
                <a:gd name="T16" fmla="*/ 164 w 246"/>
                <a:gd name="T17" fmla="*/ 239 h 247"/>
                <a:gd name="T18" fmla="*/ 144 w 246"/>
                <a:gd name="T19" fmla="*/ 243 h 247"/>
                <a:gd name="T20" fmla="*/ 125 w 246"/>
                <a:gd name="T21" fmla="*/ 247 h 247"/>
                <a:gd name="T22" fmla="*/ 105 w 246"/>
                <a:gd name="T23" fmla="*/ 243 h 247"/>
                <a:gd name="T24" fmla="*/ 86 w 246"/>
                <a:gd name="T25" fmla="*/ 239 h 247"/>
                <a:gd name="T26" fmla="*/ 66 w 246"/>
                <a:gd name="T27" fmla="*/ 231 h 247"/>
                <a:gd name="T28" fmla="*/ 51 w 246"/>
                <a:gd name="T29" fmla="*/ 224 h 247"/>
                <a:gd name="T30" fmla="*/ 39 w 246"/>
                <a:gd name="T31" fmla="*/ 212 h 247"/>
                <a:gd name="T32" fmla="*/ 23 w 246"/>
                <a:gd name="T33" fmla="*/ 196 h 247"/>
                <a:gd name="T34" fmla="*/ 15 w 246"/>
                <a:gd name="T35" fmla="*/ 180 h 247"/>
                <a:gd name="T36" fmla="*/ 7 w 246"/>
                <a:gd name="T37" fmla="*/ 161 h 247"/>
                <a:gd name="T38" fmla="*/ 4 w 246"/>
                <a:gd name="T39" fmla="*/ 145 h 247"/>
                <a:gd name="T40" fmla="*/ 0 w 246"/>
                <a:gd name="T41" fmla="*/ 126 h 247"/>
                <a:gd name="T42" fmla="*/ 4 w 246"/>
                <a:gd name="T43" fmla="*/ 106 h 247"/>
                <a:gd name="T44" fmla="*/ 7 w 246"/>
                <a:gd name="T45" fmla="*/ 87 h 247"/>
                <a:gd name="T46" fmla="*/ 15 w 246"/>
                <a:gd name="T47" fmla="*/ 67 h 247"/>
                <a:gd name="T48" fmla="*/ 23 w 246"/>
                <a:gd name="T49" fmla="*/ 51 h 247"/>
                <a:gd name="T50" fmla="*/ 39 w 246"/>
                <a:gd name="T51" fmla="*/ 40 h 247"/>
                <a:gd name="T52" fmla="*/ 51 w 246"/>
                <a:gd name="T53" fmla="*/ 24 h 247"/>
                <a:gd name="T54" fmla="*/ 66 w 246"/>
                <a:gd name="T55" fmla="*/ 16 h 247"/>
                <a:gd name="T56" fmla="*/ 86 w 246"/>
                <a:gd name="T57" fmla="*/ 8 h 247"/>
                <a:gd name="T58" fmla="*/ 105 w 246"/>
                <a:gd name="T59" fmla="*/ 4 h 247"/>
                <a:gd name="T60" fmla="*/ 125 w 246"/>
                <a:gd name="T61" fmla="*/ 0 h 247"/>
                <a:gd name="T62" fmla="*/ 144 w 246"/>
                <a:gd name="T63" fmla="*/ 4 h 247"/>
                <a:gd name="T64" fmla="*/ 164 w 246"/>
                <a:gd name="T65" fmla="*/ 8 h 247"/>
                <a:gd name="T66" fmla="*/ 180 w 246"/>
                <a:gd name="T67" fmla="*/ 16 h 247"/>
                <a:gd name="T68" fmla="*/ 195 w 246"/>
                <a:gd name="T69" fmla="*/ 24 h 247"/>
                <a:gd name="T70" fmla="*/ 211 w 246"/>
                <a:gd name="T71" fmla="*/ 40 h 247"/>
                <a:gd name="T72" fmla="*/ 223 w 246"/>
                <a:gd name="T73" fmla="*/ 51 h 247"/>
                <a:gd name="T74" fmla="*/ 231 w 246"/>
                <a:gd name="T75" fmla="*/ 67 h 247"/>
                <a:gd name="T76" fmla="*/ 238 w 246"/>
                <a:gd name="T77" fmla="*/ 87 h 247"/>
                <a:gd name="T78" fmla="*/ 242 w 246"/>
                <a:gd name="T79" fmla="*/ 106 h 247"/>
                <a:gd name="T80" fmla="*/ 246 w 246"/>
                <a:gd name="T81" fmla="*/ 126 h 247"/>
                <a:gd name="T82" fmla="*/ 246 w 246"/>
                <a:gd name="T83" fmla="*/ 126 h 247"/>
                <a:gd name="T84" fmla="*/ 246 w 246"/>
                <a:gd name="T85" fmla="*/ 122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6"/>
                <a:gd name="T130" fmla="*/ 0 h 247"/>
                <a:gd name="T131" fmla="*/ 246 w 246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4" y="145"/>
                  </a:lnTo>
                  <a:lnTo>
                    <a:pt x="0" y="126"/>
                  </a:lnTo>
                  <a:lnTo>
                    <a:pt x="4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1" name="Freeform 20"/>
            <p:cNvSpPr>
              <a:spLocks/>
            </p:cNvSpPr>
            <p:nvPr/>
          </p:nvSpPr>
          <p:spPr bwMode="auto">
            <a:xfrm>
              <a:off x="1713" y="2760"/>
              <a:ext cx="246" cy="247"/>
            </a:xfrm>
            <a:custGeom>
              <a:avLst/>
              <a:gdLst>
                <a:gd name="T0" fmla="*/ 246 w 246"/>
                <a:gd name="T1" fmla="*/ 122 h 247"/>
                <a:gd name="T2" fmla="*/ 242 w 246"/>
                <a:gd name="T3" fmla="*/ 145 h 247"/>
                <a:gd name="T4" fmla="*/ 238 w 246"/>
                <a:gd name="T5" fmla="*/ 161 h 247"/>
                <a:gd name="T6" fmla="*/ 231 w 246"/>
                <a:gd name="T7" fmla="*/ 180 h 247"/>
                <a:gd name="T8" fmla="*/ 223 w 246"/>
                <a:gd name="T9" fmla="*/ 196 h 247"/>
                <a:gd name="T10" fmla="*/ 211 w 246"/>
                <a:gd name="T11" fmla="*/ 212 h 247"/>
                <a:gd name="T12" fmla="*/ 195 w 246"/>
                <a:gd name="T13" fmla="*/ 224 h 247"/>
                <a:gd name="T14" fmla="*/ 180 w 246"/>
                <a:gd name="T15" fmla="*/ 231 h 247"/>
                <a:gd name="T16" fmla="*/ 164 w 246"/>
                <a:gd name="T17" fmla="*/ 239 h 247"/>
                <a:gd name="T18" fmla="*/ 144 w 246"/>
                <a:gd name="T19" fmla="*/ 243 h 247"/>
                <a:gd name="T20" fmla="*/ 125 w 246"/>
                <a:gd name="T21" fmla="*/ 247 h 247"/>
                <a:gd name="T22" fmla="*/ 105 w 246"/>
                <a:gd name="T23" fmla="*/ 243 h 247"/>
                <a:gd name="T24" fmla="*/ 86 w 246"/>
                <a:gd name="T25" fmla="*/ 239 h 247"/>
                <a:gd name="T26" fmla="*/ 66 w 246"/>
                <a:gd name="T27" fmla="*/ 231 h 247"/>
                <a:gd name="T28" fmla="*/ 51 w 246"/>
                <a:gd name="T29" fmla="*/ 224 h 247"/>
                <a:gd name="T30" fmla="*/ 39 w 246"/>
                <a:gd name="T31" fmla="*/ 212 h 247"/>
                <a:gd name="T32" fmla="*/ 23 w 246"/>
                <a:gd name="T33" fmla="*/ 196 h 247"/>
                <a:gd name="T34" fmla="*/ 15 w 246"/>
                <a:gd name="T35" fmla="*/ 180 h 247"/>
                <a:gd name="T36" fmla="*/ 7 w 246"/>
                <a:gd name="T37" fmla="*/ 161 h 247"/>
                <a:gd name="T38" fmla="*/ 4 w 246"/>
                <a:gd name="T39" fmla="*/ 145 h 247"/>
                <a:gd name="T40" fmla="*/ 0 w 246"/>
                <a:gd name="T41" fmla="*/ 126 h 247"/>
                <a:gd name="T42" fmla="*/ 4 w 246"/>
                <a:gd name="T43" fmla="*/ 106 h 247"/>
                <a:gd name="T44" fmla="*/ 7 w 246"/>
                <a:gd name="T45" fmla="*/ 87 h 247"/>
                <a:gd name="T46" fmla="*/ 15 w 246"/>
                <a:gd name="T47" fmla="*/ 67 h 247"/>
                <a:gd name="T48" fmla="*/ 23 w 246"/>
                <a:gd name="T49" fmla="*/ 51 h 247"/>
                <a:gd name="T50" fmla="*/ 39 w 246"/>
                <a:gd name="T51" fmla="*/ 40 h 247"/>
                <a:gd name="T52" fmla="*/ 51 w 246"/>
                <a:gd name="T53" fmla="*/ 24 h 247"/>
                <a:gd name="T54" fmla="*/ 66 w 246"/>
                <a:gd name="T55" fmla="*/ 16 h 247"/>
                <a:gd name="T56" fmla="*/ 86 w 246"/>
                <a:gd name="T57" fmla="*/ 8 h 247"/>
                <a:gd name="T58" fmla="*/ 105 w 246"/>
                <a:gd name="T59" fmla="*/ 4 h 247"/>
                <a:gd name="T60" fmla="*/ 125 w 246"/>
                <a:gd name="T61" fmla="*/ 0 h 247"/>
                <a:gd name="T62" fmla="*/ 144 w 246"/>
                <a:gd name="T63" fmla="*/ 4 h 247"/>
                <a:gd name="T64" fmla="*/ 164 w 246"/>
                <a:gd name="T65" fmla="*/ 8 h 247"/>
                <a:gd name="T66" fmla="*/ 180 w 246"/>
                <a:gd name="T67" fmla="*/ 16 h 247"/>
                <a:gd name="T68" fmla="*/ 195 w 246"/>
                <a:gd name="T69" fmla="*/ 24 h 247"/>
                <a:gd name="T70" fmla="*/ 211 w 246"/>
                <a:gd name="T71" fmla="*/ 40 h 247"/>
                <a:gd name="T72" fmla="*/ 223 w 246"/>
                <a:gd name="T73" fmla="*/ 51 h 247"/>
                <a:gd name="T74" fmla="*/ 231 w 246"/>
                <a:gd name="T75" fmla="*/ 67 h 247"/>
                <a:gd name="T76" fmla="*/ 238 w 246"/>
                <a:gd name="T77" fmla="*/ 87 h 247"/>
                <a:gd name="T78" fmla="*/ 242 w 246"/>
                <a:gd name="T79" fmla="*/ 106 h 247"/>
                <a:gd name="T80" fmla="*/ 246 w 246"/>
                <a:gd name="T81" fmla="*/ 126 h 247"/>
                <a:gd name="T82" fmla="*/ 246 w 246"/>
                <a:gd name="T83" fmla="*/ 126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7"/>
                <a:gd name="T128" fmla="*/ 246 w 246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4" y="145"/>
                  </a:lnTo>
                  <a:lnTo>
                    <a:pt x="0" y="126"/>
                  </a:lnTo>
                  <a:lnTo>
                    <a:pt x="4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2" name="Freeform 21"/>
            <p:cNvSpPr>
              <a:spLocks/>
            </p:cNvSpPr>
            <p:nvPr/>
          </p:nvSpPr>
          <p:spPr bwMode="auto">
            <a:xfrm>
              <a:off x="3133" y="2224"/>
              <a:ext cx="243" cy="243"/>
            </a:xfrm>
            <a:custGeom>
              <a:avLst/>
              <a:gdLst>
                <a:gd name="T0" fmla="*/ 243 w 243"/>
                <a:gd name="T1" fmla="*/ 122 h 243"/>
                <a:gd name="T2" fmla="*/ 243 w 243"/>
                <a:gd name="T3" fmla="*/ 141 h 243"/>
                <a:gd name="T4" fmla="*/ 239 w 243"/>
                <a:gd name="T5" fmla="*/ 161 h 243"/>
                <a:gd name="T6" fmla="*/ 231 w 243"/>
                <a:gd name="T7" fmla="*/ 176 h 243"/>
                <a:gd name="T8" fmla="*/ 220 w 243"/>
                <a:gd name="T9" fmla="*/ 196 h 243"/>
                <a:gd name="T10" fmla="*/ 208 w 243"/>
                <a:gd name="T11" fmla="*/ 208 h 243"/>
                <a:gd name="T12" fmla="*/ 196 w 243"/>
                <a:gd name="T13" fmla="*/ 219 h 243"/>
                <a:gd name="T14" fmla="*/ 180 w 243"/>
                <a:gd name="T15" fmla="*/ 231 h 243"/>
                <a:gd name="T16" fmla="*/ 161 w 243"/>
                <a:gd name="T17" fmla="*/ 239 h 243"/>
                <a:gd name="T18" fmla="*/ 141 w 243"/>
                <a:gd name="T19" fmla="*/ 243 h 243"/>
                <a:gd name="T20" fmla="*/ 122 w 243"/>
                <a:gd name="T21" fmla="*/ 243 h 243"/>
                <a:gd name="T22" fmla="*/ 102 w 243"/>
                <a:gd name="T23" fmla="*/ 243 h 243"/>
                <a:gd name="T24" fmla="*/ 83 w 243"/>
                <a:gd name="T25" fmla="*/ 239 h 243"/>
                <a:gd name="T26" fmla="*/ 67 w 243"/>
                <a:gd name="T27" fmla="*/ 231 h 243"/>
                <a:gd name="T28" fmla="*/ 51 w 243"/>
                <a:gd name="T29" fmla="*/ 219 h 243"/>
                <a:gd name="T30" fmla="*/ 36 w 243"/>
                <a:gd name="T31" fmla="*/ 208 h 243"/>
                <a:gd name="T32" fmla="*/ 24 w 243"/>
                <a:gd name="T33" fmla="*/ 196 h 243"/>
                <a:gd name="T34" fmla="*/ 12 w 243"/>
                <a:gd name="T35" fmla="*/ 176 h 243"/>
                <a:gd name="T36" fmla="*/ 4 w 243"/>
                <a:gd name="T37" fmla="*/ 161 h 243"/>
                <a:gd name="T38" fmla="*/ 0 w 243"/>
                <a:gd name="T39" fmla="*/ 141 h 243"/>
                <a:gd name="T40" fmla="*/ 0 w 243"/>
                <a:gd name="T41" fmla="*/ 122 h 243"/>
                <a:gd name="T42" fmla="*/ 0 w 243"/>
                <a:gd name="T43" fmla="*/ 102 h 243"/>
                <a:gd name="T44" fmla="*/ 4 w 243"/>
                <a:gd name="T45" fmla="*/ 82 h 243"/>
                <a:gd name="T46" fmla="*/ 12 w 243"/>
                <a:gd name="T47" fmla="*/ 67 h 243"/>
                <a:gd name="T48" fmla="*/ 24 w 243"/>
                <a:gd name="T49" fmla="*/ 51 h 243"/>
                <a:gd name="T50" fmla="*/ 36 w 243"/>
                <a:gd name="T51" fmla="*/ 35 h 243"/>
                <a:gd name="T52" fmla="*/ 51 w 243"/>
                <a:gd name="T53" fmla="*/ 24 h 243"/>
                <a:gd name="T54" fmla="*/ 67 w 243"/>
                <a:gd name="T55" fmla="*/ 12 h 243"/>
                <a:gd name="T56" fmla="*/ 83 w 243"/>
                <a:gd name="T57" fmla="*/ 4 h 243"/>
                <a:gd name="T58" fmla="*/ 102 w 243"/>
                <a:gd name="T59" fmla="*/ 0 h 243"/>
                <a:gd name="T60" fmla="*/ 122 w 243"/>
                <a:gd name="T61" fmla="*/ 0 h 243"/>
                <a:gd name="T62" fmla="*/ 141 w 243"/>
                <a:gd name="T63" fmla="*/ 0 h 243"/>
                <a:gd name="T64" fmla="*/ 161 w 243"/>
                <a:gd name="T65" fmla="*/ 4 h 243"/>
                <a:gd name="T66" fmla="*/ 180 w 243"/>
                <a:gd name="T67" fmla="*/ 12 h 243"/>
                <a:gd name="T68" fmla="*/ 196 w 243"/>
                <a:gd name="T69" fmla="*/ 24 h 243"/>
                <a:gd name="T70" fmla="*/ 208 w 243"/>
                <a:gd name="T71" fmla="*/ 35 h 243"/>
                <a:gd name="T72" fmla="*/ 220 w 243"/>
                <a:gd name="T73" fmla="*/ 51 h 243"/>
                <a:gd name="T74" fmla="*/ 231 w 243"/>
                <a:gd name="T75" fmla="*/ 67 h 243"/>
                <a:gd name="T76" fmla="*/ 239 w 243"/>
                <a:gd name="T77" fmla="*/ 82 h 243"/>
                <a:gd name="T78" fmla="*/ 243 w 243"/>
                <a:gd name="T79" fmla="*/ 102 h 243"/>
                <a:gd name="T80" fmla="*/ 243 w 243"/>
                <a:gd name="T81" fmla="*/ 122 h 243"/>
                <a:gd name="T82" fmla="*/ 243 w 243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3" name="Freeform 22"/>
            <p:cNvSpPr>
              <a:spLocks/>
            </p:cNvSpPr>
            <p:nvPr/>
          </p:nvSpPr>
          <p:spPr bwMode="auto">
            <a:xfrm>
              <a:off x="3133" y="2224"/>
              <a:ext cx="243" cy="243"/>
            </a:xfrm>
            <a:custGeom>
              <a:avLst/>
              <a:gdLst>
                <a:gd name="T0" fmla="*/ 243 w 243"/>
                <a:gd name="T1" fmla="*/ 122 h 243"/>
                <a:gd name="T2" fmla="*/ 243 w 243"/>
                <a:gd name="T3" fmla="*/ 141 h 243"/>
                <a:gd name="T4" fmla="*/ 239 w 243"/>
                <a:gd name="T5" fmla="*/ 161 h 243"/>
                <a:gd name="T6" fmla="*/ 231 w 243"/>
                <a:gd name="T7" fmla="*/ 176 h 243"/>
                <a:gd name="T8" fmla="*/ 220 w 243"/>
                <a:gd name="T9" fmla="*/ 196 h 243"/>
                <a:gd name="T10" fmla="*/ 208 w 243"/>
                <a:gd name="T11" fmla="*/ 208 h 243"/>
                <a:gd name="T12" fmla="*/ 196 w 243"/>
                <a:gd name="T13" fmla="*/ 219 h 243"/>
                <a:gd name="T14" fmla="*/ 180 w 243"/>
                <a:gd name="T15" fmla="*/ 231 h 243"/>
                <a:gd name="T16" fmla="*/ 161 w 243"/>
                <a:gd name="T17" fmla="*/ 239 h 243"/>
                <a:gd name="T18" fmla="*/ 141 w 243"/>
                <a:gd name="T19" fmla="*/ 243 h 243"/>
                <a:gd name="T20" fmla="*/ 122 w 243"/>
                <a:gd name="T21" fmla="*/ 243 h 243"/>
                <a:gd name="T22" fmla="*/ 102 w 243"/>
                <a:gd name="T23" fmla="*/ 243 h 243"/>
                <a:gd name="T24" fmla="*/ 83 w 243"/>
                <a:gd name="T25" fmla="*/ 239 h 243"/>
                <a:gd name="T26" fmla="*/ 67 w 243"/>
                <a:gd name="T27" fmla="*/ 231 h 243"/>
                <a:gd name="T28" fmla="*/ 51 w 243"/>
                <a:gd name="T29" fmla="*/ 219 h 243"/>
                <a:gd name="T30" fmla="*/ 36 w 243"/>
                <a:gd name="T31" fmla="*/ 208 h 243"/>
                <a:gd name="T32" fmla="*/ 24 w 243"/>
                <a:gd name="T33" fmla="*/ 196 h 243"/>
                <a:gd name="T34" fmla="*/ 12 w 243"/>
                <a:gd name="T35" fmla="*/ 176 h 243"/>
                <a:gd name="T36" fmla="*/ 4 w 243"/>
                <a:gd name="T37" fmla="*/ 161 h 243"/>
                <a:gd name="T38" fmla="*/ 0 w 243"/>
                <a:gd name="T39" fmla="*/ 141 h 243"/>
                <a:gd name="T40" fmla="*/ 0 w 243"/>
                <a:gd name="T41" fmla="*/ 122 h 243"/>
                <a:gd name="T42" fmla="*/ 0 w 243"/>
                <a:gd name="T43" fmla="*/ 102 h 243"/>
                <a:gd name="T44" fmla="*/ 4 w 243"/>
                <a:gd name="T45" fmla="*/ 82 h 243"/>
                <a:gd name="T46" fmla="*/ 12 w 243"/>
                <a:gd name="T47" fmla="*/ 67 h 243"/>
                <a:gd name="T48" fmla="*/ 24 w 243"/>
                <a:gd name="T49" fmla="*/ 51 h 243"/>
                <a:gd name="T50" fmla="*/ 36 w 243"/>
                <a:gd name="T51" fmla="*/ 35 h 243"/>
                <a:gd name="T52" fmla="*/ 51 w 243"/>
                <a:gd name="T53" fmla="*/ 24 h 243"/>
                <a:gd name="T54" fmla="*/ 67 w 243"/>
                <a:gd name="T55" fmla="*/ 12 h 243"/>
                <a:gd name="T56" fmla="*/ 83 w 243"/>
                <a:gd name="T57" fmla="*/ 4 h 243"/>
                <a:gd name="T58" fmla="*/ 102 w 243"/>
                <a:gd name="T59" fmla="*/ 0 h 243"/>
                <a:gd name="T60" fmla="*/ 122 w 243"/>
                <a:gd name="T61" fmla="*/ 0 h 243"/>
                <a:gd name="T62" fmla="*/ 141 w 243"/>
                <a:gd name="T63" fmla="*/ 0 h 243"/>
                <a:gd name="T64" fmla="*/ 161 w 243"/>
                <a:gd name="T65" fmla="*/ 4 h 243"/>
                <a:gd name="T66" fmla="*/ 180 w 243"/>
                <a:gd name="T67" fmla="*/ 12 h 243"/>
                <a:gd name="T68" fmla="*/ 196 w 243"/>
                <a:gd name="T69" fmla="*/ 24 h 243"/>
                <a:gd name="T70" fmla="*/ 208 w 243"/>
                <a:gd name="T71" fmla="*/ 35 h 243"/>
                <a:gd name="T72" fmla="*/ 220 w 243"/>
                <a:gd name="T73" fmla="*/ 51 h 243"/>
                <a:gd name="T74" fmla="*/ 231 w 243"/>
                <a:gd name="T75" fmla="*/ 67 h 243"/>
                <a:gd name="T76" fmla="*/ 239 w 243"/>
                <a:gd name="T77" fmla="*/ 82 h 243"/>
                <a:gd name="T78" fmla="*/ 243 w 243"/>
                <a:gd name="T79" fmla="*/ 102 h 243"/>
                <a:gd name="T80" fmla="*/ 243 w 243"/>
                <a:gd name="T81" fmla="*/ 122 h 243"/>
                <a:gd name="T82" fmla="*/ 243 w 243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3"/>
                <a:gd name="T128" fmla="*/ 243 w 243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3">
                  <a:moveTo>
                    <a:pt x="243" y="122"/>
                  </a:moveTo>
                  <a:lnTo>
                    <a:pt x="243" y="141"/>
                  </a:lnTo>
                  <a:lnTo>
                    <a:pt x="239" y="161"/>
                  </a:lnTo>
                  <a:lnTo>
                    <a:pt x="231" y="176"/>
                  </a:lnTo>
                  <a:lnTo>
                    <a:pt x="220" y="196"/>
                  </a:lnTo>
                  <a:lnTo>
                    <a:pt x="208" y="208"/>
                  </a:lnTo>
                  <a:lnTo>
                    <a:pt x="196" y="219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3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19"/>
                  </a:lnTo>
                  <a:lnTo>
                    <a:pt x="36" y="208"/>
                  </a:lnTo>
                  <a:lnTo>
                    <a:pt x="24" y="196"/>
                  </a:lnTo>
                  <a:lnTo>
                    <a:pt x="12" y="176"/>
                  </a:lnTo>
                  <a:lnTo>
                    <a:pt x="4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0" y="102"/>
                  </a:lnTo>
                  <a:lnTo>
                    <a:pt x="4" y="82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4"/>
                  </a:lnTo>
                  <a:lnTo>
                    <a:pt x="67" y="12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61" y="4"/>
                  </a:lnTo>
                  <a:lnTo>
                    <a:pt x="180" y="12"/>
                  </a:lnTo>
                  <a:lnTo>
                    <a:pt x="196" y="24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2"/>
                  </a:lnTo>
                  <a:lnTo>
                    <a:pt x="243" y="102"/>
                  </a:lnTo>
                  <a:lnTo>
                    <a:pt x="243" y="12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4" name="Freeform 23"/>
            <p:cNvSpPr>
              <a:spLocks/>
            </p:cNvSpPr>
            <p:nvPr/>
          </p:nvSpPr>
          <p:spPr bwMode="auto">
            <a:xfrm>
              <a:off x="3670" y="2224"/>
              <a:ext cx="246" cy="243"/>
            </a:xfrm>
            <a:custGeom>
              <a:avLst/>
              <a:gdLst>
                <a:gd name="T0" fmla="*/ 246 w 246"/>
                <a:gd name="T1" fmla="*/ 122 h 243"/>
                <a:gd name="T2" fmla="*/ 242 w 246"/>
                <a:gd name="T3" fmla="*/ 141 h 243"/>
                <a:gd name="T4" fmla="*/ 238 w 246"/>
                <a:gd name="T5" fmla="*/ 161 h 243"/>
                <a:gd name="T6" fmla="*/ 230 w 246"/>
                <a:gd name="T7" fmla="*/ 176 h 243"/>
                <a:gd name="T8" fmla="*/ 223 w 246"/>
                <a:gd name="T9" fmla="*/ 196 h 243"/>
                <a:gd name="T10" fmla="*/ 211 w 246"/>
                <a:gd name="T11" fmla="*/ 208 h 243"/>
                <a:gd name="T12" fmla="*/ 195 w 246"/>
                <a:gd name="T13" fmla="*/ 219 h 243"/>
                <a:gd name="T14" fmla="*/ 180 w 246"/>
                <a:gd name="T15" fmla="*/ 231 h 243"/>
                <a:gd name="T16" fmla="*/ 164 w 246"/>
                <a:gd name="T17" fmla="*/ 239 h 243"/>
                <a:gd name="T18" fmla="*/ 144 w 246"/>
                <a:gd name="T19" fmla="*/ 243 h 243"/>
                <a:gd name="T20" fmla="*/ 125 w 246"/>
                <a:gd name="T21" fmla="*/ 243 h 243"/>
                <a:gd name="T22" fmla="*/ 105 w 246"/>
                <a:gd name="T23" fmla="*/ 243 h 243"/>
                <a:gd name="T24" fmla="*/ 86 w 246"/>
                <a:gd name="T25" fmla="*/ 239 h 243"/>
                <a:gd name="T26" fmla="*/ 66 w 246"/>
                <a:gd name="T27" fmla="*/ 231 h 243"/>
                <a:gd name="T28" fmla="*/ 50 w 246"/>
                <a:gd name="T29" fmla="*/ 219 h 243"/>
                <a:gd name="T30" fmla="*/ 39 w 246"/>
                <a:gd name="T31" fmla="*/ 208 h 243"/>
                <a:gd name="T32" fmla="*/ 23 w 246"/>
                <a:gd name="T33" fmla="*/ 196 h 243"/>
                <a:gd name="T34" fmla="*/ 15 w 246"/>
                <a:gd name="T35" fmla="*/ 176 h 243"/>
                <a:gd name="T36" fmla="*/ 7 w 246"/>
                <a:gd name="T37" fmla="*/ 161 h 243"/>
                <a:gd name="T38" fmla="*/ 3 w 246"/>
                <a:gd name="T39" fmla="*/ 141 h 243"/>
                <a:gd name="T40" fmla="*/ 0 w 246"/>
                <a:gd name="T41" fmla="*/ 122 h 243"/>
                <a:gd name="T42" fmla="*/ 3 w 246"/>
                <a:gd name="T43" fmla="*/ 102 h 243"/>
                <a:gd name="T44" fmla="*/ 7 w 246"/>
                <a:gd name="T45" fmla="*/ 82 h 243"/>
                <a:gd name="T46" fmla="*/ 15 w 246"/>
                <a:gd name="T47" fmla="*/ 67 h 243"/>
                <a:gd name="T48" fmla="*/ 23 w 246"/>
                <a:gd name="T49" fmla="*/ 51 h 243"/>
                <a:gd name="T50" fmla="*/ 39 w 246"/>
                <a:gd name="T51" fmla="*/ 35 h 243"/>
                <a:gd name="T52" fmla="*/ 50 w 246"/>
                <a:gd name="T53" fmla="*/ 24 h 243"/>
                <a:gd name="T54" fmla="*/ 66 w 246"/>
                <a:gd name="T55" fmla="*/ 12 h 243"/>
                <a:gd name="T56" fmla="*/ 86 w 246"/>
                <a:gd name="T57" fmla="*/ 4 h 243"/>
                <a:gd name="T58" fmla="*/ 105 w 246"/>
                <a:gd name="T59" fmla="*/ 0 h 243"/>
                <a:gd name="T60" fmla="*/ 125 w 246"/>
                <a:gd name="T61" fmla="*/ 0 h 243"/>
                <a:gd name="T62" fmla="*/ 144 w 246"/>
                <a:gd name="T63" fmla="*/ 0 h 243"/>
                <a:gd name="T64" fmla="*/ 164 w 246"/>
                <a:gd name="T65" fmla="*/ 4 h 243"/>
                <a:gd name="T66" fmla="*/ 180 w 246"/>
                <a:gd name="T67" fmla="*/ 12 h 243"/>
                <a:gd name="T68" fmla="*/ 195 w 246"/>
                <a:gd name="T69" fmla="*/ 24 h 243"/>
                <a:gd name="T70" fmla="*/ 211 w 246"/>
                <a:gd name="T71" fmla="*/ 35 h 243"/>
                <a:gd name="T72" fmla="*/ 223 w 246"/>
                <a:gd name="T73" fmla="*/ 51 h 243"/>
                <a:gd name="T74" fmla="*/ 230 w 246"/>
                <a:gd name="T75" fmla="*/ 67 h 243"/>
                <a:gd name="T76" fmla="*/ 238 w 246"/>
                <a:gd name="T77" fmla="*/ 82 h 243"/>
                <a:gd name="T78" fmla="*/ 242 w 246"/>
                <a:gd name="T79" fmla="*/ 102 h 243"/>
                <a:gd name="T80" fmla="*/ 246 w 246"/>
                <a:gd name="T81" fmla="*/ 122 h 243"/>
                <a:gd name="T82" fmla="*/ 246 w 246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0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3" y="141"/>
                  </a:lnTo>
                  <a:lnTo>
                    <a:pt x="0" y="122"/>
                  </a:lnTo>
                  <a:lnTo>
                    <a:pt x="3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0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5" name="Freeform 24"/>
            <p:cNvSpPr>
              <a:spLocks/>
            </p:cNvSpPr>
            <p:nvPr/>
          </p:nvSpPr>
          <p:spPr bwMode="auto">
            <a:xfrm>
              <a:off x="3670" y="2224"/>
              <a:ext cx="246" cy="243"/>
            </a:xfrm>
            <a:custGeom>
              <a:avLst/>
              <a:gdLst>
                <a:gd name="T0" fmla="*/ 246 w 246"/>
                <a:gd name="T1" fmla="*/ 122 h 243"/>
                <a:gd name="T2" fmla="*/ 242 w 246"/>
                <a:gd name="T3" fmla="*/ 141 h 243"/>
                <a:gd name="T4" fmla="*/ 238 w 246"/>
                <a:gd name="T5" fmla="*/ 161 h 243"/>
                <a:gd name="T6" fmla="*/ 230 w 246"/>
                <a:gd name="T7" fmla="*/ 176 h 243"/>
                <a:gd name="T8" fmla="*/ 223 w 246"/>
                <a:gd name="T9" fmla="*/ 196 h 243"/>
                <a:gd name="T10" fmla="*/ 211 w 246"/>
                <a:gd name="T11" fmla="*/ 208 h 243"/>
                <a:gd name="T12" fmla="*/ 195 w 246"/>
                <a:gd name="T13" fmla="*/ 219 h 243"/>
                <a:gd name="T14" fmla="*/ 180 w 246"/>
                <a:gd name="T15" fmla="*/ 231 h 243"/>
                <a:gd name="T16" fmla="*/ 164 w 246"/>
                <a:gd name="T17" fmla="*/ 239 h 243"/>
                <a:gd name="T18" fmla="*/ 144 w 246"/>
                <a:gd name="T19" fmla="*/ 243 h 243"/>
                <a:gd name="T20" fmla="*/ 125 w 246"/>
                <a:gd name="T21" fmla="*/ 243 h 243"/>
                <a:gd name="T22" fmla="*/ 105 w 246"/>
                <a:gd name="T23" fmla="*/ 243 h 243"/>
                <a:gd name="T24" fmla="*/ 86 w 246"/>
                <a:gd name="T25" fmla="*/ 239 h 243"/>
                <a:gd name="T26" fmla="*/ 66 w 246"/>
                <a:gd name="T27" fmla="*/ 231 h 243"/>
                <a:gd name="T28" fmla="*/ 50 w 246"/>
                <a:gd name="T29" fmla="*/ 219 h 243"/>
                <a:gd name="T30" fmla="*/ 39 w 246"/>
                <a:gd name="T31" fmla="*/ 208 h 243"/>
                <a:gd name="T32" fmla="*/ 23 w 246"/>
                <a:gd name="T33" fmla="*/ 196 h 243"/>
                <a:gd name="T34" fmla="*/ 15 w 246"/>
                <a:gd name="T35" fmla="*/ 176 h 243"/>
                <a:gd name="T36" fmla="*/ 7 w 246"/>
                <a:gd name="T37" fmla="*/ 161 h 243"/>
                <a:gd name="T38" fmla="*/ 3 w 246"/>
                <a:gd name="T39" fmla="*/ 141 h 243"/>
                <a:gd name="T40" fmla="*/ 0 w 246"/>
                <a:gd name="T41" fmla="*/ 122 h 243"/>
                <a:gd name="T42" fmla="*/ 3 w 246"/>
                <a:gd name="T43" fmla="*/ 102 h 243"/>
                <a:gd name="T44" fmla="*/ 7 w 246"/>
                <a:gd name="T45" fmla="*/ 82 h 243"/>
                <a:gd name="T46" fmla="*/ 15 w 246"/>
                <a:gd name="T47" fmla="*/ 67 h 243"/>
                <a:gd name="T48" fmla="*/ 23 w 246"/>
                <a:gd name="T49" fmla="*/ 51 h 243"/>
                <a:gd name="T50" fmla="*/ 39 w 246"/>
                <a:gd name="T51" fmla="*/ 35 h 243"/>
                <a:gd name="T52" fmla="*/ 50 w 246"/>
                <a:gd name="T53" fmla="*/ 24 h 243"/>
                <a:gd name="T54" fmla="*/ 66 w 246"/>
                <a:gd name="T55" fmla="*/ 12 h 243"/>
                <a:gd name="T56" fmla="*/ 86 w 246"/>
                <a:gd name="T57" fmla="*/ 4 h 243"/>
                <a:gd name="T58" fmla="*/ 105 w 246"/>
                <a:gd name="T59" fmla="*/ 0 h 243"/>
                <a:gd name="T60" fmla="*/ 125 w 246"/>
                <a:gd name="T61" fmla="*/ 0 h 243"/>
                <a:gd name="T62" fmla="*/ 144 w 246"/>
                <a:gd name="T63" fmla="*/ 0 h 243"/>
                <a:gd name="T64" fmla="*/ 164 w 246"/>
                <a:gd name="T65" fmla="*/ 4 h 243"/>
                <a:gd name="T66" fmla="*/ 180 w 246"/>
                <a:gd name="T67" fmla="*/ 12 h 243"/>
                <a:gd name="T68" fmla="*/ 195 w 246"/>
                <a:gd name="T69" fmla="*/ 24 h 243"/>
                <a:gd name="T70" fmla="*/ 211 w 246"/>
                <a:gd name="T71" fmla="*/ 35 h 243"/>
                <a:gd name="T72" fmla="*/ 223 w 246"/>
                <a:gd name="T73" fmla="*/ 51 h 243"/>
                <a:gd name="T74" fmla="*/ 230 w 246"/>
                <a:gd name="T75" fmla="*/ 67 h 243"/>
                <a:gd name="T76" fmla="*/ 238 w 246"/>
                <a:gd name="T77" fmla="*/ 82 h 243"/>
                <a:gd name="T78" fmla="*/ 242 w 246"/>
                <a:gd name="T79" fmla="*/ 102 h 243"/>
                <a:gd name="T80" fmla="*/ 246 w 246"/>
                <a:gd name="T81" fmla="*/ 122 h 243"/>
                <a:gd name="T82" fmla="*/ 246 w 246"/>
                <a:gd name="T83" fmla="*/ 122 h 2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3"/>
                <a:gd name="T128" fmla="*/ 246 w 246"/>
                <a:gd name="T129" fmla="*/ 243 h 2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3">
                  <a:moveTo>
                    <a:pt x="246" y="122"/>
                  </a:moveTo>
                  <a:lnTo>
                    <a:pt x="242" y="141"/>
                  </a:lnTo>
                  <a:lnTo>
                    <a:pt x="238" y="161"/>
                  </a:lnTo>
                  <a:lnTo>
                    <a:pt x="230" y="176"/>
                  </a:lnTo>
                  <a:lnTo>
                    <a:pt x="223" y="196"/>
                  </a:lnTo>
                  <a:lnTo>
                    <a:pt x="211" y="208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3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19"/>
                  </a:lnTo>
                  <a:lnTo>
                    <a:pt x="39" y="208"/>
                  </a:lnTo>
                  <a:lnTo>
                    <a:pt x="23" y="196"/>
                  </a:lnTo>
                  <a:lnTo>
                    <a:pt x="15" y="176"/>
                  </a:lnTo>
                  <a:lnTo>
                    <a:pt x="7" y="161"/>
                  </a:lnTo>
                  <a:lnTo>
                    <a:pt x="3" y="141"/>
                  </a:lnTo>
                  <a:lnTo>
                    <a:pt x="0" y="122"/>
                  </a:lnTo>
                  <a:lnTo>
                    <a:pt x="3" y="102"/>
                  </a:lnTo>
                  <a:lnTo>
                    <a:pt x="7" y="82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0" y="24"/>
                  </a:lnTo>
                  <a:lnTo>
                    <a:pt x="66" y="12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2"/>
                  </a:lnTo>
                  <a:lnTo>
                    <a:pt x="195" y="24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2"/>
                  </a:lnTo>
                  <a:lnTo>
                    <a:pt x="242" y="102"/>
                  </a:lnTo>
                  <a:lnTo>
                    <a:pt x="246" y="12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6" name="Freeform 25"/>
            <p:cNvSpPr>
              <a:spLocks/>
            </p:cNvSpPr>
            <p:nvPr/>
          </p:nvSpPr>
          <p:spPr bwMode="auto">
            <a:xfrm>
              <a:off x="3133" y="2760"/>
              <a:ext cx="243" cy="247"/>
            </a:xfrm>
            <a:custGeom>
              <a:avLst/>
              <a:gdLst>
                <a:gd name="T0" fmla="*/ 243 w 243"/>
                <a:gd name="T1" fmla="*/ 122 h 247"/>
                <a:gd name="T2" fmla="*/ 243 w 243"/>
                <a:gd name="T3" fmla="*/ 145 h 247"/>
                <a:gd name="T4" fmla="*/ 239 w 243"/>
                <a:gd name="T5" fmla="*/ 161 h 247"/>
                <a:gd name="T6" fmla="*/ 231 w 243"/>
                <a:gd name="T7" fmla="*/ 180 h 247"/>
                <a:gd name="T8" fmla="*/ 220 w 243"/>
                <a:gd name="T9" fmla="*/ 196 h 247"/>
                <a:gd name="T10" fmla="*/ 208 w 243"/>
                <a:gd name="T11" fmla="*/ 212 h 247"/>
                <a:gd name="T12" fmla="*/ 196 w 243"/>
                <a:gd name="T13" fmla="*/ 224 h 247"/>
                <a:gd name="T14" fmla="*/ 180 w 243"/>
                <a:gd name="T15" fmla="*/ 231 h 247"/>
                <a:gd name="T16" fmla="*/ 161 w 243"/>
                <a:gd name="T17" fmla="*/ 239 h 247"/>
                <a:gd name="T18" fmla="*/ 141 w 243"/>
                <a:gd name="T19" fmla="*/ 243 h 247"/>
                <a:gd name="T20" fmla="*/ 122 w 243"/>
                <a:gd name="T21" fmla="*/ 247 h 247"/>
                <a:gd name="T22" fmla="*/ 102 w 243"/>
                <a:gd name="T23" fmla="*/ 243 h 247"/>
                <a:gd name="T24" fmla="*/ 83 w 243"/>
                <a:gd name="T25" fmla="*/ 239 h 247"/>
                <a:gd name="T26" fmla="*/ 67 w 243"/>
                <a:gd name="T27" fmla="*/ 231 h 247"/>
                <a:gd name="T28" fmla="*/ 51 w 243"/>
                <a:gd name="T29" fmla="*/ 224 h 247"/>
                <a:gd name="T30" fmla="*/ 36 w 243"/>
                <a:gd name="T31" fmla="*/ 212 h 247"/>
                <a:gd name="T32" fmla="*/ 24 w 243"/>
                <a:gd name="T33" fmla="*/ 196 h 247"/>
                <a:gd name="T34" fmla="*/ 12 w 243"/>
                <a:gd name="T35" fmla="*/ 180 h 247"/>
                <a:gd name="T36" fmla="*/ 4 w 243"/>
                <a:gd name="T37" fmla="*/ 161 h 247"/>
                <a:gd name="T38" fmla="*/ 0 w 243"/>
                <a:gd name="T39" fmla="*/ 145 h 247"/>
                <a:gd name="T40" fmla="*/ 0 w 243"/>
                <a:gd name="T41" fmla="*/ 126 h 247"/>
                <a:gd name="T42" fmla="*/ 0 w 243"/>
                <a:gd name="T43" fmla="*/ 106 h 247"/>
                <a:gd name="T44" fmla="*/ 4 w 243"/>
                <a:gd name="T45" fmla="*/ 87 h 247"/>
                <a:gd name="T46" fmla="*/ 12 w 243"/>
                <a:gd name="T47" fmla="*/ 67 h 247"/>
                <a:gd name="T48" fmla="*/ 24 w 243"/>
                <a:gd name="T49" fmla="*/ 51 h 247"/>
                <a:gd name="T50" fmla="*/ 36 w 243"/>
                <a:gd name="T51" fmla="*/ 40 h 247"/>
                <a:gd name="T52" fmla="*/ 51 w 243"/>
                <a:gd name="T53" fmla="*/ 24 h 247"/>
                <a:gd name="T54" fmla="*/ 67 w 243"/>
                <a:gd name="T55" fmla="*/ 16 h 247"/>
                <a:gd name="T56" fmla="*/ 83 w 243"/>
                <a:gd name="T57" fmla="*/ 8 h 247"/>
                <a:gd name="T58" fmla="*/ 102 w 243"/>
                <a:gd name="T59" fmla="*/ 4 h 247"/>
                <a:gd name="T60" fmla="*/ 122 w 243"/>
                <a:gd name="T61" fmla="*/ 0 h 247"/>
                <a:gd name="T62" fmla="*/ 141 w 243"/>
                <a:gd name="T63" fmla="*/ 4 h 247"/>
                <a:gd name="T64" fmla="*/ 161 w 243"/>
                <a:gd name="T65" fmla="*/ 8 h 247"/>
                <a:gd name="T66" fmla="*/ 180 w 243"/>
                <a:gd name="T67" fmla="*/ 16 h 247"/>
                <a:gd name="T68" fmla="*/ 196 w 243"/>
                <a:gd name="T69" fmla="*/ 24 h 247"/>
                <a:gd name="T70" fmla="*/ 208 w 243"/>
                <a:gd name="T71" fmla="*/ 40 h 247"/>
                <a:gd name="T72" fmla="*/ 220 w 243"/>
                <a:gd name="T73" fmla="*/ 51 h 247"/>
                <a:gd name="T74" fmla="*/ 231 w 243"/>
                <a:gd name="T75" fmla="*/ 67 h 247"/>
                <a:gd name="T76" fmla="*/ 239 w 243"/>
                <a:gd name="T77" fmla="*/ 87 h 247"/>
                <a:gd name="T78" fmla="*/ 243 w 243"/>
                <a:gd name="T79" fmla="*/ 106 h 247"/>
                <a:gd name="T80" fmla="*/ 243 w 243"/>
                <a:gd name="T81" fmla="*/ 126 h 247"/>
                <a:gd name="T82" fmla="*/ 243 w 243"/>
                <a:gd name="T83" fmla="*/ 126 h 247"/>
                <a:gd name="T84" fmla="*/ 243 w 243"/>
                <a:gd name="T85" fmla="*/ 122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247"/>
                <a:gd name="T131" fmla="*/ 243 w 243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  <a:lnTo>
                    <a:pt x="243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7" name="Freeform 26"/>
            <p:cNvSpPr>
              <a:spLocks/>
            </p:cNvSpPr>
            <p:nvPr/>
          </p:nvSpPr>
          <p:spPr bwMode="auto">
            <a:xfrm>
              <a:off x="3133" y="2760"/>
              <a:ext cx="243" cy="247"/>
            </a:xfrm>
            <a:custGeom>
              <a:avLst/>
              <a:gdLst>
                <a:gd name="T0" fmla="*/ 243 w 243"/>
                <a:gd name="T1" fmla="*/ 122 h 247"/>
                <a:gd name="T2" fmla="*/ 243 w 243"/>
                <a:gd name="T3" fmla="*/ 145 h 247"/>
                <a:gd name="T4" fmla="*/ 239 w 243"/>
                <a:gd name="T5" fmla="*/ 161 h 247"/>
                <a:gd name="T6" fmla="*/ 231 w 243"/>
                <a:gd name="T7" fmla="*/ 180 h 247"/>
                <a:gd name="T8" fmla="*/ 220 w 243"/>
                <a:gd name="T9" fmla="*/ 196 h 247"/>
                <a:gd name="T10" fmla="*/ 208 w 243"/>
                <a:gd name="T11" fmla="*/ 212 h 247"/>
                <a:gd name="T12" fmla="*/ 196 w 243"/>
                <a:gd name="T13" fmla="*/ 224 h 247"/>
                <a:gd name="T14" fmla="*/ 180 w 243"/>
                <a:gd name="T15" fmla="*/ 231 h 247"/>
                <a:gd name="T16" fmla="*/ 161 w 243"/>
                <a:gd name="T17" fmla="*/ 239 h 247"/>
                <a:gd name="T18" fmla="*/ 141 w 243"/>
                <a:gd name="T19" fmla="*/ 243 h 247"/>
                <a:gd name="T20" fmla="*/ 122 w 243"/>
                <a:gd name="T21" fmla="*/ 247 h 247"/>
                <a:gd name="T22" fmla="*/ 102 w 243"/>
                <a:gd name="T23" fmla="*/ 243 h 247"/>
                <a:gd name="T24" fmla="*/ 83 w 243"/>
                <a:gd name="T25" fmla="*/ 239 h 247"/>
                <a:gd name="T26" fmla="*/ 67 w 243"/>
                <a:gd name="T27" fmla="*/ 231 h 247"/>
                <a:gd name="T28" fmla="*/ 51 w 243"/>
                <a:gd name="T29" fmla="*/ 224 h 247"/>
                <a:gd name="T30" fmla="*/ 36 w 243"/>
                <a:gd name="T31" fmla="*/ 212 h 247"/>
                <a:gd name="T32" fmla="*/ 24 w 243"/>
                <a:gd name="T33" fmla="*/ 196 h 247"/>
                <a:gd name="T34" fmla="*/ 12 w 243"/>
                <a:gd name="T35" fmla="*/ 180 h 247"/>
                <a:gd name="T36" fmla="*/ 4 w 243"/>
                <a:gd name="T37" fmla="*/ 161 h 247"/>
                <a:gd name="T38" fmla="*/ 0 w 243"/>
                <a:gd name="T39" fmla="*/ 145 h 247"/>
                <a:gd name="T40" fmla="*/ 0 w 243"/>
                <a:gd name="T41" fmla="*/ 126 h 247"/>
                <a:gd name="T42" fmla="*/ 0 w 243"/>
                <a:gd name="T43" fmla="*/ 106 h 247"/>
                <a:gd name="T44" fmla="*/ 4 w 243"/>
                <a:gd name="T45" fmla="*/ 87 h 247"/>
                <a:gd name="T46" fmla="*/ 12 w 243"/>
                <a:gd name="T47" fmla="*/ 67 h 247"/>
                <a:gd name="T48" fmla="*/ 24 w 243"/>
                <a:gd name="T49" fmla="*/ 51 h 247"/>
                <a:gd name="T50" fmla="*/ 36 w 243"/>
                <a:gd name="T51" fmla="*/ 40 h 247"/>
                <a:gd name="T52" fmla="*/ 51 w 243"/>
                <a:gd name="T53" fmla="*/ 24 h 247"/>
                <a:gd name="T54" fmla="*/ 67 w 243"/>
                <a:gd name="T55" fmla="*/ 16 h 247"/>
                <a:gd name="T56" fmla="*/ 83 w 243"/>
                <a:gd name="T57" fmla="*/ 8 h 247"/>
                <a:gd name="T58" fmla="*/ 102 w 243"/>
                <a:gd name="T59" fmla="*/ 4 h 247"/>
                <a:gd name="T60" fmla="*/ 122 w 243"/>
                <a:gd name="T61" fmla="*/ 0 h 247"/>
                <a:gd name="T62" fmla="*/ 141 w 243"/>
                <a:gd name="T63" fmla="*/ 4 h 247"/>
                <a:gd name="T64" fmla="*/ 161 w 243"/>
                <a:gd name="T65" fmla="*/ 8 h 247"/>
                <a:gd name="T66" fmla="*/ 180 w 243"/>
                <a:gd name="T67" fmla="*/ 16 h 247"/>
                <a:gd name="T68" fmla="*/ 196 w 243"/>
                <a:gd name="T69" fmla="*/ 24 h 247"/>
                <a:gd name="T70" fmla="*/ 208 w 243"/>
                <a:gd name="T71" fmla="*/ 40 h 247"/>
                <a:gd name="T72" fmla="*/ 220 w 243"/>
                <a:gd name="T73" fmla="*/ 51 h 247"/>
                <a:gd name="T74" fmla="*/ 231 w 243"/>
                <a:gd name="T75" fmla="*/ 67 h 247"/>
                <a:gd name="T76" fmla="*/ 239 w 243"/>
                <a:gd name="T77" fmla="*/ 87 h 247"/>
                <a:gd name="T78" fmla="*/ 243 w 243"/>
                <a:gd name="T79" fmla="*/ 106 h 247"/>
                <a:gd name="T80" fmla="*/ 243 w 243"/>
                <a:gd name="T81" fmla="*/ 126 h 247"/>
                <a:gd name="T82" fmla="*/ 243 w 243"/>
                <a:gd name="T83" fmla="*/ 126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7"/>
                <a:gd name="T128" fmla="*/ 243 w 243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7">
                  <a:moveTo>
                    <a:pt x="243" y="122"/>
                  </a:moveTo>
                  <a:lnTo>
                    <a:pt x="243" y="145"/>
                  </a:lnTo>
                  <a:lnTo>
                    <a:pt x="239" y="161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2"/>
                  </a:lnTo>
                  <a:lnTo>
                    <a:pt x="196" y="224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3"/>
                  </a:lnTo>
                  <a:lnTo>
                    <a:pt x="122" y="247"/>
                  </a:lnTo>
                  <a:lnTo>
                    <a:pt x="102" y="243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4"/>
                  </a:lnTo>
                  <a:lnTo>
                    <a:pt x="36" y="212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2" y="67"/>
                  </a:lnTo>
                  <a:lnTo>
                    <a:pt x="24" y="51"/>
                  </a:lnTo>
                  <a:lnTo>
                    <a:pt x="36" y="40"/>
                  </a:lnTo>
                  <a:lnTo>
                    <a:pt x="51" y="24"/>
                  </a:lnTo>
                  <a:lnTo>
                    <a:pt x="67" y="16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6"/>
                  </a:lnTo>
                  <a:lnTo>
                    <a:pt x="196" y="24"/>
                  </a:lnTo>
                  <a:lnTo>
                    <a:pt x="208" y="40"/>
                  </a:lnTo>
                  <a:lnTo>
                    <a:pt x="220" y="51"/>
                  </a:lnTo>
                  <a:lnTo>
                    <a:pt x="231" y="67"/>
                  </a:lnTo>
                  <a:lnTo>
                    <a:pt x="239" y="87"/>
                  </a:lnTo>
                  <a:lnTo>
                    <a:pt x="243" y="106"/>
                  </a:lnTo>
                  <a:lnTo>
                    <a:pt x="243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8" name="Freeform 27"/>
            <p:cNvSpPr>
              <a:spLocks/>
            </p:cNvSpPr>
            <p:nvPr/>
          </p:nvSpPr>
          <p:spPr bwMode="auto">
            <a:xfrm>
              <a:off x="3670" y="2760"/>
              <a:ext cx="246" cy="247"/>
            </a:xfrm>
            <a:custGeom>
              <a:avLst/>
              <a:gdLst>
                <a:gd name="T0" fmla="*/ 246 w 246"/>
                <a:gd name="T1" fmla="*/ 122 h 247"/>
                <a:gd name="T2" fmla="*/ 242 w 246"/>
                <a:gd name="T3" fmla="*/ 145 h 247"/>
                <a:gd name="T4" fmla="*/ 238 w 246"/>
                <a:gd name="T5" fmla="*/ 161 h 247"/>
                <a:gd name="T6" fmla="*/ 230 w 246"/>
                <a:gd name="T7" fmla="*/ 180 h 247"/>
                <a:gd name="T8" fmla="*/ 223 w 246"/>
                <a:gd name="T9" fmla="*/ 196 h 247"/>
                <a:gd name="T10" fmla="*/ 211 w 246"/>
                <a:gd name="T11" fmla="*/ 212 h 247"/>
                <a:gd name="T12" fmla="*/ 195 w 246"/>
                <a:gd name="T13" fmla="*/ 224 h 247"/>
                <a:gd name="T14" fmla="*/ 180 w 246"/>
                <a:gd name="T15" fmla="*/ 231 h 247"/>
                <a:gd name="T16" fmla="*/ 164 w 246"/>
                <a:gd name="T17" fmla="*/ 239 h 247"/>
                <a:gd name="T18" fmla="*/ 144 w 246"/>
                <a:gd name="T19" fmla="*/ 243 h 247"/>
                <a:gd name="T20" fmla="*/ 125 w 246"/>
                <a:gd name="T21" fmla="*/ 247 h 247"/>
                <a:gd name="T22" fmla="*/ 105 w 246"/>
                <a:gd name="T23" fmla="*/ 243 h 247"/>
                <a:gd name="T24" fmla="*/ 86 w 246"/>
                <a:gd name="T25" fmla="*/ 239 h 247"/>
                <a:gd name="T26" fmla="*/ 66 w 246"/>
                <a:gd name="T27" fmla="*/ 231 h 247"/>
                <a:gd name="T28" fmla="*/ 50 w 246"/>
                <a:gd name="T29" fmla="*/ 224 h 247"/>
                <a:gd name="T30" fmla="*/ 39 w 246"/>
                <a:gd name="T31" fmla="*/ 212 h 247"/>
                <a:gd name="T32" fmla="*/ 23 w 246"/>
                <a:gd name="T33" fmla="*/ 196 h 247"/>
                <a:gd name="T34" fmla="*/ 15 w 246"/>
                <a:gd name="T35" fmla="*/ 180 h 247"/>
                <a:gd name="T36" fmla="*/ 7 w 246"/>
                <a:gd name="T37" fmla="*/ 161 h 247"/>
                <a:gd name="T38" fmla="*/ 3 w 246"/>
                <a:gd name="T39" fmla="*/ 145 h 247"/>
                <a:gd name="T40" fmla="*/ 0 w 246"/>
                <a:gd name="T41" fmla="*/ 126 h 247"/>
                <a:gd name="T42" fmla="*/ 3 w 246"/>
                <a:gd name="T43" fmla="*/ 106 h 247"/>
                <a:gd name="T44" fmla="*/ 7 w 246"/>
                <a:gd name="T45" fmla="*/ 87 h 247"/>
                <a:gd name="T46" fmla="*/ 15 w 246"/>
                <a:gd name="T47" fmla="*/ 67 h 247"/>
                <a:gd name="T48" fmla="*/ 23 w 246"/>
                <a:gd name="T49" fmla="*/ 51 h 247"/>
                <a:gd name="T50" fmla="*/ 39 w 246"/>
                <a:gd name="T51" fmla="*/ 40 h 247"/>
                <a:gd name="T52" fmla="*/ 50 w 246"/>
                <a:gd name="T53" fmla="*/ 24 h 247"/>
                <a:gd name="T54" fmla="*/ 66 w 246"/>
                <a:gd name="T55" fmla="*/ 16 h 247"/>
                <a:gd name="T56" fmla="*/ 86 w 246"/>
                <a:gd name="T57" fmla="*/ 8 h 247"/>
                <a:gd name="T58" fmla="*/ 105 w 246"/>
                <a:gd name="T59" fmla="*/ 4 h 247"/>
                <a:gd name="T60" fmla="*/ 125 w 246"/>
                <a:gd name="T61" fmla="*/ 0 h 247"/>
                <a:gd name="T62" fmla="*/ 144 w 246"/>
                <a:gd name="T63" fmla="*/ 4 h 247"/>
                <a:gd name="T64" fmla="*/ 164 w 246"/>
                <a:gd name="T65" fmla="*/ 8 h 247"/>
                <a:gd name="T66" fmla="*/ 180 w 246"/>
                <a:gd name="T67" fmla="*/ 16 h 247"/>
                <a:gd name="T68" fmla="*/ 195 w 246"/>
                <a:gd name="T69" fmla="*/ 24 h 247"/>
                <a:gd name="T70" fmla="*/ 211 w 246"/>
                <a:gd name="T71" fmla="*/ 40 h 247"/>
                <a:gd name="T72" fmla="*/ 223 w 246"/>
                <a:gd name="T73" fmla="*/ 51 h 247"/>
                <a:gd name="T74" fmla="*/ 230 w 246"/>
                <a:gd name="T75" fmla="*/ 67 h 247"/>
                <a:gd name="T76" fmla="*/ 238 w 246"/>
                <a:gd name="T77" fmla="*/ 87 h 247"/>
                <a:gd name="T78" fmla="*/ 242 w 246"/>
                <a:gd name="T79" fmla="*/ 106 h 247"/>
                <a:gd name="T80" fmla="*/ 246 w 246"/>
                <a:gd name="T81" fmla="*/ 126 h 247"/>
                <a:gd name="T82" fmla="*/ 246 w 246"/>
                <a:gd name="T83" fmla="*/ 126 h 247"/>
                <a:gd name="T84" fmla="*/ 246 w 246"/>
                <a:gd name="T85" fmla="*/ 122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6"/>
                <a:gd name="T130" fmla="*/ 0 h 247"/>
                <a:gd name="T131" fmla="*/ 246 w 246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0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3" y="145"/>
                  </a:lnTo>
                  <a:lnTo>
                    <a:pt x="0" y="126"/>
                  </a:lnTo>
                  <a:lnTo>
                    <a:pt x="3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0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  <a:lnTo>
                    <a:pt x="246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79" name="Freeform 28"/>
            <p:cNvSpPr>
              <a:spLocks/>
            </p:cNvSpPr>
            <p:nvPr/>
          </p:nvSpPr>
          <p:spPr bwMode="auto">
            <a:xfrm>
              <a:off x="3670" y="2760"/>
              <a:ext cx="246" cy="247"/>
            </a:xfrm>
            <a:custGeom>
              <a:avLst/>
              <a:gdLst>
                <a:gd name="T0" fmla="*/ 246 w 246"/>
                <a:gd name="T1" fmla="*/ 122 h 247"/>
                <a:gd name="T2" fmla="*/ 242 w 246"/>
                <a:gd name="T3" fmla="*/ 145 h 247"/>
                <a:gd name="T4" fmla="*/ 238 w 246"/>
                <a:gd name="T5" fmla="*/ 161 h 247"/>
                <a:gd name="T6" fmla="*/ 230 w 246"/>
                <a:gd name="T7" fmla="*/ 180 h 247"/>
                <a:gd name="T8" fmla="*/ 223 w 246"/>
                <a:gd name="T9" fmla="*/ 196 h 247"/>
                <a:gd name="T10" fmla="*/ 211 w 246"/>
                <a:gd name="T11" fmla="*/ 212 h 247"/>
                <a:gd name="T12" fmla="*/ 195 w 246"/>
                <a:gd name="T13" fmla="*/ 224 h 247"/>
                <a:gd name="T14" fmla="*/ 180 w 246"/>
                <a:gd name="T15" fmla="*/ 231 h 247"/>
                <a:gd name="T16" fmla="*/ 164 w 246"/>
                <a:gd name="T17" fmla="*/ 239 h 247"/>
                <a:gd name="T18" fmla="*/ 144 w 246"/>
                <a:gd name="T19" fmla="*/ 243 h 247"/>
                <a:gd name="T20" fmla="*/ 125 w 246"/>
                <a:gd name="T21" fmla="*/ 247 h 247"/>
                <a:gd name="T22" fmla="*/ 105 w 246"/>
                <a:gd name="T23" fmla="*/ 243 h 247"/>
                <a:gd name="T24" fmla="*/ 86 w 246"/>
                <a:gd name="T25" fmla="*/ 239 h 247"/>
                <a:gd name="T26" fmla="*/ 66 w 246"/>
                <a:gd name="T27" fmla="*/ 231 h 247"/>
                <a:gd name="T28" fmla="*/ 50 w 246"/>
                <a:gd name="T29" fmla="*/ 224 h 247"/>
                <a:gd name="T30" fmla="*/ 39 w 246"/>
                <a:gd name="T31" fmla="*/ 212 h 247"/>
                <a:gd name="T32" fmla="*/ 23 w 246"/>
                <a:gd name="T33" fmla="*/ 196 h 247"/>
                <a:gd name="T34" fmla="*/ 15 w 246"/>
                <a:gd name="T35" fmla="*/ 180 h 247"/>
                <a:gd name="T36" fmla="*/ 7 w 246"/>
                <a:gd name="T37" fmla="*/ 161 h 247"/>
                <a:gd name="T38" fmla="*/ 3 w 246"/>
                <a:gd name="T39" fmla="*/ 145 h 247"/>
                <a:gd name="T40" fmla="*/ 0 w 246"/>
                <a:gd name="T41" fmla="*/ 126 h 247"/>
                <a:gd name="T42" fmla="*/ 3 w 246"/>
                <a:gd name="T43" fmla="*/ 106 h 247"/>
                <a:gd name="T44" fmla="*/ 7 w 246"/>
                <a:gd name="T45" fmla="*/ 87 h 247"/>
                <a:gd name="T46" fmla="*/ 15 w 246"/>
                <a:gd name="T47" fmla="*/ 67 h 247"/>
                <a:gd name="T48" fmla="*/ 23 w 246"/>
                <a:gd name="T49" fmla="*/ 51 h 247"/>
                <a:gd name="T50" fmla="*/ 39 w 246"/>
                <a:gd name="T51" fmla="*/ 40 h 247"/>
                <a:gd name="T52" fmla="*/ 50 w 246"/>
                <a:gd name="T53" fmla="*/ 24 h 247"/>
                <a:gd name="T54" fmla="*/ 66 w 246"/>
                <a:gd name="T55" fmla="*/ 16 h 247"/>
                <a:gd name="T56" fmla="*/ 86 w 246"/>
                <a:gd name="T57" fmla="*/ 8 h 247"/>
                <a:gd name="T58" fmla="*/ 105 w 246"/>
                <a:gd name="T59" fmla="*/ 4 h 247"/>
                <a:gd name="T60" fmla="*/ 125 w 246"/>
                <a:gd name="T61" fmla="*/ 0 h 247"/>
                <a:gd name="T62" fmla="*/ 144 w 246"/>
                <a:gd name="T63" fmla="*/ 4 h 247"/>
                <a:gd name="T64" fmla="*/ 164 w 246"/>
                <a:gd name="T65" fmla="*/ 8 h 247"/>
                <a:gd name="T66" fmla="*/ 180 w 246"/>
                <a:gd name="T67" fmla="*/ 16 h 247"/>
                <a:gd name="T68" fmla="*/ 195 w 246"/>
                <a:gd name="T69" fmla="*/ 24 h 247"/>
                <a:gd name="T70" fmla="*/ 211 w 246"/>
                <a:gd name="T71" fmla="*/ 40 h 247"/>
                <a:gd name="T72" fmla="*/ 223 w 246"/>
                <a:gd name="T73" fmla="*/ 51 h 247"/>
                <a:gd name="T74" fmla="*/ 230 w 246"/>
                <a:gd name="T75" fmla="*/ 67 h 247"/>
                <a:gd name="T76" fmla="*/ 238 w 246"/>
                <a:gd name="T77" fmla="*/ 87 h 247"/>
                <a:gd name="T78" fmla="*/ 242 w 246"/>
                <a:gd name="T79" fmla="*/ 106 h 247"/>
                <a:gd name="T80" fmla="*/ 246 w 246"/>
                <a:gd name="T81" fmla="*/ 126 h 247"/>
                <a:gd name="T82" fmla="*/ 246 w 246"/>
                <a:gd name="T83" fmla="*/ 126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7"/>
                <a:gd name="T128" fmla="*/ 246 w 246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7">
                  <a:moveTo>
                    <a:pt x="246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0" y="180"/>
                  </a:lnTo>
                  <a:lnTo>
                    <a:pt x="223" y="196"/>
                  </a:lnTo>
                  <a:lnTo>
                    <a:pt x="211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3"/>
                  </a:lnTo>
                  <a:lnTo>
                    <a:pt x="125" y="247"/>
                  </a:lnTo>
                  <a:lnTo>
                    <a:pt x="105" y="243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24"/>
                  </a:lnTo>
                  <a:lnTo>
                    <a:pt x="39" y="212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1"/>
                  </a:lnTo>
                  <a:lnTo>
                    <a:pt x="3" y="145"/>
                  </a:lnTo>
                  <a:lnTo>
                    <a:pt x="0" y="126"/>
                  </a:lnTo>
                  <a:lnTo>
                    <a:pt x="3" y="106"/>
                  </a:lnTo>
                  <a:lnTo>
                    <a:pt x="7" y="87"/>
                  </a:lnTo>
                  <a:lnTo>
                    <a:pt x="15" y="67"/>
                  </a:lnTo>
                  <a:lnTo>
                    <a:pt x="23" y="51"/>
                  </a:lnTo>
                  <a:lnTo>
                    <a:pt x="39" y="40"/>
                  </a:lnTo>
                  <a:lnTo>
                    <a:pt x="50" y="24"/>
                  </a:lnTo>
                  <a:lnTo>
                    <a:pt x="66" y="16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11" y="40"/>
                  </a:lnTo>
                  <a:lnTo>
                    <a:pt x="223" y="51"/>
                  </a:lnTo>
                  <a:lnTo>
                    <a:pt x="230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6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80" name="Freeform 29"/>
            <p:cNvSpPr>
              <a:spLocks/>
            </p:cNvSpPr>
            <p:nvPr/>
          </p:nvSpPr>
          <p:spPr bwMode="auto">
            <a:xfrm>
              <a:off x="4210" y="2760"/>
              <a:ext cx="242" cy="247"/>
            </a:xfrm>
            <a:custGeom>
              <a:avLst/>
              <a:gdLst>
                <a:gd name="T0" fmla="*/ 242 w 242"/>
                <a:gd name="T1" fmla="*/ 122 h 247"/>
                <a:gd name="T2" fmla="*/ 242 w 242"/>
                <a:gd name="T3" fmla="*/ 145 h 247"/>
                <a:gd name="T4" fmla="*/ 238 w 242"/>
                <a:gd name="T5" fmla="*/ 161 h 247"/>
                <a:gd name="T6" fmla="*/ 231 w 242"/>
                <a:gd name="T7" fmla="*/ 180 h 247"/>
                <a:gd name="T8" fmla="*/ 219 w 242"/>
                <a:gd name="T9" fmla="*/ 196 h 247"/>
                <a:gd name="T10" fmla="*/ 207 w 242"/>
                <a:gd name="T11" fmla="*/ 212 h 247"/>
                <a:gd name="T12" fmla="*/ 195 w 242"/>
                <a:gd name="T13" fmla="*/ 224 h 247"/>
                <a:gd name="T14" fmla="*/ 180 w 242"/>
                <a:gd name="T15" fmla="*/ 231 h 247"/>
                <a:gd name="T16" fmla="*/ 160 w 242"/>
                <a:gd name="T17" fmla="*/ 239 h 247"/>
                <a:gd name="T18" fmla="*/ 141 w 242"/>
                <a:gd name="T19" fmla="*/ 243 h 247"/>
                <a:gd name="T20" fmla="*/ 121 w 242"/>
                <a:gd name="T21" fmla="*/ 247 h 247"/>
                <a:gd name="T22" fmla="*/ 101 w 242"/>
                <a:gd name="T23" fmla="*/ 243 h 247"/>
                <a:gd name="T24" fmla="*/ 82 w 242"/>
                <a:gd name="T25" fmla="*/ 239 h 247"/>
                <a:gd name="T26" fmla="*/ 66 w 242"/>
                <a:gd name="T27" fmla="*/ 231 h 247"/>
                <a:gd name="T28" fmla="*/ 51 w 242"/>
                <a:gd name="T29" fmla="*/ 224 h 247"/>
                <a:gd name="T30" fmla="*/ 35 w 242"/>
                <a:gd name="T31" fmla="*/ 212 h 247"/>
                <a:gd name="T32" fmla="*/ 23 w 242"/>
                <a:gd name="T33" fmla="*/ 196 h 247"/>
                <a:gd name="T34" fmla="*/ 11 w 242"/>
                <a:gd name="T35" fmla="*/ 180 h 247"/>
                <a:gd name="T36" fmla="*/ 4 w 242"/>
                <a:gd name="T37" fmla="*/ 161 h 247"/>
                <a:gd name="T38" fmla="*/ 0 w 242"/>
                <a:gd name="T39" fmla="*/ 145 h 247"/>
                <a:gd name="T40" fmla="*/ 0 w 242"/>
                <a:gd name="T41" fmla="*/ 126 h 247"/>
                <a:gd name="T42" fmla="*/ 0 w 242"/>
                <a:gd name="T43" fmla="*/ 106 h 247"/>
                <a:gd name="T44" fmla="*/ 4 w 242"/>
                <a:gd name="T45" fmla="*/ 87 h 247"/>
                <a:gd name="T46" fmla="*/ 11 w 242"/>
                <a:gd name="T47" fmla="*/ 67 h 247"/>
                <a:gd name="T48" fmla="*/ 23 w 242"/>
                <a:gd name="T49" fmla="*/ 51 h 247"/>
                <a:gd name="T50" fmla="*/ 35 w 242"/>
                <a:gd name="T51" fmla="*/ 40 h 247"/>
                <a:gd name="T52" fmla="*/ 51 w 242"/>
                <a:gd name="T53" fmla="*/ 24 h 247"/>
                <a:gd name="T54" fmla="*/ 66 w 242"/>
                <a:gd name="T55" fmla="*/ 16 h 247"/>
                <a:gd name="T56" fmla="*/ 82 w 242"/>
                <a:gd name="T57" fmla="*/ 8 h 247"/>
                <a:gd name="T58" fmla="*/ 101 w 242"/>
                <a:gd name="T59" fmla="*/ 4 h 247"/>
                <a:gd name="T60" fmla="*/ 121 w 242"/>
                <a:gd name="T61" fmla="*/ 0 h 247"/>
                <a:gd name="T62" fmla="*/ 141 w 242"/>
                <a:gd name="T63" fmla="*/ 4 h 247"/>
                <a:gd name="T64" fmla="*/ 160 w 242"/>
                <a:gd name="T65" fmla="*/ 8 h 247"/>
                <a:gd name="T66" fmla="*/ 180 w 242"/>
                <a:gd name="T67" fmla="*/ 16 h 247"/>
                <a:gd name="T68" fmla="*/ 195 w 242"/>
                <a:gd name="T69" fmla="*/ 24 h 247"/>
                <a:gd name="T70" fmla="*/ 207 w 242"/>
                <a:gd name="T71" fmla="*/ 40 h 247"/>
                <a:gd name="T72" fmla="*/ 219 w 242"/>
                <a:gd name="T73" fmla="*/ 51 h 247"/>
                <a:gd name="T74" fmla="*/ 231 w 242"/>
                <a:gd name="T75" fmla="*/ 67 h 247"/>
                <a:gd name="T76" fmla="*/ 238 w 242"/>
                <a:gd name="T77" fmla="*/ 87 h 247"/>
                <a:gd name="T78" fmla="*/ 242 w 242"/>
                <a:gd name="T79" fmla="*/ 106 h 247"/>
                <a:gd name="T80" fmla="*/ 242 w 242"/>
                <a:gd name="T81" fmla="*/ 126 h 247"/>
                <a:gd name="T82" fmla="*/ 242 w 242"/>
                <a:gd name="T83" fmla="*/ 126 h 247"/>
                <a:gd name="T84" fmla="*/ 242 w 242"/>
                <a:gd name="T85" fmla="*/ 122 h 2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2"/>
                <a:gd name="T130" fmla="*/ 0 h 247"/>
                <a:gd name="T131" fmla="*/ 242 w 242"/>
                <a:gd name="T132" fmla="*/ 247 h 2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2" h="247">
                  <a:moveTo>
                    <a:pt x="242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3"/>
                  </a:lnTo>
                  <a:lnTo>
                    <a:pt x="121" y="247"/>
                  </a:lnTo>
                  <a:lnTo>
                    <a:pt x="101" y="243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5" y="212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1" y="67"/>
                  </a:lnTo>
                  <a:lnTo>
                    <a:pt x="23" y="51"/>
                  </a:lnTo>
                  <a:lnTo>
                    <a:pt x="35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07" y="40"/>
                  </a:lnTo>
                  <a:lnTo>
                    <a:pt x="219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2" y="126"/>
                  </a:lnTo>
                  <a:lnTo>
                    <a:pt x="242" y="1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81" name="Freeform 30"/>
            <p:cNvSpPr>
              <a:spLocks/>
            </p:cNvSpPr>
            <p:nvPr/>
          </p:nvSpPr>
          <p:spPr bwMode="auto">
            <a:xfrm>
              <a:off x="4210" y="2760"/>
              <a:ext cx="242" cy="247"/>
            </a:xfrm>
            <a:custGeom>
              <a:avLst/>
              <a:gdLst>
                <a:gd name="T0" fmla="*/ 242 w 242"/>
                <a:gd name="T1" fmla="*/ 122 h 247"/>
                <a:gd name="T2" fmla="*/ 242 w 242"/>
                <a:gd name="T3" fmla="*/ 145 h 247"/>
                <a:gd name="T4" fmla="*/ 238 w 242"/>
                <a:gd name="T5" fmla="*/ 161 h 247"/>
                <a:gd name="T6" fmla="*/ 231 w 242"/>
                <a:gd name="T7" fmla="*/ 180 h 247"/>
                <a:gd name="T8" fmla="*/ 219 w 242"/>
                <a:gd name="T9" fmla="*/ 196 h 247"/>
                <a:gd name="T10" fmla="*/ 207 w 242"/>
                <a:gd name="T11" fmla="*/ 212 h 247"/>
                <a:gd name="T12" fmla="*/ 195 w 242"/>
                <a:gd name="T13" fmla="*/ 224 h 247"/>
                <a:gd name="T14" fmla="*/ 180 w 242"/>
                <a:gd name="T15" fmla="*/ 231 h 247"/>
                <a:gd name="T16" fmla="*/ 160 w 242"/>
                <a:gd name="T17" fmla="*/ 239 h 247"/>
                <a:gd name="T18" fmla="*/ 141 w 242"/>
                <a:gd name="T19" fmla="*/ 243 h 247"/>
                <a:gd name="T20" fmla="*/ 121 w 242"/>
                <a:gd name="T21" fmla="*/ 247 h 247"/>
                <a:gd name="T22" fmla="*/ 101 w 242"/>
                <a:gd name="T23" fmla="*/ 243 h 247"/>
                <a:gd name="T24" fmla="*/ 82 w 242"/>
                <a:gd name="T25" fmla="*/ 239 h 247"/>
                <a:gd name="T26" fmla="*/ 66 w 242"/>
                <a:gd name="T27" fmla="*/ 231 h 247"/>
                <a:gd name="T28" fmla="*/ 51 w 242"/>
                <a:gd name="T29" fmla="*/ 224 h 247"/>
                <a:gd name="T30" fmla="*/ 35 w 242"/>
                <a:gd name="T31" fmla="*/ 212 h 247"/>
                <a:gd name="T32" fmla="*/ 23 w 242"/>
                <a:gd name="T33" fmla="*/ 196 h 247"/>
                <a:gd name="T34" fmla="*/ 11 w 242"/>
                <a:gd name="T35" fmla="*/ 180 h 247"/>
                <a:gd name="T36" fmla="*/ 4 w 242"/>
                <a:gd name="T37" fmla="*/ 161 h 247"/>
                <a:gd name="T38" fmla="*/ 0 w 242"/>
                <a:gd name="T39" fmla="*/ 145 h 247"/>
                <a:gd name="T40" fmla="*/ 0 w 242"/>
                <a:gd name="T41" fmla="*/ 126 h 247"/>
                <a:gd name="T42" fmla="*/ 0 w 242"/>
                <a:gd name="T43" fmla="*/ 106 h 247"/>
                <a:gd name="T44" fmla="*/ 4 w 242"/>
                <a:gd name="T45" fmla="*/ 87 h 247"/>
                <a:gd name="T46" fmla="*/ 11 w 242"/>
                <a:gd name="T47" fmla="*/ 67 h 247"/>
                <a:gd name="T48" fmla="*/ 23 w 242"/>
                <a:gd name="T49" fmla="*/ 51 h 247"/>
                <a:gd name="T50" fmla="*/ 35 w 242"/>
                <a:gd name="T51" fmla="*/ 40 h 247"/>
                <a:gd name="T52" fmla="*/ 51 w 242"/>
                <a:gd name="T53" fmla="*/ 24 h 247"/>
                <a:gd name="T54" fmla="*/ 66 w 242"/>
                <a:gd name="T55" fmla="*/ 16 h 247"/>
                <a:gd name="T56" fmla="*/ 82 w 242"/>
                <a:gd name="T57" fmla="*/ 8 h 247"/>
                <a:gd name="T58" fmla="*/ 101 w 242"/>
                <a:gd name="T59" fmla="*/ 4 h 247"/>
                <a:gd name="T60" fmla="*/ 121 w 242"/>
                <a:gd name="T61" fmla="*/ 0 h 247"/>
                <a:gd name="T62" fmla="*/ 141 w 242"/>
                <a:gd name="T63" fmla="*/ 4 h 247"/>
                <a:gd name="T64" fmla="*/ 160 w 242"/>
                <a:gd name="T65" fmla="*/ 8 h 247"/>
                <a:gd name="T66" fmla="*/ 180 w 242"/>
                <a:gd name="T67" fmla="*/ 16 h 247"/>
                <a:gd name="T68" fmla="*/ 195 w 242"/>
                <a:gd name="T69" fmla="*/ 24 h 247"/>
                <a:gd name="T70" fmla="*/ 207 w 242"/>
                <a:gd name="T71" fmla="*/ 40 h 247"/>
                <a:gd name="T72" fmla="*/ 219 w 242"/>
                <a:gd name="T73" fmla="*/ 51 h 247"/>
                <a:gd name="T74" fmla="*/ 231 w 242"/>
                <a:gd name="T75" fmla="*/ 67 h 247"/>
                <a:gd name="T76" fmla="*/ 238 w 242"/>
                <a:gd name="T77" fmla="*/ 87 h 247"/>
                <a:gd name="T78" fmla="*/ 242 w 242"/>
                <a:gd name="T79" fmla="*/ 106 h 247"/>
                <a:gd name="T80" fmla="*/ 242 w 242"/>
                <a:gd name="T81" fmla="*/ 126 h 247"/>
                <a:gd name="T82" fmla="*/ 242 w 242"/>
                <a:gd name="T83" fmla="*/ 126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7"/>
                <a:gd name="T128" fmla="*/ 242 w 242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7">
                  <a:moveTo>
                    <a:pt x="242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3"/>
                  </a:lnTo>
                  <a:lnTo>
                    <a:pt x="121" y="247"/>
                  </a:lnTo>
                  <a:lnTo>
                    <a:pt x="101" y="243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5" y="212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1" y="67"/>
                  </a:lnTo>
                  <a:lnTo>
                    <a:pt x="23" y="51"/>
                  </a:lnTo>
                  <a:lnTo>
                    <a:pt x="35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07" y="40"/>
                  </a:lnTo>
                  <a:lnTo>
                    <a:pt x="219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2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82" name="Line 31"/>
            <p:cNvSpPr>
              <a:spLocks noChangeShapeType="1"/>
            </p:cNvSpPr>
            <p:nvPr/>
          </p:nvSpPr>
          <p:spPr bwMode="auto">
            <a:xfrm>
              <a:off x="1075" y="694"/>
              <a:ext cx="86" cy="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683" name="Freeform 32"/>
            <p:cNvSpPr>
              <a:spLocks/>
            </p:cNvSpPr>
            <p:nvPr/>
          </p:nvSpPr>
          <p:spPr bwMode="auto">
            <a:xfrm>
              <a:off x="1129" y="753"/>
              <a:ext cx="83" cy="78"/>
            </a:xfrm>
            <a:custGeom>
              <a:avLst/>
              <a:gdLst>
                <a:gd name="T0" fmla="*/ 0 w 83"/>
                <a:gd name="T1" fmla="*/ 31 h 78"/>
                <a:gd name="T2" fmla="*/ 83 w 83"/>
                <a:gd name="T3" fmla="*/ 78 h 78"/>
                <a:gd name="T4" fmla="*/ 36 w 83"/>
                <a:gd name="T5" fmla="*/ 0 h 78"/>
                <a:gd name="T6" fmla="*/ 4 w 83"/>
                <a:gd name="T7" fmla="*/ 31 h 78"/>
                <a:gd name="T8" fmla="*/ 4 w 83"/>
                <a:gd name="T9" fmla="*/ 31 h 78"/>
                <a:gd name="T10" fmla="*/ 0 w 83"/>
                <a:gd name="T11" fmla="*/ 31 h 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78"/>
                <a:gd name="T20" fmla="*/ 83 w 83"/>
                <a:gd name="T21" fmla="*/ 78 h 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78">
                  <a:moveTo>
                    <a:pt x="0" y="31"/>
                  </a:moveTo>
                  <a:lnTo>
                    <a:pt x="83" y="78"/>
                  </a:lnTo>
                  <a:lnTo>
                    <a:pt x="36" y="0"/>
                  </a:lnTo>
                  <a:lnTo>
                    <a:pt x="4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84" name="Rectangle 33"/>
            <p:cNvSpPr>
              <a:spLocks noChangeArrowheads="1"/>
            </p:cNvSpPr>
            <p:nvPr/>
          </p:nvSpPr>
          <p:spPr bwMode="auto">
            <a:xfrm>
              <a:off x="1247" y="827"/>
              <a:ext cx="11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85" name="Rectangle 34"/>
            <p:cNvSpPr>
              <a:spLocks noChangeArrowheads="1"/>
            </p:cNvSpPr>
            <p:nvPr/>
          </p:nvSpPr>
          <p:spPr bwMode="auto">
            <a:xfrm>
              <a:off x="1787" y="827"/>
              <a:ext cx="11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86" name="Freeform 35"/>
            <p:cNvSpPr>
              <a:spLocks/>
            </p:cNvSpPr>
            <p:nvPr/>
          </p:nvSpPr>
          <p:spPr bwMode="auto">
            <a:xfrm>
              <a:off x="1713" y="796"/>
              <a:ext cx="246" cy="242"/>
            </a:xfrm>
            <a:custGeom>
              <a:avLst/>
              <a:gdLst>
                <a:gd name="T0" fmla="*/ 246 w 246"/>
                <a:gd name="T1" fmla="*/ 121 h 242"/>
                <a:gd name="T2" fmla="*/ 242 w 246"/>
                <a:gd name="T3" fmla="*/ 140 h 242"/>
                <a:gd name="T4" fmla="*/ 238 w 246"/>
                <a:gd name="T5" fmla="*/ 160 h 242"/>
                <a:gd name="T6" fmla="*/ 231 w 246"/>
                <a:gd name="T7" fmla="*/ 176 h 242"/>
                <a:gd name="T8" fmla="*/ 223 w 246"/>
                <a:gd name="T9" fmla="*/ 191 h 242"/>
                <a:gd name="T10" fmla="*/ 211 w 246"/>
                <a:gd name="T11" fmla="*/ 207 h 242"/>
                <a:gd name="T12" fmla="*/ 195 w 246"/>
                <a:gd name="T13" fmla="*/ 219 h 242"/>
                <a:gd name="T14" fmla="*/ 180 w 246"/>
                <a:gd name="T15" fmla="*/ 231 h 242"/>
                <a:gd name="T16" fmla="*/ 164 w 246"/>
                <a:gd name="T17" fmla="*/ 238 h 242"/>
                <a:gd name="T18" fmla="*/ 144 w 246"/>
                <a:gd name="T19" fmla="*/ 242 h 242"/>
                <a:gd name="T20" fmla="*/ 125 w 246"/>
                <a:gd name="T21" fmla="*/ 242 h 242"/>
                <a:gd name="T22" fmla="*/ 105 w 246"/>
                <a:gd name="T23" fmla="*/ 242 h 242"/>
                <a:gd name="T24" fmla="*/ 86 w 246"/>
                <a:gd name="T25" fmla="*/ 238 h 242"/>
                <a:gd name="T26" fmla="*/ 66 w 246"/>
                <a:gd name="T27" fmla="*/ 231 h 242"/>
                <a:gd name="T28" fmla="*/ 51 w 246"/>
                <a:gd name="T29" fmla="*/ 219 h 242"/>
                <a:gd name="T30" fmla="*/ 39 w 246"/>
                <a:gd name="T31" fmla="*/ 207 h 242"/>
                <a:gd name="T32" fmla="*/ 23 w 246"/>
                <a:gd name="T33" fmla="*/ 191 h 242"/>
                <a:gd name="T34" fmla="*/ 15 w 246"/>
                <a:gd name="T35" fmla="*/ 176 h 242"/>
                <a:gd name="T36" fmla="*/ 7 w 246"/>
                <a:gd name="T37" fmla="*/ 160 h 242"/>
                <a:gd name="T38" fmla="*/ 4 w 246"/>
                <a:gd name="T39" fmla="*/ 140 h 242"/>
                <a:gd name="T40" fmla="*/ 0 w 246"/>
                <a:gd name="T41" fmla="*/ 121 h 242"/>
                <a:gd name="T42" fmla="*/ 4 w 246"/>
                <a:gd name="T43" fmla="*/ 101 h 242"/>
                <a:gd name="T44" fmla="*/ 7 w 246"/>
                <a:gd name="T45" fmla="*/ 82 h 242"/>
                <a:gd name="T46" fmla="*/ 15 w 246"/>
                <a:gd name="T47" fmla="*/ 66 h 242"/>
                <a:gd name="T48" fmla="*/ 23 w 246"/>
                <a:gd name="T49" fmla="*/ 50 h 242"/>
                <a:gd name="T50" fmla="*/ 39 w 246"/>
                <a:gd name="T51" fmla="*/ 35 h 242"/>
                <a:gd name="T52" fmla="*/ 51 w 246"/>
                <a:gd name="T53" fmla="*/ 23 h 242"/>
                <a:gd name="T54" fmla="*/ 66 w 246"/>
                <a:gd name="T55" fmla="*/ 11 h 242"/>
                <a:gd name="T56" fmla="*/ 86 w 246"/>
                <a:gd name="T57" fmla="*/ 4 h 242"/>
                <a:gd name="T58" fmla="*/ 105 w 246"/>
                <a:gd name="T59" fmla="*/ 0 h 242"/>
                <a:gd name="T60" fmla="*/ 125 w 246"/>
                <a:gd name="T61" fmla="*/ 0 h 242"/>
                <a:gd name="T62" fmla="*/ 144 w 246"/>
                <a:gd name="T63" fmla="*/ 0 h 242"/>
                <a:gd name="T64" fmla="*/ 164 w 246"/>
                <a:gd name="T65" fmla="*/ 4 h 242"/>
                <a:gd name="T66" fmla="*/ 180 w 246"/>
                <a:gd name="T67" fmla="*/ 11 h 242"/>
                <a:gd name="T68" fmla="*/ 195 w 246"/>
                <a:gd name="T69" fmla="*/ 23 h 242"/>
                <a:gd name="T70" fmla="*/ 211 w 246"/>
                <a:gd name="T71" fmla="*/ 35 h 242"/>
                <a:gd name="T72" fmla="*/ 223 w 246"/>
                <a:gd name="T73" fmla="*/ 50 h 242"/>
                <a:gd name="T74" fmla="*/ 231 w 246"/>
                <a:gd name="T75" fmla="*/ 66 h 242"/>
                <a:gd name="T76" fmla="*/ 238 w 246"/>
                <a:gd name="T77" fmla="*/ 82 h 242"/>
                <a:gd name="T78" fmla="*/ 242 w 246"/>
                <a:gd name="T79" fmla="*/ 101 h 242"/>
                <a:gd name="T80" fmla="*/ 246 w 246"/>
                <a:gd name="T81" fmla="*/ 121 h 242"/>
                <a:gd name="T82" fmla="*/ 246 w 246"/>
                <a:gd name="T83" fmla="*/ 121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2"/>
                <a:gd name="T128" fmla="*/ 246 w 246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2">
                  <a:moveTo>
                    <a:pt x="246" y="121"/>
                  </a:moveTo>
                  <a:lnTo>
                    <a:pt x="242" y="140"/>
                  </a:lnTo>
                  <a:lnTo>
                    <a:pt x="238" y="160"/>
                  </a:lnTo>
                  <a:lnTo>
                    <a:pt x="231" y="176"/>
                  </a:lnTo>
                  <a:lnTo>
                    <a:pt x="223" y="191"/>
                  </a:lnTo>
                  <a:lnTo>
                    <a:pt x="211" y="207"/>
                  </a:lnTo>
                  <a:lnTo>
                    <a:pt x="195" y="219"/>
                  </a:lnTo>
                  <a:lnTo>
                    <a:pt x="180" y="231"/>
                  </a:lnTo>
                  <a:lnTo>
                    <a:pt x="164" y="238"/>
                  </a:lnTo>
                  <a:lnTo>
                    <a:pt x="144" y="242"/>
                  </a:lnTo>
                  <a:lnTo>
                    <a:pt x="125" y="242"/>
                  </a:lnTo>
                  <a:lnTo>
                    <a:pt x="105" y="242"/>
                  </a:lnTo>
                  <a:lnTo>
                    <a:pt x="86" y="238"/>
                  </a:lnTo>
                  <a:lnTo>
                    <a:pt x="66" y="231"/>
                  </a:lnTo>
                  <a:lnTo>
                    <a:pt x="51" y="219"/>
                  </a:lnTo>
                  <a:lnTo>
                    <a:pt x="39" y="207"/>
                  </a:lnTo>
                  <a:lnTo>
                    <a:pt x="23" y="191"/>
                  </a:lnTo>
                  <a:lnTo>
                    <a:pt x="15" y="176"/>
                  </a:lnTo>
                  <a:lnTo>
                    <a:pt x="7" y="160"/>
                  </a:lnTo>
                  <a:lnTo>
                    <a:pt x="4" y="140"/>
                  </a:lnTo>
                  <a:lnTo>
                    <a:pt x="0" y="121"/>
                  </a:lnTo>
                  <a:lnTo>
                    <a:pt x="4" y="101"/>
                  </a:lnTo>
                  <a:lnTo>
                    <a:pt x="7" y="82"/>
                  </a:lnTo>
                  <a:lnTo>
                    <a:pt x="15" y="66"/>
                  </a:lnTo>
                  <a:lnTo>
                    <a:pt x="23" y="50"/>
                  </a:lnTo>
                  <a:lnTo>
                    <a:pt x="39" y="35"/>
                  </a:lnTo>
                  <a:lnTo>
                    <a:pt x="51" y="23"/>
                  </a:lnTo>
                  <a:lnTo>
                    <a:pt x="66" y="11"/>
                  </a:lnTo>
                  <a:lnTo>
                    <a:pt x="86" y="4"/>
                  </a:lnTo>
                  <a:lnTo>
                    <a:pt x="105" y="0"/>
                  </a:lnTo>
                  <a:lnTo>
                    <a:pt x="125" y="0"/>
                  </a:lnTo>
                  <a:lnTo>
                    <a:pt x="144" y="0"/>
                  </a:lnTo>
                  <a:lnTo>
                    <a:pt x="164" y="4"/>
                  </a:lnTo>
                  <a:lnTo>
                    <a:pt x="180" y="11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0"/>
                  </a:lnTo>
                  <a:lnTo>
                    <a:pt x="231" y="66"/>
                  </a:lnTo>
                  <a:lnTo>
                    <a:pt x="238" y="82"/>
                  </a:lnTo>
                  <a:lnTo>
                    <a:pt x="242" y="101"/>
                  </a:lnTo>
                  <a:lnTo>
                    <a:pt x="246" y="1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87" name="Line 36"/>
            <p:cNvSpPr>
              <a:spLocks noChangeShapeType="1"/>
            </p:cNvSpPr>
            <p:nvPr/>
          </p:nvSpPr>
          <p:spPr bwMode="auto">
            <a:xfrm>
              <a:off x="1419" y="913"/>
              <a:ext cx="29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688" name="Line 37"/>
            <p:cNvSpPr>
              <a:spLocks noChangeShapeType="1"/>
            </p:cNvSpPr>
            <p:nvPr/>
          </p:nvSpPr>
          <p:spPr bwMode="auto">
            <a:xfrm>
              <a:off x="1298" y="1038"/>
              <a:ext cx="1" cy="2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689" name="Line 38"/>
            <p:cNvSpPr>
              <a:spLocks noChangeShapeType="1"/>
            </p:cNvSpPr>
            <p:nvPr/>
          </p:nvSpPr>
          <p:spPr bwMode="auto">
            <a:xfrm flipH="1">
              <a:off x="1827" y="102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690" name="Rectangle 39"/>
            <p:cNvSpPr>
              <a:spLocks noChangeArrowheads="1"/>
            </p:cNvSpPr>
            <p:nvPr/>
          </p:nvSpPr>
          <p:spPr bwMode="auto">
            <a:xfrm>
              <a:off x="1251" y="1368"/>
              <a:ext cx="1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91" name="Freeform 40"/>
            <p:cNvSpPr>
              <a:spLocks/>
            </p:cNvSpPr>
            <p:nvPr/>
          </p:nvSpPr>
          <p:spPr bwMode="auto">
            <a:xfrm>
              <a:off x="1176" y="1332"/>
              <a:ext cx="243" cy="246"/>
            </a:xfrm>
            <a:custGeom>
              <a:avLst/>
              <a:gdLst>
                <a:gd name="T0" fmla="*/ 243 w 243"/>
                <a:gd name="T1" fmla="*/ 121 h 246"/>
                <a:gd name="T2" fmla="*/ 243 w 243"/>
                <a:gd name="T3" fmla="*/ 145 h 246"/>
                <a:gd name="T4" fmla="*/ 239 w 243"/>
                <a:gd name="T5" fmla="*/ 160 h 246"/>
                <a:gd name="T6" fmla="*/ 231 w 243"/>
                <a:gd name="T7" fmla="*/ 180 h 246"/>
                <a:gd name="T8" fmla="*/ 220 w 243"/>
                <a:gd name="T9" fmla="*/ 196 h 246"/>
                <a:gd name="T10" fmla="*/ 208 w 243"/>
                <a:gd name="T11" fmla="*/ 211 h 246"/>
                <a:gd name="T12" fmla="*/ 196 w 243"/>
                <a:gd name="T13" fmla="*/ 223 h 246"/>
                <a:gd name="T14" fmla="*/ 180 w 243"/>
                <a:gd name="T15" fmla="*/ 231 h 246"/>
                <a:gd name="T16" fmla="*/ 161 w 243"/>
                <a:gd name="T17" fmla="*/ 239 h 246"/>
                <a:gd name="T18" fmla="*/ 141 w 243"/>
                <a:gd name="T19" fmla="*/ 242 h 246"/>
                <a:gd name="T20" fmla="*/ 122 w 243"/>
                <a:gd name="T21" fmla="*/ 246 h 246"/>
                <a:gd name="T22" fmla="*/ 102 w 243"/>
                <a:gd name="T23" fmla="*/ 242 h 246"/>
                <a:gd name="T24" fmla="*/ 83 w 243"/>
                <a:gd name="T25" fmla="*/ 239 h 246"/>
                <a:gd name="T26" fmla="*/ 67 w 243"/>
                <a:gd name="T27" fmla="*/ 231 h 246"/>
                <a:gd name="T28" fmla="*/ 51 w 243"/>
                <a:gd name="T29" fmla="*/ 223 h 246"/>
                <a:gd name="T30" fmla="*/ 36 w 243"/>
                <a:gd name="T31" fmla="*/ 211 h 246"/>
                <a:gd name="T32" fmla="*/ 24 w 243"/>
                <a:gd name="T33" fmla="*/ 196 h 246"/>
                <a:gd name="T34" fmla="*/ 12 w 243"/>
                <a:gd name="T35" fmla="*/ 180 h 246"/>
                <a:gd name="T36" fmla="*/ 4 w 243"/>
                <a:gd name="T37" fmla="*/ 160 h 246"/>
                <a:gd name="T38" fmla="*/ 0 w 243"/>
                <a:gd name="T39" fmla="*/ 145 h 246"/>
                <a:gd name="T40" fmla="*/ 0 w 243"/>
                <a:gd name="T41" fmla="*/ 125 h 246"/>
                <a:gd name="T42" fmla="*/ 0 w 243"/>
                <a:gd name="T43" fmla="*/ 102 h 246"/>
                <a:gd name="T44" fmla="*/ 4 w 243"/>
                <a:gd name="T45" fmla="*/ 86 h 246"/>
                <a:gd name="T46" fmla="*/ 12 w 243"/>
                <a:gd name="T47" fmla="*/ 66 h 246"/>
                <a:gd name="T48" fmla="*/ 24 w 243"/>
                <a:gd name="T49" fmla="*/ 51 h 246"/>
                <a:gd name="T50" fmla="*/ 36 w 243"/>
                <a:gd name="T51" fmla="*/ 35 h 246"/>
                <a:gd name="T52" fmla="*/ 51 w 243"/>
                <a:gd name="T53" fmla="*/ 23 h 246"/>
                <a:gd name="T54" fmla="*/ 67 w 243"/>
                <a:gd name="T55" fmla="*/ 15 h 246"/>
                <a:gd name="T56" fmla="*/ 83 w 243"/>
                <a:gd name="T57" fmla="*/ 8 h 246"/>
                <a:gd name="T58" fmla="*/ 102 w 243"/>
                <a:gd name="T59" fmla="*/ 4 h 246"/>
                <a:gd name="T60" fmla="*/ 122 w 243"/>
                <a:gd name="T61" fmla="*/ 0 h 246"/>
                <a:gd name="T62" fmla="*/ 141 w 243"/>
                <a:gd name="T63" fmla="*/ 4 h 246"/>
                <a:gd name="T64" fmla="*/ 161 w 243"/>
                <a:gd name="T65" fmla="*/ 8 h 246"/>
                <a:gd name="T66" fmla="*/ 180 w 243"/>
                <a:gd name="T67" fmla="*/ 15 h 246"/>
                <a:gd name="T68" fmla="*/ 196 w 243"/>
                <a:gd name="T69" fmla="*/ 23 h 246"/>
                <a:gd name="T70" fmla="*/ 208 w 243"/>
                <a:gd name="T71" fmla="*/ 35 h 246"/>
                <a:gd name="T72" fmla="*/ 220 w 243"/>
                <a:gd name="T73" fmla="*/ 51 h 246"/>
                <a:gd name="T74" fmla="*/ 231 w 243"/>
                <a:gd name="T75" fmla="*/ 66 h 246"/>
                <a:gd name="T76" fmla="*/ 239 w 243"/>
                <a:gd name="T77" fmla="*/ 86 h 246"/>
                <a:gd name="T78" fmla="*/ 243 w 243"/>
                <a:gd name="T79" fmla="*/ 102 h 246"/>
                <a:gd name="T80" fmla="*/ 243 w 243"/>
                <a:gd name="T81" fmla="*/ 125 h 246"/>
                <a:gd name="T82" fmla="*/ 243 w 243"/>
                <a:gd name="T83" fmla="*/ 125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3"/>
                <a:gd name="T127" fmla="*/ 0 h 246"/>
                <a:gd name="T128" fmla="*/ 243 w 243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3" h="246">
                  <a:moveTo>
                    <a:pt x="243" y="121"/>
                  </a:moveTo>
                  <a:lnTo>
                    <a:pt x="243" y="145"/>
                  </a:lnTo>
                  <a:lnTo>
                    <a:pt x="239" y="160"/>
                  </a:lnTo>
                  <a:lnTo>
                    <a:pt x="231" y="180"/>
                  </a:lnTo>
                  <a:lnTo>
                    <a:pt x="220" y="196"/>
                  </a:lnTo>
                  <a:lnTo>
                    <a:pt x="208" y="211"/>
                  </a:lnTo>
                  <a:lnTo>
                    <a:pt x="196" y="223"/>
                  </a:lnTo>
                  <a:lnTo>
                    <a:pt x="180" y="231"/>
                  </a:lnTo>
                  <a:lnTo>
                    <a:pt x="161" y="239"/>
                  </a:lnTo>
                  <a:lnTo>
                    <a:pt x="141" y="242"/>
                  </a:lnTo>
                  <a:lnTo>
                    <a:pt x="122" y="246"/>
                  </a:lnTo>
                  <a:lnTo>
                    <a:pt x="102" y="242"/>
                  </a:lnTo>
                  <a:lnTo>
                    <a:pt x="83" y="239"/>
                  </a:lnTo>
                  <a:lnTo>
                    <a:pt x="67" y="231"/>
                  </a:lnTo>
                  <a:lnTo>
                    <a:pt x="51" y="223"/>
                  </a:lnTo>
                  <a:lnTo>
                    <a:pt x="36" y="211"/>
                  </a:lnTo>
                  <a:lnTo>
                    <a:pt x="24" y="196"/>
                  </a:lnTo>
                  <a:lnTo>
                    <a:pt x="12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4" y="51"/>
                  </a:lnTo>
                  <a:lnTo>
                    <a:pt x="36" y="35"/>
                  </a:lnTo>
                  <a:lnTo>
                    <a:pt x="51" y="23"/>
                  </a:lnTo>
                  <a:lnTo>
                    <a:pt x="67" y="15"/>
                  </a:lnTo>
                  <a:lnTo>
                    <a:pt x="83" y="8"/>
                  </a:lnTo>
                  <a:lnTo>
                    <a:pt x="102" y="4"/>
                  </a:lnTo>
                  <a:lnTo>
                    <a:pt x="122" y="0"/>
                  </a:lnTo>
                  <a:lnTo>
                    <a:pt x="141" y="4"/>
                  </a:lnTo>
                  <a:lnTo>
                    <a:pt x="161" y="8"/>
                  </a:lnTo>
                  <a:lnTo>
                    <a:pt x="180" y="15"/>
                  </a:lnTo>
                  <a:lnTo>
                    <a:pt x="196" y="23"/>
                  </a:lnTo>
                  <a:lnTo>
                    <a:pt x="208" y="35"/>
                  </a:lnTo>
                  <a:lnTo>
                    <a:pt x="220" y="51"/>
                  </a:lnTo>
                  <a:lnTo>
                    <a:pt x="231" y="66"/>
                  </a:lnTo>
                  <a:lnTo>
                    <a:pt x="239" y="86"/>
                  </a:lnTo>
                  <a:lnTo>
                    <a:pt x="243" y="102"/>
                  </a:lnTo>
                  <a:lnTo>
                    <a:pt x="243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92" name="Rectangle 41"/>
            <p:cNvSpPr>
              <a:spLocks noChangeArrowheads="1"/>
            </p:cNvSpPr>
            <p:nvPr/>
          </p:nvSpPr>
          <p:spPr bwMode="auto">
            <a:xfrm>
              <a:off x="1795" y="1368"/>
              <a:ext cx="11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93" name="Freeform 42"/>
            <p:cNvSpPr>
              <a:spLocks/>
            </p:cNvSpPr>
            <p:nvPr/>
          </p:nvSpPr>
          <p:spPr bwMode="auto">
            <a:xfrm>
              <a:off x="1713" y="1332"/>
              <a:ext cx="246" cy="246"/>
            </a:xfrm>
            <a:custGeom>
              <a:avLst/>
              <a:gdLst>
                <a:gd name="T0" fmla="*/ 246 w 246"/>
                <a:gd name="T1" fmla="*/ 121 h 246"/>
                <a:gd name="T2" fmla="*/ 242 w 246"/>
                <a:gd name="T3" fmla="*/ 145 h 246"/>
                <a:gd name="T4" fmla="*/ 238 w 246"/>
                <a:gd name="T5" fmla="*/ 160 h 246"/>
                <a:gd name="T6" fmla="*/ 231 w 246"/>
                <a:gd name="T7" fmla="*/ 180 h 246"/>
                <a:gd name="T8" fmla="*/ 223 w 246"/>
                <a:gd name="T9" fmla="*/ 196 h 246"/>
                <a:gd name="T10" fmla="*/ 211 w 246"/>
                <a:gd name="T11" fmla="*/ 211 h 246"/>
                <a:gd name="T12" fmla="*/ 195 w 246"/>
                <a:gd name="T13" fmla="*/ 223 h 246"/>
                <a:gd name="T14" fmla="*/ 180 w 246"/>
                <a:gd name="T15" fmla="*/ 231 h 246"/>
                <a:gd name="T16" fmla="*/ 164 w 246"/>
                <a:gd name="T17" fmla="*/ 239 h 246"/>
                <a:gd name="T18" fmla="*/ 144 w 246"/>
                <a:gd name="T19" fmla="*/ 242 h 246"/>
                <a:gd name="T20" fmla="*/ 125 w 246"/>
                <a:gd name="T21" fmla="*/ 246 h 246"/>
                <a:gd name="T22" fmla="*/ 105 w 246"/>
                <a:gd name="T23" fmla="*/ 242 h 246"/>
                <a:gd name="T24" fmla="*/ 86 w 246"/>
                <a:gd name="T25" fmla="*/ 239 h 246"/>
                <a:gd name="T26" fmla="*/ 66 w 246"/>
                <a:gd name="T27" fmla="*/ 231 h 246"/>
                <a:gd name="T28" fmla="*/ 51 w 246"/>
                <a:gd name="T29" fmla="*/ 223 h 246"/>
                <a:gd name="T30" fmla="*/ 39 w 246"/>
                <a:gd name="T31" fmla="*/ 211 h 246"/>
                <a:gd name="T32" fmla="*/ 23 w 246"/>
                <a:gd name="T33" fmla="*/ 196 h 246"/>
                <a:gd name="T34" fmla="*/ 15 w 246"/>
                <a:gd name="T35" fmla="*/ 180 h 246"/>
                <a:gd name="T36" fmla="*/ 7 w 246"/>
                <a:gd name="T37" fmla="*/ 160 h 246"/>
                <a:gd name="T38" fmla="*/ 4 w 246"/>
                <a:gd name="T39" fmla="*/ 145 h 246"/>
                <a:gd name="T40" fmla="*/ 0 w 246"/>
                <a:gd name="T41" fmla="*/ 125 h 246"/>
                <a:gd name="T42" fmla="*/ 4 w 246"/>
                <a:gd name="T43" fmla="*/ 102 h 246"/>
                <a:gd name="T44" fmla="*/ 7 w 246"/>
                <a:gd name="T45" fmla="*/ 86 h 246"/>
                <a:gd name="T46" fmla="*/ 15 w 246"/>
                <a:gd name="T47" fmla="*/ 66 h 246"/>
                <a:gd name="T48" fmla="*/ 23 w 246"/>
                <a:gd name="T49" fmla="*/ 51 h 246"/>
                <a:gd name="T50" fmla="*/ 39 w 246"/>
                <a:gd name="T51" fmla="*/ 35 h 246"/>
                <a:gd name="T52" fmla="*/ 51 w 246"/>
                <a:gd name="T53" fmla="*/ 23 h 246"/>
                <a:gd name="T54" fmla="*/ 66 w 246"/>
                <a:gd name="T55" fmla="*/ 15 h 246"/>
                <a:gd name="T56" fmla="*/ 86 w 246"/>
                <a:gd name="T57" fmla="*/ 8 h 246"/>
                <a:gd name="T58" fmla="*/ 105 w 246"/>
                <a:gd name="T59" fmla="*/ 4 h 246"/>
                <a:gd name="T60" fmla="*/ 125 w 246"/>
                <a:gd name="T61" fmla="*/ 0 h 246"/>
                <a:gd name="T62" fmla="*/ 144 w 246"/>
                <a:gd name="T63" fmla="*/ 4 h 246"/>
                <a:gd name="T64" fmla="*/ 164 w 246"/>
                <a:gd name="T65" fmla="*/ 8 h 246"/>
                <a:gd name="T66" fmla="*/ 180 w 246"/>
                <a:gd name="T67" fmla="*/ 15 h 246"/>
                <a:gd name="T68" fmla="*/ 195 w 246"/>
                <a:gd name="T69" fmla="*/ 23 h 246"/>
                <a:gd name="T70" fmla="*/ 211 w 246"/>
                <a:gd name="T71" fmla="*/ 35 h 246"/>
                <a:gd name="T72" fmla="*/ 223 w 246"/>
                <a:gd name="T73" fmla="*/ 51 h 246"/>
                <a:gd name="T74" fmla="*/ 231 w 246"/>
                <a:gd name="T75" fmla="*/ 66 h 246"/>
                <a:gd name="T76" fmla="*/ 238 w 246"/>
                <a:gd name="T77" fmla="*/ 86 h 246"/>
                <a:gd name="T78" fmla="*/ 242 w 246"/>
                <a:gd name="T79" fmla="*/ 102 h 246"/>
                <a:gd name="T80" fmla="*/ 246 w 246"/>
                <a:gd name="T81" fmla="*/ 125 h 246"/>
                <a:gd name="T82" fmla="*/ 246 w 246"/>
                <a:gd name="T83" fmla="*/ 125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6"/>
                <a:gd name="T128" fmla="*/ 246 w 246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6">
                  <a:moveTo>
                    <a:pt x="246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1" y="180"/>
                  </a:lnTo>
                  <a:lnTo>
                    <a:pt x="223" y="196"/>
                  </a:lnTo>
                  <a:lnTo>
                    <a:pt x="211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2"/>
                  </a:lnTo>
                  <a:lnTo>
                    <a:pt x="125" y="246"/>
                  </a:lnTo>
                  <a:lnTo>
                    <a:pt x="105" y="242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1" y="223"/>
                  </a:lnTo>
                  <a:lnTo>
                    <a:pt x="39" y="211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0"/>
                  </a:lnTo>
                  <a:lnTo>
                    <a:pt x="4" y="145"/>
                  </a:lnTo>
                  <a:lnTo>
                    <a:pt x="0" y="125"/>
                  </a:lnTo>
                  <a:lnTo>
                    <a:pt x="4" y="102"/>
                  </a:lnTo>
                  <a:lnTo>
                    <a:pt x="7" y="86"/>
                  </a:lnTo>
                  <a:lnTo>
                    <a:pt x="15" y="66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1" y="23"/>
                  </a:lnTo>
                  <a:lnTo>
                    <a:pt x="66" y="15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1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6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94" name="Rectangle 43"/>
            <p:cNvSpPr>
              <a:spLocks noChangeArrowheads="1"/>
            </p:cNvSpPr>
            <p:nvPr/>
          </p:nvSpPr>
          <p:spPr bwMode="auto">
            <a:xfrm>
              <a:off x="2323" y="1368"/>
              <a:ext cx="1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95" name="Freeform 44"/>
            <p:cNvSpPr>
              <a:spLocks/>
            </p:cNvSpPr>
            <p:nvPr/>
          </p:nvSpPr>
          <p:spPr bwMode="auto">
            <a:xfrm>
              <a:off x="2253" y="1332"/>
              <a:ext cx="242" cy="246"/>
            </a:xfrm>
            <a:custGeom>
              <a:avLst/>
              <a:gdLst>
                <a:gd name="T0" fmla="*/ 242 w 242"/>
                <a:gd name="T1" fmla="*/ 121 h 246"/>
                <a:gd name="T2" fmla="*/ 242 w 242"/>
                <a:gd name="T3" fmla="*/ 145 h 246"/>
                <a:gd name="T4" fmla="*/ 238 w 242"/>
                <a:gd name="T5" fmla="*/ 160 h 246"/>
                <a:gd name="T6" fmla="*/ 231 w 242"/>
                <a:gd name="T7" fmla="*/ 180 h 246"/>
                <a:gd name="T8" fmla="*/ 219 w 242"/>
                <a:gd name="T9" fmla="*/ 196 h 246"/>
                <a:gd name="T10" fmla="*/ 207 w 242"/>
                <a:gd name="T11" fmla="*/ 211 h 246"/>
                <a:gd name="T12" fmla="*/ 195 w 242"/>
                <a:gd name="T13" fmla="*/ 223 h 246"/>
                <a:gd name="T14" fmla="*/ 180 w 242"/>
                <a:gd name="T15" fmla="*/ 231 h 246"/>
                <a:gd name="T16" fmla="*/ 160 w 242"/>
                <a:gd name="T17" fmla="*/ 239 h 246"/>
                <a:gd name="T18" fmla="*/ 141 w 242"/>
                <a:gd name="T19" fmla="*/ 242 h 246"/>
                <a:gd name="T20" fmla="*/ 121 w 242"/>
                <a:gd name="T21" fmla="*/ 246 h 246"/>
                <a:gd name="T22" fmla="*/ 101 w 242"/>
                <a:gd name="T23" fmla="*/ 242 h 246"/>
                <a:gd name="T24" fmla="*/ 82 w 242"/>
                <a:gd name="T25" fmla="*/ 239 h 246"/>
                <a:gd name="T26" fmla="*/ 66 w 242"/>
                <a:gd name="T27" fmla="*/ 231 h 246"/>
                <a:gd name="T28" fmla="*/ 51 w 242"/>
                <a:gd name="T29" fmla="*/ 223 h 246"/>
                <a:gd name="T30" fmla="*/ 35 w 242"/>
                <a:gd name="T31" fmla="*/ 211 h 246"/>
                <a:gd name="T32" fmla="*/ 23 w 242"/>
                <a:gd name="T33" fmla="*/ 196 h 246"/>
                <a:gd name="T34" fmla="*/ 11 w 242"/>
                <a:gd name="T35" fmla="*/ 180 h 246"/>
                <a:gd name="T36" fmla="*/ 4 w 242"/>
                <a:gd name="T37" fmla="*/ 160 h 246"/>
                <a:gd name="T38" fmla="*/ 0 w 242"/>
                <a:gd name="T39" fmla="*/ 145 h 246"/>
                <a:gd name="T40" fmla="*/ 0 w 242"/>
                <a:gd name="T41" fmla="*/ 125 h 246"/>
                <a:gd name="T42" fmla="*/ 0 w 242"/>
                <a:gd name="T43" fmla="*/ 102 h 246"/>
                <a:gd name="T44" fmla="*/ 4 w 242"/>
                <a:gd name="T45" fmla="*/ 86 h 246"/>
                <a:gd name="T46" fmla="*/ 11 w 242"/>
                <a:gd name="T47" fmla="*/ 66 h 246"/>
                <a:gd name="T48" fmla="*/ 23 w 242"/>
                <a:gd name="T49" fmla="*/ 51 h 246"/>
                <a:gd name="T50" fmla="*/ 35 w 242"/>
                <a:gd name="T51" fmla="*/ 35 h 246"/>
                <a:gd name="T52" fmla="*/ 51 w 242"/>
                <a:gd name="T53" fmla="*/ 23 h 246"/>
                <a:gd name="T54" fmla="*/ 66 w 242"/>
                <a:gd name="T55" fmla="*/ 15 h 246"/>
                <a:gd name="T56" fmla="*/ 82 w 242"/>
                <a:gd name="T57" fmla="*/ 8 h 246"/>
                <a:gd name="T58" fmla="*/ 101 w 242"/>
                <a:gd name="T59" fmla="*/ 4 h 246"/>
                <a:gd name="T60" fmla="*/ 121 w 242"/>
                <a:gd name="T61" fmla="*/ 0 h 246"/>
                <a:gd name="T62" fmla="*/ 141 w 242"/>
                <a:gd name="T63" fmla="*/ 4 h 246"/>
                <a:gd name="T64" fmla="*/ 160 w 242"/>
                <a:gd name="T65" fmla="*/ 8 h 246"/>
                <a:gd name="T66" fmla="*/ 180 w 242"/>
                <a:gd name="T67" fmla="*/ 15 h 246"/>
                <a:gd name="T68" fmla="*/ 195 w 242"/>
                <a:gd name="T69" fmla="*/ 23 h 246"/>
                <a:gd name="T70" fmla="*/ 207 w 242"/>
                <a:gd name="T71" fmla="*/ 35 h 246"/>
                <a:gd name="T72" fmla="*/ 219 w 242"/>
                <a:gd name="T73" fmla="*/ 51 h 246"/>
                <a:gd name="T74" fmla="*/ 231 w 242"/>
                <a:gd name="T75" fmla="*/ 66 h 246"/>
                <a:gd name="T76" fmla="*/ 238 w 242"/>
                <a:gd name="T77" fmla="*/ 86 h 246"/>
                <a:gd name="T78" fmla="*/ 242 w 242"/>
                <a:gd name="T79" fmla="*/ 102 h 246"/>
                <a:gd name="T80" fmla="*/ 242 w 242"/>
                <a:gd name="T81" fmla="*/ 125 h 246"/>
                <a:gd name="T82" fmla="*/ 242 w 242"/>
                <a:gd name="T83" fmla="*/ 125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6"/>
                <a:gd name="T128" fmla="*/ 242 w 24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6">
                  <a:moveTo>
                    <a:pt x="242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2"/>
                  </a:lnTo>
                  <a:lnTo>
                    <a:pt x="121" y="246"/>
                  </a:lnTo>
                  <a:lnTo>
                    <a:pt x="101" y="242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3"/>
                  </a:lnTo>
                  <a:lnTo>
                    <a:pt x="35" y="211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1" y="66"/>
                  </a:lnTo>
                  <a:lnTo>
                    <a:pt x="23" y="51"/>
                  </a:lnTo>
                  <a:lnTo>
                    <a:pt x="35" y="35"/>
                  </a:lnTo>
                  <a:lnTo>
                    <a:pt x="51" y="23"/>
                  </a:lnTo>
                  <a:lnTo>
                    <a:pt x="66" y="15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07" y="35"/>
                  </a:lnTo>
                  <a:lnTo>
                    <a:pt x="219" y="51"/>
                  </a:lnTo>
                  <a:lnTo>
                    <a:pt x="231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2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696" name="Line 45"/>
            <p:cNvSpPr>
              <a:spLocks noChangeShapeType="1"/>
            </p:cNvSpPr>
            <p:nvPr/>
          </p:nvSpPr>
          <p:spPr bwMode="auto">
            <a:xfrm>
              <a:off x="1419" y="1453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697" name="Line 46"/>
            <p:cNvSpPr>
              <a:spLocks noChangeShapeType="1"/>
            </p:cNvSpPr>
            <p:nvPr/>
          </p:nvSpPr>
          <p:spPr bwMode="auto">
            <a:xfrm>
              <a:off x="1959" y="1453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698" name="Rectangle 47"/>
            <p:cNvSpPr>
              <a:spLocks noChangeArrowheads="1"/>
            </p:cNvSpPr>
            <p:nvPr/>
          </p:nvSpPr>
          <p:spPr bwMode="auto">
            <a:xfrm>
              <a:off x="1761" y="1680"/>
              <a:ext cx="20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(a)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99" name="Line 48"/>
            <p:cNvSpPr>
              <a:spLocks noChangeShapeType="1"/>
            </p:cNvSpPr>
            <p:nvPr/>
          </p:nvSpPr>
          <p:spPr bwMode="auto">
            <a:xfrm>
              <a:off x="3427" y="850"/>
              <a:ext cx="12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00" name="Freeform 49"/>
            <p:cNvSpPr>
              <a:spLocks/>
            </p:cNvSpPr>
            <p:nvPr/>
          </p:nvSpPr>
          <p:spPr bwMode="auto">
            <a:xfrm>
              <a:off x="3533" y="827"/>
              <a:ext cx="90" cy="47"/>
            </a:xfrm>
            <a:custGeom>
              <a:avLst/>
              <a:gdLst>
                <a:gd name="T0" fmla="*/ 0 w 90"/>
                <a:gd name="T1" fmla="*/ 47 h 47"/>
                <a:gd name="T2" fmla="*/ 90 w 90"/>
                <a:gd name="T3" fmla="*/ 23 h 47"/>
                <a:gd name="T4" fmla="*/ 0 w 90"/>
                <a:gd name="T5" fmla="*/ 0 h 47"/>
                <a:gd name="T6" fmla="*/ 0 w 90"/>
                <a:gd name="T7" fmla="*/ 47 h 47"/>
                <a:gd name="T8" fmla="*/ 0 w 90"/>
                <a:gd name="T9" fmla="*/ 47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47"/>
                <a:gd name="T17" fmla="*/ 90 w 9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47">
                  <a:moveTo>
                    <a:pt x="0" y="47"/>
                  </a:moveTo>
                  <a:lnTo>
                    <a:pt x="90" y="23"/>
                  </a:lnTo>
                  <a:lnTo>
                    <a:pt x="0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01" name="Rectangle 50"/>
            <p:cNvSpPr>
              <a:spLocks noChangeArrowheads="1"/>
            </p:cNvSpPr>
            <p:nvPr/>
          </p:nvSpPr>
          <p:spPr bwMode="auto">
            <a:xfrm>
              <a:off x="3204" y="827"/>
              <a:ext cx="11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02" name="Rectangle 51"/>
            <p:cNvSpPr>
              <a:spLocks noChangeArrowheads="1"/>
            </p:cNvSpPr>
            <p:nvPr/>
          </p:nvSpPr>
          <p:spPr bwMode="auto">
            <a:xfrm>
              <a:off x="3744" y="827"/>
              <a:ext cx="11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03" name="Line 52"/>
            <p:cNvSpPr>
              <a:spLocks noChangeShapeType="1"/>
            </p:cNvSpPr>
            <p:nvPr/>
          </p:nvSpPr>
          <p:spPr bwMode="auto">
            <a:xfrm>
              <a:off x="3376" y="913"/>
              <a:ext cx="29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04" name="Line 53"/>
            <p:cNvSpPr>
              <a:spLocks noChangeShapeType="1"/>
            </p:cNvSpPr>
            <p:nvPr/>
          </p:nvSpPr>
          <p:spPr bwMode="auto">
            <a:xfrm>
              <a:off x="3173" y="1089"/>
              <a:ext cx="1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05" name="Freeform 54"/>
            <p:cNvSpPr>
              <a:spLocks/>
            </p:cNvSpPr>
            <p:nvPr/>
          </p:nvSpPr>
          <p:spPr bwMode="auto">
            <a:xfrm>
              <a:off x="3149" y="1195"/>
              <a:ext cx="51" cy="90"/>
            </a:xfrm>
            <a:custGeom>
              <a:avLst/>
              <a:gdLst>
                <a:gd name="T0" fmla="*/ 0 w 51"/>
                <a:gd name="T1" fmla="*/ 0 h 90"/>
                <a:gd name="T2" fmla="*/ 24 w 51"/>
                <a:gd name="T3" fmla="*/ 90 h 90"/>
                <a:gd name="T4" fmla="*/ 51 w 51"/>
                <a:gd name="T5" fmla="*/ 0 h 90"/>
                <a:gd name="T6" fmla="*/ 0 w 51"/>
                <a:gd name="T7" fmla="*/ 0 h 90"/>
                <a:gd name="T8" fmla="*/ 0 w 5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0"/>
                <a:gd name="T17" fmla="*/ 51 w 5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0">
                  <a:moveTo>
                    <a:pt x="0" y="0"/>
                  </a:moveTo>
                  <a:lnTo>
                    <a:pt x="24" y="9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06" name="Line 55"/>
            <p:cNvSpPr>
              <a:spLocks noChangeShapeType="1"/>
            </p:cNvSpPr>
            <p:nvPr/>
          </p:nvSpPr>
          <p:spPr bwMode="auto">
            <a:xfrm>
              <a:off x="3255" y="1038"/>
              <a:ext cx="1" cy="2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07" name="Line 56"/>
            <p:cNvSpPr>
              <a:spLocks noChangeShapeType="1"/>
            </p:cNvSpPr>
            <p:nvPr/>
          </p:nvSpPr>
          <p:spPr bwMode="auto">
            <a:xfrm>
              <a:off x="3791" y="1038"/>
              <a:ext cx="4" cy="2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08" name="Rectangle 57"/>
            <p:cNvSpPr>
              <a:spLocks noChangeArrowheads="1"/>
            </p:cNvSpPr>
            <p:nvPr/>
          </p:nvSpPr>
          <p:spPr bwMode="auto">
            <a:xfrm>
              <a:off x="3208" y="1368"/>
              <a:ext cx="122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09" name="Rectangle 58"/>
            <p:cNvSpPr>
              <a:spLocks noChangeArrowheads="1"/>
            </p:cNvSpPr>
            <p:nvPr/>
          </p:nvSpPr>
          <p:spPr bwMode="auto">
            <a:xfrm>
              <a:off x="3752" y="1368"/>
              <a:ext cx="11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10" name="Freeform 59"/>
            <p:cNvSpPr>
              <a:spLocks/>
            </p:cNvSpPr>
            <p:nvPr/>
          </p:nvSpPr>
          <p:spPr bwMode="auto">
            <a:xfrm>
              <a:off x="3670" y="1332"/>
              <a:ext cx="246" cy="246"/>
            </a:xfrm>
            <a:custGeom>
              <a:avLst/>
              <a:gdLst>
                <a:gd name="T0" fmla="*/ 246 w 246"/>
                <a:gd name="T1" fmla="*/ 121 h 246"/>
                <a:gd name="T2" fmla="*/ 242 w 246"/>
                <a:gd name="T3" fmla="*/ 145 h 246"/>
                <a:gd name="T4" fmla="*/ 238 w 246"/>
                <a:gd name="T5" fmla="*/ 160 h 246"/>
                <a:gd name="T6" fmla="*/ 230 w 246"/>
                <a:gd name="T7" fmla="*/ 180 h 246"/>
                <a:gd name="T8" fmla="*/ 223 w 246"/>
                <a:gd name="T9" fmla="*/ 196 h 246"/>
                <a:gd name="T10" fmla="*/ 211 w 246"/>
                <a:gd name="T11" fmla="*/ 211 h 246"/>
                <a:gd name="T12" fmla="*/ 195 w 246"/>
                <a:gd name="T13" fmla="*/ 223 h 246"/>
                <a:gd name="T14" fmla="*/ 180 w 246"/>
                <a:gd name="T15" fmla="*/ 231 h 246"/>
                <a:gd name="T16" fmla="*/ 164 w 246"/>
                <a:gd name="T17" fmla="*/ 239 h 246"/>
                <a:gd name="T18" fmla="*/ 144 w 246"/>
                <a:gd name="T19" fmla="*/ 242 h 246"/>
                <a:gd name="T20" fmla="*/ 125 w 246"/>
                <a:gd name="T21" fmla="*/ 246 h 246"/>
                <a:gd name="T22" fmla="*/ 105 w 246"/>
                <a:gd name="T23" fmla="*/ 242 h 246"/>
                <a:gd name="T24" fmla="*/ 86 w 246"/>
                <a:gd name="T25" fmla="*/ 239 h 246"/>
                <a:gd name="T26" fmla="*/ 66 w 246"/>
                <a:gd name="T27" fmla="*/ 231 h 246"/>
                <a:gd name="T28" fmla="*/ 50 w 246"/>
                <a:gd name="T29" fmla="*/ 223 h 246"/>
                <a:gd name="T30" fmla="*/ 39 w 246"/>
                <a:gd name="T31" fmla="*/ 211 h 246"/>
                <a:gd name="T32" fmla="*/ 23 w 246"/>
                <a:gd name="T33" fmla="*/ 196 h 246"/>
                <a:gd name="T34" fmla="*/ 15 w 246"/>
                <a:gd name="T35" fmla="*/ 180 h 246"/>
                <a:gd name="T36" fmla="*/ 7 w 246"/>
                <a:gd name="T37" fmla="*/ 160 h 246"/>
                <a:gd name="T38" fmla="*/ 3 w 246"/>
                <a:gd name="T39" fmla="*/ 145 h 246"/>
                <a:gd name="T40" fmla="*/ 0 w 246"/>
                <a:gd name="T41" fmla="*/ 125 h 246"/>
                <a:gd name="T42" fmla="*/ 3 w 246"/>
                <a:gd name="T43" fmla="*/ 102 h 246"/>
                <a:gd name="T44" fmla="*/ 7 w 246"/>
                <a:gd name="T45" fmla="*/ 86 h 246"/>
                <a:gd name="T46" fmla="*/ 15 w 246"/>
                <a:gd name="T47" fmla="*/ 66 h 246"/>
                <a:gd name="T48" fmla="*/ 23 w 246"/>
                <a:gd name="T49" fmla="*/ 51 h 246"/>
                <a:gd name="T50" fmla="*/ 39 w 246"/>
                <a:gd name="T51" fmla="*/ 35 h 246"/>
                <a:gd name="T52" fmla="*/ 50 w 246"/>
                <a:gd name="T53" fmla="*/ 23 h 246"/>
                <a:gd name="T54" fmla="*/ 66 w 246"/>
                <a:gd name="T55" fmla="*/ 15 h 246"/>
                <a:gd name="T56" fmla="*/ 86 w 246"/>
                <a:gd name="T57" fmla="*/ 8 h 246"/>
                <a:gd name="T58" fmla="*/ 105 w 246"/>
                <a:gd name="T59" fmla="*/ 4 h 246"/>
                <a:gd name="T60" fmla="*/ 125 w 246"/>
                <a:gd name="T61" fmla="*/ 0 h 246"/>
                <a:gd name="T62" fmla="*/ 144 w 246"/>
                <a:gd name="T63" fmla="*/ 4 h 246"/>
                <a:gd name="T64" fmla="*/ 164 w 246"/>
                <a:gd name="T65" fmla="*/ 8 h 246"/>
                <a:gd name="T66" fmla="*/ 180 w 246"/>
                <a:gd name="T67" fmla="*/ 15 h 246"/>
                <a:gd name="T68" fmla="*/ 195 w 246"/>
                <a:gd name="T69" fmla="*/ 23 h 246"/>
                <a:gd name="T70" fmla="*/ 211 w 246"/>
                <a:gd name="T71" fmla="*/ 35 h 246"/>
                <a:gd name="T72" fmla="*/ 223 w 246"/>
                <a:gd name="T73" fmla="*/ 51 h 246"/>
                <a:gd name="T74" fmla="*/ 230 w 246"/>
                <a:gd name="T75" fmla="*/ 66 h 246"/>
                <a:gd name="T76" fmla="*/ 238 w 246"/>
                <a:gd name="T77" fmla="*/ 86 h 246"/>
                <a:gd name="T78" fmla="*/ 242 w 246"/>
                <a:gd name="T79" fmla="*/ 102 h 246"/>
                <a:gd name="T80" fmla="*/ 246 w 246"/>
                <a:gd name="T81" fmla="*/ 125 h 246"/>
                <a:gd name="T82" fmla="*/ 246 w 246"/>
                <a:gd name="T83" fmla="*/ 125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"/>
                <a:gd name="T127" fmla="*/ 0 h 246"/>
                <a:gd name="T128" fmla="*/ 246 w 246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" h="246">
                  <a:moveTo>
                    <a:pt x="246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0" y="180"/>
                  </a:lnTo>
                  <a:lnTo>
                    <a:pt x="223" y="196"/>
                  </a:lnTo>
                  <a:lnTo>
                    <a:pt x="211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4" y="239"/>
                  </a:lnTo>
                  <a:lnTo>
                    <a:pt x="144" y="242"/>
                  </a:lnTo>
                  <a:lnTo>
                    <a:pt x="125" y="246"/>
                  </a:lnTo>
                  <a:lnTo>
                    <a:pt x="105" y="242"/>
                  </a:lnTo>
                  <a:lnTo>
                    <a:pt x="86" y="239"/>
                  </a:lnTo>
                  <a:lnTo>
                    <a:pt x="66" y="231"/>
                  </a:lnTo>
                  <a:lnTo>
                    <a:pt x="50" y="223"/>
                  </a:lnTo>
                  <a:lnTo>
                    <a:pt x="39" y="211"/>
                  </a:lnTo>
                  <a:lnTo>
                    <a:pt x="23" y="196"/>
                  </a:lnTo>
                  <a:lnTo>
                    <a:pt x="15" y="180"/>
                  </a:lnTo>
                  <a:lnTo>
                    <a:pt x="7" y="160"/>
                  </a:lnTo>
                  <a:lnTo>
                    <a:pt x="3" y="145"/>
                  </a:lnTo>
                  <a:lnTo>
                    <a:pt x="0" y="125"/>
                  </a:lnTo>
                  <a:lnTo>
                    <a:pt x="3" y="102"/>
                  </a:lnTo>
                  <a:lnTo>
                    <a:pt x="7" y="86"/>
                  </a:lnTo>
                  <a:lnTo>
                    <a:pt x="15" y="66"/>
                  </a:lnTo>
                  <a:lnTo>
                    <a:pt x="23" y="51"/>
                  </a:lnTo>
                  <a:lnTo>
                    <a:pt x="39" y="35"/>
                  </a:lnTo>
                  <a:lnTo>
                    <a:pt x="50" y="23"/>
                  </a:lnTo>
                  <a:lnTo>
                    <a:pt x="66" y="15"/>
                  </a:lnTo>
                  <a:lnTo>
                    <a:pt x="86" y="8"/>
                  </a:lnTo>
                  <a:lnTo>
                    <a:pt x="105" y="4"/>
                  </a:lnTo>
                  <a:lnTo>
                    <a:pt x="125" y="0"/>
                  </a:lnTo>
                  <a:lnTo>
                    <a:pt x="144" y="4"/>
                  </a:lnTo>
                  <a:lnTo>
                    <a:pt x="164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11" y="35"/>
                  </a:lnTo>
                  <a:lnTo>
                    <a:pt x="223" y="51"/>
                  </a:lnTo>
                  <a:lnTo>
                    <a:pt x="230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6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11" name="Rectangle 60"/>
            <p:cNvSpPr>
              <a:spLocks noChangeArrowheads="1"/>
            </p:cNvSpPr>
            <p:nvPr/>
          </p:nvSpPr>
          <p:spPr bwMode="auto">
            <a:xfrm>
              <a:off x="4280" y="1368"/>
              <a:ext cx="1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12" name="Freeform 61"/>
            <p:cNvSpPr>
              <a:spLocks/>
            </p:cNvSpPr>
            <p:nvPr/>
          </p:nvSpPr>
          <p:spPr bwMode="auto">
            <a:xfrm>
              <a:off x="4210" y="1332"/>
              <a:ext cx="242" cy="246"/>
            </a:xfrm>
            <a:custGeom>
              <a:avLst/>
              <a:gdLst>
                <a:gd name="T0" fmla="*/ 242 w 242"/>
                <a:gd name="T1" fmla="*/ 121 h 246"/>
                <a:gd name="T2" fmla="*/ 242 w 242"/>
                <a:gd name="T3" fmla="*/ 145 h 246"/>
                <a:gd name="T4" fmla="*/ 238 w 242"/>
                <a:gd name="T5" fmla="*/ 160 h 246"/>
                <a:gd name="T6" fmla="*/ 231 w 242"/>
                <a:gd name="T7" fmla="*/ 180 h 246"/>
                <a:gd name="T8" fmla="*/ 219 w 242"/>
                <a:gd name="T9" fmla="*/ 196 h 246"/>
                <a:gd name="T10" fmla="*/ 207 w 242"/>
                <a:gd name="T11" fmla="*/ 211 h 246"/>
                <a:gd name="T12" fmla="*/ 195 w 242"/>
                <a:gd name="T13" fmla="*/ 223 h 246"/>
                <a:gd name="T14" fmla="*/ 180 w 242"/>
                <a:gd name="T15" fmla="*/ 231 h 246"/>
                <a:gd name="T16" fmla="*/ 160 w 242"/>
                <a:gd name="T17" fmla="*/ 239 h 246"/>
                <a:gd name="T18" fmla="*/ 141 w 242"/>
                <a:gd name="T19" fmla="*/ 242 h 246"/>
                <a:gd name="T20" fmla="*/ 121 w 242"/>
                <a:gd name="T21" fmla="*/ 246 h 246"/>
                <a:gd name="T22" fmla="*/ 101 w 242"/>
                <a:gd name="T23" fmla="*/ 242 h 246"/>
                <a:gd name="T24" fmla="*/ 82 w 242"/>
                <a:gd name="T25" fmla="*/ 239 h 246"/>
                <a:gd name="T26" fmla="*/ 66 w 242"/>
                <a:gd name="T27" fmla="*/ 231 h 246"/>
                <a:gd name="T28" fmla="*/ 51 w 242"/>
                <a:gd name="T29" fmla="*/ 223 h 246"/>
                <a:gd name="T30" fmla="*/ 35 w 242"/>
                <a:gd name="T31" fmla="*/ 211 h 246"/>
                <a:gd name="T32" fmla="*/ 23 w 242"/>
                <a:gd name="T33" fmla="*/ 196 h 246"/>
                <a:gd name="T34" fmla="*/ 11 w 242"/>
                <a:gd name="T35" fmla="*/ 180 h 246"/>
                <a:gd name="T36" fmla="*/ 4 w 242"/>
                <a:gd name="T37" fmla="*/ 160 h 246"/>
                <a:gd name="T38" fmla="*/ 0 w 242"/>
                <a:gd name="T39" fmla="*/ 145 h 246"/>
                <a:gd name="T40" fmla="*/ 0 w 242"/>
                <a:gd name="T41" fmla="*/ 125 h 246"/>
                <a:gd name="T42" fmla="*/ 0 w 242"/>
                <a:gd name="T43" fmla="*/ 102 h 246"/>
                <a:gd name="T44" fmla="*/ 4 w 242"/>
                <a:gd name="T45" fmla="*/ 86 h 246"/>
                <a:gd name="T46" fmla="*/ 11 w 242"/>
                <a:gd name="T47" fmla="*/ 66 h 246"/>
                <a:gd name="T48" fmla="*/ 23 w 242"/>
                <a:gd name="T49" fmla="*/ 51 h 246"/>
                <a:gd name="T50" fmla="*/ 35 w 242"/>
                <a:gd name="T51" fmla="*/ 35 h 246"/>
                <a:gd name="T52" fmla="*/ 51 w 242"/>
                <a:gd name="T53" fmla="*/ 23 h 246"/>
                <a:gd name="T54" fmla="*/ 66 w 242"/>
                <a:gd name="T55" fmla="*/ 15 h 246"/>
                <a:gd name="T56" fmla="*/ 82 w 242"/>
                <a:gd name="T57" fmla="*/ 8 h 246"/>
                <a:gd name="T58" fmla="*/ 101 w 242"/>
                <a:gd name="T59" fmla="*/ 4 h 246"/>
                <a:gd name="T60" fmla="*/ 121 w 242"/>
                <a:gd name="T61" fmla="*/ 0 h 246"/>
                <a:gd name="T62" fmla="*/ 141 w 242"/>
                <a:gd name="T63" fmla="*/ 4 h 246"/>
                <a:gd name="T64" fmla="*/ 160 w 242"/>
                <a:gd name="T65" fmla="*/ 8 h 246"/>
                <a:gd name="T66" fmla="*/ 180 w 242"/>
                <a:gd name="T67" fmla="*/ 15 h 246"/>
                <a:gd name="T68" fmla="*/ 195 w 242"/>
                <a:gd name="T69" fmla="*/ 23 h 246"/>
                <a:gd name="T70" fmla="*/ 207 w 242"/>
                <a:gd name="T71" fmla="*/ 35 h 246"/>
                <a:gd name="T72" fmla="*/ 219 w 242"/>
                <a:gd name="T73" fmla="*/ 51 h 246"/>
                <a:gd name="T74" fmla="*/ 231 w 242"/>
                <a:gd name="T75" fmla="*/ 66 h 246"/>
                <a:gd name="T76" fmla="*/ 238 w 242"/>
                <a:gd name="T77" fmla="*/ 86 h 246"/>
                <a:gd name="T78" fmla="*/ 242 w 242"/>
                <a:gd name="T79" fmla="*/ 102 h 246"/>
                <a:gd name="T80" fmla="*/ 242 w 242"/>
                <a:gd name="T81" fmla="*/ 125 h 246"/>
                <a:gd name="T82" fmla="*/ 242 w 242"/>
                <a:gd name="T83" fmla="*/ 125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6"/>
                <a:gd name="T128" fmla="*/ 242 w 24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6">
                  <a:moveTo>
                    <a:pt x="242" y="121"/>
                  </a:moveTo>
                  <a:lnTo>
                    <a:pt x="242" y="145"/>
                  </a:lnTo>
                  <a:lnTo>
                    <a:pt x="238" y="160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1"/>
                  </a:lnTo>
                  <a:lnTo>
                    <a:pt x="195" y="223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2"/>
                  </a:lnTo>
                  <a:lnTo>
                    <a:pt x="121" y="246"/>
                  </a:lnTo>
                  <a:lnTo>
                    <a:pt x="101" y="242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3"/>
                  </a:lnTo>
                  <a:lnTo>
                    <a:pt x="35" y="211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0"/>
                  </a:lnTo>
                  <a:lnTo>
                    <a:pt x="0" y="145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4" y="86"/>
                  </a:lnTo>
                  <a:lnTo>
                    <a:pt x="11" y="66"/>
                  </a:lnTo>
                  <a:lnTo>
                    <a:pt x="23" y="51"/>
                  </a:lnTo>
                  <a:lnTo>
                    <a:pt x="35" y="35"/>
                  </a:lnTo>
                  <a:lnTo>
                    <a:pt x="51" y="23"/>
                  </a:lnTo>
                  <a:lnTo>
                    <a:pt x="66" y="15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5"/>
                  </a:lnTo>
                  <a:lnTo>
                    <a:pt x="195" y="23"/>
                  </a:lnTo>
                  <a:lnTo>
                    <a:pt x="207" y="35"/>
                  </a:lnTo>
                  <a:lnTo>
                    <a:pt x="219" y="51"/>
                  </a:lnTo>
                  <a:lnTo>
                    <a:pt x="231" y="66"/>
                  </a:lnTo>
                  <a:lnTo>
                    <a:pt x="238" y="86"/>
                  </a:lnTo>
                  <a:lnTo>
                    <a:pt x="242" y="102"/>
                  </a:lnTo>
                  <a:lnTo>
                    <a:pt x="242" y="1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13" name="Line 62"/>
            <p:cNvSpPr>
              <a:spLocks noChangeShapeType="1"/>
            </p:cNvSpPr>
            <p:nvPr/>
          </p:nvSpPr>
          <p:spPr bwMode="auto">
            <a:xfrm>
              <a:off x="3376" y="1453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14" name="Line 63"/>
            <p:cNvSpPr>
              <a:spLocks noChangeShapeType="1"/>
            </p:cNvSpPr>
            <p:nvPr/>
          </p:nvSpPr>
          <p:spPr bwMode="auto">
            <a:xfrm>
              <a:off x="3916" y="1453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15" name="Rectangle 64"/>
            <p:cNvSpPr>
              <a:spLocks noChangeArrowheads="1"/>
            </p:cNvSpPr>
            <p:nvPr/>
          </p:nvSpPr>
          <p:spPr bwMode="auto">
            <a:xfrm>
              <a:off x="3713" y="1680"/>
              <a:ext cx="21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(b)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16" name="Rectangle 65"/>
            <p:cNvSpPr>
              <a:spLocks noChangeArrowheads="1"/>
            </p:cNvSpPr>
            <p:nvPr/>
          </p:nvSpPr>
          <p:spPr bwMode="auto">
            <a:xfrm>
              <a:off x="1247" y="2256"/>
              <a:ext cx="11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17" name="Rectangle 66"/>
            <p:cNvSpPr>
              <a:spLocks noChangeArrowheads="1"/>
            </p:cNvSpPr>
            <p:nvPr/>
          </p:nvSpPr>
          <p:spPr bwMode="auto">
            <a:xfrm>
              <a:off x="1787" y="2256"/>
              <a:ext cx="11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18" name="Line 67"/>
            <p:cNvSpPr>
              <a:spLocks noChangeShapeType="1"/>
            </p:cNvSpPr>
            <p:nvPr/>
          </p:nvSpPr>
          <p:spPr bwMode="auto">
            <a:xfrm>
              <a:off x="1419" y="2346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19" name="Line 68"/>
            <p:cNvSpPr>
              <a:spLocks noChangeShapeType="1"/>
            </p:cNvSpPr>
            <p:nvPr/>
          </p:nvSpPr>
          <p:spPr bwMode="auto">
            <a:xfrm>
              <a:off x="1298" y="2467"/>
              <a:ext cx="1" cy="2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20" name="Line 69"/>
            <p:cNvSpPr>
              <a:spLocks noChangeShapeType="1"/>
            </p:cNvSpPr>
            <p:nvPr/>
          </p:nvSpPr>
          <p:spPr bwMode="auto">
            <a:xfrm>
              <a:off x="1900" y="2518"/>
              <a:ext cx="1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21" name="Freeform 70"/>
            <p:cNvSpPr>
              <a:spLocks/>
            </p:cNvSpPr>
            <p:nvPr/>
          </p:nvSpPr>
          <p:spPr bwMode="auto">
            <a:xfrm>
              <a:off x="1877" y="2623"/>
              <a:ext cx="51" cy="90"/>
            </a:xfrm>
            <a:custGeom>
              <a:avLst/>
              <a:gdLst>
                <a:gd name="T0" fmla="*/ 0 w 51"/>
                <a:gd name="T1" fmla="*/ 0 h 90"/>
                <a:gd name="T2" fmla="*/ 23 w 51"/>
                <a:gd name="T3" fmla="*/ 90 h 90"/>
                <a:gd name="T4" fmla="*/ 51 w 51"/>
                <a:gd name="T5" fmla="*/ 0 h 90"/>
                <a:gd name="T6" fmla="*/ 0 w 51"/>
                <a:gd name="T7" fmla="*/ 0 h 90"/>
                <a:gd name="T8" fmla="*/ 0 w 5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0"/>
                <a:gd name="T17" fmla="*/ 51 w 5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0">
                  <a:moveTo>
                    <a:pt x="0" y="0"/>
                  </a:moveTo>
                  <a:lnTo>
                    <a:pt x="23" y="9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22" name="Line 71"/>
            <p:cNvSpPr>
              <a:spLocks noChangeShapeType="1"/>
            </p:cNvSpPr>
            <p:nvPr/>
          </p:nvSpPr>
          <p:spPr bwMode="auto">
            <a:xfrm>
              <a:off x="1827" y="2462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23" name="Line 72"/>
            <p:cNvSpPr>
              <a:spLocks noChangeShapeType="1"/>
            </p:cNvSpPr>
            <p:nvPr/>
          </p:nvSpPr>
          <p:spPr bwMode="auto">
            <a:xfrm>
              <a:off x="1470" y="2815"/>
              <a:ext cx="12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24" name="Freeform 73"/>
            <p:cNvSpPr>
              <a:spLocks/>
            </p:cNvSpPr>
            <p:nvPr/>
          </p:nvSpPr>
          <p:spPr bwMode="auto">
            <a:xfrm>
              <a:off x="1576" y="2796"/>
              <a:ext cx="90" cy="47"/>
            </a:xfrm>
            <a:custGeom>
              <a:avLst/>
              <a:gdLst>
                <a:gd name="T0" fmla="*/ 0 w 90"/>
                <a:gd name="T1" fmla="*/ 43 h 47"/>
                <a:gd name="T2" fmla="*/ 90 w 90"/>
                <a:gd name="T3" fmla="*/ 23 h 47"/>
                <a:gd name="T4" fmla="*/ 0 w 90"/>
                <a:gd name="T5" fmla="*/ 0 h 47"/>
                <a:gd name="T6" fmla="*/ 0 w 90"/>
                <a:gd name="T7" fmla="*/ 47 h 47"/>
                <a:gd name="T8" fmla="*/ 0 w 90"/>
                <a:gd name="T9" fmla="*/ 47 h 47"/>
                <a:gd name="T10" fmla="*/ 0 w 90"/>
                <a:gd name="T11" fmla="*/ 43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7"/>
                <a:gd name="T20" fmla="*/ 90 w 90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47">
                  <a:moveTo>
                    <a:pt x="0" y="43"/>
                  </a:moveTo>
                  <a:lnTo>
                    <a:pt x="90" y="23"/>
                  </a:lnTo>
                  <a:lnTo>
                    <a:pt x="0" y="0"/>
                  </a:lnTo>
                  <a:lnTo>
                    <a:pt x="0" y="4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25" name="Rectangle 74"/>
            <p:cNvSpPr>
              <a:spLocks noChangeArrowheads="1"/>
            </p:cNvSpPr>
            <p:nvPr/>
          </p:nvSpPr>
          <p:spPr bwMode="auto">
            <a:xfrm>
              <a:off x="1251" y="2796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26" name="Rectangle 75"/>
            <p:cNvSpPr>
              <a:spLocks noChangeArrowheads="1"/>
            </p:cNvSpPr>
            <p:nvPr/>
          </p:nvSpPr>
          <p:spPr bwMode="auto">
            <a:xfrm>
              <a:off x="1795" y="2796"/>
              <a:ext cx="11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27" name="Rectangle 76"/>
            <p:cNvSpPr>
              <a:spLocks noChangeArrowheads="1"/>
            </p:cNvSpPr>
            <p:nvPr/>
          </p:nvSpPr>
          <p:spPr bwMode="auto">
            <a:xfrm>
              <a:off x="2323" y="2796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28" name="Freeform 77"/>
            <p:cNvSpPr>
              <a:spLocks/>
            </p:cNvSpPr>
            <p:nvPr/>
          </p:nvSpPr>
          <p:spPr bwMode="auto">
            <a:xfrm>
              <a:off x="2253" y="2760"/>
              <a:ext cx="242" cy="247"/>
            </a:xfrm>
            <a:custGeom>
              <a:avLst/>
              <a:gdLst>
                <a:gd name="T0" fmla="*/ 242 w 242"/>
                <a:gd name="T1" fmla="*/ 122 h 247"/>
                <a:gd name="T2" fmla="*/ 242 w 242"/>
                <a:gd name="T3" fmla="*/ 145 h 247"/>
                <a:gd name="T4" fmla="*/ 238 w 242"/>
                <a:gd name="T5" fmla="*/ 161 h 247"/>
                <a:gd name="T6" fmla="*/ 231 w 242"/>
                <a:gd name="T7" fmla="*/ 180 h 247"/>
                <a:gd name="T8" fmla="*/ 219 w 242"/>
                <a:gd name="T9" fmla="*/ 196 h 247"/>
                <a:gd name="T10" fmla="*/ 207 w 242"/>
                <a:gd name="T11" fmla="*/ 212 h 247"/>
                <a:gd name="T12" fmla="*/ 195 w 242"/>
                <a:gd name="T13" fmla="*/ 224 h 247"/>
                <a:gd name="T14" fmla="*/ 180 w 242"/>
                <a:gd name="T15" fmla="*/ 231 h 247"/>
                <a:gd name="T16" fmla="*/ 160 w 242"/>
                <a:gd name="T17" fmla="*/ 239 h 247"/>
                <a:gd name="T18" fmla="*/ 141 w 242"/>
                <a:gd name="T19" fmla="*/ 243 h 247"/>
                <a:gd name="T20" fmla="*/ 121 w 242"/>
                <a:gd name="T21" fmla="*/ 247 h 247"/>
                <a:gd name="T22" fmla="*/ 101 w 242"/>
                <a:gd name="T23" fmla="*/ 243 h 247"/>
                <a:gd name="T24" fmla="*/ 82 w 242"/>
                <a:gd name="T25" fmla="*/ 239 h 247"/>
                <a:gd name="T26" fmla="*/ 66 w 242"/>
                <a:gd name="T27" fmla="*/ 231 h 247"/>
                <a:gd name="T28" fmla="*/ 51 w 242"/>
                <a:gd name="T29" fmla="*/ 224 h 247"/>
                <a:gd name="T30" fmla="*/ 35 w 242"/>
                <a:gd name="T31" fmla="*/ 212 h 247"/>
                <a:gd name="T32" fmla="*/ 23 w 242"/>
                <a:gd name="T33" fmla="*/ 196 h 247"/>
                <a:gd name="T34" fmla="*/ 11 w 242"/>
                <a:gd name="T35" fmla="*/ 180 h 247"/>
                <a:gd name="T36" fmla="*/ 4 w 242"/>
                <a:gd name="T37" fmla="*/ 161 h 247"/>
                <a:gd name="T38" fmla="*/ 0 w 242"/>
                <a:gd name="T39" fmla="*/ 145 h 247"/>
                <a:gd name="T40" fmla="*/ 0 w 242"/>
                <a:gd name="T41" fmla="*/ 126 h 247"/>
                <a:gd name="T42" fmla="*/ 0 w 242"/>
                <a:gd name="T43" fmla="*/ 106 h 247"/>
                <a:gd name="T44" fmla="*/ 4 w 242"/>
                <a:gd name="T45" fmla="*/ 87 h 247"/>
                <a:gd name="T46" fmla="*/ 11 w 242"/>
                <a:gd name="T47" fmla="*/ 67 h 247"/>
                <a:gd name="T48" fmla="*/ 23 w 242"/>
                <a:gd name="T49" fmla="*/ 51 h 247"/>
                <a:gd name="T50" fmla="*/ 35 w 242"/>
                <a:gd name="T51" fmla="*/ 40 h 247"/>
                <a:gd name="T52" fmla="*/ 51 w 242"/>
                <a:gd name="T53" fmla="*/ 24 h 247"/>
                <a:gd name="T54" fmla="*/ 66 w 242"/>
                <a:gd name="T55" fmla="*/ 16 h 247"/>
                <a:gd name="T56" fmla="*/ 82 w 242"/>
                <a:gd name="T57" fmla="*/ 8 h 247"/>
                <a:gd name="T58" fmla="*/ 101 w 242"/>
                <a:gd name="T59" fmla="*/ 4 h 247"/>
                <a:gd name="T60" fmla="*/ 121 w 242"/>
                <a:gd name="T61" fmla="*/ 0 h 247"/>
                <a:gd name="T62" fmla="*/ 141 w 242"/>
                <a:gd name="T63" fmla="*/ 4 h 247"/>
                <a:gd name="T64" fmla="*/ 160 w 242"/>
                <a:gd name="T65" fmla="*/ 8 h 247"/>
                <a:gd name="T66" fmla="*/ 180 w 242"/>
                <a:gd name="T67" fmla="*/ 16 h 247"/>
                <a:gd name="T68" fmla="*/ 195 w 242"/>
                <a:gd name="T69" fmla="*/ 24 h 247"/>
                <a:gd name="T70" fmla="*/ 207 w 242"/>
                <a:gd name="T71" fmla="*/ 40 h 247"/>
                <a:gd name="T72" fmla="*/ 219 w 242"/>
                <a:gd name="T73" fmla="*/ 51 h 247"/>
                <a:gd name="T74" fmla="*/ 231 w 242"/>
                <a:gd name="T75" fmla="*/ 67 h 247"/>
                <a:gd name="T76" fmla="*/ 238 w 242"/>
                <a:gd name="T77" fmla="*/ 87 h 247"/>
                <a:gd name="T78" fmla="*/ 242 w 242"/>
                <a:gd name="T79" fmla="*/ 106 h 247"/>
                <a:gd name="T80" fmla="*/ 242 w 242"/>
                <a:gd name="T81" fmla="*/ 126 h 247"/>
                <a:gd name="T82" fmla="*/ 242 w 242"/>
                <a:gd name="T83" fmla="*/ 126 h 2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47"/>
                <a:gd name="T128" fmla="*/ 242 w 242"/>
                <a:gd name="T129" fmla="*/ 247 h 2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47">
                  <a:moveTo>
                    <a:pt x="242" y="122"/>
                  </a:moveTo>
                  <a:lnTo>
                    <a:pt x="242" y="145"/>
                  </a:lnTo>
                  <a:lnTo>
                    <a:pt x="238" y="161"/>
                  </a:lnTo>
                  <a:lnTo>
                    <a:pt x="231" y="180"/>
                  </a:lnTo>
                  <a:lnTo>
                    <a:pt x="219" y="196"/>
                  </a:lnTo>
                  <a:lnTo>
                    <a:pt x="207" y="212"/>
                  </a:lnTo>
                  <a:lnTo>
                    <a:pt x="195" y="224"/>
                  </a:lnTo>
                  <a:lnTo>
                    <a:pt x="180" y="231"/>
                  </a:lnTo>
                  <a:lnTo>
                    <a:pt x="160" y="239"/>
                  </a:lnTo>
                  <a:lnTo>
                    <a:pt x="141" y="243"/>
                  </a:lnTo>
                  <a:lnTo>
                    <a:pt x="121" y="247"/>
                  </a:lnTo>
                  <a:lnTo>
                    <a:pt x="101" y="243"/>
                  </a:lnTo>
                  <a:lnTo>
                    <a:pt x="82" y="239"/>
                  </a:lnTo>
                  <a:lnTo>
                    <a:pt x="66" y="231"/>
                  </a:lnTo>
                  <a:lnTo>
                    <a:pt x="51" y="224"/>
                  </a:lnTo>
                  <a:lnTo>
                    <a:pt x="35" y="212"/>
                  </a:lnTo>
                  <a:lnTo>
                    <a:pt x="23" y="196"/>
                  </a:lnTo>
                  <a:lnTo>
                    <a:pt x="11" y="180"/>
                  </a:lnTo>
                  <a:lnTo>
                    <a:pt x="4" y="161"/>
                  </a:lnTo>
                  <a:lnTo>
                    <a:pt x="0" y="145"/>
                  </a:lnTo>
                  <a:lnTo>
                    <a:pt x="0" y="126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11" y="67"/>
                  </a:lnTo>
                  <a:lnTo>
                    <a:pt x="23" y="51"/>
                  </a:lnTo>
                  <a:lnTo>
                    <a:pt x="35" y="40"/>
                  </a:lnTo>
                  <a:lnTo>
                    <a:pt x="51" y="24"/>
                  </a:lnTo>
                  <a:lnTo>
                    <a:pt x="66" y="16"/>
                  </a:lnTo>
                  <a:lnTo>
                    <a:pt x="82" y="8"/>
                  </a:lnTo>
                  <a:lnTo>
                    <a:pt x="101" y="4"/>
                  </a:lnTo>
                  <a:lnTo>
                    <a:pt x="121" y="0"/>
                  </a:lnTo>
                  <a:lnTo>
                    <a:pt x="141" y="4"/>
                  </a:lnTo>
                  <a:lnTo>
                    <a:pt x="160" y="8"/>
                  </a:lnTo>
                  <a:lnTo>
                    <a:pt x="180" y="16"/>
                  </a:lnTo>
                  <a:lnTo>
                    <a:pt x="195" y="24"/>
                  </a:lnTo>
                  <a:lnTo>
                    <a:pt x="207" y="40"/>
                  </a:lnTo>
                  <a:lnTo>
                    <a:pt x="219" y="51"/>
                  </a:lnTo>
                  <a:lnTo>
                    <a:pt x="231" y="67"/>
                  </a:lnTo>
                  <a:lnTo>
                    <a:pt x="238" y="87"/>
                  </a:lnTo>
                  <a:lnTo>
                    <a:pt x="242" y="106"/>
                  </a:lnTo>
                  <a:lnTo>
                    <a:pt x="242" y="1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29" name="Line 78"/>
            <p:cNvSpPr>
              <a:spLocks noChangeShapeType="1"/>
            </p:cNvSpPr>
            <p:nvPr/>
          </p:nvSpPr>
          <p:spPr bwMode="auto">
            <a:xfrm>
              <a:off x="1419" y="2882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30" name="Line 79"/>
            <p:cNvSpPr>
              <a:spLocks noChangeShapeType="1"/>
            </p:cNvSpPr>
            <p:nvPr/>
          </p:nvSpPr>
          <p:spPr bwMode="auto">
            <a:xfrm>
              <a:off x="1959" y="2882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31" name="Rectangle 80"/>
            <p:cNvSpPr>
              <a:spLocks noChangeArrowheads="1"/>
            </p:cNvSpPr>
            <p:nvPr/>
          </p:nvSpPr>
          <p:spPr bwMode="auto">
            <a:xfrm>
              <a:off x="1765" y="3114"/>
              <a:ext cx="20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(c)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32" name="Rectangle 81"/>
            <p:cNvSpPr>
              <a:spLocks noChangeArrowheads="1"/>
            </p:cNvSpPr>
            <p:nvPr/>
          </p:nvSpPr>
          <p:spPr bwMode="auto">
            <a:xfrm>
              <a:off x="3204" y="2256"/>
              <a:ext cx="11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33" name="Rectangle 82"/>
            <p:cNvSpPr>
              <a:spLocks noChangeArrowheads="1"/>
            </p:cNvSpPr>
            <p:nvPr/>
          </p:nvSpPr>
          <p:spPr bwMode="auto">
            <a:xfrm>
              <a:off x="3744" y="2256"/>
              <a:ext cx="11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34" name="Line 83"/>
            <p:cNvSpPr>
              <a:spLocks noChangeShapeType="1"/>
            </p:cNvSpPr>
            <p:nvPr/>
          </p:nvSpPr>
          <p:spPr bwMode="auto">
            <a:xfrm>
              <a:off x="3376" y="2346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35" name="Line 84"/>
            <p:cNvSpPr>
              <a:spLocks noChangeShapeType="1"/>
            </p:cNvSpPr>
            <p:nvPr/>
          </p:nvSpPr>
          <p:spPr bwMode="auto">
            <a:xfrm>
              <a:off x="3255" y="2467"/>
              <a:ext cx="1" cy="2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36" name="Line 85"/>
            <p:cNvSpPr>
              <a:spLocks noChangeShapeType="1"/>
            </p:cNvSpPr>
            <p:nvPr/>
          </p:nvSpPr>
          <p:spPr bwMode="auto">
            <a:xfrm>
              <a:off x="3791" y="2467"/>
              <a:ext cx="4" cy="2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37" name="Rectangle 86"/>
            <p:cNvSpPr>
              <a:spLocks noChangeArrowheads="1"/>
            </p:cNvSpPr>
            <p:nvPr/>
          </p:nvSpPr>
          <p:spPr bwMode="auto">
            <a:xfrm>
              <a:off x="3208" y="2796"/>
              <a:ext cx="12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38" name="Rectangle 87"/>
            <p:cNvSpPr>
              <a:spLocks noChangeArrowheads="1"/>
            </p:cNvSpPr>
            <p:nvPr/>
          </p:nvSpPr>
          <p:spPr bwMode="auto">
            <a:xfrm>
              <a:off x="3752" y="2796"/>
              <a:ext cx="11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39" name="Rectangle 88"/>
            <p:cNvSpPr>
              <a:spLocks noChangeArrowheads="1"/>
            </p:cNvSpPr>
            <p:nvPr/>
          </p:nvSpPr>
          <p:spPr bwMode="auto">
            <a:xfrm>
              <a:off x="4280" y="2796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740" name="Line 89"/>
            <p:cNvSpPr>
              <a:spLocks noChangeShapeType="1"/>
            </p:cNvSpPr>
            <p:nvPr/>
          </p:nvSpPr>
          <p:spPr bwMode="auto">
            <a:xfrm>
              <a:off x="3376" y="2882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41" name="Line 90"/>
            <p:cNvSpPr>
              <a:spLocks noChangeShapeType="1"/>
            </p:cNvSpPr>
            <p:nvPr/>
          </p:nvSpPr>
          <p:spPr bwMode="auto">
            <a:xfrm>
              <a:off x="3967" y="2815"/>
              <a:ext cx="12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42" name="Freeform 91"/>
            <p:cNvSpPr>
              <a:spLocks/>
            </p:cNvSpPr>
            <p:nvPr/>
          </p:nvSpPr>
          <p:spPr bwMode="auto">
            <a:xfrm>
              <a:off x="4069" y="2796"/>
              <a:ext cx="90" cy="47"/>
            </a:xfrm>
            <a:custGeom>
              <a:avLst/>
              <a:gdLst>
                <a:gd name="T0" fmla="*/ 0 w 90"/>
                <a:gd name="T1" fmla="*/ 43 h 47"/>
                <a:gd name="T2" fmla="*/ 90 w 90"/>
                <a:gd name="T3" fmla="*/ 23 h 47"/>
                <a:gd name="T4" fmla="*/ 4 w 90"/>
                <a:gd name="T5" fmla="*/ 0 h 47"/>
                <a:gd name="T6" fmla="*/ 4 w 90"/>
                <a:gd name="T7" fmla="*/ 47 h 47"/>
                <a:gd name="T8" fmla="*/ 4 w 90"/>
                <a:gd name="T9" fmla="*/ 47 h 47"/>
                <a:gd name="T10" fmla="*/ 0 w 90"/>
                <a:gd name="T11" fmla="*/ 43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7"/>
                <a:gd name="T20" fmla="*/ 90 w 90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47">
                  <a:moveTo>
                    <a:pt x="0" y="43"/>
                  </a:moveTo>
                  <a:lnTo>
                    <a:pt x="90" y="23"/>
                  </a:lnTo>
                  <a:lnTo>
                    <a:pt x="4" y="0"/>
                  </a:lnTo>
                  <a:lnTo>
                    <a:pt x="4" y="4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l-GR"/>
            </a:p>
          </p:txBody>
        </p:sp>
        <p:sp>
          <p:nvSpPr>
            <p:cNvPr id="27743" name="Line 92"/>
            <p:cNvSpPr>
              <a:spLocks noChangeShapeType="1"/>
            </p:cNvSpPr>
            <p:nvPr/>
          </p:nvSpPr>
          <p:spPr bwMode="auto">
            <a:xfrm>
              <a:off x="3916" y="2882"/>
              <a:ext cx="29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744" name="Rectangle 93"/>
            <p:cNvSpPr>
              <a:spLocks noChangeArrowheads="1"/>
            </p:cNvSpPr>
            <p:nvPr/>
          </p:nvSpPr>
          <p:spPr bwMode="auto">
            <a:xfrm>
              <a:off x="3713" y="3114"/>
              <a:ext cx="21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(d)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7655" name="Text Box 94"/>
          <p:cNvSpPr txBox="1">
            <a:spLocks noChangeArrowheads="1"/>
          </p:cNvSpPr>
          <p:nvPr/>
        </p:nvSpPr>
        <p:spPr bwMode="auto">
          <a:xfrm>
            <a:off x="127000" y="5630863"/>
            <a:ext cx="901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ym typeface="Wingdings" pitchFamily="2" charset="2"/>
              </a:rPr>
              <a:t> </a:t>
            </a:r>
            <a:r>
              <a:rPr lang="el-GR" sz="2000" b="1">
                <a:sym typeface="Wingdings" pitchFamily="2" charset="2"/>
              </a:rPr>
              <a:t>Η μέθοδος της </a:t>
            </a:r>
            <a:r>
              <a:rPr lang="en-US" sz="2000" b="1">
                <a:latin typeface="Arial" pitchFamily="34" charset="0"/>
                <a:sym typeface="Wingdings" pitchFamily="2" charset="2"/>
              </a:rPr>
              <a:t>“</a:t>
            </a:r>
            <a:r>
              <a:rPr lang="el-GR" sz="2000" b="1">
                <a:sym typeface="Wingdings" pitchFamily="2" charset="2"/>
              </a:rPr>
              <a:t>πλημμύρας</a:t>
            </a:r>
            <a:r>
              <a:rPr lang="en-US" sz="2000" b="1">
                <a:sym typeface="Wingdings" pitchFamily="2" charset="2"/>
              </a:rPr>
              <a:t>”</a:t>
            </a:r>
            <a:r>
              <a:rPr lang="el-GR" sz="2000" b="1">
                <a:sym typeface="Wingdings" pitchFamily="2" charset="2"/>
              </a:rPr>
              <a:t> </a:t>
            </a:r>
            <a:r>
              <a:rPr lang="el-GR" sz="2000"/>
              <a:t>είναι ένα συν</a:t>
            </a:r>
            <a:r>
              <a:rPr lang="el-GR" sz="2000">
                <a:latin typeface="Arial" pitchFamily="34" charset="0"/>
              </a:rPr>
              <a:t>η</a:t>
            </a:r>
            <a:r>
              <a:rPr lang="el-GR" sz="2000"/>
              <a:t>θισμένο πρωτόκολλο για την διάδοση πληροφορίας στο δίκτυο </a:t>
            </a:r>
            <a:r>
              <a:rPr lang="en-US" sz="2000"/>
              <a:t>(</a:t>
            </a:r>
            <a:r>
              <a:rPr lang="el-GR" sz="2000"/>
              <a:t>περιοδικά ή μετά από γεγονότα</a:t>
            </a:r>
            <a:r>
              <a:rPr lang="en-US" sz="2000"/>
              <a:t>)</a:t>
            </a:r>
            <a:endParaRPr lang="el-G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DC30E84-B10C-4128-BDAE-716F1E54EF0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87697" cy="1143000"/>
          </a:xfrm>
        </p:spPr>
        <p:txBody>
          <a:bodyPr/>
          <a:lstStyle/>
          <a:p>
            <a:r>
              <a:rPr lang="el-GR" sz="3100" dirty="0" smtClean="0"/>
              <a:t>Ένας αλγόριθμος κατάστασης ζεύξεων (</a:t>
            </a:r>
            <a:r>
              <a:rPr lang="en-US" sz="3100" dirty="0" smtClean="0"/>
              <a:t>link state</a:t>
            </a:r>
            <a:r>
              <a:rPr lang="el-GR" sz="3100" dirty="0" smtClean="0"/>
              <a:t> )</a:t>
            </a:r>
            <a:endParaRPr lang="en-US" sz="31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4950"/>
            <a:ext cx="5218113" cy="464820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n-US" sz="2400" dirty="0" smtClean="0">
                <a:solidFill>
                  <a:srgbClr val="FF0000"/>
                </a:solidFill>
                <a:sym typeface="Webdings" pitchFamily="18" charset="2"/>
              </a:rPr>
              <a:t> O </a:t>
            </a:r>
            <a:r>
              <a:rPr lang="el-GR" sz="2400" dirty="0" smtClean="0">
                <a:solidFill>
                  <a:srgbClr val="FF0000"/>
                </a:solidFill>
                <a:sym typeface="Webdings" pitchFamily="18" charset="2"/>
              </a:rPr>
              <a:t>αλγόριθμος του </a:t>
            </a:r>
            <a:r>
              <a:rPr lang="en-US" sz="2400" b="1" dirty="0" err="1" smtClean="0">
                <a:solidFill>
                  <a:srgbClr val="FF0000"/>
                </a:solidFill>
              </a:rPr>
              <a:t>Dijkstra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Η τοπολογία του δικτύου και τα </a:t>
            </a:r>
            <a:r>
              <a:rPr lang="el-GR" sz="2000" dirty="0" smtClean="0">
                <a:solidFill>
                  <a:srgbClr val="33CC33"/>
                </a:solidFill>
              </a:rPr>
              <a:t>κόστη των ζεύξεων είναι γνωστά σε όλους τους κόμβους</a:t>
            </a:r>
            <a:endParaRPr lang="en-US" sz="2000" dirty="0" smtClean="0">
              <a:solidFill>
                <a:srgbClr val="33CC33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 </a:t>
            </a:r>
            <a:r>
              <a:rPr lang="el-GR" sz="2000" dirty="0" smtClean="0">
                <a:sym typeface="Wingdings" pitchFamily="2" charset="2"/>
              </a:rPr>
              <a:t>Πετυχαίνεται μέσω μετάδοσης της κατάστασης των ζεύξεων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/>
              <a:t>Όλοι οι κόμβοι έχουν τις ίδιες πληροφορίες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Υπολογίζει </a:t>
            </a:r>
            <a:r>
              <a:rPr lang="el-GR" sz="2000" b="1" dirty="0" smtClean="0">
                <a:solidFill>
                  <a:srgbClr val="33CC33"/>
                </a:solidFill>
              </a:rPr>
              <a:t>τα μονοπάτια ελαχίστου κόστους</a:t>
            </a:r>
            <a:r>
              <a:rPr lang="en-US" sz="2000" dirty="0" smtClean="0"/>
              <a:t> </a:t>
            </a:r>
            <a:r>
              <a:rPr lang="el-GR" sz="2000" dirty="0" smtClean="0"/>
              <a:t>από έναν κόμβο</a:t>
            </a:r>
            <a:r>
              <a:rPr lang="en-US" sz="2000" dirty="0" smtClean="0"/>
              <a:t> (“</a:t>
            </a:r>
            <a:r>
              <a:rPr lang="el-GR" sz="2000" b="1" u="sng" dirty="0" smtClean="0">
                <a:solidFill>
                  <a:srgbClr val="CC3300"/>
                </a:solidFill>
              </a:rPr>
              <a:t>πηγή</a:t>
            </a:r>
            <a:r>
              <a:rPr lang="en-US" sz="2000" dirty="0" smtClean="0"/>
              <a:t>”) </a:t>
            </a:r>
            <a:r>
              <a:rPr lang="el-GR" sz="2000" dirty="0" smtClean="0"/>
              <a:t>προς όλους τους άλλους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l-GR" sz="2000" dirty="0" smtClean="0"/>
              <a:t>Δίνει τον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accent2"/>
                </a:solidFill>
              </a:rPr>
              <a:t>πίνακα προώθησης </a:t>
            </a:r>
            <a:r>
              <a:rPr lang="el-GR" sz="2000" dirty="0" smtClean="0"/>
              <a:t>για αυτόν τον κόμβο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επαναληπτικός</a:t>
            </a:r>
            <a:r>
              <a:rPr lang="en-US" sz="2000" dirty="0" smtClean="0"/>
              <a:t>: </a:t>
            </a:r>
            <a:r>
              <a:rPr lang="el-GR" sz="2000" dirty="0" smtClean="0"/>
              <a:t>ύστερα από </a:t>
            </a:r>
            <a:r>
              <a:rPr lang="en-US" sz="2000" dirty="0" smtClean="0"/>
              <a:t>k </a:t>
            </a:r>
            <a:r>
              <a:rPr lang="el-GR" sz="2000" dirty="0" smtClean="0"/>
              <a:t>επαναλήψεις</a:t>
            </a:r>
            <a:r>
              <a:rPr lang="en-US" sz="2000" dirty="0" smtClean="0"/>
              <a:t>, </a:t>
            </a:r>
            <a:r>
              <a:rPr lang="el-GR" sz="2000" dirty="0" smtClean="0"/>
              <a:t>γνωρίζει τα μονοπάτια ελαχίστου κόστους προς </a:t>
            </a:r>
            <a:r>
              <a:rPr lang="en-US" sz="2000" dirty="0" smtClean="0"/>
              <a:t>k</a:t>
            </a:r>
            <a:r>
              <a:rPr lang="el-GR" sz="2000" dirty="0" smtClean="0"/>
              <a:t> προορισμούς</a:t>
            </a:r>
            <a:endParaRPr lang="en-US" sz="2000" dirty="0" smtClean="0"/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0113" y="1620838"/>
            <a:ext cx="5156200" cy="464820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l-GR" sz="2400" smtClean="0">
                <a:solidFill>
                  <a:srgbClr val="FF0000"/>
                </a:solidFill>
              </a:rPr>
              <a:t>Συμβολισμός</a:t>
            </a:r>
            <a:r>
              <a:rPr lang="en-US" sz="2400" smtClean="0">
                <a:solidFill>
                  <a:srgbClr val="FF0000"/>
                </a:solidFill>
              </a:rPr>
              <a:t>:</a:t>
            </a:r>
            <a:endParaRPr lang="en-US" sz="2400" smtClean="0"/>
          </a:p>
          <a:p>
            <a:pPr>
              <a:buFontTx/>
              <a:buChar char="•"/>
            </a:pPr>
            <a:r>
              <a:rPr lang="el-GR" sz="2000" smtClean="0">
                <a:latin typeface="Arial" pitchFamily="34" charset="0"/>
              </a:rPr>
              <a:t>Κόμβος πηγής</a:t>
            </a:r>
            <a:r>
              <a:rPr lang="en-US" sz="2000" smtClean="0">
                <a:latin typeface="Arial" pitchFamily="34" charset="0"/>
              </a:rPr>
              <a:t>: s</a:t>
            </a:r>
            <a:endParaRPr lang="en-US" sz="2000" smtClean="0">
              <a:solidFill>
                <a:schemeClr val="accent2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2000" smtClean="0">
                <a:solidFill>
                  <a:schemeClr val="accent2"/>
                </a:solidFill>
                <a:latin typeface="Arial" pitchFamily="34" charset="0"/>
              </a:rPr>
              <a:t> “</a:t>
            </a:r>
            <a:r>
              <a:rPr lang="en-US" sz="2000" b="1" smtClean="0">
                <a:solidFill>
                  <a:srgbClr val="0099FF"/>
                </a:solidFill>
                <a:sym typeface="Wingdings 3" pitchFamily="18" charset="2"/>
              </a:rPr>
              <a:t></a:t>
            </a:r>
            <a:r>
              <a:rPr lang="en-US" sz="2000" smtClean="0">
                <a:sym typeface="Wingdings 3" pitchFamily="18" charset="2"/>
              </a:rPr>
              <a:t>” : </a:t>
            </a:r>
            <a:r>
              <a:rPr lang="el-GR" sz="2000" smtClean="0">
                <a:sym typeface="Wingdings 3" pitchFamily="18" charset="2"/>
              </a:rPr>
              <a:t>μονοπάτι</a:t>
            </a:r>
            <a:r>
              <a:rPr lang="en-US" sz="2000" smtClean="0">
                <a:sym typeface="Wingdings 3" pitchFamily="18" charset="2"/>
              </a:rPr>
              <a:t>,       “</a:t>
            </a:r>
            <a:r>
              <a:rPr lang="en-US" sz="2000" b="1" smtClean="0">
                <a:solidFill>
                  <a:srgbClr val="0099FF"/>
                </a:solidFill>
                <a:latin typeface="Arial Greek"/>
              </a:rPr>
              <a:t>→</a:t>
            </a:r>
            <a:r>
              <a:rPr lang="en-US" sz="2000" smtClean="0">
                <a:latin typeface="Arial Greek"/>
              </a:rPr>
              <a:t>”: </a:t>
            </a:r>
            <a:r>
              <a:rPr lang="el-GR" sz="2000" smtClean="0">
                <a:latin typeface="Arial Greek"/>
              </a:rPr>
              <a:t>ζεύξη</a:t>
            </a:r>
            <a:endParaRPr lang="en-US" sz="2000" smtClean="0">
              <a:solidFill>
                <a:schemeClr val="accent2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2000" smtClean="0">
                <a:solidFill>
                  <a:schemeClr val="accent2"/>
                </a:solidFill>
                <a:latin typeface="Arial" pitchFamily="34" charset="0"/>
              </a:rPr>
              <a:t>c(x,y):</a:t>
            </a:r>
            <a:r>
              <a:rPr lang="en-US" sz="2000" smtClean="0"/>
              <a:t> </a:t>
            </a:r>
            <a:r>
              <a:rPr lang="el-GR" sz="2000" smtClean="0"/>
              <a:t>κόστος ζεύξης</a:t>
            </a:r>
            <a:r>
              <a:rPr lang="en-US" sz="2000" smtClean="0"/>
              <a:t> x </a:t>
            </a:r>
            <a:r>
              <a:rPr lang="en-US" sz="2000" smtClean="0">
                <a:latin typeface="Arial Greek"/>
              </a:rPr>
              <a:t>→</a:t>
            </a:r>
            <a:r>
              <a:rPr lang="en-US" sz="2000" smtClean="0"/>
              <a:t>y;  </a:t>
            </a:r>
          </a:p>
          <a:p>
            <a:pPr>
              <a:buFontTx/>
              <a:buNone/>
            </a:pPr>
            <a:r>
              <a:rPr lang="en-US" sz="2000" smtClean="0"/>
              <a:t>        = ∞ </a:t>
            </a:r>
            <a:r>
              <a:rPr lang="el-GR" sz="2000" smtClean="0"/>
              <a:t>αν</a:t>
            </a:r>
            <a:r>
              <a:rPr lang="en-US" sz="2000" smtClean="0"/>
              <a:t> </a:t>
            </a:r>
            <a:r>
              <a:rPr lang="el-GR" sz="2000" b="1" smtClean="0"/>
              <a:t>δεν </a:t>
            </a:r>
            <a:r>
              <a:rPr lang="el-GR" sz="2000" smtClean="0"/>
              <a:t>είναι άμεσοι γείτονες</a:t>
            </a:r>
            <a:endParaRPr lang="en-US" sz="2000" smtClean="0"/>
          </a:p>
          <a:p>
            <a:pPr>
              <a:buFontTx/>
              <a:buChar char="•"/>
            </a:pPr>
            <a:r>
              <a:rPr lang="en-US" sz="2000" b="1" smtClean="0">
                <a:solidFill>
                  <a:schemeClr val="accent2"/>
                </a:solidFill>
                <a:latin typeface="Arial" pitchFamily="34" charset="0"/>
              </a:rPr>
              <a:t>D(v):</a:t>
            </a:r>
            <a:r>
              <a:rPr lang="en-US" sz="2000" smtClean="0"/>
              <a:t> </a:t>
            </a:r>
            <a:r>
              <a:rPr lang="el-GR" sz="2000" b="1" i="1" smtClean="0"/>
              <a:t>τωρινό</a:t>
            </a:r>
            <a:r>
              <a:rPr lang="el-GR" sz="2000" smtClean="0"/>
              <a:t> κόστος μονοπατιού</a:t>
            </a:r>
          </a:p>
          <a:p>
            <a:pPr>
              <a:buFont typeface="ZapfDingbats"/>
              <a:buNone/>
            </a:pPr>
            <a:r>
              <a:rPr lang="el-GR" sz="2000" smtClean="0"/>
              <a:t>	</a:t>
            </a:r>
            <a:r>
              <a:rPr lang="en-US" sz="2000" smtClean="0"/>
              <a:t> </a:t>
            </a:r>
            <a:r>
              <a:rPr lang="en-US" sz="2000" b="1" i="1" smtClean="0">
                <a:solidFill>
                  <a:srgbClr val="FF0000"/>
                </a:solidFill>
              </a:rPr>
              <a:t>s</a:t>
            </a:r>
            <a:r>
              <a:rPr lang="en-US" sz="2000" smtClean="0"/>
              <a:t> </a:t>
            </a:r>
            <a:r>
              <a:rPr lang="en-US" sz="2000" smtClean="0">
                <a:sym typeface="Wingdings 3" pitchFamily="18" charset="2"/>
              </a:rPr>
              <a:t> </a:t>
            </a:r>
            <a:r>
              <a:rPr lang="en-US" sz="2000" smtClean="0"/>
              <a:t>v</a:t>
            </a:r>
          </a:p>
          <a:p>
            <a:pPr>
              <a:buFontTx/>
              <a:buChar char="•"/>
            </a:pPr>
            <a:r>
              <a:rPr lang="en-US" sz="2000" smtClean="0">
                <a:solidFill>
                  <a:schemeClr val="accent2"/>
                </a:solidFill>
                <a:latin typeface="Arial" pitchFamily="34" charset="0"/>
              </a:rPr>
              <a:t>p(v):</a:t>
            </a:r>
            <a:r>
              <a:rPr lang="en-US" sz="2000" smtClean="0"/>
              <a:t> </a:t>
            </a:r>
            <a:r>
              <a:rPr lang="el-GR" sz="2000" smtClean="0"/>
              <a:t>προηγούμενος κόμβος στο </a:t>
            </a:r>
          </a:p>
          <a:p>
            <a:pPr>
              <a:buFontTx/>
              <a:buChar char="•"/>
            </a:pPr>
            <a:r>
              <a:rPr lang="el-GR" sz="2000" smtClean="0"/>
              <a:t>μονοπάτι </a:t>
            </a:r>
            <a:r>
              <a:rPr lang="en-US" sz="2000" smtClean="0"/>
              <a:t>s</a:t>
            </a:r>
            <a:r>
              <a:rPr lang="en-US" sz="2000" smtClean="0">
                <a:sym typeface="Wingdings 3" pitchFamily="18" charset="2"/>
              </a:rPr>
              <a:t>v</a:t>
            </a:r>
            <a:endParaRPr lang="en-US" sz="2000" smtClean="0"/>
          </a:p>
          <a:p>
            <a:pPr>
              <a:buFontTx/>
              <a:buChar char="•"/>
            </a:pPr>
            <a:r>
              <a:rPr lang="en-US" sz="2000" b="1" smtClean="0">
                <a:solidFill>
                  <a:srgbClr val="33CC33"/>
                </a:solidFill>
                <a:latin typeface="Arial" pitchFamily="34" charset="0"/>
              </a:rPr>
              <a:t>N</a:t>
            </a:r>
            <a:r>
              <a:rPr lang="el-GR" sz="2000" b="1" smtClean="0">
                <a:solidFill>
                  <a:srgbClr val="33CC33"/>
                </a:solidFill>
                <a:latin typeface="Arial" pitchFamily="34" charset="0"/>
              </a:rPr>
              <a:t>’</a:t>
            </a:r>
            <a:r>
              <a:rPr lang="en-US" sz="2000" smtClean="0">
                <a:latin typeface="Arial" pitchFamily="34" charset="0"/>
              </a:rPr>
              <a:t>:</a:t>
            </a:r>
            <a:r>
              <a:rPr lang="en-US" sz="2000" smtClean="0"/>
              <a:t> {</a:t>
            </a:r>
            <a:r>
              <a:rPr lang="el-GR" sz="2000" smtClean="0">
                <a:solidFill>
                  <a:srgbClr val="33CC33"/>
                </a:solidFill>
              </a:rPr>
              <a:t>κόμβοι των οποίων το </a:t>
            </a:r>
          </a:p>
          <a:p>
            <a:pPr>
              <a:buFont typeface="ZapfDingbats"/>
              <a:buNone/>
            </a:pPr>
            <a:r>
              <a:rPr lang="el-GR" sz="2000" smtClean="0">
                <a:solidFill>
                  <a:srgbClr val="33CC33"/>
                </a:solidFill>
              </a:rPr>
              <a:t>	μονοπάτι ελαχίστου κόστους είναι</a:t>
            </a:r>
            <a:r>
              <a:rPr lang="en-US" sz="2000" smtClean="0">
                <a:solidFill>
                  <a:srgbClr val="33CC33"/>
                </a:solidFill>
              </a:rPr>
              <a:t> </a:t>
            </a:r>
            <a:endParaRPr lang="el-GR" sz="2000" smtClean="0">
              <a:solidFill>
                <a:srgbClr val="33CC33"/>
              </a:solidFill>
            </a:endParaRPr>
          </a:p>
          <a:p>
            <a:pPr>
              <a:buFont typeface="ZapfDingbats"/>
              <a:buNone/>
            </a:pPr>
            <a:r>
              <a:rPr lang="el-GR" sz="2000" smtClean="0">
                <a:solidFill>
                  <a:srgbClr val="33CC33"/>
                </a:solidFill>
              </a:rPr>
              <a:t>	</a:t>
            </a:r>
            <a:r>
              <a:rPr lang="en-US" sz="2000" smtClean="0">
                <a:solidFill>
                  <a:srgbClr val="33CC33"/>
                </a:solidFill>
              </a:rPr>
              <a:t> </a:t>
            </a:r>
            <a:r>
              <a:rPr lang="el-GR" sz="2000" smtClean="0">
                <a:solidFill>
                  <a:srgbClr val="33CC33"/>
                </a:solidFill>
              </a:rPr>
              <a:t> γνωστό</a:t>
            </a:r>
            <a:r>
              <a:rPr lang="en-US" sz="2000" smtClean="0"/>
              <a:t>}</a:t>
            </a:r>
          </a:p>
          <a:p>
            <a:pPr>
              <a:buFontTx/>
              <a:buChar char="•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402124A-6464-4103-BFF8-A6B13515281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/>
              <a:t>Αλγόριθμος του </a:t>
            </a:r>
            <a:r>
              <a:rPr lang="en-US" sz="3600" smtClean="0"/>
              <a:t>Dijsktra </a:t>
            </a:r>
            <a:endParaRPr lang="en-US" smtClean="0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80025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2000" dirty="0" smtClean="0">
                <a:latin typeface="Arial" pitchFamily="34" charset="0"/>
              </a:rPr>
              <a:t>1  </a:t>
            </a:r>
            <a:r>
              <a:rPr lang="en-US" sz="2000" b="1" i="1" dirty="0" smtClean="0">
                <a:latin typeface="Arial" pitchFamily="34" charset="0"/>
              </a:rPr>
              <a:t>Initialization</a:t>
            </a:r>
            <a:r>
              <a:rPr lang="en-US" sz="2000" b="1" i="1" dirty="0">
                <a:latin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</a:rPr>
              <a:t>(Αρχικοποίηση)</a:t>
            </a:r>
            <a:r>
              <a:rPr lang="en-US" sz="2000" dirty="0" smtClean="0">
                <a:latin typeface="Arial" pitchFamily="34" charset="0"/>
              </a:rPr>
              <a:t>:</a:t>
            </a:r>
            <a:endParaRPr lang="en-US" sz="2000" dirty="0">
              <a:latin typeface="Arial" pitchFamily="34" charset="0"/>
            </a:endParaRP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2    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dirty="0">
                <a:latin typeface="Arial" pitchFamily="34" charset="0"/>
              </a:rPr>
              <a:t> = {</a:t>
            </a:r>
            <a:r>
              <a:rPr lang="en-US" sz="2000" b="1" dirty="0">
                <a:solidFill>
                  <a:srgbClr val="CC3300"/>
                </a:solidFill>
                <a:latin typeface="Arial" pitchFamily="34" charset="0"/>
              </a:rPr>
              <a:t>u</a:t>
            </a:r>
            <a:r>
              <a:rPr lang="en-US" sz="2000" dirty="0">
                <a:latin typeface="Arial" pitchFamily="34" charset="0"/>
              </a:rPr>
              <a:t>}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3    </a:t>
            </a:r>
            <a:r>
              <a:rPr lang="en-US" sz="2000" b="1" dirty="0">
                <a:latin typeface="Arial" pitchFamily="34" charset="0"/>
              </a:rPr>
              <a:t>for</a:t>
            </a:r>
            <a:r>
              <a:rPr lang="en-US" sz="2000" dirty="0">
                <a:latin typeface="Arial" pitchFamily="34" charset="0"/>
              </a:rPr>
              <a:t> all nodes </a:t>
            </a:r>
            <a:r>
              <a:rPr lang="en-US" sz="2000" b="1" dirty="0">
                <a:latin typeface="Arial" pitchFamily="34" charset="0"/>
              </a:rPr>
              <a:t>v</a:t>
            </a:r>
            <a:r>
              <a:rPr lang="en-US" sz="2000" dirty="0">
                <a:latin typeface="Arial" pitchFamily="34" charset="0"/>
              </a:rPr>
              <a:t> </a:t>
            </a:r>
          </a:p>
          <a:p>
            <a:pPr marL="457200" indent="-457200" eaLnBrk="0" hangingPunct="0">
              <a:buFontTx/>
              <a:buAutoNum type="arabicPlain" startAt="4"/>
            </a:pPr>
            <a:r>
              <a:rPr lang="en-US" sz="2000" b="1" dirty="0">
                <a:latin typeface="Arial" pitchFamily="34" charset="0"/>
              </a:rPr>
              <a:t>if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l-GR" sz="2000" dirty="0">
                <a:latin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</a:rPr>
              <a:t>v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rgbClr val="33CC33"/>
                </a:solidFill>
                <a:latin typeface="Arial" pitchFamily="34" charset="0"/>
              </a:rPr>
              <a:t>adjacent to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CC3300"/>
                </a:solidFill>
                <a:latin typeface="Arial" pitchFamily="34" charset="0"/>
              </a:rPr>
              <a:t>u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l-GR" sz="2000" dirty="0">
                <a:latin typeface="Arial" pitchFamily="34" charset="0"/>
              </a:rPr>
              <a:t>   </a:t>
            </a:r>
            <a:r>
              <a:rPr lang="en-US" sz="2000" dirty="0">
                <a:latin typeface="Arial" pitchFamily="34" charset="0"/>
              </a:rPr>
              <a:t>then </a:t>
            </a:r>
          </a:p>
          <a:p>
            <a:pPr marL="457200" indent="-457200" eaLnBrk="0" hangingPunct="0">
              <a:buFontTx/>
              <a:buAutoNum type="arabicPlain" startAt="4"/>
            </a:pPr>
            <a:r>
              <a:rPr lang="en-US" sz="2000" dirty="0">
                <a:latin typeface="Arial" pitchFamily="34" charset="0"/>
              </a:rPr>
              <a:t>        D(</a:t>
            </a:r>
            <a:r>
              <a:rPr lang="en-US" sz="2000" b="1" dirty="0">
                <a:latin typeface="Arial" pitchFamily="34" charset="0"/>
              </a:rPr>
              <a:t>v</a:t>
            </a:r>
            <a:r>
              <a:rPr lang="en-US" sz="2000" dirty="0">
                <a:latin typeface="Arial" pitchFamily="34" charset="0"/>
              </a:rPr>
              <a:t>) = c(</a:t>
            </a:r>
            <a:r>
              <a:rPr lang="en-US" sz="2000" b="1" dirty="0" err="1">
                <a:solidFill>
                  <a:srgbClr val="CC3300"/>
                </a:solidFill>
                <a:latin typeface="Arial" pitchFamily="34" charset="0"/>
              </a:rPr>
              <a:t>u</a:t>
            </a:r>
            <a:r>
              <a:rPr lang="en-US" sz="2000" dirty="0" err="1">
                <a:latin typeface="Arial" pitchFamily="34" charset="0"/>
              </a:rPr>
              <a:t>,</a:t>
            </a:r>
            <a:r>
              <a:rPr lang="en-US" sz="2000" b="1" dirty="0" err="1">
                <a:latin typeface="Arial" pitchFamily="34" charset="0"/>
              </a:rPr>
              <a:t>v</a:t>
            </a:r>
            <a:r>
              <a:rPr lang="en-US" sz="2000" dirty="0">
                <a:latin typeface="Arial" pitchFamily="34" charset="0"/>
              </a:rPr>
              <a:t>)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6      </a:t>
            </a:r>
            <a:r>
              <a:rPr lang="en-US" sz="2000" b="1" dirty="0">
                <a:latin typeface="Arial" pitchFamily="34" charset="0"/>
              </a:rPr>
              <a:t>else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</a:rPr>
              <a:t>D(v) =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∞</a:t>
            </a:r>
            <a:r>
              <a:rPr lang="en-US" sz="2000" dirty="0">
                <a:latin typeface="Arial" pitchFamily="34" charset="0"/>
              </a:rPr>
              <a:t>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7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8   </a:t>
            </a:r>
            <a:r>
              <a:rPr lang="en-US" sz="2000" b="1" i="1" dirty="0">
                <a:latin typeface="Arial" pitchFamily="34" charset="0"/>
              </a:rPr>
              <a:t>Loop</a:t>
            </a:r>
            <a:r>
              <a:rPr lang="en-US" sz="2000" i="1" dirty="0">
                <a:latin typeface="Arial" pitchFamily="34" charset="0"/>
              </a:rPr>
              <a:t> </a:t>
            </a:r>
            <a:endParaRPr lang="en-US" sz="2000" dirty="0">
              <a:latin typeface="Arial" pitchFamily="34" charset="0"/>
            </a:endParaRP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9     </a:t>
            </a:r>
            <a:r>
              <a:rPr lang="en-US" sz="2000" dirty="0" smtClean="0">
                <a:latin typeface="Arial" pitchFamily="34" charset="0"/>
              </a:rPr>
              <a:t>   </a:t>
            </a:r>
            <a:r>
              <a:rPr lang="en-US" sz="2000" b="1" dirty="0" smtClean="0">
                <a:latin typeface="Arial" pitchFamily="34" charset="0"/>
              </a:rPr>
              <a:t>find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rgbClr val="CC3300"/>
                </a:solidFill>
                <a:latin typeface="Arial" pitchFamily="34" charset="0"/>
              </a:rPr>
              <a:t>w</a:t>
            </a:r>
            <a:r>
              <a:rPr lang="en-US" sz="2000" b="1" dirty="0">
                <a:solidFill>
                  <a:srgbClr val="CC3300"/>
                </a:solidFill>
                <a:latin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33CC33"/>
                </a:solidFill>
                <a:latin typeface="Arial" pitchFamily="34" charset="0"/>
              </a:rPr>
              <a:t>not </a:t>
            </a:r>
            <a:r>
              <a:rPr lang="en-US" sz="2000" b="1" i="1" dirty="0">
                <a:solidFill>
                  <a:srgbClr val="33CC33"/>
                </a:solidFill>
                <a:latin typeface="Arial" pitchFamily="34" charset="0"/>
              </a:rPr>
              <a:t>in</a:t>
            </a:r>
            <a:r>
              <a:rPr lang="en-US" sz="2000" dirty="0">
                <a:latin typeface="Arial" pitchFamily="34" charset="0"/>
              </a:rPr>
              <a:t> 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</a:rPr>
              <a:t>such that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33CC33"/>
                </a:solidFill>
                <a:latin typeface="Arial" pitchFamily="34" charset="0"/>
              </a:rPr>
              <a:t>D(</a:t>
            </a:r>
            <a:r>
              <a:rPr lang="en-US" sz="2000" b="1" i="1" dirty="0">
                <a:solidFill>
                  <a:srgbClr val="CC3300"/>
                </a:solidFill>
                <a:latin typeface="Arial" pitchFamily="34" charset="0"/>
              </a:rPr>
              <a:t>w</a:t>
            </a:r>
            <a:r>
              <a:rPr lang="en-US" sz="2000" b="1" dirty="0">
                <a:solidFill>
                  <a:srgbClr val="33CC33"/>
                </a:solidFill>
                <a:latin typeface="Arial" pitchFamily="34" charset="0"/>
              </a:rPr>
              <a:t>)</a:t>
            </a:r>
            <a:r>
              <a:rPr lang="en-US" sz="2000" dirty="0">
                <a:solidFill>
                  <a:srgbClr val="33CC33"/>
                </a:solidFill>
                <a:latin typeface="Arial" pitchFamily="34" charset="0"/>
              </a:rPr>
              <a:t> is a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rgbClr val="33CC33"/>
                </a:solidFill>
                <a:latin typeface="Arial" pitchFamily="34" charset="0"/>
              </a:rPr>
              <a:t>minimum</a:t>
            </a:r>
            <a:r>
              <a:rPr lang="en-US" sz="2000" b="1" dirty="0">
                <a:solidFill>
                  <a:srgbClr val="33CC33"/>
                </a:solidFill>
                <a:latin typeface="Arial" pitchFamily="34" charset="0"/>
              </a:rPr>
              <a:t>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10   </a:t>
            </a:r>
            <a:r>
              <a:rPr lang="en-US" sz="2000" dirty="0" smtClean="0">
                <a:latin typeface="Arial" pitchFamily="34" charset="0"/>
              </a:rPr>
              <a:t>   </a:t>
            </a:r>
            <a:r>
              <a:rPr lang="en-US" sz="2000" b="1" dirty="0">
                <a:latin typeface="Arial" pitchFamily="34" charset="0"/>
              </a:rPr>
              <a:t>add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rgbClr val="CC3300"/>
                </a:solidFill>
                <a:latin typeface="Arial" pitchFamily="34" charset="0"/>
              </a:rPr>
              <a:t>w</a:t>
            </a:r>
            <a:r>
              <a:rPr lang="en-US" sz="2000" dirty="0">
                <a:latin typeface="Arial" pitchFamily="34" charset="0"/>
              </a:rPr>
              <a:t> to 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dirty="0">
                <a:latin typeface="Arial" pitchFamily="34" charset="0"/>
              </a:rPr>
              <a:t>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11   </a:t>
            </a:r>
            <a:r>
              <a:rPr lang="en-US" sz="2000" dirty="0" smtClean="0">
                <a:latin typeface="Arial" pitchFamily="34" charset="0"/>
              </a:rPr>
              <a:t>   </a:t>
            </a:r>
            <a:r>
              <a:rPr lang="en-US" sz="2000" b="1" dirty="0">
                <a:latin typeface="Arial" pitchFamily="34" charset="0"/>
              </a:rPr>
              <a:t>update</a:t>
            </a:r>
            <a:r>
              <a:rPr lang="en-US" sz="2000" dirty="0">
                <a:latin typeface="Arial" pitchFamily="34" charset="0"/>
              </a:rPr>
              <a:t> D(v) for all v </a:t>
            </a:r>
            <a:r>
              <a:rPr lang="en-US" sz="2000" b="1" i="1" dirty="0">
                <a:solidFill>
                  <a:srgbClr val="33CC33"/>
                </a:solidFill>
                <a:latin typeface="Arial" pitchFamily="34" charset="0"/>
              </a:rPr>
              <a:t>adjacent to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CC3300"/>
                </a:solidFill>
                <a:latin typeface="Arial" pitchFamily="34" charset="0"/>
              </a:rPr>
              <a:t>w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</a:rPr>
              <a:t>and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i="1" dirty="0">
                <a:solidFill>
                  <a:srgbClr val="33CC33"/>
                </a:solidFill>
                <a:latin typeface="Arial" pitchFamily="34" charset="0"/>
              </a:rPr>
              <a:t>not in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: </a:t>
            </a:r>
            <a:endParaRPr lang="en-US" sz="2000" dirty="0">
              <a:latin typeface="Arial" pitchFamily="34" charset="0"/>
            </a:endParaRP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12      </a:t>
            </a:r>
            <a:r>
              <a:rPr lang="en-US" sz="2000" dirty="0" smtClean="0">
                <a:latin typeface="Arial" pitchFamily="34" charset="0"/>
              </a:rPr>
              <a:t> 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D(</a:t>
            </a:r>
            <a:r>
              <a:rPr lang="en-US" sz="2000" dirty="0">
                <a:latin typeface="Arial" pitchFamily="34" charset="0"/>
              </a:rPr>
              <a:t>v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) = min( D(</a:t>
            </a:r>
            <a:r>
              <a:rPr lang="en-US" sz="2000" dirty="0">
                <a:latin typeface="Arial" pitchFamily="34" charset="0"/>
              </a:rPr>
              <a:t>v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),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33CC33"/>
                </a:solidFill>
                <a:latin typeface="Arial" pitchFamily="34" charset="0"/>
              </a:rPr>
              <a:t>D(w</a:t>
            </a:r>
            <a:r>
              <a:rPr lang="en-US" sz="2000" b="1" dirty="0">
                <a:solidFill>
                  <a:srgbClr val="33CC33"/>
                </a:solidFill>
                <a:latin typeface="Arial" pitchFamily="34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 + c(</a:t>
            </a:r>
            <a:r>
              <a:rPr lang="en-US" sz="2000" dirty="0" err="1">
                <a:solidFill>
                  <a:srgbClr val="FF0000"/>
                </a:solidFill>
                <a:latin typeface="Arial" pitchFamily="34" charset="0"/>
              </a:rPr>
              <a:t>w,</a:t>
            </a:r>
            <a:r>
              <a:rPr lang="en-US" sz="2000" dirty="0" err="1">
                <a:latin typeface="Arial" pitchFamily="34" charset="0"/>
              </a:rPr>
              <a:t>v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 ) 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  <a:p>
            <a:pPr marL="457200" indent="-457200" eaLnBrk="0" hangingPunct="0"/>
            <a:endParaRPr lang="en-US" sz="2000" dirty="0">
              <a:latin typeface="Arial" pitchFamily="34" charset="0"/>
            </a:endParaRPr>
          </a:p>
          <a:p>
            <a:pPr marL="457200" indent="-457200" eaLnBrk="0" hangingPunct="0"/>
            <a:r>
              <a:rPr lang="en-US" sz="2000" dirty="0" smtClean="0">
                <a:latin typeface="Arial" pitchFamily="34" charset="0"/>
              </a:rPr>
              <a:t>   </a:t>
            </a:r>
            <a:r>
              <a:rPr lang="en-US" sz="2000" dirty="0">
                <a:latin typeface="Arial" pitchFamily="34" charset="0"/>
              </a:rPr>
              <a:t>/* new cost to v is either old cost to v or known </a:t>
            </a:r>
          </a:p>
          <a:p>
            <a:pPr marL="457200" indent="-457200" eaLnBrk="0" hangingPunct="0"/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     </a:t>
            </a:r>
            <a:r>
              <a:rPr lang="en-US" sz="2000" dirty="0">
                <a:latin typeface="Arial" pitchFamily="34" charset="0"/>
              </a:rPr>
              <a:t>shortest path cost to w plus cost from w to v */ </a:t>
            </a:r>
          </a:p>
          <a:p>
            <a:pPr marL="457200" indent="-457200" eaLnBrk="0" hangingPunct="0"/>
            <a:r>
              <a:rPr lang="en-US" sz="2000" dirty="0" smtClean="0">
                <a:latin typeface="Arial" pitchFamily="34" charset="0"/>
              </a:rPr>
              <a:t>13  </a:t>
            </a:r>
            <a:r>
              <a:rPr lang="en-US" sz="2000" b="1" i="1" dirty="0">
                <a:latin typeface="Arial" pitchFamily="34" charset="0"/>
              </a:rPr>
              <a:t>until all nodes in N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dirty="0">
                <a:latin typeface="Arial" pitchFamily="34" charset="0"/>
              </a:rPr>
              <a:t> </a:t>
            </a:r>
          </a:p>
        </p:txBody>
      </p:sp>
      <p:sp>
        <p:nvSpPr>
          <p:cNvPr id="29702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2147483647 w 504"/>
              <a:gd name="T1" fmla="*/ 2147483647 h 1818"/>
              <a:gd name="T2" fmla="*/ 2147483647 w 504"/>
              <a:gd name="T3" fmla="*/ 2147483647 h 1818"/>
              <a:gd name="T4" fmla="*/ 2147483647 w 504"/>
              <a:gd name="T5" fmla="*/ 2147483647 h 1818"/>
              <a:gd name="T6" fmla="*/ 2147483647 w 504"/>
              <a:gd name="T7" fmla="*/ 2147483647 h 1818"/>
              <a:gd name="T8" fmla="*/ 0 60000 65536"/>
              <a:gd name="T9" fmla="*/ 0 60000 65536"/>
              <a:gd name="T10" fmla="*/ 0 60000 65536"/>
              <a:gd name="T11" fmla="*/ 0 60000 65536"/>
              <a:gd name="T12" fmla="*/ 0 w 504"/>
              <a:gd name="T13" fmla="*/ 0 h 1818"/>
              <a:gd name="T14" fmla="*/ 504 w 504"/>
              <a:gd name="T15" fmla="*/ 1818 h 18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25C7F4D-CF95-4A9A-962E-2F6C5965052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15313" cy="1143000"/>
          </a:xfrm>
        </p:spPr>
        <p:txBody>
          <a:bodyPr/>
          <a:lstStyle/>
          <a:p>
            <a:r>
              <a:rPr lang="el-GR" sz="3600" smtClean="0"/>
              <a:t>Αλγόριθμος του </a:t>
            </a:r>
            <a:r>
              <a:rPr lang="en-US" sz="3600" smtClean="0"/>
              <a:t>Dijsktra:</a:t>
            </a:r>
            <a:r>
              <a:rPr lang="el-GR" sz="3600" smtClean="0"/>
              <a:t> παράδειγμα</a:t>
            </a:r>
            <a:endParaRPr 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>
                <a:latin typeface="Arial" pitchFamily="34" charset="0"/>
              </a:rPr>
              <a:t>Step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0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1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2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3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4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b="1">
                <a:latin typeface="Arial" pitchFamily="34" charset="0"/>
              </a:rPr>
              <a:t>N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'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u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ux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uxy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uxyv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uxyvw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uxyvwz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2457450" y="1497013"/>
            <a:ext cx="1212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b="1">
                <a:latin typeface="Arial" pitchFamily="34" charset="0"/>
              </a:rPr>
              <a:t>D(v),p(v)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2,u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2,u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2,u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3627438" y="1501775"/>
            <a:ext cx="13239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b="1">
                <a:latin typeface="Arial" pitchFamily="34" charset="0"/>
              </a:rPr>
              <a:t>D(w),p(w</a:t>
            </a:r>
            <a:r>
              <a:rPr lang="en-US" sz="2000">
                <a:latin typeface="Arial" pitchFamily="34" charset="0"/>
              </a:rPr>
              <a:t>)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5,u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4,x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3,y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3,y</a:t>
            </a: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5014913" y="1497013"/>
            <a:ext cx="121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b="1">
                <a:latin typeface="Arial" pitchFamily="34" charset="0"/>
              </a:rPr>
              <a:t>D(x),p(x)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1,u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310313" y="1501775"/>
            <a:ext cx="1212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b="1">
                <a:latin typeface="Arial" pitchFamily="34" charset="0"/>
              </a:rPr>
              <a:t>D(y),p(y)</a:t>
            </a:r>
          </a:p>
          <a:p>
            <a:pPr algn="r" eaLnBrk="0" hangingPunct="0"/>
            <a:r>
              <a:rPr lang="en-US" sz="2000">
                <a:cs typeface="Arial" pitchFamily="34" charset="0"/>
              </a:rPr>
              <a:t>∞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2,x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7591425" y="1516063"/>
            <a:ext cx="11842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b="1">
                <a:latin typeface="Arial" pitchFamily="34" charset="0"/>
              </a:rPr>
              <a:t>D(z),p(z)</a:t>
            </a:r>
          </a:p>
          <a:p>
            <a:pPr algn="r" eaLnBrk="0" hangingPunct="0"/>
            <a:r>
              <a:rPr lang="en-US"/>
              <a:t>∞ </a:t>
            </a:r>
            <a:endParaRPr lang="en-US" sz="2000">
              <a:latin typeface="Arial" pitchFamily="34" charset="0"/>
            </a:endParaRPr>
          </a:p>
          <a:p>
            <a:pPr algn="r" eaLnBrk="0" hangingPunct="0"/>
            <a:r>
              <a:rPr lang="en-US"/>
              <a:t>∞ </a:t>
            </a:r>
            <a:endParaRPr lang="en-US" sz="2000">
              <a:latin typeface="Arial" pitchFamily="34" charset="0"/>
            </a:endParaRPr>
          </a:p>
          <a:p>
            <a:pPr algn="r" eaLnBrk="0" hangingPunct="0"/>
            <a:r>
              <a:rPr lang="en-US" sz="2000">
                <a:latin typeface="Arial" pitchFamily="34" charset="0"/>
              </a:rPr>
              <a:t>4,y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4,y</a:t>
            </a:r>
          </a:p>
          <a:p>
            <a:pPr algn="r" eaLnBrk="0" hangingPunct="0"/>
            <a:r>
              <a:rPr lang="en-US" sz="2000">
                <a:latin typeface="Arial" pitchFamily="34" charset="0"/>
              </a:rPr>
              <a:t>4,y</a:t>
            </a:r>
          </a:p>
        </p:txBody>
      </p:sp>
      <p:sp>
        <p:nvSpPr>
          <p:cNvPr id="30732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0738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30751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52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53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54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55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56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0757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58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59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60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61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0762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63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64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65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66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0767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68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69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70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71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0772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73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74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75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76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0777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78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79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80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81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0782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0783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84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85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16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86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87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88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89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90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0791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30792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30818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0819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0793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30816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0817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0794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30814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0815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x</a:t>
                </a:r>
              </a:p>
            </p:txBody>
          </p:sp>
        </p:grpSp>
        <p:grpSp>
          <p:nvGrpSpPr>
            <p:cNvPr id="30795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30812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0813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0796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30810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0811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0797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30808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0809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z</a:t>
                </a:r>
              </a:p>
            </p:txBody>
          </p:sp>
        </p:grpSp>
        <p:sp>
          <p:nvSpPr>
            <p:cNvPr id="30798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99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0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1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2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3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4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5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6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7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739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30740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30741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30742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30743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5057" name="Oval 161"/>
          <p:cNvSpPr>
            <a:spLocks noChangeArrowheads="1"/>
          </p:cNvSpPr>
          <p:nvPr/>
        </p:nvSpPr>
        <p:spPr bwMode="auto">
          <a:xfrm>
            <a:off x="2276475" y="5178425"/>
            <a:ext cx="595313" cy="307975"/>
          </a:xfrm>
          <a:prstGeom prst="ellipse">
            <a:avLst/>
          </a:prstGeom>
          <a:solidFill>
            <a:srgbClr val="FFFF00">
              <a:alpha val="67058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65058" name="Line 162"/>
          <p:cNvSpPr>
            <a:spLocks noChangeShapeType="1"/>
          </p:cNvSpPr>
          <p:nvPr/>
        </p:nvSpPr>
        <p:spPr bwMode="auto">
          <a:xfrm>
            <a:off x="2733675" y="5437188"/>
            <a:ext cx="406400" cy="39687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5059" name="Line 163"/>
          <p:cNvSpPr>
            <a:spLocks noChangeShapeType="1"/>
          </p:cNvSpPr>
          <p:nvPr/>
        </p:nvSpPr>
        <p:spPr bwMode="auto">
          <a:xfrm>
            <a:off x="3557588" y="5973763"/>
            <a:ext cx="606425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5060" name="Line 164"/>
          <p:cNvSpPr>
            <a:spLocks noChangeShapeType="1"/>
          </p:cNvSpPr>
          <p:nvPr/>
        </p:nvSpPr>
        <p:spPr bwMode="auto">
          <a:xfrm flipV="1">
            <a:off x="2752725" y="4929188"/>
            <a:ext cx="536575" cy="29845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5061" name="Line 165"/>
          <p:cNvSpPr>
            <a:spLocks noChangeShapeType="1"/>
          </p:cNvSpPr>
          <p:nvPr/>
        </p:nvSpPr>
        <p:spPr bwMode="auto">
          <a:xfrm flipH="1" flipV="1">
            <a:off x="4471988" y="4940300"/>
            <a:ext cx="11112" cy="874713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5062" name="Line 166"/>
          <p:cNvSpPr>
            <a:spLocks noChangeShapeType="1"/>
          </p:cNvSpPr>
          <p:nvPr/>
        </p:nvSpPr>
        <p:spPr bwMode="auto">
          <a:xfrm flipV="1">
            <a:off x="4670425" y="5465763"/>
            <a:ext cx="676275" cy="457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30750" name="Text Box 167"/>
          <p:cNvSpPr txBox="1">
            <a:spLocks noChangeArrowheads="1"/>
          </p:cNvSpPr>
          <p:nvPr/>
        </p:nvSpPr>
        <p:spPr bwMode="auto">
          <a:xfrm>
            <a:off x="146050" y="6216650"/>
            <a:ext cx="7283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dirty="0"/>
              <a:t>Η διαδικασία εκτελείται</a:t>
            </a:r>
            <a:r>
              <a:rPr lang="en-US" dirty="0"/>
              <a:t> </a:t>
            </a:r>
            <a:r>
              <a:rPr lang="el-GR" dirty="0"/>
              <a:t>από τον </a:t>
            </a:r>
            <a:r>
              <a:rPr lang="el-GR" b="1" dirty="0"/>
              <a:t>κάθε δρομολογητή στο δίκτυο</a:t>
            </a:r>
            <a:endParaRPr lang="en-US" b="1" dirty="0"/>
          </a:p>
          <a:p>
            <a:pPr eaLnBrk="0" hangingPunct="0"/>
            <a:r>
              <a:rPr lang="en-US" dirty="0"/>
              <a:t>Use of global information about the network topology &amp; costs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7" grpId="0" animBg="1"/>
      <p:bldP spid="465058" grpId="0" animBg="1"/>
      <p:bldP spid="465059" grpId="0" animBg="1"/>
      <p:bldP spid="465060" grpId="0" animBg="1"/>
      <p:bldP spid="465061" grpId="0" animBg="1"/>
      <p:bldP spid="465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F074361-A188-4266-B387-0B3857DBE15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sz="3600" smtClean="0"/>
              <a:t>Network layer</a:t>
            </a:r>
          </a:p>
        </p:txBody>
      </p:sp>
      <p:sp>
        <p:nvSpPr>
          <p:cNvPr id="10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054100"/>
            <a:ext cx="4086225" cy="18319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transport segment from sending to receiving host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on sending side encapsulates segments into </a:t>
            </a:r>
            <a:r>
              <a:rPr lang="en-US" sz="2400" dirty="0" err="1" smtClean="0"/>
              <a:t>datagrams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on </a:t>
            </a:r>
            <a:r>
              <a:rPr lang="en-US" sz="2400" dirty="0" err="1" smtClean="0"/>
              <a:t>rcving</a:t>
            </a:r>
            <a:r>
              <a:rPr lang="en-US" sz="2400" dirty="0" smtClean="0"/>
              <a:t> side, delivers segments to transport layer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network layer protocols in </a:t>
            </a:r>
            <a:r>
              <a:rPr lang="en-US" sz="2400" i="1" dirty="0" smtClean="0"/>
              <a:t>every</a:t>
            </a:r>
            <a:r>
              <a:rPr lang="en-US" sz="2400" dirty="0" smtClean="0"/>
              <a:t> host, router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router examines header fields in all IP </a:t>
            </a:r>
            <a:r>
              <a:rPr lang="en-US" sz="2400" dirty="0" err="1" smtClean="0"/>
              <a:t>datagrams</a:t>
            </a:r>
            <a:r>
              <a:rPr lang="en-US" sz="2400" dirty="0" smtClean="0"/>
              <a:t> passing through it</a:t>
            </a:r>
          </a:p>
          <a:p>
            <a:pPr>
              <a:buFont typeface="ZapfDingbats"/>
              <a:buNone/>
            </a:pPr>
            <a:endParaRPr lang="en-US" sz="2400" dirty="0" smtClean="0"/>
          </a:p>
          <a:p>
            <a:pPr>
              <a:buFont typeface="ZapfDingbats"/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endParaRPr lang="en-US" sz="2400" dirty="0" smtClean="0"/>
          </a:p>
        </p:txBody>
      </p:sp>
      <p:sp>
        <p:nvSpPr>
          <p:cNvPr id="1043" name="Freeform 684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962699801 w 828"/>
              <a:gd name="T1" fmla="*/ 75604635 h 425"/>
              <a:gd name="T2" fmla="*/ 932457934 w 828"/>
              <a:gd name="T3" fmla="*/ 75604635 h 425"/>
              <a:gd name="T4" fmla="*/ 317539693 w 828"/>
              <a:gd name="T5" fmla="*/ 80644942 h 425"/>
              <a:gd name="T6" fmla="*/ 15120939 w 828"/>
              <a:gd name="T7" fmla="*/ 317539460 h 425"/>
              <a:gd name="T8" fmla="*/ 231854406 w 828"/>
              <a:gd name="T9" fmla="*/ 690522301 h 425"/>
              <a:gd name="T10" fmla="*/ 735885606 w 828"/>
              <a:gd name="T11" fmla="*/ 967739402 h 425"/>
              <a:gd name="T12" fmla="*/ 1360884371 w 828"/>
              <a:gd name="T13" fmla="*/ 1048384319 h 425"/>
              <a:gd name="T14" fmla="*/ 1759069338 w 828"/>
              <a:gd name="T15" fmla="*/ 831650906 h 425"/>
              <a:gd name="T16" fmla="*/ 1955641467 w 828"/>
              <a:gd name="T17" fmla="*/ 428426320 h 425"/>
              <a:gd name="T18" fmla="*/ 1995963955 w 828"/>
              <a:gd name="T19" fmla="*/ 55443405 h 425"/>
              <a:gd name="T20" fmla="*/ 1411287481 w 828"/>
              <a:gd name="T21" fmla="*/ 95765864 h 425"/>
              <a:gd name="T22" fmla="*/ 962699801 w 828"/>
              <a:gd name="T23" fmla="*/ 75604635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44" name="Freeform 685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2147483647 w 765"/>
              <a:gd name="T1" fmla="*/ 51791808 h 459"/>
              <a:gd name="T2" fmla="*/ 1473499230 w 765"/>
              <a:gd name="T3" fmla="*/ 362535844 h 459"/>
              <a:gd name="T4" fmla="*/ 491166363 w 765"/>
              <a:gd name="T5" fmla="*/ 517908937 h 459"/>
              <a:gd name="T6" fmla="*/ 71628472 w 765"/>
              <a:gd name="T7" fmla="*/ 1740175577 h 459"/>
              <a:gd name="T8" fmla="*/ 920937231 w 765"/>
              <a:gd name="T9" fmla="*/ 2147483647 h 459"/>
              <a:gd name="T10" fmla="*/ 177024600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1926624200 h 459"/>
              <a:gd name="T18" fmla="*/ 2147483647 w 765"/>
              <a:gd name="T19" fmla="*/ 818298275 h 459"/>
              <a:gd name="T20" fmla="*/ 2147483647 w 765"/>
              <a:gd name="T21" fmla="*/ 176089426 h 459"/>
              <a:gd name="T22" fmla="*/ 2147483647 w 765"/>
              <a:gd name="T23" fmla="*/ 51791808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45" name="Freeform 686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1633060877 w 1036"/>
              <a:gd name="T1" fmla="*/ 27722528 h 675"/>
              <a:gd name="T2" fmla="*/ 982860871 w 1036"/>
              <a:gd name="T3" fmla="*/ 133569139 h 675"/>
              <a:gd name="T4" fmla="*/ 519152141 w 1036"/>
              <a:gd name="T5" fmla="*/ 325101083 h 675"/>
              <a:gd name="T6" fmla="*/ 383063669 w 1036"/>
              <a:gd name="T7" fmla="*/ 577116834 h 675"/>
              <a:gd name="T8" fmla="*/ 55443436 w 1036"/>
              <a:gd name="T9" fmla="*/ 748487477 h 675"/>
              <a:gd name="T10" fmla="*/ 45362804 w 1036"/>
              <a:gd name="T11" fmla="*/ 1156753031 h 675"/>
              <a:gd name="T12" fmla="*/ 332660567 w 1036"/>
              <a:gd name="T13" fmla="*/ 1232357726 h 675"/>
              <a:gd name="T14" fmla="*/ 1154231415 w 1036"/>
              <a:gd name="T15" fmla="*/ 1232357726 h 675"/>
              <a:gd name="T16" fmla="*/ 1507053124 w 1036"/>
              <a:gd name="T17" fmla="*/ 1398688056 h 675"/>
              <a:gd name="T18" fmla="*/ 1895157401 w 1036"/>
              <a:gd name="T19" fmla="*/ 1655744021 h 675"/>
              <a:gd name="T20" fmla="*/ 2147483647 w 1036"/>
              <a:gd name="T21" fmla="*/ 1665825044 h 675"/>
              <a:gd name="T22" fmla="*/ 2147483647 w 1036"/>
              <a:gd name="T23" fmla="*/ 1519655569 h 675"/>
              <a:gd name="T24" fmla="*/ 2147483647 w 1036"/>
              <a:gd name="T25" fmla="*/ 1121470840 h 675"/>
              <a:gd name="T26" fmla="*/ 2147483647 w 1036"/>
              <a:gd name="T27" fmla="*/ 733366538 h 675"/>
              <a:gd name="T28" fmla="*/ 2147483647 w 1036"/>
              <a:gd name="T29" fmla="*/ 269657640 h 675"/>
              <a:gd name="T30" fmla="*/ 2147483647 w 1036"/>
              <a:gd name="T31" fmla="*/ 42843467 h 675"/>
              <a:gd name="T32" fmla="*/ 1955641122 w 1036"/>
              <a:gd name="T33" fmla="*/ 7561266 h 675"/>
              <a:gd name="T34" fmla="*/ 1633060877 w 1036"/>
              <a:gd name="T35" fmla="*/ 27722528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1046" name="Group 687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1633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4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7" name="Group 690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1603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04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05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06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07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08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09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0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1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2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3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4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5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6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17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grpSp>
          <p:nvGrpSpPr>
            <p:cNvPr id="1618" name="Group 70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629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30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31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32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</p:grpSp>
        <p:grpSp>
          <p:nvGrpSpPr>
            <p:cNvPr id="1619" name="Group 71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625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26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27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28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</p:grpSp>
        <p:grpSp>
          <p:nvGrpSpPr>
            <p:cNvPr id="1620" name="Group 71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621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22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23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624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</p:grpSp>
      </p:grpSp>
      <p:sp>
        <p:nvSpPr>
          <p:cNvPr id="1048" name="Oval 721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49" name="Line 722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50" name="Line 723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51" name="Rectangle 724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052" name="Oval 725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53" name="Group 726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1600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01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02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54" name="Group 730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1597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9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55" name="Oval 734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56" name="Line 735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57" name="Line 736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58" name="Rectangle 737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059" name="Oval 738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60" name="Group 739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1594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5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6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61" name="Group 743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1591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2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3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62" name="Oval 747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63" name="Line 748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64" name="Line 749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65" name="Rectangle 750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066" name="Oval 751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67" name="Group 752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1588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9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0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68" name="Group 756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1585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6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7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69" name="Oval 760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70" name="Line 761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71" name="Line 762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72" name="Rectangle 763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073" name="Oval 764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74" name="Group 765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1582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3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4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75" name="Group 769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1579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0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81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76" name="Oval 773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77" name="Line 774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78" name="Line 775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79" name="Rectangle 776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080" name="Oval 777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81" name="Group 778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1576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77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78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82" name="Group 782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1573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74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75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83" name="Oval 786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84" name="Line 787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85" name="Line 788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86" name="Rectangle 789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7" name="Oval 790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88" name="Group 791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1570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71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72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89" name="Group 795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1567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8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9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90" name="Oval 799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91" name="Line 800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92" name="Line 801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93" name="Rectangle 802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094" name="Oval 803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95" name="Group 804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1564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5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6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96" name="Group 808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1561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2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3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97" name="Oval 812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98" name="Line 813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99" name="Line 814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00" name="Rectangle 815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101" name="Oval 816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102" name="Group 817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1558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9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60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03" name="Group 821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1555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6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7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04" name="Oval 825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05" name="Line 826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06" name="Line 827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07" name="Rectangle 828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1108" name="Oval 829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109" name="Group 830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1552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3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4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10" name="Group 834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1549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0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51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11" name="Line 838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2" name="Line 839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3" name="Line 840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4" name="Line 841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5" name="Line 842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6" name="Line 843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7" name="Line 844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8" name="Freeform 845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2147483647 w 1877"/>
              <a:gd name="T1" fmla="*/ 57962789 h 917"/>
              <a:gd name="T2" fmla="*/ 1743948758 w 1877"/>
              <a:gd name="T3" fmla="*/ 274696169 h 917"/>
              <a:gd name="T4" fmla="*/ 1045865938 w 1877"/>
              <a:gd name="T5" fmla="*/ 229333384 h 917"/>
              <a:gd name="T6" fmla="*/ 282257573 w 1877"/>
              <a:gd name="T7" fmla="*/ 428426500 h 917"/>
              <a:gd name="T8" fmla="*/ 126007850 w 1877"/>
              <a:gd name="T9" fmla="*/ 889614217 h 917"/>
              <a:gd name="T10" fmla="*/ 35282197 w 1877"/>
              <a:gd name="T11" fmla="*/ 1330642086 h 917"/>
              <a:gd name="T12" fmla="*/ 350302579 w 1877"/>
              <a:gd name="T13" fmla="*/ 1638100961 h 917"/>
              <a:gd name="T14" fmla="*/ 1272679979 w 1877"/>
              <a:gd name="T15" fmla="*/ 1968240831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1998482688 h 917"/>
              <a:gd name="T22" fmla="*/ 2147483647 w 1877"/>
              <a:gd name="T23" fmla="*/ 1572576938 h 917"/>
              <a:gd name="T24" fmla="*/ 2147483647 w 1877"/>
              <a:gd name="T25" fmla="*/ 551913287 h 917"/>
              <a:gd name="T26" fmla="*/ 2147483647 w 1877"/>
              <a:gd name="T27" fmla="*/ 252015571 h 917"/>
              <a:gd name="T28" fmla="*/ 2147483647 w 1877"/>
              <a:gd name="T29" fmla="*/ 32761230 h 917"/>
              <a:gd name="T30" fmla="*/ 2147483647 w 1877"/>
              <a:gd name="T31" fmla="*/ 57962789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19" name="Line 846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0" name="Line 847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1" name="Line 848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122" name="Group 849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1536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540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541" name="Group 85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546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47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48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542" name="Group 85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543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44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45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1123" name="Group 863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1523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24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25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26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527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528" name="Group 86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533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34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35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529" name="Group 87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530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31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32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1124" name="Group 877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1510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11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12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13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514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515" name="Group 88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520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21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22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516" name="Group 88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517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18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19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125" name="Line 891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6" name="Line 892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7" name="Line 893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8" name="Line 894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9" name="Line 895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0" name="Line 896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1" name="Line 897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2" name="Line 898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3" name="Line 899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4" name="Line 900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5" name="Line 901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6" name="Line 902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1137" name="Group 903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1483" name="Group 904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507" name="Picture 905" descr="lgv_fqmg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08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09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pic>
          <p:nvPicPr>
            <p:cNvPr id="1484" name="Picture 908" descr="imgyjavg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85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8" name="Clip" r:id="rId6" imgW="819000" imgH="847800" progId="">
                      <p:embed/>
                    </p:oleObj>
                  </mc:Choice>
                  <mc:Fallback>
                    <p:oleObj name="Clip" r:id="rId6" imgW="819000" imgH="847800" progId="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" name="Clip" r:id="rId8" imgW="1266840" imgH="1200240" progId="">
                      <p:embed/>
                    </p:oleObj>
                  </mc:Choice>
                  <mc:Fallback>
                    <p:oleObj name="Clip" r:id="rId8" imgW="1266840" imgH="1200240" progId="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86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0" name="Clip" r:id="rId10" imgW="819000" imgH="847800" progId="">
                      <p:embed/>
                    </p:oleObj>
                  </mc:Choice>
                  <mc:Fallback>
                    <p:oleObj name="Clip" r:id="rId10" imgW="819000" imgH="847800" progId="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1" name="Clip" r:id="rId11" imgW="1266840" imgH="1200240" progId="">
                      <p:embed/>
                    </p:oleObj>
                  </mc:Choice>
                  <mc:Fallback>
                    <p:oleObj name="Clip" r:id="rId11" imgW="1266840" imgH="1200240" progId="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Clip" r:id="rId12" imgW="1305000" imgH="1085760" progId="">
                    <p:embed/>
                  </p:oleObj>
                </mc:Choice>
                <mc:Fallback>
                  <p:oleObj name="Clip" r:id="rId12" imgW="1305000" imgH="108576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87" name="Group 916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499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0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1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2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3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4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5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06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Clip" r:id="rId17" imgW="1305000" imgH="1085760" progId="">
                    <p:embed/>
                  </p:oleObj>
                </mc:Choice>
                <mc:Fallback>
                  <p:oleObj name="Clip" r:id="rId17" imgW="1305000" imgH="108576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88" name="Group 929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7" name="Clip" r:id="rId18" imgW="819000" imgH="847800" progId="">
                      <p:embed/>
                    </p:oleObj>
                  </mc:Choice>
                  <mc:Fallback>
                    <p:oleObj name="Clip" r:id="rId18" imgW="819000" imgH="847800" progId="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1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8" name="Clip" r:id="rId19" imgW="1266840" imgH="1200240" progId="">
                      <p:embed/>
                    </p:oleObj>
                  </mc:Choice>
                  <mc:Fallback>
                    <p:oleObj name="Clip" r:id="rId19" imgW="1266840" imgH="1200240" progId="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89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9" name="Clip" r:id="rId20" imgW="819000" imgH="847800" progId="">
                      <p:embed/>
                    </p:oleObj>
                  </mc:Choice>
                  <mc:Fallback>
                    <p:oleObj name="Clip" r:id="rId20" imgW="819000" imgH="847800" progId="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0" name="Clip" r:id="rId21" imgW="1266840" imgH="1200240" progId="">
                      <p:embed/>
                    </p:oleObj>
                  </mc:Choice>
                  <mc:Fallback>
                    <p:oleObj name="Clip" r:id="rId21" imgW="1266840" imgH="1200240" progId="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90" name="Group 935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491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2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3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4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5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6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7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98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138" name="Line 944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39" name="Line 945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0" name="Line 946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1" name="Line 947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2" name="Line 948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3" name="Line 949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4" name="Line 950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5" name="Line 951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6" name="Line 952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7" name="Line 953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48" name="Line 954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1149" name="Group 955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1470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71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72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73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474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475" name="Group 961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480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81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82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476" name="Group 965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477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78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79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1150" name="Group 969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1457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58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59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60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461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462" name="Group 97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467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68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69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463" name="Group 97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464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65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66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1151" name="Group 983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1439" name="Picture 984" descr="31u_bnrz[1]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440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2 w 199"/>
                <a:gd name="T1" fmla="*/ 1 h 232"/>
                <a:gd name="T2" fmla="*/ 1 w 199"/>
                <a:gd name="T3" fmla="*/ 1 h 232"/>
                <a:gd name="T4" fmla="*/ 1 w 199"/>
                <a:gd name="T5" fmla="*/ 1 h 232"/>
                <a:gd name="T6" fmla="*/ 1 w 199"/>
                <a:gd name="T7" fmla="*/ 2 h 232"/>
                <a:gd name="T8" fmla="*/ 0 w 199"/>
                <a:gd name="T9" fmla="*/ 2 h 232"/>
                <a:gd name="T10" fmla="*/ 0 w 199"/>
                <a:gd name="T11" fmla="*/ 3 h 232"/>
                <a:gd name="T12" fmla="*/ 0 w 199"/>
                <a:gd name="T13" fmla="*/ 3 h 232"/>
                <a:gd name="T14" fmla="*/ 0 w 199"/>
                <a:gd name="T15" fmla="*/ 4 h 232"/>
                <a:gd name="T16" fmla="*/ 0 w 199"/>
                <a:gd name="T17" fmla="*/ 4 h 232"/>
                <a:gd name="T18" fmla="*/ 0 w 199"/>
                <a:gd name="T19" fmla="*/ 5 h 232"/>
                <a:gd name="T20" fmla="*/ 0 w 199"/>
                <a:gd name="T21" fmla="*/ 5 h 232"/>
                <a:gd name="T22" fmla="*/ 1 w 199"/>
                <a:gd name="T23" fmla="*/ 6 h 232"/>
                <a:gd name="T24" fmla="*/ 1 w 199"/>
                <a:gd name="T25" fmla="*/ 6 h 232"/>
                <a:gd name="T26" fmla="*/ 2 w 199"/>
                <a:gd name="T27" fmla="*/ 6 h 232"/>
                <a:gd name="T28" fmla="*/ 2 w 199"/>
                <a:gd name="T29" fmla="*/ 7 h 232"/>
                <a:gd name="T30" fmla="*/ 3 w 199"/>
                <a:gd name="T31" fmla="*/ 7 h 232"/>
                <a:gd name="T32" fmla="*/ 4 w 199"/>
                <a:gd name="T33" fmla="*/ 6 h 232"/>
                <a:gd name="T34" fmla="*/ 4 w 199"/>
                <a:gd name="T35" fmla="*/ 6 h 232"/>
                <a:gd name="T36" fmla="*/ 4 w 199"/>
                <a:gd name="T37" fmla="*/ 6 h 232"/>
                <a:gd name="T38" fmla="*/ 4 w 199"/>
                <a:gd name="T39" fmla="*/ 6 h 232"/>
                <a:gd name="T40" fmla="*/ 4 w 199"/>
                <a:gd name="T41" fmla="*/ 6 h 232"/>
                <a:gd name="T42" fmla="*/ 4 w 199"/>
                <a:gd name="T43" fmla="*/ 6 h 232"/>
                <a:gd name="T44" fmla="*/ 4 w 199"/>
                <a:gd name="T45" fmla="*/ 6 h 232"/>
                <a:gd name="T46" fmla="*/ 4 w 199"/>
                <a:gd name="T47" fmla="*/ 6 h 232"/>
                <a:gd name="T48" fmla="*/ 3 w 199"/>
                <a:gd name="T49" fmla="*/ 6 h 232"/>
                <a:gd name="T50" fmla="*/ 3 w 199"/>
                <a:gd name="T51" fmla="*/ 6 h 232"/>
                <a:gd name="T52" fmla="*/ 3 w 199"/>
                <a:gd name="T53" fmla="*/ 6 h 232"/>
                <a:gd name="T54" fmla="*/ 3 w 199"/>
                <a:gd name="T55" fmla="*/ 5 h 232"/>
                <a:gd name="T56" fmla="*/ 2 w 199"/>
                <a:gd name="T57" fmla="*/ 5 h 232"/>
                <a:gd name="T58" fmla="*/ 2 w 199"/>
                <a:gd name="T59" fmla="*/ 5 h 232"/>
                <a:gd name="T60" fmla="*/ 2 w 199"/>
                <a:gd name="T61" fmla="*/ 5 h 232"/>
                <a:gd name="T62" fmla="*/ 1 w 199"/>
                <a:gd name="T63" fmla="*/ 5 h 232"/>
                <a:gd name="T64" fmla="*/ 1 w 199"/>
                <a:gd name="T65" fmla="*/ 5 h 232"/>
                <a:gd name="T66" fmla="*/ 1 w 199"/>
                <a:gd name="T67" fmla="*/ 4 h 232"/>
                <a:gd name="T68" fmla="*/ 1 w 199"/>
                <a:gd name="T69" fmla="*/ 3 h 232"/>
                <a:gd name="T70" fmla="*/ 2 w 199"/>
                <a:gd name="T71" fmla="*/ 2 h 232"/>
                <a:gd name="T72" fmla="*/ 3 w 199"/>
                <a:gd name="T73" fmla="*/ 1 h 232"/>
                <a:gd name="T74" fmla="*/ 3 w 199"/>
                <a:gd name="T75" fmla="*/ 1 h 232"/>
                <a:gd name="T76" fmla="*/ 4 w 199"/>
                <a:gd name="T77" fmla="*/ 1 h 232"/>
                <a:gd name="T78" fmla="*/ 5 w 199"/>
                <a:gd name="T79" fmla="*/ 0 h 232"/>
                <a:gd name="T80" fmla="*/ 5 w 199"/>
                <a:gd name="T81" fmla="*/ 0 h 232"/>
                <a:gd name="T82" fmla="*/ 5 w 199"/>
                <a:gd name="T83" fmla="*/ 0 h 232"/>
                <a:gd name="T84" fmla="*/ 5 w 199"/>
                <a:gd name="T85" fmla="*/ 0 h 232"/>
                <a:gd name="T86" fmla="*/ 4 w 199"/>
                <a:gd name="T87" fmla="*/ 0 h 232"/>
                <a:gd name="T88" fmla="*/ 4 w 199"/>
                <a:gd name="T89" fmla="*/ 0 h 232"/>
                <a:gd name="T90" fmla="*/ 3 w 199"/>
                <a:gd name="T91" fmla="*/ 0 h 232"/>
                <a:gd name="T92" fmla="*/ 3 w 199"/>
                <a:gd name="T93" fmla="*/ 1 h 232"/>
                <a:gd name="T94" fmla="*/ 2 w 199"/>
                <a:gd name="T95" fmla="*/ 1 h 232"/>
                <a:gd name="T96" fmla="*/ 2 w 199"/>
                <a:gd name="T97" fmla="*/ 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1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3 w 128"/>
                <a:gd name="T1" fmla="*/ 2 h 180"/>
                <a:gd name="T2" fmla="*/ 3 w 128"/>
                <a:gd name="T3" fmla="*/ 2 h 180"/>
                <a:gd name="T4" fmla="*/ 3 w 128"/>
                <a:gd name="T5" fmla="*/ 3 h 180"/>
                <a:gd name="T6" fmla="*/ 3 w 128"/>
                <a:gd name="T7" fmla="*/ 3 h 180"/>
                <a:gd name="T8" fmla="*/ 3 w 128"/>
                <a:gd name="T9" fmla="*/ 3 h 180"/>
                <a:gd name="T10" fmla="*/ 2 w 128"/>
                <a:gd name="T11" fmla="*/ 4 h 180"/>
                <a:gd name="T12" fmla="*/ 2 w 128"/>
                <a:gd name="T13" fmla="*/ 4 h 180"/>
                <a:gd name="T14" fmla="*/ 1 w 128"/>
                <a:gd name="T15" fmla="*/ 4 h 180"/>
                <a:gd name="T16" fmla="*/ 1 w 128"/>
                <a:gd name="T17" fmla="*/ 4 h 180"/>
                <a:gd name="T18" fmla="*/ 1 w 128"/>
                <a:gd name="T19" fmla="*/ 5 h 180"/>
                <a:gd name="T20" fmla="*/ 1 w 128"/>
                <a:gd name="T21" fmla="*/ 5 h 180"/>
                <a:gd name="T22" fmla="*/ 1 w 128"/>
                <a:gd name="T23" fmla="*/ 5 h 180"/>
                <a:gd name="T24" fmla="*/ 1 w 128"/>
                <a:gd name="T25" fmla="*/ 5 h 180"/>
                <a:gd name="T26" fmla="*/ 1 w 128"/>
                <a:gd name="T27" fmla="*/ 5 h 180"/>
                <a:gd name="T28" fmla="*/ 1 w 128"/>
                <a:gd name="T29" fmla="*/ 5 h 180"/>
                <a:gd name="T30" fmla="*/ 1 w 128"/>
                <a:gd name="T31" fmla="*/ 5 h 180"/>
                <a:gd name="T32" fmla="*/ 1 w 128"/>
                <a:gd name="T33" fmla="*/ 5 h 180"/>
                <a:gd name="T34" fmla="*/ 2 w 128"/>
                <a:gd name="T35" fmla="*/ 5 h 180"/>
                <a:gd name="T36" fmla="*/ 2 w 128"/>
                <a:gd name="T37" fmla="*/ 4 h 180"/>
                <a:gd name="T38" fmla="*/ 3 w 128"/>
                <a:gd name="T39" fmla="*/ 4 h 180"/>
                <a:gd name="T40" fmla="*/ 3 w 128"/>
                <a:gd name="T41" fmla="*/ 4 h 180"/>
                <a:gd name="T42" fmla="*/ 4 w 128"/>
                <a:gd name="T43" fmla="*/ 3 h 180"/>
                <a:gd name="T44" fmla="*/ 4 w 128"/>
                <a:gd name="T45" fmla="*/ 3 h 180"/>
                <a:gd name="T46" fmla="*/ 4 w 128"/>
                <a:gd name="T47" fmla="*/ 2 h 180"/>
                <a:gd name="T48" fmla="*/ 4 w 128"/>
                <a:gd name="T49" fmla="*/ 2 h 180"/>
                <a:gd name="T50" fmla="*/ 3 w 128"/>
                <a:gd name="T51" fmla="*/ 1 h 180"/>
                <a:gd name="T52" fmla="*/ 3 w 128"/>
                <a:gd name="T53" fmla="*/ 1 h 180"/>
                <a:gd name="T54" fmla="*/ 2 w 128"/>
                <a:gd name="T55" fmla="*/ 0 h 180"/>
                <a:gd name="T56" fmla="*/ 2 w 128"/>
                <a:gd name="T57" fmla="*/ 0 h 180"/>
                <a:gd name="T58" fmla="*/ 1 w 128"/>
                <a:gd name="T59" fmla="*/ 0 h 180"/>
                <a:gd name="T60" fmla="*/ 1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1 w 128"/>
                <a:gd name="T69" fmla="*/ 0 h 180"/>
                <a:gd name="T70" fmla="*/ 1 w 128"/>
                <a:gd name="T71" fmla="*/ 0 h 180"/>
                <a:gd name="T72" fmla="*/ 2 w 128"/>
                <a:gd name="T73" fmla="*/ 1 h 180"/>
                <a:gd name="T74" fmla="*/ 2 w 128"/>
                <a:gd name="T75" fmla="*/ 1 h 180"/>
                <a:gd name="T76" fmla="*/ 3 w 128"/>
                <a:gd name="T77" fmla="*/ 1 h 180"/>
                <a:gd name="T78" fmla="*/ 3 w 128"/>
                <a:gd name="T79" fmla="*/ 1 h 180"/>
                <a:gd name="T80" fmla="*/ 3 w 128"/>
                <a:gd name="T81" fmla="*/ 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2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3 w 322"/>
                <a:gd name="T1" fmla="*/ 2 h 378"/>
                <a:gd name="T2" fmla="*/ 2 w 322"/>
                <a:gd name="T3" fmla="*/ 3 h 378"/>
                <a:gd name="T4" fmla="*/ 1 w 322"/>
                <a:gd name="T5" fmla="*/ 5 h 378"/>
                <a:gd name="T6" fmla="*/ 0 w 322"/>
                <a:gd name="T7" fmla="*/ 6 h 378"/>
                <a:gd name="T8" fmla="*/ 0 w 322"/>
                <a:gd name="T9" fmla="*/ 7 h 378"/>
                <a:gd name="T10" fmla="*/ 0 w 322"/>
                <a:gd name="T11" fmla="*/ 8 h 378"/>
                <a:gd name="T12" fmla="*/ 1 w 322"/>
                <a:gd name="T13" fmla="*/ 8 h 378"/>
                <a:gd name="T14" fmla="*/ 1 w 322"/>
                <a:gd name="T15" fmla="*/ 9 h 378"/>
                <a:gd name="T16" fmla="*/ 2 w 322"/>
                <a:gd name="T17" fmla="*/ 9 h 378"/>
                <a:gd name="T18" fmla="*/ 2 w 322"/>
                <a:gd name="T19" fmla="*/ 9 h 378"/>
                <a:gd name="T20" fmla="*/ 3 w 322"/>
                <a:gd name="T21" fmla="*/ 10 h 378"/>
                <a:gd name="T22" fmla="*/ 4 w 322"/>
                <a:gd name="T23" fmla="*/ 10 h 378"/>
                <a:gd name="T24" fmla="*/ 5 w 322"/>
                <a:gd name="T25" fmla="*/ 10 h 378"/>
                <a:gd name="T26" fmla="*/ 6 w 322"/>
                <a:gd name="T27" fmla="*/ 10 h 378"/>
                <a:gd name="T28" fmla="*/ 7 w 322"/>
                <a:gd name="T29" fmla="*/ 10 h 378"/>
                <a:gd name="T30" fmla="*/ 8 w 322"/>
                <a:gd name="T31" fmla="*/ 10 h 378"/>
                <a:gd name="T32" fmla="*/ 9 w 322"/>
                <a:gd name="T33" fmla="*/ 10 h 378"/>
                <a:gd name="T34" fmla="*/ 9 w 322"/>
                <a:gd name="T35" fmla="*/ 10 h 378"/>
                <a:gd name="T36" fmla="*/ 9 w 322"/>
                <a:gd name="T37" fmla="*/ 10 h 378"/>
                <a:gd name="T38" fmla="*/ 9 w 322"/>
                <a:gd name="T39" fmla="*/ 10 h 378"/>
                <a:gd name="T40" fmla="*/ 8 w 322"/>
                <a:gd name="T41" fmla="*/ 10 h 378"/>
                <a:gd name="T42" fmla="*/ 7 w 322"/>
                <a:gd name="T43" fmla="*/ 9 h 378"/>
                <a:gd name="T44" fmla="*/ 7 w 322"/>
                <a:gd name="T45" fmla="*/ 9 h 378"/>
                <a:gd name="T46" fmla="*/ 6 w 322"/>
                <a:gd name="T47" fmla="*/ 9 h 378"/>
                <a:gd name="T48" fmla="*/ 5 w 322"/>
                <a:gd name="T49" fmla="*/ 9 h 378"/>
                <a:gd name="T50" fmla="*/ 4 w 322"/>
                <a:gd name="T51" fmla="*/ 9 h 378"/>
                <a:gd name="T52" fmla="*/ 3 w 322"/>
                <a:gd name="T53" fmla="*/ 9 h 378"/>
                <a:gd name="T54" fmla="*/ 2 w 322"/>
                <a:gd name="T55" fmla="*/ 8 h 378"/>
                <a:gd name="T56" fmla="*/ 2 w 322"/>
                <a:gd name="T57" fmla="*/ 8 h 378"/>
                <a:gd name="T58" fmla="*/ 1 w 322"/>
                <a:gd name="T59" fmla="*/ 7 h 378"/>
                <a:gd name="T60" fmla="*/ 1 w 322"/>
                <a:gd name="T61" fmla="*/ 7 h 378"/>
                <a:gd name="T62" fmla="*/ 1 w 322"/>
                <a:gd name="T63" fmla="*/ 6 h 378"/>
                <a:gd name="T64" fmla="*/ 2 w 322"/>
                <a:gd name="T65" fmla="*/ 5 h 378"/>
                <a:gd name="T66" fmla="*/ 2 w 322"/>
                <a:gd name="T67" fmla="*/ 4 h 378"/>
                <a:gd name="T68" fmla="*/ 3 w 322"/>
                <a:gd name="T69" fmla="*/ 3 h 378"/>
                <a:gd name="T70" fmla="*/ 4 w 322"/>
                <a:gd name="T71" fmla="*/ 2 h 378"/>
                <a:gd name="T72" fmla="*/ 4 w 322"/>
                <a:gd name="T73" fmla="*/ 2 h 378"/>
                <a:gd name="T74" fmla="*/ 6 w 322"/>
                <a:gd name="T75" fmla="*/ 1 h 378"/>
                <a:gd name="T76" fmla="*/ 7 w 322"/>
                <a:gd name="T77" fmla="*/ 0 h 378"/>
                <a:gd name="T78" fmla="*/ 7 w 322"/>
                <a:gd name="T79" fmla="*/ 0 h 378"/>
                <a:gd name="T80" fmla="*/ 7 w 322"/>
                <a:gd name="T81" fmla="*/ 0 h 378"/>
                <a:gd name="T82" fmla="*/ 6 w 322"/>
                <a:gd name="T83" fmla="*/ 0 h 378"/>
                <a:gd name="T84" fmla="*/ 5 w 322"/>
                <a:gd name="T85" fmla="*/ 0 h 378"/>
                <a:gd name="T86" fmla="*/ 4 w 322"/>
                <a:gd name="T87" fmla="*/ 1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3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6 w 283"/>
                <a:gd name="T1" fmla="*/ 2 h 252"/>
                <a:gd name="T2" fmla="*/ 7 w 283"/>
                <a:gd name="T3" fmla="*/ 3 h 252"/>
                <a:gd name="T4" fmla="*/ 7 w 283"/>
                <a:gd name="T5" fmla="*/ 3 h 252"/>
                <a:gd name="T6" fmla="*/ 7 w 283"/>
                <a:gd name="T7" fmla="*/ 4 h 252"/>
                <a:gd name="T8" fmla="*/ 7 w 283"/>
                <a:gd name="T9" fmla="*/ 4 h 252"/>
                <a:gd name="T10" fmla="*/ 7 w 283"/>
                <a:gd name="T11" fmla="*/ 4 h 252"/>
                <a:gd name="T12" fmla="*/ 7 w 283"/>
                <a:gd name="T13" fmla="*/ 5 h 252"/>
                <a:gd name="T14" fmla="*/ 7 w 283"/>
                <a:gd name="T15" fmla="*/ 5 h 252"/>
                <a:gd name="T16" fmla="*/ 6 w 283"/>
                <a:gd name="T17" fmla="*/ 5 h 252"/>
                <a:gd name="T18" fmla="*/ 6 w 283"/>
                <a:gd name="T19" fmla="*/ 6 h 252"/>
                <a:gd name="T20" fmla="*/ 6 w 283"/>
                <a:gd name="T21" fmla="*/ 6 h 252"/>
                <a:gd name="T22" fmla="*/ 6 w 283"/>
                <a:gd name="T23" fmla="*/ 6 h 252"/>
                <a:gd name="T24" fmla="*/ 5 w 283"/>
                <a:gd name="T25" fmla="*/ 7 h 252"/>
                <a:gd name="T26" fmla="*/ 5 w 283"/>
                <a:gd name="T27" fmla="*/ 7 h 252"/>
                <a:gd name="T28" fmla="*/ 5 w 283"/>
                <a:gd name="T29" fmla="*/ 7 h 252"/>
                <a:gd name="T30" fmla="*/ 5 w 283"/>
                <a:gd name="T31" fmla="*/ 7 h 252"/>
                <a:gd name="T32" fmla="*/ 5 w 283"/>
                <a:gd name="T33" fmla="*/ 7 h 252"/>
                <a:gd name="T34" fmla="*/ 5 w 283"/>
                <a:gd name="T35" fmla="*/ 7 h 252"/>
                <a:gd name="T36" fmla="*/ 6 w 283"/>
                <a:gd name="T37" fmla="*/ 7 h 252"/>
                <a:gd name="T38" fmla="*/ 6 w 283"/>
                <a:gd name="T39" fmla="*/ 7 h 252"/>
                <a:gd name="T40" fmla="*/ 6 w 283"/>
                <a:gd name="T41" fmla="*/ 7 h 252"/>
                <a:gd name="T42" fmla="*/ 6 w 283"/>
                <a:gd name="T43" fmla="*/ 7 h 252"/>
                <a:gd name="T44" fmla="*/ 7 w 283"/>
                <a:gd name="T45" fmla="*/ 6 h 252"/>
                <a:gd name="T46" fmla="*/ 7 w 283"/>
                <a:gd name="T47" fmla="*/ 5 h 252"/>
                <a:gd name="T48" fmla="*/ 8 w 283"/>
                <a:gd name="T49" fmla="*/ 5 h 252"/>
                <a:gd name="T50" fmla="*/ 8 w 283"/>
                <a:gd name="T51" fmla="*/ 4 h 252"/>
                <a:gd name="T52" fmla="*/ 8 w 283"/>
                <a:gd name="T53" fmla="*/ 3 h 252"/>
                <a:gd name="T54" fmla="*/ 7 w 283"/>
                <a:gd name="T55" fmla="*/ 3 h 252"/>
                <a:gd name="T56" fmla="*/ 7 w 283"/>
                <a:gd name="T57" fmla="*/ 2 h 252"/>
                <a:gd name="T58" fmla="*/ 7 w 283"/>
                <a:gd name="T59" fmla="*/ 2 h 252"/>
                <a:gd name="T60" fmla="*/ 6 w 283"/>
                <a:gd name="T61" fmla="*/ 1 h 252"/>
                <a:gd name="T62" fmla="*/ 6 w 283"/>
                <a:gd name="T63" fmla="*/ 1 h 252"/>
                <a:gd name="T64" fmla="*/ 5 w 283"/>
                <a:gd name="T65" fmla="*/ 1 h 252"/>
                <a:gd name="T66" fmla="*/ 4 w 283"/>
                <a:gd name="T67" fmla="*/ 1 h 252"/>
                <a:gd name="T68" fmla="*/ 4 w 283"/>
                <a:gd name="T69" fmla="*/ 1 h 252"/>
                <a:gd name="T70" fmla="*/ 3 w 283"/>
                <a:gd name="T71" fmla="*/ 0 h 252"/>
                <a:gd name="T72" fmla="*/ 3 w 283"/>
                <a:gd name="T73" fmla="*/ 0 h 252"/>
                <a:gd name="T74" fmla="*/ 2 w 283"/>
                <a:gd name="T75" fmla="*/ 0 h 252"/>
                <a:gd name="T76" fmla="*/ 2 w 283"/>
                <a:gd name="T77" fmla="*/ 0 h 252"/>
                <a:gd name="T78" fmla="*/ 1 w 283"/>
                <a:gd name="T79" fmla="*/ 0 h 252"/>
                <a:gd name="T80" fmla="*/ 1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1 w 283"/>
                <a:gd name="T93" fmla="*/ 0 h 252"/>
                <a:gd name="T94" fmla="*/ 1 w 283"/>
                <a:gd name="T95" fmla="*/ 0 h 252"/>
                <a:gd name="T96" fmla="*/ 1 w 283"/>
                <a:gd name="T97" fmla="*/ 0 h 252"/>
                <a:gd name="T98" fmla="*/ 2 w 283"/>
                <a:gd name="T99" fmla="*/ 1 h 252"/>
                <a:gd name="T100" fmla="*/ 2 w 283"/>
                <a:gd name="T101" fmla="*/ 1 h 252"/>
                <a:gd name="T102" fmla="*/ 3 w 283"/>
                <a:gd name="T103" fmla="*/ 1 h 252"/>
                <a:gd name="T104" fmla="*/ 3 w 283"/>
                <a:gd name="T105" fmla="*/ 1 h 252"/>
                <a:gd name="T106" fmla="*/ 3 w 283"/>
                <a:gd name="T107" fmla="*/ 1 h 252"/>
                <a:gd name="T108" fmla="*/ 4 w 283"/>
                <a:gd name="T109" fmla="*/ 1 h 252"/>
                <a:gd name="T110" fmla="*/ 4 w 283"/>
                <a:gd name="T111" fmla="*/ 1 h 252"/>
                <a:gd name="T112" fmla="*/ 5 w 283"/>
                <a:gd name="T113" fmla="*/ 1 h 252"/>
                <a:gd name="T114" fmla="*/ 5 w 283"/>
                <a:gd name="T115" fmla="*/ 2 h 252"/>
                <a:gd name="T116" fmla="*/ 6 w 283"/>
                <a:gd name="T117" fmla="*/ 2 h 252"/>
                <a:gd name="T118" fmla="*/ 6 w 283"/>
                <a:gd name="T119" fmla="*/ 2 h 252"/>
                <a:gd name="T120" fmla="*/ 6 w 283"/>
                <a:gd name="T121" fmla="*/ 2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4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3 h 238"/>
                <a:gd name="T2" fmla="*/ 0 w 114"/>
                <a:gd name="T3" fmla="*/ 4 h 238"/>
                <a:gd name="T4" fmla="*/ 0 w 114"/>
                <a:gd name="T5" fmla="*/ 5 h 238"/>
                <a:gd name="T6" fmla="*/ 0 w 114"/>
                <a:gd name="T7" fmla="*/ 5 h 238"/>
                <a:gd name="T8" fmla="*/ 1 w 114"/>
                <a:gd name="T9" fmla="*/ 5 h 238"/>
                <a:gd name="T10" fmla="*/ 1 w 114"/>
                <a:gd name="T11" fmla="*/ 6 h 238"/>
                <a:gd name="T12" fmla="*/ 2 w 114"/>
                <a:gd name="T13" fmla="*/ 6 h 238"/>
                <a:gd name="T14" fmla="*/ 2 w 114"/>
                <a:gd name="T15" fmla="*/ 6 h 238"/>
                <a:gd name="T16" fmla="*/ 2 w 114"/>
                <a:gd name="T17" fmla="*/ 6 h 238"/>
                <a:gd name="T18" fmla="*/ 3 w 114"/>
                <a:gd name="T19" fmla="*/ 6 h 238"/>
                <a:gd name="T20" fmla="*/ 3 w 114"/>
                <a:gd name="T21" fmla="*/ 6 h 238"/>
                <a:gd name="T22" fmla="*/ 3 w 114"/>
                <a:gd name="T23" fmla="*/ 6 h 238"/>
                <a:gd name="T24" fmla="*/ 3 w 114"/>
                <a:gd name="T25" fmla="*/ 6 h 238"/>
                <a:gd name="T26" fmla="*/ 3 w 114"/>
                <a:gd name="T27" fmla="*/ 6 h 238"/>
                <a:gd name="T28" fmla="*/ 3 w 114"/>
                <a:gd name="T29" fmla="*/ 6 h 238"/>
                <a:gd name="T30" fmla="*/ 3 w 114"/>
                <a:gd name="T31" fmla="*/ 6 h 238"/>
                <a:gd name="T32" fmla="*/ 3 w 114"/>
                <a:gd name="T33" fmla="*/ 6 h 238"/>
                <a:gd name="T34" fmla="*/ 2 w 114"/>
                <a:gd name="T35" fmla="*/ 5 h 238"/>
                <a:gd name="T36" fmla="*/ 2 w 114"/>
                <a:gd name="T37" fmla="*/ 5 h 238"/>
                <a:gd name="T38" fmla="*/ 1 w 114"/>
                <a:gd name="T39" fmla="*/ 5 h 238"/>
                <a:gd name="T40" fmla="*/ 1 w 114"/>
                <a:gd name="T41" fmla="*/ 4 h 238"/>
                <a:gd name="T42" fmla="*/ 1 w 114"/>
                <a:gd name="T43" fmla="*/ 4 h 238"/>
                <a:gd name="T44" fmla="*/ 1 w 114"/>
                <a:gd name="T45" fmla="*/ 3 h 238"/>
                <a:gd name="T46" fmla="*/ 1 w 114"/>
                <a:gd name="T47" fmla="*/ 3 h 238"/>
                <a:gd name="T48" fmla="*/ 1 w 114"/>
                <a:gd name="T49" fmla="*/ 2 h 238"/>
                <a:gd name="T50" fmla="*/ 1 w 114"/>
                <a:gd name="T51" fmla="*/ 2 h 238"/>
                <a:gd name="T52" fmla="*/ 2 w 114"/>
                <a:gd name="T53" fmla="*/ 2 h 238"/>
                <a:gd name="T54" fmla="*/ 2 w 114"/>
                <a:gd name="T55" fmla="*/ 1 h 238"/>
                <a:gd name="T56" fmla="*/ 2 w 114"/>
                <a:gd name="T57" fmla="*/ 1 h 238"/>
                <a:gd name="T58" fmla="*/ 2 w 114"/>
                <a:gd name="T59" fmla="*/ 1 h 238"/>
                <a:gd name="T60" fmla="*/ 3 w 114"/>
                <a:gd name="T61" fmla="*/ 0 h 238"/>
                <a:gd name="T62" fmla="*/ 3 w 114"/>
                <a:gd name="T63" fmla="*/ 0 h 238"/>
                <a:gd name="T64" fmla="*/ 3 w 114"/>
                <a:gd name="T65" fmla="*/ 0 h 238"/>
                <a:gd name="T66" fmla="*/ 3 w 114"/>
                <a:gd name="T67" fmla="*/ 0 h 238"/>
                <a:gd name="T68" fmla="*/ 3 w 114"/>
                <a:gd name="T69" fmla="*/ 0 h 238"/>
                <a:gd name="T70" fmla="*/ 2 w 114"/>
                <a:gd name="T71" fmla="*/ 0 h 238"/>
                <a:gd name="T72" fmla="*/ 2 w 114"/>
                <a:gd name="T73" fmla="*/ 1 h 238"/>
                <a:gd name="T74" fmla="*/ 1 w 114"/>
                <a:gd name="T75" fmla="*/ 1 h 238"/>
                <a:gd name="T76" fmla="*/ 1 w 114"/>
                <a:gd name="T77" fmla="*/ 2 h 238"/>
                <a:gd name="T78" fmla="*/ 0 w 114"/>
                <a:gd name="T79" fmla="*/ 3 h 238"/>
                <a:gd name="T80" fmla="*/ 0 w 114"/>
                <a:gd name="T81" fmla="*/ 3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5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6 w 246"/>
                <a:gd name="T1" fmla="*/ 4 h 310"/>
                <a:gd name="T2" fmla="*/ 6 w 246"/>
                <a:gd name="T3" fmla="*/ 4 h 310"/>
                <a:gd name="T4" fmla="*/ 6 w 246"/>
                <a:gd name="T5" fmla="*/ 5 h 310"/>
                <a:gd name="T6" fmla="*/ 6 w 246"/>
                <a:gd name="T7" fmla="*/ 5 h 310"/>
                <a:gd name="T8" fmla="*/ 6 w 246"/>
                <a:gd name="T9" fmla="*/ 6 h 310"/>
                <a:gd name="T10" fmla="*/ 5 w 246"/>
                <a:gd name="T11" fmla="*/ 6 h 310"/>
                <a:gd name="T12" fmla="*/ 5 w 246"/>
                <a:gd name="T13" fmla="*/ 7 h 310"/>
                <a:gd name="T14" fmla="*/ 4 w 246"/>
                <a:gd name="T15" fmla="*/ 7 h 310"/>
                <a:gd name="T16" fmla="*/ 4 w 246"/>
                <a:gd name="T17" fmla="*/ 8 h 310"/>
                <a:gd name="T18" fmla="*/ 4 w 246"/>
                <a:gd name="T19" fmla="*/ 8 h 310"/>
                <a:gd name="T20" fmla="*/ 3 w 246"/>
                <a:gd name="T21" fmla="*/ 8 h 310"/>
                <a:gd name="T22" fmla="*/ 3 w 246"/>
                <a:gd name="T23" fmla="*/ 9 h 310"/>
                <a:gd name="T24" fmla="*/ 4 w 246"/>
                <a:gd name="T25" fmla="*/ 9 h 310"/>
                <a:gd name="T26" fmla="*/ 4 w 246"/>
                <a:gd name="T27" fmla="*/ 9 h 310"/>
                <a:gd name="T28" fmla="*/ 4 w 246"/>
                <a:gd name="T29" fmla="*/ 8 h 310"/>
                <a:gd name="T30" fmla="*/ 5 w 246"/>
                <a:gd name="T31" fmla="*/ 8 h 310"/>
                <a:gd name="T32" fmla="*/ 6 w 246"/>
                <a:gd name="T33" fmla="*/ 7 h 310"/>
                <a:gd name="T34" fmla="*/ 7 w 246"/>
                <a:gd name="T35" fmla="*/ 6 h 310"/>
                <a:gd name="T36" fmla="*/ 7 w 246"/>
                <a:gd name="T37" fmla="*/ 5 h 310"/>
                <a:gd name="T38" fmla="*/ 7 w 246"/>
                <a:gd name="T39" fmla="*/ 4 h 310"/>
                <a:gd name="T40" fmla="*/ 6 w 246"/>
                <a:gd name="T41" fmla="*/ 3 h 310"/>
                <a:gd name="T42" fmla="*/ 6 w 246"/>
                <a:gd name="T43" fmla="*/ 3 h 310"/>
                <a:gd name="T44" fmla="*/ 5 w 246"/>
                <a:gd name="T45" fmla="*/ 2 h 310"/>
                <a:gd name="T46" fmla="*/ 4 w 246"/>
                <a:gd name="T47" fmla="*/ 2 h 310"/>
                <a:gd name="T48" fmla="*/ 4 w 246"/>
                <a:gd name="T49" fmla="*/ 1 h 310"/>
                <a:gd name="T50" fmla="*/ 3 w 246"/>
                <a:gd name="T51" fmla="*/ 1 h 310"/>
                <a:gd name="T52" fmla="*/ 2 w 246"/>
                <a:gd name="T53" fmla="*/ 1 h 310"/>
                <a:gd name="T54" fmla="*/ 1 w 246"/>
                <a:gd name="T55" fmla="*/ 0 h 310"/>
                <a:gd name="T56" fmla="*/ 1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1 w 246"/>
                <a:gd name="T63" fmla="*/ 0 h 310"/>
                <a:gd name="T64" fmla="*/ 2 w 246"/>
                <a:gd name="T65" fmla="*/ 1 h 310"/>
                <a:gd name="T66" fmla="*/ 2 w 246"/>
                <a:gd name="T67" fmla="*/ 1 h 310"/>
                <a:gd name="T68" fmla="*/ 3 w 246"/>
                <a:gd name="T69" fmla="*/ 2 h 310"/>
                <a:gd name="T70" fmla="*/ 4 w 246"/>
                <a:gd name="T71" fmla="*/ 2 h 310"/>
                <a:gd name="T72" fmla="*/ 5 w 246"/>
                <a:gd name="T73" fmla="*/ 3 h 310"/>
                <a:gd name="T74" fmla="*/ 5 w 246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6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1 w 83"/>
                <a:gd name="T1" fmla="*/ 0 h 187"/>
                <a:gd name="T2" fmla="*/ 1 w 83"/>
                <a:gd name="T3" fmla="*/ 0 h 187"/>
                <a:gd name="T4" fmla="*/ 1 w 83"/>
                <a:gd name="T5" fmla="*/ 0 h 187"/>
                <a:gd name="T6" fmla="*/ 1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1 h 187"/>
                <a:gd name="T20" fmla="*/ 1 w 83"/>
                <a:gd name="T21" fmla="*/ 2 h 187"/>
                <a:gd name="T22" fmla="*/ 1 w 83"/>
                <a:gd name="T23" fmla="*/ 3 h 187"/>
                <a:gd name="T24" fmla="*/ 1 w 83"/>
                <a:gd name="T25" fmla="*/ 3 h 187"/>
                <a:gd name="T26" fmla="*/ 2 w 83"/>
                <a:gd name="T27" fmla="*/ 4 h 187"/>
                <a:gd name="T28" fmla="*/ 2 w 83"/>
                <a:gd name="T29" fmla="*/ 5 h 187"/>
                <a:gd name="T30" fmla="*/ 2 w 83"/>
                <a:gd name="T31" fmla="*/ 5 h 187"/>
                <a:gd name="T32" fmla="*/ 2 w 83"/>
                <a:gd name="T33" fmla="*/ 5 h 187"/>
                <a:gd name="T34" fmla="*/ 2 w 83"/>
                <a:gd name="T35" fmla="*/ 5 h 187"/>
                <a:gd name="T36" fmla="*/ 2 w 83"/>
                <a:gd name="T37" fmla="*/ 4 h 187"/>
                <a:gd name="T38" fmla="*/ 2 w 83"/>
                <a:gd name="T39" fmla="*/ 4 h 187"/>
                <a:gd name="T40" fmla="*/ 2 w 83"/>
                <a:gd name="T41" fmla="*/ 3 h 187"/>
                <a:gd name="T42" fmla="*/ 2 w 83"/>
                <a:gd name="T43" fmla="*/ 2 h 187"/>
                <a:gd name="T44" fmla="*/ 1 w 83"/>
                <a:gd name="T45" fmla="*/ 2 h 187"/>
                <a:gd name="T46" fmla="*/ 1 w 83"/>
                <a:gd name="T47" fmla="*/ 1 h 187"/>
                <a:gd name="T48" fmla="*/ 1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7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1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1 h 94"/>
                <a:gd name="T20" fmla="*/ 0 w 44"/>
                <a:gd name="T21" fmla="*/ 1 h 94"/>
                <a:gd name="T22" fmla="*/ 0 w 44"/>
                <a:gd name="T23" fmla="*/ 2 h 94"/>
                <a:gd name="T24" fmla="*/ 0 w 44"/>
                <a:gd name="T25" fmla="*/ 2 h 94"/>
                <a:gd name="T26" fmla="*/ 0 w 44"/>
                <a:gd name="T27" fmla="*/ 2 h 94"/>
                <a:gd name="T28" fmla="*/ 1 w 44"/>
                <a:gd name="T29" fmla="*/ 3 h 94"/>
                <a:gd name="T30" fmla="*/ 1 w 44"/>
                <a:gd name="T31" fmla="*/ 3 h 94"/>
                <a:gd name="T32" fmla="*/ 1 w 44"/>
                <a:gd name="T33" fmla="*/ 3 h 94"/>
                <a:gd name="T34" fmla="*/ 1 w 44"/>
                <a:gd name="T35" fmla="*/ 2 h 94"/>
                <a:gd name="T36" fmla="*/ 1 w 44"/>
                <a:gd name="T37" fmla="*/ 2 h 94"/>
                <a:gd name="T38" fmla="*/ 1 w 44"/>
                <a:gd name="T39" fmla="*/ 1 h 94"/>
                <a:gd name="T40" fmla="*/ 1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8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1 h 54"/>
                <a:gd name="T28" fmla="*/ 0 w 38"/>
                <a:gd name="T29" fmla="*/ 1 h 54"/>
                <a:gd name="T30" fmla="*/ 0 w 38"/>
                <a:gd name="T31" fmla="*/ 1 h 54"/>
                <a:gd name="T32" fmla="*/ 0 w 38"/>
                <a:gd name="T33" fmla="*/ 1 h 54"/>
                <a:gd name="T34" fmla="*/ 0 w 38"/>
                <a:gd name="T35" fmla="*/ 1 h 54"/>
                <a:gd name="T36" fmla="*/ 1 w 38"/>
                <a:gd name="T37" fmla="*/ 1 h 54"/>
                <a:gd name="T38" fmla="*/ 1 w 38"/>
                <a:gd name="T39" fmla="*/ 2 h 54"/>
                <a:gd name="T40" fmla="*/ 1 w 38"/>
                <a:gd name="T41" fmla="*/ 2 h 54"/>
                <a:gd name="T42" fmla="*/ 1 w 38"/>
                <a:gd name="T43" fmla="*/ 1 h 54"/>
                <a:gd name="T44" fmla="*/ 1 w 38"/>
                <a:gd name="T45" fmla="*/ 1 h 54"/>
                <a:gd name="T46" fmla="*/ 1 w 38"/>
                <a:gd name="T47" fmla="*/ 1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9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1 w 52"/>
                <a:gd name="T1" fmla="*/ 1 h 36"/>
                <a:gd name="T2" fmla="*/ 1 w 52"/>
                <a:gd name="T3" fmla="*/ 1 h 36"/>
                <a:gd name="T4" fmla="*/ 1 w 52"/>
                <a:gd name="T5" fmla="*/ 0 h 36"/>
                <a:gd name="T6" fmla="*/ 1 w 52"/>
                <a:gd name="T7" fmla="*/ 0 h 36"/>
                <a:gd name="T8" fmla="*/ 1 w 52"/>
                <a:gd name="T9" fmla="*/ 0 h 36"/>
                <a:gd name="T10" fmla="*/ 1 w 52"/>
                <a:gd name="T11" fmla="*/ 0 h 36"/>
                <a:gd name="T12" fmla="*/ 1 w 52"/>
                <a:gd name="T13" fmla="*/ 0 h 36"/>
                <a:gd name="T14" fmla="*/ 1 w 52"/>
                <a:gd name="T15" fmla="*/ 0 h 36"/>
                <a:gd name="T16" fmla="*/ 1 w 52"/>
                <a:gd name="T17" fmla="*/ 0 h 36"/>
                <a:gd name="T18" fmla="*/ 1 w 52"/>
                <a:gd name="T19" fmla="*/ 0 h 36"/>
                <a:gd name="T20" fmla="*/ 1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1 h 36"/>
                <a:gd name="T30" fmla="*/ 0 w 52"/>
                <a:gd name="T31" fmla="*/ 1 h 36"/>
                <a:gd name="T32" fmla="*/ 0 w 52"/>
                <a:gd name="T33" fmla="*/ 1 h 36"/>
                <a:gd name="T34" fmla="*/ 0 w 52"/>
                <a:gd name="T35" fmla="*/ 1 h 36"/>
                <a:gd name="T36" fmla="*/ 0 w 52"/>
                <a:gd name="T37" fmla="*/ 1 h 36"/>
                <a:gd name="T38" fmla="*/ 0 w 52"/>
                <a:gd name="T39" fmla="*/ 1 h 36"/>
                <a:gd name="T40" fmla="*/ 0 w 52"/>
                <a:gd name="T41" fmla="*/ 1 h 36"/>
                <a:gd name="T42" fmla="*/ 1 w 52"/>
                <a:gd name="T43" fmla="*/ 1 h 36"/>
                <a:gd name="T44" fmla="*/ 1 w 52"/>
                <a:gd name="T45" fmla="*/ 1 h 36"/>
                <a:gd name="T46" fmla="*/ 1 w 52"/>
                <a:gd name="T47" fmla="*/ 1 h 36"/>
                <a:gd name="T48" fmla="*/ 1 w 52"/>
                <a:gd name="T49" fmla="*/ 1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0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2 w 198"/>
                <a:gd name="T1" fmla="*/ 1 h 236"/>
                <a:gd name="T2" fmla="*/ 2 w 198"/>
                <a:gd name="T3" fmla="*/ 1 h 236"/>
                <a:gd name="T4" fmla="*/ 1 w 198"/>
                <a:gd name="T5" fmla="*/ 2 h 236"/>
                <a:gd name="T6" fmla="*/ 1 w 198"/>
                <a:gd name="T7" fmla="*/ 2 h 236"/>
                <a:gd name="T8" fmla="*/ 1 w 198"/>
                <a:gd name="T9" fmla="*/ 2 h 236"/>
                <a:gd name="T10" fmla="*/ 0 w 198"/>
                <a:gd name="T11" fmla="*/ 3 h 236"/>
                <a:gd name="T12" fmla="*/ 0 w 198"/>
                <a:gd name="T13" fmla="*/ 3 h 236"/>
                <a:gd name="T14" fmla="*/ 0 w 198"/>
                <a:gd name="T15" fmla="*/ 3 h 236"/>
                <a:gd name="T16" fmla="*/ 0 w 198"/>
                <a:gd name="T17" fmla="*/ 4 h 236"/>
                <a:gd name="T18" fmla="*/ 0 w 198"/>
                <a:gd name="T19" fmla="*/ 5 h 236"/>
                <a:gd name="T20" fmla="*/ 0 w 198"/>
                <a:gd name="T21" fmla="*/ 5 h 236"/>
                <a:gd name="T22" fmla="*/ 1 w 198"/>
                <a:gd name="T23" fmla="*/ 6 h 236"/>
                <a:gd name="T24" fmla="*/ 1 w 198"/>
                <a:gd name="T25" fmla="*/ 6 h 236"/>
                <a:gd name="T26" fmla="*/ 2 w 198"/>
                <a:gd name="T27" fmla="*/ 6 h 236"/>
                <a:gd name="T28" fmla="*/ 2 w 198"/>
                <a:gd name="T29" fmla="*/ 6 h 236"/>
                <a:gd name="T30" fmla="*/ 3 w 198"/>
                <a:gd name="T31" fmla="*/ 6 h 236"/>
                <a:gd name="T32" fmla="*/ 4 w 198"/>
                <a:gd name="T33" fmla="*/ 6 h 236"/>
                <a:gd name="T34" fmla="*/ 4 w 198"/>
                <a:gd name="T35" fmla="*/ 6 h 236"/>
                <a:gd name="T36" fmla="*/ 4 w 198"/>
                <a:gd name="T37" fmla="*/ 6 h 236"/>
                <a:gd name="T38" fmla="*/ 4 w 198"/>
                <a:gd name="T39" fmla="*/ 6 h 236"/>
                <a:gd name="T40" fmla="*/ 4 w 198"/>
                <a:gd name="T41" fmla="*/ 6 h 236"/>
                <a:gd name="T42" fmla="*/ 4 w 198"/>
                <a:gd name="T43" fmla="*/ 6 h 236"/>
                <a:gd name="T44" fmla="*/ 4 w 198"/>
                <a:gd name="T45" fmla="*/ 6 h 236"/>
                <a:gd name="T46" fmla="*/ 4 w 198"/>
                <a:gd name="T47" fmla="*/ 6 h 236"/>
                <a:gd name="T48" fmla="*/ 4 w 198"/>
                <a:gd name="T49" fmla="*/ 6 h 236"/>
                <a:gd name="T50" fmla="*/ 4 w 198"/>
                <a:gd name="T51" fmla="*/ 6 h 236"/>
                <a:gd name="T52" fmla="*/ 3 w 198"/>
                <a:gd name="T53" fmla="*/ 6 h 236"/>
                <a:gd name="T54" fmla="*/ 3 w 198"/>
                <a:gd name="T55" fmla="*/ 6 h 236"/>
                <a:gd name="T56" fmla="*/ 3 w 198"/>
                <a:gd name="T57" fmla="*/ 6 h 236"/>
                <a:gd name="T58" fmla="*/ 3 w 198"/>
                <a:gd name="T59" fmla="*/ 6 h 236"/>
                <a:gd name="T60" fmla="*/ 2 w 198"/>
                <a:gd name="T61" fmla="*/ 6 h 236"/>
                <a:gd name="T62" fmla="*/ 2 w 198"/>
                <a:gd name="T63" fmla="*/ 6 h 236"/>
                <a:gd name="T64" fmla="*/ 2 w 198"/>
                <a:gd name="T65" fmla="*/ 6 h 236"/>
                <a:gd name="T66" fmla="*/ 1 w 198"/>
                <a:gd name="T67" fmla="*/ 6 h 236"/>
                <a:gd name="T68" fmla="*/ 1 w 198"/>
                <a:gd name="T69" fmla="*/ 5 h 236"/>
                <a:gd name="T70" fmla="*/ 1 w 198"/>
                <a:gd name="T71" fmla="*/ 5 h 236"/>
                <a:gd name="T72" fmla="*/ 1 w 198"/>
                <a:gd name="T73" fmla="*/ 5 h 236"/>
                <a:gd name="T74" fmla="*/ 0 w 198"/>
                <a:gd name="T75" fmla="*/ 4 h 236"/>
                <a:gd name="T76" fmla="*/ 1 w 198"/>
                <a:gd name="T77" fmla="*/ 4 h 236"/>
                <a:gd name="T78" fmla="*/ 1 w 198"/>
                <a:gd name="T79" fmla="*/ 3 h 236"/>
                <a:gd name="T80" fmla="*/ 1 w 198"/>
                <a:gd name="T81" fmla="*/ 3 h 236"/>
                <a:gd name="T82" fmla="*/ 1 w 198"/>
                <a:gd name="T83" fmla="*/ 3 h 236"/>
                <a:gd name="T84" fmla="*/ 1 w 198"/>
                <a:gd name="T85" fmla="*/ 2 h 236"/>
                <a:gd name="T86" fmla="*/ 2 w 198"/>
                <a:gd name="T87" fmla="*/ 2 h 236"/>
                <a:gd name="T88" fmla="*/ 2 w 198"/>
                <a:gd name="T89" fmla="*/ 2 h 236"/>
                <a:gd name="T90" fmla="*/ 3 w 198"/>
                <a:gd name="T91" fmla="*/ 1 h 236"/>
                <a:gd name="T92" fmla="*/ 3 w 198"/>
                <a:gd name="T93" fmla="*/ 1 h 236"/>
                <a:gd name="T94" fmla="*/ 4 w 198"/>
                <a:gd name="T95" fmla="*/ 1 h 236"/>
                <a:gd name="T96" fmla="*/ 4 w 198"/>
                <a:gd name="T97" fmla="*/ 1 h 236"/>
                <a:gd name="T98" fmla="*/ 4 w 198"/>
                <a:gd name="T99" fmla="*/ 0 h 236"/>
                <a:gd name="T100" fmla="*/ 5 w 198"/>
                <a:gd name="T101" fmla="*/ 0 h 236"/>
                <a:gd name="T102" fmla="*/ 5 w 198"/>
                <a:gd name="T103" fmla="*/ 0 h 236"/>
                <a:gd name="T104" fmla="*/ 6 w 198"/>
                <a:gd name="T105" fmla="*/ 0 h 236"/>
                <a:gd name="T106" fmla="*/ 5 w 198"/>
                <a:gd name="T107" fmla="*/ 0 h 236"/>
                <a:gd name="T108" fmla="*/ 5 w 198"/>
                <a:gd name="T109" fmla="*/ 0 h 236"/>
                <a:gd name="T110" fmla="*/ 4 w 198"/>
                <a:gd name="T111" fmla="*/ 0 h 236"/>
                <a:gd name="T112" fmla="*/ 4 w 198"/>
                <a:gd name="T113" fmla="*/ 0 h 236"/>
                <a:gd name="T114" fmla="*/ 4 w 198"/>
                <a:gd name="T115" fmla="*/ 0 h 236"/>
                <a:gd name="T116" fmla="*/ 3 w 198"/>
                <a:gd name="T117" fmla="*/ 0 h 236"/>
                <a:gd name="T118" fmla="*/ 2 w 198"/>
                <a:gd name="T119" fmla="*/ 1 h 236"/>
                <a:gd name="T120" fmla="*/ 2 w 198"/>
                <a:gd name="T121" fmla="*/ 1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1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3 w 128"/>
                <a:gd name="T1" fmla="*/ 2 h 183"/>
                <a:gd name="T2" fmla="*/ 3 w 128"/>
                <a:gd name="T3" fmla="*/ 2 h 183"/>
                <a:gd name="T4" fmla="*/ 3 w 128"/>
                <a:gd name="T5" fmla="*/ 3 h 183"/>
                <a:gd name="T6" fmla="*/ 3 w 128"/>
                <a:gd name="T7" fmla="*/ 3 h 183"/>
                <a:gd name="T8" fmla="*/ 3 w 128"/>
                <a:gd name="T9" fmla="*/ 3 h 183"/>
                <a:gd name="T10" fmla="*/ 2 w 128"/>
                <a:gd name="T11" fmla="*/ 4 h 183"/>
                <a:gd name="T12" fmla="*/ 2 w 128"/>
                <a:gd name="T13" fmla="*/ 4 h 183"/>
                <a:gd name="T14" fmla="*/ 1 w 128"/>
                <a:gd name="T15" fmla="*/ 4 h 183"/>
                <a:gd name="T16" fmla="*/ 1 w 128"/>
                <a:gd name="T17" fmla="*/ 4 h 183"/>
                <a:gd name="T18" fmla="*/ 1 w 128"/>
                <a:gd name="T19" fmla="*/ 5 h 183"/>
                <a:gd name="T20" fmla="*/ 1 w 128"/>
                <a:gd name="T21" fmla="*/ 5 h 183"/>
                <a:gd name="T22" fmla="*/ 1 w 128"/>
                <a:gd name="T23" fmla="*/ 5 h 183"/>
                <a:gd name="T24" fmla="*/ 1 w 128"/>
                <a:gd name="T25" fmla="*/ 5 h 183"/>
                <a:gd name="T26" fmla="*/ 1 w 128"/>
                <a:gd name="T27" fmla="*/ 5 h 183"/>
                <a:gd name="T28" fmla="*/ 1 w 128"/>
                <a:gd name="T29" fmla="*/ 5 h 183"/>
                <a:gd name="T30" fmla="*/ 1 w 128"/>
                <a:gd name="T31" fmla="*/ 5 h 183"/>
                <a:gd name="T32" fmla="*/ 1 w 128"/>
                <a:gd name="T33" fmla="*/ 5 h 183"/>
                <a:gd name="T34" fmla="*/ 2 w 128"/>
                <a:gd name="T35" fmla="*/ 5 h 183"/>
                <a:gd name="T36" fmla="*/ 2 w 128"/>
                <a:gd name="T37" fmla="*/ 4 h 183"/>
                <a:gd name="T38" fmla="*/ 3 w 128"/>
                <a:gd name="T39" fmla="*/ 4 h 183"/>
                <a:gd name="T40" fmla="*/ 3 w 128"/>
                <a:gd name="T41" fmla="*/ 4 h 183"/>
                <a:gd name="T42" fmla="*/ 3 w 128"/>
                <a:gd name="T43" fmla="*/ 3 h 183"/>
                <a:gd name="T44" fmla="*/ 4 w 128"/>
                <a:gd name="T45" fmla="*/ 3 h 183"/>
                <a:gd name="T46" fmla="*/ 4 w 128"/>
                <a:gd name="T47" fmla="*/ 2 h 183"/>
                <a:gd name="T48" fmla="*/ 4 w 128"/>
                <a:gd name="T49" fmla="*/ 2 h 183"/>
                <a:gd name="T50" fmla="*/ 3 w 128"/>
                <a:gd name="T51" fmla="*/ 1 h 183"/>
                <a:gd name="T52" fmla="*/ 3 w 128"/>
                <a:gd name="T53" fmla="*/ 1 h 183"/>
                <a:gd name="T54" fmla="*/ 2 w 128"/>
                <a:gd name="T55" fmla="*/ 0 h 183"/>
                <a:gd name="T56" fmla="*/ 2 w 128"/>
                <a:gd name="T57" fmla="*/ 0 h 183"/>
                <a:gd name="T58" fmla="*/ 1 w 128"/>
                <a:gd name="T59" fmla="*/ 0 h 183"/>
                <a:gd name="T60" fmla="*/ 1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1 w 128"/>
                <a:gd name="T67" fmla="*/ 0 h 183"/>
                <a:gd name="T68" fmla="*/ 1 w 128"/>
                <a:gd name="T69" fmla="*/ 0 h 183"/>
                <a:gd name="T70" fmla="*/ 1 w 128"/>
                <a:gd name="T71" fmla="*/ 0 h 183"/>
                <a:gd name="T72" fmla="*/ 2 w 128"/>
                <a:gd name="T73" fmla="*/ 1 h 183"/>
                <a:gd name="T74" fmla="*/ 2 w 128"/>
                <a:gd name="T75" fmla="*/ 1 h 183"/>
                <a:gd name="T76" fmla="*/ 3 w 128"/>
                <a:gd name="T77" fmla="*/ 1 h 183"/>
                <a:gd name="T78" fmla="*/ 3 w 128"/>
                <a:gd name="T79" fmla="*/ 1 h 183"/>
                <a:gd name="T80" fmla="*/ 3 w 128"/>
                <a:gd name="T81" fmla="*/ 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2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3 w 323"/>
                <a:gd name="T1" fmla="*/ 2 h 379"/>
                <a:gd name="T2" fmla="*/ 1 w 323"/>
                <a:gd name="T3" fmla="*/ 3 h 379"/>
                <a:gd name="T4" fmla="*/ 0 w 323"/>
                <a:gd name="T5" fmla="*/ 5 h 379"/>
                <a:gd name="T6" fmla="*/ 0 w 323"/>
                <a:gd name="T7" fmla="*/ 6 h 379"/>
                <a:gd name="T8" fmla="*/ 0 w 323"/>
                <a:gd name="T9" fmla="*/ 7 h 379"/>
                <a:gd name="T10" fmla="*/ 0 w 323"/>
                <a:gd name="T11" fmla="*/ 8 h 379"/>
                <a:gd name="T12" fmla="*/ 0 w 323"/>
                <a:gd name="T13" fmla="*/ 8 h 379"/>
                <a:gd name="T14" fmla="*/ 1 w 323"/>
                <a:gd name="T15" fmla="*/ 9 h 379"/>
                <a:gd name="T16" fmla="*/ 1 w 323"/>
                <a:gd name="T17" fmla="*/ 9 h 379"/>
                <a:gd name="T18" fmla="*/ 2 w 323"/>
                <a:gd name="T19" fmla="*/ 9 h 379"/>
                <a:gd name="T20" fmla="*/ 3 w 323"/>
                <a:gd name="T21" fmla="*/ 10 h 379"/>
                <a:gd name="T22" fmla="*/ 4 w 323"/>
                <a:gd name="T23" fmla="*/ 10 h 379"/>
                <a:gd name="T24" fmla="*/ 5 w 323"/>
                <a:gd name="T25" fmla="*/ 10 h 379"/>
                <a:gd name="T26" fmla="*/ 6 w 323"/>
                <a:gd name="T27" fmla="*/ 10 h 379"/>
                <a:gd name="T28" fmla="*/ 7 w 323"/>
                <a:gd name="T29" fmla="*/ 10 h 379"/>
                <a:gd name="T30" fmla="*/ 8 w 323"/>
                <a:gd name="T31" fmla="*/ 10 h 379"/>
                <a:gd name="T32" fmla="*/ 8 w 323"/>
                <a:gd name="T33" fmla="*/ 10 h 379"/>
                <a:gd name="T34" fmla="*/ 9 w 323"/>
                <a:gd name="T35" fmla="*/ 10 h 379"/>
                <a:gd name="T36" fmla="*/ 9 w 323"/>
                <a:gd name="T37" fmla="*/ 10 h 379"/>
                <a:gd name="T38" fmla="*/ 9 w 323"/>
                <a:gd name="T39" fmla="*/ 10 h 379"/>
                <a:gd name="T40" fmla="*/ 8 w 323"/>
                <a:gd name="T41" fmla="*/ 10 h 379"/>
                <a:gd name="T42" fmla="*/ 7 w 323"/>
                <a:gd name="T43" fmla="*/ 10 h 379"/>
                <a:gd name="T44" fmla="*/ 6 w 323"/>
                <a:gd name="T45" fmla="*/ 10 h 379"/>
                <a:gd name="T46" fmla="*/ 5 w 323"/>
                <a:gd name="T47" fmla="*/ 9 h 379"/>
                <a:gd name="T48" fmla="*/ 5 w 323"/>
                <a:gd name="T49" fmla="*/ 9 h 379"/>
                <a:gd name="T50" fmla="*/ 4 w 323"/>
                <a:gd name="T51" fmla="*/ 9 h 379"/>
                <a:gd name="T52" fmla="*/ 3 w 323"/>
                <a:gd name="T53" fmla="*/ 9 h 379"/>
                <a:gd name="T54" fmla="*/ 2 w 323"/>
                <a:gd name="T55" fmla="*/ 8 h 379"/>
                <a:gd name="T56" fmla="*/ 1 w 323"/>
                <a:gd name="T57" fmla="*/ 8 h 379"/>
                <a:gd name="T58" fmla="*/ 1 w 323"/>
                <a:gd name="T59" fmla="*/ 7 h 379"/>
                <a:gd name="T60" fmla="*/ 1 w 323"/>
                <a:gd name="T61" fmla="*/ 7 h 379"/>
                <a:gd name="T62" fmla="*/ 1 w 323"/>
                <a:gd name="T63" fmla="*/ 5 h 379"/>
                <a:gd name="T64" fmla="*/ 1 w 323"/>
                <a:gd name="T65" fmla="*/ 4 h 379"/>
                <a:gd name="T66" fmla="*/ 2 w 323"/>
                <a:gd name="T67" fmla="*/ 4 h 379"/>
                <a:gd name="T68" fmla="*/ 2 w 323"/>
                <a:gd name="T69" fmla="*/ 3 h 379"/>
                <a:gd name="T70" fmla="*/ 3 w 323"/>
                <a:gd name="T71" fmla="*/ 2 h 379"/>
                <a:gd name="T72" fmla="*/ 4 w 323"/>
                <a:gd name="T73" fmla="*/ 2 h 379"/>
                <a:gd name="T74" fmla="*/ 5 w 323"/>
                <a:gd name="T75" fmla="*/ 1 h 379"/>
                <a:gd name="T76" fmla="*/ 6 w 323"/>
                <a:gd name="T77" fmla="*/ 1 h 379"/>
                <a:gd name="T78" fmla="*/ 7 w 323"/>
                <a:gd name="T79" fmla="*/ 0 h 379"/>
                <a:gd name="T80" fmla="*/ 7 w 323"/>
                <a:gd name="T81" fmla="*/ 0 h 379"/>
                <a:gd name="T82" fmla="*/ 6 w 323"/>
                <a:gd name="T83" fmla="*/ 0 h 379"/>
                <a:gd name="T84" fmla="*/ 5 w 323"/>
                <a:gd name="T85" fmla="*/ 0 h 379"/>
                <a:gd name="T86" fmla="*/ 4 w 323"/>
                <a:gd name="T87" fmla="*/ 1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3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6 w 282"/>
                <a:gd name="T1" fmla="*/ 2 h 253"/>
                <a:gd name="T2" fmla="*/ 7 w 282"/>
                <a:gd name="T3" fmla="*/ 2 h 253"/>
                <a:gd name="T4" fmla="*/ 7 w 282"/>
                <a:gd name="T5" fmla="*/ 3 h 253"/>
                <a:gd name="T6" fmla="*/ 7 w 282"/>
                <a:gd name="T7" fmla="*/ 3 h 253"/>
                <a:gd name="T8" fmla="*/ 7 w 282"/>
                <a:gd name="T9" fmla="*/ 4 h 253"/>
                <a:gd name="T10" fmla="*/ 7 w 282"/>
                <a:gd name="T11" fmla="*/ 4 h 253"/>
                <a:gd name="T12" fmla="*/ 7 w 282"/>
                <a:gd name="T13" fmla="*/ 5 h 253"/>
                <a:gd name="T14" fmla="*/ 7 w 282"/>
                <a:gd name="T15" fmla="*/ 5 h 253"/>
                <a:gd name="T16" fmla="*/ 6 w 282"/>
                <a:gd name="T17" fmla="*/ 5 h 253"/>
                <a:gd name="T18" fmla="*/ 6 w 282"/>
                <a:gd name="T19" fmla="*/ 6 h 253"/>
                <a:gd name="T20" fmla="*/ 6 w 282"/>
                <a:gd name="T21" fmla="*/ 6 h 253"/>
                <a:gd name="T22" fmla="*/ 6 w 282"/>
                <a:gd name="T23" fmla="*/ 6 h 253"/>
                <a:gd name="T24" fmla="*/ 5 w 282"/>
                <a:gd name="T25" fmla="*/ 6 h 253"/>
                <a:gd name="T26" fmla="*/ 5 w 282"/>
                <a:gd name="T27" fmla="*/ 7 h 253"/>
                <a:gd name="T28" fmla="*/ 5 w 282"/>
                <a:gd name="T29" fmla="*/ 7 h 253"/>
                <a:gd name="T30" fmla="*/ 5 w 282"/>
                <a:gd name="T31" fmla="*/ 7 h 253"/>
                <a:gd name="T32" fmla="*/ 5 w 282"/>
                <a:gd name="T33" fmla="*/ 7 h 253"/>
                <a:gd name="T34" fmla="*/ 6 w 282"/>
                <a:gd name="T35" fmla="*/ 7 h 253"/>
                <a:gd name="T36" fmla="*/ 6 w 282"/>
                <a:gd name="T37" fmla="*/ 7 h 253"/>
                <a:gd name="T38" fmla="*/ 6 w 282"/>
                <a:gd name="T39" fmla="*/ 7 h 253"/>
                <a:gd name="T40" fmla="*/ 6 w 282"/>
                <a:gd name="T41" fmla="*/ 7 h 253"/>
                <a:gd name="T42" fmla="*/ 6 w 282"/>
                <a:gd name="T43" fmla="*/ 6 h 253"/>
                <a:gd name="T44" fmla="*/ 7 w 282"/>
                <a:gd name="T45" fmla="*/ 6 h 253"/>
                <a:gd name="T46" fmla="*/ 7 w 282"/>
                <a:gd name="T47" fmla="*/ 5 h 253"/>
                <a:gd name="T48" fmla="*/ 8 w 282"/>
                <a:gd name="T49" fmla="*/ 5 h 253"/>
                <a:gd name="T50" fmla="*/ 8 w 282"/>
                <a:gd name="T51" fmla="*/ 4 h 253"/>
                <a:gd name="T52" fmla="*/ 8 w 282"/>
                <a:gd name="T53" fmla="*/ 3 h 253"/>
                <a:gd name="T54" fmla="*/ 7 w 282"/>
                <a:gd name="T55" fmla="*/ 2 h 253"/>
                <a:gd name="T56" fmla="*/ 7 w 282"/>
                <a:gd name="T57" fmla="*/ 2 h 253"/>
                <a:gd name="T58" fmla="*/ 6 w 282"/>
                <a:gd name="T59" fmla="*/ 2 h 253"/>
                <a:gd name="T60" fmla="*/ 6 w 282"/>
                <a:gd name="T61" fmla="*/ 1 h 253"/>
                <a:gd name="T62" fmla="*/ 6 w 282"/>
                <a:gd name="T63" fmla="*/ 1 h 253"/>
                <a:gd name="T64" fmla="*/ 5 w 282"/>
                <a:gd name="T65" fmla="*/ 1 h 253"/>
                <a:gd name="T66" fmla="*/ 4 w 282"/>
                <a:gd name="T67" fmla="*/ 1 h 253"/>
                <a:gd name="T68" fmla="*/ 4 w 282"/>
                <a:gd name="T69" fmla="*/ 0 h 253"/>
                <a:gd name="T70" fmla="*/ 3 w 282"/>
                <a:gd name="T71" fmla="*/ 0 h 253"/>
                <a:gd name="T72" fmla="*/ 3 w 282"/>
                <a:gd name="T73" fmla="*/ 0 h 253"/>
                <a:gd name="T74" fmla="*/ 2 w 282"/>
                <a:gd name="T75" fmla="*/ 0 h 253"/>
                <a:gd name="T76" fmla="*/ 2 w 282"/>
                <a:gd name="T77" fmla="*/ 0 h 253"/>
                <a:gd name="T78" fmla="*/ 1 w 282"/>
                <a:gd name="T79" fmla="*/ 0 h 253"/>
                <a:gd name="T80" fmla="*/ 1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1 w 282"/>
                <a:gd name="T93" fmla="*/ 0 h 253"/>
                <a:gd name="T94" fmla="*/ 1 w 282"/>
                <a:gd name="T95" fmla="*/ 0 h 253"/>
                <a:gd name="T96" fmla="*/ 1 w 282"/>
                <a:gd name="T97" fmla="*/ 0 h 253"/>
                <a:gd name="T98" fmla="*/ 2 w 282"/>
                <a:gd name="T99" fmla="*/ 0 h 253"/>
                <a:gd name="T100" fmla="*/ 2 w 282"/>
                <a:gd name="T101" fmla="*/ 0 h 253"/>
                <a:gd name="T102" fmla="*/ 3 w 282"/>
                <a:gd name="T103" fmla="*/ 1 h 253"/>
                <a:gd name="T104" fmla="*/ 3 w 282"/>
                <a:gd name="T105" fmla="*/ 1 h 253"/>
                <a:gd name="T106" fmla="*/ 4 w 282"/>
                <a:gd name="T107" fmla="*/ 1 h 253"/>
                <a:gd name="T108" fmla="*/ 4 w 282"/>
                <a:gd name="T109" fmla="*/ 1 h 253"/>
                <a:gd name="T110" fmla="*/ 4 w 282"/>
                <a:gd name="T111" fmla="*/ 1 h 253"/>
                <a:gd name="T112" fmla="*/ 5 w 282"/>
                <a:gd name="T113" fmla="*/ 1 h 253"/>
                <a:gd name="T114" fmla="*/ 5 w 282"/>
                <a:gd name="T115" fmla="*/ 1 h 253"/>
                <a:gd name="T116" fmla="*/ 6 w 282"/>
                <a:gd name="T117" fmla="*/ 2 h 253"/>
                <a:gd name="T118" fmla="*/ 6 w 282"/>
                <a:gd name="T119" fmla="*/ 2 h 253"/>
                <a:gd name="T120" fmla="*/ 6 w 282"/>
                <a:gd name="T121" fmla="*/ 2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4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3 h 236"/>
                <a:gd name="T2" fmla="*/ 0 w 115"/>
                <a:gd name="T3" fmla="*/ 4 h 236"/>
                <a:gd name="T4" fmla="*/ 0 w 115"/>
                <a:gd name="T5" fmla="*/ 4 h 236"/>
                <a:gd name="T6" fmla="*/ 0 w 115"/>
                <a:gd name="T7" fmla="*/ 5 h 236"/>
                <a:gd name="T8" fmla="*/ 1 w 115"/>
                <a:gd name="T9" fmla="*/ 5 h 236"/>
                <a:gd name="T10" fmla="*/ 1 w 115"/>
                <a:gd name="T11" fmla="*/ 6 h 236"/>
                <a:gd name="T12" fmla="*/ 1 w 115"/>
                <a:gd name="T13" fmla="*/ 6 h 236"/>
                <a:gd name="T14" fmla="*/ 2 w 115"/>
                <a:gd name="T15" fmla="*/ 6 h 236"/>
                <a:gd name="T16" fmla="*/ 2 w 115"/>
                <a:gd name="T17" fmla="*/ 6 h 236"/>
                <a:gd name="T18" fmla="*/ 3 w 115"/>
                <a:gd name="T19" fmla="*/ 6 h 236"/>
                <a:gd name="T20" fmla="*/ 3 w 115"/>
                <a:gd name="T21" fmla="*/ 6 h 236"/>
                <a:gd name="T22" fmla="*/ 3 w 115"/>
                <a:gd name="T23" fmla="*/ 6 h 236"/>
                <a:gd name="T24" fmla="*/ 3 w 115"/>
                <a:gd name="T25" fmla="*/ 6 h 236"/>
                <a:gd name="T26" fmla="*/ 3 w 115"/>
                <a:gd name="T27" fmla="*/ 6 h 236"/>
                <a:gd name="T28" fmla="*/ 3 w 115"/>
                <a:gd name="T29" fmla="*/ 6 h 236"/>
                <a:gd name="T30" fmla="*/ 3 w 115"/>
                <a:gd name="T31" fmla="*/ 6 h 236"/>
                <a:gd name="T32" fmla="*/ 3 w 115"/>
                <a:gd name="T33" fmla="*/ 6 h 236"/>
                <a:gd name="T34" fmla="*/ 2 w 115"/>
                <a:gd name="T35" fmla="*/ 5 h 236"/>
                <a:gd name="T36" fmla="*/ 2 w 115"/>
                <a:gd name="T37" fmla="*/ 5 h 236"/>
                <a:gd name="T38" fmla="*/ 1 w 115"/>
                <a:gd name="T39" fmla="*/ 5 h 236"/>
                <a:gd name="T40" fmla="*/ 1 w 115"/>
                <a:gd name="T41" fmla="*/ 4 h 236"/>
                <a:gd name="T42" fmla="*/ 1 w 115"/>
                <a:gd name="T43" fmla="*/ 4 h 236"/>
                <a:gd name="T44" fmla="*/ 1 w 115"/>
                <a:gd name="T45" fmla="*/ 3 h 236"/>
                <a:gd name="T46" fmla="*/ 1 w 115"/>
                <a:gd name="T47" fmla="*/ 3 h 236"/>
                <a:gd name="T48" fmla="*/ 1 w 115"/>
                <a:gd name="T49" fmla="*/ 2 h 236"/>
                <a:gd name="T50" fmla="*/ 1 w 115"/>
                <a:gd name="T51" fmla="*/ 2 h 236"/>
                <a:gd name="T52" fmla="*/ 1 w 115"/>
                <a:gd name="T53" fmla="*/ 2 h 236"/>
                <a:gd name="T54" fmla="*/ 2 w 115"/>
                <a:gd name="T55" fmla="*/ 1 h 236"/>
                <a:gd name="T56" fmla="*/ 2 w 115"/>
                <a:gd name="T57" fmla="*/ 1 h 236"/>
                <a:gd name="T58" fmla="*/ 3 w 115"/>
                <a:gd name="T59" fmla="*/ 1 h 236"/>
                <a:gd name="T60" fmla="*/ 3 w 115"/>
                <a:gd name="T61" fmla="*/ 0 h 236"/>
                <a:gd name="T62" fmla="*/ 3 w 115"/>
                <a:gd name="T63" fmla="*/ 0 h 236"/>
                <a:gd name="T64" fmla="*/ 3 w 115"/>
                <a:gd name="T65" fmla="*/ 0 h 236"/>
                <a:gd name="T66" fmla="*/ 3 w 115"/>
                <a:gd name="T67" fmla="*/ 0 h 236"/>
                <a:gd name="T68" fmla="*/ 2 w 115"/>
                <a:gd name="T69" fmla="*/ 0 h 236"/>
                <a:gd name="T70" fmla="*/ 2 w 115"/>
                <a:gd name="T71" fmla="*/ 1 h 236"/>
                <a:gd name="T72" fmla="*/ 1 w 115"/>
                <a:gd name="T73" fmla="*/ 1 h 236"/>
                <a:gd name="T74" fmla="*/ 1 w 115"/>
                <a:gd name="T75" fmla="*/ 2 h 236"/>
                <a:gd name="T76" fmla="*/ 0 w 115"/>
                <a:gd name="T77" fmla="*/ 2 h 236"/>
                <a:gd name="T78" fmla="*/ 0 w 115"/>
                <a:gd name="T79" fmla="*/ 3 h 236"/>
                <a:gd name="T80" fmla="*/ 0 w 115"/>
                <a:gd name="T81" fmla="*/ 3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5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6 w 245"/>
                <a:gd name="T1" fmla="*/ 4 h 310"/>
                <a:gd name="T2" fmla="*/ 6 w 245"/>
                <a:gd name="T3" fmla="*/ 4 h 310"/>
                <a:gd name="T4" fmla="*/ 6 w 245"/>
                <a:gd name="T5" fmla="*/ 5 h 310"/>
                <a:gd name="T6" fmla="*/ 6 w 245"/>
                <a:gd name="T7" fmla="*/ 5 h 310"/>
                <a:gd name="T8" fmla="*/ 6 w 245"/>
                <a:gd name="T9" fmla="*/ 6 h 310"/>
                <a:gd name="T10" fmla="*/ 5 w 245"/>
                <a:gd name="T11" fmla="*/ 6 h 310"/>
                <a:gd name="T12" fmla="*/ 5 w 245"/>
                <a:gd name="T13" fmla="*/ 7 h 310"/>
                <a:gd name="T14" fmla="*/ 4 w 245"/>
                <a:gd name="T15" fmla="*/ 7 h 310"/>
                <a:gd name="T16" fmla="*/ 4 w 245"/>
                <a:gd name="T17" fmla="*/ 8 h 310"/>
                <a:gd name="T18" fmla="*/ 4 w 245"/>
                <a:gd name="T19" fmla="*/ 8 h 310"/>
                <a:gd name="T20" fmla="*/ 3 w 245"/>
                <a:gd name="T21" fmla="*/ 8 h 310"/>
                <a:gd name="T22" fmla="*/ 3 w 245"/>
                <a:gd name="T23" fmla="*/ 9 h 310"/>
                <a:gd name="T24" fmla="*/ 4 w 245"/>
                <a:gd name="T25" fmla="*/ 9 h 310"/>
                <a:gd name="T26" fmla="*/ 4 w 245"/>
                <a:gd name="T27" fmla="*/ 9 h 310"/>
                <a:gd name="T28" fmla="*/ 4 w 245"/>
                <a:gd name="T29" fmla="*/ 8 h 310"/>
                <a:gd name="T30" fmla="*/ 5 w 245"/>
                <a:gd name="T31" fmla="*/ 8 h 310"/>
                <a:gd name="T32" fmla="*/ 6 w 245"/>
                <a:gd name="T33" fmla="*/ 7 h 310"/>
                <a:gd name="T34" fmla="*/ 6 w 245"/>
                <a:gd name="T35" fmla="*/ 6 h 310"/>
                <a:gd name="T36" fmla="*/ 7 w 245"/>
                <a:gd name="T37" fmla="*/ 5 h 310"/>
                <a:gd name="T38" fmla="*/ 7 w 245"/>
                <a:gd name="T39" fmla="*/ 4 h 310"/>
                <a:gd name="T40" fmla="*/ 6 w 245"/>
                <a:gd name="T41" fmla="*/ 3 h 310"/>
                <a:gd name="T42" fmla="*/ 6 w 245"/>
                <a:gd name="T43" fmla="*/ 3 h 310"/>
                <a:gd name="T44" fmla="*/ 5 w 245"/>
                <a:gd name="T45" fmla="*/ 2 h 310"/>
                <a:gd name="T46" fmla="*/ 4 w 245"/>
                <a:gd name="T47" fmla="*/ 2 h 310"/>
                <a:gd name="T48" fmla="*/ 3 w 245"/>
                <a:gd name="T49" fmla="*/ 1 h 310"/>
                <a:gd name="T50" fmla="*/ 3 w 245"/>
                <a:gd name="T51" fmla="*/ 1 h 310"/>
                <a:gd name="T52" fmla="*/ 2 w 245"/>
                <a:gd name="T53" fmla="*/ 1 h 310"/>
                <a:gd name="T54" fmla="*/ 1 w 245"/>
                <a:gd name="T55" fmla="*/ 0 h 310"/>
                <a:gd name="T56" fmla="*/ 1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1 w 245"/>
                <a:gd name="T63" fmla="*/ 1 h 310"/>
                <a:gd name="T64" fmla="*/ 2 w 245"/>
                <a:gd name="T65" fmla="*/ 1 h 310"/>
                <a:gd name="T66" fmla="*/ 2 w 245"/>
                <a:gd name="T67" fmla="*/ 1 h 310"/>
                <a:gd name="T68" fmla="*/ 3 w 245"/>
                <a:gd name="T69" fmla="*/ 2 h 310"/>
                <a:gd name="T70" fmla="*/ 4 w 245"/>
                <a:gd name="T71" fmla="*/ 2 h 310"/>
                <a:gd name="T72" fmla="*/ 5 w 245"/>
                <a:gd name="T73" fmla="*/ 3 h 310"/>
                <a:gd name="T74" fmla="*/ 5 w 245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6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152" name="Group 1002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1421" name="Picture 1003" descr="31u_bnrz[1]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422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2 w 199"/>
                <a:gd name="T1" fmla="*/ 1 h 232"/>
                <a:gd name="T2" fmla="*/ 1 w 199"/>
                <a:gd name="T3" fmla="*/ 1 h 232"/>
                <a:gd name="T4" fmla="*/ 1 w 199"/>
                <a:gd name="T5" fmla="*/ 1 h 232"/>
                <a:gd name="T6" fmla="*/ 1 w 199"/>
                <a:gd name="T7" fmla="*/ 2 h 232"/>
                <a:gd name="T8" fmla="*/ 0 w 199"/>
                <a:gd name="T9" fmla="*/ 2 h 232"/>
                <a:gd name="T10" fmla="*/ 0 w 199"/>
                <a:gd name="T11" fmla="*/ 3 h 232"/>
                <a:gd name="T12" fmla="*/ 0 w 199"/>
                <a:gd name="T13" fmla="*/ 3 h 232"/>
                <a:gd name="T14" fmla="*/ 0 w 199"/>
                <a:gd name="T15" fmla="*/ 4 h 232"/>
                <a:gd name="T16" fmla="*/ 0 w 199"/>
                <a:gd name="T17" fmla="*/ 4 h 232"/>
                <a:gd name="T18" fmla="*/ 0 w 199"/>
                <a:gd name="T19" fmla="*/ 5 h 232"/>
                <a:gd name="T20" fmla="*/ 0 w 199"/>
                <a:gd name="T21" fmla="*/ 5 h 232"/>
                <a:gd name="T22" fmla="*/ 1 w 199"/>
                <a:gd name="T23" fmla="*/ 6 h 232"/>
                <a:gd name="T24" fmla="*/ 1 w 199"/>
                <a:gd name="T25" fmla="*/ 6 h 232"/>
                <a:gd name="T26" fmla="*/ 2 w 199"/>
                <a:gd name="T27" fmla="*/ 6 h 232"/>
                <a:gd name="T28" fmla="*/ 2 w 199"/>
                <a:gd name="T29" fmla="*/ 7 h 232"/>
                <a:gd name="T30" fmla="*/ 3 w 199"/>
                <a:gd name="T31" fmla="*/ 7 h 232"/>
                <a:gd name="T32" fmla="*/ 4 w 199"/>
                <a:gd name="T33" fmla="*/ 6 h 232"/>
                <a:gd name="T34" fmla="*/ 4 w 199"/>
                <a:gd name="T35" fmla="*/ 6 h 232"/>
                <a:gd name="T36" fmla="*/ 4 w 199"/>
                <a:gd name="T37" fmla="*/ 6 h 232"/>
                <a:gd name="T38" fmla="*/ 4 w 199"/>
                <a:gd name="T39" fmla="*/ 6 h 232"/>
                <a:gd name="T40" fmla="*/ 4 w 199"/>
                <a:gd name="T41" fmla="*/ 6 h 232"/>
                <a:gd name="T42" fmla="*/ 4 w 199"/>
                <a:gd name="T43" fmla="*/ 6 h 232"/>
                <a:gd name="T44" fmla="*/ 4 w 199"/>
                <a:gd name="T45" fmla="*/ 6 h 232"/>
                <a:gd name="T46" fmla="*/ 4 w 199"/>
                <a:gd name="T47" fmla="*/ 6 h 232"/>
                <a:gd name="T48" fmla="*/ 3 w 199"/>
                <a:gd name="T49" fmla="*/ 6 h 232"/>
                <a:gd name="T50" fmla="*/ 3 w 199"/>
                <a:gd name="T51" fmla="*/ 6 h 232"/>
                <a:gd name="T52" fmla="*/ 3 w 199"/>
                <a:gd name="T53" fmla="*/ 6 h 232"/>
                <a:gd name="T54" fmla="*/ 3 w 199"/>
                <a:gd name="T55" fmla="*/ 5 h 232"/>
                <a:gd name="T56" fmla="*/ 2 w 199"/>
                <a:gd name="T57" fmla="*/ 5 h 232"/>
                <a:gd name="T58" fmla="*/ 2 w 199"/>
                <a:gd name="T59" fmla="*/ 5 h 232"/>
                <a:gd name="T60" fmla="*/ 2 w 199"/>
                <a:gd name="T61" fmla="*/ 5 h 232"/>
                <a:gd name="T62" fmla="*/ 1 w 199"/>
                <a:gd name="T63" fmla="*/ 5 h 232"/>
                <a:gd name="T64" fmla="*/ 1 w 199"/>
                <a:gd name="T65" fmla="*/ 5 h 232"/>
                <a:gd name="T66" fmla="*/ 1 w 199"/>
                <a:gd name="T67" fmla="*/ 4 h 232"/>
                <a:gd name="T68" fmla="*/ 1 w 199"/>
                <a:gd name="T69" fmla="*/ 3 h 232"/>
                <a:gd name="T70" fmla="*/ 2 w 199"/>
                <a:gd name="T71" fmla="*/ 2 h 232"/>
                <a:gd name="T72" fmla="*/ 3 w 199"/>
                <a:gd name="T73" fmla="*/ 1 h 232"/>
                <a:gd name="T74" fmla="*/ 3 w 199"/>
                <a:gd name="T75" fmla="*/ 1 h 232"/>
                <a:gd name="T76" fmla="*/ 4 w 199"/>
                <a:gd name="T77" fmla="*/ 1 h 232"/>
                <a:gd name="T78" fmla="*/ 5 w 199"/>
                <a:gd name="T79" fmla="*/ 0 h 232"/>
                <a:gd name="T80" fmla="*/ 5 w 199"/>
                <a:gd name="T81" fmla="*/ 0 h 232"/>
                <a:gd name="T82" fmla="*/ 5 w 199"/>
                <a:gd name="T83" fmla="*/ 0 h 232"/>
                <a:gd name="T84" fmla="*/ 5 w 199"/>
                <a:gd name="T85" fmla="*/ 0 h 232"/>
                <a:gd name="T86" fmla="*/ 4 w 199"/>
                <a:gd name="T87" fmla="*/ 0 h 232"/>
                <a:gd name="T88" fmla="*/ 4 w 199"/>
                <a:gd name="T89" fmla="*/ 0 h 232"/>
                <a:gd name="T90" fmla="*/ 3 w 199"/>
                <a:gd name="T91" fmla="*/ 0 h 232"/>
                <a:gd name="T92" fmla="*/ 3 w 199"/>
                <a:gd name="T93" fmla="*/ 1 h 232"/>
                <a:gd name="T94" fmla="*/ 2 w 199"/>
                <a:gd name="T95" fmla="*/ 1 h 232"/>
                <a:gd name="T96" fmla="*/ 2 w 199"/>
                <a:gd name="T97" fmla="*/ 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3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3 w 128"/>
                <a:gd name="T1" fmla="*/ 2 h 180"/>
                <a:gd name="T2" fmla="*/ 3 w 128"/>
                <a:gd name="T3" fmla="*/ 2 h 180"/>
                <a:gd name="T4" fmla="*/ 3 w 128"/>
                <a:gd name="T5" fmla="*/ 3 h 180"/>
                <a:gd name="T6" fmla="*/ 3 w 128"/>
                <a:gd name="T7" fmla="*/ 3 h 180"/>
                <a:gd name="T8" fmla="*/ 3 w 128"/>
                <a:gd name="T9" fmla="*/ 3 h 180"/>
                <a:gd name="T10" fmla="*/ 2 w 128"/>
                <a:gd name="T11" fmla="*/ 4 h 180"/>
                <a:gd name="T12" fmla="*/ 2 w 128"/>
                <a:gd name="T13" fmla="*/ 4 h 180"/>
                <a:gd name="T14" fmla="*/ 1 w 128"/>
                <a:gd name="T15" fmla="*/ 4 h 180"/>
                <a:gd name="T16" fmla="*/ 1 w 128"/>
                <a:gd name="T17" fmla="*/ 4 h 180"/>
                <a:gd name="T18" fmla="*/ 1 w 128"/>
                <a:gd name="T19" fmla="*/ 5 h 180"/>
                <a:gd name="T20" fmla="*/ 1 w 128"/>
                <a:gd name="T21" fmla="*/ 5 h 180"/>
                <a:gd name="T22" fmla="*/ 1 w 128"/>
                <a:gd name="T23" fmla="*/ 5 h 180"/>
                <a:gd name="T24" fmla="*/ 1 w 128"/>
                <a:gd name="T25" fmla="*/ 5 h 180"/>
                <a:gd name="T26" fmla="*/ 1 w 128"/>
                <a:gd name="T27" fmla="*/ 5 h 180"/>
                <a:gd name="T28" fmla="*/ 1 w 128"/>
                <a:gd name="T29" fmla="*/ 5 h 180"/>
                <a:gd name="T30" fmla="*/ 1 w 128"/>
                <a:gd name="T31" fmla="*/ 5 h 180"/>
                <a:gd name="T32" fmla="*/ 1 w 128"/>
                <a:gd name="T33" fmla="*/ 5 h 180"/>
                <a:gd name="T34" fmla="*/ 2 w 128"/>
                <a:gd name="T35" fmla="*/ 5 h 180"/>
                <a:gd name="T36" fmla="*/ 2 w 128"/>
                <a:gd name="T37" fmla="*/ 4 h 180"/>
                <a:gd name="T38" fmla="*/ 3 w 128"/>
                <a:gd name="T39" fmla="*/ 4 h 180"/>
                <a:gd name="T40" fmla="*/ 3 w 128"/>
                <a:gd name="T41" fmla="*/ 4 h 180"/>
                <a:gd name="T42" fmla="*/ 4 w 128"/>
                <a:gd name="T43" fmla="*/ 3 h 180"/>
                <a:gd name="T44" fmla="*/ 4 w 128"/>
                <a:gd name="T45" fmla="*/ 3 h 180"/>
                <a:gd name="T46" fmla="*/ 4 w 128"/>
                <a:gd name="T47" fmla="*/ 2 h 180"/>
                <a:gd name="T48" fmla="*/ 4 w 128"/>
                <a:gd name="T49" fmla="*/ 2 h 180"/>
                <a:gd name="T50" fmla="*/ 3 w 128"/>
                <a:gd name="T51" fmla="*/ 1 h 180"/>
                <a:gd name="T52" fmla="*/ 3 w 128"/>
                <a:gd name="T53" fmla="*/ 1 h 180"/>
                <a:gd name="T54" fmla="*/ 2 w 128"/>
                <a:gd name="T55" fmla="*/ 0 h 180"/>
                <a:gd name="T56" fmla="*/ 2 w 128"/>
                <a:gd name="T57" fmla="*/ 0 h 180"/>
                <a:gd name="T58" fmla="*/ 1 w 128"/>
                <a:gd name="T59" fmla="*/ 0 h 180"/>
                <a:gd name="T60" fmla="*/ 1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1 w 128"/>
                <a:gd name="T69" fmla="*/ 0 h 180"/>
                <a:gd name="T70" fmla="*/ 1 w 128"/>
                <a:gd name="T71" fmla="*/ 0 h 180"/>
                <a:gd name="T72" fmla="*/ 2 w 128"/>
                <a:gd name="T73" fmla="*/ 1 h 180"/>
                <a:gd name="T74" fmla="*/ 2 w 128"/>
                <a:gd name="T75" fmla="*/ 1 h 180"/>
                <a:gd name="T76" fmla="*/ 3 w 128"/>
                <a:gd name="T77" fmla="*/ 1 h 180"/>
                <a:gd name="T78" fmla="*/ 3 w 128"/>
                <a:gd name="T79" fmla="*/ 1 h 180"/>
                <a:gd name="T80" fmla="*/ 3 w 128"/>
                <a:gd name="T81" fmla="*/ 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4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3 w 322"/>
                <a:gd name="T1" fmla="*/ 2 h 378"/>
                <a:gd name="T2" fmla="*/ 2 w 322"/>
                <a:gd name="T3" fmla="*/ 3 h 378"/>
                <a:gd name="T4" fmla="*/ 1 w 322"/>
                <a:gd name="T5" fmla="*/ 5 h 378"/>
                <a:gd name="T6" fmla="*/ 0 w 322"/>
                <a:gd name="T7" fmla="*/ 6 h 378"/>
                <a:gd name="T8" fmla="*/ 0 w 322"/>
                <a:gd name="T9" fmla="*/ 7 h 378"/>
                <a:gd name="T10" fmla="*/ 0 w 322"/>
                <a:gd name="T11" fmla="*/ 8 h 378"/>
                <a:gd name="T12" fmla="*/ 1 w 322"/>
                <a:gd name="T13" fmla="*/ 8 h 378"/>
                <a:gd name="T14" fmla="*/ 1 w 322"/>
                <a:gd name="T15" fmla="*/ 9 h 378"/>
                <a:gd name="T16" fmla="*/ 2 w 322"/>
                <a:gd name="T17" fmla="*/ 9 h 378"/>
                <a:gd name="T18" fmla="*/ 2 w 322"/>
                <a:gd name="T19" fmla="*/ 9 h 378"/>
                <a:gd name="T20" fmla="*/ 3 w 322"/>
                <a:gd name="T21" fmla="*/ 10 h 378"/>
                <a:gd name="T22" fmla="*/ 4 w 322"/>
                <a:gd name="T23" fmla="*/ 10 h 378"/>
                <a:gd name="T24" fmla="*/ 5 w 322"/>
                <a:gd name="T25" fmla="*/ 10 h 378"/>
                <a:gd name="T26" fmla="*/ 6 w 322"/>
                <a:gd name="T27" fmla="*/ 10 h 378"/>
                <a:gd name="T28" fmla="*/ 7 w 322"/>
                <a:gd name="T29" fmla="*/ 10 h 378"/>
                <a:gd name="T30" fmla="*/ 8 w 322"/>
                <a:gd name="T31" fmla="*/ 10 h 378"/>
                <a:gd name="T32" fmla="*/ 9 w 322"/>
                <a:gd name="T33" fmla="*/ 10 h 378"/>
                <a:gd name="T34" fmla="*/ 9 w 322"/>
                <a:gd name="T35" fmla="*/ 10 h 378"/>
                <a:gd name="T36" fmla="*/ 9 w 322"/>
                <a:gd name="T37" fmla="*/ 10 h 378"/>
                <a:gd name="T38" fmla="*/ 9 w 322"/>
                <a:gd name="T39" fmla="*/ 10 h 378"/>
                <a:gd name="T40" fmla="*/ 8 w 322"/>
                <a:gd name="T41" fmla="*/ 10 h 378"/>
                <a:gd name="T42" fmla="*/ 7 w 322"/>
                <a:gd name="T43" fmla="*/ 9 h 378"/>
                <a:gd name="T44" fmla="*/ 7 w 322"/>
                <a:gd name="T45" fmla="*/ 9 h 378"/>
                <a:gd name="T46" fmla="*/ 6 w 322"/>
                <a:gd name="T47" fmla="*/ 9 h 378"/>
                <a:gd name="T48" fmla="*/ 5 w 322"/>
                <a:gd name="T49" fmla="*/ 9 h 378"/>
                <a:gd name="T50" fmla="*/ 4 w 322"/>
                <a:gd name="T51" fmla="*/ 9 h 378"/>
                <a:gd name="T52" fmla="*/ 3 w 322"/>
                <a:gd name="T53" fmla="*/ 9 h 378"/>
                <a:gd name="T54" fmla="*/ 2 w 322"/>
                <a:gd name="T55" fmla="*/ 8 h 378"/>
                <a:gd name="T56" fmla="*/ 2 w 322"/>
                <a:gd name="T57" fmla="*/ 8 h 378"/>
                <a:gd name="T58" fmla="*/ 1 w 322"/>
                <a:gd name="T59" fmla="*/ 7 h 378"/>
                <a:gd name="T60" fmla="*/ 1 w 322"/>
                <a:gd name="T61" fmla="*/ 7 h 378"/>
                <a:gd name="T62" fmla="*/ 1 w 322"/>
                <a:gd name="T63" fmla="*/ 6 h 378"/>
                <a:gd name="T64" fmla="*/ 2 w 322"/>
                <a:gd name="T65" fmla="*/ 5 h 378"/>
                <a:gd name="T66" fmla="*/ 2 w 322"/>
                <a:gd name="T67" fmla="*/ 4 h 378"/>
                <a:gd name="T68" fmla="*/ 3 w 322"/>
                <a:gd name="T69" fmla="*/ 3 h 378"/>
                <a:gd name="T70" fmla="*/ 4 w 322"/>
                <a:gd name="T71" fmla="*/ 2 h 378"/>
                <a:gd name="T72" fmla="*/ 4 w 322"/>
                <a:gd name="T73" fmla="*/ 2 h 378"/>
                <a:gd name="T74" fmla="*/ 6 w 322"/>
                <a:gd name="T75" fmla="*/ 1 h 378"/>
                <a:gd name="T76" fmla="*/ 7 w 322"/>
                <a:gd name="T77" fmla="*/ 0 h 378"/>
                <a:gd name="T78" fmla="*/ 7 w 322"/>
                <a:gd name="T79" fmla="*/ 0 h 378"/>
                <a:gd name="T80" fmla="*/ 7 w 322"/>
                <a:gd name="T81" fmla="*/ 0 h 378"/>
                <a:gd name="T82" fmla="*/ 6 w 322"/>
                <a:gd name="T83" fmla="*/ 0 h 378"/>
                <a:gd name="T84" fmla="*/ 5 w 322"/>
                <a:gd name="T85" fmla="*/ 0 h 378"/>
                <a:gd name="T86" fmla="*/ 4 w 322"/>
                <a:gd name="T87" fmla="*/ 1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5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6 w 283"/>
                <a:gd name="T1" fmla="*/ 2 h 252"/>
                <a:gd name="T2" fmla="*/ 7 w 283"/>
                <a:gd name="T3" fmla="*/ 3 h 252"/>
                <a:gd name="T4" fmla="*/ 7 w 283"/>
                <a:gd name="T5" fmla="*/ 3 h 252"/>
                <a:gd name="T6" fmla="*/ 7 w 283"/>
                <a:gd name="T7" fmla="*/ 4 h 252"/>
                <a:gd name="T8" fmla="*/ 7 w 283"/>
                <a:gd name="T9" fmla="*/ 4 h 252"/>
                <a:gd name="T10" fmla="*/ 7 w 283"/>
                <a:gd name="T11" fmla="*/ 4 h 252"/>
                <a:gd name="T12" fmla="*/ 7 w 283"/>
                <a:gd name="T13" fmla="*/ 5 h 252"/>
                <a:gd name="T14" fmla="*/ 7 w 283"/>
                <a:gd name="T15" fmla="*/ 5 h 252"/>
                <a:gd name="T16" fmla="*/ 6 w 283"/>
                <a:gd name="T17" fmla="*/ 5 h 252"/>
                <a:gd name="T18" fmla="*/ 6 w 283"/>
                <a:gd name="T19" fmla="*/ 6 h 252"/>
                <a:gd name="T20" fmla="*/ 6 w 283"/>
                <a:gd name="T21" fmla="*/ 6 h 252"/>
                <a:gd name="T22" fmla="*/ 6 w 283"/>
                <a:gd name="T23" fmla="*/ 6 h 252"/>
                <a:gd name="T24" fmla="*/ 5 w 283"/>
                <a:gd name="T25" fmla="*/ 7 h 252"/>
                <a:gd name="T26" fmla="*/ 5 w 283"/>
                <a:gd name="T27" fmla="*/ 7 h 252"/>
                <a:gd name="T28" fmla="*/ 5 w 283"/>
                <a:gd name="T29" fmla="*/ 7 h 252"/>
                <a:gd name="T30" fmla="*/ 5 w 283"/>
                <a:gd name="T31" fmla="*/ 7 h 252"/>
                <a:gd name="T32" fmla="*/ 5 w 283"/>
                <a:gd name="T33" fmla="*/ 7 h 252"/>
                <a:gd name="T34" fmla="*/ 5 w 283"/>
                <a:gd name="T35" fmla="*/ 7 h 252"/>
                <a:gd name="T36" fmla="*/ 6 w 283"/>
                <a:gd name="T37" fmla="*/ 7 h 252"/>
                <a:gd name="T38" fmla="*/ 6 w 283"/>
                <a:gd name="T39" fmla="*/ 7 h 252"/>
                <a:gd name="T40" fmla="*/ 6 w 283"/>
                <a:gd name="T41" fmla="*/ 7 h 252"/>
                <a:gd name="T42" fmla="*/ 6 w 283"/>
                <a:gd name="T43" fmla="*/ 7 h 252"/>
                <a:gd name="T44" fmla="*/ 7 w 283"/>
                <a:gd name="T45" fmla="*/ 6 h 252"/>
                <a:gd name="T46" fmla="*/ 7 w 283"/>
                <a:gd name="T47" fmla="*/ 5 h 252"/>
                <a:gd name="T48" fmla="*/ 8 w 283"/>
                <a:gd name="T49" fmla="*/ 5 h 252"/>
                <a:gd name="T50" fmla="*/ 8 w 283"/>
                <a:gd name="T51" fmla="*/ 4 h 252"/>
                <a:gd name="T52" fmla="*/ 8 w 283"/>
                <a:gd name="T53" fmla="*/ 3 h 252"/>
                <a:gd name="T54" fmla="*/ 7 w 283"/>
                <a:gd name="T55" fmla="*/ 3 h 252"/>
                <a:gd name="T56" fmla="*/ 7 w 283"/>
                <a:gd name="T57" fmla="*/ 2 h 252"/>
                <a:gd name="T58" fmla="*/ 7 w 283"/>
                <a:gd name="T59" fmla="*/ 2 h 252"/>
                <a:gd name="T60" fmla="*/ 6 w 283"/>
                <a:gd name="T61" fmla="*/ 1 h 252"/>
                <a:gd name="T62" fmla="*/ 6 w 283"/>
                <a:gd name="T63" fmla="*/ 1 h 252"/>
                <a:gd name="T64" fmla="*/ 5 w 283"/>
                <a:gd name="T65" fmla="*/ 1 h 252"/>
                <a:gd name="T66" fmla="*/ 4 w 283"/>
                <a:gd name="T67" fmla="*/ 1 h 252"/>
                <a:gd name="T68" fmla="*/ 4 w 283"/>
                <a:gd name="T69" fmla="*/ 1 h 252"/>
                <a:gd name="T70" fmla="*/ 3 w 283"/>
                <a:gd name="T71" fmla="*/ 0 h 252"/>
                <a:gd name="T72" fmla="*/ 3 w 283"/>
                <a:gd name="T73" fmla="*/ 0 h 252"/>
                <a:gd name="T74" fmla="*/ 2 w 283"/>
                <a:gd name="T75" fmla="*/ 0 h 252"/>
                <a:gd name="T76" fmla="*/ 2 w 283"/>
                <a:gd name="T77" fmla="*/ 0 h 252"/>
                <a:gd name="T78" fmla="*/ 1 w 283"/>
                <a:gd name="T79" fmla="*/ 0 h 252"/>
                <a:gd name="T80" fmla="*/ 1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1 w 283"/>
                <a:gd name="T93" fmla="*/ 0 h 252"/>
                <a:gd name="T94" fmla="*/ 1 w 283"/>
                <a:gd name="T95" fmla="*/ 0 h 252"/>
                <a:gd name="T96" fmla="*/ 1 w 283"/>
                <a:gd name="T97" fmla="*/ 0 h 252"/>
                <a:gd name="T98" fmla="*/ 2 w 283"/>
                <a:gd name="T99" fmla="*/ 1 h 252"/>
                <a:gd name="T100" fmla="*/ 2 w 283"/>
                <a:gd name="T101" fmla="*/ 1 h 252"/>
                <a:gd name="T102" fmla="*/ 3 w 283"/>
                <a:gd name="T103" fmla="*/ 1 h 252"/>
                <a:gd name="T104" fmla="*/ 3 w 283"/>
                <a:gd name="T105" fmla="*/ 1 h 252"/>
                <a:gd name="T106" fmla="*/ 3 w 283"/>
                <a:gd name="T107" fmla="*/ 1 h 252"/>
                <a:gd name="T108" fmla="*/ 4 w 283"/>
                <a:gd name="T109" fmla="*/ 1 h 252"/>
                <a:gd name="T110" fmla="*/ 4 w 283"/>
                <a:gd name="T111" fmla="*/ 1 h 252"/>
                <a:gd name="T112" fmla="*/ 5 w 283"/>
                <a:gd name="T113" fmla="*/ 1 h 252"/>
                <a:gd name="T114" fmla="*/ 5 w 283"/>
                <a:gd name="T115" fmla="*/ 2 h 252"/>
                <a:gd name="T116" fmla="*/ 6 w 283"/>
                <a:gd name="T117" fmla="*/ 2 h 252"/>
                <a:gd name="T118" fmla="*/ 6 w 283"/>
                <a:gd name="T119" fmla="*/ 2 h 252"/>
                <a:gd name="T120" fmla="*/ 6 w 283"/>
                <a:gd name="T121" fmla="*/ 2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6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3 h 238"/>
                <a:gd name="T2" fmla="*/ 0 w 114"/>
                <a:gd name="T3" fmla="*/ 4 h 238"/>
                <a:gd name="T4" fmla="*/ 0 w 114"/>
                <a:gd name="T5" fmla="*/ 5 h 238"/>
                <a:gd name="T6" fmla="*/ 0 w 114"/>
                <a:gd name="T7" fmla="*/ 5 h 238"/>
                <a:gd name="T8" fmla="*/ 1 w 114"/>
                <a:gd name="T9" fmla="*/ 5 h 238"/>
                <a:gd name="T10" fmla="*/ 1 w 114"/>
                <a:gd name="T11" fmla="*/ 6 h 238"/>
                <a:gd name="T12" fmla="*/ 2 w 114"/>
                <a:gd name="T13" fmla="*/ 6 h 238"/>
                <a:gd name="T14" fmla="*/ 2 w 114"/>
                <a:gd name="T15" fmla="*/ 6 h 238"/>
                <a:gd name="T16" fmla="*/ 2 w 114"/>
                <a:gd name="T17" fmla="*/ 6 h 238"/>
                <a:gd name="T18" fmla="*/ 3 w 114"/>
                <a:gd name="T19" fmla="*/ 6 h 238"/>
                <a:gd name="T20" fmla="*/ 3 w 114"/>
                <a:gd name="T21" fmla="*/ 6 h 238"/>
                <a:gd name="T22" fmla="*/ 3 w 114"/>
                <a:gd name="T23" fmla="*/ 6 h 238"/>
                <a:gd name="T24" fmla="*/ 3 w 114"/>
                <a:gd name="T25" fmla="*/ 6 h 238"/>
                <a:gd name="T26" fmla="*/ 3 w 114"/>
                <a:gd name="T27" fmla="*/ 6 h 238"/>
                <a:gd name="T28" fmla="*/ 3 w 114"/>
                <a:gd name="T29" fmla="*/ 6 h 238"/>
                <a:gd name="T30" fmla="*/ 3 w 114"/>
                <a:gd name="T31" fmla="*/ 6 h 238"/>
                <a:gd name="T32" fmla="*/ 3 w 114"/>
                <a:gd name="T33" fmla="*/ 6 h 238"/>
                <a:gd name="T34" fmla="*/ 2 w 114"/>
                <a:gd name="T35" fmla="*/ 5 h 238"/>
                <a:gd name="T36" fmla="*/ 2 w 114"/>
                <a:gd name="T37" fmla="*/ 5 h 238"/>
                <a:gd name="T38" fmla="*/ 1 w 114"/>
                <a:gd name="T39" fmla="*/ 5 h 238"/>
                <a:gd name="T40" fmla="*/ 1 w 114"/>
                <a:gd name="T41" fmla="*/ 4 h 238"/>
                <a:gd name="T42" fmla="*/ 1 w 114"/>
                <a:gd name="T43" fmla="*/ 4 h 238"/>
                <a:gd name="T44" fmla="*/ 1 w 114"/>
                <a:gd name="T45" fmla="*/ 3 h 238"/>
                <a:gd name="T46" fmla="*/ 1 w 114"/>
                <a:gd name="T47" fmla="*/ 3 h 238"/>
                <a:gd name="T48" fmla="*/ 1 w 114"/>
                <a:gd name="T49" fmla="*/ 2 h 238"/>
                <a:gd name="T50" fmla="*/ 1 w 114"/>
                <a:gd name="T51" fmla="*/ 2 h 238"/>
                <a:gd name="T52" fmla="*/ 2 w 114"/>
                <a:gd name="T53" fmla="*/ 2 h 238"/>
                <a:gd name="T54" fmla="*/ 2 w 114"/>
                <a:gd name="T55" fmla="*/ 1 h 238"/>
                <a:gd name="T56" fmla="*/ 2 w 114"/>
                <a:gd name="T57" fmla="*/ 1 h 238"/>
                <a:gd name="T58" fmla="*/ 2 w 114"/>
                <a:gd name="T59" fmla="*/ 1 h 238"/>
                <a:gd name="T60" fmla="*/ 3 w 114"/>
                <a:gd name="T61" fmla="*/ 0 h 238"/>
                <a:gd name="T62" fmla="*/ 3 w 114"/>
                <a:gd name="T63" fmla="*/ 0 h 238"/>
                <a:gd name="T64" fmla="*/ 3 w 114"/>
                <a:gd name="T65" fmla="*/ 0 h 238"/>
                <a:gd name="T66" fmla="*/ 3 w 114"/>
                <a:gd name="T67" fmla="*/ 0 h 238"/>
                <a:gd name="T68" fmla="*/ 3 w 114"/>
                <a:gd name="T69" fmla="*/ 0 h 238"/>
                <a:gd name="T70" fmla="*/ 2 w 114"/>
                <a:gd name="T71" fmla="*/ 0 h 238"/>
                <a:gd name="T72" fmla="*/ 2 w 114"/>
                <a:gd name="T73" fmla="*/ 1 h 238"/>
                <a:gd name="T74" fmla="*/ 1 w 114"/>
                <a:gd name="T75" fmla="*/ 1 h 238"/>
                <a:gd name="T76" fmla="*/ 1 w 114"/>
                <a:gd name="T77" fmla="*/ 2 h 238"/>
                <a:gd name="T78" fmla="*/ 0 w 114"/>
                <a:gd name="T79" fmla="*/ 3 h 238"/>
                <a:gd name="T80" fmla="*/ 0 w 114"/>
                <a:gd name="T81" fmla="*/ 3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7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6 w 246"/>
                <a:gd name="T1" fmla="*/ 4 h 310"/>
                <a:gd name="T2" fmla="*/ 6 w 246"/>
                <a:gd name="T3" fmla="*/ 4 h 310"/>
                <a:gd name="T4" fmla="*/ 6 w 246"/>
                <a:gd name="T5" fmla="*/ 5 h 310"/>
                <a:gd name="T6" fmla="*/ 6 w 246"/>
                <a:gd name="T7" fmla="*/ 5 h 310"/>
                <a:gd name="T8" fmla="*/ 6 w 246"/>
                <a:gd name="T9" fmla="*/ 6 h 310"/>
                <a:gd name="T10" fmla="*/ 5 w 246"/>
                <a:gd name="T11" fmla="*/ 6 h 310"/>
                <a:gd name="T12" fmla="*/ 5 w 246"/>
                <a:gd name="T13" fmla="*/ 7 h 310"/>
                <a:gd name="T14" fmla="*/ 4 w 246"/>
                <a:gd name="T15" fmla="*/ 7 h 310"/>
                <a:gd name="T16" fmla="*/ 4 w 246"/>
                <a:gd name="T17" fmla="*/ 8 h 310"/>
                <a:gd name="T18" fmla="*/ 4 w 246"/>
                <a:gd name="T19" fmla="*/ 8 h 310"/>
                <a:gd name="T20" fmla="*/ 3 w 246"/>
                <a:gd name="T21" fmla="*/ 8 h 310"/>
                <a:gd name="T22" fmla="*/ 3 w 246"/>
                <a:gd name="T23" fmla="*/ 9 h 310"/>
                <a:gd name="T24" fmla="*/ 4 w 246"/>
                <a:gd name="T25" fmla="*/ 9 h 310"/>
                <a:gd name="T26" fmla="*/ 4 w 246"/>
                <a:gd name="T27" fmla="*/ 9 h 310"/>
                <a:gd name="T28" fmla="*/ 4 w 246"/>
                <a:gd name="T29" fmla="*/ 8 h 310"/>
                <a:gd name="T30" fmla="*/ 5 w 246"/>
                <a:gd name="T31" fmla="*/ 8 h 310"/>
                <a:gd name="T32" fmla="*/ 6 w 246"/>
                <a:gd name="T33" fmla="*/ 7 h 310"/>
                <a:gd name="T34" fmla="*/ 7 w 246"/>
                <a:gd name="T35" fmla="*/ 6 h 310"/>
                <a:gd name="T36" fmla="*/ 7 w 246"/>
                <a:gd name="T37" fmla="*/ 5 h 310"/>
                <a:gd name="T38" fmla="*/ 7 w 246"/>
                <a:gd name="T39" fmla="*/ 4 h 310"/>
                <a:gd name="T40" fmla="*/ 6 w 246"/>
                <a:gd name="T41" fmla="*/ 3 h 310"/>
                <a:gd name="T42" fmla="*/ 6 w 246"/>
                <a:gd name="T43" fmla="*/ 3 h 310"/>
                <a:gd name="T44" fmla="*/ 5 w 246"/>
                <a:gd name="T45" fmla="*/ 2 h 310"/>
                <a:gd name="T46" fmla="*/ 4 w 246"/>
                <a:gd name="T47" fmla="*/ 2 h 310"/>
                <a:gd name="T48" fmla="*/ 4 w 246"/>
                <a:gd name="T49" fmla="*/ 1 h 310"/>
                <a:gd name="T50" fmla="*/ 3 w 246"/>
                <a:gd name="T51" fmla="*/ 1 h 310"/>
                <a:gd name="T52" fmla="*/ 2 w 246"/>
                <a:gd name="T53" fmla="*/ 1 h 310"/>
                <a:gd name="T54" fmla="*/ 1 w 246"/>
                <a:gd name="T55" fmla="*/ 0 h 310"/>
                <a:gd name="T56" fmla="*/ 1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1 w 246"/>
                <a:gd name="T63" fmla="*/ 0 h 310"/>
                <a:gd name="T64" fmla="*/ 2 w 246"/>
                <a:gd name="T65" fmla="*/ 1 h 310"/>
                <a:gd name="T66" fmla="*/ 2 w 246"/>
                <a:gd name="T67" fmla="*/ 1 h 310"/>
                <a:gd name="T68" fmla="*/ 3 w 246"/>
                <a:gd name="T69" fmla="*/ 2 h 310"/>
                <a:gd name="T70" fmla="*/ 4 w 246"/>
                <a:gd name="T71" fmla="*/ 2 h 310"/>
                <a:gd name="T72" fmla="*/ 5 w 246"/>
                <a:gd name="T73" fmla="*/ 3 h 310"/>
                <a:gd name="T74" fmla="*/ 5 w 246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8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1 w 83"/>
                <a:gd name="T1" fmla="*/ 0 h 187"/>
                <a:gd name="T2" fmla="*/ 1 w 83"/>
                <a:gd name="T3" fmla="*/ 0 h 187"/>
                <a:gd name="T4" fmla="*/ 1 w 83"/>
                <a:gd name="T5" fmla="*/ 0 h 187"/>
                <a:gd name="T6" fmla="*/ 1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1 h 187"/>
                <a:gd name="T20" fmla="*/ 1 w 83"/>
                <a:gd name="T21" fmla="*/ 2 h 187"/>
                <a:gd name="T22" fmla="*/ 1 w 83"/>
                <a:gd name="T23" fmla="*/ 3 h 187"/>
                <a:gd name="T24" fmla="*/ 1 w 83"/>
                <a:gd name="T25" fmla="*/ 3 h 187"/>
                <a:gd name="T26" fmla="*/ 2 w 83"/>
                <a:gd name="T27" fmla="*/ 4 h 187"/>
                <a:gd name="T28" fmla="*/ 2 w 83"/>
                <a:gd name="T29" fmla="*/ 5 h 187"/>
                <a:gd name="T30" fmla="*/ 2 w 83"/>
                <a:gd name="T31" fmla="*/ 5 h 187"/>
                <a:gd name="T32" fmla="*/ 2 w 83"/>
                <a:gd name="T33" fmla="*/ 5 h 187"/>
                <a:gd name="T34" fmla="*/ 2 w 83"/>
                <a:gd name="T35" fmla="*/ 5 h 187"/>
                <a:gd name="T36" fmla="*/ 2 w 83"/>
                <a:gd name="T37" fmla="*/ 4 h 187"/>
                <a:gd name="T38" fmla="*/ 2 w 83"/>
                <a:gd name="T39" fmla="*/ 4 h 187"/>
                <a:gd name="T40" fmla="*/ 2 w 83"/>
                <a:gd name="T41" fmla="*/ 3 h 187"/>
                <a:gd name="T42" fmla="*/ 2 w 83"/>
                <a:gd name="T43" fmla="*/ 2 h 187"/>
                <a:gd name="T44" fmla="*/ 1 w 83"/>
                <a:gd name="T45" fmla="*/ 2 h 187"/>
                <a:gd name="T46" fmla="*/ 1 w 83"/>
                <a:gd name="T47" fmla="*/ 1 h 187"/>
                <a:gd name="T48" fmla="*/ 1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9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1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1 h 94"/>
                <a:gd name="T20" fmla="*/ 0 w 44"/>
                <a:gd name="T21" fmla="*/ 1 h 94"/>
                <a:gd name="T22" fmla="*/ 0 w 44"/>
                <a:gd name="T23" fmla="*/ 2 h 94"/>
                <a:gd name="T24" fmla="*/ 0 w 44"/>
                <a:gd name="T25" fmla="*/ 2 h 94"/>
                <a:gd name="T26" fmla="*/ 0 w 44"/>
                <a:gd name="T27" fmla="*/ 2 h 94"/>
                <a:gd name="T28" fmla="*/ 1 w 44"/>
                <a:gd name="T29" fmla="*/ 3 h 94"/>
                <a:gd name="T30" fmla="*/ 1 w 44"/>
                <a:gd name="T31" fmla="*/ 3 h 94"/>
                <a:gd name="T32" fmla="*/ 1 w 44"/>
                <a:gd name="T33" fmla="*/ 3 h 94"/>
                <a:gd name="T34" fmla="*/ 1 w 44"/>
                <a:gd name="T35" fmla="*/ 2 h 94"/>
                <a:gd name="T36" fmla="*/ 1 w 44"/>
                <a:gd name="T37" fmla="*/ 2 h 94"/>
                <a:gd name="T38" fmla="*/ 1 w 44"/>
                <a:gd name="T39" fmla="*/ 1 h 94"/>
                <a:gd name="T40" fmla="*/ 1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0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1 h 54"/>
                <a:gd name="T28" fmla="*/ 0 w 38"/>
                <a:gd name="T29" fmla="*/ 1 h 54"/>
                <a:gd name="T30" fmla="*/ 0 w 38"/>
                <a:gd name="T31" fmla="*/ 1 h 54"/>
                <a:gd name="T32" fmla="*/ 0 w 38"/>
                <a:gd name="T33" fmla="*/ 1 h 54"/>
                <a:gd name="T34" fmla="*/ 0 w 38"/>
                <a:gd name="T35" fmla="*/ 1 h 54"/>
                <a:gd name="T36" fmla="*/ 1 w 38"/>
                <a:gd name="T37" fmla="*/ 1 h 54"/>
                <a:gd name="T38" fmla="*/ 1 w 38"/>
                <a:gd name="T39" fmla="*/ 2 h 54"/>
                <a:gd name="T40" fmla="*/ 1 w 38"/>
                <a:gd name="T41" fmla="*/ 2 h 54"/>
                <a:gd name="T42" fmla="*/ 1 w 38"/>
                <a:gd name="T43" fmla="*/ 1 h 54"/>
                <a:gd name="T44" fmla="*/ 1 w 38"/>
                <a:gd name="T45" fmla="*/ 1 h 54"/>
                <a:gd name="T46" fmla="*/ 1 w 38"/>
                <a:gd name="T47" fmla="*/ 1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1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1 w 52"/>
                <a:gd name="T1" fmla="*/ 1 h 36"/>
                <a:gd name="T2" fmla="*/ 1 w 52"/>
                <a:gd name="T3" fmla="*/ 1 h 36"/>
                <a:gd name="T4" fmla="*/ 1 w 52"/>
                <a:gd name="T5" fmla="*/ 0 h 36"/>
                <a:gd name="T6" fmla="*/ 1 w 52"/>
                <a:gd name="T7" fmla="*/ 0 h 36"/>
                <a:gd name="T8" fmla="*/ 1 w 52"/>
                <a:gd name="T9" fmla="*/ 0 h 36"/>
                <a:gd name="T10" fmla="*/ 1 w 52"/>
                <a:gd name="T11" fmla="*/ 0 h 36"/>
                <a:gd name="T12" fmla="*/ 1 w 52"/>
                <a:gd name="T13" fmla="*/ 0 h 36"/>
                <a:gd name="T14" fmla="*/ 1 w 52"/>
                <a:gd name="T15" fmla="*/ 0 h 36"/>
                <a:gd name="T16" fmla="*/ 1 w 52"/>
                <a:gd name="T17" fmla="*/ 0 h 36"/>
                <a:gd name="T18" fmla="*/ 1 w 52"/>
                <a:gd name="T19" fmla="*/ 0 h 36"/>
                <a:gd name="T20" fmla="*/ 1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1 h 36"/>
                <a:gd name="T30" fmla="*/ 0 w 52"/>
                <a:gd name="T31" fmla="*/ 1 h 36"/>
                <a:gd name="T32" fmla="*/ 0 w 52"/>
                <a:gd name="T33" fmla="*/ 1 h 36"/>
                <a:gd name="T34" fmla="*/ 0 w 52"/>
                <a:gd name="T35" fmla="*/ 1 h 36"/>
                <a:gd name="T36" fmla="*/ 0 w 52"/>
                <a:gd name="T37" fmla="*/ 1 h 36"/>
                <a:gd name="T38" fmla="*/ 0 w 52"/>
                <a:gd name="T39" fmla="*/ 1 h 36"/>
                <a:gd name="T40" fmla="*/ 0 w 52"/>
                <a:gd name="T41" fmla="*/ 1 h 36"/>
                <a:gd name="T42" fmla="*/ 1 w 52"/>
                <a:gd name="T43" fmla="*/ 1 h 36"/>
                <a:gd name="T44" fmla="*/ 1 w 52"/>
                <a:gd name="T45" fmla="*/ 1 h 36"/>
                <a:gd name="T46" fmla="*/ 1 w 52"/>
                <a:gd name="T47" fmla="*/ 1 h 36"/>
                <a:gd name="T48" fmla="*/ 1 w 52"/>
                <a:gd name="T49" fmla="*/ 1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2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2 w 198"/>
                <a:gd name="T1" fmla="*/ 1 h 236"/>
                <a:gd name="T2" fmla="*/ 2 w 198"/>
                <a:gd name="T3" fmla="*/ 1 h 236"/>
                <a:gd name="T4" fmla="*/ 1 w 198"/>
                <a:gd name="T5" fmla="*/ 2 h 236"/>
                <a:gd name="T6" fmla="*/ 1 w 198"/>
                <a:gd name="T7" fmla="*/ 2 h 236"/>
                <a:gd name="T8" fmla="*/ 1 w 198"/>
                <a:gd name="T9" fmla="*/ 2 h 236"/>
                <a:gd name="T10" fmla="*/ 0 w 198"/>
                <a:gd name="T11" fmla="*/ 3 h 236"/>
                <a:gd name="T12" fmla="*/ 0 w 198"/>
                <a:gd name="T13" fmla="*/ 3 h 236"/>
                <a:gd name="T14" fmla="*/ 0 w 198"/>
                <a:gd name="T15" fmla="*/ 3 h 236"/>
                <a:gd name="T16" fmla="*/ 0 w 198"/>
                <a:gd name="T17" fmla="*/ 4 h 236"/>
                <a:gd name="T18" fmla="*/ 0 w 198"/>
                <a:gd name="T19" fmla="*/ 5 h 236"/>
                <a:gd name="T20" fmla="*/ 0 w 198"/>
                <a:gd name="T21" fmla="*/ 5 h 236"/>
                <a:gd name="T22" fmla="*/ 1 w 198"/>
                <a:gd name="T23" fmla="*/ 6 h 236"/>
                <a:gd name="T24" fmla="*/ 1 w 198"/>
                <a:gd name="T25" fmla="*/ 6 h 236"/>
                <a:gd name="T26" fmla="*/ 2 w 198"/>
                <a:gd name="T27" fmla="*/ 6 h 236"/>
                <a:gd name="T28" fmla="*/ 2 w 198"/>
                <a:gd name="T29" fmla="*/ 6 h 236"/>
                <a:gd name="T30" fmla="*/ 3 w 198"/>
                <a:gd name="T31" fmla="*/ 6 h 236"/>
                <a:gd name="T32" fmla="*/ 4 w 198"/>
                <a:gd name="T33" fmla="*/ 6 h 236"/>
                <a:gd name="T34" fmla="*/ 4 w 198"/>
                <a:gd name="T35" fmla="*/ 6 h 236"/>
                <a:gd name="T36" fmla="*/ 4 w 198"/>
                <a:gd name="T37" fmla="*/ 6 h 236"/>
                <a:gd name="T38" fmla="*/ 4 w 198"/>
                <a:gd name="T39" fmla="*/ 6 h 236"/>
                <a:gd name="T40" fmla="*/ 4 w 198"/>
                <a:gd name="T41" fmla="*/ 6 h 236"/>
                <a:gd name="T42" fmla="*/ 4 w 198"/>
                <a:gd name="T43" fmla="*/ 6 h 236"/>
                <a:gd name="T44" fmla="*/ 4 w 198"/>
                <a:gd name="T45" fmla="*/ 6 h 236"/>
                <a:gd name="T46" fmla="*/ 4 w 198"/>
                <a:gd name="T47" fmla="*/ 6 h 236"/>
                <a:gd name="T48" fmla="*/ 4 w 198"/>
                <a:gd name="T49" fmla="*/ 6 h 236"/>
                <a:gd name="T50" fmla="*/ 4 w 198"/>
                <a:gd name="T51" fmla="*/ 6 h 236"/>
                <a:gd name="T52" fmla="*/ 3 w 198"/>
                <a:gd name="T53" fmla="*/ 6 h 236"/>
                <a:gd name="T54" fmla="*/ 3 w 198"/>
                <a:gd name="T55" fmla="*/ 6 h 236"/>
                <a:gd name="T56" fmla="*/ 3 w 198"/>
                <a:gd name="T57" fmla="*/ 6 h 236"/>
                <a:gd name="T58" fmla="*/ 3 w 198"/>
                <a:gd name="T59" fmla="*/ 6 h 236"/>
                <a:gd name="T60" fmla="*/ 2 w 198"/>
                <a:gd name="T61" fmla="*/ 6 h 236"/>
                <a:gd name="T62" fmla="*/ 2 w 198"/>
                <a:gd name="T63" fmla="*/ 6 h 236"/>
                <a:gd name="T64" fmla="*/ 2 w 198"/>
                <a:gd name="T65" fmla="*/ 6 h 236"/>
                <a:gd name="T66" fmla="*/ 1 w 198"/>
                <a:gd name="T67" fmla="*/ 6 h 236"/>
                <a:gd name="T68" fmla="*/ 1 w 198"/>
                <a:gd name="T69" fmla="*/ 5 h 236"/>
                <a:gd name="T70" fmla="*/ 1 w 198"/>
                <a:gd name="T71" fmla="*/ 5 h 236"/>
                <a:gd name="T72" fmla="*/ 1 w 198"/>
                <a:gd name="T73" fmla="*/ 5 h 236"/>
                <a:gd name="T74" fmla="*/ 0 w 198"/>
                <a:gd name="T75" fmla="*/ 4 h 236"/>
                <a:gd name="T76" fmla="*/ 1 w 198"/>
                <a:gd name="T77" fmla="*/ 4 h 236"/>
                <a:gd name="T78" fmla="*/ 1 w 198"/>
                <a:gd name="T79" fmla="*/ 3 h 236"/>
                <a:gd name="T80" fmla="*/ 1 w 198"/>
                <a:gd name="T81" fmla="*/ 3 h 236"/>
                <a:gd name="T82" fmla="*/ 1 w 198"/>
                <a:gd name="T83" fmla="*/ 3 h 236"/>
                <a:gd name="T84" fmla="*/ 1 w 198"/>
                <a:gd name="T85" fmla="*/ 2 h 236"/>
                <a:gd name="T86" fmla="*/ 2 w 198"/>
                <a:gd name="T87" fmla="*/ 2 h 236"/>
                <a:gd name="T88" fmla="*/ 2 w 198"/>
                <a:gd name="T89" fmla="*/ 2 h 236"/>
                <a:gd name="T90" fmla="*/ 3 w 198"/>
                <a:gd name="T91" fmla="*/ 1 h 236"/>
                <a:gd name="T92" fmla="*/ 3 w 198"/>
                <a:gd name="T93" fmla="*/ 1 h 236"/>
                <a:gd name="T94" fmla="*/ 4 w 198"/>
                <a:gd name="T95" fmla="*/ 1 h 236"/>
                <a:gd name="T96" fmla="*/ 4 w 198"/>
                <a:gd name="T97" fmla="*/ 1 h 236"/>
                <a:gd name="T98" fmla="*/ 4 w 198"/>
                <a:gd name="T99" fmla="*/ 0 h 236"/>
                <a:gd name="T100" fmla="*/ 5 w 198"/>
                <a:gd name="T101" fmla="*/ 0 h 236"/>
                <a:gd name="T102" fmla="*/ 5 w 198"/>
                <a:gd name="T103" fmla="*/ 0 h 236"/>
                <a:gd name="T104" fmla="*/ 6 w 198"/>
                <a:gd name="T105" fmla="*/ 0 h 236"/>
                <a:gd name="T106" fmla="*/ 5 w 198"/>
                <a:gd name="T107" fmla="*/ 0 h 236"/>
                <a:gd name="T108" fmla="*/ 5 w 198"/>
                <a:gd name="T109" fmla="*/ 0 h 236"/>
                <a:gd name="T110" fmla="*/ 4 w 198"/>
                <a:gd name="T111" fmla="*/ 0 h 236"/>
                <a:gd name="T112" fmla="*/ 4 w 198"/>
                <a:gd name="T113" fmla="*/ 0 h 236"/>
                <a:gd name="T114" fmla="*/ 4 w 198"/>
                <a:gd name="T115" fmla="*/ 0 h 236"/>
                <a:gd name="T116" fmla="*/ 3 w 198"/>
                <a:gd name="T117" fmla="*/ 0 h 236"/>
                <a:gd name="T118" fmla="*/ 2 w 198"/>
                <a:gd name="T119" fmla="*/ 1 h 236"/>
                <a:gd name="T120" fmla="*/ 2 w 198"/>
                <a:gd name="T121" fmla="*/ 1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3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3 w 128"/>
                <a:gd name="T1" fmla="*/ 2 h 183"/>
                <a:gd name="T2" fmla="*/ 3 w 128"/>
                <a:gd name="T3" fmla="*/ 2 h 183"/>
                <a:gd name="T4" fmla="*/ 3 w 128"/>
                <a:gd name="T5" fmla="*/ 3 h 183"/>
                <a:gd name="T6" fmla="*/ 3 w 128"/>
                <a:gd name="T7" fmla="*/ 3 h 183"/>
                <a:gd name="T8" fmla="*/ 3 w 128"/>
                <a:gd name="T9" fmla="*/ 3 h 183"/>
                <a:gd name="T10" fmla="*/ 2 w 128"/>
                <a:gd name="T11" fmla="*/ 4 h 183"/>
                <a:gd name="T12" fmla="*/ 2 w 128"/>
                <a:gd name="T13" fmla="*/ 4 h 183"/>
                <a:gd name="T14" fmla="*/ 1 w 128"/>
                <a:gd name="T15" fmla="*/ 4 h 183"/>
                <a:gd name="T16" fmla="*/ 1 w 128"/>
                <a:gd name="T17" fmla="*/ 4 h 183"/>
                <a:gd name="T18" fmla="*/ 1 w 128"/>
                <a:gd name="T19" fmla="*/ 5 h 183"/>
                <a:gd name="T20" fmla="*/ 1 w 128"/>
                <a:gd name="T21" fmla="*/ 5 h 183"/>
                <a:gd name="T22" fmla="*/ 1 w 128"/>
                <a:gd name="T23" fmla="*/ 5 h 183"/>
                <a:gd name="T24" fmla="*/ 1 w 128"/>
                <a:gd name="T25" fmla="*/ 5 h 183"/>
                <a:gd name="T26" fmla="*/ 1 w 128"/>
                <a:gd name="T27" fmla="*/ 5 h 183"/>
                <a:gd name="T28" fmla="*/ 1 w 128"/>
                <a:gd name="T29" fmla="*/ 5 h 183"/>
                <a:gd name="T30" fmla="*/ 1 w 128"/>
                <a:gd name="T31" fmla="*/ 5 h 183"/>
                <a:gd name="T32" fmla="*/ 1 w 128"/>
                <a:gd name="T33" fmla="*/ 5 h 183"/>
                <a:gd name="T34" fmla="*/ 2 w 128"/>
                <a:gd name="T35" fmla="*/ 5 h 183"/>
                <a:gd name="T36" fmla="*/ 2 w 128"/>
                <a:gd name="T37" fmla="*/ 4 h 183"/>
                <a:gd name="T38" fmla="*/ 3 w 128"/>
                <a:gd name="T39" fmla="*/ 4 h 183"/>
                <a:gd name="T40" fmla="*/ 3 w 128"/>
                <a:gd name="T41" fmla="*/ 4 h 183"/>
                <a:gd name="T42" fmla="*/ 3 w 128"/>
                <a:gd name="T43" fmla="*/ 3 h 183"/>
                <a:gd name="T44" fmla="*/ 4 w 128"/>
                <a:gd name="T45" fmla="*/ 3 h 183"/>
                <a:gd name="T46" fmla="*/ 4 w 128"/>
                <a:gd name="T47" fmla="*/ 2 h 183"/>
                <a:gd name="T48" fmla="*/ 4 w 128"/>
                <a:gd name="T49" fmla="*/ 2 h 183"/>
                <a:gd name="T50" fmla="*/ 3 w 128"/>
                <a:gd name="T51" fmla="*/ 1 h 183"/>
                <a:gd name="T52" fmla="*/ 3 w 128"/>
                <a:gd name="T53" fmla="*/ 1 h 183"/>
                <a:gd name="T54" fmla="*/ 2 w 128"/>
                <a:gd name="T55" fmla="*/ 0 h 183"/>
                <a:gd name="T56" fmla="*/ 2 w 128"/>
                <a:gd name="T57" fmla="*/ 0 h 183"/>
                <a:gd name="T58" fmla="*/ 1 w 128"/>
                <a:gd name="T59" fmla="*/ 0 h 183"/>
                <a:gd name="T60" fmla="*/ 1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1 w 128"/>
                <a:gd name="T67" fmla="*/ 0 h 183"/>
                <a:gd name="T68" fmla="*/ 1 w 128"/>
                <a:gd name="T69" fmla="*/ 0 h 183"/>
                <a:gd name="T70" fmla="*/ 1 w 128"/>
                <a:gd name="T71" fmla="*/ 0 h 183"/>
                <a:gd name="T72" fmla="*/ 2 w 128"/>
                <a:gd name="T73" fmla="*/ 1 h 183"/>
                <a:gd name="T74" fmla="*/ 2 w 128"/>
                <a:gd name="T75" fmla="*/ 1 h 183"/>
                <a:gd name="T76" fmla="*/ 3 w 128"/>
                <a:gd name="T77" fmla="*/ 1 h 183"/>
                <a:gd name="T78" fmla="*/ 3 w 128"/>
                <a:gd name="T79" fmla="*/ 1 h 183"/>
                <a:gd name="T80" fmla="*/ 3 w 128"/>
                <a:gd name="T81" fmla="*/ 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4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3 w 323"/>
                <a:gd name="T1" fmla="*/ 2 h 379"/>
                <a:gd name="T2" fmla="*/ 1 w 323"/>
                <a:gd name="T3" fmla="*/ 3 h 379"/>
                <a:gd name="T4" fmla="*/ 0 w 323"/>
                <a:gd name="T5" fmla="*/ 5 h 379"/>
                <a:gd name="T6" fmla="*/ 0 w 323"/>
                <a:gd name="T7" fmla="*/ 6 h 379"/>
                <a:gd name="T8" fmla="*/ 0 w 323"/>
                <a:gd name="T9" fmla="*/ 7 h 379"/>
                <a:gd name="T10" fmla="*/ 0 w 323"/>
                <a:gd name="T11" fmla="*/ 8 h 379"/>
                <a:gd name="T12" fmla="*/ 0 w 323"/>
                <a:gd name="T13" fmla="*/ 8 h 379"/>
                <a:gd name="T14" fmla="*/ 1 w 323"/>
                <a:gd name="T15" fmla="*/ 9 h 379"/>
                <a:gd name="T16" fmla="*/ 1 w 323"/>
                <a:gd name="T17" fmla="*/ 9 h 379"/>
                <a:gd name="T18" fmla="*/ 2 w 323"/>
                <a:gd name="T19" fmla="*/ 9 h 379"/>
                <a:gd name="T20" fmla="*/ 3 w 323"/>
                <a:gd name="T21" fmla="*/ 10 h 379"/>
                <a:gd name="T22" fmla="*/ 4 w 323"/>
                <a:gd name="T23" fmla="*/ 10 h 379"/>
                <a:gd name="T24" fmla="*/ 5 w 323"/>
                <a:gd name="T25" fmla="*/ 10 h 379"/>
                <a:gd name="T26" fmla="*/ 6 w 323"/>
                <a:gd name="T27" fmla="*/ 10 h 379"/>
                <a:gd name="T28" fmla="*/ 7 w 323"/>
                <a:gd name="T29" fmla="*/ 10 h 379"/>
                <a:gd name="T30" fmla="*/ 8 w 323"/>
                <a:gd name="T31" fmla="*/ 10 h 379"/>
                <a:gd name="T32" fmla="*/ 8 w 323"/>
                <a:gd name="T33" fmla="*/ 10 h 379"/>
                <a:gd name="T34" fmla="*/ 9 w 323"/>
                <a:gd name="T35" fmla="*/ 10 h 379"/>
                <a:gd name="T36" fmla="*/ 9 w 323"/>
                <a:gd name="T37" fmla="*/ 10 h 379"/>
                <a:gd name="T38" fmla="*/ 9 w 323"/>
                <a:gd name="T39" fmla="*/ 10 h 379"/>
                <a:gd name="T40" fmla="*/ 8 w 323"/>
                <a:gd name="T41" fmla="*/ 10 h 379"/>
                <a:gd name="T42" fmla="*/ 7 w 323"/>
                <a:gd name="T43" fmla="*/ 10 h 379"/>
                <a:gd name="T44" fmla="*/ 6 w 323"/>
                <a:gd name="T45" fmla="*/ 10 h 379"/>
                <a:gd name="T46" fmla="*/ 5 w 323"/>
                <a:gd name="T47" fmla="*/ 9 h 379"/>
                <a:gd name="T48" fmla="*/ 5 w 323"/>
                <a:gd name="T49" fmla="*/ 9 h 379"/>
                <a:gd name="T50" fmla="*/ 4 w 323"/>
                <a:gd name="T51" fmla="*/ 9 h 379"/>
                <a:gd name="T52" fmla="*/ 3 w 323"/>
                <a:gd name="T53" fmla="*/ 9 h 379"/>
                <a:gd name="T54" fmla="*/ 2 w 323"/>
                <a:gd name="T55" fmla="*/ 8 h 379"/>
                <a:gd name="T56" fmla="*/ 1 w 323"/>
                <a:gd name="T57" fmla="*/ 8 h 379"/>
                <a:gd name="T58" fmla="*/ 1 w 323"/>
                <a:gd name="T59" fmla="*/ 7 h 379"/>
                <a:gd name="T60" fmla="*/ 1 w 323"/>
                <a:gd name="T61" fmla="*/ 7 h 379"/>
                <a:gd name="T62" fmla="*/ 1 w 323"/>
                <a:gd name="T63" fmla="*/ 5 h 379"/>
                <a:gd name="T64" fmla="*/ 1 w 323"/>
                <a:gd name="T65" fmla="*/ 4 h 379"/>
                <a:gd name="T66" fmla="*/ 2 w 323"/>
                <a:gd name="T67" fmla="*/ 4 h 379"/>
                <a:gd name="T68" fmla="*/ 2 w 323"/>
                <a:gd name="T69" fmla="*/ 3 h 379"/>
                <a:gd name="T70" fmla="*/ 3 w 323"/>
                <a:gd name="T71" fmla="*/ 2 h 379"/>
                <a:gd name="T72" fmla="*/ 4 w 323"/>
                <a:gd name="T73" fmla="*/ 2 h 379"/>
                <a:gd name="T74" fmla="*/ 5 w 323"/>
                <a:gd name="T75" fmla="*/ 1 h 379"/>
                <a:gd name="T76" fmla="*/ 6 w 323"/>
                <a:gd name="T77" fmla="*/ 1 h 379"/>
                <a:gd name="T78" fmla="*/ 7 w 323"/>
                <a:gd name="T79" fmla="*/ 0 h 379"/>
                <a:gd name="T80" fmla="*/ 7 w 323"/>
                <a:gd name="T81" fmla="*/ 0 h 379"/>
                <a:gd name="T82" fmla="*/ 6 w 323"/>
                <a:gd name="T83" fmla="*/ 0 h 379"/>
                <a:gd name="T84" fmla="*/ 5 w 323"/>
                <a:gd name="T85" fmla="*/ 0 h 379"/>
                <a:gd name="T86" fmla="*/ 4 w 323"/>
                <a:gd name="T87" fmla="*/ 1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5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6 w 282"/>
                <a:gd name="T1" fmla="*/ 2 h 253"/>
                <a:gd name="T2" fmla="*/ 7 w 282"/>
                <a:gd name="T3" fmla="*/ 2 h 253"/>
                <a:gd name="T4" fmla="*/ 7 w 282"/>
                <a:gd name="T5" fmla="*/ 3 h 253"/>
                <a:gd name="T6" fmla="*/ 7 w 282"/>
                <a:gd name="T7" fmla="*/ 3 h 253"/>
                <a:gd name="T8" fmla="*/ 7 w 282"/>
                <a:gd name="T9" fmla="*/ 4 h 253"/>
                <a:gd name="T10" fmla="*/ 7 w 282"/>
                <a:gd name="T11" fmla="*/ 4 h 253"/>
                <a:gd name="T12" fmla="*/ 7 w 282"/>
                <a:gd name="T13" fmla="*/ 5 h 253"/>
                <a:gd name="T14" fmla="*/ 7 w 282"/>
                <a:gd name="T15" fmla="*/ 5 h 253"/>
                <a:gd name="T16" fmla="*/ 6 w 282"/>
                <a:gd name="T17" fmla="*/ 5 h 253"/>
                <a:gd name="T18" fmla="*/ 6 w 282"/>
                <a:gd name="T19" fmla="*/ 6 h 253"/>
                <a:gd name="T20" fmla="*/ 6 w 282"/>
                <a:gd name="T21" fmla="*/ 6 h 253"/>
                <a:gd name="T22" fmla="*/ 6 w 282"/>
                <a:gd name="T23" fmla="*/ 6 h 253"/>
                <a:gd name="T24" fmla="*/ 5 w 282"/>
                <a:gd name="T25" fmla="*/ 6 h 253"/>
                <a:gd name="T26" fmla="*/ 5 w 282"/>
                <a:gd name="T27" fmla="*/ 7 h 253"/>
                <a:gd name="T28" fmla="*/ 5 w 282"/>
                <a:gd name="T29" fmla="*/ 7 h 253"/>
                <a:gd name="T30" fmla="*/ 5 w 282"/>
                <a:gd name="T31" fmla="*/ 7 h 253"/>
                <a:gd name="T32" fmla="*/ 5 w 282"/>
                <a:gd name="T33" fmla="*/ 7 h 253"/>
                <a:gd name="T34" fmla="*/ 6 w 282"/>
                <a:gd name="T35" fmla="*/ 7 h 253"/>
                <a:gd name="T36" fmla="*/ 6 w 282"/>
                <a:gd name="T37" fmla="*/ 7 h 253"/>
                <a:gd name="T38" fmla="*/ 6 w 282"/>
                <a:gd name="T39" fmla="*/ 7 h 253"/>
                <a:gd name="T40" fmla="*/ 6 w 282"/>
                <a:gd name="T41" fmla="*/ 7 h 253"/>
                <a:gd name="T42" fmla="*/ 6 w 282"/>
                <a:gd name="T43" fmla="*/ 6 h 253"/>
                <a:gd name="T44" fmla="*/ 7 w 282"/>
                <a:gd name="T45" fmla="*/ 6 h 253"/>
                <a:gd name="T46" fmla="*/ 7 w 282"/>
                <a:gd name="T47" fmla="*/ 5 h 253"/>
                <a:gd name="T48" fmla="*/ 8 w 282"/>
                <a:gd name="T49" fmla="*/ 5 h 253"/>
                <a:gd name="T50" fmla="*/ 8 w 282"/>
                <a:gd name="T51" fmla="*/ 4 h 253"/>
                <a:gd name="T52" fmla="*/ 8 w 282"/>
                <a:gd name="T53" fmla="*/ 3 h 253"/>
                <a:gd name="T54" fmla="*/ 7 w 282"/>
                <a:gd name="T55" fmla="*/ 2 h 253"/>
                <a:gd name="T56" fmla="*/ 7 w 282"/>
                <a:gd name="T57" fmla="*/ 2 h 253"/>
                <a:gd name="T58" fmla="*/ 6 w 282"/>
                <a:gd name="T59" fmla="*/ 2 h 253"/>
                <a:gd name="T60" fmla="*/ 6 w 282"/>
                <a:gd name="T61" fmla="*/ 1 h 253"/>
                <a:gd name="T62" fmla="*/ 6 w 282"/>
                <a:gd name="T63" fmla="*/ 1 h 253"/>
                <a:gd name="T64" fmla="*/ 5 w 282"/>
                <a:gd name="T65" fmla="*/ 1 h 253"/>
                <a:gd name="T66" fmla="*/ 4 w 282"/>
                <a:gd name="T67" fmla="*/ 1 h 253"/>
                <a:gd name="T68" fmla="*/ 4 w 282"/>
                <a:gd name="T69" fmla="*/ 0 h 253"/>
                <a:gd name="T70" fmla="*/ 3 w 282"/>
                <a:gd name="T71" fmla="*/ 0 h 253"/>
                <a:gd name="T72" fmla="*/ 3 w 282"/>
                <a:gd name="T73" fmla="*/ 0 h 253"/>
                <a:gd name="T74" fmla="*/ 2 w 282"/>
                <a:gd name="T75" fmla="*/ 0 h 253"/>
                <a:gd name="T76" fmla="*/ 2 w 282"/>
                <a:gd name="T77" fmla="*/ 0 h 253"/>
                <a:gd name="T78" fmla="*/ 1 w 282"/>
                <a:gd name="T79" fmla="*/ 0 h 253"/>
                <a:gd name="T80" fmla="*/ 1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1 w 282"/>
                <a:gd name="T93" fmla="*/ 0 h 253"/>
                <a:gd name="T94" fmla="*/ 1 w 282"/>
                <a:gd name="T95" fmla="*/ 0 h 253"/>
                <a:gd name="T96" fmla="*/ 1 w 282"/>
                <a:gd name="T97" fmla="*/ 0 h 253"/>
                <a:gd name="T98" fmla="*/ 2 w 282"/>
                <a:gd name="T99" fmla="*/ 0 h 253"/>
                <a:gd name="T100" fmla="*/ 2 w 282"/>
                <a:gd name="T101" fmla="*/ 0 h 253"/>
                <a:gd name="T102" fmla="*/ 3 w 282"/>
                <a:gd name="T103" fmla="*/ 1 h 253"/>
                <a:gd name="T104" fmla="*/ 3 w 282"/>
                <a:gd name="T105" fmla="*/ 1 h 253"/>
                <a:gd name="T106" fmla="*/ 4 w 282"/>
                <a:gd name="T107" fmla="*/ 1 h 253"/>
                <a:gd name="T108" fmla="*/ 4 w 282"/>
                <a:gd name="T109" fmla="*/ 1 h 253"/>
                <a:gd name="T110" fmla="*/ 4 w 282"/>
                <a:gd name="T111" fmla="*/ 1 h 253"/>
                <a:gd name="T112" fmla="*/ 5 w 282"/>
                <a:gd name="T113" fmla="*/ 1 h 253"/>
                <a:gd name="T114" fmla="*/ 5 w 282"/>
                <a:gd name="T115" fmla="*/ 1 h 253"/>
                <a:gd name="T116" fmla="*/ 6 w 282"/>
                <a:gd name="T117" fmla="*/ 2 h 253"/>
                <a:gd name="T118" fmla="*/ 6 w 282"/>
                <a:gd name="T119" fmla="*/ 2 h 253"/>
                <a:gd name="T120" fmla="*/ 6 w 282"/>
                <a:gd name="T121" fmla="*/ 2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6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3 h 236"/>
                <a:gd name="T2" fmla="*/ 0 w 115"/>
                <a:gd name="T3" fmla="*/ 4 h 236"/>
                <a:gd name="T4" fmla="*/ 0 w 115"/>
                <a:gd name="T5" fmla="*/ 4 h 236"/>
                <a:gd name="T6" fmla="*/ 0 w 115"/>
                <a:gd name="T7" fmla="*/ 5 h 236"/>
                <a:gd name="T8" fmla="*/ 1 w 115"/>
                <a:gd name="T9" fmla="*/ 5 h 236"/>
                <a:gd name="T10" fmla="*/ 1 w 115"/>
                <a:gd name="T11" fmla="*/ 6 h 236"/>
                <a:gd name="T12" fmla="*/ 1 w 115"/>
                <a:gd name="T13" fmla="*/ 6 h 236"/>
                <a:gd name="T14" fmla="*/ 2 w 115"/>
                <a:gd name="T15" fmla="*/ 6 h 236"/>
                <a:gd name="T16" fmla="*/ 2 w 115"/>
                <a:gd name="T17" fmla="*/ 6 h 236"/>
                <a:gd name="T18" fmla="*/ 3 w 115"/>
                <a:gd name="T19" fmla="*/ 6 h 236"/>
                <a:gd name="T20" fmla="*/ 3 w 115"/>
                <a:gd name="T21" fmla="*/ 6 h 236"/>
                <a:gd name="T22" fmla="*/ 3 w 115"/>
                <a:gd name="T23" fmla="*/ 6 h 236"/>
                <a:gd name="T24" fmla="*/ 3 w 115"/>
                <a:gd name="T25" fmla="*/ 6 h 236"/>
                <a:gd name="T26" fmla="*/ 3 w 115"/>
                <a:gd name="T27" fmla="*/ 6 h 236"/>
                <a:gd name="T28" fmla="*/ 3 w 115"/>
                <a:gd name="T29" fmla="*/ 6 h 236"/>
                <a:gd name="T30" fmla="*/ 3 w 115"/>
                <a:gd name="T31" fmla="*/ 6 h 236"/>
                <a:gd name="T32" fmla="*/ 3 w 115"/>
                <a:gd name="T33" fmla="*/ 6 h 236"/>
                <a:gd name="T34" fmla="*/ 2 w 115"/>
                <a:gd name="T35" fmla="*/ 5 h 236"/>
                <a:gd name="T36" fmla="*/ 2 w 115"/>
                <a:gd name="T37" fmla="*/ 5 h 236"/>
                <a:gd name="T38" fmla="*/ 1 w 115"/>
                <a:gd name="T39" fmla="*/ 5 h 236"/>
                <a:gd name="T40" fmla="*/ 1 w 115"/>
                <a:gd name="T41" fmla="*/ 4 h 236"/>
                <a:gd name="T42" fmla="*/ 1 w 115"/>
                <a:gd name="T43" fmla="*/ 4 h 236"/>
                <a:gd name="T44" fmla="*/ 1 w 115"/>
                <a:gd name="T45" fmla="*/ 3 h 236"/>
                <a:gd name="T46" fmla="*/ 1 w 115"/>
                <a:gd name="T47" fmla="*/ 3 h 236"/>
                <a:gd name="T48" fmla="*/ 1 w 115"/>
                <a:gd name="T49" fmla="*/ 2 h 236"/>
                <a:gd name="T50" fmla="*/ 1 w 115"/>
                <a:gd name="T51" fmla="*/ 2 h 236"/>
                <a:gd name="T52" fmla="*/ 1 w 115"/>
                <a:gd name="T53" fmla="*/ 2 h 236"/>
                <a:gd name="T54" fmla="*/ 2 w 115"/>
                <a:gd name="T55" fmla="*/ 1 h 236"/>
                <a:gd name="T56" fmla="*/ 2 w 115"/>
                <a:gd name="T57" fmla="*/ 1 h 236"/>
                <a:gd name="T58" fmla="*/ 3 w 115"/>
                <a:gd name="T59" fmla="*/ 1 h 236"/>
                <a:gd name="T60" fmla="*/ 3 w 115"/>
                <a:gd name="T61" fmla="*/ 0 h 236"/>
                <a:gd name="T62" fmla="*/ 3 w 115"/>
                <a:gd name="T63" fmla="*/ 0 h 236"/>
                <a:gd name="T64" fmla="*/ 3 w 115"/>
                <a:gd name="T65" fmla="*/ 0 h 236"/>
                <a:gd name="T66" fmla="*/ 3 w 115"/>
                <a:gd name="T67" fmla="*/ 0 h 236"/>
                <a:gd name="T68" fmla="*/ 2 w 115"/>
                <a:gd name="T69" fmla="*/ 0 h 236"/>
                <a:gd name="T70" fmla="*/ 2 w 115"/>
                <a:gd name="T71" fmla="*/ 1 h 236"/>
                <a:gd name="T72" fmla="*/ 1 w 115"/>
                <a:gd name="T73" fmla="*/ 1 h 236"/>
                <a:gd name="T74" fmla="*/ 1 w 115"/>
                <a:gd name="T75" fmla="*/ 2 h 236"/>
                <a:gd name="T76" fmla="*/ 0 w 115"/>
                <a:gd name="T77" fmla="*/ 2 h 236"/>
                <a:gd name="T78" fmla="*/ 0 w 115"/>
                <a:gd name="T79" fmla="*/ 3 h 236"/>
                <a:gd name="T80" fmla="*/ 0 w 115"/>
                <a:gd name="T81" fmla="*/ 3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7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6 w 245"/>
                <a:gd name="T1" fmla="*/ 4 h 310"/>
                <a:gd name="T2" fmla="*/ 6 w 245"/>
                <a:gd name="T3" fmla="*/ 4 h 310"/>
                <a:gd name="T4" fmla="*/ 6 w 245"/>
                <a:gd name="T5" fmla="*/ 5 h 310"/>
                <a:gd name="T6" fmla="*/ 6 w 245"/>
                <a:gd name="T7" fmla="*/ 5 h 310"/>
                <a:gd name="T8" fmla="*/ 6 w 245"/>
                <a:gd name="T9" fmla="*/ 6 h 310"/>
                <a:gd name="T10" fmla="*/ 5 w 245"/>
                <a:gd name="T11" fmla="*/ 6 h 310"/>
                <a:gd name="T12" fmla="*/ 5 w 245"/>
                <a:gd name="T13" fmla="*/ 7 h 310"/>
                <a:gd name="T14" fmla="*/ 4 w 245"/>
                <a:gd name="T15" fmla="*/ 7 h 310"/>
                <a:gd name="T16" fmla="*/ 4 w 245"/>
                <a:gd name="T17" fmla="*/ 8 h 310"/>
                <a:gd name="T18" fmla="*/ 4 w 245"/>
                <a:gd name="T19" fmla="*/ 8 h 310"/>
                <a:gd name="T20" fmla="*/ 3 w 245"/>
                <a:gd name="T21" fmla="*/ 8 h 310"/>
                <a:gd name="T22" fmla="*/ 3 w 245"/>
                <a:gd name="T23" fmla="*/ 9 h 310"/>
                <a:gd name="T24" fmla="*/ 4 w 245"/>
                <a:gd name="T25" fmla="*/ 9 h 310"/>
                <a:gd name="T26" fmla="*/ 4 w 245"/>
                <a:gd name="T27" fmla="*/ 9 h 310"/>
                <a:gd name="T28" fmla="*/ 4 w 245"/>
                <a:gd name="T29" fmla="*/ 8 h 310"/>
                <a:gd name="T30" fmla="*/ 5 w 245"/>
                <a:gd name="T31" fmla="*/ 8 h 310"/>
                <a:gd name="T32" fmla="*/ 6 w 245"/>
                <a:gd name="T33" fmla="*/ 7 h 310"/>
                <a:gd name="T34" fmla="*/ 6 w 245"/>
                <a:gd name="T35" fmla="*/ 6 h 310"/>
                <a:gd name="T36" fmla="*/ 7 w 245"/>
                <a:gd name="T37" fmla="*/ 5 h 310"/>
                <a:gd name="T38" fmla="*/ 7 w 245"/>
                <a:gd name="T39" fmla="*/ 4 h 310"/>
                <a:gd name="T40" fmla="*/ 6 w 245"/>
                <a:gd name="T41" fmla="*/ 3 h 310"/>
                <a:gd name="T42" fmla="*/ 6 w 245"/>
                <a:gd name="T43" fmla="*/ 3 h 310"/>
                <a:gd name="T44" fmla="*/ 5 w 245"/>
                <a:gd name="T45" fmla="*/ 2 h 310"/>
                <a:gd name="T46" fmla="*/ 4 w 245"/>
                <a:gd name="T47" fmla="*/ 2 h 310"/>
                <a:gd name="T48" fmla="*/ 3 w 245"/>
                <a:gd name="T49" fmla="*/ 1 h 310"/>
                <a:gd name="T50" fmla="*/ 3 w 245"/>
                <a:gd name="T51" fmla="*/ 1 h 310"/>
                <a:gd name="T52" fmla="*/ 2 w 245"/>
                <a:gd name="T53" fmla="*/ 1 h 310"/>
                <a:gd name="T54" fmla="*/ 1 w 245"/>
                <a:gd name="T55" fmla="*/ 0 h 310"/>
                <a:gd name="T56" fmla="*/ 1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1 w 245"/>
                <a:gd name="T63" fmla="*/ 1 h 310"/>
                <a:gd name="T64" fmla="*/ 2 w 245"/>
                <a:gd name="T65" fmla="*/ 1 h 310"/>
                <a:gd name="T66" fmla="*/ 2 w 245"/>
                <a:gd name="T67" fmla="*/ 1 h 310"/>
                <a:gd name="T68" fmla="*/ 3 w 245"/>
                <a:gd name="T69" fmla="*/ 2 h 310"/>
                <a:gd name="T70" fmla="*/ 4 w 245"/>
                <a:gd name="T71" fmla="*/ 2 h 310"/>
                <a:gd name="T72" fmla="*/ 5 w 245"/>
                <a:gd name="T73" fmla="*/ 3 h 310"/>
                <a:gd name="T74" fmla="*/ 5 w 245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8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635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1411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1412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1413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4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5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6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17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8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9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20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1637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1401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1402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1403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04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05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06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07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08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09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10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1639" name="Group 1278"/>
          <p:cNvGrpSpPr>
            <a:grpSpLocks/>
          </p:cNvGrpSpPr>
          <p:nvPr/>
        </p:nvGrpSpPr>
        <p:grpSpPr bwMode="auto">
          <a:xfrm>
            <a:off x="5832475" y="1822450"/>
            <a:ext cx="2546350" cy="3429000"/>
            <a:chOff x="3674" y="1148"/>
            <a:chExt cx="1604" cy="2160"/>
          </a:xfrm>
        </p:grpSpPr>
        <p:grpSp>
          <p:nvGrpSpPr>
            <p:cNvPr id="1159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1380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81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82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83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84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85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86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387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98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99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400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88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95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96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97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389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90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91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92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93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94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0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1359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60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61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62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63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64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65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366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77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78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79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67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74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75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76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368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69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70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71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72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73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1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1338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39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40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41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42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43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44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345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56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57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58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46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53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54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55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347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48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49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50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51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52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2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1317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18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19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20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21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22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23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324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35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36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37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25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32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33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34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326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27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28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29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30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31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3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1296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97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98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99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0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1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02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303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14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15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16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04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11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12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313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305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6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7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8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09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10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4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1275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76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77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78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79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80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81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282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93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94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95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283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90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91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92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284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85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86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87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88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89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5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1254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5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6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7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8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9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60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261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72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73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74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262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69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70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71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263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64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65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66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67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68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6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1233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34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35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36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37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38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39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240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51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52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53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241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48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50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242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3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4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5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6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7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7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1212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13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14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15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16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17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18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219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30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31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32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220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27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28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29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221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22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23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24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25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26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8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1191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92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93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94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95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96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97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198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09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10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11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199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06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07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08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200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01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02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03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04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05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9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1170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71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72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73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74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75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76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177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188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89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90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178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185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86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87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179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80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81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82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83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84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F84B97B-8F4F-4B0D-ACE8-163AD87B3EF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l-GR" sz="3600" smtClean="0"/>
              <a:t>Συζήτηση για τον αλγόριθμου του </a:t>
            </a:r>
            <a:r>
              <a:rPr lang="en-US" sz="3600" smtClean="0"/>
              <a:t>Dijkstra</a:t>
            </a:r>
            <a:endParaRPr lang="en-US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2651125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l-GR" sz="2000" smtClean="0">
                <a:solidFill>
                  <a:srgbClr val="FF0000"/>
                </a:solidFill>
              </a:rPr>
              <a:t>Αλγοριθμική πολυπλοκότητα</a:t>
            </a:r>
            <a:r>
              <a:rPr lang="en-US" sz="2000" smtClean="0">
                <a:solidFill>
                  <a:srgbClr val="FF0000"/>
                </a:solidFill>
              </a:rPr>
              <a:t>: </a:t>
            </a:r>
            <a:r>
              <a:rPr lang="en-US" sz="2000" smtClean="0"/>
              <a:t>n </a:t>
            </a:r>
            <a:r>
              <a:rPr lang="el-GR" sz="2000" smtClean="0"/>
              <a:t>κόμβοι</a:t>
            </a:r>
            <a:endParaRPr lang="en-US" sz="2000" smtClean="0"/>
          </a:p>
          <a:p>
            <a:pPr>
              <a:buFontTx/>
              <a:buChar char="•"/>
            </a:pPr>
            <a:r>
              <a:rPr lang="el-GR" sz="2000" smtClean="0"/>
              <a:t>Σε κάθε επανάληψη</a:t>
            </a:r>
            <a:r>
              <a:rPr lang="en-US" sz="2000" smtClean="0"/>
              <a:t>: </a:t>
            </a:r>
            <a:r>
              <a:rPr lang="el-GR" sz="2000" smtClean="0"/>
              <a:t>χρειάζεται να ελέγξει όλους τους κόμβους </a:t>
            </a:r>
            <a:r>
              <a:rPr lang="en-US" sz="2000" smtClean="0"/>
              <a:t>w, </a:t>
            </a:r>
            <a:r>
              <a:rPr lang="el-GR" sz="2000" smtClean="0"/>
              <a:t>που δεν ανήκουν στο σύνολο </a:t>
            </a:r>
            <a:r>
              <a:rPr lang="en-US" sz="2000" smtClean="0"/>
              <a:t> N</a:t>
            </a:r>
          </a:p>
          <a:p>
            <a:pPr>
              <a:buFontTx/>
              <a:buChar char="•"/>
            </a:pPr>
            <a:r>
              <a:rPr lang="en-US" sz="2000" smtClean="0"/>
              <a:t>n(n+1)/2 </a:t>
            </a:r>
            <a:r>
              <a:rPr lang="el-GR" sz="2000" smtClean="0"/>
              <a:t>συγκρίσεις </a:t>
            </a:r>
            <a:r>
              <a:rPr lang="el-GR" sz="2000" smtClean="0">
                <a:sym typeface="Wingdings" pitchFamily="2" charset="2"/>
              </a:rPr>
              <a:t></a:t>
            </a:r>
            <a:r>
              <a:rPr lang="en-US" sz="2000" smtClean="0"/>
              <a:t> O(n</a:t>
            </a:r>
            <a:r>
              <a:rPr lang="en-US" sz="2000" baseline="30000" smtClean="0"/>
              <a:t>2</a:t>
            </a:r>
            <a:r>
              <a:rPr lang="en-US" sz="2000" smtClean="0"/>
              <a:t>)</a:t>
            </a:r>
          </a:p>
          <a:p>
            <a:pPr>
              <a:buFont typeface="Wingdings" pitchFamily="2" charset="2"/>
              <a:buChar char="F"/>
            </a:pPr>
            <a:r>
              <a:rPr lang="el-GR" sz="2000" smtClean="0">
                <a:sym typeface="Wingdings" pitchFamily="2" charset="2"/>
              </a:rPr>
              <a:t>Πιο αποδοτικές υλοποιήσεις είναι πιθανές</a:t>
            </a:r>
            <a:r>
              <a:rPr lang="en-US" sz="2000" smtClean="0"/>
              <a:t>: O(nlogn)</a:t>
            </a:r>
          </a:p>
          <a:p>
            <a:pPr>
              <a:spcBef>
                <a:spcPct val="40000"/>
              </a:spcBef>
              <a:buFont typeface="ZapfDingbats"/>
              <a:buNone/>
            </a:pPr>
            <a:r>
              <a:rPr lang="el-GR" sz="2000" smtClean="0">
                <a:solidFill>
                  <a:srgbClr val="FF0000"/>
                </a:solidFill>
              </a:rPr>
              <a:t>Πιθανές παραλλαγές</a:t>
            </a:r>
            <a:r>
              <a:rPr lang="en-US" sz="2000" smtClean="0">
                <a:solidFill>
                  <a:srgbClr val="FF0000"/>
                </a:solidFill>
              </a:rPr>
              <a:t>:</a:t>
            </a:r>
            <a:endParaRPr lang="en-US" sz="2000" smtClean="0"/>
          </a:p>
          <a:p>
            <a:pPr>
              <a:buFont typeface="ZapfDingbats"/>
              <a:buNone/>
            </a:pPr>
            <a:r>
              <a:rPr lang="el-GR" sz="2000" smtClean="0"/>
              <a:t> π.χ.</a:t>
            </a:r>
            <a:r>
              <a:rPr lang="en-US" sz="2000" smtClean="0"/>
              <a:t>, </a:t>
            </a:r>
            <a:r>
              <a:rPr lang="el-GR" sz="2000" smtClean="0"/>
              <a:t>κόστος ζεύξης</a:t>
            </a:r>
            <a:r>
              <a:rPr lang="en-US" sz="2000" smtClean="0"/>
              <a:t> = </a:t>
            </a:r>
            <a:r>
              <a:rPr lang="el-GR" sz="2000" smtClean="0"/>
              <a:t>ποσότητα μεταφερόμενης κίνησης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Oscillation </a:t>
            </a:r>
            <a:endParaRPr lang="el-GR" smtClean="0"/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0" y="1484313"/>
            <a:ext cx="8772525" cy="2282825"/>
            <a:chOff x="252" y="2691"/>
            <a:chExt cx="5526" cy="1438"/>
          </a:xfrm>
        </p:grpSpPr>
        <p:sp>
          <p:nvSpPr>
            <p:cNvPr id="32774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>
                <a:gd name="T0" fmla="*/ 1 w 1242"/>
                <a:gd name="T1" fmla="*/ 381 h 854"/>
                <a:gd name="T2" fmla="*/ 169 w 1242"/>
                <a:gd name="T3" fmla="*/ 162 h 854"/>
                <a:gd name="T4" fmla="*/ 487 w 1242"/>
                <a:gd name="T5" fmla="*/ 18 h 854"/>
                <a:gd name="T6" fmla="*/ 823 w 1242"/>
                <a:gd name="T7" fmla="*/ 30 h 854"/>
                <a:gd name="T8" fmla="*/ 1183 w 1242"/>
                <a:gd name="T9" fmla="*/ 261 h 854"/>
                <a:gd name="T10" fmla="*/ 1177 w 1242"/>
                <a:gd name="T11" fmla="*/ 609 h 854"/>
                <a:gd name="T12" fmla="*/ 928 w 1242"/>
                <a:gd name="T13" fmla="*/ 780 h 854"/>
                <a:gd name="T14" fmla="*/ 448 w 1242"/>
                <a:gd name="T15" fmla="*/ 837 h 854"/>
                <a:gd name="T16" fmla="*/ 178 w 1242"/>
                <a:gd name="T17" fmla="*/ 675 h 854"/>
                <a:gd name="T18" fmla="*/ 1 w 1242"/>
                <a:gd name="T19" fmla="*/ 381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2"/>
                <a:gd name="T31" fmla="*/ 0 h 854"/>
                <a:gd name="T32" fmla="*/ 1242 w 1242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75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>
                <a:gd name="T0" fmla="*/ 0 w 342"/>
                <a:gd name="T1" fmla="*/ 9 h 186"/>
                <a:gd name="T2" fmla="*/ 1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32776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32985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86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87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88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89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90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32991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777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32977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78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79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80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81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82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32983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778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32968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32972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73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974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975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l-GR" sz="2400">
                    <a:latin typeface="Times New Roman" pitchFamily="18" charset="0"/>
                  </a:endParaRPr>
                </a:p>
              </p:txBody>
            </p:sp>
            <p:sp>
              <p:nvSpPr>
                <p:cNvPr id="32976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</p:grpSp>
          <p:grpSp>
            <p:nvGrpSpPr>
              <p:cNvPr id="32969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32970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7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779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32960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61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62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63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64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65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32966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6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780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1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>
                <a:gd name="T0" fmla="*/ 0 w 342"/>
                <a:gd name="T1" fmla="*/ 7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82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83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>
                <a:gd name="T0" fmla="*/ 0 w 342"/>
                <a:gd name="T1" fmla="*/ 39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84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5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6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7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788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9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790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1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792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3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94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>
                <a:gd name="T0" fmla="*/ 0 w 342"/>
                <a:gd name="T1" fmla="*/ 13 h 186"/>
                <a:gd name="T2" fmla="*/ 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95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6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7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798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>
                <a:gd name="T0" fmla="*/ 0 w 342"/>
                <a:gd name="T1" fmla="*/ 9 h 186"/>
                <a:gd name="T2" fmla="*/ 1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32799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32952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53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54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55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56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57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32958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5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00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32944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45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46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47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48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49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32950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5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01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32935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32939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40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941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942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l-GR" sz="2400">
                    <a:latin typeface="Times New Roman" pitchFamily="18" charset="0"/>
                  </a:endParaRPr>
                </a:p>
              </p:txBody>
            </p:sp>
            <p:sp>
              <p:nvSpPr>
                <p:cNvPr id="32943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</p:grpSp>
          <p:grpSp>
            <p:nvGrpSpPr>
              <p:cNvPr id="32936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32937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3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02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32927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28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29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30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31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32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32933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34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03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4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>
                <a:gd name="T0" fmla="*/ 0 w 342"/>
                <a:gd name="T1" fmla="*/ 7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05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06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>
                <a:gd name="T0" fmla="*/ 0 w 342"/>
                <a:gd name="T1" fmla="*/ 39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07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8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9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0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11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>
                <a:gd name="T0" fmla="*/ 0 w 342"/>
                <a:gd name="T1" fmla="*/ 13 h 186"/>
                <a:gd name="T2" fmla="*/ 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12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3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4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15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>
                <a:gd name="T0" fmla="*/ 0 w 342"/>
                <a:gd name="T1" fmla="*/ 9 h 186"/>
                <a:gd name="T2" fmla="*/ 1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32816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32919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20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21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22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23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24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32925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26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17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32911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912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13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914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915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916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32917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18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18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32902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32906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07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908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909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l-GR" sz="2400">
                    <a:latin typeface="Times New Roman" pitchFamily="18" charset="0"/>
                  </a:endParaRPr>
                </a:p>
              </p:txBody>
            </p:sp>
            <p:sp>
              <p:nvSpPr>
                <p:cNvPr id="32910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</p:grpSp>
          <p:grpSp>
            <p:nvGrpSpPr>
              <p:cNvPr id="32903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32904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05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19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32894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895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96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97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898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899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32900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901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20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1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>
                <a:gd name="T0" fmla="*/ 0 w 342"/>
                <a:gd name="T1" fmla="*/ 7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22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23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>
                <a:gd name="T0" fmla="*/ 0 w 342"/>
                <a:gd name="T1" fmla="*/ 39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24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5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6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7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28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>
                <a:gd name="T0" fmla="*/ 0 w 342"/>
                <a:gd name="T1" fmla="*/ 13 h 186"/>
                <a:gd name="T2" fmla="*/ 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29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30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31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32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>
                <a:gd name="T0" fmla="*/ 0 w 342"/>
                <a:gd name="T1" fmla="*/ 9 h 186"/>
                <a:gd name="T2" fmla="*/ 1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32833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32886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887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88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89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890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891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32892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893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34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32878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879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80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81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882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883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32884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885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35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32869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32873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874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75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76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l-GR" sz="2400">
                    <a:latin typeface="Times New Roman" pitchFamily="18" charset="0"/>
                  </a:endParaRPr>
                </a:p>
              </p:txBody>
            </p:sp>
            <p:sp>
              <p:nvSpPr>
                <p:cNvPr id="32877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</p:grpSp>
          <p:grpSp>
            <p:nvGrpSpPr>
              <p:cNvPr id="32870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32871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872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36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32861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2862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63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64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865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32866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32867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32868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37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38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>
                <a:gd name="T0" fmla="*/ 0 w 342"/>
                <a:gd name="T1" fmla="*/ 7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39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40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>
                <a:gd name="T0" fmla="*/ 0 w 342"/>
                <a:gd name="T1" fmla="*/ 39 h 186"/>
                <a:gd name="T2" fmla="*/ 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41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42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43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44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>
                <a:gd name="T0" fmla="*/ 0 w 342"/>
                <a:gd name="T1" fmla="*/ 19 h 186"/>
                <a:gd name="T2" fmla="*/ 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45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>
                <a:gd name="T0" fmla="*/ 0 w 342"/>
                <a:gd name="T1" fmla="*/ 13 h 186"/>
                <a:gd name="T2" fmla="*/ 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2846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47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48" name="Text Box 211"/>
            <p:cNvSpPr txBox="1">
              <a:spLocks noChangeArrowheads="1"/>
            </p:cNvSpPr>
            <p:nvPr/>
          </p:nvSpPr>
          <p:spPr bwMode="auto">
            <a:xfrm>
              <a:off x="574" y="3755"/>
              <a:ext cx="5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l-GR" sz="2000">
                  <a:solidFill>
                    <a:schemeClr val="accent2"/>
                  </a:solidFill>
                </a:rPr>
                <a:t>αρχικά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49" name="Text Box 212"/>
            <p:cNvSpPr txBox="1">
              <a:spLocks noChangeArrowheads="1"/>
            </p:cNvSpPr>
            <p:nvPr/>
          </p:nvSpPr>
          <p:spPr bwMode="auto">
            <a:xfrm>
              <a:off x="1325" y="3687"/>
              <a:ext cx="15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l-GR" sz="2000">
                  <a:solidFill>
                    <a:schemeClr val="accent2"/>
                  </a:solidFill>
                </a:rPr>
                <a:t>…υπολογίζεται ξανά</a:t>
              </a:r>
            </a:p>
            <a:p>
              <a:pPr algn="ctr" eaLnBrk="0" hangingPunct="0"/>
              <a:r>
                <a:rPr lang="el-GR" sz="2000">
                  <a:solidFill>
                    <a:schemeClr val="accent2"/>
                  </a:solidFill>
                </a:rPr>
                <a:t>η δρομολόγηση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50" name="Text Box 213"/>
            <p:cNvSpPr txBox="1">
              <a:spLocks noChangeArrowheads="1"/>
            </p:cNvSpPr>
            <p:nvPr/>
          </p:nvSpPr>
          <p:spPr bwMode="auto">
            <a:xfrm>
              <a:off x="2744" y="3668"/>
              <a:ext cx="15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accent2"/>
                  </a:solidFill>
                </a:rPr>
                <a:t>… </a:t>
              </a:r>
              <a:r>
                <a:rPr lang="el-GR" sz="2000">
                  <a:solidFill>
                    <a:schemeClr val="accent2"/>
                  </a:solidFill>
                </a:rPr>
                <a:t>υπολογίζεται ξανά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51" name="Text Box 214"/>
            <p:cNvSpPr txBox="1">
              <a:spLocks noChangeArrowheads="1"/>
            </p:cNvSpPr>
            <p:nvPr/>
          </p:nvSpPr>
          <p:spPr bwMode="auto">
            <a:xfrm>
              <a:off x="4258" y="3656"/>
              <a:ext cx="1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accent2"/>
                  </a:solidFill>
                </a:rPr>
                <a:t>…</a:t>
              </a:r>
              <a:r>
                <a:rPr lang="el-GR" sz="2000">
                  <a:solidFill>
                    <a:schemeClr val="accent2"/>
                  </a:solidFill>
                </a:rPr>
                <a:t>υπολογίζεται ξανά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52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3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4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5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6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7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8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59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860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2772" name="Text Box 224"/>
          <p:cNvSpPr txBox="1">
            <a:spLocks noChangeArrowheads="1"/>
          </p:cNvSpPr>
          <p:nvPr/>
        </p:nvSpPr>
        <p:spPr bwMode="auto">
          <a:xfrm>
            <a:off x="835025" y="496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l-GR"/>
          </a:p>
        </p:txBody>
      </p:sp>
      <p:sp>
        <p:nvSpPr>
          <p:cNvPr id="32773" name="Text Box 225"/>
          <p:cNvSpPr txBox="1">
            <a:spLocks noChangeArrowheads="1"/>
          </p:cNvSpPr>
          <p:nvPr/>
        </p:nvSpPr>
        <p:spPr bwMode="auto">
          <a:xfrm>
            <a:off x="0" y="4772025"/>
            <a:ext cx="89360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Not all routers run simultaneously the algorithm</a:t>
            </a:r>
          </a:p>
          <a:p>
            <a:pPr eaLnBrk="0" hangingPunct="0">
              <a:buFontTx/>
              <a:buChar char="•"/>
            </a:pPr>
            <a:r>
              <a:rPr lang="en-US"/>
              <a:t>Introduce randomization purposefully into the period between execution instants of the algorithm at each node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B2F04D8-27C0-401C-A2F8-65D76B9B553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2"/>
                </a:solidFill>
              </a:rPr>
              <a:t>Δρομολόγηση κατάστασης ζεύξεων</a:t>
            </a:r>
            <a:r>
              <a:rPr lang="en-US" dirty="0" smtClean="0">
                <a:solidFill>
                  <a:schemeClr val="bg2"/>
                </a:solidFill>
              </a:rPr>
              <a:t>: </a:t>
            </a:r>
          </a:p>
          <a:p>
            <a:pPr lvl="1">
              <a:buNone/>
            </a:pPr>
            <a:r>
              <a:rPr lang="el-GR" dirty="0" smtClean="0">
                <a:solidFill>
                  <a:srgbClr val="7F7F7F"/>
                </a:solidFill>
              </a:rPr>
              <a:t>ένας κόμβος προσπαθεί να πάρει μία πλήρη εικόνα του δικτύου με το να </a:t>
            </a:r>
            <a:r>
              <a:rPr lang="en-US" dirty="0" smtClean="0">
                <a:solidFill>
                  <a:srgbClr val="7F7F7F"/>
                </a:solidFill>
              </a:rPr>
              <a:t>“</a:t>
            </a:r>
            <a:r>
              <a:rPr lang="el-GR" dirty="0" smtClean="0">
                <a:solidFill>
                  <a:srgbClr val="7F7F7F"/>
                </a:solidFill>
              </a:rPr>
              <a:t>φωνάζει</a:t>
            </a:r>
            <a:r>
              <a:rPr lang="en-US" dirty="0" smtClean="0">
                <a:solidFill>
                  <a:srgbClr val="7F7F7F"/>
                </a:solidFill>
              </a:rPr>
              <a:t>” (“</a:t>
            </a:r>
            <a:r>
              <a:rPr lang="el-GR" dirty="0" smtClean="0">
                <a:solidFill>
                  <a:srgbClr val="7F7F7F"/>
                </a:solidFill>
              </a:rPr>
              <a:t>πλημμυρίζει</a:t>
            </a:r>
            <a:r>
              <a:rPr lang="en-US" dirty="0" smtClean="0">
                <a:solidFill>
                  <a:srgbClr val="7F7F7F"/>
                </a:solidFill>
              </a:rPr>
              <a:t>”)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Διαν</a:t>
            </a:r>
            <a:r>
              <a:rPr lang="el-GR" dirty="0" smtClean="0">
                <a:latin typeface="Arial" pitchFamily="34" charset="0"/>
              </a:rPr>
              <a:t>ύ</a:t>
            </a:r>
            <a:r>
              <a:rPr lang="el-GR" dirty="0" smtClean="0"/>
              <a:t>σμ</a:t>
            </a:r>
            <a:r>
              <a:rPr lang="el-GR" dirty="0" smtClean="0">
                <a:latin typeface="Arial" pitchFamily="34" charset="0"/>
              </a:rPr>
              <a:t>α</a:t>
            </a:r>
            <a:r>
              <a:rPr lang="el-GR" dirty="0" smtClean="0"/>
              <a:t>τα</a:t>
            </a:r>
            <a:r>
              <a:rPr lang="en-US" dirty="0" smtClean="0"/>
              <a:t>-</a:t>
            </a:r>
            <a:r>
              <a:rPr lang="el-GR" dirty="0" smtClean="0"/>
              <a:t>απόστασης</a:t>
            </a:r>
            <a:r>
              <a:rPr lang="en-US" dirty="0" smtClean="0"/>
              <a:t> </a:t>
            </a:r>
            <a:r>
              <a:rPr lang="en-US" dirty="0" smtClean="0"/>
              <a:t>(distance vector): </a:t>
            </a:r>
          </a:p>
          <a:p>
            <a:pPr lvl="1">
              <a:buNone/>
            </a:pPr>
            <a:r>
              <a:rPr lang="el-GR" dirty="0" smtClean="0"/>
              <a:t>Ένας κόμβος </a:t>
            </a:r>
            <a:r>
              <a:rPr lang="el-GR" dirty="0" smtClean="0">
                <a:solidFill>
                  <a:srgbClr val="CC3300"/>
                </a:solidFill>
              </a:rPr>
              <a:t>ενδιαφέρεται μόνο για τους γείτονές του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CC3300"/>
                </a:solidFill>
              </a:rPr>
              <a:t>παίρνει τοπική πληροφορία</a:t>
            </a:r>
            <a:endParaRPr lang="en-US" dirty="0" smtClean="0">
              <a:solidFill>
                <a:srgbClr val="CC3300"/>
              </a:solidFill>
            </a:endParaRPr>
          </a:p>
          <a:p>
            <a:pPr lvl="1">
              <a:buNone/>
            </a:pPr>
            <a:r>
              <a:rPr lang="el-GR" dirty="0" smtClean="0">
                <a:solidFill>
                  <a:srgbClr val="CC3300"/>
                </a:solidFill>
              </a:rPr>
              <a:t>Δεν υπάρχει καθολική θεώρηση του δικτύου</a:t>
            </a:r>
          </a:p>
          <a:p>
            <a:pPr>
              <a:buFont typeface="ZapfDingbats"/>
              <a:buNone/>
            </a:pPr>
            <a:endParaRPr lang="el-GR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DF9757D1-215F-4AC1-BFFE-3685396FED6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601200" cy="1143000"/>
          </a:xfrm>
        </p:spPr>
        <p:txBody>
          <a:bodyPr/>
          <a:lstStyle/>
          <a:p>
            <a:r>
              <a:rPr lang="el-GR" sz="2800" u="none" dirty="0" smtClean="0"/>
              <a:t>Αλγόριθμος διανυσμάτων απόστασης (</a:t>
            </a:r>
            <a:r>
              <a:rPr lang="en-US" sz="2800" u="none" dirty="0" smtClean="0"/>
              <a:t>Distance-vector</a:t>
            </a:r>
            <a:r>
              <a:rPr lang="el-GR" sz="2800" u="none" dirty="0" smtClean="0"/>
              <a:t>)</a:t>
            </a:r>
            <a:r>
              <a:rPr lang="en-US" sz="2800" u="none" dirty="0" smtClean="0"/>
              <a:t>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0038"/>
            <a:ext cx="9144000" cy="2414587"/>
          </a:xfrm>
        </p:spPr>
        <p:txBody>
          <a:bodyPr/>
          <a:lstStyle/>
          <a:p>
            <a:pPr marL="533400" indent="-533400">
              <a:buFont typeface="ZapfDingbats"/>
              <a:buNone/>
            </a:pPr>
            <a:r>
              <a:rPr lang="el-GR" sz="2400" u="sng" dirty="0" smtClean="0">
                <a:solidFill>
                  <a:srgbClr val="FF0000"/>
                </a:solidFill>
              </a:rPr>
              <a:t>Βασική ιδέα</a:t>
            </a:r>
            <a:r>
              <a:rPr lang="en-US" sz="2400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</a:p>
          <a:p>
            <a:pPr marL="533400" indent="-533400">
              <a:buFontTx/>
              <a:buAutoNum type="arabicPeriod"/>
            </a:pPr>
            <a:r>
              <a:rPr lang="el-GR" sz="2200" dirty="0" smtClean="0"/>
              <a:t>Κάθε κόμβος</a:t>
            </a:r>
            <a:r>
              <a:rPr lang="en-US" sz="2200" dirty="0" smtClean="0"/>
              <a:t> </a:t>
            </a:r>
            <a:r>
              <a:rPr lang="el-GR" sz="2200" dirty="0" smtClean="0">
                <a:solidFill>
                  <a:srgbClr val="0099FF"/>
                </a:solidFill>
              </a:rPr>
              <a:t>περιοδικά</a:t>
            </a:r>
            <a:r>
              <a:rPr lang="en-US" sz="2200" dirty="0" smtClean="0"/>
              <a:t> </a:t>
            </a:r>
            <a:r>
              <a:rPr lang="el-GR" sz="2200" dirty="0" smtClean="0"/>
              <a:t>στέλνει τις δικές του εκτιμήσεις διανυσμάτων απόστασης στους γείτονές του</a:t>
            </a:r>
            <a:endParaRPr lang="en-US" sz="2200" dirty="0" smtClean="0"/>
          </a:p>
          <a:p>
            <a:pPr marL="533400" indent="-533400">
              <a:buFontTx/>
              <a:buAutoNum type="arabicPeriod"/>
            </a:pPr>
            <a:r>
              <a:rPr lang="el-GR" sz="2200" dirty="0" smtClean="0"/>
              <a:t>Όταν ένας κόμβος </a:t>
            </a:r>
            <a:r>
              <a:rPr lang="en-US" sz="2200" dirty="0" smtClean="0">
                <a:solidFill>
                  <a:srgbClr val="CC3300"/>
                </a:solidFill>
              </a:rPr>
              <a:t>x </a:t>
            </a:r>
            <a:r>
              <a:rPr lang="el-GR" sz="2200" dirty="0" smtClean="0"/>
              <a:t>λαμβάνει μία </a:t>
            </a:r>
            <a:r>
              <a:rPr lang="el-GR" sz="2200" b="1" dirty="0" smtClean="0"/>
              <a:t>νέα εκτίμηση </a:t>
            </a:r>
            <a:r>
              <a:rPr lang="el-GR" sz="2200" dirty="0" smtClean="0"/>
              <a:t>διανυσμάτων απόστασης από τον </a:t>
            </a:r>
            <a:r>
              <a:rPr lang="el-GR" sz="2200" b="1" dirty="0" smtClean="0"/>
              <a:t>γείτονα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99FF"/>
                </a:solidFill>
              </a:rPr>
              <a:t>v</a:t>
            </a:r>
            <a:r>
              <a:rPr lang="en-US" sz="2200" dirty="0" smtClean="0"/>
              <a:t>:</a:t>
            </a:r>
            <a:endParaRPr lang="el-GR" sz="2200" dirty="0" smtClean="0"/>
          </a:p>
          <a:p>
            <a:pPr marL="533400" indent="-533400">
              <a:buFontTx/>
              <a:buNone/>
            </a:pPr>
            <a:r>
              <a:rPr lang="en-US" sz="2200" dirty="0" smtClean="0"/>
              <a:t>  </a:t>
            </a:r>
            <a:r>
              <a:rPr lang="el-GR" sz="2200" dirty="0" smtClean="0"/>
              <a:t>    </a:t>
            </a:r>
            <a:r>
              <a:rPr lang="en-US" sz="2200" dirty="0" smtClean="0"/>
              <a:t> </a:t>
            </a:r>
            <a:r>
              <a:rPr lang="el-GR" sz="2200" dirty="0" smtClean="0"/>
              <a:t>ενημερώνει τ</a:t>
            </a:r>
            <a:r>
              <a:rPr lang="en-US" sz="2200" dirty="0" smtClean="0"/>
              <a:t>on</a:t>
            </a:r>
            <a:r>
              <a:rPr lang="el-GR" sz="2200" dirty="0" smtClean="0"/>
              <a:t> δικό του πίνακα </a:t>
            </a:r>
            <a:r>
              <a:rPr lang="en-US" sz="2200" dirty="0" smtClean="0"/>
              <a:t> </a:t>
            </a:r>
            <a:r>
              <a:rPr lang="el-GR" sz="2200" dirty="0" smtClean="0"/>
              <a:t>διανυσμάτων απόστασης (</a:t>
            </a:r>
            <a:r>
              <a:rPr lang="en-US" sz="2200" dirty="0" smtClean="0"/>
              <a:t>DV</a:t>
            </a:r>
            <a:r>
              <a:rPr lang="el-GR" sz="2200" dirty="0" smtClean="0"/>
              <a:t>) χρησιμοποιώντας </a:t>
            </a:r>
            <a:r>
              <a:rPr lang="en-US" sz="2200" dirty="0" smtClean="0"/>
              <a:t> </a:t>
            </a:r>
            <a:r>
              <a:rPr lang="el-GR" sz="2200" dirty="0" smtClean="0"/>
              <a:t>την </a:t>
            </a:r>
            <a:r>
              <a:rPr lang="en-US" sz="2200" dirty="0" smtClean="0"/>
              <a:t>B-F </a:t>
            </a:r>
            <a:r>
              <a:rPr lang="el-GR" sz="2200" dirty="0" smtClean="0"/>
              <a:t>εξίσωση</a:t>
            </a:r>
            <a:r>
              <a:rPr lang="en-US" sz="2200" dirty="0" smtClean="0"/>
              <a:t>: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784225" y="4165600"/>
            <a:ext cx="696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D</a:t>
            </a:r>
            <a:r>
              <a:rPr lang="en-US" sz="2400" b="1" baseline="-30000">
                <a:solidFill>
                  <a:srgbClr val="CC3300"/>
                </a:solidFill>
                <a:latin typeface="Times"/>
                <a:cs typeface="Times New Roman" pitchFamily="18" charset="0"/>
              </a:rPr>
              <a:t>x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(</a:t>
            </a:r>
            <a:r>
              <a:rPr lang="en-US" sz="2400" b="1">
                <a:latin typeface="Times"/>
                <a:cs typeface="Times New Roman" pitchFamily="18" charset="0"/>
              </a:rPr>
              <a:t>y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) </a:t>
            </a:r>
            <a:r>
              <a:rPr lang="en-US" sz="2400" b="1">
                <a:solidFill>
                  <a:srgbClr val="33CC33"/>
                </a:solidFill>
                <a:latin typeface="Times"/>
                <a:ea typeface="Times New Roman" pitchFamily="18" charset="0"/>
                <a:cs typeface="Times"/>
              </a:rPr>
              <a:t>←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 min</a:t>
            </a:r>
            <a:r>
              <a:rPr lang="en-US" sz="2400" b="1" baseline="-30000">
                <a:solidFill>
                  <a:srgbClr val="0000CC"/>
                </a:solidFill>
                <a:latin typeface="Times"/>
                <a:cs typeface="Times New Roman" pitchFamily="18" charset="0"/>
              </a:rPr>
              <a:t>v</a:t>
            </a:r>
            <a:r>
              <a:rPr lang="en-US" sz="28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{ 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c(</a:t>
            </a:r>
            <a:r>
              <a:rPr lang="en-US" sz="2400" b="1">
                <a:solidFill>
                  <a:srgbClr val="CC3300"/>
                </a:solidFill>
                <a:latin typeface="Times"/>
                <a:cs typeface="Times New Roman" pitchFamily="18" charset="0"/>
              </a:rPr>
              <a:t>x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,</a:t>
            </a:r>
            <a:r>
              <a:rPr lang="en-US" sz="2400" b="1">
                <a:solidFill>
                  <a:srgbClr val="0000CC"/>
                </a:solidFill>
                <a:latin typeface="Times"/>
                <a:cs typeface="Times New Roman" pitchFamily="18" charset="0"/>
              </a:rPr>
              <a:t>v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) + D</a:t>
            </a:r>
            <a:r>
              <a:rPr lang="en-US" sz="2400" b="1" baseline="-30000">
                <a:solidFill>
                  <a:srgbClr val="0000CC"/>
                </a:solidFill>
                <a:latin typeface="Times"/>
                <a:cs typeface="Times New Roman" pitchFamily="18" charset="0"/>
              </a:rPr>
              <a:t>v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(</a:t>
            </a:r>
            <a:r>
              <a:rPr lang="en-US" sz="2400" b="1">
                <a:latin typeface="Times"/>
                <a:cs typeface="Times New Roman" pitchFamily="18" charset="0"/>
              </a:rPr>
              <a:t>y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) </a:t>
            </a:r>
            <a:r>
              <a:rPr lang="en-US" sz="28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}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    for each node </a:t>
            </a:r>
            <a:r>
              <a:rPr lang="en-US" sz="2400" b="1">
                <a:latin typeface="Times"/>
                <a:cs typeface="Times New Roman" pitchFamily="18" charset="0"/>
              </a:rPr>
              <a:t>y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33CC33"/>
                </a:solidFill>
                <a:latin typeface="MS Mincho" pitchFamily="49" charset="-128"/>
                <a:ea typeface="MS Mincho" pitchFamily="49" charset="-128"/>
              </a:rPr>
              <a:t>∊</a:t>
            </a:r>
            <a:r>
              <a:rPr lang="en-US" sz="2400" b="1">
                <a:solidFill>
                  <a:srgbClr val="33CC33"/>
                </a:solidFill>
                <a:latin typeface="Times"/>
                <a:cs typeface="Times New Roman" pitchFamily="18" charset="0"/>
              </a:rPr>
              <a:t> N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0" y="4640263"/>
            <a:ext cx="9144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endParaRPr lang="el-GR" sz="2400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815975" y="5291138"/>
            <a:ext cx="5538788" cy="1138237"/>
          </a:xfrm>
          <a:prstGeom prst="rect">
            <a:avLst/>
          </a:prstGeom>
          <a:noFill/>
          <a:ln w="57150">
            <a:solidFill>
              <a:srgbClr val="0099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/>
              <a:t>D</a:t>
            </a:r>
            <a:r>
              <a:rPr lang="en-US" sz="2000" baseline="-25000">
                <a:solidFill>
                  <a:srgbClr val="CC3300"/>
                </a:solidFill>
              </a:rPr>
              <a:t>x</a:t>
            </a:r>
            <a:r>
              <a:rPr lang="en-US" sz="2000"/>
              <a:t>(y) = </a:t>
            </a:r>
            <a:r>
              <a:rPr lang="el-GR" sz="2000"/>
              <a:t>εκτίμηση </a:t>
            </a:r>
            <a:r>
              <a:rPr lang="el-GR" sz="2000">
                <a:solidFill>
                  <a:srgbClr val="33CC33"/>
                </a:solidFill>
              </a:rPr>
              <a:t>ελαχίστου κόστους</a:t>
            </a:r>
            <a:r>
              <a:rPr lang="en-US" sz="2000"/>
              <a:t> </a:t>
            </a:r>
            <a:r>
              <a:rPr lang="el-GR" sz="2000"/>
              <a:t>από </a:t>
            </a:r>
            <a:r>
              <a:rPr lang="en-US" sz="2000">
                <a:solidFill>
                  <a:srgbClr val="CC3300"/>
                </a:solidFill>
              </a:rPr>
              <a:t>x</a:t>
            </a:r>
            <a:r>
              <a:rPr lang="en-US" sz="2000"/>
              <a:t> </a:t>
            </a:r>
            <a:r>
              <a:rPr lang="en-US" sz="2000">
                <a:sym typeface="Wingdings 3" pitchFamily="18" charset="2"/>
              </a:rPr>
              <a:t></a:t>
            </a:r>
            <a:r>
              <a:rPr lang="el-GR" sz="2000">
                <a:sym typeface="Wingdings 3" pitchFamily="18" charset="2"/>
              </a:rPr>
              <a:t> </a:t>
            </a:r>
            <a:r>
              <a:rPr lang="en-US" sz="2000"/>
              <a:t>y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l-GR" sz="2000"/>
              <a:t>Ο κόμβος </a:t>
            </a:r>
            <a:r>
              <a:rPr lang="en-US" sz="2000">
                <a:solidFill>
                  <a:srgbClr val="CC3300"/>
                </a:solidFill>
              </a:rPr>
              <a:t>x</a:t>
            </a:r>
            <a:r>
              <a:rPr lang="en-US" sz="2000">
                <a:solidFill>
                  <a:srgbClr val="0099FF"/>
                </a:solidFill>
              </a:rPr>
              <a:t> </a:t>
            </a:r>
            <a:r>
              <a:rPr lang="el-GR" sz="2000"/>
              <a:t>διατηρεί το</a:t>
            </a:r>
            <a:r>
              <a:rPr lang="en-US" sz="2000"/>
              <a:t> </a:t>
            </a:r>
            <a:r>
              <a:rPr lang="en-US" sz="2000" b="1"/>
              <a:t>D</a:t>
            </a:r>
            <a:r>
              <a:rPr lang="en-US" sz="2000" baseline="-25000">
                <a:solidFill>
                  <a:srgbClr val="CC3300"/>
                </a:solidFill>
              </a:rPr>
              <a:t>x</a:t>
            </a:r>
            <a:r>
              <a:rPr lang="en-US" sz="2000"/>
              <a:t> = [ D</a:t>
            </a:r>
            <a:r>
              <a:rPr lang="en-US" sz="2000" baseline="-25000">
                <a:solidFill>
                  <a:srgbClr val="CC3300"/>
                </a:solidFill>
              </a:rPr>
              <a:t>x</a:t>
            </a:r>
            <a:r>
              <a:rPr lang="en-US" sz="2000"/>
              <a:t>(y) : y </a:t>
            </a:r>
            <a:r>
              <a:rPr lang="ru-RU" sz="2000"/>
              <a:t>є</a:t>
            </a:r>
            <a:r>
              <a:rPr lang="en-US" sz="2000"/>
              <a:t> N ]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02D3B39-4EDC-44C5-B9B8-DC2B864BDCA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0354962" cy="1143000"/>
          </a:xfrm>
        </p:spPr>
        <p:txBody>
          <a:bodyPr/>
          <a:lstStyle/>
          <a:p>
            <a:r>
              <a:rPr lang="el-GR" sz="2800" u="none" dirty="0" smtClean="0"/>
              <a:t>Αλγόριθμος διανυσμάτων απόστασης (</a:t>
            </a:r>
            <a:r>
              <a:rPr lang="en-US" sz="2800" u="none" dirty="0" smtClean="0"/>
              <a:t>Distance</a:t>
            </a:r>
            <a:r>
              <a:rPr lang="el-GR" sz="2800" u="none" dirty="0" smtClean="0"/>
              <a:t>-</a:t>
            </a:r>
            <a:r>
              <a:rPr lang="en-US" sz="2800" u="none" dirty="0" smtClean="0"/>
              <a:t>Vector</a:t>
            </a:r>
            <a:r>
              <a:rPr lang="el-GR" sz="2800" u="none" dirty="0" smtClean="0"/>
              <a:t>)</a:t>
            </a:r>
            <a:r>
              <a:rPr lang="en-US" sz="2800" u="none" dirty="0" smtClean="0"/>
              <a:t> 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n-US" sz="2200" smtClean="0">
                <a:solidFill>
                  <a:srgbClr val="FF0000"/>
                </a:solidFill>
                <a:sym typeface="Wingdings" pitchFamily="2" charset="2"/>
              </a:rPr>
              <a:t></a:t>
            </a:r>
            <a:r>
              <a:rPr lang="el-GR" sz="220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200" u="sng" smtClean="0">
                <a:solidFill>
                  <a:srgbClr val="FF0000"/>
                </a:solidFill>
              </a:rPr>
              <a:t>Bellman-Ford </a:t>
            </a:r>
            <a:r>
              <a:rPr lang="el-GR" sz="2200" u="sng" smtClean="0">
                <a:solidFill>
                  <a:srgbClr val="FF0000"/>
                </a:solidFill>
              </a:rPr>
              <a:t>εξίσωση</a:t>
            </a:r>
            <a:r>
              <a:rPr lang="en-US" sz="2200" u="sng" smtClean="0">
                <a:solidFill>
                  <a:srgbClr val="FF0000"/>
                </a:solidFill>
              </a:rPr>
              <a:t> (</a:t>
            </a:r>
            <a:r>
              <a:rPr lang="el-GR" sz="2200" u="sng" smtClean="0">
                <a:solidFill>
                  <a:srgbClr val="FF0000"/>
                </a:solidFill>
              </a:rPr>
              <a:t>δυναμικός προγραμματισμός</a:t>
            </a:r>
            <a:r>
              <a:rPr lang="en-US" sz="2200" u="sng" smtClean="0">
                <a:solidFill>
                  <a:srgbClr val="FF0000"/>
                </a:solidFill>
              </a:rPr>
              <a:t>)</a:t>
            </a:r>
          </a:p>
          <a:p>
            <a:pPr>
              <a:buFont typeface="ZapfDingbats"/>
              <a:buNone/>
            </a:pPr>
            <a:endParaRPr lang="el-GR" sz="2200" smtClean="0"/>
          </a:p>
          <a:p>
            <a:pPr>
              <a:buFont typeface="ZapfDingbats"/>
              <a:buNone/>
            </a:pPr>
            <a:r>
              <a:rPr lang="el-GR" sz="2400" smtClean="0"/>
              <a:t>Ορίζομε </a:t>
            </a:r>
            <a:r>
              <a:rPr lang="en-US" sz="2400" smtClean="0"/>
              <a:t>D</a:t>
            </a:r>
            <a:r>
              <a:rPr lang="en-US" sz="2400" baseline="-25000" smtClean="0"/>
              <a:t>x</a:t>
            </a:r>
            <a:r>
              <a:rPr lang="en-US" sz="2400" smtClean="0"/>
              <a:t>(y) := </a:t>
            </a:r>
            <a:r>
              <a:rPr lang="el-GR" sz="2400" smtClean="0"/>
              <a:t>κόστος τους μονοπατιού με το ελάχιστο κόστος από τον </a:t>
            </a:r>
            <a:r>
              <a:rPr lang="en-US" sz="2400" smtClean="0"/>
              <a:t>x </a:t>
            </a:r>
            <a:r>
              <a:rPr lang="el-GR" sz="2400" smtClean="0"/>
              <a:t>στον</a:t>
            </a:r>
            <a:r>
              <a:rPr lang="en-US" sz="2400" smtClean="0"/>
              <a:t> y</a:t>
            </a:r>
          </a:p>
          <a:p>
            <a:pPr>
              <a:buFont typeface="ZapfDingbats"/>
              <a:buNone/>
            </a:pPr>
            <a:endParaRPr lang="en-US" sz="2400" smtClean="0"/>
          </a:p>
          <a:p>
            <a:pPr>
              <a:buFont typeface="ZapfDingbats"/>
              <a:buNone/>
            </a:pPr>
            <a:r>
              <a:rPr lang="el-GR" sz="2000" smtClean="0"/>
              <a:t>Τότε</a:t>
            </a:r>
            <a:endParaRPr lang="en-US" sz="2000" smtClean="0"/>
          </a:p>
          <a:p>
            <a:pPr>
              <a:buFont typeface="ZapfDingbats"/>
              <a:buNone/>
            </a:pP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baseline="-25000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FF0000"/>
                </a:solidFill>
              </a:rPr>
              <a:t>(y) = min {c(x,</a:t>
            </a:r>
            <a:r>
              <a:rPr lang="en-US" smtClean="0">
                <a:solidFill>
                  <a:srgbClr val="0099FF"/>
                </a:solidFill>
              </a:rPr>
              <a:t>v</a:t>
            </a:r>
            <a:r>
              <a:rPr lang="en-US" smtClean="0">
                <a:solidFill>
                  <a:srgbClr val="FF0000"/>
                </a:solidFill>
              </a:rPr>
              <a:t>) + D</a:t>
            </a:r>
            <a:r>
              <a:rPr lang="en-US" baseline="-25000" smtClean="0">
                <a:solidFill>
                  <a:srgbClr val="0099FF"/>
                </a:solidFill>
              </a:rPr>
              <a:t>v</a:t>
            </a:r>
            <a:r>
              <a:rPr lang="en-US" smtClean="0">
                <a:solidFill>
                  <a:srgbClr val="FF0000"/>
                </a:solidFill>
              </a:rPr>
              <a:t>(y) }</a:t>
            </a:r>
          </a:p>
          <a:p>
            <a:pPr>
              <a:buFont typeface="ZapfDingbats"/>
              <a:buNone/>
            </a:pPr>
            <a:endParaRPr lang="en-US" smtClean="0"/>
          </a:p>
          <a:p>
            <a:pPr>
              <a:buFont typeface="ZapfDingbats"/>
              <a:buNone/>
            </a:pPr>
            <a:r>
              <a:rPr lang="el-GR" sz="2200" smtClean="0"/>
              <a:t>Οπου </a:t>
            </a:r>
            <a:r>
              <a:rPr lang="el-GR" sz="2200" b="1" i="1" smtClean="0"/>
              <a:t>η ελάχιστη τιμή </a:t>
            </a:r>
            <a:r>
              <a:rPr lang="el-GR" sz="2200" smtClean="0"/>
              <a:t>ελέγχεται </a:t>
            </a:r>
            <a:r>
              <a:rPr lang="el-GR" sz="2200" b="1" smtClean="0"/>
              <a:t>για όλους τους γείτονες</a:t>
            </a:r>
            <a:r>
              <a:rPr lang="en-US" sz="2200" b="1" smtClean="0"/>
              <a:t>  </a:t>
            </a:r>
            <a:r>
              <a:rPr lang="en-US" sz="2200" b="1" smtClean="0">
                <a:solidFill>
                  <a:srgbClr val="0099FF"/>
                </a:solidFill>
              </a:rPr>
              <a:t>v</a:t>
            </a:r>
            <a:r>
              <a:rPr lang="el-GR" sz="2200" b="1" smtClean="0"/>
              <a:t> του </a:t>
            </a:r>
            <a:r>
              <a:rPr lang="en-US" sz="2200" b="1" smtClean="0"/>
              <a:t>x</a:t>
            </a: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0" y="3997325"/>
            <a:ext cx="4662488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416050" y="4384675"/>
            <a:ext cx="29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99FF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739AA06-EE0F-407A-B613-38482E73D7E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6868" name="Line 2"/>
          <p:cNvSpPr>
            <a:spLocks noChangeShapeType="1"/>
          </p:cNvSpPr>
          <p:nvPr/>
        </p:nvSpPr>
        <p:spPr bwMode="auto">
          <a:xfrm flipH="1">
            <a:off x="43434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title"/>
          </p:nvPr>
        </p:nvSpPr>
        <p:spPr>
          <a:xfrm>
            <a:off x="249195" y="0"/>
            <a:ext cx="8894805" cy="1143000"/>
          </a:xfrm>
        </p:spPr>
        <p:txBody>
          <a:bodyPr/>
          <a:lstStyle/>
          <a:p>
            <a:r>
              <a:rPr lang="el-GR" dirty="0" smtClean="0"/>
              <a:t>Μέθοδος διανυσμάτων απόστασης</a:t>
            </a:r>
            <a:endParaRPr lang="en-US" dirty="0" smtClean="0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4241800"/>
            <a:ext cx="8932863" cy="2244725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Ιδέα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l-GR" sz="2000" dirty="0" smtClean="0"/>
              <a:t>Σε οποιαδήποτε στιγμή</a:t>
            </a:r>
            <a:r>
              <a:rPr lang="en-US" sz="2000" dirty="0" smtClean="0"/>
              <a:t>, </a:t>
            </a:r>
            <a:r>
              <a:rPr lang="el-GR" sz="2000" dirty="0" smtClean="0"/>
              <a:t>έχουμε το κόστος/επόμενο κόμβο</a:t>
            </a:r>
            <a:r>
              <a:rPr lang="en-US" sz="2000" dirty="0" smtClean="0"/>
              <a:t> </a:t>
            </a:r>
            <a:r>
              <a:rPr lang="el-GR" sz="2000" dirty="0" smtClean="0"/>
              <a:t>από το καλύτερο γνωστό μονοπάτι προς τον προορισμό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/>
              <a:t>Χρήση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 </a:t>
            </a:r>
            <a:r>
              <a:rPr lang="el-GR" sz="2000" dirty="0" smtClean="0">
                <a:sym typeface="Symbol" pitchFamily="18" charset="2"/>
              </a:rPr>
              <a:t> κόστους όταν κανένα μονοπάτι δεν </a:t>
            </a:r>
            <a:r>
              <a:rPr lang="el-GR" sz="2000" dirty="0" err="1" smtClean="0">
                <a:sym typeface="Symbol" pitchFamily="18" charset="2"/>
              </a:rPr>
              <a:t>έιναι</a:t>
            </a:r>
            <a:r>
              <a:rPr lang="el-GR" sz="2000" dirty="0" smtClean="0">
                <a:sym typeface="Symbol" pitchFamily="18" charset="2"/>
              </a:rPr>
              <a:t> γνωστό</a:t>
            </a:r>
            <a:endParaRPr lang="en-US" sz="2000" dirty="0" smtClean="0"/>
          </a:p>
          <a:p>
            <a:pPr>
              <a:buNone/>
            </a:pPr>
            <a:r>
              <a:rPr lang="el-GR" sz="2400" dirty="0" smtClean="0"/>
              <a:t>Αρχικά</a:t>
            </a:r>
            <a:r>
              <a:rPr lang="en-US" sz="2400" dirty="0" smtClean="0"/>
              <a:t>: </a:t>
            </a:r>
            <a:r>
              <a:rPr lang="el-GR" sz="2000" dirty="0" smtClean="0"/>
              <a:t>Υπάρχουν </a:t>
            </a:r>
            <a:r>
              <a:rPr lang="el-GR" sz="2000" dirty="0" smtClean="0"/>
              <a:t>μόνο εγγραφές για τους άμεσα </a:t>
            </a:r>
            <a:r>
              <a:rPr lang="en-US" sz="2000" dirty="0" smtClean="0"/>
              <a:t> </a:t>
            </a:r>
            <a:r>
              <a:rPr lang="el-GR" sz="2000" dirty="0" smtClean="0"/>
              <a:t>συνδεδεμένους </a:t>
            </a:r>
            <a:r>
              <a:rPr lang="el-GR" sz="2000" dirty="0" smtClean="0"/>
              <a:t>γείτονες </a:t>
            </a:r>
            <a:endParaRPr lang="en-US" sz="2000" dirty="0" smtClean="0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 flipH="1" flipV="1">
            <a:off x="45720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 flipV="1">
            <a:off x="60198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74676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 flipV="1">
            <a:off x="65532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 flipH="1" flipV="1">
            <a:off x="60198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 flipV="1">
            <a:off x="44196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7" name="Line 11"/>
          <p:cNvSpPr>
            <a:spLocks noChangeShapeType="1"/>
          </p:cNvSpPr>
          <p:nvPr/>
        </p:nvSpPr>
        <p:spPr bwMode="auto">
          <a:xfrm>
            <a:off x="43434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6878" name="Oval 12"/>
          <p:cNvSpPr>
            <a:spLocks noChangeArrowheads="1"/>
          </p:cNvSpPr>
          <p:nvPr/>
        </p:nvSpPr>
        <p:spPr bwMode="auto">
          <a:xfrm>
            <a:off x="41148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A</a:t>
            </a:r>
          </a:p>
        </p:txBody>
      </p:sp>
      <p:sp>
        <p:nvSpPr>
          <p:cNvPr id="36879" name="Oval 13"/>
          <p:cNvSpPr>
            <a:spLocks noChangeArrowheads="1"/>
          </p:cNvSpPr>
          <p:nvPr/>
        </p:nvSpPr>
        <p:spPr bwMode="auto">
          <a:xfrm>
            <a:off x="43434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E</a:t>
            </a:r>
          </a:p>
        </p:txBody>
      </p:sp>
      <p:sp>
        <p:nvSpPr>
          <p:cNvPr id="36880" name="Oval 14"/>
          <p:cNvSpPr>
            <a:spLocks noChangeArrowheads="1"/>
          </p:cNvSpPr>
          <p:nvPr/>
        </p:nvSpPr>
        <p:spPr bwMode="auto">
          <a:xfrm>
            <a:off x="57912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F</a:t>
            </a:r>
          </a:p>
        </p:txBody>
      </p:sp>
      <p:sp>
        <p:nvSpPr>
          <p:cNvPr id="36881" name="Oval 15"/>
          <p:cNvSpPr>
            <a:spLocks noChangeArrowheads="1"/>
          </p:cNvSpPr>
          <p:nvPr/>
        </p:nvSpPr>
        <p:spPr bwMode="auto">
          <a:xfrm>
            <a:off x="7239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C</a:t>
            </a:r>
          </a:p>
        </p:txBody>
      </p:sp>
      <p:sp>
        <p:nvSpPr>
          <p:cNvPr id="36882" name="Oval 16"/>
          <p:cNvSpPr>
            <a:spLocks noChangeArrowheads="1"/>
          </p:cNvSpPr>
          <p:nvPr/>
        </p:nvSpPr>
        <p:spPr bwMode="auto">
          <a:xfrm>
            <a:off x="77724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D</a:t>
            </a:r>
          </a:p>
        </p:txBody>
      </p:sp>
      <p:sp>
        <p:nvSpPr>
          <p:cNvPr id="36883" name="Oval 17"/>
          <p:cNvSpPr>
            <a:spLocks noChangeArrowheads="1"/>
          </p:cNvSpPr>
          <p:nvPr/>
        </p:nvSpPr>
        <p:spPr bwMode="auto">
          <a:xfrm>
            <a:off x="63246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B</a:t>
            </a:r>
          </a:p>
        </p:txBody>
      </p:sp>
      <p:sp>
        <p:nvSpPr>
          <p:cNvPr id="36884" name="Text Box 18"/>
          <p:cNvSpPr txBox="1">
            <a:spLocks noChangeArrowheads="1"/>
          </p:cNvSpPr>
          <p:nvPr/>
        </p:nvSpPr>
        <p:spPr bwMode="auto">
          <a:xfrm>
            <a:off x="4114800" y="2514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2</a:t>
            </a:r>
          </a:p>
        </p:txBody>
      </p:sp>
      <p:sp>
        <p:nvSpPr>
          <p:cNvPr id="36885" name="Text Box 19"/>
          <p:cNvSpPr txBox="1">
            <a:spLocks noChangeArrowheads="1"/>
          </p:cNvSpPr>
          <p:nvPr/>
        </p:nvSpPr>
        <p:spPr bwMode="auto">
          <a:xfrm>
            <a:off x="5181600" y="19050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3</a:t>
            </a:r>
          </a:p>
        </p:txBody>
      </p:sp>
      <p:sp>
        <p:nvSpPr>
          <p:cNvPr id="36886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6</a:t>
            </a:r>
          </a:p>
        </p:txBody>
      </p:sp>
      <p:sp>
        <p:nvSpPr>
          <p:cNvPr id="36887" name="Text Box 21"/>
          <p:cNvSpPr txBox="1">
            <a:spLocks noChangeArrowheads="1"/>
          </p:cNvSpPr>
          <p:nvPr/>
        </p:nvSpPr>
        <p:spPr bwMode="auto">
          <a:xfrm>
            <a:off x="5410200" y="33528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4</a:t>
            </a:r>
          </a:p>
        </p:txBody>
      </p:sp>
      <p:sp>
        <p:nvSpPr>
          <p:cNvPr id="36888" name="Text Box 22"/>
          <p:cNvSpPr txBox="1">
            <a:spLocks noChangeArrowheads="1"/>
          </p:cNvSpPr>
          <p:nvPr/>
        </p:nvSpPr>
        <p:spPr bwMode="auto">
          <a:xfrm>
            <a:off x="6324600" y="29718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1</a:t>
            </a:r>
          </a:p>
        </p:txBody>
      </p:sp>
      <p:sp>
        <p:nvSpPr>
          <p:cNvPr id="36889" name="Text Box 23"/>
          <p:cNvSpPr txBox="1">
            <a:spLocks noChangeArrowheads="1"/>
          </p:cNvSpPr>
          <p:nvPr/>
        </p:nvSpPr>
        <p:spPr bwMode="auto">
          <a:xfrm>
            <a:off x="6477000" y="1981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1</a:t>
            </a:r>
          </a:p>
        </p:txBody>
      </p:sp>
      <p:sp>
        <p:nvSpPr>
          <p:cNvPr id="36890" name="Text Box 24"/>
          <p:cNvSpPr txBox="1">
            <a:spLocks noChangeArrowheads="1"/>
          </p:cNvSpPr>
          <p:nvPr/>
        </p:nvSpPr>
        <p:spPr bwMode="auto">
          <a:xfrm>
            <a:off x="7696200" y="2362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1</a:t>
            </a:r>
          </a:p>
        </p:txBody>
      </p:sp>
      <p:sp>
        <p:nvSpPr>
          <p:cNvPr id="36891" name="Text Box 25"/>
          <p:cNvSpPr txBox="1">
            <a:spLocks noChangeArrowheads="1"/>
          </p:cNvSpPr>
          <p:nvPr/>
        </p:nvSpPr>
        <p:spPr bwMode="auto">
          <a:xfrm>
            <a:off x="7162800" y="3200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3</a:t>
            </a:r>
          </a:p>
        </p:txBody>
      </p:sp>
      <p:graphicFrame>
        <p:nvGraphicFramePr>
          <p:cNvPr id="655430" name="Group 70"/>
          <p:cNvGraphicFramePr>
            <a:graphicFrameLocks noGrp="1"/>
          </p:cNvGraphicFramePr>
          <p:nvPr/>
        </p:nvGraphicFramePr>
        <p:xfrm>
          <a:off x="1212850" y="1447800"/>
          <a:ext cx="2798763" cy="2682240"/>
        </p:xfrm>
        <a:graphic>
          <a:graphicData uri="http://schemas.openxmlformats.org/drawingml/2006/table">
            <a:tbl>
              <a:tblPr/>
              <a:tblGrid>
                <a:gridCol w="827088"/>
                <a:gridCol w="773112"/>
                <a:gridCol w="1198563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Initial 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7D85DF7-5F4C-47E6-9A62-3FA91E53AFC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Bellman-Ford example </a:t>
            </a:r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37898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899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00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01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7904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05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06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7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8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7909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10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11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2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3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7914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15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16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7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8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7919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20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21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22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23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7924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25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26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27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28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7929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7930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1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2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1993516 h 174"/>
                <a:gd name="T2" fmla="*/ 503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3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4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5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6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7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37938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37939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37965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7966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940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37963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7964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941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37961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7962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x</a:t>
                </a:r>
              </a:p>
            </p:txBody>
          </p:sp>
        </p:grpSp>
        <p:grpSp>
          <p:nvGrpSpPr>
            <p:cNvPr id="37942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37959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7960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943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37957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7958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944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37955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37956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/>
                  <a:t>z</a:t>
                </a:r>
              </a:p>
            </p:txBody>
          </p:sp>
        </p:grpSp>
        <p:sp>
          <p:nvSpPr>
            <p:cNvPr id="37945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46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47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48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49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50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51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52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53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54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7894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748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/>
              <a:t>Ξεκάθαρα</a:t>
            </a:r>
            <a:r>
              <a:rPr lang="en-US" sz="2400"/>
              <a:t>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37895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d</a:t>
            </a:r>
            <a:r>
              <a:rPr lang="en-US" sz="2400" baseline="-25000"/>
              <a:t>u</a:t>
            </a:r>
            <a:r>
              <a:rPr lang="en-US" sz="2400"/>
              <a:t>(z) = min { c(u,v) + d</a:t>
            </a:r>
            <a:r>
              <a:rPr lang="en-US" sz="2400" baseline="-25000"/>
              <a:t>v</a:t>
            </a:r>
            <a:r>
              <a:rPr lang="en-US" sz="2400"/>
              <a:t>(z),</a:t>
            </a:r>
          </a:p>
          <a:p>
            <a:pPr eaLnBrk="0" hangingPunct="0"/>
            <a:r>
              <a:rPr lang="en-US" sz="2400"/>
              <a:t>                    c(u,x) + d</a:t>
            </a:r>
            <a:r>
              <a:rPr lang="en-US" sz="2400" baseline="-25000"/>
              <a:t>x</a:t>
            </a:r>
            <a:r>
              <a:rPr lang="en-US" sz="2400"/>
              <a:t>(z),</a:t>
            </a:r>
          </a:p>
          <a:p>
            <a:pPr eaLnBrk="0" hangingPunct="0"/>
            <a:r>
              <a:rPr lang="en-US" sz="2400"/>
              <a:t>                    c(u,w) + d</a:t>
            </a:r>
            <a:r>
              <a:rPr lang="en-US" sz="2400" baseline="-25000"/>
              <a:t>w</a:t>
            </a:r>
            <a:r>
              <a:rPr lang="en-US" sz="2400"/>
              <a:t>(z) }</a:t>
            </a:r>
          </a:p>
          <a:p>
            <a:pPr eaLnBrk="0" hangingPunct="0"/>
            <a:r>
              <a:rPr lang="en-US" sz="2400"/>
              <a:t>         = min {2 + 5,</a:t>
            </a:r>
          </a:p>
          <a:p>
            <a:pPr eaLnBrk="0" hangingPunct="0"/>
            <a:r>
              <a:rPr lang="en-US" sz="2400"/>
              <a:t>                    1 + 3,</a:t>
            </a:r>
          </a:p>
          <a:p>
            <a:pPr eaLnBrk="0" hangingPunct="0"/>
            <a:r>
              <a:rPr lang="en-US" sz="2400"/>
              <a:t>                    5 + 3}  = 4</a:t>
            </a:r>
          </a:p>
        </p:txBody>
      </p:sp>
      <p:sp>
        <p:nvSpPr>
          <p:cNvPr id="37896" name="Text Box 75"/>
          <p:cNvSpPr txBox="1">
            <a:spLocks noChangeArrowheads="1"/>
          </p:cNvSpPr>
          <p:nvPr/>
        </p:nvSpPr>
        <p:spPr bwMode="auto">
          <a:xfrm>
            <a:off x="461963" y="5332413"/>
            <a:ext cx="8658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solidFill>
                  <a:srgbClr val="FF0000"/>
                </a:solidFill>
              </a:rPr>
              <a:t>Ο κόμβος που πετυχαίνει το ελάχιστο είναι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l-GR" sz="2400">
                <a:solidFill>
                  <a:srgbClr val="FF0000"/>
                </a:solidFill>
              </a:rPr>
              <a:t>ο επόμενος στο </a:t>
            </a:r>
          </a:p>
          <a:p>
            <a:pPr eaLnBrk="0" hangingPunct="0"/>
            <a:r>
              <a:rPr lang="el-GR" sz="2400">
                <a:solidFill>
                  <a:srgbClr val="FF0000"/>
                </a:solidFill>
              </a:rPr>
              <a:t>ελάχιστο μονοπάτι </a:t>
            </a:r>
            <a:r>
              <a:rPr lang="en-US" sz="240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l-GR" sz="2400">
                <a:solidFill>
                  <a:srgbClr val="FF0000"/>
                </a:solidFill>
              </a:rPr>
              <a:t>πίνακας προώθησης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7897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94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/>
              <a:t>Η </a:t>
            </a:r>
            <a:r>
              <a:rPr lang="en-US" sz="2400"/>
              <a:t>B-F </a:t>
            </a:r>
            <a:r>
              <a:rPr lang="el-GR" sz="2400"/>
              <a:t>εξίσωση λέει</a:t>
            </a:r>
            <a:r>
              <a:rPr lang="en-US" sz="24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A79C488-0894-45DF-B309-1D0B4F60D1F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8916" name="Line 2"/>
          <p:cNvSpPr>
            <a:spLocks noChangeShapeType="1"/>
          </p:cNvSpPr>
          <p:nvPr/>
        </p:nvSpPr>
        <p:spPr bwMode="auto">
          <a:xfrm flipH="1">
            <a:off x="3429000" y="1884363"/>
            <a:ext cx="196850" cy="1087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120184" cy="1143000"/>
          </a:xfrm>
        </p:spPr>
        <p:txBody>
          <a:bodyPr/>
          <a:lstStyle/>
          <a:p>
            <a:r>
              <a:rPr lang="el-GR" sz="3200" dirty="0" smtClean="0"/>
              <a:t>Ενημέρωση του πίνακα διανυσμάτων απόστασης</a:t>
            </a:r>
            <a:endParaRPr lang="en-US" sz="3200" dirty="0" smtClean="0"/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0"/>
            <a:ext cx="8475663" cy="2244725"/>
          </a:xfrm>
        </p:spPr>
        <p:txBody>
          <a:bodyPr/>
          <a:lstStyle/>
          <a:p>
            <a:pPr marL="385763" indent="-385763">
              <a:buNone/>
              <a:tabLst>
                <a:tab pos="3028950" algn="l"/>
              </a:tabLst>
            </a:pPr>
            <a:r>
              <a:rPr lang="en-US" sz="2400" dirty="0" smtClean="0"/>
              <a:t>Update(</a:t>
            </a:r>
            <a:r>
              <a:rPr lang="en-US" sz="2400" dirty="0" err="1" smtClean="0"/>
              <a:t>x,y,z</a:t>
            </a:r>
            <a:r>
              <a:rPr lang="en-US" sz="2400" dirty="0" smtClean="0"/>
              <a:t>)</a:t>
            </a:r>
          </a:p>
          <a:p>
            <a:pPr marL="744538" lvl="1" indent="-246063">
              <a:buFont typeface="ZapfDingbats"/>
              <a:buNone/>
              <a:tabLst>
                <a:tab pos="3028950" algn="l"/>
              </a:tabLst>
            </a:pPr>
            <a:r>
              <a:rPr lang="en-US" sz="2000" dirty="0" smtClean="0"/>
              <a:t>d </a:t>
            </a:r>
            <a:r>
              <a:rPr lang="en-US" sz="2000" dirty="0" smtClean="0">
                <a:sym typeface="Symbol" pitchFamily="18" charset="2"/>
              </a:rPr>
              <a:t></a:t>
            </a:r>
            <a:r>
              <a:rPr lang="en-US" sz="2000" dirty="0" smtClean="0"/>
              <a:t> c(</a:t>
            </a:r>
            <a:r>
              <a:rPr lang="en-US" sz="2000" dirty="0" err="1" smtClean="0"/>
              <a:t>x,z</a:t>
            </a:r>
            <a:r>
              <a:rPr lang="en-US" sz="2000" dirty="0" smtClean="0"/>
              <a:t>) + d(</a:t>
            </a:r>
            <a:r>
              <a:rPr lang="en-US" sz="2000" dirty="0" err="1" smtClean="0"/>
              <a:t>z,y</a:t>
            </a:r>
            <a:r>
              <a:rPr lang="en-US" sz="2000" dirty="0" smtClean="0"/>
              <a:t>)	</a:t>
            </a:r>
            <a:r>
              <a:rPr lang="en-US" sz="1600" dirty="0" smtClean="0">
                <a:solidFill>
                  <a:srgbClr val="FF0000"/>
                </a:solidFill>
              </a:rPr>
              <a:t># </a:t>
            </a:r>
            <a:r>
              <a:rPr lang="el-GR" sz="1600" dirty="0" smtClean="0">
                <a:solidFill>
                  <a:srgbClr val="FF0000"/>
                </a:solidFill>
              </a:rPr>
              <a:t>Κόστος μονοπατιού από τον </a:t>
            </a:r>
            <a:r>
              <a:rPr lang="en-US" sz="1600" dirty="0" smtClean="0">
                <a:solidFill>
                  <a:srgbClr val="FF0000"/>
                </a:solidFill>
              </a:rPr>
              <a:t>x </a:t>
            </a:r>
            <a:r>
              <a:rPr lang="el-GR" sz="1600" dirty="0" smtClean="0">
                <a:solidFill>
                  <a:srgbClr val="FF0000"/>
                </a:solidFill>
              </a:rPr>
              <a:t>στον 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με 1</a:t>
            </a:r>
            <a:r>
              <a:rPr lang="el-GR" sz="1600" baseline="30000" dirty="0" smtClean="0">
                <a:solidFill>
                  <a:srgbClr val="FF0000"/>
                </a:solidFill>
              </a:rPr>
              <a:t>ο</a:t>
            </a:r>
            <a:r>
              <a:rPr lang="el-GR" sz="1600" dirty="0" smtClean="0">
                <a:solidFill>
                  <a:srgbClr val="FF0000"/>
                </a:solidFill>
              </a:rPr>
              <a:t> κόμβο τον</a:t>
            </a:r>
            <a:r>
              <a:rPr lang="en-US" sz="1600" dirty="0" smtClean="0">
                <a:solidFill>
                  <a:srgbClr val="FF0000"/>
                </a:solidFill>
              </a:rPr>
              <a:t> z</a:t>
            </a:r>
          </a:p>
          <a:p>
            <a:pPr marL="744538" lvl="1" indent="-246063">
              <a:buFont typeface="ZapfDingbats"/>
              <a:buNone/>
              <a:tabLst>
                <a:tab pos="3028950" algn="l"/>
              </a:tabLst>
            </a:pPr>
            <a:r>
              <a:rPr lang="en-US" sz="2000" dirty="0" smtClean="0"/>
              <a:t>if d &lt; d(</a:t>
            </a:r>
            <a:r>
              <a:rPr lang="en-US" sz="2000" dirty="0" err="1" smtClean="0"/>
              <a:t>x,y</a:t>
            </a:r>
            <a:r>
              <a:rPr lang="en-US" sz="2000" dirty="0" smtClean="0"/>
              <a:t>)</a:t>
            </a:r>
          </a:p>
          <a:p>
            <a:pPr marL="1146175" lvl="2" indent="-238125">
              <a:buFontTx/>
              <a:buNone/>
              <a:tabLst>
                <a:tab pos="3028950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# </a:t>
            </a:r>
            <a:r>
              <a:rPr lang="el-GR" sz="1800" dirty="0" smtClean="0">
                <a:solidFill>
                  <a:srgbClr val="FF0000"/>
                </a:solidFill>
              </a:rPr>
              <a:t>Βρέθηκε καλύτερο μονοπάτι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1146175" lvl="2" indent="-238125">
              <a:buFontTx/>
              <a:buNone/>
              <a:tabLst>
                <a:tab pos="3028950" algn="l"/>
              </a:tabLst>
            </a:pPr>
            <a:r>
              <a:rPr lang="en-US" dirty="0" smtClean="0"/>
              <a:t>return </a:t>
            </a:r>
            <a:r>
              <a:rPr lang="en-US" dirty="0" err="1" smtClean="0"/>
              <a:t>d,z</a:t>
            </a:r>
            <a:r>
              <a:rPr lang="en-US" sz="1800" dirty="0" smtClean="0"/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# </a:t>
            </a:r>
            <a:r>
              <a:rPr lang="el-GR" sz="1400" dirty="0" smtClean="0">
                <a:solidFill>
                  <a:srgbClr val="FF0000"/>
                </a:solidFill>
              </a:rPr>
              <a:t>Ενημερωμένο κόστος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l-GR" sz="1400" dirty="0" smtClean="0">
                <a:solidFill>
                  <a:srgbClr val="FF0000"/>
                </a:solidFill>
              </a:rPr>
              <a:t>επόμενος κόμβος</a:t>
            </a:r>
            <a:endParaRPr lang="en-US" dirty="0" smtClean="0">
              <a:solidFill>
                <a:srgbClr val="FF0000"/>
              </a:solidFill>
            </a:endParaRPr>
          </a:p>
          <a:p>
            <a:pPr marL="744538" lvl="1" indent="-246063">
              <a:buFont typeface="ZapfDingbats"/>
              <a:buNone/>
              <a:tabLst>
                <a:tab pos="3028950" algn="l"/>
              </a:tabLst>
            </a:pPr>
            <a:r>
              <a:rPr lang="en-US" sz="2000" dirty="0" smtClean="0"/>
              <a:t>else</a:t>
            </a:r>
          </a:p>
          <a:p>
            <a:pPr marL="1146175" lvl="2" indent="-238125">
              <a:buFontTx/>
              <a:buNone/>
              <a:tabLst>
                <a:tab pos="3028950" algn="l"/>
              </a:tabLst>
            </a:pPr>
            <a:r>
              <a:rPr lang="en-US" dirty="0" smtClean="0"/>
              <a:t>return d(</a:t>
            </a:r>
            <a:r>
              <a:rPr lang="en-US" dirty="0" err="1" smtClean="0"/>
              <a:t>x,y</a:t>
            </a:r>
            <a:r>
              <a:rPr lang="en-US" dirty="0" smtClean="0"/>
              <a:t>), </a:t>
            </a:r>
            <a:r>
              <a:rPr lang="en-US" dirty="0" err="1" smtClean="0"/>
              <a:t>nexthop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	</a:t>
            </a:r>
            <a:r>
              <a:rPr lang="en-US" sz="1400" dirty="0" smtClean="0">
                <a:solidFill>
                  <a:srgbClr val="FF0000"/>
                </a:solidFill>
              </a:rPr>
              <a:t># </a:t>
            </a:r>
            <a:r>
              <a:rPr lang="el-GR" sz="1400" dirty="0" smtClean="0">
                <a:solidFill>
                  <a:srgbClr val="FF0000"/>
                </a:solidFill>
              </a:rPr>
              <a:t>Υπάρχον κόστος/επόμενος κόμβος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8919" name="Oval 5"/>
          <p:cNvSpPr>
            <a:spLocks noChangeArrowheads="1"/>
          </p:cNvSpPr>
          <p:nvPr/>
        </p:nvSpPr>
        <p:spPr bwMode="auto">
          <a:xfrm>
            <a:off x="3200400" y="29718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x</a:t>
            </a:r>
          </a:p>
        </p:txBody>
      </p:sp>
      <p:sp>
        <p:nvSpPr>
          <p:cNvPr id="38920" name="Oval 6"/>
          <p:cNvSpPr>
            <a:spLocks noChangeArrowheads="1"/>
          </p:cNvSpPr>
          <p:nvPr/>
        </p:nvSpPr>
        <p:spPr bwMode="auto">
          <a:xfrm>
            <a:off x="3429000" y="14478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z</a:t>
            </a:r>
          </a:p>
        </p:txBody>
      </p:sp>
      <p:sp>
        <p:nvSpPr>
          <p:cNvPr id="38921" name="Oval 7"/>
          <p:cNvSpPr>
            <a:spLocks noChangeArrowheads="1"/>
          </p:cNvSpPr>
          <p:nvPr/>
        </p:nvSpPr>
        <p:spPr bwMode="auto">
          <a:xfrm>
            <a:off x="6858000" y="2819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Helvetica"/>
              </a:rPr>
              <a:t>y</a:t>
            </a:r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895600" y="2133600"/>
            <a:ext cx="636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c(x,z)</a:t>
            </a:r>
          </a:p>
        </p:txBody>
      </p:sp>
      <p:sp>
        <p:nvSpPr>
          <p:cNvPr id="38923" name="Freeform 9"/>
          <p:cNvSpPr>
            <a:spLocks/>
          </p:cNvSpPr>
          <p:nvPr/>
        </p:nvSpPr>
        <p:spPr bwMode="auto">
          <a:xfrm>
            <a:off x="3686175" y="1617663"/>
            <a:ext cx="3384550" cy="1449387"/>
          </a:xfrm>
          <a:custGeom>
            <a:avLst/>
            <a:gdLst>
              <a:gd name="T0" fmla="*/ 0 w 2132"/>
              <a:gd name="T1" fmla="*/ 2147483647 h 913"/>
              <a:gd name="T2" fmla="*/ 2147483647 w 2132"/>
              <a:gd name="T3" fmla="*/ 2147483647 h 913"/>
              <a:gd name="T4" fmla="*/ 2147483647 w 2132"/>
              <a:gd name="T5" fmla="*/ 2147483647 h 913"/>
              <a:gd name="T6" fmla="*/ 2147483647 w 2132"/>
              <a:gd name="T7" fmla="*/ 2147483647 h 913"/>
              <a:gd name="T8" fmla="*/ 2147483647 w 2132"/>
              <a:gd name="T9" fmla="*/ 2147483647 h 913"/>
              <a:gd name="T10" fmla="*/ 2147483647 w 2132"/>
              <a:gd name="T11" fmla="*/ 2147483647 h 913"/>
              <a:gd name="T12" fmla="*/ 2147483647 w 2132"/>
              <a:gd name="T13" fmla="*/ 2147483647 h 913"/>
              <a:gd name="T14" fmla="*/ 2147483647 w 2132"/>
              <a:gd name="T15" fmla="*/ 2147483647 h 913"/>
              <a:gd name="T16" fmla="*/ 2147483647 w 2132"/>
              <a:gd name="T17" fmla="*/ 2147483647 h 913"/>
              <a:gd name="T18" fmla="*/ 2147483647 w 2132"/>
              <a:gd name="T19" fmla="*/ 2147483647 h 913"/>
              <a:gd name="T20" fmla="*/ 2147483647 w 2132"/>
              <a:gd name="T21" fmla="*/ 2147483647 h 913"/>
              <a:gd name="T22" fmla="*/ 2147483647 w 2132"/>
              <a:gd name="T23" fmla="*/ 2147483647 h 913"/>
              <a:gd name="T24" fmla="*/ 2147483647 w 2132"/>
              <a:gd name="T25" fmla="*/ 2147483647 h 913"/>
              <a:gd name="T26" fmla="*/ 2147483647 w 2132"/>
              <a:gd name="T27" fmla="*/ 2147483647 h 913"/>
              <a:gd name="T28" fmla="*/ 2147483647 w 2132"/>
              <a:gd name="T29" fmla="*/ 2147483647 h 913"/>
              <a:gd name="T30" fmla="*/ 2147483647 w 2132"/>
              <a:gd name="T31" fmla="*/ 2147483647 h 913"/>
              <a:gd name="T32" fmla="*/ 2147483647 w 2132"/>
              <a:gd name="T33" fmla="*/ 2147483647 h 9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32"/>
              <a:gd name="T52" fmla="*/ 0 h 913"/>
              <a:gd name="T53" fmla="*/ 2132 w 2132"/>
              <a:gd name="T54" fmla="*/ 913 h 9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32" h="913">
                <a:moveTo>
                  <a:pt x="0" y="37"/>
                </a:moveTo>
                <a:cubicBezTo>
                  <a:pt x="29" y="18"/>
                  <a:pt x="91" y="6"/>
                  <a:pt x="126" y="1"/>
                </a:cubicBezTo>
                <a:cubicBezTo>
                  <a:pt x="208" y="3"/>
                  <a:pt x="290" y="0"/>
                  <a:pt x="372" y="7"/>
                </a:cubicBezTo>
                <a:cubicBezTo>
                  <a:pt x="392" y="9"/>
                  <a:pt x="451" y="74"/>
                  <a:pt x="456" y="79"/>
                </a:cubicBezTo>
                <a:cubicBezTo>
                  <a:pt x="505" y="128"/>
                  <a:pt x="547" y="190"/>
                  <a:pt x="606" y="229"/>
                </a:cubicBezTo>
                <a:cubicBezTo>
                  <a:pt x="628" y="262"/>
                  <a:pt x="666" y="323"/>
                  <a:pt x="696" y="343"/>
                </a:cubicBezTo>
                <a:cubicBezTo>
                  <a:pt x="707" y="376"/>
                  <a:pt x="695" y="349"/>
                  <a:pt x="726" y="385"/>
                </a:cubicBezTo>
                <a:cubicBezTo>
                  <a:pt x="772" y="438"/>
                  <a:pt x="808" y="450"/>
                  <a:pt x="870" y="481"/>
                </a:cubicBezTo>
                <a:cubicBezTo>
                  <a:pt x="917" y="477"/>
                  <a:pt x="986" y="476"/>
                  <a:pt x="1032" y="457"/>
                </a:cubicBezTo>
                <a:cubicBezTo>
                  <a:pt x="1116" y="422"/>
                  <a:pt x="1196" y="377"/>
                  <a:pt x="1284" y="355"/>
                </a:cubicBezTo>
                <a:cubicBezTo>
                  <a:pt x="1333" y="360"/>
                  <a:pt x="1402" y="365"/>
                  <a:pt x="1440" y="403"/>
                </a:cubicBezTo>
                <a:cubicBezTo>
                  <a:pt x="1468" y="431"/>
                  <a:pt x="1482" y="463"/>
                  <a:pt x="1518" y="481"/>
                </a:cubicBezTo>
                <a:cubicBezTo>
                  <a:pt x="1548" y="526"/>
                  <a:pt x="1582" y="575"/>
                  <a:pt x="1620" y="613"/>
                </a:cubicBezTo>
                <a:cubicBezTo>
                  <a:pt x="1631" y="647"/>
                  <a:pt x="1652" y="701"/>
                  <a:pt x="1674" y="727"/>
                </a:cubicBezTo>
                <a:cubicBezTo>
                  <a:pt x="1728" y="790"/>
                  <a:pt x="1865" y="827"/>
                  <a:pt x="1944" y="847"/>
                </a:cubicBezTo>
                <a:cubicBezTo>
                  <a:pt x="1985" y="857"/>
                  <a:pt x="2015" y="887"/>
                  <a:pt x="2058" y="895"/>
                </a:cubicBezTo>
                <a:cubicBezTo>
                  <a:pt x="2063" y="896"/>
                  <a:pt x="2132" y="897"/>
                  <a:pt x="2100" y="91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eaLnBrk="0" hangingPunct="0"/>
            <a:endParaRPr lang="el-GR"/>
          </a:p>
        </p:txBody>
      </p:sp>
      <p:sp>
        <p:nvSpPr>
          <p:cNvPr id="38924" name="Freeform 10"/>
          <p:cNvSpPr>
            <a:spLocks/>
          </p:cNvSpPr>
          <p:nvPr/>
        </p:nvSpPr>
        <p:spPr bwMode="auto">
          <a:xfrm>
            <a:off x="3435350" y="2895600"/>
            <a:ext cx="3489325" cy="388938"/>
          </a:xfrm>
          <a:custGeom>
            <a:avLst/>
            <a:gdLst>
              <a:gd name="T0" fmla="*/ 2147483647 w 2198"/>
              <a:gd name="T1" fmla="*/ 2147483647 h 245"/>
              <a:gd name="T2" fmla="*/ 2147483647 w 2198"/>
              <a:gd name="T3" fmla="*/ 2147483647 h 245"/>
              <a:gd name="T4" fmla="*/ 2147483647 w 2198"/>
              <a:gd name="T5" fmla="*/ 2147483647 h 245"/>
              <a:gd name="T6" fmla="*/ 2147483647 w 2198"/>
              <a:gd name="T7" fmla="*/ 2147483647 h 245"/>
              <a:gd name="T8" fmla="*/ 2147483647 w 2198"/>
              <a:gd name="T9" fmla="*/ 2147483647 h 245"/>
              <a:gd name="T10" fmla="*/ 2147483647 w 2198"/>
              <a:gd name="T11" fmla="*/ 2147483647 h 245"/>
              <a:gd name="T12" fmla="*/ 2147483647 w 2198"/>
              <a:gd name="T13" fmla="*/ 2147483647 h 245"/>
              <a:gd name="T14" fmla="*/ 2147483647 w 2198"/>
              <a:gd name="T15" fmla="*/ 2147483647 h 245"/>
              <a:gd name="T16" fmla="*/ 2147483647 w 2198"/>
              <a:gd name="T17" fmla="*/ 2147483647 h 245"/>
              <a:gd name="T18" fmla="*/ 2147483647 w 2198"/>
              <a:gd name="T19" fmla="*/ 2147483647 h 245"/>
              <a:gd name="T20" fmla="*/ 2147483647 w 2198"/>
              <a:gd name="T21" fmla="*/ 2147483647 h 245"/>
              <a:gd name="T22" fmla="*/ 2147483647 w 2198"/>
              <a:gd name="T23" fmla="*/ 2147483647 h 245"/>
              <a:gd name="T24" fmla="*/ 2147483647 w 2198"/>
              <a:gd name="T25" fmla="*/ 2147483647 h 245"/>
              <a:gd name="T26" fmla="*/ 2147483647 w 2198"/>
              <a:gd name="T27" fmla="*/ 2147483647 h 245"/>
              <a:gd name="T28" fmla="*/ 2147483647 w 2198"/>
              <a:gd name="T29" fmla="*/ 2147483647 h 245"/>
              <a:gd name="T30" fmla="*/ 2147483647 w 2198"/>
              <a:gd name="T31" fmla="*/ 2147483647 h 245"/>
              <a:gd name="T32" fmla="*/ 2147483647 w 2198"/>
              <a:gd name="T33" fmla="*/ 2147483647 h 245"/>
              <a:gd name="T34" fmla="*/ 2147483647 w 2198"/>
              <a:gd name="T35" fmla="*/ 2147483647 h 245"/>
              <a:gd name="T36" fmla="*/ 2147483647 w 2198"/>
              <a:gd name="T37" fmla="*/ 2147483647 h 245"/>
              <a:gd name="T38" fmla="*/ 2147483647 w 2198"/>
              <a:gd name="T39" fmla="*/ 2147483647 h 245"/>
              <a:gd name="T40" fmla="*/ 2147483647 w 2198"/>
              <a:gd name="T41" fmla="*/ 2147483647 h 245"/>
              <a:gd name="T42" fmla="*/ 2147483647 w 2198"/>
              <a:gd name="T43" fmla="*/ 2147483647 h 2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198"/>
              <a:gd name="T67" fmla="*/ 0 h 245"/>
              <a:gd name="T68" fmla="*/ 2198 w 2198"/>
              <a:gd name="T69" fmla="*/ 245 h 24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198" h="245">
                <a:moveTo>
                  <a:pt x="20" y="134"/>
                </a:moveTo>
                <a:cubicBezTo>
                  <a:pt x="14" y="126"/>
                  <a:pt x="0" y="120"/>
                  <a:pt x="2" y="110"/>
                </a:cubicBezTo>
                <a:cubicBezTo>
                  <a:pt x="3" y="101"/>
                  <a:pt x="19" y="103"/>
                  <a:pt x="26" y="98"/>
                </a:cubicBezTo>
                <a:cubicBezTo>
                  <a:pt x="70" y="66"/>
                  <a:pt x="112" y="39"/>
                  <a:pt x="164" y="20"/>
                </a:cubicBezTo>
                <a:cubicBezTo>
                  <a:pt x="184" y="13"/>
                  <a:pt x="224" y="2"/>
                  <a:pt x="224" y="2"/>
                </a:cubicBezTo>
                <a:cubicBezTo>
                  <a:pt x="274" y="5"/>
                  <a:pt x="338" y="0"/>
                  <a:pt x="386" y="26"/>
                </a:cubicBezTo>
                <a:cubicBezTo>
                  <a:pt x="424" y="47"/>
                  <a:pt x="464" y="74"/>
                  <a:pt x="500" y="98"/>
                </a:cubicBezTo>
                <a:cubicBezTo>
                  <a:pt x="526" y="115"/>
                  <a:pt x="561" y="149"/>
                  <a:pt x="590" y="164"/>
                </a:cubicBezTo>
                <a:cubicBezTo>
                  <a:pt x="637" y="188"/>
                  <a:pt x="688" y="200"/>
                  <a:pt x="740" y="206"/>
                </a:cubicBezTo>
                <a:cubicBezTo>
                  <a:pt x="840" y="201"/>
                  <a:pt x="954" y="194"/>
                  <a:pt x="1052" y="164"/>
                </a:cubicBezTo>
                <a:cubicBezTo>
                  <a:pt x="1077" y="156"/>
                  <a:pt x="1099" y="142"/>
                  <a:pt x="1124" y="134"/>
                </a:cubicBezTo>
                <a:cubicBezTo>
                  <a:pt x="1138" y="120"/>
                  <a:pt x="1164" y="91"/>
                  <a:pt x="1184" y="86"/>
                </a:cubicBezTo>
                <a:cubicBezTo>
                  <a:pt x="1208" y="80"/>
                  <a:pt x="1224" y="76"/>
                  <a:pt x="1244" y="62"/>
                </a:cubicBezTo>
                <a:cubicBezTo>
                  <a:pt x="1311" y="68"/>
                  <a:pt x="1341" y="69"/>
                  <a:pt x="1400" y="98"/>
                </a:cubicBezTo>
                <a:cubicBezTo>
                  <a:pt x="1419" y="108"/>
                  <a:pt x="1460" y="122"/>
                  <a:pt x="1460" y="122"/>
                </a:cubicBezTo>
                <a:cubicBezTo>
                  <a:pt x="1543" y="185"/>
                  <a:pt x="1586" y="230"/>
                  <a:pt x="1694" y="242"/>
                </a:cubicBezTo>
                <a:cubicBezTo>
                  <a:pt x="1800" y="237"/>
                  <a:pt x="1796" y="245"/>
                  <a:pt x="1862" y="230"/>
                </a:cubicBezTo>
                <a:cubicBezTo>
                  <a:pt x="1870" y="228"/>
                  <a:pt x="1878" y="226"/>
                  <a:pt x="1886" y="224"/>
                </a:cubicBezTo>
                <a:cubicBezTo>
                  <a:pt x="1892" y="222"/>
                  <a:pt x="1898" y="219"/>
                  <a:pt x="1904" y="218"/>
                </a:cubicBezTo>
                <a:cubicBezTo>
                  <a:pt x="1924" y="213"/>
                  <a:pt x="1964" y="206"/>
                  <a:pt x="1964" y="206"/>
                </a:cubicBezTo>
                <a:cubicBezTo>
                  <a:pt x="2014" y="181"/>
                  <a:pt x="2067" y="159"/>
                  <a:pt x="2114" y="128"/>
                </a:cubicBezTo>
                <a:cubicBezTo>
                  <a:pt x="2137" y="113"/>
                  <a:pt x="2172" y="111"/>
                  <a:pt x="2198" y="9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eaLnBrk="0" hangingPunct="0"/>
            <a:endParaRPr lang="el-GR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800600" y="1828800"/>
            <a:ext cx="6445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d(z,y)</a:t>
            </a:r>
          </a:p>
        </p:txBody>
      </p:sp>
      <p:sp>
        <p:nvSpPr>
          <p:cNvPr id="38926" name="Text Box 12"/>
          <p:cNvSpPr txBox="1">
            <a:spLocks noChangeArrowheads="1"/>
          </p:cNvSpPr>
          <p:nvPr/>
        </p:nvSpPr>
        <p:spPr bwMode="auto">
          <a:xfrm>
            <a:off x="4800600" y="3276600"/>
            <a:ext cx="654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Helvetica"/>
              </a:rPr>
              <a:t>d(x,y)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B1CA79E-C0EE-43CE-8A2C-86F3B1EFA6A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28600"/>
            <a:ext cx="8802688" cy="1143000"/>
          </a:xfrm>
        </p:spPr>
        <p:txBody>
          <a:bodyPr/>
          <a:lstStyle/>
          <a:p>
            <a:r>
              <a:rPr lang="el-GR" smtClean="0"/>
              <a:t>Αλγόριθμος διανυσμάτων απόστασης</a:t>
            </a:r>
            <a:endParaRPr lang="en-US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200" smtClean="0">
                <a:solidFill>
                  <a:srgbClr val="FF0000"/>
                </a:solidFill>
              </a:rPr>
              <a:t>D</a:t>
            </a:r>
            <a:r>
              <a:rPr lang="en-US" sz="2200" baseline="-25000" smtClean="0">
                <a:solidFill>
                  <a:srgbClr val="0099FF"/>
                </a:solidFill>
              </a:rPr>
              <a:t>x</a:t>
            </a:r>
            <a:r>
              <a:rPr lang="en-US" sz="2200" smtClean="0">
                <a:solidFill>
                  <a:srgbClr val="FF0000"/>
                </a:solidFill>
              </a:rPr>
              <a:t>(</a:t>
            </a:r>
            <a:r>
              <a:rPr lang="en-US" sz="2200" smtClean="0">
                <a:solidFill>
                  <a:srgbClr val="00FF00"/>
                </a:solidFill>
              </a:rPr>
              <a:t>y</a:t>
            </a:r>
            <a:r>
              <a:rPr lang="en-US" sz="2200" smtClean="0">
                <a:solidFill>
                  <a:srgbClr val="FF0000"/>
                </a:solidFill>
              </a:rPr>
              <a:t>)</a:t>
            </a:r>
            <a:r>
              <a:rPr lang="en-US" sz="2200" smtClean="0"/>
              <a:t> = </a:t>
            </a:r>
            <a:r>
              <a:rPr lang="el-GR" sz="2200" smtClean="0"/>
              <a:t>εκτίμηση</a:t>
            </a:r>
            <a:r>
              <a:rPr lang="en-US" sz="2200" smtClean="0"/>
              <a:t> </a:t>
            </a:r>
            <a:r>
              <a:rPr lang="el-GR" sz="2200" smtClean="0"/>
              <a:t>του</a:t>
            </a:r>
            <a:r>
              <a:rPr lang="en-US" sz="2200" smtClean="0"/>
              <a:t> </a:t>
            </a:r>
            <a:r>
              <a:rPr lang="el-GR" sz="2200" smtClean="0">
                <a:solidFill>
                  <a:srgbClr val="33CC33"/>
                </a:solidFill>
              </a:rPr>
              <a:t>ελαχίστου κόστους</a:t>
            </a:r>
            <a:r>
              <a:rPr lang="en-US" sz="2200" smtClean="0"/>
              <a:t> </a:t>
            </a:r>
            <a:r>
              <a:rPr lang="el-GR" sz="2200" smtClean="0"/>
              <a:t>από τον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0099FF"/>
                </a:solidFill>
              </a:rPr>
              <a:t>x</a:t>
            </a:r>
            <a:r>
              <a:rPr lang="en-US" sz="2200" smtClean="0"/>
              <a:t> </a:t>
            </a:r>
            <a:r>
              <a:rPr lang="en-US" sz="2400" b="1" smtClean="0">
                <a:solidFill>
                  <a:srgbClr val="0099FF"/>
                </a:solidFill>
                <a:sym typeface="Wingdings 3" pitchFamily="18" charset="2"/>
              </a:rPr>
              <a:t></a:t>
            </a:r>
            <a:r>
              <a:rPr lang="el-GR" sz="2400" smtClean="0">
                <a:sym typeface="Wingdings 3" pitchFamily="18" charset="2"/>
              </a:rPr>
              <a:t> </a:t>
            </a:r>
            <a:r>
              <a:rPr lang="en-US" sz="2200" smtClean="0">
                <a:solidFill>
                  <a:srgbClr val="00FF00"/>
                </a:solidFill>
              </a:rPr>
              <a:t>y</a:t>
            </a:r>
          </a:p>
          <a:p>
            <a:pPr>
              <a:buFontTx/>
              <a:buChar char="•"/>
            </a:pPr>
            <a:r>
              <a:rPr lang="el-GR" sz="2200" smtClean="0"/>
              <a:t>Διάνυσμα απόστασης</a:t>
            </a:r>
            <a:r>
              <a:rPr lang="en-US" sz="2200" smtClean="0"/>
              <a:t>: </a:t>
            </a:r>
            <a:r>
              <a:rPr lang="en-US" sz="2200" b="1" smtClean="0">
                <a:solidFill>
                  <a:srgbClr val="FF0000"/>
                </a:solidFill>
              </a:rPr>
              <a:t>D</a:t>
            </a:r>
            <a:r>
              <a:rPr lang="en-US" sz="2200" baseline="-25000" smtClean="0">
                <a:solidFill>
                  <a:srgbClr val="0099FF"/>
                </a:solidFill>
              </a:rPr>
              <a:t>x</a:t>
            </a:r>
            <a:r>
              <a:rPr lang="en-US" sz="2200" smtClean="0">
                <a:solidFill>
                  <a:srgbClr val="FF0000"/>
                </a:solidFill>
              </a:rPr>
              <a:t> = [D</a:t>
            </a:r>
            <a:r>
              <a:rPr lang="en-US" sz="2200" baseline="-25000" smtClean="0">
                <a:solidFill>
                  <a:srgbClr val="0099FF"/>
                </a:solidFill>
              </a:rPr>
              <a:t>x</a:t>
            </a:r>
            <a:r>
              <a:rPr lang="en-US" sz="2200" smtClean="0">
                <a:solidFill>
                  <a:srgbClr val="FF0000"/>
                </a:solidFill>
              </a:rPr>
              <a:t>(y): y </a:t>
            </a:r>
            <a:r>
              <a:rPr lang="ru-RU" sz="2200" smtClean="0">
                <a:solidFill>
                  <a:srgbClr val="FF0000"/>
                </a:solidFill>
              </a:rPr>
              <a:t>є</a:t>
            </a:r>
            <a:r>
              <a:rPr lang="en-US" sz="2200" smtClean="0">
                <a:solidFill>
                  <a:srgbClr val="FF0000"/>
                </a:solidFill>
              </a:rPr>
              <a:t> N ]</a:t>
            </a:r>
            <a:endParaRPr lang="ru-RU" sz="2200" smtClean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l-GR" sz="2200" smtClean="0"/>
              <a:t>Ο κόμβος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0099FF"/>
                </a:solidFill>
              </a:rPr>
              <a:t>x</a:t>
            </a:r>
            <a:r>
              <a:rPr lang="en-US" sz="2200" smtClean="0"/>
              <a:t> </a:t>
            </a:r>
            <a:r>
              <a:rPr lang="el-GR" sz="2200" smtClean="0"/>
              <a:t>γνωρίζει το κόστος</a:t>
            </a:r>
            <a:r>
              <a:rPr lang="en-US" sz="2200" smtClean="0"/>
              <a:t> x</a:t>
            </a:r>
            <a:r>
              <a:rPr lang="en-US" sz="2200" smtClean="0">
                <a:latin typeface="Arial Greek"/>
              </a:rPr>
              <a:t>→y </a:t>
            </a:r>
            <a:r>
              <a:rPr lang="en-US" sz="2200" smtClean="0"/>
              <a:t>: </a:t>
            </a:r>
            <a:r>
              <a:rPr lang="en-US" sz="2200" smtClean="0">
                <a:solidFill>
                  <a:srgbClr val="FF0000"/>
                </a:solidFill>
              </a:rPr>
              <a:t>c(x,v)</a:t>
            </a:r>
          </a:p>
          <a:p>
            <a:pPr>
              <a:buSzPct val="115000"/>
              <a:buFont typeface="Wingdings" pitchFamily="2" charset="2"/>
              <a:buChar char="F"/>
            </a:pPr>
            <a:r>
              <a:rPr lang="el-GR" sz="2200" smtClean="0"/>
              <a:t>Ο κόμβος </a:t>
            </a:r>
            <a:r>
              <a:rPr lang="en-US" sz="2200" smtClean="0">
                <a:solidFill>
                  <a:srgbClr val="0099FF"/>
                </a:solidFill>
              </a:rPr>
              <a:t>x </a:t>
            </a:r>
            <a:r>
              <a:rPr lang="el-GR" sz="2200" smtClean="0"/>
              <a:t>διατηρεί</a:t>
            </a:r>
            <a:r>
              <a:rPr lang="en-US" sz="2200" smtClean="0"/>
              <a:t> </a:t>
            </a:r>
          </a:p>
          <a:p>
            <a:pPr lvl="1">
              <a:buFontTx/>
              <a:buChar char="•"/>
            </a:pPr>
            <a:r>
              <a:rPr lang="en-US" sz="2200" b="1" smtClean="0">
                <a:solidFill>
                  <a:srgbClr val="FF0000"/>
                </a:solidFill>
              </a:rPr>
              <a:t>D</a:t>
            </a:r>
            <a:r>
              <a:rPr lang="en-US" sz="2200" baseline="-25000" smtClean="0">
                <a:solidFill>
                  <a:srgbClr val="0099FF"/>
                </a:solidFill>
              </a:rPr>
              <a:t>x</a:t>
            </a:r>
            <a:r>
              <a:rPr lang="en-US" sz="2200" smtClean="0">
                <a:solidFill>
                  <a:srgbClr val="FF0000"/>
                </a:solidFill>
              </a:rPr>
              <a:t> = [ D</a:t>
            </a:r>
            <a:r>
              <a:rPr lang="en-US" sz="2200" baseline="-25000" smtClean="0">
                <a:solidFill>
                  <a:srgbClr val="0099FF"/>
                </a:solidFill>
              </a:rPr>
              <a:t>x</a:t>
            </a:r>
            <a:r>
              <a:rPr lang="en-US" sz="2200" smtClean="0">
                <a:solidFill>
                  <a:srgbClr val="FF0000"/>
                </a:solidFill>
              </a:rPr>
              <a:t>(y) : y </a:t>
            </a:r>
            <a:r>
              <a:rPr lang="ru-RU" sz="2200" smtClean="0">
                <a:solidFill>
                  <a:srgbClr val="FF0000"/>
                </a:solidFill>
              </a:rPr>
              <a:t>є</a:t>
            </a:r>
            <a:r>
              <a:rPr lang="en-US" sz="2200" smtClean="0">
                <a:solidFill>
                  <a:srgbClr val="FF0000"/>
                </a:solidFill>
              </a:rPr>
              <a:t> N ]</a:t>
            </a:r>
          </a:p>
          <a:p>
            <a:pPr>
              <a:buFontTx/>
              <a:buNone/>
            </a:pPr>
            <a:r>
              <a:rPr lang="en-US" sz="2200" smtClean="0"/>
              <a:t>         </a:t>
            </a:r>
            <a:r>
              <a:rPr lang="el-GR" sz="2200" smtClean="0"/>
              <a:t>και επίσης τους πίνακες διανυσμάτων απόστασης (</a:t>
            </a:r>
            <a:r>
              <a:rPr lang="en-US" sz="2200" smtClean="0"/>
              <a:t>DV</a:t>
            </a:r>
            <a:r>
              <a:rPr lang="el-GR" sz="2200" smtClean="0"/>
              <a:t>) των γειτόνων του  </a:t>
            </a:r>
            <a:endParaRPr lang="en-US" sz="2200" smtClean="0"/>
          </a:p>
          <a:p>
            <a:pPr lvl="1">
              <a:buFontTx/>
              <a:buChar char="•"/>
            </a:pPr>
            <a:r>
              <a:rPr lang="en-US" smtClean="0">
                <a:sym typeface="Wingdings" pitchFamily="2" charset="2"/>
              </a:rPr>
              <a:t> 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el-GR" sz="2000" smtClean="0">
                <a:sym typeface="Wingdings" pitchFamily="2" charset="2"/>
              </a:rPr>
              <a:t>Για κάθε γείτονα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33CC33"/>
                </a:solidFill>
              </a:rPr>
              <a:t>v</a:t>
            </a:r>
            <a:r>
              <a:rPr lang="en-US" sz="2000" smtClean="0"/>
              <a:t>: </a:t>
            </a:r>
            <a:r>
              <a:rPr lang="en-US" sz="2200" b="1" smtClean="0">
                <a:solidFill>
                  <a:srgbClr val="FF0000"/>
                </a:solidFill>
              </a:rPr>
              <a:t>D</a:t>
            </a:r>
            <a:r>
              <a:rPr lang="en-US" sz="2200" baseline="-25000" smtClean="0">
                <a:solidFill>
                  <a:srgbClr val="33CC33"/>
                </a:solidFill>
              </a:rPr>
              <a:t>v</a:t>
            </a:r>
            <a:r>
              <a:rPr lang="en-US" sz="2200" smtClean="0">
                <a:solidFill>
                  <a:srgbClr val="FF0000"/>
                </a:solidFill>
              </a:rPr>
              <a:t> = [D</a:t>
            </a:r>
            <a:r>
              <a:rPr lang="en-US" sz="2200" baseline="-25000" smtClean="0">
                <a:solidFill>
                  <a:srgbClr val="33CC33"/>
                </a:solidFill>
              </a:rPr>
              <a:t>v</a:t>
            </a:r>
            <a:r>
              <a:rPr lang="en-US" sz="2200" smtClean="0">
                <a:solidFill>
                  <a:srgbClr val="FF0000"/>
                </a:solidFill>
              </a:rPr>
              <a:t>(y): y </a:t>
            </a:r>
            <a:r>
              <a:rPr lang="ru-RU" sz="2200" smtClean="0">
                <a:solidFill>
                  <a:srgbClr val="FF0000"/>
                </a:solidFill>
              </a:rPr>
              <a:t>є</a:t>
            </a:r>
            <a:r>
              <a:rPr lang="en-US" sz="2200" smtClean="0">
                <a:solidFill>
                  <a:srgbClr val="FF0000"/>
                </a:solidFill>
              </a:rPr>
              <a:t> N ]</a:t>
            </a:r>
            <a:endParaRPr lang="en-US" sz="2200" smtClean="0"/>
          </a:p>
          <a:p>
            <a:pPr>
              <a:buFont typeface="ZapfDingbats"/>
              <a:buNone/>
            </a:pPr>
            <a:endParaRPr lang="en-US" sz="2200" smtClean="0">
              <a:solidFill>
                <a:srgbClr val="FF0000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77A434F-90EB-4B7C-B835-3D62FE54B0A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el-GR" sz="3200" smtClean="0"/>
              <a:t>Αλγόριθμοι διανυσμάτων απόστασης</a:t>
            </a:r>
            <a:r>
              <a:rPr lang="en-US" sz="3200" smtClean="0"/>
              <a:t> (cont’d)</a:t>
            </a:r>
            <a:endParaRPr lang="en-US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25550"/>
            <a:ext cx="5116513" cy="464820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l-GR" sz="2200" smtClean="0">
                <a:solidFill>
                  <a:srgbClr val="FF0000"/>
                </a:solidFill>
              </a:rPr>
              <a:t>Επαναληπτικοί</a:t>
            </a:r>
            <a:r>
              <a:rPr lang="en-US" sz="2200" smtClean="0">
                <a:solidFill>
                  <a:srgbClr val="FF0000"/>
                </a:solidFill>
              </a:rPr>
              <a:t>, </a:t>
            </a:r>
            <a:r>
              <a:rPr lang="el-GR" sz="2200" smtClean="0">
                <a:solidFill>
                  <a:srgbClr val="FF0000"/>
                </a:solidFill>
              </a:rPr>
              <a:t>ασύγχρονοι</a:t>
            </a:r>
            <a:r>
              <a:rPr lang="en-US" sz="2200" smtClean="0">
                <a:solidFill>
                  <a:srgbClr val="FF0000"/>
                </a:solidFill>
              </a:rPr>
              <a:t>: </a:t>
            </a:r>
          </a:p>
          <a:p>
            <a:pPr>
              <a:buFont typeface="ZapfDingbats"/>
              <a:buNone/>
            </a:pPr>
            <a:r>
              <a:rPr lang="el-GR" sz="2200" smtClean="0"/>
              <a:t>Κάθε τοπική επανάληψη προκαλείται από</a:t>
            </a:r>
            <a:r>
              <a:rPr lang="en-US" sz="2200" smtClean="0"/>
              <a:t>: </a:t>
            </a:r>
          </a:p>
          <a:p>
            <a:pPr>
              <a:buFontTx/>
              <a:buChar char="•"/>
            </a:pPr>
            <a:r>
              <a:rPr lang="el-GR" sz="2200" b="1" smtClean="0"/>
              <a:t>Τοπική</a:t>
            </a:r>
            <a:r>
              <a:rPr lang="el-GR" sz="2200" smtClean="0"/>
              <a:t> </a:t>
            </a:r>
            <a:r>
              <a:rPr lang="el-GR" sz="2200" smtClean="0">
                <a:solidFill>
                  <a:srgbClr val="0099FF"/>
                </a:solidFill>
              </a:rPr>
              <a:t>αλλαγή κόστους ζεύξης</a:t>
            </a:r>
            <a:r>
              <a:rPr lang="en-US" sz="2200" smtClean="0"/>
              <a:t> </a:t>
            </a:r>
          </a:p>
          <a:p>
            <a:pPr>
              <a:buFontTx/>
              <a:buChar char="•"/>
            </a:pPr>
            <a:r>
              <a:rPr lang="el-GR" sz="2200" smtClean="0">
                <a:solidFill>
                  <a:srgbClr val="0099FF"/>
                </a:solidFill>
              </a:rPr>
              <a:t>Μήνυμα ενημέρωσης πίνακα διανυσμάτων απόστασης (</a:t>
            </a:r>
            <a:r>
              <a:rPr lang="en-US" sz="2200" smtClean="0">
                <a:solidFill>
                  <a:srgbClr val="0099FF"/>
                </a:solidFill>
              </a:rPr>
              <a:t>DV</a:t>
            </a:r>
            <a:r>
              <a:rPr lang="el-GR" sz="2200" smtClean="0">
                <a:solidFill>
                  <a:srgbClr val="0099FF"/>
                </a:solidFill>
              </a:rPr>
              <a:t>) από κάποιον γείτονα</a:t>
            </a:r>
            <a:endParaRPr lang="en-US" sz="2200" smtClean="0">
              <a:solidFill>
                <a:srgbClr val="0099FF"/>
              </a:solidFill>
            </a:endParaRPr>
          </a:p>
          <a:p>
            <a:pPr>
              <a:buFont typeface="ZapfDingbats"/>
              <a:buNone/>
            </a:pPr>
            <a:endParaRPr lang="el-GR" sz="2200" smtClean="0">
              <a:solidFill>
                <a:srgbClr val="FF0000"/>
              </a:solidFill>
            </a:endParaRPr>
          </a:p>
          <a:p>
            <a:pPr>
              <a:buFont typeface="ZapfDingbats"/>
              <a:buNone/>
            </a:pPr>
            <a:r>
              <a:rPr lang="el-GR" sz="2200" smtClean="0">
                <a:solidFill>
                  <a:srgbClr val="FF0000"/>
                </a:solidFill>
              </a:rPr>
              <a:t>Κατανεμημένος</a:t>
            </a:r>
            <a:r>
              <a:rPr lang="en-US" sz="2200" smtClean="0">
                <a:solidFill>
                  <a:srgbClr val="FF0000"/>
                </a:solidFill>
              </a:rPr>
              <a:t>:</a:t>
            </a:r>
            <a:endParaRPr lang="en-US" sz="2200" smtClean="0"/>
          </a:p>
          <a:p>
            <a:pPr>
              <a:buFont typeface="ZapfDingbats"/>
              <a:buNone/>
            </a:pPr>
            <a:r>
              <a:rPr lang="en-US" sz="2200" smtClean="0">
                <a:sym typeface="Wingdings" pitchFamily="2" charset="2"/>
              </a:rPr>
              <a:t></a:t>
            </a:r>
            <a:r>
              <a:rPr lang="el-GR" sz="2200" u="sng" smtClean="0"/>
              <a:t>Κάθε κόμβος</a:t>
            </a:r>
            <a:r>
              <a:rPr lang="en-US" sz="2200" smtClean="0"/>
              <a:t> </a:t>
            </a:r>
            <a:r>
              <a:rPr lang="el-GR" sz="2200" smtClean="0"/>
              <a:t>ειδοποιεί τους γείτονες</a:t>
            </a:r>
            <a:r>
              <a:rPr lang="en-US" sz="2200" smtClean="0"/>
              <a:t> </a:t>
            </a:r>
            <a:r>
              <a:rPr lang="el-GR" sz="2200" b="1" i="1" smtClean="0">
                <a:solidFill>
                  <a:srgbClr val="33CC33"/>
                </a:solidFill>
              </a:rPr>
              <a:t>μόνο</a:t>
            </a:r>
            <a:r>
              <a:rPr lang="en-US" sz="2200" smtClean="0"/>
              <a:t> </a:t>
            </a:r>
            <a:r>
              <a:rPr lang="el-GR" sz="2200" smtClean="0"/>
              <a:t>όταν</a:t>
            </a:r>
            <a:r>
              <a:rPr lang="en-US" sz="2200" smtClean="0"/>
              <a:t> </a:t>
            </a:r>
            <a:r>
              <a:rPr lang="el-GR" sz="2200" smtClean="0"/>
              <a:t>ο πίνακας διανυσμάτων απόστασης (</a:t>
            </a:r>
            <a:r>
              <a:rPr lang="en-US" sz="2200" smtClean="0"/>
              <a:t>DV</a:t>
            </a:r>
            <a:r>
              <a:rPr lang="el-GR" sz="2200" smtClean="0"/>
              <a:t>) αλλάζει </a:t>
            </a:r>
            <a:endParaRPr lang="en-US" sz="2200" smtClean="0"/>
          </a:p>
          <a:p>
            <a:pPr lvl="1"/>
            <a:r>
              <a:rPr lang="el-GR" sz="2200" smtClean="0"/>
              <a:t>Οι γείτονες τότε ειδοποιούν τους γείτονές τους εάν είναι απαραίτητο</a:t>
            </a:r>
            <a:endParaRPr lang="en-US" sz="2200" smtClean="0"/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5229225" y="1762125"/>
            <a:ext cx="3552825" cy="5416550"/>
            <a:chOff x="3354" y="954"/>
            <a:chExt cx="2238" cy="3412"/>
          </a:xfrm>
        </p:grpSpPr>
        <p:sp>
          <p:nvSpPr>
            <p:cNvPr id="40968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3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400" i="1">
                  <a:solidFill>
                    <a:srgbClr val="33CC33"/>
                  </a:solidFill>
                  <a:latin typeface="Arial" pitchFamily="34" charset="0"/>
                </a:rPr>
                <a:t>περιμένει</a:t>
              </a:r>
              <a:r>
                <a:rPr lang="en-US" sz="2000">
                  <a:latin typeface="Arial" pitchFamily="34" charset="0"/>
                </a:rPr>
                <a:t> </a:t>
              </a:r>
              <a:r>
                <a:rPr lang="el-GR" sz="2000">
                  <a:latin typeface="Arial" pitchFamily="34" charset="0"/>
                </a:rPr>
                <a:t>για</a:t>
              </a:r>
              <a:r>
                <a:rPr lang="en-US" sz="2000">
                  <a:latin typeface="Arial" pitchFamily="34" charset="0"/>
                </a:rPr>
                <a:t> </a:t>
              </a:r>
              <a:r>
                <a:rPr lang="el-GR" sz="2000">
                  <a:latin typeface="Arial" pitchFamily="34" charset="0"/>
                </a:rPr>
                <a:t>αλλαγή σε τοπικό κόστος ζεύξης ή μήνυμα από γείτονα</a:t>
              </a:r>
              <a:endParaRPr lang="en-US" sz="2000">
                <a:latin typeface="Arial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en-US" sz="2000">
                <a:latin typeface="Arial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400" i="1">
                  <a:solidFill>
                    <a:srgbClr val="33CC33"/>
                  </a:solidFill>
                  <a:latin typeface="Arial" pitchFamily="34" charset="0"/>
                </a:rPr>
                <a:t>υπολογίζει ξανά</a:t>
              </a:r>
              <a:r>
                <a:rPr lang="en-US" sz="2000">
                  <a:solidFill>
                    <a:srgbClr val="33CC33"/>
                  </a:solidFill>
                  <a:latin typeface="Arial" pitchFamily="34" charset="0"/>
                </a:rPr>
                <a:t> </a:t>
              </a:r>
              <a:r>
                <a:rPr lang="el-GR" sz="2000">
                  <a:latin typeface="Arial" pitchFamily="34" charset="0"/>
                </a:rPr>
                <a:t>εκτιμήσεις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000">
                <a:latin typeface="Arial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Arial" pitchFamily="34" charset="0"/>
                </a:rPr>
                <a:t>Εάν ο πίνακας διανυσμάτων απόστασης (</a:t>
              </a:r>
              <a:r>
                <a:rPr lang="en-US" sz="2000">
                  <a:latin typeface="Arial" pitchFamily="34" charset="0"/>
                </a:rPr>
                <a:t>DV</a:t>
              </a:r>
              <a:r>
                <a:rPr lang="el-GR" sz="2000">
                  <a:latin typeface="Arial" pitchFamily="34" charset="0"/>
                </a:rPr>
                <a:t>) προς οποινδήποτε προορισμό έχει αλλάξει</a:t>
              </a:r>
              <a:r>
                <a:rPr lang="en-US" sz="2000">
                  <a:latin typeface="Arial" pitchFamily="34" charset="0"/>
                </a:rPr>
                <a:t>, </a:t>
              </a:r>
              <a:r>
                <a:rPr lang="el-GR" sz="2400" i="1">
                  <a:solidFill>
                    <a:srgbClr val="33CC33"/>
                  </a:solidFill>
                  <a:latin typeface="Arial" pitchFamily="34" charset="0"/>
                </a:rPr>
                <a:t>ειδοποιεί</a:t>
              </a:r>
              <a:r>
                <a:rPr lang="en-US" sz="2000">
                  <a:solidFill>
                    <a:srgbClr val="33CC33"/>
                  </a:solidFill>
                  <a:latin typeface="Arial" pitchFamily="34" charset="0"/>
                </a:rPr>
                <a:t> </a:t>
              </a:r>
              <a:r>
                <a:rPr lang="el-GR" sz="2000">
                  <a:latin typeface="Arial" pitchFamily="34" charset="0"/>
                </a:rPr>
                <a:t>τους γείτονες</a:t>
              </a:r>
              <a:endParaRPr lang="en-US" sz="2400">
                <a:latin typeface="Arial" pitchFamily="34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69" name="Line 6"/>
            <p:cNvSpPr>
              <a:spLocks noChangeShapeType="1"/>
            </p:cNvSpPr>
            <p:nvPr/>
          </p:nvSpPr>
          <p:spPr bwMode="auto">
            <a:xfrm>
              <a:off x="4353" y="1965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970" name="Line 7"/>
            <p:cNvSpPr>
              <a:spLocks noChangeShapeType="1"/>
            </p:cNvSpPr>
            <p:nvPr/>
          </p:nvSpPr>
          <p:spPr bwMode="auto">
            <a:xfrm>
              <a:off x="4329" y="2607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971" name="Freeform 8"/>
            <p:cNvSpPr>
              <a:spLocks/>
            </p:cNvSpPr>
            <p:nvPr/>
          </p:nvSpPr>
          <p:spPr bwMode="auto">
            <a:xfrm>
              <a:off x="3354" y="1212"/>
              <a:ext cx="1065" cy="2810"/>
            </a:xfrm>
            <a:custGeom>
              <a:avLst/>
              <a:gdLst>
                <a:gd name="T0" fmla="*/ 1742 w 978"/>
                <a:gd name="T1" fmla="*/ 9350 h 2256"/>
                <a:gd name="T2" fmla="*/ 1743 w 978"/>
                <a:gd name="T3" fmla="*/ 10491 h 2256"/>
                <a:gd name="T4" fmla="*/ 0 w 978"/>
                <a:gd name="T5" fmla="*/ 10491 h 2256"/>
                <a:gd name="T6" fmla="*/ 0 w 978"/>
                <a:gd name="T7" fmla="*/ 0 h 2256"/>
                <a:gd name="T8" fmla="*/ 1775 w 978"/>
                <a:gd name="T9" fmla="*/ 0 h 2256"/>
                <a:gd name="T10" fmla="*/ 1775 w 978"/>
                <a:gd name="T11" fmla="*/ 719 h 2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78"/>
                <a:gd name="T19" fmla="*/ 0 h 2256"/>
                <a:gd name="T20" fmla="*/ 978 w 978"/>
                <a:gd name="T21" fmla="*/ 2256 h 2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</p:grpSp>
      <p:sp>
        <p:nvSpPr>
          <p:cNvPr id="40967" name="Text Box 9"/>
          <p:cNvSpPr txBox="1">
            <a:spLocks noChangeArrowheads="1"/>
          </p:cNvSpPr>
          <p:nvPr/>
        </p:nvSpPr>
        <p:spPr bwMode="auto">
          <a:xfrm>
            <a:off x="5122863" y="1619250"/>
            <a:ext cx="204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l-GR" sz="2400">
                <a:solidFill>
                  <a:srgbClr val="FF0000"/>
                </a:solidFill>
              </a:rPr>
              <a:t>Κάθε κόμβος</a:t>
            </a:r>
            <a:r>
              <a:rPr lang="en-US" sz="2400">
                <a:solidFill>
                  <a:srgbClr val="FF0000"/>
                </a:solidFill>
              </a:rPr>
              <a:t>: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0074B1F-BA61-4465-8DB6-2CCFFF993044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8196" name="Group 166"/>
          <p:cNvGrpSpPr>
            <a:grpSpLocks/>
          </p:cNvGrpSpPr>
          <p:nvPr/>
        </p:nvGrpSpPr>
        <p:grpSpPr bwMode="auto">
          <a:xfrm>
            <a:off x="1301750" y="1208088"/>
            <a:ext cx="5530850" cy="5245100"/>
            <a:chOff x="398" y="129"/>
            <a:chExt cx="3484" cy="3304"/>
          </a:xfrm>
        </p:grpSpPr>
        <p:sp>
          <p:nvSpPr>
            <p:cNvPr id="8198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199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0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01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02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8203" name="Group 7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8348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49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50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51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8352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353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35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5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6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354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35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56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57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grpSp>
          <p:nvGrpSpPr>
            <p:cNvPr id="8204" name="Group 21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8335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36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37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38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8339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340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34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46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47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341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34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43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44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grpSp>
          <p:nvGrpSpPr>
            <p:cNvPr id="8205" name="Group 35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832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2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2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2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832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327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33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33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34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328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32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30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31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grpSp>
          <p:nvGrpSpPr>
            <p:cNvPr id="8206" name="Group 49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8309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10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11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12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8313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314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319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20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21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315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31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1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1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grpSp>
          <p:nvGrpSpPr>
            <p:cNvPr id="8207" name="Group 63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8296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97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98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99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8300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301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30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0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0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302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30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04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305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grpSp>
          <p:nvGrpSpPr>
            <p:cNvPr id="8208" name="Group 77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8283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84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85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86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8287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8288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293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294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295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289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29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291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292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8209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0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312 w 294"/>
                <a:gd name="T3" fmla="*/ 129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1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140 h 174"/>
                <a:gd name="T2" fmla="*/ 41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2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205 h 500"/>
                <a:gd name="T2" fmla="*/ 143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3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582 w 370"/>
                <a:gd name="T1" fmla="*/ 69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4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78 w 176"/>
                <a:gd name="T1" fmla="*/ 172 h 412"/>
                <a:gd name="T2" fmla="*/ 85 w 176"/>
                <a:gd name="T3" fmla="*/ 174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5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6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7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18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8219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</a:t>
              </a:r>
            </a:p>
          </p:txBody>
        </p:sp>
        <p:sp>
          <p:nvSpPr>
            <p:cNvPr id="8220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3</a:t>
              </a:r>
            </a:p>
          </p:txBody>
        </p:sp>
        <p:sp>
          <p:nvSpPr>
            <p:cNvPr id="8221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22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</a:rPr>
                <a:t>0111</a:t>
              </a:r>
            </a:p>
          </p:txBody>
        </p:sp>
        <p:sp>
          <p:nvSpPr>
            <p:cNvPr id="8223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2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value in arriving</a:t>
              </a:r>
            </a:p>
            <a:p>
              <a:r>
                <a:rPr lang="en-US" sz="1600">
                  <a:latin typeface="Arial" pitchFamily="34" charset="0"/>
                </a:rPr>
                <a:t>packet’s header</a:t>
              </a:r>
            </a:p>
          </p:txBody>
        </p:sp>
        <p:sp>
          <p:nvSpPr>
            <p:cNvPr id="8224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25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</a:rPr>
                <a:t>routing algorithm</a:t>
              </a:r>
            </a:p>
          </p:txBody>
        </p:sp>
        <p:sp>
          <p:nvSpPr>
            <p:cNvPr id="8226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27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local forwarding table</a:t>
              </a:r>
            </a:p>
          </p:txBody>
        </p:sp>
        <p:sp>
          <p:nvSpPr>
            <p:cNvPr id="8228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</a:rPr>
                <a:t>header value</a:t>
              </a:r>
            </a:p>
          </p:txBody>
        </p:sp>
        <p:sp>
          <p:nvSpPr>
            <p:cNvPr id="8229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</a:rPr>
                <a:t>output link</a:t>
              </a:r>
            </a:p>
          </p:txBody>
        </p:sp>
        <p:sp>
          <p:nvSpPr>
            <p:cNvPr id="8230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31" name="Text Box 114"/>
            <p:cNvSpPr txBox="1">
              <a:spLocks noChangeArrowheads="1"/>
            </p:cNvSpPr>
            <p:nvPr/>
          </p:nvSpPr>
          <p:spPr bwMode="auto">
            <a:xfrm>
              <a:off x="1586" y="1037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latin typeface="Arial" pitchFamily="34" charset="0"/>
                </a:rPr>
                <a:t>0100</a:t>
              </a:r>
            </a:p>
            <a:p>
              <a:pPr algn="r"/>
              <a:r>
                <a:rPr lang="en-US" sz="1200">
                  <a:latin typeface="Arial" pitchFamily="34" charset="0"/>
                </a:rPr>
                <a:t>0101</a:t>
              </a:r>
            </a:p>
            <a:p>
              <a:pPr algn="r"/>
              <a:r>
                <a:rPr lang="en-US" sz="1200">
                  <a:latin typeface="Arial" pitchFamily="34" charset="0"/>
                </a:rPr>
                <a:t>0111</a:t>
              </a:r>
            </a:p>
            <a:p>
              <a:pPr algn="r"/>
              <a:r>
                <a:rPr lang="en-US" sz="1200">
                  <a:latin typeface="Arial" pitchFamily="34" charset="0"/>
                </a:rPr>
                <a:t>1001</a:t>
              </a:r>
            </a:p>
          </p:txBody>
        </p:sp>
        <p:sp>
          <p:nvSpPr>
            <p:cNvPr id="8232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Arial" pitchFamily="34" charset="0"/>
                </a:rPr>
                <a:t>3</a:t>
              </a:r>
            </a:p>
            <a:p>
              <a:pPr algn="ctr"/>
              <a:r>
                <a:rPr lang="en-US" sz="1200">
                  <a:latin typeface="Arial" pitchFamily="34" charset="0"/>
                </a:rPr>
                <a:t>2</a:t>
              </a:r>
            </a:p>
            <a:p>
              <a:pPr algn="ctr"/>
              <a:r>
                <a:rPr lang="en-US" sz="1200">
                  <a:latin typeface="Arial" pitchFamily="34" charset="0"/>
                </a:rPr>
                <a:t>2</a:t>
              </a:r>
            </a:p>
            <a:p>
              <a:pPr algn="ctr"/>
              <a:r>
                <a:rPr lang="en-US" sz="1200">
                  <a:latin typeface="Arial" pitchFamily="34" charset="0"/>
                </a:rPr>
                <a:t>1</a:t>
              </a:r>
            </a:p>
          </p:txBody>
        </p:sp>
        <p:sp>
          <p:nvSpPr>
            <p:cNvPr id="8233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34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35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36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37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38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68 w 1443"/>
                <a:gd name="T3" fmla="*/ 64 h 816"/>
                <a:gd name="T4" fmla="*/ 84 w 1443"/>
                <a:gd name="T5" fmla="*/ 65 h 816"/>
                <a:gd name="T6" fmla="*/ 92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39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68 w 1443"/>
                <a:gd name="T3" fmla="*/ 64 h 816"/>
                <a:gd name="T4" fmla="*/ 84 w 1443"/>
                <a:gd name="T5" fmla="*/ 65 h 816"/>
                <a:gd name="T6" fmla="*/ 92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40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60 w 1443"/>
                <a:gd name="T3" fmla="*/ 64 h 816"/>
                <a:gd name="T4" fmla="*/ 74 w 1443"/>
                <a:gd name="T5" fmla="*/ 65 h 816"/>
                <a:gd name="T6" fmla="*/ 8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41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60 w 1443"/>
                <a:gd name="T3" fmla="*/ 64 h 816"/>
                <a:gd name="T4" fmla="*/ 74 w 1443"/>
                <a:gd name="T5" fmla="*/ 65 h 816"/>
                <a:gd name="T6" fmla="*/ 8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42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60 w 1443"/>
                <a:gd name="T3" fmla="*/ 95 h 816"/>
                <a:gd name="T4" fmla="*/ 74 w 1443"/>
                <a:gd name="T5" fmla="*/ 96 h 816"/>
                <a:gd name="T6" fmla="*/ 81 w 1443"/>
                <a:gd name="T7" fmla="*/ 1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8243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8276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77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78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79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80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81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82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244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826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7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7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7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7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7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7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245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8262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63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64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65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66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67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68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246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825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5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5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5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5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6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6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247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8248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49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50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51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52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53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54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8197" name="Text Box 167"/>
          <p:cNvSpPr txBox="1">
            <a:spLocks noChangeArrowheads="1"/>
          </p:cNvSpPr>
          <p:nvPr/>
        </p:nvSpPr>
        <p:spPr bwMode="auto">
          <a:xfrm>
            <a:off x="501650" y="250825"/>
            <a:ext cx="8145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chemeClr val="accent2"/>
                </a:solidFill>
              </a:rPr>
              <a:t>Interplay between routing and forwarding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5CFA967-575D-4C89-BC30-0F8FA24A64C4}" type="slidenum">
              <a:rPr lang="en-US" smtClean="0"/>
              <a:pPr/>
              <a:t>40</a:t>
            </a:fld>
            <a:endParaRPr lang="en-US" smtClean="0"/>
          </a:p>
        </p:txBody>
      </p:sp>
      <p:grpSp>
        <p:nvGrpSpPr>
          <p:cNvPr id="41988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42143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2144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2145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   y   z</a:t>
              </a:r>
            </a:p>
          </p:txBody>
        </p:sp>
        <p:sp>
          <p:nvSpPr>
            <p:cNvPr id="42146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147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42148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42149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0  2   7</a:t>
              </a:r>
            </a:p>
          </p:txBody>
        </p:sp>
        <p:sp>
          <p:nvSpPr>
            <p:cNvPr id="42150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42151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42152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42153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42154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42155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42156" name="Text Box 16"/>
            <p:cNvSpPr txBox="1">
              <a:spLocks noChangeArrowheads="1"/>
            </p:cNvSpPr>
            <p:nvPr/>
          </p:nvSpPr>
          <p:spPr bwMode="auto">
            <a:xfrm rot="-54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from</a:t>
              </a:r>
            </a:p>
          </p:txBody>
        </p:sp>
        <p:sp>
          <p:nvSpPr>
            <p:cNvPr id="42157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cost to</a:t>
              </a:r>
            </a:p>
          </p:txBody>
        </p:sp>
      </p:grpSp>
      <p:sp>
        <p:nvSpPr>
          <p:cNvPr id="41989" name="Text Box 18"/>
          <p:cNvSpPr txBox="1">
            <a:spLocks noChangeArrowheads="1"/>
          </p:cNvSpPr>
          <p:nvPr/>
        </p:nvSpPr>
        <p:spPr bwMode="auto">
          <a:xfrm rot="-54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1990" name="Text Box 19"/>
          <p:cNvSpPr txBox="1">
            <a:spLocks noChangeArrowheads="1"/>
          </p:cNvSpPr>
          <p:nvPr/>
        </p:nvSpPr>
        <p:spPr bwMode="auto">
          <a:xfrm rot="-54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1991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1992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1993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1994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1995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1996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1997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41998" name="Text Box 27"/>
          <p:cNvSpPr txBox="1">
            <a:spLocks noChangeArrowheads="1"/>
          </p:cNvSpPr>
          <p:nvPr/>
        </p:nvSpPr>
        <p:spPr bwMode="auto">
          <a:xfrm rot="-5400000">
            <a:off x="4629944" y="2075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1999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00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01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02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03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04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05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06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42007" name="Text Box 36"/>
          <p:cNvSpPr txBox="1">
            <a:spLocks noChangeArrowheads="1"/>
          </p:cNvSpPr>
          <p:nvPr/>
        </p:nvSpPr>
        <p:spPr bwMode="auto">
          <a:xfrm rot="-54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2008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09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10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11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12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13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14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15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16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17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18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19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20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21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22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23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24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25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26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27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0  2   7</a:t>
            </a:r>
          </a:p>
        </p:txBody>
      </p:sp>
      <p:sp>
        <p:nvSpPr>
          <p:cNvPr id="42028" name="Text Box 57"/>
          <p:cNvSpPr txBox="1">
            <a:spLocks noChangeArrowheads="1"/>
          </p:cNvSpPr>
          <p:nvPr/>
        </p:nvSpPr>
        <p:spPr bwMode="auto">
          <a:xfrm rot="-5400000">
            <a:off x="2420144" y="37520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2029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30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31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32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33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34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35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36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42037" name="Text Box 66"/>
          <p:cNvSpPr txBox="1">
            <a:spLocks noChangeArrowheads="1"/>
          </p:cNvSpPr>
          <p:nvPr/>
        </p:nvSpPr>
        <p:spPr bwMode="auto">
          <a:xfrm rot="-5400000">
            <a:off x="46299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2038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39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40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41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42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43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44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45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42046" name="Text Box 75"/>
          <p:cNvSpPr txBox="1">
            <a:spLocks noChangeArrowheads="1"/>
          </p:cNvSpPr>
          <p:nvPr/>
        </p:nvSpPr>
        <p:spPr bwMode="auto">
          <a:xfrm rot="-5400000">
            <a:off x="4553744" y="5504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2047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48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49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50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51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52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53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54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0  2   7</a:t>
            </a:r>
          </a:p>
        </p:txBody>
      </p:sp>
      <p:sp>
        <p:nvSpPr>
          <p:cNvPr id="42055" name="Text Box 84"/>
          <p:cNvSpPr txBox="1">
            <a:spLocks noChangeArrowheads="1"/>
          </p:cNvSpPr>
          <p:nvPr/>
        </p:nvSpPr>
        <p:spPr bwMode="auto">
          <a:xfrm rot="-5400000">
            <a:off x="2420144" y="5504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from</a:t>
            </a:r>
          </a:p>
        </p:txBody>
      </p:sp>
      <p:sp>
        <p:nvSpPr>
          <p:cNvPr id="42056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57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58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59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42060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42061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42062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42063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64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65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42066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</a:t>
            </a:r>
          </a:p>
        </p:txBody>
      </p:sp>
      <p:sp>
        <p:nvSpPr>
          <p:cNvPr id="42067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42068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42069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cost to</a:t>
            </a:r>
          </a:p>
        </p:txBody>
      </p:sp>
      <p:sp>
        <p:nvSpPr>
          <p:cNvPr id="42070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  <a:p>
            <a:pPr eaLnBrk="0" hangingPunct="0"/>
            <a:r>
              <a:rPr lang="en-US"/>
              <a:t>2   0   1</a:t>
            </a:r>
          </a:p>
        </p:txBody>
      </p:sp>
      <p:sp>
        <p:nvSpPr>
          <p:cNvPr id="42071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∞ ∞  ∞</a:t>
            </a:r>
          </a:p>
        </p:txBody>
      </p:sp>
      <p:sp>
        <p:nvSpPr>
          <p:cNvPr id="42072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2   0   1</a:t>
            </a:r>
          </a:p>
        </p:txBody>
      </p:sp>
      <p:sp>
        <p:nvSpPr>
          <p:cNvPr id="42073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7   1   0</a:t>
            </a:r>
          </a:p>
        </p:txBody>
      </p:sp>
      <p:sp>
        <p:nvSpPr>
          <p:cNvPr id="42074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2  0   1</a:t>
            </a:r>
          </a:p>
        </p:txBody>
      </p:sp>
      <p:sp>
        <p:nvSpPr>
          <p:cNvPr id="42075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7   1   0</a:t>
            </a:r>
          </a:p>
        </p:txBody>
      </p:sp>
      <p:sp>
        <p:nvSpPr>
          <p:cNvPr id="42076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2  0   1</a:t>
            </a:r>
          </a:p>
        </p:txBody>
      </p:sp>
      <p:sp>
        <p:nvSpPr>
          <p:cNvPr id="42077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42078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2   0   1</a:t>
            </a:r>
          </a:p>
        </p:txBody>
      </p:sp>
      <p:sp>
        <p:nvSpPr>
          <p:cNvPr id="42079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42080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2  0   1</a:t>
            </a:r>
          </a:p>
        </p:txBody>
      </p:sp>
      <p:sp>
        <p:nvSpPr>
          <p:cNvPr id="42081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42082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2  0   1</a:t>
            </a:r>
          </a:p>
        </p:txBody>
      </p:sp>
      <p:sp>
        <p:nvSpPr>
          <p:cNvPr id="42083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42084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85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86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87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88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89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90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91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92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93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94" name="Line 123"/>
          <p:cNvSpPr>
            <a:spLocks noChangeShapeType="1"/>
          </p:cNvSpPr>
          <p:nvPr/>
        </p:nvSpPr>
        <p:spPr bwMode="auto">
          <a:xfrm>
            <a:off x="638175" y="6543675"/>
            <a:ext cx="5410200" cy="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095" name="Text Box 124"/>
          <p:cNvSpPr txBox="1">
            <a:spLocks noChangeArrowheads="1"/>
          </p:cNvSpPr>
          <p:nvPr/>
        </p:nvSpPr>
        <p:spPr bwMode="auto">
          <a:xfrm>
            <a:off x="5343525" y="6491288"/>
            <a:ext cx="658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99FF"/>
                </a:solidFill>
              </a:rPr>
              <a:t>time</a:t>
            </a:r>
          </a:p>
        </p:txBody>
      </p:sp>
      <p:grpSp>
        <p:nvGrpSpPr>
          <p:cNvPr id="42096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42109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42110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42111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l-GR"/>
              </a:p>
            </p:txBody>
          </p:sp>
          <p:sp>
            <p:nvSpPr>
              <p:cNvPr id="42112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2113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114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115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2116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2117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l-GR"/>
              </a:p>
            </p:txBody>
          </p:sp>
          <p:sp>
            <p:nvSpPr>
              <p:cNvPr id="42118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l-GR"/>
              </a:p>
            </p:txBody>
          </p:sp>
          <p:grpSp>
            <p:nvGrpSpPr>
              <p:cNvPr id="42119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421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214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2120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42133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2134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2135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2136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l-GR" sz="2400">
                    <a:latin typeface="Times New Roman" pitchFamily="18" charset="0"/>
                  </a:endParaRPr>
                </a:p>
              </p:txBody>
            </p:sp>
            <p:sp>
              <p:nvSpPr>
                <p:cNvPr id="42137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grpSp>
              <p:nvGrpSpPr>
                <p:cNvPr id="42138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42139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GB"/>
                  </a:p>
                </p:txBody>
              </p:sp>
              <p:sp>
                <p:nvSpPr>
                  <p:cNvPr id="42140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42121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122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123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42124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42125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2126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2127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2128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l-GR" sz="2400">
                    <a:latin typeface="Times New Roman" pitchFamily="18" charset="0"/>
                  </a:endParaRPr>
                </a:p>
              </p:txBody>
            </p:sp>
            <p:sp>
              <p:nvSpPr>
                <p:cNvPr id="42129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grpSp>
              <p:nvGrpSpPr>
                <p:cNvPr id="42130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4213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GB"/>
                  </a:p>
                </p:txBody>
              </p:sp>
              <p:sp>
                <p:nvSpPr>
                  <p:cNvPr id="42132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2097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33CC33"/>
                </a:solidFill>
              </a:rPr>
              <a:t>node x table</a:t>
            </a:r>
          </a:p>
        </p:txBody>
      </p:sp>
      <p:sp>
        <p:nvSpPr>
          <p:cNvPr id="42098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33CC33"/>
                </a:solidFill>
              </a:rPr>
              <a:t>node y table</a:t>
            </a:r>
          </a:p>
        </p:txBody>
      </p:sp>
      <p:sp>
        <p:nvSpPr>
          <p:cNvPr id="42099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33CC33"/>
                </a:solidFill>
              </a:rPr>
              <a:t>node z table</a:t>
            </a:r>
          </a:p>
        </p:txBody>
      </p:sp>
      <p:sp>
        <p:nvSpPr>
          <p:cNvPr id="42100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101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102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103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104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105" name="Rectangle 168"/>
          <p:cNvSpPr>
            <a:spLocks noChangeArrowheads="1"/>
          </p:cNvSpPr>
          <p:nvPr/>
        </p:nvSpPr>
        <p:spPr bwMode="auto">
          <a:xfrm>
            <a:off x="1590675" y="187325"/>
            <a:ext cx="4546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fr-FR">
                <a:solidFill>
                  <a:srgbClr val="000000"/>
                </a:solidFill>
                <a:latin typeface="Times"/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latin typeface="Times"/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latin typeface="Times"/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latin typeface="Times"/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latin typeface="Times"/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latin typeface="Times"/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latin typeface="Times"/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latin typeface="Times"/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latin typeface="Times"/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2106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2107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 eaLnBrk="0" hangingPunct="0"/>
            <a:r>
              <a:rPr lang="fr-FR"/>
              <a:t>= min{2+1 , 7+0} = 3</a:t>
            </a:r>
          </a:p>
        </p:txBody>
      </p:sp>
      <p:sp>
        <p:nvSpPr>
          <p:cNvPr id="42108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7E7D49E-EC41-4261-8E58-76B90FFA294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Πίνακας Διανυσμάτων Απόστασης</a:t>
            </a:r>
            <a:r>
              <a:rPr lang="en-US" sz="3200" smtClean="0"/>
              <a:t>: </a:t>
            </a:r>
            <a:r>
              <a:rPr lang="el-GR" sz="3200" smtClean="0"/>
              <a:t>αλλαγές στα κόστη των ζεύξεων</a:t>
            </a:r>
            <a:endParaRPr lang="en-US" smtClean="0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0" y="1400175"/>
            <a:ext cx="7199313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l-GR" sz="2400">
                <a:solidFill>
                  <a:srgbClr val="FF0000"/>
                </a:solidFill>
              </a:rPr>
              <a:t>Αλλαγές στα κόστη των ζεύξεων</a:t>
            </a:r>
            <a:r>
              <a:rPr lang="en-US" sz="2400">
                <a:solidFill>
                  <a:srgbClr val="FF0000"/>
                </a:solidFill>
              </a:rPr>
              <a:t>:</a:t>
            </a:r>
            <a:endParaRPr lang="en-US" sz="200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Tx/>
              <a:buChar char="•"/>
            </a:pPr>
            <a:r>
              <a:rPr lang="el-GR" sz="2000"/>
              <a:t>Ο κόμβος εντοπίζει τοπική αλλαγή στο κόστος μιας ζεύξης</a:t>
            </a:r>
            <a:r>
              <a:rPr lang="en-US" sz="2000"/>
              <a:t>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Tx/>
              <a:buChar char="•"/>
            </a:pPr>
            <a:r>
              <a:rPr lang="el-GR" sz="2000"/>
              <a:t>Ενημερώνει τις πληροφορίες δρομολόγησης και υπολογίζει ξανά τον πίνακα διανυσμάτων αποστάσης</a:t>
            </a:r>
            <a:endParaRPr lang="en-US" sz="200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Tx/>
              <a:buChar char="•"/>
            </a:pPr>
            <a:r>
              <a:rPr lang="el-GR" sz="2000"/>
              <a:t>Εάν ο πίνακας διανυσμάτων αποστάσης</a:t>
            </a:r>
            <a:r>
              <a:rPr lang="en-US" sz="2000"/>
              <a:t> </a:t>
            </a:r>
            <a:r>
              <a:rPr lang="el-GR" sz="2000"/>
              <a:t>(</a:t>
            </a:r>
            <a:r>
              <a:rPr lang="en-US" sz="2000"/>
              <a:t>DV</a:t>
            </a:r>
            <a:r>
              <a:rPr lang="el-GR" sz="2000"/>
              <a:t>)</a:t>
            </a:r>
            <a:r>
              <a:rPr lang="en-US" sz="2000"/>
              <a:t> </a:t>
            </a:r>
            <a:r>
              <a:rPr lang="el-GR" sz="2000"/>
              <a:t>αλλάξει</a:t>
            </a:r>
            <a:r>
              <a:rPr lang="en-US" sz="2000"/>
              <a:t>, </a:t>
            </a:r>
            <a:r>
              <a:rPr lang="el-GR" sz="2000"/>
              <a:t>ειδοποιεί τους γείτονες</a:t>
            </a:r>
            <a:r>
              <a:rPr lang="en-US" sz="2000"/>
              <a:t> </a:t>
            </a:r>
            <a:endParaRPr lang="en-US" sz="240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0" y="3808413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accent2"/>
                </a:solidFill>
              </a:rPr>
              <a:t>“good</a:t>
            </a:r>
          </a:p>
          <a:p>
            <a:pPr eaLnBrk="0" hangingPunct="0"/>
            <a:r>
              <a:rPr lang="en-US" sz="2400">
                <a:solidFill>
                  <a:schemeClr val="accent2"/>
                </a:solidFill>
              </a:rPr>
              <a:t>news </a:t>
            </a:r>
          </a:p>
          <a:p>
            <a:pPr eaLnBrk="0" hangingPunct="0"/>
            <a:r>
              <a:rPr lang="en-US" sz="2400">
                <a:solidFill>
                  <a:schemeClr val="accent2"/>
                </a:solidFill>
              </a:rPr>
              <a:t>travels</a:t>
            </a:r>
          </a:p>
          <a:p>
            <a:pPr eaLnBrk="0" hangingPunct="0"/>
            <a:r>
              <a:rPr lang="en-US" sz="2400">
                <a:solidFill>
                  <a:schemeClr val="accent2"/>
                </a:solidFill>
              </a:rPr>
              <a:t>fast”</a:t>
            </a:r>
            <a:endParaRPr lang="en-US" sz="1600">
              <a:solidFill>
                <a:schemeClr val="accent2"/>
              </a:solidFill>
            </a:endParaRPr>
          </a:p>
        </p:txBody>
      </p:sp>
      <p:grpSp>
        <p:nvGrpSpPr>
          <p:cNvPr id="43015" name="Group 5"/>
          <p:cNvGrpSpPr>
            <a:grpSpLocks/>
          </p:cNvGrpSpPr>
          <p:nvPr/>
        </p:nvGrpSpPr>
        <p:grpSpPr bwMode="auto">
          <a:xfrm>
            <a:off x="6792913" y="1638300"/>
            <a:ext cx="2184400" cy="1314450"/>
            <a:chOff x="3625" y="1076"/>
            <a:chExt cx="1376" cy="828"/>
          </a:xfrm>
        </p:grpSpPr>
        <p:sp>
          <p:nvSpPr>
            <p:cNvPr id="43017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3018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3019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3020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1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2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3023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3024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3025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43026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3050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3051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3027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43042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3043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3044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3045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3046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3047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3048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304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3028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29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30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3031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43034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3035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3036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3037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3038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3039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304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304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3032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33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3016" name="Rectangle 41"/>
          <p:cNvSpPr>
            <a:spLocks noChangeArrowheads="1"/>
          </p:cNvSpPr>
          <p:nvPr/>
        </p:nvSpPr>
        <p:spPr bwMode="auto">
          <a:xfrm>
            <a:off x="988541" y="3630613"/>
            <a:ext cx="799194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228600" algn="l"/>
                <a:tab pos="457200" algn="l"/>
              </a:tabLst>
            </a:pPr>
            <a:r>
              <a:rPr lang="el-GR" dirty="0"/>
              <a:t>Τη στιγμή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i="1" baseline="-25000" dirty="0"/>
              <a:t>0</a:t>
            </a:r>
            <a:r>
              <a:rPr lang="en-US" dirty="0"/>
              <a:t>:</a:t>
            </a:r>
            <a:r>
              <a:rPr lang="el-GR" dirty="0"/>
              <a:t> ο</a:t>
            </a:r>
            <a:r>
              <a:rPr lang="en-US" dirty="0"/>
              <a:t> </a:t>
            </a:r>
            <a:r>
              <a:rPr lang="en-US" b="1" i="1" dirty="0">
                <a:solidFill>
                  <a:srgbClr val="33CC33"/>
                </a:solidFill>
              </a:rPr>
              <a:t>y</a:t>
            </a:r>
            <a:r>
              <a:rPr lang="en-US" b="1" dirty="0"/>
              <a:t> </a:t>
            </a:r>
            <a:r>
              <a:rPr lang="el-GR" b="1" dirty="0"/>
              <a:t>εντοπίζει</a:t>
            </a:r>
            <a:r>
              <a:rPr lang="en-US" dirty="0"/>
              <a:t> </a:t>
            </a:r>
            <a:r>
              <a:rPr lang="el-GR" dirty="0">
                <a:solidFill>
                  <a:srgbClr val="CC3300"/>
                </a:solidFill>
              </a:rPr>
              <a:t>αλλαγή σε κόστος ζεύξης</a:t>
            </a:r>
            <a:r>
              <a:rPr lang="en-US" dirty="0"/>
              <a:t>, </a:t>
            </a:r>
            <a:r>
              <a:rPr lang="el-GR" dirty="0"/>
              <a:t>ενημερώνει τον πίνακά του και ειδοποιεί τους γείτονές του</a:t>
            </a:r>
            <a:endParaRPr lang="en-US" dirty="0"/>
          </a:p>
          <a:p>
            <a:pPr eaLnBrk="0" hangingPunct="0">
              <a:tabLst>
                <a:tab pos="228600" algn="l"/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228600" algn="l"/>
                <a:tab pos="457200" algn="l"/>
              </a:tabLst>
            </a:pPr>
            <a:r>
              <a:rPr lang="el-GR" dirty="0"/>
              <a:t>Τη </a:t>
            </a:r>
            <a:r>
              <a:rPr lang="el-GR" dirty="0" err="1"/>
              <a:t>στγμη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: </a:t>
            </a:r>
            <a:r>
              <a:rPr lang="el-GR" dirty="0"/>
              <a:t>ο </a:t>
            </a:r>
            <a:r>
              <a:rPr lang="en-US" i="1" dirty="0">
                <a:solidFill>
                  <a:srgbClr val="33CC33"/>
                </a:solidFill>
              </a:rPr>
              <a:t>z</a:t>
            </a:r>
            <a:r>
              <a:rPr lang="en-US" dirty="0"/>
              <a:t> </a:t>
            </a:r>
            <a:r>
              <a:rPr lang="el-GR" dirty="0"/>
              <a:t>λαμβάνει το μήνυμα του</a:t>
            </a:r>
            <a:r>
              <a:rPr lang="en-US" dirty="0"/>
              <a:t> </a:t>
            </a:r>
            <a:r>
              <a:rPr lang="en-US" i="1" dirty="0">
                <a:solidFill>
                  <a:srgbClr val="33CC33"/>
                </a:solidFill>
              </a:rPr>
              <a:t>y</a:t>
            </a:r>
            <a:r>
              <a:rPr lang="en-US" dirty="0"/>
              <a:t> </a:t>
            </a:r>
            <a:r>
              <a:rPr lang="el-GR" dirty="0"/>
              <a:t>και ενημερώνει τον πίνακά του</a:t>
            </a:r>
            <a:r>
              <a:rPr lang="en-US" dirty="0"/>
              <a:t>. 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r>
              <a:rPr lang="el-GR" dirty="0"/>
              <a:t>Υπολογίζει ένα </a:t>
            </a:r>
            <a:r>
              <a:rPr lang="el-GR" dirty="0">
                <a:solidFill>
                  <a:srgbClr val="CC3300"/>
                </a:solidFill>
              </a:rPr>
              <a:t>νέο ελάχιστο κόστος</a:t>
            </a:r>
            <a:r>
              <a:rPr lang="en-US" dirty="0"/>
              <a:t> </a:t>
            </a:r>
            <a:r>
              <a:rPr lang="el-GR" dirty="0"/>
              <a:t>προς τον</a:t>
            </a:r>
            <a:r>
              <a:rPr lang="en-US" dirty="0"/>
              <a:t> </a:t>
            </a:r>
            <a:r>
              <a:rPr lang="en-US" i="1" dirty="0">
                <a:solidFill>
                  <a:srgbClr val="33CC33"/>
                </a:solidFill>
              </a:rPr>
              <a:t>x</a:t>
            </a:r>
            <a:r>
              <a:rPr lang="en-US" dirty="0"/>
              <a:t> </a:t>
            </a:r>
            <a:r>
              <a:rPr lang="el-GR" dirty="0"/>
              <a:t>και στέλνει στους γείτονές του τον</a:t>
            </a:r>
            <a:r>
              <a:rPr lang="en-US" dirty="0"/>
              <a:t> DV.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228600" algn="l"/>
                <a:tab pos="457200" algn="l"/>
              </a:tabLst>
            </a:pPr>
            <a:r>
              <a:rPr lang="el-GR" dirty="0"/>
              <a:t>Τη στιγμή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i="1" baseline="-25000" dirty="0"/>
              <a:t>2</a:t>
            </a:r>
            <a:r>
              <a:rPr lang="en-US" dirty="0"/>
              <a:t>,</a:t>
            </a:r>
            <a:r>
              <a:rPr lang="el-GR" dirty="0"/>
              <a:t> ο </a:t>
            </a:r>
            <a:r>
              <a:rPr lang="en-US" i="1" dirty="0">
                <a:solidFill>
                  <a:srgbClr val="33CC33"/>
                </a:solidFill>
              </a:rPr>
              <a:t>y</a:t>
            </a:r>
            <a:r>
              <a:rPr lang="en-US" dirty="0"/>
              <a:t> </a:t>
            </a:r>
            <a:r>
              <a:rPr lang="el-GR" dirty="0"/>
              <a:t>λαμβάνει</a:t>
            </a:r>
            <a:r>
              <a:rPr lang="en-US" dirty="0"/>
              <a:t> </a:t>
            </a:r>
            <a:r>
              <a:rPr lang="el-GR" dirty="0"/>
              <a:t>την ενημέρωση του</a:t>
            </a:r>
            <a:r>
              <a:rPr lang="en-US" i="1" dirty="0">
                <a:solidFill>
                  <a:srgbClr val="33CC33"/>
                </a:solidFill>
              </a:rPr>
              <a:t>z</a:t>
            </a:r>
            <a:r>
              <a:rPr lang="el-GR" i="1" dirty="0">
                <a:solidFill>
                  <a:srgbClr val="33CC33"/>
                </a:solidFill>
              </a:rPr>
              <a:t> </a:t>
            </a:r>
            <a:r>
              <a:rPr lang="el-GR" i="1" dirty="0"/>
              <a:t>και ενημερώνει τον πίνακα </a:t>
            </a:r>
            <a:r>
              <a:rPr lang="el-GR" i="1" dirty="0" err="1"/>
              <a:t>αποστασής</a:t>
            </a:r>
            <a:r>
              <a:rPr lang="el-GR" i="1" dirty="0"/>
              <a:t> του</a:t>
            </a:r>
            <a:r>
              <a:rPr lang="en-US" dirty="0"/>
              <a:t>. 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r>
              <a:rPr lang="el-GR" i="1" dirty="0" smtClean="0"/>
              <a:t>Τα ελάχιστα κόστη του </a:t>
            </a:r>
            <a:r>
              <a:rPr lang="en-US" i="1" dirty="0" smtClean="0">
                <a:solidFill>
                  <a:srgbClr val="33CC33"/>
                </a:solidFill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δεν αλλάζουν και για αυτό ο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CC33"/>
                </a:solidFill>
              </a:rPr>
              <a:t>y</a:t>
            </a:r>
            <a:r>
              <a:rPr lang="en-US" dirty="0" smtClean="0"/>
              <a:t>  </a:t>
            </a:r>
            <a:r>
              <a:rPr lang="el-GR" dirty="0" smtClean="0"/>
              <a:t>δεν  στέλνει κανένα μήνυμα στον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CC33"/>
                </a:solidFill>
              </a:rPr>
              <a:t>z</a:t>
            </a:r>
            <a:r>
              <a:rPr lang="en-US" dirty="0" smtClean="0"/>
              <a:t>. </a:t>
            </a:r>
          </a:p>
          <a:p>
            <a:pPr eaLnBrk="0" hangingPunct="0">
              <a:tabLst>
                <a:tab pos="228600" algn="l"/>
                <a:tab pos="457200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74228D1-AE4E-4044-A161-C3851D7CB678}" type="slidenum">
              <a:rPr lang="en-US" smtClean="0"/>
              <a:pPr/>
              <a:t>42</a:t>
            </a:fld>
            <a:endParaRPr lang="en-US" smtClean="0"/>
          </a:p>
        </p:txBody>
      </p:sp>
      <p:pic>
        <p:nvPicPr>
          <p:cNvPr id="44036" name="Picture 4" descr="dv_goo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46375"/>
            <a:ext cx="7383463" cy="3689350"/>
          </a:xfrm>
        </p:spPr>
      </p:pic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  <a:r>
              <a:rPr lang="en-US" smtClean="0"/>
              <a:t> (</a:t>
            </a:r>
            <a:r>
              <a:rPr lang="el-GR" smtClean="0"/>
              <a:t>συνέχεια</a:t>
            </a:r>
            <a:r>
              <a:rPr lang="en-US" smtClean="0"/>
              <a:t>)</a:t>
            </a:r>
            <a:endParaRPr lang="el-GR" smtClean="0"/>
          </a:p>
        </p:txBody>
      </p:sp>
      <p:grpSp>
        <p:nvGrpSpPr>
          <p:cNvPr id="44038" name="Group 5"/>
          <p:cNvGrpSpPr>
            <a:grpSpLocks/>
          </p:cNvGrpSpPr>
          <p:nvPr/>
        </p:nvGrpSpPr>
        <p:grpSpPr bwMode="auto">
          <a:xfrm>
            <a:off x="6494463" y="465138"/>
            <a:ext cx="2184400" cy="1314450"/>
            <a:chOff x="3625" y="1076"/>
            <a:chExt cx="1376" cy="828"/>
          </a:xfrm>
        </p:grpSpPr>
        <p:sp>
          <p:nvSpPr>
            <p:cNvPr id="44053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4054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4055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4056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8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4059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4060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4061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44062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4086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4087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4063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44078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4079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4080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4081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4082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4083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4084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408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4064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65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66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4067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44070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4071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4072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4073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4074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4075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4076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407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4068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69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4039" name="Text Box 41"/>
          <p:cNvSpPr txBox="1">
            <a:spLocks noChangeArrowheads="1"/>
          </p:cNvSpPr>
          <p:nvPr/>
        </p:nvSpPr>
        <p:spPr bwMode="auto">
          <a:xfrm>
            <a:off x="742950" y="5158389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solidFill>
                  <a:srgbClr val="CC3300"/>
                </a:solidFill>
              </a:rPr>
              <a:t>Y detects</a:t>
            </a:r>
            <a:endParaRPr lang="el-GR" b="1" dirty="0">
              <a:solidFill>
                <a:srgbClr val="CC3300"/>
              </a:solidFill>
            </a:endParaRPr>
          </a:p>
        </p:txBody>
      </p:sp>
      <p:sp>
        <p:nvSpPr>
          <p:cNvPr id="44040" name="Oval 42"/>
          <p:cNvSpPr>
            <a:spLocks noChangeArrowheads="1"/>
          </p:cNvSpPr>
          <p:nvPr/>
        </p:nvSpPr>
        <p:spPr bwMode="auto">
          <a:xfrm>
            <a:off x="119063" y="2752725"/>
            <a:ext cx="347662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1" name="Oval 43"/>
          <p:cNvSpPr>
            <a:spLocks noChangeArrowheads="1"/>
          </p:cNvSpPr>
          <p:nvPr/>
        </p:nvSpPr>
        <p:spPr bwMode="auto">
          <a:xfrm>
            <a:off x="139700" y="425450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2" name="Oval 44"/>
          <p:cNvSpPr>
            <a:spLocks noChangeArrowheads="1"/>
          </p:cNvSpPr>
          <p:nvPr/>
        </p:nvSpPr>
        <p:spPr bwMode="auto">
          <a:xfrm>
            <a:off x="6037263" y="2720975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3" name="Oval 45"/>
          <p:cNvSpPr>
            <a:spLocks noChangeArrowheads="1"/>
          </p:cNvSpPr>
          <p:nvPr/>
        </p:nvSpPr>
        <p:spPr bwMode="auto">
          <a:xfrm>
            <a:off x="4006850" y="2744788"/>
            <a:ext cx="298450" cy="249237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4" name="Oval 46"/>
          <p:cNvSpPr>
            <a:spLocks noChangeArrowheads="1"/>
          </p:cNvSpPr>
          <p:nvPr/>
        </p:nvSpPr>
        <p:spPr bwMode="auto">
          <a:xfrm>
            <a:off x="2154238" y="274955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5" name="Oval 47"/>
          <p:cNvSpPr>
            <a:spLocks noChangeArrowheads="1"/>
          </p:cNvSpPr>
          <p:nvPr/>
        </p:nvSpPr>
        <p:spPr bwMode="auto">
          <a:xfrm>
            <a:off x="2166938" y="427355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6" name="Oval 48"/>
          <p:cNvSpPr>
            <a:spLocks noChangeArrowheads="1"/>
          </p:cNvSpPr>
          <p:nvPr/>
        </p:nvSpPr>
        <p:spPr bwMode="auto">
          <a:xfrm>
            <a:off x="5934075" y="424180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7" name="Oval 49"/>
          <p:cNvSpPr>
            <a:spLocks noChangeArrowheads="1"/>
          </p:cNvSpPr>
          <p:nvPr/>
        </p:nvSpPr>
        <p:spPr bwMode="auto">
          <a:xfrm>
            <a:off x="4048125" y="4208463"/>
            <a:ext cx="298450" cy="249237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4048" name="Text Box 50"/>
          <p:cNvSpPr txBox="1">
            <a:spLocks noChangeArrowheads="1"/>
          </p:cNvSpPr>
          <p:nvPr/>
        </p:nvSpPr>
        <p:spPr bwMode="auto">
          <a:xfrm>
            <a:off x="0" y="1400175"/>
            <a:ext cx="7786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600"/>
              <a:t>Συμβολισμός</a:t>
            </a:r>
            <a:r>
              <a:rPr lang="en-US" sz="1600"/>
              <a:t>: D</a:t>
            </a:r>
            <a:r>
              <a:rPr lang="en-US" sz="1600" baseline="30000"/>
              <a:t>Y</a:t>
            </a:r>
            <a:r>
              <a:rPr lang="en-US" sz="1600"/>
              <a:t>: </a:t>
            </a:r>
            <a:r>
              <a:rPr lang="el-GR" sz="1600"/>
              <a:t>ο πίνακας που διατηρεί ο κόμβος </a:t>
            </a:r>
            <a:r>
              <a:rPr lang="en-US" sz="1600"/>
              <a:t>Y </a:t>
            </a:r>
          </a:p>
          <a:p>
            <a:pPr eaLnBrk="0" hangingPunct="0"/>
            <a:r>
              <a:rPr lang="el-GR" sz="1600"/>
              <a:t>Προορισμός</a:t>
            </a:r>
            <a:r>
              <a:rPr lang="en-US" sz="1600"/>
              <a:t> (</a:t>
            </a:r>
            <a:r>
              <a:rPr lang="el-GR" sz="1600"/>
              <a:t>κόμβος</a:t>
            </a:r>
            <a:r>
              <a:rPr lang="en-US" sz="1600"/>
              <a:t> X)</a:t>
            </a:r>
          </a:p>
          <a:p>
            <a:pPr eaLnBrk="0" hangingPunct="0"/>
            <a:r>
              <a:rPr lang="en-US" sz="1600"/>
              <a:t>             </a:t>
            </a:r>
            <a:r>
              <a:rPr lang="el-GR" sz="1600"/>
              <a:t>σε κύκλο</a:t>
            </a:r>
            <a:r>
              <a:rPr lang="en-US" sz="1600"/>
              <a:t>: </a:t>
            </a:r>
            <a:r>
              <a:rPr lang="el-GR" sz="1600"/>
              <a:t>η τελική επιλογή του κόμβου</a:t>
            </a:r>
            <a:r>
              <a:rPr lang="en-US" sz="1600"/>
              <a:t> Y </a:t>
            </a:r>
            <a:r>
              <a:rPr lang="el-GR" sz="1600"/>
              <a:t>για να φτάσει στον προορισμό του</a:t>
            </a:r>
          </a:p>
        </p:txBody>
      </p:sp>
      <p:sp>
        <p:nvSpPr>
          <p:cNvPr id="44049" name="Line 53"/>
          <p:cNvSpPr>
            <a:spLocks noChangeShapeType="1"/>
          </p:cNvSpPr>
          <p:nvPr/>
        </p:nvSpPr>
        <p:spPr bwMode="auto">
          <a:xfrm flipV="1">
            <a:off x="835025" y="2087563"/>
            <a:ext cx="368300" cy="13509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4050" name="Text Box 54"/>
          <p:cNvSpPr txBox="1">
            <a:spLocks noChangeArrowheads="1"/>
          </p:cNvSpPr>
          <p:nvPr/>
        </p:nvSpPr>
        <p:spPr bwMode="auto">
          <a:xfrm>
            <a:off x="1090613" y="2628900"/>
            <a:ext cx="1181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neighbor</a:t>
            </a:r>
            <a:r>
              <a:rPr lang="en-US"/>
              <a:t> </a:t>
            </a:r>
            <a:endParaRPr lang="el-GR"/>
          </a:p>
        </p:txBody>
      </p:sp>
      <p:sp>
        <p:nvSpPr>
          <p:cNvPr id="44051" name="Line 55"/>
          <p:cNvSpPr>
            <a:spLocks noChangeShapeType="1"/>
          </p:cNvSpPr>
          <p:nvPr/>
        </p:nvSpPr>
        <p:spPr bwMode="auto">
          <a:xfrm flipV="1">
            <a:off x="1182688" y="2335213"/>
            <a:ext cx="317500" cy="10842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4052" name="Text Box 56"/>
          <p:cNvSpPr txBox="1">
            <a:spLocks noChangeArrowheads="1"/>
          </p:cNvSpPr>
          <p:nvPr/>
        </p:nvSpPr>
        <p:spPr bwMode="auto">
          <a:xfrm>
            <a:off x="1377950" y="2181225"/>
            <a:ext cx="725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/>
              <a:t>Κόστος του μονοπατιού</a:t>
            </a:r>
            <a:r>
              <a:rPr lang="en-US"/>
              <a:t> (6) </a:t>
            </a:r>
            <a:r>
              <a:rPr lang="el-GR"/>
              <a:t>για τον</a:t>
            </a:r>
            <a:r>
              <a:rPr lang="en-US"/>
              <a:t> Y </a:t>
            </a:r>
            <a:r>
              <a:rPr lang="el-GR"/>
              <a:t>για να φτάσει τον</a:t>
            </a:r>
            <a:r>
              <a:rPr lang="en-US"/>
              <a:t> X </a:t>
            </a:r>
            <a:r>
              <a:rPr lang="el-GR"/>
              <a:t>μέσω του</a:t>
            </a:r>
            <a:r>
              <a:rPr lang="en-US"/>
              <a:t> Z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A48766E-C034-4740-85A8-391102AF53C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095470" cy="963827"/>
          </a:xfrm>
        </p:spPr>
        <p:txBody>
          <a:bodyPr/>
          <a:lstStyle/>
          <a:p>
            <a:r>
              <a:rPr lang="el-GR" sz="2200" dirty="0" smtClean="0"/>
              <a:t>Πίνακας Διανυσμάτων Απόστασης</a:t>
            </a:r>
            <a:r>
              <a:rPr lang="en-US" sz="2200" dirty="0" smtClean="0"/>
              <a:t>: </a:t>
            </a:r>
            <a:r>
              <a:rPr lang="el-GR" sz="2200" dirty="0" smtClean="0"/>
              <a:t>αλλαγές στα κόστη των ζεύξεων</a:t>
            </a:r>
            <a:endParaRPr lang="en-US" sz="2200" dirty="0" smtClean="0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68300" y="1568450"/>
            <a:ext cx="5145088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l-GR" sz="2400">
                <a:solidFill>
                  <a:srgbClr val="FF0000"/>
                </a:solidFill>
              </a:rPr>
              <a:t>Αλλαγές στα κόστη των ζεύξεων</a:t>
            </a:r>
            <a:r>
              <a:rPr lang="en-US" sz="2400">
                <a:solidFill>
                  <a:srgbClr val="FF0000"/>
                </a:solidFill>
              </a:rPr>
              <a:t>:</a:t>
            </a:r>
            <a:endParaRPr lang="en-US" sz="200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r>
              <a:rPr lang="el-GR" sz="2000"/>
              <a:t>Τα καλά νέα ταξιδεύουν γρήγορα</a:t>
            </a:r>
            <a:r>
              <a:rPr lang="en-US" sz="2000"/>
              <a:t>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r>
              <a:rPr lang="el-GR" sz="2000"/>
              <a:t>Τα κακά νέα ταξιδεύουν αργά</a:t>
            </a:r>
            <a:r>
              <a:rPr lang="en-US" sz="2000"/>
              <a:t> – </a:t>
            </a:r>
            <a:r>
              <a:rPr lang="el-GR" sz="2000"/>
              <a:t>Πρόβλημα  «μετρήματος ως το άπειρο</a:t>
            </a:r>
            <a:r>
              <a:rPr lang="en-US" sz="2000"/>
              <a:t>!</a:t>
            </a:r>
            <a:r>
              <a:rPr lang="el-GR" sz="2000"/>
              <a:t>»</a:t>
            </a:r>
            <a:endParaRPr lang="en-US" sz="2000"/>
          </a:p>
        </p:txBody>
      </p:sp>
      <p:grpSp>
        <p:nvGrpSpPr>
          <p:cNvPr id="45062" name="Group 4"/>
          <p:cNvGrpSpPr>
            <a:grpSpLocks/>
          </p:cNvGrpSpPr>
          <p:nvPr/>
        </p:nvGrpSpPr>
        <p:grpSpPr bwMode="auto">
          <a:xfrm>
            <a:off x="5754688" y="1708150"/>
            <a:ext cx="2184400" cy="1314450"/>
            <a:chOff x="169" y="1316"/>
            <a:chExt cx="1376" cy="828"/>
          </a:xfrm>
        </p:grpSpPr>
        <p:sp>
          <p:nvSpPr>
            <p:cNvPr id="45073" name="Freeform 5"/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5074" name="Freeform 6"/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5075" name="Oval 7"/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5076" name="Line 8"/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77" name="Line 9"/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78" name="Rectangle 10"/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5079" name="Oval 11"/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5080" name="Freeform 12"/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5081" name="Freeform 13"/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45082" name="Group 14"/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45106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5107" name="Text Box 16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>
                    <a:solidFill>
                      <a:srgbClr val="FFFF00"/>
                    </a:solidFill>
                  </a:rPr>
                  <a:t>X</a:t>
                </a:r>
                <a:endParaRPr lang="en-US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5083" name="Group 17"/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45098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5099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5100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5101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5102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5103" name="Group 23"/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45104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510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solidFill>
                        <a:srgbClr val="FFFF00"/>
                      </a:solidFill>
                    </a:rPr>
                    <a:t>Z</a:t>
                  </a:r>
                  <a:endParaRPr 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5084" name="Text Box 26"/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85" name="Text Box 27"/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86" name="Text Box 28"/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5087" name="Group 29"/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45090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5091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5092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5093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5094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5095" name="Group 35"/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45096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509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>
                      <a:solidFill>
                        <a:srgbClr val="FFFF00"/>
                      </a:solidFill>
                    </a:rPr>
                    <a:t>Y</a:t>
                  </a:r>
                  <a:endParaRPr 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5088" name="Text Box 38"/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89" name="Line 39"/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45063" name="Picture 40" descr="dv_b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3254375"/>
            <a:ext cx="729297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Text Box 41"/>
          <p:cNvSpPr txBox="1">
            <a:spLocks noChangeArrowheads="1"/>
          </p:cNvSpPr>
          <p:nvPr/>
        </p:nvSpPr>
        <p:spPr bwMode="auto">
          <a:xfrm>
            <a:off x="7477125" y="3382963"/>
            <a:ext cx="1435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l-GR" sz="1600">
                <a:solidFill>
                  <a:schemeClr val="accent2"/>
                </a:solidFill>
              </a:rPr>
              <a:t>Ο αλγόριθμος</a:t>
            </a:r>
          </a:p>
          <a:p>
            <a:pPr algn="r" eaLnBrk="0" hangingPunct="0"/>
            <a:r>
              <a:rPr lang="el-GR" sz="1600">
                <a:solidFill>
                  <a:schemeClr val="accent2"/>
                </a:solidFill>
              </a:rPr>
              <a:t> συνεχίζει</a:t>
            </a:r>
            <a:r>
              <a:rPr lang="en-US" sz="1600">
                <a:solidFill>
                  <a:schemeClr val="accent2"/>
                </a:solidFill>
              </a:rPr>
              <a:t>!</a:t>
            </a:r>
            <a:endParaRPr lang="en-US"/>
          </a:p>
        </p:txBody>
      </p:sp>
      <p:sp>
        <p:nvSpPr>
          <p:cNvPr id="45065" name="Oval 46"/>
          <p:cNvSpPr>
            <a:spLocks noChangeArrowheads="1"/>
          </p:cNvSpPr>
          <p:nvPr/>
        </p:nvSpPr>
        <p:spPr bwMode="auto">
          <a:xfrm>
            <a:off x="666750" y="3240088"/>
            <a:ext cx="298450" cy="249237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66" name="Oval 47"/>
          <p:cNvSpPr>
            <a:spLocks noChangeArrowheads="1"/>
          </p:cNvSpPr>
          <p:nvPr/>
        </p:nvSpPr>
        <p:spPr bwMode="auto">
          <a:xfrm>
            <a:off x="688975" y="451485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67" name="Oval 48"/>
          <p:cNvSpPr>
            <a:spLocks noChangeArrowheads="1"/>
          </p:cNvSpPr>
          <p:nvPr/>
        </p:nvSpPr>
        <p:spPr bwMode="auto">
          <a:xfrm>
            <a:off x="6484938" y="4505325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68" name="Oval 49"/>
          <p:cNvSpPr>
            <a:spLocks noChangeArrowheads="1"/>
          </p:cNvSpPr>
          <p:nvPr/>
        </p:nvSpPr>
        <p:spPr bwMode="auto">
          <a:xfrm>
            <a:off x="6486525" y="3246438"/>
            <a:ext cx="298450" cy="249237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69" name="Oval 50"/>
          <p:cNvSpPr>
            <a:spLocks noChangeArrowheads="1"/>
          </p:cNvSpPr>
          <p:nvPr/>
        </p:nvSpPr>
        <p:spPr bwMode="auto">
          <a:xfrm>
            <a:off x="3641725" y="4516438"/>
            <a:ext cx="298450" cy="249237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70" name="Oval 51"/>
          <p:cNvSpPr>
            <a:spLocks noChangeArrowheads="1"/>
          </p:cNvSpPr>
          <p:nvPr/>
        </p:nvSpPr>
        <p:spPr bwMode="auto">
          <a:xfrm>
            <a:off x="2144713" y="447040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71" name="Oval 52"/>
          <p:cNvSpPr>
            <a:spLocks noChangeArrowheads="1"/>
          </p:cNvSpPr>
          <p:nvPr/>
        </p:nvSpPr>
        <p:spPr bwMode="auto">
          <a:xfrm>
            <a:off x="5043488" y="4495800"/>
            <a:ext cx="298450" cy="249238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72" name="Oval 53"/>
          <p:cNvSpPr>
            <a:spLocks noChangeArrowheads="1"/>
          </p:cNvSpPr>
          <p:nvPr/>
        </p:nvSpPr>
        <p:spPr bwMode="auto">
          <a:xfrm>
            <a:off x="2822575" y="3706813"/>
            <a:ext cx="398463" cy="327025"/>
          </a:xfrm>
          <a:prstGeom prst="ellipse">
            <a:avLst/>
          </a:prstGeom>
          <a:solidFill>
            <a:srgbClr val="CC3300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0" y="949411"/>
            <a:ext cx="8980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 τον κάθε κόμβο, σημειώνουμε με «κύκλο» το κόστος για το πιο γρήγορο μονοπάτι </a:t>
            </a:r>
          </a:p>
          <a:p>
            <a:r>
              <a:rPr lang="el-GR" dirty="0" smtClean="0"/>
              <a:t>                                                                             (για τον κάθε ένα προορισμό)</a:t>
            </a:r>
            <a:endParaRPr lang="el-GR" dirty="0"/>
          </a:p>
        </p:txBody>
      </p:sp>
      <p:cxnSp>
        <p:nvCxnSpPr>
          <p:cNvPr id="56" name="Straight Arrow Connector 55"/>
          <p:cNvCxnSpPr/>
          <p:nvPr/>
        </p:nvCxnSpPr>
        <p:spPr bwMode="auto">
          <a:xfrm flipH="1">
            <a:off x="1371600" y="1470454"/>
            <a:ext cx="4374292" cy="23477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1655805" y="1482811"/>
            <a:ext cx="4139514" cy="3496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84588EC-4CB8-4151-81BE-3AB5632DEF2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638270" cy="1143000"/>
          </a:xfrm>
        </p:spPr>
        <p:txBody>
          <a:bodyPr/>
          <a:lstStyle/>
          <a:p>
            <a:r>
              <a:rPr lang="el-GR" sz="2400" dirty="0" smtClean="0"/>
              <a:t>Πίνακας Διανυσμάτων Απόστασης</a:t>
            </a:r>
            <a:r>
              <a:rPr lang="en-US" sz="2400" dirty="0" smtClean="0"/>
              <a:t>: </a:t>
            </a:r>
            <a:r>
              <a:rPr lang="el-GR" sz="2400" dirty="0" smtClean="0"/>
              <a:t>αλλαγές στα κόστη των ζεύξεων</a:t>
            </a:r>
            <a:endParaRPr lang="en-US" sz="2400" dirty="0" smtClean="0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0" y="1903713"/>
            <a:ext cx="899636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l-GR" sz="2400" dirty="0">
                <a:solidFill>
                  <a:srgbClr val="FF0000"/>
                </a:solidFill>
              </a:rPr>
              <a:t>Αλλαγές στα κόστη των ζεύξεων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endParaRPr lang="en-US" sz="20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r>
              <a:rPr lang="el-GR" sz="2000" dirty="0"/>
              <a:t>Τα καλά νέα ταξιδεύουν γρήγορα</a:t>
            </a:r>
            <a:r>
              <a:rPr lang="en-US" sz="2000" dirty="0"/>
              <a:t>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r>
              <a:rPr lang="el-GR" sz="2000" dirty="0"/>
              <a:t>Τα κακά νέα ταξιδεύουν αργά</a:t>
            </a:r>
            <a:r>
              <a:rPr lang="en-US" sz="2000" dirty="0"/>
              <a:t> – </a:t>
            </a:r>
            <a:endParaRPr lang="el-GR" sz="20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l-GR" sz="2000" dirty="0"/>
              <a:t>	 Πρόβλημα  «μετρήματος ως το άπειρο</a:t>
            </a:r>
            <a:r>
              <a:rPr lang="en-US" sz="2000" dirty="0"/>
              <a:t>!</a:t>
            </a:r>
            <a:r>
              <a:rPr lang="el-GR" sz="2000" dirty="0"/>
              <a:t>»</a:t>
            </a:r>
            <a:endParaRPr lang="en-US" sz="20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ym typeface="Wingdings" pitchFamily="2" charset="2"/>
              </a:rPr>
              <a:t> </a:t>
            </a:r>
            <a:r>
              <a:rPr lang="en-US" sz="2000" dirty="0"/>
              <a:t>44 </a:t>
            </a:r>
            <a:r>
              <a:rPr lang="el-GR" sz="2000" dirty="0"/>
              <a:t>επαναλήψεις </a:t>
            </a:r>
            <a:r>
              <a:rPr lang="el-GR" sz="2000" dirty="0" smtClean="0"/>
              <a:t>προτού </a:t>
            </a:r>
            <a:r>
              <a:rPr lang="el-GR" sz="2000" dirty="0"/>
              <a:t>ο αλγόριθμος σταθεροποιηθεί</a:t>
            </a:r>
            <a:endParaRPr lang="en-US" sz="20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endParaRPr lang="en-US" sz="20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endParaRPr lang="en-US" sz="20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endParaRPr lang="en-US" sz="2000" dirty="0"/>
          </a:p>
        </p:txBody>
      </p:sp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6959600" y="1681163"/>
            <a:ext cx="2184400" cy="1314450"/>
            <a:chOff x="3805" y="938"/>
            <a:chExt cx="1376" cy="828"/>
          </a:xfrm>
        </p:grpSpPr>
        <p:sp>
          <p:nvSpPr>
            <p:cNvPr id="46090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6091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6092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6093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4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5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6096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6097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sp>
          <p:nvSpPr>
            <p:cNvPr id="46098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l-GR"/>
            </a:p>
          </p:txBody>
        </p:sp>
        <p:grpSp>
          <p:nvGrpSpPr>
            <p:cNvPr id="46099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6123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6124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6100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46115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6116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6117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6118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6119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6120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6121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612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101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02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03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6104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46107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sp>
            <p:nvSpPr>
              <p:cNvPr id="46108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6109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6110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6111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GB"/>
              </a:p>
            </p:txBody>
          </p:sp>
          <p:grpSp>
            <p:nvGrpSpPr>
              <p:cNvPr id="46112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6113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GB"/>
                </a:p>
              </p:txBody>
            </p:sp>
            <p:sp>
              <p:nvSpPr>
                <p:cNvPr id="4611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105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06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6087" name="Line 40"/>
          <p:cNvSpPr>
            <a:spLocks noChangeShapeType="1"/>
          </p:cNvSpPr>
          <p:nvPr/>
        </p:nvSpPr>
        <p:spPr bwMode="auto">
          <a:xfrm>
            <a:off x="8269288" y="2157413"/>
            <a:ext cx="347662" cy="3476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088" name="Line 41"/>
          <p:cNvSpPr>
            <a:spLocks noChangeShapeType="1"/>
          </p:cNvSpPr>
          <p:nvPr/>
        </p:nvSpPr>
        <p:spPr bwMode="auto">
          <a:xfrm flipH="1" flipV="1">
            <a:off x="8091488" y="2178050"/>
            <a:ext cx="396875" cy="3683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  <p:sp>
        <p:nvSpPr>
          <p:cNvPr id="46089" name="Line 42"/>
          <p:cNvSpPr>
            <a:spLocks noChangeShapeType="1"/>
          </p:cNvSpPr>
          <p:nvPr/>
        </p:nvSpPr>
        <p:spPr bwMode="auto">
          <a:xfrm flipH="1">
            <a:off x="7613650" y="2185988"/>
            <a:ext cx="417513" cy="3079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7D2A394-8895-4D50-A89C-644EC638B9C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smtClean="0"/>
              <a:t>Σύγκριση των </a:t>
            </a:r>
            <a:r>
              <a:rPr lang="en-US" sz="2800" smtClean="0"/>
              <a:t>LS </a:t>
            </a:r>
            <a:r>
              <a:rPr lang="el-GR" sz="2800" smtClean="0"/>
              <a:t>&amp; </a:t>
            </a:r>
            <a:r>
              <a:rPr lang="en-US" sz="2800" smtClean="0"/>
              <a:t>DV</a:t>
            </a:r>
            <a:r>
              <a:rPr lang="el-GR" sz="2800" smtClean="0"/>
              <a:t> αλγορίθμων</a:t>
            </a:r>
            <a:endParaRPr lang="en-US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4613"/>
            <a:ext cx="9144000" cy="464820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Πολυπλοκότητα μηνυμάτων</a:t>
            </a:r>
            <a:endParaRPr lang="en-US" sz="2400" dirty="0" smtClean="0"/>
          </a:p>
          <a:p>
            <a:pPr>
              <a:buSzTx/>
              <a:buFontTx/>
              <a:buChar char="•"/>
            </a:pPr>
            <a:r>
              <a:rPr lang="en-US" sz="2000" u="sng" dirty="0" smtClean="0">
                <a:solidFill>
                  <a:srgbClr val="FF0000"/>
                </a:solidFill>
              </a:rPr>
              <a:t>LS:</a:t>
            </a:r>
            <a:r>
              <a:rPr lang="en-US" sz="2000" dirty="0" smtClean="0"/>
              <a:t> </a:t>
            </a:r>
            <a:r>
              <a:rPr lang="el-GR" sz="2000" dirty="0" smtClean="0"/>
              <a:t>με ν κόμβους</a:t>
            </a:r>
            <a:r>
              <a:rPr lang="en-US" sz="2000" dirty="0" smtClean="0"/>
              <a:t>, E </a:t>
            </a:r>
            <a:r>
              <a:rPr lang="el-GR" sz="2000" dirty="0" smtClean="0"/>
              <a:t>ζεύξεις</a:t>
            </a:r>
            <a:r>
              <a:rPr lang="en-US" sz="2000" dirty="0" smtClean="0"/>
              <a:t>, O(</a:t>
            </a:r>
            <a:r>
              <a:rPr lang="en-US" sz="2000" dirty="0" err="1" smtClean="0"/>
              <a:t>nE</a:t>
            </a:r>
            <a:r>
              <a:rPr lang="en-US" sz="2000" dirty="0" smtClean="0"/>
              <a:t>)</a:t>
            </a:r>
            <a:r>
              <a:rPr lang="el-GR" sz="2000" dirty="0" smtClean="0"/>
              <a:t> μηνύματα στέλνονται</a:t>
            </a:r>
            <a:r>
              <a:rPr lang="en-US" sz="2000" dirty="0" smtClean="0"/>
              <a:t>  </a:t>
            </a:r>
          </a:p>
          <a:p>
            <a:pPr>
              <a:buSzTx/>
              <a:buFontTx/>
              <a:buChar char="•"/>
            </a:pPr>
            <a:r>
              <a:rPr lang="en-US" sz="2000" u="sng" dirty="0" smtClean="0">
                <a:solidFill>
                  <a:srgbClr val="FF0000"/>
                </a:solidFill>
              </a:rPr>
              <a:t>DV: </a:t>
            </a:r>
            <a:r>
              <a:rPr lang="el-GR" sz="2000" dirty="0" smtClean="0">
                <a:solidFill>
                  <a:srgbClr val="33CC33"/>
                </a:solidFill>
              </a:rPr>
              <a:t>ανταλλαγές μεταξύ των γειτόνων μόνο</a:t>
            </a:r>
            <a:endParaRPr lang="en-US" sz="2000" dirty="0" smtClean="0">
              <a:solidFill>
                <a:srgbClr val="33CC33"/>
              </a:solidFill>
            </a:endParaRPr>
          </a:p>
          <a:p>
            <a:pPr lvl="1">
              <a:buSzTx/>
              <a:buFontTx/>
              <a:buNone/>
            </a:pPr>
            <a:r>
              <a:rPr lang="en-US" sz="2000" dirty="0" smtClean="0"/>
              <a:t>               </a:t>
            </a:r>
            <a:r>
              <a:rPr lang="el-GR" sz="2000" dirty="0" smtClean="0"/>
              <a:t>ο χρόνος σύγκλισης ποικίλει</a:t>
            </a:r>
            <a:endParaRPr lang="en-US" sz="1800" dirty="0" smtClean="0"/>
          </a:p>
          <a:p>
            <a:pPr>
              <a:spcBef>
                <a:spcPct val="50000"/>
              </a:spcBef>
              <a:buFont typeface="ZapfDingbats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ZapfDingbats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Ταχύτητα σύγκλισης</a:t>
            </a:r>
            <a:endParaRPr lang="en-US" sz="2400" dirty="0" smtClean="0"/>
          </a:p>
          <a:p>
            <a:pPr>
              <a:buFontTx/>
              <a:buChar char="•"/>
            </a:pPr>
            <a:r>
              <a:rPr lang="en-US" sz="2000" u="sng" dirty="0" smtClean="0">
                <a:solidFill>
                  <a:srgbClr val="FF0000"/>
                </a:solidFill>
              </a:rPr>
              <a:t>LS:</a:t>
            </a:r>
            <a:r>
              <a:rPr lang="en-US" sz="2000" dirty="0" smtClean="0"/>
              <a:t> </a:t>
            </a:r>
            <a:r>
              <a:rPr lang="el-GR" sz="2000" dirty="0" smtClean="0"/>
              <a:t>ένας </a:t>
            </a:r>
            <a:r>
              <a:rPr lang="en-US" sz="2000" dirty="0" smtClean="0"/>
              <a:t>O(n</a:t>
            </a:r>
            <a:r>
              <a:rPr lang="en-US" sz="2000" b="1" baseline="30000" dirty="0" smtClean="0"/>
              <a:t>2</a:t>
            </a:r>
            <a:r>
              <a:rPr lang="en-US" sz="2000" dirty="0" smtClean="0"/>
              <a:t>) </a:t>
            </a:r>
            <a:r>
              <a:rPr lang="el-GR" sz="2000" dirty="0" smtClean="0"/>
              <a:t>αλγόριθμος</a:t>
            </a:r>
            <a:r>
              <a:rPr lang="en-US" sz="2000" dirty="0" smtClean="0"/>
              <a:t> </a:t>
            </a:r>
            <a:r>
              <a:rPr lang="el-GR" sz="2000" dirty="0" smtClean="0"/>
              <a:t>απαιτεί </a:t>
            </a:r>
            <a:r>
              <a:rPr lang="en-US" sz="2000" dirty="0" smtClean="0"/>
              <a:t>O(</a:t>
            </a:r>
            <a:r>
              <a:rPr lang="en-US" sz="2000" dirty="0" err="1" smtClean="0"/>
              <a:t>nE</a:t>
            </a:r>
            <a:r>
              <a:rPr lang="en-US" sz="2000" dirty="0" smtClean="0"/>
              <a:t>) </a:t>
            </a:r>
            <a:r>
              <a:rPr lang="el-GR" sz="2000" dirty="0" smtClean="0"/>
              <a:t>μηνύματα</a:t>
            </a:r>
            <a:endParaRPr lang="en-US" sz="2000" dirty="0" smtClean="0"/>
          </a:p>
          <a:p>
            <a:pPr lvl="1"/>
            <a:r>
              <a:rPr lang="el-GR" sz="1800" dirty="0" smtClean="0"/>
              <a:t>Μπορεί να έχει διακυμάνσεις</a:t>
            </a:r>
            <a:endParaRPr lang="en-US" sz="1800" dirty="0" smtClean="0"/>
          </a:p>
          <a:p>
            <a:pPr>
              <a:buFontTx/>
              <a:buChar char="•"/>
            </a:pPr>
            <a:r>
              <a:rPr lang="en-US" sz="2000" u="sng" dirty="0" smtClean="0">
                <a:solidFill>
                  <a:srgbClr val="FF0000"/>
                </a:solidFill>
              </a:rPr>
              <a:t>DV</a:t>
            </a:r>
            <a:r>
              <a:rPr lang="en-US" sz="2000" dirty="0" smtClean="0"/>
              <a:t>: </a:t>
            </a:r>
            <a:r>
              <a:rPr lang="el-GR" sz="2000" dirty="0" smtClean="0"/>
              <a:t>ο χρόνο σύγκλισης ποικίλει</a:t>
            </a:r>
            <a:endParaRPr lang="en-US" sz="2000" dirty="0" smtClean="0"/>
          </a:p>
          <a:p>
            <a:pPr lvl="1"/>
            <a:r>
              <a:rPr lang="el-GR" sz="2000" dirty="0" smtClean="0"/>
              <a:t>Μπορεί να υπάρχουν κύκλοι στη δρομολόγηση</a:t>
            </a:r>
          </a:p>
          <a:p>
            <a:pPr lvl="1"/>
            <a:r>
              <a:rPr lang="el-GR" sz="2000" dirty="0" smtClean="0">
                <a:solidFill>
                  <a:srgbClr val="0099FF"/>
                </a:solidFill>
              </a:rPr>
              <a:t>Πρόβλημα  μετρήματος ως το άπειρο</a:t>
            </a:r>
            <a:endParaRPr lang="en-US" sz="1800" dirty="0" smtClean="0">
              <a:solidFill>
                <a:srgbClr val="0099FF"/>
              </a:solidFill>
            </a:endParaRPr>
          </a:p>
        </p:txBody>
      </p:sp>
      <p:sp>
        <p:nvSpPr>
          <p:cNvPr id="481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3738" y="1304925"/>
            <a:ext cx="5126037" cy="4648200"/>
          </a:xfrm>
        </p:spPr>
        <p:txBody>
          <a:bodyPr/>
          <a:lstStyle/>
          <a:p>
            <a:pPr lvl="1"/>
            <a:endParaRPr lang="en-US" sz="22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8A6FCD4-2619-4737-80BE-5CFF16660DB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LS </a:t>
            </a:r>
            <a:r>
              <a:rPr lang="el-GR" sz="2800" smtClean="0"/>
              <a:t>εναντίον</a:t>
            </a:r>
            <a:r>
              <a:rPr lang="en-US" sz="2800" smtClean="0"/>
              <a:t> DV </a:t>
            </a:r>
            <a:r>
              <a:rPr lang="el-GR" sz="2800" smtClean="0"/>
              <a:t>αλγορίθμων</a:t>
            </a:r>
            <a:endParaRPr lang="en-US" smtClean="0"/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455738"/>
            <a:ext cx="9458325" cy="4648200"/>
          </a:xfrm>
        </p:spPr>
        <p:txBody>
          <a:bodyPr/>
          <a:lstStyle/>
          <a:p>
            <a:pPr>
              <a:buFont typeface="ZapfDingbats"/>
              <a:buNone/>
            </a:pPr>
            <a:r>
              <a:rPr lang="el-GR" sz="2200" dirty="0" smtClean="0">
                <a:solidFill>
                  <a:srgbClr val="FF0000"/>
                </a:solidFill>
              </a:rPr>
              <a:t>Σταθερότητα</a:t>
            </a:r>
            <a:r>
              <a:rPr lang="en-US" sz="2200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 </a:t>
            </a:r>
            <a:r>
              <a:rPr lang="el-GR" sz="2200" dirty="0" smtClean="0"/>
              <a:t>τι συμβαίνει εάν ένας δρομολογητής δεν λειτουργεί </a:t>
            </a:r>
            <a:endParaRPr lang="en-US" sz="2200" dirty="0" smtClean="0"/>
          </a:p>
          <a:p>
            <a:pPr>
              <a:buFont typeface="ZapfDingbats"/>
              <a:buNone/>
            </a:pPr>
            <a:endParaRPr lang="en-US" sz="2200" dirty="0" smtClean="0"/>
          </a:p>
          <a:p>
            <a:pPr>
              <a:buFont typeface="ZapfDingbats"/>
              <a:buNone/>
            </a:pPr>
            <a:r>
              <a:rPr lang="en-US" sz="2200" u="sng" dirty="0" smtClean="0">
                <a:solidFill>
                  <a:srgbClr val="FF0000"/>
                </a:solidFill>
              </a:rPr>
              <a:t>LS:</a:t>
            </a:r>
            <a:r>
              <a:rPr lang="en-US" sz="2200" dirty="0" smtClean="0"/>
              <a:t> </a:t>
            </a:r>
          </a:p>
          <a:p>
            <a:pPr lvl="1"/>
            <a:r>
              <a:rPr lang="el-GR" sz="2000" dirty="0" smtClean="0"/>
              <a:t>Ο κόμβος μπορεί να διαφημίσει ένα λανθασμένο κόστος </a:t>
            </a:r>
            <a:r>
              <a:rPr lang="el-GR" sz="2000" i="1" dirty="0" smtClean="0">
                <a:solidFill>
                  <a:schemeClr val="accent2"/>
                </a:solidFill>
              </a:rPr>
              <a:t>ζεύξης</a:t>
            </a:r>
            <a:endParaRPr lang="en-US" sz="2000" dirty="0" smtClean="0"/>
          </a:p>
          <a:p>
            <a:pPr lvl="1"/>
            <a:r>
              <a:rPr lang="el-GR" sz="2000" dirty="0" smtClean="0"/>
              <a:t>Κάθε κόμβος υπολογίζει </a:t>
            </a:r>
            <a:r>
              <a:rPr lang="el-GR" sz="2000" b="1" dirty="0" smtClean="0"/>
              <a:t>μόνο τον δικό του πίνακα</a:t>
            </a:r>
            <a:endParaRPr lang="en-US" sz="2000" b="1" dirty="0" smtClean="0"/>
          </a:p>
          <a:p>
            <a:pPr>
              <a:buFont typeface="ZapfDingbats"/>
              <a:buNone/>
            </a:pPr>
            <a:r>
              <a:rPr lang="en-US" sz="2200" u="sng" dirty="0" smtClean="0">
                <a:solidFill>
                  <a:srgbClr val="FF0000"/>
                </a:solidFill>
              </a:rPr>
              <a:t>DV:</a:t>
            </a:r>
            <a:endParaRPr lang="en-US" sz="2200" dirty="0" smtClean="0"/>
          </a:p>
          <a:p>
            <a:pPr lvl="1"/>
            <a:r>
              <a:rPr lang="el-GR" sz="2000" dirty="0" smtClean="0"/>
              <a:t>Ένας </a:t>
            </a:r>
            <a:r>
              <a:rPr lang="en-US" sz="2000" dirty="0" smtClean="0"/>
              <a:t>DV </a:t>
            </a:r>
            <a:r>
              <a:rPr lang="el-GR" sz="2000" dirty="0" smtClean="0"/>
              <a:t>κόμβος μπορεί να </a:t>
            </a:r>
            <a:r>
              <a:rPr lang="en-US" sz="2000" dirty="0" smtClean="0"/>
              <a:t> </a:t>
            </a:r>
            <a:r>
              <a:rPr lang="el-GR" sz="2000" dirty="0" smtClean="0"/>
              <a:t>διαφημίσει </a:t>
            </a:r>
            <a:r>
              <a:rPr lang="el-GR" sz="2000" b="1" dirty="0" smtClean="0">
                <a:solidFill>
                  <a:srgbClr val="33CC33"/>
                </a:solidFill>
              </a:rPr>
              <a:t>λανθασμένο κόστος</a:t>
            </a:r>
            <a:r>
              <a:rPr lang="el-GR" sz="2000" dirty="0" smtClean="0">
                <a:solidFill>
                  <a:srgbClr val="33CC33"/>
                </a:solidFill>
              </a:rPr>
              <a:t> </a:t>
            </a:r>
            <a:r>
              <a:rPr lang="el-GR" sz="2000" i="1" dirty="0" smtClean="0">
                <a:solidFill>
                  <a:schemeClr val="accent2"/>
                </a:solidFill>
              </a:rPr>
              <a:t>μονοπατιού</a:t>
            </a:r>
            <a:endParaRPr lang="en-US" sz="2000" dirty="0" smtClean="0"/>
          </a:p>
          <a:p>
            <a:pPr lvl="1"/>
            <a:r>
              <a:rPr lang="el-GR" sz="2000" dirty="0" smtClean="0"/>
              <a:t>Ο πίνακας κάθε κόμβου χρησιμοποιείται και από άλλους</a:t>
            </a:r>
            <a:r>
              <a:rPr lang="en-US" sz="2000" dirty="0" smtClean="0"/>
              <a:t> </a:t>
            </a:r>
          </a:p>
          <a:p>
            <a:pPr lvl="2">
              <a:buFontTx/>
              <a:buNone/>
            </a:pPr>
            <a:r>
              <a:rPr lang="en-US" dirty="0" smtClean="0">
                <a:solidFill>
                  <a:srgbClr val="0099FF"/>
                </a:solidFill>
                <a:sym typeface="Wingdings" pitchFamily="2" charset="2"/>
              </a:rPr>
              <a:t></a:t>
            </a:r>
            <a:r>
              <a:rPr lang="el-GR" dirty="0" smtClean="0">
                <a:solidFill>
                  <a:srgbClr val="0099FF"/>
                </a:solidFill>
                <a:sym typeface="Wingdings" pitchFamily="2" charset="2"/>
              </a:rPr>
              <a:t> </a:t>
            </a:r>
            <a:r>
              <a:rPr lang="el-GR" b="1" dirty="0" smtClean="0">
                <a:sym typeface="Wingdings" pitchFamily="2" charset="2"/>
              </a:rPr>
              <a:t>Το </a:t>
            </a:r>
            <a:r>
              <a:rPr lang="el-GR" b="1" dirty="0" smtClean="0"/>
              <a:t>λάθος διαδίδεται</a:t>
            </a:r>
            <a:r>
              <a:rPr lang="en-US" b="1" dirty="0" smtClean="0"/>
              <a:t> </a:t>
            </a:r>
            <a:r>
              <a:rPr lang="el-GR" b="1" dirty="0" smtClean="0"/>
              <a:t>στο δίκτυο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στοχασμός της ημέρας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r>
              <a:rPr lang="en-US" b="1" dirty="0"/>
              <a:t>"...ninety-nine parts of all things that proceed from the intellect are plagiarisms, pure and simple; and the lesson ought to make us modest. But nothing can do that.” – Mark Twain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A7CB3C4-4DDB-49D9-8A54-AC4B7C41A51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E814F69-67C9-40E0-9C0F-269A2096DC2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Two Key Network-Layer Functions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5600"/>
            <a:ext cx="4978399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accent2"/>
                </a:solidFill>
              </a:rPr>
              <a:t>forwarding:</a:t>
            </a:r>
            <a:r>
              <a:rPr lang="en-US" dirty="0" smtClean="0"/>
              <a:t> move packets from router’s input to appropriate router output</a:t>
            </a:r>
          </a:p>
          <a:p>
            <a:pPr>
              <a:spcBef>
                <a:spcPct val="7000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accent2"/>
                </a:solidFill>
              </a:rPr>
              <a:t>routing:</a:t>
            </a:r>
            <a:r>
              <a:rPr lang="en-US" dirty="0" smtClean="0"/>
              <a:t> determine route taken by packets from source to </a:t>
            </a:r>
            <a:r>
              <a:rPr lang="en-US" dirty="0" err="1" smtClean="0"/>
              <a:t>dest</a:t>
            </a:r>
            <a:r>
              <a:rPr lang="en-US" dirty="0" smtClean="0"/>
              <a:t>. </a:t>
            </a:r>
          </a:p>
          <a:p>
            <a:pPr lvl="1">
              <a:spcBef>
                <a:spcPct val="70000"/>
              </a:spcBef>
              <a:buFont typeface="Arial" pitchFamily="34" charset="0"/>
              <a:buChar char="•"/>
            </a:pPr>
            <a:r>
              <a:rPr lang="en-US" i="1" dirty="0" smtClean="0"/>
              <a:t>routing algorithms</a:t>
            </a:r>
            <a:endParaRPr lang="en-US" dirty="0" smtClean="0"/>
          </a:p>
          <a:p>
            <a:pPr>
              <a:buFont typeface="ZapfDingbats"/>
              <a:buNone/>
            </a:pPr>
            <a:endParaRPr lang="en-US" dirty="0" smtClean="0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951413" y="1597026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sz="2800" u="sng" dirty="0">
                <a:solidFill>
                  <a:srgbClr val="FF0000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routing:</a:t>
            </a:r>
            <a:r>
              <a:rPr lang="en-US" sz="2800" dirty="0"/>
              <a:t> process of planning trip from source to </a:t>
            </a:r>
            <a:r>
              <a:rPr lang="en-US" sz="2800" dirty="0" err="1"/>
              <a:t>dest</a:t>
            </a:r>
            <a:endParaRPr lang="en-US" sz="2800" dirty="0"/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forwarding:</a:t>
            </a:r>
            <a:r>
              <a:rPr lang="en-US" sz="2800" dirty="0"/>
              <a:t> 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181E3C5-3D39-4172-B3D5-C8BDB469FC5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Forwarding table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77813" y="1803400"/>
            <a:ext cx="7810500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/>
              <a:t>                    </a:t>
            </a:r>
            <a:r>
              <a:rPr lang="en-US" u="sng">
                <a:latin typeface="Times"/>
                <a:cs typeface="Times New Roman" pitchFamily="18" charset="0"/>
              </a:rPr>
              <a:t>Destination Address Range</a:t>
            </a:r>
            <a:r>
              <a:rPr lang="en-US">
                <a:latin typeface="Times"/>
                <a:cs typeface="Times New Roman" pitchFamily="18" charset="0"/>
              </a:rPr>
              <a:t>                                           </a:t>
            </a:r>
            <a:r>
              <a:rPr lang="en-US" u="sng">
                <a:latin typeface="Times"/>
                <a:cs typeface="Times New Roman" pitchFamily="18" charset="0"/>
              </a:rPr>
              <a:t>Link Interface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11001000 00010111 00010000 00000000</a:t>
            </a:r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                              through                                                                  0  </a:t>
            </a:r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11001000 00010111 00010111 11111111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11001000 00010111 00011000 00000000</a:t>
            </a:r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                             through                                                                   1</a:t>
            </a:r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11001000 00010111 00011000 11111111  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11001000 00010111 00011001 00000000</a:t>
            </a:r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                             through                                                                   2</a:t>
            </a:r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11001000 00010111 00011111 11111111  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latin typeface="Times"/>
                <a:cs typeface="Times New Roman" pitchFamily="18" charset="0"/>
              </a:rPr>
              <a:t>                             otherwise                                                                         3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5459413" y="398463"/>
            <a:ext cx="2438400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4 billion </a:t>
            </a:r>
          </a:p>
          <a:p>
            <a:r>
              <a:rPr lang="en-US" sz="2400">
                <a:solidFill>
                  <a:srgbClr val="FF0000"/>
                </a:solidFill>
              </a:rPr>
              <a:t>possible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0DA5372-9B91-4F96-B8E4-81613B0C0B0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8" name="Rectangle 18"/>
          <p:cNvSpPr>
            <a:spLocks noChangeArrowheads="1"/>
          </p:cNvSpPr>
          <p:nvPr/>
        </p:nvSpPr>
        <p:spPr bwMode="auto">
          <a:xfrm>
            <a:off x="4330700" y="4240213"/>
            <a:ext cx="1636713" cy="2698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69" name="Rectangle 17"/>
          <p:cNvSpPr>
            <a:spLocks noChangeArrowheads="1"/>
          </p:cNvSpPr>
          <p:nvPr/>
        </p:nvSpPr>
        <p:spPr bwMode="auto">
          <a:xfrm>
            <a:off x="4370388" y="5002213"/>
            <a:ext cx="1636712" cy="2698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Longest prefix matching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584200" y="1822450"/>
            <a:ext cx="6534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dirty="0"/>
              <a:t>                                </a:t>
            </a:r>
            <a:r>
              <a:rPr lang="en-US" u="sng" dirty="0">
                <a:latin typeface="Times"/>
                <a:cs typeface="Times New Roman" pitchFamily="18" charset="0"/>
              </a:rPr>
              <a:t>Prefix Match</a:t>
            </a:r>
            <a:r>
              <a:rPr lang="en-US" dirty="0">
                <a:latin typeface="Times"/>
                <a:cs typeface="Times New Roman" pitchFamily="18" charset="0"/>
              </a:rPr>
              <a:t>                        </a:t>
            </a:r>
            <a:r>
              <a:rPr lang="en-US" u="sng" dirty="0">
                <a:latin typeface="Times"/>
                <a:cs typeface="Times New Roman" pitchFamily="18" charset="0"/>
              </a:rPr>
              <a:t>Link Interface</a:t>
            </a:r>
            <a:endParaRPr lang="en-US" sz="2000" dirty="0"/>
          </a:p>
          <a:p>
            <a:pPr algn="just"/>
            <a:r>
              <a:rPr lang="en-US" dirty="0">
                <a:latin typeface="Times"/>
                <a:cs typeface="Times New Roman" pitchFamily="18" charset="0"/>
              </a:rPr>
              <a:t>          11001000 00010111 00010                                       0 </a:t>
            </a:r>
            <a:endParaRPr lang="en-US" sz="2000" dirty="0"/>
          </a:p>
          <a:p>
            <a:pPr algn="just"/>
            <a:r>
              <a:rPr lang="en-US" dirty="0">
                <a:latin typeface="Times"/>
                <a:cs typeface="Times New Roman" pitchFamily="18" charset="0"/>
              </a:rPr>
              <a:t>          11001000 00010111 00011000                                 1</a:t>
            </a:r>
            <a:endParaRPr lang="en-US" sz="2000" dirty="0"/>
          </a:p>
          <a:p>
            <a:pPr algn="just"/>
            <a:r>
              <a:rPr lang="en-US" dirty="0">
                <a:latin typeface="Times"/>
                <a:cs typeface="Times New Roman" pitchFamily="18" charset="0"/>
              </a:rPr>
              <a:t>          11001000 00010111 00011                                       2</a:t>
            </a:r>
            <a:endParaRPr lang="en-US" sz="2000" dirty="0"/>
          </a:p>
          <a:p>
            <a:pPr algn="just"/>
            <a:r>
              <a:rPr lang="en-US" dirty="0">
                <a:latin typeface="Times"/>
                <a:cs typeface="Times New Roman" pitchFamily="18" charset="0"/>
              </a:rPr>
              <a:t>                        otherwise                                                     3</a:t>
            </a: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1046163" y="4959350"/>
            <a:ext cx="5126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DA: 11001000  00010111  00011000  10101010 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1028700" y="369093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977900" y="4191000"/>
            <a:ext cx="512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DA: 11001000  00010111  00010110  10100001 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6540500" y="4167188"/>
            <a:ext cx="205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564313" y="4951413"/>
            <a:ext cx="2055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598D8B2-61FE-478C-A4CC-35C8480BD3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 smtClean="0"/>
              <a:t>IP datagram format</a:t>
            </a:r>
            <a:endParaRPr lang="en-US" smtClean="0"/>
          </a:p>
        </p:txBody>
      </p:sp>
      <p:grpSp>
        <p:nvGrpSpPr>
          <p:cNvPr id="12293" name="Group 3"/>
          <p:cNvGrpSpPr>
            <a:grpSpLocks/>
          </p:cNvGrpSpPr>
          <p:nvPr/>
        </p:nvGrpSpPr>
        <p:grpSpPr bwMode="auto">
          <a:xfrm>
            <a:off x="500063" y="863600"/>
            <a:ext cx="8643937" cy="5426075"/>
            <a:chOff x="156" y="629"/>
            <a:chExt cx="5445" cy="3418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1730" y="1061"/>
              <a:ext cx="3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5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length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2678" y="695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2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4" name="Text Box 13"/>
            <p:cNvSpPr txBox="1">
              <a:spLocks noChangeArrowheads="1"/>
            </p:cNvSpPr>
            <p:nvPr/>
          </p:nvSpPr>
          <p:spPr bwMode="auto">
            <a:xfrm>
              <a:off x="2383" y="2881"/>
              <a:ext cx="1369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data </a:t>
              </a:r>
            </a:p>
            <a:p>
              <a:pPr algn="ctr"/>
              <a:r>
                <a:rPr lang="en-US" sz="2000"/>
                <a:t>(variable length,</a:t>
              </a:r>
            </a:p>
            <a:p>
              <a:pPr algn="ctr"/>
              <a:r>
                <a:rPr lang="en-US" sz="2000"/>
                <a:t>typically a TCP </a:t>
              </a:r>
            </a:p>
            <a:p>
              <a:pPr algn="ctr"/>
              <a:r>
                <a:rPr lang="en-US" sz="2000"/>
                <a:t>or UDP segment)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5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16-bit identifier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306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8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header</a:t>
              </a:r>
            </a:p>
            <a:p>
              <a:pPr algn="ctr"/>
              <a:r>
                <a:rPr lang="en-US"/>
                <a:t> checksum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2309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time to</a:t>
              </a:r>
            </a:p>
            <a:p>
              <a:pPr algn="ctr"/>
              <a:r>
                <a:rPr lang="en-US"/>
                <a:t>live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2310" name="Text Box 19"/>
            <p:cNvSpPr txBox="1">
              <a:spLocks noChangeArrowheads="1"/>
            </p:cNvSpPr>
            <p:nvPr/>
          </p:nvSpPr>
          <p:spPr bwMode="auto">
            <a:xfrm>
              <a:off x="2096" y="2047"/>
              <a:ext cx="17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source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1" name="Text Box 20"/>
            <p:cNvSpPr txBox="1">
              <a:spLocks noChangeArrowheads="1"/>
            </p:cNvSpPr>
            <p:nvPr/>
          </p:nvSpPr>
          <p:spPr bwMode="auto">
            <a:xfrm>
              <a:off x="189" y="629"/>
              <a:ext cx="13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IP protocol version</a:t>
              </a:r>
            </a:p>
            <a:p>
              <a:pPr algn="r"/>
              <a:r>
                <a:rPr lang="en-US"/>
                <a:t>number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2312" name="Text Box 21"/>
            <p:cNvSpPr txBox="1">
              <a:spLocks noChangeArrowheads="1"/>
            </p:cNvSpPr>
            <p:nvPr/>
          </p:nvSpPr>
          <p:spPr bwMode="auto">
            <a:xfrm>
              <a:off x="527" y="974"/>
              <a:ext cx="10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header length</a:t>
              </a:r>
            </a:p>
            <a:p>
              <a:pPr algn="r"/>
              <a:r>
                <a:rPr lang="en-US"/>
                <a:t> (bytes)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2313" name="Text Box 22"/>
            <p:cNvSpPr txBox="1">
              <a:spLocks noChangeArrowheads="1"/>
            </p:cNvSpPr>
            <p:nvPr/>
          </p:nvSpPr>
          <p:spPr bwMode="auto">
            <a:xfrm>
              <a:off x="353" y="1604"/>
              <a:ext cx="128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max number</a:t>
              </a:r>
            </a:p>
            <a:p>
              <a:pPr algn="r"/>
              <a:r>
                <a:rPr lang="en-US"/>
                <a:t>remaining hops</a:t>
              </a:r>
            </a:p>
            <a:p>
              <a:pPr algn="r"/>
              <a:r>
                <a:rPr lang="en-US"/>
                <a:t>(decremented at </a:t>
              </a:r>
            </a:p>
            <a:p>
              <a:pPr algn="r"/>
              <a:r>
                <a:rPr lang="en-US"/>
                <a:t>each router)</a:t>
              </a:r>
            </a:p>
          </p:txBody>
        </p:sp>
        <p:sp>
          <p:nvSpPr>
            <p:cNvPr id="12314" name="Line 23"/>
            <p:cNvSpPr>
              <a:spLocks noChangeShapeType="1"/>
            </p:cNvSpPr>
            <p:nvPr/>
          </p:nvSpPr>
          <p:spPr bwMode="auto">
            <a:xfrm>
              <a:off x="1512" y="834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24"/>
            <p:cNvSpPr>
              <a:spLocks noChangeShapeType="1"/>
            </p:cNvSpPr>
            <p:nvPr/>
          </p:nvSpPr>
          <p:spPr bwMode="auto">
            <a:xfrm>
              <a:off x="1530" y="1185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4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for</a:t>
              </a:r>
            </a:p>
            <a:p>
              <a:r>
                <a:rPr lang="en-US"/>
                <a:t>fragmentation/</a:t>
              </a:r>
            </a:p>
            <a:p>
              <a:r>
                <a:rPr lang="en-US"/>
                <a:t>reassembly</a:t>
              </a:r>
            </a:p>
          </p:txBody>
        </p:sp>
        <p:sp>
          <p:nvSpPr>
            <p:cNvPr id="12317" name="Text Box 26"/>
            <p:cNvSpPr txBox="1">
              <a:spLocks noChangeArrowheads="1"/>
            </p:cNvSpPr>
            <p:nvPr/>
          </p:nvSpPr>
          <p:spPr bwMode="auto">
            <a:xfrm>
              <a:off x="4433" y="752"/>
              <a:ext cx="11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total datagram</a:t>
              </a:r>
            </a:p>
            <a:p>
              <a:r>
                <a:rPr lang="en-US"/>
                <a:t>length (bytes)</a:t>
              </a:r>
            </a:p>
          </p:txBody>
        </p:sp>
        <p:sp>
          <p:nvSpPr>
            <p:cNvPr id="12318" name="Text Box 27"/>
            <p:cNvSpPr txBox="1">
              <a:spLocks noChangeArrowheads="1"/>
            </p:cNvSpPr>
            <p:nvPr/>
          </p:nvSpPr>
          <p:spPr bwMode="auto">
            <a:xfrm>
              <a:off x="156" y="2408"/>
              <a:ext cx="149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upper layer protocol</a:t>
              </a:r>
            </a:p>
            <a:p>
              <a:pPr algn="r"/>
              <a:r>
                <a:rPr lang="en-US"/>
                <a:t>to deliver payload to</a:t>
              </a:r>
            </a:p>
          </p:txBody>
        </p:sp>
        <p:sp>
          <p:nvSpPr>
            <p:cNvPr id="12319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0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1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2" name="Text Box 31"/>
            <p:cNvSpPr txBox="1">
              <a:spLocks noChangeArrowheads="1"/>
            </p:cNvSpPr>
            <p:nvPr/>
          </p:nvSpPr>
          <p:spPr bwMode="auto">
            <a:xfrm>
              <a:off x="2009" y="995"/>
              <a:ext cx="4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head.</a:t>
              </a:r>
            </a:p>
            <a:p>
              <a:pPr algn="ctr"/>
              <a:r>
                <a:rPr lang="en-US"/>
                <a:t>len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3" name="Text Box 32"/>
            <p:cNvSpPr txBox="1">
              <a:spLocks noChangeArrowheads="1"/>
            </p:cNvSpPr>
            <p:nvPr/>
          </p:nvSpPr>
          <p:spPr bwMode="auto">
            <a:xfrm>
              <a:off x="2414" y="989"/>
              <a:ext cx="6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type of</a:t>
              </a:r>
            </a:p>
            <a:p>
              <a:pPr algn="ctr"/>
              <a:r>
                <a:rPr lang="en-US"/>
                <a:t>service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4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5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6" name="Text Box 35"/>
            <p:cNvSpPr txBox="1">
              <a:spLocks noChangeArrowheads="1"/>
            </p:cNvSpPr>
            <p:nvPr/>
          </p:nvSpPr>
          <p:spPr bwMode="auto">
            <a:xfrm>
              <a:off x="500" y="1322"/>
              <a:ext cx="11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“type” of data 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2327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8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29" name="Text Box 38"/>
            <p:cNvSpPr txBox="1">
              <a:spLocks noChangeArrowheads="1"/>
            </p:cNvSpPr>
            <p:nvPr/>
          </p:nvSpPr>
          <p:spPr bwMode="auto">
            <a:xfrm>
              <a:off x="2902" y="1399"/>
              <a:ext cx="4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flgs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330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1" name="Text Box 40"/>
            <p:cNvSpPr txBox="1">
              <a:spLocks noChangeArrowheads="1"/>
            </p:cNvSpPr>
            <p:nvPr/>
          </p:nvSpPr>
          <p:spPr bwMode="auto">
            <a:xfrm>
              <a:off x="3316" y="1315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fragment</a:t>
              </a:r>
            </a:p>
            <a:p>
              <a:pPr algn="ctr"/>
              <a:r>
                <a:rPr lang="en-US"/>
                <a:t> offset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332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3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4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5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6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7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upper</a:t>
              </a:r>
            </a:p>
            <a:p>
              <a:pPr algn="ctr"/>
              <a:r>
                <a:rPr lang="en-US"/>
                <a:t> layer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2338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39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40" name="Text Box 49"/>
            <p:cNvSpPr txBox="1">
              <a:spLocks noChangeArrowheads="1"/>
            </p:cNvSpPr>
            <p:nvPr/>
          </p:nvSpPr>
          <p:spPr bwMode="auto">
            <a:xfrm>
              <a:off x="1968" y="2323"/>
              <a:ext cx="2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destination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1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42" name="Text Box 51"/>
            <p:cNvSpPr txBox="1">
              <a:spLocks noChangeArrowheads="1"/>
            </p:cNvSpPr>
            <p:nvPr/>
          </p:nvSpPr>
          <p:spPr bwMode="auto">
            <a:xfrm>
              <a:off x="2405" y="2617"/>
              <a:ext cx="11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Options (if any)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3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E.g. timestamp,</a:t>
              </a:r>
            </a:p>
            <a:p>
              <a:r>
                <a:rPr lang="en-US"/>
                <a:t>record route</a:t>
              </a:r>
            </a:p>
            <a:p>
              <a:r>
                <a:rPr lang="en-US"/>
                <a:t>taken, specify</a:t>
              </a:r>
            </a:p>
            <a:p>
              <a:r>
                <a:rPr lang="en-US"/>
                <a:t>list of routers </a:t>
              </a:r>
            </a:p>
            <a:p>
              <a:r>
                <a:rPr lang="en-US"/>
                <a:t>to visit.</a:t>
              </a:r>
            </a:p>
          </p:txBody>
        </p:sp>
        <p:sp>
          <p:nvSpPr>
            <p:cNvPr id="12344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4" name="Rectangle 54"/>
          <p:cNvSpPr>
            <a:spLocks noChangeArrowheads="1"/>
          </p:cNvSpPr>
          <p:nvPr/>
        </p:nvSpPr>
        <p:spPr bwMode="auto">
          <a:xfrm>
            <a:off x="233363" y="4451350"/>
            <a:ext cx="2587625" cy="21415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sz="2000" u="sng" dirty="0"/>
              <a:t>how much overhead with TCP?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000" dirty="0"/>
              <a:t>20 bytes of TCP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000" dirty="0"/>
              <a:t>20 bytes of IP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000" dirty="0"/>
              <a:t>= 40 bytes + app layer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12901C3-D741-4140-86BB-C23FADC6A23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9259" y="-172995"/>
            <a:ext cx="7772400" cy="1143000"/>
          </a:xfrm>
        </p:spPr>
        <p:txBody>
          <a:bodyPr/>
          <a:lstStyle/>
          <a:p>
            <a:r>
              <a:rPr lang="en-US" sz="3600" dirty="0" smtClean="0"/>
              <a:t>IP Fragmentation &amp; Reassembly</a:t>
            </a:r>
            <a:endParaRPr lang="en-US" dirty="0" smtClean="0"/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7790"/>
            <a:ext cx="5053914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network links have MTU (</a:t>
            </a:r>
            <a:r>
              <a:rPr lang="en-US" sz="1800" dirty="0" err="1" smtClean="0"/>
              <a:t>max.transfer</a:t>
            </a:r>
            <a:r>
              <a:rPr lang="en-US" sz="1800" dirty="0" smtClean="0"/>
              <a:t> size) - largest possible link-level frame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different link types </a:t>
            </a:r>
            <a:r>
              <a:rPr lang="en-US" sz="1800" dirty="0" smtClean="0">
                <a:sym typeface="Wingdings 3"/>
              </a:rPr>
              <a:t></a:t>
            </a:r>
            <a:r>
              <a:rPr lang="en-US" sz="1800" dirty="0" smtClean="0"/>
              <a:t> different MTUs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large IP datagram divided </a:t>
            </a:r>
          </a:p>
          <a:p>
            <a:pPr>
              <a:buNone/>
            </a:pPr>
            <a:r>
              <a:rPr lang="en-US" sz="1800" dirty="0" smtClean="0"/>
              <a:t>    (“fragmented”) within net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one datagram becomes several </a:t>
            </a:r>
            <a:r>
              <a:rPr lang="en-US" sz="1800" dirty="0" err="1" smtClean="0"/>
              <a:t>datagrams</a:t>
            </a:r>
            <a:endParaRPr lang="en-US" sz="1600" dirty="0" smtClean="0"/>
          </a:p>
          <a:p>
            <a:pPr lvl="1">
              <a:buNone/>
            </a:pPr>
            <a:r>
              <a:rPr lang="en-US" sz="1800" dirty="0" smtClean="0"/>
              <a:t>“reassembled” only at final destination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IP header bits used to identify, order related fragments</a:t>
            </a:r>
          </a:p>
        </p:txBody>
      </p:sp>
      <p:sp>
        <p:nvSpPr>
          <p:cNvPr id="2058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850193031 w 1292"/>
              <a:gd name="T1" fmla="*/ 22615898 h 1255"/>
              <a:gd name="T2" fmla="*/ 124505690 w 1292"/>
              <a:gd name="T3" fmla="*/ 507256208 h 1255"/>
              <a:gd name="T4" fmla="*/ 103160922 w 1292"/>
              <a:gd name="T5" fmla="*/ 1689778835 h 1255"/>
              <a:gd name="T6" fmla="*/ 188536134 w 1292"/>
              <a:gd name="T7" fmla="*/ 2147483647 h 1255"/>
              <a:gd name="T8" fmla="*/ 871535883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1437766777 h 1255"/>
              <a:gd name="T18" fmla="*/ 2147483647 w 1292"/>
              <a:gd name="T19" fmla="*/ 681726785 h 1255"/>
              <a:gd name="T20" fmla="*/ 2147483647 w 1292"/>
              <a:gd name="T21" fmla="*/ 371557157 h 1255"/>
              <a:gd name="T22" fmla="*/ 850193031 w 1292"/>
              <a:gd name="T23" fmla="*/ 22615898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59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10251217 w 873"/>
              <a:gd name="T1" fmla="*/ 1810653880 h 940"/>
              <a:gd name="T2" fmla="*/ 1178869378 w 873"/>
              <a:gd name="T3" fmla="*/ 290598896 h 940"/>
              <a:gd name="T4" fmla="*/ 2147483647 w 873"/>
              <a:gd name="T5" fmla="*/ 98356245 h 940"/>
              <a:gd name="T6" fmla="*/ 2147483647 w 873"/>
              <a:gd name="T7" fmla="*/ 880738415 h 940"/>
              <a:gd name="T8" fmla="*/ 2147483647 w 873"/>
              <a:gd name="T9" fmla="*/ 1551350562 h 940"/>
              <a:gd name="T10" fmla="*/ 2147483647 w 873"/>
              <a:gd name="T11" fmla="*/ 2147483647 h 940"/>
              <a:gd name="T12" fmla="*/ 2147483647 w 873"/>
              <a:gd name="T13" fmla="*/ 2147483647 h 940"/>
              <a:gd name="T14" fmla="*/ 2147483647 w 873"/>
              <a:gd name="T15" fmla="*/ 2147483647 h 940"/>
              <a:gd name="T16" fmla="*/ 2142467815 w 873"/>
              <a:gd name="T17" fmla="*/ 2147483647 h 940"/>
              <a:gd name="T18" fmla="*/ 712448252 w 873"/>
              <a:gd name="T19" fmla="*/ 2147483647 h 940"/>
              <a:gd name="T20" fmla="*/ 10251217 w 873"/>
              <a:gd name="T21" fmla="*/ 1810653880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73"/>
              <a:gd name="T34" fmla="*/ 0 h 940"/>
              <a:gd name="T35" fmla="*/ 873 w 873"/>
              <a:gd name="T36" fmla="*/ 940 h 9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60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ClipArt" r:id="rId4" imgW="1305000" imgH="1085760" progId="">
                    <p:embed/>
                  </p:oleObj>
                </mc:Choice>
                <mc:Fallback>
                  <p:oleObj name="ClipArt" r:id="rId4" imgW="1305000" imgH="108576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97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ClipArt" r:id="rId6" imgW="1305000" imgH="1085760" progId="">
                    <p:embed/>
                  </p:oleObj>
                </mc:Choice>
                <mc:Fallback>
                  <p:oleObj name="ClipArt" r:id="rId6" imgW="1305000" imgH="108576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98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99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2201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202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203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00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61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2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6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7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8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69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70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2184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85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86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87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188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89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4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95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96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190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1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92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93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071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2171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72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73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74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175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76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81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82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83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177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78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79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80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072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2158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59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60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61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162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63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8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69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70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164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5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66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67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073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2145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46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47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48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149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50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55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56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57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151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52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53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54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074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2132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33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34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35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136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37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42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43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44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138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39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40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41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2075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2119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20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21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22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123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124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29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30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31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2125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2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2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12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lipArt" r:id="rId7" imgW="1305000" imgH="1085760" progId="">
                  <p:embed/>
                </p:oleObj>
              </mc:Choice>
              <mc:Fallback>
                <p:oleObj name="ClipArt" r:id="rId7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4392613"/>
                        <a:ext cx="563563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lipArt" r:id="rId8" imgW="1305000" imgH="1085760" progId="">
                  <p:embed/>
                </p:oleObj>
              </mc:Choice>
              <mc:Fallback>
                <p:oleObj name="ClipArt" r:id="rId8" imgW="1305000" imgH="10857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191125"/>
                        <a:ext cx="563563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7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78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2116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17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18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79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80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81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82" name="Group 120"/>
          <p:cNvGrpSpPr>
            <a:grpSpLocks/>
          </p:cNvGrpSpPr>
          <p:nvPr/>
        </p:nvGrpSpPr>
        <p:grpSpPr bwMode="auto">
          <a:xfrm rot="1433392">
            <a:off x="5053226" y="2906498"/>
            <a:ext cx="1028700" cy="171450"/>
            <a:chOff x="4712" y="1742"/>
            <a:chExt cx="648" cy="108"/>
          </a:xfrm>
        </p:grpSpPr>
        <p:sp>
          <p:nvSpPr>
            <p:cNvPr id="2114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15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083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2112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13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084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2110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11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085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2108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09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86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87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88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89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90" name="Text Box 136"/>
          <p:cNvSpPr txBox="1">
            <a:spLocks noChangeArrowheads="1"/>
          </p:cNvSpPr>
          <p:nvPr/>
        </p:nvSpPr>
        <p:spPr bwMode="auto">
          <a:xfrm>
            <a:off x="6615113" y="2246313"/>
            <a:ext cx="2528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fragmentation: </a:t>
            </a:r>
          </a:p>
          <a:p>
            <a:r>
              <a:rPr lang="en-US" sz="1600">
                <a:solidFill>
                  <a:schemeClr val="accent2"/>
                </a:solidFill>
              </a:rPr>
              <a:t>in:</a:t>
            </a:r>
            <a:r>
              <a:rPr lang="en-US" sz="1600"/>
              <a:t> one large datagram</a:t>
            </a:r>
          </a:p>
          <a:p>
            <a:r>
              <a:rPr lang="en-US" sz="1600">
                <a:solidFill>
                  <a:schemeClr val="accent2"/>
                </a:solidFill>
              </a:rPr>
              <a:t>out:</a:t>
            </a:r>
            <a:r>
              <a:rPr lang="en-US" sz="1600"/>
              <a:t> 3 smaller datagrams</a:t>
            </a:r>
            <a:endParaRPr lang="en-US"/>
          </a:p>
        </p:txBody>
      </p:sp>
      <p:grpSp>
        <p:nvGrpSpPr>
          <p:cNvPr id="2091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2106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07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092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2104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05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093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2102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03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94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95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96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97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2100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01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98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99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reassembly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9622</TotalTime>
  <Words>3490</Words>
  <Application>Microsoft Office PowerPoint</Application>
  <PresentationFormat>On-screen Show (4:3)</PresentationFormat>
  <Paragraphs>1029</Paragraphs>
  <Slides>47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Default Design</vt:lpstr>
      <vt:lpstr>Clip</vt:lpstr>
      <vt:lpstr>ClipArt</vt:lpstr>
      <vt:lpstr>HY-335 : Δίκτυα Υπολογιστών  </vt:lpstr>
      <vt:lpstr>Θέματα προς συζήτηση</vt:lpstr>
      <vt:lpstr>Network layer</vt:lpstr>
      <vt:lpstr>PowerPoint Presentation</vt:lpstr>
      <vt:lpstr>Two Key Network-Layer Functions</vt:lpstr>
      <vt:lpstr>Forwarding table</vt:lpstr>
      <vt:lpstr>Longest prefix matching</vt:lpstr>
      <vt:lpstr>IP datagram format</vt:lpstr>
      <vt:lpstr>IP Fragmentation &amp; Reassembly</vt:lpstr>
      <vt:lpstr>IP Addressing: introduction</vt:lpstr>
      <vt:lpstr>Subnets</vt:lpstr>
      <vt:lpstr>IP addressing: CIDR</vt:lpstr>
      <vt:lpstr>IP addresses: how to get one?</vt:lpstr>
      <vt:lpstr>IP addresses: how to get one?</vt:lpstr>
      <vt:lpstr>IP addressing: the last word...</vt:lpstr>
      <vt:lpstr>Περίληψη</vt:lpstr>
      <vt:lpstr>Αναπαράσταση γράφου (Graph abstraction)</vt:lpstr>
      <vt:lpstr>Αναπαράσταση γράφου: κόστη</vt:lpstr>
      <vt:lpstr>Αλγόριθμοι δρομολόγησης</vt:lpstr>
      <vt:lpstr>Ταξινόμηση Αλγορίθμων Δρομολόγησης</vt:lpstr>
      <vt:lpstr>Ταξινόμηση Αλγορίθμων Δρομολόγησης</vt:lpstr>
      <vt:lpstr>Ταξινόμηση Αλγορίθμων Δρομολόγησης</vt:lpstr>
      <vt:lpstr>Τρόποι υπολογισμού συντομότερων μονοπατιών</vt:lpstr>
      <vt:lpstr>Να θυμάστε για τους link-state &amp; distance-vector:</vt:lpstr>
      <vt:lpstr>Πρωτόκολλο κατάστασης ζεύξεων (link-state)</vt:lpstr>
      <vt:lpstr>Αποστολή καταστάσεων ζεύξεων “πλημμυρίζοντας” το δίκτυο</vt:lpstr>
      <vt:lpstr>Ένας αλγόριθμος κατάστασης ζεύξεων (link state )</vt:lpstr>
      <vt:lpstr>Αλγόριθμος του Dijsktra </vt:lpstr>
      <vt:lpstr>Αλγόριθμος του Dijsktra: παράδειγμα</vt:lpstr>
      <vt:lpstr>Συζήτηση για τον αλγόριθμου του Dijkstra</vt:lpstr>
      <vt:lpstr>Oscillation </vt:lpstr>
      <vt:lpstr>PowerPoint Presentation</vt:lpstr>
      <vt:lpstr>Αλγόριθμος διανυσμάτων απόστασης (Distance-vector) </vt:lpstr>
      <vt:lpstr>Αλγόριθμος διανυσμάτων απόστασης (Distance-Vector) </vt:lpstr>
      <vt:lpstr>Μέθοδος διανυσμάτων απόστασης</vt:lpstr>
      <vt:lpstr>Bellman-Ford example </vt:lpstr>
      <vt:lpstr>Ενημέρωση του πίνακα διανυσμάτων απόστασης</vt:lpstr>
      <vt:lpstr>Αλγόριθμος διανυσμάτων απόστασης</vt:lpstr>
      <vt:lpstr>Αλγόριθμοι διανυσμάτων απόστασης (cont’d)</vt:lpstr>
      <vt:lpstr>PowerPoint Presentation</vt:lpstr>
      <vt:lpstr>Πίνακας Διανυσμάτων Απόστασης: αλλαγές στα κόστη των ζεύξεων</vt:lpstr>
      <vt:lpstr>Παράδειγμα (συνέχεια)</vt:lpstr>
      <vt:lpstr>Πίνακας Διανυσμάτων Απόστασης: αλλαγές στα κόστη των ζεύξεων</vt:lpstr>
      <vt:lpstr>Πίνακας Διανυσμάτων Απόστασης: αλλαγές στα κόστη των ζεύξεων</vt:lpstr>
      <vt:lpstr>Σύγκριση των LS &amp; DV αλγορίθμων</vt:lpstr>
      <vt:lpstr>LS εναντίον DV αλγορίθμων</vt:lpstr>
      <vt:lpstr>Ο στοχασμός της ημέρας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Maria Papadopouli</cp:lastModifiedBy>
  <cp:revision>425</cp:revision>
  <dcterms:created xsi:type="dcterms:W3CDTF">1999-10-08T19:08:27Z</dcterms:created>
  <dcterms:modified xsi:type="dcterms:W3CDTF">2012-11-21T16:19:43Z</dcterms:modified>
</cp:coreProperties>
</file>