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9"/>
  </p:notesMasterIdLst>
  <p:handoutMasterIdLst>
    <p:handoutMasterId r:id="rId50"/>
  </p:handoutMasterIdLst>
  <p:sldIdLst>
    <p:sldId id="706" r:id="rId2"/>
    <p:sldId id="675" r:id="rId3"/>
    <p:sldId id="708" r:id="rId4"/>
    <p:sldId id="709" r:id="rId5"/>
    <p:sldId id="710" r:id="rId6"/>
    <p:sldId id="711" r:id="rId7"/>
    <p:sldId id="712" r:id="rId8"/>
    <p:sldId id="713" r:id="rId9"/>
    <p:sldId id="714" r:id="rId10"/>
    <p:sldId id="715" r:id="rId11"/>
    <p:sldId id="716" r:id="rId12"/>
    <p:sldId id="717" r:id="rId13"/>
    <p:sldId id="718" r:id="rId14"/>
    <p:sldId id="719" r:id="rId15"/>
    <p:sldId id="720" r:id="rId16"/>
    <p:sldId id="695" r:id="rId17"/>
    <p:sldId id="550" r:id="rId18"/>
    <p:sldId id="551" r:id="rId19"/>
    <p:sldId id="693" r:id="rId20"/>
    <p:sldId id="692" r:id="rId21"/>
    <p:sldId id="555" r:id="rId22"/>
    <p:sldId id="690" r:id="rId23"/>
    <p:sldId id="697" r:id="rId24"/>
    <p:sldId id="702" r:id="rId25"/>
    <p:sldId id="703" r:id="rId26"/>
    <p:sldId id="704" r:id="rId27"/>
    <p:sldId id="556" r:id="rId28"/>
    <p:sldId id="557" r:id="rId29"/>
    <p:sldId id="558" r:id="rId30"/>
    <p:sldId id="559" r:id="rId31"/>
    <p:sldId id="707" r:id="rId32"/>
    <p:sldId id="705" r:id="rId33"/>
    <p:sldId id="563" r:id="rId34"/>
    <p:sldId id="560" r:id="rId35"/>
    <p:sldId id="696" r:id="rId36"/>
    <p:sldId id="561" r:id="rId37"/>
    <p:sldId id="698" r:id="rId38"/>
    <p:sldId id="562" r:id="rId39"/>
    <p:sldId id="564" r:id="rId40"/>
    <p:sldId id="565" r:id="rId41"/>
    <p:sldId id="566" r:id="rId42"/>
    <p:sldId id="699" r:id="rId43"/>
    <p:sldId id="700" r:id="rId44"/>
    <p:sldId id="567" r:id="rId45"/>
    <p:sldId id="569" r:id="rId46"/>
    <p:sldId id="694" r:id="rId47"/>
    <p:sldId id="721" r:id="rId48"/>
  </p:sldIdLst>
  <p:sldSz cx="9144000" cy="6858000" type="screen4x3"/>
  <p:notesSz cx="6669088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FFFF00"/>
    <a:srgbClr val="DDDDDD"/>
    <a:srgbClr val="0000CC"/>
    <a:srgbClr val="CC3300"/>
    <a:srgbClr val="00FF00"/>
    <a:srgbClr val="33CC33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687" autoAdjust="0"/>
  </p:normalViewPr>
  <p:slideViewPr>
    <p:cSldViewPr snapToGrid="0">
      <p:cViewPr varScale="1">
        <p:scale>
          <a:sx n="66" d="100"/>
          <a:sy n="66" d="100"/>
        </p:scale>
        <p:origin x="-43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6663" y="0"/>
            <a:ext cx="289083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2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2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6663" y="9429750"/>
            <a:ext cx="289083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E857E22-2E12-4C8F-A255-D7C8A5FE95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4827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908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4875"/>
            <a:ext cx="48910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8908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31338"/>
            <a:ext cx="28908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17EF0650-AA43-4A99-8B84-95BCE0A459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125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876CE8-036E-486E-8324-BC3F5FB6035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120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F5D077-A2DE-4636-BF55-9C1E9994E1A7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6041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AEBEF9-F6F8-4480-B057-012A670F2055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6144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C05D20-F3EA-41D4-AEFB-247E231FD20A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94F493-BFAC-4320-BDD7-E4A77268ED7D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10A296-0AE4-439B-BC98-3D1031F87828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RIP: Routing Information Protocol, OSPF: Open Shortest Path FIRST</a:t>
            </a:r>
            <a:endParaRPr lang="el-G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8ACFAA-12AC-4F26-B5BB-F76C5B4C384F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222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80B81C-116C-4D0D-8DD5-4D8EE27ED020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325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775B66-BB43-4D37-986A-E3BD3C3585FA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447FE6-9FA6-4429-93B7-932802B0B2CD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2A8CF1-F6B4-4776-9796-C00D1E5BFB34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B9D808-85DD-4F12-8B47-964BD3C87FB5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E310E2-BADB-40FE-B884-15091DCA254A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9E9D17-FF5C-4DCD-B1AB-0B7C4FF88A62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5939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5247820A-36AF-48A3-BF45-EF2124AEE5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45830343-1283-44F4-B598-2D54139B2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64E8C124-DC82-43AC-9F5E-82BF909B95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0B9E2668-484E-4086-854F-7FA9852A7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AA9EB16E-95B8-4E3A-ACCB-1B5AF5828B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1A7CB3C4-4DDB-49D9-8A54-AC4B7C41A5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1927A319-69F9-4E96-BEF4-F14410030A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5F9B8241-2795-4722-AF80-2C98427BB5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D43B4F6A-9665-453E-995E-07C44103CA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09330D96-0CFA-4001-8674-DC3703545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3580404F-78D4-4C28-94DC-9509D17C4A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10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pPr>
              <a:defRPr/>
            </a:pPr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62925" y="6400800"/>
            <a:ext cx="676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pPr>
              <a:defRPr/>
            </a:pPr>
            <a:r>
              <a:rPr lang="en-US"/>
              <a:t>4-</a:t>
            </a:r>
            <a:fld id="{CED682C6-6B5F-4C24-93AB-0A50887B93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ZapfDingbats"/>
        <a:buChar char="r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ZapfDingbats"/>
        <a:buChar char="m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9.bin"/><Relationship Id="rId11" Type="http://schemas.openxmlformats.org/officeDocument/2006/relationships/oleObject" Target="../embeddings/oleObject24.bin"/><Relationship Id="rId5" Type="http://schemas.openxmlformats.org/officeDocument/2006/relationships/image" Target="../media/image4.wmf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18.bin"/><Relationship Id="rId9" Type="http://schemas.openxmlformats.org/officeDocument/2006/relationships/oleObject" Target="../embeddings/oleObject22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6.bin"/><Relationship Id="rId11" Type="http://schemas.openxmlformats.org/officeDocument/2006/relationships/oleObject" Target="../embeddings/oleObject31.bin"/><Relationship Id="rId5" Type="http://schemas.openxmlformats.org/officeDocument/2006/relationships/image" Target="../media/image4.wmf"/><Relationship Id="rId10" Type="http://schemas.openxmlformats.org/officeDocument/2006/relationships/oleObject" Target="../embeddings/oleObject30.bin"/><Relationship Id="rId4" Type="http://schemas.openxmlformats.org/officeDocument/2006/relationships/oleObject" Target="../embeddings/oleObject25.bin"/><Relationship Id="rId9" Type="http://schemas.openxmlformats.org/officeDocument/2006/relationships/oleObject" Target="../embeddings/oleObject29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13" Type="http://schemas.openxmlformats.org/officeDocument/2006/relationships/image" Target="../media/image4.wmf"/><Relationship Id="rId18" Type="http://schemas.openxmlformats.org/officeDocument/2006/relationships/oleObject" Target="../embeddings/oleObject10.bin"/><Relationship Id="rId3" Type="http://schemas.openxmlformats.org/officeDocument/2006/relationships/notesSlide" Target="../notesSlides/notesSlide1.xml"/><Relationship Id="rId21" Type="http://schemas.openxmlformats.org/officeDocument/2006/relationships/oleObject" Target="../embeddings/oleObject13.bin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17" Type="http://schemas.openxmlformats.org/officeDocument/2006/relationships/oleObject" Target="../embeddings/oleObject9.bin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8.bin"/><Relationship Id="rId20" Type="http://schemas.openxmlformats.org/officeDocument/2006/relationships/oleObject" Target="../embeddings/oleObject12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oleObject" Target="../embeddings/oleObject4.bin"/><Relationship Id="rId5" Type="http://schemas.openxmlformats.org/officeDocument/2006/relationships/image" Target="../media/image5.png"/><Relationship Id="rId15" Type="http://schemas.openxmlformats.org/officeDocument/2006/relationships/oleObject" Target="../embeddings/oleObject7.bin"/><Relationship Id="rId10" Type="http://schemas.openxmlformats.org/officeDocument/2006/relationships/oleObject" Target="../embeddings/oleObject3.bin"/><Relationship Id="rId19" Type="http://schemas.openxmlformats.org/officeDocument/2006/relationships/oleObject" Target="../embeddings/oleObject11.bin"/><Relationship Id="rId4" Type="http://schemas.openxmlformats.org/officeDocument/2006/relationships/image" Target="NULL"/><Relationship Id="rId9" Type="http://schemas.openxmlformats.org/officeDocument/2006/relationships/image" Target="../media/image3.wmf"/><Relationship Id="rId14" Type="http://schemas.openxmlformats.org/officeDocument/2006/relationships/oleObject" Target="../embeddings/oleObject6.bin"/><Relationship Id="rId22" Type="http://schemas.openxmlformats.org/officeDocument/2006/relationships/image" Target="../media/image6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628775"/>
            <a:ext cx="8458200" cy="3086100"/>
          </a:xfrm>
        </p:spPr>
        <p:txBody>
          <a:bodyPr lIns="92075" tIns="46038" rIns="92075" bIns="46038" anchor="b"/>
          <a:lstStyle/>
          <a:p>
            <a:pPr algn="ctr" eaLnBrk="1" hangingPunct="1"/>
            <a:r>
              <a:rPr lang="en-US" sz="3200" smtClean="0"/>
              <a:t>HY-335 : </a:t>
            </a:r>
            <a:r>
              <a:rPr lang="el-GR" sz="3200" smtClean="0"/>
              <a:t>Δίκτυα Υπολογιστών</a:t>
            </a:r>
            <a:r>
              <a:rPr lang="el-GR" smtClean="0"/>
              <a:t/>
            </a:r>
            <a:br>
              <a:rPr lang="el-GR" smtClean="0"/>
            </a:br>
            <a:r>
              <a:rPr lang="el-GR" smtClean="0"/>
              <a:t/>
            </a:r>
            <a:br>
              <a:rPr lang="el-GR" smtClean="0"/>
            </a:br>
            <a:endParaRPr lang="en-GB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23850" y="3716338"/>
            <a:ext cx="8472488" cy="2743200"/>
          </a:xfrm>
        </p:spPr>
        <p:txBody>
          <a:bodyPr lIns="92075" tIns="46038" rIns="92075" bIns="46038"/>
          <a:lstStyle/>
          <a:p>
            <a:pPr marL="63500" indent="0" algn="ctr" eaLnBrk="1" hangingPunct="1">
              <a:buFont typeface="ZapfDingbats"/>
              <a:buNone/>
            </a:pPr>
            <a:endParaRPr lang="el-GR" sz="3200" dirty="0" smtClean="0"/>
          </a:p>
          <a:p>
            <a:pPr marL="63500" indent="0" algn="ctr" eaLnBrk="1" hangingPunct="1">
              <a:buFont typeface="ZapfDingbats"/>
              <a:buNone/>
            </a:pPr>
            <a:r>
              <a:rPr lang="el-GR" sz="2400" dirty="0" smtClean="0"/>
              <a:t>Μαρία </a:t>
            </a:r>
            <a:r>
              <a:rPr lang="el-GR" sz="2400" dirty="0" err="1" smtClean="0"/>
              <a:t>Παπαδοπούλη</a:t>
            </a:r>
            <a:endParaRPr lang="el-GR" sz="2400" dirty="0" smtClean="0"/>
          </a:p>
          <a:p>
            <a:pPr marL="63500" indent="0" algn="ctr" eaLnBrk="1" hangingPunct="1">
              <a:buFont typeface="ZapfDingbats"/>
              <a:buNone/>
            </a:pPr>
            <a:endParaRPr lang="el-GR" sz="2400" dirty="0" smtClean="0"/>
          </a:p>
          <a:p>
            <a:pPr marL="63500" indent="0" algn="ctr" eaLnBrk="1" hangingPunct="1">
              <a:buFont typeface="ZapfDingbats"/>
              <a:buNone/>
            </a:pPr>
            <a:r>
              <a:rPr lang="el-GR" sz="2400" dirty="0" smtClean="0"/>
              <a:t>Τμήμα Επιστήμης Υπολογιστών</a:t>
            </a:r>
          </a:p>
          <a:p>
            <a:pPr marL="63500" indent="0" algn="ctr" eaLnBrk="1" hangingPunct="1">
              <a:buFont typeface="ZapfDingbats"/>
              <a:buNone/>
            </a:pPr>
            <a:r>
              <a:rPr lang="el-GR" sz="2400" dirty="0" smtClean="0"/>
              <a:t>Πανεπιστήμιο Κρήτης</a:t>
            </a:r>
          </a:p>
          <a:p>
            <a:pPr marL="63500" indent="0" algn="ctr" eaLnBrk="1" hangingPunct="1">
              <a:buFont typeface="ZapfDingbats"/>
              <a:buNone/>
            </a:pPr>
            <a:r>
              <a:rPr lang="el-GR" sz="2400" dirty="0" smtClean="0"/>
              <a:t>Χειμερινό εξάμηνο 20</a:t>
            </a:r>
            <a:r>
              <a:rPr lang="en-US" sz="2400" dirty="0" smtClean="0"/>
              <a:t>12</a:t>
            </a:r>
            <a:r>
              <a:rPr lang="el-GR" sz="2400" dirty="0" smtClean="0"/>
              <a:t>-20</a:t>
            </a:r>
            <a:r>
              <a:rPr lang="en-US" sz="2400" dirty="0" smtClean="0"/>
              <a:t>13</a:t>
            </a:r>
            <a:endParaRPr lang="el-GR" sz="2400" dirty="0" smtClean="0"/>
          </a:p>
          <a:p>
            <a:pPr marL="63500" indent="0" algn="ctr" eaLnBrk="1" hangingPunct="1">
              <a:buFont typeface="ZapfDingbats"/>
              <a:buNone/>
            </a:pPr>
            <a:endParaRPr lang="en-GB" sz="2400" dirty="0" smtClean="0"/>
          </a:p>
          <a:p>
            <a:pPr marL="63500" indent="0" algn="ctr" eaLnBrk="1" hangingPunct="1">
              <a:buFont typeface="ZapfDingbats"/>
              <a:buNone/>
            </a:pPr>
            <a:endParaRPr lang="en-GB" dirty="0" smtClean="0"/>
          </a:p>
        </p:txBody>
      </p:sp>
      <p:pic>
        <p:nvPicPr>
          <p:cNvPr id="6148" name="Picture 5" descr="economist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038350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149" name="Group 42"/>
          <p:cNvGrpSpPr>
            <a:grpSpLocks/>
          </p:cNvGrpSpPr>
          <p:nvPr/>
        </p:nvGrpSpPr>
        <p:grpSpPr bwMode="auto">
          <a:xfrm>
            <a:off x="4751388" y="0"/>
            <a:ext cx="4392612" cy="3527425"/>
            <a:chOff x="567" y="482"/>
            <a:chExt cx="2767" cy="2222"/>
          </a:xfrm>
        </p:grpSpPr>
        <p:sp>
          <p:nvSpPr>
            <p:cNvPr id="6151" name="Rectangle 43"/>
            <p:cNvSpPr>
              <a:spLocks noChangeArrowheads="1"/>
            </p:cNvSpPr>
            <p:nvPr/>
          </p:nvSpPr>
          <p:spPr bwMode="auto">
            <a:xfrm>
              <a:off x="2103" y="839"/>
              <a:ext cx="691" cy="25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lgDash"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r"/>
              <a:endParaRPr lang="el-GR" sz="1600">
                <a:latin typeface="Arial Greek"/>
                <a:ea typeface="MS PGothic" pitchFamily="34" charset="-128"/>
              </a:endParaRPr>
            </a:p>
          </p:txBody>
        </p:sp>
        <p:sp>
          <p:nvSpPr>
            <p:cNvPr id="6152" name="Rectangle 44"/>
            <p:cNvSpPr>
              <a:spLocks noChangeArrowheads="1"/>
            </p:cNvSpPr>
            <p:nvPr/>
          </p:nvSpPr>
          <p:spPr bwMode="auto">
            <a:xfrm>
              <a:off x="2103" y="1090"/>
              <a:ext cx="691" cy="25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lgDashDotDot"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l-GR" sz="1600">
                <a:latin typeface="Arial Greek"/>
                <a:ea typeface="MS PGothic" pitchFamily="34" charset="-128"/>
              </a:endParaRPr>
            </a:p>
          </p:txBody>
        </p:sp>
        <p:sp>
          <p:nvSpPr>
            <p:cNvPr id="6153" name="Line 45"/>
            <p:cNvSpPr>
              <a:spLocks noChangeShapeType="1"/>
            </p:cNvSpPr>
            <p:nvPr/>
          </p:nvSpPr>
          <p:spPr bwMode="auto">
            <a:xfrm flipH="1">
              <a:off x="2132" y="1341"/>
              <a:ext cx="662" cy="4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154" name="Line 46"/>
            <p:cNvSpPr>
              <a:spLocks noChangeShapeType="1"/>
            </p:cNvSpPr>
            <p:nvPr/>
          </p:nvSpPr>
          <p:spPr bwMode="auto">
            <a:xfrm flipH="1">
              <a:off x="1469" y="1341"/>
              <a:ext cx="663" cy="4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155" name="Line 47"/>
            <p:cNvSpPr>
              <a:spLocks noChangeShapeType="1"/>
            </p:cNvSpPr>
            <p:nvPr/>
          </p:nvSpPr>
          <p:spPr bwMode="auto">
            <a:xfrm>
              <a:off x="1469" y="1768"/>
              <a:ext cx="6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156" name="Rectangle 48"/>
            <p:cNvSpPr>
              <a:spLocks noChangeArrowheads="1"/>
            </p:cNvSpPr>
            <p:nvPr/>
          </p:nvSpPr>
          <p:spPr bwMode="auto">
            <a:xfrm>
              <a:off x="1469" y="1758"/>
              <a:ext cx="663" cy="25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r"/>
              <a:endParaRPr lang="el-GR" sz="1600">
                <a:latin typeface="Arial Greek"/>
                <a:ea typeface="MS PGothic" pitchFamily="34" charset="-128"/>
              </a:endParaRPr>
            </a:p>
          </p:txBody>
        </p:sp>
        <p:sp>
          <p:nvSpPr>
            <p:cNvPr id="6157" name="Rectangle 49"/>
            <p:cNvSpPr>
              <a:spLocks noChangeArrowheads="1"/>
            </p:cNvSpPr>
            <p:nvPr/>
          </p:nvSpPr>
          <p:spPr bwMode="auto">
            <a:xfrm>
              <a:off x="1469" y="2009"/>
              <a:ext cx="663" cy="25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r"/>
              <a:endParaRPr lang="el-GR" sz="1600">
                <a:latin typeface="Arial Greek"/>
                <a:ea typeface="MS PGothic" pitchFamily="34" charset="-128"/>
              </a:endParaRPr>
            </a:p>
          </p:txBody>
        </p:sp>
        <p:sp>
          <p:nvSpPr>
            <p:cNvPr id="6158" name="Line 50"/>
            <p:cNvSpPr>
              <a:spLocks noChangeShapeType="1"/>
            </p:cNvSpPr>
            <p:nvPr/>
          </p:nvSpPr>
          <p:spPr bwMode="auto">
            <a:xfrm>
              <a:off x="2132" y="2260"/>
              <a:ext cx="0" cy="30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159" name="Line 51"/>
            <p:cNvSpPr>
              <a:spLocks noChangeShapeType="1"/>
            </p:cNvSpPr>
            <p:nvPr/>
          </p:nvSpPr>
          <p:spPr bwMode="auto">
            <a:xfrm>
              <a:off x="1469" y="1783"/>
              <a:ext cx="663" cy="77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160" name="Line 52"/>
            <p:cNvSpPr>
              <a:spLocks noChangeShapeType="1"/>
            </p:cNvSpPr>
            <p:nvPr/>
          </p:nvSpPr>
          <p:spPr bwMode="auto">
            <a:xfrm flipV="1">
              <a:off x="1469" y="1080"/>
              <a:ext cx="634" cy="9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161" name="Line 53"/>
            <p:cNvSpPr>
              <a:spLocks noChangeShapeType="1"/>
            </p:cNvSpPr>
            <p:nvPr/>
          </p:nvSpPr>
          <p:spPr bwMode="auto">
            <a:xfrm flipV="1">
              <a:off x="1469" y="839"/>
              <a:ext cx="634" cy="14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162" name="Line 54"/>
            <p:cNvSpPr>
              <a:spLocks noChangeShapeType="1"/>
            </p:cNvSpPr>
            <p:nvPr/>
          </p:nvSpPr>
          <p:spPr bwMode="auto">
            <a:xfrm flipV="1">
              <a:off x="2132" y="1080"/>
              <a:ext cx="663" cy="9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163" name="Line 55"/>
            <p:cNvSpPr>
              <a:spLocks noChangeShapeType="1"/>
            </p:cNvSpPr>
            <p:nvPr/>
          </p:nvSpPr>
          <p:spPr bwMode="auto">
            <a:xfrm flipV="1">
              <a:off x="2132" y="839"/>
              <a:ext cx="663" cy="14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164" name="Oval 56"/>
            <p:cNvSpPr>
              <a:spLocks noChangeArrowheads="1"/>
            </p:cNvSpPr>
            <p:nvPr/>
          </p:nvSpPr>
          <p:spPr bwMode="auto">
            <a:xfrm>
              <a:off x="2766" y="1253"/>
              <a:ext cx="159" cy="128"/>
            </a:xfrm>
            <a:prstGeom prst="ellipse">
              <a:avLst/>
            </a:prstGeom>
            <a:solidFill>
              <a:srgbClr val="8585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GB" sz="1600">
                  <a:latin typeface="Arial Greek"/>
                  <a:ea typeface="MS PGothic" pitchFamily="34" charset="-128"/>
                </a:rPr>
                <a:t>O</a:t>
              </a:r>
              <a:endParaRPr lang="en-US" sz="1600">
                <a:latin typeface="Arial Greek"/>
                <a:ea typeface="MS PGothic" pitchFamily="34" charset="-128"/>
              </a:endParaRPr>
            </a:p>
          </p:txBody>
        </p:sp>
        <p:sp>
          <p:nvSpPr>
            <p:cNvPr id="6165" name="Oval 57"/>
            <p:cNvSpPr>
              <a:spLocks noChangeArrowheads="1"/>
            </p:cNvSpPr>
            <p:nvPr/>
          </p:nvSpPr>
          <p:spPr bwMode="auto">
            <a:xfrm>
              <a:off x="1338" y="1616"/>
              <a:ext cx="189" cy="167"/>
            </a:xfrm>
            <a:prstGeom prst="ellipse">
              <a:avLst/>
            </a:prstGeom>
            <a:solidFill>
              <a:srgbClr val="E5E5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GB" sz="1600">
                  <a:latin typeface="Arial Greek"/>
                  <a:ea typeface="MS PGothic" pitchFamily="34" charset="-128"/>
                </a:rPr>
                <a:t>R</a:t>
              </a:r>
              <a:endParaRPr lang="en-US" sz="1600">
                <a:latin typeface="Arial Greek"/>
                <a:ea typeface="MS PGothic" pitchFamily="34" charset="-128"/>
              </a:endParaRPr>
            </a:p>
          </p:txBody>
        </p:sp>
        <p:sp>
          <p:nvSpPr>
            <p:cNvPr id="6166" name="Oval 58"/>
            <p:cNvSpPr>
              <a:spLocks noChangeArrowheads="1"/>
            </p:cNvSpPr>
            <p:nvPr/>
          </p:nvSpPr>
          <p:spPr bwMode="auto">
            <a:xfrm>
              <a:off x="2103" y="1482"/>
              <a:ext cx="187" cy="179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GB" sz="1600">
                  <a:latin typeface="Arial Greek"/>
                  <a:ea typeface="MS PGothic" pitchFamily="34" charset="-128"/>
                </a:rPr>
                <a:t>E</a:t>
              </a:r>
              <a:endParaRPr lang="en-US" sz="1600">
                <a:latin typeface="Arial Greek"/>
                <a:ea typeface="MS PGothic" pitchFamily="34" charset="-128"/>
              </a:endParaRPr>
            </a:p>
          </p:txBody>
        </p:sp>
        <p:sp>
          <p:nvSpPr>
            <p:cNvPr id="6167" name="Line 59"/>
            <p:cNvSpPr>
              <a:spLocks noChangeShapeType="1"/>
            </p:cNvSpPr>
            <p:nvPr/>
          </p:nvSpPr>
          <p:spPr bwMode="auto">
            <a:xfrm flipV="1">
              <a:off x="1498" y="1356"/>
              <a:ext cx="1268" cy="377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168" name="Oval 60"/>
            <p:cNvSpPr>
              <a:spLocks noChangeArrowheads="1"/>
            </p:cNvSpPr>
            <p:nvPr/>
          </p:nvSpPr>
          <p:spPr bwMode="auto">
            <a:xfrm>
              <a:off x="2103" y="2536"/>
              <a:ext cx="278" cy="16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GB" sz="1600">
                  <a:latin typeface="Arial Greek"/>
                  <a:ea typeface="MS PGothic" pitchFamily="34" charset="-128"/>
                </a:rPr>
                <a:t>K</a:t>
              </a:r>
              <a:endParaRPr lang="en-US" sz="1600">
                <a:latin typeface="Arial Greek"/>
                <a:ea typeface="MS PGothic" pitchFamily="34" charset="-128"/>
              </a:endParaRPr>
            </a:p>
          </p:txBody>
        </p:sp>
        <p:sp>
          <p:nvSpPr>
            <p:cNvPr id="6169" name="Line 61"/>
            <p:cNvSpPr>
              <a:spLocks noChangeShapeType="1"/>
            </p:cNvSpPr>
            <p:nvPr/>
          </p:nvSpPr>
          <p:spPr bwMode="auto">
            <a:xfrm flipV="1">
              <a:off x="2103" y="57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170" name="Oval 62"/>
            <p:cNvSpPr>
              <a:spLocks noChangeArrowheads="1"/>
            </p:cNvSpPr>
            <p:nvPr/>
          </p:nvSpPr>
          <p:spPr bwMode="auto">
            <a:xfrm>
              <a:off x="2045" y="482"/>
              <a:ext cx="155" cy="190"/>
            </a:xfrm>
            <a:prstGeom prst="ellipse">
              <a:avLst/>
            </a:prstGeom>
            <a:solidFill>
              <a:srgbClr val="0099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GB" sz="1600">
                  <a:latin typeface="Arial Greek"/>
                  <a:ea typeface="MS PGothic" pitchFamily="34" charset="-128"/>
                </a:rPr>
                <a:t>W</a:t>
              </a:r>
              <a:endParaRPr lang="en-US" sz="1600">
                <a:latin typeface="Arial Greek"/>
                <a:ea typeface="MS PGothic" pitchFamily="34" charset="-128"/>
              </a:endParaRPr>
            </a:p>
          </p:txBody>
        </p:sp>
        <p:sp>
          <p:nvSpPr>
            <p:cNvPr id="6171" name="Line 63"/>
            <p:cNvSpPr>
              <a:spLocks noChangeShapeType="1"/>
            </p:cNvSpPr>
            <p:nvPr/>
          </p:nvSpPr>
          <p:spPr bwMode="auto">
            <a:xfrm>
              <a:off x="2132" y="572"/>
              <a:ext cx="634" cy="769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172" name="Freeform 64"/>
            <p:cNvSpPr>
              <a:spLocks/>
            </p:cNvSpPr>
            <p:nvPr/>
          </p:nvSpPr>
          <p:spPr bwMode="auto">
            <a:xfrm rot="10800000">
              <a:off x="1152" y="1165"/>
              <a:ext cx="2046" cy="635"/>
            </a:xfrm>
            <a:custGeom>
              <a:avLst/>
              <a:gdLst>
                <a:gd name="T0" fmla="*/ 0 w 3220"/>
                <a:gd name="T1" fmla="*/ 1 h 1148"/>
                <a:gd name="T2" fmla="*/ 5 w 3220"/>
                <a:gd name="T3" fmla="*/ 1 h 1148"/>
                <a:gd name="T4" fmla="*/ 10 w 3220"/>
                <a:gd name="T5" fmla="*/ 1 h 1148"/>
                <a:gd name="T6" fmla="*/ 14 w 3220"/>
                <a:gd name="T7" fmla="*/ 1 h 11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220"/>
                <a:gd name="T13" fmla="*/ 0 h 1148"/>
                <a:gd name="T14" fmla="*/ 3220 w 3220"/>
                <a:gd name="T15" fmla="*/ 1148 h 11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220" h="1148">
                  <a:moveTo>
                    <a:pt x="0" y="14"/>
                  </a:moveTo>
                  <a:cubicBezTo>
                    <a:pt x="404" y="395"/>
                    <a:pt x="809" y="777"/>
                    <a:pt x="1179" y="785"/>
                  </a:cubicBezTo>
                  <a:cubicBezTo>
                    <a:pt x="1549" y="793"/>
                    <a:pt x="1882" y="0"/>
                    <a:pt x="2222" y="60"/>
                  </a:cubicBezTo>
                  <a:cubicBezTo>
                    <a:pt x="2562" y="120"/>
                    <a:pt x="3054" y="974"/>
                    <a:pt x="3220" y="1148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l-GR"/>
            </a:p>
          </p:txBody>
        </p:sp>
        <p:sp>
          <p:nvSpPr>
            <p:cNvPr id="6173" name="Oval 65"/>
            <p:cNvSpPr>
              <a:spLocks noChangeArrowheads="1"/>
            </p:cNvSpPr>
            <p:nvPr/>
          </p:nvSpPr>
          <p:spPr bwMode="auto">
            <a:xfrm>
              <a:off x="1065" y="1071"/>
              <a:ext cx="182" cy="14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GB" sz="1600">
                  <a:latin typeface="Arial Greek"/>
                  <a:ea typeface="MS PGothic" pitchFamily="34" charset="-128"/>
                </a:rPr>
                <a:t>N</a:t>
              </a:r>
              <a:endParaRPr lang="en-US" sz="1600">
                <a:latin typeface="Arial Greek"/>
                <a:ea typeface="MS PGothic" pitchFamily="34" charset="-128"/>
              </a:endParaRPr>
            </a:p>
          </p:txBody>
        </p:sp>
        <p:sp>
          <p:nvSpPr>
            <p:cNvPr id="6174" name="Oval 66"/>
            <p:cNvSpPr>
              <a:spLocks noChangeArrowheads="1"/>
            </p:cNvSpPr>
            <p:nvPr/>
          </p:nvSpPr>
          <p:spPr bwMode="auto">
            <a:xfrm>
              <a:off x="3083" y="1661"/>
              <a:ext cx="251" cy="18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GB" sz="1600">
                  <a:latin typeface="Arial Greek"/>
                  <a:ea typeface="MS PGothic" pitchFamily="34" charset="-128"/>
                </a:rPr>
                <a:t>T</a:t>
              </a:r>
              <a:endParaRPr lang="en-US" sz="1600">
                <a:latin typeface="Arial Greek"/>
                <a:ea typeface="MS PGothic" pitchFamily="34" charset="-128"/>
              </a:endParaRPr>
            </a:p>
          </p:txBody>
        </p:sp>
        <p:sp>
          <p:nvSpPr>
            <p:cNvPr id="6175" name="Freeform 67"/>
            <p:cNvSpPr>
              <a:spLocks/>
            </p:cNvSpPr>
            <p:nvPr/>
          </p:nvSpPr>
          <p:spPr bwMode="auto">
            <a:xfrm>
              <a:off x="921" y="1265"/>
              <a:ext cx="116" cy="352"/>
            </a:xfrm>
            <a:custGeom>
              <a:avLst/>
              <a:gdLst>
                <a:gd name="T0" fmla="*/ 1 w 182"/>
                <a:gd name="T1" fmla="*/ 0 h 635"/>
                <a:gd name="T2" fmla="*/ 0 w 182"/>
                <a:gd name="T3" fmla="*/ 1 h 635"/>
                <a:gd name="T4" fmla="*/ 1 w 182"/>
                <a:gd name="T5" fmla="*/ 1 h 635"/>
                <a:gd name="T6" fmla="*/ 0 w 182"/>
                <a:gd name="T7" fmla="*/ 1 h 63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2"/>
                <a:gd name="T13" fmla="*/ 0 h 635"/>
                <a:gd name="T14" fmla="*/ 182 w 182"/>
                <a:gd name="T15" fmla="*/ 635 h 63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2" h="635">
                  <a:moveTo>
                    <a:pt x="182" y="0"/>
                  </a:moveTo>
                  <a:cubicBezTo>
                    <a:pt x="91" y="155"/>
                    <a:pt x="0" y="310"/>
                    <a:pt x="0" y="363"/>
                  </a:cubicBezTo>
                  <a:cubicBezTo>
                    <a:pt x="0" y="416"/>
                    <a:pt x="182" y="272"/>
                    <a:pt x="182" y="317"/>
                  </a:cubicBezTo>
                  <a:cubicBezTo>
                    <a:pt x="182" y="362"/>
                    <a:pt x="30" y="582"/>
                    <a:pt x="0" y="63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l-GR"/>
            </a:p>
          </p:txBody>
        </p:sp>
        <p:sp>
          <p:nvSpPr>
            <p:cNvPr id="6176" name="Text Box 68"/>
            <p:cNvSpPr txBox="1">
              <a:spLocks noChangeArrowheads="1"/>
            </p:cNvSpPr>
            <p:nvPr/>
          </p:nvSpPr>
          <p:spPr bwMode="auto">
            <a:xfrm>
              <a:off x="567" y="1344"/>
              <a:ext cx="816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/>
              <a:r>
                <a:rPr lang="en-GB" sz="1600" b="1">
                  <a:latin typeface="Arial Greek"/>
                  <a:ea typeface="MS PGothic" pitchFamily="34" charset="-128"/>
                </a:rPr>
                <a:t>net   </a:t>
              </a:r>
              <a:r>
                <a:rPr lang="en-GB" sz="1600">
                  <a:latin typeface="Arial Greek"/>
                  <a:ea typeface="MS PGothic" pitchFamily="34" charset="-128"/>
                </a:rPr>
                <a:t>works</a:t>
              </a:r>
              <a:endParaRPr lang="en-US" sz="1600">
                <a:latin typeface="Arial Greek"/>
                <a:ea typeface="MS PGothic" pitchFamily="34" charset="-128"/>
              </a:endParaRPr>
            </a:p>
          </p:txBody>
        </p:sp>
        <p:sp>
          <p:nvSpPr>
            <p:cNvPr id="6177" name="Line 69"/>
            <p:cNvSpPr>
              <a:spLocks noChangeShapeType="1"/>
            </p:cNvSpPr>
            <p:nvPr/>
          </p:nvSpPr>
          <p:spPr bwMode="auto">
            <a:xfrm>
              <a:off x="2103" y="1341"/>
              <a:ext cx="0" cy="4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6150" name="Text Box 33"/>
          <p:cNvSpPr txBox="1">
            <a:spLocks noChangeArrowheads="1"/>
          </p:cNvSpPr>
          <p:nvPr/>
        </p:nvSpPr>
        <p:spPr bwMode="auto">
          <a:xfrm>
            <a:off x="501650" y="3681413"/>
            <a:ext cx="8023225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r"/>
            <a:r>
              <a:rPr lang="el-GR" sz="2800" b="1">
                <a:solidFill>
                  <a:srgbClr val="FF9933"/>
                </a:solidFill>
                <a:latin typeface="Arial Greek"/>
              </a:rPr>
              <a:t>Επίπεδο</a:t>
            </a:r>
            <a:r>
              <a:rPr lang="en-US" sz="2800" b="1">
                <a:solidFill>
                  <a:srgbClr val="FF9933"/>
                </a:solidFill>
                <a:latin typeface="Arial Greek"/>
              </a:rPr>
              <a:t> </a:t>
            </a:r>
            <a:r>
              <a:rPr lang="el-GR" sz="2800" b="1">
                <a:solidFill>
                  <a:srgbClr val="FF9933"/>
                </a:solidFill>
                <a:latin typeface="Arial Greek"/>
              </a:rPr>
              <a:t>Δικτύου –Αλγόριθμοι Δρομολόγησης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308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F6A6A30A-7FF7-4110-9EB4-F7BA70DFEBB6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083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-148281"/>
            <a:ext cx="7772400" cy="1143000"/>
          </a:xfrm>
        </p:spPr>
        <p:txBody>
          <a:bodyPr/>
          <a:lstStyle/>
          <a:p>
            <a:r>
              <a:rPr lang="en-US" sz="3600" dirty="0" smtClean="0"/>
              <a:t>IP Addressing: introduction</a:t>
            </a:r>
            <a:endParaRPr lang="en-US" dirty="0" smtClean="0"/>
          </a:p>
        </p:txBody>
      </p:sp>
      <p:sp>
        <p:nvSpPr>
          <p:cNvPr id="308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34646"/>
            <a:ext cx="5684109" cy="4648200"/>
          </a:xfrm>
        </p:spPr>
        <p:txBody>
          <a:bodyPr/>
          <a:lstStyle/>
          <a:p>
            <a:pPr>
              <a:buNone/>
            </a:pPr>
            <a:r>
              <a:rPr lang="en-US" sz="2200" dirty="0" smtClean="0">
                <a:solidFill>
                  <a:schemeClr val="accent2"/>
                </a:solidFill>
              </a:rPr>
              <a:t>IP address:</a:t>
            </a:r>
            <a:r>
              <a:rPr lang="en-US" sz="2200" dirty="0" smtClean="0"/>
              <a:t> 32-bit identifier</a:t>
            </a:r>
          </a:p>
          <a:p>
            <a:pPr>
              <a:buNone/>
            </a:pPr>
            <a:r>
              <a:rPr lang="en-US" sz="2200" dirty="0" smtClean="0"/>
              <a:t>for the network interface of</a:t>
            </a:r>
          </a:p>
          <a:p>
            <a:pPr>
              <a:buFont typeface="ZapfDingbats"/>
              <a:buNone/>
            </a:pPr>
            <a:r>
              <a:rPr lang="en-US" sz="2200" dirty="0" smtClean="0"/>
              <a:t>a host or router </a:t>
            </a:r>
          </a:p>
          <a:p>
            <a:pPr>
              <a:buNone/>
            </a:pPr>
            <a:endParaRPr lang="en-US" sz="2400" i="1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sz="2400" i="1" dirty="0" smtClean="0">
                <a:solidFill>
                  <a:schemeClr val="accent2"/>
                </a:solidFill>
              </a:rPr>
              <a:t>interface:</a:t>
            </a:r>
            <a:r>
              <a:rPr lang="en-US" sz="2400" dirty="0" smtClean="0"/>
              <a:t> connection between host/router &amp; physical link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000" dirty="0" smtClean="0"/>
              <a:t>router’s typically have multiple interfaces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b="1" dirty="0" smtClean="0">
                <a:solidFill>
                  <a:srgbClr val="00B050"/>
                </a:solidFill>
              </a:rPr>
              <a:t>IP addresses associated with each interface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4456113" y="1265238"/>
          <a:ext cx="5842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Clip" r:id="rId4" imgW="1305000" imgH="1085760" progId="">
                  <p:embed/>
                </p:oleObj>
              </mc:Choice>
              <mc:Fallback>
                <p:oleObj name="Clip" r:id="rId4" imgW="1305000" imgH="108576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6113" y="1265238"/>
                        <a:ext cx="584200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5" name="Line 5"/>
          <p:cNvSpPr>
            <a:spLocks noChangeShapeType="1"/>
          </p:cNvSpPr>
          <p:nvPr/>
        </p:nvSpPr>
        <p:spPr bwMode="auto">
          <a:xfrm>
            <a:off x="5016500" y="1638300"/>
            <a:ext cx="277813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086" name="Line 6"/>
          <p:cNvSpPr>
            <a:spLocks noChangeShapeType="1"/>
          </p:cNvSpPr>
          <p:nvPr/>
        </p:nvSpPr>
        <p:spPr bwMode="auto">
          <a:xfrm flipH="1">
            <a:off x="5307013" y="1624013"/>
            <a:ext cx="0" cy="12906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087" name="Line 7"/>
          <p:cNvSpPr>
            <a:spLocks noChangeShapeType="1"/>
          </p:cNvSpPr>
          <p:nvPr/>
        </p:nvSpPr>
        <p:spPr bwMode="auto">
          <a:xfrm flipV="1">
            <a:off x="5016500" y="2282825"/>
            <a:ext cx="277813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088" name="Line 8"/>
          <p:cNvSpPr>
            <a:spLocks noChangeShapeType="1"/>
          </p:cNvSpPr>
          <p:nvPr/>
        </p:nvSpPr>
        <p:spPr bwMode="auto">
          <a:xfrm>
            <a:off x="5026025" y="2909888"/>
            <a:ext cx="273050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456113" y="1931988"/>
          <a:ext cx="5842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Clip" r:id="rId6" imgW="1305000" imgH="1085760" progId="">
                  <p:embed/>
                </p:oleObj>
              </mc:Choice>
              <mc:Fallback>
                <p:oleObj name="Clip" r:id="rId6" imgW="1305000" imgH="1085760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6113" y="1931988"/>
                        <a:ext cx="584200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4456113" y="2541588"/>
          <a:ext cx="5842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Clip" r:id="rId7" imgW="1305000" imgH="1085760" progId="">
                  <p:embed/>
                </p:oleObj>
              </mc:Choice>
              <mc:Fallback>
                <p:oleObj name="Clip" r:id="rId7" imgW="1305000" imgH="108576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6113" y="2541588"/>
                        <a:ext cx="584200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9" name="Line 11"/>
          <p:cNvSpPr>
            <a:spLocks noChangeShapeType="1"/>
          </p:cNvSpPr>
          <p:nvPr/>
        </p:nvSpPr>
        <p:spPr bwMode="auto">
          <a:xfrm>
            <a:off x="5307013" y="2481263"/>
            <a:ext cx="10350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3090" name="Group 12"/>
          <p:cNvGrpSpPr>
            <a:grpSpLocks/>
          </p:cNvGrpSpPr>
          <p:nvPr/>
        </p:nvGrpSpPr>
        <p:grpSpPr bwMode="auto">
          <a:xfrm>
            <a:off x="6249988" y="2446338"/>
            <a:ext cx="711200" cy="381000"/>
            <a:chOff x="3600" y="219"/>
            <a:chExt cx="360" cy="175"/>
          </a:xfrm>
        </p:grpSpPr>
        <p:sp>
          <p:nvSpPr>
            <p:cNvPr id="3130" name="Oval 13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131" name="Line 14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132" name="Line 15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133" name="Rectangle 16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3134" name="Oval 17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3135" name="Group 18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3140" name="Line 1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141" name="Line 2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142" name="Line 2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3136" name="Group 22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3137" name="Line 2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138" name="Line 2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139" name="Line 2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3091" name="Text Box 26"/>
          <p:cNvSpPr txBox="1">
            <a:spLocks noChangeArrowheads="1"/>
          </p:cNvSpPr>
          <p:nvPr/>
        </p:nvSpPr>
        <p:spPr bwMode="auto">
          <a:xfrm>
            <a:off x="4975225" y="1312863"/>
            <a:ext cx="1031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223.1.1.1</a:t>
            </a:r>
            <a:endParaRPr lang="en-US"/>
          </a:p>
        </p:txBody>
      </p:sp>
      <p:grpSp>
        <p:nvGrpSpPr>
          <p:cNvPr id="3092" name="Group 27"/>
          <p:cNvGrpSpPr>
            <a:grpSpLocks/>
          </p:cNvGrpSpPr>
          <p:nvPr/>
        </p:nvGrpSpPr>
        <p:grpSpPr bwMode="auto">
          <a:xfrm>
            <a:off x="4975225" y="1955800"/>
            <a:ext cx="1031875" cy="336550"/>
            <a:chOff x="3251" y="608"/>
            <a:chExt cx="650" cy="212"/>
          </a:xfrm>
        </p:grpSpPr>
        <p:sp>
          <p:nvSpPr>
            <p:cNvPr id="3128" name="Rectangle 28"/>
            <p:cNvSpPr>
              <a:spLocks noChangeArrowheads="1"/>
            </p:cNvSpPr>
            <p:nvPr/>
          </p:nvSpPr>
          <p:spPr bwMode="auto">
            <a:xfrm>
              <a:off x="3306" y="657"/>
              <a:ext cx="525" cy="11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129" name="Text Box 29"/>
            <p:cNvSpPr txBox="1">
              <a:spLocks noChangeArrowheads="1"/>
            </p:cNvSpPr>
            <p:nvPr/>
          </p:nvSpPr>
          <p:spPr bwMode="auto">
            <a:xfrm>
              <a:off x="3251" y="608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223.1.1.2</a:t>
              </a:r>
              <a:endParaRPr lang="en-US"/>
            </a:p>
          </p:txBody>
        </p:sp>
      </p:grpSp>
      <p:sp>
        <p:nvSpPr>
          <p:cNvPr id="3093" name="Text Box 30"/>
          <p:cNvSpPr txBox="1">
            <a:spLocks noChangeArrowheads="1"/>
          </p:cNvSpPr>
          <p:nvPr/>
        </p:nvSpPr>
        <p:spPr bwMode="auto">
          <a:xfrm>
            <a:off x="4860925" y="2894013"/>
            <a:ext cx="1031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223.1.1.3</a:t>
            </a:r>
            <a:endParaRPr lang="en-US"/>
          </a:p>
        </p:txBody>
      </p:sp>
      <p:sp>
        <p:nvSpPr>
          <p:cNvPr id="3094" name="Text Box 31"/>
          <p:cNvSpPr txBox="1">
            <a:spLocks noChangeArrowheads="1"/>
          </p:cNvSpPr>
          <p:nvPr/>
        </p:nvSpPr>
        <p:spPr bwMode="auto">
          <a:xfrm>
            <a:off x="5651500" y="2222500"/>
            <a:ext cx="1031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223.1.1.4</a:t>
            </a:r>
            <a:endParaRPr lang="en-US"/>
          </a:p>
        </p:txBody>
      </p:sp>
      <p:sp>
        <p:nvSpPr>
          <p:cNvPr id="3095" name="Line 32"/>
          <p:cNvSpPr>
            <a:spLocks noChangeShapeType="1"/>
          </p:cNvSpPr>
          <p:nvPr/>
        </p:nvSpPr>
        <p:spPr bwMode="auto">
          <a:xfrm>
            <a:off x="6854825" y="2490788"/>
            <a:ext cx="1016000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096" name="Text Box 33"/>
          <p:cNvSpPr txBox="1">
            <a:spLocks noChangeArrowheads="1"/>
          </p:cNvSpPr>
          <p:nvPr/>
        </p:nvSpPr>
        <p:spPr bwMode="auto">
          <a:xfrm>
            <a:off x="6727825" y="2212975"/>
            <a:ext cx="1031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223.1.2.9</a:t>
            </a:r>
            <a:endParaRPr lang="en-US"/>
          </a:p>
        </p:txBody>
      </p:sp>
      <p:sp>
        <p:nvSpPr>
          <p:cNvPr id="3097" name="Line 34"/>
          <p:cNvSpPr>
            <a:spLocks noChangeShapeType="1"/>
          </p:cNvSpPr>
          <p:nvPr/>
        </p:nvSpPr>
        <p:spPr bwMode="auto">
          <a:xfrm flipH="1">
            <a:off x="7878763" y="1795463"/>
            <a:ext cx="0" cy="12906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8056563" y="1503363"/>
          <a:ext cx="5842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Clip" r:id="rId8" imgW="1305000" imgH="1085760" progId="">
                  <p:embed/>
                </p:oleObj>
              </mc:Choice>
              <mc:Fallback>
                <p:oleObj name="Clip" r:id="rId8" imgW="1305000" imgH="1085760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56563" y="1503363"/>
                        <a:ext cx="584200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8" name="Line 36"/>
          <p:cNvSpPr>
            <a:spLocks noChangeShapeType="1"/>
          </p:cNvSpPr>
          <p:nvPr/>
        </p:nvSpPr>
        <p:spPr bwMode="auto">
          <a:xfrm>
            <a:off x="7878763" y="1800225"/>
            <a:ext cx="2349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8061325" y="2884488"/>
          <a:ext cx="5842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Clip" r:id="rId9" imgW="1305000" imgH="1085760" progId="">
                  <p:embed/>
                </p:oleObj>
              </mc:Choice>
              <mc:Fallback>
                <p:oleObj name="Clip" r:id="rId9" imgW="1305000" imgH="1085760" progId="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61325" y="2884488"/>
                        <a:ext cx="584200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9" name="Line 38"/>
          <p:cNvSpPr>
            <a:spLocks noChangeShapeType="1"/>
          </p:cNvSpPr>
          <p:nvPr/>
        </p:nvSpPr>
        <p:spPr bwMode="auto">
          <a:xfrm>
            <a:off x="7878763" y="3071813"/>
            <a:ext cx="2349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3100" name="Group 39"/>
          <p:cNvGrpSpPr>
            <a:grpSpLocks/>
          </p:cNvGrpSpPr>
          <p:nvPr/>
        </p:nvGrpSpPr>
        <p:grpSpPr bwMode="auto">
          <a:xfrm>
            <a:off x="7189788" y="2732088"/>
            <a:ext cx="1031875" cy="336550"/>
            <a:chOff x="4532" y="1229"/>
            <a:chExt cx="650" cy="212"/>
          </a:xfrm>
        </p:grpSpPr>
        <p:sp>
          <p:nvSpPr>
            <p:cNvPr id="3126" name="Rectangle 40"/>
            <p:cNvSpPr>
              <a:spLocks noChangeArrowheads="1"/>
            </p:cNvSpPr>
            <p:nvPr/>
          </p:nvSpPr>
          <p:spPr bwMode="auto">
            <a:xfrm>
              <a:off x="4587" y="1284"/>
              <a:ext cx="534" cy="11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127" name="Text Box 41"/>
            <p:cNvSpPr txBox="1">
              <a:spLocks noChangeArrowheads="1"/>
            </p:cNvSpPr>
            <p:nvPr/>
          </p:nvSpPr>
          <p:spPr bwMode="auto">
            <a:xfrm>
              <a:off x="4532" y="1229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223.1.2.2</a:t>
              </a:r>
              <a:endParaRPr lang="en-US"/>
            </a:p>
          </p:txBody>
        </p:sp>
      </p:grpSp>
      <p:grpSp>
        <p:nvGrpSpPr>
          <p:cNvPr id="3101" name="Group 42"/>
          <p:cNvGrpSpPr>
            <a:grpSpLocks/>
          </p:cNvGrpSpPr>
          <p:nvPr/>
        </p:nvGrpSpPr>
        <p:grpSpPr bwMode="auto">
          <a:xfrm>
            <a:off x="7151688" y="1760538"/>
            <a:ext cx="1031875" cy="336550"/>
            <a:chOff x="4532" y="1229"/>
            <a:chExt cx="650" cy="212"/>
          </a:xfrm>
        </p:grpSpPr>
        <p:sp>
          <p:nvSpPr>
            <p:cNvPr id="3124" name="Rectangle 43"/>
            <p:cNvSpPr>
              <a:spLocks noChangeArrowheads="1"/>
            </p:cNvSpPr>
            <p:nvPr/>
          </p:nvSpPr>
          <p:spPr bwMode="auto">
            <a:xfrm>
              <a:off x="4587" y="1284"/>
              <a:ext cx="534" cy="11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125" name="Text Box 44"/>
            <p:cNvSpPr txBox="1">
              <a:spLocks noChangeArrowheads="1"/>
            </p:cNvSpPr>
            <p:nvPr/>
          </p:nvSpPr>
          <p:spPr bwMode="auto">
            <a:xfrm>
              <a:off x="4532" y="1229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223.1.2.1</a:t>
              </a:r>
              <a:endParaRPr lang="en-US"/>
            </a:p>
          </p:txBody>
        </p:sp>
      </p:grpSp>
      <p:sp>
        <p:nvSpPr>
          <p:cNvPr id="3102" name="Line 45"/>
          <p:cNvSpPr>
            <a:spLocks noChangeShapeType="1"/>
          </p:cNvSpPr>
          <p:nvPr/>
        </p:nvSpPr>
        <p:spPr bwMode="auto">
          <a:xfrm flipH="1">
            <a:off x="6616700" y="2828925"/>
            <a:ext cx="0" cy="12906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103" name="Line 46"/>
          <p:cNvSpPr>
            <a:spLocks noChangeShapeType="1"/>
          </p:cNvSpPr>
          <p:nvPr/>
        </p:nvSpPr>
        <p:spPr bwMode="auto">
          <a:xfrm flipH="1">
            <a:off x="6007100" y="4110038"/>
            <a:ext cx="11858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104" name="Line 47"/>
          <p:cNvSpPr>
            <a:spLocks noChangeShapeType="1"/>
          </p:cNvSpPr>
          <p:nvPr/>
        </p:nvSpPr>
        <p:spPr bwMode="auto">
          <a:xfrm flipH="1" flipV="1">
            <a:off x="6003925" y="4102100"/>
            <a:ext cx="3175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105" name="Line 48"/>
          <p:cNvSpPr>
            <a:spLocks noChangeShapeType="1"/>
          </p:cNvSpPr>
          <p:nvPr/>
        </p:nvSpPr>
        <p:spPr bwMode="auto">
          <a:xfrm flipH="1" flipV="1">
            <a:off x="7180263" y="4106863"/>
            <a:ext cx="3175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6965950" y="4265613"/>
          <a:ext cx="5842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Clip" r:id="rId10" imgW="1305000" imgH="1085760" progId="">
                  <p:embed/>
                </p:oleObj>
              </mc:Choice>
              <mc:Fallback>
                <p:oleObj name="Clip" r:id="rId10" imgW="1305000" imgH="1085760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5950" y="4265613"/>
                        <a:ext cx="584200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5708650" y="4279900"/>
          <a:ext cx="5842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Clip" r:id="rId11" imgW="1305000" imgH="1085760" progId="">
                  <p:embed/>
                </p:oleObj>
              </mc:Choice>
              <mc:Fallback>
                <p:oleObj name="Clip" r:id="rId11" imgW="1305000" imgH="1085760" progId="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8650" y="4279900"/>
                        <a:ext cx="584200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106" name="Group 51"/>
          <p:cNvGrpSpPr>
            <a:grpSpLocks/>
          </p:cNvGrpSpPr>
          <p:nvPr/>
        </p:nvGrpSpPr>
        <p:grpSpPr bwMode="auto">
          <a:xfrm>
            <a:off x="7151688" y="3984625"/>
            <a:ext cx="1031875" cy="336550"/>
            <a:chOff x="4532" y="1229"/>
            <a:chExt cx="650" cy="212"/>
          </a:xfrm>
        </p:grpSpPr>
        <p:sp>
          <p:nvSpPr>
            <p:cNvPr id="3122" name="Rectangle 52"/>
            <p:cNvSpPr>
              <a:spLocks noChangeArrowheads="1"/>
            </p:cNvSpPr>
            <p:nvPr/>
          </p:nvSpPr>
          <p:spPr bwMode="auto">
            <a:xfrm>
              <a:off x="4587" y="1284"/>
              <a:ext cx="534" cy="11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123" name="Text Box 53"/>
            <p:cNvSpPr txBox="1">
              <a:spLocks noChangeArrowheads="1"/>
            </p:cNvSpPr>
            <p:nvPr/>
          </p:nvSpPr>
          <p:spPr bwMode="auto">
            <a:xfrm>
              <a:off x="4532" y="1229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223.1.3.2</a:t>
              </a:r>
              <a:endParaRPr lang="en-US"/>
            </a:p>
          </p:txBody>
        </p:sp>
      </p:grpSp>
      <p:grpSp>
        <p:nvGrpSpPr>
          <p:cNvPr id="3107" name="Group 54"/>
          <p:cNvGrpSpPr>
            <a:grpSpLocks/>
          </p:cNvGrpSpPr>
          <p:nvPr/>
        </p:nvGrpSpPr>
        <p:grpSpPr bwMode="auto">
          <a:xfrm>
            <a:off x="5003800" y="4013200"/>
            <a:ext cx="1031875" cy="336550"/>
            <a:chOff x="4532" y="1229"/>
            <a:chExt cx="650" cy="212"/>
          </a:xfrm>
        </p:grpSpPr>
        <p:sp>
          <p:nvSpPr>
            <p:cNvPr id="3120" name="Rectangle 55"/>
            <p:cNvSpPr>
              <a:spLocks noChangeArrowheads="1"/>
            </p:cNvSpPr>
            <p:nvPr/>
          </p:nvSpPr>
          <p:spPr bwMode="auto">
            <a:xfrm>
              <a:off x="4587" y="1284"/>
              <a:ext cx="534" cy="11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121" name="Text Box 56"/>
            <p:cNvSpPr txBox="1">
              <a:spLocks noChangeArrowheads="1"/>
            </p:cNvSpPr>
            <p:nvPr/>
          </p:nvSpPr>
          <p:spPr bwMode="auto">
            <a:xfrm>
              <a:off x="4532" y="1229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223.1.3.1</a:t>
              </a:r>
              <a:endParaRPr lang="en-US"/>
            </a:p>
          </p:txBody>
        </p:sp>
      </p:grpSp>
      <p:grpSp>
        <p:nvGrpSpPr>
          <p:cNvPr id="3108" name="Group 57"/>
          <p:cNvGrpSpPr>
            <a:grpSpLocks/>
          </p:cNvGrpSpPr>
          <p:nvPr/>
        </p:nvGrpSpPr>
        <p:grpSpPr bwMode="auto">
          <a:xfrm>
            <a:off x="6003925" y="2874963"/>
            <a:ext cx="1144588" cy="336550"/>
            <a:chOff x="4532" y="1229"/>
            <a:chExt cx="721" cy="212"/>
          </a:xfrm>
        </p:grpSpPr>
        <p:sp>
          <p:nvSpPr>
            <p:cNvPr id="3118" name="Rectangle 58"/>
            <p:cNvSpPr>
              <a:spLocks noChangeArrowheads="1"/>
            </p:cNvSpPr>
            <p:nvPr/>
          </p:nvSpPr>
          <p:spPr bwMode="auto">
            <a:xfrm>
              <a:off x="4587" y="1284"/>
              <a:ext cx="534" cy="11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119" name="Text Box 59"/>
            <p:cNvSpPr txBox="1">
              <a:spLocks noChangeArrowheads="1"/>
            </p:cNvSpPr>
            <p:nvPr/>
          </p:nvSpPr>
          <p:spPr bwMode="auto">
            <a:xfrm>
              <a:off x="4532" y="1229"/>
              <a:ext cx="72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223.1.3.27</a:t>
              </a:r>
              <a:endParaRPr lang="en-US"/>
            </a:p>
          </p:txBody>
        </p:sp>
      </p:grpSp>
      <p:sp>
        <p:nvSpPr>
          <p:cNvPr id="3109" name="Text Box 60"/>
          <p:cNvSpPr txBox="1">
            <a:spLocks noChangeArrowheads="1"/>
          </p:cNvSpPr>
          <p:nvPr/>
        </p:nvSpPr>
        <p:spPr bwMode="auto">
          <a:xfrm>
            <a:off x="3984625" y="5341938"/>
            <a:ext cx="50434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223.1.1.1 = 11011111 00000001 00000001 00000001</a:t>
            </a:r>
            <a:endParaRPr lang="en-US"/>
          </a:p>
        </p:txBody>
      </p:sp>
      <p:sp>
        <p:nvSpPr>
          <p:cNvPr id="3110" name="Freeform 61"/>
          <p:cNvSpPr>
            <a:spLocks/>
          </p:cNvSpPr>
          <p:nvPr/>
        </p:nvSpPr>
        <p:spPr bwMode="auto">
          <a:xfrm>
            <a:off x="5162550" y="5597525"/>
            <a:ext cx="892175" cy="92075"/>
          </a:xfrm>
          <a:custGeom>
            <a:avLst/>
            <a:gdLst>
              <a:gd name="T0" fmla="*/ 0 w 562"/>
              <a:gd name="T1" fmla="*/ 0 h 58"/>
              <a:gd name="T2" fmla="*/ 0 w 562"/>
              <a:gd name="T3" fmla="*/ 146169074 h 58"/>
              <a:gd name="T4" fmla="*/ 1416327594 w 562"/>
              <a:gd name="T5" fmla="*/ 146169074 h 58"/>
              <a:gd name="T6" fmla="*/ 1416327594 w 562"/>
              <a:gd name="T7" fmla="*/ 40322502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2"/>
              <a:gd name="T13" fmla="*/ 0 h 58"/>
              <a:gd name="T14" fmla="*/ 562 w 562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2" h="58">
                <a:moveTo>
                  <a:pt x="0" y="0"/>
                </a:moveTo>
                <a:lnTo>
                  <a:pt x="0" y="58"/>
                </a:lnTo>
                <a:lnTo>
                  <a:pt x="562" y="58"/>
                </a:lnTo>
                <a:lnTo>
                  <a:pt x="562" y="16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111" name="Freeform 62"/>
          <p:cNvSpPr>
            <a:spLocks/>
          </p:cNvSpPr>
          <p:nvPr/>
        </p:nvSpPr>
        <p:spPr bwMode="auto">
          <a:xfrm>
            <a:off x="6124575" y="5616575"/>
            <a:ext cx="892175" cy="79375"/>
          </a:xfrm>
          <a:custGeom>
            <a:avLst/>
            <a:gdLst>
              <a:gd name="T0" fmla="*/ 0 w 562"/>
              <a:gd name="T1" fmla="*/ 0 h 50"/>
              <a:gd name="T2" fmla="*/ 0 w 562"/>
              <a:gd name="T3" fmla="*/ 126007824 h 50"/>
              <a:gd name="T4" fmla="*/ 1416327594 w 562"/>
              <a:gd name="T5" fmla="*/ 126007824 h 50"/>
              <a:gd name="T6" fmla="*/ 1416327594 w 562"/>
              <a:gd name="T7" fmla="*/ 20161250 h 50"/>
              <a:gd name="T8" fmla="*/ 0 60000 65536"/>
              <a:gd name="T9" fmla="*/ 0 60000 65536"/>
              <a:gd name="T10" fmla="*/ 0 60000 65536"/>
              <a:gd name="T11" fmla="*/ 0 60000 65536"/>
              <a:gd name="T12" fmla="*/ 0 w 562"/>
              <a:gd name="T13" fmla="*/ 0 h 50"/>
              <a:gd name="T14" fmla="*/ 562 w 562"/>
              <a:gd name="T15" fmla="*/ 50 h 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2" h="50">
                <a:moveTo>
                  <a:pt x="0" y="0"/>
                </a:moveTo>
                <a:lnTo>
                  <a:pt x="0" y="50"/>
                </a:lnTo>
                <a:lnTo>
                  <a:pt x="562" y="50"/>
                </a:lnTo>
                <a:lnTo>
                  <a:pt x="562" y="8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112" name="Freeform 63"/>
          <p:cNvSpPr>
            <a:spLocks/>
          </p:cNvSpPr>
          <p:nvPr/>
        </p:nvSpPr>
        <p:spPr bwMode="auto">
          <a:xfrm>
            <a:off x="7089775" y="5619750"/>
            <a:ext cx="869950" cy="79375"/>
          </a:xfrm>
          <a:custGeom>
            <a:avLst/>
            <a:gdLst>
              <a:gd name="T0" fmla="*/ 0 w 562"/>
              <a:gd name="T1" fmla="*/ 0 h 50"/>
              <a:gd name="T2" fmla="*/ 0 w 562"/>
              <a:gd name="T3" fmla="*/ 126007824 h 50"/>
              <a:gd name="T4" fmla="*/ 1346642155 w 562"/>
              <a:gd name="T5" fmla="*/ 126007824 h 50"/>
              <a:gd name="T6" fmla="*/ 1346642155 w 562"/>
              <a:gd name="T7" fmla="*/ 20161250 h 50"/>
              <a:gd name="T8" fmla="*/ 0 60000 65536"/>
              <a:gd name="T9" fmla="*/ 0 60000 65536"/>
              <a:gd name="T10" fmla="*/ 0 60000 65536"/>
              <a:gd name="T11" fmla="*/ 0 60000 65536"/>
              <a:gd name="T12" fmla="*/ 0 w 562"/>
              <a:gd name="T13" fmla="*/ 0 h 50"/>
              <a:gd name="T14" fmla="*/ 562 w 562"/>
              <a:gd name="T15" fmla="*/ 50 h 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2" h="50">
                <a:moveTo>
                  <a:pt x="0" y="0"/>
                </a:moveTo>
                <a:lnTo>
                  <a:pt x="0" y="50"/>
                </a:lnTo>
                <a:lnTo>
                  <a:pt x="562" y="50"/>
                </a:lnTo>
                <a:lnTo>
                  <a:pt x="562" y="8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113" name="Freeform 64"/>
          <p:cNvSpPr>
            <a:spLocks/>
          </p:cNvSpPr>
          <p:nvPr/>
        </p:nvSpPr>
        <p:spPr bwMode="auto">
          <a:xfrm>
            <a:off x="8054975" y="5622925"/>
            <a:ext cx="869950" cy="79375"/>
          </a:xfrm>
          <a:custGeom>
            <a:avLst/>
            <a:gdLst>
              <a:gd name="T0" fmla="*/ 0 w 562"/>
              <a:gd name="T1" fmla="*/ 0 h 50"/>
              <a:gd name="T2" fmla="*/ 0 w 562"/>
              <a:gd name="T3" fmla="*/ 126007824 h 50"/>
              <a:gd name="T4" fmla="*/ 1346642155 w 562"/>
              <a:gd name="T5" fmla="*/ 126007824 h 50"/>
              <a:gd name="T6" fmla="*/ 1346642155 w 562"/>
              <a:gd name="T7" fmla="*/ 20161250 h 50"/>
              <a:gd name="T8" fmla="*/ 0 60000 65536"/>
              <a:gd name="T9" fmla="*/ 0 60000 65536"/>
              <a:gd name="T10" fmla="*/ 0 60000 65536"/>
              <a:gd name="T11" fmla="*/ 0 60000 65536"/>
              <a:gd name="T12" fmla="*/ 0 w 562"/>
              <a:gd name="T13" fmla="*/ 0 h 50"/>
              <a:gd name="T14" fmla="*/ 562 w 562"/>
              <a:gd name="T15" fmla="*/ 50 h 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2" h="50">
                <a:moveTo>
                  <a:pt x="0" y="0"/>
                </a:moveTo>
                <a:lnTo>
                  <a:pt x="0" y="50"/>
                </a:lnTo>
                <a:lnTo>
                  <a:pt x="562" y="50"/>
                </a:lnTo>
                <a:lnTo>
                  <a:pt x="562" y="8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114" name="Text Box 65"/>
          <p:cNvSpPr txBox="1">
            <a:spLocks noChangeArrowheads="1"/>
          </p:cNvSpPr>
          <p:nvPr/>
        </p:nvSpPr>
        <p:spPr bwMode="auto">
          <a:xfrm>
            <a:off x="5360988" y="5818188"/>
            <a:ext cx="5222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223</a:t>
            </a:r>
            <a:endParaRPr lang="en-US"/>
          </a:p>
        </p:txBody>
      </p:sp>
      <p:sp>
        <p:nvSpPr>
          <p:cNvPr id="3115" name="Text Box 66"/>
          <p:cNvSpPr txBox="1">
            <a:spLocks noChangeArrowheads="1"/>
          </p:cNvSpPr>
          <p:nvPr/>
        </p:nvSpPr>
        <p:spPr bwMode="auto">
          <a:xfrm>
            <a:off x="6403975" y="5827713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1</a:t>
            </a:r>
            <a:endParaRPr lang="en-US"/>
          </a:p>
        </p:txBody>
      </p:sp>
      <p:sp>
        <p:nvSpPr>
          <p:cNvPr id="3116" name="Text Box 67"/>
          <p:cNvSpPr txBox="1">
            <a:spLocks noChangeArrowheads="1"/>
          </p:cNvSpPr>
          <p:nvPr/>
        </p:nvSpPr>
        <p:spPr bwMode="auto">
          <a:xfrm>
            <a:off x="8361363" y="5827713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1</a:t>
            </a:r>
            <a:endParaRPr lang="en-US"/>
          </a:p>
        </p:txBody>
      </p:sp>
      <p:sp>
        <p:nvSpPr>
          <p:cNvPr id="3117" name="Text Box 68"/>
          <p:cNvSpPr txBox="1">
            <a:spLocks noChangeArrowheads="1"/>
          </p:cNvSpPr>
          <p:nvPr/>
        </p:nvSpPr>
        <p:spPr bwMode="auto">
          <a:xfrm>
            <a:off x="7342188" y="5827713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410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6656A5D2-1995-4CB4-812F-71BD5A83F14D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4107" name="Freeform 2"/>
          <p:cNvSpPr>
            <a:spLocks/>
          </p:cNvSpPr>
          <p:nvPr/>
        </p:nvSpPr>
        <p:spPr bwMode="auto">
          <a:xfrm>
            <a:off x="4378325" y="1160463"/>
            <a:ext cx="1941513" cy="2049462"/>
          </a:xfrm>
          <a:custGeom>
            <a:avLst/>
            <a:gdLst>
              <a:gd name="T0" fmla="*/ 2147483647 w 1223"/>
              <a:gd name="T1" fmla="*/ 1905237733 h 1291"/>
              <a:gd name="T2" fmla="*/ 1769150231 w 1223"/>
              <a:gd name="T3" fmla="*/ 1688504431 h 1291"/>
              <a:gd name="T4" fmla="*/ 1532255180 w 1223"/>
              <a:gd name="T5" fmla="*/ 259575238 h 1291"/>
              <a:gd name="T6" fmla="*/ 844253415 w 1223"/>
              <a:gd name="T7" fmla="*/ 131048093 h 1291"/>
              <a:gd name="T8" fmla="*/ 163810976 w 1223"/>
              <a:gd name="T9" fmla="*/ 206652734 h 1291"/>
              <a:gd name="T10" fmla="*/ 103327210 w 1223"/>
              <a:gd name="T11" fmla="*/ 1370964544 h 1291"/>
              <a:gd name="T12" fmla="*/ 95765949 w 1223"/>
              <a:gd name="T13" fmla="*/ 1892636166 h 1291"/>
              <a:gd name="T14" fmla="*/ 57964404 w 1223"/>
              <a:gd name="T15" fmla="*/ 2147483647 h 1291"/>
              <a:gd name="T16" fmla="*/ 42843456 w 1223"/>
              <a:gd name="T17" fmla="*/ 2147483647 h 1291"/>
              <a:gd name="T18" fmla="*/ 322580054 w 1223"/>
              <a:gd name="T19" fmla="*/ 2147483647 h 1291"/>
              <a:gd name="T20" fmla="*/ 1517134244 w 1223"/>
              <a:gd name="T21" fmla="*/ 2147483647 h 1291"/>
              <a:gd name="T22" fmla="*/ 1728827736 w 1223"/>
              <a:gd name="T23" fmla="*/ 2147483647 h 1291"/>
              <a:gd name="T24" fmla="*/ 2147483647 w 1223"/>
              <a:gd name="T25" fmla="*/ 2147483647 h 1291"/>
              <a:gd name="T26" fmla="*/ 2147483647 w 1223"/>
              <a:gd name="T27" fmla="*/ 1905237733 h 129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223"/>
              <a:gd name="T43" fmla="*/ 0 h 1291"/>
              <a:gd name="T44" fmla="*/ 1223 w 1223"/>
              <a:gd name="T45" fmla="*/ 1291 h 1291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223" h="1291">
                <a:moveTo>
                  <a:pt x="1201" y="756"/>
                </a:moveTo>
                <a:cubicBezTo>
                  <a:pt x="1180" y="640"/>
                  <a:pt x="798" y="744"/>
                  <a:pt x="702" y="670"/>
                </a:cubicBezTo>
                <a:cubicBezTo>
                  <a:pt x="603" y="561"/>
                  <a:pt x="669" y="206"/>
                  <a:pt x="608" y="103"/>
                </a:cubicBezTo>
                <a:cubicBezTo>
                  <a:pt x="547" y="0"/>
                  <a:pt x="425" y="55"/>
                  <a:pt x="335" y="52"/>
                </a:cubicBezTo>
                <a:cubicBezTo>
                  <a:pt x="245" y="49"/>
                  <a:pt x="114" y="0"/>
                  <a:pt x="65" y="82"/>
                </a:cubicBezTo>
                <a:cubicBezTo>
                  <a:pt x="16" y="164"/>
                  <a:pt x="45" y="433"/>
                  <a:pt x="41" y="544"/>
                </a:cubicBezTo>
                <a:cubicBezTo>
                  <a:pt x="37" y="655"/>
                  <a:pt x="41" y="685"/>
                  <a:pt x="38" y="751"/>
                </a:cubicBezTo>
                <a:cubicBezTo>
                  <a:pt x="35" y="817"/>
                  <a:pt x="26" y="880"/>
                  <a:pt x="23" y="940"/>
                </a:cubicBezTo>
                <a:cubicBezTo>
                  <a:pt x="20" y="1000"/>
                  <a:pt x="0" y="1068"/>
                  <a:pt x="17" y="1114"/>
                </a:cubicBezTo>
                <a:cubicBezTo>
                  <a:pt x="34" y="1160"/>
                  <a:pt x="31" y="1198"/>
                  <a:pt x="128" y="1219"/>
                </a:cubicBezTo>
                <a:cubicBezTo>
                  <a:pt x="225" y="1240"/>
                  <a:pt x="509" y="1291"/>
                  <a:pt x="602" y="1243"/>
                </a:cubicBezTo>
                <a:cubicBezTo>
                  <a:pt x="695" y="1195"/>
                  <a:pt x="590" y="984"/>
                  <a:pt x="686" y="930"/>
                </a:cubicBezTo>
                <a:cubicBezTo>
                  <a:pt x="782" y="876"/>
                  <a:pt x="1091" y="945"/>
                  <a:pt x="1177" y="916"/>
                </a:cubicBezTo>
                <a:cubicBezTo>
                  <a:pt x="1208" y="864"/>
                  <a:pt x="1223" y="871"/>
                  <a:pt x="1201" y="756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08" name="Freeform 3"/>
          <p:cNvSpPr>
            <a:spLocks/>
          </p:cNvSpPr>
          <p:nvPr/>
        </p:nvSpPr>
        <p:spPr bwMode="auto">
          <a:xfrm>
            <a:off x="6894513" y="1447800"/>
            <a:ext cx="1906587" cy="1958975"/>
          </a:xfrm>
          <a:custGeom>
            <a:avLst/>
            <a:gdLst>
              <a:gd name="T0" fmla="*/ 63003095 w 1201"/>
              <a:gd name="T1" fmla="*/ 1786790074 h 1234"/>
              <a:gd name="T2" fmla="*/ 1325601698 w 1201"/>
              <a:gd name="T3" fmla="*/ 1965721891 h 1234"/>
              <a:gd name="T4" fmla="*/ 1544854351 w 1201"/>
              <a:gd name="T5" fmla="*/ 2147483647 h 1234"/>
              <a:gd name="T6" fmla="*/ 2147483647 w 1201"/>
              <a:gd name="T7" fmla="*/ 2147483647 h 1234"/>
              <a:gd name="T8" fmla="*/ 2147483647 w 1201"/>
              <a:gd name="T9" fmla="*/ 2147483647 h 1234"/>
              <a:gd name="T10" fmla="*/ 2147483647 w 1201"/>
              <a:gd name="T11" fmla="*/ 2147483647 h 1234"/>
              <a:gd name="T12" fmla="*/ 2147483647 w 1201"/>
              <a:gd name="T13" fmla="*/ 1746467590 h 1234"/>
              <a:gd name="T14" fmla="*/ 2147483647 w 1201"/>
              <a:gd name="T15" fmla="*/ 1066025275 h 1234"/>
              <a:gd name="T16" fmla="*/ 2147483647 w 1201"/>
              <a:gd name="T17" fmla="*/ 544353733 h 1234"/>
              <a:gd name="T18" fmla="*/ 2147483647 w 1201"/>
              <a:gd name="T19" fmla="*/ 83165942 h 1234"/>
              <a:gd name="T20" fmla="*/ 1628020246 w 1201"/>
              <a:gd name="T21" fmla="*/ 204131831 h 1234"/>
              <a:gd name="T22" fmla="*/ 1348282295 w 1201"/>
              <a:gd name="T23" fmla="*/ 1307961767 h 1234"/>
              <a:gd name="T24" fmla="*/ 110886850 w 1201"/>
              <a:gd name="T25" fmla="*/ 1381045475 h 1234"/>
              <a:gd name="T26" fmla="*/ 63003095 w 1201"/>
              <a:gd name="T27" fmla="*/ 1786790074 h 1234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201"/>
              <a:gd name="T43" fmla="*/ 0 h 1234"/>
              <a:gd name="T44" fmla="*/ 1201 w 1201"/>
              <a:gd name="T45" fmla="*/ 1234 h 1234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201" h="1234">
                <a:moveTo>
                  <a:pt x="25" y="709"/>
                </a:moveTo>
                <a:cubicBezTo>
                  <a:pt x="49" y="824"/>
                  <a:pt x="428" y="709"/>
                  <a:pt x="526" y="780"/>
                </a:cubicBezTo>
                <a:cubicBezTo>
                  <a:pt x="624" y="851"/>
                  <a:pt x="543" y="1059"/>
                  <a:pt x="613" y="1134"/>
                </a:cubicBezTo>
                <a:cubicBezTo>
                  <a:pt x="683" y="1209"/>
                  <a:pt x="853" y="1234"/>
                  <a:pt x="946" y="1230"/>
                </a:cubicBezTo>
                <a:cubicBezTo>
                  <a:pt x="1039" y="1226"/>
                  <a:pt x="1141" y="1163"/>
                  <a:pt x="1171" y="1107"/>
                </a:cubicBezTo>
                <a:cubicBezTo>
                  <a:pt x="1201" y="1051"/>
                  <a:pt x="1135" y="963"/>
                  <a:pt x="1126" y="894"/>
                </a:cubicBezTo>
                <a:cubicBezTo>
                  <a:pt x="1117" y="825"/>
                  <a:pt x="1119" y="772"/>
                  <a:pt x="1114" y="693"/>
                </a:cubicBezTo>
                <a:cubicBezTo>
                  <a:pt x="1109" y="614"/>
                  <a:pt x="1095" y="502"/>
                  <a:pt x="1099" y="423"/>
                </a:cubicBezTo>
                <a:cubicBezTo>
                  <a:pt x="1103" y="344"/>
                  <a:pt x="1141" y="281"/>
                  <a:pt x="1141" y="216"/>
                </a:cubicBezTo>
                <a:cubicBezTo>
                  <a:pt x="1141" y="151"/>
                  <a:pt x="1185" y="56"/>
                  <a:pt x="1102" y="33"/>
                </a:cubicBezTo>
                <a:cubicBezTo>
                  <a:pt x="1019" y="10"/>
                  <a:pt x="740" y="0"/>
                  <a:pt x="646" y="81"/>
                </a:cubicBezTo>
                <a:cubicBezTo>
                  <a:pt x="552" y="162"/>
                  <a:pt x="635" y="441"/>
                  <a:pt x="535" y="519"/>
                </a:cubicBezTo>
                <a:cubicBezTo>
                  <a:pt x="435" y="597"/>
                  <a:pt x="129" y="516"/>
                  <a:pt x="44" y="548"/>
                </a:cubicBezTo>
                <a:cubicBezTo>
                  <a:pt x="15" y="601"/>
                  <a:pt x="0" y="594"/>
                  <a:pt x="25" y="709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09" name="Freeform 4"/>
          <p:cNvSpPr>
            <a:spLocks/>
          </p:cNvSpPr>
          <p:nvPr/>
        </p:nvSpPr>
        <p:spPr bwMode="auto">
          <a:xfrm>
            <a:off x="5578475" y="2881313"/>
            <a:ext cx="2041525" cy="1979612"/>
          </a:xfrm>
          <a:custGeom>
            <a:avLst/>
            <a:gdLst>
              <a:gd name="T0" fmla="*/ 1479332348 w 1286"/>
              <a:gd name="T1" fmla="*/ 75604664 h 1247"/>
              <a:gd name="T2" fmla="*/ 1282758647 w 1286"/>
              <a:gd name="T3" fmla="*/ 1557455956 h 1247"/>
              <a:gd name="T4" fmla="*/ 194052801 w 1286"/>
              <a:gd name="T5" fmla="*/ 2147483647 h 1247"/>
              <a:gd name="T6" fmla="*/ 118446555 w 1286"/>
              <a:gd name="T7" fmla="*/ 2147483647 h 1247"/>
              <a:gd name="T8" fmla="*/ 352821840 w 1286"/>
              <a:gd name="T9" fmla="*/ 2147483647 h 1247"/>
              <a:gd name="T10" fmla="*/ 1161791193 w 1286"/>
              <a:gd name="T11" fmla="*/ 2147483647 h 1247"/>
              <a:gd name="T12" fmla="*/ 1743948257 w 1286"/>
              <a:gd name="T13" fmla="*/ 2147483647 h 1247"/>
              <a:gd name="T14" fmla="*/ 2147483647 w 1286"/>
              <a:gd name="T15" fmla="*/ 2147483647 h 1247"/>
              <a:gd name="T16" fmla="*/ 2147483647 w 1286"/>
              <a:gd name="T17" fmla="*/ 2147483647 h 1247"/>
              <a:gd name="T18" fmla="*/ 2147483647 w 1286"/>
              <a:gd name="T19" fmla="*/ 1867434578 h 1247"/>
              <a:gd name="T20" fmla="*/ 2016125028 w 1286"/>
              <a:gd name="T21" fmla="*/ 1580136554 h 1247"/>
              <a:gd name="T22" fmla="*/ 1887596315 w 1286"/>
              <a:gd name="T23" fmla="*/ 105846544 h 1247"/>
              <a:gd name="T24" fmla="*/ 1479332348 w 1286"/>
              <a:gd name="T25" fmla="*/ 75604664 h 124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286"/>
              <a:gd name="T40" fmla="*/ 0 h 1247"/>
              <a:gd name="T41" fmla="*/ 1286 w 1286"/>
              <a:gd name="T42" fmla="*/ 1247 h 124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286" h="1247">
                <a:moveTo>
                  <a:pt x="587" y="30"/>
                </a:moveTo>
                <a:cubicBezTo>
                  <a:pt x="473" y="60"/>
                  <a:pt x="601" y="475"/>
                  <a:pt x="509" y="618"/>
                </a:cubicBezTo>
                <a:cubicBezTo>
                  <a:pt x="424" y="765"/>
                  <a:pt x="154" y="830"/>
                  <a:pt x="77" y="909"/>
                </a:cubicBezTo>
                <a:cubicBezTo>
                  <a:pt x="0" y="988"/>
                  <a:pt x="37" y="1043"/>
                  <a:pt x="47" y="1095"/>
                </a:cubicBezTo>
                <a:cubicBezTo>
                  <a:pt x="57" y="1147"/>
                  <a:pt x="71" y="1205"/>
                  <a:pt x="140" y="1224"/>
                </a:cubicBezTo>
                <a:cubicBezTo>
                  <a:pt x="209" y="1243"/>
                  <a:pt x="369" y="1212"/>
                  <a:pt x="461" y="1209"/>
                </a:cubicBezTo>
                <a:cubicBezTo>
                  <a:pt x="553" y="1206"/>
                  <a:pt x="571" y="1206"/>
                  <a:pt x="692" y="1209"/>
                </a:cubicBezTo>
                <a:cubicBezTo>
                  <a:pt x="813" y="1212"/>
                  <a:pt x="1094" y="1247"/>
                  <a:pt x="1190" y="1227"/>
                </a:cubicBezTo>
                <a:cubicBezTo>
                  <a:pt x="1286" y="1207"/>
                  <a:pt x="1279" y="1170"/>
                  <a:pt x="1271" y="1089"/>
                </a:cubicBezTo>
                <a:cubicBezTo>
                  <a:pt x="1263" y="1008"/>
                  <a:pt x="1217" y="818"/>
                  <a:pt x="1139" y="741"/>
                </a:cubicBezTo>
                <a:cubicBezTo>
                  <a:pt x="1061" y="664"/>
                  <a:pt x="865" y="743"/>
                  <a:pt x="800" y="627"/>
                </a:cubicBezTo>
                <a:cubicBezTo>
                  <a:pt x="735" y="511"/>
                  <a:pt x="785" y="142"/>
                  <a:pt x="749" y="42"/>
                </a:cubicBezTo>
                <a:cubicBezTo>
                  <a:pt x="695" y="15"/>
                  <a:pt x="701" y="0"/>
                  <a:pt x="587" y="30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1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Subnets</a:t>
            </a:r>
          </a:p>
        </p:txBody>
      </p:sp>
      <p:sp>
        <p:nvSpPr>
          <p:cNvPr id="4111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333500"/>
            <a:ext cx="5143500" cy="4648200"/>
          </a:xfrm>
        </p:spPr>
        <p:txBody>
          <a:bodyPr/>
          <a:lstStyle/>
          <a:p>
            <a:pPr>
              <a:buNone/>
            </a:pPr>
            <a:r>
              <a:rPr lang="en-US" sz="2400" dirty="0" smtClean="0">
                <a:solidFill>
                  <a:schemeClr val="accent2"/>
                </a:solidFill>
              </a:rPr>
              <a:t>IP address:</a:t>
            </a:r>
            <a:r>
              <a:rPr lang="en-US" sz="2400" dirty="0" smtClean="0"/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subnet part (high order bits)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host part (low order bits) </a:t>
            </a:r>
          </a:p>
          <a:p>
            <a:pPr>
              <a:buNone/>
            </a:pPr>
            <a:endParaRPr lang="en-US" sz="2400" i="1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sz="2400" i="1" dirty="0" smtClean="0">
                <a:solidFill>
                  <a:schemeClr val="accent2"/>
                </a:solidFill>
              </a:rPr>
              <a:t>What’s a subnet ?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device interfaces with same subnet part of IP address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can physically reach each other without intervening router</a:t>
            </a: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4456113" y="1265238"/>
          <a:ext cx="5842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name="Clip" r:id="rId4" imgW="1305000" imgH="1085760" progId="">
                  <p:embed/>
                </p:oleObj>
              </mc:Choice>
              <mc:Fallback>
                <p:oleObj name="Clip" r:id="rId4" imgW="1305000" imgH="108576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6113" y="1265238"/>
                        <a:ext cx="584200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2" name="Line 8"/>
          <p:cNvSpPr>
            <a:spLocks noChangeShapeType="1"/>
          </p:cNvSpPr>
          <p:nvPr/>
        </p:nvSpPr>
        <p:spPr bwMode="auto">
          <a:xfrm>
            <a:off x="5016500" y="1638300"/>
            <a:ext cx="277813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13" name="Line 9"/>
          <p:cNvSpPr>
            <a:spLocks noChangeShapeType="1"/>
          </p:cNvSpPr>
          <p:nvPr/>
        </p:nvSpPr>
        <p:spPr bwMode="auto">
          <a:xfrm flipH="1">
            <a:off x="5307013" y="1624013"/>
            <a:ext cx="0" cy="12906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14" name="Line 10"/>
          <p:cNvSpPr>
            <a:spLocks noChangeShapeType="1"/>
          </p:cNvSpPr>
          <p:nvPr/>
        </p:nvSpPr>
        <p:spPr bwMode="auto">
          <a:xfrm flipV="1">
            <a:off x="5016500" y="2282825"/>
            <a:ext cx="277813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15" name="Line 11"/>
          <p:cNvSpPr>
            <a:spLocks noChangeShapeType="1"/>
          </p:cNvSpPr>
          <p:nvPr/>
        </p:nvSpPr>
        <p:spPr bwMode="auto">
          <a:xfrm>
            <a:off x="5026025" y="2909888"/>
            <a:ext cx="273050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4456113" y="1931988"/>
          <a:ext cx="5842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Clip" r:id="rId6" imgW="1305000" imgH="1085760" progId="">
                  <p:embed/>
                </p:oleObj>
              </mc:Choice>
              <mc:Fallback>
                <p:oleObj name="Clip" r:id="rId6" imgW="1305000" imgH="1085760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6113" y="1931988"/>
                        <a:ext cx="584200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4456113" y="2541588"/>
          <a:ext cx="5842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name="Clip" r:id="rId7" imgW="1305000" imgH="1085760" progId="">
                  <p:embed/>
                </p:oleObj>
              </mc:Choice>
              <mc:Fallback>
                <p:oleObj name="Clip" r:id="rId7" imgW="1305000" imgH="108576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6113" y="2541588"/>
                        <a:ext cx="584200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6" name="Line 14"/>
          <p:cNvSpPr>
            <a:spLocks noChangeShapeType="1"/>
          </p:cNvSpPr>
          <p:nvPr/>
        </p:nvSpPr>
        <p:spPr bwMode="auto">
          <a:xfrm>
            <a:off x="5307013" y="2481263"/>
            <a:ext cx="10350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4117" name="Group 15"/>
          <p:cNvGrpSpPr>
            <a:grpSpLocks/>
          </p:cNvGrpSpPr>
          <p:nvPr/>
        </p:nvGrpSpPr>
        <p:grpSpPr bwMode="auto">
          <a:xfrm>
            <a:off x="6249988" y="2446338"/>
            <a:ext cx="711200" cy="381000"/>
            <a:chOff x="3600" y="219"/>
            <a:chExt cx="360" cy="175"/>
          </a:xfrm>
        </p:grpSpPr>
        <p:sp>
          <p:nvSpPr>
            <p:cNvPr id="4144" name="Oval 16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145" name="Line 17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146" name="Line 18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147" name="Rectangle 19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4148" name="Oval 20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4149" name="Group 21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4154" name="Line 2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155" name="Line 2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156" name="Line 2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4150" name="Group 25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4151" name="Line 2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152" name="Line 2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153" name="Line 2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4118" name="Text Box 29"/>
          <p:cNvSpPr txBox="1">
            <a:spLocks noChangeArrowheads="1"/>
          </p:cNvSpPr>
          <p:nvPr/>
        </p:nvSpPr>
        <p:spPr bwMode="auto">
          <a:xfrm>
            <a:off x="4975225" y="1312863"/>
            <a:ext cx="1031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223.1.1.1</a:t>
            </a:r>
            <a:endParaRPr lang="en-US"/>
          </a:p>
        </p:txBody>
      </p:sp>
      <p:sp>
        <p:nvSpPr>
          <p:cNvPr id="4119" name="Rectangle 30"/>
          <p:cNvSpPr>
            <a:spLocks noChangeArrowheads="1"/>
          </p:cNvSpPr>
          <p:nvPr/>
        </p:nvSpPr>
        <p:spPr bwMode="auto">
          <a:xfrm>
            <a:off x="5062538" y="2033588"/>
            <a:ext cx="309562" cy="180975"/>
          </a:xfrm>
          <a:prstGeom prst="rect">
            <a:avLst/>
          </a:prstGeom>
          <a:solidFill>
            <a:srgbClr val="66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20" name="Text Box 31"/>
          <p:cNvSpPr txBox="1">
            <a:spLocks noChangeArrowheads="1"/>
          </p:cNvSpPr>
          <p:nvPr/>
        </p:nvSpPr>
        <p:spPr bwMode="auto">
          <a:xfrm>
            <a:off x="4976813" y="1941513"/>
            <a:ext cx="1031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223.1.1.2</a:t>
            </a:r>
            <a:endParaRPr lang="en-US"/>
          </a:p>
        </p:txBody>
      </p:sp>
      <p:sp>
        <p:nvSpPr>
          <p:cNvPr id="4121" name="Text Box 32"/>
          <p:cNvSpPr txBox="1">
            <a:spLocks noChangeArrowheads="1"/>
          </p:cNvSpPr>
          <p:nvPr/>
        </p:nvSpPr>
        <p:spPr bwMode="auto">
          <a:xfrm>
            <a:off x="4860925" y="2894013"/>
            <a:ext cx="1031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223.1.1.3</a:t>
            </a:r>
            <a:endParaRPr lang="en-US"/>
          </a:p>
        </p:txBody>
      </p:sp>
      <p:sp>
        <p:nvSpPr>
          <p:cNvPr id="4122" name="Text Box 33"/>
          <p:cNvSpPr txBox="1">
            <a:spLocks noChangeArrowheads="1"/>
          </p:cNvSpPr>
          <p:nvPr/>
        </p:nvSpPr>
        <p:spPr bwMode="auto">
          <a:xfrm>
            <a:off x="5651500" y="2222500"/>
            <a:ext cx="1031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223.1.1.4</a:t>
            </a:r>
            <a:endParaRPr lang="en-US"/>
          </a:p>
        </p:txBody>
      </p:sp>
      <p:sp>
        <p:nvSpPr>
          <p:cNvPr id="4123" name="Line 34"/>
          <p:cNvSpPr>
            <a:spLocks noChangeShapeType="1"/>
          </p:cNvSpPr>
          <p:nvPr/>
        </p:nvSpPr>
        <p:spPr bwMode="auto">
          <a:xfrm>
            <a:off x="6854825" y="2490788"/>
            <a:ext cx="1016000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24" name="Text Box 35"/>
          <p:cNvSpPr txBox="1">
            <a:spLocks noChangeArrowheads="1"/>
          </p:cNvSpPr>
          <p:nvPr/>
        </p:nvSpPr>
        <p:spPr bwMode="auto">
          <a:xfrm>
            <a:off x="6727825" y="2212975"/>
            <a:ext cx="1031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223.1.2.9</a:t>
            </a:r>
            <a:endParaRPr lang="en-US"/>
          </a:p>
        </p:txBody>
      </p:sp>
      <p:sp>
        <p:nvSpPr>
          <p:cNvPr id="4125" name="Line 36"/>
          <p:cNvSpPr>
            <a:spLocks noChangeShapeType="1"/>
          </p:cNvSpPr>
          <p:nvPr/>
        </p:nvSpPr>
        <p:spPr bwMode="auto">
          <a:xfrm flipH="1">
            <a:off x="7878763" y="1795463"/>
            <a:ext cx="0" cy="12906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8056563" y="1503363"/>
          <a:ext cx="5842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9" name="Clip" r:id="rId8" imgW="1305000" imgH="1085760" progId="">
                  <p:embed/>
                </p:oleObj>
              </mc:Choice>
              <mc:Fallback>
                <p:oleObj name="Clip" r:id="rId8" imgW="1305000" imgH="1085760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56563" y="1503363"/>
                        <a:ext cx="584200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26" name="Line 38"/>
          <p:cNvSpPr>
            <a:spLocks noChangeShapeType="1"/>
          </p:cNvSpPr>
          <p:nvPr/>
        </p:nvSpPr>
        <p:spPr bwMode="auto">
          <a:xfrm>
            <a:off x="7878763" y="1800225"/>
            <a:ext cx="2349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8061325" y="2884488"/>
          <a:ext cx="5842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0" name="Clip" r:id="rId9" imgW="1305000" imgH="1085760" progId="">
                  <p:embed/>
                </p:oleObj>
              </mc:Choice>
              <mc:Fallback>
                <p:oleObj name="Clip" r:id="rId9" imgW="1305000" imgH="1085760" progId="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61325" y="2884488"/>
                        <a:ext cx="584200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27" name="Line 40"/>
          <p:cNvSpPr>
            <a:spLocks noChangeShapeType="1"/>
          </p:cNvSpPr>
          <p:nvPr/>
        </p:nvSpPr>
        <p:spPr bwMode="auto">
          <a:xfrm>
            <a:off x="7878763" y="3071813"/>
            <a:ext cx="2349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28" name="Rectangle 41"/>
          <p:cNvSpPr>
            <a:spLocks noChangeArrowheads="1"/>
          </p:cNvSpPr>
          <p:nvPr/>
        </p:nvSpPr>
        <p:spPr bwMode="auto">
          <a:xfrm>
            <a:off x="7824788" y="2819400"/>
            <a:ext cx="171450" cy="180975"/>
          </a:xfrm>
          <a:prstGeom prst="rect">
            <a:avLst/>
          </a:prstGeom>
          <a:solidFill>
            <a:srgbClr val="66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29" name="Text Box 42"/>
          <p:cNvSpPr txBox="1">
            <a:spLocks noChangeArrowheads="1"/>
          </p:cNvSpPr>
          <p:nvPr/>
        </p:nvSpPr>
        <p:spPr bwMode="auto">
          <a:xfrm>
            <a:off x="7251700" y="2757488"/>
            <a:ext cx="1031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223.1.2.2</a:t>
            </a:r>
            <a:endParaRPr lang="en-US"/>
          </a:p>
        </p:txBody>
      </p:sp>
      <p:sp>
        <p:nvSpPr>
          <p:cNvPr id="4130" name="Rectangle 43"/>
          <p:cNvSpPr>
            <a:spLocks noChangeArrowheads="1"/>
          </p:cNvSpPr>
          <p:nvPr/>
        </p:nvSpPr>
        <p:spPr bwMode="auto">
          <a:xfrm>
            <a:off x="7839075" y="1847850"/>
            <a:ext cx="247650" cy="180975"/>
          </a:xfrm>
          <a:prstGeom prst="rect">
            <a:avLst/>
          </a:prstGeom>
          <a:solidFill>
            <a:srgbClr val="66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31" name="Text Box 44"/>
          <p:cNvSpPr txBox="1">
            <a:spLocks noChangeArrowheads="1"/>
          </p:cNvSpPr>
          <p:nvPr/>
        </p:nvSpPr>
        <p:spPr bwMode="auto">
          <a:xfrm>
            <a:off x="7061200" y="1751013"/>
            <a:ext cx="1031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223.1.2.1</a:t>
            </a:r>
            <a:endParaRPr lang="en-US"/>
          </a:p>
        </p:txBody>
      </p:sp>
      <p:sp>
        <p:nvSpPr>
          <p:cNvPr id="4132" name="Line 45"/>
          <p:cNvSpPr>
            <a:spLocks noChangeShapeType="1"/>
          </p:cNvSpPr>
          <p:nvPr/>
        </p:nvSpPr>
        <p:spPr bwMode="auto">
          <a:xfrm flipH="1">
            <a:off x="6616700" y="2828925"/>
            <a:ext cx="0" cy="12906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33" name="Line 46"/>
          <p:cNvSpPr>
            <a:spLocks noChangeShapeType="1"/>
          </p:cNvSpPr>
          <p:nvPr/>
        </p:nvSpPr>
        <p:spPr bwMode="auto">
          <a:xfrm flipH="1">
            <a:off x="6007100" y="4110038"/>
            <a:ext cx="11858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34" name="Line 47"/>
          <p:cNvSpPr>
            <a:spLocks noChangeShapeType="1"/>
          </p:cNvSpPr>
          <p:nvPr/>
        </p:nvSpPr>
        <p:spPr bwMode="auto">
          <a:xfrm flipH="1" flipV="1">
            <a:off x="6003925" y="4102100"/>
            <a:ext cx="3175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35" name="Line 48"/>
          <p:cNvSpPr>
            <a:spLocks noChangeShapeType="1"/>
          </p:cNvSpPr>
          <p:nvPr/>
        </p:nvSpPr>
        <p:spPr bwMode="auto">
          <a:xfrm flipH="1" flipV="1">
            <a:off x="7180263" y="4106863"/>
            <a:ext cx="3175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aphicFrame>
        <p:nvGraphicFramePr>
          <p:cNvPr id="4103" name="Object 7"/>
          <p:cNvGraphicFramePr>
            <a:graphicFrameLocks noChangeAspect="1"/>
          </p:cNvGraphicFramePr>
          <p:nvPr/>
        </p:nvGraphicFramePr>
        <p:xfrm>
          <a:off x="6965950" y="4265613"/>
          <a:ext cx="5842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name="Clip" r:id="rId10" imgW="1305000" imgH="1085760" progId="">
                  <p:embed/>
                </p:oleObj>
              </mc:Choice>
              <mc:Fallback>
                <p:oleObj name="Clip" r:id="rId10" imgW="1305000" imgH="1085760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5950" y="4265613"/>
                        <a:ext cx="584200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4" name="Object 8"/>
          <p:cNvGraphicFramePr>
            <a:graphicFrameLocks noChangeAspect="1"/>
          </p:cNvGraphicFramePr>
          <p:nvPr/>
        </p:nvGraphicFramePr>
        <p:xfrm>
          <a:off x="5708650" y="4279900"/>
          <a:ext cx="5842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2" name="Clip" r:id="rId11" imgW="1305000" imgH="1085760" progId="">
                  <p:embed/>
                </p:oleObj>
              </mc:Choice>
              <mc:Fallback>
                <p:oleObj name="Clip" r:id="rId11" imgW="1305000" imgH="1085760" progId="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8650" y="4279900"/>
                        <a:ext cx="584200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36" name="Text Box 51"/>
          <p:cNvSpPr txBox="1">
            <a:spLocks noChangeArrowheads="1"/>
          </p:cNvSpPr>
          <p:nvPr/>
        </p:nvSpPr>
        <p:spPr bwMode="auto">
          <a:xfrm>
            <a:off x="7185025" y="3956050"/>
            <a:ext cx="1031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223.1.3.2</a:t>
            </a:r>
            <a:endParaRPr lang="en-US"/>
          </a:p>
        </p:txBody>
      </p:sp>
      <p:sp>
        <p:nvSpPr>
          <p:cNvPr id="4137" name="Rectangle 52"/>
          <p:cNvSpPr>
            <a:spLocks noChangeArrowheads="1"/>
          </p:cNvSpPr>
          <p:nvPr/>
        </p:nvSpPr>
        <p:spPr bwMode="auto">
          <a:xfrm>
            <a:off x="4848225" y="3829050"/>
            <a:ext cx="847725" cy="180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38" name="Text Box 53"/>
          <p:cNvSpPr txBox="1">
            <a:spLocks noChangeArrowheads="1"/>
          </p:cNvSpPr>
          <p:nvPr/>
        </p:nvSpPr>
        <p:spPr bwMode="auto">
          <a:xfrm>
            <a:off x="5008563" y="3994150"/>
            <a:ext cx="1031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223.1.3.1</a:t>
            </a:r>
            <a:endParaRPr lang="en-US"/>
          </a:p>
        </p:txBody>
      </p:sp>
      <p:sp>
        <p:nvSpPr>
          <p:cNvPr id="4139" name="Rectangle 54"/>
          <p:cNvSpPr>
            <a:spLocks noChangeArrowheads="1"/>
          </p:cNvSpPr>
          <p:nvPr/>
        </p:nvSpPr>
        <p:spPr bwMode="auto">
          <a:xfrm>
            <a:off x="6553200" y="2962275"/>
            <a:ext cx="128588" cy="180975"/>
          </a:xfrm>
          <a:prstGeom prst="rect">
            <a:avLst/>
          </a:prstGeom>
          <a:solidFill>
            <a:srgbClr val="66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40" name="Text Box 55"/>
          <p:cNvSpPr txBox="1">
            <a:spLocks noChangeArrowheads="1"/>
          </p:cNvSpPr>
          <p:nvPr/>
        </p:nvSpPr>
        <p:spPr bwMode="auto">
          <a:xfrm>
            <a:off x="6115050" y="2922588"/>
            <a:ext cx="11445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223.1.3.27</a:t>
            </a:r>
            <a:endParaRPr lang="en-US"/>
          </a:p>
        </p:txBody>
      </p:sp>
      <p:sp>
        <p:nvSpPr>
          <p:cNvPr id="4141" name="Text Box 56"/>
          <p:cNvSpPr txBox="1">
            <a:spLocks noChangeArrowheads="1"/>
          </p:cNvSpPr>
          <p:nvPr/>
        </p:nvSpPr>
        <p:spPr bwMode="auto">
          <a:xfrm>
            <a:off x="4670425" y="5051425"/>
            <a:ext cx="35798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network consisting of 3 subnets</a:t>
            </a:r>
          </a:p>
        </p:txBody>
      </p:sp>
      <p:sp>
        <p:nvSpPr>
          <p:cNvPr id="4142" name="Text Box 57"/>
          <p:cNvSpPr txBox="1">
            <a:spLocks noChangeArrowheads="1"/>
          </p:cNvSpPr>
          <p:nvPr/>
        </p:nvSpPr>
        <p:spPr bwMode="auto">
          <a:xfrm>
            <a:off x="6842125" y="3432175"/>
            <a:ext cx="901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subnet</a:t>
            </a:r>
          </a:p>
        </p:txBody>
      </p:sp>
      <p:sp>
        <p:nvSpPr>
          <p:cNvPr id="4143" name="Line 58"/>
          <p:cNvSpPr>
            <a:spLocks noChangeShapeType="1"/>
          </p:cNvSpPr>
          <p:nvPr/>
        </p:nvSpPr>
        <p:spPr bwMode="auto">
          <a:xfrm flipH="1">
            <a:off x="6705600" y="3695700"/>
            <a:ext cx="17145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35840600-C319-4159-BEFE-3C0DC60525A3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IP addressing: CIDR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1328738"/>
            <a:ext cx="8107363" cy="3171825"/>
          </a:xfrm>
        </p:spPr>
        <p:txBody>
          <a:bodyPr/>
          <a:lstStyle/>
          <a:p>
            <a:pPr>
              <a:buFont typeface="ZapfDingbats"/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CIDR: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C</a:t>
            </a:r>
            <a:r>
              <a:rPr lang="en-US" sz="3200" dirty="0" smtClean="0"/>
              <a:t>lassless </a:t>
            </a:r>
            <a:r>
              <a:rPr lang="en-US" sz="3200" dirty="0" err="1" smtClean="0">
                <a:solidFill>
                  <a:srgbClr val="FF0000"/>
                </a:solidFill>
              </a:rPr>
              <a:t>I</a:t>
            </a:r>
            <a:r>
              <a:rPr lang="en-US" sz="3200" dirty="0" err="1" smtClean="0"/>
              <a:t>nter</a:t>
            </a:r>
            <a:r>
              <a:rPr lang="en-US" sz="3200" dirty="0" err="1" smtClean="0">
                <a:solidFill>
                  <a:srgbClr val="FF0000"/>
                </a:solidFill>
              </a:rPr>
              <a:t>D</a:t>
            </a:r>
            <a:r>
              <a:rPr lang="en-US" sz="3200" dirty="0" err="1" smtClean="0"/>
              <a:t>omain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R</a:t>
            </a:r>
            <a:r>
              <a:rPr lang="en-US" sz="3200" dirty="0" smtClean="0"/>
              <a:t>outing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subnet portion of address of arbitrary length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address format: </a:t>
            </a:r>
            <a:r>
              <a:rPr lang="en-US" dirty="0" err="1" smtClean="0">
                <a:solidFill>
                  <a:srgbClr val="FF0000"/>
                </a:solidFill>
              </a:rPr>
              <a:t>a.b.c.d</a:t>
            </a:r>
            <a:r>
              <a:rPr lang="en-US" dirty="0" smtClean="0">
                <a:solidFill>
                  <a:srgbClr val="FF0000"/>
                </a:solidFill>
              </a:rPr>
              <a:t>/x</a:t>
            </a:r>
            <a:r>
              <a:rPr lang="en-US" dirty="0" smtClean="0"/>
              <a:t>, where x is # bits in subnet portion of address</a:t>
            </a:r>
          </a:p>
        </p:txBody>
      </p:sp>
      <p:grpSp>
        <p:nvGrpSpPr>
          <p:cNvPr id="13318" name="Group 4"/>
          <p:cNvGrpSpPr>
            <a:grpSpLocks/>
          </p:cNvGrpSpPr>
          <p:nvPr/>
        </p:nvGrpSpPr>
        <p:grpSpPr bwMode="auto">
          <a:xfrm>
            <a:off x="1423988" y="4641850"/>
            <a:ext cx="6124575" cy="1625600"/>
            <a:chOff x="1339" y="899"/>
            <a:chExt cx="3858" cy="1024"/>
          </a:xfrm>
        </p:grpSpPr>
        <p:sp>
          <p:nvSpPr>
            <p:cNvPr id="13319" name="Text Box 5"/>
            <p:cNvSpPr txBox="1">
              <a:spLocks noChangeArrowheads="1"/>
            </p:cNvSpPr>
            <p:nvPr/>
          </p:nvSpPr>
          <p:spPr bwMode="auto">
            <a:xfrm>
              <a:off x="1339" y="1262"/>
              <a:ext cx="385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chemeClr val="accent2"/>
                  </a:solidFill>
                  <a:latin typeface="Arial" pitchFamily="34" charset="0"/>
                </a:rPr>
                <a:t>11001000  00010111</a:t>
              </a:r>
              <a:r>
                <a:rPr lang="en-US" sz="2400">
                  <a:latin typeface="Arial" pitchFamily="34" charset="0"/>
                </a:rPr>
                <a:t>  </a:t>
              </a:r>
              <a:r>
                <a:rPr lang="en-US" sz="2400">
                  <a:solidFill>
                    <a:schemeClr val="accent2"/>
                  </a:solidFill>
                  <a:latin typeface="Arial" pitchFamily="34" charset="0"/>
                </a:rPr>
                <a:t>0001000</a:t>
              </a:r>
              <a:r>
                <a:rPr lang="en-US" sz="2400">
                  <a:latin typeface="Arial" pitchFamily="34" charset="0"/>
                </a:rPr>
                <a:t>0  00000000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3320" name="Text Box 6"/>
            <p:cNvSpPr txBox="1">
              <a:spLocks noChangeArrowheads="1"/>
            </p:cNvSpPr>
            <p:nvPr/>
          </p:nvSpPr>
          <p:spPr bwMode="auto">
            <a:xfrm>
              <a:off x="2376" y="922"/>
              <a:ext cx="56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chemeClr val="accent2"/>
                  </a:solidFill>
                </a:rPr>
                <a:t>subnet</a:t>
              </a:r>
            </a:p>
            <a:p>
              <a:pPr algn="ctr"/>
              <a:r>
                <a:rPr lang="en-US">
                  <a:solidFill>
                    <a:schemeClr val="accent2"/>
                  </a:solidFill>
                </a:rPr>
                <a:t>part</a:t>
              </a:r>
              <a:endParaRPr lang="en-US"/>
            </a:p>
          </p:txBody>
        </p:sp>
        <p:sp>
          <p:nvSpPr>
            <p:cNvPr id="13321" name="Text Box 7"/>
            <p:cNvSpPr txBox="1">
              <a:spLocks noChangeArrowheads="1"/>
            </p:cNvSpPr>
            <p:nvPr/>
          </p:nvSpPr>
          <p:spPr bwMode="auto">
            <a:xfrm>
              <a:off x="4468" y="899"/>
              <a:ext cx="413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host</a:t>
              </a:r>
            </a:p>
            <a:p>
              <a:pPr algn="ctr"/>
              <a:r>
                <a:rPr lang="en-US"/>
                <a:t>part</a:t>
              </a:r>
            </a:p>
          </p:txBody>
        </p:sp>
        <p:sp>
          <p:nvSpPr>
            <p:cNvPr id="13322" name="Line 8"/>
            <p:cNvSpPr>
              <a:spLocks noChangeShapeType="1"/>
            </p:cNvSpPr>
            <p:nvPr/>
          </p:nvSpPr>
          <p:spPr bwMode="auto">
            <a:xfrm>
              <a:off x="3020" y="1121"/>
              <a:ext cx="1021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3323" name="Line 9"/>
            <p:cNvSpPr>
              <a:spLocks noChangeShapeType="1"/>
            </p:cNvSpPr>
            <p:nvPr/>
          </p:nvSpPr>
          <p:spPr bwMode="auto">
            <a:xfrm flipH="1">
              <a:off x="1408" y="1118"/>
              <a:ext cx="924" cy="7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3324" name="Line 10"/>
            <p:cNvSpPr>
              <a:spLocks noChangeShapeType="1"/>
            </p:cNvSpPr>
            <p:nvPr/>
          </p:nvSpPr>
          <p:spPr bwMode="auto">
            <a:xfrm flipH="1" flipV="1">
              <a:off x="4055" y="1123"/>
              <a:ext cx="436" cy="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3325" name="Line 11"/>
            <p:cNvSpPr>
              <a:spLocks noChangeShapeType="1"/>
            </p:cNvSpPr>
            <p:nvPr/>
          </p:nvSpPr>
          <p:spPr bwMode="auto">
            <a:xfrm flipV="1">
              <a:off x="4778" y="1121"/>
              <a:ext cx="3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3326" name="Text Box 12"/>
            <p:cNvSpPr txBox="1">
              <a:spLocks noChangeArrowheads="1"/>
            </p:cNvSpPr>
            <p:nvPr/>
          </p:nvSpPr>
          <p:spPr bwMode="auto">
            <a:xfrm>
              <a:off x="2559" y="1635"/>
              <a:ext cx="149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/>
                <a:t>200.23.16.0/23</a:t>
              </a: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F191D3D3-A965-47C9-B872-C5DAAC964EEB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IP addresses: how to get one?</a:t>
            </a:r>
            <a:endParaRPr lang="en-US" smtClean="0"/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1175" y="1687513"/>
            <a:ext cx="8034338" cy="3359150"/>
          </a:xfrm>
        </p:spPr>
        <p:txBody>
          <a:bodyPr/>
          <a:lstStyle/>
          <a:p>
            <a:pPr>
              <a:buFont typeface="ZapfDingbats"/>
              <a:buNone/>
            </a:pPr>
            <a:r>
              <a:rPr lang="en-US" u="sng" smtClean="0">
                <a:solidFill>
                  <a:srgbClr val="FF0000"/>
                </a:solidFill>
              </a:rPr>
              <a:t>Q:</a:t>
            </a:r>
            <a:r>
              <a:rPr lang="en-US" smtClean="0"/>
              <a:t> How does a </a:t>
            </a:r>
            <a:r>
              <a:rPr lang="en-US" i="1" smtClean="0"/>
              <a:t>host</a:t>
            </a:r>
            <a:r>
              <a:rPr lang="en-US" smtClean="0"/>
              <a:t> get IP address?</a:t>
            </a:r>
          </a:p>
          <a:p>
            <a:pPr>
              <a:buFont typeface="ZapfDingbats"/>
              <a:buNone/>
            </a:pPr>
            <a:endParaRPr lang="en-US" smtClean="0"/>
          </a:p>
          <a:p>
            <a:r>
              <a:rPr lang="en-US" sz="2400" smtClean="0"/>
              <a:t>hard-coded by system admin in a file</a:t>
            </a:r>
          </a:p>
          <a:p>
            <a:pPr lvl="1"/>
            <a:r>
              <a:rPr lang="en-US" smtClean="0"/>
              <a:t>Windows: control-panel-&gt;network-&gt;configuration-&gt;tcp/ip-&gt;properties</a:t>
            </a:r>
          </a:p>
          <a:p>
            <a:pPr lvl="1"/>
            <a:r>
              <a:rPr lang="en-US" smtClean="0"/>
              <a:t>UNIX: /etc/rc.config</a:t>
            </a:r>
          </a:p>
          <a:p>
            <a:r>
              <a:rPr lang="en-US" sz="2400" smtClean="0">
                <a:solidFill>
                  <a:srgbClr val="FF0000"/>
                </a:solidFill>
              </a:rPr>
              <a:t>DHCP:</a:t>
            </a:r>
            <a:r>
              <a:rPr lang="en-US" sz="2400" smtClean="0"/>
              <a:t> </a:t>
            </a:r>
            <a:r>
              <a:rPr lang="en-US" sz="2400" smtClean="0">
                <a:solidFill>
                  <a:srgbClr val="FF0000"/>
                </a:solidFill>
              </a:rPr>
              <a:t>D</a:t>
            </a:r>
            <a:r>
              <a:rPr lang="en-US" sz="2400" smtClean="0"/>
              <a:t>ynamic </a:t>
            </a:r>
            <a:r>
              <a:rPr lang="en-US" sz="2400" smtClean="0">
                <a:solidFill>
                  <a:srgbClr val="FF0000"/>
                </a:solidFill>
              </a:rPr>
              <a:t>H</a:t>
            </a:r>
            <a:r>
              <a:rPr lang="en-US" sz="2400" smtClean="0"/>
              <a:t>ost </a:t>
            </a:r>
            <a:r>
              <a:rPr lang="en-US" sz="2400" smtClean="0">
                <a:solidFill>
                  <a:srgbClr val="FF0000"/>
                </a:solidFill>
              </a:rPr>
              <a:t>C</a:t>
            </a:r>
            <a:r>
              <a:rPr lang="en-US" sz="2400" smtClean="0"/>
              <a:t>onfiguration </a:t>
            </a:r>
            <a:r>
              <a:rPr lang="en-US" sz="2400" smtClean="0">
                <a:solidFill>
                  <a:srgbClr val="FF0000"/>
                </a:solidFill>
              </a:rPr>
              <a:t>P</a:t>
            </a:r>
            <a:r>
              <a:rPr lang="en-US" sz="2400" smtClean="0"/>
              <a:t>rotocol: dynamically get address from as server</a:t>
            </a:r>
          </a:p>
          <a:p>
            <a:pPr lvl="1"/>
            <a:r>
              <a:rPr lang="en-US" smtClean="0"/>
              <a:t>“plug-and-play” </a:t>
            </a:r>
          </a:p>
          <a:p>
            <a:pPr>
              <a:buFont typeface="ZapfDingbats"/>
              <a:buNone/>
            </a:pPr>
            <a:endParaRPr lang="en-US" sz="2400" smtClean="0"/>
          </a:p>
          <a:p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31A13688-53EB-4FBF-81FD-4A337AA4D644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414338" y="228600"/>
            <a:ext cx="7772400" cy="1143000"/>
          </a:xfrm>
        </p:spPr>
        <p:txBody>
          <a:bodyPr/>
          <a:lstStyle/>
          <a:p>
            <a:r>
              <a:rPr lang="en-US" sz="3600" smtClean="0"/>
              <a:t>IP addresses: how to get one?</a:t>
            </a:r>
            <a:endParaRPr lang="en-US" smtClean="0"/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43025"/>
            <a:ext cx="9144000" cy="1809750"/>
          </a:xfrm>
        </p:spPr>
        <p:txBody>
          <a:bodyPr/>
          <a:lstStyle/>
          <a:p>
            <a:pPr>
              <a:buFont typeface="ZapfDingbats"/>
              <a:buNone/>
            </a:pPr>
            <a:r>
              <a:rPr lang="en-US" u="sng" smtClean="0">
                <a:solidFill>
                  <a:srgbClr val="FF0000"/>
                </a:solidFill>
              </a:rPr>
              <a:t>Q:</a:t>
            </a:r>
            <a:r>
              <a:rPr lang="en-US" smtClean="0"/>
              <a:t> How does </a:t>
            </a:r>
            <a:r>
              <a:rPr lang="en-US" i="1" smtClean="0"/>
              <a:t>network</a:t>
            </a:r>
            <a:r>
              <a:rPr lang="en-US" smtClean="0"/>
              <a:t> get subnet part of IP addr?</a:t>
            </a:r>
          </a:p>
          <a:p>
            <a:pPr>
              <a:buFont typeface="ZapfDingbats"/>
              <a:buNone/>
            </a:pPr>
            <a:r>
              <a:rPr lang="en-US" u="sng" smtClean="0">
                <a:solidFill>
                  <a:srgbClr val="FF0000"/>
                </a:solidFill>
              </a:rPr>
              <a:t>A:</a:t>
            </a:r>
            <a:r>
              <a:rPr lang="en-US" smtClean="0"/>
              <a:t> gets allocated portion of its provider ISP’s address space</a:t>
            </a:r>
            <a:endParaRPr lang="en-US" sz="2400" smtClean="0"/>
          </a:p>
        </p:txBody>
      </p:sp>
      <p:sp>
        <p:nvSpPr>
          <p:cNvPr id="15366" name="Text Box 4"/>
          <p:cNvSpPr txBox="1">
            <a:spLocks noChangeArrowheads="1"/>
          </p:cNvSpPr>
          <p:nvPr/>
        </p:nvSpPr>
        <p:spPr bwMode="auto">
          <a:xfrm>
            <a:off x="592138" y="3514725"/>
            <a:ext cx="8551862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" pitchFamily="34" charset="0"/>
              </a:rPr>
              <a:t>ISP's block          </a:t>
            </a:r>
            <a:r>
              <a:rPr lang="en-US" u="sng">
                <a:solidFill>
                  <a:schemeClr val="accent2"/>
                </a:solidFill>
                <a:latin typeface="Arial" pitchFamily="34" charset="0"/>
              </a:rPr>
              <a:t>11001000  00010111  0001</a:t>
            </a:r>
            <a:r>
              <a:rPr lang="en-US">
                <a:solidFill>
                  <a:schemeClr val="accent2"/>
                </a:solidFill>
                <a:latin typeface="Arial" pitchFamily="34" charset="0"/>
              </a:rPr>
              <a:t>0000  00000000    200.23.16.0/20 </a:t>
            </a:r>
          </a:p>
          <a:p>
            <a:endParaRPr lang="en-US">
              <a:latin typeface="Arial" pitchFamily="34" charset="0"/>
            </a:endParaRPr>
          </a:p>
          <a:p>
            <a:r>
              <a:rPr lang="en-US">
                <a:latin typeface="Arial" pitchFamily="34" charset="0"/>
              </a:rPr>
              <a:t>Organization 0    </a:t>
            </a:r>
            <a:r>
              <a:rPr lang="en-US" u="sng">
                <a:latin typeface="Arial" pitchFamily="34" charset="0"/>
              </a:rPr>
              <a:t>11001000  00010111  0001000</a:t>
            </a:r>
            <a:r>
              <a:rPr lang="en-US">
                <a:latin typeface="Arial" pitchFamily="34" charset="0"/>
              </a:rPr>
              <a:t>0  00000000    200.23.16.0/23 </a:t>
            </a:r>
          </a:p>
          <a:p>
            <a:r>
              <a:rPr lang="en-US">
                <a:latin typeface="Arial" pitchFamily="34" charset="0"/>
              </a:rPr>
              <a:t>Organization 1    </a:t>
            </a:r>
            <a:r>
              <a:rPr lang="en-US" u="sng">
                <a:latin typeface="Arial" pitchFamily="34" charset="0"/>
              </a:rPr>
              <a:t>11001000  00010111  0001001</a:t>
            </a:r>
            <a:r>
              <a:rPr lang="en-US">
                <a:latin typeface="Arial" pitchFamily="34" charset="0"/>
              </a:rPr>
              <a:t>0  00000000    200.23.18.0/23 </a:t>
            </a:r>
          </a:p>
          <a:p>
            <a:r>
              <a:rPr lang="en-US">
                <a:latin typeface="Arial" pitchFamily="34" charset="0"/>
              </a:rPr>
              <a:t>Organization 2    </a:t>
            </a:r>
            <a:r>
              <a:rPr lang="en-US" u="sng">
                <a:latin typeface="Arial" pitchFamily="34" charset="0"/>
              </a:rPr>
              <a:t>11001000  00010111  0001010</a:t>
            </a:r>
            <a:r>
              <a:rPr lang="en-US">
                <a:latin typeface="Arial" pitchFamily="34" charset="0"/>
              </a:rPr>
              <a:t>0  00000000    200.23.20.0/23 </a:t>
            </a:r>
          </a:p>
          <a:p>
            <a:r>
              <a:rPr lang="en-US">
                <a:latin typeface="Arial" pitchFamily="34" charset="0"/>
              </a:rPr>
              <a:t>   ...                                          …..                                   ….                ….</a:t>
            </a:r>
          </a:p>
          <a:p>
            <a:r>
              <a:rPr lang="en-US">
                <a:latin typeface="Arial" pitchFamily="34" charset="0"/>
              </a:rPr>
              <a:t>Organization 7    </a:t>
            </a:r>
            <a:r>
              <a:rPr lang="en-US" u="sng">
                <a:latin typeface="Arial" pitchFamily="34" charset="0"/>
              </a:rPr>
              <a:t>11001000  00010111  0001111</a:t>
            </a:r>
            <a:r>
              <a:rPr lang="en-US">
                <a:latin typeface="Arial" pitchFamily="34" charset="0"/>
              </a:rPr>
              <a:t>0  00000000    200.23.30.0/23</a:t>
            </a:r>
            <a:r>
              <a:rPr lang="en-US" sz="2400">
                <a:latin typeface="Times New Roman" pitchFamily="18" charset="0"/>
              </a:rPr>
              <a:t> 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903F295D-CC49-4473-83C2-625B8F4D3041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IP addressing: the last word...</a:t>
            </a:r>
            <a:endParaRPr lang="en-US" smtClean="0"/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ZapfDingbats"/>
              <a:buNone/>
            </a:pPr>
            <a:r>
              <a:rPr lang="en-US" u="sng" smtClean="0">
                <a:solidFill>
                  <a:schemeClr val="accent2"/>
                </a:solidFill>
              </a:rPr>
              <a:t>Q:</a:t>
            </a:r>
            <a:r>
              <a:rPr lang="en-US" smtClean="0"/>
              <a:t> How does an ISP get block of addresses?</a:t>
            </a:r>
          </a:p>
          <a:p>
            <a:pPr>
              <a:buFont typeface="ZapfDingbats"/>
              <a:buNone/>
            </a:pPr>
            <a:r>
              <a:rPr lang="en-US" u="sng" smtClean="0">
                <a:solidFill>
                  <a:schemeClr val="accent2"/>
                </a:solidFill>
              </a:rPr>
              <a:t>A:</a:t>
            </a:r>
            <a:r>
              <a:rPr lang="en-US" sz="2400" smtClean="0">
                <a:solidFill>
                  <a:srgbClr val="FF0000"/>
                </a:solidFill>
              </a:rPr>
              <a:t> ICANN</a:t>
            </a:r>
            <a:r>
              <a:rPr lang="en-US" sz="2400" smtClean="0"/>
              <a:t>: </a:t>
            </a:r>
            <a:r>
              <a:rPr lang="en-US" sz="2400" smtClean="0">
                <a:solidFill>
                  <a:srgbClr val="FF0000"/>
                </a:solidFill>
              </a:rPr>
              <a:t>I</a:t>
            </a:r>
            <a:r>
              <a:rPr lang="en-US" sz="2400" smtClean="0"/>
              <a:t>nternet </a:t>
            </a:r>
            <a:r>
              <a:rPr lang="en-US" sz="2400" smtClean="0">
                <a:solidFill>
                  <a:srgbClr val="FF0000"/>
                </a:solidFill>
              </a:rPr>
              <a:t>C</a:t>
            </a:r>
            <a:r>
              <a:rPr lang="en-US" sz="2400" smtClean="0"/>
              <a:t>orporation for </a:t>
            </a:r>
            <a:r>
              <a:rPr lang="en-US" sz="2400" smtClean="0">
                <a:solidFill>
                  <a:srgbClr val="FF0000"/>
                </a:solidFill>
              </a:rPr>
              <a:t>A</a:t>
            </a:r>
            <a:r>
              <a:rPr lang="en-US" sz="2400" smtClean="0"/>
              <a:t>ssigned </a:t>
            </a:r>
          </a:p>
          <a:p>
            <a:pPr>
              <a:buFont typeface="ZapfDingbats"/>
              <a:buNone/>
            </a:pPr>
            <a:r>
              <a:rPr lang="en-US" sz="2400" smtClean="0"/>
              <a:t>     </a:t>
            </a:r>
            <a:r>
              <a:rPr lang="en-US" sz="2400" smtClean="0">
                <a:solidFill>
                  <a:srgbClr val="FF0000"/>
                </a:solidFill>
              </a:rPr>
              <a:t>N</a:t>
            </a:r>
            <a:r>
              <a:rPr lang="en-US" sz="2400" smtClean="0"/>
              <a:t>ames and </a:t>
            </a:r>
            <a:r>
              <a:rPr lang="en-US" sz="2400" smtClean="0">
                <a:solidFill>
                  <a:srgbClr val="FF0000"/>
                </a:solidFill>
              </a:rPr>
              <a:t>N</a:t>
            </a:r>
            <a:r>
              <a:rPr lang="en-US" sz="2400" smtClean="0"/>
              <a:t>umbers</a:t>
            </a:r>
          </a:p>
          <a:p>
            <a:pPr lvl="1"/>
            <a:r>
              <a:rPr lang="en-US" smtClean="0"/>
              <a:t>allocates addresses</a:t>
            </a:r>
          </a:p>
          <a:p>
            <a:pPr lvl="1"/>
            <a:r>
              <a:rPr lang="en-US" smtClean="0"/>
              <a:t>manages DNS</a:t>
            </a:r>
          </a:p>
          <a:p>
            <a:pPr lvl="1"/>
            <a:r>
              <a:rPr lang="en-US" smtClean="0"/>
              <a:t>assigns domain names, resolves disputes</a:t>
            </a: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89AB31CF-63B4-4341-9FD4-3F59526155BA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Περίληψη</a:t>
            </a:r>
            <a:endParaRPr lang="en-US" smtClean="0"/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89113"/>
            <a:ext cx="10086975" cy="4573587"/>
          </a:xfrm>
        </p:spPr>
        <p:txBody>
          <a:bodyPr/>
          <a:lstStyle/>
          <a:p>
            <a:pPr>
              <a:buNone/>
            </a:pPr>
            <a:r>
              <a:rPr lang="el-GR" sz="2400" dirty="0" smtClean="0"/>
              <a:t>Η ιστορία μας μέχρι τώρα </a:t>
            </a:r>
            <a:r>
              <a:rPr lang="en-US" sz="2400" dirty="0" smtClean="0"/>
              <a:t>… </a:t>
            </a:r>
          </a:p>
          <a:p>
            <a:pPr lvl="1">
              <a:buFont typeface="Courier New" pitchFamily="49" charset="0"/>
              <a:buChar char="o"/>
            </a:pPr>
            <a:r>
              <a:rPr lang="el-GR" sz="2200" dirty="0" smtClean="0"/>
              <a:t>Οι </a:t>
            </a:r>
            <a:r>
              <a:rPr lang="en-US" sz="2200" dirty="0" smtClean="0"/>
              <a:t>IP </a:t>
            </a:r>
            <a:r>
              <a:rPr lang="el-GR" sz="2200" dirty="0" smtClean="0"/>
              <a:t>διευθύνσεις</a:t>
            </a:r>
            <a:r>
              <a:rPr lang="en-US" sz="2200" dirty="0" smtClean="0"/>
              <a:t> </a:t>
            </a:r>
            <a:r>
              <a:rPr lang="el-GR" sz="2200" dirty="0" smtClean="0"/>
              <a:t>αντανακλούν τη δομή του </a:t>
            </a:r>
            <a:r>
              <a:rPr lang="en-US" sz="2200" dirty="0" smtClean="0"/>
              <a:t>Internet</a:t>
            </a:r>
          </a:p>
          <a:p>
            <a:pPr lvl="1">
              <a:buNone/>
            </a:pPr>
            <a:r>
              <a:rPr lang="en-US" sz="1200" dirty="0" smtClean="0"/>
              <a:t>                        </a:t>
            </a:r>
            <a:r>
              <a:rPr lang="el-GR" sz="1400" dirty="0" smtClean="0"/>
              <a:t>όπως οι τηλεφωνικοί αριθμοί</a:t>
            </a:r>
            <a:endParaRPr lang="en-US" sz="1400" dirty="0" smtClean="0"/>
          </a:p>
          <a:p>
            <a:pPr lvl="1">
              <a:buFont typeface="Courier New" pitchFamily="49" charset="0"/>
              <a:buChar char="o"/>
            </a:pPr>
            <a:r>
              <a:rPr lang="el-GR" sz="2200" dirty="0" smtClean="0"/>
              <a:t>Οι </a:t>
            </a:r>
            <a:r>
              <a:rPr lang="en-US" sz="2200" dirty="0" smtClean="0"/>
              <a:t>IP </a:t>
            </a:r>
            <a:r>
              <a:rPr lang="el-GR" sz="2200" dirty="0" smtClean="0"/>
              <a:t>επικεφαλίδες πακέτων </a:t>
            </a:r>
            <a:r>
              <a:rPr lang="en-US" sz="2200" dirty="0" smtClean="0"/>
              <a:t>“</a:t>
            </a:r>
            <a:r>
              <a:rPr lang="el-GR" sz="2200" dirty="0" smtClean="0"/>
              <a:t>φέρουν</a:t>
            </a:r>
            <a:r>
              <a:rPr lang="en-US" sz="2200" dirty="0" smtClean="0"/>
              <a:t>” </a:t>
            </a:r>
            <a:r>
              <a:rPr lang="el-GR" sz="2200" dirty="0" smtClean="0"/>
              <a:t>αυτή τη πληροφορία</a:t>
            </a:r>
            <a:endParaRPr lang="en-US" sz="2200" dirty="0" smtClean="0"/>
          </a:p>
          <a:p>
            <a:pPr lvl="1">
              <a:buFont typeface="Courier New" pitchFamily="49" charset="0"/>
              <a:buChar char="o"/>
            </a:pPr>
            <a:r>
              <a:rPr lang="el-GR" sz="2200" dirty="0" smtClean="0"/>
              <a:t>Όταν το πακέτο φτάνει στο</a:t>
            </a:r>
            <a:r>
              <a:rPr lang="el-GR" sz="2200" dirty="0" smtClean="0">
                <a:latin typeface="Arial" pitchFamily="34" charset="0"/>
              </a:rPr>
              <a:t>ν</a:t>
            </a:r>
            <a:r>
              <a:rPr lang="el-GR" sz="2200" dirty="0" smtClean="0"/>
              <a:t> δρομολογητή αυτός</a:t>
            </a:r>
            <a:endParaRPr lang="en-US" sz="2200" dirty="0" smtClean="0"/>
          </a:p>
          <a:p>
            <a:pPr lvl="2"/>
            <a:r>
              <a:rPr lang="en-US" sz="2200" dirty="0" smtClean="0">
                <a:solidFill>
                  <a:srgbClr val="CC3300"/>
                </a:solidFill>
              </a:rPr>
              <a:t>E</a:t>
            </a:r>
            <a:r>
              <a:rPr lang="el-GR" sz="2200" dirty="0" err="1" smtClean="0">
                <a:solidFill>
                  <a:srgbClr val="CC3300"/>
                </a:solidFill>
              </a:rPr>
              <a:t>ξετάζει</a:t>
            </a:r>
            <a:r>
              <a:rPr lang="el-GR" sz="2200" dirty="0" smtClean="0">
                <a:solidFill>
                  <a:srgbClr val="CC3300"/>
                </a:solidFill>
              </a:rPr>
              <a:t> την επικεφαλίδα </a:t>
            </a:r>
            <a:r>
              <a:rPr lang="en-US" sz="2200" dirty="0" smtClean="0"/>
              <a:t> </a:t>
            </a:r>
            <a:r>
              <a:rPr lang="el-GR" sz="2200" dirty="0" smtClean="0"/>
              <a:t>για να προσδιορίσει τον </a:t>
            </a:r>
            <a:r>
              <a:rPr lang="el-GR" sz="2200" dirty="0" smtClean="0">
                <a:solidFill>
                  <a:srgbClr val="33CC33"/>
                </a:solidFill>
              </a:rPr>
              <a:t>προορισμό</a:t>
            </a:r>
            <a:endParaRPr lang="en-US" sz="2200" dirty="0" smtClean="0">
              <a:solidFill>
                <a:srgbClr val="33CC33"/>
              </a:solidFill>
            </a:endParaRPr>
          </a:p>
          <a:p>
            <a:pPr lvl="2"/>
            <a:r>
              <a:rPr lang="el-GR" sz="2200" i="1" dirty="0" smtClean="0">
                <a:solidFill>
                  <a:srgbClr val="CC3300"/>
                </a:solidFill>
              </a:rPr>
              <a:t>Ψάχνει </a:t>
            </a:r>
            <a:r>
              <a:rPr lang="en-US" sz="2200" i="1" dirty="0" smtClean="0"/>
              <a:t> </a:t>
            </a:r>
            <a:r>
              <a:rPr lang="el-GR" sz="2200" i="1" dirty="0" smtClean="0"/>
              <a:t>στον πίνακα για να προσδιορίσει </a:t>
            </a:r>
            <a:r>
              <a:rPr lang="el-GR" sz="2200" i="1" dirty="0" smtClean="0">
                <a:solidFill>
                  <a:srgbClr val="33CC33"/>
                </a:solidFill>
              </a:rPr>
              <a:t>τον επόμενο κόμβο </a:t>
            </a:r>
          </a:p>
          <a:p>
            <a:pPr lvl="2">
              <a:buFontTx/>
              <a:buNone/>
            </a:pPr>
            <a:r>
              <a:rPr lang="el-GR" sz="2200" i="1" dirty="0" smtClean="0">
                <a:solidFill>
                  <a:srgbClr val="33CC33"/>
                </a:solidFill>
              </a:rPr>
              <a:t>   στο μονοπάτι</a:t>
            </a:r>
            <a:endParaRPr lang="en-US" sz="2200" i="1" dirty="0" smtClean="0">
              <a:solidFill>
                <a:srgbClr val="33CC33"/>
              </a:solidFill>
            </a:endParaRPr>
          </a:p>
          <a:p>
            <a:pPr lvl="2"/>
            <a:r>
              <a:rPr lang="el-GR" sz="2200" dirty="0" smtClean="0">
                <a:solidFill>
                  <a:srgbClr val="CC3300"/>
                </a:solidFill>
              </a:rPr>
              <a:t>Στέλνει το πακέτο</a:t>
            </a:r>
            <a:r>
              <a:rPr lang="en-US" sz="2200" dirty="0" smtClean="0"/>
              <a:t> </a:t>
            </a:r>
            <a:r>
              <a:rPr lang="el-GR" sz="2200" dirty="0" smtClean="0"/>
              <a:t>στην κατάλληλη θύρα</a:t>
            </a:r>
            <a:endParaRPr lang="en-US" sz="2200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r>
              <a:rPr lang="el-GR" sz="2200" dirty="0" smtClean="0"/>
              <a:t>Σημερινή διάλεξη</a:t>
            </a:r>
            <a:endParaRPr lang="en-US" sz="2200" dirty="0" smtClean="0"/>
          </a:p>
          <a:p>
            <a:pPr lvl="1">
              <a:buNone/>
            </a:pPr>
            <a:r>
              <a:rPr lang="el-GR" sz="2200" dirty="0" smtClean="0"/>
              <a:t>Πως δημιουργείται ο πίνακας δρομολόγησης </a:t>
            </a:r>
            <a:endParaRPr lang="en-US" sz="2200" dirty="0" smtClean="0"/>
          </a:p>
        </p:txBody>
      </p:sp>
      <p:grpSp>
        <p:nvGrpSpPr>
          <p:cNvPr id="17414" name="Group 12"/>
          <p:cNvGrpSpPr>
            <a:grpSpLocks/>
          </p:cNvGrpSpPr>
          <p:nvPr/>
        </p:nvGrpSpPr>
        <p:grpSpPr bwMode="auto">
          <a:xfrm>
            <a:off x="6280150" y="290513"/>
            <a:ext cx="2286000" cy="1776412"/>
            <a:chOff x="4032" y="1041"/>
            <a:chExt cx="1440" cy="1119"/>
          </a:xfrm>
        </p:grpSpPr>
        <p:grpSp>
          <p:nvGrpSpPr>
            <p:cNvPr id="17415" name="Group 4"/>
            <p:cNvGrpSpPr>
              <a:grpSpLocks/>
            </p:cNvGrpSpPr>
            <p:nvPr/>
          </p:nvGrpSpPr>
          <p:grpSpPr bwMode="auto">
            <a:xfrm>
              <a:off x="4080" y="1104"/>
              <a:ext cx="1392" cy="1056"/>
              <a:chOff x="1104" y="960"/>
              <a:chExt cx="1392" cy="1056"/>
            </a:xfrm>
          </p:grpSpPr>
          <p:sp>
            <p:nvSpPr>
              <p:cNvPr id="17418" name="Rectangle 5"/>
              <p:cNvSpPr>
                <a:spLocks noChangeArrowheads="1"/>
              </p:cNvSpPr>
              <p:nvPr/>
            </p:nvSpPr>
            <p:spPr bwMode="auto">
              <a:xfrm>
                <a:off x="1536" y="1248"/>
                <a:ext cx="528" cy="480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/>
                <a:r>
                  <a:rPr lang="en-US" sz="1400">
                    <a:latin typeface="Helvetica"/>
                  </a:rPr>
                  <a:t>Router</a:t>
                </a:r>
              </a:p>
            </p:txBody>
          </p:sp>
          <p:sp>
            <p:nvSpPr>
              <p:cNvPr id="17419" name="Line 6"/>
              <p:cNvSpPr>
                <a:spLocks noChangeShapeType="1"/>
              </p:cNvSpPr>
              <p:nvPr/>
            </p:nvSpPr>
            <p:spPr bwMode="auto">
              <a:xfrm>
                <a:off x="1104" y="960"/>
                <a:ext cx="432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17420" name="Line 7"/>
              <p:cNvSpPr>
                <a:spLocks noChangeShapeType="1"/>
              </p:cNvSpPr>
              <p:nvPr/>
            </p:nvSpPr>
            <p:spPr bwMode="auto">
              <a:xfrm>
                <a:off x="2064" y="1728"/>
                <a:ext cx="432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17421" name="Line 8"/>
              <p:cNvSpPr>
                <a:spLocks noChangeShapeType="1"/>
              </p:cNvSpPr>
              <p:nvPr/>
            </p:nvSpPr>
            <p:spPr bwMode="auto">
              <a:xfrm flipH="1">
                <a:off x="2064" y="960"/>
                <a:ext cx="432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17422" name="Line 9"/>
              <p:cNvSpPr>
                <a:spLocks noChangeShapeType="1"/>
              </p:cNvSpPr>
              <p:nvPr/>
            </p:nvSpPr>
            <p:spPr bwMode="auto">
              <a:xfrm flipH="1">
                <a:off x="1104" y="1728"/>
                <a:ext cx="432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l-GR"/>
              </a:p>
            </p:txBody>
          </p:sp>
        </p:grpSp>
        <p:sp>
          <p:nvSpPr>
            <p:cNvPr id="17416" name="Line 10"/>
            <p:cNvSpPr>
              <a:spLocks noChangeShapeType="1"/>
            </p:cNvSpPr>
            <p:nvPr/>
          </p:nvSpPr>
          <p:spPr bwMode="auto">
            <a:xfrm flipV="1">
              <a:off x="4032" y="1728"/>
              <a:ext cx="480" cy="3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l-GR"/>
            </a:p>
          </p:txBody>
        </p:sp>
        <p:sp>
          <p:nvSpPr>
            <p:cNvPr id="17417" name="Freeform 11"/>
            <p:cNvSpPr>
              <a:spLocks/>
            </p:cNvSpPr>
            <p:nvPr/>
          </p:nvSpPr>
          <p:spPr bwMode="auto">
            <a:xfrm>
              <a:off x="4176" y="1041"/>
              <a:ext cx="484" cy="677"/>
            </a:xfrm>
            <a:custGeom>
              <a:avLst/>
              <a:gdLst>
                <a:gd name="T0" fmla="*/ 350 w 484"/>
                <a:gd name="T1" fmla="*/ 677 h 677"/>
                <a:gd name="T2" fmla="*/ 480 w 484"/>
                <a:gd name="T3" fmla="*/ 415 h 677"/>
                <a:gd name="T4" fmla="*/ 451 w 484"/>
                <a:gd name="T5" fmla="*/ 314 h 677"/>
                <a:gd name="T6" fmla="*/ 427 w 484"/>
                <a:gd name="T7" fmla="*/ 285 h 677"/>
                <a:gd name="T8" fmla="*/ 320 w 484"/>
                <a:gd name="T9" fmla="*/ 190 h 677"/>
                <a:gd name="T10" fmla="*/ 95 w 484"/>
                <a:gd name="T11" fmla="*/ 59 h 677"/>
                <a:gd name="T12" fmla="*/ 77 w 484"/>
                <a:gd name="T13" fmla="*/ 41 h 677"/>
                <a:gd name="T14" fmla="*/ 0 w 484"/>
                <a:gd name="T15" fmla="*/ 0 h 67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84"/>
                <a:gd name="T25" fmla="*/ 0 h 677"/>
                <a:gd name="T26" fmla="*/ 484 w 484"/>
                <a:gd name="T27" fmla="*/ 677 h 67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84" h="677">
                  <a:moveTo>
                    <a:pt x="350" y="677"/>
                  </a:moveTo>
                  <a:cubicBezTo>
                    <a:pt x="438" y="589"/>
                    <a:pt x="463" y="540"/>
                    <a:pt x="480" y="415"/>
                  </a:cubicBezTo>
                  <a:cubicBezTo>
                    <a:pt x="476" y="362"/>
                    <a:pt x="484" y="347"/>
                    <a:pt x="451" y="314"/>
                  </a:cubicBezTo>
                  <a:cubicBezTo>
                    <a:pt x="437" y="275"/>
                    <a:pt x="456" y="319"/>
                    <a:pt x="427" y="285"/>
                  </a:cubicBezTo>
                  <a:cubicBezTo>
                    <a:pt x="395" y="249"/>
                    <a:pt x="370" y="207"/>
                    <a:pt x="320" y="190"/>
                  </a:cubicBezTo>
                  <a:cubicBezTo>
                    <a:pt x="259" y="127"/>
                    <a:pt x="180" y="81"/>
                    <a:pt x="95" y="59"/>
                  </a:cubicBezTo>
                  <a:cubicBezTo>
                    <a:pt x="89" y="53"/>
                    <a:pt x="84" y="45"/>
                    <a:pt x="77" y="41"/>
                  </a:cubicBezTo>
                  <a:cubicBezTo>
                    <a:pt x="63" y="33"/>
                    <a:pt x="0" y="21"/>
                    <a:pt x="0" y="0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pPr eaLnBrk="0" hangingPunct="0"/>
              <a:endParaRPr lang="el-GR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1843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9A80AA62-1757-4BBD-ADEC-70B88D6CE483}" type="slidenum">
              <a:rPr lang="en-US" smtClean="0"/>
              <a:pPr/>
              <a:t>17</a:t>
            </a:fld>
            <a:endParaRPr lang="en-US" smtClean="0"/>
          </a:p>
        </p:txBody>
      </p:sp>
      <p:grpSp>
        <p:nvGrpSpPr>
          <p:cNvPr id="18436" name="Group 2"/>
          <p:cNvGrpSpPr>
            <a:grpSpLocks/>
          </p:cNvGrpSpPr>
          <p:nvPr/>
        </p:nvGrpSpPr>
        <p:grpSpPr bwMode="auto">
          <a:xfrm>
            <a:off x="3200400" y="1406525"/>
            <a:ext cx="3571875" cy="2236788"/>
            <a:chOff x="3162" y="1071"/>
            <a:chExt cx="2250" cy="1409"/>
          </a:xfrm>
        </p:grpSpPr>
        <p:sp>
          <p:nvSpPr>
            <p:cNvPr id="18439" name="Freeform 3"/>
            <p:cNvSpPr>
              <a:spLocks/>
            </p:cNvSpPr>
            <p:nvPr/>
          </p:nvSpPr>
          <p:spPr bwMode="auto">
            <a:xfrm>
              <a:off x="3162" y="1071"/>
              <a:ext cx="2250" cy="1409"/>
            </a:xfrm>
            <a:custGeom>
              <a:avLst/>
              <a:gdLst>
                <a:gd name="T0" fmla="*/ 0 w 2250"/>
                <a:gd name="T1" fmla="*/ 624 h 1409"/>
                <a:gd name="T2" fmla="*/ 219 w 2250"/>
                <a:gd name="T3" fmla="*/ 321 h 1409"/>
                <a:gd name="T4" fmla="*/ 529 w 2250"/>
                <a:gd name="T5" fmla="*/ 35 h 1409"/>
                <a:gd name="T6" fmla="*/ 1551 w 2250"/>
                <a:gd name="T7" fmla="*/ 111 h 1409"/>
                <a:gd name="T8" fmla="*/ 1968 w 2250"/>
                <a:gd name="T9" fmla="*/ 483 h 1409"/>
                <a:gd name="T10" fmla="*/ 2199 w 2250"/>
                <a:gd name="T11" fmla="*/ 906 h 1409"/>
                <a:gd name="T12" fmla="*/ 1659 w 2250"/>
                <a:gd name="T13" fmla="*/ 1314 h 1409"/>
                <a:gd name="T14" fmla="*/ 993 w 2250"/>
                <a:gd name="T15" fmla="*/ 1386 h 1409"/>
                <a:gd name="T16" fmla="*/ 465 w 2250"/>
                <a:gd name="T17" fmla="*/ 1356 h 1409"/>
                <a:gd name="T18" fmla="*/ 102 w 2250"/>
                <a:gd name="T19" fmla="*/ 1068 h 1409"/>
                <a:gd name="T20" fmla="*/ 0 w 2250"/>
                <a:gd name="T21" fmla="*/ 624 h 1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50"/>
                <a:gd name="T34" fmla="*/ 0 h 1409"/>
                <a:gd name="T35" fmla="*/ 2250 w 2250"/>
                <a:gd name="T36" fmla="*/ 1409 h 140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50" h="1409">
                  <a:moveTo>
                    <a:pt x="0" y="624"/>
                  </a:moveTo>
                  <a:cubicBezTo>
                    <a:pt x="5" y="506"/>
                    <a:pt x="131" y="419"/>
                    <a:pt x="219" y="321"/>
                  </a:cubicBezTo>
                  <a:cubicBezTo>
                    <a:pt x="307" y="223"/>
                    <a:pt x="307" y="70"/>
                    <a:pt x="529" y="35"/>
                  </a:cubicBezTo>
                  <a:cubicBezTo>
                    <a:pt x="751" y="0"/>
                    <a:pt x="1311" y="36"/>
                    <a:pt x="1551" y="111"/>
                  </a:cubicBezTo>
                  <a:cubicBezTo>
                    <a:pt x="1791" y="186"/>
                    <a:pt x="1860" y="351"/>
                    <a:pt x="1968" y="483"/>
                  </a:cubicBezTo>
                  <a:cubicBezTo>
                    <a:pt x="2076" y="615"/>
                    <a:pt x="2250" y="767"/>
                    <a:pt x="2199" y="906"/>
                  </a:cubicBezTo>
                  <a:cubicBezTo>
                    <a:pt x="2148" y="1045"/>
                    <a:pt x="1860" y="1234"/>
                    <a:pt x="1659" y="1314"/>
                  </a:cubicBezTo>
                  <a:cubicBezTo>
                    <a:pt x="1458" y="1394"/>
                    <a:pt x="1192" y="1379"/>
                    <a:pt x="993" y="1386"/>
                  </a:cubicBezTo>
                  <a:cubicBezTo>
                    <a:pt x="794" y="1393"/>
                    <a:pt x="613" y="1409"/>
                    <a:pt x="465" y="1356"/>
                  </a:cubicBezTo>
                  <a:cubicBezTo>
                    <a:pt x="317" y="1303"/>
                    <a:pt x="180" y="1190"/>
                    <a:pt x="102" y="1068"/>
                  </a:cubicBezTo>
                  <a:cubicBezTo>
                    <a:pt x="24" y="946"/>
                    <a:pt x="21" y="716"/>
                    <a:pt x="0" y="624"/>
                  </a:cubicBezTo>
                  <a:close/>
                </a:path>
              </a:pathLst>
            </a:custGeom>
            <a:solidFill>
              <a:srgbClr val="99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18440" name="Freeform 4"/>
            <p:cNvSpPr>
              <a:spLocks/>
            </p:cNvSpPr>
            <p:nvPr/>
          </p:nvSpPr>
          <p:spPr bwMode="auto">
            <a:xfrm>
              <a:off x="3498" y="1620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18441" name="Oval 5"/>
            <p:cNvSpPr>
              <a:spLocks noChangeArrowheads="1"/>
            </p:cNvSpPr>
            <p:nvPr/>
          </p:nvSpPr>
          <p:spPr bwMode="auto">
            <a:xfrm>
              <a:off x="3238" y="186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18442" name="Line 6"/>
            <p:cNvSpPr>
              <a:spLocks noChangeShapeType="1"/>
            </p:cNvSpPr>
            <p:nvPr/>
          </p:nvSpPr>
          <p:spPr bwMode="auto">
            <a:xfrm>
              <a:off x="3238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43" name="Line 7"/>
            <p:cNvSpPr>
              <a:spLocks noChangeShapeType="1"/>
            </p:cNvSpPr>
            <p:nvPr/>
          </p:nvSpPr>
          <p:spPr bwMode="auto">
            <a:xfrm>
              <a:off x="3551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44" name="Rectangle 8"/>
            <p:cNvSpPr>
              <a:spLocks noChangeArrowheads="1"/>
            </p:cNvSpPr>
            <p:nvPr/>
          </p:nvSpPr>
          <p:spPr bwMode="auto">
            <a:xfrm>
              <a:off x="3238" y="1855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18445" name="Oval 9"/>
            <p:cNvSpPr>
              <a:spLocks noChangeArrowheads="1"/>
            </p:cNvSpPr>
            <p:nvPr/>
          </p:nvSpPr>
          <p:spPr bwMode="auto">
            <a:xfrm>
              <a:off x="3235" y="179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18446" name="Oval 10"/>
            <p:cNvSpPr>
              <a:spLocks noChangeArrowheads="1"/>
            </p:cNvSpPr>
            <p:nvPr/>
          </p:nvSpPr>
          <p:spPr bwMode="auto">
            <a:xfrm>
              <a:off x="3712" y="224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18447" name="Line 11"/>
            <p:cNvSpPr>
              <a:spLocks noChangeShapeType="1"/>
            </p:cNvSpPr>
            <p:nvPr/>
          </p:nvSpPr>
          <p:spPr bwMode="auto">
            <a:xfrm>
              <a:off x="3712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48" name="Line 12"/>
            <p:cNvSpPr>
              <a:spLocks noChangeShapeType="1"/>
            </p:cNvSpPr>
            <p:nvPr/>
          </p:nvSpPr>
          <p:spPr bwMode="auto">
            <a:xfrm>
              <a:off x="4025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49" name="Rectangle 13"/>
            <p:cNvSpPr>
              <a:spLocks noChangeArrowheads="1"/>
            </p:cNvSpPr>
            <p:nvPr/>
          </p:nvSpPr>
          <p:spPr bwMode="auto">
            <a:xfrm>
              <a:off x="3712" y="2242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18450" name="Oval 14"/>
            <p:cNvSpPr>
              <a:spLocks noChangeArrowheads="1"/>
            </p:cNvSpPr>
            <p:nvPr/>
          </p:nvSpPr>
          <p:spPr bwMode="auto">
            <a:xfrm>
              <a:off x="3709" y="218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18451" name="Oval 15"/>
            <p:cNvSpPr>
              <a:spLocks noChangeArrowheads="1"/>
            </p:cNvSpPr>
            <p:nvPr/>
          </p:nvSpPr>
          <p:spPr bwMode="auto">
            <a:xfrm>
              <a:off x="3708" y="155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18452" name="Line 16"/>
            <p:cNvSpPr>
              <a:spLocks noChangeShapeType="1"/>
            </p:cNvSpPr>
            <p:nvPr/>
          </p:nvSpPr>
          <p:spPr bwMode="auto">
            <a:xfrm>
              <a:off x="3708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53" name="Line 17"/>
            <p:cNvSpPr>
              <a:spLocks noChangeShapeType="1"/>
            </p:cNvSpPr>
            <p:nvPr/>
          </p:nvSpPr>
          <p:spPr bwMode="auto">
            <a:xfrm>
              <a:off x="4021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54" name="Rectangle 18"/>
            <p:cNvSpPr>
              <a:spLocks noChangeArrowheads="1"/>
            </p:cNvSpPr>
            <p:nvPr/>
          </p:nvSpPr>
          <p:spPr bwMode="auto">
            <a:xfrm>
              <a:off x="3708" y="1552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18455" name="Oval 19"/>
            <p:cNvSpPr>
              <a:spLocks noChangeArrowheads="1"/>
            </p:cNvSpPr>
            <p:nvPr/>
          </p:nvSpPr>
          <p:spPr bwMode="auto">
            <a:xfrm>
              <a:off x="3705" y="149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18456" name="Oval 20"/>
            <p:cNvSpPr>
              <a:spLocks noChangeArrowheads="1"/>
            </p:cNvSpPr>
            <p:nvPr/>
          </p:nvSpPr>
          <p:spPr bwMode="auto">
            <a:xfrm>
              <a:off x="4391" y="1555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18457" name="Line 21"/>
            <p:cNvSpPr>
              <a:spLocks noChangeShapeType="1"/>
            </p:cNvSpPr>
            <p:nvPr/>
          </p:nvSpPr>
          <p:spPr bwMode="auto">
            <a:xfrm>
              <a:off x="4391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58" name="Line 22"/>
            <p:cNvSpPr>
              <a:spLocks noChangeShapeType="1"/>
            </p:cNvSpPr>
            <p:nvPr/>
          </p:nvSpPr>
          <p:spPr bwMode="auto">
            <a:xfrm>
              <a:off x="4703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59" name="Rectangle 23"/>
            <p:cNvSpPr>
              <a:spLocks noChangeArrowheads="1"/>
            </p:cNvSpPr>
            <p:nvPr/>
          </p:nvSpPr>
          <p:spPr bwMode="auto">
            <a:xfrm>
              <a:off x="4391" y="1548"/>
              <a:ext cx="309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18460" name="Oval 24"/>
            <p:cNvSpPr>
              <a:spLocks noChangeArrowheads="1"/>
            </p:cNvSpPr>
            <p:nvPr/>
          </p:nvSpPr>
          <p:spPr bwMode="auto">
            <a:xfrm>
              <a:off x="4394" y="1492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18461" name="Oval 25"/>
            <p:cNvSpPr>
              <a:spLocks noChangeArrowheads="1"/>
            </p:cNvSpPr>
            <p:nvPr/>
          </p:nvSpPr>
          <p:spPr bwMode="auto">
            <a:xfrm>
              <a:off x="4401" y="224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18462" name="Line 26"/>
            <p:cNvSpPr>
              <a:spLocks noChangeShapeType="1"/>
            </p:cNvSpPr>
            <p:nvPr/>
          </p:nvSpPr>
          <p:spPr bwMode="auto">
            <a:xfrm>
              <a:off x="4401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63" name="Line 27"/>
            <p:cNvSpPr>
              <a:spLocks noChangeShapeType="1"/>
            </p:cNvSpPr>
            <p:nvPr/>
          </p:nvSpPr>
          <p:spPr bwMode="auto">
            <a:xfrm>
              <a:off x="4714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64" name="Rectangle 28"/>
            <p:cNvSpPr>
              <a:spLocks noChangeArrowheads="1"/>
            </p:cNvSpPr>
            <p:nvPr/>
          </p:nvSpPr>
          <p:spPr bwMode="auto">
            <a:xfrm>
              <a:off x="4401" y="2239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18465" name="Oval 29"/>
            <p:cNvSpPr>
              <a:spLocks noChangeArrowheads="1"/>
            </p:cNvSpPr>
            <p:nvPr/>
          </p:nvSpPr>
          <p:spPr bwMode="auto">
            <a:xfrm>
              <a:off x="4398" y="218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18466" name="Oval 30"/>
            <p:cNvSpPr>
              <a:spLocks noChangeArrowheads="1"/>
            </p:cNvSpPr>
            <p:nvPr/>
          </p:nvSpPr>
          <p:spPr bwMode="auto">
            <a:xfrm>
              <a:off x="4966" y="190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18467" name="Line 31"/>
            <p:cNvSpPr>
              <a:spLocks noChangeShapeType="1"/>
            </p:cNvSpPr>
            <p:nvPr/>
          </p:nvSpPr>
          <p:spPr bwMode="auto">
            <a:xfrm>
              <a:off x="4966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68" name="Line 32"/>
            <p:cNvSpPr>
              <a:spLocks noChangeShapeType="1"/>
            </p:cNvSpPr>
            <p:nvPr/>
          </p:nvSpPr>
          <p:spPr bwMode="auto">
            <a:xfrm>
              <a:off x="5279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69" name="Rectangle 33"/>
            <p:cNvSpPr>
              <a:spLocks noChangeArrowheads="1"/>
            </p:cNvSpPr>
            <p:nvPr/>
          </p:nvSpPr>
          <p:spPr bwMode="auto">
            <a:xfrm>
              <a:off x="4966" y="1898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18470" name="Oval 34"/>
            <p:cNvSpPr>
              <a:spLocks noChangeArrowheads="1"/>
            </p:cNvSpPr>
            <p:nvPr/>
          </p:nvSpPr>
          <p:spPr bwMode="auto">
            <a:xfrm>
              <a:off x="4963" y="183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18471" name="Freeform 35"/>
            <p:cNvSpPr>
              <a:spLocks/>
            </p:cNvSpPr>
            <p:nvPr/>
          </p:nvSpPr>
          <p:spPr bwMode="auto">
            <a:xfrm>
              <a:off x="4557" y="1647"/>
              <a:ext cx="1" cy="522"/>
            </a:xfrm>
            <a:custGeom>
              <a:avLst/>
              <a:gdLst>
                <a:gd name="T0" fmla="*/ 0 w 1"/>
                <a:gd name="T1" fmla="*/ 0 h 522"/>
                <a:gd name="T2" fmla="*/ 0 w 1"/>
                <a:gd name="T3" fmla="*/ 522 h 522"/>
                <a:gd name="T4" fmla="*/ 0 60000 65536"/>
                <a:gd name="T5" fmla="*/ 0 60000 65536"/>
                <a:gd name="T6" fmla="*/ 0 w 1"/>
                <a:gd name="T7" fmla="*/ 0 h 522"/>
                <a:gd name="T8" fmla="*/ 1 w 1"/>
                <a:gd name="T9" fmla="*/ 522 h 52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18472" name="Freeform 36"/>
            <p:cNvSpPr>
              <a:spLocks/>
            </p:cNvSpPr>
            <p:nvPr/>
          </p:nvSpPr>
          <p:spPr bwMode="auto">
            <a:xfrm>
              <a:off x="3864" y="1653"/>
              <a:ext cx="1" cy="537"/>
            </a:xfrm>
            <a:custGeom>
              <a:avLst/>
              <a:gdLst>
                <a:gd name="T0" fmla="*/ 0 w 1"/>
                <a:gd name="T1" fmla="*/ 0 h 537"/>
                <a:gd name="T2" fmla="*/ 0 w 1"/>
                <a:gd name="T3" fmla="*/ 537 h 537"/>
                <a:gd name="T4" fmla="*/ 0 60000 65536"/>
                <a:gd name="T5" fmla="*/ 0 60000 65536"/>
                <a:gd name="T6" fmla="*/ 0 w 1"/>
                <a:gd name="T7" fmla="*/ 0 h 537"/>
                <a:gd name="T8" fmla="*/ 1 w 1"/>
                <a:gd name="T9" fmla="*/ 537 h 53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37">
                  <a:moveTo>
                    <a:pt x="0" y="0"/>
                  </a:moveTo>
                  <a:lnTo>
                    <a:pt x="0" y="53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18473" name="Freeform 37"/>
            <p:cNvSpPr>
              <a:spLocks/>
            </p:cNvSpPr>
            <p:nvPr/>
          </p:nvSpPr>
          <p:spPr bwMode="auto">
            <a:xfrm>
              <a:off x="4029" y="1638"/>
              <a:ext cx="504" cy="600"/>
            </a:xfrm>
            <a:custGeom>
              <a:avLst/>
              <a:gdLst>
                <a:gd name="T0" fmla="*/ 0 w 378"/>
                <a:gd name="T1" fmla="*/ 11993516 h 174"/>
                <a:gd name="T2" fmla="*/ 5035 w 378"/>
                <a:gd name="T3" fmla="*/ 0 h 174"/>
                <a:gd name="T4" fmla="*/ 0 60000 65536"/>
                <a:gd name="T5" fmla="*/ 0 60000 65536"/>
                <a:gd name="T6" fmla="*/ 0 w 378"/>
                <a:gd name="T7" fmla="*/ 0 h 174"/>
                <a:gd name="T8" fmla="*/ 378 w 378"/>
                <a:gd name="T9" fmla="*/ 174 h 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18474" name="Freeform 38"/>
            <p:cNvSpPr>
              <a:spLocks/>
            </p:cNvSpPr>
            <p:nvPr/>
          </p:nvSpPr>
          <p:spPr bwMode="auto">
            <a:xfrm>
              <a:off x="4716" y="1986"/>
              <a:ext cx="366" cy="270"/>
            </a:xfrm>
            <a:custGeom>
              <a:avLst/>
              <a:gdLst>
                <a:gd name="T0" fmla="*/ 0 w 366"/>
                <a:gd name="T1" fmla="*/ 270 h 270"/>
                <a:gd name="T2" fmla="*/ 366 w 366"/>
                <a:gd name="T3" fmla="*/ 0 h 270"/>
                <a:gd name="T4" fmla="*/ 0 60000 65536"/>
                <a:gd name="T5" fmla="*/ 0 60000 65536"/>
                <a:gd name="T6" fmla="*/ 0 w 366"/>
                <a:gd name="T7" fmla="*/ 0 h 270"/>
                <a:gd name="T8" fmla="*/ 366 w 366"/>
                <a:gd name="T9" fmla="*/ 270 h 27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18475" name="Freeform 39"/>
            <p:cNvSpPr>
              <a:spLocks/>
            </p:cNvSpPr>
            <p:nvPr/>
          </p:nvSpPr>
          <p:spPr bwMode="auto">
            <a:xfrm>
              <a:off x="4035" y="226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18476" name="Freeform 40"/>
            <p:cNvSpPr>
              <a:spLocks/>
            </p:cNvSpPr>
            <p:nvPr/>
          </p:nvSpPr>
          <p:spPr bwMode="auto">
            <a:xfrm>
              <a:off x="3444" y="1944"/>
              <a:ext cx="276" cy="264"/>
            </a:xfrm>
            <a:custGeom>
              <a:avLst/>
              <a:gdLst>
                <a:gd name="T0" fmla="*/ 276 w 276"/>
                <a:gd name="T1" fmla="*/ 264 h 264"/>
                <a:gd name="T2" fmla="*/ 0 w 276"/>
                <a:gd name="T3" fmla="*/ 0 h 264"/>
                <a:gd name="T4" fmla="*/ 0 60000 65536"/>
                <a:gd name="T5" fmla="*/ 0 60000 65536"/>
                <a:gd name="T6" fmla="*/ 0 w 276"/>
                <a:gd name="T7" fmla="*/ 0 h 264"/>
                <a:gd name="T8" fmla="*/ 276 w 276"/>
                <a:gd name="T9" fmla="*/ 264 h 2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18477" name="Freeform 41"/>
            <p:cNvSpPr>
              <a:spLocks/>
            </p:cNvSpPr>
            <p:nvPr/>
          </p:nvSpPr>
          <p:spPr bwMode="auto">
            <a:xfrm>
              <a:off x="4029" y="157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18478" name="Freeform 42"/>
            <p:cNvSpPr>
              <a:spLocks/>
            </p:cNvSpPr>
            <p:nvPr/>
          </p:nvSpPr>
          <p:spPr bwMode="auto">
            <a:xfrm>
              <a:off x="4704" y="1575"/>
              <a:ext cx="396" cy="267"/>
            </a:xfrm>
            <a:custGeom>
              <a:avLst/>
              <a:gdLst>
                <a:gd name="T0" fmla="*/ 396 w 396"/>
                <a:gd name="T1" fmla="*/ 267 h 267"/>
                <a:gd name="T2" fmla="*/ 0 w 396"/>
                <a:gd name="T3" fmla="*/ 0 h 267"/>
                <a:gd name="T4" fmla="*/ 0 60000 65536"/>
                <a:gd name="T5" fmla="*/ 0 60000 65536"/>
                <a:gd name="T6" fmla="*/ 0 w 396"/>
                <a:gd name="T7" fmla="*/ 0 h 267"/>
                <a:gd name="T8" fmla="*/ 396 w 396"/>
                <a:gd name="T9" fmla="*/ 267 h 26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96" h="267">
                  <a:moveTo>
                    <a:pt x="396" y="267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18479" name="Freeform 43"/>
            <p:cNvSpPr>
              <a:spLocks/>
            </p:cNvSpPr>
            <p:nvPr/>
          </p:nvSpPr>
          <p:spPr bwMode="auto">
            <a:xfrm>
              <a:off x="3387" y="1146"/>
              <a:ext cx="1110" cy="645"/>
            </a:xfrm>
            <a:custGeom>
              <a:avLst/>
              <a:gdLst>
                <a:gd name="T0" fmla="*/ 1110 w 1110"/>
                <a:gd name="T1" fmla="*/ 342 h 645"/>
                <a:gd name="T2" fmla="*/ 0 w 1110"/>
                <a:gd name="T3" fmla="*/ 645 h 645"/>
                <a:gd name="T4" fmla="*/ 0 60000 65536"/>
                <a:gd name="T5" fmla="*/ 0 60000 65536"/>
                <a:gd name="T6" fmla="*/ 0 w 1110"/>
                <a:gd name="T7" fmla="*/ 0 h 645"/>
                <a:gd name="T8" fmla="*/ 1110 w 1110"/>
                <a:gd name="T9" fmla="*/ 645 h 64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10" h="645">
                  <a:moveTo>
                    <a:pt x="1110" y="342"/>
                  </a:moveTo>
                  <a:cubicBezTo>
                    <a:pt x="1104" y="0"/>
                    <a:pt x="21" y="63"/>
                    <a:pt x="0" y="64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grpSp>
          <p:nvGrpSpPr>
            <p:cNvPr id="18480" name="Group 44"/>
            <p:cNvGrpSpPr>
              <a:grpSpLocks/>
            </p:cNvGrpSpPr>
            <p:nvPr/>
          </p:nvGrpSpPr>
          <p:grpSpPr bwMode="auto">
            <a:xfrm>
              <a:off x="3290" y="1748"/>
              <a:ext cx="199" cy="250"/>
              <a:chOff x="2957" y="2429"/>
              <a:chExt cx="202" cy="250"/>
            </a:xfrm>
          </p:grpSpPr>
          <p:sp>
            <p:nvSpPr>
              <p:cNvPr id="18506" name="Rectangle 4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sp>
            <p:nvSpPr>
              <p:cNvPr id="18507" name="Text Box 46"/>
              <p:cNvSpPr txBox="1">
                <a:spLocks noChangeArrowheads="1"/>
              </p:cNvSpPr>
              <p:nvPr/>
            </p:nvSpPr>
            <p:spPr bwMode="auto">
              <a:xfrm>
                <a:off x="2957" y="2429"/>
                <a:ext cx="20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000"/>
                  <a:t>u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18481" name="Group 47"/>
            <p:cNvGrpSpPr>
              <a:grpSpLocks/>
            </p:cNvGrpSpPr>
            <p:nvPr/>
          </p:nvGrpSpPr>
          <p:grpSpPr bwMode="auto">
            <a:xfrm>
              <a:off x="4460" y="2132"/>
              <a:ext cx="199" cy="250"/>
              <a:chOff x="2957" y="2429"/>
              <a:chExt cx="202" cy="250"/>
            </a:xfrm>
          </p:grpSpPr>
          <p:sp>
            <p:nvSpPr>
              <p:cNvPr id="18504" name="Rectangle 4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sp>
            <p:nvSpPr>
              <p:cNvPr id="18505" name="Text Box 49"/>
              <p:cNvSpPr txBox="1">
                <a:spLocks noChangeArrowheads="1"/>
              </p:cNvSpPr>
              <p:nvPr/>
            </p:nvSpPr>
            <p:spPr bwMode="auto">
              <a:xfrm>
                <a:off x="2957" y="2429"/>
                <a:ext cx="20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000"/>
                  <a:t>y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18482" name="Group 50"/>
            <p:cNvGrpSpPr>
              <a:grpSpLocks/>
            </p:cNvGrpSpPr>
            <p:nvPr/>
          </p:nvGrpSpPr>
          <p:grpSpPr bwMode="auto">
            <a:xfrm>
              <a:off x="3764" y="2099"/>
              <a:ext cx="229" cy="288"/>
              <a:chOff x="2943" y="2399"/>
              <a:chExt cx="230" cy="288"/>
            </a:xfrm>
          </p:grpSpPr>
          <p:sp>
            <p:nvSpPr>
              <p:cNvPr id="18502" name="Rectangle 51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sp>
            <p:nvSpPr>
              <p:cNvPr id="18503" name="Text Box 52"/>
              <p:cNvSpPr txBox="1">
                <a:spLocks noChangeArrowheads="1"/>
              </p:cNvSpPr>
              <p:nvPr/>
            </p:nvSpPr>
            <p:spPr bwMode="auto">
              <a:xfrm>
                <a:off x="2943" y="2399"/>
                <a:ext cx="23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400"/>
                  <a:t>x</a:t>
                </a:r>
              </a:p>
            </p:txBody>
          </p:sp>
        </p:grpSp>
        <p:grpSp>
          <p:nvGrpSpPr>
            <p:cNvPr id="18483" name="Group 53"/>
            <p:cNvGrpSpPr>
              <a:grpSpLocks/>
            </p:cNvGrpSpPr>
            <p:nvPr/>
          </p:nvGrpSpPr>
          <p:grpSpPr bwMode="auto">
            <a:xfrm>
              <a:off x="4441" y="1442"/>
              <a:ext cx="225" cy="250"/>
              <a:chOff x="2944" y="2429"/>
              <a:chExt cx="228" cy="250"/>
            </a:xfrm>
          </p:grpSpPr>
          <p:sp>
            <p:nvSpPr>
              <p:cNvPr id="18500" name="Rectangle 54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sp>
            <p:nvSpPr>
              <p:cNvPr id="18501" name="Text Box 55"/>
              <p:cNvSpPr txBox="1">
                <a:spLocks noChangeArrowheads="1"/>
              </p:cNvSpPr>
              <p:nvPr/>
            </p:nvSpPr>
            <p:spPr bwMode="auto">
              <a:xfrm>
                <a:off x="2944" y="2429"/>
                <a:ext cx="22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000"/>
                  <a:t>w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18484" name="Group 56"/>
            <p:cNvGrpSpPr>
              <a:grpSpLocks/>
            </p:cNvGrpSpPr>
            <p:nvPr/>
          </p:nvGrpSpPr>
          <p:grpSpPr bwMode="auto">
            <a:xfrm>
              <a:off x="3772" y="1442"/>
              <a:ext cx="194" cy="250"/>
              <a:chOff x="2959" y="2429"/>
              <a:chExt cx="197" cy="250"/>
            </a:xfrm>
          </p:grpSpPr>
          <p:sp>
            <p:nvSpPr>
              <p:cNvPr id="18498" name="Rectangle 57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sp>
            <p:nvSpPr>
              <p:cNvPr id="18499" name="Text Box 58"/>
              <p:cNvSpPr txBox="1">
                <a:spLocks noChangeArrowheads="1"/>
              </p:cNvSpPr>
              <p:nvPr/>
            </p:nvSpPr>
            <p:spPr bwMode="auto">
              <a:xfrm>
                <a:off x="2959" y="2429"/>
                <a:ext cx="19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000"/>
                  <a:t>v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18485" name="Group 59"/>
            <p:cNvGrpSpPr>
              <a:grpSpLocks/>
            </p:cNvGrpSpPr>
            <p:nvPr/>
          </p:nvGrpSpPr>
          <p:grpSpPr bwMode="auto">
            <a:xfrm>
              <a:off x="5022" y="1760"/>
              <a:ext cx="219" cy="288"/>
              <a:chOff x="2946" y="2399"/>
              <a:chExt cx="221" cy="288"/>
            </a:xfrm>
          </p:grpSpPr>
          <p:sp>
            <p:nvSpPr>
              <p:cNvPr id="18496" name="Rectangle 60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sp>
            <p:nvSpPr>
              <p:cNvPr id="18497" name="Text Box 61"/>
              <p:cNvSpPr txBox="1">
                <a:spLocks noChangeArrowheads="1"/>
              </p:cNvSpPr>
              <p:nvPr/>
            </p:nvSpPr>
            <p:spPr bwMode="auto">
              <a:xfrm>
                <a:off x="2946" y="2399"/>
                <a:ext cx="22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400"/>
                  <a:t>z</a:t>
                </a:r>
              </a:p>
            </p:txBody>
          </p:sp>
        </p:grpSp>
        <p:sp>
          <p:nvSpPr>
            <p:cNvPr id="18486" name="Text Box 62"/>
            <p:cNvSpPr txBox="1">
              <a:spLocks noChangeArrowheads="1"/>
            </p:cNvSpPr>
            <p:nvPr/>
          </p:nvSpPr>
          <p:spPr bwMode="auto">
            <a:xfrm>
              <a:off x="3489" y="1571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2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8487" name="Text Box 63"/>
            <p:cNvSpPr txBox="1">
              <a:spLocks noChangeArrowheads="1"/>
            </p:cNvSpPr>
            <p:nvPr/>
          </p:nvSpPr>
          <p:spPr bwMode="auto">
            <a:xfrm>
              <a:off x="3837" y="1790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2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8488" name="Text Box 64"/>
            <p:cNvSpPr txBox="1">
              <a:spLocks noChangeArrowheads="1"/>
            </p:cNvSpPr>
            <p:nvPr/>
          </p:nvSpPr>
          <p:spPr bwMode="auto">
            <a:xfrm>
              <a:off x="3413" y="2003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8489" name="Text Box 65"/>
            <p:cNvSpPr txBox="1">
              <a:spLocks noChangeArrowheads="1"/>
            </p:cNvSpPr>
            <p:nvPr/>
          </p:nvSpPr>
          <p:spPr bwMode="auto">
            <a:xfrm>
              <a:off x="4221" y="1883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3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8490" name="Text Box 66"/>
            <p:cNvSpPr txBox="1">
              <a:spLocks noChangeArrowheads="1"/>
            </p:cNvSpPr>
            <p:nvPr/>
          </p:nvSpPr>
          <p:spPr bwMode="auto">
            <a:xfrm>
              <a:off x="4169" y="2237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8491" name="Text Box 67"/>
            <p:cNvSpPr txBox="1">
              <a:spLocks noChangeArrowheads="1"/>
            </p:cNvSpPr>
            <p:nvPr/>
          </p:nvSpPr>
          <p:spPr bwMode="auto">
            <a:xfrm>
              <a:off x="4529" y="1808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8492" name="Text Box 68"/>
            <p:cNvSpPr txBox="1">
              <a:spLocks noChangeArrowheads="1"/>
            </p:cNvSpPr>
            <p:nvPr/>
          </p:nvSpPr>
          <p:spPr bwMode="auto">
            <a:xfrm>
              <a:off x="4878" y="2072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2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8493" name="Text Box 69"/>
            <p:cNvSpPr txBox="1">
              <a:spLocks noChangeArrowheads="1"/>
            </p:cNvSpPr>
            <p:nvPr/>
          </p:nvSpPr>
          <p:spPr bwMode="auto">
            <a:xfrm>
              <a:off x="4851" y="1535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5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8494" name="Text Box 70"/>
            <p:cNvSpPr txBox="1">
              <a:spLocks noChangeArrowheads="1"/>
            </p:cNvSpPr>
            <p:nvPr/>
          </p:nvSpPr>
          <p:spPr bwMode="auto">
            <a:xfrm>
              <a:off x="4116" y="1385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3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8495" name="Text Box 71"/>
            <p:cNvSpPr txBox="1">
              <a:spLocks noChangeArrowheads="1"/>
            </p:cNvSpPr>
            <p:nvPr/>
          </p:nvSpPr>
          <p:spPr bwMode="auto">
            <a:xfrm>
              <a:off x="3765" y="1118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5</a:t>
              </a: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18437" name="Text Box 72"/>
          <p:cNvSpPr txBox="1">
            <a:spLocks noChangeArrowheads="1"/>
          </p:cNvSpPr>
          <p:nvPr/>
        </p:nvSpPr>
        <p:spPr bwMode="auto">
          <a:xfrm>
            <a:off x="939800" y="3263900"/>
            <a:ext cx="8008938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>
                <a:latin typeface="Arial" pitchFamily="34" charset="0"/>
              </a:rPr>
              <a:t>Γράφος</a:t>
            </a:r>
            <a:r>
              <a:rPr lang="en-US">
                <a:latin typeface="Arial" pitchFamily="34" charset="0"/>
              </a:rPr>
              <a:t>: </a:t>
            </a:r>
            <a:r>
              <a:rPr lang="en-US" i="1">
                <a:latin typeface="Arial" pitchFamily="34" charset="0"/>
              </a:rPr>
              <a:t>G = (N,E)</a:t>
            </a:r>
          </a:p>
          <a:p>
            <a:endParaRPr lang="en-US">
              <a:latin typeface="Arial" pitchFamily="34" charset="0"/>
            </a:endParaRPr>
          </a:p>
          <a:p>
            <a:r>
              <a:rPr lang="en-US" i="1">
                <a:latin typeface="Arial" pitchFamily="34" charset="0"/>
              </a:rPr>
              <a:t>N</a:t>
            </a:r>
            <a:r>
              <a:rPr lang="en-US">
                <a:latin typeface="Arial" pitchFamily="34" charset="0"/>
              </a:rPr>
              <a:t> = </a:t>
            </a:r>
            <a:r>
              <a:rPr lang="el-GR">
                <a:latin typeface="Arial" pitchFamily="34" charset="0"/>
              </a:rPr>
              <a:t>σύνολο δρομολογητών</a:t>
            </a:r>
            <a:r>
              <a:rPr lang="en-US">
                <a:latin typeface="Arial" pitchFamily="34" charset="0"/>
              </a:rPr>
              <a:t> = {u, v, w, x, y, z }</a:t>
            </a:r>
          </a:p>
          <a:p>
            <a:endParaRPr lang="en-US">
              <a:latin typeface="Arial" pitchFamily="34" charset="0"/>
            </a:endParaRPr>
          </a:p>
          <a:p>
            <a:r>
              <a:rPr lang="en-US" i="1">
                <a:latin typeface="Arial" pitchFamily="34" charset="0"/>
              </a:rPr>
              <a:t>E</a:t>
            </a:r>
            <a:r>
              <a:rPr lang="en-US">
                <a:latin typeface="Arial" pitchFamily="34" charset="0"/>
              </a:rPr>
              <a:t> = </a:t>
            </a:r>
            <a:r>
              <a:rPr lang="el-GR">
                <a:latin typeface="Arial" pitchFamily="34" charset="0"/>
              </a:rPr>
              <a:t>σύνολο ζεύξεων</a:t>
            </a:r>
            <a:r>
              <a:rPr lang="en-US">
                <a:latin typeface="Arial" pitchFamily="34" charset="0"/>
              </a:rPr>
              <a:t> = { (u,v), (u,x), (v,x), (v,w), (x,w), (x,y), (w,y), (w,z), (y,z) }</a:t>
            </a:r>
          </a:p>
        </p:txBody>
      </p:sp>
      <p:sp>
        <p:nvSpPr>
          <p:cNvPr id="18438" name="Rectangle 73"/>
          <p:cNvSpPr>
            <a:spLocks noGrp="1" noChangeArrowheads="1"/>
          </p:cNvSpPr>
          <p:nvPr>
            <p:ph type="title"/>
          </p:nvPr>
        </p:nvSpPr>
        <p:spPr>
          <a:xfrm>
            <a:off x="0" y="187325"/>
            <a:ext cx="10626725" cy="1143000"/>
          </a:xfrm>
        </p:spPr>
        <p:txBody>
          <a:bodyPr/>
          <a:lstStyle/>
          <a:p>
            <a:r>
              <a:rPr lang="el-GR" sz="3600" smtClean="0"/>
              <a:t>Αναπαράσταση γράφου (</a:t>
            </a:r>
            <a:r>
              <a:rPr lang="en-US" sz="3600" smtClean="0"/>
              <a:t>Graph abstraction</a:t>
            </a:r>
            <a:r>
              <a:rPr lang="el-GR" sz="3600" smtClean="0"/>
              <a:t>)</a:t>
            </a:r>
            <a:endParaRPr 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1945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5792DC69-9131-4E47-8F61-7042648E12D4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88" y="0"/>
            <a:ext cx="7772400" cy="1143000"/>
          </a:xfrm>
        </p:spPr>
        <p:txBody>
          <a:bodyPr/>
          <a:lstStyle/>
          <a:p>
            <a:r>
              <a:rPr lang="el-GR" smtClean="0"/>
              <a:t>Αναπαράσταση γράφου</a:t>
            </a:r>
            <a:r>
              <a:rPr lang="en-US" smtClean="0"/>
              <a:t>: </a:t>
            </a:r>
            <a:r>
              <a:rPr lang="el-GR" smtClean="0"/>
              <a:t>κόστη</a:t>
            </a:r>
            <a:endParaRPr lang="en-US" smtClean="0"/>
          </a:p>
        </p:txBody>
      </p:sp>
      <p:grpSp>
        <p:nvGrpSpPr>
          <p:cNvPr id="19461" name="Group 3"/>
          <p:cNvGrpSpPr>
            <a:grpSpLocks/>
          </p:cNvGrpSpPr>
          <p:nvPr/>
        </p:nvGrpSpPr>
        <p:grpSpPr bwMode="auto">
          <a:xfrm>
            <a:off x="920750" y="1495425"/>
            <a:ext cx="3571875" cy="2236788"/>
            <a:chOff x="3162" y="1071"/>
            <a:chExt cx="2250" cy="1409"/>
          </a:xfrm>
        </p:grpSpPr>
        <p:sp>
          <p:nvSpPr>
            <p:cNvPr id="19466" name="Freeform 4"/>
            <p:cNvSpPr>
              <a:spLocks/>
            </p:cNvSpPr>
            <p:nvPr/>
          </p:nvSpPr>
          <p:spPr bwMode="auto">
            <a:xfrm>
              <a:off x="3162" y="1071"/>
              <a:ext cx="2250" cy="1409"/>
            </a:xfrm>
            <a:custGeom>
              <a:avLst/>
              <a:gdLst>
                <a:gd name="T0" fmla="*/ 0 w 2250"/>
                <a:gd name="T1" fmla="*/ 624 h 1409"/>
                <a:gd name="T2" fmla="*/ 219 w 2250"/>
                <a:gd name="T3" fmla="*/ 321 h 1409"/>
                <a:gd name="T4" fmla="*/ 529 w 2250"/>
                <a:gd name="T5" fmla="*/ 35 h 1409"/>
                <a:gd name="T6" fmla="*/ 1551 w 2250"/>
                <a:gd name="T7" fmla="*/ 111 h 1409"/>
                <a:gd name="T8" fmla="*/ 1968 w 2250"/>
                <a:gd name="T9" fmla="*/ 483 h 1409"/>
                <a:gd name="T10" fmla="*/ 2199 w 2250"/>
                <a:gd name="T11" fmla="*/ 906 h 1409"/>
                <a:gd name="T12" fmla="*/ 1659 w 2250"/>
                <a:gd name="T13" fmla="*/ 1314 h 1409"/>
                <a:gd name="T14" fmla="*/ 993 w 2250"/>
                <a:gd name="T15" fmla="*/ 1386 h 1409"/>
                <a:gd name="T16" fmla="*/ 465 w 2250"/>
                <a:gd name="T17" fmla="*/ 1356 h 1409"/>
                <a:gd name="T18" fmla="*/ 102 w 2250"/>
                <a:gd name="T19" fmla="*/ 1068 h 1409"/>
                <a:gd name="T20" fmla="*/ 0 w 2250"/>
                <a:gd name="T21" fmla="*/ 624 h 1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50"/>
                <a:gd name="T34" fmla="*/ 0 h 1409"/>
                <a:gd name="T35" fmla="*/ 2250 w 2250"/>
                <a:gd name="T36" fmla="*/ 1409 h 140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50" h="1409">
                  <a:moveTo>
                    <a:pt x="0" y="624"/>
                  </a:moveTo>
                  <a:cubicBezTo>
                    <a:pt x="5" y="506"/>
                    <a:pt x="131" y="419"/>
                    <a:pt x="219" y="321"/>
                  </a:cubicBezTo>
                  <a:cubicBezTo>
                    <a:pt x="307" y="223"/>
                    <a:pt x="307" y="70"/>
                    <a:pt x="529" y="35"/>
                  </a:cubicBezTo>
                  <a:cubicBezTo>
                    <a:pt x="751" y="0"/>
                    <a:pt x="1311" y="36"/>
                    <a:pt x="1551" y="111"/>
                  </a:cubicBezTo>
                  <a:cubicBezTo>
                    <a:pt x="1791" y="186"/>
                    <a:pt x="1860" y="351"/>
                    <a:pt x="1968" y="483"/>
                  </a:cubicBezTo>
                  <a:cubicBezTo>
                    <a:pt x="2076" y="615"/>
                    <a:pt x="2250" y="767"/>
                    <a:pt x="2199" y="906"/>
                  </a:cubicBezTo>
                  <a:cubicBezTo>
                    <a:pt x="2148" y="1045"/>
                    <a:pt x="1860" y="1234"/>
                    <a:pt x="1659" y="1314"/>
                  </a:cubicBezTo>
                  <a:cubicBezTo>
                    <a:pt x="1458" y="1394"/>
                    <a:pt x="1192" y="1379"/>
                    <a:pt x="993" y="1386"/>
                  </a:cubicBezTo>
                  <a:cubicBezTo>
                    <a:pt x="794" y="1393"/>
                    <a:pt x="613" y="1409"/>
                    <a:pt x="465" y="1356"/>
                  </a:cubicBezTo>
                  <a:cubicBezTo>
                    <a:pt x="317" y="1303"/>
                    <a:pt x="180" y="1190"/>
                    <a:pt x="102" y="1068"/>
                  </a:cubicBezTo>
                  <a:cubicBezTo>
                    <a:pt x="24" y="946"/>
                    <a:pt x="21" y="716"/>
                    <a:pt x="0" y="624"/>
                  </a:cubicBezTo>
                  <a:close/>
                </a:path>
              </a:pathLst>
            </a:custGeom>
            <a:solidFill>
              <a:srgbClr val="99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19467" name="Freeform 5"/>
            <p:cNvSpPr>
              <a:spLocks/>
            </p:cNvSpPr>
            <p:nvPr/>
          </p:nvSpPr>
          <p:spPr bwMode="auto">
            <a:xfrm>
              <a:off x="3498" y="1620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19468" name="Oval 6"/>
            <p:cNvSpPr>
              <a:spLocks noChangeArrowheads="1"/>
            </p:cNvSpPr>
            <p:nvPr/>
          </p:nvSpPr>
          <p:spPr bwMode="auto">
            <a:xfrm>
              <a:off x="3238" y="186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19469" name="Line 7"/>
            <p:cNvSpPr>
              <a:spLocks noChangeShapeType="1"/>
            </p:cNvSpPr>
            <p:nvPr/>
          </p:nvSpPr>
          <p:spPr bwMode="auto">
            <a:xfrm>
              <a:off x="3238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9470" name="Line 8"/>
            <p:cNvSpPr>
              <a:spLocks noChangeShapeType="1"/>
            </p:cNvSpPr>
            <p:nvPr/>
          </p:nvSpPr>
          <p:spPr bwMode="auto">
            <a:xfrm>
              <a:off x="3551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9471" name="Rectangle 9"/>
            <p:cNvSpPr>
              <a:spLocks noChangeArrowheads="1"/>
            </p:cNvSpPr>
            <p:nvPr/>
          </p:nvSpPr>
          <p:spPr bwMode="auto">
            <a:xfrm>
              <a:off x="3238" y="1855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19472" name="Oval 10"/>
            <p:cNvSpPr>
              <a:spLocks noChangeArrowheads="1"/>
            </p:cNvSpPr>
            <p:nvPr/>
          </p:nvSpPr>
          <p:spPr bwMode="auto">
            <a:xfrm>
              <a:off x="3235" y="179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19473" name="Oval 11"/>
            <p:cNvSpPr>
              <a:spLocks noChangeArrowheads="1"/>
            </p:cNvSpPr>
            <p:nvPr/>
          </p:nvSpPr>
          <p:spPr bwMode="auto">
            <a:xfrm>
              <a:off x="3712" y="224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19474" name="Line 12"/>
            <p:cNvSpPr>
              <a:spLocks noChangeShapeType="1"/>
            </p:cNvSpPr>
            <p:nvPr/>
          </p:nvSpPr>
          <p:spPr bwMode="auto">
            <a:xfrm>
              <a:off x="3712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9475" name="Line 13"/>
            <p:cNvSpPr>
              <a:spLocks noChangeShapeType="1"/>
            </p:cNvSpPr>
            <p:nvPr/>
          </p:nvSpPr>
          <p:spPr bwMode="auto">
            <a:xfrm>
              <a:off x="4025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9476" name="Rectangle 14"/>
            <p:cNvSpPr>
              <a:spLocks noChangeArrowheads="1"/>
            </p:cNvSpPr>
            <p:nvPr/>
          </p:nvSpPr>
          <p:spPr bwMode="auto">
            <a:xfrm>
              <a:off x="3712" y="2242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19477" name="Oval 15"/>
            <p:cNvSpPr>
              <a:spLocks noChangeArrowheads="1"/>
            </p:cNvSpPr>
            <p:nvPr/>
          </p:nvSpPr>
          <p:spPr bwMode="auto">
            <a:xfrm>
              <a:off x="3709" y="218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19478" name="Oval 16"/>
            <p:cNvSpPr>
              <a:spLocks noChangeArrowheads="1"/>
            </p:cNvSpPr>
            <p:nvPr/>
          </p:nvSpPr>
          <p:spPr bwMode="auto">
            <a:xfrm>
              <a:off x="3708" y="155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19479" name="Line 17"/>
            <p:cNvSpPr>
              <a:spLocks noChangeShapeType="1"/>
            </p:cNvSpPr>
            <p:nvPr/>
          </p:nvSpPr>
          <p:spPr bwMode="auto">
            <a:xfrm>
              <a:off x="3708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9480" name="Line 18"/>
            <p:cNvSpPr>
              <a:spLocks noChangeShapeType="1"/>
            </p:cNvSpPr>
            <p:nvPr/>
          </p:nvSpPr>
          <p:spPr bwMode="auto">
            <a:xfrm>
              <a:off x="4021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9481" name="Rectangle 19"/>
            <p:cNvSpPr>
              <a:spLocks noChangeArrowheads="1"/>
            </p:cNvSpPr>
            <p:nvPr/>
          </p:nvSpPr>
          <p:spPr bwMode="auto">
            <a:xfrm>
              <a:off x="3708" y="1552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19482" name="Oval 20"/>
            <p:cNvSpPr>
              <a:spLocks noChangeArrowheads="1"/>
            </p:cNvSpPr>
            <p:nvPr/>
          </p:nvSpPr>
          <p:spPr bwMode="auto">
            <a:xfrm>
              <a:off x="3705" y="149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19483" name="Oval 21"/>
            <p:cNvSpPr>
              <a:spLocks noChangeArrowheads="1"/>
            </p:cNvSpPr>
            <p:nvPr/>
          </p:nvSpPr>
          <p:spPr bwMode="auto">
            <a:xfrm>
              <a:off x="4391" y="1555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19484" name="Line 22"/>
            <p:cNvSpPr>
              <a:spLocks noChangeShapeType="1"/>
            </p:cNvSpPr>
            <p:nvPr/>
          </p:nvSpPr>
          <p:spPr bwMode="auto">
            <a:xfrm>
              <a:off x="4391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9485" name="Line 23"/>
            <p:cNvSpPr>
              <a:spLocks noChangeShapeType="1"/>
            </p:cNvSpPr>
            <p:nvPr/>
          </p:nvSpPr>
          <p:spPr bwMode="auto">
            <a:xfrm>
              <a:off x="4703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9486" name="Rectangle 24"/>
            <p:cNvSpPr>
              <a:spLocks noChangeArrowheads="1"/>
            </p:cNvSpPr>
            <p:nvPr/>
          </p:nvSpPr>
          <p:spPr bwMode="auto">
            <a:xfrm>
              <a:off x="4391" y="1548"/>
              <a:ext cx="309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19487" name="Oval 25"/>
            <p:cNvSpPr>
              <a:spLocks noChangeArrowheads="1"/>
            </p:cNvSpPr>
            <p:nvPr/>
          </p:nvSpPr>
          <p:spPr bwMode="auto">
            <a:xfrm>
              <a:off x="4394" y="1492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19488" name="Oval 26"/>
            <p:cNvSpPr>
              <a:spLocks noChangeArrowheads="1"/>
            </p:cNvSpPr>
            <p:nvPr/>
          </p:nvSpPr>
          <p:spPr bwMode="auto">
            <a:xfrm>
              <a:off x="4401" y="224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19489" name="Line 27"/>
            <p:cNvSpPr>
              <a:spLocks noChangeShapeType="1"/>
            </p:cNvSpPr>
            <p:nvPr/>
          </p:nvSpPr>
          <p:spPr bwMode="auto">
            <a:xfrm>
              <a:off x="4401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9490" name="Line 28"/>
            <p:cNvSpPr>
              <a:spLocks noChangeShapeType="1"/>
            </p:cNvSpPr>
            <p:nvPr/>
          </p:nvSpPr>
          <p:spPr bwMode="auto">
            <a:xfrm>
              <a:off x="4714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9491" name="Rectangle 29"/>
            <p:cNvSpPr>
              <a:spLocks noChangeArrowheads="1"/>
            </p:cNvSpPr>
            <p:nvPr/>
          </p:nvSpPr>
          <p:spPr bwMode="auto">
            <a:xfrm>
              <a:off x="4401" y="2239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19492" name="Oval 30"/>
            <p:cNvSpPr>
              <a:spLocks noChangeArrowheads="1"/>
            </p:cNvSpPr>
            <p:nvPr/>
          </p:nvSpPr>
          <p:spPr bwMode="auto">
            <a:xfrm>
              <a:off x="4398" y="218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19493" name="Oval 31"/>
            <p:cNvSpPr>
              <a:spLocks noChangeArrowheads="1"/>
            </p:cNvSpPr>
            <p:nvPr/>
          </p:nvSpPr>
          <p:spPr bwMode="auto">
            <a:xfrm>
              <a:off x="4966" y="190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19494" name="Line 32"/>
            <p:cNvSpPr>
              <a:spLocks noChangeShapeType="1"/>
            </p:cNvSpPr>
            <p:nvPr/>
          </p:nvSpPr>
          <p:spPr bwMode="auto">
            <a:xfrm>
              <a:off x="4966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9495" name="Line 33"/>
            <p:cNvSpPr>
              <a:spLocks noChangeShapeType="1"/>
            </p:cNvSpPr>
            <p:nvPr/>
          </p:nvSpPr>
          <p:spPr bwMode="auto">
            <a:xfrm>
              <a:off x="5279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9496" name="Rectangle 34"/>
            <p:cNvSpPr>
              <a:spLocks noChangeArrowheads="1"/>
            </p:cNvSpPr>
            <p:nvPr/>
          </p:nvSpPr>
          <p:spPr bwMode="auto">
            <a:xfrm>
              <a:off x="4966" y="1898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19497" name="Oval 35"/>
            <p:cNvSpPr>
              <a:spLocks noChangeArrowheads="1"/>
            </p:cNvSpPr>
            <p:nvPr/>
          </p:nvSpPr>
          <p:spPr bwMode="auto">
            <a:xfrm>
              <a:off x="4963" y="183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19498" name="Freeform 36"/>
            <p:cNvSpPr>
              <a:spLocks/>
            </p:cNvSpPr>
            <p:nvPr/>
          </p:nvSpPr>
          <p:spPr bwMode="auto">
            <a:xfrm>
              <a:off x="4557" y="1647"/>
              <a:ext cx="1" cy="522"/>
            </a:xfrm>
            <a:custGeom>
              <a:avLst/>
              <a:gdLst>
                <a:gd name="T0" fmla="*/ 0 w 1"/>
                <a:gd name="T1" fmla="*/ 0 h 522"/>
                <a:gd name="T2" fmla="*/ 0 w 1"/>
                <a:gd name="T3" fmla="*/ 522 h 522"/>
                <a:gd name="T4" fmla="*/ 0 60000 65536"/>
                <a:gd name="T5" fmla="*/ 0 60000 65536"/>
                <a:gd name="T6" fmla="*/ 0 w 1"/>
                <a:gd name="T7" fmla="*/ 0 h 522"/>
                <a:gd name="T8" fmla="*/ 1 w 1"/>
                <a:gd name="T9" fmla="*/ 522 h 52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19499" name="Freeform 37"/>
            <p:cNvSpPr>
              <a:spLocks/>
            </p:cNvSpPr>
            <p:nvPr/>
          </p:nvSpPr>
          <p:spPr bwMode="auto">
            <a:xfrm>
              <a:off x="3864" y="1653"/>
              <a:ext cx="1" cy="537"/>
            </a:xfrm>
            <a:custGeom>
              <a:avLst/>
              <a:gdLst>
                <a:gd name="T0" fmla="*/ 0 w 1"/>
                <a:gd name="T1" fmla="*/ 0 h 537"/>
                <a:gd name="T2" fmla="*/ 0 w 1"/>
                <a:gd name="T3" fmla="*/ 537 h 537"/>
                <a:gd name="T4" fmla="*/ 0 60000 65536"/>
                <a:gd name="T5" fmla="*/ 0 60000 65536"/>
                <a:gd name="T6" fmla="*/ 0 w 1"/>
                <a:gd name="T7" fmla="*/ 0 h 537"/>
                <a:gd name="T8" fmla="*/ 1 w 1"/>
                <a:gd name="T9" fmla="*/ 537 h 53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37">
                  <a:moveTo>
                    <a:pt x="0" y="0"/>
                  </a:moveTo>
                  <a:lnTo>
                    <a:pt x="0" y="53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19500" name="Freeform 38"/>
            <p:cNvSpPr>
              <a:spLocks/>
            </p:cNvSpPr>
            <p:nvPr/>
          </p:nvSpPr>
          <p:spPr bwMode="auto">
            <a:xfrm>
              <a:off x="4029" y="1638"/>
              <a:ext cx="504" cy="600"/>
            </a:xfrm>
            <a:custGeom>
              <a:avLst/>
              <a:gdLst>
                <a:gd name="T0" fmla="*/ 0 w 378"/>
                <a:gd name="T1" fmla="*/ 11993516 h 174"/>
                <a:gd name="T2" fmla="*/ 5035 w 378"/>
                <a:gd name="T3" fmla="*/ 0 h 174"/>
                <a:gd name="T4" fmla="*/ 0 60000 65536"/>
                <a:gd name="T5" fmla="*/ 0 60000 65536"/>
                <a:gd name="T6" fmla="*/ 0 w 378"/>
                <a:gd name="T7" fmla="*/ 0 h 174"/>
                <a:gd name="T8" fmla="*/ 378 w 378"/>
                <a:gd name="T9" fmla="*/ 174 h 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19501" name="Freeform 39"/>
            <p:cNvSpPr>
              <a:spLocks/>
            </p:cNvSpPr>
            <p:nvPr/>
          </p:nvSpPr>
          <p:spPr bwMode="auto">
            <a:xfrm>
              <a:off x="4716" y="1986"/>
              <a:ext cx="366" cy="270"/>
            </a:xfrm>
            <a:custGeom>
              <a:avLst/>
              <a:gdLst>
                <a:gd name="T0" fmla="*/ 0 w 366"/>
                <a:gd name="T1" fmla="*/ 270 h 270"/>
                <a:gd name="T2" fmla="*/ 366 w 366"/>
                <a:gd name="T3" fmla="*/ 0 h 270"/>
                <a:gd name="T4" fmla="*/ 0 60000 65536"/>
                <a:gd name="T5" fmla="*/ 0 60000 65536"/>
                <a:gd name="T6" fmla="*/ 0 w 366"/>
                <a:gd name="T7" fmla="*/ 0 h 270"/>
                <a:gd name="T8" fmla="*/ 366 w 366"/>
                <a:gd name="T9" fmla="*/ 270 h 27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19502" name="Freeform 40"/>
            <p:cNvSpPr>
              <a:spLocks/>
            </p:cNvSpPr>
            <p:nvPr/>
          </p:nvSpPr>
          <p:spPr bwMode="auto">
            <a:xfrm>
              <a:off x="4035" y="226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19503" name="Freeform 41"/>
            <p:cNvSpPr>
              <a:spLocks/>
            </p:cNvSpPr>
            <p:nvPr/>
          </p:nvSpPr>
          <p:spPr bwMode="auto">
            <a:xfrm>
              <a:off x="3444" y="1944"/>
              <a:ext cx="276" cy="264"/>
            </a:xfrm>
            <a:custGeom>
              <a:avLst/>
              <a:gdLst>
                <a:gd name="T0" fmla="*/ 276 w 276"/>
                <a:gd name="T1" fmla="*/ 264 h 264"/>
                <a:gd name="T2" fmla="*/ 0 w 276"/>
                <a:gd name="T3" fmla="*/ 0 h 264"/>
                <a:gd name="T4" fmla="*/ 0 60000 65536"/>
                <a:gd name="T5" fmla="*/ 0 60000 65536"/>
                <a:gd name="T6" fmla="*/ 0 w 276"/>
                <a:gd name="T7" fmla="*/ 0 h 264"/>
                <a:gd name="T8" fmla="*/ 276 w 276"/>
                <a:gd name="T9" fmla="*/ 264 h 2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19504" name="Freeform 42"/>
            <p:cNvSpPr>
              <a:spLocks/>
            </p:cNvSpPr>
            <p:nvPr/>
          </p:nvSpPr>
          <p:spPr bwMode="auto">
            <a:xfrm>
              <a:off x="4029" y="157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19505" name="Freeform 43"/>
            <p:cNvSpPr>
              <a:spLocks/>
            </p:cNvSpPr>
            <p:nvPr/>
          </p:nvSpPr>
          <p:spPr bwMode="auto">
            <a:xfrm>
              <a:off x="4704" y="1575"/>
              <a:ext cx="396" cy="267"/>
            </a:xfrm>
            <a:custGeom>
              <a:avLst/>
              <a:gdLst>
                <a:gd name="T0" fmla="*/ 396 w 396"/>
                <a:gd name="T1" fmla="*/ 267 h 267"/>
                <a:gd name="T2" fmla="*/ 0 w 396"/>
                <a:gd name="T3" fmla="*/ 0 h 267"/>
                <a:gd name="T4" fmla="*/ 0 60000 65536"/>
                <a:gd name="T5" fmla="*/ 0 60000 65536"/>
                <a:gd name="T6" fmla="*/ 0 w 396"/>
                <a:gd name="T7" fmla="*/ 0 h 267"/>
                <a:gd name="T8" fmla="*/ 396 w 396"/>
                <a:gd name="T9" fmla="*/ 267 h 26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96" h="267">
                  <a:moveTo>
                    <a:pt x="396" y="267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19506" name="Freeform 44"/>
            <p:cNvSpPr>
              <a:spLocks/>
            </p:cNvSpPr>
            <p:nvPr/>
          </p:nvSpPr>
          <p:spPr bwMode="auto">
            <a:xfrm>
              <a:off x="3387" y="1146"/>
              <a:ext cx="1110" cy="645"/>
            </a:xfrm>
            <a:custGeom>
              <a:avLst/>
              <a:gdLst>
                <a:gd name="T0" fmla="*/ 1110 w 1110"/>
                <a:gd name="T1" fmla="*/ 342 h 645"/>
                <a:gd name="T2" fmla="*/ 0 w 1110"/>
                <a:gd name="T3" fmla="*/ 645 h 645"/>
                <a:gd name="T4" fmla="*/ 0 60000 65536"/>
                <a:gd name="T5" fmla="*/ 0 60000 65536"/>
                <a:gd name="T6" fmla="*/ 0 w 1110"/>
                <a:gd name="T7" fmla="*/ 0 h 645"/>
                <a:gd name="T8" fmla="*/ 1110 w 1110"/>
                <a:gd name="T9" fmla="*/ 645 h 64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10" h="645">
                  <a:moveTo>
                    <a:pt x="1110" y="342"/>
                  </a:moveTo>
                  <a:cubicBezTo>
                    <a:pt x="1104" y="0"/>
                    <a:pt x="21" y="63"/>
                    <a:pt x="0" y="64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grpSp>
          <p:nvGrpSpPr>
            <p:cNvPr id="19507" name="Group 45"/>
            <p:cNvGrpSpPr>
              <a:grpSpLocks/>
            </p:cNvGrpSpPr>
            <p:nvPr/>
          </p:nvGrpSpPr>
          <p:grpSpPr bwMode="auto">
            <a:xfrm>
              <a:off x="3290" y="1748"/>
              <a:ext cx="199" cy="250"/>
              <a:chOff x="2957" y="2429"/>
              <a:chExt cx="202" cy="250"/>
            </a:xfrm>
          </p:grpSpPr>
          <p:sp>
            <p:nvSpPr>
              <p:cNvPr id="19533" name="Rectangle 46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sp>
            <p:nvSpPr>
              <p:cNvPr id="19534" name="Text Box 47"/>
              <p:cNvSpPr txBox="1">
                <a:spLocks noChangeArrowheads="1"/>
              </p:cNvSpPr>
              <p:nvPr/>
            </p:nvSpPr>
            <p:spPr bwMode="auto">
              <a:xfrm>
                <a:off x="2957" y="2429"/>
                <a:ext cx="20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000"/>
                  <a:t>u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19508" name="Group 48"/>
            <p:cNvGrpSpPr>
              <a:grpSpLocks/>
            </p:cNvGrpSpPr>
            <p:nvPr/>
          </p:nvGrpSpPr>
          <p:grpSpPr bwMode="auto">
            <a:xfrm>
              <a:off x="4460" y="2132"/>
              <a:ext cx="199" cy="250"/>
              <a:chOff x="2957" y="2429"/>
              <a:chExt cx="202" cy="250"/>
            </a:xfrm>
          </p:grpSpPr>
          <p:sp>
            <p:nvSpPr>
              <p:cNvPr id="19531" name="Rectangle 4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sp>
            <p:nvSpPr>
              <p:cNvPr id="19532" name="Text Box 50"/>
              <p:cNvSpPr txBox="1">
                <a:spLocks noChangeArrowheads="1"/>
              </p:cNvSpPr>
              <p:nvPr/>
            </p:nvSpPr>
            <p:spPr bwMode="auto">
              <a:xfrm>
                <a:off x="2957" y="2429"/>
                <a:ext cx="20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000"/>
                  <a:t>y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19509" name="Group 51"/>
            <p:cNvGrpSpPr>
              <a:grpSpLocks/>
            </p:cNvGrpSpPr>
            <p:nvPr/>
          </p:nvGrpSpPr>
          <p:grpSpPr bwMode="auto">
            <a:xfrm>
              <a:off x="3764" y="2099"/>
              <a:ext cx="229" cy="288"/>
              <a:chOff x="2943" y="2399"/>
              <a:chExt cx="230" cy="288"/>
            </a:xfrm>
          </p:grpSpPr>
          <p:sp>
            <p:nvSpPr>
              <p:cNvPr id="19529" name="Rectangle 52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sp>
            <p:nvSpPr>
              <p:cNvPr id="19530" name="Text Box 53"/>
              <p:cNvSpPr txBox="1">
                <a:spLocks noChangeArrowheads="1"/>
              </p:cNvSpPr>
              <p:nvPr/>
            </p:nvSpPr>
            <p:spPr bwMode="auto">
              <a:xfrm>
                <a:off x="2943" y="2399"/>
                <a:ext cx="23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400"/>
                  <a:t>x</a:t>
                </a:r>
              </a:p>
            </p:txBody>
          </p:sp>
        </p:grpSp>
        <p:grpSp>
          <p:nvGrpSpPr>
            <p:cNvPr id="19510" name="Group 54"/>
            <p:cNvGrpSpPr>
              <a:grpSpLocks/>
            </p:cNvGrpSpPr>
            <p:nvPr/>
          </p:nvGrpSpPr>
          <p:grpSpPr bwMode="auto">
            <a:xfrm>
              <a:off x="4441" y="1442"/>
              <a:ext cx="225" cy="250"/>
              <a:chOff x="2944" y="2429"/>
              <a:chExt cx="228" cy="250"/>
            </a:xfrm>
          </p:grpSpPr>
          <p:sp>
            <p:nvSpPr>
              <p:cNvPr id="19527" name="Rectangle 5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sp>
            <p:nvSpPr>
              <p:cNvPr id="19528" name="Text Box 56"/>
              <p:cNvSpPr txBox="1">
                <a:spLocks noChangeArrowheads="1"/>
              </p:cNvSpPr>
              <p:nvPr/>
            </p:nvSpPr>
            <p:spPr bwMode="auto">
              <a:xfrm>
                <a:off x="2944" y="2429"/>
                <a:ext cx="22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000"/>
                  <a:t>w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19511" name="Group 57"/>
            <p:cNvGrpSpPr>
              <a:grpSpLocks/>
            </p:cNvGrpSpPr>
            <p:nvPr/>
          </p:nvGrpSpPr>
          <p:grpSpPr bwMode="auto">
            <a:xfrm>
              <a:off x="3772" y="1442"/>
              <a:ext cx="194" cy="250"/>
              <a:chOff x="2959" y="2429"/>
              <a:chExt cx="197" cy="250"/>
            </a:xfrm>
          </p:grpSpPr>
          <p:sp>
            <p:nvSpPr>
              <p:cNvPr id="19525" name="Rectangle 5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sp>
            <p:nvSpPr>
              <p:cNvPr id="19526" name="Text Box 59"/>
              <p:cNvSpPr txBox="1">
                <a:spLocks noChangeArrowheads="1"/>
              </p:cNvSpPr>
              <p:nvPr/>
            </p:nvSpPr>
            <p:spPr bwMode="auto">
              <a:xfrm>
                <a:off x="2959" y="2429"/>
                <a:ext cx="19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000"/>
                  <a:t>v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19512" name="Group 60"/>
            <p:cNvGrpSpPr>
              <a:grpSpLocks/>
            </p:cNvGrpSpPr>
            <p:nvPr/>
          </p:nvGrpSpPr>
          <p:grpSpPr bwMode="auto">
            <a:xfrm>
              <a:off x="5022" y="1760"/>
              <a:ext cx="219" cy="288"/>
              <a:chOff x="2946" y="2399"/>
              <a:chExt cx="221" cy="288"/>
            </a:xfrm>
          </p:grpSpPr>
          <p:sp>
            <p:nvSpPr>
              <p:cNvPr id="19523" name="Rectangle 61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sp>
            <p:nvSpPr>
              <p:cNvPr id="19524" name="Text Box 62"/>
              <p:cNvSpPr txBox="1">
                <a:spLocks noChangeArrowheads="1"/>
              </p:cNvSpPr>
              <p:nvPr/>
            </p:nvSpPr>
            <p:spPr bwMode="auto">
              <a:xfrm>
                <a:off x="2946" y="2399"/>
                <a:ext cx="22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400"/>
                  <a:t>z</a:t>
                </a:r>
              </a:p>
            </p:txBody>
          </p:sp>
        </p:grpSp>
        <p:sp>
          <p:nvSpPr>
            <p:cNvPr id="19513" name="Text Box 63"/>
            <p:cNvSpPr txBox="1">
              <a:spLocks noChangeArrowheads="1"/>
            </p:cNvSpPr>
            <p:nvPr/>
          </p:nvSpPr>
          <p:spPr bwMode="auto">
            <a:xfrm>
              <a:off x="3489" y="1571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2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9514" name="Text Box 64"/>
            <p:cNvSpPr txBox="1">
              <a:spLocks noChangeArrowheads="1"/>
            </p:cNvSpPr>
            <p:nvPr/>
          </p:nvSpPr>
          <p:spPr bwMode="auto">
            <a:xfrm>
              <a:off x="3837" y="1790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2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9515" name="Text Box 65"/>
            <p:cNvSpPr txBox="1">
              <a:spLocks noChangeArrowheads="1"/>
            </p:cNvSpPr>
            <p:nvPr/>
          </p:nvSpPr>
          <p:spPr bwMode="auto">
            <a:xfrm>
              <a:off x="3413" y="2003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9516" name="Text Box 66"/>
            <p:cNvSpPr txBox="1">
              <a:spLocks noChangeArrowheads="1"/>
            </p:cNvSpPr>
            <p:nvPr/>
          </p:nvSpPr>
          <p:spPr bwMode="auto">
            <a:xfrm>
              <a:off x="4221" y="1883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3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9517" name="Text Box 67"/>
            <p:cNvSpPr txBox="1">
              <a:spLocks noChangeArrowheads="1"/>
            </p:cNvSpPr>
            <p:nvPr/>
          </p:nvSpPr>
          <p:spPr bwMode="auto">
            <a:xfrm>
              <a:off x="4169" y="2237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9518" name="Text Box 68"/>
            <p:cNvSpPr txBox="1">
              <a:spLocks noChangeArrowheads="1"/>
            </p:cNvSpPr>
            <p:nvPr/>
          </p:nvSpPr>
          <p:spPr bwMode="auto">
            <a:xfrm>
              <a:off x="4529" y="1808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9519" name="Text Box 69"/>
            <p:cNvSpPr txBox="1">
              <a:spLocks noChangeArrowheads="1"/>
            </p:cNvSpPr>
            <p:nvPr/>
          </p:nvSpPr>
          <p:spPr bwMode="auto">
            <a:xfrm>
              <a:off x="4878" y="2072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2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9520" name="Text Box 70"/>
            <p:cNvSpPr txBox="1">
              <a:spLocks noChangeArrowheads="1"/>
            </p:cNvSpPr>
            <p:nvPr/>
          </p:nvSpPr>
          <p:spPr bwMode="auto">
            <a:xfrm>
              <a:off x="4851" y="1535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5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9521" name="Text Box 71"/>
            <p:cNvSpPr txBox="1">
              <a:spLocks noChangeArrowheads="1"/>
            </p:cNvSpPr>
            <p:nvPr/>
          </p:nvSpPr>
          <p:spPr bwMode="auto">
            <a:xfrm>
              <a:off x="4116" y="1385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3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9522" name="Text Box 72"/>
            <p:cNvSpPr txBox="1">
              <a:spLocks noChangeArrowheads="1"/>
            </p:cNvSpPr>
            <p:nvPr/>
          </p:nvSpPr>
          <p:spPr bwMode="auto">
            <a:xfrm>
              <a:off x="3765" y="1118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5</a:t>
              </a: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19462" name="Text Box 73"/>
          <p:cNvSpPr txBox="1">
            <a:spLocks noChangeArrowheads="1"/>
          </p:cNvSpPr>
          <p:nvPr/>
        </p:nvSpPr>
        <p:spPr bwMode="auto">
          <a:xfrm>
            <a:off x="4708525" y="908050"/>
            <a:ext cx="4435475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lang="en-US"/>
              <a:t> c(x,x’) = </a:t>
            </a:r>
            <a:r>
              <a:rPr lang="el-GR"/>
              <a:t>κόστος ζεύξης</a:t>
            </a:r>
            <a:r>
              <a:rPr lang="en-US"/>
              <a:t> (x,x’)</a:t>
            </a:r>
          </a:p>
          <a:p>
            <a:pPr eaLnBrk="0" hangingPunct="0"/>
            <a:r>
              <a:rPr lang="en-US"/>
              <a:t>   - </a:t>
            </a:r>
            <a:r>
              <a:rPr lang="el-GR"/>
              <a:t>π</a:t>
            </a:r>
            <a:r>
              <a:rPr lang="en-US"/>
              <a:t>.</a:t>
            </a:r>
            <a:r>
              <a:rPr lang="el-GR"/>
              <a:t>χ</a:t>
            </a:r>
            <a:r>
              <a:rPr lang="en-US"/>
              <a:t>., c(w,z) = 5</a:t>
            </a:r>
          </a:p>
          <a:p>
            <a:pPr eaLnBrk="0" hangingPunct="0"/>
            <a:endParaRPr lang="en-US"/>
          </a:p>
          <a:p>
            <a:pPr eaLnBrk="0" hangingPunct="0">
              <a:buFont typeface="Wingdings" pitchFamily="2" charset="2"/>
              <a:buChar char="F"/>
            </a:pPr>
            <a:r>
              <a:rPr lang="el-GR"/>
              <a:t>Το κόστος </a:t>
            </a:r>
            <a:r>
              <a:rPr lang="en-GB"/>
              <a:t>mporei na </a:t>
            </a:r>
            <a:r>
              <a:rPr lang="el-GR"/>
              <a:t>είναι</a:t>
            </a:r>
            <a:r>
              <a:rPr lang="en-GB"/>
              <a:t>:</a:t>
            </a:r>
          </a:p>
          <a:p>
            <a:pPr eaLnBrk="0" hangingPunct="0">
              <a:buFont typeface="Wingdings" pitchFamily="2" charset="2"/>
              <a:buNone/>
            </a:pPr>
            <a:r>
              <a:rPr lang="en-GB"/>
              <a:t>Se oles tis akmes </a:t>
            </a:r>
            <a:r>
              <a:rPr lang="el-GR"/>
              <a:t>1</a:t>
            </a:r>
            <a:r>
              <a:rPr lang="en-US"/>
              <a:t>,</a:t>
            </a:r>
            <a:r>
              <a:rPr lang="el-GR"/>
              <a:t> ή </a:t>
            </a:r>
            <a:endParaRPr lang="en-GB"/>
          </a:p>
          <a:p>
            <a:pPr eaLnBrk="0" hangingPunct="0">
              <a:buFont typeface="Wingdings" pitchFamily="2" charset="2"/>
              <a:buNone/>
            </a:pPr>
            <a:r>
              <a:rPr lang="el-GR"/>
              <a:t>αντιστρόφως ανάλογο</a:t>
            </a:r>
            <a:r>
              <a:rPr lang="en-US"/>
              <a:t> </a:t>
            </a:r>
            <a:r>
              <a:rPr lang="el-GR"/>
              <a:t>του </a:t>
            </a:r>
            <a:r>
              <a:rPr lang="el-GR">
                <a:solidFill>
                  <a:schemeClr val="accent1"/>
                </a:solidFill>
              </a:rPr>
              <a:t>εύρους ζώνης</a:t>
            </a:r>
            <a:r>
              <a:rPr lang="en-US"/>
              <a:t>,</a:t>
            </a:r>
            <a:r>
              <a:rPr lang="el-GR"/>
              <a:t> ή ανάλογο της </a:t>
            </a:r>
            <a:r>
              <a:rPr lang="el-GR">
                <a:solidFill>
                  <a:srgbClr val="CC3300"/>
                </a:solidFill>
              </a:rPr>
              <a:t>συμφόρησης</a:t>
            </a:r>
            <a:endParaRPr lang="en-US">
              <a:solidFill>
                <a:srgbClr val="CC3300"/>
              </a:solidFill>
            </a:endParaRPr>
          </a:p>
          <a:p>
            <a:pPr eaLnBrk="0" hangingPunct="0"/>
            <a:endParaRPr lang="en-US"/>
          </a:p>
        </p:txBody>
      </p:sp>
      <p:sp>
        <p:nvSpPr>
          <p:cNvPr id="19463" name="Text Box 74"/>
          <p:cNvSpPr txBox="1">
            <a:spLocks noChangeArrowheads="1"/>
          </p:cNvSpPr>
          <p:nvPr/>
        </p:nvSpPr>
        <p:spPr bwMode="auto">
          <a:xfrm>
            <a:off x="358775" y="4133850"/>
            <a:ext cx="77073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l-GR"/>
              <a:t>Κόστος μονοπατιού</a:t>
            </a:r>
            <a:r>
              <a:rPr lang="en-US"/>
              <a:t> (x</a:t>
            </a:r>
            <a:r>
              <a:rPr lang="en-US" baseline="-25000"/>
              <a:t>1</a:t>
            </a:r>
            <a:r>
              <a:rPr lang="en-US"/>
              <a:t>, x</a:t>
            </a:r>
            <a:r>
              <a:rPr lang="en-US" baseline="-25000"/>
              <a:t>2</a:t>
            </a:r>
            <a:r>
              <a:rPr lang="en-US"/>
              <a:t>, x</a:t>
            </a:r>
            <a:r>
              <a:rPr lang="en-US" baseline="-25000"/>
              <a:t>3</a:t>
            </a:r>
            <a:r>
              <a:rPr lang="en-US"/>
              <a:t>,…, x</a:t>
            </a:r>
            <a:r>
              <a:rPr lang="en-US" baseline="-25000"/>
              <a:t>p</a:t>
            </a:r>
            <a:r>
              <a:rPr lang="en-US"/>
              <a:t>) = c(x</a:t>
            </a:r>
            <a:r>
              <a:rPr lang="en-US" baseline="-25000"/>
              <a:t>1</a:t>
            </a:r>
            <a:r>
              <a:rPr lang="en-US"/>
              <a:t>,x</a:t>
            </a:r>
            <a:r>
              <a:rPr lang="en-US" baseline="-25000"/>
              <a:t>2</a:t>
            </a:r>
            <a:r>
              <a:rPr lang="en-US"/>
              <a:t>) + c(x</a:t>
            </a:r>
            <a:r>
              <a:rPr lang="en-US" baseline="-25000"/>
              <a:t>2</a:t>
            </a:r>
            <a:r>
              <a:rPr lang="en-US"/>
              <a:t>,x</a:t>
            </a:r>
            <a:r>
              <a:rPr lang="en-US" baseline="-25000"/>
              <a:t>3</a:t>
            </a:r>
            <a:r>
              <a:rPr lang="en-US"/>
              <a:t>) + … + c(x</a:t>
            </a:r>
            <a:r>
              <a:rPr lang="en-US" baseline="-25000"/>
              <a:t>p-1</a:t>
            </a:r>
            <a:r>
              <a:rPr lang="en-US"/>
              <a:t>,x</a:t>
            </a:r>
            <a:r>
              <a:rPr lang="en-US" baseline="-25000"/>
              <a:t>p</a:t>
            </a:r>
            <a:r>
              <a:rPr lang="en-US"/>
              <a:t>)  </a:t>
            </a:r>
          </a:p>
        </p:txBody>
      </p:sp>
      <p:sp>
        <p:nvSpPr>
          <p:cNvPr id="19464" name="Text Box 75"/>
          <p:cNvSpPr txBox="1">
            <a:spLocks noChangeArrowheads="1"/>
          </p:cNvSpPr>
          <p:nvPr/>
        </p:nvSpPr>
        <p:spPr bwMode="auto">
          <a:xfrm>
            <a:off x="820738" y="4959350"/>
            <a:ext cx="8185150" cy="36988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l-GR">
                <a:solidFill>
                  <a:srgbClr val="FF0000"/>
                </a:solidFill>
              </a:rPr>
              <a:t>Ερώτηση</a:t>
            </a:r>
            <a:r>
              <a:rPr lang="en-US">
                <a:solidFill>
                  <a:srgbClr val="FF0000"/>
                </a:solidFill>
              </a:rPr>
              <a:t>: </a:t>
            </a:r>
            <a:r>
              <a:rPr lang="el-GR">
                <a:solidFill>
                  <a:srgbClr val="FF0000"/>
                </a:solidFill>
              </a:rPr>
              <a:t>Ποιό είναι το μονοπάτι με το μικρότερο κόστος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l-GR">
                <a:solidFill>
                  <a:srgbClr val="FF0000"/>
                </a:solidFill>
              </a:rPr>
              <a:t>μεταξύ των </a:t>
            </a:r>
            <a:r>
              <a:rPr lang="en-GB">
                <a:solidFill>
                  <a:srgbClr val="FF0000"/>
                </a:solidFill>
              </a:rPr>
              <a:t>u </a:t>
            </a:r>
            <a:r>
              <a:rPr lang="el-GR">
                <a:solidFill>
                  <a:srgbClr val="FF0000"/>
                </a:solidFill>
              </a:rPr>
              <a:t>και </a:t>
            </a:r>
            <a:r>
              <a:rPr lang="en-GB">
                <a:solidFill>
                  <a:srgbClr val="FF0000"/>
                </a:solidFill>
              </a:rPr>
              <a:t>z;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9465" name="Text Box 76"/>
          <p:cNvSpPr txBox="1">
            <a:spLocks noChangeArrowheads="1"/>
          </p:cNvSpPr>
          <p:nvPr/>
        </p:nvSpPr>
        <p:spPr bwMode="auto">
          <a:xfrm>
            <a:off x="249238" y="5888038"/>
            <a:ext cx="8918575" cy="8302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l-GR" sz="2400"/>
              <a:t>Αλγόριθμος δρομολόγησης</a:t>
            </a:r>
            <a:r>
              <a:rPr lang="en-US" sz="2400"/>
              <a:t>: </a:t>
            </a:r>
            <a:r>
              <a:rPr lang="el-GR" sz="2400"/>
              <a:t>αλγόριθμος που βρίσκει το μονοπάτι</a:t>
            </a:r>
          </a:p>
          <a:p>
            <a:pPr eaLnBrk="0" hangingPunct="0"/>
            <a:r>
              <a:rPr lang="el-GR" sz="2400"/>
              <a:t> με το ελάχιστο κόστος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701017F5-9F03-4B6B-8B2D-B37CAE2FD2F5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Αλγόριθμοι δρομολόγησης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648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l-GR" sz="2200" dirty="0" smtClean="0">
                <a:solidFill>
                  <a:srgbClr val="CC3300"/>
                </a:solidFill>
              </a:rPr>
              <a:t>Δυναμικοί αλγόριθμοι</a:t>
            </a:r>
            <a:r>
              <a:rPr lang="en-US" sz="2200" dirty="0" smtClean="0"/>
              <a:t>: </a:t>
            </a:r>
            <a:r>
              <a:rPr lang="el-GR" sz="2200" dirty="0" smtClean="0"/>
              <a:t>αλλάζουν τα μονοπάτια δρομολόγησης καθώς ο φόρτος κίνησης του δικτύου ή η τοπολογία του αλλάζουν</a:t>
            </a:r>
            <a:endParaRPr lang="en-US" sz="2200" dirty="0" smtClean="0"/>
          </a:p>
          <a:p>
            <a:pPr>
              <a:lnSpc>
                <a:spcPct val="90000"/>
              </a:lnSpc>
              <a:buFontTx/>
              <a:buChar char="•"/>
            </a:pPr>
            <a:r>
              <a:rPr lang="el-GR" sz="2200" dirty="0" smtClean="0"/>
              <a:t>Μπορεί να τρέχουν </a:t>
            </a:r>
            <a:endParaRPr lang="en-US" sz="2200" dirty="0" smtClean="0"/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el-GR" sz="2200" dirty="0" smtClean="0">
                <a:solidFill>
                  <a:srgbClr val="33CC33"/>
                </a:solidFill>
              </a:rPr>
              <a:t>περιοδικά ή</a:t>
            </a:r>
            <a:r>
              <a:rPr lang="en-US" sz="2200" dirty="0" smtClean="0"/>
              <a:t>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el-GR" sz="2200" dirty="0" smtClean="0"/>
              <a:t>σε</a:t>
            </a:r>
            <a:r>
              <a:rPr lang="en-US" sz="2200" dirty="0" smtClean="0"/>
              <a:t> </a:t>
            </a:r>
            <a:r>
              <a:rPr lang="el-GR" sz="2200" dirty="0" smtClean="0">
                <a:solidFill>
                  <a:srgbClr val="33CC33"/>
                </a:solidFill>
              </a:rPr>
              <a:t>άμεση απάντηση αλλαγών στην τοπολογία και στα κόστη των ζεύξεων</a:t>
            </a:r>
            <a:endParaRPr lang="en-US" sz="2200" dirty="0" smtClean="0">
              <a:solidFill>
                <a:srgbClr val="33CC33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L"/>
            </a:pPr>
            <a:r>
              <a:rPr lang="el-GR" sz="2200" dirty="0" smtClean="0"/>
              <a:t>Επιρ</a:t>
            </a:r>
            <a:r>
              <a:rPr lang="el-GR" sz="2200" dirty="0" smtClean="0">
                <a:latin typeface="Arial" pitchFamily="34" charset="0"/>
              </a:rPr>
              <a:t>ρ</a:t>
            </a:r>
            <a:r>
              <a:rPr lang="el-GR" sz="2200" dirty="0" smtClean="0"/>
              <a:t>επή σε προβλήματα όπως επαναλήψεις διαδρομών ή διακυμάνσεις στις διαδρομές</a:t>
            </a:r>
            <a:endParaRPr lang="en-US" sz="22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200" dirty="0" smtClean="0"/>
          </a:p>
          <a:p>
            <a:pPr>
              <a:lnSpc>
                <a:spcPct val="90000"/>
              </a:lnSpc>
              <a:buFontTx/>
              <a:buChar char="•"/>
            </a:pPr>
            <a:r>
              <a:rPr lang="el-GR" sz="2200" dirty="0" smtClean="0">
                <a:solidFill>
                  <a:srgbClr val="CC3300"/>
                </a:solidFill>
              </a:rPr>
              <a:t>Ευαίσθητ</a:t>
            </a:r>
            <a:r>
              <a:rPr lang="el-GR" sz="2200" dirty="0" smtClean="0">
                <a:solidFill>
                  <a:srgbClr val="CC3300"/>
                </a:solidFill>
                <a:latin typeface="Arial" pitchFamily="34" charset="0"/>
              </a:rPr>
              <a:t>α</a:t>
            </a:r>
            <a:r>
              <a:rPr lang="el-GR" sz="2200" dirty="0" smtClean="0">
                <a:solidFill>
                  <a:srgbClr val="CC3300"/>
                </a:solidFill>
              </a:rPr>
              <a:t> στον φόρτο</a:t>
            </a:r>
            <a:r>
              <a:rPr lang="en-US" sz="2200" dirty="0" smtClean="0"/>
              <a:t>: </a:t>
            </a:r>
            <a:r>
              <a:rPr lang="el-GR" sz="2200" dirty="0" smtClean="0"/>
              <a:t>τα κόστη των ζεύξεων αλλάζουν δραματικά για να αναπαριστούν το τωρινό επίπεδο συμφόρησης της ζεύξης</a:t>
            </a:r>
            <a:endParaRPr lang="en-US" sz="2200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sz="22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>
                <a:sym typeface="Wingdings" pitchFamily="2" charset="2"/>
              </a:rPr>
              <a:t></a:t>
            </a:r>
            <a:r>
              <a:rPr lang="en-US" sz="2200" dirty="0" smtClean="0">
                <a:sym typeface="Wingdings" pitchFamily="2" charset="2"/>
              </a:rPr>
              <a:t> </a:t>
            </a:r>
            <a:r>
              <a:rPr lang="el-GR" sz="2200" dirty="0" smtClean="0">
                <a:solidFill>
                  <a:srgbClr val="0099FF"/>
                </a:solidFill>
                <a:sym typeface="Wingdings" pitchFamily="2" charset="2"/>
              </a:rPr>
              <a:t>Οι σημερινοί αλγόριθμοι δρομολόγησης </a:t>
            </a:r>
            <a:r>
              <a:rPr lang="en-US" sz="2200" dirty="0" smtClean="0"/>
              <a:t>(</a:t>
            </a:r>
            <a:r>
              <a:rPr lang="el-GR" sz="2200" dirty="0" smtClean="0"/>
              <a:t>π.χ.</a:t>
            </a:r>
            <a:r>
              <a:rPr lang="en-US" sz="2200" dirty="0" smtClean="0"/>
              <a:t>, </a:t>
            </a:r>
            <a:r>
              <a:rPr lang="en-US" sz="2200" b="1" dirty="0" smtClean="0"/>
              <a:t>RIP, OSPF, BGP</a:t>
            </a:r>
            <a:r>
              <a:rPr lang="en-US" sz="2200" dirty="0" smtClean="0"/>
              <a:t>) </a:t>
            </a:r>
            <a:r>
              <a:rPr lang="el-GR" sz="2200" b="1" i="1" dirty="0" smtClean="0">
                <a:solidFill>
                  <a:srgbClr val="CC3300"/>
                </a:solidFill>
              </a:rPr>
              <a:t>δεν</a:t>
            </a:r>
            <a:r>
              <a:rPr lang="el-GR" sz="2200" i="1" dirty="0" smtClean="0">
                <a:solidFill>
                  <a:srgbClr val="CC3300"/>
                </a:solidFill>
              </a:rPr>
              <a:t> λαμβάνουν υπόψη το </a:t>
            </a:r>
            <a:r>
              <a:rPr lang="el-GR" sz="2200" dirty="0" smtClean="0">
                <a:solidFill>
                  <a:srgbClr val="0099FF"/>
                </a:solidFill>
              </a:rPr>
              <a:t>φόρτο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717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BB45AB56-7411-4A60-A8E6-F509AE23FF5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14325" y="0"/>
            <a:ext cx="7772400" cy="1143000"/>
          </a:xfrm>
        </p:spPr>
        <p:txBody>
          <a:bodyPr lIns="92075" tIns="46038" rIns="92075" bIns="46038" anchor="b"/>
          <a:lstStyle/>
          <a:p>
            <a:r>
              <a:rPr lang="el-GR" smtClean="0"/>
              <a:t>Θέματα προς συζήτηση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8261350" cy="4648200"/>
          </a:xfrm>
        </p:spPr>
        <p:txBody>
          <a:bodyPr lIns="92075" tIns="46038" rIns="92075" bIns="46038"/>
          <a:lstStyle/>
          <a:p>
            <a:pPr>
              <a:buFont typeface="ZapfDingbats"/>
              <a:buNone/>
            </a:pPr>
            <a:r>
              <a:rPr lang="el-GR" dirty="0" smtClean="0"/>
              <a:t> ... Ερωτήσεις από τα προηγούμενα </a:t>
            </a:r>
            <a:r>
              <a:rPr lang="en-US" dirty="0" smtClean="0"/>
              <a:t>lectures </a:t>
            </a:r>
            <a:r>
              <a:rPr lang="el-GR" dirty="0" smtClean="0"/>
              <a:t>...</a:t>
            </a:r>
            <a:endParaRPr lang="en-US" dirty="0" smtClean="0"/>
          </a:p>
          <a:p>
            <a:pPr>
              <a:buFont typeface="ZapfDingbats"/>
              <a:buNone/>
            </a:pPr>
            <a:endParaRPr lang="en-US" dirty="0" smtClean="0"/>
          </a:p>
          <a:p>
            <a:pPr>
              <a:buNone/>
            </a:pPr>
            <a:r>
              <a:rPr lang="el-GR" dirty="0" smtClean="0"/>
              <a:t>Αλγόριθμοι δρομολόγησης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l-GR" dirty="0" smtClean="0"/>
              <a:t>Κατάστασης Ζεύξεων (</a:t>
            </a:r>
            <a:r>
              <a:rPr lang="en-US" dirty="0" smtClean="0"/>
              <a:t>Link state</a:t>
            </a:r>
            <a:r>
              <a:rPr lang="el-GR" dirty="0" smtClean="0"/>
              <a:t>)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l-GR" dirty="0" smtClean="0"/>
              <a:t>Διανυσμάτων Απόστασης (</a:t>
            </a:r>
            <a:r>
              <a:rPr lang="en-US" dirty="0" smtClean="0"/>
              <a:t>Distance Vector</a:t>
            </a:r>
            <a:r>
              <a:rPr lang="el-GR" dirty="0" smtClean="0"/>
              <a:t>)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l-GR" dirty="0" smtClean="0"/>
              <a:t>Ιεραρχικής Δρομολόγησης (</a:t>
            </a:r>
            <a:r>
              <a:rPr lang="en-US" dirty="0" smtClean="0"/>
              <a:t>Hierarchical routing</a:t>
            </a:r>
            <a:r>
              <a:rPr lang="el-GR" dirty="0" smtClean="0"/>
              <a:t>)</a:t>
            </a:r>
            <a:endParaRPr lang="en-US" dirty="0" smtClean="0"/>
          </a:p>
          <a:p>
            <a:endParaRPr lang="el-GR" dirty="0" smtClean="0"/>
          </a:p>
        </p:txBody>
      </p:sp>
      <p:sp>
        <p:nvSpPr>
          <p:cNvPr id="7174" name="Text Box 4"/>
          <p:cNvSpPr txBox="1">
            <a:spLocks noChangeArrowheads="1"/>
          </p:cNvSpPr>
          <p:nvPr/>
        </p:nvSpPr>
        <p:spPr bwMode="auto">
          <a:xfrm>
            <a:off x="873125" y="5535613"/>
            <a:ext cx="719137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l-GR" sz="2000">
                <a:latin typeface="Arial Greek"/>
              </a:rPr>
              <a:t>Βασισμένο κυρίως στο </a:t>
            </a:r>
            <a:r>
              <a:rPr lang="el-GR" sz="2000" b="1">
                <a:latin typeface="Arial Greek"/>
              </a:rPr>
              <a:t>Κεφ. 4 του βιβλίου των </a:t>
            </a:r>
            <a:r>
              <a:rPr lang="en-US" sz="2000" b="1">
                <a:latin typeface="Arial Greek"/>
              </a:rPr>
              <a:t>Kurose</a:t>
            </a:r>
            <a:r>
              <a:rPr lang="el-GR" sz="2000" b="1">
                <a:latin typeface="Arial Greek"/>
              </a:rPr>
              <a:t>/</a:t>
            </a:r>
            <a:r>
              <a:rPr lang="en-US" sz="2000" b="1">
                <a:latin typeface="Arial Greek"/>
              </a:rPr>
              <a:t>Ross</a:t>
            </a:r>
            <a:endParaRPr lang="el-GR" sz="2000" b="1">
              <a:latin typeface="Arial Gree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2150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F393E480-E978-4DCC-B34B-7E124B407F75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610600" cy="1143000"/>
          </a:xfrm>
        </p:spPr>
        <p:txBody>
          <a:bodyPr/>
          <a:lstStyle/>
          <a:p>
            <a:r>
              <a:rPr lang="el-GR" sz="3600" smtClean="0"/>
              <a:t>Ταξινόμηση Αλγορίθμων</a:t>
            </a:r>
            <a:r>
              <a:rPr lang="en-US" sz="3600" smtClean="0"/>
              <a:t> </a:t>
            </a:r>
            <a:r>
              <a:rPr lang="el-GR" sz="3600" smtClean="0"/>
              <a:t>Δρομολόγησης</a:t>
            </a:r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>
            <a:off x="2355850" y="1858963"/>
            <a:ext cx="0" cy="2941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/>
          <a:lstStyle/>
          <a:p>
            <a:endParaRPr lang="el-GR"/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2346325" y="4821238"/>
            <a:ext cx="5078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l-GR"/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 flipV="1">
            <a:off x="2374900" y="2643188"/>
            <a:ext cx="2852738" cy="220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l-GR"/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6818313" y="4916488"/>
            <a:ext cx="14906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 i="1">
                <a:solidFill>
                  <a:srgbClr val="33CC33"/>
                </a:solidFill>
              </a:rPr>
              <a:t>Information</a:t>
            </a:r>
            <a:endParaRPr lang="el-GR" b="1" i="1">
              <a:solidFill>
                <a:srgbClr val="33CC33"/>
              </a:solidFill>
            </a:endParaRP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5110163" y="2716213"/>
            <a:ext cx="692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 i="1"/>
              <a:t>Load</a:t>
            </a:r>
            <a:endParaRPr lang="el-GR" b="1" i="1"/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2373313" y="1743075"/>
            <a:ext cx="1084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 i="1">
                <a:solidFill>
                  <a:srgbClr val="CC3300"/>
                </a:solidFill>
              </a:rPr>
              <a:t>Updates</a:t>
            </a:r>
            <a:endParaRPr lang="el-GR" b="1" i="1">
              <a:solidFill>
                <a:srgbClr val="CC3300"/>
              </a:solidFill>
            </a:endParaRP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 rot="-2342173">
            <a:off x="2630488" y="3790950"/>
            <a:ext cx="13731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/>
              <a:t>Insensitive</a:t>
            </a:r>
            <a:endParaRPr lang="el-GR" b="1"/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 rot="-2276992">
            <a:off x="4070350" y="2743200"/>
            <a:ext cx="11763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/>
              <a:t>Sensitive</a:t>
            </a:r>
            <a:endParaRPr lang="el-GR" b="1"/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2527300" y="4525963"/>
            <a:ext cx="912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33CC33"/>
                </a:solidFill>
              </a:rPr>
              <a:t>Global</a:t>
            </a:r>
            <a:r>
              <a:rPr lang="en-US"/>
              <a:t> </a:t>
            </a:r>
            <a:endParaRPr lang="el-GR"/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5399088" y="4387850"/>
            <a:ext cx="2746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>
                <a:solidFill>
                  <a:srgbClr val="33CC33"/>
                </a:solidFill>
              </a:rPr>
              <a:t>Local</a:t>
            </a:r>
            <a:endParaRPr lang="el-GR">
              <a:solidFill>
                <a:srgbClr val="33CC33"/>
              </a:solidFill>
            </a:endParaRPr>
          </a:p>
        </p:txBody>
      </p:sp>
      <p:sp>
        <p:nvSpPr>
          <p:cNvPr id="21519" name="Text Box 15"/>
          <p:cNvSpPr txBox="1">
            <a:spLocks noChangeArrowheads="1"/>
          </p:cNvSpPr>
          <p:nvPr/>
        </p:nvSpPr>
        <p:spPr bwMode="auto">
          <a:xfrm>
            <a:off x="1447800" y="4249738"/>
            <a:ext cx="857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>
                <a:solidFill>
                  <a:srgbClr val="CC3300"/>
                </a:solidFill>
              </a:rPr>
              <a:t>Static</a:t>
            </a:r>
            <a:endParaRPr lang="el-GR">
              <a:solidFill>
                <a:srgbClr val="CC3300"/>
              </a:solidFill>
            </a:endParaRPr>
          </a:p>
        </p:txBody>
      </p:sp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1268413" y="2519363"/>
            <a:ext cx="1063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CC3300"/>
                </a:solidFill>
              </a:rPr>
              <a:t>Dynamic</a:t>
            </a:r>
            <a:endParaRPr lang="el-GR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2253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D691461D-BEEC-44D2-BF55-A355AED49097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144463" y="0"/>
            <a:ext cx="8999537" cy="1143000"/>
          </a:xfrm>
        </p:spPr>
        <p:txBody>
          <a:bodyPr/>
          <a:lstStyle/>
          <a:p>
            <a:r>
              <a:rPr lang="el-GR" sz="3600" smtClean="0"/>
              <a:t>Ταξινόμηση Αλγορίθμων Δρομολόγησης</a:t>
            </a:r>
            <a:endParaRPr lang="en-US" smtClean="0"/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973138"/>
            <a:ext cx="9144000" cy="5400675"/>
          </a:xfrm>
        </p:spPr>
        <p:txBody>
          <a:bodyPr/>
          <a:lstStyle/>
          <a:p>
            <a:pPr>
              <a:buFont typeface="Wingdings" pitchFamily="2" charset="2"/>
              <a:buChar char="F"/>
            </a:pPr>
            <a:r>
              <a:rPr lang="el-GR" sz="2200" dirty="0" smtClean="0">
                <a:solidFill>
                  <a:srgbClr val="FF0000"/>
                </a:solidFill>
                <a:latin typeface="Arial" pitchFamily="34" charset="0"/>
              </a:rPr>
              <a:t>Αντιπαράθεση κ</a:t>
            </a:r>
            <a:r>
              <a:rPr lang="el-GR" sz="2200" dirty="0" smtClean="0">
                <a:solidFill>
                  <a:srgbClr val="FF0000"/>
                </a:solidFill>
              </a:rPr>
              <a:t>αθολική</a:t>
            </a:r>
            <a:r>
              <a:rPr lang="el-GR" sz="2200" dirty="0" smtClean="0">
                <a:solidFill>
                  <a:srgbClr val="FF0000"/>
                </a:solidFill>
                <a:latin typeface="Arial" pitchFamily="34" charset="0"/>
              </a:rPr>
              <a:t>ς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l-GR" sz="2200" dirty="0" smtClean="0">
                <a:solidFill>
                  <a:srgbClr val="FF0000"/>
                </a:solidFill>
                <a:latin typeface="Arial" pitchFamily="34" charset="0"/>
              </a:rPr>
              <a:t>&amp; τοπικής</a:t>
            </a:r>
            <a:r>
              <a:rPr lang="el-GR" sz="2200" dirty="0" smtClean="0">
                <a:solidFill>
                  <a:srgbClr val="FF0000"/>
                </a:solidFill>
              </a:rPr>
              <a:t> πληροφορίας</a:t>
            </a:r>
            <a:endParaRPr lang="en-US" sz="22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None/>
            </a:pPr>
            <a:endParaRPr lang="en-US" sz="2200" dirty="0" smtClean="0"/>
          </a:p>
          <a:p>
            <a:pPr>
              <a:buFont typeface="ZapfDingbats"/>
              <a:buNone/>
            </a:pPr>
            <a:r>
              <a:rPr lang="en-US" sz="2200" dirty="0" smtClean="0">
                <a:solidFill>
                  <a:schemeClr val="accent2"/>
                </a:solidFill>
                <a:sym typeface="Wingdings" pitchFamily="2" charset="2"/>
              </a:rPr>
              <a:t> </a:t>
            </a:r>
            <a:r>
              <a:rPr lang="el-GR" sz="2200" dirty="0" smtClean="0">
                <a:solidFill>
                  <a:schemeClr val="accent2"/>
                </a:solidFill>
                <a:sym typeface="Wingdings" pitchFamily="2" charset="2"/>
              </a:rPr>
              <a:t>Καθολική</a:t>
            </a:r>
            <a:r>
              <a:rPr lang="en-US" sz="2200" dirty="0" smtClean="0">
                <a:solidFill>
                  <a:schemeClr val="accent2"/>
                </a:solidFill>
              </a:rPr>
              <a:t>:</a:t>
            </a:r>
            <a:endParaRPr lang="en-US" sz="2200" dirty="0" smtClean="0"/>
          </a:p>
          <a:p>
            <a:pPr>
              <a:buFontTx/>
              <a:buChar char="•"/>
            </a:pPr>
            <a:r>
              <a:rPr lang="el-GR" sz="2200" dirty="0" smtClean="0"/>
              <a:t>Όλοι οι δρομολογητές έχουν</a:t>
            </a:r>
            <a:r>
              <a:rPr lang="el-GR" sz="2200" b="1" dirty="0" smtClean="0"/>
              <a:t> πλήρη</a:t>
            </a:r>
            <a:r>
              <a:rPr lang="el-GR" sz="2200" dirty="0" smtClean="0"/>
              <a:t> </a:t>
            </a:r>
            <a:r>
              <a:rPr lang="el-GR" sz="2200" dirty="0" smtClean="0">
                <a:latin typeface="Arial" pitchFamily="34" charset="0"/>
              </a:rPr>
              <a:t>εικόνα της </a:t>
            </a:r>
            <a:r>
              <a:rPr lang="el-GR" sz="2200" dirty="0" smtClean="0"/>
              <a:t>τοπολογία</a:t>
            </a:r>
            <a:r>
              <a:rPr lang="el-GR" sz="2200" dirty="0" smtClean="0">
                <a:latin typeface="Arial" pitchFamily="34" charset="0"/>
              </a:rPr>
              <a:t>ς &amp;</a:t>
            </a:r>
            <a:r>
              <a:rPr lang="el-GR" sz="2200" dirty="0" smtClean="0"/>
              <a:t>  κόστους ζεύξεων</a:t>
            </a:r>
            <a:endParaRPr lang="en-US" sz="2200" dirty="0" smtClean="0"/>
          </a:p>
          <a:p>
            <a:pPr>
              <a:buFontTx/>
              <a:buChar char="•"/>
            </a:pPr>
            <a:r>
              <a:rPr lang="el-GR" sz="2200" dirty="0" smtClean="0">
                <a:solidFill>
                  <a:srgbClr val="FF0000"/>
                </a:solidFill>
              </a:rPr>
              <a:t>Αλγόριθμοι κατάστασης ζεύξης (</a:t>
            </a:r>
            <a:r>
              <a:rPr lang="en-US" sz="2200" i="1" dirty="0" smtClean="0">
                <a:solidFill>
                  <a:srgbClr val="FF0000"/>
                </a:solidFill>
              </a:rPr>
              <a:t>link</a:t>
            </a:r>
            <a:r>
              <a:rPr lang="el-GR" sz="2200" i="1" dirty="0" smtClean="0">
                <a:solidFill>
                  <a:srgbClr val="FF0000"/>
                </a:solidFill>
              </a:rPr>
              <a:t>-</a:t>
            </a:r>
            <a:r>
              <a:rPr lang="en-US" sz="2200" i="1" dirty="0" smtClean="0">
                <a:solidFill>
                  <a:srgbClr val="FF0000"/>
                </a:solidFill>
              </a:rPr>
              <a:t>state</a:t>
            </a:r>
            <a:r>
              <a:rPr lang="el-GR" sz="2200" dirty="0" smtClean="0">
                <a:solidFill>
                  <a:srgbClr val="FF0000"/>
                </a:solidFill>
              </a:rPr>
              <a:t>)</a:t>
            </a:r>
            <a:endParaRPr lang="el-GR" sz="500" dirty="0" smtClean="0">
              <a:solidFill>
                <a:schemeClr val="accent2"/>
              </a:solidFill>
            </a:endParaRPr>
          </a:p>
          <a:p>
            <a:pPr>
              <a:buFont typeface="ZapfDingbats"/>
              <a:buNone/>
            </a:pPr>
            <a:r>
              <a:rPr lang="el-GR" sz="2200" dirty="0" smtClean="0">
                <a:solidFill>
                  <a:schemeClr val="accent2"/>
                </a:solidFill>
              </a:rPr>
              <a:t>Τοπική</a:t>
            </a:r>
            <a:r>
              <a:rPr lang="en-US" sz="2200" dirty="0" smtClean="0">
                <a:solidFill>
                  <a:schemeClr val="accent2"/>
                </a:solidFill>
              </a:rPr>
              <a:t>:</a:t>
            </a:r>
            <a:r>
              <a:rPr lang="en-US" sz="2600" dirty="0" smtClean="0"/>
              <a:t> </a:t>
            </a:r>
          </a:p>
          <a:p>
            <a:pPr>
              <a:buFontTx/>
              <a:buChar char="•"/>
            </a:pPr>
            <a:r>
              <a:rPr lang="el-GR" sz="2200" dirty="0" smtClean="0"/>
              <a:t>Ο δρομολογητής ξέρει τους </a:t>
            </a:r>
            <a:r>
              <a:rPr lang="el-GR" sz="2200" b="1" dirty="0" smtClean="0">
                <a:solidFill>
                  <a:srgbClr val="33CC33"/>
                </a:solidFill>
              </a:rPr>
              <a:t>φυσικά-συνδεδεμένους γε</a:t>
            </a:r>
            <a:r>
              <a:rPr lang="el-GR" sz="2200" b="1" dirty="0" smtClean="0">
                <a:solidFill>
                  <a:srgbClr val="33CC33"/>
                </a:solidFill>
                <a:latin typeface="Arial" pitchFamily="34" charset="0"/>
              </a:rPr>
              <a:t>ί</a:t>
            </a:r>
            <a:r>
              <a:rPr lang="el-GR" sz="2200" b="1" dirty="0" smtClean="0">
                <a:solidFill>
                  <a:srgbClr val="33CC33"/>
                </a:solidFill>
              </a:rPr>
              <a:t>τον</a:t>
            </a:r>
            <a:r>
              <a:rPr lang="el-GR" sz="2200" b="1" dirty="0" smtClean="0">
                <a:solidFill>
                  <a:srgbClr val="33CC33"/>
                </a:solidFill>
                <a:latin typeface="Arial" pitchFamily="34" charset="0"/>
              </a:rPr>
              <a:t>ε</a:t>
            </a:r>
            <a:r>
              <a:rPr lang="el-GR" sz="2200" b="1" dirty="0" smtClean="0">
                <a:solidFill>
                  <a:srgbClr val="33CC33"/>
                </a:solidFill>
              </a:rPr>
              <a:t>ς του</a:t>
            </a:r>
            <a:r>
              <a:rPr lang="el-GR" sz="2200" dirty="0" smtClean="0">
                <a:solidFill>
                  <a:srgbClr val="33CC33"/>
                </a:solidFill>
              </a:rPr>
              <a:t>,</a:t>
            </a:r>
            <a:r>
              <a:rPr lang="en-US" sz="2200" dirty="0" smtClean="0"/>
              <a:t> </a:t>
            </a:r>
            <a:r>
              <a:rPr lang="el-GR" sz="2200" dirty="0" smtClean="0"/>
              <a:t>κόστη ζεύξεων προς τους γείτονες </a:t>
            </a:r>
            <a:endParaRPr lang="en-US" sz="2200" dirty="0" smtClean="0"/>
          </a:p>
          <a:p>
            <a:pPr>
              <a:buFontTx/>
              <a:buChar char="•"/>
            </a:pPr>
            <a:r>
              <a:rPr lang="el-GR" sz="2200" dirty="0" smtClean="0"/>
              <a:t>Επαναληπτική διαδικασία υπολογισμού και ανταλλαγής πληροφορίας με τους γείτονες</a:t>
            </a:r>
          </a:p>
          <a:p>
            <a:pPr>
              <a:buFontTx/>
              <a:buChar char="•"/>
            </a:pPr>
            <a:r>
              <a:rPr lang="el-GR" sz="2200" dirty="0" smtClean="0">
                <a:solidFill>
                  <a:srgbClr val="FF0000"/>
                </a:solidFill>
              </a:rPr>
              <a:t>Αλγόριθμοι πίνακα αποστάσεων (</a:t>
            </a:r>
            <a:r>
              <a:rPr lang="en-US" sz="2200" i="1" dirty="0" smtClean="0">
                <a:solidFill>
                  <a:srgbClr val="FF0000"/>
                </a:solidFill>
              </a:rPr>
              <a:t>distance</a:t>
            </a:r>
            <a:r>
              <a:rPr lang="el-GR" sz="2200" i="1" dirty="0" smtClean="0">
                <a:solidFill>
                  <a:srgbClr val="FF0000"/>
                </a:solidFill>
              </a:rPr>
              <a:t>-</a:t>
            </a:r>
            <a:r>
              <a:rPr lang="en-US" sz="2200" i="1" dirty="0" smtClean="0">
                <a:solidFill>
                  <a:srgbClr val="FF0000"/>
                </a:solidFill>
              </a:rPr>
              <a:t>vector</a:t>
            </a:r>
            <a:r>
              <a:rPr lang="el-GR" sz="2200" dirty="0" smtClean="0">
                <a:solidFill>
                  <a:srgbClr val="FF0000"/>
                </a:solidFill>
              </a:rPr>
              <a:t>)</a:t>
            </a:r>
            <a:endParaRPr lang="en-US" sz="22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2355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3C49E247-63F4-45FE-8A8A-21C49800B006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144463" y="0"/>
            <a:ext cx="8999537" cy="1143000"/>
          </a:xfrm>
        </p:spPr>
        <p:txBody>
          <a:bodyPr/>
          <a:lstStyle/>
          <a:p>
            <a:r>
              <a:rPr lang="el-GR" sz="3600" smtClean="0"/>
              <a:t>Ταξινόμηση Αλγορίθμων Δρομολόγησης</a:t>
            </a:r>
            <a:endParaRPr lang="en-US" smtClean="0"/>
          </a:p>
        </p:txBody>
      </p:sp>
      <p:sp>
        <p:nvSpPr>
          <p:cNvPr id="2355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0" y="1363663"/>
            <a:ext cx="9144000" cy="4648200"/>
          </a:xfrm>
        </p:spPr>
        <p:txBody>
          <a:bodyPr/>
          <a:lstStyle/>
          <a:p>
            <a:pPr>
              <a:buFont typeface="Wingdings" pitchFamily="2" charset="2"/>
              <a:buChar char="F"/>
            </a:pPr>
            <a:r>
              <a:rPr lang="el-GR" smtClean="0">
                <a:solidFill>
                  <a:srgbClr val="FF0000"/>
                </a:solidFill>
                <a:latin typeface="Arial" pitchFamily="34" charset="0"/>
                <a:sym typeface="Wingdings" pitchFamily="2" charset="2"/>
              </a:rPr>
              <a:t>Αντιπαράθεση σ</a:t>
            </a:r>
            <a:r>
              <a:rPr lang="el-GR" smtClean="0">
                <a:solidFill>
                  <a:srgbClr val="FF0000"/>
                </a:solidFill>
                <a:sym typeface="Wingdings" pitchFamily="2" charset="2"/>
              </a:rPr>
              <a:t>τατικ</a:t>
            </a:r>
            <a:r>
              <a:rPr lang="el-GR" smtClean="0">
                <a:solidFill>
                  <a:srgbClr val="FF0000"/>
                </a:solidFill>
                <a:latin typeface="Arial" pitchFamily="34" charset="0"/>
                <a:sym typeface="Wingdings" pitchFamily="2" charset="2"/>
              </a:rPr>
              <a:t>ών</a:t>
            </a:r>
            <a:r>
              <a:rPr lang="en-US" smtClean="0">
                <a:solidFill>
                  <a:srgbClr val="FF0000"/>
                </a:solidFill>
              </a:rPr>
              <a:t> </a:t>
            </a:r>
            <a:r>
              <a:rPr lang="el-GR" smtClean="0">
                <a:solidFill>
                  <a:srgbClr val="FF0000"/>
                </a:solidFill>
                <a:latin typeface="Arial" pitchFamily="34" charset="0"/>
              </a:rPr>
              <a:t>&amp;</a:t>
            </a:r>
            <a:r>
              <a:rPr lang="en-US" smtClean="0">
                <a:solidFill>
                  <a:srgbClr val="FF0000"/>
                </a:solidFill>
              </a:rPr>
              <a:t> </a:t>
            </a:r>
            <a:r>
              <a:rPr lang="el-GR" smtClean="0">
                <a:solidFill>
                  <a:srgbClr val="FF0000"/>
                </a:solidFill>
              </a:rPr>
              <a:t>δυναμικών</a:t>
            </a:r>
            <a:r>
              <a:rPr lang="el-GR" smtClean="0">
                <a:solidFill>
                  <a:srgbClr val="FF0000"/>
                </a:solidFill>
                <a:latin typeface="Arial" pitchFamily="34" charset="0"/>
              </a:rPr>
              <a:t> αλγορίθμων</a:t>
            </a:r>
          </a:p>
          <a:p>
            <a:pPr>
              <a:buFont typeface="ZapfDingbats"/>
              <a:buNone/>
            </a:pPr>
            <a:r>
              <a:rPr lang="el-GR" sz="2400" smtClean="0">
                <a:solidFill>
                  <a:schemeClr val="accent2"/>
                </a:solidFill>
              </a:rPr>
              <a:t>	</a:t>
            </a:r>
            <a:r>
              <a:rPr lang="el-GR" sz="2300" smtClean="0">
                <a:solidFill>
                  <a:schemeClr val="accent2"/>
                </a:solidFill>
              </a:rPr>
              <a:t>Στατικοί</a:t>
            </a:r>
            <a:r>
              <a:rPr lang="en-US" sz="2300" smtClean="0">
                <a:solidFill>
                  <a:schemeClr val="accent2"/>
                </a:solidFill>
              </a:rPr>
              <a:t>:</a:t>
            </a:r>
            <a:r>
              <a:rPr lang="en-US" sz="2300" smtClean="0"/>
              <a:t> </a:t>
            </a:r>
            <a:r>
              <a:rPr lang="el-GR" sz="2300" smtClean="0">
                <a:solidFill>
                  <a:srgbClr val="00664D"/>
                </a:solidFill>
              </a:rPr>
              <a:t>οι διαδρομές αλλάζουν αργά με την πάροδο του χρόνου</a:t>
            </a:r>
            <a:endParaRPr lang="en-US" sz="2300" smtClean="0">
              <a:solidFill>
                <a:srgbClr val="00664D"/>
              </a:solidFill>
            </a:endParaRPr>
          </a:p>
          <a:p>
            <a:pPr>
              <a:buFont typeface="ZapfDingbats"/>
              <a:buNone/>
            </a:pPr>
            <a:r>
              <a:rPr lang="el-GR" sz="2400" smtClean="0">
                <a:solidFill>
                  <a:schemeClr val="accent2"/>
                </a:solidFill>
              </a:rPr>
              <a:t>	Δυναμικοί</a:t>
            </a:r>
            <a:r>
              <a:rPr lang="en-US" sz="2400" smtClean="0">
                <a:solidFill>
                  <a:schemeClr val="accent2"/>
                </a:solidFill>
              </a:rPr>
              <a:t>:</a:t>
            </a:r>
            <a:r>
              <a:rPr lang="el-GR" sz="2400" smtClean="0">
                <a:solidFill>
                  <a:schemeClr val="accent2"/>
                </a:solidFill>
              </a:rPr>
              <a:t> </a:t>
            </a:r>
            <a:r>
              <a:rPr lang="el-GR" sz="2400" smtClean="0">
                <a:solidFill>
                  <a:srgbClr val="00664D"/>
                </a:solidFill>
              </a:rPr>
              <a:t>οι διαδρομές αλλάζουν πιο γρήγορα  </a:t>
            </a:r>
            <a:endParaRPr lang="en-US" sz="2400" smtClean="0">
              <a:solidFill>
                <a:srgbClr val="00664D"/>
              </a:solidFill>
            </a:endParaRPr>
          </a:p>
          <a:p>
            <a:pPr lvl="1">
              <a:buFontTx/>
              <a:buChar char="•"/>
            </a:pPr>
            <a:r>
              <a:rPr lang="el-GR" smtClean="0"/>
              <a:t>Περιοδική ενημέρωση</a:t>
            </a:r>
            <a:endParaRPr lang="en-US" smtClean="0"/>
          </a:p>
          <a:p>
            <a:pPr lvl="1">
              <a:buFontTx/>
              <a:buChar char="•"/>
            </a:pPr>
            <a:r>
              <a:rPr lang="el-GR" smtClean="0"/>
              <a:t>Ως απάντηση σε αλλαγές κόστους ζεύξεων 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D4BC3958-14EB-48F7-8F3B-090A86ED8538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0441460" cy="1143000"/>
          </a:xfrm>
        </p:spPr>
        <p:txBody>
          <a:bodyPr/>
          <a:lstStyle/>
          <a:p>
            <a:r>
              <a:rPr lang="el-GR" sz="3200" dirty="0" smtClean="0"/>
              <a:t>Τρόποι υπολογισμού συντομότερων μονοπατιών</a:t>
            </a:r>
            <a:endParaRPr lang="en-US" sz="3200" dirty="0" smtClean="0"/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310563" cy="46482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el-GR" sz="2400" dirty="0" err="1" smtClean="0"/>
              <a:t>Κεντρικοποιημένοι</a:t>
            </a:r>
            <a:endParaRPr lang="en-US" sz="2400" dirty="0" smtClean="0"/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r>
              <a:rPr lang="el-GR" sz="2000" dirty="0" smtClean="0"/>
              <a:t>Συλλογή δομής γράφου </a:t>
            </a:r>
            <a:r>
              <a:rPr lang="el-GR" sz="2000" dirty="0" smtClean="0">
                <a:solidFill>
                  <a:srgbClr val="CC3300"/>
                </a:solidFill>
              </a:rPr>
              <a:t>σε ένα μέρος</a:t>
            </a:r>
            <a:endParaRPr lang="en-US" sz="2000" dirty="0" smtClean="0">
              <a:solidFill>
                <a:srgbClr val="CC3300"/>
              </a:solidFill>
            </a:endParaRPr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r>
              <a:rPr lang="el-GR" sz="2000" dirty="0" smtClean="0"/>
              <a:t>Χρήση τυπικού</a:t>
            </a:r>
            <a:r>
              <a:rPr lang="en-US" sz="2000" dirty="0" smtClean="0"/>
              <a:t> </a:t>
            </a:r>
            <a:r>
              <a:rPr lang="el-GR" sz="2000" dirty="0" smtClean="0"/>
              <a:t>αλγορίθμου γράφου </a:t>
            </a:r>
            <a:endParaRPr lang="en-US" sz="2000" dirty="0" smtClean="0"/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r>
              <a:rPr lang="el-GR" sz="2000" dirty="0" smtClean="0">
                <a:solidFill>
                  <a:srgbClr val="CC3300"/>
                </a:solidFill>
              </a:rPr>
              <a:t>Διάδοση πινάκων δρομολόγησης</a:t>
            </a:r>
            <a:endParaRPr lang="en-US" sz="2000" dirty="0" smtClean="0">
              <a:solidFill>
                <a:srgbClr val="CC3300"/>
              </a:solidFill>
            </a:endParaRPr>
          </a:p>
          <a:p>
            <a:pPr lvl="1"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  <a:buNone/>
            </a:pPr>
            <a:r>
              <a:rPr lang="el-GR" sz="2400" dirty="0" smtClean="0"/>
              <a:t>Κατάστασης ζεύξεων (</a:t>
            </a:r>
            <a:r>
              <a:rPr lang="en-US" sz="2400" dirty="0" smtClean="0"/>
              <a:t>Link-state</a:t>
            </a:r>
            <a:r>
              <a:rPr lang="el-GR" sz="2400" dirty="0" smtClean="0"/>
              <a:t>)</a:t>
            </a:r>
            <a:endParaRPr lang="en-US" sz="2400" dirty="0" smtClean="0"/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r>
              <a:rPr lang="el-GR" sz="2000" dirty="0" smtClean="0"/>
              <a:t>Κάθε κόμβος </a:t>
            </a:r>
            <a:r>
              <a:rPr lang="el-GR" sz="2000" dirty="0" smtClean="0">
                <a:solidFill>
                  <a:srgbClr val="33CC33"/>
                </a:solidFill>
              </a:rPr>
              <a:t>συλλέγει την πλήρη δομή του γράφου</a:t>
            </a:r>
            <a:endParaRPr lang="en-US" sz="2000" dirty="0" smtClean="0"/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r>
              <a:rPr lang="el-GR" sz="2000" dirty="0" smtClean="0"/>
              <a:t>Καθένας υπολογίζει </a:t>
            </a:r>
            <a:r>
              <a:rPr lang="el-GR" sz="2000" dirty="0" smtClean="0">
                <a:solidFill>
                  <a:srgbClr val="CC3300"/>
                </a:solidFill>
              </a:rPr>
              <a:t>τα συντομότερα μονοπάτια</a:t>
            </a:r>
            <a:endParaRPr lang="en-US" sz="2000" dirty="0" smtClean="0">
              <a:solidFill>
                <a:srgbClr val="CC3300"/>
              </a:solidFill>
            </a:endParaRPr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r>
              <a:rPr lang="el-GR" sz="2000" dirty="0" smtClean="0"/>
              <a:t>Καθένας παράγει το δικό του πίνακα δρομολόγησης</a:t>
            </a:r>
            <a:endParaRPr lang="en-US" sz="2000" dirty="0" smtClean="0"/>
          </a:p>
          <a:p>
            <a:pPr lvl="1">
              <a:lnSpc>
                <a:spcPct val="80000"/>
              </a:lnSpc>
            </a:pPr>
            <a:endParaRPr lang="el-GR" sz="2000" dirty="0" smtClean="0"/>
          </a:p>
          <a:p>
            <a:pPr lvl="1"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  <a:buNone/>
            </a:pPr>
            <a:r>
              <a:rPr lang="el-GR" sz="2400" dirty="0" smtClean="0"/>
              <a:t>Διανυσμάτων απόστασης (</a:t>
            </a:r>
            <a:r>
              <a:rPr lang="en-US" sz="2400" dirty="0" smtClean="0"/>
              <a:t>Distance-vector</a:t>
            </a:r>
            <a:r>
              <a:rPr lang="el-GR" sz="2400" dirty="0" smtClean="0"/>
              <a:t>)</a:t>
            </a:r>
            <a:endParaRPr lang="en-US" sz="2400" dirty="0" smtClean="0"/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r>
              <a:rPr lang="el-GR" sz="2000" dirty="0" smtClean="0">
                <a:solidFill>
                  <a:srgbClr val="33CC33"/>
                </a:solidFill>
              </a:rPr>
              <a:t>Κανένας δεν έχει αντίγραφο του γράφου</a:t>
            </a:r>
            <a:endParaRPr lang="en-US" sz="2000" dirty="0" smtClean="0">
              <a:solidFill>
                <a:srgbClr val="33CC33"/>
              </a:solidFill>
            </a:endParaRPr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r>
              <a:rPr lang="el-GR" sz="2000" dirty="0" smtClean="0"/>
              <a:t>Οι κόμβοι δημιουργούν τους δικούς τους πίνακες </a:t>
            </a:r>
            <a:r>
              <a:rPr lang="el-GR" sz="2000" dirty="0" smtClean="0">
                <a:solidFill>
                  <a:srgbClr val="CC3300"/>
                </a:solidFill>
              </a:rPr>
              <a:t>επαναληπτικά</a:t>
            </a:r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r>
              <a:rPr lang="el-GR" sz="2000" dirty="0" smtClean="0"/>
              <a:t>Ο καθένας</a:t>
            </a:r>
            <a:r>
              <a:rPr lang="en-US" sz="2000" dirty="0" smtClean="0"/>
              <a:t> </a:t>
            </a:r>
            <a:r>
              <a:rPr lang="el-GR" sz="2000" dirty="0" smtClean="0">
                <a:solidFill>
                  <a:srgbClr val="0099FF"/>
                </a:solidFill>
              </a:rPr>
              <a:t>στέλνει πληροφορίες για τον πίνακά του στους γείτονες</a:t>
            </a:r>
            <a:endParaRPr lang="en-US" sz="2000" dirty="0" smtClean="0">
              <a:solidFill>
                <a:srgbClr val="0099FF"/>
              </a:solidFill>
            </a:endParaRPr>
          </a:p>
          <a:p>
            <a:pPr lvl="1">
              <a:lnSpc>
                <a:spcPct val="80000"/>
              </a:lnSpc>
            </a:pPr>
            <a:endParaRPr lang="en-US" sz="2000" dirty="0" smtClean="0"/>
          </a:p>
        </p:txBody>
      </p:sp>
      <p:sp>
        <p:nvSpPr>
          <p:cNvPr id="24583" name="Line 5"/>
          <p:cNvSpPr>
            <a:spLocks noChangeShapeType="1"/>
          </p:cNvSpPr>
          <p:nvPr/>
        </p:nvSpPr>
        <p:spPr bwMode="auto">
          <a:xfrm flipH="1" flipV="1">
            <a:off x="8332788" y="4851400"/>
            <a:ext cx="46037" cy="38893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/>
          <a:lstStyle/>
          <a:p>
            <a:endParaRPr lang="el-GR"/>
          </a:p>
        </p:txBody>
      </p:sp>
      <p:sp>
        <p:nvSpPr>
          <p:cNvPr id="24584" name="Text Box 7"/>
          <p:cNvSpPr txBox="1">
            <a:spLocks noChangeArrowheads="1"/>
          </p:cNvSpPr>
          <p:nvPr/>
        </p:nvSpPr>
        <p:spPr bwMode="auto">
          <a:xfrm>
            <a:off x="4797425" y="4438650"/>
            <a:ext cx="43465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chemeClr val="bg2"/>
                </a:solidFill>
              </a:rPr>
              <a:t>RIP (</a:t>
            </a:r>
            <a:r>
              <a:rPr lang="el-GR">
                <a:solidFill>
                  <a:schemeClr val="bg2"/>
                </a:solidFill>
              </a:rPr>
              <a:t>ένα από τα παλιότερα πρωτόκολλα </a:t>
            </a:r>
          </a:p>
          <a:p>
            <a:pPr eaLnBrk="0" hangingPunct="0"/>
            <a:r>
              <a:rPr lang="el-GR">
                <a:solidFill>
                  <a:schemeClr val="bg2"/>
                </a:solidFill>
              </a:rPr>
              <a:t>δρομολόγησης τον χρησιμοποιεί</a:t>
            </a:r>
            <a:r>
              <a:rPr lang="en-US">
                <a:solidFill>
                  <a:schemeClr val="bg2"/>
                </a:solidFill>
              </a:rPr>
              <a:t>)</a:t>
            </a:r>
            <a:endParaRPr lang="el-GR">
              <a:solidFill>
                <a:schemeClr val="bg2"/>
              </a:solidFill>
            </a:endParaRPr>
          </a:p>
        </p:txBody>
      </p:sp>
      <p:sp>
        <p:nvSpPr>
          <p:cNvPr id="24585" name="AutoShape 8"/>
          <p:cNvSpPr>
            <a:spLocks/>
          </p:cNvSpPr>
          <p:nvPr/>
        </p:nvSpPr>
        <p:spPr bwMode="auto">
          <a:xfrm>
            <a:off x="466725" y="3279775"/>
            <a:ext cx="158750" cy="2693988"/>
          </a:xfrm>
          <a:prstGeom prst="leftBrace">
            <a:avLst>
              <a:gd name="adj1" fmla="val 14141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4586" name="Text Box 9"/>
          <p:cNvSpPr txBox="1">
            <a:spLocks noChangeArrowheads="1"/>
          </p:cNvSpPr>
          <p:nvPr/>
        </p:nvSpPr>
        <p:spPr bwMode="auto">
          <a:xfrm rot="-5400000">
            <a:off x="-2102644" y="4093370"/>
            <a:ext cx="45751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l-GR" b="1"/>
              <a:t>Και οι 2 χρησιμοποιούνται στις μέρες μας</a:t>
            </a:r>
          </a:p>
        </p:txBody>
      </p:sp>
      <p:sp>
        <p:nvSpPr>
          <p:cNvPr id="24587" name="Text Box 10"/>
          <p:cNvSpPr txBox="1">
            <a:spLocks noChangeArrowheads="1"/>
          </p:cNvSpPr>
          <p:nvPr/>
        </p:nvSpPr>
        <p:spPr bwMode="auto">
          <a:xfrm>
            <a:off x="7262813" y="3141663"/>
            <a:ext cx="7826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chemeClr val="bg2"/>
                </a:solidFill>
              </a:rPr>
              <a:t>OSPF</a:t>
            </a:r>
            <a:endParaRPr lang="el-GR">
              <a:solidFill>
                <a:schemeClr val="bg2"/>
              </a:solidFill>
            </a:endParaRPr>
          </a:p>
        </p:txBody>
      </p:sp>
      <p:sp>
        <p:nvSpPr>
          <p:cNvPr id="24588" name="Line 11"/>
          <p:cNvSpPr>
            <a:spLocks noChangeShapeType="1"/>
          </p:cNvSpPr>
          <p:nvPr/>
        </p:nvSpPr>
        <p:spPr bwMode="auto">
          <a:xfrm flipV="1">
            <a:off x="5622925" y="3324225"/>
            <a:ext cx="1651000" cy="4603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/>
          <a:lstStyle/>
          <a:p>
            <a:endParaRPr lang="el-GR"/>
          </a:p>
        </p:txBody>
      </p:sp>
      <p:cxnSp>
        <p:nvCxnSpPr>
          <p:cNvPr id="24589" name="Straight Connector 13"/>
          <p:cNvCxnSpPr>
            <a:cxnSpLocks noChangeShapeType="1"/>
          </p:cNvCxnSpPr>
          <p:nvPr/>
        </p:nvCxnSpPr>
        <p:spPr bwMode="auto">
          <a:xfrm>
            <a:off x="7083425" y="5254625"/>
            <a:ext cx="1323975" cy="1270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5B1D8B64-D131-4B83-B2FD-29478BC2FDB8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r>
              <a:rPr lang="el-GR" sz="2800" dirty="0" smtClean="0"/>
              <a:t>Να θυμάστε για τους </a:t>
            </a:r>
            <a:r>
              <a:rPr lang="en-US" sz="2800" dirty="0" smtClean="0"/>
              <a:t>link-state &amp; distance-vector:</a:t>
            </a:r>
            <a:endParaRPr lang="el-GR" sz="2800" dirty="0" smtClean="0"/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209800"/>
            <a:ext cx="9144000" cy="46482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l-GR" dirty="0" smtClean="0"/>
              <a:t>Δρομολόγηση κατάστασης ζεύξεων</a:t>
            </a:r>
            <a:r>
              <a:rPr lang="en-US" dirty="0" smtClean="0"/>
              <a:t> (link state): </a:t>
            </a:r>
          </a:p>
          <a:p>
            <a:pPr lvl="1">
              <a:buNone/>
            </a:pPr>
            <a:r>
              <a:rPr lang="en-US" dirty="0" smtClean="0"/>
              <a:t> </a:t>
            </a:r>
            <a:r>
              <a:rPr lang="el-GR" dirty="0" smtClean="0"/>
              <a:t>ένας κόμβος προσπαθεί να φτιάξει </a:t>
            </a:r>
            <a:r>
              <a:rPr lang="el-GR" b="1" i="1" dirty="0" smtClean="0">
                <a:solidFill>
                  <a:srgbClr val="00B050"/>
                </a:solidFill>
              </a:rPr>
              <a:t>μία πλήρη εικόνα του δικτύου</a:t>
            </a:r>
            <a:r>
              <a:rPr lang="el-GR" dirty="0" smtClean="0"/>
              <a:t> με το να </a:t>
            </a:r>
            <a:r>
              <a:rPr lang="en-US" dirty="0" smtClean="0"/>
              <a:t>“</a:t>
            </a:r>
            <a:r>
              <a:rPr lang="el-GR" dirty="0" smtClean="0"/>
              <a:t>φωνάζει</a:t>
            </a:r>
            <a:r>
              <a:rPr lang="en-US" dirty="0" smtClean="0"/>
              <a:t>” (“</a:t>
            </a:r>
            <a:r>
              <a:rPr lang="el-GR" dirty="0" smtClean="0"/>
              <a:t>πλημμυρίζει</a:t>
            </a:r>
            <a:r>
              <a:rPr lang="en-US" dirty="0" smtClean="0"/>
              <a:t>”)</a:t>
            </a:r>
          </a:p>
          <a:p>
            <a:pPr lvl="1">
              <a:buFont typeface="ZapfDingbats"/>
              <a:buNone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Διανυσμάτων απόστασης</a:t>
            </a:r>
            <a:r>
              <a:rPr lang="en-US" dirty="0" smtClean="0"/>
              <a:t> (distance vector): </a:t>
            </a:r>
          </a:p>
          <a:p>
            <a:pPr lvl="1">
              <a:buNone/>
            </a:pPr>
            <a:r>
              <a:rPr lang="el-GR" dirty="0" smtClean="0"/>
              <a:t>Ένας κόμβος </a:t>
            </a:r>
            <a:r>
              <a:rPr lang="el-GR" b="1" i="1" dirty="0" smtClean="0">
                <a:solidFill>
                  <a:srgbClr val="CC3300"/>
                </a:solidFill>
              </a:rPr>
              <a:t>ενδιαφέρεται </a:t>
            </a:r>
            <a:r>
              <a:rPr lang="el-GR" b="1" i="1" u="sng" dirty="0" smtClean="0">
                <a:solidFill>
                  <a:srgbClr val="CC3300"/>
                </a:solidFill>
              </a:rPr>
              <a:t>μόνο</a:t>
            </a:r>
            <a:r>
              <a:rPr lang="el-GR" b="1" i="1" dirty="0" smtClean="0">
                <a:solidFill>
                  <a:srgbClr val="CC3300"/>
                </a:solidFill>
              </a:rPr>
              <a:t> για τους γείτονές του</a:t>
            </a:r>
            <a:r>
              <a:rPr lang="en-US" b="1" i="1" dirty="0" smtClean="0"/>
              <a:t> </a:t>
            </a:r>
            <a:r>
              <a:rPr lang="el-GR" dirty="0" smtClean="0"/>
              <a:t>και</a:t>
            </a:r>
            <a:r>
              <a:rPr lang="en-US" dirty="0" smtClean="0"/>
              <a:t> </a:t>
            </a:r>
            <a:r>
              <a:rPr lang="el-GR" dirty="0" smtClean="0"/>
              <a:t>παίρνει</a:t>
            </a:r>
            <a:r>
              <a:rPr lang="el-GR" dirty="0" smtClean="0">
                <a:solidFill>
                  <a:srgbClr val="CC3300"/>
                </a:solidFill>
              </a:rPr>
              <a:t> </a:t>
            </a:r>
            <a:r>
              <a:rPr lang="el-GR" b="1" i="1" u="sng" dirty="0" smtClean="0">
                <a:solidFill>
                  <a:srgbClr val="CC3300"/>
                </a:solidFill>
              </a:rPr>
              <a:t>τοπική</a:t>
            </a:r>
            <a:r>
              <a:rPr lang="el-GR" dirty="0" smtClean="0">
                <a:solidFill>
                  <a:srgbClr val="CC3300"/>
                </a:solidFill>
              </a:rPr>
              <a:t> </a:t>
            </a:r>
            <a:r>
              <a:rPr lang="el-GR" b="1" i="1" dirty="0" smtClean="0">
                <a:solidFill>
                  <a:srgbClr val="CC3300"/>
                </a:solidFill>
              </a:rPr>
              <a:t>πληροφορία</a:t>
            </a:r>
            <a:endParaRPr lang="en-US" b="1" i="1" dirty="0" smtClean="0">
              <a:solidFill>
                <a:srgbClr val="CC3300"/>
              </a:solidFill>
            </a:endParaRPr>
          </a:p>
          <a:p>
            <a:pPr lvl="1">
              <a:buFont typeface="ZapfDingbats"/>
              <a:buNone/>
            </a:pPr>
            <a:r>
              <a:rPr lang="el-GR" sz="3200" dirty="0" err="1" smtClean="0">
                <a:solidFill>
                  <a:srgbClr val="CC3300"/>
                </a:solidFill>
                <a:sym typeface="Wingdings 2" pitchFamily="18" charset="2"/>
              </a:rPr>
              <a:t></a:t>
            </a:r>
            <a:r>
              <a:rPr lang="el-GR" b="1" i="1" u="sng" dirty="0" err="1" smtClean="0">
                <a:solidFill>
                  <a:srgbClr val="CC3300"/>
                </a:solidFill>
              </a:rPr>
              <a:t>Δεν</a:t>
            </a:r>
            <a:r>
              <a:rPr lang="el-GR" dirty="0" smtClean="0">
                <a:solidFill>
                  <a:srgbClr val="CC3300"/>
                </a:solidFill>
              </a:rPr>
              <a:t> υπάρχει </a:t>
            </a:r>
            <a:r>
              <a:rPr lang="el-GR" b="1" u="sng" dirty="0" smtClean="0">
                <a:solidFill>
                  <a:srgbClr val="CC3300"/>
                </a:solidFill>
              </a:rPr>
              <a:t>καθολική</a:t>
            </a:r>
            <a:r>
              <a:rPr lang="el-GR" dirty="0" smtClean="0">
                <a:solidFill>
                  <a:srgbClr val="CC3300"/>
                </a:solidFill>
              </a:rPr>
              <a:t> θεώρηση του δικτύου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CCC1DBE2-81A7-437B-821A-CBE36705F73B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786551" cy="1143000"/>
          </a:xfrm>
        </p:spPr>
        <p:txBody>
          <a:bodyPr/>
          <a:lstStyle/>
          <a:p>
            <a:r>
              <a:rPr lang="el-GR" sz="3400" dirty="0" smtClean="0"/>
              <a:t>Πρωτόκολλο κατάστασης ζεύξεων (</a:t>
            </a:r>
            <a:r>
              <a:rPr lang="en-US" sz="3400" dirty="0" smtClean="0"/>
              <a:t>link-state</a:t>
            </a:r>
            <a:r>
              <a:rPr lang="el-GR" sz="3400" dirty="0" smtClean="0"/>
              <a:t>)</a:t>
            </a:r>
            <a:endParaRPr lang="en-US" sz="3400" dirty="0" smtClean="0"/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648200"/>
          </a:xfrm>
        </p:spPr>
        <p:txBody>
          <a:bodyPr/>
          <a:lstStyle/>
          <a:p>
            <a:pPr>
              <a:buNone/>
            </a:pPr>
            <a:r>
              <a:rPr lang="el-GR" sz="2200" dirty="0" smtClean="0"/>
              <a:t>Κ</a:t>
            </a:r>
            <a:r>
              <a:rPr lang="el-GR" sz="2200" dirty="0" smtClean="0">
                <a:latin typeface="Arial" pitchFamily="34" charset="0"/>
              </a:rPr>
              <a:t>ά</a:t>
            </a:r>
            <a:r>
              <a:rPr lang="el-GR" sz="2200" dirty="0" smtClean="0"/>
              <a:t>θε κόμβος παίρνει ένα </a:t>
            </a:r>
            <a:r>
              <a:rPr lang="el-GR" sz="2200" b="1" i="1" dirty="0" smtClean="0"/>
              <a:t>πλήρες αντίγραφο του γράφου</a:t>
            </a:r>
            <a:endParaRPr lang="en-US" sz="2200" b="1" i="1" dirty="0" smtClean="0"/>
          </a:p>
          <a:p>
            <a:pPr lvl="1">
              <a:buNone/>
            </a:pPr>
            <a:r>
              <a:rPr lang="el-GR" sz="2200" dirty="0" smtClean="0"/>
              <a:t>Κάθε κόμβος </a:t>
            </a:r>
            <a:r>
              <a:rPr lang="en-US" sz="2200" dirty="0" smtClean="0"/>
              <a:t>“</a:t>
            </a:r>
            <a:r>
              <a:rPr lang="el-GR" sz="2200" dirty="0" smtClean="0">
                <a:solidFill>
                  <a:srgbClr val="CC3300"/>
                </a:solidFill>
              </a:rPr>
              <a:t>πλημμυρίζει</a:t>
            </a:r>
            <a:r>
              <a:rPr lang="en-US" sz="2200" dirty="0" smtClean="0"/>
              <a:t>” </a:t>
            </a:r>
            <a:r>
              <a:rPr lang="el-GR" sz="2200" dirty="0" smtClean="0"/>
              <a:t>το δίκτυο με δεδομένα σχετικά με τις εξερχόμενες ζεύξεις του</a:t>
            </a:r>
            <a:endParaRPr lang="en-US" sz="2200" dirty="0" smtClean="0"/>
          </a:p>
          <a:p>
            <a:pPr>
              <a:buNone/>
            </a:pPr>
            <a:endParaRPr lang="el-GR" sz="2200" dirty="0" smtClean="0"/>
          </a:p>
          <a:p>
            <a:pPr>
              <a:buNone/>
            </a:pPr>
            <a:r>
              <a:rPr lang="el-GR" sz="2200" dirty="0" smtClean="0"/>
              <a:t>Κάθε κόμβος υπολογίζει τις διαδρομές </a:t>
            </a:r>
            <a:r>
              <a:rPr lang="el-GR" sz="2200" b="1" i="1" dirty="0" smtClean="0"/>
              <a:t>προς κάθε άλλον κόμβο</a:t>
            </a:r>
            <a:endParaRPr lang="en-US" sz="2200" b="1" i="1" dirty="0" smtClean="0"/>
          </a:p>
          <a:p>
            <a:pPr lvl="1">
              <a:buFont typeface="Arial" pitchFamily="34" charset="0"/>
              <a:buChar char="•"/>
            </a:pPr>
            <a:r>
              <a:rPr lang="el-GR" sz="2200" dirty="0" smtClean="0"/>
              <a:t>Χρησιμοποιώντας</a:t>
            </a:r>
            <a:r>
              <a:rPr lang="en-US" sz="2200" dirty="0" smtClean="0"/>
              <a:t> </a:t>
            </a:r>
            <a:r>
              <a:rPr lang="el-GR" sz="2200" dirty="0" smtClean="0"/>
              <a:t>τον αλγόριθμο </a:t>
            </a:r>
            <a:r>
              <a:rPr lang="el-GR" sz="2200" dirty="0" smtClean="0">
                <a:solidFill>
                  <a:srgbClr val="33CC33"/>
                </a:solidFill>
              </a:rPr>
              <a:t>μοναδικής πηγής,</a:t>
            </a:r>
            <a:r>
              <a:rPr lang="en-US" sz="2200" dirty="0" smtClean="0">
                <a:solidFill>
                  <a:srgbClr val="33CC33"/>
                </a:solidFill>
              </a:rPr>
              <a:t> </a:t>
            </a:r>
            <a:r>
              <a:rPr lang="el-GR" sz="2200" dirty="0" smtClean="0">
                <a:solidFill>
                  <a:srgbClr val="33CC33"/>
                </a:solidFill>
              </a:rPr>
              <a:t>ελαχίστου μονοπατιού</a:t>
            </a:r>
          </a:p>
          <a:p>
            <a:pPr lvl="1">
              <a:buFont typeface="Arial" pitchFamily="34" charset="0"/>
              <a:buChar char="•"/>
            </a:pPr>
            <a:r>
              <a:rPr lang="el-GR" sz="2200" dirty="0" smtClean="0"/>
              <a:t>Η διαδικασία γίνεται </a:t>
            </a:r>
            <a:r>
              <a:rPr lang="el-GR" sz="2200" dirty="0" smtClean="0">
                <a:solidFill>
                  <a:srgbClr val="33CC33"/>
                </a:solidFill>
              </a:rPr>
              <a:t>όποτε χρειάζεται</a:t>
            </a:r>
            <a:endParaRPr lang="en-US" sz="2200" dirty="0" smtClean="0">
              <a:solidFill>
                <a:srgbClr val="33CC33"/>
              </a:solidFill>
            </a:endParaRPr>
          </a:p>
          <a:p>
            <a:pPr lvl="2"/>
            <a:r>
              <a:rPr lang="el-GR" sz="1800" dirty="0" smtClean="0"/>
              <a:t>Όταν οι συνδέσεις κόβονται/επανεμφανίζονται</a:t>
            </a:r>
            <a:endParaRPr lang="en-US" sz="1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B6DFB94E-6DE8-40D2-B96A-5A1CEBA34862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528175" cy="1143000"/>
          </a:xfrm>
        </p:spPr>
        <p:txBody>
          <a:bodyPr/>
          <a:lstStyle/>
          <a:p>
            <a:r>
              <a:rPr lang="el-GR" sz="2600" smtClean="0"/>
              <a:t>Αποστολή καταστάσεων ζεύξεων </a:t>
            </a:r>
            <a:r>
              <a:rPr lang="en-US" sz="2600" smtClean="0">
                <a:latin typeface="Arial" pitchFamily="34" charset="0"/>
              </a:rPr>
              <a:t>“</a:t>
            </a:r>
            <a:r>
              <a:rPr lang="el-GR" sz="2600" smtClean="0">
                <a:solidFill>
                  <a:srgbClr val="FF0000"/>
                </a:solidFill>
              </a:rPr>
              <a:t>πλημμ</a:t>
            </a:r>
            <a:r>
              <a:rPr lang="el-GR" sz="2600" smtClean="0">
                <a:solidFill>
                  <a:srgbClr val="FF0000"/>
                </a:solidFill>
                <a:latin typeface="Arial" pitchFamily="34" charset="0"/>
              </a:rPr>
              <a:t>υ</a:t>
            </a:r>
            <a:r>
              <a:rPr lang="el-GR" sz="2600" smtClean="0">
                <a:solidFill>
                  <a:srgbClr val="FF0000"/>
                </a:solidFill>
              </a:rPr>
              <a:t>ρ</a:t>
            </a:r>
            <a:r>
              <a:rPr lang="el-GR" sz="2600" smtClean="0">
                <a:solidFill>
                  <a:srgbClr val="FF0000"/>
                </a:solidFill>
                <a:latin typeface="Arial" pitchFamily="34" charset="0"/>
              </a:rPr>
              <a:t>ίζοντας</a:t>
            </a:r>
            <a:r>
              <a:rPr lang="en-US" sz="2600" smtClean="0">
                <a:solidFill>
                  <a:srgbClr val="FF0000"/>
                </a:solidFill>
                <a:latin typeface="Arial" pitchFamily="34" charset="0"/>
              </a:rPr>
              <a:t>”</a:t>
            </a:r>
            <a:r>
              <a:rPr lang="el-GR" sz="2600" smtClean="0">
                <a:solidFill>
                  <a:srgbClr val="FF0000"/>
                </a:solidFill>
                <a:latin typeface="Arial" pitchFamily="34" charset="0"/>
              </a:rPr>
              <a:t> το δίκτυο</a:t>
            </a:r>
            <a:endParaRPr lang="en-US" sz="2600" smtClean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5578475" cy="4198937"/>
          </a:xfrm>
        </p:spPr>
        <p:txBody>
          <a:bodyPr/>
          <a:lstStyle/>
          <a:p>
            <a:pPr>
              <a:buNone/>
            </a:pPr>
            <a:r>
              <a:rPr lang="el-GR" sz="2200" dirty="0" smtClean="0"/>
              <a:t>Ο </a:t>
            </a:r>
            <a:r>
              <a:rPr lang="en-US" sz="2200" dirty="0" smtClean="0"/>
              <a:t>X </a:t>
            </a:r>
            <a:r>
              <a:rPr lang="el-GR" sz="2200" dirty="0" smtClean="0"/>
              <a:t>θέλει να στείλει πληροφορία</a:t>
            </a:r>
            <a:endParaRPr lang="en-US" sz="2200" dirty="0" smtClean="0"/>
          </a:p>
          <a:p>
            <a:pPr lvl="1">
              <a:buNone/>
            </a:pPr>
            <a:r>
              <a:rPr lang="el-GR" sz="2200" dirty="0" smtClean="0"/>
              <a:t>Στέλνει σε </a:t>
            </a:r>
            <a:r>
              <a:rPr lang="el-GR" sz="2200" dirty="0" smtClean="0">
                <a:solidFill>
                  <a:srgbClr val="CC3300"/>
                </a:solidFill>
              </a:rPr>
              <a:t>όλες τις εξερχόμενες ζεύξεις</a:t>
            </a:r>
            <a:endParaRPr lang="en-US" sz="2200" dirty="0" smtClean="0">
              <a:solidFill>
                <a:srgbClr val="CC3300"/>
              </a:solidFill>
            </a:endParaRPr>
          </a:p>
          <a:p>
            <a:pPr>
              <a:buNone/>
            </a:pPr>
            <a:r>
              <a:rPr lang="el-GR" sz="2200" dirty="0" smtClean="0"/>
              <a:t>Όταν ο κόμβος </a:t>
            </a:r>
            <a:r>
              <a:rPr lang="en-US" sz="2200" dirty="0" smtClean="0"/>
              <a:t>Y </a:t>
            </a:r>
            <a:r>
              <a:rPr lang="el-GR" sz="2200" dirty="0" smtClean="0"/>
              <a:t>λαμβάνει πληροφορία από τον </a:t>
            </a:r>
            <a:r>
              <a:rPr lang="en-US" sz="2200" dirty="0" smtClean="0"/>
              <a:t>Z</a:t>
            </a:r>
          </a:p>
          <a:p>
            <a:pPr lvl="1">
              <a:buNone/>
            </a:pPr>
            <a:r>
              <a:rPr lang="el-GR" sz="2200" dirty="0" smtClean="0"/>
              <a:t>Στέλνει σε </a:t>
            </a:r>
            <a:r>
              <a:rPr lang="el-GR" sz="2200" dirty="0" smtClean="0">
                <a:solidFill>
                  <a:srgbClr val="CC3300"/>
                </a:solidFill>
              </a:rPr>
              <a:t>όλες τις ζεύξεις</a:t>
            </a:r>
            <a:r>
              <a:rPr lang="en-US" sz="2200" dirty="0" smtClean="0"/>
              <a:t> </a:t>
            </a:r>
            <a:r>
              <a:rPr lang="el-GR" sz="2200" dirty="0" smtClean="0"/>
              <a:t>εκτός από την </a:t>
            </a:r>
            <a:r>
              <a:rPr lang="en-US" sz="2200" dirty="0" smtClean="0"/>
              <a:t>Z</a:t>
            </a:r>
          </a:p>
        </p:txBody>
      </p:sp>
      <p:grpSp>
        <p:nvGrpSpPr>
          <p:cNvPr id="27654" name="Group 4"/>
          <p:cNvGrpSpPr>
            <a:grpSpLocks/>
          </p:cNvGrpSpPr>
          <p:nvPr/>
        </p:nvGrpSpPr>
        <p:grpSpPr bwMode="auto">
          <a:xfrm>
            <a:off x="4819650" y="1676400"/>
            <a:ext cx="4019550" cy="3124200"/>
            <a:chOff x="1075" y="694"/>
            <a:chExt cx="3377" cy="2625"/>
          </a:xfrm>
        </p:grpSpPr>
        <p:sp>
          <p:nvSpPr>
            <p:cNvPr id="27656" name="Freeform 5"/>
            <p:cNvSpPr>
              <a:spLocks/>
            </p:cNvSpPr>
            <p:nvPr/>
          </p:nvSpPr>
          <p:spPr bwMode="auto">
            <a:xfrm>
              <a:off x="1176" y="796"/>
              <a:ext cx="243" cy="242"/>
            </a:xfrm>
            <a:custGeom>
              <a:avLst/>
              <a:gdLst>
                <a:gd name="T0" fmla="*/ 243 w 243"/>
                <a:gd name="T1" fmla="*/ 121 h 242"/>
                <a:gd name="T2" fmla="*/ 243 w 243"/>
                <a:gd name="T3" fmla="*/ 140 h 242"/>
                <a:gd name="T4" fmla="*/ 239 w 243"/>
                <a:gd name="T5" fmla="*/ 160 h 242"/>
                <a:gd name="T6" fmla="*/ 231 w 243"/>
                <a:gd name="T7" fmla="*/ 176 h 242"/>
                <a:gd name="T8" fmla="*/ 220 w 243"/>
                <a:gd name="T9" fmla="*/ 191 h 242"/>
                <a:gd name="T10" fmla="*/ 208 w 243"/>
                <a:gd name="T11" fmla="*/ 207 h 242"/>
                <a:gd name="T12" fmla="*/ 196 w 243"/>
                <a:gd name="T13" fmla="*/ 219 h 242"/>
                <a:gd name="T14" fmla="*/ 180 w 243"/>
                <a:gd name="T15" fmla="*/ 231 h 242"/>
                <a:gd name="T16" fmla="*/ 161 w 243"/>
                <a:gd name="T17" fmla="*/ 238 h 242"/>
                <a:gd name="T18" fmla="*/ 141 w 243"/>
                <a:gd name="T19" fmla="*/ 242 h 242"/>
                <a:gd name="T20" fmla="*/ 122 w 243"/>
                <a:gd name="T21" fmla="*/ 242 h 242"/>
                <a:gd name="T22" fmla="*/ 102 w 243"/>
                <a:gd name="T23" fmla="*/ 242 h 242"/>
                <a:gd name="T24" fmla="*/ 83 w 243"/>
                <a:gd name="T25" fmla="*/ 238 h 242"/>
                <a:gd name="T26" fmla="*/ 67 w 243"/>
                <a:gd name="T27" fmla="*/ 231 h 242"/>
                <a:gd name="T28" fmla="*/ 51 w 243"/>
                <a:gd name="T29" fmla="*/ 219 h 242"/>
                <a:gd name="T30" fmla="*/ 36 w 243"/>
                <a:gd name="T31" fmla="*/ 207 h 242"/>
                <a:gd name="T32" fmla="*/ 24 w 243"/>
                <a:gd name="T33" fmla="*/ 191 h 242"/>
                <a:gd name="T34" fmla="*/ 12 w 243"/>
                <a:gd name="T35" fmla="*/ 176 h 242"/>
                <a:gd name="T36" fmla="*/ 4 w 243"/>
                <a:gd name="T37" fmla="*/ 160 h 242"/>
                <a:gd name="T38" fmla="*/ 0 w 243"/>
                <a:gd name="T39" fmla="*/ 140 h 242"/>
                <a:gd name="T40" fmla="*/ 0 w 243"/>
                <a:gd name="T41" fmla="*/ 121 h 242"/>
                <a:gd name="T42" fmla="*/ 0 w 243"/>
                <a:gd name="T43" fmla="*/ 101 h 242"/>
                <a:gd name="T44" fmla="*/ 4 w 243"/>
                <a:gd name="T45" fmla="*/ 82 h 242"/>
                <a:gd name="T46" fmla="*/ 12 w 243"/>
                <a:gd name="T47" fmla="*/ 66 h 242"/>
                <a:gd name="T48" fmla="*/ 24 w 243"/>
                <a:gd name="T49" fmla="*/ 50 h 242"/>
                <a:gd name="T50" fmla="*/ 36 w 243"/>
                <a:gd name="T51" fmla="*/ 35 h 242"/>
                <a:gd name="T52" fmla="*/ 51 w 243"/>
                <a:gd name="T53" fmla="*/ 23 h 242"/>
                <a:gd name="T54" fmla="*/ 67 w 243"/>
                <a:gd name="T55" fmla="*/ 11 h 242"/>
                <a:gd name="T56" fmla="*/ 83 w 243"/>
                <a:gd name="T57" fmla="*/ 4 h 242"/>
                <a:gd name="T58" fmla="*/ 102 w 243"/>
                <a:gd name="T59" fmla="*/ 0 h 242"/>
                <a:gd name="T60" fmla="*/ 122 w 243"/>
                <a:gd name="T61" fmla="*/ 0 h 242"/>
                <a:gd name="T62" fmla="*/ 141 w 243"/>
                <a:gd name="T63" fmla="*/ 0 h 242"/>
                <a:gd name="T64" fmla="*/ 161 w 243"/>
                <a:gd name="T65" fmla="*/ 4 h 242"/>
                <a:gd name="T66" fmla="*/ 180 w 243"/>
                <a:gd name="T67" fmla="*/ 11 h 242"/>
                <a:gd name="T68" fmla="*/ 196 w 243"/>
                <a:gd name="T69" fmla="*/ 23 h 242"/>
                <a:gd name="T70" fmla="*/ 208 w 243"/>
                <a:gd name="T71" fmla="*/ 35 h 242"/>
                <a:gd name="T72" fmla="*/ 220 w 243"/>
                <a:gd name="T73" fmla="*/ 50 h 242"/>
                <a:gd name="T74" fmla="*/ 231 w 243"/>
                <a:gd name="T75" fmla="*/ 66 h 242"/>
                <a:gd name="T76" fmla="*/ 239 w 243"/>
                <a:gd name="T77" fmla="*/ 82 h 242"/>
                <a:gd name="T78" fmla="*/ 243 w 243"/>
                <a:gd name="T79" fmla="*/ 101 h 242"/>
                <a:gd name="T80" fmla="*/ 243 w 243"/>
                <a:gd name="T81" fmla="*/ 121 h 242"/>
                <a:gd name="T82" fmla="*/ 243 w 243"/>
                <a:gd name="T83" fmla="*/ 121 h 24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43"/>
                <a:gd name="T127" fmla="*/ 0 h 242"/>
                <a:gd name="T128" fmla="*/ 243 w 243"/>
                <a:gd name="T129" fmla="*/ 242 h 24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43" h="242">
                  <a:moveTo>
                    <a:pt x="243" y="121"/>
                  </a:moveTo>
                  <a:lnTo>
                    <a:pt x="243" y="140"/>
                  </a:lnTo>
                  <a:lnTo>
                    <a:pt x="239" y="160"/>
                  </a:lnTo>
                  <a:lnTo>
                    <a:pt x="231" y="176"/>
                  </a:lnTo>
                  <a:lnTo>
                    <a:pt x="220" y="191"/>
                  </a:lnTo>
                  <a:lnTo>
                    <a:pt x="208" y="207"/>
                  </a:lnTo>
                  <a:lnTo>
                    <a:pt x="196" y="219"/>
                  </a:lnTo>
                  <a:lnTo>
                    <a:pt x="180" y="231"/>
                  </a:lnTo>
                  <a:lnTo>
                    <a:pt x="161" y="238"/>
                  </a:lnTo>
                  <a:lnTo>
                    <a:pt x="141" y="242"/>
                  </a:lnTo>
                  <a:lnTo>
                    <a:pt x="122" y="242"/>
                  </a:lnTo>
                  <a:lnTo>
                    <a:pt x="102" y="242"/>
                  </a:lnTo>
                  <a:lnTo>
                    <a:pt x="83" y="238"/>
                  </a:lnTo>
                  <a:lnTo>
                    <a:pt x="67" y="231"/>
                  </a:lnTo>
                  <a:lnTo>
                    <a:pt x="51" y="219"/>
                  </a:lnTo>
                  <a:lnTo>
                    <a:pt x="36" y="207"/>
                  </a:lnTo>
                  <a:lnTo>
                    <a:pt x="24" y="191"/>
                  </a:lnTo>
                  <a:lnTo>
                    <a:pt x="12" y="176"/>
                  </a:lnTo>
                  <a:lnTo>
                    <a:pt x="4" y="160"/>
                  </a:lnTo>
                  <a:lnTo>
                    <a:pt x="0" y="140"/>
                  </a:lnTo>
                  <a:lnTo>
                    <a:pt x="0" y="121"/>
                  </a:lnTo>
                  <a:lnTo>
                    <a:pt x="0" y="101"/>
                  </a:lnTo>
                  <a:lnTo>
                    <a:pt x="4" y="82"/>
                  </a:lnTo>
                  <a:lnTo>
                    <a:pt x="12" y="66"/>
                  </a:lnTo>
                  <a:lnTo>
                    <a:pt x="24" y="50"/>
                  </a:lnTo>
                  <a:lnTo>
                    <a:pt x="36" y="35"/>
                  </a:lnTo>
                  <a:lnTo>
                    <a:pt x="51" y="23"/>
                  </a:lnTo>
                  <a:lnTo>
                    <a:pt x="67" y="11"/>
                  </a:lnTo>
                  <a:lnTo>
                    <a:pt x="83" y="4"/>
                  </a:lnTo>
                  <a:lnTo>
                    <a:pt x="102" y="0"/>
                  </a:lnTo>
                  <a:lnTo>
                    <a:pt x="122" y="0"/>
                  </a:lnTo>
                  <a:lnTo>
                    <a:pt x="141" y="0"/>
                  </a:lnTo>
                  <a:lnTo>
                    <a:pt x="161" y="4"/>
                  </a:lnTo>
                  <a:lnTo>
                    <a:pt x="180" y="11"/>
                  </a:lnTo>
                  <a:lnTo>
                    <a:pt x="196" y="23"/>
                  </a:lnTo>
                  <a:lnTo>
                    <a:pt x="208" y="35"/>
                  </a:lnTo>
                  <a:lnTo>
                    <a:pt x="220" y="50"/>
                  </a:lnTo>
                  <a:lnTo>
                    <a:pt x="231" y="66"/>
                  </a:lnTo>
                  <a:lnTo>
                    <a:pt x="239" y="82"/>
                  </a:lnTo>
                  <a:lnTo>
                    <a:pt x="243" y="101"/>
                  </a:lnTo>
                  <a:lnTo>
                    <a:pt x="243" y="121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l-GR"/>
            </a:p>
          </p:txBody>
        </p:sp>
        <p:sp>
          <p:nvSpPr>
            <p:cNvPr id="27657" name="Freeform 6"/>
            <p:cNvSpPr>
              <a:spLocks/>
            </p:cNvSpPr>
            <p:nvPr/>
          </p:nvSpPr>
          <p:spPr bwMode="auto">
            <a:xfrm>
              <a:off x="1176" y="796"/>
              <a:ext cx="243" cy="242"/>
            </a:xfrm>
            <a:custGeom>
              <a:avLst/>
              <a:gdLst>
                <a:gd name="T0" fmla="*/ 243 w 243"/>
                <a:gd name="T1" fmla="*/ 121 h 242"/>
                <a:gd name="T2" fmla="*/ 243 w 243"/>
                <a:gd name="T3" fmla="*/ 140 h 242"/>
                <a:gd name="T4" fmla="*/ 239 w 243"/>
                <a:gd name="T5" fmla="*/ 160 h 242"/>
                <a:gd name="T6" fmla="*/ 231 w 243"/>
                <a:gd name="T7" fmla="*/ 176 h 242"/>
                <a:gd name="T8" fmla="*/ 220 w 243"/>
                <a:gd name="T9" fmla="*/ 191 h 242"/>
                <a:gd name="T10" fmla="*/ 208 w 243"/>
                <a:gd name="T11" fmla="*/ 207 h 242"/>
                <a:gd name="T12" fmla="*/ 196 w 243"/>
                <a:gd name="T13" fmla="*/ 219 h 242"/>
                <a:gd name="T14" fmla="*/ 180 w 243"/>
                <a:gd name="T15" fmla="*/ 231 h 242"/>
                <a:gd name="T16" fmla="*/ 161 w 243"/>
                <a:gd name="T17" fmla="*/ 238 h 242"/>
                <a:gd name="T18" fmla="*/ 141 w 243"/>
                <a:gd name="T19" fmla="*/ 242 h 242"/>
                <a:gd name="T20" fmla="*/ 122 w 243"/>
                <a:gd name="T21" fmla="*/ 242 h 242"/>
                <a:gd name="T22" fmla="*/ 102 w 243"/>
                <a:gd name="T23" fmla="*/ 242 h 242"/>
                <a:gd name="T24" fmla="*/ 83 w 243"/>
                <a:gd name="T25" fmla="*/ 238 h 242"/>
                <a:gd name="T26" fmla="*/ 67 w 243"/>
                <a:gd name="T27" fmla="*/ 231 h 242"/>
                <a:gd name="T28" fmla="*/ 51 w 243"/>
                <a:gd name="T29" fmla="*/ 219 h 242"/>
                <a:gd name="T30" fmla="*/ 36 w 243"/>
                <a:gd name="T31" fmla="*/ 207 h 242"/>
                <a:gd name="T32" fmla="*/ 24 w 243"/>
                <a:gd name="T33" fmla="*/ 191 h 242"/>
                <a:gd name="T34" fmla="*/ 12 w 243"/>
                <a:gd name="T35" fmla="*/ 176 h 242"/>
                <a:gd name="T36" fmla="*/ 4 w 243"/>
                <a:gd name="T37" fmla="*/ 160 h 242"/>
                <a:gd name="T38" fmla="*/ 0 w 243"/>
                <a:gd name="T39" fmla="*/ 140 h 242"/>
                <a:gd name="T40" fmla="*/ 0 w 243"/>
                <a:gd name="T41" fmla="*/ 121 h 242"/>
                <a:gd name="T42" fmla="*/ 0 w 243"/>
                <a:gd name="T43" fmla="*/ 101 h 242"/>
                <a:gd name="T44" fmla="*/ 4 w 243"/>
                <a:gd name="T45" fmla="*/ 82 h 242"/>
                <a:gd name="T46" fmla="*/ 12 w 243"/>
                <a:gd name="T47" fmla="*/ 66 h 242"/>
                <a:gd name="T48" fmla="*/ 24 w 243"/>
                <a:gd name="T49" fmla="*/ 50 h 242"/>
                <a:gd name="T50" fmla="*/ 36 w 243"/>
                <a:gd name="T51" fmla="*/ 35 h 242"/>
                <a:gd name="T52" fmla="*/ 51 w 243"/>
                <a:gd name="T53" fmla="*/ 23 h 242"/>
                <a:gd name="T54" fmla="*/ 67 w 243"/>
                <a:gd name="T55" fmla="*/ 11 h 242"/>
                <a:gd name="T56" fmla="*/ 83 w 243"/>
                <a:gd name="T57" fmla="*/ 4 h 242"/>
                <a:gd name="T58" fmla="*/ 102 w 243"/>
                <a:gd name="T59" fmla="*/ 0 h 242"/>
                <a:gd name="T60" fmla="*/ 122 w 243"/>
                <a:gd name="T61" fmla="*/ 0 h 242"/>
                <a:gd name="T62" fmla="*/ 141 w 243"/>
                <a:gd name="T63" fmla="*/ 0 h 242"/>
                <a:gd name="T64" fmla="*/ 161 w 243"/>
                <a:gd name="T65" fmla="*/ 4 h 242"/>
                <a:gd name="T66" fmla="*/ 180 w 243"/>
                <a:gd name="T67" fmla="*/ 11 h 242"/>
                <a:gd name="T68" fmla="*/ 196 w 243"/>
                <a:gd name="T69" fmla="*/ 23 h 242"/>
                <a:gd name="T70" fmla="*/ 208 w 243"/>
                <a:gd name="T71" fmla="*/ 35 h 242"/>
                <a:gd name="T72" fmla="*/ 220 w 243"/>
                <a:gd name="T73" fmla="*/ 50 h 242"/>
                <a:gd name="T74" fmla="*/ 231 w 243"/>
                <a:gd name="T75" fmla="*/ 66 h 242"/>
                <a:gd name="T76" fmla="*/ 239 w 243"/>
                <a:gd name="T77" fmla="*/ 82 h 242"/>
                <a:gd name="T78" fmla="*/ 243 w 243"/>
                <a:gd name="T79" fmla="*/ 101 h 242"/>
                <a:gd name="T80" fmla="*/ 243 w 243"/>
                <a:gd name="T81" fmla="*/ 121 h 242"/>
                <a:gd name="T82" fmla="*/ 243 w 243"/>
                <a:gd name="T83" fmla="*/ 121 h 24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43"/>
                <a:gd name="T127" fmla="*/ 0 h 242"/>
                <a:gd name="T128" fmla="*/ 243 w 243"/>
                <a:gd name="T129" fmla="*/ 242 h 24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43" h="242">
                  <a:moveTo>
                    <a:pt x="243" y="121"/>
                  </a:moveTo>
                  <a:lnTo>
                    <a:pt x="243" y="140"/>
                  </a:lnTo>
                  <a:lnTo>
                    <a:pt x="239" y="160"/>
                  </a:lnTo>
                  <a:lnTo>
                    <a:pt x="231" y="176"/>
                  </a:lnTo>
                  <a:lnTo>
                    <a:pt x="220" y="191"/>
                  </a:lnTo>
                  <a:lnTo>
                    <a:pt x="208" y="207"/>
                  </a:lnTo>
                  <a:lnTo>
                    <a:pt x="196" y="219"/>
                  </a:lnTo>
                  <a:lnTo>
                    <a:pt x="180" y="231"/>
                  </a:lnTo>
                  <a:lnTo>
                    <a:pt x="161" y="238"/>
                  </a:lnTo>
                  <a:lnTo>
                    <a:pt x="141" y="242"/>
                  </a:lnTo>
                  <a:lnTo>
                    <a:pt x="122" y="242"/>
                  </a:lnTo>
                  <a:lnTo>
                    <a:pt x="102" y="242"/>
                  </a:lnTo>
                  <a:lnTo>
                    <a:pt x="83" y="238"/>
                  </a:lnTo>
                  <a:lnTo>
                    <a:pt x="67" y="231"/>
                  </a:lnTo>
                  <a:lnTo>
                    <a:pt x="51" y="219"/>
                  </a:lnTo>
                  <a:lnTo>
                    <a:pt x="36" y="207"/>
                  </a:lnTo>
                  <a:lnTo>
                    <a:pt x="24" y="191"/>
                  </a:lnTo>
                  <a:lnTo>
                    <a:pt x="12" y="176"/>
                  </a:lnTo>
                  <a:lnTo>
                    <a:pt x="4" y="160"/>
                  </a:lnTo>
                  <a:lnTo>
                    <a:pt x="0" y="140"/>
                  </a:lnTo>
                  <a:lnTo>
                    <a:pt x="0" y="121"/>
                  </a:lnTo>
                  <a:lnTo>
                    <a:pt x="0" y="101"/>
                  </a:lnTo>
                  <a:lnTo>
                    <a:pt x="4" y="82"/>
                  </a:lnTo>
                  <a:lnTo>
                    <a:pt x="12" y="66"/>
                  </a:lnTo>
                  <a:lnTo>
                    <a:pt x="24" y="50"/>
                  </a:lnTo>
                  <a:lnTo>
                    <a:pt x="36" y="35"/>
                  </a:lnTo>
                  <a:lnTo>
                    <a:pt x="51" y="23"/>
                  </a:lnTo>
                  <a:lnTo>
                    <a:pt x="67" y="11"/>
                  </a:lnTo>
                  <a:lnTo>
                    <a:pt x="83" y="4"/>
                  </a:lnTo>
                  <a:lnTo>
                    <a:pt x="102" y="0"/>
                  </a:lnTo>
                  <a:lnTo>
                    <a:pt x="122" y="0"/>
                  </a:lnTo>
                  <a:lnTo>
                    <a:pt x="141" y="0"/>
                  </a:lnTo>
                  <a:lnTo>
                    <a:pt x="161" y="4"/>
                  </a:lnTo>
                  <a:lnTo>
                    <a:pt x="180" y="11"/>
                  </a:lnTo>
                  <a:lnTo>
                    <a:pt x="196" y="23"/>
                  </a:lnTo>
                  <a:lnTo>
                    <a:pt x="208" y="35"/>
                  </a:lnTo>
                  <a:lnTo>
                    <a:pt x="220" y="50"/>
                  </a:lnTo>
                  <a:lnTo>
                    <a:pt x="231" y="66"/>
                  </a:lnTo>
                  <a:lnTo>
                    <a:pt x="239" y="82"/>
                  </a:lnTo>
                  <a:lnTo>
                    <a:pt x="243" y="101"/>
                  </a:lnTo>
                  <a:lnTo>
                    <a:pt x="243" y="121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l-GR"/>
            </a:p>
          </p:txBody>
        </p:sp>
        <p:sp>
          <p:nvSpPr>
            <p:cNvPr id="27658" name="Freeform 7"/>
            <p:cNvSpPr>
              <a:spLocks/>
            </p:cNvSpPr>
            <p:nvPr/>
          </p:nvSpPr>
          <p:spPr bwMode="auto">
            <a:xfrm>
              <a:off x="3133" y="796"/>
              <a:ext cx="243" cy="242"/>
            </a:xfrm>
            <a:custGeom>
              <a:avLst/>
              <a:gdLst>
                <a:gd name="T0" fmla="*/ 243 w 243"/>
                <a:gd name="T1" fmla="*/ 121 h 242"/>
                <a:gd name="T2" fmla="*/ 243 w 243"/>
                <a:gd name="T3" fmla="*/ 140 h 242"/>
                <a:gd name="T4" fmla="*/ 239 w 243"/>
                <a:gd name="T5" fmla="*/ 160 h 242"/>
                <a:gd name="T6" fmla="*/ 231 w 243"/>
                <a:gd name="T7" fmla="*/ 176 h 242"/>
                <a:gd name="T8" fmla="*/ 220 w 243"/>
                <a:gd name="T9" fmla="*/ 191 h 242"/>
                <a:gd name="T10" fmla="*/ 208 w 243"/>
                <a:gd name="T11" fmla="*/ 207 h 242"/>
                <a:gd name="T12" fmla="*/ 196 w 243"/>
                <a:gd name="T13" fmla="*/ 219 h 242"/>
                <a:gd name="T14" fmla="*/ 180 w 243"/>
                <a:gd name="T15" fmla="*/ 231 h 242"/>
                <a:gd name="T16" fmla="*/ 161 w 243"/>
                <a:gd name="T17" fmla="*/ 238 h 242"/>
                <a:gd name="T18" fmla="*/ 141 w 243"/>
                <a:gd name="T19" fmla="*/ 242 h 242"/>
                <a:gd name="T20" fmla="*/ 122 w 243"/>
                <a:gd name="T21" fmla="*/ 242 h 242"/>
                <a:gd name="T22" fmla="*/ 102 w 243"/>
                <a:gd name="T23" fmla="*/ 242 h 242"/>
                <a:gd name="T24" fmla="*/ 83 w 243"/>
                <a:gd name="T25" fmla="*/ 238 h 242"/>
                <a:gd name="T26" fmla="*/ 67 w 243"/>
                <a:gd name="T27" fmla="*/ 231 h 242"/>
                <a:gd name="T28" fmla="*/ 51 w 243"/>
                <a:gd name="T29" fmla="*/ 219 h 242"/>
                <a:gd name="T30" fmla="*/ 36 w 243"/>
                <a:gd name="T31" fmla="*/ 207 h 242"/>
                <a:gd name="T32" fmla="*/ 24 w 243"/>
                <a:gd name="T33" fmla="*/ 191 h 242"/>
                <a:gd name="T34" fmla="*/ 12 w 243"/>
                <a:gd name="T35" fmla="*/ 176 h 242"/>
                <a:gd name="T36" fmla="*/ 4 w 243"/>
                <a:gd name="T37" fmla="*/ 160 h 242"/>
                <a:gd name="T38" fmla="*/ 0 w 243"/>
                <a:gd name="T39" fmla="*/ 140 h 242"/>
                <a:gd name="T40" fmla="*/ 0 w 243"/>
                <a:gd name="T41" fmla="*/ 121 h 242"/>
                <a:gd name="T42" fmla="*/ 0 w 243"/>
                <a:gd name="T43" fmla="*/ 101 h 242"/>
                <a:gd name="T44" fmla="*/ 4 w 243"/>
                <a:gd name="T45" fmla="*/ 82 h 242"/>
                <a:gd name="T46" fmla="*/ 12 w 243"/>
                <a:gd name="T47" fmla="*/ 66 h 242"/>
                <a:gd name="T48" fmla="*/ 24 w 243"/>
                <a:gd name="T49" fmla="*/ 50 h 242"/>
                <a:gd name="T50" fmla="*/ 36 w 243"/>
                <a:gd name="T51" fmla="*/ 35 h 242"/>
                <a:gd name="T52" fmla="*/ 51 w 243"/>
                <a:gd name="T53" fmla="*/ 23 h 242"/>
                <a:gd name="T54" fmla="*/ 67 w 243"/>
                <a:gd name="T55" fmla="*/ 11 h 242"/>
                <a:gd name="T56" fmla="*/ 83 w 243"/>
                <a:gd name="T57" fmla="*/ 4 h 242"/>
                <a:gd name="T58" fmla="*/ 102 w 243"/>
                <a:gd name="T59" fmla="*/ 0 h 242"/>
                <a:gd name="T60" fmla="*/ 122 w 243"/>
                <a:gd name="T61" fmla="*/ 0 h 242"/>
                <a:gd name="T62" fmla="*/ 141 w 243"/>
                <a:gd name="T63" fmla="*/ 0 h 242"/>
                <a:gd name="T64" fmla="*/ 161 w 243"/>
                <a:gd name="T65" fmla="*/ 4 h 242"/>
                <a:gd name="T66" fmla="*/ 180 w 243"/>
                <a:gd name="T67" fmla="*/ 11 h 242"/>
                <a:gd name="T68" fmla="*/ 196 w 243"/>
                <a:gd name="T69" fmla="*/ 23 h 242"/>
                <a:gd name="T70" fmla="*/ 208 w 243"/>
                <a:gd name="T71" fmla="*/ 35 h 242"/>
                <a:gd name="T72" fmla="*/ 220 w 243"/>
                <a:gd name="T73" fmla="*/ 50 h 242"/>
                <a:gd name="T74" fmla="*/ 231 w 243"/>
                <a:gd name="T75" fmla="*/ 66 h 242"/>
                <a:gd name="T76" fmla="*/ 239 w 243"/>
                <a:gd name="T77" fmla="*/ 82 h 242"/>
                <a:gd name="T78" fmla="*/ 243 w 243"/>
                <a:gd name="T79" fmla="*/ 101 h 242"/>
                <a:gd name="T80" fmla="*/ 243 w 243"/>
                <a:gd name="T81" fmla="*/ 121 h 242"/>
                <a:gd name="T82" fmla="*/ 243 w 243"/>
                <a:gd name="T83" fmla="*/ 121 h 24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43"/>
                <a:gd name="T127" fmla="*/ 0 h 242"/>
                <a:gd name="T128" fmla="*/ 243 w 243"/>
                <a:gd name="T129" fmla="*/ 242 h 24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43" h="242">
                  <a:moveTo>
                    <a:pt x="243" y="121"/>
                  </a:moveTo>
                  <a:lnTo>
                    <a:pt x="243" y="140"/>
                  </a:lnTo>
                  <a:lnTo>
                    <a:pt x="239" y="160"/>
                  </a:lnTo>
                  <a:lnTo>
                    <a:pt x="231" y="176"/>
                  </a:lnTo>
                  <a:lnTo>
                    <a:pt x="220" y="191"/>
                  </a:lnTo>
                  <a:lnTo>
                    <a:pt x="208" y="207"/>
                  </a:lnTo>
                  <a:lnTo>
                    <a:pt x="196" y="219"/>
                  </a:lnTo>
                  <a:lnTo>
                    <a:pt x="180" y="231"/>
                  </a:lnTo>
                  <a:lnTo>
                    <a:pt x="161" y="238"/>
                  </a:lnTo>
                  <a:lnTo>
                    <a:pt x="141" y="242"/>
                  </a:lnTo>
                  <a:lnTo>
                    <a:pt x="122" y="242"/>
                  </a:lnTo>
                  <a:lnTo>
                    <a:pt x="102" y="242"/>
                  </a:lnTo>
                  <a:lnTo>
                    <a:pt x="83" y="238"/>
                  </a:lnTo>
                  <a:lnTo>
                    <a:pt x="67" y="231"/>
                  </a:lnTo>
                  <a:lnTo>
                    <a:pt x="51" y="219"/>
                  </a:lnTo>
                  <a:lnTo>
                    <a:pt x="36" y="207"/>
                  </a:lnTo>
                  <a:lnTo>
                    <a:pt x="24" y="191"/>
                  </a:lnTo>
                  <a:lnTo>
                    <a:pt x="12" y="176"/>
                  </a:lnTo>
                  <a:lnTo>
                    <a:pt x="4" y="160"/>
                  </a:lnTo>
                  <a:lnTo>
                    <a:pt x="0" y="140"/>
                  </a:lnTo>
                  <a:lnTo>
                    <a:pt x="0" y="121"/>
                  </a:lnTo>
                  <a:lnTo>
                    <a:pt x="0" y="101"/>
                  </a:lnTo>
                  <a:lnTo>
                    <a:pt x="4" y="82"/>
                  </a:lnTo>
                  <a:lnTo>
                    <a:pt x="12" y="66"/>
                  </a:lnTo>
                  <a:lnTo>
                    <a:pt x="24" y="50"/>
                  </a:lnTo>
                  <a:lnTo>
                    <a:pt x="36" y="35"/>
                  </a:lnTo>
                  <a:lnTo>
                    <a:pt x="51" y="23"/>
                  </a:lnTo>
                  <a:lnTo>
                    <a:pt x="67" y="11"/>
                  </a:lnTo>
                  <a:lnTo>
                    <a:pt x="83" y="4"/>
                  </a:lnTo>
                  <a:lnTo>
                    <a:pt x="102" y="0"/>
                  </a:lnTo>
                  <a:lnTo>
                    <a:pt x="122" y="0"/>
                  </a:lnTo>
                  <a:lnTo>
                    <a:pt x="141" y="0"/>
                  </a:lnTo>
                  <a:lnTo>
                    <a:pt x="161" y="4"/>
                  </a:lnTo>
                  <a:lnTo>
                    <a:pt x="180" y="11"/>
                  </a:lnTo>
                  <a:lnTo>
                    <a:pt x="196" y="23"/>
                  </a:lnTo>
                  <a:lnTo>
                    <a:pt x="208" y="35"/>
                  </a:lnTo>
                  <a:lnTo>
                    <a:pt x="220" y="50"/>
                  </a:lnTo>
                  <a:lnTo>
                    <a:pt x="231" y="66"/>
                  </a:lnTo>
                  <a:lnTo>
                    <a:pt x="239" y="82"/>
                  </a:lnTo>
                  <a:lnTo>
                    <a:pt x="243" y="101"/>
                  </a:lnTo>
                  <a:lnTo>
                    <a:pt x="243" y="121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l-GR"/>
            </a:p>
          </p:txBody>
        </p:sp>
        <p:sp>
          <p:nvSpPr>
            <p:cNvPr id="27659" name="Freeform 8"/>
            <p:cNvSpPr>
              <a:spLocks/>
            </p:cNvSpPr>
            <p:nvPr/>
          </p:nvSpPr>
          <p:spPr bwMode="auto">
            <a:xfrm>
              <a:off x="3133" y="796"/>
              <a:ext cx="243" cy="242"/>
            </a:xfrm>
            <a:custGeom>
              <a:avLst/>
              <a:gdLst>
                <a:gd name="T0" fmla="*/ 243 w 243"/>
                <a:gd name="T1" fmla="*/ 121 h 242"/>
                <a:gd name="T2" fmla="*/ 243 w 243"/>
                <a:gd name="T3" fmla="*/ 140 h 242"/>
                <a:gd name="T4" fmla="*/ 239 w 243"/>
                <a:gd name="T5" fmla="*/ 160 h 242"/>
                <a:gd name="T6" fmla="*/ 231 w 243"/>
                <a:gd name="T7" fmla="*/ 176 h 242"/>
                <a:gd name="T8" fmla="*/ 220 w 243"/>
                <a:gd name="T9" fmla="*/ 191 h 242"/>
                <a:gd name="T10" fmla="*/ 208 w 243"/>
                <a:gd name="T11" fmla="*/ 207 h 242"/>
                <a:gd name="T12" fmla="*/ 196 w 243"/>
                <a:gd name="T13" fmla="*/ 219 h 242"/>
                <a:gd name="T14" fmla="*/ 180 w 243"/>
                <a:gd name="T15" fmla="*/ 231 h 242"/>
                <a:gd name="T16" fmla="*/ 161 w 243"/>
                <a:gd name="T17" fmla="*/ 238 h 242"/>
                <a:gd name="T18" fmla="*/ 141 w 243"/>
                <a:gd name="T19" fmla="*/ 242 h 242"/>
                <a:gd name="T20" fmla="*/ 122 w 243"/>
                <a:gd name="T21" fmla="*/ 242 h 242"/>
                <a:gd name="T22" fmla="*/ 102 w 243"/>
                <a:gd name="T23" fmla="*/ 242 h 242"/>
                <a:gd name="T24" fmla="*/ 83 w 243"/>
                <a:gd name="T25" fmla="*/ 238 h 242"/>
                <a:gd name="T26" fmla="*/ 67 w 243"/>
                <a:gd name="T27" fmla="*/ 231 h 242"/>
                <a:gd name="T28" fmla="*/ 51 w 243"/>
                <a:gd name="T29" fmla="*/ 219 h 242"/>
                <a:gd name="T30" fmla="*/ 36 w 243"/>
                <a:gd name="T31" fmla="*/ 207 h 242"/>
                <a:gd name="T32" fmla="*/ 24 w 243"/>
                <a:gd name="T33" fmla="*/ 191 h 242"/>
                <a:gd name="T34" fmla="*/ 12 w 243"/>
                <a:gd name="T35" fmla="*/ 176 h 242"/>
                <a:gd name="T36" fmla="*/ 4 w 243"/>
                <a:gd name="T37" fmla="*/ 160 h 242"/>
                <a:gd name="T38" fmla="*/ 0 w 243"/>
                <a:gd name="T39" fmla="*/ 140 h 242"/>
                <a:gd name="T40" fmla="*/ 0 w 243"/>
                <a:gd name="T41" fmla="*/ 121 h 242"/>
                <a:gd name="T42" fmla="*/ 0 w 243"/>
                <a:gd name="T43" fmla="*/ 101 h 242"/>
                <a:gd name="T44" fmla="*/ 4 w 243"/>
                <a:gd name="T45" fmla="*/ 82 h 242"/>
                <a:gd name="T46" fmla="*/ 12 w 243"/>
                <a:gd name="T47" fmla="*/ 66 h 242"/>
                <a:gd name="T48" fmla="*/ 24 w 243"/>
                <a:gd name="T49" fmla="*/ 50 h 242"/>
                <a:gd name="T50" fmla="*/ 36 w 243"/>
                <a:gd name="T51" fmla="*/ 35 h 242"/>
                <a:gd name="T52" fmla="*/ 51 w 243"/>
                <a:gd name="T53" fmla="*/ 23 h 242"/>
                <a:gd name="T54" fmla="*/ 67 w 243"/>
                <a:gd name="T55" fmla="*/ 11 h 242"/>
                <a:gd name="T56" fmla="*/ 83 w 243"/>
                <a:gd name="T57" fmla="*/ 4 h 242"/>
                <a:gd name="T58" fmla="*/ 102 w 243"/>
                <a:gd name="T59" fmla="*/ 0 h 242"/>
                <a:gd name="T60" fmla="*/ 122 w 243"/>
                <a:gd name="T61" fmla="*/ 0 h 242"/>
                <a:gd name="T62" fmla="*/ 141 w 243"/>
                <a:gd name="T63" fmla="*/ 0 h 242"/>
                <a:gd name="T64" fmla="*/ 161 w 243"/>
                <a:gd name="T65" fmla="*/ 4 h 242"/>
                <a:gd name="T66" fmla="*/ 180 w 243"/>
                <a:gd name="T67" fmla="*/ 11 h 242"/>
                <a:gd name="T68" fmla="*/ 196 w 243"/>
                <a:gd name="T69" fmla="*/ 23 h 242"/>
                <a:gd name="T70" fmla="*/ 208 w 243"/>
                <a:gd name="T71" fmla="*/ 35 h 242"/>
                <a:gd name="T72" fmla="*/ 220 w 243"/>
                <a:gd name="T73" fmla="*/ 50 h 242"/>
                <a:gd name="T74" fmla="*/ 231 w 243"/>
                <a:gd name="T75" fmla="*/ 66 h 242"/>
                <a:gd name="T76" fmla="*/ 239 w 243"/>
                <a:gd name="T77" fmla="*/ 82 h 242"/>
                <a:gd name="T78" fmla="*/ 243 w 243"/>
                <a:gd name="T79" fmla="*/ 101 h 242"/>
                <a:gd name="T80" fmla="*/ 243 w 243"/>
                <a:gd name="T81" fmla="*/ 121 h 242"/>
                <a:gd name="T82" fmla="*/ 243 w 243"/>
                <a:gd name="T83" fmla="*/ 121 h 24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43"/>
                <a:gd name="T127" fmla="*/ 0 h 242"/>
                <a:gd name="T128" fmla="*/ 243 w 243"/>
                <a:gd name="T129" fmla="*/ 242 h 24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43" h="242">
                  <a:moveTo>
                    <a:pt x="243" y="121"/>
                  </a:moveTo>
                  <a:lnTo>
                    <a:pt x="243" y="140"/>
                  </a:lnTo>
                  <a:lnTo>
                    <a:pt x="239" y="160"/>
                  </a:lnTo>
                  <a:lnTo>
                    <a:pt x="231" y="176"/>
                  </a:lnTo>
                  <a:lnTo>
                    <a:pt x="220" y="191"/>
                  </a:lnTo>
                  <a:lnTo>
                    <a:pt x="208" y="207"/>
                  </a:lnTo>
                  <a:lnTo>
                    <a:pt x="196" y="219"/>
                  </a:lnTo>
                  <a:lnTo>
                    <a:pt x="180" y="231"/>
                  </a:lnTo>
                  <a:lnTo>
                    <a:pt x="161" y="238"/>
                  </a:lnTo>
                  <a:lnTo>
                    <a:pt x="141" y="242"/>
                  </a:lnTo>
                  <a:lnTo>
                    <a:pt x="122" y="242"/>
                  </a:lnTo>
                  <a:lnTo>
                    <a:pt x="102" y="242"/>
                  </a:lnTo>
                  <a:lnTo>
                    <a:pt x="83" y="238"/>
                  </a:lnTo>
                  <a:lnTo>
                    <a:pt x="67" y="231"/>
                  </a:lnTo>
                  <a:lnTo>
                    <a:pt x="51" y="219"/>
                  </a:lnTo>
                  <a:lnTo>
                    <a:pt x="36" y="207"/>
                  </a:lnTo>
                  <a:lnTo>
                    <a:pt x="24" y="191"/>
                  </a:lnTo>
                  <a:lnTo>
                    <a:pt x="12" y="176"/>
                  </a:lnTo>
                  <a:lnTo>
                    <a:pt x="4" y="160"/>
                  </a:lnTo>
                  <a:lnTo>
                    <a:pt x="0" y="140"/>
                  </a:lnTo>
                  <a:lnTo>
                    <a:pt x="0" y="121"/>
                  </a:lnTo>
                  <a:lnTo>
                    <a:pt x="0" y="101"/>
                  </a:lnTo>
                  <a:lnTo>
                    <a:pt x="4" y="82"/>
                  </a:lnTo>
                  <a:lnTo>
                    <a:pt x="12" y="66"/>
                  </a:lnTo>
                  <a:lnTo>
                    <a:pt x="24" y="50"/>
                  </a:lnTo>
                  <a:lnTo>
                    <a:pt x="36" y="35"/>
                  </a:lnTo>
                  <a:lnTo>
                    <a:pt x="51" y="23"/>
                  </a:lnTo>
                  <a:lnTo>
                    <a:pt x="67" y="11"/>
                  </a:lnTo>
                  <a:lnTo>
                    <a:pt x="83" y="4"/>
                  </a:lnTo>
                  <a:lnTo>
                    <a:pt x="102" y="0"/>
                  </a:lnTo>
                  <a:lnTo>
                    <a:pt x="122" y="0"/>
                  </a:lnTo>
                  <a:lnTo>
                    <a:pt x="141" y="0"/>
                  </a:lnTo>
                  <a:lnTo>
                    <a:pt x="161" y="4"/>
                  </a:lnTo>
                  <a:lnTo>
                    <a:pt x="180" y="11"/>
                  </a:lnTo>
                  <a:lnTo>
                    <a:pt x="196" y="23"/>
                  </a:lnTo>
                  <a:lnTo>
                    <a:pt x="208" y="35"/>
                  </a:lnTo>
                  <a:lnTo>
                    <a:pt x="220" y="50"/>
                  </a:lnTo>
                  <a:lnTo>
                    <a:pt x="231" y="66"/>
                  </a:lnTo>
                  <a:lnTo>
                    <a:pt x="239" y="82"/>
                  </a:lnTo>
                  <a:lnTo>
                    <a:pt x="243" y="101"/>
                  </a:lnTo>
                  <a:lnTo>
                    <a:pt x="243" y="121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l-GR"/>
            </a:p>
          </p:txBody>
        </p:sp>
        <p:sp>
          <p:nvSpPr>
            <p:cNvPr id="27660" name="Freeform 9"/>
            <p:cNvSpPr>
              <a:spLocks/>
            </p:cNvSpPr>
            <p:nvPr/>
          </p:nvSpPr>
          <p:spPr bwMode="auto">
            <a:xfrm>
              <a:off x="3670" y="796"/>
              <a:ext cx="246" cy="242"/>
            </a:xfrm>
            <a:custGeom>
              <a:avLst/>
              <a:gdLst>
                <a:gd name="T0" fmla="*/ 246 w 246"/>
                <a:gd name="T1" fmla="*/ 121 h 242"/>
                <a:gd name="T2" fmla="*/ 242 w 246"/>
                <a:gd name="T3" fmla="*/ 140 h 242"/>
                <a:gd name="T4" fmla="*/ 238 w 246"/>
                <a:gd name="T5" fmla="*/ 160 h 242"/>
                <a:gd name="T6" fmla="*/ 230 w 246"/>
                <a:gd name="T7" fmla="*/ 176 h 242"/>
                <a:gd name="T8" fmla="*/ 223 w 246"/>
                <a:gd name="T9" fmla="*/ 191 h 242"/>
                <a:gd name="T10" fmla="*/ 211 w 246"/>
                <a:gd name="T11" fmla="*/ 207 h 242"/>
                <a:gd name="T12" fmla="*/ 195 w 246"/>
                <a:gd name="T13" fmla="*/ 219 h 242"/>
                <a:gd name="T14" fmla="*/ 180 w 246"/>
                <a:gd name="T15" fmla="*/ 231 h 242"/>
                <a:gd name="T16" fmla="*/ 164 w 246"/>
                <a:gd name="T17" fmla="*/ 238 h 242"/>
                <a:gd name="T18" fmla="*/ 144 w 246"/>
                <a:gd name="T19" fmla="*/ 242 h 242"/>
                <a:gd name="T20" fmla="*/ 125 w 246"/>
                <a:gd name="T21" fmla="*/ 242 h 242"/>
                <a:gd name="T22" fmla="*/ 105 w 246"/>
                <a:gd name="T23" fmla="*/ 242 h 242"/>
                <a:gd name="T24" fmla="*/ 86 w 246"/>
                <a:gd name="T25" fmla="*/ 238 h 242"/>
                <a:gd name="T26" fmla="*/ 66 w 246"/>
                <a:gd name="T27" fmla="*/ 231 h 242"/>
                <a:gd name="T28" fmla="*/ 50 w 246"/>
                <a:gd name="T29" fmla="*/ 219 h 242"/>
                <a:gd name="T30" fmla="*/ 39 w 246"/>
                <a:gd name="T31" fmla="*/ 207 h 242"/>
                <a:gd name="T32" fmla="*/ 23 w 246"/>
                <a:gd name="T33" fmla="*/ 191 h 242"/>
                <a:gd name="T34" fmla="*/ 15 w 246"/>
                <a:gd name="T35" fmla="*/ 176 h 242"/>
                <a:gd name="T36" fmla="*/ 7 w 246"/>
                <a:gd name="T37" fmla="*/ 160 h 242"/>
                <a:gd name="T38" fmla="*/ 3 w 246"/>
                <a:gd name="T39" fmla="*/ 140 h 242"/>
                <a:gd name="T40" fmla="*/ 0 w 246"/>
                <a:gd name="T41" fmla="*/ 121 h 242"/>
                <a:gd name="T42" fmla="*/ 3 w 246"/>
                <a:gd name="T43" fmla="*/ 101 h 242"/>
                <a:gd name="T44" fmla="*/ 7 w 246"/>
                <a:gd name="T45" fmla="*/ 82 h 242"/>
                <a:gd name="T46" fmla="*/ 15 w 246"/>
                <a:gd name="T47" fmla="*/ 66 h 242"/>
                <a:gd name="T48" fmla="*/ 23 w 246"/>
                <a:gd name="T49" fmla="*/ 50 h 242"/>
                <a:gd name="T50" fmla="*/ 39 w 246"/>
                <a:gd name="T51" fmla="*/ 35 h 242"/>
                <a:gd name="T52" fmla="*/ 50 w 246"/>
                <a:gd name="T53" fmla="*/ 23 h 242"/>
                <a:gd name="T54" fmla="*/ 66 w 246"/>
                <a:gd name="T55" fmla="*/ 11 h 242"/>
                <a:gd name="T56" fmla="*/ 86 w 246"/>
                <a:gd name="T57" fmla="*/ 4 h 242"/>
                <a:gd name="T58" fmla="*/ 105 w 246"/>
                <a:gd name="T59" fmla="*/ 0 h 242"/>
                <a:gd name="T60" fmla="*/ 125 w 246"/>
                <a:gd name="T61" fmla="*/ 0 h 242"/>
                <a:gd name="T62" fmla="*/ 144 w 246"/>
                <a:gd name="T63" fmla="*/ 0 h 242"/>
                <a:gd name="T64" fmla="*/ 164 w 246"/>
                <a:gd name="T65" fmla="*/ 4 h 242"/>
                <a:gd name="T66" fmla="*/ 180 w 246"/>
                <a:gd name="T67" fmla="*/ 11 h 242"/>
                <a:gd name="T68" fmla="*/ 195 w 246"/>
                <a:gd name="T69" fmla="*/ 23 h 242"/>
                <a:gd name="T70" fmla="*/ 211 w 246"/>
                <a:gd name="T71" fmla="*/ 35 h 242"/>
                <a:gd name="T72" fmla="*/ 223 w 246"/>
                <a:gd name="T73" fmla="*/ 50 h 242"/>
                <a:gd name="T74" fmla="*/ 230 w 246"/>
                <a:gd name="T75" fmla="*/ 66 h 242"/>
                <a:gd name="T76" fmla="*/ 238 w 246"/>
                <a:gd name="T77" fmla="*/ 82 h 242"/>
                <a:gd name="T78" fmla="*/ 242 w 246"/>
                <a:gd name="T79" fmla="*/ 101 h 242"/>
                <a:gd name="T80" fmla="*/ 246 w 246"/>
                <a:gd name="T81" fmla="*/ 121 h 242"/>
                <a:gd name="T82" fmla="*/ 246 w 246"/>
                <a:gd name="T83" fmla="*/ 121 h 24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46"/>
                <a:gd name="T127" fmla="*/ 0 h 242"/>
                <a:gd name="T128" fmla="*/ 246 w 246"/>
                <a:gd name="T129" fmla="*/ 242 h 24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46" h="242">
                  <a:moveTo>
                    <a:pt x="246" y="121"/>
                  </a:moveTo>
                  <a:lnTo>
                    <a:pt x="242" y="140"/>
                  </a:lnTo>
                  <a:lnTo>
                    <a:pt x="238" y="160"/>
                  </a:lnTo>
                  <a:lnTo>
                    <a:pt x="230" y="176"/>
                  </a:lnTo>
                  <a:lnTo>
                    <a:pt x="223" y="191"/>
                  </a:lnTo>
                  <a:lnTo>
                    <a:pt x="211" y="207"/>
                  </a:lnTo>
                  <a:lnTo>
                    <a:pt x="195" y="219"/>
                  </a:lnTo>
                  <a:lnTo>
                    <a:pt x="180" y="231"/>
                  </a:lnTo>
                  <a:lnTo>
                    <a:pt x="164" y="238"/>
                  </a:lnTo>
                  <a:lnTo>
                    <a:pt x="144" y="242"/>
                  </a:lnTo>
                  <a:lnTo>
                    <a:pt x="125" y="242"/>
                  </a:lnTo>
                  <a:lnTo>
                    <a:pt x="105" y="242"/>
                  </a:lnTo>
                  <a:lnTo>
                    <a:pt x="86" y="238"/>
                  </a:lnTo>
                  <a:lnTo>
                    <a:pt x="66" y="231"/>
                  </a:lnTo>
                  <a:lnTo>
                    <a:pt x="50" y="219"/>
                  </a:lnTo>
                  <a:lnTo>
                    <a:pt x="39" y="207"/>
                  </a:lnTo>
                  <a:lnTo>
                    <a:pt x="23" y="191"/>
                  </a:lnTo>
                  <a:lnTo>
                    <a:pt x="15" y="176"/>
                  </a:lnTo>
                  <a:lnTo>
                    <a:pt x="7" y="160"/>
                  </a:lnTo>
                  <a:lnTo>
                    <a:pt x="3" y="140"/>
                  </a:lnTo>
                  <a:lnTo>
                    <a:pt x="0" y="121"/>
                  </a:lnTo>
                  <a:lnTo>
                    <a:pt x="3" y="101"/>
                  </a:lnTo>
                  <a:lnTo>
                    <a:pt x="7" y="82"/>
                  </a:lnTo>
                  <a:lnTo>
                    <a:pt x="15" y="66"/>
                  </a:lnTo>
                  <a:lnTo>
                    <a:pt x="23" y="50"/>
                  </a:lnTo>
                  <a:lnTo>
                    <a:pt x="39" y="35"/>
                  </a:lnTo>
                  <a:lnTo>
                    <a:pt x="50" y="23"/>
                  </a:lnTo>
                  <a:lnTo>
                    <a:pt x="66" y="11"/>
                  </a:lnTo>
                  <a:lnTo>
                    <a:pt x="86" y="4"/>
                  </a:lnTo>
                  <a:lnTo>
                    <a:pt x="105" y="0"/>
                  </a:lnTo>
                  <a:lnTo>
                    <a:pt x="125" y="0"/>
                  </a:lnTo>
                  <a:lnTo>
                    <a:pt x="144" y="0"/>
                  </a:lnTo>
                  <a:lnTo>
                    <a:pt x="164" y="4"/>
                  </a:lnTo>
                  <a:lnTo>
                    <a:pt x="180" y="11"/>
                  </a:lnTo>
                  <a:lnTo>
                    <a:pt x="195" y="23"/>
                  </a:lnTo>
                  <a:lnTo>
                    <a:pt x="211" y="35"/>
                  </a:lnTo>
                  <a:lnTo>
                    <a:pt x="223" y="50"/>
                  </a:lnTo>
                  <a:lnTo>
                    <a:pt x="230" y="66"/>
                  </a:lnTo>
                  <a:lnTo>
                    <a:pt x="238" y="82"/>
                  </a:lnTo>
                  <a:lnTo>
                    <a:pt x="242" y="101"/>
                  </a:lnTo>
                  <a:lnTo>
                    <a:pt x="246" y="121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l-GR"/>
            </a:p>
          </p:txBody>
        </p:sp>
        <p:sp>
          <p:nvSpPr>
            <p:cNvPr id="27661" name="Freeform 10"/>
            <p:cNvSpPr>
              <a:spLocks/>
            </p:cNvSpPr>
            <p:nvPr/>
          </p:nvSpPr>
          <p:spPr bwMode="auto">
            <a:xfrm>
              <a:off x="3670" y="796"/>
              <a:ext cx="246" cy="242"/>
            </a:xfrm>
            <a:custGeom>
              <a:avLst/>
              <a:gdLst>
                <a:gd name="T0" fmla="*/ 246 w 246"/>
                <a:gd name="T1" fmla="*/ 121 h 242"/>
                <a:gd name="T2" fmla="*/ 242 w 246"/>
                <a:gd name="T3" fmla="*/ 140 h 242"/>
                <a:gd name="T4" fmla="*/ 238 w 246"/>
                <a:gd name="T5" fmla="*/ 160 h 242"/>
                <a:gd name="T6" fmla="*/ 230 w 246"/>
                <a:gd name="T7" fmla="*/ 176 h 242"/>
                <a:gd name="T8" fmla="*/ 223 w 246"/>
                <a:gd name="T9" fmla="*/ 191 h 242"/>
                <a:gd name="T10" fmla="*/ 211 w 246"/>
                <a:gd name="T11" fmla="*/ 207 h 242"/>
                <a:gd name="T12" fmla="*/ 195 w 246"/>
                <a:gd name="T13" fmla="*/ 219 h 242"/>
                <a:gd name="T14" fmla="*/ 180 w 246"/>
                <a:gd name="T15" fmla="*/ 231 h 242"/>
                <a:gd name="T16" fmla="*/ 164 w 246"/>
                <a:gd name="T17" fmla="*/ 238 h 242"/>
                <a:gd name="T18" fmla="*/ 144 w 246"/>
                <a:gd name="T19" fmla="*/ 242 h 242"/>
                <a:gd name="T20" fmla="*/ 125 w 246"/>
                <a:gd name="T21" fmla="*/ 242 h 242"/>
                <a:gd name="T22" fmla="*/ 105 w 246"/>
                <a:gd name="T23" fmla="*/ 242 h 242"/>
                <a:gd name="T24" fmla="*/ 86 w 246"/>
                <a:gd name="T25" fmla="*/ 238 h 242"/>
                <a:gd name="T26" fmla="*/ 66 w 246"/>
                <a:gd name="T27" fmla="*/ 231 h 242"/>
                <a:gd name="T28" fmla="*/ 50 w 246"/>
                <a:gd name="T29" fmla="*/ 219 h 242"/>
                <a:gd name="T30" fmla="*/ 39 w 246"/>
                <a:gd name="T31" fmla="*/ 207 h 242"/>
                <a:gd name="T32" fmla="*/ 23 w 246"/>
                <a:gd name="T33" fmla="*/ 191 h 242"/>
                <a:gd name="T34" fmla="*/ 15 w 246"/>
                <a:gd name="T35" fmla="*/ 176 h 242"/>
                <a:gd name="T36" fmla="*/ 7 w 246"/>
                <a:gd name="T37" fmla="*/ 160 h 242"/>
                <a:gd name="T38" fmla="*/ 3 w 246"/>
                <a:gd name="T39" fmla="*/ 140 h 242"/>
                <a:gd name="T40" fmla="*/ 0 w 246"/>
                <a:gd name="T41" fmla="*/ 121 h 242"/>
                <a:gd name="T42" fmla="*/ 3 w 246"/>
                <a:gd name="T43" fmla="*/ 101 h 242"/>
                <a:gd name="T44" fmla="*/ 7 w 246"/>
                <a:gd name="T45" fmla="*/ 82 h 242"/>
                <a:gd name="T46" fmla="*/ 15 w 246"/>
                <a:gd name="T47" fmla="*/ 66 h 242"/>
                <a:gd name="T48" fmla="*/ 23 w 246"/>
                <a:gd name="T49" fmla="*/ 50 h 242"/>
                <a:gd name="T50" fmla="*/ 39 w 246"/>
                <a:gd name="T51" fmla="*/ 35 h 242"/>
                <a:gd name="T52" fmla="*/ 50 w 246"/>
                <a:gd name="T53" fmla="*/ 23 h 242"/>
                <a:gd name="T54" fmla="*/ 66 w 246"/>
                <a:gd name="T55" fmla="*/ 11 h 242"/>
                <a:gd name="T56" fmla="*/ 86 w 246"/>
                <a:gd name="T57" fmla="*/ 4 h 242"/>
                <a:gd name="T58" fmla="*/ 105 w 246"/>
                <a:gd name="T59" fmla="*/ 0 h 242"/>
                <a:gd name="T60" fmla="*/ 125 w 246"/>
                <a:gd name="T61" fmla="*/ 0 h 242"/>
                <a:gd name="T62" fmla="*/ 144 w 246"/>
                <a:gd name="T63" fmla="*/ 0 h 242"/>
                <a:gd name="T64" fmla="*/ 164 w 246"/>
                <a:gd name="T65" fmla="*/ 4 h 242"/>
                <a:gd name="T66" fmla="*/ 180 w 246"/>
                <a:gd name="T67" fmla="*/ 11 h 242"/>
                <a:gd name="T68" fmla="*/ 195 w 246"/>
                <a:gd name="T69" fmla="*/ 23 h 242"/>
                <a:gd name="T70" fmla="*/ 211 w 246"/>
                <a:gd name="T71" fmla="*/ 35 h 242"/>
                <a:gd name="T72" fmla="*/ 223 w 246"/>
                <a:gd name="T73" fmla="*/ 50 h 242"/>
                <a:gd name="T74" fmla="*/ 230 w 246"/>
                <a:gd name="T75" fmla="*/ 66 h 242"/>
                <a:gd name="T76" fmla="*/ 238 w 246"/>
                <a:gd name="T77" fmla="*/ 82 h 242"/>
                <a:gd name="T78" fmla="*/ 242 w 246"/>
                <a:gd name="T79" fmla="*/ 101 h 242"/>
                <a:gd name="T80" fmla="*/ 246 w 246"/>
                <a:gd name="T81" fmla="*/ 121 h 242"/>
                <a:gd name="T82" fmla="*/ 246 w 246"/>
                <a:gd name="T83" fmla="*/ 121 h 24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46"/>
                <a:gd name="T127" fmla="*/ 0 h 242"/>
                <a:gd name="T128" fmla="*/ 246 w 246"/>
                <a:gd name="T129" fmla="*/ 242 h 24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46" h="242">
                  <a:moveTo>
                    <a:pt x="246" y="121"/>
                  </a:moveTo>
                  <a:lnTo>
                    <a:pt x="242" y="140"/>
                  </a:lnTo>
                  <a:lnTo>
                    <a:pt x="238" y="160"/>
                  </a:lnTo>
                  <a:lnTo>
                    <a:pt x="230" y="176"/>
                  </a:lnTo>
                  <a:lnTo>
                    <a:pt x="223" y="191"/>
                  </a:lnTo>
                  <a:lnTo>
                    <a:pt x="211" y="207"/>
                  </a:lnTo>
                  <a:lnTo>
                    <a:pt x="195" y="219"/>
                  </a:lnTo>
                  <a:lnTo>
                    <a:pt x="180" y="231"/>
                  </a:lnTo>
                  <a:lnTo>
                    <a:pt x="164" y="238"/>
                  </a:lnTo>
                  <a:lnTo>
                    <a:pt x="144" y="242"/>
                  </a:lnTo>
                  <a:lnTo>
                    <a:pt x="125" y="242"/>
                  </a:lnTo>
                  <a:lnTo>
                    <a:pt x="105" y="242"/>
                  </a:lnTo>
                  <a:lnTo>
                    <a:pt x="86" y="238"/>
                  </a:lnTo>
                  <a:lnTo>
                    <a:pt x="66" y="231"/>
                  </a:lnTo>
                  <a:lnTo>
                    <a:pt x="50" y="219"/>
                  </a:lnTo>
                  <a:lnTo>
                    <a:pt x="39" y="207"/>
                  </a:lnTo>
                  <a:lnTo>
                    <a:pt x="23" y="191"/>
                  </a:lnTo>
                  <a:lnTo>
                    <a:pt x="15" y="176"/>
                  </a:lnTo>
                  <a:lnTo>
                    <a:pt x="7" y="160"/>
                  </a:lnTo>
                  <a:lnTo>
                    <a:pt x="3" y="140"/>
                  </a:lnTo>
                  <a:lnTo>
                    <a:pt x="0" y="121"/>
                  </a:lnTo>
                  <a:lnTo>
                    <a:pt x="3" y="101"/>
                  </a:lnTo>
                  <a:lnTo>
                    <a:pt x="7" y="82"/>
                  </a:lnTo>
                  <a:lnTo>
                    <a:pt x="15" y="66"/>
                  </a:lnTo>
                  <a:lnTo>
                    <a:pt x="23" y="50"/>
                  </a:lnTo>
                  <a:lnTo>
                    <a:pt x="39" y="35"/>
                  </a:lnTo>
                  <a:lnTo>
                    <a:pt x="50" y="23"/>
                  </a:lnTo>
                  <a:lnTo>
                    <a:pt x="66" y="11"/>
                  </a:lnTo>
                  <a:lnTo>
                    <a:pt x="86" y="4"/>
                  </a:lnTo>
                  <a:lnTo>
                    <a:pt x="105" y="0"/>
                  </a:lnTo>
                  <a:lnTo>
                    <a:pt x="125" y="0"/>
                  </a:lnTo>
                  <a:lnTo>
                    <a:pt x="144" y="0"/>
                  </a:lnTo>
                  <a:lnTo>
                    <a:pt x="164" y="4"/>
                  </a:lnTo>
                  <a:lnTo>
                    <a:pt x="180" y="11"/>
                  </a:lnTo>
                  <a:lnTo>
                    <a:pt x="195" y="23"/>
                  </a:lnTo>
                  <a:lnTo>
                    <a:pt x="211" y="35"/>
                  </a:lnTo>
                  <a:lnTo>
                    <a:pt x="223" y="50"/>
                  </a:lnTo>
                  <a:lnTo>
                    <a:pt x="230" y="66"/>
                  </a:lnTo>
                  <a:lnTo>
                    <a:pt x="238" y="82"/>
                  </a:lnTo>
                  <a:lnTo>
                    <a:pt x="242" y="101"/>
                  </a:lnTo>
                  <a:lnTo>
                    <a:pt x="246" y="121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l-GR"/>
            </a:p>
          </p:txBody>
        </p:sp>
        <p:sp>
          <p:nvSpPr>
            <p:cNvPr id="27662" name="Freeform 11"/>
            <p:cNvSpPr>
              <a:spLocks/>
            </p:cNvSpPr>
            <p:nvPr/>
          </p:nvSpPr>
          <p:spPr bwMode="auto">
            <a:xfrm>
              <a:off x="3133" y="1332"/>
              <a:ext cx="243" cy="246"/>
            </a:xfrm>
            <a:custGeom>
              <a:avLst/>
              <a:gdLst>
                <a:gd name="T0" fmla="*/ 243 w 243"/>
                <a:gd name="T1" fmla="*/ 121 h 246"/>
                <a:gd name="T2" fmla="*/ 243 w 243"/>
                <a:gd name="T3" fmla="*/ 145 h 246"/>
                <a:gd name="T4" fmla="*/ 239 w 243"/>
                <a:gd name="T5" fmla="*/ 160 h 246"/>
                <a:gd name="T6" fmla="*/ 231 w 243"/>
                <a:gd name="T7" fmla="*/ 180 h 246"/>
                <a:gd name="T8" fmla="*/ 220 w 243"/>
                <a:gd name="T9" fmla="*/ 196 h 246"/>
                <a:gd name="T10" fmla="*/ 208 w 243"/>
                <a:gd name="T11" fmla="*/ 211 h 246"/>
                <a:gd name="T12" fmla="*/ 196 w 243"/>
                <a:gd name="T13" fmla="*/ 223 h 246"/>
                <a:gd name="T14" fmla="*/ 180 w 243"/>
                <a:gd name="T15" fmla="*/ 231 h 246"/>
                <a:gd name="T16" fmla="*/ 161 w 243"/>
                <a:gd name="T17" fmla="*/ 239 h 246"/>
                <a:gd name="T18" fmla="*/ 141 w 243"/>
                <a:gd name="T19" fmla="*/ 242 h 246"/>
                <a:gd name="T20" fmla="*/ 122 w 243"/>
                <a:gd name="T21" fmla="*/ 246 h 246"/>
                <a:gd name="T22" fmla="*/ 102 w 243"/>
                <a:gd name="T23" fmla="*/ 242 h 246"/>
                <a:gd name="T24" fmla="*/ 83 w 243"/>
                <a:gd name="T25" fmla="*/ 239 h 246"/>
                <a:gd name="T26" fmla="*/ 67 w 243"/>
                <a:gd name="T27" fmla="*/ 231 h 246"/>
                <a:gd name="T28" fmla="*/ 51 w 243"/>
                <a:gd name="T29" fmla="*/ 223 h 246"/>
                <a:gd name="T30" fmla="*/ 36 w 243"/>
                <a:gd name="T31" fmla="*/ 211 h 246"/>
                <a:gd name="T32" fmla="*/ 24 w 243"/>
                <a:gd name="T33" fmla="*/ 196 h 246"/>
                <a:gd name="T34" fmla="*/ 12 w 243"/>
                <a:gd name="T35" fmla="*/ 180 h 246"/>
                <a:gd name="T36" fmla="*/ 4 w 243"/>
                <a:gd name="T37" fmla="*/ 160 h 246"/>
                <a:gd name="T38" fmla="*/ 0 w 243"/>
                <a:gd name="T39" fmla="*/ 145 h 246"/>
                <a:gd name="T40" fmla="*/ 0 w 243"/>
                <a:gd name="T41" fmla="*/ 125 h 246"/>
                <a:gd name="T42" fmla="*/ 0 w 243"/>
                <a:gd name="T43" fmla="*/ 102 h 246"/>
                <a:gd name="T44" fmla="*/ 4 w 243"/>
                <a:gd name="T45" fmla="*/ 86 h 246"/>
                <a:gd name="T46" fmla="*/ 12 w 243"/>
                <a:gd name="T47" fmla="*/ 66 h 246"/>
                <a:gd name="T48" fmla="*/ 24 w 243"/>
                <a:gd name="T49" fmla="*/ 51 h 246"/>
                <a:gd name="T50" fmla="*/ 36 w 243"/>
                <a:gd name="T51" fmla="*/ 35 h 246"/>
                <a:gd name="T52" fmla="*/ 51 w 243"/>
                <a:gd name="T53" fmla="*/ 23 h 246"/>
                <a:gd name="T54" fmla="*/ 67 w 243"/>
                <a:gd name="T55" fmla="*/ 15 h 246"/>
                <a:gd name="T56" fmla="*/ 83 w 243"/>
                <a:gd name="T57" fmla="*/ 8 h 246"/>
                <a:gd name="T58" fmla="*/ 102 w 243"/>
                <a:gd name="T59" fmla="*/ 4 h 246"/>
                <a:gd name="T60" fmla="*/ 122 w 243"/>
                <a:gd name="T61" fmla="*/ 0 h 246"/>
                <a:gd name="T62" fmla="*/ 141 w 243"/>
                <a:gd name="T63" fmla="*/ 4 h 246"/>
                <a:gd name="T64" fmla="*/ 161 w 243"/>
                <a:gd name="T65" fmla="*/ 8 h 246"/>
                <a:gd name="T66" fmla="*/ 180 w 243"/>
                <a:gd name="T67" fmla="*/ 15 h 246"/>
                <a:gd name="T68" fmla="*/ 196 w 243"/>
                <a:gd name="T69" fmla="*/ 23 h 246"/>
                <a:gd name="T70" fmla="*/ 208 w 243"/>
                <a:gd name="T71" fmla="*/ 35 h 246"/>
                <a:gd name="T72" fmla="*/ 220 w 243"/>
                <a:gd name="T73" fmla="*/ 51 h 246"/>
                <a:gd name="T74" fmla="*/ 231 w 243"/>
                <a:gd name="T75" fmla="*/ 66 h 246"/>
                <a:gd name="T76" fmla="*/ 239 w 243"/>
                <a:gd name="T77" fmla="*/ 86 h 246"/>
                <a:gd name="T78" fmla="*/ 243 w 243"/>
                <a:gd name="T79" fmla="*/ 102 h 246"/>
                <a:gd name="T80" fmla="*/ 243 w 243"/>
                <a:gd name="T81" fmla="*/ 125 h 246"/>
                <a:gd name="T82" fmla="*/ 243 w 243"/>
                <a:gd name="T83" fmla="*/ 125 h 246"/>
                <a:gd name="T84" fmla="*/ 243 w 243"/>
                <a:gd name="T85" fmla="*/ 121 h 24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43"/>
                <a:gd name="T130" fmla="*/ 0 h 246"/>
                <a:gd name="T131" fmla="*/ 243 w 243"/>
                <a:gd name="T132" fmla="*/ 246 h 24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43" h="246">
                  <a:moveTo>
                    <a:pt x="243" y="121"/>
                  </a:moveTo>
                  <a:lnTo>
                    <a:pt x="243" y="145"/>
                  </a:lnTo>
                  <a:lnTo>
                    <a:pt x="239" y="160"/>
                  </a:lnTo>
                  <a:lnTo>
                    <a:pt x="231" y="180"/>
                  </a:lnTo>
                  <a:lnTo>
                    <a:pt x="220" y="196"/>
                  </a:lnTo>
                  <a:lnTo>
                    <a:pt x="208" y="211"/>
                  </a:lnTo>
                  <a:lnTo>
                    <a:pt x="196" y="223"/>
                  </a:lnTo>
                  <a:lnTo>
                    <a:pt x="180" y="231"/>
                  </a:lnTo>
                  <a:lnTo>
                    <a:pt x="161" y="239"/>
                  </a:lnTo>
                  <a:lnTo>
                    <a:pt x="141" y="242"/>
                  </a:lnTo>
                  <a:lnTo>
                    <a:pt x="122" y="246"/>
                  </a:lnTo>
                  <a:lnTo>
                    <a:pt x="102" y="242"/>
                  </a:lnTo>
                  <a:lnTo>
                    <a:pt x="83" y="239"/>
                  </a:lnTo>
                  <a:lnTo>
                    <a:pt x="67" y="231"/>
                  </a:lnTo>
                  <a:lnTo>
                    <a:pt x="51" y="223"/>
                  </a:lnTo>
                  <a:lnTo>
                    <a:pt x="36" y="211"/>
                  </a:lnTo>
                  <a:lnTo>
                    <a:pt x="24" y="196"/>
                  </a:lnTo>
                  <a:lnTo>
                    <a:pt x="12" y="180"/>
                  </a:lnTo>
                  <a:lnTo>
                    <a:pt x="4" y="160"/>
                  </a:lnTo>
                  <a:lnTo>
                    <a:pt x="0" y="145"/>
                  </a:lnTo>
                  <a:lnTo>
                    <a:pt x="0" y="125"/>
                  </a:lnTo>
                  <a:lnTo>
                    <a:pt x="0" y="102"/>
                  </a:lnTo>
                  <a:lnTo>
                    <a:pt x="4" y="86"/>
                  </a:lnTo>
                  <a:lnTo>
                    <a:pt x="12" y="66"/>
                  </a:lnTo>
                  <a:lnTo>
                    <a:pt x="24" y="51"/>
                  </a:lnTo>
                  <a:lnTo>
                    <a:pt x="36" y="35"/>
                  </a:lnTo>
                  <a:lnTo>
                    <a:pt x="51" y="23"/>
                  </a:lnTo>
                  <a:lnTo>
                    <a:pt x="67" y="15"/>
                  </a:lnTo>
                  <a:lnTo>
                    <a:pt x="83" y="8"/>
                  </a:lnTo>
                  <a:lnTo>
                    <a:pt x="102" y="4"/>
                  </a:lnTo>
                  <a:lnTo>
                    <a:pt x="122" y="0"/>
                  </a:lnTo>
                  <a:lnTo>
                    <a:pt x="141" y="4"/>
                  </a:lnTo>
                  <a:lnTo>
                    <a:pt x="161" y="8"/>
                  </a:lnTo>
                  <a:lnTo>
                    <a:pt x="180" y="15"/>
                  </a:lnTo>
                  <a:lnTo>
                    <a:pt x="196" y="23"/>
                  </a:lnTo>
                  <a:lnTo>
                    <a:pt x="208" y="35"/>
                  </a:lnTo>
                  <a:lnTo>
                    <a:pt x="220" y="51"/>
                  </a:lnTo>
                  <a:lnTo>
                    <a:pt x="231" y="66"/>
                  </a:lnTo>
                  <a:lnTo>
                    <a:pt x="239" y="86"/>
                  </a:lnTo>
                  <a:lnTo>
                    <a:pt x="243" y="102"/>
                  </a:lnTo>
                  <a:lnTo>
                    <a:pt x="243" y="125"/>
                  </a:lnTo>
                  <a:lnTo>
                    <a:pt x="243" y="121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l-GR"/>
            </a:p>
          </p:txBody>
        </p:sp>
        <p:sp>
          <p:nvSpPr>
            <p:cNvPr id="27663" name="Freeform 12"/>
            <p:cNvSpPr>
              <a:spLocks/>
            </p:cNvSpPr>
            <p:nvPr/>
          </p:nvSpPr>
          <p:spPr bwMode="auto">
            <a:xfrm>
              <a:off x="3133" y="1332"/>
              <a:ext cx="243" cy="246"/>
            </a:xfrm>
            <a:custGeom>
              <a:avLst/>
              <a:gdLst>
                <a:gd name="T0" fmla="*/ 243 w 243"/>
                <a:gd name="T1" fmla="*/ 121 h 246"/>
                <a:gd name="T2" fmla="*/ 243 w 243"/>
                <a:gd name="T3" fmla="*/ 145 h 246"/>
                <a:gd name="T4" fmla="*/ 239 w 243"/>
                <a:gd name="T5" fmla="*/ 160 h 246"/>
                <a:gd name="T6" fmla="*/ 231 w 243"/>
                <a:gd name="T7" fmla="*/ 180 h 246"/>
                <a:gd name="T8" fmla="*/ 220 w 243"/>
                <a:gd name="T9" fmla="*/ 196 h 246"/>
                <a:gd name="T10" fmla="*/ 208 w 243"/>
                <a:gd name="T11" fmla="*/ 211 h 246"/>
                <a:gd name="T12" fmla="*/ 196 w 243"/>
                <a:gd name="T13" fmla="*/ 223 h 246"/>
                <a:gd name="T14" fmla="*/ 180 w 243"/>
                <a:gd name="T15" fmla="*/ 231 h 246"/>
                <a:gd name="T16" fmla="*/ 161 w 243"/>
                <a:gd name="T17" fmla="*/ 239 h 246"/>
                <a:gd name="T18" fmla="*/ 141 w 243"/>
                <a:gd name="T19" fmla="*/ 242 h 246"/>
                <a:gd name="T20" fmla="*/ 122 w 243"/>
                <a:gd name="T21" fmla="*/ 246 h 246"/>
                <a:gd name="T22" fmla="*/ 102 w 243"/>
                <a:gd name="T23" fmla="*/ 242 h 246"/>
                <a:gd name="T24" fmla="*/ 83 w 243"/>
                <a:gd name="T25" fmla="*/ 239 h 246"/>
                <a:gd name="T26" fmla="*/ 67 w 243"/>
                <a:gd name="T27" fmla="*/ 231 h 246"/>
                <a:gd name="T28" fmla="*/ 51 w 243"/>
                <a:gd name="T29" fmla="*/ 223 h 246"/>
                <a:gd name="T30" fmla="*/ 36 w 243"/>
                <a:gd name="T31" fmla="*/ 211 h 246"/>
                <a:gd name="T32" fmla="*/ 24 w 243"/>
                <a:gd name="T33" fmla="*/ 196 h 246"/>
                <a:gd name="T34" fmla="*/ 12 w 243"/>
                <a:gd name="T35" fmla="*/ 180 h 246"/>
                <a:gd name="T36" fmla="*/ 4 w 243"/>
                <a:gd name="T37" fmla="*/ 160 h 246"/>
                <a:gd name="T38" fmla="*/ 0 w 243"/>
                <a:gd name="T39" fmla="*/ 145 h 246"/>
                <a:gd name="T40" fmla="*/ 0 w 243"/>
                <a:gd name="T41" fmla="*/ 125 h 246"/>
                <a:gd name="T42" fmla="*/ 0 w 243"/>
                <a:gd name="T43" fmla="*/ 102 h 246"/>
                <a:gd name="T44" fmla="*/ 4 w 243"/>
                <a:gd name="T45" fmla="*/ 86 h 246"/>
                <a:gd name="T46" fmla="*/ 12 w 243"/>
                <a:gd name="T47" fmla="*/ 66 h 246"/>
                <a:gd name="T48" fmla="*/ 24 w 243"/>
                <a:gd name="T49" fmla="*/ 51 h 246"/>
                <a:gd name="T50" fmla="*/ 36 w 243"/>
                <a:gd name="T51" fmla="*/ 35 h 246"/>
                <a:gd name="T52" fmla="*/ 51 w 243"/>
                <a:gd name="T53" fmla="*/ 23 h 246"/>
                <a:gd name="T54" fmla="*/ 67 w 243"/>
                <a:gd name="T55" fmla="*/ 15 h 246"/>
                <a:gd name="T56" fmla="*/ 83 w 243"/>
                <a:gd name="T57" fmla="*/ 8 h 246"/>
                <a:gd name="T58" fmla="*/ 102 w 243"/>
                <a:gd name="T59" fmla="*/ 4 h 246"/>
                <a:gd name="T60" fmla="*/ 122 w 243"/>
                <a:gd name="T61" fmla="*/ 0 h 246"/>
                <a:gd name="T62" fmla="*/ 141 w 243"/>
                <a:gd name="T63" fmla="*/ 4 h 246"/>
                <a:gd name="T64" fmla="*/ 161 w 243"/>
                <a:gd name="T65" fmla="*/ 8 h 246"/>
                <a:gd name="T66" fmla="*/ 180 w 243"/>
                <a:gd name="T67" fmla="*/ 15 h 246"/>
                <a:gd name="T68" fmla="*/ 196 w 243"/>
                <a:gd name="T69" fmla="*/ 23 h 246"/>
                <a:gd name="T70" fmla="*/ 208 w 243"/>
                <a:gd name="T71" fmla="*/ 35 h 246"/>
                <a:gd name="T72" fmla="*/ 220 w 243"/>
                <a:gd name="T73" fmla="*/ 51 h 246"/>
                <a:gd name="T74" fmla="*/ 231 w 243"/>
                <a:gd name="T75" fmla="*/ 66 h 246"/>
                <a:gd name="T76" fmla="*/ 239 w 243"/>
                <a:gd name="T77" fmla="*/ 86 h 246"/>
                <a:gd name="T78" fmla="*/ 243 w 243"/>
                <a:gd name="T79" fmla="*/ 102 h 246"/>
                <a:gd name="T80" fmla="*/ 243 w 243"/>
                <a:gd name="T81" fmla="*/ 125 h 246"/>
                <a:gd name="T82" fmla="*/ 243 w 243"/>
                <a:gd name="T83" fmla="*/ 125 h 24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43"/>
                <a:gd name="T127" fmla="*/ 0 h 246"/>
                <a:gd name="T128" fmla="*/ 243 w 243"/>
                <a:gd name="T129" fmla="*/ 246 h 24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43" h="246">
                  <a:moveTo>
                    <a:pt x="243" y="121"/>
                  </a:moveTo>
                  <a:lnTo>
                    <a:pt x="243" y="145"/>
                  </a:lnTo>
                  <a:lnTo>
                    <a:pt x="239" y="160"/>
                  </a:lnTo>
                  <a:lnTo>
                    <a:pt x="231" y="180"/>
                  </a:lnTo>
                  <a:lnTo>
                    <a:pt x="220" y="196"/>
                  </a:lnTo>
                  <a:lnTo>
                    <a:pt x="208" y="211"/>
                  </a:lnTo>
                  <a:lnTo>
                    <a:pt x="196" y="223"/>
                  </a:lnTo>
                  <a:lnTo>
                    <a:pt x="180" y="231"/>
                  </a:lnTo>
                  <a:lnTo>
                    <a:pt x="161" y="239"/>
                  </a:lnTo>
                  <a:lnTo>
                    <a:pt x="141" y="242"/>
                  </a:lnTo>
                  <a:lnTo>
                    <a:pt x="122" y="246"/>
                  </a:lnTo>
                  <a:lnTo>
                    <a:pt x="102" y="242"/>
                  </a:lnTo>
                  <a:lnTo>
                    <a:pt x="83" y="239"/>
                  </a:lnTo>
                  <a:lnTo>
                    <a:pt x="67" y="231"/>
                  </a:lnTo>
                  <a:lnTo>
                    <a:pt x="51" y="223"/>
                  </a:lnTo>
                  <a:lnTo>
                    <a:pt x="36" y="211"/>
                  </a:lnTo>
                  <a:lnTo>
                    <a:pt x="24" y="196"/>
                  </a:lnTo>
                  <a:lnTo>
                    <a:pt x="12" y="180"/>
                  </a:lnTo>
                  <a:lnTo>
                    <a:pt x="4" y="160"/>
                  </a:lnTo>
                  <a:lnTo>
                    <a:pt x="0" y="145"/>
                  </a:lnTo>
                  <a:lnTo>
                    <a:pt x="0" y="125"/>
                  </a:lnTo>
                  <a:lnTo>
                    <a:pt x="0" y="102"/>
                  </a:lnTo>
                  <a:lnTo>
                    <a:pt x="4" y="86"/>
                  </a:lnTo>
                  <a:lnTo>
                    <a:pt x="12" y="66"/>
                  </a:lnTo>
                  <a:lnTo>
                    <a:pt x="24" y="51"/>
                  </a:lnTo>
                  <a:lnTo>
                    <a:pt x="36" y="35"/>
                  </a:lnTo>
                  <a:lnTo>
                    <a:pt x="51" y="23"/>
                  </a:lnTo>
                  <a:lnTo>
                    <a:pt x="67" y="15"/>
                  </a:lnTo>
                  <a:lnTo>
                    <a:pt x="83" y="8"/>
                  </a:lnTo>
                  <a:lnTo>
                    <a:pt x="102" y="4"/>
                  </a:lnTo>
                  <a:lnTo>
                    <a:pt x="122" y="0"/>
                  </a:lnTo>
                  <a:lnTo>
                    <a:pt x="141" y="4"/>
                  </a:lnTo>
                  <a:lnTo>
                    <a:pt x="161" y="8"/>
                  </a:lnTo>
                  <a:lnTo>
                    <a:pt x="180" y="15"/>
                  </a:lnTo>
                  <a:lnTo>
                    <a:pt x="196" y="23"/>
                  </a:lnTo>
                  <a:lnTo>
                    <a:pt x="208" y="35"/>
                  </a:lnTo>
                  <a:lnTo>
                    <a:pt x="220" y="51"/>
                  </a:lnTo>
                  <a:lnTo>
                    <a:pt x="231" y="66"/>
                  </a:lnTo>
                  <a:lnTo>
                    <a:pt x="239" y="86"/>
                  </a:lnTo>
                  <a:lnTo>
                    <a:pt x="243" y="102"/>
                  </a:lnTo>
                  <a:lnTo>
                    <a:pt x="243" y="125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l-GR"/>
            </a:p>
          </p:txBody>
        </p:sp>
        <p:sp>
          <p:nvSpPr>
            <p:cNvPr id="27664" name="Freeform 13"/>
            <p:cNvSpPr>
              <a:spLocks/>
            </p:cNvSpPr>
            <p:nvPr/>
          </p:nvSpPr>
          <p:spPr bwMode="auto">
            <a:xfrm>
              <a:off x="1176" y="2224"/>
              <a:ext cx="243" cy="243"/>
            </a:xfrm>
            <a:custGeom>
              <a:avLst/>
              <a:gdLst>
                <a:gd name="T0" fmla="*/ 243 w 243"/>
                <a:gd name="T1" fmla="*/ 122 h 243"/>
                <a:gd name="T2" fmla="*/ 243 w 243"/>
                <a:gd name="T3" fmla="*/ 141 h 243"/>
                <a:gd name="T4" fmla="*/ 239 w 243"/>
                <a:gd name="T5" fmla="*/ 161 h 243"/>
                <a:gd name="T6" fmla="*/ 231 w 243"/>
                <a:gd name="T7" fmla="*/ 176 h 243"/>
                <a:gd name="T8" fmla="*/ 220 w 243"/>
                <a:gd name="T9" fmla="*/ 196 h 243"/>
                <a:gd name="T10" fmla="*/ 208 w 243"/>
                <a:gd name="T11" fmla="*/ 208 h 243"/>
                <a:gd name="T12" fmla="*/ 196 w 243"/>
                <a:gd name="T13" fmla="*/ 219 h 243"/>
                <a:gd name="T14" fmla="*/ 180 w 243"/>
                <a:gd name="T15" fmla="*/ 231 h 243"/>
                <a:gd name="T16" fmla="*/ 161 w 243"/>
                <a:gd name="T17" fmla="*/ 239 h 243"/>
                <a:gd name="T18" fmla="*/ 141 w 243"/>
                <a:gd name="T19" fmla="*/ 243 h 243"/>
                <a:gd name="T20" fmla="*/ 122 w 243"/>
                <a:gd name="T21" fmla="*/ 243 h 243"/>
                <a:gd name="T22" fmla="*/ 102 w 243"/>
                <a:gd name="T23" fmla="*/ 243 h 243"/>
                <a:gd name="T24" fmla="*/ 83 w 243"/>
                <a:gd name="T25" fmla="*/ 239 h 243"/>
                <a:gd name="T26" fmla="*/ 67 w 243"/>
                <a:gd name="T27" fmla="*/ 231 h 243"/>
                <a:gd name="T28" fmla="*/ 51 w 243"/>
                <a:gd name="T29" fmla="*/ 219 h 243"/>
                <a:gd name="T30" fmla="*/ 36 w 243"/>
                <a:gd name="T31" fmla="*/ 208 h 243"/>
                <a:gd name="T32" fmla="*/ 24 w 243"/>
                <a:gd name="T33" fmla="*/ 196 h 243"/>
                <a:gd name="T34" fmla="*/ 12 w 243"/>
                <a:gd name="T35" fmla="*/ 176 h 243"/>
                <a:gd name="T36" fmla="*/ 4 w 243"/>
                <a:gd name="T37" fmla="*/ 161 h 243"/>
                <a:gd name="T38" fmla="*/ 0 w 243"/>
                <a:gd name="T39" fmla="*/ 141 h 243"/>
                <a:gd name="T40" fmla="*/ 0 w 243"/>
                <a:gd name="T41" fmla="*/ 122 h 243"/>
                <a:gd name="T42" fmla="*/ 0 w 243"/>
                <a:gd name="T43" fmla="*/ 102 h 243"/>
                <a:gd name="T44" fmla="*/ 4 w 243"/>
                <a:gd name="T45" fmla="*/ 82 h 243"/>
                <a:gd name="T46" fmla="*/ 12 w 243"/>
                <a:gd name="T47" fmla="*/ 67 h 243"/>
                <a:gd name="T48" fmla="*/ 24 w 243"/>
                <a:gd name="T49" fmla="*/ 51 h 243"/>
                <a:gd name="T50" fmla="*/ 36 w 243"/>
                <a:gd name="T51" fmla="*/ 35 h 243"/>
                <a:gd name="T52" fmla="*/ 51 w 243"/>
                <a:gd name="T53" fmla="*/ 24 h 243"/>
                <a:gd name="T54" fmla="*/ 67 w 243"/>
                <a:gd name="T55" fmla="*/ 12 h 243"/>
                <a:gd name="T56" fmla="*/ 83 w 243"/>
                <a:gd name="T57" fmla="*/ 4 h 243"/>
                <a:gd name="T58" fmla="*/ 102 w 243"/>
                <a:gd name="T59" fmla="*/ 0 h 243"/>
                <a:gd name="T60" fmla="*/ 122 w 243"/>
                <a:gd name="T61" fmla="*/ 0 h 243"/>
                <a:gd name="T62" fmla="*/ 141 w 243"/>
                <a:gd name="T63" fmla="*/ 0 h 243"/>
                <a:gd name="T64" fmla="*/ 161 w 243"/>
                <a:gd name="T65" fmla="*/ 4 h 243"/>
                <a:gd name="T66" fmla="*/ 180 w 243"/>
                <a:gd name="T67" fmla="*/ 12 h 243"/>
                <a:gd name="T68" fmla="*/ 196 w 243"/>
                <a:gd name="T69" fmla="*/ 24 h 243"/>
                <a:gd name="T70" fmla="*/ 208 w 243"/>
                <a:gd name="T71" fmla="*/ 35 h 243"/>
                <a:gd name="T72" fmla="*/ 220 w 243"/>
                <a:gd name="T73" fmla="*/ 51 h 243"/>
                <a:gd name="T74" fmla="*/ 231 w 243"/>
                <a:gd name="T75" fmla="*/ 67 h 243"/>
                <a:gd name="T76" fmla="*/ 239 w 243"/>
                <a:gd name="T77" fmla="*/ 82 h 243"/>
                <a:gd name="T78" fmla="*/ 243 w 243"/>
                <a:gd name="T79" fmla="*/ 102 h 243"/>
                <a:gd name="T80" fmla="*/ 243 w 243"/>
                <a:gd name="T81" fmla="*/ 122 h 243"/>
                <a:gd name="T82" fmla="*/ 243 w 243"/>
                <a:gd name="T83" fmla="*/ 122 h 24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43"/>
                <a:gd name="T127" fmla="*/ 0 h 243"/>
                <a:gd name="T128" fmla="*/ 243 w 243"/>
                <a:gd name="T129" fmla="*/ 243 h 24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43" h="243">
                  <a:moveTo>
                    <a:pt x="243" y="122"/>
                  </a:moveTo>
                  <a:lnTo>
                    <a:pt x="243" y="141"/>
                  </a:lnTo>
                  <a:lnTo>
                    <a:pt x="239" y="161"/>
                  </a:lnTo>
                  <a:lnTo>
                    <a:pt x="231" y="176"/>
                  </a:lnTo>
                  <a:lnTo>
                    <a:pt x="220" y="196"/>
                  </a:lnTo>
                  <a:lnTo>
                    <a:pt x="208" y="208"/>
                  </a:lnTo>
                  <a:lnTo>
                    <a:pt x="196" y="219"/>
                  </a:lnTo>
                  <a:lnTo>
                    <a:pt x="180" y="231"/>
                  </a:lnTo>
                  <a:lnTo>
                    <a:pt x="161" y="239"/>
                  </a:lnTo>
                  <a:lnTo>
                    <a:pt x="141" y="243"/>
                  </a:lnTo>
                  <a:lnTo>
                    <a:pt x="122" y="243"/>
                  </a:lnTo>
                  <a:lnTo>
                    <a:pt x="102" y="243"/>
                  </a:lnTo>
                  <a:lnTo>
                    <a:pt x="83" y="239"/>
                  </a:lnTo>
                  <a:lnTo>
                    <a:pt x="67" y="231"/>
                  </a:lnTo>
                  <a:lnTo>
                    <a:pt x="51" y="219"/>
                  </a:lnTo>
                  <a:lnTo>
                    <a:pt x="36" y="208"/>
                  </a:lnTo>
                  <a:lnTo>
                    <a:pt x="24" y="196"/>
                  </a:lnTo>
                  <a:lnTo>
                    <a:pt x="12" y="176"/>
                  </a:lnTo>
                  <a:lnTo>
                    <a:pt x="4" y="161"/>
                  </a:lnTo>
                  <a:lnTo>
                    <a:pt x="0" y="141"/>
                  </a:lnTo>
                  <a:lnTo>
                    <a:pt x="0" y="122"/>
                  </a:lnTo>
                  <a:lnTo>
                    <a:pt x="0" y="102"/>
                  </a:lnTo>
                  <a:lnTo>
                    <a:pt x="4" y="82"/>
                  </a:lnTo>
                  <a:lnTo>
                    <a:pt x="12" y="67"/>
                  </a:lnTo>
                  <a:lnTo>
                    <a:pt x="24" y="51"/>
                  </a:lnTo>
                  <a:lnTo>
                    <a:pt x="36" y="35"/>
                  </a:lnTo>
                  <a:lnTo>
                    <a:pt x="51" y="24"/>
                  </a:lnTo>
                  <a:lnTo>
                    <a:pt x="67" y="12"/>
                  </a:lnTo>
                  <a:lnTo>
                    <a:pt x="83" y="4"/>
                  </a:lnTo>
                  <a:lnTo>
                    <a:pt x="102" y="0"/>
                  </a:lnTo>
                  <a:lnTo>
                    <a:pt x="122" y="0"/>
                  </a:lnTo>
                  <a:lnTo>
                    <a:pt x="141" y="0"/>
                  </a:lnTo>
                  <a:lnTo>
                    <a:pt x="161" y="4"/>
                  </a:lnTo>
                  <a:lnTo>
                    <a:pt x="180" y="12"/>
                  </a:lnTo>
                  <a:lnTo>
                    <a:pt x="196" y="24"/>
                  </a:lnTo>
                  <a:lnTo>
                    <a:pt x="208" y="35"/>
                  </a:lnTo>
                  <a:lnTo>
                    <a:pt x="220" y="51"/>
                  </a:lnTo>
                  <a:lnTo>
                    <a:pt x="231" y="67"/>
                  </a:lnTo>
                  <a:lnTo>
                    <a:pt x="239" y="82"/>
                  </a:lnTo>
                  <a:lnTo>
                    <a:pt x="243" y="102"/>
                  </a:lnTo>
                  <a:lnTo>
                    <a:pt x="243" y="122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l-GR"/>
            </a:p>
          </p:txBody>
        </p:sp>
        <p:sp>
          <p:nvSpPr>
            <p:cNvPr id="27665" name="Freeform 14"/>
            <p:cNvSpPr>
              <a:spLocks/>
            </p:cNvSpPr>
            <p:nvPr/>
          </p:nvSpPr>
          <p:spPr bwMode="auto">
            <a:xfrm>
              <a:off x="1176" y="2224"/>
              <a:ext cx="243" cy="243"/>
            </a:xfrm>
            <a:custGeom>
              <a:avLst/>
              <a:gdLst>
                <a:gd name="T0" fmla="*/ 243 w 243"/>
                <a:gd name="T1" fmla="*/ 122 h 243"/>
                <a:gd name="T2" fmla="*/ 243 w 243"/>
                <a:gd name="T3" fmla="*/ 141 h 243"/>
                <a:gd name="T4" fmla="*/ 239 w 243"/>
                <a:gd name="T5" fmla="*/ 161 h 243"/>
                <a:gd name="T6" fmla="*/ 231 w 243"/>
                <a:gd name="T7" fmla="*/ 176 h 243"/>
                <a:gd name="T8" fmla="*/ 220 w 243"/>
                <a:gd name="T9" fmla="*/ 196 h 243"/>
                <a:gd name="T10" fmla="*/ 208 w 243"/>
                <a:gd name="T11" fmla="*/ 208 h 243"/>
                <a:gd name="T12" fmla="*/ 196 w 243"/>
                <a:gd name="T13" fmla="*/ 219 h 243"/>
                <a:gd name="T14" fmla="*/ 180 w 243"/>
                <a:gd name="T15" fmla="*/ 231 h 243"/>
                <a:gd name="T16" fmla="*/ 161 w 243"/>
                <a:gd name="T17" fmla="*/ 239 h 243"/>
                <a:gd name="T18" fmla="*/ 141 w 243"/>
                <a:gd name="T19" fmla="*/ 243 h 243"/>
                <a:gd name="T20" fmla="*/ 122 w 243"/>
                <a:gd name="T21" fmla="*/ 243 h 243"/>
                <a:gd name="T22" fmla="*/ 102 w 243"/>
                <a:gd name="T23" fmla="*/ 243 h 243"/>
                <a:gd name="T24" fmla="*/ 83 w 243"/>
                <a:gd name="T25" fmla="*/ 239 h 243"/>
                <a:gd name="T26" fmla="*/ 67 w 243"/>
                <a:gd name="T27" fmla="*/ 231 h 243"/>
                <a:gd name="T28" fmla="*/ 51 w 243"/>
                <a:gd name="T29" fmla="*/ 219 h 243"/>
                <a:gd name="T30" fmla="*/ 36 w 243"/>
                <a:gd name="T31" fmla="*/ 208 h 243"/>
                <a:gd name="T32" fmla="*/ 24 w 243"/>
                <a:gd name="T33" fmla="*/ 196 h 243"/>
                <a:gd name="T34" fmla="*/ 12 w 243"/>
                <a:gd name="T35" fmla="*/ 176 h 243"/>
                <a:gd name="T36" fmla="*/ 4 w 243"/>
                <a:gd name="T37" fmla="*/ 161 h 243"/>
                <a:gd name="T38" fmla="*/ 0 w 243"/>
                <a:gd name="T39" fmla="*/ 141 h 243"/>
                <a:gd name="T40" fmla="*/ 0 w 243"/>
                <a:gd name="T41" fmla="*/ 122 h 243"/>
                <a:gd name="T42" fmla="*/ 0 w 243"/>
                <a:gd name="T43" fmla="*/ 102 h 243"/>
                <a:gd name="T44" fmla="*/ 4 w 243"/>
                <a:gd name="T45" fmla="*/ 82 h 243"/>
                <a:gd name="T46" fmla="*/ 12 w 243"/>
                <a:gd name="T47" fmla="*/ 67 h 243"/>
                <a:gd name="T48" fmla="*/ 24 w 243"/>
                <a:gd name="T49" fmla="*/ 51 h 243"/>
                <a:gd name="T50" fmla="*/ 36 w 243"/>
                <a:gd name="T51" fmla="*/ 35 h 243"/>
                <a:gd name="T52" fmla="*/ 51 w 243"/>
                <a:gd name="T53" fmla="*/ 24 h 243"/>
                <a:gd name="T54" fmla="*/ 67 w 243"/>
                <a:gd name="T55" fmla="*/ 12 h 243"/>
                <a:gd name="T56" fmla="*/ 83 w 243"/>
                <a:gd name="T57" fmla="*/ 4 h 243"/>
                <a:gd name="T58" fmla="*/ 102 w 243"/>
                <a:gd name="T59" fmla="*/ 0 h 243"/>
                <a:gd name="T60" fmla="*/ 122 w 243"/>
                <a:gd name="T61" fmla="*/ 0 h 243"/>
                <a:gd name="T62" fmla="*/ 141 w 243"/>
                <a:gd name="T63" fmla="*/ 0 h 243"/>
                <a:gd name="T64" fmla="*/ 161 w 243"/>
                <a:gd name="T65" fmla="*/ 4 h 243"/>
                <a:gd name="T66" fmla="*/ 180 w 243"/>
                <a:gd name="T67" fmla="*/ 12 h 243"/>
                <a:gd name="T68" fmla="*/ 196 w 243"/>
                <a:gd name="T69" fmla="*/ 24 h 243"/>
                <a:gd name="T70" fmla="*/ 208 w 243"/>
                <a:gd name="T71" fmla="*/ 35 h 243"/>
                <a:gd name="T72" fmla="*/ 220 w 243"/>
                <a:gd name="T73" fmla="*/ 51 h 243"/>
                <a:gd name="T74" fmla="*/ 231 w 243"/>
                <a:gd name="T75" fmla="*/ 67 h 243"/>
                <a:gd name="T76" fmla="*/ 239 w 243"/>
                <a:gd name="T77" fmla="*/ 82 h 243"/>
                <a:gd name="T78" fmla="*/ 243 w 243"/>
                <a:gd name="T79" fmla="*/ 102 h 243"/>
                <a:gd name="T80" fmla="*/ 243 w 243"/>
                <a:gd name="T81" fmla="*/ 122 h 243"/>
                <a:gd name="T82" fmla="*/ 243 w 243"/>
                <a:gd name="T83" fmla="*/ 122 h 24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43"/>
                <a:gd name="T127" fmla="*/ 0 h 243"/>
                <a:gd name="T128" fmla="*/ 243 w 243"/>
                <a:gd name="T129" fmla="*/ 243 h 24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43" h="243">
                  <a:moveTo>
                    <a:pt x="243" y="122"/>
                  </a:moveTo>
                  <a:lnTo>
                    <a:pt x="243" y="141"/>
                  </a:lnTo>
                  <a:lnTo>
                    <a:pt x="239" y="161"/>
                  </a:lnTo>
                  <a:lnTo>
                    <a:pt x="231" y="176"/>
                  </a:lnTo>
                  <a:lnTo>
                    <a:pt x="220" y="196"/>
                  </a:lnTo>
                  <a:lnTo>
                    <a:pt x="208" y="208"/>
                  </a:lnTo>
                  <a:lnTo>
                    <a:pt x="196" y="219"/>
                  </a:lnTo>
                  <a:lnTo>
                    <a:pt x="180" y="231"/>
                  </a:lnTo>
                  <a:lnTo>
                    <a:pt x="161" y="239"/>
                  </a:lnTo>
                  <a:lnTo>
                    <a:pt x="141" y="243"/>
                  </a:lnTo>
                  <a:lnTo>
                    <a:pt x="122" y="243"/>
                  </a:lnTo>
                  <a:lnTo>
                    <a:pt x="102" y="243"/>
                  </a:lnTo>
                  <a:lnTo>
                    <a:pt x="83" y="239"/>
                  </a:lnTo>
                  <a:lnTo>
                    <a:pt x="67" y="231"/>
                  </a:lnTo>
                  <a:lnTo>
                    <a:pt x="51" y="219"/>
                  </a:lnTo>
                  <a:lnTo>
                    <a:pt x="36" y="208"/>
                  </a:lnTo>
                  <a:lnTo>
                    <a:pt x="24" y="196"/>
                  </a:lnTo>
                  <a:lnTo>
                    <a:pt x="12" y="176"/>
                  </a:lnTo>
                  <a:lnTo>
                    <a:pt x="4" y="161"/>
                  </a:lnTo>
                  <a:lnTo>
                    <a:pt x="0" y="141"/>
                  </a:lnTo>
                  <a:lnTo>
                    <a:pt x="0" y="122"/>
                  </a:lnTo>
                  <a:lnTo>
                    <a:pt x="0" y="102"/>
                  </a:lnTo>
                  <a:lnTo>
                    <a:pt x="4" y="82"/>
                  </a:lnTo>
                  <a:lnTo>
                    <a:pt x="12" y="67"/>
                  </a:lnTo>
                  <a:lnTo>
                    <a:pt x="24" y="51"/>
                  </a:lnTo>
                  <a:lnTo>
                    <a:pt x="36" y="35"/>
                  </a:lnTo>
                  <a:lnTo>
                    <a:pt x="51" y="24"/>
                  </a:lnTo>
                  <a:lnTo>
                    <a:pt x="67" y="12"/>
                  </a:lnTo>
                  <a:lnTo>
                    <a:pt x="83" y="4"/>
                  </a:lnTo>
                  <a:lnTo>
                    <a:pt x="102" y="0"/>
                  </a:lnTo>
                  <a:lnTo>
                    <a:pt x="122" y="0"/>
                  </a:lnTo>
                  <a:lnTo>
                    <a:pt x="141" y="0"/>
                  </a:lnTo>
                  <a:lnTo>
                    <a:pt x="161" y="4"/>
                  </a:lnTo>
                  <a:lnTo>
                    <a:pt x="180" y="12"/>
                  </a:lnTo>
                  <a:lnTo>
                    <a:pt x="196" y="24"/>
                  </a:lnTo>
                  <a:lnTo>
                    <a:pt x="208" y="35"/>
                  </a:lnTo>
                  <a:lnTo>
                    <a:pt x="220" y="51"/>
                  </a:lnTo>
                  <a:lnTo>
                    <a:pt x="231" y="67"/>
                  </a:lnTo>
                  <a:lnTo>
                    <a:pt x="239" y="82"/>
                  </a:lnTo>
                  <a:lnTo>
                    <a:pt x="243" y="102"/>
                  </a:lnTo>
                  <a:lnTo>
                    <a:pt x="243" y="122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l-GR"/>
            </a:p>
          </p:txBody>
        </p:sp>
        <p:sp>
          <p:nvSpPr>
            <p:cNvPr id="27666" name="Freeform 15"/>
            <p:cNvSpPr>
              <a:spLocks/>
            </p:cNvSpPr>
            <p:nvPr/>
          </p:nvSpPr>
          <p:spPr bwMode="auto">
            <a:xfrm>
              <a:off x="1713" y="2224"/>
              <a:ext cx="246" cy="243"/>
            </a:xfrm>
            <a:custGeom>
              <a:avLst/>
              <a:gdLst>
                <a:gd name="T0" fmla="*/ 246 w 246"/>
                <a:gd name="T1" fmla="*/ 122 h 243"/>
                <a:gd name="T2" fmla="*/ 242 w 246"/>
                <a:gd name="T3" fmla="*/ 141 h 243"/>
                <a:gd name="T4" fmla="*/ 238 w 246"/>
                <a:gd name="T5" fmla="*/ 161 h 243"/>
                <a:gd name="T6" fmla="*/ 231 w 246"/>
                <a:gd name="T7" fmla="*/ 176 h 243"/>
                <a:gd name="T8" fmla="*/ 223 w 246"/>
                <a:gd name="T9" fmla="*/ 196 h 243"/>
                <a:gd name="T10" fmla="*/ 211 w 246"/>
                <a:gd name="T11" fmla="*/ 208 h 243"/>
                <a:gd name="T12" fmla="*/ 195 w 246"/>
                <a:gd name="T13" fmla="*/ 219 h 243"/>
                <a:gd name="T14" fmla="*/ 180 w 246"/>
                <a:gd name="T15" fmla="*/ 231 h 243"/>
                <a:gd name="T16" fmla="*/ 164 w 246"/>
                <a:gd name="T17" fmla="*/ 239 h 243"/>
                <a:gd name="T18" fmla="*/ 144 w 246"/>
                <a:gd name="T19" fmla="*/ 243 h 243"/>
                <a:gd name="T20" fmla="*/ 125 w 246"/>
                <a:gd name="T21" fmla="*/ 243 h 243"/>
                <a:gd name="T22" fmla="*/ 105 w 246"/>
                <a:gd name="T23" fmla="*/ 243 h 243"/>
                <a:gd name="T24" fmla="*/ 86 w 246"/>
                <a:gd name="T25" fmla="*/ 239 h 243"/>
                <a:gd name="T26" fmla="*/ 66 w 246"/>
                <a:gd name="T27" fmla="*/ 231 h 243"/>
                <a:gd name="T28" fmla="*/ 51 w 246"/>
                <a:gd name="T29" fmla="*/ 219 h 243"/>
                <a:gd name="T30" fmla="*/ 39 w 246"/>
                <a:gd name="T31" fmla="*/ 208 h 243"/>
                <a:gd name="T32" fmla="*/ 23 w 246"/>
                <a:gd name="T33" fmla="*/ 196 h 243"/>
                <a:gd name="T34" fmla="*/ 15 w 246"/>
                <a:gd name="T35" fmla="*/ 176 h 243"/>
                <a:gd name="T36" fmla="*/ 7 w 246"/>
                <a:gd name="T37" fmla="*/ 161 h 243"/>
                <a:gd name="T38" fmla="*/ 4 w 246"/>
                <a:gd name="T39" fmla="*/ 141 h 243"/>
                <a:gd name="T40" fmla="*/ 0 w 246"/>
                <a:gd name="T41" fmla="*/ 122 h 243"/>
                <a:gd name="T42" fmla="*/ 4 w 246"/>
                <a:gd name="T43" fmla="*/ 102 h 243"/>
                <a:gd name="T44" fmla="*/ 7 w 246"/>
                <a:gd name="T45" fmla="*/ 82 h 243"/>
                <a:gd name="T46" fmla="*/ 15 w 246"/>
                <a:gd name="T47" fmla="*/ 67 h 243"/>
                <a:gd name="T48" fmla="*/ 23 w 246"/>
                <a:gd name="T49" fmla="*/ 51 h 243"/>
                <a:gd name="T50" fmla="*/ 39 w 246"/>
                <a:gd name="T51" fmla="*/ 35 h 243"/>
                <a:gd name="T52" fmla="*/ 51 w 246"/>
                <a:gd name="T53" fmla="*/ 24 h 243"/>
                <a:gd name="T54" fmla="*/ 66 w 246"/>
                <a:gd name="T55" fmla="*/ 12 h 243"/>
                <a:gd name="T56" fmla="*/ 86 w 246"/>
                <a:gd name="T57" fmla="*/ 4 h 243"/>
                <a:gd name="T58" fmla="*/ 105 w 246"/>
                <a:gd name="T59" fmla="*/ 0 h 243"/>
                <a:gd name="T60" fmla="*/ 125 w 246"/>
                <a:gd name="T61" fmla="*/ 0 h 243"/>
                <a:gd name="T62" fmla="*/ 144 w 246"/>
                <a:gd name="T63" fmla="*/ 0 h 243"/>
                <a:gd name="T64" fmla="*/ 164 w 246"/>
                <a:gd name="T65" fmla="*/ 4 h 243"/>
                <a:gd name="T66" fmla="*/ 180 w 246"/>
                <a:gd name="T67" fmla="*/ 12 h 243"/>
                <a:gd name="T68" fmla="*/ 195 w 246"/>
                <a:gd name="T69" fmla="*/ 24 h 243"/>
                <a:gd name="T70" fmla="*/ 211 w 246"/>
                <a:gd name="T71" fmla="*/ 35 h 243"/>
                <a:gd name="T72" fmla="*/ 223 w 246"/>
                <a:gd name="T73" fmla="*/ 51 h 243"/>
                <a:gd name="T74" fmla="*/ 231 w 246"/>
                <a:gd name="T75" fmla="*/ 67 h 243"/>
                <a:gd name="T76" fmla="*/ 238 w 246"/>
                <a:gd name="T77" fmla="*/ 82 h 243"/>
                <a:gd name="T78" fmla="*/ 242 w 246"/>
                <a:gd name="T79" fmla="*/ 102 h 243"/>
                <a:gd name="T80" fmla="*/ 246 w 246"/>
                <a:gd name="T81" fmla="*/ 122 h 243"/>
                <a:gd name="T82" fmla="*/ 246 w 246"/>
                <a:gd name="T83" fmla="*/ 122 h 24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46"/>
                <a:gd name="T127" fmla="*/ 0 h 243"/>
                <a:gd name="T128" fmla="*/ 246 w 246"/>
                <a:gd name="T129" fmla="*/ 243 h 24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46" h="243">
                  <a:moveTo>
                    <a:pt x="246" y="122"/>
                  </a:moveTo>
                  <a:lnTo>
                    <a:pt x="242" y="141"/>
                  </a:lnTo>
                  <a:lnTo>
                    <a:pt x="238" y="161"/>
                  </a:lnTo>
                  <a:lnTo>
                    <a:pt x="231" y="176"/>
                  </a:lnTo>
                  <a:lnTo>
                    <a:pt x="223" y="196"/>
                  </a:lnTo>
                  <a:lnTo>
                    <a:pt x="211" y="208"/>
                  </a:lnTo>
                  <a:lnTo>
                    <a:pt x="195" y="219"/>
                  </a:lnTo>
                  <a:lnTo>
                    <a:pt x="180" y="231"/>
                  </a:lnTo>
                  <a:lnTo>
                    <a:pt x="164" y="239"/>
                  </a:lnTo>
                  <a:lnTo>
                    <a:pt x="144" y="243"/>
                  </a:lnTo>
                  <a:lnTo>
                    <a:pt x="125" y="243"/>
                  </a:lnTo>
                  <a:lnTo>
                    <a:pt x="105" y="243"/>
                  </a:lnTo>
                  <a:lnTo>
                    <a:pt x="86" y="239"/>
                  </a:lnTo>
                  <a:lnTo>
                    <a:pt x="66" y="231"/>
                  </a:lnTo>
                  <a:lnTo>
                    <a:pt x="51" y="219"/>
                  </a:lnTo>
                  <a:lnTo>
                    <a:pt x="39" y="208"/>
                  </a:lnTo>
                  <a:lnTo>
                    <a:pt x="23" y="196"/>
                  </a:lnTo>
                  <a:lnTo>
                    <a:pt x="15" y="176"/>
                  </a:lnTo>
                  <a:lnTo>
                    <a:pt x="7" y="161"/>
                  </a:lnTo>
                  <a:lnTo>
                    <a:pt x="4" y="141"/>
                  </a:lnTo>
                  <a:lnTo>
                    <a:pt x="0" y="122"/>
                  </a:lnTo>
                  <a:lnTo>
                    <a:pt x="4" y="102"/>
                  </a:lnTo>
                  <a:lnTo>
                    <a:pt x="7" y="82"/>
                  </a:lnTo>
                  <a:lnTo>
                    <a:pt x="15" y="67"/>
                  </a:lnTo>
                  <a:lnTo>
                    <a:pt x="23" y="51"/>
                  </a:lnTo>
                  <a:lnTo>
                    <a:pt x="39" y="35"/>
                  </a:lnTo>
                  <a:lnTo>
                    <a:pt x="51" y="24"/>
                  </a:lnTo>
                  <a:lnTo>
                    <a:pt x="66" y="12"/>
                  </a:lnTo>
                  <a:lnTo>
                    <a:pt x="86" y="4"/>
                  </a:lnTo>
                  <a:lnTo>
                    <a:pt x="105" y="0"/>
                  </a:lnTo>
                  <a:lnTo>
                    <a:pt x="125" y="0"/>
                  </a:lnTo>
                  <a:lnTo>
                    <a:pt x="144" y="0"/>
                  </a:lnTo>
                  <a:lnTo>
                    <a:pt x="164" y="4"/>
                  </a:lnTo>
                  <a:lnTo>
                    <a:pt x="180" y="12"/>
                  </a:lnTo>
                  <a:lnTo>
                    <a:pt x="195" y="24"/>
                  </a:lnTo>
                  <a:lnTo>
                    <a:pt x="211" y="35"/>
                  </a:lnTo>
                  <a:lnTo>
                    <a:pt x="223" y="51"/>
                  </a:lnTo>
                  <a:lnTo>
                    <a:pt x="231" y="67"/>
                  </a:lnTo>
                  <a:lnTo>
                    <a:pt x="238" y="82"/>
                  </a:lnTo>
                  <a:lnTo>
                    <a:pt x="242" y="102"/>
                  </a:lnTo>
                  <a:lnTo>
                    <a:pt x="246" y="122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l-GR"/>
            </a:p>
          </p:txBody>
        </p:sp>
        <p:sp>
          <p:nvSpPr>
            <p:cNvPr id="27667" name="Freeform 16"/>
            <p:cNvSpPr>
              <a:spLocks/>
            </p:cNvSpPr>
            <p:nvPr/>
          </p:nvSpPr>
          <p:spPr bwMode="auto">
            <a:xfrm>
              <a:off x="1713" y="2224"/>
              <a:ext cx="246" cy="243"/>
            </a:xfrm>
            <a:custGeom>
              <a:avLst/>
              <a:gdLst>
                <a:gd name="T0" fmla="*/ 246 w 246"/>
                <a:gd name="T1" fmla="*/ 122 h 243"/>
                <a:gd name="T2" fmla="*/ 242 w 246"/>
                <a:gd name="T3" fmla="*/ 141 h 243"/>
                <a:gd name="T4" fmla="*/ 238 w 246"/>
                <a:gd name="T5" fmla="*/ 161 h 243"/>
                <a:gd name="T6" fmla="*/ 231 w 246"/>
                <a:gd name="T7" fmla="*/ 176 h 243"/>
                <a:gd name="T8" fmla="*/ 223 w 246"/>
                <a:gd name="T9" fmla="*/ 196 h 243"/>
                <a:gd name="T10" fmla="*/ 211 w 246"/>
                <a:gd name="T11" fmla="*/ 208 h 243"/>
                <a:gd name="T12" fmla="*/ 195 w 246"/>
                <a:gd name="T13" fmla="*/ 219 h 243"/>
                <a:gd name="T14" fmla="*/ 180 w 246"/>
                <a:gd name="T15" fmla="*/ 231 h 243"/>
                <a:gd name="T16" fmla="*/ 164 w 246"/>
                <a:gd name="T17" fmla="*/ 239 h 243"/>
                <a:gd name="T18" fmla="*/ 144 w 246"/>
                <a:gd name="T19" fmla="*/ 243 h 243"/>
                <a:gd name="T20" fmla="*/ 125 w 246"/>
                <a:gd name="T21" fmla="*/ 243 h 243"/>
                <a:gd name="T22" fmla="*/ 105 w 246"/>
                <a:gd name="T23" fmla="*/ 243 h 243"/>
                <a:gd name="T24" fmla="*/ 86 w 246"/>
                <a:gd name="T25" fmla="*/ 239 h 243"/>
                <a:gd name="T26" fmla="*/ 66 w 246"/>
                <a:gd name="T27" fmla="*/ 231 h 243"/>
                <a:gd name="T28" fmla="*/ 51 w 246"/>
                <a:gd name="T29" fmla="*/ 219 h 243"/>
                <a:gd name="T30" fmla="*/ 39 w 246"/>
                <a:gd name="T31" fmla="*/ 208 h 243"/>
                <a:gd name="T32" fmla="*/ 23 w 246"/>
                <a:gd name="T33" fmla="*/ 196 h 243"/>
                <a:gd name="T34" fmla="*/ 15 w 246"/>
                <a:gd name="T35" fmla="*/ 176 h 243"/>
                <a:gd name="T36" fmla="*/ 7 w 246"/>
                <a:gd name="T37" fmla="*/ 161 h 243"/>
                <a:gd name="T38" fmla="*/ 4 w 246"/>
                <a:gd name="T39" fmla="*/ 141 h 243"/>
                <a:gd name="T40" fmla="*/ 0 w 246"/>
                <a:gd name="T41" fmla="*/ 122 h 243"/>
                <a:gd name="T42" fmla="*/ 4 w 246"/>
                <a:gd name="T43" fmla="*/ 102 h 243"/>
                <a:gd name="T44" fmla="*/ 7 w 246"/>
                <a:gd name="T45" fmla="*/ 82 h 243"/>
                <a:gd name="T46" fmla="*/ 15 w 246"/>
                <a:gd name="T47" fmla="*/ 67 h 243"/>
                <a:gd name="T48" fmla="*/ 23 w 246"/>
                <a:gd name="T49" fmla="*/ 51 h 243"/>
                <a:gd name="T50" fmla="*/ 39 w 246"/>
                <a:gd name="T51" fmla="*/ 35 h 243"/>
                <a:gd name="T52" fmla="*/ 51 w 246"/>
                <a:gd name="T53" fmla="*/ 24 h 243"/>
                <a:gd name="T54" fmla="*/ 66 w 246"/>
                <a:gd name="T55" fmla="*/ 12 h 243"/>
                <a:gd name="T56" fmla="*/ 86 w 246"/>
                <a:gd name="T57" fmla="*/ 4 h 243"/>
                <a:gd name="T58" fmla="*/ 105 w 246"/>
                <a:gd name="T59" fmla="*/ 0 h 243"/>
                <a:gd name="T60" fmla="*/ 125 w 246"/>
                <a:gd name="T61" fmla="*/ 0 h 243"/>
                <a:gd name="T62" fmla="*/ 144 w 246"/>
                <a:gd name="T63" fmla="*/ 0 h 243"/>
                <a:gd name="T64" fmla="*/ 164 w 246"/>
                <a:gd name="T65" fmla="*/ 4 h 243"/>
                <a:gd name="T66" fmla="*/ 180 w 246"/>
                <a:gd name="T67" fmla="*/ 12 h 243"/>
                <a:gd name="T68" fmla="*/ 195 w 246"/>
                <a:gd name="T69" fmla="*/ 24 h 243"/>
                <a:gd name="T70" fmla="*/ 211 w 246"/>
                <a:gd name="T71" fmla="*/ 35 h 243"/>
                <a:gd name="T72" fmla="*/ 223 w 246"/>
                <a:gd name="T73" fmla="*/ 51 h 243"/>
                <a:gd name="T74" fmla="*/ 231 w 246"/>
                <a:gd name="T75" fmla="*/ 67 h 243"/>
                <a:gd name="T76" fmla="*/ 238 w 246"/>
                <a:gd name="T77" fmla="*/ 82 h 243"/>
                <a:gd name="T78" fmla="*/ 242 w 246"/>
                <a:gd name="T79" fmla="*/ 102 h 243"/>
                <a:gd name="T80" fmla="*/ 246 w 246"/>
                <a:gd name="T81" fmla="*/ 122 h 243"/>
                <a:gd name="T82" fmla="*/ 246 w 246"/>
                <a:gd name="T83" fmla="*/ 122 h 24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46"/>
                <a:gd name="T127" fmla="*/ 0 h 243"/>
                <a:gd name="T128" fmla="*/ 246 w 246"/>
                <a:gd name="T129" fmla="*/ 243 h 24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46" h="243">
                  <a:moveTo>
                    <a:pt x="246" y="122"/>
                  </a:moveTo>
                  <a:lnTo>
                    <a:pt x="242" y="141"/>
                  </a:lnTo>
                  <a:lnTo>
                    <a:pt x="238" y="161"/>
                  </a:lnTo>
                  <a:lnTo>
                    <a:pt x="231" y="176"/>
                  </a:lnTo>
                  <a:lnTo>
                    <a:pt x="223" y="196"/>
                  </a:lnTo>
                  <a:lnTo>
                    <a:pt x="211" y="208"/>
                  </a:lnTo>
                  <a:lnTo>
                    <a:pt x="195" y="219"/>
                  </a:lnTo>
                  <a:lnTo>
                    <a:pt x="180" y="231"/>
                  </a:lnTo>
                  <a:lnTo>
                    <a:pt x="164" y="239"/>
                  </a:lnTo>
                  <a:lnTo>
                    <a:pt x="144" y="243"/>
                  </a:lnTo>
                  <a:lnTo>
                    <a:pt x="125" y="243"/>
                  </a:lnTo>
                  <a:lnTo>
                    <a:pt x="105" y="243"/>
                  </a:lnTo>
                  <a:lnTo>
                    <a:pt x="86" y="239"/>
                  </a:lnTo>
                  <a:lnTo>
                    <a:pt x="66" y="231"/>
                  </a:lnTo>
                  <a:lnTo>
                    <a:pt x="51" y="219"/>
                  </a:lnTo>
                  <a:lnTo>
                    <a:pt x="39" y="208"/>
                  </a:lnTo>
                  <a:lnTo>
                    <a:pt x="23" y="196"/>
                  </a:lnTo>
                  <a:lnTo>
                    <a:pt x="15" y="176"/>
                  </a:lnTo>
                  <a:lnTo>
                    <a:pt x="7" y="161"/>
                  </a:lnTo>
                  <a:lnTo>
                    <a:pt x="4" y="141"/>
                  </a:lnTo>
                  <a:lnTo>
                    <a:pt x="0" y="122"/>
                  </a:lnTo>
                  <a:lnTo>
                    <a:pt x="4" y="102"/>
                  </a:lnTo>
                  <a:lnTo>
                    <a:pt x="7" y="82"/>
                  </a:lnTo>
                  <a:lnTo>
                    <a:pt x="15" y="67"/>
                  </a:lnTo>
                  <a:lnTo>
                    <a:pt x="23" y="51"/>
                  </a:lnTo>
                  <a:lnTo>
                    <a:pt x="39" y="35"/>
                  </a:lnTo>
                  <a:lnTo>
                    <a:pt x="51" y="24"/>
                  </a:lnTo>
                  <a:lnTo>
                    <a:pt x="66" y="12"/>
                  </a:lnTo>
                  <a:lnTo>
                    <a:pt x="86" y="4"/>
                  </a:lnTo>
                  <a:lnTo>
                    <a:pt x="105" y="0"/>
                  </a:lnTo>
                  <a:lnTo>
                    <a:pt x="125" y="0"/>
                  </a:lnTo>
                  <a:lnTo>
                    <a:pt x="144" y="0"/>
                  </a:lnTo>
                  <a:lnTo>
                    <a:pt x="164" y="4"/>
                  </a:lnTo>
                  <a:lnTo>
                    <a:pt x="180" y="12"/>
                  </a:lnTo>
                  <a:lnTo>
                    <a:pt x="195" y="24"/>
                  </a:lnTo>
                  <a:lnTo>
                    <a:pt x="211" y="35"/>
                  </a:lnTo>
                  <a:lnTo>
                    <a:pt x="223" y="51"/>
                  </a:lnTo>
                  <a:lnTo>
                    <a:pt x="231" y="67"/>
                  </a:lnTo>
                  <a:lnTo>
                    <a:pt x="238" y="82"/>
                  </a:lnTo>
                  <a:lnTo>
                    <a:pt x="242" y="102"/>
                  </a:lnTo>
                  <a:lnTo>
                    <a:pt x="246" y="122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l-GR"/>
            </a:p>
          </p:txBody>
        </p:sp>
        <p:sp>
          <p:nvSpPr>
            <p:cNvPr id="27668" name="Freeform 17"/>
            <p:cNvSpPr>
              <a:spLocks/>
            </p:cNvSpPr>
            <p:nvPr/>
          </p:nvSpPr>
          <p:spPr bwMode="auto">
            <a:xfrm>
              <a:off x="1176" y="2760"/>
              <a:ext cx="243" cy="247"/>
            </a:xfrm>
            <a:custGeom>
              <a:avLst/>
              <a:gdLst>
                <a:gd name="T0" fmla="*/ 243 w 243"/>
                <a:gd name="T1" fmla="*/ 122 h 247"/>
                <a:gd name="T2" fmla="*/ 243 w 243"/>
                <a:gd name="T3" fmla="*/ 145 h 247"/>
                <a:gd name="T4" fmla="*/ 239 w 243"/>
                <a:gd name="T5" fmla="*/ 161 h 247"/>
                <a:gd name="T6" fmla="*/ 231 w 243"/>
                <a:gd name="T7" fmla="*/ 180 h 247"/>
                <a:gd name="T8" fmla="*/ 220 w 243"/>
                <a:gd name="T9" fmla="*/ 196 h 247"/>
                <a:gd name="T10" fmla="*/ 208 w 243"/>
                <a:gd name="T11" fmla="*/ 212 h 247"/>
                <a:gd name="T12" fmla="*/ 196 w 243"/>
                <a:gd name="T13" fmla="*/ 224 h 247"/>
                <a:gd name="T14" fmla="*/ 180 w 243"/>
                <a:gd name="T15" fmla="*/ 231 h 247"/>
                <a:gd name="T16" fmla="*/ 161 w 243"/>
                <a:gd name="T17" fmla="*/ 239 h 247"/>
                <a:gd name="T18" fmla="*/ 141 w 243"/>
                <a:gd name="T19" fmla="*/ 243 h 247"/>
                <a:gd name="T20" fmla="*/ 122 w 243"/>
                <a:gd name="T21" fmla="*/ 247 h 247"/>
                <a:gd name="T22" fmla="*/ 102 w 243"/>
                <a:gd name="T23" fmla="*/ 243 h 247"/>
                <a:gd name="T24" fmla="*/ 83 w 243"/>
                <a:gd name="T25" fmla="*/ 239 h 247"/>
                <a:gd name="T26" fmla="*/ 67 w 243"/>
                <a:gd name="T27" fmla="*/ 231 h 247"/>
                <a:gd name="T28" fmla="*/ 51 w 243"/>
                <a:gd name="T29" fmla="*/ 224 h 247"/>
                <a:gd name="T30" fmla="*/ 36 w 243"/>
                <a:gd name="T31" fmla="*/ 212 h 247"/>
                <a:gd name="T32" fmla="*/ 24 w 243"/>
                <a:gd name="T33" fmla="*/ 196 h 247"/>
                <a:gd name="T34" fmla="*/ 12 w 243"/>
                <a:gd name="T35" fmla="*/ 180 h 247"/>
                <a:gd name="T36" fmla="*/ 4 w 243"/>
                <a:gd name="T37" fmla="*/ 161 h 247"/>
                <a:gd name="T38" fmla="*/ 0 w 243"/>
                <a:gd name="T39" fmla="*/ 145 h 247"/>
                <a:gd name="T40" fmla="*/ 0 w 243"/>
                <a:gd name="T41" fmla="*/ 126 h 247"/>
                <a:gd name="T42" fmla="*/ 0 w 243"/>
                <a:gd name="T43" fmla="*/ 106 h 247"/>
                <a:gd name="T44" fmla="*/ 4 w 243"/>
                <a:gd name="T45" fmla="*/ 87 h 247"/>
                <a:gd name="T46" fmla="*/ 12 w 243"/>
                <a:gd name="T47" fmla="*/ 67 h 247"/>
                <a:gd name="T48" fmla="*/ 24 w 243"/>
                <a:gd name="T49" fmla="*/ 51 h 247"/>
                <a:gd name="T50" fmla="*/ 36 w 243"/>
                <a:gd name="T51" fmla="*/ 40 h 247"/>
                <a:gd name="T52" fmla="*/ 51 w 243"/>
                <a:gd name="T53" fmla="*/ 24 h 247"/>
                <a:gd name="T54" fmla="*/ 67 w 243"/>
                <a:gd name="T55" fmla="*/ 16 h 247"/>
                <a:gd name="T56" fmla="*/ 83 w 243"/>
                <a:gd name="T57" fmla="*/ 8 h 247"/>
                <a:gd name="T58" fmla="*/ 102 w 243"/>
                <a:gd name="T59" fmla="*/ 4 h 247"/>
                <a:gd name="T60" fmla="*/ 122 w 243"/>
                <a:gd name="T61" fmla="*/ 0 h 247"/>
                <a:gd name="T62" fmla="*/ 141 w 243"/>
                <a:gd name="T63" fmla="*/ 4 h 247"/>
                <a:gd name="T64" fmla="*/ 161 w 243"/>
                <a:gd name="T65" fmla="*/ 8 h 247"/>
                <a:gd name="T66" fmla="*/ 180 w 243"/>
                <a:gd name="T67" fmla="*/ 16 h 247"/>
                <a:gd name="T68" fmla="*/ 196 w 243"/>
                <a:gd name="T69" fmla="*/ 24 h 247"/>
                <a:gd name="T70" fmla="*/ 208 w 243"/>
                <a:gd name="T71" fmla="*/ 40 h 247"/>
                <a:gd name="T72" fmla="*/ 220 w 243"/>
                <a:gd name="T73" fmla="*/ 51 h 247"/>
                <a:gd name="T74" fmla="*/ 231 w 243"/>
                <a:gd name="T75" fmla="*/ 67 h 247"/>
                <a:gd name="T76" fmla="*/ 239 w 243"/>
                <a:gd name="T77" fmla="*/ 87 h 247"/>
                <a:gd name="T78" fmla="*/ 243 w 243"/>
                <a:gd name="T79" fmla="*/ 106 h 247"/>
                <a:gd name="T80" fmla="*/ 243 w 243"/>
                <a:gd name="T81" fmla="*/ 126 h 247"/>
                <a:gd name="T82" fmla="*/ 243 w 243"/>
                <a:gd name="T83" fmla="*/ 126 h 247"/>
                <a:gd name="T84" fmla="*/ 243 w 243"/>
                <a:gd name="T85" fmla="*/ 122 h 24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43"/>
                <a:gd name="T130" fmla="*/ 0 h 247"/>
                <a:gd name="T131" fmla="*/ 243 w 243"/>
                <a:gd name="T132" fmla="*/ 247 h 24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43" h="247">
                  <a:moveTo>
                    <a:pt x="243" y="122"/>
                  </a:moveTo>
                  <a:lnTo>
                    <a:pt x="243" y="145"/>
                  </a:lnTo>
                  <a:lnTo>
                    <a:pt x="239" y="161"/>
                  </a:lnTo>
                  <a:lnTo>
                    <a:pt x="231" y="180"/>
                  </a:lnTo>
                  <a:lnTo>
                    <a:pt x="220" y="196"/>
                  </a:lnTo>
                  <a:lnTo>
                    <a:pt x="208" y="212"/>
                  </a:lnTo>
                  <a:lnTo>
                    <a:pt x="196" y="224"/>
                  </a:lnTo>
                  <a:lnTo>
                    <a:pt x="180" y="231"/>
                  </a:lnTo>
                  <a:lnTo>
                    <a:pt x="161" y="239"/>
                  </a:lnTo>
                  <a:lnTo>
                    <a:pt x="141" y="243"/>
                  </a:lnTo>
                  <a:lnTo>
                    <a:pt x="122" y="247"/>
                  </a:lnTo>
                  <a:lnTo>
                    <a:pt x="102" y="243"/>
                  </a:lnTo>
                  <a:lnTo>
                    <a:pt x="83" y="239"/>
                  </a:lnTo>
                  <a:lnTo>
                    <a:pt x="67" y="231"/>
                  </a:lnTo>
                  <a:lnTo>
                    <a:pt x="51" y="224"/>
                  </a:lnTo>
                  <a:lnTo>
                    <a:pt x="36" y="212"/>
                  </a:lnTo>
                  <a:lnTo>
                    <a:pt x="24" y="196"/>
                  </a:lnTo>
                  <a:lnTo>
                    <a:pt x="12" y="180"/>
                  </a:lnTo>
                  <a:lnTo>
                    <a:pt x="4" y="161"/>
                  </a:lnTo>
                  <a:lnTo>
                    <a:pt x="0" y="145"/>
                  </a:lnTo>
                  <a:lnTo>
                    <a:pt x="0" y="126"/>
                  </a:lnTo>
                  <a:lnTo>
                    <a:pt x="0" y="106"/>
                  </a:lnTo>
                  <a:lnTo>
                    <a:pt x="4" y="87"/>
                  </a:lnTo>
                  <a:lnTo>
                    <a:pt x="12" y="67"/>
                  </a:lnTo>
                  <a:lnTo>
                    <a:pt x="24" y="51"/>
                  </a:lnTo>
                  <a:lnTo>
                    <a:pt x="36" y="40"/>
                  </a:lnTo>
                  <a:lnTo>
                    <a:pt x="51" y="24"/>
                  </a:lnTo>
                  <a:lnTo>
                    <a:pt x="67" y="16"/>
                  </a:lnTo>
                  <a:lnTo>
                    <a:pt x="83" y="8"/>
                  </a:lnTo>
                  <a:lnTo>
                    <a:pt x="102" y="4"/>
                  </a:lnTo>
                  <a:lnTo>
                    <a:pt x="122" y="0"/>
                  </a:lnTo>
                  <a:lnTo>
                    <a:pt x="141" y="4"/>
                  </a:lnTo>
                  <a:lnTo>
                    <a:pt x="161" y="8"/>
                  </a:lnTo>
                  <a:lnTo>
                    <a:pt x="180" y="16"/>
                  </a:lnTo>
                  <a:lnTo>
                    <a:pt x="196" y="24"/>
                  </a:lnTo>
                  <a:lnTo>
                    <a:pt x="208" y="40"/>
                  </a:lnTo>
                  <a:lnTo>
                    <a:pt x="220" y="51"/>
                  </a:lnTo>
                  <a:lnTo>
                    <a:pt x="231" y="67"/>
                  </a:lnTo>
                  <a:lnTo>
                    <a:pt x="239" y="87"/>
                  </a:lnTo>
                  <a:lnTo>
                    <a:pt x="243" y="106"/>
                  </a:lnTo>
                  <a:lnTo>
                    <a:pt x="243" y="126"/>
                  </a:lnTo>
                  <a:lnTo>
                    <a:pt x="243" y="122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l-GR"/>
            </a:p>
          </p:txBody>
        </p:sp>
        <p:sp>
          <p:nvSpPr>
            <p:cNvPr id="27669" name="Freeform 18"/>
            <p:cNvSpPr>
              <a:spLocks/>
            </p:cNvSpPr>
            <p:nvPr/>
          </p:nvSpPr>
          <p:spPr bwMode="auto">
            <a:xfrm>
              <a:off x="1176" y="2760"/>
              <a:ext cx="243" cy="247"/>
            </a:xfrm>
            <a:custGeom>
              <a:avLst/>
              <a:gdLst>
                <a:gd name="T0" fmla="*/ 243 w 243"/>
                <a:gd name="T1" fmla="*/ 122 h 247"/>
                <a:gd name="T2" fmla="*/ 243 w 243"/>
                <a:gd name="T3" fmla="*/ 145 h 247"/>
                <a:gd name="T4" fmla="*/ 239 w 243"/>
                <a:gd name="T5" fmla="*/ 161 h 247"/>
                <a:gd name="T6" fmla="*/ 231 w 243"/>
                <a:gd name="T7" fmla="*/ 180 h 247"/>
                <a:gd name="T8" fmla="*/ 220 w 243"/>
                <a:gd name="T9" fmla="*/ 196 h 247"/>
                <a:gd name="T10" fmla="*/ 208 w 243"/>
                <a:gd name="T11" fmla="*/ 212 h 247"/>
                <a:gd name="T12" fmla="*/ 196 w 243"/>
                <a:gd name="T13" fmla="*/ 224 h 247"/>
                <a:gd name="T14" fmla="*/ 180 w 243"/>
                <a:gd name="T15" fmla="*/ 231 h 247"/>
                <a:gd name="T16" fmla="*/ 161 w 243"/>
                <a:gd name="T17" fmla="*/ 239 h 247"/>
                <a:gd name="T18" fmla="*/ 141 w 243"/>
                <a:gd name="T19" fmla="*/ 243 h 247"/>
                <a:gd name="T20" fmla="*/ 122 w 243"/>
                <a:gd name="T21" fmla="*/ 247 h 247"/>
                <a:gd name="T22" fmla="*/ 102 w 243"/>
                <a:gd name="T23" fmla="*/ 243 h 247"/>
                <a:gd name="T24" fmla="*/ 83 w 243"/>
                <a:gd name="T25" fmla="*/ 239 h 247"/>
                <a:gd name="T26" fmla="*/ 67 w 243"/>
                <a:gd name="T27" fmla="*/ 231 h 247"/>
                <a:gd name="T28" fmla="*/ 51 w 243"/>
                <a:gd name="T29" fmla="*/ 224 h 247"/>
                <a:gd name="T30" fmla="*/ 36 w 243"/>
                <a:gd name="T31" fmla="*/ 212 h 247"/>
                <a:gd name="T32" fmla="*/ 24 w 243"/>
                <a:gd name="T33" fmla="*/ 196 h 247"/>
                <a:gd name="T34" fmla="*/ 12 w 243"/>
                <a:gd name="T35" fmla="*/ 180 h 247"/>
                <a:gd name="T36" fmla="*/ 4 w 243"/>
                <a:gd name="T37" fmla="*/ 161 h 247"/>
                <a:gd name="T38" fmla="*/ 0 w 243"/>
                <a:gd name="T39" fmla="*/ 145 h 247"/>
                <a:gd name="T40" fmla="*/ 0 w 243"/>
                <a:gd name="T41" fmla="*/ 126 h 247"/>
                <a:gd name="T42" fmla="*/ 0 w 243"/>
                <a:gd name="T43" fmla="*/ 106 h 247"/>
                <a:gd name="T44" fmla="*/ 4 w 243"/>
                <a:gd name="T45" fmla="*/ 87 h 247"/>
                <a:gd name="T46" fmla="*/ 12 w 243"/>
                <a:gd name="T47" fmla="*/ 67 h 247"/>
                <a:gd name="T48" fmla="*/ 24 w 243"/>
                <a:gd name="T49" fmla="*/ 51 h 247"/>
                <a:gd name="T50" fmla="*/ 36 w 243"/>
                <a:gd name="T51" fmla="*/ 40 h 247"/>
                <a:gd name="T52" fmla="*/ 51 w 243"/>
                <a:gd name="T53" fmla="*/ 24 h 247"/>
                <a:gd name="T54" fmla="*/ 67 w 243"/>
                <a:gd name="T55" fmla="*/ 16 h 247"/>
                <a:gd name="T56" fmla="*/ 83 w 243"/>
                <a:gd name="T57" fmla="*/ 8 h 247"/>
                <a:gd name="T58" fmla="*/ 102 w 243"/>
                <a:gd name="T59" fmla="*/ 4 h 247"/>
                <a:gd name="T60" fmla="*/ 122 w 243"/>
                <a:gd name="T61" fmla="*/ 0 h 247"/>
                <a:gd name="T62" fmla="*/ 141 w 243"/>
                <a:gd name="T63" fmla="*/ 4 h 247"/>
                <a:gd name="T64" fmla="*/ 161 w 243"/>
                <a:gd name="T65" fmla="*/ 8 h 247"/>
                <a:gd name="T66" fmla="*/ 180 w 243"/>
                <a:gd name="T67" fmla="*/ 16 h 247"/>
                <a:gd name="T68" fmla="*/ 196 w 243"/>
                <a:gd name="T69" fmla="*/ 24 h 247"/>
                <a:gd name="T70" fmla="*/ 208 w 243"/>
                <a:gd name="T71" fmla="*/ 40 h 247"/>
                <a:gd name="T72" fmla="*/ 220 w 243"/>
                <a:gd name="T73" fmla="*/ 51 h 247"/>
                <a:gd name="T74" fmla="*/ 231 w 243"/>
                <a:gd name="T75" fmla="*/ 67 h 247"/>
                <a:gd name="T76" fmla="*/ 239 w 243"/>
                <a:gd name="T77" fmla="*/ 87 h 247"/>
                <a:gd name="T78" fmla="*/ 243 w 243"/>
                <a:gd name="T79" fmla="*/ 106 h 247"/>
                <a:gd name="T80" fmla="*/ 243 w 243"/>
                <a:gd name="T81" fmla="*/ 126 h 247"/>
                <a:gd name="T82" fmla="*/ 243 w 243"/>
                <a:gd name="T83" fmla="*/ 126 h 24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43"/>
                <a:gd name="T127" fmla="*/ 0 h 247"/>
                <a:gd name="T128" fmla="*/ 243 w 243"/>
                <a:gd name="T129" fmla="*/ 247 h 247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43" h="247">
                  <a:moveTo>
                    <a:pt x="243" y="122"/>
                  </a:moveTo>
                  <a:lnTo>
                    <a:pt x="243" y="145"/>
                  </a:lnTo>
                  <a:lnTo>
                    <a:pt x="239" y="161"/>
                  </a:lnTo>
                  <a:lnTo>
                    <a:pt x="231" y="180"/>
                  </a:lnTo>
                  <a:lnTo>
                    <a:pt x="220" y="196"/>
                  </a:lnTo>
                  <a:lnTo>
                    <a:pt x="208" y="212"/>
                  </a:lnTo>
                  <a:lnTo>
                    <a:pt x="196" y="224"/>
                  </a:lnTo>
                  <a:lnTo>
                    <a:pt x="180" y="231"/>
                  </a:lnTo>
                  <a:lnTo>
                    <a:pt x="161" y="239"/>
                  </a:lnTo>
                  <a:lnTo>
                    <a:pt x="141" y="243"/>
                  </a:lnTo>
                  <a:lnTo>
                    <a:pt x="122" y="247"/>
                  </a:lnTo>
                  <a:lnTo>
                    <a:pt x="102" y="243"/>
                  </a:lnTo>
                  <a:lnTo>
                    <a:pt x="83" y="239"/>
                  </a:lnTo>
                  <a:lnTo>
                    <a:pt x="67" y="231"/>
                  </a:lnTo>
                  <a:lnTo>
                    <a:pt x="51" y="224"/>
                  </a:lnTo>
                  <a:lnTo>
                    <a:pt x="36" y="212"/>
                  </a:lnTo>
                  <a:lnTo>
                    <a:pt x="24" y="196"/>
                  </a:lnTo>
                  <a:lnTo>
                    <a:pt x="12" y="180"/>
                  </a:lnTo>
                  <a:lnTo>
                    <a:pt x="4" y="161"/>
                  </a:lnTo>
                  <a:lnTo>
                    <a:pt x="0" y="145"/>
                  </a:lnTo>
                  <a:lnTo>
                    <a:pt x="0" y="126"/>
                  </a:lnTo>
                  <a:lnTo>
                    <a:pt x="0" y="106"/>
                  </a:lnTo>
                  <a:lnTo>
                    <a:pt x="4" y="87"/>
                  </a:lnTo>
                  <a:lnTo>
                    <a:pt x="12" y="67"/>
                  </a:lnTo>
                  <a:lnTo>
                    <a:pt x="24" y="51"/>
                  </a:lnTo>
                  <a:lnTo>
                    <a:pt x="36" y="40"/>
                  </a:lnTo>
                  <a:lnTo>
                    <a:pt x="51" y="24"/>
                  </a:lnTo>
                  <a:lnTo>
                    <a:pt x="67" y="16"/>
                  </a:lnTo>
                  <a:lnTo>
                    <a:pt x="83" y="8"/>
                  </a:lnTo>
                  <a:lnTo>
                    <a:pt x="102" y="4"/>
                  </a:lnTo>
                  <a:lnTo>
                    <a:pt x="122" y="0"/>
                  </a:lnTo>
                  <a:lnTo>
                    <a:pt x="141" y="4"/>
                  </a:lnTo>
                  <a:lnTo>
                    <a:pt x="161" y="8"/>
                  </a:lnTo>
                  <a:lnTo>
                    <a:pt x="180" y="16"/>
                  </a:lnTo>
                  <a:lnTo>
                    <a:pt x="196" y="24"/>
                  </a:lnTo>
                  <a:lnTo>
                    <a:pt x="208" y="40"/>
                  </a:lnTo>
                  <a:lnTo>
                    <a:pt x="220" y="51"/>
                  </a:lnTo>
                  <a:lnTo>
                    <a:pt x="231" y="67"/>
                  </a:lnTo>
                  <a:lnTo>
                    <a:pt x="239" y="87"/>
                  </a:lnTo>
                  <a:lnTo>
                    <a:pt x="243" y="106"/>
                  </a:lnTo>
                  <a:lnTo>
                    <a:pt x="243" y="126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l-GR"/>
            </a:p>
          </p:txBody>
        </p:sp>
        <p:sp>
          <p:nvSpPr>
            <p:cNvPr id="27670" name="Freeform 19"/>
            <p:cNvSpPr>
              <a:spLocks/>
            </p:cNvSpPr>
            <p:nvPr/>
          </p:nvSpPr>
          <p:spPr bwMode="auto">
            <a:xfrm>
              <a:off x="1713" y="2760"/>
              <a:ext cx="246" cy="247"/>
            </a:xfrm>
            <a:custGeom>
              <a:avLst/>
              <a:gdLst>
                <a:gd name="T0" fmla="*/ 246 w 246"/>
                <a:gd name="T1" fmla="*/ 122 h 247"/>
                <a:gd name="T2" fmla="*/ 242 w 246"/>
                <a:gd name="T3" fmla="*/ 145 h 247"/>
                <a:gd name="T4" fmla="*/ 238 w 246"/>
                <a:gd name="T5" fmla="*/ 161 h 247"/>
                <a:gd name="T6" fmla="*/ 231 w 246"/>
                <a:gd name="T7" fmla="*/ 180 h 247"/>
                <a:gd name="T8" fmla="*/ 223 w 246"/>
                <a:gd name="T9" fmla="*/ 196 h 247"/>
                <a:gd name="T10" fmla="*/ 211 w 246"/>
                <a:gd name="T11" fmla="*/ 212 h 247"/>
                <a:gd name="T12" fmla="*/ 195 w 246"/>
                <a:gd name="T13" fmla="*/ 224 h 247"/>
                <a:gd name="T14" fmla="*/ 180 w 246"/>
                <a:gd name="T15" fmla="*/ 231 h 247"/>
                <a:gd name="T16" fmla="*/ 164 w 246"/>
                <a:gd name="T17" fmla="*/ 239 h 247"/>
                <a:gd name="T18" fmla="*/ 144 w 246"/>
                <a:gd name="T19" fmla="*/ 243 h 247"/>
                <a:gd name="T20" fmla="*/ 125 w 246"/>
                <a:gd name="T21" fmla="*/ 247 h 247"/>
                <a:gd name="T22" fmla="*/ 105 w 246"/>
                <a:gd name="T23" fmla="*/ 243 h 247"/>
                <a:gd name="T24" fmla="*/ 86 w 246"/>
                <a:gd name="T25" fmla="*/ 239 h 247"/>
                <a:gd name="T26" fmla="*/ 66 w 246"/>
                <a:gd name="T27" fmla="*/ 231 h 247"/>
                <a:gd name="T28" fmla="*/ 51 w 246"/>
                <a:gd name="T29" fmla="*/ 224 h 247"/>
                <a:gd name="T30" fmla="*/ 39 w 246"/>
                <a:gd name="T31" fmla="*/ 212 h 247"/>
                <a:gd name="T32" fmla="*/ 23 w 246"/>
                <a:gd name="T33" fmla="*/ 196 h 247"/>
                <a:gd name="T34" fmla="*/ 15 w 246"/>
                <a:gd name="T35" fmla="*/ 180 h 247"/>
                <a:gd name="T36" fmla="*/ 7 w 246"/>
                <a:gd name="T37" fmla="*/ 161 h 247"/>
                <a:gd name="T38" fmla="*/ 4 w 246"/>
                <a:gd name="T39" fmla="*/ 145 h 247"/>
                <a:gd name="T40" fmla="*/ 0 w 246"/>
                <a:gd name="T41" fmla="*/ 126 h 247"/>
                <a:gd name="T42" fmla="*/ 4 w 246"/>
                <a:gd name="T43" fmla="*/ 106 h 247"/>
                <a:gd name="T44" fmla="*/ 7 w 246"/>
                <a:gd name="T45" fmla="*/ 87 h 247"/>
                <a:gd name="T46" fmla="*/ 15 w 246"/>
                <a:gd name="T47" fmla="*/ 67 h 247"/>
                <a:gd name="T48" fmla="*/ 23 w 246"/>
                <a:gd name="T49" fmla="*/ 51 h 247"/>
                <a:gd name="T50" fmla="*/ 39 w 246"/>
                <a:gd name="T51" fmla="*/ 40 h 247"/>
                <a:gd name="T52" fmla="*/ 51 w 246"/>
                <a:gd name="T53" fmla="*/ 24 h 247"/>
                <a:gd name="T54" fmla="*/ 66 w 246"/>
                <a:gd name="T55" fmla="*/ 16 h 247"/>
                <a:gd name="T56" fmla="*/ 86 w 246"/>
                <a:gd name="T57" fmla="*/ 8 h 247"/>
                <a:gd name="T58" fmla="*/ 105 w 246"/>
                <a:gd name="T59" fmla="*/ 4 h 247"/>
                <a:gd name="T60" fmla="*/ 125 w 246"/>
                <a:gd name="T61" fmla="*/ 0 h 247"/>
                <a:gd name="T62" fmla="*/ 144 w 246"/>
                <a:gd name="T63" fmla="*/ 4 h 247"/>
                <a:gd name="T64" fmla="*/ 164 w 246"/>
                <a:gd name="T65" fmla="*/ 8 h 247"/>
                <a:gd name="T66" fmla="*/ 180 w 246"/>
                <a:gd name="T67" fmla="*/ 16 h 247"/>
                <a:gd name="T68" fmla="*/ 195 w 246"/>
                <a:gd name="T69" fmla="*/ 24 h 247"/>
                <a:gd name="T70" fmla="*/ 211 w 246"/>
                <a:gd name="T71" fmla="*/ 40 h 247"/>
                <a:gd name="T72" fmla="*/ 223 w 246"/>
                <a:gd name="T73" fmla="*/ 51 h 247"/>
                <a:gd name="T74" fmla="*/ 231 w 246"/>
                <a:gd name="T75" fmla="*/ 67 h 247"/>
                <a:gd name="T76" fmla="*/ 238 w 246"/>
                <a:gd name="T77" fmla="*/ 87 h 247"/>
                <a:gd name="T78" fmla="*/ 242 w 246"/>
                <a:gd name="T79" fmla="*/ 106 h 247"/>
                <a:gd name="T80" fmla="*/ 246 w 246"/>
                <a:gd name="T81" fmla="*/ 126 h 247"/>
                <a:gd name="T82" fmla="*/ 246 w 246"/>
                <a:gd name="T83" fmla="*/ 126 h 247"/>
                <a:gd name="T84" fmla="*/ 246 w 246"/>
                <a:gd name="T85" fmla="*/ 122 h 24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46"/>
                <a:gd name="T130" fmla="*/ 0 h 247"/>
                <a:gd name="T131" fmla="*/ 246 w 246"/>
                <a:gd name="T132" fmla="*/ 247 h 24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46" h="247">
                  <a:moveTo>
                    <a:pt x="246" y="122"/>
                  </a:moveTo>
                  <a:lnTo>
                    <a:pt x="242" y="145"/>
                  </a:lnTo>
                  <a:lnTo>
                    <a:pt x="238" y="161"/>
                  </a:lnTo>
                  <a:lnTo>
                    <a:pt x="231" y="180"/>
                  </a:lnTo>
                  <a:lnTo>
                    <a:pt x="223" y="196"/>
                  </a:lnTo>
                  <a:lnTo>
                    <a:pt x="211" y="212"/>
                  </a:lnTo>
                  <a:lnTo>
                    <a:pt x="195" y="224"/>
                  </a:lnTo>
                  <a:lnTo>
                    <a:pt x="180" y="231"/>
                  </a:lnTo>
                  <a:lnTo>
                    <a:pt x="164" y="239"/>
                  </a:lnTo>
                  <a:lnTo>
                    <a:pt x="144" y="243"/>
                  </a:lnTo>
                  <a:lnTo>
                    <a:pt x="125" y="247"/>
                  </a:lnTo>
                  <a:lnTo>
                    <a:pt x="105" y="243"/>
                  </a:lnTo>
                  <a:lnTo>
                    <a:pt x="86" y="239"/>
                  </a:lnTo>
                  <a:lnTo>
                    <a:pt x="66" y="231"/>
                  </a:lnTo>
                  <a:lnTo>
                    <a:pt x="51" y="224"/>
                  </a:lnTo>
                  <a:lnTo>
                    <a:pt x="39" y="212"/>
                  </a:lnTo>
                  <a:lnTo>
                    <a:pt x="23" y="196"/>
                  </a:lnTo>
                  <a:lnTo>
                    <a:pt x="15" y="180"/>
                  </a:lnTo>
                  <a:lnTo>
                    <a:pt x="7" y="161"/>
                  </a:lnTo>
                  <a:lnTo>
                    <a:pt x="4" y="145"/>
                  </a:lnTo>
                  <a:lnTo>
                    <a:pt x="0" y="126"/>
                  </a:lnTo>
                  <a:lnTo>
                    <a:pt x="4" y="106"/>
                  </a:lnTo>
                  <a:lnTo>
                    <a:pt x="7" y="87"/>
                  </a:lnTo>
                  <a:lnTo>
                    <a:pt x="15" y="67"/>
                  </a:lnTo>
                  <a:lnTo>
                    <a:pt x="23" y="51"/>
                  </a:lnTo>
                  <a:lnTo>
                    <a:pt x="39" y="40"/>
                  </a:lnTo>
                  <a:lnTo>
                    <a:pt x="51" y="24"/>
                  </a:lnTo>
                  <a:lnTo>
                    <a:pt x="66" y="16"/>
                  </a:lnTo>
                  <a:lnTo>
                    <a:pt x="86" y="8"/>
                  </a:lnTo>
                  <a:lnTo>
                    <a:pt x="105" y="4"/>
                  </a:lnTo>
                  <a:lnTo>
                    <a:pt x="125" y="0"/>
                  </a:lnTo>
                  <a:lnTo>
                    <a:pt x="144" y="4"/>
                  </a:lnTo>
                  <a:lnTo>
                    <a:pt x="164" y="8"/>
                  </a:lnTo>
                  <a:lnTo>
                    <a:pt x="180" y="16"/>
                  </a:lnTo>
                  <a:lnTo>
                    <a:pt x="195" y="24"/>
                  </a:lnTo>
                  <a:lnTo>
                    <a:pt x="211" y="40"/>
                  </a:lnTo>
                  <a:lnTo>
                    <a:pt x="223" y="51"/>
                  </a:lnTo>
                  <a:lnTo>
                    <a:pt x="231" y="67"/>
                  </a:lnTo>
                  <a:lnTo>
                    <a:pt x="238" y="87"/>
                  </a:lnTo>
                  <a:lnTo>
                    <a:pt x="242" y="106"/>
                  </a:lnTo>
                  <a:lnTo>
                    <a:pt x="246" y="126"/>
                  </a:lnTo>
                  <a:lnTo>
                    <a:pt x="246" y="122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l-GR"/>
            </a:p>
          </p:txBody>
        </p:sp>
        <p:sp>
          <p:nvSpPr>
            <p:cNvPr id="27671" name="Freeform 20"/>
            <p:cNvSpPr>
              <a:spLocks/>
            </p:cNvSpPr>
            <p:nvPr/>
          </p:nvSpPr>
          <p:spPr bwMode="auto">
            <a:xfrm>
              <a:off x="1713" y="2760"/>
              <a:ext cx="246" cy="247"/>
            </a:xfrm>
            <a:custGeom>
              <a:avLst/>
              <a:gdLst>
                <a:gd name="T0" fmla="*/ 246 w 246"/>
                <a:gd name="T1" fmla="*/ 122 h 247"/>
                <a:gd name="T2" fmla="*/ 242 w 246"/>
                <a:gd name="T3" fmla="*/ 145 h 247"/>
                <a:gd name="T4" fmla="*/ 238 w 246"/>
                <a:gd name="T5" fmla="*/ 161 h 247"/>
                <a:gd name="T6" fmla="*/ 231 w 246"/>
                <a:gd name="T7" fmla="*/ 180 h 247"/>
                <a:gd name="T8" fmla="*/ 223 w 246"/>
                <a:gd name="T9" fmla="*/ 196 h 247"/>
                <a:gd name="T10" fmla="*/ 211 w 246"/>
                <a:gd name="T11" fmla="*/ 212 h 247"/>
                <a:gd name="T12" fmla="*/ 195 w 246"/>
                <a:gd name="T13" fmla="*/ 224 h 247"/>
                <a:gd name="T14" fmla="*/ 180 w 246"/>
                <a:gd name="T15" fmla="*/ 231 h 247"/>
                <a:gd name="T16" fmla="*/ 164 w 246"/>
                <a:gd name="T17" fmla="*/ 239 h 247"/>
                <a:gd name="T18" fmla="*/ 144 w 246"/>
                <a:gd name="T19" fmla="*/ 243 h 247"/>
                <a:gd name="T20" fmla="*/ 125 w 246"/>
                <a:gd name="T21" fmla="*/ 247 h 247"/>
                <a:gd name="T22" fmla="*/ 105 w 246"/>
                <a:gd name="T23" fmla="*/ 243 h 247"/>
                <a:gd name="T24" fmla="*/ 86 w 246"/>
                <a:gd name="T25" fmla="*/ 239 h 247"/>
                <a:gd name="T26" fmla="*/ 66 w 246"/>
                <a:gd name="T27" fmla="*/ 231 h 247"/>
                <a:gd name="T28" fmla="*/ 51 w 246"/>
                <a:gd name="T29" fmla="*/ 224 h 247"/>
                <a:gd name="T30" fmla="*/ 39 w 246"/>
                <a:gd name="T31" fmla="*/ 212 h 247"/>
                <a:gd name="T32" fmla="*/ 23 w 246"/>
                <a:gd name="T33" fmla="*/ 196 h 247"/>
                <a:gd name="T34" fmla="*/ 15 w 246"/>
                <a:gd name="T35" fmla="*/ 180 h 247"/>
                <a:gd name="T36" fmla="*/ 7 w 246"/>
                <a:gd name="T37" fmla="*/ 161 h 247"/>
                <a:gd name="T38" fmla="*/ 4 w 246"/>
                <a:gd name="T39" fmla="*/ 145 h 247"/>
                <a:gd name="T40" fmla="*/ 0 w 246"/>
                <a:gd name="T41" fmla="*/ 126 h 247"/>
                <a:gd name="T42" fmla="*/ 4 w 246"/>
                <a:gd name="T43" fmla="*/ 106 h 247"/>
                <a:gd name="T44" fmla="*/ 7 w 246"/>
                <a:gd name="T45" fmla="*/ 87 h 247"/>
                <a:gd name="T46" fmla="*/ 15 w 246"/>
                <a:gd name="T47" fmla="*/ 67 h 247"/>
                <a:gd name="T48" fmla="*/ 23 w 246"/>
                <a:gd name="T49" fmla="*/ 51 h 247"/>
                <a:gd name="T50" fmla="*/ 39 w 246"/>
                <a:gd name="T51" fmla="*/ 40 h 247"/>
                <a:gd name="T52" fmla="*/ 51 w 246"/>
                <a:gd name="T53" fmla="*/ 24 h 247"/>
                <a:gd name="T54" fmla="*/ 66 w 246"/>
                <a:gd name="T55" fmla="*/ 16 h 247"/>
                <a:gd name="T56" fmla="*/ 86 w 246"/>
                <a:gd name="T57" fmla="*/ 8 h 247"/>
                <a:gd name="T58" fmla="*/ 105 w 246"/>
                <a:gd name="T59" fmla="*/ 4 h 247"/>
                <a:gd name="T60" fmla="*/ 125 w 246"/>
                <a:gd name="T61" fmla="*/ 0 h 247"/>
                <a:gd name="T62" fmla="*/ 144 w 246"/>
                <a:gd name="T63" fmla="*/ 4 h 247"/>
                <a:gd name="T64" fmla="*/ 164 w 246"/>
                <a:gd name="T65" fmla="*/ 8 h 247"/>
                <a:gd name="T66" fmla="*/ 180 w 246"/>
                <a:gd name="T67" fmla="*/ 16 h 247"/>
                <a:gd name="T68" fmla="*/ 195 w 246"/>
                <a:gd name="T69" fmla="*/ 24 h 247"/>
                <a:gd name="T70" fmla="*/ 211 w 246"/>
                <a:gd name="T71" fmla="*/ 40 h 247"/>
                <a:gd name="T72" fmla="*/ 223 w 246"/>
                <a:gd name="T73" fmla="*/ 51 h 247"/>
                <a:gd name="T74" fmla="*/ 231 w 246"/>
                <a:gd name="T75" fmla="*/ 67 h 247"/>
                <a:gd name="T76" fmla="*/ 238 w 246"/>
                <a:gd name="T77" fmla="*/ 87 h 247"/>
                <a:gd name="T78" fmla="*/ 242 w 246"/>
                <a:gd name="T79" fmla="*/ 106 h 247"/>
                <a:gd name="T80" fmla="*/ 246 w 246"/>
                <a:gd name="T81" fmla="*/ 126 h 247"/>
                <a:gd name="T82" fmla="*/ 246 w 246"/>
                <a:gd name="T83" fmla="*/ 126 h 24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46"/>
                <a:gd name="T127" fmla="*/ 0 h 247"/>
                <a:gd name="T128" fmla="*/ 246 w 246"/>
                <a:gd name="T129" fmla="*/ 247 h 247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46" h="247">
                  <a:moveTo>
                    <a:pt x="246" y="122"/>
                  </a:moveTo>
                  <a:lnTo>
                    <a:pt x="242" y="145"/>
                  </a:lnTo>
                  <a:lnTo>
                    <a:pt x="238" y="161"/>
                  </a:lnTo>
                  <a:lnTo>
                    <a:pt x="231" y="180"/>
                  </a:lnTo>
                  <a:lnTo>
                    <a:pt x="223" y="196"/>
                  </a:lnTo>
                  <a:lnTo>
                    <a:pt x="211" y="212"/>
                  </a:lnTo>
                  <a:lnTo>
                    <a:pt x="195" y="224"/>
                  </a:lnTo>
                  <a:lnTo>
                    <a:pt x="180" y="231"/>
                  </a:lnTo>
                  <a:lnTo>
                    <a:pt x="164" y="239"/>
                  </a:lnTo>
                  <a:lnTo>
                    <a:pt x="144" y="243"/>
                  </a:lnTo>
                  <a:lnTo>
                    <a:pt x="125" y="247"/>
                  </a:lnTo>
                  <a:lnTo>
                    <a:pt x="105" y="243"/>
                  </a:lnTo>
                  <a:lnTo>
                    <a:pt x="86" y="239"/>
                  </a:lnTo>
                  <a:lnTo>
                    <a:pt x="66" y="231"/>
                  </a:lnTo>
                  <a:lnTo>
                    <a:pt x="51" y="224"/>
                  </a:lnTo>
                  <a:lnTo>
                    <a:pt x="39" y="212"/>
                  </a:lnTo>
                  <a:lnTo>
                    <a:pt x="23" y="196"/>
                  </a:lnTo>
                  <a:lnTo>
                    <a:pt x="15" y="180"/>
                  </a:lnTo>
                  <a:lnTo>
                    <a:pt x="7" y="161"/>
                  </a:lnTo>
                  <a:lnTo>
                    <a:pt x="4" y="145"/>
                  </a:lnTo>
                  <a:lnTo>
                    <a:pt x="0" y="126"/>
                  </a:lnTo>
                  <a:lnTo>
                    <a:pt x="4" y="106"/>
                  </a:lnTo>
                  <a:lnTo>
                    <a:pt x="7" y="87"/>
                  </a:lnTo>
                  <a:lnTo>
                    <a:pt x="15" y="67"/>
                  </a:lnTo>
                  <a:lnTo>
                    <a:pt x="23" y="51"/>
                  </a:lnTo>
                  <a:lnTo>
                    <a:pt x="39" y="40"/>
                  </a:lnTo>
                  <a:lnTo>
                    <a:pt x="51" y="24"/>
                  </a:lnTo>
                  <a:lnTo>
                    <a:pt x="66" y="16"/>
                  </a:lnTo>
                  <a:lnTo>
                    <a:pt x="86" y="8"/>
                  </a:lnTo>
                  <a:lnTo>
                    <a:pt x="105" y="4"/>
                  </a:lnTo>
                  <a:lnTo>
                    <a:pt x="125" y="0"/>
                  </a:lnTo>
                  <a:lnTo>
                    <a:pt x="144" y="4"/>
                  </a:lnTo>
                  <a:lnTo>
                    <a:pt x="164" y="8"/>
                  </a:lnTo>
                  <a:lnTo>
                    <a:pt x="180" y="16"/>
                  </a:lnTo>
                  <a:lnTo>
                    <a:pt x="195" y="24"/>
                  </a:lnTo>
                  <a:lnTo>
                    <a:pt x="211" y="40"/>
                  </a:lnTo>
                  <a:lnTo>
                    <a:pt x="223" y="51"/>
                  </a:lnTo>
                  <a:lnTo>
                    <a:pt x="231" y="67"/>
                  </a:lnTo>
                  <a:lnTo>
                    <a:pt x="238" y="87"/>
                  </a:lnTo>
                  <a:lnTo>
                    <a:pt x="242" y="106"/>
                  </a:lnTo>
                  <a:lnTo>
                    <a:pt x="246" y="126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l-GR"/>
            </a:p>
          </p:txBody>
        </p:sp>
        <p:sp>
          <p:nvSpPr>
            <p:cNvPr id="27672" name="Freeform 21"/>
            <p:cNvSpPr>
              <a:spLocks/>
            </p:cNvSpPr>
            <p:nvPr/>
          </p:nvSpPr>
          <p:spPr bwMode="auto">
            <a:xfrm>
              <a:off x="3133" y="2224"/>
              <a:ext cx="243" cy="243"/>
            </a:xfrm>
            <a:custGeom>
              <a:avLst/>
              <a:gdLst>
                <a:gd name="T0" fmla="*/ 243 w 243"/>
                <a:gd name="T1" fmla="*/ 122 h 243"/>
                <a:gd name="T2" fmla="*/ 243 w 243"/>
                <a:gd name="T3" fmla="*/ 141 h 243"/>
                <a:gd name="T4" fmla="*/ 239 w 243"/>
                <a:gd name="T5" fmla="*/ 161 h 243"/>
                <a:gd name="T6" fmla="*/ 231 w 243"/>
                <a:gd name="T7" fmla="*/ 176 h 243"/>
                <a:gd name="T8" fmla="*/ 220 w 243"/>
                <a:gd name="T9" fmla="*/ 196 h 243"/>
                <a:gd name="T10" fmla="*/ 208 w 243"/>
                <a:gd name="T11" fmla="*/ 208 h 243"/>
                <a:gd name="T12" fmla="*/ 196 w 243"/>
                <a:gd name="T13" fmla="*/ 219 h 243"/>
                <a:gd name="T14" fmla="*/ 180 w 243"/>
                <a:gd name="T15" fmla="*/ 231 h 243"/>
                <a:gd name="T16" fmla="*/ 161 w 243"/>
                <a:gd name="T17" fmla="*/ 239 h 243"/>
                <a:gd name="T18" fmla="*/ 141 w 243"/>
                <a:gd name="T19" fmla="*/ 243 h 243"/>
                <a:gd name="T20" fmla="*/ 122 w 243"/>
                <a:gd name="T21" fmla="*/ 243 h 243"/>
                <a:gd name="T22" fmla="*/ 102 w 243"/>
                <a:gd name="T23" fmla="*/ 243 h 243"/>
                <a:gd name="T24" fmla="*/ 83 w 243"/>
                <a:gd name="T25" fmla="*/ 239 h 243"/>
                <a:gd name="T26" fmla="*/ 67 w 243"/>
                <a:gd name="T27" fmla="*/ 231 h 243"/>
                <a:gd name="T28" fmla="*/ 51 w 243"/>
                <a:gd name="T29" fmla="*/ 219 h 243"/>
                <a:gd name="T30" fmla="*/ 36 w 243"/>
                <a:gd name="T31" fmla="*/ 208 h 243"/>
                <a:gd name="T32" fmla="*/ 24 w 243"/>
                <a:gd name="T33" fmla="*/ 196 h 243"/>
                <a:gd name="T34" fmla="*/ 12 w 243"/>
                <a:gd name="T35" fmla="*/ 176 h 243"/>
                <a:gd name="T36" fmla="*/ 4 w 243"/>
                <a:gd name="T37" fmla="*/ 161 h 243"/>
                <a:gd name="T38" fmla="*/ 0 w 243"/>
                <a:gd name="T39" fmla="*/ 141 h 243"/>
                <a:gd name="T40" fmla="*/ 0 w 243"/>
                <a:gd name="T41" fmla="*/ 122 h 243"/>
                <a:gd name="T42" fmla="*/ 0 w 243"/>
                <a:gd name="T43" fmla="*/ 102 h 243"/>
                <a:gd name="T44" fmla="*/ 4 w 243"/>
                <a:gd name="T45" fmla="*/ 82 h 243"/>
                <a:gd name="T46" fmla="*/ 12 w 243"/>
                <a:gd name="T47" fmla="*/ 67 h 243"/>
                <a:gd name="T48" fmla="*/ 24 w 243"/>
                <a:gd name="T49" fmla="*/ 51 h 243"/>
                <a:gd name="T50" fmla="*/ 36 w 243"/>
                <a:gd name="T51" fmla="*/ 35 h 243"/>
                <a:gd name="T52" fmla="*/ 51 w 243"/>
                <a:gd name="T53" fmla="*/ 24 h 243"/>
                <a:gd name="T54" fmla="*/ 67 w 243"/>
                <a:gd name="T55" fmla="*/ 12 h 243"/>
                <a:gd name="T56" fmla="*/ 83 w 243"/>
                <a:gd name="T57" fmla="*/ 4 h 243"/>
                <a:gd name="T58" fmla="*/ 102 w 243"/>
                <a:gd name="T59" fmla="*/ 0 h 243"/>
                <a:gd name="T60" fmla="*/ 122 w 243"/>
                <a:gd name="T61" fmla="*/ 0 h 243"/>
                <a:gd name="T62" fmla="*/ 141 w 243"/>
                <a:gd name="T63" fmla="*/ 0 h 243"/>
                <a:gd name="T64" fmla="*/ 161 w 243"/>
                <a:gd name="T65" fmla="*/ 4 h 243"/>
                <a:gd name="T66" fmla="*/ 180 w 243"/>
                <a:gd name="T67" fmla="*/ 12 h 243"/>
                <a:gd name="T68" fmla="*/ 196 w 243"/>
                <a:gd name="T69" fmla="*/ 24 h 243"/>
                <a:gd name="T70" fmla="*/ 208 w 243"/>
                <a:gd name="T71" fmla="*/ 35 h 243"/>
                <a:gd name="T72" fmla="*/ 220 w 243"/>
                <a:gd name="T73" fmla="*/ 51 h 243"/>
                <a:gd name="T74" fmla="*/ 231 w 243"/>
                <a:gd name="T75" fmla="*/ 67 h 243"/>
                <a:gd name="T76" fmla="*/ 239 w 243"/>
                <a:gd name="T77" fmla="*/ 82 h 243"/>
                <a:gd name="T78" fmla="*/ 243 w 243"/>
                <a:gd name="T79" fmla="*/ 102 h 243"/>
                <a:gd name="T80" fmla="*/ 243 w 243"/>
                <a:gd name="T81" fmla="*/ 122 h 243"/>
                <a:gd name="T82" fmla="*/ 243 w 243"/>
                <a:gd name="T83" fmla="*/ 122 h 24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43"/>
                <a:gd name="T127" fmla="*/ 0 h 243"/>
                <a:gd name="T128" fmla="*/ 243 w 243"/>
                <a:gd name="T129" fmla="*/ 243 h 24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43" h="243">
                  <a:moveTo>
                    <a:pt x="243" y="122"/>
                  </a:moveTo>
                  <a:lnTo>
                    <a:pt x="243" y="141"/>
                  </a:lnTo>
                  <a:lnTo>
                    <a:pt x="239" y="161"/>
                  </a:lnTo>
                  <a:lnTo>
                    <a:pt x="231" y="176"/>
                  </a:lnTo>
                  <a:lnTo>
                    <a:pt x="220" y="196"/>
                  </a:lnTo>
                  <a:lnTo>
                    <a:pt x="208" y="208"/>
                  </a:lnTo>
                  <a:lnTo>
                    <a:pt x="196" y="219"/>
                  </a:lnTo>
                  <a:lnTo>
                    <a:pt x="180" y="231"/>
                  </a:lnTo>
                  <a:lnTo>
                    <a:pt x="161" y="239"/>
                  </a:lnTo>
                  <a:lnTo>
                    <a:pt x="141" y="243"/>
                  </a:lnTo>
                  <a:lnTo>
                    <a:pt x="122" y="243"/>
                  </a:lnTo>
                  <a:lnTo>
                    <a:pt x="102" y="243"/>
                  </a:lnTo>
                  <a:lnTo>
                    <a:pt x="83" y="239"/>
                  </a:lnTo>
                  <a:lnTo>
                    <a:pt x="67" y="231"/>
                  </a:lnTo>
                  <a:lnTo>
                    <a:pt x="51" y="219"/>
                  </a:lnTo>
                  <a:lnTo>
                    <a:pt x="36" y="208"/>
                  </a:lnTo>
                  <a:lnTo>
                    <a:pt x="24" y="196"/>
                  </a:lnTo>
                  <a:lnTo>
                    <a:pt x="12" y="176"/>
                  </a:lnTo>
                  <a:lnTo>
                    <a:pt x="4" y="161"/>
                  </a:lnTo>
                  <a:lnTo>
                    <a:pt x="0" y="141"/>
                  </a:lnTo>
                  <a:lnTo>
                    <a:pt x="0" y="122"/>
                  </a:lnTo>
                  <a:lnTo>
                    <a:pt x="0" y="102"/>
                  </a:lnTo>
                  <a:lnTo>
                    <a:pt x="4" y="82"/>
                  </a:lnTo>
                  <a:lnTo>
                    <a:pt x="12" y="67"/>
                  </a:lnTo>
                  <a:lnTo>
                    <a:pt x="24" y="51"/>
                  </a:lnTo>
                  <a:lnTo>
                    <a:pt x="36" y="35"/>
                  </a:lnTo>
                  <a:lnTo>
                    <a:pt x="51" y="24"/>
                  </a:lnTo>
                  <a:lnTo>
                    <a:pt x="67" y="12"/>
                  </a:lnTo>
                  <a:lnTo>
                    <a:pt x="83" y="4"/>
                  </a:lnTo>
                  <a:lnTo>
                    <a:pt x="102" y="0"/>
                  </a:lnTo>
                  <a:lnTo>
                    <a:pt x="122" y="0"/>
                  </a:lnTo>
                  <a:lnTo>
                    <a:pt x="141" y="0"/>
                  </a:lnTo>
                  <a:lnTo>
                    <a:pt x="161" y="4"/>
                  </a:lnTo>
                  <a:lnTo>
                    <a:pt x="180" y="12"/>
                  </a:lnTo>
                  <a:lnTo>
                    <a:pt x="196" y="24"/>
                  </a:lnTo>
                  <a:lnTo>
                    <a:pt x="208" y="35"/>
                  </a:lnTo>
                  <a:lnTo>
                    <a:pt x="220" y="51"/>
                  </a:lnTo>
                  <a:lnTo>
                    <a:pt x="231" y="67"/>
                  </a:lnTo>
                  <a:lnTo>
                    <a:pt x="239" y="82"/>
                  </a:lnTo>
                  <a:lnTo>
                    <a:pt x="243" y="102"/>
                  </a:lnTo>
                  <a:lnTo>
                    <a:pt x="243" y="122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l-GR"/>
            </a:p>
          </p:txBody>
        </p:sp>
        <p:sp>
          <p:nvSpPr>
            <p:cNvPr id="27673" name="Freeform 22"/>
            <p:cNvSpPr>
              <a:spLocks/>
            </p:cNvSpPr>
            <p:nvPr/>
          </p:nvSpPr>
          <p:spPr bwMode="auto">
            <a:xfrm>
              <a:off x="3133" y="2224"/>
              <a:ext cx="243" cy="243"/>
            </a:xfrm>
            <a:custGeom>
              <a:avLst/>
              <a:gdLst>
                <a:gd name="T0" fmla="*/ 243 w 243"/>
                <a:gd name="T1" fmla="*/ 122 h 243"/>
                <a:gd name="T2" fmla="*/ 243 w 243"/>
                <a:gd name="T3" fmla="*/ 141 h 243"/>
                <a:gd name="T4" fmla="*/ 239 w 243"/>
                <a:gd name="T5" fmla="*/ 161 h 243"/>
                <a:gd name="T6" fmla="*/ 231 w 243"/>
                <a:gd name="T7" fmla="*/ 176 h 243"/>
                <a:gd name="T8" fmla="*/ 220 w 243"/>
                <a:gd name="T9" fmla="*/ 196 h 243"/>
                <a:gd name="T10" fmla="*/ 208 w 243"/>
                <a:gd name="T11" fmla="*/ 208 h 243"/>
                <a:gd name="T12" fmla="*/ 196 w 243"/>
                <a:gd name="T13" fmla="*/ 219 h 243"/>
                <a:gd name="T14" fmla="*/ 180 w 243"/>
                <a:gd name="T15" fmla="*/ 231 h 243"/>
                <a:gd name="T16" fmla="*/ 161 w 243"/>
                <a:gd name="T17" fmla="*/ 239 h 243"/>
                <a:gd name="T18" fmla="*/ 141 w 243"/>
                <a:gd name="T19" fmla="*/ 243 h 243"/>
                <a:gd name="T20" fmla="*/ 122 w 243"/>
                <a:gd name="T21" fmla="*/ 243 h 243"/>
                <a:gd name="T22" fmla="*/ 102 w 243"/>
                <a:gd name="T23" fmla="*/ 243 h 243"/>
                <a:gd name="T24" fmla="*/ 83 w 243"/>
                <a:gd name="T25" fmla="*/ 239 h 243"/>
                <a:gd name="T26" fmla="*/ 67 w 243"/>
                <a:gd name="T27" fmla="*/ 231 h 243"/>
                <a:gd name="T28" fmla="*/ 51 w 243"/>
                <a:gd name="T29" fmla="*/ 219 h 243"/>
                <a:gd name="T30" fmla="*/ 36 w 243"/>
                <a:gd name="T31" fmla="*/ 208 h 243"/>
                <a:gd name="T32" fmla="*/ 24 w 243"/>
                <a:gd name="T33" fmla="*/ 196 h 243"/>
                <a:gd name="T34" fmla="*/ 12 w 243"/>
                <a:gd name="T35" fmla="*/ 176 h 243"/>
                <a:gd name="T36" fmla="*/ 4 w 243"/>
                <a:gd name="T37" fmla="*/ 161 h 243"/>
                <a:gd name="T38" fmla="*/ 0 w 243"/>
                <a:gd name="T39" fmla="*/ 141 h 243"/>
                <a:gd name="T40" fmla="*/ 0 w 243"/>
                <a:gd name="T41" fmla="*/ 122 h 243"/>
                <a:gd name="T42" fmla="*/ 0 w 243"/>
                <a:gd name="T43" fmla="*/ 102 h 243"/>
                <a:gd name="T44" fmla="*/ 4 w 243"/>
                <a:gd name="T45" fmla="*/ 82 h 243"/>
                <a:gd name="T46" fmla="*/ 12 w 243"/>
                <a:gd name="T47" fmla="*/ 67 h 243"/>
                <a:gd name="T48" fmla="*/ 24 w 243"/>
                <a:gd name="T49" fmla="*/ 51 h 243"/>
                <a:gd name="T50" fmla="*/ 36 w 243"/>
                <a:gd name="T51" fmla="*/ 35 h 243"/>
                <a:gd name="T52" fmla="*/ 51 w 243"/>
                <a:gd name="T53" fmla="*/ 24 h 243"/>
                <a:gd name="T54" fmla="*/ 67 w 243"/>
                <a:gd name="T55" fmla="*/ 12 h 243"/>
                <a:gd name="T56" fmla="*/ 83 w 243"/>
                <a:gd name="T57" fmla="*/ 4 h 243"/>
                <a:gd name="T58" fmla="*/ 102 w 243"/>
                <a:gd name="T59" fmla="*/ 0 h 243"/>
                <a:gd name="T60" fmla="*/ 122 w 243"/>
                <a:gd name="T61" fmla="*/ 0 h 243"/>
                <a:gd name="T62" fmla="*/ 141 w 243"/>
                <a:gd name="T63" fmla="*/ 0 h 243"/>
                <a:gd name="T64" fmla="*/ 161 w 243"/>
                <a:gd name="T65" fmla="*/ 4 h 243"/>
                <a:gd name="T66" fmla="*/ 180 w 243"/>
                <a:gd name="T67" fmla="*/ 12 h 243"/>
                <a:gd name="T68" fmla="*/ 196 w 243"/>
                <a:gd name="T69" fmla="*/ 24 h 243"/>
                <a:gd name="T70" fmla="*/ 208 w 243"/>
                <a:gd name="T71" fmla="*/ 35 h 243"/>
                <a:gd name="T72" fmla="*/ 220 w 243"/>
                <a:gd name="T73" fmla="*/ 51 h 243"/>
                <a:gd name="T74" fmla="*/ 231 w 243"/>
                <a:gd name="T75" fmla="*/ 67 h 243"/>
                <a:gd name="T76" fmla="*/ 239 w 243"/>
                <a:gd name="T77" fmla="*/ 82 h 243"/>
                <a:gd name="T78" fmla="*/ 243 w 243"/>
                <a:gd name="T79" fmla="*/ 102 h 243"/>
                <a:gd name="T80" fmla="*/ 243 w 243"/>
                <a:gd name="T81" fmla="*/ 122 h 243"/>
                <a:gd name="T82" fmla="*/ 243 w 243"/>
                <a:gd name="T83" fmla="*/ 122 h 24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43"/>
                <a:gd name="T127" fmla="*/ 0 h 243"/>
                <a:gd name="T128" fmla="*/ 243 w 243"/>
                <a:gd name="T129" fmla="*/ 243 h 24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43" h="243">
                  <a:moveTo>
                    <a:pt x="243" y="122"/>
                  </a:moveTo>
                  <a:lnTo>
                    <a:pt x="243" y="141"/>
                  </a:lnTo>
                  <a:lnTo>
                    <a:pt x="239" y="161"/>
                  </a:lnTo>
                  <a:lnTo>
                    <a:pt x="231" y="176"/>
                  </a:lnTo>
                  <a:lnTo>
                    <a:pt x="220" y="196"/>
                  </a:lnTo>
                  <a:lnTo>
                    <a:pt x="208" y="208"/>
                  </a:lnTo>
                  <a:lnTo>
                    <a:pt x="196" y="219"/>
                  </a:lnTo>
                  <a:lnTo>
                    <a:pt x="180" y="231"/>
                  </a:lnTo>
                  <a:lnTo>
                    <a:pt x="161" y="239"/>
                  </a:lnTo>
                  <a:lnTo>
                    <a:pt x="141" y="243"/>
                  </a:lnTo>
                  <a:lnTo>
                    <a:pt x="122" y="243"/>
                  </a:lnTo>
                  <a:lnTo>
                    <a:pt x="102" y="243"/>
                  </a:lnTo>
                  <a:lnTo>
                    <a:pt x="83" y="239"/>
                  </a:lnTo>
                  <a:lnTo>
                    <a:pt x="67" y="231"/>
                  </a:lnTo>
                  <a:lnTo>
                    <a:pt x="51" y="219"/>
                  </a:lnTo>
                  <a:lnTo>
                    <a:pt x="36" y="208"/>
                  </a:lnTo>
                  <a:lnTo>
                    <a:pt x="24" y="196"/>
                  </a:lnTo>
                  <a:lnTo>
                    <a:pt x="12" y="176"/>
                  </a:lnTo>
                  <a:lnTo>
                    <a:pt x="4" y="161"/>
                  </a:lnTo>
                  <a:lnTo>
                    <a:pt x="0" y="141"/>
                  </a:lnTo>
                  <a:lnTo>
                    <a:pt x="0" y="122"/>
                  </a:lnTo>
                  <a:lnTo>
                    <a:pt x="0" y="102"/>
                  </a:lnTo>
                  <a:lnTo>
                    <a:pt x="4" y="82"/>
                  </a:lnTo>
                  <a:lnTo>
                    <a:pt x="12" y="67"/>
                  </a:lnTo>
                  <a:lnTo>
                    <a:pt x="24" y="51"/>
                  </a:lnTo>
                  <a:lnTo>
                    <a:pt x="36" y="35"/>
                  </a:lnTo>
                  <a:lnTo>
                    <a:pt x="51" y="24"/>
                  </a:lnTo>
                  <a:lnTo>
                    <a:pt x="67" y="12"/>
                  </a:lnTo>
                  <a:lnTo>
                    <a:pt x="83" y="4"/>
                  </a:lnTo>
                  <a:lnTo>
                    <a:pt x="102" y="0"/>
                  </a:lnTo>
                  <a:lnTo>
                    <a:pt x="122" y="0"/>
                  </a:lnTo>
                  <a:lnTo>
                    <a:pt x="141" y="0"/>
                  </a:lnTo>
                  <a:lnTo>
                    <a:pt x="161" y="4"/>
                  </a:lnTo>
                  <a:lnTo>
                    <a:pt x="180" y="12"/>
                  </a:lnTo>
                  <a:lnTo>
                    <a:pt x="196" y="24"/>
                  </a:lnTo>
                  <a:lnTo>
                    <a:pt x="208" y="35"/>
                  </a:lnTo>
                  <a:lnTo>
                    <a:pt x="220" y="51"/>
                  </a:lnTo>
                  <a:lnTo>
                    <a:pt x="231" y="67"/>
                  </a:lnTo>
                  <a:lnTo>
                    <a:pt x="239" y="82"/>
                  </a:lnTo>
                  <a:lnTo>
                    <a:pt x="243" y="102"/>
                  </a:lnTo>
                  <a:lnTo>
                    <a:pt x="243" y="122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l-GR"/>
            </a:p>
          </p:txBody>
        </p:sp>
        <p:sp>
          <p:nvSpPr>
            <p:cNvPr id="27674" name="Freeform 23"/>
            <p:cNvSpPr>
              <a:spLocks/>
            </p:cNvSpPr>
            <p:nvPr/>
          </p:nvSpPr>
          <p:spPr bwMode="auto">
            <a:xfrm>
              <a:off x="3670" y="2224"/>
              <a:ext cx="246" cy="243"/>
            </a:xfrm>
            <a:custGeom>
              <a:avLst/>
              <a:gdLst>
                <a:gd name="T0" fmla="*/ 246 w 246"/>
                <a:gd name="T1" fmla="*/ 122 h 243"/>
                <a:gd name="T2" fmla="*/ 242 w 246"/>
                <a:gd name="T3" fmla="*/ 141 h 243"/>
                <a:gd name="T4" fmla="*/ 238 w 246"/>
                <a:gd name="T5" fmla="*/ 161 h 243"/>
                <a:gd name="T6" fmla="*/ 230 w 246"/>
                <a:gd name="T7" fmla="*/ 176 h 243"/>
                <a:gd name="T8" fmla="*/ 223 w 246"/>
                <a:gd name="T9" fmla="*/ 196 h 243"/>
                <a:gd name="T10" fmla="*/ 211 w 246"/>
                <a:gd name="T11" fmla="*/ 208 h 243"/>
                <a:gd name="T12" fmla="*/ 195 w 246"/>
                <a:gd name="T13" fmla="*/ 219 h 243"/>
                <a:gd name="T14" fmla="*/ 180 w 246"/>
                <a:gd name="T15" fmla="*/ 231 h 243"/>
                <a:gd name="T16" fmla="*/ 164 w 246"/>
                <a:gd name="T17" fmla="*/ 239 h 243"/>
                <a:gd name="T18" fmla="*/ 144 w 246"/>
                <a:gd name="T19" fmla="*/ 243 h 243"/>
                <a:gd name="T20" fmla="*/ 125 w 246"/>
                <a:gd name="T21" fmla="*/ 243 h 243"/>
                <a:gd name="T22" fmla="*/ 105 w 246"/>
                <a:gd name="T23" fmla="*/ 243 h 243"/>
                <a:gd name="T24" fmla="*/ 86 w 246"/>
                <a:gd name="T25" fmla="*/ 239 h 243"/>
                <a:gd name="T26" fmla="*/ 66 w 246"/>
                <a:gd name="T27" fmla="*/ 231 h 243"/>
                <a:gd name="T28" fmla="*/ 50 w 246"/>
                <a:gd name="T29" fmla="*/ 219 h 243"/>
                <a:gd name="T30" fmla="*/ 39 w 246"/>
                <a:gd name="T31" fmla="*/ 208 h 243"/>
                <a:gd name="T32" fmla="*/ 23 w 246"/>
                <a:gd name="T33" fmla="*/ 196 h 243"/>
                <a:gd name="T34" fmla="*/ 15 w 246"/>
                <a:gd name="T35" fmla="*/ 176 h 243"/>
                <a:gd name="T36" fmla="*/ 7 w 246"/>
                <a:gd name="T37" fmla="*/ 161 h 243"/>
                <a:gd name="T38" fmla="*/ 3 w 246"/>
                <a:gd name="T39" fmla="*/ 141 h 243"/>
                <a:gd name="T40" fmla="*/ 0 w 246"/>
                <a:gd name="T41" fmla="*/ 122 h 243"/>
                <a:gd name="T42" fmla="*/ 3 w 246"/>
                <a:gd name="T43" fmla="*/ 102 h 243"/>
                <a:gd name="T44" fmla="*/ 7 w 246"/>
                <a:gd name="T45" fmla="*/ 82 h 243"/>
                <a:gd name="T46" fmla="*/ 15 w 246"/>
                <a:gd name="T47" fmla="*/ 67 h 243"/>
                <a:gd name="T48" fmla="*/ 23 w 246"/>
                <a:gd name="T49" fmla="*/ 51 h 243"/>
                <a:gd name="T50" fmla="*/ 39 w 246"/>
                <a:gd name="T51" fmla="*/ 35 h 243"/>
                <a:gd name="T52" fmla="*/ 50 w 246"/>
                <a:gd name="T53" fmla="*/ 24 h 243"/>
                <a:gd name="T54" fmla="*/ 66 w 246"/>
                <a:gd name="T55" fmla="*/ 12 h 243"/>
                <a:gd name="T56" fmla="*/ 86 w 246"/>
                <a:gd name="T57" fmla="*/ 4 h 243"/>
                <a:gd name="T58" fmla="*/ 105 w 246"/>
                <a:gd name="T59" fmla="*/ 0 h 243"/>
                <a:gd name="T60" fmla="*/ 125 w 246"/>
                <a:gd name="T61" fmla="*/ 0 h 243"/>
                <a:gd name="T62" fmla="*/ 144 w 246"/>
                <a:gd name="T63" fmla="*/ 0 h 243"/>
                <a:gd name="T64" fmla="*/ 164 w 246"/>
                <a:gd name="T65" fmla="*/ 4 h 243"/>
                <a:gd name="T66" fmla="*/ 180 w 246"/>
                <a:gd name="T67" fmla="*/ 12 h 243"/>
                <a:gd name="T68" fmla="*/ 195 w 246"/>
                <a:gd name="T69" fmla="*/ 24 h 243"/>
                <a:gd name="T70" fmla="*/ 211 w 246"/>
                <a:gd name="T71" fmla="*/ 35 h 243"/>
                <a:gd name="T72" fmla="*/ 223 w 246"/>
                <a:gd name="T73" fmla="*/ 51 h 243"/>
                <a:gd name="T74" fmla="*/ 230 w 246"/>
                <a:gd name="T75" fmla="*/ 67 h 243"/>
                <a:gd name="T76" fmla="*/ 238 w 246"/>
                <a:gd name="T77" fmla="*/ 82 h 243"/>
                <a:gd name="T78" fmla="*/ 242 w 246"/>
                <a:gd name="T79" fmla="*/ 102 h 243"/>
                <a:gd name="T80" fmla="*/ 246 w 246"/>
                <a:gd name="T81" fmla="*/ 122 h 243"/>
                <a:gd name="T82" fmla="*/ 246 w 246"/>
                <a:gd name="T83" fmla="*/ 122 h 24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46"/>
                <a:gd name="T127" fmla="*/ 0 h 243"/>
                <a:gd name="T128" fmla="*/ 246 w 246"/>
                <a:gd name="T129" fmla="*/ 243 h 24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46" h="243">
                  <a:moveTo>
                    <a:pt x="246" y="122"/>
                  </a:moveTo>
                  <a:lnTo>
                    <a:pt x="242" y="141"/>
                  </a:lnTo>
                  <a:lnTo>
                    <a:pt x="238" y="161"/>
                  </a:lnTo>
                  <a:lnTo>
                    <a:pt x="230" y="176"/>
                  </a:lnTo>
                  <a:lnTo>
                    <a:pt x="223" y="196"/>
                  </a:lnTo>
                  <a:lnTo>
                    <a:pt x="211" y="208"/>
                  </a:lnTo>
                  <a:lnTo>
                    <a:pt x="195" y="219"/>
                  </a:lnTo>
                  <a:lnTo>
                    <a:pt x="180" y="231"/>
                  </a:lnTo>
                  <a:lnTo>
                    <a:pt x="164" y="239"/>
                  </a:lnTo>
                  <a:lnTo>
                    <a:pt x="144" y="243"/>
                  </a:lnTo>
                  <a:lnTo>
                    <a:pt x="125" y="243"/>
                  </a:lnTo>
                  <a:lnTo>
                    <a:pt x="105" y="243"/>
                  </a:lnTo>
                  <a:lnTo>
                    <a:pt x="86" y="239"/>
                  </a:lnTo>
                  <a:lnTo>
                    <a:pt x="66" y="231"/>
                  </a:lnTo>
                  <a:lnTo>
                    <a:pt x="50" y="219"/>
                  </a:lnTo>
                  <a:lnTo>
                    <a:pt x="39" y="208"/>
                  </a:lnTo>
                  <a:lnTo>
                    <a:pt x="23" y="196"/>
                  </a:lnTo>
                  <a:lnTo>
                    <a:pt x="15" y="176"/>
                  </a:lnTo>
                  <a:lnTo>
                    <a:pt x="7" y="161"/>
                  </a:lnTo>
                  <a:lnTo>
                    <a:pt x="3" y="141"/>
                  </a:lnTo>
                  <a:lnTo>
                    <a:pt x="0" y="122"/>
                  </a:lnTo>
                  <a:lnTo>
                    <a:pt x="3" y="102"/>
                  </a:lnTo>
                  <a:lnTo>
                    <a:pt x="7" y="82"/>
                  </a:lnTo>
                  <a:lnTo>
                    <a:pt x="15" y="67"/>
                  </a:lnTo>
                  <a:lnTo>
                    <a:pt x="23" y="51"/>
                  </a:lnTo>
                  <a:lnTo>
                    <a:pt x="39" y="35"/>
                  </a:lnTo>
                  <a:lnTo>
                    <a:pt x="50" y="24"/>
                  </a:lnTo>
                  <a:lnTo>
                    <a:pt x="66" y="12"/>
                  </a:lnTo>
                  <a:lnTo>
                    <a:pt x="86" y="4"/>
                  </a:lnTo>
                  <a:lnTo>
                    <a:pt x="105" y="0"/>
                  </a:lnTo>
                  <a:lnTo>
                    <a:pt x="125" y="0"/>
                  </a:lnTo>
                  <a:lnTo>
                    <a:pt x="144" y="0"/>
                  </a:lnTo>
                  <a:lnTo>
                    <a:pt x="164" y="4"/>
                  </a:lnTo>
                  <a:lnTo>
                    <a:pt x="180" y="12"/>
                  </a:lnTo>
                  <a:lnTo>
                    <a:pt x="195" y="24"/>
                  </a:lnTo>
                  <a:lnTo>
                    <a:pt x="211" y="35"/>
                  </a:lnTo>
                  <a:lnTo>
                    <a:pt x="223" y="51"/>
                  </a:lnTo>
                  <a:lnTo>
                    <a:pt x="230" y="67"/>
                  </a:lnTo>
                  <a:lnTo>
                    <a:pt x="238" y="82"/>
                  </a:lnTo>
                  <a:lnTo>
                    <a:pt x="242" y="102"/>
                  </a:lnTo>
                  <a:lnTo>
                    <a:pt x="246" y="122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l-GR"/>
            </a:p>
          </p:txBody>
        </p:sp>
        <p:sp>
          <p:nvSpPr>
            <p:cNvPr id="27675" name="Freeform 24"/>
            <p:cNvSpPr>
              <a:spLocks/>
            </p:cNvSpPr>
            <p:nvPr/>
          </p:nvSpPr>
          <p:spPr bwMode="auto">
            <a:xfrm>
              <a:off x="3670" y="2224"/>
              <a:ext cx="246" cy="243"/>
            </a:xfrm>
            <a:custGeom>
              <a:avLst/>
              <a:gdLst>
                <a:gd name="T0" fmla="*/ 246 w 246"/>
                <a:gd name="T1" fmla="*/ 122 h 243"/>
                <a:gd name="T2" fmla="*/ 242 w 246"/>
                <a:gd name="T3" fmla="*/ 141 h 243"/>
                <a:gd name="T4" fmla="*/ 238 w 246"/>
                <a:gd name="T5" fmla="*/ 161 h 243"/>
                <a:gd name="T6" fmla="*/ 230 w 246"/>
                <a:gd name="T7" fmla="*/ 176 h 243"/>
                <a:gd name="T8" fmla="*/ 223 w 246"/>
                <a:gd name="T9" fmla="*/ 196 h 243"/>
                <a:gd name="T10" fmla="*/ 211 w 246"/>
                <a:gd name="T11" fmla="*/ 208 h 243"/>
                <a:gd name="T12" fmla="*/ 195 w 246"/>
                <a:gd name="T13" fmla="*/ 219 h 243"/>
                <a:gd name="T14" fmla="*/ 180 w 246"/>
                <a:gd name="T15" fmla="*/ 231 h 243"/>
                <a:gd name="T16" fmla="*/ 164 w 246"/>
                <a:gd name="T17" fmla="*/ 239 h 243"/>
                <a:gd name="T18" fmla="*/ 144 w 246"/>
                <a:gd name="T19" fmla="*/ 243 h 243"/>
                <a:gd name="T20" fmla="*/ 125 w 246"/>
                <a:gd name="T21" fmla="*/ 243 h 243"/>
                <a:gd name="T22" fmla="*/ 105 w 246"/>
                <a:gd name="T23" fmla="*/ 243 h 243"/>
                <a:gd name="T24" fmla="*/ 86 w 246"/>
                <a:gd name="T25" fmla="*/ 239 h 243"/>
                <a:gd name="T26" fmla="*/ 66 w 246"/>
                <a:gd name="T27" fmla="*/ 231 h 243"/>
                <a:gd name="T28" fmla="*/ 50 w 246"/>
                <a:gd name="T29" fmla="*/ 219 h 243"/>
                <a:gd name="T30" fmla="*/ 39 w 246"/>
                <a:gd name="T31" fmla="*/ 208 h 243"/>
                <a:gd name="T32" fmla="*/ 23 w 246"/>
                <a:gd name="T33" fmla="*/ 196 h 243"/>
                <a:gd name="T34" fmla="*/ 15 w 246"/>
                <a:gd name="T35" fmla="*/ 176 h 243"/>
                <a:gd name="T36" fmla="*/ 7 w 246"/>
                <a:gd name="T37" fmla="*/ 161 h 243"/>
                <a:gd name="T38" fmla="*/ 3 w 246"/>
                <a:gd name="T39" fmla="*/ 141 h 243"/>
                <a:gd name="T40" fmla="*/ 0 w 246"/>
                <a:gd name="T41" fmla="*/ 122 h 243"/>
                <a:gd name="T42" fmla="*/ 3 w 246"/>
                <a:gd name="T43" fmla="*/ 102 h 243"/>
                <a:gd name="T44" fmla="*/ 7 w 246"/>
                <a:gd name="T45" fmla="*/ 82 h 243"/>
                <a:gd name="T46" fmla="*/ 15 w 246"/>
                <a:gd name="T47" fmla="*/ 67 h 243"/>
                <a:gd name="T48" fmla="*/ 23 w 246"/>
                <a:gd name="T49" fmla="*/ 51 h 243"/>
                <a:gd name="T50" fmla="*/ 39 w 246"/>
                <a:gd name="T51" fmla="*/ 35 h 243"/>
                <a:gd name="T52" fmla="*/ 50 w 246"/>
                <a:gd name="T53" fmla="*/ 24 h 243"/>
                <a:gd name="T54" fmla="*/ 66 w 246"/>
                <a:gd name="T55" fmla="*/ 12 h 243"/>
                <a:gd name="T56" fmla="*/ 86 w 246"/>
                <a:gd name="T57" fmla="*/ 4 h 243"/>
                <a:gd name="T58" fmla="*/ 105 w 246"/>
                <a:gd name="T59" fmla="*/ 0 h 243"/>
                <a:gd name="T60" fmla="*/ 125 w 246"/>
                <a:gd name="T61" fmla="*/ 0 h 243"/>
                <a:gd name="T62" fmla="*/ 144 w 246"/>
                <a:gd name="T63" fmla="*/ 0 h 243"/>
                <a:gd name="T64" fmla="*/ 164 w 246"/>
                <a:gd name="T65" fmla="*/ 4 h 243"/>
                <a:gd name="T66" fmla="*/ 180 w 246"/>
                <a:gd name="T67" fmla="*/ 12 h 243"/>
                <a:gd name="T68" fmla="*/ 195 w 246"/>
                <a:gd name="T69" fmla="*/ 24 h 243"/>
                <a:gd name="T70" fmla="*/ 211 w 246"/>
                <a:gd name="T71" fmla="*/ 35 h 243"/>
                <a:gd name="T72" fmla="*/ 223 w 246"/>
                <a:gd name="T73" fmla="*/ 51 h 243"/>
                <a:gd name="T74" fmla="*/ 230 w 246"/>
                <a:gd name="T75" fmla="*/ 67 h 243"/>
                <a:gd name="T76" fmla="*/ 238 w 246"/>
                <a:gd name="T77" fmla="*/ 82 h 243"/>
                <a:gd name="T78" fmla="*/ 242 w 246"/>
                <a:gd name="T79" fmla="*/ 102 h 243"/>
                <a:gd name="T80" fmla="*/ 246 w 246"/>
                <a:gd name="T81" fmla="*/ 122 h 243"/>
                <a:gd name="T82" fmla="*/ 246 w 246"/>
                <a:gd name="T83" fmla="*/ 122 h 24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46"/>
                <a:gd name="T127" fmla="*/ 0 h 243"/>
                <a:gd name="T128" fmla="*/ 246 w 246"/>
                <a:gd name="T129" fmla="*/ 243 h 24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46" h="243">
                  <a:moveTo>
                    <a:pt x="246" y="122"/>
                  </a:moveTo>
                  <a:lnTo>
                    <a:pt x="242" y="141"/>
                  </a:lnTo>
                  <a:lnTo>
                    <a:pt x="238" y="161"/>
                  </a:lnTo>
                  <a:lnTo>
                    <a:pt x="230" y="176"/>
                  </a:lnTo>
                  <a:lnTo>
                    <a:pt x="223" y="196"/>
                  </a:lnTo>
                  <a:lnTo>
                    <a:pt x="211" y="208"/>
                  </a:lnTo>
                  <a:lnTo>
                    <a:pt x="195" y="219"/>
                  </a:lnTo>
                  <a:lnTo>
                    <a:pt x="180" y="231"/>
                  </a:lnTo>
                  <a:lnTo>
                    <a:pt x="164" y="239"/>
                  </a:lnTo>
                  <a:lnTo>
                    <a:pt x="144" y="243"/>
                  </a:lnTo>
                  <a:lnTo>
                    <a:pt x="125" y="243"/>
                  </a:lnTo>
                  <a:lnTo>
                    <a:pt x="105" y="243"/>
                  </a:lnTo>
                  <a:lnTo>
                    <a:pt x="86" y="239"/>
                  </a:lnTo>
                  <a:lnTo>
                    <a:pt x="66" y="231"/>
                  </a:lnTo>
                  <a:lnTo>
                    <a:pt x="50" y="219"/>
                  </a:lnTo>
                  <a:lnTo>
                    <a:pt x="39" y="208"/>
                  </a:lnTo>
                  <a:lnTo>
                    <a:pt x="23" y="196"/>
                  </a:lnTo>
                  <a:lnTo>
                    <a:pt x="15" y="176"/>
                  </a:lnTo>
                  <a:lnTo>
                    <a:pt x="7" y="161"/>
                  </a:lnTo>
                  <a:lnTo>
                    <a:pt x="3" y="141"/>
                  </a:lnTo>
                  <a:lnTo>
                    <a:pt x="0" y="122"/>
                  </a:lnTo>
                  <a:lnTo>
                    <a:pt x="3" y="102"/>
                  </a:lnTo>
                  <a:lnTo>
                    <a:pt x="7" y="82"/>
                  </a:lnTo>
                  <a:lnTo>
                    <a:pt x="15" y="67"/>
                  </a:lnTo>
                  <a:lnTo>
                    <a:pt x="23" y="51"/>
                  </a:lnTo>
                  <a:lnTo>
                    <a:pt x="39" y="35"/>
                  </a:lnTo>
                  <a:lnTo>
                    <a:pt x="50" y="24"/>
                  </a:lnTo>
                  <a:lnTo>
                    <a:pt x="66" y="12"/>
                  </a:lnTo>
                  <a:lnTo>
                    <a:pt x="86" y="4"/>
                  </a:lnTo>
                  <a:lnTo>
                    <a:pt x="105" y="0"/>
                  </a:lnTo>
                  <a:lnTo>
                    <a:pt x="125" y="0"/>
                  </a:lnTo>
                  <a:lnTo>
                    <a:pt x="144" y="0"/>
                  </a:lnTo>
                  <a:lnTo>
                    <a:pt x="164" y="4"/>
                  </a:lnTo>
                  <a:lnTo>
                    <a:pt x="180" y="12"/>
                  </a:lnTo>
                  <a:lnTo>
                    <a:pt x="195" y="24"/>
                  </a:lnTo>
                  <a:lnTo>
                    <a:pt x="211" y="35"/>
                  </a:lnTo>
                  <a:lnTo>
                    <a:pt x="223" y="51"/>
                  </a:lnTo>
                  <a:lnTo>
                    <a:pt x="230" y="67"/>
                  </a:lnTo>
                  <a:lnTo>
                    <a:pt x="238" y="82"/>
                  </a:lnTo>
                  <a:lnTo>
                    <a:pt x="242" y="102"/>
                  </a:lnTo>
                  <a:lnTo>
                    <a:pt x="246" y="122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l-GR"/>
            </a:p>
          </p:txBody>
        </p:sp>
        <p:sp>
          <p:nvSpPr>
            <p:cNvPr id="27676" name="Freeform 25"/>
            <p:cNvSpPr>
              <a:spLocks/>
            </p:cNvSpPr>
            <p:nvPr/>
          </p:nvSpPr>
          <p:spPr bwMode="auto">
            <a:xfrm>
              <a:off x="3133" y="2760"/>
              <a:ext cx="243" cy="247"/>
            </a:xfrm>
            <a:custGeom>
              <a:avLst/>
              <a:gdLst>
                <a:gd name="T0" fmla="*/ 243 w 243"/>
                <a:gd name="T1" fmla="*/ 122 h 247"/>
                <a:gd name="T2" fmla="*/ 243 w 243"/>
                <a:gd name="T3" fmla="*/ 145 h 247"/>
                <a:gd name="T4" fmla="*/ 239 w 243"/>
                <a:gd name="T5" fmla="*/ 161 h 247"/>
                <a:gd name="T6" fmla="*/ 231 w 243"/>
                <a:gd name="T7" fmla="*/ 180 h 247"/>
                <a:gd name="T8" fmla="*/ 220 w 243"/>
                <a:gd name="T9" fmla="*/ 196 h 247"/>
                <a:gd name="T10" fmla="*/ 208 w 243"/>
                <a:gd name="T11" fmla="*/ 212 h 247"/>
                <a:gd name="T12" fmla="*/ 196 w 243"/>
                <a:gd name="T13" fmla="*/ 224 h 247"/>
                <a:gd name="T14" fmla="*/ 180 w 243"/>
                <a:gd name="T15" fmla="*/ 231 h 247"/>
                <a:gd name="T16" fmla="*/ 161 w 243"/>
                <a:gd name="T17" fmla="*/ 239 h 247"/>
                <a:gd name="T18" fmla="*/ 141 w 243"/>
                <a:gd name="T19" fmla="*/ 243 h 247"/>
                <a:gd name="T20" fmla="*/ 122 w 243"/>
                <a:gd name="T21" fmla="*/ 247 h 247"/>
                <a:gd name="T22" fmla="*/ 102 w 243"/>
                <a:gd name="T23" fmla="*/ 243 h 247"/>
                <a:gd name="T24" fmla="*/ 83 w 243"/>
                <a:gd name="T25" fmla="*/ 239 h 247"/>
                <a:gd name="T26" fmla="*/ 67 w 243"/>
                <a:gd name="T27" fmla="*/ 231 h 247"/>
                <a:gd name="T28" fmla="*/ 51 w 243"/>
                <a:gd name="T29" fmla="*/ 224 h 247"/>
                <a:gd name="T30" fmla="*/ 36 w 243"/>
                <a:gd name="T31" fmla="*/ 212 h 247"/>
                <a:gd name="T32" fmla="*/ 24 w 243"/>
                <a:gd name="T33" fmla="*/ 196 h 247"/>
                <a:gd name="T34" fmla="*/ 12 w 243"/>
                <a:gd name="T35" fmla="*/ 180 h 247"/>
                <a:gd name="T36" fmla="*/ 4 w 243"/>
                <a:gd name="T37" fmla="*/ 161 h 247"/>
                <a:gd name="T38" fmla="*/ 0 w 243"/>
                <a:gd name="T39" fmla="*/ 145 h 247"/>
                <a:gd name="T40" fmla="*/ 0 w 243"/>
                <a:gd name="T41" fmla="*/ 126 h 247"/>
                <a:gd name="T42" fmla="*/ 0 w 243"/>
                <a:gd name="T43" fmla="*/ 106 h 247"/>
                <a:gd name="T44" fmla="*/ 4 w 243"/>
                <a:gd name="T45" fmla="*/ 87 h 247"/>
                <a:gd name="T46" fmla="*/ 12 w 243"/>
                <a:gd name="T47" fmla="*/ 67 h 247"/>
                <a:gd name="T48" fmla="*/ 24 w 243"/>
                <a:gd name="T49" fmla="*/ 51 h 247"/>
                <a:gd name="T50" fmla="*/ 36 w 243"/>
                <a:gd name="T51" fmla="*/ 40 h 247"/>
                <a:gd name="T52" fmla="*/ 51 w 243"/>
                <a:gd name="T53" fmla="*/ 24 h 247"/>
                <a:gd name="T54" fmla="*/ 67 w 243"/>
                <a:gd name="T55" fmla="*/ 16 h 247"/>
                <a:gd name="T56" fmla="*/ 83 w 243"/>
                <a:gd name="T57" fmla="*/ 8 h 247"/>
                <a:gd name="T58" fmla="*/ 102 w 243"/>
                <a:gd name="T59" fmla="*/ 4 h 247"/>
                <a:gd name="T60" fmla="*/ 122 w 243"/>
                <a:gd name="T61" fmla="*/ 0 h 247"/>
                <a:gd name="T62" fmla="*/ 141 w 243"/>
                <a:gd name="T63" fmla="*/ 4 h 247"/>
                <a:gd name="T64" fmla="*/ 161 w 243"/>
                <a:gd name="T65" fmla="*/ 8 h 247"/>
                <a:gd name="T66" fmla="*/ 180 w 243"/>
                <a:gd name="T67" fmla="*/ 16 h 247"/>
                <a:gd name="T68" fmla="*/ 196 w 243"/>
                <a:gd name="T69" fmla="*/ 24 h 247"/>
                <a:gd name="T70" fmla="*/ 208 w 243"/>
                <a:gd name="T71" fmla="*/ 40 h 247"/>
                <a:gd name="T72" fmla="*/ 220 w 243"/>
                <a:gd name="T73" fmla="*/ 51 h 247"/>
                <a:gd name="T74" fmla="*/ 231 w 243"/>
                <a:gd name="T75" fmla="*/ 67 h 247"/>
                <a:gd name="T76" fmla="*/ 239 w 243"/>
                <a:gd name="T77" fmla="*/ 87 h 247"/>
                <a:gd name="T78" fmla="*/ 243 w 243"/>
                <a:gd name="T79" fmla="*/ 106 h 247"/>
                <a:gd name="T80" fmla="*/ 243 w 243"/>
                <a:gd name="T81" fmla="*/ 126 h 247"/>
                <a:gd name="T82" fmla="*/ 243 w 243"/>
                <a:gd name="T83" fmla="*/ 126 h 247"/>
                <a:gd name="T84" fmla="*/ 243 w 243"/>
                <a:gd name="T85" fmla="*/ 122 h 24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43"/>
                <a:gd name="T130" fmla="*/ 0 h 247"/>
                <a:gd name="T131" fmla="*/ 243 w 243"/>
                <a:gd name="T132" fmla="*/ 247 h 24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43" h="247">
                  <a:moveTo>
                    <a:pt x="243" y="122"/>
                  </a:moveTo>
                  <a:lnTo>
                    <a:pt x="243" y="145"/>
                  </a:lnTo>
                  <a:lnTo>
                    <a:pt x="239" y="161"/>
                  </a:lnTo>
                  <a:lnTo>
                    <a:pt x="231" y="180"/>
                  </a:lnTo>
                  <a:lnTo>
                    <a:pt x="220" y="196"/>
                  </a:lnTo>
                  <a:lnTo>
                    <a:pt x="208" y="212"/>
                  </a:lnTo>
                  <a:lnTo>
                    <a:pt x="196" y="224"/>
                  </a:lnTo>
                  <a:lnTo>
                    <a:pt x="180" y="231"/>
                  </a:lnTo>
                  <a:lnTo>
                    <a:pt x="161" y="239"/>
                  </a:lnTo>
                  <a:lnTo>
                    <a:pt x="141" y="243"/>
                  </a:lnTo>
                  <a:lnTo>
                    <a:pt x="122" y="247"/>
                  </a:lnTo>
                  <a:lnTo>
                    <a:pt x="102" y="243"/>
                  </a:lnTo>
                  <a:lnTo>
                    <a:pt x="83" y="239"/>
                  </a:lnTo>
                  <a:lnTo>
                    <a:pt x="67" y="231"/>
                  </a:lnTo>
                  <a:lnTo>
                    <a:pt x="51" y="224"/>
                  </a:lnTo>
                  <a:lnTo>
                    <a:pt x="36" y="212"/>
                  </a:lnTo>
                  <a:lnTo>
                    <a:pt x="24" y="196"/>
                  </a:lnTo>
                  <a:lnTo>
                    <a:pt x="12" y="180"/>
                  </a:lnTo>
                  <a:lnTo>
                    <a:pt x="4" y="161"/>
                  </a:lnTo>
                  <a:lnTo>
                    <a:pt x="0" y="145"/>
                  </a:lnTo>
                  <a:lnTo>
                    <a:pt x="0" y="126"/>
                  </a:lnTo>
                  <a:lnTo>
                    <a:pt x="0" y="106"/>
                  </a:lnTo>
                  <a:lnTo>
                    <a:pt x="4" y="87"/>
                  </a:lnTo>
                  <a:lnTo>
                    <a:pt x="12" y="67"/>
                  </a:lnTo>
                  <a:lnTo>
                    <a:pt x="24" y="51"/>
                  </a:lnTo>
                  <a:lnTo>
                    <a:pt x="36" y="40"/>
                  </a:lnTo>
                  <a:lnTo>
                    <a:pt x="51" y="24"/>
                  </a:lnTo>
                  <a:lnTo>
                    <a:pt x="67" y="16"/>
                  </a:lnTo>
                  <a:lnTo>
                    <a:pt x="83" y="8"/>
                  </a:lnTo>
                  <a:lnTo>
                    <a:pt x="102" y="4"/>
                  </a:lnTo>
                  <a:lnTo>
                    <a:pt x="122" y="0"/>
                  </a:lnTo>
                  <a:lnTo>
                    <a:pt x="141" y="4"/>
                  </a:lnTo>
                  <a:lnTo>
                    <a:pt x="161" y="8"/>
                  </a:lnTo>
                  <a:lnTo>
                    <a:pt x="180" y="16"/>
                  </a:lnTo>
                  <a:lnTo>
                    <a:pt x="196" y="24"/>
                  </a:lnTo>
                  <a:lnTo>
                    <a:pt x="208" y="40"/>
                  </a:lnTo>
                  <a:lnTo>
                    <a:pt x="220" y="51"/>
                  </a:lnTo>
                  <a:lnTo>
                    <a:pt x="231" y="67"/>
                  </a:lnTo>
                  <a:lnTo>
                    <a:pt x="239" y="87"/>
                  </a:lnTo>
                  <a:lnTo>
                    <a:pt x="243" y="106"/>
                  </a:lnTo>
                  <a:lnTo>
                    <a:pt x="243" y="126"/>
                  </a:lnTo>
                  <a:lnTo>
                    <a:pt x="243" y="122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l-GR"/>
            </a:p>
          </p:txBody>
        </p:sp>
        <p:sp>
          <p:nvSpPr>
            <p:cNvPr id="27677" name="Freeform 26"/>
            <p:cNvSpPr>
              <a:spLocks/>
            </p:cNvSpPr>
            <p:nvPr/>
          </p:nvSpPr>
          <p:spPr bwMode="auto">
            <a:xfrm>
              <a:off x="3133" y="2760"/>
              <a:ext cx="243" cy="247"/>
            </a:xfrm>
            <a:custGeom>
              <a:avLst/>
              <a:gdLst>
                <a:gd name="T0" fmla="*/ 243 w 243"/>
                <a:gd name="T1" fmla="*/ 122 h 247"/>
                <a:gd name="T2" fmla="*/ 243 w 243"/>
                <a:gd name="T3" fmla="*/ 145 h 247"/>
                <a:gd name="T4" fmla="*/ 239 w 243"/>
                <a:gd name="T5" fmla="*/ 161 h 247"/>
                <a:gd name="T6" fmla="*/ 231 w 243"/>
                <a:gd name="T7" fmla="*/ 180 h 247"/>
                <a:gd name="T8" fmla="*/ 220 w 243"/>
                <a:gd name="T9" fmla="*/ 196 h 247"/>
                <a:gd name="T10" fmla="*/ 208 w 243"/>
                <a:gd name="T11" fmla="*/ 212 h 247"/>
                <a:gd name="T12" fmla="*/ 196 w 243"/>
                <a:gd name="T13" fmla="*/ 224 h 247"/>
                <a:gd name="T14" fmla="*/ 180 w 243"/>
                <a:gd name="T15" fmla="*/ 231 h 247"/>
                <a:gd name="T16" fmla="*/ 161 w 243"/>
                <a:gd name="T17" fmla="*/ 239 h 247"/>
                <a:gd name="T18" fmla="*/ 141 w 243"/>
                <a:gd name="T19" fmla="*/ 243 h 247"/>
                <a:gd name="T20" fmla="*/ 122 w 243"/>
                <a:gd name="T21" fmla="*/ 247 h 247"/>
                <a:gd name="T22" fmla="*/ 102 w 243"/>
                <a:gd name="T23" fmla="*/ 243 h 247"/>
                <a:gd name="T24" fmla="*/ 83 w 243"/>
                <a:gd name="T25" fmla="*/ 239 h 247"/>
                <a:gd name="T26" fmla="*/ 67 w 243"/>
                <a:gd name="T27" fmla="*/ 231 h 247"/>
                <a:gd name="T28" fmla="*/ 51 w 243"/>
                <a:gd name="T29" fmla="*/ 224 h 247"/>
                <a:gd name="T30" fmla="*/ 36 w 243"/>
                <a:gd name="T31" fmla="*/ 212 h 247"/>
                <a:gd name="T32" fmla="*/ 24 w 243"/>
                <a:gd name="T33" fmla="*/ 196 h 247"/>
                <a:gd name="T34" fmla="*/ 12 w 243"/>
                <a:gd name="T35" fmla="*/ 180 h 247"/>
                <a:gd name="T36" fmla="*/ 4 w 243"/>
                <a:gd name="T37" fmla="*/ 161 h 247"/>
                <a:gd name="T38" fmla="*/ 0 w 243"/>
                <a:gd name="T39" fmla="*/ 145 h 247"/>
                <a:gd name="T40" fmla="*/ 0 w 243"/>
                <a:gd name="T41" fmla="*/ 126 h 247"/>
                <a:gd name="T42" fmla="*/ 0 w 243"/>
                <a:gd name="T43" fmla="*/ 106 h 247"/>
                <a:gd name="T44" fmla="*/ 4 w 243"/>
                <a:gd name="T45" fmla="*/ 87 h 247"/>
                <a:gd name="T46" fmla="*/ 12 w 243"/>
                <a:gd name="T47" fmla="*/ 67 h 247"/>
                <a:gd name="T48" fmla="*/ 24 w 243"/>
                <a:gd name="T49" fmla="*/ 51 h 247"/>
                <a:gd name="T50" fmla="*/ 36 w 243"/>
                <a:gd name="T51" fmla="*/ 40 h 247"/>
                <a:gd name="T52" fmla="*/ 51 w 243"/>
                <a:gd name="T53" fmla="*/ 24 h 247"/>
                <a:gd name="T54" fmla="*/ 67 w 243"/>
                <a:gd name="T55" fmla="*/ 16 h 247"/>
                <a:gd name="T56" fmla="*/ 83 w 243"/>
                <a:gd name="T57" fmla="*/ 8 h 247"/>
                <a:gd name="T58" fmla="*/ 102 w 243"/>
                <a:gd name="T59" fmla="*/ 4 h 247"/>
                <a:gd name="T60" fmla="*/ 122 w 243"/>
                <a:gd name="T61" fmla="*/ 0 h 247"/>
                <a:gd name="T62" fmla="*/ 141 w 243"/>
                <a:gd name="T63" fmla="*/ 4 h 247"/>
                <a:gd name="T64" fmla="*/ 161 w 243"/>
                <a:gd name="T65" fmla="*/ 8 h 247"/>
                <a:gd name="T66" fmla="*/ 180 w 243"/>
                <a:gd name="T67" fmla="*/ 16 h 247"/>
                <a:gd name="T68" fmla="*/ 196 w 243"/>
                <a:gd name="T69" fmla="*/ 24 h 247"/>
                <a:gd name="T70" fmla="*/ 208 w 243"/>
                <a:gd name="T71" fmla="*/ 40 h 247"/>
                <a:gd name="T72" fmla="*/ 220 w 243"/>
                <a:gd name="T73" fmla="*/ 51 h 247"/>
                <a:gd name="T74" fmla="*/ 231 w 243"/>
                <a:gd name="T75" fmla="*/ 67 h 247"/>
                <a:gd name="T76" fmla="*/ 239 w 243"/>
                <a:gd name="T77" fmla="*/ 87 h 247"/>
                <a:gd name="T78" fmla="*/ 243 w 243"/>
                <a:gd name="T79" fmla="*/ 106 h 247"/>
                <a:gd name="T80" fmla="*/ 243 w 243"/>
                <a:gd name="T81" fmla="*/ 126 h 247"/>
                <a:gd name="T82" fmla="*/ 243 w 243"/>
                <a:gd name="T83" fmla="*/ 126 h 24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43"/>
                <a:gd name="T127" fmla="*/ 0 h 247"/>
                <a:gd name="T128" fmla="*/ 243 w 243"/>
                <a:gd name="T129" fmla="*/ 247 h 247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43" h="247">
                  <a:moveTo>
                    <a:pt x="243" y="122"/>
                  </a:moveTo>
                  <a:lnTo>
                    <a:pt x="243" y="145"/>
                  </a:lnTo>
                  <a:lnTo>
                    <a:pt x="239" y="161"/>
                  </a:lnTo>
                  <a:lnTo>
                    <a:pt x="231" y="180"/>
                  </a:lnTo>
                  <a:lnTo>
                    <a:pt x="220" y="196"/>
                  </a:lnTo>
                  <a:lnTo>
                    <a:pt x="208" y="212"/>
                  </a:lnTo>
                  <a:lnTo>
                    <a:pt x="196" y="224"/>
                  </a:lnTo>
                  <a:lnTo>
                    <a:pt x="180" y="231"/>
                  </a:lnTo>
                  <a:lnTo>
                    <a:pt x="161" y="239"/>
                  </a:lnTo>
                  <a:lnTo>
                    <a:pt x="141" y="243"/>
                  </a:lnTo>
                  <a:lnTo>
                    <a:pt x="122" y="247"/>
                  </a:lnTo>
                  <a:lnTo>
                    <a:pt x="102" y="243"/>
                  </a:lnTo>
                  <a:lnTo>
                    <a:pt x="83" y="239"/>
                  </a:lnTo>
                  <a:lnTo>
                    <a:pt x="67" y="231"/>
                  </a:lnTo>
                  <a:lnTo>
                    <a:pt x="51" y="224"/>
                  </a:lnTo>
                  <a:lnTo>
                    <a:pt x="36" y="212"/>
                  </a:lnTo>
                  <a:lnTo>
                    <a:pt x="24" y="196"/>
                  </a:lnTo>
                  <a:lnTo>
                    <a:pt x="12" y="180"/>
                  </a:lnTo>
                  <a:lnTo>
                    <a:pt x="4" y="161"/>
                  </a:lnTo>
                  <a:lnTo>
                    <a:pt x="0" y="145"/>
                  </a:lnTo>
                  <a:lnTo>
                    <a:pt x="0" y="126"/>
                  </a:lnTo>
                  <a:lnTo>
                    <a:pt x="0" y="106"/>
                  </a:lnTo>
                  <a:lnTo>
                    <a:pt x="4" y="87"/>
                  </a:lnTo>
                  <a:lnTo>
                    <a:pt x="12" y="67"/>
                  </a:lnTo>
                  <a:lnTo>
                    <a:pt x="24" y="51"/>
                  </a:lnTo>
                  <a:lnTo>
                    <a:pt x="36" y="40"/>
                  </a:lnTo>
                  <a:lnTo>
                    <a:pt x="51" y="24"/>
                  </a:lnTo>
                  <a:lnTo>
                    <a:pt x="67" y="16"/>
                  </a:lnTo>
                  <a:lnTo>
                    <a:pt x="83" y="8"/>
                  </a:lnTo>
                  <a:lnTo>
                    <a:pt x="102" y="4"/>
                  </a:lnTo>
                  <a:lnTo>
                    <a:pt x="122" y="0"/>
                  </a:lnTo>
                  <a:lnTo>
                    <a:pt x="141" y="4"/>
                  </a:lnTo>
                  <a:lnTo>
                    <a:pt x="161" y="8"/>
                  </a:lnTo>
                  <a:lnTo>
                    <a:pt x="180" y="16"/>
                  </a:lnTo>
                  <a:lnTo>
                    <a:pt x="196" y="24"/>
                  </a:lnTo>
                  <a:lnTo>
                    <a:pt x="208" y="40"/>
                  </a:lnTo>
                  <a:lnTo>
                    <a:pt x="220" y="51"/>
                  </a:lnTo>
                  <a:lnTo>
                    <a:pt x="231" y="67"/>
                  </a:lnTo>
                  <a:lnTo>
                    <a:pt x="239" y="87"/>
                  </a:lnTo>
                  <a:lnTo>
                    <a:pt x="243" y="106"/>
                  </a:lnTo>
                  <a:lnTo>
                    <a:pt x="243" y="126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l-GR"/>
            </a:p>
          </p:txBody>
        </p:sp>
        <p:sp>
          <p:nvSpPr>
            <p:cNvPr id="27678" name="Freeform 27"/>
            <p:cNvSpPr>
              <a:spLocks/>
            </p:cNvSpPr>
            <p:nvPr/>
          </p:nvSpPr>
          <p:spPr bwMode="auto">
            <a:xfrm>
              <a:off x="3670" y="2760"/>
              <a:ext cx="246" cy="247"/>
            </a:xfrm>
            <a:custGeom>
              <a:avLst/>
              <a:gdLst>
                <a:gd name="T0" fmla="*/ 246 w 246"/>
                <a:gd name="T1" fmla="*/ 122 h 247"/>
                <a:gd name="T2" fmla="*/ 242 w 246"/>
                <a:gd name="T3" fmla="*/ 145 h 247"/>
                <a:gd name="T4" fmla="*/ 238 w 246"/>
                <a:gd name="T5" fmla="*/ 161 h 247"/>
                <a:gd name="T6" fmla="*/ 230 w 246"/>
                <a:gd name="T7" fmla="*/ 180 h 247"/>
                <a:gd name="T8" fmla="*/ 223 w 246"/>
                <a:gd name="T9" fmla="*/ 196 h 247"/>
                <a:gd name="T10" fmla="*/ 211 w 246"/>
                <a:gd name="T11" fmla="*/ 212 h 247"/>
                <a:gd name="T12" fmla="*/ 195 w 246"/>
                <a:gd name="T13" fmla="*/ 224 h 247"/>
                <a:gd name="T14" fmla="*/ 180 w 246"/>
                <a:gd name="T15" fmla="*/ 231 h 247"/>
                <a:gd name="T16" fmla="*/ 164 w 246"/>
                <a:gd name="T17" fmla="*/ 239 h 247"/>
                <a:gd name="T18" fmla="*/ 144 w 246"/>
                <a:gd name="T19" fmla="*/ 243 h 247"/>
                <a:gd name="T20" fmla="*/ 125 w 246"/>
                <a:gd name="T21" fmla="*/ 247 h 247"/>
                <a:gd name="T22" fmla="*/ 105 w 246"/>
                <a:gd name="T23" fmla="*/ 243 h 247"/>
                <a:gd name="T24" fmla="*/ 86 w 246"/>
                <a:gd name="T25" fmla="*/ 239 h 247"/>
                <a:gd name="T26" fmla="*/ 66 w 246"/>
                <a:gd name="T27" fmla="*/ 231 h 247"/>
                <a:gd name="T28" fmla="*/ 50 w 246"/>
                <a:gd name="T29" fmla="*/ 224 h 247"/>
                <a:gd name="T30" fmla="*/ 39 w 246"/>
                <a:gd name="T31" fmla="*/ 212 h 247"/>
                <a:gd name="T32" fmla="*/ 23 w 246"/>
                <a:gd name="T33" fmla="*/ 196 h 247"/>
                <a:gd name="T34" fmla="*/ 15 w 246"/>
                <a:gd name="T35" fmla="*/ 180 h 247"/>
                <a:gd name="T36" fmla="*/ 7 w 246"/>
                <a:gd name="T37" fmla="*/ 161 h 247"/>
                <a:gd name="T38" fmla="*/ 3 w 246"/>
                <a:gd name="T39" fmla="*/ 145 h 247"/>
                <a:gd name="T40" fmla="*/ 0 w 246"/>
                <a:gd name="T41" fmla="*/ 126 h 247"/>
                <a:gd name="T42" fmla="*/ 3 w 246"/>
                <a:gd name="T43" fmla="*/ 106 h 247"/>
                <a:gd name="T44" fmla="*/ 7 w 246"/>
                <a:gd name="T45" fmla="*/ 87 h 247"/>
                <a:gd name="T46" fmla="*/ 15 w 246"/>
                <a:gd name="T47" fmla="*/ 67 h 247"/>
                <a:gd name="T48" fmla="*/ 23 w 246"/>
                <a:gd name="T49" fmla="*/ 51 h 247"/>
                <a:gd name="T50" fmla="*/ 39 w 246"/>
                <a:gd name="T51" fmla="*/ 40 h 247"/>
                <a:gd name="T52" fmla="*/ 50 w 246"/>
                <a:gd name="T53" fmla="*/ 24 h 247"/>
                <a:gd name="T54" fmla="*/ 66 w 246"/>
                <a:gd name="T55" fmla="*/ 16 h 247"/>
                <a:gd name="T56" fmla="*/ 86 w 246"/>
                <a:gd name="T57" fmla="*/ 8 h 247"/>
                <a:gd name="T58" fmla="*/ 105 w 246"/>
                <a:gd name="T59" fmla="*/ 4 h 247"/>
                <a:gd name="T60" fmla="*/ 125 w 246"/>
                <a:gd name="T61" fmla="*/ 0 h 247"/>
                <a:gd name="T62" fmla="*/ 144 w 246"/>
                <a:gd name="T63" fmla="*/ 4 h 247"/>
                <a:gd name="T64" fmla="*/ 164 w 246"/>
                <a:gd name="T65" fmla="*/ 8 h 247"/>
                <a:gd name="T66" fmla="*/ 180 w 246"/>
                <a:gd name="T67" fmla="*/ 16 h 247"/>
                <a:gd name="T68" fmla="*/ 195 w 246"/>
                <a:gd name="T69" fmla="*/ 24 h 247"/>
                <a:gd name="T70" fmla="*/ 211 w 246"/>
                <a:gd name="T71" fmla="*/ 40 h 247"/>
                <a:gd name="T72" fmla="*/ 223 w 246"/>
                <a:gd name="T73" fmla="*/ 51 h 247"/>
                <a:gd name="T74" fmla="*/ 230 w 246"/>
                <a:gd name="T75" fmla="*/ 67 h 247"/>
                <a:gd name="T76" fmla="*/ 238 w 246"/>
                <a:gd name="T77" fmla="*/ 87 h 247"/>
                <a:gd name="T78" fmla="*/ 242 w 246"/>
                <a:gd name="T79" fmla="*/ 106 h 247"/>
                <a:gd name="T80" fmla="*/ 246 w 246"/>
                <a:gd name="T81" fmla="*/ 126 h 247"/>
                <a:gd name="T82" fmla="*/ 246 w 246"/>
                <a:gd name="T83" fmla="*/ 126 h 247"/>
                <a:gd name="T84" fmla="*/ 246 w 246"/>
                <a:gd name="T85" fmla="*/ 122 h 24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46"/>
                <a:gd name="T130" fmla="*/ 0 h 247"/>
                <a:gd name="T131" fmla="*/ 246 w 246"/>
                <a:gd name="T132" fmla="*/ 247 h 24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46" h="247">
                  <a:moveTo>
                    <a:pt x="246" y="122"/>
                  </a:moveTo>
                  <a:lnTo>
                    <a:pt x="242" y="145"/>
                  </a:lnTo>
                  <a:lnTo>
                    <a:pt x="238" y="161"/>
                  </a:lnTo>
                  <a:lnTo>
                    <a:pt x="230" y="180"/>
                  </a:lnTo>
                  <a:lnTo>
                    <a:pt x="223" y="196"/>
                  </a:lnTo>
                  <a:lnTo>
                    <a:pt x="211" y="212"/>
                  </a:lnTo>
                  <a:lnTo>
                    <a:pt x="195" y="224"/>
                  </a:lnTo>
                  <a:lnTo>
                    <a:pt x="180" y="231"/>
                  </a:lnTo>
                  <a:lnTo>
                    <a:pt x="164" y="239"/>
                  </a:lnTo>
                  <a:lnTo>
                    <a:pt x="144" y="243"/>
                  </a:lnTo>
                  <a:lnTo>
                    <a:pt x="125" y="247"/>
                  </a:lnTo>
                  <a:lnTo>
                    <a:pt x="105" y="243"/>
                  </a:lnTo>
                  <a:lnTo>
                    <a:pt x="86" y="239"/>
                  </a:lnTo>
                  <a:lnTo>
                    <a:pt x="66" y="231"/>
                  </a:lnTo>
                  <a:lnTo>
                    <a:pt x="50" y="224"/>
                  </a:lnTo>
                  <a:lnTo>
                    <a:pt x="39" y="212"/>
                  </a:lnTo>
                  <a:lnTo>
                    <a:pt x="23" y="196"/>
                  </a:lnTo>
                  <a:lnTo>
                    <a:pt x="15" y="180"/>
                  </a:lnTo>
                  <a:lnTo>
                    <a:pt x="7" y="161"/>
                  </a:lnTo>
                  <a:lnTo>
                    <a:pt x="3" y="145"/>
                  </a:lnTo>
                  <a:lnTo>
                    <a:pt x="0" y="126"/>
                  </a:lnTo>
                  <a:lnTo>
                    <a:pt x="3" y="106"/>
                  </a:lnTo>
                  <a:lnTo>
                    <a:pt x="7" y="87"/>
                  </a:lnTo>
                  <a:lnTo>
                    <a:pt x="15" y="67"/>
                  </a:lnTo>
                  <a:lnTo>
                    <a:pt x="23" y="51"/>
                  </a:lnTo>
                  <a:lnTo>
                    <a:pt x="39" y="40"/>
                  </a:lnTo>
                  <a:lnTo>
                    <a:pt x="50" y="24"/>
                  </a:lnTo>
                  <a:lnTo>
                    <a:pt x="66" y="16"/>
                  </a:lnTo>
                  <a:lnTo>
                    <a:pt x="86" y="8"/>
                  </a:lnTo>
                  <a:lnTo>
                    <a:pt x="105" y="4"/>
                  </a:lnTo>
                  <a:lnTo>
                    <a:pt x="125" y="0"/>
                  </a:lnTo>
                  <a:lnTo>
                    <a:pt x="144" y="4"/>
                  </a:lnTo>
                  <a:lnTo>
                    <a:pt x="164" y="8"/>
                  </a:lnTo>
                  <a:lnTo>
                    <a:pt x="180" y="16"/>
                  </a:lnTo>
                  <a:lnTo>
                    <a:pt x="195" y="24"/>
                  </a:lnTo>
                  <a:lnTo>
                    <a:pt x="211" y="40"/>
                  </a:lnTo>
                  <a:lnTo>
                    <a:pt x="223" y="51"/>
                  </a:lnTo>
                  <a:lnTo>
                    <a:pt x="230" y="67"/>
                  </a:lnTo>
                  <a:lnTo>
                    <a:pt x="238" y="87"/>
                  </a:lnTo>
                  <a:lnTo>
                    <a:pt x="242" y="106"/>
                  </a:lnTo>
                  <a:lnTo>
                    <a:pt x="246" y="126"/>
                  </a:lnTo>
                  <a:lnTo>
                    <a:pt x="246" y="122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l-GR"/>
            </a:p>
          </p:txBody>
        </p:sp>
        <p:sp>
          <p:nvSpPr>
            <p:cNvPr id="27679" name="Freeform 28"/>
            <p:cNvSpPr>
              <a:spLocks/>
            </p:cNvSpPr>
            <p:nvPr/>
          </p:nvSpPr>
          <p:spPr bwMode="auto">
            <a:xfrm>
              <a:off x="3670" y="2760"/>
              <a:ext cx="246" cy="247"/>
            </a:xfrm>
            <a:custGeom>
              <a:avLst/>
              <a:gdLst>
                <a:gd name="T0" fmla="*/ 246 w 246"/>
                <a:gd name="T1" fmla="*/ 122 h 247"/>
                <a:gd name="T2" fmla="*/ 242 w 246"/>
                <a:gd name="T3" fmla="*/ 145 h 247"/>
                <a:gd name="T4" fmla="*/ 238 w 246"/>
                <a:gd name="T5" fmla="*/ 161 h 247"/>
                <a:gd name="T6" fmla="*/ 230 w 246"/>
                <a:gd name="T7" fmla="*/ 180 h 247"/>
                <a:gd name="T8" fmla="*/ 223 w 246"/>
                <a:gd name="T9" fmla="*/ 196 h 247"/>
                <a:gd name="T10" fmla="*/ 211 w 246"/>
                <a:gd name="T11" fmla="*/ 212 h 247"/>
                <a:gd name="T12" fmla="*/ 195 w 246"/>
                <a:gd name="T13" fmla="*/ 224 h 247"/>
                <a:gd name="T14" fmla="*/ 180 w 246"/>
                <a:gd name="T15" fmla="*/ 231 h 247"/>
                <a:gd name="T16" fmla="*/ 164 w 246"/>
                <a:gd name="T17" fmla="*/ 239 h 247"/>
                <a:gd name="T18" fmla="*/ 144 w 246"/>
                <a:gd name="T19" fmla="*/ 243 h 247"/>
                <a:gd name="T20" fmla="*/ 125 w 246"/>
                <a:gd name="T21" fmla="*/ 247 h 247"/>
                <a:gd name="T22" fmla="*/ 105 w 246"/>
                <a:gd name="T23" fmla="*/ 243 h 247"/>
                <a:gd name="T24" fmla="*/ 86 w 246"/>
                <a:gd name="T25" fmla="*/ 239 h 247"/>
                <a:gd name="T26" fmla="*/ 66 w 246"/>
                <a:gd name="T27" fmla="*/ 231 h 247"/>
                <a:gd name="T28" fmla="*/ 50 w 246"/>
                <a:gd name="T29" fmla="*/ 224 h 247"/>
                <a:gd name="T30" fmla="*/ 39 w 246"/>
                <a:gd name="T31" fmla="*/ 212 h 247"/>
                <a:gd name="T32" fmla="*/ 23 w 246"/>
                <a:gd name="T33" fmla="*/ 196 h 247"/>
                <a:gd name="T34" fmla="*/ 15 w 246"/>
                <a:gd name="T35" fmla="*/ 180 h 247"/>
                <a:gd name="T36" fmla="*/ 7 w 246"/>
                <a:gd name="T37" fmla="*/ 161 h 247"/>
                <a:gd name="T38" fmla="*/ 3 w 246"/>
                <a:gd name="T39" fmla="*/ 145 h 247"/>
                <a:gd name="T40" fmla="*/ 0 w 246"/>
                <a:gd name="T41" fmla="*/ 126 h 247"/>
                <a:gd name="T42" fmla="*/ 3 w 246"/>
                <a:gd name="T43" fmla="*/ 106 h 247"/>
                <a:gd name="T44" fmla="*/ 7 w 246"/>
                <a:gd name="T45" fmla="*/ 87 h 247"/>
                <a:gd name="T46" fmla="*/ 15 w 246"/>
                <a:gd name="T47" fmla="*/ 67 h 247"/>
                <a:gd name="T48" fmla="*/ 23 w 246"/>
                <a:gd name="T49" fmla="*/ 51 h 247"/>
                <a:gd name="T50" fmla="*/ 39 w 246"/>
                <a:gd name="T51" fmla="*/ 40 h 247"/>
                <a:gd name="T52" fmla="*/ 50 w 246"/>
                <a:gd name="T53" fmla="*/ 24 h 247"/>
                <a:gd name="T54" fmla="*/ 66 w 246"/>
                <a:gd name="T55" fmla="*/ 16 h 247"/>
                <a:gd name="T56" fmla="*/ 86 w 246"/>
                <a:gd name="T57" fmla="*/ 8 h 247"/>
                <a:gd name="T58" fmla="*/ 105 w 246"/>
                <a:gd name="T59" fmla="*/ 4 h 247"/>
                <a:gd name="T60" fmla="*/ 125 w 246"/>
                <a:gd name="T61" fmla="*/ 0 h 247"/>
                <a:gd name="T62" fmla="*/ 144 w 246"/>
                <a:gd name="T63" fmla="*/ 4 h 247"/>
                <a:gd name="T64" fmla="*/ 164 w 246"/>
                <a:gd name="T65" fmla="*/ 8 h 247"/>
                <a:gd name="T66" fmla="*/ 180 w 246"/>
                <a:gd name="T67" fmla="*/ 16 h 247"/>
                <a:gd name="T68" fmla="*/ 195 w 246"/>
                <a:gd name="T69" fmla="*/ 24 h 247"/>
                <a:gd name="T70" fmla="*/ 211 w 246"/>
                <a:gd name="T71" fmla="*/ 40 h 247"/>
                <a:gd name="T72" fmla="*/ 223 w 246"/>
                <a:gd name="T73" fmla="*/ 51 h 247"/>
                <a:gd name="T74" fmla="*/ 230 w 246"/>
                <a:gd name="T75" fmla="*/ 67 h 247"/>
                <a:gd name="T76" fmla="*/ 238 w 246"/>
                <a:gd name="T77" fmla="*/ 87 h 247"/>
                <a:gd name="T78" fmla="*/ 242 w 246"/>
                <a:gd name="T79" fmla="*/ 106 h 247"/>
                <a:gd name="T80" fmla="*/ 246 w 246"/>
                <a:gd name="T81" fmla="*/ 126 h 247"/>
                <a:gd name="T82" fmla="*/ 246 w 246"/>
                <a:gd name="T83" fmla="*/ 126 h 24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46"/>
                <a:gd name="T127" fmla="*/ 0 h 247"/>
                <a:gd name="T128" fmla="*/ 246 w 246"/>
                <a:gd name="T129" fmla="*/ 247 h 247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46" h="247">
                  <a:moveTo>
                    <a:pt x="246" y="122"/>
                  </a:moveTo>
                  <a:lnTo>
                    <a:pt x="242" y="145"/>
                  </a:lnTo>
                  <a:lnTo>
                    <a:pt x="238" y="161"/>
                  </a:lnTo>
                  <a:lnTo>
                    <a:pt x="230" y="180"/>
                  </a:lnTo>
                  <a:lnTo>
                    <a:pt x="223" y="196"/>
                  </a:lnTo>
                  <a:lnTo>
                    <a:pt x="211" y="212"/>
                  </a:lnTo>
                  <a:lnTo>
                    <a:pt x="195" y="224"/>
                  </a:lnTo>
                  <a:lnTo>
                    <a:pt x="180" y="231"/>
                  </a:lnTo>
                  <a:lnTo>
                    <a:pt x="164" y="239"/>
                  </a:lnTo>
                  <a:lnTo>
                    <a:pt x="144" y="243"/>
                  </a:lnTo>
                  <a:lnTo>
                    <a:pt x="125" y="247"/>
                  </a:lnTo>
                  <a:lnTo>
                    <a:pt x="105" y="243"/>
                  </a:lnTo>
                  <a:lnTo>
                    <a:pt x="86" y="239"/>
                  </a:lnTo>
                  <a:lnTo>
                    <a:pt x="66" y="231"/>
                  </a:lnTo>
                  <a:lnTo>
                    <a:pt x="50" y="224"/>
                  </a:lnTo>
                  <a:lnTo>
                    <a:pt x="39" y="212"/>
                  </a:lnTo>
                  <a:lnTo>
                    <a:pt x="23" y="196"/>
                  </a:lnTo>
                  <a:lnTo>
                    <a:pt x="15" y="180"/>
                  </a:lnTo>
                  <a:lnTo>
                    <a:pt x="7" y="161"/>
                  </a:lnTo>
                  <a:lnTo>
                    <a:pt x="3" y="145"/>
                  </a:lnTo>
                  <a:lnTo>
                    <a:pt x="0" y="126"/>
                  </a:lnTo>
                  <a:lnTo>
                    <a:pt x="3" y="106"/>
                  </a:lnTo>
                  <a:lnTo>
                    <a:pt x="7" y="87"/>
                  </a:lnTo>
                  <a:lnTo>
                    <a:pt x="15" y="67"/>
                  </a:lnTo>
                  <a:lnTo>
                    <a:pt x="23" y="51"/>
                  </a:lnTo>
                  <a:lnTo>
                    <a:pt x="39" y="40"/>
                  </a:lnTo>
                  <a:lnTo>
                    <a:pt x="50" y="24"/>
                  </a:lnTo>
                  <a:lnTo>
                    <a:pt x="66" y="16"/>
                  </a:lnTo>
                  <a:lnTo>
                    <a:pt x="86" y="8"/>
                  </a:lnTo>
                  <a:lnTo>
                    <a:pt x="105" y="4"/>
                  </a:lnTo>
                  <a:lnTo>
                    <a:pt x="125" y="0"/>
                  </a:lnTo>
                  <a:lnTo>
                    <a:pt x="144" y="4"/>
                  </a:lnTo>
                  <a:lnTo>
                    <a:pt x="164" y="8"/>
                  </a:lnTo>
                  <a:lnTo>
                    <a:pt x="180" y="16"/>
                  </a:lnTo>
                  <a:lnTo>
                    <a:pt x="195" y="24"/>
                  </a:lnTo>
                  <a:lnTo>
                    <a:pt x="211" y="40"/>
                  </a:lnTo>
                  <a:lnTo>
                    <a:pt x="223" y="51"/>
                  </a:lnTo>
                  <a:lnTo>
                    <a:pt x="230" y="67"/>
                  </a:lnTo>
                  <a:lnTo>
                    <a:pt x="238" y="87"/>
                  </a:lnTo>
                  <a:lnTo>
                    <a:pt x="242" y="106"/>
                  </a:lnTo>
                  <a:lnTo>
                    <a:pt x="246" y="126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l-GR"/>
            </a:p>
          </p:txBody>
        </p:sp>
        <p:sp>
          <p:nvSpPr>
            <p:cNvPr id="27680" name="Freeform 29"/>
            <p:cNvSpPr>
              <a:spLocks/>
            </p:cNvSpPr>
            <p:nvPr/>
          </p:nvSpPr>
          <p:spPr bwMode="auto">
            <a:xfrm>
              <a:off x="4210" y="2760"/>
              <a:ext cx="242" cy="247"/>
            </a:xfrm>
            <a:custGeom>
              <a:avLst/>
              <a:gdLst>
                <a:gd name="T0" fmla="*/ 242 w 242"/>
                <a:gd name="T1" fmla="*/ 122 h 247"/>
                <a:gd name="T2" fmla="*/ 242 w 242"/>
                <a:gd name="T3" fmla="*/ 145 h 247"/>
                <a:gd name="T4" fmla="*/ 238 w 242"/>
                <a:gd name="T5" fmla="*/ 161 h 247"/>
                <a:gd name="T6" fmla="*/ 231 w 242"/>
                <a:gd name="T7" fmla="*/ 180 h 247"/>
                <a:gd name="T8" fmla="*/ 219 w 242"/>
                <a:gd name="T9" fmla="*/ 196 h 247"/>
                <a:gd name="T10" fmla="*/ 207 w 242"/>
                <a:gd name="T11" fmla="*/ 212 h 247"/>
                <a:gd name="T12" fmla="*/ 195 w 242"/>
                <a:gd name="T13" fmla="*/ 224 h 247"/>
                <a:gd name="T14" fmla="*/ 180 w 242"/>
                <a:gd name="T15" fmla="*/ 231 h 247"/>
                <a:gd name="T16" fmla="*/ 160 w 242"/>
                <a:gd name="T17" fmla="*/ 239 h 247"/>
                <a:gd name="T18" fmla="*/ 141 w 242"/>
                <a:gd name="T19" fmla="*/ 243 h 247"/>
                <a:gd name="T20" fmla="*/ 121 w 242"/>
                <a:gd name="T21" fmla="*/ 247 h 247"/>
                <a:gd name="T22" fmla="*/ 101 w 242"/>
                <a:gd name="T23" fmla="*/ 243 h 247"/>
                <a:gd name="T24" fmla="*/ 82 w 242"/>
                <a:gd name="T25" fmla="*/ 239 h 247"/>
                <a:gd name="T26" fmla="*/ 66 w 242"/>
                <a:gd name="T27" fmla="*/ 231 h 247"/>
                <a:gd name="T28" fmla="*/ 51 w 242"/>
                <a:gd name="T29" fmla="*/ 224 h 247"/>
                <a:gd name="T30" fmla="*/ 35 w 242"/>
                <a:gd name="T31" fmla="*/ 212 h 247"/>
                <a:gd name="T32" fmla="*/ 23 w 242"/>
                <a:gd name="T33" fmla="*/ 196 h 247"/>
                <a:gd name="T34" fmla="*/ 11 w 242"/>
                <a:gd name="T35" fmla="*/ 180 h 247"/>
                <a:gd name="T36" fmla="*/ 4 w 242"/>
                <a:gd name="T37" fmla="*/ 161 h 247"/>
                <a:gd name="T38" fmla="*/ 0 w 242"/>
                <a:gd name="T39" fmla="*/ 145 h 247"/>
                <a:gd name="T40" fmla="*/ 0 w 242"/>
                <a:gd name="T41" fmla="*/ 126 h 247"/>
                <a:gd name="T42" fmla="*/ 0 w 242"/>
                <a:gd name="T43" fmla="*/ 106 h 247"/>
                <a:gd name="T44" fmla="*/ 4 w 242"/>
                <a:gd name="T45" fmla="*/ 87 h 247"/>
                <a:gd name="T46" fmla="*/ 11 w 242"/>
                <a:gd name="T47" fmla="*/ 67 h 247"/>
                <a:gd name="T48" fmla="*/ 23 w 242"/>
                <a:gd name="T49" fmla="*/ 51 h 247"/>
                <a:gd name="T50" fmla="*/ 35 w 242"/>
                <a:gd name="T51" fmla="*/ 40 h 247"/>
                <a:gd name="T52" fmla="*/ 51 w 242"/>
                <a:gd name="T53" fmla="*/ 24 h 247"/>
                <a:gd name="T54" fmla="*/ 66 w 242"/>
                <a:gd name="T55" fmla="*/ 16 h 247"/>
                <a:gd name="T56" fmla="*/ 82 w 242"/>
                <a:gd name="T57" fmla="*/ 8 h 247"/>
                <a:gd name="T58" fmla="*/ 101 w 242"/>
                <a:gd name="T59" fmla="*/ 4 h 247"/>
                <a:gd name="T60" fmla="*/ 121 w 242"/>
                <a:gd name="T61" fmla="*/ 0 h 247"/>
                <a:gd name="T62" fmla="*/ 141 w 242"/>
                <a:gd name="T63" fmla="*/ 4 h 247"/>
                <a:gd name="T64" fmla="*/ 160 w 242"/>
                <a:gd name="T65" fmla="*/ 8 h 247"/>
                <a:gd name="T66" fmla="*/ 180 w 242"/>
                <a:gd name="T67" fmla="*/ 16 h 247"/>
                <a:gd name="T68" fmla="*/ 195 w 242"/>
                <a:gd name="T69" fmla="*/ 24 h 247"/>
                <a:gd name="T70" fmla="*/ 207 w 242"/>
                <a:gd name="T71" fmla="*/ 40 h 247"/>
                <a:gd name="T72" fmla="*/ 219 w 242"/>
                <a:gd name="T73" fmla="*/ 51 h 247"/>
                <a:gd name="T74" fmla="*/ 231 w 242"/>
                <a:gd name="T75" fmla="*/ 67 h 247"/>
                <a:gd name="T76" fmla="*/ 238 w 242"/>
                <a:gd name="T77" fmla="*/ 87 h 247"/>
                <a:gd name="T78" fmla="*/ 242 w 242"/>
                <a:gd name="T79" fmla="*/ 106 h 247"/>
                <a:gd name="T80" fmla="*/ 242 w 242"/>
                <a:gd name="T81" fmla="*/ 126 h 247"/>
                <a:gd name="T82" fmla="*/ 242 w 242"/>
                <a:gd name="T83" fmla="*/ 126 h 247"/>
                <a:gd name="T84" fmla="*/ 242 w 242"/>
                <a:gd name="T85" fmla="*/ 122 h 24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42"/>
                <a:gd name="T130" fmla="*/ 0 h 247"/>
                <a:gd name="T131" fmla="*/ 242 w 242"/>
                <a:gd name="T132" fmla="*/ 247 h 24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42" h="247">
                  <a:moveTo>
                    <a:pt x="242" y="122"/>
                  </a:moveTo>
                  <a:lnTo>
                    <a:pt x="242" y="145"/>
                  </a:lnTo>
                  <a:lnTo>
                    <a:pt x="238" y="161"/>
                  </a:lnTo>
                  <a:lnTo>
                    <a:pt x="231" y="180"/>
                  </a:lnTo>
                  <a:lnTo>
                    <a:pt x="219" y="196"/>
                  </a:lnTo>
                  <a:lnTo>
                    <a:pt x="207" y="212"/>
                  </a:lnTo>
                  <a:lnTo>
                    <a:pt x="195" y="224"/>
                  </a:lnTo>
                  <a:lnTo>
                    <a:pt x="180" y="231"/>
                  </a:lnTo>
                  <a:lnTo>
                    <a:pt x="160" y="239"/>
                  </a:lnTo>
                  <a:lnTo>
                    <a:pt x="141" y="243"/>
                  </a:lnTo>
                  <a:lnTo>
                    <a:pt x="121" y="247"/>
                  </a:lnTo>
                  <a:lnTo>
                    <a:pt x="101" y="243"/>
                  </a:lnTo>
                  <a:lnTo>
                    <a:pt x="82" y="239"/>
                  </a:lnTo>
                  <a:lnTo>
                    <a:pt x="66" y="231"/>
                  </a:lnTo>
                  <a:lnTo>
                    <a:pt x="51" y="224"/>
                  </a:lnTo>
                  <a:lnTo>
                    <a:pt x="35" y="212"/>
                  </a:lnTo>
                  <a:lnTo>
                    <a:pt x="23" y="196"/>
                  </a:lnTo>
                  <a:lnTo>
                    <a:pt x="11" y="180"/>
                  </a:lnTo>
                  <a:lnTo>
                    <a:pt x="4" y="161"/>
                  </a:lnTo>
                  <a:lnTo>
                    <a:pt x="0" y="145"/>
                  </a:lnTo>
                  <a:lnTo>
                    <a:pt x="0" y="126"/>
                  </a:lnTo>
                  <a:lnTo>
                    <a:pt x="0" y="106"/>
                  </a:lnTo>
                  <a:lnTo>
                    <a:pt x="4" y="87"/>
                  </a:lnTo>
                  <a:lnTo>
                    <a:pt x="11" y="67"/>
                  </a:lnTo>
                  <a:lnTo>
                    <a:pt x="23" y="51"/>
                  </a:lnTo>
                  <a:lnTo>
                    <a:pt x="35" y="40"/>
                  </a:lnTo>
                  <a:lnTo>
                    <a:pt x="51" y="24"/>
                  </a:lnTo>
                  <a:lnTo>
                    <a:pt x="66" y="16"/>
                  </a:lnTo>
                  <a:lnTo>
                    <a:pt x="82" y="8"/>
                  </a:lnTo>
                  <a:lnTo>
                    <a:pt x="101" y="4"/>
                  </a:lnTo>
                  <a:lnTo>
                    <a:pt x="121" y="0"/>
                  </a:lnTo>
                  <a:lnTo>
                    <a:pt x="141" y="4"/>
                  </a:lnTo>
                  <a:lnTo>
                    <a:pt x="160" y="8"/>
                  </a:lnTo>
                  <a:lnTo>
                    <a:pt x="180" y="16"/>
                  </a:lnTo>
                  <a:lnTo>
                    <a:pt x="195" y="24"/>
                  </a:lnTo>
                  <a:lnTo>
                    <a:pt x="207" y="40"/>
                  </a:lnTo>
                  <a:lnTo>
                    <a:pt x="219" y="51"/>
                  </a:lnTo>
                  <a:lnTo>
                    <a:pt x="231" y="67"/>
                  </a:lnTo>
                  <a:lnTo>
                    <a:pt x="238" y="87"/>
                  </a:lnTo>
                  <a:lnTo>
                    <a:pt x="242" y="106"/>
                  </a:lnTo>
                  <a:lnTo>
                    <a:pt x="242" y="126"/>
                  </a:lnTo>
                  <a:lnTo>
                    <a:pt x="242" y="122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l-GR"/>
            </a:p>
          </p:txBody>
        </p:sp>
        <p:sp>
          <p:nvSpPr>
            <p:cNvPr id="27681" name="Freeform 30"/>
            <p:cNvSpPr>
              <a:spLocks/>
            </p:cNvSpPr>
            <p:nvPr/>
          </p:nvSpPr>
          <p:spPr bwMode="auto">
            <a:xfrm>
              <a:off x="4210" y="2760"/>
              <a:ext cx="242" cy="247"/>
            </a:xfrm>
            <a:custGeom>
              <a:avLst/>
              <a:gdLst>
                <a:gd name="T0" fmla="*/ 242 w 242"/>
                <a:gd name="T1" fmla="*/ 122 h 247"/>
                <a:gd name="T2" fmla="*/ 242 w 242"/>
                <a:gd name="T3" fmla="*/ 145 h 247"/>
                <a:gd name="T4" fmla="*/ 238 w 242"/>
                <a:gd name="T5" fmla="*/ 161 h 247"/>
                <a:gd name="T6" fmla="*/ 231 w 242"/>
                <a:gd name="T7" fmla="*/ 180 h 247"/>
                <a:gd name="T8" fmla="*/ 219 w 242"/>
                <a:gd name="T9" fmla="*/ 196 h 247"/>
                <a:gd name="T10" fmla="*/ 207 w 242"/>
                <a:gd name="T11" fmla="*/ 212 h 247"/>
                <a:gd name="T12" fmla="*/ 195 w 242"/>
                <a:gd name="T13" fmla="*/ 224 h 247"/>
                <a:gd name="T14" fmla="*/ 180 w 242"/>
                <a:gd name="T15" fmla="*/ 231 h 247"/>
                <a:gd name="T16" fmla="*/ 160 w 242"/>
                <a:gd name="T17" fmla="*/ 239 h 247"/>
                <a:gd name="T18" fmla="*/ 141 w 242"/>
                <a:gd name="T19" fmla="*/ 243 h 247"/>
                <a:gd name="T20" fmla="*/ 121 w 242"/>
                <a:gd name="T21" fmla="*/ 247 h 247"/>
                <a:gd name="T22" fmla="*/ 101 w 242"/>
                <a:gd name="T23" fmla="*/ 243 h 247"/>
                <a:gd name="T24" fmla="*/ 82 w 242"/>
                <a:gd name="T25" fmla="*/ 239 h 247"/>
                <a:gd name="T26" fmla="*/ 66 w 242"/>
                <a:gd name="T27" fmla="*/ 231 h 247"/>
                <a:gd name="T28" fmla="*/ 51 w 242"/>
                <a:gd name="T29" fmla="*/ 224 h 247"/>
                <a:gd name="T30" fmla="*/ 35 w 242"/>
                <a:gd name="T31" fmla="*/ 212 h 247"/>
                <a:gd name="T32" fmla="*/ 23 w 242"/>
                <a:gd name="T33" fmla="*/ 196 h 247"/>
                <a:gd name="T34" fmla="*/ 11 w 242"/>
                <a:gd name="T35" fmla="*/ 180 h 247"/>
                <a:gd name="T36" fmla="*/ 4 w 242"/>
                <a:gd name="T37" fmla="*/ 161 h 247"/>
                <a:gd name="T38" fmla="*/ 0 w 242"/>
                <a:gd name="T39" fmla="*/ 145 h 247"/>
                <a:gd name="T40" fmla="*/ 0 w 242"/>
                <a:gd name="T41" fmla="*/ 126 h 247"/>
                <a:gd name="T42" fmla="*/ 0 w 242"/>
                <a:gd name="T43" fmla="*/ 106 h 247"/>
                <a:gd name="T44" fmla="*/ 4 w 242"/>
                <a:gd name="T45" fmla="*/ 87 h 247"/>
                <a:gd name="T46" fmla="*/ 11 w 242"/>
                <a:gd name="T47" fmla="*/ 67 h 247"/>
                <a:gd name="T48" fmla="*/ 23 w 242"/>
                <a:gd name="T49" fmla="*/ 51 h 247"/>
                <a:gd name="T50" fmla="*/ 35 w 242"/>
                <a:gd name="T51" fmla="*/ 40 h 247"/>
                <a:gd name="T52" fmla="*/ 51 w 242"/>
                <a:gd name="T53" fmla="*/ 24 h 247"/>
                <a:gd name="T54" fmla="*/ 66 w 242"/>
                <a:gd name="T55" fmla="*/ 16 h 247"/>
                <a:gd name="T56" fmla="*/ 82 w 242"/>
                <a:gd name="T57" fmla="*/ 8 h 247"/>
                <a:gd name="T58" fmla="*/ 101 w 242"/>
                <a:gd name="T59" fmla="*/ 4 h 247"/>
                <a:gd name="T60" fmla="*/ 121 w 242"/>
                <a:gd name="T61" fmla="*/ 0 h 247"/>
                <a:gd name="T62" fmla="*/ 141 w 242"/>
                <a:gd name="T63" fmla="*/ 4 h 247"/>
                <a:gd name="T64" fmla="*/ 160 w 242"/>
                <a:gd name="T65" fmla="*/ 8 h 247"/>
                <a:gd name="T66" fmla="*/ 180 w 242"/>
                <a:gd name="T67" fmla="*/ 16 h 247"/>
                <a:gd name="T68" fmla="*/ 195 w 242"/>
                <a:gd name="T69" fmla="*/ 24 h 247"/>
                <a:gd name="T70" fmla="*/ 207 w 242"/>
                <a:gd name="T71" fmla="*/ 40 h 247"/>
                <a:gd name="T72" fmla="*/ 219 w 242"/>
                <a:gd name="T73" fmla="*/ 51 h 247"/>
                <a:gd name="T74" fmla="*/ 231 w 242"/>
                <a:gd name="T75" fmla="*/ 67 h 247"/>
                <a:gd name="T76" fmla="*/ 238 w 242"/>
                <a:gd name="T77" fmla="*/ 87 h 247"/>
                <a:gd name="T78" fmla="*/ 242 w 242"/>
                <a:gd name="T79" fmla="*/ 106 h 247"/>
                <a:gd name="T80" fmla="*/ 242 w 242"/>
                <a:gd name="T81" fmla="*/ 126 h 247"/>
                <a:gd name="T82" fmla="*/ 242 w 242"/>
                <a:gd name="T83" fmla="*/ 126 h 24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42"/>
                <a:gd name="T127" fmla="*/ 0 h 247"/>
                <a:gd name="T128" fmla="*/ 242 w 242"/>
                <a:gd name="T129" fmla="*/ 247 h 247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42" h="247">
                  <a:moveTo>
                    <a:pt x="242" y="122"/>
                  </a:moveTo>
                  <a:lnTo>
                    <a:pt x="242" y="145"/>
                  </a:lnTo>
                  <a:lnTo>
                    <a:pt x="238" y="161"/>
                  </a:lnTo>
                  <a:lnTo>
                    <a:pt x="231" y="180"/>
                  </a:lnTo>
                  <a:lnTo>
                    <a:pt x="219" y="196"/>
                  </a:lnTo>
                  <a:lnTo>
                    <a:pt x="207" y="212"/>
                  </a:lnTo>
                  <a:lnTo>
                    <a:pt x="195" y="224"/>
                  </a:lnTo>
                  <a:lnTo>
                    <a:pt x="180" y="231"/>
                  </a:lnTo>
                  <a:lnTo>
                    <a:pt x="160" y="239"/>
                  </a:lnTo>
                  <a:lnTo>
                    <a:pt x="141" y="243"/>
                  </a:lnTo>
                  <a:lnTo>
                    <a:pt x="121" y="247"/>
                  </a:lnTo>
                  <a:lnTo>
                    <a:pt x="101" y="243"/>
                  </a:lnTo>
                  <a:lnTo>
                    <a:pt x="82" y="239"/>
                  </a:lnTo>
                  <a:lnTo>
                    <a:pt x="66" y="231"/>
                  </a:lnTo>
                  <a:lnTo>
                    <a:pt x="51" y="224"/>
                  </a:lnTo>
                  <a:lnTo>
                    <a:pt x="35" y="212"/>
                  </a:lnTo>
                  <a:lnTo>
                    <a:pt x="23" y="196"/>
                  </a:lnTo>
                  <a:lnTo>
                    <a:pt x="11" y="180"/>
                  </a:lnTo>
                  <a:lnTo>
                    <a:pt x="4" y="161"/>
                  </a:lnTo>
                  <a:lnTo>
                    <a:pt x="0" y="145"/>
                  </a:lnTo>
                  <a:lnTo>
                    <a:pt x="0" y="126"/>
                  </a:lnTo>
                  <a:lnTo>
                    <a:pt x="0" y="106"/>
                  </a:lnTo>
                  <a:lnTo>
                    <a:pt x="4" y="87"/>
                  </a:lnTo>
                  <a:lnTo>
                    <a:pt x="11" y="67"/>
                  </a:lnTo>
                  <a:lnTo>
                    <a:pt x="23" y="51"/>
                  </a:lnTo>
                  <a:lnTo>
                    <a:pt x="35" y="40"/>
                  </a:lnTo>
                  <a:lnTo>
                    <a:pt x="51" y="24"/>
                  </a:lnTo>
                  <a:lnTo>
                    <a:pt x="66" y="16"/>
                  </a:lnTo>
                  <a:lnTo>
                    <a:pt x="82" y="8"/>
                  </a:lnTo>
                  <a:lnTo>
                    <a:pt x="101" y="4"/>
                  </a:lnTo>
                  <a:lnTo>
                    <a:pt x="121" y="0"/>
                  </a:lnTo>
                  <a:lnTo>
                    <a:pt x="141" y="4"/>
                  </a:lnTo>
                  <a:lnTo>
                    <a:pt x="160" y="8"/>
                  </a:lnTo>
                  <a:lnTo>
                    <a:pt x="180" y="16"/>
                  </a:lnTo>
                  <a:lnTo>
                    <a:pt x="195" y="24"/>
                  </a:lnTo>
                  <a:lnTo>
                    <a:pt x="207" y="40"/>
                  </a:lnTo>
                  <a:lnTo>
                    <a:pt x="219" y="51"/>
                  </a:lnTo>
                  <a:lnTo>
                    <a:pt x="231" y="67"/>
                  </a:lnTo>
                  <a:lnTo>
                    <a:pt x="238" y="87"/>
                  </a:lnTo>
                  <a:lnTo>
                    <a:pt x="242" y="106"/>
                  </a:lnTo>
                  <a:lnTo>
                    <a:pt x="242" y="126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l-GR"/>
            </a:p>
          </p:txBody>
        </p:sp>
        <p:sp>
          <p:nvSpPr>
            <p:cNvPr id="27682" name="Line 31"/>
            <p:cNvSpPr>
              <a:spLocks noChangeShapeType="1"/>
            </p:cNvSpPr>
            <p:nvPr/>
          </p:nvSpPr>
          <p:spPr bwMode="auto">
            <a:xfrm>
              <a:off x="1075" y="694"/>
              <a:ext cx="86" cy="8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7683" name="Freeform 32"/>
            <p:cNvSpPr>
              <a:spLocks/>
            </p:cNvSpPr>
            <p:nvPr/>
          </p:nvSpPr>
          <p:spPr bwMode="auto">
            <a:xfrm>
              <a:off x="1129" y="753"/>
              <a:ext cx="83" cy="78"/>
            </a:xfrm>
            <a:custGeom>
              <a:avLst/>
              <a:gdLst>
                <a:gd name="T0" fmla="*/ 0 w 83"/>
                <a:gd name="T1" fmla="*/ 31 h 78"/>
                <a:gd name="T2" fmla="*/ 83 w 83"/>
                <a:gd name="T3" fmla="*/ 78 h 78"/>
                <a:gd name="T4" fmla="*/ 36 w 83"/>
                <a:gd name="T5" fmla="*/ 0 h 78"/>
                <a:gd name="T6" fmla="*/ 4 w 83"/>
                <a:gd name="T7" fmla="*/ 31 h 78"/>
                <a:gd name="T8" fmla="*/ 4 w 83"/>
                <a:gd name="T9" fmla="*/ 31 h 78"/>
                <a:gd name="T10" fmla="*/ 0 w 83"/>
                <a:gd name="T11" fmla="*/ 31 h 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3"/>
                <a:gd name="T19" fmla="*/ 0 h 78"/>
                <a:gd name="T20" fmla="*/ 83 w 83"/>
                <a:gd name="T21" fmla="*/ 78 h 7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3" h="78">
                  <a:moveTo>
                    <a:pt x="0" y="31"/>
                  </a:moveTo>
                  <a:lnTo>
                    <a:pt x="83" y="78"/>
                  </a:lnTo>
                  <a:lnTo>
                    <a:pt x="36" y="0"/>
                  </a:lnTo>
                  <a:lnTo>
                    <a:pt x="4" y="31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l-GR"/>
            </a:p>
          </p:txBody>
        </p:sp>
        <p:sp>
          <p:nvSpPr>
            <p:cNvPr id="27684" name="Rectangle 33"/>
            <p:cNvSpPr>
              <a:spLocks noChangeArrowheads="1"/>
            </p:cNvSpPr>
            <p:nvPr/>
          </p:nvSpPr>
          <p:spPr bwMode="auto">
            <a:xfrm>
              <a:off x="1247" y="827"/>
              <a:ext cx="113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pitchFamily="34" charset="0"/>
                </a:rPr>
                <a:t>X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7685" name="Rectangle 34"/>
            <p:cNvSpPr>
              <a:spLocks noChangeArrowheads="1"/>
            </p:cNvSpPr>
            <p:nvPr/>
          </p:nvSpPr>
          <p:spPr bwMode="auto">
            <a:xfrm>
              <a:off x="1787" y="827"/>
              <a:ext cx="11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pitchFamily="34" charset="0"/>
                </a:rPr>
                <a:t>A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7686" name="Freeform 35"/>
            <p:cNvSpPr>
              <a:spLocks/>
            </p:cNvSpPr>
            <p:nvPr/>
          </p:nvSpPr>
          <p:spPr bwMode="auto">
            <a:xfrm>
              <a:off x="1713" y="796"/>
              <a:ext cx="246" cy="242"/>
            </a:xfrm>
            <a:custGeom>
              <a:avLst/>
              <a:gdLst>
                <a:gd name="T0" fmla="*/ 246 w 246"/>
                <a:gd name="T1" fmla="*/ 121 h 242"/>
                <a:gd name="T2" fmla="*/ 242 w 246"/>
                <a:gd name="T3" fmla="*/ 140 h 242"/>
                <a:gd name="T4" fmla="*/ 238 w 246"/>
                <a:gd name="T5" fmla="*/ 160 h 242"/>
                <a:gd name="T6" fmla="*/ 231 w 246"/>
                <a:gd name="T7" fmla="*/ 176 h 242"/>
                <a:gd name="T8" fmla="*/ 223 w 246"/>
                <a:gd name="T9" fmla="*/ 191 h 242"/>
                <a:gd name="T10" fmla="*/ 211 w 246"/>
                <a:gd name="T11" fmla="*/ 207 h 242"/>
                <a:gd name="T12" fmla="*/ 195 w 246"/>
                <a:gd name="T13" fmla="*/ 219 h 242"/>
                <a:gd name="T14" fmla="*/ 180 w 246"/>
                <a:gd name="T15" fmla="*/ 231 h 242"/>
                <a:gd name="T16" fmla="*/ 164 w 246"/>
                <a:gd name="T17" fmla="*/ 238 h 242"/>
                <a:gd name="T18" fmla="*/ 144 w 246"/>
                <a:gd name="T19" fmla="*/ 242 h 242"/>
                <a:gd name="T20" fmla="*/ 125 w 246"/>
                <a:gd name="T21" fmla="*/ 242 h 242"/>
                <a:gd name="T22" fmla="*/ 105 w 246"/>
                <a:gd name="T23" fmla="*/ 242 h 242"/>
                <a:gd name="T24" fmla="*/ 86 w 246"/>
                <a:gd name="T25" fmla="*/ 238 h 242"/>
                <a:gd name="T26" fmla="*/ 66 w 246"/>
                <a:gd name="T27" fmla="*/ 231 h 242"/>
                <a:gd name="T28" fmla="*/ 51 w 246"/>
                <a:gd name="T29" fmla="*/ 219 h 242"/>
                <a:gd name="T30" fmla="*/ 39 w 246"/>
                <a:gd name="T31" fmla="*/ 207 h 242"/>
                <a:gd name="T32" fmla="*/ 23 w 246"/>
                <a:gd name="T33" fmla="*/ 191 h 242"/>
                <a:gd name="T34" fmla="*/ 15 w 246"/>
                <a:gd name="T35" fmla="*/ 176 h 242"/>
                <a:gd name="T36" fmla="*/ 7 w 246"/>
                <a:gd name="T37" fmla="*/ 160 h 242"/>
                <a:gd name="T38" fmla="*/ 4 w 246"/>
                <a:gd name="T39" fmla="*/ 140 h 242"/>
                <a:gd name="T40" fmla="*/ 0 w 246"/>
                <a:gd name="T41" fmla="*/ 121 h 242"/>
                <a:gd name="T42" fmla="*/ 4 w 246"/>
                <a:gd name="T43" fmla="*/ 101 h 242"/>
                <a:gd name="T44" fmla="*/ 7 w 246"/>
                <a:gd name="T45" fmla="*/ 82 h 242"/>
                <a:gd name="T46" fmla="*/ 15 w 246"/>
                <a:gd name="T47" fmla="*/ 66 h 242"/>
                <a:gd name="T48" fmla="*/ 23 w 246"/>
                <a:gd name="T49" fmla="*/ 50 h 242"/>
                <a:gd name="T50" fmla="*/ 39 w 246"/>
                <a:gd name="T51" fmla="*/ 35 h 242"/>
                <a:gd name="T52" fmla="*/ 51 w 246"/>
                <a:gd name="T53" fmla="*/ 23 h 242"/>
                <a:gd name="T54" fmla="*/ 66 w 246"/>
                <a:gd name="T55" fmla="*/ 11 h 242"/>
                <a:gd name="T56" fmla="*/ 86 w 246"/>
                <a:gd name="T57" fmla="*/ 4 h 242"/>
                <a:gd name="T58" fmla="*/ 105 w 246"/>
                <a:gd name="T59" fmla="*/ 0 h 242"/>
                <a:gd name="T60" fmla="*/ 125 w 246"/>
                <a:gd name="T61" fmla="*/ 0 h 242"/>
                <a:gd name="T62" fmla="*/ 144 w 246"/>
                <a:gd name="T63" fmla="*/ 0 h 242"/>
                <a:gd name="T64" fmla="*/ 164 w 246"/>
                <a:gd name="T65" fmla="*/ 4 h 242"/>
                <a:gd name="T66" fmla="*/ 180 w 246"/>
                <a:gd name="T67" fmla="*/ 11 h 242"/>
                <a:gd name="T68" fmla="*/ 195 w 246"/>
                <a:gd name="T69" fmla="*/ 23 h 242"/>
                <a:gd name="T70" fmla="*/ 211 w 246"/>
                <a:gd name="T71" fmla="*/ 35 h 242"/>
                <a:gd name="T72" fmla="*/ 223 w 246"/>
                <a:gd name="T73" fmla="*/ 50 h 242"/>
                <a:gd name="T74" fmla="*/ 231 w 246"/>
                <a:gd name="T75" fmla="*/ 66 h 242"/>
                <a:gd name="T76" fmla="*/ 238 w 246"/>
                <a:gd name="T77" fmla="*/ 82 h 242"/>
                <a:gd name="T78" fmla="*/ 242 w 246"/>
                <a:gd name="T79" fmla="*/ 101 h 242"/>
                <a:gd name="T80" fmla="*/ 246 w 246"/>
                <a:gd name="T81" fmla="*/ 121 h 242"/>
                <a:gd name="T82" fmla="*/ 246 w 246"/>
                <a:gd name="T83" fmla="*/ 121 h 24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46"/>
                <a:gd name="T127" fmla="*/ 0 h 242"/>
                <a:gd name="T128" fmla="*/ 246 w 246"/>
                <a:gd name="T129" fmla="*/ 242 h 24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46" h="242">
                  <a:moveTo>
                    <a:pt x="246" y="121"/>
                  </a:moveTo>
                  <a:lnTo>
                    <a:pt x="242" y="140"/>
                  </a:lnTo>
                  <a:lnTo>
                    <a:pt x="238" y="160"/>
                  </a:lnTo>
                  <a:lnTo>
                    <a:pt x="231" y="176"/>
                  </a:lnTo>
                  <a:lnTo>
                    <a:pt x="223" y="191"/>
                  </a:lnTo>
                  <a:lnTo>
                    <a:pt x="211" y="207"/>
                  </a:lnTo>
                  <a:lnTo>
                    <a:pt x="195" y="219"/>
                  </a:lnTo>
                  <a:lnTo>
                    <a:pt x="180" y="231"/>
                  </a:lnTo>
                  <a:lnTo>
                    <a:pt x="164" y="238"/>
                  </a:lnTo>
                  <a:lnTo>
                    <a:pt x="144" y="242"/>
                  </a:lnTo>
                  <a:lnTo>
                    <a:pt x="125" y="242"/>
                  </a:lnTo>
                  <a:lnTo>
                    <a:pt x="105" y="242"/>
                  </a:lnTo>
                  <a:lnTo>
                    <a:pt x="86" y="238"/>
                  </a:lnTo>
                  <a:lnTo>
                    <a:pt x="66" y="231"/>
                  </a:lnTo>
                  <a:lnTo>
                    <a:pt x="51" y="219"/>
                  </a:lnTo>
                  <a:lnTo>
                    <a:pt x="39" y="207"/>
                  </a:lnTo>
                  <a:lnTo>
                    <a:pt x="23" y="191"/>
                  </a:lnTo>
                  <a:lnTo>
                    <a:pt x="15" y="176"/>
                  </a:lnTo>
                  <a:lnTo>
                    <a:pt x="7" y="160"/>
                  </a:lnTo>
                  <a:lnTo>
                    <a:pt x="4" y="140"/>
                  </a:lnTo>
                  <a:lnTo>
                    <a:pt x="0" y="121"/>
                  </a:lnTo>
                  <a:lnTo>
                    <a:pt x="4" y="101"/>
                  </a:lnTo>
                  <a:lnTo>
                    <a:pt x="7" y="82"/>
                  </a:lnTo>
                  <a:lnTo>
                    <a:pt x="15" y="66"/>
                  </a:lnTo>
                  <a:lnTo>
                    <a:pt x="23" y="50"/>
                  </a:lnTo>
                  <a:lnTo>
                    <a:pt x="39" y="35"/>
                  </a:lnTo>
                  <a:lnTo>
                    <a:pt x="51" y="23"/>
                  </a:lnTo>
                  <a:lnTo>
                    <a:pt x="66" y="11"/>
                  </a:lnTo>
                  <a:lnTo>
                    <a:pt x="86" y="4"/>
                  </a:lnTo>
                  <a:lnTo>
                    <a:pt x="105" y="0"/>
                  </a:lnTo>
                  <a:lnTo>
                    <a:pt x="125" y="0"/>
                  </a:lnTo>
                  <a:lnTo>
                    <a:pt x="144" y="0"/>
                  </a:lnTo>
                  <a:lnTo>
                    <a:pt x="164" y="4"/>
                  </a:lnTo>
                  <a:lnTo>
                    <a:pt x="180" y="11"/>
                  </a:lnTo>
                  <a:lnTo>
                    <a:pt x="195" y="23"/>
                  </a:lnTo>
                  <a:lnTo>
                    <a:pt x="211" y="35"/>
                  </a:lnTo>
                  <a:lnTo>
                    <a:pt x="223" y="50"/>
                  </a:lnTo>
                  <a:lnTo>
                    <a:pt x="231" y="66"/>
                  </a:lnTo>
                  <a:lnTo>
                    <a:pt x="238" y="82"/>
                  </a:lnTo>
                  <a:lnTo>
                    <a:pt x="242" y="101"/>
                  </a:lnTo>
                  <a:lnTo>
                    <a:pt x="246" y="121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l-GR"/>
            </a:p>
          </p:txBody>
        </p:sp>
        <p:sp>
          <p:nvSpPr>
            <p:cNvPr id="27687" name="Line 36"/>
            <p:cNvSpPr>
              <a:spLocks noChangeShapeType="1"/>
            </p:cNvSpPr>
            <p:nvPr/>
          </p:nvSpPr>
          <p:spPr bwMode="auto">
            <a:xfrm>
              <a:off x="1419" y="913"/>
              <a:ext cx="294" cy="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7688" name="Line 37"/>
            <p:cNvSpPr>
              <a:spLocks noChangeShapeType="1"/>
            </p:cNvSpPr>
            <p:nvPr/>
          </p:nvSpPr>
          <p:spPr bwMode="auto">
            <a:xfrm>
              <a:off x="1298" y="1038"/>
              <a:ext cx="1" cy="29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7689" name="Line 38"/>
            <p:cNvSpPr>
              <a:spLocks noChangeShapeType="1"/>
            </p:cNvSpPr>
            <p:nvPr/>
          </p:nvSpPr>
          <p:spPr bwMode="auto">
            <a:xfrm flipH="1">
              <a:off x="1827" y="1022"/>
              <a:ext cx="0" cy="3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7690" name="Rectangle 39"/>
            <p:cNvSpPr>
              <a:spLocks noChangeArrowheads="1"/>
            </p:cNvSpPr>
            <p:nvPr/>
          </p:nvSpPr>
          <p:spPr bwMode="auto">
            <a:xfrm>
              <a:off x="1251" y="1368"/>
              <a:ext cx="123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pitchFamily="34" charset="0"/>
                </a:rPr>
                <a:t>C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7691" name="Freeform 40"/>
            <p:cNvSpPr>
              <a:spLocks/>
            </p:cNvSpPr>
            <p:nvPr/>
          </p:nvSpPr>
          <p:spPr bwMode="auto">
            <a:xfrm>
              <a:off x="1176" y="1332"/>
              <a:ext cx="243" cy="246"/>
            </a:xfrm>
            <a:custGeom>
              <a:avLst/>
              <a:gdLst>
                <a:gd name="T0" fmla="*/ 243 w 243"/>
                <a:gd name="T1" fmla="*/ 121 h 246"/>
                <a:gd name="T2" fmla="*/ 243 w 243"/>
                <a:gd name="T3" fmla="*/ 145 h 246"/>
                <a:gd name="T4" fmla="*/ 239 w 243"/>
                <a:gd name="T5" fmla="*/ 160 h 246"/>
                <a:gd name="T6" fmla="*/ 231 w 243"/>
                <a:gd name="T7" fmla="*/ 180 h 246"/>
                <a:gd name="T8" fmla="*/ 220 w 243"/>
                <a:gd name="T9" fmla="*/ 196 h 246"/>
                <a:gd name="T10" fmla="*/ 208 w 243"/>
                <a:gd name="T11" fmla="*/ 211 h 246"/>
                <a:gd name="T12" fmla="*/ 196 w 243"/>
                <a:gd name="T13" fmla="*/ 223 h 246"/>
                <a:gd name="T14" fmla="*/ 180 w 243"/>
                <a:gd name="T15" fmla="*/ 231 h 246"/>
                <a:gd name="T16" fmla="*/ 161 w 243"/>
                <a:gd name="T17" fmla="*/ 239 h 246"/>
                <a:gd name="T18" fmla="*/ 141 w 243"/>
                <a:gd name="T19" fmla="*/ 242 h 246"/>
                <a:gd name="T20" fmla="*/ 122 w 243"/>
                <a:gd name="T21" fmla="*/ 246 h 246"/>
                <a:gd name="T22" fmla="*/ 102 w 243"/>
                <a:gd name="T23" fmla="*/ 242 h 246"/>
                <a:gd name="T24" fmla="*/ 83 w 243"/>
                <a:gd name="T25" fmla="*/ 239 h 246"/>
                <a:gd name="T26" fmla="*/ 67 w 243"/>
                <a:gd name="T27" fmla="*/ 231 h 246"/>
                <a:gd name="T28" fmla="*/ 51 w 243"/>
                <a:gd name="T29" fmla="*/ 223 h 246"/>
                <a:gd name="T30" fmla="*/ 36 w 243"/>
                <a:gd name="T31" fmla="*/ 211 h 246"/>
                <a:gd name="T32" fmla="*/ 24 w 243"/>
                <a:gd name="T33" fmla="*/ 196 h 246"/>
                <a:gd name="T34" fmla="*/ 12 w 243"/>
                <a:gd name="T35" fmla="*/ 180 h 246"/>
                <a:gd name="T36" fmla="*/ 4 w 243"/>
                <a:gd name="T37" fmla="*/ 160 h 246"/>
                <a:gd name="T38" fmla="*/ 0 w 243"/>
                <a:gd name="T39" fmla="*/ 145 h 246"/>
                <a:gd name="T40" fmla="*/ 0 w 243"/>
                <a:gd name="T41" fmla="*/ 125 h 246"/>
                <a:gd name="T42" fmla="*/ 0 w 243"/>
                <a:gd name="T43" fmla="*/ 102 h 246"/>
                <a:gd name="T44" fmla="*/ 4 w 243"/>
                <a:gd name="T45" fmla="*/ 86 h 246"/>
                <a:gd name="T46" fmla="*/ 12 w 243"/>
                <a:gd name="T47" fmla="*/ 66 h 246"/>
                <a:gd name="T48" fmla="*/ 24 w 243"/>
                <a:gd name="T49" fmla="*/ 51 h 246"/>
                <a:gd name="T50" fmla="*/ 36 w 243"/>
                <a:gd name="T51" fmla="*/ 35 h 246"/>
                <a:gd name="T52" fmla="*/ 51 w 243"/>
                <a:gd name="T53" fmla="*/ 23 h 246"/>
                <a:gd name="T54" fmla="*/ 67 w 243"/>
                <a:gd name="T55" fmla="*/ 15 h 246"/>
                <a:gd name="T56" fmla="*/ 83 w 243"/>
                <a:gd name="T57" fmla="*/ 8 h 246"/>
                <a:gd name="T58" fmla="*/ 102 w 243"/>
                <a:gd name="T59" fmla="*/ 4 h 246"/>
                <a:gd name="T60" fmla="*/ 122 w 243"/>
                <a:gd name="T61" fmla="*/ 0 h 246"/>
                <a:gd name="T62" fmla="*/ 141 w 243"/>
                <a:gd name="T63" fmla="*/ 4 h 246"/>
                <a:gd name="T64" fmla="*/ 161 w 243"/>
                <a:gd name="T65" fmla="*/ 8 h 246"/>
                <a:gd name="T66" fmla="*/ 180 w 243"/>
                <a:gd name="T67" fmla="*/ 15 h 246"/>
                <a:gd name="T68" fmla="*/ 196 w 243"/>
                <a:gd name="T69" fmla="*/ 23 h 246"/>
                <a:gd name="T70" fmla="*/ 208 w 243"/>
                <a:gd name="T71" fmla="*/ 35 h 246"/>
                <a:gd name="T72" fmla="*/ 220 w 243"/>
                <a:gd name="T73" fmla="*/ 51 h 246"/>
                <a:gd name="T74" fmla="*/ 231 w 243"/>
                <a:gd name="T75" fmla="*/ 66 h 246"/>
                <a:gd name="T76" fmla="*/ 239 w 243"/>
                <a:gd name="T77" fmla="*/ 86 h 246"/>
                <a:gd name="T78" fmla="*/ 243 w 243"/>
                <a:gd name="T79" fmla="*/ 102 h 246"/>
                <a:gd name="T80" fmla="*/ 243 w 243"/>
                <a:gd name="T81" fmla="*/ 125 h 246"/>
                <a:gd name="T82" fmla="*/ 243 w 243"/>
                <a:gd name="T83" fmla="*/ 125 h 24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43"/>
                <a:gd name="T127" fmla="*/ 0 h 246"/>
                <a:gd name="T128" fmla="*/ 243 w 243"/>
                <a:gd name="T129" fmla="*/ 246 h 24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43" h="246">
                  <a:moveTo>
                    <a:pt x="243" y="121"/>
                  </a:moveTo>
                  <a:lnTo>
                    <a:pt x="243" y="145"/>
                  </a:lnTo>
                  <a:lnTo>
                    <a:pt x="239" y="160"/>
                  </a:lnTo>
                  <a:lnTo>
                    <a:pt x="231" y="180"/>
                  </a:lnTo>
                  <a:lnTo>
                    <a:pt x="220" y="196"/>
                  </a:lnTo>
                  <a:lnTo>
                    <a:pt x="208" y="211"/>
                  </a:lnTo>
                  <a:lnTo>
                    <a:pt x="196" y="223"/>
                  </a:lnTo>
                  <a:lnTo>
                    <a:pt x="180" y="231"/>
                  </a:lnTo>
                  <a:lnTo>
                    <a:pt x="161" y="239"/>
                  </a:lnTo>
                  <a:lnTo>
                    <a:pt x="141" y="242"/>
                  </a:lnTo>
                  <a:lnTo>
                    <a:pt x="122" y="246"/>
                  </a:lnTo>
                  <a:lnTo>
                    <a:pt x="102" y="242"/>
                  </a:lnTo>
                  <a:lnTo>
                    <a:pt x="83" y="239"/>
                  </a:lnTo>
                  <a:lnTo>
                    <a:pt x="67" y="231"/>
                  </a:lnTo>
                  <a:lnTo>
                    <a:pt x="51" y="223"/>
                  </a:lnTo>
                  <a:lnTo>
                    <a:pt x="36" y="211"/>
                  </a:lnTo>
                  <a:lnTo>
                    <a:pt x="24" y="196"/>
                  </a:lnTo>
                  <a:lnTo>
                    <a:pt x="12" y="180"/>
                  </a:lnTo>
                  <a:lnTo>
                    <a:pt x="4" y="160"/>
                  </a:lnTo>
                  <a:lnTo>
                    <a:pt x="0" y="145"/>
                  </a:lnTo>
                  <a:lnTo>
                    <a:pt x="0" y="125"/>
                  </a:lnTo>
                  <a:lnTo>
                    <a:pt x="0" y="102"/>
                  </a:lnTo>
                  <a:lnTo>
                    <a:pt x="4" y="86"/>
                  </a:lnTo>
                  <a:lnTo>
                    <a:pt x="12" y="66"/>
                  </a:lnTo>
                  <a:lnTo>
                    <a:pt x="24" y="51"/>
                  </a:lnTo>
                  <a:lnTo>
                    <a:pt x="36" y="35"/>
                  </a:lnTo>
                  <a:lnTo>
                    <a:pt x="51" y="23"/>
                  </a:lnTo>
                  <a:lnTo>
                    <a:pt x="67" y="15"/>
                  </a:lnTo>
                  <a:lnTo>
                    <a:pt x="83" y="8"/>
                  </a:lnTo>
                  <a:lnTo>
                    <a:pt x="102" y="4"/>
                  </a:lnTo>
                  <a:lnTo>
                    <a:pt x="122" y="0"/>
                  </a:lnTo>
                  <a:lnTo>
                    <a:pt x="141" y="4"/>
                  </a:lnTo>
                  <a:lnTo>
                    <a:pt x="161" y="8"/>
                  </a:lnTo>
                  <a:lnTo>
                    <a:pt x="180" y="15"/>
                  </a:lnTo>
                  <a:lnTo>
                    <a:pt x="196" y="23"/>
                  </a:lnTo>
                  <a:lnTo>
                    <a:pt x="208" y="35"/>
                  </a:lnTo>
                  <a:lnTo>
                    <a:pt x="220" y="51"/>
                  </a:lnTo>
                  <a:lnTo>
                    <a:pt x="231" y="66"/>
                  </a:lnTo>
                  <a:lnTo>
                    <a:pt x="239" y="86"/>
                  </a:lnTo>
                  <a:lnTo>
                    <a:pt x="243" y="102"/>
                  </a:lnTo>
                  <a:lnTo>
                    <a:pt x="243" y="125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l-GR"/>
            </a:p>
          </p:txBody>
        </p:sp>
        <p:sp>
          <p:nvSpPr>
            <p:cNvPr id="27692" name="Rectangle 41"/>
            <p:cNvSpPr>
              <a:spLocks noChangeArrowheads="1"/>
            </p:cNvSpPr>
            <p:nvPr/>
          </p:nvSpPr>
          <p:spPr bwMode="auto">
            <a:xfrm>
              <a:off x="1795" y="1368"/>
              <a:ext cx="114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pitchFamily="34" charset="0"/>
                </a:rPr>
                <a:t>B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7693" name="Freeform 42"/>
            <p:cNvSpPr>
              <a:spLocks/>
            </p:cNvSpPr>
            <p:nvPr/>
          </p:nvSpPr>
          <p:spPr bwMode="auto">
            <a:xfrm>
              <a:off x="1713" y="1332"/>
              <a:ext cx="246" cy="246"/>
            </a:xfrm>
            <a:custGeom>
              <a:avLst/>
              <a:gdLst>
                <a:gd name="T0" fmla="*/ 246 w 246"/>
                <a:gd name="T1" fmla="*/ 121 h 246"/>
                <a:gd name="T2" fmla="*/ 242 w 246"/>
                <a:gd name="T3" fmla="*/ 145 h 246"/>
                <a:gd name="T4" fmla="*/ 238 w 246"/>
                <a:gd name="T5" fmla="*/ 160 h 246"/>
                <a:gd name="T6" fmla="*/ 231 w 246"/>
                <a:gd name="T7" fmla="*/ 180 h 246"/>
                <a:gd name="T8" fmla="*/ 223 w 246"/>
                <a:gd name="T9" fmla="*/ 196 h 246"/>
                <a:gd name="T10" fmla="*/ 211 w 246"/>
                <a:gd name="T11" fmla="*/ 211 h 246"/>
                <a:gd name="T12" fmla="*/ 195 w 246"/>
                <a:gd name="T13" fmla="*/ 223 h 246"/>
                <a:gd name="T14" fmla="*/ 180 w 246"/>
                <a:gd name="T15" fmla="*/ 231 h 246"/>
                <a:gd name="T16" fmla="*/ 164 w 246"/>
                <a:gd name="T17" fmla="*/ 239 h 246"/>
                <a:gd name="T18" fmla="*/ 144 w 246"/>
                <a:gd name="T19" fmla="*/ 242 h 246"/>
                <a:gd name="T20" fmla="*/ 125 w 246"/>
                <a:gd name="T21" fmla="*/ 246 h 246"/>
                <a:gd name="T22" fmla="*/ 105 w 246"/>
                <a:gd name="T23" fmla="*/ 242 h 246"/>
                <a:gd name="T24" fmla="*/ 86 w 246"/>
                <a:gd name="T25" fmla="*/ 239 h 246"/>
                <a:gd name="T26" fmla="*/ 66 w 246"/>
                <a:gd name="T27" fmla="*/ 231 h 246"/>
                <a:gd name="T28" fmla="*/ 51 w 246"/>
                <a:gd name="T29" fmla="*/ 223 h 246"/>
                <a:gd name="T30" fmla="*/ 39 w 246"/>
                <a:gd name="T31" fmla="*/ 211 h 246"/>
                <a:gd name="T32" fmla="*/ 23 w 246"/>
                <a:gd name="T33" fmla="*/ 196 h 246"/>
                <a:gd name="T34" fmla="*/ 15 w 246"/>
                <a:gd name="T35" fmla="*/ 180 h 246"/>
                <a:gd name="T36" fmla="*/ 7 w 246"/>
                <a:gd name="T37" fmla="*/ 160 h 246"/>
                <a:gd name="T38" fmla="*/ 4 w 246"/>
                <a:gd name="T39" fmla="*/ 145 h 246"/>
                <a:gd name="T40" fmla="*/ 0 w 246"/>
                <a:gd name="T41" fmla="*/ 125 h 246"/>
                <a:gd name="T42" fmla="*/ 4 w 246"/>
                <a:gd name="T43" fmla="*/ 102 h 246"/>
                <a:gd name="T44" fmla="*/ 7 w 246"/>
                <a:gd name="T45" fmla="*/ 86 h 246"/>
                <a:gd name="T46" fmla="*/ 15 w 246"/>
                <a:gd name="T47" fmla="*/ 66 h 246"/>
                <a:gd name="T48" fmla="*/ 23 w 246"/>
                <a:gd name="T49" fmla="*/ 51 h 246"/>
                <a:gd name="T50" fmla="*/ 39 w 246"/>
                <a:gd name="T51" fmla="*/ 35 h 246"/>
                <a:gd name="T52" fmla="*/ 51 w 246"/>
                <a:gd name="T53" fmla="*/ 23 h 246"/>
                <a:gd name="T54" fmla="*/ 66 w 246"/>
                <a:gd name="T55" fmla="*/ 15 h 246"/>
                <a:gd name="T56" fmla="*/ 86 w 246"/>
                <a:gd name="T57" fmla="*/ 8 h 246"/>
                <a:gd name="T58" fmla="*/ 105 w 246"/>
                <a:gd name="T59" fmla="*/ 4 h 246"/>
                <a:gd name="T60" fmla="*/ 125 w 246"/>
                <a:gd name="T61" fmla="*/ 0 h 246"/>
                <a:gd name="T62" fmla="*/ 144 w 246"/>
                <a:gd name="T63" fmla="*/ 4 h 246"/>
                <a:gd name="T64" fmla="*/ 164 w 246"/>
                <a:gd name="T65" fmla="*/ 8 h 246"/>
                <a:gd name="T66" fmla="*/ 180 w 246"/>
                <a:gd name="T67" fmla="*/ 15 h 246"/>
                <a:gd name="T68" fmla="*/ 195 w 246"/>
                <a:gd name="T69" fmla="*/ 23 h 246"/>
                <a:gd name="T70" fmla="*/ 211 w 246"/>
                <a:gd name="T71" fmla="*/ 35 h 246"/>
                <a:gd name="T72" fmla="*/ 223 w 246"/>
                <a:gd name="T73" fmla="*/ 51 h 246"/>
                <a:gd name="T74" fmla="*/ 231 w 246"/>
                <a:gd name="T75" fmla="*/ 66 h 246"/>
                <a:gd name="T76" fmla="*/ 238 w 246"/>
                <a:gd name="T77" fmla="*/ 86 h 246"/>
                <a:gd name="T78" fmla="*/ 242 w 246"/>
                <a:gd name="T79" fmla="*/ 102 h 246"/>
                <a:gd name="T80" fmla="*/ 246 w 246"/>
                <a:gd name="T81" fmla="*/ 125 h 246"/>
                <a:gd name="T82" fmla="*/ 246 w 246"/>
                <a:gd name="T83" fmla="*/ 125 h 24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46"/>
                <a:gd name="T127" fmla="*/ 0 h 246"/>
                <a:gd name="T128" fmla="*/ 246 w 246"/>
                <a:gd name="T129" fmla="*/ 246 h 24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46" h="246">
                  <a:moveTo>
                    <a:pt x="246" y="121"/>
                  </a:moveTo>
                  <a:lnTo>
                    <a:pt x="242" y="145"/>
                  </a:lnTo>
                  <a:lnTo>
                    <a:pt x="238" y="160"/>
                  </a:lnTo>
                  <a:lnTo>
                    <a:pt x="231" y="180"/>
                  </a:lnTo>
                  <a:lnTo>
                    <a:pt x="223" y="196"/>
                  </a:lnTo>
                  <a:lnTo>
                    <a:pt x="211" y="211"/>
                  </a:lnTo>
                  <a:lnTo>
                    <a:pt x="195" y="223"/>
                  </a:lnTo>
                  <a:lnTo>
                    <a:pt x="180" y="231"/>
                  </a:lnTo>
                  <a:lnTo>
                    <a:pt x="164" y="239"/>
                  </a:lnTo>
                  <a:lnTo>
                    <a:pt x="144" y="242"/>
                  </a:lnTo>
                  <a:lnTo>
                    <a:pt x="125" y="246"/>
                  </a:lnTo>
                  <a:lnTo>
                    <a:pt x="105" y="242"/>
                  </a:lnTo>
                  <a:lnTo>
                    <a:pt x="86" y="239"/>
                  </a:lnTo>
                  <a:lnTo>
                    <a:pt x="66" y="231"/>
                  </a:lnTo>
                  <a:lnTo>
                    <a:pt x="51" y="223"/>
                  </a:lnTo>
                  <a:lnTo>
                    <a:pt x="39" y="211"/>
                  </a:lnTo>
                  <a:lnTo>
                    <a:pt x="23" y="196"/>
                  </a:lnTo>
                  <a:lnTo>
                    <a:pt x="15" y="180"/>
                  </a:lnTo>
                  <a:lnTo>
                    <a:pt x="7" y="160"/>
                  </a:lnTo>
                  <a:lnTo>
                    <a:pt x="4" y="145"/>
                  </a:lnTo>
                  <a:lnTo>
                    <a:pt x="0" y="125"/>
                  </a:lnTo>
                  <a:lnTo>
                    <a:pt x="4" y="102"/>
                  </a:lnTo>
                  <a:lnTo>
                    <a:pt x="7" y="86"/>
                  </a:lnTo>
                  <a:lnTo>
                    <a:pt x="15" y="66"/>
                  </a:lnTo>
                  <a:lnTo>
                    <a:pt x="23" y="51"/>
                  </a:lnTo>
                  <a:lnTo>
                    <a:pt x="39" y="35"/>
                  </a:lnTo>
                  <a:lnTo>
                    <a:pt x="51" y="23"/>
                  </a:lnTo>
                  <a:lnTo>
                    <a:pt x="66" y="15"/>
                  </a:lnTo>
                  <a:lnTo>
                    <a:pt x="86" y="8"/>
                  </a:lnTo>
                  <a:lnTo>
                    <a:pt x="105" y="4"/>
                  </a:lnTo>
                  <a:lnTo>
                    <a:pt x="125" y="0"/>
                  </a:lnTo>
                  <a:lnTo>
                    <a:pt x="144" y="4"/>
                  </a:lnTo>
                  <a:lnTo>
                    <a:pt x="164" y="8"/>
                  </a:lnTo>
                  <a:lnTo>
                    <a:pt x="180" y="15"/>
                  </a:lnTo>
                  <a:lnTo>
                    <a:pt x="195" y="23"/>
                  </a:lnTo>
                  <a:lnTo>
                    <a:pt x="211" y="35"/>
                  </a:lnTo>
                  <a:lnTo>
                    <a:pt x="223" y="51"/>
                  </a:lnTo>
                  <a:lnTo>
                    <a:pt x="231" y="66"/>
                  </a:lnTo>
                  <a:lnTo>
                    <a:pt x="238" y="86"/>
                  </a:lnTo>
                  <a:lnTo>
                    <a:pt x="242" y="102"/>
                  </a:lnTo>
                  <a:lnTo>
                    <a:pt x="246" y="125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l-GR"/>
            </a:p>
          </p:txBody>
        </p:sp>
        <p:sp>
          <p:nvSpPr>
            <p:cNvPr id="27694" name="Rectangle 43"/>
            <p:cNvSpPr>
              <a:spLocks noChangeArrowheads="1"/>
            </p:cNvSpPr>
            <p:nvPr/>
          </p:nvSpPr>
          <p:spPr bwMode="auto">
            <a:xfrm>
              <a:off x="2323" y="1368"/>
              <a:ext cx="123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pitchFamily="34" charset="0"/>
                </a:rPr>
                <a:t>D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7695" name="Freeform 44"/>
            <p:cNvSpPr>
              <a:spLocks/>
            </p:cNvSpPr>
            <p:nvPr/>
          </p:nvSpPr>
          <p:spPr bwMode="auto">
            <a:xfrm>
              <a:off x="2253" y="1332"/>
              <a:ext cx="242" cy="246"/>
            </a:xfrm>
            <a:custGeom>
              <a:avLst/>
              <a:gdLst>
                <a:gd name="T0" fmla="*/ 242 w 242"/>
                <a:gd name="T1" fmla="*/ 121 h 246"/>
                <a:gd name="T2" fmla="*/ 242 w 242"/>
                <a:gd name="T3" fmla="*/ 145 h 246"/>
                <a:gd name="T4" fmla="*/ 238 w 242"/>
                <a:gd name="T5" fmla="*/ 160 h 246"/>
                <a:gd name="T6" fmla="*/ 231 w 242"/>
                <a:gd name="T7" fmla="*/ 180 h 246"/>
                <a:gd name="T8" fmla="*/ 219 w 242"/>
                <a:gd name="T9" fmla="*/ 196 h 246"/>
                <a:gd name="T10" fmla="*/ 207 w 242"/>
                <a:gd name="T11" fmla="*/ 211 h 246"/>
                <a:gd name="T12" fmla="*/ 195 w 242"/>
                <a:gd name="T13" fmla="*/ 223 h 246"/>
                <a:gd name="T14" fmla="*/ 180 w 242"/>
                <a:gd name="T15" fmla="*/ 231 h 246"/>
                <a:gd name="T16" fmla="*/ 160 w 242"/>
                <a:gd name="T17" fmla="*/ 239 h 246"/>
                <a:gd name="T18" fmla="*/ 141 w 242"/>
                <a:gd name="T19" fmla="*/ 242 h 246"/>
                <a:gd name="T20" fmla="*/ 121 w 242"/>
                <a:gd name="T21" fmla="*/ 246 h 246"/>
                <a:gd name="T22" fmla="*/ 101 w 242"/>
                <a:gd name="T23" fmla="*/ 242 h 246"/>
                <a:gd name="T24" fmla="*/ 82 w 242"/>
                <a:gd name="T25" fmla="*/ 239 h 246"/>
                <a:gd name="T26" fmla="*/ 66 w 242"/>
                <a:gd name="T27" fmla="*/ 231 h 246"/>
                <a:gd name="T28" fmla="*/ 51 w 242"/>
                <a:gd name="T29" fmla="*/ 223 h 246"/>
                <a:gd name="T30" fmla="*/ 35 w 242"/>
                <a:gd name="T31" fmla="*/ 211 h 246"/>
                <a:gd name="T32" fmla="*/ 23 w 242"/>
                <a:gd name="T33" fmla="*/ 196 h 246"/>
                <a:gd name="T34" fmla="*/ 11 w 242"/>
                <a:gd name="T35" fmla="*/ 180 h 246"/>
                <a:gd name="T36" fmla="*/ 4 w 242"/>
                <a:gd name="T37" fmla="*/ 160 h 246"/>
                <a:gd name="T38" fmla="*/ 0 w 242"/>
                <a:gd name="T39" fmla="*/ 145 h 246"/>
                <a:gd name="T40" fmla="*/ 0 w 242"/>
                <a:gd name="T41" fmla="*/ 125 h 246"/>
                <a:gd name="T42" fmla="*/ 0 w 242"/>
                <a:gd name="T43" fmla="*/ 102 h 246"/>
                <a:gd name="T44" fmla="*/ 4 w 242"/>
                <a:gd name="T45" fmla="*/ 86 h 246"/>
                <a:gd name="T46" fmla="*/ 11 w 242"/>
                <a:gd name="T47" fmla="*/ 66 h 246"/>
                <a:gd name="T48" fmla="*/ 23 w 242"/>
                <a:gd name="T49" fmla="*/ 51 h 246"/>
                <a:gd name="T50" fmla="*/ 35 w 242"/>
                <a:gd name="T51" fmla="*/ 35 h 246"/>
                <a:gd name="T52" fmla="*/ 51 w 242"/>
                <a:gd name="T53" fmla="*/ 23 h 246"/>
                <a:gd name="T54" fmla="*/ 66 w 242"/>
                <a:gd name="T55" fmla="*/ 15 h 246"/>
                <a:gd name="T56" fmla="*/ 82 w 242"/>
                <a:gd name="T57" fmla="*/ 8 h 246"/>
                <a:gd name="T58" fmla="*/ 101 w 242"/>
                <a:gd name="T59" fmla="*/ 4 h 246"/>
                <a:gd name="T60" fmla="*/ 121 w 242"/>
                <a:gd name="T61" fmla="*/ 0 h 246"/>
                <a:gd name="T62" fmla="*/ 141 w 242"/>
                <a:gd name="T63" fmla="*/ 4 h 246"/>
                <a:gd name="T64" fmla="*/ 160 w 242"/>
                <a:gd name="T65" fmla="*/ 8 h 246"/>
                <a:gd name="T66" fmla="*/ 180 w 242"/>
                <a:gd name="T67" fmla="*/ 15 h 246"/>
                <a:gd name="T68" fmla="*/ 195 w 242"/>
                <a:gd name="T69" fmla="*/ 23 h 246"/>
                <a:gd name="T70" fmla="*/ 207 w 242"/>
                <a:gd name="T71" fmla="*/ 35 h 246"/>
                <a:gd name="T72" fmla="*/ 219 w 242"/>
                <a:gd name="T73" fmla="*/ 51 h 246"/>
                <a:gd name="T74" fmla="*/ 231 w 242"/>
                <a:gd name="T75" fmla="*/ 66 h 246"/>
                <a:gd name="T76" fmla="*/ 238 w 242"/>
                <a:gd name="T77" fmla="*/ 86 h 246"/>
                <a:gd name="T78" fmla="*/ 242 w 242"/>
                <a:gd name="T79" fmla="*/ 102 h 246"/>
                <a:gd name="T80" fmla="*/ 242 w 242"/>
                <a:gd name="T81" fmla="*/ 125 h 246"/>
                <a:gd name="T82" fmla="*/ 242 w 242"/>
                <a:gd name="T83" fmla="*/ 125 h 24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42"/>
                <a:gd name="T127" fmla="*/ 0 h 246"/>
                <a:gd name="T128" fmla="*/ 242 w 242"/>
                <a:gd name="T129" fmla="*/ 246 h 24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42" h="246">
                  <a:moveTo>
                    <a:pt x="242" y="121"/>
                  </a:moveTo>
                  <a:lnTo>
                    <a:pt x="242" y="145"/>
                  </a:lnTo>
                  <a:lnTo>
                    <a:pt x="238" y="160"/>
                  </a:lnTo>
                  <a:lnTo>
                    <a:pt x="231" y="180"/>
                  </a:lnTo>
                  <a:lnTo>
                    <a:pt x="219" y="196"/>
                  </a:lnTo>
                  <a:lnTo>
                    <a:pt x="207" y="211"/>
                  </a:lnTo>
                  <a:lnTo>
                    <a:pt x="195" y="223"/>
                  </a:lnTo>
                  <a:lnTo>
                    <a:pt x="180" y="231"/>
                  </a:lnTo>
                  <a:lnTo>
                    <a:pt x="160" y="239"/>
                  </a:lnTo>
                  <a:lnTo>
                    <a:pt x="141" y="242"/>
                  </a:lnTo>
                  <a:lnTo>
                    <a:pt x="121" y="246"/>
                  </a:lnTo>
                  <a:lnTo>
                    <a:pt x="101" y="242"/>
                  </a:lnTo>
                  <a:lnTo>
                    <a:pt x="82" y="239"/>
                  </a:lnTo>
                  <a:lnTo>
                    <a:pt x="66" y="231"/>
                  </a:lnTo>
                  <a:lnTo>
                    <a:pt x="51" y="223"/>
                  </a:lnTo>
                  <a:lnTo>
                    <a:pt x="35" y="211"/>
                  </a:lnTo>
                  <a:lnTo>
                    <a:pt x="23" y="196"/>
                  </a:lnTo>
                  <a:lnTo>
                    <a:pt x="11" y="180"/>
                  </a:lnTo>
                  <a:lnTo>
                    <a:pt x="4" y="160"/>
                  </a:lnTo>
                  <a:lnTo>
                    <a:pt x="0" y="145"/>
                  </a:lnTo>
                  <a:lnTo>
                    <a:pt x="0" y="125"/>
                  </a:lnTo>
                  <a:lnTo>
                    <a:pt x="0" y="102"/>
                  </a:lnTo>
                  <a:lnTo>
                    <a:pt x="4" y="86"/>
                  </a:lnTo>
                  <a:lnTo>
                    <a:pt x="11" y="66"/>
                  </a:lnTo>
                  <a:lnTo>
                    <a:pt x="23" y="51"/>
                  </a:lnTo>
                  <a:lnTo>
                    <a:pt x="35" y="35"/>
                  </a:lnTo>
                  <a:lnTo>
                    <a:pt x="51" y="23"/>
                  </a:lnTo>
                  <a:lnTo>
                    <a:pt x="66" y="15"/>
                  </a:lnTo>
                  <a:lnTo>
                    <a:pt x="82" y="8"/>
                  </a:lnTo>
                  <a:lnTo>
                    <a:pt x="101" y="4"/>
                  </a:lnTo>
                  <a:lnTo>
                    <a:pt x="121" y="0"/>
                  </a:lnTo>
                  <a:lnTo>
                    <a:pt x="141" y="4"/>
                  </a:lnTo>
                  <a:lnTo>
                    <a:pt x="160" y="8"/>
                  </a:lnTo>
                  <a:lnTo>
                    <a:pt x="180" y="15"/>
                  </a:lnTo>
                  <a:lnTo>
                    <a:pt x="195" y="23"/>
                  </a:lnTo>
                  <a:lnTo>
                    <a:pt x="207" y="35"/>
                  </a:lnTo>
                  <a:lnTo>
                    <a:pt x="219" y="51"/>
                  </a:lnTo>
                  <a:lnTo>
                    <a:pt x="231" y="66"/>
                  </a:lnTo>
                  <a:lnTo>
                    <a:pt x="238" y="86"/>
                  </a:lnTo>
                  <a:lnTo>
                    <a:pt x="242" y="102"/>
                  </a:lnTo>
                  <a:lnTo>
                    <a:pt x="242" y="125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l-GR"/>
            </a:p>
          </p:txBody>
        </p:sp>
        <p:sp>
          <p:nvSpPr>
            <p:cNvPr id="27696" name="Line 45"/>
            <p:cNvSpPr>
              <a:spLocks noChangeShapeType="1"/>
            </p:cNvSpPr>
            <p:nvPr/>
          </p:nvSpPr>
          <p:spPr bwMode="auto">
            <a:xfrm>
              <a:off x="1419" y="1453"/>
              <a:ext cx="294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7697" name="Line 46"/>
            <p:cNvSpPr>
              <a:spLocks noChangeShapeType="1"/>
            </p:cNvSpPr>
            <p:nvPr/>
          </p:nvSpPr>
          <p:spPr bwMode="auto">
            <a:xfrm>
              <a:off x="1959" y="1453"/>
              <a:ext cx="294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7698" name="Rectangle 47"/>
            <p:cNvSpPr>
              <a:spLocks noChangeArrowheads="1"/>
            </p:cNvSpPr>
            <p:nvPr/>
          </p:nvSpPr>
          <p:spPr bwMode="auto">
            <a:xfrm>
              <a:off x="1761" y="1680"/>
              <a:ext cx="209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pitchFamily="34" charset="0"/>
                </a:rPr>
                <a:t>(a)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7699" name="Line 48"/>
            <p:cNvSpPr>
              <a:spLocks noChangeShapeType="1"/>
            </p:cNvSpPr>
            <p:nvPr/>
          </p:nvSpPr>
          <p:spPr bwMode="auto">
            <a:xfrm>
              <a:off x="3427" y="850"/>
              <a:ext cx="121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7700" name="Freeform 49"/>
            <p:cNvSpPr>
              <a:spLocks/>
            </p:cNvSpPr>
            <p:nvPr/>
          </p:nvSpPr>
          <p:spPr bwMode="auto">
            <a:xfrm>
              <a:off x="3533" y="827"/>
              <a:ext cx="90" cy="47"/>
            </a:xfrm>
            <a:custGeom>
              <a:avLst/>
              <a:gdLst>
                <a:gd name="T0" fmla="*/ 0 w 90"/>
                <a:gd name="T1" fmla="*/ 47 h 47"/>
                <a:gd name="T2" fmla="*/ 90 w 90"/>
                <a:gd name="T3" fmla="*/ 23 h 47"/>
                <a:gd name="T4" fmla="*/ 0 w 90"/>
                <a:gd name="T5" fmla="*/ 0 h 47"/>
                <a:gd name="T6" fmla="*/ 0 w 90"/>
                <a:gd name="T7" fmla="*/ 47 h 47"/>
                <a:gd name="T8" fmla="*/ 0 w 90"/>
                <a:gd name="T9" fmla="*/ 47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0"/>
                <a:gd name="T16" fmla="*/ 0 h 47"/>
                <a:gd name="T17" fmla="*/ 90 w 90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0" h="47">
                  <a:moveTo>
                    <a:pt x="0" y="47"/>
                  </a:moveTo>
                  <a:lnTo>
                    <a:pt x="90" y="23"/>
                  </a:lnTo>
                  <a:lnTo>
                    <a:pt x="0" y="0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l-GR"/>
            </a:p>
          </p:txBody>
        </p:sp>
        <p:sp>
          <p:nvSpPr>
            <p:cNvPr id="27701" name="Rectangle 50"/>
            <p:cNvSpPr>
              <a:spLocks noChangeArrowheads="1"/>
            </p:cNvSpPr>
            <p:nvPr/>
          </p:nvSpPr>
          <p:spPr bwMode="auto">
            <a:xfrm>
              <a:off x="3204" y="827"/>
              <a:ext cx="113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pitchFamily="34" charset="0"/>
                </a:rPr>
                <a:t>X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7702" name="Rectangle 51"/>
            <p:cNvSpPr>
              <a:spLocks noChangeArrowheads="1"/>
            </p:cNvSpPr>
            <p:nvPr/>
          </p:nvSpPr>
          <p:spPr bwMode="auto">
            <a:xfrm>
              <a:off x="3744" y="827"/>
              <a:ext cx="113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pitchFamily="34" charset="0"/>
                </a:rPr>
                <a:t>A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7703" name="Line 52"/>
            <p:cNvSpPr>
              <a:spLocks noChangeShapeType="1"/>
            </p:cNvSpPr>
            <p:nvPr/>
          </p:nvSpPr>
          <p:spPr bwMode="auto">
            <a:xfrm>
              <a:off x="3376" y="913"/>
              <a:ext cx="294" cy="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7704" name="Line 53"/>
            <p:cNvSpPr>
              <a:spLocks noChangeShapeType="1"/>
            </p:cNvSpPr>
            <p:nvPr/>
          </p:nvSpPr>
          <p:spPr bwMode="auto">
            <a:xfrm>
              <a:off x="3173" y="1089"/>
              <a:ext cx="1" cy="12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7705" name="Freeform 54"/>
            <p:cNvSpPr>
              <a:spLocks/>
            </p:cNvSpPr>
            <p:nvPr/>
          </p:nvSpPr>
          <p:spPr bwMode="auto">
            <a:xfrm>
              <a:off x="3149" y="1195"/>
              <a:ext cx="51" cy="90"/>
            </a:xfrm>
            <a:custGeom>
              <a:avLst/>
              <a:gdLst>
                <a:gd name="T0" fmla="*/ 0 w 51"/>
                <a:gd name="T1" fmla="*/ 0 h 90"/>
                <a:gd name="T2" fmla="*/ 24 w 51"/>
                <a:gd name="T3" fmla="*/ 90 h 90"/>
                <a:gd name="T4" fmla="*/ 51 w 51"/>
                <a:gd name="T5" fmla="*/ 0 h 90"/>
                <a:gd name="T6" fmla="*/ 0 w 51"/>
                <a:gd name="T7" fmla="*/ 0 h 90"/>
                <a:gd name="T8" fmla="*/ 0 w 51"/>
                <a:gd name="T9" fmla="*/ 0 h 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1"/>
                <a:gd name="T16" fmla="*/ 0 h 90"/>
                <a:gd name="T17" fmla="*/ 51 w 51"/>
                <a:gd name="T18" fmla="*/ 90 h 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1" h="90">
                  <a:moveTo>
                    <a:pt x="0" y="0"/>
                  </a:moveTo>
                  <a:lnTo>
                    <a:pt x="24" y="90"/>
                  </a:lnTo>
                  <a:lnTo>
                    <a:pt x="5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l-GR"/>
            </a:p>
          </p:txBody>
        </p:sp>
        <p:sp>
          <p:nvSpPr>
            <p:cNvPr id="27706" name="Line 55"/>
            <p:cNvSpPr>
              <a:spLocks noChangeShapeType="1"/>
            </p:cNvSpPr>
            <p:nvPr/>
          </p:nvSpPr>
          <p:spPr bwMode="auto">
            <a:xfrm>
              <a:off x="3255" y="1038"/>
              <a:ext cx="1" cy="29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7707" name="Line 56"/>
            <p:cNvSpPr>
              <a:spLocks noChangeShapeType="1"/>
            </p:cNvSpPr>
            <p:nvPr/>
          </p:nvSpPr>
          <p:spPr bwMode="auto">
            <a:xfrm>
              <a:off x="3791" y="1038"/>
              <a:ext cx="4" cy="29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7708" name="Rectangle 57"/>
            <p:cNvSpPr>
              <a:spLocks noChangeArrowheads="1"/>
            </p:cNvSpPr>
            <p:nvPr/>
          </p:nvSpPr>
          <p:spPr bwMode="auto">
            <a:xfrm>
              <a:off x="3208" y="1368"/>
              <a:ext cx="122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pitchFamily="34" charset="0"/>
                </a:rPr>
                <a:t>C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7709" name="Rectangle 58"/>
            <p:cNvSpPr>
              <a:spLocks noChangeArrowheads="1"/>
            </p:cNvSpPr>
            <p:nvPr/>
          </p:nvSpPr>
          <p:spPr bwMode="auto">
            <a:xfrm>
              <a:off x="3752" y="1368"/>
              <a:ext cx="113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pitchFamily="34" charset="0"/>
                </a:rPr>
                <a:t>B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7710" name="Freeform 59"/>
            <p:cNvSpPr>
              <a:spLocks/>
            </p:cNvSpPr>
            <p:nvPr/>
          </p:nvSpPr>
          <p:spPr bwMode="auto">
            <a:xfrm>
              <a:off x="3670" y="1332"/>
              <a:ext cx="246" cy="246"/>
            </a:xfrm>
            <a:custGeom>
              <a:avLst/>
              <a:gdLst>
                <a:gd name="T0" fmla="*/ 246 w 246"/>
                <a:gd name="T1" fmla="*/ 121 h 246"/>
                <a:gd name="T2" fmla="*/ 242 w 246"/>
                <a:gd name="T3" fmla="*/ 145 h 246"/>
                <a:gd name="T4" fmla="*/ 238 w 246"/>
                <a:gd name="T5" fmla="*/ 160 h 246"/>
                <a:gd name="T6" fmla="*/ 230 w 246"/>
                <a:gd name="T7" fmla="*/ 180 h 246"/>
                <a:gd name="T8" fmla="*/ 223 w 246"/>
                <a:gd name="T9" fmla="*/ 196 h 246"/>
                <a:gd name="T10" fmla="*/ 211 w 246"/>
                <a:gd name="T11" fmla="*/ 211 h 246"/>
                <a:gd name="T12" fmla="*/ 195 w 246"/>
                <a:gd name="T13" fmla="*/ 223 h 246"/>
                <a:gd name="T14" fmla="*/ 180 w 246"/>
                <a:gd name="T15" fmla="*/ 231 h 246"/>
                <a:gd name="T16" fmla="*/ 164 w 246"/>
                <a:gd name="T17" fmla="*/ 239 h 246"/>
                <a:gd name="T18" fmla="*/ 144 w 246"/>
                <a:gd name="T19" fmla="*/ 242 h 246"/>
                <a:gd name="T20" fmla="*/ 125 w 246"/>
                <a:gd name="T21" fmla="*/ 246 h 246"/>
                <a:gd name="T22" fmla="*/ 105 w 246"/>
                <a:gd name="T23" fmla="*/ 242 h 246"/>
                <a:gd name="T24" fmla="*/ 86 w 246"/>
                <a:gd name="T25" fmla="*/ 239 h 246"/>
                <a:gd name="T26" fmla="*/ 66 w 246"/>
                <a:gd name="T27" fmla="*/ 231 h 246"/>
                <a:gd name="T28" fmla="*/ 50 w 246"/>
                <a:gd name="T29" fmla="*/ 223 h 246"/>
                <a:gd name="T30" fmla="*/ 39 w 246"/>
                <a:gd name="T31" fmla="*/ 211 h 246"/>
                <a:gd name="T32" fmla="*/ 23 w 246"/>
                <a:gd name="T33" fmla="*/ 196 h 246"/>
                <a:gd name="T34" fmla="*/ 15 w 246"/>
                <a:gd name="T35" fmla="*/ 180 h 246"/>
                <a:gd name="T36" fmla="*/ 7 w 246"/>
                <a:gd name="T37" fmla="*/ 160 h 246"/>
                <a:gd name="T38" fmla="*/ 3 w 246"/>
                <a:gd name="T39" fmla="*/ 145 h 246"/>
                <a:gd name="T40" fmla="*/ 0 w 246"/>
                <a:gd name="T41" fmla="*/ 125 h 246"/>
                <a:gd name="T42" fmla="*/ 3 w 246"/>
                <a:gd name="T43" fmla="*/ 102 h 246"/>
                <a:gd name="T44" fmla="*/ 7 w 246"/>
                <a:gd name="T45" fmla="*/ 86 h 246"/>
                <a:gd name="T46" fmla="*/ 15 w 246"/>
                <a:gd name="T47" fmla="*/ 66 h 246"/>
                <a:gd name="T48" fmla="*/ 23 w 246"/>
                <a:gd name="T49" fmla="*/ 51 h 246"/>
                <a:gd name="T50" fmla="*/ 39 w 246"/>
                <a:gd name="T51" fmla="*/ 35 h 246"/>
                <a:gd name="T52" fmla="*/ 50 w 246"/>
                <a:gd name="T53" fmla="*/ 23 h 246"/>
                <a:gd name="T54" fmla="*/ 66 w 246"/>
                <a:gd name="T55" fmla="*/ 15 h 246"/>
                <a:gd name="T56" fmla="*/ 86 w 246"/>
                <a:gd name="T57" fmla="*/ 8 h 246"/>
                <a:gd name="T58" fmla="*/ 105 w 246"/>
                <a:gd name="T59" fmla="*/ 4 h 246"/>
                <a:gd name="T60" fmla="*/ 125 w 246"/>
                <a:gd name="T61" fmla="*/ 0 h 246"/>
                <a:gd name="T62" fmla="*/ 144 w 246"/>
                <a:gd name="T63" fmla="*/ 4 h 246"/>
                <a:gd name="T64" fmla="*/ 164 w 246"/>
                <a:gd name="T65" fmla="*/ 8 h 246"/>
                <a:gd name="T66" fmla="*/ 180 w 246"/>
                <a:gd name="T67" fmla="*/ 15 h 246"/>
                <a:gd name="T68" fmla="*/ 195 w 246"/>
                <a:gd name="T69" fmla="*/ 23 h 246"/>
                <a:gd name="T70" fmla="*/ 211 w 246"/>
                <a:gd name="T71" fmla="*/ 35 h 246"/>
                <a:gd name="T72" fmla="*/ 223 w 246"/>
                <a:gd name="T73" fmla="*/ 51 h 246"/>
                <a:gd name="T74" fmla="*/ 230 w 246"/>
                <a:gd name="T75" fmla="*/ 66 h 246"/>
                <a:gd name="T76" fmla="*/ 238 w 246"/>
                <a:gd name="T77" fmla="*/ 86 h 246"/>
                <a:gd name="T78" fmla="*/ 242 w 246"/>
                <a:gd name="T79" fmla="*/ 102 h 246"/>
                <a:gd name="T80" fmla="*/ 246 w 246"/>
                <a:gd name="T81" fmla="*/ 125 h 246"/>
                <a:gd name="T82" fmla="*/ 246 w 246"/>
                <a:gd name="T83" fmla="*/ 125 h 24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46"/>
                <a:gd name="T127" fmla="*/ 0 h 246"/>
                <a:gd name="T128" fmla="*/ 246 w 246"/>
                <a:gd name="T129" fmla="*/ 246 h 24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46" h="246">
                  <a:moveTo>
                    <a:pt x="246" y="121"/>
                  </a:moveTo>
                  <a:lnTo>
                    <a:pt x="242" y="145"/>
                  </a:lnTo>
                  <a:lnTo>
                    <a:pt x="238" y="160"/>
                  </a:lnTo>
                  <a:lnTo>
                    <a:pt x="230" y="180"/>
                  </a:lnTo>
                  <a:lnTo>
                    <a:pt x="223" y="196"/>
                  </a:lnTo>
                  <a:lnTo>
                    <a:pt x="211" y="211"/>
                  </a:lnTo>
                  <a:lnTo>
                    <a:pt x="195" y="223"/>
                  </a:lnTo>
                  <a:lnTo>
                    <a:pt x="180" y="231"/>
                  </a:lnTo>
                  <a:lnTo>
                    <a:pt x="164" y="239"/>
                  </a:lnTo>
                  <a:lnTo>
                    <a:pt x="144" y="242"/>
                  </a:lnTo>
                  <a:lnTo>
                    <a:pt x="125" y="246"/>
                  </a:lnTo>
                  <a:lnTo>
                    <a:pt x="105" y="242"/>
                  </a:lnTo>
                  <a:lnTo>
                    <a:pt x="86" y="239"/>
                  </a:lnTo>
                  <a:lnTo>
                    <a:pt x="66" y="231"/>
                  </a:lnTo>
                  <a:lnTo>
                    <a:pt x="50" y="223"/>
                  </a:lnTo>
                  <a:lnTo>
                    <a:pt x="39" y="211"/>
                  </a:lnTo>
                  <a:lnTo>
                    <a:pt x="23" y="196"/>
                  </a:lnTo>
                  <a:lnTo>
                    <a:pt x="15" y="180"/>
                  </a:lnTo>
                  <a:lnTo>
                    <a:pt x="7" y="160"/>
                  </a:lnTo>
                  <a:lnTo>
                    <a:pt x="3" y="145"/>
                  </a:lnTo>
                  <a:lnTo>
                    <a:pt x="0" y="125"/>
                  </a:lnTo>
                  <a:lnTo>
                    <a:pt x="3" y="102"/>
                  </a:lnTo>
                  <a:lnTo>
                    <a:pt x="7" y="86"/>
                  </a:lnTo>
                  <a:lnTo>
                    <a:pt x="15" y="66"/>
                  </a:lnTo>
                  <a:lnTo>
                    <a:pt x="23" y="51"/>
                  </a:lnTo>
                  <a:lnTo>
                    <a:pt x="39" y="35"/>
                  </a:lnTo>
                  <a:lnTo>
                    <a:pt x="50" y="23"/>
                  </a:lnTo>
                  <a:lnTo>
                    <a:pt x="66" y="15"/>
                  </a:lnTo>
                  <a:lnTo>
                    <a:pt x="86" y="8"/>
                  </a:lnTo>
                  <a:lnTo>
                    <a:pt x="105" y="4"/>
                  </a:lnTo>
                  <a:lnTo>
                    <a:pt x="125" y="0"/>
                  </a:lnTo>
                  <a:lnTo>
                    <a:pt x="144" y="4"/>
                  </a:lnTo>
                  <a:lnTo>
                    <a:pt x="164" y="8"/>
                  </a:lnTo>
                  <a:lnTo>
                    <a:pt x="180" y="15"/>
                  </a:lnTo>
                  <a:lnTo>
                    <a:pt x="195" y="23"/>
                  </a:lnTo>
                  <a:lnTo>
                    <a:pt x="211" y="35"/>
                  </a:lnTo>
                  <a:lnTo>
                    <a:pt x="223" y="51"/>
                  </a:lnTo>
                  <a:lnTo>
                    <a:pt x="230" y="66"/>
                  </a:lnTo>
                  <a:lnTo>
                    <a:pt x="238" y="86"/>
                  </a:lnTo>
                  <a:lnTo>
                    <a:pt x="242" y="102"/>
                  </a:lnTo>
                  <a:lnTo>
                    <a:pt x="246" y="125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l-GR"/>
            </a:p>
          </p:txBody>
        </p:sp>
        <p:sp>
          <p:nvSpPr>
            <p:cNvPr id="27711" name="Rectangle 60"/>
            <p:cNvSpPr>
              <a:spLocks noChangeArrowheads="1"/>
            </p:cNvSpPr>
            <p:nvPr/>
          </p:nvSpPr>
          <p:spPr bwMode="auto">
            <a:xfrm>
              <a:off x="4280" y="1368"/>
              <a:ext cx="123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pitchFamily="34" charset="0"/>
                </a:rPr>
                <a:t>D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7712" name="Freeform 61"/>
            <p:cNvSpPr>
              <a:spLocks/>
            </p:cNvSpPr>
            <p:nvPr/>
          </p:nvSpPr>
          <p:spPr bwMode="auto">
            <a:xfrm>
              <a:off x="4210" y="1332"/>
              <a:ext cx="242" cy="246"/>
            </a:xfrm>
            <a:custGeom>
              <a:avLst/>
              <a:gdLst>
                <a:gd name="T0" fmla="*/ 242 w 242"/>
                <a:gd name="T1" fmla="*/ 121 h 246"/>
                <a:gd name="T2" fmla="*/ 242 w 242"/>
                <a:gd name="T3" fmla="*/ 145 h 246"/>
                <a:gd name="T4" fmla="*/ 238 w 242"/>
                <a:gd name="T5" fmla="*/ 160 h 246"/>
                <a:gd name="T6" fmla="*/ 231 w 242"/>
                <a:gd name="T7" fmla="*/ 180 h 246"/>
                <a:gd name="T8" fmla="*/ 219 w 242"/>
                <a:gd name="T9" fmla="*/ 196 h 246"/>
                <a:gd name="T10" fmla="*/ 207 w 242"/>
                <a:gd name="T11" fmla="*/ 211 h 246"/>
                <a:gd name="T12" fmla="*/ 195 w 242"/>
                <a:gd name="T13" fmla="*/ 223 h 246"/>
                <a:gd name="T14" fmla="*/ 180 w 242"/>
                <a:gd name="T15" fmla="*/ 231 h 246"/>
                <a:gd name="T16" fmla="*/ 160 w 242"/>
                <a:gd name="T17" fmla="*/ 239 h 246"/>
                <a:gd name="T18" fmla="*/ 141 w 242"/>
                <a:gd name="T19" fmla="*/ 242 h 246"/>
                <a:gd name="T20" fmla="*/ 121 w 242"/>
                <a:gd name="T21" fmla="*/ 246 h 246"/>
                <a:gd name="T22" fmla="*/ 101 w 242"/>
                <a:gd name="T23" fmla="*/ 242 h 246"/>
                <a:gd name="T24" fmla="*/ 82 w 242"/>
                <a:gd name="T25" fmla="*/ 239 h 246"/>
                <a:gd name="T26" fmla="*/ 66 w 242"/>
                <a:gd name="T27" fmla="*/ 231 h 246"/>
                <a:gd name="T28" fmla="*/ 51 w 242"/>
                <a:gd name="T29" fmla="*/ 223 h 246"/>
                <a:gd name="T30" fmla="*/ 35 w 242"/>
                <a:gd name="T31" fmla="*/ 211 h 246"/>
                <a:gd name="T32" fmla="*/ 23 w 242"/>
                <a:gd name="T33" fmla="*/ 196 h 246"/>
                <a:gd name="T34" fmla="*/ 11 w 242"/>
                <a:gd name="T35" fmla="*/ 180 h 246"/>
                <a:gd name="T36" fmla="*/ 4 w 242"/>
                <a:gd name="T37" fmla="*/ 160 h 246"/>
                <a:gd name="T38" fmla="*/ 0 w 242"/>
                <a:gd name="T39" fmla="*/ 145 h 246"/>
                <a:gd name="T40" fmla="*/ 0 w 242"/>
                <a:gd name="T41" fmla="*/ 125 h 246"/>
                <a:gd name="T42" fmla="*/ 0 w 242"/>
                <a:gd name="T43" fmla="*/ 102 h 246"/>
                <a:gd name="T44" fmla="*/ 4 w 242"/>
                <a:gd name="T45" fmla="*/ 86 h 246"/>
                <a:gd name="T46" fmla="*/ 11 w 242"/>
                <a:gd name="T47" fmla="*/ 66 h 246"/>
                <a:gd name="T48" fmla="*/ 23 w 242"/>
                <a:gd name="T49" fmla="*/ 51 h 246"/>
                <a:gd name="T50" fmla="*/ 35 w 242"/>
                <a:gd name="T51" fmla="*/ 35 h 246"/>
                <a:gd name="T52" fmla="*/ 51 w 242"/>
                <a:gd name="T53" fmla="*/ 23 h 246"/>
                <a:gd name="T54" fmla="*/ 66 w 242"/>
                <a:gd name="T55" fmla="*/ 15 h 246"/>
                <a:gd name="T56" fmla="*/ 82 w 242"/>
                <a:gd name="T57" fmla="*/ 8 h 246"/>
                <a:gd name="T58" fmla="*/ 101 w 242"/>
                <a:gd name="T59" fmla="*/ 4 h 246"/>
                <a:gd name="T60" fmla="*/ 121 w 242"/>
                <a:gd name="T61" fmla="*/ 0 h 246"/>
                <a:gd name="T62" fmla="*/ 141 w 242"/>
                <a:gd name="T63" fmla="*/ 4 h 246"/>
                <a:gd name="T64" fmla="*/ 160 w 242"/>
                <a:gd name="T65" fmla="*/ 8 h 246"/>
                <a:gd name="T66" fmla="*/ 180 w 242"/>
                <a:gd name="T67" fmla="*/ 15 h 246"/>
                <a:gd name="T68" fmla="*/ 195 w 242"/>
                <a:gd name="T69" fmla="*/ 23 h 246"/>
                <a:gd name="T70" fmla="*/ 207 w 242"/>
                <a:gd name="T71" fmla="*/ 35 h 246"/>
                <a:gd name="T72" fmla="*/ 219 w 242"/>
                <a:gd name="T73" fmla="*/ 51 h 246"/>
                <a:gd name="T74" fmla="*/ 231 w 242"/>
                <a:gd name="T75" fmla="*/ 66 h 246"/>
                <a:gd name="T76" fmla="*/ 238 w 242"/>
                <a:gd name="T77" fmla="*/ 86 h 246"/>
                <a:gd name="T78" fmla="*/ 242 w 242"/>
                <a:gd name="T79" fmla="*/ 102 h 246"/>
                <a:gd name="T80" fmla="*/ 242 w 242"/>
                <a:gd name="T81" fmla="*/ 125 h 246"/>
                <a:gd name="T82" fmla="*/ 242 w 242"/>
                <a:gd name="T83" fmla="*/ 125 h 24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42"/>
                <a:gd name="T127" fmla="*/ 0 h 246"/>
                <a:gd name="T128" fmla="*/ 242 w 242"/>
                <a:gd name="T129" fmla="*/ 246 h 24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42" h="246">
                  <a:moveTo>
                    <a:pt x="242" y="121"/>
                  </a:moveTo>
                  <a:lnTo>
                    <a:pt x="242" y="145"/>
                  </a:lnTo>
                  <a:lnTo>
                    <a:pt x="238" y="160"/>
                  </a:lnTo>
                  <a:lnTo>
                    <a:pt x="231" y="180"/>
                  </a:lnTo>
                  <a:lnTo>
                    <a:pt x="219" y="196"/>
                  </a:lnTo>
                  <a:lnTo>
                    <a:pt x="207" y="211"/>
                  </a:lnTo>
                  <a:lnTo>
                    <a:pt x="195" y="223"/>
                  </a:lnTo>
                  <a:lnTo>
                    <a:pt x="180" y="231"/>
                  </a:lnTo>
                  <a:lnTo>
                    <a:pt x="160" y="239"/>
                  </a:lnTo>
                  <a:lnTo>
                    <a:pt x="141" y="242"/>
                  </a:lnTo>
                  <a:lnTo>
                    <a:pt x="121" y="246"/>
                  </a:lnTo>
                  <a:lnTo>
                    <a:pt x="101" y="242"/>
                  </a:lnTo>
                  <a:lnTo>
                    <a:pt x="82" y="239"/>
                  </a:lnTo>
                  <a:lnTo>
                    <a:pt x="66" y="231"/>
                  </a:lnTo>
                  <a:lnTo>
                    <a:pt x="51" y="223"/>
                  </a:lnTo>
                  <a:lnTo>
                    <a:pt x="35" y="211"/>
                  </a:lnTo>
                  <a:lnTo>
                    <a:pt x="23" y="196"/>
                  </a:lnTo>
                  <a:lnTo>
                    <a:pt x="11" y="180"/>
                  </a:lnTo>
                  <a:lnTo>
                    <a:pt x="4" y="160"/>
                  </a:lnTo>
                  <a:lnTo>
                    <a:pt x="0" y="145"/>
                  </a:lnTo>
                  <a:lnTo>
                    <a:pt x="0" y="125"/>
                  </a:lnTo>
                  <a:lnTo>
                    <a:pt x="0" y="102"/>
                  </a:lnTo>
                  <a:lnTo>
                    <a:pt x="4" y="86"/>
                  </a:lnTo>
                  <a:lnTo>
                    <a:pt x="11" y="66"/>
                  </a:lnTo>
                  <a:lnTo>
                    <a:pt x="23" y="51"/>
                  </a:lnTo>
                  <a:lnTo>
                    <a:pt x="35" y="35"/>
                  </a:lnTo>
                  <a:lnTo>
                    <a:pt x="51" y="23"/>
                  </a:lnTo>
                  <a:lnTo>
                    <a:pt x="66" y="15"/>
                  </a:lnTo>
                  <a:lnTo>
                    <a:pt x="82" y="8"/>
                  </a:lnTo>
                  <a:lnTo>
                    <a:pt x="101" y="4"/>
                  </a:lnTo>
                  <a:lnTo>
                    <a:pt x="121" y="0"/>
                  </a:lnTo>
                  <a:lnTo>
                    <a:pt x="141" y="4"/>
                  </a:lnTo>
                  <a:lnTo>
                    <a:pt x="160" y="8"/>
                  </a:lnTo>
                  <a:lnTo>
                    <a:pt x="180" y="15"/>
                  </a:lnTo>
                  <a:lnTo>
                    <a:pt x="195" y="23"/>
                  </a:lnTo>
                  <a:lnTo>
                    <a:pt x="207" y="35"/>
                  </a:lnTo>
                  <a:lnTo>
                    <a:pt x="219" y="51"/>
                  </a:lnTo>
                  <a:lnTo>
                    <a:pt x="231" y="66"/>
                  </a:lnTo>
                  <a:lnTo>
                    <a:pt x="238" y="86"/>
                  </a:lnTo>
                  <a:lnTo>
                    <a:pt x="242" y="102"/>
                  </a:lnTo>
                  <a:lnTo>
                    <a:pt x="242" y="125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l-GR"/>
            </a:p>
          </p:txBody>
        </p:sp>
        <p:sp>
          <p:nvSpPr>
            <p:cNvPr id="27713" name="Line 62"/>
            <p:cNvSpPr>
              <a:spLocks noChangeShapeType="1"/>
            </p:cNvSpPr>
            <p:nvPr/>
          </p:nvSpPr>
          <p:spPr bwMode="auto">
            <a:xfrm>
              <a:off x="3376" y="1453"/>
              <a:ext cx="294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7714" name="Line 63"/>
            <p:cNvSpPr>
              <a:spLocks noChangeShapeType="1"/>
            </p:cNvSpPr>
            <p:nvPr/>
          </p:nvSpPr>
          <p:spPr bwMode="auto">
            <a:xfrm>
              <a:off x="3916" y="1453"/>
              <a:ext cx="294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7715" name="Rectangle 64"/>
            <p:cNvSpPr>
              <a:spLocks noChangeArrowheads="1"/>
            </p:cNvSpPr>
            <p:nvPr/>
          </p:nvSpPr>
          <p:spPr bwMode="auto">
            <a:xfrm>
              <a:off x="3713" y="1680"/>
              <a:ext cx="210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pitchFamily="34" charset="0"/>
                </a:rPr>
                <a:t>(b)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7716" name="Rectangle 65"/>
            <p:cNvSpPr>
              <a:spLocks noChangeArrowheads="1"/>
            </p:cNvSpPr>
            <p:nvPr/>
          </p:nvSpPr>
          <p:spPr bwMode="auto">
            <a:xfrm>
              <a:off x="1247" y="2256"/>
              <a:ext cx="113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pitchFamily="34" charset="0"/>
                </a:rPr>
                <a:t>X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7717" name="Rectangle 66"/>
            <p:cNvSpPr>
              <a:spLocks noChangeArrowheads="1"/>
            </p:cNvSpPr>
            <p:nvPr/>
          </p:nvSpPr>
          <p:spPr bwMode="auto">
            <a:xfrm>
              <a:off x="1787" y="2256"/>
              <a:ext cx="114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pitchFamily="34" charset="0"/>
                </a:rPr>
                <a:t>A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7718" name="Line 67"/>
            <p:cNvSpPr>
              <a:spLocks noChangeShapeType="1"/>
            </p:cNvSpPr>
            <p:nvPr/>
          </p:nvSpPr>
          <p:spPr bwMode="auto">
            <a:xfrm>
              <a:off x="1419" y="2346"/>
              <a:ext cx="294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7719" name="Line 68"/>
            <p:cNvSpPr>
              <a:spLocks noChangeShapeType="1"/>
            </p:cNvSpPr>
            <p:nvPr/>
          </p:nvSpPr>
          <p:spPr bwMode="auto">
            <a:xfrm>
              <a:off x="1298" y="2467"/>
              <a:ext cx="1" cy="29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7720" name="Line 69"/>
            <p:cNvSpPr>
              <a:spLocks noChangeShapeType="1"/>
            </p:cNvSpPr>
            <p:nvPr/>
          </p:nvSpPr>
          <p:spPr bwMode="auto">
            <a:xfrm>
              <a:off x="1900" y="2518"/>
              <a:ext cx="1" cy="12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7721" name="Freeform 70"/>
            <p:cNvSpPr>
              <a:spLocks/>
            </p:cNvSpPr>
            <p:nvPr/>
          </p:nvSpPr>
          <p:spPr bwMode="auto">
            <a:xfrm>
              <a:off x="1877" y="2623"/>
              <a:ext cx="51" cy="90"/>
            </a:xfrm>
            <a:custGeom>
              <a:avLst/>
              <a:gdLst>
                <a:gd name="T0" fmla="*/ 0 w 51"/>
                <a:gd name="T1" fmla="*/ 0 h 90"/>
                <a:gd name="T2" fmla="*/ 23 w 51"/>
                <a:gd name="T3" fmla="*/ 90 h 90"/>
                <a:gd name="T4" fmla="*/ 51 w 51"/>
                <a:gd name="T5" fmla="*/ 0 h 90"/>
                <a:gd name="T6" fmla="*/ 0 w 51"/>
                <a:gd name="T7" fmla="*/ 0 h 90"/>
                <a:gd name="T8" fmla="*/ 0 w 51"/>
                <a:gd name="T9" fmla="*/ 0 h 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1"/>
                <a:gd name="T16" fmla="*/ 0 h 90"/>
                <a:gd name="T17" fmla="*/ 51 w 51"/>
                <a:gd name="T18" fmla="*/ 90 h 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1" h="90">
                  <a:moveTo>
                    <a:pt x="0" y="0"/>
                  </a:moveTo>
                  <a:lnTo>
                    <a:pt x="23" y="90"/>
                  </a:lnTo>
                  <a:lnTo>
                    <a:pt x="5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l-GR"/>
            </a:p>
          </p:txBody>
        </p:sp>
        <p:sp>
          <p:nvSpPr>
            <p:cNvPr id="27722" name="Line 71"/>
            <p:cNvSpPr>
              <a:spLocks noChangeShapeType="1"/>
            </p:cNvSpPr>
            <p:nvPr/>
          </p:nvSpPr>
          <p:spPr bwMode="auto">
            <a:xfrm>
              <a:off x="1827" y="2462"/>
              <a:ext cx="0" cy="28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7723" name="Line 72"/>
            <p:cNvSpPr>
              <a:spLocks noChangeShapeType="1"/>
            </p:cNvSpPr>
            <p:nvPr/>
          </p:nvSpPr>
          <p:spPr bwMode="auto">
            <a:xfrm>
              <a:off x="1470" y="2815"/>
              <a:ext cx="121" cy="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7724" name="Freeform 73"/>
            <p:cNvSpPr>
              <a:spLocks/>
            </p:cNvSpPr>
            <p:nvPr/>
          </p:nvSpPr>
          <p:spPr bwMode="auto">
            <a:xfrm>
              <a:off x="1576" y="2796"/>
              <a:ext cx="90" cy="47"/>
            </a:xfrm>
            <a:custGeom>
              <a:avLst/>
              <a:gdLst>
                <a:gd name="T0" fmla="*/ 0 w 90"/>
                <a:gd name="T1" fmla="*/ 43 h 47"/>
                <a:gd name="T2" fmla="*/ 90 w 90"/>
                <a:gd name="T3" fmla="*/ 23 h 47"/>
                <a:gd name="T4" fmla="*/ 0 w 90"/>
                <a:gd name="T5" fmla="*/ 0 h 47"/>
                <a:gd name="T6" fmla="*/ 0 w 90"/>
                <a:gd name="T7" fmla="*/ 47 h 47"/>
                <a:gd name="T8" fmla="*/ 0 w 90"/>
                <a:gd name="T9" fmla="*/ 47 h 47"/>
                <a:gd name="T10" fmla="*/ 0 w 90"/>
                <a:gd name="T11" fmla="*/ 43 h 4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0"/>
                <a:gd name="T19" fmla="*/ 0 h 47"/>
                <a:gd name="T20" fmla="*/ 90 w 90"/>
                <a:gd name="T21" fmla="*/ 47 h 4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0" h="47">
                  <a:moveTo>
                    <a:pt x="0" y="43"/>
                  </a:moveTo>
                  <a:lnTo>
                    <a:pt x="90" y="23"/>
                  </a:lnTo>
                  <a:lnTo>
                    <a:pt x="0" y="0"/>
                  </a:lnTo>
                  <a:lnTo>
                    <a:pt x="0" y="47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l-GR"/>
            </a:p>
          </p:txBody>
        </p:sp>
        <p:sp>
          <p:nvSpPr>
            <p:cNvPr id="27725" name="Rectangle 74"/>
            <p:cNvSpPr>
              <a:spLocks noChangeArrowheads="1"/>
            </p:cNvSpPr>
            <p:nvPr/>
          </p:nvSpPr>
          <p:spPr bwMode="auto">
            <a:xfrm>
              <a:off x="1251" y="2796"/>
              <a:ext cx="123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pitchFamily="34" charset="0"/>
                </a:rPr>
                <a:t>C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7726" name="Rectangle 75"/>
            <p:cNvSpPr>
              <a:spLocks noChangeArrowheads="1"/>
            </p:cNvSpPr>
            <p:nvPr/>
          </p:nvSpPr>
          <p:spPr bwMode="auto">
            <a:xfrm>
              <a:off x="1795" y="2796"/>
              <a:ext cx="11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pitchFamily="34" charset="0"/>
                </a:rPr>
                <a:t>B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7727" name="Rectangle 76"/>
            <p:cNvSpPr>
              <a:spLocks noChangeArrowheads="1"/>
            </p:cNvSpPr>
            <p:nvPr/>
          </p:nvSpPr>
          <p:spPr bwMode="auto">
            <a:xfrm>
              <a:off x="2323" y="2796"/>
              <a:ext cx="123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pitchFamily="34" charset="0"/>
                </a:rPr>
                <a:t>D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7728" name="Freeform 77"/>
            <p:cNvSpPr>
              <a:spLocks/>
            </p:cNvSpPr>
            <p:nvPr/>
          </p:nvSpPr>
          <p:spPr bwMode="auto">
            <a:xfrm>
              <a:off x="2253" y="2760"/>
              <a:ext cx="242" cy="247"/>
            </a:xfrm>
            <a:custGeom>
              <a:avLst/>
              <a:gdLst>
                <a:gd name="T0" fmla="*/ 242 w 242"/>
                <a:gd name="T1" fmla="*/ 122 h 247"/>
                <a:gd name="T2" fmla="*/ 242 w 242"/>
                <a:gd name="T3" fmla="*/ 145 h 247"/>
                <a:gd name="T4" fmla="*/ 238 w 242"/>
                <a:gd name="T5" fmla="*/ 161 h 247"/>
                <a:gd name="T6" fmla="*/ 231 w 242"/>
                <a:gd name="T7" fmla="*/ 180 h 247"/>
                <a:gd name="T8" fmla="*/ 219 w 242"/>
                <a:gd name="T9" fmla="*/ 196 h 247"/>
                <a:gd name="T10" fmla="*/ 207 w 242"/>
                <a:gd name="T11" fmla="*/ 212 h 247"/>
                <a:gd name="T12" fmla="*/ 195 w 242"/>
                <a:gd name="T13" fmla="*/ 224 h 247"/>
                <a:gd name="T14" fmla="*/ 180 w 242"/>
                <a:gd name="T15" fmla="*/ 231 h 247"/>
                <a:gd name="T16" fmla="*/ 160 w 242"/>
                <a:gd name="T17" fmla="*/ 239 h 247"/>
                <a:gd name="T18" fmla="*/ 141 w 242"/>
                <a:gd name="T19" fmla="*/ 243 h 247"/>
                <a:gd name="T20" fmla="*/ 121 w 242"/>
                <a:gd name="T21" fmla="*/ 247 h 247"/>
                <a:gd name="T22" fmla="*/ 101 w 242"/>
                <a:gd name="T23" fmla="*/ 243 h 247"/>
                <a:gd name="T24" fmla="*/ 82 w 242"/>
                <a:gd name="T25" fmla="*/ 239 h 247"/>
                <a:gd name="T26" fmla="*/ 66 w 242"/>
                <a:gd name="T27" fmla="*/ 231 h 247"/>
                <a:gd name="T28" fmla="*/ 51 w 242"/>
                <a:gd name="T29" fmla="*/ 224 h 247"/>
                <a:gd name="T30" fmla="*/ 35 w 242"/>
                <a:gd name="T31" fmla="*/ 212 h 247"/>
                <a:gd name="T32" fmla="*/ 23 w 242"/>
                <a:gd name="T33" fmla="*/ 196 h 247"/>
                <a:gd name="T34" fmla="*/ 11 w 242"/>
                <a:gd name="T35" fmla="*/ 180 h 247"/>
                <a:gd name="T36" fmla="*/ 4 w 242"/>
                <a:gd name="T37" fmla="*/ 161 h 247"/>
                <a:gd name="T38" fmla="*/ 0 w 242"/>
                <a:gd name="T39" fmla="*/ 145 h 247"/>
                <a:gd name="T40" fmla="*/ 0 w 242"/>
                <a:gd name="T41" fmla="*/ 126 h 247"/>
                <a:gd name="T42" fmla="*/ 0 w 242"/>
                <a:gd name="T43" fmla="*/ 106 h 247"/>
                <a:gd name="T44" fmla="*/ 4 w 242"/>
                <a:gd name="T45" fmla="*/ 87 h 247"/>
                <a:gd name="T46" fmla="*/ 11 w 242"/>
                <a:gd name="T47" fmla="*/ 67 h 247"/>
                <a:gd name="T48" fmla="*/ 23 w 242"/>
                <a:gd name="T49" fmla="*/ 51 h 247"/>
                <a:gd name="T50" fmla="*/ 35 w 242"/>
                <a:gd name="T51" fmla="*/ 40 h 247"/>
                <a:gd name="T52" fmla="*/ 51 w 242"/>
                <a:gd name="T53" fmla="*/ 24 h 247"/>
                <a:gd name="T54" fmla="*/ 66 w 242"/>
                <a:gd name="T55" fmla="*/ 16 h 247"/>
                <a:gd name="T56" fmla="*/ 82 w 242"/>
                <a:gd name="T57" fmla="*/ 8 h 247"/>
                <a:gd name="T58" fmla="*/ 101 w 242"/>
                <a:gd name="T59" fmla="*/ 4 h 247"/>
                <a:gd name="T60" fmla="*/ 121 w 242"/>
                <a:gd name="T61" fmla="*/ 0 h 247"/>
                <a:gd name="T62" fmla="*/ 141 w 242"/>
                <a:gd name="T63" fmla="*/ 4 h 247"/>
                <a:gd name="T64" fmla="*/ 160 w 242"/>
                <a:gd name="T65" fmla="*/ 8 h 247"/>
                <a:gd name="T66" fmla="*/ 180 w 242"/>
                <a:gd name="T67" fmla="*/ 16 h 247"/>
                <a:gd name="T68" fmla="*/ 195 w 242"/>
                <a:gd name="T69" fmla="*/ 24 h 247"/>
                <a:gd name="T70" fmla="*/ 207 w 242"/>
                <a:gd name="T71" fmla="*/ 40 h 247"/>
                <a:gd name="T72" fmla="*/ 219 w 242"/>
                <a:gd name="T73" fmla="*/ 51 h 247"/>
                <a:gd name="T74" fmla="*/ 231 w 242"/>
                <a:gd name="T75" fmla="*/ 67 h 247"/>
                <a:gd name="T76" fmla="*/ 238 w 242"/>
                <a:gd name="T77" fmla="*/ 87 h 247"/>
                <a:gd name="T78" fmla="*/ 242 w 242"/>
                <a:gd name="T79" fmla="*/ 106 h 247"/>
                <a:gd name="T80" fmla="*/ 242 w 242"/>
                <a:gd name="T81" fmla="*/ 126 h 247"/>
                <a:gd name="T82" fmla="*/ 242 w 242"/>
                <a:gd name="T83" fmla="*/ 126 h 24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42"/>
                <a:gd name="T127" fmla="*/ 0 h 247"/>
                <a:gd name="T128" fmla="*/ 242 w 242"/>
                <a:gd name="T129" fmla="*/ 247 h 247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42" h="247">
                  <a:moveTo>
                    <a:pt x="242" y="122"/>
                  </a:moveTo>
                  <a:lnTo>
                    <a:pt x="242" y="145"/>
                  </a:lnTo>
                  <a:lnTo>
                    <a:pt x="238" y="161"/>
                  </a:lnTo>
                  <a:lnTo>
                    <a:pt x="231" y="180"/>
                  </a:lnTo>
                  <a:lnTo>
                    <a:pt x="219" y="196"/>
                  </a:lnTo>
                  <a:lnTo>
                    <a:pt x="207" y="212"/>
                  </a:lnTo>
                  <a:lnTo>
                    <a:pt x="195" y="224"/>
                  </a:lnTo>
                  <a:lnTo>
                    <a:pt x="180" y="231"/>
                  </a:lnTo>
                  <a:lnTo>
                    <a:pt x="160" y="239"/>
                  </a:lnTo>
                  <a:lnTo>
                    <a:pt x="141" y="243"/>
                  </a:lnTo>
                  <a:lnTo>
                    <a:pt x="121" y="247"/>
                  </a:lnTo>
                  <a:lnTo>
                    <a:pt x="101" y="243"/>
                  </a:lnTo>
                  <a:lnTo>
                    <a:pt x="82" y="239"/>
                  </a:lnTo>
                  <a:lnTo>
                    <a:pt x="66" y="231"/>
                  </a:lnTo>
                  <a:lnTo>
                    <a:pt x="51" y="224"/>
                  </a:lnTo>
                  <a:lnTo>
                    <a:pt x="35" y="212"/>
                  </a:lnTo>
                  <a:lnTo>
                    <a:pt x="23" y="196"/>
                  </a:lnTo>
                  <a:lnTo>
                    <a:pt x="11" y="180"/>
                  </a:lnTo>
                  <a:lnTo>
                    <a:pt x="4" y="161"/>
                  </a:lnTo>
                  <a:lnTo>
                    <a:pt x="0" y="145"/>
                  </a:lnTo>
                  <a:lnTo>
                    <a:pt x="0" y="126"/>
                  </a:lnTo>
                  <a:lnTo>
                    <a:pt x="0" y="106"/>
                  </a:lnTo>
                  <a:lnTo>
                    <a:pt x="4" y="87"/>
                  </a:lnTo>
                  <a:lnTo>
                    <a:pt x="11" y="67"/>
                  </a:lnTo>
                  <a:lnTo>
                    <a:pt x="23" y="51"/>
                  </a:lnTo>
                  <a:lnTo>
                    <a:pt x="35" y="40"/>
                  </a:lnTo>
                  <a:lnTo>
                    <a:pt x="51" y="24"/>
                  </a:lnTo>
                  <a:lnTo>
                    <a:pt x="66" y="16"/>
                  </a:lnTo>
                  <a:lnTo>
                    <a:pt x="82" y="8"/>
                  </a:lnTo>
                  <a:lnTo>
                    <a:pt x="101" y="4"/>
                  </a:lnTo>
                  <a:lnTo>
                    <a:pt x="121" y="0"/>
                  </a:lnTo>
                  <a:lnTo>
                    <a:pt x="141" y="4"/>
                  </a:lnTo>
                  <a:lnTo>
                    <a:pt x="160" y="8"/>
                  </a:lnTo>
                  <a:lnTo>
                    <a:pt x="180" y="16"/>
                  </a:lnTo>
                  <a:lnTo>
                    <a:pt x="195" y="24"/>
                  </a:lnTo>
                  <a:lnTo>
                    <a:pt x="207" y="40"/>
                  </a:lnTo>
                  <a:lnTo>
                    <a:pt x="219" y="51"/>
                  </a:lnTo>
                  <a:lnTo>
                    <a:pt x="231" y="67"/>
                  </a:lnTo>
                  <a:lnTo>
                    <a:pt x="238" y="87"/>
                  </a:lnTo>
                  <a:lnTo>
                    <a:pt x="242" y="106"/>
                  </a:lnTo>
                  <a:lnTo>
                    <a:pt x="242" y="126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l-GR"/>
            </a:p>
          </p:txBody>
        </p:sp>
        <p:sp>
          <p:nvSpPr>
            <p:cNvPr id="27729" name="Line 78"/>
            <p:cNvSpPr>
              <a:spLocks noChangeShapeType="1"/>
            </p:cNvSpPr>
            <p:nvPr/>
          </p:nvSpPr>
          <p:spPr bwMode="auto">
            <a:xfrm>
              <a:off x="1419" y="2882"/>
              <a:ext cx="294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7730" name="Line 79"/>
            <p:cNvSpPr>
              <a:spLocks noChangeShapeType="1"/>
            </p:cNvSpPr>
            <p:nvPr/>
          </p:nvSpPr>
          <p:spPr bwMode="auto">
            <a:xfrm>
              <a:off x="1959" y="2882"/>
              <a:ext cx="294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7731" name="Rectangle 80"/>
            <p:cNvSpPr>
              <a:spLocks noChangeArrowheads="1"/>
            </p:cNvSpPr>
            <p:nvPr/>
          </p:nvSpPr>
          <p:spPr bwMode="auto">
            <a:xfrm>
              <a:off x="1765" y="3114"/>
              <a:ext cx="200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pitchFamily="34" charset="0"/>
                </a:rPr>
                <a:t>(c)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7732" name="Rectangle 81"/>
            <p:cNvSpPr>
              <a:spLocks noChangeArrowheads="1"/>
            </p:cNvSpPr>
            <p:nvPr/>
          </p:nvSpPr>
          <p:spPr bwMode="auto">
            <a:xfrm>
              <a:off x="3204" y="2256"/>
              <a:ext cx="113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pitchFamily="34" charset="0"/>
                </a:rPr>
                <a:t>X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7733" name="Rectangle 82"/>
            <p:cNvSpPr>
              <a:spLocks noChangeArrowheads="1"/>
            </p:cNvSpPr>
            <p:nvPr/>
          </p:nvSpPr>
          <p:spPr bwMode="auto">
            <a:xfrm>
              <a:off x="3744" y="2256"/>
              <a:ext cx="113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pitchFamily="34" charset="0"/>
                </a:rPr>
                <a:t>A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7734" name="Line 83"/>
            <p:cNvSpPr>
              <a:spLocks noChangeShapeType="1"/>
            </p:cNvSpPr>
            <p:nvPr/>
          </p:nvSpPr>
          <p:spPr bwMode="auto">
            <a:xfrm>
              <a:off x="3376" y="2346"/>
              <a:ext cx="294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7735" name="Line 84"/>
            <p:cNvSpPr>
              <a:spLocks noChangeShapeType="1"/>
            </p:cNvSpPr>
            <p:nvPr/>
          </p:nvSpPr>
          <p:spPr bwMode="auto">
            <a:xfrm>
              <a:off x="3255" y="2467"/>
              <a:ext cx="1" cy="29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7736" name="Line 85"/>
            <p:cNvSpPr>
              <a:spLocks noChangeShapeType="1"/>
            </p:cNvSpPr>
            <p:nvPr/>
          </p:nvSpPr>
          <p:spPr bwMode="auto">
            <a:xfrm>
              <a:off x="3791" y="2467"/>
              <a:ext cx="4" cy="29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7737" name="Rectangle 86"/>
            <p:cNvSpPr>
              <a:spLocks noChangeArrowheads="1"/>
            </p:cNvSpPr>
            <p:nvPr/>
          </p:nvSpPr>
          <p:spPr bwMode="auto">
            <a:xfrm>
              <a:off x="3208" y="2796"/>
              <a:ext cx="122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pitchFamily="34" charset="0"/>
                </a:rPr>
                <a:t>C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7738" name="Rectangle 87"/>
            <p:cNvSpPr>
              <a:spLocks noChangeArrowheads="1"/>
            </p:cNvSpPr>
            <p:nvPr/>
          </p:nvSpPr>
          <p:spPr bwMode="auto">
            <a:xfrm>
              <a:off x="3752" y="2796"/>
              <a:ext cx="113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pitchFamily="34" charset="0"/>
                </a:rPr>
                <a:t>B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7739" name="Rectangle 88"/>
            <p:cNvSpPr>
              <a:spLocks noChangeArrowheads="1"/>
            </p:cNvSpPr>
            <p:nvPr/>
          </p:nvSpPr>
          <p:spPr bwMode="auto">
            <a:xfrm>
              <a:off x="4280" y="2796"/>
              <a:ext cx="123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pitchFamily="34" charset="0"/>
                </a:rPr>
                <a:t>D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7740" name="Line 89"/>
            <p:cNvSpPr>
              <a:spLocks noChangeShapeType="1"/>
            </p:cNvSpPr>
            <p:nvPr/>
          </p:nvSpPr>
          <p:spPr bwMode="auto">
            <a:xfrm>
              <a:off x="3376" y="2882"/>
              <a:ext cx="294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7741" name="Line 90"/>
            <p:cNvSpPr>
              <a:spLocks noChangeShapeType="1"/>
            </p:cNvSpPr>
            <p:nvPr/>
          </p:nvSpPr>
          <p:spPr bwMode="auto">
            <a:xfrm>
              <a:off x="3967" y="2815"/>
              <a:ext cx="121" cy="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7742" name="Freeform 91"/>
            <p:cNvSpPr>
              <a:spLocks/>
            </p:cNvSpPr>
            <p:nvPr/>
          </p:nvSpPr>
          <p:spPr bwMode="auto">
            <a:xfrm>
              <a:off x="4069" y="2796"/>
              <a:ext cx="90" cy="47"/>
            </a:xfrm>
            <a:custGeom>
              <a:avLst/>
              <a:gdLst>
                <a:gd name="T0" fmla="*/ 0 w 90"/>
                <a:gd name="T1" fmla="*/ 43 h 47"/>
                <a:gd name="T2" fmla="*/ 90 w 90"/>
                <a:gd name="T3" fmla="*/ 23 h 47"/>
                <a:gd name="T4" fmla="*/ 4 w 90"/>
                <a:gd name="T5" fmla="*/ 0 h 47"/>
                <a:gd name="T6" fmla="*/ 4 w 90"/>
                <a:gd name="T7" fmla="*/ 47 h 47"/>
                <a:gd name="T8" fmla="*/ 4 w 90"/>
                <a:gd name="T9" fmla="*/ 47 h 47"/>
                <a:gd name="T10" fmla="*/ 0 w 90"/>
                <a:gd name="T11" fmla="*/ 43 h 4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0"/>
                <a:gd name="T19" fmla="*/ 0 h 47"/>
                <a:gd name="T20" fmla="*/ 90 w 90"/>
                <a:gd name="T21" fmla="*/ 47 h 4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0" h="47">
                  <a:moveTo>
                    <a:pt x="0" y="43"/>
                  </a:moveTo>
                  <a:lnTo>
                    <a:pt x="90" y="23"/>
                  </a:lnTo>
                  <a:lnTo>
                    <a:pt x="4" y="0"/>
                  </a:lnTo>
                  <a:lnTo>
                    <a:pt x="4" y="47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l-GR"/>
            </a:p>
          </p:txBody>
        </p:sp>
        <p:sp>
          <p:nvSpPr>
            <p:cNvPr id="27743" name="Line 92"/>
            <p:cNvSpPr>
              <a:spLocks noChangeShapeType="1"/>
            </p:cNvSpPr>
            <p:nvPr/>
          </p:nvSpPr>
          <p:spPr bwMode="auto">
            <a:xfrm>
              <a:off x="3916" y="2882"/>
              <a:ext cx="294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7744" name="Rectangle 93"/>
            <p:cNvSpPr>
              <a:spLocks noChangeArrowheads="1"/>
            </p:cNvSpPr>
            <p:nvPr/>
          </p:nvSpPr>
          <p:spPr bwMode="auto">
            <a:xfrm>
              <a:off x="3713" y="3114"/>
              <a:ext cx="210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pitchFamily="34" charset="0"/>
                </a:rPr>
                <a:t>(d)</a:t>
              </a: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27655" name="Text Box 94"/>
          <p:cNvSpPr txBox="1">
            <a:spLocks noChangeArrowheads="1"/>
          </p:cNvSpPr>
          <p:nvPr/>
        </p:nvSpPr>
        <p:spPr bwMode="auto">
          <a:xfrm>
            <a:off x="127000" y="5630863"/>
            <a:ext cx="9017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ym typeface="Wingdings" pitchFamily="2" charset="2"/>
              </a:rPr>
              <a:t> </a:t>
            </a:r>
            <a:r>
              <a:rPr lang="el-GR" sz="2000" b="1">
                <a:sym typeface="Wingdings" pitchFamily="2" charset="2"/>
              </a:rPr>
              <a:t>Η μέθοδος της </a:t>
            </a:r>
            <a:r>
              <a:rPr lang="en-US" sz="2000" b="1">
                <a:latin typeface="Arial" pitchFamily="34" charset="0"/>
                <a:sym typeface="Wingdings" pitchFamily="2" charset="2"/>
              </a:rPr>
              <a:t>“</a:t>
            </a:r>
            <a:r>
              <a:rPr lang="el-GR" sz="2000" b="1">
                <a:sym typeface="Wingdings" pitchFamily="2" charset="2"/>
              </a:rPr>
              <a:t>πλημμύρας</a:t>
            </a:r>
            <a:r>
              <a:rPr lang="en-US" sz="2000" b="1">
                <a:sym typeface="Wingdings" pitchFamily="2" charset="2"/>
              </a:rPr>
              <a:t>”</a:t>
            </a:r>
            <a:r>
              <a:rPr lang="el-GR" sz="2000" b="1">
                <a:sym typeface="Wingdings" pitchFamily="2" charset="2"/>
              </a:rPr>
              <a:t> </a:t>
            </a:r>
            <a:r>
              <a:rPr lang="el-GR" sz="2000"/>
              <a:t>είναι ένα συν</a:t>
            </a:r>
            <a:r>
              <a:rPr lang="el-GR" sz="2000">
                <a:latin typeface="Arial" pitchFamily="34" charset="0"/>
              </a:rPr>
              <a:t>η</a:t>
            </a:r>
            <a:r>
              <a:rPr lang="el-GR" sz="2000"/>
              <a:t>θισμένο πρωτόκολλο για την διάδοση πληροφορίας στο δίκτυο </a:t>
            </a:r>
            <a:r>
              <a:rPr lang="en-US" sz="2000"/>
              <a:t>(</a:t>
            </a:r>
            <a:r>
              <a:rPr lang="el-GR" sz="2000"/>
              <a:t>περιοδικά ή μετά από γεγονότα</a:t>
            </a:r>
            <a:r>
              <a:rPr lang="en-US" sz="2000"/>
              <a:t>)</a:t>
            </a:r>
            <a:endParaRPr lang="el-GR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2867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6DC30E84-B10C-4128-BDAE-716F1E54EF01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687697" cy="1143000"/>
          </a:xfrm>
        </p:spPr>
        <p:txBody>
          <a:bodyPr/>
          <a:lstStyle/>
          <a:p>
            <a:r>
              <a:rPr lang="el-GR" sz="3100" dirty="0" smtClean="0"/>
              <a:t>Ένας αλγόριθμος κατάστασης ζεύξεων (</a:t>
            </a:r>
            <a:r>
              <a:rPr lang="en-US" sz="3100" dirty="0" smtClean="0"/>
              <a:t>link state</a:t>
            </a:r>
            <a:r>
              <a:rPr lang="el-GR" sz="3100" dirty="0" smtClean="0"/>
              <a:t> )</a:t>
            </a:r>
            <a:endParaRPr lang="en-US" sz="3100" dirty="0" smtClean="0"/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504950"/>
            <a:ext cx="5218113" cy="4648200"/>
          </a:xfrm>
        </p:spPr>
        <p:txBody>
          <a:bodyPr/>
          <a:lstStyle/>
          <a:p>
            <a:pPr>
              <a:buFont typeface="ZapfDingbats"/>
              <a:buNone/>
            </a:pPr>
            <a:r>
              <a:rPr lang="en-US" sz="2400" dirty="0" smtClean="0">
                <a:solidFill>
                  <a:srgbClr val="FF0000"/>
                </a:solidFill>
                <a:sym typeface="Webdings" pitchFamily="18" charset="2"/>
              </a:rPr>
              <a:t> O </a:t>
            </a:r>
            <a:r>
              <a:rPr lang="el-GR" sz="2400" dirty="0" smtClean="0">
                <a:solidFill>
                  <a:srgbClr val="FF0000"/>
                </a:solidFill>
                <a:sym typeface="Webdings" pitchFamily="18" charset="2"/>
              </a:rPr>
              <a:t>αλγόριθμος του </a:t>
            </a:r>
            <a:r>
              <a:rPr lang="en-US" sz="2400" b="1" dirty="0" err="1" smtClean="0">
                <a:solidFill>
                  <a:srgbClr val="FF0000"/>
                </a:solidFill>
              </a:rPr>
              <a:t>Dijkstra</a:t>
            </a:r>
            <a:endParaRPr lang="en-US" sz="2400" b="1" dirty="0" smtClean="0"/>
          </a:p>
          <a:p>
            <a:pPr>
              <a:buFont typeface="Arial" pitchFamily="34" charset="0"/>
              <a:buChar char="•"/>
            </a:pPr>
            <a:r>
              <a:rPr lang="el-GR" sz="2000" dirty="0" smtClean="0"/>
              <a:t>Η τοπολογία του δικτύου και τα </a:t>
            </a:r>
            <a:r>
              <a:rPr lang="el-GR" sz="2000" dirty="0" smtClean="0">
                <a:solidFill>
                  <a:srgbClr val="33CC33"/>
                </a:solidFill>
              </a:rPr>
              <a:t>κόστη των ζεύξεων είναι γνωστά σε όλους τους κόμβους</a:t>
            </a:r>
            <a:endParaRPr lang="en-US" sz="2000" dirty="0" smtClean="0">
              <a:solidFill>
                <a:srgbClr val="33CC33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ym typeface="Wingdings" pitchFamily="2" charset="2"/>
              </a:rPr>
              <a:t> </a:t>
            </a:r>
            <a:r>
              <a:rPr lang="el-GR" sz="2000" dirty="0" smtClean="0">
                <a:sym typeface="Wingdings" pitchFamily="2" charset="2"/>
              </a:rPr>
              <a:t>Πετυχαίνεται μέσω μετάδοσης της κατάστασης των ζεύξεων</a:t>
            </a:r>
            <a:r>
              <a:rPr lang="en-US" sz="2000" dirty="0" smtClean="0"/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el-GR" sz="2000" dirty="0" smtClean="0"/>
              <a:t>Όλοι οι κόμβοι έχουν τις ίδιες πληροφορίες </a:t>
            </a: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l-GR" sz="2000" dirty="0" smtClean="0"/>
              <a:t>Υπολογίζει </a:t>
            </a:r>
            <a:r>
              <a:rPr lang="el-GR" sz="2000" b="1" dirty="0" smtClean="0">
                <a:solidFill>
                  <a:srgbClr val="33CC33"/>
                </a:solidFill>
              </a:rPr>
              <a:t>τα μονοπάτια ελαχίστου κόστους</a:t>
            </a:r>
            <a:r>
              <a:rPr lang="en-US" sz="2000" dirty="0" smtClean="0"/>
              <a:t> </a:t>
            </a:r>
            <a:r>
              <a:rPr lang="el-GR" sz="2000" dirty="0" smtClean="0"/>
              <a:t>από έναν κόμβο</a:t>
            </a:r>
            <a:r>
              <a:rPr lang="en-US" sz="2000" dirty="0" smtClean="0"/>
              <a:t> (“</a:t>
            </a:r>
            <a:r>
              <a:rPr lang="el-GR" sz="2000" b="1" u="sng" dirty="0" smtClean="0">
                <a:solidFill>
                  <a:srgbClr val="CC3300"/>
                </a:solidFill>
              </a:rPr>
              <a:t>πηγή</a:t>
            </a:r>
            <a:r>
              <a:rPr lang="en-US" sz="2000" dirty="0" smtClean="0"/>
              <a:t>”) </a:t>
            </a:r>
            <a:r>
              <a:rPr lang="el-GR" sz="2000" dirty="0" smtClean="0"/>
              <a:t>προς όλους τους άλλους</a:t>
            </a:r>
            <a:endParaRPr lang="en-US" sz="2000" dirty="0" smtClean="0"/>
          </a:p>
          <a:p>
            <a:pPr lvl="1">
              <a:buFont typeface="Arial" pitchFamily="34" charset="0"/>
              <a:buChar char="•"/>
            </a:pPr>
            <a:r>
              <a:rPr lang="el-GR" sz="2000" dirty="0" smtClean="0"/>
              <a:t>Δίνει τον</a:t>
            </a:r>
            <a:r>
              <a:rPr lang="en-US" sz="2000" dirty="0" smtClean="0"/>
              <a:t> </a:t>
            </a:r>
            <a:r>
              <a:rPr lang="el-GR" sz="2000" dirty="0" smtClean="0">
                <a:solidFill>
                  <a:schemeClr val="accent2"/>
                </a:solidFill>
              </a:rPr>
              <a:t>πίνακα προώθησης </a:t>
            </a:r>
            <a:r>
              <a:rPr lang="el-GR" sz="2000" dirty="0" smtClean="0"/>
              <a:t>για αυτόν τον κόμβο</a:t>
            </a: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l-GR" sz="2000" dirty="0" smtClean="0"/>
              <a:t>επαναληπτικός</a:t>
            </a:r>
            <a:r>
              <a:rPr lang="en-US" sz="2000" dirty="0" smtClean="0"/>
              <a:t>: </a:t>
            </a:r>
            <a:r>
              <a:rPr lang="el-GR" sz="2000" dirty="0" smtClean="0"/>
              <a:t>ύστερα από </a:t>
            </a:r>
            <a:r>
              <a:rPr lang="en-US" sz="2000" dirty="0" smtClean="0"/>
              <a:t>k </a:t>
            </a:r>
            <a:r>
              <a:rPr lang="el-GR" sz="2000" dirty="0" smtClean="0"/>
              <a:t>επαναλήψεις</a:t>
            </a:r>
            <a:r>
              <a:rPr lang="en-US" sz="2000" dirty="0" smtClean="0"/>
              <a:t>, </a:t>
            </a:r>
            <a:r>
              <a:rPr lang="el-GR" sz="2000" dirty="0" smtClean="0"/>
              <a:t>γνωρίζει τα μονοπάτια ελαχίστου κόστους προς </a:t>
            </a:r>
            <a:r>
              <a:rPr lang="en-US" sz="2000" dirty="0" smtClean="0"/>
              <a:t>k</a:t>
            </a:r>
            <a:r>
              <a:rPr lang="el-GR" sz="2000" dirty="0" smtClean="0"/>
              <a:t> προορισμούς</a:t>
            </a:r>
            <a:endParaRPr lang="en-US" sz="2000" dirty="0" smtClean="0"/>
          </a:p>
        </p:txBody>
      </p:sp>
      <p:sp>
        <p:nvSpPr>
          <p:cNvPr id="2867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10113" y="1620838"/>
            <a:ext cx="5156200" cy="4648200"/>
          </a:xfrm>
        </p:spPr>
        <p:txBody>
          <a:bodyPr/>
          <a:lstStyle/>
          <a:p>
            <a:pPr>
              <a:buFont typeface="ZapfDingbats"/>
              <a:buNone/>
            </a:pPr>
            <a:r>
              <a:rPr lang="el-GR" sz="2400" smtClean="0">
                <a:solidFill>
                  <a:srgbClr val="FF0000"/>
                </a:solidFill>
              </a:rPr>
              <a:t>Συμβολισμός</a:t>
            </a:r>
            <a:r>
              <a:rPr lang="en-US" sz="2400" smtClean="0">
                <a:solidFill>
                  <a:srgbClr val="FF0000"/>
                </a:solidFill>
              </a:rPr>
              <a:t>:</a:t>
            </a:r>
            <a:endParaRPr lang="en-US" sz="2400" smtClean="0"/>
          </a:p>
          <a:p>
            <a:pPr>
              <a:buFontTx/>
              <a:buChar char="•"/>
            </a:pPr>
            <a:r>
              <a:rPr lang="el-GR" sz="2000" smtClean="0">
                <a:latin typeface="Arial" pitchFamily="34" charset="0"/>
              </a:rPr>
              <a:t>Κόμβος πηγής</a:t>
            </a:r>
            <a:r>
              <a:rPr lang="en-US" sz="2000" smtClean="0">
                <a:latin typeface="Arial" pitchFamily="34" charset="0"/>
              </a:rPr>
              <a:t>: s</a:t>
            </a:r>
            <a:endParaRPr lang="en-US" sz="2000" smtClean="0">
              <a:solidFill>
                <a:schemeClr val="accent2"/>
              </a:solidFill>
              <a:latin typeface="Arial" pitchFamily="34" charset="0"/>
            </a:endParaRPr>
          </a:p>
          <a:p>
            <a:pPr>
              <a:buFontTx/>
              <a:buChar char="•"/>
            </a:pPr>
            <a:r>
              <a:rPr lang="en-US" sz="2000" smtClean="0">
                <a:solidFill>
                  <a:schemeClr val="accent2"/>
                </a:solidFill>
                <a:latin typeface="Arial" pitchFamily="34" charset="0"/>
              </a:rPr>
              <a:t> “</a:t>
            </a:r>
            <a:r>
              <a:rPr lang="en-US" sz="2000" b="1" smtClean="0">
                <a:solidFill>
                  <a:srgbClr val="0099FF"/>
                </a:solidFill>
                <a:sym typeface="Wingdings 3" pitchFamily="18" charset="2"/>
              </a:rPr>
              <a:t></a:t>
            </a:r>
            <a:r>
              <a:rPr lang="en-US" sz="2000" smtClean="0">
                <a:sym typeface="Wingdings 3" pitchFamily="18" charset="2"/>
              </a:rPr>
              <a:t>” : </a:t>
            </a:r>
            <a:r>
              <a:rPr lang="el-GR" sz="2000" smtClean="0">
                <a:sym typeface="Wingdings 3" pitchFamily="18" charset="2"/>
              </a:rPr>
              <a:t>μονοπάτι</a:t>
            </a:r>
            <a:r>
              <a:rPr lang="en-US" sz="2000" smtClean="0">
                <a:sym typeface="Wingdings 3" pitchFamily="18" charset="2"/>
              </a:rPr>
              <a:t>,       “</a:t>
            </a:r>
            <a:r>
              <a:rPr lang="en-US" sz="2000" b="1" smtClean="0">
                <a:solidFill>
                  <a:srgbClr val="0099FF"/>
                </a:solidFill>
                <a:latin typeface="Arial Greek"/>
              </a:rPr>
              <a:t>→</a:t>
            </a:r>
            <a:r>
              <a:rPr lang="en-US" sz="2000" smtClean="0">
                <a:latin typeface="Arial Greek"/>
              </a:rPr>
              <a:t>”: </a:t>
            </a:r>
            <a:r>
              <a:rPr lang="el-GR" sz="2000" smtClean="0">
                <a:latin typeface="Arial Greek"/>
              </a:rPr>
              <a:t>ζεύξη</a:t>
            </a:r>
            <a:endParaRPr lang="en-US" sz="2000" smtClean="0">
              <a:solidFill>
                <a:schemeClr val="accent2"/>
              </a:solidFill>
              <a:latin typeface="Arial" pitchFamily="34" charset="0"/>
            </a:endParaRPr>
          </a:p>
          <a:p>
            <a:pPr>
              <a:buFontTx/>
              <a:buChar char="•"/>
            </a:pPr>
            <a:r>
              <a:rPr lang="en-US" sz="2000" smtClean="0">
                <a:solidFill>
                  <a:schemeClr val="accent2"/>
                </a:solidFill>
                <a:latin typeface="Arial" pitchFamily="34" charset="0"/>
              </a:rPr>
              <a:t>c(x,y):</a:t>
            </a:r>
            <a:r>
              <a:rPr lang="en-US" sz="2000" smtClean="0"/>
              <a:t> </a:t>
            </a:r>
            <a:r>
              <a:rPr lang="el-GR" sz="2000" smtClean="0"/>
              <a:t>κόστος ζεύξης</a:t>
            </a:r>
            <a:r>
              <a:rPr lang="en-US" sz="2000" smtClean="0"/>
              <a:t> x </a:t>
            </a:r>
            <a:r>
              <a:rPr lang="en-US" sz="2000" smtClean="0">
                <a:latin typeface="Arial Greek"/>
              </a:rPr>
              <a:t>→</a:t>
            </a:r>
            <a:r>
              <a:rPr lang="en-US" sz="2000" smtClean="0"/>
              <a:t>y;  </a:t>
            </a:r>
          </a:p>
          <a:p>
            <a:pPr>
              <a:buFontTx/>
              <a:buNone/>
            </a:pPr>
            <a:r>
              <a:rPr lang="en-US" sz="2000" smtClean="0"/>
              <a:t>        = ∞ </a:t>
            </a:r>
            <a:r>
              <a:rPr lang="el-GR" sz="2000" smtClean="0"/>
              <a:t>αν</a:t>
            </a:r>
            <a:r>
              <a:rPr lang="en-US" sz="2000" smtClean="0"/>
              <a:t> </a:t>
            </a:r>
            <a:r>
              <a:rPr lang="el-GR" sz="2000" b="1" smtClean="0"/>
              <a:t>δεν </a:t>
            </a:r>
            <a:r>
              <a:rPr lang="el-GR" sz="2000" smtClean="0"/>
              <a:t>είναι άμεσοι γείτονες</a:t>
            </a:r>
            <a:endParaRPr lang="en-US" sz="2000" smtClean="0"/>
          </a:p>
          <a:p>
            <a:pPr>
              <a:buFontTx/>
              <a:buChar char="•"/>
            </a:pPr>
            <a:r>
              <a:rPr lang="en-US" sz="2000" b="1" smtClean="0">
                <a:solidFill>
                  <a:schemeClr val="accent2"/>
                </a:solidFill>
                <a:latin typeface="Arial" pitchFamily="34" charset="0"/>
              </a:rPr>
              <a:t>D(v):</a:t>
            </a:r>
            <a:r>
              <a:rPr lang="en-US" sz="2000" smtClean="0"/>
              <a:t> </a:t>
            </a:r>
            <a:r>
              <a:rPr lang="el-GR" sz="2000" b="1" i="1" smtClean="0"/>
              <a:t>τωρινό</a:t>
            </a:r>
            <a:r>
              <a:rPr lang="el-GR" sz="2000" smtClean="0"/>
              <a:t> κόστος μονοπατιού</a:t>
            </a:r>
          </a:p>
          <a:p>
            <a:pPr>
              <a:buFont typeface="ZapfDingbats"/>
              <a:buNone/>
            </a:pPr>
            <a:r>
              <a:rPr lang="el-GR" sz="2000" smtClean="0"/>
              <a:t>	</a:t>
            </a:r>
            <a:r>
              <a:rPr lang="en-US" sz="2000" smtClean="0"/>
              <a:t> </a:t>
            </a:r>
            <a:r>
              <a:rPr lang="en-US" sz="2000" b="1" i="1" smtClean="0">
                <a:solidFill>
                  <a:srgbClr val="FF0000"/>
                </a:solidFill>
              </a:rPr>
              <a:t>s</a:t>
            </a:r>
            <a:r>
              <a:rPr lang="en-US" sz="2000" smtClean="0"/>
              <a:t> </a:t>
            </a:r>
            <a:r>
              <a:rPr lang="en-US" sz="2000" smtClean="0">
                <a:sym typeface="Wingdings 3" pitchFamily="18" charset="2"/>
              </a:rPr>
              <a:t> </a:t>
            </a:r>
            <a:r>
              <a:rPr lang="en-US" sz="2000" smtClean="0"/>
              <a:t>v</a:t>
            </a:r>
          </a:p>
          <a:p>
            <a:pPr>
              <a:buFontTx/>
              <a:buChar char="•"/>
            </a:pPr>
            <a:r>
              <a:rPr lang="en-US" sz="2000" smtClean="0">
                <a:solidFill>
                  <a:schemeClr val="accent2"/>
                </a:solidFill>
                <a:latin typeface="Arial" pitchFamily="34" charset="0"/>
              </a:rPr>
              <a:t>p(v):</a:t>
            </a:r>
            <a:r>
              <a:rPr lang="en-US" sz="2000" smtClean="0"/>
              <a:t> </a:t>
            </a:r>
            <a:r>
              <a:rPr lang="el-GR" sz="2000" smtClean="0"/>
              <a:t>προηγούμενος κόμβος στο </a:t>
            </a:r>
          </a:p>
          <a:p>
            <a:pPr>
              <a:buFontTx/>
              <a:buChar char="•"/>
            </a:pPr>
            <a:r>
              <a:rPr lang="el-GR" sz="2000" smtClean="0"/>
              <a:t>μονοπάτι </a:t>
            </a:r>
            <a:r>
              <a:rPr lang="en-US" sz="2000" smtClean="0"/>
              <a:t>s</a:t>
            </a:r>
            <a:r>
              <a:rPr lang="en-US" sz="2000" smtClean="0">
                <a:sym typeface="Wingdings 3" pitchFamily="18" charset="2"/>
              </a:rPr>
              <a:t>v</a:t>
            </a:r>
            <a:endParaRPr lang="en-US" sz="2000" smtClean="0"/>
          </a:p>
          <a:p>
            <a:pPr>
              <a:buFontTx/>
              <a:buChar char="•"/>
            </a:pPr>
            <a:r>
              <a:rPr lang="en-US" sz="2000" b="1" smtClean="0">
                <a:solidFill>
                  <a:srgbClr val="33CC33"/>
                </a:solidFill>
                <a:latin typeface="Arial" pitchFamily="34" charset="0"/>
              </a:rPr>
              <a:t>N</a:t>
            </a:r>
            <a:r>
              <a:rPr lang="el-GR" sz="2000" b="1" smtClean="0">
                <a:solidFill>
                  <a:srgbClr val="33CC33"/>
                </a:solidFill>
                <a:latin typeface="Arial" pitchFamily="34" charset="0"/>
              </a:rPr>
              <a:t>’</a:t>
            </a:r>
            <a:r>
              <a:rPr lang="en-US" sz="2000" smtClean="0">
                <a:latin typeface="Arial" pitchFamily="34" charset="0"/>
              </a:rPr>
              <a:t>:</a:t>
            </a:r>
            <a:r>
              <a:rPr lang="en-US" sz="2000" smtClean="0"/>
              <a:t> {</a:t>
            </a:r>
            <a:r>
              <a:rPr lang="el-GR" sz="2000" smtClean="0">
                <a:solidFill>
                  <a:srgbClr val="33CC33"/>
                </a:solidFill>
              </a:rPr>
              <a:t>κόμβοι των οποίων το </a:t>
            </a:r>
          </a:p>
          <a:p>
            <a:pPr>
              <a:buFont typeface="ZapfDingbats"/>
              <a:buNone/>
            </a:pPr>
            <a:r>
              <a:rPr lang="el-GR" sz="2000" smtClean="0">
                <a:solidFill>
                  <a:srgbClr val="33CC33"/>
                </a:solidFill>
              </a:rPr>
              <a:t>	μονοπάτι ελαχίστου κόστους είναι</a:t>
            </a:r>
            <a:r>
              <a:rPr lang="en-US" sz="2000" smtClean="0">
                <a:solidFill>
                  <a:srgbClr val="33CC33"/>
                </a:solidFill>
              </a:rPr>
              <a:t> </a:t>
            </a:r>
            <a:endParaRPr lang="el-GR" sz="2000" smtClean="0">
              <a:solidFill>
                <a:srgbClr val="33CC33"/>
              </a:solidFill>
            </a:endParaRPr>
          </a:p>
          <a:p>
            <a:pPr>
              <a:buFont typeface="ZapfDingbats"/>
              <a:buNone/>
            </a:pPr>
            <a:r>
              <a:rPr lang="el-GR" sz="2000" smtClean="0">
                <a:solidFill>
                  <a:srgbClr val="33CC33"/>
                </a:solidFill>
              </a:rPr>
              <a:t>	</a:t>
            </a:r>
            <a:r>
              <a:rPr lang="en-US" sz="2000" smtClean="0">
                <a:solidFill>
                  <a:srgbClr val="33CC33"/>
                </a:solidFill>
              </a:rPr>
              <a:t> </a:t>
            </a:r>
            <a:r>
              <a:rPr lang="el-GR" sz="2000" smtClean="0">
                <a:solidFill>
                  <a:srgbClr val="33CC33"/>
                </a:solidFill>
              </a:rPr>
              <a:t> γνωστό</a:t>
            </a:r>
            <a:r>
              <a:rPr lang="en-US" sz="2000" smtClean="0"/>
              <a:t>}</a:t>
            </a:r>
          </a:p>
          <a:p>
            <a:pPr>
              <a:buFontTx/>
              <a:buChar char="•"/>
            </a:pP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296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2402124A-6464-4103-BFF8-A6B135152815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smtClean="0"/>
              <a:t>Αλγόριθμος του </a:t>
            </a:r>
            <a:r>
              <a:rPr lang="en-US" sz="3600" smtClean="0"/>
              <a:t>Dijsktra </a:t>
            </a:r>
            <a:endParaRPr lang="en-US" smtClean="0"/>
          </a:p>
        </p:txBody>
      </p:sp>
      <p:sp>
        <p:nvSpPr>
          <p:cNvPr id="29701" name="Text Box 3"/>
          <p:cNvSpPr txBox="1">
            <a:spLocks noChangeArrowheads="1"/>
          </p:cNvSpPr>
          <p:nvPr/>
        </p:nvSpPr>
        <p:spPr bwMode="auto">
          <a:xfrm>
            <a:off x="1141413" y="1458913"/>
            <a:ext cx="8002587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/>
            <a:r>
              <a:rPr lang="en-US" sz="2000" dirty="0" smtClean="0">
                <a:latin typeface="Arial" pitchFamily="34" charset="0"/>
              </a:rPr>
              <a:t>1  </a:t>
            </a:r>
            <a:r>
              <a:rPr lang="en-US" sz="2000" b="1" i="1" dirty="0" smtClean="0">
                <a:latin typeface="Arial" pitchFamily="34" charset="0"/>
              </a:rPr>
              <a:t>Initialization</a:t>
            </a:r>
            <a:r>
              <a:rPr lang="en-US" sz="2000" b="1" i="1" dirty="0">
                <a:latin typeface="Arial" pitchFamily="34" charset="0"/>
              </a:rPr>
              <a:t> </a:t>
            </a:r>
            <a:r>
              <a:rPr lang="el-GR" sz="2000" dirty="0" smtClean="0">
                <a:latin typeface="Arial" pitchFamily="34" charset="0"/>
              </a:rPr>
              <a:t>(Αρχικοποίηση)</a:t>
            </a:r>
            <a:r>
              <a:rPr lang="en-US" sz="2000" dirty="0" smtClean="0">
                <a:latin typeface="Arial" pitchFamily="34" charset="0"/>
              </a:rPr>
              <a:t>:</a:t>
            </a:r>
            <a:endParaRPr lang="en-US" sz="2000" dirty="0">
              <a:latin typeface="Arial" pitchFamily="34" charset="0"/>
            </a:endParaRPr>
          </a:p>
          <a:p>
            <a:pPr marL="457200" indent="-457200" eaLnBrk="0" hangingPunct="0"/>
            <a:r>
              <a:rPr lang="en-US" sz="2000" dirty="0">
                <a:latin typeface="Arial" pitchFamily="34" charset="0"/>
              </a:rPr>
              <a:t>2    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'</a:t>
            </a:r>
            <a:r>
              <a:rPr lang="en-US" sz="2000" dirty="0">
                <a:latin typeface="Arial" pitchFamily="34" charset="0"/>
              </a:rPr>
              <a:t> = {</a:t>
            </a:r>
            <a:r>
              <a:rPr lang="en-US" sz="2000" b="1" dirty="0">
                <a:solidFill>
                  <a:srgbClr val="CC3300"/>
                </a:solidFill>
                <a:latin typeface="Arial" pitchFamily="34" charset="0"/>
              </a:rPr>
              <a:t>u</a:t>
            </a:r>
            <a:r>
              <a:rPr lang="en-US" sz="2000" dirty="0">
                <a:latin typeface="Arial" pitchFamily="34" charset="0"/>
              </a:rPr>
              <a:t>} </a:t>
            </a:r>
          </a:p>
          <a:p>
            <a:pPr marL="457200" indent="-457200" eaLnBrk="0" hangingPunct="0"/>
            <a:r>
              <a:rPr lang="en-US" sz="2000" dirty="0">
                <a:latin typeface="Arial" pitchFamily="34" charset="0"/>
              </a:rPr>
              <a:t>3    </a:t>
            </a:r>
            <a:r>
              <a:rPr lang="en-US" sz="2000" b="1" dirty="0">
                <a:latin typeface="Arial" pitchFamily="34" charset="0"/>
              </a:rPr>
              <a:t>for</a:t>
            </a:r>
            <a:r>
              <a:rPr lang="en-US" sz="2000" dirty="0">
                <a:latin typeface="Arial" pitchFamily="34" charset="0"/>
              </a:rPr>
              <a:t> all nodes </a:t>
            </a:r>
            <a:r>
              <a:rPr lang="en-US" sz="2000" b="1" dirty="0">
                <a:latin typeface="Arial" pitchFamily="34" charset="0"/>
              </a:rPr>
              <a:t>v</a:t>
            </a:r>
            <a:r>
              <a:rPr lang="en-US" sz="2000" dirty="0">
                <a:latin typeface="Arial" pitchFamily="34" charset="0"/>
              </a:rPr>
              <a:t> </a:t>
            </a:r>
          </a:p>
          <a:p>
            <a:pPr marL="457200" indent="-457200" eaLnBrk="0" hangingPunct="0">
              <a:buFontTx/>
              <a:buAutoNum type="arabicPlain" startAt="4"/>
            </a:pPr>
            <a:r>
              <a:rPr lang="en-US" sz="2000" b="1" dirty="0">
                <a:latin typeface="Arial" pitchFamily="34" charset="0"/>
              </a:rPr>
              <a:t>if</a:t>
            </a:r>
            <a:r>
              <a:rPr lang="en-US" sz="2000" dirty="0">
                <a:latin typeface="Arial" pitchFamily="34" charset="0"/>
              </a:rPr>
              <a:t> </a:t>
            </a:r>
            <a:r>
              <a:rPr lang="el-GR" sz="2000" dirty="0">
                <a:latin typeface="Arial" pitchFamily="34" charset="0"/>
              </a:rPr>
              <a:t>  </a:t>
            </a:r>
            <a:r>
              <a:rPr lang="en-US" sz="2000" b="1" dirty="0">
                <a:latin typeface="Arial" pitchFamily="34" charset="0"/>
              </a:rPr>
              <a:t>v</a:t>
            </a:r>
            <a:r>
              <a:rPr lang="en-US" sz="2000" dirty="0">
                <a:latin typeface="Arial" pitchFamily="34" charset="0"/>
              </a:rPr>
              <a:t> </a:t>
            </a:r>
            <a:r>
              <a:rPr lang="en-US" sz="2000" b="1" i="1" dirty="0">
                <a:solidFill>
                  <a:srgbClr val="33CC33"/>
                </a:solidFill>
                <a:latin typeface="Arial" pitchFamily="34" charset="0"/>
              </a:rPr>
              <a:t>adjacent to</a:t>
            </a:r>
            <a:r>
              <a:rPr lang="en-US" sz="2000" dirty="0">
                <a:latin typeface="Arial" pitchFamily="34" charset="0"/>
              </a:rPr>
              <a:t> </a:t>
            </a:r>
            <a:r>
              <a:rPr lang="en-US" sz="2000" b="1" dirty="0">
                <a:solidFill>
                  <a:srgbClr val="CC3300"/>
                </a:solidFill>
                <a:latin typeface="Arial" pitchFamily="34" charset="0"/>
              </a:rPr>
              <a:t>u</a:t>
            </a:r>
            <a:r>
              <a:rPr lang="en-US" sz="2000" dirty="0">
                <a:latin typeface="Arial" pitchFamily="34" charset="0"/>
              </a:rPr>
              <a:t> </a:t>
            </a:r>
            <a:r>
              <a:rPr lang="el-GR" sz="2000" dirty="0">
                <a:latin typeface="Arial" pitchFamily="34" charset="0"/>
              </a:rPr>
              <a:t>   </a:t>
            </a:r>
            <a:r>
              <a:rPr lang="en-US" sz="2000" dirty="0">
                <a:latin typeface="Arial" pitchFamily="34" charset="0"/>
              </a:rPr>
              <a:t>then </a:t>
            </a:r>
          </a:p>
          <a:p>
            <a:pPr marL="457200" indent="-457200" eaLnBrk="0" hangingPunct="0">
              <a:buFontTx/>
              <a:buAutoNum type="arabicPlain" startAt="4"/>
            </a:pPr>
            <a:r>
              <a:rPr lang="en-US" sz="2000" dirty="0">
                <a:latin typeface="Arial" pitchFamily="34" charset="0"/>
              </a:rPr>
              <a:t>        D(</a:t>
            </a:r>
            <a:r>
              <a:rPr lang="en-US" sz="2000" b="1" dirty="0">
                <a:latin typeface="Arial" pitchFamily="34" charset="0"/>
              </a:rPr>
              <a:t>v</a:t>
            </a:r>
            <a:r>
              <a:rPr lang="en-US" sz="2000" dirty="0">
                <a:latin typeface="Arial" pitchFamily="34" charset="0"/>
              </a:rPr>
              <a:t>) = c(</a:t>
            </a:r>
            <a:r>
              <a:rPr lang="en-US" sz="2000" b="1" dirty="0" err="1">
                <a:solidFill>
                  <a:srgbClr val="CC3300"/>
                </a:solidFill>
                <a:latin typeface="Arial" pitchFamily="34" charset="0"/>
              </a:rPr>
              <a:t>u</a:t>
            </a:r>
            <a:r>
              <a:rPr lang="en-US" sz="2000" dirty="0" err="1">
                <a:latin typeface="Arial" pitchFamily="34" charset="0"/>
              </a:rPr>
              <a:t>,</a:t>
            </a:r>
            <a:r>
              <a:rPr lang="en-US" sz="2000" b="1" dirty="0" err="1">
                <a:latin typeface="Arial" pitchFamily="34" charset="0"/>
              </a:rPr>
              <a:t>v</a:t>
            </a:r>
            <a:r>
              <a:rPr lang="en-US" sz="2000" dirty="0">
                <a:latin typeface="Arial" pitchFamily="34" charset="0"/>
              </a:rPr>
              <a:t>) </a:t>
            </a:r>
          </a:p>
          <a:p>
            <a:pPr marL="457200" indent="-457200" eaLnBrk="0" hangingPunct="0"/>
            <a:r>
              <a:rPr lang="en-US" sz="2000" dirty="0">
                <a:latin typeface="Arial" pitchFamily="34" charset="0"/>
              </a:rPr>
              <a:t>6      </a:t>
            </a:r>
            <a:r>
              <a:rPr lang="en-US" sz="2000" b="1" dirty="0">
                <a:latin typeface="Arial" pitchFamily="34" charset="0"/>
              </a:rPr>
              <a:t>else</a:t>
            </a:r>
            <a:r>
              <a:rPr lang="en-US" sz="2000" dirty="0">
                <a:latin typeface="Arial" pitchFamily="34" charset="0"/>
              </a:rPr>
              <a:t> </a:t>
            </a:r>
            <a:r>
              <a:rPr lang="en-US" sz="2000" b="1" dirty="0">
                <a:latin typeface="Arial" pitchFamily="34" charset="0"/>
              </a:rPr>
              <a:t>D(v) =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∞</a:t>
            </a:r>
            <a:r>
              <a:rPr lang="en-US" sz="2000" dirty="0">
                <a:latin typeface="Arial" pitchFamily="34" charset="0"/>
              </a:rPr>
              <a:t> </a:t>
            </a:r>
          </a:p>
          <a:p>
            <a:pPr marL="457200" indent="-457200" eaLnBrk="0" hangingPunct="0"/>
            <a:r>
              <a:rPr lang="en-US" sz="2000" dirty="0">
                <a:latin typeface="Arial" pitchFamily="34" charset="0"/>
              </a:rPr>
              <a:t>7 </a:t>
            </a:r>
          </a:p>
          <a:p>
            <a:pPr marL="457200" indent="-457200" eaLnBrk="0" hangingPunct="0"/>
            <a:r>
              <a:rPr lang="en-US" sz="2000" dirty="0">
                <a:latin typeface="Arial" pitchFamily="34" charset="0"/>
              </a:rPr>
              <a:t>8   </a:t>
            </a:r>
            <a:r>
              <a:rPr lang="en-US" sz="2000" b="1" i="1" dirty="0">
                <a:latin typeface="Arial" pitchFamily="34" charset="0"/>
              </a:rPr>
              <a:t>Loop</a:t>
            </a:r>
            <a:r>
              <a:rPr lang="en-US" sz="2000" i="1" dirty="0">
                <a:latin typeface="Arial" pitchFamily="34" charset="0"/>
              </a:rPr>
              <a:t> </a:t>
            </a:r>
            <a:endParaRPr lang="en-US" sz="2000" dirty="0">
              <a:latin typeface="Arial" pitchFamily="34" charset="0"/>
            </a:endParaRPr>
          </a:p>
          <a:p>
            <a:pPr marL="457200" indent="-457200" eaLnBrk="0" hangingPunct="0"/>
            <a:r>
              <a:rPr lang="en-US" sz="2000" dirty="0">
                <a:latin typeface="Arial" pitchFamily="34" charset="0"/>
              </a:rPr>
              <a:t>9     </a:t>
            </a:r>
            <a:r>
              <a:rPr lang="en-US" sz="2000" dirty="0" smtClean="0">
                <a:latin typeface="Arial" pitchFamily="34" charset="0"/>
              </a:rPr>
              <a:t>   </a:t>
            </a:r>
            <a:r>
              <a:rPr lang="en-US" sz="2000" b="1" dirty="0" smtClean="0">
                <a:latin typeface="Arial" pitchFamily="34" charset="0"/>
              </a:rPr>
              <a:t>find</a:t>
            </a:r>
            <a:r>
              <a:rPr lang="en-US" sz="2000" dirty="0" smtClean="0">
                <a:latin typeface="Arial" pitchFamily="34" charset="0"/>
              </a:rPr>
              <a:t> </a:t>
            </a:r>
            <a:r>
              <a:rPr lang="en-US" sz="2000" b="1" i="1" dirty="0">
                <a:solidFill>
                  <a:srgbClr val="CC3300"/>
                </a:solidFill>
                <a:latin typeface="Arial" pitchFamily="34" charset="0"/>
              </a:rPr>
              <a:t>w</a:t>
            </a:r>
            <a:r>
              <a:rPr lang="en-US" sz="2000" b="1" dirty="0">
                <a:solidFill>
                  <a:srgbClr val="CC3300"/>
                </a:solidFill>
                <a:latin typeface="Arial" pitchFamily="34" charset="0"/>
              </a:rPr>
              <a:t> </a:t>
            </a:r>
            <a:r>
              <a:rPr lang="en-US" sz="2000" b="1" i="1" dirty="0" smtClean="0">
                <a:solidFill>
                  <a:srgbClr val="33CC33"/>
                </a:solidFill>
                <a:latin typeface="Arial" pitchFamily="34" charset="0"/>
              </a:rPr>
              <a:t>not </a:t>
            </a:r>
            <a:r>
              <a:rPr lang="en-US" sz="2000" b="1" i="1" dirty="0">
                <a:solidFill>
                  <a:srgbClr val="33CC33"/>
                </a:solidFill>
                <a:latin typeface="Arial" pitchFamily="34" charset="0"/>
              </a:rPr>
              <a:t>in</a:t>
            </a:r>
            <a:r>
              <a:rPr lang="en-US" sz="2000" dirty="0">
                <a:latin typeface="Arial" pitchFamily="34" charset="0"/>
              </a:rPr>
              <a:t> 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'</a:t>
            </a:r>
            <a:r>
              <a:rPr lang="en-US" sz="2000" dirty="0">
                <a:latin typeface="Arial" pitchFamily="34" charset="0"/>
              </a:rPr>
              <a:t> </a:t>
            </a:r>
            <a:r>
              <a:rPr lang="en-US" sz="2000" b="1" dirty="0">
                <a:latin typeface="Arial" pitchFamily="34" charset="0"/>
              </a:rPr>
              <a:t>such that</a:t>
            </a:r>
            <a:r>
              <a:rPr lang="en-US" sz="2000" dirty="0">
                <a:latin typeface="Arial" pitchFamily="34" charset="0"/>
              </a:rPr>
              <a:t> </a:t>
            </a:r>
            <a:r>
              <a:rPr lang="en-US" sz="2000" b="1" dirty="0">
                <a:solidFill>
                  <a:srgbClr val="33CC33"/>
                </a:solidFill>
                <a:latin typeface="Arial" pitchFamily="34" charset="0"/>
              </a:rPr>
              <a:t>D(</a:t>
            </a:r>
            <a:r>
              <a:rPr lang="en-US" sz="2000" b="1" i="1" dirty="0">
                <a:solidFill>
                  <a:srgbClr val="CC3300"/>
                </a:solidFill>
                <a:latin typeface="Arial" pitchFamily="34" charset="0"/>
              </a:rPr>
              <a:t>w</a:t>
            </a:r>
            <a:r>
              <a:rPr lang="en-US" sz="2000" b="1" dirty="0">
                <a:solidFill>
                  <a:srgbClr val="33CC33"/>
                </a:solidFill>
                <a:latin typeface="Arial" pitchFamily="34" charset="0"/>
              </a:rPr>
              <a:t>)</a:t>
            </a:r>
            <a:r>
              <a:rPr lang="en-US" sz="2000" dirty="0">
                <a:solidFill>
                  <a:srgbClr val="33CC33"/>
                </a:solidFill>
                <a:latin typeface="Arial" pitchFamily="34" charset="0"/>
              </a:rPr>
              <a:t> is a</a:t>
            </a:r>
            <a:r>
              <a:rPr lang="en-US" sz="2000" dirty="0">
                <a:latin typeface="Arial" pitchFamily="34" charset="0"/>
              </a:rPr>
              <a:t> </a:t>
            </a:r>
            <a:r>
              <a:rPr lang="en-US" sz="2000" b="1" i="1" dirty="0">
                <a:solidFill>
                  <a:srgbClr val="33CC33"/>
                </a:solidFill>
                <a:latin typeface="Arial" pitchFamily="34" charset="0"/>
              </a:rPr>
              <a:t>minimum</a:t>
            </a:r>
            <a:r>
              <a:rPr lang="en-US" sz="2000" b="1" dirty="0">
                <a:solidFill>
                  <a:srgbClr val="33CC33"/>
                </a:solidFill>
                <a:latin typeface="Arial" pitchFamily="34" charset="0"/>
              </a:rPr>
              <a:t> </a:t>
            </a:r>
          </a:p>
          <a:p>
            <a:pPr marL="457200" indent="-457200" eaLnBrk="0" hangingPunct="0"/>
            <a:r>
              <a:rPr lang="en-US" sz="2000" dirty="0">
                <a:latin typeface="Arial" pitchFamily="34" charset="0"/>
              </a:rPr>
              <a:t>10   </a:t>
            </a:r>
            <a:r>
              <a:rPr lang="en-US" sz="2000" dirty="0" smtClean="0">
                <a:latin typeface="Arial" pitchFamily="34" charset="0"/>
              </a:rPr>
              <a:t>   </a:t>
            </a:r>
            <a:r>
              <a:rPr lang="en-US" sz="2000" b="1" dirty="0">
                <a:latin typeface="Arial" pitchFamily="34" charset="0"/>
              </a:rPr>
              <a:t>add</a:t>
            </a:r>
            <a:r>
              <a:rPr lang="en-US" sz="2000" dirty="0">
                <a:latin typeface="Arial" pitchFamily="34" charset="0"/>
              </a:rPr>
              <a:t> </a:t>
            </a:r>
            <a:r>
              <a:rPr lang="en-US" sz="2000" b="1" i="1" dirty="0">
                <a:solidFill>
                  <a:srgbClr val="CC3300"/>
                </a:solidFill>
                <a:latin typeface="Arial" pitchFamily="34" charset="0"/>
              </a:rPr>
              <a:t>w</a:t>
            </a:r>
            <a:r>
              <a:rPr lang="en-US" sz="2000" dirty="0">
                <a:latin typeface="Arial" pitchFamily="34" charset="0"/>
              </a:rPr>
              <a:t> to 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'</a:t>
            </a:r>
            <a:r>
              <a:rPr lang="en-US" sz="2000" dirty="0">
                <a:latin typeface="Arial" pitchFamily="34" charset="0"/>
              </a:rPr>
              <a:t> </a:t>
            </a:r>
          </a:p>
          <a:p>
            <a:pPr marL="457200" indent="-457200" eaLnBrk="0" hangingPunct="0"/>
            <a:r>
              <a:rPr lang="en-US" sz="2000" dirty="0">
                <a:latin typeface="Arial" pitchFamily="34" charset="0"/>
              </a:rPr>
              <a:t>11   </a:t>
            </a:r>
            <a:r>
              <a:rPr lang="en-US" sz="2000" dirty="0" smtClean="0">
                <a:latin typeface="Arial" pitchFamily="34" charset="0"/>
              </a:rPr>
              <a:t>   </a:t>
            </a:r>
            <a:r>
              <a:rPr lang="en-US" sz="2000" b="1" dirty="0">
                <a:latin typeface="Arial" pitchFamily="34" charset="0"/>
              </a:rPr>
              <a:t>update</a:t>
            </a:r>
            <a:r>
              <a:rPr lang="en-US" sz="2000" dirty="0">
                <a:latin typeface="Arial" pitchFamily="34" charset="0"/>
              </a:rPr>
              <a:t> D(v) for all v </a:t>
            </a:r>
            <a:r>
              <a:rPr lang="en-US" sz="2000" b="1" i="1" dirty="0">
                <a:solidFill>
                  <a:srgbClr val="33CC33"/>
                </a:solidFill>
                <a:latin typeface="Arial" pitchFamily="34" charset="0"/>
              </a:rPr>
              <a:t>adjacent to</a:t>
            </a:r>
            <a:r>
              <a:rPr lang="en-US" sz="2000" dirty="0">
                <a:latin typeface="Arial" pitchFamily="34" charset="0"/>
              </a:rPr>
              <a:t> </a:t>
            </a:r>
            <a:r>
              <a:rPr lang="en-US" sz="2000" b="1" dirty="0">
                <a:solidFill>
                  <a:srgbClr val="CC3300"/>
                </a:solidFill>
                <a:latin typeface="Arial" pitchFamily="34" charset="0"/>
              </a:rPr>
              <a:t>w</a:t>
            </a:r>
            <a:r>
              <a:rPr lang="en-US" sz="2000" dirty="0">
                <a:latin typeface="Arial" pitchFamily="34" charset="0"/>
              </a:rPr>
              <a:t> </a:t>
            </a:r>
            <a:r>
              <a:rPr lang="en-US" sz="2000" b="1" dirty="0">
                <a:latin typeface="Arial" pitchFamily="34" charset="0"/>
              </a:rPr>
              <a:t>and</a:t>
            </a:r>
            <a:r>
              <a:rPr lang="en-US" sz="2000" dirty="0">
                <a:latin typeface="Arial" pitchFamily="34" charset="0"/>
              </a:rPr>
              <a:t> </a:t>
            </a:r>
            <a:r>
              <a:rPr lang="en-US" sz="2000" i="1" dirty="0">
                <a:solidFill>
                  <a:srgbClr val="33CC33"/>
                </a:solidFill>
                <a:latin typeface="Arial" pitchFamily="34" charset="0"/>
              </a:rPr>
              <a:t>not in</a:t>
            </a:r>
            <a:r>
              <a:rPr lang="en-US" sz="2000" dirty="0">
                <a:latin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</a:rPr>
              <a:t>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‘</a:t>
            </a:r>
            <a:r>
              <a:rPr lang="en-US" sz="2000" dirty="0" smtClean="0">
                <a:latin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</a:rPr>
              <a:t>: </a:t>
            </a:r>
            <a:endParaRPr lang="en-US" sz="2000" dirty="0">
              <a:latin typeface="Arial" pitchFamily="34" charset="0"/>
            </a:endParaRPr>
          </a:p>
          <a:p>
            <a:pPr marL="457200" indent="-457200" eaLnBrk="0" hangingPunct="0"/>
            <a:r>
              <a:rPr lang="en-US" sz="2000" dirty="0">
                <a:latin typeface="Arial" pitchFamily="34" charset="0"/>
              </a:rPr>
              <a:t>12      </a:t>
            </a:r>
            <a:r>
              <a:rPr lang="en-US" sz="2000" dirty="0" smtClean="0">
                <a:latin typeface="Arial" pitchFamily="34" charset="0"/>
              </a:rPr>
              <a:t>     </a:t>
            </a:r>
            <a:r>
              <a:rPr lang="en-US" sz="2000" dirty="0">
                <a:solidFill>
                  <a:srgbClr val="FF0000"/>
                </a:solidFill>
                <a:latin typeface="Arial" pitchFamily="34" charset="0"/>
              </a:rPr>
              <a:t>D(</a:t>
            </a:r>
            <a:r>
              <a:rPr lang="en-US" sz="2000" dirty="0">
                <a:latin typeface="Arial" pitchFamily="34" charset="0"/>
              </a:rPr>
              <a:t>v</a:t>
            </a:r>
            <a:r>
              <a:rPr lang="en-US" sz="2000" dirty="0">
                <a:solidFill>
                  <a:srgbClr val="FF0000"/>
                </a:solidFill>
                <a:latin typeface="Arial" pitchFamily="34" charset="0"/>
              </a:rPr>
              <a:t>) = min( D(</a:t>
            </a:r>
            <a:r>
              <a:rPr lang="en-US" sz="2000" dirty="0">
                <a:latin typeface="Arial" pitchFamily="34" charset="0"/>
              </a:rPr>
              <a:t>v</a:t>
            </a:r>
            <a:r>
              <a:rPr lang="en-US" sz="2000" dirty="0">
                <a:solidFill>
                  <a:srgbClr val="FF0000"/>
                </a:solidFill>
                <a:latin typeface="Arial" pitchFamily="34" charset="0"/>
              </a:rPr>
              <a:t>), </a:t>
            </a: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sz="2000" b="1" dirty="0" smtClean="0">
                <a:solidFill>
                  <a:srgbClr val="33CC33"/>
                </a:solidFill>
                <a:latin typeface="Arial" pitchFamily="34" charset="0"/>
              </a:rPr>
              <a:t>D(w</a:t>
            </a:r>
            <a:r>
              <a:rPr lang="en-US" sz="2000" b="1" dirty="0">
                <a:solidFill>
                  <a:srgbClr val="33CC33"/>
                </a:solidFill>
                <a:latin typeface="Arial" pitchFamily="34" charset="0"/>
              </a:rPr>
              <a:t>)</a:t>
            </a:r>
            <a:r>
              <a:rPr lang="en-US" sz="2000" dirty="0">
                <a:solidFill>
                  <a:srgbClr val="FF0000"/>
                </a:solidFill>
                <a:latin typeface="Arial" pitchFamily="34" charset="0"/>
              </a:rPr>
              <a:t> + c(</a:t>
            </a:r>
            <a:r>
              <a:rPr lang="en-US" sz="2000" dirty="0" err="1">
                <a:solidFill>
                  <a:srgbClr val="FF0000"/>
                </a:solidFill>
                <a:latin typeface="Arial" pitchFamily="34" charset="0"/>
              </a:rPr>
              <a:t>w,</a:t>
            </a:r>
            <a:r>
              <a:rPr lang="en-US" sz="2000" dirty="0" err="1">
                <a:latin typeface="Arial" pitchFamily="34" charset="0"/>
              </a:rPr>
              <a:t>v</a:t>
            </a:r>
            <a:r>
              <a:rPr lang="en-US" sz="2000" dirty="0">
                <a:solidFill>
                  <a:srgbClr val="FF0000"/>
                </a:solidFill>
                <a:latin typeface="Arial" pitchFamily="34" charset="0"/>
              </a:rPr>
              <a:t>) </a:t>
            </a: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</a:rPr>
              <a:t> ) </a:t>
            </a:r>
            <a:endParaRPr lang="en-US" sz="2000" dirty="0">
              <a:solidFill>
                <a:srgbClr val="FF0000"/>
              </a:solidFill>
              <a:latin typeface="Arial" pitchFamily="34" charset="0"/>
            </a:endParaRPr>
          </a:p>
          <a:p>
            <a:pPr marL="457200" indent="-457200" eaLnBrk="0" hangingPunct="0"/>
            <a:endParaRPr lang="en-US" sz="2000" dirty="0">
              <a:latin typeface="Arial" pitchFamily="34" charset="0"/>
            </a:endParaRPr>
          </a:p>
          <a:p>
            <a:pPr marL="457200" indent="-457200" eaLnBrk="0" hangingPunct="0"/>
            <a:r>
              <a:rPr lang="en-US" sz="2000" dirty="0" smtClean="0">
                <a:latin typeface="Arial" pitchFamily="34" charset="0"/>
              </a:rPr>
              <a:t>   </a:t>
            </a:r>
            <a:r>
              <a:rPr lang="en-US" sz="2000" dirty="0">
                <a:latin typeface="Arial" pitchFamily="34" charset="0"/>
              </a:rPr>
              <a:t>/* new cost to v is either old cost to v or known </a:t>
            </a:r>
          </a:p>
          <a:p>
            <a:pPr marL="457200" indent="-457200" eaLnBrk="0" hangingPunct="0"/>
            <a:r>
              <a:rPr lang="en-US" sz="2000" dirty="0">
                <a:latin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</a:rPr>
              <a:t>     </a:t>
            </a:r>
            <a:r>
              <a:rPr lang="en-US" sz="2000" dirty="0">
                <a:latin typeface="Arial" pitchFamily="34" charset="0"/>
              </a:rPr>
              <a:t>shortest path cost to w plus cost from w to v */ </a:t>
            </a:r>
          </a:p>
          <a:p>
            <a:pPr marL="457200" indent="-457200" eaLnBrk="0" hangingPunct="0"/>
            <a:r>
              <a:rPr lang="en-US" sz="2000" dirty="0" smtClean="0">
                <a:latin typeface="Arial" pitchFamily="34" charset="0"/>
              </a:rPr>
              <a:t>13  </a:t>
            </a:r>
            <a:r>
              <a:rPr lang="en-US" sz="2000" b="1" i="1" dirty="0">
                <a:latin typeface="Arial" pitchFamily="34" charset="0"/>
              </a:rPr>
              <a:t>until all nodes in N</a:t>
            </a:r>
            <a:r>
              <a:rPr lang="en-US" sz="2000" b="1" i="1" dirty="0">
                <a:latin typeface="Arial" pitchFamily="34" charset="0"/>
                <a:cs typeface="Arial" pitchFamily="34" charset="0"/>
              </a:rPr>
              <a:t>'</a:t>
            </a:r>
            <a:r>
              <a:rPr lang="en-US" sz="2000" dirty="0">
                <a:latin typeface="Arial" pitchFamily="34" charset="0"/>
              </a:rPr>
              <a:t> </a:t>
            </a:r>
          </a:p>
        </p:txBody>
      </p:sp>
      <p:sp>
        <p:nvSpPr>
          <p:cNvPr id="29702" name="Freeform 4"/>
          <p:cNvSpPr>
            <a:spLocks/>
          </p:cNvSpPr>
          <p:nvPr/>
        </p:nvSpPr>
        <p:spPr bwMode="auto">
          <a:xfrm>
            <a:off x="600075" y="3543300"/>
            <a:ext cx="800100" cy="2886075"/>
          </a:xfrm>
          <a:custGeom>
            <a:avLst/>
            <a:gdLst>
              <a:gd name="T0" fmla="*/ 2147483647 w 504"/>
              <a:gd name="T1" fmla="*/ 2147483647 h 1818"/>
              <a:gd name="T2" fmla="*/ 2147483647 w 504"/>
              <a:gd name="T3" fmla="*/ 2147483647 h 1818"/>
              <a:gd name="T4" fmla="*/ 2147483647 w 504"/>
              <a:gd name="T5" fmla="*/ 2147483647 h 1818"/>
              <a:gd name="T6" fmla="*/ 2147483647 w 504"/>
              <a:gd name="T7" fmla="*/ 2147483647 h 1818"/>
              <a:gd name="T8" fmla="*/ 0 60000 65536"/>
              <a:gd name="T9" fmla="*/ 0 60000 65536"/>
              <a:gd name="T10" fmla="*/ 0 60000 65536"/>
              <a:gd name="T11" fmla="*/ 0 60000 65536"/>
              <a:gd name="T12" fmla="*/ 0 w 504"/>
              <a:gd name="T13" fmla="*/ 0 h 1818"/>
              <a:gd name="T14" fmla="*/ 504 w 504"/>
              <a:gd name="T15" fmla="*/ 1818 h 181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04" h="1818">
                <a:moveTo>
                  <a:pt x="504" y="1596"/>
                </a:moveTo>
                <a:cubicBezTo>
                  <a:pt x="444" y="1728"/>
                  <a:pt x="240" y="1818"/>
                  <a:pt x="120" y="1602"/>
                </a:cubicBezTo>
                <a:cubicBezTo>
                  <a:pt x="0" y="1386"/>
                  <a:pt x="48" y="444"/>
                  <a:pt x="90" y="192"/>
                </a:cubicBezTo>
                <a:cubicBezTo>
                  <a:pt x="162" y="0"/>
                  <a:pt x="294" y="84"/>
                  <a:pt x="396" y="144"/>
                </a:cubicBez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eaLnBrk="0" hangingPunct="0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307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325C7F4D-CF95-4A9A-962E-2F6C59650527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15313" cy="1143000"/>
          </a:xfrm>
        </p:spPr>
        <p:txBody>
          <a:bodyPr/>
          <a:lstStyle/>
          <a:p>
            <a:r>
              <a:rPr lang="el-GR" sz="3600" smtClean="0"/>
              <a:t>Αλγόριθμος του </a:t>
            </a:r>
            <a:r>
              <a:rPr lang="en-US" sz="3600" smtClean="0"/>
              <a:t>Dijsktra:</a:t>
            </a:r>
            <a:r>
              <a:rPr lang="el-GR" sz="3600" smtClean="0"/>
              <a:t> παράδειγμα</a:t>
            </a:r>
            <a:endParaRPr lang="en-US" smtClean="0"/>
          </a:p>
        </p:txBody>
      </p:sp>
      <p:sp>
        <p:nvSpPr>
          <p:cNvPr id="30725" name="Text Box 3"/>
          <p:cNvSpPr txBox="1">
            <a:spLocks noChangeArrowheads="1"/>
          </p:cNvSpPr>
          <p:nvPr/>
        </p:nvSpPr>
        <p:spPr bwMode="auto">
          <a:xfrm>
            <a:off x="239713" y="1506538"/>
            <a:ext cx="706437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2000">
                <a:latin typeface="Arial" pitchFamily="34" charset="0"/>
              </a:rPr>
              <a:t>Step</a:t>
            </a:r>
          </a:p>
          <a:p>
            <a:pPr algn="r" eaLnBrk="0" hangingPunct="0"/>
            <a:r>
              <a:rPr lang="en-US" sz="2000">
                <a:latin typeface="Arial" pitchFamily="34" charset="0"/>
              </a:rPr>
              <a:t>0</a:t>
            </a:r>
          </a:p>
          <a:p>
            <a:pPr algn="r" eaLnBrk="0" hangingPunct="0"/>
            <a:r>
              <a:rPr lang="en-US" sz="2000">
                <a:latin typeface="Arial" pitchFamily="34" charset="0"/>
              </a:rPr>
              <a:t>1</a:t>
            </a:r>
          </a:p>
          <a:p>
            <a:pPr algn="r" eaLnBrk="0" hangingPunct="0"/>
            <a:r>
              <a:rPr lang="en-US" sz="2000">
                <a:latin typeface="Arial" pitchFamily="34" charset="0"/>
              </a:rPr>
              <a:t>2</a:t>
            </a:r>
          </a:p>
          <a:p>
            <a:pPr algn="r" eaLnBrk="0" hangingPunct="0"/>
            <a:r>
              <a:rPr lang="en-US" sz="2000">
                <a:latin typeface="Arial" pitchFamily="34" charset="0"/>
              </a:rPr>
              <a:t>3</a:t>
            </a:r>
          </a:p>
          <a:p>
            <a:pPr algn="r" eaLnBrk="0" hangingPunct="0"/>
            <a:r>
              <a:rPr lang="en-US" sz="2000">
                <a:latin typeface="Arial" pitchFamily="34" charset="0"/>
              </a:rPr>
              <a:t>4</a:t>
            </a:r>
          </a:p>
          <a:p>
            <a:pPr algn="r" eaLnBrk="0" hangingPunct="0"/>
            <a:r>
              <a:rPr lang="en-US" sz="2000">
                <a:latin typeface="Arial" pitchFamily="34" charset="0"/>
              </a:rPr>
              <a:t>5</a:t>
            </a:r>
          </a:p>
        </p:txBody>
      </p:sp>
      <p:sp>
        <p:nvSpPr>
          <p:cNvPr id="30726" name="Text Box 4"/>
          <p:cNvSpPr txBox="1">
            <a:spLocks noChangeArrowheads="1"/>
          </p:cNvSpPr>
          <p:nvPr/>
        </p:nvSpPr>
        <p:spPr bwMode="auto">
          <a:xfrm>
            <a:off x="1252538" y="1516063"/>
            <a:ext cx="1017587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2000" b="1">
                <a:latin typeface="Arial" pitchFamily="34" charset="0"/>
              </a:rPr>
              <a:t>N</a:t>
            </a:r>
            <a:r>
              <a:rPr lang="en-US" sz="2000" b="1">
                <a:latin typeface="Arial" pitchFamily="34" charset="0"/>
                <a:cs typeface="Arial" pitchFamily="34" charset="0"/>
              </a:rPr>
              <a:t>'</a:t>
            </a:r>
          </a:p>
          <a:p>
            <a:pPr algn="r" eaLnBrk="0" hangingPunct="0"/>
            <a:r>
              <a:rPr lang="en-US" sz="2000">
                <a:latin typeface="Arial" pitchFamily="34" charset="0"/>
              </a:rPr>
              <a:t>u</a:t>
            </a:r>
          </a:p>
          <a:p>
            <a:pPr algn="r" eaLnBrk="0" hangingPunct="0"/>
            <a:r>
              <a:rPr lang="en-US" sz="2000">
                <a:latin typeface="Arial" pitchFamily="34" charset="0"/>
              </a:rPr>
              <a:t>ux</a:t>
            </a:r>
          </a:p>
          <a:p>
            <a:pPr algn="r" eaLnBrk="0" hangingPunct="0"/>
            <a:r>
              <a:rPr lang="en-US" sz="2000">
                <a:latin typeface="Arial" pitchFamily="34" charset="0"/>
              </a:rPr>
              <a:t>uxy</a:t>
            </a:r>
          </a:p>
          <a:p>
            <a:pPr algn="r" eaLnBrk="0" hangingPunct="0"/>
            <a:r>
              <a:rPr lang="en-US" sz="2000">
                <a:latin typeface="Arial" pitchFamily="34" charset="0"/>
              </a:rPr>
              <a:t>uxyv</a:t>
            </a:r>
          </a:p>
          <a:p>
            <a:pPr algn="r" eaLnBrk="0" hangingPunct="0"/>
            <a:r>
              <a:rPr lang="en-US" sz="2000">
                <a:latin typeface="Arial" pitchFamily="34" charset="0"/>
              </a:rPr>
              <a:t>uxyvw</a:t>
            </a:r>
          </a:p>
          <a:p>
            <a:pPr algn="r" eaLnBrk="0" hangingPunct="0"/>
            <a:r>
              <a:rPr lang="en-US" sz="2000">
                <a:latin typeface="Arial" pitchFamily="34" charset="0"/>
              </a:rPr>
              <a:t>uxyvwz</a:t>
            </a:r>
          </a:p>
        </p:txBody>
      </p:sp>
      <p:sp>
        <p:nvSpPr>
          <p:cNvPr id="30727" name="Text Box 5"/>
          <p:cNvSpPr txBox="1">
            <a:spLocks noChangeArrowheads="1"/>
          </p:cNvSpPr>
          <p:nvPr/>
        </p:nvSpPr>
        <p:spPr bwMode="auto">
          <a:xfrm>
            <a:off x="2457450" y="1497013"/>
            <a:ext cx="12128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2000" b="1">
                <a:latin typeface="Arial" pitchFamily="34" charset="0"/>
              </a:rPr>
              <a:t>D(v),p(v)</a:t>
            </a:r>
          </a:p>
          <a:p>
            <a:pPr algn="r" eaLnBrk="0" hangingPunct="0"/>
            <a:r>
              <a:rPr lang="en-US" sz="2000">
                <a:latin typeface="Arial" pitchFamily="34" charset="0"/>
              </a:rPr>
              <a:t>2,u</a:t>
            </a:r>
          </a:p>
          <a:p>
            <a:pPr algn="r" eaLnBrk="0" hangingPunct="0"/>
            <a:r>
              <a:rPr lang="en-US" sz="2000">
                <a:latin typeface="Arial" pitchFamily="34" charset="0"/>
              </a:rPr>
              <a:t>2,u</a:t>
            </a:r>
          </a:p>
          <a:p>
            <a:pPr algn="r" eaLnBrk="0" hangingPunct="0"/>
            <a:r>
              <a:rPr lang="en-US" sz="2000">
                <a:latin typeface="Arial" pitchFamily="34" charset="0"/>
              </a:rPr>
              <a:t>2,u</a:t>
            </a:r>
          </a:p>
        </p:txBody>
      </p:sp>
      <p:sp>
        <p:nvSpPr>
          <p:cNvPr id="30728" name="Text Box 6"/>
          <p:cNvSpPr txBox="1">
            <a:spLocks noChangeArrowheads="1"/>
          </p:cNvSpPr>
          <p:nvPr/>
        </p:nvSpPr>
        <p:spPr bwMode="auto">
          <a:xfrm>
            <a:off x="3627438" y="1501775"/>
            <a:ext cx="1323975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2000" b="1">
                <a:latin typeface="Arial" pitchFamily="34" charset="0"/>
              </a:rPr>
              <a:t>D(w),p(w</a:t>
            </a:r>
            <a:r>
              <a:rPr lang="en-US" sz="2000">
                <a:latin typeface="Arial" pitchFamily="34" charset="0"/>
              </a:rPr>
              <a:t>)</a:t>
            </a:r>
          </a:p>
          <a:p>
            <a:pPr algn="r" eaLnBrk="0" hangingPunct="0"/>
            <a:r>
              <a:rPr lang="en-US" sz="2000">
                <a:latin typeface="Arial" pitchFamily="34" charset="0"/>
              </a:rPr>
              <a:t>5,u</a:t>
            </a:r>
          </a:p>
          <a:p>
            <a:pPr algn="r" eaLnBrk="0" hangingPunct="0"/>
            <a:r>
              <a:rPr lang="en-US" sz="2000">
                <a:latin typeface="Arial" pitchFamily="34" charset="0"/>
              </a:rPr>
              <a:t>4,x</a:t>
            </a:r>
          </a:p>
          <a:p>
            <a:pPr algn="r" eaLnBrk="0" hangingPunct="0"/>
            <a:r>
              <a:rPr lang="en-US" sz="2000">
                <a:latin typeface="Arial" pitchFamily="34" charset="0"/>
              </a:rPr>
              <a:t>3,y</a:t>
            </a:r>
          </a:p>
          <a:p>
            <a:pPr algn="r" eaLnBrk="0" hangingPunct="0"/>
            <a:r>
              <a:rPr lang="en-US" sz="2000">
                <a:latin typeface="Arial" pitchFamily="34" charset="0"/>
              </a:rPr>
              <a:t>3,y</a:t>
            </a:r>
          </a:p>
        </p:txBody>
      </p:sp>
      <p:sp>
        <p:nvSpPr>
          <p:cNvPr id="30729" name="Text Box 7"/>
          <p:cNvSpPr txBox="1">
            <a:spLocks noChangeArrowheads="1"/>
          </p:cNvSpPr>
          <p:nvPr/>
        </p:nvSpPr>
        <p:spPr bwMode="auto">
          <a:xfrm>
            <a:off x="5014913" y="1497013"/>
            <a:ext cx="12128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2000" b="1">
                <a:latin typeface="Arial" pitchFamily="34" charset="0"/>
              </a:rPr>
              <a:t>D(x),p(x)</a:t>
            </a:r>
          </a:p>
          <a:p>
            <a:pPr algn="r" eaLnBrk="0" hangingPunct="0"/>
            <a:r>
              <a:rPr lang="en-US" sz="2000">
                <a:latin typeface="Arial" pitchFamily="34" charset="0"/>
              </a:rPr>
              <a:t>1,u</a:t>
            </a:r>
          </a:p>
        </p:txBody>
      </p:sp>
      <p:sp>
        <p:nvSpPr>
          <p:cNvPr id="30730" name="Text Box 8"/>
          <p:cNvSpPr txBox="1">
            <a:spLocks noChangeArrowheads="1"/>
          </p:cNvSpPr>
          <p:nvPr/>
        </p:nvSpPr>
        <p:spPr bwMode="auto">
          <a:xfrm>
            <a:off x="6310313" y="1501775"/>
            <a:ext cx="12128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2000" b="1">
                <a:latin typeface="Arial" pitchFamily="34" charset="0"/>
              </a:rPr>
              <a:t>D(y),p(y)</a:t>
            </a:r>
          </a:p>
          <a:p>
            <a:pPr algn="r" eaLnBrk="0" hangingPunct="0"/>
            <a:r>
              <a:rPr lang="en-US" sz="2000">
                <a:cs typeface="Arial" pitchFamily="34" charset="0"/>
              </a:rPr>
              <a:t>∞</a:t>
            </a:r>
          </a:p>
          <a:p>
            <a:pPr algn="r" eaLnBrk="0" hangingPunct="0"/>
            <a:r>
              <a:rPr lang="en-US" sz="2000">
                <a:latin typeface="Arial" pitchFamily="34" charset="0"/>
              </a:rPr>
              <a:t>2,x</a:t>
            </a:r>
          </a:p>
        </p:txBody>
      </p:sp>
      <p:sp>
        <p:nvSpPr>
          <p:cNvPr id="30731" name="Text Box 9"/>
          <p:cNvSpPr txBox="1">
            <a:spLocks noChangeArrowheads="1"/>
          </p:cNvSpPr>
          <p:nvPr/>
        </p:nvSpPr>
        <p:spPr bwMode="auto">
          <a:xfrm>
            <a:off x="7591425" y="1516063"/>
            <a:ext cx="1184275" cy="186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2000" b="1">
                <a:latin typeface="Arial" pitchFamily="34" charset="0"/>
              </a:rPr>
              <a:t>D(z),p(z)</a:t>
            </a:r>
          </a:p>
          <a:p>
            <a:pPr algn="r" eaLnBrk="0" hangingPunct="0"/>
            <a:r>
              <a:rPr lang="en-US"/>
              <a:t>∞ </a:t>
            </a:r>
            <a:endParaRPr lang="en-US" sz="2000">
              <a:latin typeface="Arial" pitchFamily="34" charset="0"/>
            </a:endParaRPr>
          </a:p>
          <a:p>
            <a:pPr algn="r" eaLnBrk="0" hangingPunct="0"/>
            <a:r>
              <a:rPr lang="en-US"/>
              <a:t>∞ </a:t>
            </a:r>
            <a:endParaRPr lang="en-US" sz="2000">
              <a:latin typeface="Arial" pitchFamily="34" charset="0"/>
            </a:endParaRPr>
          </a:p>
          <a:p>
            <a:pPr algn="r" eaLnBrk="0" hangingPunct="0"/>
            <a:r>
              <a:rPr lang="en-US" sz="2000">
                <a:latin typeface="Arial" pitchFamily="34" charset="0"/>
              </a:rPr>
              <a:t>4,y</a:t>
            </a:r>
          </a:p>
          <a:p>
            <a:pPr algn="r" eaLnBrk="0" hangingPunct="0"/>
            <a:r>
              <a:rPr lang="en-US" sz="2000">
                <a:latin typeface="Arial" pitchFamily="34" charset="0"/>
              </a:rPr>
              <a:t>4,y</a:t>
            </a:r>
          </a:p>
          <a:p>
            <a:pPr algn="r" eaLnBrk="0" hangingPunct="0"/>
            <a:r>
              <a:rPr lang="en-US" sz="2000">
                <a:latin typeface="Arial" pitchFamily="34" charset="0"/>
              </a:rPr>
              <a:t>4,y</a:t>
            </a:r>
          </a:p>
        </p:txBody>
      </p:sp>
      <p:sp>
        <p:nvSpPr>
          <p:cNvPr id="30732" name="Line 10"/>
          <p:cNvSpPr>
            <a:spLocks noChangeShapeType="1"/>
          </p:cNvSpPr>
          <p:nvPr/>
        </p:nvSpPr>
        <p:spPr bwMode="auto">
          <a:xfrm>
            <a:off x="361950" y="1857375"/>
            <a:ext cx="8505825" cy="95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0733" name="Line 11"/>
          <p:cNvSpPr>
            <a:spLocks noChangeShapeType="1"/>
          </p:cNvSpPr>
          <p:nvPr/>
        </p:nvSpPr>
        <p:spPr bwMode="auto">
          <a:xfrm>
            <a:off x="519113" y="2162175"/>
            <a:ext cx="8296275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0734" name="Line 12"/>
          <p:cNvSpPr>
            <a:spLocks noChangeShapeType="1"/>
          </p:cNvSpPr>
          <p:nvPr/>
        </p:nvSpPr>
        <p:spPr bwMode="auto">
          <a:xfrm>
            <a:off x="538163" y="2457450"/>
            <a:ext cx="8267700" cy="4763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0735" name="Line 13"/>
          <p:cNvSpPr>
            <a:spLocks noChangeShapeType="1"/>
          </p:cNvSpPr>
          <p:nvPr/>
        </p:nvSpPr>
        <p:spPr bwMode="auto">
          <a:xfrm>
            <a:off x="547688" y="2767013"/>
            <a:ext cx="8253412" cy="952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0736" name="Line 14"/>
          <p:cNvSpPr>
            <a:spLocks noChangeShapeType="1"/>
          </p:cNvSpPr>
          <p:nvPr/>
        </p:nvSpPr>
        <p:spPr bwMode="auto">
          <a:xfrm>
            <a:off x="557213" y="3071813"/>
            <a:ext cx="8267700" cy="952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0737" name="Line 15"/>
          <p:cNvSpPr>
            <a:spLocks noChangeShapeType="1"/>
          </p:cNvSpPr>
          <p:nvPr/>
        </p:nvSpPr>
        <p:spPr bwMode="auto">
          <a:xfrm>
            <a:off x="571500" y="3386138"/>
            <a:ext cx="8262938" cy="4762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30738" name="Group 16"/>
          <p:cNvGrpSpPr>
            <a:grpSpLocks/>
          </p:cNvGrpSpPr>
          <p:nvPr/>
        </p:nvGrpSpPr>
        <p:grpSpPr bwMode="auto">
          <a:xfrm>
            <a:off x="2224088" y="4043363"/>
            <a:ext cx="3571875" cy="2236787"/>
            <a:chOff x="3162" y="1071"/>
            <a:chExt cx="2250" cy="1409"/>
          </a:xfrm>
        </p:grpSpPr>
        <p:sp>
          <p:nvSpPr>
            <p:cNvPr id="30751" name="Freeform 17"/>
            <p:cNvSpPr>
              <a:spLocks/>
            </p:cNvSpPr>
            <p:nvPr/>
          </p:nvSpPr>
          <p:spPr bwMode="auto">
            <a:xfrm>
              <a:off x="3162" y="1071"/>
              <a:ext cx="2250" cy="1409"/>
            </a:xfrm>
            <a:custGeom>
              <a:avLst/>
              <a:gdLst>
                <a:gd name="T0" fmla="*/ 0 w 2250"/>
                <a:gd name="T1" fmla="*/ 624 h 1409"/>
                <a:gd name="T2" fmla="*/ 219 w 2250"/>
                <a:gd name="T3" fmla="*/ 321 h 1409"/>
                <a:gd name="T4" fmla="*/ 529 w 2250"/>
                <a:gd name="T5" fmla="*/ 35 h 1409"/>
                <a:gd name="T6" fmla="*/ 1551 w 2250"/>
                <a:gd name="T7" fmla="*/ 111 h 1409"/>
                <a:gd name="T8" fmla="*/ 1968 w 2250"/>
                <a:gd name="T9" fmla="*/ 483 h 1409"/>
                <a:gd name="T10" fmla="*/ 2199 w 2250"/>
                <a:gd name="T11" fmla="*/ 906 h 1409"/>
                <a:gd name="T12" fmla="*/ 1659 w 2250"/>
                <a:gd name="T13" fmla="*/ 1314 h 1409"/>
                <a:gd name="T14" fmla="*/ 993 w 2250"/>
                <a:gd name="T15" fmla="*/ 1386 h 1409"/>
                <a:gd name="T16" fmla="*/ 465 w 2250"/>
                <a:gd name="T17" fmla="*/ 1356 h 1409"/>
                <a:gd name="T18" fmla="*/ 102 w 2250"/>
                <a:gd name="T19" fmla="*/ 1068 h 1409"/>
                <a:gd name="T20" fmla="*/ 0 w 2250"/>
                <a:gd name="T21" fmla="*/ 624 h 1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50"/>
                <a:gd name="T34" fmla="*/ 0 h 1409"/>
                <a:gd name="T35" fmla="*/ 2250 w 2250"/>
                <a:gd name="T36" fmla="*/ 1409 h 140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50" h="1409">
                  <a:moveTo>
                    <a:pt x="0" y="624"/>
                  </a:moveTo>
                  <a:cubicBezTo>
                    <a:pt x="5" y="506"/>
                    <a:pt x="131" y="419"/>
                    <a:pt x="219" y="321"/>
                  </a:cubicBezTo>
                  <a:cubicBezTo>
                    <a:pt x="307" y="223"/>
                    <a:pt x="307" y="70"/>
                    <a:pt x="529" y="35"/>
                  </a:cubicBezTo>
                  <a:cubicBezTo>
                    <a:pt x="751" y="0"/>
                    <a:pt x="1311" y="36"/>
                    <a:pt x="1551" y="111"/>
                  </a:cubicBezTo>
                  <a:cubicBezTo>
                    <a:pt x="1791" y="186"/>
                    <a:pt x="1860" y="351"/>
                    <a:pt x="1968" y="483"/>
                  </a:cubicBezTo>
                  <a:cubicBezTo>
                    <a:pt x="2076" y="615"/>
                    <a:pt x="2250" y="767"/>
                    <a:pt x="2199" y="906"/>
                  </a:cubicBezTo>
                  <a:cubicBezTo>
                    <a:pt x="2148" y="1045"/>
                    <a:pt x="1860" y="1234"/>
                    <a:pt x="1659" y="1314"/>
                  </a:cubicBezTo>
                  <a:cubicBezTo>
                    <a:pt x="1458" y="1394"/>
                    <a:pt x="1192" y="1379"/>
                    <a:pt x="993" y="1386"/>
                  </a:cubicBezTo>
                  <a:cubicBezTo>
                    <a:pt x="794" y="1393"/>
                    <a:pt x="613" y="1409"/>
                    <a:pt x="465" y="1356"/>
                  </a:cubicBezTo>
                  <a:cubicBezTo>
                    <a:pt x="317" y="1303"/>
                    <a:pt x="180" y="1190"/>
                    <a:pt x="102" y="1068"/>
                  </a:cubicBezTo>
                  <a:cubicBezTo>
                    <a:pt x="24" y="946"/>
                    <a:pt x="21" y="716"/>
                    <a:pt x="0" y="624"/>
                  </a:cubicBezTo>
                  <a:close/>
                </a:path>
              </a:pathLst>
            </a:custGeom>
            <a:solidFill>
              <a:srgbClr val="99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30752" name="Freeform 18"/>
            <p:cNvSpPr>
              <a:spLocks/>
            </p:cNvSpPr>
            <p:nvPr/>
          </p:nvSpPr>
          <p:spPr bwMode="auto">
            <a:xfrm>
              <a:off x="3498" y="1620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30753" name="Oval 19"/>
            <p:cNvSpPr>
              <a:spLocks noChangeArrowheads="1"/>
            </p:cNvSpPr>
            <p:nvPr/>
          </p:nvSpPr>
          <p:spPr bwMode="auto">
            <a:xfrm>
              <a:off x="3238" y="186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30754" name="Line 20"/>
            <p:cNvSpPr>
              <a:spLocks noChangeShapeType="1"/>
            </p:cNvSpPr>
            <p:nvPr/>
          </p:nvSpPr>
          <p:spPr bwMode="auto">
            <a:xfrm>
              <a:off x="3238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0755" name="Line 21"/>
            <p:cNvSpPr>
              <a:spLocks noChangeShapeType="1"/>
            </p:cNvSpPr>
            <p:nvPr/>
          </p:nvSpPr>
          <p:spPr bwMode="auto">
            <a:xfrm>
              <a:off x="3551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0756" name="Rectangle 22"/>
            <p:cNvSpPr>
              <a:spLocks noChangeArrowheads="1"/>
            </p:cNvSpPr>
            <p:nvPr/>
          </p:nvSpPr>
          <p:spPr bwMode="auto">
            <a:xfrm>
              <a:off x="3238" y="1855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30757" name="Oval 23"/>
            <p:cNvSpPr>
              <a:spLocks noChangeArrowheads="1"/>
            </p:cNvSpPr>
            <p:nvPr/>
          </p:nvSpPr>
          <p:spPr bwMode="auto">
            <a:xfrm>
              <a:off x="3235" y="179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30758" name="Oval 24"/>
            <p:cNvSpPr>
              <a:spLocks noChangeArrowheads="1"/>
            </p:cNvSpPr>
            <p:nvPr/>
          </p:nvSpPr>
          <p:spPr bwMode="auto">
            <a:xfrm>
              <a:off x="3712" y="224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30759" name="Line 25"/>
            <p:cNvSpPr>
              <a:spLocks noChangeShapeType="1"/>
            </p:cNvSpPr>
            <p:nvPr/>
          </p:nvSpPr>
          <p:spPr bwMode="auto">
            <a:xfrm>
              <a:off x="3712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0760" name="Line 26"/>
            <p:cNvSpPr>
              <a:spLocks noChangeShapeType="1"/>
            </p:cNvSpPr>
            <p:nvPr/>
          </p:nvSpPr>
          <p:spPr bwMode="auto">
            <a:xfrm>
              <a:off x="4025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0761" name="Rectangle 27"/>
            <p:cNvSpPr>
              <a:spLocks noChangeArrowheads="1"/>
            </p:cNvSpPr>
            <p:nvPr/>
          </p:nvSpPr>
          <p:spPr bwMode="auto">
            <a:xfrm>
              <a:off x="3712" y="2242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30762" name="Oval 28"/>
            <p:cNvSpPr>
              <a:spLocks noChangeArrowheads="1"/>
            </p:cNvSpPr>
            <p:nvPr/>
          </p:nvSpPr>
          <p:spPr bwMode="auto">
            <a:xfrm>
              <a:off x="3709" y="218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30763" name="Oval 29"/>
            <p:cNvSpPr>
              <a:spLocks noChangeArrowheads="1"/>
            </p:cNvSpPr>
            <p:nvPr/>
          </p:nvSpPr>
          <p:spPr bwMode="auto">
            <a:xfrm>
              <a:off x="3708" y="155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30764" name="Line 30"/>
            <p:cNvSpPr>
              <a:spLocks noChangeShapeType="1"/>
            </p:cNvSpPr>
            <p:nvPr/>
          </p:nvSpPr>
          <p:spPr bwMode="auto">
            <a:xfrm>
              <a:off x="3708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0765" name="Line 31"/>
            <p:cNvSpPr>
              <a:spLocks noChangeShapeType="1"/>
            </p:cNvSpPr>
            <p:nvPr/>
          </p:nvSpPr>
          <p:spPr bwMode="auto">
            <a:xfrm>
              <a:off x="4021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0766" name="Rectangle 32"/>
            <p:cNvSpPr>
              <a:spLocks noChangeArrowheads="1"/>
            </p:cNvSpPr>
            <p:nvPr/>
          </p:nvSpPr>
          <p:spPr bwMode="auto">
            <a:xfrm>
              <a:off x="3708" y="1552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30767" name="Oval 33"/>
            <p:cNvSpPr>
              <a:spLocks noChangeArrowheads="1"/>
            </p:cNvSpPr>
            <p:nvPr/>
          </p:nvSpPr>
          <p:spPr bwMode="auto">
            <a:xfrm>
              <a:off x="3705" y="149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30768" name="Oval 34"/>
            <p:cNvSpPr>
              <a:spLocks noChangeArrowheads="1"/>
            </p:cNvSpPr>
            <p:nvPr/>
          </p:nvSpPr>
          <p:spPr bwMode="auto">
            <a:xfrm>
              <a:off x="4391" y="1555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30769" name="Line 35"/>
            <p:cNvSpPr>
              <a:spLocks noChangeShapeType="1"/>
            </p:cNvSpPr>
            <p:nvPr/>
          </p:nvSpPr>
          <p:spPr bwMode="auto">
            <a:xfrm>
              <a:off x="4391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0770" name="Line 36"/>
            <p:cNvSpPr>
              <a:spLocks noChangeShapeType="1"/>
            </p:cNvSpPr>
            <p:nvPr/>
          </p:nvSpPr>
          <p:spPr bwMode="auto">
            <a:xfrm>
              <a:off x="4703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0771" name="Rectangle 37"/>
            <p:cNvSpPr>
              <a:spLocks noChangeArrowheads="1"/>
            </p:cNvSpPr>
            <p:nvPr/>
          </p:nvSpPr>
          <p:spPr bwMode="auto">
            <a:xfrm>
              <a:off x="4391" y="1548"/>
              <a:ext cx="309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30772" name="Oval 38"/>
            <p:cNvSpPr>
              <a:spLocks noChangeArrowheads="1"/>
            </p:cNvSpPr>
            <p:nvPr/>
          </p:nvSpPr>
          <p:spPr bwMode="auto">
            <a:xfrm>
              <a:off x="4394" y="1492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30773" name="Oval 39"/>
            <p:cNvSpPr>
              <a:spLocks noChangeArrowheads="1"/>
            </p:cNvSpPr>
            <p:nvPr/>
          </p:nvSpPr>
          <p:spPr bwMode="auto">
            <a:xfrm>
              <a:off x="4401" y="224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30774" name="Line 40"/>
            <p:cNvSpPr>
              <a:spLocks noChangeShapeType="1"/>
            </p:cNvSpPr>
            <p:nvPr/>
          </p:nvSpPr>
          <p:spPr bwMode="auto">
            <a:xfrm>
              <a:off x="4401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0775" name="Line 41"/>
            <p:cNvSpPr>
              <a:spLocks noChangeShapeType="1"/>
            </p:cNvSpPr>
            <p:nvPr/>
          </p:nvSpPr>
          <p:spPr bwMode="auto">
            <a:xfrm>
              <a:off x="4714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0776" name="Rectangle 42"/>
            <p:cNvSpPr>
              <a:spLocks noChangeArrowheads="1"/>
            </p:cNvSpPr>
            <p:nvPr/>
          </p:nvSpPr>
          <p:spPr bwMode="auto">
            <a:xfrm>
              <a:off x="4401" y="2239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30777" name="Oval 43"/>
            <p:cNvSpPr>
              <a:spLocks noChangeArrowheads="1"/>
            </p:cNvSpPr>
            <p:nvPr/>
          </p:nvSpPr>
          <p:spPr bwMode="auto">
            <a:xfrm>
              <a:off x="4398" y="218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30778" name="Oval 44"/>
            <p:cNvSpPr>
              <a:spLocks noChangeArrowheads="1"/>
            </p:cNvSpPr>
            <p:nvPr/>
          </p:nvSpPr>
          <p:spPr bwMode="auto">
            <a:xfrm>
              <a:off x="4966" y="190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30779" name="Line 45"/>
            <p:cNvSpPr>
              <a:spLocks noChangeShapeType="1"/>
            </p:cNvSpPr>
            <p:nvPr/>
          </p:nvSpPr>
          <p:spPr bwMode="auto">
            <a:xfrm>
              <a:off x="4966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0780" name="Line 46"/>
            <p:cNvSpPr>
              <a:spLocks noChangeShapeType="1"/>
            </p:cNvSpPr>
            <p:nvPr/>
          </p:nvSpPr>
          <p:spPr bwMode="auto">
            <a:xfrm>
              <a:off x="5279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0781" name="Rectangle 47"/>
            <p:cNvSpPr>
              <a:spLocks noChangeArrowheads="1"/>
            </p:cNvSpPr>
            <p:nvPr/>
          </p:nvSpPr>
          <p:spPr bwMode="auto">
            <a:xfrm>
              <a:off x="4966" y="1898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30782" name="Oval 48"/>
            <p:cNvSpPr>
              <a:spLocks noChangeArrowheads="1"/>
            </p:cNvSpPr>
            <p:nvPr/>
          </p:nvSpPr>
          <p:spPr bwMode="auto">
            <a:xfrm>
              <a:off x="4963" y="183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30783" name="Freeform 49"/>
            <p:cNvSpPr>
              <a:spLocks/>
            </p:cNvSpPr>
            <p:nvPr/>
          </p:nvSpPr>
          <p:spPr bwMode="auto">
            <a:xfrm>
              <a:off x="4557" y="1647"/>
              <a:ext cx="1" cy="522"/>
            </a:xfrm>
            <a:custGeom>
              <a:avLst/>
              <a:gdLst>
                <a:gd name="T0" fmla="*/ 0 w 1"/>
                <a:gd name="T1" fmla="*/ 0 h 522"/>
                <a:gd name="T2" fmla="*/ 0 w 1"/>
                <a:gd name="T3" fmla="*/ 522 h 522"/>
                <a:gd name="T4" fmla="*/ 0 60000 65536"/>
                <a:gd name="T5" fmla="*/ 0 60000 65536"/>
                <a:gd name="T6" fmla="*/ 0 w 1"/>
                <a:gd name="T7" fmla="*/ 0 h 522"/>
                <a:gd name="T8" fmla="*/ 1 w 1"/>
                <a:gd name="T9" fmla="*/ 522 h 52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30784" name="Freeform 50"/>
            <p:cNvSpPr>
              <a:spLocks/>
            </p:cNvSpPr>
            <p:nvPr/>
          </p:nvSpPr>
          <p:spPr bwMode="auto">
            <a:xfrm>
              <a:off x="3864" y="1653"/>
              <a:ext cx="1" cy="537"/>
            </a:xfrm>
            <a:custGeom>
              <a:avLst/>
              <a:gdLst>
                <a:gd name="T0" fmla="*/ 0 w 1"/>
                <a:gd name="T1" fmla="*/ 0 h 537"/>
                <a:gd name="T2" fmla="*/ 0 w 1"/>
                <a:gd name="T3" fmla="*/ 537 h 537"/>
                <a:gd name="T4" fmla="*/ 0 60000 65536"/>
                <a:gd name="T5" fmla="*/ 0 60000 65536"/>
                <a:gd name="T6" fmla="*/ 0 w 1"/>
                <a:gd name="T7" fmla="*/ 0 h 537"/>
                <a:gd name="T8" fmla="*/ 1 w 1"/>
                <a:gd name="T9" fmla="*/ 537 h 53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37">
                  <a:moveTo>
                    <a:pt x="0" y="0"/>
                  </a:moveTo>
                  <a:lnTo>
                    <a:pt x="0" y="53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30785" name="Freeform 51"/>
            <p:cNvSpPr>
              <a:spLocks/>
            </p:cNvSpPr>
            <p:nvPr/>
          </p:nvSpPr>
          <p:spPr bwMode="auto">
            <a:xfrm>
              <a:off x="4029" y="1638"/>
              <a:ext cx="504" cy="600"/>
            </a:xfrm>
            <a:custGeom>
              <a:avLst/>
              <a:gdLst>
                <a:gd name="T0" fmla="*/ 0 w 378"/>
                <a:gd name="T1" fmla="*/ 11993516 h 174"/>
                <a:gd name="T2" fmla="*/ 5035 w 378"/>
                <a:gd name="T3" fmla="*/ 0 h 174"/>
                <a:gd name="T4" fmla="*/ 0 60000 65536"/>
                <a:gd name="T5" fmla="*/ 0 60000 65536"/>
                <a:gd name="T6" fmla="*/ 0 w 378"/>
                <a:gd name="T7" fmla="*/ 0 h 174"/>
                <a:gd name="T8" fmla="*/ 378 w 378"/>
                <a:gd name="T9" fmla="*/ 174 h 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30786" name="Freeform 52"/>
            <p:cNvSpPr>
              <a:spLocks/>
            </p:cNvSpPr>
            <p:nvPr/>
          </p:nvSpPr>
          <p:spPr bwMode="auto">
            <a:xfrm>
              <a:off x="4716" y="1986"/>
              <a:ext cx="366" cy="270"/>
            </a:xfrm>
            <a:custGeom>
              <a:avLst/>
              <a:gdLst>
                <a:gd name="T0" fmla="*/ 0 w 366"/>
                <a:gd name="T1" fmla="*/ 270 h 270"/>
                <a:gd name="T2" fmla="*/ 366 w 366"/>
                <a:gd name="T3" fmla="*/ 0 h 270"/>
                <a:gd name="T4" fmla="*/ 0 60000 65536"/>
                <a:gd name="T5" fmla="*/ 0 60000 65536"/>
                <a:gd name="T6" fmla="*/ 0 w 366"/>
                <a:gd name="T7" fmla="*/ 0 h 270"/>
                <a:gd name="T8" fmla="*/ 366 w 366"/>
                <a:gd name="T9" fmla="*/ 270 h 27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30787" name="Freeform 53"/>
            <p:cNvSpPr>
              <a:spLocks/>
            </p:cNvSpPr>
            <p:nvPr/>
          </p:nvSpPr>
          <p:spPr bwMode="auto">
            <a:xfrm>
              <a:off x="4035" y="226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30788" name="Freeform 54"/>
            <p:cNvSpPr>
              <a:spLocks/>
            </p:cNvSpPr>
            <p:nvPr/>
          </p:nvSpPr>
          <p:spPr bwMode="auto">
            <a:xfrm>
              <a:off x="3444" y="1944"/>
              <a:ext cx="276" cy="264"/>
            </a:xfrm>
            <a:custGeom>
              <a:avLst/>
              <a:gdLst>
                <a:gd name="T0" fmla="*/ 276 w 276"/>
                <a:gd name="T1" fmla="*/ 264 h 264"/>
                <a:gd name="T2" fmla="*/ 0 w 276"/>
                <a:gd name="T3" fmla="*/ 0 h 264"/>
                <a:gd name="T4" fmla="*/ 0 60000 65536"/>
                <a:gd name="T5" fmla="*/ 0 60000 65536"/>
                <a:gd name="T6" fmla="*/ 0 w 276"/>
                <a:gd name="T7" fmla="*/ 0 h 264"/>
                <a:gd name="T8" fmla="*/ 276 w 276"/>
                <a:gd name="T9" fmla="*/ 264 h 2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30789" name="Freeform 55"/>
            <p:cNvSpPr>
              <a:spLocks/>
            </p:cNvSpPr>
            <p:nvPr/>
          </p:nvSpPr>
          <p:spPr bwMode="auto">
            <a:xfrm>
              <a:off x="4029" y="157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30790" name="Freeform 56"/>
            <p:cNvSpPr>
              <a:spLocks/>
            </p:cNvSpPr>
            <p:nvPr/>
          </p:nvSpPr>
          <p:spPr bwMode="auto">
            <a:xfrm>
              <a:off x="4704" y="1575"/>
              <a:ext cx="396" cy="267"/>
            </a:xfrm>
            <a:custGeom>
              <a:avLst/>
              <a:gdLst>
                <a:gd name="T0" fmla="*/ 396 w 396"/>
                <a:gd name="T1" fmla="*/ 267 h 267"/>
                <a:gd name="T2" fmla="*/ 0 w 396"/>
                <a:gd name="T3" fmla="*/ 0 h 267"/>
                <a:gd name="T4" fmla="*/ 0 60000 65536"/>
                <a:gd name="T5" fmla="*/ 0 60000 65536"/>
                <a:gd name="T6" fmla="*/ 0 w 396"/>
                <a:gd name="T7" fmla="*/ 0 h 267"/>
                <a:gd name="T8" fmla="*/ 396 w 396"/>
                <a:gd name="T9" fmla="*/ 267 h 26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96" h="267">
                  <a:moveTo>
                    <a:pt x="396" y="267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30791" name="Freeform 57"/>
            <p:cNvSpPr>
              <a:spLocks/>
            </p:cNvSpPr>
            <p:nvPr/>
          </p:nvSpPr>
          <p:spPr bwMode="auto">
            <a:xfrm>
              <a:off x="3387" y="1146"/>
              <a:ext cx="1110" cy="645"/>
            </a:xfrm>
            <a:custGeom>
              <a:avLst/>
              <a:gdLst>
                <a:gd name="T0" fmla="*/ 1110 w 1110"/>
                <a:gd name="T1" fmla="*/ 342 h 645"/>
                <a:gd name="T2" fmla="*/ 0 w 1110"/>
                <a:gd name="T3" fmla="*/ 645 h 645"/>
                <a:gd name="T4" fmla="*/ 0 60000 65536"/>
                <a:gd name="T5" fmla="*/ 0 60000 65536"/>
                <a:gd name="T6" fmla="*/ 0 w 1110"/>
                <a:gd name="T7" fmla="*/ 0 h 645"/>
                <a:gd name="T8" fmla="*/ 1110 w 1110"/>
                <a:gd name="T9" fmla="*/ 645 h 64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10" h="645">
                  <a:moveTo>
                    <a:pt x="1110" y="342"/>
                  </a:moveTo>
                  <a:cubicBezTo>
                    <a:pt x="1104" y="0"/>
                    <a:pt x="21" y="63"/>
                    <a:pt x="0" y="64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grpSp>
          <p:nvGrpSpPr>
            <p:cNvPr id="30792" name="Group 58"/>
            <p:cNvGrpSpPr>
              <a:grpSpLocks/>
            </p:cNvGrpSpPr>
            <p:nvPr/>
          </p:nvGrpSpPr>
          <p:grpSpPr bwMode="auto">
            <a:xfrm>
              <a:off x="3290" y="1748"/>
              <a:ext cx="199" cy="250"/>
              <a:chOff x="2957" y="2429"/>
              <a:chExt cx="202" cy="250"/>
            </a:xfrm>
          </p:grpSpPr>
          <p:sp>
            <p:nvSpPr>
              <p:cNvPr id="30818" name="Rectangle 5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sp>
            <p:nvSpPr>
              <p:cNvPr id="30819" name="Text Box 60"/>
              <p:cNvSpPr txBox="1">
                <a:spLocks noChangeArrowheads="1"/>
              </p:cNvSpPr>
              <p:nvPr/>
            </p:nvSpPr>
            <p:spPr bwMode="auto">
              <a:xfrm>
                <a:off x="2957" y="2429"/>
                <a:ext cx="20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000"/>
                  <a:t>u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30793" name="Group 61"/>
            <p:cNvGrpSpPr>
              <a:grpSpLocks/>
            </p:cNvGrpSpPr>
            <p:nvPr/>
          </p:nvGrpSpPr>
          <p:grpSpPr bwMode="auto">
            <a:xfrm>
              <a:off x="4460" y="2132"/>
              <a:ext cx="199" cy="250"/>
              <a:chOff x="2957" y="2429"/>
              <a:chExt cx="202" cy="250"/>
            </a:xfrm>
          </p:grpSpPr>
          <p:sp>
            <p:nvSpPr>
              <p:cNvPr id="30816" name="Rectangle 62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sp>
            <p:nvSpPr>
              <p:cNvPr id="30817" name="Text Box 63"/>
              <p:cNvSpPr txBox="1">
                <a:spLocks noChangeArrowheads="1"/>
              </p:cNvSpPr>
              <p:nvPr/>
            </p:nvSpPr>
            <p:spPr bwMode="auto">
              <a:xfrm>
                <a:off x="2957" y="2429"/>
                <a:ext cx="20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000"/>
                  <a:t>y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30794" name="Group 64"/>
            <p:cNvGrpSpPr>
              <a:grpSpLocks/>
            </p:cNvGrpSpPr>
            <p:nvPr/>
          </p:nvGrpSpPr>
          <p:grpSpPr bwMode="auto">
            <a:xfrm>
              <a:off x="3764" y="2099"/>
              <a:ext cx="229" cy="288"/>
              <a:chOff x="2943" y="2399"/>
              <a:chExt cx="230" cy="288"/>
            </a:xfrm>
          </p:grpSpPr>
          <p:sp>
            <p:nvSpPr>
              <p:cNvPr id="30814" name="Rectangle 6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sp>
            <p:nvSpPr>
              <p:cNvPr id="30815" name="Text Box 66"/>
              <p:cNvSpPr txBox="1">
                <a:spLocks noChangeArrowheads="1"/>
              </p:cNvSpPr>
              <p:nvPr/>
            </p:nvSpPr>
            <p:spPr bwMode="auto">
              <a:xfrm>
                <a:off x="2943" y="2399"/>
                <a:ext cx="23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400"/>
                  <a:t>x</a:t>
                </a:r>
              </a:p>
            </p:txBody>
          </p:sp>
        </p:grpSp>
        <p:grpSp>
          <p:nvGrpSpPr>
            <p:cNvPr id="30795" name="Group 67"/>
            <p:cNvGrpSpPr>
              <a:grpSpLocks/>
            </p:cNvGrpSpPr>
            <p:nvPr/>
          </p:nvGrpSpPr>
          <p:grpSpPr bwMode="auto">
            <a:xfrm>
              <a:off x="4441" y="1442"/>
              <a:ext cx="225" cy="250"/>
              <a:chOff x="2944" y="2429"/>
              <a:chExt cx="228" cy="250"/>
            </a:xfrm>
          </p:grpSpPr>
          <p:sp>
            <p:nvSpPr>
              <p:cNvPr id="30812" name="Rectangle 6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sp>
            <p:nvSpPr>
              <p:cNvPr id="30813" name="Text Box 69"/>
              <p:cNvSpPr txBox="1">
                <a:spLocks noChangeArrowheads="1"/>
              </p:cNvSpPr>
              <p:nvPr/>
            </p:nvSpPr>
            <p:spPr bwMode="auto">
              <a:xfrm>
                <a:off x="2944" y="2429"/>
                <a:ext cx="22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000"/>
                  <a:t>w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30796" name="Group 70"/>
            <p:cNvGrpSpPr>
              <a:grpSpLocks/>
            </p:cNvGrpSpPr>
            <p:nvPr/>
          </p:nvGrpSpPr>
          <p:grpSpPr bwMode="auto">
            <a:xfrm>
              <a:off x="3772" y="1442"/>
              <a:ext cx="194" cy="250"/>
              <a:chOff x="2959" y="2429"/>
              <a:chExt cx="197" cy="250"/>
            </a:xfrm>
          </p:grpSpPr>
          <p:sp>
            <p:nvSpPr>
              <p:cNvPr id="30810" name="Rectangle 71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sp>
            <p:nvSpPr>
              <p:cNvPr id="30811" name="Text Box 72"/>
              <p:cNvSpPr txBox="1">
                <a:spLocks noChangeArrowheads="1"/>
              </p:cNvSpPr>
              <p:nvPr/>
            </p:nvSpPr>
            <p:spPr bwMode="auto">
              <a:xfrm>
                <a:off x="2959" y="2429"/>
                <a:ext cx="19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000"/>
                  <a:t>v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30797" name="Group 73"/>
            <p:cNvGrpSpPr>
              <a:grpSpLocks/>
            </p:cNvGrpSpPr>
            <p:nvPr/>
          </p:nvGrpSpPr>
          <p:grpSpPr bwMode="auto">
            <a:xfrm>
              <a:off x="5022" y="1760"/>
              <a:ext cx="219" cy="288"/>
              <a:chOff x="2946" y="2399"/>
              <a:chExt cx="221" cy="288"/>
            </a:xfrm>
          </p:grpSpPr>
          <p:sp>
            <p:nvSpPr>
              <p:cNvPr id="30808" name="Rectangle 74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sp>
            <p:nvSpPr>
              <p:cNvPr id="30809" name="Text Box 75"/>
              <p:cNvSpPr txBox="1">
                <a:spLocks noChangeArrowheads="1"/>
              </p:cNvSpPr>
              <p:nvPr/>
            </p:nvSpPr>
            <p:spPr bwMode="auto">
              <a:xfrm>
                <a:off x="2946" y="2399"/>
                <a:ext cx="22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400"/>
                  <a:t>z</a:t>
                </a:r>
              </a:p>
            </p:txBody>
          </p:sp>
        </p:grpSp>
        <p:sp>
          <p:nvSpPr>
            <p:cNvPr id="30798" name="Text Box 76"/>
            <p:cNvSpPr txBox="1">
              <a:spLocks noChangeArrowheads="1"/>
            </p:cNvSpPr>
            <p:nvPr/>
          </p:nvSpPr>
          <p:spPr bwMode="auto">
            <a:xfrm>
              <a:off x="3489" y="1571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2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0799" name="Text Box 77"/>
            <p:cNvSpPr txBox="1">
              <a:spLocks noChangeArrowheads="1"/>
            </p:cNvSpPr>
            <p:nvPr/>
          </p:nvSpPr>
          <p:spPr bwMode="auto">
            <a:xfrm>
              <a:off x="3837" y="1790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2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0800" name="Text Box 78"/>
            <p:cNvSpPr txBox="1">
              <a:spLocks noChangeArrowheads="1"/>
            </p:cNvSpPr>
            <p:nvPr/>
          </p:nvSpPr>
          <p:spPr bwMode="auto">
            <a:xfrm>
              <a:off x="3413" y="2003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0801" name="Text Box 79"/>
            <p:cNvSpPr txBox="1">
              <a:spLocks noChangeArrowheads="1"/>
            </p:cNvSpPr>
            <p:nvPr/>
          </p:nvSpPr>
          <p:spPr bwMode="auto">
            <a:xfrm>
              <a:off x="4221" y="1883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3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0802" name="Text Box 80"/>
            <p:cNvSpPr txBox="1">
              <a:spLocks noChangeArrowheads="1"/>
            </p:cNvSpPr>
            <p:nvPr/>
          </p:nvSpPr>
          <p:spPr bwMode="auto">
            <a:xfrm>
              <a:off x="4169" y="2237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0803" name="Text Box 81"/>
            <p:cNvSpPr txBox="1">
              <a:spLocks noChangeArrowheads="1"/>
            </p:cNvSpPr>
            <p:nvPr/>
          </p:nvSpPr>
          <p:spPr bwMode="auto">
            <a:xfrm>
              <a:off x="4529" y="1808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0804" name="Text Box 82"/>
            <p:cNvSpPr txBox="1">
              <a:spLocks noChangeArrowheads="1"/>
            </p:cNvSpPr>
            <p:nvPr/>
          </p:nvSpPr>
          <p:spPr bwMode="auto">
            <a:xfrm>
              <a:off x="4878" y="2072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2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0805" name="Text Box 83"/>
            <p:cNvSpPr txBox="1">
              <a:spLocks noChangeArrowheads="1"/>
            </p:cNvSpPr>
            <p:nvPr/>
          </p:nvSpPr>
          <p:spPr bwMode="auto">
            <a:xfrm>
              <a:off x="4851" y="1535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5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0806" name="Text Box 84"/>
            <p:cNvSpPr txBox="1">
              <a:spLocks noChangeArrowheads="1"/>
            </p:cNvSpPr>
            <p:nvPr/>
          </p:nvSpPr>
          <p:spPr bwMode="auto">
            <a:xfrm>
              <a:off x="4116" y="1385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3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0807" name="Text Box 85"/>
            <p:cNvSpPr txBox="1">
              <a:spLocks noChangeArrowheads="1"/>
            </p:cNvSpPr>
            <p:nvPr/>
          </p:nvSpPr>
          <p:spPr bwMode="auto">
            <a:xfrm>
              <a:off x="3765" y="1118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5</a:t>
              </a: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30739" name="Line 156"/>
          <p:cNvSpPr>
            <a:spLocks noChangeShapeType="1"/>
          </p:cNvSpPr>
          <p:nvPr/>
        </p:nvSpPr>
        <p:spPr bwMode="auto">
          <a:xfrm flipH="1">
            <a:off x="2241550" y="2035175"/>
            <a:ext cx="3514725" cy="3095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l-GR"/>
          </a:p>
        </p:txBody>
      </p:sp>
      <p:sp>
        <p:nvSpPr>
          <p:cNvPr id="30740" name="Line 157"/>
          <p:cNvSpPr>
            <a:spLocks noChangeShapeType="1"/>
          </p:cNvSpPr>
          <p:nvPr/>
        </p:nvSpPr>
        <p:spPr bwMode="auto">
          <a:xfrm flipH="1">
            <a:off x="2163763" y="2330450"/>
            <a:ext cx="4894262" cy="3349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l-GR"/>
          </a:p>
        </p:txBody>
      </p:sp>
      <p:sp>
        <p:nvSpPr>
          <p:cNvPr id="30741" name="Line 158"/>
          <p:cNvSpPr>
            <a:spLocks noChangeShapeType="1"/>
          </p:cNvSpPr>
          <p:nvPr/>
        </p:nvSpPr>
        <p:spPr bwMode="auto">
          <a:xfrm flipH="1">
            <a:off x="2227263" y="2692400"/>
            <a:ext cx="914400" cy="2571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l-GR"/>
          </a:p>
        </p:txBody>
      </p:sp>
      <p:sp>
        <p:nvSpPr>
          <p:cNvPr id="30742" name="Line 159"/>
          <p:cNvSpPr>
            <a:spLocks noChangeShapeType="1"/>
          </p:cNvSpPr>
          <p:nvPr/>
        </p:nvSpPr>
        <p:spPr bwMode="auto">
          <a:xfrm flipH="1">
            <a:off x="2241550" y="2949575"/>
            <a:ext cx="2239963" cy="3095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l-GR"/>
          </a:p>
        </p:txBody>
      </p:sp>
      <p:sp>
        <p:nvSpPr>
          <p:cNvPr id="30743" name="Line 160"/>
          <p:cNvSpPr>
            <a:spLocks noChangeShapeType="1"/>
          </p:cNvSpPr>
          <p:nvPr/>
        </p:nvSpPr>
        <p:spPr bwMode="auto">
          <a:xfrm flipH="1">
            <a:off x="2254250" y="3206750"/>
            <a:ext cx="5975350" cy="3349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l-GR"/>
          </a:p>
        </p:txBody>
      </p:sp>
      <p:sp>
        <p:nvSpPr>
          <p:cNvPr id="465057" name="Oval 161"/>
          <p:cNvSpPr>
            <a:spLocks noChangeArrowheads="1"/>
          </p:cNvSpPr>
          <p:nvPr/>
        </p:nvSpPr>
        <p:spPr bwMode="auto">
          <a:xfrm>
            <a:off x="2276475" y="5178425"/>
            <a:ext cx="595313" cy="307975"/>
          </a:xfrm>
          <a:prstGeom prst="ellipse">
            <a:avLst/>
          </a:prstGeom>
          <a:solidFill>
            <a:srgbClr val="FFFF00">
              <a:alpha val="67058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465058" name="Line 162"/>
          <p:cNvSpPr>
            <a:spLocks noChangeShapeType="1"/>
          </p:cNvSpPr>
          <p:nvPr/>
        </p:nvSpPr>
        <p:spPr bwMode="auto">
          <a:xfrm>
            <a:off x="2733675" y="5437188"/>
            <a:ext cx="406400" cy="396875"/>
          </a:xfrm>
          <a:prstGeom prst="line">
            <a:avLst/>
          </a:prstGeom>
          <a:noFill/>
          <a:ln w="57150">
            <a:solidFill>
              <a:srgbClr val="CC3300"/>
            </a:solidFill>
            <a:round/>
            <a:headEnd/>
            <a:tailEnd/>
          </a:ln>
        </p:spPr>
        <p:txBody>
          <a:bodyPr wrap="none"/>
          <a:lstStyle/>
          <a:p>
            <a:endParaRPr lang="el-GR"/>
          </a:p>
        </p:txBody>
      </p:sp>
      <p:sp>
        <p:nvSpPr>
          <p:cNvPr id="465059" name="Line 163"/>
          <p:cNvSpPr>
            <a:spLocks noChangeShapeType="1"/>
          </p:cNvSpPr>
          <p:nvPr/>
        </p:nvSpPr>
        <p:spPr bwMode="auto">
          <a:xfrm>
            <a:off x="3557588" y="5973763"/>
            <a:ext cx="606425" cy="0"/>
          </a:xfrm>
          <a:prstGeom prst="line">
            <a:avLst/>
          </a:prstGeom>
          <a:noFill/>
          <a:ln w="57150">
            <a:solidFill>
              <a:srgbClr val="CC3300"/>
            </a:solidFill>
            <a:round/>
            <a:headEnd/>
            <a:tailEnd/>
          </a:ln>
        </p:spPr>
        <p:txBody>
          <a:bodyPr wrap="none"/>
          <a:lstStyle/>
          <a:p>
            <a:endParaRPr lang="el-GR"/>
          </a:p>
        </p:txBody>
      </p:sp>
      <p:sp>
        <p:nvSpPr>
          <p:cNvPr id="465060" name="Line 164"/>
          <p:cNvSpPr>
            <a:spLocks noChangeShapeType="1"/>
          </p:cNvSpPr>
          <p:nvPr/>
        </p:nvSpPr>
        <p:spPr bwMode="auto">
          <a:xfrm flipV="1">
            <a:off x="2752725" y="4929188"/>
            <a:ext cx="536575" cy="298450"/>
          </a:xfrm>
          <a:prstGeom prst="line">
            <a:avLst/>
          </a:prstGeom>
          <a:noFill/>
          <a:ln w="57150">
            <a:solidFill>
              <a:srgbClr val="CC3300"/>
            </a:solidFill>
            <a:round/>
            <a:headEnd/>
            <a:tailEnd/>
          </a:ln>
        </p:spPr>
        <p:txBody>
          <a:bodyPr wrap="none"/>
          <a:lstStyle/>
          <a:p>
            <a:endParaRPr lang="el-GR"/>
          </a:p>
        </p:txBody>
      </p:sp>
      <p:sp>
        <p:nvSpPr>
          <p:cNvPr id="465061" name="Line 165"/>
          <p:cNvSpPr>
            <a:spLocks noChangeShapeType="1"/>
          </p:cNvSpPr>
          <p:nvPr/>
        </p:nvSpPr>
        <p:spPr bwMode="auto">
          <a:xfrm flipH="1" flipV="1">
            <a:off x="4471988" y="4940300"/>
            <a:ext cx="11112" cy="874713"/>
          </a:xfrm>
          <a:prstGeom prst="line">
            <a:avLst/>
          </a:prstGeom>
          <a:noFill/>
          <a:ln w="57150">
            <a:solidFill>
              <a:srgbClr val="CC3300"/>
            </a:solidFill>
            <a:round/>
            <a:headEnd/>
            <a:tailEnd/>
          </a:ln>
        </p:spPr>
        <p:txBody>
          <a:bodyPr wrap="none"/>
          <a:lstStyle/>
          <a:p>
            <a:endParaRPr lang="el-GR"/>
          </a:p>
        </p:txBody>
      </p:sp>
      <p:sp>
        <p:nvSpPr>
          <p:cNvPr id="465062" name="Line 166"/>
          <p:cNvSpPr>
            <a:spLocks noChangeShapeType="1"/>
          </p:cNvSpPr>
          <p:nvPr/>
        </p:nvSpPr>
        <p:spPr bwMode="auto">
          <a:xfrm flipV="1">
            <a:off x="4670425" y="5465763"/>
            <a:ext cx="676275" cy="457200"/>
          </a:xfrm>
          <a:prstGeom prst="line">
            <a:avLst/>
          </a:prstGeom>
          <a:noFill/>
          <a:ln w="57150">
            <a:solidFill>
              <a:srgbClr val="CC3300"/>
            </a:solidFill>
            <a:round/>
            <a:headEnd/>
            <a:tailEnd/>
          </a:ln>
        </p:spPr>
        <p:txBody>
          <a:bodyPr wrap="none"/>
          <a:lstStyle/>
          <a:p>
            <a:endParaRPr lang="el-GR"/>
          </a:p>
        </p:txBody>
      </p:sp>
      <p:sp>
        <p:nvSpPr>
          <p:cNvPr id="30750" name="Text Box 167"/>
          <p:cNvSpPr txBox="1">
            <a:spLocks noChangeArrowheads="1"/>
          </p:cNvSpPr>
          <p:nvPr/>
        </p:nvSpPr>
        <p:spPr bwMode="auto">
          <a:xfrm>
            <a:off x="146050" y="6216650"/>
            <a:ext cx="72834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dirty="0"/>
              <a:t>Η διαδικασία εκτελείται</a:t>
            </a:r>
            <a:r>
              <a:rPr lang="en-US" dirty="0"/>
              <a:t> </a:t>
            </a:r>
            <a:r>
              <a:rPr lang="el-GR" dirty="0"/>
              <a:t>από τον </a:t>
            </a:r>
            <a:r>
              <a:rPr lang="el-GR" b="1" dirty="0"/>
              <a:t>κάθε δρομολογητή στο δίκτυο</a:t>
            </a:r>
            <a:endParaRPr lang="en-US" b="1" dirty="0"/>
          </a:p>
          <a:p>
            <a:pPr eaLnBrk="0" hangingPunct="0"/>
            <a:r>
              <a:rPr lang="en-US" dirty="0"/>
              <a:t>Use of global information about the network topology &amp; costs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5057" grpId="0" animBg="1"/>
      <p:bldP spid="465058" grpId="0" animBg="1"/>
      <p:bldP spid="465059" grpId="0" animBg="1"/>
      <p:bldP spid="465060" grpId="0" animBg="1"/>
      <p:bldP spid="465061" grpId="0" animBg="1"/>
      <p:bldP spid="46506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10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0F074361-A188-4266-B387-0B3857DBE15A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041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382000" cy="1143000"/>
          </a:xfrm>
        </p:spPr>
        <p:txBody>
          <a:bodyPr/>
          <a:lstStyle/>
          <a:p>
            <a:r>
              <a:rPr lang="en-US" sz="3600" smtClean="0"/>
              <a:t>Network layer</a:t>
            </a:r>
          </a:p>
        </p:txBody>
      </p:sp>
      <p:sp>
        <p:nvSpPr>
          <p:cNvPr id="104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11163" y="1054100"/>
            <a:ext cx="4086225" cy="1831975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transport segment from sending to receiving host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on sending side encapsulates segments into </a:t>
            </a:r>
            <a:r>
              <a:rPr lang="en-US" sz="2400" dirty="0" err="1" smtClean="0"/>
              <a:t>datagrams</a:t>
            </a: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on </a:t>
            </a:r>
            <a:r>
              <a:rPr lang="en-US" sz="2400" dirty="0" err="1" smtClean="0"/>
              <a:t>rcving</a:t>
            </a:r>
            <a:r>
              <a:rPr lang="en-US" sz="2400" dirty="0" smtClean="0"/>
              <a:t> side, delivers segments to transport layer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network layer protocols in </a:t>
            </a:r>
            <a:r>
              <a:rPr lang="en-US" sz="2400" i="1" dirty="0" smtClean="0"/>
              <a:t>every</a:t>
            </a:r>
            <a:r>
              <a:rPr lang="en-US" sz="2400" dirty="0" smtClean="0"/>
              <a:t> host, router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router examines header fields in all IP </a:t>
            </a:r>
            <a:r>
              <a:rPr lang="en-US" sz="2400" dirty="0" err="1" smtClean="0"/>
              <a:t>datagrams</a:t>
            </a:r>
            <a:r>
              <a:rPr lang="en-US" sz="2400" dirty="0" smtClean="0"/>
              <a:t> passing through it</a:t>
            </a:r>
          </a:p>
          <a:p>
            <a:pPr>
              <a:buFont typeface="ZapfDingbats"/>
              <a:buNone/>
            </a:pPr>
            <a:endParaRPr lang="en-US" sz="2400" dirty="0" smtClean="0"/>
          </a:p>
          <a:p>
            <a:pPr>
              <a:buFont typeface="ZapfDingbats"/>
              <a:buNone/>
            </a:pPr>
            <a:endParaRPr lang="en-US" sz="2000" dirty="0" smtClean="0"/>
          </a:p>
          <a:p>
            <a:pPr lvl="1"/>
            <a:endParaRPr lang="en-US" sz="1800" dirty="0" smtClean="0"/>
          </a:p>
          <a:p>
            <a:endParaRPr lang="en-US" sz="2400" dirty="0" smtClean="0"/>
          </a:p>
        </p:txBody>
      </p:sp>
      <p:sp>
        <p:nvSpPr>
          <p:cNvPr id="1043" name="Freeform 684"/>
          <p:cNvSpPr>
            <a:spLocks/>
          </p:cNvSpPr>
          <p:nvPr/>
        </p:nvSpPr>
        <p:spPr bwMode="auto">
          <a:xfrm>
            <a:off x="6737350" y="3430588"/>
            <a:ext cx="1314450" cy="674687"/>
          </a:xfrm>
          <a:custGeom>
            <a:avLst/>
            <a:gdLst>
              <a:gd name="T0" fmla="*/ 962699801 w 828"/>
              <a:gd name="T1" fmla="*/ 75604635 h 425"/>
              <a:gd name="T2" fmla="*/ 932457934 w 828"/>
              <a:gd name="T3" fmla="*/ 75604635 h 425"/>
              <a:gd name="T4" fmla="*/ 317539693 w 828"/>
              <a:gd name="T5" fmla="*/ 80644942 h 425"/>
              <a:gd name="T6" fmla="*/ 15120939 w 828"/>
              <a:gd name="T7" fmla="*/ 317539460 h 425"/>
              <a:gd name="T8" fmla="*/ 231854406 w 828"/>
              <a:gd name="T9" fmla="*/ 690522301 h 425"/>
              <a:gd name="T10" fmla="*/ 735885606 w 828"/>
              <a:gd name="T11" fmla="*/ 967739402 h 425"/>
              <a:gd name="T12" fmla="*/ 1360884371 w 828"/>
              <a:gd name="T13" fmla="*/ 1048384319 h 425"/>
              <a:gd name="T14" fmla="*/ 1759069338 w 828"/>
              <a:gd name="T15" fmla="*/ 831650906 h 425"/>
              <a:gd name="T16" fmla="*/ 1955641467 w 828"/>
              <a:gd name="T17" fmla="*/ 428426320 h 425"/>
              <a:gd name="T18" fmla="*/ 1995963955 w 828"/>
              <a:gd name="T19" fmla="*/ 55443405 h 425"/>
              <a:gd name="T20" fmla="*/ 1411287481 w 828"/>
              <a:gd name="T21" fmla="*/ 95765864 h 425"/>
              <a:gd name="T22" fmla="*/ 962699801 w 828"/>
              <a:gd name="T23" fmla="*/ 75604635 h 42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828"/>
              <a:gd name="T37" fmla="*/ 0 h 425"/>
              <a:gd name="T38" fmla="*/ 828 w 828"/>
              <a:gd name="T39" fmla="*/ 425 h 42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828" h="425">
                <a:moveTo>
                  <a:pt x="382" y="30"/>
                </a:moveTo>
                <a:cubicBezTo>
                  <a:pt x="350" y="29"/>
                  <a:pt x="413" y="30"/>
                  <a:pt x="370" y="30"/>
                </a:cubicBezTo>
                <a:cubicBezTo>
                  <a:pt x="327" y="30"/>
                  <a:pt x="187" y="16"/>
                  <a:pt x="126" y="32"/>
                </a:cubicBezTo>
                <a:cubicBezTo>
                  <a:pt x="65" y="48"/>
                  <a:pt x="12" y="86"/>
                  <a:pt x="6" y="126"/>
                </a:cubicBezTo>
                <a:cubicBezTo>
                  <a:pt x="0" y="166"/>
                  <a:pt x="44" y="231"/>
                  <a:pt x="92" y="274"/>
                </a:cubicBezTo>
                <a:cubicBezTo>
                  <a:pt x="140" y="317"/>
                  <a:pt x="217" y="360"/>
                  <a:pt x="292" y="384"/>
                </a:cubicBezTo>
                <a:cubicBezTo>
                  <a:pt x="367" y="408"/>
                  <a:pt x="472" y="425"/>
                  <a:pt x="540" y="416"/>
                </a:cubicBezTo>
                <a:cubicBezTo>
                  <a:pt x="608" y="407"/>
                  <a:pt x="659" y="371"/>
                  <a:pt x="698" y="330"/>
                </a:cubicBezTo>
                <a:cubicBezTo>
                  <a:pt x="737" y="289"/>
                  <a:pt x="760" y="221"/>
                  <a:pt x="776" y="170"/>
                </a:cubicBezTo>
                <a:cubicBezTo>
                  <a:pt x="792" y="119"/>
                  <a:pt x="828" y="44"/>
                  <a:pt x="792" y="22"/>
                </a:cubicBezTo>
                <a:cubicBezTo>
                  <a:pt x="756" y="0"/>
                  <a:pt x="630" y="37"/>
                  <a:pt x="560" y="38"/>
                </a:cubicBezTo>
                <a:cubicBezTo>
                  <a:pt x="490" y="39"/>
                  <a:pt x="414" y="31"/>
                  <a:pt x="382" y="30"/>
                </a:cubicBezTo>
                <a:close/>
              </a:path>
            </a:pathLst>
          </a:custGeom>
          <a:solidFill>
            <a:srgbClr val="DDDDDD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044" name="Freeform 685"/>
          <p:cNvSpPr>
            <a:spLocks/>
          </p:cNvSpPr>
          <p:nvPr/>
        </p:nvSpPr>
        <p:spPr bwMode="auto">
          <a:xfrm>
            <a:off x="6756400" y="1905000"/>
            <a:ext cx="1730375" cy="1044575"/>
          </a:xfrm>
          <a:custGeom>
            <a:avLst/>
            <a:gdLst>
              <a:gd name="T0" fmla="*/ 2147483647 w 765"/>
              <a:gd name="T1" fmla="*/ 51791808 h 459"/>
              <a:gd name="T2" fmla="*/ 1473499230 w 765"/>
              <a:gd name="T3" fmla="*/ 362535844 h 459"/>
              <a:gd name="T4" fmla="*/ 491166363 w 765"/>
              <a:gd name="T5" fmla="*/ 517908937 h 459"/>
              <a:gd name="T6" fmla="*/ 71628472 w 765"/>
              <a:gd name="T7" fmla="*/ 1740175577 h 459"/>
              <a:gd name="T8" fmla="*/ 920937231 w 765"/>
              <a:gd name="T9" fmla="*/ 2147483647 h 459"/>
              <a:gd name="T10" fmla="*/ 1770246007 w 765"/>
              <a:gd name="T11" fmla="*/ 2147483647 h 459"/>
              <a:gd name="T12" fmla="*/ 2147483647 w 765"/>
              <a:gd name="T13" fmla="*/ 2147483647 h 459"/>
              <a:gd name="T14" fmla="*/ 2147483647 w 765"/>
              <a:gd name="T15" fmla="*/ 2147483647 h 459"/>
              <a:gd name="T16" fmla="*/ 2147483647 w 765"/>
              <a:gd name="T17" fmla="*/ 1926624200 h 459"/>
              <a:gd name="T18" fmla="*/ 2147483647 w 765"/>
              <a:gd name="T19" fmla="*/ 818298275 h 459"/>
              <a:gd name="T20" fmla="*/ 2147483647 w 765"/>
              <a:gd name="T21" fmla="*/ 176089426 h 459"/>
              <a:gd name="T22" fmla="*/ 2147483647 w 765"/>
              <a:gd name="T23" fmla="*/ 51791808 h 459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765"/>
              <a:gd name="T37" fmla="*/ 0 h 459"/>
              <a:gd name="T38" fmla="*/ 765 w 765"/>
              <a:gd name="T39" fmla="*/ 459 h 459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765" h="459">
                <a:moveTo>
                  <a:pt x="424" y="10"/>
                </a:moveTo>
                <a:cubicBezTo>
                  <a:pt x="362" y="16"/>
                  <a:pt x="343" y="55"/>
                  <a:pt x="288" y="70"/>
                </a:cubicBezTo>
                <a:cubicBezTo>
                  <a:pt x="233" y="85"/>
                  <a:pt x="142" y="56"/>
                  <a:pt x="96" y="100"/>
                </a:cubicBezTo>
                <a:cubicBezTo>
                  <a:pt x="50" y="144"/>
                  <a:pt x="0" y="279"/>
                  <a:pt x="14" y="336"/>
                </a:cubicBezTo>
                <a:cubicBezTo>
                  <a:pt x="28" y="393"/>
                  <a:pt x="125" y="429"/>
                  <a:pt x="180" y="444"/>
                </a:cubicBezTo>
                <a:cubicBezTo>
                  <a:pt x="235" y="459"/>
                  <a:pt x="279" y="426"/>
                  <a:pt x="346" y="426"/>
                </a:cubicBezTo>
                <a:cubicBezTo>
                  <a:pt x="413" y="426"/>
                  <a:pt x="525" y="443"/>
                  <a:pt x="584" y="444"/>
                </a:cubicBezTo>
                <a:cubicBezTo>
                  <a:pt x="643" y="445"/>
                  <a:pt x="670" y="446"/>
                  <a:pt x="698" y="434"/>
                </a:cubicBezTo>
                <a:cubicBezTo>
                  <a:pt x="726" y="422"/>
                  <a:pt x="743" y="418"/>
                  <a:pt x="752" y="372"/>
                </a:cubicBezTo>
                <a:cubicBezTo>
                  <a:pt x="761" y="326"/>
                  <a:pt x="765" y="214"/>
                  <a:pt x="750" y="158"/>
                </a:cubicBezTo>
                <a:cubicBezTo>
                  <a:pt x="735" y="102"/>
                  <a:pt x="716" y="58"/>
                  <a:pt x="662" y="34"/>
                </a:cubicBezTo>
                <a:cubicBezTo>
                  <a:pt x="608" y="10"/>
                  <a:pt x="505" y="0"/>
                  <a:pt x="424" y="10"/>
                </a:cubicBezTo>
                <a:close/>
              </a:path>
            </a:pathLst>
          </a:custGeom>
          <a:gradFill rotWithShape="1">
            <a:gsLst>
              <a:gs pos="0">
                <a:srgbClr val="DDDDDD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045" name="Freeform 686"/>
          <p:cNvSpPr>
            <a:spLocks/>
          </p:cNvSpPr>
          <p:nvPr/>
        </p:nvSpPr>
        <p:spPr bwMode="auto">
          <a:xfrm>
            <a:off x="5016500" y="1612900"/>
            <a:ext cx="1644650" cy="1071563"/>
          </a:xfrm>
          <a:custGeom>
            <a:avLst/>
            <a:gdLst>
              <a:gd name="T0" fmla="*/ 1633060877 w 1036"/>
              <a:gd name="T1" fmla="*/ 27722528 h 675"/>
              <a:gd name="T2" fmla="*/ 982860871 w 1036"/>
              <a:gd name="T3" fmla="*/ 133569139 h 675"/>
              <a:gd name="T4" fmla="*/ 519152141 w 1036"/>
              <a:gd name="T5" fmla="*/ 325101083 h 675"/>
              <a:gd name="T6" fmla="*/ 383063669 w 1036"/>
              <a:gd name="T7" fmla="*/ 577116834 h 675"/>
              <a:gd name="T8" fmla="*/ 55443436 w 1036"/>
              <a:gd name="T9" fmla="*/ 748487477 h 675"/>
              <a:gd name="T10" fmla="*/ 45362804 w 1036"/>
              <a:gd name="T11" fmla="*/ 1156753031 h 675"/>
              <a:gd name="T12" fmla="*/ 332660567 w 1036"/>
              <a:gd name="T13" fmla="*/ 1232357726 h 675"/>
              <a:gd name="T14" fmla="*/ 1154231415 w 1036"/>
              <a:gd name="T15" fmla="*/ 1232357726 h 675"/>
              <a:gd name="T16" fmla="*/ 1507053124 w 1036"/>
              <a:gd name="T17" fmla="*/ 1398688056 h 675"/>
              <a:gd name="T18" fmla="*/ 1895157401 w 1036"/>
              <a:gd name="T19" fmla="*/ 1655744021 h 675"/>
              <a:gd name="T20" fmla="*/ 2147483647 w 1036"/>
              <a:gd name="T21" fmla="*/ 1665825044 h 675"/>
              <a:gd name="T22" fmla="*/ 2147483647 w 1036"/>
              <a:gd name="T23" fmla="*/ 1519655569 h 675"/>
              <a:gd name="T24" fmla="*/ 2147483647 w 1036"/>
              <a:gd name="T25" fmla="*/ 1121470840 h 675"/>
              <a:gd name="T26" fmla="*/ 2147483647 w 1036"/>
              <a:gd name="T27" fmla="*/ 733366538 h 675"/>
              <a:gd name="T28" fmla="*/ 2147483647 w 1036"/>
              <a:gd name="T29" fmla="*/ 269657640 h 675"/>
              <a:gd name="T30" fmla="*/ 2147483647 w 1036"/>
              <a:gd name="T31" fmla="*/ 42843467 h 675"/>
              <a:gd name="T32" fmla="*/ 1955641122 w 1036"/>
              <a:gd name="T33" fmla="*/ 7561266 h 675"/>
              <a:gd name="T34" fmla="*/ 1633060877 w 1036"/>
              <a:gd name="T35" fmla="*/ 27722528 h 67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036"/>
              <a:gd name="T55" fmla="*/ 0 h 675"/>
              <a:gd name="T56" fmla="*/ 1036 w 1036"/>
              <a:gd name="T57" fmla="*/ 675 h 67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036" h="675">
                <a:moveTo>
                  <a:pt x="648" y="11"/>
                </a:moveTo>
                <a:cubicBezTo>
                  <a:pt x="584" y="19"/>
                  <a:pt x="464" y="33"/>
                  <a:pt x="390" y="53"/>
                </a:cubicBezTo>
                <a:cubicBezTo>
                  <a:pt x="316" y="73"/>
                  <a:pt x="246" y="100"/>
                  <a:pt x="206" y="129"/>
                </a:cubicBezTo>
                <a:cubicBezTo>
                  <a:pt x="166" y="158"/>
                  <a:pt x="183" y="201"/>
                  <a:pt x="152" y="229"/>
                </a:cubicBezTo>
                <a:cubicBezTo>
                  <a:pt x="121" y="257"/>
                  <a:pt x="44" y="259"/>
                  <a:pt x="22" y="297"/>
                </a:cubicBezTo>
                <a:cubicBezTo>
                  <a:pt x="0" y="335"/>
                  <a:pt x="0" y="427"/>
                  <a:pt x="18" y="459"/>
                </a:cubicBezTo>
                <a:cubicBezTo>
                  <a:pt x="36" y="491"/>
                  <a:pt x="59" y="484"/>
                  <a:pt x="132" y="489"/>
                </a:cubicBezTo>
                <a:cubicBezTo>
                  <a:pt x="205" y="494"/>
                  <a:pt x="380" y="478"/>
                  <a:pt x="458" y="489"/>
                </a:cubicBezTo>
                <a:cubicBezTo>
                  <a:pt x="536" y="500"/>
                  <a:pt x="549" y="527"/>
                  <a:pt x="598" y="555"/>
                </a:cubicBezTo>
                <a:cubicBezTo>
                  <a:pt x="647" y="583"/>
                  <a:pt x="707" y="639"/>
                  <a:pt x="752" y="657"/>
                </a:cubicBezTo>
                <a:cubicBezTo>
                  <a:pt x="797" y="675"/>
                  <a:pt x="837" y="670"/>
                  <a:pt x="870" y="661"/>
                </a:cubicBezTo>
                <a:cubicBezTo>
                  <a:pt x="903" y="652"/>
                  <a:pt x="932" y="639"/>
                  <a:pt x="952" y="603"/>
                </a:cubicBezTo>
                <a:cubicBezTo>
                  <a:pt x="972" y="567"/>
                  <a:pt x="981" y="497"/>
                  <a:pt x="992" y="445"/>
                </a:cubicBezTo>
                <a:cubicBezTo>
                  <a:pt x="1003" y="393"/>
                  <a:pt x="1013" y="347"/>
                  <a:pt x="1018" y="291"/>
                </a:cubicBezTo>
                <a:cubicBezTo>
                  <a:pt x="1023" y="235"/>
                  <a:pt x="1036" y="153"/>
                  <a:pt x="1022" y="107"/>
                </a:cubicBezTo>
                <a:cubicBezTo>
                  <a:pt x="1008" y="61"/>
                  <a:pt x="975" y="34"/>
                  <a:pt x="934" y="17"/>
                </a:cubicBezTo>
                <a:cubicBezTo>
                  <a:pt x="893" y="0"/>
                  <a:pt x="824" y="4"/>
                  <a:pt x="776" y="3"/>
                </a:cubicBezTo>
                <a:cubicBezTo>
                  <a:pt x="728" y="2"/>
                  <a:pt x="712" y="3"/>
                  <a:pt x="648" y="11"/>
                </a:cubicBezTo>
                <a:close/>
              </a:path>
            </a:pathLst>
          </a:custGeom>
          <a:solidFill>
            <a:srgbClr val="DDDDDD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grpSp>
        <p:nvGrpSpPr>
          <p:cNvPr id="1046" name="Group 687"/>
          <p:cNvGrpSpPr>
            <a:grpSpLocks/>
          </p:cNvGrpSpPr>
          <p:nvPr/>
        </p:nvGrpSpPr>
        <p:grpSpPr bwMode="auto">
          <a:xfrm>
            <a:off x="5103813" y="2947988"/>
            <a:ext cx="1458912" cy="933450"/>
            <a:chOff x="2889" y="1631"/>
            <a:chExt cx="980" cy="743"/>
          </a:xfrm>
        </p:grpSpPr>
        <p:sp>
          <p:nvSpPr>
            <p:cNvPr id="1633" name="Rectangle 688"/>
            <p:cNvSpPr>
              <a:spLocks noChangeArrowheads="1"/>
            </p:cNvSpPr>
            <p:nvPr/>
          </p:nvSpPr>
          <p:spPr bwMode="auto">
            <a:xfrm>
              <a:off x="3046" y="1841"/>
              <a:ext cx="663" cy="53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34" name="AutoShape 689"/>
            <p:cNvSpPr>
              <a:spLocks noChangeArrowheads="1"/>
            </p:cNvSpPr>
            <p:nvPr/>
          </p:nvSpPr>
          <p:spPr bwMode="auto">
            <a:xfrm>
              <a:off x="2889" y="1631"/>
              <a:ext cx="980" cy="253"/>
            </a:xfrm>
            <a:prstGeom prst="triangle">
              <a:avLst>
                <a:gd name="adj" fmla="val 50000"/>
              </a:avLst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400">
                <a:solidFill>
                  <a:srgbClr val="00CCFF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047" name="Group 690"/>
          <p:cNvGrpSpPr>
            <a:grpSpLocks/>
          </p:cNvGrpSpPr>
          <p:nvPr/>
        </p:nvGrpSpPr>
        <p:grpSpPr bwMode="auto">
          <a:xfrm>
            <a:off x="5805488" y="1804988"/>
            <a:ext cx="336550" cy="531812"/>
            <a:chOff x="3796" y="1043"/>
            <a:chExt cx="865" cy="1237"/>
          </a:xfrm>
        </p:grpSpPr>
        <p:sp>
          <p:nvSpPr>
            <p:cNvPr id="1603" name="Line 691"/>
            <p:cNvSpPr>
              <a:spLocks noChangeShapeType="1"/>
            </p:cNvSpPr>
            <p:nvPr/>
          </p:nvSpPr>
          <p:spPr bwMode="auto">
            <a:xfrm flipH="1">
              <a:off x="3992" y="1481"/>
              <a:ext cx="235" cy="72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1604" name="Line 692"/>
            <p:cNvSpPr>
              <a:spLocks noChangeShapeType="1"/>
            </p:cNvSpPr>
            <p:nvPr/>
          </p:nvSpPr>
          <p:spPr bwMode="auto">
            <a:xfrm>
              <a:off x="4227" y="1481"/>
              <a:ext cx="236" cy="72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1605" name="Line 693"/>
            <p:cNvSpPr>
              <a:spLocks noChangeShapeType="1"/>
            </p:cNvSpPr>
            <p:nvPr/>
          </p:nvSpPr>
          <p:spPr bwMode="auto">
            <a:xfrm>
              <a:off x="3992" y="2201"/>
              <a:ext cx="235" cy="7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1606" name="Line 694"/>
            <p:cNvSpPr>
              <a:spLocks noChangeShapeType="1"/>
            </p:cNvSpPr>
            <p:nvPr/>
          </p:nvSpPr>
          <p:spPr bwMode="auto">
            <a:xfrm flipH="1">
              <a:off x="4227" y="2201"/>
              <a:ext cx="236" cy="7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1607" name="Line 695"/>
            <p:cNvSpPr>
              <a:spLocks noChangeShapeType="1"/>
            </p:cNvSpPr>
            <p:nvPr/>
          </p:nvSpPr>
          <p:spPr bwMode="auto">
            <a:xfrm>
              <a:off x="4227" y="1497"/>
              <a:ext cx="0" cy="783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1608" name="Line 696"/>
            <p:cNvSpPr>
              <a:spLocks noChangeShapeType="1"/>
            </p:cNvSpPr>
            <p:nvPr/>
          </p:nvSpPr>
          <p:spPr bwMode="auto">
            <a:xfrm flipV="1">
              <a:off x="3992" y="2127"/>
              <a:ext cx="235" cy="7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1609" name="Line 697"/>
            <p:cNvSpPr>
              <a:spLocks noChangeShapeType="1"/>
            </p:cNvSpPr>
            <p:nvPr/>
          </p:nvSpPr>
          <p:spPr bwMode="auto">
            <a:xfrm flipH="1" flipV="1">
              <a:off x="4227" y="2127"/>
              <a:ext cx="236" cy="7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1610" name="Line 698"/>
            <p:cNvSpPr>
              <a:spLocks noChangeShapeType="1"/>
            </p:cNvSpPr>
            <p:nvPr/>
          </p:nvSpPr>
          <p:spPr bwMode="auto">
            <a:xfrm>
              <a:off x="4092" y="1890"/>
              <a:ext cx="135" cy="6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1611" name="Line 699"/>
            <p:cNvSpPr>
              <a:spLocks noChangeShapeType="1"/>
            </p:cNvSpPr>
            <p:nvPr/>
          </p:nvSpPr>
          <p:spPr bwMode="auto">
            <a:xfrm flipV="1">
              <a:off x="4227" y="1890"/>
              <a:ext cx="143" cy="6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1612" name="Line 700"/>
            <p:cNvSpPr>
              <a:spLocks noChangeShapeType="1"/>
            </p:cNvSpPr>
            <p:nvPr/>
          </p:nvSpPr>
          <p:spPr bwMode="auto">
            <a:xfrm>
              <a:off x="4047" y="1996"/>
              <a:ext cx="175" cy="81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1613" name="Line 701"/>
            <p:cNvSpPr>
              <a:spLocks noChangeShapeType="1"/>
            </p:cNvSpPr>
            <p:nvPr/>
          </p:nvSpPr>
          <p:spPr bwMode="auto">
            <a:xfrm flipV="1">
              <a:off x="4227" y="2012"/>
              <a:ext cx="176" cy="71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1614" name="Line 702"/>
            <p:cNvSpPr>
              <a:spLocks noChangeShapeType="1"/>
            </p:cNvSpPr>
            <p:nvPr/>
          </p:nvSpPr>
          <p:spPr bwMode="auto">
            <a:xfrm flipV="1">
              <a:off x="4227" y="1782"/>
              <a:ext cx="90" cy="2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1615" name="Line 703"/>
            <p:cNvSpPr>
              <a:spLocks noChangeShapeType="1"/>
            </p:cNvSpPr>
            <p:nvPr/>
          </p:nvSpPr>
          <p:spPr bwMode="auto">
            <a:xfrm flipV="1">
              <a:off x="4227" y="1632"/>
              <a:ext cx="57" cy="2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1616" name="Line 704"/>
            <p:cNvSpPr>
              <a:spLocks noChangeShapeType="1"/>
            </p:cNvSpPr>
            <p:nvPr/>
          </p:nvSpPr>
          <p:spPr bwMode="auto">
            <a:xfrm>
              <a:off x="4126" y="1772"/>
              <a:ext cx="109" cy="3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1617" name="Line 705"/>
            <p:cNvSpPr>
              <a:spLocks noChangeShapeType="1"/>
            </p:cNvSpPr>
            <p:nvPr/>
          </p:nvSpPr>
          <p:spPr bwMode="auto">
            <a:xfrm>
              <a:off x="4175" y="1625"/>
              <a:ext cx="63" cy="3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grpSp>
          <p:nvGrpSpPr>
            <p:cNvPr id="1618" name="Group 706"/>
            <p:cNvGrpSpPr>
              <a:grpSpLocks/>
            </p:cNvGrpSpPr>
            <p:nvPr/>
          </p:nvGrpSpPr>
          <p:grpSpPr bwMode="auto">
            <a:xfrm>
              <a:off x="4269" y="1415"/>
              <a:ext cx="392" cy="137"/>
              <a:chOff x="4227" y="1360"/>
              <a:chExt cx="863" cy="270"/>
            </a:xfrm>
          </p:grpSpPr>
          <p:sp>
            <p:nvSpPr>
              <p:cNvPr id="1629" name="Line 707"/>
              <p:cNvSpPr>
                <a:spLocks noChangeShapeType="1"/>
              </p:cNvSpPr>
              <p:nvPr/>
            </p:nvSpPr>
            <p:spPr bwMode="auto">
              <a:xfrm>
                <a:off x="4227" y="1604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1630" name="Line 708"/>
              <p:cNvSpPr>
                <a:spLocks noChangeShapeType="1"/>
              </p:cNvSpPr>
              <p:nvPr/>
            </p:nvSpPr>
            <p:spPr bwMode="auto">
              <a:xfrm rot="6361956" flipH="1" flipV="1">
                <a:off x="4464" y="1205"/>
                <a:ext cx="189" cy="500"/>
              </a:xfrm>
              <a:prstGeom prst="line">
                <a:avLst/>
              </a:prstGeom>
              <a:noFill/>
              <a:ln w="317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1631" name="Line 709"/>
              <p:cNvSpPr>
                <a:spLocks noChangeShapeType="1"/>
              </p:cNvSpPr>
              <p:nvPr/>
            </p:nvSpPr>
            <p:spPr bwMode="auto">
              <a:xfrm rot="6361956">
                <a:off x="4602" y="1393"/>
                <a:ext cx="189" cy="203"/>
              </a:xfrm>
              <a:prstGeom prst="line">
                <a:avLst/>
              </a:prstGeom>
              <a:noFill/>
              <a:ln w="317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1632" name="Line 710"/>
              <p:cNvSpPr>
                <a:spLocks noChangeShapeType="1"/>
              </p:cNvSpPr>
              <p:nvPr/>
            </p:nvSpPr>
            <p:spPr bwMode="auto">
              <a:xfrm rot="6361956" flipH="1" flipV="1">
                <a:off x="4745" y="1286"/>
                <a:ext cx="189" cy="500"/>
              </a:xfrm>
              <a:prstGeom prst="line">
                <a:avLst/>
              </a:prstGeom>
              <a:noFill/>
              <a:ln w="317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l-GR"/>
              </a:p>
            </p:txBody>
          </p:sp>
        </p:grpSp>
        <p:grpSp>
          <p:nvGrpSpPr>
            <p:cNvPr id="1619" name="Group 711"/>
            <p:cNvGrpSpPr>
              <a:grpSpLocks/>
            </p:cNvGrpSpPr>
            <p:nvPr/>
          </p:nvGrpSpPr>
          <p:grpSpPr bwMode="auto">
            <a:xfrm rot="5700496">
              <a:off x="4053" y="1170"/>
              <a:ext cx="392" cy="137"/>
              <a:chOff x="4227" y="1360"/>
              <a:chExt cx="863" cy="270"/>
            </a:xfrm>
          </p:grpSpPr>
          <p:sp>
            <p:nvSpPr>
              <p:cNvPr id="1625" name="Line 712"/>
              <p:cNvSpPr>
                <a:spLocks noChangeShapeType="1"/>
              </p:cNvSpPr>
              <p:nvPr/>
            </p:nvSpPr>
            <p:spPr bwMode="auto">
              <a:xfrm>
                <a:off x="4227" y="1604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1626" name="Line 713"/>
              <p:cNvSpPr>
                <a:spLocks noChangeShapeType="1"/>
              </p:cNvSpPr>
              <p:nvPr/>
            </p:nvSpPr>
            <p:spPr bwMode="auto">
              <a:xfrm rot="6361956" flipH="1" flipV="1">
                <a:off x="4464" y="1205"/>
                <a:ext cx="189" cy="500"/>
              </a:xfrm>
              <a:prstGeom prst="line">
                <a:avLst/>
              </a:prstGeom>
              <a:noFill/>
              <a:ln w="317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1627" name="Line 714"/>
              <p:cNvSpPr>
                <a:spLocks noChangeShapeType="1"/>
              </p:cNvSpPr>
              <p:nvPr/>
            </p:nvSpPr>
            <p:spPr bwMode="auto">
              <a:xfrm rot="6361956">
                <a:off x="4602" y="1393"/>
                <a:ext cx="189" cy="203"/>
              </a:xfrm>
              <a:prstGeom prst="line">
                <a:avLst/>
              </a:prstGeom>
              <a:noFill/>
              <a:ln w="317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1628" name="Line 715"/>
              <p:cNvSpPr>
                <a:spLocks noChangeShapeType="1"/>
              </p:cNvSpPr>
              <p:nvPr/>
            </p:nvSpPr>
            <p:spPr bwMode="auto">
              <a:xfrm rot="6361956" flipH="1" flipV="1">
                <a:off x="4745" y="1286"/>
                <a:ext cx="189" cy="500"/>
              </a:xfrm>
              <a:prstGeom prst="line">
                <a:avLst/>
              </a:prstGeom>
              <a:noFill/>
              <a:ln w="317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l-GR"/>
              </a:p>
            </p:txBody>
          </p:sp>
        </p:grpSp>
        <p:grpSp>
          <p:nvGrpSpPr>
            <p:cNvPr id="1620" name="Group 716"/>
            <p:cNvGrpSpPr>
              <a:grpSpLocks/>
            </p:cNvGrpSpPr>
            <p:nvPr/>
          </p:nvGrpSpPr>
          <p:grpSpPr bwMode="auto">
            <a:xfrm rot="10800000">
              <a:off x="3796" y="1402"/>
              <a:ext cx="392" cy="137"/>
              <a:chOff x="4227" y="1360"/>
              <a:chExt cx="863" cy="270"/>
            </a:xfrm>
          </p:grpSpPr>
          <p:sp>
            <p:nvSpPr>
              <p:cNvPr id="1621" name="Line 717"/>
              <p:cNvSpPr>
                <a:spLocks noChangeShapeType="1"/>
              </p:cNvSpPr>
              <p:nvPr/>
            </p:nvSpPr>
            <p:spPr bwMode="auto">
              <a:xfrm>
                <a:off x="4227" y="1604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1622" name="Line 718"/>
              <p:cNvSpPr>
                <a:spLocks noChangeShapeType="1"/>
              </p:cNvSpPr>
              <p:nvPr/>
            </p:nvSpPr>
            <p:spPr bwMode="auto">
              <a:xfrm rot="6361956" flipH="1" flipV="1">
                <a:off x="4464" y="1205"/>
                <a:ext cx="189" cy="500"/>
              </a:xfrm>
              <a:prstGeom prst="line">
                <a:avLst/>
              </a:prstGeom>
              <a:noFill/>
              <a:ln w="317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1623" name="Line 719"/>
              <p:cNvSpPr>
                <a:spLocks noChangeShapeType="1"/>
              </p:cNvSpPr>
              <p:nvPr/>
            </p:nvSpPr>
            <p:spPr bwMode="auto">
              <a:xfrm rot="6361956">
                <a:off x="4602" y="1393"/>
                <a:ext cx="189" cy="203"/>
              </a:xfrm>
              <a:prstGeom prst="line">
                <a:avLst/>
              </a:prstGeom>
              <a:noFill/>
              <a:ln w="317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1624" name="Line 720"/>
              <p:cNvSpPr>
                <a:spLocks noChangeShapeType="1"/>
              </p:cNvSpPr>
              <p:nvPr/>
            </p:nvSpPr>
            <p:spPr bwMode="auto">
              <a:xfrm rot="6361956" flipH="1" flipV="1">
                <a:off x="4745" y="1286"/>
                <a:ext cx="189" cy="500"/>
              </a:xfrm>
              <a:prstGeom prst="line">
                <a:avLst/>
              </a:prstGeom>
              <a:noFill/>
              <a:ln w="317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l-GR"/>
              </a:p>
            </p:txBody>
          </p:sp>
        </p:grpSp>
      </p:grpSp>
      <p:sp>
        <p:nvSpPr>
          <p:cNvPr id="1048" name="Oval 721"/>
          <p:cNvSpPr>
            <a:spLocks noChangeArrowheads="1"/>
          </p:cNvSpPr>
          <p:nvPr/>
        </p:nvSpPr>
        <p:spPr bwMode="auto">
          <a:xfrm>
            <a:off x="6862763" y="3625850"/>
            <a:ext cx="358775" cy="95250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049" name="Line 722"/>
          <p:cNvSpPr>
            <a:spLocks noChangeShapeType="1"/>
          </p:cNvSpPr>
          <p:nvPr/>
        </p:nvSpPr>
        <p:spPr bwMode="auto">
          <a:xfrm>
            <a:off x="6862763" y="3617913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050" name="Line 723"/>
          <p:cNvSpPr>
            <a:spLocks noChangeShapeType="1"/>
          </p:cNvSpPr>
          <p:nvPr/>
        </p:nvSpPr>
        <p:spPr bwMode="auto">
          <a:xfrm>
            <a:off x="7221538" y="3617913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051" name="Rectangle 724"/>
          <p:cNvSpPr>
            <a:spLocks noChangeArrowheads="1"/>
          </p:cNvSpPr>
          <p:nvPr/>
        </p:nvSpPr>
        <p:spPr bwMode="auto">
          <a:xfrm>
            <a:off x="6862763" y="3617913"/>
            <a:ext cx="355600" cy="58737"/>
          </a:xfrm>
          <a:prstGeom prst="rect">
            <a:avLst/>
          </a:prstGeom>
          <a:solidFill>
            <a:srgbClr val="DDDDDD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l-GR" sz="2400">
              <a:latin typeface="Times New Roman" pitchFamily="18" charset="0"/>
            </a:endParaRPr>
          </a:p>
        </p:txBody>
      </p:sp>
      <p:sp>
        <p:nvSpPr>
          <p:cNvPr id="1052" name="Oval 725"/>
          <p:cNvSpPr>
            <a:spLocks noChangeArrowheads="1"/>
          </p:cNvSpPr>
          <p:nvPr/>
        </p:nvSpPr>
        <p:spPr bwMode="auto">
          <a:xfrm>
            <a:off x="6859588" y="3549650"/>
            <a:ext cx="358775" cy="111125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1053" name="Group 726"/>
          <p:cNvGrpSpPr>
            <a:grpSpLocks/>
          </p:cNvGrpSpPr>
          <p:nvPr/>
        </p:nvGrpSpPr>
        <p:grpSpPr bwMode="auto">
          <a:xfrm>
            <a:off x="6945313" y="3573463"/>
            <a:ext cx="179387" cy="65087"/>
            <a:chOff x="2848" y="848"/>
            <a:chExt cx="140" cy="98"/>
          </a:xfrm>
        </p:grpSpPr>
        <p:sp>
          <p:nvSpPr>
            <p:cNvPr id="1600" name="Line 727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01" name="Line 728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02" name="Line 729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1054" name="Group 730"/>
          <p:cNvGrpSpPr>
            <a:grpSpLocks/>
          </p:cNvGrpSpPr>
          <p:nvPr/>
        </p:nvGrpSpPr>
        <p:grpSpPr bwMode="auto">
          <a:xfrm flipV="1">
            <a:off x="6945313" y="3573463"/>
            <a:ext cx="179387" cy="65087"/>
            <a:chOff x="2848" y="848"/>
            <a:chExt cx="140" cy="98"/>
          </a:xfrm>
        </p:grpSpPr>
        <p:sp>
          <p:nvSpPr>
            <p:cNvPr id="1597" name="Line 731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98" name="Line 732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99" name="Line 733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055" name="Oval 734"/>
          <p:cNvSpPr>
            <a:spLocks noChangeArrowheads="1"/>
          </p:cNvSpPr>
          <p:nvPr/>
        </p:nvSpPr>
        <p:spPr bwMode="auto">
          <a:xfrm>
            <a:off x="7218363" y="3905250"/>
            <a:ext cx="358775" cy="95250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056" name="Line 735"/>
          <p:cNvSpPr>
            <a:spLocks noChangeShapeType="1"/>
          </p:cNvSpPr>
          <p:nvPr/>
        </p:nvSpPr>
        <p:spPr bwMode="auto">
          <a:xfrm>
            <a:off x="7218363" y="3897313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057" name="Line 736"/>
          <p:cNvSpPr>
            <a:spLocks noChangeShapeType="1"/>
          </p:cNvSpPr>
          <p:nvPr/>
        </p:nvSpPr>
        <p:spPr bwMode="auto">
          <a:xfrm>
            <a:off x="7577138" y="3897313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058" name="Rectangle 737"/>
          <p:cNvSpPr>
            <a:spLocks noChangeArrowheads="1"/>
          </p:cNvSpPr>
          <p:nvPr/>
        </p:nvSpPr>
        <p:spPr bwMode="auto">
          <a:xfrm>
            <a:off x="7218363" y="3897313"/>
            <a:ext cx="355600" cy="58737"/>
          </a:xfrm>
          <a:prstGeom prst="rect">
            <a:avLst/>
          </a:prstGeom>
          <a:solidFill>
            <a:srgbClr val="DDDDDD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l-GR" sz="2400">
              <a:latin typeface="Times New Roman" pitchFamily="18" charset="0"/>
            </a:endParaRPr>
          </a:p>
        </p:txBody>
      </p:sp>
      <p:sp>
        <p:nvSpPr>
          <p:cNvPr id="1059" name="Oval 738"/>
          <p:cNvSpPr>
            <a:spLocks noChangeArrowheads="1"/>
          </p:cNvSpPr>
          <p:nvPr/>
        </p:nvSpPr>
        <p:spPr bwMode="auto">
          <a:xfrm>
            <a:off x="7215188" y="3829050"/>
            <a:ext cx="358775" cy="111125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1060" name="Group 739"/>
          <p:cNvGrpSpPr>
            <a:grpSpLocks/>
          </p:cNvGrpSpPr>
          <p:nvPr/>
        </p:nvGrpSpPr>
        <p:grpSpPr bwMode="auto">
          <a:xfrm>
            <a:off x="7300913" y="3852863"/>
            <a:ext cx="179387" cy="65087"/>
            <a:chOff x="2848" y="848"/>
            <a:chExt cx="140" cy="98"/>
          </a:xfrm>
        </p:grpSpPr>
        <p:sp>
          <p:nvSpPr>
            <p:cNvPr id="1594" name="Line 740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95" name="Line 741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96" name="Line 742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1061" name="Group 743"/>
          <p:cNvGrpSpPr>
            <a:grpSpLocks/>
          </p:cNvGrpSpPr>
          <p:nvPr/>
        </p:nvGrpSpPr>
        <p:grpSpPr bwMode="auto">
          <a:xfrm flipV="1">
            <a:off x="7300913" y="3852863"/>
            <a:ext cx="179387" cy="65087"/>
            <a:chOff x="2848" y="848"/>
            <a:chExt cx="140" cy="98"/>
          </a:xfrm>
        </p:grpSpPr>
        <p:sp>
          <p:nvSpPr>
            <p:cNvPr id="1591" name="Line 744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92" name="Line 745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93" name="Line 746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062" name="Oval 747"/>
          <p:cNvSpPr>
            <a:spLocks noChangeArrowheads="1"/>
          </p:cNvSpPr>
          <p:nvPr/>
        </p:nvSpPr>
        <p:spPr bwMode="auto">
          <a:xfrm>
            <a:off x="7497763" y="3638550"/>
            <a:ext cx="358775" cy="95250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063" name="Line 748"/>
          <p:cNvSpPr>
            <a:spLocks noChangeShapeType="1"/>
          </p:cNvSpPr>
          <p:nvPr/>
        </p:nvSpPr>
        <p:spPr bwMode="auto">
          <a:xfrm>
            <a:off x="7497763" y="3630613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064" name="Line 749"/>
          <p:cNvSpPr>
            <a:spLocks noChangeShapeType="1"/>
          </p:cNvSpPr>
          <p:nvPr/>
        </p:nvSpPr>
        <p:spPr bwMode="auto">
          <a:xfrm>
            <a:off x="7856538" y="3630613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065" name="Rectangle 750"/>
          <p:cNvSpPr>
            <a:spLocks noChangeArrowheads="1"/>
          </p:cNvSpPr>
          <p:nvPr/>
        </p:nvSpPr>
        <p:spPr bwMode="auto">
          <a:xfrm>
            <a:off x="7497763" y="3630613"/>
            <a:ext cx="355600" cy="58737"/>
          </a:xfrm>
          <a:prstGeom prst="rect">
            <a:avLst/>
          </a:prstGeom>
          <a:solidFill>
            <a:srgbClr val="DDDDDD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l-GR" sz="2400">
              <a:latin typeface="Times New Roman" pitchFamily="18" charset="0"/>
            </a:endParaRPr>
          </a:p>
        </p:txBody>
      </p:sp>
      <p:sp>
        <p:nvSpPr>
          <p:cNvPr id="1066" name="Oval 751"/>
          <p:cNvSpPr>
            <a:spLocks noChangeArrowheads="1"/>
          </p:cNvSpPr>
          <p:nvPr/>
        </p:nvSpPr>
        <p:spPr bwMode="auto">
          <a:xfrm>
            <a:off x="7494588" y="3562350"/>
            <a:ext cx="358775" cy="111125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1067" name="Group 752"/>
          <p:cNvGrpSpPr>
            <a:grpSpLocks/>
          </p:cNvGrpSpPr>
          <p:nvPr/>
        </p:nvGrpSpPr>
        <p:grpSpPr bwMode="auto">
          <a:xfrm>
            <a:off x="7580313" y="3586163"/>
            <a:ext cx="179387" cy="65087"/>
            <a:chOff x="2848" y="848"/>
            <a:chExt cx="140" cy="98"/>
          </a:xfrm>
        </p:grpSpPr>
        <p:sp>
          <p:nvSpPr>
            <p:cNvPr id="1588" name="Line 753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89" name="Line 754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90" name="Line 755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1068" name="Group 756"/>
          <p:cNvGrpSpPr>
            <a:grpSpLocks/>
          </p:cNvGrpSpPr>
          <p:nvPr/>
        </p:nvGrpSpPr>
        <p:grpSpPr bwMode="auto">
          <a:xfrm flipV="1">
            <a:off x="7580313" y="3586163"/>
            <a:ext cx="179387" cy="65087"/>
            <a:chOff x="2848" y="848"/>
            <a:chExt cx="140" cy="98"/>
          </a:xfrm>
        </p:grpSpPr>
        <p:sp>
          <p:nvSpPr>
            <p:cNvPr id="1585" name="Line 757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86" name="Line 758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87" name="Line 759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069" name="Oval 760"/>
          <p:cNvSpPr>
            <a:spLocks noChangeArrowheads="1"/>
          </p:cNvSpPr>
          <p:nvPr/>
        </p:nvSpPr>
        <p:spPr bwMode="auto">
          <a:xfrm>
            <a:off x="6962775" y="2476500"/>
            <a:ext cx="347663" cy="88900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070" name="Line 761"/>
          <p:cNvSpPr>
            <a:spLocks noChangeShapeType="1"/>
          </p:cNvSpPr>
          <p:nvPr/>
        </p:nvSpPr>
        <p:spPr bwMode="auto">
          <a:xfrm>
            <a:off x="6962775" y="2468563"/>
            <a:ext cx="0" cy="55562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071" name="Line 762"/>
          <p:cNvSpPr>
            <a:spLocks noChangeShapeType="1"/>
          </p:cNvSpPr>
          <p:nvPr/>
        </p:nvSpPr>
        <p:spPr bwMode="auto">
          <a:xfrm>
            <a:off x="7310438" y="2468563"/>
            <a:ext cx="0" cy="55562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072" name="Rectangle 763"/>
          <p:cNvSpPr>
            <a:spLocks noChangeArrowheads="1"/>
          </p:cNvSpPr>
          <p:nvPr/>
        </p:nvSpPr>
        <p:spPr bwMode="auto">
          <a:xfrm>
            <a:off x="6962775" y="2468563"/>
            <a:ext cx="344488" cy="53975"/>
          </a:xfrm>
          <a:prstGeom prst="rect">
            <a:avLst/>
          </a:prstGeom>
          <a:solidFill>
            <a:srgbClr val="DDDDDD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l-GR" sz="2400">
              <a:latin typeface="Times New Roman" pitchFamily="18" charset="0"/>
            </a:endParaRPr>
          </a:p>
        </p:txBody>
      </p:sp>
      <p:sp>
        <p:nvSpPr>
          <p:cNvPr id="1073" name="Oval 764"/>
          <p:cNvSpPr>
            <a:spLocks noChangeArrowheads="1"/>
          </p:cNvSpPr>
          <p:nvPr/>
        </p:nvSpPr>
        <p:spPr bwMode="auto">
          <a:xfrm>
            <a:off x="6959600" y="2405063"/>
            <a:ext cx="347663" cy="103187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1074" name="Group 765"/>
          <p:cNvGrpSpPr>
            <a:grpSpLocks/>
          </p:cNvGrpSpPr>
          <p:nvPr/>
        </p:nvGrpSpPr>
        <p:grpSpPr bwMode="auto">
          <a:xfrm>
            <a:off x="7043738" y="2427288"/>
            <a:ext cx="171450" cy="61912"/>
            <a:chOff x="2848" y="848"/>
            <a:chExt cx="140" cy="98"/>
          </a:xfrm>
        </p:grpSpPr>
        <p:sp>
          <p:nvSpPr>
            <p:cNvPr id="1582" name="Line 766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83" name="Line 767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84" name="Line 768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1075" name="Group 769"/>
          <p:cNvGrpSpPr>
            <a:grpSpLocks/>
          </p:cNvGrpSpPr>
          <p:nvPr/>
        </p:nvGrpSpPr>
        <p:grpSpPr bwMode="auto">
          <a:xfrm flipV="1">
            <a:off x="7043738" y="2427288"/>
            <a:ext cx="171450" cy="60325"/>
            <a:chOff x="2848" y="848"/>
            <a:chExt cx="140" cy="98"/>
          </a:xfrm>
        </p:grpSpPr>
        <p:sp>
          <p:nvSpPr>
            <p:cNvPr id="1579" name="Line 770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80" name="Line 771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81" name="Line 772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076" name="Oval 773"/>
          <p:cNvSpPr>
            <a:spLocks noChangeArrowheads="1"/>
          </p:cNvSpPr>
          <p:nvPr/>
        </p:nvSpPr>
        <p:spPr bwMode="auto">
          <a:xfrm>
            <a:off x="6961188" y="2736850"/>
            <a:ext cx="358775" cy="95250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077" name="Line 774"/>
          <p:cNvSpPr>
            <a:spLocks noChangeShapeType="1"/>
          </p:cNvSpPr>
          <p:nvPr/>
        </p:nvSpPr>
        <p:spPr bwMode="auto">
          <a:xfrm>
            <a:off x="6961188" y="2728913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078" name="Line 775"/>
          <p:cNvSpPr>
            <a:spLocks noChangeShapeType="1"/>
          </p:cNvSpPr>
          <p:nvPr/>
        </p:nvSpPr>
        <p:spPr bwMode="auto">
          <a:xfrm>
            <a:off x="7319963" y="2728913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079" name="Rectangle 776"/>
          <p:cNvSpPr>
            <a:spLocks noChangeArrowheads="1"/>
          </p:cNvSpPr>
          <p:nvPr/>
        </p:nvSpPr>
        <p:spPr bwMode="auto">
          <a:xfrm>
            <a:off x="6961188" y="2728913"/>
            <a:ext cx="355600" cy="58737"/>
          </a:xfrm>
          <a:prstGeom prst="rect">
            <a:avLst/>
          </a:prstGeom>
          <a:solidFill>
            <a:srgbClr val="DDDDDD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l-GR" sz="2400">
              <a:latin typeface="Times New Roman" pitchFamily="18" charset="0"/>
            </a:endParaRPr>
          </a:p>
        </p:txBody>
      </p:sp>
      <p:sp>
        <p:nvSpPr>
          <p:cNvPr id="1080" name="Oval 777"/>
          <p:cNvSpPr>
            <a:spLocks noChangeArrowheads="1"/>
          </p:cNvSpPr>
          <p:nvPr/>
        </p:nvSpPr>
        <p:spPr bwMode="auto">
          <a:xfrm>
            <a:off x="6958013" y="2660650"/>
            <a:ext cx="358775" cy="111125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1081" name="Group 778"/>
          <p:cNvGrpSpPr>
            <a:grpSpLocks/>
          </p:cNvGrpSpPr>
          <p:nvPr/>
        </p:nvGrpSpPr>
        <p:grpSpPr bwMode="auto">
          <a:xfrm>
            <a:off x="7043738" y="2684463"/>
            <a:ext cx="179387" cy="65087"/>
            <a:chOff x="2848" y="848"/>
            <a:chExt cx="140" cy="98"/>
          </a:xfrm>
        </p:grpSpPr>
        <p:sp>
          <p:nvSpPr>
            <p:cNvPr id="1576" name="Line 779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77" name="Line 780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78" name="Line 781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1082" name="Group 782"/>
          <p:cNvGrpSpPr>
            <a:grpSpLocks/>
          </p:cNvGrpSpPr>
          <p:nvPr/>
        </p:nvGrpSpPr>
        <p:grpSpPr bwMode="auto">
          <a:xfrm flipV="1">
            <a:off x="7043738" y="2684463"/>
            <a:ext cx="179387" cy="65087"/>
            <a:chOff x="2848" y="848"/>
            <a:chExt cx="140" cy="98"/>
          </a:xfrm>
        </p:grpSpPr>
        <p:sp>
          <p:nvSpPr>
            <p:cNvPr id="1573" name="Line 783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74" name="Line 784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75" name="Line 785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083" name="Oval 786"/>
          <p:cNvSpPr>
            <a:spLocks noChangeArrowheads="1"/>
          </p:cNvSpPr>
          <p:nvPr/>
        </p:nvSpPr>
        <p:spPr bwMode="auto">
          <a:xfrm>
            <a:off x="7437438" y="2378075"/>
            <a:ext cx="330200" cy="85725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084" name="Line 787"/>
          <p:cNvSpPr>
            <a:spLocks noChangeShapeType="1"/>
          </p:cNvSpPr>
          <p:nvPr/>
        </p:nvSpPr>
        <p:spPr bwMode="auto">
          <a:xfrm>
            <a:off x="7437438" y="2371725"/>
            <a:ext cx="0" cy="52388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085" name="Line 788"/>
          <p:cNvSpPr>
            <a:spLocks noChangeShapeType="1"/>
          </p:cNvSpPr>
          <p:nvPr/>
        </p:nvSpPr>
        <p:spPr bwMode="auto">
          <a:xfrm>
            <a:off x="7767638" y="2371725"/>
            <a:ext cx="0" cy="52388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086" name="Rectangle 789"/>
          <p:cNvSpPr>
            <a:spLocks noChangeArrowheads="1"/>
          </p:cNvSpPr>
          <p:nvPr/>
        </p:nvSpPr>
        <p:spPr bwMode="auto">
          <a:xfrm>
            <a:off x="7437438" y="2371725"/>
            <a:ext cx="327025" cy="52388"/>
          </a:xfrm>
          <a:prstGeom prst="rect">
            <a:avLst/>
          </a:prstGeom>
          <a:solidFill>
            <a:srgbClr val="DDDDDD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l-GR" sz="240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1087" name="Oval 790"/>
          <p:cNvSpPr>
            <a:spLocks noChangeArrowheads="1"/>
          </p:cNvSpPr>
          <p:nvPr/>
        </p:nvSpPr>
        <p:spPr bwMode="auto">
          <a:xfrm>
            <a:off x="7434263" y="2309813"/>
            <a:ext cx="330200" cy="100012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1088" name="Group 791"/>
          <p:cNvGrpSpPr>
            <a:grpSpLocks/>
          </p:cNvGrpSpPr>
          <p:nvPr/>
        </p:nvGrpSpPr>
        <p:grpSpPr bwMode="auto">
          <a:xfrm>
            <a:off x="7513638" y="2332038"/>
            <a:ext cx="163512" cy="57150"/>
            <a:chOff x="2848" y="848"/>
            <a:chExt cx="140" cy="98"/>
          </a:xfrm>
        </p:grpSpPr>
        <p:sp>
          <p:nvSpPr>
            <p:cNvPr id="1570" name="Line 792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71" name="Line 793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72" name="Line 794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1089" name="Group 795"/>
          <p:cNvGrpSpPr>
            <a:grpSpLocks/>
          </p:cNvGrpSpPr>
          <p:nvPr/>
        </p:nvGrpSpPr>
        <p:grpSpPr bwMode="auto">
          <a:xfrm flipV="1">
            <a:off x="7513638" y="2330450"/>
            <a:ext cx="163512" cy="58738"/>
            <a:chOff x="2848" y="848"/>
            <a:chExt cx="140" cy="98"/>
          </a:xfrm>
        </p:grpSpPr>
        <p:sp>
          <p:nvSpPr>
            <p:cNvPr id="1567" name="Line 796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68" name="Line 797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69" name="Line 798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090" name="Oval 799"/>
          <p:cNvSpPr>
            <a:spLocks noChangeArrowheads="1"/>
          </p:cNvSpPr>
          <p:nvPr/>
        </p:nvSpPr>
        <p:spPr bwMode="auto">
          <a:xfrm>
            <a:off x="7523163" y="2736850"/>
            <a:ext cx="358775" cy="95250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091" name="Line 800"/>
          <p:cNvSpPr>
            <a:spLocks noChangeShapeType="1"/>
          </p:cNvSpPr>
          <p:nvPr/>
        </p:nvSpPr>
        <p:spPr bwMode="auto">
          <a:xfrm>
            <a:off x="7523163" y="2728913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092" name="Line 801"/>
          <p:cNvSpPr>
            <a:spLocks noChangeShapeType="1"/>
          </p:cNvSpPr>
          <p:nvPr/>
        </p:nvSpPr>
        <p:spPr bwMode="auto">
          <a:xfrm>
            <a:off x="7881938" y="2728913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093" name="Rectangle 802"/>
          <p:cNvSpPr>
            <a:spLocks noChangeArrowheads="1"/>
          </p:cNvSpPr>
          <p:nvPr/>
        </p:nvSpPr>
        <p:spPr bwMode="auto">
          <a:xfrm>
            <a:off x="7523163" y="2728913"/>
            <a:ext cx="355600" cy="58737"/>
          </a:xfrm>
          <a:prstGeom prst="rect">
            <a:avLst/>
          </a:prstGeom>
          <a:solidFill>
            <a:srgbClr val="DDDDDD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l-GR" sz="2400">
              <a:latin typeface="Times New Roman" pitchFamily="18" charset="0"/>
            </a:endParaRPr>
          </a:p>
        </p:txBody>
      </p:sp>
      <p:sp>
        <p:nvSpPr>
          <p:cNvPr id="1094" name="Oval 803"/>
          <p:cNvSpPr>
            <a:spLocks noChangeArrowheads="1"/>
          </p:cNvSpPr>
          <p:nvPr/>
        </p:nvSpPr>
        <p:spPr bwMode="auto">
          <a:xfrm>
            <a:off x="7519988" y="2660650"/>
            <a:ext cx="358775" cy="111125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1095" name="Group 804"/>
          <p:cNvGrpSpPr>
            <a:grpSpLocks/>
          </p:cNvGrpSpPr>
          <p:nvPr/>
        </p:nvGrpSpPr>
        <p:grpSpPr bwMode="auto">
          <a:xfrm>
            <a:off x="7605713" y="2684463"/>
            <a:ext cx="179387" cy="65087"/>
            <a:chOff x="2848" y="848"/>
            <a:chExt cx="140" cy="98"/>
          </a:xfrm>
        </p:grpSpPr>
        <p:sp>
          <p:nvSpPr>
            <p:cNvPr id="1564" name="Line 805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65" name="Line 806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66" name="Line 807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1096" name="Group 808"/>
          <p:cNvGrpSpPr>
            <a:grpSpLocks/>
          </p:cNvGrpSpPr>
          <p:nvPr/>
        </p:nvGrpSpPr>
        <p:grpSpPr bwMode="auto">
          <a:xfrm flipV="1">
            <a:off x="7605713" y="2684463"/>
            <a:ext cx="179387" cy="65087"/>
            <a:chOff x="2848" y="848"/>
            <a:chExt cx="140" cy="98"/>
          </a:xfrm>
        </p:grpSpPr>
        <p:sp>
          <p:nvSpPr>
            <p:cNvPr id="1561" name="Line 809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62" name="Line 810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63" name="Line 811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097" name="Oval 812"/>
          <p:cNvSpPr>
            <a:spLocks noChangeArrowheads="1"/>
          </p:cNvSpPr>
          <p:nvPr/>
        </p:nvSpPr>
        <p:spPr bwMode="auto">
          <a:xfrm>
            <a:off x="6113463" y="2471738"/>
            <a:ext cx="346075" cy="87312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098" name="Line 813"/>
          <p:cNvSpPr>
            <a:spLocks noChangeShapeType="1"/>
          </p:cNvSpPr>
          <p:nvPr/>
        </p:nvSpPr>
        <p:spPr bwMode="auto">
          <a:xfrm>
            <a:off x="6113463" y="2463800"/>
            <a:ext cx="0" cy="5397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099" name="Line 814"/>
          <p:cNvSpPr>
            <a:spLocks noChangeShapeType="1"/>
          </p:cNvSpPr>
          <p:nvPr/>
        </p:nvSpPr>
        <p:spPr bwMode="auto">
          <a:xfrm>
            <a:off x="6459538" y="2463800"/>
            <a:ext cx="0" cy="5397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100" name="Rectangle 815"/>
          <p:cNvSpPr>
            <a:spLocks noChangeArrowheads="1"/>
          </p:cNvSpPr>
          <p:nvPr/>
        </p:nvSpPr>
        <p:spPr bwMode="auto">
          <a:xfrm>
            <a:off x="6113463" y="2463800"/>
            <a:ext cx="342900" cy="53975"/>
          </a:xfrm>
          <a:prstGeom prst="rect">
            <a:avLst/>
          </a:prstGeom>
          <a:solidFill>
            <a:srgbClr val="DDDDDD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l-GR" sz="2400">
              <a:latin typeface="Times New Roman" pitchFamily="18" charset="0"/>
            </a:endParaRPr>
          </a:p>
        </p:txBody>
      </p:sp>
      <p:sp>
        <p:nvSpPr>
          <p:cNvPr id="1101" name="Oval 816"/>
          <p:cNvSpPr>
            <a:spLocks noChangeArrowheads="1"/>
          </p:cNvSpPr>
          <p:nvPr/>
        </p:nvSpPr>
        <p:spPr bwMode="auto">
          <a:xfrm>
            <a:off x="6110288" y="2400300"/>
            <a:ext cx="346075" cy="103188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1102" name="Group 817"/>
          <p:cNvGrpSpPr>
            <a:grpSpLocks/>
          </p:cNvGrpSpPr>
          <p:nvPr/>
        </p:nvGrpSpPr>
        <p:grpSpPr bwMode="auto">
          <a:xfrm>
            <a:off x="6194425" y="2422525"/>
            <a:ext cx="171450" cy="60325"/>
            <a:chOff x="2848" y="848"/>
            <a:chExt cx="140" cy="98"/>
          </a:xfrm>
        </p:grpSpPr>
        <p:sp>
          <p:nvSpPr>
            <p:cNvPr id="1558" name="Line 818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59" name="Line 819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60" name="Line 820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1103" name="Group 821"/>
          <p:cNvGrpSpPr>
            <a:grpSpLocks/>
          </p:cNvGrpSpPr>
          <p:nvPr/>
        </p:nvGrpSpPr>
        <p:grpSpPr bwMode="auto">
          <a:xfrm flipV="1">
            <a:off x="6194425" y="2422525"/>
            <a:ext cx="171450" cy="58738"/>
            <a:chOff x="2848" y="848"/>
            <a:chExt cx="140" cy="98"/>
          </a:xfrm>
        </p:grpSpPr>
        <p:sp>
          <p:nvSpPr>
            <p:cNvPr id="1555" name="Line 822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56" name="Line 823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57" name="Line 824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104" name="Oval 825"/>
          <p:cNvSpPr>
            <a:spLocks noChangeArrowheads="1"/>
          </p:cNvSpPr>
          <p:nvPr/>
        </p:nvSpPr>
        <p:spPr bwMode="auto">
          <a:xfrm>
            <a:off x="5807075" y="3621088"/>
            <a:ext cx="346075" cy="87312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105" name="Line 826"/>
          <p:cNvSpPr>
            <a:spLocks noChangeShapeType="1"/>
          </p:cNvSpPr>
          <p:nvPr/>
        </p:nvSpPr>
        <p:spPr bwMode="auto">
          <a:xfrm>
            <a:off x="5807075" y="3613150"/>
            <a:ext cx="0" cy="5397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106" name="Line 827"/>
          <p:cNvSpPr>
            <a:spLocks noChangeShapeType="1"/>
          </p:cNvSpPr>
          <p:nvPr/>
        </p:nvSpPr>
        <p:spPr bwMode="auto">
          <a:xfrm>
            <a:off x="6153150" y="3613150"/>
            <a:ext cx="0" cy="5397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107" name="Rectangle 828"/>
          <p:cNvSpPr>
            <a:spLocks noChangeArrowheads="1"/>
          </p:cNvSpPr>
          <p:nvPr/>
        </p:nvSpPr>
        <p:spPr bwMode="auto">
          <a:xfrm>
            <a:off x="5807075" y="3613150"/>
            <a:ext cx="342900" cy="53975"/>
          </a:xfrm>
          <a:prstGeom prst="rect">
            <a:avLst/>
          </a:prstGeom>
          <a:solidFill>
            <a:srgbClr val="DDDDDD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l-GR" sz="2400">
              <a:latin typeface="Times New Roman" pitchFamily="18" charset="0"/>
            </a:endParaRPr>
          </a:p>
        </p:txBody>
      </p:sp>
      <p:sp>
        <p:nvSpPr>
          <p:cNvPr id="1108" name="Oval 829"/>
          <p:cNvSpPr>
            <a:spLocks noChangeArrowheads="1"/>
          </p:cNvSpPr>
          <p:nvPr/>
        </p:nvSpPr>
        <p:spPr bwMode="auto">
          <a:xfrm>
            <a:off x="5803900" y="3549650"/>
            <a:ext cx="346075" cy="103188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1109" name="Group 830"/>
          <p:cNvGrpSpPr>
            <a:grpSpLocks/>
          </p:cNvGrpSpPr>
          <p:nvPr/>
        </p:nvGrpSpPr>
        <p:grpSpPr bwMode="auto">
          <a:xfrm>
            <a:off x="5888038" y="3571875"/>
            <a:ext cx="171450" cy="60325"/>
            <a:chOff x="2848" y="848"/>
            <a:chExt cx="140" cy="98"/>
          </a:xfrm>
        </p:grpSpPr>
        <p:sp>
          <p:nvSpPr>
            <p:cNvPr id="1552" name="Line 831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53" name="Line 832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54" name="Line 833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1110" name="Group 834"/>
          <p:cNvGrpSpPr>
            <a:grpSpLocks/>
          </p:cNvGrpSpPr>
          <p:nvPr/>
        </p:nvGrpSpPr>
        <p:grpSpPr bwMode="auto">
          <a:xfrm flipV="1">
            <a:off x="5888038" y="3571875"/>
            <a:ext cx="171450" cy="58738"/>
            <a:chOff x="2848" y="848"/>
            <a:chExt cx="140" cy="98"/>
          </a:xfrm>
        </p:grpSpPr>
        <p:sp>
          <p:nvSpPr>
            <p:cNvPr id="1549" name="Line 835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50" name="Line 836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51" name="Line 837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111" name="Line 838"/>
          <p:cNvSpPr>
            <a:spLocks noChangeShapeType="1"/>
          </p:cNvSpPr>
          <p:nvPr/>
        </p:nvSpPr>
        <p:spPr bwMode="auto">
          <a:xfrm flipV="1">
            <a:off x="7005638" y="3978275"/>
            <a:ext cx="227012" cy="4365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112" name="Line 839"/>
          <p:cNvSpPr>
            <a:spLocks noChangeShapeType="1"/>
          </p:cNvSpPr>
          <p:nvPr/>
        </p:nvSpPr>
        <p:spPr bwMode="auto">
          <a:xfrm>
            <a:off x="7129463" y="3716338"/>
            <a:ext cx="163512" cy="1206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113" name="Line 840"/>
          <p:cNvSpPr>
            <a:spLocks noChangeShapeType="1"/>
          </p:cNvSpPr>
          <p:nvPr/>
        </p:nvSpPr>
        <p:spPr bwMode="auto">
          <a:xfrm>
            <a:off x="7226300" y="3636963"/>
            <a:ext cx="2794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114" name="Line 841"/>
          <p:cNvSpPr>
            <a:spLocks noChangeShapeType="1"/>
          </p:cNvSpPr>
          <p:nvPr/>
        </p:nvSpPr>
        <p:spPr bwMode="auto">
          <a:xfrm flipV="1">
            <a:off x="7462838" y="3722688"/>
            <a:ext cx="134937" cy="1047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115" name="Line 842"/>
          <p:cNvSpPr>
            <a:spLocks noChangeShapeType="1"/>
          </p:cNvSpPr>
          <p:nvPr/>
        </p:nvSpPr>
        <p:spPr bwMode="auto">
          <a:xfrm>
            <a:off x="6161088" y="3643313"/>
            <a:ext cx="67945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116" name="Line 843"/>
          <p:cNvSpPr>
            <a:spLocks noChangeShapeType="1"/>
          </p:cNvSpPr>
          <p:nvPr/>
        </p:nvSpPr>
        <p:spPr bwMode="auto">
          <a:xfrm>
            <a:off x="6456363" y="2490788"/>
            <a:ext cx="509587" cy="31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117" name="Line 844"/>
          <p:cNvSpPr>
            <a:spLocks noChangeShapeType="1"/>
          </p:cNvSpPr>
          <p:nvPr/>
        </p:nvSpPr>
        <p:spPr bwMode="auto">
          <a:xfrm>
            <a:off x="6022975" y="2319338"/>
            <a:ext cx="152400" cy="825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118" name="Freeform 845"/>
          <p:cNvSpPr>
            <a:spLocks/>
          </p:cNvSpPr>
          <p:nvPr/>
        </p:nvSpPr>
        <p:spPr bwMode="auto">
          <a:xfrm>
            <a:off x="5343525" y="4325938"/>
            <a:ext cx="2979738" cy="1455737"/>
          </a:xfrm>
          <a:custGeom>
            <a:avLst/>
            <a:gdLst>
              <a:gd name="T0" fmla="*/ 2147483647 w 1877"/>
              <a:gd name="T1" fmla="*/ 57962789 h 917"/>
              <a:gd name="T2" fmla="*/ 1743948758 w 1877"/>
              <a:gd name="T3" fmla="*/ 274696169 h 917"/>
              <a:gd name="T4" fmla="*/ 1045865938 w 1877"/>
              <a:gd name="T5" fmla="*/ 229333384 h 917"/>
              <a:gd name="T6" fmla="*/ 282257573 w 1877"/>
              <a:gd name="T7" fmla="*/ 428426500 h 917"/>
              <a:gd name="T8" fmla="*/ 126007850 w 1877"/>
              <a:gd name="T9" fmla="*/ 889614217 h 917"/>
              <a:gd name="T10" fmla="*/ 35282197 w 1877"/>
              <a:gd name="T11" fmla="*/ 1330642086 h 917"/>
              <a:gd name="T12" fmla="*/ 350302579 w 1877"/>
              <a:gd name="T13" fmla="*/ 1638100961 h 917"/>
              <a:gd name="T14" fmla="*/ 1272679979 w 1877"/>
              <a:gd name="T15" fmla="*/ 1968240831 h 917"/>
              <a:gd name="T16" fmla="*/ 2147483647 w 1877"/>
              <a:gd name="T17" fmla="*/ 2147483647 h 917"/>
              <a:gd name="T18" fmla="*/ 2147483647 w 1877"/>
              <a:gd name="T19" fmla="*/ 2147483647 h 917"/>
              <a:gd name="T20" fmla="*/ 2147483647 w 1877"/>
              <a:gd name="T21" fmla="*/ 1998482688 h 917"/>
              <a:gd name="T22" fmla="*/ 2147483647 w 1877"/>
              <a:gd name="T23" fmla="*/ 1572576938 h 917"/>
              <a:gd name="T24" fmla="*/ 2147483647 w 1877"/>
              <a:gd name="T25" fmla="*/ 551913287 h 917"/>
              <a:gd name="T26" fmla="*/ 2147483647 w 1877"/>
              <a:gd name="T27" fmla="*/ 252015571 h 917"/>
              <a:gd name="T28" fmla="*/ 2147483647 w 1877"/>
              <a:gd name="T29" fmla="*/ 32761230 h 917"/>
              <a:gd name="T30" fmla="*/ 2147483647 w 1877"/>
              <a:gd name="T31" fmla="*/ 57962789 h 917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877"/>
              <a:gd name="T49" fmla="*/ 0 h 917"/>
              <a:gd name="T50" fmla="*/ 1877 w 1877"/>
              <a:gd name="T51" fmla="*/ 917 h 917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877" h="917">
                <a:moveTo>
                  <a:pt x="889" y="23"/>
                </a:moveTo>
                <a:cubicBezTo>
                  <a:pt x="804" y="39"/>
                  <a:pt x="771" y="98"/>
                  <a:pt x="692" y="109"/>
                </a:cubicBezTo>
                <a:cubicBezTo>
                  <a:pt x="613" y="120"/>
                  <a:pt x="511" y="81"/>
                  <a:pt x="415" y="91"/>
                </a:cubicBezTo>
                <a:cubicBezTo>
                  <a:pt x="319" y="101"/>
                  <a:pt x="174" y="126"/>
                  <a:pt x="112" y="170"/>
                </a:cubicBezTo>
                <a:cubicBezTo>
                  <a:pt x="51" y="214"/>
                  <a:pt x="66" y="294"/>
                  <a:pt x="50" y="353"/>
                </a:cubicBezTo>
                <a:cubicBezTo>
                  <a:pt x="34" y="412"/>
                  <a:pt x="0" y="479"/>
                  <a:pt x="14" y="528"/>
                </a:cubicBezTo>
                <a:cubicBezTo>
                  <a:pt x="29" y="577"/>
                  <a:pt x="57" y="608"/>
                  <a:pt x="139" y="650"/>
                </a:cubicBezTo>
                <a:cubicBezTo>
                  <a:pt x="221" y="692"/>
                  <a:pt x="372" y="742"/>
                  <a:pt x="505" y="781"/>
                </a:cubicBezTo>
                <a:cubicBezTo>
                  <a:pt x="638" y="820"/>
                  <a:pt x="789" y="866"/>
                  <a:pt x="933" y="886"/>
                </a:cubicBezTo>
                <a:cubicBezTo>
                  <a:pt x="1077" y="906"/>
                  <a:pt x="1246" y="917"/>
                  <a:pt x="1370" y="901"/>
                </a:cubicBezTo>
                <a:cubicBezTo>
                  <a:pt x="1494" y="885"/>
                  <a:pt x="1594" y="839"/>
                  <a:pt x="1676" y="793"/>
                </a:cubicBezTo>
                <a:cubicBezTo>
                  <a:pt x="1758" y="747"/>
                  <a:pt x="1843" y="720"/>
                  <a:pt x="1860" y="624"/>
                </a:cubicBezTo>
                <a:cubicBezTo>
                  <a:pt x="1877" y="528"/>
                  <a:pt x="1835" y="306"/>
                  <a:pt x="1776" y="219"/>
                </a:cubicBezTo>
                <a:cubicBezTo>
                  <a:pt x="1717" y="132"/>
                  <a:pt x="1599" y="134"/>
                  <a:pt x="1503" y="100"/>
                </a:cubicBezTo>
                <a:cubicBezTo>
                  <a:pt x="1407" y="66"/>
                  <a:pt x="1302" y="26"/>
                  <a:pt x="1200" y="13"/>
                </a:cubicBezTo>
                <a:cubicBezTo>
                  <a:pt x="1098" y="0"/>
                  <a:pt x="974" y="7"/>
                  <a:pt x="889" y="23"/>
                </a:cubicBezTo>
                <a:close/>
              </a:path>
            </a:pathLst>
          </a:custGeom>
          <a:solidFill>
            <a:srgbClr val="DDDDDD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119" name="Line 846"/>
          <p:cNvSpPr>
            <a:spLocks noChangeShapeType="1"/>
          </p:cNvSpPr>
          <p:nvPr/>
        </p:nvSpPr>
        <p:spPr bwMode="auto">
          <a:xfrm rot="-5400000">
            <a:off x="7578725" y="5062538"/>
            <a:ext cx="523875" cy="1397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120" name="Line 847"/>
          <p:cNvSpPr>
            <a:spLocks noChangeShapeType="1"/>
          </p:cNvSpPr>
          <p:nvPr/>
        </p:nvSpPr>
        <p:spPr bwMode="auto">
          <a:xfrm rot="5400000" flipV="1">
            <a:off x="7724775" y="5343525"/>
            <a:ext cx="3175" cy="8572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121" name="Line 848"/>
          <p:cNvSpPr>
            <a:spLocks noChangeShapeType="1"/>
          </p:cNvSpPr>
          <p:nvPr/>
        </p:nvSpPr>
        <p:spPr bwMode="auto">
          <a:xfrm rot="-5400000">
            <a:off x="7910513" y="5019675"/>
            <a:ext cx="0" cy="1143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1122" name="Group 849"/>
          <p:cNvGrpSpPr>
            <a:grpSpLocks/>
          </p:cNvGrpSpPr>
          <p:nvPr/>
        </p:nvGrpSpPr>
        <p:grpSpPr bwMode="auto">
          <a:xfrm>
            <a:off x="7489825" y="4729163"/>
            <a:ext cx="501650" cy="234950"/>
            <a:chOff x="4701" y="2996"/>
            <a:chExt cx="316" cy="148"/>
          </a:xfrm>
        </p:grpSpPr>
        <p:sp>
          <p:nvSpPr>
            <p:cNvPr id="1536" name="Oval 850"/>
            <p:cNvSpPr>
              <a:spLocks noChangeArrowheads="1"/>
            </p:cNvSpPr>
            <p:nvPr/>
          </p:nvSpPr>
          <p:spPr bwMode="auto">
            <a:xfrm>
              <a:off x="4704" y="3062"/>
              <a:ext cx="313" cy="82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" name="Line 851"/>
            <p:cNvSpPr>
              <a:spLocks noChangeShapeType="1"/>
            </p:cNvSpPr>
            <p:nvPr/>
          </p:nvSpPr>
          <p:spPr bwMode="auto">
            <a:xfrm>
              <a:off x="4704" y="3055"/>
              <a:ext cx="0" cy="5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8" name="Line 852"/>
            <p:cNvSpPr>
              <a:spLocks noChangeShapeType="1"/>
            </p:cNvSpPr>
            <p:nvPr/>
          </p:nvSpPr>
          <p:spPr bwMode="auto">
            <a:xfrm>
              <a:off x="5017" y="3055"/>
              <a:ext cx="0" cy="5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9" name="Rectangle 853"/>
            <p:cNvSpPr>
              <a:spLocks noChangeArrowheads="1"/>
            </p:cNvSpPr>
            <p:nvPr/>
          </p:nvSpPr>
          <p:spPr bwMode="auto">
            <a:xfrm>
              <a:off x="4704" y="3055"/>
              <a:ext cx="310" cy="50"/>
            </a:xfrm>
            <a:prstGeom prst="rect">
              <a:avLst/>
            </a:prstGeom>
            <a:solidFill>
              <a:srgbClr val="DDDDDD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1540" name="Oval 854"/>
            <p:cNvSpPr>
              <a:spLocks noChangeArrowheads="1"/>
            </p:cNvSpPr>
            <p:nvPr/>
          </p:nvSpPr>
          <p:spPr bwMode="auto">
            <a:xfrm>
              <a:off x="4701" y="2996"/>
              <a:ext cx="313" cy="96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1541" name="Group 855"/>
            <p:cNvGrpSpPr>
              <a:grpSpLocks/>
            </p:cNvGrpSpPr>
            <p:nvPr/>
          </p:nvGrpSpPr>
          <p:grpSpPr bwMode="auto">
            <a:xfrm>
              <a:off x="4776" y="3017"/>
              <a:ext cx="156" cy="56"/>
              <a:chOff x="2848" y="848"/>
              <a:chExt cx="140" cy="98"/>
            </a:xfrm>
          </p:grpSpPr>
          <p:sp>
            <p:nvSpPr>
              <p:cNvPr id="1546" name="Line 85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547" name="Line 85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548" name="Line 85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1542" name="Group 859"/>
            <p:cNvGrpSpPr>
              <a:grpSpLocks/>
            </p:cNvGrpSpPr>
            <p:nvPr/>
          </p:nvGrpSpPr>
          <p:grpSpPr bwMode="auto">
            <a:xfrm flipV="1">
              <a:off x="4776" y="3016"/>
              <a:ext cx="156" cy="56"/>
              <a:chOff x="2848" y="848"/>
              <a:chExt cx="140" cy="98"/>
            </a:xfrm>
          </p:grpSpPr>
          <p:sp>
            <p:nvSpPr>
              <p:cNvPr id="1543" name="Line 86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544" name="Line 86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545" name="Line 86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grpSp>
        <p:nvGrpSpPr>
          <p:cNvPr id="1123" name="Group 863"/>
          <p:cNvGrpSpPr>
            <a:grpSpLocks/>
          </p:cNvGrpSpPr>
          <p:nvPr/>
        </p:nvGrpSpPr>
        <p:grpSpPr bwMode="auto">
          <a:xfrm>
            <a:off x="6673850" y="4452938"/>
            <a:ext cx="501650" cy="234950"/>
            <a:chOff x="3600" y="219"/>
            <a:chExt cx="360" cy="175"/>
          </a:xfrm>
        </p:grpSpPr>
        <p:sp>
          <p:nvSpPr>
            <p:cNvPr id="1523" name="Oval 864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24" name="Line 865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25" name="Line 866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26" name="Rectangle 867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rgbClr val="DDDDDD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1527" name="Oval 868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1528" name="Group 869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533" name="Line 87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534" name="Line 87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535" name="Line 87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1529" name="Group 873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530" name="Line 87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531" name="Line 87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532" name="Line 87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grpSp>
        <p:nvGrpSpPr>
          <p:cNvPr id="1124" name="Group 877"/>
          <p:cNvGrpSpPr>
            <a:grpSpLocks/>
          </p:cNvGrpSpPr>
          <p:nvPr/>
        </p:nvGrpSpPr>
        <p:grpSpPr bwMode="auto">
          <a:xfrm>
            <a:off x="6008688" y="4757738"/>
            <a:ext cx="501650" cy="234950"/>
            <a:chOff x="3600" y="219"/>
            <a:chExt cx="360" cy="175"/>
          </a:xfrm>
        </p:grpSpPr>
        <p:sp>
          <p:nvSpPr>
            <p:cNvPr id="1510" name="Oval 878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11" name="Line 879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12" name="Line 880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13" name="Rectangle 881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rgbClr val="DDDDDD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1514" name="Oval 882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1515" name="Group 883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520" name="Line 88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521" name="Line 88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522" name="Line 88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1516" name="Group 887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517" name="Line 88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518" name="Line 889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519" name="Line 890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125" name="Line 891"/>
          <p:cNvSpPr>
            <a:spLocks noChangeShapeType="1"/>
          </p:cNvSpPr>
          <p:nvPr/>
        </p:nvSpPr>
        <p:spPr bwMode="auto">
          <a:xfrm>
            <a:off x="7123113" y="4664075"/>
            <a:ext cx="358775" cy="1206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126" name="Line 892"/>
          <p:cNvSpPr>
            <a:spLocks noChangeShapeType="1"/>
          </p:cNvSpPr>
          <p:nvPr/>
        </p:nvSpPr>
        <p:spPr bwMode="auto">
          <a:xfrm flipV="1">
            <a:off x="6470650" y="4676775"/>
            <a:ext cx="277813" cy="10953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127" name="Line 893"/>
          <p:cNvSpPr>
            <a:spLocks noChangeShapeType="1"/>
          </p:cNvSpPr>
          <p:nvPr/>
        </p:nvSpPr>
        <p:spPr bwMode="auto">
          <a:xfrm flipV="1">
            <a:off x="6513513" y="4879975"/>
            <a:ext cx="97155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128" name="Line 894"/>
          <p:cNvSpPr>
            <a:spLocks noChangeShapeType="1"/>
          </p:cNvSpPr>
          <p:nvPr/>
        </p:nvSpPr>
        <p:spPr bwMode="auto">
          <a:xfrm flipH="1">
            <a:off x="5808663" y="4625975"/>
            <a:ext cx="254000" cy="4699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129" name="Line 895"/>
          <p:cNvSpPr>
            <a:spLocks noChangeShapeType="1"/>
          </p:cNvSpPr>
          <p:nvPr/>
        </p:nvSpPr>
        <p:spPr bwMode="auto">
          <a:xfrm>
            <a:off x="5834063" y="4676775"/>
            <a:ext cx="19685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130" name="Line 896"/>
          <p:cNvSpPr>
            <a:spLocks noChangeShapeType="1"/>
          </p:cNvSpPr>
          <p:nvPr/>
        </p:nvSpPr>
        <p:spPr bwMode="auto">
          <a:xfrm>
            <a:off x="5694363" y="5013325"/>
            <a:ext cx="153987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131" name="Line 897"/>
          <p:cNvSpPr>
            <a:spLocks noChangeShapeType="1"/>
          </p:cNvSpPr>
          <p:nvPr/>
        </p:nvSpPr>
        <p:spPr bwMode="auto">
          <a:xfrm>
            <a:off x="5946775" y="5092700"/>
            <a:ext cx="490538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132" name="Line 898"/>
          <p:cNvSpPr>
            <a:spLocks noChangeShapeType="1"/>
          </p:cNvSpPr>
          <p:nvPr/>
        </p:nvSpPr>
        <p:spPr bwMode="auto">
          <a:xfrm flipH="1">
            <a:off x="6186488" y="5000625"/>
            <a:ext cx="53975" cy="85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133" name="Line 899"/>
          <p:cNvSpPr>
            <a:spLocks noChangeShapeType="1"/>
          </p:cNvSpPr>
          <p:nvPr/>
        </p:nvSpPr>
        <p:spPr bwMode="auto">
          <a:xfrm>
            <a:off x="5999163" y="5089525"/>
            <a:ext cx="1587" cy="825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134" name="Line 900"/>
          <p:cNvSpPr>
            <a:spLocks noChangeShapeType="1"/>
          </p:cNvSpPr>
          <p:nvPr/>
        </p:nvSpPr>
        <p:spPr bwMode="auto">
          <a:xfrm flipH="1" flipV="1">
            <a:off x="6396038" y="5097463"/>
            <a:ext cx="0" cy="76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135" name="Line 901"/>
          <p:cNvSpPr>
            <a:spLocks noChangeShapeType="1"/>
          </p:cNvSpPr>
          <p:nvPr/>
        </p:nvSpPr>
        <p:spPr bwMode="auto">
          <a:xfrm>
            <a:off x="6477000" y="4956175"/>
            <a:ext cx="503238" cy="2698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136" name="Line 902"/>
          <p:cNvSpPr>
            <a:spLocks noChangeShapeType="1"/>
          </p:cNvSpPr>
          <p:nvPr/>
        </p:nvSpPr>
        <p:spPr bwMode="auto">
          <a:xfrm>
            <a:off x="5926138" y="4891088"/>
            <a:ext cx="80962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grpSp>
        <p:nvGrpSpPr>
          <p:cNvPr id="1137" name="Group 903"/>
          <p:cNvGrpSpPr>
            <a:grpSpLocks/>
          </p:cNvGrpSpPr>
          <p:nvPr/>
        </p:nvGrpSpPr>
        <p:grpSpPr bwMode="auto">
          <a:xfrm>
            <a:off x="5111750" y="1651000"/>
            <a:ext cx="3021013" cy="3981450"/>
            <a:chOff x="-1203" y="1352"/>
            <a:chExt cx="1903" cy="2508"/>
          </a:xfrm>
        </p:grpSpPr>
        <p:grpSp>
          <p:nvGrpSpPr>
            <p:cNvPr id="1483" name="Group 904"/>
            <p:cNvGrpSpPr>
              <a:grpSpLocks/>
            </p:cNvGrpSpPr>
            <p:nvPr/>
          </p:nvGrpSpPr>
          <p:grpSpPr bwMode="auto">
            <a:xfrm>
              <a:off x="-1203" y="1647"/>
              <a:ext cx="436" cy="114"/>
              <a:chOff x="3072" y="739"/>
              <a:chExt cx="652" cy="146"/>
            </a:xfrm>
          </p:grpSpPr>
          <p:pic>
            <p:nvPicPr>
              <p:cNvPr id="1507" name="Picture 905" descr="lgv_fqmg[1]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 flipH="1">
                <a:off x="3237" y="739"/>
                <a:ext cx="487" cy="1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508" name="Line 906"/>
              <p:cNvSpPr>
                <a:spLocks noChangeShapeType="1"/>
              </p:cNvSpPr>
              <p:nvPr/>
            </p:nvSpPr>
            <p:spPr bwMode="auto">
              <a:xfrm flipH="1">
                <a:off x="3104" y="784"/>
                <a:ext cx="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509" name="Line 907"/>
              <p:cNvSpPr>
                <a:spLocks noChangeShapeType="1"/>
              </p:cNvSpPr>
              <p:nvPr/>
            </p:nvSpPr>
            <p:spPr bwMode="auto">
              <a:xfrm flipH="1">
                <a:off x="3072" y="760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pic>
          <p:nvPicPr>
            <p:cNvPr id="1484" name="Picture 908" descr="imgyjavg[1]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-1027" y="1466"/>
              <a:ext cx="232" cy="1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485" name="Group 909"/>
            <p:cNvGrpSpPr>
              <a:grpSpLocks/>
            </p:cNvGrpSpPr>
            <p:nvPr/>
          </p:nvGrpSpPr>
          <p:grpSpPr bwMode="auto">
            <a:xfrm>
              <a:off x="-546" y="1352"/>
              <a:ext cx="256" cy="269"/>
              <a:chOff x="2870" y="1518"/>
              <a:chExt cx="292" cy="320"/>
            </a:xfrm>
          </p:grpSpPr>
          <p:graphicFrame>
            <p:nvGraphicFramePr>
              <p:cNvPr id="1037" name="Object 13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78" name="Clip" r:id="rId6" imgW="819000" imgH="847800" progId="">
                      <p:embed/>
                    </p:oleObj>
                  </mc:Choice>
                  <mc:Fallback>
                    <p:oleObj name="Clip" r:id="rId6" imgW="819000" imgH="847800" progId="">
                      <p:embed/>
                      <p:pic>
                        <p:nvPicPr>
                          <p:cNvPr id="0" name="Object 1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38" name="Object 14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79" name="Clip" r:id="rId8" imgW="1266840" imgH="1200240" progId="">
                      <p:embed/>
                    </p:oleObj>
                  </mc:Choice>
                  <mc:Fallback>
                    <p:oleObj name="Clip" r:id="rId8" imgW="1266840" imgH="1200240" progId="">
                      <p:embed/>
                      <p:pic>
                        <p:nvPicPr>
                          <p:cNvPr id="0" name="Object 1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1486" name="Group 912"/>
            <p:cNvGrpSpPr>
              <a:grpSpLocks/>
            </p:cNvGrpSpPr>
            <p:nvPr/>
          </p:nvGrpSpPr>
          <p:grpSpPr bwMode="auto">
            <a:xfrm>
              <a:off x="-1002" y="2262"/>
              <a:ext cx="209" cy="224"/>
              <a:chOff x="2870" y="1518"/>
              <a:chExt cx="292" cy="320"/>
            </a:xfrm>
          </p:grpSpPr>
          <p:graphicFrame>
            <p:nvGraphicFramePr>
              <p:cNvPr id="1035" name="Object 11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80" name="Clip" r:id="rId10" imgW="819000" imgH="847800" progId="">
                      <p:embed/>
                    </p:oleObj>
                  </mc:Choice>
                  <mc:Fallback>
                    <p:oleObj name="Clip" r:id="rId10" imgW="819000" imgH="847800" progId="">
                      <p:embed/>
                      <p:pic>
                        <p:nvPicPr>
                          <p:cNvPr id="0" name="Object 1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36" name="Object 12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81" name="Clip" r:id="rId11" imgW="1266840" imgH="1200240" progId="">
                      <p:embed/>
                    </p:oleObj>
                  </mc:Choice>
                  <mc:Fallback>
                    <p:oleObj name="Clip" r:id="rId11" imgW="1266840" imgH="1200240" progId="">
                      <p:embed/>
                      <p:pic>
                        <p:nvPicPr>
                          <p:cNvPr id="0" name="Object 1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1026" name="Object 2"/>
            <p:cNvGraphicFramePr>
              <a:graphicFrameLocks noChangeAspect="1"/>
            </p:cNvGraphicFramePr>
            <p:nvPr/>
          </p:nvGraphicFramePr>
          <p:xfrm>
            <a:off x="-732" y="2289"/>
            <a:ext cx="207" cy="1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2" name="Clip" r:id="rId12" imgW="1305000" imgH="1085760" progId="">
                    <p:embed/>
                  </p:oleObj>
                </mc:Choice>
                <mc:Fallback>
                  <p:oleObj name="Clip" r:id="rId12" imgW="1305000" imgH="1085760" progId="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732" y="2289"/>
                          <a:ext cx="207" cy="17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487" name="Group 916"/>
            <p:cNvGrpSpPr>
              <a:grpSpLocks/>
            </p:cNvGrpSpPr>
            <p:nvPr/>
          </p:nvGrpSpPr>
          <p:grpSpPr bwMode="auto">
            <a:xfrm>
              <a:off x="310" y="3575"/>
              <a:ext cx="125" cy="230"/>
              <a:chOff x="4180" y="783"/>
              <a:chExt cx="150" cy="307"/>
            </a:xfrm>
          </p:grpSpPr>
          <p:sp>
            <p:nvSpPr>
              <p:cNvPr id="1499" name="AutoShape 917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500" name="Rectangle 918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501" name="Rectangle 919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502" name="AutoShape 920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503" name="Line 921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504" name="Line 922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505" name="Rectangle 923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506" name="Rectangle 924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aphicFrame>
          <p:nvGraphicFramePr>
            <p:cNvPr id="1027" name="Object 3"/>
            <p:cNvGraphicFramePr>
              <a:graphicFrameLocks noChangeAspect="1"/>
            </p:cNvGraphicFramePr>
            <p:nvPr/>
          </p:nvGraphicFramePr>
          <p:xfrm>
            <a:off x="-975" y="3384"/>
            <a:ext cx="216" cy="1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3" name="Clip" r:id="rId14" imgW="1305000" imgH="1085760" progId="">
                    <p:embed/>
                  </p:oleObj>
                </mc:Choice>
                <mc:Fallback>
                  <p:oleObj name="Clip" r:id="rId14" imgW="1305000" imgH="1085760" progId="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975" y="3384"/>
                          <a:ext cx="216" cy="18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8" name="Object 4"/>
            <p:cNvGraphicFramePr>
              <a:graphicFrameLocks noChangeAspect="1"/>
            </p:cNvGraphicFramePr>
            <p:nvPr/>
          </p:nvGraphicFramePr>
          <p:xfrm>
            <a:off x="-871" y="3184"/>
            <a:ext cx="216" cy="1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4" name="Clip" r:id="rId15" imgW="1305000" imgH="1085760" progId="">
                    <p:embed/>
                  </p:oleObj>
                </mc:Choice>
                <mc:Fallback>
                  <p:oleObj name="Clip" r:id="rId15" imgW="1305000" imgH="1085760" progId="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871" y="3184"/>
                          <a:ext cx="216" cy="18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9" name="Object 5"/>
            <p:cNvGraphicFramePr>
              <a:graphicFrameLocks noChangeAspect="1"/>
            </p:cNvGraphicFramePr>
            <p:nvPr/>
          </p:nvGraphicFramePr>
          <p:xfrm>
            <a:off x="-703" y="3544"/>
            <a:ext cx="216" cy="1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5" name="Clip" r:id="rId16" imgW="1305000" imgH="1085760" progId="">
                    <p:embed/>
                  </p:oleObj>
                </mc:Choice>
                <mc:Fallback>
                  <p:oleObj name="Clip" r:id="rId16" imgW="1305000" imgH="1085760" progId="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703" y="3544"/>
                          <a:ext cx="216" cy="18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0" name="Object 6"/>
            <p:cNvGraphicFramePr>
              <a:graphicFrameLocks noChangeAspect="1"/>
            </p:cNvGraphicFramePr>
            <p:nvPr/>
          </p:nvGraphicFramePr>
          <p:xfrm>
            <a:off x="-489" y="3546"/>
            <a:ext cx="216" cy="1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6" name="Clip" r:id="rId17" imgW="1305000" imgH="1085760" progId="">
                    <p:embed/>
                  </p:oleObj>
                </mc:Choice>
                <mc:Fallback>
                  <p:oleObj name="Clip" r:id="rId17" imgW="1305000" imgH="1085760" progId="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489" y="3546"/>
                          <a:ext cx="216" cy="18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488" name="Group 929"/>
            <p:cNvGrpSpPr>
              <a:grpSpLocks/>
            </p:cNvGrpSpPr>
            <p:nvPr/>
          </p:nvGrpSpPr>
          <p:grpSpPr bwMode="auto">
            <a:xfrm>
              <a:off x="83" y="3625"/>
              <a:ext cx="172" cy="215"/>
              <a:chOff x="2870" y="1518"/>
              <a:chExt cx="292" cy="320"/>
            </a:xfrm>
          </p:grpSpPr>
          <p:graphicFrame>
            <p:nvGraphicFramePr>
              <p:cNvPr id="1033" name="Object 9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87" name="Clip" r:id="rId18" imgW="819000" imgH="847800" progId="">
                      <p:embed/>
                    </p:oleObj>
                  </mc:Choice>
                  <mc:Fallback>
                    <p:oleObj name="Clip" r:id="rId18" imgW="819000" imgH="847800" progId="">
                      <p:embed/>
                      <p:pic>
                        <p:nvPicPr>
                          <p:cNvPr id="0" name="Object 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34" name="Object 10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88" name="Clip" r:id="rId19" imgW="1266840" imgH="1200240" progId="">
                      <p:embed/>
                    </p:oleObj>
                  </mc:Choice>
                  <mc:Fallback>
                    <p:oleObj name="Clip" r:id="rId19" imgW="1266840" imgH="1200240" progId="">
                      <p:embed/>
                      <p:pic>
                        <p:nvPicPr>
                          <p:cNvPr id="0" name="Object 1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1489" name="Group 932"/>
            <p:cNvGrpSpPr>
              <a:grpSpLocks/>
            </p:cNvGrpSpPr>
            <p:nvPr/>
          </p:nvGrpSpPr>
          <p:grpSpPr bwMode="auto">
            <a:xfrm>
              <a:off x="-201" y="3657"/>
              <a:ext cx="220" cy="203"/>
              <a:chOff x="2870" y="1518"/>
              <a:chExt cx="292" cy="320"/>
            </a:xfrm>
          </p:grpSpPr>
          <p:graphicFrame>
            <p:nvGraphicFramePr>
              <p:cNvPr id="1031" name="Object 7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89" name="Clip" r:id="rId20" imgW="819000" imgH="847800" progId="">
                      <p:embed/>
                    </p:oleObj>
                  </mc:Choice>
                  <mc:Fallback>
                    <p:oleObj name="Clip" r:id="rId20" imgW="819000" imgH="847800" progId="">
                      <p:embed/>
                      <p:pic>
                        <p:nvPicPr>
                          <p:cNvPr id="0" name="Object 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32" name="Object 8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90" name="Clip" r:id="rId21" imgW="1266840" imgH="1200240" progId="">
                      <p:embed/>
                    </p:oleObj>
                  </mc:Choice>
                  <mc:Fallback>
                    <p:oleObj name="Clip" r:id="rId21" imgW="1266840" imgH="1200240" progId="">
                      <p:embed/>
                      <p:pic>
                        <p:nvPicPr>
                          <p:cNvPr id="0" name="Object 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1490" name="Group 935"/>
            <p:cNvGrpSpPr>
              <a:grpSpLocks/>
            </p:cNvGrpSpPr>
            <p:nvPr/>
          </p:nvGrpSpPr>
          <p:grpSpPr bwMode="auto">
            <a:xfrm>
              <a:off x="569" y="3419"/>
              <a:ext cx="131" cy="258"/>
              <a:chOff x="4180" y="783"/>
              <a:chExt cx="150" cy="307"/>
            </a:xfrm>
          </p:grpSpPr>
          <p:sp>
            <p:nvSpPr>
              <p:cNvPr id="1491" name="AutoShape 936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492" name="Rectangle 937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493" name="Rectangle 938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494" name="AutoShape 939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495" name="Line 940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496" name="Line 941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497" name="Rectangle 942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498" name="Rectangle 943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138" name="Line 944"/>
          <p:cNvSpPr>
            <a:spLocks noChangeShapeType="1"/>
          </p:cNvSpPr>
          <p:nvPr/>
        </p:nvSpPr>
        <p:spPr bwMode="auto">
          <a:xfrm flipH="1">
            <a:off x="6015038" y="3413125"/>
            <a:ext cx="3175" cy="1444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139" name="Line 945"/>
          <p:cNvSpPr>
            <a:spLocks noChangeShapeType="1"/>
          </p:cNvSpPr>
          <p:nvPr/>
        </p:nvSpPr>
        <p:spPr bwMode="auto">
          <a:xfrm flipV="1">
            <a:off x="7312025" y="2395538"/>
            <a:ext cx="123825" cy="8731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140" name="Line 946"/>
          <p:cNvSpPr>
            <a:spLocks noChangeShapeType="1"/>
          </p:cNvSpPr>
          <p:nvPr/>
        </p:nvSpPr>
        <p:spPr bwMode="auto">
          <a:xfrm>
            <a:off x="7138988" y="2568575"/>
            <a:ext cx="0" cy="825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141" name="Line 947"/>
          <p:cNvSpPr>
            <a:spLocks noChangeShapeType="1"/>
          </p:cNvSpPr>
          <p:nvPr/>
        </p:nvSpPr>
        <p:spPr bwMode="auto">
          <a:xfrm flipV="1">
            <a:off x="7310438" y="2465388"/>
            <a:ext cx="263525" cy="2889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142" name="Line 948"/>
          <p:cNvSpPr>
            <a:spLocks noChangeShapeType="1"/>
          </p:cNvSpPr>
          <p:nvPr/>
        </p:nvSpPr>
        <p:spPr bwMode="auto">
          <a:xfrm>
            <a:off x="7675563" y="2463800"/>
            <a:ext cx="0" cy="1968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143" name="Line 949"/>
          <p:cNvSpPr>
            <a:spLocks noChangeShapeType="1"/>
          </p:cNvSpPr>
          <p:nvPr/>
        </p:nvSpPr>
        <p:spPr bwMode="auto">
          <a:xfrm>
            <a:off x="7329488" y="2770188"/>
            <a:ext cx="188912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144" name="Line 950"/>
          <p:cNvSpPr>
            <a:spLocks noChangeShapeType="1"/>
          </p:cNvSpPr>
          <p:nvPr/>
        </p:nvSpPr>
        <p:spPr bwMode="auto">
          <a:xfrm flipV="1">
            <a:off x="5624513" y="3636963"/>
            <a:ext cx="168275" cy="31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145" name="Line 951"/>
          <p:cNvSpPr>
            <a:spLocks noChangeShapeType="1"/>
          </p:cNvSpPr>
          <p:nvPr/>
        </p:nvSpPr>
        <p:spPr bwMode="auto">
          <a:xfrm flipV="1">
            <a:off x="7743825" y="2163763"/>
            <a:ext cx="238125" cy="1682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146" name="Line 952"/>
          <p:cNvSpPr>
            <a:spLocks noChangeShapeType="1"/>
          </p:cNvSpPr>
          <p:nvPr/>
        </p:nvSpPr>
        <p:spPr bwMode="auto">
          <a:xfrm>
            <a:off x="7883525" y="2760663"/>
            <a:ext cx="1778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147" name="Line 953"/>
          <p:cNvSpPr>
            <a:spLocks noChangeShapeType="1"/>
          </p:cNvSpPr>
          <p:nvPr/>
        </p:nvSpPr>
        <p:spPr bwMode="auto">
          <a:xfrm flipH="1">
            <a:off x="7029450" y="2836863"/>
            <a:ext cx="98425" cy="7048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148" name="Line 954"/>
          <p:cNvSpPr>
            <a:spLocks noChangeShapeType="1"/>
          </p:cNvSpPr>
          <p:nvPr/>
        </p:nvSpPr>
        <p:spPr bwMode="auto">
          <a:xfrm flipH="1">
            <a:off x="7620000" y="2836863"/>
            <a:ext cx="111125" cy="7270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grpSp>
        <p:nvGrpSpPr>
          <p:cNvPr id="1149" name="Group 955"/>
          <p:cNvGrpSpPr>
            <a:grpSpLocks/>
          </p:cNvGrpSpPr>
          <p:nvPr/>
        </p:nvGrpSpPr>
        <p:grpSpPr bwMode="auto">
          <a:xfrm>
            <a:off x="6672263" y="4454525"/>
            <a:ext cx="501650" cy="234950"/>
            <a:chOff x="4701" y="2996"/>
            <a:chExt cx="316" cy="148"/>
          </a:xfrm>
        </p:grpSpPr>
        <p:sp>
          <p:nvSpPr>
            <p:cNvPr id="1470" name="Oval 956"/>
            <p:cNvSpPr>
              <a:spLocks noChangeArrowheads="1"/>
            </p:cNvSpPr>
            <p:nvPr/>
          </p:nvSpPr>
          <p:spPr bwMode="auto">
            <a:xfrm>
              <a:off x="4704" y="3062"/>
              <a:ext cx="313" cy="82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471" name="Line 957"/>
            <p:cNvSpPr>
              <a:spLocks noChangeShapeType="1"/>
            </p:cNvSpPr>
            <p:nvPr/>
          </p:nvSpPr>
          <p:spPr bwMode="auto">
            <a:xfrm>
              <a:off x="4704" y="3055"/>
              <a:ext cx="0" cy="5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472" name="Line 958"/>
            <p:cNvSpPr>
              <a:spLocks noChangeShapeType="1"/>
            </p:cNvSpPr>
            <p:nvPr/>
          </p:nvSpPr>
          <p:spPr bwMode="auto">
            <a:xfrm>
              <a:off x="5017" y="3055"/>
              <a:ext cx="0" cy="5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473" name="Rectangle 959"/>
            <p:cNvSpPr>
              <a:spLocks noChangeArrowheads="1"/>
            </p:cNvSpPr>
            <p:nvPr/>
          </p:nvSpPr>
          <p:spPr bwMode="auto">
            <a:xfrm>
              <a:off x="4704" y="3055"/>
              <a:ext cx="310" cy="50"/>
            </a:xfrm>
            <a:prstGeom prst="rect">
              <a:avLst/>
            </a:prstGeom>
            <a:solidFill>
              <a:srgbClr val="DDDDDD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1474" name="Oval 960"/>
            <p:cNvSpPr>
              <a:spLocks noChangeArrowheads="1"/>
            </p:cNvSpPr>
            <p:nvPr/>
          </p:nvSpPr>
          <p:spPr bwMode="auto">
            <a:xfrm>
              <a:off x="4701" y="2996"/>
              <a:ext cx="313" cy="96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1475" name="Group 961"/>
            <p:cNvGrpSpPr>
              <a:grpSpLocks/>
            </p:cNvGrpSpPr>
            <p:nvPr/>
          </p:nvGrpSpPr>
          <p:grpSpPr bwMode="auto">
            <a:xfrm>
              <a:off x="4776" y="3017"/>
              <a:ext cx="156" cy="56"/>
              <a:chOff x="2848" y="848"/>
              <a:chExt cx="140" cy="98"/>
            </a:xfrm>
          </p:grpSpPr>
          <p:sp>
            <p:nvSpPr>
              <p:cNvPr id="1480" name="Line 96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481" name="Line 96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482" name="Line 96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1476" name="Group 965"/>
            <p:cNvGrpSpPr>
              <a:grpSpLocks/>
            </p:cNvGrpSpPr>
            <p:nvPr/>
          </p:nvGrpSpPr>
          <p:grpSpPr bwMode="auto">
            <a:xfrm flipV="1">
              <a:off x="4776" y="3016"/>
              <a:ext cx="156" cy="56"/>
              <a:chOff x="2848" y="848"/>
              <a:chExt cx="140" cy="98"/>
            </a:xfrm>
          </p:grpSpPr>
          <p:sp>
            <p:nvSpPr>
              <p:cNvPr id="1477" name="Line 96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478" name="Line 96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479" name="Line 96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grpSp>
        <p:nvGrpSpPr>
          <p:cNvPr id="1150" name="Group 969"/>
          <p:cNvGrpSpPr>
            <a:grpSpLocks/>
          </p:cNvGrpSpPr>
          <p:nvPr/>
        </p:nvGrpSpPr>
        <p:grpSpPr bwMode="auto">
          <a:xfrm>
            <a:off x="6007100" y="4756150"/>
            <a:ext cx="501650" cy="234950"/>
            <a:chOff x="4701" y="2996"/>
            <a:chExt cx="316" cy="148"/>
          </a:xfrm>
        </p:grpSpPr>
        <p:sp>
          <p:nvSpPr>
            <p:cNvPr id="1457" name="Oval 970"/>
            <p:cNvSpPr>
              <a:spLocks noChangeArrowheads="1"/>
            </p:cNvSpPr>
            <p:nvPr/>
          </p:nvSpPr>
          <p:spPr bwMode="auto">
            <a:xfrm>
              <a:off x="4704" y="3062"/>
              <a:ext cx="313" cy="82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458" name="Line 971"/>
            <p:cNvSpPr>
              <a:spLocks noChangeShapeType="1"/>
            </p:cNvSpPr>
            <p:nvPr/>
          </p:nvSpPr>
          <p:spPr bwMode="auto">
            <a:xfrm>
              <a:off x="4704" y="3055"/>
              <a:ext cx="0" cy="5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459" name="Line 972"/>
            <p:cNvSpPr>
              <a:spLocks noChangeShapeType="1"/>
            </p:cNvSpPr>
            <p:nvPr/>
          </p:nvSpPr>
          <p:spPr bwMode="auto">
            <a:xfrm>
              <a:off x="5017" y="3055"/>
              <a:ext cx="0" cy="5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460" name="Rectangle 973"/>
            <p:cNvSpPr>
              <a:spLocks noChangeArrowheads="1"/>
            </p:cNvSpPr>
            <p:nvPr/>
          </p:nvSpPr>
          <p:spPr bwMode="auto">
            <a:xfrm>
              <a:off x="4704" y="3055"/>
              <a:ext cx="310" cy="50"/>
            </a:xfrm>
            <a:prstGeom prst="rect">
              <a:avLst/>
            </a:prstGeom>
            <a:solidFill>
              <a:srgbClr val="DDDDDD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1461" name="Oval 974"/>
            <p:cNvSpPr>
              <a:spLocks noChangeArrowheads="1"/>
            </p:cNvSpPr>
            <p:nvPr/>
          </p:nvSpPr>
          <p:spPr bwMode="auto">
            <a:xfrm>
              <a:off x="4701" y="2996"/>
              <a:ext cx="313" cy="96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1462" name="Group 975"/>
            <p:cNvGrpSpPr>
              <a:grpSpLocks/>
            </p:cNvGrpSpPr>
            <p:nvPr/>
          </p:nvGrpSpPr>
          <p:grpSpPr bwMode="auto">
            <a:xfrm>
              <a:off x="4776" y="3017"/>
              <a:ext cx="156" cy="56"/>
              <a:chOff x="2848" y="848"/>
              <a:chExt cx="140" cy="98"/>
            </a:xfrm>
          </p:grpSpPr>
          <p:sp>
            <p:nvSpPr>
              <p:cNvPr id="1467" name="Line 97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468" name="Line 97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469" name="Line 97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1463" name="Group 979"/>
            <p:cNvGrpSpPr>
              <a:grpSpLocks/>
            </p:cNvGrpSpPr>
            <p:nvPr/>
          </p:nvGrpSpPr>
          <p:grpSpPr bwMode="auto">
            <a:xfrm flipV="1">
              <a:off x="4776" y="3016"/>
              <a:ext cx="156" cy="56"/>
              <a:chOff x="2848" y="848"/>
              <a:chExt cx="140" cy="98"/>
            </a:xfrm>
          </p:grpSpPr>
          <p:sp>
            <p:nvSpPr>
              <p:cNvPr id="1464" name="Line 98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465" name="Line 98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466" name="Line 98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grpSp>
        <p:nvGrpSpPr>
          <p:cNvPr id="1151" name="Group 983"/>
          <p:cNvGrpSpPr>
            <a:grpSpLocks/>
          </p:cNvGrpSpPr>
          <p:nvPr/>
        </p:nvGrpSpPr>
        <p:grpSpPr bwMode="auto">
          <a:xfrm>
            <a:off x="6837363" y="4941888"/>
            <a:ext cx="290512" cy="404812"/>
            <a:chOff x="4290" y="3130"/>
            <a:chExt cx="183" cy="255"/>
          </a:xfrm>
        </p:grpSpPr>
        <p:pic>
          <p:nvPicPr>
            <p:cNvPr id="1439" name="Picture 984" descr="31u_bnrz[1]"/>
            <p:cNvPicPr>
              <a:picLocks noChangeAspect="1" noChangeArrowheads="1"/>
            </p:cNvPicPr>
            <p:nvPr/>
          </p:nvPicPr>
          <p:blipFill>
            <a:blip r:embed="rId22" cstate="print"/>
            <a:srcRect/>
            <a:stretch>
              <a:fillRect/>
            </a:stretch>
          </p:blipFill>
          <p:spPr bwMode="auto">
            <a:xfrm>
              <a:off x="4343" y="3211"/>
              <a:ext cx="121" cy="17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1440" name="Freeform 985"/>
            <p:cNvSpPr>
              <a:spLocks/>
            </p:cNvSpPr>
            <p:nvPr/>
          </p:nvSpPr>
          <p:spPr bwMode="auto">
            <a:xfrm>
              <a:off x="4339" y="3143"/>
              <a:ext cx="33" cy="39"/>
            </a:xfrm>
            <a:custGeom>
              <a:avLst/>
              <a:gdLst>
                <a:gd name="T0" fmla="*/ 2 w 199"/>
                <a:gd name="T1" fmla="*/ 1 h 232"/>
                <a:gd name="T2" fmla="*/ 1 w 199"/>
                <a:gd name="T3" fmla="*/ 1 h 232"/>
                <a:gd name="T4" fmla="*/ 1 w 199"/>
                <a:gd name="T5" fmla="*/ 1 h 232"/>
                <a:gd name="T6" fmla="*/ 1 w 199"/>
                <a:gd name="T7" fmla="*/ 2 h 232"/>
                <a:gd name="T8" fmla="*/ 0 w 199"/>
                <a:gd name="T9" fmla="*/ 2 h 232"/>
                <a:gd name="T10" fmla="*/ 0 w 199"/>
                <a:gd name="T11" fmla="*/ 3 h 232"/>
                <a:gd name="T12" fmla="*/ 0 w 199"/>
                <a:gd name="T13" fmla="*/ 3 h 232"/>
                <a:gd name="T14" fmla="*/ 0 w 199"/>
                <a:gd name="T15" fmla="*/ 4 h 232"/>
                <a:gd name="T16" fmla="*/ 0 w 199"/>
                <a:gd name="T17" fmla="*/ 4 h 232"/>
                <a:gd name="T18" fmla="*/ 0 w 199"/>
                <a:gd name="T19" fmla="*/ 5 h 232"/>
                <a:gd name="T20" fmla="*/ 0 w 199"/>
                <a:gd name="T21" fmla="*/ 5 h 232"/>
                <a:gd name="T22" fmla="*/ 1 w 199"/>
                <a:gd name="T23" fmla="*/ 6 h 232"/>
                <a:gd name="T24" fmla="*/ 1 w 199"/>
                <a:gd name="T25" fmla="*/ 6 h 232"/>
                <a:gd name="T26" fmla="*/ 2 w 199"/>
                <a:gd name="T27" fmla="*/ 6 h 232"/>
                <a:gd name="T28" fmla="*/ 2 w 199"/>
                <a:gd name="T29" fmla="*/ 7 h 232"/>
                <a:gd name="T30" fmla="*/ 3 w 199"/>
                <a:gd name="T31" fmla="*/ 7 h 232"/>
                <a:gd name="T32" fmla="*/ 4 w 199"/>
                <a:gd name="T33" fmla="*/ 6 h 232"/>
                <a:gd name="T34" fmla="*/ 4 w 199"/>
                <a:gd name="T35" fmla="*/ 6 h 232"/>
                <a:gd name="T36" fmla="*/ 4 w 199"/>
                <a:gd name="T37" fmla="*/ 6 h 232"/>
                <a:gd name="T38" fmla="*/ 4 w 199"/>
                <a:gd name="T39" fmla="*/ 6 h 232"/>
                <a:gd name="T40" fmla="*/ 4 w 199"/>
                <a:gd name="T41" fmla="*/ 6 h 232"/>
                <a:gd name="T42" fmla="*/ 4 w 199"/>
                <a:gd name="T43" fmla="*/ 6 h 232"/>
                <a:gd name="T44" fmla="*/ 4 w 199"/>
                <a:gd name="T45" fmla="*/ 6 h 232"/>
                <a:gd name="T46" fmla="*/ 4 w 199"/>
                <a:gd name="T47" fmla="*/ 6 h 232"/>
                <a:gd name="T48" fmla="*/ 3 w 199"/>
                <a:gd name="T49" fmla="*/ 6 h 232"/>
                <a:gd name="T50" fmla="*/ 3 w 199"/>
                <a:gd name="T51" fmla="*/ 6 h 232"/>
                <a:gd name="T52" fmla="*/ 3 w 199"/>
                <a:gd name="T53" fmla="*/ 6 h 232"/>
                <a:gd name="T54" fmla="*/ 3 w 199"/>
                <a:gd name="T55" fmla="*/ 5 h 232"/>
                <a:gd name="T56" fmla="*/ 2 w 199"/>
                <a:gd name="T57" fmla="*/ 5 h 232"/>
                <a:gd name="T58" fmla="*/ 2 w 199"/>
                <a:gd name="T59" fmla="*/ 5 h 232"/>
                <a:gd name="T60" fmla="*/ 2 w 199"/>
                <a:gd name="T61" fmla="*/ 5 h 232"/>
                <a:gd name="T62" fmla="*/ 1 w 199"/>
                <a:gd name="T63" fmla="*/ 5 h 232"/>
                <a:gd name="T64" fmla="*/ 1 w 199"/>
                <a:gd name="T65" fmla="*/ 5 h 232"/>
                <a:gd name="T66" fmla="*/ 1 w 199"/>
                <a:gd name="T67" fmla="*/ 4 h 232"/>
                <a:gd name="T68" fmla="*/ 1 w 199"/>
                <a:gd name="T69" fmla="*/ 3 h 232"/>
                <a:gd name="T70" fmla="*/ 2 w 199"/>
                <a:gd name="T71" fmla="*/ 2 h 232"/>
                <a:gd name="T72" fmla="*/ 3 w 199"/>
                <a:gd name="T73" fmla="*/ 1 h 232"/>
                <a:gd name="T74" fmla="*/ 3 w 199"/>
                <a:gd name="T75" fmla="*/ 1 h 232"/>
                <a:gd name="T76" fmla="*/ 4 w 199"/>
                <a:gd name="T77" fmla="*/ 1 h 232"/>
                <a:gd name="T78" fmla="*/ 5 w 199"/>
                <a:gd name="T79" fmla="*/ 0 h 232"/>
                <a:gd name="T80" fmla="*/ 5 w 199"/>
                <a:gd name="T81" fmla="*/ 0 h 232"/>
                <a:gd name="T82" fmla="*/ 5 w 199"/>
                <a:gd name="T83" fmla="*/ 0 h 232"/>
                <a:gd name="T84" fmla="*/ 5 w 199"/>
                <a:gd name="T85" fmla="*/ 0 h 232"/>
                <a:gd name="T86" fmla="*/ 4 w 199"/>
                <a:gd name="T87" fmla="*/ 0 h 232"/>
                <a:gd name="T88" fmla="*/ 4 w 199"/>
                <a:gd name="T89" fmla="*/ 0 h 232"/>
                <a:gd name="T90" fmla="*/ 3 w 199"/>
                <a:gd name="T91" fmla="*/ 0 h 232"/>
                <a:gd name="T92" fmla="*/ 3 w 199"/>
                <a:gd name="T93" fmla="*/ 1 h 232"/>
                <a:gd name="T94" fmla="*/ 2 w 199"/>
                <a:gd name="T95" fmla="*/ 1 h 232"/>
                <a:gd name="T96" fmla="*/ 2 w 199"/>
                <a:gd name="T97" fmla="*/ 1 h 23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99"/>
                <a:gd name="T148" fmla="*/ 0 h 232"/>
                <a:gd name="T149" fmla="*/ 199 w 199"/>
                <a:gd name="T150" fmla="*/ 232 h 23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99" h="232">
                  <a:moveTo>
                    <a:pt x="70" y="29"/>
                  </a:moveTo>
                  <a:lnTo>
                    <a:pt x="55" y="39"/>
                  </a:lnTo>
                  <a:lnTo>
                    <a:pt x="42" y="50"/>
                  </a:lnTo>
                  <a:lnTo>
                    <a:pt x="30" y="63"/>
                  </a:lnTo>
                  <a:lnTo>
                    <a:pt x="20" y="77"/>
                  </a:lnTo>
                  <a:lnTo>
                    <a:pt x="12" y="91"/>
                  </a:lnTo>
                  <a:lnTo>
                    <a:pt x="6" y="108"/>
                  </a:lnTo>
                  <a:lnTo>
                    <a:pt x="2" y="125"/>
                  </a:lnTo>
                  <a:lnTo>
                    <a:pt x="0" y="142"/>
                  </a:lnTo>
                  <a:lnTo>
                    <a:pt x="2" y="166"/>
                  </a:lnTo>
                  <a:lnTo>
                    <a:pt x="12" y="186"/>
                  </a:lnTo>
                  <a:lnTo>
                    <a:pt x="26" y="203"/>
                  </a:lnTo>
                  <a:lnTo>
                    <a:pt x="45" y="216"/>
                  </a:lnTo>
                  <a:lnTo>
                    <a:pt x="66" y="226"/>
                  </a:lnTo>
                  <a:lnTo>
                    <a:pt x="88" y="230"/>
                  </a:lnTo>
                  <a:lnTo>
                    <a:pt x="111" y="232"/>
                  </a:lnTo>
                  <a:lnTo>
                    <a:pt x="134" y="228"/>
                  </a:lnTo>
                  <a:lnTo>
                    <a:pt x="138" y="228"/>
                  </a:lnTo>
                  <a:lnTo>
                    <a:pt x="143" y="226"/>
                  </a:lnTo>
                  <a:lnTo>
                    <a:pt x="147" y="222"/>
                  </a:lnTo>
                  <a:lnTo>
                    <a:pt x="148" y="218"/>
                  </a:lnTo>
                  <a:lnTo>
                    <a:pt x="145" y="212"/>
                  </a:lnTo>
                  <a:lnTo>
                    <a:pt x="141" y="207"/>
                  </a:lnTo>
                  <a:lnTo>
                    <a:pt x="135" y="203"/>
                  </a:lnTo>
                  <a:lnTo>
                    <a:pt x="129" y="201"/>
                  </a:lnTo>
                  <a:lnTo>
                    <a:pt x="117" y="197"/>
                  </a:lnTo>
                  <a:lnTo>
                    <a:pt x="105" y="195"/>
                  </a:lnTo>
                  <a:lnTo>
                    <a:pt x="94" y="193"/>
                  </a:lnTo>
                  <a:lnTo>
                    <a:pt x="83" y="190"/>
                  </a:lnTo>
                  <a:lnTo>
                    <a:pt x="73" y="187"/>
                  </a:lnTo>
                  <a:lnTo>
                    <a:pt x="62" y="182"/>
                  </a:lnTo>
                  <a:lnTo>
                    <a:pt x="53" y="176"/>
                  </a:lnTo>
                  <a:lnTo>
                    <a:pt x="43" y="167"/>
                  </a:lnTo>
                  <a:lnTo>
                    <a:pt x="40" y="128"/>
                  </a:lnTo>
                  <a:lnTo>
                    <a:pt x="49" y="96"/>
                  </a:lnTo>
                  <a:lnTo>
                    <a:pt x="68" y="71"/>
                  </a:lnTo>
                  <a:lnTo>
                    <a:pt x="94" y="50"/>
                  </a:lnTo>
                  <a:lnTo>
                    <a:pt x="122" y="34"/>
                  </a:lnTo>
                  <a:lnTo>
                    <a:pt x="151" y="21"/>
                  </a:lnTo>
                  <a:lnTo>
                    <a:pt x="178" y="12"/>
                  </a:lnTo>
                  <a:lnTo>
                    <a:pt x="199" y="4"/>
                  </a:lnTo>
                  <a:lnTo>
                    <a:pt x="186" y="1"/>
                  </a:lnTo>
                  <a:lnTo>
                    <a:pt x="172" y="0"/>
                  </a:lnTo>
                  <a:lnTo>
                    <a:pt x="156" y="2"/>
                  </a:lnTo>
                  <a:lnTo>
                    <a:pt x="138" y="4"/>
                  </a:lnTo>
                  <a:lnTo>
                    <a:pt x="121" y="10"/>
                  </a:lnTo>
                  <a:lnTo>
                    <a:pt x="103" y="16"/>
                  </a:lnTo>
                  <a:lnTo>
                    <a:pt x="86" y="23"/>
                  </a:lnTo>
                  <a:lnTo>
                    <a:pt x="70" y="29"/>
                  </a:lnTo>
                  <a:close/>
                </a:path>
              </a:pathLst>
            </a:custGeom>
            <a:solidFill>
              <a:srgbClr val="C9E8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441" name="Freeform 986"/>
            <p:cNvSpPr>
              <a:spLocks/>
            </p:cNvSpPr>
            <p:nvPr/>
          </p:nvSpPr>
          <p:spPr bwMode="auto">
            <a:xfrm>
              <a:off x="4395" y="3142"/>
              <a:ext cx="22" cy="30"/>
            </a:xfrm>
            <a:custGeom>
              <a:avLst/>
              <a:gdLst>
                <a:gd name="T0" fmla="*/ 3 w 128"/>
                <a:gd name="T1" fmla="*/ 2 h 180"/>
                <a:gd name="T2" fmla="*/ 3 w 128"/>
                <a:gd name="T3" fmla="*/ 2 h 180"/>
                <a:gd name="T4" fmla="*/ 3 w 128"/>
                <a:gd name="T5" fmla="*/ 3 h 180"/>
                <a:gd name="T6" fmla="*/ 3 w 128"/>
                <a:gd name="T7" fmla="*/ 3 h 180"/>
                <a:gd name="T8" fmla="*/ 3 w 128"/>
                <a:gd name="T9" fmla="*/ 3 h 180"/>
                <a:gd name="T10" fmla="*/ 2 w 128"/>
                <a:gd name="T11" fmla="*/ 4 h 180"/>
                <a:gd name="T12" fmla="*/ 2 w 128"/>
                <a:gd name="T13" fmla="*/ 4 h 180"/>
                <a:gd name="T14" fmla="*/ 1 w 128"/>
                <a:gd name="T15" fmla="*/ 4 h 180"/>
                <a:gd name="T16" fmla="*/ 1 w 128"/>
                <a:gd name="T17" fmla="*/ 4 h 180"/>
                <a:gd name="T18" fmla="*/ 1 w 128"/>
                <a:gd name="T19" fmla="*/ 5 h 180"/>
                <a:gd name="T20" fmla="*/ 1 w 128"/>
                <a:gd name="T21" fmla="*/ 5 h 180"/>
                <a:gd name="T22" fmla="*/ 1 w 128"/>
                <a:gd name="T23" fmla="*/ 5 h 180"/>
                <a:gd name="T24" fmla="*/ 1 w 128"/>
                <a:gd name="T25" fmla="*/ 5 h 180"/>
                <a:gd name="T26" fmla="*/ 1 w 128"/>
                <a:gd name="T27" fmla="*/ 5 h 180"/>
                <a:gd name="T28" fmla="*/ 1 w 128"/>
                <a:gd name="T29" fmla="*/ 5 h 180"/>
                <a:gd name="T30" fmla="*/ 1 w 128"/>
                <a:gd name="T31" fmla="*/ 5 h 180"/>
                <a:gd name="T32" fmla="*/ 1 w 128"/>
                <a:gd name="T33" fmla="*/ 5 h 180"/>
                <a:gd name="T34" fmla="*/ 2 w 128"/>
                <a:gd name="T35" fmla="*/ 5 h 180"/>
                <a:gd name="T36" fmla="*/ 2 w 128"/>
                <a:gd name="T37" fmla="*/ 4 h 180"/>
                <a:gd name="T38" fmla="*/ 3 w 128"/>
                <a:gd name="T39" fmla="*/ 4 h 180"/>
                <a:gd name="T40" fmla="*/ 3 w 128"/>
                <a:gd name="T41" fmla="*/ 4 h 180"/>
                <a:gd name="T42" fmla="*/ 4 w 128"/>
                <a:gd name="T43" fmla="*/ 3 h 180"/>
                <a:gd name="T44" fmla="*/ 4 w 128"/>
                <a:gd name="T45" fmla="*/ 3 h 180"/>
                <a:gd name="T46" fmla="*/ 4 w 128"/>
                <a:gd name="T47" fmla="*/ 2 h 180"/>
                <a:gd name="T48" fmla="*/ 4 w 128"/>
                <a:gd name="T49" fmla="*/ 2 h 180"/>
                <a:gd name="T50" fmla="*/ 3 w 128"/>
                <a:gd name="T51" fmla="*/ 1 h 180"/>
                <a:gd name="T52" fmla="*/ 3 w 128"/>
                <a:gd name="T53" fmla="*/ 1 h 180"/>
                <a:gd name="T54" fmla="*/ 2 w 128"/>
                <a:gd name="T55" fmla="*/ 0 h 180"/>
                <a:gd name="T56" fmla="*/ 2 w 128"/>
                <a:gd name="T57" fmla="*/ 0 h 180"/>
                <a:gd name="T58" fmla="*/ 1 w 128"/>
                <a:gd name="T59" fmla="*/ 0 h 180"/>
                <a:gd name="T60" fmla="*/ 1 w 128"/>
                <a:gd name="T61" fmla="*/ 0 h 180"/>
                <a:gd name="T62" fmla="*/ 0 w 128"/>
                <a:gd name="T63" fmla="*/ 0 h 180"/>
                <a:gd name="T64" fmla="*/ 0 w 128"/>
                <a:gd name="T65" fmla="*/ 0 h 180"/>
                <a:gd name="T66" fmla="*/ 0 w 128"/>
                <a:gd name="T67" fmla="*/ 0 h 180"/>
                <a:gd name="T68" fmla="*/ 1 w 128"/>
                <a:gd name="T69" fmla="*/ 0 h 180"/>
                <a:gd name="T70" fmla="*/ 1 w 128"/>
                <a:gd name="T71" fmla="*/ 0 h 180"/>
                <a:gd name="T72" fmla="*/ 2 w 128"/>
                <a:gd name="T73" fmla="*/ 1 h 180"/>
                <a:gd name="T74" fmla="*/ 2 w 128"/>
                <a:gd name="T75" fmla="*/ 1 h 180"/>
                <a:gd name="T76" fmla="*/ 3 w 128"/>
                <a:gd name="T77" fmla="*/ 1 h 180"/>
                <a:gd name="T78" fmla="*/ 3 w 128"/>
                <a:gd name="T79" fmla="*/ 1 h 180"/>
                <a:gd name="T80" fmla="*/ 3 w 128"/>
                <a:gd name="T81" fmla="*/ 2 h 18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28"/>
                <a:gd name="T124" fmla="*/ 0 h 180"/>
                <a:gd name="T125" fmla="*/ 128 w 128"/>
                <a:gd name="T126" fmla="*/ 180 h 18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28" h="180">
                  <a:moveTo>
                    <a:pt x="108" y="59"/>
                  </a:moveTo>
                  <a:lnTo>
                    <a:pt x="113" y="77"/>
                  </a:lnTo>
                  <a:lnTo>
                    <a:pt x="111" y="94"/>
                  </a:lnTo>
                  <a:lnTo>
                    <a:pt x="103" y="108"/>
                  </a:lnTo>
                  <a:lnTo>
                    <a:pt x="91" y="121"/>
                  </a:lnTo>
                  <a:lnTo>
                    <a:pt x="77" y="132"/>
                  </a:lnTo>
                  <a:lnTo>
                    <a:pt x="61" y="144"/>
                  </a:lnTo>
                  <a:lnTo>
                    <a:pt x="45" y="154"/>
                  </a:lnTo>
                  <a:lnTo>
                    <a:pt x="30" y="164"/>
                  </a:lnTo>
                  <a:lnTo>
                    <a:pt x="28" y="168"/>
                  </a:lnTo>
                  <a:lnTo>
                    <a:pt x="27" y="170"/>
                  </a:lnTo>
                  <a:lnTo>
                    <a:pt x="27" y="174"/>
                  </a:lnTo>
                  <a:lnTo>
                    <a:pt x="28" y="177"/>
                  </a:lnTo>
                  <a:lnTo>
                    <a:pt x="32" y="179"/>
                  </a:lnTo>
                  <a:lnTo>
                    <a:pt x="35" y="180"/>
                  </a:lnTo>
                  <a:lnTo>
                    <a:pt x="37" y="180"/>
                  </a:lnTo>
                  <a:lnTo>
                    <a:pt x="41" y="179"/>
                  </a:lnTo>
                  <a:lnTo>
                    <a:pt x="60" y="169"/>
                  </a:lnTo>
                  <a:lnTo>
                    <a:pt x="77" y="158"/>
                  </a:lnTo>
                  <a:lnTo>
                    <a:pt x="94" y="145"/>
                  </a:lnTo>
                  <a:lnTo>
                    <a:pt x="109" y="130"/>
                  </a:lnTo>
                  <a:lnTo>
                    <a:pt x="120" y="114"/>
                  </a:lnTo>
                  <a:lnTo>
                    <a:pt x="127" y="95"/>
                  </a:lnTo>
                  <a:lnTo>
                    <a:pt x="128" y="76"/>
                  </a:lnTo>
                  <a:lnTo>
                    <a:pt x="123" y="55"/>
                  </a:lnTo>
                  <a:lnTo>
                    <a:pt x="113" y="39"/>
                  </a:lnTo>
                  <a:lnTo>
                    <a:pt x="97" y="25"/>
                  </a:lnTo>
                  <a:lnTo>
                    <a:pt x="79" y="15"/>
                  </a:lnTo>
                  <a:lnTo>
                    <a:pt x="57" y="7"/>
                  </a:lnTo>
                  <a:lnTo>
                    <a:pt x="36" y="2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4"/>
                  </a:lnTo>
                  <a:lnTo>
                    <a:pt x="14" y="9"/>
                  </a:lnTo>
                  <a:lnTo>
                    <a:pt x="29" y="14"/>
                  </a:lnTo>
                  <a:lnTo>
                    <a:pt x="46" y="19"/>
                  </a:lnTo>
                  <a:lnTo>
                    <a:pt x="61" y="23"/>
                  </a:lnTo>
                  <a:lnTo>
                    <a:pt x="76" y="29"/>
                  </a:lnTo>
                  <a:lnTo>
                    <a:pt x="89" y="37"/>
                  </a:lnTo>
                  <a:lnTo>
                    <a:pt x="100" y="46"/>
                  </a:lnTo>
                  <a:lnTo>
                    <a:pt x="108" y="59"/>
                  </a:lnTo>
                  <a:close/>
                </a:path>
              </a:pathLst>
            </a:custGeom>
            <a:solidFill>
              <a:srgbClr val="C9E8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442" name="Freeform 987"/>
            <p:cNvSpPr>
              <a:spLocks/>
            </p:cNvSpPr>
            <p:nvPr/>
          </p:nvSpPr>
          <p:spPr bwMode="auto">
            <a:xfrm>
              <a:off x="4318" y="3135"/>
              <a:ext cx="54" cy="63"/>
            </a:xfrm>
            <a:custGeom>
              <a:avLst/>
              <a:gdLst>
                <a:gd name="T0" fmla="*/ 3 w 322"/>
                <a:gd name="T1" fmla="*/ 2 h 378"/>
                <a:gd name="T2" fmla="*/ 2 w 322"/>
                <a:gd name="T3" fmla="*/ 3 h 378"/>
                <a:gd name="T4" fmla="*/ 1 w 322"/>
                <a:gd name="T5" fmla="*/ 5 h 378"/>
                <a:gd name="T6" fmla="*/ 0 w 322"/>
                <a:gd name="T7" fmla="*/ 6 h 378"/>
                <a:gd name="T8" fmla="*/ 0 w 322"/>
                <a:gd name="T9" fmla="*/ 7 h 378"/>
                <a:gd name="T10" fmla="*/ 0 w 322"/>
                <a:gd name="T11" fmla="*/ 8 h 378"/>
                <a:gd name="T12" fmla="*/ 1 w 322"/>
                <a:gd name="T13" fmla="*/ 8 h 378"/>
                <a:gd name="T14" fmla="*/ 1 w 322"/>
                <a:gd name="T15" fmla="*/ 9 h 378"/>
                <a:gd name="T16" fmla="*/ 2 w 322"/>
                <a:gd name="T17" fmla="*/ 9 h 378"/>
                <a:gd name="T18" fmla="*/ 2 w 322"/>
                <a:gd name="T19" fmla="*/ 9 h 378"/>
                <a:gd name="T20" fmla="*/ 3 w 322"/>
                <a:gd name="T21" fmla="*/ 10 h 378"/>
                <a:gd name="T22" fmla="*/ 4 w 322"/>
                <a:gd name="T23" fmla="*/ 10 h 378"/>
                <a:gd name="T24" fmla="*/ 5 w 322"/>
                <a:gd name="T25" fmla="*/ 10 h 378"/>
                <a:gd name="T26" fmla="*/ 6 w 322"/>
                <a:gd name="T27" fmla="*/ 10 h 378"/>
                <a:gd name="T28" fmla="*/ 7 w 322"/>
                <a:gd name="T29" fmla="*/ 10 h 378"/>
                <a:gd name="T30" fmla="*/ 8 w 322"/>
                <a:gd name="T31" fmla="*/ 10 h 378"/>
                <a:gd name="T32" fmla="*/ 9 w 322"/>
                <a:gd name="T33" fmla="*/ 10 h 378"/>
                <a:gd name="T34" fmla="*/ 9 w 322"/>
                <a:gd name="T35" fmla="*/ 10 h 378"/>
                <a:gd name="T36" fmla="*/ 9 w 322"/>
                <a:gd name="T37" fmla="*/ 10 h 378"/>
                <a:gd name="T38" fmla="*/ 9 w 322"/>
                <a:gd name="T39" fmla="*/ 10 h 378"/>
                <a:gd name="T40" fmla="*/ 8 w 322"/>
                <a:gd name="T41" fmla="*/ 10 h 378"/>
                <a:gd name="T42" fmla="*/ 7 w 322"/>
                <a:gd name="T43" fmla="*/ 9 h 378"/>
                <a:gd name="T44" fmla="*/ 7 w 322"/>
                <a:gd name="T45" fmla="*/ 9 h 378"/>
                <a:gd name="T46" fmla="*/ 6 w 322"/>
                <a:gd name="T47" fmla="*/ 9 h 378"/>
                <a:gd name="T48" fmla="*/ 5 w 322"/>
                <a:gd name="T49" fmla="*/ 9 h 378"/>
                <a:gd name="T50" fmla="*/ 4 w 322"/>
                <a:gd name="T51" fmla="*/ 9 h 378"/>
                <a:gd name="T52" fmla="*/ 3 w 322"/>
                <a:gd name="T53" fmla="*/ 9 h 378"/>
                <a:gd name="T54" fmla="*/ 2 w 322"/>
                <a:gd name="T55" fmla="*/ 8 h 378"/>
                <a:gd name="T56" fmla="*/ 2 w 322"/>
                <a:gd name="T57" fmla="*/ 8 h 378"/>
                <a:gd name="T58" fmla="*/ 1 w 322"/>
                <a:gd name="T59" fmla="*/ 7 h 378"/>
                <a:gd name="T60" fmla="*/ 1 w 322"/>
                <a:gd name="T61" fmla="*/ 7 h 378"/>
                <a:gd name="T62" fmla="*/ 1 w 322"/>
                <a:gd name="T63" fmla="*/ 6 h 378"/>
                <a:gd name="T64" fmla="*/ 2 w 322"/>
                <a:gd name="T65" fmla="*/ 5 h 378"/>
                <a:gd name="T66" fmla="*/ 2 w 322"/>
                <a:gd name="T67" fmla="*/ 4 h 378"/>
                <a:gd name="T68" fmla="*/ 3 w 322"/>
                <a:gd name="T69" fmla="*/ 3 h 378"/>
                <a:gd name="T70" fmla="*/ 4 w 322"/>
                <a:gd name="T71" fmla="*/ 2 h 378"/>
                <a:gd name="T72" fmla="*/ 4 w 322"/>
                <a:gd name="T73" fmla="*/ 2 h 378"/>
                <a:gd name="T74" fmla="*/ 6 w 322"/>
                <a:gd name="T75" fmla="*/ 1 h 378"/>
                <a:gd name="T76" fmla="*/ 7 w 322"/>
                <a:gd name="T77" fmla="*/ 0 h 378"/>
                <a:gd name="T78" fmla="*/ 7 w 322"/>
                <a:gd name="T79" fmla="*/ 0 h 378"/>
                <a:gd name="T80" fmla="*/ 7 w 322"/>
                <a:gd name="T81" fmla="*/ 0 h 378"/>
                <a:gd name="T82" fmla="*/ 6 w 322"/>
                <a:gd name="T83" fmla="*/ 0 h 378"/>
                <a:gd name="T84" fmla="*/ 5 w 322"/>
                <a:gd name="T85" fmla="*/ 0 h 378"/>
                <a:gd name="T86" fmla="*/ 4 w 322"/>
                <a:gd name="T87" fmla="*/ 1 h 37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22"/>
                <a:gd name="T133" fmla="*/ 0 h 378"/>
                <a:gd name="T134" fmla="*/ 322 w 322"/>
                <a:gd name="T135" fmla="*/ 378 h 378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22" h="378">
                  <a:moveTo>
                    <a:pt x="125" y="49"/>
                  </a:moveTo>
                  <a:lnTo>
                    <a:pt x="100" y="70"/>
                  </a:lnTo>
                  <a:lnTo>
                    <a:pt x="76" y="90"/>
                  </a:lnTo>
                  <a:lnTo>
                    <a:pt x="53" y="115"/>
                  </a:lnTo>
                  <a:lnTo>
                    <a:pt x="34" y="140"/>
                  </a:lnTo>
                  <a:lnTo>
                    <a:pt x="17" y="166"/>
                  </a:lnTo>
                  <a:lnTo>
                    <a:pt x="5" y="195"/>
                  </a:lnTo>
                  <a:lnTo>
                    <a:pt x="0" y="226"/>
                  </a:lnTo>
                  <a:lnTo>
                    <a:pt x="1" y="258"/>
                  </a:lnTo>
                  <a:lnTo>
                    <a:pt x="3" y="266"/>
                  </a:lnTo>
                  <a:lnTo>
                    <a:pt x="5" y="275"/>
                  </a:lnTo>
                  <a:lnTo>
                    <a:pt x="9" y="282"/>
                  </a:lnTo>
                  <a:lnTo>
                    <a:pt x="14" y="290"/>
                  </a:lnTo>
                  <a:lnTo>
                    <a:pt x="19" y="297"/>
                  </a:lnTo>
                  <a:lnTo>
                    <a:pt x="26" y="304"/>
                  </a:lnTo>
                  <a:lnTo>
                    <a:pt x="32" y="310"/>
                  </a:lnTo>
                  <a:lnTo>
                    <a:pt x="41" y="314"/>
                  </a:lnTo>
                  <a:lnTo>
                    <a:pt x="56" y="324"/>
                  </a:lnTo>
                  <a:lnTo>
                    <a:pt x="71" y="332"/>
                  </a:lnTo>
                  <a:lnTo>
                    <a:pt x="86" y="338"/>
                  </a:lnTo>
                  <a:lnTo>
                    <a:pt x="103" y="344"/>
                  </a:lnTo>
                  <a:lnTo>
                    <a:pt x="119" y="350"/>
                  </a:lnTo>
                  <a:lnTo>
                    <a:pt x="136" y="355"/>
                  </a:lnTo>
                  <a:lnTo>
                    <a:pt x="152" y="359"/>
                  </a:lnTo>
                  <a:lnTo>
                    <a:pt x="168" y="363"/>
                  </a:lnTo>
                  <a:lnTo>
                    <a:pt x="186" y="366"/>
                  </a:lnTo>
                  <a:lnTo>
                    <a:pt x="202" y="368"/>
                  </a:lnTo>
                  <a:lnTo>
                    <a:pt x="220" y="371"/>
                  </a:lnTo>
                  <a:lnTo>
                    <a:pt x="238" y="373"/>
                  </a:lnTo>
                  <a:lnTo>
                    <a:pt x="254" y="374"/>
                  </a:lnTo>
                  <a:lnTo>
                    <a:pt x="272" y="375"/>
                  </a:lnTo>
                  <a:lnTo>
                    <a:pt x="289" y="376"/>
                  </a:lnTo>
                  <a:lnTo>
                    <a:pt x="306" y="378"/>
                  </a:lnTo>
                  <a:lnTo>
                    <a:pt x="311" y="378"/>
                  </a:lnTo>
                  <a:lnTo>
                    <a:pt x="316" y="375"/>
                  </a:lnTo>
                  <a:lnTo>
                    <a:pt x="320" y="371"/>
                  </a:lnTo>
                  <a:lnTo>
                    <a:pt x="322" y="366"/>
                  </a:lnTo>
                  <a:lnTo>
                    <a:pt x="322" y="360"/>
                  </a:lnTo>
                  <a:lnTo>
                    <a:pt x="320" y="356"/>
                  </a:lnTo>
                  <a:lnTo>
                    <a:pt x="315" y="352"/>
                  </a:lnTo>
                  <a:lnTo>
                    <a:pt x="309" y="350"/>
                  </a:lnTo>
                  <a:lnTo>
                    <a:pt x="294" y="347"/>
                  </a:lnTo>
                  <a:lnTo>
                    <a:pt x="279" y="344"/>
                  </a:lnTo>
                  <a:lnTo>
                    <a:pt x="263" y="341"/>
                  </a:lnTo>
                  <a:lnTo>
                    <a:pt x="247" y="338"/>
                  </a:lnTo>
                  <a:lnTo>
                    <a:pt x="232" y="336"/>
                  </a:lnTo>
                  <a:lnTo>
                    <a:pt x="216" y="334"/>
                  </a:lnTo>
                  <a:lnTo>
                    <a:pt x="200" y="332"/>
                  </a:lnTo>
                  <a:lnTo>
                    <a:pt x="185" y="328"/>
                  </a:lnTo>
                  <a:lnTo>
                    <a:pt x="170" y="326"/>
                  </a:lnTo>
                  <a:lnTo>
                    <a:pt x="154" y="322"/>
                  </a:lnTo>
                  <a:lnTo>
                    <a:pt x="139" y="318"/>
                  </a:lnTo>
                  <a:lnTo>
                    <a:pt x="124" y="314"/>
                  </a:lnTo>
                  <a:lnTo>
                    <a:pt x="110" y="309"/>
                  </a:lnTo>
                  <a:lnTo>
                    <a:pt x="94" y="303"/>
                  </a:lnTo>
                  <a:lnTo>
                    <a:pt x="80" y="297"/>
                  </a:lnTo>
                  <a:lnTo>
                    <a:pt x="66" y="289"/>
                  </a:lnTo>
                  <a:lnTo>
                    <a:pt x="55" y="281"/>
                  </a:lnTo>
                  <a:lnTo>
                    <a:pt x="45" y="271"/>
                  </a:lnTo>
                  <a:lnTo>
                    <a:pt x="38" y="259"/>
                  </a:lnTo>
                  <a:lnTo>
                    <a:pt x="35" y="245"/>
                  </a:lnTo>
                  <a:lnTo>
                    <a:pt x="34" y="232"/>
                  </a:lnTo>
                  <a:lnTo>
                    <a:pt x="35" y="216"/>
                  </a:lnTo>
                  <a:lnTo>
                    <a:pt x="38" y="200"/>
                  </a:lnTo>
                  <a:lnTo>
                    <a:pt x="43" y="187"/>
                  </a:lnTo>
                  <a:lnTo>
                    <a:pt x="51" y="170"/>
                  </a:lnTo>
                  <a:lnTo>
                    <a:pt x="60" y="152"/>
                  </a:lnTo>
                  <a:lnTo>
                    <a:pt x="71" y="137"/>
                  </a:lnTo>
                  <a:lnTo>
                    <a:pt x="83" y="124"/>
                  </a:lnTo>
                  <a:lnTo>
                    <a:pt x="94" y="110"/>
                  </a:lnTo>
                  <a:lnTo>
                    <a:pt x="107" y="96"/>
                  </a:lnTo>
                  <a:lnTo>
                    <a:pt x="123" y="82"/>
                  </a:lnTo>
                  <a:lnTo>
                    <a:pt x="138" y="69"/>
                  </a:lnTo>
                  <a:lnTo>
                    <a:pt x="153" y="57"/>
                  </a:lnTo>
                  <a:lnTo>
                    <a:pt x="173" y="47"/>
                  </a:lnTo>
                  <a:lnTo>
                    <a:pt x="195" y="38"/>
                  </a:lnTo>
                  <a:lnTo>
                    <a:pt x="218" y="28"/>
                  </a:lnTo>
                  <a:lnTo>
                    <a:pt x="238" y="20"/>
                  </a:lnTo>
                  <a:lnTo>
                    <a:pt x="254" y="13"/>
                  </a:lnTo>
                  <a:lnTo>
                    <a:pt x="264" y="7"/>
                  </a:lnTo>
                  <a:lnTo>
                    <a:pt x="268" y="2"/>
                  </a:lnTo>
                  <a:lnTo>
                    <a:pt x="256" y="0"/>
                  </a:lnTo>
                  <a:lnTo>
                    <a:pt x="240" y="1"/>
                  </a:lnTo>
                  <a:lnTo>
                    <a:pt x="221" y="4"/>
                  </a:lnTo>
                  <a:lnTo>
                    <a:pt x="201" y="10"/>
                  </a:lnTo>
                  <a:lnTo>
                    <a:pt x="180" y="18"/>
                  </a:lnTo>
                  <a:lnTo>
                    <a:pt x="160" y="27"/>
                  </a:lnTo>
                  <a:lnTo>
                    <a:pt x="141" y="38"/>
                  </a:lnTo>
                  <a:lnTo>
                    <a:pt x="125" y="49"/>
                  </a:lnTo>
                  <a:close/>
                </a:path>
              </a:pathLst>
            </a:custGeom>
            <a:solidFill>
              <a:srgbClr val="C9E8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443" name="Freeform 988"/>
            <p:cNvSpPr>
              <a:spLocks/>
            </p:cNvSpPr>
            <p:nvPr/>
          </p:nvSpPr>
          <p:spPr bwMode="auto">
            <a:xfrm>
              <a:off x="4394" y="3133"/>
              <a:ext cx="47" cy="42"/>
            </a:xfrm>
            <a:custGeom>
              <a:avLst/>
              <a:gdLst>
                <a:gd name="T0" fmla="*/ 6 w 283"/>
                <a:gd name="T1" fmla="*/ 2 h 252"/>
                <a:gd name="T2" fmla="*/ 7 w 283"/>
                <a:gd name="T3" fmla="*/ 3 h 252"/>
                <a:gd name="T4" fmla="*/ 7 w 283"/>
                <a:gd name="T5" fmla="*/ 3 h 252"/>
                <a:gd name="T6" fmla="*/ 7 w 283"/>
                <a:gd name="T7" fmla="*/ 4 h 252"/>
                <a:gd name="T8" fmla="*/ 7 w 283"/>
                <a:gd name="T9" fmla="*/ 4 h 252"/>
                <a:gd name="T10" fmla="*/ 7 w 283"/>
                <a:gd name="T11" fmla="*/ 4 h 252"/>
                <a:gd name="T12" fmla="*/ 7 w 283"/>
                <a:gd name="T13" fmla="*/ 5 h 252"/>
                <a:gd name="T14" fmla="*/ 7 w 283"/>
                <a:gd name="T15" fmla="*/ 5 h 252"/>
                <a:gd name="T16" fmla="*/ 6 w 283"/>
                <a:gd name="T17" fmla="*/ 5 h 252"/>
                <a:gd name="T18" fmla="*/ 6 w 283"/>
                <a:gd name="T19" fmla="*/ 6 h 252"/>
                <a:gd name="T20" fmla="*/ 6 w 283"/>
                <a:gd name="T21" fmla="*/ 6 h 252"/>
                <a:gd name="T22" fmla="*/ 6 w 283"/>
                <a:gd name="T23" fmla="*/ 6 h 252"/>
                <a:gd name="T24" fmla="*/ 5 w 283"/>
                <a:gd name="T25" fmla="*/ 7 h 252"/>
                <a:gd name="T26" fmla="*/ 5 w 283"/>
                <a:gd name="T27" fmla="*/ 7 h 252"/>
                <a:gd name="T28" fmla="*/ 5 w 283"/>
                <a:gd name="T29" fmla="*/ 7 h 252"/>
                <a:gd name="T30" fmla="*/ 5 w 283"/>
                <a:gd name="T31" fmla="*/ 7 h 252"/>
                <a:gd name="T32" fmla="*/ 5 w 283"/>
                <a:gd name="T33" fmla="*/ 7 h 252"/>
                <a:gd name="T34" fmla="*/ 5 w 283"/>
                <a:gd name="T35" fmla="*/ 7 h 252"/>
                <a:gd name="T36" fmla="*/ 6 w 283"/>
                <a:gd name="T37" fmla="*/ 7 h 252"/>
                <a:gd name="T38" fmla="*/ 6 w 283"/>
                <a:gd name="T39" fmla="*/ 7 h 252"/>
                <a:gd name="T40" fmla="*/ 6 w 283"/>
                <a:gd name="T41" fmla="*/ 7 h 252"/>
                <a:gd name="T42" fmla="*/ 6 w 283"/>
                <a:gd name="T43" fmla="*/ 7 h 252"/>
                <a:gd name="T44" fmla="*/ 7 w 283"/>
                <a:gd name="T45" fmla="*/ 6 h 252"/>
                <a:gd name="T46" fmla="*/ 7 w 283"/>
                <a:gd name="T47" fmla="*/ 5 h 252"/>
                <a:gd name="T48" fmla="*/ 8 w 283"/>
                <a:gd name="T49" fmla="*/ 5 h 252"/>
                <a:gd name="T50" fmla="*/ 8 w 283"/>
                <a:gd name="T51" fmla="*/ 4 h 252"/>
                <a:gd name="T52" fmla="*/ 8 w 283"/>
                <a:gd name="T53" fmla="*/ 3 h 252"/>
                <a:gd name="T54" fmla="*/ 7 w 283"/>
                <a:gd name="T55" fmla="*/ 3 h 252"/>
                <a:gd name="T56" fmla="*/ 7 w 283"/>
                <a:gd name="T57" fmla="*/ 2 h 252"/>
                <a:gd name="T58" fmla="*/ 7 w 283"/>
                <a:gd name="T59" fmla="*/ 2 h 252"/>
                <a:gd name="T60" fmla="*/ 6 w 283"/>
                <a:gd name="T61" fmla="*/ 1 h 252"/>
                <a:gd name="T62" fmla="*/ 6 w 283"/>
                <a:gd name="T63" fmla="*/ 1 h 252"/>
                <a:gd name="T64" fmla="*/ 5 w 283"/>
                <a:gd name="T65" fmla="*/ 1 h 252"/>
                <a:gd name="T66" fmla="*/ 4 w 283"/>
                <a:gd name="T67" fmla="*/ 1 h 252"/>
                <a:gd name="T68" fmla="*/ 4 w 283"/>
                <a:gd name="T69" fmla="*/ 1 h 252"/>
                <a:gd name="T70" fmla="*/ 3 w 283"/>
                <a:gd name="T71" fmla="*/ 0 h 252"/>
                <a:gd name="T72" fmla="*/ 3 w 283"/>
                <a:gd name="T73" fmla="*/ 0 h 252"/>
                <a:gd name="T74" fmla="*/ 2 w 283"/>
                <a:gd name="T75" fmla="*/ 0 h 252"/>
                <a:gd name="T76" fmla="*/ 2 w 283"/>
                <a:gd name="T77" fmla="*/ 0 h 252"/>
                <a:gd name="T78" fmla="*/ 1 w 283"/>
                <a:gd name="T79" fmla="*/ 0 h 252"/>
                <a:gd name="T80" fmla="*/ 1 w 283"/>
                <a:gd name="T81" fmla="*/ 0 h 252"/>
                <a:gd name="T82" fmla="*/ 0 w 283"/>
                <a:gd name="T83" fmla="*/ 0 h 252"/>
                <a:gd name="T84" fmla="*/ 0 w 283"/>
                <a:gd name="T85" fmla="*/ 0 h 252"/>
                <a:gd name="T86" fmla="*/ 0 w 283"/>
                <a:gd name="T87" fmla="*/ 0 h 252"/>
                <a:gd name="T88" fmla="*/ 0 w 283"/>
                <a:gd name="T89" fmla="*/ 0 h 252"/>
                <a:gd name="T90" fmla="*/ 0 w 283"/>
                <a:gd name="T91" fmla="*/ 0 h 252"/>
                <a:gd name="T92" fmla="*/ 1 w 283"/>
                <a:gd name="T93" fmla="*/ 0 h 252"/>
                <a:gd name="T94" fmla="*/ 1 w 283"/>
                <a:gd name="T95" fmla="*/ 0 h 252"/>
                <a:gd name="T96" fmla="*/ 1 w 283"/>
                <a:gd name="T97" fmla="*/ 0 h 252"/>
                <a:gd name="T98" fmla="*/ 2 w 283"/>
                <a:gd name="T99" fmla="*/ 1 h 252"/>
                <a:gd name="T100" fmla="*/ 2 w 283"/>
                <a:gd name="T101" fmla="*/ 1 h 252"/>
                <a:gd name="T102" fmla="*/ 3 w 283"/>
                <a:gd name="T103" fmla="*/ 1 h 252"/>
                <a:gd name="T104" fmla="*/ 3 w 283"/>
                <a:gd name="T105" fmla="*/ 1 h 252"/>
                <a:gd name="T106" fmla="*/ 3 w 283"/>
                <a:gd name="T107" fmla="*/ 1 h 252"/>
                <a:gd name="T108" fmla="*/ 4 w 283"/>
                <a:gd name="T109" fmla="*/ 1 h 252"/>
                <a:gd name="T110" fmla="*/ 4 w 283"/>
                <a:gd name="T111" fmla="*/ 1 h 252"/>
                <a:gd name="T112" fmla="*/ 5 w 283"/>
                <a:gd name="T113" fmla="*/ 1 h 252"/>
                <a:gd name="T114" fmla="*/ 5 w 283"/>
                <a:gd name="T115" fmla="*/ 2 h 252"/>
                <a:gd name="T116" fmla="*/ 6 w 283"/>
                <a:gd name="T117" fmla="*/ 2 h 252"/>
                <a:gd name="T118" fmla="*/ 6 w 283"/>
                <a:gd name="T119" fmla="*/ 2 h 252"/>
                <a:gd name="T120" fmla="*/ 6 w 283"/>
                <a:gd name="T121" fmla="*/ 2 h 25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83"/>
                <a:gd name="T184" fmla="*/ 0 h 252"/>
                <a:gd name="T185" fmla="*/ 283 w 283"/>
                <a:gd name="T186" fmla="*/ 252 h 25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83" h="252">
                  <a:moveTo>
                    <a:pt x="235" y="77"/>
                  </a:moveTo>
                  <a:lnTo>
                    <a:pt x="248" y="91"/>
                  </a:lnTo>
                  <a:lnTo>
                    <a:pt x="256" y="107"/>
                  </a:lnTo>
                  <a:lnTo>
                    <a:pt x="259" y="124"/>
                  </a:lnTo>
                  <a:lnTo>
                    <a:pt x="259" y="142"/>
                  </a:lnTo>
                  <a:lnTo>
                    <a:pt x="257" y="157"/>
                  </a:lnTo>
                  <a:lnTo>
                    <a:pt x="252" y="170"/>
                  </a:lnTo>
                  <a:lnTo>
                    <a:pt x="244" y="183"/>
                  </a:lnTo>
                  <a:lnTo>
                    <a:pt x="236" y="193"/>
                  </a:lnTo>
                  <a:lnTo>
                    <a:pt x="225" y="204"/>
                  </a:lnTo>
                  <a:lnTo>
                    <a:pt x="215" y="214"/>
                  </a:lnTo>
                  <a:lnTo>
                    <a:pt x="204" y="224"/>
                  </a:lnTo>
                  <a:lnTo>
                    <a:pt x="194" y="234"/>
                  </a:lnTo>
                  <a:lnTo>
                    <a:pt x="191" y="238"/>
                  </a:lnTo>
                  <a:lnTo>
                    <a:pt x="191" y="241"/>
                  </a:lnTo>
                  <a:lnTo>
                    <a:pt x="191" y="245"/>
                  </a:lnTo>
                  <a:lnTo>
                    <a:pt x="194" y="248"/>
                  </a:lnTo>
                  <a:lnTo>
                    <a:pt x="197" y="250"/>
                  </a:lnTo>
                  <a:lnTo>
                    <a:pt x="202" y="252"/>
                  </a:lnTo>
                  <a:lnTo>
                    <a:pt x="205" y="250"/>
                  </a:lnTo>
                  <a:lnTo>
                    <a:pt x="209" y="248"/>
                  </a:lnTo>
                  <a:lnTo>
                    <a:pt x="232" y="233"/>
                  </a:lnTo>
                  <a:lnTo>
                    <a:pt x="252" y="214"/>
                  </a:lnTo>
                  <a:lnTo>
                    <a:pt x="268" y="192"/>
                  </a:lnTo>
                  <a:lnTo>
                    <a:pt x="278" y="167"/>
                  </a:lnTo>
                  <a:lnTo>
                    <a:pt x="283" y="141"/>
                  </a:lnTo>
                  <a:lnTo>
                    <a:pt x="280" y="115"/>
                  </a:lnTo>
                  <a:lnTo>
                    <a:pt x="271" y="91"/>
                  </a:lnTo>
                  <a:lnTo>
                    <a:pt x="252" y="69"/>
                  </a:lnTo>
                  <a:lnTo>
                    <a:pt x="238" y="57"/>
                  </a:lnTo>
                  <a:lnTo>
                    <a:pt x="222" y="48"/>
                  </a:lnTo>
                  <a:lnTo>
                    <a:pt x="204" y="39"/>
                  </a:lnTo>
                  <a:lnTo>
                    <a:pt x="184" y="31"/>
                  </a:lnTo>
                  <a:lnTo>
                    <a:pt x="164" y="23"/>
                  </a:lnTo>
                  <a:lnTo>
                    <a:pt x="144" y="17"/>
                  </a:lnTo>
                  <a:lnTo>
                    <a:pt x="123" y="13"/>
                  </a:lnTo>
                  <a:lnTo>
                    <a:pt x="103" y="8"/>
                  </a:lnTo>
                  <a:lnTo>
                    <a:pt x="83" y="5"/>
                  </a:lnTo>
                  <a:lnTo>
                    <a:pt x="66" y="2"/>
                  </a:lnTo>
                  <a:lnTo>
                    <a:pt x="48" y="0"/>
                  </a:lnTo>
                  <a:lnTo>
                    <a:pt x="34" y="0"/>
                  </a:lnTo>
                  <a:lnTo>
                    <a:pt x="21" y="0"/>
                  </a:lnTo>
                  <a:lnTo>
                    <a:pt x="11" y="0"/>
                  </a:lnTo>
                  <a:lnTo>
                    <a:pt x="4" y="2"/>
                  </a:lnTo>
                  <a:lnTo>
                    <a:pt x="0" y="5"/>
                  </a:lnTo>
                  <a:lnTo>
                    <a:pt x="12" y="7"/>
                  </a:lnTo>
                  <a:lnTo>
                    <a:pt x="24" y="8"/>
                  </a:lnTo>
                  <a:lnTo>
                    <a:pt x="38" y="10"/>
                  </a:lnTo>
                  <a:lnTo>
                    <a:pt x="52" y="13"/>
                  </a:lnTo>
                  <a:lnTo>
                    <a:pt x="66" y="16"/>
                  </a:lnTo>
                  <a:lnTo>
                    <a:pt x="82" y="18"/>
                  </a:lnTo>
                  <a:lnTo>
                    <a:pt x="98" y="22"/>
                  </a:lnTo>
                  <a:lnTo>
                    <a:pt x="114" y="25"/>
                  </a:lnTo>
                  <a:lnTo>
                    <a:pt x="129" y="30"/>
                  </a:lnTo>
                  <a:lnTo>
                    <a:pt x="146" y="34"/>
                  </a:lnTo>
                  <a:lnTo>
                    <a:pt x="162" y="39"/>
                  </a:lnTo>
                  <a:lnTo>
                    <a:pt x="177" y="45"/>
                  </a:lnTo>
                  <a:lnTo>
                    <a:pt x="193" y="52"/>
                  </a:lnTo>
                  <a:lnTo>
                    <a:pt x="208" y="60"/>
                  </a:lnTo>
                  <a:lnTo>
                    <a:pt x="222" y="68"/>
                  </a:lnTo>
                  <a:lnTo>
                    <a:pt x="235" y="77"/>
                  </a:lnTo>
                  <a:close/>
                </a:path>
              </a:pathLst>
            </a:custGeom>
            <a:solidFill>
              <a:srgbClr val="C9E8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444" name="Freeform 989"/>
            <p:cNvSpPr>
              <a:spLocks/>
            </p:cNvSpPr>
            <p:nvPr/>
          </p:nvSpPr>
          <p:spPr bwMode="auto">
            <a:xfrm>
              <a:off x="4298" y="3153"/>
              <a:ext cx="19" cy="39"/>
            </a:xfrm>
            <a:custGeom>
              <a:avLst/>
              <a:gdLst>
                <a:gd name="T0" fmla="*/ 0 w 114"/>
                <a:gd name="T1" fmla="*/ 3 h 238"/>
                <a:gd name="T2" fmla="*/ 0 w 114"/>
                <a:gd name="T3" fmla="*/ 4 h 238"/>
                <a:gd name="T4" fmla="*/ 0 w 114"/>
                <a:gd name="T5" fmla="*/ 5 h 238"/>
                <a:gd name="T6" fmla="*/ 0 w 114"/>
                <a:gd name="T7" fmla="*/ 5 h 238"/>
                <a:gd name="T8" fmla="*/ 1 w 114"/>
                <a:gd name="T9" fmla="*/ 5 h 238"/>
                <a:gd name="T10" fmla="*/ 1 w 114"/>
                <a:gd name="T11" fmla="*/ 6 h 238"/>
                <a:gd name="T12" fmla="*/ 2 w 114"/>
                <a:gd name="T13" fmla="*/ 6 h 238"/>
                <a:gd name="T14" fmla="*/ 2 w 114"/>
                <a:gd name="T15" fmla="*/ 6 h 238"/>
                <a:gd name="T16" fmla="*/ 2 w 114"/>
                <a:gd name="T17" fmla="*/ 6 h 238"/>
                <a:gd name="T18" fmla="*/ 3 w 114"/>
                <a:gd name="T19" fmla="*/ 6 h 238"/>
                <a:gd name="T20" fmla="*/ 3 w 114"/>
                <a:gd name="T21" fmla="*/ 6 h 238"/>
                <a:gd name="T22" fmla="*/ 3 w 114"/>
                <a:gd name="T23" fmla="*/ 6 h 238"/>
                <a:gd name="T24" fmla="*/ 3 w 114"/>
                <a:gd name="T25" fmla="*/ 6 h 238"/>
                <a:gd name="T26" fmla="*/ 3 w 114"/>
                <a:gd name="T27" fmla="*/ 6 h 238"/>
                <a:gd name="T28" fmla="*/ 3 w 114"/>
                <a:gd name="T29" fmla="*/ 6 h 238"/>
                <a:gd name="T30" fmla="*/ 3 w 114"/>
                <a:gd name="T31" fmla="*/ 6 h 238"/>
                <a:gd name="T32" fmla="*/ 3 w 114"/>
                <a:gd name="T33" fmla="*/ 6 h 238"/>
                <a:gd name="T34" fmla="*/ 2 w 114"/>
                <a:gd name="T35" fmla="*/ 5 h 238"/>
                <a:gd name="T36" fmla="*/ 2 w 114"/>
                <a:gd name="T37" fmla="*/ 5 h 238"/>
                <a:gd name="T38" fmla="*/ 1 w 114"/>
                <a:gd name="T39" fmla="*/ 5 h 238"/>
                <a:gd name="T40" fmla="*/ 1 w 114"/>
                <a:gd name="T41" fmla="*/ 4 h 238"/>
                <a:gd name="T42" fmla="*/ 1 w 114"/>
                <a:gd name="T43" fmla="*/ 4 h 238"/>
                <a:gd name="T44" fmla="*/ 1 w 114"/>
                <a:gd name="T45" fmla="*/ 3 h 238"/>
                <a:gd name="T46" fmla="*/ 1 w 114"/>
                <a:gd name="T47" fmla="*/ 3 h 238"/>
                <a:gd name="T48" fmla="*/ 1 w 114"/>
                <a:gd name="T49" fmla="*/ 2 h 238"/>
                <a:gd name="T50" fmla="*/ 1 w 114"/>
                <a:gd name="T51" fmla="*/ 2 h 238"/>
                <a:gd name="T52" fmla="*/ 2 w 114"/>
                <a:gd name="T53" fmla="*/ 2 h 238"/>
                <a:gd name="T54" fmla="*/ 2 w 114"/>
                <a:gd name="T55" fmla="*/ 1 h 238"/>
                <a:gd name="T56" fmla="*/ 2 w 114"/>
                <a:gd name="T57" fmla="*/ 1 h 238"/>
                <a:gd name="T58" fmla="*/ 2 w 114"/>
                <a:gd name="T59" fmla="*/ 1 h 238"/>
                <a:gd name="T60" fmla="*/ 3 w 114"/>
                <a:gd name="T61" fmla="*/ 0 h 238"/>
                <a:gd name="T62" fmla="*/ 3 w 114"/>
                <a:gd name="T63" fmla="*/ 0 h 238"/>
                <a:gd name="T64" fmla="*/ 3 w 114"/>
                <a:gd name="T65" fmla="*/ 0 h 238"/>
                <a:gd name="T66" fmla="*/ 3 w 114"/>
                <a:gd name="T67" fmla="*/ 0 h 238"/>
                <a:gd name="T68" fmla="*/ 3 w 114"/>
                <a:gd name="T69" fmla="*/ 0 h 238"/>
                <a:gd name="T70" fmla="*/ 2 w 114"/>
                <a:gd name="T71" fmla="*/ 0 h 238"/>
                <a:gd name="T72" fmla="*/ 2 w 114"/>
                <a:gd name="T73" fmla="*/ 1 h 238"/>
                <a:gd name="T74" fmla="*/ 1 w 114"/>
                <a:gd name="T75" fmla="*/ 1 h 238"/>
                <a:gd name="T76" fmla="*/ 1 w 114"/>
                <a:gd name="T77" fmla="*/ 2 h 238"/>
                <a:gd name="T78" fmla="*/ 0 w 114"/>
                <a:gd name="T79" fmla="*/ 3 h 238"/>
                <a:gd name="T80" fmla="*/ 0 w 114"/>
                <a:gd name="T81" fmla="*/ 3 h 23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14"/>
                <a:gd name="T124" fmla="*/ 0 h 238"/>
                <a:gd name="T125" fmla="*/ 114 w 114"/>
                <a:gd name="T126" fmla="*/ 238 h 23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14" h="238">
                  <a:moveTo>
                    <a:pt x="0" y="130"/>
                  </a:moveTo>
                  <a:lnTo>
                    <a:pt x="0" y="149"/>
                  </a:lnTo>
                  <a:lnTo>
                    <a:pt x="4" y="168"/>
                  </a:lnTo>
                  <a:lnTo>
                    <a:pt x="12" y="185"/>
                  </a:lnTo>
                  <a:lnTo>
                    <a:pt x="24" y="200"/>
                  </a:lnTo>
                  <a:lnTo>
                    <a:pt x="38" y="213"/>
                  </a:lnTo>
                  <a:lnTo>
                    <a:pt x="55" y="224"/>
                  </a:lnTo>
                  <a:lnTo>
                    <a:pt x="73" y="232"/>
                  </a:lnTo>
                  <a:lnTo>
                    <a:pt x="92" y="237"/>
                  </a:lnTo>
                  <a:lnTo>
                    <a:pt x="98" y="238"/>
                  </a:lnTo>
                  <a:lnTo>
                    <a:pt x="104" y="235"/>
                  </a:lnTo>
                  <a:lnTo>
                    <a:pt x="109" y="232"/>
                  </a:lnTo>
                  <a:lnTo>
                    <a:pt x="111" y="227"/>
                  </a:lnTo>
                  <a:lnTo>
                    <a:pt x="111" y="222"/>
                  </a:lnTo>
                  <a:lnTo>
                    <a:pt x="110" y="216"/>
                  </a:lnTo>
                  <a:lnTo>
                    <a:pt x="106" y="211"/>
                  </a:lnTo>
                  <a:lnTo>
                    <a:pt x="100" y="209"/>
                  </a:lnTo>
                  <a:lnTo>
                    <a:pt x="82" y="202"/>
                  </a:lnTo>
                  <a:lnTo>
                    <a:pt x="64" y="193"/>
                  </a:lnTo>
                  <a:lnTo>
                    <a:pt x="50" y="180"/>
                  </a:lnTo>
                  <a:lnTo>
                    <a:pt x="39" y="167"/>
                  </a:lnTo>
                  <a:lnTo>
                    <a:pt x="32" y="149"/>
                  </a:lnTo>
                  <a:lnTo>
                    <a:pt x="29" y="131"/>
                  </a:lnTo>
                  <a:lnTo>
                    <a:pt x="29" y="111"/>
                  </a:lnTo>
                  <a:lnTo>
                    <a:pt x="35" y="91"/>
                  </a:lnTo>
                  <a:lnTo>
                    <a:pt x="42" y="76"/>
                  </a:lnTo>
                  <a:lnTo>
                    <a:pt x="51" y="62"/>
                  </a:lnTo>
                  <a:lnTo>
                    <a:pt x="62" y="49"/>
                  </a:lnTo>
                  <a:lnTo>
                    <a:pt x="73" y="38"/>
                  </a:lnTo>
                  <a:lnTo>
                    <a:pt x="84" y="28"/>
                  </a:lnTo>
                  <a:lnTo>
                    <a:pt x="96" y="18"/>
                  </a:lnTo>
                  <a:lnTo>
                    <a:pt x="106" y="9"/>
                  </a:lnTo>
                  <a:lnTo>
                    <a:pt x="114" y="1"/>
                  </a:lnTo>
                  <a:lnTo>
                    <a:pt x="106" y="0"/>
                  </a:lnTo>
                  <a:lnTo>
                    <a:pt x="93" y="6"/>
                  </a:lnTo>
                  <a:lnTo>
                    <a:pt x="76" y="18"/>
                  </a:lnTo>
                  <a:lnTo>
                    <a:pt x="56" y="36"/>
                  </a:lnTo>
                  <a:lnTo>
                    <a:pt x="37" y="57"/>
                  </a:lnTo>
                  <a:lnTo>
                    <a:pt x="20" y="80"/>
                  </a:lnTo>
                  <a:lnTo>
                    <a:pt x="7" y="106"/>
                  </a:lnTo>
                  <a:lnTo>
                    <a:pt x="0" y="130"/>
                  </a:lnTo>
                  <a:close/>
                </a:path>
              </a:pathLst>
            </a:custGeom>
            <a:solidFill>
              <a:srgbClr val="C9E8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445" name="Freeform 990"/>
            <p:cNvSpPr>
              <a:spLocks/>
            </p:cNvSpPr>
            <p:nvPr/>
          </p:nvSpPr>
          <p:spPr bwMode="auto">
            <a:xfrm>
              <a:off x="4432" y="3130"/>
              <a:ext cx="41" cy="52"/>
            </a:xfrm>
            <a:custGeom>
              <a:avLst/>
              <a:gdLst>
                <a:gd name="T0" fmla="*/ 6 w 246"/>
                <a:gd name="T1" fmla="*/ 4 h 310"/>
                <a:gd name="T2" fmla="*/ 6 w 246"/>
                <a:gd name="T3" fmla="*/ 4 h 310"/>
                <a:gd name="T4" fmla="*/ 6 w 246"/>
                <a:gd name="T5" fmla="*/ 5 h 310"/>
                <a:gd name="T6" fmla="*/ 6 w 246"/>
                <a:gd name="T7" fmla="*/ 5 h 310"/>
                <a:gd name="T8" fmla="*/ 6 w 246"/>
                <a:gd name="T9" fmla="*/ 6 h 310"/>
                <a:gd name="T10" fmla="*/ 5 w 246"/>
                <a:gd name="T11" fmla="*/ 6 h 310"/>
                <a:gd name="T12" fmla="*/ 5 w 246"/>
                <a:gd name="T13" fmla="*/ 7 h 310"/>
                <a:gd name="T14" fmla="*/ 4 w 246"/>
                <a:gd name="T15" fmla="*/ 7 h 310"/>
                <a:gd name="T16" fmla="*/ 4 w 246"/>
                <a:gd name="T17" fmla="*/ 8 h 310"/>
                <a:gd name="T18" fmla="*/ 4 w 246"/>
                <a:gd name="T19" fmla="*/ 8 h 310"/>
                <a:gd name="T20" fmla="*/ 3 w 246"/>
                <a:gd name="T21" fmla="*/ 8 h 310"/>
                <a:gd name="T22" fmla="*/ 3 w 246"/>
                <a:gd name="T23" fmla="*/ 9 h 310"/>
                <a:gd name="T24" fmla="*/ 4 w 246"/>
                <a:gd name="T25" fmla="*/ 9 h 310"/>
                <a:gd name="T26" fmla="*/ 4 w 246"/>
                <a:gd name="T27" fmla="*/ 9 h 310"/>
                <a:gd name="T28" fmla="*/ 4 w 246"/>
                <a:gd name="T29" fmla="*/ 8 h 310"/>
                <a:gd name="T30" fmla="*/ 5 w 246"/>
                <a:gd name="T31" fmla="*/ 8 h 310"/>
                <a:gd name="T32" fmla="*/ 6 w 246"/>
                <a:gd name="T33" fmla="*/ 7 h 310"/>
                <a:gd name="T34" fmla="*/ 7 w 246"/>
                <a:gd name="T35" fmla="*/ 6 h 310"/>
                <a:gd name="T36" fmla="*/ 7 w 246"/>
                <a:gd name="T37" fmla="*/ 5 h 310"/>
                <a:gd name="T38" fmla="*/ 7 w 246"/>
                <a:gd name="T39" fmla="*/ 4 h 310"/>
                <a:gd name="T40" fmla="*/ 6 w 246"/>
                <a:gd name="T41" fmla="*/ 3 h 310"/>
                <a:gd name="T42" fmla="*/ 6 w 246"/>
                <a:gd name="T43" fmla="*/ 3 h 310"/>
                <a:gd name="T44" fmla="*/ 5 w 246"/>
                <a:gd name="T45" fmla="*/ 2 h 310"/>
                <a:gd name="T46" fmla="*/ 4 w 246"/>
                <a:gd name="T47" fmla="*/ 2 h 310"/>
                <a:gd name="T48" fmla="*/ 4 w 246"/>
                <a:gd name="T49" fmla="*/ 1 h 310"/>
                <a:gd name="T50" fmla="*/ 3 w 246"/>
                <a:gd name="T51" fmla="*/ 1 h 310"/>
                <a:gd name="T52" fmla="*/ 2 w 246"/>
                <a:gd name="T53" fmla="*/ 1 h 310"/>
                <a:gd name="T54" fmla="*/ 1 w 246"/>
                <a:gd name="T55" fmla="*/ 0 h 310"/>
                <a:gd name="T56" fmla="*/ 1 w 246"/>
                <a:gd name="T57" fmla="*/ 0 h 310"/>
                <a:gd name="T58" fmla="*/ 0 w 246"/>
                <a:gd name="T59" fmla="*/ 0 h 310"/>
                <a:gd name="T60" fmla="*/ 0 w 246"/>
                <a:gd name="T61" fmla="*/ 0 h 310"/>
                <a:gd name="T62" fmla="*/ 1 w 246"/>
                <a:gd name="T63" fmla="*/ 0 h 310"/>
                <a:gd name="T64" fmla="*/ 2 w 246"/>
                <a:gd name="T65" fmla="*/ 1 h 310"/>
                <a:gd name="T66" fmla="*/ 2 w 246"/>
                <a:gd name="T67" fmla="*/ 1 h 310"/>
                <a:gd name="T68" fmla="*/ 3 w 246"/>
                <a:gd name="T69" fmla="*/ 2 h 310"/>
                <a:gd name="T70" fmla="*/ 4 w 246"/>
                <a:gd name="T71" fmla="*/ 2 h 310"/>
                <a:gd name="T72" fmla="*/ 5 w 246"/>
                <a:gd name="T73" fmla="*/ 3 h 310"/>
                <a:gd name="T74" fmla="*/ 5 w 246"/>
                <a:gd name="T75" fmla="*/ 3 h 31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46"/>
                <a:gd name="T115" fmla="*/ 0 h 310"/>
                <a:gd name="T116" fmla="*/ 246 w 246"/>
                <a:gd name="T117" fmla="*/ 310 h 31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46" h="310">
                  <a:moveTo>
                    <a:pt x="199" y="116"/>
                  </a:moveTo>
                  <a:lnTo>
                    <a:pt x="207" y="124"/>
                  </a:lnTo>
                  <a:lnTo>
                    <a:pt x="214" y="133"/>
                  </a:lnTo>
                  <a:lnTo>
                    <a:pt x="219" y="143"/>
                  </a:lnTo>
                  <a:lnTo>
                    <a:pt x="223" y="154"/>
                  </a:lnTo>
                  <a:lnTo>
                    <a:pt x="225" y="164"/>
                  </a:lnTo>
                  <a:lnTo>
                    <a:pt x="225" y="176"/>
                  </a:lnTo>
                  <a:lnTo>
                    <a:pt x="221" y="187"/>
                  </a:lnTo>
                  <a:lnTo>
                    <a:pt x="216" y="197"/>
                  </a:lnTo>
                  <a:lnTo>
                    <a:pt x="208" y="209"/>
                  </a:lnTo>
                  <a:lnTo>
                    <a:pt x="199" y="219"/>
                  </a:lnTo>
                  <a:lnTo>
                    <a:pt x="188" y="228"/>
                  </a:lnTo>
                  <a:lnTo>
                    <a:pt x="177" y="238"/>
                  </a:lnTo>
                  <a:lnTo>
                    <a:pt x="166" y="246"/>
                  </a:lnTo>
                  <a:lnTo>
                    <a:pt x="154" y="255"/>
                  </a:lnTo>
                  <a:lnTo>
                    <a:pt x="143" y="264"/>
                  </a:lnTo>
                  <a:lnTo>
                    <a:pt x="132" y="274"/>
                  </a:lnTo>
                  <a:lnTo>
                    <a:pt x="129" y="278"/>
                  </a:lnTo>
                  <a:lnTo>
                    <a:pt x="126" y="282"/>
                  </a:lnTo>
                  <a:lnTo>
                    <a:pt x="124" y="287"/>
                  </a:lnTo>
                  <a:lnTo>
                    <a:pt x="121" y="292"/>
                  </a:lnTo>
                  <a:lnTo>
                    <a:pt x="120" y="296"/>
                  </a:lnTo>
                  <a:lnTo>
                    <a:pt x="120" y="301"/>
                  </a:lnTo>
                  <a:lnTo>
                    <a:pt x="121" y="305"/>
                  </a:lnTo>
                  <a:lnTo>
                    <a:pt x="125" y="309"/>
                  </a:lnTo>
                  <a:lnTo>
                    <a:pt x="130" y="310"/>
                  </a:lnTo>
                  <a:lnTo>
                    <a:pt x="134" y="310"/>
                  </a:lnTo>
                  <a:lnTo>
                    <a:pt x="139" y="309"/>
                  </a:lnTo>
                  <a:lnTo>
                    <a:pt x="143" y="305"/>
                  </a:lnTo>
                  <a:lnTo>
                    <a:pt x="154" y="293"/>
                  </a:lnTo>
                  <a:lnTo>
                    <a:pt x="167" y="280"/>
                  </a:lnTo>
                  <a:lnTo>
                    <a:pt x="180" y="269"/>
                  </a:lnTo>
                  <a:lnTo>
                    <a:pt x="194" y="257"/>
                  </a:lnTo>
                  <a:lnTo>
                    <a:pt x="207" y="246"/>
                  </a:lnTo>
                  <a:lnTo>
                    <a:pt x="219" y="233"/>
                  </a:lnTo>
                  <a:lnTo>
                    <a:pt x="231" y="219"/>
                  </a:lnTo>
                  <a:lnTo>
                    <a:pt x="239" y="204"/>
                  </a:lnTo>
                  <a:lnTo>
                    <a:pt x="245" y="187"/>
                  </a:lnTo>
                  <a:lnTo>
                    <a:pt x="246" y="170"/>
                  </a:lnTo>
                  <a:lnTo>
                    <a:pt x="242" y="153"/>
                  </a:lnTo>
                  <a:lnTo>
                    <a:pt x="236" y="136"/>
                  </a:lnTo>
                  <a:lnTo>
                    <a:pt x="227" y="120"/>
                  </a:lnTo>
                  <a:lnTo>
                    <a:pt x="215" y="107"/>
                  </a:lnTo>
                  <a:lnTo>
                    <a:pt x="201" y="94"/>
                  </a:lnTo>
                  <a:lnTo>
                    <a:pt x="187" y="82"/>
                  </a:lnTo>
                  <a:lnTo>
                    <a:pt x="177" y="74"/>
                  </a:lnTo>
                  <a:lnTo>
                    <a:pt x="165" y="68"/>
                  </a:lnTo>
                  <a:lnTo>
                    <a:pt x="152" y="60"/>
                  </a:lnTo>
                  <a:lnTo>
                    <a:pt x="139" y="51"/>
                  </a:lnTo>
                  <a:lnTo>
                    <a:pt x="126" y="43"/>
                  </a:lnTo>
                  <a:lnTo>
                    <a:pt x="112" y="35"/>
                  </a:lnTo>
                  <a:lnTo>
                    <a:pt x="98" y="28"/>
                  </a:lnTo>
                  <a:lnTo>
                    <a:pt x="85" y="22"/>
                  </a:lnTo>
                  <a:lnTo>
                    <a:pt x="72" y="16"/>
                  </a:lnTo>
                  <a:lnTo>
                    <a:pt x="59" y="10"/>
                  </a:lnTo>
                  <a:lnTo>
                    <a:pt x="46" y="7"/>
                  </a:lnTo>
                  <a:lnTo>
                    <a:pt x="35" y="3"/>
                  </a:lnTo>
                  <a:lnTo>
                    <a:pt x="24" y="1"/>
                  </a:lnTo>
                  <a:lnTo>
                    <a:pt x="15" y="0"/>
                  </a:lnTo>
                  <a:lnTo>
                    <a:pt x="7" y="1"/>
                  </a:lnTo>
                  <a:lnTo>
                    <a:pt x="0" y="3"/>
                  </a:lnTo>
                  <a:lnTo>
                    <a:pt x="8" y="6"/>
                  </a:lnTo>
                  <a:lnTo>
                    <a:pt x="17" y="9"/>
                  </a:lnTo>
                  <a:lnTo>
                    <a:pt x="28" y="14"/>
                  </a:lnTo>
                  <a:lnTo>
                    <a:pt x="38" y="18"/>
                  </a:lnTo>
                  <a:lnTo>
                    <a:pt x="51" y="24"/>
                  </a:lnTo>
                  <a:lnTo>
                    <a:pt x="64" y="30"/>
                  </a:lnTo>
                  <a:lnTo>
                    <a:pt x="78" y="37"/>
                  </a:lnTo>
                  <a:lnTo>
                    <a:pt x="92" y="43"/>
                  </a:lnTo>
                  <a:lnTo>
                    <a:pt x="106" y="51"/>
                  </a:lnTo>
                  <a:lnTo>
                    <a:pt x="120" y="60"/>
                  </a:lnTo>
                  <a:lnTo>
                    <a:pt x="134" y="69"/>
                  </a:lnTo>
                  <a:lnTo>
                    <a:pt x="148" y="78"/>
                  </a:lnTo>
                  <a:lnTo>
                    <a:pt x="163" y="87"/>
                  </a:lnTo>
                  <a:lnTo>
                    <a:pt x="175" y="96"/>
                  </a:lnTo>
                  <a:lnTo>
                    <a:pt x="187" y="105"/>
                  </a:lnTo>
                  <a:lnTo>
                    <a:pt x="199" y="116"/>
                  </a:lnTo>
                  <a:close/>
                </a:path>
              </a:pathLst>
            </a:custGeom>
            <a:solidFill>
              <a:srgbClr val="C9E8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446" name="Freeform 991"/>
            <p:cNvSpPr>
              <a:spLocks/>
            </p:cNvSpPr>
            <p:nvPr/>
          </p:nvSpPr>
          <p:spPr bwMode="auto">
            <a:xfrm>
              <a:off x="4387" y="3191"/>
              <a:ext cx="14" cy="31"/>
            </a:xfrm>
            <a:custGeom>
              <a:avLst/>
              <a:gdLst>
                <a:gd name="T0" fmla="*/ 1 w 83"/>
                <a:gd name="T1" fmla="*/ 0 h 187"/>
                <a:gd name="T2" fmla="*/ 1 w 83"/>
                <a:gd name="T3" fmla="*/ 0 h 187"/>
                <a:gd name="T4" fmla="*/ 1 w 83"/>
                <a:gd name="T5" fmla="*/ 0 h 187"/>
                <a:gd name="T6" fmla="*/ 1 w 83"/>
                <a:gd name="T7" fmla="*/ 0 h 187"/>
                <a:gd name="T8" fmla="*/ 0 w 83"/>
                <a:gd name="T9" fmla="*/ 0 h 187"/>
                <a:gd name="T10" fmla="*/ 0 w 83"/>
                <a:gd name="T11" fmla="*/ 0 h 187"/>
                <a:gd name="T12" fmla="*/ 0 w 83"/>
                <a:gd name="T13" fmla="*/ 0 h 187"/>
                <a:gd name="T14" fmla="*/ 0 w 83"/>
                <a:gd name="T15" fmla="*/ 0 h 187"/>
                <a:gd name="T16" fmla="*/ 0 w 83"/>
                <a:gd name="T17" fmla="*/ 0 h 187"/>
                <a:gd name="T18" fmla="*/ 0 w 83"/>
                <a:gd name="T19" fmla="*/ 1 h 187"/>
                <a:gd name="T20" fmla="*/ 1 w 83"/>
                <a:gd name="T21" fmla="*/ 2 h 187"/>
                <a:gd name="T22" fmla="*/ 1 w 83"/>
                <a:gd name="T23" fmla="*/ 3 h 187"/>
                <a:gd name="T24" fmla="*/ 1 w 83"/>
                <a:gd name="T25" fmla="*/ 3 h 187"/>
                <a:gd name="T26" fmla="*/ 2 w 83"/>
                <a:gd name="T27" fmla="*/ 4 h 187"/>
                <a:gd name="T28" fmla="*/ 2 w 83"/>
                <a:gd name="T29" fmla="*/ 5 h 187"/>
                <a:gd name="T30" fmla="*/ 2 w 83"/>
                <a:gd name="T31" fmla="*/ 5 h 187"/>
                <a:gd name="T32" fmla="*/ 2 w 83"/>
                <a:gd name="T33" fmla="*/ 5 h 187"/>
                <a:gd name="T34" fmla="*/ 2 w 83"/>
                <a:gd name="T35" fmla="*/ 5 h 187"/>
                <a:gd name="T36" fmla="*/ 2 w 83"/>
                <a:gd name="T37" fmla="*/ 4 h 187"/>
                <a:gd name="T38" fmla="*/ 2 w 83"/>
                <a:gd name="T39" fmla="*/ 4 h 187"/>
                <a:gd name="T40" fmla="*/ 2 w 83"/>
                <a:gd name="T41" fmla="*/ 3 h 187"/>
                <a:gd name="T42" fmla="*/ 2 w 83"/>
                <a:gd name="T43" fmla="*/ 2 h 187"/>
                <a:gd name="T44" fmla="*/ 1 w 83"/>
                <a:gd name="T45" fmla="*/ 2 h 187"/>
                <a:gd name="T46" fmla="*/ 1 w 83"/>
                <a:gd name="T47" fmla="*/ 1 h 187"/>
                <a:gd name="T48" fmla="*/ 1 w 83"/>
                <a:gd name="T49" fmla="*/ 0 h 1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3"/>
                <a:gd name="T76" fmla="*/ 0 h 187"/>
                <a:gd name="T77" fmla="*/ 83 w 83"/>
                <a:gd name="T78" fmla="*/ 187 h 18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3" h="187">
                  <a:moveTo>
                    <a:pt x="31" y="14"/>
                  </a:moveTo>
                  <a:lnTo>
                    <a:pt x="29" y="8"/>
                  </a:lnTo>
                  <a:lnTo>
                    <a:pt x="25" y="3"/>
                  </a:lnTo>
                  <a:lnTo>
                    <a:pt x="19" y="1"/>
                  </a:lnTo>
                  <a:lnTo>
                    <a:pt x="14" y="0"/>
                  </a:lnTo>
                  <a:lnTo>
                    <a:pt x="8" y="2"/>
                  </a:lnTo>
                  <a:lnTo>
                    <a:pt x="3" y="5"/>
                  </a:lnTo>
                  <a:lnTo>
                    <a:pt x="0" y="11"/>
                  </a:lnTo>
                  <a:lnTo>
                    <a:pt x="0" y="17"/>
                  </a:lnTo>
                  <a:lnTo>
                    <a:pt x="5" y="42"/>
                  </a:lnTo>
                  <a:lnTo>
                    <a:pt x="15" y="71"/>
                  </a:lnTo>
                  <a:lnTo>
                    <a:pt x="27" y="100"/>
                  </a:lnTo>
                  <a:lnTo>
                    <a:pt x="41" y="127"/>
                  </a:lnTo>
                  <a:lnTo>
                    <a:pt x="55" y="151"/>
                  </a:lnTo>
                  <a:lnTo>
                    <a:pt x="68" y="171"/>
                  </a:lnTo>
                  <a:lnTo>
                    <a:pt x="77" y="184"/>
                  </a:lnTo>
                  <a:lnTo>
                    <a:pt x="83" y="187"/>
                  </a:lnTo>
                  <a:lnTo>
                    <a:pt x="80" y="174"/>
                  </a:lnTo>
                  <a:lnTo>
                    <a:pt x="75" y="158"/>
                  </a:lnTo>
                  <a:lnTo>
                    <a:pt x="68" y="138"/>
                  </a:lnTo>
                  <a:lnTo>
                    <a:pt x="59" y="113"/>
                  </a:lnTo>
                  <a:lnTo>
                    <a:pt x="51" y="88"/>
                  </a:lnTo>
                  <a:lnTo>
                    <a:pt x="43" y="63"/>
                  </a:lnTo>
                  <a:lnTo>
                    <a:pt x="36" y="38"/>
                  </a:lnTo>
                  <a:lnTo>
                    <a:pt x="31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447" name="Freeform 992"/>
            <p:cNvSpPr>
              <a:spLocks/>
            </p:cNvSpPr>
            <p:nvPr/>
          </p:nvSpPr>
          <p:spPr bwMode="auto">
            <a:xfrm>
              <a:off x="4381" y="3174"/>
              <a:ext cx="7" cy="16"/>
            </a:xfrm>
            <a:custGeom>
              <a:avLst/>
              <a:gdLst>
                <a:gd name="T0" fmla="*/ 1 w 44"/>
                <a:gd name="T1" fmla="*/ 0 h 94"/>
                <a:gd name="T2" fmla="*/ 0 w 44"/>
                <a:gd name="T3" fmla="*/ 0 h 94"/>
                <a:gd name="T4" fmla="*/ 0 w 44"/>
                <a:gd name="T5" fmla="*/ 0 h 94"/>
                <a:gd name="T6" fmla="*/ 0 w 44"/>
                <a:gd name="T7" fmla="*/ 0 h 94"/>
                <a:gd name="T8" fmla="*/ 0 w 44"/>
                <a:gd name="T9" fmla="*/ 0 h 94"/>
                <a:gd name="T10" fmla="*/ 0 w 44"/>
                <a:gd name="T11" fmla="*/ 0 h 94"/>
                <a:gd name="T12" fmla="*/ 0 w 44"/>
                <a:gd name="T13" fmla="*/ 0 h 94"/>
                <a:gd name="T14" fmla="*/ 0 w 44"/>
                <a:gd name="T15" fmla="*/ 0 h 94"/>
                <a:gd name="T16" fmla="*/ 0 w 44"/>
                <a:gd name="T17" fmla="*/ 0 h 94"/>
                <a:gd name="T18" fmla="*/ 0 w 44"/>
                <a:gd name="T19" fmla="*/ 1 h 94"/>
                <a:gd name="T20" fmla="*/ 0 w 44"/>
                <a:gd name="T21" fmla="*/ 1 h 94"/>
                <a:gd name="T22" fmla="*/ 0 w 44"/>
                <a:gd name="T23" fmla="*/ 2 h 94"/>
                <a:gd name="T24" fmla="*/ 0 w 44"/>
                <a:gd name="T25" fmla="*/ 2 h 94"/>
                <a:gd name="T26" fmla="*/ 0 w 44"/>
                <a:gd name="T27" fmla="*/ 2 h 94"/>
                <a:gd name="T28" fmla="*/ 1 w 44"/>
                <a:gd name="T29" fmla="*/ 3 h 94"/>
                <a:gd name="T30" fmla="*/ 1 w 44"/>
                <a:gd name="T31" fmla="*/ 3 h 94"/>
                <a:gd name="T32" fmla="*/ 1 w 44"/>
                <a:gd name="T33" fmla="*/ 3 h 94"/>
                <a:gd name="T34" fmla="*/ 1 w 44"/>
                <a:gd name="T35" fmla="*/ 2 h 94"/>
                <a:gd name="T36" fmla="*/ 1 w 44"/>
                <a:gd name="T37" fmla="*/ 2 h 94"/>
                <a:gd name="T38" fmla="*/ 1 w 44"/>
                <a:gd name="T39" fmla="*/ 1 h 94"/>
                <a:gd name="T40" fmla="*/ 1 w 44"/>
                <a:gd name="T41" fmla="*/ 0 h 9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4"/>
                <a:gd name="T64" fmla="*/ 0 h 94"/>
                <a:gd name="T65" fmla="*/ 44 w 44"/>
                <a:gd name="T66" fmla="*/ 94 h 9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4" h="94">
                  <a:moveTo>
                    <a:pt x="22" y="10"/>
                  </a:moveTo>
                  <a:lnTo>
                    <a:pt x="21" y="6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6" y="1"/>
                  </a:lnTo>
                  <a:lnTo>
                    <a:pt x="3" y="3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24"/>
                  </a:lnTo>
                  <a:lnTo>
                    <a:pt x="4" y="38"/>
                  </a:lnTo>
                  <a:lnTo>
                    <a:pt x="8" y="52"/>
                  </a:lnTo>
                  <a:lnTo>
                    <a:pt x="14" y="65"/>
                  </a:lnTo>
                  <a:lnTo>
                    <a:pt x="21" y="78"/>
                  </a:lnTo>
                  <a:lnTo>
                    <a:pt x="28" y="87"/>
                  </a:lnTo>
                  <a:lnTo>
                    <a:pt x="37" y="93"/>
                  </a:lnTo>
                  <a:lnTo>
                    <a:pt x="42" y="94"/>
                  </a:lnTo>
                  <a:lnTo>
                    <a:pt x="44" y="76"/>
                  </a:lnTo>
                  <a:lnTo>
                    <a:pt x="38" y="54"/>
                  </a:lnTo>
                  <a:lnTo>
                    <a:pt x="31" y="32"/>
                  </a:lnTo>
                  <a:lnTo>
                    <a:pt x="22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448" name="Freeform 993"/>
            <p:cNvSpPr>
              <a:spLocks/>
            </p:cNvSpPr>
            <p:nvPr/>
          </p:nvSpPr>
          <p:spPr bwMode="auto">
            <a:xfrm>
              <a:off x="4375" y="3163"/>
              <a:ext cx="6" cy="9"/>
            </a:xfrm>
            <a:custGeom>
              <a:avLst/>
              <a:gdLst>
                <a:gd name="T0" fmla="*/ 0 w 38"/>
                <a:gd name="T1" fmla="*/ 0 h 54"/>
                <a:gd name="T2" fmla="*/ 0 w 38"/>
                <a:gd name="T3" fmla="*/ 0 h 54"/>
                <a:gd name="T4" fmla="*/ 0 w 38"/>
                <a:gd name="T5" fmla="*/ 0 h 54"/>
                <a:gd name="T6" fmla="*/ 0 w 38"/>
                <a:gd name="T7" fmla="*/ 0 h 54"/>
                <a:gd name="T8" fmla="*/ 0 w 38"/>
                <a:gd name="T9" fmla="*/ 0 h 54"/>
                <a:gd name="T10" fmla="*/ 0 w 38"/>
                <a:gd name="T11" fmla="*/ 0 h 54"/>
                <a:gd name="T12" fmla="*/ 0 w 38"/>
                <a:gd name="T13" fmla="*/ 0 h 54"/>
                <a:gd name="T14" fmla="*/ 0 w 38"/>
                <a:gd name="T15" fmla="*/ 0 h 54"/>
                <a:gd name="T16" fmla="*/ 0 w 38"/>
                <a:gd name="T17" fmla="*/ 0 h 54"/>
                <a:gd name="T18" fmla="*/ 0 w 38"/>
                <a:gd name="T19" fmla="*/ 0 h 54"/>
                <a:gd name="T20" fmla="*/ 0 w 38"/>
                <a:gd name="T21" fmla="*/ 0 h 54"/>
                <a:gd name="T22" fmla="*/ 0 w 38"/>
                <a:gd name="T23" fmla="*/ 0 h 54"/>
                <a:gd name="T24" fmla="*/ 0 w 38"/>
                <a:gd name="T25" fmla="*/ 0 h 54"/>
                <a:gd name="T26" fmla="*/ 0 w 38"/>
                <a:gd name="T27" fmla="*/ 1 h 54"/>
                <a:gd name="T28" fmla="*/ 0 w 38"/>
                <a:gd name="T29" fmla="*/ 1 h 54"/>
                <a:gd name="T30" fmla="*/ 0 w 38"/>
                <a:gd name="T31" fmla="*/ 1 h 54"/>
                <a:gd name="T32" fmla="*/ 0 w 38"/>
                <a:gd name="T33" fmla="*/ 1 h 54"/>
                <a:gd name="T34" fmla="*/ 0 w 38"/>
                <a:gd name="T35" fmla="*/ 1 h 54"/>
                <a:gd name="T36" fmla="*/ 1 w 38"/>
                <a:gd name="T37" fmla="*/ 1 h 54"/>
                <a:gd name="T38" fmla="*/ 1 w 38"/>
                <a:gd name="T39" fmla="*/ 2 h 54"/>
                <a:gd name="T40" fmla="*/ 1 w 38"/>
                <a:gd name="T41" fmla="*/ 2 h 54"/>
                <a:gd name="T42" fmla="*/ 1 w 38"/>
                <a:gd name="T43" fmla="*/ 1 h 54"/>
                <a:gd name="T44" fmla="*/ 1 w 38"/>
                <a:gd name="T45" fmla="*/ 1 h 54"/>
                <a:gd name="T46" fmla="*/ 1 w 38"/>
                <a:gd name="T47" fmla="*/ 1 h 54"/>
                <a:gd name="T48" fmla="*/ 0 w 38"/>
                <a:gd name="T49" fmla="*/ 0 h 5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8"/>
                <a:gd name="T76" fmla="*/ 0 h 54"/>
                <a:gd name="T77" fmla="*/ 38 w 38"/>
                <a:gd name="T78" fmla="*/ 54 h 5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8" h="54">
                  <a:moveTo>
                    <a:pt x="20" y="7"/>
                  </a:moveTo>
                  <a:lnTo>
                    <a:pt x="20" y="8"/>
                  </a:lnTo>
                  <a:lnTo>
                    <a:pt x="19" y="4"/>
                  </a:lnTo>
                  <a:lnTo>
                    <a:pt x="15" y="1"/>
                  </a:lnTo>
                  <a:lnTo>
                    <a:pt x="12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1" y="4"/>
                  </a:lnTo>
                  <a:lnTo>
                    <a:pt x="0" y="8"/>
                  </a:lnTo>
                  <a:lnTo>
                    <a:pt x="0" y="11"/>
                  </a:lnTo>
                  <a:lnTo>
                    <a:pt x="1" y="17"/>
                  </a:lnTo>
                  <a:lnTo>
                    <a:pt x="4" y="24"/>
                  </a:lnTo>
                  <a:lnTo>
                    <a:pt x="8" y="32"/>
                  </a:lnTo>
                  <a:lnTo>
                    <a:pt x="14" y="39"/>
                  </a:lnTo>
                  <a:lnTo>
                    <a:pt x="20" y="46"/>
                  </a:lnTo>
                  <a:lnTo>
                    <a:pt x="27" y="50"/>
                  </a:lnTo>
                  <a:lnTo>
                    <a:pt x="33" y="54"/>
                  </a:lnTo>
                  <a:lnTo>
                    <a:pt x="38" y="54"/>
                  </a:lnTo>
                  <a:lnTo>
                    <a:pt x="36" y="42"/>
                  </a:lnTo>
                  <a:lnTo>
                    <a:pt x="32" y="29"/>
                  </a:lnTo>
                  <a:lnTo>
                    <a:pt x="25" y="16"/>
                  </a:lnTo>
                  <a:lnTo>
                    <a:pt x="20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449" name="Freeform 994"/>
            <p:cNvSpPr>
              <a:spLocks/>
            </p:cNvSpPr>
            <p:nvPr/>
          </p:nvSpPr>
          <p:spPr bwMode="auto">
            <a:xfrm>
              <a:off x="4370" y="3155"/>
              <a:ext cx="8" cy="6"/>
            </a:xfrm>
            <a:custGeom>
              <a:avLst/>
              <a:gdLst>
                <a:gd name="T0" fmla="*/ 1 w 52"/>
                <a:gd name="T1" fmla="*/ 1 h 36"/>
                <a:gd name="T2" fmla="*/ 1 w 52"/>
                <a:gd name="T3" fmla="*/ 1 h 36"/>
                <a:gd name="T4" fmla="*/ 1 w 52"/>
                <a:gd name="T5" fmla="*/ 0 h 36"/>
                <a:gd name="T6" fmla="*/ 1 w 52"/>
                <a:gd name="T7" fmla="*/ 0 h 36"/>
                <a:gd name="T8" fmla="*/ 1 w 52"/>
                <a:gd name="T9" fmla="*/ 0 h 36"/>
                <a:gd name="T10" fmla="*/ 1 w 52"/>
                <a:gd name="T11" fmla="*/ 0 h 36"/>
                <a:gd name="T12" fmla="*/ 1 w 52"/>
                <a:gd name="T13" fmla="*/ 0 h 36"/>
                <a:gd name="T14" fmla="*/ 1 w 52"/>
                <a:gd name="T15" fmla="*/ 0 h 36"/>
                <a:gd name="T16" fmla="*/ 1 w 52"/>
                <a:gd name="T17" fmla="*/ 0 h 36"/>
                <a:gd name="T18" fmla="*/ 1 w 52"/>
                <a:gd name="T19" fmla="*/ 0 h 36"/>
                <a:gd name="T20" fmla="*/ 1 w 52"/>
                <a:gd name="T21" fmla="*/ 0 h 36"/>
                <a:gd name="T22" fmla="*/ 0 w 52"/>
                <a:gd name="T23" fmla="*/ 0 h 36"/>
                <a:gd name="T24" fmla="*/ 0 w 52"/>
                <a:gd name="T25" fmla="*/ 0 h 36"/>
                <a:gd name="T26" fmla="*/ 0 w 52"/>
                <a:gd name="T27" fmla="*/ 0 h 36"/>
                <a:gd name="T28" fmla="*/ 0 w 52"/>
                <a:gd name="T29" fmla="*/ 1 h 36"/>
                <a:gd name="T30" fmla="*/ 0 w 52"/>
                <a:gd name="T31" fmla="*/ 1 h 36"/>
                <a:gd name="T32" fmla="*/ 0 w 52"/>
                <a:gd name="T33" fmla="*/ 1 h 36"/>
                <a:gd name="T34" fmla="*/ 0 w 52"/>
                <a:gd name="T35" fmla="*/ 1 h 36"/>
                <a:gd name="T36" fmla="*/ 0 w 52"/>
                <a:gd name="T37" fmla="*/ 1 h 36"/>
                <a:gd name="T38" fmla="*/ 0 w 52"/>
                <a:gd name="T39" fmla="*/ 1 h 36"/>
                <a:gd name="T40" fmla="*/ 0 w 52"/>
                <a:gd name="T41" fmla="*/ 1 h 36"/>
                <a:gd name="T42" fmla="*/ 1 w 52"/>
                <a:gd name="T43" fmla="*/ 1 h 36"/>
                <a:gd name="T44" fmla="*/ 1 w 52"/>
                <a:gd name="T45" fmla="*/ 1 h 36"/>
                <a:gd name="T46" fmla="*/ 1 w 52"/>
                <a:gd name="T47" fmla="*/ 1 h 36"/>
                <a:gd name="T48" fmla="*/ 1 w 52"/>
                <a:gd name="T49" fmla="*/ 1 h 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2"/>
                <a:gd name="T76" fmla="*/ 0 h 36"/>
                <a:gd name="T77" fmla="*/ 52 w 52"/>
                <a:gd name="T78" fmla="*/ 36 h 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2" h="36">
                  <a:moveTo>
                    <a:pt x="41" y="27"/>
                  </a:moveTo>
                  <a:lnTo>
                    <a:pt x="46" y="24"/>
                  </a:lnTo>
                  <a:lnTo>
                    <a:pt x="51" y="21"/>
                  </a:lnTo>
                  <a:lnTo>
                    <a:pt x="52" y="16"/>
                  </a:lnTo>
                  <a:lnTo>
                    <a:pt x="52" y="12"/>
                  </a:lnTo>
                  <a:lnTo>
                    <a:pt x="50" y="6"/>
                  </a:lnTo>
                  <a:lnTo>
                    <a:pt x="46" y="2"/>
                  </a:lnTo>
                  <a:lnTo>
                    <a:pt x="41" y="0"/>
                  </a:lnTo>
                  <a:lnTo>
                    <a:pt x="36" y="0"/>
                  </a:lnTo>
                  <a:lnTo>
                    <a:pt x="33" y="0"/>
                  </a:lnTo>
                  <a:lnTo>
                    <a:pt x="29" y="1"/>
                  </a:lnTo>
                  <a:lnTo>
                    <a:pt x="21" y="4"/>
                  </a:lnTo>
                  <a:lnTo>
                    <a:pt x="13" y="8"/>
                  </a:lnTo>
                  <a:lnTo>
                    <a:pt x="6" y="15"/>
                  </a:lnTo>
                  <a:lnTo>
                    <a:pt x="3" y="22"/>
                  </a:lnTo>
                  <a:lnTo>
                    <a:pt x="0" y="29"/>
                  </a:lnTo>
                  <a:lnTo>
                    <a:pt x="0" y="31"/>
                  </a:lnTo>
                  <a:lnTo>
                    <a:pt x="4" y="33"/>
                  </a:lnTo>
                  <a:lnTo>
                    <a:pt x="9" y="36"/>
                  </a:lnTo>
                  <a:lnTo>
                    <a:pt x="13" y="36"/>
                  </a:lnTo>
                  <a:lnTo>
                    <a:pt x="18" y="36"/>
                  </a:lnTo>
                  <a:lnTo>
                    <a:pt x="24" y="33"/>
                  </a:lnTo>
                  <a:lnTo>
                    <a:pt x="30" y="32"/>
                  </a:lnTo>
                  <a:lnTo>
                    <a:pt x="36" y="30"/>
                  </a:lnTo>
                  <a:lnTo>
                    <a:pt x="41" y="2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450" name="Freeform 995"/>
            <p:cNvSpPr>
              <a:spLocks/>
            </p:cNvSpPr>
            <p:nvPr/>
          </p:nvSpPr>
          <p:spPr bwMode="auto">
            <a:xfrm>
              <a:off x="4330" y="3145"/>
              <a:ext cx="33" cy="39"/>
            </a:xfrm>
            <a:custGeom>
              <a:avLst/>
              <a:gdLst>
                <a:gd name="T0" fmla="*/ 2 w 198"/>
                <a:gd name="T1" fmla="*/ 1 h 236"/>
                <a:gd name="T2" fmla="*/ 2 w 198"/>
                <a:gd name="T3" fmla="*/ 1 h 236"/>
                <a:gd name="T4" fmla="*/ 1 w 198"/>
                <a:gd name="T5" fmla="*/ 2 h 236"/>
                <a:gd name="T6" fmla="*/ 1 w 198"/>
                <a:gd name="T7" fmla="*/ 2 h 236"/>
                <a:gd name="T8" fmla="*/ 1 w 198"/>
                <a:gd name="T9" fmla="*/ 2 h 236"/>
                <a:gd name="T10" fmla="*/ 0 w 198"/>
                <a:gd name="T11" fmla="*/ 3 h 236"/>
                <a:gd name="T12" fmla="*/ 0 w 198"/>
                <a:gd name="T13" fmla="*/ 3 h 236"/>
                <a:gd name="T14" fmla="*/ 0 w 198"/>
                <a:gd name="T15" fmla="*/ 3 h 236"/>
                <a:gd name="T16" fmla="*/ 0 w 198"/>
                <a:gd name="T17" fmla="*/ 4 h 236"/>
                <a:gd name="T18" fmla="*/ 0 w 198"/>
                <a:gd name="T19" fmla="*/ 5 h 236"/>
                <a:gd name="T20" fmla="*/ 0 w 198"/>
                <a:gd name="T21" fmla="*/ 5 h 236"/>
                <a:gd name="T22" fmla="*/ 1 w 198"/>
                <a:gd name="T23" fmla="*/ 6 h 236"/>
                <a:gd name="T24" fmla="*/ 1 w 198"/>
                <a:gd name="T25" fmla="*/ 6 h 236"/>
                <a:gd name="T26" fmla="*/ 2 w 198"/>
                <a:gd name="T27" fmla="*/ 6 h 236"/>
                <a:gd name="T28" fmla="*/ 2 w 198"/>
                <a:gd name="T29" fmla="*/ 6 h 236"/>
                <a:gd name="T30" fmla="*/ 3 w 198"/>
                <a:gd name="T31" fmla="*/ 6 h 236"/>
                <a:gd name="T32" fmla="*/ 4 w 198"/>
                <a:gd name="T33" fmla="*/ 6 h 236"/>
                <a:gd name="T34" fmla="*/ 4 w 198"/>
                <a:gd name="T35" fmla="*/ 6 h 236"/>
                <a:gd name="T36" fmla="*/ 4 w 198"/>
                <a:gd name="T37" fmla="*/ 6 h 236"/>
                <a:gd name="T38" fmla="*/ 4 w 198"/>
                <a:gd name="T39" fmla="*/ 6 h 236"/>
                <a:gd name="T40" fmla="*/ 4 w 198"/>
                <a:gd name="T41" fmla="*/ 6 h 236"/>
                <a:gd name="T42" fmla="*/ 4 w 198"/>
                <a:gd name="T43" fmla="*/ 6 h 236"/>
                <a:gd name="T44" fmla="*/ 4 w 198"/>
                <a:gd name="T45" fmla="*/ 6 h 236"/>
                <a:gd name="T46" fmla="*/ 4 w 198"/>
                <a:gd name="T47" fmla="*/ 6 h 236"/>
                <a:gd name="T48" fmla="*/ 4 w 198"/>
                <a:gd name="T49" fmla="*/ 6 h 236"/>
                <a:gd name="T50" fmla="*/ 4 w 198"/>
                <a:gd name="T51" fmla="*/ 6 h 236"/>
                <a:gd name="T52" fmla="*/ 3 w 198"/>
                <a:gd name="T53" fmla="*/ 6 h 236"/>
                <a:gd name="T54" fmla="*/ 3 w 198"/>
                <a:gd name="T55" fmla="*/ 6 h 236"/>
                <a:gd name="T56" fmla="*/ 3 w 198"/>
                <a:gd name="T57" fmla="*/ 6 h 236"/>
                <a:gd name="T58" fmla="*/ 3 w 198"/>
                <a:gd name="T59" fmla="*/ 6 h 236"/>
                <a:gd name="T60" fmla="*/ 2 w 198"/>
                <a:gd name="T61" fmla="*/ 6 h 236"/>
                <a:gd name="T62" fmla="*/ 2 w 198"/>
                <a:gd name="T63" fmla="*/ 6 h 236"/>
                <a:gd name="T64" fmla="*/ 2 w 198"/>
                <a:gd name="T65" fmla="*/ 6 h 236"/>
                <a:gd name="T66" fmla="*/ 1 w 198"/>
                <a:gd name="T67" fmla="*/ 6 h 236"/>
                <a:gd name="T68" fmla="*/ 1 w 198"/>
                <a:gd name="T69" fmla="*/ 5 h 236"/>
                <a:gd name="T70" fmla="*/ 1 w 198"/>
                <a:gd name="T71" fmla="*/ 5 h 236"/>
                <a:gd name="T72" fmla="*/ 1 w 198"/>
                <a:gd name="T73" fmla="*/ 5 h 236"/>
                <a:gd name="T74" fmla="*/ 0 w 198"/>
                <a:gd name="T75" fmla="*/ 4 h 236"/>
                <a:gd name="T76" fmla="*/ 1 w 198"/>
                <a:gd name="T77" fmla="*/ 4 h 236"/>
                <a:gd name="T78" fmla="*/ 1 w 198"/>
                <a:gd name="T79" fmla="*/ 3 h 236"/>
                <a:gd name="T80" fmla="*/ 1 w 198"/>
                <a:gd name="T81" fmla="*/ 3 h 236"/>
                <a:gd name="T82" fmla="*/ 1 w 198"/>
                <a:gd name="T83" fmla="*/ 3 h 236"/>
                <a:gd name="T84" fmla="*/ 1 w 198"/>
                <a:gd name="T85" fmla="*/ 2 h 236"/>
                <a:gd name="T86" fmla="*/ 2 w 198"/>
                <a:gd name="T87" fmla="*/ 2 h 236"/>
                <a:gd name="T88" fmla="*/ 2 w 198"/>
                <a:gd name="T89" fmla="*/ 2 h 236"/>
                <a:gd name="T90" fmla="*/ 3 w 198"/>
                <a:gd name="T91" fmla="*/ 1 h 236"/>
                <a:gd name="T92" fmla="*/ 3 w 198"/>
                <a:gd name="T93" fmla="*/ 1 h 236"/>
                <a:gd name="T94" fmla="*/ 4 w 198"/>
                <a:gd name="T95" fmla="*/ 1 h 236"/>
                <a:gd name="T96" fmla="*/ 4 w 198"/>
                <a:gd name="T97" fmla="*/ 1 h 236"/>
                <a:gd name="T98" fmla="*/ 4 w 198"/>
                <a:gd name="T99" fmla="*/ 0 h 236"/>
                <a:gd name="T100" fmla="*/ 5 w 198"/>
                <a:gd name="T101" fmla="*/ 0 h 236"/>
                <a:gd name="T102" fmla="*/ 5 w 198"/>
                <a:gd name="T103" fmla="*/ 0 h 236"/>
                <a:gd name="T104" fmla="*/ 6 w 198"/>
                <a:gd name="T105" fmla="*/ 0 h 236"/>
                <a:gd name="T106" fmla="*/ 5 w 198"/>
                <a:gd name="T107" fmla="*/ 0 h 236"/>
                <a:gd name="T108" fmla="*/ 5 w 198"/>
                <a:gd name="T109" fmla="*/ 0 h 236"/>
                <a:gd name="T110" fmla="*/ 4 w 198"/>
                <a:gd name="T111" fmla="*/ 0 h 236"/>
                <a:gd name="T112" fmla="*/ 4 w 198"/>
                <a:gd name="T113" fmla="*/ 0 h 236"/>
                <a:gd name="T114" fmla="*/ 4 w 198"/>
                <a:gd name="T115" fmla="*/ 0 h 236"/>
                <a:gd name="T116" fmla="*/ 3 w 198"/>
                <a:gd name="T117" fmla="*/ 0 h 236"/>
                <a:gd name="T118" fmla="*/ 2 w 198"/>
                <a:gd name="T119" fmla="*/ 1 h 236"/>
                <a:gd name="T120" fmla="*/ 2 w 198"/>
                <a:gd name="T121" fmla="*/ 1 h 2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98"/>
                <a:gd name="T184" fmla="*/ 0 h 236"/>
                <a:gd name="T185" fmla="*/ 198 w 198"/>
                <a:gd name="T186" fmla="*/ 236 h 2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98" h="236">
                  <a:moveTo>
                    <a:pt x="73" y="36"/>
                  </a:moveTo>
                  <a:lnTo>
                    <a:pt x="58" y="46"/>
                  </a:lnTo>
                  <a:lnTo>
                    <a:pt x="46" y="58"/>
                  </a:lnTo>
                  <a:lnTo>
                    <a:pt x="33" y="72"/>
                  </a:lnTo>
                  <a:lnTo>
                    <a:pt x="22" y="85"/>
                  </a:lnTo>
                  <a:lnTo>
                    <a:pt x="14" y="100"/>
                  </a:lnTo>
                  <a:lnTo>
                    <a:pt x="7" y="115"/>
                  </a:lnTo>
                  <a:lnTo>
                    <a:pt x="2" y="130"/>
                  </a:lnTo>
                  <a:lnTo>
                    <a:pt x="0" y="146"/>
                  </a:lnTo>
                  <a:lnTo>
                    <a:pt x="2" y="170"/>
                  </a:lnTo>
                  <a:lnTo>
                    <a:pt x="12" y="190"/>
                  </a:lnTo>
                  <a:lnTo>
                    <a:pt x="26" y="207"/>
                  </a:lnTo>
                  <a:lnTo>
                    <a:pt x="43" y="220"/>
                  </a:lnTo>
                  <a:lnTo>
                    <a:pt x="64" y="229"/>
                  </a:lnTo>
                  <a:lnTo>
                    <a:pt x="88" y="235"/>
                  </a:lnTo>
                  <a:lnTo>
                    <a:pt x="110" y="236"/>
                  </a:lnTo>
                  <a:lnTo>
                    <a:pt x="132" y="232"/>
                  </a:lnTo>
                  <a:lnTo>
                    <a:pt x="137" y="232"/>
                  </a:lnTo>
                  <a:lnTo>
                    <a:pt x="142" y="230"/>
                  </a:lnTo>
                  <a:lnTo>
                    <a:pt x="145" y="226"/>
                  </a:lnTo>
                  <a:lnTo>
                    <a:pt x="146" y="221"/>
                  </a:lnTo>
                  <a:lnTo>
                    <a:pt x="145" y="219"/>
                  </a:lnTo>
                  <a:lnTo>
                    <a:pt x="142" y="219"/>
                  </a:lnTo>
                  <a:lnTo>
                    <a:pt x="137" y="217"/>
                  </a:lnTo>
                  <a:lnTo>
                    <a:pt x="131" y="217"/>
                  </a:lnTo>
                  <a:lnTo>
                    <a:pt x="124" y="217"/>
                  </a:lnTo>
                  <a:lnTo>
                    <a:pt x="118" y="217"/>
                  </a:lnTo>
                  <a:lnTo>
                    <a:pt x="112" y="217"/>
                  </a:lnTo>
                  <a:lnTo>
                    <a:pt x="109" y="217"/>
                  </a:lnTo>
                  <a:lnTo>
                    <a:pt x="97" y="216"/>
                  </a:lnTo>
                  <a:lnTo>
                    <a:pt x="87" y="215"/>
                  </a:lnTo>
                  <a:lnTo>
                    <a:pt x="75" y="214"/>
                  </a:lnTo>
                  <a:lnTo>
                    <a:pt x="63" y="211"/>
                  </a:lnTo>
                  <a:lnTo>
                    <a:pt x="51" y="207"/>
                  </a:lnTo>
                  <a:lnTo>
                    <a:pt x="40" y="199"/>
                  </a:lnTo>
                  <a:lnTo>
                    <a:pt x="29" y="189"/>
                  </a:lnTo>
                  <a:lnTo>
                    <a:pt x="17" y="174"/>
                  </a:lnTo>
                  <a:lnTo>
                    <a:pt x="15" y="157"/>
                  </a:lnTo>
                  <a:lnTo>
                    <a:pt x="16" y="141"/>
                  </a:lnTo>
                  <a:lnTo>
                    <a:pt x="21" y="124"/>
                  </a:lnTo>
                  <a:lnTo>
                    <a:pt x="28" y="109"/>
                  </a:lnTo>
                  <a:lnTo>
                    <a:pt x="39" y="96"/>
                  </a:lnTo>
                  <a:lnTo>
                    <a:pt x="50" y="82"/>
                  </a:lnTo>
                  <a:lnTo>
                    <a:pt x="63" y="70"/>
                  </a:lnTo>
                  <a:lnTo>
                    <a:pt x="78" y="59"/>
                  </a:lnTo>
                  <a:lnTo>
                    <a:pt x="94" y="49"/>
                  </a:lnTo>
                  <a:lnTo>
                    <a:pt x="110" y="39"/>
                  </a:lnTo>
                  <a:lnTo>
                    <a:pt x="126" y="31"/>
                  </a:lnTo>
                  <a:lnTo>
                    <a:pt x="142" y="24"/>
                  </a:lnTo>
                  <a:lnTo>
                    <a:pt x="158" y="19"/>
                  </a:lnTo>
                  <a:lnTo>
                    <a:pt x="172" y="13"/>
                  </a:lnTo>
                  <a:lnTo>
                    <a:pt x="186" y="10"/>
                  </a:lnTo>
                  <a:lnTo>
                    <a:pt x="198" y="7"/>
                  </a:lnTo>
                  <a:lnTo>
                    <a:pt x="190" y="3"/>
                  </a:lnTo>
                  <a:lnTo>
                    <a:pt x="177" y="0"/>
                  </a:lnTo>
                  <a:lnTo>
                    <a:pt x="162" y="3"/>
                  </a:lnTo>
                  <a:lnTo>
                    <a:pt x="144" y="6"/>
                  </a:lnTo>
                  <a:lnTo>
                    <a:pt x="124" y="12"/>
                  </a:lnTo>
                  <a:lnTo>
                    <a:pt x="105" y="19"/>
                  </a:lnTo>
                  <a:lnTo>
                    <a:pt x="88" y="28"/>
                  </a:lnTo>
                  <a:lnTo>
                    <a:pt x="73" y="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451" name="Freeform 996"/>
            <p:cNvSpPr>
              <a:spLocks/>
            </p:cNvSpPr>
            <p:nvPr/>
          </p:nvSpPr>
          <p:spPr bwMode="auto">
            <a:xfrm>
              <a:off x="4386" y="3145"/>
              <a:ext cx="22" cy="30"/>
            </a:xfrm>
            <a:custGeom>
              <a:avLst/>
              <a:gdLst>
                <a:gd name="T0" fmla="*/ 3 w 128"/>
                <a:gd name="T1" fmla="*/ 2 h 183"/>
                <a:gd name="T2" fmla="*/ 3 w 128"/>
                <a:gd name="T3" fmla="*/ 2 h 183"/>
                <a:gd name="T4" fmla="*/ 3 w 128"/>
                <a:gd name="T5" fmla="*/ 3 h 183"/>
                <a:gd name="T6" fmla="*/ 3 w 128"/>
                <a:gd name="T7" fmla="*/ 3 h 183"/>
                <a:gd name="T8" fmla="*/ 3 w 128"/>
                <a:gd name="T9" fmla="*/ 3 h 183"/>
                <a:gd name="T10" fmla="*/ 2 w 128"/>
                <a:gd name="T11" fmla="*/ 4 h 183"/>
                <a:gd name="T12" fmla="*/ 2 w 128"/>
                <a:gd name="T13" fmla="*/ 4 h 183"/>
                <a:gd name="T14" fmla="*/ 1 w 128"/>
                <a:gd name="T15" fmla="*/ 4 h 183"/>
                <a:gd name="T16" fmla="*/ 1 w 128"/>
                <a:gd name="T17" fmla="*/ 4 h 183"/>
                <a:gd name="T18" fmla="*/ 1 w 128"/>
                <a:gd name="T19" fmla="*/ 5 h 183"/>
                <a:gd name="T20" fmla="*/ 1 w 128"/>
                <a:gd name="T21" fmla="*/ 5 h 183"/>
                <a:gd name="T22" fmla="*/ 1 w 128"/>
                <a:gd name="T23" fmla="*/ 5 h 183"/>
                <a:gd name="T24" fmla="*/ 1 w 128"/>
                <a:gd name="T25" fmla="*/ 5 h 183"/>
                <a:gd name="T26" fmla="*/ 1 w 128"/>
                <a:gd name="T27" fmla="*/ 5 h 183"/>
                <a:gd name="T28" fmla="*/ 1 w 128"/>
                <a:gd name="T29" fmla="*/ 5 h 183"/>
                <a:gd name="T30" fmla="*/ 1 w 128"/>
                <a:gd name="T31" fmla="*/ 5 h 183"/>
                <a:gd name="T32" fmla="*/ 1 w 128"/>
                <a:gd name="T33" fmla="*/ 5 h 183"/>
                <a:gd name="T34" fmla="*/ 2 w 128"/>
                <a:gd name="T35" fmla="*/ 5 h 183"/>
                <a:gd name="T36" fmla="*/ 2 w 128"/>
                <a:gd name="T37" fmla="*/ 4 h 183"/>
                <a:gd name="T38" fmla="*/ 3 w 128"/>
                <a:gd name="T39" fmla="*/ 4 h 183"/>
                <a:gd name="T40" fmla="*/ 3 w 128"/>
                <a:gd name="T41" fmla="*/ 4 h 183"/>
                <a:gd name="T42" fmla="*/ 3 w 128"/>
                <a:gd name="T43" fmla="*/ 3 h 183"/>
                <a:gd name="T44" fmla="*/ 4 w 128"/>
                <a:gd name="T45" fmla="*/ 3 h 183"/>
                <a:gd name="T46" fmla="*/ 4 w 128"/>
                <a:gd name="T47" fmla="*/ 2 h 183"/>
                <a:gd name="T48" fmla="*/ 4 w 128"/>
                <a:gd name="T49" fmla="*/ 2 h 183"/>
                <a:gd name="T50" fmla="*/ 3 w 128"/>
                <a:gd name="T51" fmla="*/ 1 h 183"/>
                <a:gd name="T52" fmla="*/ 3 w 128"/>
                <a:gd name="T53" fmla="*/ 1 h 183"/>
                <a:gd name="T54" fmla="*/ 2 w 128"/>
                <a:gd name="T55" fmla="*/ 0 h 183"/>
                <a:gd name="T56" fmla="*/ 2 w 128"/>
                <a:gd name="T57" fmla="*/ 0 h 183"/>
                <a:gd name="T58" fmla="*/ 1 w 128"/>
                <a:gd name="T59" fmla="*/ 0 h 183"/>
                <a:gd name="T60" fmla="*/ 1 w 128"/>
                <a:gd name="T61" fmla="*/ 0 h 183"/>
                <a:gd name="T62" fmla="*/ 0 w 128"/>
                <a:gd name="T63" fmla="*/ 0 h 183"/>
                <a:gd name="T64" fmla="*/ 0 w 128"/>
                <a:gd name="T65" fmla="*/ 0 h 183"/>
                <a:gd name="T66" fmla="*/ 1 w 128"/>
                <a:gd name="T67" fmla="*/ 0 h 183"/>
                <a:gd name="T68" fmla="*/ 1 w 128"/>
                <a:gd name="T69" fmla="*/ 0 h 183"/>
                <a:gd name="T70" fmla="*/ 1 w 128"/>
                <a:gd name="T71" fmla="*/ 0 h 183"/>
                <a:gd name="T72" fmla="*/ 2 w 128"/>
                <a:gd name="T73" fmla="*/ 1 h 183"/>
                <a:gd name="T74" fmla="*/ 2 w 128"/>
                <a:gd name="T75" fmla="*/ 1 h 183"/>
                <a:gd name="T76" fmla="*/ 3 w 128"/>
                <a:gd name="T77" fmla="*/ 1 h 183"/>
                <a:gd name="T78" fmla="*/ 3 w 128"/>
                <a:gd name="T79" fmla="*/ 1 h 183"/>
                <a:gd name="T80" fmla="*/ 3 w 128"/>
                <a:gd name="T81" fmla="*/ 2 h 18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28"/>
                <a:gd name="T124" fmla="*/ 0 h 183"/>
                <a:gd name="T125" fmla="*/ 128 w 128"/>
                <a:gd name="T126" fmla="*/ 183 h 18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28" h="183">
                  <a:moveTo>
                    <a:pt x="108" y="61"/>
                  </a:moveTo>
                  <a:lnTo>
                    <a:pt x="111" y="80"/>
                  </a:lnTo>
                  <a:lnTo>
                    <a:pt x="109" y="97"/>
                  </a:lnTo>
                  <a:lnTo>
                    <a:pt x="101" y="110"/>
                  </a:lnTo>
                  <a:lnTo>
                    <a:pt x="89" y="123"/>
                  </a:lnTo>
                  <a:lnTo>
                    <a:pt x="75" y="134"/>
                  </a:lnTo>
                  <a:lnTo>
                    <a:pt x="60" y="145"/>
                  </a:lnTo>
                  <a:lnTo>
                    <a:pt x="43" y="156"/>
                  </a:lnTo>
                  <a:lnTo>
                    <a:pt x="29" y="167"/>
                  </a:lnTo>
                  <a:lnTo>
                    <a:pt x="27" y="170"/>
                  </a:lnTo>
                  <a:lnTo>
                    <a:pt x="26" y="172"/>
                  </a:lnTo>
                  <a:lnTo>
                    <a:pt x="26" y="176"/>
                  </a:lnTo>
                  <a:lnTo>
                    <a:pt x="28" y="179"/>
                  </a:lnTo>
                  <a:lnTo>
                    <a:pt x="30" y="182"/>
                  </a:lnTo>
                  <a:lnTo>
                    <a:pt x="34" y="183"/>
                  </a:lnTo>
                  <a:lnTo>
                    <a:pt x="37" y="183"/>
                  </a:lnTo>
                  <a:lnTo>
                    <a:pt x="41" y="182"/>
                  </a:lnTo>
                  <a:lnTo>
                    <a:pt x="58" y="171"/>
                  </a:lnTo>
                  <a:lnTo>
                    <a:pt x="76" y="160"/>
                  </a:lnTo>
                  <a:lnTo>
                    <a:pt x="92" y="147"/>
                  </a:lnTo>
                  <a:lnTo>
                    <a:pt x="108" y="132"/>
                  </a:lnTo>
                  <a:lnTo>
                    <a:pt x="118" y="116"/>
                  </a:lnTo>
                  <a:lnTo>
                    <a:pt x="125" y="98"/>
                  </a:lnTo>
                  <a:lnTo>
                    <a:pt x="128" y="78"/>
                  </a:lnTo>
                  <a:lnTo>
                    <a:pt x="123" y="58"/>
                  </a:lnTo>
                  <a:lnTo>
                    <a:pt x="112" y="41"/>
                  </a:lnTo>
                  <a:lnTo>
                    <a:pt x="98" y="28"/>
                  </a:lnTo>
                  <a:lnTo>
                    <a:pt x="80" y="16"/>
                  </a:lnTo>
                  <a:lnTo>
                    <a:pt x="61" y="8"/>
                  </a:lnTo>
                  <a:lnTo>
                    <a:pt x="41" y="2"/>
                  </a:lnTo>
                  <a:lnTo>
                    <a:pt x="23" y="0"/>
                  </a:lnTo>
                  <a:lnTo>
                    <a:pt x="9" y="1"/>
                  </a:lnTo>
                  <a:lnTo>
                    <a:pt x="0" y="6"/>
                  </a:lnTo>
                  <a:lnTo>
                    <a:pt x="16" y="10"/>
                  </a:lnTo>
                  <a:lnTo>
                    <a:pt x="33" y="14"/>
                  </a:lnTo>
                  <a:lnTo>
                    <a:pt x="48" y="17"/>
                  </a:lnTo>
                  <a:lnTo>
                    <a:pt x="63" y="22"/>
                  </a:lnTo>
                  <a:lnTo>
                    <a:pt x="77" y="28"/>
                  </a:lnTo>
                  <a:lnTo>
                    <a:pt x="90" y="36"/>
                  </a:lnTo>
                  <a:lnTo>
                    <a:pt x="101" y="46"/>
                  </a:lnTo>
                  <a:lnTo>
                    <a:pt x="108" y="61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452" name="Freeform 997"/>
            <p:cNvSpPr>
              <a:spLocks/>
            </p:cNvSpPr>
            <p:nvPr/>
          </p:nvSpPr>
          <p:spPr bwMode="auto">
            <a:xfrm>
              <a:off x="4309" y="3138"/>
              <a:ext cx="53" cy="63"/>
            </a:xfrm>
            <a:custGeom>
              <a:avLst/>
              <a:gdLst>
                <a:gd name="T0" fmla="*/ 3 w 323"/>
                <a:gd name="T1" fmla="*/ 2 h 379"/>
                <a:gd name="T2" fmla="*/ 1 w 323"/>
                <a:gd name="T3" fmla="*/ 3 h 379"/>
                <a:gd name="T4" fmla="*/ 0 w 323"/>
                <a:gd name="T5" fmla="*/ 5 h 379"/>
                <a:gd name="T6" fmla="*/ 0 w 323"/>
                <a:gd name="T7" fmla="*/ 6 h 379"/>
                <a:gd name="T8" fmla="*/ 0 w 323"/>
                <a:gd name="T9" fmla="*/ 7 h 379"/>
                <a:gd name="T10" fmla="*/ 0 w 323"/>
                <a:gd name="T11" fmla="*/ 8 h 379"/>
                <a:gd name="T12" fmla="*/ 0 w 323"/>
                <a:gd name="T13" fmla="*/ 8 h 379"/>
                <a:gd name="T14" fmla="*/ 1 w 323"/>
                <a:gd name="T15" fmla="*/ 9 h 379"/>
                <a:gd name="T16" fmla="*/ 1 w 323"/>
                <a:gd name="T17" fmla="*/ 9 h 379"/>
                <a:gd name="T18" fmla="*/ 2 w 323"/>
                <a:gd name="T19" fmla="*/ 9 h 379"/>
                <a:gd name="T20" fmla="*/ 3 w 323"/>
                <a:gd name="T21" fmla="*/ 10 h 379"/>
                <a:gd name="T22" fmla="*/ 4 w 323"/>
                <a:gd name="T23" fmla="*/ 10 h 379"/>
                <a:gd name="T24" fmla="*/ 5 w 323"/>
                <a:gd name="T25" fmla="*/ 10 h 379"/>
                <a:gd name="T26" fmla="*/ 6 w 323"/>
                <a:gd name="T27" fmla="*/ 10 h 379"/>
                <a:gd name="T28" fmla="*/ 7 w 323"/>
                <a:gd name="T29" fmla="*/ 10 h 379"/>
                <a:gd name="T30" fmla="*/ 8 w 323"/>
                <a:gd name="T31" fmla="*/ 10 h 379"/>
                <a:gd name="T32" fmla="*/ 8 w 323"/>
                <a:gd name="T33" fmla="*/ 10 h 379"/>
                <a:gd name="T34" fmla="*/ 9 w 323"/>
                <a:gd name="T35" fmla="*/ 10 h 379"/>
                <a:gd name="T36" fmla="*/ 9 w 323"/>
                <a:gd name="T37" fmla="*/ 10 h 379"/>
                <a:gd name="T38" fmla="*/ 9 w 323"/>
                <a:gd name="T39" fmla="*/ 10 h 379"/>
                <a:gd name="T40" fmla="*/ 8 w 323"/>
                <a:gd name="T41" fmla="*/ 10 h 379"/>
                <a:gd name="T42" fmla="*/ 7 w 323"/>
                <a:gd name="T43" fmla="*/ 10 h 379"/>
                <a:gd name="T44" fmla="*/ 6 w 323"/>
                <a:gd name="T45" fmla="*/ 10 h 379"/>
                <a:gd name="T46" fmla="*/ 5 w 323"/>
                <a:gd name="T47" fmla="*/ 9 h 379"/>
                <a:gd name="T48" fmla="*/ 5 w 323"/>
                <a:gd name="T49" fmla="*/ 9 h 379"/>
                <a:gd name="T50" fmla="*/ 4 w 323"/>
                <a:gd name="T51" fmla="*/ 9 h 379"/>
                <a:gd name="T52" fmla="*/ 3 w 323"/>
                <a:gd name="T53" fmla="*/ 9 h 379"/>
                <a:gd name="T54" fmla="*/ 2 w 323"/>
                <a:gd name="T55" fmla="*/ 8 h 379"/>
                <a:gd name="T56" fmla="*/ 1 w 323"/>
                <a:gd name="T57" fmla="*/ 8 h 379"/>
                <a:gd name="T58" fmla="*/ 1 w 323"/>
                <a:gd name="T59" fmla="*/ 7 h 379"/>
                <a:gd name="T60" fmla="*/ 1 w 323"/>
                <a:gd name="T61" fmla="*/ 7 h 379"/>
                <a:gd name="T62" fmla="*/ 1 w 323"/>
                <a:gd name="T63" fmla="*/ 5 h 379"/>
                <a:gd name="T64" fmla="*/ 1 w 323"/>
                <a:gd name="T65" fmla="*/ 4 h 379"/>
                <a:gd name="T66" fmla="*/ 2 w 323"/>
                <a:gd name="T67" fmla="*/ 4 h 379"/>
                <a:gd name="T68" fmla="*/ 2 w 323"/>
                <a:gd name="T69" fmla="*/ 3 h 379"/>
                <a:gd name="T70" fmla="*/ 3 w 323"/>
                <a:gd name="T71" fmla="*/ 2 h 379"/>
                <a:gd name="T72" fmla="*/ 4 w 323"/>
                <a:gd name="T73" fmla="*/ 2 h 379"/>
                <a:gd name="T74" fmla="*/ 5 w 323"/>
                <a:gd name="T75" fmla="*/ 1 h 379"/>
                <a:gd name="T76" fmla="*/ 6 w 323"/>
                <a:gd name="T77" fmla="*/ 1 h 379"/>
                <a:gd name="T78" fmla="*/ 7 w 323"/>
                <a:gd name="T79" fmla="*/ 0 h 379"/>
                <a:gd name="T80" fmla="*/ 7 w 323"/>
                <a:gd name="T81" fmla="*/ 0 h 379"/>
                <a:gd name="T82" fmla="*/ 6 w 323"/>
                <a:gd name="T83" fmla="*/ 0 h 379"/>
                <a:gd name="T84" fmla="*/ 5 w 323"/>
                <a:gd name="T85" fmla="*/ 0 h 379"/>
                <a:gd name="T86" fmla="*/ 4 w 323"/>
                <a:gd name="T87" fmla="*/ 1 h 37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23"/>
                <a:gd name="T133" fmla="*/ 0 h 379"/>
                <a:gd name="T134" fmla="*/ 323 w 323"/>
                <a:gd name="T135" fmla="*/ 379 h 379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23" h="379">
                  <a:moveTo>
                    <a:pt x="126" y="50"/>
                  </a:moveTo>
                  <a:lnTo>
                    <a:pt x="101" y="70"/>
                  </a:lnTo>
                  <a:lnTo>
                    <a:pt x="76" y="92"/>
                  </a:lnTo>
                  <a:lnTo>
                    <a:pt x="54" y="115"/>
                  </a:lnTo>
                  <a:lnTo>
                    <a:pt x="34" y="140"/>
                  </a:lnTo>
                  <a:lnTo>
                    <a:pt x="18" y="167"/>
                  </a:lnTo>
                  <a:lnTo>
                    <a:pt x="6" y="196"/>
                  </a:lnTo>
                  <a:lnTo>
                    <a:pt x="0" y="227"/>
                  </a:lnTo>
                  <a:lnTo>
                    <a:pt x="1" y="259"/>
                  </a:lnTo>
                  <a:lnTo>
                    <a:pt x="4" y="267"/>
                  </a:lnTo>
                  <a:lnTo>
                    <a:pt x="7" y="277"/>
                  </a:lnTo>
                  <a:lnTo>
                    <a:pt x="11" y="283"/>
                  </a:lnTo>
                  <a:lnTo>
                    <a:pt x="15" y="291"/>
                  </a:lnTo>
                  <a:lnTo>
                    <a:pt x="21" y="298"/>
                  </a:lnTo>
                  <a:lnTo>
                    <a:pt x="27" y="305"/>
                  </a:lnTo>
                  <a:lnTo>
                    <a:pt x="34" y="311"/>
                  </a:lnTo>
                  <a:lnTo>
                    <a:pt x="41" y="316"/>
                  </a:lnTo>
                  <a:lnTo>
                    <a:pt x="57" y="325"/>
                  </a:lnTo>
                  <a:lnTo>
                    <a:pt x="72" y="333"/>
                  </a:lnTo>
                  <a:lnTo>
                    <a:pt x="87" y="340"/>
                  </a:lnTo>
                  <a:lnTo>
                    <a:pt x="103" y="345"/>
                  </a:lnTo>
                  <a:lnTo>
                    <a:pt x="120" y="351"/>
                  </a:lnTo>
                  <a:lnTo>
                    <a:pt x="136" y="356"/>
                  </a:lnTo>
                  <a:lnTo>
                    <a:pt x="153" y="360"/>
                  </a:lnTo>
                  <a:lnTo>
                    <a:pt x="169" y="364"/>
                  </a:lnTo>
                  <a:lnTo>
                    <a:pt x="187" y="367"/>
                  </a:lnTo>
                  <a:lnTo>
                    <a:pt x="204" y="370"/>
                  </a:lnTo>
                  <a:lnTo>
                    <a:pt x="221" y="372"/>
                  </a:lnTo>
                  <a:lnTo>
                    <a:pt x="238" y="374"/>
                  </a:lnTo>
                  <a:lnTo>
                    <a:pt x="256" y="375"/>
                  </a:lnTo>
                  <a:lnTo>
                    <a:pt x="273" y="376"/>
                  </a:lnTo>
                  <a:lnTo>
                    <a:pt x="290" y="378"/>
                  </a:lnTo>
                  <a:lnTo>
                    <a:pt x="307" y="379"/>
                  </a:lnTo>
                  <a:lnTo>
                    <a:pt x="312" y="379"/>
                  </a:lnTo>
                  <a:lnTo>
                    <a:pt x="317" y="375"/>
                  </a:lnTo>
                  <a:lnTo>
                    <a:pt x="320" y="372"/>
                  </a:lnTo>
                  <a:lnTo>
                    <a:pt x="323" y="366"/>
                  </a:lnTo>
                  <a:lnTo>
                    <a:pt x="323" y="360"/>
                  </a:lnTo>
                  <a:lnTo>
                    <a:pt x="320" y="356"/>
                  </a:lnTo>
                  <a:lnTo>
                    <a:pt x="316" y="352"/>
                  </a:lnTo>
                  <a:lnTo>
                    <a:pt x="311" y="351"/>
                  </a:lnTo>
                  <a:lnTo>
                    <a:pt x="295" y="351"/>
                  </a:lnTo>
                  <a:lnTo>
                    <a:pt x="279" y="351"/>
                  </a:lnTo>
                  <a:lnTo>
                    <a:pt x="263" y="350"/>
                  </a:lnTo>
                  <a:lnTo>
                    <a:pt x="248" y="349"/>
                  </a:lnTo>
                  <a:lnTo>
                    <a:pt x="231" y="348"/>
                  </a:lnTo>
                  <a:lnTo>
                    <a:pt x="215" y="345"/>
                  </a:lnTo>
                  <a:lnTo>
                    <a:pt x="200" y="343"/>
                  </a:lnTo>
                  <a:lnTo>
                    <a:pt x="183" y="341"/>
                  </a:lnTo>
                  <a:lnTo>
                    <a:pt x="168" y="337"/>
                  </a:lnTo>
                  <a:lnTo>
                    <a:pt x="151" y="334"/>
                  </a:lnTo>
                  <a:lnTo>
                    <a:pt x="136" y="329"/>
                  </a:lnTo>
                  <a:lnTo>
                    <a:pt x="121" y="325"/>
                  </a:lnTo>
                  <a:lnTo>
                    <a:pt x="106" y="320"/>
                  </a:lnTo>
                  <a:lnTo>
                    <a:pt x="92" y="313"/>
                  </a:lnTo>
                  <a:lnTo>
                    <a:pt x="76" y="306"/>
                  </a:lnTo>
                  <a:lnTo>
                    <a:pt x="62" y="300"/>
                  </a:lnTo>
                  <a:lnTo>
                    <a:pt x="51" y="291"/>
                  </a:lnTo>
                  <a:lnTo>
                    <a:pt x="41" y="280"/>
                  </a:lnTo>
                  <a:lnTo>
                    <a:pt x="35" y="269"/>
                  </a:lnTo>
                  <a:lnTo>
                    <a:pt x="31" y="255"/>
                  </a:lnTo>
                  <a:lnTo>
                    <a:pt x="31" y="239"/>
                  </a:lnTo>
                  <a:lnTo>
                    <a:pt x="33" y="218"/>
                  </a:lnTo>
                  <a:lnTo>
                    <a:pt x="38" y="197"/>
                  </a:lnTo>
                  <a:lnTo>
                    <a:pt x="42" y="182"/>
                  </a:lnTo>
                  <a:lnTo>
                    <a:pt x="51" y="165"/>
                  </a:lnTo>
                  <a:lnTo>
                    <a:pt x="60" y="150"/>
                  </a:lnTo>
                  <a:lnTo>
                    <a:pt x="68" y="136"/>
                  </a:lnTo>
                  <a:lnTo>
                    <a:pt x="79" y="124"/>
                  </a:lnTo>
                  <a:lnTo>
                    <a:pt x="89" y="111"/>
                  </a:lnTo>
                  <a:lnTo>
                    <a:pt x="101" y="100"/>
                  </a:lnTo>
                  <a:lnTo>
                    <a:pt x="114" y="88"/>
                  </a:lnTo>
                  <a:lnTo>
                    <a:pt x="129" y="76"/>
                  </a:lnTo>
                  <a:lnTo>
                    <a:pt x="144" y="64"/>
                  </a:lnTo>
                  <a:lnTo>
                    <a:pt x="162" y="53"/>
                  </a:lnTo>
                  <a:lnTo>
                    <a:pt x="181" y="41"/>
                  </a:lnTo>
                  <a:lnTo>
                    <a:pt x="201" y="31"/>
                  </a:lnTo>
                  <a:lnTo>
                    <a:pt x="219" y="22"/>
                  </a:lnTo>
                  <a:lnTo>
                    <a:pt x="237" y="14"/>
                  </a:lnTo>
                  <a:lnTo>
                    <a:pt x="253" y="7"/>
                  </a:lnTo>
                  <a:lnTo>
                    <a:pt x="268" y="1"/>
                  </a:lnTo>
                  <a:lnTo>
                    <a:pt x="255" y="0"/>
                  </a:lnTo>
                  <a:lnTo>
                    <a:pt x="238" y="1"/>
                  </a:lnTo>
                  <a:lnTo>
                    <a:pt x="221" y="5"/>
                  </a:lnTo>
                  <a:lnTo>
                    <a:pt x="201" y="11"/>
                  </a:lnTo>
                  <a:lnTo>
                    <a:pt x="181" y="19"/>
                  </a:lnTo>
                  <a:lnTo>
                    <a:pt x="161" y="28"/>
                  </a:lnTo>
                  <a:lnTo>
                    <a:pt x="142" y="39"/>
                  </a:lnTo>
                  <a:lnTo>
                    <a:pt x="126" y="5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453" name="Freeform 998"/>
            <p:cNvSpPr>
              <a:spLocks/>
            </p:cNvSpPr>
            <p:nvPr/>
          </p:nvSpPr>
          <p:spPr bwMode="auto">
            <a:xfrm>
              <a:off x="4384" y="3136"/>
              <a:ext cx="47" cy="42"/>
            </a:xfrm>
            <a:custGeom>
              <a:avLst/>
              <a:gdLst>
                <a:gd name="T0" fmla="*/ 6 w 282"/>
                <a:gd name="T1" fmla="*/ 2 h 253"/>
                <a:gd name="T2" fmla="*/ 7 w 282"/>
                <a:gd name="T3" fmla="*/ 2 h 253"/>
                <a:gd name="T4" fmla="*/ 7 w 282"/>
                <a:gd name="T5" fmla="*/ 3 h 253"/>
                <a:gd name="T6" fmla="*/ 7 w 282"/>
                <a:gd name="T7" fmla="*/ 3 h 253"/>
                <a:gd name="T8" fmla="*/ 7 w 282"/>
                <a:gd name="T9" fmla="*/ 4 h 253"/>
                <a:gd name="T10" fmla="*/ 7 w 282"/>
                <a:gd name="T11" fmla="*/ 4 h 253"/>
                <a:gd name="T12" fmla="*/ 7 w 282"/>
                <a:gd name="T13" fmla="*/ 5 h 253"/>
                <a:gd name="T14" fmla="*/ 7 w 282"/>
                <a:gd name="T15" fmla="*/ 5 h 253"/>
                <a:gd name="T16" fmla="*/ 6 w 282"/>
                <a:gd name="T17" fmla="*/ 5 h 253"/>
                <a:gd name="T18" fmla="*/ 6 w 282"/>
                <a:gd name="T19" fmla="*/ 6 h 253"/>
                <a:gd name="T20" fmla="*/ 6 w 282"/>
                <a:gd name="T21" fmla="*/ 6 h 253"/>
                <a:gd name="T22" fmla="*/ 6 w 282"/>
                <a:gd name="T23" fmla="*/ 6 h 253"/>
                <a:gd name="T24" fmla="*/ 5 w 282"/>
                <a:gd name="T25" fmla="*/ 6 h 253"/>
                <a:gd name="T26" fmla="*/ 5 w 282"/>
                <a:gd name="T27" fmla="*/ 7 h 253"/>
                <a:gd name="T28" fmla="*/ 5 w 282"/>
                <a:gd name="T29" fmla="*/ 7 h 253"/>
                <a:gd name="T30" fmla="*/ 5 w 282"/>
                <a:gd name="T31" fmla="*/ 7 h 253"/>
                <a:gd name="T32" fmla="*/ 5 w 282"/>
                <a:gd name="T33" fmla="*/ 7 h 253"/>
                <a:gd name="T34" fmla="*/ 6 w 282"/>
                <a:gd name="T35" fmla="*/ 7 h 253"/>
                <a:gd name="T36" fmla="*/ 6 w 282"/>
                <a:gd name="T37" fmla="*/ 7 h 253"/>
                <a:gd name="T38" fmla="*/ 6 w 282"/>
                <a:gd name="T39" fmla="*/ 7 h 253"/>
                <a:gd name="T40" fmla="*/ 6 w 282"/>
                <a:gd name="T41" fmla="*/ 7 h 253"/>
                <a:gd name="T42" fmla="*/ 6 w 282"/>
                <a:gd name="T43" fmla="*/ 6 h 253"/>
                <a:gd name="T44" fmla="*/ 7 w 282"/>
                <a:gd name="T45" fmla="*/ 6 h 253"/>
                <a:gd name="T46" fmla="*/ 7 w 282"/>
                <a:gd name="T47" fmla="*/ 5 h 253"/>
                <a:gd name="T48" fmla="*/ 8 w 282"/>
                <a:gd name="T49" fmla="*/ 5 h 253"/>
                <a:gd name="T50" fmla="*/ 8 w 282"/>
                <a:gd name="T51" fmla="*/ 4 h 253"/>
                <a:gd name="T52" fmla="*/ 8 w 282"/>
                <a:gd name="T53" fmla="*/ 3 h 253"/>
                <a:gd name="T54" fmla="*/ 7 w 282"/>
                <a:gd name="T55" fmla="*/ 2 h 253"/>
                <a:gd name="T56" fmla="*/ 7 w 282"/>
                <a:gd name="T57" fmla="*/ 2 h 253"/>
                <a:gd name="T58" fmla="*/ 6 w 282"/>
                <a:gd name="T59" fmla="*/ 2 h 253"/>
                <a:gd name="T60" fmla="*/ 6 w 282"/>
                <a:gd name="T61" fmla="*/ 1 h 253"/>
                <a:gd name="T62" fmla="*/ 6 w 282"/>
                <a:gd name="T63" fmla="*/ 1 h 253"/>
                <a:gd name="T64" fmla="*/ 5 w 282"/>
                <a:gd name="T65" fmla="*/ 1 h 253"/>
                <a:gd name="T66" fmla="*/ 4 w 282"/>
                <a:gd name="T67" fmla="*/ 1 h 253"/>
                <a:gd name="T68" fmla="*/ 4 w 282"/>
                <a:gd name="T69" fmla="*/ 0 h 253"/>
                <a:gd name="T70" fmla="*/ 3 w 282"/>
                <a:gd name="T71" fmla="*/ 0 h 253"/>
                <a:gd name="T72" fmla="*/ 3 w 282"/>
                <a:gd name="T73" fmla="*/ 0 h 253"/>
                <a:gd name="T74" fmla="*/ 2 w 282"/>
                <a:gd name="T75" fmla="*/ 0 h 253"/>
                <a:gd name="T76" fmla="*/ 2 w 282"/>
                <a:gd name="T77" fmla="*/ 0 h 253"/>
                <a:gd name="T78" fmla="*/ 1 w 282"/>
                <a:gd name="T79" fmla="*/ 0 h 253"/>
                <a:gd name="T80" fmla="*/ 1 w 282"/>
                <a:gd name="T81" fmla="*/ 0 h 253"/>
                <a:gd name="T82" fmla="*/ 0 w 282"/>
                <a:gd name="T83" fmla="*/ 0 h 253"/>
                <a:gd name="T84" fmla="*/ 0 w 282"/>
                <a:gd name="T85" fmla="*/ 0 h 253"/>
                <a:gd name="T86" fmla="*/ 0 w 282"/>
                <a:gd name="T87" fmla="*/ 0 h 253"/>
                <a:gd name="T88" fmla="*/ 0 w 282"/>
                <a:gd name="T89" fmla="*/ 0 h 253"/>
                <a:gd name="T90" fmla="*/ 0 w 282"/>
                <a:gd name="T91" fmla="*/ 0 h 253"/>
                <a:gd name="T92" fmla="*/ 1 w 282"/>
                <a:gd name="T93" fmla="*/ 0 h 253"/>
                <a:gd name="T94" fmla="*/ 1 w 282"/>
                <a:gd name="T95" fmla="*/ 0 h 253"/>
                <a:gd name="T96" fmla="*/ 1 w 282"/>
                <a:gd name="T97" fmla="*/ 0 h 253"/>
                <a:gd name="T98" fmla="*/ 2 w 282"/>
                <a:gd name="T99" fmla="*/ 0 h 253"/>
                <a:gd name="T100" fmla="*/ 2 w 282"/>
                <a:gd name="T101" fmla="*/ 0 h 253"/>
                <a:gd name="T102" fmla="*/ 3 w 282"/>
                <a:gd name="T103" fmla="*/ 1 h 253"/>
                <a:gd name="T104" fmla="*/ 3 w 282"/>
                <a:gd name="T105" fmla="*/ 1 h 253"/>
                <a:gd name="T106" fmla="*/ 4 w 282"/>
                <a:gd name="T107" fmla="*/ 1 h 253"/>
                <a:gd name="T108" fmla="*/ 4 w 282"/>
                <a:gd name="T109" fmla="*/ 1 h 253"/>
                <a:gd name="T110" fmla="*/ 4 w 282"/>
                <a:gd name="T111" fmla="*/ 1 h 253"/>
                <a:gd name="T112" fmla="*/ 5 w 282"/>
                <a:gd name="T113" fmla="*/ 1 h 253"/>
                <a:gd name="T114" fmla="*/ 5 w 282"/>
                <a:gd name="T115" fmla="*/ 1 h 253"/>
                <a:gd name="T116" fmla="*/ 6 w 282"/>
                <a:gd name="T117" fmla="*/ 2 h 253"/>
                <a:gd name="T118" fmla="*/ 6 w 282"/>
                <a:gd name="T119" fmla="*/ 2 h 253"/>
                <a:gd name="T120" fmla="*/ 6 w 282"/>
                <a:gd name="T121" fmla="*/ 2 h 253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82"/>
                <a:gd name="T184" fmla="*/ 0 h 253"/>
                <a:gd name="T185" fmla="*/ 282 w 282"/>
                <a:gd name="T186" fmla="*/ 253 h 253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82" h="253">
                  <a:moveTo>
                    <a:pt x="235" y="78"/>
                  </a:moveTo>
                  <a:lnTo>
                    <a:pt x="248" y="92"/>
                  </a:lnTo>
                  <a:lnTo>
                    <a:pt x="255" y="108"/>
                  </a:lnTo>
                  <a:lnTo>
                    <a:pt x="259" y="125"/>
                  </a:lnTo>
                  <a:lnTo>
                    <a:pt x="259" y="144"/>
                  </a:lnTo>
                  <a:lnTo>
                    <a:pt x="257" y="159"/>
                  </a:lnTo>
                  <a:lnTo>
                    <a:pt x="252" y="171"/>
                  </a:lnTo>
                  <a:lnTo>
                    <a:pt x="244" y="184"/>
                  </a:lnTo>
                  <a:lnTo>
                    <a:pt x="236" y="194"/>
                  </a:lnTo>
                  <a:lnTo>
                    <a:pt x="225" y="206"/>
                  </a:lnTo>
                  <a:lnTo>
                    <a:pt x="215" y="215"/>
                  </a:lnTo>
                  <a:lnTo>
                    <a:pt x="204" y="225"/>
                  </a:lnTo>
                  <a:lnTo>
                    <a:pt x="194" y="236"/>
                  </a:lnTo>
                  <a:lnTo>
                    <a:pt x="191" y="239"/>
                  </a:lnTo>
                  <a:lnTo>
                    <a:pt x="190" y="242"/>
                  </a:lnTo>
                  <a:lnTo>
                    <a:pt x="191" y="246"/>
                  </a:lnTo>
                  <a:lnTo>
                    <a:pt x="194" y="249"/>
                  </a:lnTo>
                  <a:lnTo>
                    <a:pt x="197" y="252"/>
                  </a:lnTo>
                  <a:lnTo>
                    <a:pt x="201" y="253"/>
                  </a:lnTo>
                  <a:lnTo>
                    <a:pt x="205" y="252"/>
                  </a:lnTo>
                  <a:lnTo>
                    <a:pt x="209" y="249"/>
                  </a:lnTo>
                  <a:lnTo>
                    <a:pt x="232" y="234"/>
                  </a:lnTo>
                  <a:lnTo>
                    <a:pt x="251" y="215"/>
                  </a:lnTo>
                  <a:lnTo>
                    <a:pt x="267" y="192"/>
                  </a:lnTo>
                  <a:lnTo>
                    <a:pt x="278" y="168"/>
                  </a:lnTo>
                  <a:lnTo>
                    <a:pt x="282" y="141"/>
                  </a:lnTo>
                  <a:lnTo>
                    <a:pt x="279" y="116"/>
                  </a:lnTo>
                  <a:lnTo>
                    <a:pt x="270" y="92"/>
                  </a:lnTo>
                  <a:lnTo>
                    <a:pt x="251" y="70"/>
                  </a:lnTo>
                  <a:lnTo>
                    <a:pt x="237" y="59"/>
                  </a:lnTo>
                  <a:lnTo>
                    <a:pt x="221" y="48"/>
                  </a:lnTo>
                  <a:lnTo>
                    <a:pt x="202" y="39"/>
                  </a:lnTo>
                  <a:lnTo>
                    <a:pt x="183" y="31"/>
                  </a:lnTo>
                  <a:lnTo>
                    <a:pt x="163" y="24"/>
                  </a:lnTo>
                  <a:lnTo>
                    <a:pt x="142" y="18"/>
                  </a:lnTo>
                  <a:lnTo>
                    <a:pt x="122" y="13"/>
                  </a:lnTo>
                  <a:lnTo>
                    <a:pt x="101" y="8"/>
                  </a:lnTo>
                  <a:lnTo>
                    <a:pt x="82" y="5"/>
                  </a:lnTo>
                  <a:lnTo>
                    <a:pt x="63" y="2"/>
                  </a:lnTo>
                  <a:lnTo>
                    <a:pt x="47" y="0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10" y="1"/>
                  </a:lnTo>
                  <a:lnTo>
                    <a:pt x="4" y="4"/>
                  </a:lnTo>
                  <a:lnTo>
                    <a:pt x="0" y="6"/>
                  </a:lnTo>
                  <a:lnTo>
                    <a:pt x="12" y="8"/>
                  </a:lnTo>
                  <a:lnTo>
                    <a:pt x="25" y="9"/>
                  </a:lnTo>
                  <a:lnTo>
                    <a:pt x="38" y="12"/>
                  </a:lnTo>
                  <a:lnTo>
                    <a:pt x="52" y="14"/>
                  </a:lnTo>
                  <a:lnTo>
                    <a:pt x="67" y="16"/>
                  </a:lnTo>
                  <a:lnTo>
                    <a:pt x="82" y="18"/>
                  </a:lnTo>
                  <a:lnTo>
                    <a:pt x="97" y="22"/>
                  </a:lnTo>
                  <a:lnTo>
                    <a:pt x="114" y="25"/>
                  </a:lnTo>
                  <a:lnTo>
                    <a:pt x="129" y="30"/>
                  </a:lnTo>
                  <a:lnTo>
                    <a:pt x="146" y="35"/>
                  </a:lnTo>
                  <a:lnTo>
                    <a:pt x="162" y="40"/>
                  </a:lnTo>
                  <a:lnTo>
                    <a:pt x="177" y="46"/>
                  </a:lnTo>
                  <a:lnTo>
                    <a:pt x="192" y="53"/>
                  </a:lnTo>
                  <a:lnTo>
                    <a:pt x="208" y="60"/>
                  </a:lnTo>
                  <a:lnTo>
                    <a:pt x="222" y="69"/>
                  </a:lnTo>
                  <a:lnTo>
                    <a:pt x="235" y="78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454" name="Freeform 999"/>
            <p:cNvSpPr>
              <a:spLocks/>
            </p:cNvSpPr>
            <p:nvPr/>
          </p:nvSpPr>
          <p:spPr bwMode="auto">
            <a:xfrm>
              <a:off x="4290" y="3159"/>
              <a:ext cx="19" cy="39"/>
            </a:xfrm>
            <a:custGeom>
              <a:avLst/>
              <a:gdLst>
                <a:gd name="T0" fmla="*/ 0 w 115"/>
                <a:gd name="T1" fmla="*/ 3 h 236"/>
                <a:gd name="T2" fmla="*/ 0 w 115"/>
                <a:gd name="T3" fmla="*/ 4 h 236"/>
                <a:gd name="T4" fmla="*/ 0 w 115"/>
                <a:gd name="T5" fmla="*/ 4 h 236"/>
                <a:gd name="T6" fmla="*/ 0 w 115"/>
                <a:gd name="T7" fmla="*/ 5 h 236"/>
                <a:gd name="T8" fmla="*/ 1 w 115"/>
                <a:gd name="T9" fmla="*/ 5 h 236"/>
                <a:gd name="T10" fmla="*/ 1 w 115"/>
                <a:gd name="T11" fmla="*/ 6 h 236"/>
                <a:gd name="T12" fmla="*/ 1 w 115"/>
                <a:gd name="T13" fmla="*/ 6 h 236"/>
                <a:gd name="T14" fmla="*/ 2 w 115"/>
                <a:gd name="T15" fmla="*/ 6 h 236"/>
                <a:gd name="T16" fmla="*/ 2 w 115"/>
                <a:gd name="T17" fmla="*/ 6 h 236"/>
                <a:gd name="T18" fmla="*/ 3 w 115"/>
                <a:gd name="T19" fmla="*/ 6 h 236"/>
                <a:gd name="T20" fmla="*/ 3 w 115"/>
                <a:gd name="T21" fmla="*/ 6 h 236"/>
                <a:gd name="T22" fmla="*/ 3 w 115"/>
                <a:gd name="T23" fmla="*/ 6 h 236"/>
                <a:gd name="T24" fmla="*/ 3 w 115"/>
                <a:gd name="T25" fmla="*/ 6 h 236"/>
                <a:gd name="T26" fmla="*/ 3 w 115"/>
                <a:gd name="T27" fmla="*/ 6 h 236"/>
                <a:gd name="T28" fmla="*/ 3 w 115"/>
                <a:gd name="T29" fmla="*/ 6 h 236"/>
                <a:gd name="T30" fmla="*/ 3 w 115"/>
                <a:gd name="T31" fmla="*/ 6 h 236"/>
                <a:gd name="T32" fmla="*/ 3 w 115"/>
                <a:gd name="T33" fmla="*/ 6 h 236"/>
                <a:gd name="T34" fmla="*/ 2 w 115"/>
                <a:gd name="T35" fmla="*/ 5 h 236"/>
                <a:gd name="T36" fmla="*/ 2 w 115"/>
                <a:gd name="T37" fmla="*/ 5 h 236"/>
                <a:gd name="T38" fmla="*/ 1 w 115"/>
                <a:gd name="T39" fmla="*/ 5 h 236"/>
                <a:gd name="T40" fmla="*/ 1 w 115"/>
                <a:gd name="T41" fmla="*/ 4 h 236"/>
                <a:gd name="T42" fmla="*/ 1 w 115"/>
                <a:gd name="T43" fmla="*/ 4 h 236"/>
                <a:gd name="T44" fmla="*/ 1 w 115"/>
                <a:gd name="T45" fmla="*/ 3 h 236"/>
                <a:gd name="T46" fmla="*/ 1 w 115"/>
                <a:gd name="T47" fmla="*/ 3 h 236"/>
                <a:gd name="T48" fmla="*/ 1 w 115"/>
                <a:gd name="T49" fmla="*/ 2 h 236"/>
                <a:gd name="T50" fmla="*/ 1 w 115"/>
                <a:gd name="T51" fmla="*/ 2 h 236"/>
                <a:gd name="T52" fmla="*/ 1 w 115"/>
                <a:gd name="T53" fmla="*/ 2 h 236"/>
                <a:gd name="T54" fmla="*/ 2 w 115"/>
                <a:gd name="T55" fmla="*/ 1 h 236"/>
                <a:gd name="T56" fmla="*/ 2 w 115"/>
                <a:gd name="T57" fmla="*/ 1 h 236"/>
                <a:gd name="T58" fmla="*/ 3 w 115"/>
                <a:gd name="T59" fmla="*/ 1 h 236"/>
                <a:gd name="T60" fmla="*/ 3 w 115"/>
                <a:gd name="T61" fmla="*/ 0 h 236"/>
                <a:gd name="T62" fmla="*/ 3 w 115"/>
                <a:gd name="T63" fmla="*/ 0 h 236"/>
                <a:gd name="T64" fmla="*/ 3 w 115"/>
                <a:gd name="T65" fmla="*/ 0 h 236"/>
                <a:gd name="T66" fmla="*/ 3 w 115"/>
                <a:gd name="T67" fmla="*/ 0 h 236"/>
                <a:gd name="T68" fmla="*/ 2 w 115"/>
                <a:gd name="T69" fmla="*/ 0 h 236"/>
                <a:gd name="T70" fmla="*/ 2 w 115"/>
                <a:gd name="T71" fmla="*/ 1 h 236"/>
                <a:gd name="T72" fmla="*/ 1 w 115"/>
                <a:gd name="T73" fmla="*/ 1 h 236"/>
                <a:gd name="T74" fmla="*/ 1 w 115"/>
                <a:gd name="T75" fmla="*/ 2 h 236"/>
                <a:gd name="T76" fmla="*/ 0 w 115"/>
                <a:gd name="T77" fmla="*/ 2 h 236"/>
                <a:gd name="T78" fmla="*/ 0 w 115"/>
                <a:gd name="T79" fmla="*/ 3 h 236"/>
                <a:gd name="T80" fmla="*/ 0 w 115"/>
                <a:gd name="T81" fmla="*/ 3 h 2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15"/>
                <a:gd name="T124" fmla="*/ 0 h 236"/>
                <a:gd name="T125" fmla="*/ 115 w 115"/>
                <a:gd name="T126" fmla="*/ 236 h 2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15" h="236">
                  <a:moveTo>
                    <a:pt x="0" y="128"/>
                  </a:moveTo>
                  <a:lnTo>
                    <a:pt x="0" y="148"/>
                  </a:lnTo>
                  <a:lnTo>
                    <a:pt x="5" y="166"/>
                  </a:lnTo>
                  <a:lnTo>
                    <a:pt x="13" y="184"/>
                  </a:lnTo>
                  <a:lnTo>
                    <a:pt x="24" y="198"/>
                  </a:lnTo>
                  <a:lnTo>
                    <a:pt x="39" y="211"/>
                  </a:lnTo>
                  <a:lnTo>
                    <a:pt x="55" y="223"/>
                  </a:lnTo>
                  <a:lnTo>
                    <a:pt x="74" y="231"/>
                  </a:lnTo>
                  <a:lnTo>
                    <a:pt x="92" y="235"/>
                  </a:lnTo>
                  <a:lnTo>
                    <a:pt x="98" y="236"/>
                  </a:lnTo>
                  <a:lnTo>
                    <a:pt x="104" y="234"/>
                  </a:lnTo>
                  <a:lnTo>
                    <a:pt x="109" y="231"/>
                  </a:lnTo>
                  <a:lnTo>
                    <a:pt x="111" y="226"/>
                  </a:lnTo>
                  <a:lnTo>
                    <a:pt x="111" y="220"/>
                  </a:lnTo>
                  <a:lnTo>
                    <a:pt x="110" y="215"/>
                  </a:lnTo>
                  <a:lnTo>
                    <a:pt x="107" y="210"/>
                  </a:lnTo>
                  <a:lnTo>
                    <a:pt x="101" y="208"/>
                  </a:lnTo>
                  <a:lnTo>
                    <a:pt x="82" y="201"/>
                  </a:lnTo>
                  <a:lnTo>
                    <a:pt x="64" y="192"/>
                  </a:lnTo>
                  <a:lnTo>
                    <a:pt x="50" y="179"/>
                  </a:lnTo>
                  <a:lnTo>
                    <a:pt x="40" y="165"/>
                  </a:lnTo>
                  <a:lnTo>
                    <a:pt x="33" y="148"/>
                  </a:lnTo>
                  <a:lnTo>
                    <a:pt x="29" y="130"/>
                  </a:lnTo>
                  <a:lnTo>
                    <a:pt x="29" y="110"/>
                  </a:lnTo>
                  <a:lnTo>
                    <a:pt x="35" y="89"/>
                  </a:lnTo>
                  <a:lnTo>
                    <a:pt x="43" y="74"/>
                  </a:lnTo>
                  <a:lnTo>
                    <a:pt x="56" y="60"/>
                  </a:lnTo>
                  <a:lnTo>
                    <a:pt x="70" y="46"/>
                  </a:lnTo>
                  <a:lnTo>
                    <a:pt x="85" y="33"/>
                  </a:lnTo>
                  <a:lnTo>
                    <a:pt x="98" y="23"/>
                  </a:lnTo>
                  <a:lnTo>
                    <a:pt x="109" y="12"/>
                  </a:lnTo>
                  <a:lnTo>
                    <a:pt x="115" y="6"/>
                  </a:lnTo>
                  <a:lnTo>
                    <a:pt x="115" y="0"/>
                  </a:lnTo>
                  <a:lnTo>
                    <a:pt x="102" y="4"/>
                  </a:lnTo>
                  <a:lnTo>
                    <a:pt x="85" y="12"/>
                  </a:lnTo>
                  <a:lnTo>
                    <a:pt x="68" y="26"/>
                  </a:lnTo>
                  <a:lnTo>
                    <a:pt x="49" y="42"/>
                  </a:lnTo>
                  <a:lnTo>
                    <a:pt x="32" y="61"/>
                  </a:lnTo>
                  <a:lnTo>
                    <a:pt x="17" y="82"/>
                  </a:lnTo>
                  <a:lnTo>
                    <a:pt x="6" y="105"/>
                  </a:lnTo>
                  <a:lnTo>
                    <a:pt x="0" y="128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455" name="Freeform 1000"/>
            <p:cNvSpPr>
              <a:spLocks/>
            </p:cNvSpPr>
            <p:nvPr/>
          </p:nvSpPr>
          <p:spPr bwMode="auto">
            <a:xfrm>
              <a:off x="4423" y="3133"/>
              <a:ext cx="41" cy="52"/>
            </a:xfrm>
            <a:custGeom>
              <a:avLst/>
              <a:gdLst>
                <a:gd name="T0" fmla="*/ 6 w 245"/>
                <a:gd name="T1" fmla="*/ 4 h 310"/>
                <a:gd name="T2" fmla="*/ 6 w 245"/>
                <a:gd name="T3" fmla="*/ 4 h 310"/>
                <a:gd name="T4" fmla="*/ 6 w 245"/>
                <a:gd name="T5" fmla="*/ 5 h 310"/>
                <a:gd name="T6" fmla="*/ 6 w 245"/>
                <a:gd name="T7" fmla="*/ 5 h 310"/>
                <a:gd name="T8" fmla="*/ 6 w 245"/>
                <a:gd name="T9" fmla="*/ 6 h 310"/>
                <a:gd name="T10" fmla="*/ 5 w 245"/>
                <a:gd name="T11" fmla="*/ 6 h 310"/>
                <a:gd name="T12" fmla="*/ 5 w 245"/>
                <a:gd name="T13" fmla="*/ 7 h 310"/>
                <a:gd name="T14" fmla="*/ 4 w 245"/>
                <a:gd name="T15" fmla="*/ 7 h 310"/>
                <a:gd name="T16" fmla="*/ 4 w 245"/>
                <a:gd name="T17" fmla="*/ 8 h 310"/>
                <a:gd name="T18" fmla="*/ 4 w 245"/>
                <a:gd name="T19" fmla="*/ 8 h 310"/>
                <a:gd name="T20" fmla="*/ 3 w 245"/>
                <a:gd name="T21" fmla="*/ 8 h 310"/>
                <a:gd name="T22" fmla="*/ 3 w 245"/>
                <a:gd name="T23" fmla="*/ 9 h 310"/>
                <a:gd name="T24" fmla="*/ 4 w 245"/>
                <a:gd name="T25" fmla="*/ 9 h 310"/>
                <a:gd name="T26" fmla="*/ 4 w 245"/>
                <a:gd name="T27" fmla="*/ 9 h 310"/>
                <a:gd name="T28" fmla="*/ 4 w 245"/>
                <a:gd name="T29" fmla="*/ 8 h 310"/>
                <a:gd name="T30" fmla="*/ 5 w 245"/>
                <a:gd name="T31" fmla="*/ 8 h 310"/>
                <a:gd name="T32" fmla="*/ 6 w 245"/>
                <a:gd name="T33" fmla="*/ 7 h 310"/>
                <a:gd name="T34" fmla="*/ 6 w 245"/>
                <a:gd name="T35" fmla="*/ 6 h 310"/>
                <a:gd name="T36" fmla="*/ 7 w 245"/>
                <a:gd name="T37" fmla="*/ 5 h 310"/>
                <a:gd name="T38" fmla="*/ 7 w 245"/>
                <a:gd name="T39" fmla="*/ 4 h 310"/>
                <a:gd name="T40" fmla="*/ 6 w 245"/>
                <a:gd name="T41" fmla="*/ 3 h 310"/>
                <a:gd name="T42" fmla="*/ 6 w 245"/>
                <a:gd name="T43" fmla="*/ 3 h 310"/>
                <a:gd name="T44" fmla="*/ 5 w 245"/>
                <a:gd name="T45" fmla="*/ 2 h 310"/>
                <a:gd name="T46" fmla="*/ 4 w 245"/>
                <a:gd name="T47" fmla="*/ 2 h 310"/>
                <a:gd name="T48" fmla="*/ 3 w 245"/>
                <a:gd name="T49" fmla="*/ 1 h 310"/>
                <a:gd name="T50" fmla="*/ 3 w 245"/>
                <a:gd name="T51" fmla="*/ 1 h 310"/>
                <a:gd name="T52" fmla="*/ 2 w 245"/>
                <a:gd name="T53" fmla="*/ 1 h 310"/>
                <a:gd name="T54" fmla="*/ 1 w 245"/>
                <a:gd name="T55" fmla="*/ 0 h 310"/>
                <a:gd name="T56" fmla="*/ 1 w 245"/>
                <a:gd name="T57" fmla="*/ 0 h 310"/>
                <a:gd name="T58" fmla="*/ 0 w 245"/>
                <a:gd name="T59" fmla="*/ 0 h 310"/>
                <a:gd name="T60" fmla="*/ 0 w 245"/>
                <a:gd name="T61" fmla="*/ 0 h 310"/>
                <a:gd name="T62" fmla="*/ 1 w 245"/>
                <a:gd name="T63" fmla="*/ 1 h 310"/>
                <a:gd name="T64" fmla="*/ 2 w 245"/>
                <a:gd name="T65" fmla="*/ 1 h 310"/>
                <a:gd name="T66" fmla="*/ 2 w 245"/>
                <a:gd name="T67" fmla="*/ 1 h 310"/>
                <a:gd name="T68" fmla="*/ 3 w 245"/>
                <a:gd name="T69" fmla="*/ 2 h 310"/>
                <a:gd name="T70" fmla="*/ 4 w 245"/>
                <a:gd name="T71" fmla="*/ 2 h 310"/>
                <a:gd name="T72" fmla="*/ 5 w 245"/>
                <a:gd name="T73" fmla="*/ 3 h 310"/>
                <a:gd name="T74" fmla="*/ 5 w 245"/>
                <a:gd name="T75" fmla="*/ 3 h 31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45"/>
                <a:gd name="T115" fmla="*/ 0 h 310"/>
                <a:gd name="T116" fmla="*/ 245 w 245"/>
                <a:gd name="T117" fmla="*/ 310 h 31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45" h="310">
                  <a:moveTo>
                    <a:pt x="200" y="116"/>
                  </a:moveTo>
                  <a:lnTo>
                    <a:pt x="208" y="124"/>
                  </a:lnTo>
                  <a:lnTo>
                    <a:pt x="214" y="133"/>
                  </a:lnTo>
                  <a:lnTo>
                    <a:pt x="220" y="144"/>
                  </a:lnTo>
                  <a:lnTo>
                    <a:pt x="223" y="154"/>
                  </a:lnTo>
                  <a:lnTo>
                    <a:pt x="226" y="164"/>
                  </a:lnTo>
                  <a:lnTo>
                    <a:pt x="224" y="176"/>
                  </a:lnTo>
                  <a:lnTo>
                    <a:pt x="222" y="187"/>
                  </a:lnTo>
                  <a:lnTo>
                    <a:pt x="216" y="198"/>
                  </a:lnTo>
                  <a:lnTo>
                    <a:pt x="208" y="209"/>
                  </a:lnTo>
                  <a:lnTo>
                    <a:pt x="199" y="219"/>
                  </a:lnTo>
                  <a:lnTo>
                    <a:pt x="188" y="229"/>
                  </a:lnTo>
                  <a:lnTo>
                    <a:pt x="177" y="238"/>
                  </a:lnTo>
                  <a:lnTo>
                    <a:pt x="166" y="246"/>
                  </a:lnTo>
                  <a:lnTo>
                    <a:pt x="154" y="255"/>
                  </a:lnTo>
                  <a:lnTo>
                    <a:pt x="142" y="264"/>
                  </a:lnTo>
                  <a:lnTo>
                    <a:pt x="132" y="275"/>
                  </a:lnTo>
                  <a:lnTo>
                    <a:pt x="128" y="278"/>
                  </a:lnTo>
                  <a:lnTo>
                    <a:pt x="126" y="283"/>
                  </a:lnTo>
                  <a:lnTo>
                    <a:pt x="124" y="287"/>
                  </a:lnTo>
                  <a:lnTo>
                    <a:pt x="121" y="292"/>
                  </a:lnTo>
                  <a:lnTo>
                    <a:pt x="120" y="296"/>
                  </a:lnTo>
                  <a:lnTo>
                    <a:pt x="120" y="301"/>
                  </a:lnTo>
                  <a:lnTo>
                    <a:pt x="122" y="306"/>
                  </a:lnTo>
                  <a:lnTo>
                    <a:pt x="126" y="309"/>
                  </a:lnTo>
                  <a:lnTo>
                    <a:pt x="131" y="310"/>
                  </a:lnTo>
                  <a:lnTo>
                    <a:pt x="135" y="310"/>
                  </a:lnTo>
                  <a:lnTo>
                    <a:pt x="139" y="309"/>
                  </a:lnTo>
                  <a:lnTo>
                    <a:pt x="142" y="306"/>
                  </a:lnTo>
                  <a:lnTo>
                    <a:pt x="154" y="292"/>
                  </a:lnTo>
                  <a:lnTo>
                    <a:pt x="167" y="280"/>
                  </a:lnTo>
                  <a:lnTo>
                    <a:pt x="180" y="269"/>
                  </a:lnTo>
                  <a:lnTo>
                    <a:pt x="194" y="257"/>
                  </a:lnTo>
                  <a:lnTo>
                    <a:pt x="207" y="246"/>
                  </a:lnTo>
                  <a:lnTo>
                    <a:pt x="220" y="233"/>
                  </a:lnTo>
                  <a:lnTo>
                    <a:pt x="230" y="219"/>
                  </a:lnTo>
                  <a:lnTo>
                    <a:pt x="238" y="204"/>
                  </a:lnTo>
                  <a:lnTo>
                    <a:pt x="244" y="186"/>
                  </a:lnTo>
                  <a:lnTo>
                    <a:pt x="245" y="169"/>
                  </a:lnTo>
                  <a:lnTo>
                    <a:pt x="243" y="152"/>
                  </a:lnTo>
                  <a:lnTo>
                    <a:pt x="237" y="134"/>
                  </a:lnTo>
                  <a:lnTo>
                    <a:pt x="228" y="119"/>
                  </a:lnTo>
                  <a:lnTo>
                    <a:pt x="217" y="105"/>
                  </a:lnTo>
                  <a:lnTo>
                    <a:pt x="203" y="93"/>
                  </a:lnTo>
                  <a:lnTo>
                    <a:pt x="188" y="83"/>
                  </a:lnTo>
                  <a:lnTo>
                    <a:pt x="176" y="76"/>
                  </a:lnTo>
                  <a:lnTo>
                    <a:pt x="163" y="69"/>
                  </a:lnTo>
                  <a:lnTo>
                    <a:pt x="151" y="61"/>
                  </a:lnTo>
                  <a:lnTo>
                    <a:pt x="136" y="54"/>
                  </a:lnTo>
                  <a:lnTo>
                    <a:pt x="122" y="46"/>
                  </a:lnTo>
                  <a:lnTo>
                    <a:pt x="107" y="39"/>
                  </a:lnTo>
                  <a:lnTo>
                    <a:pt x="93" y="31"/>
                  </a:lnTo>
                  <a:lnTo>
                    <a:pt x="79" y="24"/>
                  </a:lnTo>
                  <a:lnTo>
                    <a:pt x="66" y="18"/>
                  </a:lnTo>
                  <a:lnTo>
                    <a:pt x="53" y="13"/>
                  </a:lnTo>
                  <a:lnTo>
                    <a:pt x="40" y="8"/>
                  </a:lnTo>
                  <a:lnTo>
                    <a:pt x="30" y="5"/>
                  </a:lnTo>
                  <a:lnTo>
                    <a:pt x="20" y="1"/>
                  </a:lnTo>
                  <a:lnTo>
                    <a:pt x="12" y="0"/>
                  </a:lnTo>
                  <a:lnTo>
                    <a:pt x="5" y="0"/>
                  </a:lnTo>
                  <a:lnTo>
                    <a:pt x="0" y="2"/>
                  </a:lnTo>
                  <a:lnTo>
                    <a:pt x="11" y="8"/>
                  </a:lnTo>
                  <a:lnTo>
                    <a:pt x="23" y="14"/>
                  </a:lnTo>
                  <a:lnTo>
                    <a:pt x="36" y="20"/>
                  </a:lnTo>
                  <a:lnTo>
                    <a:pt x="47" y="25"/>
                  </a:lnTo>
                  <a:lnTo>
                    <a:pt x="60" y="31"/>
                  </a:lnTo>
                  <a:lnTo>
                    <a:pt x="73" y="37"/>
                  </a:lnTo>
                  <a:lnTo>
                    <a:pt x="86" y="44"/>
                  </a:lnTo>
                  <a:lnTo>
                    <a:pt x="99" y="51"/>
                  </a:lnTo>
                  <a:lnTo>
                    <a:pt x="113" y="57"/>
                  </a:lnTo>
                  <a:lnTo>
                    <a:pt x="126" y="64"/>
                  </a:lnTo>
                  <a:lnTo>
                    <a:pt x="139" y="71"/>
                  </a:lnTo>
                  <a:lnTo>
                    <a:pt x="152" y="79"/>
                  </a:lnTo>
                  <a:lnTo>
                    <a:pt x="165" y="88"/>
                  </a:lnTo>
                  <a:lnTo>
                    <a:pt x="176" y="96"/>
                  </a:lnTo>
                  <a:lnTo>
                    <a:pt x="188" y="106"/>
                  </a:lnTo>
                  <a:lnTo>
                    <a:pt x="200" y="1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456" name="Freeform 1001"/>
            <p:cNvSpPr>
              <a:spLocks/>
            </p:cNvSpPr>
            <p:nvPr/>
          </p:nvSpPr>
          <p:spPr bwMode="auto">
            <a:xfrm>
              <a:off x="4338" y="3209"/>
              <a:ext cx="125" cy="175"/>
            </a:xfrm>
            <a:custGeom>
              <a:avLst/>
              <a:gdLst>
                <a:gd name="T0" fmla="*/ 0 w 125"/>
                <a:gd name="T1" fmla="*/ 175 h 175"/>
                <a:gd name="T2" fmla="*/ 0 w 125"/>
                <a:gd name="T3" fmla="*/ 144 h 175"/>
                <a:gd name="T4" fmla="*/ 11 w 125"/>
                <a:gd name="T5" fmla="*/ 144 h 175"/>
                <a:gd name="T6" fmla="*/ 11 w 125"/>
                <a:gd name="T7" fmla="*/ 118 h 175"/>
                <a:gd name="T8" fmla="*/ 23 w 125"/>
                <a:gd name="T9" fmla="*/ 114 h 175"/>
                <a:gd name="T10" fmla="*/ 20 w 125"/>
                <a:gd name="T11" fmla="*/ 88 h 175"/>
                <a:gd name="T12" fmla="*/ 30 w 125"/>
                <a:gd name="T13" fmla="*/ 84 h 175"/>
                <a:gd name="T14" fmla="*/ 30 w 125"/>
                <a:gd name="T15" fmla="*/ 58 h 175"/>
                <a:gd name="T16" fmla="*/ 39 w 125"/>
                <a:gd name="T17" fmla="*/ 54 h 175"/>
                <a:gd name="T18" fmla="*/ 39 w 125"/>
                <a:gd name="T19" fmla="*/ 28 h 175"/>
                <a:gd name="T20" fmla="*/ 48 w 125"/>
                <a:gd name="T21" fmla="*/ 28 h 175"/>
                <a:gd name="T22" fmla="*/ 56 w 125"/>
                <a:gd name="T23" fmla="*/ 0 h 175"/>
                <a:gd name="T24" fmla="*/ 80 w 125"/>
                <a:gd name="T25" fmla="*/ 0 h 175"/>
                <a:gd name="T26" fmla="*/ 81 w 125"/>
                <a:gd name="T27" fmla="*/ 25 h 175"/>
                <a:gd name="T28" fmla="*/ 92 w 125"/>
                <a:gd name="T29" fmla="*/ 24 h 175"/>
                <a:gd name="T30" fmla="*/ 93 w 125"/>
                <a:gd name="T31" fmla="*/ 49 h 175"/>
                <a:gd name="T32" fmla="*/ 102 w 125"/>
                <a:gd name="T33" fmla="*/ 54 h 175"/>
                <a:gd name="T34" fmla="*/ 99 w 125"/>
                <a:gd name="T35" fmla="*/ 81 h 175"/>
                <a:gd name="T36" fmla="*/ 114 w 125"/>
                <a:gd name="T37" fmla="*/ 82 h 175"/>
                <a:gd name="T38" fmla="*/ 107 w 125"/>
                <a:gd name="T39" fmla="*/ 81 h 175"/>
                <a:gd name="T40" fmla="*/ 108 w 125"/>
                <a:gd name="T41" fmla="*/ 114 h 175"/>
                <a:gd name="T42" fmla="*/ 117 w 125"/>
                <a:gd name="T43" fmla="*/ 117 h 175"/>
                <a:gd name="T44" fmla="*/ 122 w 125"/>
                <a:gd name="T45" fmla="*/ 142 h 175"/>
                <a:gd name="T46" fmla="*/ 125 w 125"/>
                <a:gd name="T47" fmla="*/ 175 h 175"/>
                <a:gd name="T48" fmla="*/ 0 w 125"/>
                <a:gd name="T49" fmla="*/ 175 h 17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5"/>
                <a:gd name="T76" fmla="*/ 0 h 175"/>
                <a:gd name="T77" fmla="*/ 125 w 125"/>
                <a:gd name="T78" fmla="*/ 175 h 17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5" h="175">
                  <a:moveTo>
                    <a:pt x="0" y="175"/>
                  </a:moveTo>
                  <a:lnTo>
                    <a:pt x="0" y="144"/>
                  </a:lnTo>
                  <a:lnTo>
                    <a:pt x="11" y="144"/>
                  </a:lnTo>
                  <a:lnTo>
                    <a:pt x="11" y="118"/>
                  </a:lnTo>
                  <a:lnTo>
                    <a:pt x="23" y="114"/>
                  </a:lnTo>
                  <a:lnTo>
                    <a:pt x="20" y="88"/>
                  </a:lnTo>
                  <a:lnTo>
                    <a:pt x="30" y="84"/>
                  </a:lnTo>
                  <a:lnTo>
                    <a:pt x="30" y="58"/>
                  </a:lnTo>
                  <a:lnTo>
                    <a:pt x="39" y="54"/>
                  </a:lnTo>
                  <a:lnTo>
                    <a:pt x="39" y="28"/>
                  </a:lnTo>
                  <a:lnTo>
                    <a:pt x="48" y="28"/>
                  </a:lnTo>
                  <a:lnTo>
                    <a:pt x="56" y="0"/>
                  </a:lnTo>
                  <a:lnTo>
                    <a:pt x="80" y="0"/>
                  </a:lnTo>
                  <a:lnTo>
                    <a:pt x="81" y="25"/>
                  </a:lnTo>
                  <a:lnTo>
                    <a:pt x="92" y="24"/>
                  </a:lnTo>
                  <a:lnTo>
                    <a:pt x="93" y="49"/>
                  </a:lnTo>
                  <a:lnTo>
                    <a:pt x="102" y="54"/>
                  </a:lnTo>
                  <a:lnTo>
                    <a:pt x="99" y="81"/>
                  </a:lnTo>
                  <a:lnTo>
                    <a:pt x="114" y="82"/>
                  </a:lnTo>
                  <a:lnTo>
                    <a:pt x="107" y="81"/>
                  </a:lnTo>
                  <a:lnTo>
                    <a:pt x="108" y="114"/>
                  </a:lnTo>
                  <a:lnTo>
                    <a:pt x="117" y="117"/>
                  </a:lnTo>
                  <a:lnTo>
                    <a:pt x="122" y="142"/>
                  </a:lnTo>
                  <a:lnTo>
                    <a:pt x="125" y="175"/>
                  </a:lnTo>
                  <a:lnTo>
                    <a:pt x="0" y="175"/>
                  </a:lnTo>
                  <a:close/>
                </a:path>
              </a:pathLst>
            </a:custGeom>
            <a:solidFill>
              <a:srgbClr val="DDDDDD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1152" name="Group 1002"/>
          <p:cNvGrpSpPr>
            <a:grpSpLocks/>
          </p:cNvGrpSpPr>
          <p:nvPr/>
        </p:nvGrpSpPr>
        <p:grpSpPr bwMode="auto">
          <a:xfrm>
            <a:off x="5394325" y="3403600"/>
            <a:ext cx="290513" cy="404813"/>
            <a:chOff x="4290" y="3130"/>
            <a:chExt cx="183" cy="255"/>
          </a:xfrm>
        </p:grpSpPr>
        <p:pic>
          <p:nvPicPr>
            <p:cNvPr id="1421" name="Picture 1003" descr="31u_bnrz[1]"/>
            <p:cNvPicPr>
              <a:picLocks noChangeAspect="1" noChangeArrowheads="1"/>
            </p:cNvPicPr>
            <p:nvPr/>
          </p:nvPicPr>
          <p:blipFill>
            <a:blip r:embed="rId22" cstate="print"/>
            <a:srcRect/>
            <a:stretch>
              <a:fillRect/>
            </a:stretch>
          </p:blipFill>
          <p:spPr bwMode="auto">
            <a:xfrm>
              <a:off x="4343" y="3211"/>
              <a:ext cx="121" cy="17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1422" name="Freeform 1004"/>
            <p:cNvSpPr>
              <a:spLocks/>
            </p:cNvSpPr>
            <p:nvPr/>
          </p:nvSpPr>
          <p:spPr bwMode="auto">
            <a:xfrm>
              <a:off x="4339" y="3143"/>
              <a:ext cx="33" cy="39"/>
            </a:xfrm>
            <a:custGeom>
              <a:avLst/>
              <a:gdLst>
                <a:gd name="T0" fmla="*/ 2 w 199"/>
                <a:gd name="T1" fmla="*/ 1 h 232"/>
                <a:gd name="T2" fmla="*/ 1 w 199"/>
                <a:gd name="T3" fmla="*/ 1 h 232"/>
                <a:gd name="T4" fmla="*/ 1 w 199"/>
                <a:gd name="T5" fmla="*/ 1 h 232"/>
                <a:gd name="T6" fmla="*/ 1 w 199"/>
                <a:gd name="T7" fmla="*/ 2 h 232"/>
                <a:gd name="T8" fmla="*/ 0 w 199"/>
                <a:gd name="T9" fmla="*/ 2 h 232"/>
                <a:gd name="T10" fmla="*/ 0 w 199"/>
                <a:gd name="T11" fmla="*/ 3 h 232"/>
                <a:gd name="T12" fmla="*/ 0 w 199"/>
                <a:gd name="T13" fmla="*/ 3 h 232"/>
                <a:gd name="T14" fmla="*/ 0 w 199"/>
                <a:gd name="T15" fmla="*/ 4 h 232"/>
                <a:gd name="T16" fmla="*/ 0 w 199"/>
                <a:gd name="T17" fmla="*/ 4 h 232"/>
                <a:gd name="T18" fmla="*/ 0 w 199"/>
                <a:gd name="T19" fmla="*/ 5 h 232"/>
                <a:gd name="T20" fmla="*/ 0 w 199"/>
                <a:gd name="T21" fmla="*/ 5 h 232"/>
                <a:gd name="T22" fmla="*/ 1 w 199"/>
                <a:gd name="T23" fmla="*/ 6 h 232"/>
                <a:gd name="T24" fmla="*/ 1 w 199"/>
                <a:gd name="T25" fmla="*/ 6 h 232"/>
                <a:gd name="T26" fmla="*/ 2 w 199"/>
                <a:gd name="T27" fmla="*/ 6 h 232"/>
                <a:gd name="T28" fmla="*/ 2 w 199"/>
                <a:gd name="T29" fmla="*/ 7 h 232"/>
                <a:gd name="T30" fmla="*/ 3 w 199"/>
                <a:gd name="T31" fmla="*/ 7 h 232"/>
                <a:gd name="T32" fmla="*/ 4 w 199"/>
                <a:gd name="T33" fmla="*/ 6 h 232"/>
                <a:gd name="T34" fmla="*/ 4 w 199"/>
                <a:gd name="T35" fmla="*/ 6 h 232"/>
                <a:gd name="T36" fmla="*/ 4 w 199"/>
                <a:gd name="T37" fmla="*/ 6 h 232"/>
                <a:gd name="T38" fmla="*/ 4 w 199"/>
                <a:gd name="T39" fmla="*/ 6 h 232"/>
                <a:gd name="T40" fmla="*/ 4 w 199"/>
                <a:gd name="T41" fmla="*/ 6 h 232"/>
                <a:gd name="T42" fmla="*/ 4 w 199"/>
                <a:gd name="T43" fmla="*/ 6 h 232"/>
                <a:gd name="T44" fmla="*/ 4 w 199"/>
                <a:gd name="T45" fmla="*/ 6 h 232"/>
                <a:gd name="T46" fmla="*/ 4 w 199"/>
                <a:gd name="T47" fmla="*/ 6 h 232"/>
                <a:gd name="T48" fmla="*/ 3 w 199"/>
                <a:gd name="T49" fmla="*/ 6 h 232"/>
                <a:gd name="T50" fmla="*/ 3 w 199"/>
                <a:gd name="T51" fmla="*/ 6 h 232"/>
                <a:gd name="T52" fmla="*/ 3 w 199"/>
                <a:gd name="T53" fmla="*/ 6 h 232"/>
                <a:gd name="T54" fmla="*/ 3 w 199"/>
                <a:gd name="T55" fmla="*/ 5 h 232"/>
                <a:gd name="T56" fmla="*/ 2 w 199"/>
                <a:gd name="T57" fmla="*/ 5 h 232"/>
                <a:gd name="T58" fmla="*/ 2 w 199"/>
                <a:gd name="T59" fmla="*/ 5 h 232"/>
                <a:gd name="T60" fmla="*/ 2 w 199"/>
                <a:gd name="T61" fmla="*/ 5 h 232"/>
                <a:gd name="T62" fmla="*/ 1 w 199"/>
                <a:gd name="T63" fmla="*/ 5 h 232"/>
                <a:gd name="T64" fmla="*/ 1 w 199"/>
                <a:gd name="T65" fmla="*/ 5 h 232"/>
                <a:gd name="T66" fmla="*/ 1 w 199"/>
                <a:gd name="T67" fmla="*/ 4 h 232"/>
                <a:gd name="T68" fmla="*/ 1 w 199"/>
                <a:gd name="T69" fmla="*/ 3 h 232"/>
                <a:gd name="T70" fmla="*/ 2 w 199"/>
                <a:gd name="T71" fmla="*/ 2 h 232"/>
                <a:gd name="T72" fmla="*/ 3 w 199"/>
                <a:gd name="T73" fmla="*/ 1 h 232"/>
                <a:gd name="T74" fmla="*/ 3 w 199"/>
                <a:gd name="T75" fmla="*/ 1 h 232"/>
                <a:gd name="T76" fmla="*/ 4 w 199"/>
                <a:gd name="T77" fmla="*/ 1 h 232"/>
                <a:gd name="T78" fmla="*/ 5 w 199"/>
                <a:gd name="T79" fmla="*/ 0 h 232"/>
                <a:gd name="T80" fmla="*/ 5 w 199"/>
                <a:gd name="T81" fmla="*/ 0 h 232"/>
                <a:gd name="T82" fmla="*/ 5 w 199"/>
                <a:gd name="T83" fmla="*/ 0 h 232"/>
                <a:gd name="T84" fmla="*/ 5 w 199"/>
                <a:gd name="T85" fmla="*/ 0 h 232"/>
                <a:gd name="T86" fmla="*/ 4 w 199"/>
                <a:gd name="T87" fmla="*/ 0 h 232"/>
                <a:gd name="T88" fmla="*/ 4 w 199"/>
                <a:gd name="T89" fmla="*/ 0 h 232"/>
                <a:gd name="T90" fmla="*/ 3 w 199"/>
                <a:gd name="T91" fmla="*/ 0 h 232"/>
                <a:gd name="T92" fmla="*/ 3 w 199"/>
                <a:gd name="T93" fmla="*/ 1 h 232"/>
                <a:gd name="T94" fmla="*/ 2 w 199"/>
                <a:gd name="T95" fmla="*/ 1 h 232"/>
                <a:gd name="T96" fmla="*/ 2 w 199"/>
                <a:gd name="T97" fmla="*/ 1 h 23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99"/>
                <a:gd name="T148" fmla="*/ 0 h 232"/>
                <a:gd name="T149" fmla="*/ 199 w 199"/>
                <a:gd name="T150" fmla="*/ 232 h 23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99" h="232">
                  <a:moveTo>
                    <a:pt x="70" y="29"/>
                  </a:moveTo>
                  <a:lnTo>
                    <a:pt x="55" y="39"/>
                  </a:lnTo>
                  <a:lnTo>
                    <a:pt x="42" y="50"/>
                  </a:lnTo>
                  <a:lnTo>
                    <a:pt x="30" y="63"/>
                  </a:lnTo>
                  <a:lnTo>
                    <a:pt x="20" y="77"/>
                  </a:lnTo>
                  <a:lnTo>
                    <a:pt x="12" y="91"/>
                  </a:lnTo>
                  <a:lnTo>
                    <a:pt x="6" y="108"/>
                  </a:lnTo>
                  <a:lnTo>
                    <a:pt x="2" y="125"/>
                  </a:lnTo>
                  <a:lnTo>
                    <a:pt x="0" y="142"/>
                  </a:lnTo>
                  <a:lnTo>
                    <a:pt x="2" y="166"/>
                  </a:lnTo>
                  <a:lnTo>
                    <a:pt x="12" y="186"/>
                  </a:lnTo>
                  <a:lnTo>
                    <a:pt x="26" y="203"/>
                  </a:lnTo>
                  <a:lnTo>
                    <a:pt x="45" y="216"/>
                  </a:lnTo>
                  <a:lnTo>
                    <a:pt x="66" y="226"/>
                  </a:lnTo>
                  <a:lnTo>
                    <a:pt x="88" y="230"/>
                  </a:lnTo>
                  <a:lnTo>
                    <a:pt x="111" y="232"/>
                  </a:lnTo>
                  <a:lnTo>
                    <a:pt x="134" y="228"/>
                  </a:lnTo>
                  <a:lnTo>
                    <a:pt x="138" y="228"/>
                  </a:lnTo>
                  <a:lnTo>
                    <a:pt x="143" y="226"/>
                  </a:lnTo>
                  <a:lnTo>
                    <a:pt x="147" y="222"/>
                  </a:lnTo>
                  <a:lnTo>
                    <a:pt x="148" y="218"/>
                  </a:lnTo>
                  <a:lnTo>
                    <a:pt x="145" y="212"/>
                  </a:lnTo>
                  <a:lnTo>
                    <a:pt x="141" y="207"/>
                  </a:lnTo>
                  <a:lnTo>
                    <a:pt x="135" y="203"/>
                  </a:lnTo>
                  <a:lnTo>
                    <a:pt x="129" y="201"/>
                  </a:lnTo>
                  <a:lnTo>
                    <a:pt x="117" y="197"/>
                  </a:lnTo>
                  <a:lnTo>
                    <a:pt x="105" y="195"/>
                  </a:lnTo>
                  <a:lnTo>
                    <a:pt x="94" y="193"/>
                  </a:lnTo>
                  <a:lnTo>
                    <a:pt x="83" y="190"/>
                  </a:lnTo>
                  <a:lnTo>
                    <a:pt x="73" y="187"/>
                  </a:lnTo>
                  <a:lnTo>
                    <a:pt x="62" y="182"/>
                  </a:lnTo>
                  <a:lnTo>
                    <a:pt x="53" y="176"/>
                  </a:lnTo>
                  <a:lnTo>
                    <a:pt x="43" y="167"/>
                  </a:lnTo>
                  <a:lnTo>
                    <a:pt x="40" y="128"/>
                  </a:lnTo>
                  <a:lnTo>
                    <a:pt x="49" y="96"/>
                  </a:lnTo>
                  <a:lnTo>
                    <a:pt x="68" y="71"/>
                  </a:lnTo>
                  <a:lnTo>
                    <a:pt x="94" y="50"/>
                  </a:lnTo>
                  <a:lnTo>
                    <a:pt x="122" y="34"/>
                  </a:lnTo>
                  <a:lnTo>
                    <a:pt x="151" y="21"/>
                  </a:lnTo>
                  <a:lnTo>
                    <a:pt x="178" y="12"/>
                  </a:lnTo>
                  <a:lnTo>
                    <a:pt x="199" y="4"/>
                  </a:lnTo>
                  <a:lnTo>
                    <a:pt x="186" y="1"/>
                  </a:lnTo>
                  <a:lnTo>
                    <a:pt x="172" y="0"/>
                  </a:lnTo>
                  <a:lnTo>
                    <a:pt x="156" y="2"/>
                  </a:lnTo>
                  <a:lnTo>
                    <a:pt x="138" y="4"/>
                  </a:lnTo>
                  <a:lnTo>
                    <a:pt x="121" y="10"/>
                  </a:lnTo>
                  <a:lnTo>
                    <a:pt x="103" y="16"/>
                  </a:lnTo>
                  <a:lnTo>
                    <a:pt x="86" y="23"/>
                  </a:lnTo>
                  <a:lnTo>
                    <a:pt x="70" y="29"/>
                  </a:lnTo>
                  <a:close/>
                </a:path>
              </a:pathLst>
            </a:custGeom>
            <a:solidFill>
              <a:srgbClr val="C9E8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423" name="Freeform 1005"/>
            <p:cNvSpPr>
              <a:spLocks/>
            </p:cNvSpPr>
            <p:nvPr/>
          </p:nvSpPr>
          <p:spPr bwMode="auto">
            <a:xfrm>
              <a:off x="4395" y="3142"/>
              <a:ext cx="22" cy="30"/>
            </a:xfrm>
            <a:custGeom>
              <a:avLst/>
              <a:gdLst>
                <a:gd name="T0" fmla="*/ 3 w 128"/>
                <a:gd name="T1" fmla="*/ 2 h 180"/>
                <a:gd name="T2" fmla="*/ 3 w 128"/>
                <a:gd name="T3" fmla="*/ 2 h 180"/>
                <a:gd name="T4" fmla="*/ 3 w 128"/>
                <a:gd name="T5" fmla="*/ 3 h 180"/>
                <a:gd name="T6" fmla="*/ 3 w 128"/>
                <a:gd name="T7" fmla="*/ 3 h 180"/>
                <a:gd name="T8" fmla="*/ 3 w 128"/>
                <a:gd name="T9" fmla="*/ 3 h 180"/>
                <a:gd name="T10" fmla="*/ 2 w 128"/>
                <a:gd name="T11" fmla="*/ 4 h 180"/>
                <a:gd name="T12" fmla="*/ 2 w 128"/>
                <a:gd name="T13" fmla="*/ 4 h 180"/>
                <a:gd name="T14" fmla="*/ 1 w 128"/>
                <a:gd name="T15" fmla="*/ 4 h 180"/>
                <a:gd name="T16" fmla="*/ 1 w 128"/>
                <a:gd name="T17" fmla="*/ 4 h 180"/>
                <a:gd name="T18" fmla="*/ 1 w 128"/>
                <a:gd name="T19" fmla="*/ 5 h 180"/>
                <a:gd name="T20" fmla="*/ 1 w 128"/>
                <a:gd name="T21" fmla="*/ 5 h 180"/>
                <a:gd name="T22" fmla="*/ 1 w 128"/>
                <a:gd name="T23" fmla="*/ 5 h 180"/>
                <a:gd name="T24" fmla="*/ 1 w 128"/>
                <a:gd name="T25" fmla="*/ 5 h 180"/>
                <a:gd name="T26" fmla="*/ 1 w 128"/>
                <a:gd name="T27" fmla="*/ 5 h 180"/>
                <a:gd name="T28" fmla="*/ 1 w 128"/>
                <a:gd name="T29" fmla="*/ 5 h 180"/>
                <a:gd name="T30" fmla="*/ 1 w 128"/>
                <a:gd name="T31" fmla="*/ 5 h 180"/>
                <a:gd name="T32" fmla="*/ 1 w 128"/>
                <a:gd name="T33" fmla="*/ 5 h 180"/>
                <a:gd name="T34" fmla="*/ 2 w 128"/>
                <a:gd name="T35" fmla="*/ 5 h 180"/>
                <a:gd name="T36" fmla="*/ 2 w 128"/>
                <a:gd name="T37" fmla="*/ 4 h 180"/>
                <a:gd name="T38" fmla="*/ 3 w 128"/>
                <a:gd name="T39" fmla="*/ 4 h 180"/>
                <a:gd name="T40" fmla="*/ 3 w 128"/>
                <a:gd name="T41" fmla="*/ 4 h 180"/>
                <a:gd name="T42" fmla="*/ 4 w 128"/>
                <a:gd name="T43" fmla="*/ 3 h 180"/>
                <a:gd name="T44" fmla="*/ 4 w 128"/>
                <a:gd name="T45" fmla="*/ 3 h 180"/>
                <a:gd name="T46" fmla="*/ 4 w 128"/>
                <a:gd name="T47" fmla="*/ 2 h 180"/>
                <a:gd name="T48" fmla="*/ 4 w 128"/>
                <a:gd name="T49" fmla="*/ 2 h 180"/>
                <a:gd name="T50" fmla="*/ 3 w 128"/>
                <a:gd name="T51" fmla="*/ 1 h 180"/>
                <a:gd name="T52" fmla="*/ 3 w 128"/>
                <a:gd name="T53" fmla="*/ 1 h 180"/>
                <a:gd name="T54" fmla="*/ 2 w 128"/>
                <a:gd name="T55" fmla="*/ 0 h 180"/>
                <a:gd name="T56" fmla="*/ 2 w 128"/>
                <a:gd name="T57" fmla="*/ 0 h 180"/>
                <a:gd name="T58" fmla="*/ 1 w 128"/>
                <a:gd name="T59" fmla="*/ 0 h 180"/>
                <a:gd name="T60" fmla="*/ 1 w 128"/>
                <a:gd name="T61" fmla="*/ 0 h 180"/>
                <a:gd name="T62" fmla="*/ 0 w 128"/>
                <a:gd name="T63" fmla="*/ 0 h 180"/>
                <a:gd name="T64" fmla="*/ 0 w 128"/>
                <a:gd name="T65" fmla="*/ 0 h 180"/>
                <a:gd name="T66" fmla="*/ 0 w 128"/>
                <a:gd name="T67" fmla="*/ 0 h 180"/>
                <a:gd name="T68" fmla="*/ 1 w 128"/>
                <a:gd name="T69" fmla="*/ 0 h 180"/>
                <a:gd name="T70" fmla="*/ 1 w 128"/>
                <a:gd name="T71" fmla="*/ 0 h 180"/>
                <a:gd name="T72" fmla="*/ 2 w 128"/>
                <a:gd name="T73" fmla="*/ 1 h 180"/>
                <a:gd name="T74" fmla="*/ 2 w 128"/>
                <a:gd name="T75" fmla="*/ 1 h 180"/>
                <a:gd name="T76" fmla="*/ 3 w 128"/>
                <a:gd name="T77" fmla="*/ 1 h 180"/>
                <a:gd name="T78" fmla="*/ 3 w 128"/>
                <a:gd name="T79" fmla="*/ 1 h 180"/>
                <a:gd name="T80" fmla="*/ 3 w 128"/>
                <a:gd name="T81" fmla="*/ 2 h 18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28"/>
                <a:gd name="T124" fmla="*/ 0 h 180"/>
                <a:gd name="T125" fmla="*/ 128 w 128"/>
                <a:gd name="T126" fmla="*/ 180 h 18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28" h="180">
                  <a:moveTo>
                    <a:pt x="108" y="59"/>
                  </a:moveTo>
                  <a:lnTo>
                    <a:pt x="113" y="77"/>
                  </a:lnTo>
                  <a:lnTo>
                    <a:pt x="111" y="94"/>
                  </a:lnTo>
                  <a:lnTo>
                    <a:pt x="103" y="108"/>
                  </a:lnTo>
                  <a:lnTo>
                    <a:pt x="91" y="121"/>
                  </a:lnTo>
                  <a:lnTo>
                    <a:pt x="77" y="132"/>
                  </a:lnTo>
                  <a:lnTo>
                    <a:pt x="61" y="144"/>
                  </a:lnTo>
                  <a:lnTo>
                    <a:pt x="45" y="154"/>
                  </a:lnTo>
                  <a:lnTo>
                    <a:pt x="30" y="164"/>
                  </a:lnTo>
                  <a:lnTo>
                    <a:pt x="28" y="168"/>
                  </a:lnTo>
                  <a:lnTo>
                    <a:pt x="27" y="170"/>
                  </a:lnTo>
                  <a:lnTo>
                    <a:pt x="27" y="174"/>
                  </a:lnTo>
                  <a:lnTo>
                    <a:pt x="28" y="177"/>
                  </a:lnTo>
                  <a:lnTo>
                    <a:pt x="32" y="179"/>
                  </a:lnTo>
                  <a:lnTo>
                    <a:pt x="35" y="180"/>
                  </a:lnTo>
                  <a:lnTo>
                    <a:pt x="37" y="180"/>
                  </a:lnTo>
                  <a:lnTo>
                    <a:pt x="41" y="179"/>
                  </a:lnTo>
                  <a:lnTo>
                    <a:pt x="60" y="169"/>
                  </a:lnTo>
                  <a:lnTo>
                    <a:pt x="77" y="158"/>
                  </a:lnTo>
                  <a:lnTo>
                    <a:pt x="94" y="145"/>
                  </a:lnTo>
                  <a:lnTo>
                    <a:pt x="109" y="130"/>
                  </a:lnTo>
                  <a:lnTo>
                    <a:pt x="120" y="114"/>
                  </a:lnTo>
                  <a:lnTo>
                    <a:pt x="127" y="95"/>
                  </a:lnTo>
                  <a:lnTo>
                    <a:pt x="128" y="76"/>
                  </a:lnTo>
                  <a:lnTo>
                    <a:pt x="123" y="55"/>
                  </a:lnTo>
                  <a:lnTo>
                    <a:pt x="113" y="39"/>
                  </a:lnTo>
                  <a:lnTo>
                    <a:pt x="97" y="25"/>
                  </a:lnTo>
                  <a:lnTo>
                    <a:pt x="79" y="15"/>
                  </a:lnTo>
                  <a:lnTo>
                    <a:pt x="57" y="7"/>
                  </a:lnTo>
                  <a:lnTo>
                    <a:pt x="36" y="2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4"/>
                  </a:lnTo>
                  <a:lnTo>
                    <a:pt x="14" y="9"/>
                  </a:lnTo>
                  <a:lnTo>
                    <a:pt x="29" y="14"/>
                  </a:lnTo>
                  <a:lnTo>
                    <a:pt x="46" y="19"/>
                  </a:lnTo>
                  <a:lnTo>
                    <a:pt x="61" y="23"/>
                  </a:lnTo>
                  <a:lnTo>
                    <a:pt x="76" y="29"/>
                  </a:lnTo>
                  <a:lnTo>
                    <a:pt x="89" y="37"/>
                  </a:lnTo>
                  <a:lnTo>
                    <a:pt x="100" y="46"/>
                  </a:lnTo>
                  <a:lnTo>
                    <a:pt x="108" y="59"/>
                  </a:lnTo>
                  <a:close/>
                </a:path>
              </a:pathLst>
            </a:custGeom>
            <a:solidFill>
              <a:srgbClr val="C9E8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424" name="Freeform 1006"/>
            <p:cNvSpPr>
              <a:spLocks/>
            </p:cNvSpPr>
            <p:nvPr/>
          </p:nvSpPr>
          <p:spPr bwMode="auto">
            <a:xfrm>
              <a:off x="4318" y="3135"/>
              <a:ext cx="54" cy="63"/>
            </a:xfrm>
            <a:custGeom>
              <a:avLst/>
              <a:gdLst>
                <a:gd name="T0" fmla="*/ 3 w 322"/>
                <a:gd name="T1" fmla="*/ 2 h 378"/>
                <a:gd name="T2" fmla="*/ 2 w 322"/>
                <a:gd name="T3" fmla="*/ 3 h 378"/>
                <a:gd name="T4" fmla="*/ 1 w 322"/>
                <a:gd name="T5" fmla="*/ 5 h 378"/>
                <a:gd name="T6" fmla="*/ 0 w 322"/>
                <a:gd name="T7" fmla="*/ 6 h 378"/>
                <a:gd name="T8" fmla="*/ 0 w 322"/>
                <a:gd name="T9" fmla="*/ 7 h 378"/>
                <a:gd name="T10" fmla="*/ 0 w 322"/>
                <a:gd name="T11" fmla="*/ 8 h 378"/>
                <a:gd name="T12" fmla="*/ 1 w 322"/>
                <a:gd name="T13" fmla="*/ 8 h 378"/>
                <a:gd name="T14" fmla="*/ 1 w 322"/>
                <a:gd name="T15" fmla="*/ 9 h 378"/>
                <a:gd name="T16" fmla="*/ 2 w 322"/>
                <a:gd name="T17" fmla="*/ 9 h 378"/>
                <a:gd name="T18" fmla="*/ 2 w 322"/>
                <a:gd name="T19" fmla="*/ 9 h 378"/>
                <a:gd name="T20" fmla="*/ 3 w 322"/>
                <a:gd name="T21" fmla="*/ 10 h 378"/>
                <a:gd name="T22" fmla="*/ 4 w 322"/>
                <a:gd name="T23" fmla="*/ 10 h 378"/>
                <a:gd name="T24" fmla="*/ 5 w 322"/>
                <a:gd name="T25" fmla="*/ 10 h 378"/>
                <a:gd name="T26" fmla="*/ 6 w 322"/>
                <a:gd name="T27" fmla="*/ 10 h 378"/>
                <a:gd name="T28" fmla="*/ 7 w 322"/>
                <a:gd name="T29" fmla="*/ 10 h 378"/>
                <a:gd name="T30" fmla="*/ 8 w 322"/>
                <a:gd name="T31" fmla="*/ 10 h 378"/>
                <a:gd name="T32" fmla="*/ 9 w 322"/>
                <a:gd name="T33" fmla="*/ 10 h 378"/>
                <a:gd name="T34" fmla="*/ 9 w 322"/>
                <a:gd name="T35" fmla="*/ 10 h 378"/>
                <a:gd name="T36" fmla="*/ 9 w 322"/>
                <a:gd name="T37" fmla="*/ 10 h 378"/>
                <a:gd name="T38" fmla="*/ 9 w 322"/>
                <a:gd name="T39" fmla="*/ 10 h 378"/>
                <a:gd name="T40" fmla="*/ 8 w 322"/>
                <a:gd name="T41" fmla="*/ 10 h 378"/>
                <a:gd name="T42" fmla="*/ 7 w 322"/>
                <a:gd name="T43" fmla="*/ 9 h 378"/>
                <a:gd name="T44" fmla="*/ 7 w 322"/>
                <a:gd name="T45" fmla="*/ 9 h 378"/>
                <a:gd name="T46" fmla="*/ 6 w 322"/>
                <a:gd name="T47" fmla="*/ 9 h 378"/>
                <a:gd name="T48" fmla="*/ 5 w 322"/>
                <a:gd name="T49" fmla="*/ 9 h 378"/>
                <a:gd name="T50" fmla="*/ 4 w 322"/>
                <a:gd name="T51" fmla="*/ 9 h 378"/>
                <a:gd name="T52" fmla="*/ 3 w 322"/>
                <a:gd name="T53" fmla="*/ 9 h 378"/>
                <a:gd name="T54" fmla="*/ 2 w 322"/>
                <a:gd name="T55" fmla="*/ 8 h 378"/>
                <a:gd name="T56" fmla="*/ 2 w 322"/>
                <a:gd name="T57" fmla="*/ 8 h 378"/>
                <a:gd name="T58" fmla="*/ 1 w 322"/>
                <a:gd name="T59" fmla="*/ 7 h 378"/>
                <a:gd name="T60" fmla="*/ 1 w 322"/>
                <a:gd name="T61" fmla="*/ 7 h 378"/>
                <a:gd name="T62" fmla="*/ 1 w 322"/>
                <a:gd name="T63" fmla="*/ 6 h 378"/>
                <a:gd name="T64" fmla="*/ 2 w 322"/>
                <a:gd name="T65" fmla="*/ 5 h 378"/>
                <a:gd name="T66" fmla="*/ 2 w 322"/>
                <a:gd name="T67" fmla="*/ 4 h 378"/>
                <a:gd name="T68" fmla="*/ 3 w 322"/>
                <a:gd name="T69" fmla="*/ 3 h 378"/>
                <a:gd name="T70" fmla="*/ 4 w 322"/>
                <a:gd name="T71" fmla="*/ 2 h 378"/>
                <a:gd name="T72" fmla="*/ 4 w 322"/>
                <a:gd name="T73" fmla="*/ 2 h 378"/>
                <a:gd name="T74" fmla="*/ 6 w 322"/>
                <a:gd name="T75" fmla="*/ 1 h 378"/>
                <a:gd name="T76" fmla="*/ 7 w 322"/>
                <a:gd name="T77" fmla="*/ 0 h 378"/>
                <a:gd name="T78" fmla="*/ 7 w 322"/>
                <a:gd name="T79" fmla="*/ 0 h 378"/>
                <a:gd name="T80" fmla="*/ 7 w 322"/>
                <a:gd name="T81" fmla="*/ 0 h 378"/>
                <a:gd name="T82" fmla="*/ 6 w 322"/>
                <a:gd name="T83" fmla="*/ 0 h 378"/>
                <a:gd name="T84" fmla="*/ 5 w 322"/>
                <a:gd name="T85" fmla="*/ 0 h 378"/>
                <a:gd name="T86" fmla="*/ 4 w 322"/>
                <a:gd name="T87" fmla="*/ 1 h 37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22"/>
                <a:gd name="T133" fmla="*/ 0 h 378"/>
                <a:gd name="T134" fmla="*/ 322 w 322"/>
                <a:gd name="T135" fmla="*/ 378 h 378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22" h="378">
                  <a:moveTo>
                    <a:pt x="125" y="49"/>
                  </a:moveTo>
                  <a:lnTo>
                    <a:pt x="100" y="70"/>
                  </a:lnTo>
                  <a:lnTo>
                    <a:pt x="76" y="90"/>
                  </a:lnTo>
                  <a:lnTo>
                    <a:pt x="53" y="115"/>
                  </a:lnTo>
                  <a:lnTo>
                    <a:pt x="34" y="140"/>
                  </a:lnTo>
                  <a:lnTo>
                    <a:pt x="17" y="166"/>
                  </a:lnTo>
                  <a:lnTo>
                    <a:pt x="5" y="195"/>
                  </a:lnTo>
                  <a:lnTo>
                    <a:pt x="0" y="226"/>
                  </a:lnTo>
                  <a:lnTo>
                    <a:pt x="1" y="258"/>
                  </a:lnTo>
                  <a:lnTo>
                    <a:pt x="3" y="266"/>
                  </a:lnTo>
                  <a:lnTo>
                    <a:pt x="5" y="275"/>
                  </a:lnTo>
                  <a:lnTo>
                    <a:pt x="9" y="282"/>
                  </a:lnTo>
                  <a:lnTo>
                    <a:pt x="14" y="290"/>
                  </a:lnTo>
                  <a:lnTo>
                    <a:pt x="19" y="297"/>
                  </a:lnTo>
                  <a:lnTo>
                    <a:pt x="26" y="304"/>
                  </a:lnTo>
                  <a:lnTo>
                    <a:pt x="32" y="310"/>
                  </a:lnTo>
                  <a:lnTo>
                    <a:pt x="41" y="314"/>
                  </a:lnTo>
                  <a:lnTo>
                    <a:pt x="56" y="324"/>
                  </a:lnTo>
                  <a:lnTo>
                    <a:pt x="71" y="332"/>
                  </a:lnTo>
                  <a:lnTo>
                    <a:pt x="86" y="338"/>
                  </a:lnTo>
                  <a:lnTo>
                    <a:pt x="103" y="344"/>
                  </a:lnTo>
                  <a:lnTo>
                    <a:pt x="119" y="350"/>
                  </a:lnTo>
                  <a:lnTo>
                    <a:pt x="136" y="355"/>
                  </a:lnTo>
                  <a:lnTo>
                    <a:pt x="152" y="359"/>
                  </a:lnTo>
                  <a:lnTo>
                    <a:pt x="168" y="363"/>
                  </a:lnTo>
                  <a:lnTo>
                    <a:pt x="186" y="366"/>
                  </a:lnTo>
                  <a:lnTo>
                    <a:pt x="202" y="368"/>
                  </a:lnTo>
                  <a:lnTo>
                    <a:pt x="220" y="371"/>
                  </a:lnTo>
                  <a:lnTo>
                    <a:pt x="238" y="373"/>
                  </a:lnTo>
                  <a:lnTo>
                    <a:pt x="254" y="374"/>
                  </a:lnTo>
                  <a:lnTo>
                    <a:pt x="272" y="375"/>
                  </a:lnTo>
                  <a:lnTo>
                    <a:pt x="289" y="376"/>
                  </a:lnTo>
                  <a:lnTo>
                    <a:pt x="306" y="378"/>
                  </a:lnTo>
                  <a:lnTo>
                    <a:pt x="311" y="378"/>
                  </a:lnTo>
                  <a:lnTo>
                    <a:pt x="316" y="375"/>
                  </a:lnTo>
                  <a:lnTo>
                    <a:pt x="320" y="371"/>
                  </a:lnTo>
                  <a:lnTo>
                    <a:pt x="322" y="366"/>
                  </a:lnTo>
                  <a:lnTo>
                    <a:pt x="322" y="360"/>
                  </a:lnTo>
                  <a:lnTo>
                    <a:pt x="320" y="356"/>
                  </a:lnTo>
                  <a:lnTo>
                    <a:pt x="315" y="352"/>
                  </a:lnTo>
                  <a:lnTo>
                    <a:pt x="309" y="350"/>
                  </a:lnTo>
                  <a:lnTo>
                    <a:pt x="294" y="347"/>
                  </a:lnTo>
                  <a:lnTo>
                    <a:pt x="279" y="344"/>
                  </a:lnTo>
                  <a:lnTo>
                    <a:pt x="263" y="341"/>
                  </a:lnTo>
                  <a:lnTo>
                    <a:pt x="247" y="338"/>
                  </a:lnTo>
                  <a:lnTo>
                    <a:pt x="232" y="336"/>
                  </a:lnTo>
                  <a:lnTo>
                    <a:pt x="216" y="334"/>
                  </a:lnTo>
                  <a:lnTo>
                    <a:pt x="200" y="332"/>
                  </a:lnTo>
                  <a:lnTo>
                    <a:pt x="185" y="328"/>
                  </a:lnTo>
                  <a:lnTo>
                    <a:pt x="170" y="326"/>
                  </a:lnTo>
                  <a:lnTo>
                    <a:pt x="154" y="322"/>
                  </a:lnTo>
                  <a:lnTo>
                    <a:pt x="139" y="318"/>
                  </a:lnTo>
                  <a:lnTo>
                    <a:pt x="124" y="314"/>
                  </a:lnTo>
                  <a:lnTo>
                    <a:pt x="110" y="309"/>
                  </a:lnTo>
                  <a:lnTo>
                    <a:pt x="94" y="303"/>
                  </a:lnTo>
                  <a:lnTo>
                    <a:pt x="80" y="297"/>
                  </a:lnTo>
                  <a:lnTo>
                    <a:pt x="66" y="289"/>
                  </a:lnTo>
                  <a:lnTo>
                    <a:pt x="55" y="281"/>
                  </a:lnTo>
                  <a:lnTo>
                    <a:pt x="45" y="271"/>
                  </a:lnTo>
                  <a:lnTo>
                    <a:pt x="38" y="259"/>
                  </a:lnTo>
                  <a:lnTo>
                    <a:pt x="35" y="245"/>
                  </a:lnTo>
                  <a:lnTo>
                    <a:pt x="34" y="232"/>
                  </a:lnTo>
                  <a:lnTo>
                    <a:pt x="35" y="216"/>
                  </a:lnTo>
                  <a:lnTo>
                    <a:pt x="38" y="200"/>
                  </a:lnTo>
                  <a:lnTo>
                    <a:pt x="43" y="187"/>
                  </a:lnTo>
                  <a:lnTo>
                    <a:pt x="51" y="170"/>
                  </a:lnTo>
                  <a:lnTo>
                    <a:pt x="60" y="152"/>
                  </a:lnTo>
                  <a:lnTo>
                    <a:pt x="71" y="137"/>
                  </a:lnTo>
                  <a:lnTo>
                    <a:pt x="83" y="124"/>
                  </a:lnTo>
                  <a:lnTo>
                    <a:pt x="94" y="110"/>
                  </a:lnTo>
                  <a:lnTo>
                    <a:pt x="107" y="96"/>
                  </a:lnTo>
                  <a:lnTo>
                    <a:pt x="123" y="82"/>
                  </a:lnTo>
                  <a:lnTo>
                    <a:pt x="138" y="69"/>
                  </a:lnTo>
                  <a:lnTo>
                    <a:pt x="153" y="57"/>
                  </a:lnTo>
                  <a:lnTo>
                    <a:pt x="173" y="47"/>
                  </a:lnTo>
                  <a:lnTo>
                    <a:pt x="195" y="38"/>
                  </a:lnTo>
                  <a:lnTo>
                    <a:pt x="218" y="28"/>
                  </a:lnTo>
                  <a:lnTo>
                    <a:pt x="238" y="20"/>
                  </a:lnTo>
                  <a:lnTo>
                    <a:pt x="254" y="13"/>
                  </a:lnTo>
                  <a:lnTo>
                    <a:pt x="264" y="7"/>
                  </a:lnTo>
                  <a:lnTo>
                    <a:pt x="268" y="2"/>
                  </a:lnTo>
                  <a:lnTo>
                    <a:pt x="256" y="0"/>
                  </a:lnTo>
                  <a:lnTo>
                    <a:pt x="240" y="1"/>
                  </a:lnTo>
                  <a:lnTo>
                    <a:pt x="221" y="4"/>
                  </a:lnTo>
                  <a:lnTo>
                    <a:pt x="201" y="10"/>
                  </a:lnTo>
                  <a:lnTo>
                    <a:pt x="180" y="18"/>
                  </a:lnTo>
                  <a:lnTo>
                    <a:pt x="160" y="27"/>
                  </a:lnTo>
                  <a:lnTo>
                    <a:pt x="141" y="38"/>
                  </a:lnTo>
                  <a:lnTo>
                    <a:pt x="125" y="49"/>
                  </a:lnTo>
                  <a:close/>
                </a:path>
              </a:pathLst>
            </a:custGeom>
            <a:solidFill>
              <a:srgbClr val="C9E8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425" name="Freeform 1007"/>
            <p:cNvSpPr>
              <a:spLocks/>
            </p:cNvSpPr>
            <p:nvPr/>
          </p:nvSpPr>
          <p:spPr bwMode="auto">
            <a:xfrm>
              <a:off x="4394" y="3133"/>
              <a:ext cx="47" cy="42"/>
            </a:xfrm>
            <a:custGeom>
              <a:avLst/>
              <a:gdLst>
                <a:gd name="T0" fmla="*/ 6 w 283"/>
                <a:gd name="T1" fmla="*/ 2 h 252"/>
                <a:gd name="T2" fmla="*/ 7 w 283"/>
                <a:gd name="T3" fmla="*/ 3 h 252"/>
                <a:gd name="T4" fmla="*/ 7 w 283"/>
                <a:gd name="T5" fmla="*/ 3 h 252"/>
                <a:gd name="T6" fmla="*/ 7 w 283"/>
                <a:gd name="T7" fmla="*/ 4 h 252"/>
                <a:gd name="T8" fmla="*/ 7 w 283"/>
                <a:gd name="T9" fmla="*/ 4 h 252"/>
                <a:gd name="T10" fmla="*/ 7 w 283"/>
                <a:gd name="T11" fmla="*/ 4 h 252"/>
                <a:gd name="T12" fmla="*/ 7 w 283"/>
                <a:gd name="T13" fmla="*/ 5 h 252"/>
                <a:gd name="T14" fmla="*/ 7 w 283"/>
                <a:gd name="T15" fmla="*/ 5 h 252"/>
                <a:gd name="T16" fmla="*/ 6 w 283"/>
                <a:gd name="T17" fmla="*/ 5 h 252"/>
                <a:gd name="T18" fmla="*/ 6 w 283"/>
                <a:gd name="T19" fmla="*/ 6 h 252"/>
                <a:gd name="T20" fmla="*/ 6 w 283"/>
                <a:gd name="T21" fmla="*/ 6 h 252"/>
                <a:gd name="T22" fmla="*/ 6 w 283"/>
                <a:gd name="T23" fmla="*/ 6 h 252"/>
                <a:gd name="T24" fmla="*/ 5 w 283"/>
                <a:gd name="T25" fmla="*/ 7 h 252"/>
                <a:gd name="T26" fmla="*/ 5 w 283"/>
                <a:gd name="T27" fmla="*/ 7 h 252"/>
                <a:gd name="T28" fmla="*/ 5 w 283"/>
                <a:gd name="T29" fmla="*/ 7 h 252"/>
                <a:gd name="T30" fmla="*/ 5 w 283"/>
                <a:gd name="T31" fmla="*/ 7 h 252"/>
                <a:gd name="T32" fmla="*/ 5 w 283"/>
                <a:gd name="T33" fmla="*/ 7 h 252"/>
                <a:gd name="T34" fmla="*/ 5 w 283"/>
                <a:gd name="T35" fmla="*/ 7 h 252"/>
                <a:gd name="T36" fmla="*/ 6 w 283"/>
                <a:gd name="T37" fmla="*/ 7 h 252"/>
                <a:gd name="T38" fmla="*/ 6 w 283"/>
                <a:gd name="T39" fmla="*/ 7 h 252"/>
                <a:gd name="T40" fmla="*/ 6 w 283"/>
                <a:gd name="T41" fmla="*/ 7 h 252"/>
                <a:gd name="T42" fmla="*/ 6 w 283"/>
                <a:gd name="T43" fmla="*/ 7 h 252"/>
                <a:gd name="T44" fmla="*/ 7 w 283"/>
                <a:gd name="T45" fmla="*/ 6 h 252"/>
                <a:gd name="T46" fmla="*/ 7 w 283"/>
                <a:gd name="T47" fmla="*/ 5 h 252"/>
                <a:gd name="T48" fmla="*/ 8 w 283"/>
                <a:gd name="T49" fmla="*/ 5 h 252"/>
                <a:gd name="T50" fmla="*/ 8 w 283"/>
                <a:gd name="T51" fmla="*/ 4 h 252"/>
                <a:gd name="T52" fmla="*/ 8 w 283"/>
                <a:gd name="T53" fmla="*/ 3 h 252"/>
                <a:gd name="T54" fmla="*/ 7 w 283"/>
                <a:gd name="T55" fmla="*/ 3 h 252"/>
                <a:gd name="T56" fmla="*/ 7 w 283"/>
                <a:gd name="T57" fmla="*/ 2 h 252"/>
                <a:gd name="T58" fmla="*/ 7 w 283"/>
                <a:gd name="T59" fmla="*/ 2 h 252"/>
                <a:gd name="T60" fmla="*/ 6 w 283"/>
                <a:gd name="T61" fmla="*/ 1 h 252"/>
                <a:gd name="T62" fmla="*/ 6 w 283"/>
                <a:gd name="T63" fmla="*/ 1 h 252"/>
                <a:gd name="T64" fmla="*/ 5 w 283"/>
                <a:gd name="T65" fmla="*/ 1 h 252"/>
                <a:gd name="T66" fmla="*/ 4 w 283"/>
                <a:gd name="T67" fmla="*/ 1 h 252"/>
                <a:gd name="T68" fmla="*/ 4 w 283"/>
                <a:gd name="T69" fmla="*/ 1 h 252"/>
                <a:gd name="T70" fmla="*/ 3 w 283"/>
                <a:gd name="T71" fmla="*/ 0 h 252"/>
                <a:gd name="T72" fmla="*/ 3 w 283"/>
                <a:gd name="T73" fmla="*/ 0 h 252"/>
                <a:gd name="T74" fmla="*/ 2 w 283"/>
                <a:gd name="T75" fmla="*/ 0 h 252"/>
                <a:gd name="T76" fmla="*/ 2 w 283"/>
                <a:gd name="T77" fmla="*/ 0 h 252"/>
                <a:gd name="T78" fmla="*/ 1 w 283"/>
                <a:gd name="T79" fmla="*/ 0 h 252"/>
                <a:gd name="T80" fmla="*/ 1 w 283"/>
                <a:gd name="T81" fmla="*/ 0 h 252"/>
                <a:gd name="T82" fmla="*/ 0 w 283"/>
                <a:gd name="T83" fmla="*/ 0 h 252"/>
                <a:gd name="T84" fmla="*/ 0 w 283"/>
                <a:gd name="T85" fmla="*/ 0 h 252"/>
                <a:gd name="T86" fmla="*/ 0 w 283"/>
                <a:gd name="T87" fmla="*/ 0 h 252"/>
                <a:gd name="T88" fmla="*/ 0 w 283"/>
                <a:gd name="T89" fmla="*/ 0 h 252"/>
                <a:gd name="T90" fmla="*/ 0 w 283"/>
                <a:gd name="T91" fmla="*/ 0 h 252"/>
                <a:gd name="T92" fmla="*/ 1 w 283"/>
                <a:gd name="T93" fmla="*/ 0 h 252"/>
                <a:gd name="T94" fmla="*/ 1 w 283"/>
                <a:gd name="T95" fmla="*/ 0 h 252"/>
                <a:gd name="T96" fmla="*/ 1 w 283"/>
                <a:gd name="T97" fmla="*/ 0 h 252"/>
                <a:gd name="T98" fmla="*/ 2 w 283"/>
                <a:gd name="T99" fmla="*/ 1 h 252"/>
                <a:gd name="T100" fmla="*/ 2 w 283"/>
                <a:gd name="T101" fmla="*/ 1 h 252"/>
                <a:gd name="T102" fmla="*/ 3 w 283"/>
                <a:gd name="T103" fmla="*/ 1 h 252"/>
                <a:gd name="T104" fmla="*/ 3 w 283"/>
                <a:gd name="T105" fmla="*/ 1 h 252"/>
                <a:gd name="T106" fmla="*/ 3 w 283"/>
                <a:gd name="T107" fmla="*/ 1 h 252"/>
                <a:gd name="T108" fmla="*/ 4 w 283"/>
                <a:gd name="T109" fmla="*/ 1 h 252"/>
                <a:gd name="T110" fmla="*/ 4 w 283"/>
                <a:gd name="T111" fmla="*/ 1 h 252"/>
                <a:gd name="T112" fmla="*/ 5 w 283"/>
                <a:gd name="T113" fmla="*/ 1 h 252"/>
                <a:gd name="T114" fmla="*/ 5 w 283"/>
                <a:gd name="T115" fmla="*/ 2 h 252"/>
                <a:gd name="T116" fmla="*/ 6 w 283"/>
                <a:gd name="T117" fmla="*/ 2 h 252"/>
                <a:gd name="T118" fmla="*/ 6 w 283"/>
                <a:gd name="T119" fmla="*/ 2 h 252"/>
                <a:gd name="T120" fmla="*/ 6 w 283"/>
                <a:gd name="T121" fmla="*/ 2 h 25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83"/>
                <a:gd name="T184" fmla="*/ 0 h 252"/>
                <a:gd name="T185" fmla="*/ 283 w 283"/>
                <a:gd name="T186" fmla="*/ 252 h 25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83" h="252">
                  <a:moveTo>
                    <a:pt x="235" y="77"/>
                  </a:moveTo>
                  <a:lnTo>
                    <a:pt x="248" y="91"/>
                  </a:lnTo>
                  <a:lnTo>
                    <a:pt x="256" y="107"/>
                  </a:lnTo>
                  <a:lnTo>
                    <a:pt x="259" y="124"/>
                  </a:lnTo>
                  <a:lnTo>
                    <a:pt x="259" y="142"/>
                  </a:lnTo>
                  <a:lnTo>
                    <a:pt x="257" y="157"/>
                  </a:lnTo>
                  <a:lnTo>
                    <a:pt x="252" y="170"/>
                  </a:lnTo>
                  <a:lnTo>
                    <a:pt x="244" y="183"/>
                  </a:lnTo>
                  <a:lnTo>
                    <a:pt x="236" y="193"/>
                  </a:lnTo>
                  <a:lnTo>
                    <a:pt x="225" y="204"/>
                  </a:lnTo>
                  <a:lnTo>
                    <a:pt x="215" y="214"/>
                  </a:lnTo>
                  <a:lnTo>
                    <a:pt x="204" y="224"/>
                  </a:lnTo>
                  <a:lnTo>
                    <a:pt x="194" y="234"/>
                  </a:lnTo>
                  <a:lnTo>
                    <a:pt x="191" y="238"/>
                  </a:lnTo>
                  <a:lnTo>
                    <a:pt x="191" y="241"/>
                  </a:lnTo>
                  <a:lnTo>
                    <a:pt x="191" y="245"/>
                  </a:lnTo>
                  <a:lnTo>
                    <a:pt x="194" y="248"/>
                  </a:lnTo>
                  <a:lnTo>
                    <a:pt x="197" y="250"/>
                  </a:lnTo>
                  <a:lnTo>
                    <a:pt x="202" y="252"/>
                  </a:lnTo>
                  <a:lnTo>
                    <a:pt x="205" y="250"/>
                  </a:lnTo>
                  <a:lnTo>
                    <a:pt x="209" y="248"/>
                  </a:lnTo>
                  <a:lnTo>
                    <a:pt x="232" y="233"/>
                  </a:lnTo>
                  <a:lnTo>
                    <a:pt x="252" y="214"/>
                  </a:lnTo>
                  <a:lnTo>
                    <a:pt x="268" y="192"/>
                  </a:lnTo>
                  <a:lnTo>
                    <a:pt x="278" y="167"/>
                  </a:lnTo>
                  <a:lnTo>
                    <a:pt x="283" y="141"/>
                  </a:lnTo>
                  <a:lnTo>
                    <a:pt x="280" y="115"/>
                  </a:lnTo>
                  <a:lnTo>
                    <a:pt x="271" y="91"/>
                  </a:lnTo>
                  <a:lnTo>
                    <a:pt x="252" y="69"/>
                  </a:lnTo>
                  <a:lnTo>
                    <a:pt x="238" y="57"/>
                  </a:lnTo>
                  <a:lnTo>
                    <a:pt x="222" y="48"/>
                  </a:lnTo>
                  <a:lnTo>
                    <a:pt x="204" y="39"/>
                  </a:lnTo>
                  <a:lnTo>
                    <a:pt x="184" y="31"/>
                  </a:lnTo>
                  <a:lnTo>
                    <a:pt x="164" y="23"/>
                  </a:lnTo>
                  <a:lnTo>
                    <a:pt x="144" y="17"/>
                  </a:lnTo>
                  <a:lnTo>
                    <a:pt x="123" y="13"/>
                  </a:lnTo>
                  <a:lnTo>
                    <a:pt x="103" y="8"/>
                  </a:lnTo>
                  <a:lnTo>
                    <a:pt x="83" y="5"/>
                  </a:lnTo>
                  <a:lnTo>
                    <a:pt x="66" y="2"/>
                  </a:lnTo>
                  <a:lnTo>
                    <a:pt x="48" y="0"/>
                  </a:lnTo>
                  <a:lnTo>
                    <a:pt x="34" y="0"/>
                  </a:lnTo>
                  <a:lnTo>
                    <a:pt x="21" y="0"/>
                  </a:lnTo>
                  <a:lnTo>
                    <a:pt x="11" y="0"/>
                  </a:lnTo>
                  <a:lnTo>
                    <a:pt x="4" y="2"/>
                  </a:lnTo>
                  <a:lnTo>
                    <a:pt x="0" y="5"/>
                  </a:lnTo>
                  <a:lnTo>
                    <a:pt x="12" y="7"/>
                  </a:lnTo>
                  <a:lnTo>
                    <a:pt x="24" y="8"/>
                  </a:lnTo>
                  <a:lnTo>
                    <a:pt x="38" y="10"/>
                  </a:lnTo>
                  <a:lnTo>
                    <a:pt x="52" y="13"/>
                  </a:lnTo>
                  <a:lnTo>
                    <a:pt x="66" y="16"/>
                  </a:lnTo>
                  <a:lnTo>
                    <a:pt x="82" y="18"/>
                  </a:lnTo>
                  <a:lnTo>
                    <a:pt x="98" y="22"/>
                  </a:lnTo>
                  <a:lnTo>
                    <a:pt x="114" y="25"/>
                  </a:lnTo>
                  <a:lnTo>
                    <a:pt x="129" y="30"/>
                  </a:lnTo>
                  <a:lnTo>
                    <a:pt x="146" y="34"/>
                  </a:lnTo>
                  <a:lnTo>
                    <a:pt x="162" y="39"/>
                  </a:lnTo>
                  <a:lnTo>
                    <a:pt x="177" y="45"/>
                  </a:lnTo>
                  <a:lnTo>
                    <a:pt x="193" y="52"/>
                  </a:lnTo>
                  <a:lnTo>
                    <a:pt x="208" y="60"/>
                  </a:lnTo>
                  <a:lnTo>
                    <a:pt x="222" y="68"/>
                  </a:lnTo>
                  <a:lnTo>
                    <a:pt x="235" y="77"/>
                  </a:lnTo>
                  <a:close/>
                </a:path>
              </a:pathLst>
            </a:custGeom>
            <a:solidFill>
              <a:srgbClr val="C9E8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426" name="Freeform 1008"/>
            <p:cNvSpPr>
              <a:spLocks/>
            </p:cNvSpPr>
            <p:nvPr/>
          </p:nvSpPr>
          <p:spPr bwMode="auto">
            <a:xfrm>
              <a:off x="4298" y="3153"/>
              <a:ext cx="19" cy="39"/>
            </a:xfrm>
            <a:custGeom>
              <a:avLst/>
              <a:gdLst>
                <a:gd name="T0" fmla="*/ 0 w 114"/>
                <a:gd name="T1" fmla="*/ 3 h 238"/>
                <a:gd name="T2" fmla="*/ 0 w 114"/>
                <a:gd name="T3" fmla="*/ 4 h 238"/>
                <a:gd name="T4" fmla="*/ 0 w 114"/>
                <a:gd name="T5" fmla="*/ 5 h 238"/>
                <a:gd name="T6" fmla="*/ 0 w 114"/>
                <a:gd name="T7" fmla="*/ 5 h 238"/>
                <a:gd name="T8" fmla="*/ 1 w 114"/>
                <a:gd name="T9" fmla="*/ 5 h 238"/>
                <a:gd name="T10" fmla="*/ 1 w 114"/>
                <a:gd name="T11" fmla="*/ 6 h 238"/>
                <a:gd name="T12" fmla="*/ 2 w 114"/>
                <a:gd name="T13" fmla="*/ 6 h 238"/>
                <a:gd name="T14" fmla="*/ 2 w 114"/>
                <a:gd name="T15" fmla="*/ 6 h 238"/>
                <a:gd name="T16" fmla="*/ 2 w 114"/>
                <a:gd name="T17" fmla="*/ 6 h 238"/>
                <a:gd name="T18" fmla="*/ 3 w 114"/>
                <a:gd name="T19" fmla="*/ 6 h 238"/>
                <a:gd name="T20" fmla="*/ 3 w 114"/>
                <a:gd name="T21" fmla="*/ 6 h 238"/>
                <a:gd name="T22" fmla="*/ 3 w 114"/>
                <a:gd name="T23" fmla="*/ 6 h 238"/>
                <a:gd name="T24" fmla="*/ 3 w 114"/>
                <a:gd name="T25" fmla="*/ 6 h 238"/>
                <a:gd name="T26" fmla="*/ 3 w 114"/>
                <a:gd name="T27" fmla="*/ 6 h 238"/>
                <a:gd name="T28" fmla="*/ 3 w 114"/>
                <a:gd name="T29" fmla="*/ 6 h 238"/>
                <a:gd name="T30" fmla="*/ 3 w 114"/>
                <a:gd name="T31" fmla="*/ 6 h 238"/>
                <a:gd name="T32" fmla="*/ 3 w 114"/>
                <a:gd name="T33" fmla="*/ 6 h 238"/>
                <a:gd name="T34" fmla="*/ 2 w 114"/>
                <a:gd name="T35" fmla="*/ 5 h 238"/>
                <a:gd name="T36" fmla="*/ 2 w 114"/>
                <a:gd name="T37" fmla="*/ 5 h 238"/>
                <a:gd name="T38" fmla="*/ 1 w 114"/>
                <a:gd name="T39" fmla="*/ 5 h 238"/>
                <a:gd name="T40" fmla="*/ 1 w 114"/>
                <a:gd name="T41" fmla="*/ 4 h 238"/>
                <a:gd name="T42" fmla="*/ 1 w 114"/>
                <a:gd name="T43" fmla="*/ 4 h 238"/>
                <a:gd name="T44" fmla="*/ 1 w 114"/>
                <a:gd name="T45" fmla="*/ 3 h 238"/>
                <a:gd name="T46" fmla="*/ 1 w 114"/>
                <a:gd name="T47" fmla="*/ 3 h 238"/>
                <a:gd name="T48" fmla="*/ 1 w 114"/>
                <a:gd name="T49" fmla="*/ 2 h 238"/>
                <a:gd name="T50" fmla="*/ 1 w 114"/>
                <a:gd name="T51" fmla="*/ 2 h 238"/>
                <a:gd name="T52" fmla="*/ 2 w 114"/>
                <a:gd name="T53" fmla="*/ 2 h 238"/>
                <a:gd name="T54" fmla="*/ 2 w 114"/>
                <a:gd name="T55" fmla="*/ 1 h 238"/>
                <a:gd name="T56" fmla="*/ 2 w 114"/>
                <a:gd name="T57" fmla="*/ 1 h 238"/>
                <a:gd name="T58" fmla="*/ 2 w 114"/>
                <a:gd name="T59" fmla="*/ 1 h 238"/>
                <a:gd name="T60" fmla="*/ 3 w 114"/>
                <a:gd name="T61" fmla="*/ 0 h 238"/>
                <a:gd name="T62" fmla="*/ 3 w 114"/>
                <a:gd name="T63" fmla="*/ 0 h 238"/>
                <a:gd name="T64" fmla="*/ 3 w 114"/>
                <a:gd name="T65" fmla="*/ 0 h 238"/>
                <a:gd name="T66" fmla="*/ 3 w 114"/>
                <a:gd name="T67" fmla="*/ 0 h 238"/>
                <a:gd name="T68" fmla="*/ 3 w 114"/>
                <a:gd name="T69" fmla="*/ 0 h 238"/>
                <a:gd name="T70" fmla="*/ 2 w 114"/>
                <a:gd name="T71" fmla="*/ 0 h 238"/>
                <a:gd name="T72" fmla="*/ 2 w 114"/>
                <a:gd name="T73" fmla="*/ 1 h 238"/>
                <a:gd name="T74" fmla="*/ 1 w 114"/>
                <a:gd name="T75" fmla="*/ 1 h 238"/>
                <a:gd name="T76" fmla="*/ 1 w 114"/>
                <a:gd name="T77" fmla="*/ 2 h 238"/>
                <a:gd name="T78" fmla="*/ 0 w 114"/>
                <a:gd name="T79" fmla="*/ 3 h 238"/>
                <a:gd name="T80" fmla="*/ 0 w 114"/>
                <a:gd name="T81" fmla="*/ 3 h 23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14"/>
                <a:gd name="T124" fmla="*/ 0 h 238"/>
                <a:gd name="T125" fmla="*/ 114 w 114"/>
                <a:gd name="T126" fmla="*/ 238 h 23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14" h="238">
                  <a:moveTo>
                    <a:pt x="0" y="130"/>
                  </a:moveTo>
                  <a:lnTo>
                    <a:pt x="0" y="149"/>
                  </a:lnTo>
                  <a:lnTo>
                    <a:pt x="4" y="168"/>
                  </a:lnTo>
                  <a:lnTo>
                    <a:pt x="12" y="185"/>
                  </a:lnTo>
                  <a:lnTo>
                    <a:pt x="24" y="200"/>
                  </a:lnTo>
                  <a:lnTo>
                    <a:pt x="38" y="213"/>
                  </a:lnTo>
                  <a:lnTo>
                    <a:pt x="55" y="224"/>
                  </a:lnTo>
                  <a:lnTo>
                    <a:pt x="73" y="232"/>
                  </a:lnTo>
                  <a:lnTo>
                    <a:pt x="92" y="237"/>
                  </a:lnTo>
                  <a:lnTo>
                    <a:pt x="98" y="238"/>
                  </a:lnTo>
                  <a:lnTo>
                    <a:pt x="104" y="235"/>
                  </a:lnTo>
                  <a:lnTo>
                    <a:pt x="109" y="232"/>
                  </a:lnTo>
                  <a:lnTo>
                    <a:pt x="111" y="227"/>
                  </a:lnTo>
                  <a:lnTo>
                    <a:pt x="111" y="222"/>
                  </a:lnTo>
                  <a:lnTo>
                    <a:pt x="110" y="216"/>
                  </a:lnTo>
                  <a:lnTo>
                    <a:pt x="106" y="211"/>
                  </a:lnTo>
                  <a:lnTo>
                    <a:pt x="100" y="209"/>
                  </a:lnTo>
                  <a:lnTo>
                    <a:pt x="82" y="202"/>
                  </a:lnTo>
                  <a:lnTo>
                    <a:pt x="64" y="193"/>
                  </a:lnTo>
                  <a:lnTo>
                    <a:pt x="50" y="180"/>
                  </a:lnTo>
                  <a:lnTo>
                    <a:pt x="39" y="167"/>
                  </a:lnTo>
                  <a:lnTo>
                    <a:pt x="32" y="149"/>
                  </a:lnTo>
                  <a:lnTo>
                    <a:pt x="29" y="131"/>
                  </a:lnTo>
                  <a:lnTo>
                    <a:pt x="29" y="111"/>
                  </a:lnTo>
                  <a:lnTo>
                    <a:pt x="35" y="91"/>
                  </a:lnTo>
                  <a:lnTo>
                    <a:pt x="42" y="76"/>
                  </a:lnTo>
                  <a:lnTo>
                    <a:pt x="51" y="62"/>
                  </a:lnTo>
                  <a:lnTo>
                    <a:pt x="62" y="49"/>
                  </a:lnTo>
                  <a:lnTo>
                    <a:pt x="73" y="38"/>
                  </a:lnTo>
                  <a:lnTo>
                    <a:pt x="84" y="28"/>
                  </a:lnTo>
                  <a:lnTo>
                    <a:pt x="96" y="18"/>
                  </a:lnTo>
                  <a:lnTo>
                    <a:pt x="106" y="9"/>
                  </a:lnTo>
                  <a:lnTo>
                    <a:pt x="114" y="1"/>
                  </a:lnTo>
                  <a:lnTo>
                    <a:pt x="106" y="0"/>
                  </a:lnTo>
                  <a:lnTo>
                    <a:pt x="93" y="6"/>
                  </a:lnTo>
                  <a:lnTo>
                    <a:pt x="76" y="18"/>
                  </a:lnTo>
                  <a:lnTo>
                    <a:pt x="56" y="36"/>
                  </a:lnTo>
                  <a:lnTo>
                    <a:pt x="37" y="57"/>
                  </a:lnTo>
                  <a:lnTo>
                    <a:pt x="20" y="80"/>
                  </a:lnTo>
                  <a:lnTo>
                    <a:pt x="7" y="106"/>
                  </a:lnTo>
                  <a:lnTo>
                    <a:pt x="0" y="130"/>
                  </a:lnTo>
                  <a:close/>
                </a:path>
              </a:pathLst>
            </a:custGeom>
            <a:solidFill>
              <a:srgbClr val="C9E8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427" name="Freeform 1009"/>
            <p:cNvSpPr>
              <a:spLocks/>
            </p:cNvSpPr>
            <p:nvPr/>
          </p:nvSpPr>
          <p:spPr bwMode="auto">
            <a:xfrm>
              <a:off x="4432" y="3130"/>
              <a:ext cx="41" cy="52"/>
            </a:xfrm>
            <a:custGeom>
              <a:avLst/>
              <a:gdLst>
                <a:gd name="T0" fmla="*/ 6 w 246"/>
                <a:gd name="T1" fmla="*/ 4 h 310"/>
                <a:gd name="T2" fmla="*/ 6 w 246"/>
                <a:gd name="T3" fmla="*/ 4 h 310"/>
                <a:gd name="T4" fmla="*/ 6 w 246"/>
                <a:gd name="T5" fmla="*/ 5 h 310"/>
                <a:gd name="T6" fmla="*/ 6 w 246"/>
                <a:gd name="T7" fmla="*/ 5 h 310"/>
                <a:gd name="T8" fmla="*/ 6 w 246"/>
                <a:gd name="T9" fmla="*/ 6 h 310"/>
                <a:gd name="T10" fmla="*/ 5 w 246"/>
                <a:gd name="T11" fmla="*/ 6 h 310"/>
                <a:gd name="T12" fmla="*/ 5 w 246"/>
                <a:gd name="T13" fmla="*/ 7 h 310"/>
                <a:gd name="T14" fmla="*/ 4 w 246"/>
                <a:gd name="T15" fmla="*/ 7 h 310"/>
                <a:gd name="T16" fmla="*/ 4 w 246"/>
                <a:gd name="T17" fmla="*/ 8 h 310"/>
                <a:gd name="T18" fmla="*/ 4 w 246"/>
                <a:gd name="T19" fmla="*/ 8 h 310"/>
                <a:gd name="T20" fmla="*/ 3 w 246"/>
                <a:gd name="T21" fmla="*/ 8 h 310"/>
                <a:gd name="T22" fmla="*/ 3 w 246"/>
                <a:gd name="T23" fmla="*/ 9 h 310"/>
                <a:gd name="T24" fmla="*/ 4 w 246"/>
                <a:gd name="T25" fmla="*/ 9 h 310"/>
                <a:gd name="T26" fmla="*/ 4 w 246"/>
                <a:gd name="T27" fmla="*/ 9 h 310"/>
                <a:gd name="T28" fmla="*/ 4 w 246"/>
                <a:gd name="T29" fmla="*/ 8 h 310"/>
                <a:gd name="T30" fmla="*/ 5 w 246"/>
                <a:gd name="T31" fmla="*/ 8 h 310"/>
                <a:gd name="T32" fmla="*/ 6 w 246"/>
                <a:gd name="T33" fmla="*/ 7 h 310"/>
                <a:gd name="T34" fmla="*/ 7 w 246"/>
                <a:gd name="T35" fmla="*/ 6 h 310"/>
                <a:gd name="T36" fmla="*/ 7 w 246"/>
                <a:gd name="T37" fmla="*/ 5 h 310"/>
                <a:gd name="T38" fmla="*/ 7 w 246"/>
                <a:gd name="T39" fmla="*/ 4 h 310"/>
                <a:gd name="T40" fmla="*/ 6 w 246"/>
                <a:gd name="T41" fmla="*/ 3 h 310"/>
                <a:gd name="T42" fmla="*/ 6 w 246"/>
                <a:gd name="T43" fmla="*/ 3 h 310"/>
                <a:gd name="T44" fmla="*/ 5 w 246"/>
                <a:gd name="T45" fmla="*/ 2 h 310"/>
                <a:gd name="T46" fmla="*/ 4 w 246"/>
                <a:gd name="T47" fmla="*/ 2 h 310"/>
                <a:gd name="T48" fmla="*/ 4 w 246"/>
                <a:gd name="T49" fmla="*/ 1 h 310"/>
                <a:gd name="T50" fmla="*/ 3 w 246"/>
                <a:gd name="T51" fmla="*/ 1 h 310"/>
                <a:gd name="T52" fmla="*/ 2 w 246"/>
                <a:gd name="T53" fmla="*/ 1 h 310"/>
                <a:gd name="T54" fmla="*/ 1 w 246"/>
                <a:gd name="T55" fmla="*/ 0 h 310"/>
                <a:gd name="T56" fmla="*/ 1 w 246"/>
                <a:gd name="T57" fmla="*/ 0 h 310"/>
                <a:gd name="T58" fmla="*/ 0 w 246"/>
                <a:gd name="T59" fmla="*/ 0 h 310"/>
                <a:gd name="T60" fmla="*/ 0 w 246"/>
                <a:gd name="T61" fmla="*/ 0 h 310"/>
                <a:gd name="T62" fmla="*/ 1 w 246"/>
                <a:gd name="T63" fmla="*/ 0 h 310"/>
                <a:gd name="T64" fmla="*/ 2 w 246"/>
                <a:gd name="T65" fmla="*/ 1 h 310"/>
                <a:gd name="T66" fmla="*/ 2 w 246"/>
                <a:gd name="T67" fmla="*/ 1 h 310"/>
                <a:gd name="T68" fmla="*/ 3 w 246"/>
                <a:gd name="T69" fmla="*/ 2 h 310"/>
                <a:gd name="T70" fmla="*/ 4 w 246"/>
                <a:gd name="T71" fmla="*/ 2 h 310"/>
                <a:gd name="T72" fmla="*/ 5 w 246"/>
                <a:gd name="T73" fmla="*/ 3 h 310"/>
                <a:gd name="T74" fmla="*/ 5 w 246"/>
                <a:gd name="T75" fmla="*/ 3 h 31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46"/>
                <a:gd name="T115" fmla="*/ 0 h 310"/>
                <a:gd name="T116" fmla="*/ 246 w 246"/>
                <a:gd name="T117" fmla="*/ 310 h 31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46" h="310">
                  <a:moveTo>
                    <a:pt x="199" y="116"/>
                  </a:moveTo>
                  <a:lnTo>
                    <a:pt x="207" y="124"/>
                  </a:lnTo>
                  <a:lnTo>
                    <a:pt x="214" y="133"/>
                  </a:lnTo>
                  <a:lnTo>
                    <a:pt x="219" y="143"/>
                  </a:lnTo>
                  <a:lnTo>
                    <a:pt x="223" y="154"/>
                  </a:lnTo>
                  <a:lnTo>
                    <a:pt x="225" y="164"/>
                  </a:lnTo>
                  <a:lnTo>
                    <a:pt x="225" y="176"/>
                  </a:lnTo>
                  <a:lnTo>
                    <a:pt x="221" y="187"/>
                  </a:lnTo>
                  <a:lnTo>
                    <a:pt x="216" y="197"/>
                  </a:lnTo>
                  <a:lnTo>
                    <a:pt x="208" y="209"/>
                  </a:lnTo>
                  <a:lnTo>
                    <a:pt x="199" y="219"/>
                  </a:lnTo>
                  <a:lnTo>
                    <a:pt x="188" y="228"/>
                  </a:lnTo>
                  <a:lnTo>
                    <a:pt x="177" y="238"/>
                  </a:lnTo>
                  <a:lnTo>
                    <a:pt x="166" y="246"/>
                  </a:lnTo>
                  <a:lnTo>
                    <a:pt x="154" y="255"/>
                  </a:lnTo>
                  <a:lnTo>
                    <a:pt x="143" y="264"/>
                  </a:lnTo>
                  <a:lnTo>
                    <a:pt x="132" y="274"/>
                  </a:lnTo>
                  <a:lnTo>
                    <a:pt x="129" y="278"/>
                  </a:lnTo>
                  <a:lnTo>
                    <a:pt x="126" y="282"/>
                  </a:lnTo>
                  <a:lnTo>
                    <a:pt x="124" y="287"/>
                  </a:lnTo>
                  <a:lnTo>
                    <a:pt x="121" y="292"/>
                  </a:lnTo>
                  <a:lnTo>
                    <a:pt x="120" y="296"/>
                  </a:lnTo>
                  <a:lnTo>
                    <a:pt x="120" y="301"/>
                  </a:lnTo>
                  <a:lnTo>
                    <a:pt x="121" y="305"/>
                  </a:lnTo>
                  <a:lnTo>
                    <a:pt x="125" y="309"/>
                  </a:lnTo>
                  <a:lnTo>
                    <a:pt x="130" y="310"/>
                  </a:lnTo>
                  <a:lnTo>
                    <a:pt x="134" y="310"/>
                  </a:lnTo>
                  <a:lnTo>
                    <a:pt x="139" y="309"/>
                  </a:lnTo>
                  <a:lnTo>
                    <a:pt x="143" y="305"/>
                  </a:lnTo>
                  <a:lnTo>
                    <a:pt x="154" y="293"/>
                  </a:lnTo>
                  <a:lnTo>
                    <a:pt x="167" y="280"/>
                  </a:lnTo>
                  <a:lnTo>
                    <a:pt x="180" y="269"/>
                  </a:lnTo>
                  <a:lnTo>
                    <a:pt x="194" y="257"/>
                  </a:lnTo>
                  <a:lnTo>
                    <a:pt x="207" y="246"/>
                  </a:lnTo>
                  <a:lnTo>
                    <a:pt x="219" y="233"/>
                  </a:lnTo>
                  <a:lnTo>
                    <a:pt x="231" y="219"/>
                  </a:lnTo>
                  <a:lnTo>
                    <a:pt x="239" y="204"/>
                  </a:lnTo>
                  <a:lnTo>
                    <a:pt x="245" y="187"/>
                  </a:lnTo>
                  <a:lnTo>
                    <a:pt x="246" y="170"/>
                  </a:lnTo>
                  <a:lnTo>
                    <a:pt x="242" y="153"/>
                  </a:lnTo>
                  <a:lnTo>
                    <a:pt x="236" y="136"/>
                  </a:lnTo>
                  <a:lnTo>
                    <a:pt x="227" y="120"/>
                  </a:lnTo>
                  <a:lnTo>
                    <a:pt x="215" y="107"/>
                  </a:lnTo>
                  <a:lnTo>
                    <a:pt x="201" y="94"/>
                  </a:lnTo>
                  <a:lnTo>
                    <a:pt x="187" y="82"/>
                  </a:lnTo>
                  <a:lnTo>
                    <a:pt x="177" y="74"/>
                  </a:lnTo>
                  <a:lnTo>
                    <a:pt x="165" y="68"/>
                  </a:lnTo>
                  <a:lnTo>
                    <a:pt x="152" y="60"/>
                  </a:lnTo>
                  <a:lnTo>
                    <a:pt x="139" y="51"/>
                  </a:lnTo>
                  <a:lnTo>
                    <a:pt x="126" y="43"/>
                  </a:lnTo>
                  <a:lnTo>
                    <a:pt x="112" y="35"/>
                  </a:lnTo>
                  <a:lnTo>
                    <a:pt x="98" y="28"/>
                  </a:lnTo>
                  <a:lnTo>
                    <a:pt x="85" y="22"/>
                  </a:lnTo>
                  <a:lnTo>
                    <a:pt x="72" y="16"/>
                  </a:lnTo>
                  <a:lnTo>
                    <a:pt x="59" y="10"/>
                  </a:lnTo>
                  <a:lnTo>
                    <a:pt x="46" y="7"/>
                  </a:lnTo>
                  <a:lnTo>
                    <a:pt x="35" y="3"/>
                  </a:lnTo>
                  <a:lnTo>
                    <a:pt x="24" y="1"/>
                  </a:lnTo>
                  <a:lnTo>
                    <a:pt x="15" y="0"/>
                  </a:lnTo>
                  <a:lnTo>
                    <a:pt x="7" y="1"/>
                  </a:lnTo>
                  <a:lnTo>
                    <a:pt x="0" y="3"/>
                  </a:lnTo>
                  <a:lnTo>
                    <a:pt x="8" y="6"/>
                  </a:lnTo>
                  <a:lnTo>
                    <a:pt x="17" y="9"/>
                  </a:lnTo>
                  <a:lnTo>
                    <a:pt x="28" y="14"/>
                  </a:lnTo>
                  <a:lnTo>
                    <a:pt x="38" y="18"/>
                  </a:lnTo>
                  <a:lnTo>
                    <a:pt x="51" y="24"/>
                  </a:lnTo>
                  <a:lnTo>
                    <a:pt x="64" y="30"/>
                  </a:lnTo>
                  <a:lnTo>
                    <a:pt x="78" y="37"/>
                  </a:lnTo>
                  <a:lnTo>
                    <a:pt x="92" y="43"/>
                  </a:lnTo>
                  <a:lnTo>
                    <a:pt x="106" y="51"/>
                  </a:lnTo>
                  <a:lnTo>
                    <a:pt x="120" y="60"/>
                  </a:lnTo>
                  <a:lnTo>
                    <a:pt x="134" y="69"/>
                  </a:lnTo>
                  <a:lnTo>
                    <a:pt x="148" y="78"/>
                  </a:lnTo>
                  <a:lnTo>
                    <a:pt x="163" y="87"/>
                  </a:lnTo>
                  <a:lnTo>
                    <a:pt x="175" y="96"/>
                  </a:lnTo>
                  <a:lnTo>
                    <a:pt x="187" y="105"/>
                  </a:lnTo>
                  <a:lnTo>
                    <a:pt x="199" y="116"/>
                  </a:lnTo>
                  <a:close/>
                </a:path>
              </a:pathLst>
            </a:custGeom>
            <a:solidFill>
              <a:srgbClr val="C9E8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428" name="Freeform 1010"/>
            <p:cNvSpPr>
              <a:spLocks/>
            </p:cNvSpPr>
            <p:nvPr/>
          </p:nvSpPr>
          <p:spPr bwMode="auto">
            <a:xfrm>
              <a:off x="4387" y="3191"/>
              <a:ext cx="14" cy="31"/>
            </a:xfrm>
            <a:custGeom>
              <a:avLst/>
              <a:gdLst>
                <a:gd name="T0" fmla="*/ 1 w 83"/>
                <a:gd name="T1" fmla="*/ 0 h 187"/>
                <a:gd name="T2" fmla="*/ 1 w 83"/>
                <a:gd name="T3" fmla="*/ 0 h 187"/>
                <a:gd name="T4" fmla="*/ 1 w 83"/>
                <a:gd name="T5" fmla="*/ 0 h 187"/>
                <a:gd name="T6" fmla="*/ 1 w 83"/>
                <a:gd name="T7" fmla="*/ 0 h 187"/>
                <a:gd name="T8" fmla="*/ 0 w 83"/>
                <a:gd name="T9" fmla="*/ 0 h 187"/>
                <a:gd name="T10" fmla="*/ 0 w 83"/>
                <a:gd name="T11" fmla="*/ 0 h 187"/>
                <a:gd name="T12" fmla="*/ 0 w 83"/>
                <a:gd name="T13" fmla="*/ 0 h 187"/>
                <a:gd name="T14" fmla="*/ 0 w 83"/>
                <a:gd name="T15" fmla="*/ 0 h 187"/>
                <a:gd name="T16" fmla="*/ 0 w 83"/>
                <a:gd name="T17" fmla="*/ 0 h 187"/>
                <a:gd name="T18" fmla="*/ 0 w 83"/>
                <a:gd name="T19" fmla="*/ 1 h 187"/>
                <a:gd name="T20" fmla="*/ 1 w 83"/>
                <a:gd name="T21" fmla="*/ 2 h 187"/>
                <a:gd name="T22" fmla="*/ 1 w 83"/>
                <a:gd name="T23" fmla="*/ 3 h 187"/>
                <a:gd name="T24" fmla="*/ 1 w 83"/>
                <a:gd name="T25" fmla="*/ 3 h 187"/>
                <a:gd name="T26" fmla="*/ 2 w 83"/>
                <a:gd name="T27" fmla="*/ 4 h 187"/>
                <a:gd name="T28" fmla="*/ 2 w 83"/>
                <a:gd name="T29" fmla="*/ 5 h 187"/>
                <a:gd name="T30" fmla="*/ 2 w 83"/>
                <a:gd name="T31" fmla="*/ 5 h 187"/>
                <a:gd name="T32" fmla="*/ 2 w 83"/>
                <a:gd name="T33" fmla="*/ 5 h 187"/>
                <a:gd name="T34" fmla="*/ 2 w 83"/>
                <a:gd name="T35" fmla="*/ 5 h 187"/>
                <a:gd name="T36" fmla="*/ 2 w 83"/>
                <a:gd name="T37" fmla="*/ 4 h 187"/>
                <a:gd name="T38" fmla="*/ 2 w 83"/>
                <a:gd name="T39" fmla="*/ 4 h 187"/>
                <a:gd name="T40" fmla="*/ 2 w 83"/>
                <a:gd name="T41" fmla="*/ 3 h 187"/>
                <a:gd name="T42" fmla="*/ 2 w 83"/>
                <a:gd name="T43" fmla="*/ 2 h 187"/>
                <a:gd name="T44" fmla="*/ 1 w 83"/>
                <a:gd name="T45" fmla="*/ 2 h 187"/>
                <a:gd name="T46" fmla="*/ 1 w 83"/>
                <a:gd name="T47" fmla="*/ 1 h 187"/>
                <a:gd name="T48" fmla="*/ 1 w 83"/>
                <a:gd name="T49" fmla="*/ 0 h 1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3"/>
                <a:gd name="T76" fmla="*/ 0 h 187"/>
                <a:gd name="T77" fmla="*/ 83 w 83"/>
                <a:gd name="T78" fmla="*/ 187 h 18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3" h="187">
                  <a:moveTo>
                    <a:pt x="31" y="14"/>
                  </a:moveTo>
                  <a:lnTo>
                    <a:pt x="29" y="8"/>
                  </a:lnTo>
                  <a:lnTo>
                    <a:pt x="25" y="3"/>
                  </a:lnTo>
                  <a:lnTo>
                    <a:pt x="19" y="1"/>
                  </a:lnTo>
                  <a:lnTo>
                    <a:pt x="14" y="0"/>
                  </a:lnTo>
                  <a:lnTo>
                    <a:pt x="8" y="2"/>
                  </a:lnTo>
                  <a:lnTo>
                    <a:pt x="3" y="5"/>
                  </a:lnTo>
                  <a:lnTo>
                    <a:pt x="0" y="11"/>
                  </a:lnTo>
                  <a:lnTo>
                    <a:pt x="0" y="17"/>
                  </a:lnTo>
                  <a:lnTo>
                    <a:pt x="5" y="42"/>
                  </a:lnTo>
                  <a:lnTo>
                    <a:pt x="15" y="71"/>
                  </a:lnTo>
                  <a:lnTo>
                    <a:pt x="27" y="100"/>
                  </a:lnTo>
                  <a:lnTo>
                    <a:pt x="41" y="127"/>
                  </a:lnTo>
                  <a:lnTo>
                    <a:pt x="55" y="151"/>
                  </a:lnTo>
                  <a:lnTo>
                    <a:pt x="68" y="171"/>
                  </a:lnTo>
                  <a:lnTo>
                    <a:pt x="77" y="184"/>
                  </a:lnTo>
                  <a:lnTo>
                    <a:pt x="83" y="187"/>
                  </a:lnTo>
                  <a:lnTo>
                    <a:pt x="80" y="174"/>
                  </a:lnTo>
                  <a:lnTo>
                    <a:pt x="75" y="158"/>
                  </a:lnTo>
                  <a:lnTo>
                    <a:pt x="68" y="138"/>
                  </a:lnTo>
                  <a:lnTo>
                    <a:pt x="59" y="113"/>
                  </a:lnTo>
                  <a:lnTo>
                    <a:pt x="51" y="88"/>
                  </a:lnTo>
                  <a:lnTo>
                    <a:pt x="43" y="63"/>
                  </a:lnTo>
                  <a:lnTo>
                    <a:pt x="36" y="38"/>
                  </a:lnTo>
                  <a:lnTo>
                    <a:pt x="31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429" name="Freeform 1011"/>
            <p:cNvSpPr>
              <a:spLocks/>
            </p:cNvSpPr>
            <p:nvPr/>
          </p:nvSpPr>
          <p:spPr bwMode="auto">
            <a:xfrm>
              <a:off x="4381" y="3174"/>
              <a:ext cx="7" cy="16"/>
            </a:xfrm>
            <a:custGeom>
              <a:avLst/>
              <a:gdLst>
                <a:gd name="T0" fmla="*/ 1 w 44"/>
                <a:gd name="T1" fmla="*/ 0 h 94"/>
                <a:gd name="T2" fmla="*/ 0 w 44"/>
                <a:gd name="T3" fmla="*/ 0 h 94"/>
                <a:gd name="T4" fmla="*/ 0 w 44"/>
                <a:gd name="T5" fmla="*/ 0 h 94"/>
                <a:gd name="T6" fmla="*/ 0 w 44"/>
                <a:gd name="T7" fmla="*/ 0 h 94"/>
                <a:gd name="T8" fmla="*/ 0 w 44"/>
                <a:gd name="T9" fmla="*/ 0 h 94"/>
                <a:gd name="T10" fmla="*/ 0 w 44"/>
                <a:gd name="T11" fmla="*/ 0 h 94"/>
                <a:gd name="T12" fmla="*/ 0 w 44"/>
                <a:gd name="T13" fmla="*/ 0 h 94"/>
                <a:gd name="T14" fmla="*/ 0 w 44"/>
                <a:gd name="T15" fmla="*/ 0 h 94"/>
                <a:gd name="T16" fmla="*/ 0 w 44"/>
                <a:gd name="T17" fmla="*/ 0 h 94"/>
                <a:gd name="T18" fmla="*/ 0 w 44"/>
                <a:gd name="T19" fmla="*/ 1 h 94"/>
                <a:gd name="T20" fmla="*/ 0 w 44"/>
                <a:gd name="T21" fmla="*/ 1 h 94"/>
                <a:gd name="T22" fmla="*/ 0 w 44"/>
                <a:gd name="T23" fmla="*/ 2 h 94"/>
                <a:gd name="T24" fmla="*/ 0 w 44"/>
                <a:gd name="T25" fmla="*/ 2 h 94"/>
                <a:gd name="T26" fmla="*/ 0 w 44"/>
                <a:gd name="T27" fmla="*/ 2 h 94"/>
                <a:gd name="T28" fmla="*/ 1 w 44"/>
                <a:gd name="T29" fmla="*/ 3 h 94"/>
                <a:gd name="T30" fmla="*/ 1 w 44"/>
                <a:gd name="T31" fmla="*/ 3 h 94"/>
                <a:gd name="T32" fmla="*/ 1 w 44"/>
                <a:gd name="T33" fmla="*/ 3 h 94"/>
                <a:gd name="T34" fmla="*/ 1 w 44"/>
                <a:gd name="T35" fmla="*/ 2 h 94"/>
                <a:gd name="T36" fmla="*/ 1 w 44"/>
                <a:gd name="T37" fmla="*/ 2 h 94"/>
                <a:gd name="T38" fmla="*/ 1 w 44"/>
                <a:gd name="T39" fmla="*/ 1 h 94"/>
                <a:gd name="T40" fmla="*/ 1 w 44"/>
                <a:gd name="T41" fmla="*/ 0 h 9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4"/>
                <a:gd name="T64" fmla="*/ 0 h 94"/>
                <a:gd name="T65" fmla="*/ 44 w 44"/>
                <a:gd name="T66" fmla="*/ 94 h 9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4" h="94">
                  <a:moveTo>
                    <a:pt x="22" y="10"/>
                  </a:moveTo>
                  <a:lnTo>
                    <a:pt x="21" y="6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6" y="1"/>
                  </a:lnTo>
                  <a:lnTo>
                    <a:pt x="3" y="3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24"/>
                  </a:lnTo>
                  <a:lnTo>
                    <a:pt x="4" y="38"/>
                  </a:lnTo>
                  <a:lnTo>
                    <a:pt x="8" y="52"/>
                  </a:lnTo>
                  <a:lnTo>
                    <a:pt x="14" y="65"/>
                  </a:lnTo>
                  <a:lnTo>
                    <a:pt x="21" y="78"/>
                  </a:lnTo>
                  <a:lnTo>
                    <a:pt x="28" y="87"/>
                  </a:lnTo>
                  <a:lnTo>
                    <a:pt x="37" y="93"/>
                  </a:lnTo>
                  <a:lnTo>
                    <a:pt x="42" y="94"/>
                  </a:lnTo>
                  <a:lnTo>
                    <a:pt x="44" y="76"/>
                  </a:lnTo>
                  <a:lnTo>
                    <a:pt x="38" y="54"/>
                  </a:lnTo>
                  <a:lnTo>
                    <a:pt x="31" y="32"/>
                  </a:lnTo>
                  <a:lnTo>
                    <a:pt x="22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430" name="Freeform 1012"/>
            <p:cNvSpPr>
              <a:spLocks/>
            </p:cNvSpPr>
            <p:nvPr/>
          </p:nvSpPr>
          <p:spPr bwMode="auto">
            <a:xfrm>
              <a:off x="4375" y="3163"/>
              <a:ext cx="6" cy="9"/>
            </a:xfrm>
            <a:custGeom>
              <a:avLst/>
              <a:gdLst>
                <a:gd name="T0" fmla="*/ 0 w 38"/>
                <a:gd name="T1" fmla="*/ 0 h 54"/>
                <a:gd name="T2" fmla="*/ 0 w 38"/>
                <a:gd name="T3" fmla="*/ 0 h 54"/>
                <a:gd name="T4" fmla="*/ 0 w 38"/>
                <a:gd name="T5" fmla="*/ 0 h 54"/>
                <a:gd name="T6" fmla="*/ 0 w 38"/>
                <a:gd name="T7" fmla="*/ 0 h 54"/>
                <a:gd name="T8" fmla="*/ 0 w 38"/>
                <a:gd name="T9" fmla="*/ 0 h 54"/>
                <a:gd name="T10" fmla="*/ 0 w 38"/>
                <a:gd name="T11" fmla="*/ 0 h 54"/>
                <a:gd name="T12" fmla="*/ 0 w 38"/>
                <a:gd name="T13" fmla="*/ 0 h 54"/>
                <a:gd name="T14" fmla="*/ 0 w 38"/>
                <a:gd name="T15" fmla="*/ 0 h 54"/>
                <a:gd name="T16" fmla="*/ 0 w 38"/>
                <a:gd name="T17" fmla="*/ 0 h 54"/>
                <a:gd name="T18" fmla="*/ 0 w 38"/>
                <a:gd name="T19" fmla="*/ 0 h 54"/>
                <a:gd name="T20" fmla="*/ 0 w 38"/>
                <a:gd name="T21" fmla="*/ 0 h 54"/>
                <a:gd name="T22" fmla="*/ 0 w 38"/>
                <a:gd name="T23" fmla="*/ 0 h 54"/>
                <a:gd name="T24" fmla="*/ 0 w 38"/>
                <a:gd name="T25" fmla="*/ 0 h 54"/>
                <a:gd name="T26" fmla="*/ 0 w 38"/>
                <a:gd name="T27" fmla="*/ 1 h 54"/>
                <a:gd name="T28" fmla="*/ 0 w 38"/>
                <a:gd name="T29" fmla="*/ 1 h 54"/>
                <a:gd name="T30" fmla="*/ 0 w 38"/>
                <a:gd name="T31" fmla="*/ 1 h 54"/>
                <a:gd name="T32" fmla="*/ 0 w 38"/>
                <a:gd name="T33" fmla="*/ 1 h 54"/>
                <a:gd name="T34" fmla="*/ 0 w 38"/>
                <a:gd name="T35" fmla="*/ 1 h 54"/>
                <a:gd name="T36" fmla="*/ 1 w 38"/>
                <a:gd name="T37" fmla="*/ 1 h 54"/>
                <a:gd name="T38" fmla="*/ 1 w 38"/>
                <a:gd name="T39" fmla="*/ 2 h 54"/>
                <a:gd name="T40" fmla="*/ 1 w 38"/>
                <a:gd name="T41" fmla="*/ 2 h 54"/>
                <a:gd name="T42" fmla="*/ 1 w 38"/>
                <a:gd name="T43" fmla="*/ 1 h 54"/>
                <a:gd name="T44" fmla="*/ 1 w 38"/>
                <a:gd name="T45" fmla="*/ 1 h 54"/>
                <a:gd name="T46" fmla="*/ 1 w 38"/>
                <a:gd name="T47" fmla="*/ 1 h 54"/>
                <a:gd name="T48" fmla="*/ 0 w 38"/>
                <a:gd name="T49" fmla="*/ 0 h 5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8"/>
                <a:gd name="T76" fmla="*/ 0 h 54"/>
                <a:gd name="T77" fmla="*/ 38 w 38"/>
                <a:gd name="T78" fmla="*/ 54 h 5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8" h="54">
                  <a:moveTo>
                    <a:pt x="20" y="7"/>
                  </a:moveTo>
                  <a:lnTo>
                    <a:pt x="20" y="8"/>
                  </a:lnTo>
                  <a:lnTo>
                    <a:pt x="19" y="4"/>
                  </a:lnTo>
                  <a:lnTo>
                    <a:pt x="15" y="1"/>
                  </a:lnTo>
                  <a:lnTo>
                    <a:pt x="12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1" y="4"/>
                  </a:lnTo>
                  <a:lnTo>
                    <a:pt x="0" y="8"/>
                  </a:lnTo>
                  <a:lnTo>
                    <a:pt x="0" y="11"/>
                  </a:lnTo>
                  <a:lnTo>
                    <a:pt x="1" y="17"/>
                  </a:lnTo>
                  <a:lnTo>
                    <a:pt x="4" y="24"/>
                  </a:lnTo>
                  <a:lnTo>
                    <a:pt x="8" y="32"/>
                  </a:lnTo>
                  <a:lnTo>
                    <a:pt x="14" y="39"/>
                  </a:lnTo>
                  <a:lnTo>
                    <a:pt x="20" y="46"/>
                  </a:lnTo>
                  <a:lnTo>
                    <a:pt x="27" y="50"/>
                  </a:lnTo>
                  <a:lnTo>
                    <a:pt x="33" y="54"/>
                  </a:lnTo>
                  <a:lnTo>
                    <a:pt x="38" y="54"/>
                  </a:lnTo>
                  <a:lnTo>
                    <a:pt x="36" y="42"/>
                  </a:lnTo>
                  <a:lnTo>
                    <a:pt x="32" y="29"/>
                  </a:lnTo>
                  <a:lnTo>
                    <a:pt x="25" y="16"/>
                  </a:lnTo>
                  <a:lnTo>
                    <a:pt x="20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431" name="Freeform 1013"/>
            <p:cNvSpPr>
              <a:spLocks/>
            </p:cNvSpPr>
            <p:nvPr/>
          </p:nvSpPr>
          <p:spPr bwMode="auto">
            <a:xfrm>
              <a:off x="4370" y="3155"/>
              <a:ext cx="8" cy="6"/>
            </a:xfrm>
            <a:custGeom>
              <a:avLst/>
              <a:gdLst>
                <a:gd name="T0" fmla="*/ 1 w 52"/>
                <a:gd name="T1" fmla="*/ 1 h 36"/>
                <a:gd name="T2" fmla="*/ 1 w 52"/>
                <a:gd name="T3" fmla="*/ 1 h 36"/>
                <a:gd name="T4" fmla="*/ 1 w 52"/>
                <a:gd name="T5" fmla="*/ 0 h 36"/>
                <a:gd name="T6" fmla="*/ 1 w 52"/>
                <a:gd name="T7" fmla="*/ 0 h 36"/>
                <a:gd name="T8" fmla="*/ 1 w 52"/>
                <a:gd name="T9" fmla="*/ 0 h 36"/>
                <a:gd name="T10" fmla="*/ 1 w 52"/>
                <a:gd name="T11" fmla="*/ 0 h 36"/>
                <a:gd name="T12" fmla="*/ 1 w 52"/>
                <a:gd name="T13" fmla="*/ 0 h 36"/>
                <a:gd name="T14" fmla="*/ 1 w 52"/>
                <a:gd name="T15" fmla="*/ 0 h 36"/>
                <a:gd name="T16" fmla="*/ 1 w 52"/>
                <a:gd name="T17" fmla="*/ 0 h 36"/>
                <a:gd name="T18" fmla="*/ 1 w 52"/>
                <a:gd name="T19" fmla="*/ 0 h 36"/>
                <a:gd name="T20" fmla="*/ 1 w 52"/>
                <a:gd name="T21" fmla="*/ 0 h 36"/>
                <a:gd name="T22" fmla="*/ 0 w 52"/>
                <a:gd name="T23" fmla="*/ 0 h 36"/>
                <a:gd name="T24" fmla="*/ 0 w 52"/>
                <a:gd name="T25" fmla="*/ 0 h 36"/>
                <a:gd name="T26" fmla="*/ 0 w 52"/>
                <a:gd name="T27" fmla="*/ 0 h 36"/>
                <a:gd name="T28" fmla="*/ 0 w 52"/>
                <a:gd name="T29" fmla="*/ 1 h 36"/>
                <a:gd name="T30" fmla="*/ 0 w 52"/>
                <a:gd name="T31" fmla="*/ 1 h 36"/>
                <a:gd name="T32" fmla="*/ 0 w 52"/>
                <a:gd name="T33" fmla="*/ 1 h 36"/>
                <a:gd name="T34" fmla="*/ 0 w 52"/>
                <a:gd name="T35" fmla="*/ 1 h 36"/>
                <a:gd name="T36" fmla="*/ 0 w 52"/>
                <a:gd name="T37" fmla="*/ 1 h 36"/>
                <a:gd name="T38" fmla="*/ 0 w 52"/>
                <a:gd name="T39" fmla="*/ 1 h 36"/>
                <a:gd name="T40" fmla="*/ 0 w 52"/>
                <a:gd name="T41" fmla="*/ 1 h 36"/>
                <a:gd name="T42" fmla="*/ 1 w 52"/>
                <a:gd name="T43" fmla="*/ 1 h 36"/>
                <a:gd name="T44" fmla="*/ 1 w 52"/>
                <a:gd name="T45" fmla="*/ 1 h 36"/>
                <a:gd name="T46" fmla="*/ 1 w 52"/>
                <a:gd name="T47" fmla="*/ 1 h 36"/>
                <a:gd name="T48" fmla="*/ 1 w 52"/>
                <a:gd name="T49" fmla="*/ 1 h 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2"/>
                <a:gd name="T76" fmla="*/ 0 h 36"/>
                <a:gd name="T77" fmla="*/ 52 w 52"/>
                <a:gd name="T78" fmla="*/ 36 h 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2" h="36">
                  <a:moveTo>
                    <a:pt x="41" y="27"/>
                  </a:moveTo>
                  <a:lnTo>
                    <a:pt x="46" y="24"/>
                  </a:lnTo>
                  <a:lnTo>
                    <a:pt x="51" y="21"/>
                  </a:lnTo>
                  <a:lnTo>
                    <a:pt x="52" y="16"/>
                  </a:lnTo>
                  <a:lnTo>
                    <a:pt x="52" y="12"/>
                  </a:lnTo>
                  <a:lnTo>
                    <a:pt x="50" y="6"/>
                  </a:lnTo>
                  <a:lnTo>
                    <a:pt x="46" y="2"/>
                  </a:lnTo>
                  <a:lnTo>
                    <a:pt x="41" y="0"/>
                  </a:lnTo>
                  <a:lnTo>
                    <a:pt x="36" y="0"/>
                  </a:lnTo>
                  <a:lnTo>
                    <a:pt x="33" y="0"/>
                  </a:lnTo>
                  <a:lnTo>
                    <a:pt x="29" y="1"/>
                  </a:lnTo>
                  <a:lnTo>
                    <a:pt x="21" y="4"/>
                  </a:lnTo>
                  <a:lnTo>
                    <a:pt x="13" y="8"/>
                  </a:lnTo>
                  <a:lnTo>
                    <a:pt x="6" y="15"/>
                  </a:lnTo>
                  <a:lnTo>
                    <a:pt x="3" y="22"/>
                  </a:lnTo>
                  <a:lnTo>
                    <a:pt x="0" y="29"/>
                  </a:lnTo>
                  <a:lnTo>
                    <a:pt x="0" y="31"/>
                  </a:lnTo>
                  <a:lnTo>
                    <a:pt x="4" y="33"/>
                  </a:lnTo>
                  <a:lnTo>
                    <a:pt x="9" y="36"/>
                  </a:lnTo>
                  <a:lnTo>
                    <a:pt x="13" y="36"/>
                  </a:lnTo>
                  <a:lnTo>
                    <a:pt x="18" y="36"/>
                  </a:lnTo>
                  <a:lnTo>
                    <a:pt x="24" y="33"/>
                  </a:lnTo>
                  <a:lnTo>
                    <a:pt x="30" y="32"/>
                  </a:lnTo>
                  <a:lnTo>
                    <a:pt x="36" y="30"/>
                  </a:lnTo>
                  <a:lnTo>
                    <a:pt x="41" y="2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432" name="Freeform 1014"/>
            <p:cNvSpPr>
              <a:spLocks/>
            </p:cNvSpPr>
            <p:nvPr/>
          </p:nvSpPr>
          <p:spPr bwMode="auto">
            <a:xfrm>
              <a:off x="4330" y="3145"/>
              <a:ext cx="33" cy="39"/>
            </a:xfrm>
            <a:custGeom>
              <a:avLst/>
              <a:gdLst>
                <a:gd name="T0" fmla="*/ 2 w 198"/>
                <a:gd name="T1" fmla="*/ 1 h 236"/>
                <a:gd name="T2" fmla="*/ 2 w 198"/>
                <a:gd name="T3" fmla="*/ 1 h 236"/>
                <a:gd name="T4" fmla="*/ 1 w 198"/>
                <a:gd name="T5" fmla="*/ 2 h 236"/>
                <a:gd name="T6" fmla="*/ 1 w 198"/>
                <a:gd name="T7" fmla="*/ 2 h 236"/>
                <a:gd name="T8" fmla="*/ 1 w 198"/>
                <a:gd name="T9" fmla="*/ 2 h 236"/>
                <a:gd name="T10" fmla="*/ 0 w 198"/>
                <a:gd name="T11" fmla="*/ 3 h 236"/>
                <a:gd name="T12" fmla="*/ 0 w 198"/>
                <a:gd name="T13" fmla="*/ 3 h 236"/>
                <a:gd name="T14" fmla="*/ 0 w 198"/>
                <a:gd name="T15" fmla="*/ 3 h 236"/>
                <a:gd name="T16" fmla="*/ 0 w 198"/>
                <a:gd name="T17" fmla="*/ 4 h 236"/>
                <a:gd name="T18" fmla="*/ 0 w 198"/>
                <a:gd name="T19" fmla="*/ 5 h 236"/>
                <a:gd name="T20" fmla="*/ 0 w 198"/>
                <a:gd name="T21" fmla="*/ 5 h 236"/>
                <a:gd name="T22" fmla="*/ 1 w 198"/>
                <a:gd name="T23" fmla="*/ 6 h 236"/>
                <a:gd name="T24" fmla="*/ 1 w 198"/>
                <a:gd name="T25" fmla="*/ 6 h 236"/>
                <a:gd name="T26" fmla="*/ 2 w 198"/>
                <a:gd name="T27" fmla="*/ 6 h 236"/>
                <a:gd name="T28" fmla="*/ 2 w 198"/>
                <a:gd name="T29" fmla="*/ 6 h 236"/>
                <a:gd name="T30" fmla="*/ 3 w 198"/>
                <a:gd name="T31" fmla="*/ 6 h 236"/>
                <a:gd name="T32" fmla="*/ 4 w 198"/>
                <a:gd name="T33" fmla="*/ 6 h 236"/>
                <a:gd name="T34" fmla="*/ 4 w 198"/>
                <a:gd name="T35" fmla="*/ 6 h 236"/>
                <a:gd name="T36" fmla="*/ 4 w 198"/>
                <a:gd name="T37" fmla="*/ 6 h 236"/>
                <a:gd name="T38" fmla="*/ 4 w 198"/>
                <a:gd name="T39" fmla="*/ 6 h 236"/>
                <a:gd name="T40" fmla="*/ 4 w 198"/>
                <a:gd name="T41" fmla="*/ 6 h 236"/>
                <a:gd name="T42" fmla="*/ 4 w 198"/>
                <a:gd name="T43" fmla="*/ 6 h 236"/>
                <a:gd name="T44" fmla="*/ 4 w 198"/>
                <a:gd name="T45" fmla="*/ 6 h 236"/>
                <a:gd name="T46" fmla="*/ 4 w 198"/>
                <a:gd name="T47" fmla="*/ 6 h 236"/>
                <a:gd name="T48" fmla="*/ 4 w 198"/>
                <a:gd name="T49" fmla="*/ 6 h 236"/>
                <a:gd name="T50" fmla="*/ 4 w 198"/>
                <a:gd name="T51" fmla="*/ 6 h 236"/>
                <a:gd name="T52" fmla="*/ 3 w 198"/>
                <a:gd name="T53" fmla="*/ 6 h 236"/>
                <a:gd name="T54" fmla="*/ 3 w 198"/>
                <a:gd name="T55" fmla="*/ 6 h 236"/>
                <a:gd name="T56" fmla="*/ 3 w 198"/>
                <a:gd name="T57" fmla="*/ 6 h 236"/>
                <a:gd name="T58" fmla="*/ 3 w 198"/>
                <a:gd name="T59" fmla="*/ 6 h 236"/>
                <a:gd name="T60" fmla="*/ 2 w 198"/>
                <a:gd name="T61" fmla="*/ 6 h 236"/>
                <a:gd name="T62" fmla="*/ 2 w 198"/>
                <a:gd name="T63" fmla="*/ 6 h 236"/>
                <a:gd name="T64" fmla="*/ 2 w 198"/>
                <a:gd name="T65" fmla="*/ 6 h 236"/>
                <a:gd name="T66" fmla="*/ 1 w 198"/>
                <a:gd name="T67" fmla="*/ 6 h 236"/>
                <a:gd name="T68" fmla="*/ 1 w 198"/>
                <a:gd name="T69" fmla="*/ 5 h 236"/>
                <a:gd name="T70" fmla="*/ 1 w 198"/>
                <a:gd name="T71" fmla="*/ 5 h 236"/>
                <a:gd name="T72" fmla="*/ 1 w 198"/>
                <a:gd name="T73" fmla="*/ 5 h 236"/>
                <a:gd name="T74" fmla="*/ 0 w 198"/>
                <a:gd name="T75" fmla="*/ 4 h 236"/>
                <a:gd name="T76" fmla="*/ 1 w 198"/>
                <a:gd name="T77" fmla="*/ 4 h 236"/>
                <a:gd name="T78" fmla="*/ 1 w 198"/>
                <a:gd name="T79" fmla="*/ 3 h 236"/>
                <a:gd name="T80" fmla="*/ 1 w 198"/>
                <a:gd name="T81" fmla="*/ 3 h 236"/>
                <a:gd name="T82" fmla="*/ 1 w 198"/>
                <a:gd name="T83" fmla="*/ 3 h 236"/>
                <a:gd name="T84" fmla="*/ 1 w 198"/>
                <a:gd name="T85" fmla="*/ 2 h 236"/>
                <a:gd name="T86" fmla="*/ 2 w 198"/>
                <a:gd name="T87" fmla="*/ 2 h 236"/>
                <a:gd name="T88" fmla="*/ 2 w 198"/>
                <a:gd name="T89" fmla="*/ 2 h 236"/>
                <a:gd name="T90" fmla="*/ 3 w 198"/>
                <a:gd name="T91" fmla="*/ 1 h 236"/>
                <a:gd name="T92" fmla="*/ 3 w 198"/>
                <a:gd name="T93" fmla="*/ 1 h 236"/>
                <a:gd name="T94" fmla="*/ 4 w 198"/>
                <a:gd name="T95" fmla="*/ 1 h 236"/>
                <a:gd name="T96" fmla="*/ 4 w 198"/>
                <a:gd name="T97" fmla="*/ 1 h 236"/>
                <a:gd name="T98" fmla="*/ 4 w 198"/>
                <a:gd name="T99" fmla="*/ 0 h 236"/>
                <a:gd name="T100" fmla="*/ 5 w 198"/>
                <a:gd name="T101" fmla="*/ 0 h 236"/>
                <a:gd name="T102" fmla="*/ 5 w 198"/>
                <a:gd name="T103" fmla="*/ 0 h 236"/>
                <a:gd name="T104" fmla="*/ 6 w 198"/>
                <a:gd name="T105" fmla="*/ 0 h 236"/>
                <a:gd name="T106" fmla="*/ 5 w 198"/>
                <a:gd name="T107" fmla="*/ 0 h 236"/>
                <a:gd name="T108" fmla="*/ 5 w 198"/>
                <a:gd name="T109" fmla="*/ 0 h 236"/>
                <a:gd name="T110" fmla="*/ 4 w 198"/>
                <a:gd name="T111" fmla="*/ 0 h 236"/>
                <a:gd name="T112" fmla="*/ 4 w 198"/>
                <a:gd name="T113" fmla="*/ 0 h 236"/>
                <a:gd name="T114" fmla="*/ 4 w 198"/>
                <a:gd name="T115" fmla="*/ 0 h 236"/>
                <a:gd name="T116" fmla="*/ 3 w 198"/>
                <a:gd name="T117" fmla="*/ 0 h 236"/>
                <a:gd name="T118" fmla="*/ 2 w 198"/>
                <a:gd name="T119" fmla="*/ 1 h 236"/>
                <a:gd name="T120" fmla="*/ 2 w 198"/>
                <a:gd name="T121" fmla="*/ 1 h 2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98"/>
                <a:gd name="T184" fmla="*/ 0 h 236"/>
                <a:gd name="T185" fmla="*/ 198 w 198"/>
                <a:gd name="T186" fmla="*/ 236 h 2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98" h="236">
                  <a:moveTo>
                    <a:pt x="73" y="36"/>
                  </a:moveTo>
                  <a:lnTo>
                    <a:pt x="58" y="46"/>
                  </a:lnTo>
                  <a:lnTo>
                    <a:pt x="46" y="58"/>
                  </a:lnTo>
                  <a:lnTo>
                    <a:pt x="33" y="72"/>
                  </a:lnTo>
                  <a:lnTo>
                    <a:pt x="22" y="85"/>
                  </a:lnTo>
                  <a:lnTo>
                    <a:pt x="14" y="100"/>
                  </a:lnTo>
                  <a:lnTo>
                    <a:pt x="7" y="115"/>
                  </a:lnTo>
                  <a:lnTo>
                    <a:pt x="2" y="130"/>
                  </a:lnTo>
                  <a:lnTo>
                    <a:pt x="0" y="146"/>
                  </a:lnTo>
                  <a:lnTo>
                    <a:pt x="2" y="170"/>
                  </a:lnTo>
                  <a:lnTo>
                    <a:pt x="12" y="190"/>
                  </a:lnTo>
                  <a:lnTo>
                    <a:pt x="26" y="207"/>
                  </a:lnTo>
                  <a:lnTo>
                    <a:pt x="43" y="220"/>
                  </a:lnTo>
                  <a:lnTo>
                    <a:pt x="64" y="229"/>
                  </a:lnTo>
                  <a:lnTo>
                    <a:pt x="88" y="235"/>
                  </a:lnTo>
                  <a:lnTo>
                    <a:pt x="110" y="236"/>
                  </a:lnTo>
                  <a:lnTo>
                    <a:pt x="132" y="232"/>
                  </a:lnTo>
                  <a:lnTo>
                    <a:pt x="137" y="232"/>
                  </a:lnTo>
                  <a:lnTo>
                    <a:pt x="142" y="230"/>
                  </a:lnTo>
                  <a:lnTo>
                    <a:pt x="145" y="226"/>
                  </a:lnTo>
                  <a:lnTo>
                    <a:pt x="146" y="221"/>
                  </a:lnTo>
                  <a:lnTo>
                    <a:pt x="145" y="219"/>
                  </a:lnTo>
                  <a:lnTo>
                    <a:pt x="142" y="219"/>
                  </a:lnTo>
                  <a:lnTo>
                    <a:pt x="137" y="217"/>
                  </a:lnTo>
                  <a:lnTo>
                    <a:pt x="131" y="217"/>
                  </a:lnTo>
                  <a:lnTo>
                    <a:pt x="124" y="217"/>
                  </a:lnTo>
                  <a:lnTo>
                    <a:pt x="118" y="217"/>
                  </a:lnTo>
                  <a:lnTo>
                    <a:pt x="112" y="217"/>
                  </a:lnTo>
                  <a:lnTo>
                    <a:pt x="109" y="217"/>
                  </a:lnTo>
                  <a:lnTo>
                    <a:pt x="97" y="216"/>
                  </a:lnTo>
                  <a:lnTo>
                    <a:pt x="87" y="215"/>
                  </a:lnTo>
                  <a:lnTo>
                    <a:pt x="75" y="214"/>
                  </a:lnTo>
                  <a:lnTo>
                    <a:pt x="63" y="211"/>
                  </a:lnTo>
                  <a:lnTo>
                    <a:pt x="51" y="207"/>
                  </a:lnTo>
                  <a:lnTo>
                    <a:pt x="40" y="199"/>
                  </a:lnTo>
                  <a:lnTo>
                    <a:pt x="29" y="189"/>
                  </a:lnTo>
                  <a:lnTo>
                    <a:pt x="17" y="174"/>
                  </a:lnTo>
                  <a:lnTo>
                    <a:pt x="15" y="157"/>
                  </a:lnTo>
                  <a:lnTo>
                    <a:pt x="16" y="141"/>
                  </a:lnTo>
                  <a:lnTo>
                    <a:pt x="21" y="124"/>
                  </a:lnTo>
                  <a:lnTo>
                    <a:pt x="28" y="109"/>
                  </a:lnTo>
                  <a:lnTo>
                    <a:pt x="39" y="96"/>
                  </a:lnTo>
                  <a:lnTo>
                    <a:pt x="50" y="82"/>
                  </a:lnTo>
                  <a:lnTo>
                    <a:pt x="63" y="70"/>
                  </a:lnTo>
                  <a:lnTo>
                    <a:pt x="78" y="59"/>
                  </a:lnTo>
                  <a:lnTo>
                    <a:pt x="94" y="49"/>
                  </a:lnTo>
                  <a:lnTo>
                    <a:pt x="110" y="39"/>
                  </a:lnTo>
                  <a:lnTo>
                    <a:pt x="126" y="31"/>
                  </a:lnTo>
                  <a:lnTo>
                    <a:pt x="142" y="24"/>
                  </a:lnTo>
                  <a:lnTo>
                    <a:pt x="158" y="19"/>
                  </a:lnTo>
                  <a:lnTo>
                    <a:pt x="172" y="13"/>
                  </a:lnTo>
                  <a:lnTo>
                    <a:pt x="186" y="10"/>
                  </a:lnTo>
                  <a:lnTo>
                    <a:pt x="198" y="7"/>
                  </a:lnTo>
                  <a:lnTo>
                    <a:pt x="190" y="3"/>
                  </a:lnTo>
                  <a:lnTo>
                    <a:pt x="177" y="0"/>
                  </a:lnTo>
                  <a:lnTo>
                    <a:pt x="162" y="3"/>
                  </a:lnTo>
                  <a:lnTo>
                    <a:pt x="144" y="6"/>
                  </a:lnTo>
                  <a:lnTo>
                    <a:pt x="124" y="12"/>
                  </a:lnTo>
                  <a:lnTo>
                    <a:pt x="105" y="19"/>
                  </a:lnTo>
                  <a:lnTo>
                    <a:pt x="88" y="28"/>
                  </a:lnTo>
                  <a:lnTo>
                    <a:pt x="73" y="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433" name="Freeform 1015"/>
            <p:cNvSpPr>
              <a:spLocks/>
            </p:cNvSpPr>
            <p:nvPr/>
          </p:nvSpPr>
          <p:spPr bwMode="auto">
            <a:xfrm>
              <a:off x="4386" y="3145"/>
              <a:ext cx="22" cy="30"/>
            </a:xfrm>
            <a:custGeom>
              <a:avLst/>
              <a:gdLst>
                <a:gd name="T0" fmla="*/ 3 w 128"/>
                <a:gd name="T1" fmla="*/ 2 h 183"/>
                <a:gd name="T2" fmla="*/ 3 w 128"/>
                <a:gd name="T3" fmla="*/ 2 h 183"/>
                <a:gd name="T4" fmla="*/ 3 w 128"/>
                <a:gd name="T5" fmla="*/ 3 h 183"/>
                <a:gd name="T6" fmla="*/ 3 w 128"/>
                <a:gd name="T7" fmla="*/ 3 h 183"/>
                <a:gd name="T8" fmla="*/ 3 w 128"/>
                <a:gd name="T9" fmla="*/ 3 h 183"/>
                <a:gd name="T10" fmla="*/ 2 w 128"/>
                <a:gd name="T11" fmla="*/ 4 h 183"/>
                <a:gd name="T12" fmla="*/ 2 w 128"/>
                <a:gd name="T13" fmla="*/ 4 h 183"/>
                <a:gd name="T14" fmla="*/ 1 w 128"/>
                <a:gd name="T15" fmla="*/ 4 h 183"/>
                <a:gd name="T16" fmla="*/ 1 w 128"/>
                <a:gd name="T17" fmla="*/ 4 h 183"/>
                <a:gd name="T18" fmla="*/ 1 w 128"/>
                <a:gd name="T19" fmla="*/ 5 h 183"/>
                <a:gd name="T20" fmla="*/ 1 w 128"/>
                <a:gd name="T21" fmla="*/ 5 h 183"/>
                <a:gd name="T22" fmla="*/ 1 w 128"/>
                <a:gd name="T23" fmla="*/ 5 h 183"/>
                <a:gd name="T24" fmla="*/ 1 w 128"/>
                <a:gd name="T25" fmla="*/ 5 h 183"/>
                <a:gd name="T26" fmla="*/ 1 w 128"/>
                <a:gd name="T27" fmla="*/ 5 h 183"/>
                <a:gd name="T28" fmla="*/ 1 w 128"/>
                <a:gd name="T29" fmla="*/ 5 h 183"/>
                <a:gd name="T30" fmla="*/ 1 w 128"/>
                <a:gd name="T31" fmla="*/ 5 h 183"/>
                <a:gd name="T32" fmla="*/ 1 w 128"/>
                <a:gd name="T33" fmla="*/ 5 h 183"/>
                <a:gd name="T34" fmla="*/ 2 w 128"/>
                <a:gd name="T35" fmla="*/ 5 h 183"/>
                <a:gd name="T36" fmla="*/ 2 w 128"/>
                <a:gd name="T37" fmla="*/ 4 h 183"/>
                <a:gd name="T38" fmla="*/ 3 w 128"/>
                <a:gd name="T39" fmla="*/ 4 h 183"/>
                <a:gd name="T40" fmla="*/ 3 w 128"/>
                <a:gd name="T41" fmla="*/ 4 h 183"/>
                <a:gd name="T42" fmla="*/ 3 w 128"/>
                <a:gd name="T43" fmla="*/ 3 h 183"/>
                <a:gd name="T44" fmla="*/ 4 w 128"/>
                <a:gd name="T45" fmla="*/ 3 h 183"/>
                <a:gd name="T46" fmla="*/ 4 w 128"/>
                <a:gd name="T47" fmla="*/ 2 h 183"/>
                <a:gd name="T48" fmla="*/ 4 w 128"/>
                <a:gd name="T49" fmla="*/ 2 h 183"/>
                <a:gd name="T50" fmla="*/ 3 w 128"/>
                <a:gd name="T51" fmla="*/ 1 h 183"/>
                <a:gd name="T52" fmla="*/ 3 w 128"/>
                <a:gd name="T53" fmla="*/ 1 h 183"/>
                <a:gd name="T54" fmla="*/ 2 w 128"/>
                <a:gd name="T55" fmla="*/ 0 h 183"/>
                <a:gd name="T56" fmla="*/ 2 w 128"/>
                <a:gd name="T57" fmla="*/ 0 h 183"/>
                <a:gd name="T58" fmla="*/ 1 w 128"/>
                <a:gd name="T59" fmla="*/ 0 h 183"/>
                <a:gd name="T60" fmla="*/ 1 w 128"/>
                <a:gd name="T61" fmla="*/ 0 h 183"/>
                <a:gd name="T62" fmla="*/ 0 w 128"/>
                <a:gd name="T63" fmla="*/ 0 h 183"/>
                <a:gd name="T64" fmla="*/ 0 w 128"/>
                <a:gd name="T65" fmla="*/ 0 h 183"/>
                <a:gd name="T66" fmla="*/ 1 w 128"/>
                <a:gd name="T67" fmla="*/ 0 h 183"/>
                <a:gd name="T68" fmla="*/ 1 w 128"/>
                <a:gd name="T69" fmla="*/ 0 h 183"/>
                <a:gd name="T70" fmla="*/ 1 w 128"/>
                <a:gd name="T71" fmla="*/ 0 h 183"/>
                <a:gd name="T72" fmla="*/ 2 w 128"/>
                <a:gd name="T73" fmla="*/ 1 h 183"/>
                <a:gd name="T74" fmla="*/ 2 w 128"/>
                <a:gd name="T75" fmla="*/ 1 h 183"/>
                <a:gd name="T76" fmla="*/ 3 w 128"/>
                <a:gd name="T77" fmla="*/ 1 h 183"/>
                <a:gd name="T78" fmla="*/ 3 w 128"/>
                <a:gd name="T79" fmla="*/ 1 h 183"/>
                <a:gd name="T80" fmla="*/ 3 w 128"/>
                <a:gd name="T81" fmla="*/ 2 h 18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28"/>
                <a:gd name="T124" fmla="*/ 0 h 183"/>
                <a:gd name="T125" fmla="*/ 128 w 128"/>
                <a:gd name="T126" fmla="*/ 183 h 18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28" h="183">
                  <a:moveTo>
                    <a:pt x="108" y="61"/>
                  </a:moveTo>
                  <a:lnTo>
                    <a:pt x="111" y="80"/>
                  </a:lnTo>
                  <a:lnTo>
                    <a:pt x="109" y="97"/>
                  </a:lnTo>
                  <a:lnTo>
                    <a:pt x="101" y="110"/>
                  </a:lnTo>
                  <a:lnTo>
                    <a:pt x="89" y="123"/>
                  </a:lnTo>
                  <a:lnTo>
                    <a:pt x="75" y="134"/>
                  </a:lnTo>
                  <a:lnTo>
                    <a:pt x="60" y="145"/>
                  </a:lnTo>
                  <a:lnTo>
                    <a:pt x="43" y="156"/>
                  </a:lnTo>
                  <a:lnTo>
                    <a:pt x="29" y="167"/>
                  </a:lnTo>
                  <a:lnTo>
                    <a:pt x="27" y="170"/>
                  </a:lnTo>
                  <a:lnTo>
                    <a:pt x="26" y="172"/>
                  </a:lnTo>
                  <a:lnTo>
                    <a:pt x="26" y="176"/>
                  </a:lnTo>
                  <a:lnTo>
                    <a:pt x="28" y="179"/>
                  </a:lnTo>
                  <a:lnTo>
                    <a:pt x="30" y="182"/>
                  </a:lnTo>
                  <a:lnTo>
                    <a:pt x="34" y="183"/>
                  </a:lnTo>
                  <a:lnTo>
                    <a:pt x="37" y="183"/>
                  </a:lnTo>
                  <a:lnTo>
                    <a:pt x="41" y="182"/>
                  </a:lnTo>
                  <a:lnTo>
                    <a:pt x="58" y="171"/>
                  </a:lnTo>
                  <a:lnTo>
                    <a:pt x="76" y="160"/>
                  </a:lnTo>
                  <a:lnTo>
                    <a:pt x="92" y="147"/>
                  </a:lnTo>
                  <a:lnTo>
                    <a:pt x="108" y="132"/>
                  </a:lnTo>
                  <a:lnTo>
                    <a:pt x="118" y="116"/>
                  </a:lnTo>
                  <a:lnTo>
                    <a:pt x="125" y="98"/>
                  </a:lnTo>
                  <a:lnTo>
                    <a:pt x="128" y="78"/>
                  </a:lnTo>
                  <a:lnTo>
                    <a:pt x="123" y="58"/>
                  </a:lnTo>
                  <a:lnTo>
                    <a:pt x="112" y="41"/>
                  </a:lnTo>
                  <a:lnTo>
                    <a:pt x="98" y="28"/>
                  </a:lnTo>
                  <a:lnTo>
                    <a:pt x="80" y="16"/>
                  </a:lnTo>
                  <a:lnTo>
                    <a:pt x="61" y="8"/>
                  </a:lnTo>
                  <a:lnTo>
                    <a:pt x="41" y="2"/>
                  </a:lnTo>
                  <a:lnTo>
                    <a:pt x="23" y="0"/>
                  </a:lnTo>
                  <a:lnTo>
                    <a:pt x="9" y="1"/>
                  </a:lnTo>
                  <a:lnTo>
                    <a:pt x="0" y="6"/>
                  </a:lnTo>
                  <a:lnTo>
                    <a:pt x="16" y="10"/>
                  </a:lnTo>
                  <a:lnTo>
                    <a:pt x="33" y="14"/>
                  </a:lnTo>
                  <a:lnTo>
                    <a:pt x="48" y="17"/>
                  </a:lnTo>
                  <a:lnTo>
                    <a:pt x="63" y="22"/>
                  </a:lnTo>
                  <a:lnTo>
                    <a:pt x="77" y="28"/>
                  </a:lnTo>
                  <a:lnTo>
                    <a:pt x="90" y="36"/>
                  </a:lnTo>
                  <a:lnTo>
                    <a:pt x="101" y="46"/>
                  </a:lnTo>
                  <a:lnTo>
                    <a:pt x="108" y="61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434" name="Freeform 1016"/>
            <p:cNvSpPr>
              <a:spLocks/>
            </p:cNvSpPr>
            <p:nvPr/>
          </p:nvSpPr>
          <p:spPr bwMode="auto">
            <a:xfrm>
              <a:off x="4309" y="3138"/>
              <a:ext cx="53" cy="63"/>
            </a:xfrm>
            <a:custGeom>
              <a:avLst/>
              <a:gdLst>
                <a:gd name="T0" fmla="*/ 3 w 323"/>
                <a:gd name="T1" fmla="*/ 2 h 379"/>
                <a:gd name="T2" fmla="*/ 1 w 323"/>
                <a:gd name="T3" fmla="*/ 3 h 379"/>
                <a:gd name="T4" fmla="*/ 0 w 323"/>
                <a:gd name="T5" fmla="*/ 5 h 379"/>
                <a:gd name="T6" fmla="*/ 0 w 323"/>
                <a:gd name="T7" fmla="*/ 6 h 379"/>
                <a:gd name="T8" fmla="*/ 0 w 323"/>
                <a:gd name="T9" fmla="*/ 7 h 379"/>
                <a:gd name="T10" fmla="*/ 0 w 323"/>
                <a:gd name="T11" fmla="*/ 8 h 379"/>
                <a:gd name="T12" fmla="*/ 0 w 323"/>
                <a:gd name="T13" fmla="*/ 8 h 379"/>
                <a:gd name="T14" fmla="*/ 1 w 323"/>
                <a:gd name="T15" fmla="*/ 9 h 379"/>
                <a:gd name="T16" fmla="*/ 1 w 323"/>
                <a:gd name="T17" fmla="*/ 9 h 379"/>
                <a:gd name="T18" fmla="*/ 2 w 323"/>
                <a:gd name="T19" fmla="*/ 9 h 379"/>
                <a:gd name="T20" fmla="*/ 3 w 323"/>
                <a:gd name="T21" fmla="*/ 10 h 379"/>
                <a:gd name="T22" fmla="*/ 4 w 323"/>
                <a:gd name="T23" fmla="*/ 10 h 379"/>
                <a:gd name="T24" fmla="*/ 5 w 323"/>
                <a:gd name="T25" fmla="*/ 10 h 379"/>
                <a:gd name="T26" fmla="*/ 6 w 323"/>
                <a:gd name="T27" fmla="*/ 10 h 379"/>
                <a:gd name="T28" fmla="*/ 7 w 323"/>
                <a:gd name="T29" fmla="*/ 10 h 379"/>
                <a:gd name="T30" fmla="*/ 8 w 323"/>
                <a:gd name="T31" fmla="*/ 10 h 379"/>
                <a:gd name="T32" fmla="*/ 8 w 323"/>
                <a:gd name="T33" fmla="*/ 10 h 379"/>
                <a:gd name="T34" fmla="*/ 9 w 323"/>
                <a:gd name="T35" fmla="*/ 10 h 379"/>
                <a:gd name="T36" fmla="*/ 9 w 323"/>
                <a:gd name="T37" fmla="*/ 10 h 379"/>
                <a:gd name="T38" fmla="*/ 9 w 323"/>
                <a:gd name="T39" fmla="*/ 10 h 379"/>
                <a:gd name="T40" fmla="*/ 8 w 323"/>
                <a:gd name="T41" fmla="*/ 10 h 379"/>
                <a:gd name="T42" fmla="*/ 7 w 323"/>
                <a:gd name="T43" fmla="*/ 10 h 379"/>
                <a:gd name="T44" fmla="*/ 6 w 323"/>
                <a:gd name="T45" fmla="*/ 10 h 379"/>
                <a:gd name="T46" fmla="*/ 5 w 323"/>
                <a:gd name="T47" fmla="*/ 9 h 379"/>
                <a:gd name="T48" fmla="*/ 5 w 323"/>
                <a:gd name="T49" fmla="*/ 9 h 379"/>
                <a:gd name="T50" fmla="*/ 4 w 323"/>
                <a:gd name="T51" fmla="*/ 9 h 379"/>
                <a:gd name="T52" fmla="*/ 3 w 323"/>
                <a:gd name="T53" fmla="*/ 9 h 379"/>
                <a:gd name="T54" fmla="*/ 2 w 323"/>
                <a:gd name="T55" fmla="*/ 8 h 379"/>
                <a:gd name="T56" fmla="*/ 1 w 323"/>
                <a:gd name="T57" fmla="*/ 8 h 379"/>
                <a:gd name="T58" fmla="*/ 1 w 323"/>
                <a:gd name="T59" fmla="*/ 7 h 379"/>
                <a:gd name="T60" fmla="*/ 1 w 323"/>
                <a:gd name="T61" fmla="*/ 7 h 379"/>
                <a:gd name="T62" fmla="*/ 1 w 323"/>
                <a:gd name="T63" fmla="*/ 5 h 379"/>
                <a:gd name="T64" fmla="*/ 1 w 323"/>
                <a:gd name="T65" fmla="*/ 4 h 379"/>
                <a:gd name="T66" fmla="*/ 2 w 323"/>
                <a:gd name="T67" fmla="*/ 4 h 379"/>
                <a:gd name="T68" fmla="*/ 2 w 323"/>
                <a:gd name="T69" fmla="*/ 3 h 379"/>
                <a:gd name="T70" fmla="*/ 3 w 323"/>
                <a:gd name="T71" fmla="*/ 2 h 379"/>
                <a:gd name="T72" fmla="*/ 4 w 323"/>
                <a:gd name="T73" fmla="*/ 2 h 379"/>
                <a:gd name="T74" fmla="*/ 5 w 323"/>
                <a:gd name="T75" fmla="*/ 1 h 379"/>
                <a:gd name="T76" fmla="*/ 6 w 323"/>
                <a:gd name="T77" fmla="*/ 1 h 379"/>
                <a:gd name="T78" fmla="*/ 7 w 323"/>
                <a:gd name="T79" fmla="*/ 0 h 379"/>
                <a:gd name="T80" fmla="*/ 7 w 323"/>
                <a:gd name="T81" fmla="*/ 0 h 379"/>
                <a:gd name="T82" fmla="*/ 6 w 323"/>
                <a:gd name="T83" fmla="*/ 0 h 379"/>
                <a:gd name="T84" fmla="*/ 5 w 323"/>
                <a:gd name="T85" fmla="*/ 0 h 379"/>
                <a:gd name="T86" fmla="*/ 4 w 323"/>
                <a:gd name="T87" fmla="*/ 1 h 37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23"/>
                <a:gd name="T133" fmla="*/ 0 h 379"/>
                <a:gd name="T134" fmla="*/ 323 w 323"/>
                <a:gd name="T135" fmla="*/ 379 h 379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23" h="379">
                  <a:moveTo>
                    <a:pt x="126" y="50"/>
                  </a:moveTo>
                  <a:lnTo>
                    <a:pt x="101" y="70"/>
                  </a:lnTo>
                  <a:lnTo>
                    <a:pt x="76" y="92"/>
                  </a:lnTo>
                  <a:lnTo>
                    <a:pt x="54" y="115"/>
                  </a:lnTo>
                  <a:lnTo>
                    <a:pt x="34" y="140"/>
                  </a:lnTo>
                  <a:lnTo>
                    <a:pt x="18" y="167"/>
                  </a:lnTo>
                  <a:lnTo>
                    <a:pt x="6" y="196"/>
                  </a:lnTo>
                  <a:lnTo>
                    <a:pt x="0" y="227"/>
                  </a:lnTo>
                  <a:lnTo>
                    <a:pt x="1" y="259"/>
                  </a:lnTo>
                  <a:lnTo>
                    <a:pt x="4" y="267"/>
                  </a:lnTo>
                  <a:lnTo>
                    <a:pt x="7" y="277"/>
                  </a:lnTo>
                  <a:lnTo>
                    <a:pt x="11" y="283"/>
                  </a:lnTo>
                  <a:lnTo>
                    <a:pt x="15" y="291"/>
                  </a:lnTo>
                  <a:lnTo>
                    <a:pt x="21" y="298"/>
                  </a:lnTo>
                  <a:lnTo>
                    <a:pt x="27" y="305"/>
                  </a:lnTo>
                  <a:lnTo>
                    <a:pt x="34" y="311"/>
                  </a:lnTo>
                  <a:lnTo>
                    <a:pt x="41" y="316"/>
                  </a:lnTo>
                  <a:lnTo>
                    <a:pt x="57" y="325"/>
                  </a:lnTo>
                  <a:lnTo>
                    <a:pt x="72" y="333"/>
                  </a:lnTo>
                  <a:lnTo>
                    <a:pt x="87" y="340"/>
                  </a:lnTo>
                  <a:lnTo>
                    <a:pt x="103" y="345"/>
                  </a:lnTo>
                  <a:lnTo>
                    <a:pt x="120" y="351"/>
                  </a:lnTo>
                  <a:lnTo>
                    <a:pt x="136" y="356"/>
                  </a:lnTo>
                  <a:lnTo>
                    <a:pt x="153" y="360"/>
                  </a:lnTo>
                  <a:lnTo>
                    <a:pt x="169" y="364"/>
                  </a:lnTo>
                  <a:lnTo>
                    <a:pt x="187" y="367"/>
                  </a:lnTo>
                  <a:lnTo>
                    <a:pt x="204" y="370"/>
                  </a:lnTo>
                  <a:lnTo>
                    <a:pt x="221" y="372"/>
                  </a:lnTo>
                  <a:lnTo>
                    <a:pt x="238" y="374"/>
                  </a:lnTo>
                  <a:lnTo>
                    <a:pt x="256" y="375"/>
                  </a:lnTo>
                  <a:lnTo>
                    <a:pt x="273" y="376"/>
                  </a:lnTo>
                  <a:lnTo>
                    <a:pt x="290" y="378"/>
                  </a:lnTo>
                  <a:lnTo>
                    <a:pt x="307" y="379"/>
                  </a:lnTo>
                  <a:lnTo>
                    <a:pt x="312" y="379"/>
                  </a:lnTo>
                  <a:lnTo>
                    <a:pt x="317" y="375"/>
                  </a:lnTo>
                  <a:lnTo>
                    <a:pt x="320" y="372"/>
                  </a:lnTo>
                  <a:lnTo>
                    <a:pt x="323" y="366"/>
                  </a:lnTo>
                  <a:lnTo>
                    <a:pt x="323" y="360"/>
                  </a:lnTo>
                  <a:lnTo>
                    <a:pt x="320" y="356"/>
                  </a:lnTo>
                  <a:lnTo>
                    <a:pt x="316" y="352"/>
                  </a:lnTo>
                  <a:lnTo>
                    <a:pt x="311" y="351"/>
                  </a:lnTo>
                  <a:lnTo>
                    <a:pt x="295" y="351"/>
                  </a:lnTo>
                  <a:lnTo>
                    <a:pt x="279" y="351"/>
                  </a:lnTo>
                  <a:lnTo>
                    <a:pt x="263" y="350"/>
                  </a:lnTo>
                  <a:lnTo>
                    <a:pt x="248" y="349"/>
                  </a:lnTo>
                  <a:lnTo>
                    <a:pt x="231" y="348"/>
                  </a:lnTo>
                  <a:lnTo>
                    <a:pt x="215" y="345"/>
                  </a:lnTo>
                  <a:lnTo>
                    <a:pt x="200" y="343"/>
                  </a:lnTo>
                  <a:lnTo>
                    <a:pt x="183" y="341"/>
                  </a:lnTo>
                  <a:lnTo>
                    <a:pt x="168" y="337"/>
                  </a:lnTo>
                  <a:lnTo>
                    <a:pt x="151" y="334"/>
                  </a:lnTo>
                  <a:lnTo>
                    <a:pt x="136" y="329"/>
                  </a:lnTo>
                  <a:lnTo>
                    <a:pt x="121" y="325"/>
                  </a:lnTo>
                  <a:lnTo>
                    <a:pt x="106" y="320"/>
                  </a:lnTo>
                  <a:lnTo>
                    <a:pt x="92" y="313"/>
                  </a:lnTo>
                  <a:lnTo>
                    <a:pt x="76" y="306"/>
                  </a:lnTo>
                  <a:lnTo>
                    <a:pt x="62" y="300"/>
                  </a:lnTo>
                  <a:lnTo>
                    <a:pt x="51" y="291"/>
                  </a:lnTo>
                  <a:lnTo>
                    <a:pt x="41" y="280"/>
                  </a:lnTo>
                  <a:lnTo>
                    <a:pt x="35" y="269"/>
                  </a:lnTo>
                  <a:lnTo>
                    <a:pt x="31" y="255"/>
                  </a:lnTo>
                  <a:lnTo>
                    <a:pt x="31" y="239"/>
                  </a:lnTo>
                  <a:lnTo>
                    <a:pt x="33" y="218"/>
                  </a:lnTo>
                  <a:lnTo>
                    <a:pt x="38" y="197"/>
                  </a:lnTo>
                  <a:lnTo>
                    <a:pt x="42" y="182"/>
                  </a:lnTo>
                  <a:lnTo>
                    <a:pt x="51" y="165"/>
                  </a:lnTo>
                  <a:lnTo>
                    <a:pt x="60" y="150"/>
                  </a:lnTo>
                  <a:lnTo>
                    <a:pt x="68" y="136"/>
                  </a:lnTo>
                  <a:lnTo>
                    <a:pt x="79" y="124"/>
                  </a:lnTo>
                  <a:lnTo>
                    <a:pt x="89" y="111"/>
                  </a:lnTo>
                  <a:lnTo>
                    <a:pt x="101" y="100"/>
                  </a:lnTo>
                  <a:lnTo>
                    <a:pt x="114" y="88"/>
                  </a:lnTo>
                  <a:lnTo>
                    <a:pt x="129" y="76"/>
                  </a:lnTo>
                  <a:lnTo>
                    <a:pt x="144" y="64"/>
                  </a:lnTo>
                  <a:lnTo>
                    <a:pt x="162" y="53"/>
                  </a:lnTo>
                  <a:lnTo>
                    <a:pt x="181" y="41"/>
                  </a:lnTo>
                  <a:lnTo>
                    <a:pt x="201" y="31"/>
                  </a:lnTo>
                  <a:lnTo>
                    <a:pt x="219" y="22"/>
                  </a:lnTo>
                  <a:lnTo>
                    <a:pt x="237" y="14"/>
                  </a:lnTo>
                  <a:lnTo>
                    <a:pt x="253" y="7"/>
                  </a:lnTo>
                  <a:lnTo>
                    <a:pt x="268" y="1"/>
                  </a:lnTo>
                  <a:lnTo>
                    <a:pt x="255" y="0"/>
                  </a:lnTo>
                  <a:lnTo>
                    <a:pt x="238" y="1"/>
                  </a:lnTo>
                  <a:lnTo>
                    <a:pt x="221" y="5"/>
                  </a:lnTo>
                  <a:lnTo>
                    <a:pt x="201" y="11"/>
                  </a:lnTo>
                  <a:lnTo>
                    <a:pt x="181" y="19"/>
                  </a:lnTo>
                  <a:lnTo>
                    <a:pt x="161" y="28"/>
                  </a:lnTo>
                  <a:lnTo>
                    <a:pt x="142" y="39"/>
                  </a:lnTo>
                  <a:lnTo>
                    <a:pt x="126" y="5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435" name="Freeform 1017"/>
            <p:cNvSpPr>
              <a:spLocks/>
            </p:cNvSpPr>
            <p:nvPr/>
          </p:nvSpPr>
          <p:spPr bwMode="auto">
            <a:xfrm>
              <a:off x="4384" y="3136"/>
              <a:ext cx="47" cy="42"/>
            </a:xfrm>
            <a:custGeom>
              <a:avLst/>
              <a:gdLst>
                <a:gd name="T0" fmla="*/ 6 w 282"/>
                <a:gd name="T1" fmla="*/ 2 h 253"/>
                <a:gd name="T2" fmla="*/ 7 w 282"/>
                <a:gd name="T3" fmla="*/ 2 h 253"/>
                <a:gd name="T4" fmla="*/ 7 w 282"/>
                <a:gd name="T5" fmla="*/ 3 h 253"/>
                <a:gd name="T6" fmla="*/ 7 w 282"/>
                <a:gd name="T7" fmla="*/ 3 h 253"/>
                <a:gd name="T8" fmla="*/ 7 w 282"/>
                <a:gd name="T9" fmla="*/ 4 h 253"/>
                <a:gd name="T10" fmla="*/ 7 w 282"/>
                <a:gd name="T11" fmla="*/ 4 h 253"/>
                <a:gd name="T12" fmla="*/ 7 w 282"/>
                <a:gd name="T13" fmla="*/ 5 h 253"/>
                <a:gd name="T14" fmla="*/ 7 w 282"/>
                <a:gd name="T15" fmla="*/ 5 h 253"/>
                <a:gd name="T16" fmla="*/ 6 w 282"/>
                <a:gd name="T17" fmla="*/ 5 h 253"/>
                <a:gd name="T18" fmla="*/ 6 w 282"/>
                <a:gd name="T19" fmla="*/ 6 h 253"/>
                <a:gd name="T20" fmla="*/ 6 w 282"/>
                <a:gd name="T21" fmla="*/ 6 h 253"/>
                <a:gd name="T22" fmla="*/ 6 w 282"/>
                <a:gd name="T23" fmla="*/ 6 h 253"/>
                <a:gd name="T24" fmla="*/ 5 w 282"/>
                <a:gd name="T25" fmla="*/ 6 h 253"/>
                <a:gd name="T26" fmla="*/ 5 w 282"/>
                <a:gd name="T27" fmla="*/ 7 h 253"/>
                <a:gd name="T28" fmla="*/ 5 w 282"/>
                <a:gd name="T29" fmla="*/ 7 h 253"/>
                <a:gd name="T30" fmla="*/ 5 w 282"/>
                <a:gd name="T31" fmla="*/ 7 h 253"/>
                <a:gd name="T32" fmla="*/ 5 w 282"/>
                <a:gd name="T33" fmla="*/ 7 h 253"/>
                <a:gd name="T34" fmla="*/ 6 w 282"/>
                <a:gd name="T35" fmla="*/ 7 h 253"/>
                <a:gd name="T36" fmla="*/ 6 w 282"/>
                <a:gd name="T37" fmla="*/ 7 h 253"/>
                <a:gd name="T38" fmla="*/ 6 w 282"/>
                <a:gd name="T39" fmla="*/ 7 h 253"/>
                <a:gd name="T40" fmla="*/ 6 w 282"/>
                <a:gd name="T41" fmla="*/ 7 h 253"/>
                <a:gd name="T42" fmla="*/ 6 w 282"/>
                <a:gd name="T43" fmla="*/ 6 h 253"/>
                <a:gd name="T44" fmla="*/ 7 w 282"/>
                <a:gd name="T45" fmla="*/ 6 h 253"/>
                <a:gd name="T46" fmla="*/ 7 w 282"/>
                <a:gd name="T47" fmla="*/ 5 h 253"/>
                <a:gd name="T48" fmla="*/ 8 w 282"/>
                <a:gd name="T49" fmla="*/ 5 h 253"/>
                <a:gd name="T50" fmla="*/ 8 w 282"/>
                <a:gd name="T51" fmla="*/ 4 h 253"/>
                <a:gd name="T52" fmla="*/ 8 w 282"/>
                <a:gd name="T53" fmla="*/ 3 h 253"/>
                <a:gd name="T54" fmla="*/ 7 w 282"/>
                <a:gd name="T55" fmla="*/ 2 h 253"/>
                <a:gd name="T56" fmla="*/ 7 w 282"/>
                <a:gd name="T57" fmla="*/ 2 h 253"/>
                <a:gd name="T58" fmla="*/ 6 w 282"/>
                <a:gd name="T59" fmla="*/ 2 h 253"/>
                <a:gd name="T60" fmla="*/ 6 w 282"/>
                <a:gd name="T61" fmla="*/ 1 h 253"/>
                <a:gd name="T62" fmla="*/ 6 w 282"/>
                <a:gd name="T63" fmla="*/ 1 h 253"/>
                <a:gd name="T64" fmla="*/ 5 w 282"/>
                <a:gd name="T65" fmla="*/ 1 h 253"/>
                <a:gd name="T66" fmla="*/ 4 w 282"/>
                <a:gd name="T67" fmla="*/ 1 h 253"/>
                <a:gd name="T68" fmla="*/ 4 w 282"/>
                <a:gd name="T69" fmla="*/ 0 h 253"/>
                <a:gd name="T70" fmla="*/ 3 w 282"/>
                <a:gd name="T71" fmla="*/ 0 h 253"/>
                <a:gd name="T72" fmla="*/ 3 w 282"/>
                <a:gd name="T73" fmla="*/ 0 h 253"/>
                <a:gd name="T74" fmla="*/ 2 w 282"/>
                <a:gd name="T75" fmla="*/ 0 h 253"/>
                <a:gd name="T76" fmla="*/ 2 w 282"/>
                <a:gd name="T77" fmla="*/ 0 h 253"/>
                <a:gd name="T78" fmla="*/ 1 w 282"/>
                <a:gd name="T79" fmla="*/ 0 h 253"/>
                <a:gd name="T80" fmla="*/ 1 w 282"/>
                <a:gd name="T81" fmla="*/ 0 h 253"/>
                <a:gd name="T82" fmla="*/ 0 w 282"/>
                <a:gd name="T83" fmla="*/ 0 h 253"/>
                <a:gd name="T84" fmla="*/ 0 w 282"/>
                <a:gd name="T85" fmla="*/ 0 h 253"/>
                <a:gd name="T86" fmla="*/ 0 w 282"/>
                <a:gd name="T87" fmla="*/ 0 h 253"/>
                <a:gd name="T88" fmla="*/ 0 w 282"/>
                <a:gd name="T89" fmla="*/ 0 h 253"/>
                <a:gd name="T90" fmla="*/ 0 w 282"/>
                <a:gd name="T91" fmla="*/ 0 h 253"/>
                <a:gd name="T92" fmla="*/ 1 w 282"/>
                <a:gd name="T93" fmla="*/ 0 h 253"/>
                <a:gd name="T94" fmla="*/ 1 w 282"/>
                <a:gd name="T95" fmla="*/ 0 h 253"/>
                <a:gd name="T96" fmla="*/ 1 w 282"/>
                <a:gd name="T97" fmla="*/ 0 h 253"/>
                <a:gd name="T98" fmla="*/ 2 w 282"/>
                <a:gd name="T99" fmla="*/ 0 h 253"/>
                <a:gd name="T100" fmla="*/ 2 w 282"/>
                <a:gd name="T101" fmla="*/ 0 h 253"/>
                <a:gd name="T102" fmla="*/ 3 w 282"/>
                <a:gd name="T103" fmla="*/ 1 h 253"/>
                <a:gd name="T104" fmla="*/ 3 w 282"/>
                <a:gd name="T105" fmla="*/ 1 h 253"/>
                <a:gd name="T106" fmla="*/ 4 w 282"/>
                <a:gd name="T107" fmla="*/ 1 h 253"/>
                <a:gd name="T108" fmla="*/ 4 w 282"/>
                <a:gd name="T109" fmla="*/ 1 h 253"/>
                <a:gd name="T110" fmla="*/ 4 w 282"/>
                <a:gd name="T111" fmla="*/ 1 h 253"/>
                <a:gd name="T112" fmla="*/ 5 w 282"/>
                <a:gd name="T113" fmla="*/ 1 h 253"/>
                <a:gd name="T114" fmla="*/ 5 w 282"/>
                <a:gd name="T115" fmla="*/ 1 h 253"/>
                <a:gd name="T116" fmla="*/ 6 w 282"/>
                <a:gd name="T117" fmla="*/ 2 h 253"/>
                <a:gd name="T118" fmla="*/ 6 w 282"/>
                <a:gd name="T119" fmla="*/ 2 h 253"/>
                <a:gd name="T120" fmla="*/ 6 w 282"/>
                <a:gd name="T121" fmla="*/ 2 h 253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82"/>
                <a:gd name="T184" fmla="*/ 0 h 253"/>
                <a:gd name="T185" fmla="*/ 282 w 282"/>
                <a:gd name="T186" fmla="*/ 253 h 253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82" h="253">
                  <a:moveTo>
                    <a:pt x="235" y="78"/>
                  </a:moveTo>
                  <a:lnTo>
                    <a:pt x="248" y="92"/>
                  </a:lnTo>
                  <a:lnTo>
                    <a:pt x="255" y="108"/>
                  </a:lnTo>
                  <a:lnTo>
                    <a:pt x="259" y="125"/>
                  </a:lnTo>
                  <a:lnTo>
                    <a:pt x="259" y="144"/>
                  </a:lnTo>
                  <a:lnTo>
                    <a:pt x="257" y="159"/>
                  </a:lnTo>
                  <a:lnTo>
                    <a:pt x="252" y="171"/>
                  </a:lnTo>
                  <a:lnTo>
                    <a:pt x="244" y="184"/>
                  </a:lnTo>
                  <a:lnTo>
                    <a:pt x="236" y="194"/>
                  </a:lnTo>
                  <a:lnTo>
                    <a:pt x="225" y="206"/>
                  </a:lnTo>
                  <a:lnTo>
                    <a:pt x="215" y="215"/>
                  </a:lnTo>
                  <a:lnTo>
                    <a:pt x="204" y="225"/>
                  </a:lnTo>
                  <a:lnTo>
                    <a:pt x="194" y="236"/>
                  </a:lnTo>
                  <a:lnTo>
                    <a:pt x="191" y="239"/>
                  </a:lnTo>
                  <a:lnTo>
                    <a:pt x="190" y="242"/>
                  </a:lnTo>
                  <a:lnTo>
                    <a:pt x="191" y="246"/>
                  </a:lnTo>
                  <a:lnTo>
                    <a:pt x="194" y="249"/>
                  </a:lnTo>
                  <a:lnTo>
                    <a:pt x="197" y="252"/>
                  </a:lnTo>
                  <a:lnTo>
                    <a:pt x="201" y="253"/>
                  </a:lnTo>
                  <a:lnTo>
                    <a:pt x="205" y="252"/>
                  </a:lnTo>
                  <a:lnTo>
                    <a:pt x="209" y="249"/>
                  </a:lnTo>
                  <a:lnTo>
                    <a:pt x="232" y="234"/>
                  </a:lnTo>
                  <a:lnTo>
                    <a:pt x="251" y="215"/>
                  </a:lnTo>
                  <a:lnTo>
                    <a:pt x="267" y="192"/>
                  </a:lnTo>
                  <a:lnTo>
                    <a:pt x="278" y="168"/>
                  </a:lnTo>
                  <a:lnTo>
                    <a:pt x="282" y="141"/>
                  </a:lnTo>
                  <a:lnTo>
                    <a:pt x="279" y="116"/>
                  </a:lnTo>
                  <a:lnTo>
                    <a:pt x="270" y="92"/>
                  </a:lnTo>
                  <a:lnTo>
                    <a:pt x="251" y="70"/>
                  </a:lnTo>
                  <a:lnTo>
                    <a:pt x="237" y="59"/>
                  </a:lnTo>
                  <a:lnTo>
                    <a:pt x="221" y="48"/>
                  </a:lnTo>
                  <a:lnTo>
                    <a:pt x="202" y="39"/>
                  </a:lnTo>
                  <a:lnTo>
                    <a:pt x="183" y="31"/>
                  </a:lnTo>
                  <a:lnTo>
                    <a:pt x="163" y="24"/>
                  </a:lnTo>
                  <a:lnTo>
                    <a:pt x="142" y="18"/>
                  </a:lnTo>
                  <a:lnTo>
                    <a:pt x="122" y="13"/>
                  </a:lnTo>
                  <a:lnTo>
                    <a:pt x="101" y="8"/>
                  </a:lnTo>
                  <a:lnTo>
                    <a:pt x="82" y="5"/>
                  </a:lnTo>
                  <a:lnTo>
                    <a:pt x="63" y="2"/>
                  </a:lnTo>
                  <a:lnTo>
                    <a:pt x="47" y="0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10" y="1"/>
                  </a:lnTo>
                  <a:lnTo>
                    <a:pt x="4" y="4"/>
                  </a:lnTo>
                  <a:lnTo>
                    <a:pt x="0" y="6"/>
                  </a:lnTo>
                  <a:lnTo>
                    <a:pt x="12" y="8"/>
                  </a:lnTo>
                  <a:lnTo>
                    <a:pt x="25" y="9"/>
                  </a:lnTo>
                  <a:lnTo>
                    <a:pt x="38" y="12"/>
                  </a:lnTo>
                  <a:lnTo>
                    <a:pt x="52" y="14"/>
                  </a:lnTo>
                  <a:lnTo>
                    <a:pt x="67" y="16"/>
                  </a:lnTo>
                  <a:lnTo>
                    <a:pt x="82" y="18"/>
                  </a:lnTo>
                  <a:lnTo>
                    <a:pt x="97" y="22"/>
                  </a:lnTo>
                  <a:lnTo>
                    <a:pt x="114" y="25"/>
                  </a:lnTo>
                  <a:lnTo>
                    <a:pt x="129" y="30"/>
                  </a:lnTo>
                  <a:lnTo>
                    <a:pt x="146" y="35"/>
                  </a:lnTo>
                  <a:lnTo>
                    <a:pt x="162" y="40"/>
                  </a:lnTo>
                  <a:lnTo>
                    <a:pt x="177" y="46"/>
                  </a:lnTo>
                  <a:lnTo>
                    <a:pt x="192" y="53"/>
                  </a:lnTo>
                  <a:lnTo>
                    <a:pt x="208" y="60"/>
                  </a:lnTo>
                  <a:lnTo>
                    <a:pt x="222" y="69"/>
                  </a:lnTo>
                  <a:lnTo>
                    <a:pt x="235" y="78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436" name="Freeform 1018"/>
            <p:cNvSpPr>
              <a:spLocks/>
            </p:cNvSpPr>
            <p:nvPr/>
          </p:nvSpPr>
          <p:spPr bwMode="auto">
            <a:xfrm>
              <a:off x="4290" y="3159"/>
              <a:ext cx="19" cy="39"/>
            </a:xfrm>
            <a:custGeom>
              <a:avLst/>
              <a:gdLst>
                <a:gd name="T0" fmla="*/ 0 w 115"/>
                <a:gd name="T1" fmla="*/ 3 h 236"/>
                <a:gd name="T2" fmla="*/ 0 w 115"/>
                <a:gd name="T3" fmla="*/ 4 h 236"/>
                <a:gd name="T4" fmla="*/ 0 w 115"/>
                <a:gd name="T5" fmla="*/ 4 h 236"/>
                <a:gd name="T6" fmla="*/ 0 w 115"/>
                <a:gd name="T7" fmla="*/ 5 h 236"/>
                <a:gd name="T8" fmla="*/ 1 w 115"/>
                <a:gd name="T9" fmla="*/ 5 h 236"/>
                <a:gd name="T10" fmla="*/ 1 w 115"/>
                <a:gd name="T11" fmla="*/ 6 h 236"/>
                <a:gd name="T12" fmla="*/ 1 w 115"/>
                <a:gd name="T13" fmla="*/ 6 h 236"/>
                <a:gd name="T14" fmla="*/ 2 w 115"/>
                <a:gd name="T15" fmla="*/ 6 h 236"/>
                <a:gd name="T16" fmla="*/ 2 w 115"/>
                <a:gd name="T17" fmla="*/ 6 h 236"/>
                <a:gd name="T18" fmla="*/ 3 w 115"/>
                <a:gd name="T19" fmla="*/ 6 h 236"/>
                <a:gd name="T20" fmla="*/ 3 w 115"/>
                <a:gd name="T21" fmla="*/ 6 h 236"/>
                <a:gd name="T22" fmla="*/ 3 w 115"/>
                <a:gd name="T23" fmla="*/ 6 h 236"/>
                <a:gd name="T24" fmla="*/ 3 w 115"/>
                <a:gd name="T25" fmla="*/ 6 h 236"/>
                <a:gd name="T26" fmla="*/ 3 w 115"/>
                <a:gd name="T27" fmla="*/ 6 h 236"/>
                <a:gd name="T28" fmla="*/ 3 w 115"/>
                <a:gd name="T29" fmla="*/ 6 h 236"/>
                <a:gd name="T30" fmla="*/ 3 w 115"/>
                <a:gd name="T31" fmla="*/ 6 h 236"/>
                <a:gd name="T32" fmla="*/ 3 w 115"/>
                <a:gd name="T33" fmla="*/ 6 h 236"/>
                <a:gd name="T34" fmla="*/ 2 w 115"/>
                <a:gd name="T35" fmla="*/ 5 h 236"/>
                <a:gd name="T36" fmla="*/ 2 w 115"/>
                <a:gd name="T37" fmla="*/ 5 h 236"/>
                <a:gd name="T38" fmla="*/ 1 w 115"/>
                <a:gd name="T39" fmla="*/ 5 h 236"/>
                <a:gd name="T40" fmla="*/ 1 w 115"/>
                <a:gd name="T41" fmla="*/ 4 h 236"/>
                <a:gd name="T42" fmla="*/ 1 w 115"/>
                <a:gd name="T43" fmla="*/ 4 h 236"/>
                <a:gd name="T44" fmla="*/ 1 w 115"/>
                <a:gd name="T45" fmla="*/ 3 h 236"/>
                <a:gd name="T46" fmla="*/ 1 w 115"/>
                <a:gd name="T47" fmla="*/ 3 h 236"/>
                <a:gd name="T48" fmla="*/ 1 w 115"/>
                <a:gd name="T49" fmla="*/ 2 h 236"/>
                <a:gd name="T50" fmla="*/ 1 w 115"/>
                <a:gd name="T51" fmla="*/ 2 h 236"/>
                <a:gd name="T52" fmla="*/ 1 w 115"/>
                <a:gd name="T53" fmla="*/ 2 h 236"/>
                <a:gd name="T54" fmla="*/ 2 w 115"/>
                <a:gd name="T55" fmla="*/ 1 h 236"/>
                <a:gd name="T56" fmla="*/ 2 w 115"/>
                <a:gd name="T57" fmla="*/ 1 h 236"/>
                <a:gd name="T58" fmla="*/ 3 w 115"/>
                <a:gd name="T59" fmla="*/ 1 h 236"/>
                <a:gd name="T60" fmla="*/ 3 w 115"/>
                <a:gd name="T61" fmla="*/ 0 h 236"/>
                <a:gd name="T62" fmla="*/ 3 w 115"/>
                <a:gd name="T63" fmla="*/ 0 h 236"/>
                <a:gd name="T64" fmla="*/ 3 w 115"/>
                <a:gd name="T65" fmla="*/ 0 h 236"/>
                <a:gd name="T66" fmla="*/ 3 w 115"/>
                <a:gd name="T67" fmla="*/ 0 h 236"/>
                <a:gd name="T68" fmla="*/ 2 w 115"/>
                <a:gd name="T69" fmla="*/ 0 h 236"/>
                <a:gd name="T70" fmla="*/ 2 w 115"/>
                <a:gd name="T71" fmla="*/ 1 h 236"/>
                <a:gd name="T72" fmla="*/ 1 w 115"/>
                <a:gd name="T73" fmla="*/ 1 h 236"/>
                <a:gd name="T74" fmla="*/ 1 w 115"/>
                <a:gd name="T75" fmla="*/ 2 h 236"/>
                <a:gd name="T76" fmla="*/ 0 w 115"/>
                <a:gd name="T77" fmla="*/ 2 h 236"/>
                <a:gd name="T78" fmla="*/ 0 w 115"/>
                <a:gd name="T79" fmla="*/ 3 h 236"/>
                <a:gd name="T80" fmla="*/ 0 w 115"/>
                <a:gd name="T81" fmla="*/ 3 h 2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15"/>
                <a:gd name="T124" fmla="*/ 0 h 236"/>
                <a:gd name="T125" fmla="*/ 115 w 115"/>
                <a:gd name="T126" fmla="*/ 236 h 2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15" h="236">
                  <a:moveTo>
                    <a:pt x="0" y="128"/>
                  </a:moveTo>
                  <a:lnTo>
                    <a:pt x="0" y="148"/>
                  </a:lnTo>
                  <a:lnTo>
                    <a:pt x="5" y="166"/>
                  </a:lnTo>
                  <a:lnTo>
                    <a:pt x="13" y="184"/>
                  </a:lnTo>
                  <a:lnTo>
                    <a:pt x="24" y="198"/>
                  </a:lnTo>
                  <a:lnTo>
                    <a:pt x="39" y="211"/>
                  </a:lnTo>
                  <a:lnTo>
                    <a:pt x="55" y="223"/>
                  </a:lnTo>
                  <a:lnTo>
                    <a:pt x="74" y="231"/>
                  </a:lnTo>
                  <a:lnTo>
                    <a:pt x="92" y="235"/>
                  </a:lnTo>
                  <a:lnTo>
                    <a:pt x="98" y="236"/>
                  </a:lnTo>
                  <a:lnTo>
                    <a:pt x="104" y="234"/>
                  </a:lnTo>
                  <a:lnTo>
                    <a:pt x="109" y="231"/>
                  </a:lnTo>
                  <a:lnTo>
                    <a:pt x="111" y="226"/>
                  </a:lnTo>
                  <a:lnTo>
                    <a:pt x="111" y="220"/>
                  </a:lnTo>
                  <a:lnTo>
                    <a:pt x="110" y="215"/>
                  </a:lnTo>
                  <a:lnTo>
                    <a:pt x="107" y="210"/>
                  </a:lnTo>
                  <a:lnTo>
                    <a:pt x="101" y="208"/>
                  </a:lnTo>
                  <a:lnTo>
                    <a:pt x="82" y="201"/>
                  </a:lnTo>
                  <a:lnTo>
                    <a:pt x="64" y="192"/>
                  </a:lnTo>
                  <a:lnTo>
                    <a:pt x="50" y="179"/>
                  </a:lnTo>
                  <a:lnTo>
                    <a:pt x="40" y="165"/>
                  </a:lnTo>
                  <a:lnTo>
                    <a:pt x="33" y="148"/>
                  </a:lnTo>
                  <a:lnTo>
                    <a:pt x="29" y="130"/>
                  </a:lnTo>
                  <a:lnTo>
                    <a:pt x="29" y="110"/>
                  </a:lnTo>
                  <a:lnTo>
                    <a:pt x="35" y="89"/>
                  </a:lnTo>
                  <a:lnTo>
                    <a:pt x="43" y="74"/>
                  </a:lnTo>
                  <a:lnTo>
                    <a:pt x="56" y="60"/>
                  </a:lnTo>
                  <a:lnTo>
                    <a:pt x="70" y="46"/>
                  </a:lnTo>
                  <a:lnTo>
                    <a:pt x="85" y="33"/>
                  </a:lnTo>
                  <a:lnTo>
                    <a:pt x="98" y="23"/>
                  </a:lnTo>
                  <a:lnTo>
                    <a:pt x="109" y="12"/>
                  </a:lnTo>
                  <a:lnTo>
                    <a:pt x="115" y="6"/>
                  </a:lnTo>
                  <a:lnTo>
                    <a:pt x="115" y="0"/>
                  </a:lnTo>
                  <a:lnTo>
                    <a:pt x="102" y="4"/>
                  </a:lnTo>
                  <a:lnTo>
                    <a:pt x="85" y="12"/>
                  </a:lnTo>
                  <a:lnTo>
                    <a:pt x="68" y="26"/>
                  </a:lnTo>
                  <a:lnTo>
                    <a:pt x="49" y="42"/>
                  </a:lnTo>
                  <a:lnTo>
                    <a:pt x="32" y="61"/>
                  </a:lnTo>
                  <a:lnTo>
                    <a:pt x="17" y="82"/>
                  </a:lnTo>
                  <a:lnTo>
                    <a:pt x="6" y="105"/>
                  </a:lnTo>
                  <a:lnTo>
                    <a:pt x="0" y="128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437" name="Freeform 1019"/>
            <p:cNvSpPr>
              <a:spLocks/>
            </p:cNvSpPr>
            <p:nvPr/>
          </p:nvSpPr>
          <p:spPr bwMode="auto">
            <a:xfrm>
              <a:off x="4423" y="3133"/>
              <a:ext cx="41" cy="52"/>
            </a:xfrm>
            <a:custGeom>
              <a:avLst/>
              <a:gdLst>
                <a:gd name="T0" fmla="*/ 6 w 245"/>
                <a:gd name="T1" fmla="*/ 4 h 310"/>
                <a:gd name="T2" fmla="*/ 6 w 245"/>
                <a:gd name="T3" fmla="*/ 4 h 310"/>
                <a:gd name="T4" fmla="*/ 6 w 245"/>
                <a:gd name="T5" fmla="*/ 5 h 310"/>
                <a:gd name="T6" fmla="*/ 6 w 245"/>
                <a:gd name="T7" fmla="*/ 5 h 310"/>
                <a:gd name="T8" fmla="*/ 6 w 245"/>
                <a:gd name="T9" fmla="*/ 6 h 310"/>
                <a:gd name="T10" fmla="*/ 5 w 245"/>
                <a:gd name="T11" fmla="*/ 6 h 310"/>
                <a:gd name="T12" fmla="*/ 5 w 245"/>
                <a:gd name="T13" fmla="*/ 7 h 310"/>
                <a:gd name="T14" fmla="*/ 4 w 245"/>
                <a:gd name="T15" fmla="*/ 7 h 310"/>
                <a:gd name="T16" fmla="*/ 4 w 245"/>
                <a:gd name="T17" fmla="*/ 8 h 310"/>
                <a:gd name="T18" fmla="*/ 4 w 245"/>
                <a:gd name="T19" fmla="*/ 8 h 310"/>
                <a:gd name="T20" fmla="*/ 3 w 245"/>
                <a:gd name="T21" fmla="*/ 8 h 310"/>
                <a:gd name="T22" fmla="*/ 3 w 245"/>
                <a:gd name="T23" fmla="*/ 9 h 310"/>
                <a:gd name="T24" fmla="*/ 4 w 245"/>
                <a:gd name="T25" fmla="*/ 9 h 310"/>
                <a:gd name="T26" fmla="*/ 4 w 245"/>
                <a:gd name="T27" fmla="*/ 9 h 310"/>
                <a:gd name="T28" fmla="*/ 4 w 245"/>
                <a:gd name="T29" fmla="*/ 8 h 310"/>
                <a:gd name="T30" fmla="*/ 5 w 245"/>
                <a:gd name="T31" fmla="*/ 8 h 310"/>
                <a:gd name="T32" fmla="*/ 6 w 245"/>
                <a:gd name="T33" fmla="*/ 7 h 310"/>
                <a:gd name="T34" fmla="*/ 6 w 245"/>
                <a:gd name="T35" fmla="*/ 6 h 310"/>
                <a:gd name="T36" fmla="*/ 7 w 245"/>
                <a:gd name="T37" fmla="*/ 5 h 310"/>
                <a:gd name="T38" fmla="*/ 7 w 245"/>
                <a:gd name="T39" fmla="*/ 4 h 310"/>
                <a:gd name="T40" fmla="*/ 6 w 245"/>
                <a:gd name="T41" fmla="*/ 3 h 310"/>
                <a:gd name="T42" fmla="*/ 6 w 245"/>
                <a:gd name="T43" fmla="*/ 3 h 310"/>
                <a:gd name="T44" fmla="*/ 5 w 245"/>
                <a:gd name="T45" fmla="*/ 2 h 310"/>
                <a:gd name="T46" fmla="*/ 4 w 245"/>
                <a:gd name="T47" fmla="*/ 2 h 310"/>
                <a:gd name="T48" fmla="*/ 3 w 245"/>
                <a:gd name="T49" fmla="*/ 1 h 310"/>
                <a:gd name="T50" fmla="*/ 3 w 245"/>
                <a:gd name="T51" fmla="*/ 1 h 310"/>
                <a:gd name="T52" fmla="*/ 2 w 245"/>
                <a:gd name="T53" fmla="*/ 1 h 310"/>
                <a:gd name="T54" fmla="*/ 1 w 245"/>
                <a:gd name="T55" fmla="*/ 0 h 310"/>
                <a:gd name="T56" fmla="*/ 1 w 245"/>
                <a:gd name="T57" fmla="*/ 0 h 310"/>
                <a:gd name="T58" fmla="*/ 0 w 245"/>
                <a:gd name="T59" fmla="*/ 0 h 310"/>
                <a:gd name="T60" fmla="*/ 0 w 245"/>
                <a:gd name="T61" fmla="*/ 0 h 310"/>
                <a:gd name="T62" fmla="*/ 1 w 245"/>
                <a:gd name="T63" fmla="*/ 1 h 310"/>
                <a:gd name="T64" fmla="*/ 2 w 245"/>
                <a:gd name="T65" fmla="*/ 1 h 310"/>
                <a:gd name="T66" fmla="*/ 2 w 245"/>
                <a:gd name="T67" fmla="*/ 1 h 310"/>
                <a:gd name="T68" fmla="*/ 3 w 245"/>
                <a:gd name="T69" fmla="*/ 2 h 310"/>
                <a:gd name="T70" fmla="*/ 4 w 245"/>
                <a:gd name="T71" fmla="*/ 2 h 310"/>
                <a:gd name="T72" fmla="*/ 5 w 245"/>
                <a:gd name="T73" fmla="*/ 3 h 310"/>
                <a:gd name="T74" fmla="*/ 5 w 245"/>
                <a:gd name="T75" fmla="*/ 3 h 31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45"/>
                <a:gd name="T115" fmla="*/ 0 h 310"/>
                <a:gd name="T116" fmla="*/ 245 w 245"/>
                <a:gd name="T117" fmla="*/ 310 h 31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45" h="310">
                  <a:moveTo>
                    <a:pt x="200" y="116"/>
                  </a:moveTo>
                  <a:lnTo>
                    <a:pt x="208" y="124"/>
                  </a:lnTo>
                  <a:lnTo>
                    <a:pt x="214" y="133"/>
                  </a:lnTo>
                  <a:lnTo>
                    <a:pt x="220" y="144"/>
                  </a:lnTo>
                  <a:lnTo>
                    <a:pt x="223" y="154"/>
                  </a:lnTo>
                  <a:lnTo>
                    <a:pt x="226" y="164"/>
                  </a:lnTo>
                  <a:lnTo>
                    <a:pt x="224" y="176"/>
                  </a:lnTo>
                  <a:lnTo>
                    <a:pt x="222" y="187"/>
                  </a:lnTo>
                  <a:lnTo>
                    <a:pt x="216" y="198"/>
                  </a:lnTo>
                  <a:lnTo>
                    <a:pt x="208" y="209"/>
                  </a:lnTo>
                  <a:lnTo>
                    <a:pt x="199" y="219"/>
                  </a:lnTo>
                  <a:lnTo>
                    <a:pt x="188" y="229"/>
                  </a:lnTo>
                  <a:lnTo>
                    <a:pt x="177" y="238"/>
                  </a:lnTo>
                  <a:lnTo>
                    <a:pt x="166" y="246"/>
                  </a:lnTo>
                  <a:lnTo>
                    <a:pt x="154" y="255"/>
                  </a:lnTo>
                  <a:lnTo>
                    <a:pt x="142" y="264"/>
                  </a:lnTo>
                  <a:lnTo>
                    <a:pt x="132" y="275"/>
                  </a:lnTo>
                  <a:lnTo>
                    <a:pt x="128" y="278"/>
                  </a:lnTo>
                  <a:lnTo>
                    <a:pt x="126" y="283"/>
                  </a:lnTo>
                  <a:lnTo>
                    <a:pt x="124" y="287"/>
                  </a:lnTo>
                  <a:lnTo>
                    <a:pt x="121" y="292"/>
                  </a:lnTo>
                  <a:lnTo>
                    <a:pt x="120" y="296"/>
                  </a:lnTo>
                  <a:lnTo>
                    <a:pt x="120" y="301"/>
                  </a:lnTo>
                  <a:lnTo>
                    <a:pt x="122" y="306"/>
                  </a:lnTo>
                  <a:lnTo>
                    <a:pt x="126" y="309"/>
                  </a:lnTo>
                  <a:lnTo>
                    <a:pt x="131" y="310"/>
                  </a:lnTo>
                  <a:lnTo>
                    <a:pt x="135" y="310"/>
                  </a:lnTo>
                  <a:lnTo>
                    <a:pt x="139" y="309"/>
                  </a:lnTo>
                  <a:lnTo>
                    <a:pt x="142" y="306"/>
                  </a:lnTo>
                  <a:lnTo>
                    <a:pt x="154" y="292"/>
                  </a:lnTo>
                  <a:lnTo>
                    <a:pt x="167" y="280"/>
                  </a:lnTo>
                  <a:lnTo>
                    <a:pt x="180" y="269"/>
                  </a:lnTo>
                  <a:lnTo>
                    <a:pt x="194" y="257"/>
                  </a:lnTo>
                  <a:lnTo>
                    <a:pt x="207" y="246"/>
                  </a:lnTo>
                  <a:lnTo>
                    <a:pt x="220" y="233"/>
                  </a:lnTo>
                  <a:lnTo>
                    <a:pt x="230" y="219"/>
                  </a:lnTo>
                  <a:lnTo>
                    <a:pt x="238" y="204"/>
                  </a:lnTo>
                  <a:lnTo>
                    <a:pt x="244" y="186"/>
                  </a:lnTo>
                  <a:lnTo>
                    <a:pt x="245" y="169"/>
                  </a:lnTo>
                  <a:lnTo>
                    <a:pt x="243" y="152"/>
                  </a:lnTo>
                  <a:lnTo>
                    <a:pt x="237" y="134"/>
                  </a:lnTo>
                  <a:lnTo>
                    <a:pt x="228" y="119"/>
                  </a:lnTo>
                  <a:lnTo>
                    <a:pt x="217" y="105"/>
                  </a:lnTo>
                  <a:lnTo>
                    <a:pt x="203" y="93"/>
                  </a:lnTo>
                  <a:lnTo>
                    <a:pt x="188" y="83"/>
                  </a:lnTo>
                  <a:lnTo>
                    <a:pt x="176" y="76"/>
                  </a:lnTo>
                  <a:lnTo>
                    <a:pt x="163" y="69"/>
                  </a:lnTo>
                  <a:lnTo>
                    <a:pt x="151" y="61"/>
                  </a:lnTo>
                  <a:lnTo>
                    <a:pt x="136" y="54"/>
                  </a:lnTo>
                  <a:lnTo>
                    <a:pt x="122" y="46"/>
                  </a:lnTo>
                  <a:lnTo>
                    <a:pt x="107" y="39"/>
                  </a:lnTo>
                  <a:lnTo>
                    <a:pt x="93" y="31"/>
                  </a:lnTo>
                  <a:lnTo>
                    <a:pt x="79" y="24"/>
                  </a:lnTo>
                  <a:lnTo>
                    <a:pt x="66" y="18"/>
                  </a:lnTo>
                  <a:lnTo>
                    <a:pt x="53" y="13"/>
                  </a:lnTo>
                  <a:lnTo>
                    <a:pt x="40" y="8"/>
                  </a:lnTo>
                  <a:lnTo>
                    <a:pt x="30" y="5"/>
                  </a:lnTo>
                  <a:lnTo>
                    <a:pt x="20" y="1"/>
                  </a:lnTo>
                  <a:lnTo>
                    <a:pt x="12" y="0"/>
                  </a:lnTo>
                  <a:lnTo>
                    <a:pt x="5" y="0"/>
                  </a:lnTo>
                  <a:lnTo>
                    <a:pt x="0" y="2"/>
                  </a:lnTo>
                  <a:lnTo>
                    <a:pt x="11" y="8"/>
                  </a:lnTo>
                  <a:lnTo>
                    <a:pt x="23" y="14"/>
                  </a:lnTo>
                  <a:lnTo>
                    <a:pt x="36" y="20"/>
                  </a:lnTo>
                  <a:lnTo>
                    <a:pt x="47" y="25"/>
                  </a:lnTo>
                  <a:lnTo>
                    <a:pt x="60" y="31"/>
                  </a:lnTo>
                  <a:lnTo>
                    <a:pt x="73" y="37"/>
                  </a:lnTo>
                  <a:lnTo>
                    <a:pt x="86" y="44"/>
                  </a:lnTo>
                  <a:lnTo>
                    <a:pt x="99" y="51"/>
                  </a:lnTo>
                  <a:lnTo>
                    <a:pt x="113" y="57"/>
                  </a:lnTo>
                  <a:lnTo>
                    <a:pt x="126" y="64"/>
                  </a:lnTo>
                  <a:lnTo>
                    <a:pt x="139" y="71"/>
                  </a:lnTo>
                  <a:lnTo>
                    <a:pt x="152" y="79"/>
                  </a:lnTo>
                  <a:lnTo>
                    <a:pt x="165" y="88"/>
                  </a:lnTo>
                  <a:lnTo>
                    <a:pt x="176" y="96"/>
                  </a:lnTo>
                  <a:lnTo>
                    <a:pt x="188" y="106"/>
                  </a:lnTo>
                  <a:lnTo>
                    <a:pt x="200" y="1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438" name="Freeform 1020"/>
            <p:cNvSpPr>
              <a:spLocks/>
            </p:cNvSpPr>
            <p:nvPr/>
          </p:nvSpPr>
          <p:spPr bwMode="auto">
            <a:xfrm>
              <a:off x="4338" y="3209"/>
              <a:ext cx="125" cy="175"/>
            </a:xfrm>
            <a:custGeom>
              <a:avLst/>
              <a:gdLst>
                <a:gd name="T0" fmla="*/ 0 w 125"/>
                <a:gd name="T1" fmla="*/ 175 h 175"/>
                <a:gd name="T2" fmla="*/ 0 w 125"/>
                <a:gd name="T3" fmla="*/ 144 h 175"/>
                <a:gd name="T4" fmla="*/ 11 w 125"/>
                <a:gd name="T5" fmla="*/ 144 h 175"/>
                <a:gd name="T6" fmla="*/ 11 w 125"/>
                <a:gd name="T7" fmla="*/ 118 h 175"/>
                <a:gd name="T8" fmla="*/ 23 w 125"/>
                <a:gd name="T9" fmla="*/ 114 h 175"/>
                <a:gd name="T10" fmla="*/ 20 w 125"/>
                <a:gd name="T11" fmla="*/ 88 h 175"/>
                <a:gd name="T12" fmla="*/ 30 w 125"/>
                <a:gd name="T13" fmla="*/ 84 h 175"/>
                <a:gd name="T14" fmla="*/ 30 w 125"/>
                <a:gd name="T15" fmla="*/ 58 h 175"/>
                <a:gd name="T16" fmla="*/ 39 w 125"/>
                <a:gd name="T17" fmla="*/ 54 h 175"/>
                <a:gd name="T18" fmla="*/ 39 w 125"/>
                <a:gd name="T19" fmla="*/ 28 h 175"/>
                <a:gd name="T20" fmla="*/ 48 w 125"/>
                <a:gd name="T21" fmla="*/ 28 h 175"/>
                <a:gd name="T22" fmla="*/ 56 w 125"/>
                <a:gd name="T23" fmla="*/ 0 h 175"/>
                <a:gd name="T24" fmla="*/ 80 w 125"/>
                <a:gd name="T25" fmla="*/ 0 h 175"/>
                <a:gd name="T26" fmla="*/ 81 w 125"/>
                <a:gd name="T27" fmla="*/ 25 h 175"/>
                <a:gd name="T28" fmla="*/ 92 w 125"/>
                <a:gd name="T29" fmla="*/ 24 h 175"/>
                <a:gd name="T30" fmla="*/ 93 w 125"/>
                <a:gd name="T31" fmla="*/ 49 h 175"/>
                <a:gd name="T32" fmla="*/ 102 w 125"/>
                <a:gd name="T33" fmla="*/ 54 h 175"/>
                <a:gd name="T34" fmla="*/ 99 w 125"/>
                <a:gd name="T35" fmla="*/ 81 h 175"/>
                <a:gd name="T36" fmla="*/ 114 w 125"/>
                <a:gd name="T37" fmla="*/ 82 h 175"/>
                <a:gd name="T38" fmla="*/ 107 w 125"/>
                <a:gd name="T39" fmla="*/ 81 h 175"/>
                <a:gd name="T40" fmla="*/ 108 w 125"/>
                <a:gd name="T41" fmla="*/ 114 h 175"/>
                <a:gd name="T42" fmla="*/ 117 w 125"/>
                <a:gd name="T43" fmla="*/ 117 h 175"/>
                <a:gd name="T44" fmla="*/ 122 w 125"/>
                <a:gd name="T45" fmla="*/ 142 h 175"/>
                <a:gd name="T46" fmla="*/ 125 w 125"/>
                <a:gd name="T47" fmla="*/ 175 h 175"/>
                <a:gd name="T48" fmla="*/ 0 w 125"/>
                <a:gd name="T49" fmla="*/ 175 h 17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5"/>
                <a:gd name="T76" fmla="*/ 0 h 175"/>
                <a:gd name="T77" fmla="*/ 125 w 125"/>
                <a:gd name="T78" fmla="*/ 175 h 17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5" h="175">
                  <a:moveTo>
                    <a:pt x="0" y="175"/>
                  </a:moveTo>
                  <a:lnTo>
                    <a:pt x="0" y="144"/>
                  </a:lnTo>
                  <a:lnTo>
                    <a:pt x="11" y="144"/>
                  </a:lnTo>
                  <a:lnTo>
                    <a:pt x="11" y="118"/>
                  </a:lnTo>
                  <a:lnTo>
                    <a:pt x="23" y="114"/>
                  </a:lnTo>
                  <a:lnTo>
                    <a:pt x="20" y="88"/>
                  </a:lnTo>
                  <a:lnTo>
                    <a:pt x="30" y="84"/>
                  </a:lnTo>
                  <a:lnTo>
                    <a:pt x="30" y="58"/>
                  </a:lnTo>
                  <a:lnTo>
                    <a:pt x="39" y="54"/>
                  </a:lnTo>
                  <a:lnTo>
                    <a:pt x="39" y="28"/>
                  </a:lnTo>
                  <a:lnTo>
                    <a:pt x="48" y="28"/>
                  </a:lnTo>
                  <a:lnTo>
                    <a:pt x="56" y="0"/>
                  </a:lnTo>
                  <a:lnTo>
                    <a:pt x="80" y="0"/>
                  </a:lnTo>
                  <a:lnTo>
                    <a:pt x="81" y="25"/>
                  </a:lnTo>
                  <a:lnTo>
                    <a:pt x="92" y="24"/>
                  </a:lnTo>
                  <a:lnTo>
                    <a:pt x="93" y="49"/>
                  </a:lnTo>
                  <a:lnTo>
                    <a:pt x="102" y="54"/>
                  </a:lnTo>
                  <a:lnTo>
                    <a:pt x="99" y="81"/>
                  </a:lnTo>
                  <a:lnTo>
                    <a:pt x="114" y="82"/>
                  </a:lnTo>
                  <a:lnTo>
                    <a:pt x="107" y="81"/>
                  </a:lnTo>
                  <a:lnTo>
                    <a:pt x="108" y="114"/>
                  </a:lnTo>
                  <a:lnTo>
                    <a:pt x="117" y="117"/>
                  </a:lnTo>
                  <a:lnTo>
                    <a:pt x="122" y="142"/>
                  </a:lnTo>
                  <a:lnTo>
                    <a:pt x="125" y="175"/>
                  </a:lnTo>
                  <a:lnTo>
                    <a:pt x="0" y="175"/>
                  </a:lnTo>
                  <a:close/>
                </a:path>
              </a:pathLst>
            </a:custGeom>
            <a:solidFill>
              <a:srgbClr val="DDDDDD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1635" name="Group 1046"/>
          <p:cNvGrpSpPr>
            <a:grpSpLocks/>
          </p:cNvGrpSpPr>
          <p:nvPr/>
        </p:nvGrpSpPr>
        <p:grpSpPr bwMode="auto">
          <a:xfrm>
            <a:off x="5400675" y="1141413"/>
            <a:ext cx="1047750" cy="996950"/>
            <a:chOff x="3402" y="719"/>
            <a:chExt cx="660" cy="628"/>
          </a:xfrm>
        </p:grpSpPr>
        <p:sp>
          <p:nvSpPr>
            <p:cNvPr id="1411" name="Freeform 1030"/>
            <p:cNvSpPr>
              <a:spLocks/>
            </p:cNvSpPr>
            <p:nvPr/>
          </p:nvSpPr>
          <p:spPr bwMode="auto">
            <a:xfrm>
              <a:off x="3402" y="753"/>
              <a:ext cx="192" cy="594"/>
            </a:xfrm>
            <a:custGeom>
              <a:avLst/>
              <a:gdLst>
                <a:gd name="T0" fmla="*/ 0 w 192"/>
                <a:gd name="T1" fmla="*/ 594 h 594"/>
                <a:gd name="T2" fmla="*/ 192 w 192"/>
                <a:gd name="T3" fmla="*/ 0 h 594"/>
                <a:gd name="T4" fmla="*/ 192 w 192"/>
                <a:gd name="T5" fmla="*/ 515 h 594"/>
                <a:gd name="T6" fmla="*/ 0 w 192"/>
                <a:gd name="T7" fmla="*/ 594 h 59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2"/>
                <a:gd name="T13" fmla="*/ 0 h 594"/>
                <a:gd name="T14" fmla="*/ 192 w 192"/>
                <a:gd name="T15" fmla="*/ 594 h 59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2" h="594">
                  <a:moveTo>
                    <a:pt x="0" y="594"/>
                  </a:moveTo>
                  <a:lnTo>
                    <a:pt x="192" y="0"/>
                  </a:lnTo>
                  <a:lnTo>
                    <a:pt x="192" y="515"/>
                  </a:lnTo>
                  <a:lnTo>
                    <a:pt x="0" y="59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0000"/>
                </a:gs>
              </a:gsLst>
              <a:lin ang="0" scaled="1"/>
            </a:gra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grpSp>
          <p:nvGrpSpPr>
            <p:cNvPr id="1412" name="Group 310"/>
            <p:cNvGrpSpPr>
              <a:grpSpLocks/>
            </p:cNvGrpSpPr>
            <p:nvPr/>
          </p:nvGrpSpPr>
          <p:grpSpPr bwMode="auto">
            <a:xfrm>
              <a:off x="3549" y="719"/>
              <a:ext cx="513" cy="547"/>
              <a:chOff x="2956" y="969"/>
              <a:chExt cx="513" cy="547"/>
            </a:xfrm>
          </p:grpSpPr>
          <p:sp>
            <p:nvSpPr>
              <p:cNvPr id="1413" name="Rectangle 311"/>
              <p:cNvSpPr>
                <a:spLocks noChangeArrowheads="1"/>
              </p:cNvSpPr>
              <p:nvPr/>
            </p:nvSpPr>
            <p:spPr bwMode="auto">
              <a:xfrm>
                <a:off x="3018" y="969"/>
                <a:ext cx="426" cy="48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414" name="Rectangle 312"/>
              <p:cNvSpPr>
                <a:spLocks noChangeArrowheads="1"/>
              </p:cNvSpPr>
              <p:nvPr/>
            </p:nvSpPr>
            <p:spPr bwMode="auto">
              <a:xfrm>
                <a:off x="2997" y="984"/>
                <a:ext cx="435" cy="5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415" name="Rectangle 313"/>
              <p:cNvSpPr>
                <a:spLocks noChangeArrowheads="1"/>
              </p:cNvSpPr>
              <p:nvPr/>
            </p:nvSpPr>
            <p:spPr bwMode="auto">
              <a:xfrm>
                <a:off x="3000" y="1185"/>
                <a:ext cx="432" cy="108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416" name="Text Box 314"/>
              <p:cNvSpPr txBox="1">
                <a:spLocks noChangeArrowheads="1"/>
              </p:cNvSpPr>
              <p:nvPr/>
            </p:nvSpPr>
            <p:spPr bwMode="auto">
              <a:xfrm>
                <a:off x="2956" y="978"/>
                <a:ext cx="513" cy="5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/>
                  <a:t>application</a:t>
                </a:r>
              </a:p>
              <a:p>
                <a:pPr algn="ctr"/>
                <a:r>
                  <a:rPr lang="en-US" sz="1000"/>
                  <a:t>transport</a:t>
                </a:r>
              </a:p>
              <a:p>
                <a:pPr algn="ctr"/>
                <a:r>
                  <a:rPr lang="en-US" sz="1000">
                    <a:solidFill>
                      <a:schemeClr val="bg1"/>
                    </a:solidFill>
                  </a:rPr>
                  <a:t>network</a:t>
                </a:r>
                <a:endParaRPr lang="en-US" sz="1000"/>
              </a:p>
              <a:p>
                <a:pPr algn="ctr"/>
                <a:r>
                  <a:rPr lang="en-US" sz="1000"/>
                  <a:t>data link</a:t>
                </a:r>
              </a:p>
              <a:p>
                <a:pPr algn="ctr"/>
                <a:r>
                  <a:rPr lang="en-US" sz="1000"/>
                  <a:t>physical</a:t>
                </a: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17" name="Line 315"/>
              <p:cNvSpPr>
                <a:spLocks noChangeShapeType="1"/>
              </p:cNvSpPr>
              <p:nvPr/>
            </p:nvSpPr>
            <p:spPr bwMode="auto">
              <a:xfrm>
                <a:off x="2997" y="1194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418" name="Line 316"/>
              <p:cNvSpPr>
                <a:spLocks noChangeShapeType="1"/>
              </p:cNvSpPr>
              <p:nvPr/>
            </p:nvSpPr>
            <p:spPr bwMode="auto">
              <a:xfrm>
                <a:off x="3003" y="1290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419" name="Line 317"/>
              <p:cNvSpPr>
                <a:spLocks noChangeShapeType="1"/>
              </p:cNvSpPr>
              <p:nvPr/>
            </p:nvSpPr>
            <p:spPr bwMode="auto">
              <a:xfrm>
                <a:off x="3003" y="1374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420" name="Line 318"/>
              <p:cNvSpPr>
                <a:spLocks noChangeShapeType="1"/>
              </p:cNvSpPr>
              <p:nvPr/>
            </p:nvSpPr>
            <p:spPr bwMode="auto">
              <a:xfrm>
                <a:off x="3003" y="1092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grpSp>
        <p:nvGrpSpPr>
          <p:cNvPr id="1637" name="Group 1047"/>
          <p:cNvGrpSpPr>
            <a:grpSpLocks/>
          </p:cNvGrpSpPr>
          <p:nvPr/>
        </p:nvGrpSpPr>
        <p:grpSpPr bwMode="auto">
          <a:xfrm>
            <a:off x="8096250" y="4148138"/>
            <a:ext cx="1047750" cy="996950"/>
            <a:chOff x="3402" y="719"/>
            <a:chExt cx="660" cy="628"/>
          </a:xfrm>
        </p:grpSpPr>
        <p:sp>
          <p:nvSpPr>
            <p:cNvPr id="1401" name="Freeform 1048"/>
            <p:cNvSpPr>
              <a:spLocks/>
            </p:cNvSpPr>
            <p:nvPr/>
          </p:nvSpPr>
          <p:spPr bwMode="auto">
            <a:xfrm>
              <a:off x="3402" y="753"/>
              <a:ext cx="192" cy="594"/>
            </a:xfrm>
            <a:custGeom>
              <a:avLst/>
              <a:gdLst>
                <a:gd name="T0" fmla="*/ 0 w 192"/>
                <a:gd name="T1" fmla="*/ 594 h 594"/>
                <a:gd name="T2" fmla="*/ 192 w 192"/>
                <a:gd name="T3" fmla="*/ 0 h 594"/>
                <a:gd name="T4" fmla="*/ 192 w 192"/>
                <a:gd name="T5" fmla="*/ 515 h 594"/>
                <a:gd name="T6" fmla="*/ 0 w 192"/>
                <a:gd name="T7" fmla="*/ 594 h 59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2"/>
                <a:gd name="T13" fmla="*/ 0 h 594"/>
                <a:gd name="T14" fmla="*/ 192 w 192"/>
                <a:gd name="T15" fmla="*/ 594 h 59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2" h="594">
                  <a:moveTo>
                    <a:pt x="0" y="594"/>
                  </a:moveTo>
                  <a:lnTo>
                    <a:pt x="192" y="0"/>
                  </a:lnTo>
                  <a:lnTo>
                    <a:pt x="192" y="515"/>
                  </a:lnTo>
                  <a:lnTo>
                    <a:pt x="0" y="59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0000"/>
                </a:gs>
              </a:gsLst>
              <a:lin ang="0" scaled="1"/>
            </a:gra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grpSp>
          <p:nvGrpSpPr>
            <p:cNvPr id="1402" name="Group 1049"/>
            <p:cNvGrpSpPr>
              <a:grpSpLocks/>
            </p:cNvGrpSpPr>
            <p:nvPr/>
          </p:nvGrpSpPr>
          <p:grpSpPr bwMode="auto">
            <a:xfrm>
              <a:off x="3549" y="719"/>
              <a:ext cx="513" cy="547"/>
              <a:chOff x="2956" y="969"/>
              <a:chExt cx="513" cy="547"/>
            </a:xfrm>
          </p:grpSpPr>
          <p:sp>
            <p:nvSpPr>
              <p:cNvPr id="1403" name="Rectangle 1050"/>
              <p:cNvSpPr>
                <a:spLocks noChangeArrowheads="1"/>
              </p:cNvSpPr>
              <p:nvPr/>
            </p:nvSpPr>
            <p:spPr bwMode="auto">
              <a:xfrm>
                <a:off x="3018" y="969"/>
                <a:ext cx="426" cy="48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404" name="Rectangle 1051"/>
              <p:cNvSpPr>
                <a:spLocks noChangeArrowheads="1"/>
              </p:cNvSpPr>
              <p:nvPr/>
            </p:nvSpPr>
            <p:spPr bwMode="auto">
              <a:xfrm>
                <a:off x="2997" y="984"/>
                <a:ext cx="435" cy="5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405" name="Rectangle 1052"/>
              <p:cNvSpPr>
                <a:spLocks noChangeArrowheads="1"/>
              </p:cNvSpPr>
              <p:nvPr/>
            </p:nvSpPr>
            <p:spPr bwMode="auto">
              <a:xfrm>
                <a:off x="3000" y="1185"/>
                <a:ext cx="432" cy="108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406" name="Text Box 1053"/>
              <p:cNvSpPr txBox="1">
                <a:spLocks noChangeArrowheads="1"/>
              </p:cNvSpPr>
              <p:nvPr/>
            </p:nvSpPr>
            <p:spPr bwMode="auto">
              <a:xfrm>
                <a:off x="2956" y="978"/>
                <a:ext cx="513" cy="5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/>
                  <a:t>application</a:t>
                </a:r>
              </a:p>
              <a:p>
                <a:pPr algn="ctr"/>
                <a:r>
                  <a:rPr lang="en-US" sz="1000"/>
                  <a:t>transport</a:t>
                </a:r>
              </a:p>
              <a:p>
                <a:pPr algn="ctr"/>
                <a:r>
                  <a:rPr lang="en-US" sz="1000">
                    <a:solidFill>
                      <a:schemeClr val="bg1"/>
                    </a:solidFill>
                  </a:rPr>
                  <a:t>network</a:t>
                </a:r>
                <a:endParaRPr lang="en-US" sz="1000"/>
              </a:p>
              <a:p>
                <a:pPr algn="ctr"/>
                <a:r>
                  <a:rPr lang="en-US" sz="1000"/>
                  <a:t>data link</a:t>
                </a:r>
              </a:p>
              <a:p>
                <a:pPr algn="ctr"/>
                <a:r>
                  <a:rPr lang="en-US" sz="1000"/>
                  <a:t>physical</a:t>
                </a: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07" name="Line 1054"/>
              <p:cNvSpPr>
                <a:spLocks noChangeShapeType="1"/>
              </p:cNvSpPr>
              <p:nvPr/>
            </p:nvSpPr>
            <p:spPr bwMode="auto">
              <a:xfrm>
                <a:off x="2997" y="1194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408" name="Line 1055"/>
              <p:cNvSpPr>
                <a:spLocks noChangeShapeType="1"/>
              </p:cNvSpPr>
              <p:nvPr/>
            </p:nvSpPr>
            <p:spPr bwMode="auto">
              <a:xfrm>
                <a:off x="3003" y="1290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409" name="Line 1056"/>
              <p:cNvSpPr>
                <a:spLocks noChangeShapeType="1"/>
              </p:cNvSpPr>
              <p:nvPr/>
            </p:nvSpPr>
            <p:spPr bwMode="auto">
              <a:xfrm>
                <a:off x="3003" y="1374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410" name="Line 1057"/>
              <p:cNvSpPr>
                <a:spLocks noChangeShapeType="1"/>
              </p:cNvSpPr>
              <p:nvPr/>
            </p:nvSpPr>
            <p:spPr bwMode="auto">
              <a:xfrm>
                <a:off x="3003" y="1092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grpSp>
        <p:nvGrpSpPr>
          <p:cNvPr id="1639" name="Group 1278"/>
          <p:cNvGrpSpPr>
            <a:grpSpLocks/>
          </p:cNvGrpSpPr>
          <p:nvPr/>
        </p:nvGrpSpPr>
        <p:grpSpPr bwMode="auto">
          <a:xfrm>
            <a:off x="5832475" y="1822450"/>
            <a:ext cx="2546350" cy="3429000"/>
            <a:chOff x="3674" y="1148"/>
            <a:chExt cx="1604" cy="2160"/>
          </a:xfrm>
        </p:grpSpPr>
        <p:grpSp>
          <p:nvGrpSpPr>
            <p:cNvPr id="1159" name="Group 433"/>
            <p:cNvGrpSpPr>
              <a:grpSpLocks/>
            </p:cNvGrpSpPr>
            <p:nvPr/>
          </p:nvGrpSpPr>
          <p:grpSpPr bwMode="auto">
            <a:xfrm>
              <a:off x="3701" y="1305"/>
              <a:ext cx="513" cy="442"/>
              <a:chOff x="3937" y="633"/>
              <a:chExt cx="513" cy="442"/>
            </a:xfrm>
          </p:grpSpPr>
          <p:sp>
            <p:nvSpPr>
              <p:cNvPr id="1380" name="Line 434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381" name="Line 435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382" name="Oval 436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383" name="Line 437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384" name="Line 438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385" name="Rectangle 439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1386" name="Oval 440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grpSp>
            <p:nvGrpSpPr>
              <p:cNvPr id="1387" name="Group 441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1398" name="Line 44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1399" name="Line 44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1400" name="Line 44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  <p:grpSp>
            <p:nvGrpSpPr>
              <p:cNvPr id="1388" name="Group 445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1395" name="Line 446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1396" name="Line 447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1397" name="Line 448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  <p:sp>
            <p:nvSpPr>
              <p:cNvPr id="1389" name="Rectangle 449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390" name="Rectangle 450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391" name="Line 451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392" name="Line 452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393" name="Rectangle 453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394" name="Text Box 454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endParaRPr lang="en-US" sz="1000"/>
              </a:p>
              <a:p>
                <a:pPr algn="ctr"/>
                <a:r>
                  <a:rPr lang="en-US" sz="1000">
                    <a:solidFill>
                      <a:schemeClr val="bg1"/>
                    </a:solidFill>
                  </a:rPr>
                  <a:t>network</a:t>
                </a:r>
              </a:p>
              <a:p>
                <a:pPr algn="ctr"/>
                <a:r>
                  <a:rPr lang="en-US" sz="1000"/>
                  <a:t>data link</a:t>
                </a:r>
              </a:p>
              <a:p>
                <a:pPr algn="ctr"/>
                <a:r>
                  <a:rPr lang="en-US" sz="1000"/>
                  <a:t>physical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1160" name="Group 1058"/>
            <p:cNvGrpSpPr>
              <a:grpSpLocks/>
            </p:cNvGrpSpPr>
            <p:nvPr/>
          </p:nvGrpSpPr>
          <p:grpSpPr bwMode="auto">
            <a:xfrm>
              <a:off x="4207" y="1532"/>
              <a:ext cx="513" cy="442"/>
              <a:chOff x="3937" y="633"/>
              <a:chExt cx="513" cy="442"/>
            </a:xfrm>
          </p:grpSpPr>
          <p:sp>
            <p:nvSpPr>
              <p:cNvPr id="1359" name="Line 1059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360" name="Line 1060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361" name="Oval 1061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362" name="Line 1062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363" name="Line 1063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364" name="Rectangle 1064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1365" name="Oval 1065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grpSp>
            <p:nvGrpSpPr>
              <p:cNvPr id="1366" name="Group 1066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1377" name="Line 106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1378" name="Line 106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1379" name="Line 106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  <p:grpSp>
            <p:nvGrpSpPr>
              <p:cNvPr id="1367" name="Group 1070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1374" name="Line 107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1375" name="Line 107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1376" name="Line 107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  <p:sp>
            <p:nvSpPr>
              <p:cNvPr id="1368" name="Rectangle 1074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369" name="Rectangle 1075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370" name="Line 1076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371" name="Line 1077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372" name="Rectangle 1078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373" name="Text Box 1079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endParaRPr lang="en-US" sz="1000"/>
              </a:p>
              <a:p>
                <a:pPr algn="ctr"/>
                <a:r>
                  <a:rPr lang="en-US" sz="1000">
                    <a:solidFill>
                      <a:schemeClr val="bg1"/>
                    </a:solidFill>
                  </a:rPr>
                  <a:t>network</a:t>
                </a:r>
              </a:p>
              <a:p>
                <a:pPr algn="ctr"/>
                <a:r>
                  <a:rPr lang="en-US" sz="1000"/>
                  <a:t>data link</a:t>
                </a:r>
              </a:p>
              <a:p>
                <a:pPr algn="ctr"/>
                <a:r>
                  <a:rPr lang="en-US" sz="1000"/>
                  <a:t>physical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1161" name="Group 1080"/>
            <p:cNvGrpSpPr>
              <a:grpSpLocks/>
            </p:cNvGrpSpPr>
            <p:nvPr/>
          </p:nvGrpSpPr>
          <p:grpSpPr bwMode="auto">
            <a:xfrm>
              <a:off x="4661" y="1148"/>
              <a:ext cx="513" cy="442"/>
              <a:chOff x="3937" y="633"/>
              <a:chExt cx="513" cy="442"/>
            </a:xfrm>
          </p:grpSpPr>
          <p:sp>
            <p:nvSpPr>
              <p:cNvPr id="1338" name="Line 1081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339" name="Line 1082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340" name="Oval 1083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341" name="Line 1084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342" name="Line 1085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343" name="Rectangle 1086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1344" name="Oval 1087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grpSp>
            <p:nvGrpSpPr>
              <p:cNvPr id="1345" name="Group 1088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1356" name="Line 108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1357" name="Line 109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1358" name="Line 109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  <p:grpSp>
            <p:nvGrpSpPr>
              <p:cNvPr id="1346" name="Group 1092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1353" name="Line 109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1354" name="Line 109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1355" name="Line 109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  <p:sp>
            <p:nvSpPr>
              <p:cNvPr id="1347" name="Rectangle 1096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348" name="Rectangle 1097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349" name="Line 1098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350" name="Line 1099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351" name="Rectangle 1100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352" name="Text Box 1101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endParaRPr lang="en-US" sz="1000"/>
              </a:p>
              <a:p>
                <a:pPr algn="ctr"/>
                <a:r>
                  <a:rPr lang="en-US" sz="1000">
                    <a:solidFill>
                      <a:schemeClr val="bg1"/>
                    </a:solidFill>
                  </a:rPr>
                  <a:t>network</a:t>
                </a:r>
              </a:p>
              <a:p>
                <a:pPr algn="ctr"/>
                <a:r>
                  <a:rPr lang="en-US" sz="1000"/>
                  <a:t>data link</a:t>
                </a:r>
              </a:p>
              <a:p>
                <a:pPr algn="ctr"/>
                <a:r>
                  <a:rPr lang="en-US" sz="1000"/>
                  <a:t>physical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1162" name="Group 1102"/>
            <p:cNvGrpSpPr>
              <a:grpSpLocks/>
            </p:cNvGrpSpPr>
            <p:nvPr/>
          </p:nvGrpSpPr>
          <p:grpSpPr bwMode="auto">
            <a:xfrm>
              <a:off x="4702" y="1523"/>
              <a:ext cx="513" cy="442"/>
              <a:chOff x="3937" y="633"/>
              <a:chExt cx="513" cy="442"/>
            </a:xfrm>
          </p:grpSpPr>
          <p:sp>
            <p:nvSpPr>
              <p:cNvPr id="1317" name="Line 1103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318" name="Line 1104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319" name="Oval 1105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320" name="Line 1106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321" name="Line 1107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322" name="Rectangle 1108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1323" name="Oval 1109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grpSp>
            <p:nvGrpSpPr>
              <p:cNvPr id="1324" name="Group 1110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1335" name="Line 111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1336" name="Line 111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1337" name="Line 111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  <p:grpSp>
            <p:nvGrpSpPr>
              <p:cNvPr id="1325" name="Group 1114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1332" name="Line 111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1333" name="Line 111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1334" name="Line 111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  <p:sp>
            <p:nvSpPr>
              <p:cNvPr id="1326" name="Rectangle 1118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327" name="Rectangle 1119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328" name="Line 1120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329" name="Line 1121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330" name="Rectangle 1122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331" name="Text Box 1123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endParaRPr lang="en-US" sz="1000"/>
              </a:p>
              <a:p>
                <a:pPr algn="ctr"/>
                <a:r>
                  <a:rPr lang="en-US" sz="1000">
                    <a:solidFill>
                      <a:schemeClr val="bg1"/>
                    </a:solidFill>
                  </a:rPr>
                  <a:t>network</a:t>
                </a:r>
              </a:p>
              <a:p>
                <a:pPr algn="ctr"/>
                <a:r>
                  <a:rPr lang="en-US" sz="1000"/>
                  <a:t>data link</a:t>
                </a:r>
              </a:p>
              <a:p>
                <a:pPr algn="ctr"/>
                <a:r>
                  <a:rPr lang="en-US" sz="1000"/>
                  <a:t>physical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1163" name="Group 1124"/>
            <p:cNvGrpSpPr>
              <a:grpSpLocks/>
            </p:cNvGrpSpPr>
            <p:nvPr/>
          </p:nvGrpSpPr>
          <p:grpSpPr bwMode="auto">
            <a:xfrm>
              <a:off x="4197" y="1157"/>
              <a:ext cx="513" cy="442"/>
              <a:chOff x="3937" y="633"/>
              <a:chExt cx="513" cy="442"/>
            </a:xfrm>
          </p:grpSpPr>
          <p:sp>
            <p:nvSpPr>
              <p:cNvPr id="1296" name="Line 1125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297" name="Line 1126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298" name="Oval 1127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299" name="Line 1128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300" name="Line 1129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301" name="Rectangle 1130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1302" name="Oval 1131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grpSp>
            <p:nvGrpSpPr>
              <p:cNvPr id="1303" name="Group 1132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1314" name="Line 113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1315" name="Line 113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1316" name="Line 113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  <p:grpSp>
            <p:nvGrpSpPr>
              <p:cNvPr id="1304" name="Group 1136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1311" name="Line 113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1312" name="Line 113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1313" name="Line 113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  <p:sp>
            <p:nvSpPr>
              <p:cNvPr id="1305" name="Rectangle 1140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306" name="Rectangle 1141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307" name="Line 1142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308" name="Line 1143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309" name="Rectangle 1144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310" name="Text Box 1145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endParaRPr lang="en-US" sz="1000"/>
              </a:p>
              <a:p>
                <a:pPr algn="ctr"/>
                <a:r>
                  <a:rPr lang="en-US" sz="1000">
                    <a:solidFill>
                      <a:schemeClr val="bg1"/>
                    </a:solidFill>
                  </a:rPr>
                  <a:t>network</a:t>
                </a:r>
              </a:p>
              <a:p>
                <a:pPr algn="ctr"/>
                <a:r>
                  <a:rPr lang="en-US" sz="1000"/>
                  <a:t>data link</a:t>
                </a:r>
              </a:p>
              <a:p>
                <a:pPr algn="ctr"/>
                <a:r>
                  <a:rPr lang="en-US" sz="1000"/>
                  <a:t>physical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1164" name="Group 1146"/>
            <p:cNvGrpSpPr>
              <a:grpSpLocks/>
            </p:cNvGrpSpPr>
            <p:nvPr/>
          </p:nvGrpSpPr>
          <p:grpSpPr bwMode="auto">
            <a:xfrm>
              <a:off x="4389" y="2239"/>
              <a:ext cx="513" cy="442"/>
              <a:chOff x="3937" y="633"/>
              <a:chExt cx="513" cy="442"/>
            </a:xfrm>
          </p:grpSpPr>
          <p:sp>
            <p:nvSpPr>
              <p:cNvPr id="1275" name="Line 1147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276" name="Line 1148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277" name="Oval 1149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278" name="Line 1150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279" name="Line 1151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280" name="Rectangle 1152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1281" name="Oval 1153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grpSp>
            <p:nvGrpSpPr>
              <p:cNvPr id="1282" name="Group 1154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1293" name="Line 115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1294" name="Line 115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1295" name="Line 115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  <p:grpSp>
            <p:nvGrpSpPr>
              <p:cNvPr id="1283" name="Group 1158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1290" name="Line 115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1291" name="Line 116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1292" name="Line 116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  <p:sp>
            <p:nvSpPr>
              <p:cNvPr id="1284" name="Rectangle 1162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285" name="Rectangle 1163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286" name="Line 1164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287" name="Line 1165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288" name="Rectangle 1166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289" name="Text Box 1167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endParaRPr lang="en-US" sz="1000"/>
              </a:p>
              <a:p>
                <a:pPr algn="ctr"/>
                <a:r>
                  <a:rPr lang="en-US" sz="1000">
                    <a:solidFill>
                      <a:schemeClr val="bg1"/>
                    </a:solidFill>
                  </a:rPr>
                  <a:t>network</a:t>
                </a:r>
              </a:p>
              <a:p>
                <a:pPr algn="ctr"/>
                <a:r>
                  <a:rPr lang="en-US" sz="1000"/>
                  <a:t>data link</a:t>
                </a:r>
              </a:p>
              <a:p>
                <a:pPr algn="ctr"/>
                <a:r>
                  <a:rPr lang="en-US" sz="1000"/>
                  <a:t>physical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1165" name="Group 1168"/>
            <p:cNvGrpSpPr>
              <a:grpSpLocks/>
            </p:cNvGrpSpPr>
            <p:nvPr/>
          </p:nvGrpSpPr>
          <p:grpSpPr bwMode="auto">
            <a:xfrm>
              <a:off x="4765" y="1995"/>
              <a:ext cx="513" cy="442"/>
              <a:chOff x="3937" y="633"/>
              <a:chExt cx="513" cy="442"/>
            </a:xfrm>
          </p:grpSpPr>
          <p:sp>
            <p:nvSpPr>
              <p:cNvPr id="1254" name="Line 1169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255" name="Line 1170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256" name="Oval 1171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257" name="Line 1172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258" name="Line 1173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259" name="Rectangle 1174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1260" name="Oval 1175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grpSp>
            <p:nvGrpSpPr>
              <p:cNvPr id="1261" name="Group 1176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1272" name="Line 117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1273" name="Line 117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1274" name="Line 117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  <p:grpSp>
            <p:nvGrpSpPr>
              <p:cNvPr id="1262" name="Group 1180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1269" name="Line 118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1270" name="Line 118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1271" name="Line 118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  <p:sp>
            <p:nvSpPr>
              <p:cNvPr id="1263" name="Rectangle 1184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264" name="Rectangle 1185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265" name="Line 1186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266" name="Line 1187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267" name="Rectangle 1188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268" name="Text Box 1189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endParaRPr lang="en-US" sz="1000"/>
              </a:p>
              <a:p>
                <a:pPr algn="ctr"/>
                <a:r>
                  <a:rPr lang="en-US" sz="1000">
                    <a:solidFill>
                      <a:schemeClr val="bg1"/>
                    </a:solidFill>
                  </a:rPr>
                  <a:t>network</a:t>
                </a:r>
              </a:p>
              <a:p>
                <a:pPr algn="ctr"/>
                <a:r>
                  <a:rPr lang="en-US" sz="1000"/>
                  <a:t>data link</a:t>
                </a:r>
              </a:p>
              <a:p>
                <a:pPr algn="ctr"/>
                <a:r>
                  <a:rPr lang="en-US" sz="1000"/>
                  <a:t>physical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1166" name="Group 1190"/>
            <p:cNvGrpSpPr>
              <a:grpSpLocks/>
            </p:cNvGrpSpPr>
            <p:nvPr/>
          </p:nvGrpSpPr>
          <p:grpSpPr bwMode="auto">
            <a:xfrm>
              <a:off x="4128" y="2003"/>
              <a:ext cx="513" cy="442"/>
              <a:chOff x="3937" y="633"/>
              <a:chExt cx="513" cy="442"/>
            </a:xfrm>
          </p:grpSpPr>
          <p:sp>
            <p:nvSpPr>
              <p:cNvPr id="1233" name="Line 1191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234" name="Line 1192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235" name="Oval 1193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236" name="Line 1194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237" name="Line 1195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238" name="Rectangle 1196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1239" name="Oval 1197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grpSp>
            <p:nvGrpSpPr>
              <p:cNvPr id="1240" name="Group 1198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1251" name="Line 119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1252" name="Line 120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1253" name="Line 120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  <p:grpSp>
            <p:nvGrpSpPr>
              <p:cNvPr id="1241" name="Group 1202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1248" name="Line 120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1249" name="Line 120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1250" name="Line 120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  <p:sp>
            <p:nvSpPr>
              <p:cNvPr id="1242" name="Rectangle 1206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243" name="Rectangle 1207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244" name="Line 1208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245" name="Line 1209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246" name="Rectangle 1210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247" name="Text Box 1211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endParaRPr lang="en-US" sz="1000"/>
              </a:p>
              <a:p>
                <a:pPr algn="ctr"/>
                <a:r>
                  <a:rPr lang="en-US" sz="1000">
                    <a:solidFill>
                      <a:schemeClr val="bg1"/>
                    </a:solidFill>
                  </a:rPr>
                  <a:t>network</a:t>
                </a:r>
              </a:p>
              <a:p>
                <a:pPr algn="ctr"/>
                <a:r>
                  <a:rPr lang="en-US" sz="1000"/>
                  <a:t>data link</a:t>
                </a:r>
              </a:p>
              <a:p>
                <a:pPr algn="ctr"/>
                <a:r>
                  <a:rPr lang="en-US" sz="1000"/>
                  <a:t>physical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1167" name="Group 1212"/>
            <p:cNvGrpSpPr>
              <a:grpSpLocks/>
            </p:cNvGrpSpPr>
            <p:nvPr/>
          </p:nvGrpSpPr>
          <p:grpSpPr bwMode="auto">
            <a:xfrm>
              <a:off x="4608" y="2771"/>
              <a:ext cx="513" cy="442"/>
              <a:chOff x="3937" y="633"/>
              <a:chExt cx="513" cy="442"/>
            </a:xfrm>
          </p:grpSpPr>
          <p:sp>
            <p:nvSpPr>
              <p:cNvPr id="1212" name="Line 1213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213" name="Line 1214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214" name="Oval 1215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215" name="Line 1216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216" name="Line 1217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217" name="Rectangle 1218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1218" name="Oval 1219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grpSp>
            <p:nvGrpSpPr>
              <p:cNvPr id="1219" name="Group 1220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1230" name="Line 122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1231" name="Line 122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1232" name="Line 122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  <p:grpSp>
            <p:nvGrpSpPr>
              <p:cNvPr id="1220" name="Group 1224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1227" name="Line 122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1228" name="Line 122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1229" name="Line 122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  <p:sp>
            <p:nvSpPr>
              <p:cNvPr id="1221" name="Rectangle 1228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222" name="Rectangle 1229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223" name="Line 1230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224" name="Line 1231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225" name="Rectangle 1232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226" name="Text Box 1233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endParaRPr lang="en-US" sz="1000"/>
              </a:p>
              <a:p>
                <a:pPr algn="ctr"/>
                <a:r>
                  <a:rPr lang="en-US" sz="1000">
                    <a:solidFill>
                      <a:schemeClr val="bg1"/>
                    </a:solidFill>
                  </a:rPr>
                  <a:t>network</a:t>
                </a:r>
              </a:p>
              <a:p>
                <a:pPr algn="ctr"/>
                <a:r>
                  <a:rPr lang="en-US" sz="1000"/>
                  <a:t>data link</a:t>
                </a:r>
              </a:p>
              <a:p>
                <a:pPr algn="ctr"/>
                <a:r>
                  <a:rPr lang="en-US" sz="1000"/>
                  <a:t>physical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1168" name="Group 1234"/>
            <p:cNvGrpSpPr>
              <a:grpSpLocks/>
            </p:cNvGrpSpPr>
            <p:nvPr/>
          </p:nvGrpSpPr>
          <p:grpSpPr bwMode="auto">
            <a:xfrm>
              <a:off x="4119" y="2640"/>
              <a:ext cx="513" cy="442"/>
              <a:chOff x="3937" y="633"/>
              <a:chExt cx="513" cy="442"/>
            </a:xfrm>
          </p:grpSpPr>
          <p:sp>
            <p:nvSpPr>
              <p:cNvPr id="1191" name="Line 1235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192" name="Line 1236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193" name="Oval 1237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194" name="Line 1238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195" name="Line 1239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196" name="Rectangle 1240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1197" name="Oval 1241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grpSp>
            <p:nvGrpSpPr>
              <p:cNvPr id="1198" name="Group 1242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1209" name="Line 124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1210" name="Line 124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1211" name="Line 124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  <p:grpSp>
            <p:nvGrpSpPr>
              <p:cNvPr id="1199" name="Group 1246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1206" name="Line 124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1207" name="Line 124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1208" name="Line 124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  <p:sp>
            <p:nvSpPr>
              <p:cNvPr id="1200" name="Rectangle 1250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201" name="Rectangle 1251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202" name="Line 1252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203" name="Line 1253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204" name="Rectangle 1254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205" name="Text Box 1255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endParaRPr lang="en-US" sz="1000"/>
              </a:p>
              <a:p>
                <a:pPr algn="ctr"/>
                <a:r>
                  <a:rPr lang="en-US" sz="1000">
                    <a:solidFill>
                      <a:schemeClr val="bg1"/>
                    </a:solidFill>
                  </a:rPr>
                  <a:t>network</a:t>
                </a:r>
              </a:p>
              <a:p>
                <a:pPr algn="ctr"/>
                <a:r>
                  <a:rPr lang="en-US" sz="1000"/>
                  <a:t>data link</a:t>
                </a:r>
              </a:p>
              <a:p>
                <a:pPr algn="ctr"/>
                <a:r>
                  <a:rPr lang="en-US" sz="1000"/>
                  <a:t>physical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1169" name="Group 1256"/>
            <p:cNvGrpSpPr>
              <a:grpSpLocks/>
            </p:cNvGrpSpPr>
            <p:nvPr/>
          </p:nvGrpSpPr>
          <p:grpSpPr bwMode="auto">
            <a:xfrm>
              <a:off x="3674" y="2866"/>
              <a:ext cx="513" cy="442"/>
              <a:chOff x="3937" y="633"/>
              <a:chExt cx="513" cy="442"/>
            </a:xfrm>
          </p:grpSpPr>
          <p:sp>
            <p:nvSpPr>
              <p:cNvPr id="1170" name="Line 1257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171" name="Line 1258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172" name="Oval 1259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173" name="Line 1260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174" name="Line 1261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175" name="Rectangle 1262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1176" name="Oval 1263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grpSp>
            <p:nvGrpSpPr>
              <p:cNvPr id="1177" name="Group 1264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1188" name="Line 126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1189" name="Line 126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1190" name="Line 126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  <p:grpSp>
            <p:nvGrpSpPr>
              <p:cNvPr id="1178" name="Group 1268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1185" name="Line 126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1186" name="Line 127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1187" name="Line 127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  <p:sp>
            <p:nvSpPr>
              <p:cNvPr id="1179" name="Rectangle 1272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180" name="Rectangle 1273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181" name="Line 1274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182" name="Line 1275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183" name="Rectangle 1276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184" name="Text Box 1277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endParaRPr lang="en-US" sz="1000"/>
              </a:p>
              <a:p>
                <a:pPr algn="ctr"/>
                <a:r>
                  <a:rPr lang="en-US" sz="1000">
                    <a:solidFill>
                      <a:schemeClr val="bg1"/>
                    </a:solidFill>
                  </a:rPr>
                  <a:t>network</a:t>
                </a:r>
              </a:p>
              <a:p>
                <a:pPr algn="ctr"/>
                <a:r>
                  <a:rPr lang="en-US" sz="1000"/>
                  <a:t>data link</a:t>
                </a:r>
              </a:p>
              <a:p>
                <a:pPr algn="ctr"/>
                <a:r>
                  <a:rPr lang="en-US" sz="1000"/>
                  <a:t>physical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632064" name="Rectangle 1280"/>
          <p:cNvSpPr>
            <a:spLocks noChangeArrowheads="1"/>
          </p:cNvSpPr>
          <p:nvPr/>
        </p:nvSpPr>
        <p:spPr bwMode="auto">
          <a:xfrm>
            <a:off x="5721350" y="858838"/>
            <a:ext cx="388938" cy="1381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32065" name="Rectangle 1281"/>
          <p:cNvSpPr>
            <a:spLocks noChangeArrowheads="1"/>
          </p:cNvSpPr>
          <p:nvPr/>
        </p:nvSpPr>
        <p:spPr bwMode="auto">
          <a:xfrm>
            <a:off x="5651500" y="1509713"/>
            <a:ext cx="596900" cy="1381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32066" name="Rectangle 1282"/>
          <p:cNvSpPr>
            <a:spLocks noChangeArrowheads="1"/>
          </p:cNvSpPr>
          <p:nvPr/>
        </p:nvSpPr>
        <p:spPr bwMode="auto">
          <a:xfrm>
            <a:off x="8477250" y="4487863"/>
            <a:ext cx="388938" cy="1381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1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44 0.01227 L 0.00382 0.094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6320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4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48148E-6 L 2.5E-6 0.07269 L 0.02726 0.18982 L 0.02726 0.1132 L 0.07118 0.11112 L 0.07257 0.18982 L 0.11667 0.14144 L 0.11667 0.07871 L 0.16059 0.07686 L 0.10903 0.23426 L 0.11511 0.15949 L 0.1559 0.15949 L 0.15747 0.23635 L 0.1059 0.34537 L 0.10295 0.27061 L 0.14236 0.26875 L 0.14688 0.39584 L 0.1559 0.3213 L 0.19236 0.31922 L 0.19688 0.39792 L 0.1059 0.49908 L 0.1059 0.41621 L 0.14236 0.41621 L 0.14236 0.49699 L 0.18785 0.53542 L 0.18785 0.44653 L 0.2257 0.44653 L 0.22865 0.52732 L 0.31198 0.50301 L 0.31198 0.43843 " pathEditMode="relative" ptsTypes="AAAAAAAAAAAAAAAAAAAAAAAAAAAAAA">
                                      <p:cBhvr>
                                        <p:cTn id="31" dur="5000" fill="hold"/>
                                        <p:tgtEl>
                                          <p:spTgt spid="6320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000"/>
                            </p:stCondLst>
                            <p:childTnLst>
                              <p:par>
                                <p:cTn id="3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000"/>
                            </p:stCondLst>
                            <p:childTnLst>
                              <p:par>
                                <p:cTn id="42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0 L -0.00156 -0.07106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6320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-3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064" grpId="0" animBg="1"/>
      <p:bldP spid="632064" grpId="1" animBg="1"/>
      <p:bldP spid="632064" grpId="2" animBg="1"/>
      <p:bldP spid="632065" grpId="0" animBg="1"/>
      <p:bldP spid="632065" grpId="1" animBg="1"/>
      <p:bldP spid="632065" grpId="2" animBg="1"/>
      <p:bldP spid="632066" grpId="0" animBg="1"/>
      <p:bldP spid="632066" grpId="1" animBg="1"/>
      <p:bldP spid="632066" grpId="2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3174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8F84B97B-8F4F-4B0D-ACE8-163AD87B3EFA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r>
              <a:rPr lang="el-GR" sz="3600" smtClean="0"/>
              <a:t>Συζήτηση για τον αλγόριθμου του </a:t>
            </a:r>
            <a:r>
              <a:rPr lang="en-US" sz="3600" smtClean="0"/>
              <a:t>Dijkstra</a:t>
            </a:r>
            <a:endParaRPr lang="en-US" smtClean="0"/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371600"/>
            <a:ext cx="9144000" cy="2651125"/>
          </a:xfrm>
        </p:spPr>
        <p:txBody>
          <a:bodyPr/>
          <a:lstStyle/>
          <a:p>
            <a:pPr>
              <a:buFont typeface="ZapfDingbats"/>
              <a:buNone/>
            </a:pPr>
            <a:r>
              <a:rPr lang="el-GR" sz="2000" smtClean="0">
                <a:solidFill>
                  <a:srgbClr val="FF0000"/>
                </a:solidFill>
              </a:rPr>
              <a:t>Αλγοριθμική πολυπλοκότητα</a:t>
            </a:r>
            <a:r>
              <a:rPr lang="en-US" sz="2000" smtClean="0">
                <a:solidFill>
                  <a:srgbClr val="FF0000"/>
                </a:solidFill>
              </a:rPr>
              <a:t>: </a:t>
            </a:r>
            <a:r>
              <a:rPr lang="en-US" sz="2000" smtClean="0"/>
              <a:t>n </a:t>
            </a:r>
            <a:r>
              <a:rPr lang="el-GR" sz="2000" smtClean="0"/>
              <a:t>κόμβοι</a:t>
            </a:r>
            <a:endParaRPr lang="en-US" sz="2000" smtClean="0"/>
          </a:p>
          <a:p>
            <a:pPr>
              <a:buFontTx/>
              <a:buChar char="•"/>
            </a:pPr>
            <a:r>
              <a:rPr lang="el-GR" sz="2000" smtClean="0"/>
              <a:t>Σε κάθε επανάληψη</a:t>
            </a:r>
            <a:r>
              <a:rPr lang="en-US" sz="2000" smtClean="0"/>
              <a:t>: </a:t>
            </a:r>
            <a:r>
              <a:rPr lang="el-GR" sz="2000" smtClean="0"/>
              <a:t>χρειάζεται να ελέγξει όλους τους κόμβους </a:t>
            </a:r>
            <a:r>
              <a:rPr lang="en-US" sz="2000" smtClean="0"/>
              <a:t>w, </a:t>
            </a:r>
            <a:r>
              <a:rPr lang="el-GR" sz="2000" smtClean="0"/>
              <a:t>που δεν ανήκουν στο σύνολο </a:t>
            </a:r>
            <a:r>
              <a:rPr lang="en-US" sz="2000" smtClean="0"/>
              <a:t> N</a:t>
            </a:r>
          </a:p>
          <a:p>
            <a:pPr>
              <a:buFontTx/>
              <a:buChar char="•"/>
            </a:pPr>
            <a:r>
              <a:rPr lang="en-US" sz="2000" smtClean="0"/>
              <a:t>n(n+1)/2 </a:t>
            </a:r>
            <a:r>
              <a:rPr lang="el-GR" sz="2000" smtClean="0"/>
              <a:t>συγκρίσεις </a:t>
            </a:r>
            <a:r>
              <a:rPr lang="el-GR" sz="2000" smtClean="0">
                <a:sym typeface="Wingdings" pitchFamily="2" charset="2"/>
              </a:rPr>
              <a:t></a:t>
            </a:r>
            <a:r>
              <a:rPr lang="en-US" sz="2000" smtClean="0"/>
              <a:t> O(n</a:t>
            </a:r>
            <a:r>
              <a:rPr lang="en-US" sz="2000" baseline="30000" smtClean="0"/>
              <a:t>2</a:t>
            </a:r>
            <a:r>
              <a:rPr lang="en-US" sz="2000" smtClean="0"/>
              <a:t>)</a:t>
            </a:r>
          </a:p>
          <a:p>
            <a:pPr>
              <a:buFont typeface="Wingdings" pitchFamily="2" charset="2"/>
              <a:buChar char="F"/>
            </a:pPr>
            <a:r>
              <a:rPr lang="el-GR" sz="2000" smtClean="0">
                <a:sym typeface="Wingdings" pitchFamily="2" charset="2"/>
              </a:rPr>
              <a:t>Πιο αποδοτικές υλοποιήσεις είναι πιθανές</a:t>
            </a:r>
            <a:r>
              <a:rPr lang="en-US" sz="2000" smtClean="0"/>
              <a:t>: O(nlogn)</a:t>
            </a:r>
          </a:p>
          <a:p>
            <a:pPr>
              <a:spcBef>
                <a:spcPct val="40000"/>
              </a:spcBef>
              <a:buFont typeface="ZapfDingbats"/>
              <a:buNone/>
            </a:pPr>
            <a:r>
              <a:rPr lang="el-GR" sz="2000" smtClean="0">
                <a:solidFill>
                  <a:srgbClr val="FF0000"/>
                </a:solidFill>
              </a:rPr>
              <a:t>Πιθανές παραλλαγές</a:t>
            </a:r>
            <a:r>
              <a:rPr lang="en-US" sz="2000" smtClean="0">
                <a:solidFill>
                  <a:srgbClr val="FF0000"/>
                </a:solidFill>
              </a:rPr>
              <a:t>:</a:t>
            </a:r>
            <a:endParaRPr lang="en-US" sz="2000" smtClean="0"/>
          </a:p>
          <a:p>
            <a:pPr>
              <a:buFont typeface="ZapfDingbats"/>
              <a:buNone/>
            </a:pPr>
            <a:r>
              <a:rPr lang="el-GR" sz="2000" smtClean="0"/>
              <a:t> π.χ.</a:t>
            </a:r>
            <a:r>
              <a:rPr lang="en-US" sz="2000" smtClean="0"/>
              <a:t>, </a:t>
            </a:r>
            <a:r>
              <a:rPr lang="el-GR" sz="2000" smtClean="0"/>
              <a:t>κόστος ζεύξης</a:t>
            </a:r>
            <a:r>
              <a:rPr lang="en-US" sz="2000" smtClean="0"/>
              <a:t> = </a:t>
            </a:r>
            <a:r>
              <a:rPr lang="el-GR" sz="2000" smtClean="0"/>
              <a:t>ποσότητα μεταφερόμενης κίνησης</a:t>
            </a: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Oscillation </a:t>
            </a:r>
            <a:endParaRPr lang="el-GR" smtClean="0"/>
          </a:p>
        </p:txBody>
      </p:sp>
      <p:grpSp>
        <p:nvGrpSpPr>
          <p:cNvPr id="32771" name="Group 4"/>
          <p:cNvGrpSpPr>
            <a:grpSpLocks/>
          </p:cNvGrpSpPr>
          <p:nvPr/>
        </p:nvGrpSpPr>
        <p:grpSpPr bwMode="auto">
          <a:xfrm>
            <a:off x="0" y="1484313"/>
            <a:ext cx="8772525" cy="2282825"/>
            <a:chOff x="252" y="2691"/>
            <a:chExt cx="5526" cy="1438"/>
          </a:xfrm>
        </p:grpSpPr>
        <p:sp>
          <p:nvSpPr>
            <p:cNvPr id="32774" name="Freeform 5"/>
            <p:cNvSpPr>
              <a:spLocks/>
            </p:cNvSpPr>
            <p:nvPr/>
          </p:nvSpPr>
          <p:spPr bwMode="auto">
            <a:xfrm>
              <a:off x="281" y="2691"/>
              <a:ext cx="1242" cy="854"/>
            </a:xfrm>
            <a:custGeom>
              <a:avLst/>
              <a:gdLst>
                <a:gd name="T0" fmla="*/ 1 w 1242"/>
                <a:gd name="T1" fmla="*/ 381 h 854"/>
                <a:gd name="T2" fmla="*/ 169 w 1242"/>
                <a:gd name="T3" fmla="*/ 162 h 854"/>
                <a:gd name="T4" fmla="*/ 487 w 1242"/>
                <a:gd name="T5" fmla="*/ 18 h 854"/>
                <a:gd name="T6" fmla="*/ 823 w 1242"/>
                <a:gd name="T7" fmla="*/ 30 h 854"/>
                <a:gd name="T8" fmla="*/ 1183 w 1242"/>
                <a:gd name="T9" fmla="*/ 261 h 854"/>
                <a:gd name="T10" fmla="*/ 1177 w 1242"/>
                <a:gd name="T11" fmla="*/ 609 h 854"/>
                <a:gd name="T12" fmla="*/ 928 w 1242"/>
                <a:gd name="T13" fmla="*/ 780 h 854"/>
                <a:gd name="T14" fmla="*/ 448 w 1242"/>
                <a:gd name="T15" fmla="*/ 837 h 854"/>
                <a:gd name="T16" fmla="*/ 178 w 1242"/>
                <a:gd name="T17" fmla="*/ 675 h 854"/>
                <a:gd name="T18" fmla="*/ 1 w 1242"/>
                <a:gd name="T19" fmla="*/ 381 h 85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42"/>
                <a:gd name="T31" fmla="*/ 0 h 854"/>
                <a:gd name="T32" fmla="*/ 1242 w 1242"/>
                <a:gd name="T33" fmla="*/ 854 h 85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42" h="854">
                  <a:moveTo>
                    <a:pt x="1" y="381"/>
                  </a:moveTo>
                  <a:cubicBezTo>
                    <a:pt x="0" y="296"/>
                    <a:pt x="88" y="222"/>
                    <a:pt x="169" y="162"/>
                  </a:cubicBezTo>
                  <a:cubicBezTo>
                    <a:pt x="250" y="102"/>
                    <a:pt x="378" y="40"/>
                    <a:pt x="487" y="18"/>
                  </a:cubicBezTo>
                  <a:cubicBezTo>
                    <a:pt x="616" y="6"/>
                    <a:pt x="685" y="0"/>
                    <a:pt x="823" y="30"/>
                  </a:cubicBezTo>
                  <a:cubicBezTo>
                    <a:pt x="961" y="60"/>
                    <a:pt x="1121" y="165"/>
                    <a:pt x="1183" y="261"/>
                  </a:cubicBezTo>
                  <a:cubicBezTo>
                    <a:pt x="1242" y="357"/>
                    <a:pt x="1219" y="523"/>
                    <a:pt x="1177" y="609"/>
                  </a:cubicBezTo>
                  <a:cubicBezTo>
                    <a:pt x="1135" y="695"/>
                    <a:pt x="1049" y="742"/>
                    <a:pt x="928" y="780"/>
                  </a:cubicBezTo>
                  <a:cubicBezTo>
                    <a:pt x="807" y="818"/>
                    <a:pt x="573" y="854"/>
                    <a:pt x="448" y="837"/>
                  </a:cubicBezTo>
                  <a:cubicBezTo>
                    <a:pt x="323" y="820"/>
                    <a:pt x="252" y="751"/>
                    <a:pt x="178" y="675"/>
                  </a:cubicBezTo>
                  <a:cubicBezTo>
                    <a:pt x="104" y="599"/>
                    <a:pt x="2" y="466"/>
                    <a:pt x="1" y="381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32775" name="Freeform 6"/>
            <p:cNvSpPr>
              <a:spLocks/>
            </p:cNvSpPr>
            <p:nvPr/>
          </p:nvSpPr>
          <p:spPr bwMode="auto">
            <a:xfrm>
              <a:off x="534" y="2904"/>
              <a:ext cx="246" cy="132"/>
            </a:xfrm>
            <a:custGeom>
              <a:avLst/>
              <a:gdLst>
                <a:gd name="T0" fmla="*/ 0 w 342"/>
                <a:gd name="T1" fmla="*/ 9 h 186"/>
                <a:gd name="T2" fmla="*/ 17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grpSp>
          <p:nvGrpSpPr>
            <p:cNvPr id="32776" name="Group 7"/>
            <p:cNvGrpSpPr>
              <a:grpSpLocks/>
            </p:cNvGrpSpPr>
            <p:nvPr/>
          </p:nvGrpSpPr>
          <p:grpSpPr bwMode="auto">
            <a:xfrm>
              <a:off x="727" y="2708"/>
              <a:ext cx="316" cy="250"/>
              <a:chOff x="1747" y="3194"/>
              <a:chExt cx="316" cy="250"/>
            </a:xfrm>
          </p:grpSpPr>
          <p:sp>
            <p:nvSpPr>
              <p:cNvPr id="32985" name="Oval 8"/>
              <p:cNvSpPr>
                <a:spLocks noChangeArrowheads="1"/>
              </p:cNvSpPr>
              <p:nvPr/>
            </p:nvSpPr>
            <p:spPr bwMode="auto">
              <a:xfrm>
                <a:off x="1750" y="330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sp>
            <p:nvSpPr>
              <p:cNvPr id="32986" name="Line 9"/>
              <p:cNvSpPr>
                <a:spLocks noChangeShapeType="1"/>
              </p:cNvSpPr>
              <p:nvPr/>
            </p:nvSpPr>
            <p:spPr bwMode="auto">
              <a:xfrm>
                <a:off x="1750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2987" name="Line 10"/>
              <p:cNvSpPr>
                <a:spLocks noChangeShapeType="1"/>
              </p:cNvSpPr>
              <p:nvPr/>
            </p:nvSpPr>
            <p:spPr bwMode="auto">
              <a:xfrm>
                <a:off x="2063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2988" name="Rectangle 11"/>
              <p:cNvSpPr>
                <a:spLocks noChangeArrowheads="1"/>
              </p:cNvSpPr>
              <p:nvPr/>
            </p:nvSpPr>
            <p:spPr bwMode="auto">
              <a:xfrm>
                <a:off x="1750" y="330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32989" name="Oval 12"/>
              <p:cNvSpPr>
                <a:spLocks noChangeArrowheads="1"/>
              </p:cNvSpPr>
              <p:nvPr/>
            </p:nvSpPr>
            <p:spPr bwMode="auto">
              <a:xfrm>
                <a:off x="1747" y="3242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grpSp>
            <p:nvGrpSpPr>
              <p:cNvPr id="32990" name="Group 13"/>
              <p:cNvGrpSpPr>
                <a:grpSpLocks/>
              </p:cNvGrpSpPr>
              <p:nvPr/>
            </p:nvGrpSpPr>
            <p:grpSpPr bwMode="auto">
              <a:xfrm>
                <a:off x="1785" y="3194"/>
                <a:ext cx="233" cy="250"/>
                <a:chOff x="2940" y="2429"/>
                <a:chExt cx="236" cy="250"/>
              </a:xfrm>
            </p:grpSpPr>
            <p:sp>
              <p:nvSpPr>
                <p:cNvPr id="32991" name="Rectangle 14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GB"/>
                </a:p>
              </p:txBody>
            </p:sp>
            <p:sp>
              <p:nvSpPr>
                <p:cNvPr id="32992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2940" y="2429"/>
                  <a:ext cx="236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2000"/>
                    <a:t>A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32777" name="Group 16"/>
            <p:cNvGrpSpPr>
              <a:grpSpLocks/>
            </p:cNvGrpSpPr>
            <p:nvPr/>
          </p:nvGrpSpPr>
          <p:grpSpPr bwMode="auto">
            <a:xfrm>
              <a:off x="319" y="2963"/>
              <a:ext cx="316" cy="250"/>
              <a:chOff x="2221" y="3575"/>
              <a:chExt cx="316" cy="250"/>
            </a:xfrm>
          </p:grpSpPr>
          <p:sp>
            <p:nvSpPr>
              <p:cNvPr id="32977" name="Oval 17"/>
              <p:cNvSpPr>
                <a:spLocks noChangeArrowheads="1"/>
              </p:cNvSpPr>
              <p:nvPr/>
            </p:nvSpPr>
            <p:spPr bwMode="auto">
              <a:xfrm>
                <a:off x="2224" y="369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sp>
            <p:nvSpPr>
              <p:cNvPr id="32978" name="Line 18"/>
              <p:cNvSpPr>
                <a:spLocks noChangeShapeType="1"/>
              </p:cNvSpPr>
              <p:nvPr/>
            </p:nvSpPr>
            <p:spPr bwMode="auto">
              <a:xfrm>
                <a:off x="2224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2979" name="Line 19"/>
              <p:cNvSpPr>
                <a:spLocks noChangeShapeType="1"/>
              </p:cNvSpPr>
              <p:nvPr/>
            </p:nvSpPr>
            <p:spPr bwMode="auto">
              <a:xfrm>
                <a:off x="2537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2980" name="Rectangle 20"/>
              <p:cNvSpPr>
                <a:spLocks noChangeArrowheads="1"/>
              </p:cNvSpPr>
              <p:nvPr/>
            </p:nvSpPr>
            <p:spPr bwMode="auto">
              <a:xfrm>
                <a:off x="2224" y="368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32981" name="Oval 21"/>
              <p:cNvSpPr>
                <a:spLocks noChangeArrowheads="1"/>
              </p:cNvSpPr>
              <p:nvPr/>
            </p:nvSpPr>
            <p:spPr bwMode="auto">
              <a:xfrm>
                <a:off x="2221" y="362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grpSp>
            <p:nvGrpSpPr>
              <p:cNvPr id="32982" name="Group 22"/>
              <p:cNvGrpSpPr>
                <a:grpSpLocks/>
              </p:cNvGrpSpPr>
              <p:nvPr/>
            </p:nvGrpSpPr>
            <p:grpSpPr bwMode="auto">
              <a:xfrm>
                <a:off x="2275" y="3575"/>
                <a:ext cx="231" cy="250"/>
                <a:chOff x="2941" y="2429"/>
                <a:chExt cx="234" cy="250"/>
              </a:xfrm>
            </p:grpSpPr>
            <p:sp>
              <p:nvSpPr>
                <p:cNvPr id="32983" name="Rectangle 23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GB"/>
                </a:p>
              </p:txBody>
            </p:sp>
            <p:sp>
              <p:nvSpPr>
                <p:cNvPr id="32984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2941" y="2429"/>
                  <a:ext cx="234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2000"/>
                    <a:t>D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32778" name="Group 25"/>
            <p:cNvGrpSpPr>
              <a:grpSpLocks/>
            </p:cNvGrpSpPr>
            <p:nvPr/>
          </p:nvGrpSpPr>
          <p:grpSpPr bwMode="auto">
            <a:xfrm>
              <a:off x="719" y="3254"/>
              <a:ext cx="315" cy="250"/>
              <a:chOff x="2903" y="2888"/>
              <a:chExt cx="315" cy="250"/>
            </a:xfrm>
          </p:grpSpPr>
          <p:grpSp>
            <p:nvGrpSpPr>
              <p:cNvPr id="32968" name="Group 26"/>
              <p:cNvGrpSpPr>
                <a:grpSpLocks/>
              </p:cNvGrpSpPr>
              <p:nvPr/>
            </p:nvGrpSpPr>
            <p:grpSpPr bwMode="auto">
              <a:xfrm>
                <a:off x="2903" y="2938"/>
                <a:ext cx="315" cy="144"/>
                <a:chOff x="2903" y="2938"/>
                <a:chExt cx="315" cy="144"/>
              </a:xfrm>
            </p:grpSpPr>
            <p:sp>
              <p:nvSpPr>
                <p:cNvPr id="32972" name="Oval 27"/>
                <p:cNvSpPr>
                  <a:spLocks noChangeArrowheads="1"/>
                </p:cNvSpPr>
                <p:nvPr/>
              </p:nvSpPr>
              <p:spPr bwMode="auto">
                <a:xfrm>
                  <a:off x="2903" y="3001"/>
                  <a:ext cx="312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GB"/>
                </a:p>
              </p:txBody>
            </p:sp>
            <p:sp>
              <p:nvSpPr>
                <p:cNvPr id="32973" name="Line 28"/>
                <p:cNvSpPr>
                  <a:spLocks noChangeShapeType="1"/>
                </p:cNvSpPr>
                <p:nvPr/>
              </p:nvSpPr>
              <p:spPr bwMode="auto">
                <a:xfrm>
                  <a:off x="2903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32974" name="Line 29"/>
                <p:cNvSpPr>
                  <a:spLocks noChangeShapeType="1"/>
                </p:cNvSpPr>
                <p:nvPr/>
              </p:nvSpPr>
              <p:spPr bwMode="auto">
                <a:xfrm>
                  <a:off x="3215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32975" name="Rectangle 30"/>
                <p:cNvSpPr>
                  <a:spLocks noChangeArrowheads="1"/>
                </p:cNvSpPr>
                <p:nvPr/>
              </p:nvSpPr>
              <p:spPr bwMode="auto">
                <a:xfrm>
                  <a:off x="2903" y="2994"/>
                  <a:ext cx="309" cy="49"/>
                </a:xfrm>
                <a:prstGeom prst="rect">
                  <a:avLst/>
                </a:prstGeom>
                <a:solidFill>
                  <a:schemeClr val="hlink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el-GR" sz="2400">
                    <a:latin typeface="Times New Roman" pitchFamily="18" charset="0"/>
                  </a:endParaRPr>
                </a:p>
              </p:txBody>
            </p:sp>
            <p:sp>
              <p:nvSpPr>
                <p:cNvPr id="32976" name="Oval 31"/>
                <p:cNvSpPr>
                  <a:spLocks noChangeArrowheads="1"/>
                </p:cNvSpPr>
                <p:nvPr/>
              </p:nvSpPr>
              <p:spPr bwMode="auto">
                <a:xfrm>
                  <a:off x="2906" y="2938"/>
                  <a:ext cx="312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GB"/>
                </a:p>
              </p:txBody>
            </p:sp>
          </p:grpSp>
          <p:grpSp>
            <p:nvGrpSpPr>
              <p:cNvPr id="32969" name="Group 32"/>
              <p:cNvGrpSpPr>
                <a:grpSpLocks/>
              </p:cNvGrpSpPr>
              <p:nvPr/>
            </p:nvGrpSpPr>
            <p:grpSpPr bwMode="auto">
              <a:xfrm>
                <a:off x="2959" y="2888"/>
                <a:ext cx="212" cy="250"/>
                <a:chOff x="2950" y="2429"/>
                <a:chExt cx="215" cy="250"/>
              </a:xfrm>
            </p:grpSpPr>
            <p:sp>
              <p:nvSpPr>
                <p:cNvPr id="32970" name="Rectangle 33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GB"/>
                </a:p>
              </p:txBody>
            </p:sp>
            <p:sp>
              <p:nvSpPr>
                <p:cNvPr id="32971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2950" y="2429"/>
                  <a:ext cx="21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2000"/>
                    <a:t>C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32779" name="Group 35"/>
            <p:cNvGrpSpPr>
              <a:grpSpLocks/>
            </p:cNvGrpSpPr>
            <p:nvPr/>
          </p:nvGrpSpPr>
          <p:grpSpPr bwMode="auto">
            <a:xfrm>
              <a:off x="1131" y="2972"/>
              <a:ext cx="316" cy="250"/>
              <a:chOff x="2217" y="2888"/>
              <a:chExt cx="316" cy="250"/>
            </a:xfrm>
          </p:grpSpPr>
          <p:sp>
            <p:nvSpPr>
              <p:cNvPr id="32960" name="Oval 36"/>
              <p:cNvSpPr>
                <a:spLocks noChangeArrowheads="1"/>
              </p:cNvSpPr>
              <p:nvPr/>
            </p:nvSpPr>
            <p:spPr bwMode="auto">
              <a:xfrm>
                <a:off x="2220" y="300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sp>
            <p:nvSpPr>
              <p:cNvPr id="32961" name="Line 37"/>
              <p:cNvSpPr>
                <a:spLocks noChangeShapeType="1"/>
              </p:cNvSpPr>
              <p:nvPr/>
            </p:nvSpPr>
            <p:spPr bwMode="auto">
              <a:xfrm>
                <a:off x="2220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2962" name="Line 38"/>
              <p:cNvSpPr>
                <a:spLocks noChangeShapeType="1"/>
              </p:cNvSpPr>
              <p:nvPr/>
            </p:nvSpPr>
            <p:spPr bwMode="auto">
              <a:xfrm>
                <a:off x="2533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2963" name="Rectangle 39"/>
              <p:cNvSpPr>
                <a:spLocks noChangeArrowheads="1"/>
              </p:cNvSpPr>
              <p:nvPr/>
            </p:nvSpPr>
            <p:spPr bwMode="auto">
              <a:xfrm>
                <a:off x="2220" y="299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32964" name="Oval 40"/>
              <p:cNvSpPr>
                <a:spLocks noChangeArrowheads="1"/>
              </p:cNvSpPr>
              <p:nvPr/>
            </p:nvSpPr>
            <p:spPr bwMode="auto">
              <a:xfrm>
                <a:off x="2217" y="293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grpSp>
            <p:nvGrpSpPr>
              <p:cNvPr id="32965" name="Group 41"/>
              <p:cNvGrpSpPr>
                <a:grpSpLocks/>
              </p:cNvGrpSpPr>
              <p:nvPr/>
            </p:nvGrpSpPr>
            <p:grpSpPr bwMode="auto">
              <a:xfrm>
                <a:off x="2273" y="2888"/>
                <a:ext cx="217" cy="250"/>
                <a:chOff x="2948" y="2429"/>
                <a:chExt cx="220" cy="250"/>
              </a:xfrm>
            </p:grpSpPr>
            <p:sp>
              <p:nvSpPr>
                <p:cNvPr id="32966" name="Rectangle 42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GB"/>
                </a:p>
              </p:txBody>
            </p:sp>
            <p:sp>
              <p:nvSpPr>
                <p:cNvPr id="32967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2948" y="2429"/>
                  <a:ext cx="220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2000"/>
                    <a:t>B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32780" name="Text Box 44"/>
            <p:cNvSpPr txBox="1">
              <a:spLocks noChangeArrowheads="1"/>
            </p:cNvSpPr>
            <p:nvPr/>
          </p:nvSpPr>
          <p:spPr bwMode="auto">
            <a:xfrm>
              <a:off x="533" y="2783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2781" name="Freeform 45"/>
            <p:cNvSpPr>
              <a:spLocks/>
            </p:cNvSpPr>
            <p:nvPr/>
          </p:nvSpPr>
          <p:spPr bwMode="auto">
            <a:xfrm flipH="1">
              <a:off x="966" y="2904"/>
              <a:ext cx="213" cy="129"/>
            </a:xfrm>
            <a:custGeom>
              <a:avLst/>
              <a:gdLst>
                <a:gd name="T0" fmla="*/ 0 w 342"/>
                <a:gd name="T1" fmla="*/ 7 h 186"/>
                <a:gd name="T2" fmla="*/ 4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32782" name="Freeform 46"/>
            <p:cNvSpPr>
              <a:spLocks/>
            </p:cNvSpPr>
            <p:nvPr/>
          </p:nvSpPr>
          <p:spPr bwMode="auto">
            <a:xfrm flipH="1" flipV="1">
              <a:off x="975" y="3165"/>
              <a:ext cx="198" cy="144"/>
            </a:xfrm>
            <a:custGeom>
              <a:avLst/>
              <a:gdLst>
                <a:gd name="T0" fmla="*/ 0 w 342"/>
                <a:gd name="T1" fmla="*/ 19 h 186"/>
                <a:gd name="T2" fmla="*/ 3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rot="10800000"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32783" name="Freeform 47"/>
            <p:cNvSpPr>
              <a:spLocks/>
            </p:cNvSpPr>
            <p:nvPr/>
          </p:nvSpPr>
          <p:spPr bwMode="auto">
            <a:xfrm flipV="1">
              <a:off x="573" y="3159"/>
              <a:ext cx="204" cy="156"/>
            </a:xfrm>
            <a:custGeom>
              <a:avLst/>
              <a:gdLst>
                <a:gd name="T0" fmla="*/ 0 w 342"/>
                <a:gd name="T1" fmla="*/ 39 h 186"/>
                <a:gd name="T2" fmla="*/ 4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rot="10800000"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32784" name="Text Box 48"/>
            <p:cNvSpPr txBox="1">
              <a:spLocks noChangeArrowheads="1"/>
            </p:cNvSpPr>
            <p:nvPr/>
          </p:nvSpPr>
          <p:spPr bwMode="auto">
            <a:xfrm>
              <a:off x="1042" y="2816"/>
              <a:ext cx="32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1+e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2785" name="Text Box 49"/>
            <p:cNvSpPr txBox="1">
              <a:spLocks noChangeArrowheads="1"/>
            </p:cNvSpPr>
            <p:nvPr/>
          </p:nvSpPr>
          <p:spPr bwMode="auto">
            <a:xfrm>
              <a:off x="1052" y="3161"/>
              <a:ext cx="19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e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2786" name="Text Box 50"/>
            <p:cNvSpPr txBox="1">
              <a:spLocks noChangeArrowheads="1"/>
            </p:cNvSpPr>
            <p:nvPr/>
          </p:nvSpPr>
          <p:spPr bwMode="auto">
            <a:xfrm>
              <a:off x="499" y="3176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2787" name="Line 51"/>
            <p:cNvSpPr>
              <a:spLocks noChangeShapeType="1"/>
            </p:cNvSpPr>
            <p:nvPr/>
          </p:nvSpPr>
          <p:spPr bwMode="auto">
            <a:xfrm flipV="1">
              <a:off x="870" y="3453"/>
              <a:ext cx="0" cy="25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2788" name="Text Box 52"/>
            <p:cNvSpPr txBox="1">
              <a:spLocks noChangeArrowheads="1"/>
            </p:cNvSpPr>
            <p:nvPr/>
          </p:nvSpPr>
          <p:spPr bwMode="auto">
            <a:xfrm>
              <a:off x="716" y="3587"/>
              <a:ext cx="19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>
                  <a:solidFill>
                    <a:srgbClr val="FF0000"/>
                  </a:solidFill>
                </a:rPr>
                <a:t>e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2789" name="Line 53"/>
            <p:cNvSpPr>
              <a:spLocks noChangeShapeType="1"/>
            </p:cNvSpPr>
            <p:nvPr/>
          </p:nvSpPr>
          <p:spPr bwMode="auto">
            <a:xfrm flipH="1" flipV="1">
              <a:off x="354" y="3159"/>
              <a:ext cx="3" cy="213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2790" name="Text Box 54"/>
            <p:cNvSpPr txBox="1">
              <a:spLocks noChangeArrowheads="1"/>
            </p:cNvSpPr>
            <p:nvPr/>
          </p:nvSpPr>
          <p:spPr bwMode="auto">
            <a:xfrm>
              <a:off x="252" y="3344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>
                  <a:solidFill>
                    <a:srgbClr val="FF0000"/>
                  </a:solidFill>
                </a:rPr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2791" name="Line 55"/>
            <p:cNvSpPr>
              <a:spLocks noChangeShapeType="1"/>
            </p:cNvSpPr>
            <p:nvPr/>
          </p:nvSpPr>
          <p:spPr bwMode="auto">
            <a:xfrm flipV="1">
              <a:off x="1311" y="3180"/>
              <a:ext cx="0" cy="27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2792" name="Text Box 56"/>
            <p:cNvSpPr txBox="1">
              <a:spLocks noChangeArrowheads="1"/>
            </p:cNvSpPr>
            <p:nvPr/>
          </p:nvSpPr>
          <p:spPr bwMode="auto">
            <a:xfrm>
              <a:off x="1218" y="3410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>
                  <a:solidFill>
                    <a:srgbClr val="FF0000"/>
                  </a:solidFill>
                </a:rPr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2793" name="Freeform 57"/>
            <p:cNvSpPr>
              <a:spLocks/>
            </p:cNvSpPr>
            <p:nvPr/>
          </p:nvSpPr>
          <p:spPr bwMode="auto">
            <a:xfrm flipH="1" flipV="1">
              <a:off x="915" y="3138"/>
              <a:ext cx="198" cy="144"/>
            </a:xfrm>
            <a:custGeom>
              <a:avLst/>
              <a:gdLst>
                <a:gd name="T0" fmla="*/ 0 w 342"/>
                <a:gd name="T1" fmla="*/ 19 h 186"/>
                <a:gd name="T2" fmla="*/ 3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rot="10800000"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32794" name="Freeform 58"/>
            <p:cNvSpPr>
              <a:spLocks/>
            </p:cNvSpPr>
            <p:nvPr/>
          </p:nvSpPr>
          <p:spPr bwMode="auto">
            <a:xfrm flipH="1">
              <a:off x="630" y="3144"/>
              <a:ext cx="192" cy="138"/>
            </a:xfrm>
            <a:custGeom>
              <a:avLst/>
              <a:gdLst>
                <a:gd name="T0" fmla="*/ 0 w 342"/>
                <a:gd name="T1" fmla="*/ 13 h 186"/>
                <a:gd name="T2" fmla="*/ 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32795" name="Text Box 59"/>
            <p:cNvSpPr txBox="1">
              <a:spLocks noChangeArrowheads="1"/>
            </p:cNvSpPr>
            <p:nvPr/>
          </p:nvSpPr>
          <p:spPr bwMode="auto">
            <a:xfrm>
              <a:off x="679" y="3038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2796" name="Text Box 60"/>
            <p:cNvSpPr txBox="1">
              <a:spLocks noChangeArrowheads="1"/>
            </p:cNvSpPr>
            <p:nvPr/>
          </p:nvSpPr>
          <p:spPr bwMode="auto">
            <a:xfrm>
              <a:off x="895" y="3026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2797" name="Freeform 61"/>
            <p:cNvSpPr>
              <a:spLocks/>
            </p:cNvSpPr>
            <p:nvPr/>
          </p:nvSpPr>
          <p:spPr bwMode="auto">
            <a:xfrm>
              <a:off x="1692" y="2721"/>
              <a:ext cx="1225" cy="854"/>
            </a:xfrm>
            <a:custGeom>
              <a:avLst/>
              <a:gdLst>
                <a:gd name="T0" fmla="*/ 0 w 1225"/>
                <a:gd name="T1" fmla="*/ 387 h 854"/>
                <a:gd name="T2" fmla="*/ 168 w 1225"/>
                <a:gd name="T3" fmla="*/ 162 h 854"/>
                <a:gd name="T4" fmla="*/ 486 w 1225"/>
                <a:gd name="T5" fmla="*/ 18 h 854"/>
                <a:gd name="T6" fmla="*/ 822 w 1225"/>
                <a:gd name="T7" fmla="*/ 30 h 854"/>
                <a:gd name="T8" fmla="*/ 1152 w 1225"/>
                <a:gd name="T9" fmla="*/ 267 h 854"/>
                <a:gd name="T10" fmla="*/ 1188 w 1225"/>
                <a:gd name="T11" fmla="*/ 537 h 854"/>
                <a:gd name="T12" fmla="*/ 927 w 1225"/>
                <a:gd name="T13" fmla="*/ 780 h 854"/>
                <a:gd name="T14" fmla="*/ 447 w 1225"/>
                <a:gd name="T15" fmla="*/ 837 h 854"/>
                <a:gd name="T16" fmla="*/ 177 w 1225"/>
                <a:gd name="T17" fmla="*/ 675 h 854"/>
                <a:gd name="T18" fmla="*/ 0 w 1225"/>
                <a:gd name="T19" fmla="*/ 387 h 85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25"/>
                <a:gd name="T31" fmla="*/ 0 h 854"/>
                <a:gd name="T32" fmla="*/ 1225 w 1225"/>
                <a:gd name="T33" fmla="*/ 854 h 85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25" h="854">
                  <a:moveTo>
                    <a:pt x="0" y="387"/>
                  </a:moveTo>
                  <a:cubicBezTo>
                    <a:pt x="0" y="243"/>
                    <a:pt x="87" y="223"/>
                    <a:pt x="168" y="162"/>
                  </a:cubicBezTo>
                  <a:cubicBezTo>
                    <a:pt x="249" y="101"/>
                    <a:pt x="377" y="40"/>
                    <a:pt x="486" y="18"/>
                  </a:cubicBezTo>
                  <a:cubicBezTo>
                    <a:pt x="615" y="6"/>
                    <a:pt x="684" y="0"/>
                    <a:pt x="822" y="30"/>
                  </a:cubicBezTo>
                  <a:cubicBezTo>
                    <a:pt x="960" y="60"/>
                    <a:pt x="1099" y="169"/>
                    <a:pt x="1152" y="267"/>
                  </a:cubicBezTo>
                  <a:cubicBezTo>
                    <a:pt x="1213" y="351"/>
                    <a:pt x="1225" y="452"/>
                    <a:pt x="1188" y="537"/>
                  </a:cubicBezTo>
                  <a:cubicBezTo>
                    <a:pt x="1151" y="622"/>
                    <a:pt x="1050" y="730"/>
                    <a:pt x="927" y="780"/>
                  </a:cubicBezTo>
                  <a:cubicBezTo>
                    <a:pt x="804" y="830"/>
                    <a:pt x="572" y="854"/>
                    <a:pt x="447" y="837"/>
                  </a:cubicBezTo>
                  <a:cubicBezTo>
                    <a:pt x="322" y="820"/>
                    <a:pt x="251" y="750"/>
                    <a:pt x="177" y="675"/>
                  </a:cubicBezTo>
                  <a:cubicBezTo>
                    <a:pt x="103" y="600"/>
                    <a:pt x="0" y="531"/>
                    <a:pt x="0" y="387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32798" name="Freeform 62"/>
            <p:cNvSpPr>
              <a:spLocks/>
            </p:cNvSpPr>
            <p:nvPr/>
          </p:nvSpPr>
          <p:spPr bwMode="auto">
            <a:xfrm>
              <a:off x="1944" y="2934"/>
              <a:ext cx="246" cy="132"/>
            </a:xfrm>
            <a:custGeom>
              <a:avLst/>
              <a:gdLst>
                <a:gd name="T0" fmla="*/ 0 w 342"/>
                <a:gd name="T1" fmla="*/ 9 h 186"/>
                <a:gd name="T2" fmla="*/ 17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grpSp>
          <p:nvGrpSpPr>
            <p:cNvPr id="32799" name="Group 63"/>
            <p:cNvGrpSpPr>
              <a:grpSpLocks/>
            </p:cNvGrpSpPr>
            <p:nvPr/>
          </p:nvGrpSpPr>
          <p:grpSpPr bwMode="auto">
            <a:xfrm>
              <a:off x="2137" y="2738"/>
              <a:ext cx="316" cy="250"/>
              <a:chOff x="1747" y="3194"/>
              <a:chExt cx="316" cy="250"/>
            </a:xfrm>
          </p:grpSpPr>
          <p:sp>
            <p:nvSpPr>
              <p:cNvPr id="32952" name="Oval 64"/>
              <p:cNvSpPr>
                <a:spLocks noChangeArrowheads="1"/>
              </p:cNvSpPr>
              <p:nvPr/>
            </p:nvSpPr>
            <p:spPr bwMode="auto">
              <a:xfrm>
                <a:off x="1750" y="330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sp>
            <p:nvSpPr>
              <p:cNvPr id="32953" name="Line 65"/>
              <p:cNvSpPr>
                <a:spLocks noChangeShapeType="1"/>
              </p:cNvSpPr>
              <p:nvPr/>
            </p:nvSpPr>
            <p:spPr bwMode="auto">
              <a:xfrm>
                <a:off x="1750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2954" name="Line 66"/>
              <p:cNvSpPr>
                <a:spLocks noChangeShapeType="1"/>
              </p:cNvSpPr>
              <p:nvPr/>
            </p:nvSpPr>
            <p:spPr bwMode="auto">
              <a:xfrm>
                <a:off x="2063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2955" name="Rectangle 67"/>
              <p:cNvSpPr>
                <a:spLocks noChangeArrowheads="1"/>
              </p:cNvSpPr>
              <p:nvPr/>
            </p:nvSpPr>
            <p:spPr bwMode="auto">
              <a:xfrm>
                <a:off x="1750" y="330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32956" name="Oval 68"/>
              <p:cNvSpPr>
                <a:spLocks noChangeArrowheads="1"/>
              </p:cNvSpPr>
              <p:nvPr/>
            </p:nvSpPr>
            <p:spPr bwMode="auto">
              <a:xfrm>
                <a:off x="1747" y="3242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grpSp>
            <p:nvGrpSpPr>
              <p:cNvPr id="32957" name="Group 69"/>
              <p:cNvGrpSpPr>
                <a:grpSpLocks/>
              </p:cNvGrpSpPr>
              <p:nvPr/>
            </p:nvGrpSpPr>
            <p:grpSpPr bwMode="auto">
              <a:xfrm>
                <a:off x="1785" y="3194"/>
                <a:ext cx="233" cy="250"/>
                <a:chOff x="2940" y="2429"/>
                <a:chExt cx="236" cy="250"/>
              </a:xfrm>
            </p:grpSpPr>
            <p:sp>
              <p:nvSpPr>
                <p:cNvPr id="32958" name="Rectangle 70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GB"/>
                </a:p>
              </p:txBody>
            </p:sp>
            <p:sp>
              <p:nvSpPr>
                <p:cNvPr id="32959" name="Text Box 71"/>
                <p:cNvSpPr txBox="1">
                  <a:spLocks noChangeArrowheads="1"/>
                </p:cNvSpPr>
                <p:nvPr/>
              </p:nvSpPr>
              <p:spPr bwMode="auto">
                <a:xfrm>
                  <a:off x="2940" y="2429"/>
                  <a:ext cx="236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2000"/>
                    <a:t>A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32800" name="Group 72"/>
            <p:cNvGrpSpPr>
              <a:grpSpLocks/>
            </p:cNvGrpSpPr>
            <p:nvPr/>
          </p:nvGrpSpPr>
          <p:grpSpPr bwMode="auto">
            <a:xfrm>
              <a:off x="1729" y="2993"/>
              <a:ext cx="316" cy="250"/>
              <a:chOff x="2221" y="3575"/>
              <a:chExt cx="316" cy="250"/>
            </a:xfrm>
          </p:grpSpPr>
          <p:sp>
            <p:nvSpPr>
              <p:cNvPr id="32944" name="Oval 73"/>
              <p:cNvSpPr>
                <a:spLocks noChangeArrowheads="1"/>
              </p:cNvSpPr>
              <p:nvPr/>
            </p:nvSpPr>
            <p:spPr bwMode="auto">
              <a:xfrm>
                <a:off x="2224" y="369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sp>
            <p:nvSpPr>
              <p:cNvPr id="32945" name="Line 74"/>
              <p:cNvSpPr>
                <a:spLocks noChangeShapeType="1"/>
              </p:cNvSpPr>
              <p:nvPr/>
            </p:nvSpPr>
            <p:spPr bwMode="auto">
              <a:xfrm>
                <a:off x="2224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2946" name="Line 75"/>
              <p:cNvSpPr>
                <a:spLocks noChangeShapeType="1"/>
              </p:cNvSpPr>
              <p:nvPr/>
            </p:nvSpPr>
            <p:spPr bwMode="auto">
              <a:xfrm>
                <a:off x="2537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2947" name="Rectangle 76"/>
              <p:cNvSpPr>
                <a:spLocks noChangeArrowheads="1"/>
              </p:cNvSpPr>
              <p:nvPr/>
            </p:nvSpPr>
            <p:spPr bwMode="auto">
              <a:xfrm>
                <a:off x="2224" y="368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32948" name="Oval 77"/>
              <p:cNvSpPr>
                <a:spLocks noChangeArrowheads="1"/>
              </p:cNvSpPr>
              <p:nvPr/>
            </p:nvSpPr>
            <p:spPr bwMode="auto">
              <a:xfrm>
                <a:off x="2221" y="362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grpSp>
            <p:nvGrpSpPr>
              <p:cNvPr id="32949" name="Group 78"/>
              <p:cNvGrpSpPr>
                <a:grpSpLocks/>
              </p:cNvGrpSpPr>
              <p:nvPr/>
            </p:nvGrpSpPr>
            <p:grpSpPr bwMode="auto">
              <a:xfrm>
                <a:off x="2275" y="3575"/>
                <a:ext cx="231" cy="250"/>
                <a:chOff x="2941" y="2429"/>
                <a:chExt cx="234" cy="250"/>
              </a:xfrm>
            </p:grpSpPr>
            <p:sp>
              <p:nvSpPr>
                <p:cNvPr id="32950" name="Rectangle 79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GB"/>
                </a:p>
              </p:txBody>
            </p:sp>
            <p:sp>
              <p:nvSpPr>
                <p:cNvPr id="32951" name="Text Box 80"/>
                <p:cNvSpPr txBox="1">
                  <a:spLocks noChangeArrowheads="1"/>
                </p:cNvSpPr>
                <p:nvPr/>
              </p:nvSpPr>
              <p:spPr bwMode="auto">
                <a:xfrm>
                  <a:off x="2941" y="2429"/>
                  <a:ext cx="234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2000"/>
                    <a:t>D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32801" name="Group 81"/>
            <p:cNvGrpSpPr>
              <a:grpSpLocks/>
            </p:cNvGrpSpPr>
            <p:nvPr/>
          </p:nvGrpSpPr>
          <p:grpSpPr bwMode="auto">
            <a:xfrm>
              <a:off x="2129" y="3284"/>
              <a:ext cx="315" cy="250"/>
              <a:chOff x="2903" y="2888"/>
              <a:chExt cx="315" cy="250"/>
            </a:xfrm>
          </p:grpSpPr>
          <p:grpSp>
            <p:nvGrpSpPr>
              <p:cNvPr id="32935" name="Group 82"/>
              <p:cNvGrpSpPr>
                <a:grpSpLocks/>
              </p:cNvGrpSpPr>
              <p:nvPr/>
            </p:nvGrpSpPr>
            <p:grpSpPr bwMode="auto">
              <a:xfrm>
                <a:off x="2903" y="2938"/>
                <a:ext cx="315" cy="144"/>
                <a:chOff x="2903" y="2938"/>
                <a:chExt cx="315" cy="144"/>
              </a:xfrm>
            </p:grpSpPr>
            <p:sp>
              <p:nvSpPr>
                <p:cNvPr id="32939" name="Oval 83"/>
                <p:cNvSpPr>
                  <a:spLocks noChangeArrowheads="1"/>
                </p:cNvSpPr>
                <p:nvPr/>
              </p:nvSpPr>
              <p:spPr bwMode="auto">
                <a:xfrm>
                  <a:off x="2903" y="3001"/>
                  <a:ext cx="312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GB"/>
                </a:p>
              </p:txBody>
            </p:sp>
            <p:sp>
              <p:nvSpPr>
                <p:cNvPr id="32940" name="Line 84"/>
                <p:cNvSpPr>
                  <a:spLocks noChangeShapeType="1"/>
                </p:cNvSpPr>
                <p:nvPr/>
              </p:nvSpPr>
              <p:spPr bwMode="auto">
                <a:xfrm>
                  <a:off x="2903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32941" name="Line 85"/>
                <p:cNvSpPr>
                  <a:spLocks noChangeShapeType="1"/>
                </p:cNvSpPr>
                <p:nvPr/>
              </p:nvSpPr>
              <p:spPr bwMode="auto">
                <a:xfrm>
                  <a:off x="3215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32942" name="Rectangle 86"/>
                <p:cNvSpPr>
                  <a:spLocks noChangeArrowheads="1"/>
                </p:cNvSpPr>
                <p:nvPr/>
              </p:nvSpPr>
              <p:spPr bwMode="auto">
                <a:xfrm>
                  <a:off x="2903" y="2994"/>
                  <a:ext cx="309" cy="49"/>
                </a:xfrm>
                <a:prstGeom prst="rect">
                  <a:avLst/>
                </a:prstGeom>
                <a:solidFill>
                  <a:schemeClr val="hlink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el-GR" sz="2400">
                    <a:latin typeface="Times New Roman" pitchFamily="18" charset="0"/>
                  </a:endParaRPr>
                </a:p>
              </p:txBody>
            </p:sp>
            <p:sp>
              <p:nvSpPr>
                <p:cNvPr id="32943" name="Oval 87"/>
                <p:cNvSpPr>
                  <a:spLocks noChangeArrowheads="1"/>
                </p:cNvSpPr>
                <p:nvPr/>
              </p:nvSpPr>
              <p:spPr bwMode="auto">
                <a:xfrm>
                  <a:off x="2906" y="2938"/>
                  <a:ext cx="312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GB"/>
                </a:p>
              </p:txBody>
            </p:sp>
          </p:grpSp>
          <p:grpSp>
            <p:nvGrpSpPr>
              <p:cNvPr id="32936" name="Group 88"/>
              <p:cNvGrpSpPr>
                <a:grpSpLocks/>
              </p:cNvGrpSpPr>
              <p:nvPr/>
            </p:nvGrpSpPr>
            <p:grpSpPr bwMode="auto">
              <a:xfrm>
                <a:off x="2959" y="2888"/>
                <a:ext cx="212" cy="250"/>
                <a:chOff x="2950" y="2429"/>
                <a:chExt cx="215" cy="250"/>
              </a:xfrm>
            </p:grpSpPr>
            <p:sp>
              <p:nvSpPr>
                <p:cNvPr id="32937" name="Rectangle 89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GB"/>
                </a:p>
              </p:txBody>
            </p:sp>
            <p:sp>
              <p:nvSpPr>
                <p:cNvPr id="32938" name="Text Box 90"/>
                <p:cNvSpPr txBox="1">
                  <a:spLocks noChangeArrowheads="1"/>
                </p:cNvSpPr>
                <p:nvPr/>
              </p:nvSpPr>
              <p:spPr bwMode="auto">
                <a:xfrm>
                  <a:off x="2950" y="2429"/>
                  <a:ext cx="21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2000"/>
                    <a:t>C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32802" name="Group 91"/>
            <p:cNvGrpSpPr>
              <a:grpSpLocks/>
            </p:cNvGrpSpPr>
            <p:nvPr/>
          </p:nvGrpSpPr>
          <p:grpSpPr bwMode="auto">
            <a:xfrm>
              <a:off x="2541" y="3002"/>
              <a:ext cx="316" cy="250"/>
              <a:chOff x="2217" y="2888"/>
              <a:chExt cx="316" cy="250"/>
            </a:xfrm>
          </p:grpSpPr>
          <p:sp>
            <p:nvSpPr>
              <p:cNvPr id="32927" name="Oval 92"/>
              <p:cNvSpPr>
                <a:spLocks noChangeArrowheads="1"/>
              </p:cNvSpPr>
              <p:nvPr/>
            </p:nvSpPr>
            <p:spPr bwMode="auto">
              <a:xfrm>
                <a:off x="2220" y="300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sp>
            <p:nvSpPr>
              <p:cNvPr id="32928" name="Line 93"/>
              <p:cNvSpPr>
                <a:spLocks noChangeShapeType="1"/>
              </p:cNvSpPr>
              <p:nvPr/>
            </p:nvSpPr>
            <p:spPr bwMode="auto">
              <a:xfrm>
                <a:off x="2220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2929" name="Line 94"/>
              <p:cNvSpPr>
                <a:spLocks noChangeShapeType="1"/>
              </p:cNvSpPr>
              <p:nvPr/>
            </p:nvSpPr>
            <p:spPr bwMode="auto">
              <a:xfrm>
                <a:off x="2533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2930" name="Rectangle 95"/>
              <p:cNvSpPr>
                <a:spLocks noChangeArrowheads="1"/>
              </p:cNvSpPr>
              <p:nvPr/>
            </p:nvSpPr>
            <p:spPr bwMode="auto">
              <a:xfrm>
                <a:off x="2220" y="299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32931" name="Oval 96"/>
              <p:cNvSpPr>
                <a:spLocks noChangeArrowheads="1"/>
              </p:cNvSpPr>
              <p:nvPr/>
            </p:nvSpPr>
            <p:spPr bwMode="auto">
              <a:xfrm>
                <a:off x="2217" y="293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grpSp>
            <p:nvGrpSpPr>
              <p:cNvPr id="32932" name="Group 97"/>
              <p:cNvGrpSpPr>
                <a:grpSpLocks/>
              </p:cNvGrpSpPr>
              <p:nvPr/>
            </p:nvGrpSpPr>
            <p:grpSpPr bwMode="auto">
              <a:xfrm>
                <a:off x="2273" y="2888"/>
                <a:ext cx="217" cy="250"/>
                <a:chOff x="2948" y="2429"/>
                <a:chExt cx="220" cy="250"/>
              </a:xfrm>
            </p:grpSpPr>
            <p:sp>
              <p:nvSpPr>
                <p:cNvPr id="32933" name="Rectangle 98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GB"/>
                </a:p>
              </p:txBody>
            </p:sp>
            <p:sp>
              <p:nvSpPr>
                <p:cNvPr id="32934" name="Text Box 99"/>
                <p:cNvSpPr txBox="1">
                  <a:spLocks noChangeArrowheads="1"/>
                </p:cNvSpPr>
                <p:nvPr/>
              </p:nvSpPr>
              <p:spPr bwMode="auto">
                <a:xfrm>
                  <a:off x="2948" y="2429"/>
                  <a:ext cx="220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2000"/>
                    <a:t>B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32803" name="Text Box 100"/>
            <p:cNvSpPr txBox="1">
              <a:spLocks noChangeArrowheads="1"/>
            </p:cNvSpPr>
            <p:nvPr/>
          </p:nvSpPr>
          <p:spPr bwMode="auto">
            <a:xfrm>
              <a:off x="1781" y="2825"/>
              <a:ext cx="35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2+e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2804" name="Freeform 101"/>
            <p:cNvSpPr>
              <a:spLocks/>
            </p:cNvSpPr>
            <p:nvPr/>
          </p:nvSpPr>
          <p:spPr bwMode="auto">
            <a:xfrm flipH="1">
              <a:off x="2376" y="2934"/>
              <a:ext cx="213" cy="129"/>
            </a:xfrm>
            <a:custGeom>
              <a:avLst/>
              <a:gdLst>
                <a:gd name="T0" fmla="*/ 0 w 342"/>
                <a:gd name="T1" fmla="*/ 7 h 186"/>
                <a:gd name="T2" fmla="*/ 4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32805" name="Freeform 102"/>
            <p:cNvSpPr>
              <a:spLocks/>
            </p:cNvSpPr>
            <p:nvPr/>
          </p:nvSpPr>
          <p:spPr bwMode="auto">
            <a:xfrm flipH="1" flipV="1">
              <a:off x="2385" y="3195"/>
              <a:ext cx="198" cy="144"/>
            </a:xfrm>
            <a:custGeom>
              <a:avLst/>
              <a:gdLst>
                <a:gd name="T0" fmla="*/ 0 w 342"/>
                <a:gd name="T1" fmla="*/ 19 h 186"/>
                <a:gd name="T2" fmla="*/ 3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rot="10800000"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32806" name="Freeform 103"/>
            <p:cNvSpPr>
              <a:spLocks/>
            </p:cNvSpPr>
            <p:nvPr/>
          </p:nvSpPr>
          <p:spPr bwMode="auto">
            <a:xfrm flipV="1">
              <a:off x="1983" y="3189"/>
              <a:ext cx="204" cy="156"/>
            </a:xfrm>
            <a:custGeom>
              <a:avLst/>
              <a:gdLst>
                <a:gd name="T0" fmla="*/ 0 w 342"/>
                <a:gd name="T1" fmla="*/ 39 h 186"/>
                <a:gd name="T2" fmla="*/ 4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rot="10800000"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32807" name="Text Box 104"/>
            <p:cNvSpPr txBox="1">
              <a:spLocks noChangeArrowheads="1"/>
            </p:cNvSpPr>
            <p:nvPr/>
          </p:nvSpPr>
          <p:spPr bwMode="auto">
            <a:xfrm>
              <a:off x="2514" y="2846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2808" name="Text Box 105"/>
            <p:cNvSpPr txBox="1">
              <a:spLocks noChangeArrowheads="1"/>
            </p:cNvSpPr>
            <p:nvPr/>
          </p:nvSpPr>
          <p:spPr bwMode="auto">
            <a:xfrm>
              <a:off x="2458" y="3191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2809" name="Text Box 106"/>
            <p:cNvSpPr txBox="1">
              <a:spLocks noChangeArrowheads="1"/>
            </p:cNvSpPr>
            <p:nvPr/>
          </p:nvSpPr>
          <p:spPr bwMode="auto">
            <a:xfrm>
              <a:off x="1909" y="3206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2810" name="Freeform 107"/>
            <p:cNvSpPr>
              <a:spLocks/>
            </p:cNvSpPr>
            <p:nvPr/>
          </p:nvSpPr>
          <p:spPr bwMode="auto">
            <a:xfrm flipH="1" flipV="1">
              <a:off x="2325" y="3168"/>
              <a:ext cx="198" cy="144"/>
            </a:xfrm>
            <a:custGeom>
              <a:avLst/>
              <a:gdLst>
                <a:gd name="T0" fmla="*/ 0 w 342"/>
                <a:gd name="T1" fmla="*/ 19 h 186"/>
                <a:gd name="T2" fmla="*/ 3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rot="10800000"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32811" name="Freeform 108"/>
            <p:cNvSpPr>
              <a:spLocks/>
            </p:cNvSpPr>
            <p:nvPr/>
          </p:nvSpPr>
          <p:spPr bwMode="auto">
            <a:xfrm flipH="1">
              <a:off x="2040" y="3174"/>
              <a:ext cx="192" cy="138"/>
            </a:xfrm>
            <a:custGeom>
              <a:avLst/>
              <a:gdLst>
                <a:gd name="T0" fmla="*/ 0 w 342"/>
                <a:gd name="T1" fmla="*/ 13 h 186"/>
                <a:gd name="T2" fmla="*/ 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32812" name="Text Box 109"/>
            <p:cNvSpPr txBox="1">
              <a:spLocks noChangeArrowheads="1"/>
            </p:cNvSpPr>
            <p:nvPr/>
          </p:nvSpPr>
          <p:spPr bwMode="auto">
            <a:xfrm>
              <a:off x="2057" y="3062"/>
              <a:ext cx="32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1+e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2813" name="Text Box 110"/>
            <p:cNvSpPr txBox="1">
              <a:spLocks noChangeArrowheads="1"/>
            </p:cNvSpPr>
            <p:nvPr/>
          </p:nvSpPr>
          <p:spPr bwMode="auto">
            <a:xfrm>
              <a:off x="2316" y="3056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2814" name="Freeform 111"/>
            <p:cNvSpPr>
              <a:spLocks/>
            </p:cNvSpPr>
            <p:nvPr/>
          </p:nvSpPr>
          <p:spPr bwMode="auto">
            <a:xfrm>
              <a:off x="3048" y="2727"/>
              <a:ext cx="1225" cy="854"/>
            </a:xfrm>
            <a:custGeom>
              <a:avLst/>
              <a:gdLst>
                <a:gd name="T0" fmla="*/ 0 w 1225"/>
                <a:gd name="T1" fmla="*/ 387 h 854"/>
                <a:gd name="T2" fmla="*/ 168 w 1225"/>
                <a:gd name="T3" fmla="*/ 162 h 854"/>
                <a:gd name="T4" fmla="*/ 486 w 1225"/>
                <a:gd name="T5" fmla="*/ 18 h 854"/>
                <a:gd name="T6" fmla="*/ 822 w 1225"/>
                <a:gd name="T7" fmla="*/ 30 h 854"/>
                <a:gd name="T8" fmla="*/ 1152 w 1225"/>
                <a:gd name="T9" fmla="*/ 267 h 854"/>
                <a:gd name="T10" fmla="*/ 1188 w 1225"/>
                <a:gd name="T11" fmla="*/ 537 h 854"/>
                <a:gd name="T12" fmla="*/ 927 w 1225"/>
                <a:gd name="T13" fmla="*/ 780 h 854"/>
                <a:gd name="T14" fmla="*/ 447 w 1225"/>
                <a:gd name="T15" fmla="*/ 837 h 854"/>
                <a:gd name="T16" fmla="*/ 177 w 1225"/>
                <a:gd name="T17" fmla="*/ 675 h 854"/>
                <a:gd name="T18" fmla="*/ 0 w 1225"/>
                <a:gd name="T19" fmla="*/ 387 h 85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25"/>
                <a:gd name="T31" fmla="*/ 0 h 854"/>
                <a:gd name="T32" fmla="*/ 1225 w 1225"/>
                <a:gd name="T33" fmla="*/ 854 h 85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25" h="854">
                  <a:moveTo>
                    <a:pt x="0" y="387"/>
                  </a:moveTo>
                  <a:cubicBezTo>
                    <a:pt x="0" y="243"/>
                    <a:pt x="87" y="223"/>
                    <a:pt x="168" y="162"/>
                  </a:cubicBezTo>
                  <a:cubicBezTo>
                    <a:pt x="249" y="101"/>
                    <a:pt x="377" y="40"/>
                    <a:pt x="486" y="18"/>
                  </a:cubicBezTo>
                  <a:cubicBezTo>
                    <a:pt x="615" y="6"/>
                    <a:pt x="684" y="0"/>
                    <a:pt x="822" y="30"/>
                  </a:cubicBezTo>
                  <a:cubicBezTo>
                    <a:pt x="960" y="60"/>
                    <a:pt x="1099" y="169"/>
                    <a:pt x="1152" y="267"/>
                  </a:cubicBezTo>
                  <a:cubicBezTo>
                    <a:pt x="1213" y="351"/>
                    <a:pt x="1225" y="452"/>
                    <a:pt x="1188" y="537"/>
                  </a:cubicBezTo>
                  <a:cubicBezTo>
                    <a:pt x="1151" y="622"/>
                    <a:pt x="1050" y="730"/>
                    <a:pt x="927" y="780"/>
                  </a:cubicBezTo>
                  <a:cubicBezTo>
                    <a:pt x="804" y="830"/>
                    <a:pt x="572" y="854"/>
                    <a:pt x="447" y="837"/>
                  </a:cubicBezTo>
                  <a:cubicBezTo>
                    <a:pt x="322" y="820"/>
                    <a:pt x="251" y="750"/>
                    <a:pt x="177" y="675"/>
                  </a:cubicBezTo>
                  <a:cubicBezTo>
                    <a:pt x="103" y="600"/>
                    <a:pt x="0" y="531"/>
                    <a:pt x="0" y="387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32815" name="Freeform 112"/>
            <p:cNvSpPr>
              <a:spLocks/>
            </p:cNvSpPr>
            <p:nvPr/>
          </p:nvSpPr>
          <p:spPr bwMode="auto">
            <a:xfrm>
              <a:off x="3300" y="2940"/>
              <a:ext cx="246" cy="132"/>
            </a:xfrm>
            <a:custGeom>
              <a:avLst/>
              <a:gdLst>
                <a:gd name="T0" fmla="*/ 0 w 342"/>
                <a:gd name="T1" fmla="*/ 9 h 186"/>
                <a:gd name="T2" fmla="*/ 17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grpSp>
          <p:nvGrpSpPr>
            <p:cNvPr id="32816" name="Group 113"/>
            <p:cNvGrpSpPr>
              <a:grpSpLocks/>
            </p:cNvGrpSpPr>
            <p:nvPr/>
          </p:nvGrpSpPr>
          <p:grpSpPr bwMode="auto">
            <a:xfrm>
              <a:off x="3493" y="2744"/>
              <a:ext cx="316" cy="250"/>
              <a:chOff x="1747" y="3194"/>
              <a:chExt cx="316" cy="250"/>
            </a:xfrm>
          </p:grpSpPr>
          <p:sp>
            <p:nvSpPr>
              <p:cNvPr id="32919" name="Oval 114"/>
              <p:cNvSpPr>
                <a:spLocks noChangeArrowheads="1"/>
              </p:cNvSpPr>
              <p:nvPr/>
            </p:nvSpPr>
            <p:spPr bwMode="auto">
              <a:xfrm>
                <a:off x="1750" y="330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sp>
            <p:nvSpPr>
              <p:cNvPr id="32920" name="Line 115"/>
              <p:cNvSpPr>
                <a:spLocks noChangeShapeType="1"/>
              </p:cNvSpPr>
              <p:nvPr/>
            </p:nvSpPr>
            <p:spPr bwMode="auto">
              <a:xfrm>
                <a:off x="1750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2921" name="Line 116"/>
              <p:cNvSpPr>
                <a:spLocks noChangeShapeType="1"/>
              </p:cNvSpPr>
              <p:nvPr/>
            </p:nvSpPr>
            <p:spPr bwMode="auto">
              <a:xfrm>
                <a:off x="2063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2922" name="Rectangle 117"/>
              <p:cNvSpPr>
                <a:spLocks noChangeArrowheads="1"/>
              </p:cNvSpPr>
              <p:nvPr/>
            </p:nvSpPr>
            <p:spPr bwMode="auto">
              <a:xfrm>
                <a:off x="1750" y="330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32923" name="Oval 118"/>
              <p:cNvSpPr>
                <a:spLocks noChangeArrowheads="1"/>
              </p:cNvSpPr>
              <p:nvPr/>
            </p:nvSpPr>
            <p:spPr bwMode="auto">
              <a:xfrm>
                <a:off x="1747" y="3242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grpSp>
            <p:nvGrpSpPr>
              <p:cNvPr id="32924" name="Group 119"/>
              <p:cNvGrpSpPr>
                <a:grpSpLocks/>
              </p:cNvGrpSpPr>
              <p:nvPr/>
            </p:nvGrpSpPr>
            <p:grpSpPr bwMode="auto">
              <a:xfrm>
                <a:off x="1785" y="3194"/>
                <a:ext cx="233" cy="250"/>
                <a:chOff x="2940" y="2429"/>
                <a:chExt cx="236" cy="250"/>
              </a:xfrm>
            </p:grpSpPr>
            <p:sp>
              <p:nvSpPr>
                <p:cNvPr id="32925" name="Rectangle 120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GB"/>
                </a:p>
              </p:txBody>
            </p:sp>
            <p:sp>
              <p:nvSpPr>
                <p:cNvPr id="32926" name="Text Box 121"/>
                <p:cNvSpPr txBox="1">
                  <a:spLocks noChangeArrowheads="1"/>
                </p:cNvSpPr>
                <p:nvPr/>
              </p:nvSpPr>
              <p:spPr bwMode="auto">
                <a:xfrm>
                  <a:off x="2940" y="2429"/>
                  <a:ext cx="236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2000"/>
                    <a:t>A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32817" name="Group 122"/>
            <p:cNvGrpSpPr>
              <a:grpSpLocks/>
            </p:cNvGrpSpPr>
            <p:nvPr/>
          </p:nvGrpSpPr>
          <p:grpSpPr bwMode="auto">
            <a:xfrm>
              <a:off x="3085" y="2999"/>
              <a:ext cx="316" cy="250"/>
              <a:chOff x="2221" y="3575"/>
              <a:chExt cx="316" cy="250"/>
            </a:xfrm>
          </p:grpSpPr>
          <p:sp>
            <p:nvSpPr>
              <p:cNvPr id="32911" name="Oval 123"/>
              <p:cNvSpPr>
                <a:spLocks noChangeArrowheads="1"/>
              </p:cNvSpPr>
              <p:nvPr/>
            </p:nvSpPr>
            <p:spPr bwMode="auto">
              <a:xfrm>
                <a:off x="2224" y="369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sp>
            <p:nvSpPr>
              <p:cNvPr id="32912" name="Line 124"/>
              <p:cNvSpPr>
                <a:spLocks noChangeShapeType="1"/>
              </p:cNvSpPr>
              <p:nvPr/>
            </p:nvSpPr>
            <p:spPr bwMode="auto">
              <a:xfrm>
                <a:off x="2224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2913" name="Line 125"/>
              <p:cNvSpPr>
                <a:spLocks noChangeShapeType="1"/>
              </p:cNvSpPr>
              <p:nvPr/>
            </p:nvSpPr>
            <p:spPr bwMode="auto">
              <a:xfrm>
                <a:off x="2537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2914" name="Rectangle 126"/>
              <p:cNvSpPr>
                <a:spLocks noChangeArrowheads="1"/>
              </p:cNvSpPr>
              <p:nvPr/>
            </p:nvSpPr>
            <p:spPr bwMode="auto">
              <a:xfrm>
                <a:off x="2224" y="368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32915" name="Oval 127"/>
              <p:cNvSpPr>
                <a:spLocks noChangeArrowheads="1"/>
              </p:cNvSpPr>
              <p:nvPr/>
            </p:nvSpPr>
            <p:spPr bwMode="auto">
              <a:xfrm>
                <a:off x="2221" y="362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grpSp>
            <p:nvGrpSpPr>
              <p:cNvPr id="32916" name="Group 128"/>
              <p:cNvGrpSpPr>
                <a:grpSpLocks/>
              </p:cNvGrpSpPr>
              <p:nvPr/>
            </p:nvGrpSpPr>
            <p:grpSpPr bwMode="auto">
              <a:xfrm>
                <a:off x="2275" y="3575"/>
                <a:ext cx="231" cy="250"/>
                <a:chOff x="2941" y="2429"/>
                <a:chExt cx="234" cy="250"/>
              </a:xfrm>
            </p:grpSpPr>
            <p:sp>
              <p:nvSpPr>
                <p:cNvPr id="32917" name="Rectangle 129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GB"/>
                </a:p>
              </p:txBody>
            </p:sp>
            <p:sp>
              <p:nvSpPr>
                <p:cNvPr id="32918" name="Text Box 130"/>
                <p:cNvSpPr txBox="1">
                  <a:spLocks noChangeArrowheads="1"/>
                </p:cNvSpPr>
                <p:nvPr/>
              </p:nvSpPr>
              <p:spPr bwMode="auto">
                <a:xfrm>
                  <a:off x="2941" y="2429"/>
                  <a:ext cx="234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2000"/>
                    <a:t>D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32818" name="Group 131"/>
            <p:cNvGrpSpPr>
              <a:grpSpLocks/>
            </p:cNvGrpSpPr>
            <p:nvPr/>
          </p:nvGrpSpPr>
          <p:grpSpPr bwMode="auto">
            <a:xfrm>
              <a:off x="3485" y="3290"/>
              <a:ext cx="315" cy="250"/>
              <a:chOff x="2903" y="2888"/>
              <a:chExt cx="315" cy="250"/>
            </a:xfrm>
          </p:grpSpPr>
          <p:grpSp>
            <p:nvGrpSpPr>
              <p:cNvPr id="32902" name="Group 132"/>
              <p:cNvGrpSpPr>
                <a:grpSpLocks/>
              </p:cNvGrpSpPr>
              <p:nvPr/>
            </p:nvGrpSpPr>
            <p:grpSpPr bwMode="auto">
              <a:xfrm>
                <a:off x="2903" y="2938"/>
                <a:ext cx="315" cy="144"/>
                <a:chOff x="2903" y="2938"/>
                <a:chExt cx="315" cy="144"/>
              </a:xfrm>
            </p:grpSpPr>
            <p:sp>
              <p:nvSpPr>
                <p:cNvPr id="32906" name="Oval 133"/>
                <p:cNvSpPr>
                  <a:spLocks noChangeArrowheads="1"/>
                </p:cNvSpPr>
                <p:nvPr/>
              </p:nvSpPr>
              <p:spPr bwMode="auto">
                <a:xfrm>
                  <a:off x="2903" y="3001"/>
                  <a:ext cx="312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GB"/>
                </a:p>
              </p:txBody>
            </p:sp>
            <p:sp>
              <p:nvSpPr>
                <p:cNvPr id="32907" name="Line 134"/>
                <p:cNvSpPr>
                  <a:spLocks noChangeShapeType="1"/>
                </p:cNvSpPr>
                <p:nvPr/>
              </p:nvSpPr>
              <p:spPr bwMode="auto">
                <a:xfrm>
                  <a:off x="2903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32908" name="Line 135"/>
                <p:cNvSpPr>
                  <a:spLocks noChangeShapeType="1"/>
                </p:cNvSpPr>
                <p:nvPr/>
              </p:nvSpPr>
              <p:spPr bwMode="auto">
                <a:xfrm>
                  <a:off x="3215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32909" name="Rectangle 136"/>
                <p:cNvSpPr>
                  <a:spLocks noChangeArrowheads="1"/>
                </p:cNvSpPr>
                <p:nvPr/>
              </p:nvSpPr>
              <p:spPr bwMode="auto">
                <a:xfrm>
                  <a:off x="2903" y="2994"/>
                  <a:ext cx="309" cy="49"/>
                </a:xfrm>
                <a:prstGeom prst="rect">
                  <a:avLst/>
                </a:prstGeom>
                <a:solidFill>
                  <a:schemeClr val="hlink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el-GR" sz="2400">
                    <a:latin typeface="Times New Roman" pitchFamily="18" charset="0"/>
                  </a:endParaRPr>
                </a:p>
              </p:txBody>
            </p:sp>
            <p:sp>
              <p:nvSpPr>
                <p:cNvPr id="32910" name="Oval 137"/>
                <p:cNvSpPr>
                  <a:spLocks noChangeArrowheads="1"/>
                </p:cNvSpPr>
                <p:nvPr/>
              </p:nvSpPr>
              <p:spPr bwMode="auto">
                <a:xfrm>
                  <a:off x="2906" y="2938"/>
                  <a:ext cx="312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GB"/>
                </a:p>
              </p:txBody>
            </p:sp>
          </p:grpSp>
          <p:grpSp>
            <p:nvGrpSpPr>
              <p:cNvPr id="32903" name="Group 138"/>
              <p:cNvGrpSpPr>
                <a:grpSpLocks/>
              </p:cNvGrpSpPr>
              <p:nvPr/>
            </p:nvGrpSpPr>
            <p:grpSpPr bwMode="auto">
              <a:xfrm>
                <a:off x="2959" y="2888"/>
                <a:ext cx="212" cy="250"/>
                <a:chOff x="2950" y="2429"/>
                <a:chExt cx="215" cy="250"/>
              </a:xfrm>
            </p:grpSpPr>
            <p:sp>
              <p:nvSpPr>
                <p:cNvPr id="32904" name="Rectangle 139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GB"/>
                </a:p>
              </p:txBody>
            </p:sp>
            <p:sp>
              <p:nvSpPr>
                <p:cNvPr id="32905" name="Text Box 140"/>
                <p:cNvSpPr txBox="1">
                  <a:spLocks noChangeArrowheads="1"/>
                </p:cNvSpPr>
                <p:nvPr/>
              </p:nvSpPr>
              <p:spPr bwMode="auto">
                <a:xfrm>
                  <a:off x="2950" y="2429"/>
                  <a:ext cx="21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2000"/>
                    <a:t>C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32819" name="Group 141"/>
            <p:cNvGrpSpPr>
              <a:grpSpLocks/>
            </p:cNvGrpSpPr>
            <p:nvPr/>
          </p:nvGrpSpPr>
          <p:grpSpPr bwMode="auto">
            <a:xfrm>
              <a:off x="3897" y="3008"/>
              <a:ext cx="316" cy="250"/>
              <a:chOff x="2217" y="2888"/>
              <a:chExt cx="316" cy="250"/>
            </a:xfrm>
          </p:grpSpPr>
          <p:sp>
            <p:nvSpPr>
              <p:cNvPr id="32894" name="Oval 142"/>
              <p:cNvSpPr>
                <a:spLocks noChangeArrowheads="1"/>
              </p:cNvSpPr>
              <p:nvPr/>
            </p:nvSpPr>
            <p:spPr bwMode="auto">
              <a:xfrm>
                <a:off x="2220" y="300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sp>
            <p:nvSpPr>
              <p:cNvPr id="32895" name="Line 143"/>
              <p:cNvSpPr>
                <a:spLocks noChangeShapeType="1"/>
              </p:cNvSpPr>
              <p:nvPr/>
            </p:nvSpPr>
            <p:spPr bwMode="auto">
              <a:xfrm>
                <a:off x="2220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2896" name="Line 144"/>
              <p:cNvSpPr>
                <a:spLocks noChangeShapeType="1"/>
              </p:cNvSpPr>
              <p:nvPr/>
            </p:nvSpPr>
            <p:spPr bwMode="auto">
              <a:xfrm>
                <a:off x="2533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2897" name="Rectangle 145"/>
              <p:cNvSpPr>
                <a:spLocks noChangeArrowheads="1"/>
              </p:cNvSpPr>
              <p:nvPr/>
            </p:nvSpPr>
            <p:spPr bwMode="auto">
              <a:xfrm>
                <a:off x="2220" y="299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32898" name="Oval 146"/>
              <p:cNvSpPr>
                <a:spLocks noChangeArrowheads="1"/>
              </p:cNvSpPr>
              <p:nvPr/>
            </p:nvSpPr>
            <p:spPr bwMode="auto">
              <a:xfrm>
                <a:off x="2217" y="293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grpSp>
            <p:nvGrpSpPr>
              <p:cNvPr id="32899" name="Group 147"/>
              <p:cNvGrpSpPr>
                <a:grpSpLocks/>
              </p:cNvGrpSpPr>
              <p:nvPr/>
            </p:nvGrpSpPr>
            <p:grpSpPr bwMode="auto">
              <a:xfrm>
                <a:off x="2273" y="2888"/>
                <a:ext cx="217" cy="250"/>
                <a:chOff x="2948" y="2429"/>
                <a:chExt cx="220" cy="250"/>
              </a:xfrm>
            </p:grpSpPr>
            <p:sp>
              <p:nvSpPr>
                <p:cNvPr id="32900" name="Rectangle 148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GB"/>
                </a:p>
              </p:txBody>
            </p:sp>
            <p:sp>
              <p:nvSpPr>
                <p:cNvPr id="32901" name="Text Box 149"/>
                <p:cNvSpPr txBox="1">
                  <a:spLocks noChangeArrowheads="1"/>
                </p:cNvSpPr>
                <p:nvPr/>
              </p:nvSpPr>
              <p:spPr bwMode="auto">
                <a:xfrm>
                  <a:off x="2948" y="2429"/>
                  <a:ext cx="220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2000"/>
                    <a:t>B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32820" name="Text Box 150"/>
            <p:cNvSpPr txBox="1">
              <a:spLocks noChangeArrowheads="1"/>
            </p:cNvSpPr>
            <p:nvPr/>
          </p:nvSpPr>
          <p:spPr bwMode="auto">
            <a:xfrm>
              <a:off x="3211" y="2831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2821" name="Freeform 151"/>
            <p:cNvSpPr>
              <a:spLocks/>
            </p:cNvSpPr>
            <p:nvPr/>
          </p:nvSpPr>
          <p:spPr bwMode="auto">
            <a:xfrm flipH="1">
              <a:off x="3732" y="2940"/>
              <a:ext cx="213" cy="129"/>
            </a:xfrm>
            <a:custGeom>
              <a:avLst/>
              <a:gdLst>
                <a:gd name="T0" fmla="*/ 0 w 342"/>
                <a:gd name="T1" fmla="*/ 7 h 186"/>
                <a:gd name="T2" fmla="*/ 4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32822" name="Freeform 152"/>
            <p:cNvSpPr>
              <a:spLocks/>
            </p:cNvSpPr>
            <p:nvPr/>
          </p:nvSpPr>
          <p:spPr bwMode="auto">
            <a:xfrm flipH="1" flipV="1">
              <a:off x="3741" y="3201"/>
              <a:ext cx="198" cy="144"/>
            </a:xfrm>
            <a:custGeom>
              <a:avLst/>
              <a:gdLst>
                <a:gd name="T0" fmla="*/ 0 w 342"/>
                <a:gd name="T1" fmla="*/ 19 h 186"/>
                <a:gd name="T2" fmla="*/ 3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rot="10800000"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32823" name="Freeform 153"/>
            <p:cNvSpPr>
              <a:spLocks/>
            </p:cNvSpPr>
            <p:nvPr/>
          </p:nvSpPr>
          <p:spPr bwMode="auto">
            <a:xfrm flipV="1">
              <a:off x="3339" y="3195"/>
              <a:ext cx="204" cy="156"/>
            </a:xfrm>
            <a:custGeom>
              <a:avLst/>
              <a:gdLst>
                <a:gd name="T0" fmla="*/ 0 w 342"/>
                <a:gd name="T1" fmla="*/ 39 h 186"/>
                <a:gd name="T2" fmla="*/ 4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rot="10800000"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32824" name="Text Box 154"/>
            <p:cNvSpPr txBox="1">
              <a:spLocks noChangeArrowheads="1"/>
            </p:cNvSpPr>
            <p:nvPr/>
          </p:nvSpPr>
          <p:spPr bwMode="auto">
            <a:xfrm>
              <a:off x="3797" y="2852"/>
              <a:ext cx="35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2+e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2825" name="Text Box 155"/>
            <p:cNvSpPr txBox="1">
              <a:spLocks noChangeArrowheads="1"/>
            </p:cNvSpPr>
            <p:nvPr/>
          </p:nvSpPr>
          <p:spPr bwMode="auto">
            <a:xfrm>
              <a:off x="3752" y="3221"/>
              <a:ext cx="32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1+e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2826" name="Text Box 156"/>
            <p:cNvSpPr txBox="1">
              <a:spLocks noChangeArrowheads="1"/>
            </p:cNvSpPr>
            <p:nvPr/>
          </p:nvSpPr>
          <p:spPr bwMode="auto">
            <a:xfrm>
              <a:off x="3276" y="3212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2827" name="Freeform 157"/>
            <p:cNvSpPr>
              <a:spLocks/>
            </p:cNvSpPr>
            <p:nvPr/>
          </p:nvSpPr>
          <p:spPr bwMode="auto">
            <a:xfrm flipH="1" flipV="1">
              <a:off x="3681" y="3174"/>
              <a:ext cx="198" cy="144"/>
            </a:xfrm>
            <a:custGeom>
              <a:avLst/>
              <a:gdLst>
                <a:gd name="T0" fmla="*/ 0 w 342"/>
                <a:gd name="T1" fmla="*/ 19 h 186"/>
                <a:gd name="T2" fmla="*/ 3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rot="10800000"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32828" name="Freeform 158"/>
            <p:cNvSpPr>
              <a:spLocks/>
            </p:cNvSpPr>
            <p:nvPr/>
          </p:nvSpPr>
          <p:spPr bwMode="auto">
            <a:xfrm flipH="1">
              <a:off x="3396" y="3180"/>
              <a:ext cx="192" cy="138"/>
            </a:xfrm>
            <a:custGeom>
              <a:avLst/>
              <a:gdLst>
                <a:gd name="T0" fmla="*/ 0 w 342"/>
                <a:gd name="T1" fmla="*/ 13 h 186"/>
                <a:gd name="T2" fmla="*/ 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32829" name="Text Box 159"/>
            <p:cNvSpPr txBox="1">
              <a:spLocks noChangeArrowheads="1"/>
            </p:cNvSpPr>
            <p:nvPr/>
          </p:nvSpPr>
          <p:spPr bwMode="auto">
            <a:xfrm>
              <a:off x="3475" y="3068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2830" name="Text Box 160"/>
            <p:cNvSpPr txBox="1">
              <a:spLocks noChangeArrowheads="1"/>
            </p:cNvSpPr>
            <p:nvPr/>
          </p:nvSpPr>
          <p:spPr bwMode="auto">
            <a:xfrm>
              <a:off x="3661" y="3062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2831" name="Freeform 161"/>
            <p:cNvSpPr>
              <a:spLocks/>
            </p:cNvSpPr>
            <p:nvPr/>
          </p:nvSpPr>
          <p:spPr bwMode="auto">
            <a:xfrm>
              <a:off x="4368" y="2739"/>
              <a:ext cx="1225" cy="854"/>
            </a:xfrm>
            <a:custGeom>
              <a:avLst/>
              <a:gdLst>
                <a:gd name="T0" fmla="*/ 0 w 1225"/>
                <a:gd name="T1" fmla="*/ 387 h 854"/>
                <a:gd name="T2" fmla="*/ 168 w 1225"/>
                <a:gd name="T3" fmla="*/ 162 h 854"/>
                <a:gd name="T4" fmla="*/ 486 w 1225"/>
                <a:gd name="T5" fmla="*/ 18 h 854"/>
                <a:gd name="T6" fmla="*/ 822 w 1225"/>
                <a:gd name="T7" fmla="*/ 30 h 854"/>
                <a:gd name="T8" fmla="*/ 1152 w 1225"/>
                <a:gd name="T9" fmla="*/ 267 h 854"/>
                <a:gd name="T10" fmla="*/ 1188 w 1225"/>
                <a:gd name="T11" fmla="*/ 537 h 854"/>
                <a:gd name="T12" fmla="*/ 927 w 1225"/>
                <a:gd name="T13" fmla="*/ 780 h 854"/>
                <a:gd name="T14" fmla="*/ 447 w 1225"/>
                <a:gd name="T15" fmla="*/ 837 h 854"/>
                <a:gd name="T16" fmla="*/ 177 w 1225"/>
                <a:gd name="T17" fmla="*/ 675 h 854"/>
                <a:gd name="T18" fmla="*/ 0 w 1225"/>
                <a:gd name="T19" fmla="*/ 387 h 85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25"/>
                <a:gd name="T31" fmla="*/ 0 h 854"/>
                <a:gd name="T32" fmla="*/ 1225 w 1225"/>
                <a:gd name="T33" fmla="*/ 854 h 85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25" h="854">
                  <a:moveTo>
                    <a:pt x="0" y="387"/>
                  </a:moveTo>
                  <a:cubicBezTo>
                    <a:pt x="0" y="243"/>
                    <a:pt x="87" y="223"/>
                    <a:pt x="168" y="162"/>
                  </a:cubicBezTo>
                  <a:cubicBezTo>
                    <a:pt x="249" y="101"/>
                    <a:pt x="377" y="40"/>
                    <a:pt x="486" y="18"/>
                  </a:cubicBezTo>
                  <a:cubicBezTo>
                    <a:pt x="615" y="6"/>
                    <a:pt x="684" y="0"/>
                    <a:pt x="822" y="30"/>
                  </a:cubicBezTo>
                  <a:cubicBezTo>
                    <a:pt x="960" y="60"/>
                    <a:pt x="1099" y="169"/>
                    <a:pt x="1152" y="267"/>
                  </a:cubicBezTo>
                  <a:cubicBezTo>
                    <a:pt x="1213" y="351"/>
                    <a:pt x="1225" y="452"/>
                    <a:pt x="1188" y="537"/>
                  </a:cubicBezTo>
                  <a:cubicBezTo>
                    <a:pt x="1151" y="622"/>
                    <a:pt x="1050" y="730"/>
                    <a:pt x="927" y="780"/>
                  </a:cubicBezTo>
                  <a:cubicBezTo>
                    <a:pt x="804" y="830"/>
                    <a:pt x="572" y="854"/>
                    <a:pt x="447" y="837"/>
                  </a:cubicBezTo>
                  <a:cubicBezTo>
                    <a:pt x="322" y="820"/>
                    <a:pt x="251" y="750"/>
                    <a:pt x="177" y="675"/>
                  </a:cubicBezTo>
                  <a:cubicBezTo>
                    <a:pt x="103" y="600"/>
                    <a:pt x="0" y="531"/>
                    <a:pt x="0" y="387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32832" name="Freeform 162"/>
            <p:cNvSpPr>
              <a:spLocks/>
            </p:cNvSpPr>
            <p:nvPr/>
          </p:nvSpPr>
          <p:spPr bwMode="auto">
            <a:xfrm>
              <a:off x="4620" y="2952"/>
              <a:ext cx="246" cy="132"/>
            </a:xfrm>
            <a:custGeom>
              <a:avLst/>
              <a:gdLst>
                <a:gd name="T0" fmla="*/ 0 w 342"/>
                <a:gd name="T1" fmla="*/ 9 h 186"/>
                <a:gd name="T2" fmla="*/ 17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grpSp>
          <p:nvGrpSpPr>
            <p:cNvPr id="32833" name="Group 163"/>
            <p:cNvGrpSpPr>
              <a:grpSpLocks/>
            </p:cNvGrpSpPr>
            <p:nvPr/>
          </p:nvGrpSpPr>
          <p:grpSpPr bwMode="auto">
            <a:xfrm>
              <a:off x="4813" y="2756"/>
              <a:ext cx="316" cy="250"/>
              <a:chOff x="1747" y="3194"/>
              <a:chExt cx="316" cy="250"/>
            </a:xfrm>
          </p:grpSpPr>
          <p:sp>
            <p:nvSpPr>
              <p:cNvPr id="32886" name="Oval 164"/>
              <p:cNvSpPr>
                <a:spLocks noChangeArrowheads="1"/>
              </p:cNvSpPr>
              <p:nvPr/>
            </p:nvSpPr>
            <p:spPr bwMode="auto">
              <a:xfrm>
                <a:off x="1750" y="330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sp>
            <p:nvSpPr>
              <p:cNvPr id="32887" name="Line 165"/>
              <p:cNvSpPr>
                <a:spLocks noChangeShapeType="1"/>
              </p:cNvSpPr>
              <p:nvPr/>
            </p:nvSpPr>
            <p:spPr bwMode="auto">
              <a:xfrm>
                <a:off x="1750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2888" name="Line 166"/>
              <p:cNvSpPr>
                <a:spLocks noChangeShapeType="1"/>
              </p:cNvSpPr>
              <p:nvPr/>
            </p:nvSpPr>
            <p:spPr bwMode="auto">
              <a:xfrm>
                <a:off x="2063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2889" name="Rectangle 167"/>
              <p:cNvSpPr>
                <a:spLocks noChangeArrowheads="1"/>
              </p:cNvSpPr>
              <p:nvPr/>
            </p:nvSpPr>
            <p:spPr bwMode="auto">
              <a:xfrm>
                <a:off x="1750" y="330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32890" name="Oval 168"/>
              <p:cNvSpPr>
                <a:spLocks noChangeArrowheads="1"/>
              </p:cNvSpPr>
              <p:nvPr/>
            </p:nvSpPr>
            <p:spPr bwMode="auto">
              <a:xfrm>
                <a:off x="1747" y="3242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grpSp>
            <p:nvGrpSpPr>
              <p:cNvPr id="32891" name="Group 169"/>
              <p:cNvGrpSpPr>
                <a:grpSpLocks/>
              </p:cNvGrpSpPr>
              <p:nvPr/>
            </p:nvGrpSpPr>
            <p:grpSpPr bwMode="auto">
              <a:xfrm>
                <a:off x="1785" y="3194"/>
                <a:ext cx="233" cy="250"/>
                <a:chOff x="2940" y="2429"/>
                <a:chExt cx="236" cy="250"/>
              </a:xfrm>
            </p:grpSpPr>
            <p:sp>
              <p:nvSpPr>
                <p:cNvPr id="32892" name="Rectangle 170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GB"/>
                </a:p>
              </p:txBody>
            </p:sp>
            <p:sp>
              <p:nvSpPr>
                <p:cNvPr id="32893" name="Text Box 171"/>
                <p:cNvSpPr txBox="1">
                  <a:spLocks noChangeArrowheads="1"/>
                </p:cNvSpPr>
                <p:nvPr/>
              </p:nvSpPr>
              <p:spPr bwMode="auto">
                <a:xfrm>
                  <a:off x="2940" y="2429"/>
                  <a:ext cx="236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2000"/>
                    <a:t>A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32834" name="Group 172"/>
            <p:cNvGrpSpPr>
              <a:grpSpLocks/>
            </p:cNvGrpSpPr>
            <p:nvPr/>
          </p:nvGrpSpPr>
          <p:grpSpPr bwMode="auto">
            <a:xfrm>
              <a:off x="4405" y="3011"/>
              <a:ext cx="316" cy="250"/>
              <a:chOff x="2221" y="3575"/>
              <a:chExt cx="316" cy="250"/>
            </a:xfrm>
          </p:grpSpPr>
          <p:sp>
            <p:nvSpPr>
              <p:cNvPr id="32878" name="Oval 173"/>
              <p:cNvSpPr>
                <a:spLocks noChangeArrowheads="1"/>
              </p:cNvSpPr>
              <p:nvPr/>
            </p:nvSpPr>
            <p:spPr bwMode="auto">
              <a:xfrm>
                <a:off x="2224" y="369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sp>
            <p:nvSpPr>
              <p:cNvPr id="32879" name="Line 174"/>
              <p:cNvSpPr>
                <a:spLocks noChangeShapeType="1"/>
              </p:cNvSpPr>
              <p:nvPr/>
            </p:nvSpPr>
            <p:spPr bwMode="auto">
              <a:xfrm>
                <a:off x="2224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2880" name="Line 175"/>
              <p:cNvSpPr>
                <a:spLocks noChangeShapeType="1"/>
              </p:cNvSpPr>
              <p:nvPr/>
            </p:nvSpPr>
            <p:spPr bwMode="auto">
              <a:xfrm>
                <a:off x="2537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2881" name="Rectangle 176"/>
              <p:cNvSpPr>
                <a:spLocks noChangeArrowheads="1"/>
              </p:cNvSpPr>
              <p:nvPr/>
            </p:nvSpPr>
            <p:spPr bwMode="auto">
              <a:xfrm>
                <a:off x="2224" y="368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32882" name="Oval 177"/>
              <p:cNvSpPr>
                <a:spLocks noChangeArrowheads="1"/>
              </p:cNvSpPr>
              <p:nvPr/>
            </p:nvSpPr>
            <p:spPr bwMode="auto">
              <a:xfrm>
                <a:off x="2221" y="362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grpSp>
            <p:nvGrpSpPr>
              <p:cNvPr id="32883" name="Group 178"/>
              <p:cNvGrpSpPr>
                <a:grpSpLocks/>
              </p:cNvGrpSpPr>
              <p:nvPr/>
            </p:nvGrpSpPr>
            <p:grpSpPr bwMode="auto">
              <a:xfrm>
                <a:off x="2275" y="3575"/>
                <a:ext cx="231" cy="250"/>
                <a:chOff x="2941" y="2429"/>
                <a:chExt cx="234" cy="250"/>
              </a:xfrm>
            </p:grpSpPr>
            <p:sp>
              <p:nvSpPr>
                <p:cNvPr id="32884" name="Rectangle 179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GB"/>
                </a:p>
              </p:txBody>
            </p:sp>
            <p:sp>
              <p:nvSpPr>
                <p:cNvPr id="32885" name="Text Box 180"/>
                <p:cNvSpPr txBox="1">
                  <a:spLocks noChangeArrowheads="1"/>
                </p:cNvSpPr>
                <p:nvPr/>
              </p:nvSpPr>
              <p:spPr bwMode="auto">
                <a:xfrm>
                  <a:off x="2941" y="2429"/>
                  <a:ext cx="234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2000"/>
                    <a:t>D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32835" name="Group 181"/>
            <p:cNvGrpSpPr>
              <a:grpSpLocks/>
            </p:cNvGrpSpPr>
            <p:nvPr/>
          </p:nvGrpSpPr>
          <p:grpSpPr bwMode="auto">
            <a:xfrm>
              <a:off x="4805" y="3302"/>
              <a:ext cx="315" cy="250"/>
              <a:chOff x="2903" y="2888"/>
              <a:chExt cx="315" cy="250"/>
            </a:xfrm>
          </p:grpSpPr>
          <p:grpSp>
            <p:nvGrpSpPr>
              <p:cNvPr id="32869" name="Group 182"/>
              <p:cNvGrpSpPr>
                <a:grpSpLocks/>
              </p:cNvGrpSpPr>
              <p:nvPr/>
            </p:nvGrpSpPr>
            <p:grpSpPr bwMode="auto">
              <a:xfrm>
                <a:off x="2903" y="2938"/>
                <a:ext cx="315" cy="144"/>
                <a:chOff x="2903" y="2938"/>
                <a:chExt cx="315" cy="144"/>
              </a:xfrm>
            </p:grpSpPr>
            <p:sp>
              <p:nvSpPr>
                <p:cNvPr id="32873" name="Oval 183"/>
                <p:cNvSpPr>
                  <a:spLocks noChangeArrowheads="1"/>
                </p:cNvSpPr>
                <p:nvPr/>
              </p:nvSpPr>
              <p:spPr bwMode="auto">
                <a:xfrm>
                  <a:off x="2903" y="3001"/>
                  <a:ext cx="312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GB"/>
                </a:p>
              </p:txBody>
            </p:sp>
            <p:sp>
              <p:nvSpPr>
                <p:cNvPr id="32874" name="Line 184"/>
                <p:cNvSpPr>
                  <a:spLocks noChangeShapeType="1"/>
                </p:cNvSpPr>
                <p:nvPr/>
              </p:nvSpPr>
              <p:spPr bwMode="auto">
                <a:xfrm>
                  <a:off x="2903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32875" name="Line 185"/>
                <p:cNvSpPr>
                  <a:spLocks noChangeShapeType="1"/>
                </p:cNvSpPr>
                <p:nvPr/>
              </p:nvSpPr>
              <p:spPr bwMode="auto">
                <a:xfrm>
                  <a:off x="3215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32876" name="Rectangle 186"/>
                <p:cNvSpPr>
                  <a:spLocks noChangeArrowheads="1"/>
                </p:cNvSpPr>
                <p:nvPr/>
              </p:nvSpPr>
              <p:spPr bwMode="auto">
                <a:xfrm>
                  <a:off x="2903" y="2994"/>
                  <a:ext cx="309" cy="49"/>
                </a:xfrm>
                <a:prstGeom prst="rect">
                  <a:avLst/>
                </a:prstGeom>
                <a:solidFill>
                  <a:schemeClr val="hlink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el-GR" sz="2400">
                    <a:latin typeface="Times New Roman" pitchFamily="18" charset="0"/>
                  </a:endParaRPr>
                </a:p>
              </p:txBody>
            </p:sp>
            <p:sp>
              <p:nvSpPr>
                <p:cNvPr id="32877" name="Oval 187"/>
                <p:cNvSpPr>
                  <a:spLocks noChangeArrowheads="1"/>
                </p:cNvSpPr>
                <p:nvPr/>
              </p:nvSpPr>
              <p:spPr bwMode="auto">
                <a:xfrm>
                  <a:off x="2906" y="2938"/>
                  <a:ext cx="312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GB"/>
                </a:p>
              </p:txBody>
            </p:sp>
          </p:grpSp>
          <p:grpSp>
            <p:nvGrpSpPr>
              <p:cNvPr id="32870" name="Group 188"/>
              <p:cNvGrpSpPr>
                <a:grpSpLocks/>
              </p:cNvGrpSpPr>
              <p:nvPr/>
            </p:nvGrpSpPr>
            <p:grpSpPr bwMode="auto">
              <a:xfrm>
                <a:off x="2959" y="2888"/>
                <a:ext cx="212" cy="250"/>
                <a:chOff x="2950" y="2429"/>
                <a:chExt cx="215" cy="250"/>
              </a:xfrm>
            </p:grpSpPr>
            <p:sp>
              <p:nvSpPr>
                <p:cNvPr id="32871" name="Rectangle 189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GB"/>
                </a:p>
              </p:txBody>
            </p:sp>
            <p:sp>
              <p:nvSpPr>
                <p:cNvPr id="32872" name="Text Box 190"/>
                <p:cNvSpPr txBox="1">
                  <a:spLocks noChangeArrowheads="1"/>
                </p:cNvSpPr>
                <p:nvPr/>
              </p:nvSpPr>
              <p:spPr bwMode="auto">
                <a:xfrm>
                  <a:off x="2950" y="2429"/>
                  <a:ext cx="21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2000"/>
                    <a:t>C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32836" name="Group 191"/>
            <p:cNvGrpSpPr>
              <a:grpSpLocks/>
            </p:cNvGrpSpPr>
            <p:nvPr/>
          </p:nvGrpSpPr>
          <p:grpSpPr bwMode="auto">
            <a:xfrm>
              <a:off x="5217" y="3020"/>
              <a:ext cx="316" cy="250"/>
              <a:chOff x="2217" y="2888"/>
              <a:chExt cx="316" cy="250"/>
            </a:xfrm>
          </p:grpSpPr>
          <p:sp>
            <p:nvSpPr>
              <p:cNvPr id="32861" name="Oval 192"/>
              <p:cNvSpPr>
                <a:spLocks noChangeArrowheads="1"/>
              </p:cNvSpPr>
              <p:nvPr/>
            </p:nvSpPr>
            <p:spPr bwMode="auto">
              <a:xfrm>
                <a:off x="2220" y="300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sp>
            <p:nvSpPr>
              <p:cNvPr id="32862" name="Line 193"/>
              <p:cNvSpPr>
                <a:spLocks noChangeShapeType="1"/>
              </p:cNvSpPr>
              <p:nvPr/>
            </p:nvSpPr>
            <p:spPr bwMode="auto">
              <a:xfrm>
                <a:off x="2220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2863" name="Line 194"/>
              <p:cNvSpPr>
                <a:spLocks noChangeShapeType="1"/>
              </p:cNvSpPr>
              <p:nvPr/>
            </p:nvSpPr>
            <p:spPr bwMode="auto">
              <a:xfrm>
                <a:off x="2533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2864" name="Rectangle 195"/>
              <p:cNvSpPr>
                <a:spLocks noChangeArrowheads="1"/>
              </p:cNvSpPr>
              <p:nvPr/>
            </p:nvSpPr>
            <p:spPr bwMode="auto">
              <a:xfrm>
                <a:off x="2220" y="299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32865" name="Oval 196"/>
              <p:cNvSpPr>
                <a:spLocks noChangeArrowheads="1"/>
              </p:cNvSpPr>
              <p:nvPr/>
            </p:nvSpPr>
            <p:spPr bwMode="auto">
              <a:xfrm>
                <a:off x="2217" y="293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grpSp>
            <p:nvGrpSpPr>
              <p:cNvPr id="32866" name="Group 197"/>
              <p:cNvGrpSpPr>
                <a:grpSpLocks/>
              </p:cNvGrpSpPr>
              <p:nvPr/>
            </p:nvGrpSpPr>
            <p:grpSpPr bwMode="auto">
              <a:xfrm>
                <a:off x="2273" y="2888"/>
                <a:ext cx="217" cy="250"/>
                <a:chOff x="2948" y="2429"/>
                <a:chExt cx="220" cy="250"/>
              </a:xfrm>
            </p:grpSpPr>
            <p:sp>
              <p:nvSpPr>
                <p:cNvPr id="32867" name="Rectangle 198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GB"/>
                </a:p>
              </p:txBody>
            </p:sp>
            <p:sp>
              <p:nvSpPr>
                <p:cNvPr id="32868" name="Text Box 199"/>
                <p:cNvSpPr txBox="1">
                  <a:spLocks noChangeArrowheads="1"/>
                </p:cNvSpPr>
                <p:nvPr/>
              </p:nvSpPr>
              <p:spPr bwMode="auto">
                <a:xfrm>
                  <a:off x="2948" y="2429"/>
                  <a:ext cx="220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2000"/>
                    <a:t>B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32837" name="Text Box 200"/>
            <p:cNvSpPr txBox="1">
              <a:spLocks noChangeArrowheads="1"/>
            </p:cNvSpPr>
            <p:nvPr/>
          </p:nvSpPr>
          <p:spPr bwMode="auto">
            <a:xfrm>
              <a:off x="4457" y="2843"/>
              <a:ext cx="35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2+e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2838" name="Freeform 201"/>
            <p:cNvSpPr>
              <a:spLocks/>
            </p:cNvSpPr>
            <p:nvPr/>
          </p:nvSpPr>
          <p:spPr bwMode="auto">
            <a:xfrm flipH="1">
              <a:off x="5052" y="2952"/>
              <a:ext cx="213" cy="129"/>
            </a:xfrm>
            <a:custGeom>
              <a:avLst/>
              <a:gdLst>
                <a:gd name="T0" fmla="*/ 0 w 342"/>
                <a:gd name="T1" fmla="*/ 7 h 186"/>
                <a:gd name="T2" fmla="*/ 4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32839" name="Freeform 202"/>
            <p:cNvSpPr>
              <a:spLocks/>
            </p:cNvSpPr>
            <p:nvPr/>
          </p:nvSpPr>
          <p:spPr bwMode="auto">
            <a:xfrm flipH="1" flipV="1">
              <a:off x="5061" y="3213"/>
              <a:ext cx="198" cy="144"/>
            </a:xfrm>
            <a:custGeom>
              <a:avLst/>
              <a:gdLst>
                <a:gd name="T0" fmla="*/ 0 w 342"/>
                <a:gd name="T1" fmla="*/ 19 h 186"/>
                <a:gd name="T2" fmla="*/ 3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rot="10800000"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32840" name="Freeform 203"/>
            <p:cNvSpPr>
              <a:spLocks/>
            </p:cNvSpPr>
            <p:nvPr/>
          </p:nvSpPr>
          <p:spPr bwMode="auto">
            <a:xfrm flipV="1">
              <a:off x="4659" y="3207"/>
              <a:ext cx="204" cy="156"/>
            </a:xfrm>
            <a:custGeom>
              <a:avLst/>
              <a:gdLst>
                <a:gd name="T0" fmla="*/ 0 w 342"/>
                <a:gd name="T1" fmla="*/ 39 h 186"/>
                <a:gd name="T2" fmla="*/ 4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rot="10800000"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32841" name="Text Box 204"/>
            <p:cNvSpPr txBox="1">
              <a:spLocks noChangeArrowheads="1"/>
            </p:cNvSpPr>
            <p:nvPr/>
          </p:nvSpPr>
          <p:spPr bwMode="auto">
            <a:xfrm>
              <a:off x="5190" y="2864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2842" name="Text Box 205"/>
            <p:cNvSpPr txBox="1">
              <a:spLocks noChangeArrowheads="1"/>
            </p:cNvSpPr>
            <p:nvPr/>
          </p:nvSpPr>
          <p:spPr bwMode="auto">
            <a:xfrm>
              <a:off x="5138" y="3209"/>
              <a:ext cx="19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e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2843" name="Text Box 206"/>
            <p:cNvSpPr txBox="1">
              <a:spLocks noChangeArrowheads="1"/>
            </p:cNvSpPr>
            <p:nvPr/>
          </p:nvSpPr>
          <p:spPr bwMode="auto">
            <a:xfrm>
              <a:off x="4585" y="3224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2844" name="Freeform 207"/>
            <p:cNvSpPr>
              <a:spLocks/>
            </p:cNvSpPr>
            <p:nvPr/>
          </p:nvSpPr>
          <p:spPr bwMode="auto">
            <a:xfrm flipH="1" flipV="1">
              <a:off x="5001" y="3186"/>
              <a:ext cx="198" cy="144"/>
            </a:xfrm>
            <a:custGeom>
              <a:avLst/>
              <a:gdLst>
                <a:gd name="T0" fmla="*/ 0 w 342"/>
                <a:gd name="T1" fmla="*/ 19 h 186"/>
                <a:gd name="T2" fmla="*/ 3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rot="10800000"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32845" name="Freeform 208"/>
            <p:cNvSpPr>
              <a:spLocks/>
            </p:cNvSpPr>
            <p:nvPr/>
          </p:nvSpPr>
          <p:spPr bwMode="auto">
            <a:xfrm flipH="1">
              <a:off x="4716" y="3192"/>
              <a:ext cx="192" cy="138"/>
            </a:xfrm>
            <a:custGeom>
              <a:avLst/>
              <a:gdLst>
                <a:gd name="T0" fmla="*/ 0 w 342"/>
                <a:gd name="T1" fmla="*/ 13 h 186"/>
                <a:gd name="T2" fmla="*/ 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32846" name="Text Box 209"/>
            <p:cNvSpPr txBox="1">
              <a:spLocks noChangeArrowheads="1"/>
            </p:cNvSpPr>
            <p:nvPr/>
          </p:nvSpPr>
          <p:spPr bwMode="auto">
            <a:xfrm>
              <a:off x="4733" y="3080"/>
              <a:ext cx="32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1+e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2847" name="Text Box 210"/>
            <p:cNvSpPr txBox="1">
              <a:spLocks noChangeArrowheads="1"/>
            </p:cNvSpPr>
            <p:nvPr/>
          </p:nvSpPr>
          <p:spPr bwMode="auto">
            <a:xfrm>
              <a:off x="4992" y="3074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2848" name="Text Box 211"/>
            <p:cNvSpPr txBox="1">
              <a:spLocks noChangeArrowheads="1"/>
            </p:cNvSpPr>
            <p:nvPr/>
          </p:nvSpPr>
          <p:spPr bwMode="auto">
            <a:xfrm>
              <a:off x="574" y="3755"/>
              <a:ext cx="59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l-GR" sz="2000">
                  <a:solidFill>
                    <a:schemeClr val="accent2"/>
                  </a:solidFill>
                </a:rPr>
                <a:t>αρχικά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2849" name="Text Box 212"/>
            <p:cNvSpPr txBox="1">
              <a:spLocks noChangeArrowheads="1"/>
            </p:cNvSpPr>
            <p:nvPr/>
          </p:nvSpPr>
          <p:spPr bwMode="auto">
            <a:xfrm>
              <a:off x="1325" y="3687"/>
              <a:ext cx="152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l-GR" sz="2000">
                  <a:solidFill>
                    <a:schemeClr val="accent2"/>
                  </a:solidFill>
                </a:rPr>
                <a:t>…υπολογίζεται ξανά</a:t>
              </a:r>
            </a:p>
            <a:p>
              <a:pPr algn="ctr" eaLnBrk="0" hangingPunct="0"/>
              <a:r>
                <a:rPr lang="el-GR" sz="2000">
                  <a:solidFill>
                    <a:schemeClr val="accent2"/>
                  </a:solidFill>
                </a:rPr>
                <a:t>η δρομολόγηση 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2850" name="Text Box 213"/>
            <p:cNvSpPr txBox="1">
              <a:spLocks noChangeArrowheads="1"/>
            </p:cNvSpPr>
            <p:nvPr/>
          </p:nvSpPr>
          <p:spPr bwMode="auto">
            <a:xfrm>
              <a:off x="2744" y="3668"/>
              <a:ext cx="156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>
                  <a:solidFill>
                    <a:schemeClr val="accent2"/>
                  </a:solidFill>
                </a:rPr>
                <a:t>… </a:t>
              </a:r>
              <a:r>
                <a:rPr lang="el-GR" sz="2000">
                  <a:solidFill>
                    <a:schemeClr val="accent2"/>
                  </a:solidFill>
                </a:rPr>
                <a:t>υπολογίζεται ξανά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2851" name="Text Box 214"/>
            <p:cNvSpPr txBox="1">
              <a:spLocks noChangeArrowheads="1"/>
            </p:cNvSpPr>
            <p:nvPr/>
          </p:nvSpPr>
          <p:spPr bwMode="auto">
            <a:xfrm>
              <a:off x="4258" y="3656"/>
              <a:ext cx="152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>
                  <a:solidFill>
                    <a:schemeClr val="accent2"/>
                  </a:solidFill>
                </a:rPr>
                <a:t>…</a:t>
              </a:r>
              <a:r>
                <a:rPr lang="el-GR" sz="2000">
                  <a:solidFill>
                    <a:schemeClr val="accent2"/>
                  </a:solidFill>
                </a:rPr>
                <a:t>υπολογίζεται ξανά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2852" name="Line 215"/>
            <p:cNvSpPr>
              <a:spLocks noChangeShapeType="1"/>
            </p:cNvSpPr>
            <p:nvPr/>
          </p:nvSpPr>
          <p:spPr bwMode="auto">
            <a:xfrm flipV="1">
              <a:off x="2292" y="3489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2853" name="Line 216"/>
            <p:cNvSpPr>
              <a:spLocks noChangeShapeType="1"/>
            </p:cNvSpPr>
            <p:nvPr/>
          </p:nvSpPr>
          <p:spPr bwMode="auto">
            <a:xfrm flipV="1">
              <a:off x="1872" y="3201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2854" name="Line 217"/>
            <p:cNvSpPr>
              <a:spLocks noChangeShapeType="1"/>
            </p:cNvSpPr>
            <p:nvPr/>
          </p:nvSpPr>
          <p:spPr bwMode="auto">
            <a:xfrm flipV="1">
              <a:off x="2712" y="3204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2855" name="Line 218"/>
            <p:cNvSpPr>
              <a:spLocks noChangeShapeType="1"/>
            </p:cNvSpPr>
            <p:nvPr/>
          </p:nvSpPr>
          <p:spPr bwMode="auto">
            <a:xfrm flipV="1">
              <a:off x="3237" y="3207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2856" name="Line 219"/>
            <p:cNvSpPr>
              <a:spLocks noChangeShapeType="1"/>
            </p:cNvSpPr>
            <p:nvPr/>
          </p:nvSpPr>
          <p:spPr bwMode="auto">
            <a:xfrm flipV="1">
              <a:off x="3654" y="3489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2857" name="Line 220"/>
            <p:cNvSpPr>
              <a:spLocks noChangeShapeType="1"/>
            </p:cNvSpPr>
            <p:nvPr/>
          </p:nvSpPr>
          <p:spPr bwMode="auto">
            <a:xfrm flipV="1">
              <a:off x="4071" y="3207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2858" name="Line 221"/>
            <p:cNvSpPr>
              <a:spLocks noChangeShapeType="1"/>
            </p:cNvSpPr>
            <p:nvPr/>
          </p:nvSpPr>
          <p:spPr bwMode="auto">
            <a:xfrm flipV="1">
              <a:off x="4566" y="3219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2859" name="Line 222"/>
            <p:cNvSpPr>
              <a:spLocks noChangeShapeType="1"/>
            </p:cNvSpPr>
            <p:nvPr/>
          </p:nvSpPr>
          <p:spPr bwMode="auto">
            <a:xfrm flipV="1">
              <a:off x="4977" y="3501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2860" name="Line 223"/>
            <p:cNvSpPr>
              <a:spLocks noChangeShapeType="1"/>
            </p:cNvSpPr>
            <p:nvPr/>
          </p:nvSpPr>
          <p:spPr bwMode="auto">
            <a:xfrm flipV="1">
              <a:off x="5388" y="3225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32772" name="Text Box 224"/>
          <p:cNvSpPr txBox="1">
            <a:spLocks noChangeArrowheads="1"/>
          </p:cNvSpPr>
          <p:nvPr/>
        </p:nvSpPr>
        <p:spPr bwMode="auto">
          <a:xfrm>
            <a:off x="835025" y="49672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l-GR"/>
          </a:p>
        </p:txBody>
      </p:sp>
      <p:sp>
        <p:nvSpPr>
          <p:cNvPr id="32773" name="Text Box 225"/>
          <p:cNvSpPr txBox="1">
            <a:spLocks noChangeArrowheads="1"/>
          </p:cNvSpPr>
          <p:nvPr/>
        </p:nvSpPr>
        <p:spPr bwMode="auto">
          <a:xfrm>
            <a:off x="0" y="4772025"/>
            <a:ext cx="8936038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lang="en-US"/>
              <a:t>Not all routers run simultaneously the algorithm</a:t>
            </a:r>
          </a:p>
          <a:p>
            <a:pPr eaLnBrk="0" hangingPunct="0">
              <a:buFontTx/>
              <a:buChar char="•"/>
            </a:pPr>
            <a:r>
              <a:rPr lang="en-US"/>
              <a:t>Introduce randomization purposefully into the period between execution instants of the algorithm at each node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BB2F04D8-27C0-401C-A2F8-65D76B9B553A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dirty="0" smtClean="0"/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209800"/>
            <a:ext cx="9144000" cy="4648200"/>
          </a:xfrm>
        </p:spPr>
        <p:txBody>
          <a:bodyPr/>
          <a:lstStyle/>
          <a:p>
            <a:pPr>
              <a:buNone/>
            </a:pPr>
            <a:r>
              <a:rPr lang="el-GR" dirty="0" smtClean="0">
                <a:solidFill>
                  <a:schemeClr val="bg2"/>
                </a:solidFill>
              </a:rPr>
              <a:t>Δρομολόγηση κατάστασης ζεύξεων</a:t>
            </a:r>
            <a:r>
              <a:rPr lang="en-US" dirty="0" smtClean="0">
                <a:solidFill>
                  <a:schemeClr val="bg2"/>
                </a:solidFill>
              </a:rPr>
              <a:t>: </a:t>
            </a:r>
          </a:p>
          <a:p>
            <a:pPr lvl="1">
              <a:buNone/>
            </a:pPr>
            <a:r>
              <a:rPr lang="el-GR" dirty="0" smtClean="0">
                <a:solidFill>
                  <a:srgbClr val="7F7F7F"/>
                </a:solidFill>
              </a:rPr>
              <a:t>ένας κόμβος προσπαθεί να πάρει μία πλήρη εικόνα του δικτύου με το να </a:t>
            </a:r>
            <a:r>
              <a:rPr lang="en-US" dirty="0" smtClean="0">
                <a:solidFill>
                  <a:srgbClr val="7F7F7F"/>
                </a:solidFill>
              </a:rPr>
              <a:t>“</a:t>
            </a:r>
            <a:r>
              <a:rPr lang="el-GR" dirty="0" smtClean="0">
                <a:solidFill>
                  <a:srgbClr val="7F7F7F"/>
                </a:solidFill>
              </a:rPr>
              <a:t>φωνάζει</a:t>
            </a:r>
            <a:r>
              <a:rPr lang="en-US" dirty="0" smtClean="0">
                <a:solidFill>
                  <a:srgbClr val="7F7F7F"/>
                </a:solidFill>
              </a:rPr>
              <a:t>” (“</a:t>
            </a:r>
            <a:r>
              <a:rPr lang="el-GR" dirty="0" smtClean="0">
                <a:solidFill>
                  <a:srgbClr val="7F7F7F"/>
                </a:solidFill>
              </a:rPr>
              <a:t>πλημμυρίζει</a:t>
            </a:r>
            <a:r>
              <a:rPr lang="en-US" dirty="0" smtClean="0">
                <a:solidFill>
                  <a:srgbClr val="7F7F7F"/>
                </a:solidFill>
              </a:rPr>
              <a:t>”)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Διαν</a:t>
            </a:r>
            <a:r>
              <a:rPr lang="el-GR" dirty="0" smtClean="0">
                <a:latin typeface="Arial" pitchFamily="34" charset="0"/>
              </a:rPr>
              <a:t>ύ</a:t>
            </a:r>
            <a:r>
              <a:rPr lang="el-GR" dirty="0" smtClean="0"/>
              <a:t>σμ</a:t>
            </a:r>
            <a:r>
              <a:rPr lang="el-GR" dirty="0" smtClean="0">
                <a:latin typeface="Arial" pitchFamily="34" charset="0"/>
              </a:rPr>
              <a:t>α</a:t>
            </a:r>
            <a:r>
              <a:rPr lang="el-GR" dirty="0" smtClean="0"/>
              <a:t>τα</a:t>
            </a:r>
            <a:r>
              <a:rPr lang="en-US" dirty="0" smtClean="0"/>
              <a:t>-</a:t>
            </a:r>
            <a:r>
              <a:rPr lang="el-GR" dirty="0" smtClean="0"/>
              <a:t>απόστασης</a:t>
            </a:r>
            <a:r>
              <a:rPr lang="en-US" dirty="0" smtClean="0"/>
              <a:t> </a:t>
            </a:r>
            <a:r>
              <a:rPr lang="en-US" dirty="0" smtClean="0"/>
              <a:t>(distance vector): </a:t>
            </a:r>
          </a:p>
          <a:p>
            <a:pPr lvl="1">
              <a:buNone/>
            </a:pPr>
            <a:r>
              <a:rPr lang="el-GR" dirty="0" smtClean="0"/>
              <a:t>Ένας κόμβος </a:t>
            </a:r>
            <a:r>
              <a:rPr lang="el-GR" dirty="0" smtClean="0">
                <a:solidFill>
                  <a:srgbClr val="CC3300"/>
                </a:solidFill>
              </a:rPr>
              <a:t>ενδιαφέρεται μόνο για τους γείτονές του</a:t>
            </a:r>
            <a:r>
              <a:rPr lang="en-US" dirty="0" smtClean="0"/>
              <a:t> </a:t>
            </a:r>
            <a:r>
              <a:rPr lang="el-GR" dirty="0" smtClean="0"/>
              <a:t>και</a:t>
            </a:r>
            <a:r>
              <a:rPr lang="en-US" dirty="0" smtClean="0"/>
              <a:t> </a:t>
            </a:r>
            <a:r>
              <a:rPr lang="el-GR" dirty="0" smtClean="0">
                <a:solidFill>
                  <a:srgbClr val="CC3300"/>
                </a:solidFill>
              </a:rPr>
              <a:t>παίρνει τοπική πληροφορία</a:t>
            </a:r>
            <a:endParaRPr lang="en-US" dirty="0" smtClean="0">
              <a:solidFill>
                <a:srgbClr val="CC3300"/>
              </a:solidFill>
            </a:endParaRPr>
          </a:p>
          <a:p>
            <a:pPr lvl="1">
              <a:buNone/>
            </a:pPr>
            <a:r>
              <a:rPr lang="el-GR" dirty="0" smtClean="0">
                <a:solidFill>
                  <a:srgbClr val="CC3300"/>
                </a:solidFill>
              </a:rPr>
              <a:t>Δεν υπάρχει καθολική θεώρηση του δικτύου</a:t>
            </a:r>
          </a:p>
          <a:p>
            <a:pPr>
              <a:buFont typeface="ZapfDingbats"/>
              <a:buNone/>
            </a:pPr>
            <a:endParaRPr lang="el-GR" dirty="0" smtClean="0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DF9757D1-215F-4AC1-BFFE-3685396FED64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601200" cy="1143000"/>
          </a:xfrm>
        </p:spPr>
        <p:txBody>
          <a:bodyPr/>
          <a:lstStyle/>
          <a:p>
            <a:r>
              <a:rPr lang="el-GR" sz="2800" u="none" dirty="0" smtClean="0"/>
              <a:t>Αλγόριθμος διανυσμάτων απόστασης (</a:t>
            </a:r>
            <a:r>
              <a:rPr lang="en-US" sz="2800" u="none" dirty="0" smtClean="0"/>
              <a:t>Distance-vector</a:t>
            </a:r>
            <a:r>
              <a:rPr lang="el-GR" sz="2800" u="none" dirty="0" smtClean="0"/>
              <a:t>)</a:t>
            </a:r>
            <a:r>
              <a:rPr lang="en-US" sz="2800" u="none" dirty="0" smtClean="0"/>
              <a:t> 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70038"/>
            <a:ext cx="9144000" cy="2414587"/>
          </a:xfrm>
        </p:spPr>
        <p:txBody>
          <a:bodyPr/>
          <a:lstStyle/>
          <a:p>
            <a:pPr marL="533400" indent="-533400">
              <a:buFont typeface="ZapfDingbats"/>
              <a:buNone/>
            </a:pPr>
            <a:r>
              <a:rPr lang="el-GR" sz="2400" u="sng" dirty="0" smtClean="0">
                <a:solidFill>
                  <a:srgbClr val="FF0000"/>
                </a:solidFill>
              </a:rPr>
              <a:t>Βασική ιδέα</a:t>
            </a:r>
            <a:r>
              <a:rPr lang="en-US" sz="2400" u="sng" dirty="0" smtClean="0">
                <a:solidFill>
                  <a:srgbClr val="FF0000"/>
                </a:solidFill>
              </a:rPr>
              <a:t>:</a:t>
            </a:r>
            <a:r>
              <a:rPr lang="en-US" dirty="0" smtClean="0"/>
              <a:t> </a:t>
            </a:r>
          </a:p>
          <a:p>
            <a:pPr marL="533400" indent="-533400">
              <a:buFontTx/>
              <a:buAutoNum type="arabicPeriod"/>
            </a:pPr>
            <a:r>
              <a:rPr lang="el-GR" sz="2200" dirty="0" smtClean="0"/>
              <a:t>Κάθε κόμβος</a:t>
            </a:r>
            <a:r>
              <a:rPr lang="en-US" sz="2200" dirty="0" smtClean="0"/>
              <a:t> </a:t>
            </a:r>
            <a:r>
              <a:rPr lang="el-GR" sz="2200" dirty="0" smtClean="0">
                <a:solidFill>
                  <a:srgbClr val="0099FF"/>
                </a:solidFill>
              </a:rPr>
              <a:t>περιοδικά</a:t>
            </a:r>
            <a:r>
              <a:rPr lang="en-US" sz="2200" dirty="0" smtClean="0"/>
              <a:t> </a:t>
            </a:r>
            <a:r>
              <a:rPr lang="el-GR" sz="2200" dirty="0" smtClean="0"/>
              <a:t>στέλνει τις δικές του εκτιμήσεις διανυσμάτων απόστασης στους γείτονές του</a:t>
            </a:r>
            <a:endParaRPr lang="en-US" sz="2200" dirty="0" smtClean="0"/>
          </a:p>
          <a:p>
            <a:pPr marL="533400" indent="-533400">
              <a:buFontTx/>
              <a:buAutoNum type="arabicPeriod"/>
            </a:pPr>
            <a:r>
              <a:rPr lang="el-GR" sz="2200" dirty="0" smtClean="0"/>
              <a:t>Όταν ένας κόμβος </a:t>
            </a:r>
            <a:r>
              <a:rPr lang="en-US" sz="2200" dirty="0" smtClean="0">
                <a:solidFill>
                  <a:srgbClr val="CC3300"/>
                </a:solidFill>
              </a:rPr>
              <a:t>x </a:t>
            </a:r>
            <a:r>
              <a:rPr lang="el-GR" sz="2200" dirty="0" smtClean="0"/>
              <a:t>λαμβάνει μία </a:t>
            </a:r>
            <a:r>
              <a:rPr lang="el-GR" sz="2200" b="1" dirty="0" smtClean="0"/>
              <a:t>νέα εκτίμηση </a:t>
            </a:r>
            <a:r>
              <a:rPr lang="el-GR" sz="2200" dirty="0" smtClean="0"/>
              <a:t>διανυσμάτων απόστασης από τον </a:t>
            </a:r>
            <a:r>
              <a:rPr lang="el-GR" sz="2200" b="1" dirty="0" smtClean="0"/>
              <a:t>γείτονα</a:t>
            </a:r>
            <a:r>
              <a:rPr lang="en-US" sz="2200" b="1" dirty="0" smtClean="0"/>
              <a:t> </a:t>
            </a:r>
            <a:r>
              <a:rPr lang="en-US" sz="2200" b="1" dirty="0" smtClean="0">
                <a:solidFill>
                  <a:srgbClr val="0099FF"/>
                </a:solidFill>
              </a:rPr>
              <a:t>v</a:t>
            </a:r>
            <a:r>
              <a:rPr lang="en-US" sz="2200" dirty="0" smtClean="0"/>
              <a:t>:</a:t>
            </a:r>
            <a:endParaRPr lang="el-GR" sz="2200" dirty="0" smtClean="0"/>
          </a:p>
          <a:p>
            <a:pPr marL="533400" indent="-533400">
              <a:buFontTx/>
              <a:buNone/>
            </a:pPr>
            <a:r>
              <a:rPr lang="en-US" sz="2200" dirty="0" smtClean="0"/>
              <a:t>  </a:t>
            </a:r>
            <a:r>
              <a:rPr lang="el-GR" sz="2200" dirty="0" smtClean="0"/>
              <a:t>    </a:t>
            </a:r>
            <a:r>
              <a:rPr lang="en-US" sz="2200" dirty="0" smtClean="0"/>
              <a:t> </a:t>
            </a:r>
            <a:r>
              <a:rPr lang="el-GR" sz="2200" dirty="0" smtClean="0"/>
              <a:t>ενημερώνει τ</a:t>
            </a:r>
            <a:r>
              <a:rPr lang="en-US" sz="2200" dirty="0" smtClean="0"/>
              <a:t>on</a:t>
            </a:r>
            <a:r>
              <a:rPr lang="el-GR" sz="2200" dirty="0" smtClean="0"/>
              <a:t> δικό του πίνακα </a:t>
            </a:r>
            <a:r>
              <a:rPr lang="en-US" sz="2200" dirty="0" smtClean="0"/>
              <a:t> </a:t>
            </a:r>
            <a:r>
              <a:rPr lang="el-GR" sz="2200" dirty="0" smtClean="0"/>
              <a:t>διανυσμάτων απόστασης (</a:t>
            </a:r>
            <a:r>
              <a:rPr lang="en-US" sz="2200" dirty="0" smtClean="0"/>
              <a:t>DV</a:t>
            </a:r>
            <a:r>
              <a:rPr lang="el-GR" sz="2200" dirty="0" smtClean="0"/>
              <a:t>) χρησιμοποιώντας </a:t>
            </a:r>
            <a:r>
              <a:rPr lang="en-US" sz="2200" dirty="0" smtClean="0"/>
              <a:t> </a:t>
            </a:r>
            <a:r>
              <a:rPr lang="el-GR" sz="2200" dirty="0" smtClean="0"/>
              <a:t>την </a:t>
            </a:r>
            <a:r>
              <a:rPr lang="en-US" sz="2200" dirty="0" smtClean="0"/>
              <a:t>B-F </a:t>
            </a:r>
            <a:r>
              <a:rPr lang="el-GR" sz="2200" dirty="0" smtClean="0"/>
              <a:t>εξίσωση</a:t>
            </a:r>
            <a:r>
              <a:rPr lang="en-US" sz="2200" dirty="0" smtClean="0"/>
              <a:t>:</a:t>
            </a:r>
          </a:p>
        </p:txBody>
      </p:sp>
      <p:sp>
        <p:nvSpPr>
          <p:cNvPr id="34822" name="Rectangle 4"/>
          <p:cNvSpPr>
            <a:spLocks noChangeArrowheads="1"/>
          </p:cNvSpPr>
          <p:nvPr/>
        </p:nvSpPr>
        <p:spPr bwMode="auto">
          <a:xfrm>
            <a:off x="784225" y="4165600"/>
            <a:ext cx="6965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2400" b="1">
                <a:solidFill>
                  <a:srgbClr val="33CC33"/>
                </a:solidFill>
                <a:latin typeface="Times"/>
                <a:cs typeface="Times New Roman" pitchFamily="18" charset="0"/>
              </a:rPr>
              <a:t>D</a:t>
            </a:r>
            <a:r>
              <a:rPr lang="en-US" sz="2400" b="1" baseline="-30000">
                <a:solidFill>
                  <a:srgbClr val="CC3300"/>
                </a:solidFill>
                <a:latin typeface="Times"/>
                <a:cs typeface="Times New Roman" pitchFamily="18" charset="0"/>
              </a:rPr>
              <a:t>x</a:t>
            </a:r>
            <a:r>
              <a:rPr lang="en-US" sz="2400" b="1">
                <a:solidFill>
                  <a:srgbClr val="33CC33"/>
                </a:solidFill>
                <a:latin typeface="Times"/>
                <a:cs typeface="Times New Roman" pitchFamily="18" charset="0"/>
              </a:rPr>
              <a:t>(</a:t>
            </a:r>
            <a:r>
              <a:rPr lang="en-US" sz="2400" b="1">
                <a:latin typeface="Times"/>
                <a:cs typeface="Times New Roman" pitchFamily="18" charset="0"/>
              </a:rPr>
              <a:t>y</a:t>
            </a:r>
            <a:r>
              <a:rPr lang="en-US" sz="2400" b="1">
                <a:solidFill>
                  <a:srgbClr val="33CC33"/>
                </a:solidFill>
                <a:latin typeface="Times"/>
                <a:cs typeface="Times New Roman" pitchFamily="18" charset="0"/>
              </a:rPr>
              <a:t>) </a:t>
            </a:r>
            <a:r>
              <a:rPr lang="en-US" sz="2400" b="1">
                <a:solidFill>
                  <a:srgbClr val="33CC33"/>
                </a:solidFill>
                <a:latin typeface="Times"/>
                <a:ea typeface="Times New Roman" pitchFamily="18" charset="0"/>
                <a:cs typeface="Times"/>
              </a:rPr>
              <a:t>←</a:t>
            </a:r>
            <a:r>
              <a:rPr lang="en-US" sz="2400" b="1">
                <a:solidFill>
                  <a:srgbClr val="33CC33"/>
                </a:solidFill>
                <a:latin typeface="Times"/>
                <a:cs typeface="Times New Roman" pitchFamily="18" charset="0"/>
              </a:rPr>
              <a:t> min</a:t>
            </a:r>
            <a:r>
              <a:rPr lang="en-US" sz="2400" b="1" baseline="-30000">
                <a:solidFill>
                  <a:srgbClr val="0000CC"/>
                </a:solidFill>
                <a:latin typeface="Times"/>
                <a:cs typeface="Times New Roman" pitchFamily="18" charset="0"/>
              </a:rPr>
              <a:t>v</a:t>
            </a:r>
            <a:r>
              <a:rPr lang="en-US" sz="2800" b="1">
                <a:solidFill>
                  <a:srgbClr val="33CC33"/>
                </a:solidFill>
                <a:latin typeface="Times"/>
                <a:cs typeface="Times New Roman" pitchFamily="18" charset="0"/>
              </a:rPr>
              <a:t>{ </a:t>
            </a:r>
            <a:r>
              <a:rPr lang="en-US" sz="2400" b="1">
                <a:solidFill>
                  <a:srgbClr val="33CC33"/>
                </a:solidFill>
                <a:latin typeface="Times"/>
                <a:cs typeface="Times New Roman" pitchFamily="18" charset="0"/>
              </a:rPr>
              <a:t>c(</a:t>
            </a:r>
            <a:r>
              <a:rPr lang="en-US" sz="2400" b="1">
                <a:solidFill>
                  <a:srgbClr val="CC3300"/>
                </a:solidFill>
                <a:latin typeface="Times"/>
                <a:cs typeface="Times New Roman" pitchFamily="18" charset="0"/>
              </a:rPr>
              <a:t>x</a:t>
            </a:r>
            <a:r>
              <a:rPr lang="en-US" sz="2400" b="1">
                <a:solidFill>
                  <a:srgbClr val="33CC33"/>
                </a:solidFill>
                <a:latin typeface="Times"/>
                <a:cs typeface="Times New Roman" pitchFamily="18" charset="0"/>
              </a:rPr>
              <a:t>,</a:t>
            </a:r>
            <a:r>
              <a:rPr lang="en-US" sz="2400" b="1">
                <a:solidFill>
                  <a:srgbClr val="0000CC"/>
                </a:solidFill>
                <a:latin typeface="Times"/>
                <a:cs typeface="Times New Roman" pitchFamily="18" charset="0"/>
              </a:rPr>
              <a:t>v</a:t>
            </a:r>
            <a:r>
              <a:rPr lang="en-US" sz="2400" b="1">
                <a:solidFill>
                  <a:srgbClr val="33CC33"/>
                </a:solidFill>
                <a:latin typeface="Times"/>
                <a:cs typeface="Times New Roman" pitchFamily="18" charset="0"/>
              </a:rPr>
              <a:t>) + D</a:t>
            </a:r>
            <a:r>
              <a:rPr lang="en-US" sz="2400" b="1" baseline="-30000">
                <a:solidFill>
                  <a:srgbClr val="0000CC"/>
                </a:solidFill>
                <a:latin typeface="Times"/>
                <a:cs typeface="Times New Roman" pitchFamily="18" charset="0"/>
              </a:rPr>
              <a:t>v</a:t>
            </a:r>
            <a:r>
              <a:rPr lang="en-US" sz="2400" b="1">
                <a:solidFill>
                  <a:srgbClr val="33CC33"/>
                </a:solidFill>
                <a:latin typeface="Times"/>
                <a:cs typeface="Times New Roman" pitchFamily="18" charset="0"/>
              </a:rPr>
              <a:t>(</a:t>
            </a:r>
            <a:r>
              <a:rPr lang="en-US" sz="2400" b="1">
                <a:latin typeface="Times"/>
                <a:cs typeface="Times New Roman" pitchFamily="18" charset="0"/>
              </a:rPr>
              <a:t>y</a:t>
            </a:r>
            <a:r>
              <a:rPr lang="en-US" sz="2400" b="1">
                <a:solidFill>
                  <a:srgbClr val="33CC33"/>
                </a:solidFill>
                <a:latin typeface="Times"/>
                <a:cs typeface="Times New Roman" pitchFamily="18" charset="0"/>
              </a:rPr>
              <a:t>) </a:t>
            </a:r>
            <a:r>
              <a:rPr lang="en-US" sz="2800" b="1">
                <a:solidFill>
                  <a:srgbClr val="33CC33"/>
                </a:solidFill>
                <a:latin typeface="Times"/>
                <a:cs typeface="Times New Roman" pitchFamily="18" charset="0"/>
              </a:rPr>
              <a:t>}</a:t>
            </a:r>
            <a:r>
              <a:rPr lang="en-US" sz="2400" b="1">
                <a:solidFill>
                  <a:srgbClr val="33CC33"/>
                </a:solidFill>
                <a:latin typeface="Times"/>
                <a:cs typeface="Times New Roman" pitchFamily="18" charset="0"/>
              </a:rPr>
              <a:t>    for each node </a:t>
            </a:r>
            <a:r>
              <a:rPr lang="en-US" sz="2400" b="1">
                <a:latin typeface="Times"/>
                <a:cs typeface="Times New Roman" pitchFamily="18" charset="0"/>
              </a:rPr>
              <a:t>y</a:t>
            </a:r>
            <a:r>
              <a:rPr lang="en-US" sz="2400" b="1">
                <a:solidFill>
                  <a:srgbClr val="33CC33"/>
                </a:solidFill>
                <a:latin typeface="Times"/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33CC33"/>
                </a:solidFill>
                <a:latin typeface="MS Mincho" pitchFamily="49" charset="-128"/>
                <a:ea typeface="MS Mincho" pitchFamily="49" charset="-128"/>
              </a:rPr>
              <a:t>∊</a:t>
            </a:r>
            <a:r>
              <a:rPr lang="en-US" sz="2400" b="1">
                <a:solidFill>
                  <a:srgbClr val="33CC33"/>
                </a:solidFill>
                <a:latin typeface="Times"/>
                <a:cs typeface="Times New Roman" pitchFamily="18" charset="0"/>
              </a:rPr>
              <a:t> N</a:t>
            </a:r>
          </a:p>
        </p:txBody>
      </p:sp>
      <p:sp>
        <p:nvSpPr>
          <p:cNvPr id="34823" name="Rectangle 5"/>
          <p:cNvSpPr>
            <a:spLocks noChangeArrowheads="1"/>
          </p:cNvSpPr>
          <p:nvPr/>
        </p:nvSpPr>
        <p:spPr bwMode="auto">
          <a:xfrm>
            <a:off x="0" y="4640263"/>
            <a:ext cx="9144000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None/>
            </a:pPr>
            <a:endParaRPr lang="el-GR" sz="2400"/>
          </a:p>
        </p:txBody>
      </p:sp>
      <p:sp>
        <p:nvSpPr>
          <p:cNvPr id="34824" name="Rectangle 6"/>
          <p:cNvSpPr>
            <a:spLocks noChangeArrowheads="1"/>
          </p:cNvSpPr>
          <p:nvPr/>
        </p:nvSpPr>
        <p:spPr bwMode="auto">
          <a:xfrm>
            <a:off x="815975" y="5291138"/>
            <a:ext cx="5538788" cy="1138237"/>
          </a:xfrm>
          <a:prstGeom prst="rect">
            <a:avLst/>
          </a:prstGeom>
          <a:noFill/>
          <a:ln w="57150">
            <a:solidFill>
              <a:srgbClr val="0099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accent2"/>
              </a:buClr>
              <a:buSzPct val="85000"/>
            </a:pPr>
            <a:r>
              <a:rPr lang="en-US" sz="2000"/>
              <a:t>D</a:t>
            </a:r>
            <a:r>
              <a:rPr lang="en-US" sz="2000" baseline="-25000">
                <a:solidFill>
                  <a:srgbClr val="CC3300"/>
                </a:solidFill>
              </a:rPr>
              <a:t>x</a:t>
            </a:r>
            <a:r>
              <a:rPr lang="en-US" sz="2000"/>
              <a:t>(y) = </a:t>
            </a:r>
            <a:r>
              <a:rPr lang="el-GR" sz="2000"/>
              <a:t>εκτίμηση </a:t>
            </a:r>
            <a:r>
              <a:rPr lang="el-GR" sz="2000">
                <a:solidFill>
                  <a:srgbClr val="33CC33"/>
                </a:solidFill>
              </a:rPr>
              <a:t>ελαχίστου κόστους</a:t>
            </a:r>
            <a:r>
              <a:rPr lang="en-US" sz="2000"/>
              <a:t> </a:t>
            </a:r>
            <a:r>
              <a:rPr lang="el-GR" sz="2000"/>
              <a:t>από </a:t>
            </a:r>
            <a:r>
              <a:rPr lang="en-US" sz="2000">
                <a:solidFill>
                  <a:srgbClr val="CC3300"/>
                </a:solidFill>
              </a:rPr>
              <a:t>x</a:t>
            </a:r>
            <a:r>
              <a:rPr lang="en-US" sz="2000"/>
              <a:t> </a:t>
            </a:r>
            <a:r>
              <a:rPr lang="en-US" sz="2000">
                <a:sym typeface="Wingdings 3" pitchFamily="18" charset="2"/>
              </a:rPr>
              <a:t></a:t>
            </a:r>
            <a:r>
              <a:rPr lang="el-GR" sz="2000">
                <a:sym typeface="Wingdings 3" pitchFamily="18" charset="2"/>
              </a:rPr>
              <a:t> </a:t>
            </a:r>
            <a:r>
              <a:rPr lang="en-US" sz="2000"/>
              <a:t>y</a:t>
            </a:r>
          </a:p>
          <a:p>
            <a:pPr eaLnBrk="0" hangingPunct="0">
              <a:spcBef>
                <a:spcPct val="20000"/>
              </a:spcBef>
              <a:buClr>
                <a:schemeClr val="accent2"/>
              </a:buClr>
              <a:buSzPct val="85000"/>
            </a:pPr>
            <a:r>
              <a:rPr lang="el-GR" sz="2000"/>
              <a:t>Ο κόμβος </a:t>
            </a:r>
            <a:r>
              <a:rPr lang="en-US" sz="2000">
                <a:solidFill>
                  <a:srgbClr val="CC3300"/>
                </a:solidFill>
              </a:rPr>
              <a:t>x</a:t>
            </a:r>
            <a:r>
              <a:rPr lang="en-US" sz="2000">
                <a:solidFill>
                  <a:srgbClr val="0099FF"/>
                </a:solidFill>
              </a:rPr>
              <a:t> </a:t>
            </a:r>
            <a:r>
              <a:rPr lang="el-GR" sz="2000"/>
              <a:t>διατηρεί το</a:t>
            </a:r>
            <a:r>
              <a:rPr lang="en-US" sz="2000"/>
              <a:t> </a:t>
            </a:r>
            <a:r>
              <a:rPr lang="en-US" sz="2000" b="1"/>
              <a:t>D</a:t>
            </a:r>
            <a:r>
              <a:rPr lang="en-US" sz="2000" baseline="-25000">
                <a:solidFill>
                  <a:srgbClr val="CC3300"/>
                </a:solidFill>
              </a:rPr>
              <a:t>x</a:t>
            </a:r>
            <a:r>
              <a:rPr lang="en-US" sz="2000"/>
              <a:t> = [ D</a:t>
            </a:r>
            <a:r>
              <a:rPr lang="en-US" sz="2000" baseline="-25000">
                <a:solidFill>
                  <a:srgbClr val="CC3300"/>
                </a:solidFill>
              </a:rPr>
              <a:t>x</a:t>
            </a:r>
            <a:r>
              <a:rPr lang="en-US" sz="2000"/>
              <a:t>(y) : y </a:t>
            </a:r>
            <a:r>
              <a:rPr lang="ru-RU" sz="2000"/>
              <a:t>є</a:t>
            </a:r>
            <a:r>
              <a:rPr lang="en-US" sz="2000"/>
              <a:t> N ]</a:t>
            </a:r>
          </a:p>
          <a:p>
            <a:pPr eaLnBrk="0" hangingPunct="0">
              <a:spcBef>
                <a:spcPct val="20000"/>
              </a:spcBef>
              <a:buClr>
                <a:schemeClr val="accent2"/>
              </a:buClr>
              <a:buSzPct val="85000"/>
            </a:pP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702D3B39-4EDC-44C5-B9B8-DC2B864BDCA9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10354962" cy="1143000"/>
          </a:xfrm>
        </p:spPr>
        <p:txBody>
          <a:bodyPr/>
          <a:lstStyle/>
          <a:p>
            <a:r>
              <a:rPr lang="el-GR" sz="2800" u="none" dirty="0" smtClean="0"/>
              <a:t>Αλγόριθμος διανυσμάτων απόστασης (</a:t>
            </a:r>
            <a:r>
              <a:rPr lang="en-US" sz="2800" u="none" dirty="0" smtClean="0"/>
              <a:t>Distance</a:t>
            </a:r>
            <a:r>
              <a:rPr lang="el-GR" sz="2800" u="none" dirty="0" smtClean="0"/>
              <a:t>-</a:t>
            </a:r>
            <a:r>
              <a:rPr lang="en-US" sz="2800" u="none" dirty="0" smtClean="0"/>
              <a:t>Vector</a:t>
            </a:r>
            <a:r>
              <a:rPr lang="el-GR" sz="2800" u="none" dirty="0" smtClean="0"/>
              <a:t>)</a:t>
            </a:r>
            <a:r>
              <a:rPr lang="en-US" sz="2800" u="none" dirty="0" smtClean="0"/>
              <a:t> 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648200"/>
          </a:xfrm>
        </p:spPr>
        <p:txBody>
          <a:bodyPr/>
          <a:lstStyle/>
          <a:p>
            <a:pPr>
              <a:buFont typeface="ZapfDingbats"/>
              <a:buNone/>
            </a:pPr>
            <a:r>
              <a:rPr lang="en-US" sz="2200" smtClean="0">
                <a:solidFill>
                  <a:srgbClr val="FF0000"/>
                </a:solidFill>
                <a:sym typeface="Wingdings" pitchFamily="2" charset="2"/>
              </a:rPr>
              <a:t></a:t>
            </a:r>
            <a:r>
              <a:rPr lang="el-GR" sz="220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sz="2200" u="sng" smtClean="0">
                <a:solidFill>
                  <a:srgbClr val="FF0000"/>
                </a:solidFill>
              </a:rPr>
              <a:t>Bellman-Ford </a:t>
            </a:r>
            <a:r>
              <a:rPr lang="el-GR" sz="2200" u="sng" smtClean="0">
                <a:solidFill>
                  <a:srgbClr val="FF0000"/>
                </a:solidFill>
              </a:rPr>
              <a:t>εξίσωση</a:t>
            </a:r>
            <a:r>
              <a:rPr lang="en-US" sz="2200" u="sng" smtClean="0">
                <a:solidFill>
                  <a:srgbClr val="FF0000"/>
                </a:solidFill>
              </a:rPr>
              <a:t> (</a:t>
            </a:r>
            <a:r>
              <a:rPr lang="el-GR" sz="2200" u="sng" smtClean="0">
                <a:solidFill>
                  <a:srgbClr val="FF0000"/>
                </a:solidFill>
              </a:rPr>
              <a:t>δυναμικός προγραμματισμός</a:t>
            </a:r>
            <a:r>
              <a:rPr lang="en-US" sz="2200" u="sng" smtClean="0">
                <a:solidFill>
                  <a:srgbClr val="FF0000"/>
                </a:solidFill>
              </a:rPr>
              <a:t>)</a:t>
            </a:r>
          </a:p>
          <a:p>
            <a:pPr>
              <a:buFont typeface="ZapfDingbats"/>
              <a:buNone/>
            </a:pPr>
            <a:endParaRPr lang="el-GR" sz="2200" smtClean="0"/>
          </a:p>
          <a:p>
            <a:pPr>
              <a:buFont typeface="ZapfDingbats"/>
              <a:buNone/>
            </a:pPr>
            <a:r>
              <a:rPr lang="el-GR" sz="2400" smtClean="0"/>
              <a:t>Ορίζομε </a:t>
            </a:r>
            <a:r>
              <a:rPr lang="en-US" sz="2400" smtClean="0"/>
              <a:t>D</a:t>
            </a:r>
            <a:r>
              <a:rPr lang="en-US" sz="2400" baseline="-25000" smtClean="0"/>
              <a:t>x</a:t>
            </a:r>
            <a:r>
              <a:rPr lang="en-US" sz="2400" smtClean="0"/>
              <a:t>(y) := </a:t>
            </a:r>
            <a:r>
              <a:rPr lang="el-GR" sz="2400" smtClean="0"/>
              <a:t>κόστος τους μονοπατιού με το ελάχιστο κόστος από τον </a:t>
            </a:r>
            <a:r>
              <a:rPr lang="en-US" sz="2400" smtClean="0"/>
              <a:t>x </a:t>
            </a:r>
            <a:r>
              <a:rPr lang="el-GR" sz="2400" smtClean="0"/>
              <a:t>στον</a:t>
            </a:r>
            <a:r>
              <a:rPr lang="en-US" sz="2400" smtClean="0"/>
              <a:t> y</a:t>
            </a:r>
          </a:p>
          <a:p>
            <a:pPr>
              <a:buFont typeface="ZapfDingbats"/>
              <a:buNone/>
            </a:pPr>
            <a:endParaRPr lang="en-US" sz="2400" smtClean="0"/>
          </a:p>
          <a:p>
            <a:pPr>
              <a:buFont typeface="ZapfDingbats"/>
              <a:buNone/>
            </a:pPr>
            <a:r>
              <a:rPr lang="el-GR" sz="2000" smtClean="0"/>
              <a:t>Τότε</a:t>
            </a:r>
            <a:endParaRPr lang="en-US" sz="2000" smtClean="0"/>
          </a:p>
          <a:p>
            <a:pPr>
              <a:buFont typeface="ZapfDingbats"/>
              <a:buNone/>
            </a:pPr>
            <a:r>
              <a:rPr lang="en-US" smtClean="0">
                <a:solidFill>
                  <a:srgbClr val="FF0000"/>
                </a:solidFill>
              </a:rPr>
              <a:t>D</a:t>
            </a:r>
            <a:r>
              <a:rPr lang="en-US" baseline="-25000" smtClean="0">
                <a:solidFill>
                  <a:srgbClr val="FF0000"/>
                </a:solidFill>
              </a:rPr>
              <a:t>x</a:t>
            </a:r>
            <a:r>
              <a:rPr lang="en-US" smtClean="0">
                <a:solidFill>
                  <a:srgbClr val="FF0000"/>
                </a:solidFill>
              </a:rPr>
              <a:t>(y) = min {c(x,</a:t>
            </a:r>
            <a:r>
              <a:rPr lang="en-US" smtClean="0">
                <a:solidFill>
                  <a:srgbClr val="0099FF"/>
                </a:solidFill>
              </a:rPr>
              <a:t>v</a:t>
            </a:r>
            <a:r>
              <a:rPr lang="en-US" smtClean="0">
                <a:solidFill>
                  <a:srgbClr val="FF0000"/>
                </a:solidFill>
              </a:rPr>
              <a:t>) + D</a:t>
            </a:r>
            <a:r>
              <a:rPr lang="en-US" baseline="-25000" smtClean="0">
                <a:solidFill>
                  <a:srgbClr val="0099FF"/>
                </a:solidFill>
              </a:rPr>
              <a:t>v</a:t>
            </a:r>
            <a:r>
              <a:rPr lang="en-US" smtClean="0">
                <a:solidFill>
                  <a:srgbClr val="FF0000"/>
                </a:solidFill>
              </a:rPr>
              <a:t>(y) }</a:t>
            </a:r>
          </a:p>
          <a:p>
            <a:pPr>
              <a:buFont typeface="ZapfDingbats"/>
              <a:buNone/>
            </a:pPr>
            <a:endParaRPr lang="en-US" smtClean="0"/>
          </a:p>
          <a:p>
            <a:pPr>
              <a:buFont typeface="ZapfDingbats"/>
              <a:buNone/>
            </a:pPr>
            <a:r>
              <a:rPr lang="el-GR" sz="2200" smtClean="0"/>
              <a:t>Οπου </a:t>
            </a:r>
            <a:r>
              <a:rPr lang="el-GR" sz="2200" b="1" i="1" smtClean="0"/>
              <a:t>η ελάχιστη τιμή </a:t>
            </a:r>
            <a:r>
              <a:rPr lang="el-GR" sz="2200" smtClean="0"/>
              <a:t>ελέγχεται </a:t>
            </a:r>
            <a:r>
              <a:rPr lang="el-GR" sz="2200" b="1" smtClean="0"/>
              <a:t>για όλους τους γείτονες</a:t>
            </a:r>
            <a:r>
              <a:rPr lang="en-US" sz="2200" b="1" smtClean="0"/>
              <a:t>  </a:t>
            </a:r>
            <a:r>
              <a:rPr lang="en-US" sz="2200" b="1" smtClean="0">
                <a:solidFill>
                  <a:srgbClr val="0099FF"/>
                </a:solidFill>
              </a:rPr>
              <a:t>v</a:t>
            </a:r>
            <a:r>
              <a:rPr lang="el-GR" sz="2200" b="1" smtClean="0"/>
              <a:t> του </a:t>
            </a:r>
            <a:r>
              <a:rPr lang="en-US" sz="2200" b="1" smtClean="0"/>
              <a:t>x</a:t>
            </a:r>
          </a:p>
        </p:txBody>
      </p:sp>
      <p:sp>
        <p:nvSpPr>
          <p:cNvPr id="35846" name="Rectangle 4"/>
          <p:cNvSpPr>
            <a:spLocks noChangeArrowheads="1"/>
          </p:cNvSpPr>
          <p:nvPr/>
        </p:nvSpPr>
        <p:spPr bwMode="auto">
          <a:xfrm>
            <a:off x="0" y="3997325"/>
            <a:ext cx="4662488" cy="6699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5847" name="Text Box 5"/>
          <p:cNvSpPr txBox="1">
            <a:spLocks noChangeArrowheads="1"/>
          </p:cNvSpPr>
          <p:nvPr/>
        </p:nvSpPr>
        <p:spPr bwMode="auto">
          <a:xfrm>
            <a:off x="1416050" y="4384675"/>
            <a:ext cx="295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99FF"/>
                </a:solidFill>
              </a:rPr>
              <a:t>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368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8739AA06-EE0F-407A-B613-38482E73D7E4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36868" name="Line 2"/>
          <p:cNvSpPr>
            <a:spLocks noChangeShapeType="1"/>
          </p:cNvSpPr>
          <p:nvPr/>
        </p:nvSpPr>
        <p:spPr bwMode="auto">
          <a:xfrm flipH="1">
            <a:off x="4343400" y="1981200"/>
            <a:ext cx="228600" cy="1524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l-GR"/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title"/>
          </p:nvPr>
        </p:nvSpPr>
        <p:spPr>
          <a:xfrm>
            <a:off x="249195" y="0"/>
            <a:ext cx="8894805" cy="1143000"/>
          </a:xfrm>
        </p:spPr>
        <p:txBody>
          <a:bodyPr/>
          <a:lstStyle/>
          <a:p>
            <a:r>
              <a:rPr lang="el-GR" dirty="0" smtClean="0"/>
              <a:t>Μέθοδος διανυσμάτων απόστασης</a:t>
            </a:r>
            <a:endParaRPr lang="en-US" dirty="0" smtClean="0"/>
          </a:p>
        </p:txBody>
      </p:sp>
      <p:sp>
        <p:nvSpPr>
          <p:cNvPr id="3687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4241800"/>
            <a:ext cx="8932863" cy="2244725"/>
          </a:xfrm>
        </p:spPr>
        <p:txBody>
          <a:bodyPr/>
          <a:lstStyle/>
          <a:p>
            <a:pPr>
              <a:buNone/>
            </a:pPr>
            <a:r>
              <a:rPr lang="el-GR" sz="2400" dirty="0" smtClean="0"/>
              <a:t>Ιδέα</a:t>
            </a:r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el-GR" sz="2000" dirty="0" smtClean="0"/>
              <a:t>Σε οποιαδήποτε στιγμή</a:t>
            </a:r>
            <a:r>
              <a:rPr lang="en-US" sz="2000" dirty="0" smtClean="0"/>
              <a:t>, </a:t>
            </a:r>
            <a:r>
              <a:rPr lang="el-GR" sz="2000" dirty="0" smtClean="0"/>
              <a:t>έχουμε το κόστος/επόμενο κόμβο</a:t>
            </a:r>
            <a:r>
              <a:rPr lang="en-US" sz="2000" dirty="0" smtClean="0"/>
              <a:t> </a:t>
            </a:r>
            <a:r>
              <a:rPr lang="el-GR" sz="2000" dirty="0" smtClean="0"/>
              <a:t>από το καλύτερο γνωστό μονοπάτι προς τον προορισμό</a:t>
            </a:r>
            <a:r>
              <a:rPr lang="en-US" sz="2000" dirty="0" smtClean="0"/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el-GR" sz="2000" dirty="0" smtClean="0"/>
              <a:t>Χρήση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 pitchFamily="18" charset="2"/>
              </a:rPr>
              <a:t> </a:t>
            </a:r>
            <a:r>
              <a:rPr lang="el-GR" sz="2000" dirty="0" smtClean="0">
                <a:sym typeface="Symbol" pitchFamily="18" charset="2"/>
              </a:rPr>
              <a:t> κόστους όταν κανένα μονοπάτι δεν </a:t>
            </a:r>
            <a:r>
              <a:rPr lang="el-GR" sz="2000" dirty="0" err="1" smtClean="0">
                <a:sym typeface="Symbol" pitchFamily="18" charset="2"/>
              </a:rPr>
              <a:t>έιναι</a:t>
            </a:r>
            <a:r>
              <a:rPr lang="el-GR" sz="2000" dirty="0" smtClean="0">
                <a:sym typeface="Symbol" pitchFamily="18" charset="2"/>
              </a:rPr>
              <a:t> γνωστό</a:t>
            </a:r>
            <a:endParaRPr lang="en-US" sz="2000" dirty="0" smtClean="0"/>
          </a:p>
          <a:p>
            <a:pPr>
              <a:buNone/>
            </a:pPr>
            <a:r>
              <a:rPr lang="el-GR" sz="2400" dirty="0" smtClean="0"/>
              <a:t>Αρχικά</a:t>
            </a:r>
            <a:r>
              <a:rPr lang="en-US" sz="2400" dirty="0" smtClean="0"/>
              <a:t>: </a:t>
            </a:r>
            <a:r>
              <a:rPr lang="el-GR" sz="2000" dirty="0" smtClean="0"/>
              <a:t>Υπάρχουν </a:t>
            </a:r>
            <a:r>
              <a:rPr lang="el-GR" sz="2000" dirty="0" smtClean="0"/>
              <a:t>μόνο εγγραφές για τους άμεσα </a:t>
            </a:r>
            <a:r>
              <a:rPr lang="en-US" sz="2000" dirty="0" smtClean="0"/>
              <a:t> </a:t>
            </a:r>
            <a:r>
              <a:rPr lang="el-GR" sz="2000" dirty="0" smtClean="0"/>
              <a:t>συνδεδεμένους </a:t>
            </a:r>
            <a:r>
              <a:rPr lang="el-GR" sz="2000" dirty="0" smtClean="0"/>
              <a:t>γείτονες </a:t>
            </a:r>
            <a:endParaRPr lang="en-US" sz="2000" dirty="0" smtClean="0"/>
          </a:p>
        </p:txBody>
      </p:sp>
      <p:sp>
        <p:nvSpPr>
          <p:cNvPr id="36871" name="Line 5"/>
          <p:cNvSpPr>
            <a:spLocks noChangeShapeType="1"/>
          </p:cNvSpPr>
          <p:nvPr/>
        </p:nvSpPr>
        <p:spPr bwMode="auto">
          <a:xfrm flipH="1" flipV="1">
            <a:off x="4572000" y="1981200"/>
            <a:ext cx="1447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l-GR"/>
          </a:p>
        </p:txBody>
      </p:sp>
      <p:sp>
        <p:nvSpPr>
          <p:cNvPr id="36872" name="Line 6"/>
          <p:cNvSpPr>
            <a:spLocks noChangeShapeType="1"/>
          </p:cNvSpPr>
          <p:nvPr/>
        </p:nvSpPr>
        <p:spPr bwMode="auto">
          <a:xfrm flipV="1">
            <a:off x="6019800" y="1981200"/>
            <a:ext cx="1447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l-GR"/>
          </a:p>
        </p:txBody>
      </p:sp>
      <p:sp>
        <p:nvSpPr>
          <p:cNvPr id="36873" name="Line 7"/>
          <p:cNvSpPr>
            <a:spLocks noChangeShapeType="1"/>
          </p:cNvSpPr>
          <p:nvPr/>
        </p:nvSpPr>
        <p:spPr bwMode="auto">
          <a:xfrm>
            <a:off x="7467600" y="1981200"/>
            <a:ext cx="533400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l-GR"/>
          </a:p>
        </p:txBody>
      </p:sp>
      <p:sp>
        <p:nvSpPr>
          <p:cNvPr id="36874" name="Line 8"/>
          <p:cNvSpPr>
            <a:spLocks noChangeShapeType="1"/>
          </p:cNvSpPr>
          <p:nvPr/>
        </p:nvSpPr>
        <p:spPr bwMode="auto">
          <a:xfrm flipV="1">
            <a:off x="6553200" y="3352800"/>
            <a:ext cx="14478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l-GR"/>
          </a:p>
        </p:txBody>
      </p:sp>
      <p:sp>
        <p:nvSpPr>
          <p:cNvPr id="36875" name="Line 9"/>
          <p:cNvSpPr>
            <a:spLocks noChangeShapeType="1"/>
          </p:cNvSpPr>
          <p:nvPr/>
        </p:nvSpPr>
        <p:spPr bwMode="auto">
          <a:xfrm flipH="1" flipV="1">
            <a:off x="6019800" y="2590800"/>
            <a:ext cx="5334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l-GR"/>
          </a:p>
        </p:txBody>
      </p:sp>
      <p:sp>
        <p:nvSpPr>
          <p:cNvPr id="36876" name="Line 10"/>
          <p:cNvSpPr>
            <a:spLocks noChangeShapeType="1"/>
          </p:cNvSpPr>
          <p:nvPr/>
        </p:nvSpPr>
        <p:spPr bwMode="auto">
          <a:xfrm flipV="1">
            <a:off x="4419600" y="2590800"/>
            <a:ext cx="16002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l-GR"/>
          </a:p>
        </p:txBody>
      </p:sp>
      <p:sp>
        <p:nvSpPr>
          <p:cNvPr id="36877" name="Line 11"/>
          <p:cNvSpPr>
            <a:spLocks noChangeShapeType="1"/>
          </p:cNvSpPr>
          <p:nvPr/>
        </p:nvSpPr>
        <p:spPr bwMode="auto">
          <a:xfrm>
            <a:off x="4343400" y="3505200"/>
            <a:ext cx="22098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l-GR"/>
          </a:p>
        </p:txBody>
      </p:sp>
      <p:sp>
        <p:nvSpPr>
          <p:cNvPr id="36878" name="Oval 12"/>
          <p:cNvSpPr>
            <a:spLocks noChangeArrowheads="1"/>
          </p:cNvSpPr>
          <p:nvPr/>
        </p:nvSpPr>
        <p:spPr bwMode="auto">
          <a:xfrm>
            <a:off x="4114800" y="32766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FFFF99"/>
                </a:solidFill>
                <a:latin typeface="Helvetica"/>
              </a:rPr>
              <a:t>A</a:t>
            </a:r>
          </a:p>
        </p:txBody>
      </p:sp>
      <p:sp>
        <p:nvSpPr>
          <p:cNvPr id="36879" name="Oval 13"/>
          <p:cNvSpPr>
            <a:spLocks noChangeArrowheads="1"/>
          </p:cNvSpPr>
          <p:nvPr/>
        </p:nvSpPr>
        <p:spPr bwMode="auto">
          <a:xfrm>
            <a:off x="4343400" y="17526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FFFF99"/>
                </a:solidFill>
                <a:latin typeface="Helvetica"/>
              </a:rPr>
              <a:t>E</a:t>
            </a:r>
          </a:p>
        </p:txBody>
      </p:sp>
      <p:sp>
        <p:nvSpPr>
          <p:cNvPr id="36880" name="Oval 14"/>
          <p:cNvSpPr>
            <a:spLocks noChangeArrowheads="1"/>
          </p:cNvSpPr>
          <p:nvPr/>
        </p:nvSpPr>
        <p:spPr bwMode="auto">
          <a:xfrm>
            <a:off x="5791200" y="23622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FFFF99"/>
                </a:solidFill>
                <a:latin typeface="Helvetica"/>
              </a:rPr>
              <a:t>F</a:t>
            </a:r>
          </a:p>
        </p:txBody>
      </p:sp>
      <p:sp>
        <p:nvSpPr>
          <p:cNvPr id="36881" name="Oval 15"/>
          <p:cNvSpPr>
            <a:spLocks noChangeArrowheads="1"/>
          </p:cNvSpPr>
          <p:nvPr/>
        </p:nvSpPr>
        <p:spPr bwMode="auto">
          <a:xfrm>
            <a:off x="7239000" y="17526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FFFF99"/>
                </a:solidFill>
                <a:latin typeface="Helvetica"/>
              </a:rPr>
              <a:t>C</a:t>
            </a:r>
          </a:p>
        </p:txBody>
      </p:sp>
      <p:sp>
        <p:nvSpPr>
          <p:cNvPr id="36882" name="Oval 16"/>
          <p:cNvSpPr>
            <a:spLocks noChangeArrowheads="1"/>
          </p:cNvSpPr>
          <p:nvPr/>
        </p:nvSpPr>
        <p:spPr bwMode="auto">
          <a:xfrm>
            <a:off x="7772400" y="31242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FFFF99"/>
                </a:solidFill>
                <a:latin typeface="Helvetica"/>
              </a:rPr>
              <a:t>D</a:t>
            </a:r>
          </a:p>
        </p:txBody>
      </p:sp>
      <p:sp>
        <p:nvSpPr>
          <p:cNvPr id="36883" name="Oval 17"/>
          <p:cNvSpPr>
            <a:spLocks noChangeArrowheads="1"/>
          </p:cNvSpPr>
          <p:nvPr/>
        </p:nvSpPr>
        <p:spPr bwMode="auto">
          <a:xfrm>
            <a:off x="6324600" y="35814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FFFF99"/>
                </a:solidFill>
                <a:latin typeface="Helvetica"/>
              </a:rPr>
              <a:t>B</a:t>
            </a:r>
          </a:p>
        </p:txBody>
      </p:sp>
      <p:sp>
        <p:nvSpPr>
          <p:cNvPr id="36884" name="Text Box 18"/>
          <p:cNvSpPr txBox="1">
            <a:spLocks noChangeArrowheads="1"/>
          </p:cNvSpPr>
          <p:nvPr/>
        </p:nvSpPr>
        <p:spPr bwMode="auto">
          <a:xfrm>
            <a:off x="4114800" y="2514600"/>
            <a:ext cx="2825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Helvetica"/>
              </a:rPr>
              <a:t>2</a:t>
            </a:r>
          </a:p>
        </p:txBody>
      </p:sp>
      <p:sp>
        <p:nvSpPr>
          <p:cNvPr id="36885" name="Text Box 19"/>
          <p:cNvSpPr txBox="1">
            <a:spLocks noChangeArrowheads="1"/>
          </p:cNvSpPr>
          <p:nvPr/>
        </p:nvSpPr>
        <p:spPr bwMode="auto">
          <a:xfrm>
            <a:off x="5181600" y="1905000"/>
            <a:ext cx="2825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Helvetica"/>
              </a:rPr>
              <a:t>3</a:t>
            </a:r>
          </a:p>
        </p:txBody>
      </p:sp>
      <p:sp>
        <p:nvSpPr>
          <p:cNvPr id="36886" name="Text Box 20"/>
          <p:cNvSpPr txBox="1">
            <a:spLocks noChangeArrowheads="1"/>
          </p:cNvSpPr>
          <p:nvPr/>
        </p:nvSpPr>
        <p:spPr bwMode="auto">
          <a:xfrm>
            <a:off x="4876800" y="2743200"/>
            <a:ext cx="2825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Helvetica"/>
              </a:rPr>
              <a:t>6</a:t>
            </a:r>
          </a:p>
        </p:txBody>
      </p:sp>
      <p:sp>
        <p:nvSpPr>
          <p:cNvPr id="36887" name="Text Box 21"/>
          <p:cNvSpPr txBox="1">
            <a:spLocks noChangeArrowheads="1"/>
          </p:cNvSpPr>
          <p:nvPr/>
        </p:nvSpPr>
        <p:spPr bwMode="auto">
          <a:xfrm>
            <a:off x="5410200" y="3352800"/>
            <a:ext cx="2825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Helvetica"/>
              </a:rPr>
              <a:t>4</a:t>
            </a:r>
          </a:p>
        </p:txBody>
      </p:sp>
      <p:sp>
        <p:nvSpPr>
          <p:cNvPr id="36888" name="Text Box 22"/>
          <p:cNvSpPr txBox="1">
            <a:spLocks noChangeArrowheads="1"/>
          </p:cNvSpPr>
          <p:nvPr/>
        </p:nvSpPr>
        <p:spPr bwMode="auto">
          <a:xfrm>
            <a:off x="6324600" y="2971800"/>
            <a:ext cx="2825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Helvetica"/>
              </a:rPr>
              <a:t>1</a:t>
            </a:r>
          </a:p>
        </p:txBody>
      </p:sp>
      <p:sp>
        <p:nvSpPr>
          <p:cNvPr id="36889" name="Text Box 23"/>
          <p:cNvSpPr txBox="1">
            <a:spLocks noChangeArrowheads="1"/>
          </p:cNvSpPr>
          <p:nvPr/>
        </p:nvSpPr>
        <p:spPr bwMode="auto">
          <a:xfrm>
            <a:off x="6477000" y="1981200"/>
            <a:ext cx="2825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Helvetica"/>
              </a:rPr>
              <a:t>1</a:t>
            </a:r>
          </a:p>
        </p:txBody>
      </p:sp>
      <p:sp>
        <p:nvSpPr>
          <p:cNvPr id="36890" name="Text Box 24"/>
          <p:cNvSpPr txBox="1">
            <a:spLocks noChangeArrowheads="1"/>
          </p:cNvSpPr>
          <p:nvPr/>
        </p:nvSpPr>
        <p:spPr bwMode="auto">
          <a:xfrm>
            <a:off x="7696200" y="2362200"/>
            <a:ext cx="2825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Helvetica"/>
              </a:rPr>
              <a:t>1</a:t>
            </a:r>
          </a:p>
        </p:txBody>
      </p:sp>
      <p:sp>
        <p:nvSpPr>
          <p:cNvPr id="36891" name="Text Box 25"/>
          <p:cNvSpPr txBox="1">
            <a:spLocks noChangeArrowheads="1"/>
          </p:cNvSpPr>
          <p:nvPr/>
        </p:nvSpPr>
        <p:spPr bwMode="auto">
          <a:xfrm>
            <a:off x="7162800" y="3200400"/>
            <a:ext cx="2825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Helvetica"/>
              </a:rPr>
              <a:t>3</a:t>
            </a:r>
          </a:p>
        </p:txBody>
      </p:sp>
      <p:graphicFrame>
        <p:nvGraphicFramePr>
          <p:cNvPr id="655430" name="Group 70"/>
          <p:cNvGraphicFramePr>
            <a:graphicFrameLocks noGrp="1"/>
          </p:cNvGraphicFramePr>
          <p:nvPr/>
        </p:nvGraphicFramePr>
        <p:xfrm>
          <a:off x="1212850" y="1447800"/>
          <a:ext cx="2798763" cy="2682240"/>
        </p:xfrm>
        <a:graphic>
          <a:graphicData uri="http://schemas.openxmlformats.org/drawingml/2006/table">
            <a:tbl>
              <a:tblPr/>
              <a:tblGrid>
                <a:gridCol w="827088"/>
                <a:gridCol w="773112"/>
                <a:gridCol w="1198563"/>
              </a:tblGrid>
              <a:tr h="180975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Initial Table for 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Dest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Next Hop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sym typeface="Symbol" pitchFamily="18" charset="2"/>
                        </a:rPr>
                        <a:t>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sym typeface="Symbol" pitchFamily="18" charset="2"/>
                        </a:rPr>
                        <a:t>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sym typeface="Symbol" pitchFamily="18" charset="2"/>
                        </a:rPr>
                        <a:t>6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3789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17D85DF7-5F4C-47E6-9A62-3FA91E53AFC3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Bellman-Ford example </a:t>
            </a:r>
          </a:p>
        </p:txBody>
      </p:sp>
      <p:grpSp>
        <p:nvGrpSpPr>
          <p:cNvPr id="37893" name="Group 3"/>
          <p:cNvGrpSpPr>
            <a:grpSpLocks/>
          </p:cNvGrpSpPr>
          <p:nvPr/>
        </p:nvGrpSpPr>
        <p:grpSpPr bwMode="auto">
          <a:xfrm>
            <a:off x="276225" y="1470025"/>
            <a:ext cx="3571875" cy="2236788"/>
            <a:chOff x="3162" y="1071"/>
            <a:chExt cx="2250" cy="1409"/>
          </a:xfrm>
        </p:grpSpPr>
        <p:sp>
          <p:nvSpPr>
            <p:cNvPr id="37898" name="Freeform 4"/>
            <p:cNvSpPr>
              <a:spLocks/>
            </p:cNvSpPr>
            <p:nvPr/>
          </p:nvSpPr>
          <p:spPr bwMode="auto">
            <a:xfrm>
              <a:off x="3162" y="1071"/>
              <a:ext cx="2250" cy="1409"/>
            </a:xfrm>
            <a:custGeom>
              <a:avLst/>
              <a:gdLst>
                <a:gd name="T0" fmla="*/ 0 w 2250"/>
                <a:gd name="T1" fmla="*/ 624 h 1409"/>
                <a:gd name="T2" fmla="*/ 219 w 2250"/>
                <a:gd name="T3" fmla="*/ 321 h 1409"/>
                <a:gd name="T4" fmla="*/ 529 w 2250"/>
                <a:gd name="T5" fmla="*/ 35 h 1409"/>
                <a:gd name="T6" fmla="*/ 1551 w 2250"/>
                <a:gd name="T7" fmla="*/ 111 h 1409"/>
                <a:gd name="T8" fmla="*/ 1968 w 2250"/>
                <a:gd name="T9" fmla="*/ 483 h 1409"/>
                <a:gd name="T10" fmla="*/ 2199 w 2250"/>
                <a:gd name="T11" fmla="*/ 906 h 1409"/>
                <a:gd name="T12" fmla="*/ 1659 w 2250"/>
                <a:gd name="T13" fmla="*/ 1314 h 1409"/>
                <a:gd name="T14" fmla="*/ 993 w 2250"/>
                <a:gd name="T15" fmla="*/ 1386 h 1409"/>
                <a:gd name="T16" fmla="*/ 465 w 2250"/>
                <a:gd name="T17" fmla="*/ 1356 h 1409"/>
                <a:gd name="T18" fmla="*/ 102 w 2250"/>
                <a:gd name="T19" fmla="*/ 1068 h 1409"/>
                <a:gd name="T20" fmla="*/ 0 w 2250"/>
                <a:gd name="T21" fmla="*/ 624 h 1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50"/>
                <a:gd name="T34" fmla="*/ 0 h 1409"/>
                <a:gd name="T35" fmla="*/ 2250 w 2250"/>
                <a:gd name="T36" fmla="*/ 1409 h 140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50" h="1409">
                  <a:moveTo>
                    <a:pt x="0" y="624"/>
                  </a:moveTo>
                  <a:cubicBezTo>
                    <a:pt x="5" y="506"/>
                    <a:pt x="131" y="419"/>
                    <a:pt x="219" y="321"/>
                  </a:cubicBezTo>
                  <a:cubicBezTo>
                    <a:pt x="307" y="223"/>
                    <a:pt x="307" y="70"/>
                    <a:pt x="529" y="35"/>
                  </a:cubicBezTo>
                  <a:cubicBezTo>
                    <a:pt x="751" y="0"/>
                    <a:pt x="1311" y="36"/>
                    <a:pt x="1551" y="111"/>
                  </a:cubicBezTo>
                  <a:cubicBezTo>
                    <a:pt x="1791" y="186"/>
                    <a:pt x="1860" y="351"/>
                    <a:pt x="1968" y="483"/>
                  </a:cubicBezTo>
                  <a:cubicBezTo>
                    <a:pt x="2076" y="615"/>
                    <a:pt x="2250" y="767"/>
                    <a:pt x="2199" y="906"/>
                  </a:cubicBezTo>
                  <a:cubicBezTo>
                    <a:pt x="2148" y="1045"/>
                    <a:pt x="1860" y="1234"/>
                    <a:pt x="1659" y="1314"/>
                  </a:cubicBezTo>
                  <a:cubicBezTo>
                    <a:pt x="1458" y="1394"/>
                    <a:pt x="1192" y="1379"/>
                    <a:pt x="993" y="1386"/>
                  </a:cubicBezTo>
                  <a:cubicBezTo>
                    <a:pt x="794" y="1393"/>
                    <a:pt x="613" y="1409"/>
                    <a:pt x="465" y="1356"/>
                  </a:cubicBezTo>
                  <a:cubicBezTo>
                    <a:pt x="317" y="1303"/>
                    <a:pt x="180" y="1190"/>
                    <a:pt x="102" y="1068"/>
                  </a:cubicBezTo>
                  <a:cubicBezTo>
                    <a:pt x="24" y="946"/>
                    <a:pt x="21" y="716"/>
                    <a:pt x="0" y="624"/>
                  </a:cubicBezTo>
                  <a:close/>
                </a:path>
              </a:pathLst>
            </a:custGeom>
            <a:solidFill>
              <a:srgbClr val="99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37899" name="Freeform 5"/>
            <p:cNvSpPr>
              <a:spLocks/>
            </p:cNvSpPr>
            <p:nvPr/>
          </p:nvSpPr>
          <p:spPr bwMode="auto">
            <a:xfrm>
              <a:off x="3498" y="1620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37900" name="Oval 6"/>
            <p:cNvSpPr>
              <a:spLocks noChangeArrowheads="1"/>
            </p:cNvSpPr>
            <p:nvPr/>
          </p:nvSpPr>
          <p:spPr bwMode="auto">
            <a:xfrm>
              <a:off x="3238" y="186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37901" name="Line 7"/>
            <p:cNvSpPr>
              <a:spLocks noChangeShapeType="1"/>
            </p:cNvSpPr>
            <p:nvPr/>
          </p:nvSpPr>
          <p:spPr bwMode="auto">
            <a:xfrm>
              <a:off x="3238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7902" name="Line 8"/>
            <p:cNvSpPr>
              <a:spLocks noChangeShapeType="1"/>
            </p:cNvSpPr>
            <p:nvPr/>
          </p:nvSpPr>
          <p:spPr bwMode="auto">
            <a:xfrm>
              <a:off x="3551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7903" name="Rectangle 9"/>
            <p:cNvSpPr>
              <a:spLocks noChangeArrowheads="1"/>
            </p:cNvSpPr>
            <p:nvPr/>
          </p:nvSpPr>
          <p:spPr bwMode="auto">
            <a:xfrm>
              <a:off x="3238" y="1855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37904" name="Oval 10"/>
            <p:cNvSpPr>
              <a:spLocks noChangeArrowheads="1"/>
            </p:cNvSpPr>
            <p:nvPr/>
          </p:nvSpPr>
          <p:spPr bwMode="auto">
            <a:xfrm>
              <a:off x="3235" y="179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37905" name="Oval 11"/>
            <p:cNvSpPr>
              <a:spLocks noChangeArrowheads="1"/>
            </p:cNvSpPr>
            <p:nvPr/>
          </p:nvSpPr>
          <p:spPr bwMode="auto">
            <a:xfrm>
              <a:off x="3712" y="224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37906" name="Line 12"/>
            <p:cNvSpPr>
              <a:spLocks noChangeShapeType="1"/>
            </p:cNvSpPr>
            <p:nvPr/>
          </p:nvSpPr>
          <p:spPr bwMode="auto">
            <a:xfrm>
              <a:off x="3712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7907" name="Line 13"/>
            <p:cNvSpPr>
              <a:spLocks noChangeShapeType="1"/>
            </p:cNvSpPr>
            <p:nvPr/>
          </p:nvSpPr>
          <p:spPr bwMode="auto">
            <a:xfrm>
              <a:off x="4025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7908" name="Rectangle 14"/>
            <p:cNvSpPr>
              <a:spLocks noChangeArrowheads="1"/>
            </p:cNvSpPr>
            <p:nvPr/>
          </p:nvSpPr>
          <p:spPr bwMode="auto">
            <a:xfrm>
              <a:off x="3712" y="2242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37909" name="Oval 15"/>
            <p:cNvSpPr>
              <a:spLocks noChangeArrowheads="1"/>
            </p:cNvSpPr>
            <p:nvPr/>
          </p:nvSpPr>
          <p:spPr bwMode="auto">
            <a:xfrm>
              <a:off x="3709" y="218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37910" name="Oval 16"/>
            <p:cNvSpPr>
              <a:spLocks noChangeArrowheads="1"/>
            </p:cNvSpPr>
            <p:nvPr/>
          </p:nvSpPr>
          <p:spPr bwMode="auto">
            <a:xfrm>
              <a:off x="3708" y="155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37911" name="Line 17"/>
            <p:cNvSpPr>
              <a:spLocks noChangeShapeType="1"/>
            </p:cNvSpPr>
            <p:nvPr/>
          </p:nvSpPr>
          <p:spPr bwMode="auto">
            <a:xfrm>
              <a:off x="3708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7912" name="Line 18"/>
            <p:cNvSpPr>
              <a:spLocks noChangeShapeType="1"/>
            </p:cNvSpPr>
            <p:nvPr/>
          </p:nvSpPr>
          <p:spPr bwMode="auto">
            <a:xfrm>
              <a:off x="4021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7913" name="Rectangle 19"/>
            <p:cNvSpPr>
              <a:spLocks noChangeArrowheads="1"/>
            </p:cNvSpPr>
            <p:nvPr/>
          </p:nvSpPr>
          <p:spPr bwMode="auto">
            <a:xfrm>
              <a:off x="3708" y="1552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37914" name="Oval 20"/>
            <p:cNvSpPr>
              <a:spLocks noChangeArrowheads="1"/>
            </p:cNvSpPr>
            <p:nvPr/>
          </p:nvSpPr>
          <p:spPr bwMode="auto">
            <a:xfrm>
              <a:off x="3705" y="149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37915" name="Oval 21"/>
            <p:cNvSpPr>
              <a:spLocks noChangeArrowheads="1"/>
            </p:cNvSpPr>
            <p:nvPr/>
          </p:nvSpPr>
          <p:spPr bwMode="auto">
            <a:xfrm>
              <a:off x="4391" y="1555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37916" name="Line 22"/>
            <p:cNvSpPr>
              <a:spLocks noChangeShapeType="1"/>
            </p:cNvSpPr>
            <p:nvPr/>
          </p:nvSpPr>
          <p:spPr bwMode="auto">
            <a:xfrm>
              <a:off x="4391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7917" name="Line 23"/>
            <p:cNvSpPr>
              <a:spLocks noChangeShapeType="1"/>
            </p:cNvSpPr>
            <p:nvPr/>
          </p:nvSpPr>
          <p:spPr bwMode="auto">
            <a:xfrm>
              <a:off x="4703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7918" name="Rectangle 24"/>
            <p:cNvSpPr>
              <a:spLocks noChangeArrowheads="1"/>
            </p:cNvSpPr>
            <p:nvPr/>
          </p:nvSpPr>
          <p:spPr bwMode="auto">
            <a:xfrm>
              <a:off x="4391" y="1548"/>
              <a:ext cx="309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37919" name="Oval 25"/>
            <p:cNvSpPr>
              <a:spLocks noChangeArrowheads="1"/>
            </p:cNvSpPr>
            <p:nvPr/>
          </p:nvSpPr>
          <p:spPr bwMode="auto">
            <a:xfrm>
              <a:off x="4394" y="1492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37920" name="Oval 26"/>
            <p:cNvSpPr>
              <a:spLocks noChangeArrowheads="1"/>
            </p:cNvSpPr>
            <p:nvPr/>
          </p:nvSpPr>
          <p:spPr bwMode="auto">
            <a:xfrm>
              <a:off x="4401" y="224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37921" name="Line 27"/>
            <p:cNvSpPr>
              <a:spLocks noChangeShapeType="1"/>
            </p:cNvSpPr>
            <p:nvPr/>
          </p:nvSpPr>
          <p:spPr bwMode="auto">
            <a:xfrm>
              <a:off x="4401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7922" name="Line 28"/>
            <p:cNvSpPr>
              <a:spLocks noChangeShapeType="1"/>
            </p:cNvSpPr>
            <p:nvPr/>
          </p:nvSpPr>
          <p:spPr bwMode="auto">
            <a:xfrm>
              <a:off x="4714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7923" name="Rectangle 29"/>
            <p:cNvSpPr>
              <a:spLocks noChangeArrowheads="1"/>
            </p:cNvSpPr>
            <p:nvPr/>
          </p:nvSpPr>
          <p:spPr bwMode="auto">
            <a:xfrm>
              <a:off x="4401" y="2239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37924" name="Oval 30"/>
            <p:cNvSpPr>
              <a:spLocks noChangeArrowheads="1"/>
            </p:cNvSpPr>
            <p:nvPr/>
          </p:nvSpPr>
          <p:spPr bwMode="auto">
            <a:xfrm>
              <a:off x="4398" y="218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37925" name="Oval 31"/>
            <p:cNvSpPr>
              <a:spLocks noChangeArrowheads="1"/>
            </p:cNvSpPr>
            <p:nvPr/>
          </p:nvSpPr>
          <p:spPr bwMode="auto">
            <a:xfrm>
              <a:off x="4966" y="190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37926" name="Line 32"/>
            <p:cNvSpPr>
              <a:spLocks noChangeShapeType="1"/>
            </p:cNvSpPr>
            <p:nvPr/>
          </p:nvSpPr>
          <p:spPr bwMode="auto">
            <a:xfrm>
              <a:off x="4966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7927" name="Line 33"/>
            <p:cNvSpPr>
              <a:spLocks noChangeShapeType="1"/>
            </p:cNvSpPr>
            <p:nvPr/>
          </p:nvSpPr>
          <p:spPr bwMode="auto">
            <a:xfrm>
              <a:off x="5279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7928" name="Rectangle 34"/>
            <p:cNvSpPr>
              <a:spLocks noChangeArrowheads="1"/>
            </p:cNvSpPr>
            <p:nvPr/>
          </p:nvSpPr>
          <p:spPr bwMode="auto">
            <a:xfrm>
              <a:off x="4966" y="1898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37929" name="Oval 35"/>
            <p:cNvSpPr>
              <a:spLocks noChangeArrowheads="1"/>
            </p:cNvSpPr>
            <p:nvPr/>
          </p:nvSpPr>
          <p:spPr bwMode="auto">
            <a:xfrm>
              <a:off x="4963" y="183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37930" name="Freeform 36"/>
            <p:cNvSpPr>
              <a:spLocks/>
            </p:cNvSpPr>
            <p:nvPr/>
          </p:nvSpPr>
          <p:spPr bwMode="auto">
            <a:xfrm>
              <a:off x="4557" y="1647"/>
              <a:ext cx="1" cy="522"/>
            </a:xfrm>
            <a:custGeom>
              <a:avLst/>
              <a:gdLst>
                <a:gd name="T0" fmla="*/ 0 w 1"/>
                <a:gd name="T1" fmla="*/ 0 h 522"/>
                <a:gd name="T2" fmla="*/ 0 w 1"/>
                <a:gd name="T3" fmla="*/ 522 h 522"/>
                <a:gd name="T4" fmla="*/ 0 60000 65536"/>
                <a:gd name="T5" fmla="*/ 0 60000 65536"/>
                <a:gd name="T6" fmla="*/ 0 w 1"/>
                <a:gd name="T7" fmla="*/ 0 h 522"/>
                <a:gd name="T8" fmla="*/ 1 w 1"/>
                <a:gd name="T9" fmla="*/ 522 h 52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37931" name="Freeform 37"/>
            <p:cNvSpPr>
              <a:spLocks/>
            </p:cNvSpPr>
            <p:nvPr/>
          </p:nvSpPr>
          <p:spPr bwMode="auto">
            <a:xfrm>
              <a:off x="3864" y="1653"/>
              <a:ext cx="1" cy="537"/>
            </a:xfrm>
            <a:custGeom>
              <a:avLst/>
              <a:gdLst>
                <a:gd name="T0" fmla="*/ 0 w 1"/>
                <a:gd name="T1" fmla="*/ 0 h 537"/>
                <a:gd name="T2" fmla="*/ 0 w 1"/>
                <a:gd name="T3" fmla="*/ 537 h 537"/>
                <a:gd name="T4" fmla="*/ 0 60000 65536"/>
                <a:gd name="T5" fmla="*/ 0 60000 65536"/>
                <a:gd name="T6" fmla="*/ 0 w 1"/>
                <a:gd name="T7" fmla="*/ 0 h 537"/>
                <a:gd name="T8" fmla="*/ 1 w 1"/>
                <a:gd name="T9" fmla="*/ 537 h 53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37">
                  <a:moveTo>
                    <a:pt x="0" y="0"/>
                  </a:moveTo>
                  <a:lnTo>
                    <a:pt x="0" y="53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37932" name="Freeform 38"/>
            <p:cNvSpPr>
              <a:spLocks/>
            </p:cNvSpPr>
            <p:nvPr/>
          </p:nvSpPr>
          <p:spPr bwMode="auto">
            <a:xfrm>
              <a:off x="4029" y="1638"/>
              <a:ext cx="504" cy="600"/>
            </a:xfrm>
            <a:custGeom>
              <a:avLst/>
              <a:gdLst>
                <a:gd name="T0" fmla="*/ 0 w 378"/>
                <a:gd name="T1" fmla="*/ 11993516 h 174"/>
                <a:gd name="T2" fmla="*/ 5035 w 378"/>
                <a:gd name="T3" fmla="*/ 0 h 174"/>
                <a:gd name="T4" fmla="*/ 0 60000 65536"/>
                <a:gd name="T5" fmla="*/ 0 60000 65536"/>
                <a:gd name="T6" fmla="*/ 0 w 378"/>
                <a:gd name="T7" fmla="*/ 0 h 174"/>
                <a:gd name="T8" fmla="*/ 378 w 378"/>
                <a:gd name="T9" fmla="*/ 174 h 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37933" name="Freeform 39"/>
            <p:cNvSpPr>
              <a:spLocks/>
            </p:cNvSpPr>
            <p:nvPr/>
          </p:nvSpPr>
          <p:spPr bwMode="auto">
            <a:xfrm>
              <a:off x="4716" y="1986"/>
              <a:ext cx="366" cy="270"/>
            </a:xfrm>
            <a:custGeom>
              <a:avLst/>
              <a:gdLst>
                <a:gd name="T0" fmla="*/ 0 w 366"/>
                <a:gd name="T1" fmla="*/ 270 h 270"/>
                <a:gd name="T2" fmla="*/ 366 w 366"/>
                <a:gd name="T3" fmla="*/ 0 h 270"/>
                <a:gd name="T4" fmla="*/ 0 60000 65536"/>
                <a:gd name="T5" fmla="*/ 0 60000 65536"/>
                <a:gd name="T6" fmla="*/ 0 w 366"/>
                <a:gd name="T7" fmla="*/ 0 h 270"/>
                <a:gd name="T8" fmla="*/ 366 w 366"/>
                <a:gd name="T9" fmla="*/ 270 h 27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37934" name="Freeform 40"/>
            <p:cNvSpPr>
              <a:spLocks/>
            </p:cNvSpPr>
            <p:nvPr/>
          </p:nvSpPr>
          <p:spPr bwMode="auto">
            <a:xfrm>
              <a:off x="4035" y="226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37935" name="Freeform 41"/>
            <p:cNvSpPr>
              <a:spLocks/>
            </p:cNvSpPr>
            <p:nvPr/>
          </p:nvSpPr>
          <p:spPr bwMode="auto">
            <a:xfrm>
              <a:off x="3444" y="1944"/>
              <a:ext cx="276" cy="264"/>
            </a:xfrm>
            <a:custGeom>
              <a:avLst/>
              <a:gdLst>
                <a:gd name="T0" fmla="*/ 276 w 276"/>
                <a:gd name="T1" fmla="*/ 264 h 264"/>
                <a:gd name="T2" fmla="*/ 0 w 276"/>
                <a:gd name="T3" fmla="*/ 0 h 264"/>
                <a:gd name="T4" fmla="*/ 0 60000 65536"/>
                <a:gd name="T5" fmla="*/ 0 60000 65536"/>
                <a:gd name="T6" fmla="*/ 0 w 276"/>
                <a:gd name="T7" fmla="*/ 0 h 264"/>
                <a:gd name="T8" fmla="*/ 276 w 276"/>
                <a:gd name="T9" fmla="*/ 264 h 2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37936" name="Freeform 42"/>
            <p:cNvSpPr>
              <a:spLocks/>
            </p:cNvSpPr>
            <p:nvPr/>
          </p:nvSpPr>
          <p:spPr bwMode="auto">
            <a:xfrm>
              <a:off x="4029" y="157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37937" name="Freeform 43"/>
            <p:cNvSpPr>
              <a:spLocks/>
            </p:cNvSpPr>
            <p:nvPr/>
          </p:nvSpPr>
          <p:spPr bwMode="auto">
            <a:xfrm>
              <a:off x="4704" y="1575"/>
              <a:ext cx="396" cy="267"/>
            </a:xfrm>
            <a:custGeom>
              <a:avLst/>
              <a:gdLst>
                <a:gd name="T0" fmla="*/ 396 w 396"/>
                <a:gd name="T1" fmla="*/ 267 h 267"/>
                <a:gd name="T2" fmla="*/ 0 w 396"/>
                <a:gd name="T3" fmla="*/ 0 h 267"/>
                <a:gd name="T4" fmla="*/ 0 60000 65536"/>
                <a:gd name="T5" fmla="*/ 0 60000 65536"/>
                <a:gd name="T6" fmla="*/ 0 w 396"/>
                <a:gd name="T7" fmla="*/ 0 h 267"/>
                <a:gd name="T8" fmla="*/ 396 w 396"/>
                <a:gd name="T9" fmla="*/ 267 h 26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96" h="267">
                  <a:moveTo>
                    <a:pt x="396" y="267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37938" name="Freeform 44"/>
            <p:cNvSpPr>
              <a:spLocks/>
            </p:cNvSpPr>
            <p:nvPr/>
          </p:nvSpPr>
          <p:spPr bwMode="auto">
            <a:xfrm>
              <a:off x="3387" y="1146"/>
              <a:ext cx="1110" cy="645"/>
            </a:xfrm>
            <a:custGeom>
              <a:avLst/>
              <a:gdLst>
                <a:gd name="T0" fmla="*/ 1110 w 1110"/>
                <a:gd name="T1" fmla="*/ 342 h 645"/>
                <a:gd name="T2" fmla="*/ 0 w 1110"/>
                <a:gd name="T3" fmla="*/ 645 h 645"/>
                <a:gd name="T4" fmla="*/ 0 60000 65536"/>
                <a:gd name="T5" fmla="*/ 0 60000 65536"/>
                <a:gd name="T6" fmla="*/ 0 w 1110"/>
                <a:gd name="T7" fmla="*/ 0 h 645"/>
                <a:gd name="T8" fmla="*/ 1110 w 1110"/>
                <a:gd name="T9" fmla="*/ 645 h 64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10" h="645">
                  <a:moveTo>
                    <a:pt x="1110" y="342"/>
                  </a:moveTo>
                  <a:cubicBezTo>
                    <a:pt x="1104" y="0"/>
                    <a:pt x="21" y="63"/>
                    <a:pt x="0" y="64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grpSp>
          <p:nvGrpSpPr>
            <p:cNvPr id="37939" name="Group 45"/>
            <p:cNvGrpSpPr>
              <a:grpSpLocks/>
            </p:cNvGrpSpPr>
            <p:nvPr/>
          </p:nvGrpSpPr>
          <p:grpSpPr bwMode="auto">
            <a:xfrm>
              <a:off x="3290" y="1748"/>
              <a:ext cx="199" cy="250"/>
              <a:chOff x="2957" y="2429"/>
              <a:chExt cx="202" cy="250"/>
            </a:xfrm>
          </p:grpSpPr>
          <p:sp>
            <p:nvSpPr>
              <p:cNvPr id="37965" name="Rectangle 46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sp>
            <p:nvSpPr>
              <p:cNvPr id="37966" name="Text Box 47"/>
              <p:cNvSpPr txBox="1">
                <a:spLocks noChangeArrowheads="1"/>
              </p:cNvSpPr>
              <p:nvPr/>
            </p:nvSpPr>
            <p:spPr bwMode="auto">
              <a:xfrm>
                <a:off x="2957" y="2429"/>
                <a:ext cx="20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000"/>
                  <a:t>u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37940" name="Group 48"/>
            <p:cNvGrpSpPr>
              <a:grpSpLocks/>
            </p:cNvGrpSpPr>
            <p:nvPr/>
          </p:nvGrpSpPr>
          <p:grpSpPr bwMode="auto">
            <a:xfrm>
              <a:off x="4460" y="2132"/>
              <a:ext cx="199" cy="250"/>
              <a:chOff x="2957" y="2429"/>
              <a:chExt cx="202" cy="250"/>
            </a:xfrm>
          </p:grpSpPr>
          <p:sp>
            <p:nvSpPr>
              <p:cNvPr id="37963" name="Rectangle 4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sp>
            <p:nvSpPr>
              <p:cNvPr id="37964" name="Text Box 50"/>
              <p:cNvSpPr txBox="1">
                <a:spLocks noChangeArrowheads="1"/>
              </p:cNvSpPr>
              <p:nvPr/>
            </p:nvSpPr>
            <p:spPr bwMode="auto">
              <a:xfrm>
                <a:off x="2957" y="2429"/>
                <a:ext cx="20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000"/>
                  <a:t>y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37941" name="Group 51"/>
            <p:cNvGrpSpPr>
              <a:grpSpLocks/>
            </p:cNvGrpSpPr>
            <p:nvPr/>
          </p:nvGrpSpPr>
          <p:grpSpPr bwMode="auto">
            <a:xfrm>
              <a:off x="3764" y="2099"/>
              <a:ext cx="229" cy="288"/>
              <a:chOff x="2943" y="2399"/>
              <a:chExt cx="230" cy="288"/>
            </a:xfrm>
          </p:grpSpPr>
          <p:sp>
            <p:nvSpPr>
              <p:cNvPr id="37961" name="Rectangle 52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sp>
            <p:nvSpPr>
              <p:cNvPr id="37962" name="Text Box 53"/>
              <p:cNvSpPr txBox="1">
                <a:spLocks noChangeArrowheads="1"/>
              </p:cNvSpPr>
              <p:nvPr/>
            </p:nvSpPr>
            <p:spPr bwMode="auto">
              <a:xfrm>
                <a:off x="2943" y="2399"/>
                <a:ext cx="23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400"/>
                  <a:t>x</a:t>
                </a:r>
              </a:p>
            </p:txBody>
          </p:sp>
        </p:grpSp>
        <p:grpSp>
          <p:nvGrpSpPr>
            <p:cNvPr id="37942" name="Group 54"/>
            <p:cNvGrpSpPr>
              <a:grpSpLocks/>
            </p:cNvGrpSpPr>
            <p:nvPr/>
          </p:nvGrpSpPr>
          <p:grpSpPr bwMode="auto">
            <a:xfrm>
              <a:off x="4441" y="1442"/>
              <a:ext cx="225" cy="250"/>
              <a:chOff x="2944" y="2429"/>
              <a:chExt cx="228" cy="250"/>
            </a:xfrm>
          </p:grpSpPr>
          <p:sp>
            <p:nvSpPr>
              <p:cNvPr id="37959" name="Rectangle 5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sp>
            <p:nvSpPr>
              <p:cNvPr id="37960" name="Text Box 56"/>
              <p:cNvSpPr txBox="1">
                <a:spLocks noChangeArrowheads="1"/>
              </p:cNvSpPr>
              <p:nvPr/>
            </p:nvSpPr>
            <p:spPr bwMode="auto">
              <a:xfrm>
                <a:off x="2944" y="2429"/>
                <a:ext cx="22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000"/>
                  <a:t>w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37943" name="Group 57"/>
            <p:cNvGrpSpPr>
              <a:grpSpLocks/>
            </p:cNvGrpSpPr>
            <p:nvPr/>
          </p:nvGrpSpPr>
          <p:grpSpPr bwMode="auto">
            <a:xfrm>
              <a:off x="3772" y="1442"/>
              <a:ext cx="194" cy="250"/>
              <a:chOff x="2959" y="2429"/>
              <a:chExt cx="197" cy="250"/>
            </a:xfrm>
          </p:grpSpPr>
          <p:sp>
            <p:nvSpPr>
              <p:cNvPr id="37957" name="Rectangle 5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sp>
            <p:nvSpPr>
              <p:cNvPr id="37958" name="Text Box 59"/>
              <p:cNvSpPr txBox="1">
                <a:spLocks noChangeArrowheads="1"/>
              </p:cNvSpPr>
              <p:nvPr/>
            </p:nvSpPr>
            <p:spPr bwMode="auto">
              <a:xfrm>
                <a:off x="2959" y="2429"/>
                <a:ext cx="19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000"/>
                  <a:t>v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37944" name="Group 60"/>
            <p:cNvGrpSpPr>
              <a:grpSpLocks/>
            </p:cNvGrpSpPr>
            <p:nvPr/>
          </p:nvGrpSpPr>
          <p:grpSpPr bwMode="auto">
            <a:xfrm>
              <a:off x="5022" y="1760"/>
              <a:ext cx="219" cy="288"/>
              <a:chOff x="2946" y="2399"/>
              <a:chExt cx="221" cy="288"/>
            </a:xfrm>
          </p:grpSpPr>
          <p:sp>
            <p:nvSpPr>
              <p:cNvPr id="37955" name="Rectangle 61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sp>
            <p:nvSpPr>
              <p:cNvPr id="37956" name="Text Box 62"/>
              <p:cNvSpPr txBox="1">
                <a:spLocks noChangeArrowheads="1"/>
              </p:cNvSpPr>
              <p:nvPr/>
            </p:nvSpPr>
            <p:spPr bwMode="auto">
              <a:xfrm>
                <a:off x="2946" y="2399"/>
                <a:ext cx="22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400"/>
                  <a:t>z</a:t>
                </a:r>
              </a:p>
            </p:txBody>
          </p:sp>
        </p:grpSp>
        <p:sp>
          <p:nvSpPr>
            <p:cNvPr id="37945" name="Text Box 63"/>
            <p:cNvSpPr txBox="1">
              <a:spLocks noChangeArrowheads="1"/>
            </p:cNvSpPr>
            <p:nvPr/>
          </p:nvSpPr>
          <p:spPr bwMode="auto">
            <a:xfrm>
              <a:off x="3489" y="1571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2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7946" name="Text Box 64"/>
            <p:cNvSpPr txBox="1">
              <a:spLocks noChangeArrowheads="1"/>
            </p:cNvSpPr>
            <p:nvPr/>
          </p:nvSpPr>
          <p:spPr bwMode="auto">
            <a:xfrm>
              <a:off x="3837" y="1790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2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7947" name="Text Box 65"/>
            <p:cNvSpPr txBox="1">
              <a:spLocks noChangeArrowheads="1"/>
            </p:cNvSpPr>
            <p:nvPr/>
          </p:nvSpPr>
          <p:spPr bwMode="auto">
            <a:xfrm>
              <a:off x="3413" y="2003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7948" name="Text Box 66"/>
            <p:cNvSpPr txBox="1">
              <a:spLocks noChangeArrowheads="1"/>
            </p:cNvSpPr>
            <p:nvPr/>
          </p:nvSpPr>
          <p:spPr bwMode="auto">
            <a:xfrm>
              <a:off x="4221" y="1883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3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7949" name="Text Box 67"/>
            <p:cNvSpPr txBox="1">
              <a:spLocks noChangeArrowheads="1"/>
            </p:cNvSpPr>
            <p:nvPr/>
          </p:nvSpPr>
          <p:spPr bwMode="auto">
            <a:xfrm>
              <a:off x="4169" y="2237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7950" name="Text Box 68"/>
            <p:cNvSpPr txBox="1">
              <a:spLocks noChangeArrowheads="1"/>
            </p:cNvSpPr>
            <p:nvPr/>
          </p:nvSpPr>
          <p:spPr bwMode="auto">
            <a:xfrm>
              <a:off x="4529" y="1808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7951" name="Text Box 69"/>
            <p:cNvSpPr txBox="1">
              <a:spLocks noChangeArrowheads="1"/>
            </p:cNvSpPr>
            <p:nvPr/>
          </p:nvSpPr>
          <p:spPr bwMode="auto">
            <a:xfrm>
              <a:off x="4878" y="2072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2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7952" name="Text Box 70"/>
            <p:cNvSpPr txBox="1">
              <a:spLocks noChangeArrowheads="1"/>
            </p:cNvSpPr>
            <p:nvPr/>
          </p:nvSpPr>
          <p:spPr bwMode="auto">
            <a:xfrm>
              <a:off x="4851" y="1535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5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7953" name="Text Box 71"/>
            <p:cNvSpPr txBox="1">
              <a:spLocks noChangeArrowheads="1"/>
            </p:cNvSpPr>
            <p:nvPr/>
          </p:nvSpPr>
          <p:spPr bwMode="auto">
            <a:xfrm>
              <a:off x="4116" y="1385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3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7954" name="Text Box 72"/>
            <p:cNvSpPr txBox="1">
              <a:spLocks noChangeArrowheads="1"/>
            </p:cNvSpPr>
            <p:nvPr/>
          </p:nvSpPr>
          <p:spPr bwMode="auto">
            <a:xfrm>
              <a:off x="3765" y="1118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5</a:t>
              </a: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37894" name="Text Box 73"/>
          <p:cNvSpPr txBox="1">
            <a:spLocks noChangeArrowheads="1"/>
          </p:cNvSpPr>
          <p:nvPr/>
        </p:nvSpPr>
        <p:spPr bwMode="auto">
          <a:xfrm>
            <a:off x="3654425" y="1776413"/>
            <a:ext cx="57483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l-GR" sz="2400"/>
              <a:t>Ξεκάθαρα</a:t>
            </a:r>
            <a:r>
              <a:rPr lang="en-US" sz="2400"/>
              <a:t>, d</a:t>
            </a:r>
            <a:r>
              <a:rPr lang="en-US" sz="2400" baseline="-25000"/>
              <a:t>v</a:t>
            </a:r>
            <a:r>
              <a:rPr lang="en-US" sz="2400"/>
              <a:t>(z) = 5, d</a:t>
            </a:r>
            <a:r>
              <a:rPr lang="en-US" sz="2400" baseline="-25000"/>
              <a:t>x</a:t>
            </a:r>
            <a:r>
              <a:rPr lang="en-US" sz="2400"/>
              <a:t>(z) = 3, d</a:t>
            </a:r>
            <a:r>
              <a:rPr lang="en-US" sz="2400" baseline="-25000"/>
              <a:t>w</a:t>
            </a:r>
            <a:r>
              <a:rPr lang="en-US" sz="2400"/>
              <a:t>(z) = 3</a:t>
            </a:r>
          </a:p>
        </p:txBody>
      </p:sp>
      <p:sp>
        <p:nvSpPr>
          <p:cNvPr id="37895" name="Text Box 74"/>
          <p:cNvSpPr txBox="1">
            <a:spLocks noChangeArrowheads="1"/>
          </p:cNvSpPr>
          <p:nvPr/>
        </p:nvSpPr>
        <p:spPr bwMode="auto">
          <a:xfrm>
            <a:off x="4275138" y="2935288"/>
            <a:ext cx="405765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d</a:t>
            </a:r>
            <a:r>
              <a:rPr lang="en-US" sz="2400" baseline="-25000"/>
              <a:t>u</a:t>
            </a:r>
            <a:r>
              <a:rPr lang="en-US" sz="2400"/>
              <a:t>(z) = min { c(u,v) + d</a:t>
            </a:r>
            <a:r>
              <a:rPr lang="en-US" sz="2400" baseline="-25000"/>
              <a:t>v</a:t>
            </a:r>
            <a:r>
              <a:rPr lang="en-US" sz="2400"/>
              <a:t>(z),</a:t>
            </a:r>
          </a:p>
          <a:p>
            <a:pPr eaLnBrk="0" hangingPunct="0"/>
            <a:r>
              <a:rPr lang="en-US" sz="2400"/>
              <a:t>                    c(u,x) + d</a:t>
            </a:r>
            <a:r>
              <a:rPr lang="en-US" sz="2400" baseline="-25000"/>
              <a:t>x</a:t>
            </a:r>
            <a:r>
              <a:rPr lang="en-US" sz="2400"/>
              <a:t>(z),</a:t>
            </a:r>
          </a:p>
          <a:p>
            <a:pPr eaLnBrk="0" hangingPunct="0"/>
            <a:r>
              <a:rPr lang="en-US" sz="2400"/>
              <a:t>                    c(u,w) + d</a:t>
            </a:r>
            <a:r>
              <a:rPr lang="en-US" sz="2400" baseline="-25000"/>
              <a:t>w</a:t>
            </a:r>
            <a:r>
              <a:rPr lang="en-US" sz="2400"/>
              <a:t>(z) }</a:t>
            </a:r>
          </a:p>
          <a:p>
            <a:pPr eaLnBrk="0" hangingPunct="0"/>
            <a:r>
              <a:rPr lang="en-US" sz="2400"/>
              <a:t>         = min {2 + 5,</a:t>
            </a:r>
          </a:p>
          <a:p>
            <a:pPr eaLnBrk="0" hangingPunct="0"/>
            <a:r>
              <a:rPr lang="en-US" sz="2400"/>
              <a:t>                    1 + 3,</a:t>
            </a:r>
          </a:p>
          <a:p>
            <a:pPr eaLnBrk="0" hangingPunct="0"/>
            <a:r>
              <a:rPr lang="en-US" sz="2400"/>
              <a:t>                    5 + 3}  = 4</a:t>
            </a:r>
          </a:p>
        </p:txBody>
      </p:sp>
      <p:sp>
        <p:nvSpPr>
          <p:cNvPr id="37896" name="Text Box 75"/>
          <p:cNvSpPr txBox="1">
            <a:spLocks noChangeArrowheads="1"/>
          </p:cNvSpPr>
          <p:nvPr/>
        </p:nvSpPr>
        <p:spPr bwMode="auto">
          <a:xfrm>
            <a:off x="461963" y="5332413"/>
            <a:ext cx="86582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l-GR" sz="2400">
                <a:solidFill>
                  <a:srgbClr val="FF0000"/>
                </a:solidFill>
              </a:rPr>
              <a:t>Ο κόμβος που πετυχαίνει το ελάχιστο είναι</a:t>
            </a:r>
            <a:r>
              <a:rPr lang="en-US" sz="2400">
                <a:solidFill>
                  <a:srgbClr val="FF0000"/>
                </a:solidFill>
              </a:rPr>
              <a:t> </a:t>
            </a:r>
            <a:r>
              <a:rPr lang="el-GR" sz="2400">
                <a:solidFill>
                  <a:srgbClr val="FF0000"/>
                </a:solidFill>
              </a:rPr>
              <a:t>ο επόμενος στο </a:t>
            </a:r>
          </a:p>
          <a:p>
            <a:pPr eaLnBrk="0" hangingPunct="0"/>
            <a:r>
              <a:rPr lang="el-GR" sz="2400">
                <a:solidFill>
                  <a:srgbClr val="FF0000"/>
                </a:solidFill>
              </a:rPr>
              <a:t>ελάχιστο μονοπάτι </a:t>
            </a:r>
            <a:r>
              <a:rPr lang="en-US" sz="2400">
                <a:solidFill>
                  <a:srgbClr val="FF0000"/>
                </a:solidFill>
                <a:latin typeface="MS Mincho" pitchFamily="49" charset="-128"/>
                <a:ea typeface="MS Mincho" pitchFamily="49" charset="-128"/>
              </a:rPr>
              <a:t>➜ </a:t>
            </a:r>
            <a:r>
              <a:rPr lang="el-GR" sz="2400">
                <a:solidFill>
                  <a:srgbClr val="FF0000"/>
                </a:solidFill>
              </a:rPr>
              <a:t>πίνακας προώθησης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37897" name="Text Box 76"/>
          <p:cNvSpPr txBox="1">
            <a:spLocks noChangeArrowheads="1"/>
          </p:cNvSpPr>
          <p:nvPr/>
        </p:nvSpPr>
        <p:spPr bwMode="auto">
          <a:xfrm>
            <a:off x="3862388" y="2473325"/>
            <a:ext cx="29479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l-GR" sz="2400"/>
              <a:t>Η </a:t>
            </a:r>
            <a:r>
              <a:rPr lang="en-US" sz="2400"/>
              <a:t>B-F </a:t>
            </a:r>
            <a:r>
              <a:rPr lang="el-GR" sz="2400"/>
              <a:t>εξίσωση λέει</a:t>
            </a:r>
            <a:r>
              <a:rPr lang="en-US" sz="2400"/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389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8A79C488-0894-45DF-B309-1D0B4F60D1F7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38916" name="Line 2"/>
          <p:cNvSpPr>
            <a:spLocks noChangeShapeType="1"/>
          </p:cNvSpPr>
          <p:nvPr/>
        </p:nvSpPr>
        <p:spPr bwMode="auto">
          <a:xfrm flipH="1">
            <a:off x="3429000" y="1884363"/>
            <a:ext cx="196850" cy="10874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spAutoFit/>
          </a:bodyPr>
          <a:lstStyle/>
          <a:p>
            <a:endParaRPr lang="el-GR"/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0120184" cy="1143000"/>
          </a:xfrm>
        </p:spPr>
        <p:txBody>
          <a:bodyPr/>
          <a:lstStyle/>
          <a:p>
            <a:r>
              <a:rPr lang="el-GR" sz="3200" dirty="0" smtClean="0"/>
              <a:t>Ενημέρωση του πίνακα διανυσμάτων απόστασης</a:t>
            </a:r>
            <a:endParaRPr lang="en-US" sz="3200" dirty="0" smtClean="0"/>
          </a:p>
        </p:txBody>
      </p:sp>
      <p:sp>
        <p:nvSpPr>
          <p:cNvPr id="389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3810000"/>
            <a:ext cx="8475663" cy="2244725"/>
          </a:xfrm>
        </p:spPr>
        <p:txBody>
          <a:bodyPr/>
          <a:lstStyle/>
          <a:p>
            <a:pPr marL="385763" indent="-385763">
              <a:buNone/>
              <a:tabLst>
                <a:tab pos="3028950" algn="l"/>
              </a:tabLst>
            </a:pPr>
            <a:r>
              <a:rPr lang="en-US" sz="2400" dirty="0" smtClean="0"/>
              <a:t>Update(</a:t>
            </a:r>
            <a:r>
              <a:rPr lang="en-US" sz="2400" dirty="0" err="1" smtClean="0"/>
              <a:t>x,y,z</a:t>
            </a:r>
            <a:r>
              <a:rPr lang="en-US" sz="2400" dirty="0" smtClean="0"/>
              <a:t>)</a:t>
            </a:r>
          </a:p>
          <a:p>
            <a:pPr marL="744538" lvl="1" indent="-246063">
              <a:buFont typeface="ZapfDingbats"/>
              <a:buNone/>
              <a:tabLst>
                <a:tab pos="3028950" algn="l"/>
              </a:tabLst>
            </a:pPr>
            <a:r>
              <a:rPr lang="en-US" sz="2000" dirty="0" smtClean="0"/>
              <a:t>d </a:t>
            </a:r>
            <a:r>
              <a:rPr lang="en-US" sz="2000" dirty="0" smtClean="0">
                <a:sym typeface="Symbol" pitchFamily="18" charset="2"/>
              </a:rPr>
              <a:t></a:t>
            </a:r>
            <a:r>
              <a:rPr lang="en-US" sz="2000" dirty="0" smtClean="0"/>
              <a:t> c(</a:t>
            </a:r>
            <a:r>
              <a:rPr lang="en-US" sz="2000" dirty="0" err="1" smtClean="0"/>
              <a:t>x,z</a:t>
            </a:r>
            <a:r>
              <a:rPr lang="en-US" sz="2000" dirty="0" smtClean="0"/>
              <a:t>) + d(</a:t>
            </a:r>
            <a:r>
              <a:rPr lang="en-US" sz="2000" dirty="0" err="1" smtClean="0"/>
              <a:t>z,y</a:t>
            </a:r>
            <a:r>
              <a:rPr lang="en-US" sz="2000" dirty="0" smtClean="0"/>
              <a:t>)	</a:t>
            </a:r>
            <a:r>
              <a:rPr lang="en-US" sz="1600" dirty="0" smtClean="0">
                <a:solidFill>
                  <a:srgbClr val="FF0000"/>
                </a:solidFill>
              </a:rPr>
              <a:t># </a:t>
            </a:r>
            <a:r>
              <a:rPr lang="el-GR" sz="1600" dirty="0" smtClean="0">
                <a:solidFill>
                  <a:srgbClr val="FF0000"/>
                </a:solidFill>
              </a:rPr>
              <a:t>Κόστος μονοπατιού από τον </a:t>
            </a:r>
            <a:r>
              <a:rPr lang="en-US" sz="1600" dirty="0" smtClean="0">
                <a:solidFill>
                  <a:srgbClr val="FF0000"/>
                </a:solidFill>
              </a:rPr>
              <a:t>x </a:t>
            </a:r>
            <a:r>
              <a:rPr lang="el-GR" sz="1600" dirty="0" smtClean="0">
                <a:solidFill>
                  <a:srgbClr val="FF0000"/>
                </a:solidFill>
              </a:rPr>
              <a:t>στον </a:t>
            </a:r>
            <a:r>
              <a:rPr lang="en-US" sz="1600" dirty="0" smtClean="0">
                <a:solidFill>
                  <a:srgbClr val="FF0000"/>
                </a:solidFill>
              </a:rPr>
              <a:t>y </a:t>
            </a:r>
            <a:r>
              <a:rPr lang="el-GR" sz="1600" dirty="0" smtClean="0">
                <a:solidFill>
                  <a:srgbClr val="FF0000"/>
                </a:solidFill>
              </a:rPr>
              <a:t>με 1</a:t>
            </a:r>
            <a:r>
              <a:rPr lang="el-GR" sz="1600" baseline="30000" dirty="0" smtClean="0">
                <a:solidFill>
                  <a:srgbClr val="FF0000"/>
                </a:solidFill>
              </a:rPr>
              <a:t>ο</a:t>
            </a:r>
            <a:r>
              <a:rPr lang="el-GR" sz="1600" dirty="0" smtClean="0">
                <a:solidFill>
                  <a:srgbClr val="FF0000"/>
                </a:solidFill>
              </a:rPr>
              <a:t> κόμβο τον</a:t>
            </a:r>
            <a:r>
              <a:rPr lang="en-US" sz="1600" dirty="0" smtClean="0">
                <a:solidFill>
                  <a:srgbClr val="FF0000"/>
                </a:solidFill>
              </a:rPr>
              <a:t> z</a:t>
            </a:r>
          </a:p>
          <a:p>
            <a:pPr marL="744538" lvl="1" indent="-246063">
              <a:buFont typeface="ZapfDingbats"/>
              <a:buNone/>
              <a:tabLst>
                <a:tab pos="3028950" algn="l"/>
              </a:tabLst>
            </a:pPr>
            <a:r>
              <a:rPr lang="en-US" sz="2000" dirty="0" smtClean="0"/>
              <a:t>if d &lt; d(</a:t>
            </a:r>
            <a:r>
              <a:rPr lang="en-US" sz="2000" dirty="0" err="1" smtClean="0"/>
              <a:t>x,y</a:t>
            </a:r>
            <a:r>
              <a:rPr lang="en-US" sz="2000" dirty="0" smtClean="0"/>
              <a:t>)</a:t>
            </a:r>
          </a:p>
          <a:p>
            <a:pPr marL="1146175" lvl="2" indent="-238125">
              <a:buFontTx/>
              <a:buNone/>
              <a:tabLst>
                <a:tab pos="3028950" algn="l"/>
              </a:tabLst>
            </a:pPr>
            <a:r>
              <a:rPr lang="en-US" sz="1800" dirty="0" smtClean="0">
                <a:solidFill>
                  <a:srgbClr val="FF0000"/>
                </a:solidFill>
              </a:rPr>
              <a:t># </a:t>
            </a:r>
            <a:r>
              <a:rPr lang="el-GR" sz="1800" dirty="0" smtClean="0">
                <a:solidFill>
                  <a:srgbClr val="FF0000"/>
                </a:solidFill>
              </a:rPr>
              <a:t>Βρέθηκε καλύτερο μονοπάτι</a:t>
            </a:r>
            <a:endParaRPr lang="en-US" sz="1800" dirty="0" smtClean="0">
              <a:solidFill>
                <a:srgbClr val="FF0000"/>
              </a:solidFill>
            </a:endParaRPr>
          </a:p>
          <a:p>
            <a:pPr marL="1146175" lvl="2" indent="-238125">
              <a:buFontTx/>
              <a:buNone/>
              <a:tabLst>
                <a:tab pos="3028950" algn="l"/>
              </a:tabLst>
            </a:pPr>
            <a:r>
              <a:rPr lang="en-US" dirty="0" smtClean="0"/>
              <a:t>return </a:t>
            </a:r>
            <a:r>
              <a:rPr lang="en-US" dirty="0" err="1" smtClean="0"/>
              <a:t>d,z</a:t>
            </a:r>
            <a:r>
              <a:rPr lang="en-US" sz="1800" dirty="0" smtClean="0"/>
              <a:t>	</a:t>
            </a:r>
            <a:r>
              <a:rPr lang="en-US" sz="1400" dirty="0" smtClean="0">
                <a:solidFill>
                  <a:srgbClr val="FF0000"/>
                </a:solidFill>
              </a:rPr>
              <a:t># </a:t>
            </a:r>
            <a:r>
              <a:rPr lang="el-GR" sz="1400" dirty="0" smtClean="0">
                <a:solidFill>
                  <a:srgbClr val="FF0000"/>
                </a:solidFill>
              </a:rPr>
              <a:t>Ενημερωμένο κόστος</a:t>
            </a:r>
            <a:r>
              <a:rPr lang="en-US" sz="1400" dirty="0" smtClean="0">
                <a:solidFill>
                  <a:srgbClr val="FF0000"/>
                </a:solidFill>
              </a:rPr>
              <a:t>/</a:t>
            </a:r>
            <a:r>
              <a:rPr lang="el-GR" sz="1400" dirty="0" smtClean="0">
                <a:solidFill>
                  <a:srgbClr val="FF0000"/>
                </a:solidFill>
              </a:rPr>
              <a:t>επόμενος κόμβος</a:t>
            </a:r>
            <a:endParaRPr lang="en-US" dirty="0" smtClean="0">
              <a:solidFill>
                <a:srgbClr val="FF0000"/>
              </a:solidFill>
            </a:endParaRPr>
          </a:p>
          <a:p>
            <a:pPr marL="744538" lvl="1" indent="-246063">
              <a:buFont typeface="ZapfDingbats"/>
              <a:buNone/>
              <a:tabLst>
                <a:tab pos="3028950" algn="l"/>
              </a:tabLst>
            </a:pPr>
            <a:r>
              <a:rPr lang="en-US" sz="2000" dirty="0" smtClean="0"/>
              <a:t>else</a:t>
            </a:r>
          </a:p>
          <a:p>
            <a:pPr marL="1146175" lvl="2" indent="-238125">
              <a:buFontTx/>
              <a:buNone/>
              <a:tabLst>
                <a:tab pos="3028950" algn="l"/>
              </a:tabLst>
            </a:pPr>
            <a:r>
              <a:rPr lang="en-US" dirty="0" smtClean="0"/>
              <a:t>return d(</a:t>
            </a:r>
            <a:r>
              <a:rPr lang="en-US" dirty="0" err="1" smtClean="0"/>
              <a:t>x,y</a:t>
            </a:r>
            <a:r>
              <a:rPr lang="en-US" dirty="0" smtClean="0"/>
              <a:t>), </a:t>
            </a:r>
            <a:r>
              <a:rPr lang="en-US" dirty="0" err="1" smtClean="0"/>
              <a:t>nexthop</a:t>
            </a:r>
            <a:r>
              <a:rPr lang="en-US" dirty="0" smtClean="0"/>
              <a:t>(</a:t>
            </a:r>
            <a:r>
              <a:rPr lang="en-US" dirty="0" err="1" smtClean="0"/>
              <a:t>x,y</a:t>
            </a:r>
            <a:r>
              <a:rPr lang="en-US" dirty="0" smtClean="0"/>
              <a:t>)	</a:t>
            </a:r>
            <a:r>
              <a:rPr lang="en-US" sz="1400" dirty="0" smtClean="0">
                <a:solidFill>
                  <a:srgbClr val="FF0000"/>
                </a:solidFill>
              </a:rPr>
              <a:t># </a:t>
            </a:r>
            <a:r>
              <a:rPr lang="el-GR" sz="1400" dirty="0" smtClean="0">
                <a:solidFill>
                  <a:srgbClr val="FF0000"/>
                </a:solidFill>
              </a:rPr>
              <a:t>Υπάρχον κόστος/επόμενος κόμβος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38919" name="Oval 5"/>
          <p:cNvSpPr>
            <a:spLocks noChangeArrowheads="1"/>
          </p:cNvSpPr>
          <p:nvPr/>
        </p:nvSpPr>
        <p:spPr bwMode="auto">
          <a:xfrm>
            <a:off x="3200400" y="29718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FFFF99"/>
                </a:solidFill>
                <a:latin typeface="Helvetica"/>
              </a:rPr>
              <a:t>x</a:t>
            </a:r>
          </a:p>
        </p:txBody>
      </p:sp>
      <p:sp>
        <p:nvSpPr>
          <p:cNvPr id="38920" name="Oval 6"/>
          <p:cNvSpPr>
            <a:spLocks noChangeArrowheads="1"/>
          </p:cNvSpPr>
          <p:nvPr/>
        </p:nvSpPr>
        <p:spPr bwMode="auto">
          <a:xfrm>
            <a:off x="3429000" y="14478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FFFF99"/>
                </a:solidFill>
                <a:latin typeface="Helvetica"/>
              </a:rPr>
              <a:t>z</a:t>
            </a:r>
          </a:p>
        </p:txBody>
      </p:sp>
      <p:sp>
        <p:nvSpPr>
          <p:cNvPr id="38921" name="Oval 7"/>
          <p:cNvSpPr>
            <a:spLocks noChangeArrowheads="1"/>
          </p:cNvSpPr>
          <p:nvPr/>
        </p:nvSpPr>
        <p:spPr bwMode="auto">
          <a:xfrm>
            <a:off x="6858000" y="28194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FFFF99"/>
                </a:solidFill>
                <a:latin typeface="Helvetica"/>
              </a:rPr>
              <a:t>y</a:t>
            </a:r>
          </a:p>
        </p:txBody>
      </p:sp>
      <p:sp>
        <p:nvSpPr>
          <p:cNvPr id="38922" name="Text Box 8"/>
          <p:cNvSpPr txBox="1">
            <a:spLocks noChangeArrowheads="1"/>
          </p:cNvSpPr>
          <p:nvPr/>
        </p:nvSpPr>
        <p:spPr bwMode="auto">
          <a:xfrm>
            <a:off x="2895600" y="2133600"/>
            <a:ext cx="636588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Helvetica"/>
              </a:rPr>
              <a:t>c(x,z)</a:t>
            </a:r>
          </a:p>
        </p:txBody>
      </p:sp>
      <p:sp>
        <p:nvSpPr>
          <p:cNvPr id="38923" name="Freeform 9"/>
          <p:cNvSpPr>
            <a:spLocks/>
          </p:cNvSpPr>
          <p:nvPr/>
        </p:nvSpPr>
        <p:spPr bwMode="auto">
          <a:xfrm>
            <a:off x="3686175" y="1617663"/>
            <a:ext cx="3384550" cy="1449387"/>
          </a:xfrm>
          <a:custGeom>
            <a:avLst/>
            <a:gdLst>
              <a:gd name="T0" fmla="*/ 0 w 2132"/>
              <a:gd name="T1" fmla="*/ 2147483647 h 913"/>
              <a:gd name="T2" fmla="*/ 2147483647 w 2132"/>
              <a:gd name="T3" fmla="*/ 2147483647 h 913"/>
              <a:gd name="T4" fmla="*/ 2147483647 w 2132"/>
              <a:gd name="T5" fmla="*/ 2147483647 h 913"/>
              <a:gd name="T6" fmla="*/ 2147483647 w 2132"/>
              <a:gd name="T7" fmla="*/ 2147483647 h 913"/>
              <a:gd name="T8" fmla="*/ 2147483647 w 2132"/>
              <a:gd name="T9" fmla="*/ 2147483647 h 913"/>
              <a:gd name="T10" fmla="*/ 2147483647 w 2132"/>
              <a:gd name="T11" fmla="*/ 2147483647 h 913"/>
              <a:gd name="T12" fmla="*/ 2147483647 w 2132"/>
              <a:gd name="T13" fmla="*/ 2147483647 h 913"/>
              <a:gd name="T14" fmla="*/ 2147483647 w 2132"/>
              <a:gd name="T15" fmla="*/ 2147483647 h 913"/>
              <a:gd name="T16" fmla="*/ 2147483647 w 2132"/>
              <a:gd name="T17" fmla="*/ 2147483647 h 913"/>
              <a:gd name="T18" fmla="*/ 2147483647 w 2132"/>
              <a:gd name="T19" fmla="*/ 2147483647 h 913"/>
              <a:gd name="T20" fmla="*/ 2147483647 w 2132"/>
              <a:gd name="T21" fmla="*/ 2147483647 h 913"/>
              <a:gd name="T22" fmla="*/ 2147483647 w 2132"/>
              <a:gd name="T23" fmla="*/ 2147483647 h 913"/>
              <a:gd name="T24" fmla="*/ 2147483647 w 2132"/>
              <a:gd name="T25" fmla="*/ 2147483647 h 913"/>
              <a:gd name="T26" fmla="*/ 2147483647 w 2132"/>
              <a:gd name="T27" fmla="*/ 2147483647 h 913"/>
              <a:gd name="T28" fmla="*/ 2147483647 w 2132"/>
              <a:gd name="T29" fmla="*/ 2147483647 h 913"/>
              <a:gd name="T30" fmla="*/ 2147483647 w 2132"/>
              <a:gd name="T31" fmla="*/ 2147483647 h 913"/>
              <a:gd name="T32" fmla="*/ 2147483647 w 2132"/>
              <a:gd name="T33" fmla="*/ 2147483647 h 91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132"/>
              <a:gd name="T52" fmla="*/ 0 h 913"/>
              <a:gd name="T53" fmla="*/ 2132 w 2132"/>
              <a:gd name="T54" fmla="*/ 913 h 913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132" h="913">
                <a:moveTo>
                  <a:pt x="0" y="37"/>
                </a:moveTo>
                <a:cubicBezTo>
                  <a:pt x="29" y="18"/>
                  <a:pt x="91" y="6"/>
                  <a:pt x="126" y="1"/>
                </a:cubicBezTo>
                <a:cubicBezTo>
                  <a:pt x="208" y="3"/>
                  <a:pt x="290" y="0"/>
                  <a:pt x="372" y="7"/>
                </a:cubicBezTo>
                <a:cubicBezTo>
                  <a:pt x="392" y="9"/>
                  <a:pt x="451" y="74"/>
                  <a:pt x="456" y="79"/>
                </a:cubicBezTo>
                <a:cubicBezTo>
                  <a:pt x="505" y="128"/>
                  <a:pt x="547" y="190"/>
                  <a:pt x="606" y="229"/>
                </a:cubicBezTo>
                <a:cubicBezTo>
                  <a:pt x="628" y="262"/>
                  <a:pt x="666" y="323"/>
                  <a:pt x="696" y="343"/>
                </a:cubicBezTo>
                <a:cubicBezTo>
                  <a:pt x="707" y="376"/>
                  <a:pt x="695" y="349"/>
                  <a:pt x="726" y="385"/>
                </a:cubicBezTo>
                <a:cubicBezTo>
                  <a:pt x="772" y="438"/>
                  <a:pt x="808" y="450"/>
                  <a:pt x="870" y="481"/>
                </a:cubicBezTo>
                <a:cubicBezTo>
                  <a:pt x="917" y="477"/>
                  <a:pt x="986" y="476"/>
                  <a:pt x="1032" y="457"/>
                </a:cubicBezTo>
                <a:cubicBezTo>
                  <a:pt x="1116" y="422"/>
                  <a:pt x="1196" y="377"/>
                  <a:pt x="1284" y="355"/>
                </a:cubicBezTo>
                <a:cubicBezTo>
                  <a:pt x="1333" y="360"/>
                  <a:pt x="1402" y="365"/>
                  <a:pt x="1440" y="403"/>
                </a:cubicBezTo>
                <a:cubicBezTo>
                  <a:pt x="1468" y="431"/>
                  <a:pt x="1482" y="463"/>
                  <a:pt x="1518" y="481"/>
                </a:cubicBezTo>
                <a:cubicBezTo>
                  <a:pt x="1548" y="526"/>
                  <a:pt x="1582" y="575"/>
                  <a:pt x="1620" y="613"/>
                </a:cubicBezTo>
                <a:cubicBezTo>
                  <a:pt x="1631" y="647"/>
                  <a:pt x="1652" y="701"/>
                  <a:pt x="1674" y="727"/>
                </a:cubicBezTo>
                <a:cubicBezTo>
                  <a:pt x="1728" y="790"/>
                  <a:pt x="1865" y="827"/>
                  <a:pt x="1944" y="847"/>
                </a:cubicBezTo>
                <a:cubicBezTo>
                  <a:pt x="1985" y="857"/>
                  <a:pt x="2015" y="887"/>
                  <a:pt x="2058" y="895"/>
                </a:cubicBezTo>
                <a:cubicBezTo>
                  <a:pt x="2063" y="896"/>
                  <a:pt x="2132" y="897"/>
                  <a:pt x="2100" y="913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pPr eaLnBrk="0" hangingPunct="0"/>
            <a:endParaRPr lang="el-GR"/>
          </a:p>
        </p:txBody>
      </p:sp>
      <p:sp>
        <p:nvSpPr>
          <p:cNvPr id="38924" name="Freeform 10"/>
          <p:cNvSpPr>
            <a:spLocks/>
          </p:cNvSpPr>
          <p:nvPr/>
        </p:nvSpPr>
        <p:spPr bwMode="auto">
          <a:xfrm>
            <a:off x="3435350" y="2895600"/>
            <a:ext cx="3489325" cy="388938"/>
          </a:xfrm>
          <a:custGeom>
            <a:avLst/>
            <a:gdLst>
              <a:gd name="T0" fmla="*/ 2147483647 w 2198"/>
              <a:gd name="T1" fmla="*/ 2147483647 h 245"/>
              <a:gd name="T2" fmla="*/ 2147483647 w 2198"/>
              <a:gd name="T3" fmla="*/ 2147483647 h 245"/>
              <a:gd name="T4" fmla="*/ 2147483647 w 2198"/>
              <a:gd name="T5" fmla="*/ 2147483647 h 245"/>
              <a:gd name="T6" fmla="*/ 2147483647 w 2198"/>
              <a:gd name="T7" fmla="*/ 2147483647 h 245"/>
              <a:gd name="T8" fmla="*/ 2147483647 w 2198"/>
              <a:gd name="T9" fmla="*/ 2147483647 h 245"/>
              <a:gd name="T10" fmla="*/ 2147483647 w 2198"/>
              <a:gd name="T11" fmla="*/ 2147483647 h 245"/>
              <a:gd name="T12" fmla="*/ 2147483647 w 2198"/>
              <a:gd name="T13" fmla="*/ 2147483647 h 245"/>
              <a:gd name="T14" fmla="*/ 2147483647 w 2198"/>
              <a:gd name="T15" fmla="*/ 2147483647 h 245"/>
              <a:gd name="T16" fmla="*/ 2147483647 w 2198"/>
              <a:gd name="T17" fmla="*/ 2147483647 h 245"/>
              <a:gd name="T18" fmla="*/ 2147483647 w 2198"/>
              <a:gd name="T19" fmla="*/ 2147483647 h 245"/>
              <a:gd name="T20" fmla="*/ 2147483647 w 2198"/>
              <a:gd name="T21" fmla="*/ 2147483647 h 245"/>
              <a:gd name="T22" fmla="*/ 2147483647 w 2198"/>
              <a:gd name="T23" fmla="*/ 2147483647 h 245"/>
              <a:gd name="T24" fmla="*/ 2147483647 w 2198"/>
              <a:gd name="T25" fmla="*/ 2147483647 h 245"/>
              <a:gd name="T26" fmla="*/ 2147483647 w 2198"/>
              <a:gd name="T27" fmla="*/ 2147483647 h 245"/>
              <a:gd name="T28" fmla="*/ 2147483647 w 2198"/>
              <a:gd name="T29" fmla="*/ 2147483647 h 245"/>
              <a:gd name="T30" fmla="*/ 2147483647 w 2198"/>
              <a:gd name="T31" fmla="*/ 2147483647 h 245"/>
              <a:gd name="T32" fmla="*/ 2147483647 w 2198"/>
              <a:gd name="T33" fmla="*/ 2147483647 h 245"/>
              <a:gd name="T34" fmla="*/ 2147483647 w 2198"/>
              <a:gd name="T35" fmla="*/ 2147483647 h 245"/>
              <a:gd name="T36" fmla="*/ 2147483647 w 2198"/>
              <a:gd name="T37" fmla="*/ 2147483647 h 245"/>
              <a:gd name="T38" fmla="*/ 2147483647 w 2198"/>
              <a:gd name="T39" fmla="*/ 2147483647 h 245"/>
              <a:gd name="T40" fmla="*/ 2147483647 w 2198"/>
              <a:gd name="T41" fmla="*/ 2147483647 h 245"/>
              <a:gd name="T42" fmla="*/ 2147483647 w 2198"/>
              <a:gd name="T43" fmla="*/ 2147483647 h 245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2198"/>
              <a:gd name="T67" fmla="*/ 0 h 245"/>
              <a:gd name="T68" fmla="*/ 2198 w 2198"/>
              <a:gd name="T69" fmla="*/ 245 h 245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2198" h="245">
                <a:moveTo>
                  <a:pt x="20" y="134"/>
                </a:moveTo>
                <a:cubicBezTo>
                  <a:pt x="14" y="126"/>
                  <a:pt x="0" y="120"/>
                  <a:pt x="2" y="110"/>
                </a:cubicBezTo>
                <a:cubicBezTo>
                  <a:pt x="3" y="101"/>
                  <a:pt x="19" y="103"/>
                  <a:pt x="26" y="98"/>
                </a:cubicBezTo>
                <a:cubicBezTo>
                  <a:pt x="70" y="66"/>
                  <a:pt x="112" y="39"/>
                  <a:pt x="164" y="20"/>
                </a:cubicBezTo>
                <a:cubicBezTo>
                  <a:pt x="184" y="13"/>
                  <a:pt x="224" y="2"/>
                  <a:pt x="224" y="2"/>
                </a:cubicBezTo>
                <a:cubicBezTo>
                  <a:pt x="274" y="5"/>
                  <a:pt x="338" y="0"/>
                  <a:pt x="386" y="26"/>
                </a:cubicBezTo>
                <a:cubicBezTo>
                  <a:pt x="424" y="47"/>
                  <a:pt x="464" y="74"/>
                  <a:pt x="500" y="98"/>
                </a:cubicBezTo>
                <a:cubicBezTo>
                  <a:pt x="526" y="115"/>
                  <a:pt x="561" y="149"/>
                  <a:pt x="590" y="164"/>
                </a:cubicBezTo>
                <a:cubicBezTo>
                  <a:pt x="637" y="188"/>
                  <a:pt x="688" y="200"/>
                  <a:pt x="740" y="206"/>
                </a:cubicBezTo>
                <a:cubicBezTo>
                  <a:pt x="840" y="201"/>
                  <a:pt x="954" y="194"/>
                  <a:pt x="1052" y="164"/>
                </a:cubicBezTo>
                <a:cubicBezTo>
                  <a:pt x="1077" y="156"/>
                  <a:pt x="1099" y="142"/>
                  <a:pt x="1124" y="134"/>
                </a:cubicBezTo>
                <a:cubicBezTo>
                  <a:pt x="1138" y="120"/>
                  <a:pt x="1164" y="91"/>
                  <a:pt x="1184" y="86"/>
                </a:cubicBezTo>
                <a:cubicBezTo>
                  <a:pt x="1208" y="80"/>
                  <a:pt x="1224" y="76"/>
                  <a:pt x="1244" y="62"/>
                </a:cubicBezTo>
                <a:cubicBezTo>
                  <a:pt x="1311" y="68"/>
                  <a:pt x="1341" y="69"/>
                  <a:pt x="1400" y="98"/>
                </a:cubicBezTo>
                <a:cubicBezTo>
                  <a:pt x="1419" y="108"/>
                  <a:pt x="1460" y="122"/>
                  <a:pt x="1460" y="122"/>
                </a:cubicBezTo>
                <a:cubicBezTo>
                  <a:pt x="1543" y="185"/>
                  <a:pt x="1586" y="230"/>
                  <a:pt x="1694" y="242"/>
                </a:cubicBezTo>
                <a:cubicBezTo>
                  <a:pt x="1800" y="237"/>
                  <a:pt x="1796" y="245"/>
                  <a:pt x="1862" y="230"/>
                </a:cubicBezTo>
                <a:cubicBezTo>
                  <a:pt x="1870" y="228"/>
                  <a:pt x="1878" y="226"/>
                  <a:pt x="1886" y="224"/>
                </a:cubicBezTo>
                <a:cubicBezTo>
                  <a:pt x="1892" y="222"/>
                  <a:pt x="1898" y="219"/>
                  <a:pt x="1904" y="218"/>
                </a:cubicBezTo>
                <a:cubicBezTo>
                  <a:pt x="1924" y="213"/>
                  <a:pt x="1964" y="206"/>
                  <a:pt x="1964" y="206"/>
                </a:cubicBezTo>
                <a:cubicBezTo>
                  <a:pt x="2014" y="181"/>
                  <a:pt x="2067" y="159"/>
                  <a:pt x="2114" y="128"/>
                </a:cubicBezTo>
                <a:cubicBezTo>
                  <a:pt x="2137" y="113"/>
                  <a:pt x="2172" y="111"/>
                  <a:pt x="2198" y="98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pPr eaLnBrk="0" hangingPunct="0"/>
            <a:endParaRPr lang="el-GR"/>
          </a:p>
        </p:txBody>
      </p:sp>
      <p:sp>
        <p:nvSpPr>
          <p:cNvPr id="38925" name="Text Box 11"/>
          <p:cNvSpPr txBox="1">
            <a:spLocks noChangeArrowheads="1"/>
          </p:cNvSpPr>
          <p:nvPr/>
        </p:nvSpPr>
        <p:spPr bwMode="auto">
          <a:xfrm>
            <a:off x="4800600" y="1828800"/>
            <a:ext cx="6445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Helvetica"/>
              </a:rPr>
              <a:t>d(z,y)</a:t>
            </a:r>
          </a:p>
        </p:txBody>
      </p:sp>
      <p:sp>
        <p:nvSpPr>
          <p:cNvPr id="38926" name="Text Box 12"/>
          <p:cNvSpPr txBox="1">
            <a:spLocks noChangeArrowheads="1"/>
          </p:cNvSpPr>
          <p:nvPr/>
        </p:nvSpPr>
        <p:spPr bwMode="auto">
          <a:xfrm>
            <a:off x="4800600" y="3276600"/>
            <a:ext cx="654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Helvetica"/>
              </a:rPr>
              <a:t>d(x,y)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8B1CA79E-C0EE-43CE-8A2C-86F3B1EFA6A7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>
          <a:xfrm>
            <a:off x="177800" y="228600"/>
            <a:ext cx="8802688" cy="1143000"/>
          </a:xfrm>
        </p:spPr>
        <p:txBody>
          <a:bodyPr/>
          <a:lstStyle/>
          <a:p>
            <a:r>
              <a:rPr lang="el-GR" smtClean="0"/>
              <a:t>Αλγόριθμος διανυσμάτων απόστασης</a:t>
            </a:r>
            <a:endParaRPr lang="en-US" smtClean="0"/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648200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sz="2200" smtClean="0">
                <a:solidFill>
                  <a:srgbClr val="FF0000"/>
                </a:solidFill>
              </a:rPr>
              <a:t>D</a:t>
            </a:r>
            <a:r>
              <a:rPr lang="en-US" sz="2200" baseline="-25000" smtClean="0">
                <a:solidFill>
                  <a:srgbClr val="0099FF"/>
                </a:solidFill>
              </a:rPr>
              <a:t>x</a:t>
            </a:r>
            <a:r>
              <a:rPr lang="en-US" sz="2200" smtClean="0">
                <a:solidFill>
                  <a:srgbClr val="FF0000"/>
                </a:solidFill>
              </a:rPr>
              <a:t>(</a:t>
            </a:r>
            <a:r>
              <a:rPr lang="en-US" sz="2200" smtClean="0">
                <a:solidFill>
                  <a:srgbClr val="00FF00"/>
                </a:solidFill>
              </a:rPr>
              <a:t>y</a:t>
            </a:r>
            <a:r>
              <a:rPr lang="en-US" sz="2200" smtClean="0">
                <a:solidFill>
                  <a:srgbClr val="FF0000"/>
                </a:solidFill>
              </a:rPr>
              <a:t>)</a:t>
            </a:r>
            <a:r>
              <a:rPr lang="en-US" sz="2200" smtClean="0"/>
              <a:t> = </a:t>
            </a:r>
            <a:r>
              <a:rPr lang="el-GR" sz="2200" smtClean="0"/>
              <a:t>εκτίμηση</a:t>
            </a:r>
            <a:r>
              <a:rPr lang="en-US" sz="2200" smtClean="0"/>
              <a:t> </a:t>
            </a:r>
            <a:r>
              <a:rPr lang="el-GR" sz="2200" smtClean="0"/>
              <a:t>του</a:t>
            </a:r>
            <a:r>
              <a:rPr lang="en-US" sz="2200" smtClean="0"/>
              <a:t> </a:t>
            </a:r>
            <a:r>
              <a:rPr lang="el-GR" sz="2200" smtClean="0">
                <a:solidFill>
                  <a:srgbClr val="33CC33"/>
                </a:solidFill>
              </a:rPr>
              <a:t>ελαχίστου κόστους</a:t>
            </a:r>
            <a:r>
              <a:rPr lang="en-US" sz="2200" smtClean="0"/>
              <a:t> </a:t>
            </a:r>
            <a:r>
              <a:rPr lang="el-GR" sz="2200" smtClean="0"/>
              <a:t>από τον</a:t>
            </a:r>
            <a:r>
              <a:rPr lang="en-US" sz="2200" smtClean="0"/>
              <a:t> </a:t>
            </a:r>
            <a:r>
              <a:rPr lang="en-US" sz="2200" smtClean="0">
                <a:solidFill>
                  <a:srgbClr val="0099FF"/>
                </a:solidFill>
              </a:rPr>
              <a:t>x</a:t>
            </a:r>
            <a:r>
              <a:rPr lang="en-US" sz="2200" smtClean="0"/>
              <a:t> </a:t>
            </a:r>
            <a:r>
              <a:rPr lang="en-US" sz="2400" b="1" smtClean="0">
                <a:solidFill>
                  <a:srgbClr val="0099FF"/>
                </a:solidFill>
                <a:sym typeface="Wingdings 3" pitchFamily="18" charset="2"/>
              </a:rPr>
              <a:t></a:t>
            </a:r>
            <a:r>
              <a:rPr lang="el-GR" sz="2400" smtClean="0">
                <a:sym typeface="Wingdings 3" pitchFamily="18" charset="2"/>
              </a:rPr>
              <a:t> </a:t>
            </a:r>
            <a:r>
              <a:rPr lang="en-US" sz="2200" smtClean="0">
                <a:solidFill>
                  <a:srgbClr val="00FF00"/>
                </a:solidFill>
              </a:rPr>
              <a:t>y</a:t>
            </a:r>
          </a:p>
          <a:p>
            <a:pPr>
              <a:buFontTx/>
              <a:buChar char="•"/>
            </a:pPr>
            <a:r>
              <a:rPr lang="el-GR" sz="2200" smtClean="0"/>
              <a:t>Διάνυσμα απόστασης</a:t>
            </a:r>
            <a:r>
              <a:rPr lang="en-US" sz="2200" smtClean="0"/>
              <a:t>: </a:t>
            </a:r>
            <a:r>
              <a:rPr lang="en-US" sz="2200" b="1" smtClean="0">
                <a:solidFill>
                  <a:srgbClr val="FF0000"/>
                </a:solidFill>
              </a:rPr>
              <a:t>D</a:t>
            </a:r>
            <a:r>
              <a:rPr lang="en-US" sz="2200" baseline="-25000" smtClean="0">
                <a:solidFill>
                  <a:srgbClr val="0099FF"/>
                </a:solidFill>
              </a:rPr>
              <a:t>x</a:t>
            </a:r>
            <a:r>
              <a:rPr lang="en-US" sz="2200" smtClean="0">
                <a:solidFill>
                  <a:srgbClr val="FF0000"/>
                </a:solidFill>
              </a:rPr>
              <a:t> = [D</a:t>
            </a:r>
            <a:r>
              <a:rPr lang="en-US" sz="2200" baseline="-25000" smtClean="0">
                <a:solidFill>
                  <a:srgbClr val="0099FF"/>
                </a:solidFill>
              </a:rPr>
              <a:t>x</a:t>
            </a:r>
            <a:r>
              <a:rPr lang="en-US" sz="2200" smtClean="0">
                <a:solidFill>
                  <a:srgbClr val="FF0000"/>
                </a:solidFill>
              </a:rPr>
              <a:t>(y): y </a:t>
            </a:r>
            <a:r>
              <a:rPr lang="ru-RU" sz="2200" smtClean="0">
                <a:solidFill>
                  <a:srgbClr val="FF0000"/>
                </a:solidFill>
              </a:rPr>
              <a:t>є</a:t>
            </a:r>
            <a:r>
              <a:rPr lang="en-US" sz="2200" smtClean="0">
                <a:solidFill>
                  <a:srgbClr val="FF0000"/>
                </a:solidFill>
              </a:rPr>
              <a:t> N ]</a:t>
            </a:r>
            <a:endParaRPr lang="ru-RU" sz="2200" smtClean="0">
              <a:solidFill>
                <a:srgbClr val="FF0000"/>
              </a:solidFill>
            </a:endParaRPr>
          </a:p>
          <a:p>
            <a:pPr>
              <a:buFontTx/>
              <a:buChar char="•"/>
            </a:pPr>
            <a:r>
              <a:rPr lang="el-GR" sz="2200" smtClean="0"/>
              <a:t>Ο κόμβος</a:t>
            </a:r>
            <a:r>
              <a:rPr lang="en-US" sz="2200" smtClean="0"/>
              <a:t> </a:t>
            </a:r>
            <a:r>
              <a:rPr lang="en-US" sz="2200" smtClean="0">
                <a:solidFill>
                  <a:srgbClr val="0099FF"/>
                </a:solidFill>
              </a:rPr>
              <a:t>x</a:t>
            </a:r>
            <a:r>
              <a:rPr lang="en-US" sz="2200" smtClean="0"/>
              <a:t> </a:t>
            </a:r>
            <a:r>
              <a:rPr lang="el-GR" sz="2200" smtClean="0"/>
              <a:t>γνωρίζει το κόστος</a:t>
            </a:r>
            <a:r>
              <a:rPr lang="en-US" sz="2200" smtClean="0"/>
              <a:t> x</a:t>
            </a:r>
            <a:r>
              <a:rPr lang="en-US" sz="2200" smtClean="0">
                <a:latin typeface="Arial Greek"/>
              </a:rPr>
              <a:t>→y </a:t>
            </a:r>
            <a:r>
              <a:rPr lang="en-US" sz="2200" smtClean="0"/>
              <a:t>: </a:t>
            </a:r>
            <a:r>
              <a:rPr lang="en-US" sz="2200" smtClean="0">
                <a:solidFill>
                  <a:srgbClr val="FF0000"/>
                </a:solidFill>
              </a:rPr>
              <a:t>c(x,v)</a:t>
            </a:r>
          </a:p>
          <a:p>
            <a:pPr>
              <a:buSzPct val="115000"/>
              <a:buFont typeface="Wingdings" pitchFamily="2" charset="2"/>
              <a:buChar char="F"/>
            </a:pPr>
            <a:r>
              <a:rPr lang="el-GR" sz="2200" smtClean="0"/>
              <a:t>Ο κόμβος </a:t>
            </a:r>
            <a:r>
              <a:rPr lang="en-US" sz="2200" smtClean="0">
                <a:solidFill>
                  <a:srgbClr val="0099FF"/>
                </a:solidFill>
              </a:rPr>
              <a:t>x </a:t>
            </a:r>
            <a:r>
              <a:rPr lang="el-GR" sz="2200" smtClean="0"/>
              <a:t>διατηρεί</a:t>
            </a:r>
            <a:r>
              <a:rPr lang="en-US" sz="2200" smtClean="0"/>
              <a:t> </a:t>
            </a:r>
          </a:p>
          <a:p>
            <a:pPr lvl="1">
              <a:buFontTx/>
              <a:buChar char="•"/>
            </a:pPr>
            <a:r>
              <a:rPr lang="en-US" sz="2200" b="1" smtClean="0">
                <a:solidFill>
                  <a:srgbClr val="FF0000"/>
                </a:solidFill>
              </a:rPr>
              <a:t>D</a:t>
            </a:r>
            <a:r>
              <a:rPr lang="en-US" sz="2200" baseline="-25000" smtClean="0">
                <a:solidFill>
                  <a:srgbClr val="0099FF"/>
                </a:solidFill>
              </a:rPr>
              <a:t>x</a:t>
            </a:r>
            <a:r>
              <a:rPr lang="en-US" sz="2200" smtClean="0">
                <a:solidFill>
                  <a:srgbClr val="FF0000"/>
                </a:solidFill>
              </a:rPr>
              <a:t> = [ D</a:t>
            </a:r>
            <a:r>
              <a:rPr lang="en-US" sz="2200" baseline="-25000" smtClean="0">
                <a:solidFill>
                  <a:srgbClr val="0099FF"/>
                </a:solidFill>
              </a:rPr>
              <a:t>x</a:t>
            </a:r>
            <a:r>
              <a:rPr lang="en-US" sz="2200" smtClean="0">
                <a:solidFill>
                  <a:srgbClr val="FF0000"/>
                </a:solidFill>
              </a:rPr>
              <a:t>(y) : y </a:t>
            </a:r>
            <a:r>
              <a:rPr lang="ru-RU" sz="2200" smtClean="0">
                <a:solidFill>
                  <a:srgbClr val="FF0000"/>
                </a:solidFill>
              </a:rPr>
              <a:t>є</a:t>
            </a:r>
            <a:r>
              <a:rPr lang="en-US" sz="2200" smtClean="0">
                <a:solidFill>
                  <a:srgbClr val="FF0000"/>
                </a:solidFill>
              </a:rPr>
              <a:t> N ]</a:t>
            </a:r>
          </a:p>
          <a:p>
            <a:pPr>
              <a:buFontTx/>
              <a:buNone/>
            </a:pPr>
            <a:r>
              <a:rPr lang="en-US" sz="2200" smtClean="0"/>
              <a:t>         </a:t>
            </a:r>
            <a:r>
              <a:rPr lang="el-GR" sz="2200" smtClean="0"/>
              <a:t>και επίσης τους πίνακες διανυσμάτων απόστασης (</a:t>
            </a:r>
            <a:r>
              <a:rPr lang="en-US" sz="2200" smtClean="0"/>
              <a:t>DV</a:t>
            </a:r>
            <a:r>
              <a:rPr lang="el-GR" sz="2200" smtClean="0"/>
              <a:t>) των γειτόνων του  </a:t>
            </a:r>
            <a:endParaRPr lang="en-US" sz="2200" smtClean="0"/>
          </a:p>
          <a:p>
            <a:pPr lvl="1">
              <a:buFontTx/>
              <a:buChar char="•"/>
            </a:pPr>
            <a:r>
              <a:rPr lang="en-US" smtClean="0">
                <a:sym typeface="Wingdings" pitchFamily="2" charset="2"/>
              </a:rPr>
              <a:t> </a:t>
            </a:r>
            <a:r>
              <a:rPr lang="en-US" sz="2000" smtClean="0">
                <a:sym typeface="Wingdings" pitchFamily="2" charset="2"/>
              </a:rPr>
              <a:t> </a:t>
            </a:r>
            <a:r>
              <a:rPr lang="el-GR" sz="2000" smtClean="0">
                <a:sym typeface="Wingdings" pitchFamily="2" charset="2"/>
              </a:rPr>
              <a:t>Για κάθε γείτονα</a:t>
            </a:r>
            <a:r>
              <a:rPr lang="en-US" sz="2000" smtClean="0"/>
              <a:t> </a:t>
            </a:r>
            <a:r>
              <a:rPr lang="en-US" sz="2000" smtClean="0">
                <a:solidFill>
                  <a:srgbClr val="33CC33"/>
                </a:solidFill>
              </a:rPr>
              <a:t>v</a:t>
            </a:r>
            <a:r>
              <a:rPr lang="en-US" sz="2000" smtClean="0"/>
              <a:t>: </a:t>
            </a:r>
            <a:r>
              <a:rPr lang="en-US" sz="2200" b="1" smtClean="0">
                <a:solidFill>
                  <a:srgbClr val="FF0000"/>
                </a:solidFill>
              </a:rPr>
              <a:t>D</a:t>
            </a:r>
            <a:r>
              <a:rPr lang="en-US" sz="2200" baseline="-25000" smtClean="0">
                <a:solidFill>
                  <a:srgbClr val="33CC33"/>
                </a:solidFill>
              </a:rPr>
              <a:t>v</a:t>
            </a:r>
            <a:r>
              <a:rPr lang="en-US" sz="2200" smtClean="0">
                <a:solidFill>
                  <a:srgbClr val="FF0000"/>
                </a:solidFill>
              </a:rPr>
              <a:t> = [D</a:t>
            </a:r>
            <a:r>
              <a:rPr lang="en-US" sz="2200" baseline="-25000" smtClean="0">
                <a:solidFill>
                  <a:srgbClr val="33CC33"/>
                </a:solidFill>
              </a:rPr>
              <a:t>v</a:t>
            </a:r>
            <a:r>
              <a:rPr lang="en-US" sz="2200" smtClean="0">
                <a:solidFill>
                  <a:srgbClr val="FF0000"/>
                </a:solidFill>
              </a:rPr>
              <a:t>(y): y </a:t>
            </a:r>
            <a:r>
              <a:rPr lang="ru-RU" sz="2200" smtClean="0">
                <a:solidFill>
                  <a:srgbClr val="FF0000"/>
                </a:solidFill>
              </a:rPr>
              <a:t>є</a:t>
            </a:r>
            <a:r>
              <a:rPr lang="en-US" sz="2200" smtClean="0">
                <a:solidFill>
                  <a:srgbClr val="FF0000"/>
                </a:solidFill>
              </a:rPr>
              <a:t> N ]</a:t>
            </a:r>
            <a:endParaRPr lang="en-US" sz="2200" smtClean="0"/>
          </a:p>
          <a:p>
            <a:pPr>
              <a:buFont typeface="ZapfDingbats"/>
              <a:buNone/>
            </a:pPr>
            <a:endParaRPr lang="en-US" sz="2200" smtClean="0">
              <a:solidFill>
                <a:srgbClr val="FF0000"/>
              </a:solidFill>
            </a:endParaRP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4096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677A434F-90EB-4B7C-B835-3D62FE54B0A1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610600" cy="1143000"/>
          </a:xfrm>
        </p:spPr>
        <p:txBody>
          <a:bodyPr/>
          <a:lstStyle/>
          <a:p>
            <a:r>
              <a:rPr lang="el-GR" sz="3200" smtClean="0"/>
              <a:t>Αλγόριθμοι διανυσμάτων απόστασης</a:t>
            </a:r>
            <a:r>
              <a:rPr lang="en-US" sz="3200" smtClean="0"/>
              <a:t> (cont’d)</a:t>
            </a:r>
            <a:endParaRPr lang="en-US" smtClean="0"/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25550"/>
            <a:ext cx="5116513" cy="4648200"/>
          </a:xfrm>
        </p:spPr>
        <p:txBody>
          <a:bodyPr/>
          <a:lstStyle/>
          <a:p>
            <a:pPr>
              <a:buFont typeface="ZapfDingbats"/>
              <a:buNone/>
            </a:pPr>
            <a:r>
              <a:rPr lang="el-GR" sz="2200" smtClean="0">
                <a:solidFill>
                  <a:srgbClr val="FF0000"/>
                </a:solidFill>
              </a:rPr>
              <a:t>Επαναληπτικοί</a:t>
            </a:r>
            <a:r>
              <a:rPr lang="en-US" sz="2200" smtClean="0">
                <a:solidFill>
                  <a:srgbClr val="FF0000"/>
                </a:solidFill>
              </a:rPr>
              <a:t>, </a:t>
            </a:r>
            <a:r>
              <a:rPr lang="el-GR" sz="2200" smtClean="0">
                <a:solidFill>
                  <a:srgbClr val="FF0000"/>
                </a:solidFill>
              </a:rPr>
              <a:t>ασύγχρονοι</a:t>
            </a:r>
            <a:r>
              <a:rPr lang="en-US" sz="2200" smtClean="0">
                <a:solidFill>
                  <a:srgbClr val="FF0000"/>
                </a:solidFill>
              </a:rPr>
              <a:t>: </a:t>
            </a:r>
          </a:p>
          <a:p>
            <a:pPr>
              <a:buFont typeface="ZapfDingbats"/>
              <a:buNone/>
            </a:pPr>
            <a:r>
              <a:rPr lang="el-GR" sz="2200" smtClean="0"/>
              <a:t>Κάθε τοπική επανάληψη προκαλείται από</a:t>
            </a:r>
            <a:r>
              <a:rPr lang="en-US" sz="2200" smtClean="0"/>
              <a:t>: </a:t>
            </a:r>
          </a:p>
          <a:p>
            <a:pPr>
              <a:buFontTx/>
              <a:buChar char="•"/>
            </a:pPr>
            <a:r>
              <a:rPr lang="el-GR" sz="2200" b="1" smtClean="0"/>
              <a:t>Τοπική</a:t>
            </a:r>
            <a:r>
              <a:rPr lang="el-GR" sz="2200" smtClean="0"/>
              <a:t> </a:t>
            </a:r>
            <a:r>
              <a:rPr lang="el-GR" sz="2200" smtClean="0">
                <a:solidFill>
                  <a:srgbClr val="0099FF"/>
                </a:solidFill>
              </a:rPr>
              <a:t>αλλαγή κόστους ζεύξης</a:t>
            </a:r>
            <a:r>
              <a:rPr lang="en-US" sz="2200" smtClean="0"/>
              <a:t> </a:t>
            </a:r>
          </a:p>
          <a:p>
            <a:pPr>
              <a:buFontTx/>
              <a:buChar char="•"/>
            </a:pPr>
            <a:r>
              <a:rPr lang="el-GR" sz="2200" smtClean="0">
                <a:solidFill>
                  <a:srgbClr val="0099FF"/>
                </a:solidFill>
              </a:rPr>
              <a:t>Μήνυμα ενημέρωσης πίνακα διανυσμάτων απόστασης (</a:t>
            </a:r>
            <a:r>
              <a:rPr lang="en-US" sz="2200" smtClean="0">
                <a:solidFill>
                  <a:srgbClr val="0099FF"/>
                </a:solidFill>
              </a:rPr>
              <a:t>DV</a:t>
            </a:r>
            <a:r>
              <a:rPr lang="el-GR" sz="2200" smtClean="0">
                <a:solidFill>
                  <a:srgbClr val="0099FF"/>
                </a:solidFill>
              </a:rPr>
              <a:t>) από κάποιον γείτονα</a:t>
            </a:r>
            <a:endParaRPr lang="en-US" sz="2200" smtClean="0">
              <a:solidFill>
                <a:srgbClr val="0099FF"/>
              </a:solidFill>
            </a:endParaRPr>
          </a:p>
          <a:p>
            <a:pPr>
              <a:buFont typeface="ZapfDingbats"/>
              <a:buNone/>
            </a:pPr>
            <a:endParaRPr lang="el-GR" sz="2200" smtClean="0">
              <a:solidFill>
                <a:srgbClr val="FF0000"/>
              </a:solidFill>
            </a:endParaRPr>
          </a:p>
          <a:p>
            <a:pPr>
              <a:buFont typeface="ZapfDingbats"/>
              <a:buNone/>
            </a:pPr>
            <a:r>
              <a:rPr lang="el-GR" sz="2200" smtClean="0">
                <a:solidFill>
                  <a:srgbClr val="FF0000"/>
                </a:solidFill>
              </a:rPr>
              <a:t>Κατανεμημένος</a:t>
            </a:r>
            <a:r>
              <a:rPr lang="en-US" sz="2200" smtClean="0">
                <a:solidFill>
                  <a:srgbClr val="FF0000"/>
                </a:solidFill>
              </a:rPr>
              <a:t>:</a:t>
            </a:r>
            <a:endParaRPr lang="en-US" sz="2200" smtClean="0"/>
          </a:p>
          <a:p>
            <a:pPr>
              <a:buFont typeface="ZapfDingbats"/>
              <a:buNone/>
            </a:pPr>
            <a:r>
              <a:rPr lang="en-US" sz="2200" smtClean="0">
                <a:sym typeface="Wingdings" pitchFamily="2" charset="2"/>
              </a:rPr>
              <a:t></a:t>
            </a:r>
            <a:r>
              <a:rPr lang="el-GR" sz="2200" u="sng" smtClean="0"/>
              <a:t>Κάθε κόμβος</a:t>
            </a:r>
            <a:r>
              <a:rPr lang="en-US" sz="2200" smtClean="0"/>
              <a:t> </a:t>
            </a:r>
            <a:r>
              <a:rPr lang="el-GR" sz="2200" smtClean="0"/>
              <a:t>ειδοποιεί τους γείτονες</a:t>
            </a:r>
            <a:r>
              <a:rPr lang="en-US" sz="2200" smtClean="0"/>
              <a:t> </a:t>
            </a:r>
            <a:r>
              <a:rPr lang="el-GR" sz="2200" b="1" i="1" smtClean="0">
                <a:solidFill>
                  <a:srgbClr val="33CC33"/>
                </a:solidFill>
              </a:rPr>
              <a:t>μόνο</a:t>
            </a:r>
            <a:r>
              <a:rPr lang="en-US" sz="2200" smtClean="0"/>
              <a:t> </a:t>
            </a:r>
            <a:r>
              <a:rPr lang="el-GR" sz="2200" smtClean="0"/>
              <a:t>όταν</a:t>
            </a:r>
            <a:r>
              <a:rPr lang="en-US" sz="2200" smtClean="0"/>
              <a:t> </a:t>
            </a:r>
            <a:r>
              <a:rPr lang="el-GR" sz="2200" smtClean="0"/>
              <a:t>ο πίνακας διανυσμάτων απόστασης (</a:t>
            </a:r>
            <a:r>
              <a:rPr lang="en-US" sz="2200" smtClean="0"/>
              <a:t>DV</a:t>
            </a:r>
            <a:r>
              <a:rPr lang="el-GR" sz="2200" smtClean="0"/>
              <a:t>) αλλάζει </a:t>
            </a:r>
            <a:endParaRPr lang="en-US" sz="2200" smtClean="0"/>
          </a:p>
          <a:p>
            <a:pPr lvl="1"/>
            <a:r>
              <a:rPr lang="el-GR" sz="2200" smtClean="0"/>
              <a:t>Οι γείτονες τότε ειδοποιούν τους γείτονές τους εάν είναι απαραίτητο</a:t>
            </a:r>
            <a:endParaRPr lang="en-US" sz="2200" smtClean="0"/>
          </a:p>
        </p:txBody>
      </p:sp>
      <p:grpSp>
        <p:nvGrpSpPr>
          <p:cNvPr id="40966" name="Group 4"/>
          <p:cNvGrpSpPr>
            <a:grpSpLocks/>
          </p:cNvGrpSpPr>
          <p:nvPr/>
        </p:nvGrpSpPr>
        <p:grpSpPr bwMode="auto">
          <a:xfrm>
            <a:off x="5229225" y="1762125"/>
            <a:ext cx="3552825" cy="5416550"/>
            <a:chOff x="3354" y="954"/>
            <a:chExt cx="2238" cy="3412"/>
          </a:xfrm>
        </p:grpSpPr>
        <p:sp>
          <p:nvSpPr>
            <p:cNvPr id="40968" name="Text Box 5"/>
            <p:cNvSpPr txBox="1">
              <a:spLocks noChangeArrowheads="1"/>
            </p:cNvSpPr>
            <p:nvPr/>
          </p:nvSpPr>
          <p:spPr bwMode="auto">
            <a:xfrm>
              <a:off x="3372" y="954"/>
              <a:ext cx="2220" cy="3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en-US" sz="24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400" i="1">
                  <a:solidFill>
                    <a:srgbClr val="33CC33"/>
                  </a:solidFill>
                  <a:latin typeface="Arial" pitchFamily="34" charset="0"/>
                </a:rPr>
                <a:t>περιμένει</a:t>
              </a:r>
              <a:r>
                <a:rPr lang="en-US" sz="2000">
                  <a:latin typeface="Arial" pitchFamily="34" charset="0"/>
                </a:rPr>
                <a:t> </a:t>
              </a:r>
              <a:r>
                <a:rPr lang="el-GR" sz="2000">
                  <a:latin typeface="Arial" pitchFamily="34" charset="0"/>
                </a:rPr>
                <a:t>για</a:t>
              </a:r>
              <a:r>
                <a:rPr lang="en-US" sz="2000">
                  <a:latin typeface="Arial" pitchFamily="34" charset="0"/>
                </a:rPr>
                <a:t> </a:t>
              </a:r>
              <a:r>
                <a:rPr lang="el-GR" sz="2000">
                  <a:latin typeface="Arial" pitchFamily="34" charset="0"/>
                </a:rPr>
                <a:t>αλλαγή σε τοπικό κόστος ζεύξης ή μήνυμα από γείτονα</a:t>
              </a:r>
              <a:endParaRPr lang="en-US" sz="2000">
                <a:latin typeface="Arial" pitchFamily="34" charset="0"/>
              </a:endParaRPr>
            </a:p>
            <a:p>
              <a:pPr eaLnBrk="0" hangingPunct="0">
                <a:spcBef>
                  <a:spcPct val="50000"/>
                </a:spcBef>
              </a:pPr>
              <a:endParaRPr lang="en-US" sz="2000">
                <a:latin typeface="Arial" pitchFamily="34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400" i="1">
                  <a:solidFill>
                    <a:srgbClr val="33CC33"/>
                  </a:solidFill>
                  <a:latin typeface="Arial" pitchFamily="34" charset="0"/>
                </a:rPr>
                <a:t>υπολογίζει ξανά</a:t>
              </a:r>
              <a:r>
                <a:rPr lang="en-US" sz="2000">
                  <a:solidFill>
                    <a:srgbClr val="33CC33"/>
                  </a:solidFill>
                  <a:latin typeface="Arial" pitchFamily="34" charset="0"/>
                </a:rPr>
                <a:t> </a:t>
              </a:r>
              <a:r>
                <a:rPr lang="el-GR" sz="2000">
                  <a:latin typeface="Arial" pitchFamily="34" charset="0"/>
                </a:rPr>
                <a:t>εκτιμήσεις</a:t>
              </a:r>
            </a:p>
            <a:p>
              <a:pPr eaLnBrk="0" hangingPunct="0">
                <a:spcBef>
                  <a:spcPct val="50000"/>
                </a:spcBef>
              </a:pPr>
              <a:endParaRPr lang="en-US" sz="2000">
                <a:latin typeface="Arial" pitchFamily="34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Arial" pitchFamily="34" charset="0"/>
                </a:rPr>
                <a:t>Εάν ο πίνακας διανυσμάτων απόστασης (</a:t>
              </a:r>
              <a:r>
                <a:rPr lang="en-US" sz="2000">
                  <a:latin typeface="Arial" pitchFamily="34" charset="0"/>
                </a:rPr>
                <a:t>DV</a:t>
              </a:r>
              <a:r>
                <a:rPr lang="el-GR" sz="2000">
                  <a:latin typeface="Arial" pitchFamily="34" charset="0"/>
                </a:rPr>
                <a:t>) προς οποινδήποτε προορισμό έχει αλλάξει</a:t>
              </a:r>
              <a:r>
                <a:rPr lang="en-US" sz="2000">
                  <a:latin typeface="Arial" pitchFamily="34" charset="0"/>
                </a:rPr>
                <a:t>, </a:t>
              </a:r>
              <a:r>
                <a:rPr lang="el-GR" sz="2400" i="1">
                  <a:solidFill>
                    <a:srgbClr val="33CC33"/>
                  </a:solidFill>
                  <a:latin typeface="Arial" pitchFamily="34" charset="0"/>
                </a:rPr>
                <a:t>ειδοποιεί</a:t>
              </a:r>
              <a:r>
                <a:rPr lang="en-US" sz="2000">
                  <a:solidFill>
                    <a:srgbClr val="33CC33"/>
                  </a:solidFill>
                  <a:latin typeface="Arial" pitchFamily="34" charset="0"/>
                </a:rPr>
                <a:t> </a:t>
              </a:r>
              <a:r>
                <a:rPr lang="el-GR" sz="2000">
                  <a:latin typeface="Arial" pitchFamily="34" charset="0"/>
                </a:rPr>
                <a:t>τους γείτονες</a:t>
              </a:r>
              <a:endParaRPr lang="en-US" sz="2400">
                <a:latin typeface="Arial" pitchFamily="34" charset="0"/>
              </a:endParaRPr>
            </a:p>
            <a:p>
              <a:pPr algn="ctr" eaLnBrk="0" hangingPunct="0">
                <a:spcBef>
                  <a:spcPct val="50000"/>
                </a:spcBef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0969" name="Line 6"/>
            <p:cNvSpPr>
              <a:spLocks noChangeShapeType="1"/>
            </p:cNvSpPr>
            <p:nvPr/>
          </p:nvSpPr>
          <p:spPr bwMode="auto">
            <a:xfrm>
              <a:off x="4353" y="1965"/>
              <a:ext cx="0" cy="372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0970" name="Line 7"/>
            <p:cNvSpPr>
              <a:spLocks noChangeShapeType="1"/>
            </p:cNvSpPr>
            <p:nvPr/>
          </p:nvSpPr>
          <p:spPr bwMode="auto">
            <a:xfrm>
              <a:off x="4329" y="2607"/>
              <a:ext cx="0" cy="372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0971" name="Freeform 8"/>
            <p:cNvSpPr>
              <a:spLocks/>
            </p:cNvSpPr>
            <p:nvPr/>
          </p:nvSpPr>
          <p:spPr bwMode="auto">
            <a:xfrm>
              <a:off x="3354" y="1212"/>
              <a:ext cx="1065" cy="2810"/>
            </a:xfrm>
            <a:custGeom>
              <a:avLst/>
              <a:gdLst>
                <a:gd name="T0" fmla="*/ 1742 w 978"/>
                <a:gd name="T1" fmla="*/ 9350 h 2256"/>
                <a:gd name="T2" fmla="*/ 1743 w 978"/>
                <a:gd name="T3" fmla="*/ 10491 h 2256"/>
                <a:gd name="T4" fmla="*/ 0 w 978"/>
                <a:gd name="T5" fmla="*/ 10491 h 2256"/>
                <a:gd name="T6" fmla="*/ 0 w 978"/>
                <a:gd name="T7" fmla="*/ 0 h 2256"/>
                <a:gd name="T8" fmla="*/ 1775 w 978"/>
                <a:gd name="T9" fmla="*/ 0 h 2256"/>
                <a:gd name="T10" fmla="*/ 1775 w 978"/>
                <a:gd name="T11" fmla="*/ 719 h 225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78"/>
                <a:gd name="T19" fmla="*/ 0 h 2256"/>
                <a:gd name="T20" fmla="*/ 978 w 978"/>
                <a:gd name="T21" fmla="*/ 2256 h 225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78" h="2256">
                  <a:moveTo>
                    <a:pt x="960" y="2010"/>
                  </a:moveTo>
                  <a:lnTo>
                    <a:pt x="961" y="2256"/>
                  </a:lnTo>
                  <a:lnTo>
                    <a:pt x="0" y="2256"/>
                  </a:lnTo>
                  <a:lnTo>
                    <a:pt x="0" y="0"/>
                  </a:lnTo>
                  <a:lnTo>
                    <a:pt x="978" y="0"/>
                  </a:lnTo>
                  <a:lnTo>
                    <a:pt x="978" y="155"/>
                  </a:lnTo>
                </a:path>
              </a:pathLst>
            </a:cu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</p:grpSp>
      <p:sp>
        <p:nvSpPr>
          <p:cNvPr id="40967" name="Text Box 9"/>
          <p:cNvSpPr txBox="1">
            <a:spLocks noChangeArrowheads="1"/>
          </p:cNvSpPr>
          <p:nvPr/>
        </p:nvSpPr>
        <p:spPr bwMode="auto">
          <a:xfrm>
            <a:off x="5122863" y="1619250"/>
            <a:ext cx="2047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l-GR" sz="2400">
                <a:solidFill>
                  <a:srgbClr val="FF0000"/>
                </a:solidFill>
              </a:rPr>
              <a:t>Κάθε κόμβος</a:t>
            </a:r>
            <a:r>
              <a:rPr lang="en-US" sz="2400">
                <a:solidFill>
                  <a:srgbClr val="FF0000"/>
                </a:solidFill>
              </a:rPr>
              <a:t>:</a:t>
            </a: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40074B1F-BA61-4465-8DB6-2CCFFF993044}" type="slidenum">
              <a:rPr lang="en-US" smtClean="0"/>
              <a:pPr/>
              <a:t>4</a:t>
            </a:fld>
            <a:endParaRPr lang="en-US" smtClean="0"/>
          </a:p>
        </p:txBody>
      </p:sp>
      <p:grpSp>
        <p:nvGrpSpPr>
          <p:cNvPr id="8196" name="Group 166"/>
          <p:cNvGrpSpPr>
            <a:grpSpLocks/>
          </p:cNvGrpSpPr>
          <p:nvPr/>
        </p:nvGrpSpPr>
        <p:grpSpPr bwMode="auto">
          <a:xfrm>
            <a:off x="1301750" y="1208088"/>
            <a:ext cx="5530850" cy="5245100"/>
            <a:chOff x="398" y="129"/>
            <a:chExt cx="3484" cy="3304"/>
          </a:xfrm>
        </p:grpSpPr>
        <p:sp>
          <p:nvSpPr>
            <p:cNvPr id="8198" name="Freeform 2"/>
            <p:cNvSpPr>
              <a:spLocks/>
            </p:cNvSpPr>
            <p:nvPr/>
          </p:nvSpPr>
          <p:spPr bwMode="auto">
            <a:xfrm>
              <a:off x="2031" y="2058"/>
              <a:ext cx="1794" cy="933"/>
            </a:xfrm>
            <a:custGeom>
              <a:avLst/>
              <a:gdLst>
                <a:gd name="T0" fmla="*/ 6 w 1794"/>
                <a:gd name="T1" fmla="*/ 483 h 933"/>
                <a:gd name="T2" fmla="*/ 108 w 1794"/>
                <a:gd name="T3" fmla="*/ 125 h 933"/>
                <a:gd name="T4" fmla="*/ 559 w 1794"/>
                <a:gd name="T5" fmla="*/ 100 h 933"/>
                <a:gd name="T6" fmla="*/ 1128 w 1794"/>
                <a:gd name="T7" fmla="*/ 29 h 933"/>
                <a:gd name="T8" fmla="*/ 1716 w 1794"/>
                <a:gd name="T9" fmla="*/ 275 h 933"/>
                <a:gd name="T10" fmla="*/ 1596 w 1794"/>
                <a:gd name="T11" fmla="*/ 827 h 933"/>
                <a:gd name="T12" fmla="*/ 1380 w 1794"/>
                <a:gd name="T13" fmla="*/ 911 h 933"/>
                <a:gd name="T14" fmla="*/ 840 w 1794"/>
                <a:gd name="T15" fmla="*/ 929 h 933"/>
                <a:gd name="T16" fmla="*/ 414 w 1794"/>
                <a:gd name="T17" fmla="*/ 911 h 933"/>
                <a:gd name="T18" fmla="*/ 143 w 1794"/>
                <a:gd name="T19" fmla="*/ 832 h 933"/>
                <a:gd name="T20" fmla="*/ 6 w 1794"/>
                <a:gd name="T21" fmla="*/ 483 h 9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94"/>
                <a:gd name="T34" fmla="*/ 0 h 933"/>
                <a:gd name="T35" fmla="*/ 1794 w 1794"/>
                <a:gd name="T36" fmla="*/ 933 h 93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94" h="933">
                  <a:moveTo>
                    <a:pt x="6" y="483"/>
                  </a:moveTo>
                  <a:cubicBezTo>
                    <a:pt x="0" y="365"/>
                    <a:pt x="16" y="189"/>
                    <a:pt x="108" y="125"/>
                  </a:cubicBezTo>
                  <a:cubicBezTo>
                    <a:pt x="200" y="61"/>
                    <a:pt x="389" y="116"/>
                    <a:pt x="559" y="100"/>
                  </a:cubicBezTo>
                  <a:cubicBezTo>
                    <a:pt x="729" y="84"/>
                    <a:pt x="935" y="0"/>
                    <a:pt x="1128" y="29"/>
                  </a:cubicBezTo>
                  <a:cubicBezTo>
                    <a:pt x="1321" y="58"/>
                    <a:pt x="1638" y="142"/>
                    <a:pt x="1716" y="275"/>
                  </a:cubicBezTo>
                  <a:cubicBezTo>
                    <a:pt x="1794" y="408"/>
                    <a:pt x="1652" y="721"/>
                    <a:pt x="1596" y="827"/>
                  </a:cubicBezTo>
                  <a:cubicBezTo>
                    <a:pt x="1540" y="933"/>
                    <a:pt x="1506" y="894"/>
                    <a:pt x="1380" y="911"/>
                  </a:cubicBezTo>
                  <a:cubicBezTo>
                    <a:pt x="1254" y="928"/>
                    <a:pt x="1001" y="929"/>
                    <a:pt x="840" y="929"/>
                  </a:cubicBezTo>
                  <a:cubicBezTo>
                    <a:pt x="679" y="929"/>
                    <a:pt x="530" y="927"/>
                    <a:pt x="414" y="911"/>
                  </a:cubicBezTo>
                  <a:cubicBezTo>
                    <a:pt x="298" y="895"/>
                    <a:pt x="211" y="903"/>
                    <a:pt x="143" y="832"/>
                  </a:cubicBezTo>
                  <a:cubicBezTo>
                    <a:pt x="75" y="761"/>
                    <a:pt x="4" y="624"/>
                    <a:pt x="6" y="483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199" name="Freeform 3"/>
            <p:cNvSpPr>
              <a:spLocks/>
            </p:cNvSpPr>
            <p:nvPr/>
          </p:nvSpPr>
          <p:spPr bwMode="auto">
            <a:xfrm>
              <a:off x="1090" y="1594"/>
              <a:ext cx="1443" cy="816"/>
            </a:xfrm>
            <a:custGeom>
              <a:avLst/>
              <a:gdLst>
                <a:gd name="T0" fmla="*/ 0 w 1443"/>
                <a:gd name="T1" fmla="*/ 0 h 816"/>
                <a:gd name="T2" fmla="*/ 1076 w 1443"/>
                <a:gd name="T3" fmla="*/ 782 h 816"/>
                <a:gd name="T4" fmla="*/ 1320 w 1443"/>
                <a:gd name="T5" fmla="*/ 788 h 816"/>
                <a:gd name="T6" fmla="*/ 1443 w 1443"/>
                <a:gd name="T7" fmla="*/ 5 h 816"/>
                <a:gd name="T8" fmla="*/ 0 w 1443"/>
                <a:gd name="T9" fmla="*/ 0 h 8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3"/>
                <a:gd name="T16" fmla="*/ 0 h 816"/>
                <a:gd name="T17" fmla="*/ 1443 w 1443"/>
                <a:gd name="T18" fmla="*/ 816 h 8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0" name="Rectangle 4"/>
            <p:cNvSpPr>
              <a:spLocks noChangeArrowheads="1"/>
            </p:cNvSpPr>
            <p:nvPr/>
          </p:nvSpPr>
          <p:spPr bwMode="auto">
            <a:xfrm>
              <a:off x="1084" y="129"/>
              <a:ext cx="1460" cy="147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201" name="Oval 5"/>
            <p:cNvSpPr>
              <a:spLocks noChangeArrowheads="1"/>
            </p:cNvSpPr>
            <p:nvPr/>
          </p:nvSpPr>
          <p:spPr bwMode="auto">
            <a:xfrm>
              <a:off x="1163" y="162"/>
              <a:ext cx="1320" cy="38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202" name="Freeform 6"/>
            <p:cNvSpPr>
              <a:spLocks/>
            </p:cNvSpPr>
            <p:nvPr/>
          </p:nvSpPr>
          <p:spPr bwMode="auto">
            <a:xfrm>
              <a:off x="2433" y="2249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8203" name="Group 7"/>
            <p:cNvGrpSpPr>
              <a:grpSpLocks/>
            </p:cNvGrpSpPr>
            <p:nvPr/>
          </p:nvGrpSpPr>
          <p:grpSpPr bwMode="auto">
            <a:xfrm>
              <a:off x="2122" y="2359"/>
              <a:ext cx="316" cy="147"/>
              <a:chOff x="3600" y="219"/>
              <a:chExt cx="360" cy="175"/>
            </a:xfrm>
          </p:grpSpPr>
          <p:sp>
            <p:nvSpPr>
              <p:cNvPr id="8348" name="Oval 8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8349" name="Line 9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8350" name="Line 10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8351" name="Rectangle 11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8352" name="Oval 12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grpSp>
            <p:nvGrpSpPr>
              <p:cNvPr id="8353" name="Group 13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8358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8359" name="Line 15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8360" name="Line 16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  <p:grpSp>
            <p:nvGrpSpPr>
              <p:cNvPr id="8354" name="Group 17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8355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8356" name="Line 1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8357" name="Line 20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</p:grpSp>
        <p:grpSp>
          <p:nvGrpSpPr>
            <p:cNvPr id="8204" name="Group 21"/>
            <p:cNvGrpSpPr>
              <a:grpSpLocks/>
            </p:cNvGrpSpPr>
            <p:nvPr/>
          </p:nvGrpSpPr>
          <p:grpSpPr bwMode="auto">
            <a:xfrm>
              <a:off x="2344" y="2761"/>
              <a:ext cx="316" cy="147"/>
              <a:chOff x="3600" y="219"/>
              <a:chExt cx="360" cy="175"/>
            </a:xfrm>
          </p:grpSpPr>
          <p:sp>
            <p:nvSpPr>
              <p:cNvPr id="8335" name="Oval 22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8336" name="Line 23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8337" name="Line 24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8338" name="Rectangle 25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8339" name="Oval 26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grpSp>
            <p:nvGrpSpPr>
              <p:cNvPr id="8340" name="Group 27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8345" name="Line 28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8346" name="Line 2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8347" name="Line 30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  <p:grpSp>
            <p:nvGrpSpPr>
              <p:cNvPr id="8341" name="Group 31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8342" name="Line 3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8343" name="Line 3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8344" name="Line 3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</p:grpSp>
        <p:grpSp>
          <p:nvGrpSpPr>
            <p:cNvPr id="8205" name="Group 35"/>
            <p:cNvGrpSpPr>
              <a:grpSpLocks/>
            </p:cNvGrpSpPr>
            <p:nvPr/>
          </p:nvGrpSpPr>
          <p:grpSpPr bwMode="auto">
            <a:xfrm>
              <a:off x="2769" y="2167"/>
              <a:ext cx="316" cy="147"/>
              <a:chOff x="3600" y="219"/>
              <a:chExt cx="360" cy="175"/>
            </a:xfrm>
          </p:grpSpPr>
          <p:sp>
            <p:nvSpPr>
              <p:cNvPr id="8322" name="Oval 36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8323" name="Line 37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8324" name="Line 38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8325" name="Rectangle 39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8326" name="Oval 40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grpSp>
            <p:nvGrpSpPr>
              <p:cNvPr id="8327" name="Group 41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8332" name="Line 4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8333" name="Line 4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8334" name="Line 4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  <p:grpSp>
            <p:nvGrpSpPr>
              <p:cNvPr id="8328" name="Group 45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8329" name="Line 46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8330" name="Line 47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8331" name="Line 48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</p:grpSp>
        <p:grpSp>
          <p:nvGrpSpPr>
            <p:cNvPr id="8206" name="Group 49"/>
            <p:cNvGrpSpPr>
              <a:grpSpLocks/>
            </p:cNvGrpSpPr>
            <p:nvPr/>
          </p:nvGrpSpPr>
          <p:grpSpPr bwMode="auto">
            <a:xfrm>
              <a:off x="2720" y="2586"/>
              <a:ext cx="315" cy="147"/>
              <a:chOff x="3600" y="219"/>
              <a:chExt cx="360" cy="175"/>
            </a:xfrm>
          </p:grpSpPr>
          <p:sp>
            <p:nvSpPr>
              <p:cNvPr id="8309" name="Oval 50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8310" name="Line 51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8311" name="Line 52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8312" name="Rectangle 53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8313" name="Oval 54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grpSp>
            <p:nvGrpSpPr>
              <p:cNvPr id="8314" name="Group 55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8319" name="Line 56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8320" name="Line 57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8321" name="Line 58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  <p:grpSp>
            <p:nvGrpSpPr>
              <p:cNvPr id="8315" name="Group 59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8316" name="Line 60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8317" name="Line 61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8318" name="Line 62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</p:grpSp>
        <p:grpSp>
          <p:nvGrpSpPr>
            <p:cNvPr id="8207" name="Group 63"/>
            <p:cNvGrpSpPr>
              <a:grpSpLocks/>
            </p:cNvGrpSpPr>
            <p:nvPr/>
          </p:nvGrpSpPr>
          <p:grpSpPr bwMode="auto">
            <a:xfrm>
              <a:off x="3120" y="2773"/>
              <a:ext cx="316" cy="147"/>
              <a:chOff x="3600" y="219"/>
              <a:chExt cx="360" cy="175"/>
            </a:xfrm>
          </p:grpSpPr>
          <p:sp>
            <p:nvSpPr>
              <p:cNvPr id="8296" name="Oval 64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8297" name="Line 65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8298" name="Line 66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8299" name="Rectangle 67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8300" name="Oval 68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grpSp>
            <p:nvGrpSpPr>
              <p:cNvPr id="8301" name="Group 69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8306" name="Line 70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8307" name="Line 71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8308" name="Line 72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  <p:grpSp>
            <p:nvGrpSpPr>
              <p:cNvPr id="8302" name="Group 73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8303" name="Line 74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8304" name="Line 75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8305" name="Line 76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</p:grpSp>
        <p:grpSp>
          <p:nvGrpSpPr>
            <p:cNvPr id="8208" name="Group 77"/>
            <p:cNvGrpSpPr>
              <a:grpSpLocks/>
            </p:cNvGrpSpPr>
            <p:nvPr/>
          </p:nvGrpSpPr>
          <p:grpSpPr bwMode="auto">
            <a:xfrm>
              <a:off x="3400" y="2360"/>
              <a:ext cx="316" cy="147"/>
              <a:chOff x="3600" y="219"/>
              <a:chExt cx="360" cy="175"/>
            </a:xfrm>
          </p:grpSpPr>
          <p:sp>
            <p:nvSpPr>
              <p:cNvPr id="8283" name="Oval 78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8284" name="Line 79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8285" name="Line 80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8286" name="Rectangle 81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8287" name="Oval 82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grpSp>
            <p:nvGrpSpPr>
              <p:cNvPr id="8288" name="Group 83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8293" name="Line 84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8294" name="Line 85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8295" name="Line 86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  <p:grpSp>
            <p:nvGrpSpPr>
              <p:cNvPr id="8289" name="Group 87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8290" name="Line 88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8291" name="Line 8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8292" name="Line 90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</p:grpSp>
        <p:sp>
          <p:nvSpPr>
            <p:cNvPr id="8209" name="Freeform 91"/>
            <p:cNvSpPr>
              <a:spLocks/>
            </p:cNvSpPr>
            <p:nvPr/>
          </p:nvSpPr>
          <p:spPr bwMode="auto">
            <a:xfrm>
              <a:off x="3089" y="2245"/>
              <a:ext cx="318" cy="194"/>
            </a:xfrm>
            <a:custGeom>
              <a:avLst/>
              <a:gdLst>
                <a:gd name="T0" fmla="*/ 0 w 318"/>
                <a:gd name="T1" fmla="*/ 0 h 194"/>
                <a:gd name="T2" fmla="*/ 318 w 318"/>
                <a:gd name="T3" fmla="*/ 194 h 194"/>
                <a:gd name="T4" fmla="*/ 0 60000 65536"/>
                <a:gd name="T5" fmla="*/ 0 60000 65536"/>
                <a:gd name="T6" fmla="*/ 0 w 318"/>
                <a:gd name="T7" fmla="*/ 0 h 194"/>
                <a:gd name="T8" fmla="*/ 318 w 318"/>
                <a:gd name="T9" fmla="*/ 194 h 19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8" h="194">
                  <a:moveTo>
                    <a:pt x="0" y="0"/>
                  </a:moveTo>
                  <a:lnTo>
                    <a:pt x="318" y="194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210" name="Freeform 92"/>
            <p:cNvSpPr>
              <a:spLocks/>
            </p:cNvSpPr>
            <p:nvPr/>
          </p:nvSpPr>
          <p:spPr bwMode="auto">
            <a:xfrm>
              <a:off x="2418" y="2492"/>
              <a:ext cx="303" cy="150"/>
            </a:xfrm>
            <a:custGeom>
              <a:avLst/>
              <a:gdLst>
                <a:gd name="T0" fmla="*/ 0 w 294"/>
                <a:gd name="T1" fmla="*/ 0 h 174"/>
                <a:gd name="T2" fmla="*/ 312 w 294"/>
                <a:gd name="T3" fmla="*/ 129 h 174"/>
                <a:gd name="T4" fmla="*/ 0 60000 65536"/>
                <a:gd name="T5" fmla="*/ 0 60000 65536"/>
                <a:gd name="T6" fmla="*/ 0 w 294"/>
                <a:gd name="T7" fmla="*/ 0 h 174"/>
                <a:gd name="T8" fmla="*/ 294 w 294"/>
                <a:gd name="T9" fmla="*/ 174 h 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94" h="174">
                  <a:moveTo>
                    <a:pt x="0" y="0"/>
                  </a:moveTo>
                  <a:lnTo>
                    <a:pt x="294" y="174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211" name="Freeform 93"/>
            <p:cNvSpPr>
              <a:spLocks/>
            </p:cNvSpPr>
            <p:nvPr/>
          </p:nvSpPr>
          <p:spPr bwMode="auto">
            <a:xfrm>
              <a:off x="3015" y="2477"/>
              <a:ext cx="396" cy="156"/>
            </a:xfrm>
            <a:custGeom>
              <a:avLst/>
              <a:gdLst>
                <a:gd name="T0" fmla="*/ 0 w 378"/>
                <a:gd name="T1" fmla="*/ 140 h 174"/>
                <a:gd name="T2" fmla="*/ 415 w 378"/>
                <a:gd name="T3" fmla="*/ 0 h 174"/>
                <a:gd name="T4" fmla="*/ 0 60000 65536"/>
                <a:gd name="T5" fmla="*/ 0 60000 65536"/>
                <a:gd name="T6" fmla="*/ 0 w 378"/>
                <a:gd name="T7" fmla="*/ 0 h 174"/>
                <a:gd name="T8" fmla="*/ 378 w 378"/>
                <a:gd name="T9" fmla="*/ 174 h 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212" name="Freeform 94"/>
            <p:cNvSpPr>
              <a:spLocks/>
            </p:cNvSpPr>
            <p:nvPr/>
          </p:nvSpPr>
          <p:spPr bwMode="auto">
            <a:xfrm>
              <a:off x="3435" y="2511"/>
              <a:ext cx="130" cy="320"/>
            </a:xfrm>
            <a:custGeom>
              <a:avLst/>
              <a:gdLst>
                <a:gd name="T0" fmla="*/ 0 w 118"/>
                <a:gd name="T1" fmla="*/ 205 h 500"/>
                <a:gd name="T2" fmla="*/ 143 w 118"/>
                <a:gd name="T3" fmla="*/ 0 h 500"/>
                <a:gd name="T4" fmla="*/ 0 60000 65536"/>
                <a:gd name="T5" fmla="*/ 0 60000 65536"/>
                <a:gd name="T6" fmla="*/ 0 w 118"/>
                <a:gd name="T7" fmla="*/ 0 h 500"/>
                <a:gd name="T8" fmla="*/ 118 w 118"/>
                <a:gd name="T9" fmla="*/ 500 h 5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8" h="500">
                  <a:moveTo>
                    <a:pt x="0" y="500"/>
                  </a:moveTo>
                  <a:lnTo>
                    <a:pt x="11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213" name="Freeform 95"/>
            <p:cNvSpPr>
              <a:spLocks/>
            </p:cNvSpPr>
            <p:nvPr/>
          </p:nvSpPr>
          <p:spPr bwMode="auto">
            <a:xfrm>
              <a:off x="2657" y="2847"/>
              <a:ext cx="464" cy="47"/>
            </a:xfrm>
            <a:custGeom>
              <a:avLst/>
              <a:gdLst>
                <a:gd name="T0" fmla="*/ 582 w 370"/>
                <a:gd name="T1" fmla="*/ 69 h 32"/>
                <a:gd name="T2" fmla="*/ 0 w 370"/>
                <a:gd name="T3" fmla="*/ 0 h 32"/>
                <a:gd name="T4" fmla="*/ 0 60000 65536"/>
                <a:gd name="T5" fmla="*/ 0 60000 65536"/>
                <a:gd name="T6" fmla="*/ 0 w 370"/>
                <a:gd name="T7" fmla="*/ 0 h 32"/>
                <a:gd name="T8" fmla="*/ 370 w 370"/>
                <a:gd name="T9" fmla="*/ 32 h 3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0" h="32">
                  <a:moveTo>
                    <a:pt x="370" y="32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214" name="Freeform 96"/>
            <p:cNvSpPr>
              <a:spLocks/>
            </p:cNvSpPr>
            <p:nvPr/>
          </p:nvSpPr>
          <p:spPr bwMode="auto">
            <a:xfrm>
              <a:off x="2319" y="2507"/>
              <a:ext cx="122" cy="268"/>
            </a:xfrm>
            <a:custGeom>
              <a:avLst/>
              <a:gdLst>
                <a:gd name="T0" fmla="*/ 78 w 176"/>
                <a:gd name="T1" fmla="*/ 172 h 412"/>
                <a:gd name="T2" fmla="*/ 85 w 176"/>
                <a:gd name="T3" fmla="*/ 174 h 412"/>
                <a:gd name="T4" fmla="*/ 0 w 176"/>
                <a:gd name="T5" fmla="*/ 0 h 412"/>
                <a:gd name="T6" fmla="*/ 0 60000 65536"/>
                <a:gd name="T7" fmla="*/ 0 60000 65536"/>
                <a:gd name="T8" fmla="*/ 0 60000 65536"/>
                <a:gd name="T9" fmla="*/ 0 w 176"/>
                <a:gd name="T10" fmla="*/ 0 h 412"/>
                <a:gd name="T11" fmla="*/ 176 w 176"/>
                <a:gd name="T12" fmla="*/ 412 h 4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412">
                  <a:moveTo>
                    <a:pt x="162" y="408"/>
                  </a:moveTo>
                  <a:lnTo>
                    <a:pt x="176" y="412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215" name="Rectangle 97"/>
            <p:cNvSpPr>
              <a:spLocks noChangeArrowheads="1"/>
            </p:cNvSpPr>
            <p:nvPr/>
          </p:nvSpPr>
          <p:spPr bwMode="auto">
            <a:xfrm>
              <a:off x="1128" y="2264"/>
              <a:ext cx="728" cy="15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216" name="Rectangle 98"/>
            <p:cNvSpPr>
              <a:spLocks noChangeArrowheads="1"/>
            </p:cNvSpPr>
            <p:nvPr/>
          </p:nvSpPr>
          <p:spPr bwMode="auto">
            <a:xfrm>
              <a:off x="1113" y="2279"/>
              <a:ext cx="723" cy="15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217" name="Line 99"/>
            <p:cNvSpPr>
              <a:spLocks noChangeShapeType="1"/>
            </p:cNvSpPr>
            <p:nvPr/>
          </p:nvSpPr>
          <p:spPr bwMode="auto">
            <a:xfrm>
              <a:off x="1759" y="2362"/>
              <a:ext cx="266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218" name="Text Box 100"/>
            <p:cNvSpPr txBox="1">
              <a:spLocks noChangeArrowheads="1"/>
            </p:cNvSpPr>
            <p:nvPr/>
          </p:nvSpPr>
          <p:spPr bwMode="auto">
            <a:xfrm>
              <a:off x="2390" y="2183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pitchFamily="34" charset="0"/>
                </a:rPr>
                <a:t>1</a:t>
              </a:r>
            </a:p>
          </p:txBody>
        </p:sp>
        <p:sp>
          <p:nvSpPr>
            <p:cNvPr id="8219" name="Text Box 101"/>
            <p:cNvSpPr txBox="1">
              <a:spLocks noChangeArrowheads="1"/>
            </p:cNvSpPr>
            <p:nvPr/>
          </p:nvSpPr>
          <p:spPr bwMode="auto">
            <a:xfrm>
              <a:off x="2336" y="245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</a:t>
              </a:r>
            </a:p>
          </p:txBody>
        </p:sp>
        <p:sp>
          <p:nvSpPr>
            <p:cNvPr id="8220" name="Text Box 102"/>
            <p:cNvSpPr txBox="1">
              <a:spLocks noChangeArrowheads="1"/>
            </p:cNvSpPr>
            <p:nvPr/>
          </p:nvSpPr>
          <p:spPr bwMode="auto">
            <a:xfrm>
              <a:off x="2178" y="2505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3</a:t>
              </a:r>
            </a:p>
          </p:txBody>
        </p:sp>
        <p:sp>
          <p:nvSpPr>
            <p:cNvPr id="8221" name="Rectangle 104"/>
            <p:cNvSpPr>
              <a:spLocks noChangeArrowheads="1"/>
            </p:cNvSpPr>
            <p:nvPr/>
          </p:nvSpPr>
          <p:spPr bwMode="auto">
            <a:xfrm>
              <a:off x="1509" y="2281"/>
              <a:ext cx="269" cy="15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222" name="Text Box 105"/>
            <p:cNvSpPr txBox="1">
              <a:spLocks noChangeArrowheads="1"/>
            </p:cNvSpPr>
            <p:nvPr/>
          </p:nvSpPr>
          <p:spPr bwMode="auto">
            <a:xfrm>
              <a:off x="1479" y="2264"/>
              <a:ext cx="33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>
                  <a:latin typeface="Arial" pitchFamily="34" charset="0"/>
                </a:rPr>
                <a:t>0111</a:t>
              </a:r>
            </a:p>
          </p:txBody>
        </p:sp>
        <p:sp>
          <p:nvSpPr>
            <p:cNvPr id="8223" name="Text Box 106"/>
            <p:cNvSpPr txBox="1">
              <a:spLocks noChangeArrowheads="1"/>
            </p:cNvSpPr>
            <p:nvPr/>
          </p:nvSpPr>
          <p:spPr bwMode="auto">
            <a:xfrm>
              <a:off x="398" y="1841"/>
              <a:ext cx="102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value in arriving</a:t>
              </a:r>
            </a:p>
            <a:p>
              <a:r>
                <a:rPr lang="en-US" sz="1600">
                  <a:latin typeface="Arial" pitchFamily="34" charset="0"/>
                </a:rPr>
                <a:t>packet’s header</a:t>
              </a:r>
            </a:p>
          </p:txBody>
        </p:sp>
        <p:sp>
          <p:nvSpPr>
            <p:cNvPr id="8224" name="Line 107"/>
            <p:cNvSpPr>
              <a:spLocks noChangeShapeType="1"/>
            </p:cNvSpPr>
            <p:nvPr/>
          </p:nvSpPr>
          <p:spPr bwMode="auto">
            <a:xfrm flipH="1">
              <a:off x="1269" y="2444"/>
              <a:ext cx="8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25" name="Text Box 108"/>
            <p:cNvSpPr txBox="1">
              <a:spLocks noChangeArrowheads="1"/>
            </p:cNvSpPr>
            <p:nvPr/>
          </p:nvSpPr>
          <p:spPr bwMode="auto">
            <a:xfrm>
              <a:off x="1244" y="261"/>
              <a:ext cx="11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>
                  <a:latin typeface="Arial" pitchFamily="34" charset="0"/>
                </a:rPr>
                <a:t>routing algorithm</a:t>
              </a:r>
            </a:p>
          </p:txBody>
        </p:sp>
        <p:sp>
          <p:nvSpPr>
            <p:cNvPr id="8226" name="Rectangle 109"/>
            <p:cNvSpPr>
              <a:spLocks noChangeArrowheads="1"/>
            </p:cNvSpPr>
            <p:nvPr/>
          </p:nvSpPr>
          <p:spPr bwMode="auto">
            <a:xfrm>
              <a:off x="1197" y="732"/>
              <a:ext cx="1263" cy="80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227" name="Text Box 110"/>
            <p:cNvSpPr txBox="1">
              <a:spLocks noChangeArrowheads="1"/>
            </p:cNvSpPr>
            <p:nvPr/>
          </p:nvSpPr>
          <p:spPr bwMode="auto">
            <a:xfrm>
              <a:off x="1248" y="702"/>
              <a:ext cx="11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pitchFamily="34" charset="0"/>
                </a:rPr>
                <a:t>local forwarding table</a:t>
              </a:r>
            </a:p>
          </p:txBody>
        </p:sp>
        <p:sp>
          <p:nvSpPr>
            <p:cNvPr id="8228" name="Text Box 111"/>
            <p:cNvSpPr txBox="1">
              <a:spLocks noChangeArrowheads="1"/>
            </p:cNvSpPr>
            <p:nvPr/>
          </p:nvSpPr>
          <p:spPr bwMode="auto">
            <a:xfrm>
              <a:off x="1174" y="858"/>
              <a:ext cx="76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>
                  <a:latin typeface="Arial" pitchFamily="34" charset="0"/>
                </a:rPr>
                <a:t>header value</a:t>
              </a:r>
            </a:p>
          </p:txBody>
        </p:sp>
        <p:sp>
          <p:nvSpPr>
            <p:cNvPr id="8229" name="Text Box 112"/>
            <p:cNvSpPr txBox="1">
              <a:spLocks noChangeArrowheads="1"/>
            </p:cNvSpPr>
            <p:nvPr/>
          </p:nvSpPr>
          <p:spPr bwMode="auto">
            <a:xfrm>
              <a:off x="1846" y="859"/>
              <a:ext cx="65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>
                  <a:latin typeface="Arial" pitchFamily="34" charset="0"/>
                </a:rPr>
                <a:t>output link</a:t>
              </a:r>
            </a:p>
          </p:txBody>
        </p:sp>
        <p:sp>
          <p:nvSpPr>
            <p:cNvPr id="8230" name="Line 113"/>
            <p:cNvSpPr>
              <a:spLocks noChangeShapeType="1"/>
            </p:cNvSpPr>
            <p:nvPr/>
          </p:nvSpPr>
          <p:spPr bwMode="auto">
            <a:xfrm>
              <a:off x="1908" y="866"/>
              <a:ext cx="5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31" name="Text Box 114"/>
            <p:cNvSpPr txBox="1">
              <a:spLocks noChangeArrowheads="1"/>
            </p:cNvSpPr>
            <p:nvPr/>
          </p:nvSpPr>
          <p:spPr bwMode="auto">
            <a:xfrm>
              <a:off x="1586" y="1037"/>
              <a:ext cx="33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200">
                  <a:latin typeface="Arial" pitchFamily="34" charset="0"/>
                </a:rPr>
                <a:t>0100</a:t>
              </a:r>
            </a:p>
            <a:p>
              <a:pPr algn="r"/>
              <a:r>
                <a:rPr lang="en-US" sz="1200">
                  <a:latin typeface="Arial" pitchFamily="34" charset="0"/>
                </a:rPr>
                <a:t>0101</a:t>
              </a:r>
            </a:p>
            <a:p>
              <a:pPr algn="r"/>
              <a:r>
                <a:rPr lang="en-US" sz="1200">
                  <a:latin typeface="Arial" pitchFamily="34" charset="0"/>
                </a:rPr>
                <a:t>0111</a:t>
              </a:r>
            </a:p>
            <a:p>
              <a:pPr algn="r"/>
              <a:r>
                <a:rPr lang="en-US" sz="1200">
                  <a:latin typeface="Arial" pitchFamily="34" charset="0"/>
                </a:rPr>
                <a:t>1001</a:t>
              </a:r>
            </a:p>
          </p:txBody>
        </p:sp>
        <p:sp>
          <p:nvSpPr>
            <p:cNvPr id="8232" name="Text Box 115"/>
            <p:cNvSpPr txBox="1">
              <a:spLocks noChangeArrowheads="1"/>
            </p:cNvSpPr>
            <p:nvPr/>
          </p:nvSpPr>
          <p:spPr bwMode="auto">
            <a:xfrm>
              <a:off x="1918" y="1037"/>
              <a:ext cx="169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>
                  <a:latin typeface="Arial" pitchFamily="34" charset="0"/>
                </a:rPr>
                <a:t>3</a:t>
              </a:r>
            </a:p>
            <a:p>
              <a:pPr algn="ctr"/>
              <a:r>
                <a:rPr lang="en-US" sz="1200">
                  <a:latin typeface="Arial" pitchFamily="34" charset="0"/>
                </a:rPr>
                <a:t>2</a:t>
              </a:r>
            </a:p>
            <a:p>
              <a:pPr algn="ctr"/>
              <a:r>
                <a:rPr lang="en-US" sz="1200">
                  <a:latin typeface="Arial" pitchFamily="34" charset="0"/>
                </a:rPr>
                <a:t>2</a:t>
              </a:r>
            </a:p>
            <a:p>
              <a:pPr algn="ctr"/>
              <a:r>
                <a:rPr lang="en-US" sz="1200">
                  <a:latin typeface="Arial" pitchFamily="34" charset="0"/>
                </a:rPr>
                <a:t>1</a:t>
              </a:r>
            </a:p>
          </p:txBody>
        </p:sp>
        <p:sp>
          <p:nvSpPr>
            <p:cNvPr id="8233" name="Line 116"/>
            <p:cNvSpPr>
              <a:spLocks noChangeShapeType="1"/>
            </p:cNvSpPr>
            <p:nvPr/>
          </p:nvSpPr>
          <p:spPr bwMode="auto">
            <a:xfrm>
              <a:off x="1197" y="1028"/>
              <a:ext cx="12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34" name="Line 117"/>
            <p:cNvSpPr>
              <a:spLocks noChangeShapeType="1"/>
            </p:cNvSpPr>
            <p:nvPr/>
          </p:nvSpPr>
          <p:spPr bwMode="auto">
            <a:xfrm>
              <a:off x="1192" y="872"/>
              <a:ext cx="12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35" name="AutoShape 118"/>
            <p:cNvSpPr>
              <a:spLocks noChangeArrowheads="1"/>
            </p:cNvSpPr>
            <p:nvPr/>
          </p:nvSpPr>
          <p:spPr bwMode="auto">
            <a:xfrm rot="5400000">
              <a:off x="1763" y="548"/>
              <a:ext cx="151" cy="172"/>
            </a:xfrm>
            <a:prstGeom prst="rightArrow">
              <a:avLst>
                <a:gd name="adj1" fmla="val 51167"/>
                <a:gd name="adj2" fmla="val 39736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236" name="Line 119"/>
            <p:cNvSpPr>
              <a:spLocks noChangeShapeType="1"/>
            </p:cNvSpPr>
            <p:nvPr/>
          </p:nvSpPr>
          <p:spPr bwMode="auto">
            <a:xfrm>
              <a:off x="1371" y="2086"/>
              <a:ext cx="229" cy="2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37" name="Freeform 120"/>
            <p:cNvSpPr>
              <a:spLocks/>
            </p:cNvSpPr>
            <p:nvPr/>
          </p:nvSpPr>
          <p:spPr bwMode="auto">
            <a:xfrm>
              <a:off x="2047" y="2395"/>
              <a:ext cx="554" cy="167"/>
            </a:xfrm>
            <a:custGeom>
              <a:avLst/>
              <a:gdLst>
                <a:gd name="T0" fmla="*/ 0 w 554"/>
                <a:gd name="T1" fmla="*/ 10 h 167"/>
                <a:gd name="T2" fmla="*/ 324 w 554"/>
                <a:gd name="T3" fmla="*/ 26 h 167"/>
                <a:gd name="T4" fmla="*/ 554 w 554"/>
                <a:gd name="T5" fmla="*/ 167 h 167"/>
                <a:gd name="T6" fmla="*/ 0 60000 65536"/>
                <a:gd name="T7" fmla="*/ 0 60000 65536"/>
                <a:gd name="T8" fmla="*/ 0 60000 65536"/>
                <a:gd name="T9" fmla="*/ 0 w 554"/>
                <a:gd name="T10" fmla="*/ 0 h 167"/>
                <a:gd name="T11" fmla="*/ 554 w 554"/>
                <a:gd name="T12" fmla="*/ 167 h 16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54" h="167">
                  <a:moveTo>
                    <a:pt x="0" y="10"/>
                  </a:moveTo>
                  <a:cubicBezTo>
                    <a:pt x="102" y="0"/>
                    <a:pt x="240" y="5"/>
                    <a:pt x="324" y="26"/>
                  </a:cubicBezTo>
                  <a:cubicBezTo>
                    <a:pt x="416" y="52"/>
                    <a:pt x="502" y="120"/>
                    <a:pt x="554" y="167"/>
                  </a:cubicBezTo>
                </a:path>
              </a:pathLst>
            </a:cu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38" name="Freeform 121"/>
            <p:cNvSpPr>
              <a:spLocks/>
            </p:cNvSpPr>
            <p:nvPr/>
          </p:nvSpPr>
          <p:spPr bwMode="auto">
            <a:xfrm flipH="1">
              <a:off x="3518" y="2127"/>
              <a:ext cx="364" cy="234"/>
            </a:xfrm>
            <a:custGeom>
              <a:avLst/>
              <a:gdLst>
                <a:gd name="T0" fmla="*/ 0 w 1443"/>
                <a:gd name="T1" fmla="*/ 0 h 816"/>
                <a:gd name="T2" fmla="*/ 68 w 1443"/>
                <a:gd name="T3" fmla="*/ 64 h 816"/>
                <a:gd name="T4" fmla="*/ 84 w 1443"/>
                <a:gd name="T5" fmla="*/ 65 h 816"/>
                <a:gd name="T6" fmla="*/ 92 w 1443"/>
                <a:gd name="T7" fmla="*/ 0 h 816"/>
                <a:gd name="T8" fmla="*/ 0 w 1443"/>
                <a:gd name="T9" fmla="*/ 0 h 8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3"/>
                <a:gd name="T16" fmla="*/ 0 h 816"/>
                <a:gd name="T17" fmla="*/ 1443 w 1443"/>
                <a:gd name="T18" fmla="*/ 816 h 8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39" name="Freeform 122"/>
            <p:cNvSpPr>
              <a:spLocks/>
            </p:cNvSpPr>
            <p:nvPr/>
          </p:nvSpPr>
          <p:spPr bwMode="auto">
            <a:xfrm flipH="1">
              <a:off x="2881" y="1948"/>
              <a:ext cx="364" cy="234"/>
            </a:xfrm>
            <a:custGeom>
              <a:avLst/>
              <a:gdLst>
                <a:gd name="T0" fmla="*/ 0 w 1443"/>
                <a:gd name="T1" fmla="*/ 0 h 816"/>
                <a:gd name="T2" fmla="*/ 68 w 1443"/>
                <a:gd name="T3" fmla="*/ 64 h 816"/>
                <a:gd name="T4" fmla="*/ 84 w 1443"/>
                <a:gd name="T5" fmla="*/ 65 h 816"/>
                <a:gd name="T6" fmla="*/ 92 w 1443"/>
                <a:gd name="T7" fmla="*/ 0 h 816"/>
                <a:gd name="T8" fmla="*/ 0 w 1443"/>
                <a:gd name="T9" fmla="*/ 0 h 8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3"/>
                <a:gd name="T16" fmla="*/ 0 h 816"/>
                <a:gd name="T17" fmla="*/ 1443 w 1443"/>
                <a:gd name="T18" fmla="*/ 816 h 8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40" name="Freeform 123"/>
            <p:cNvSpPr>
              <a:spLocks/>
            </p:cNvSpPr>
            <p:nvPr/>
          </p:nvSpPr>
          <p:spPr bwMode="auto">
            <a:xfrm flipH="1" flipV="1">
              <a:off x="3302" y="2922"/>
              <a:ext cx="342" cy="234"/>
            </a:xfrm>
            <a:custGeom>
              <a:avLst/>
              <a:gdLst>
                <a:gd name="T0" fmla="*/ 0 w 1443"/>
                <a:gd name="T1" fmla="*/ 0 h 816"/>
                <a:gd name="T2" fmla="*/ 60 w 1443"/>
                <a:gd name="T3" fmla="*/ 64 h 816"/>
                <a:gd name="T4" fmla="*/ 74 w 1443"/>
                <a:gd name="T5" fmla="*/ 65 h 816"/>
                <a:gd name="T6" fmla="*/ 81 w 1443"/>
                <a:gd name="T7" fmla="*/ 0 h 816"/>
                <a:gd name="T8" fmla="*/ 0 w 1443"/>
                <a:gd name="T9" fmla="*/ 0 h 8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3"/>
                <a:gd name="T16" fmla="*/ 0 h 816"/>
                <a:gd name="T17" fmla="*/ 1443 w 1443"/>
                <a:gd name="T18" fmla="*/ 816 h 8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41" name="Freeform 124"/>
            <p:cNvSpPr>
              <a:spLocks/>
            </p:cNvSpPr>
            <p:nvPr/>
          </p:nvSpPr>
          <p:spPr bwMode="auto">
            <a:xfrm flipH="1" flipV="1">
              <a:off x="2452" y="2912"/>
              <a:ext cx="342" cy="234"/>
            </a:xfrm>
            <a:custGeom>
              <a:avLst/>
              <a:gdLst>
                <a:gd name="T0" fmla="*/ 0 w 1443"/>
                <a:gd name="T1" fmla="*/ 0 h 816"/>
                <a:gd name="T2" fmla="*/ 60 w 1443"/>
                <a:gd name="T3" fmla="*/ 64 h 816"/>
                <a:gd name="T4" fmla="*/ 74 w 1443"/>
                <a:gd name="T5" fmla="*/ 65 h 816"/>
                <a:gd name="T6" fmla="*/ 81 w 1443"/>
                <a:gd name="T7" fmla="*/ 0 h 816"/>
                <a:gd name="T8" fmla="*/ 0 w 1443"/>
                <a:gd name="T9" fmla="*/ 0 h 8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3"/>
                <a:gd name="T16" fmla="*/ 0 h 816"/>
                <a:gd name="T17" fmla="*/ 1443 w 1443"/>
                <a:gd name="T18" fmla="*/ 816 h 8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42" name="Freeform 125"/>
            <p:cNvSpPr>
              <a:spLocks/>
            </p:cNvSpPr>
            <p:nvPr/>
          </p:nvSpPr>
          <p:spPr bwMode="auto">
            <a:xfrm flipH="1" flipV="1">
              <a:off x="2855" y="2728"/>
              <a:ext cx="342" cy="285"/>
            </a:xfrm>
            <a:custGeom>
              <a:avLst/>
              <a:gdLst>
                <a:gd name="T0" fmla="*/ 0 w 1443"/>
                <a:gd name="T1" fmla="*/ 0 h 816"/>
                <a:gd name="T2" fmla="*/ 60 w 1443"/>
                <a:gd name="T3" fmla="*/ 95 h 816"/>
                <a:gd name="T4" fmla="*/ 74 w 1443"/>
                <a:gd name="T5" fmla="*/ 96 h 816"/>
                <a:gd name="T6" fmla="*/ 81 w 1443"/>
                <a:gd name="T7" fmla="*/ 1 h 816"/>
                <a:gd name="T8" fmla="*/ 0 w 1443"/>
                <a:gd name="T9" fmla="*/ 0 h 8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3"/>
                <a:gd name="T16" fmla="*/ 0 h 816"/>
                <a:gd name="T17" fmla="*/ 1443 w 1443"/>
                <a:gd name="T18" fmla="*/ 816 h 8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grpSp>
          <p:nvGrpSpPr>
            <p:cNvPr id="8243" name="Group 126"/>
            <p:cNvGrpSpPr>
              <a:grpSpLocks/>
            </p:cNvGrpSpPr>
            <p:nvPr/>
          </p:nvGrpSpPr>
          <p:grpSpPr bwMode="auto">
            <a:xfrm>
              <a:off x="2886" y="1668"/>
              <a:ext cx="347" cy="285"/>
              <a:chOff x="2886" y="1668"/>
              <a:chExt cx="347" cy="285"/>
            </a:xfrm>
          </p:grpSpPr>
          <p:sp>
            <p:nvSpPr>
              <p:cNvPr id="8276" name="Rectangle 127"/>
              <p:cNvSpPr>
                <a:spLocks noChangeArrowheads="1"/>
              </p:cNvSpPr>
              <p:nvPr/>
            </p:nvSpPr>
            <p:spPr bwMode="auto">
              <a:xfrm>
                <a:off x="2886" y="1668"/>
                <a:ext cx="347" cy="28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8277" name="Oval 128"/>
              <p:cNvSpPr>
                <a:spLocks noChangeArrowheads="1"/>
              </p:cNvSpPr>
              <p:nvPr/>
            </p:nvSpPr>
            <p:spPr bwMode="auto">
              <a:xfrm>
                <a:off x="2905" y="1674"/>
                <a:ext cx="314" cy="7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8278" name="Rectangle 129"/>
              <p:cNvSpPr>
                <a:spLocks noChangeArrowheads="1"/>
              </p:cNvSpPr>
              <p:nvPr/>
            </p:nvSpPr>
            <p:spPr bwMode="auto">
              <a:xfrm>
                <a:off x="2913" y="1785"/>
                <a:ext cx="300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8279" name="Line 130"/>
              <p:cNvSpPr>
                <a:spLocks noChangeShapeType="1"/>
              </p:cNvSpPr>
              <p:nvPr/>
            </p:nvSpPr>
            <p:spPr bwMode="auto">
              <a:xfrm>
                <a:off x="3082" y="1811"/>
                <a:ext cx="1" cy="1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8280" name="Line 131"/>
              <p:cNvSpPr>
                <a:spLocks noChangeShapeType="1"/>
              </p:cNvSpPr>
              <p:nvPr/>
            </p:nvSpPr>
            <p:spPr bwMode="auto">
              <a:xfrm>
                <a:off x="2913" y="184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8281" name="Line 132"/>
              <p:cNvSpPr>
                <a:spLocks noChangeShapeType="1"/>
              </p:cNvSpPr>
              <p:nvPr/>
            </p:nvSpPr>
            <p:spPr bwMode="auto">
              <a:xfrm>
                <a:off x="2912" y="181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8282" name="AutoShape 133"/>
              <p:cNvSpPr>
                <a:spLocks noChangeArrowheads="1"/>
              </p:cNvSpPr>
              <p:nvPr/>
            </p:nvSpPr>
            <p:spPr bwMode="auto">
              <a:xfrm rot="5400000">
                <a:off x="3051" y="1745"/>
                <a:ext cx="29" cy="41"/>
              </a:xfrm>
              <a:prstGeom prst="rightArrow">
                <a:avLst>
                  <a:gd name="adj1" fmla="val 51167"/>
                  <a:gd name="adj2" fmla="val 39736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8244" name="Group 134"/>
            <p:cNvGrpSpPr>
              <a:grpSpLocks/>
            </p:cNvGrpSpPr>
            <p:nvPr/>
          </p:nvGrpSpPr>
          <p:grpSpPr bwMode="auto">
            <a:xfrm>
              <a:off x="3524" y="1840"/>
              <a:ext cx="347" cy="285"/>
              <a:chOff x="2886" y="1668"/>
              <a:chExt cx="347" cy="285"/>
            </a:xfrm>
          </p:grpSpPr>
          <p:sp>
            <p:nvSpPr>
              <p:cNvPr id="8269" name="Rectangle 135"/>
              <p:cNvSpPr>
                <a:spLocks noChangeArrowheads="1"/>
              </p:cNvSpPr>
              <p:nvPr/>
            </p:nvSpPr>
            <p:spPr bwMode="auto">
              <a:xfrm>
                <a:off x="2886" y="1668"/>
                <a:ext cx="347" cy="28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8270" name="Oval 136"/>
              <p:cNvSpPr>
                <a:spLocks noChangeArrowheads="1"/>
              </p:cNvSpPr>
              <p:nvPr/>
            </p:nvSpPr>
            <p:spPr bwMode="auto">
              <a:xfrm>
                <a:off x="2905" y="1674"/>
                <a:ext cx="314" cy="7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8271" name="Rectangle 137"/>
              <p:cNvSpPr>
                <a:spLocks noChangeArrowheads="1"/>
              </p:cNvSpPr>
              <p:nvPr/>
            </p:nvSpPr>
            <p:spPr bwMode="auto">
              <a:xfrm>
                <a:off x="2913" y="1785"/>
                <a:ext cx="300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8272" name="Line 138"/>
              <p:cNvSpPr>
                <a:spLocks noChangeShapeType="1"/>
              </p:cNvSpPr>
              <p:nvPr/>
            </p:nvSpPr>
            <p:spPr bwMode="auto">
              <a:xfrm>
                <a:off x="3082" y="1811"/>
                <a:ext cx="1" cy="1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8273" name="Line 139"/>
              <p:cNvSpPr>
                <a:spLocks noChangeShapeType="1"/>
              </p:cNvSpPr>
              <p:nvPr/>
            </p:nvSpPr>
            <p:spPr bwMode="auto">
              <a:xfrm>
                <a:off x="2913" y="184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8274" name="Line 140"/>
              <p:cNvSpPr>
                <a:spLocks noChangeShapeType="1"/>
              </p:cNvSpPr>
              <p:nvPr/>
            </p:nvSpPr>
            <p:spPr bwMode="auto">
              <a:xfrm>
                <a:off x="2912" y="181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8275" name="AutoShape 141"/>
              <p:cNvSpPr>
                <a:spLocks noChangeArrowheads="1"/>
              </p:cNvSpPr>
              <p:nvPr/>
            </p:nvSpPr>
            <p:spPr bwMode="auto">
              <a:xfrm rot="5400000">
                <a:off x="3051" y="1745"/>
                <a:ext cx="29" cy="41"/>
              </a:xfrm>
              <a:prstGeom prst="rightArrow">
                <a:avLst>
                  <a:gd name="adj1" fmla="val 51167"/>
                  <a:gd name="adj2" fmla="val 39736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8245" name="Group 142"/>
            <p:cNvGrpSpPr>
              <a:grpSpLocks/>
            </p:cNvGrpSpPr>
            <p:nvPr/>
          </p:nvGrpSpPr>
          <p:grpSpPr bwMode="auto">
            <a:xfrm>
              <a:off x="3291" y="3148"/>
              <a:ext cx="347" cy="285"/>
              <a:chOff x="2886" y="1668"/>
              <a:chExt cx="347" cy="285"/>
            </a:xfrm>
          </p:grpSpPr>
          <p:sp>
            <p:nvSpPr>
              <p:cNvPr id="8262" name="Rectangle 143"/>
              <p:cNvSpPr>
                <a:spLocks noChangeArrowheads="1"/>
              </p:cNvSpPr>
              <p:nvPr/>
            </p:nvSpPr>
            <p:spPr bwMode="auto">
              <a:xfrm>
                <a:off x="2886" y="1668"/>
                <a:ext cx="347" cy="28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8263" name="Oval 144"/>
              <p:cNvSpPr>
                <a:spLocks noChangeArrowheads="1"/>
              </p:cNvSpPr>
              <p:nvPr/>
            </p:nvSpPr>
            <p:spPr bwMode="auto">
              <a:xfrm>
                <a:off x="2905" y="1674"/>
                <a:ext cx="314" cy="7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8264" name="Rectangle 145"/>
              <p:cNvSpPr>
                <a:spLocks noChangeArrowheads="1"/>
              </p:cNvSpPr>
              <p:nvPr/>
            </p:nvSpPr>
            <p:spPr bwMode="auto">
              <a:xfrm>
                <a:off x="2913" y="1785"/>
                <a:ext cx="300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8265" name="Line 146"/>
              <p:cNvSpPr>
                <a:spLocks noChangeShapeType="1"/>
              </p:cNvSpPr>
              <p:nvPr/>
            </p:nvSpPr>
            <p:spPr bwMode="auto">
              <a:xfrm>
                <a:off x="3082" y="1811"/>
                <a:ext cx="1" cy="1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8266" name="Line 147"/>
              <p:cNvSpPr>
                <a:spLocks noChangeShapeType="1"/>
              </p:cNvSpPr>
              <p:nvPr/>
            </p:nvSpPr>
            <p:spPr bwMode="auto">
              <a:xfrm>
                <a:off x="2913" y="184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8267" name="Line 148"/>
              <p:cNvSpPr>
                <a:spLocks noChangeShapeType="1"/>
              </p:cNvSpPr>
              <p:nvPr/>
            </p:nvSpPr>
            <p:spPr bwMode="auto">
              <a:xfrm>
                <a:off x="2912" y="181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8268" name="AutoShape 149"/>
              <p:cNvSpPr>
                <a:spLocks noChangeArrowheads="1"/>
              </p:cNvSpPr>
              <p:nvPr/>
            </p:nvSpPr>
            <p:spPr bwMode="auto">
              <a:xfrm rot="5400000">
                <a:off x="3051" y="1745"/>
                <a:ext cx="29" cy="41"/>
              </a:xfrm>
              <a:prstGeom prst="rightArrow">
                <a:avLst>
                  <a:gd name="adj1" fmla="val 51167"/>
                  <a:gd name="adj2" fmla="val 39736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8246" name="Group 150"/>
            <p:cNvGrpSpPr>
              <a:grpSpLocks/>
            </p:cNvGrpSpPr>
            <p:nvPr/>
          </p:nvGrpSpPr>
          <p:grpSpPr bwMode="auto">
            <a:xfrm>
              <a:off x="2853" y="3010"/>
              <a:ext cx="347" cy="285"/>
              <a:chOff x="2886" y="1668"/>
              <a:chExt cx="347" cy="285"/>
            </a:xfrm>
          </p:grpSpPr>
          <p:sp>
            <p:nvSpPr>
              <p:cNvPr id="8255" name="Rectangle 151"/>
              <p:cNvSpPr>
                <a:spLocks noChangeArrowheads="1"/>
              </p:cNvSpPr>
              <p:nvPr/>
            </p:nvSpPr>
            <p:spPr bwMode="auto">
              <a:xfrm>
                <a:off x="2886" y="1668"/>
                <a:ext cx="347" cy="28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8256" name="Oval 152"/>
              <p:cNvSpPr>
                <a:spLocks noChangeArrowheads="1"/>
              </p:cNvSpPr>
              <p:nvPr/>
            </p:nvSpPr>
            <p:spPr bwMode="auto">
              <a:xfrm>
                <a:off x="2905" y="1674"/>
                <a:ext cx="314" cy="7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8257" name="Rectangle 153"/>
              <p:cNvSpPr>
                <a:spLocks noChangeArrowheads="1"/>
              </p:cNvSpPr>
              <p:nvPr/>
            </p:nvSpPr>
            <p:spPr bwMode="auto">
              <a:xfrm>
                <a:off x="2913" y="1785"/>
                <a:ext cx="300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8258" name="Line 154"/>
              <p:cNvSpPr>
                <a:spLocks noChangeShapeType="1"/>
              </p:cNvSpPr>
              <p:nvPr/>
            </p:nvSpPr>
            <p:spPr bwMode="auto">
              <a:xfrm>
                <a:off x="3082" y="1811"/>
                <a:ext cx="1" cy="1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8259" name="Line 155"/>
              <p:cNvSpPr>
                <a:spLocks noChangeShapeType="1"/>
              </p:cNvSpPr>
              <p:nvPr/>
            </p:nvSpPr>
            <p:spPr bwMode="auto">
              <a:xfrm>
                <a:off x="2913" y="184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8260" name="Line 156"/>
              <p:cNvSpPr>
                <a:spLocks noChangeShapeType="1"/>
              </p:cNvSpPr>
              <p:nvPr/>
            </p:nvSpPr>
            <p:spPr bwMode="auto">
              <a:xfrm>
                <a:off x="2912" y="181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8261" name="AutoShape 157"/>
              <p:cNvSpPr>
                <a:spLocks noChangeArrowheads="1"/>
              </p:cNvSpPr>
              <p:nvPr/>
            </p:nvSpPr>
            <p:spPr bwMode="auto">
              <a:xfrm rot="5400000">
                <a:off x="3051" y="1745"/>
                <a:ext cx="29" cy="41"/>
              </a:xfrm>
              <a:prstGeom prst="rightArrow">
                <a:avLst>
                  <a:gd name="adj1" fmla="val 51167"/>
                  <a:gd name="adj2" fmla="val 39736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8247" name="Group 158"/>
            <p:cNvGrpSpPr>
              <a:grpSpLocks/>
            </p:cNvGrpSpPr>
            <p:nvPr/>
          </p:nvGrpSpPr>
          <p:grpSpPr bwMode="auto">
            <a:xfrm>
              <a:off x="2440" y="3131"/>
              <a:ext cx="347" cy="285"/>
              <a:chOff x="2886" y="1668"/>
              <a:chExt cx="347" cy="285"/>
            </a:xfrm>
          </p:grpSpPr>
          <p:sp>
            <p:nvSpPr>
              <p:cNvPr id="8248" name="Rectangle 159"/>
              <p:cNvSpPr>
                <a:spLocks noChangeArrowheads="1"/>
              </p:cNvSpPr>
              <p:nvPr/>
            </p:nvSpPr>
            <p:spPr bwMode="auto">
              <a:xfrm>
                <a:off x="2886" y="1668"/>
                <a:ext cx="347" cy="28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8249" name="Oval 160"/>
              <p:cNvSpPr>
                <a:spLocks noChangeArrowheads="1"/>
              </p:cNvSpPr>
              <p:nvPr/>
            </p:nvSpPr>
            <p:spPr bwMode="auto">
              <a:xfrm>
                <a:off x="2905" y="1674"/>
                <a:ext cx="314" cy="7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8250" name="Rectangle 161"/>
              <p:cNvSpPr>
                <a:spLocks noChangeArrowheads="1"/>
              </p:cNvSpPr>
              <p:nvPr/>
            </p:nvSpPr>
            <p:spPr bwMode="auto">
              <a:xfrm>
                <a:off x="2913" y="1785"/>
                <a:ext cx="300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8251" name="Line 162"/>
              <p:cNvSpPr>
                <a:spLocks noChangeShapeType="1"/>
              </p:cNvSpPr>
              <p:nvPr/>
            </p:nvSpPr>
            <p:spPr bwMode="auto">
              <a:xfrm>
                <a:off x="3082" y="1811"/>
                <a:ext cx="1" cy="1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8252" name="Line 163"/>
              <p:cNvSpPr>
                <a:spLocks noChangeShapeType="1"/>
              </p:cNvSpPr>
              <p:nvPr/>
            </p:nvSpPr>
            <p:spPr bwMode="auto">
              <a:xfrm>
                <a:off x="2913" y="184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8253" name="Line 164"/>
              <p:cNvSpPr>
                <a:spLocks noChangeShapeType="1"/>
              </p:cNvSpPr>
              <p:nvPr/>
            </p:nvSpPr>
            <p:spPr bwMode="auto">
              <a:xfrm>
                <a:off x="2912" y="181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8254" name="AutoShape 165"/>
              <p:cNvSpPr>
                <a:spLocks noChangeArrowheads="1"/>
              </p:cNvSpPr>
              <p:nvPr/>
            </p:nvSpPr>
            <p:spPr bwMode="auto">
              <a:xfrm rot="5400000">
                <a:off x="3051" y="1745"/>
                <a:ext cx="29" cy="41"/>
              </a:xfrm>
              <a:prstGeom prst="rightArrow">
                <a:avLst>
                  <a:gd name="adj1" fmla="val 51167"/>
                  <a:gd name="adj2" fmla="val 39736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8197" name="Text Box 167"/>
          <p:cNvSpPr txBox="1">
            <a:spLocks noChangeArrowheads="1"/>
          </p:cNvSpPr>
          <p:nvPr/>
        </p:nvSpPr>
        <p:spPr bwMode="auto">
          <a:xfrm>
            <a:off x="501650" y="250825"/>
            <a:ext cx="81454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u="sng">
                <a:solidFill>
                  <a:schemeClr val="accent2"/>
                </a:solidFill>
              </a:rPr>
              <a:t>Interplay between routing and forwarding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05CFA967-575D-4C89-BC30-0F8FA24A64C4}" type="slidenum">
              <a:rPr lang="en-US" smtClean="0"/>
              <a:pPr/>
              <a:t>40</a:t>
            </a:fld>
            <a:endParaRPr lang="en-US" smtClean="0"/>
          </a:p>
        </p:txBody>
      </p:sp>
      <p:grpSp>
        <p:nvGrpSpPr>
          <p:cNvPr id="41988" name="Group 2"/>
          <p:cNvGrpSpPr>
            <a:grpSpLocks/>
          </p:cNvGrpSpPr>
          <p:nvPr/>
        </p:nvGrpSpPr>
        <p:grpSpPr bwMode="auto">
          <a:xfrm>
            <a:off x="533400" y="990600"/>
            <a:ext cx="1752600" cy="1738313"/>
            <a:chOff x="240" y="192"/>
            <a:chExt cx="1104" cy="1095"/>
          </a:xfrm>
        </p:grpSpPr>
        <p:sp>
          <p:nvSpPr>
            <p:cNvPr id="42143" name="Line 3"/>
            <p:cNvSpPr>
              <a:spLocks noChangeShapeType="1"/>
            </p:cNvSpPr>
            <p:nvPr/>
          </p:nvSpPr>
          <p:spPr bwMode="auto">
            <a:xfrm>
              <a:off x="672" y="480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42144" name="Line 4"/>
            <p:cNvSpPr>
              <a:spLocks noChangeShapeType="1"/>
            </p:cNvSpPr>
            <p:nvPr/>
          </p:nvSpPr>
          <p:spPr bwMode="auto">
            <a:xfrm>
              <a:off x="480" y="624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42145" name="Text Box 5"/>
            <p:cNvSpPr txBox="1">
              <a:spLocks noChangeArrowheads="1"/>
            </p:cNvSpPr>
            <p:nvPr/>
          </p:nvSpPr>
          <p:spPr bwMode="auto">
            <a:xfrm>
              <a:off x="672" y="384"/>
              <a:ext cx="61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x   y   z</a:t>
              </a:r>
            </a:p>
          </p:txBody>
        </p:sp>
        <p:sp>
          <p:nvSpPr>
            <p:cNvPr id="42146" name="Text Box 6"/>
            <p:cNvSpPr txBox="1">
              <a:spLocks noChangeArrowheads="1"/>
            </p:cNvSpPr>
            <p:nvPr/>
          </p:nvSpPr>
          <p:spPr bwMode="auto">
            <a:xfrm>
              <a:off x="480" y="624"/>
              <a:ext cx="20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x</a:t>
              </a:r>
            </a:p>
          </p:txBody>
        </p:sp>
        <p:sp>
          <p:nvSpPr>
            <p:cNvPr id="42147" name="Text Box 7"/>
            <p:cNvSpPr txBox="1">
              <a:spLocks noChangeArrowheads="1"/>
            </p:cNvSpPr>
            <p:nvPr/>
          </p:nvSpPr>
          <p:spPr bwMode="auto">
            <a:xfrm>
              <a:off x="480" y="816"/>
              <a:ext cx="19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y</a:t>
              </a:r>
            </a:p>
          </p:txBody>
        </p:sp>
        <p:sp>
          <p:nvSpPr>
            <p:cNvPr id="42148" name="Text Box 8"/>
            <p:cNvSpPr txBox="1">
              <a:spLocks noChangeArrowheads="1"/>
            </p:cNvSpPr>
            <p:nvPr/>
          </p:nvSpPr>
          <p:spPr bwMode="auto">
            <a:xfrm>
              <a:off x="480" y="1008"/>
              <a:ext cx="19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z</a:t>
              </a:r>
            </a:p>
          </p:txBody>
        </p:sp>
        <p:sp>
          <p:nvSpPr>
            <p:cNvPr id="42149" name="Text Box 9"/>
            <p:cNvSpPr txBox="1">
              <a:spLocks noChangeArrowheads="1"/>
            </p:cNvSpPr>
            <p:nvPr/>
          </p:nvSpPr>
          <p:spPr bwMode="auto">
            <a:xfrm>
              <a:off x="672" y="624"/>
              <a:ext cx="59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0  2   7</a:t>
              </a:r>
            </a:p>
          </p:txBody>
        </p:sp>
        <p:sp>
          <p:nvSpPr>
            <p:cNvPr id="42150" name="Text Box 10"/>
            <p:cNvSpPr txBox="1">
              <a:spLocks noChangeArrowheads="1"/>
            </p:cNvSpPr>
            <p:nvPr/>
          </p:nvSpPr>
          <p:spPr bwMode="auto">
            <a:xfrm>
              <a:off x="672" y="864"/>
              <a:ext cx="23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∞</a:t>
              </a:r>
            </a:p>
          </p:txBody>
        </p:sp>
        <p:sp>
          <p:nvSpPr>
            <p:cNvPr id="42151" name="Text Box 11"/>
            <p:cNvSpPr txBox="1">
              <a:spLocks noChangeArrowheads="1"/>
            </p:cNvSpPr>
            <p:nvPr/>
          </p:nvSpPr>
          <p:spPr bwMode="auto">
            <a:xfrm>
              <a:off x="816" y="864"/>
              <a:ext cx="23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∞</a:t>
              </a:r>
            </a:p>
          </p:txBody>
        </p:sp>
        <p:sp>
          <p:nvSpPr>
            <p:cNvPr id="42152" name="Text Box 12"/>
            <p:cNvSpPr txBox="1">
              <a:spLocks noChangeArrowheads="1"/>
            </p:cNvSpPr>
            <p:nvPr/>
          </p:nvSpPr>
          <p:spPr bwMode="auto">
            <a:xfrm>
              <a:off x="1056" y="864"/>
              <a:ext cx="23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∞</a:t>
              </a:r>
            </a:p>
          </p:txBody>
        </p:sp>
        <p:sp>
          <p:nvSpPr>
            <p:cNvPr id="42153" name="Text Box 13"/>
            <p:cNvSpPr txBox="1">
              <a:spLocks noChangeArrowheads="1"/>
            </p:cNvSpPr>
            <p:nvPr/>
          </p:nvSpPr>
          <p:spPr bwMode="auto">
            <a:xfrm>
              <a:off x="672" y="1056"/>
              <a:ext cx="23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∞</a:t>
              </a:r>
            </a:p>
          </p:txBody>
        </p:sp>
        <p:sp>
          <p:nvSpPr>
            <p:cNvPr id="42154" name="Text Box 14"/>
            <p:cNvSpPr txBox="1">
              <a:spLocks noChangeArrowheads="1"/>
            </p:cNvSpPr>
            <p:nvPr/>
          </p:nvSpPr>
          <p:spPr bwMode="auto">
            <a:xfrm>
              <a:off x="816" y="1056"/>
              <a:ext cx="23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∞</a:t>
              </a:r>
            </a:p>
          </p:txBody>
        </p:sp>
        <p:sp>
          <p:nvSpPr>
            <p:cNvPr id="42155" name="Text Box 15"/>
            <p:cNvSpPr txBox="1">
              <a:spLocks noChangeArrowheads="1"/>
            </p:cNvSpPr>
            <p:nvPr/>
          </p:nvSpPr>
          <p:spPr bwMode="auto">
            <a:xfrm>
              <a:off x="1056" y="1056"/>
              <a:ext cx="23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∞</a:t>
              </a:r>
            </a:p>
          </p:txBody>
        </p:sp>
        <p:sp>
          <p:nvSpPr>
            <p:cNvPr id="42156" name="Text Box 16"/>
            <p:cNvSpPr txBox="1">
              <a:spLocks noChangeArrowheads="1"/>
            </p:cNvSpPr>
            <p:nvPr/>
          </p:nvSpPr>
          <p:spPr bwMode="auto">
            <a:xfrm rot="-5400000">
              <a:off x="133" y="827"/>
              <a:ext cx="44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from</a:t>
              </a:r>
            </a:p>
          </p:txBody>
        </p:sp>
        <p:sp>
          <p:nvSpPr>
            <p:cNvPr id="42157" name="Text Box 17"/>
            <p:cNvSpPr txBox="1">
              <a:spLocks noChangeArrowheads="1"/>
            </p:cNvSpPr>
            <p:nvPr/>
          </p:nvSpPr>
          <p:spPr bwMode="auto">
            <a:xfrm>
              <a:off x="672" y="192"/>
              <a:ext cx="59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cost to</a:t>
              </a:r>
            </a:p>
          </p:txBody>
        </p:sp>
      </p:grpSp>
      <p:sp>
        <p:nvSpPr>
          <p:cNvPr id="41989" name="Text Box 18"/>
          <p:cNvSpPr txBox="1">
            <a:spLocks noChangeArrowheads="1"/>
          </p:cNvSpPr>
          <p:nvPr/>
        </p:nvSpPr>
        <p:spPr bwMode="auto">
          <a:xfrm rot="-5400000">
            <a:off x="362744" y="3828256"/>
            <a:ext cx="708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from</a:t>
            </a:r>
          </a:p>
        </p:txBody>
      </p:sp>
      <p:sp>
        <p:nvSpPr>
          <p:cNvPr id="41990" name="Text Box 19"/>
          <p:cNvSpPr txBox="1">
            <a:spLocks noChangeArrowheads="1"/>
          </p:cNvSpPr>
          <p:nvPr/>
        </p:nvSpPr>
        <p:spPr bwMode="auto">
          <a:xfrm rot="-5400000">
            <a:off x="362744" y="5580856"/>
            <a:ext cx="708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from</a:t>
            </a:r>
          </a:p>
        </p:txBody>
      </p:sp>
      <p:sp>
        <p:nvSpPr>
          <p:cNvPr id="41991" name="Line 20"/>
          <p:cNvSpPr>
            <a:spLocks noChangeShapeType="1"/>
          </p:cNvSpPr>
          <p:nvPr/>
        </p:nvSpPr>
        <p:spPr bwMode="auto">
          <a:xfrm>
            <a:off x="5486400" y="1524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l-GR"/>
          </a:p>
        </p:txBody>
      </p:sp>
      <p:sp>
        <p:nvSpPr>
          <p:cNvPr id="41992" name="Line 21"/>
          <p:cNvSpPr>
            <a:spLocks noChangeShapeType="1"/>
          </p:cNvSpPr>
          <p:nvPr/>
        </p:nvSpPr>
        <p:spPr bwMode="auto">
          <a:xfrm>
            <a:off x="5181600" y="1752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l-GR"/>
          </a:p>
        </p:txBody>
      </p:sp>
      <p:sp>
        <p:nvSpPr>
          <p:cNvPr id="41993" name="Text Box 22"/>
          <p:cNvSpPr txBox="1">
            <a:spLocks noChangeArrowheads="1"/>
          </p:cNvSpPr>
          <p:nvPr/>
        </p:nvSpPr>
        <p:spPr bwMode="auto">
          <a:xfrm>
            <a:off x="5486400" y="1371600"/>
            <a:ext cx="969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x   y   z</a:t>
            </a:r>
          </a:p>
        </p:txBody>
      </p:sp>
      <p:sp>
        <p:nvSpPr>
          <p:cNvPr id="41994" name="Text Box 23"/>
          <p:cNvSpPr txBox="1">
            <a:spLocks noChangeArrowheads="1"/>
          </p:cNvSpPr>
          <p:nvPr/>
        </p:nvSpPr>
        <p:spPr bwMode="auto">
          <a:xfrm>
            <a:off x="5181600" y="1752600"/>
            <a:ext cx="319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x</a:t>
            </a:r>
          </a:p>
        </p:txBody>
      </p:sp>
      <p:sp>
        <p:nvSpPr>
          <p:cNvPr id="41995" name="Text Box 24"/>
          <p:cNvSpPr txBox="1">
            <a:spLocks noChangeArrowheads="1"/>
          </p:cNvSpPr>
          <p:nvPr/>
        </p:nvSpPr>
        <p:spPr bwMode="auto">
          <a:xfrm>
            <a:off x="5181600" y="2057400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y</a:t>
            </a:r>
          </a:p>
        </p:txBody>
      </p:sp>
      <p:sp>
        <p:nvSpPr>
          <p:cNvPr id="41996" name="Text Box 25"/>
          <p:cNvSpPr txBox="1">
            <a:spLocks noChangeArrowheads="1"/>
          </p:cNvSpPr>
          <p:nvPr/>
        </p:nvSpPr>
        <p:spPr bwMode="auto">
          <a:xfrm>
            <a:off x="5181600" y="2362200"/>
            <a:ext cx="306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z</a:t>
            </a:r>
          </a:p>
        </p:txBody>
      </p:sp>
      <p:sp>
        <p:nvSpPr>
          <p:cNvPr id="41997" name="Text Box 26"/>
          <p:cNvSpPr txBox="1">
            <a:spLocks noChangeArrowheads="1"/>
          </p:cNvSpPr>
          <p:nvPr/>
        </p:nvSpPr>
        <p:spPr bwMode="auto">
          <a:xfrm>
            <a:off x="5486400" y="1752600"/>
            <a:ext cx="944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0  2   3</a:t>
            </a:r>
          </a:p>
        </p:txBody>
      </p:sp>
      <p:sp>
        <p:nvSpPr>
          <p:cNvPr id="41998" name="Text Box 27"/>
          <p:cNvSpPr txBox="1">
            <a:spLocks noChangeArrowheads="1"/>
          </p:cNvSpPr>
          <p:nvPr/>
        </p:nvSpPr>
        <p:spPr bwMode="auto">
          <a:xfrm rot="-5400000">
            <a:off x="4629944" y="2075656"/>
            <a:ext cx="708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from</a:t>
            </a:r>
          </a:p>
        </p:txBody>
      </p:sp>
      <p:sp>
        <p:nvSpPr>
          <p:cNvPr id="41999" name="Text Box 28"/>
          <p:cNvSpPr txBox="1">
            <a:spLocks noChangeArrowheads="1"/>
          </p:cNvSpPr>
          <p:nvPr/>
        </p:nvSpPr>
        <p:spPr bwMode="auto">
          <a:xfrm>
            <a:off x="5486400" y="1066800"/>
            <a:ext cx="938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cost to</a:t>
            </a:r>
          </a:p>
        </p:txBody>
      </p:sp>
      <p:sp>
        <p:nvSpPr>
          <p:cNvPr id="42000" name="Line 29"/>
          <p:cNvSpPr>
            <a:spLocks noChangeShapeType="1"/>
          </p:cNvSpPr>
          <p:nvPr/>
        </p:nvSpPr>
        <p:spPr bwMode="auto">
          <a:xfrm>
            <a:off x="3276600" y="1447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l-GR"/>
          </a:p>
        </p:txBody>
      </p:sp>
      <p:sp>
        <p:nvSpPr>
          <p:cNvPr id="42001" name="Line 30"/>
          <p:cNvSpPr>
            <a:spLocks noChangeShapeType="1"/>
          </p:cNvSpPr>
          <p:nvPr/>
        </p:nvSpPr>
        <p:spPr bwMode="auto">
          <a:xfrm>
            <a:off x="2971800" y="1676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l-GR"/>
          </a:p>
        </p:txBody>
      </p:sp>
      <p:sp>
        <p:nvSpPr>
          <p:cNvPr id="42002" name="Text Box 31"/>
          <p:cNvSpPr txBox="1">
            <a:spLocks noChangeArrowheads="1"/>
          </p:cNvSpPr>
          <p:nvPr/>
        </p:nvSpPr>
        <p:spPr bwMode="auto">
          <a:xfrm>
            <a:off x="3276600" y="1295400"/>
            <a:ext cx="969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x   y   z</a:t>
            </a:r>
          </a:p>
        </p:txBody>
      </p:sp>
      <p:sp>
        <p:nvSpPr>
          <p:cNvPr id="42003" name="Text Box 32"/>
          <p:cNvSpPr txBox="1">
            <a:spLocks noChangeArrowheads="1"/>
          </p:cNvSpPr>
          <p:nvPr/>
        </p:nvSpPr>
        <p:spPr bwMode="auto">
          <a:xfrm>
            <a:off x="2971800" y="1676400"/>
            <a:ext cx="319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x</a:t>
            </a:r>
          </a:p>
        </p:txBody>
      </p:sp>
      <p:sp>
        <p:nvSpPr>
          <p:cNvPr id="42004" name="Text Box 33"/>
          <p:cNvSpPr txBox="1">
            <a:spLocks noChangeArrowheads="1"/>
          </p:cNvSpPr>
          <p:nvPr/>
        </p:nvSpPr>
        <p:spPr bwMode="auto">
          <a:xfrm>
            <a:off x="2971800" y="1981200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y</a:t>
            </a:r>
          </a:p>
        </p:txBody>
      </p:sp>
      <p:sp>
        <p:nvSpPr>
          <p:cNvPr id="42005" name="Text Box 34"/>
          <p:cNvSpPr txBox="1">
            <a:spLocks noChangeArrowheads="1"/>
          </p:cNvSpPr>
          <p:nvPr/>
        </p:nvSpPr>
        <p:spPr bwMode="auto">
          <a:xfrm>
            <a:off x="2971800" y="2286000"/>
            <a:ext cx="306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z</a:t>
            </a:r>
          </a:p>
        </p:txBody>
      </p:sp>
      <p:sp>
        <p:nvSpPr>
          <p:cNvPr id="42006" name="Text Box 35"/>
          <p:cNvSpPr txBox="1">
            <a:spLocks noChangeArrowheads="1"/>
          </p:cNvSpPr>
          <p:nvPr/>
        </p:nvSpPr>
        <p:spPr bwMode="auto">
          <a:xfrm>
            <a:off x="3276600" y="1676400"/>
            <a:ext cx="944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0  2   3</a:t>
            </a:r>
          </a:p>
        </p:txBody>
      </p:sp>
      <p:sp>
        <p:nvSpPr>
          <p:cNvPr id="42007" name="Text Box 36"/>
          <p:cNvSpPr txBox="1">
            <a:spLocks noChangeArrowheads="1"/>
          </p:cNvSpPr>
          <p:nvPr/>
        </p:nvSpPr>
        <p:spPr bwMode="auto">
          <a:xfrm rot="-5400000">
            <a:off x="2420144" y="1999456"/>
            <a:ext cx="708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from</a:t>
            </a:r>
          </a:p>
        </p:txBody>
      </p:sp>
      <p:sp>
        <p:nvSpPr>
          <p:cNvPr id="42008" name="Text Box 37"/>
          <p:cNvSpPr txBox="1">
            <a:spLocks noChangeArrowheads="1"/>
          </p:cNvSpPr>
          <p:nvPr/>
        </p:nvSpPr>
        <p:spPr bwMode="auto">
          <a:xfrm>
            <a:off x="3276600" y="990600"/>
            <a:ext cx="938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cost to</a:t>
            </a:r>
          </a:p>
        </p:txBody>
      </p:sp>
      <p:sp>
        <p:nvSpPr>
          <p:cNvPr id="42009" name="Line 38"/>
          <p:cNvSpPr>
            <a:spLocks noChangeShapeType="1"/>
          </p:cNvSpPr>
          <p:nvPr/>
        </p:nvSpPr>
        <p:spPr bwMode="auto">
          <a:xfrm>
            <a:off x="1219200" y="3200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l-GR"/>
          </a:p>
        </p:txBody>
      </p:sp>
      <p:sp>
        <p:nvSpPr>
          <p:cNvPr id="42010" name="Line 39"/>
          <p:cNvSpPr>
            <a:spLocks noChangeShapeType="1"/>
          </p:cNvSpPr>
          <p:nvPr/>
        </p:nvSpPr>
        <p:spPr bwMode="auto">
          <a:xfrm>
            <a:off x="914400" y="3429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l-GR"/>
          </a:p>
        </p:txBody>
      </p:sp>
      <p:sp>
        <p:nvSpPr>
          <p:cNvPr id="42011" name="Text Box 40"/>
          <p:cNvSpPr txBox="1">
            <a:spLocks noChangeArrowheads="1"/>
          </p:cNvSpPr>
          <p:nvPr/>
        </p:nvSpPr>
        <p:spPr bwMode="auto">
          <a:xfrm>
            <a:off x="1219200" y="3048000"/>
            <a:ext cx="969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x   y   z</a:t>
            </a:r>
          </a:p>
        </p:txBody>
      </p:sp>
      <p:sp>
        <p:nvSpPr>
          <p:cNvPr id="42012" name="Text Box 41"/>
          <p:cNvSpPr txBox="1">
            <a:spLocks noChangeArrowheads="1"/>
          </p:cNvSpPr>
          <p:nvPr/>
        </p:nvSpPr>
        <p:spPr bwMode="auto">
          <a:xfrm>
            <a:off x="914400" y="3429000"/>
            <a:ext cx="319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x</a:t>
            </a:r>
          </a:p>
        </p:txBody>
      </p:sp>
      <p:sp>
        <p:nvSpPr>
          <p:cNvPr id="42013" name="Text Box 42"/>
          <p:cNvSpPr txBox="1">
            <a:spLocks noChangeArrowheads="1"/>
          </p:cNvSpPr>
          <p:nvPr/>
        </p:nvSpPr>
        <p:spPr bwMode="auto">
          <a:xfrm>
            <a:off x="914400" y="3733800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y</a:t>
            </a:r>
          </a:p>
        </p:txBody>
      </p:sp>
      <p:sp>
        <p:nvSpPr>
          <p:cNvPr id="42014" name="Text Box 43"/>
          <p:cNvSpPr txBox="1">
            <a:spLocks noChangeArrowheads="1"/>
          </p:cNvSpPr>
          <p:nvPr/>
        </p:nvSpPr>
        <p:spPr bwMode="auto">
          <a:xfrm>
            <a:off x="914400" y="4038600"/>
            <a:ext cx="306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z</a:t>
            </a:r>
          </a:p>
        </p:txBody>
      </p:sp>
      <p:sp>
        <p:nvSpPr>
          <p:cNvPr id="42015" name="Text Box 44"/>
          <p:cNvSpPr txBox="1">
            <a:spLocks noChangeArrowheads="1"/>
          </p:cNvSpPr>
          <p:nvPr/>
        </p:nvSpPr>
        <p:spPr bwMode="auto">
          <a:xfrm>
            <a:off x="1524000" y="3429000"/>
            <a:ext cx="376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∞</a:t>
            </a:r>
          </a:p>
        </p:txBody>
      </p:sp>
      <p:sp>
        <p:nvSpPr>
          <p:cNvPr id="42016" name="Text Box 45"/>
          <p:cNvSpPr txBox="1">
            <a:spLocks noChangeArrowheads="1"/>
          </p:cNvSpPr>
          <p:nvPr/>
        </p:nvSpPr>
        <p:spPr bwMode="auto">
          <a:xfrm>
            <a:off x="1828800" y="3429000"/>
            <a:ext cx="376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∞</a:t>
            </a:r>
          </a:p>
        </p:txBody>
      </p:sp>
      <p:sp>
        <p:nvSpPr>
          <p:cNvPr id="42017" name="Text Box 46"/>
          <p:cNvSpPr txBox="1">
            <a:spLocks noChangeArrowheads="1"/>
          </p:cNvSpPr>
          <p:nvPr/>
        </p:nvSpPr>
        <p:spPr bwMode="auto">
          <a:xfrm>
            <a:off x="1219200" y="4114800"/>
            <a:ext cx="376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∞</a:t>
            </a:r>
          </a:p>
        </p:txBody>
      </p:sp>
      <p:sp>
        <p:nvSpPr>
          <p:cNvPr id="42018" name="Text Box 47"/>
          <p:cNvSpPr txBox="1">
            <a:spLocks noChangeArrowheads="1"/>
          </p:cNvSpPr>
          <p:nvPr/>
        </p:nvSpPr>
        <p:spPr bwMode="auto">
          <a:xfrm>
            <a:off x="1447800" y="4114800"/>
            <a:ext cx="376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∞</a:t>
            </a:r>
          </a:p>
        </p:txBody>
      </p:sp>
      <p:sp>
        <p:nvSpPr>
          <p:cNvPr id="42019" name="Text Box 48"/>
          <p:cNvSpPr txBox="1">
            <a:spLocks noChangeArrowheads="1"/>
          </p:cNvSpPr>
          <p:nvPr/>
        </p:nvSpPr>
        <p:spPr bwMode="auto">
          <a:xfrm>
            <a:off x="1828800" y="4114800"/>
            <a:ext cx="376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∞</a:t>
            </a:r>
          </a:p>
        </p:txBody>
      </p:sp>
      <p:sp>
        <p:nvSpPr>
          <p:cNvPr id="42020" name="Text Box 49"/>
          <p:cNvSpPr txBox="1">
            <a:spLocks noChangeArrowheads="1"/>
          </p:cNvSpPr>
          <p:nvPr/>
        </p:nvSpPr>
        <p:spPr bwMode="auto">
          <a:xfrm>
            <a:off x="1219200" y="2743200"/>
            <a:ext cx="938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cost to</a:t>
            </a:r>
          </a:p>
        </p:txBody>
      </p:sp>
      <p:sp>
        <p:nvSpPr>
          <p:cNvPr id="42021" name="Line 50"/>
          <p:cNvSpPr>
            <a:spLocks noChangeShapeType="1"/>
          </p:cNvSpPr>
          <p:nvPr/>
        </p:nvSpPr>
        <p:spPr bwMode="auto">
          <a:xfrm>
            <a:off x="3276600" y="3200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l-GR"/>
          </a:p>
        </p:txBody>
      </p:sp>
      <p:sp>
        <p:nvSpPr>
          <p:cNvPr id="42022" name="Line 51"/>
          <p:cNvSpPr>
            <a:spLocks noChangeShapeType="1"/>
          </p:cNvSpPr>
          <p:nvPr/>
        </p:nvSpPr>
        <p:spPr bwMode="auto">
          <a:xfrm>
            <a:off x="2971800" y="3429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l-GR"/>
          </a:p>
        </p:txBody>
      </p:sp>
      <p:sp>
        <p:nvSpPr>
          <p:cNvPr id="42023" name="Text Box 52"/>
          <p:cNvSpPr txBox="1">
            <a:spLocks noChangeArrowheads="1"/>
          </p:cNvSpPr>
          <p:nvPr/>
        </p:nvSpPr>
        <p:spPr bwMode="auto">
          <a:xfrm>
            <a:off x="3276600" y="3048000"/>
            <a:ext cx="969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x   y   z</a:t>
            </a:r>
          </a:p>
        </p:txBody>
      </p:sp>
      <p:sp>
        <p:nvSpPr>
          <p:cNvPr id="42024" name="Text Box 53"/>
          <p:cNvSpPr txBox="1">
            <a:spLocks noChangeArrowheads="1"/>
          </p:cNvSpPr>
          <p:nvPr/>
        </p:nvSpPr>
        <p:spPr bwMode="auto">
          <a:xfrm>
            <a:off x="2971800" y="3429000"/>
            <a:ext cx="319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x</a:t>
            </a:r>
          </a:p>
        </p:txBody>
      </p:sp>
      <p:sp>
        <p:nvSpPr>
          <p:cNvPr id="42025" name="Text Box 54"/>
          <p:cNvSpPr txBox="1">
            <a:spLocks noChangeArrowheads="1"/>
          </p:cNvSpPr>
          <p:nvPr/>
        </p:nvSpPr>
        <p:spPr bwMode="auto">
          <a:xfrm>
            <a:off x="2971800" y="3733800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y</a:t>
            </a:r>
          </a:p>
        </p:txBody>
      </p:sp>
      <p:sp>
        <p:nvSpPr>
          <p:cNvPr id="42026" name="Text Box 55"/>
          <p:cNvSpPr txBox="1">
            <a:spLocks noChangeArrowheads="1"/>
          </p:cNvSpPr>
          <p:nvPr/>
        </p:nvSpPr>
        <p:spPr bwMode="auto">
          <a:xfrm>
            <a:off x="2971800" y="4038600"/>
            <a:ext cx="306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z</a:t>
            </a:r>
          </a:p>
        </p:txBody>
      </p:sp>
      <p:sp>
        <p:nvSpPr>
          <p:cNvPr id="42027" name="Text Box 56"/>
          <p:cNvSpPr txBox="1">
            <a:spLocks noChangeArrowheads="1"/>
          </p:cNvSpPr>
          <p:nvPr/>
        </p:nvSpPr>
        <p:spPr bwMode="auto">
          <a:xfrm>
            <a:off x="3276600" y="3429000"/>
            <a:ext cx="944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0  2   7</a:t>
            </a:r>
          </a:p>
        </p:txBody>
      </p:sp>
      <p:sp>
        <p:nvSpPr>
          <p:cNvPr id="42028" name="Text Box 57"/>
          <p:cNvSpPr txBox="1">
            <a:spLocks noChangeArrowheads="1"/>
          </p:cNvSpPr>
          <p:nvPr/>
        </p:nvSpPr>
        <p:spPr bwMode="auto">
          <a:xfrm rot="-5400000">
            <a:off x="2420144" y="3752056"/>
            <a:ext cx="708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from</a:t>
            </a:r>
          </a:p>
        </p:txBody>
      </p:sp>
      <p:sp>
        <p:nvSpPr>
          <p:cNvPr id="42029" name="Text Box 58"/>
          <p:cNvSpPr txBox="1">
            <a:spLocks noChangeArrowheads="1"/>
          </p:cNvSpPr>
          <p:nvPr/>
        </p:nvSpPr>
        <p:spPr bwMode="auto">
          <a:xfrm>
            <a:off x="3276600" y="2743200"/>
            <a:ext cx="938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cost to</a:t>
            </a:r>
          </a:p>
        </p:txBody>
      </p:sp>
      <p:sp>
        <p:nvSpPr>
          <p:cNvPr id="42030" name="Line 59"/>
          <p:cNvSpPr>
            <a:spLocks noChangeShapeType="1"/>
          </p:cNvSpPr>
          <p:nvPr/>
        </p:nvSpPr>
        <p:spPr bwMode="auto">
          <a:xfrm>
            <a:off x="5486400" y="32766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l-GR"/>
          </a:p>
        </p:txBody>
      </p:sp>
      <p:sp>
        <p:nvSpPr>
          <p:cNvPr id="42031" name="Line 60"/>
          <p:cNvSpPr>
            <a:spLocks noChangeShapeType="1"/>
          </p:cNvSpPr>
          <p:nvPr/>
        </p:nvSpPr>
        <p:spPr bwMode="auto">
          <a:xfrm>
            <a:off x="5181600" y="3505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l-GR"/>
          </a:p>
        </p:txBody>
      </p:sp>
      <p:sp>
        <p:nvSpPr>
          <p:cNvPr id="42032" name="Text Box 61"/>
          <p:cNvSpPr txBox="1">
            <a:spLocks noChangeArrowheads="1"/>
          </p:cNvSpPr>
          <p:nvPr/>
        </p:nvSpPr>
        <p:spPr bwMode="auto">
          <a:xfrm>
            <a:off x="5486400" y="3124200"/>
            <a:ext cx="969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x   y   z</a:t>
            </a:r>
          </a:p>
        </p:txBody>
      </p:sp>
      <p:sp>
        <p:nvSpPr>
          <p:cNvPr id="42033" name="Text Box 62"/>
          <p:cNvSpPr txBox="1">
            <a:spLocks noChangeArrowheads="1"/>
          </p:cNvSpPr>
          <p:nvPr/>
        </p:nvSpPr>
        <p:spPr bwMode="auto">
          <a:xfrm>
            <a:off x="5181600" y="3505200"/>
            <a:ext cx="319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x</a:t>
            </a:r>
          </a:p>
        </p:txBody>
      </p:sp>
      <p:sp>
        <p:nvSpPr>
          <p:cNvPr id="42034" name="Text Box 63"/>
          <p:cNvSpPr txBox="1">
            <a:spLocks noChangeArrowheads="1"/>
          </p:cNvSpPr>
          <p:nvPr/>
        </p:nvSpPr>
        <p:spPr bwMode="auto">
          <a:xfrm>
            <a:off x="5181600" y="3810000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y</a:t>
            </a:r>
          </a:p>
        </p:txBody>
      </p:sp>
      <p:sp>
        <p:nvSpPr>
          <p:cNvPr id="42035" name="Text Box 64"/>
          <p:cNvSpPr txBox="1">
            <a:spLocks noChangeArrowheads="1"/>
          </p:cNvSpPr>
          <p:nvPr/>
        </p:nvSpPr>
        <p:spPr bwMode="auto">
          <a:xfrm>
            <a:off x="5181600" y="4114800"/>
            <a:ext cx="306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z</a:t>
            </a:r>
          </a:p>
        </p:txBody>
      </p:sp>
      <p:sp>
        <p:nvSpPr>
          <p:cNvPr id="42036" name="Text Box 65"/>
          <p:cNvSpPr txBox="1">
            <a:spLocks noChangeArrowheads="1"/>
          </p:cNvSpPr>
          <p:nvPr/>
        </p:nvSpPr>
        <p:spPr bwMode="auto">
          <a:xfrm>
            <a:off x="5486400" y="3505200"/>
            <a:ext cx="944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0  2   3</a:t>
            </a:r>
          </a:p>
        </p:txBody>
      </p:sp>
      <p:sp>
        <p:nvSpPr>
          <p:cNvPr id="42037" name="Text Box 66"/>
          <p:cNvSpPr txBox="1">
            <a:spLocks noChangeArrowheads="1"/>
          </p:cNvSpPr>
          <p:nvPr/>
        </p:nvSpPr>
        <p:spPr bwMode="auto">
          <a:xfrm rot="-5400000">
            <a:off x="4629944" y="3828256"/>
            <a:ext cx="708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from</a:t>
            </a:r>
          </a:p>
        </p:txBody>
      </p:sp>
      <p:sp>
        <p:nvSpPr>
          <p:cNvPr id="42038" name="Text Box 67"/>
          <p:cNvSpPr txBox="1">
            <a:spLocks noChangeArrowheads="1"/>
          </p:cNvSpPr>
          <p:nvPr/>
        </p:nvSpPr>
        <p:spPr bwMode="auto">
          <a:xfrm>
            <a:off x="5486400" y="2819400"/>
            <a:ext cx="938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cost to</a:t>
            </a:r>
          </a:p>
        </p:txBody>
      </p:sp>
      <p:sp>
        <p:nvSpPr>
          <p:cNvPr id="42039" name="Line 68"/>
          <p:cNvSpPr>
            <a:spLocks noChangeShapeType="1"/>
          </p:cNvSpPr>
          <p:nvPr/>
        </p:nvSpPr>
        <p:spPr bwMode="auto">
          <a:xfrm>
            <a:off x="5410200" y="4953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l-GR"/>
          </a:p>
        </p:txBody>
      </p:sp>
      <p:sp>
        <p:nvSpPr>
          <p:cNvPr id="42040" name="Line 69"/>
          <p:cNvSpPr>
            <a:spLocks noChangeShapeType="1"/>
          </p:cNvSpPr>
          <p:nvPr/>
        </p:nvSpPr>
        <p:spPr bwMode="auto">
          <a:xfrm>
            <a:off x="5105400" y="5181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l-GR"/>
          </a:p>
        </p:txBody>
      </p:sp>
      <p:sp>
        <p:nvSpPr>
          <p:cNvPr id="42041" name="Text Box 70"/>
          <p:cNvSpPr txBox="1">
            <a:spLocks noChangeArrowheads="1"/>
          </p:cNvSpPr>
          <p:nvPr/>
        </p:nvSpPr>
        <p:spPr bwMode="auto">
          <a:xfrm>
            <a:off x="5410200" y="4800600"/>
            <a:ext cx="969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x   y   z</a:t>
            </a:r>
          </a:p>
        </p:txBody>
      </p:sp>
      <p:sp>
        <p:nvSpPr>
          <p:cNvPr id="42042" name="Text Box 71"/>
          <p:cNvSpPr txBox="1">
            <a:spLocks noChangeArrowheads="1"/>
          </p:cNvSpPr>
          <p:nvPr/>
        </p:nvSpPr>
        <p:spPr bwMode="auto">
          <a:xfrm>
            <a:off x="5105400" y="5181600"/>
            <a:ext cx="319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x</a:t>
            </a:r>
          </a:p>
        </p:txBody>
      </p:sp>
      <p:sp>
        <p:nvSpPr>
          <p:cNvPr id="42043" name="Text Box 72"/>
          <p:cNvSpPr txBox="1">
            <a:spLocks noChangeArrowheads="1"/>
          </p:cNvSpPr>
          <p:nvPr/>
        </p:nvSpPr>
        <p:spPr bwMode="auto">
          <a:xfrm>
            <a:off x="5105400" y="5486400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y</a:t>
            </a:r>
          </a:p>
        </p:txBody>
      </p:sp>
      <p:sp>
        <p:nvSpPr>
          <p:cNvPr id="42044" name="Text Box 73"/>
          <p:cNvSpPr txBox="1">
            <a:spLocks noChangeArrowheads="1"/>
          </p:cNvSpPr>
          <p:nvPr/>
        </p:nvSpPr>
        <p:spPr bwMode="auto">
          <a:xfrm>
            <a:off x="5105400" y="5791200"/>
            <a:ext cx="306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z</a:t>
            </a:r>
          </a:p>
        </p:txBody>
      </p:sp>
      <p:sp>
        <p:nvSpPr>
          <p:cNvPr id="42045" name="Text Box 74"/>
          <p:cNvSpPr txBox="1">
            <a:spLocks noChangeArrowheads="1"/>
          </p:cNvSpPr>
          <p:nvPr/>
        </p:nvSpPr>
        <p:spPr bwMode="auto">
          <a:xfrm>
            <a:off x="5410200" y="5181600"/>
            <a:ext cx="944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0  2   3</a:t>
            </a:r>
          </a:p>
        </p:txBody>
      </p:sp>
      <p:sp>
        <p:nvSpPr>
          <p:cNvPr id="42046" name="Text Box 75"/>
          <p:cNvSpPr txBox="1">
            <a:spLocks noChangeArrowheads="1"/>
          </p:cNvSpPr>
          <p:nvPr/>
        </p:nvSpPr>
        <p:spPr bwMode="auto">
          <a:xfrm rot="-5400000">
            <a:off x="4553744" y="5504656"/>
            <a:ext cx="708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from</a:t>
            </a:r>
          </a:p>
        </p:txBody>
      </p:sp>
      <p:sp>
        <p:nvSpPr>
          <p:cNvPr id="42047" name="Text Box 76"/>
          <p:cNvSpPr txBox="1">
            <a:spLocks noChangeArrowheads="1"/>
          </p:cNvSpPr>
          <p:nvPr/>
        </p:nvSpPr>
        <p:spPr bwMode="auto">
          <a:xfrm>
            <a:off x="5410200" y="4495800"/>
            <a:ext cx="938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cost to</a:t>
            </a:r>
          </a:p>
        </p:txBody>
      </p:sp>
      <p:sp>
        <p:nvSpPr>
          <p:cNvPr id="42048" name="Line 77"/>
          <p:cNvSpPr>
            <a:spLocks noChangeShapeType="1"/>
          </p:cNvSpPr>
          <p:nvPr/>
        </p:nvSpPr>
        <p:spPr bwMode="auto">
          <a:xfrm>
            <a:off x="3276600" y="4953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l-GR"/>
          </a:p>
        </p:txBody>
      </p:sp>
      <p:sp>
        <p:nvSpPr>
          <p:cNvPr id="42049" name="Line 78"/>
          <p:cNvSpPr>
            <a:spLocks noChangeShapeType="1"/>
          </p:cNvSpPr>
          <p:nvPr/>
        </p:nvSpPr>
        <p:spPr bwMode="auto">
          <a:xfrm>
            <a:off x="2971800" y="5181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l-GR"/>
          </a:p>
        </p:txBody>
      </p:sp>
      <p:sp>
        <p:nvSpPr>
          <p:cNvPr id="42050" name="Text Box 79"/>
          <p:cNvSpPr txBox="1">
            <a:spLocks noChangeArrowheads="1"/>
          </p:cNvSpPr>
          <p:nvPr/>
        </p:nvSpPr>
        <p:spPr bwMode="auto">
          <a:xfrm>
            <a:off x="3276600" y="4800600"/>
            <a:ext cx="969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x   y   z</a:t>
            </a:r>
          </a:p>
        </p:txBody>
      </p:sp>
      <p:sp>
        <p:nvSpPr>
          <p:cNvPr id="42051" name="Text Box 80"/>
          <p:cNvSpPr txBox="1">
            <a:spLocks noChangeArrowheads="1"/>
          </p:cNvSpPr>
          <p:nvPr/>
        </p:nvSpPr>
        <p:spPr bwMode="auto">
          <a:xfrm>
            <a:off x="2971800" y="5181600"/>
            <a:ext cx="319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x</a:t>
            </a:r>
          </a:p>
        </p:txBody>
      </p:sp>
      <p:sp>
        <p:nvSpPr>
          <p:cNvPr id="42052" name="Text Box 81"/>
          <p:cNvSpPr txBox="1">
            <a:spLocks noChangeArrowheads="1"/>
          </p:cNvSpPr>
          <p:nvPr/>
        </p:nvSpPr>
        <p:spPr bwMode="auto">
          <a:xfrm>
            <a:off x="2971800" y="5486400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y</a:t>
            </a:r>
          </a:p>
        </p:txBody>
      </p:sp>
      <p:sp>
        <p:nvSpPr>
          <p:cNvPr id="42053" name="Text Box 82"/>
          <p:cNvSpPr txBox="1">
            <a:spLocks noChangeArrowheads="1"/>
          </p:cNvSpPr>
          <p:nvPr/>
        </p:nvSpPr>
        <p:spPr bwMode="auto">
          <a:xfrm>
            <a:off x="2971800" y="5791200"/>
            <a:ext cx="306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z</a:t>
            </a:r>
          </a:p>
        </p:txBody>
      </p:sp>
      <p:sp>
        <p:nvSpPr>
          <p:cNvPr id="42054" name="Text Box 83"/>
          <p:cNvSpPr txBox="1">
            <a:spLocks noChangeArrowheads="1"/>
          </p:cNvSpPr>
          <p:nvPr/>
        </p:nvSpPr>
        <p:spPr bwMode="auto">
          <a:xfrm>
            <a:off x="3276600" y="5181600"/>
            <a:ext cx="944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0  2   7</a:t>
            </a:r>
          </a:p>
        </p:txBody>
      </p:sp>
      <p:sp>
        <p:nvSpPr>
          <p:cNvPr id="42055" name="Text Box 84"/>
          <p:cNvSpPr txBox="1">
            <a:spLocks noChangeArrowheads="1"/>
          </p:cNvSpPr>
          <p:nvPr/>
        </p:nvSpPr>
        <p:spPr bwMode="auto">
          <a:xfrm rot="-5400000">
            <a:off x="2420144" y="5504656"/>
            <a:ext cx="708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from</a:t>
            </a:r>
          </a:p>
        </p:txBody>
      </p:sp>
      <p:sp>
        <p:nvSpPr>
          <p:cNvPr id="42056" name="Text Box 85"/>
          <p:cNvSpPr txBox="1">
            <a:spLocks noChangeArrowheads="1"/>
          </p:cNvSpPr>
          <p:nvPr/>
        </p:nvSpPr>
        <p:spPr bwMode="auto">
          <a:xfrm>
            <a:off x="3276600" y="4495800"/>
            <a:ext cx="938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cost to</a:t>
            </a:r>
          </a:p>
        </p:txBody>
      </p:sp>
      <p:sp>
        <p:nvSpPr>
          <p:cNvPr id="42057" name="Line 86"/>
          <p:cNvSpPr>
            <a:spLocks noChangeShapeType="1"/>
          </p:cNvSpPr>
          <p:nvPr/>
        </p:nvSpPr>
        <p:spPr bwMode="auto">
          <a:xfrm>
            <a:off x="1219200" y="50292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l-GR"/>
          </a:p>
        </p:txBody>
      </p:sp>
      <p:sp>
        <p:nvSpPr>
          <p:cNvPr id="42058" name="Line 87"/>
          <p:cNvSpPr>
            <a:spLocks noChangeShapeType="1"/>
          </p:cNvSpPr>
          <p:nvPr/>
        </p:nvSpPr>
        <p:spPr bwMode="auto">
          <a:xfrm>
            <a:off x="914400" y="5257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l-GR"/>
          </a:p>
        </p:txBody>
      </p:sp>
      <p:sp>
        <p:nvSpPr>
          <p:cNvPr id="42059" name="Text Box 88"/>
          <p:cNvSpPr txBox="1">
            <a:spLocks noChangeArrowheads="1"/>
          </p:cNvSpPr>
          <p:nvPr/>
        </p:nvSpPr>
        <p:spPr bwMode="auto">
          <a:xfrm>
            <a:off x="1219200" y="4876800"/>
            <a:ext cx="969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x   y   z</a:t>
            </a:r>
          </a:p>
        </p:txBody>
      </p:sp>
      <p:sp>
        <p:nvSpPr>
          <p:cNvPr id="42060" name="Text Box 89"/>
          <p:cNvSpPr txBox="1">
            <a:spLocks noChangeArrowheads="1"/>
          </p:cNvSpPr>
          <p:nvPr/>
        </p:nvSpPr>
        <p:spPr bwMode="auto">
          <a:xfrm>
            <a:off x="914400" y="5257800"/>
            <a:ext cx="319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x</a:t>
            </a:r>
          </a:p>
        </p:txBody>
      </p:sp>
      <p:sp>
        <p:nvSpPr>
          <p:cNvPr id="42061" name="Text Box 90"/>
          <p:cNvSpPr txBox="1">
            <a:spLocks noChangeArrowheads="1"/>
          </p:cNvSpPr>
          <p:nvPr/>
        </p:nvSpPr>
        <p:spPr bwMode="auto">
          <a:xfrm>
            <a:off x="914400" y="5562600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y</a:t>
            </a:r>
          </a:p>
        </p:txBody>
      </p:sp>
      <p:sp>
        <p:nvSpPr>
          <p:cNvPr id="42062" name="Text Box 91"/>
          <p:cNvSpPr txBox="1">
            <a:spLocks noChangeArrowheads="1"/>
          </p:cNvSpPr>
          <p:nvPr/>
        </p:nvSpPr>
        <p:spPr bwMode="auto">
          <a:xfrm>
            <a:off x="914400" y="5867400"/>
            <a:ext cx="306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z</a:t>
            </a:r>
          </a:p>
        </p:txBody>
      </p:sp>
      <p:sp>
        <p:nvSpPr>
          <p:cNvPr id="42063" name="Text Box 92"/>
          <p:cNvSpPr txBox="1">
            <a:spLocks noChangeArrowheads="1"/>
          </p:cNvSpPr>
          <p:nvPr/>
        </p:nvSpPr>
        <p:spPr bwMode="auto">
          <a:xfrm>
            <a:off x="1219200" y="56388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/>
              <a:t>∞</a:t>
            </a:r>
          </a:p>
        </p:txBody>
      </p:sp>
      <p:sp>
        <p:nvSpPr>
          <p:cNvPr id="42064" name="Text Box 93"/>
          <p:cNvSpPr txBox="1">
            <a:spLocks noChangeArrowheads="1"/>
          </p:cNvSpPr>
          <p:nvPr/>
        </p:nvSpPr>
        <p:spPr bwMode="auto">
          <a:xfrm>
            <a:off x="1447800" y="5638800"/>
            <a:ext cx="376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∞</a:t>
            </a:r>
          </a:p>
        </p:txBody>
      </p:sp>
      <p:sp>
        <p:nvSpPr>
          <p:cNvPr id="42065" name="Text Box 94"/>
          <p:cNvSpPr txBox="1">
            <a:spLocks noChangeArrowheads="1"/>
          </p:cNvSpPr>
          <p:nvPr/>
        </p:nvSpPr>
        <p:spPr bwMode="auto">
          <a:xfrm>
            <a:off x="1828800" y="5638800"/>
            <a:ext cx="376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∞</a:t>
            </a:r>
          </a:p>
        </p:txBody>
      </p:sp>
      <p:sp>
        <p:nvSpPr>
          <p:cNvPr id="42066" name="Text Box 95"/>
          <p:cNvSpPr txBox="1">
            <a:spLocks noChangeArrowheads="1"/>
          </p:cNvSpPr>
          <p:nvPr/>
        </p:nvSpPr>
        <p:spPr bwMode="auto">
          <a:xfrm>
            <a:off x="1219200" y="594360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7</a:t>
            </a:r>
          </a:p>
        </p:txBody>
      </p:sp>
      <p:sp>
        <p:nvSpPr>
          <p:cNvPr id="42067" name="Text Box 96"/>
          <p:cNvSpPr txBox="1">
            <a:spLocks noChangeArrowheads="1"/>
          </p:cNvSpPr>
          <p:nvPr/>
        </p:nvSpPr>
        <p:spPr bwMode="auto">
          <a:xfrm>
            <a:off x="1447800" y="5943600"/>
            <a:ext cx="2873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1</a:t>
            </a:r>
          </a:p>
        </p:txBody>
      </p:sp>
      <p:sp>
        <p:nvSpPr>
          <p:cNvPr id="42068" name="Text Box 97"/>
          <p:cNvSpPr txBox="1">
            <a:spLocks noChangeArrowheads="1"/>
          </p:cNvSpPr>
          <p:nvPr/>
        </p:nvSpPr>
        <p:spPr bwMode="auto">
          <a:xfrm>
            <a:off x="1828800" y="594360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0</a:t>
            </a:r>
          </a:p>
        </p:txBody>
      </p:sp>
      <p:sp>
        <p:nvSpPr>
          <p:cNvPr id="42069" name="Text Box 98"/>
          <p:cNvSpPr txBox="1">
            <a:spLocks noChangeArrowheads="1"/>
          </p:cNvSpPr>
          <p:nvPr/>
        </p:nvSpPr>
        <p:spPr bwMode="auto">
          <a:xfrm>
            <a:off x="1219200" y="4572000"/>
            <a:ext cx="938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cost to</a:t>
            </a:r>
          </a:p>
        </p:txBody>
      </p:sp>
      <p:sp>
        <p:nvSpPr>
          <p:cNvPr id="42070" name="Text Box 99"/>
          <p:cNvSpPr txBox="1">
            <a:spLocks noChangeArrowheads="1"/>
          </p:cNvSpPr>
          <p:nvPr/>
        </p:nvSpPr>
        <p:spPr bwMode="auto">
          <a:xfrm>
            <a:off x="1219200" y="3505200"/>
            <a:ext cx="9763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∞</a:t>
            </a:r>
          </a:p>
          <a:p>
            <a:pPr eaLnBrk="0" hangingPunct="0"/>
            <a:r>
              <a:rPr lang="en-US"/>
              <a:t>2   0   1</a:t>
            </a:r>
          </a:p>
        </p:txBody>
      </p:sp>
      <p:sp>
        <p:nvSpPr>
          <p:cNvPr id="42071" name="Text Box 100"/>
          <p:cNvSpPr txBox="1">
            <a:spLocks noChangeArrowheads="1"/>
          </p:cNvSpPr>
          <p:nvPr/>
        </p:nvSpPr>
        <p:spPr bwMode="auto">
          <a:xfrm>
            <a:off x="1219200" y="52578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/>
              <a:t>∞ ∞  ∞</a:t>
            </a:r>
          </a:p>
        </p:txBody>
      </p:sp>
      <p:sp>
        <p:nvSpPr>
          <p:cNvPr id="42072" name="Text Box 101"/>
          <p:cNvSpPr txBox="1">
            <a:spLocks noChangeArrowheads="1"/>
          </p:cNvSpPr>
          <p:nvPr/>
        </p:nvSpPr>
        <p:spPr bwMode="auto">
          <a:xfrm>
            <a:off x="3260725" y="2022475"/>
            <a:ext cx="9763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2   0   1</a:t>
            </a:r>
          </a:p>
        </p:txBody>
      </p:sp>
      <p:sp>
        <p:nvSpPr>
          <p:cNvPr id="42073" name="Text Box 102"/>
          <p:cNvSpPr txBox="1">
            <a:spLocks noChangeArrowheads="1"/>
          </p:cNvSpPr>
          <p:nvPr/>
        </p:nvSpPr>
        <p:spPr bwMode="auto">
          <a:xfrm>
            <a:off x="3260725" y="2327275"/>
            <a:ext cx="9763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7   1   0</a:t>
            </a:r>
          </a:p>
        </p:txBody>
      </p:sp>
      <p:sp>
        <p:nvSpPr>
          <p:cNvPr id="42074" name="Text Box 103"/>
          <p:cNvSpPr txBox="1">
            <a:spLocks noChangeArrowheads="1"/>
          </p:cNvSpPr>
          <p:nvPr/>
        </p:nvSpPr>
        <p:spPr bwMode="auto">
          <a:xfrm>
            <a:off x="3276600" y="3810000"/>
            <a:ext cx="908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2  0   1</a:t>
            </a:r>
          </a:p>
        </p:txBody>
      </p:sp>
      <p:sp>
        <p:nvSpPr>
          <p:cNvPr id="42075" name="Text Box 104"/>
          <p:cNvSpPr txBox="1">
            <a:spLocks noChangeArrowheads="1"/>
          </p:cNvSpPr>
          <p:nvPr/>
        </p:nvSpPr>
        <p:spPr bwMode="auto">
          <a:xfrm>
            <a:off x="3276600" y="4114800"/>
            <a:ext cx="9763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7   1   0</a:t>
            </a:r>
          </a:p>
        </p:txBody>
      </p:sp>
      <p:sp>
        <p:nvSpPr>
          <p:cNvPr id="42076" name="Text Box 105"/>
          <p:cNvSpPr txBox="1">
            <a:spLocks noChangeArrowheads="1"/>
          </p:cNvSpPr>
          <p:nvPr/>
        </p:nvSpPr>
        <p:spPr bwMode="auto">
          <a:xfrm>
            <a:off x="3276600" y="5562600"/>
            <a:ext cx="908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2  0   1</a:t>
            </a:r>
          </a:p>
        </p:txBody>
      </p:sp>
      <p:sp>
        <p:nvSpPr>
          <p:cNvPr id="42077" name="Text Box 106"/>
          <p:cNvSpPr txBox="1">
            <a:spLocks noChangeArrowheads="1"/>
          </p:cNvSpPr>
          <p:nvPr/>
        </p:nvSpPr>
        <p:spPr bwMode="auto">
          <a:xfrm>
            <a:off x="3276600" y="5867400"/>
            <a:ext cx="908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3  1   0</a:t>
            </a:r>
          </a:p>
        </p:txBody>
      </p:sp>
      <p:sp>
        <p:nvSpPr>
          <p:cNvPr id="42078" name="Text Box 107"/>
          <p:cNvSpPr txBox="1">
            <a:spLocks noChangeArrowheads="1"/>
          </p:cNvSpPr>
          <p:nvPr/>
        </p:nvSpPr>
        <p:spPr bwMode="auto">
          <a:xfrm>
            <a:off x="5486400" y="2133600"/>
            <a:ext cx="9763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2   0   1</a:t>
            </a:r>
          </a:p>
        </p:txBody>
      </p:sp>
      <p:sp>
        <p:nvSpPr>
          <p:cNvPr id="42079" name="Text Box 108"/>
          <p:cNvSpPr txBox="1">
            <a:spLocks noChangeArrowheads="1"/>
          </p:cNvSpPr>
          <p:nvPr/>
        </p:nvSpPr>
        <p:spPr bwMode="auto">
          <a:xfrm>
            <a:off x="5486400" y="2438400"/>
            <a:ext cx="908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3  1   0</a:t>
            </a:r>
          </a:p>
        </p:txBody>
      </p:sp>
      <p:sp>
        <p:nvSpPr>
          <p:cNvPr id="42080" name="Text Box 109"/>
          <p:cNvSpPr txBox="1">
            <a:spLocks noChangeArrowheads="1"/>
          </p:cNvSpPr>
          <p:nvPr/>
        </p:nvSpPr>
        <p:spPr bwMode="auto">
          <a:xfrm>
            <a:off x="5486400" y="3886200"/>
            <a:ext cx="908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2  0   1</a:t>
            </a:r>
          </a:p>
        </p:txBody>
      </p:sp>
      <p:sp>
        <p:nvSpPr>
          <p:cNvPr id="42081" name="Text Box 110"/>
          <p:cNvSpPr txBox="1">
            <a:spLocks noChangeArrowheads="1"/>
          </p:cNvSpPr>
          <p:nvPr/>
        </p:nvSpPr>
        <p:spPr bwMode="auto">
          <a:xfrm>
            <a:off x="5410200" y="5867400"/>
            <a:ext cx="908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3  1   0</a:t>
            </a:r>
          </a:p>
        </p:txBody>
      </p:sp>
      <p:sp>
        <p:nvSpPr>
          <p:cNvPr id="42082" name="Text Box 111"/>
          <p:cNvSpPr txBox="1">
            <a:spLocks noChangeArrowheads="1"/>
          </p:cNvSpPr>
          <p:nvPr/>
        </p:nvSpPr>
        <p:spPr bwMode="auto">
          <a:xfrm>
            <a:off x="5410200" y="5486400"/>
            <a:ext cx="908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2  0   1</a:t>
            </a:r>
          </a:p>
        </p:txBody>
      </p:sp>
      <p:sp>
        <p:nvSpPr>
          <p:cNvPr id="42083" name="Text Box 112"/>
          <p:cNvSpPr txBox="1">
            <a:spLocks noChangeArrowheads="1"/>
          </p:cNvSpPr>
          <p:nvPr/>
        </p:nvSpPr>
        <p:spPr bwMode="auto">
          <a:xfrm>
            <a:off x="5486400" y="4114800"/>
            <a:ext cx="908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3  1   0</a:t>
            </a:r>
          </a:p>
        </p:txBody>
      </p:sp>
      <p:sp>
        <p:nvSpPr>
          <p:cNvPr id="42084" name="Line 113"/>
          <p:cNvSpPr>
            <a:spLocks noChangeShapeType="1"/>
          </p:cNvSpPr>
          <p:nvPr/>
        </p:nvSpPr>
        <p:spPr bwMode="auto">
          <a:xfrm>
            <a:off x="2209800" y="1981200"/>
            <a:ext cx="685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l-GR"/>
          </a:p>
        </p:txBody>
      </p:sp>
      <p:sp>
        <p:nvSpPr>
          <p:cNvPr id="42085" name="Line 114"/>
          <p:cNvSpPr>
            <a:spLocks noChangeShapeType="1"/>
          </p:cNvSpPr>
          <p:nvPr/>
        </p:nvSpPr>
        <p:spPr bwMode="auto">
          <a:xfrm>
            <a:off x="2133600" y="2057400"/>
            <a:ext cx="68580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l-GR"/>
          </a:p>
        </p:txBody>
      </p:sp>
      <p:sp>
        <p:nvSpPr>
          <p:cNvPr id="42086" name="Line 115"/>
          <p:cNvSpPr>
            <a:spLocks noChangeShapeType="1"/>
          </p:cNvSpPr>
          <p:nvPr/>
        </p:nvSpPr>
        <p:spPr bwMode="auto">
          <a:xfrm flipV="1">
            <a:off x="2133600" y="2514600"/>
            <a:ext cx="762000" cy="1295400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l-GR"/>
          </a:p>
        </p:txBody>
      </p:sp>
      <p:sp>
        <p:nvSpPr>
          <p:cNvPr id="42087" name="Line 116"/>
          <p:cNvSpPr>
            <a:spLocks noChangeShapeType="1"/>
          </p:cNvSpPr>
          <p:nvPr/>
        </p:nvSpPr>
        <p:spPr bwMode="auto">
          <a:xfrm>
            <a:off x="2133600" y="4114800"/>
            <a:ext cx="609600" cy="1143000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l-GR"/>
          </a:p>
        </p:txBody>
      </p:sp>
      <p:sp>
        <p:nvSpPr>
          <p:cNvPr id="42088" name="Line 117"/>
          <p:cNvSpPr>
            <a:spLocks noChangeShapeType="1"/>
          </p:cNvSpPr>
          <p:nvPr/>
        </p:nvSpPr>
        <p:spPr bwMode="auto">
          <a:xfrm flipV="1">
            <a:off x="2133600" y="2590800"/>
            <a:ext cx="83820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l-GR"/>
          </a:p>
        </p:txBody>
      </p:sp>
      <p:sp>
        <p:nvSpPr>
          <p:cNvPr id="42089" name="Line 118"/>
          <p:cNvSpPr>
            <a:spLocks noChangeShapeType="1"/>
          </p:cNvSpPr>
          <p:nvPr/>
        </p:nvSpPr>
        <p:spPr bwMode="auto">
          <a:xfrm flipV="1">
            <a:off x="2209800" y="4343400"/>
            <a:ext cx="7620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l-GR"/>
          </a:p>
        </p:txBody>
      </p:sp>
      <p:sp>
        <p:nvSpPr>
          <p:cNvPr id="42090" name="Line 119"/>
          <p:cNvSpPr>
            <a:spLocks noChangeShapeType="1"/>
          </p:cNvSpPr>
          <p:nvPr/>
        </p:nvSpPr>
        <p:spPr bwMode="auto">
          <a:xfrm>
            <a:off x="4267200" y="1981200"/>
            <a:ext cx="7620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l-GR"/>
          </a:p>
        </p:txBody>
      </p:sp>
      <p:sp>
        <p:nvSpPr>
          <p:cNvPr id="42091" name="Line 120"/>
          <p:cNvSpPr>
            <a:spLocks noChangeShapeType="1"/>
          </p:cNvSpPr>
          <p:nvPr/>
        </p:nvSpPr>
        <p:spPr bwMode="auto">
          <a:xfrm>
            <a:off x="4191000" y="2057400"/>
            <a:ext cx="83820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l-GR"/>
          </a:p>
        </p:txBody>
      </p:sp>
      <p:sp>
        <p:nvSpPr>
          <p:cNvPr id="42092" name="Line 121"/>
          <p:cNvSpPr>
            <a:spLocks noChangeShapeType="1"/>
          </p:cNvSpPr>
          <p:nvPr/>
        </p:nvSpPr>
        <p:spPr bwMode="auto">
          <a:xfrm flipV="1">
            <a:off x="4114800" y="2743200"/>
            <a:ext cx="114300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l-GR"/>
          </a:p>
        </p:txBody>
      </p:sp>
      <p:sp>
        <p:nvSpPr>
          <p:cNvPr id="42093" name="Line 122"/>
          <p:cNvSpPr>
            <a:spLocks noChangeShapeType="1"/>
          </p:cNvSpPr>
          <p:nvPr/>
        </p:nvSpPr>
        <p:spPr bwMode="auto">
          <a:xfrm flipV="1">
            <a:off x="4114800" y="4419600"/>
            <a:ext cx="10668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l-GR"/>
          </a:p>
        </p:txBody>
      </p:sp>
      <p:sp>
        <p:nvSpPr>
          <p:cNvPr id="42094" name="Line 123"/>
          <p:cNvSpPr>
            <a:spLocks noChangeShapeType="1"/>
          </p:cNvSpPr>
          <p:nvPr/>
        </p:nvSpPr>
        <p:spPr bwMode="auto">
          <a:xfrm>
            <a:off x="638175" y="6543675"/>
            <a:ext cx="5410200" cy="0"/>
          </a:xfrm>
          <a:prstGeom prst="line">
            <a:avLst/>
          </a:prstGeom>
          <a:noFill/>
          <a:ln w="38100">
            <a:solidFill>
              <a:srgbClr val="0099FF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l-GR"/>
          </a:p>
        </p:txBody>
      </p:sp>
      <p:sp>
        <p:nvSpPr>
          <p:cNvPr id="42095" name="Text Box 124"/>
          <p:cNvSpPr txBox="1">
            <a:spLocks noChangeArrowheads="1"/>
          </p:cNvSpPr>
          <p:nvPr/>
        </p:nvSpPr>
        <p:spPr bwMode="auto">
          <a:xfrm>
            <a:off x="5343525" y="6491288"/>
            <a:ext cx="6588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>
                <a:solidFill>
                  <a:srgbClr val="0099FF"/>
                </a:solidFill>
              </a:rPr>
              <a:t>time</a:t>
            </a:r>
          </a:p>
        </p:txBody>
      </p:sp>
      <p:grpSp>
        <p:nvGrpSpPr>
          <p:cNvPr id="42096" name="Group 125"/>
          <p:cNvGrpSpPr>
            <a:grpSpLocks/>
          </p:cNvGrpSpPr>
          <p:nvPr/>
        </p:nvGrpSpPr>
        <p:grpSpPr bwMode="auto">
          <a:xfrm>
            <a:off x="6632575" y="2911475"/>
            <a:ext cx="2184400" cy="1212850"/>
            <a:chOff x="2352" y="0"/>
            <a:chExt cx="1376" cy="764"/>
          </a:xfrm>
        </p:grpSpPr>
        <p:sp>
          <p:nvSpPr>
            <p:cNvPr id="42109" name="Freeform 126"/>
            <p:cNvSpPr>
              <a:spLocks/>
            </p:cNvSpPr>
            <p:nvPr/>
          </p:nvSpPr>
          <p:spPr bwMode="auto">
            <a:xfrm>
              <a:off x="2352" y="0"/>
              <a:ext cx="1376" cy="764"/>
            </a:xfrm>
            <a:custGeom>
              <a:avLst/>
              <a:gdLst>
                <a:gd name="T0" fmla="*/ 113 w 1376"/>
                <a:gd name="T1" fmla="*/ 348 h 764"/>
                <a:gd name="T2" fmla="*/ 395 w 1376"/>
                <a:gd name="T3" fmla="*/ 162 h 764"/>
                <a:gd name="T4" fmla="*/ 710 w 1376"/>
                <a:gd name="T5" fmla="*/ 9 h 764"/>
                <a:gd name="T6" fmla="*/ 1160 w 1376"/>
                <a:gd name="T7" fmla="*/ 219 h 764"/>
                <a:gd name="T8" fmla="*/ 1367 w 1376"/>
                <a:gd name="T9" fmla="*/ 510 h 764"/>
                <a:gd name="T10" fmla="*/ 1103 w 1376"/>
                <a:gd name="T11" fmla="*/ 726 h 764"/>
                <a:gd name="T12" fmla="*/ 578 w 1376"/>
                <a:gd name="T13" fmla="*/ 738 h 764"/>
                <a:gd name="T14" fmla="*/ 77 w 1376"/>
                <a:gd name="T15" fmla="*/ 630 h 764"/>
                <a:gd name="T16" fmla="*/ 113 w 1376"/>
                <a:gd name="T17" fmla="*/ 348 h 7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764"/>
                <a:gd name="T29" fmla="*/ 1376 w 1376"/>
                <a:gd name="T30" fmla="*/ 764 h 76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grpSp>
          <p:nvGrpSpPr>
            <p:cNvPr id="42110" name="Group 127"/>
            <p:cNvGrpSpPr>
              <a:grpSpLocks/>
            </p:cNvGrpSpPr>
            <p:nvPr/>
          </p:nvGrpSpPr>
          <p:grpSpPr bwMode="auto">
            <a:xfrm>
              <a:off x="2448" y="74"/>
              <a:ext cx="1161" cy="675"/>
              <a:chOff x="-17" y="1286"/>
              <a:chExt cx="1161" cy="675"/>
            </a:xfrm>
          </p:grpSpPr>
          <p:sp>
            <p:nvSpPr>
              <p:cNvPr id="42111" name="Freeform 128"/>
              <p:cNvSpPr>
                <a:spLocks/>
              </p:cNvSpPr>
              <p:nvPr/>
            </p:nvSpPr>
            <p:spPr bwMode="auto">
              <a:xfrm>
                <a:off x="246" y="1476"/>
                <a:ext cx="222" cy="180"/>
              </a:xfrm>
              <a:custGeom>
                <a:avLst/>
                <a:gdLst>
                  <a:gd name="T0" fmla="*/ 0 w 222"/>
                  <a:gd name="T1" fmla="*/ 180 h 180"/>
                  <a:gd name="T2" fmla="*/ 222 w 222"/>
                  <a:gd name="T3" fmla="*/ 0 h 180"/>
                  <a:gd name="T4" fmla="*/ 0 60000 65536"/>
                  <a:gd name="T5" fmla="*/ 0 60000 65536"/>
                  <a:gd name="T6" fmla="*/ 0 w 222"/>
                  <a:gd name="T7" fmla="*/ 0 h 180"/>
                  <a:gd name="T8" fmla="*/ 222 w 222"/>
                  <a:gd name="T9" fmla="*/ 180 h 18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22" h="180">
                    <a:moveTo>
                      <a:pt x="0" y="180"/>
                    </a:moveTo>
                    <a:lnTo>
                      <a:pt x="222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l-GR"/>
              </a:p>
            </p:txBody>
          </p:sp>
          <p:sp>
            <p:nvSpPr>
              <p:cNvPr id="42112" name="Oval 129"/>
              <p:cNvSpPr>
                <a:spLocks noChangeArrowheads="1"/>
              </p:cNvSpPr>
              <p:nvPr/>
            </p:nvSpPr>
            <p:spPr bwMode="auto">
              <a:xfrm>
                <a:off x="-14" y="171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sp>
            <p:nvSpPr>
              <p:cNvPr id="42113" name="Line 130"/>
              <p:cNvSpPr>
                <a:spLocks noChangeShapeType="1"/>
              </p:cNvSpPr>
              <p:nvPr/>
            </p:nvSpPr>
            <p:spPr bwMode="auto">
              <a:xfrm>
                <a:off x="-14" y="1705"/>
                <a:ext cx="1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2114" name="Line 131"/>
              <p:cNvSpPr>
                <a:spLocks noChangeShapeType="1"/>
              </p:cNvSpPr>
              <p:nvPr/>
            </p:nvSpPr>
            <p:spPr bwMode="auto">
              <a:xfrm>
                <a:off x="299" y="1705"/>
                <a:ext cx="1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2115" name="Rectangle 132"/>
              <p:cNvSpPr>
                <a:spLocks noChangeArrowheads="1"/>
              </p:cNvSpPr>
              <p:nvPr/>
            </p:nvSpPr>
            <p:spPr bwMode="auto">
              <a:xfrm>
                <a:off x="-14" y="170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42116" name="Oval 133"/>
              <p:cNvSpPr>
                <a:spLocks noChangeArrowheads="1"/>
              </p:cNvSpPr>
              <p:nvPr/>
            </p:nvSpPr>
            <p:spPr bwMode="auto">
              <a:xfrm>
                <a:off x="-17" y="164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sp>
            <p:nvSpPr>
              <p:cNvPr id="42117" name="Freeform 134"/>
              <p:cNvSpPr>
                <a:spLocks/>
              </p:cNvSpPr>
              <p:nvPr/>
            </p:nvSpPr>
            <p:spPr bwMode="auto">
              <a:xfrm>
                <a:off x="651" y="1476"/>
                <a:ext cx="216" cy="189"/>
              </a:xfrm>
              <a:custGeom>
                <a:avLst/>
                <a:gdLst>
                  <a:gd name="T0" fmla="*/ 0 w 216"/>
                  <a:gd name="T1" fmla="*/ 0 h 189"/>
                  <a:gd name="T2" fmla="*/ 216 w 216"/>
                  <a:gd name="T3" fmla="*/ 189 h 189"/>
                  <a:gd name="T4" fmla="*/ 0 60000 65536"/>
                  <a:gd name="T5" fmla="*/ 0 60000 65536"/>
                  <a:gd name="T6" fmla="*/ 0 w 216"/>
                  <a:gd name="T7" fmla="*/ 0 h 189"/>
                  <a:gd name="T8" fmla="*/ 216 w 216"/>
                  <a:gd name="T9" fmla="*/ 189 h 189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" h="189">
                    <a:moveTo>
                      <a:pt x="0" y="0"/>
                    </a:moveTo>
                    <a:lnTo>
                      <a:pt x="216" y="189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l-GR"/>
              </a:p>
            </p:txBody>
          </p:sp>
          <p:sp>
            <p:nvSpPr>
              <p:cNvPr id="42118" name="Freeform 135"/>
              <p:cNvSpPr>
                <a:spLocks/>
              </p:cNvSpPr>
              <p:nvPr/>
            </p:nvSpPr>
            <p:spPr bwMode="auto">
              <a:xfrm>
                <a:off x="303" y="1740"/>
                <a:ext cx="540" cy="3"/>
              </a:xfrm>
              <a:custGeom>
                <a:avLst/>
                <a:gdLst>
                  <a:gd name="T0" fmla="*/ 540 w 540"/>
                  <a:gd name="T1" fmla="*/ 3 h 3"/>
                  <a:gd name="T2" fmla="*/ 0 w 540"/>
                  <a:gd name="T3" fmla="*/ 0 h 3"/>
                  <a:gd name="T4" fmla="*/ 0 60000 65536"/>
                  <a:gd name="T5" fmla="*/ 0 60000 65536"/>
                  <a:gd name="T6" fmla="*/ 0 w 540"/>
                  <a:gd name="T7" fmla="*/ 0 h 3"/>
                  <a:gd name="T8" fmla="*/ 540 w 540"/>
                  <a:gd name="T9" fmla="*/ 3 h 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40" h="3">
                    <a:moveTo>
                      <a:pt x="540" y="3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l-GR"/>
              </a:p>
            </p:txBody>
          </p:sp>
          <p:grpSp>
            <p:nvGrpSpPr>
              <p:cNvPr id="42119" name="Group 136"/>
              <p:cNvGrpSpPr>
                <a:grpSpLocks/>
              </p:cNvGrpSpPr>
              <p:nvPr/>
            </p:nvGrpSpPr>
            <p:grpSpPr bwMode="auto">
              <a:xfrm>
                <a:off x="32" y="1598"/>
                <a:ext cx="210" cy="250"/>
                <a:chOff x="2952" y="2429"/>
                <a:chExt cx="211" cy="250"/>
              </a:xfrm>
            </p:grpSpPr>
            <p:sp>
              <p:nvSpPr>
                <p:cNvPr id="42141" name="Rectangle 137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GB"/>
                </a:p>
              </p:txBody>
            </p:sp>
            <p:sp>
              <p:nvSpPr>
                <p:cNvPr id="42142" name="Text Box 138"/>
                <p:cNvSpPr txBox="1">
                  <a:spLocks noChangeArrowheads="1"/>
                </p:cNvSpPr>
                <p:nvPr/>
              </p:nvSpPr>
              <p:spPr bwMode="auto">
                <a:xfrm>
                  <a:off x="2952" y="2429"/>
                  <a:ext cx="211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2000"/>
                    <a:t>x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42120" name="Group 139"/>
              <p:cNvGrpSpPr>
                <a:grpSpLocks/>
              </p:cNvGrpSpPr>
              <p:nvPr/>
            </p:nvGrpSpPr>
            <p:grpSpPr bwMode="auto">
              <a:xfrm>
                <a:off x="828" y="1580"/>
                <a:ext cx="316" cy="288"/>
                <a:chOff x="1740" y="2276"/>
                <a:chExt cx="316" cy="288"/>
              </a:xfrm>
            </p:grpSpPr>
            <p:sp>
              <p:nvSpPr>
                <p:cNvPr id="42133" name="Oval 140"/>
                <p:cNvSpPr>
                  <a:spLocks noChangeArrowheads="1"/>
                </p:cNvSpPr>
                <p:nvPr/>
              </p:nvSpPr>
              <p:spPr bwMode="auto">
                <a:xfrm>
                  <a:off x="1743" y="2420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GB"/>
                </a:p>
              </p:txBody>
            </p:sp>
            <p:sp>
              <p:nvSpPr>
                <p:cNvPr id="42134" name="Line 141"/>
                <p:cNvSpPr>
                  <a:spLocks noChangeShapeType="1"/>
                </p:cNvSpPr>
                <p:nvPr/>
              </p:nvSpPr>
              <p:spPr bwMode="auto">
                <a:xfrm>
                  <a:off x="1743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42135" name="Line 142"/>
                <p:cNvSpPr>
                  <a:spLocks noChangeShapeType="1"/>
                </p:cNvSpPr>
                <p:nvPr/>
              </p:nvSpPr>
              <p:spPr bwMode="auto">
                <a:xfrm>
                  <a:off x="2056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42136" name="Rectangle 143"/>
                <p:cNvSpPr>
                  <a:spLocks noChangeArrowheads="1"/>
                </p:cNvSpPr>
                <p:nvPr/>
              </p:nvSpPr>
              <p:spPr bwMode="auto">
                <a:xfrm>
                  <a:off x="1743" y="2413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el-GR" sz="2400">
                    <a:latin typeface="Times New Roman" pitchFamily="18" charset="0"/>
                  </a:endParaRPr>
                </a:p>
              </p:txBody>
            </p:sp>
            <p:sp>
              <p:nvSpPr>
                <p:cNvPr id="42137" name="Oval 144"/>
                <p:cNvSpPr>
                  <a:spLocks noChangeArrowheads="1"/>
                </p:cNvSpPr>
                <p:nvPr/>
              </p:nvSpPr>
              <p:spPr bwMode="auto">
                <a:xfrm>
                  <a:off x="1740" y="2354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GB"/>
                </a:p>
              </p:txBody>
            </p:sp>
            <p:grpSp>
              <p:nvGrpSpPr>
                <p:cNvPr id="42138" name="Group 145"/>
                <p:cNvGrpSpPr>
                  <a:grpSpLocks/>
                </p:cNvGrpSpPr>
                <p:nvPr/>
              </p:nvGrpSpPr>
              <p:grpSpPr bwMode="auto">
                <a:xfrm>
                  <a:off x="1792" y="2276"/>
                  <a:ext cx="219" cy="288"/>
                  <a:chOff x="2948" y="2399"/>
                  <a:chExt cx="220" cy="288"/>
                </a:xfrm>
              </p:grpSpPr>
              <p:sp>
                <p:nvSpPr>
                  <p:cNvPr id="42139" name="Rectangle 146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4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en-GB"/>
                  </a:p>
                </p:txBody>
              </p:sp>
              <p:sp>
                <p:nvSpPr>
                  <p:cNvPr id="42140" name="Text Box 14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48" y="2399"/>
                    <a:ext cx="220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 eaLnBrk="0" hangingPunct="0"/>
                    <a:r>
                      <a:rPr lang="en-US" sz="2400"/>
                      <a:t>z</a:t>
                    </a:r>
                  </a:p>
                </p:txBody>
              </p:sp>
            </p:grpSp>
          </p:grpSp>
          <p:sp>
            <p:nvSpPr>
              <p:cNvPr id="42121" name="Text Box 148"/>
              <p:cNvSpPr txBox="1">
                <a:spLocks noChangeArrowheads="1"/>
              </p:cNvSpPr>
              <p:nvPr/>
            </p:nvSpPr>
            <p:spPr bwMode="auto">
              <a:xfrm>
                <a:off x="731" y="1400"/>
                <a:ext cx="181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/>
                  <a:t>1</a:t>
                </a: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42122" name="Text Box 149"/>
              <p:cNvSpPr txBox="1">
                <a:spLocks noChangeArrowheads="1"/>
              </p:cNvSpPr>
              <p:nvPr/>
            </p:nvSpPr>
            <p:spPr bwMode="auto">
              <a:xfrm>
                <a:off x="192" y="1397"/>
                <a:ext cx="20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/>
                  <a:t>2</a:t>
                </a: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42123" name="Text Box 150"/>
              <p:cNvSpPr txBox="1">
                <a:spLocks noChangeArrowheads="1"/>
              </p:cNvSpPr>
              <p:nvPr/>
            </p:nvSpPr>
            <p:spPr bwMode="auto">
              <a:xfrm>
                <a:off x="477" y="1730"/>
                <a:ext cx="20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/>
                  <a:t>7</a:t>
                </a:r>
                <a:endParaRPr lang="en-US" sz="2400">
                  <a:latin typeface="Times New Roman" pitchFamily="18" charset="0"/>
                </a:endParaRPr>
              </a:p>
            </p:txBody>
          </p:sp>
          <p:grpSp>
            <p:nvGrpSpPr>
              <p:cNvPr id="42124" name="Group 151"/>
              <p:cNvGrpSpPr>
                <a:grpSpLocks/>
              </p:cNvGrpSpPr>
              <p:nvPr/>
            </p:nvGrpSpPr>
            <p:grpSpPr bwMode="auto">
              <a:xfrm>
                <a:off x="408" y="1286"/>
                <a:ext cx="316" cy="250"/>
                <a:chOff x="1740" y="2306"/>
                <a:chExt cx="316" cy="250"/>
              </a:xfrm>
            </p:grpSpPr>
            <p:sp>
              <p:nvSpPr>
                <p:cNvPr id="42125" name="Oval 152"/>
                <p:cNvSpPr>
                  <a:spLocks noChangeArrowheads="1"/>
                </p:cNvSpPr>
                <p:nvPr/>
              </p:nvSpPr>
              <p:spPr bwMode="auto">
                <a:xfrm>
                  <a:off x="1743" y="2420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GB"/>
                </a:p>
              </p:txBody>
            </p:sp>
            <p:sp>
              <p:nvSpPr>
                <p:cNvPr id="42126" name="Line 153"/>
                <p:cNvSpPr>
                  <a:spLocks noChangeShapeType="1"/>
                </p:cNvSpPr>
                <p:nvPr/>
              </p:nvSpPr>
              <p:spPr bwMode="auto">
                <a:xfrm>
                  <a:off x="1743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42127" name="Line 154"/>
                <p:cNvSpPr>
                  <a:spLocks noChangeShapeType="1"/>
                </p:cNvSpPr>
                <p:nvPr/>
              </p:nvSpPr>
              <p:spPr bwMode="auto">
                <a:xfrm>
                  <a:off x="2056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42128" name="Rectangle 155"/>
                <p:cNvSpPr>
                  <a:spLocks noChangeArrowheads="1"/>
                </p:cNvSpPr>
                <p:nvPr/>
              </p:nvSpPr>
              <p:spPr bwMode="auto">
                <a:xfrm>
                  <a:off x="1743" y="2413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el-GR" sz="2400">
                    <a:latin typeface="Times New Roman" pitchFamily="18" charset="0"/>
                  </a:endParaRPr>
                </a:p>
              </p:txBody>
            </p:sp>
            <p:sp>
              <p:nvSpPr>
                <p:cNvPr id="42129" name="Oval 156"/>
                <p:cNvSpPr>
                  <a:spLocks noChangeArrowheads="1"/>
                </p:cNvSpPr>
                <p:nvPr/>
              </p:nvSpPr>
              <p:spPr bwMode="auto">
                <a:xfrm>
                  <a:off x="1740" y="2354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GB"/>
                </a:p>
              </p:txBody>
            </p:sp>
            <p:grpSp>
              <p:nvGrpSpPr>
                <p:cNvPr id="42130" name="Group 157"/>
                <p:cNvGrpSpPr>
                  <a:grpSpLocks/>
                </p:cNvGrpSpPr>
                <p:nvPr/>
              </p:nvGrpSpPr>
              <p:grpSpPr bwMode="auto">
                <a:xfrm>
                  <a:off x="1802" y="2306"/>
                  <a:ext cx="199" cy="250"/>
                  <a:chOff x="2957" y="2429"/>
                  <a:chExt cx="201" cy="250"/>
                </a:xfrm>
              </p:grpSpPr>
              <p:sp>
                <p:nvSpPr>
                  <p:cNvPr id="42131" name="Rectangle 158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4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en-GB"/>
                  </a:p>
                </p:txBody>
              </p:sp>
              <p:sp>
                <p:nvSpPr>
                  <p:cNvPr id="42132" name="Text Box 15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7" y="2429"/>
                    <a:ext cx="201" cy="2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 eaLnBrk="0" hangingPunct="0"/>
                    <a:r>
                      <a:rPr lang="en-US" sz="2000"/>
                      <a:t>y</a:t>
                    </a:r>
                    <a:endParaRPr lang="en-US" sz="2400">
                      <a:latin typeface="Times New Roman" pitchFamily="18" charset="0"/>
                    </a:endParaRPr>
                  </a:p>
                </p:txBody>
              </p:sp>
            </p:grpSp>
          </p:grpSp>
        </p:grpSp>
      </p:grpSp>
      <p:sp>
        <p:nvSpPr>
          <p:cNvPr id="42097" name="Text Box 160"/>
          <p:cNvSpPr txBox="1">
            <a:spLocks noChangeArrowheads="1"/>
          </p:cNvSpPr>
          <p:nvPr/>
        </p:nvSpPr>
        <p:spPr bwMode="auto">
          <a:xfrm>
            <a:off x="0" y="685800"/>
            <a:ext cx="1579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rgbClr val="33CC33"/>
                </a:solidFill>
              </a:rPr>
              <a:t>node x table</a:t>
            </a:r>
          </a:p>
        </p:txBody>
      </p:sp>
      <p:sp>
        <p:nvSpPr>
          <p:cNvPr id="42098" name="Text Box 161"/>
          <p:cNvSpPr txBox="1">
            <a:spLocks noChangeArrowheads="1"/>
          </p:cNvSpPr>
          <p:nvPr/>
        </p:nvSpPr>
        <p:spPr bwMode="auto">
          <a:xfrm>
            <a:off x="0" y="2590800"/>
            <a:ext cx="1571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rgbClr val="33CC33"/>
                </a:solidFill>
              </a:rPr>
              <a:t>node y table</a:t>
            </a:r>
          </a:p>
        </p:txBody>
      </p:sp>
      <p:sp>
        <p:nvSpPr>
          <p:cNvPr id="42099" name="Text Box 162"/>
          <p:cNvSpPr txBox="1">
            <a:spLocks noChangeArrowheads="1"/>
          </p:cNvSpPr>
          <p:nvPr/>
        </p:nvSpPr>
        <p:spPr bwMode="auto">
          <a:xfrm>
            <a:off x="0" y="4343400"/>
            <a:ext cx="1566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rgbClr val="33CC33"/>
                </a:solidFill>
              </a:rPr>
              <a:t>node z table</a:t>
            </a:r>
          </a:p>
        </p:txBody>
      </p:sp>
      <p:sp>
        <p:nvSpPr>
          <p:cNvPr id="42100" name="Oval 163"/>
          <p:cNvSpPr>
            <a:spLocks noChangeArrowheads="1"/>
          </p:cNvSpPr>
          <p:nvPr/>
        </p:nvSpPr>
        <p:spPr bwMode="auto">
          <a:xfrm>
            <a:off x="1219200" y="1676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42101" name="Oval 164"/>
          <p:cNvSpPr>
            <a:spLocks noChangeArrowheads="1"/>
          </p:cNvSpPr>
          <p:nvPr/>
        </p:nvSpPr>
        <p:spPr bwMode="auto">
          <a:xfrm>
            <a:off x="1219200" y="37338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42102" name="Oval 165"/>
          <p:cNvSpPr>
            <a:spLocks noChangeArrowheads="1"/>
          </p:cNvSpPr>
          <p:nvPr/>
        </p:nvSpPr>
        <p:spPr bwMode="auto">
          <a:xfrm>
            <a:off x="1219200" y="59436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42103" name="Oval 166"/>
          <p:cNvSpPr>
            <a:spLocks noChangeArrowheads="1"/>
          </p:cNvSpPr>
          <p:nvPr/>
        </p:nvSpPr>
        <p:spPr bwMode="auto">
          <a:xfrm>
            <a:off x="3276600" y="1676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42104" name="Oval 167"/>
          <p:cNvSpPr>
            <a:spLocks noChangeArrowheads="1"/>
          </p:cNvSpPr>
          <p:nvPr/>
        </p:nvSpPr>
        <p:spPr bwMode="auto">
          <a:xfrm>
            <a:off x="3200400" y="5867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42105" name="Rectangle 168"/>
          <p:cNvSpPr>
            <a:spLocks noChangeArrowheads="1"/>
          </p:cNvSpPr>
          <p:nvPr/>
        </p:nvSpPr>
        <p:spPr bwMode="auto">
          <a:xfrm>
            <a:off x="1590675" y="187325"/>
            <a:ext cx="45466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 eaLnBrk="0" hangingPunct="0"/>
            <a:r>
              <a:rPr lang="fr-FR">
                <a:solidFill>
                  <a:srgbClr val="000000"/>
                </a:solidFill>
                <a:latin typeface="Times"/>
                <a:cs typeface="Times New Roman" pitchFamily="18" charset="0"/>
              </a:rPr>
              <a:t>D</a:t>
            </a:r>
            <a:r>
              <a:rPr lang="fr-FR" baseline="-25000">
                <a:solidFill>
                  <a:srgbClr val="000000"/>
                </a:solidFill>
                <a:latin typeface="Times"/>
                <a:cs typeface="Times New Roman" pitchFamily="18" charset="0"/>
              </a:rPr>
              <a:t>x</a:t>
            </a:r>
            <a:r>
              <a:rPr lang="fr-FR">
                <a:solidFill>
                  <a:srgbClr val="000000"/>
                </a:solidFill>
                <a:latin typeface="Times"/>
                <a:cs typeface="Times New Roman" pitchFamily="18" charset="0"/>
              </a:rPr>
              <a:t>(y) = min{c(x,y) + D</a:t>
            </a:r>
            <a:r>
              <a:rPr lang="fr-FR" baseline="-25000">
                <a:solidFill>
                  <a:srgbClr val="000000"/>
                </a:solidFill>
                <a:latin typeface="Times"/>
                <a:cs typeface="Times New Roman" pitchFamily="18" charset="0"/>
              </a:rPr>
              <a:t>y</a:t>
            </a:r>
            <a:r>
              <a:rPr lang="fr-FR">
                <a:solidFill>
                  <a:srgbClr val="000000"/>
                </a:solidFill>
                <a:latin typeface="Times"/>
                <a:cs typeface="Times New Roman" pitchFamily="18" charset="0"/>
              </a:rPr>
              <a:t>(y), c(x,z) + D</a:t>
            </a:r>
            <a:r>
              <a:rPr lang="fr-FR" baseline="-25000">
                <a:solidFill>
                  <a:srgbClr val="000000"/>
                </a:solidFill>
                <a:latin typeface="Times"/>
                <a:cs typeface="Times New Roman" pitchFamily="18" charset="0"/>
              </a:rPr>
              <a:t>z</a:t>
            </a:r>
            <a:r>
              <a:rPr lang="fr-FR">
                <a:solidFill>
                  <a:srgbClr val="000000"/>
                </a:solidFill>
                <a:latin typeface="Times"/>
                <a:cs typeface="Times New Roman" pitchFamily="18" charset="0"/>
              </a:rPr>
              <a:t>(y)} </a:t>
            </a:r>
            <a:br>
              <a:rPr lang="fr-FR">
                <a:solidFill>
                  <a:srgbClr val="000000"/>
                </a:solidFill>
                <a:latin typeface="Times"/>
                <a:cs typeface="Times New Roman" pitchFamily="18" charset="0"/>
              </a:rPr>
            </a:br>
            <a:r>
              <a:rPr lang="fr-FR">
                <a:solidFill>
                  <a:srgbClr val="000000"/>
                </a:solidFill>
                <a:latin typeface="Times"/>
                <a:cs typeface="Times New Roman" pitchFamily="18" charset="0"/>
              </a:rPr>
              <a:t>             = min{2+0 , 7+1} = 2</a:t>
            </a:r>
          </a:p>
        </p:txBody>
      </p:sp>
      <p:sp>
        <p:nvSpPr>
          <p:cNvPr id="42106" name="Line 169"/>
          <p:cNvSpPr>
            <a:spLocks noChangeShapeType="1"/>
          </p:cNvSpPr>
          <p:nvPr/>
        </p:nvSpPr>
        <p:spPr bwMode="auto">
          <a:xfrm flipH="1">
            <a:off x="3760788" y="809625"/>
            <a:ext cx="809625" cy="966788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l-GR"/>
          </a:p>
        </p:txBody>
      </p:sp>
      <p:sp>
        <p:nvSpPr>
          <p:cNvPr id="42107" name="Rectangle 170"/>
          <p:cNvSpPr>
            <a:spLocks noChangeArrowheads="1"/>
          </p:cNvSpPr>
          <p:nvPr/>
        </p:nvSpPr>
        <p:spPr bwMode="auto">
          <a:xfrm>
            <a:off x="6384925" y="111125"/>
            <a:ext cx="280352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 eaLnBrk="0" hangingPunct="0"/>
            <a:r>
              <a:rPr lang="fr-FR" i="1"/>
              <a:t>D</a:t>
            </a:r>
            <a:r>
              <a:rPr lang="fr-FR" i="1" baseline="-25000"/>
              <a:t>x</a:t>
            </a:r>
            <a:r>
              <a:rPr lang="fr-FR" i="1"/>
              <a:t>(z) = </a:t>
            </a:r>
            <a:r>
              <a:rPr lang="fr-FR"/>
              <a:t>min{</a:t>
            </a:r>
            <a:r>
              <a:rPr lang="fr-FR" i="1"/>
              <a:t>c(x,y) + </a:t>
            </a:r>
            <a:br>
              <a:rPr lang="fr-FR" i="1"/>
            </a:br>
            <a:r>
              <a:rPr lang="fr-FR" i="1"/>
              <a:t>      D</a:t>
            </a:r>
            <a:r>
              <a:rPr lang="fr-FR" i="1" baseline="-25000"/>
              <a:t>y</a:t>
            </a:r>
            <a:r>
              <a:rPr lang="fr-FR" i="1"/>
              <a:t>(z), c(x,z) + D</a:t>
            </a:r>
            <a:r>
              <a:rPr lang="fr-FR" i="1" baseline="-25000"/>
              <a:t>z</a:t>
            </a:r>
            <a:r>
              <a:rPr lang="fr-FR" i="1"/>
              <a:t>(z)</a:t>
            </a:r>
            <a:r>
              <a:rPr lang="fr-FR"/>
              <a:t>} </a:t>
            </a:r>
          </a:p>
          <a:p>
            <a:pPr algn="just" eaLnBrk="0" hangingPunct="0"/>
            <a:r>
              <a:rPr lang="fr-FR"/>
              <a:t>= min{2+1 , 7+0} = 3</a:t>
            </a:r>
          </a:p>
        </p:txBody>
      </p:sp>
      <p:sp>
        <p:nvSpPr>
          <p:cNvPr id="42108" name="Line 171"/>
          <p:cNvSpPr>
            <a:spLocks noChangeShapeType="1"/>
          </p:cNvSpPr>
          <p:nvPr/>
        </p:nvSpPr>
        <p:spPr bwMode="auto">
          <a:xfrm flipH="1">
            <a:off x="4179888" y="482600"/>
            <a:ext cx="2586037" cy="13335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4301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67E7D49E-EC41-4261-8E58-76B90FFA2946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smtClean="0"/>
              <a:t>Πίνακας Διανυσμάτων Απόστασης</a:t>
            </a:r>
            <a:r>
              <a:rPr lang="en-US" sz="3200" smtClean="0"/>
              <a:t>: </a:t>
            </a:r>
            <a:r>
              <a:rPr lang="el-GR" sz="3200" smtClean="0"/>
              <a:t>αλλαγές στα κόστη των ζεύξεων</a:t>
            </a:r>
            <a:endParaRPr lang="en-US" smtClean="0"/>
          </a:p>
        </p:txBody>
      </p:sp>
      <p:sp>
        <p:nvSpPr>
          <p:cNvPr id="43013" name="Rectangle 3"/>
          <p:cNvSpPr>
            <a:spLocks noChangeArrowheads="1"/>
          </p:cNvSpPr>
          <p:nvPr/>
        </p:nvSpPr>
        <p:spPr bwMode="auto">
          <a:xfrm>
            <a:off x="0" y="1400175"/>
            <a:ext cx="7199313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None/>
            </a:pPr>
            <a:r>
              <a:rPr lang="el-GR" sz="2400">
                <a:solidFill>
                  <a:srgbClr val="FF0000"/>
                </a:solidFill>
              </a:rPr>
              <a:t>Αλλαγές στα κόστη των ζεύξεων</a:t>
            </a:r>
            <a:r>
              <a:rPr lang="en-US" sz="2400">
                <a:solidFill>
                  <a:srgbClr val="FF0000"/>
                </a:solidFill>
              </a:rPr>
              <a:t>:</a:t>
            </a:r>
            <a:endParaRPr lang="en-US" sz="2000"/>
          </a:p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Tx/>
              <a:buChar char="•"/>
            </a:pPr>
            <a:r>
              <a:rPr lang="el-GR" sz="2000"/>
              <a:t>Ο κόμβος εντοπίζει τοπική αλλαγή στο κόστος μιας ζεύξης</a:t>
            </a:r>
            <a:r>
              <a:rPr lang="en-US" sz="2000"/>
              <a:t> 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Tx/>
              <a:buChar char="•"/>
            </a:pPr>
            <a:r>
              <a:rPr lang="el-GR" sz="2000"/>
              <a:t>Ενημερώνει τις πληροφορίες δρομολόγησης και υπολογίζει ξανά τον πίνακα διανυσμάτων αποστάσης</a:t>
            </a:r>
            <a:endParaRPr lang="en-US" sz="2000"/>
          </a:p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Tx/>
              <a:buChar char="•"/>
            </a:pPr>
            <a:r>
              <a:rPr lang="el-GR" sz="2000"/>
              <a:t>Εάν ο πίνακας διανυσμάτων αποστάσης</a:t>
            </a:r>
            <a:r>
              <a:rPr lang="en-US" sz="2000"/>
              <a:t> </a:t>
            </a:r>
            <a:r>
              <a:rPr lang="el-GR" sz="2000"/>
              <a:t>(</a:t>
            </a:r>
            <a:r>
              <a:rPr lang="en-US" sz="2000"/>
              <a:t>DV</a:t>
            </a:r>
            <a:r>
              <a:rPr lang="el-GR" sz="2000"/>
              <a:t>)</a:t>
            </a:r>
            <a:r>
              <a:rPr lang="en-US" sz="2000"/>
              <a:t> </a:t>
            </a:r>
            <a:r>
              <a:rPr lang="el-GR" sz="2000"/>
              <a:t>αλλάξει</a:t>
            </a:r>
            <a:r>
              <a:rPr lang="en-US" sz="2000"/>
              <a:t>, </a:t>
            </a:r>
            <a:r>
              <a:rPr lang="el-GR" sz="2000"/>
              <a:t>ειδοποιεί τους γείτονες</a:t>
            </a:r>
            <a:r>
              <a:rPr lang="en-US" sz="2000"/>
              <a:t> </a:t>
            </a:r>
            <a:endParaRPr lang="en-US" sz="2400"/>
          </a:p>
        </p:txBody>
      </p:sp>
      <p:sp>
        <p:nvSpPr>
          <p:cNvPr id="43014" name="Text Box 4"/>
          <p:cNvSpPr txBox="1">
            <a:spLocks noChangeArrowheads="1"/>
          </p:cNvSpPr>
          <p:nvPr/>
        </p:nvSpPr>
        <p:spPr bwMode="auto">
          <a:xfrm>
            <a:off x="0" y="3808413"/>
            <a:ext cx="11747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chemeClr val="accent2"/>
                </a:solidFill>
              </a:rPr>
              <a:t>“good</a:t>
            </a:r>
          </a:p>
          <a:p>
            <a:pPr eaLnBrk="0" hangingPunct="0"/>
            <a:r>
              <a:rPr lang="en-US" sz="2400">
                <a:solidFill>
                  <a:schemeClr val="accent2"/>
                </a:solidFill>
              </a:rPr>
              <a:t>news </a:t>
            </a:r>
          </a:p>
          <a:p>
            <a:pPr eaLnBrk="0" hangingPunct="0"/>
            <a:r>
              <a:rPr lang="en-US" sz="2400">
                <a:solidFill>
                  <a:schemeClr val="accent2"/>
                </a:solidFill>
              </a:rPr>
              <a:t>travels</a:t>
            </a:r>
          </a:p>
          <a:p>
            <a:pPr eaLnBrk="0" hangingPunct="0"/>
            <a:r>
              <a:rPr lang="en-US" sz="2400">
                <a:solidFill>
                  <a:schemeClr val="accent2"/>
                </a:solidFill>
              </a:rPr>
              <a:t>fast”</a:t>
            </a:r>
            <a:endParaRPr lang="en-US" sz="1600">
              <a:solidFill>
                <a:schemeClr val="accent2"/>
              </a:solidFill>
            </a:endParaRPr>
          </a:p>
        </p:txBody>
      </p:sp>
      <p:grpSp>
        <p:nvGrpSpPr>
          <p:cNvPr id="43015" name="Group 5"/>
          <p:cNvGrpSpPr>
            <a:grpSpLocks/>
          </p:cNvGrpSpPr>
          <p:nvPr/>
        </p:nvGrpSpPr>
        <p:grpSpPr bwMode="auto">
          <a:xfrm>
            <a:off x="6792913" y="1638300"/>
            <a:ext cx="2184400" cy="1314450"/>
            <a:chOff x="3625" y="1076"/>
            <a:chExt cx="1376" cy="828"/>
          </a:xfrm>
        </p:grpSpPr>
        <p:sp>
          <p:nvSpPr>
            <p:cNvPr id="43017" name="Freeform 6"/>
            <p:cNvSpPr>
              <a:spLocks/>
            </p:cNvSpPr>
            <p:nvPr/>
          </p:nvSpPr>
          <p:spPr bwMode="auto">
            <a:xfrm>
              <a:off x="3625" y="1140"/>
              <a:ext cx="1376" cy="764"/>
            </a:xfrm>
            <a:custGeom>
              <a:avLst/>
              <a:gdLst>
                <a:gd name="T0" fmla="*/ 113 w 1376"/>
                <a:gd name="T1" fmla="*/ 348 h 764"/>
                <a:gd name="T2" fmla="*/ 395 w 1376"/>
                <a:gd name="T3" fmla="*/ 162 h 764"/>
                <a:gd name="T4" fmla="*/ 710 w 1376"/>
                <a:gd name="T5" fmla="*/ 9 h 764"/>
                <a:gd name="T6" fmla="*/ 1160 w 1376"/>
                <a:gd name="T7" fmla="*/ 219 h 764"/>
                <a:gd name="T8" fmla="*/ 1367 w 1376"/>
                <a:gd name="T9" fmla="*/ 510 h 764"/>
                <a:gd name="T10" fmla="*/ 1103 w 1376"/>
                <a:gd name="T11" fmla="*/ 726 h 764"/>
                <a:gd name="T12" fmla="*/ 578 w 1376"/>
                <a:gd name="T13" fmla="*/ 738 h 764"/>
                <a:gd name="T14" fmla="*/ 77 w 1376"/>
                <a:gd name="T15" fmla="*/ 630 h 764"/>
                <a:gd name="T16" fmla="*/ 113 w 1376"/>
                <a:gd name="T17" fmla="*/ 348 h 7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764"/>
                <a:gd name="T29" fmla="*/ 1376 w 1376"/>
                <a:gd name="T30" fmla="*/ 764 h 76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43018" name="Freeform 7"/>
            <p:cNvSpPr>
              <a:spLocks/>
            </p:cNvSpPr>
            <p:nvPr/>
          </p:nvSpPr>
          <p:spPr bwMode="auto">
            <a:xfrm>
              <a:off x="3984" y="1404"/>
              <a:ext cx="222" cy="180"/>
            </a:xfrm>
            <a:custGeom>
              <a:avLst/>
              <a:gdLst>
                <a:gd name="T0" fmla="*/ 0 w 222"/>
                <a:gd name="T1" fmla="*/ 180 h 180"/>
                <a:gd name="T2" fmla="*/ 222 w 222"/>
                <a:gd name="T3" fmla="*/ 0 h 180"/>
                <a:gd name="T4" fmla="*/ 0 60000 65536"/>
                <a:gd name="T5" fmla="*/ 0 60000 65536"/>
                <a:gd name="T6" fmla="*/ 0 w 222"/>
                <a:gd name="T7" fmla="*/ 0 h 180"/>
                <a:gd name="T8" fmla="*/ 222 w 222"/>
                <a:gd name="T9" fmla="*/ 180 h 1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22" h="180">
                  <a:moveTo>
                    <a:pt x="0" y="180"/>
                  </a:moveTo>
                  <a:lnTo>
                    <a:pt x="22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43019" name="Oval 8"/>
            <p:cNvSpPr>
              <a:spLocks noChangeArrowheads="1"/>
            </p:cNvSpPr>
            <p:nvPr/>
          </p:nvSpPr>
          <p:spPr bwMode="auto">
            <a:xfrm>
              <a:off x="3724" y="164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43020" name="Line 9"/>
            <p:cNvSpPr>
              <a:spLocks noChangeShapeType="1"/>
            </p:cNvSpPr>
            <p:nvPr/>
          </p:nvSpPr>
          <p:spPr bwMode="auto">
            <a:xfrm>
              <a:off x="3724" y="163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21" name="Line 10"/>
            <p:cNvSpPr>
              <a:spLocks noChangeShapeType="1"/>
            </p:cNvSpPr>
            <p:nvPr/>
          </p:nvSpPr>
          <p:spPr bwMode="auto">
            <a:xfrm>
              <a:off x="4037" y="163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22" name="Rectangle 11"/>
            <p:cNvSpPr>
              <a:spLocks noChangeArrowheads="1"/>
            </p:cNvSpPr>
            <p:nvPr/>
          </p:nvSpPr>
          <p:spPr bwMode="auto">
            <a:xfrm>
              <a:off x="3724" y="1633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43023" name="Oval 12"/>
            <p:cNvSpPr>
              <a:spLocks noChangeArrowheads="1"/>
            </p:cNvSpPr>
            <p:nvPr/>
          </p:nvSpPr>
          <p:spPr bwMode="auto">
            <a:xfrm>
              <a:off x="3721" y="157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43024" name="Freeform 13"/>
            <p:cNvSpPr>
              <a:spLocks/>
            </p:cNvSpPr>
            <p:nvPr/>
          </p:nvSpPr>
          <p:spPr bwMode="auto">
            <a:xfrm>
              <a:off x="4389" y="1404"/>
              <a:ext cx="216" cy="189"/>
            </a:xfrm>
            <a:custGeom>
              <a:avLst/>
              <a:gdLst>
                <a:gd name="T0" fmla="*/ 0 w 216"/>
                <a:gd name="T1" fmla="*/ 0 h 189"/>
                <a:gd name="T2" fmla="*/ 216 w 216"/>
                <a:gd name="T3" fmla="*/ 189 h 189"/>
                <a:gd name="T4" fmla="*/ 0 60000 65536"/>
                <a:gd name="T5" fmla="*/ 0 60000 65536"/>
                <a:gd name="T6" fmla="*/ 0 w 216"/>
                <a:gd name="T7" fmla="*/ 0 h 189"/>
                <a:gd name="T8" fmla="*/ 216 w 216"/>
                <a:gd name="T9" fmla="*/ 189 h 18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" h="189">
                  <a:moveTo>
                    <a:pt x="0" y="0"/>
                  </a:moveTo>
                  <a:lnTo>
                    <a:pt x="216" y="189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43025" name="Freeform 14"/>
            <p:cNvSpPr>
              <a:spLocks/>
            </p:cNvSpPr>
            <p:nvPr/>
          </p:nvSpPr>
          <p:spPr bwMode="auto">
            <a:xfrm>
              <a:off x="4041" y="1668"/>
              <a:ext cx="540" cy="3"/>
            </a:xfrm>
            <a:custGeom>
              <a:avLst/>
              <a:gdLst>
                <a:gd name="T0" fmla="*/ 540 w 540"/>
                <a:gd name="T1" fmla="*/ 3 h 3"/>
                <a:gd name="T2" fmla="*/ 0 w 540"/>
                <a:gd name="T3" fmla="*/ 0 h 3"/>
                <a:gd name="T4" fmla="*/ 0 60000 65536"/>
                <a:gd name="T5" fmla="*/ 0 60000 65536"/>
                <a:gd name="T6" fmla="*/ 0 w 540"/>
                <a:gd name="T7" fmla="*/ 0 h 3"/>
                <a:gd name="T8" fmla="*/ 540 w 540"/>
                <a:gd name="T9" fmla="*/ 3 h 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40" h="3">
                  <a:moveTo>
                    <a:pt x="540" y="3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grpSp>
          <p:nvGrpSpPr>
            <p:cNvPr id="43026" name="Group 15"/>
            <p:cNvGrpSpPr>
              <a:grpSpLocks/>
            </p:cNvGrpSpPr>
            <p:nvPr/>
          </p:nvGrpSpPr>
          <p:grpSpPr bwMode="auto">
            <a:xfrm>
              <a:off x="3770" y="1526"/>
              <a:ext cx="210" cy="250"/>
              <a:chOff x="2951" y="2429"/>
              <a:chExt cx="213" cy="250"/>
            </a:xfrm>
          </p:grpSpPr>
          <p:sp>
            <p:nvSpPr>
              <p:cNvPr id="43050" name="Rectangle 16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sp>
            <p:nvSpPr>
              <p:cNvPr id="43051" name="Text Box 17"/>
              <p:cNvSpPr txBox="1">
                <a:spLocks noChangeArrowheads="1"/>
              </p:cNvSpPr>
              <p:nvPr/>
            </p:nvSpPr>
            <p:spPr bwMode="auto">
              <a:xfrm>
                <a:off x="2951" y="2429"/>
                <a:ext cx="21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000"/>
                  <a:t>x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43027" name="Group 18"/>
            <p:cNvGrpSpPr>
              <a:grpSpLocks/>
            </p:cNvGrpSpPr>
            <p:nvPr/>
          </p:nvGrpSpPr>
          <p:grpSpPr bwMode="auto">
            <a:xfrm>
              <a:off x="4566" y="1538"/>
              <a:ext cx="316" cy="250"/>
              <a:chOff x="1740" y="2306"/>
              <a:chExt cx="316" cy="250"/>
            </a:xfrm>
          </p:grpSpPr>
          <p:sp>
            <p:nvSpPr>
              <p:cNvPr id="43042" name="Oval 19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sp>
            <p:nvSpPr>
              <p:cNvPr id="43043" name="Line 20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3044" name="Line 21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3045" name="Rectangle 22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43046" name="Oval 23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grpSp>
            <p:nvGrpSpPr>
              <p:cNvPr id="43047" name="Group 24"/>
              <p:cNvGrpSpPr>
                <a:grpSpLocks/>
              </p:cNvGrpSpPr>
              <p:nvPr/>
            </p:nvGrpSpPr>
            <p:grpSpPr bwMode="auto">
              <a:xfrm>
                <a:off x="1800" y="2306"/>
                <a:ext cx="202" cy="250"/>
                <a:chOff x="2955" y="2429"/>
                <a:chExt cx="205" cy="250"/>
              </a:xfrm>
            </p:grpSpPr>
            <p:sp>
              <p:nvSpPr>
                <p:cNvPr id="43048" name="Rectangle 25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GB"/>
                </a:p>
              </p:txBody>
            </p:sp>
            <p:sp>
              <p:nvSpPr>
                <p:cNvPr id="43049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2955" y="2429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2000"/>
                    <a:t>z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43028" name="Text Box 27"/>
            <p:cNvSpPr txBox="1">
              <a:spLocks noChangeArrowheads="1"/>
            </p:cNvSpPr>
            <p:nvPr/>
          </p:nvSpPr>
          <p:spPr bwMode="auto">
            <a:xfrm>
              <a:off x="4469" y="1328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3029" name="Text Box 28"/>
            <p:cNvSpPr txBox="1">
              <a:spLocks noChangeArrowheads="1"/>
            </p:cNvSpPr>
            <p:nvPr/>
          </p:nvSpPr>
          <p:spPr bwMode="auto">
            <a:xfrm>
              <a:off x="3930" y="1325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4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3030" name="Text Box 29"/>
            <p:cNvSpPr txBox="1">
              <a:spLocks noChangeArrowheads="1"/>
            </p:cNvSpPr>
            <p:nvPr/>
          </p:nvSpPr>
          <p:spPr bwMode="auto">
            <a:xfrm>
              <a:off x="4171" y="1658"/>
              <a:ext cx="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50</a:t>
              </a: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43031" name="Group 30"/>
            <p:cNvGrpSpPr>
              <a:grpSpLocks/>
            </p:cNvGrpSpPr>
            <p:nvPr/>
          </p:nvGrpSpPr>
          <p:grpSpPr bwMode="auto">
            <a:xfrm>
              <a:off x="4146" y="1214"/>
              <a:ext cx="316" cy="250"/>
              <a:chOff x="1740" y="2306"/>
              <a:chExt cx="316" cy="250"/>
            </a:xfrm>
          </p:grpSpPr>
          <p:sp>
            <p:nvSpPr>
              <p:cNvPr id="43034" name="Oval 31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sp>
            <p:nvSpPr>
              <p:cNvPr id="43035" name="Line 32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3036" name="Line 33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3037" name="Rectangle 34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43038" name="Oval 35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grpSp>
            <p:nvGrpSpPr>
              <p:cNvPr id="43039" name="Group 36"/>
              <p:cNvGrpSpPr>
                <a:grpSpLocks/>
              </p:cNvGrpSpPr>
              <p:nvPr/>
            </p:nvGrpSpPr>
            <p:grpSpPr bwMode="auto">
              <a:xfrm>
                <a:off x="1802" y="2306"/>
                <a:ext cx="199" cy="250"/>
                <a:chOff x="2957" y="2429"/>
                <a:chExt cx="202" cy="250"/>
              </a:xfrm>
            </p:grpSpPr>
            <p:sp>
              <p:nvSpPr>
                <p:cNvPr id="43040" name="Rectangle 37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GB"/>
                </a:p>
              </p:txBody>
            </p:sp>
            <p:sp>
              <p:nvSpPr>
                <p:cNvPr id="43041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2957" y="2429"/>
                  <a:ext cx="202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2000"/>
                    <a:t>y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43032" name="Text Box 39"/>
            <p:cNvSpPr txBox="1">
              <a:spLocks noChangeArrowheads="1"/>
            </p:cNvSpPr>
            <p:nvPr/>
          </p:nvSpPr>
          <p:spPr bwMode="auto">
            <a:xfrm>
              <a:off x="3839" y="1076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>
                  <a:solidFill>
                    <a:srgbClr val="FF0000"/>
                  </a:solidFill>
                </a:rPr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3033" name="Line 40"/>
            <p:cNvSpPr>
              <a:spLocks noChangeShapeType="1"/>
            </p:cNvSpPr>
            <p:nvPr/>
          </p:nvSpPr>
          <p:spPr bwMode="auto">
            <a:xfrm flipH="1" flipV="1">
              <a:off x="3948" y="1272"/>
              <a:ext cx="132" cy="22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43016" name="Rectangle 41"/>
          <p:cNvSpPr>
            <a:spLocks noChangeArrowheads="1"/>
          </p:cNvSpPr>
          <p:nvPr/>
        </p:nvSpPr>
        <p:spPr bwMode="auto">
          <a:xfrm>
            <a:off x="988541" y="3630613"/>
            <a:ext cx="7991947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>
              <a:tabLst>
                <a:tab pos="228600" algn="l"/>
                <a:tab pos="457200" algn="l"/>
              </a:tabLst>
            </a:pPr>
            <a:r>
              <a:rPr lang="el-GR" dirty="0"/>
              <a:t>Τη στιγμή</a:t>
            </a:r>
            <a:r>
              <a:rPr lang="en-US" dirty="0"/>
              <a:t> </a:t>
            </a:r>
            <a:r>
              <a:rPr lang="en-US" i="1" dirty="0"/>
              <a:t>t</a:t>
            </a:r>
            <a:r>
              <a:rPr lang="en-US" i="1" baseline="-25000" dirty="0"/>
              <a:t>0</a:t>
            </a:r>
            <a:r>
              <a:rPr lang="en-US" dirty="0"/>
              <a:t>:</a:t>
            </a:r>
            <a:r>
              <a:rPr lang="el-GR" dirty="0"/>
              <a:t> ο</a:t>
            </a:r>
            <a:r>
              <a:rPr lang="en-US" dirty="0"/>
              <a:t> </a:t>
            </a:r>
            <a:r>
              <a:rPr lang="en-US" b="1" i="1" dirty="0">
                <a:solidFill>
                  <a:srgbClr val="33CC33"/>
                </a:solidFill>
              </a:rPr>
              <a:t>y</a:t>
            </a:r>
            <a:r>
              <a:rPr lang="en-US" b="1" dirty="0"/>
              <a:t> </a:t>
            </a:r>
            <a:r>
              <a:rPr lang="el-GR" b="1" dirty="0"/>
              <a:t>εντοπίζει</a:t>
            </a:r>
            <a:r>
              <a:rPr lang="en-US" dirty="0"/>
              <a:t> </a:t>
            </a:r>
            <a:r>
              <a:rPr lang="el-GR" dirty="0">
                <a:solidFill>
                  <a:srgbClr val="CC3300"/>
                </a:solidFill>
              </a:rPr>
              <a:t>αλλαγή σε κόστος ζεύξης</a:t>
            </a:r>
            <a:r>
              <a:rPr lang="en-US" dirty="0"/>
              <a:t>, </a:t>
            </a:r>
            <a:r>
              <a:rPr lang="el-GR" dirty="0"/>
              <a:t>ενημερώνει τον πίνακά του και ειδοποιεί τους γείτονές του</a:t>
            </a:r>
            <a:endParaRPr lang="en-US" dirty="0"/>
          </a:p>
          <a:p>
            <a:pPr eaLnBrk="0" hangingPunct="0">
              <a:tabLst>
                <a:tab pos="228600" algn="l"/>
                <a:tab pos="457200" algn="l"/>
              </a:tabLst>
            </a:pPr>
            <a:endParaRPr lang="en-US" dirty="0"/>
          </a:p>
          <a:p>
            <a:pPr eaLnBrk="0" hangingPunct="0">
              <a:tabLst>
                <a:tab pos="228600" algn="l"/>
                <a:tab pos="457200" algn="l"/>
              </a:tabLst>
            </a:pPr>
            <a:r>
              <a:rPr lang="el-GR" dirty="0"/>
              <a:t>Τη </a:t>
            </a:r>
            <a:r>
              <a:rPr lang="el-GR" dirty="0" err="1"/>
              <a:t>στγμη</a:t>
            </a:r>
            <a:r>
              <a:rPr lang="en-US" dirty="0"/>
              <a:t> </a:t>
            </a:r>
            <a:r>
              <a:rPr lang="en-US" i="1" dirty="0"/>
              <a:t>t</a:t>
            </a:r>
            <a:r>
              <a:rPr lang="en-US" i="1" baseline="-25000" dirty="0"/>
              <a:t>1</a:t>
            </a:r>
            <a:r>
              <a:rPr lang="en-US" dirty="0"/>
              <a:t>: </a:t>
            </a:r>
            <a:r>
              <a:rPr lang="el-GR" dirty="0"/>
              <a:t>ο </a:t>
            </a:r>
            <a:r>
              <a:rPr lang="en-US" i="1" dirty="0">
                <a:solidFill>
                  <a:srgbClr val="33CC33"/>
                </a:solidFill>
              </a:rPr>
              <a:t>z</a:t>
            </a:r>
            <a:r>
              <a:rPr lang="en-US" dirty="0"/>
              <a:t> </a:t>
            </a:r>
            <a:r>
              <a:rPr lang="el-GR" dirty="0"/>
              <a:t>λαμβάνει το μήνυμα του</a:t>
            </a:r>
            <a:r>
              <a:rPr lang="en-US" dirty="0"/>
              <a:t> </a:t>
            </a:r>
            <a:r>
              <a:rPr lang="en-US" i="1" dirty="0">
                <a:solidFill>
                  <a:srgbClr val="33CC33"/>
                </a:solidFill>
              </a:rPr>
              <a:t>y</a:t>
            </a:r>
            <a:r>
              <a:rPr lang="en-US" dirty="0"/>
              <a:t> </a:t>
            </a:r>
            <a:r>
              <a:rPr lang="el-GR" dirty="0"/>
              <a:t>και ενημερώνει τον πίνακά του</a:t>
            </a:r>
            <a:r>
              <a:rPr lang="en-US" dirty="0"/>
              <a:t>. </a:t>
            </a:r>
          </a:p>
          <a:p>
            <a:pPr eaLnBrk="0" hangingPunct="0">
              <a:tabLst>
                <a:tab pos="228600" algn="l"/>
                <a:tab pos="457200" algn="l"/>
              </a:tabLst>
            </a:pPr>
            <a:r>
              <a:rPr lang="el-GR" dirty="0"/>
              <a:t>Υπολογίζει ένα </a:t>
            </a:r>
            <a:r>
              <a:rPr lang="el-GR" dirty="0">
                <a:solidFill>
                  <a:srgbClr val="CC3300"/>
                </a:solidFill>
              </a:rPr>
              <a:t>νέο ελάχιστο κόστος</a:t>
            </a:r>
            <a:r>
              <a:rPr lang="en-US" dirty="0"/>
              <a:t> </a:t>
            </a:r>
            <a:r>
              <a:rPr lang="el-GR" dirty="0"/>
              <a:t>προς τον</a:t>
            </a:r>
            <a:r>
              <a:rPr lang="en-US" dirty="0"/>
              <a:t> </a:t>
            </a:r>
            <a:r>
              <a:rPr lang="en-US" i="1" dirty="0">
                <a:solidFill>
                  <a:srgbClr val="33CC33"/>
                </a:solidFill>
              </a:rPr>
              <a:t>x</a:t>
            </a:r>
            <a:r>
              <a:rPr lang="en-US" dirty="0"/>
              <a:t> </a:t>
            </a:r>
            <a:r>
              <a:rPr lang="el-GR" dirty="0"/>
              <a:t>και στέλνει στους γείτονές του τον</a:t>
            </a:r>
            <a:r>
              <a:rPr lang="en-US" dirty="0"/>
              <a:t> DV.</a:t>
            </a:r>
          </a:p>
          <a:p>
            <a:pPr eaLnBrk="0" hangingPunct="0">
              <a:tabLst>
                <a:tab pos="228600" algn="l"/>
                <a:tab pos="457200" algn="l"/>
              </a:tabLst>
            </a:pPr>
            <a:endParaRPr lang="en-US" dirty="0"/>
          </a:p>
          <a:p>
            <a:pPr eaLnBrk="0" hangingPunct="0">
              <a:tabLst>
                <a:tab pos="228600" algn="l"/>
                <a:tab pos="457200" algn="l"/>
              </a:tabLst>
            </a:pPr>
            <a:r>
              <a:rPr lang="el-GR" dirty="0"/>
              <a:t>Τη στιγμή</a:t>
            </a:r>
            <a:r>
              <a:rPr lang="en-US" dirty="0"/>
              <a:t> </a:t>
            </a:r>
            <a:r>
              <a:rPr lang="en-US" i="1" dirty="0"/>
              <a:t>t</a:t>
            </a:r>
            <a:r>
              <a:rPr lang="en-US" i="1" baseline="-25000" dirty="0"/>
              <a:t>2</a:t>
            </a:r>
            <a:r>
              <a:rPr lang="en-US" dirty="0"/>
              <a:t>,</a:t>
            </a:r>
            <a:r>
              <a:rPr lang="el-GR" dirty="0"/>
              <a:t> ο </a:t>
            </a:r>
            <a:r>
              <a:rPr lang="en-US" i="1" dirty="0">
                <a:solidFill>
                  <a:srgbClr val="33CC33"/>
                </a:solidFill>
              </a:rPr>
              <a:t>y</a:t>
            </a:r>
            <a:r>
              <a:rPr lang="en-US" dirty="0"/>
              <a:t> </a:t>
            </a:r>
            <a:r>
              <a:rPr lang="el-GR" dirty="0"/>
              <a:t>λαμβάνει</a:t>
            </a:r>
            <a:r>
              <a:rPr lang="en-US" dirty="0"/>
              <a:t> </a:t>
            </a:r>
            <a:r>
              <a:rPr lang="el-GR" dirty="0"/>
              <a:t>την ενημέρωση του</a:t>
            </a:r>
            <a:r>
              <a:rPr lang="en-US" i="1" dirty="0">
                <a:solidFill>
                  <a:srgbClr val="33CC33"/>
                </a:solidFill>
              </a:rPr>
              <a:t>z</a:t>
            </a:r>
            <a:r>
              <a:rPr lang="el-GR" i="1" dirty="0">
                <a:solidFill>
                  <a:srgbClr val="33CC33"/>
                </a:solidFill>
              </a:rPr>
              <a:t> </a:t>
            </a:r>
            <a:r>
              <a:rPr lang="el-GR" i="1" dirty="0"/>
              <a:t>και ενημερώνει τον πίνακα </a:t>
            </a:r>
            <a:r>
              <a:rPr lang="el-GR" i="1" dirty="0" err="1"/>
              <a:t>αποστασής</a:t>
            </a:r>
            <a:r>
              <a:rPr lang="el-GR" i="1" dirty="0"/>
              <a:t> του</a:t>
            </a:r>
            <a:r>
              <a:rPr lang="en-US" dirty="0"/>
              <a:t>. </a:t>
            </a:r>
          </a:p>
          <a:p>
            <a:pPr eaLnBrk="0" hangingPunct="0">
              <a:tabLst>
                <a:tab pos="228600" algn="l"/>
                <a:tab pos="457200" algn="l"/>
              </a:tabLst>
            </a:pPr>
            <a:r>
              <a:rPr lang="el-GR" i="1" dirty="0" smtClean="0"/>
              <a:t>Τα ελάχιστα κόστη του </a:t>
            </a:r>
            <a:r>
              <a:rPr lang="en-US" i="1" dirty="0" smtClean="0">
                <a:solidFill>
                  <a:srgbClr val="33CC33"/>
                </a:solidFill>
              </a:rPr>
              <a:t>y</a:t>
            </a:r>
            <a:r>
              <a:rPr lang="en-US" dirty="0" smtClean="0"/>
              <a:t> </a:t>
            </a:r>
            <a:r>
              <a:rPr lang="el-GR" dirty="0" smtClean="0"/>
              <a:t>δεν αλλάζουν και για αυτό ο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rgbClr val="33CC33"/>
                </a:solidFill>
              </a:rPr>
              <a:t>y</a:t>
            </a:r>
            <a:r>
              <a:rPr lang="en-US" dirty="0" smtClean="0"/>
              <a:t>  </a:t>
            </a:r>
            <a:r>
              <a:rPr lang="el-GR" dirty="0" smtClean="0"/>
              <a:t>δεν  στέλνει κανένα μήνυμα στον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rgbClr val="33CC33"/>
                </a:solidFill>
              </a:rPr>
              <a:t>z</a:t>
            </a:r>
            <a:r>
              <a:rPr lang="en-US" dirty="0" smtClean="0"/>
              <a:t>. </a:t>
            </a:r>
          </a:p>
          <a:p>
            <a:pPr eaLnBrk="0" hangingPunct="0">
              <a:tabLst>
                <a:tab pos="228600" algn="l"/>
                <a:tab pos="457200" algn="l"/>
              </a:tabLst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440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274228D1-AE4E-4044-A161-C3851D7CB678}" type="slidenum">
              <a:rPr lang="en-US" smtClean="0"/>
              <a:pPr/>
              <a:t>42</a:t>
            </a:fld>
            <a:endParaRPr lang="en-US" smtClean="0"/>
          </a:p>
        </p:txBody>
      </p:sp>
      <p:pic>
        <p:nvPicPr>
          <p:cNvPr id="44036" name="Picture 4" descr="dv_good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2746375"/>
            <a:ext cx="7383463" cy="3689350"/>
          </a:xfrm>
        </p:spPr>
      </p:pic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</a:t>
            </a:r>
            <a:r>
              <a:rPr lang="en-US" smtClean="0"/>
              <a:t> (</a:t>
            </a:r>
            <a:r>
              <a:rPr lang="el-GR" smtClean="0"/>
              <a:t>συνέχεια</a:t>
            </a:r>
            <a:r>
              <a:rPr lang="en-US" smtClean="0"/>
              <a:t>)</a:t>
            </a:r>
            <a:endParaRPr lang="el-GR" smtClean="0"/>
          </a:p>
        </p:txBody>
      </p:sp>
      <p:grpSp>
        <p:nvGrpSpPr>
          <p:cNvPr id="44038" name="Group 5"/>
          <p:cNvGrpSpPr>
            <a:grpSpLocks/>
          </p:cNvGrpSpPr>
          <p:nvPr/>
        </p:nvGrpSpPr>
        <p:grpSpPr bwMode="auto">
          <a:xfrm>
            <a:off x="6494463" y="465138"/>
            <a:ext cx="2184400" cy="1314450"/>
            <a:chOff x="3625" y="1076"/>
            <a:chExt cx="1376" cy="828"/>
          </a:xfrm>
        </p:grpSpPr>
        <p:sp>
          <p:nvSpPr>
            <p:cNvPr id="44053" name="Freeform 6"/>
            <p:cNvSpPr>
              <a:spLocks/>
            </p:cNvSpPr>
            <p:nvPr/>
          </p:nvSpPr>
          <p:spPr bwMode="auto">
            <a:xfrm>
              <a:off x="3625" y="1140"/>
              <a:ext cx="1376" cy="764"/>
            </a:xfrm>
            <a:custGeom>
              <a:avLst/>
              <a:gdLst>
                <a:gd name="T0" fmla="*/ 113 w 1376"/>
                <a:gd name="T1" fmla="*/ 348 h 764"/>
                <a:gd name="T2" fmla="*/ 395 w 1376"/>
                <a:gd name="T3" fmla="*/ 162 h 764"/>
                <a:gd name="T4" fmla="*/ 710 w 1376"/>
                <a:gd name="T5" fmla="*/ 9 h 764"/>
                <a:gd name="T6" fmla="*/ 1160 w 1376"/>
                <a:gd name="T7" fmla="*/ 219 h 764"/>
                <a:gd name="T8" fmla="*/ 1367 w 1376"/>
                <a:gd name="T9" fmla="*/ 510 h 764"/>
                <a:gd name="T10" fmla="*/ 1103 w 1376"/>
                <a:gd name="T11" fmla="*/ 726 h 764"/>
                <a:gd name="T12" fmla="*/ 578 w 1376"/>
                <a:gd name="T13" fmla="*/ 738 h 764"/>
                <a:gd name="T14" fmla="*/ 77 w 1376"/>
                <a:gd name="T15" fmla="*/ 630 h 764"/>
                <a:gd name="T16" fmla="*/ 113 w 1376"/>
                <a:gd name="T17" fmla="*/ 348 h 7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764"/>
                <a:gd name="T29" fmla="*/ 1376 w 1376"/>
                <a:gd name="T30" fmla="*/ 764 h 76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44054" name="Freeform 7"/>
            <p:cNvSpPr>
              <a:spLocks/>
            </p:cNvSpPr>
            <p:nvPr/>
          </p:nvSpPr>
          <p:spPr bwMode="auto">
            <a:xfrm>
              <a:off x="3984" y="1404"/>
              <a:ext cx="222" cy="180"/>
            </a:xfrm>
            <a:custGeom>
              <a:avLst/>
              <a:gdLst>
                <a:gd name="T0" fmla="*/ 0 w 222"/>
                <a:gd name="T1" fmla="*/ 180 h 180"/>
                <a:gd name="T2" fmla="*/ 222 w 222"/>
                <a:gd name="T3" fmla="*/ 0 h 180"/>
                <a:gd name="T4" fmla="*/ 0 60000 65536"/>
                <a:gd name="T5" fmla="*/ 0 60000 65536"/>
                <a:gd name="T6" fmla="*/ 0 w 222"/>
                <a:gd name="T7" fmla="*/ 0 h 180"/>
                <a:gd name="T8" fmla="*/ 222 w 222"/>
                <a:gd name="T9" fmla="*/ 180 h 1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22" h="180">
                  <a:moveTo>
                    <a:pt x="0" y="180"/>
                  </a:moveTo>
                  <a:lnTo>
                    <a:pt x="22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44055" name="Oval 8"/>
            <p:cNvSpPr>
              <a:spLocks noChangeArrowheads="1"/>
            </p:cNvSpPr>
            <p:nvPr/>
          </p:nvSpPr>
          <p:spPr bwMode="auto">
            <a:xfrm>
              <a:off x="3724" y="164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44056" name="Line 9"/>
            <p:cNvSpPr>
              <a:spLocks noChangeShapeType="1"/>
            </p:cNvSpPr>
            <p:nvPr/>
          </p:nvSpPr>
          <p:spPr bwMode="auto">
            <a:xfrm>
              <a:off x="3724" y="163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4057" name="Line 10"/>
            <p:cNvSpPr>
              <a:spLocks noChangeShapeType="1"/>
            </p:cNvSpPr>
            <p:nvPr/>
          </p:nvSpPr>
          <p:spPr bwMode="auto">
            <a:xfrm>
              <a:off x="4037" y="163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4058" name="Rectangle 11"/>
            <p:cNvSpPr>
              <a:spLocks noChangeArrowheads="1"/>
            </p:cNvSpPr>
            <p:nvPr/>
          </p:nvSpPr>
          <p:spPr bwMode="auto">
            <a:xfrm>
              <a:off x="3724" y="1633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44059" name="Oval 12"/>
            <p:cNvSpPr>
              <a:spLocks noChangeArrowheads="1"/>
            </p:cNvSpPr>
            <p:nvPr/>
          </p:nvSpPr>
          <p:spPr bwMode="auto">
            <a:xfrm>
              <a:off x="3721" y="157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44060" name="Freeform 13"/>
            <p:cNvSpPr>
              <a:spLocks/>
            </p:cNvSpPr>
            <p:nvPr/>
          </p:nvSpPr>
          <p:spPr bwMode="auto">
            <a:xfrm>
              <a:off x="4389" y="1404"/>
              <a:ext cx="216" cy="189"/>
            </a:xfrm>
            <a:custGeom>
              <a:avLst/>
              <a:gdLst>
                <a:gd name="T0" fmla="*/ 0 w 216"/>
                <a:gd name="T1" fmla="*/ 0 h 189"/>
                <a:gd name="T2" fmla="*/ 216 w 216"/>
                <a:gd name="T3" fmla="*/ 189 h 189"/>
                <a:gd name="T4" fmla="*/ 0 60000 65536"/>
                <a:gd name="T5" fmla="*/ 0 60000 65536"/>
                <a:gd name="T6" fmla="*/ 0 w 216"/>
                <a:gd name="T7" fmla="*/ 0 h 189"/>
                <a:gd name="T8" fmla="*/ 216 w 216"/>
                <a:gd name="T9" fmla="*/ 189 h 18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" h="189">
                  <a:moveTo>
                    <a:pt x="0" y="0"/>
                  </a:moveTo>
                  <a:lnTo>
                    <a:pt x="216" y="189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44061" name="Freeform 14"/>
            <p:cNvSpPr>
              <a:spLocks/>
            </p:cNvSpPr>
            <p:nvPr/>
          </p:nvSpPr>
          <p:spPr bwMode="auto">
            <a:xfrm>
              <a:off x="4041" y="1668"/>
              <a:ext cx="540" cy="3"/>
            </a:xfrm>
            <a:custGeom>
              <a:avLst/>
              <a:gdLst>
                <a:gd name="T0" fmla="*/ 540 w 540"/>
                <a:gd name="T1" fmla="*/ 3 h 3"/>
                <a:gd name="T2" fmla="*/ 0 w 540"/>
                <a:gd name="T3" fmla="*/ 0 h 3"/>
                <a:gd name="T4" fmla="*/ 0 60000 65536"/>
                <a:gd name="T5" fmla="*/ 0 60000 65536"/>
                <a:gd name="T6" fmla="*/ 0 w 540"/>
                <a:gd name="T7" fmla="*/ 0 h 3"/>
                <a:gd name="T8" fmla="*/ 540 w 540"/>
                <a:gd name="T9" fmla="*/ 3 h 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40" h="3">
                  <a:moveTo>
                    <a:pt x="540" y="3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grpSp>
          <p:nvGrpSpPr>
            <p:cNvPr id="44062" name="Group 15"/>
            <p:cNvGrpSpPr>
              <a:grpSpLocks/>
            </p:cNvGrpSpPr>
            <p:nvPr/>
          </p:nvGrpSpPr>
          <p:grpSpPr bwMode="auto">
            <a:xfrm>
              <a:off x="3770" y="1526"/>
              <a:ext cx="210" cy="250"/>
              <a:chOff x="2951" y="2429"/>
              <a:chExt cx="213" cy="250"/>
            </a:xfrm>
          </p:grpSpPr>
          <p:sp>
            <p:nvSpPr>
              <p:cNvPr id="44086" name="Rectangle 16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sp>
            <p:nvSpPr>
              <p:cNvPr id="44087" name="Text Box 17"/>
              <p:cNvSpPr txBox="1">
                <a:spLocks noChangeArrowheads="1"/>
              </p:cNvSpPr>
              <p:nvPr/>
            </p:nvSpPr>
            <p:spPr bwMode="auto">
              <a:xfrm>
                <a:off x="2951" y="2429"/>
                <a:ext cx="21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000"/>
                  <a:t>x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44063" name="Group 18"/>
            <p:cNvGrpSpPr>
              <a:grpSpLocks/>
            </p:cNvGrpSpPr>
            <p:nvPr/>
          </p:nvGrpSpPr>
          <p:grpSpPr bwMode="auto">
            <a:xfrm>
              <a:off x="4566" y="1538"/>
              <a:ext cx="316" cy="250"/>
              <a:chOff x="1740" y="2306"/>
              <a:chExt cx="316" cy="250"/>
            </a:xfrm>
          </p:grpSpPr>
          <p:sp>
            <p:nvSpPr>
              <p:cNvPr id="44078" name="Oval 19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sp>
            <p:nvSpPr>
              <p:cNvPr id="44079" name="Line 20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4080" name="Line 21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4081" name="Rectangle 22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44082" name="Oval 23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grpSp>
            <p:nvGrpSpPr>
              <p:cNvPr id="44083" name="Group 24"/>
              <p:cNvGrpSpPr>
                <a:grpSpLocks/>
              </p:cNvGrpSpPr>
              <p:nvPr/>
            </p:nvGrpSpPr>
            <p:grpSpPr bwMode="auto">
              <a:xfrm>
                <a:off x="1800" y="2306"/>
                <a:ext cx="202" cy="250"/>
                <a:chOff x="2955" y="2429"/>
                <a:chExt cx="205" cy="250"/>
              </a:xfrm>
            </p:grpSpPr>
            <p:sp>
              <p:nvSpPr>
                <p:cNvPr id="44084" name="Rectangle 25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GB"/>
                </a:p>
              </p:txBody>
            </p:sp>
            <p:sp>
              <p:nvSpPr>
                <p:cNvPr id="44085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2955" y="2429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2000"/>
                    <a:t>z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44064" name="Text Box 27"/>
            <p:cNvSpPr txBox="1">
              <a:spLocks noChangeArrowheads="1"/>
            </p:cNvSpPr>
            <p:nvPr/>
          </p:nvSpPr>
          <p:spPr bwMode="auto">
            <a:xfrm>
              <a:off x="4469" y="1328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4065" name="Text Box 28"/>
            <p:cNvSpPr txBox="1">
              <a:spLocks noChangeArrowheads="1"/>
            </p:cNvSpPr>
            <p:nvPr/>
          </p:nvSpPr>
          <p:spPr bwMode="auto">
            <a:xfrm>
              <a:off x="3930" y="1325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4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4066" name="Text Box 29"/>
            <p:cNvSpPr txBox="1">
              <a:spLocks noChangeArrowheads="1"/>
            </p:cNvSpPr>
            <p:nvPr/>
          </p:nvSpPr>
          <p:spPr bwMode="auto">
            <a:xfrm>
              <a:off x="4171" y="1658"/>
              <a:ext cx="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50</a:t>
              </a: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44067" name="Group 30"/>
            <p:cNvGrpSpPr>
              <a:grpSpLocks/>
            </p:cNvGrpSpPr>
            <p:nvPr/>
          </p:nvGrpSpPr>
          <p:grpSpPr bwMode="auto">
            <a:xfrm>
              <a:off x="4146" y="1214"/>
              <a:ext cx="316" cy="250"/>
              <a:chOff x="1740" y="2306"/>
              <a:chExt cx="316" cy="250"/>
            </a:xfrm>
          </p:grpSpPr>
          <p:sp>
            <p:nvSpPr>
              <p:cNvPr id="44070" name="Oval 31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sp>
            <p:nvSpPr>
              <p:cNvPr id="44071" name="Line 32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4072" name="Line 33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4073" name="Rectangle 34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44074" name="Oval 35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grpSp>
            <p:nvGrpSpPr>
              <p:cNvPr id="44075" name="Group 36"/>
              <p:cNvGrpSpPr>
                <a:grpSpLocks/>
              </p:cNvGrpSpPr>
              <p:nvPr/>
            </p:nvGrpSpPr>
            <p:grpSpPr bwMode="auto">
              <a:xfrm>
                <a:off x="1802" y="2306"/>
                <a:ext cx="199" cy="250"/>
                <a:chOff x="2957" y="2429"/>
                <a:chExt cx="202" cy="250"/>
              </a:xfrm>
            </p:grpSpPr>
            <p:sp>
              <p:nvSpPr>
                <p:cNvPr id="44076" name="Rectangle 37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GB"/>
                </a:p>
              </p:txBody>
            </p:sp>
            <p:sp>
              <p:nvSpPr>
                <p:cNvPr id="44077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2957" y="2429"/>
                  <a:ext cx="202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2000"/>
                    <a:t>y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44068" name="Text Box 39"/>
            <p:cNvSpPr txBox="1">
              <a:spLocks noChangeArrowheads="1"/>
            </p:cNvSpPr>
            <p:nvPr/>
          </p:nvSpPr>
          <p:spPr bwMode="auto">
            <a:xfrm>
              <a:off x="3839" y="1076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>
                  <a:solidFill>
                    <a:srgbClr val="FF0000"/>
                  </a:solidFill>
                </a:rPr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4069" name="Line 40"/>
            <p:cNvSpPr>
              <a:spLocks noChangeShapeType="1"/>
            </p:cNvSpPr>
            <p:nvPr/>
          </p:nvSpPr>
          <p:spPr bwMode="auto">
            <a:xfrm flipH="1" flipV="1">
              <a:off x="3948" y="1272"/>
              <a:ext cx="132" cy="22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44039" name="Text Box 41"/>
          <p:cNvSpPr txBox="1">
            <a:spLocks noChangeArrowheads="1"/>
          </p:cNvSpPr>
          <p:nvPr/>
        </p:nvSpPr>
        <p:spPr bwMode="auto">
          <a:xfrm>
            <a:off x="742950" y="5158389"/>
            <a:ext cx="1263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 dirty="0">
                <a:solidFill>
                  <a:srgbClr val="CC3300"/>
                </a:solidFill>
              </a:rPr>
              <a:t>Y detects</a:t>
            </a:r>
            <a:endParaRPr lang="el-GR" b="1" dirty="0">
              <a:solidFill>
                <a:srgbClr val="CC3300"/>
              </a:solidFill>
            </a:endParaRPr>
          </a:p>
        </p:txBody>
      </p:sp>
      <p:sp>
        <p:nvSpPr>
          <p:cNvPr id="44040" name="Oval 42"/>
          <p:cNvSpPr>
            <a:spLocks noChangeArrowheads="1"/>
          </p:cNvSpPr>
          <p:nvPr/>
        </p:nvSpPr>
        <p:spPr bwMode="auto">
          <a:xfrm>
            <a:off x="119063" y="2752725"/>
            <a:ext cx="347662" cy="249238"/>
          </a:xfrm>
          <a:prstGeom prst="ellipse">
            <a:avLst/>
          </a:prstGeom>
          <a:solidFill>
            <a:srgbClr val="FFFF00">
              <a:alpha val="36862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44041" name="Oval 43"/>
          <p:cNvSpPr>
            <a:spLocks noChangeArrowheads="1"/>
          </p:cNvSpPr>
          <p:nvPr/>
        </p:nvSpPr>
        <p:spPr bwMode="auto">
          <a:xfrm>
            <a:off x="139700" y="4254500"/>
            <a:ext cx="298450" cy="249238"/>
          </a:xfrm>
          <a:prstGeom prst="ellipse">
            <a:avLst/>
          </a:prstGeom>
          <a:solidFill>
            <a:srgbClr val="FFFF00">
              <a:alpha val="36862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44042" name="Oval 44"/>
          <p:cNvSpPr>
            <a:spLocks noChangeArrowheads="1"/>
          </p:cNvSpPr>
          <p:nvPr/>
        </p:nvSpPr>
        <p:spPr bwMode="auto">
          <a:xfrm>
            <a:off x="6037263" y="2720975"/>
            <a:ext cx="298450" cy="249238"/>
          </a:xfrm>
          <a:prstGeom prst="ellipse">
            <a:avLst/>
          </a:prstGeom>
          <a:solidFill>
            <a:srgbClr val="FFFF00">
              <a:alpha val="36862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44043" name="Oval 45"/>
          <p:cNvSpPr>
            <a:spLocks noChangeArrowheads="1"/>
          </p:cNvSpPr>
          <p:nvPr/>
        </p:nvSpPr>
        <p:spPr bwMode="auto">
          <a:xfrm>
            <a:off x="4006850" y="2744788"/>
            <a:ext cx="298450" cy="249237"/>
          </a:xfrm>
          <a:prstGeom prst="ellipse">
            <a:avLst/>
          </a:prstGeom>
          <a:solidFill>
            <a:srgbClr val="FFFF00">
              <a:alpha val="36862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44044" name="Oval 46"/>
          <p:cNvSpPr>
            <a:spLocks noChangeArrowheads="1"/>
          </p:cNvSpPr>
          <p:nvPr/>
        </p:nvSpPr>
        <p:spPr bwMode="auto">
          <a:xfrm>
            <a:off x="2154238" y="2749550"/>
            <a:ext cx="298450" cy="249238"/>
          </a:xfrm>
          <a:prstGeom prst="ellipse">
            <a:avLst/>
          </a:prstGeom>
          <a:solidFill>
            <a:srgbClr val="FFFF00">
              <a:alpha val="36862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44045" name="Oval 47"/>
          <p:cNvSpPr>
            <a:spLocks noChangeArrowheads="1"/>
          </p:cNvSpPr>
          <p:nvPr/>
        </p:nvSpPr>
        <p:spPr bwMode="auto">
          <a:xfrm>
            <a:off x="2166938" y="4273550"/>
            <a:ext cx="298450" cy="249238"/>
          </a:xfrm>
          <a:prstGeom prst="ellipse">
            <a:avLst/>
          </a:prstGeom>
          <a:solidFill>
            <a:srgbClr val="FFFF00">
              <a:alpha val="36862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44046" name="Oval 48"/>
          <p:cNvSpPr>
            <a:spLocks noChangeArrowheads="1"/>
          </p:cNvSpPr>
          <p:nvPr/>
        </p:nvSpPr>
        <p:spPr bwMode="auto">
          <a:xfrm>
            <a:off x="5934075" y="4241800"/>
            <a:ext cx="298450" cy="249238"/>
          </a:xfrm>
          <a:prstGeom prst="ellipse">
            <a:avLst/>
          </a:prstGeom>
          <a:solidFill>
            <a:srgbClr val="FFFF00">
              <a:alpha val="36862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44047" name="Oval 49"/>
          <p:cNvSpPr>
            <a:spLocks noChangeArrowheads="1"/>
          </p:cNvSpPr>
          <p:nvPr/>
        </p:nvSpPr>
        <p:spPr bwMode="auto">
          <a:xfrm>
            <a:off x="4048125" y="4208463"/>
            <a:ext cx="298450" cy="249237"/>
          </a:xfrm>
          <a:prstGeom prst="ellipse">
            <a:avLst/>
          </a:prstGeom>
          <a:solidFill>
            <a:srgbClr val="FFFF00">
              <a:alpha val="36862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44048" name="Text Box 50"/>
          <p:cNvSpPr txBox="1">
            <a:spLocks noChangeArrowheads="1"/>
          </p:cNvSpPr>
          <p:nvPr/>
        </p:nvSpPr>
        <p:spPr bwMode="auto">
          <a:xfrm>
            <a:off x="0" y="1400175"/>
            <a:ext cx="77866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l-GR" sz="1600"/>
              <a:t>Συμβολισμός</a:t>
            </a:r>
            <a:r>
              <a:rPr lang="en-US" sz="1600"/>
              <a:t>: D</a:t>
            </a:r>
            <a:r>
              <a:rPr lang="en-US" sz="1600" baseline="30000"/>
              <a:t>Y</a:t>
            </a:r>
            <a:r>
              <a:rPr lang="en-US" sz="1600"/>
              <a:t>: </a:t>
            </a:r>
            <a:r>
              <a:rPr lang="el-GR" sz="1600"/>
              <a:t>ο πίνακας που διατηρεί ο κόμβος </a:t>
            </a:r>
            <a:r>
              <a:rPr lang="en-US" sz="1600"/>
              <a:t>Y </a:t>
            </a:r>
          </a:p>
          <a:p>
            <a:pPr eaLnBrk="0" hangingPunct="0"/>
            <a:r>
              <a:rPr lang="el-GR" sz="1600"/>
              <a:t>Προορισμός</a:t>
            </a:r>
            <a:r>
              <a:rPr lang="en-US" sz="1600"/>
              <a:t> (</a:t>
            </a:r>
            <a:r>
              <a:rPr lang="el-GR" sz="1600"/>
              <a:t>κόμβος</a:t>
            </a:r>
            <a:r>
              <a:rPr lang="en-US" sz="1600"/>
              <a:t> X)</a:t>
            </a:r>
          </a:p>
          <a:p>
            <a:pPr eaLnBrk="0" hangingPunct="0"/>
            <a:r>
              <a:rPr lang="en-US" sz="1600"/>
              <a:t>             </a:t>
            </a:r>
            <a:r>
              <a:rPr lang="el-GR" sz="1600"/>
              <a:t>σε κύκλο</a:t>
            </a:r>
            <a:r>
              <a:rPr lang="en-US" sz="1600"/>
              <a:t>: </a:t>
            </a:r>
            <a:r>
              <a:rPr lang="el-GR" sz="1600"/>
              <a:t>η τελική επιλογή του κόμβου</a:t>
            </a:r>
            <a:r>
              <a:rPr lang="en-US" sz="1600"/>
              <a:t> Y </a:t>
            </a:r>
            <a:r>
              <a:rPr lang="el-GR" sz="1600"/>
              <a:t>για να φτάσει στον προορισμό του</a:t>
            </a:r>
          </a:p>
        </p:txBody>
      </p:sp>
      <p:sp>
        <p:nvSpPr>
          <p:cNvPr id="44049" name="Line 53"/>
          <p:cNvSpPr>
            <a:spLocks noChangeShapeType="1"/>
          </p:cNvSpPr>
          <p:nvPr/>
        </p:nvSpPr>
        <p:spPr bwMode="auto">
          <a:xfrm flipV="1">
            <a:off x="835025" y="2087563"/>
            <a:ext cx="368300" cy="1350962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 type="triangle" w="med" len="med"/>
            <a:tailEnd/>
          </a:ln>
        </p:spPr>
        <p:txBody>
          <a:bodyPr wrap="none"/>
          <a:lstStyle/>
          <a:p>
            <a:endParaRPr lang="el-GR"/>
          </a:p>
        </p:txBody>
      </p:sp>
      <p:sp>
        <p:nvSpPr>
          <p:cNvPr id="44050" name="Text Box 54"/>
          <p:cNvSpPr txBox="1">
            <a:spLocks noChangeArrowheads="1"/>
          </p:cNvSpPr>
          <p:nvPr/>
        </p:nvSpPr>
        <p:spPr bwMode="auto">
          <a:xfrm>
            <a:off x="1090613" y="2628900"/>
            <a:ext cx="1181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/>
              <a:t>neighbor</a:t>
            </a:r>
            <a:r>
              <a:rPr lang="en-US"/>
              <a:t> </a:t>
            </a:r>
            <a:endParaRPr lang="el-GR"/>
          </a:p>
        </p:txBody>
      </p:sp>
      <p:sp>
        <p:nvSpPr>
          <p:cNvPr id="44051" name="Line 55"/>
          <p:cNvSpPr>
            <a:spLocks noChangeShapeType="1"/>
          </p:cNvSpPr>
          <p:nvPr/>
        </p:nvSpPr>
        <p:spPr bwMode="auto">
          <a:xfrm flipV="1">
            <a:off x="1182688" y="2335213"/>
            <a:ext cx="317500" cy="1084262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 type="triangle" w="med" len="med"/>
            <a:tailEnd/>
          </a:ln>
        </p:spPr>
        <p:txBody>
          <a:bodyPr wrap="none"/>
          <a:lstStyle/>
          <a:p>
            <a:endParaRPr lang="el-GR"/>
          </a:p>
        </p:txBody>
      </p:sp>
      <p:sp>
        <p:nvSpPr>
          <p:cNvPr id="44052" name="Text Box 56"/>
          <p:cNvSpPr txBox="1">
            <a:spLocks noChangeArrowheads="1"/>
          </p:cNvSpPr>
          <p:nvPr/>
        </p:nvSpPr>
        <p:spPr bwMode="auto">
          <a:xfrm>
            <a:off x="1377950" y="2181225"/>
            <a:ext cx="7254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l-GR"/>
              <a:t>Κόστος του μονοπατιού</a:t>
            </a:r>
            <a:r>
              <a:rPr lang="en-US"/>
              <a:t> (6) </a:t>
            </a:r>
            <a:r>
              <a:rPr lang="el-GR"/>
              <a:t>για τον</a:t>
            </a:r>
            <a:r>
              <a:rPr lang="en-US"/>
              <a:t> Y </a:t>
            </a:r>
            <a:r>
              <a:rPr lang="el-GR"/>
              <a:t>για να φτάσει τον</a:t>
            </a:r>
            <a:r>
              <a:rPr lang="en-US"/>
              <a:t> X </a:t>
            </a:r>
            <a:r>
              <a:rPr lang="el-GR"/>
              <a:t>μέσω του</a:t>
            </a:r>
            <a:r>
              <a:rPr lang="en-US"/>
              <a:t> Z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4505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CA48766E-C034-4740-85A8-391102AF53C1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0095470" cy="963827"/>
          </a:xfrm>
        </p:spPr>
        <p:txBody>
          <a:bodyPr/>
          <a:lstStyle/>
          <a:p>
            <a:r>
              <a:rPr lang="el-GR" sz="2200" dirty="0" smtClean="0"/>
              <a:t>Πίνακας Διανυσμάτων Απόστασης</a:t>
            </a:r>
            <a:r>
              <a:rPr lang="en-US" sz="2200" dirty="0" smtClean="0"/>
              <a:t>: </a:t>
            </a:r>
            <a:r>
              <a:rPr lang="el-GR" sz="2200" dirty="0" smtClean="0"/>
              <a:t>αλλαγές στα κόστη των ζεύξεων</a:t>
            </a:r>
            <a:endParaRPr lang="en-US" sz="2200" dirty="0" smtClean="0"/>
          </a:p>
        </p:txBody>
      </p:sp>
      <p:sp>
        <p:nvSpPr>
          <p:cNvPr id="45061" name="Rectangle 3"/>
          <p:cNvSpPr>
            <a:spLocks noChangeArrowheads="1"/>
          </p:cNvSpPr>
          <p:nvPr/>
        </p:nvSpPr>
        <p:spPr bwMode="auto">
          <a:xfrm>
            <a:off x="368300" y="1568450"/>
            <a:ext cx="5145088" cy="187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None/>
            </a:pPr>
            <a:r>
              <a:rPr lang="el-GR" sz="2400">
                <a:solidFill>
                  <a:srgbClr val="FF0000"/>
                </a:solidFill>
              </a:rPr>
              <a:t>Αλλαγές στα κόστη των ζεύξεων</a:t>
            </a:r>
            <a:r>
              <a:rPr lang="en-US" sz="2400">
                <a:solidFill>
                  <a:srgbClr val="FF0000"/>
                </a:solidFill>
              </a:rPr>
              <a:t>:</a:t>
            </a:r>
            <a:endParaRPr lang="en-US" sz="2000"/>
          </a:p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Char char="r"/>
            </a:pPr>
            <a:r>
              <a:rPr lang="el-GR" sz="2000"/>
              <a:t>Τα καλά νέα ταξιδεύουν γρήγορα</a:t>
            </a:r>
            <a:r>
              <a:rPr lang="en-US" sz="2000"/>
              <a:t> 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Char char="r"/>
            </a:pPr>
            <a:r>
              <a:rPr lang="el-GR" sz="2000"/>
              <a:t>Τα κακά νέα ταξιδεύουν αργά</a:t>
            </a:r>
            <a:r>
              <a:rPr lang="en-US" sz="2000"/>
              <a:t> – </a:t>
            </a:r>
            <a:r>
              <a:rPr lang="el-GR" sz="2000"/>
              <a:t>Πρόβλημα  «μετρήματος ως το άπειρο</a:t>
            </a:r>
            <a:r>
              <a:rPr lang="en-US" sz="2000"/>
              <a:t>!</a:t>
            </a:r>
            <a:r>
              <a:rPr lang="el-GR" sz="2000"/>
              <a:t>»</a:t>
            </a:r>
            <a:endParaRPr lang="en-US" sz="2000"/>
          </a:p>
        </p:txBody>
      </p:sp>
      <p:grpSp>
        <p:nvGrpSpPr>
          <p:cNvPr id="45062" name="Group 4"/>
          <p:cNvGrpSpPr>
            <a:grpSpLocks/>
          </p:cNvGrpSpPr>
          <p:nvPr/>
        </p:nvGrpSpPr>
        <p:grpSpPr bwMode="auto">
          <a:xfrm>
            <a:off x="5754688" y="1708150"/>
            <a:ext cx="2184400" cy="1314450"/>
            <a:chOff x="169" y="1316"/>
            <a:chExt cx="1376" cy="828"/>
          </a:xfrm>
        </p:grpSpPr>
        <p:sp>
          <p:nvSpPr>
            <p:cNvPr id="45073" name="Freeform 5"/>
            <p:cNvSpPr>
              <a:spLocks/>
            </p:cNvSpPr>
            <p:nvPr/>
          </p:nvSpPr>
          <p:spPr bwMode="auto">
            <a:xfrm>
              <a:off x="169" y="1380"/>
              <a:ext cx="1376" cy="764"/>
            </a:xfrm>
            <a:custGeom>
              <a:avLst/>
              <a:gdLst>
                <a:gd name="T0" fmla="*/ 113 w 1376"/>
                <a:gd name="T1" fmla="*/ 348 h 764"/>
                <a:gd name="T2" fmla="*/ 395 w 1376"/>
                <a:gd name="T3" fmla="*/ 162 h 764"/>
                <a:gd name="T4" fmla="*/ 710 w 1376"/>
                <a:gd name="T5" fmla="*/ 9 h 764"/>
                <a:gd name="T6" fmla="*/ 1160 w 1376"/>
                <a:gd name="T7" fmla="*/ 219 h 764"/>
                <a:gd name="T8" fmla="*/ 1367 w 1376"/>
                <a:gd name="T9" fmla="*/ 510 h 764"/>
                <a:gd name="T10" fmla="*/ 1103 w 1376"/>
                <a:gd name="T11" fmla="*/ 726 h 764"/>
                <a:gd name="T12" fmla="*/ 578 w 1376"/>
                <a:gd name="T13" fmla="*/ 738 h 764"/>
                <a:gd name="T14" fmla="*/ 77 w 1376"/>
                <a:gd name="T15" fmla="*/ 630 h 764"/>
                <a:gd name="T16" fmla="*/ 113 w 1376"/>
                <a:gd name="T17" fmla="*/ 348 h 7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764"/>
                <a:gd name="T29" fmla="*/ 1376 w 1376"/>
                <a:gd name="T30" fmla="*/ 764 h 76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45074" name="Freeform 6"/>
            <p:cNvSpPr>
              <a:spLocks/>
            </p:cNvSpPr>
            <p:nvPr/>
          </p:nvSpPr>
          <p:spPr bwMode="auto">
            <a:xfrm>
              <a:off x="528" y="1644"/>
              <a:ext cx="222" cy="180"/>
            </a:xfrm>
            <a:custGeom>
              <a:avLst/>
              <a:gdLst>
                <a:gd name="T0" fmla="*/ 0 w 222"/>
                <a:gd name="T1" fmla="*/ 180 h 180"/>
                <a:gd name="T2" fmla="*/ 222 w 222"/>
                <a:gd name="T3" fmla="*/ 0 h 180"/>
                <a:gd name="T4" fmla="*/ 0 60000 65536"/>
                <a:gd name="T5" fmla="*/ 0 60000 65536"/>
                <a:gd name="T6" fmla="*/ 0 w 222"/>
                <a:gd name="T7" fmla="*/ 0 h 180"/>
                <a:gd name="T8" fmla="*/ 222 w 222"/>
                <a:gd name="T9" fmla="*/ 180 h 1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22" h="180">
                  <a:moveTo>
                    <a:pt x="0" y="180"/>
                  </a:moveTo>
                  <a:lnTo>
                    <a:pt x="22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45075" name="Oval 7"/>
            <p:cNvSpPr>
              <a:spLocks noChangeArrowheads="1"/>
            </p:cNvSpPr>
            <p:nvPr/>
          </p:nvSpPr>
          <p:spPr bwMode="auto">
            <a:xfrm>
              <a:off x="268" y="188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45076" name="Line 8"/>
            <p:cNvSpPr>
              <a:spLocks noChangeShapeType="1"/>
            </p:cNvSpPr>
            <p:nvPr/>
          </p:nvSpPr>
          <p:spPr bwMode="auto">
            <a:xfrm>
              <a:off x="268" y="187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5077" name="Line 9"/>
            <p:cNvSpPr>
              <a:spLocks noChangeShapeType="1"/>
            </p:cNvSpPr>
            <p:nvPr/>
          </p:nvSpPr>
          <p:spPr bwMode="auto">
            <a:xfrm>
              <a:off x="581" y="187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5078" name="Rectangle 10"/>
            <p:cNvSpPr>
              <a:spLocks noChangeArrowheads="1"/>
            </p:cNvSpPr>
            <p:nvPr/>
          </p:nvSpPr>
          <p:spPr bwMode="auto">
            <a:xfrm>
              <a:off x="268" y="1873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45079" name="Oval 11"/>
            <p:cNvSpPr>
              <a:spLocks noChangeArrowheads="1"/>
            </p:cNvSpPr>
            <p:nvPr/>
          </p:nvSpPr>
          <p:spPr bwMode="auto">
            <a:xfrm>
              <a:off x="265" y="181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45080" name="Freeform 12"/>
            <p:cNvSpPr>
              <a:spLocks/>
            </p:cNvSpPr>
            <p:nvPr/>
          </p:nvSpPr>
          <p:spPr bwMode="auto">
            <a:xfrm>
              <a:off x="933" y="1644"/>
              <a:ext cx="216" cy="189"/>
            </a:xfrm>
            <a:custGeom>
              <a:avLst/>
              <a:gdLst>
                <a:gd name="T0" fmla="*/ 0 w 216"/>
                <a:gd name="T1" fmla="*/ 0 h 189"/>
                <a:gd name="T2" fmla="*/ 216 w 216"/>
                <a:gd name="T3" fmla="*/ 189 h 189"/>
                <a:gd name="T4" fmla="*/ 0 60000 65536"/>
                <a:gd name="T5" fmla="*/ 0 60000 65536"/>
                <a:gd name="T6" fmla="*/ 0 w 216"/>
                <a:gd name="T7" fmla="*/ 0 h 189"/>
                <a:gd name="T8" fmla="*/ 216 w 216"/>
                <a:gd name="T9" fmla="*/ 189 h 18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" h="189">
                  <a:moveTo>
                    <a:pt x="0" y="0"/>
                  </a:moveTo>
                  <a:lnTo>
                    <a:pt x="216" y="189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45081" name="Freeform 13"/>
            <p:cNvSpPr>
              <a:spLocks/>
            </p:cNvSpPr>
            <p:nvPr/>
          </p:nvSpPr>
          <p:spPr bwMode="auto">
            <a:xfrm>
              <a:off x="585" y="1908"/>
              <a:ext cx="540" cy="3"/>
            </a:xfrm>
            <a:custGeom>
              <a:avLst/>
              <a:gdLst>
                <a:gd name="T0" fmla="*/ 540 w 540"/>
                <a:gd name="T1" fmla="*/ 3 h 3"/>
                <a:gd name="T2" fmla="*/ 0 w 540"/>
                <a:gd name="T3" fmla="*/ 0 h 3"/>
                <a:gd name="T4" fmla="*/ 0 60000 65536"/>
                <a:gd name="T5" fmla="*/ 0 60000 65536"/>
                <a:gd name="T6" fmla="*/ 0 w 540"/>
                <a:gd name="T7" fmla="*/ 0 h 3"/>
                <a:gd name="T8" fmla="*/ 540 w 540"/>
                <a:gd name="T9" fmla="*/ 3 h 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40" h="3">
                  <a:moveTo>
                    <a:pt x="540" y="3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grpSp>
          <p:nvGrpSpPr>
            <p:cNvPr id="45082" name="Group 14"/>
            <p:cNvGrpSpPr>
              <a:grpSpLocks/>
            </p:cNvGrpSpPr>
            <p:nvPr/>
          </p:nvGrpSpPr>
          <p:grpSpPr bwMode="auto">
            <a:xfrm>
              <a:off x="303" y="1766"/>
              <a:ext cx="232" cy="250"/>
              <a:chOff x="2940" y="2429"/>
              <a:chExt cx="235" cy="250"/>
            </a:xfrm>
          </p:grpSpPr>
          <p:sp>
            <p:nvSpPr>
              <p:cNvPr id="45106" name="Rectangle 1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sp>
            <p:nvSpPr>
              <p:cNvPr id="45107" name="Text Box 16"/>
              <p:cNvSpPr txBox="1">
                <a:spLocks noChangeArrowheads="1"/>
              </p:cNvSpPr>
              <p:nvPr/>
            </p:nvSpPr>
            <p:spPr bwMode="auto">
              <a:xfrm>
                <a:off x="2940" y="2429"/>
                <a:ext cx="23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000">
                    <a:solidFill>
                      <a:srgbClr val="FFFF00"/>
                    </a:solidFill>
                  </a:rPr>
                  <a:t>X</a:t>
                </a:r>
                <a:endParaRPr lang="en-US" sz="2400">
                  <a:solidFill>
                    <a:srgbClr val="FFFF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45083" name="Group 17"/>
            <p:cNvGrpSpPr>
              <a:grpSpLocks/>
            </p:cNvGrpSpPr>
            <p:nvPr/>
          </p:nvGrpSpPr>
          <p:grpSpPr bwMode="auto">
            <a:xfrm>
              <a:off x="1110" y="1778"/>
              <a:ext cx="316" cy="250"/>
              <a:chOff x="1740" y="2306"/>
              <a:chExt cx="316" cy="250"/>
            </a:xfrm>
          </p:grpSpPr>
          <p:sp>
            <p:nvSpPr>
              <p:cNvPr id="45098" name="Oval 18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sp>
            <p:nvSpPr>
              <p:cNvPr id="45099" name="Line 19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5100" name="Line 20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5101" name="Rectangle 21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45102" name="Oval 22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grpSp>
            <p:nvGrpSpPr>
              <p:cNvPr id="45103" name="Group 23"/>
              <p:cNvGrpSpPr>
                <a:grpSpLocks/>
              </p:cNvGrpSpPr>
              <p:nvPr/>
            </p:nvGrpSpPr>
            <p:grpSpPr bwMode="auto">
              <a:xfrm>
                <a:off x="1788" y="2306"/>
                <a:ext cx="227" cy="250"/>
                <a:chOff x="2943" y="2429"/>
                <a:chExt cx="230" cy="250"/>
              </a:xfrm>
            </p:grpSpPr>
            <p:sp>
              <p:nvSpPr>
                <p:cNvPr id="45104" name="Rectangle 24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GB"/>
                </a:p>
              </p:txBody>
            </p:sp>
            <p:sp>
              <p:nvSpPr>
                <p:cNvPr id="45105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2943" y="2429"/>
                  <a:ext cx="230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2000">
                      <a:solidFill>
                        <a:srgbClr val="FFFF00"/>
                      </a:solidFill>
                    </a:rPr>
                    <a:t>Z</a:t>
                  </a:r>
                  <a:endParaRPr 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45084" name="Text Box 26"/>
            <p:cNvSpPr txBox="1">
              <a:spLocks noChangeArrowheads="1"/>
            </p:cNvSpPr>
            <p:nvPr/>
          </p:nvSpPr>
          <p:spPr bwMode="auto">
            <a:xfrm>
              <a:off x="1013" y="1568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5085" name="Text Box 27"/>
            <p:cNvSpPr txBox="1">
              <a:spLocks noChangeArrowheads="1"/>
            </p:cNvSpPr>
            <p:nvPr/>
          </p:nvSpPr>
          <p:spPr bwMode="auto">
            <a:xfrm>
              <a:off x="474" y="1565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4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5086" name="Text Box 28"/>
            <p:cNvSpPr txBox="1">
              <a:spLocks noChangeArrowheads="1"/>
            </p:cNvSpPr>
            <p:nvPr/>
          </p:nvSpPr>
          <p:spPr bwMode="auto">
            <a:xfrm>
              <a:off x="715" y="1898"/>
              <a:ext cx="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50</a:t>
              </a: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45087" name="Group 29"/>
            <p:cNvGrpSpPr>
              <a:grpSpLocks/>
            </p:cNvGrpSpPr>
            <p:nvPr/>
          </p:nvGrpSpPr>
          <p:grpSpPr bwMode="auto">
            <a:xfrm>
              <a:off x="690" y="1454"/>
              <a:ext cx="316" cy="250"/>
              <a:chOff x="1740" y="2306"/>
              <a:chExt cx="316" cy="250"/>
            </a:xfrm>
          </p:grpSpPr>
          <p:sp>
            <p:nvSpPr>
              <p:cNvPr id="45090" name="Oval 30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sp>
            <p:nvSpPr>
              <p:cNvPr id="45091" name="Line 31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5092" name="Line 32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5093" name="Rectangle 33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45094" name="Oval 34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grpSp>
            <p:nvGrpSpPr>
              <p:cNvPr id="45095" name="Group 35"/>
              <p:cNvGrpSpPr>
                <a:grpSpLocks/>
              </p:cNvGrpSpPr>
              <p:nvPr/>
            </p:nvGrpSpPr>
            <p:grpSpPr bwMode="auto">
              <a:xfrm>
                <a:off x="1792" y="2306"/>
                <a:ext cx="218" cy="250"/>
                <a:chOff x="2947" y="2429"/>
                <a:chExt cx="221" cy="250"/>
              </a:xfrm>
            </p:grpSpPr>
            <p:sp>
              <p:nvSpPr>
                <p:cNvPr id="45096" name="Rectangle 36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GB"/>
                </a:p>
              </p:txBody>
            </p:sp>
            <p:sp>
              <p:nvSpPr>
                <p:cNvPr id="45097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2947" y="2429"/>
                  <a:ext cx="221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2000">
                      <a:solidFill>
                        <a:srgbClr val="FFFF00"/>
                      </a:solidFill>
                    </a:rPr>
                    <a:t>Y</a:t>
                  </a:r>
                  <a:endParaRPr 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45088" name="Text Box 38"/>
            <p:cNvSpPr txBox="1">
              <a:spLocks noChangeArrowheads="1"/>
            </p:cNvSpPr>
            <p:nvPr/>
          </p:nvSpPr>
          <p:spPr bwMode="auto">
            <a:xfrm>
              <a:off x="328" y="1316"/>
              <a:ext cx="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>
                  <a:solidFill>
                    <a:srgbClr val="FF0000"/>
                  </a:solidFill>
                </a:rPr>
                <a:t>60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5089" name="Line 39"/>
            <p:cNvSpPr>
              <a:spLocks noChangeShapeType="1"/>
            </p:cNvSpPr>
            <p:nvPr/>
          </p:nvSpPr>
          <p:spPr bwMode="auto">
            <a:xfrm flipH="1" flipV="1">
              <a:off x="492" y="1512"/>
              <a:ext cx="132" cy="22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pic>
        <p:nvPicPr>
          <p:cNvPr id="45063" name="Picture 40" descr="dv_ba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" y="3254375"/>
            <a:ext cx="7292975" cy="301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4" name="Text Box 41"/>
          <p:cNvSpPr txBox="1">
            <a:spLocks noChangeArrowheads="1"/>
          </p:cNvSpPr>
          <p:nvPr/>
        </p:nvSpPr>
        <p:spPr bwMode="auto">
          <a:xfrm>
            <a:off x="7477125" y="3382963"/>
            <a:ext cx="14351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l-GR" sz="1600">
                <a:solidFill>
                  <a:schemeClr val="accent2"/>
                </a:solidFill>
              </a:rPr>
              <a:t>Ο αλγόριθμος</a:t>
            </a:r>
          </a:p>
          <a:p>
            <a:pPr algn="r" eaLnBrk="0" hangingPunct="0"/>
            <a:r>
              <a:rPr lang="el-GR" sz="1600">
                <a:solidFill>
                  <a:schemeClr val="accent2"/>
                </a:solidFill>
              </a:rPr>
              <a:t> συνεχίζει</a:t>
            </a:r>
            <a:r>
              <a:rPr lang="en-US" sz="1600">
                <a:solidFill>
                  <a:schemeClr val="accent2"/>
                </a:solidFill>
              </a:rPr>
              <a:t>!</a:t>
            </a:r>
            <a:endParaRPr lang="en-US"/>
          </a:p>
        </p:txBody>
      </p:sp>
      <p:sp>
        <p:nvSpPr>
          <p:cNvPr id="45065" name="Oval 46"/>
          <p:cNvSpPr>
            <a:spLocks noChangeArrowheads="1"/>
          </p:cNvSpPr>
          <p:nvPr/>
        </p:nvSpPr>
        <p:spPr bwMode="auto">
          <a:xfrm>
            <a:off x="666750" y="3240088"/>
            <a:ext cx="298450" cy="249237"/>
          </a:xfrm>
          <a:prstGeom prst="ellipse">
            <a:avLst/>
          </a:prstGeom>
          <a:solidFill>
            <a:srgbClr val="FFFF00">
              <a:alpha val="36862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45066" name="Oval 47"/>
          <p:cNvSpPr>
            <a:spLocks noChangeArrowheads="1"/>
          </p:cNvSpPr>
          <p:nvPr/>
        </p:nvSpPr>
        <p:spPr bwMode="auto">
          <a:xfrm>
            <a:off x="688975" y="4514850"/>
            <a:ext cx="298450" cy="249238"/>
          </a:xfrm>
          <a:prstGeom prst="ellipse">
            <a:avLst/>
          </a:prstGeom>
          <a:solidFill>
            <a:srgbClr val="FFFF00">
              <a:alpha val="36862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45067" name="Oval 48"/>
          <p:cNvSpPr>
            <a:spLocks noChangeArrowheads="1"/>
          </p:cNvSpPr>
          <p:nvPr/>
        </p:nvSpPr>
        <p:spPr bwMode="auto">
          <a:xfrm>
            <a:off x="6484938" y="4505325"/>
            <a:ext cx="298450" cy="249238"/>
          </a:xfrm>
          <a:prstGeom prst="ellipse">
            <a:avLst/>
          </a:prstGeom>
          <a:solidFill>
            <a:srgbClr val="FFFF00">
              <a:alpha val="36862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45068" name="Oval 49"/>
          <p:cNvSpPr>
            <a:spLocks noChangeArrowheads="1"/>
          </p:cNvSpPr>
          <p:nvPr/>
        </p:nvSpPr>
        <p:spPr bwMode="auto">
          <a:xfrm>
            <a:off x="6486525" y="3246438"/>
            <a:ext cx="298450" cy="249237"/>
          </a:xfrm>
          <a:prstGeom prst="ellipse">
            <a:avLst/>
          </a:prstGeom>
          <a:solidFill>
            <a:srgbClr val="FFFF00">
              <a:alpha val="36862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45069" name="Oval 50"/>
          <p:cNvSpPr>
            <a:spLocks noChangeArrowheads="1"/>
          </p:cNvSpPr>
          <p:nvPr/>
        </p:nvSpPr>
        <p:spPr bwMode="auto">
          <a:xfrm>
            <a:off x="3641725" y="4516438"/>
            <a:ext cx="298450" cy="249237"/>
          </a:xfrm>
          <a:prstGeom prst="ellipse">
            <a:avLst/>
          </a:prstGeom>
          <a:solidFill>
            <a:srgbClr val="FFFF00">
              <a:alpha val="36862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45070" name="Oval 51"/>
          <p:cNvSpPr>
            <a:spLocks noChangeArrowheads="1"/>
          </p:cNvSpPr>
          <p:nvPr/>
        </p:nvSpPr>
        <p:spPr bwMode="auto">
          <a:xfrm>
            <a:off x="2144713" y="4470400"/>
            <a:ext cx="298450" cy="249238"/>
          </a:xfrm>
          <a:prstGeom prst="ellipse">
            <a:avLst/>
          </a:prstGeom>
          <a:solidFill>
            <a:srgbClr val="FFFF00">
              <a:alpha val="36862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45071" name="Oval 52"/>
          <p:cNvSpPr>
            <a:spLocks noChangeArrowheads="1"/>
          </p:cNvSpPr>
          <p:nvPr/>
        </p:nvSpPr>
        <p:spPr bwMode="auto">
          <a:xfrm>
            <a:off x="5043488" y="4495800"/>
            <a:ext cx="298450" cy="249238"/>
          </a:xfrm>
          <a:prstGeom prst="ellipse">
            <a:avLst/>
          </a:prstGeom>
          <a:solidFill>
            <a:srgbClr val="FFFF00">
              <a:alpha val="36862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45072" name="Oval 53"/>
          <p:cNvSpPr>
            <a:spLocks noChangeArrowheads="1"/>
          </p:cNvSpPr>
          <p:nvPr/>
        </p:nvSpPr>
        <p:spPr bwMode="auto">
          <a:xfrm>
            <a:off x="2822575" y="3706813"/>
            <a:ext cx="398463" cy="327025"/>
          </a:xfrm>
          <a:prstGeom prst="ellipse">
            <a:avLst/>
          </a:prstGeom>
          <a:solidFill>
            <a:srgbClr val="CC3300">
              <a:alpha val="65881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0" y="949411"/>
            <a:ext cx="89803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Για τον κάθε κόμβο, σημειώνουμε με «κύκλο» το κόστος για το πιο γρήγορο μονοπάτι </a:t>
            </a:r>
          </a:p>
          <a:p>
            <a:r>
              <a:rPr lang="el-GR" dirty="0" smtClean="0"/>
              <a:t>                                                                             (για τον κάθε ένα προορισμό)</a:t>
            </a:r>
            <a:endParaRPr lang="el-GR" dirty="0"/>
          </a:p>
        </p:txBody>
      </p:sp>
      <p:cxnSp>
        <p:nvCxnSpPr>
          <p:cNvPr id="56" name="Straight Arrow Connector 55"/>
          <p:cNvCxnSpPr/>
          <p:nvPr/>
        </p:nvCxnSpPr>
        <p:spPr bwMode="auto">
          <a:xfrm flipH="1">
            <a:off x="1371600" y="1470454"/>
            <a:ext cx="4374292" cy="234778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8" name="Straight Arrow Connector 57"/>
          <p:cNvCxnSpPr/>
          <p:nvPr/>
        </p:nvCxnSpPr>
        <p:spPr bwMode="auto">
          <a:xfrm flipH="1">
            <a:off x="1655805" y="1482811"/>
            <a:ext cx="4139514" cy="349696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4608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F84588EC-4CB8-4151-81BE-3AB5632DEF23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638270" cy="1143000"/>
          </a:xfrm>
        </p:spPr>
        <p:txBody>
          <a:bodyPr/>
          <a:lstStyle/>
          <a:p>
            <a:r>
              <a:rPr lang="el-GR" sz="2400" dirty="0" smtClean="0"/>
              <a:t>Πίνακας Διανυσμάτων Απόστασης</a:t>
            </a:r>
            <a:r>
              <a:rPr lang="en-US" sz="2400" dirty="0" smtClean="0"/>
              <a:t>: </a:t>
            </a:r>
            <a:r>
              <a:rPr lang="el-GR" sz="2400" dirty="0" smtClean="0"/>
              <a:t>αλλαγές στα κόστη των ζεύξεων</a:t>
            </a:r>
            <a:endParaRPr lang="en-US" sz="2400" dirty="0" smtClean="0"/>
          </a:p>
        </p:txBody>
      </p:sp>
      <p:sp>
        <p:nvSpPr>
          <p:cNvPr id="46085" name="Rectangle 3"/>
          <p:cNvSpPr>
            <a:spLocks noChangeArrowheads="1"/>
          </p:cNvSpPr>
          <p:nvPr/>
        </p:nvSpPr>
        <p:spPr bwMode="auto">
          <a:xfrm>
            <a:off x="0" y="1903713"/>
            <a:ext cx="8996363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None/>
            </a:pPr>
            <a:r>
              <a:rPr lang="el-GR" sz="2400" dirty="0">
                <a:solidFill>
                  <a:srgbClr val="FF0000"/>
                </a:solidFill>
              </a:rPr>
              <a:t>Αλλαγές στα κόστη των ζεύξεων</a:t>
            </a:r>
            <a:r>
              <a:rPr lang="en-US" sz="2400" dirty="0">
                <a:solidFill>
                  <a:srgbClr val="FF0000"/>
                </a:solidFill>
              </a:rPr>
              <a:t>:</a:t>
            </a:r>
            <a:endParaRPr lang="en-US" sz="2000" dirty="0"/>
          </a:p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Char char="r"/>
            </a:pPr>
            <a:r>
              <a:rPr lang="el-GR" sz="2000" dirty="0"/>
              <a:t>Τα καλά νέα ταξιδεύουν γρήγορα</a:t>
            </a:r>
            <a:r>
              <a:rPr lang="en-US" sz="2000" dirty="0"/>
              <a:t> 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Char char="r"/>
            </a:pPr>
            <a:r>
              <a:rPr lang="el-GR" sz="2000" dirty="0"/>
              <a:t>Τα κακά νέα ταξιδεύουν αργά</a:t>
            </a:r>
            <a:r>
              <a:rPr lang="en-US" sz="2000" dirty="0"/>
              <a:t> – </a:t>
            </a:r>
            <a:endParaRPr lang="el-GR" sz="2000" dirty="0"/>
          </a:p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SzPct val="85000"/>
            </a:pPr>
            <a:r>
              <a:rPr lang="el-GR" sz="2000" dirty="0"/>
              <a:t>	 Πρόβλημα  «μετρήματος ως το άπειρο</a:t>
            </a:r>
            <a:r>
              <a:rPr lang="en-US" sz="2000" dirty="0"/>
              <a:t>!</a:t>
            </a:r>
            <a:r>
              <a:rPr lang="el-GR" sz="2000" dirty="0"/>
              <a:t>»</a:t>
            </a:r>
            <a:endParaRPr lang="en-US" sz="2000" dirty="0"/>
          </a:p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SzPct val="85000"/>
            </a:pPr>
            <a:r>
              <a:rPr lang="en-US" sz="2000" dirty="0">
                <a:sym typeface="Wingdings" pitchFamily="2" charset="2"/>
              </a:rPr>
              <a:t> </a:t>
            </a:r>
            <a:r>
              <a:rPr lang="en-US" sz="2000" dirty="0"/>
              <a:t>44 </a:t>
            </a:r>
            <a:r>
              <a:rPr lang="el-GR" sz="2000" dirty="0"/>
              <a:t>επαναλήψεις </a:t>
            </a:r>
            <a:r>
              <a:rPr lang="el-GR" sz="2000" dirty="0" smtClean="0"/>
              <a:t>προτού </a:t>
            </a:r>
            <a:r>
              <a:rPr lang="el-GR" sz="2000" dirty="0"/>
              <a:t>ο αλγόριθμος σταθεροποιηθεί</a:t>
            </a:r>
            <a:endParaRPr lang="en-US" sz="2000" dirty="0"/>
          </a:p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None/>
            </a:pPr>
            <a:endParaRPr lang="el-GR" sz="2400" dirty="0">
              <a:solidFill>
                <a:srgbClr val="FF0000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Char char="r"/>
            </a:pPr>
            <a:endParaRPr lang="en-US" sz="2000" dirty="0"/>
          </a:p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Char char="r"/>
            </a:pPr>
            <a:endParaRPr lang="en-US" sz="2000" dirty="0"/>
          </a:p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None/>
            </a:pPr>
            <a:endParaRPr lang="en-US" sz="2000" dirty="0"/>
          </a:p>
        </p:txBody>
      </p:sp>
      <p:grpSp>
        <p:nvGrpSpPr>
          <p:cNvPr id="46086" name="Group 4"/>
          <p:cNvGrpSpPr>
            <a:grpSpLocks/>
          </p:cNvGrpSpPr>
          <p:nvPr/>
        </p:nvGrpSpPr>
        <p:grpSpPr bwMode="auto">
          <a:xfrm>
            <a:off x="6959600" y="1681163"/>
            <a:ext cx="2184400" cy="1314450"/>
            <a:chOff x="3805" y="938"/>
            <a:chExt cx="1376" cy="828"/>
          </a:xfrm>
        </p:grpSpPr>
        <p:sp>
          <p:nvSpPr>
            <p:cNvPr id="46090" name="Freeform 5"/>
            <p:cNvSpPr>
              <a:spLocks/>
            </p:cNvSpPr>
            <p:nvPr/>
          </p:nvSpPr>
          <p:spPr bwMode="auto">
            <a:xfrm>
              <a:off x="3805" y="1002"/>
              <a:ext cx="1376" cy="764"/>
            </a:xfrm>
            <a:custGeom>
              <a:avLst/>
              <a:gdLst>
                <a:gd name="T0" fmla="*/ 113 w 1376"/>
                <a:gd name="T1" fmla="*/ 348 h 764"/>
                <a:gd name="T2" fmla="*/ 395 w 1376"/>
                <a:gd name="T3" fmla="*/ 162 h 764"/>
                <a:gd name="T4" fmla="*/ 710 w 1376"/>
                <a:gd name="T5" fmla="*/ 9 h 764"/>
                <a:gd name="T6" fmla="*/ 1160 w 1376"/>
                <a:gd name="T7" fmla="*/ 219 h 764"/>
                <a:gd name="T8" fmla="*/ 1367 w 1376"/>
                <a:gd name="T9" fmla="*/ 510 h 764"/>
                <a:gd name="T10" fmla="*/ 1103 w 1376"/>
                <a:gd name="T11" fmla="*/ 726 h 764"/>
                <a:gd name="T12" fmla="*/ 578 w 1376"/>
                <a:gd name="T13" fmla="*/ 738 h 764"/>
                <a:gd name="T14" fmla="*/ 77 w 1376"/>
                <a:gd name="T15" fmla="*/ 630 h 764"/>
                <a:gd name="T16" fmla="*/ 113 w 1376"/>
                <a:gd name="T17" fmla="*/ 348 h 7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764"/>
                <a:gd name="T29" fmla="*/ 1376 w 1376"/>
                <a:gd name="T30" fmla="*/ 764 h 76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46091" name="Freeform 6"/>
            <p:cNvSpPr>
              <a:spLocks/>
            </p:cNvSpPr>
            <p:nvPr/>
          </p:nvSpPr>
          <p:spPr bwMode="auto">
            <a:xfrm>
              <a:off x="4164" y="1266"/>
              <a:ext cx="222" cy="180"/>
            </a:xfrm>
            <a:custGeom>
              <a:avLst/>
              <a:gdLst>
                <a:gd name="T0" fmla="*/ 0 w 222"/>
                <a:gd name="T1" fmla="*/ 180 h 180"/>
                <a:gd name="T2" fmla="*/ 222 w 222"/>
                <a:gd name="T3" fmla="*/ 0 h 180"/>
                <a:gd name="T4" fmla="*/ 0 60000 65536"/>
                <a:gd name="T5" fmla="*/ 0 60000 65536"/>
                <a:gd name="T6" fmla="*/ 0 w 222"/>
                <a:gd name="T7" fmla="*/ 0 h 180"/>
                <a:gd name="T8" fmla="*/ 222 w 222"/>
                <a:gd name="T9" fmla="*/ 180 h 1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22" h="180">
                  <a:moveTo>
                    <a:pt x="0" y="180"/>
                  </a:moveTo>
                  <a:lnTo>
                    <a:pt x="22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46092" name="Oval 7"/>
            <p:cNvSpPr>
              <a:spLocks noChangeArrowheads="1"/>
            </p:cNvSpPr>
            <p:nvPr/>
          </p:nvSpPr>
          <p:spPr bwMode="auto">
            <a:xfrm>
              <a:off x="3904" y="150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46093" name="Line 8"/>
            <p:cNvSpPr>
              <a:spLocks noChangeShapeType="1"/>
            </p:cNvSpPr>
            <p:nvPr/>
          </p:nvSpPr>
          <p:spPr bwMode="auto">
            <a:xfrm>
              <a:off x="3904" y="1495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6094" name="Line 9"/>
            <p:cNvSpPr>
              <a:spLocks noChangeShapeType="1"/>
            </p:cNvSpPr>
            <p:nvPr/>
          </p:nvSpPr>
          <p:spPr bwMode="auto">
            <a:xfrm>
              <a:off x="4217" y="1495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6095" name="Rectangle 10"/>
            <p:cNvSpPr>
              <a:spLocks noChangeArrowheads="1"/>
            </p:cNvSpPr>
            <p:nvPr/>
          </p:nvSpPr>
          <p:spPr bwMode="auto">
            <a:xfrm>
              <a:off x="3904" y="1495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46096" name="Oval 11"/>
            <p:cNvSpPr>
              <a:spLocks noChangeArrowheads="1"/>
            </p:cNvSpPr>
            <p:nvPr/>
          </p:nvSpPr>
          <p:spPr bwMode="auto">
            <a:xfrm>
              <a:off x="3901" y="143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sp>
          <p:nvSpPr>
            <p:cNvPr id="46097" name="Freeform 12"/>
            <p:cNvSpPr>
              <a:spLocks/>
            </p:cNvSpPr>
            <p:nvPr/>
          </p:nvSpPr>
          <p:spPr bwMode="auto">
            <a:xfrm>
              <a:off x="4569" y="1266"/>
              <a:ext cx="216" cy="189"/>
            </a:xfrm>
            <a:custGeom>
              <a:avLst/>
              <a:gdLst>
                <a:gd name="T0" fmla="*/ 0 w 216"/>
                <a:gd name="T1" fmla="*/ 0 h 189"/>
                <a:gd name="T2" fmla="*/ 216 w 216"/>
                <a:gd name="T3" fmla="*/ 189 h 189"/>
                <a:gd name="T4" fmla="*/ 0 60000 65536"/>
                <a:gd name="T5" fmla="*/ 0 60000 65536"/>
                <a:gd name="T6" fmla="*/ 0 w 216"/>
                <a:gd name="T7" fmla="*/ 0 h 189"/>
                <a:gd name="T8" fmla="*/ 216 w 216"/>
                <a:gd name="T9" fmla="*/ 189 h 18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" h="189">
                  <a:moveTo>
                    <a:pt x="0" y="0"/>
                  </a:moveTo>
                  <a:lnTo>
                    <a:pt x="216" y="189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sp>
          <p:nvSpPr>
            <p:cNvPr id="46098" name="Freeform 13"/>
            <p:cNvSpPr>
              <a:spLocks/>
            </p:cNvSpPr>
            <p:nvPr/>
          </p:nvSpPr>
          <p:spPr bwMode="auto">
            <a:xfrm>
              <a:off x="4221" y="1530"/>
              <a:ext cx="540" cy="3"/>
            </a:xfrm>
            <a:custGeom>
              <a:avLst/>
              <a:gdLst>
                <a:gd name="T0" fmla="*/ 540 w 540"/>
                <a:gd name="T1" fmla="*/ 3 h 3"/>
                <a:gd name="T2" fmla="*/ 0 w 540"/>
                <a:gd name="T3" fmla="*/ 0 h 3"/>
                <a:gd name="T4" fmla="*/ 0 60000 65536"/>
                <a:gd name="T5" fmla="*/ 0 60000 65536"/>
                <a:gd name="T6" fmla="*/ 0 w 540"/>
                <a:gd name="T7" fmla="*/ 0 h 3"/>
                <a:gd name="T8" fmla="*/ 540 w 540"/>
                <a:gd name="T9" fmla="*/ 3 h 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40" h="3">
                  <a:moveTo>
                    <a:pt x="540" y="3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l-GR"/>
            </a:p>
          </p:txBody>
        </p:sp>
        <p:grpSp>
          <p:nvGrpSpPr>
            <p:cNvPr id="46099" name="Group 14"/>
            <p:cNvGrpSpPr>
              <a:grpSpLocks/>
            </p:cNvGrpSpPr>
            <p:nvPr/>
          </p:nvGrpSpPr>
          <p:grpSpPr bwMode="auto">
            <a:xfrm>
              <a:off x="3950" y="1388"/>
              <a:ext cx="210" cy="250"/>
              <a:chOff x="2951" y="2429"/>
              <a:chExt cx="213" cy="250"/>
            </a:xfrm>
          </p:grpSpPr>
          <p:sp>
            <p:nvSpPr>
              <p:cNvPr id="46123" name="Rectangle 1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sp>
            <p:nvSpPr>
              <p:cNvPr id="46124" name="Text Box 16"/>
              <p:cNvSpPr txBox="1">
                <a:spLocks noChangeArrowheads="1"/>
              </p:cNvSpPr>
              <p:nvPr/>
            </p:nvSpPr>
            <p:spPr bwMode="auto">
              <a:xfrm>
                <a:off x="2951" y="2429"/>
                <a:ext cx="21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000"/>
                  <a:t>x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46100" name="Group 17"/>
            <p:cNvGrpSpPr>
              <a:grpSpLocks/>
            </p:cNvGrpSpPr>
            <p:nvPr/>
          </p:nvGrpSpPr>
          <p:grpSpPr bwMode="auto">
            <a:xfrm>
              <a:off x="4746" y="1400"/>
              <a:ext cx="316" cy="250"/>
              <a:chOff x="1740" y="2306"/>
              <a:chExt cx="316" cy="250"/>
            </a:xfrm>
          </p:grpSpPr>
          <p:sp>
            <p:nvSpPr>
              <p:cNvPr id="46115" name="Oval 18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sp>
            <p:nvSpPr>
              <p:cNvPr id="46116" name="Line 19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6117" name="Line 20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6118" name="Rectangle 21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46119" name="Oval 22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grpSp>
            <p:nvGrpSpPr>
              <p:cNvPr id="46120" name="Group 23"/>
              <p:cNvGrpSpPr>
                <a:grpSpLocks/>
              </p:cNvGrpSpPr>
              <p:nvPr/>
            </p:nvGrpSpPr>
            <p:grpSpPr bwMode="auto">
              <a:xfrm>
                <a:off x="1800" y="2306"/>
                <a:ext cx="202" cy="250"/>
                <a:chOff x="2955" y="2429"/>
                <a:chExt cx="205" cy="250"/>
              </a:xfrm>
            </p:grpSpPr>
            <p:sp>
              <p:nvSpPr>
                <p:cNvPr id="46121" name="Rectangle 24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GB"/>
                </a:p>
              </p:txBody>
            </p:sp>
            <p:sp>
              <p:nvSpPr>
                <p:cNvPr id="46122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2955" y="2429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2000"/>
                    <a:t>z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46101" name="Text Box 26"/>
            <p:cNvSpPr txBox="1">
              <a:spLocks noChangeArrowheads="1"/>
            </p:cNvSpPr>
            <p:nvPr/>
          </p:nvSpPr>
          <p:spPr bwMode="auto">
            <a:xfrm>
              <a:off x="4649" y="1190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102" name="Text Box 27"/>
            <p:cNvSpPr txBox="1">
              <a:spLocks noChangeArrowheads="1"/>
            </p:cNvSpPr>
            <p:nvPr/>
          </p:nvSpPr>
          <p:spPr bwMode="auto">
            <a:xfrm>
              <a:off x="4110" y="1187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4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103" name="Text Box 28"/>
            <p:cNvSpPr txBox="1">
              <a:spLocks noChangeArrowheads="1"/>
            </p:cNvSpPr>
            <p:nvPr/>
          </p:nvSpPr>
          <p:spPr bwMode="auto">
            <a:xfrm>
              <a:off x="4351" y="1520"/>
              <a:ext cx="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50</a:t>
              </a: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46104" name="Group 29"/>
            <p:cNvGrpSpPr>
              <a:grpSpLocks/>
            </p:cNvGrpSpPr>
            <p:nvPr/>
          </p:nvGrpSpPr>
          <p:grpSpPr bwMode="auto">
            <a:xfrm>
              <a:off x="4326" y="1076"/>
              <a:ext cx="316" cy="250"/>
              <a:chOff x="1740" y="2306"/>
              <a:chExt cx="316" cy="250"/>
            </a:xfrm>
          </p:grpSpPr>
          <p:sp>
            <p:nvSpPr>
              <p:cNvPr id="46107" name="Oval 30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sp>
            <p:nvSpPr>
              <p:cNvPr id="46108" name="Line 31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6109" name="Line 32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6110" name="Rectangle 33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46111" name="Oval 34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GB"/>
              </a:p>
            </p:txBody>
          </p:sp>
          <p:grpSp>
            <p:nvGrpSpPr>
              <p:cNvPr id="46112" name="Group 35"/>
              <p:cNvGrpSpPr>
                <a:grpSpLocks/>
              </p:cNvGrpSpPr>
              <p:nvPr/>
            </p:nvGrpSpPr>
            <p:grpSpPr bwMode="auto">
              <a:xfrm>
                <a:off x="1802" y="2306"/>
                <a:ext cx="199" cy="250"/>
                <a:chOff x="2957" y="2429"/>
                <a:chExt cx="202" cy="250"/>
              </a:xfrm>
            </p:grpSpPr>
            <p:sp>
              <p:nvSpPr>
                <p:cNvPr id="46113" name="Rectangle 36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GB"/>
                </a:p>
              </p:txBody>
            </p:sp>
            <p:sp>
              <p:nvSpPr>
                <p:cNvPr id="46114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2957" y="2429"/>
                  <a:ext cx="202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2000"/>
                    <a:t>y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46105" name="Text Box 38"/>
            <p:cNvSpPr txBox="1">
              <a:spLocks noChangeArrowheads="1"/>
            </p:cNvSpPr>
            <p:nvPr/>
          </p:nvSpPr>
          <p:spPr bwMode="auto">
            <a:xfrm>
              <a:off x="3964" y="938"/>
              <a:ext cx="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>
                  <a:solidFill>
                    <a:srgbClr val="FF0000"/>
                  </a:solidFill>
                </a:rPr>
                <a:t>60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106" name="Line 39"/>
            <p:cNvSpPr>
              <a:spLocks noChangeShapeType="1"/>
            </p:cNvSpPr>
            <p:nvPr/>
          </p:nvSpPr>
          <p:spPr bwMode="auto">
            <a:xfrm flipH="1" flipV="1">
              <a:off x="4128" y="1134"/>
              <a:ext cx="132" cy="22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46087" name="Line 40"/>
          <p:cNvSpPr>
            <a:spLocks noChangeShapeType="1"/>
          </p:cNvSpPr>
          <p:nvPr/>
        </p:nvSpPr>
        <p:spPr bwMode="auto">
          <a:xfrm>
            <a:off x="8269288" y="2157413"/>
            <a:ext cx="347662" cy="347662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 type="triangle" w="med" len="med"/>
          </a:ln>
        </p:spPr>
        <p:txBody>
          <a:bodyPr wrap="none"/>
          <a:lstStyle/>
          <a:p>
            <a:endParaRPr lang="el-GR"/>
          </a:p>
        </p:txBody>
      </p:sp>
      <p:sp>
        <p:nvSpPr>
          <p:cNvPr id="46088" name="Line 41"/>
          <p:cNvSpPr>
            <a:spLocks noChangeShapeType="1"/>
          </p:cNvSpPr>
          <p:nvPr/>
        </p:nvSpPr>
        <p:spPr bwMode="auto">
          <a:xfrm flipH="1" flipV="1">
            <a:off x="8091488" y="2178050"/>
            <a:ext cx="396875" cy="3683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 type="triangle" w="med" len="med"/>
          </a:ln>
        </p:spPr>
        <p:txBody>
          <a:bodyPr wrap="none"/>
          <a:lstStyle/>
          <a:p>
            <a:endParaRPr lang="el-GR"/>
          </a:p>
        </p:txBody>
      </p:sp>
      <p:sp>
        <p:nvSpPr>
          <p:cNvPr id="46089" name="Line 42"/>
          <p:cNvSpPr>
            <a:spLocks noChangeShapeType="1"/>
          </p:cNvSpPr>
          <p:nvPr/>
        </p:nvSpPr>
        <p:spPr bwMode="auto">
          <a:xfrm flipH="1">
            <a:off x="7613650" y="2185988"/>
            <a:ext cx="417513" cy="307975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 type="triangle" w="med" len="med"/>
          </a:ln>
        </p:spPr>
        <p:txBody>
          <a:bodyPr wrap="none"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4813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B7D2A394-8895-4D50-A89C-644EC638B9C9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smtClean="0"/>
              <a:t>Σύγκριση των </a:t>
            </a:r>
            <a:r>
              <a:rPr lang="en-US" sz="2800" smtClean="0"/>
              <a:t>LS </a:t>
            </a:r>
            <a:r>
              <a:rPr lang="el-GR" sz="2800" smtClean="0"/>
              <a:t>&amp; </a:t>
            </a:r>
            <a:r>
              <a:rPr lang="en-US" sz="2800" smtClean="0"/>
              <a:t>DV</a:t>
            </a:r>
            <a:r>
              <a:rPr lang="el-GR" sz="2800" smtClean="0"/>
              <a:t> αλγορίθμων</a:t>
            </a:r>
            <a:endParaRPr lang="en-US" smtClean="0"/>
          </a:p>
        </p:txBody>
      </p:sp>
      <p:sp>
        <p:nvSpPr>
          <p:cNvPr id="4813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344613"/>
            <a:ext cx="9144000" cy="4648200"/>
          </a:xfrm>
        </p:spPr>
        <p:txBody>
          <a:bodyPr/>
          <a:lstStyle/>
          <a:p>
            <a:pPr>
              <a:buFont typeface="ZapfDingbats"/>
              <a:buNone/>
            </a:pPr>
            <a:r>
              <a:rPr lang="el-GR" sz="2400" dirty="0" smtClean="0">
                <a:solidFill>
                  <a:srgbClr val="FF0000"/>
                </a:solidFill>
              </a:rPr>
              <a:t>Πολυπλοκότητα μηνυμάτων</a:t>
            </a:r>
            <a:endParaRPr lang="en-US" sz="2400" dirty="0" smtClean="0"/>
          </a:p>
          <a:p>
            <a:pPr>
              <a:buSzTx/>
              <a:buFontTx/>
              <a:buChar char="•"/>
            </a:pPr>
            <a:r>
              <a:rPr lang="en-US" sz="2000" u="sng" dirty="0" smtClean="0">
                <a:solidFill>
                  <a:srgbClr val="FF0000"/>
                </a:solidFill>
              </a:rPr>
              <a:t>LS:</a:t>
            </a:r>
            <a:r>
              <a:rPr lang="en-US" sz="2000" dirty="0" smtClean="0"/>
              <a:t> </a:t>
            </a:r>
            <a:r>
              <a:rPr lang="el-GR" sz="2000" dirty="0" smtClean="0"/>
              <a:t>με ν κόμβους</a:t>
            </a:r>
            <a:r>
              <a:rPr lang="en-US" sz="2000" dirty="0" smtClean="0"/>
              <a:t>, E </a:t>
            </a:r>
            <a:r>
              <a:rPr lang="el-GR" sz="2000" dirty="0" smtClean="0"/>
              <a:t>ζεύξεις</a:t>
            </a:r>
            <a:r>
              <a:rPr lang="en-US" sz="2000" dirty="0" smtClean="0"/>
              <a:t>, O(</a:t>
            </a:r>
            <a:r>
              <a:rPr lang="en-US" sz="2000" dirty="0" err="1" smtClean="0"/>
              <a:t>nE</a:t>
            </a:r>
            <a:r>
              <a:rPr lang="en-US" sz="2000" dirty="0" smtClean="0"/>
              <a:t>)</a:t>
            </a:r>
            <a:r>
              <a:rPr lang="el-GR" sz="2000" dirty="0" smtClean="0"/>
              <a:t> μηνύματα στέλνονται</a:t>
            </a:r>
            <a:r>
              <a:rPr lang="en-US" sz="2000" dirty="0" smtClean="0"/>
              <a:t>  </a:t>
            </a:r>
          </a:p>
          <a:p>
            <a:pPr>
              <a:buSzTx/>
              <a:buFontTx/>
              <a:buChar char="•"/>
            </a:pPr>
            <a:r>
              <a:rPr lang="en-US" sz="2000" u="sng" dirty="0" smtClean="0">
                <a:solidFill>
                  <a:srgbClr val="FF0000"/>
                </a:solidFill>
              </a:rPr>
              <a:t>DV: </a:t>
            </a:r>
            <a:r>
              <a:rPr lang="el-GR" sz="2000" dirty="0" smtClean="0">
                <a:solidFill>
                  <a:srgbClr val="33CC33"/>
                </a:solidFill>
              </a:rPr>
              <a:t>ανταλλαγές μεταξύ των γειτόνων μόνο</a:t>
            </a:r>
            <a:endParaRPr lang="en-US" sz="2000" dirty="0" smtClean="0">
              <a:solidFill>
                <a:srgbClr val="33CC33"/>
              </a:solidFill>
            </a:endParaRPr>
          </a:p>
          <a:p>
            <a:pPr lvl="1">
              <a:buSzTx/>
              <a:buFontTx/>
              <a:buNone/>
            </a:pPr>
            <a:r>
              <a:rPr lang="en-US" sz="2000" dirty="0" smtClean="0"/>
              <a:t>               </a:t>
            </a:r>
            <a:r>
              <a:rPr lang="el-GR" sz="2000" dirty="0" smtClean="0"/>
              <a:t>ο χρόνος σύγκλισης ποικίλει</a:t>
            </a:r>
            <a:endParaRPr lang="en-US" sz="1800" dirty="0" smtClean="0"/>
          </a:p>
          <a:p>
            <a:pPr>
              <a:spcBef>
                <a:spcPct val="50000"/>
              </a:spcBef>
              <a:buFont typeface="ZapfDingbats"/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 typeface="ZapfDingbats"/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l-GR" sz="2400" dirty="0" smtClean="0">
                <a:solidFill>
                  <a:srgbClr val="FF0000"/>
                </a:solidFill>
              </a:rPr>
              <a:t>Ταχύτητα σύγκλισης</a:t>
            </a:r>
            <a:endParaRPr lang="en-US" sz="2400" dirty="0" smtClean="0"/>
          </a:p>
          <a:p>
            <a:pPr>
              <a:buFontTx/>
              <a:buChar char="•"/>
            </a:pPr>
            <a:r>
              <a:rPr lang="en-US" sz="2000" u="sng" dirty="0" smtClean="0">
                <a:solidFill>
                  <a:srgbClr val="FF0000"/>
                </a:solidFill>
              </a:rPr>
              <a:t>LS:</a:t>
            </a:r>
            <a:r>
              <a:rPr lang="en-US" sz="2000" dirty="0" smtClean="0"/>
              <a:t> </a:t>
            </a:r>
            <a:r>
              <a:rPr lang="el-GR" sz="2000" dirty="0" smtClean="0"/>
              <a:t>ένας </a:t>
            </a:r>
            <a:r>
              <a:rPr lang="en-US" sz="2000" dirty="0" smtClean="0"/>
              <a:t>O(n</a:t>
            </a:r>
            <a:r>
              <a:rPr lang="en-US" sz="2000" b="1" baseline="30000" dirty="0" smtClean="0"/>
              <a:t>2</a:t>
            </a:r>
            <a:r>
              <a:rPr lang="en-US" sz="2000" dirty="0" smtClean="0"/>
              <a:t>) </a:t>
            </a:r>
            <a:r>
              <a:rPr lang="el-GR" sz="2000" dirty="0" smtClean="0"/>
              <a:t>αλγόριθμος</a:t>
            </a:r>
            <a:r>
              <a:rPr lang="en-US" sz="2000" dirty="0" smtClean="0"/>
              <a:t> </a:t>
            </a:r>
            <a:r>
              <a:rPr lang="el-GR" sz="2000" dirty="0" smtClean="0"/>
              <a:t>απαιτεί </a:t>
            </a:r>
            <a:r>
              <a:rPr lang="en-US" sz="2000" dirty="0" smtClean="0"/>
              <a:t>O(</a:t>
            </a:r>
            <a:r>
              <a:rPr lang="en-US" sz="2000" dirty="0" err="1" smtClean="0"/>
              <a:t>nE</a:t>
            </a:r>
            <a:r>
              <a:rPr lang="en-US" sz="2000" dirty="0" smtClean="0"/>
              <a:t>) </a:t>
            </a:r>
            <a:r>
              <a:rPr lang="el-GR" sz="2000" dirty="0" smtClean="0"/>
              <a:t>μηνύματα</a:t>
            </a:r>
            <a:endParaRPr lang="en-US" sz="2000" dirty="0" smtClean="0"/>
          </a:p>
          <a:p>
            <a:pPr lvl="1"/>
            <a:r>
              <a:rPr lang="el-GR" sz="1800" dirty="0" smtClean="0"/>
              <a:t>Μπορεί να έχει διακυμάνσεις</a:t>
            </a:r>
            <a:endParaRPr lang="en-US" sz="1800" dirty="0" smtClean="0"/>
          </a:p>
          <a:p>
            <a:pPr>
              <a:buFontTx/>
              <a:buChar char="•"/>
            </a:pPr>
            <a:r>
              <a:rPr lang="en-US" sz="2000" u="sng" dirty="0" smtClean="0">
                <a:solidFill>
                  <a:srgbClr val="FF0000"/>
                </a:solidFill>
              </a:rPr>
              <a:t>DV</a:t>
            </a:r>
            <a:r>
              <a:rPr lang="en-US" sz="2000" dirty="0" smtClean="0"/>
              <a:t>: </a:t>
            </a:r>
            <a:r>
              <a:rPr lang="el-GR" sz="2000" dirty="0" smtClean="0"/>
              <a:t>ο χρόνο σύγκλισης ποικίλει</a:t>
            </a:r>
            <a:endParaRPr lang="en-US" sz="2000" dirty="0" smtClean="0"/>
          </a:p>
          <a:p>
            <a:pPr lvl="1"/>
            <a:r>
              <a:rPr lang="el-GR" sz="2000" dirty="0" smtClean="0"/>
              <a:t>Μπορεί να υπάρχουν κύκλοι στη δρομολόγηση</a:t>
            </a:r>
          </a:p>
          <a:p>
            <a:pPr lvl="1"/>
            <a:r>
              <a:rPr lang="el-GR" sz="2000" dirty="0" smtClean="0">
                <a:solidFill>
                  <a:srgbClr val="0099FF"/>
                </a:solidFill>
              </a:rPr>
              <a:t>Πρόβλημα  μετρήματος ως το άπειρο</a:t>
            </a:r>
            <a:endParaRPr lang="en-US" sz="1800" dirty="0" smtClean="0">
              <a:solidFill>
                <a:srgbClr val="0099FF"/>
              </a:solidFill>
            </a:endParaRPr>
          </a:p>
        </p:txBody>
      </p:sp>
      <p:sp>
        <p:nvSpPr>
          <p:cNvPr id="4813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03738" y="1304925"/>
            <a:ext cx="5126037" cy="4648200"/>
          </a:xfrm>
        </p:spPr>
        <p:txBody>
          <a:bodyPr/>
          <a:lstStyle/>
          <a:p>
            <a:pPr lvl="1"/>
            <a:endParaRPr lang="en-US" sz="2200" smtClean="0"/>
          </a:p>
          <a:p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4915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F8A6FCD4-2619-4737-80BE-5CFF16660DBE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/>
              <a:t>LS </a:t>
            </a:r>
            <a:r>
              <a:rPr lang="el-GR" sz="2800" smtClean="0"/>
              <a:t>εναντίον</a:t>
            </a:r>
            <a:r>
              <a:rPr lang="en-US" sz="2800" smtClean="0"/>
              <a:t> DV </a:t>
            </a:r>
            <a:r>
              <a:rPr lang="el-GR" sz="2800" smtClean="0"/>
              <a:t>αλγορίθμων</a:t>
            </a:r>
            <a:endParaRPr lang="en-US" smtClean="0"/>
          </a:p>
        </p:txBody>
      </p:sp>
      <p:sp>
        <p:nvSpPr>
          <p:cNvPr id="4915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0" y="1455738"/>
            <a:ext cx="9458325" cy="4648200"/>
          </a:xfrm>
        </p:spPr>
        <p:txBody>
          <a:bodyPr/>
          <a:lstStyle/>
          <a:p>
            <a:pPr>
              <a:buFont typeface="ZapfDingbats"/>
              <a:buNone/>
            </a:pPr>
            <a:r>
              <a:rPr lang="el-GR" sz="2200" dirty="0" smtClean="0">
                <a:solidFill>
                  <a:srgbClr val="FF0000"/>
                </a:solidFill>
              </a:rPr>
              <a:t>Σταθερότητα</a:t>
            </a:r>
            <a:r>
              <a:rPr lang="en-US" sz="2200" dirty="0" smtClean="0">
                <a:solidFill>
                  <a:srgbClr val="FF0000"/>
                </a:solidFill>
              </a:rPr>
              <a:t>:</a:t>
            </a:r>
            <a:r>
              <a:rPr lang="en-US" sz="2200" dirty="0" smtClean="0"/>
              <a:t>  </a:t>
            </a:r>
            <a:r>
              <a:rPr lang="el-GR" sz="2200" dirty="0" smtClean="0"/>
              <a:t>τι συμβαίνει εάν ένας δρομολογητής δεν λειτουργεί </a:t>
            </a:r>
            <a:endParaRPr lang="en-US" sz="2200" dirty="0" smtClean="0"/>
          </a:p>
          <a:p>
            <a:pPr>
              <a:buFont typeface="ZapfDingbats"/>
              <a:buNone/>
            </a:pPr>
            <a:endParaRPr lang="en-US" sz="2200" dirty="0" smtClean="0"/>
          </a:p>
          <a:p>
            <a:pPr>
              <a:buFont typeface="ZapfDingbats"/>
              <a:buNone/>
            </a:pPr>
            <a:r>
              <a:rPr lang="en-US" sz="2200" u="sng" dirty="0" smtClean="0">
                <a:solidFill>
                  <a:srgbClr val="FF0000"/>
                </a:solidFill>
              </a:rPr>
              <a:t>LS:</a:t>
            </a:r>
            <a:r>
              <a:rPr lang="en-US" sz="2200" dirty="0" smtClean="0"/>
              <a:t> </a:t>
            </a:r>
          </a:p>
          <a:p>
            <a:pPr lvl="1"/>
            <a:r>
              <a:rPr lang="el-GR" sz="2000" dirty="0" smtClean="0"/>
              <a:t>Ο κόμβος μπορεί να διαφημίσει ένα λανθασμένο κόστος </a:t>
            </a:r>
            <a:r>
              <a:rPr lang="el-GR" sz="2000" i="1" dirty="0" smtClean="0">
                <a:solidFill>
                  <a:schemeClr val="accent2"/>
                </a:solidFill>
              </a:rPr>
              <a:t>ζεύξης</a:t>
            </a:r>
            <a:endParaRPr lang="en-US" sz="2000" dirty="0" smtClean="0"/>
          </a:p>
          <a:p>
            <a:pPr lvl="1"/>
            <a:r>
              <a:rPr lang="el-GR" sz="2000" dirty="0" smtClean="0"/>
              <a:t>Κάθε κόμβος υπολογίζει </a:t>
            </a:r>
            <a:r>
              <a:rPr lang="el-GR" sz="2000" b="1" dirty="0" smtClean="0"/>
              <a:t>μόνο τον δικό του πίνακα</a:t>
            </a:r>
            <a:endParaRPr lang="en-US" sz="2000" b="1" dirty="0" smtClean="0"/>
          </a:p>
          <a:p>
            <a:pPr>
              <a:buFont typeface="ZapfDingbats"/>
              <a:buNone/>
            </a:pPr>
            <a:r>
              <a:rPr lang="en-US" sz="2200" u="sng" dirty="0" smtClean="0">
                <a:solidFill>
                  <a:srgbClr val="FF0000"/>
                </a:solidFill>
              </a:rPr>
              <a:t>DV:</a:t>
            </a:r>
            <a:endParaRPr lang="en-US" sz="2200" dirty="0" smtClean="0"/>
          </a:p>
          <a:p>
            <a:pPr lvl="1"/>
            <a:r>
              <a:rPr lang="el-GR" sz="2000" dirty="0" smtClean="0"/>
              <a:t>Ένας </a:t>
            </a:r>
            <a:r>
              <a:rPr lang="en-US" sz="2000" dirty="0" smtClean="0"/>
              <a:t>DV </a:t>
            </a:r>
            <a:r>
              <a:rPr lang="el-GR" sz="2000" dirty="0" smtClean="0"/>
              <a:t>κόμβος μπορεί να </a:t>
            </a:r>
            <a:r>
              <a:rPr lang="en-US" sz="2000" dirty="0" smtClean="0"/>
              <a:t> </a:t>
            </a:r>
            <a:r>
              <a:rPr lang="el-GR" sz="2000" dirty="0" smtClean="0"/>
              <a:t>διαφημίσει </a:t>
            </a:r>
            <a:r>
              <a:rPr lang="el-GR" sz="2000" b="1" dirty="0" smtClean="0">
                <a:solidFill>
                  <a:srgbClr val="33CC33"/>
                </a:solidFill>
              </a:rPr>
              <a:t>λανθασμένο κόστος</a:t>
            </a:r>
            <a:r>
              <a:rPr lang="el-GR" sz="2000" dirty="0" smtClean="0">
                <a:solidFill>
                  <a:srgbClr val="33CC33"/>
                </a:solidFill>
              </a:rPr>
              <a:t> </a:t>
            </a:r>
            <a:r>
              <a:rPr lang="el-GR" sz="2000" i="1" dirty="0" smtClean="0">
                <a:solidFill>
                  <a:schemeClr val="accent2"/>
                </a:solidFill>
              </a:rPr>
              <a:t>μονοπατιού</a:t>
            </a:r>
            <a:endParaRPr lang="en-US" sz="2000" dirty="0" smtClean="0"/>
          </a:p>
          <a:p>
            <a:pPr lvl="1"/>
            <a:r>
              <a:rPr lang="el-GR" sz="2000" dirty="0" smtClean="0"/>
              <a:t>Ο πίνακας κάθε κόμβου χρησιμοποιείται και από άλλους</a:t>
            </a:r>
            <a:r>
              <a:rPr lang="en-US" sz="2000" dirty="0" smtClean="0"/>
              <a:t> </a:t>
            </a:r>
          </a:p>
          <a:p>
            <a:pPr lvl="2">
              <a:buFontTx/>
              <a:buNone/>
            </a:pPr>
            <a:r>
              <a:rPr lang="en-US" dirty="0" smtClean="0">
                <a:solidFill>
                  <a:srgbClr val="0099FF"/>
                </a:solidFill>
                <a:sym typeface="Wingdings" pitchFamily="2" charset="2"/>
              </a:rPr>
              <a:t></a:t>
            </a:r>
            <a:r>
              <a:rPr lang="el-GR" dirty="0" smtClean="0">
                <a:solidFill>
                  <a:srgbClr val="0099FF"/>
                </a:solidFill>
                <a:sym typeface="Wingdings" pitchFamily="2" charset="2"/>
              </a:rPr>
              <a:t> </a:t>
            </a:r>
            <a:r>
              <a:rPr lang="el-GR" b="1" dirty="0" smtClean="0">
                <a:sym typeface="Wingdings" pitchFamily="2" charset="2"/>
              </a:rPr>
              <a:t>Το </a:t>
            </a:r>
            <a:r>
              <a:rPr lang="el-GR" b="1" dirty="0" smtClean="0"/>
              <a:t>λάθος διαδίδεται</a:t>
            </a:r>
            <a:r>
              <a:rPr lang="en-US" b="1" dirty="0" smtClean="0"/>
              <a:t> </a:t>
            </a:r>
            <a:r>
              <a:rPr lang="el-GR" b="1" dirty="0" smtClean="0"/>
              <a:t>στο δίκτυο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 στοχασμός της ημέρας</a:t>
            </a:r>
            <a:endParaRPr lang="el-GR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648200"/>
          </a:xfrm>
        </p:spPr>
        <p:txBody>
          <a:bodyPr/>
          <a:lstStyle/>
          <a:p>
            <a:r>
              <a:rPr lang="en-US" b="1" dirty="0"/>
              <a:t>"...ninety-nine parts of all things that proceed from the intellect are plagiarisms, pure and simple; and the lesson ought to make us modest. But nothing can do that.” – Mark Twain</a:t>
            </a: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4-</a:t>
            </a:r>
            <a:fld id="{1A7CB3C4-4DDB-49D9-8A54-AC4B7C41A510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552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FE814F69-67C9-40E0-9C0F-269A2096DC20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Two Key Network-Layer Functions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25600"/>
            <a:ext cx="4978399" cy="46482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i="1" dirty="0" smtClean="0">
                <a:solidFill>
                  <a:schemeClr val="accent2"/>
                </a:solidFill>
              </a:rPr>
              <a:t>forwarding:</a:t>
            </a:r>
            <a:r>
              <a:rPr lang="en-US" dirty="0" smtClean="0"/>
              <a:t> move packets from router’s input to appropriate router output</a:t>
            </a:r>
          </a:p>
          <a:p>
            <a:pPr>
              <a:spcBef>
                <a:spcPct val="70000"/>
              </a:spcBef>
              <a:buFont typeface="Arial" pitchFamily="34" charset="0"/>
              <a:buChar char="•"/>
            </a:pPr>
            <a:r>
              <a:rPr lang="en-US" i="1" dirty="0" smtClean="0">
                <a:solidFill>
                  <a:schemeClr val="accent2"/>
                </a:solidFill>
              </a:rPr>
              <a:t>routing:</a:t>
            </a:r>
            <a:r>
              <a:rPr lang="en-US" dirty="0" smtClean="0"/>
              <a:t> determine route taken by packets from source to </a:t>
            </a:r>
            <a:r>
              <a:rPr lang="en-US" dirty="0" err="1" smtClean="0"/>
              <a:t>dest</a:t>
            </a:r>
            <a:r>
              <a:rPr lang="en-US" dirty="0" smtClean="0"/>
              <a:t>. </a:t>
            </a:r>
          </a:p>
          <a:p>
            <a:pPr lvl="1">
              <a:spcBef>
                <a:spcPct val="70000"/>
              </a:spcBef>
              <a:buFont typeface="Arial" pitchFamily="34" charset="0"/>
              <a:buChar char="•"/>
            </a:pPr>
            <a:r>
              <a:rPr lang="en-US" i="1" dirty="0" smtClean="0"/>
              <a:t>routing algorithms</a:t>
            </a:r>
            <a:endParaRPr lang="en-US" dirty="0" smtClean="0"/>
          </a:p>
          <a:p>
            <a:pPr>
              <a:buFont typeface="ZapfDingbats"/>
              <a:buNone/>
            </a:pPr>
            <a:endParaRPr lang="en-US" dirty="0" smtClean="0"/>
          </a:p>
        </p:txBody>
      </p:sp>
      <p:sp>
        <p:nvSpPr>
          <p:cNvPr id="9222" name="Rectangle 4"/>
          <p:cNvSpPr>
            <a:spLocks noChangeArrowheads="1"/>
          </p:cNvSpPr>
          <p:nvPr/>
        </p:nvSpPr>
        <p:spPr bwMode="auto">
          <a:xfrm>
            <a:off x="4951413" y="1597026"/>
            <a:ext cx="4192587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70000"/>
              </a:spcBef>
              <a:buClr>
                <a:schemeClr val="accent2"/>
              </a:buClr>
              <a:buSzPct val="85000"/>
              <a:buFont typeface="ZapfDingbats"/>
              <a:buNone/>
            </a:pPr>
            <a:r>
              <a:rPr lang="en-US" sz="2800" u="sng" dirty="0">
                <a:solidFill>
                  <a:srgbClr val="FF0000"/>
                </a:solidFill>
              </a:rPr>
              <a:t>analogy:</a:t>
            </a:r>
          </a:p>
          <a:p>
            <a:pPr marL="342900" indent="-342900">
              <a:spcBef>
                <a:spcPct val="70000"/>
              </a:spcBef>
              <a:buClr>
                <a:schemeClr val="accent2"/>
              </a:buClr>
              <a:buSzPct val="85000"/>
              <a:buFont typeface="Arial" pitchFamily="34" charset="0"/>
              <a:buChar char="•"/>
            </a:pPr>
            <a:r>
              <a:rPr lang="en-US" sz="2800" dirty="0">
                <a:solidFill>
                  <a:schemeClr val="accent2"/>
                </a:solidFill>
              </a:rPr>
              <a:t>routing:</a:t>
            </a:r>
            <a:r>
              <a:rPr lang="en-US" sz="2800" dirty="0"/>
              <a:t> process of planning trip from source to </a:t>
            </a:r>
            <a:r>
              <a:rPr lang="en-US" sz="2800" dirty="0" err="1"/>
              <a:t>dest</a:t>
            </a:r>
            <a:endParaRPr lang="en-US" sz="2800" dirty="0"/>
          </a:p>
          <a:p>
            <a:pPr marL="342900" indent="-342900">
              <a:spcBef>
                <a:spcPct val="70000"/>
              </a:spcBef>
              <a:buClr>
                <a:schemeClr val="accent2"/>
              </a:buClr>
              <a:buSzPct val="85000"/>
              <a:buFont typeface="Arial" pitchFamily="34" charset="0"/>
              <a:buChar char="•"/>
            </a:pPr>
            <a:r>
              <a:rPr lang="en-US" sz="2800" dirty="0">
                <a:solidFill>
                  <a:schemeClr val="accent2"/>
                </a:solidFill>
              </a:rPr>
              <a:t>forwarding:</a:t>
            </a:r>
            <a:r>
              <a:rPr lang="en-US" sz="2800" dirty="0"/>
              <a:t> process of getting through single interchange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Char char="r"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2181E3C5-3D39-4172-B3D5-C8BDB469FC5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Forwarding table</a:t>
            </a:r>
          </a:p>
        </p:txBody>
      </p:sp>
      <p:sp>
        <p:nvSpPr>
          <p:cNvPr id="10245" name="Rectangle 7"/>
          <p:cNvSpPr>
            <a:spLocks noChangeArrowheads="1"/>
          </p:cNvSpPr>
          <p:nvPr/>
        </p:nvSpPr>
        <p:spPr bwMode="auto">
          <a:xfrm>
            <a:off x="277813" y="1803400"/>
            <a:ext cx="7810500" cy="433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en-US"/>
              <a:t>                    </a:t>
            </a:r>
            <a:r>
              <a:rPr lang="en-US" u="sng">
                <a:latin typeface="Times"/>
                <a:cs typeface="Times New Roman" pitchFamily="18" charset="0"/>
              </a:rPr>
              <a:t>Destination Address Range</a:t>
            </a:r>
            <a:r>
              <a:rPr lang="en-US">
                <a:latin typeface="Times"/>
                <a:cs typeface="Times New Roman" pitchFamily="18" charset="0"/>
              </a:rPr>
              <a:t>                                           </a:t>
            </a:r>
            <a:r>
              <a:rPr lang="en-US" u="sng">
                <a:latin typeface="Times"/>
                <a:cs typeface="Times New Roman" pitchFamily="18" charset="0"/>
              </a:rPr>
              <a:t>Link Interface</a:t>
            </a:r>
          </a:p>
          <a:p>
            <a:pPr algn="just"/>
            <a:endParaRPr lang="en-US" sz="2000"/>
          </a:p>
          <a:p>
            <a:pPr algn="just"/>
            <a:r>
              <a:rPr lang="en-US">
                <a:latin typeface="Times"/>
                <a:cs typeface="Times New Roman" pitchFamily="18" charset="0"/>
              </a:rPr>
              <a:t>         11001000 00010111 00010000 00000000</a:t>
            </a:r>
            <a:endParaRPr lang="en-US" sz="2000"/>
          </a:p>
          <a:p>
            <a:pPr algn="just"/>
            <a:r>
              <a:rPr lang="en-US">
                <a:latin typeface="Times"/>
                <a:cs typeface="Times New Roman" pitchFamily="18" charset="0"/>
              </a:rPr>
              <a:t>                                       through                                                                  0  </a:t>
            </a:r>
            <a:endParaRPr lang="en-US" sz="2000"/>
          </a:p>
          <a:p>
            <a:pPr algn="just"/>
            <a:r>
              <a:rPr lang="en-US">
                <a:latin typeface="Times"/>
                <a:cs typeface="Times New Roman" pitchFamily="18" charset="0"/>
              </a:rPr>
              <a:t>         11001000 00010111 00010111 11111111</a:t>
            </a:r>
          </a:p>
          <a:p>
            <a:pPr algn="just"/>
            <a:endParaRPr lang="en-US" sz="2000"/>
          </a:p>
          <a:p>
            <a:pPr algn="just"/>
            <a:r>
              <a:rPr lang="en-US">
                <a:latin typeface="Times"/>
                <a:cs typeface="Times New Roman" pitchFamily="18" charset="0"/>
              </a:rPr>
              <a:t>         11001000 00010111 00011000 00000000</a:t>
            </a:r>
            <a:endParaRPr lang="en-US" sz="2000"/>
          </a:p>
          <a:p>
            <a:pPr algn="just"/>
            <a:r>
              <a:rPr lang="en-US">
                <a:latin typeface="Times"/>
                <a:cs typeface="Times New Roman" pitchFamily="18" charset="0"/>
              </a:rPr>
              <a:t>                                      through                                                                   1</a:t>
            </a:r>
            <a:endParaRPr lang="en-US" sz="2000"/>
          </a:p>
          <a:p>
            <a:pPr algn="just"/>
            <a:r>
              <a:rPr lang="en-US">
                <a:latin typeface="Times"/>
                <a:cs typeface="Times New Roman" pitchFamily="18" charset="0"/>
              </a:rPr>
              <a:t>         11001000 00010111 00011000 11111111  </a:t>
            </a:r>
          </a:p>
          <a:p>
            <a:pPr algn="just"/>
            <a:endParaRPr lang="en-US" sz="2000"/>
          </a:p>
          <a:p>
            <a:pPr algn="just"/>
            <a:r>
              <a:rPr lang="en-US">
                <a:latin typeface="Times"/>
                <a:cs typeface="Times New Roman" pitchFamily="18" charset="0"/>
              </a:rPr>
              <a:t>         11001000 00010111 00011001 00000000</a:t>
            </a:r>
            <a:endParaRPr lang="en-US" sz="2000"/>
          </a:p>
          <a:p>
            <a:pPr algn="just"/>
            <a:r>
              <a:rPr lang="en-US">
                <a:latin typeface="Times"/>
                <a:cs typeface="Times New Roman" pitchFamily="18" charset="0"/>
              </a:rPr>
              <a:t>                                      through                                                                   2</a:t>
            </a:r>
            <a:endParaRPr lang="en-US" sz="2000"/>
          </a:p>
          <a:p>
            <a:pPr algn="just"/>
            <a:r>
              <a:rPr lang="en-US">
                <a:latin typeface="Times"/>
                <a:cs typeface="Times New Roman" pitchFamily="18" charset="0"/>
              </a:rPr>
              <a:t>         11001000 00010111 00011111 11111111  </a:t>
            </a:r>
          </a:p>
          <a:p>
            <a:pPr algn="just"/>
            <a:endParaRPr lang="en-US" sz="2000"/>
          </a:p>
          <a:p>
            <a:pPr algn="just"/>
            <a:r>
              <a:rPr lang="en-US">
                <a:latin typeface="Times"/>
                <a:cs typeface="Times New Roman" pitchFamily="18" charset="0"/>
              </a:rPr>
              <a:t>                             otherwise                                                                         3</a:t>
            </a:r>
          </a:p>
        </p:txBody>
      </p:sp>
      <p:sp>
        <p:nvSpPr>
          <p:cNvPr id="10246" name="Text Box 8"/>
          <p:cNvSpPr txBox="1">
            <a:spLocks noChangeArrowheads="1"/>
          </p:cNvSpPr>
          <p:nvPr/>
        </p:nvSpPr>
        <p:spPr bwMode="auto">
          <a:xfrm>
            <a:off x="5459413" y="398463"/>
            <a:ext cx="2438400" cy="83185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4 billion </a:t>
            </a:r>
          </a:p>
          <a:p>
            <a:r>
              <a:rPr lang="en-US" sz="2400">
                <a:solidFill>
                  <a:srgbClr val="FF0000"/>
                </a:solidFill>
              </a:rPr>
              <a:t>possible entries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50DA5372-9B91-4F96-B8E4-81613B0C0B05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1268" name="Rectangle 18"/>
          <p:cNvSpPr>
            <a:spLocks noChangeArrowheads="1"/>
          </p:cNvSpPr>
          <p:nvPr/>
        </p:nvSpPr>
        <p:spPr bwMode="auto">
          <a:xfrm>
            <a:off x="4330700" y="4240213"/>
            <a:ext cx="1636713" cy="269875"/>
          </a:xfrm>
          <a:prstGeom prst="rect">
            <a:avLst/>
          </a:prstGeom>
          <a:solidFill>
            <a:srgbClr val="33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1269" name="Rectangle 17"/>
          <p:cNvSpPr>
            <a:spLocks noChangeArrowheads="1"/>
          </p:cNvSpPr>
          <p:nvPr/>
        </p:nvSpPr>
        <p:spPr bwMode="auto">
          <a:xfrm>
            <a:off x="4370388" y="5002213"/>
            <a:ext cx="1636712" cy="269875"/>
          </a:xfrm>
          <a:prstGeom prst="rect">
            <a:avLst/>
          </a:prstGeom>
          <a:solidFill>
            <a:srgbClr val="33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12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Longest prefix matching</a:t>
            </a:r>
          </a:p>
        </p:txBody>
      </p:sp>
      <p:sp>
        <p:nvSpPr>
          <p:cNvPr id="11271" name="Rectangle 5"/>
          <p:cNvSpPr>
            <a:spLocks noChangeArrowheads="1"/>
          </p:cNvSpPr>
          <p:nvPr/>
        </p:nvSpPr>
        <p:spPr bwMode="auto">
          <a:xfrm>
            <a:off x="584200" y="1822450"/>
            <a:ext cx="653415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en-US" dirty="0"/>
              <a:t>                                </a:t>
            </a:r>
            <a:r>
              <a:rPr lang="en-US" u="sng" dirty="0">
                <a:latin typeface="Times"/>
                <a:cs typeface="Times New Roman" pitchFamily="18" charset="0"/>
              </a:rPr>
              <a:t>Prefix Match</a:t>
            </a:r>
            <a:r>
              <a:rPr lang="en-US" dirty="0">
                <a:latin typeface="Times"/>
                <a:cs typeface="Times New Roman" pitchFamily="18" charset="0"/>
              </a:rPr>
              <a:t>                        </a:t>
            </a:r>
            <a:r>
              <a:rPr lang="en-US" u="sng" dirty="0">
                <a:latin typeface="Times"/>
                <a:cs typeface="Times New Roman" pitchFamily="18" charset="0"/>
              </a:rPr>
              <a:t>Link Interface</a:t>
            </a:r>
            <a:endParaRPr lang="en-US" sz="2000" dirty="0"/>
          </a:p>
          <a:p>
            <a:pPr algn="just"/>
            <a:r>
              <a:rPr lang="en-US" dirty="0">
                <a:latin typeface="Times"/>
                <a:cs typeface="Times New Roman" pitchFamily="18" charset="0"/>
              </a:rPr>
              <a:t>          11001000 00010111 00010                                       0 </a:t>
            </a:r>
            <a:endParaRPr lang="en-US" sz="2000" dirty="0"/>
          </a:p>
          <a:p>
            <a:pPr algn="just"/>
            <a:r>
              <a:rPr lang="en-US" dirty="0">
                <a:latin typeface="Times"/>
                <a:cs typeface="Times New Roman" pitchFamily="18" charset="0"/>
              </a:rPr>
              <a:t>          11001000 00010111 00011000                                 1</a:t>
            </a:r>
            <a:endParaRPr lang="en-US" sz="2000" dirty="0"/>
          </a:p>
          <a:p>
            <a:pPr algn="just"/>
            <a:r>
              <a:rPr lang="en-US" dirty="0">
                <a:latin typeface="Times"/>
                <a:cs typeface="Times New Roman" pitchFamily="18" charset="0"/>
              </a:rPr>
              <a:t>          11001000 00010111 00011                                       2</a:t>
            </a:r>
            <a:endParaRPr lang="en-US" sz="2000" dirty="0"/>
          </a:p>
          <a:p>
            <a:pPr algn="just"/>
            <a:r>
              <a:rPr lang="en-US" dirty="0">
                <a:latin typeface="Times"/>
                <a:cs typeface="Times New Roman" pitchFamily="18" charset="0"/>
              </a:rPr>
              <a:t>                        otherwise                                                     3</a:t>
            </a:r>
          </a:p>
        </p:txBody>
      </p:sp>
      <p:sp>
        <p:nvSpPr>
          <p:cNvPr id="11272" name="Rectangle 7"/>
          <p:cNvSpPr>
            <a:spLocks noChangeArrowheads="1"/>
          </p:cNvSpPr>
          <p:nvPr/>
        </p:nvSpPr>
        <p:spPr bwMode="auto">
          <a:xfrm>
            <a:off x="1046163" y="4959350"/>
            <a:ext cx="51260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DA: 11001000  00010111  00011000  10101010 </a:t>
            </a:r>
          </a:p>
        </p:txBody>
      </p:sp>
      <p:sp>
        <p:nvSpPr>
          <p:cNvPr id="11273" name="Text Box 8"/>
          <p:cNvSpPr txBox="1">
            <a:spLocks noChangeArrowheads="1"/>
          </p:cNvSpPr>
          <p:nvPr/>
        </p:nvSpPr>
        <p:spPr bwMode="auto">
          <a:xfrm>
            <a:off x="1028700" y="3690938"/>
            <a:ext cx="1177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Examples</a:t>
            </a:r>
          </a:p>
        </p:txBody>
      </p:sp>
      <p:sp>
        <p:nvSpPr>
          <p:cNvPr id="11274" name="Text Box 9"/>
          <p:cNvSpPr txBox="1">
            <a:spLocks noChangeArrowheads="1"/>
          </p:cNvSpPr>
          <p:nvPr/>
        </p:nvSpPr>
        <p:spPr bwMode="auto">
          <a:xfrm>
            <a:off x="977900" y="4191000"/>
            <a:ext cx="5126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DA: 11001000  00010111  00010110  10100001 </a:t>
            </a:r>
          </a:p>
        </p:txBody>
      </p:sp>
      <p:sp>
        <p:nvSpPr>
          <p:cNvPr id="11275" name="Text Box 15"/>
          <p:cNvSpPr txBox="1">
            <a:spLocks noChangeArrowheads="1"/>
          </p:cNvSpPr>
          <p:nvPr/>
        </p:nvSpPr>
        <p:spPr bwMode="auto">
          <a:xfrm>
            <a:off x="6540500" y="4167188"/>
            <a:ext cx="20558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Which interface?</a:t>
            </a:r>
          </a:p>
        </p:txBody>
      </p:sp>
      <p:sp>
        <p:nvSpPr>
          <p:cNvPr id="11276" name="Text Box 16"/>
          <p:cNvSpPr txBox="1">
            <a:spLocks noChangeArrowheads="1"/>
          </p:cNvSpPr>
          <p:nvPr/>
        </p:nvSpPr>
        <p:spPr bwMode="auto">
          <a:xfrm>
            <a:off x="6564313" y="4951413"/>
            <a:ext cx="20558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Which interface?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1229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F598D8B2-61FE-478C-A4CC-35C8480BD374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520700" y="0"/>
            <a:ext cx="7772400" cy="781050"/>
          </a:xfrm>
        </p:spPr>
        <p:txBody>
          <a:bodyPr/>
          <a:lstStyle/>
          <a:p>
            <a:r>
              <a:rPr lang="en-US" sz="3600" smtClean="0"/>
              <a:t>IP datagram format</a:t>
            </a:r>
            <a:endParaRPr lang="en-US" smtClean="0"/>
          </a:p>
        </p:txBody>
      </p:sp>
      <p:grpSp>
        <p:nvGrpSpPr>
          <p:cNvPr id="12293" name="Group 3"/>
          <p:cNvGrpSpPr>
            <a:grpSpLocks/>
          </p:cNvGrpSpPr>
          <p:nvPr/>
        </p:nvGrpSpPr>
        <p:grpSpPr bwMode="auto">
          <a:xfrm>
            <a:off x="500063" y="863600"/>
            <a:ext cx="8643937" cy="5426075"/>
            <a:chOff x="156" y="629"/>
            <a:chExt cx="5445" cy="3418"/>
          </a:xfrm>
        </p:grpSpPr>
        <p:sp>
          <p:nvSpPr>
            <p:cNvPr id="12295" name="Rectangle 4"/>
            <p:cNvSpPr>
              <a:spLocks noChangeArrowheads="1"/>
            </p:cNvSpPr>
            <p:nvPr/>
          </p:nvSpPr>
          <p:spPr bwMode="auto">
            <a:xfrm>
              <a:off x="1825" y="953"/>
              <a:ext cx="2489" cy="3039"/>
            </a:xfrm>
            <a:prstGeom prst="rect">
              <a:avLst/>
            </a:prstGeom>
            <a:solidFill>
              <a:schemeClr val="accent2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296" name="Rectangle 5"/>
            <p:cNvSpPr>
              <a:spLocks noChangeArrowheads="1"/>
            </p:cNvSpPr>
            <p:nvPr/>
          </p:nvSpPr>
          <p:spPr bwMode="auto">
            <a:xfrm>
              <a:off x="1765" y="1020"/>
              <a:ext cx="2489" cy="302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12297" name="Text Box 6"/>
            <p:cNvSpPr txBox="1">
              <a:spLocks noChangeArrowheads="1"/>
            </p:cNvSpPr>
            <p:nvPr/>
          </p:nvSpPr>
          <p:spPr bwMode="auto">
            <a:xfrm>
              <a:off x="1730" y="1061"/>
              <a:ext cx="33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ver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298" name="Text Box 7"/>
            <p:cNvSpPr txBox="1">
              <a:spLocks noChangeArrowheads="1"/>
            </p:cNvSpPr>
            <p:nvPr/>
          </p:nvSpPr>
          <p:spPr bwMode="auto">
            <a:xfrm>
              <a:off x="3300" y="1100"/>
              <a:ext cx="53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length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12299" name="Line 8"/>
            <p:cNvSpPr>
              <a:spLocks noChangeShapeType="1"/>
            </p:cNvSpPr>
            <p:nvPr/>
          </p:nvSpPr>
          <p:spPr bwMode="auto">
            <a:xfrm>
              <a:off x="1773" y="1346"/>
              <a:ext cx="2486" cy="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00" name="Line 9"/>
            <p:cNvSpPr>
              <a:spLocks noChangeShapeType="1"/>
            </p:cNvSpPr>
            <p:nvPr/>
          </p:nvSpPr>
          <p:spPr bwMode="auto">
            <a:xfrm flipH="1" flipV="1">
              <a:off x="2995" y="1026"/>
              <a:ext cx="0" cy="31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01" name="Text Box 10"/>
            <p:cNvSpPr txBox="1">
              <a:spLocks noChangeArrowheads="1"/>
            </p:cNvSpPr>
            <p:nvPr/>
          </p:nvSpPr>
          <p:spPr bwMode="auto">
            <a:xfrm>
              <a:off x="2678" y="695"/>
              <a:ext cx="59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32 bits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302" name="Line 11"/>
            <p:cNvSpPr>
              <a:spLocks noChangeShapeType="1"/>
            </p:cNvSpPr>
            <p:nvPr/>
          </p:nvSpPr>
          <p:spPr bwMode="auto">
            <a:xfrm>
              <a:off x="3337" y="847"/>
              <a:ext cx="899" cy="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03" name="Line 12"/>
            <p:cNvSpPr>
              <a:spLocks noChangeShapeType="1"/>
            </p:cNvSpPr>
            <p:nvPr/>
          </p:nvSpPr>
          <p:spPr bwMode="auto">
            <a:xfrm rot="10800000">
              <a:off x="1757" y="854"/>
              <a:ext cx="8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04" name="Text Box 13"/>
            <p:cNvSpPr txBox="1">
              <a:spLocks noChangeArrowheads="1"/>
            </p:cNvSpPr>
            <p:nvPr/>
          </p:nvSpPr>
          <p:spPr bwMode="auto">
            <a:xfrm>
              <a:off x="2383" y="2881"/>
              <a:ext cx="1369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data </a:t>
              </a:r>
            </a:p>
            <a:p>
              <a:pPr algn="ctr"/>
              <a:r>
                <a:rPr lang="en-US" sz="2000"/>
                <a:t>(variable length,</a:t>
              </a:r>
            </a:p>
            <a:p>
              <a:pPr algn="ctr"/>
              <a:r>
                <a:rPr lang="en-US" sz="2000"/>
                <a:t>typically a TCP </a:t>
              </a:r>
            </a:p>
            <a:p>
              <a:pPr algn="ctr"/>
              <a:r>
                <a:rPr lang="en-US" sz="2000"/>
                <a:t>or UDP segment)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305" name="Text Box 14"/>
            <p:cNvSpPr txBox="1">
              <a:spLocks noChangeArrowheads="1"/>
            </p:cNvSpPr>
            <p:nvPr/>
          </p:nvSpPr>
          <p:spPr bwMode="auto">
            <a:xfrm>
              <a:off x="1714" y="1405"/>
              <a:ext cx="13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16-bit identifier</a:t>
              </a:r>
              <a:endParaRPr lang="en-US" sz="2000">
                <a:latin typeface="Times New Roman" pitchFamily="18" charset="0"/>
              </a:endParaRPr>
            </a:p>
          </p:txBody>
        </p:sp>
        <p:sp>
          <p:nvSpPr>
            <p:cNvPr id="12306" name="Line 15"/>
            <p:cNvSpPr>
              <a:spLocks noChangeShapeType="1"/>
            </p:cNvSpPr>
            <p:nvPr/>
          </p:nvSpPr>
          <p:spPr bwMode="auto">
            <a:xfrm flipV="1">
              <a:off x="1769" y="2290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07" name="Line 16"/>
            <p:cNvSpPr>
              <a:spLocks noChangeShapeType="1"/>
            </p:cNvSpPr>
            <p:nvPr/>
          </p:nvSpPr>
          <p:spPr bwMode="auto">
            <a:xfrm flipV="1">
              <a:off x="1769" y="2590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08" name="Text Box 17"/>
            <p:cNvSpPr txBox="1">
              <a:spLocks noChangeArrowheads="1"/>
            </p:cNvSpPr>
            <p:nvPr/>
          </p:nvSpPr>
          <p:spPr bwMode="auto">
            <a:xfrm>
              <a:off x="3249" y="1637"/>
              <a:ext cx="80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header</a:t>
              </a:r>
            </a:p>
            <a:p>
              <a:pPr algn="ctr"/>
              <a:r>
                <a:rPr lang="en-US"/>
                <a:t> checksum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12309" name="Text Box 18"/>
            <p:cNvSpPr txBox="1">
              <a:spLocks noChangeArrowheads="1"/>
            </p:cNvSpPr>
            <p:nvPr/>
          </p:nvSpPr>
          <p:spPr bwMode="auto">
            <a:xfrm>
              <a:off x="1766" y="1619"/>
              <a:ext cx="60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time to</a:t>
              </a:r>
            </a:p>
            <a:p>
              <a:pPr algn="ctr"/>
              <a:r>
                <a:rPr lang="en-US"/>
                <a:t>live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12310" name="Text Box 19"/>
            <p:cNvSpPr txBox="1">
              <a:spLocks noChangeArrowheads="1"/>
            </p:cNvSpPr>
            <p:nvPr/>
          </p:nvSpPr>
          <p:spPr bwMode="auto">
            <a:xfrm>
              <a:off x="2096" y="2047"/>
              <a:ext cx="178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32 bit source IP address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311" name="Text Box 20"/>
            <p:cNvSpPr txBox="1">
              <a:spLocks noChangeArrowheads="1"/>
            </p:cNvSpPr>
            <p:nvPr/>
          </p:nvSpPr>
          <p:spPr bwMode="auto">
            <a:xfrm>
              <a:off x="189" y="629"/>
              <a:ext cx="139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/>
                <a:t>IP protocol version</a:t>
              </a:r>
            </a:p>
            <a:p>
              <a:pPr algn="r"/>
              <a:r>
                <a:rPr lang="en-US"/>
                <a:t>number</a:t>
              </a:r>
              <a:endParaRPr lang="en-US" sz="1000">
                <a:latin typeface="Times New Roman" pitchFamily="18" charset="0"/>
              </a:endParaRPr>
            </a:p>
          </p:txBody>
        </p:sp>
        <p:sp>
          <p:nvSpPr>
            <p:cNvPr id="12312" name="Text Box 21"/>
            <p:cNvSpPr txBox="1">
              <a:spLocks noChangeArrowheads="1"/>
            </p:cNvSpPr>
            <p:nvPr/>
          </p:nvSpPr>
          <p:spPr bwMode="auto">
            <a:xfrm>
              <a:off x="527" y="974"/>
              <a:ext cx="1049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/>
                <a:t>header length</a:t>
              </a:r>
            </a:p>
            <a:p>
              <a:pPr algn="r"/>
              <a:r>
                <a:rPr lang="en-US"/>
                <a:t> (bytes)</a:t>
              </a:r>
              <a:endParaRPr lang="en-US" sz="1000">
                <a:latin typeface="Times New Roman" pitchFamily="18" charset="0"/>
              </a:endParaRPr>
            </a:p>
          </p:txBody>
        </p:sp>
        <p:sp>
          <p:nvSpPr>
            <p:cNvPr id="12313" name="Text Box 22"/>
            <p:cNvSpPr txBox="1">
              <a:spLocks noChangeArrowheads="1"/>
            </p:cNvSpPr>
            <p:nvPr/>
          </p:nvSpPr>
          <p:spPr bwMode="auto">
            <a:xfrm>
              <a:off x="353" y="1604"/>
              <a:ext cx="1280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/>
                <a:t>max number</a:t>
              </a:r>
            </a:p>
            <a:p>
              <a:pPr algn="r"/>
              <a:r>
                <a:rPr lang="en-US"/>
                <a:t>remaining hops</a:t>
              </a:r>
            </a:p>
            <a:p>
              <a:pPr algn="r"/>
              <a:r>
                <a:rPr lang="en-US"/>
                <a:t>(decremented at </a:t>
              </a:r>
            </a:p>
            <a:p>
              <a:pPr algn="r"/>
              <a:r>
                <a:rPr lang="en-US"/>
                <a:t>each router)</a:t>
              </a:r>
            </a:p>
          </p:txBody>
        </p:sp>
        <p:sp>
          <p:nvSpPr>
            <p:cNvPr id="12314" name="Line 23"/>
            <p:cNvSpPr>
              <a:spLocks noChangeShapeType="1"/>
            </p:cNvSpPr>
            <p:nvPr/>
          </p:nvSpPr>
          <p:spPr bwMode="auto">
            <a:xfrm>
              <a:off x="1512" y="834"/>
              <a:ext cx="333" cy="291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15" name="Line 24"/>
            <p:cNvSpPr>
              <a:spLocks noChangeShapeType="1"/>
            </p:cNvSpPr>
            <p:nvPr/>
          </p:nvSpPr>
          <p:spPr bwMode="auto">
            <a:xfrm>
              <a:off x="1530" y="1185"/>
              <a:ext cx="570" cy="93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16" name="Text Box 25"/>
            <p:cNvSpPr txBox="1">
              <a:spLocks noChangeArrowheads="1"/>
            </p:cNvSpPr>
            <p:nvPr/>
          </p:nvSpPr>
          <p:spPr bwMode="auto">
            <a:xfrm>
              <a:off x="4452" y="1214"/>
              <a:ext cx="1149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for</a:t>
              </a:r>
            </a:p>
            <a:p>
              <a:r>
                <a:rPr lang="en-US"/>
                <a:t>fragmentation/</a:t>
              </a:r>
            </a:p>
            <a:p>
              <a:r>
                <a:rPr lang="en-US"/>
                <a:t>reassembly</a:t>
              </a:r>
            </a:p>
          </p:txBody>
        </p:sp>
        <p:sp>
          <p:nvSpPr>
            <p:cNvPr id="12317" name="Text Box 26"/>
            <p:cNvSpPr txBox="1">
              <a:spLocks noChangeArrowheads="1"/>
            </p:cNvSpPr>
            <p:nvPr/>
          </p:nvSpPr>
          <p:spPr bwMode="auto">
            <a:xfrm>
              <a:off x="4433" y="752"/>
              <a:ext cx="1115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total datagram</a:t>
              </a:r>
            </a:p>
            <a:p>
              <a:r>
                <a:rPr lang="en-US"/>
                <a:t>length (bytes)</a:t>
              </a:r>
            </a:p>
          </p:txBody>
        </p:sp>
        <p:sp>
          <p:nvSpPr>
            <p:cNvPr id="12318" name="Text Box 27"/>
            <p:cNvSpPr txBox="1">
              <a:spLocks noChangeArrowheads="1"/>
            </p:cNvSpPr>
            <p:nvPr/>
          </p:nvSpPr>
          <p:spPr bwMode="auto">
            <a:xfrm>
              <a:off x="156" y="2408"/>
              <a:ext cx="1493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/>
                <a:t>upper layer protocol</a:t>
              </a:r>
            </a:p>
            <a:p>
              <a:pPr algn="r"/>
              <a:r>
                <a:rPr lang="en-US"/>
                <a:t>to deliver payload to</a:t>
              </a:r>
            </a:p>
          </p:txBody>
        </p:sp>
        <p:sp>
          <p:nvSpPr>
            <p:cNvPr id="12319" name="Line 28"/>
            <p:cNvSpPr>
              <a:spLocks noChangeShapeType="1"/>
            </p:cNvSpPr>
            <p:nvPr/>
          </p:nvSpPr>
          <p:spPr bwMode="auto">
            <a:xfrm flipV="1">
              <a:off x="1602" y="1806"/>
              <a:ext cx="924" cy="70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20" name="Line 29"/>
            <p:cNvSpPr>
              <a:spLocks noChangeShapeType="1"/>
            </p:cNvSpPr>
            <p:nvPr/>
          </p:nvSpPr>
          <p:spPr bwMode="auto">
            <a:xfrm flipH="1">
              <a:off x="3228" y="1500"/>
              <a:ext cx="1284" cy="12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21" name="Line 30"/>
            <p:cNvSpPr>
              <a:spLocks noChangeShapeType="1"/>
            </p:cNvSpPr>
            <p:nvPr/>
          </p:nvSpPr>
          <p:spPr bwMode="auto">
            <a:xfrm flipH="1">
              <a:off x="4098" y="954"/>
              <a:ext cx="402" cy="25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22" name="Text Box 31"/>
            <p:cNvSpPr txBox="1">
              <a:spLocks noChangeArrowheads="1"/>
            </p:cNvSpPr>
            <p:nvPr/>
          </p:nvSpPr>
          <p:spPr bwMode="auto">
            <a:xfrm>
              <a:off x="2009" y="995"/>
              <a:ext cx="4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head.</a:t>
              </a:r>
            </a:p>
            <a:p>
              <a:pPr algn="ctr"/>
              <a:r>
                <a:rPr lang="en-US"/>
                <a:t>len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323" name="Text Box 32"/>
            <p:cNvSpPr txBox="1">
              <a:spLocks noChangeArrowheads="1"/>
            </p:cNvSpPr>
            <p:nvPr/>
          </p:nvSpPr>
          <p:spPr bwMode="auto">
            <a:xfrm>
              <a:off x="2414" y="989"/>
              <a:ext cx="60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type of</a:t>
              </a:r>
            </a:p>
            <a:p>
              <a:pPr algn="ctr"/>
              <a:r>
                <a:rPr lang="en-US"/>
                <a:t>service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324" name="Line 33"/>
            <p:cNvSpPr>
              <a:spLocks noChangeShapeType="1"/>
            </p:cNvSpPr>
            <p:nvPr/>
          </p:nvSpPr>
          <p:spPr bwMode="auto">
            <a:xfrm flipH="1" flipV="1">
              <a:off x="2431" y="1023"/>
              <a:ext cx="0" cy="31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25" name="Line 34"/>
            <p:cNvSpPr>
              <a:spLocks noChangeShapeType="1"/>
            </p:cNvSpPr>
            <p:nvPr/>
          </p:nvSpPr>
          <p:spPr bwMode="auto">
            <a:xfrm flipH="1" flipV="1">
              <a:off x="2044" y="1029"/>
              <a:ext cx="0" cy="31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26" name="Text Box 35"/>
            <p:cNvSpPr txBox="1">
              <a:spLocks noChangeArrowheads="1"/>
            </p:cNvSpPr>
            <p:nvPr/>
          </p:nvSpPr>
          <p:spPr bwMode="auto">
            <a:xfrm>
              <a:off x="500" y="1322"/>
              <a:ext cx="110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/>
                <a:t>“type” of data </a:t>
              </a:r>
              <a:endParaRPr lang="en-US" sz="1000">
                <a:latin typeface="Times New Roman" pitchFamily="18" charset="0"/>
              </a:endParaRPr>
            </a:p>
          </p:txBody>
        </p:sp>
        <p:sp>
          <p:nvSpPr>
            <p:cNvPr id="12327" name="Line 36"/>
            <p:cNvSpPr>
              <a:spLocks noChangeShapeType="1"/>
            </p:cNvSpPr>
            <p:nvPr/>
          </p:nvSpPr>
          <p:spPr bwMode="auto">
            <a:xfrm flipV="1">
              <a:off x="1542" y="1194"/>
              <a:ext cx="966" cy="261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28" name="Line 37"/>
            <p:cNvSpPr>
              <a:spLocks noChangeShapeType="1"/>
            </p:cNvSpPr>
            <p:nvPr/>
          </p:nvSpPr>
          <p:spPr bwMode="auto">
            <a:xfrm flipH="1" flipV="1">
              <a:off x="2995" y="1350"/>
              <a:ext cx="0" cy="31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29" name="Text Box 38"/>
            <p:cNvSpPr txBox="1">
              <a:spLocks noChangeArrowheads="1"/>
            </p:cNvSpPr>
            <p:nvPr/>
          </p:nvSpPr>
          <p:spPr bwMode="auto">
            <a:xfrm>
              <a:off x="2902" y="1399"/>
              <a:ext cx="48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flgs</a:t>
              </a:r>
              <a:endParaRPr lang="en-US" sz="2000">
                <a:latin typeface="Times New Roman" pitchFamily="18" charset="0"/>
              </a:endParaRPr>
            </a:p>
          </p:txBody>
        </p:sp>
        <p:sp>
          <p:nvSpPr>
            <p:cNvPr id="12330" name="Line 39"/>
            <p:cNvSpPr>
              <a:spLocks noChangeShapeType="1"/>
            </p:cNvSpPr>
            <p:nvPr/>
          </p:nvSpPr>
          <p:spPr bwMode="auto">
            <a:xfrm flipH="1" flipV="1">
              <a:off x="3289" y="1344"/>
              <a:ext cx="0" cy="31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31" name="Text Box 40"/>
            <p:cNvSpPr txBox="1">
              <a:spLocks noChangeArrowheads="1"/>
            </p:cNvSpPr>
            <p:nvPr/>
          </p:nvSpPr>
          <p:spPr bwMode="auto">
            <a:xfrm>
              <a:off x="3316" y="1315"/>
              <a:ext cx="90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fragment</a:t>
              </a:r>
            </a:p>
            <a:p>
              <a:pPr algn="ctr"/>
              <a:r>
                <a:rPr lang="en-US"/>
                <a:t> offset</a:t>
              </a:r>
              <a:endParaRPr lang="en-US" sz="2000">
                <a:latin typeface="Times New Roman" pitchFamily="18" charset="0"/>
              </a:endParaRPr>
            </a:p>
          </p:txBody>
        </p:sp>
        <p:sp>
          <p:nvSpPr>
            <p:cNvPr id="12332" name="Line 41"/>
            <p:cNvSpPr>
              <a:spLocks noChangeShapeType="1"/>
            </p:cNvSpPr>
            <p:nvPr/>
          </p:nvSpPr>
          <p:spPr bwMode="auto">
            <a:xfrm flipH="1" flipV="1">
              <a:off x="4086" y="1434"/>
              <a:ext cx="414" cy="7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33" name="Line 42"/>
            <p:cNvSpPr>
              <a:spLocks noChangeShapeType="1"/>
            </p:cNvSpPr>
            <p:nvPr/>
          </p:nvSpPr>
          <p:spPr bwMode="auto">
            <a:xfrm flipH="1">
              <a:off x="2904" y="1506"/>
              <a:ext cx="1584" cy="3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34" name="Line 43"/>
            <p:cNvSpPr>
              <a:spLocks noChangeShapeType="1"/>
            </p:cNvSpPr>
            <p:nvPr/>
          </p:nvSpPr>
          <p:spPr bwMode="auto">
            <a:xfrm flipV="1">
              <a:off x="1769" y="1666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35" name="Line 44"/>
            <p:cNvSpPr>
              <a:spLocks noChangeShapeType="1"/>
            </p:cNvSpPr>
            <p:nvPr/>
          </p:nvSpPr>
          <p:spPr bwMode="auto">
            <a:xfrm flipH="1" flipV="1">
              <a:off x="2995" y="1668"/>
              <a:ext cx="0" cy="31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36" name="Line 45"/>
            <p:cNvSpPr>
              <a:spLocks noChangeShapeType="1"/>
            </p:cNvSpPr>
            <p:nvPr/>
          </p:nvSpPr>
          <p:spPr bwMode="auto">
            <a:xfrm flipV="1">
              <a:off x="1757" y="1990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37" name="Text Box 46"/>
            <p:cNvSpPr txBox="1">
              <a:spLocks noChangeArrowheads="1"/>
            </p:cNvSpPr>
            <p:nvPr/>
          </p:nvSpPr>
          <p:spPr bwMode="auto">
            <a:xfrm>
              <a:off x="2448" y="1613"/>
              <a:ext cx="495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upper</a:t>
              </a:r>
            </a:p>
            <a:p>
              <a:pPr algn="ctr"/>
              <a:r>
                <a:rPr lang="en-US"/>
                <a:t> layer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12338" name="Line 47"/>
            <p:cNvSpPr>
              <a:spLocks noChangeShapeType="1"/>
            </p:cNvSpPr>
            <p:nvPr/>
          </p:nvSpPr>
          <p:spPr bwMode="auto">
            <a:xfrm flipH="1" flipV="1">
              <a:off x="2395" y="1674"/>
              <a:ext cx="0" cy="31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39" name="Line 48"/>
            <p:cNvSpPr>
              <a:spLocks noChangeShapeType="1"/>
            </p:cNvSpPr>
            <p:nvPr/>
          </p:nvSpPr>
          <p:spPr bwMode="auto">
            <a:xfrm>
              <a:off x="1590" y="1785"/>
              <a:ext cx="348" cy="57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40" name="Text Box 49"/>
            <p:cNvSpPr txBox="1">
              <a:spLocks noChangeArrowheads="1"/>
            </p:cNvSpPr>
            <p:nvPr/>
          </p:nvSpPr>
          <p:spPr bwMode="auto">
            <a:xfrm>
              <a:off x="1968" y="2323"/>
              <a:ext cx="20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32 bit destination IP address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341" name="Line 50"/>
            <p:cNvSpPr>
              <a:spLocks noChangeShapeType="1"/>
            </p:cNvSpPr>
            <p:nvPr/>
          </p:nvSpPr>
          <p:spPr bwMode="auto">
            <a:xfrm flipV="1">
              <a:off x="1769" y="2872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42" name="Text Box 51"/>
            <p:cNvSpPr txBox="1">
              <a:spLocks noChangeArrowheads="1"/>
            </p:cNvSpPr>
            <p:nvPr/>
          </p:nvSpPr>
          <p:spPr bwMode="auto">
            <a:xfrm>
              <a:off x="2405" y="2617"/>
              <a:ext cx="116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Options (if any)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343" name="Text Box 52"/>
            <p:cNvSpPr txBox="1">
              <a:spLocks noChangeArrowheads="1"/>
            </p:cNvSpPr>
            <p:nvPr/>
          </p:nvSpPr>
          <p:spPr bwMode="auto">
            <a:xfrm>
              <a:off x="4380" y="2600"/>
              <a:ext cx="1136" cy="9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E.g. timestamp,</a:t>
              </a:r>
            </a:p>
            <a:p>
              <a:r>
                <a:rPr lang="en-US"/>
                <a:t>record route</a:t>
              </a:r>
            </a:p>
            <a:p>
              <a:r>
                <a:rPr lang="en-US"/>
                <a:t>taken, specify</a:t>
              </a:r>
            </a:p>
            <a:p>
              <a:r>
                <a:rPr lang="en-US"/>
                <a:t>list of routers </a:t>
              </a:r>
            </a:p>
            <a:p>
              <a:r>
                <a:rPr lang="en-US"/>
                <a:t>to visit.</a:t>
              </a:r>
            </a:p>
          </p:txBody>
        </p:sp>
        <p:sp>
          <p:nvSpPr>
            <p:cNvPr id="12344" name="Line 53"/>
            <p:cNvSpPr>
              <a:spLocks noChangeShapeType="1"/>
            </p:cNvSpPr>
            <p:nvPr/>
          </p:nvSpPr>
          <p:spPr bwMode="auto">
            <a:xfrm flipH="1">
              <a:off x="3900" y="2736"/>
              <a:ext cx="516" cy="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2294" name="Rectangle 54"/>
          <p:cNvSpPr>
            <a:spLocks noChangeArrowheads="1"/>
          </p:cNvSpPr>
          <p:nvPr/>
        </p:nvSpPr>
        <p:spPr bwMode="auto">
          <a:xfrm>
            <a:off x="233363" y="4451350"/>
            <a:ext cx="2587625" cy="214153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None/>
            </a:pPr>
            <a:r>
              <a:rPr lang="en-US" sz="2000" u="sng" dirty="0"/>
              <a:t>how much overhead with TCP?</a:t>
            </a:r>
            <a:endParaRPr lang="en-US" sz="2000" dirty="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Arial" pitchFamily="34" charset="0"/>
              <a:buChar char="•"/>
            </a:pPr>
            <a:r>
              <a:rPr lang="en-US" sz="2000" dirty="0"/>
              <a:t>20 bytes of TCP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Arial" pitchFamily="34" charset="0"/>
              <a:buChar char="•"/>
            </a:pPr>
            <a:r>
              <a:rPr lang="en-US" sz="2000" dirty="0"/>
              <a:t>20 bytes of IP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Arial" pitchFamily="34" charset="0"/>
              <a:buChar char="•"/>
            </a:pPr>
            <a:r>
              <a:rPr lang="en-US" sz="2000" dirty="0"/>
              <a:t>= 40 bytes + app layer overhead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205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312901C3-D741-4140-86BB-C23FADC6A23E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056" name="Rectangle 2"/>
          <p:cNvSpPr>
            <a:spLocks noGrp="1" noChangeArrowheads="1"/>
          </p:cNvSpPr>
          <p:nvPr>
            <p:ph type="title"/>
          </p:nvPr>
        </p:nvSpPr>
        <p:spPr>
          <a:xfrm>
            <a:off x="459259" y="-172995"/>
            <a:ext cx="7772400" cy="1143000"/>
          </a:xfrm>
        </p:spPr>
        <p:txBody>
          <a:bodyPr/>
          <a:lstStyle/>
          <a:p>
            <a:r>
              <a:rPr lang="en-US" sz="3600" dirty="0" smtClean="0"/>
              <a:t>IP Fragmentation &amp; Reassembly</a:t>
            </a:r>
            <a:endParaRPr lang="en-US" dirty="0" smtClean="0"/>
          </a:p>
        </p:txBody>
      </p:sp>
      <p:sp>
        <p:nvSpPr>
          <p:cNvPr id="205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057790"/>
            <a:ext cx="5053914" cy="46482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800" dirty="0" smtClean="0"/>
              <a:t>network links have MTU (</a:t>
            </a:r>
            <a:r>
              <a:rPr lang="en-US" sz="1800" dirty="0" err="1" smtClean="0"/>
              <a:t>max.transfer</a:t>
            </a:r>
            <a:r>
              <a:rPr lang="en-US" sz="1800" dirty="0" smtClean="0"/>
              <a:t> size) - largest possible link-level frame</a:t>
            </a: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different link types </a:t>
            </a:r>
            <a:r>
              <a:rPr lang="en-US" sz="1800" dirty="0" smtClean="0">
                <a:sym typeface="Wingdings 3"/>
              </a:rPr>
              <a:t></a:t>
            </a:r>
            <a:r>
              <a:rPr lang="en-US" sz="1800" dirty="0" smtClean="0"/>
              <a:t> different MTUs 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large IP datagram divided </a:t>
            </a:r>
          </a:p>
          <a:p>
            <a:pPr>
              <a:buNone/>
            </a:pPr>
            <a:r>
              <a:rPr lang="en-US" sz="1800" dirty="0" smtClean="0"/>
              <a:t>    (“fragmented”) within net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one datagram becomes several </a:t>
            </a:r>
            <a:r>
              <a:rPr lang="en-US" sz="1800" dirty="0" err="1" smtClean="0"/>
              <a:t>datagrams</a:t>
            </a:r>
            <a:endParaRPr lang="en-US" sz="1600" dirty="0" smtClean="0"/>
          </a:p>
          <a:p>
            <a:pPr lvl="1">
              <a:buNone/>
            </a:pPr>
            <a:r>
              <a:rPr lang="en-US" sz="1800" dirty="0" smtClean="0"/>
              <a:t>“reassembled” only at final destination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IP header bits used to identify, order related fragments</a:t>
            </a:r>
          </a:p>
        </p:txBody>
      </p:sp>
      <p:sp>
        <p:nvSpPr>
          <p:cNvPr id="2058" name="Freeform 4"/>
          <p:cNvSpPr>
            <a:spLocks/>
          </p:cNvSpPr>
          <p:nvPr/>
        </p:nvSpPr>
        <p:spPr bwMode="auto">
          <a:xfrm>
            <a:off x="4597400" y="1628775"/>
            <a:ext cx="2436813" cy="2255838"/>
          </a:xfrm>
          <a:custGeom>
            <a:avLst/>
            <a:gdLst>
              <a:gd name="T0" fmla="*/ 850193031 w 1292"/>
              <a:gd name="T1" fmla="*/ 22615898 h 1255"/>
              <a:gd name="T2" fmla="*/ 124505690 w 1292"/>
              <a:gd name="T3" fmla="*/ 507256208 h 1255"/>
              <a:gd name="T4" fmla="*/ 103160922 w 1292"/>
              <a:gd name="T5" fmla="*/ 1689778835 h 1255"/>
              <a:gd name="T6" fmla="*/ 188536134 w 1292"/>
              <a:gd name="T7" fmla="*/ 2147483647 h 1255"/>
              <a:gd name="T8" fmla="*/ 871535883 w 1292"/>
              <a:gd name="T9" fmla="*/ 2147483647 h 1255"/>
              <a:gd name="T10" fmla="*/ 2147483647 w 1292"/>
              <a:gd name="T11" fmla="*/ 2147483647 h 1255"/>
              <a:gd name="T12" fmla="*/ 2147483647 w 1292"/>
              <a:gd name="T13" fmla="*/ 2147483647 h 1255"/>
              <a:gd name="T14" fmla="*/ 2147483647 w 1292"/>
              <a:gd name="T15" fmla="*/ 2147483647 h 1255"/>
              <a:gd name="T16" fmla="*/ 2147483647 w 1292"/>
              <a:gd name="T17" fmla="*/ 1437766777 h 1255"/>
              <a:gd name="T18" fmla="*/ 2147483647 w 1292"/>
              <a:gd name="T19" fmla="*/ 681726785 h 1255"/>
              <a:gd name="T20" fmla="*/ 2147483647 w 1292"/>
              <a:gd name="T21" fmla="*/ 371557157 h 1255"/>
              <a:gd name="T22" fmla="*/ 850193031 w 1292"/>
              <a:gd name="T23" fmla="*/ 22615898 h 12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292"/>
              <a:gd name="T37" fmla="*/ 0 h 1255"/>
              <a:gd name="T38" fmla="*/ 1292 w 1292"/>
              <a:gd name="T39" fmla="*/ 1255 h 125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00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059" name="Freeform 5"/>
          <p:cNvSpPr>
            <a:spLocks/>
          </p:cNvSpPr>
          <p:nvPr/>
        </p:nvSpPr>
        <p:spPr bwMode="auto">
          <a:xfrm>
            <a:off x="4597400" y="4030663"/>
            <a:ext cx="1976438" cy="1987550"/>
          </a:xfrm>
          <a:custGeom>
            <a:avLst/>
            <a:gdLst>
              <a:gd name="T0" fmla="*/ 10251217 w 873"/>
              <a:gd name="T1" fmla="*/ 1810653880 h 940"/>
              <a:gd name="T2" fmla="*/ 1178869378 w 873"/>
              <a:gd name="T3" fmla="*/ 290598896 h 940"/>
              <a:gd name="T4" fmla="*/ 2147483647 w 873"/>
              <a:gd name="T5" fmla="*/ 98356245 h 940"/>
              <a:gd name="T6" fmla="*/ 2147483647 w 873"/>
              <a:gd name="T7" fmla="*/ 880738415 h 940"/>
              <a:gd name="T8" fmla="*/ 2147483647 w 873"/>
              <a:gd name="T9" fmla="*/ 1551350562 h 940"/>
              <a:gd name="T10" fmla="*/ 2147483647 w 873"/>
              <a:gd name="T11" fmla="*/ 2147483647 h 940"/>
              <a:gd name="T12" fmla="*/ 2147483647 w 873"/>
              <a:gd name="T13" fmla="*/ 2147483647 h 940"/>
              <a:gd name="T14" fmla="*/ 2147483647 w 873"/>
              <a:gd name="T15" fmla="*/ 2147483647 h 940"/>
              <a:gd name="T16" fmla="*/ 2142467815 w 873"/>
              <a:gd name="T17" fmla="*/ 2147483647 h 940"/>
              <a:gd name="T18" fmla="*/ 712448252 w 873"/>
              <a:gd name="T19" fmla="*/ 2147483647 h 940"/>
              <a:gd name="T20" fmla="*/ 10251217 w 873"/>
              <a:gd name="T21" fmla="*/ 1810653880 h 94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873"/>
              <a:gd name="T34" fmla="*/ 0 h 940"/>
              <a:gd name="T35" fmla="*/ 873 w 873"/>
              <a:gd name="T36" fmla="*/ 940 h 94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873" h="940">
                <a:moveTo>
                  <a:pt x="2" y="405"/>
                </a:moveTo>
                <a:cubicBezTo>
                  <a:pt x="17" y="290"/>
                  <a:pt x="138" y="129"/>
                  <a:pt x="230" y="65"/>
                </a:cubicBezTo>
                <a:cubicBezTo>
                  <a:pt x="322" y="1"/>
                  <a:pt x="460" y="0"/>
                  <a:pt x="555" y="22"/>
                </a:cubicBezTo>
                <a:cubicBezTo>
                  <a:pt x="650" y="44"/>
                  <a:pt x="748" y="143"/>
                  <a:pt x="800" y="197"/>
                </a:cubicBezTo>
                <a:cubicBezTo>
                  <a:pt x="852" y="251"/>
                  <a:pt x="859" y="292"/>
                  <a:pt x="866" y="347"/>
                </a:cubicBezTo>
                <a:cubicBezTo>
                  <a:pt x="873" y="402"/>
                  <a:pt x="855" y="457"/>
                  <a:pt x="842" y="527"/>
                </a:cubicBezTo>
                <a:cubicBezTo>
                  <a:pt x="829" y="597"/>
                  <a:pt x="827" y="714"/>
                  <a:pt x="788" y="767"/>
                </a:cubicBezTo>
                <a:cubicBezTo>
                  <a:pt x="749" y="820"/>
                  <a:pt x="670" y="819"/>
                  <a:pt x="608" y="845"/>
                </a:cubicBezTo>
                <a:cubicBezTo>
                  <a:pt x="546" y="871"/>
                  <a:pt x="496" y="940"/>
                  <a:pt x="418" y="925"/>
                </a:cubicBezTo>
                <a:cubicBezTo>
                  <a:pt x="340" y="910"/>
                  <a:pt x="208" y="840"/>
                  <a:pt x="139" y="754"/>
                </a:cubicBezTo>
                <a:cubicBezTo>
                  <a:pt x="69" y="667"/>
                  <a:pt x="0" y="546"/>
                  <a:pt x="2" y="405"/>
                </a:cubicBezTo>
                <a:close/>
              </a:path>
            </a:pathLst>
          </a:custGeom>
          <a:solidFill>
            <a:srgbClr val="00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2060" name="Group 6"/>
          <p:cNvGrpSpPr>
            <a:grpSpLocks/>
          </p:cNvGrpSpPr>
          <p:nvPr/>
        </p:nvGrpSpPr>
        <p:grpSpPr bwMode="auto">
          <a:xfrm>
            <a:off x="4191000" y="2008188"/>
            <a:ext cx="649288" cy="1247775"/>
            <a:chOff x="3314" y="1248"/>
            <a:chExt cx="344" cy="694"/>
          </a:xfrm>
        </p:grpSpPr>
        <p:graphicFrame>
          <p:nvGraphicFramePr>
            <p:cNvPr id="2052" name="Object 4"/>
            <p:cNvGraphicFramePr>
              <a:graphicFrameLocks noChangeAspect="1"/>
            </p:cNvGraphicFramePr>
            <p:nvPr/>
          </p:nvGraphicFramePr>
          <p:xfrm>
            <a:off x="3314" y="1248"/>
            <a:ext cx="299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6" name="ClipArt" r:id="rId4" imgW="1305000" imgH="1085760" progId="">
                    <p:embed/>
                  </p:oleObj>
                </mc:Choice>
                <mc:Fallback>
                  <p:oleObj name="ClipArt" r:id="rId4" imgW="1305000" imgH="1085760" progId="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14" y="1248"/>
                          <a:ext cx="299" cy="24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97" name="Line 8"/>
            <p:cNvSpPr>
              <a:spLocks noChangeShapeType="1"/>
            </p:cNvSpPr>
            <p:nvPr/>
          </p:nvSpPr>
          <p:spPr bwMode="auto">
            <a:xfrm flipV="1">
              <a:off x="3606" y="1433"/>
              <a:ext cx="52" cy="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graphicFrame>
          <p:nvGraphicFramePr>
            <p:cNvPr id="2053" name="Object 5"/>
            <p:cNvGraphicFramePr>
              <a:graphicFrameLocks noChangeAspect="1"/>
            </p:cNvGraphicFramePr>
            <p:nvPr/>
          </p:nvGraphicFramePr>
          <p:xfrm>
            <a:off x="3314" y="1694"/>
            <a:ext cx="299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7" name="ClipArt" r:id="rId6" imgW="1305000" imgH="1085760" progId="">
                    <p:embed/>
                  </p:oleObj>
                </mc:Choice>
                <mc:Fallback>
                  <p:oleObj name="ClipArt" r:id="rId6" imgW="1305000" imgH="1085760" progId="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14" y="1694"/>
                          <a:ext cx="299" cy="24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98" name="Line 10"/>
            <p:cNvSpPr>
              <a:spLocks noChangeShapeType="1"/>
            </p:cNvSpPr>
            <p:nvPr/>
          </p:nvSpPr>
          <p:spPr bwMode="auto">
            <a:xfrm flipV="1">
              <a:off x="3606" y="1882"/>
              <a:ext cx="52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2199" name="Group 11"/>
            <p:cNvGrpSpPr>
              <a:grpSpLocks/>
            </p:cNvGrpSpPr>
            <p:nvPr/>
          </p:nvGrpSpPr>
          <p:grpSpPr bwMode="auto">
            <a:xfrm>
              <a:off x="3404" y="1504"/>
              <a:ext cx="51" cy="167"/>
              <a:chOff x="3842" y="406"/>
              <a:chExt cx="51" cy="167"/>
            </a:xfrm>
          </p:grpSpPr>
          <p:sp>
            <p:nvSpPr>
              <p:cNvPr id="2201" name="Oval 12"/>
              <p:cNvSpPr>
                <a:spLocks noChangeArrowheads="1"/>
              </p:cNvSpPr>
              <p:nvPr/>
            </p:nvSpPr>
            <p:spPr bwMode="auto">
              <a:xfrm>
                <a:off x="3842" y="40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202" name="Oval 13"/>
              <p:cNvSpPr>
                <a:spLocks noChangeArrowheads="1"/>
              </p:cNvSpPr>
              <p:nvPr/>
            </p:nvSpPr>
            <p:spPr bwMode="auto">
              <a:xfrm>
                <a:off x="3844" y="46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203" name="Oval 14"/>
              <p:cNvSpPr>
                <a:spLocks noChangeArrowheads="1"/>
              </p:cNvSpPr>
              <p:nvPr/>
            </p:nvSpPr>
            <p:spPr bwMode="auto">
              <a:xfrm>
                <a:off x="3846" y="52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2200" name="Line 15"/>
            <p:cNvSpPr>
              <a:spLocks noChangeShapeType="1"/>
            </p:cNvSpPr>
            <p:nvPr/>
          </p:nvSpPr>
          <p:spPr bwMode="auto">
            <a:xfrm>
              <a:off x="3654" y="1431"/>
              <a:ext cx="0" cy="4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061" name="Line 16"/>
          <p:cNvSpPr>
            <a:spLocks noChangeShapeType="1"/>
          </p:cNvSpPr>
          <p:nvPr/>
        </p:nvSpPr>
        <p:spPr bwMode="auto">
          <a:xfrm flipV="1">
            <a:off x="4670425" y="2584450"/>
            <a:ext cx="12700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062" name="Line 17"/>
          <p:cNvSpPr>
            <a:spLocks noChangeShapeType="1"/>
          </p:cNvSpPr>
          <p:nvPr/>
        </p:nvSpPr>
        <p:spPr bwMode="auto">
          <a:xfrm>
            <a:off x="5246688" y="1909763"/>
            <a:ext cx="658812" cy="279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063" name="Line 18"/>
          <p:cNvSpPr>
            <a:spLocks noChangeShapeType="1"/>
          </p:cNvSpPr>
          <p:nvPr/>
        </p:nvSpPr>
        <p:spPr bwMode="auto">
          <a:xfrm>
            <a:off x="6092825" y="2246313"/>
            <a:ext cx="196850" cy="669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064" name="Line 19"/>
          <p:cNvSpPr>
            <a:spLocks noChangeShapeType="1"/>
          </p:cNvSpPr>
          <p:nvPr/>
        </p:nvSpPr>
        <p:spPr bwMode="auto">
          <a:xfrm>
            <a:off x="4995863" y="2022475"/>
            <a:ext cx="1587" cy="5826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065" name="Line 20"/>
          <p:cNvSpPr>
            <a:spLocks noChangeShapeType="1"/>
          </p:cNvSpPr>
          <p:nvPr/>
        </p:nvSpPr>
        <p:spPr bwMode="auto">
          <a:xfrm>
            <a:off x="5021263" y="2670175"/>
            <a:ext cx="971550" cy="4016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066" name="Line 21"/>
          <p:cNvSpPr>
            <a:spLocks noChangeShapeType="1"/>
          </p:cNvSpPr>
          <p:nvPr/>
        </p:nvSpPr>
        <p:spPr bwMode="auto">
          <a:xfrm flipH="1" flipV="1">
            <a:off x="6548438" y="3162300"/>
            <a:ext cx="476250" cy="687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067" name="Line 22"/>
          <p:cNvSpPr>
            <a:spLocks noChangeShapeType="1"/>
          </p:cNvSpPr>
          <p:nvPr/>
        </p:nvSpPr>
        <p:spPr bwMode="auto">
          <a:xfrm flipH="1">
            <a:off x="5254625" y="2214563"/>
            <a:ext cx="758825" cy="517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068" name="Line 23"/>
          <p:cNvSpPr>
            <a:spLocks noChangeShapeType="1"/>
          </p:cNvSpPr>
          <p:nvPr/>
        </p:nvSpPr>
        <p:spPr bwMode="auto">
          <a:xfrm flipH="1">
            <a:off x="5264150" y="1654175"/>
            <a:ext cx="47625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069" name="Line 24"/>
          <p:cNvSpPr>
            <a:spLocks noChangeShapeType="1"/>
          </p:cNvSpPr>
          <p:nvPr/>
        </p:nvSpPr>
        <p:spPr bwMode="auto">
          <a:xfrm flipH="1">
            <a:off x="5981700" y="1830388"/>
            <a:ext cx="273050" cy="2365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2070" name="Group 25"/>
          <p:cNvGrpSpPr>
            <a:grpSpLocks/>
          </p:cNvGrpSpPr>
          <p:nvPr/>
        </p:nvGrpSpPr>
        <p:grpSpPr bwMode="auto">
          <a:xfrm>
            <a:off x="4745038" y="1793875"/>
            <a:ext cx="679450" cy="314325"/>
            <a:chOff x="3600" y="219"/>
            <a:chExt cx="360" cy="175"/>
          </a:xfrm>
        </p:grpSpPr>
        <p:sp>
          <p:nvSpPr>
            <p:cNvPr id="2184" name="Oval 26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185" name="Line 27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186" name="Line 28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187" name="Rectangle 29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2188" name="Oval 30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2189" name="Group 31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194" name="Line 3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195" name="Line 3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196" name="Line 3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2190" name="Group 35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191" name="Line 3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192" name="Line 3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193" name="Line 3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grpSp>
        <p:nvGrpSpPr>
          <p:cNvPr id="2071" name="Group 39"/>
          <p:cNvGrpSpPr>
            <a:grpSpLocks/>
          </p:cNvGrpSpPr>
          <p:nvPr/>
        </p:nvGrpSpPr>
        <p:grpSpPr bwMode="auto">
          <a:xfrm>
            <a:off x="4762500" y="2451100"/>
            <a:ext cx="679450" cy="314325"/>
            <a:chOff x="3600" y="219"/>
            <a:chExt cx="360" cy="175"/>
          </a:xfrm>
        </p:grpSpPr>
        <p:sp>
          <p:nvSpPr>
            <p:cNvPr id="2171" name="Oval 40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172" name="Line 41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173" name="Line 42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174" name="Rectangle 43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2175" name="Oval 44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2176" name="Group 45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181" name="Line 4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182" name="Line 4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183" name="Line 4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2177" name="Group 49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178" name="Line 5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179" name="Line 5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180" name="Line 5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grpSp>
        <p:nvGrpSpPr>
          <p:cNvPr id="2072" name="Group 53"/>
          <p:cNvGrpSpPr>
            <a:grpSpLocks/>
          </p:cNvGrpSpPr>
          <p:nvPr/>
        </p:nvGrpSpPr>
        <p:grpSpPr bwMode="auto">
          <a:xfrm>
            <a:off x="5732463" y="2001838"/>
            <a:ext cx="676275" cy="314325"/>
            <a:chOff x="3600" y="219"/>
            <a:chExt cx="360" cy="175"/>
          </a:xfrm>
        </p:grpSpPr>
        <p:sp>
          <p:nvSpPr>
            <p:cNvPr id="2158" name="Oval 54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159" name="Line 55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160" name="Line 56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161" name="Rectangle 57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2162" name="Oval 58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2163" name="Group 59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168" name="Line 6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169" name="Line 6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170" name="Line 6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2164" name="Group 63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165" name="Line 6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166" name="Line 6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167" name="Line 6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grpSp>
        <p:nvGrpSpPr>
          <p:cNvPr id="2073" name="Group 67"/>
          <p:cNvGrpSpPr>
            <a:grpSpLocks/>
          </p:cNvGrpSpPr>
          <p:nvPr/>
        </p:nvGrpSpPr>
        <p:grpSpPr bwMode="auto">
          <a:xfrm>
            <a:off x="5976938" y="2908300"/>
            <a:ext cx="679450" cy="314325"/>
            <a:chOff x="3600" y="219"/>
            <a:chExt cx="360" cy="175"/>
          </a:xfrm>
        </p:grpSpPr>
        <p:sp>
          <p:nvSpPr>
            <p:cNvPr id="2145" name="Oval 68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146" name="Line 69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147" name="Line 70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148" name="Rectangle 71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2149" name="Oval 72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2150" name="Group 73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155" name="Line 7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156" name="Line 7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157" name="Line 7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2151" name="Group 77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152" name="Line 7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153" name="Line 79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154" name="Line 80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grpSp>
        <p:nvGrpSpPr>
          <p:cNvPr id="2074" name="Group 81"/>
          <p:cNvGrpSpPr>
            <a:grpSpLocks/>
          </p:cNvGrpSpPr>
          <p:nvPr/>
        </p:nvGrpSpPr>
        <p:grpSpPr bwMode="auto">
          <a:xfrm>
            <a:off x="5745163" y="4900613"/>
            <a:ext cx="715962" cy="311150"/>
            <a:chOff x="3600" y="219"/>
            <a:chExt cx="360" cy="175"/>
          </a:xfrm>
        </p:grpSpPr>
        <p:sp>
          <p:nvSpPr>
            <p:cNvPr id="2132" name="Oval 82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133" name="Line 83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134" name="Line 84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135" name="Rectangle 85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2136" name="Oval 86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2137" name="Group 87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142" name="Line 8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143" name="Line 89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144" name="Line 90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2138" name="Group 91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139" name="Line 9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140" name="Line 9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141" name="Line 9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grpSp>
        <p:nvGrpSpPr>
          <p:cNvPr id="2075" name="Group 95"/>
          <p:cNvGrpSpPr>
            <a:grpSpLocks/>
          </p:cNvGrpSpPr>
          <p:nvPr/>
        </p:nvGrpSpPr>
        <p:grpSpPr bwMode="auto">
          <a:xfrm>
            <a:off x="6738938" y="3889375"/>
            <a:ext cx="679450" cy="314325"/>
            <a:chOff x="3600" y="219"/>
            <a:chExt cx="360" cy="175"/>
          </a:xfrm>
        </p:grpSpPr>
        <p:sp>
          <p:nvSpPr>
            <p:cNvPr id="2119" name="Oval 96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120" name="Line 97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121" name="Line 98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122" name="Rectangle 99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2123" name="Oval 100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2124" name="Group 101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129" name="Line 10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130" name="Line 10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131" name="Line 10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2125" name="Group 105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126" name="Line 10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127" name="Line 10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128" name="Line 10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4705350" y="4392613"/>
          <a:ext cx="563563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ClipArt" r:id="rId7" imgW="1305000" imgH="1085760" progId="">
                  <p:embed/>
                </p:oleObj>
              </mc:Choice>
              <mc:Fallback>
                <p:oleObj name="ClipArt" r:id="rId7" imgW="1305000" imgH="108576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5350" y="4392613"/>
                        <a:ext cx="563563" cy="446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6" name="Line 110"/>
          <p:cNvSpPr>
            <a:spLocks noChangeShapeType="1"/>
          </p:cNvSpPr>
          <p:nvPr/>
        </p:nvSpPr>
        <p:spPr bwMode="auto">
          <a:xfrm>
            <a:off x="5249863" y="4721225"/>
            <a:ext cx="3143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4914900" y="5191125"/>
          <a:ext cx="563563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ClipArt" r:id="rId8" imgW="1305000" imgH="1085760" progId="">
                  <p:embed/>
                </p:oleObj>
              </mc:Choice>
              <mc:Fallback>
                <p:oleObj name="ClipArt" r:id="rId8" imgW="1305000" imgH="1085760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4900" y="5191125"/>
                        <a:ext cx="563563" cy="446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7" name="Line 112"/>
          <p:cNvSpPr>
            <a:spLocks noChangeShapeType="1"/>
          </p:cNvSpPr>
          <p:nvPr/>
        </p:nvSpPr>
        <p:spPr bwMode="auto">
          <a:xfrm flipV="1">
            <a:off x="5465763" y="5529263"/>
            <a:ext cx="98425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2078" name="Group 113"/>
          <p:cNvGrpSpPr>
            <a:grpSpLocks/>
          </p:cNvGrpSpPr>
          <p:nvPr/>
        </p:nvGrpSpPr>
        <p:grpSpPr bwMode="auto">
          <a:xfrm>
            <a:off x="5084763" y="4849813"/>
            <a:ext cx="96837" cy="300037"/>
            <a:chOff x="3842" y="406"/>
            <a:chExt cx="51" cy="167"/>
          </a:xfrm>
        </p:grpSpPr>
        <p:sp>
          <p:nvSpPr>
            <p:cNvPr id="2116" name="Oval 114"/>
            <p:cNvSpPr>
              <a:spLocks noChangeArrowheads="1"/>
            </p:cNvSpPr>
            <p:nvPr/>
          </p:nvSpPr>
          <p:spPr bwMode="auto">
            <a:xfrm>
              <a:off x="3842" y="406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117" name="Oval 115"/>
            <p:cNvSpPr>
              <a:spLocks noChangeArrowheads="1"/>
            </p:cNvSpPr>
            <p:nvPr/>
          </p:nvSpPr>
          <p:spPr bwMode="auto">
            <a:xfrm>
              <a:off x="3844" y="466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118" name="Oval 116"/>
            <p:cNvSpPr>
              <a:spLocks noChangeArrowheads="1"/>
            </p:cNvSpPr>
            <p:nvPr/>
          </p:nvSpPr>
          <p:spPr bwMode="auto">
            <a:xfrm>
              <a:off x="3846" y="526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079" name="Line 117"/>
          <p:cNvSpPr>
            <a:spLocks noChangeShapeType="1"/>
          </p:cNvSpPr>
          <p:nvPr/>
        </p:nvSpPr>
        <p:spPr bwMode="auto">
          <a:xfrm>
            <a:off x="5556250" y="4718050"/>
            <a:ext cx="0" cy="809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080" name="Line 118"/>
          <p:cNvSpPr>
            <a:spLocks noChangeShapeType="1"/>
          </p:cNvSpPr>
          <p:nvPr/>
        </p:nvSpPr>
        <p:spPr bwMode="auto">
          <a:xfrm>
            <a:off x="5556250" y="5067300"/>
            <a:ext cx="187325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081" name="Line 119"/>
          <p:cNvSpPr>
            <a:spLocks noChangeShapeType="1"/>
          </p:cNvSpPr>
          <p:nvPr/>
        </p:nvSpPr>
        <p:spPr bwMode="auto">
          <a:xfrm flipH="1">
            <a:off x="6461125" y="4206875"/>
            <a:ext cx="636588" cy="877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2082" name="Group 120"/>
          <p:cNvGrpSpPr>
            <a:grpSpLocks/>
          </p:cNvGrpSpPr>
          <p:nvPr/>
        </p:nvGrpSpPr>
        <p:grpSpPr bwMode="auto">
          <a:xfrm rot="1433392">
            <a:off x="5053226" y="2906498"/>
            <a:ext cx="1028700" cy="171450"/>
            <a:chOff x="4712" y="1742"/>
            <a:chExt cx="648" cy="108"/>
          </a:xfrm>
        </p:grpSpPr>
        <p:sp>
          <p:nvSpPr>
            <p:cNvPr id="2114" name="Rectangle 121"/>
            <p:cNvSpPr>
              <a:spLocks noChangeArrowheads="1"/>
            </p:cNvSpPr>
            <p:nvPr/>
          </p:nvSpPr>
          <p:spPr bwMode="auto">
            <a:xfrm>
              <a:off x="4712" y="1742"/>
              <a:ext cx="648" cy="10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115" name="Rectangle 122"/>
            <p:cNvSpPr>
              <a:spLocks noChangeArrowheads="1"/>
            </p:cNvSpPr>
            <p:nvPr/>
          </p:nvSpPr>
          <p:spPr bwMode="auto">
            <a:xfrm>
              <a:off x="4712" y="1742"/>
              <a:ext cx="534" cy="108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2083" name="Group 123"/>
          <p:cNvGrpSpPr>
            <a:grpSpLocks/>
          </p:cNvGrpSpPr>
          <p:nvPr/>
        </p:nvGrpSpPr>
        <p:grpSpPr bwMode="auto">
          <a:xfrm rot="3346875">
            <a:off x="6283325" y="3241676"/>
            <a:ext cx="447675" cy="171450"/>
            <a:chOff x="5078" y="1860"/>
            <a:chExt cx="282" cy="108"/>
          </a:xfrm>
        </p:grpSpPr>
        <p:sp>
          <p:nvSpPr>
            <p:cNvPr id="2112" name="Rectangle 124"/>
            <p:cNvSpPr>
              <a:spLocks noChangeArrowheads="1"/>
            </p:cNvSpPr>
            <p:nvPr/>
          </p:nvSpPr>
          <p:spPr bwMode="auto">
            <a:xfrm>
              <a:off x="5216" y="1860"/>
              <a:ext cx="144" cy="10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113" name="Rectangle 125"/>
            <p:cNvSpPr>
              <a:spLocks noChangeArrowheads="1"/>
            </p:cNvSpPr>
            <p:nvPr/>
          </p:nvSpPr>
          <p:spPr bwMode="auto">
            <a:xfrm>
              <a:off x="5078" y="1860"/>
              <a:ext cx="166" cy="108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2084" name="Group 126"/>
          <p:cNvGrpSpPr>
            <a:grpSpLocks/>
          </p:cNvGrpSpPr>
          <p:nvPr/>
        </p:nvGrpSpPr>
        <p:grpSpPr bwMode="auto">
          <a:xfrm rot="3215306">
            <a:off x="6600825" y="3346451"/>
            <a:ext cx="447675" cy="171450"/>
            <a:chOff x="5078" y="1860"/>
            <a:chExt cx="282" cy="108"/>
          </a:xfrm>
        </p:grpSpPr>
        <p:sp>
          <p:nvSpPr>
            <p:cNvPr id="2110" name="Rectangle 127"/>
            <p:cNvSpPr>
              <a:spLocks noChangeArrowheads="1"/>
            </p:cNvSpPr>
            <p:nvPr/>
          </p:nvSpPr>
          <p:spPr bwMode="auto">
            <a:xfrm>
              <a:off x="5216" y="1860"/>
              <a:ext cx="144" cy="10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111" name="Rectangle 128"/>
            <p:cNvSpPr>
              <a:spLocks noChangeArrowheads="1"/>
            </p:cNvSpPr>
            <p:nvPr/>
          </p:nvSpPr>
          <p:spPr bwMode="auto">
            <a:xfrm>
              <a:off x="5078" y="1860"/>
              <a:ext cx="166" cy="108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2085" name="Group 129"/>
          <p:cNvGrpSpPr>
            <a:grpSpLocks/>
          </p:cNvGrpSpPr>
          <p:nvPr/>
        </p:nvGrpSpPr>
        <p:grpSpPr bwMode="auto">
          <a:xfrm rot="3051000">
            <a:off x="6953250" y="3467101"/>
            <a:ext cx="447675" cy="171450"/>
            <a:chOff x="5078" y="1860"/>
            <a:chExt cx="282" cy="108"/>
          </a:xfrm>
        </p:grpSpPr>
        <p:sp>
          <p:nvSpPr>
            <p:cNvPr id="2108" name="Rectangle 130"/>
            <p:cNvSpPr>
              <a:spLocks noChangeArrowheads="1"/>
            </p:cNvSpPr>
            <p:nvPr/>
          </p:nvSpPr>
          <p:spPr bwMode="auto">
            <a:xfrm>
              <a:off x="5216" y="1860"/>
              <a:ext cx="144" cy="10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109" name="Rectangle 131"/>
            <p:cNvSpPr>
              <a:spLocks noChangeArrowheads="1"/>
            </p:cNvSpPr>
            <p:nvPr/>
          </p:nvSpPr>
          <p:spPr bwMode="auto">
            <a:xfrm>
              <a:off x="5078" y="1860"/>
              <a:ext cx="166" cy="108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086" name="Line 132"/>
          <p:cNvSpPr>
            <a:spLocks noChangeShapeType="1"/>
          </p:cNvSpPr>
          <p:nvPr/>
        </p:nvSpPr>
        <p:spPr bwMode="auto">
          <a:xfrm>
            <a:off x="6007100" y="3276600"/>
            <a:ext cx="219075" cy="69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087" name="Line 133"/>
          <p:cNvSpPr>
            <a:spLocks noChangeShapeType="1"/>
          </p:cNvSpPr>
          <p:nvPr/>
        </p:nvSpPr>
        <p:spPr bwMode="auto">
          <a:xfrm>
            <a:off x="6642100" y="3517900"/>
            <a:ext cx="133350" cy="17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088" name="Line 134"/>
          <p:cNvSpPr>
            <a:spLocks noChangeShapeType="1"/>
          </p:cNvSpPr>
          <p:nvPr/>
        </p:nvSpPr>
        <p:spPr bwMode="auto">
          <a:xfrm>
            <a:off x="6965950" y="3616325"/>
            <a:ext cx="117475" cy="17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089" name="Line 135"/>
          <p:cNvSpPr>
            <a:spLocks noChangeShapeType="1"/>
          </p:cNvSpPr>
          <p:nvPr/>
        </p:nvSpPr>
        <p:spPr bwMode="auto">
          <a:xfrm>
            <a:off x="7334250" y="3730625"/>
            <a:ext cx="101600" cy="187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090" name="Text Box 136"/>
          <p:cNvSpPr txBox="1">
            <a:spLocks noChangeArrowheads="1"/>
          </p:cNvSpPr>
          <p:nvPr/>
        </p:nvSpPr>
        <p:spPr bwMode="auto">
          <a:xfrm>
            <a:off x="6615113" y="2246313"/>
            <a:ext cx="2528887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fragmentation: </a:t>
            </a:r>
          </a:p>
          <a:p>
            <a:r>
              <a:rPr lang="en-US" sz="1600">
                <a:solidFill>
                  <a:schemeClr val="accent2"/>
                </a:solidFill>
              </a:rPr>
              <a:t>in:</a:t>
            </a:r>
            <a:r>
              <a:rPr lang="en-US" sz="1600"/>
              <a:t> one large datagram</a:t>
            </a:r>
          </a:p>
          <a:p>
            <a:r>
              <a:rPr lang="en-US" sz="1600">
                <a:solidFill>
                  <a:schemeClr val="accent2"/>
                </a:solidFill>
              </a:rPr>
              <a:t>out:</a:t>
            </a:r>
            <a:r>
              <a:rPr lang="en-US" sz="1600"/>
              <a:t> 3 smaller datagrams</a:t>
            </a:r>
            <a:endParaRPr lang="en-US"/>
          </a:p>
        </p:txBody>
      </p:sp>
      <p:grpSp>
        <p:nvGrpSpPr>
          <p:cNvPr id="2091" name="Group 137"/>
          <p:cNvGrpSpPr>
            <a:grpSpLocks/>
          </p:cNvGrpSpPr>
          <p:nvPr/>
        </p:nvGrpSpPr>
        <p:grpSpPr bwMode="auto">
          <a:xfrm rot="-10773343">
            <a:off x="5610225" y="4352925"/>
            <a:ext cx="447675" cy="171450"/>
            <a:chOff x="5078" y="1860"/>
            <a:chExt cx="282" cy="108"/>
          </a:xfrm>
        </p:grpSpPr>
        <p:sp>
          <p:nvSpPr>
            <p:cNvPr id="2106" name="Rectangle 138"/>
            <p:cNvSpPr>
              <a:spLocks noChangeArrowheads="1"/>
            </p:cNvSpPr>
            <p:nvPr/>
          </p:nvSpPr>
          <p:spPr bwMode="auto">
            <a:xfrm>
              <a:off x="5216" y="1860"/>
              <a:ext cx="144" cy="10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107" name="Rectangle 139"/>
            <p:cNvSpPr>
              <a:spLocks noChangeArrowheads="1"/>
            </p:cNvSpPr>
            <p:nvPr/>
          </p:nvSpPr>
          <p:spPr bwMode="auto">
            <a:xfrm>
              <a:off x="5078" y="1860"/>
              <a:ext cx="166" cy="108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2092" name="Group 140"/>
          <p:cNvGrpSpPr>
            <a:grpSpLocks/>
          </p:cNvGrpSpPr>
          <p:nvPr/>
        </p:nvGrpSpPr>
        <p:grpSpPr bwMode="auto">
          <a:xfrm rot="-10773343">
            <a:off x="5613400" y="4546600"/>
            <a:ext cx="447675" cy="171450"/>
            <a:chOff x="5078" y="1860"/>
            <a:chExt cx="282" cy="108"/>
          </a:xfrm>
        </p:grpSpPr>
        <p:sp>
          <p:nvSpPr>
            <p:cNvPr id="2104" name="Rectangle 141"/>
            <p:cNvSpPr>
              <a:spLocks noChangeArrowheads="1"/>
            </p:cNvSpPr>
            <p:nvPr/>
          </p:nvSpPr>
          <p:spPr bwMode="auto">
            <a:xfrm>
              <a:off x="5216" y="1860"/>
              <a:ext cx="144" cy="10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105" name="Rectangle 142"/>
            <p:cNvSpPr>
              <a:spLocks noChangeArrowheads="1"/>
            </p:cNvSpPr>
            <p:nvPr/>
          </p:nvSpPr>
          <p:spPr bwMode="auto">
            <a:xfrm>
              <a:off x="5078" y="1860"/>
              <a:ext cx="166" cy="108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2093" name="Group 143"/>
          <p:cNvGrpSpPr>
            <a:grpSpLocks/>
          </p:cNvGrpSpPr>
          <p:nvPr/>
        </p:nvGrpSpPr>
        <p:grpSpPr bwMode="auto">
          <a:xfrm rot="-10773343">
            <a:off x="5616575" y="4740275"/>
            <a:ext cx="447675" cy="171450"/>
            <a:chOff x="5078" y="1860"/>
            <a:chExt cx="282" cy="108"/>
          </a:xfrm>
        </p:grpSpPr>
        <p:sp>
          <p:nvSpPr>
            <p:cNvPr id="2102" name="Rectangle 144"/>
            <p:cNvSpPr>
              <a:spLocks noChangeArrowheads="1"/>
            </p:cNvSpPr>
            <p:nvPr/>
          </p:nvSpPr>
          <p:spPr bwMode="auto">
            <a:xfrm>
              <a:off x="5216" y="1860"/>
              <a:ext cx="144" cy="10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103" name="Rectangle 145"/>
            <p:cNvSpPr>
              <a:spLocks noChangeArrowheads="1"/>
            </p:cNvSpPr>
            <p:nvPr/>
          </p:nvSpPr>
          <p:spPr bwMode="auto">
            <a:xfrm>
              <a:off x="5078" y="1860"/>
              <a:ext cx="166" cy="108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094" name="Line 146"/>
          <p:cNvSpPr>
            <a:spLocks noChangeShapeType="1"/>
          </p:cNvSpPr>
          <p:nvPr/>
        </p:nvSpPr>
        <p:spPr bwMode="auto">
          <a:xfrm rot="9691848">
            <a:off x="5365750" y="4410075"/>
            <a:ext cx="219075" cy="69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095" name="Line 147"/>
          <p:cNvSpPr>
            <a:spLocks noChangeShapeType="1"/>
          </p:cNvSpPr>
          <p:nvPr/>
        </p:nvSpPr>
        <p:spPr bwMode="auto">
          <a:xfrm rot="9691848">
            <a:off x="5356225" y="4584700"/>
            <a:ext cx="219075" cy="69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096" name="Line 148"/>
          <p:cNvSpPr>
            <a:spLocks noChangeShapeType="1"/>
          </p:cNvSpPr>
          <p:nvPr/>
        </p:nvSpPr>
        <p:spPr bwMode="auto">
          <a:xfrm rot="9691848">
            <a:off x="5359400" y="4791075"/>
            <a:ext cx="219075" cy="69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2097" name="Group 149"/>
          <p:cNvGrpSpPr>
            <a:grpSpLocks/>
          </p:cNvGrpSpPr>
          <p:nvPr/>
        </p:nvGrpSpPr>
        <p:grpSpPr bwMode="auto">
          <a:xfrm rot="10793026">
            <a:off x="4281488" y="4189413"/>
            <a:ext cx="1030287" cy="173037"/>
            <a:chOff x="4712" y="1742"/>
            <a:chExt cx="648" cy="108"/>
          </a:xfrm>
        </p:grpSpPr>
        <p:sp>
          <p:nvSpPr>
            <p:cNvPr id="2100" name="Rectangle 150"/>
            <p:cNvSpPr>
              <a:spLocks noChangeArrowheads="1"/>
            </p:cNvSpPr>
            <p:nvPr/>
          </p:nvSpPr>
          <p:spPr bwMode="auto">
            <a:xfrm>
              <a:off x="4712" y="1742"/>
              <a:ext cx="648" cy="10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101" name="Rectangle 151"/>
            <p:cNvSpPr>
              <a:spLocks noChangeArrowheads="1"/>
            </p:cNvSpPr>
            <p:nvPr/>
          </p:nvSpPr>
          <p:spPr bwMode="auto">
            <a:xfrm>
              <a:off x="4712" y="1742"/>
              <a:ext cx="534" cy="108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098" name="Line 152"/>
          <p:cNvSpPr>
            <a:spLocks noChangeShapeType="1"/>
          </p:cNvSpPr>
          <p:nvPr/>
        </p:nvSpPr>
        <p:spPr bwMode="auto">
          <a:xfrm rot="9691848">
            <a:off x="4032250" y="4232275"/>
            <a:ext cx="219075" cy="69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099" name="Text Box 153"/>
          <p:cNvSpPr txBox="1">
            <a:spLocks noChangeArrowheads="1"/>
          </p:cNvSpPr>
          <p:nvPr/>
        </p:nvSpPr>
        <p:spPr bwMode="auto">
          <a:xfrm>
            <a:off x="4672013" y="3843338"/>
            <a:ext cx="12461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reassembly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9622</TotalTime>
  <Words>3490</Words>
  <Application>Microsoft Office PowerPoint</Application>
  <PresentationFormat>On-screen Show (4:3)</PresentationFormat>
  <Paragraphs>1029</Paragraphs>
  <Slides>47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47</vt:i4>
      </vt:variant>
    </vt:vector>
  </HeadingPairs>
  <TitlesOfParts>
    <vt:vector size="50" baseType="lpstr">
      <vt:lpstr>Default Design</vt:lpstr>
      <vt:lpstr>Clip</vt:lpstr>
      <vt:lpstr>ClipArt</vt:lpstr>
      <vt:lpstr>HY-335 : Δίκτυα Υπολογιστών  </vt:lpstr>
      <vt:lpstr>Θέματα προς συζήτηση</vt:lpstr>
      <vt:lpstr>Network layer</vt:lpstr>
      <vt:lpstr>PowerPoint Presentation</vt:lpstr>
      <vt:lpstr>Two Key Network-Layer Functions</vt:lpstr>
      <vt:lpstr>Forwarding table</vt:lpstr>
      <vt:lpstr>Longest prefix matching</vt:lpstr>
      <vt:lpstr>IP datagram format</vt:lpstr>
      <vt:lpstr>IP Fragmentation &amp; Reassembly</vt:lpstr>
      <vt:lpstr>IP Addressing: introduction</vt:lpstr>
      <vt:lpstr>Subnets</vt:lpstr>
      <vt:lpstr>IP addressing: CIDR</vt:lpstr>
      <vt:lpstr>IP addresses: how to get one?</vt:lpstr>
      <vt:lpstr>IP addresses: how to get one?</vt:lpstr>
      <vt:lpstr>IP addressing: the last word...</vt:lpstr>
      <vt:lpstr>Περίληψη</vt:lpstr>
      <vt:lpstr>Αναπαράσταση γράφου (Graph abstraction)</vt:lpstr>
      <vt:lpstr>Αναπαράσταση γράφου: κόστη</vt:lpstr>
      <vt:lpstr>Αλγόριθμοι δρομολόγησης</vt:lpstr>
      <vt:lpstr>Ταξινόμηση Αλγορίθμων Δρομολόγησης</vt:lpstr>
      <vt:lpstr>Ταξινόμηση Αλγορίθμων Δρομολόγησης</vt:lpstr>
      <vt:lpstr>Ταξινόμηση Αλγορίθμων Δρομολόγησης</vt:lpstr>
      <vt:lpstr>Τρόποι υπολογισμού συντομότερων μονοπατιών</vt:lpstr>
      <vt:lpstr>Να θυμάστε για τους link-state &amp; distance-vector:</vt:lpstr>
      <vt:lpstr>Πρωτόκολλο κατάστασης ζεύξεων (link-state)</vt:lpstr>
      <vt:lpstr>Αποστολή καταστάσεων ζεύξεων “πλημμυρίζοντας” το δίκτυο</vt:lpstr>
      <vt:lpstr>Ένας αλγόριθμος κατάστασης ζεύξεων (link state )</vt:lpstr>
      <vt:lpstr>Αλγόριθμος του Dijsktra </vt:lpstr>
      <vt:lpstr>Αλγόριθμος του Dijsktra: παράδειγμα</vt:lpstr>
      <vt:lpstr>Συζήτηση για τον αλγόριθμου του Dijkstra</vt:lpstr>
      <vt:lpstr>Oscillation </vt:lpstr>
      <vt:lpstr>PowerPoint Presentation</vt:lpstr>
      <vt:lpstr>Αλγόριθμος διανυσμάτων απόστασης (Distance-vector) </vt:lpstr>
      <vt:lpstr>Αλγόριθμος διανυσμάτων απόστασης (Distance-Vector) </vt:lpstr>
      <vt:lpstr>Μέθοδος διανυσμάτων απόστασης</vt:lpstr>
      <vt:lpstr>Bellman-Ford example </vt:lpstr>
      <vt:lpstr>Ενημέρωση του πίνακα διανυσμάτων απόστασης</vt:lpstr>
      <vt:lpstr>Αλγόριθμος διανυσμάτων απόστασης</vt:lpstr>
      <vt:lpstr>Αλγόριθμοι διανυσμάτων απόστασης (cont’d)</vt:lpstr>
      <vt:lpstr>PowerPoint Presentation</vt:lpstr>
      <vt:lpstr>Πίνακας Διανυσμάτων Απόστασης: αλλαγές στα κόστη των ζεύξεων</vt:lpstr>
      <vt:lpstr>Παράδειγμα (συνέχεια)</vt:lpstr>
      <vt:lpstr>Πίνακας Διανυσμάτων Απόστασης: αλλαγές στα κόστη των ζεύξεων</vt:lpstr>
      <vt:lpstr>Πίνακας Διανυσμάτων Απόστασης: αλλαγές στα κόστη των ζεύξεων</vt:lpstr>
      <vt:lpstr>Σύγκριση των LS &amp; DV αλγορίθμων</vt:lpstr>
      <vt:lpstr>LS εναντίον DV αλγορίθμων</vt:lpstr>
      <vt:lpstr>Ο στοχασμός της ημέρας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3rd Edition: Chapter 4</dc:title>
  <dc:creator>Jim Kurose and Keith Ross</dc:creator>
  <cp:lastModifiedBy>Maria Papadopouli</cp:lastModifiedBy>
  <cp:revision>425</cp:revision>
  <dcterms:created xsi:type="dcterms:W3CDTF">1999-10-08T19:08:27Z</dcterms:created>
  <dcterms:modified xsi:type="dcterms:W3CDTF">2012-11-21T16:19:43Z</dcterms:modified>
</cp:coreProperties>
</file>