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714" r:id="rId2"/>
    <p:sldId id="571" r:id="rId3"/>
    <p:sldId id="609" r:id="rId4"/>
    <p:sldId id="628" r:id="rId5"/>
    <p:sldId id="546" r:id="rId6"/>
    <p:sldId id="537" r:id="rId7"/>
    <p:sldId id="612" r:id="rId8"/>
    <p:sldId id="610" r:id="rId9"/>
    <p:sldId id="611" r:id="rId10"/>
    <p:sldId id="584" r:id="rId11"/>
    <p:sldId id="616" r:id="rId12"/>
    <p:sldId id="617" r:id="rId13"/>
    <p:sldId id="615" r:id="rId14"/>
    <p:sldId id="629" r:id="rId15"/>
    <p:sldId id="613" r:id="rId16"/>
    <p:sldId id="614" r:id="rId17"/>
    <p:sldId id="650" r:id="rId18"/>
    <p:sldId id="655" r:id="rId19"/>
    <p:sldId id="651" r:id="rId20"/>
    <p:sldId id="656" r:id="rId21"/>
    <p:sldId id="657" r:id="rId22"/>
    <p:sldId id="652" r:id="rId23"/>
    <p:sldId id="653" r:id="rId24"/>
    <p:sldId id="654" r:id="rId25"/>
    <p:sldId id="658" r:id="rId26"/>
    <p:sldId id="455" r:id="rId27"/>
    <p:sldId id="659" r:id="rId28"/>
    <p:sldId id="660" r:id="rId29"/>
    <p:sldId id="661" r:id="rId30"/>
    <p:sldId id="722" r:id="rId31"/>
    <p:sldId id="662" r:id="rId32"/>
    <p:sldId id="663" r:id="rId33"/>
    <p:sldId id="664" r:id="rId34"/>
    <p:sldId id="665" r:id="rId35"/>
    <p:sldId id="666" r:id="rId36"/>
    <p:sldId id="667" r:id="rId37"/>
    <p:sldId id="668" r:id="rId38"/>
    <p:sldId id="669" r:id="rId39"/>
    <p:sldId id="671" r:id="rId40"/>
    <p:sldId id="670" r:id="rId41"/>
    <p:sldId id="672" r:id="rId42"/>
    <p:sldId id="673" r:id="rId43"/>
    <p:sldId id="674" r:id="rId44"/>
    <p:sldId id="675" r:id="rId45"/>
    <p:sldId id="676" r:id="rId46"/>
    <p:sldId id="677" r:id="rId47"/>
    <p:sldId id="678" r:id="rId48"/>
    <p:sldId id="679" r:id="rId49"/>
    <p:sldId id="680" r:id="rId50"/>
    <p:sldId id="692" r:id="rId51"/>
    <p:sldId id="693" r:id="rId52"/>
    <p:sldId id="681" r:id="rId53"/>
    <p:sldId id="684" r:id="rId54"/>
    <p:sldId id="683" r:id="rId55"/>
    <p:sldId id="682" r:id="rId56"/>
    <p:sldId id="689" r:id="rId57"/>
    <p:sldId id="691" r:id="rId58"/>
    <p:sldId id="695" r:id="rId59"/>
    <p:sldId id="696" r:id="rId60"/>
    <p:sldId id="686" r:id="rId61"/>
    <p:sldId id="685" r:id="rId62"/>
    <p:sldId id="710" r:id="rId63"/>
    <p:sldId id="688" r:id="rId64"/>
    <p:sldId id="687" r:id="rId65"/>
    <p:sldId id="709" r:id="rId66"/>
    <p:sldId id="711" r:id="rId67"/>
    <p:sldId id="690" r:id="rId68"/>
    <p:sldId id="697" r:id="rId69"/>
    <p:sldId id="698" r:id="rId70"/>
    <p:sldId id="699" r:id="rId71"/>
    <p:sldId id="700" r:id="rId72"/>
    <p:sldId id="701" r:id="rId73"/>
    <p:sldId id="702" r:id="rId74"/>
    <p:sldId id="703" r:id="rId75"/>
    <p:sldId id="705" r:id="rId76"/>
    <p:sldId id="706" r:id="rId77"/>
    <p:sldId id="717" r:id="rId78"/>
    <p:sldId id="718" r:id="rId79"/>
    <p:sldId id="719" r:id="rId80"/>
    <p:sldId id="721" r:id="rId81"/>
    <p:sldId id="704" r:id="rId82"/>
    <p:sldId id="715" r:id="rId83"/>
    <p:sldId id="720" r:id="rId84"/>
    <p:sldId id="707" r:id="rId85"/>
    <p:sldId id="708" r:id="rId86"/>
    <p:sldId id="712" r:id="rId87"/>
    <p:sldId id="713" r:id="rId88"/>
  </p:sldIdLst>
  <p:sldSz cx="9144000" cy="6858000" type="overhead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Greek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Greek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Greek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Greek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Greek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Greek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Greek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Greek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Greek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75"/>
    <a:srgbClr val="8585FF"/>
    <a:srgbClr val="008000"/>
    <a:srgbClr val="007635"/>
    <a:srgbClr val="96E9AF"/>
    <a:srgbClr val="E5E5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40" autoAdjust="0"/>
    <p:restoredTop sz="94698" autoAdjust="0"/>
  </p:normalViewPr>
  <p:slideViewPr>
    <p:cSldViewPr>
      <p:cViewPr>
        <p:scale>
          <a:sx n="66" d="100"/>
          <a:sy n="66" d="100"/>
        </p:scale>
        <p:origin x="-6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32"/>
    </p:cViewPr>
  </p:sorterViewPr>
  <p:notesViewPr>
    <p:cSldViewPr>
      <p:cViewPr>
        <p:scale>
          <a:sx n="75" d="100"/>
          <a:sy n="75" d="100"/>
        </p:scale>
        <p:origin x="-2220" y="1152"/>
      </p:cViewPr>
      <p:guideLst>
        <p:guide orient="horz" pos="2162"/>
        <p:guide pos="28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638" y="-7938"/>
            <a:ext cx="2838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70" tIns="0" rIns="20670" bIns="0" numCol="1" anchor="t" anchorCtr="0" compatLnSpc="1">
            <a:prstTxWarp prst="textNoShape">
              <a:avLst/>
            </a:prstTxWarp>
          </a:bodyPr>
          <a:lstStyle>
            <a:lvl1pPr algn="l" defTabSz="954580" eaLnBrk="0" hangingPunct="0">
              <a:defRPr sz="1200" i="1">
                <a:latin typeface="Times New Roman Greek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-7938"/>
            <a:ext cx="2838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70" tIns="0" rIns="20670" bIns="0" numCol="1" anchor="t" anchorCtr="0" compatLnSpc="1">
            <a:prstTxWarp prst="textNoShape">
              <a:avLst/>
            </a:prstTxWarp>
          </a:bodyPr>
          <a:lstStyle>
            <a:lvl1pPr algn="r" defTabSz="954580" eaLnBrk="0" hangingPunct="0">
              <a:defRPr sz="1200" i="1">
                <a:latin typeface="Times New Roman Greek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638" y="9453563"/>
            <a:ext cx="2838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70" tIns="0" rIns="20670" bIns="0" numCol="1" anchor="b" anchorCtr="0" compatLnSpc="1">
            <a:prstTxWarp prst="textNoShape">
              <a:avLst/>
            </a:prstTxWarp>
          </a:bodyPr>
          <a:lstStyle>
            <a:lvl1pPr algn="l" defTabSz="954580" eaLnBrk="0" hangingPunct="0">
              <a:defRPr sz="1200" i="1">
                <a:latin typeface="Times New Roman Greek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9193213"/>
            <a:ext cx="4638675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872" tIns="45436" rIns="90872" bIns="45436">
            <a:spAutoFit/>
          </a:bodyPr>
          <a:lstStyle/>
          <a:p>
            <a:pPr defTabSz="908979"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Times New Roman Greek" charset="-95"/>
              </a:rPr>
              <a:t>HY-335: </a:t>
            </a:r>
            <a:r>
              <a:rPr lang="el-GR" sz="1400" i="1" dirty="0">
                <a:latin typeface="Times New Roman Greek" charset="-95"/>
              </a:rPr>
              <a:t>Δίκτυα Υπολογιστών, Χειμερινό εξάμηνο</a:t>
            </a:r>
            <a:endParaRPr lang="en-US" sz="1400" i="1" dirty="0">
              <a:latin typeface="Times New Roman Greek" charset="-95"/>
            </a:endParaRPr>
          </a:p>
          <a:p>
            <a:pPr defTabSz="908979"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el-GR" sz="1400" i="1" dirty="0">
                <a:latin typeface="Times New Roman Greek" charset="-95"/>
              </a:rPr>
              <a:t>Μαρία </a:t>
            </a:r>
            <a:r>
              <a:rPr lang="el-GR" sz="1400" i="1" dirty="0" err="1">
                <a:latin typeface="Times New Roman Greek" charset="-95"/>
              </a:rPr>
              <a:t>Παπαδοπούλη</a:t>
            </a:r>
            <a:r>
              <a:rPr lang="el-GR" sz="1400" i="1" dirty="0">
                <a:latin typeface="Times New Roman Greek" charset="-95"/>
              </a:rPr>
              <a:t> </a:t>
            </a:r>
          </a:p>
          <a:p>
            <a:pPr defTabSz="908979"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el-GR" sz="1400" i="1" dirty="0">
                <a:latin typeface="Times New Roman Greek" charset="-95"/>
              </a:rPr>
              <a:t>Τμήμα Επιστήμης Υπολογιστών</a:t>
            </a:r>
            <a:r>
              <a:rPr lang="en-US" sz="1400" i="1" dirty="0">
                <a:latin typeface="Times New Roman Greek" charset="-95"/>
              </a:rPr>
              <a:t>, </a:t>
            </a:r>
            <a:r>
              <a:rPr lang="el-GR" sz="1400" i="1" dirty="0">
                <a:latin typeface="Times New Roman Greek" charset="-95"/>
              </a:rPr>
              <a:t>Πανεπιστήμιο Κρήτης</a:t>
            </a:r>
            <a:endParaRPr lang="en-US" sz="1400" i="1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6951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-7938"/>
            <a:ext cx="28400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70" tIns="0" rIns="20670" bIns="0" numCol="1" anchor="t" anchorCtr="0" compatLnSpc="1">
            <a:prstTxWarp prst="textNoShape">
              <a:avLst/>
            </a:prstTxWarp>
          </a:bodyPr>
          <a:lstStyle>
            <a:lvl1pPr algn="l" defTabSz="954580" eaLnBrk="0" hangingPunct="0">
              <a:defRPr sz="1100">
                <a:latin typeface="Times New Roman Greek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-7938"/>
            <a:ext cx="2838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70" tIns="0" rIns="20670" bIns="0" numCol="1" anchor="t" anchorCtr="0" compatLnSpc="1">
            <a:prstTxWarp prst="textNoShape">
              <a:avLst/>
            </a:prstTxWarp>
          </a:bodyPr>
          <a:lstStyle>
            <a:lvl1pPr algn="r" defTabSz="954580" eaLnBrk="0" hangingPunct="0">
              <a:defRPr sz="1200" i="1">
                <a:latin typeface="Times New Roman Greek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719638"/>
            <a:ext cx="490061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6" tIns="46108" rIns="93806" bIns="46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0638" y="9453563"/>
            <a:ext cx="2838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70" tIns="0" rIns="20670" bIns="0" numCol="1" anchor="b" anchorCtr="0" compatLnSpc="1">
            <a:prstTxWarp prst="textNoShape">
              <a:avLst/>
            </a:prstTxWarp>
          </a:bodyPr>
          <a:lstStyle>
            <a:lvl1pPr algn="l" defTabSz="954580" eaLnBrk="0" hangingPunct="0">
              <a:defRPr sz="1200" i="1">
                <a:latin typeface="Times New Roman Greek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53563"/>
            <a:ext cx="2838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70" tIns="0" rIns="20670" bIns="0" numCol="1" anchor="b" anchorCtr="0" compatLnSpc="1">
            <a:prstTxWarp prst="textNoShape">
              <a:avLst/>
            </a:prstTxWarp>
          </a:bodyPr>
          <a:lstStyle>
            <a:lvl1pPr algn="r" defTabSz="954580" eaLnBrk="0" hangingPunct="0">
              <a:defRPr sz="1200" i="1">
                <a:latin typeface="Times New Roman Greek" charset="-95"/>
              </a:defRPr>
            </a:lvl1pPr>
          </a:lstStyle>
          <a:p>
            <a:pPr>
              <a:defRPr/>
            </a:pPr>
            <a:fld id="{E2B1EB16-22F7-466C-8D8C-94891A476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1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3438" y="725488"/>
            <a:ext cx="5003800" cy="3754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07432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2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 Greek" charset="-95"/>
        <a:ea typeface="+mn-ea"/>
        <a:cs typeface="+mn-cs"/>
      </a:defRPr>
    </a:lvl1pPr>
    <a:lvl2pPr marL="469900" algn="l" defTabSz="952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 Greek" charset="-95"/>
        <a:ea typeface="+mn-ea"/>
        <a:cs typeface="+mn-cs"/>
      </a:defRPr>
    </a:lvl2pPr>
    <a:lvl3pPr marL="933450" algn="l" defTabSz="952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 Greek" charset="-95"/>
        <a:ea typeface="+mn-ea"/>
        <a:cs typeface="+mn-cs"/>
      </a:defRPr>
    </a:lvl3pPr>
    <a:lvl4pPr marL="1400175" algn="l" defTabSz="952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 Greek" charset="-95"/>
        <a:ea typeface="+mn-ea"/>
        <a:cs typeface="+mn-cs"/>
      </a:defRPr>
    </a:lvl4pPr>
    <a:lvl5pPr marL="1868488" algn="l" defTabSz="952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 Greek" charset="-95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 Gree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 Gree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AC05F-F846-4B8B-9DBF-B31999E6E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7013"/>
            <a:ext cx="2209800" cy="5564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27013"/>
            <a:ext cx="6477000" cy="5564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DE67-308E-4E90-80A2-3EBABF3F8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7013"/>
            <a:ext cx="8839200" cy="763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58B1-9785-48F9-B21C-81691CE9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7013"/>
            <a:ext cx="8839200" cy="763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143000"/>
            <a:ext cx="40544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56125" y="1143000"/>
            <a:ext cx="40544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6125" y="3543300"/>
            <a:ext cx="40544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FB44-5F6D-4B22-9E2F-EEB8EB08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58C-F28F-49FE-9722-4D4C3DF64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143000"/>
            <a:ext cx="40544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3000"/>
            <a:ext cx="40544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D7E7-1CEB-467F-B7BD-F05837B9D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0A32D-BECD-4713-90DB-71BAAC996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53988" y="990600"/>
            <a:ext cx="8329612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>
              <a:defRPr/>
            </a:pPr>
            <a:endParaRPr lang="el-GR" sz="1600">
              <a:latin typeface="Arial Greek" charset="-95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857875" y="6324600"/>
            <a:ext cx="305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solidFill>
                  <a:schemeClr val="bg2"/>
                </a:solidFill>
                <a:latin typeface="Times New Roman Greek" charset="-95"/>
              </a:rPr>
              <a:t>MAC layer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9EC2-42E3-4182-8195-8F7E0DCFA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5B96-D657-4628-8D5B-884AA5F6A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4366D-FDBE-4EF1-BE9B-DFFC61404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2E81-2C09-4A8F-8FA7-495EAD510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7013"/>
            <a:ext cx="88392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53988" y="990600"/>
            <a:ext cx="8329612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>
              <a:defRPr/>
            </a:pPr>
            <a:endParaRPr lang="el-GR" sz="1600">
              <a:latin typeface="Arial Greek" charset="-95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143000"/>
            <a:ext cx="8261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 Greek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 Greek" charset="-95"/>
              </a:defRPr>
            </a:lvl1pPr>
          </a:lstStyle>
          <a:p>
            <a:pPr>
              <a:defRPr/>
            </a:pPr>
            <a:fld id="{6344E0E4-E3E3-4B18-9B79-0CC471303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857875" y="6324600"/>
            <a:ext cx="305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GB" sz="1400">
                <a:solidFill>
                  <a:schemeClr val="bg2"/>
                </a:solidFill>
                <a:latin typeface="Times New Roman Greek" charset="-95"/>
              </a:rPr>
              <a:t>MAC Layer</a:t>
            </a:r>
            <a:r>
              <a:rPr lang="en-US" sz="1400">
                <a:solidFill>
                  <a:schemeClr val="bg2"/>
                </a:solidFill>
                <a:latin typeface="Times New Roman Greek" charset="-95"/>
              </a:rPr>
              <a:t>- </a:t>
            </a:r>
            <a:fld id="{51C2E6C5-E391-460E-B57D-E49E3908730B}" type="slidenum">
              <a:rPr lang="en-US" sz="1400">
                <a:solidFill>
                  <a:schemeClr val="bg2"/>
                </a:solidFill>
                <a:latin typeface="Times New Roman Greek" charset="-95"/>
              </a:rPr>
              <a:pPr algn="ctr" eaLnBrk="0" hangingPunct="0">
                <a:defRPr/>
              </a:pPr>
              <a:t>‹#›</a:t>
            </a:fld>
            <a:r>
              <a:rPr lang="en-US" sz="1400">
                <a:solidFill>
                  <a:schemeClr val="bg2"/>
                </a:solidFill>
                <a:latin typeface="Times New Roman Greek" charset="-95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7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Greek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700C7"/>
        </a:buClr>
        <a:buSzPct val="64000"/>
        <a:buFont typeface="Monotype Sorts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700C7"/>
        </a:buClr>
        <a:buSzPct val="64000"/>
        <a:buFont typeface="Monotype Sorts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C700C7"/>
        </a:buClr>
        <a:buFont typeface="Arial Greek"/>
        <a:buChar char="–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C700C7"/>
        </a:buClr>
        <a:buSzPct val="64000"/>
        <a:buFont typeface="Monotype Sorts"/>
        <a:buChar char="u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C700C7"/>
        </a:buClr>
        <a:buChar char="–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C700C7"/>
        </a:buClr>
        <a:buChar char="–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C700C7"/>
        </a:buClr>
        <a:buChar char="–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C700C7"/>
        </a:buClr>
        <a:buChar char="–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C700C7"/>
        </a:buClr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5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4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18" Type="http://schemas.openxmlformats.org/officeDocument/2006/relationships/oleObject" Target="../embeddings/oleObject72.bin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24" Type="http://schemas.openxmlformats.org/officeDocument/2006/relationships/oleObject" Target="../embeddings/oleObject78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7.bin"/><Relationship Id="rId10" Type="http://schemas.openxmlformats.org/officeDocument/2006/relationships/oleObject" Target="../embeddings/oleObject64.bin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6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8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93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2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8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1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20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7.bin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5.bin"/><Relationship Id="rId10" Type="http://schemas.openxmlformats.org/officeDocument/2006/relationships/oleObject" Target="../embeddings/oleObject130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29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8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8775"/>
            <a:ext cx="8458200" cy="30861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HY-335 : </a:t>
            </a:r>
            <a:r>
              <a:rPr lang="el-GR" dirty="0" smtClean="0"/>
              <a:t>Δίκτυα Υπολογιστών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n-GB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716338"/>
            <a:ext cx="8472488" cy="2743200"/>
          </a:xfrm>
        </p:spPr>
        <p:txBody>
          <a:bodyPr/>
          <a:lstStyle/>
          <a:p>
            <a:pPr marL="63500" indent="0" algn="ctr" eaLnBrk="1" hangingPunct="1">
              <a:buFont typeface="Monotype Sorts"/>
              <a:buNone/>
            </a:pPr>
            <a:endParaRPr lang="el-GR" sz="2800" dirty="0" smtClean="0"/>
          </a:p>
          <a:p>
            <a:pPr marL="63500" indent="0" algn="ctr" eaLnBrk="1" hangingPunct="1">
              <a:buFont typeface="Monotype Sorts"/>
              <a:buNone/>
            </a:pPr>
            <a:r>
              <a:rPr lang="el-GR" sz="2800" dirty="0" smtClean="0">
                <a:latin typeface="Arial" pitchFamily="34" charset="0"/>
              </a:rPr>
              <a:t>Μαρία </a:t>
            </a:r>
            <a:r>
              <a:rPr lang="el-GR" sz="2800" dirty="0" smtClean="0"/>
              <a:t>Παπαδοπούλη</a:t>
            </a:r>
          </a:p>
          <a:p>
            <a:pPr marL="63500" indent="0" algn="ctr" eaLnBrk="1" hangingPunct="1">
              <a:buFont typeface="Monotype Sorts"/>
              <a:buNone/>
            </a:pPr>
            <a:endParaRPr lang="el-GR" dirty="0" smtClean="0"/>
          </a:p>
          <a:p>
            <a:pPr marL="63500" indent="0" algn="ctr" eaLnBrk="1" hangingPunct="1">
              <a:buFont typeface="Monotype Sorts"/>
              <a:buNone/>
            </a:pPr>
            <a:r>
              <a:rPr lang="el-GR" dirty="0" smtClean="0"/>
              <a:t>Τμήμα Επιστήμης Υπολογιστών</a:t>
            </a:r>
          </a:p>
          <a:p>
            <a:pPr marL="63500" indent="0" algn="ctr" eaLnBrk="1" hangingPunct="1">
              <a:buFont typeface="Monotype Sorts"/>
              <a:buNone/>
            </a:pPr>
            <a:r>
              <a:rPr lang="el-GR" dirty="0" smtClean="0"/>
              <a:t>Πανεπιστήμιο Κρήτης</a:t>
            </a:r>
          </a:p>
          <a:p>
            <a:pPr marL="63500" indent="0" algn="ctr" eaLnBrk="1" hangingPunct="1">
              <a:buFont typeface="Monotype Sorts"/>
              <a:buNone/>
            </a:pPr>
            <a:endParaRPr lang="el-GR" dirty="0" smtClean="0"/>
          </a:p>
          <a:p>
            <a:pPr marL="63500" indent="0" algn="ctr" eaLnBrk="1" hangingPunct="1">
              <a:buFont typeface="Monotype Sorts"/>
              <a:buNone/>
            </a:pPr>
            <a:endParaRPr lang="en-GB" dirty="0" smtClean="0"/>
          </a:p>
          <a:p>
            <a:pPr marL="63500" indent="0" algn="ctr" eaLnBrk="1" hangingPunct="1">
              <a:buFont typeface="Monotype Sorts"/>
              <a:buNone/>
            </a:pPr>
            <a:endParaRPr lang="en-GB" dirty="0" smtClean="0"/>
          </a:p>
        </p:txBody>
      </p:sp>
      <p:pic>
        <p:nvPicPr>
          <p:cNvPr id="21508" name="Picture 5" descr="economi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42"/>
          <p:cNvGrpSpPr>
            <a:grpSpLocks/>
          </p:cNvGrpSpPr>
          <p:nvPr/>
        </p:nvGrpSpPr>
        <p:grpSpPr bwMode="auto">
          <a:xfrm>
            <a:off x="4751388" y="0"/>
            <a:ext cx="4392612" cy="3527425"/>
            <a:chOff x="567" y="482"/>
            <a:chExt cx="2767" cy="2222"/>
          </a:xfrm>
        </p:grpSpPr>
        <p:sp>
          <p:nvSpPr>
            <p:cNvPr id="21511" name="Rectangle 43"/>
            <p:cNvSpPr>
              <a:spLocks noChangeArrowheads="1"/>
            </p:cNvSpPr>
            <p:nvPr/>
          </p:nvSpPr>
          <p:spPr bwMode="auto">
            <a:xfrm>
              <a:off x="2103" y="839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 sz="1600">
                <a:ea typeface="MS PGothic" pitchFamily="34" charset="-128"/>
              </a:endParaRPr>
            </a:p>
          </p:txBody>
        </p:sp>
        <p:sp>
          <p:nvSpPr>
            <p:cNvPr id="21512" name="Rectangle 44"/>
            <p:cNvSpPr>
              <a:spLocks noChangeArrowheads="1"/>
            </p:cNvSpPr>
            <p:nvPr/>
          </p:nvSpPr>
          <p:spPr bwMode="auto">
            <a:xfrm>
              <a:off x="2103" y="1090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l-GR" sz="1600">
                <a:ea typeface="MS PGothic" pitchFamily="34" charset="-128"/>
              </a:endParaRPr>
            </a:p>
          </p:txBody>
        </p:sp>
        <p:sp>
          <p:nvSpPr>
            <p:cNvPr id="21513" name="Line 45"/>
            <p:cNvSpPr>
              <a:spLocks noChangeShapeType="1"/>
            </p:cNvSpPr>
            <p:nvPr/>
          </p:nvSpPr>
          <p:spPr bwMode="auto">
            <a:xfrm flipH="1">
              <a:off x="2132" y="1341"/>
              <a:ext cx="662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4" name="Line 46"/>
            <p:cNvSpPr>
              <a:spLocks noChangeShapeType="1"/>
            </p:cNvSpPr>
            <p:nvPr/>
          </p:nvSpPr>
          <p:spPr bwMode="auto">
            <a:xfrm flipH="1">
              <a:off x="1469" y="1341"/>
              <a:ext cx="663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5" name="Line 47"/>
            <p:cNvSpPr>
              <a:spLocks noChangeShapeType="1"/>
            </p:cNvSpPr>
            <p:nvPr/>
          </p:nvSpPr>
          <p:spPr bwMode="auto">
            <a:xfrm>
              <a:off x="1469" y="1768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6" name="Rectangle 48"/>
            <p:cNvSpPr>
              <a:spLocks noChangeArrowheads="1"/>
            </p:cNvSpPr>
            <p:nvPr/>
          </p:nvSpPr>
          <p:spPr bwMode="auto">
            <a:xfrm>
              <a:off x="1469" y="1758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 sz="1600">
                <a:ea typeface="MS PGothic" pitchFamily="34" charset="-128"/>
              </a:endParaRPr>
            </a:p>
          </p:txBody>
        </p:sp>
        <p:sp>
          <p:nvSpPr>
            <p:cNvPr id="21517" name="Rectangle 49"/>
            <p:cNvSpPr>
              <a:spLocks noChangeArrowheads="1"/>
            </p:cNvSpPr>
            <p:nvPr/>
          </p:nvSpPr>
          <p:spPr bwMode="auto">
            <a:xfrm>
              <a:off x="1469" y="2009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 sz="1600">
                <a:ea typeface="MS PGothic" pitchFamily="34" charset="-128"/>
              </a:endParaRPr>
            </a:p>
          </p:txBody>
        </p:sp>
        <p:sp>
          <p:nvSpPr>
            <p:cNvPr id="21518" name="Line 50"/>
            <p:cNvSpPr>
              <a:spLocks noChangeShapeType="1"/>
            </p:cNvSpPr>
            <p:nvPr/>
          </p:nvSpPr>
          <p:spPr bwMode="auto">
            <a:xfrm>
              <a:off x="2132" y="2260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9" name="Line 51"/>
            <p:cNvSpPr>
              <a:spLocks noChangeShapeType="1"/>
            </p:cNvSpPr>
            <p:nvPr/>
          </p:nvSpPr>
          <p:spPr bwMode="auto">
            <a:xfrm>
              <a:off x="1469" y="1783"/>
              <a:ext cx="663" cy="7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0" name="Line 52"/>
            <p:cNvSpPr>
              <a:spLocks noChangeShapeType="1"/>
            </p:cNvSpPr>
            <p:nvPr/>
          </p:nvSpPr>
          <p:spPr bwMode="auto">
            <a:xfrm flipV="1">
              <a:off x="1469" y="1080"/>
              <a:ext cx="634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1" name="Line 53"/>
            <p:cNvSpPr>
              <a:spLocks noChangeShapeType="1"/>
            </p:cNvSpPr>
            <p:nvPr/>
          </p:nvSpPr>
          <p:spPr bwMode="auto">
            <a:xfrm flipV="1">
              <a:off x="1469" y="839"/>
              <a:ext cx="634" cy="14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2" name="Line 54"/>
            <p:cNvSpPr>
              <a:spLocks noChangeShapeType="1"/>
            </p:cNvSpPr>
            <p:nvPr/>
          </p:nvSpPr>
          <p:spPr bwMode="auto">
            <a:xfrm flipV="1">
              <a:off x="2132" y="1080"/>
              <a:ext cx="663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3" name="Line 55"/>
            <p:cNvSpPr>
              <a:spLocks noChangeShapeType="1"/>
            </p:cNvSpPr>
            <p:nvPr/>
          </p:nvSpPr>
          <p:spPr bwMode="auto">
            <a:xfrm flipV="1">
              <a:off x="2132" y="839"/>
              <a:ext cx="663" cy="1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4" name="Oval 56"/>
            <p:cNvSpPr>
              <a:spLocks noChangeArrowheads="1"/>
            </p:cNvSpPr>
            <p:nvPr/>
          </p:nvSpPr>
          <p:spPr bwMode="auto">
            <a:xfrm>
              <a:off x="2766" y="1253"/>
              <a:ext cx="159" cy="128"/>
            </a:xfrm>
            <a:prstGeom prst="ellipse">
              <a:avLst/>
            </a:prstGeom>
            <a:solidFill>
              <a:srgbClr val="8585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ea typeface="MS PGothic" pitchFamily="34" charset="-128"/>
                </a:rPr>
                <a:t>O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25" name="Oval 57"/>
            <p:cNvSpPr>
              <a:spLocks noChangeArrowheads="1"/>
            </p:cNvSpPr>
            <p:nvPr/>
          </p:nvSpPr>
          <p:spPr bwMode="auto">
            <a:xfrm>
              <a:off x="1338" y="1616"/>
              <a:ext cx="189" cy="167"/>
            </a:xfrm>
            <a:prstGeom prst="ellipse">
              <a:avLst/>
            </a:prstGeom>
            <a:solidFill>
              <a:srgbClr val="E5E5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ea typeface="MS PGothic" pitchFamily="34" charset="-128"/>
                </a:rPr>
                <a:t>R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26" name="Oval 58"/>
            <p:cNvSpPr>
              <a:spLocks noChangeArrowheads="1"/>
            </p:cNvSpPr>
            <p:nvPr/>
          </p:nvSpPr>
          <p:spPr bwMode="auto">
            <a:xfrm>
              <a:off x="2103" y="1482"/>
              <a:ext cx="187" cy="17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ea typeface="MS PGothic" pitchFamily="34" charset="-128"/>
                </a:rPr>
                <a:t>E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27" name="Line 59"/>
            <p:cNvSpPr>
              <a:spLocks noChangeShapeType="1"/>
            </p:cNvSpPr>
            <p:nvPr/>
          </p:nvSpPr>
          <p:spPr bwMode="auto">
            <a:xfrm flipV="1">
              <a:off x="1498" y="1356"/>
              <a:ext cx="1268" cy="3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8" name="Oval 60"/>
            <p:cNvSpPr>
              <a:spLocks noChangeArrowheads="1"/>
            </p:cNvSpPr>
            <p:nvPr/>
          </p:nvSpPr>
          <p:spPr bwMode="auto">
            <a:xfrm>
              <a:off x="2103" y="2536"/>
              <a:ext cx="278" cy="1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ea typeface="MS PGothic" pitchFamily="34" charset="-128"/>
                </a:rPr>
                <a:t>K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29" name="Line 61"/>
            <p:cNvSpPr>
              <a:spLocks noChangeShapeType="1"/>
            </p:cNvSpPr>
            <p:nvPr/>
          </p:nvSpPr>
          <p:spPr bwMode="auto">
            <a:xfrm flipV="1">
              <a:off x="2103" y="572"/>
              <a:ext cx="0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0" name="Oval 62"/>
            <p:cNvSpPr>
              <a:spLocks noChangeArrowheads="1"/>
            </p:cNvSpPr>
            <p:nvPr/>
          </p:nvSpPr>
          <p:spPr bwMode="auto">
            <a:xfrm>
              <a:off x="2045" y="482"/>
              <a:ext cx="155" cy="190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ea typeface="MS PGothic" pitchFamily="34" charset="-128"/>
                </a:rPr>
                <a:t>W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31" name="Line 63"/>
            <p:cNvSpPr>
              <a:spLocks noChangeShapeType="1"/>
            </p:cNvSpPr>
            <p:nvPr/>
          </p:nvSpPr>
          <p:spPr bwMode="auto">
            <a:xfrm>
              <a:off x="2132" y="572"/>
              <a:ext cx="634" cy="76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2" name="Freeform 64"/>
            <p:cNvSpPr>
              <a:spLocks/>
            </p:cNvSpPr>
            <p:nvPr/>
          </p:nvSpPr>
          <p:spPr bwMode="auto">
            <a:xfrm rot="10800000">
              <a:off x="1152" y="1165"/>
              <a:ext cx="2046" cy="635"/>
            </a:xfrm>
            <a:custGeom>
              <a:avLst/>
              <a:gdLst>
                <a:gd name="T0" fmla="*/ 0 w 3220"/>
                <a:gd name="T1" fmla="*/ 1 h 1148"/>
                <a:gd name="T2" fmla="*/ 3 w 3220"/>
                <a:gd name="T3" fmla="*/ 1 h 1148"/>
                <a:gd name="T4" fmla="*/ 6 w 3220"/>
                <a:gd name="T5" fmla="*/ 1 h 1148"/>
                <a:gd name="T6" fmla="*/ 9 w 3220"/>
                <a:gd name="T7" fmla="*/ 1 h 1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0"/>
                <a:gd name="T13" fmla="*/ 0 h 1148"/>
                <a:gd name="T14" fmla="*/ 3220 w 3220"/>
                <a:gd name="T15" fmla="*/ 1148 h 1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0" h="1148">
                  <a:moveTo>
                    <a:pt x="0" y="14"/>
                  </a:moveTo>
                  <a:cubicBezTo>
                    <a:pt x="404" y="395"/>
                    <a:pt x="809" y="777"/>
                    <a:pt x="1179" y="785"/>
                  </a:cubicBezTo>
                  <a:cubicBezTo>
                    <a:pt x="1549" y="793"/>
                    <a:pt x="1882" y="0"/>
                    <a:pt x="2222" y="60"/>
                  </a:cubicBezTo>
                  <a:cubicBezTo>
                    <a:pt x="2562" y="120"/>
                    <a:pt x="3054" y="974"/>
                    <a:pt x="3220" y="114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3" name="Oval 65"/>
            <p:cNvSpPr>
              <a:spLocks noChangeArrowheads="1"/>
            </p:cNvSpPr>
            <p:nvPr/>
          </p:nvSpPr>
          <p:spPr bwMode="auto">
            <a:xfrm>
              <a:off x="1065" y="1071"/>
              <a:ext cx="182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ea typeface="MS PGothic" pitchFamily="34" charset="-128"/>
                </a:rPr>
                <a:t>N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34" name="Oval 66"/>
            <p:cNvSpPr>
              <a:spLocks noChangeArrowheads="1"/>
            </p:cNvSpPr>
            <p:nvPr/>
          </p:nvSpPr>
          <p:spPr bwMode="auto">
            <a:xfrm>
              <a:off x="3083" y="1661"/>
              <a:ext cx="251" cy="18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ea typeface="MS PGothic" pitchFamily="34" charset="-128"/>
                </a:rPr>
                <a:t>T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35" name="Freeform 67"/>
            <p:cNvSpPr>
              <a:spLocks/>
            </p:cNvSpPr>
            <p:nvPr/>
          </p:nvSpPr>
          <p:spPr bwMode="auto">
            <a:xfrm>
              <a:off x="921" y="1265"/>
              <a:ext cx="116" cy="352"/>
            </a:xfrm>
            <a:custGeom>
              <a:avLst/>
              <a:gdLst>
                <a:gd name="T0" fmla="*/ 1 w 182"/>
                <a:gd name="T1" fmla="*/ 0 h 635"/>
                <a:gd name="T2" fmla="*/ 0 w 182"/>
                <a:gd name="T3" fmla="*/ 1 h 635"/>
                <a:gd name="T4" fmla="*/ 1 w 182"/>
                <a:gd name="T5" fmla="*/ 1 h 635"/>
                <a:gd name="T6" fmla="*/ 0 w 182"/>
                <a:gd name="T7" fmla="*/ 1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635"/>
                <a:gd name="T14" fmla="*/ 182 w 18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635">
                  <a:moveTo>
                    <a:pt x="182" y="0"/>
                  </a:moveTo>
                  <a:cubicBezTo>
                    <a:pt x="91" y="155"/>
                    <a:pt x="0" y="310"/>
                    <a:pt x="0" y="363"/>
                  </a:cubicBezTo>
                  <a:cubicBezTo>
                    <a:pt x="0" y="416"/>
                    <a:pt x="182" y="272"/>
                    <a:pt x="182" y="317"/>
                  </a:cubicBezTo>
                  <a:cubicBezTo>
                    <a:pt x="182" y="362"/>
                    <a:pt x="30" y="582"/>
                    <a:pt x="0" y="63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6" name="Text Box 68"/>
            <p:cNvSpPr txBox="1">
              <a:spLocks noChangeArrowheads="1"/>
            </p:cNvSpPr>
            <p:nvPr/>
          </p:nvSpPr>
          <p:spPr bwMode="auto">
            <a:xfrm>
              <a:off x="567" y="1344"/>
              <a:ext cx="81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GB" sz="1600" b="1">
                  <a:ea typeface="MS PGothic" pitchFamily="34" charset="-128"/>
                </a:rPr>
                <a:t>net   </a:t>
              </a:r>
              <a:r>
                <a:rPr lang="en-GB" sz="1600">
                  <a:ea typeface="MS PGothic" pitchFamily="34" charset="-128"/>
                </a:rPr>
                <a:t>works</a:t>
              </a:r>
              <a:endParaRPr lang="en-US" sz="1600">
                <a:ea typeface="MS PGothic" pitchFamily="34" charset="-128"/>
              </a:endParaRPr>
            </a:p>
          </p:txBody>
        </p:sp>
        <p:sp>
          <p:nvSpPr>
            <p:cNvPr id="21537" name="Line 69"/>
            <p:cNvSpPr>
              <a:spLocks noChangeShapeType="1"/>
            </p:cNvSpPr>
            <p:nvPr/>
          </p:nvSpPr>
          <p:spPr bwMode="auto">
            <a:xfrm>
              <a:off x="2103" y="1341"/>
              <a:ext cx="0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510" name="Text Box 33"/>
          <p:cNvSpPr txBox="1">
            <a:spLocks noChangeArrowheads="1"/>
          </p:cNvSpPr>
          <p:nvPr/>
        </p:nvSpPr>
        <p:spPr bwMode="auto">
          <a:xfrm>
            <a:off x="3059113" y="3644900"/>
            <a:ext cx="29178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b="1">
                <a:solidFill>
                  <a:srgbClr val="FF9933"/>
                </a:solidFill>
              </a:rPr>
              <a:t>Επίπεδο</a:t>
            </a:r>
            <a:r>
              <a:rPr lang="en-US" b="1">
                <a:solidFill>
                  <a:srgbClr val="FF9933"/>
                </a:solidFill>
              </a:rPr>
              <a:t> </a:t>
            </a:r>
            <a:r>
              <a:rPr lang="el-GR" b="1">
                <a:solidFill>
                  <a:srgbClr val="FF9933"/>
                </a:solidFill>
              </a:rPr>
              <a:t>Ζεύξης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Είδη ζεύξεων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hlink"/>
                </a:solidFill>
              </a:rPr>
              <a:t>Μονόδρομη</a:t>
            </a:r>
            <a:r>
              <a:rPr lang="en-GB" b="1" dirty="0" smtClean="0">
                <a:solidFill>
                  <a:schemeClr val="hlink"/>
                </a:solidFill>
              </a:rPr>
              <a:t> </a:t>
            </a:r>
            <a:r>
              <a:rPr lang="el-GR" b="1" dirty="0" smtClean="0">
                <a:solidFill>
                  <a:schemeClr val="hlink"/>
                </a:solidFill>
              </a:rPr>
              <a:t>(</a:t>
            </a:r>
            <a:r>
              <a:rPr lang="en-GB" b="1" dirty="0" smtClean="0">
                <a:solidFill>
                  <a:schemeClr val="hlink"/>
                </a:solidFill>
              </a:rPr>
              <a:t>s</a:t>
            </a:r>
            <a:r>
              <a:rPr lang="en-US" b="1" dirty="0" err="1" smtClean="0">
                <a:solidFill>
                  <a:schemeClr val="hlink"/>
                </a:solidFill>
              </a:rPr>
              <a:t>implex</a:t>
            </a:r>
            <a:r>
              <a:rPr lang="el-GR" b="1" dirty="0" smtClean="0">
                <a:solidFill>
                  <a:schemeClr val="hlink"/>
                </a:solidFill>
              </a:rPr>
              <a:t>)</a:t>
            </a:r>
            <a:r>
              <a:rPr lang="en-US" dirty="0" smtClean="0"/>
              <a:t>: </a:t>
            </a:r>
            <a:r>
              <a:rPr lang="el-GR" dirty="0" smtClean="0"/>
              <a:t>Επιτρέπει μετάδοση σε </a:t>
            </a:r>
            <a:r>
              <a:rPr lang="el-G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μία κατεύθυνση μόνο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hlink"/>
                </a:solidFill>
              </a:rPr>
              <a:t>Ημιαμφίδρομη (</a:t>
            </a:r>
            <a:r>
              <a:rPr lang="en-GB" b="1" dirty="0" smtClean="0">
                <a:solidFill>
                  <a:schemeClr val="hlink"/>
                </a:solidFill>
              </a:rPr>
              <a:t>h</a:t>
            </a:r>
            <a:r>
              <a:rPr lang="en-US" b="1" dirty="0" err="1" smtClean="0">
                <a:solidFill>
                  <a:schemeClr val="hlink"/>
                </a:solidFill>
              </a:rPr>
              <a:t>alf</a:t>
            </a:r>
            <a:r>
              <a:rPr lang="en-US" b="1" dirty="0" smtClean="0">
                <a:solidFill>
                  <a:schemeClr val="hlink"/>
                </a:solidFill>
              </a:rPr>
              <a:t>-duplex</a:t>
            </a:r>
            <a:r>
              <a:rPr lang="el-GR" b="1" dirty="0" smtClean="0">
                <a:solidFill>
                  <a:schemeClr val="hlink"/>
                </a:solidFill>
              </a:rPr>
              <a:t>)</a:t>
            </a:r>
            <a:r>
              <a:rPr lang="en-US" dirty="0" smtClean="0"/>
              <a:t>: </a:t>
            </a:r>
            <a:r>
              <a:rPr lang="el-GR" dirty="0" smtClean="0"/>
              <a:t>επιτρέπει μετάδοση σε </a:t>
            </a:r>
            <a:r>
              <a:rPr lang="el-GR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οποιαδήποτε κατεύθυνση </a:t>
            </a:r>
            <a:r>
              <a:rPr lang="el-G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αλλά </a:t>
            </a:r>
            <a:r>
              <a:rPr lang="el-GR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όχι</a:t>
            </a:r>
            <a:r>
              <a:rPr lang="el-G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ταυτόχρονα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hlink"/>
                </a:solidFill>
              </a:rPr>
              <a:t>Πλήρως αμφίδρομη</a:t>
            </a:r>
            <a:r>
              <a:rPr lang="en-GB" b="1" dirty="0" smtClean="0">
                <a:solidFill>
                  <a:schemeClr val="hlink"/>
                </a:solidFill>
              </a:rPr>
              <a:t> </a:t>
            </a:r>
            <a:r>
              <a:rPr lang="el-GR" b="1" dirty="0" smtClean="0">
                <a:solidFill>
                  <a:schemeClr val="hlink"/>
                </a:solidFill>
              </a:rPr>
              <a:t>(</a:t>
            </a:r>
            <a:r>
              <a:rPr lang="en-GB" b="1" dirty="0" smtClean="0">
                <a:solidFill>
                  <a:schemeClr val="hlink"/>
                </a:solidFill>
              </a:rPr>
              <a:t>full </a:t>
            </a:r>
            <a:r>
              <a:rPr lang="en-US" b="1" dirty="0" smtClean="0">
                <a:solidFill>
                  <a:schemeClr val="hlink"/>
                </a:solidFill>
              </a:rPr>
              <a:t>duplex)</a:t>
            </a:r>
            <a:r>
              <a:rPr lang="en-US" dirty="0" smtClean="0"/>
              <a:t>: </a:t>
            </a:r>
            <a:r>
              <a:rPr lang="el-GR" dirty="0" smtClean="0"/>
              <a:t>επιτρέπει </a:t>
            </a:r>
            <a:r>
              <a:rPr lang="el-G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ταυτόχρονη μετάδοση</a:t>
            </a:r>
            <a:r>
              <a:rPr lang="el-GR" dirty="0" smtClean="0"/>
              <a:t> </a:t>
            </a:r>
            <a:r>
              <a:rPr lang="el-GR" u="sng" dirty="0" smtClean="0">
                <a:solidFill>
                  <a:srgbClr val="3333FF"/>
                </a:solidFill>
              </a:rPr>
              <a:t>και στις δύο κατευθύνσεις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772400" cy="795337"/>
          </a:xfrm>
        </p:spPr>
        <p:txBody>
          <a:bodyPr/>
          <a:lstStyle/>
          <a:p>
            <a:r>
              <a:rPr lang="el-GR" smtClean="0"/>
              <a:t>Επίπεδο ζεύξης</a:t>
            </a:r>
            <a:r>
              <a:rPr lang="en-US" smtClean="0"/>
              <a:t>: </a:t>
            </a:r>
            <a:r>
              <a:rPr lang="el-GR" smtClean="0"/>
              <a:t>δυο τύποι ζεύξεων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l-GR" dirty="0" smtClean="0"/>
              <a:t>Σημείο σε σημείο (</a:t>
            </a:r>
            <a:r>
              <a:rPr lang="en-US" dirty="0" smtClean="0"/>
              <a:t>Point-to-Point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Μετάδοση</a:t>
            </a:r>
            <a:r>
              <a:rPr lang="en-US" dirty="0" smtClean="0"/>
              <a:t> (</a:t>
            </a:r>
            <a:r>
              <a:rPr lang="el-GR" dirty="0" smtClean="0"/>
              <a:t>διαμοιραζόμενο καλώδιο ή μέσο</a:t>
            </a:r>
            <a:r>
              <a:rPr lang="en-US" dirty="0" smtClean="0"/>
              <a:t>)</a:t>
            </a:r>
          </a:p>
          <a:p>
            <a:pPr>
              <a:buFont typeface="Monotype Sorts" charset="2"/>
              <a:buChar char="l"/>
              <a:defRPr/>
            </a:pPr>
            <a:endParaRPr lang="en-US" dirty="0" smtClean="0"/>
          </a:p>
          <a:p>
            <a:pPr>
              <a:buFont typeface="Monotype Sorts" charset="2"/>
              <a:buChar char="l"/>
              <a:defRPr/>
            </a:pPr>
            <a:endParaRPr lang="en-US" sz="2000" dirty="0" smtClean="0"/>
          </a:p>
          <a:p>
            <a:pPr>
              <a:buFont typeface="Monotype Sorts" charset="2"/>
              <a:buChar char="l"/>
              <a:defRPr/>
            </a:pPr>
            <a:endParaRPr lang="en-US" sz="2000" dirty="0" smtClean="0"/>
          </a:p>
          <a:p>
            <a:pPr>
              <a:buFont typeface="Monotype Sorts" charset="2"/>
              <a:buChar char="l"/>
              <a:defRPr/>
            </a:pPr>
            <a:endParaRPr lang="en-US" sz="2000" dirty="0" smtClean="0"/>
          </a:p>
        </p:txBody>
      </p:sp>
      <p:pic>
        <p:nvPicPr>
          <p:cNvPr id="3072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80422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323850" y="4868863"/>
            <a:ext cx="1511300" cy="360362"/>
          </a:xfrm>
          <a:prstGeom prst="ellipse">
            <a:avLst/>
          </a:prstGeom>
          <a:solidFill>
            <a:schemeClr val="accent1">
              <a:alpha val="23921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r"/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Τύποι ζεύξεων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Σημείο προς σημείο</a:t>
            </a:r>
            <a:r>
              <a:rPr lang="en-US" dirty="0" smtClean="0"/>
              <a:t> </a:t>
            </a:r>
            <a:r>
              <a:rPr lang="el-GR" dirty="0" smtClean="0"/>
              <a:t>ζεύξη (</a:t>
            </a:r>
            <a:r>
              <a:rPr lang="en-GB" dirty="0" smtClean="0"/>
              <a:t>point-to-point</a:t>
            </a:r>
            <a:r>
              <a:rPr lang="el-GR" dirty="0" smtClean="0"/>
              <a:t>)</a:t>
            </a:r>
          </a:p>
          <a:p>
            <a:pPr>
              <a:buFont typeface="Monotype Sorts"/>
              <a:buNone/>
            </a:pPr>
            <a:r>
              <a:rPr lang="el-GR" dirty="0" smtClean="0"/>
              <a:t>Αποτελούνται από ένα </a:t>
            </a:r>
            <a:r>
              <a:rPr lang="el-GR" b="1" dirty="0" smtClean="0">
                <a:solidFill>
                  <a:srgbClr val="008000"/>
                </a:solidFill>
              </a:rPr>
              <a:t>μοναδικό</a:t>
            </a:r>
            <a:r>
              <a:rPr lang="el-GR" dirty="0" smtClean="0"/>
              <a:t> </a:t>
            </a:r>
            <a:r>
              <a:rPr lang="en-US" dirty="0" smtClean="0"/>
              <a:t>sender </a:t>
            </a:r>
            <a:r>
              <a:rPr lang="el-GR" dirty="0" smtClean="0"/>
              <a:t>στο ένα άκρο της ζεύξης και από ένα μοναδικό </a:t>
            </a:r>
            <a:r>
              <a:rPr lang="en-US" dirty="0" smtClean="0"/>
              <a:t>receiver </a:t>
            </a:r>
            <a:r>
              <a:rPr lang="el-GR" dirty="0" smtClean="0"/>
              <a:t>στο άλλο άκρο της</a:t>
            </a:r>
          </a:p>
          <a:p>
            <a:pPr>
              <a:buFont typeface="Monotype Sorts"/>
              <a:buNone/>
            </a:pPr>
            <a:endParaRPr lang="el-GR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2492375"/>
            <a:ext cx="7173913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/>
            <a:r>
              <a:rPr lang="en-US" sz="1600"/>
              <a:t>PPP </a:t>
            </a:r>
            <a:r>
              <a:rPr lang="el-GR" sz="1600"/>
              <a:t>για </a:t>
            </a:r>
            <a:r>
              <a:rPr lang="en-US" sz="1600"/>
              <a:t>dial-up </a:t>
            </a:r>
            <a:r>
              <a:rPr lang="el-GR" sz="1600"/>
              <a:t>πρόσβαση</a:t>
            </a:r>
            <a:endParaRPr lang="en-US" sz="1600"/>
          </a:p>
          <a:p>
            <a:pPr lvl="1"/>
            <a:r>
              <a:rPr lang="el-GR" sz="1600"/>
              <a:t>Σημείο προς σημείο</a:t>
            </a:r>
            <a:r>
              <a:rPr lang="en-US" sz="1600"/>
              <a:t> </a:t>
            </a:r>
            <a:r>
              <a:rPr lang="el-GR" sz="1600"/>
              <a:t>ζεύξη μεταξύ </a:t>
            </a:r>
            <a:r>
              <a:rPr lang="en-US" sz="1600"/>
              <a:t>Ethernet switch and host</a:t>
            </a:r>
            <a:endParaRPr lang="el-GR" sz="1600"/>
          </a:p>
          <a:p>
            <a:pPr lvl="1"/>
            <a:r>
              <a:rPr lang="el-GR" sz="1600"/>
              <a:t>Το </a:t>
            </a:r>
            <a:r>
              <a:rPr lang="en-US" sz="1600"/>
              <a:t>MAC protocol </a:t>
            </a:r>
            <a:r>
              <a:rPr lang="el-GR" sz="1600"/>
              <a:t>είναι απλό (ή και </a:t>
            </a:r>
            <a:r>
              <a:rPr lang="en-US" sz="1600"/>
              <a:t>“</a:t>
            </a:r>
            <a:r>
              <a:rPr lang="el-GR" sz="1600"/>
              <a:t>σχεδόν ανύπαρκτο</a:t>
            </a:r>
            <a:r>
              <a:rPr lang="en-US" sz="1600"/>
              <a:t>”): sender can send a frame whenever the link is idle …</a:t>
            </a:r>
            <a:endParaRPr lang="el-GR" sz="16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23938" y="455295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endParaRPr lang="el-GR" sz="16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0825" y="3860800"/>
            <a:ext cx="6916738" cy="1790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FF0000"/>
                </a:solidFill>
                <a:latin typeface="Arial Greek" charset="-95"/>
              </a:rPr>
              <a:t> </a:t>
            </a:r>
            <a:r>
              <a:rPr lang="el-GR" sz="2400" dirty="0">
                <a:solidFill>
                  <a:schemeClr val="accent2"/>
                </a:solidFill>
                <a:latin typeface="Arial Greek" charset="-95"/>
              </a:rPr>
              <a:t>Μετάδοση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Arial Greek" charset="-95"/>
              </a:rPr>
              <a:t> (</a:t>
            </a:r>
            <a:r>
              <a:rPr lang="en-GB" sz="2400" dirty="0">
                <a:solidFill>
                  <a:schemeClr val="accent2"/>
                </a:solidFill>
                <a:latin typeface="Arial Greek" charset="-95"/>
              </a:rPr>
              <a:t>b</a:t>
            </a:r>
            <a:r>
              <a:rPr lang="en-US" sz="2400" dirty="0" err="1">
                <a:solidFill>
                  <a:schemeClr val="accent2"/>
                </a:solidFill>
                <a:latin typeface="Arial Greek" charset="-95"/>
              </a:rPr>
              <a:t>roadcast</a:t>
            </a:r>
            <a:r>
              <a:rPr lang="el-GR" sz="2400" dirty="0">
                <a:solidFill>
                  <a:schemeClr val="accent2"/>
                </a:solidFill>
                <a:latin typeface="Arial Greek" charset="-95"/>
              </a:rPr>
              <a:t>)</a:t>
            </a:r>
            <a:r>
              <a:rPr lang="en-US" sz="2400" dirty="0">
                <a:latin typeface="Arial Greek" charset="-95"/>
              </a:rPr>
              <a:t> (</a:t>
            </a:r>
            <a:r>
              <a:rPr lang="el-GR" sz="2400" dirty="0">
                <a:latin typeface="Arial Greek" charset="-95"/>
              </a:rPr>
              <a:t>διαμοιραζόμενο μέσο</a:t>
            </a:r>
            <a:r>
              <a:rPr lang="en-US" sz="2400" dirty="0">
                <a:latin typeface="Arial Greek" charset="-95"/>
              </a:rPr>
              <a:t>)</a:t>
            </a:r>
            <a:r>
              <a:rPr lang="el-GR" sz="2400" dirty="0">
                <a:latin typeface="Arial Greek" charset="-95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Monotype Sorts" charset="2"/>
              <a:buNone/>
              <a:defRPr/>
            </a:pPr>
            <a:r>
              <a:rPr lang="el-GR" sz="2400" dirty="0">
                <a:latin typeface="Arial Greek" charset="-95"/>
              </a:rPr>
              <a:t>Εχει </a:t>
            </a:r>
            <a:r>
              <a:rPr lang="el-GR" sz="2400" b="1" i="1" dirty="0">
                <a:solidFill>
                  <a:srgbClr val="008000"/>
                </a:solidFill>
                <a:latin typeface="Arial Greek" charset="-95"/>
              </a:rPr>
              <a:t>πολλαπλούς</a:t>
            </a:r>
            <a:r>
              <a:rPr lang="el-GR" sz="2400" dirty="0">
                <a:solidFill>
                  <a:srgbClr val="008000"/>
                </a:solidFill>
                <a:latin typeface="Arial Greek" charset="-95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Arial Greek" charset="-95"/>
              </a:rPr>
              <a:t>sending </a:t>
            </a:r>
            <a:r>
              <a:rPr lang="el-GR" sz="2400" dirty="0">
                <a:solidFill>
                  <a:srgbClr val="008000"/>
                </a:solidFill>
                <a:latin typeface="Arial Greek" charset="-95"/>
              </a:rPr>
              <a:t>και </a:t>
            </a:r>
            <a:r>
              <a:rPr lang="en-US" sz="2400" dirty="0">
                <a:solidFill>
                  <a:srgbClr val="008000"/>
                </a:solidFill>
                <a:latin typeface="Arial Greek" charset="-95"/>
              </a:rPr>
              <a:t>receiving </a:t>
            </a:r>
            <a:r>
              <a:rPr lang="el-GR" sz="2400" dirty="0">
                <a:solidFill>
                  <a:srgbClr val="008000"/>
                </a:solidFill>
                <a:latin typeface="Arial Greek" charset="-95"/>
              </a:rPr>
              <a:t>κόμβους</a:t>
            </a:r>
          </a:p>
          <a:p>
            <a:pPr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Monotype Sorts" charset="2"/>
              <a:buNone/>
              <a:defRPr/>
            </a:pPr>
            <a:r>
              <a:rPr lang="el-GR" sz="2400" dirty="0">
                <a:latin typeface="Arial Greek" charset="-95"/>
                <a:sym typeface="Webdings" pitchFamily="18" charset="2"/>
              </a:rPr>
              <a:t> </a:t>
            </a:r>
            <a:r>
              <a:rPr lang="el-GR" sz="2400" dirty="0">
                <a:solidFill>
                  <a:schemeClr val="accent1"/>
                </a:solidFill>
                <a:latin typeface="Arial Greek" charset="-95"/>
              </a:rPr>
              <a:t>Ο </a:t>
            </a:r>
            <a:r>
              <a:rPr lang="el-GR" sz="2400" b="1" i="1" dirty="0">
                <a:solidFill>
                  <a:schemeClr val="accent1"/>
                </a:solidFill>
                <a:latin typeface="Arial Greek" charset="-95"/>
              </a:rPr>
              <a:t>οποιοσδήποτε</a:t>
            </a:r>
            <a:r>
              <a:rPr lang="el-GR" sz="2400" dirty="0">
                <a:latin typeface="Arial Greek" charset="-95"/>
              </a:rPr>
              <a:t> μπορεί να στείλει ένα </a:t>
            </a:r>
            <a:r>
              <a:rPr lang="en-US" sz="2400" dirty="0">
                <a:latin typeface="Arial Greek" charset="-95"/>
              </a:rPr>
              <a:t>frame</a:t>
            </a:r>
          </a:p>
          <a:p>
            <a:pPr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Monotype Sorts" charset="2"/>
              <a:buNone/>
              <a:defRPr/>
            </a:pPr>
            <a:r>
              <a:rPr lang="el-GR" sz="2400" b="1" i="1" dirty="0">
                <a:latin typeface="Arial Greek" charset="-95"/>
                <a:sym typeface="Webdings" pitchFamily="18" charset="2"/>
              </a:rPr>
              <a:t> </a:t>
            </a:r>
            <a:r>
              <a:rPr lang="el-GR" sz="2400" b="1" i="1" dirty="0">
                <a:solidFill>
                  <a:schemeClr val="accent1"/>
                </a:solidFill>
                <a:latin typeface="Arial Greek" charset="-95"/>
              </a:rPr>
              <a:t>Ολοι</a:t>
            </a:r>
            <a:r>
              <a:rPr lang="el-GR" sz="2400" b="1" i="1" dirty="0">
                <a:latin typeface="Arial Greek" charset="-95"/>
              </a:rPr>
              <a:t> </a:t>
            </a:r>
            <a:r>
              <a:rPr lang="el-GR" sz="2400" dirty="0">
                <a:latin typeface="Arial Greek" charset="-95"/>
              </a:rPr>
              <a:t>οι υπόλοιποι το λαμβάνουν</a:t>
            </a:r>
            <a:endParaRPr lang="en-US" sz="2400" dirty="0">
              <a:latin typeface="Arial Greek" charset="-95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403350" y="5876925"/>
            <a:ext cx="45720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r"/>
            <a:r>
              <a:rPr lang="en-US" sz="1600"/>
              <a:t>traditional Ethernet</a:t>
            </a:r>
            <a:r>
              <a:rPr lang="el-GR" sz="1600"/>
              <a:t> (ΙΕΕΕ802.3)</a:t>
            </a:r>
            <a:endParaRPr lang="en-US" sz="1600"/>
          </a:p>
          <a:p>
            <a:pPr lvl="1" algn="r"/>
            <a:r>
              <a:rPr lang="en-US" sz="1600"/>
              <a:t>upstream HFC</a:t>
            </a:r>
          </a:p>
          <a:p>
            <a:pPr lvl="1" algn="r"/>
            <a:r>
              <a:rPr lang="el-GR" sz="1600"/>
              <a:t>ΙΕΕΕ</a:t>
            </a:r>
            <a:r>
              <a:rPr lang="en-US" sz="1600"/>
              <a:t>802.11 wireless LAN</a:t>
            </a:r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Επικοινωνία προσαρμοστών</a:t>
            </a:r>
            <a:r>
              <a:rPr lang="en-GB" smtClean="0"/>
              <a:t> </a:t>
            </a:r>
            <a:r>
              <a:rPr lang="el-GR" smtClean="0"/>
              <a:t>(</a:t>
            </a:r>
            <a:r>
              <a:rPr lang="en-GB" smtClean="0"/>
              <a:t>a</a:t>
            </a:r>
            <a:r>
              <a:rPr lang="en-US" smtClean="0"/>
              <a:t>dapters)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3284538"/>
            <a:ext cx="9756775" cy="3024187"/>
          </a:xfrm>
        </p:spPr>
        <p:txBody>
          <a:bodyPr/>
          <a:lstStyle/>
          <a:p>
            <a:r>
              <a:rPr lang="en-US" sz="2000" dirty="0" smtClean="0"/>
              <a:t> </a:t>
            </a:r>
            <a:r>
              <a:rPr lang="el-GR" sz="2000" dirty="0" smtClean="0"/>
              <a:t>Το επίπεδο ζεύξης υλοποιείται σε έναν </a:t>
            </a:r>
            <a:r>
              <a:rPr lang="en-US" sz="2000" dirty="0" smtClean="0"/>
              <a:t>adapter ( NIC)</a:t>
            </a:r>
            <a:r>
              <a:rPr lang="el-GR" sz="2000" dirty="0" smtClean="0"/>
              <a:t> </a:t>
            </a:r>
          </a:p>
          <a:p>
            <a:pPr>
              <a:buFont typeface="Monotype Sorts"/>
              <a:buNone/>
            </a:pPr>
            <a:r>
              <a:rPr lang="el-GR" sz="1600" dirty="0" smtClean="0"/>
              <a:t>πχ </a:t>
            </a:r>
            <a:r>
              <a:rPr lang="en-US" sz="1600" dirty="0" smtClean="0"/>
              <a:t>Ethernet, PCMCI, IEEE802.11</a:t>
            </a:r>
            <a:r>
              <a:rPr lang="el-GR" sz="1600" dirty="0" smtClean="0"/>
              <a:t> κάρτες</a:t>
            </a:r>
            <a:endParaRPr lang="en-US" sz="1600" dirty="0" smtClean="0"/>
          </a:p>
          <a:p>
            <a:pPr>
              <a:buFont typeface="Monotype Sorts"/>
              <a:buNone/>
            </a:pPr>
            <a:r>
              <a:rPr lang="el-GR" sz="2000" b="1" dirty="0" smtClean="0"/>
              <a:t>Αποστέλλουσα</a:t>
            </a:r>
            <a:r>
              <a:rPr lang="el-GR" sz="2000" dirty="0" smtClean="0"/>
              <a:t> πλευρά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008000"/>
                </a:solidFill>
              </a:rPr>
              <a:t>Ενθυλακώνει το</a:t>
            </a:r>
            <a:r>
              <a:rPr lang="en-US" sz="1800" dirty="0" smtClean="0">
                <a:solidFill>
                  <a:srgbClr val="008000"/>
                </a:solidFill>
              </a:rPr>
              <a:t> datagram </a:t>
            </a:r>
            <a:r>
              <a:rPr lang="el-GR" sz="1800" dirty="0" smtClean="0">
                <a:solidFill>
                  <a:srgbClr val="008000"/>
                </a:solidFill>
              </a:rPr>
              <a:t>σε ένα</a:t>
            </a:r>
            <a:r>
              <a:rPr lang="en-US" sz="1800" dirty="0" smtClean="0">
                <a:solidFill>
                  <a:srgbClr val="008000"/>
                </a:solidFill>
              </a:rPr>
              <a:t> frame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Προσθέτει </a:t>
            </a:r>
            <a:r>
              <a:rPr lang="en-GB" sz="1800" b="1" i="1" dirty="0" smtClean="0"/>
              <a:t>bits </a:t>
            </a:r>
            <a:r>
              <a:rPr lang="el-GR" sz="1800" b="1" i="1" dirty="0" smtClean="0"/>
              <a:t>ελέγχου λαθών</a:t>
            </a:r>
            <a:r>
              <a:rPr lang="en-US" sz="1800" dirty="0" smtClean="0"/>
              <a:t>, </a:t>
            </a:r>
            <a:r>
              <a:rPr lang="el-GR" sz="1800" dirty="0" smtClean="0"/>
              <a:t>ελέγχου ροής, κτλ.</a:t>
            </a:r>
          </a:p>
          <a:p>
            <a:pPr>
              <a:buFont typeface="Monotype Sorts"/>
              <a:buNone/>
            </a:pPr>
            <a:r>
              <a:rPr lang="el-GR" sz="2000" b="1" dirty="0" smtClean="0"/>
              <a:t>Λαμβάνουσα</a:t>
            </a:r>
            <a:r>
              <a:rPr lang="el-GR" sz="2000" dirty="0" smtClean="0"/>
              <a:t> πλευρά</a:t>
            </a:r>
            <a:r>
              <a:rPr lang="en-GB" sz="2000" dirty="0" smtClean="0"/>
              <a:t>: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Κοιτάει για λάθη, έλεγχο ροής</a:t>
            </a:r>
            <a:r>
              <a:rPr lang="en-US" sz="1800" dirty="0" smtClean="0"/>
              <a:t>, </a:t>
            </a:r>
            <a:r>
              <a:rPr lang="el-GR" sz="1800" dirty="0" smtClean="0"/>
              <a:t>κτλ.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Αποσπά το</a:t>
            </a:r>
            <a:r>
              <a:rPr lang="en-US" sz="1800" dirty="0" smtClean="0"/>
              <a:t> datagram, </a:t>
            </a:r>
            <a:r>
              <a:rPr lang="el-GR" sz="1800" dirty="0" smtClean="0"/>
              <a:t>και το προωθεί στον λαμβάνοντα κόμβο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Δεν διακόπτει τον πατρικό</a:t>
            </a:r>
            <a:r>
              <a:rPr lang="en-US" sz="1800" dirty="0" smtClean="0"/>
              <a:t>/</a:t>
            </a:r>
            <a:r>
              <a:rPr lang="el-GR" sz="1800" dirty="0" smtClean="0"/>
              <a:t>τοπικό κόμβο (</a:t>
            </a:r>
            <a:r>
              <a:rPr lang="en-US" sz="1800" dirty="0" smtClean="0"/>
              <a:t>node) </a:t>
            </a:r>
            <a:r>
              <a:rPr lang="el-GR" sz="1800" dirty="0" smtClean="0"/>
              <a:t>όταν λαμβάνει</a:t>
            </a:r>
            <a:r>
              <a:rPr lang="en-US" sz="1800" dirty="0" smtClean="0"/>
              <a:t> datagram </a:t>
            </a:r>
            <a:r>
              <a:rPr lang="el-GR" sz="1800" dirty="0" smtClean="0"/>
              <a:t>που προορίζεται για άλλο κόμβο</a:t>
            </a: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11638" y="3716338"/>
            <a:ext cx="4786312" cy="79216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Ο </a:t>
            </a:r>
            <a:r>
              <a:rPr lang="en-US" sz="2000" dirty="0" smtClean="0"/>
              <a:t>adapter</a:t>
            </a:r>
            <a:r>
              <a:rPr lang="el-GR" sz="2000" dirty="0" smtClean="0"/>
              <a:t> είναι ημιαυτόνομος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Επίπεδο ζεύξης και φυσικό επίπεδο</a:t>
            </a:r>
            <a:endParaRPr lang="en-US" sz="2000" dirty="0" smtClean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39713" y="1641475"/>
            <a:ext cx="97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sending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node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2339975" y="2205038"/>
            <a:ext cx="965200" cy="427037"/>
            <a:chOff x="1477" y="1377"/>
            <a:chExt cx="608" cy="269"/>
          </a:xfrm>
        </p:grpSpPr>
        <p:sp>
          <p:nvSpPr>
            <p:cNvPr id="32796" name="Rectangle 7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600"/>
            </a:p>
          </p:txBody>
        </p:sp>
        <p:sp>
          <p:nvSpPr>
            <p:cNvPr id="32797" name="Rectangle 8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Comic Sans MS" pitchFamily="66" charset="0"/>
                </a:rPr>
                <a:t>frame</a:t>
              </a:r>
            </a:p>
          </p:txBody>
        </p:sp>
      </p:grp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3297238" y="245427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6783388" y="1392238"/>
            <a:ext cx="1125537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7083425" y="177165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1219200" y="1392238"/>
            <a:ext cx="1125538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1544638" y="176371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7967663" y="1457325"/>
            <a:ext cx="113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receiving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node</a:t>
            </a:r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 flipH="1">
            <a:off x="2063750" y="1611313"/>
            <a:ext cx="414338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2344738" y="12446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2783" name="Freeform 17"/>
          <p:cNvSpPr>
            <a:spLocks/>
          </p:cNvSpPr>
          <p:nvPr/>
        </p:nvSpPr>
        <p:spPr bwMode="auto">
          <a:xfrm>
            <a:off x="1746250" y="1978025"/>
            <a:ext cx="695325" cy="460375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784" name="Group 18"/>
          <p:cNvGrpSpPr>
            <a:grpSpLocks/>
          </p:cNvGrpSpPr>
          <p:nvPr/>
        </p:nvGrpSpPr>
        <p:grpSpPr bwMode="auto">
          <a:xfrm>
            <a:off x="5819775" y="2179638"/>
            <a:ext cx="965200" cy="427037"/>
            <a:chOff x="1477" y="1377"/>
            <a:chExt cx="608" cy="269"/>
          </a:xfrm>
        </p:grpSpPr>
        <p:sp>
          <p:nvSpPr>
            <p:cNvPr id="32794" name="Rectangle 19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32795" name="Rectangle 20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Comic Sans MS" pitchFamily="66" charset="0"/>
                </a:rPr>
                <a:t>frame</a:t>
              </a:r>
            </a:p>
          </p:txBody>
        </p:sp>
      </p:grpSp>
      <p:sp>
        <p:nvSpPr>
          <p:cNvPr id="32785" name="Text Box 21"/>
          <p:cNvSpPr txBox="1">
            <a:spLocks noChangeArrowheads="1"/>
          </p:cNvSpPr>
          <p:nvPr/>
        </p:nvSpPr>
        <p:spPr bwMode="auto">
          <a:xfrm>
            <a:off x="2411413" y="2617788"/>
            <a:ext cx="1019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adapter</a:t>
            </a:r>
          </a:p>
        </p:txBody>
      </p: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5824538" y="2624138"/>
            <a:ext cx="1019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adapter</a:t>
            </a:r>
          </a:p>
        </p:txBody>
      </p:sp>
      <p:sp>
        <p:nvSpPr>
          <p:cNvPr id="32787" name="AutoShape 23"/>
          <p:cNvSpPr>
            <a:spLocks/>
          </p:cNvSpPr>
          <p:nvPr/>
        </p:nvSpPr>
        <p:spPr bwMode="auto">
          <a:xfrm rot="5399521">
            <a:off x="4533901" y="55562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32788" name="Text Box 24"/>
          <p:cNvSpPr txBox="1">
            <a:spLocks noChangeArrowheads="1"/>
          </p:cNvSpPr>
          <p:nvPr/>
        </p:nvSpPr>
        <p:spPr bwMode="auto">
          <a:xfrm>
            <a:off x="3635375" y="1511300"/>
            <a:ext cx="210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link layer protocol</a:t>
            </a:r>
          </a:p>
        </p:txBody>
      </p:sp>
      <p:sp>
        <p:nvSpPr>
          <p:cNvPr id="32789" name="Freeform 25"/>
          <p:cNvSpPr>
            <a:spLocks/>
          </p:cNvSpPr>
          <p:nvPr/>
        </p:nvSpPr>
        <p:spPr bwMode="auto">
          <a:xfrm>
            <a:off x="6704013" y="2063750"/>
            <a:ext cx="647700" cy="342900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0" name="Line 26"/>
          <p:cNvSpPr>
            <a:spLocks noChangeShapeType="1"/>
          </p:cNvSpPr>
          <p:nvPr/>
        </p:nvSpPr>
        <p:spPr bwMode="auto">
          <a:xfrm>
            <a:off x="2843213" y="299720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791" name="Text Box 27"/>
          <p:cNvSpPr txBox="1">
            <a:spLocks noChangeArrowheads="1"/>
          </p:cNvSpPr>
          <p:nvPr/>
        </p:nvSpPr>
        <p:spPr bwMode="auto">
          <a:xfrm>
            <a:off x="7443788" y="3284538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endParaRPr lang="el-GR" sz="1600"/>
          </a:p>
        </p:txBody>
      </p:sp>
      <p:sp>
        <p:nvSpPr>
          <p:cNvPr id="32792" name="TextBox 27"/>
          <p:cNvSpPr txBox="1">
            <a:spLocks noChangeArrowheads="1"/>
          </p:cNvSpPr>
          <p:nvPr/>
        </p:nvSpPr>
        <p:spPr bwMode="auto">
          <a:xfrm>
            <a:off x="6964363" y="4797425"/>
            <a:ext cx="21796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600"/>
              <a:t>Κάτω από τον έλεγχο </a:t>
            </a:r>
          </a:p>
          <a:p>
            <a:pPr algn="r"/>
            <a:r>
              <a:rPr lang="el-GR" sz="1600"/>
              <a:t>του τοπικού κόμβου</a:t>
            </a:r>
          </a:p>
          <a:p>
            <a:pPr algn="r"/>
            <a:r>
              <a:rPr lang="el-GR" sz="1600"/>
              <a:t>Μοιράζεται με αυτόν</a:t>
            </a:r>
            <a:endParaRPr lang="en-US" sz="1600"/>
          </a:p>
          <a:p>
            <a:pPr algn="r"/>
            <a:r>
              <a:rPr lang="en-US" sz="1600"/>
              <a:t>power &amp; busses</a:t>
            </a:r>
            <a:endParaRPr lang="el-GR" sz="1600"/>
          </a:p>
          <a:p>
            <a:pPr algn="r"/>
            <a:endParaRPr lang="en-US" sz="1600"/>
          </a:p>
        </p:txBody>
      </p:sp>
      <p:cxnSp>
        <p:nvCxnSpPr>
          <p:cNvPr id="32793" name="Straight Arrow Connector 29"/>
          <p:cNvCxnSpPr>
            <a:cxnSpLocks noChangeShapeType="1"/>
          </p:cNvCxnSpPr>
          <p:nvPr/>
        </p:nvCxnSpPr>
        <p:spPr bwMode="auto">
          <a:xfrm rot="16200000" flipV="1">
            <a:off x="8352632" y="4328319"/>
            <a:ext cx="863600" cy="2174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Προσαρμοστές (</a:t>
            </a:r>
            <a:r>
              <a:rPr lang="en-GB" smtClean="0"/>
              <a:t>a</a:t>
            </a:r>
            <a:r>
              <a:rPr lang="en-US" smtClean="0"/>
              <a:t>dapters)</a:t>
            </a:r>
            <a:endParaRPr lang="el-G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396413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z="1800" dirty="0" smtClean="0"/>
              <a:t>O adapter </a:t>
            </a:r>
            <a:r>
              <a:rPr lang="el-GR" sz="1800" dirty="0" smtClean="0"/>
              <a:t>περιλαμβάνει </a:t>
            </a:r>
            <a:r>
              <a:rPr lang="en-US" sz="1800" b="1" dirty="0" smtClean="0"/>
              <a:t>RAM</a:t>
            </a:r>
            <a:r>
              <a:rPr lang="en-US" sz="1800" dirty="0" smtClean="0"/>
              <a:t>, DSP (Digital Signal Processing) chips, </a:t>
            </a:r>
            <a:r>
              <a:rPr lang="el-GR" sz="1800" dirty="0" smtClean="0"/>
              <a:t>δίαυλους(</a:t>
            </a:r>
            <a:r>
              <a:rPr lang="en-US" sz="1800" dirty="0" smtClean="0"/>
              <a:t>bus</a:t>
            </a:r>
            <a:r>
              <a:rPr lang="el-GR" sz="1800" dirty="0" smtClean="0"/>
              <a:t>)</a:t>
            </a:r>
            <a:r>
              <a:rPr lang="en-US" sz="1800" dirty="0" smtClean="0"/>
              <a:t>,  </a:t>
            </a:r>
            <a:r>
              <a:rPr lang="el-GR" sz="1800" dirty="0" err="1" smtClean="0"/>
              <a:t>διεπαφή</a:t>
            </a:r>
            <a:r>
              <a:rPr lang="el-GR" sz="1800" dirty="0" smtClean="0"/>
              <a:t> ζεύξης &amp; μοιράζεται την ενέργεια</a:t>
            </a:r>
            <a:r>
              <a:rPr lang="en-US" sz="1800" dirty="0" smtClean="0"/>
              <a:t> </a:t>
            </a:r>
            <a:r>
              <a:rPr lang="el-GR" sz="1800" dirty="0" smtClean="0"/>
              <a:t>&amp; τους δίαυλους με τον πατρικό κόμβο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403350" y="2276475"/>
            <a:ext cx="0" cy="201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051050" y="2276475"/>
            <a:ext cx="0" cy="201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692275" y="2492375"/>
            <a:ext cx="0" cy="144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692275" y="32131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916238" y="2420938"/>
            <a:ext cx="3743325" cy="1439862"/>
          </a:xfrm>
          <a:prstGeom prst="rect">
            <a:avLst/>
          </a:prstGeom>
          <a:solidFill>
            <a:srgbClr val="E5E5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203575" y="2781300"/>
            <a:ext cx="1152525" cy="719138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Bus </a:t>
            </a:r>
          </a:p>
          <a:p>
            <a:pPr algn="ctr"/>
            <a:r>
              <a:rPr lang="en-US" sz="1600"/>
              <a:t>Interface</a:t>
            </a:r>
            <a:endParaRPr lang="el-GR" sz="1600"/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5148263" y="2781300"/>
            <a:ext cx="1152525" cy="719138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Link </a:t>
            </a:r>
          </a:p>
          <a:p>
            <a:pPr algn="ctr"/>
            <a:r>
              <a:rPr lang="en-US" sz="1600"/>
              <a:t>Interface</a:t>
            </a:r>
            <a:endParaRPr lang="el-GR" sz="1600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4284663" y="306863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4284663" y="328453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6659563" y="3141663"/>
            <a:ext cx="1225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3924300" y="3860800"/>
            <a:ext cx="13477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Adaptor card</a:t>
            </a:r>
            <a:endParaRPr lang="el-GR" sz="1600"/>
          </a:p>
        </p:txBody>
      </p:sp>
      <p:sp>
        <p:nvSpPr>
          <p:cNvPr id="33807" name="Text Box 18"/>
          <p:cNvSpPr txBox="1">
            <a:spLocks noChangeArrowheads="1"/>
          </p:cNvSpPr>
          <p:nvPr/>
        </p:nvSpPr>
        <p:spPr bwMode="auto">
          <a:xfrm>
            <a:off x="1331913" y="4292600"/>
            <a:ext cx="6683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Node</a:t>
            </a:r>
            <a:endParaRPr lang="el-GR" sz="1600"/>
          </a:p>
        </p:txBody>
      </p:sp>
      <p:sp>
        <p:nvSpPr>
          <p:cNvPr id="33808" name="Text Box 19"/>
          <p:cNvSpPr txBox="1">
            <a:spLocks noChangeArrowheads="1"/>
          </p:cNvSpPr>
          <p:nvPr/>
        </p:nvSpPr>
        <p:spPr bwMode="auto">
          <a:xfrm rot="-5400000">
            <a:off x="797719" y="3171032"/>
            <a:ext cx="14049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Node I/O Bus</a:t>
            </a:r>
            <a:endParaRPr lang="el-GR" sz="1600"/>
          </a:p>
        </p:txBody>
      </p:sp>
      <p:sp>
        <p:nvSpPr>
          <p:cNvPr id="33809" name="Text Box 20"/>
          <p:cNvSpPr txBox="1">
            <a:spLocks noChangeArrowheads="1"/>
          </p:cNvSpPr>
          <p:nvPr/>
        </p:nvSpPr>
        <p:spPr bwMode="auto">
          <a:xfrm>
            <a:off x="6659563" y="2781300"/>
            <a:ext cx="13573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Network Link</a:t>
            </a:r>
            <a:endParaRPr lang="el-GR" sz="1600"/>
          </a:p>
        </p:txBody>
      </p:sp>
      <p:sp>
        <p:nvSpPr>
          <p:cNvPr id="222229" name="Cloud"/>
          <p:cNvSpPr>
            <a:spLocks noChangeAspect="1" noEditPoints="1" noChangeArrowheads="1"/>
          </p:cNvSpPr>
          <p:nvPr/>
        </p:nvSpPr>
        <p:spPr bwMode="auto">
          <a:xfrm>
            <a:off x="7991475" y="2781300"/>
            <a:ext cx="1152525" cy="771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endParaRPr lang="en-GB" sz="1600">
              <a:latin typeface="Arial Greek" charset="-95"/>
            </a:endParaRPr>
          </a:p>
        </p:txBody>
      </p:sp>
      <p:sp>
        <p:nvSpPr>
          <p:cNvPr id="33811" name="Text Box 22"/>
          <p:cNvSpPr txBox="1">
            <a:spLocks noChangeArrowheads="1"/>
          </p:cNvSpPr>
          <p:nvPr/>
        </p:nvSpPr>
        <p:spPr bwMode="auto">
          <a:xfrm>
            <a:off x="0" y="4868863"/>
            <a:ext cx="9901238" cy="203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/>
              <a:t>      </a:t>
            </a:r>
            <a:r>
              <a:rPr lang="el-GR" sz="1800">
                <a:solidFill>
                  <a:srgbClr val="008000"/>
                </a:solidFill>
              </a:rPr>
              <a:t>υπεύθυνο για την επικοινωνία με τον πατρικό κόμβο</a:t>
            </a:r>
            <a:r>
              <a:rPr lang="en-US" sz="1800">
                <a:solidFill>
                  <a:srgbClr val="008000"/>
                </a:solidFill>
              </a:rPr>
              <a:t> </a:t>
            </a:r>
            <a:r>
              <a:rPr lang="el-GR" sz="1800">
                <a:solidFill>
                  <a:srgbClr val="008000"/>
                </a:solidFill>
              </a:rPr>
              <a:t>του </a:t>
            </a:r>
            <a:r>
              <a:rPr lang="en-US" sz="1800">
                <a:solidFill>
                  <a:srgbClr val="008000"/>
                </a:solidFill>
              </a:rPr>
              <a:t>adapter</a:t>
            </a:r>
            <a:r>
              <a:rPr lang="el-GR" sz="1800">
                <a:solidFill>
                  <a:srgbClr val="008000"/>
                </a:solidFill>
              </a:rPr>
              <a:t>.</a:t>
            </a:r>
            <a:endParaRPr lang="en-US" sz="1800">
              <a:solidFill>
                <a:srgbClr val="008000"/>
              </a:solidFill>
            </a:endParaRPr>
          </a:p>
          <a:p>
            <a:r>
              <a:rPr lang="en-US" sz="1800" b="1">
                <a:solidFill>
                  <a:srgbClr val="008000"/>
                </a:solidFill>
              </a:rPr>
              <a:t>  </a:t>
            </a:r>
            <a:r>
              <a:rPr lang="el-GR" sz="1800" b="1">
                <a:solidFill>
                  <a:srgbClr val="008000"/>
                </a:solidFill>
              </a:rPr>
              <a:t>Μεταφέρει δεδομένα </a:t>
            </a:r>
            <a:r>
              <a:rPr lang="en-US" sz="1800" b="1">
                <a:solidFill>
                  <a:srgbClr val="008000"/>
                </a:solidFill>
              </a:rPr>
              <a:t>&amp; </a:t>
            </a:r>
            <a:r>
              <a:rPr lang="el-GR" sz="1800" b="1">
                <a:solidFill>
                  <a:srgbClr val="008000"/>
                </a:solidFill>
              </a:rPr>
              <a:t>πληροφορίες ελέγχου</a:t>
            </a:r>
            <a:r>
              <a:rPr lang="en-US" sz="1800">
                <a:solidFill>
                  <a:srgbClr val="008000"/>
                </a:solidFill>
              </a:rPr>
              <a:t> </a:t>
            </a:r>
            <a:r>
              <a:rPr lang="el-GR" sz="1800">
                <a:solidFill>
                  <a:srgbClr val="008000"/>
                </a:solidFill>
              </a:rPr>
              <a:t>μεταξύ </a:t>
            </a:r>
            <a:r>
              <a:rPr lang="en-US" sz="1800">
                <a:solidFill>
                  <a:srgbClr val="008000"/>
                </a:solidFill>
              </a:rPr>
              <a:t>adapter-</a:t>
            </a:r>
            <a:r>
              <a:rPr lang="el-GR" sz="1800">
                <a:solidFill>
                  <a:srgbClr val="008000"/>
                </a:solidFill>
              </a:rPr>
              <a:t>πατρικού κόμβου</a:t>
            </a:r>
            <a:endParaRPr lang="en-US" sz="1800">
              <a:solidFill>
                <a:srgbClr val="008000"/>
              </a:solidFill>
            </a:endParaRPr>
          </a:p>
          <a:p>
            <a:endParaRPr lang="en-US" sz="1800" b="1">
              <a:solidFill>
                <a:srgbClr val="3333FF"/>
              </a:solidFill>
            </a:endParaRPr>
          </a:p>
          <a:p>
            <a:r>
              <a:rPr lang="en-US" sz="1800" b="1">
                <a:solidFill>
                  <a:srgbClr val="3333FF"/>
                </a:solidFill>
              </a:rPr>
              <a:t>                                                  </a:t>
            </a:r>
            <a:r>
              <a:rPr lang="el-GR" sz="1800" b="1">
                <a:solidFill>
                  <a:srgbClr val="3333FF"/>
                </a:solidFill>
              </a:rPr>
              <a:t>Υλοποιεί το πρωτόκολλο επιπέδου ζεύξης</a:t>
            </a:r>
            <a:endParaRPr lang="en-US" sz="1800" b="1">
              <a:solidFill>
                <a:srgbClr val="3333FF"/>
              </a:solidFill>
            </a:endParaRPr>
          </a:p>
          <a:p>
            <a:r>
              <a:rPr lang="en-US" sz="1800">
                <a:solidFill>
                  <a:srgbClr val="3333FF"/>
                </a:solidFill>
              </a:rPr>
              <a:t>                                              </a:t>
            </a:r>
            <a:r>
              <a:rPr lang="el-GR" sz="1800">
                <a:solidFill>
                  <a:srgbClr val="3333FF"/>
                </a:solidFill>
              </a:rPr>
              <a:t>Παρέχει πλαισίωση (</a:t>
            </a:r>
            <a:r>
              <a:rPr lang="en-GB" sz="1800">
                <a:solidFill>
                  <a:srgbClr val="3333FF"/>
                </a:solidFill>
              </a:rPr>
              <a:t>f</a:t>
            </a:r>
            <a:r>
              <a:rPr lang="en-US" sz="1800">
                <a:solidFill>
                  <a:srgbClr val="3333FF"/>
                </a:solidFill>
              </a:rPr>
              <a:t>raming), </a:t>
            </a:r>
            <a:r>
              <a:rPr lang="el-GR" sz="1800">
                <a:solidFill>
                  <a:srgbClr val="3333FF"/>
                </a:solidFill>
              </a:rPr>
              <a:t>αποπλαισίωση (</a:t>
            </a:r>
            <a:r>
              <a:rPr lang="en-US" sz="1800">
                <a:solidFill>
                  <a:srgbClr val="3333FF"/>
                </a:solidFill>
              </a:rPr>
              <a:t>deframing</a:t>
            </a:r>
            <a:r>
              <a:rPr lang="el-GR" sz="1800">
                <a:solidFill>
                  <a:srgbClr val="3333FF"/>
                </a:solidFill>
              </a:rPr>
              <a:t>)</a:t>
            </a:r>
            <a:r>
              <a:rPr lang="en-US" sz="1800">
                <a:solidFill>
                  <a:srgbClr val="3333FF"/>
                </a:solidFill>
              </a:rPr>
              <a:t>, </a:t>
            </a:r>
            <a:endParaRPr lang="el-GR" sz="1800">
              <a:solidFill>
                <a:srgbClr val="3333FF"/>
              </a:solidFill>
            </a:endParaRPr>
          </a:p>
          <a:p>
            <a:r>
              <a:rPr lang="en-US" sz="1800">
                <a:solidFill>
                  <a:srgbClr val="3333FF"/>
                </a:solidFill>
              </a:rPr>
              <a:t>   </a:t>
            </a:r>
            <a:r>
              <a:rPr lang="el-GR" sz="1800">
                <a:solidFill>
                  <a:srgbClr val="3333FF"/>
                </a:solidFill>
              </a:rPr>
              <a:t>ανίχνευση και διόρθωση λαθών</a:t>
            </a:r>
            <a:r>
              <a:rPr lang="en-US" sz="1800">
                <a:solidFill>
                  <a:srgbClr val="3333FF"/>
                </a:solidFill>
              </a:rPr>
              <a:t>, </a:t>
            </a:r>
            <a:r>
              <a:rPr lang="el-GR" sz="1800">
                <a:solidFill>
                  <a:srgbClr val="3333FF"/>
                </a:solidFill>
              </a:rPr>
              <a:t>μηχανισμό τυχαίας πρόσβασης</a:t>
            </a:r>
            <a:r>
              <a:rPr lang="en-US" sz="1800">
                <a:solidFill>
                  <a:srgbClr val="3333FF"/>
                </a:solidFill>
              </a:rPr>
              <a:t> </a:t>
            </a:r>
          </a:p>
          <a:p>
            <a:endParaRPr lang="el-GR" sz="1800"/>
          </a:p>
        </p:txBody>
      </p:sp>
      <p:sp>
        <p:nvSpPr>
          <p:cNvPr id="33812" name="Line 23"/>
          <p:cNvSpPr>
            <a:spLocks noChangeShapeType="1"/>
          </p:cNvSpPr>
          <p:nvPr/>
        </p:nvSpPr>
        <p:spPr bwMode="auto">
          <a:xfrm flipH="1">
            <a:off x="8101013" y="3573463"/>
            <a:ext cx="14287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3813" name="Text Box 24"/>
          <p:cNvSpPr txBox="1">
            <a:spLocks noChangeArrowheads="1"/>
          </p:cNvSpPr>
          <p:nvPr/>
        </p:nvSpPr>
        <p:spPr bwMode="auto">
          <a:xfrm>
            <a:off x="7092950" y="4005263"/>
            <a:ext cx="17335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Errors may occur</a:t>
            </a:r>
            <a:endParaRPr lang="el-GR" sz="1600"/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V="1">
            <a:off x="2807494" y="4256882"/>
            <a:ext cx="1512887" cy="0"/>
          </a:xfrm>
          <a:prstGeom prst="straightConnector1">
            <a:avLst/>
          </a:prstGeom>
          <a:ln>
            <a:solidFill>
              <a:srgbClr val="008000"/>
            </a:solidFill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815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4607719" y="4401344"/>
            <a:ext cx="2305050" cy="503238"/>
          </a:xfrm>
          <a:prstGeom prst="straightConnector1">
            <a:avLst/>
          </a:prstGeom>
          <a:noFill/>
          <a:ln w="12700" algn="ctr">
            <a:solidFill>
              <a:srgbClr val="3333FF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Υπηρεσίες στο Επίπεδο ζεύξης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467850" cy="5761038"/>
          </a:xfrm>
        </p:spPr>
        <p:txBody>
          <a:bodyPr/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Πλαισίωση, πρόσβαση ζεύξης (</a:t>
            </a:r>
            <a:r>
              <a:rPr lang="en-GB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</a:rPr>
              <a:t>raming</a:t>
            </a:r>
            <a:r>
              <a:rPr lang="en-US" sz="2000" b="1" dirty="0" smtClean="0">
                <a:solidFill>
                  <a:srgbClr val="FF0000"/>
                </a:solidFill>
              </a:rPr>
              <a:t>, link access</a:t>
            </a:r>
            <a:r>
              <a:rPr lang="el-GR" sz="2000" b="1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Ενθυλάκωση του </a:t>
            </a:r>
            <a:r>
              <a:rPr lang="en-GB" dirty="0" smtClean="0"/>
              <a:t>datagram </a:t>
            </a:r>
            <a:r>
              <a:rPr lang="el-GR" dirty="0" smtClean="0"/>
              <a:t>του επιπέδου δικτύου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GB" dirty="0" smtClean="0"/>
              <a:t>frame</a:t>
            </a:r>
            <a:r>
              <a:rPr lang="en-US" dirty="0" smtClean="0"/>
              <a:t>, </a:t>
            </a:r>
            <a:r>
              <a:rPr lang="el-GR" dirty="0" smtClean="0"/>
              <a:t>προσθήκη επικεφαλίδας (</a:t>
            </a:r>
            <a:r>
              <a:rPr lang="en-GB" dirty="0" smtClean="0"/>
              <a:t>header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ουράς (</a:t>
            </a:r>
            <a:r>
              <a:rPr lang="en-US" dirty="0" smtClean="0"/>
              <a:t>trailer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Πρόσβαση στο κανάλι, αν είναι μέσο διαμοιραζόμενης πρόσβασης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8000"/>
                </a:solidFill>
              </a:rPr>
              <a:t>MAC</a:t>
            </a:r>
            <a:r>
              <a:rPr lang="en-US" dirty="0" smtClean="0"/>
              <a:t>” </a:t>
            </a:r>
            <a:r>
              <a:rPr lang="el-GR" dirty="0" smtClean="0"/>
              <a:t>διευθύνσεις των επικεφαλίδων </a:t>
            </a:r>
            <a:r>
              <a:rPr lang="en-GB" dirty="0" smtClean="0"/>
              <a:t>frames</a:t>
            </a:r>
            <a:r>
              <a:rPr lang="el-GR" dirty="0" smtClean="0"/>
              <a:t> χρησιμοποιούνται 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Font typeface="Monotype Sorts"/>
              <a:buNone/>
            </a:pPr>
            <a:r>
              <a:rPr lang="el-GR" dirty="0" smtClean="0"/>
              <a:t>     για να </a:t>
            </a:r>
            <a:r>
              <a:rPr lang="el-GR" b="1" dirty="0" smtClean="0">
                <a:solidFill>
                  <a:srgbClr val="BAC620"/>
                </a:solidFill>
              </a:rPr>
              <a:t>προσδιορίσουν</a:t>
            </a:r>
            <a:r>
              <a:rPr lang="el-GR" dirty="0" smtClean="0"/>
              <a:t> </a:t>
            </a:r>
            <a:r>
              <a:rPr lang="en-US" b="1" dirty="0" smtClean="0">
                <a:solidFill>
                  <a:srgbClr val="BAC620"/>
                </a:solidFill>
              </a:rPr>
              <a:t> </a:t>
            </a:r>
            <a:r>
              <a:rPr lang="el-GR" b="1" u="sng" dirty="0" smtClean="0">
                <a:solidFill>
                  <a:srgbClr val="BAC620"/>
                </a:solidFill>
              </a:rPr>
              <a:t>την πηγή και τον προορισμό</a:t>
            </a:r>
            <a:endParaRPr lang="en-US" b="1" u="sng" dirty="0" smtClean="0">
              <a:solidFill>
                <a:srgbClr val="BAC620"/>
              </a:solidFill>
            </a:endParaRPr>
          </a:p>
          <a:p>
            <a:pPr lvl="2">
              <a:buSzPct val="120000"/>
              <a:buNone/>
            </a:pPr>
            <a:r>
              <a:rPr lang="en-US" b="1" dirty="0" smtClean="0">
                <a:solidFill>
                  <a:srgbClr val="3333FF"/>
                </a:solidFill>
                <a:sym typeface="Wingdings"/>
              </a:rPr>
              <a:t> </a:t>
            </a:r>
            <a:r>
              <a:rPr lang="el-GR" b="1" dirty="0" smtClean="0">
                <a:solidFill>
                  <a:srgbClr val="3333FF"/>
                </a:solidFill>
              </a:rPr>
              <a:t>διαφορετικό από την διεύθυνση Ι</a:t>
            </a:r>
            <a:r>
              <a:rPr lang="en-US" b="1" dirty="0" smtClean="0">
                <a:solidFill>
                  <a:srgbClr val="3333FF"/>
                </a:solidFill>
              </a:rPr>
              <a:t>P!</a:t>
            </a:r>
          </a:p>
          <a:p>
            <a:pPr lvl="2">
              <a:buFont typeface="Webdings" pitchFamily="18" charset="2"/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r>
              <a:rPr lang="el-GR" sz="2000" dirty="0" smtClean="0">
                <a:solidFill>
                  <a:srgbClr val="FF0000"/>
                </a:solidFill>
              </a:rPr>
              <a:t>Αξιόπιστη μετάδοση πακέτων μεταξύ γειτονικών κόμβων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l-GR" b="1" dirty="0" smtClean="0"/>
              <a:t>Σπάνια χρησιμοποιείται σε ζεύξεις με χαμηλές πιθανότητες λάθους </a:t>
            </a:r>
            <a:r>
              <a:rPr lang="en-US" b="1" dirty="0" smtClean="0"/>
              <a:t>(</a:t>
            </a:r>
            <a:r>
              <a:rPr lang="el-GR" b="1" dirty="0" smtClean="0"/>
              <a:t>πχ </a:t>
            </a:r>
            <a:r>
              <a:rPr lang="en-US" b="1" dirty="0" smtClean="0"/>
              <a:t>fiber)</a:t>
            </a:r>
          </a:p>
          <a:p>
            <a:pPr lvl="1">
              <a:buSzPct val="115000"/>
              <a:buFont typeface="Wingdings" pitchFamily="2" charset="2"/>
              <a:buChar char="F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Όμως χρησιμοποιείται σε </a:t>
            </a:r>
            <a:r>
              <a:rPr lang="el-GR" b="1" dirty="0" smtClean="0">
                <a:solidFill>
                  <a:srgbClr val="008000"/>
                </a:solidFill>
                <a:sym typeface="Wingdings" pitchFamily="2" charset="2"/>
              </a:rPr>
              <a:t>ασύρματες ζεύξεις που χαρακτηρίζονται </a:t>
            </a:r>
          </a:p>
          <a:p>
            <a:pPr lvl="1">
              <a:buSzPct val="115000"/>
              <a:buFont typeface="Monotype Sorts"/>
              <a:buNone/>
            </a:pPr>
            <a:r>
              <a:rPr lang="el-GR" b="1" dirty="0" smtClean="0">
                <a:solidFill>
                  <a:srgbClr val="008000"/>
                </a:solidFill>
                <a:sym typeface="Wingdings" pitchFamily="2" charset="2"/>
              </a:rPr>
              <a:t>	από υψηλά ποσοστά λαθών</a:t>
            </a:r>
          </a:p>
          <a:p>
            <a:pPr lvl="1">
              <a:buSzPct val="85000"/>
              <a:buFont typeface="Wingdings" pitchFamily="2" charset="2"/>
              <a:buChar char="§"/>
            </a:pPr>
            <a:r>
              <a:rPr lang="el-GR" dirty="0" smtClean="0"/>
              <a:t>Παρόμοιο θέμα αξιόπιστης μετάδοσης υπάρχει </a:t>
            </a:r>
            <a:r>
              <a:rPr lang="en-US" dirty="0" smtClean="0"/>
              <a:t>&amp; </a:t>
            </a:r>
            <a:r>
              <a:rPr lang="el-GR" dirty="0" smtClean="0"/>
              <a:t>στο επίπεδο δικτύου</a:t>
            </a:r>
          </a:p>
          <a:p>
            <a:pPr lvl="1">
              <a:buSzPct val="85000"/>
              <a:buFont typeface="Wingdings" pitchFamily="2" charset="2"/>
              <a:buNone/>
            </a:pPr>
            <a:r>
              <a:rPr lang="en-US" dirty="0" smtClean="0"/>
              <a:t>           </a:t>
            </a:r>
            <a:r>
              <a:rPr lang="el-GR" dirty="0" smtClean="0"/>
              <a:t>(</a:t>
            </a:r>
            <a:r>
              <a:rPr lang="en-US" dirty="0" smtClean="0"/>
              <a:t>UDP, TCP)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Υπηρεσίες επιπέδου ζεύξης</a:t>
            </a:r>
            <a:r>
              <a:rPr lang="en-US" smtClean="0"/>
              <a:t> (</a:t>
            </a:r>
            <a:r>
              <a:rPr lang="el-GR" smtClean="0"/>
              <a:t>περισσότερα</a:t>
            </a:r>
            <a:r>
              <a:rPr lang="en-US" smtClean="0"/>
              <a:t>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4648200"/>
          </a:xfrm>
        </p:spPr>
        <p:txBody>
          <a:bodyPr/>
          <a:lstStyle/>
          <a:p>
            <a:r>
              <a:rPr lang="el-GR" sz="2000" i="1" smtClean="0">
                <a:solidFill>
                  <a:srgbClr val="FF0000"/>
                </a:solidFill>
              </a:rPr>
              <a:t>Έλεγχος ροής (</a:t>
            </a:r>
            <a:r>
              <a:rPr lang="en-GB" sz="2000" i="1" smtClean="0">
                <a:solidFill>
                  <a:srgbClr val="FF0000"/>
                </a:solidFill>
              </a:rPr>
              <a:t>f</a:t>
            </a:r>
            <a:r>
              <a:rPr lang="en-US" sz="2000" i="1" smtClean="0">
                <a:solidFill>
                  <a:srgbClr val="FF0000"/>
                </a:solidFill>
              </a:rPr>
              <a:t>low control):</a:t>
            </a:r>
            <a:r>
              <a:rPr lang="en-US" sz="2000" smtClean="0"/>
              <a:t> </a:t>
            </a:r>
          </a:p>
          <a:p>
            <a:pPr lvl="1"/>
            <a:r>
              <a:rPr lang="el-GR" smtClean="0"/>
              <a:t>Έλεγχος ρυθμού μεταξύ γειτονικών κόμβων αποστολέων &amp; παραληπτών</a:t>
            </a:r>
            <a:endParaRPr lang="en-US" smtClean="0"/>
          </a:p>
          <a:p>
            <a:r>
              <a:rPr lang="el-GR" sz="2000" i="1" smtClean="0">
                <a:solidFill>
                  <a:srgbClr val="FF0000"/>
                </a:solidFill>
              </a:rPr>
              <a:t>Ανίχνευση λαθών (</a:t>
            </a:r>
            <a:r>
              <a:rPr lang="en-US" sz="2000" i="1" smtClean="0">
                <a:solidFill>
                  <a:srgbClr val="FF0000"/>
                </a:solidFill>
              </a:rPr>
              <a:t>error detection</a:t>
            </a:r>
            <a:r>
              <a:rPr lang="el-GR" sz="2000" i="1" smtClean="0">
                <a:solidFill>
                  <a:srgbClr val="FF0000"/>
                </a:solidFill>
              </a:rPr>
              <a:t>)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</a:t>
            </a:r>
          </a:p>
          <a:p>
            <a:pPr lvl="1"/>
            <a:r>
              <a:rPr lang="el-GR" smtClean="0">
                <a:solidFill>
                  <a:srgbClr val="9BA51B"/>
                </a:solidFill>
              </a:rPr>
              <a:t>Λάθη προκαλούνται από </a:t>
            </a:r>
            <a:r>
              <a:rPr lang="el-GR" b="1" smtClean="0">
                <a:solidFill>
                  <a:srgbClr val="9BA51B"/>
                </a:solidFill>
              </a:rPr>
              <a:t>εξασθένηση του σήματος, θόρυβο</a:t>
            </a:r>
            <a:r>
              <a:rPr lang="en-US" smtClean="0"/>
              <a:t> </a:t>
            </a:r>
          </a:p>
          <a:p>
            <a:pPr lvl="1"/>
            <a:r>
              <a:rPr lang="el-GR" smtClean="0"/>
              <a:t>Ο παραλήπτης ανακαλύπτει την ύπαρξη λαθών</a:t>
            </a:r>
            <a:r>
              <a:rPr lang="en-US" smtClean="0"/>
              <a:t>: </a:t>
            </a:r>
          </a:p>
          <a:p>
            <a:pPr lvl="2"/>
            <a:r>
              <a:rPr lang="el-GR" smtClean="0"/>
              <a:t>Στέλνει σήμα στον αποστολέα για επαναποστολή ή απορρίπτει το </a:t>
            </a:r>
            <a:r>
              <a:rPr lang="en-GB" smtClean="0"/>
              <a:t>frame</a:t>
            </a:r>
            <a:r>
              <a:rPr lang="en-US" smtClean="0"/>
              <a:t> </a:t>
            </a:r>
          </a:p>
          <a:p>
            <a:pPr lvl="2"/>
            <a:r>
              <a:rPr lang="el-GR" smtClean="0"/>
              <a:t>Υπάρχει πιθανότητα να έχομε στον δέκτη πακέτο με </a:t>
            </a:r>
            <a:r>
              <a:rPr lang="en-US" smtClean="0"/>
              <a:t>undetected errors </a:t>
            </a:r>
            <a:r>
              <a:rPr lang="el-GR" smtClean="0"/>
              <a:t>&amp; το πακέτο να προωθηθεί στο επίπεδο δικτύου</a:t>
            </a:r>
            <a:endParaRPr lang="en-US" smtClean="0"/>
          </a:p>
          <a:p>
            <a:r>
              <a:rPr lang="el-GR" sz="2000" i="1" smtClean="0">
                <a:solidFill>
                  <a:srgbClr val="FF0000"/>
                </a:solidFill>
              </a:rPr>
              <a:t>Διόρθωση λαθών (</a:t>
            </a:r>
            <a:r>
              <a:rPr lang="en-GB" sz="2000" i="1" smtClean="0">
                <a:solidFill>
                  <a:srgbClr val="FF0000"/>
                </a:solidFill>
              </a:rPr>
              <a:t>e</a:t>
            </a:r>
            <a:r>
              <a:rPr lang="en-US" sz="2000" i="1" smtClean="0">
                <a:solidFill>
                  <a:srgbClr val="FF0000"/>
                </a:solidFill>
              </a:rPr>
              <a:t>rror correction)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</a:t>
            </a:r>
          </a:p>
          <a:p>
            <a:pPr lvl="1"/>
            <a:r>
              <a:rPr lang="el-GR" smtClean="0"/>
              <a:t>Ο παραλήπτης βρίσκει  </a:t>
            </a:r>
            <a:r>
              <a:rPr lang="el-GR" b="1" i="1" smtClean="0">
                <a:solidFill>
                  <a:srgbClr val="FF0000"/>
                </a:solidFill>
              </a:rPr>
              <a:t>και διορθώνει </a:t>
            </a:r>
            <a:r>
              <a:rPr lang="en-US" b="1" i="1" smtClean="0"/>
              <a:t> </a:t>
            </a:r>
            <a:r>
              <a:rPr lang="el-GR" smtClean="0"/>
              <a:t>τα λανθασμένα </a:t>
            </a:r>
            <a:r>
              <a:rPr lang="en-US" smtClean="0"/>
              <a:t>bit</a:t>
            </a:r>
            <a:r>
              <a:rPr lang="el-GR" smtClean="0"/>
              <a:t> </a:t>
            </a:r>
            <a:r>
              <a:rPr lang="en-US" smtClean="0"/>
              <a:t> </a:t>
            </a:r>
            <a:r>
              <a:rPr lang="el-GR" b="1" smtClean="0">
                <a:solidFill>
                  <a:srgbClr val="9BA51B"/>
                </a:solidFill>
              </a:rPr>
              <a:t>χωρίς να καταφύγει στην επαναποστολή </a:t>
            </a:r>
            <a:endParaRPr lang="en-US" b="1" smtClean="0">
              <a:solidFill>
                <a:srgbClr val="9BA51B"/>
              </a:solidFill>
            </a:endParaRPr>
          </a:p>
          <a:p>
            <a:r>
              <a:rPr lang="el-GR" sz="2000" i="1" smtClean="0">
                <a:solidFill>
                  <a:srgbClr val="FF0000"/>
                </a:solidFill>
              </a:rPr>
              <a:t>Ημιαμφίδρομο (</a:t>
            </a:r>
            <a:r>
              <a:rPr lang="en-GB" sz="2000" i="1" smtClean="0">
                <a:solidFill>
                  <a:srgbClr val="FF0000"/>
                </a:solidFill>
              </a:rPr>
              <a:t>h</a:t>
            </a:r>
            <a:r>
              <a:rPr lang="en-US" sz="2000" i="1" smtClean="0">
                <a:solidFill>
                  <a:srgbClr val="FF0000"/>
                </a:solidFill>
              </a:rPr>
              <a:t>alf-duplex) </a:t>
            </a:r>
            <a:r>
              <a:rPr lang="el-GR" sz="2000" i="1" smtClean="0">
                <a:solidFill>
                  <a:srgbClr val="FF0000"/>
                </a:solidFill>
              </a:rPr>
              <a:t>και πλήρως αμφίδρομο (</a:t>
            </a:r>
            <a:r>
              <a:rPr lang="en-US" sz="2000" i="1" smtClean="0">
                <a:solidFill>
                  <a:srgbClr val="FF0000"/>
                </a:solidFill>
              </a:rPr>
              <a:t>full-duplex</a:t>
            </a:r>
            <a:r>
              <a:rPr lang="el-GR" sz="2000" i="1" smtClean="0">
                <a:solidFill>
                  <a:srgbClr val="FF0000"/>
                </a:solidFill>
              </a:rPr>
              <a:t>)</a:t>
            </a:r>
            <a:endParaRPr lang="en-US" sz="2000" smtClean="0">
              <a:solidFill>
                <a:srgbClr val="FF0000"/>
              </a:solidFill>
            </a:endParaRPr>
          </a:p>
          <a:p>
            <a:pPr lvl="1"/>
            <a:r>
              <a:rPr lang="el-GR" smtClean="0"/>
              <a:t>Με το ημιαμφίδρομο</a:t>
            </a:r>
            <a:r>
              <a:rPr lang="en-US" smtClean="0"/>
              <a:t>,</a:t>
            </a:r>
            <a:r>
              <a:rPr lang="el-GR" smtClean="0"/>
              <a:t> οι κόμβοι και στις δύο άκρες της ζεύξης μπορούν να μεταδίδουν</a:t>
            </a:r>
            <a:r>
              <a:rPr lang="en-US" smtClean="0"/>
              <a:t>, </a:t>
            </a:r>
            <a:r>
              <a:rPr lang="el-GR" b="1" smtClean="0">
                <a:solidFill>
                  <a:schemeClr val="tx2"/>
                </a:solidFill>
              </a:rPr>
              <a:t>αλλά όχι ταυτόχρονα </a:t>
            </a:r>
            <a:endParaRPr lang="en-US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Ανίχνευση λαθών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10117138" cy="5526088"/>
          </a:xfrm>
        </p:spPr>
        <p:txBody>
          <a:bodyPr/>
          <a:lstStyle/>
          <a:p>
            <a:r>
              <a:rPr lang="el-GR" sz="2000" dirty="0" smtClean="0"/>
              <a:t>Μπορούμε να μειώσομε τη πιθανότητα μη-ανίχνευσης λαθών </a:t>
            </a:r>
          </a:p>
          <a:p>
            <a:pPr>
              <a:buFont typeface="Monotype Sorts"/>
              <a:buNone/>
            </a:pPr>
            <a:r>
              <a:rPr lang="el-GR" sz="2000" dirty="0" smtClean="0"/>
              <a:t> χρησιμοποιώντας πιο έξυπνους αλγορίθμους</a:t>
            </a:r>
          </a:p>
          <a:p>
            <a:pPr>
              <a:buNone/>
            </a:pPr>
            <a:r>
              <a:rPr lang="el-GR" sz="1800" dirty="0" smtClean="0"/>
              <a:t>Ωστόσο έτσι μπορεί να αυξήσομε</a:t>
            </a:r>
            <a:r>
              <a:rPr lang="en-US" sz="1800" dirty="0" smtClean="0"/>
              <a:t> </a:t>
            </a:r>
            <a:r>
              <a:rPr lang="el-GR" sz="1800" dirty="0" smtClean="0"/>
              <a:t>τη </a:t>
            </a:r>
            <a:r>
              <a:rPr lang="el-GR" sz="1800" b="1" dirty="0" smtClean="0">
                <a:solidFill>
                  <a:schemeClr val="hlink"/>
                </a:solidFill>
              </a:rPr>
              <a:t>καθυστέρηση της προώθησης των πακέτων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l-GR" sz="1800" dirty="0" smtClean="0"/>
              <a:t>λόγω αυξημένων υπολογισμών</a:t>
            </a:r>
            <a:r>
              <a:rPr lang="en-US" sz="1800" dirty="0" smtClean="0"/>
              <a:t>,</a:t>
            </a:r>
            <a:r>
              <a:rPr lang="el-GR" sz="1800" dirty="0" smtClean="0"/>
              <a:t> και τη </a:t>
            </a:r>
            <a:r>
              <a:rPr lang="el-GR" sz="1800" b="1" dirty="0" smtClean="0">
                <a:solidFill>
                  <a:schemeClr val="hlink"/>
                </a:solidFill>
              </a:rPr>
              <a:t>μετάδοση περισσοτέρων </a:t>
            </a:r>
            <a:r>
              <a:rPr lang="en-US" sz="1800" b="1" dirty="0" smtClean="0">
                <a:solidFill>
                  <a:schemeClr val="hlink"/>
                </a:solidFill>
              </a:rPr>
              <a:t>bits</a:t>
            </a:r>
          </a:p>
          <a:p>
            <a:pPr>
              <a:buFont typeface="Monotype Sorts"/>
              <a:buNone/>
            </a:pPr>
            <a:r>
              <a:rPr lang="el-GR" sz="2800" dirty="0" smtClean="0">
                <a:sym typeface="Wingdings" pitchFamily="2" charset="2"/>
              </a:rPr>
              <a:t>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b="1" dirty="0" smtClean="0">
                <a:solidFill>
                  <a:srgbClr val="3333FF"/>
                </a:solidFill>
              </a:rPr>
              <a:t>Από την άλλη</a:t>
            </a:r>
            <a:r>
              <a:rPr lang="el-GR" sz="2000" dirty="0" smtClean="0">
                <a:solidFill>
                  <a:srgbClr val="3333FF"/>
                </a:solidFill>
              </a:rPr>
              <a:t> </a:t>
            </a:r>
            <a:r>
              <a:rPr lang="el-GR" sz="2000" dirty="0" smtClean="0"/>
              <a:t>έτσι μπορεί να αποφύγομε τα </a:t>
            </a:r>
            <a:r>
              <a:rPr lang="en-US" sz="2000" b="1" dirty="0" smtClean="0">
                <a:solidFill>
                  <a:srgbClr val="9BA51B"/>
                </a:solidFill>
              </a:rPr>
              <a:t>retransmissions</a:t>
            </a:r>
            <a:r>
              <a:rPr lang="en-US" b="1" dirty="0" smtClean="0"/>
              <a:t> </a:t>
            </a:r>
            <a:endParaRPr lang="el-GR" b="1" dirty="0" smtClean="0"/>
          </a:p>
          <a:p>
            <a:pPr lvl="1">
              <a:buFont typeface="Monotype Sorts"/>
              <a:buNone/>
            </a:pPr>
            <a:r>
              <a:rPr lang="el-GR" dirty="0" smtClean="0"/>
              <a:t>τα οποία </a:t>
            </a:r>
            <a:r>
              <a:rPr lang="el-GR" b="1" dirty="0" smtClean="0"/>
              <a:t>επίσης αυξάνουν την </a:t>
            </a:r>
            <a:r>
              <a:rPr lang="el-GR" b="1" dirty="0" smtClean="0">
                <a:solidFill>
                  <a:schemeClr val="hlink"/>
                </a:solidFill>
              </a:rPr>
              <a:t>καθυστέρηση της προώθησης των </a:t>
            </a:r>
          </a:p>
          <a:p>
            <a:pPr lvl="1">
              <a:buFont typeface="Monotype Sorts"/>
              <a:buNone/>
            </a:pPr>
            <a:r>
              <a:rPr lang="el-GR" b="1" dirty="0" smtClean="0">
                <a:solidFill>
                  <a:schemeClr val="hlink"/>
                </a:solidFill>
              </a:rPr>
              <a:t>πακέτων και τη μετάδοση περισσοτέρων </a:t>
            </a:r>
            <a:r>
              <a:rPr lang="en-US" b="1" dirty="0" smtClean="0">
                <a:solidFill>
                  <a:schemeClr val="hlink"/>
                </a:solidFill>
              </a:rPr>
              <a:t>bits</a:t>
            </a:r>
          </a:p>
          <a:p>
            <a:pPr lvl="1">
              <a:buFont typeface="Monotype Sorts"/>
              <a:buNone/>
            </a:pPr>
            <a:endParaRPr lang="en-US" sz="900" b="1" dirty="0" smtClean="0"/>
          </a:p>
          <a:p>
            <a:r>
              <a:rPr lang="el-GR" sz="2000" dirty="0" smtClean="0"/>
              <a:t>Τεχνικές</a:t>
            </a:r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8000"/>
                </a:solidFill>
              </a:rPr>
              <a:t>Έλεγχοι ισοτιμίας (</a:t>
            </a:r>
            <a:r>
              <a:rPr lang="en-GB" b="1" dirty="0" smtClean="0">
                <a:solidFill>
                  <a:srgbClr val="008000"/>
                </a:solidFill>
              </a:rPr>
              <a:t>p</a:t>
            </a:r>
            <a:r>
              <a:rPr lang="en-US" b="1" dirty="0" err="1" smtClean="0">
                <a:solidFill>
                  <a:srgbClr val="008000"/>
                </a:solidFill>
              </a:rPr>
              <a:t>arity</a:t>
            </a:r>
            <a:r>
              <a:rPr lang="en-US" b="1" dirty="0" smtClean="0">
                <a:solidFill>
                  <a:srgbClr val="008000"/>
                </a:solidFill>
              </a:rPr>
              <a:t> checks)</a:t>
            </a:r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solidFill>
                  <a:srgbClr val="3333FF"/>
                </a:solidFill>
              </a:rPr>
              <a:t>Άθροισμα ελέγχου </a:t>
            </a:r>
            <a:r>
              <a:rPr lang="en-US" b="1" dirty="0" smtClean="0">
                <a:solidFill>
                  <a:srgbClr val="3333FF"/>
                </a:solidFill>
              </a:rPr>
              <a:t>(</a:t>
            </a:r>
            <a:r>
              <a:rPr lang="en-GB" b="1" dirty="0" err="1" smtClean="0">
                <a:solidFill>
                  <a:srgbClr val="3333FF"/>
                </a:solidFill>
              </a:rPr>
              <a:t>checksumming</a:t>
            </a:r>
            <a:r>
              <a:rPr lang="en-GB" b="1" dirty="0" smtClean="0">
                <a:solidFill>
                  <a:srgbClr val="3333FF"/>
                </a:solidFill>
              </a:rPr>
              <a:t>, </a:t>
            </a:r>
            <a:r>
              <a:rPr lang="el-GR" b="1" dirty="0" smtClean="0">
                <a:solidFill>
                  <a:srgbClr val="3333FF"/>
                </a:solidFill>
              </a:rPr>
              <a:t>συνήθως στο επίπεδο </a:t>
            </a:r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solidFill>
                  <a:srgbClr val="3333FF"/>
                </a:solidFill>
              </a:rPr>
              <a:t>	μεταφοράς</a:t>
            </a:r>
            <a:r>
              <a:rPr lang="en-US" b="1" dirty="0" smtClean="0">
                <a:solidFill>
                  <a:srgbClr val="3333FF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8000"/>
                </a:solidFill>
              </a:rPr>
              <a:t>Κυκλικός έλεγχος πλεονασμού (</a:t>
            </a:r>
            <a:r>
              <a:rPr lang="en-GB" b="1" dirty="0" smtClean="0">
                <a:solidFill>
                  <a:srgbClr val="008000"/>
                </a:solidFill>
              </a:rPr>
              <a:t>c</a:t>
            </a:r>
            <a:r>
              <a:rPr lang="en-US" b="1" dirty="0" err="1" smtClean="0">
                <a:solidFill>
                  <a:srgbClr val="008000"/>
                </a:solidFill>
              </a:rPr>
              <a:t>yclic</a:t>
            </a:r>
            <a:r>
              <a:rPr lang="en-US" b="1" dirty="0" smtClean="0">
                <a:solidFill>
                  <a:srgbClr val="008000"/>
                </a:solidFill>
              </a:rPr>
              <a:t> redundancy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  <a:r>
              <a:rPr lang="en-GB" b="1" dirty="0" smtClean="0">
                <a:solidFill>
                  <a:srgbClr val="008000"/>
                </a:solidFill>
              </a:rPr>
              <a:t>check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endParaRPr lang="el-GR" b="1" dirty="0" smtClean="0">
              <a:solidFill>
                <a:srgbClr val="008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8000"/>
                </a:solidFill>
              </a:rPr>
              <a:t>	συνήθως στο </a:t>
            </a:r>
            <a:r>
              <a:rPr lang="en-US" b="1" dirty="0" smtClean="0">
                <a:solidFill>
                  <a:srgbClr val="008000"/>
                </a:solidFill>
              </a:rPr>
              <a:t>MAC </a:t>
            </a:r>
            <a:r>
              <a:rPr lang="el-GR" b="1" dirty="0" smtClean="0">
                <a:solidFill>
                  <a:srgbClr val="008000"/>
                </a:solidFill>
              </a:rPr>
              <a:t>επίπεδο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l-GR" b="1" dirty="0" smtClean="0">
                <a:solidFill>
                  <a:srgbClr val="008000"/>
                </a:solidFill>
              </a:rPr>
              <a:t>στον </a:t>
            </a:r>
            <a:r>
              <a:rPr lang="en-US" b="1" dirty="0" smtClean="0">
                <a:solidFill>
                  <a:srgbClr val="008000"/>
                </a:solidFill>
              </a:rPr>
              <a:t>adapter)</a:t>
            </a:r>
            <a:endParaRPr lang="el-GR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521 Error Det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71875"/>
            <a:ext cx="567055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Ανίχνευση Λάθους</a:t>
            </a:r>
            <a:endParaRPr lang="en-US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00063" y="1143000"/>
            <a:ext cx="8331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EDC= Error Detection and Correction bits (redundancy)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D    = Data</a:t>
            </a:r>
            <a:r>
              <a:rPr lang="el-GR" sz="2000">
                <a:latin typeface="Comic Sans MS" pitchFamily="66" charset="0"/>
              </a:rPr>
              <a:t>, προστατεύεται από τον έλεγχο λαθών</a:t>
            </a:r>
            <a:r>
              <a:rPr lang="en-US" sz="2000">
                <a:latin typeface="Comic Sans MS" pitchFamily="66" charset="0"/>
              </a:rPr>
              <a:t>, </a:t>
            </a:r>
            <a:r>
              <a:rPr lang="el-GR" sz="2000">
                <a:latin typeface="Comic Sans MS" pitchFamily="66" charset="0"/>
              </a:rPr>
              <a:t>μπορεί να περιλαμβάνει τμήματα της επικεφαλίδας</a:t>
            </a:r>
            <a:r>
              <a:rPr lang="en-US" sz="2000">
                <a:latin typeface="Comic Sans MS" pitchFamily="66" charset="0"/>
              </a:rPr>
              <a:t> 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</a:t>
            </a:r>
            <a:r>
              <a:rPr lang="el-GR" sz="2000">
                <a:latin typeface="Comic Sans MS" pitchFamily="66" charset="0"/>
              </a:rPr>
              <a:t>Η ανίχνευση λαθών δεν είναι </a:t>
            </a:r>
            <a:r>
              <a:rPr lang="en-US" sz="2000">
                <a:latin typeface="Comic Sans MS" pitchFamily="66" charset="0"/>
              </a:rPr>
              <a:t>100% </a:t>
            </a:r>
            <a:r>
              <a:rPr lang="el-GR" sz="2000">
                <a:latin typeface="Comic Sans MS" pitchFamily="66" charset="0"/>
              </a:rPr>
              <a:t>αξιόπιστη</a:t>
            </a:r>
            <a:r>
              <a:rPr lang="en-US" sz="2000">
                <a:latin typeface="Comic Sans MS" pitchFamily="66" charset="0"/>
              </a:rPr>
              <a:t>!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</a:t>
            </a:r>
            <a:r>
              <a:rPr lang="el-GR" sz="2000">
                <a:latin typeface="Comic Sans MS" pitchFamily="66" charset="0"/>
              </a:rPr>
              <a:t>Το πρωτόκολλο μπορεί να χάσει κάποια λάθη, αλλά σπάνια</a:t>
            </a:r>
            <a:endParaRPr lang="en-US" sz="2000">
              <a:latin typeface="Comic Sans MS" pitchFamily="66" charset="0"/>
            </a:endParaRPr>
          </a:p>
          <a:p>
            <a:pPr lvl="1"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</a:t>
            </a:r>
            <a:r>
              <a:rPr lang="el-GR" sz="2000">
                <a:latin typeface="Comic Sans MS" pitchFamily="66" charset="0"/>
              </a:rPr>
              <a:t>μεγαλύτερο </a:t>
            </a:r>
            <a:r>
              <a:rPr lang="en-US" sz="2000">
                <a:latin typeface="Comic Sans MS" pitchFamily="66" charset="0"/>
              </a:rPr>
              <a:t>EDC </a:t>
            </a:r>
            <a:r>
              <a:rPr lang="el-GR" sz="2000">
                <a:latin typeface="Comic Sans MS" pitchFamily="66" charset="0"/>
              </a:rPr>
              <a:t>τμήμα έχει σαν αποτέλεσμα καλύτερη ανίχνευση και διόρθωση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2500313" y="6215063"/>
            <a:ext cx="2517775" cy="503237"/>
          </a:xfrm>
          <a:prstGeom prst="ellipse">
            <a:avLst/>
          </a:prstGeom>
          <a:solidFill>
            <a:srgbClr val="E5E500">
              <a:alpha val="27058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Έλεγχοι ισοτιμίας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251950" cy="4648200"/>
          </a:xfrm>
        </p:spPr>
        <p:txBody>
          <a:bodyPr/>
          <a:lstStyle/>
          <a:p>
            <a:pPr>
              <a:buFont typeface="Webdings" pitchFamily="18" charset="2"/>
              <a:buChar char="U"/>
            </a:pPr>
            <a:r>
              <a:rPr lang="el-GR" smtClean="0"/>
              <a:t>Απλούστερο</a:t>
            </a:r>
            <a:r>
              <a:rPr lang="en-US" smtClean="0"/>
              <a:t>: </a:t>
            </a:r>
            <a:r>
              <a:rPr lang="el-GR" smtClean="0"/>
              <a:t>χρήση ενός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l-GR" smtClean="0">
                <a:solidFill>
                  <a:schemeClr val="hlink"/>
                </a:solidFill>
              </a:rPr>
              <a:t>μ</a:t>
            </a:r>
            <a:r>
              <a:rPr lang="en-GB" smtClean="0">
                <a:solidFill>
                  <a:schemeClr val="hlink"/>
                </a:solidFill>
              </a:rPr>
              <a:t>o</a:t>
            </a:r>
            <a:r>
              <a:rPr lang="el-GR" smtClean="0">
                <a:solidFill>
                  <a:schemeClr val="hlink"/>
                </a:solidFill>
              </a:rPr>
              <a:t>ναδικού </a:t>
            </a:r>
            <a:r>
              <a:rPr lang="en-GB" smtClean="0">
                <a:solidFill>
                  <a:schemeClr val="hlink"/>
                </a:solidFill>
              </a:rPr>
              <a:t>bit </a:t>
            </a:r>
            <a:r>
              <a:rPr lang="el-GR" smtClean="0">
                <a:solidFill>
                  <a:schemeClr val="hlink"/>
                </a:solidFill>
              </a:rPr>
              <a:t>ισοτιμίας</a:t>
            </a:r>
            <a:r>
              <a:rPr lang="en-GB" smtClean="0">
                <a:solidFill>
                  <a:schemeClr val="hlink"/>
                </a:solidFill>
              </a:rPr>
              <a:t> (single </a:t>
            </a:r>
            <a:r>
              <a:rPr lang="en-US" smtClean="0">
                <a:solidFill>
                  <a:schemeClr val="hlink"/>
                </a:solidFill>
              </a:rPr>
              <a:t>parity bit)</a:t>
            </a:r>
            <a:endParaRPr lang="el-GR" smtClean="0">
              <a:solidFill>
                <a:schemeClr val="hlink"/>
              </a:solidFill>
            </a:endParaRPr>
          </a:p>
          <a:p>
            <a:pPr>
              <a:buFont typeface="Webdings" pitchFamily="18" charset="2"/>
              <a:buNone/>
            </a:pPr>
            <a:endParaRPr lang="en-US" smtClean="0">
              <a:solidFill>
                <a:schemeClr val="hlink"/>
              </a:solidFill>
            </a:endParaRPr>
          </a:p>
          <a:p>
            <a:r>
              <a:rPr lang="el-GR" smtClean="0"/>
              <a:t>Εστω ότι </a:t>
            </a:r>
            <a:r>
              <a:rPr lang="en-US" i="1" smtClean="0">
                <a:solidFill>
                  <a:srgbClr val="3333FF"/>
                </a:solidFill>
              </a:rPr>
              <a:t>d</a:t>
            </a:r>
            <a:r>
              <a:rPr lang="en-US" smtClean="0"/>
              <a:t> bits </a:t>
            </a:r>
            <a:r>
              <a:rPr lang="el-GR" smtClean="0"/>
              <a:t>πληροφορίας στέλνονται</a:t>
            </a:r>
          </a:p>
          <a:p>
            <a:r>
              <a:rPr lang="el-GR" smtClean="0"/>
              <a:t>Σε ένα </a:t>
            </a:r>
            <a:r>
              <a:rPr lang="en-US" b="1" i="1" smtClean="0">
                <a:solidFill>
                  <a:schemeClr val="hlink"/>
                </a:solidFill>
              </a:rPr>
              <a:t>even</a:t>
            </a:r>
            <a:r>
              <a:rPr lang="en-US" smtClean="0">
                <a:solidFill>
                  <a:schemeClr val="hlink"/>
                </a:solidFill>
              </a:rPr>
              <a:t>-parity</a:t>
            </a:r>
            <a:r>
              <a:rPr lang="en-US" smtClean="0"/>
              <a:t> </a:t>
            </a:r>
            <a:r>
              <a:rPr lang="el-GR" smtClean="0"/>
              <a:t>μοντέλο, ο αποστολέας στέλνει </a:t>
            </a:r>
            <a:r>
              <a:rPr lang="el-GR" b="1" smtClean="0">
                <a:solidFill>
                  <a:srgbClr val="3333FF"/>
                </a:solidFill>
              </a:rPr>
              <a:t>ένα επιπρόσθετο </a:t>
            </a:r>
            <a:r>
              <a:rPr lang="en-US" b="1" smtClean="0">
                <a:solidFill>
                  <a:srgbClr val="3333FF"/>
                </a:solidFill>
              </a:rPr>
              <a:t>bit</a:t>
            </a:r>
            <a:r>
              <a:rPr lang="en-US" smtClean="0"/>
              <a:t> </a:t>
            </a:r>
            <a:r>
              <a:rPr lang="el-GR" smtClean="0"/>
              <a:t>και επιλέγει την τιμή του ώστε ο </a:t>
            </a:r>
            <a:r>
              <a:rPr lang="el-GR" b="1" smtClean="0">
                <a:solidFill>
                  <a:schemeClr val="hlink"/>
                </a:solidFill>
              </a:rPr>
              <a:t>συνολικός αριθμός 1</a:t>
            </a:r>
            <a:r>
              <a:rPr lang="en-US" b="1" smtClean="0">
                <a:solidFill>
                  <a:schemeClr val="hlink"/>
                </a:solidFill>
              </a:rPr>
              <a:t>s </a:t>
            </a:r>
            <a:r>
              <a:rPr lang="el-GR" b="1" smtClean="0">
                <a:solidFill>
                  <a:schemeClr val="hlink"/>
                </a:solidFill>
              </a:rPr>
              <a:t>των </a:t>
            </a:r>
            <a:r>
              <a:rPr lang="en-US" b="1" i="1" smtClean="0">
                <a:solidFill>
                  <a:schemeClr val="hlink"/>
                </a:solidFill>
              </a:rPr>
              <a:t>d</a:t>
            </a:r>
            <a:r>
              <a:rPr lang="el-GR" b="1" smtClean="0">
                <a:solidFill>
                  <a:schemeClr val="hlink"/>
                </a:solidFill>
              </a:rPr>
              <a:t>+1 </a:t>
            </a:r>
            <a:r>
              <a:rPr lang="en-US" b="1" smtClean="0">
                <a:solidFill>
                  <a:schemeClr val="hlink"/>
                </a:solidFill>
              </a:rPr>
              <a:t>bits </a:t>
            </a:r>
            <a:r>
              <a:rPr lang="el-GR" b="1" smtClean="0">
                <a:solidFill>
                  <a:schemeClr val="hlink"/>
                </a:solidFill>
              </a:rPr>
              <a:t>είναι άρτιος</a:t>
            </a:r>
          </a:p>
          <a:p>
            <a:pPr>
              <a:buFont typeface="Monotype Sorts"/>
              <a:buNone/>
            </a:pPr>
            <a:endParaRPr lang="el-GR" b="1" smtClean="0">
              <a:solidFill>
                <a:schemeClr val="hlink"/>
              </a:solidFill>
            </a:endParaRPr>
          </a:p>
          <a:p>
            <a:pPr>
              <a:buFont typeface="Monotype Sorts"/>
              <a:buNone/>
            </a:pPr>
            <a:r>
              <a:rPr lang="el-GR" smtClean="0">
                <a:sym typeface="Wingdings" pitchFamily="2" charset="2"/>
              </a:rPr>
              <a:t> </a:t>
            </a:r>
            <a:r>
              <a:rPr lang="el-GR" smtClean="0"/>
              <a:t>Ο δέκτης απλά ελέγχει των αριθμό των 1 και το </a:t>
            </a:r>
            <a:r>
              <a:rPr lang="en-US" smtClean="0"/>
              <a:t>parity bit</a:t>
            </a:r>
            <a:endParaRPr lang="el-GR" smtClean="0"/>
          </a:p>
          <a:p>
            <a:pPr>
              <a:buFont typeface="Monotype Sorts"/>
              <a:buNone/>
            </a:pPr>
            <a:r>
              <a:rPr lang="el-GR" smtClean="0"/>
              <a:t>και μπορεί να ξέρει αν ένας περιττός αριθμός λαθών έχει συμβεί</a:t>
            </a:r>
          </a:p>
          <a:p>
            <a:pPr>
              <a:buFont typeface="Monotype Sorts"/>
              <a:buNone/>
            </a:pPr>
            <a:endParaRPr lang="el-GR" smtClean="0"/>
          </a:p>
          <a:p>
            <a:pPr>
              <a:buFont typeface="Monotype Sorts"/>
              <a:buNone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Θέματα προς συζήτηση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26135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dirty="0" smtClean="0"/>
              <a:t> ... Ερωτήσεις από τα προηγούμενα </a:t>
            </a:r>
            <a:r>
              <a:rPr lang="en-US" dirty="0" smtClean="0"/>
              <a:t>lectures </a:t>
            </a:r>
            <a:r>
              <a:rPr lang="el-GR" dirty="0" smtClean="0"/>
              <a:t>...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Επίπεδο ζεύξης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Ανίχνευση και διόρθωση λαθών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Τυχαία </a:t>
            </a:r>
            <a:r>
              <a:rPr lang="el-GR" dirty="0" err="1" smtClean="0"/>
              <a:t>πολλάπλή</a:t>
            </a:r>
            <a:r>
              <a:rPr lang="el-GR" dirty="0" smtClean="0"/>
              <a:t> πρόσβαση στο κανάλι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MAC </a:t>
            </a:r>
            <a:r>
              <a:rPr lang="el-GR" dirty="0" smtClean="0"/>
              <a:t>διευθύνσεις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5157788"/>
            <a:ext cx="52847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l-GR" sz="2000"/>
              <a:t>Βασισμένο κυρίως στο Κεφ. 5 βιβλίου </a:t>
            </a:r>
            <a:r>
              <a:rPr lang="en-US" sz="2000"/>
              <a:t>Kurose</a:t>
            </a:r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5334000" cy="838200"/>
          </a:xfrm>
        </p:spPr>
        <p:txBody>
          <a:bodyPr/>
          <a:lstStyle/>
          <a:p>
            <a:r>
              <a:rPr lang="el-GR" smtClean="0"/>
              <a:t>Έλεγχος ισοτιμίας</a:t>
            </a:r>
            <a:endParaRPr lang="en-US" smtClean="0"/>
          </a:p>
        </p:txBody>
      </p:sp>
      <p:pic>
        <p:nvPicPr>
          <p:cNvPr id="39939" name="Picture 3" descr="522 Single Bit P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2875" y="1428750"/>
            <a:ext cx="3709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u="sng">
                <a:solidFill>
                  <a:srgbClr val="FF0000"/>
                </a:solidFill>
                <a:latin typeface="Comic Sans MS" pitchFamily="66" charset="0"/>
              </a:rPr>
              <a:t>Μοναδικό</a:t>
            </a:r>
            <a:r>
              <a:rPr lang="en-US" sz="2400" u="sng">
                <a:solidFill>
                  <a:srgbClr val="FF0000"/>
                </a:solidFill>
                <a:latin typeface="Comic Sans MS" pitchFamily="66" charset="0"/>
              </a:rPr>
              <a:t> Bit </a:t>
            </a:r>
            <a:r>
              <a:rPr lang="el-GR" sz="2400" u="sng">
                <a:solidFill>
                  <a:srgbClr val="FF0000"/>
                </a:solidFill>
                <a:latin typeface="Comic Sans MS" pitchFamily="66" charset="0"/>
              </a:rPr>
              <a:t>Ισοτιμίας</a:t>
            </a:r>
            <a:r>
              <a:rPr lang="en-US" sz="2400" u="sng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en-US" sz="2400" b="1">
              <a:latin typeface="Comic Sans MS" pitchFamily="66" charset="0"/>
            </a:endParaRPr>
          </a:p>
          <a:p>
            <a:pPr eaLnBrk="0" hangingPunct="0"/>
            <a:r>
              <a:rPr lang="el-GR" sz="1600" b="1">
                <a:latin typeface="Comic Sans MS" pitchFamily="66" charset="0"/>
              </a:rPr>
              <a:t>Ανιχνέυει λάθη ενός μόνο </a:t>
            </a:r>
            <a:r>
              <a:rPr lang="en-GB" sz="1600" b="1">
                <a:latin typeface="Comic Sans MS" pitchFamily="66" charset="0"/>
              </a:rPr>
              <a:t>bit</a:t>
            </a:r>
            <a:endParaRPr lang="en-US" sz="3200" b="1">
              <a:latin typeface="Comic Sans MS" pitchFamily="66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5738" y="1412875"/>
            <a:ext cx="4673600" cy="4927600"/>
            <a:chOff x="2295" y="887"/>
            <a:chExt cx="2944" cy="3104"/>
          </a:xfrm>
        </p:grpSpPr>
        <p:pic>
          <p:nvPicPr>
            <p:cNvPr id="39949" name="Picture 5" descr="523 Double Bit Parit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9" y="1399"/>
              <a:ext cx="2363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0" name="Text Box 6"/>
            <p:cNvSpPr txBox="1">
              <a:spLocks noChangeArrowheads="1"/>
            </p:cNvSpPr>
            <p:nvPr/>
          </p:nvSpPr>
          <p:spPr bwMode="auto">
            <a:xfrm>
              <a:off x="2295" y="887"/>
              <a:ext cx="294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400" u="sng">
                  <a:solidFill>
                    <a:srgbClr val="FF0000"/>
                  </a:solidFill>
                  <a:latin typeface="Comic Sans MS" pitchFamily="66" charset="0"/>
                </a:rPr>
                <a:t>Δισδιάστατο</a:t>
              </a:r>
              <a:r>
                <a:rPr lang="en-US" sz="2400" u="sng">
                  <a:solidFill>
                    <a:srgbClr val="FF0000"/>
                  </a:solidFill>
                  <a:latin typeface="Comic Sans MS" pitchFamily="66" charset="0"/>
                </a:rPr>
                <a:t> Bit </a:t>
              </a:r>
              <a:r>
                <a:rPr lang="el-GR" sz="2400" u="sng">
                  <a:solidFill>
                    <a:srgbClr val="FF0000"/>
                  </a:solidFill>
                  <a:latin typeface="Comic Sans MS" pitchFamily="66" charset="0"/>
                </a:rPr>
                <a:t>Ισοτιμίας</a:t>
              </a:r>
              <a:r>
                <a:rPr lang="en-US" sz="2400" b="1" u="sng">
                  <a:solidFill>
                    <a:srgbClr val="FF0000"/>
                  </a:solidFill>
                  <a:latin typeface="Comic Sans MS" pitchFamily="66" charset="0"/>
                </a:rPr>
                <a:t>:</a:t>
              </a:r>
              <a:endParaRPr lang="en-US" sz="2400" b="1">
                <a:latin typeface="Comic Sans MS" pitchFamily="66" charset="0"/>
              </a:endParaRPr>
            </a:p>
            <a:p>
              <a:pPr eaLnBrk="0" hangingPunct="0"/>
              <a:r>
                <a:rPr lang="el-GR" sz="1600" b="1">
                  <a:latin typeface="Comic Sans MS" pitchFamily="66" charset="0"/>
                </a:rPr>
                <a:t>Ανιχνεύει και διορθώνει λάθη σε ένα μόνο </a:t>
              </a:r>
              <a:r>
                <a:rPr lang="en-GB" sz="1600" b="1">
                  <a:latin typeface="Comic Sans MS" pitchFamily="66" charset="0"/>
                </a:rPr>
                <a:t>bit</a:t>
              </a:r>
              <a:r>
                <a:rPr lang="el-GR" sz="1600" b="1">
                  <a:latin typeface="Comic Sans MS" pitchFamily="66" charset="0"/>
                </a:rPr>
                <a:t> </a:t>
              </a:r>
              <a:endParaRPr lang="en-US" sz="3200" b="1">
                <a:latin typeface="Comic Sans MS" pitchFamily="66" charset="0"/>
              </a:endParaRPr>
            </a:p>
          </p:txBody>
        </p:sp>
        <p:sp>
          <p:nvSpPr>
            <p:cNvPr id="39951" name="Oval 7"/>
            <p:cNvSpPr>
              <a:spLocks noChangeArrowheads="1"/>
            </p:cNvSpPr>
            <p:nvPr/>
          </p:nvSpPr>
          <p:spPr bwMode="auto">
            <a:xfrm>
              <a:off x="2743" y="3290"/>
              <a:ext cx="92" cy="10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/>
            </a:p>
          </p:txBody>
        </p:sp>
        <p:sp>
          <p:nvSpPr>
            <p:cNvPr id="39952" name="Text Box 8"/>
            <p:cNvSpPr txBox="1">
              <a:spLocks noChangeArrowheads="1"/>
            </p:cNvSpPr>
            <p:nvPr/>
          </p:nvSpPr>
          <p:spPr bwMode="auto">
            <a:xfrm>
              <a:off x="2696" y="3231"/>
              <a:ext cx="1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ourier New" pitchFamily="49" charset="0"/>
                </a:rPr>
                <a:t>0</a:t>
              </a:r>
              <a:endParaRPr lang="en-US" sz="1800">
                <a:latin typeface="Comic Sans MS" pitchFamily="66" charset="0"/>
              </a:endParaRPr>
            </a:p>
          </p:txBody>
        </p:sp>
        <p:sp>
          <p:nvSpPr>
            <p:cNvPr id="39953" name="Oval 9"/>
            <p:cNvSpPr>
              <a:spLocks noChangeArrowheads="1"/>
            </p:cNvSpPr>
            <p:nvPr/>
          </p:nvSpPr>
          <p:spPr bwMode="auto">
            <a:xfrm>
              <a:off x="3789" y="3287"/>
              <a:ext cx="92" cy="10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/>
            </a:p>
          </p:txBody>
        </p:sp>
        <p:sp>
          <p:nvSpPr>
            <p:cNvPr id="39954" name="Text Box 10"/>
            <p:cNvSpPr txBox="1">
              <a:spLocks noChangeArrowheads="1"/>
            </p:cNvSpPr>
            <p:nvPr/>
          </p:nvSpPr>
          <p:spPr bwMode="auto">
            <a:xfrm>
              <a:off x="3742" y="3228"/>
              <a:ext cx="1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ourier New" pitchFamily="49" charset="0"/>
                </a:rPr>
                <a:t>0</a:t>
              </a:r>
              <a:endParaRPr lang="en-US" sz="1800">
                <a:latin typeface="Comic Sans MS" pitchFamily="66" charset="0"/>
              </a:endParaRPr>
            </a:p>
          </p:txBody>
        </p:sp>
        <p:grpSp>
          <p:nvGrpSpPr>
            <p:cNvPr id="39955" name="Group 15"/>
            <p:cNvGrpSpPr>
              <a:grpSpLocks/>
            </p:cNvGrpSpPr>
            <p:nvPr/>
          </p:nvGrpSpPr>
          <p:grpSpPr bwMode="auto">
            <a:xfrm>
              <a:off x="3016" y="1979"/>
              <a:ext cx="1815" cy="408"/>
              <a:chOff x="3016" y="1979"/>
              <a:chExt cx="1815" cy="408"/>
            </a:xfrm>
          </p:grpSpPr>
          <p:sp>
            <p:nvSpPr>
              <p:cNvPr id="39956" name="Oval 11"/>
              <p:cNvSpPr>
                <a:spLocks noChangeArrowheads="1"/>
              </p:cNvSpPr>
              <p:nvPr/>
            </p:nvSpPr>
            <p:spPr bwMode="auto">
              <a:xfrm>
                <a:off x="3016" y="2069"/>
                <a:ext cx="1316" cy="272"/>
              </a:xfrm>
              <a:prstGeom prst="ellipse">
                <a:avLst/>
              </a:prstGeom>
              <a:noFill/>
              <a:ln w="38100">
                <a:solidFill>
                  <a:srgbClr val="E5E5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r"/>
                <a:endParaRPr lang="en-GB"/>
              </a:p>
            </p:txBody>
          </p:sp>
          <p:sp>
            <p:nvSpPr>
              <p:cNvPr id="39957" name="AutoShape 13"/>
              <p:cNvSpPr>
                <a:spLocks noChangeArrowheads="1"/>
              </p:cNvSpPr>
              <p:nvPr/>
            </p:nvSpPr>
            <p:spPr bwMode="auto">
              <a:xfrm>
                <a:off x="3969" y="1979"/>
                <a:ext cx="590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8 w 21600"/>
                  <a:gd name="T19" fmla="*/ 3222 h 21600"/>
                  <a:gd name="T20" fmla="*/ 18452 w 21600"/>
                  <a:gd name="T21" fmla="*/ 1837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958" name="Oval 14"/>
              <p:cNvSpPr>
                <a:spLocks noChangeArrowheads="1"/>
              </p:cNvSpPr>
              <p:nvPr/>
            </p:nvSpPr>
            <p:spPr bwMode="auto">
              <a:xfrm>
                <a:off x="4332" y="2115"/>
                <a:ext cx="499" cy="272"/>
              </a:xfrm>
              <a:prstGeom prst="ellipse">
                <a:avLst/>
              </a:prstGeom>
              <a:noFill/>
              <a:ln w="57150">
                <a:solidFill>
                  <a:srgbClr val="E5E5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r"/>
                <a:endParaRPr lang="en-GB"/>
              </a:p>
            </p:txBody>
          </p:sp>
        </p:grpSp>
      </p:grpSp>
      <p:sp>
        <p:nvSpPr>
          <p:cNvPr id="100368" name="Oval 16"/>
          <p:cNvSpPr>
            <a:spLocks noChangeArrowheads="1"/>
          </p:cNvSpPr>
          <p:nvPr/>
        </p:nvSpPr>
        <p:spPr bwMode="auto">
          <a:xfrm>
            <a:off x="1042988" y="3573463"/>
            <a:ext cx="1368425" cy="1295400"/>
          </a:xfrm>
          <a:prstGeom prst="ellipse">
            <a:avLst/>
          </a:prstGeom>
          <a:noFill/>
          <a:ln w="889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n-GB"/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1095375" y="4765675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endParaRPr lang="el-GR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1042988" y="3789363"/>
            <a:ext cx="1404937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Δεν </a:t>
            </a:r>
          </a:p>
          <a:p>
            <a:pPr algn="ctr"/>
            <a:r>
              <a:rPr lang="el-GR" sz="1800"/>
              <a:t>διορθώνουν</a:t>
            </a:r>
          </a:p>
          <a:p>
            <a:pPr algn="ctr"/>
            <a:r>
              <a:rPr lang="el-GR" sz="1800"/>
              <a:t> το </a:t>
            </a:r>
          </a:p>
          <a:p>
            <a:pPr algn="ctr"/>
            <a:r>
              <a:rPr lang="el-GR" sz="1800"/>
              <a:t>λάθος</a:t>
            </a:r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 flipV="1">
            <a:off x="1116013" y="3789363"/>
            <a:ext cx="1079500" cy="7191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9946" name="Rectangle 19"/>
          <p:cNvSpPr>
            <a:spLocks noChangeArrowheads="1"/>
          </p:cNvSpPr>
          <p:nvPr/>
        </p:nvSpPr>
        <p:spPr bwMode="auto">
          <a:xfrm>
            <a:off x="5867400" y="5805488"/>
            <a:ext cx="2665413" cy="576262"/>
          </a:xfrm>
          <a:prstGeom prst="rect">
            <a:avLst/>
          </a:prstGeom>
          <a:solidFill>
            <a:srgbClr val="8585FF">
              <a:alpha val="23137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r"/>
            <a:endParaRPr lang="el-GR" sz="1600"/>
          </a:p>
        </p:txBody>
      </p:sp>
      <p:sp>
        <p:nvSpPr>
          <p:cNvPr id="39947" name="TextBox 20"/>
          <p:cNvSpPr txBox="1">
            <a:spLocks noChangeArrowheads="1"/>
          </p:cNvSpPr>
          <p:nvPr/>
        </p:nvSpPr>
        <p:spPr bwMode="auto">
          <a:xfrm>
            <a:off x="0" y="5661025"/>
            <a:ext cx="619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3600" i="1" dirty="0">
                <a:sym typeface="Wingdings" pitchFamily="2" charset="2"/>
              </a:rPr>
              <a:t> </a:t>
            </a:r>
            <a:r>
              <a:rPr lang="el-GR" sz="1800" i="1" dirty="0"/>
              <a:t>Προσοχή</a:t>
            </a:r>
            <a:r>
              <a:rPr lang="en-US" sz="1800" i="1" dirty="0"/>
              <a:t>: </a:t>
            </a:r>
            <a:r>
              <a:rPr lang="el-GR" sz="1800" i="1" dirty="0"/>
              <a:t>δείτε αν διορθώνονται περισσότερα λάθη </a:t>
            </a:r>
          </a:p>
          <a:p>
            <a:pPr algn="r"/>
            <a:r>
              <a:rPr lang="el-GR" sz="1800" i="1" dirty="0"/>
              <a:t>και σε </a:t>
            </a:r>
            <a:r>
              <a:rPr lang="el-GR" sz="1800" i="1" dirty="0" smtClean="0"/>
              <a:t>ποιές </a:t>
            </a:r>
            <a:r>
              <a:rPr lang="el-GR" sz="1800" i="1" dirty="0"/>
              <a:t>περιπτώσεις</a:t>
            </a:r>
            <a:endParaRPr lang="en-US" sz="1800" i="1" dirty="0"/>
          </a:p>
        </p:txBody>
      </p:sp>
      <p:cxnSp>
        <p:nvCxnSpPr>
          <p:cNvPr id="39948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5868194" y="6236494"/>
            <a:ext cx="576263" cy="2889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8" grpId="0" animBg="1"/>
      <p:bldP spid="100369" grpId="0"/>
      <p:bldP spid="100370" grpId="0"/>
      <p:bldP spid="1003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Περίπτωση πολλαπλών λαθών (</a:t>
            </a:r>
            <a:r>
              <a:rPr lang="en-US" smtClean="0"/>
              <a:t>Parity checks</a:t>
            </a:r>
            <a:r>
              <a:rPr lang="el-GR" smtClean="0"/>
              <a:t>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685338" cy="4648200"/>
          </a:xfrm>
        </p:spPr>
        <p:txBody>
          <a:bodyPr/>
          <a:lstStyle/>
          <a:p>
            <a:pPr>
              <a:buFont typeface="Monotype Sorts"/>
              <a:buNone/>
            </a:pPr>
            <a:endParaRPr lang="el-GR" smtClean="0"/>
          </a:p>
          <a:p>
            <a:pPr>
              <a:buFont typeface="Wingdings" pitchFamily="2" charset="2"/>
              <a:buChar char="!"/>
            </a:pPr>
            <a:r>
              <a:rPr lang="el-GR" sz="2000" smtClean="0"/>
              <a:t>Εάν το λάθος σε ένα </a:t>
            </a:r>
            <a:r>
              <a:rPr lang="en-US" sz="2000" smtClean="0"/>
              <a:t>bit </a:t>
            </a:r>
            <a:r>
              <a:rPr lang="el-GR" sz="2000" smtClean="0"/>
              <a:t>συμβαίνει ανεξάρτητα από τι γίνεται στα </a:t>
            </a:r>
          </a:p>
          <a:p>
            <a:pPr>
              <a:buFont typeface="Wingdings" pitchFamily="2" charset="2"/>
              <a:buNone/>
            </a:pPr>
            <a:r>
              <a:rPr lang="el-GR" sz="2000" smtClean="0"/>
              <a:t>  διπλανά του </a:t>
            </a:r>
            <a:r>
              <a:rPr lang="en-US" sz="2000" smtClean="0"/>
              <a:t>bits </a:t>
            </a:r>
            <a:r>
              <a:rPr lang="el-GR" sz="2000" smtClean="0"/>
              <a:t>τότε η πιθανότητα πολλαπλών λαθών σε ένα πακέτο </a:t>
            </a:r>
          </a:p>
          <a:p>
            <a:pPr>
              <a:buFont typeface="Wingdings" pitchFamily="2" charset="2"/>
              <a:buNone/>
            </a:pPr>
            <a:r>
              <a:rPr lang="el-GR" sz="2000" smtClean="0"/>
              <a:t>  είναι πολύ μικρή</a:t>
            </a: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l-GR" sz="2200" smtClean="0"/>
              <a:t>                                                                 </a:t>
            </a:r>
            <a:r>
              <a:rPr lang="el-GR" sz="2800" smtClean="0">
                <a:sym typeface="Webdings" pitchFamily="18" charset="2"/>
              </a:rPr>
              <a:t></a:t>
            </a:r>
            <a:r>
              <a:rPr lang="el-GR" sz="2200" smtClean="0"/>
              <a:t> </a:t>
            </a:r>
            <a:r>
              <a:rPr lang="el-GR" sz="1800" smtClean="0"/>
              <a:t>Γιατί ???</a:t>
            </a:r>
          </a:p>
          <a:p>
            <a:pPr>
              <a:buSzPct val="110000"/>
              <a:buFont typeface="Wingdings" pitchFamily="2" charset="2"/>
              <a:buChar char="M"/>
            </a:pPr>
            <a:r>
              <a:rPr lang="el-GR" sz="2000" smtClean="0"/>
              <a:t>Ωστόσο εμπειρικές μελέτες με μετρήσεις σε πραγματικά δίκτυα</a:t>
            </a:r>
          </a:p>
          <a:p>
            <a:pPr>
              <a:buSzPct val="110000"/>
              <a:buFont typeface="Wingdings" pitchFamily="2" charset="2"/>
              <a:buNone/>
            </a:pPr>
            <a:r>
              <a:rPr lang="el-GR" sz="2000" smtClean="0"/>
              <a:t> δείχνουν ότι τα </a:t>
            </a:r>
            <a:r>
              <a:rPr lang="el-GR" sz="2000" smtClean="0">
                <a:solidFill>
                  <a:schemeClr val="hlink"/>
                </a:solidFill>
              </a:rPr>
              <a:t>λάθη στα </a:t>
            </a:r>
            <a:r>
              <a:rPr lang="en-US" sz="2000" smtClean="0">
                <a:solidFill>
                  <a:schemeClr val="hlink"/>
                </a:solidFill>
              </a:rPr>
              <a:t>bits </a:t>
            </a:r>
            <a:r>
              <a:rPr lang="el-GR" sz="2000" smtClean="0">
                <a:solidFill>
                  <a:schemeClr val="hlink"/>
                </a:solidFill>
              </a:rPr>
              <a:t>γίνονται σε </a:t>
            </a:r>
            <a:r>
              <a:rPr lang="en-US" sz="2000" i="1" smtClean="0">
                <a:solidFill>
                  <a:schemeClr val="hlink"/>
                </a:solidFill>
              </a:rPr>
              <a:t>bursts</a:t>
            </a:r>
            <a:r>
              <a:rPr lang="en-US" sz="2000" i="1" smtClean="0"/>
              <a:t> </a:t>
            </a:r>
            <a:r>
              <a:rPr lang="en-US" sz="2000" smtClean="0"/>
              <a:t>(</a:t>
            </a:r>
            <a:r>
              <a:rPr lang="el-GR" sz="2000" smtClean="0"/>
              <a:t>έχουν </a:t>
            </a:r>
            <a:r>
              <a:rPr lang="en-US" sz="2000" smtClean="0"/>
              <a:t>“</a:t>
            </a:r>
            <a:r>
              <a:rPr lang="el-GR" sz="2000" smtClean="0"/>
              <a:t>εκρηκτικό</a:t>
            </a:r>
            <a:r>
              <a:rPr lang="en-US" sz="2000" smtClean="0"/>
              <a:t>”</a:t>
            </a:r>
            <a:r>
              <a:rPr lang="el-GR" sz="2000" smtClean="0"/>
              <a:t> </a:t>
            </a:r>
            <a:r>
              <a:rPr lang="en-US" sz="2000" smtClean="0"/>
              <a:t>pattern)</a:t>
            </a:r>
            <a:endParaRPr lang="el-GR" sz="2000" smtClean="0"/>
          </a:p>
          <a:p>
            <a:pPr>
              <a:buFont typeface="Monotype Sorts"/>
              <a:buNone/>
            </a:pPr>
            <a:r>
              <a:rPr lang="el-GR" sz="2000" smtClean="0"/>
              <a:t>                       δηλαδή υπάρχουν </a:t>
            </a:r>
            <a:r>
              <a:rPr lang="el-GR" sz="2000" b="1" i="1" smtClean="0"/>
              <a:t>γειτονικά</a:t>
            </a:r>
            <a:r>
              <a:rPr lang="en-US" sz="2000" b="1" i="1" smtClean="0"/>
              <a:t> bits </a:t>
            </a:r>
            <a:r>
              <a:rPr lang="el-GR" sz="2000" smtClean="0"/>
              <a:t>που έχουν λάθη</a:t>
            </a:r>
            <a:r>
              <a:rPr lang="en-US" sz="2000" smtClean="0"/>
              <a:t> </a:t>
            </a:r>
            <a:endParaRPr lang="el-GR" sz="2000" smtClean="0"/>
          </a:p>
          <a:p>
            <a:pPr>
              <a:buFont typeface="Monotype Sorts"/>
              <a:buNone/>
            </a:pPr>
            <a:endParaRPr lang="en-US" sz="2200" smtClean="0"/>
          </a:p>
          <a:p>
            <a:pPr>
              <a:buSzPct val="115000"/>
              <a:buFont typeface="Wingdings" pitchFamily="2" charset="2"/>
              <a:buChar char="F"/>
            </a:pPr>
            <a:r>
              <a:rPr lang="el-GR" sz="2000" smtClean="0"/>
              <a:t>Επομένως ένας πιο</a:t>
            </a:r>
            <a:r>
              <a:rPr lang="el-GR" sz="2000" b="1" smtClean="0">
                <a:solidFill>
                  <a:srgbClr val="9BA51B"/>
                </a:solidFill>
              </a:rPr>
              <a:t> </a:t>
            </a:r>
            <a:r>
              <a:rPr lang="en-US" sz="2000" b="1" smtClean="0">
                <a:solidFill>
                  <a:srgbClr val="9BA51B"/>
                </a:solidFill>
              </a:rPr>
              <a:t>robust </a:t>
            </a:r>
            <a:r>
              <a:rPr lang="el-GR" sz="2000" smtClean="0"/>
              <a:t>μηχανισμός πρέπει να χρησιμοποιηθεί</a:t>
            </a:r>
            <a:r>
              <a:rPr lang="el-GR" sz="220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el-GR" sz="2200" smtClean="0"/>
              <a:t>    </a:t>
            </a:r>
            <a:r>
              <a:rPr lang="el-GR" sz="2200" smtClean="0">
                <a:sym typeface="Wingdings" pitchFamily="2" charset="2"/>
              </a:rPr>
              <a:t>  </a:t>
            </a:r>
            <a:r>
              <a:rPr lang="el-GR" sz="2200" smtClean="0"/>
              <a:t>και ευτυχώς χρησιμοποιείται στην πράξη!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error correction (FEC) </a:t>
            </a:r>
            <a:r>
              <a:rPr lang="el-GR" smtClean="0"/>
              <a:t>μηχανισμοί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Μηχανισμοί στον δέκτη για ανίχνευση </a:t>
            </a:r>
            <a:r>
              <a:rPr lang="el-GR" dirty="0" smtClean="0">
                <a:solidFill>
                  <a:schemeClr val="hlink"/>
                </a:solidFill>
              </a:rPr>
              <a:t>και διόρθωση</a:t>
            </a:r>
            <a:r>
              <a:rPr lang="el-GR" dirty="0" smtClean="0"/>
              <a:t> λάθους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Τυπικά χρησιμοποιούνται σε </a:t>
            </a:r>
            <a:r>
              <a:rPr lang="en-US" dirty="0" smtClean="0"/>
              <a:t>audio storage &amp; playback devices (</a:t>
            </a:r>
            <a:r>
              <a:rPr lang="el-GR" dirty="0" smtClean="0"/>
              <a:t>πχ </a:t>
            </a:r>
            <a:r>
              <a:rPr lang="en-US" dirty="0" smtClean="0"/>
              <a:t>audio CDs)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Στα δίκτυα βοηθούν γιατί ελαττώνουν τον αριθμό των </a:t>
            </a:r>
            <a:r>
              <a:rPr lang="en-US" dirty="0" smtClean="0"/>
              <a:t>retransmissions </a:t>
            </a:r>
            <a:r>
              <a:rPr lang="el-GR" dirty="0" smtClean="0"/>
              <a:t>που πρέπει να γίνουν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Μέθοδοι αθροίσματος ελέγχου (</a:t>
            </a:r>
            <a:r>
              <a:rPr lang="en-GB" smtClean="0"/>
              <a:t>c</a:t>
            </a:r>
            <a:r>
              <a:rPr lang="en-US" smtClean="0"/>
              <a:t>hecksumming) </a:t>
            </a:r>
            <a:endParaRPr lang="el-GR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Σε αυτές τις τεχνικές, τα </a:t>
            </a:r>
            <a:r>
              <a:rPr lang="en-US" b="1" i="1" dirty="0" smtClean="0">
                <a:solidFill>
                  <a:srgbClr val="008000"/>
                </a:solidFill>
              </a:rPr>
              <a:t>d</a:t>
            </a:r>
            <a:r>
              <a:rPr lang="en-US" b="1" dirty="0" smtClean="0">
                <a:solidFill>
                  <a:srgbClr val="008000"/>
                </a:solidFill>
              </a:rPr>
              <a:t> bits </a:t>
            </a:r>
            <a:r>
              <a:rPr lang="el-GR" b="1" dirty="0" smtClean="0">
                <a:solidFill>
                  <a:srgbClr val="008000"/>
                </a:solidFill>
              </a:rPr>
              <a:t>δεδομένων</a:t>
            </a:r>
            <a:r>
              <a:rPr lang="en-US" dirty="0" smtClean="0"/>
              <a:t> </a:t>
            </a:r>
            <a:r>
              <a:rPr lang="el-GR" dirty="0" smtClean="0"/>
              <a:t>μεταχειρίζονται σαν μία ακολουθία από </a:t>
            </a:r>
            <a:r>
              <a:rPr lang="en-US" b="1" i="1" dirty="0" smtClean="0">
                <a:solidFill>
                  <a:schemeClr val="hlink"/>
                </a:solidFill>
              </a:rPr>
              <a:t>k</a:t>
            </a:r>
            <a:r>
              <a:rPr lang="en-US" b="1" dirty="0" smtClean="0">
                <a:solidFill>
                  <a:schemeClr val="hlink"/>
                </a:solidFill>
              </a:rPr>
              <a:t>-bit </a:t>
            </a:r>
            <a:r>
              <a:rPr lang="el-GR" b="1" dirty="0" smtClean="0">
                <a:solidFill>
                  <a:schemeClr val="hlink"/>
                </a:solidFill>
              </a:rPr>
              <a:t>ακεραίους</a:t>
            </a:r>
            <a:endParaRPr lang="en-US" b="1" dirty="0" smtClean="0">
              <a:solidFill>
                <a:schemeClr val="hlink"/>
              </a:solidFill>
            </a:endParaRPr>
          </a:p>
          <a:p>
            <a:pPr>
              <a:buFont typeface="Monotype Sorts"/>
              <a:buNone/>
            </a:pPr>
            <a:endParaRPr lang="el-GR" dirty="0" smtClean="0"/>
          </a:p>
          <a:p>
            <a:pPr>
              <a:buFont typeface="Monotype Sorts"/>
              <a:buNone/>
            </a:pPr>
            <a:r>
              <a:rPr lang="en-US" dirty="0" smtClean="0">
                <a:solidFill>
                  <a:schemeClr val="hlink"/>
                </a:solidFill>
              </a:rPr>
              <a:t>Internet checksum: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b="1" u="sng" dirty="0" smtClean="0">
                <a:solidFill>
                  <a:srgbClr val="008000"/>
                </a:solidFill>
              </a:rPr>
              <a:t>Άθροισε 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  <a:r>
              <a:rPr lang="el-GR" dirty="0" smtClean="0"/>
              <a:t>αυτούς τους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k</a:t>
            </a:r>
            <a:r>
              <a:rPr lang="en-US" b="1" dirty="0" smtClean="0">
                <a:solidFill>
                  <a:srgbClr val="008000"/>
                </a:solidFill>
              </a:rPr>
              <a:t>-bit </a:t>
            </a:r>
            <a:r>
              <a:rPr lang="el-GR" b="1" dirty="0" smtClean="0">
                <a:solidFill>
                  <a:srgbClr val="008000"/>
                </a:solidFill>
              </a:rPr>
              <a:t>ακεραίους,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Χρησιμοποίησε το </a:t>
            </a:r>
            <a:r>
              <a:rPr lang="el-GR" b="1" dirty="0" smtClean="0">
                <a:solidFill>
                  <a:srgbClr val="008000"/>
                </a:solidFill>
              </a:rPr>
              <a:t>παραγόμενο άθροισμα </a:t>
            </a:r>
            <a:r>
              <a:rPr lang="el-GR" dirty="0" smtClean="0"/>
              <a:t>ως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bits</a:t>
            </a:r>
            <a:r>
              <a:rPr lang="el-GR" b="1" dirty="0" smtClean="0">
                <a:solidFill>
                  <a:srgbClr val="008000"/>
                </a:solidFill>
              </a:rPr>
              <a:t> ανίχνευσης λαθών</a:t>
            </a:r>
            <a:r>
              <a:rPr lang="en-US" b="1" dirty="0" smtClean="0"/>
              <a:t> (</a:t>
            </a:r>
            <a:r>
              <a:rPr lang="en-US" dirty="0" smtClean="0"/>
              <a:t>e.g., k=16)</a:t>
            </a:r>
            <a:endParaRPr lang="el-GR" dirty="0" smtClean="0"/>
          </a:p>
          <a:p>
            <a:pPr lvl="1">
              <a:buFont typeface="Monotype Sorts"/>
              <a:buNone/>
            </a:pPr>
            <a:endParaRPr lang="el-GR" dirty="0" smtClean="0"/>
          </a:p>
          <a:p>
            <a:pPr lvl="1">
              <a:buFont typeface="Monotype Sorts"/>
              <a:buNone/>
            </a:pPr>
            <a:r>
              <a:rPr lang="en-US" sz="2400" dirty="0" smtClean="0">
                <a:sym typeface="Wingdings" pitchFamily="2" charset="2"/>
              </a:rPr>
              <a:t>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TCP &amp; UDP</a:t>
            </a:r>
            <a:r>
              <a:rPr lang="en-US" dirty="0" smtClean="0"/>
              <a:t>: </a:t>
            </a:r>
            <a:r>
              <a:rPr lang="el-GR" dirty="0" smtClean="0"/>
              <a:t>Τα </a:t>
            </a:r>
            <a:r>
              <a:rPr lang="en-US" dirty="0" smtClean="0"/>
              <a:t>checksums </a:t>
            </a:r>
            <a:r>
              <a:rPr lang="el-GR" dirty="0" smtClean="0"/>
              <a:t>υπολογίζονται με βάση όλα τα πεδία (</a:t>
            </a:r>
            <a:r>
              <a:rPr lang="el-GR" i="1" dirty="0" smtClean="0"/>
              <a:t>επικεφαλίδα</a:t>
            </a:r>
            <a:r>
              <a:rPr lang="en-US" i="1" dirty="0" smtClean="0"/>
              <a:t> &amp; </a:t>
            </a:r>
            <a:r>
              <a:rPr lang="el-GR" i="1" dirty="0" smtClean="0"/>
              <a:t>δεδομένα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Σε άλλα πρωτόκολλα</a:t>
            </a:r>
            <a:r>
              <a:rPr lang="en-US" dirty="0" smtClean="0"/>
              <a:t>: </a:t>
            </a:r>
            <a:r>
              <a:rPr lang="el-GR" dirty="0" smtClean="0"/>
              <a:t>Ένα</a:t>
            </a:r>
            <a:r>
              <a:rPr lang="en-US" dirty="0" smtClean="0"/>
              <a:t> checksum </a:t>
            </a:r>
            <a:r>
              <a:rPr lang="el-GR" dirty="0" smtClean="0"/>
              <a:t>υπολογίζεται για την επικεφαλίδα και ένα άλλο </a:t>
            </a:r>
            <a:r>
              <a:rPr lang="en-US" dirty="0" smtClean="0"/>
              <a:t>checksum </a:t>
            </a:r>
            <a:r>
              <a:rPr lang="el-GR" dirty="0" smtClean="0"/>
              <a:t>υπολογίζεται για ολόκληρο το πακέτο</a:t>
            </a:r>
            <a:endParaRPr lang="en-US" dirty="0" smtClean="0"/>
          </a:p>
          <a:p>
            <a:pPr lvl="1">
              <a:buFont typeface="Monotype Sorts"/>
              <a:buNone/>
            </a:pPr>
            <a:r>
              <a:rPr lang="en-US" sz="2800" dirty="0" smtClean="0">
                <a:sym typeface="Wingdings" pitchFamily="2" charset="2"/>
              </a:rPr>
              <a:t>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Μικρή </a:t>
            </a:r>
            <a:r>
              <a:rPr lang="el-GR" b="1" dirty="0" smtClean="0"/>
              <a:t>επιβάρυνση αλλά και μικρή προστασία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7013"/>
            <a:ext cx="9536113" cy="763587"/>
          </a:xfrm>
        </p:spPr>
        <p:txBody>
          <a:bodyPr/>
          <a:lstStyle/>
          <a:p>
            <a:r>
              <a:rPr lang="el-GR" smtClean="0"/>
              <a:t>Έλεγχος κυκλικού πλεονασμού-</a:t>
            </a:r>
            <a:r>
              <a:rPr lang="en-US" smtClean="0"/>
              <a:t/>
            </a:r>
            <a:br>
              <a:rPr lang="en-US" smtClean="0"/>
            </a:br>
            <a:r>
              <a:rPr lang="en-GB" smtClean="0"/>
              <a:t>C</a:t>
            </a:r>
            <a:r>
              <a:rPr lang="en-US" smtClean="0"/>
              <a:t>yclic Redundancy Check (CRC)</a:t>
            </a:r>
            <a:endParaRPr lang="el-G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251950" cy="6030913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Επίσης αποκαλούνται </a:t>
            </a:r>
            <a:r>
              <a:rPr lang="el-GR" sz="2000" dirty="0" err="1" smtClean="0"/>
              <a:t>πολυωνυμικοί</a:t>
            </a:r>
            <a:r>
              <a:rPr lang="el-GR" sz="2000" dirty="0" smtClean="0"/>
              <a:t> κώδικες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Θεωρείστε ένα κομμάτι δεδομένων </a:t>
            </a:r>
            <a:r>
              <a:rPr lang="en-US" sz="2000" i="1" dirty="0" smtClean="0"/>
              <a:t>d-bit</a:t>
            </a:r>
            <a:r>
              <a:rPr lang="el-GR" sz="2000" i="1" dirty="0" smtClean="0"/>
              <a:t>, το οποίο ο αποστολέας θέλει να στείλει στον παραλήπτη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 αποστολές &amp; παραλήπτης </a:t>
            </a:r>
            <a:r>
              <a:rPr lang="el-GR" sz="2000" b="1" i="1" u="sng" dirty="0" smtClean="0">
                <a:solidFill>
                  <a:srgbClr val="3333FF"/>
                </a:solidFill>
              </a:rPr>
              <a:t>συμφωνούν</a:t>
            </a:r>
            <a:r>
              <a:rPr lang="el-GR" sz="2000" dirty="0" smtClean="0"/>
              <a:t> σε μία </a:t>
            </a:r>
            <a:r>
              <a:rPr lang="el-GR" sz="2000" b="1" dirty="0" smtClean="0">
                <a:solidFill>
                  <a:srgbClr val="007635"/>
                </a:solidFill>
              </a:rPr>
              <a:t>γεννήτρια</a:t>
            </a:r>
            <a:r>
              <a:rPr lang="el-GR" sz="2000" b="1" dirty="0" smtClean="0"/>
              <a:t> </a:t>
            </a:r>
            <a:r>
              <a:rPr lang="en-US" sz="2000" b="1" i="1" dirty="0" smtClean="0"/>
              <a:t>G</a:t>
            </a:r>
            <a:r>
              <a:rPr lang="en-US" sz="2000" i="1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δηλαδή μια ακολουθία από </a:t>
            </a:r>
            <a:r>
              <a:rPr lang="en-US" sz="2000" dirty="0" smtClean="0"/>
              <a:t>(</a:t>
            </a:r>
            <a:r>
              <a:rPr lang="en-US" sz="2000" i="1" dirty="0" smtClean="0"/>
              <a:t>r+1)</a:t>
            </a:r>
            <a:r>
              <a:rPr lang="el-GR" sz="2000" i="1" dirty="0" smtClean="0"/>
              <a:t> </a:t>
            </a:r>
            <a:r>
              <a:rPr lang="en-US" sz="2000" dirty="0" smtClean="0"/>
              <a:t>bit</a:t>
            </a:r>
            <a:r>
              <a:rPr lang="en-GB" sz="2000" dirty="0" smtClean="0"/>
              <a:t>s</a:t>
            </a:r>
            <a:r>
              <a:rPr lang="en-US" sz="2000" dirty="0" smtClean="0"/>
              <a:t> </a:t>
            </a:r>
            <a:endParaRPr lang="el-GR" sz="2000" b="1" i="1" dirty="0" smtClean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Για ένα δοθέν κομμάτι </a:t>
            </a:r>
            <a:r>
              <a:rPr lang="el-GR" sz="2000" b="1" dirty="0" smtClean="0">
                <a:solidFill>
                  <a:srgbClr val="FF0000"/>
                </a:solidFill>
              </a:rPr>
              <a:t>δεδομένων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en-US" sz="2000" i="1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ο αποστολέας θα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b="1" u="sng" dirty="0" smtClean="0"/>
              <a:t>επιλέξει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r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l-GR" dirty="0" smtClean="0"/>
              <a:t>επιπρόσθετα</a:t>
            </a:r>
            <a:r>
              <a:rPr lang="en-US" dirty="0" smtClean="0"/>
              <a:t> bits </a:t>
            </a:r>
            <a:r>
              <a:rPr lang="en-US" i="1" dirty="0" smtClean="0">
                <a:solidFill>
                  <a:schemeClr val="accent2"/>
                </a:solidFill>
              </a:rPr>
              <a:t>R</a:t>
            </a:r>
          </a:p>
          <a:p>
            <a:pPr lvl="1">
              <a:buFont typeface="Wingdings" pitchFamily="2" charset="2"/>
              <a:buChar char="§"/>
            </a:pPr>
            <a:r>
              <a:rPr lang="el-GR" b="1" u="sng" dirty="0" smtClean="0"/>
              <a:t>τα προσθέσει στο τέλος</a:t>
            </a:r>
            <a:r>
              <a:rPr lang="el-GR" b="1" dirty="0" smtClean="0"/>
              <a:t>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</a:t>
            </a:r>
            <a:endParaRPr lang="el-GR" b="1" i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l-GR" sz="2000" dirty="0" smtClean="0"/>
              <a:t>έτσι ώστε το σχήμα των </a:t>
            </a:r>
            <a:r>
              <a:rPr lang="en-US" sz="2000" b="1" dirty="0" smtClean="0">
                <a:solidFill>
                  <a:srgbClr val="008000"/>
                </a:solidFill>
              </a:rPr>
              <a:t>(</a:t>
            </a:r>
            <a:r>
              <a:rPr lang="en-US" sz="2000" b="1" i="1" dirty="0" err="1" smtClean="0">
                <a:solidFill>
                  <a:srgbClr val="008000"/>
                </a:solidFill>
              </a:rPr>
              <a:t>d+r</a:t>
            </a:r>
            <a:r>
              <a:rPr lang="en-US" sz="2000" b="1" i="1" dirty="0" smtClean="0">
                <a:solidFill>
                  <a:srgbClr val="008000"/>
                </a:solidFill>
              </a:rPr>
              <a:t>)</a:t>
            </a:r>
            <a:r>
              <a:rPr lang="el-GR" sz="2000" b="1" i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bit</a:t>
            </a:r>
            <a:r>
              <a:rPr lang="en-GB" sz="2000" b="1" dirty="0" smtClean="0">
                <a:solidFill>
                  <a:srgbClr val="008000"/>
                </a:solidFill>
              </a:rPr>
              <a:t>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l-GR" sz="2000" dirty="0" smtClean="0"/>
              <a:t>που προκύπτει</a:t>
            </a:r>
            <a:r>
              <a:rPr lang="el-GR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l-GR" sz="2000" b="1" dirty="0" smtClean="0">
                <a:solidFill>
                  <a:srgbClr val="008000"/>
                </a:solidFill>
              </a:rPr>
              <a:t>να διαιρείται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l-GR" sz="2000" b="1" u="sng" dirty="0" smtClean="0">
                <a:solidFill>
                  <a:srgbClr val="008000"/>
                </a:solidFill>
              </a:rPr>
              <a:t>ακριβώς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l-GR" sz="2000" dirty="0" smtClean="0"/>
              <a:t>από</a:t>
            </a:r>
            <a:r>
              <a:rPr lang="en-US" sz="2000" dirty="0" smtClean="0"/>
              <a:t> </a:t>
            </a:r>
            <a:r>
              <a:rPr lang="el-GR" sz="2000" dirty="0" smtClean="0"/>
              <a:t>τη </a:t>
            </a:r>
            <a:r>
              <a:rPr lang="el-GR" sz="2000" b="1" dirty="0" smtClean="0">
                <a:solidFill>
                  <a:srgbClr val="008000"/>
                </a:solidFill>
              </a:rPr>
              <a:t>γεννήτρια </a:t>
            </a:r>
            <a:r>
              <a:rPr lang="en-US" sz="2000" b="1" i="1" dirty="0" smtClean="0">
                <a:solidFill>
                  <a:srgbClr val="008000"/>
                </a:solidFill>
              </a:rPr>
              <a:t>G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χρησιμοποιώντας</a:t>
            </a:r>
            <a:r>
              <a:rPr lang="en-US" sz="2000" dirty="0" smtClean="0"/>
              <a:t>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modul</a:t>
            </a:r>
            <a:r>
              <a:rPr lang="el-GR" sz="2000" b="1" i="1" dirty="0" smtClean="0">
                <a:solidFill>
                  <a:srgbClr val="008000"/>
                </a:solidFill>
              </a:rPr>
              <a:t>ο</a:t>
            </a:r>
            <a:r>
              <a:rPr lang="en-US" sz="2000" b="1" i="1" dirty="0" smtClean="0">
                <a:solidFill>
                  <a:srgbClr val="008000"/>
                </a:solidFill>
              </a:rPr>
              <a:t>-2 </a:t>
            </a:r>
            <a:r>
              <a:rPr lang="el-GR" sz="2000" b="1" i="1" dirty="0" smtClean="0">
                <a:solidFill>
                  <a:srgbClr val="008000"/>
                </a:solidFill>
              </a:rPr>
              <a:t>αριθμητική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Ο παραλήπτης θα κάνει το </a:t>
            </a:r>
            <a:r>
              <a:rPr lang="en-US" sz="2000" dirty="0" smtClean="0"/>
              <a:t>u=</a:t>
            </a:r>
            <a:r>
              <a:rPr lang="el-GR" sz="2000" dirty="0" smtClean="0"/>
              <a:t>(</a:t>
            </a:r>
            <a:r>
              <a:rPr lang="en-US" sz="2000" i="1" dirty="0" err="1" smtClean="0"/>
              <a:t>d+r</a:t>
            </a:r>
            <a:r>
              <a:rPr lang="el-GR" sz="2000" i="1" dirty="0" smtClean="0"/>
              <a:t>)</a:t>
            </a:r>
            <a:r>
              <a:rPr lang="en-US" sz="2000" i="1" dirty="0" smtClean="0"/>
              <a:t>/G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Εάν</a:t>
            </a:r>
            <a:r>
              <a:rPr lang="en-US" dirty="0" smtClean="0"/>
              <a:t> u </a:t>
            </a:r>
            <a:r>
              <a:rPr lang="en-US" dirty="0" smtClean="0">
                <a:sym typeface="Symbol" pitchFamily="18" charset="2"/>
              </a:rPr>
              <a:t> 0</a:t>
            </a:r>
            <a:r>
              <a:rPr lang="en-US" dirty="0" smtClean="0"/>
              <a:t>, </a:t>
            </a:r>
            <a:r>
              <a:rPr lang="el-GR" dirty="0" smtClean="0"/>
              <a:t>ο </a:t>
            </a:r>
            <a:r>
              <a:rPr lang="el-GR" dirty="0" smtClean="0">
                <a:solidFill>
                  <a:srgbClr val="3333FF"/>
                </a:solidFill>
              </a:rPr>
              <a:t>παραλήπτης γνωρίζει ότι έγινε ένα λάθος</a:t>
            </a:r>
            <a:endParaRPr lang="en-US" dirty="0" smtClean="0">
              <a:solidFill>
                <a:srgbClr val="3333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Αλλιώς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3333FF"/>
                </a:solidFill>
              </a:rPr>
              <a:t>τα δεδομένα εκλαμβάνονται ως σωστά</a:t>
            </a:r>
            <a:endParaRPr lang="en-US" dirty="0" smtClean="0">
              <a:solidFill>
                <a:srgbClr val="3333FF"/>
              </a:solidFill>
            </a:endParaRPr>
          </a:p>
          <a:p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738187"/>
          </a:xfrm>
        </p:spPr>
        <p:txBody>
          <a:bodyPr/>
          <a:lstStyle/>
          <a:p>
            <a:r>
              <a:rPr lang="en-US" smtClean="0"/>
              <a:t>Checksumming: </a:t>
            </a:r>
            <a:r>
              <a:rPr lang="el-GR" smtClean="0"/>
              <a:t>Έλεγχος κυκλικού πλεονασμού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468544" cy="3360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Θεώρησε τα </a:t>
            </a:r>
            <a:r>
              <a:rPr lang="en-US" sz="2000" dirty="0" smtClean="0"/>
              <a:t>bits</a:t>
            </a:r>
            <a:r>
              <a:rPr lang="el-GR" sz="2000" dirty="0" smtClean="0"/>
              <a:t> δεδομένων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en-US" sz="2000" i="1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ως ένα δυαδικό αριθμό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Επέλεξε την γεννήτρια </a:t>
            </a:r>
            <a:r>
              <a:rPr lang="en-US" sz="2000" b="1" i="1" dirty="0" smtClean="0">
                <a:solidFill>
                  <a:srgbClr val="9BA51B"/>
                </a:solidFill>
              </a:rPr>
              <a:t>G </a:t>
            </a:r>
            <a:r>
              <a:rPr lang="el-GR" sz="2000" dirty="0" smtClean="0"/>
              <a:t>των </a:t>
            </a:r>
            <a:r>
              <a:rPr lang="en-US" sz="2000" b="1" i="1" dirty="0" smtClean="0">
                <a:solidFill>
                  <a:srgbClr val="9BA51B"/>
                </a:solidFill>
              </a:rPr>
              <a:t>(r+1)</a:t>
            </a:r>
            <a:r>
              <a:rPr lang="el-GR" sz="2000" b="1" i="1" dirty="0" smtClean="0">
                <a:solidFill>
                  <a:srgbClr val="9BA51B"/>
                </a:solidFill>
              </a:rPr>
              <a:t> </a:t>
            </a:r>
            <a:r>
              <a:rPr lang="en-US" sz="2000" dirty="0" smtClean="0"/>
              <a:t>bit</a:t>
            </a:r>
            <a:r>
              <a:rPr lang="en-GB" sz="2000" dirty="0" smtClean="0"/>
              <a:t>s</a:t>
            </a:r>
            <a:r>
              <a:rPr lang="en-US" sz="2000" dirty="0" smtClean="0"/>
              <a:t> </a:t>
            </a:r>
            <a:r>
              <a:rPr lang="el-GR" sz="1800" dirty="0" smtClean="0"/>
              <a:t>(θα θεωρηθεί γνωστή στον παραλήπτη)</a:t>
            </a:r>
            <a:endParaRPr lang="en-US" sz="1800" b="1" dirty="0" smtClean="0">
              <a:solidFill>
                <a:srgbClr val="9BA51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Επέλεξε</a:t>
            </a:r>
            <a:r>
              <a:rPr lang="en-US" sz="2000" dirty="0" smtClean="0"/>
              <a:t> </a:t>
            </a:r>
            <a:r>
              <a:rPr lang="el-GR" sz="2000" dirty="0" smtClean="0"/>
              <a:t>τώρα </a:t>
            </a:r>
            <a:r>
              <a:rPr lang="en-US" sz="2000" b="1" i="1" dirty="0" smtClean="0">
                <a:solidFill>
                  <a:srgbClr val="3333FF"/>
                </a:solidFill>
              </a:rPr>
              <a:t>r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/>
              <a:t>CRC bits </a:t>
            </a:r>
            <a:r>
              <a:rPr lang="en-US" sz="2000" b="1" i="1" dirty="0" smtClean="0">
                <a:solidFill>
                  <a:srgbClr val="3333FF"/>
                </a:solidFill>
              </a:rPr>
              <a:t>R</a:t>
            </a:r>
            <a:r>
              <a:rPr lang="en-US" sz="2000" dirty="0" smtClean="0"/>
              <a:t>, </a:t>
            </a:r>
            <a:r>
              <a:rPr lang="el-GR" sz="2000" dirty="0" smtClean="0"/>
              <a:t>έτσι ώστε</a:t>
            </a:r>
            <a:endParaRPr lang="en-US" sz="2000" dirty="0" smtClean="0"/>
          </a:p>
          <a:p>
            <a:pPr lvl="1"/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&lt;</a:t>
            </a:r>
            <a:r>
              <a:rPr lang="en-US" b="1" i="1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,</a:t>
            </a:r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dirty="0" smtClean="0"/>
              <a:t>&gt; </a:t>
            </a:r>
            <a:r>
              <a:rPr lang="el-GR" dirty="0" smtClean="0"/>
              <a:t>είναι ακριβώς διαιρέσιμο από το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9BA51B"/>
                </a:solidFill>
              </a:rPr>
              <a:t>G</a:t>
            </a:r>
            <a:r>
              <a:rPr lang="en-US" dirty="0" smtClean="0"/>
              <a:t> (modulo 2) </a:t>
            </a:r>
          </a:p>
          <a:p>
            <a:pPr lvl="1"/>
            <a:r>
              <a:rPr lang="el-GR" dirty="0" smtClean="0"/>
              <a:t>Ο παραλήπτης γνωρίζει το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9BA51B"/>
                </a:solidFill>
              </a:rPr>
              <a:t>G</a:t>
            </a:r>
            <a:r>
              <a:rPr lang="en-US" dirty="0" smtClean="0"/>
              <a:t>, </a:t>
            </a:r>
            <a:r>
              <a:rPr lang="el-GR" dirty="0" smtClean="0"/>
              <a:t>διαιρεί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&lt;</a:t>
            </a:r>
            <a:r>
              <a:rPr lang="en-US" b="1" i="1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,</a:t>
            </a:r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dirty="0" smtClean="0"/>
              <a:t>&gt;</a:t>
            </a:r>
            <a:r>
              <a:rPr lang="el-GR" dirty="0" smtClean="0"/>
              <a:t> με το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9BA51B"/>
                </a:solidFill>
              </a:rPr>
              <a:t>G</a:t>
            </a:r>
          </a:p>
          <a:p>
            <a:pPr lvl="1">
              <a:buFont typeface="Monotype Sorts"/>
              <a:buNone/>
            </a:pPr>
            <a:r>
              <a:rPr lang="el-GR" dirty="0" smtClean="0"/>
              <a:t>Εάν το υπόλοιπο είναι </a:t>
            </a:r>
            <a:r>
              <a:rPr lang="el-GR" i="1" dirty="0" smtClean="0"/>
              <a:t>μη μηδενικό</a:t>
            </a:r>
            <a:r>
              <a:rPr lang="en-US" dirty="0" smtClean="0"/>
              <a:t>: </a:t>
            </a:r>
            <a:r>
              <a:rPr lang="el-GR" b="1" dirty="0" smtClean="0">
                <a:solidFill>
                  <a:schemeClr val="accent1"/>
                </a:solidFill>
              </a:rPr>
              <a:t>λάθος ανακαλύφθηκε</a:t>
            </a:r>
            <a:r>
              <a:rPr lang="en-US" b="1" dirty="0" smtClean="0">
                <a:solidFill>
                  <a:schemeClr val="accent1"/>
                </a:solidFill>
              </a:rPr>
              <a:t>!</a:t>
            </a:r>
          </a:p>
          <a:p>
            <a:pPr lvl="1">
              <a:buFont typeface="Monotype Sorts"/>
              <a:buNone/>
            </a:pPr>
            <a:r>
              <a:rPr lang="en-US" sz="2800" dirty="0" smtClean="0">
                <a:sym typeface="Wingdings" pitchFamily="2" charset="2"/>
              </a:rPr>
              <a:t>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Μπορεί να ανακαλύψει </a:t>
            </a:r>
            <a:r>
              <a:rPr lang="en-US" dirty="0" smtClean="0">
                <a:sym typeface="Wingdings" pitchFamily="2" charset="2"/>
              </a:rPr>
              <a:t>n </a:t>
            </a:r>
            <a:r>
              <a:rPr lang="el-GR" dirty="0" smtClean="0">
                <a:sym typeface="Wingdings" pitchFamily="2" charset="2"/>
              </a:rPr>
              <a:t>συνεχόμενα λανθασμένα </a:t>
            </a:r>
            <a:r>
              <a:rPr lang="en-US" dirty="0" smtClean="0">
                <a:sym typeface="Wingdings" pitchFamily="2" charset="2"/>
              </a:rPr>
              <a:t>bits (</a:t>
            </a:r>
            <a:r>
              <a:rPr lang="el-GR" dirty="0" smtClean="0">
                <a:sym typeface="Wingdings" pitchFamily="2" charset="2"/>
              </a:rPr>
              <a:t>όπου </a:t>
            </a:r>
            <a:r>
              <a:rPr lang="en-US" dirty="0" smtClean="0">
                <a:sym typeface="Wingdings" pitchFamily="2" charset="2"/>
              </a:rPr>
              <a:t>n&lt; </a:t>
            </a:r>
            <a:r>
              <a:rPr lang="en-US" dirty="0" smtClean="0"/>
              <a:t>r+1 bits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Ευρέως χρησιμοποιούμενο στην πράξη</a:t>
            </a:r>
            <a:r>
              <a:rPr lang="en-US" sz="2000" dirty="0" smtClean="0"/>
              <a:t> (IEEE link layer</a:t>
            </a:r>
            <a:r>
              <a:rPr lang="el-GR" sz="2000" dirty="0" smtClean="0"/>
              <a:t>, ΑΤΜ</a:t>
            </a:r>
            <a:r>
              <a:rPr lang="en-US" sz="2000" dirty="0" smtClean="0"/>
              <a:t> protocols)</a:t>
            </a:r>
          </a:p>
        </p:txBody>
      </p:sp>
      <p:pic>
        <p:nvPicPr>
          <p:cNvPr id="45060" name="Picture 4" descr="524 CRC c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86313"/>
            <a:ext cx="57388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Συστήματα πολλαπλής πρόσβασης (</a:t>
            </a:r>
            <a:r>
              <a:rPr lang="en-US" sz="2800" smtClean="0"/>
              <a:t>multiple access)</a:t>
            </a:r>
            <a:endParaRPr lang="en-GB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3068638"/>
            <a:ext cx="91440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Συστήματα </a:t>
            </a:r>
            <a:r>
              <a:rPr lang="el-GR" smtClean="0">
                <a:solidFill>
                  <a:schemeClr val="accent1"/>
                </a:solidFill>
              </a:rPr>
              <a:t>πολλαπλής πρόσβασης</a:t>
            </a:r>
            <a:r>
              <a:rPr lang="el-GR" smtClean="0"/>
              <a:t> (</a:t>
            </a:r>
            <a:r>
              <a:rPr lang="en-US" smtClean="0"/>
              <a:t>multiple access)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Οι κόμβοι συνδέονται σε </a:t>
            </a:r>
            <a:r>
              <a:rPr lang="el-GR" b="1" smtClean="0">
                <a:solidFill>
                  <a:schemeClr val="accent1"/>
                </a:solidFill>
              </a:rPr>
              <a:t>κοινό κανάλι επικοινωνίας</a:t>
            </a:r>
            <a:endParaRPr lang="en-US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b="1" smtClean="0"/>
              <a:t>Συγκρούσεις συμβαίνουν όταν δύο ή περισσότεροι σταθμοί αποφασίσουν να στείλουν πακέτα </a:t>
            </a:r>
            <a:r>
              <a:rPr lang="el-GR" b="1" u="sng" smtClean="0"/>
              <a:t>ταυτόχρονα</a:t>
            </a:r>
            <a:endParaRPr lang="en-US" b="1" u="sng" smtClean="0"/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Έλεγχος πρόσβασης</a:t>
            </a:r>
            <a:r>
              <a:rPr lang="en-US" smtClean="0"/>
              <a:t> (</a:t>
            </a:r>
            <a:r>
              <a:rPr lang="en-US" b="1" smtClean="0">
                <a:solidFill>
                  <a:srgbClr val="008000"/>
                </a:solidFill>
              </a:rPr>
              <a:t>access control</a:t>
            </a:r>
            <a:r>
              <a:rPr lang="en-US" smtClean="0"/>
              <a:t>): </a:t>
            </a:r>
            <a:r>
              <a:rPr lang="el-GR" smtClean="0"/>
              <a:t>περιορίζει τη μείωση της απόδοσης λόγω συγκρούσεων και κενών περιόδων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el-GR" sz="2000" smtClean="0"/>
              <a:t>Υπενθύμιση</a:t>
            </a:r>
            <a:r>
              <a:rPr lang="en-US" sz="2000" smtClean="0"/>
              <a:t>: </a:t>
            </a:r>
            <a:r>
              <a:rPr lang="el-GR" sz="2000" smtClean="0"/>
              <a:t>Σύγκρουση σε ένα δέκτη</a:t>
            </a:r>
            <a:r>
              <a:rPr lang="en-US" sz="2000" smtClean="0"/>
              <a:t> </a:t>
            </a:r>
            <a:r>
              <a:rPr lang="el-GR" sz="2000" smtClean="0"/>
              <a:t>συμβαίνει όταν </a:t>
            </a:r>
            <a:r>
              <a:rPr lang="en-US" sz="2000" smtClean="0"/>
              <a:t>frames </a:t>
            </a:r>
            <a:r>
              <a:rPr lang="el-GR" sz="2000" smtClean="0"/>
              <a:t>«μπερδεύονται» μεταξύ τους καθώς μεταδίδονται σε κοινό κανάλι και λαμβάνονται από το δέκτη</a:t>
            </a:r>
            <a:endParaRPr lang="en-GB" sz="2000" smtClean="0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2667000" y="1524000"/>
            <a:ext cx="3886200" cy="914400"/>
            <a:chOff x="1326" y="1981"/>
            <a:chExt cx="3278" cy="863"/>
          </a:xfrm>
        </p:grpSpPr>
        <p:sp>
          <p:nvSpPr>
            <p:cNvPr id="46085" name="Freeform 5"/>
            <p:cNvSpPr>
              <a:spLocks/>
            </p:cNvSpPr>
            <p:nvPr/>
          </p:nvSpPr>
          <p:spPr bwMode="auto">
            <a:xfrm>
              <a:off x="1326" y="1996"/>
              <a:ext cx="403" cy="403"/>
            </a:xfrm>
            <a:custGeom>
              <a:avLst/>
              <a:gdLst>
                <a:gd name="T0" fmla="*/ 398 w 403"/>
                <a:gd name="T1" fmla="*/ 398 h 403"/>
                <a:gd name="T2" fmla="*/ 403 w 403"/>
                <a:gd name="T3" fmla="*/ 0 h 403"/>
                <a:gd name="T4" fmla="*/ 0 w 403"/>
                <a:gd name="T5" fmla="*/ 0 h 403"/>
                <a:gd name="T6" fmla="*/ 0 w 403"/>
                <a:gd name="T7" fmla="*/ 403 h 403"/>
                <a:gd name="T8" fmla="*/ 403 w 403"/>
                <a:gd name="T9" fmla="*/ 403 h 403"/>
                <a:gd name="T10" fmla="*/ 403 w 403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3"/>
                <a:gd name="T19" fmla="*/ 0 h 403"/>
                <a:gd name="T20" fmla="*/ 403 w 403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3" h="403">
                  <a:moveTo>
                    <a:pt x="398" y="398"/>
                  </a:moveTo>
                  <a:lnTo>
                    <a:pt x="40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403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auto">
            <a:xfrm>
              <a:off x="4205" y="1996"/>
              <a:ext cx="399" cy="403"/>
            </a:xfrm>
            <a:custGeom>
              <a:avLst/>
              <a:gdLst>
                <a:gd name="T0" fmla="*/ 399 w 399"/>
                <a:gd name="T1" fmla="*/ 398 h 403"/>
                <a:gd name="T2" fmla="*/ 399 w 399"/>
                <a:gd name="T3" fmla="*/ 0 h 403"/>
                <a:gd name="T4" fmla="*/ 0 w 399"/>
                <a:gd name="T5" fmla="*/ 0 h 403"/>
                <a:gd name="T6" fmla="*/ 0 w 399"/>
                <a:gd name="T7" fmla="*/ 403 h 403"/>
                <a:gd name="T8" fmla="*/ 399 w 399"/>
                <a:gd name="T9" fmla="*/ 403 h 403"/>
                <a:gd name="T10" fmla="*/ 399 w 399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"/>
                <a:gd name="T19" fmla="*/ 0 h 403"/>
                <a:gd name="T20" fmla="*/ 399 w 399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" h="403">
                  <a:moveTo>
                    <a:pt x="399" y="398"/>
                  </a:moveTo>
                  <a:lnTo>
                    <a:pt x="399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9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auto">
            <a:xfrm>
              <a:off x="2148" y="1996"/>
              <a:ext cx="398" cy="403"/>
            </a:xfrm>
            <a:custGeom>
              <a:avLst/>
              <a:gdLst>
                <a:gd name="T0" fmla="*/ 398 w 398"/>
                <a:gd name="T1" fmla="*/ 398 h 403"/>
                <a:gd name="T2" fmla="*/ 398 w 398"/>
                <a:gd name="T3" fmla="*/ 0 h 403"/>
                <a:gd name="T4" fmla="*/ 0 w 398"/>
                <a:gd name="T5" fmla="*/ 0 h 403"/>
                <a:gd name="T6" fmla="*/ 0 w 398"/>
                <a:gd name="T7" fmla="*/ 403 h 403"/>
                <a:gd name="T8" fmla="*/ 398 w 398"/>
                <a:gd name="T9" fmla="*/ 403 h 403"/>
                <a:gd name="T10" fmla="*/ 398 w 398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"/>
                <a:gd name="T19" fmla="*/ 0 h 403"/>
                <a:gd name="T20" fmla="*/ 398 w 398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" h="403">
                  <a:moveTo>
                    <a:pt x="398" y="398"/>
                  </a:moveTo>
                  <a:lnTo>
                    <a:pt x="398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8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auto">
            <a:xfrm>
              <a:off x="3024" y="2016"/>
              <a:ext cx="384" cy="384"/>
            </a:xfrm>
            <a:custGeom>
              <a:avLst/>
              <a:gdLst>
                <a:gd name="T0" fmla="*/ 185 w 398"/>
                <a:gd name="T1" fmla="*/ 144 h 403"/>
                <a:gd name="T2" fmla="*/ 188 w 398"/>
                <a:gd name="T3" fmla="*/ 0 h 403"/>
                <a:gd name="T4" fmla="*/ 0 w 398"/>
                <a:gd name="T5" fmla="*/ 0 h 403"/>
                <a:gd name="T6" fmla="*/ 0 w 398"/>
                <a:gd name="T7" fmla="*/ 146 h 403"/>
                <a:gd name="T8" fmla="*/ 188 w 398"/>
                <a:gd name="T9" fmla="*/ 146 h 403"/>
                <a:gd name="T10" fmla="*/ 188 w 398"/>
                <a:gd name="T11" fmla="*/ 146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"/>
                <a:gd name="T19" fmla="*/ 0 h 403"/>
                <a:gd name="T20" fmla="*/ 398 w 398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" h="403">
                  <a:moveTo>
                    <a:pt x="393" y="398"/>
                  </a:moveTo>
                  <a:lnTo>
                    <a:pt x="398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8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326" y="2843"/>
              <a:ext cx="327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1538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2352" y="2400"/>
              <a:ext cx="5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3187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4412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3660" y="1981"/>
              <a:ext cx="32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3000">
                  <a:solidFill>
                    <a:srgbClr val="000000"/>
                  </a:solidFill>
                  <a:latin typeface="Arial" pitchFamily="34" charset="0"/>
                </a:rPr>
                <a:t>…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3970" y="1981"/>
              <a:ext cx="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Πρωτόκολλα πολλαπλής πρόσβασης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95413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b="1" dirty="0" smtClean="0">
                <a:solidFill>
                  <a:schemeClr val="accent1"/>
                </a:solidFill>
              </a:rPr>
              <a:t>Μοναδικό διαμοιραζόμενο κανάλι μετάδοσης</a:t>
            </a:r>
            <a:r>
              <a:rPr lang="en-US" sz="2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Δύο ή περισσότερες ταυτόχρονες μεταδόσεις από τους κόμβους</a:t>
            </a:r>
            <a:r>
              <a:rPr lang="en-US" sz="2200" dirty="0" smtClean="0"/>
              <a:t>: </a:t>
            </a:r>
            <a:r>
              <a:rPr lang="el-GR" sz="2200" dirty="0" smtClean="0"/>
              <a:t>παρεμβολές</a:t>
            </a:r>
            <a:endParaRPr lang="en-US" sz="2200" dirty="0" smtClean="0"/>
          </a:p>
          <a:p>
            <a:pPr lvl="1"/>
            <a:r>
              <a:rPr lang="el-GR" sz="2200" dirty="0" smtClean="0">
                <a:solidFill>
                  <a:srgbClr val="FF0000"/>
                </a:solidFill>
              </a:rPr>
              <a:t>σύγκρουση</a:t>
            </a:r>
            <a:r>
              <a:rPr lang="en-US" sz="2200" dirty="0" smtClean="0"/>
              <a:t> </a:t>
            </a:r>
            <a:r>
              <a:rPr lang="el-GR" sz="2200" b="1" dirty="0" smtClean="0"/>
              <a:t>εάν ο κόμβος λαμβάνει δύο ή περισσότερα σήματα την ίδια στιγμή</a:t>
            </a:r>
            <a:endParaRPr lang="en-US" sz="2200" b="1" dirty="0" smtClean="0"/>
          </a:p>
          <a:p>
            <a:pPr>
              <a:buFont typeface="Monotype Sorts"/>
              <a:buNone/>
            </a:pPr>
            <a:endParaRPr lang="en-US" sz="2200" i="1" u="sng" dirty="0" smtClean="0">
              <a:solidFill>
                <a:srgbClr val="FF0000"/>
              </a:solidFill>
            </a:endParaRPr>
          </a:p>
          <a:p>
            <a:pPr>
              <a:buFont typeface="Monotype Sorts"/>
              <a:buNone/>
            </a:pPr>
            <a:r>
              <a:rPr lang="el-GR" sz="2200" i="1" u="sng" dirty="0" smtClean="0">
                <a:solidFill>
                  <a:srgbClr val="FF0000"/>
                </a:solidFill>
              </a:rPr>
              <a:t>Πρωτόκολλο πολλαπλής πρόσβασης (</a:t>
            </a:r>
            <a:r>
              <a:rPr lang="en-GB" sz="2200" i="1" u="sng" dirty="0" smtClean="0">
                <a:solidFill>
                  <a:srgbClr val="FF0000"/>
                </a:solidFill>
              </a:rPr>
              <a:t>multiple access protocol</a:t>
            </a:r>
            <a:r>
              <a:rPr lang="el-GR" sz="2200" i="1" u="sng" dirty="0" smtClean="0">
                <a:solidFill>
                  <a:srgbClr val="FF0000"/>
                </a:solidFill>
              </a:rPr>
              <a:t>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b="1" i="1" u="sng" dirty="0" smtClean="0">
                <a:solidFill>
                  <a:srgbClr val="33CC33"/>
                </a:solidFill>
              </a:rPr>
              <a:t>Κατανεμημένος</a:t>
            </a:r>
            <a:r>
              <a:rPr lang="el-GR" sz="2200" b="1" dirty="0" smtClean="0">
                <a:solidFill>
                  <a:srgbClr val="33CC33"/>
                </a:solidFill>
              </a:rPr>
              <a:t> αλγόριθμος </a:t>
            </a:r>
            <a:r>
              <a:rPr lang="el-GR" sz="2200" dirty="0" smtClean="0"/>
              <a:t>που ορίζει το </a:t>
            </a:r>
            <a:r>
              <a:rPr lang="el-GR" sz="2200" b="1" i="1" dirty="0" smtClean="0"/>
              <a:t>πως</a:t>
            </a:r>
            <a:r>
              <a:rPr lang="el-GR" sz="2200" dirty="0" smtClean="0"/>
              <a:t> οι κόμβοι μοιράζονται το κανάλι</a:t>
            </a:r>
            <a:r>
              <a:rPr lang="en-US" sz="2200" dirty="0" smtClean="0"/>
              <a:t>, </a:t>
            </a:r>
            <a:r>
              <a:rPr lang="el-GR" sz="2200" dirty="0" smtClean="0"/>
              <a:t>π</a:t>
            </a:r>
            <a:r>
              <a:rPr lang="en-US" sz="2200" dirty="0" smtClean="0"/>
              <a:t>.</a:t>
            </a:r>
            <a:r>
              <a:rPr lang="el-GR" sz="2200" dirty="0" smtClean="0"/>
              <a:t>χ</a:t>
            </a:r>
            <a:r>
              <a:rPr lang="en-US" sz="2200" dirty="0" smtClean="0"/>
              <a:t>., </a:t>
            </a:r>
            <a:r>
              <a:rPr lang="el-GR" sz="2200" dirty="0" smtClean="0"/>
              <a:t>καθορίζει </a:t>
            </a:r>
            <a:r>
              <a:rPr lang="el-GR" sz="2200" b="1" i="1" dirty="0" smtClean="0"/>
              <a:t>πότε</a:t>
            </a:r>
            <a:r>
              <a:rPr lang="el-GR" sz="2200" dirty="0" smtClean="0"/>
              <a:t> ένας κόμβος μπορεί να μεταδώσει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Η επικοινωνία για τον διαμοιρασμό του καναλιού πρέπει να χρησιμοποιήσει το ίδιο το κανάλι</a:t>
            </a:r>
            <a:r>
              <a:rPr lang="en-US" sz="2200" dirty="0" smtClean="0"/>
              <a:t>! </a:t>
            </a:r>
          </a:p>
          <a:p>
            <a:pPr lvl="1"/>
            <a:r>
              <a:rPr lang="el-GR" sz="2200" dirty="0" smtClean="0">
                <a:solidFill>
                  <a:srgbClr val="3333FF"/>
                </a:solidFill>
              </a:rPr>
              <a:t>Δεν υπάρχει</a:t>
            </a:r>
            <a:r>
              <a:rPr lang="en-US" sz="2200" dirty="0" smtClean="0">
                <a:solidFill>
                  <a:srgbClr val="3333FF"/>
                </a:solidFill>
              </a:rPr>
              <a:t> out-of-band </a:t>
            </a:r>
            <a:r>
              <a:rPr lang="el-GR" sz="2200" dirty="0" smtClean="0">
                <a:solidFill>
                  <a:srgbClr val="3333FF"/>
                </a:solidFill>
              </a:rPr>
              <a:t>κανάλι για συντονισμό</a:t>
            </a:r>
            <a:endParaRPr lang="en-US" sz="2200" dirty="0" smtClean="0">
              <a:solidFill>
                <a:srgbClr val="3333FF"/>
              </a:solidFill>
            </a:endParaRPr>
          </a:p>
          <a:p>
            <a:endParaRPr lang="en-US" sz="22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Ανενεργό πρωτόκολλο πολλαπλής πρόσβασης</a:t>
            </a: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Κανάλι μετάδοσης ρυθμού</a:t>
            </a:r>
            <a:r>
              <a:rPr lang="en-US" u="sng" dirty="0" smtClean="0">
                <a:solidFill>
                  <a:srgbClr val="FF0000"/>
                </a:solidFill>
              </a:rPr>
              <a:t> R bps</a:t>
            </a:r>
            <a:endParaRPr lang="en-US" dirty="0" smtClean="0"/>
          </a:p>
          <a:p>
            <a:pPr>
              <a:buFont typeface="Monotype Sorts"/>
              <a:buNone/>
            </a:pPr>
            <a:r>
              <a:rPr lang="en-US" dirty="0" smtClean="0"/>
              <a:t>1. </a:t>
            </a:r>
            <a:r>
              <a:rPr lang="el-GR" dirty="0" smtClean="0"/>
              <a:t>Όταν ένας μόνο κόμβος θέλει να μεταδώσει, μπορεί να στείλει με ρυθμό </a:t>
            </a:r>
            <a:r>
              <a:rPr lang="en-US" dirty="0" smtClean="0"/>
              <a:t>R (</a:t>
            </a:r>
            <a:r>
              <a:rPr lang="el-GR" b="1" dirty="0" smtClean="0">
                <a:solidFill>
                  <a:srgbClr val="008000"/>
                </a:solidFill>
              </a:rPr>
              <a:t>Αποτελεσματικό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l-GR" b="1" dirty="0" smtClean="0">
                <a:solidFill>
                  <a:srgbClr val="008000"/>
                </a:solidFill>
              </a:rPr>
              <a:t>υψηλός ρυθμός</a:t>
            </a:r>
            <a:r>
              <a:rPr lang="en-US" dirty="0" smtClean="0"/>
              <a:t>)</a:t>
            </a:r>
          </a:p>
          <a:p>
            <a:pPr>
              <a:buFont typeface="Monotype Sorts"/>
              <a:buNone/>
            </a:pPr>
            <a:r>
              <a:rPr lang="en-US" dirty="0" smtClean="0"/>
              <a:t>2. </a:t>
            </a:r>
            <a:r>
              <a:rPr lang="el-GR" dirty="0" smtClean="0"/>
              <a:t>Όταν </a:t>
            </a:r>
            <a:r>
              <a:rPr lang="en-US" dirty="0" smtClean="0"/>
              <a:t>M </a:t>
            </a:r>
            <a:r>
              <a:rPr lang="el-GR" dirty="0" smtClean="0"/>
              <a:t>κόμβοι θέλουν να </a:t>
            </a:r>
            <a:r>
              <a:rPr lang="el-GR" dirty="0" err="1" smtClean="0"/>
              <a:t>μεταδώσουν,ο</a:t>
            </a:r>
            <a:r>
              <a:rPr lang="el-GR" dirty="0" smtClean="0"/>
              <a:t> καθένας </a:t>
            </a:r>
            <a:r>
              <a:rPr lang="el-GR" dirty="0" err="1" smtClean="0"/>
              <a:t>μπορέι</a:t>
            </a:r>
            <a:r>
              <a:rPr lang="el-GR" dirty="0" smtClean="0"/>
              <a:t> να στείλει με μέσο ρυθμό</a:t>
            </a:r>
            <a:r>
              <a:rPr lang="en-US" dirty="0" smtClean="0"/>
              <a:t> R/M  (</a:t>
            </a:r>
            <a:r>
              <a:rPr lang="el-GR" b="1" dirty="0" smtClean="0">
                <a:solidFill>
                  <a:srgbClr val="008000"/>
                </a:solidFill>
              </a:rPr>
              <a:t>Δίκαιο</a:t>
            </a:r>
            <a:r>
              <a:rPr lang="en-US" dirty="0" smtClean="0"/>
              <a:t>)</a:t>
            </a:r>
          </a:p>
          <a:p>
            <a:pPr>
              <a:buFont typeface="Monotype Sorts"/>
              <a:buNone/>
            </a:pPr>
            <a:r>
              <a:rPr lang="en-US" dirty="0" smtClean="0"/>
              <a:t>3. </a:t>
            </a:r>
            <a:r>
              <a:rPr lang="el-GR" b="1" dirty="0" smtClean="0">
                <a:solidFill>
                  <a:srgbClr val="008000"/>
                </a:solidFill>
              </a:rPr>
              <a:t>Εντελώς </a:t>
            </a:r>
            <a:r>
              <a:rPr lang="el-GR" b="1" dirty="0" err="1" smtClean="0">
                <a:solidFill>
                  <a:srgbClr val="008000"/>
                </a:solidFill>
              </a:rPr>
              <a:t>αποκεντροποιημένο</a:t>
            </a:r>
            <a:r>
              <a:rPr lang="en-US" dirty="0" smtClean="0"/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400" dirty="0" smtClean="0"/>
              <a:t>Δεν υπάρχει ειδικός κόμβος για να συντονίζει τις μεταδόσεις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Κανένας συγχρονισμός ρολογιών, σχισμών</a:t>
            </a:r>
            <a:endParaRPr lang="en-US" sz="2400" dirty="0" smtClean="0"/>
          </a:p>
          <a:p>
            <a:pPr>
              <a:buFont typeface="Monotype Sorts"/>
              <a:buNone/>
            </a:pPr>
            <a:r>
              <a:rPr lang="en-US" dirty="0" smtClean="0"/>
              <a:t>4. </a:t>
            </a:r>
            <a:r>
              <a:rPr lang="el-GR" b="1" dirty="0" smtClean="0">
                <a:solidFill>
                  <a:srgbClr val="008000"/>
                </a:solidFill>
              </a:rPr>
              <a:t>Απλό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101013" cy="1143000"/>
          </a:xfrm>
        </p:spPr>
        <p:txBody>
          <a:bodyPr/>
          <a:lstStyle/>
          <a:p>
            <a:r>
              <a:rPr lang="el-GR" smtClean="0"/>
              <a:t>Πρωτόκολλα </a:t>
            </a:r>
            <a:r>
              <a:rPr lang="en-US" smtClean="0"/>
              <a:t>MAC: </a:t>
            </a:r>
            <a:r>
              <a:rPr lang="el-GR" smtClean="0"/>
              <a:t>ταξινόμηση</a:t>
            </a: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828213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dirty="0" smtClean="0"/>
              <a:t>Τρεις ευρείς τάξεις</a:t>
            </a:r>
            <a:r>
              <a:rPr lang="en-US" dirty="0" smtClean="0"/>
              <a:t>: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Κατανομή Καναλιού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χωρισμός καναλιού σε μικρότερα «τμήματα»</a:t>
            </a:r>
            <a:r>
              <a:rPr lang="en-US" sz="2200" dirty="0" smtClean="0"/>
              <a:t> (</a:t>
            </a:r>
            <a:r>
              <a:rPr lang="el-GR" sz="2200" dirty="0" smtClean="0"/>
              <a:t>χρονικές σχισμές,</a:t>
            </a:r>
            <a:r>
              <a:rPr lang="en-US" sz="2200" dirty="0" smtClean="0"/>
              <a:t>  </a:t>
            </a:r>
            <a:r>
              <a:rPr lang="el-GR" sz="2200" dirty="0" smtClean="0"/>
              <a:t>συχνότητα</a:t>
            </a:r>
            <a:r>
              <a:rPr lang="en-US" sz="2200" dirty="0" smtClean="0"/>
              <a:t>, code)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δέσμευση τμήματος από τον κόμβο για αποκλειστική χρήση</a:t>
            </a:r>
            <a:endParaRPr lang="en-US" sz="2200" dirty="0" smtClean="0"/>
          </a:p>
          <a:p>
            <a:pPr lvl="1">
              <a:buFont typeface="Monotype Sorts"/>
              <a:buNone/>
            </a:pPr>
            <a:r>
              <a:rPr lang="el-GR" sz="2200" dirty="0" smtClean="0"/>
              <a:t>Παραδείγματα</a:t>
            </a:r>
            <a:r>
              <a:rPr lang="en-US" sz="2200" dirty="0" smtClean="0"/>
              <a:t>: TDMA, FDMA, CDMA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Τυχαία </a:t>
            </a:r>
            <a:r>
              <a:rPr lang="el-GR" dirty="0" smtClean="0">
                <a:solidFill>
                  <a:srgbClr val="FF0000"/>
                </a:solidFill>
              </a:rPr>
              <a:t>Πρόσβαση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το κανάλι δεν χωρίζεται</a:t>
            </a:r>
            <a:r>
              <a:rPr lang="en-US" sz="2200" dirty="0" smtClean="0"/>
              <a:t>, </a:t>
            </a:r>
            <a:r>
              <a:rPr lang="el-GR" sz="2200" dirty="0" smtClean="0"/>
              <a:t>επιτρέπονται συγκρούσεις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“</a:t>
            </a:r>
            <a:r>
              <a:rPr lang="el-GR" sz="2200" dirty="0" smtClean="0"/>
              <a:t>ανάκαμψη</a:t>
            </a:r>
            <a:r>
              <a:rPr lang="en-US" sz="2200" dirty="0" smtClean="0"/>
              <a:t>” </a:t>
            </a:r>
            <a:r>
              <a:rPr lang="el-GR" sz="2200" dirty="0" smtClean="0"/>
              <a:t>από τις συγκρούσεις</a:t>
            </a:r>
            <a:endParaRPr lang="en-US" sz="22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l-GR" dirty="0" smtClean="0">
                <a:solidFill>
                  <a:srgbClr val="FF0000"/>
                </a:solidFill>
              </a:rPr>
              <a:t>Παίρνοντας σειρά </a:t>
            </a:r>
            <a:r>
              <a:rPr lang="el-GR" b="1" i="1" dirty="0" smtClean="0">
                <a:solidFill>
                  <a:srgbClr val="FF0000"/>
                </a:solidFill>
              </a:rPr>
              <a:t>προτεραιότητας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 smtClean="0"/>
          </a:p>
          <a:p>
            <a:pPr lvl="1">
              <a:buNone/>
            </a:pPr>
            <a:r>
              <a:rPr lang="el-GR" sz="2200" dirty="0" smtClean="0"/>
              <a:t>οι κόμβοι παίρνουν την σειρά τους, αλλά κόμβοι που έχουν περισσότερα να στείλουν μπορούν να πάρουν σειρά για </a:t>
            </a:r>
          </a:p>
          <a:p>
            <a:pPr lvl="1">
              <a:buFont typeface="Monotype Sorts"/>
              <a:buNone/>
            </a:pPr>
            <a:r>
              <a:rPr lang="el-GR" sz="2200" dirty="0" smtClean="0"/>
              <a:t>	περισσότερη ώρα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227013"/>
            <a:ext cx="8839200" cy="763587"/>
          </a:xfrm>
        </p:spPr>
        <p:txBody>
          <a:bodyPr/>
          <a:lstStyle/>
          <a:p>
            <a:r>
              <a:rPr lang="el-GR" smtClean="0"/>
              <a:t>Μοντέλο επιπέδων Διαδικτύου (Στοίβα </a:t>
            </a:r>
            <a:r>
              <a:rPr lang="en-US" smtClean="0"/>
              <a:t>TCP/IP)</a:t>
            </a:r>
            <a:endParaRPr lang="el-GR" smtClean="0"/>
          </a:p>
        </p:txBody>
      </p:sp>
      <p:grpSp>
        <p:nvGrpSpPr>
          <p:cNvPr id="23555" name="Group 10"/>
          <p:cNvGrpSpPr>
            <a:grpSpLocks/>
          </p:cNvGrpSpPr>
          <p:nvPr/>
        </p:nvGrpSpPr>
        <p:grpSpPr bwMode="auto">
          <a:xfrm>
            <a:off x="0" y="1484313"/>
            <a:ext cx="2857500" cy="3673475"/>
            <a:chOff x="2025" y="1170"/>
            <a:chExt cx="1800" cy="1316"/>
          </a:xfrm>
        </p:grpSpPr>
        <p:pic>
          <p:nvPicPr>
            <p:cNvPr id="2356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5" y="1170"/>
              <a:ext cx="1800" cy="13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3561" name="TextBox 9"/>
            <p:cNvSpPr txBox="1">
              <a:spLocks noChangeArrowheads="1"/>
            </p:cNvSpPr>
            <p:nvPr/>
          </p:nvSpPr>
          <p:spPr bwMode="auto">
            <a:xfrm>
              <a:off x="2577" y="2205"/>
              <a:ext cx="66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 sz="2000" b="1"/>
                <a:t>φυσικό</a:t>
              </a:r>
            </a:p>
          </p:txBody>
        </p:sp>
        <p:sp>
          <p:nvSpPr>
            <p:cNvPr id="23562" name="TextBox 11"/>
            <p:cNvSpPr txBox="1">
              <a:spLocks noChangeArrowheads="1"/>
            </p:cNvSpPr>
            <p:nvPr/>
          </p:nvSpPr>
          <p:spPr bwMode="auto">
            <a:xfrm>
              <a:off x="2115" y="1215"/>
              <a:ext cx="162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2000" b="1"/>
                <a:t>εφαρμογής</a:t>
              </a:r>
            </a:p>
          </p:txBody>
        </p:sp>
        <p:sp>
          <p:nvSpPr>
            <p:cNvPr id="23563" name="TextBox 12"/>
            <p:cNvSpPr txBox="1">
              <a:spLocks noChangeArrowheads="1"/>
            </p:cNvSpPr>
            <p:nvPr/>
          </p:nvSpPr>
          <p:spPr bwMode="auto">
            <a:xfrm>
              <a:off x="2109" y="1480"/>
              <a:ext cx="162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2000" b="1"/>
                <a:t>μεταφοράς</a:t>
              </a:r>
            </a:p>
          </p:txBody>
        </p:sp>
        <p:sp>
          <p:nvSpPr>
            <p:cNvPr id="23564" name="TextBox 13"/>
            <p:cNvSpPr txBox="1">
              <a:spLocks noChangeArrowheads="1"/>
            </p:cNvSpPr>
            <p:nvPr/>
          </p:nvSpPr>
          <p:spPr bwMode="auto">
            <a:xfrm>
              <a:off x="2115" y="1710"/>
              <a:ext cx="162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2000" b="1"/>
                <a:t>δικτύου</a:t>
              </a:r>
            </a:p>
          </p:txBody>
        </p:sp>
        <p:sp>
          <p:nvSpPr>
            <p:cNvPr id="23565" name="TextBox 14"/>
            <p:cNvSpPr txBox="1">
              <a:spLocks noChangeArrowheads="1"/>
            </p:cNvSpPr>
            <p:nvPr/>
          </p:nvSpPr>
          <p:spPr bwMode="auto">
            <a:xfrm>
              <a:off x="2115" y="1953"/>
              <a:ext cx="162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2000" b="1"/>
                <a:t>ζεύξης</a:t>
              </a:r>
            </a:p>
          </p:txBody>
        </p:sp>
      </p:grpSp>
      <p:sp>
        <p:nvSpPr>
          <p:cNvPr id="23556" name="Rectangle 11"/>
          <p:cNvSpPr>
            <a:spLocks noChangeArrowheads="1"/>
          </p:cNvSpPr>
          <p:nvPr/>
        </p:nvSpPr>
        <p:spPr bwMode="auto">
          <a:xfrm>
            <a:off x="2771775" y="1700213"/>
            <a:ext cx="4900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l-GR" sz="2000" b="1">
                <a:solidFill>
                  <a:srgbClr val="008000"/>
                </a:solidFill>
              </a:rPr>
              <a:t>Υλοποιεί τις κατανεμημένες εφαρμογές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539750" y="2349500"/>
            <a:ext cx="8424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rgbClr val="008000"/>
                </a:solidFill>
              </a:rPr>
              <a:t>Y</a:t>
            </a:r>
            <a:r>
              <a:rPr lang="el-GR" sz="2000" b="1">
                <a:solidFill>
                  <a:srgbClr val="008000"/>
                </a:solidFill>
              </a:rPr>
              <a:t>πεύθυνο για τη μεταφορά δεδομένων από τον ένα </a:t>
            </a:r>
          </a:p>
          <a:p>
            <a:pPr algn="r"/>
            <a:r>
              <a:rPr lang="el-GR" sz="2000" b="1">
                <a:solidFill>
                  <a:srgbClr val="008000"/>
                </a:solidFill>
              </a:rPr>
              <a:t>κόμβο στον άλλο</a:t>
            </a:r>
            <a:r>
              <a:rPr lang="el-GR" sz="2000" b="1"/>
              <a:t> </a:t>
            </a: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1619250" y="3141663"/>
            <a:ext cx="75247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l-GR" sz="2000" b="1">
                <a:solidFill>
                  <a:srgbClr val="008000"/>
                </a:solidFill>
              </a:rPr>
              <a:t>Καθορίζει τη διαδρομή που θα πάρει ένα πακέτο μέσω των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l-GR" sz="2000" b="1">
                <a:solidFill>
                  <a:srgbClr val="008000"/>
                </a:solidFill>
              </a:rPr>
              <a:t>δρομολογητών για να φτάσει τον προορισμό του</a:t>
            </a:r>
            <a:r>
              <a:rPr lang="el-GR" sz="2000"/>
              <a:t> </a:t>
            </a:r>
          </a:p>
        </p:txBody>
      </p: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1763713" y="3933825"/>
            <a:ext cx="68754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l-GR" sz="2000" b="1">
                <a:solidFill>
                  <a:srgbClr val="008000"/>
                </a:solidFill>
              </a:rPr>
              <a:t>Χειρίζεται μεταφορές δεδομένων μεταξύ γειτονικών στοιχείων του δικτύου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smtClean="0"/>
              <a:t>Κριτήρια Αξιολόγησης Πρωτοκόλλων Πρόσβασης</a:t>
            </a:r>
            <a:endParaRPr lang="en-US" sz="3000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1484313"/>
            <a:ext cx="93948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>
                <a:solidFill>
                  <a:schemeClr val="hlink"/>
                </a:solidFill>
              </a:rPr>
              <a:t>Αποδοτικότητα</a:t>
            </a:r>
            <a:r>
              <a:rPr lang="en-US" sz="2400"/>
              <a:t> </a:t>
            </a:r>
            <a:r>
              <a:rPr lang="el-GR" sz="2400"/>
              <a:t>είναι ο</a:t>
            </a:r>
            <a:r>
              <a:rPr lang="en-US" sz="2400"/>
              <a:t> </a:t>
            </a:r>
            <a:r>
              <a:rPr lang="en-US" sz="2400" u="sng"/>
              <a:t>long-run</a:t>
            </a:r>
            <a:r>
              <a:rPr lang="en-US" sz="2400"/>
              <a:t> </a:t>
            </a:r>
            <a:r>
              <a:rPr lang="el-GR" sz="2400"/>
              <a:t>λόγος του χρόνου κατά τον οποίο τα πλαίσια μεταδίδονται στο κανάλι χωρίς συγκρούσεις</a:t>
            </a:r>
            <a:r>
              <a:rPr lang="en-US" sz="2400"/>
              <a:t> </a:t>
            </a:r>
            <a:r>
              <a:rPr lang="el-GR" sz="2400" u="sng"/>
              <a:t>υπό συνθήκες κορεσμού</a:t>
            </a:r>
            <a:endParaRPr lang="en-US" sz="2400" u="sng"/>
          </a:p>
          <a:p>
            <a:pPr>
              <a:buFont typeface="Arial" pitchFamily="34" charset="0"/>
              <a:buChar char="•"/>
            </a:pPr>
            <a:endParaRPr lang="el-GR" sz="2400" u="sng"/>
          </a:p>
          <a:p>
            <a:pPr>
              <a:buFont typeface="Arial" pitchFamily="34" charset="0"/>
              <a:buChar char="•"/>
            </a:pPr>
            <a:r>
              <a:rPr lang="el-GR" sz="2400"/>
              <a:t>Ποσοστό της χωρητικότητας του καναλιού που μένει αναξιοποίητη στο χρόνο</a:t>
            </a:r>
          </a:p>
          <a:p>
            <a:pPr>
              <a:buFont typeface="Arial" pitchFamily="34" charset="0"/>
              <a:buChar char="•"/>
            </a:pPr>
            <a:endParaRPr lang="el-GR" sz="2400" u="sng"/>
          </a:p>
          <a:p>
            <a:pPr>
              <a:buFont typeface="Arial" pitchFamily="34" charset="0"/>
              <a:buChar char="•"/>
            </a:pPr>
            <a:r>
              <a:rPr lang="el-GR" sz="2400"/>
              <a:t>Δικαιοσύνη μεταξύ των συσκευών που το χρησιμοποιούν</a:t>
            </a:r>
          </a:p>
          <a:p>
            <a:pPr>
              <a:buFont typeface="Arial" pitchFamily="34" charset="0"/>
              <a:buChar char="•"/>
            </a:pPr>
            <a:endParaRPr lang="el-GR" sz="2400"/>
          </a:p>
          <a:p>
            <a:pPr>
              <a:buFont typeface="Arial" pitchFamily="34" charset="0"/>
              <a:buChar char="•"/>
            </a:pPr>
            <a:r>
              <a:rPr lang="el-GR" sz="2400"/>
              <a:t>Πολυπλοκότητα</a:t>
            </a:r>
          </a:p>
          <a:p>
            <a:pPr>
              <a:buFont typeface="Arial" pitchFamily="34" charset="0"/>
              <a:buChar char="•"/>
            </a:pPr>
            <a:r>
              <a:rPr lang="el-GR" sz="2400"/>
              <a:t>Απαιτήσεις σε συγχρονισμό μεταξύ των συσκευών</a:t>
            </a:r>
            <a:endParaRPr lang="en-US" sz="2400"/>
          </a:p>
          <a:p>
            <a:pPr>
              <a:buFont typeface="Arial" pitchFamily="34" charset="0"/>
              <a:buChar char="•"/>
            </a:pPr>
            <a:r>
              <a:rPr lang="en-US" sz="2400"/>
              <a:t>Extra  control </a:t>
            </a:r>
            <a:r>
              <a:rPr lang="el-GR" sz="2400"/>
              <a:t>μηνύματα που χρειάζονται να μεταδοθούν</a:t>
            </a:r>
            <a:r>
              <a:rPr lang="en-US" sz="2400"/>
              <a:t> </a:t>
            </a:r>
            <a:r>
              <a:rPr lang="el-GR" sz="2400"/>
              <a:t>για το συντονισμό μεταξύ των κόμβων (</a:t>
            </a:r>
            <a:r>
              <a:rPr lang="en-US" sz="2400"/>
              <a:t>protocol overhead) </a:t>
            </a:r>
            <a:endParaRPr lang="el-GR" sz="2400"/>
          </a:p>
          <a:p>
            <a:pPr>
              <a:buFont typeface="Arial" pitchFamily="34" charset="0"/>
              <a:buChar char="•"/>
            </a:pPr>
            <a:endParaRPr lang="el-GR" sz="2400"/>
          </a:p>
          <a:p>
            <a:endParaRPr lang="el-GR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42888"/>
            <a:ext cx="8629650" cy="1143001"/>
          </a:xfrm>
        </p:spPr>
        <p:txBody>
          <a:bodyPr/>
          <a:lstStyle/>
          <a:p>
            <a:r>
              <a:rPr lang="en-US" sz="2400" smtClean="0"/>
              <a:t>MAC </a:t>
            </a:r>
            <a:r>
              <a:rPr lang="el-GR" sz="2400" smtClean="0"/>
              <a:t>πρωτόκολλα κατανομής του καναλιού</a:t>
            </a:r>
            <a:r>
              <a:rPr lang="en-US" sz="2400" smtClean="0"/>
              <a:t>: TDMA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25195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dirty="0" smtClean="0">
                <a:solidFill>
                  <a:srgbClr val="FF0000"/>
                </a:solidFill>
              </a:rPr>
              <a:t>TDMA: time division multiple access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πρόσβαση στο κανάλι σε «γύρους»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κάθε σταθμός παίρνει μία σχισμή σταθερού μήκους</a:t>
            </a:r>
            <a:r>
              <a:rPr lang="en-US" sz="2000" dirty="0" smtClean="0"/>
              <a:t> (</a:t>
            </a:r>
            <a:r>
              <a:rPr lang="el-GR" sz="2000" dirty="0" smtClean="0"/>
              <a:t>μήκος</a:t>
            </a:r>
            <a:r>
              <a:rPr lang="en-US" sz="2000" dirty="0" smtClean="0"/>
              <a:t> = </a:t>
            </a:r>
            <a:r>
              <a:rPr lang="el-GR" sz="2000" dirty="0" smtClean="0"/>
              <a:t>χρόνος μετάδοσης πακέτου)</a:t>
            </a:r>
            <a:r>
              <a:rPr lang="en-US" sz="2000" dirty="0" smtClean="0"/>
              <a:t> </a:t>
            </a:r>
            <a:r>
              <a:rPr lang="el-GR" sz="2000" dirty="0" smtClean="0"/>
              <a:t>σε κάθε γύρο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 μη χρησιμοποιούμενες σχισμές παραμένουν ανενεργές 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παράδειγμα</a:t>
            </a:r>
            <a:r>
              <a:rPr lang="en-US" sz="2000" dirty="0" smtClean="0"/>
              <a:t>: 6-</a:t>
            </a:r>
            <a:r>
              <a:rPr lang="el-GR" sz="2000" dirty="0" smtClean="0"/>
              <a:t>σταθμών</a:t>
            </a:r>
            <a:r>
              <a:rPr lang="en-US" sz="2000" dirty="0" smtClean="0"/>
              <a:t> LAN, 1,3,4 </a:t>
            </a:r>
            <a:r>
              <a:rPr lang="el-GR" sz="2000" dirty="0" smtClean="0"/>
              <a:t>έχουν πακέτα, ανενεργές οι σχισμές </a:t>
            </a:r>
            <a:r>
              <a:rPr lang="en-US" sz="2000" dirty="0" smtClean="0"/>
              <a:t>2,5,6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04" name="Picture 4" descr="IMG0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789363"/>
            <a:ext cx="5438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42888"/>
            <a:ext cx="8629650" cy="1143001"/>
          </a:xfrm>
        </p:spPr>
        <p:txBody>
          <a:bodyPr/>
          <a:lstStyle/>
          <a:p>
            <a:r>
              <a:rPr lang="en-US" sz="2400" smtClean="0"/>
              <a:t>MAC </a:t>
            </a:r>
            <a:r>
              <a:rPr lang="el-GR" sz="2400" smtClean="0"/>
              <a:t>πρωτόκολλα κατανομής του καναλιού</a:t>
            </a:r>
            <a:r>
              <a:rPr lang="en-US" sz="2400" smtClean="0"/>
              <a:t>: FDMA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22325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dirty="0" smtClean="0">
                <a:solidFill>
                  <a:srgbClr val="FF0000"/>
                </a:solidFill>
              </a:rPr>
              <a:t>FDMA: frequency division multiple access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το φάσμα του καναλιού χωρίζεται σε ζώνες συχνοτήτων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σε κάθε σταθμό δίνεται </a:t>
            </a:r>
            <a:r>
              <a:rPr lang="el-GR" sz="2000" dirty="0" err="1" smtClean="0"/>
              <a:t>συγεκριμένη</a:t>
            </a:r>
            <a:r>
              <a:rPr lang="el-GR" sz="2000" dirty="0" smtClean="0"/>
              <a:t> ζώνη συχνότητας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 </a:t>
            </a:r>
            <a:r>
              <a:rPr lang="el-GR" sz="2000" dirty="0" err="1" smtClean="0"/>
              <a:t>αχρησιμοποιήτος</a:t>
            </a:r>
            <a:r>
              <a:rPr lang="el-GR" sz="2000" dirty="0" smtClean="0"/>
              <a:t> χρόνος μετάδοσης στις ζώνες συχνοτήτων μένει ανενεργός 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παράδειγμα</a:t>
            </a:r>
            <a:r>
              <a:rPr lang="en-US" sz="2000" dirty="0" smtClean="0"/>
              <a:t>: 6-</a:t>
            </a:r>
            <a:r>
              <a:rPr lang="el-GR" sz="2000" dirty="0" smtClean="0"/>
              <a:t>σταθμοί</a:t>
            </a:r>
            <a:r>
              <a:rPr lang="en-US" sz="2000" dirty="0" smtClean="0"/>
              <a:t> LAN, 1,3,4 </a:t>
            </a:r>
            <a:r>
              <a:rPr lang="el-GR" sz="2000" dirty="0" smtClean="0"/>
              <a:t>έχουν πακέτα</a:t>
            </a:r>
            <a:r>
              <a:rPr lang="en-US" sz="2000" dirty="0" smtClean="0"/>
              <a:t> </a:t>
            </a:r>
            <a:r>
              <a:rPr lang="en-US" sz="2000" dirty="0" err="1" smtClean="0"/>
              <a:t>pkt</a:t>
            </a:r>
            <a:r>
              <a:rPr lang="en-US" sz="2000" dirty="0" smtClean="0"/>
              <a:t>, </a:t>
            </a:r>
            <a:r>
              <a:rPr lang="el-GR" sz="2000" dirty="0" smtClean="0"/>
              <a:t>οι ζώνες συχνοτήτων </a:t>
            </a:r>
            <a:r>
              <a:rPr lang="en-US" sz="2000" dirty="0" smtClean="0"/>
              <a:t> 2,5,6 </a:t>
            </a:r>
            <a:r>
              <a:rPr lang="el-GR" sz="2000" dirty="0" smtClean="0"/>
              <a:t>είναι ανενεργές 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2228" name="Group 24"/>
          <p:cNvGrpSpPr>
            <a:grpSpLocks/>
          </p:cNvGrpSpPr>
          <p:nvPr/>
        </p:nvGrpSpPr>
        <p:grpSpPr bwMode="auto">
          <a:xfrm>
            <a:off x="1214438" y="3429000"/>
            <a:ext cx="3811587" cy="2424113"/>
            <a:chOff x="1841" y="2528"/>
            <a:chExt cx="2401" cy="1527"/>
          </a:xfrm>
        </p:grpSpPr>
        <p:sp>
          <p:nvSpPr>
            <p:cNvPr id="52229" name="Rectangle 4"/>
            <p:cNvSpPr>
              <a:spLocks noChangeArrowheads="1"/>
            </p:cNvSpPr>
            <p:nvPr/>
          </p:nvSpPr>
          <p:spPr bwMode="auto">
            <a:xfrm>
              <a:off x="2123" y="2637"/>
              <a:ext cx="395" cy="14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/>
            </a:p>
          </p:txBody>
        </p:sp>
        <p:sp>
          <p:nvSpPr>
            <p:cNvPr id="52230" name="Line 5"/>
            <p:cNvSpPr>
              <a:spLocks noChangeShapeType="1"/>
            </p:cNvSpPr>
            <p:nvPr/>
          </p:nvSpPr>
          <p:spPr bwMode="auto">
            <a:xfrm flipV="1">
              <a:off x="2122" y="3333"/>
              <a:ext cx="39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31" name="Line 6"/>
            <p:cNvSpPr>
              <a:spLocks noChangeShapeType="1"/>
            </p:cNvSpPr>
            <p:nvPr/>
          </p:nvSpPr>
          <p:spPr bwMode="auto">
            <a:xfrm flipV="1">
              <a:off x="2119" y="3580"/>
              <a:ext cx="39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32" name="Line 7"/>
            <p:cNvSpPr>
              <a:spLocks noChangeShapeType="1"/>
            </p:cNvSpPr>
            <p:nvPr/>
          </p:nvSpPr>
          <p:spPr bwMode="auto">
            <a:xfrm flipV="1">
              <a:off x="2122" y="3823"/>
              <a:ext cx="39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33" name="Line 8"/>
            <p:cNvSpPr>
              <a:spLocks noChangeShapeType="1"/>
            </p:cNvSpPr>
            <p:nvPr/>
          </p:nvSpPr>
          <p:spPr bwMode="auto">
            <a:xfrm flipV="1">
              <a:off x="2119" y="3090"/>
              <a:ext cx="39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34" name="Line 9"/>
            <p:cNvSpPr>
              <a:spLocks noChangeShapeType="1"/>
            </p:cNvSpPr>
            <p:nvPr/>
          </p:nvSpPr>
          <p:spPr bwMode="auto">
            <a:xfrm flipV="1">
              <a:off x="2122" y="2847"/>
              <a:ext cx="39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2235" name="Group 10"/>
            <p:cNvGrpSpPr>
              <a:grpSpLocks/>
            </p:cNvGrpSpPr>
            <p:nvPr/>
          </p:nvGrpSpPr>
          <p:grpSpPr bwMode="auto">
            <a:xfrm>
              <a:off x="2576" y="2734"/>
              <a:ext cx="1404" cy="75"/>
              <a:chOff x="1884" y="2826"/>
              <a:chExt cx="1404" cy="75"/>
            </a:xfrm>
          </p:grpSpPr>
          <p:sp>
            <p:nvSpPr>
              <p:cNvPr id="52247" name="Line 11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248" name="Freeform 12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52236" name="Line 13"/>
            <p:cNvSpPr>
              <a:spLocks noChangeShapeType="1"/>
            </p:cNvSpPr>
            <p:nvPr/>
          </p:nvSpPr>
          <p:spPr bwMode="auto">
            <a:xfrm>
              <a:off x="2606" y="3063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2237" name="Group 14"/>
            <p:cNvGrpSpPr>
              <a:grpSpLocks/>
            </p:cNvGrpSpPr>
            <p:nvPr/>
          </p:nvGrpSpPr>
          <p:grpSpPr bwMode="auto">
            <a:xfrm>
              <a:off x="2606" y="3239"/>
              <a:ext cx="1404" cy="75"/>
              <a:chOff x="1884" y="2826"/>
              <a:chExt cx="1404" cy="75"/>
            </a:xfrm>
          </p:grpSpPr>
          <p:sp>
            <p:nvSpPr>
              <p:cNvPr id="52245" name="Line 15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246" name="Freeform 16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2238" name="Group 17"/>
            <p:cNvGrpSpPr>
              <a:grpSpLocks/>
            </p:cNvGrpSpPr>
            <p:nvPr/>
          </p:nvGrpSpPr>
          <p:grpSpPr bwMode="auto">
            <a:xfrm>
              <a:off x="2617" y="3494"/>
              <a:ext cx="1404" cy="75"/>
              <a:chOff x="1884" y="2826"/>
              <a:chExt cx="1404" cy="75"/>
            </a:xfrm>
          </p:grpSpPr>
          <p:sp>
            <p:nvSpPr>
              <p:cNvPr id="52243" name="Line 18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244" name="Freeform 19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52239" name="Line 20"/>
            <p:cNvSpPr>
              <a:spLocks noChangeShapeType="1"/>
            </p:cNvSpPr>
            <p:nvPr/>
          </p:nvSpPr>
          <p:spPr bwMode="auto">
            <a:xfrm>
              <a:off x="2636" y="3825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40" name="Line 21"/>
            <p:cNvSpPr>
              <a:spLocks noChangeShapeType="1"/>
            </p:cNvSpPr>
            <p:nvPr/>
          </p:nvSpPr>
          <p:spPr bwMode="auto">
            <a:xfrm>
              <a:off x="2640" y="4033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41" name="Text Box 22"/>
            <p:cNvSpPr txBox="1">
              <a:spLocks noChangeArrowheads="1"/>
            </p:cNvSpPr>
            <p:nvPr/>
          </p:nvSpPr>
          <p:spPr bwMode="auto">
            <a:xfrm rot="-5400000">
              <a:off x="1346" y="3171"/>
              <a:ext cx="12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frequency bands</a:t>
              </a:r>
            </a:p>
          </p:txBody>
        </p:sp>
        <p:sp>
          <p:nvSpPr>
            <p:cNvPr id="52242" name="Text Box 23"/>
            <p:cNvSpPr txBox="1">
              <a:spLocks noChangeArrowheads="1"/>
            </p:cNvSpPr>
            <p:nvPr/>
          </p:nvSpPr>
          <p:spPr bwMode="auto">
            <a:xfrm rot="67766">
              <a:off x="3827" y="252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7013"/>
            <a:ext cx="10399713" cy="763587"/>
          </a:xfrm>
        </p:spPr>
        <p:txBody>
          <a:bodyPr/>
          <a:lstStyle/>
          <a:p>
            <a:r>
              <a:rPr lang="el-GR" sz="2900" smtClean="0"/>
              <a:t>Πρωτόκολλα Τυχαίας Προσπέλασης (</a:t>
            </a:r>
            <a:r>
              <a:rPr lang="en-US" sz="2900" smtClean="0"/>
              <a:t>Random Access</a:t>
            </a:r>
            <a:r>
              <a:rPr lang="el-GR" sz="2900" smtClean="0"/>
              <a:t>)</a:t>
            </a:r>
            <a:endParaRPr lang="en-US" sz="29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324975" cy="4648200"/>
          </a:xfrm>
        </p:spPr>
        <p:txBody>
          <a:bodyPr/>
          <a:lstStyle/>
          <a:p>
            <a:r>
              <a:rPr lang="el-GR" sz="2200" smtClean="0"/>
              <a:t>Όταν ένας κόμβος έχει πακέτο να στείλει </a:t>
            </a:r>
            <a:endParaRPr lang="en-US" sz="2200" smtClean="0"/>
          </a:p>
          <a:p>
            <a:pPr lvl="1"/>
            <a:r>
              <a:rPr lang="el-GR" sz="2200" smtClean="0"/>
              <a:t>Μεταδίδει στον πλήρη ρυθμό του καναλιού </a:t>
            </a:r>
            <a:r>
              <a:rPr lang="en-US" sz="2200" smtClean="0"/>
              <a:t>R</a:t>
            </a:r>
          </a:p>
          <a:p>
            <a:pPr lvl="1"/>
            <a:r>
              <a:rPr lang="el-GR" sz="2200" b="1" i="1" u="sng" smtClean="0"/>
              <a:t>κανένας</a:t>
            </a:r>
            <a:r>
              <a:rPr lang="en-US" sz="2200" smtClean="0"/>
              <a:t> </a:t>
            </a:r>
            <a:r>
              <a:rPr lang="el-GR" sz="2200" b="1" i="1" smtClean="0">
                <a:solidFill>
                  <a:srgbClr val="008000"/>
                </a:solidFill>
              </a:rPr>
              <a:t>εκ των προτέρων συντονισμός</a:t>
            </a:r>
            <a:r>
              <a:rPr lang="en-US" sz="2200" smtClean="0"/>
              <a:t> </a:t>
            </a:r>
            <a:r>
              <a:rPr lang="el-GR" sz="2200" smtClean="0"/>
              <a:t>μεταξύ των κόμβων</a:t>
            </a:r>
            <a:endParaRPr lang="en-US" sz="2200" smtClean="0"/>
          </a:p>
          <a:p>
            <a:pPr>
              <a:buFont typeface="Wingdings" pitchFamily="2" charset="2"/>
              <a:buChar char="F"/>
            </a:pPr>
            <a:r>
              <a:rPr lang="el-GR" sz="2200" smtClean="0">
                <a:sym typeface="Wingdings" pitchFamily="2" charset="2"/>
              </a:rPr>
              <a:t>Δύο οι περισσότεροι κόμβοι μεταδίδουν</a:t>
            </a:r>
            <a:r>
              <a:rPr lang="en-US" sz="2200" smtClean="0"/>
              <a:t> </a:t>
            </a:r>
            <a:r>
              <a:rPr lang="en-US" sz="2200" smtClean="0">
                <a:latin typeface="MS Mincho" pitchFamily="49" charset="-128"/>
                <a:ea typeface="MS Mincho" pitchFamily="49" charset="-128"/>
                <a:sym typeface="Wingdings" pitchFamily="2" charset="2"/>
              </a:rPr>
              <a:t></a:t>
            </a:r>
            <a:r>
              <a:rPr lang="en-US" sz="2200" smtClean="0"/>
              <a:t> </a:t>
            </a:r>
            <a:r>
              <a:rPr lang="el-GR" sz="2200" smtClean="0"/>
              <a:t>«σύγκρουση»</a:t>
            </a:r>
            <a:endParaRPr lang="en-US" sz="2200" smtClean="0"/>
          </a:p>
          <a:p>
            <a:pPr>
              <a:buFont typeface="Wingdings" pitchFamily="2" charset="2"/>
              <a:buChar char="F"/>
            </a:pPr>
            <a:endParaRPr lang="el-GR" sz="22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F"/>
            </a:pPr>
            <a:r>
              <a:rPr lang="el-GR" sz="2200" smtClean="0">
                <a:solidFill>
                  <a:srgbClr val="FF0000"/>
                </a:solidFill>
              </a:rPr>
              <a:t>το</a:t>
            </a:r>
            <a:r>
              <a:rPr lang="en-US" sz="2200" smtClean="0">
                <a:solidFill>
                  <a:srgbClr val="FF0000"/>
                </a:solidFill>
              </a:rPr>
              <a:t> MAC </a:t>
            </a:r>
            <a:r>
              <a:rPr lang="el-GR" sz="2200" smtClean="0">
                <a:solidFill>
                  <a:srgbClr val="FF0000"/>
                </a:solidFill>
              </a:rPr>
              <a:t>πρωτόκολλο τυχαίας πρόσβασης</a:t>
            </a:r>
            <a:r>
              <a:rPr lang="en-US" sz="2200" smtClean="0"/>
              <a:t> </a:t>
            </a:r>
            <a:r>
              <a:rPr lang="el-GR" sz="2200" smtClean="0"/>
              <a:t>καθορίζει</a:t>
            </a:r>
            <a:r>
              <a:rPr lang="en-US" sz="2200" smtClean="0"/>
              <a:t>: </a:t>
            </a:r>
          </a:p>
          <a:p>
            <a:pPr lvl="1"/>
            <a:r>
              <a:rPr lang="el-GR" sz="2200" smtClean="0"/>
              <a:t>Πως να ανιχνευθούν οι συγκρούσεις</a:t>
            </a:r>
            <a:endParaRPr lang="en-US" sz="2200" smtClean="0"/>
          </a:p>
          <a:p>
            <a:pPr lvl="1"/>
            <a:r>
              <a:rPr lang="el-GR" sz="2200" smtClean="0"/>
              <a:t>Πως να ανακάμψει από τις συγκρούσεις</a:t>
            </a:r>
            <a:r>
              <a:rPr lang="en-US" sz="2200" smtClean="0"/>
              <a:t> (</a:t>
            </a:r>
            <a:r>
              <a:rPr lang="el-GR" sz="2200" smtClean="0"/>
              <a:t>π</a:t>
            </a:r>
            <a:r>
              <a:rPr lang="en-US" sz="2200" smtClean="0"/>
              <a:t>.</a:t>
            </a:r>
            <a:r>
              <a:rPr lang="el-GR" sz="2200" smtClean="0"/>
              <a:t>χ</a:t>
            </a:r>
            <a:r>
              <a:rPr lang="en-US" sz="2200" smtClean="0"/>
              <a:t>., </a:t>
            </a:r>
            <a:r>
              <a:rPr lang="el-GR" sz="2200" smtClean="0"/>
              <a:t>μέσω καθυστερημένης αναμετάδοσης</a:t>
            </a:r>
            <a:r>
              <a:rPr lang="en-US" sz="2200" smtClean="0"/>
              <a:t>)</a:t>
            </a:r>
          </a:p>
          <a:p>
            <a:r>
              <a:rPr lang="el-GR" sz="2200" smtClean="0"/>
              <a:t>Παραδείγματα από </a:t>
            </a:r>
            <a:r>
              <a:rPr lang="en-US" sz="2200" smtClean="0"/>
              <a:t>MAC </a:t>
            </a:r>
            <a:r>
              <a:rPr lang="el-GR" sz="2200" smtClean="0"/>
              <a:t>πρωτόκολλα τυχαίας πρόσβασης</a:t>
            </a:r>
            <a:r>
              <a:rPr lang="en-US" sz="2200" smtClean="0"/>
              <a:t>:</a:t>
            </a:r>
          </a:p>
          <a:p>
            <a:pPr lvl="1"/>
            <a:r>
              <a:rPr lang="en-US" sz="2200" smtClean="0">
                <a:solidFill>
                  <a:srgbClr val="3333FF"/>
                </a:solidFill>
              </a:rPr>
              <a:t>slotted ALOHA</a:t>
            </a:r>
          </a:p>
          <a:p>
            <a:pPr lvl="1"/>
            <a:r>
              <a:rPr lang="en-US" sz="2200" smtClean="0">
                <a:solidFill>
                  <a:srgbClr val="3333FF"/>
                </a:solidFill>
              </a:rPr>
              <a:t>ALOHA</a:t>
            </a:r>
          </a:p>
          <a:p>
            <a:pPr lvl="1"/>
            <a:r>
              <a:rPr lang="en-US" sz="2200" smtClean="0">
                <a:solidFill>
                  <a:schemeClr val="hlink"/>
                </a:solidFill>
              </a:rPr>
              <a:t>CSMA, CSMA/CD, CSMA/CA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ALOHA </a:t>
            </a:r>
            <a:r>
              <a:rPr lang="el-GR" smtClean="0"/>
              <a:t>με σχισμές (</a:t>
            </a:r>
            <a:r>
              <a:rPr lang="en-GB" smtClean="0"/>
              <a:t>s</a:t>
            </a:r>
            <a:r>
              <a:rPr lang="en-US" smtClean="0"/>
              <a:t>lotted ALOHA)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57313"/>
            <a:ext cx="500380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2000" b="1" u="sng" smtClean="0">
                <a:solidFill>
                  <a:srgbClr val="3333FF"/>
                </a:solidFill>
              </a:rPr>
              <a:t>Υποθέσεις</a:t>
            </a:r>
            <a:endParaRPr lang="en-US" sz="2000" b="1" smtClean="0">
              <a:solidFill>
                <a:srgbClr val="3333FF"/>
              </a:solidFill>
            </a:endParaRPr>
          </a:p>
          <a:p>
            <a:r>
              <a:rPr lang="el-GR" sz="2200" b="1" smtClean="0"/>
              <a:t>όλα τα </a:t>
            </a:r>
            <a:r>
              <a:rPr lang="en-GB" sz="2200" b="1" smtClean="0"/>
              <a:t>frames</a:t>
            </a:r>
            <a:r>
              <a:rPr lang="el-GR" sz="2200" b="1" smtClean="0"/>
              <a:t> έχουν ίδιο μέγεθος</a:t>
            </a:r>
            <a:endParaRPr lang="en-US" sz="2200" b="1" smtClean="0"/>
          </a:p>
          <a:p>
            <a:r>
              <a:rPr lang="el-GR" sz="2200" smtClean="0"/>
              <a:t>ο χρόνος χωρίζεται σε σχισμές </a:t>
            </a:r>
            <a:r>
              <a:rPr lang="el-GR" sz="2200" b="1" i="1" smtClean="0">
                <a:solidFill>
                  <a:srgbClr val="008000"/>
                </a:solidFill>
              </a:rPr>
              <a:t>ίσου μεγέθους</a:t>
            </a:r>
            <a:r>
              <a:rPr lang="en-US" sz="2200" smtClean="0"/>
              <a:t>, </a:t>
            </a:r>
            <a:r>
              <a:rPr lang="el-GR" sz="2200" smtClean="0"/>
              <a:t>τον χρόνο για τη μετάδοση ενός </a:t>
            </a:r>
            <a:r>
              <a:rPr lang="en-US" sz="2200" smtClean="0"/>
              <a:t>frame</a:t>
            </a:r>
          </a:p>
          <a:p>
            <a:r>
              <a:rPr lang="el-GR" sz="2200" smtClean="0"/>
              <a:t>οι κόμβοι ξεκινούν να μεταδίδουν </a:t>
            </a:r>
            <a:r>
              <a:rPr lang="en-GB" sz="2200" smtClean="0"/>
              <a:t>frames</a:t>
            </a:r>
            <a:r>
              <a:rPr lang="el-GR" sz="2200" smtClean="0"/>
              <a:t> </a:t>
            </a:r>
            <a:r>
              <a:rPr lang="el-GR" sz="2200" b="1" i="1" smtClean="0">
                <a:solidFill>
                  <a:srgbClr val="FF0000"/>
                </a:solidFill>
              </a:rPr>
              <a:t>μόνο</a:t>
            </a:r>
            <a:r>
              <a:rPr lang="en-US" sz="2200" b="1" i="1" smtClean="0">
                <a:solidFill>
                  <a:srgbClr val="FF0000"/>
                </a:solidFill>
              </a:rPr>
              <a:t> </a:t>
            </a:r>
            <a:r>
              <a:rPr lang="el-GR" sz="2200" b="1" smtClean="0"/>
              <a:t>στην αρχή των σχισμών</a:t>
            </a:r>
            <a:endParaRPr lang="en-US" sz="2200" b="1" smtClean="0"/>
          </a:p>
          <a:p>
            <a:r>
              <a:rPr lang="el-GR" sz="2200" b="1" smtClean="0">
                <a:solidFill>
                  <a:srgbClr val="008000"/>
                </a:solidFill>
              </a:rPr>
              <a:t>οι κόμβοι είναι συγχρονισμένοι</a:t>
            </a:r>
            <a:endParaRPr lang="en-US" sz="2200" b="1" smtClean="0">
              <a:solidFill>
                <a:srgbClr val="008000"/>
              </a:solidFill>
            </a:endParaRPr>
          </a:p>
          <a:p>
            <a:r>
              <a:rPr lang="el-GR" sz="2200" smtClean="0"/>
              <a:t>Εάν </a:t>
            </a:r>
            <a:r>
              <a:rPr lang="en-US" sz="2200" smtClean="0"/>
              <a:t>2 </a:t>
            </a:r>
            <a:r>
              <a:rPr lang="el-GR" sz="2200" smtClean="0"/>
              <a:t>ή περισσότεροι κόμβοι μεταδίδουν σε μία σχισμή</a:t>
            </a:r>
            <a:r>
              <a:rPr lang="en-US" sz="2200" smtClean="0"/>
              <a:t>,</a:t>
            </a:r>
            <a:r>
              <a:rPr lang="el-GR" sz="2200" smtClean="0"/>
              <a:t> όλοι οι κόμβοι ανιχνεύουν την σύγκρουση</a:t>
            </a:r>
            <a:endParaRPr lang="en-US" sz="2200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268413"/>
            <a:ext cx="464820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2000" b="1" u="sng" smtClean="0">
                <a:solidFill>
                  <a:srgbClr val="3333FF"/>
                </a:solidFill>
              </a:rPr>
              <a:t>Λειτουργία</a:t>
            </a:r>
            <a:endParaRPr lang="en-US" sz="2000" b="1" u="sng" smtClean="0">
              <a:solidFill>
                <a:srgbClr val="3333FF"/>
              </a:solidFill>
            </a:endParaRPr>
          </a:p>
          <a:p>
            <a:r>
              <a:rPr lang="el-GR" sz="2200" smtClean="0"/>
              <a:t>Όταν ένας κόμβος παραλαμβάνει ένα νέο </a:t>
            </a:r>
            <a:r>
              <a:rPr lang="en-GB" sz="2200" smtClean="0"/>
              <a:t>frame</a:t>
            </a:r>
            <a:r>
              <a:rPr lang="en-US" sz="2200" smtClean="0"/>
              <a:t>, </a:t>
            </a:r>
            <a:r>
              <a:rPr lang="el-GR" sz="2200" smtClean="0"/>
              <a:t>το μεταδίδει στην επόμενη σχισμή</a:t>
            </a:r>
            <a:endParaRPr lang="en-US" sz="2200" smtClean="0"/>
          </a:p>
          <a:p>
            <a:r>
              <a:rPr lang="el-GR" sz="2200" b="1" smtClean="0"/>
              <a:t>Αν δεν έγινε σύγκρουση</a:t>
            </a:r>
            <a:r>
              <a:rPr lang="en-US" sz="2200" smtClean="0"/>
              <a:t>, </a:t>
            </a:r>
            <a:r>
              <a:rPr lang="el-GR" sz="2200" smtClean="0"/>
              <a:t>ο κόμβος μπορεί να στείλει </a:t>
            </a:r>
            <a:r>
              <a:rPr lang="el-GR" sz="2200" b="1" smtClean="0"/>
              <a:t>νέο</a:t>
            </a:r>
            <a:r>
              <a:rPr lang="en-GB" sz="2200" b="1" smtClean="0"/>
              <a:t> f</a:t>
            </a:r>
            <a:r>
              <a:rPr lang="en-US" sz="2200" b="1" smtClean="0"/>
              <a:t>rame </a:t>
            </a:r>
            <a:r>
              <a:rPr lang="el-GR" sz="2200" b="1" smtClean="0"/>
              <a:t>στην επόμενη σχισμή</a:t>
            </a:r>
            <a:endParaRPr lang="en-US" sz="2200" b="1" smtClean="0"/>
          </a:p>
          <a:p>
            <a:r>
              <a:rPr lang="el-GR" sz="2200" smtClean="0"/>
              <a:t>Σε περίπτωση σύγκρουσης</a:t>
            </a:r>
            <a:r>
              <a:rPr lang="en-US" sz="2200" smtClean="0"/>
              <a:t>,</a:t>
            </a:r>
            <a:r>
              <a:rPr lang="el-GR" sz="2200" smtClean="0"/>
              <a:t> ο κόμβος</a:t>
            </a:r>
            <a:r>
              <a:rPr lang="en-US" sz="2200" smtClean="0"/>
              <a:t>  </a:t>
            </a:r>
            <a:r>
              <a:rPr lang="el-GR" sz="2200" b="1" i="1" u="sng" smtClean="0">
                <a:solidFill>
                  <a:schemeClr val="hlink"/>
                </a:solidFill>
              </a:rPr>
              <a:t>ξαναμεταδίδει</a:t>
            </a:r>
            <a:r>
              <a:rPr lang="en-US" sz="2200" b="1" smtClean="0">
                <a:solidFill>
                  <a:schemeClr val="hlink"/>
                </a:solidFill>
              </a:rPr>
              <a:t> </a:t>
            </a:r>
            <a:r>
              <a:rPr lang="el-GR" sz="2200" smtClean="0"/>
              <a:t>το </a:t>
            </a:r>
            <a:r>
              <a:rPr lang="en-US" sz="2200" b="1" smtClean="0">
                <a:solidFill>
                  <a:srgbClr val="008000"/>
                </a:solidFill>
              </a:rPr>
              <a:t>frame </a:t>
            </a:r>
            <a:r>
              <a:rPr lang="el-GR" sz="2200" b="1" smtClean="0">
                <a:solidFill>
                  <a:srgbClr val="008000"/>
                </a:solidFill>
              </a:rPr>
              <a:t>σε </a:t>
            </a:r>
            <a:r>
              <a:rPr lang="el-GR" sz="2200" b="1" i="1" u="sng" smtClean="0">
                <a:solidFill>
                  <a:srgbClr val="008000"/>
                </a:solidFill>
              </a:rPr>
              <a:t>κάθε</a:t>
            </a:r>
            <a:r>
              <a:rPr lang="el-GR" sz="2200" b="1" smtClean="0">
                <a:solidFill>
                  <a:srgbClr val="008000"/>
                </a:solidFill>
              </a:rPr>
              <a:t> επόμενη σχισμή με πιθανότητα </a:t>
            </a:r>
            <a:r>
              <a:rPr lang="en-GB" sz="2200" b="1" i="1" smtClean="0">
                <a:solidFill>
                  <a:srgbClr val="008000"/>
                </a:solidFill>
              </a:rPr>
              <a:t>p</a:t>
            </a:r>
            <a:r>
              <a:rPr lang="en-GB" sz="2200" b="1" smtClean="0">
                <a:solidFill>
                  <a:srgbClr val="008000"/>
                </a:solidFill>
              </a:rPr>
              <a:t> </a:t>
            </a:r>
            <a:r>
              <a:rPr lang="el-GR" sz="2200" b="1" smtClean="0">
                <a:solidFill>
                  <a:srgbClr val="008000"/>
                </a:solidFill>
              </a:rPr>
              <a:t>έως ότου πετύχει</a:t>
            </a:r>
            <a:endParaRPr lang="en-US" sz="2200" b="1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7772400" cy="1143000"/>
          </a:xfrm>
        </p:spPr>
        <p:txBody>
          <a:bodyPr/>
          <a:lstStyle/>
          <a:p>
            <a:r>
              <a:rPr lang="en-US" smtClean="0"/>
              <a:t>Slotted ALOHA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3255963"/>
            <a:ext cx="4343400" cy="32035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πλεονεκτήματα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μοναδικός ενεργός κόμβος μπορεί συνεχώς να μεταδίδει με τον </a:t>
            </a:r>
            <a:r>
              <a:rPr lang="el-GR" sz="2000" b="1" dirty="0" smtClean="0"/>
              <a:t>πλήρη ρυθμό του καναλιού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l-GR" sz="2000" b="1" i="1" dirty="0" err="1" smtClean="0">
                <a:solidFill>
                  <a:srgbClr val="008000"/>
                </a:solidFill>
              </a:rPr>
              <a:t>αποκεντροποιημένο</a:t>
            </a:r>
            <a:r>
              <a:rPr lang="en-GB" sz="2000" dirty="0" smtClean="0"/>
              <a:t>: </a:t>
            </a:r>
            <a:r>
              <a:rPr lang="el-GR" sz="2000" dirty="0" smtClean="0"/>
              <a:t>μόνο οι σχισμές στους κόμβους χρειάζεται να είναι συγχρονισμένες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απλό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0563" y="3284538"/>
            <a:ext cx="4829175" cy="3200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Μειονεκτήματα</a:t>
            </a:r>
            <a:endParaRPr lang="en-US" sz="2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accent2"/>
                </a:solidFill>
              </a:rPr>
              <a:t>συγκρούσεις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sym typeface="Wingdings" pitchFamily="2" charset="2"/>
              </a:rPr>
              <a:t> </a:t>
            </a:r>
            <a:r>
              <a:rPr lang="el-GR" sz="2000" b="1" dirty="0" smtClean="0">
                <a:solidFill>
                  <a:schemeClr val="accent2"/>
                </a:solidFill>
                <a:sym typeface="Wingdings" pitchFamily="2" charset="2"/>
              </a:rPr>
              <a:t>χάσιμο σχισμών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l-GR" b="1" i="1" dirty="0" smtClean="0">
                <a:sym typeface="Wingdings" pitchFamily="2" charset="2"/>
              </a:rPr>
              <a:t>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l-GR" sz="2000" b="1" i="1" dirty="0" smtClean="0"/>
              <a:t>ανενεργές</a:t>
            </a:r>
            <a:r>
              <a:rPr lang="en-US" sz="2000" dirty="0" smtClean="0"/>
              <a:t> </a:t>
            </a:r>
            <a:r>
              <a:rPr lang="el-GR" sz="2000" dirty="0" smtClean="0"/>
              <a:t>σχισμές</a:t>
            </a:r>
            <a:endParaRPr lang="en-US" sz="2000" dirty="0" smtClean="0"/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l-GR" dirty="0" smtClean="0">
                <a:sym typeface="Wingdings" pitchFamily="2" charset="2"/>
              </a:rPr>
              <a:t>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l-GR" sz="2000" dirty="0" smtClean="0"/>
              <a:t>Οι κόμβοι μπορεί να είναι σε θέση να ανιχνεύσουν την σύγκρουση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l-GR" sz="2000" dirty="0" smtClean="0"/>
              <a:t>	σε </a:t>
            </a:r>
            <a:r>
              <a:rPr lang="el-GR" sz="2000" b="1" dirty="0" smtClean="0"/>
              <a:t>λιγότερο χρόνο από αυτόν που χρειάζεται για να μεταδώσουν το πακέτο</a:t>
            </a:r>
            <a:endParaRPr lang="en-US" sz="2000" b="1" dirty="0" smtClean="0"/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l-GR" b="1" i="1" dirty="0" smtClean="0">
                <a:sym typeface="Wingdings" pitchFamily="2" charset="2"/>
              </a:rPr>
              <a:t></a:t>
            </a:r>
            <a:r>
              <a:rPr lang="el-GR" sz="2000" b="1" i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l-GR" sz="2000" b="1" i="1" dirty="0" smtClean="0">
                <a:solidFill>
                  <a:schemeClr val="accent2"/>
                </a:solidFill>
              </a:rPr>
              <a:t>Συγχρονισμός</a:t>
            </a:r>
            <a:r>
              <a:rPr lang="el-GR" sz="2000" dirty="0" smtClean="0">
                <a:solidFill>
                  <a:schemeClr val="accent2"/>
                </a:solidFill>
              </a:rPr>
              <a:t> ρολογιού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5530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42888"/>
            <a:ext cx="7772400" cy="1143001"/>
          </a:xfrm>
        </p:spPr>
        <p:txBody>
          <a:bodyPr/>
          <a:lstStyle/>
          <a:p>
            <a:r>
              <a:rPr lang="el-GR" smtClean="0"/>
              <a:t>Αποδοτικότητα του </a:t>
            </a:r>
            <a:r>
              <a:rPr lang="en-GB" smtClean="0"/>
              <a:t>S</a:t>
            </a:r>
            <a:r>
              <a:rPr lang="en-US" smtClean="0"/>
              <a:t>lotted Aloha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2643188"/>
            <a:ext cx="9036050" cy="39290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Υποθέστε ότι υπάρχουν</a:t>
            </a:r>
            <a:r>
              <a:rPr lang="en-US" sz="2000" dirty="0" smtClean="0"/>
              <a:t> N </a:t>
            </a:r>
            <a:r>
              <a:rPr lang="el-GR" sz="2000" dirty="0" smtClean="0"/>
              <a:t>κόμβοι</a:t>
            </a:r>
            <a:r>
              <a:rPr lang="en-US" sz="2000" dirty="0" smtClean="0"/>
              <a:t> </a:t>
            </a:r>
            <a:r>
              <a:rPr lang="el-GR" sz="2000" dirty="0" smtClean="0"/>
              <a:t>με </a:t>
            </a:r>
            <a:r>
              <a:rPr lang="el-GR" sz="2000" b="1" dirty="0" smtClean="0"/>
              <a:t>πολλά </a:t>
            </a:r>
            <a:r>
              <a:rPr lang="en-GB" sz="2000" b="1" dirty="0" smtClean="0"/>
              <a:t>frames </a:t>
            </a:r>
            <a:r>
              <a:rPr lang="el-GR" sz="2000" b="1" dirty="0" smtClean="0"/>
              <a:t>να στείλουν</a:t>
            </a:r>
            <a:r>
              <a:rPr lang="en-US" sz="2000" dirty="0" smtClean="0"/>
              <a:t>, </a:t>
            </a:r>
            <a:r>
              <a:rPr lang="el-GR" sz="2000" dirty="0" smtClean="0"/>
              <a:t>και καθένας μεταδίδει σε μία σχισμή με πιθανότητα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 πιθανότητα ότι ο κόμβος 1 έχει επιτυχία σε μία σχισμή = </a:t>
            </a:r>
            <a:r>
              <a:rPr lang="en-US" sz="1800" dirty="0" smtClean="0"/>
              <a:t>p(1-p)</a:t>
            </a:r>
            <a:r>
              <a:rPr lang="en-US" sz="1800" b="1" baseline="30000" dirty="0" smtClean="0"/>
              <a:t>N-1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 πιθανότητα ότι </a:t>
            </a:r>
            <a:r>
              <a:rPr lang="el-GR" sz="2000" i="1" u="sng" dirty="0" smtClean="0"/>
              <a:t>οποιοσδήποτε</a:t>
            </a:r>
            <a:r>
              <a:rPr lang="en-US" sz="2000" i="1" dirty="0" smtClean="0"/>
              <a:t> </a:t>
            </a:r>
            <a:r>
              <a:rPr lang="el-GR" sz="2000" i="1" dirty="0" smtClean="0"/>
              <a:t>κόμβος έχει επιτυχία </a:t>
            </a:r>
            <a:r>
              <a:rPr lang="en-US" sz="1800" dirty="0" smtClean="0"/>
              <a:t>=</a:t>
            </a:r>
            <a:r>
              <a:rPr lang="el-GR" sz="1800" dirty="0" smtClean="0"/>
              <a:t> </a:t>
            </a:r>
            <a:r>
              <a:rPr lang="en-US" sz="1800" dirty="0" err="1" smtClean="0"/>
              <a:t>Np</a:t>
            </a:r>
            <a:r>
              <a:rPr lang="en-US" sz="1800" dirty="0" smtClean="0"/>
              <a:t>(1-p)</a:t>
            </a:r>
            <a:r>
              <a:rPr lang="en-US" sz="1800" b="1" baseline="30000" dirty="0" smtClean="0"/>
              <a:t>N-1</a:t>
            </a:r>
          </a:p>
          <a:p>
            <a:endParaRPr lang="en-US" sz="1800" b="1" baseline="30000" dirty="0" smtClean="0"/>
          </a:p>
          <a:p>
            <a:pPr>
              <a:buFont typeface="Monotype Sorts"/>
              <a:buNone/>
            </a:pPr>
            <a:r>
              <a:rPr lang="el-GR" sz="2000" dirty="0" smtClean="0"/>
              <a:t>Για μέγιστη αποδοτικότητα</a:t>
            </a:r>
          </a:p>
          <a:p>
            <a:pPr>
              <a:buFont typeface="Monotype Sorts"/>
              <a:buNone/>
            </a:pPr>
            <a:r>
              <a:rPr lang="el-GR" sz="2000" dirty="0" smtClean="0"/>
              <a:t>             </a:t>
            </a:r>
            <a:r>
              <a:rPr lang="el-GR" sz="2000" u="sng" dirty="0" smtClean="0"/>
              <a:t>Βρείτε</a:t>
            </a:r>
            <a:r>
              <a:rPr lang="en-US" sz="2000" dirty="0" smtClean="0"/>
              <a:t>  </a:t>
            </a:r>
            <a:r>
              <a:rPr lang="el-GR" sz="2000" dirty="0" smtClean="0"/>
              <a:t>το</a:t>
            </a:r>
            <a:r>
              <a:rPr lang="en-US" sz="2000" dirty="0" smtClean="0"/>
              <a:t> p* </a:t>
            </a:r>
            <a:r>
              <a:rPr lang="el-GR" sz="2000" dirty="0" smtClean="0"/>
              <a:t>  το οποίο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buFont typeface="Monotype Sorts"/>
              <a:buNone/>
            </a:pPr>
            <a:r>
              <a:rPr lang="el-GR" sz="2000" dirty="0" smtClean="0"/>
              <a:t>            </a:t>
            </a:r>
            <a:r>
              <a:rPr lang="el-GR" sz="2000" u="sng" dirty="0" smtClean="0"/>
              <a:t>μεγιστοποιεί</a:t>
            </a:r>
            <a:r>
              <a:rPr lang="en-US" sz="2000" dirty="0" smtClean="0"/>
              <a:t>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n-US" sz="2000" dirty="0" err="1" smtClean="0"/>
              <a:t>Np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</a:p>
          <a:p>
            <a:pPr>
              <a:buFont typeface="Monotype Sorts"/>
              <a:buNone/>
            </a:pPr>
            <a:endParaRPr lang="en-US" sz="1800" b="1" baseline="30000" dirty="0" smtClean="0"/>
          </a:p>
          <a:p>
            <a:pPr>
              <a:buFont typeface="Arial" pitchFamily="34" charset="0"/>
              <a:buChar char="•"/>
            </a:pPr>
            <a:r>
              <a:rPr lang="el-GR" sz="1600" dirty="0" smtClean="0"/>
              <a:t>Για μεγάλα Ν</a:t>
            </a:r>
            <a:r>
              <a:rPr lang="en-US" sz="1600" dirty="0" smtClean="0"/>
              <a:t>: </a:t>
            </a:r>
            <a:r>
              <a:rPr lang="el-GR" sz="1600" dirty="0" smtClean="0"/>
              <a:t>παίρνουμε το όριο του</a:t>
            </a:r>
            <a:r>
              <a:rPr lang="en-US" sz="1600" dirty="0" smtClean="0"/>
              <a:t> </a:t>
            </a:r>
            <a:r>
              <a:rPr lang="en-US" sz="1600" dirty="0" err="1" smtClean="0"/>
              <a:t>Np</a:t>
            </a:r>
            <a:r>
              <a:rPr lang="en-US" sz="1600" dirty="0" smtClean="0"/>
              <a:t>*(1-p*)</a:t>
            </a:r>
            <a:r>
              <a:rPr lang="en-US" sz="1600" b="1" baseline="30000" dirty="0" smtClean="0"/>
              <a:t>N-1 </a:t>
            </a:r>
            <a:r>
              <a:rPr lang="en-US" sz="1600" b="1" dirty="0" smtClean="0"/>
              <a:t>  </a:t>
            </a:r>
            <a:r>
              <a:rPr lang="el-GR" sz="1600" dirty="0" smtClean="0"/>
              <a:t>(όσο το Ν πάει στο άπειρο) </a:t>
            </a:r>
            <a:r>
              <a:rPr lang="en-US" sz="1600" dirty="0" smtClean="0">
                <a:sym typeface="Wingdings" pitchFamily="2" charset="2"/>
              </a:rPr>
              <a:t></a:t>
            </a:r>
            <a:r>
              <a:rPr lang="el-GR" sz="1600" dirty="0" smtClean="0">
                <a:sym typeface="Wingdings" pitchFamily="2" charset="2"/>
              </a:rPr>
              <a:t> </a:t>
            </a:r>
            <a:r>
              <a:rPr lang="en-US" sz="1600" dirty="0" smtClean="0"/>
              <a:t>1/e = .37</a:t>
            </a:r>
          </a:p>
          <a:p>
            <a:pPr>
              <a:buFont typeface="Monotype Sorts"/>
              <a:buNone/>
            </a:pPr>
            <a:r>
              <a:rPr lang="en-US" sz="1800" dirty="0" smtClean="0"/>
              <a:t>          </a:t>
            </a:r>
            <a:endParaRPr lang="en-US" sz="1800" b="1" i="1" dirty="0" smtClean="0"/>
          </a:p>
          <a:p>
            <a:pPr>
              <a:buFont typeface="Monotype Sorts"/>
              <a:buNone/>
            </a:pPr>
            <a:endParaRPr lang="en-US" sz="1800" i="1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92950" y="1844675"/>
            <a:ext cx="4537075" cy="3163888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2000" smtClean="0"/>
              <a:t>     </a:t>
            </a:r>
            <a:endParaRPr lang="en-US" sz="1800" b="1" baseline="30000" smtClean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1143000"/>
            <a:ext cx="9036050" cy="1108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200" b="1">
                <a:solidFill>
                  <a:srgbClr val="FF0000"/>
                </a:solidFill>
                <a:latin typeface="Comic Sans MS" pitchFamily="66" charset="0"/>
              </a:rPr>
              <a:t>Αποδοτικότητα</a:t>
            </a:r>
            <a:r>
              <a:rPr lang="en-US" sz="2200">
                <a:latin typeface="Comic Sans MS" pitchFamily="66" charset="0"/>
              </a:rPr>
              <a:t> </a:t>
            </a:r>
            <a:r>
              <a:rPr lang="el-GR" sz="2200">
                <a:latin typeface="Comic Sans MS" pitchFamily="66" charset="0"/>
              </a:rPr>
              <a:t>είναι το κλάσμα, </a:t>
            </a:r>
            <a:r>
              <a:rPr lang="el-GR" sz="2200" b="1">
                <a:solidFill>
                  <a:srgbClr val="008000"/>
                </a:solidFill>
                <a:latin typeface="Comic Sans MS" pitchFamily="66" charset="0"/>
              </a:rPr>
              <a:t>σε βάθος χρόνου,</a:t>
            </a:r>
            <a:r>
              <a:rPr lang="el-GR" sz="2200">
                <a:latin typeface="Comic Sans MS" pitchFamily="66" charset="0"/>
              </a:rPr>
              <a:t> των</a:t>
            </a:r>
            <a:r>
              <a:rPr lang="en-US" sz="2200">
                <a:latin typeface="Comic Sans MS" pitchFamily="66" charset="0"/>
              </a:rPr>
              <a:t> </a:t>
            </a:r>
            <a:r>
              <a:rPr lang="el-GR" sz="2200" b="1">
                <a:solidFill>
                  <a:schemeClr val="hlink"/>
                </a:solidFill>
                <a:latin typeface="Comic Sans MS" pitchFamily="66" charset="0"/>
              </a:rPr>
              <a:t>επιτυχημένων σχισμών </a:t>
            </a:r>
            <a:r>
              <a:rPr lang="el-GR" sz="2200">
                <a:latin typeface="Comic Sans MS" pitchFamily="66" charset="0"/>
              </a:rPr>
              <a:t>όταν υπάρχουν πολλοί κόμβοι</a:t>
            </a:r>
            <a:r>
              <a:rPr lang="en-US" sz="2200">
                <a:latin typeface="Comic Sans MS" pitchFamily="66" charset="0"/>
              </a:rPr>
              <a:t>, </a:t>
            </a:r>
            <a:r>
              <a:rPr lang="el-GR" sz="2200">
                <a:latin typeface="Comic Sans MS" pitchFamily="66" charset="0"/>
              </a:rPr>
              <a:t>καθένας με πολλά </a:t>
            </a:r>
            <a:r>
              <a:rPr lang="en-GB" sz="2200">
                <a:latin typeface="Comic Sans MS" pitchFamily="66" charset="0"/>
              </a:rPr>
              <a:t>frames</a:t>
            </a:r>
            <a:r>
              <a:rPr lang="el-GR" sz="2200">
                <a:latin typeface="Comic Sans MS" pitchFamily="66" charset="0"/>
              </a:rPr>
              <a:t> να στείλουν</a:t>
            </a:r>
            <a:endParaRPr lang="en-US" sz="2200">
              <a:latin typeface="Comic Sans MS" pitchFamily="66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79388" y="5949950"/>
            <a:ext cx="7740650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Στην καλύτερη περίπτωση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000">
                <a:latin typeface="Comic Sans MS" pitchFamily="66" charset="0"/>
              </a:rPr>
              <a:t> </a:t>
            </a:r>
            <a:r>
              <a:rPr lang="el-GR" sz="2000">
                <a:latin typeface="Comic Sans MS" pitchFamily="66" charset="0"/>
              </a:rPr>
              <a:t>το κανάλι χρησιμοποιείται για χρήσιμες μετάδόσεις το</a:t>
            </a:r>
            <a:r>
              <a:rPr lang="en-US" sz="2000">
                <a:latin typeface="Comic Sans MS" pitchFamily="66" charset="0"/>
              </a:rPr>
              <a:t> 37% </a:t>
            </a:r>
            <a:r>
              <a:rPr lang="el-GR" sz="2000">
                <a:latin typeface="Comic Sans MS" pitchFamily="66" charset="0"/>
              </a:rPr>
              <a:t>του χρόνου</a:t>
            </a:r>
            <a:r>
              <a:rPr lang="en-US" sz="2000">
                <a:latin typeface="Comic Sans MS" pitchFamily="66" charset="0"/>
              </a:rPr>
              <a:t>!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3357563" y="785813"/>
            <a:ext cx="3143250" cy="5064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286500" y="571500"/>
            <a:ext cx="1925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l-GR" sz="1600">
                <a:solidFill>
                  <a:schemeClr val="folHlink"/>
                </a:solidFill>
              </a:rPr>
              <a:t>σε βάθος χρόνου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142875" y="4572000"/>
            <a:ext cx="4071938" cy="10001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n-GB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4211638" y="4652963"/>
            <a:ext cx="936625" cy="1444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86263" y="4365625"/>
            <a:ext cx="42576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600">
                <a:solidFill>
                  <a:schemeClr val="folHlink"/>
                </a:solidFill>
              </a:rPr>
              <a:t>εκφράζεται ως </a:t>
            </a:r>
            <a:r>
              <a:rPr lang="el-GR" sz="1600" b="1" i="1"/>
              <a:t>πρόβλημα βελτιστοποίησης</a:t>
            </a:r>
          </a:p>
        </p:txBody>
      </p:sp>
      <p:sp>
        <p:nvSpPr>
          <p:cNvPr id="56332" name="AutoShape 12"/>
          <p:cNvSpPr>
            <a:spLocks/>
          </p:cNvSpPr>
          <p:nvPr/>
        </p:nvSpPr>
        <p:spPr bwMode="auto">
          <a:xfrm rot="-5400000">
            <a:off x="4041775" y="1744663"/>
            <a:ext cx="215900" cy="1727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endParaRPr lang="el-GR">
              <a:solidFill>
                <a:schemeClr val="folHlink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928938" y="2214563"/>
            <a:ext cx="2654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600">
                <a:solidFill>
                  <a:schemeClr val="folHlink"/>
                </a:solidFill>
              </a:rPr>
              <a:t>ασυμπτωτική συμπεριφορά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Slotted ALOHA</a:t>
            </a:r>
            <a:endParaRPr lang="el-G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r>
              <a:rPr lang="el-GR" smtClean="0"/>
              <a:t>Παρόμοια ανάλυση δείχνει οτι το 37% των </a:t>
            </a:r>
            <a:r>
              <a:rPr lang="en-US" smtClean="0"/>
              <a:t>slots </a:t>
            </a:r>
            <a:r>
              <a:rPr lang="el-GR" smtClean="0"/>
              <a:t>έμειναν αδειανά</a:t>
            </a:r>
          </a:p>
          <a:p>
            <a:endParaRPr lang="el-GR" smtClean="0"/>
          </a:p>
          <a:p>
            <a:pPr>
              <a:buFont typeface="Monotype Sorts"/>
              <a:buNone/>
            </a:pPr>
            <a:r>
              <a:rPr lang="el-GR" sz="2800" smtClean="0">
                <a:solidFill>
                  <a:schemeClr val="accent1"/>
                </a:solidFill>
                <a:sym typeface="Wingdings" pitchFamily="2" charset="2"/>
              </a:rPr>
              <a:t> </a:t>
            </a:r>
            <a:r>
              <a:rPr lang="el-GR" smtClean="0"/>
              <a:t>Σκεφτείτε λοιπόν την απογοήτευση ενός </a:t>
            </a:r>
            <a:r>
              <a:rPr lang="en-US" smtClean="0"/>
              <a:t>network administrator</a:t>
            </a:r>
            <a:r>
              <a:rPr lang="el-GR" smtClean="0"/>
              <a:t> που χρησιμοποιεί ένα </a:t>
            </a:r>
            <a:r>
              <a:rPr lang="el-GR" u="sng" smtClean="0"/>
              <a:t>100</a:t>
            </a:r>
            <a:r>
              <a:rPr lang="en-US" u="sng" smtClean="0"/>
              <a:t>Mbps</a:t>
            </a:r>
            <a:r>
              <a:rPr lang="en-US" smtClean="0"/>
              <a:t> slotted ALOHA </a:t>
            </a:r>
            <a:r>
              <a:rPr lang="el-GR" smtClean="0"/>
              <a:t>σύστημα και ενώ το κανάλι έχει τη δυνατότητα να μεταδόσει ένα </a:t>
            </a:r>
            <a:r>
              <a:rPr lang="en-US" smtClean="0"/>
              <a:t>frame </a:t>
            </a:r>
            <a:r>
              <a:rPr lang="el-GR" smtClean="0"/>
              <a:t>χρησιμοποιώντας όλο το </a:t>
            </a:r>
            <a:r>
              <a:rPr lang="en-US" smtClean="0"/>
              <a:t>channel rate (100Mbps) </a:t>
            </a:r>
            <a:r>
              <a:rPr lang="el-GR" smtClean="0"/>
              <a:t>σε μεγάλο βάθος χρόνου το </a:t>
            </a:r>
            <a:r>
              <a:rPr lang="el-GR" b="1" i="1" smtClean="0">
                <a:solidFill>
                  <a:srgbClr val="008000"/>
                </a:solidFill>
              </a:rPr>
              <a:t>επιτυχημένο </a:t>
            </a:r>
            <a:r>
              <a:rPr lang="en-US" b="1" i="1" smtClean="0">
                <a:solidFill>
                  <a:srgbClr val="008000"/>
                </a:solidFill>
              </a:rPr>
              <a:t>throughput</a:t>
            </a:r>
            <a:r>
              <a:rPr lang="en-US" smtClean="0"/>
              <a:t> </a:t>
            </a:r>
            <a:r>
              <a:rPr lang="el-GR" smtClean="0"/>
              <a:t>του καναλιού είναι λιγότερο από </a:t>
            </a:r>
            <a:r>
              <a:rPr lang="el-GR" u="sng" smtClean="0"/>
              <a:t>37</a:t>
            </a:r>
            <a:r>
              <a:rPr lang="en-US" u="sng" smtClean="0"/>
              <a:t>Mbps</a:t>
            </a:r>
            <a:endParaRPr lang="el-GR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Καθαρό </a:t>
            </a:r>
            <a:r>
              <a:rPr lang="en-US" smtClean="0"/>
              <a:t>(</a:t>
            </a:r>
            <a:r>
              <a:rPr lang="en-GB" smtClean="0"/>
              <a:t>unslotted</a:t>
            </a:r>
            <a:r>
              <a:rPr lang="el-GR" smtClean="0"/>
              <a:t>)</a:t>
            </a:r>
            <a:r>
              <a:rPr lang="en-US" smtClean="0"/>
              <a:t> ALOHA</a:t>
            </a:r>
            <a:r>
              <a:rPr lang="el-GR" smtClean="0"/>
              <a:t> (</a:t>
            </a:r>
            <a:r>
              <a:rPr lang="en-GB" smtClean="0"/>
              <a:t>pure ALOHA</a:t>
            </a:r>
            <a:r>
              <a:rPr lang="el-GR" smtClean="0"/>
              <a:t>)</a:t>
            </a: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4648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000" dirty="0" smtClean="0"/>
              <a:t>Απλούστερο</a:t>
            </a:r>
            <a:r>
              <a:rPr lang="en-US" sz="2000" dirty="0" smtClean="0"/>
              <a:t>, </a:t>
            </a:r>
            <a:r>
              <a:rPr lang="el-GR" sz="2000" b="1" dirty="0" smtClean="0">
                <a:solidFill>
                  <a:srgbClr val="008000"/>
                </a:solidFill>
              </a:rPr>
              <a:t>καθόλου συγχρονισμός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000" dirty="0" smtClean="0"/>
              <a:t>Όταν ένα </a:t>
            </a:r>
            <a:r>
              <a:rPr lang="en-US" sz="2000" dirty="0" smtClean="0"/>
              <a:t>frame </a:t>
            </a:r>
            <a:r>
              <a:rPr lang="el-GR" sz="2000" dirty="0" smtClean="0"/>
              <a:t>φτάνει</a:t>
            </a:r>
            <a:r>
              <a:rPr lang="en-US" sz="2000" dirty="0" smtClean="0"/>
              <a:t>:</a:t>
            </a:r>
          </a:p>
          <a:p>
            <a:pPr marL="838200" lvl="1" indent="-381000">
              <a:buFont typeface="Monotype Sorts"/>
              <a:buNone/>
            </a:pPr>
            <a:r>
              <a:rPr lang="en-US" b="1" dirty="0" smtClean="0">
                <a:solidFill>
                  <a:schemeClr val="hlink"/>
                </a:solidFill>
              </a:rPr>
              <a:t>       </a:t>
            </a:r>
            <a:r>
              <a:rPr lang="el-GR" b="1" dirty="0" smtClean="0">
                <a:solidFill>
                  <a:srgbClr val="008000"/>
                </a:solidFill>
              </a:rPr>
              <a:t>Άμεση μετάδοση </a:t>
            </a:r>
            <a:r>
              <a:rPr lang="en-US" dirty="0" smtClean="0"/>
              <a:t> </a:t>
            </a:r>
          </a:p>
          <a:p>
            <a:pPr marL="838200" lvl="1" indent="-381000">
              <a:buFont typeface="Monotype Sorts"/>
              <a:buNone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dirty="0" smtClean="0"/>
              <a:t>Αν μία σύγκρουση </a:t>
            </a:r>
            <a:r>
              <a:rPr lang="el-GR" sz="2000" dirty="0" smtClean="0">
                <a:solidFill>
                  <a:schemeClr val="hlink"/>
                </a:solidFill>
              </a:rPr>
              <a:t>ανιχνευτεί κατά τη διάρκεια μίας μετάδοσης</a:t>
            </a:r>
            <a:r>
              <a:rPr lang="el-GR" sz="2000" dirty="0" smtClean="0"/>
              <a:t> (</a:t>
            </a:r>
            <a:r>
              <a:rPr lang="el-GR" sz="2000" b="1" i="1" dirty="0" smtClean="0"/>
              <a:t>ανεπιτυχής μετάδοση)</a:t>
            </a:r>
            <a:r>
              <a:rPr lang="en-US" sz="2000" dirty="0" smtClean="0"/>
              <a:t>:</a:t>
            </a:r>
          </a:p>
          <a:p>
            <a:pPr marL="457200" indent="-457200">
              <a:buFont typeface="Monotype Sorts"/>
              <a:buAutoNum type="arabicPeriod"/>
            </a:pPr>
            <a:r>
              <a:rPr lang="en-US" sz="2000" dirty="0" smtClean="0"/>
              <a:t>    </a:t>
            </a:r>
            <a:r>
              <a:rPr lang="el-GR" sz="2000" b="1" dirty="0" smtClean="0"/>
              <a:t>Ολοκλήρωση της μετάδοσης</a:t>
            </a:r>
            <a:endParaRPr lang="en-US" sz="2000" b="1" dirty="0" smtClean="0"/>
          </a:p>
          <a:p>
            <a:pPr marL="457200" indent="-457200">
              <a:buFont typeface="Monotype Sorts"/>
              <a:buAutoNum type="arabicPeriod"/>
            </a:pPr>
            <a:r>
              <a:rPr lang="en-US" sz="2000" dirty="0" smtClean="0"/>
              <a:t>    </a:t>
            </a:r>
            <a:r>
              <a:rPr lang="el-GR" sz="2000" dirty="0" smtClean="0"/>
              <a:t>Αμέσως μετά την ολοκλήρωση της ανεπιτυχούς μετάδοσης</a:t>
            </a:r>
            <a:r>
              <a:rPr lang="en-US" sz="2000" dirty="0" smtClean="0"/>
              <a:t>:</a:t>
            </a:r>
          </a:p>
          <a:p>
            <a:pPr marL="457200" indent="-457200">
              <a:buFont typeface="Monotype Sorts"/>
              <a:buNone/>
            </a:pPr>
            <a:r>
              <a:rPr lang="en-US" sz="2000" dirty="0" smtClean="0">
                <a:solidFill>
                  <a:srgbClr val="3333FF"/>
                </a:solidFill>
              </a:rPr>
              <a:t>          </a:t>
            </a:r>
            <a:r>
              <a:rPr lang="el-GR" sz="2000" b="1" dirty="0" smtClean="0">
                <a:solidFill>
                  <a:srgbClr val="3333FF"/>
                </a:solidFill>
              </a:rPr>
              <a:t>Μετάδοση  </a:t>
            </a:r>
            <a:r>
              <a:rPr lang="el-GR" sz="2000" dirty="0" smtClean="0">
                <a:solidFill>
                  <a:srgbClr val="3333FF"/>
                </a:solidFill>
              </a:rPr>
              <a:t>ξανά του </a:t>
            </a:r>
            <a:r>
              <a:rPr lang="en-US" sz="2000" dirty="0" smtClean="0">
                <a:solidFill>
                  <a:srgbClr val="3333FF"/>
                </a:solidFill>
              </a:rPr>
              <a:t>frame </a:t>
            </a:r>
            <a:r>
              <a:rPr lang="el-GR" sz="2000" dirty="0" smtClean="0">
                <a:solidFill>
                  <a:srgbClr val="3333FF"/>
                </a:solidFill>
              </a:rPr>
              <a:t>με πιθανότητα </a:t>
            </a:r>
            <a:r>
              <a:rPr lang="en-US" sz="2000" dirty="0" smtClean="0">
                <a:solidFill>
                  <a:srgbClr val="3333FF"/>
                </a:solidFill>
              </a:rPr>
              <a:t>p</a:t>
            </a:r>
          </a:p>
          <a:p>
            <a:pPr marL="457200" indent="-457200">
              <a:buFont typeface="Monotype Sorts"/>
              <a:buAutoNum type="arabicPeriod" startAt="2"/>
            </a:pPr>
            <a:r>
              <a:rPr lang="en-US" sz="2000" dirty="0" smtClean="0"/>
              <a:t>    </a:t>
            </a:r>
            <a:r>
              <a:rPr lang="el-GR" sz="2000" b="1" dirty="0" smtClean="0">
                <a:solidFill>
                  <a:schemeClr val="hlink"/>
                </a:solidFill>
              </a:rPr>
              <a:t>αλλιώς</a:t>
            </a:r>
            <a:r>
              <a:rPr lang="en-US" sz="2000" b="1" dirty="0" smtClean="0">
                <a:solidFill>
                  <a:schemeClr val="hlink"/>
                </a:solidFill>
              </a:rPr>
              <a:t>,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457200" indent="-457200">
              <a:buFont typeface="Monotype Sorts"/>
              <a:buAutoNum type="arabicPeriod" startAt="2"/>
            </a:pPr>
            <a:r>
              <a:rPr lang="el-GR" sz="2000" dirty="0" smtClean="0"/>
              <a:t>          </a:t>
            </a:r>
            <a:r>
              <a:rPr lang="el-GR" sz="2000" b="1" dirty="0" smtClean="0">
                <a:solidFill>
                  <a:srgbClr val="3333FF"/>
                </a:solidFill>
              </a:rPr>
              <a:t>αναμονή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l-GR" sz="2000" dirty="0" smtClean="0">
                <a:solidFill>
                  <a:srgbClr val="3333FF"/>
                </a:solidFill>
              </a:rPr>
              <a:t>ίση με το χρόνο μετάδοσης ενός </a:t>
            </a:r>
            <a:r>
              <a:rPr lang="en-US" sz="2000" dirty="0" smtClean="0">
                <a:solidFill>
                  <a:srgbClr val="3333FF"/>
                </a:solidFill>
              </a:rPr>
              <a:t>frame </a:t>
            </a:r>
            <a:endParaRPr lang="el-GR" sz="2000" dirty="0" smtClean="0">
              <a:solidFill>
                <a:srgbClr val="3333FF"/>
              </a:solidFill>
            </a:endParaRPr>
          </a:p>
          <a:p>
            <a:pPr marL="457200" indent="-457200">
              <a:buFont typeface="Monotype Sorts"/>
              <a:buAutoNum type="arabicPeriod" startAt="2"/>
            </a:pPr>
            <a:r>
              <a:rPr lang="en-US" sz="2000" dirty="0" smtClean="0"/>
              <a:t>          </a:t>
            </a:r>
            <a:r>
              <a:rPr lang="el-GR" sz="2000" dirty="0" smtClean="0"/>
              <a:t>Μετά από αυτή την αναμονή</a:t>
            </a:r>
            <a:r>
              <a:rPr lang="en-US" sz="2000" dirty="0" smtClean="0"/>
              <a:t>, </a:t>
            </a:r>
            <a:r>
              <a:rPr lang="el-GR" sz="2000" dirty="0" smtClean="0"/>
              <a:t>ο κόμβος </a:t>
            </a:r>
            <a:r>
              <a:rPr lang="en-US" sz="2000" dirty="0" smtClean="0"/>
              <a:t> </a:t>
            </a:r>
          </a:p>
          <a:p>
            <a:pPr marL="457200" indent="-457200">
              <a:buFont typeface="Monotype Sorts"/>
              <a:buAutoNum type="arabicPeriod" startAt="3"/>
            </a:pPr>
            <a:r>
              <a:rPr lang="en-US" sz="2000" dirty="0" smtClean="0"/>
              <a:t>  </a:t>
            </a:r>
            <a:r>
              <a:rPr lang="el-GR" sz="2000" dirty="0" smtClean="0"/>
              <a:t>           </a:t>
            </a:r>
            <a:r>
              <a:rPr lang="en-US" sz="2000" dirty="0" smtClean="0"/>
              <a:t> </a:t>
            </a:r>
            <a:r>
              <a:rPr lang="el-GR" sz="2000" b="1" dirty="0" smtClean="0">
                <a:solidFill>
                  <a:srgbClr val="3333FF"/>
                </a:solidFill>
              </a:rPr>
              <a:t>Μεταδίδει </a:t>
            </a:r>
            <a:r>
              <a:rPr lang="el-GR" sz="2000" dirty="0" smtClean="0">
                <a:solidFill>
                  <a:srgbClr val="3333FF"/>
                </a:solidFill>
              </a:rPr>
              <a:t>το</a:t>
            </a:r>
            <a:r>
              <a:rPr lang="en-US" sz="2000" dirty="0" smtClean="0">
                <a:solidFill>
                  <a:srgbClr val="3333FF"/>
                </a:solidFill>
              </a:rPr>
              <a:t> frame</a:t>
            </a:r>
            <a:r>
              <a:rPr lang="el-GR" sz="2000" dirty="0" smtClean="0">
                <a:solidFill>
                  <a:srgbClr val="3333FF"/>
                </a:solidFill>
              </a:rPr>
              <a:t> με πιθανότητα</a:t>
            </a:r>
            <a:r>
              <a:rPr lang="en-US" sz="2000" dirty="0" smtClean="0">
                <a:solidFill>
                  <a:srgbClr val="3333FF"/>
                </a:solidFill>
              </a:rPr>
              <a:t> p</a:t>
            </a:r>
            <a:r>
              <a:rPr lang="en-US" sz="2000" dirty="0" smtClean="0"/>
              <a:t> </a:t>
            </a:r>
          </a:p>
          <a:p>
            <a:pPr marL="457200" indent="-457200">
              <a:buFont typeface="Monotype Sorts"/>
              <a:buNone/>
            </a:pPr>
            <a:r>
              <a:rPr lang="en-US" sz="2000" dirty="0" smtClean="0"/>
              <a:t>       </a:t>
            </a:r>
            <a:r>
              <a:rPr lang="el-GR" sz="2000" dirty="0" smtClean="0"/>
              <a:t>αλλιώς</a:t>
            </a:r>
            <a:r>
              <a:rPr lang="en-US" sz="2000" dirty="0" smtClean="0"/>
              <a:t>, </a:t>
            </a:r>
            <a:r>
              <a:rPr lang="el-GR" sz="2000" b="1" dirty="0" smtClean="0">
                <a:solidFill>
                  <a:srgbClr val="3333FF"/>
                </a:solidFill>
              </a:rPr>
              <a:t>παραμένει ανενεργός</a:t>
            </a:r>
            <a:r>
              <a:rPr lang="en-US" sz="2000" dirty="0" smtClean="0">
                <a:solidFill>
                  <a:srgbClr val="3333FF"/>
                </a:solidFill>
              </a:rPr>
              <a:t>  </a:t>
            </a:r>
            <a:r>
              <a:rPr lang="el-GR" sz="2000" dirty="0" smtClean="0">
                <a:solidFill>
                  <a:srgbClr val="3333FF"/>
                </a:solidFill>
              </a:rPr>
              <a:t>ξανά για χρόνο ίσο με το χρόνο μετάδοσης ενός </a:t>
            </a:r>
            <a:r>
              <a:rPr lang="en-GB" sz="2000" dirty="0" smtClean="0">
                <a:solidFill>
                  <a:srgbClr val="3333FF"/>
                </a:solidFill>
              </a:rPr>
              <a:t>frame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Καθαρό</a:t>
            </a:r>
            <a:r>
              <a:rPr lang="en-US" smtClean="0"/>
              <a:t> (unslotted) ALOHA (pure ALOHA)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343900" cy="4648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unslotted</a:t>
            </a:r>
            <a:r>
              <a:rPr lang="en-US" sz="2000" dirty="0" smtClean="0"/>
              <a:t> Aloha: </a:t>
            </a:r>
            <a:r>
              <a:rPr lang="el-GR" sz="2000" dirty="0" smtClean="0"/>
              <a:t>Απλούστερο</a:t>
            </a:r>
            <a:r>
              <a:rPr lang="en-US" sz="2000" dirty="0" smtClean="0"/>
              <a:t>, </a:t>
            </a:r>
            <a:r>
              <a:rPr lang="el-GR" sz="2000" b="1" dirty="0" smtClean="0">
                <a:solidFill>
                  <a:srgbClr val="008000"/>
                </a:solidFill>
              </a:rPr>
              <a:t>καθόλου συγχρονισμός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 smtClean="0"/>
              <a:t>Όταν ένα </a:t>
            </a:r>
            <a:r>
              <a:rPr lang="en-US" sz="2000" dirty="0" smtClean="0"/>
              <a:t>frame </a:t>
            </a:r>
            <a:r>
              <a:rPr lang="el-GR" sz="2000" dirty="0" smtClean="0"/>
              <a:t>φτάνει</a:t>
            </a:r>
            <a:r>
              <a:rPr lang="en-US" sz="2000" dirty="0" smtClean="0"/>
              <a:t>:</a:t>
            </a:r>
          </a:p>
          <a:p>
            <a:pPr marL="838200" lvl="1" indent="-381000">
              <a:buFont typeface="Monotype Sorts" charset="2"/>
              <a:buNone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       </a:t>
            </a:r>
            <a:r>
              <a:rPr lang="el-GR" b="1" dirty="0" smtClean="0">
                <a:solidFill>
                  <a:srgbClr val="008000"/>
                </a:solidFill>
              </a:rPr>
              <a:t>Άμεση μετάδοση 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000" dirty="0" smtClean="0"/>
              <a:t>Η πιθανότητα σύγκρουσης αυξάνεται</a:t>
            </a:r>
            <a:r>
              <a:rPr lang="en-US" sz="2000" dirty="0" smtClean="0"/>
              <a:t>:</a:t>
            </a:r>
          </a:p>
          <a:p>
            <a:pPr lvl="1">
              <a:buNone/>
              <a:defRPr/>
            </a:pPr>
            <a:r>
              <a:rPr lang="el-GR" sz="1800" dirty="0" smtClean="0"/>
              <a:t>Το </a:t>
            </a:r>
            <a:r>
              <a:rPr lang="en-US" sz="1800" dirty="0" smtClean="0"/>
              <a:t>frame </a:t>
            </a:r>
            <a:r>
              <a:rPr lang="el-GR" sz="1800" dirty="0" smtClean="0"/>
              <a:t>που στάλθηκε την στιγμή</a:t>
            </a:r>
            <a:r>
              <a:rPr lang="en-US" sz="1800" dirty="0" smtClean="0"/>
              <a:t> t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</a:t>
            </a:r>
            <a:r>
              <a:rPr lang="el-GR" sz="1800" dirty="0" smtClean="0"/>
              <a:t>συγκρούεται με άλλα </a:t>
            </a:r>
            <a:r>
              <a:rPr lang="en-US" sz="1800" dirty="0" smtClean="0"/>
              <a:t>frames </a:t>
            </a:r>
            <a:r>
              <a:rPr lang="el-GR" sz="1800" dirty="0" smtClean="0"/>
              <a:t>που στάλθηκαν τις στιγμές</a:t>
            </a:r>
            <a:r>
              <a:rPr lang="en-US" sz="1800" dirty="0" smtClean="0"/>
              <a:t> [t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-1,t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+1]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57188" y="6357938"/>
            <a:ext cx="5551487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800"/>
              <a:t>Ο κόμβος ξεκινάει τη μετάδοση τη χρονική στιγμή  </a:t>
            </a:r>
            <a:r>
              <a:rPr lang="en-US" sz="1800"/>
              <a:t>t</a:t>
            </a:r>
            <a:r>
              <a:rPr lang="en-US" sz="1800" baseline="-25000"/>
              <a:t>0</a:t>
            </a:r>
            <a:endParaRPr lang="el-GR" sz="1800" baseline="-25000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4502150" y="2997200"/>
            <a:ext cx="4641850" cy="676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3333FF"/>
                </a:solidFill>
              </a:rPr>
              <a:t>Υπόθεση</a:t>
            </a:r>
            <a:r>
              <a:rPr lang="en-US" sz="2000">
                <a:solidFill>
                  <a:srgbClr val="3333FF"/>
                </a:solidFill>
              </a:rPr>
              <a:t>:</a:t>
            </a:r>
          </a:p>
          <a:p>
            <a:r>
              <a:rPr lang="el-GR" sz="1800">
                <a:solidFill>
                  <a:srgbClr val="3333FF"/>
                </a:solidFill>
              </a:rPr>
              <a:t>Μονάδα χρόνου είναι το </a:t>
            </a:r>
            <a:r>
              <a:rPr lang="en-US" sz="1800">
                <a:solidFill>
                  <a:srgbClr val="3333FF"/>
                </a:solidFill>
              </a:rPr>
              <a:t>frame transmission</a:t>
            </a:r>
            <a:endParaRPr lang="el-GR" sz="1800">
              <a:solidFill>
                <a:srgbClr val="3333FF"/>
              </a:solidFill>
            </a:endParaRPr>
          </a:p>
        </p:txBody>
      </p:sp>
      <p:cxnSp>
        <p:nvCxnSpPr>
          <p:cNvPr id="59398" name="Straight Arrow Connector 7"/>
          <p:cNvCxnSpPr>
            <a:cxnSpLocks noChangeShapeType="1"/>
          </p:cNvCxnSpPr>
          <p:nvPr/>
        </p:nvCxnSpPr>
        <p:spPr bwMode="auto">
          <a:xfrm rot="10800000" flipV="1">
            <a:off x="5292725" y="3644900"/>
            <a:ext cx="719138" cy="647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59399" name="Picture 1" descr="F:\Documents and Settings\kristi\Επιφάνεια εργασίας\χωρίς τίτλ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45005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6480175" y="3789363"/>
            <a:ext cx="2663825" cy="763587"/>
          </a:xfrm>
        </p:spPr>
        <p:txBody>
          <a:bodyPr/>
          <a:lstStyle/>
          <a:p>
            <a:r>
              <a:rPr lang="el-GR" smtClean="0"/>
              <a:t>Ενθυλάκωση</a:t>
            </a:r>
          </a:p>
        </p:txBody>
      </p:sp>
      <p:grpSp>
        <p:nvGrpSpPr>
          <p:cNvPr id="24579" name="Group 16"/>
          <p:cNvGrpSpPr>
            <a:grpSpLocks/>
          </p:cNvGrpSpPr>
          <p:nvPr/>
        </p:nvGrpSpPr>
        <p:grpSpPr bwMode="auto">
          <a:xfrm>
            <a:off x="323850" y="1196975"/>
            <a:ext cx="8316913" cy="2520950"/>
            <a:chOff x="0" y="935"/>
            <a:chExt cx="5760" cy="2314"/>
          </a:xfrm>
        </p:grpSpPr>
        <p:grpSp>
          <p:nvGrpSpPr>
            <p:cNvPr id="24602" name="Group 4"/>
            <p:cNvGrpSpPr>
              <a:grpSpLocks/>
            </p:cNvGrpSpPr>
            <p:nvPr/>
          </p:nvGrpSpPr>
          <p:grpSpPr bwMode="auto">
            <a:xfrm>
              <a:off x="0" y="935"/>
              <a:ext cx="1800" cy="2314"/>
              <a:chOff x="2025" y="1170"/>
              <a:chExt cx="1800" cy="1316"/>
            </a:xfrm>
          </p:grpSpPr>
          <p:pic>
            <p:nvPicPr>
              <p:cNvPr id="2460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25" y="1170"/>
                <a:ext cx="1800" cy="131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24608" name="TextBox 9"/>
              <p:cNvSpPr txBox="1">
                <a:spLocks noChangeArrowheads="1"/>
              </p:cNvSpPr>
              <p:nvPr/>
            </p:nvSpPr>
            <p:spPr bwMode="auto">
              <a:xfrm>
                <a:off x="2511" y="2205"/>
                <a:ext cx="729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l-GR" sz="2000" b="1"/>
                  <a:t>φυσικό</a:t>
                </a:r>
              </a:p>
            </p:txBody>
          </p:sp>
          <p:sp>
            <p:nvSpPr>
              <p:cNvPr id="24609" name="TextBox 11"/>
              <p:cNvSpPr txBox="1">
                <a:spLocks noChangeArrowheads="1"/>
              </p:cNvSpPr>
              <p:nvPr/>
            </p:nvSpPr>
            <p:spPr bwMode="auto">
              <a:xfrm>
                <a:off x="2115" y="1215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000" b="1"/>
                  <a:t>εφαρμογής</a:t>
                </a:r>
              </a:p>
            </p:txBody>
          </p:sp>
          <p:sp>
            <p:nvSpPr>
              <p:cNvPr id="24610" name="TextBox 12"/>
              <p:cNvSpPr txBox="1">
                <a:spLocks noChangeArrowheads="1"/>
              </p:cNvSpPr>
              <p:nvPr/>
            </p:nvSpPr>
            <p:spPr bwMode="auto">
              <a:xfrm>
                <a:off x="2109" y="1480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000" b="1"/>
                  <a:t>μεταφοράς</a:t>
                </a:r>
              </a:p>
            </p:txBody>
          </p:sp>
          <p:sp>
            <p:nvSpPr>
              <p:cNvPr id="24611" name="TextBox 13"/>
              <p:cNvSpPr txBox="1">
                <a:spLocks noChangeArrowheads="1"/>
              </p:cNvSpPr>
              <p:nvPr/>
            </p:nvSpPr>
            <p:spPr bwMode="auto">
              <a:xfrm>
                <a:off x="2115" y="1710"/>
                <a:ext cx="162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000" b="1"/>
                  <a:t>δικτύου</a:t>
                </a:r>
              </a:p>
            </p:txBody>
          </p:sp>
          <p:sp>
            <p:nvSpPr>
              <p:cNvPr id="24612" name="TextBox 14"/>
              <p:cNvSpPr txBox="1">
                <a:spLocks noChangeArrowheads="1"/>
              </p:cNvSpPr>
              <p:nvPr/>
            </p:nvSpPr>
            <p:spPr bwMode="auto">
              <a:xfrm>
                <a:off x="2115" y="1953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000" b="1"/>
                  <a:t>ζεύξης</a:t>
                </a:r>
              </a:p>
            </p:txBody>
          </p:sp>
        </p:grpSp>
        <p:sp>
          <p:nvSpPr>
            <p:cNvPr id="24603" name="Rectangle 11"/>
            <p:cNvSpPr>
              <a:spLocks noChangeArrowheads="1"/>
            </p:cNvSpPr>
            <p:nvPr/>
          </p:nvSpPr>
          <p:spPr bwMode="auto">
            <a:xfrm>
              <a:off x="4480" y="1071"/>
              <a:ext cx="128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endParaRPr lang="el-GR" sz="2000" b="1">
                <a:solidFill>
                  <a:srgbClr val="008000"/>
                </a:solidFill>
              </a:endParaRPr>
            </a:p>
          </p:txBody>
        </p:sp>
        <p:sp>
          <p:nvSpPr>
            <p:cNvPr id="24604" name="Rectangle 12"/>
            <p:cNvSpPr>
              <a:spLocks noChangeArrowheads="1"/>
            </p:cNvSpPr>
            <p:nvPr/>
          </p:nvSpPr>
          <p:spPr bwMode="auto">
            <a:xfrm>
              <a:off x="340" y="1480"/>
              <a:ext cx="5307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endParaRPr lang="el-GR" sz="2000" b="1"/>
            </a:p>
          </p:txBody>
        </p:sp>
        <p:sp>
          <p:nvSpPr>
            <p:cNvPr id="24605" name="Rectangle 13"/>
            <p:cNvSpPr>
              <a:spLocks noChangeArrowheads="1"/>
            </p:cNvSpPr>
            <p:nvPr/>
          </p:nvSpPr>
          <p:spPr bwMode="auto">
            <a:xfrm>
              <a:off x="1020" y="1978"/>
              <a:ext cx="474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endParaRPr lang="el-GR" sz="2000"/>
            </a:p>
          </p:txBody>
        </p:sp>
        <p:sp>
          <p:nvSpPr>
            <p:cNvPr id="24606" name="Rectangle 14"/>
            <p:cNvSpPr>
              <a:spLocks noChangeArrowheads="1"/>
            </p:cNvSpPr>
            <p:nvPr/>
          </p:nvSpPr>
          <p:spPr bwMode="auto">
            <a:xfrm>
              <a:off x="1066" y="2480"/>
              <a:ext cx="4331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endParaRPr lang="el-GR" sz="2000" b="1">
                <a:solidFill>
                  <a:srgbClr val="008000"/>
                </a:solidFill>
              </a:endParaRPr>
            </a:p>
          </p:txBody>
        </p:sp>
      </p:grpSp>
      <p:sp>
        <p:nvSpPr>
          <p:cNvPr id="24580" name="Text Box 15"/>
          <p:cNvSpPr txBox="1">
            <a:spLocks noChangeArrowheads="1"/>
          </p:cNvSpPr>
          <p:nvPr/>
        </p:nvSpPr>
        <p:spPr bwMode="auto">
          <a:xfrm>
            <a:off x="69850" y="4210050"/>
            <a:ext cx="9074150" cy="2406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 typeface="Webdings" pitchFamily="18" charset="2"/>
              <a:buChar char="U"/>
            </a:pPr>
            <a:r>
              <a:rPr lang="en-US" sz="2400"/>
              <a:t> </a:t>
            </a:r>
            <a:r>
              <a:rPr lang="el-GR" sz="2400"/>
              <a:t>Καθε επίπεδο</a:t>
            </a:r>
            <a:r>
              <a:rPr lang="en-US" sz="2400"/>
              <a:t>:</a:t>
            </a:r>
            <a:endParaRPr lang="el-GR" sz="2400"/>
          </a:p>
          <a:p>
            <a:pPr>
              <a:buFont typeface="Webdings" pitchFamily="18" charset="2"/>
              <a:buNone/>
            </a:pPr>
            <a:endParaRPr lang="en-US" sz="1600"/>
          </a:p>
          <a:p>
            <a:pPr>
              <a:buFont typeface="Webdings" pitchFamily="18" charset="2"/>
              <a:buNone/>
            </a:pPr>
            <a:r>
              <a:rPr lang="el-GR" sz="2400"/>
              <a:t> Λαμβάνει δεδομένα από το ανώτερο επίπεδο</a:t>
            </a:r>
          </a:p>
          <a:p>
            <a:pPr>
              <a:buFont typeface="Webdings" pitchFamily="18" charset="2"/>
              <a:buNone/>
            </a:pPr>
            <a:endParaRPr lang="el-GR" sz="2400"/>
          </a:p>
          <a:p>
            <a:r>
              <a:rPr lang="el-GR" sz="2400"/>
              <a:t> </a:t>
            </a:r>
            <a:r>
              <a:rPr lang="el-GR" sz="2400">
                <a:solidFill>
                  <a:schemeClr val="accent1"/>
                </a:solidFill>
              </a:rPr>
              <a:t>Προσθέτει επικεφαλίδα και δημιουργεί νέα μονάδα δεδομένων</a:t>
            </a:r>
          </a:p>
          <a:p>
            <a:endParaRPr lang="el-GR" sz="1600">
              <a:solidFill>
                <a:schemeClr val="accent1"/>
              </a:solidFill>
            </a:endParaRPr>
          </a:p>
          <a:p>
            <a:r>
              <a:rPr lang="el-GR" sz="2400"/>
              <a:t> Προωθεί την νέα μονάδα στο επόμενο επίπεδο</a:t>
            </a:r>
          </a:p>
        </p:txBody>
      </p:sp>
      <p:sp>
        <p:nvSpPr>
          <p:cNvPr id="24581" name="Oval 17"/>
          <p:cNvSpPr>
            <a:spLocks noChangeArrowheads="1"/>
          </p:cNvSpPr>
          <p:nvPr/>
        </p:nvSpPr>
        <p:spPr bwMode="auto">
          <a:xfrm>
            <a:off x="0" y="5373688"/>
            <a:ext cx="8712200" cy="865187"/>
          </a:xfrm>
          <a:prstGeom prst="ellipse">
            <a:avLst/>
          </a:prstGeom>
          <a:noFill/>
          <a:ln w="57150">
            <a:solidFill>
              <a:srgbClr val="E5E5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24582" name="Line 18"/>
          <p:cNvSpPr>
            <a:spLocks noChangeShapeType="1"/>
          </p:cNvSpPr>
          <p:nvPr/>
        </p:nvSpPr>
        <p:spPr bwMode="auto">
          <a:xfrm flipV="1">
            <a:off x="6659563" y="4365625"/>
            <a:ext cx="504825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4583" name="Rectangle 19"/>
          <p:cNvSpPr>
            <a:spLocks noChangeArrowheads="1"/>
          </p:cNvSpPr>
          <p:nvPr/>
        </p:nvSpPr>
        <p:spPr bwMode="auto">
          <a:xfrm>
            <a:off x="487363" y="333375"/>
            <a:ext cx="86566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3200">
                <a:solidFill>
                  <a:srgbClr val="000066"/>
                </a:solidFill>
              </a:rPr>
              <a:t>Μοντέλο επιπέδων Διαδικτύου (Στοίβα </a:t>
            </a:r>
            <a:r>
              <a:rPr lang="en-US" sz="3200">
                <a:solidFill>
                  <a:srgbClr val="000066"/>
                </a:solidFill>
              </a:rPr>
              <a:t>TCP/IP)</a:t>
            </a:r>
            <a:endParaRPr lang="el-GR" sz="3200">
              <a:solidFill>
                <a:srgbClr val="000066"/>
              </a:solidFill>
            </a:endParaRPr>
          </a:p>
        </p:txBody>
      </p:sp>
      <p:sp>
        <p:nvSpPr>
          <p:cNvPr id="24584" name="Rectangle 20"/>
          <p:cNvSpPr>
            <a:spLocks noChangeArrowheads="1"/>
          </p:cNvSpPr>
          <p:nvPr/>
        </p:nvSpPr>
        <p:spPr bwMode="auto">
          <a:xfrm>
            <a:off x="6156325" y="1052513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Payload (data)</a:t>
            </a:r>
            <a:endParaRPr lang="el-GR" sz="1600"/>
          </a:p>
        </p:txBody>
      </p:sp>
      <p:sp>
        <p:nvSpPr>
          <p:cNvPr id="24585" name="Rectangle 22"/>
          <p:cNvSpPr>
            <a:spLocks noChangeArrowheads="1"/>
          </p:cNvSpPr>
          <p:nvPr/>
        </p:nvSpPr>
        <p:spPr bwMode="auto">
          <a:xfrm>
            <a:off x="6156325" y="1557338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Payload (data)</a:t>
            </a:r>
            <a:endParaRPr lang="el-GR" sz="1600"/>
          </a:p>
        </p:txBody>
      </p:sp>
      <p:sp>
        <p:nvSpPr>
          <p:cNvPr id="24586" name="Rectangle 23"/>
          <p:cNvSpPr>
            <a:spLocks noChangeArrowheads="1"/>
          </p:cNvSpPr>
          <p:nvPr/>
        </p:nvSpPr>
        <p:spPr bwMode="auto">
          <a:xfrm>
            <a:off x="6156325" y="2205038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Payload (data)</a:t>
            </a:r>
            <a:endParaRPr lang="el-GR" sz="1600"/>
          </a:p>
        </p:txBody>
      </p:sp>
      <p:sp>
        <p:nvSpPr>
          <p:cNvPr id="24587" name="Rectangle 24"/>
          <p:cNvSpPr>
            <a:spLocks noChangeArrowheads="1"/>
          </p:cNvSpPr>
          <p:nvPr/>
        </p:nvSpPr>
        <p:spPr bwMode="auto">
          <a:xfrm>
            <a:off x="6156325" y="2781300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Payload (data)</a:t>
            </a:r>
            <a:endParaRPr lang="el-GR" sz="1600"/>
          </a:p>
        </p:txBody>
      </p:sp>
      <p:sp>
        <p:nvSpPr>
          <p:cNvPr id="24588" name="Rectangle 25"/>
          <p:cNvSpPr>
            <a:spLocks noChangeArrowheads="1"/>
          </p:cNvSpPr>
          <p:nvPr/>
        </p:nvSpPr>
        <p:spPr bwMode="auto">
          <a:xfrm>
            <a:off x="5508625" y="1557338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H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sp>
        <p:nvSpPr>
          <p:cNvPr id="24589" name="Rectangle 26"/>
          <p:cNvSpPr>
            <a:spLocks noChangeArrowheads="1"/>
          </p:cNvSpPr>
          <p:nvPr/>
        </p:nvSpPr>
        <p:spPr bwMode="auto">
          <a:xfrm>
            <a:off x="5508625" y="2205038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l-GR" sz="1600"/>
          </a:p>
        </p:txBody>
      </p:sp>
      <p:sp>
        <p:nvSpPr>
          <p:cNvPr id="24590" name="Rectangle 27"/>
          <p:cNvSpPr>
            <a:spLocks noChangeArrowheads="1"/>
          </p:cNvSpPr>
          <p:nvPr/>
        </p:nvSpPr>
        <p:spPr bwMode="auto">
          <a:xfrm>
            <a:off x="5508625" y="2781300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H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sp>
        <p:nvSpPr>
          <p:cNvPr id="24591" name="Text Box 28"/>
          <p:cNvSpPr txBox="1">
            <a:spLocks noChangeArrowheads="1"/>
          </p:cNvSpPr>
          <p:nvPr/>
        </p:nvSpPr>
        <p:spPr bwMode="auto">
          <a:xfrm>
            <a:off x="5219700" y="1052513"/>
            <a:ext cx="914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600"/>
              <a:t>Μήνυμα</a:t>
            </a:r>
          </a:p>
        </p:txBody>
      </p:sp>
      <p:sp>
        <p:nvSpPr>
          <p:cNvPr id="24592" name="Text Box 29"/>
          <p:cNvSpPr txBox="1">
            <a:spLocks noChangeArrowheads="1"/>
          </p:cNvSpPr>
          <p:nvPr/>
        </p:nvSpPr>
        <p:spPr bwMode="auto">
          <a:xfrm>
            <a:off x="4572000" y="1628775"/>
            <a:ext cx="773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600"/>
              <a:t>Τμήμα</a:t>
            </a:r>
          </a:p>
        </p:txBody>
      </p:sp>
      <p:sp>
        <p:nvSpPr>
          <p:cNvPr id="24593" name="Text Box 30"/>
          <p:cNvSpPr txBox="1">
            <a:spLocks noChangeArrowheads="1"/>
          </p:cNvSpPr>
          <p:nvPr/>
        </p:nvSpPr>
        <p:spPr bwMode="auto">
          <a:xfrm>
            <a:off x="4335463" y="22479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endParaRPr lang="el-GR" sz="1600"/>
          </a:p>
        </p:txBody>
      </p:sp>
      <p:sp>
        <p:nvSpPr>
          <p:cNvPr id="24594" name="Rectangle 32"/>
          <p:cNvSpPr>
            <a:spLocks noChangeArrowheads="1"/>
          </p:cNvSpPr>
          <p:nvPr/>
        </p:nvSpPr>
        <p:spPr bwMode="auto">
          <a:xfrm>
            <a:off x="4859338" y="2205038"/>
            <a:ext cx="649287" cy="4318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H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4595" name="Rectangle 33"/>
          <p:cNvSpPr>
            <a:spLocks noChangeArrowheads="1"/>
          </p:cNvSpPr>
          <p:nvPr/>
        </p:nvSpPr>
        <p:spPr bwMode="auto">
          <a:xfrm>
            <a:off x="4859338" y="2781300"/>
            <a:ext cx="649287" cy="4318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H</a:t>
            </a:r>
            <a:r>
              <a:rPr lang="en-US" sz="1600" baseline="-25000"/>
              <a:t>2</a:t>
            </a:r>
            <a:endParaRPr lang="el-GR" sz="1600" baseline="-25000"/>
          </a:p>
        </p:txBody>
      </p:sp>
      <p:sp>
        <p:nvSpPr>
          <p:cNvPr id="24596" name="Rectangle 34"/>
          <p:cNvSpPr>
            <a:spLocks noChangeArrowheads="1"/>
          </p:cNvSpPr>
          <p:nvPr/>
        </p:nvSpPr>
        <p:spPr bwMode="auto">
          <a:xfrm>
            <a:off x="4211638" y="2781300"/>
            <a:ext cx="649287" cy="431800"/>
          </a:xfrm>
          <a:prstGeom prst="rect">
            <a:avLst/>
          </a:prstGeom>
          <a:solidFill>
            <a:srgbClr val="E5E5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/>
              <a:t>H</a:t>
            </a:r>
            <a:r>
              <a:rPr lang="en-US" sz="1600" baseline="-25000"/>
              <a:t>3</a:t>
            </a:r>
            <a:endParaRPr lang="el-GR" sz="1600" baseline="-25000"/>
          </a:p>
        </p:txBody>
      </p:sp>
      <p:sp>
        <p:nvSpPr>
          <p:cNvPr id="24597" name="Text Box 35"/>
          <p:cNvSpPr txBox="1">
            <a:spLocks noChangeArrowheads="1"/>
          </p:cNvSpPr>
          <p:nvPr/>
        </p:nvSpPr>
        <p:spPr bwMode="auto">
          <a:xfrm>
            <a:off x="3708400" y="2276475"/>
            <a:ext cx="10763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Datagram</a:t>
            </a:r>
            <a:endParaRPr lang="el-GR" sz="1600"/>
          </a:p>
        </p:txBody>
      </p:sp>
      <p:sp>
        <p:nvSpPr>
          <p:cNvPr id="24598" name="Line 36"/>
          <p:cNvSpPr>
            <a:spLocks noChangeShapeType="1"/>
          </p:cNvSpPr>
          <p:nvPr/>
        </p:nvSpPr>
        <p:spPr bwMode="auto">
          <a:xfrm>
            <a:off x="3059113" y="1412875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4599" name="Text Box 37"/>
          <p:cNvSpPr txBox="1">
            <a:spLocks noChangeArrowheads="1"/>
          </p:cNvSpPr>
          <p:nvPr/>
        </p:nvSpPr>
        <p:spPr bwMode="auto">
          <a:xfrm>
            <a:off x="3441700" y="2852738"/>
            <a:ext cx="711200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frame</a:t>
            </a:r>
            <a:endParaRPr lang="el-GR" sz="1600"/>
          </a:p>
        </p:txBody>
      </p:sp>
      <p:sp>
        <p:nvSpPr>
          <p:cNvPr id="24600" name="Text Box 41"/>
          <p:cNvSpPr txBox="1">
            <a:spLocks noChangeArrowheads="1"/>
          </p:cNvSpPr>
          <p:nvPr/>
        </p:nvSpPr>
        <p:spPr bwMode="auto">
          <a:xfrm>
            <a:off x="5614988" y="2276475"/>
            <a:ext cx="4079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H</a:t>
            </a:r>
            <a:r>
              <a:rPr lang="en-US" sz="1600" baseline="-25000"/>
              <a:t>1</a:t>
            </a:r>
            <a:endParaRPr lang="el-GR" sz="1600" baseline="-25000"/>
          </a:p>
        </p:txBody>
      </p:sp>
      <p:sp>
        <p:nvSpPr>
          <p:cNvPr id="24601" name="TextBox 35"/>
          <p:cNvSpPr txBox="1">
            <a:spLocks noChangeArrowheads="1"/>
          </p:cNvSpPr>
          <p:nvPr/>
        </p:nvSpPr>
        <p:spPr bwMode="auto">
          <a:xfrm>
            <a:off x="179388" y="3716338"/>
            <a:ext cx="756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Ένα τερματικό κόμβος (</a:t>
            </a:r>
            <a:r>
              <a:rPr lang="en-US" sz="2000"/>
              <a:t>end-node) </a:t>
            </a:r>
            <a:r>
              <a:rPr lang="el-GR" sz="2000"/>
              <a:t>που στέλνει δεδομένα</a:t>
            </a:r>
            <a:r>
              <a:rPr lang="en-US" sz="2000"/>
              <a:t> (</a:t>
            </a:r>
            <a:r>
              <a:rPr lang="el-GR" sz="2000"/>
              <a:t>πηγή)</a:t>
            </a:r>
            <a:r>
              <a:rPr lang="en-US" sz="2000"/>
              <a:t>:</a:t>
            </a:r>
            <a:r>
              <a:rPr lang="el-GR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Αποδοτικότητα του </a:t>
            </a:r>
            <a:r>
              <a:rPr lang="en-US" smtClean="0"/>
              <a:t>Pure Aloha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1900" smtClean="0"/>
              <a:t>Πιθανότητα</a:t>
            </a:r>
            <a:r>
              <a:rPr lang="en-US" sz="1900" smtClean="0"/>
              <a:t> ( “</a:t>
            </a:r>
            <a:r>
              <a:rPr lang="el-GR" sz="1900" smtClean="0"/>
              <a:t>επιτυχία ενός συγκεκριμένου κόμβου</a:t>
            </a:r>
            <a:r>
              <a:rPr lang="en-US" sz="1900" smtClean="0"/>
              <a:t>” ) = </a:t>
            </a:r>
          </a:p>
          <a:p>
            <a:pPr>
              <a:buFont typeface="Monotype Sorts"/>
              <a:buNone/>
            </a:pPr>
            <a:r>
              <a:rPr lang="el-GR" sz="1900" smtClean="0"/>
              <a:t>Πιθανότητα</a:t>
            </a:r>
            <a:r>
              <a:rPr lang="en-US" sz="1900" smtClean="0"/>
              <a:t>( “</a:t>
            </a:r>
            <a:r>
              <a:rPr lang="el-GR" sz="1900" smtClean="0"/>
              <a:t>ο κόμβος να μεταδώσει τη χρονική στιγμή </a:t>
            </a:r>
            <a:r>
              <a:rPr lang="en-US" sz="1900" smtClean="0"/>
              <a:t>t</a:t>
            </a:r>
            <a:r>
              <a:rPr lang="en-US" sz="1900" baseline="-25000" smtClean="0"/>
              <a:t>0</a:t>
            </a:r>
            <a:r>
              <a:rPr lang="en-US" sz="1900" smtClean="0"/>
              <a:t>” ) *</a:t>
            </a:r>
          </a:p>
          <a:p>
            <a:pPr>
              <a:buFont typeface="Monotype Sorts"/>
              <a:buNone/>
            </a:pPr>
            <a:r>
              <a:rPr lang="el-GR" sz="1900" smtClean="0"/>
              <a:t>Πιθανότητα</a:t>
            </a:r>
            <a:r>
              <a:rPr lang="en-US" sz="1900" smtClean="0"/>
              <a:t>( “</a:t>
            </a:r>
            <a:r>
              <a:rPr lang="el-GR" sz="1900" smtClean="0"/>
              <a:t>κανένας άλλος κόμβος δεν μεταδίδει τις χρονικές στιγμές</a:t>
            </a:r>
            <a:r>
              <a:rPr lang="en-US" sz="1900" smtClean="0"/>
              <a:t> [t</a:t>
            </a:r>
            <a:r>
              <a:rPr lang="en-US" sz="1900" baseline="-25000" smtClean="0"/>
              <a:t>0</a:t>
            </a:r>
            <a:r>
              <a:rPr lang="en-US" sz="1900" smtClean="0"/>
              <a:t>-1, t</a:t>
            </a:r>
            <a:r>
              <a:rPr lang="en-US" sz="1900" baseline="-25000" smtClean="0"/>
              <a:t>0</a:t>
            </a:r>
            <a:r>
              <a:rPr lang="en-US" sz="1900" smtClean="0"/>
              <a:t>]</a:t>
            </a:r>
            <a:r>
              <a:rPr lang="el-GR" sz="1900" smtClean="0"/>
              <a:t> </a:t>
            </a:r>
            <a:r>
              <a:rPr lang="en-US" sz="1900" smtClean="0"/>
              <a:t>”) *</a:t>
            </a:r>
            <a:r>
              <a:rPr lang="el-GR" sz="1900" smtClean="0"/>
              <a:t> </a:t>
            </a:r>
            <a:endParaRPr lang="en-US" sz="1900" smtClean="0"/>
          </a:p>
          <a:p>
            <a:pPr>
              <a:buFont typeface="Monotype Sorts"/>
              <a:buNone/>
            </a:pPr>
            <a:r>
              <a:rPr lang="el-GR" sz="1900" smtClean="0"/>
              <a:t>Πιθανότητα</a:t>
            </a:r>
            <a:r>
              <a:rPr lang="en-US" sz="1900" smtClean="0"/>
              <a:t>( “</a:t>
            </a:r>
            <a:r>
              <a:rPr lang="el-GR" sz="1900" smtClean="0"/>
              <a:t>κανένας άλλος κόμβος δεν μεταδίδει τις χρονικές στιγμές</a:t>
            </a:r>
            <a:r>
              <a:rPr lang="en-US" sz="1900" smtClean="0"/>
              <a:t> [t</a:t>
            </a:r>
            <a:r>
              <a:rPr lang="en-US" sz="1900" baseline="-25000" smtClean="0"/>
              <a:t>0</a:t>
            </a:r>
            <a:r>
              <a:rPr lang="en-US" sz="1900" smtClean="0"/>
              <a:t>, t</a:t>
            </a:r>
            <a:r>
              <a:rPr lang="en-US" sz="1900" baseline="-25000" smtClean="0"/>
              <a:t>0</a:t>
            </a:r>
            <a:r>
              <a:rPr lang="en-US" sz="1900" smtClean="0"/>
              <a:t>+1]</a:t>
            </a:r>
            <a:r>
              <a:rPr lang="el-GR" sz="1900" smtClean="0"/>
              <a:t> </a:t>
            </a:r>
            <a:r>
              <a:rPr lang="en-US" sz="1900" smtClean="0"/>
              <a:t>”) =</a:t>
            </a:r>
          </a:p>
          <a:p>
            <a:pPr>
              <a:buFont typeface="Monotype Sorts"/>
              <a:buNone/>
            </a:pPr>
            <a:r>
              <a:rPr lang="en-US" sz="1900" smtClean="0"/>
              <a:t>                                      = p </a:t>
            </a:r>
            <a:r>
              <a:rPr lang="en-US" sz="1900" baseline="16000" smtClean="0"/>
              <a:t>. </a:t>
            </a:r>
            <a:r>
              <a:rPr lang="en-US" sz="1900" smtClean="0"/>
              <a:t>(1-p)</a:t>
            </a:r>
            <a:r>
              <a:rPr lang="en-US" sz="1900" b="1" baseline="30000" smtClean="0"/>
              <a:t>N-1</a:t>
            </a:r>
            <a:r>
              <a:rPr lang="en-US" sz="1900" baseline="16000" smtClean="0"/>
              <a:t> . </a:t>
            </a:r>
            <a:r>
              <a:rPr lang="en-US" sz="1900" smtClean="0"/>
              <a:t>(1-p)</a:t>
            </a:r>
            <a:r>
              <a:rPr lang="en-US" sz="1900" b="1" baseline="30000" smtClean="0"/>
              <a:t>N-1    </a:t>
            </a:r>
            <a:r>
              <a:rPr lang="en-US" sz="1900" b="1" smtClean="0"/>
              <a:t>= </a:t>
            </a:r>
            <a:r>
              <a:rPr lang="en-US" sz="1900" smtClean="0"/>
              <a:t>p </a:t>
            </a:r>
            <a:r>
              <a:rPr lang="en-US" sz="1900" baseline="16000" smtClean="0"/>
              <a:t>. </a:t>
            </a:r>
            <a:r>
              <a:rPr lang="en-US" sz="1900" smtClean="0"/>
              <a:t>(1-p)</a:t>
            </a:r>
            <a:r>
              <a:rPr lang="en-US" sz="1900" b="1" baseline="30000" smtClean="0"/>
              <a:t>2(N-1)</a:t>
            </a:r>
            <a:r>
              <a:rPr lang="en-US" sz="1900" baseline="16000" smtClean="0"/>
              <a:t> </a:t>
            </a:r>
            <a:endParaRPr lang="en-US" sz="1900" smtClean="0"/>
          </a:p>
          <a:p>
            <a:pPr>
              <a:buFont typeface="Monotype Sorts"/>
              <a:buNone/>
            </a:pPr>
            <a:endParaRPr lang="en-US" sz="1900" baseline="16000" smtClean="0"/>
          </a:p>
          <a:p>
            <a:pPr>
              <a:buFont typeface="Monotype Sorts"/>
              <a:buNone/>
            </a:pPr>
            <a:r>
              <a:rPr lang="en-US" sz="2200" baseline="16000" smtClean="0"/>
              <a:t>                              </a:t>
            </a:r>
            <a:r>
              <a:rPr lang="en-US" baseline="16000" smtClean="0">
                <a:solidFill>
                  <a:srgbClr val="3333FF"/>
                </a:solidFill>
              </a:rPr>
              <a:t>… </a:t>
            </a:r>
            <a:r>
              <a:rPr lang="el-GR" baseline="16000" smtClean="0">
                <a:solidFill>
                  <a:srgbClr val="3333FF"/>
                </a:solidFill>
              </a:rPr>
              <a:t>Διαλέγοντας το ιδανικό </a:t>
            </a:r>
            <a:r>
              <a:rPr lang="en-US" baseline="16000" smtClean="0">
                <a:solidFill>
                  <a:srgbClr val="3333FF"/>
                </a:solidFill>
              </a:rPr>
              <a:t>p </a:t>
            </a:r>
            <a:r>
              <a:rPr lang="el-GR" baseline="16000" smtClean="0">
                <a:solidFill>
                  <a:srgbClr val="3333FF"/>
                </a:solidFill>
              </a:rPr>
              <a:t>και</a:t>
            </a:r>
            <a:r>
              <a:rPr lang="el-GR" smtClean="0">
                <a:solidFill>
                  <a:srgbClr val="3333FF"/>
                </a:solidFill>
              </a:rPr>
              <a:t> </a:t>
            </a:r>
            <a:r>
              <a:rPr lang="el-GR" baseline="16000" smtClean="0">
                <a:solidFill>
                  <a:srgbClr val="3333FF"/>
                </a:solidFill>
              </a:rPr>
              <a:t>αφήνοντας</a:t>
            </a:r>
            <a:r>
              <a:rPr lang="en-US" baseline="16000" smtClean="0">
                <a:solidFill>
                  <a:srgbClr val="3333FF"/>
                </a:solidFill>
              </a:rPr>
              <a:t> </a:t>
            </a:r>
            <a:r>
              <a:rPr lang="el-GR" baseline="16000" smtClean="0">
                <a:solidFill>
                  <a:srgbClr val="3333FF"/>
                </a:solidFill>
              </a:rPr>
              <a:t>το</a:t>
            </a:r>
            <a:r>
              <a:rPr lang="en-US" baseline="16000" smtClean="0">
                <a:solidFill>
                  <a:srgbClr val="3333FF"/>
                </a:solidFill>
              </a:rPr>
              <a:t> n -&gt; </a:t>
            </a:r>
            <a:r>
              <a:rPr lang="el-GR" baseline="16000" smtClean="0">
                <a:solidFill>
                  <a:srgbClr val="3333FF"/>
                </a:solidFill>
              </a:rPr>
              <a:t>άπειρο</a:t>
            </a:r>
            <a:r>
              <a:rPr lang="en-US" baseline="16000" smtClean="0">
                <a:solidFill>
                  <a:srgbClr val="3333FF"/>
                </a:solidFill>
              </a:rPr>
              <a:t> ...</a:t>
            </a:r>
          </a:p>
          <a:p>
            <a:pPr>
              <a:buFont typeface="Monotype Sorts"/>
              <a:buNone/>
            </a:pPr>
            <a:r>
              <a:rPr lang="en-US" sz="2200" baseline="16000" smtClean="0"/>
              <a:t>                                        </a:t>
            </a:r>
            <a:br>
              <a:rPr lang="en-US" sz="2200" baseline="16000" smtClean="0"/>
            </a:br>
            <a:r>
              <a:rPr lang="en-US" sz="2200" baseline="16000" smtClean="0"/>
              <a:t>                                    = 1/(2e) = .18 </a:t>
            </a:r>
            <a:r>
              <a:rPr lang="en-US" sz="2200" smtClean="0"/>
              <a:t>	</a:t>
            </a:r>
            <a:endParaRPr lang="en-US" sz="2200" b="1" i="1" smtClean="0"/>
          </a:p>
          <a:p>
            <a:endParaRPr lang="en-US" smtClean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92275" y="558958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Ακόμα χειρότερη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Ανεπάρκεια του </a:t>
            </a:r>
            <a:r>
              <a:rPr lang="en-US" smtClean="0"/>
              <a:t>ALOHA </a:t>
            </a:r>
            <a:endParaRPr lang="el-GR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Font typeface="Wingdings 2" pitchFamily="18" charset="2"/>
              <a:buChar char="W"/>
            </a:pPr>
            <a:r>
              <a:rPr lang="el-GR" dirty="0" smtClean="0">
                <a:sym typeface="Wingdings 2" pitchFamily="18" charset="2"/>
              </a:rPr>
              <a:t>Τόσο στο </a:t>
            </a:r>
            <a:r>
              <a:rPr lang="en-US" dirty="0" smtClean="0"/>
              <a:t>slotted </a:t>
            </a:r>
            <a:r>
              <a:rPr lang="el-GR" dirty="0" smtClean="0"/>
              <a:t>όσο και στο</a:t>
            </a:r>
            <a:r>
              <a:rPr lang="en-US" dirty="0" smtClean="0"/>
              <a:t> pure ALOHA, </a:t>
            </a:r>
            <a:endParaRPr lang="el-GR" dirty="0" smtClean="0"/>
          </a:p>
          <a:p>
            <a:pPr>
              <a:buFont typeface="Wingdings 2" pitchFamily="18" charset="2"/>
              <a:buNone/>
            </a:pPr>
            <a:r>
              <a:rPr lang="el-GR" dirty="0" smtClean="0"/>
              <a:t>   η απόφαση ενός κόμβου να μεταδώσει λαμβάνεται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l-GR" b="1" i="1" u="sng" dirty="0" smtClean="0">
                <a:solidFill>
                  <a:schemeClr val="hlink"/>
                </a:solidFill>
              </a:rPr>
              <a:t>ανεξάρτητα</a:t>
            </a:r>
            <a:r>
              <a:rPr lang="en-US" b="1" i="1" dirty="0" smtClean="0">
                <a:solidFill>
                  <a:schemeClr val="hlink"/>
                </a:solidFill>
              </a:rPr>
              <a:t> </a:t>
            </a:r>
            <a:r>
              <a:rPr lang="el-GR" dirty="0" smtClean="0"/>
              <a:t>από τους άλλους κόμβους που είναι προσαρτημένοι στο κανάλι μετάδοσης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Ένας κόμβος </a:t>
            </a:r>
            <a:r>
              <a:rPr lang="el-GR" dirty="0" smtClean="0">
                <a:solidFill>
                  <a:srgbClr val="008000"/>
                </a:solidFill>
              </a:rPr>
              <a:t>δεν δίνει καμία σημασία στο εάν ένας άλλος κόμβος τυχαίνει να μεταδίδει </a:t>
            </a:r>
            <a:r>
              <a:rPr lang="el-GR" dirty="0" smtClean="0"/>
              <a:t>όταν ξεκινάει να μεταδίδει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Font typeface="Monotype Sorts"/>
              <a:buNone/>
            </a:pPr>
            <a:r>
              <a:rPr lang="el-GR" dirty="0" smtClean="0"/>
              <a:t>   ούτε 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8000"/>
                </a:solidFill>
              </a:rPr>
              <a:t>σταματάει να μεταδίδει εάν ένας άλλος κόμβος ξεκινήσει να δημιουργεί παρεμβολές </a:t>
            </a:r>
            <a:r>
              <a:rPr lang="el-GR" dirty="0" smtClean="0"/>
              <a:t>στην μετάδοσή 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smtClean="0"/>
              <a:t>Σημαντικοί κανόνες στη μετάδοση πλαισίων στην αναμετάδοση</a:t>
            </a:r>
            <a:r>
              <a:rPr lang="en-US" sz="2400" smtClean="0"/>
              <a:t> </a:t>
            </a:r>
            <a:endParaRPr lang="el-GR" sz="24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US" sz="2200" dirty="0" smtClean="0">
                <a:sym typeface="Wingdings" pitchFamily="2" charset="2"/>
              </a:rPr>
              <a:t> “</a:t>
            </a:r>
            <a:r>
              <a:rPr lang="el-GR" sz="2200" b="1" dirty="0" smtClean="0">
                <a:solidFill>
                  <a:srgbClr val="008000"/>
                </a:solidFill>
              </a:rPr>
              <a:t>Αισθανόμενος</a:t>
            </a:r>
            <a:r>
              <a:rPr lang="en-US" sz="2200" b="1" dirty="0" smtClean="0">
                <a:solidFill>
                  <a:srgbClr val="008000"/>
                </a:solidFill>
              </a:rPr>
              <a:t>”</a:t>
            </a:r>
            <a:r>
              <a:rPr lang="el-GR" sz="2200" b="1" dirty="0" smtClean="0">
                <a:solidFill>
                  <a:srgbClr val="008000"/>
                </a:solidFill>
              </a:rPr>
              <a:t> τον φορέα</a:t>
            </a:r>
            <a:r>
              <a:rPr lang="en-US" sz="2200" b="1" dirty="0" smtClean="0">
                <a:solidFill>
                  <a:srgbClr val="008000"/>
                </a:solidFill>
              </a:rPr>
              <a:t> (Carrier sensing)</a:t>
            </a:r>
            <a:r>
              <a:rPr lang="en-US" sz="2200" dirty="0" smtClean="0"/>
              <a:t> </a:t>
            </a:r>
            <a:r>
              <a:rPr lang="en-US" sz="1900" dirty="0" smtClean="0"/>
              <a:t>(“</a:t>
            </a:r>
            <a:r>
              <a:rPr lang="el-GR" sz="1900" dirty="0" smtClean="0"/>
              <a:t>άκου πριν μιλήσεις</a:t>
            </a:r>
            <a:r>
              <a:rPr lang="en-US" sz="1900" dirty="0" smtClean="0"/>
              <a:t>”)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dirty="0" smtClean="0"/>
              <a:t>Ένας </a:t>
            </a:r>
            <a:r>
              <a:rPr lang="el-GR" b="1" dirty="0" smtClean="0"/>
              <a:t>κόμβος </a:t>
            </a:r>
            <a:r>
              <a:rPr lang="en-US" b="1" dirty="0" smtClean="0"/>
              <a:t>“</a:t>
            </a:r>
            <a:r>
              <a:rPr lang="el-GR" b="1" dirty="0" smtClean="0"/>
              <a:t>ακούει</a:t>
            </a:r>
            <a:r>
              <a:rPr lang="en-US" b="1" dirty="0" smtClean="0"/>
              <a:t>”</a:t>
            </a:r>
            <a:r>
              <a:rPr lang="el-GR" b="1" dirty="0" smtClean="0"/>
              <a:t> το κανάλι πριν στείλει</a:t>
            </a:r>
            <a:endParaRPr lang="en-US" b="1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dirty="0" smtClean="0"/>
              <a:t>Εάν υπάρχει μετάδοση στο κανάλι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el-GR" dirty="0" smtClean="0"/>
              <a:t>ένας κόμβος περιμένει για ένα τυχαίο χρονικό διάστημα</a:t>
            </a:r>
            <a:r>
              <a:rPr lang="en-US" dirty="0" smtClean="0"/>
              <a:t> (“backs off”) </a:t>
            </a:r>
            <a:r>
              <a:rPr lang="el-GR" dirty="0" smtClean="0"/>
              <a:t>και μετά αισθάνεται ξανά το κανάλι</a:t>
            </a:r>
            <a:endParaRPr lang="en-US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dirty="0" smtClean="0"/>
              <a:t>Εάν ένα κανάλι αισθανθεί να μην έχει κίνηση</a:t>
            </a:r>
            <a:r>
              <a:rPr lang="en-US" dirty="0" smtClean="0"/>
              <a:t>, </a:t>
            </a:r>
            <a:r>
              <a:rPr lang="el-GR" dirty="0" smtClean="0"/>
              <a:t>τότε ξεκινάει η μετάδοση του πλαισίου</a:t>
            </a:r>
            <a:endParaRPr lang="en-US" dirty="0" smtClean="0"/>
          </a:p>
          <a:p>
            <a:pPr>
              <a:lnSpc>
                <a:spcPct val="90000"/>
              </a:lnSpc>
              <a:buSzPct val="105000"/>
              <a:buFont typeface="Wingdings" pitchFamily="2" charset="2"/>
              <a:buChar char="F"/>
            </a:pPr>
            <a:r>
              <a:rPr lang="el-GR" sz="2200" b="1" dirty="0" smtClean="0">
                <a:solidFill>
                  <a:srgbClr val="008000"/>
                </a:solidFill>
              </a:rPr>
              <a:t>Εντοπισμός σύγκρουσης (</a:t>
            </a:r>
            <a:r>
              <a:rPr lang="en-US" sz="2200" b="1" dirty="0" smtClean="0">
                <a:solidFill>
                  <a:srgbClr val="008000"/>
                </a:solidFill>
              </a:rPr>
              <a:t>Collision detection</a:t>
            </a:r>
            <a:r>
              <a:rPr lang="el-GR" sz="2200" b="1" dirty="0" smtClean="0">
                <a:solidFill>
                  <a:srgbClr val="008000"/>
                </a:solidFill>
              </a:rPr>
              <a:t>)</a:t>
            </a:r>
            <a:r>
              <a:rPr lang="en-US" sz="2200" dirty="0" smtClean="0"/>
              <a:t> </a:t>
            </a:r>
            <a:r>
              <a:rPr lang="en-US" sz="1900" dirty="0" smtClean="0"/>
              <a:t>(“</a:t>
            </a:r>
            <a:r>
              <a:rPr lang="el-GR" sz="1900" dirty="0" smtClean="0"/>
              <a:t>Εάν κάποιος άλλος αρχίζει να μιλάει την ίδια ώρα, σταμάτα να μιλάς</a:t>
            </a:r>
            <a:r>
              <a:rPr lang="en-US" sz="1900" dirty="0" smtClean="0"/>
              <a:t>”)</a:t>
            </a:r>
          </a:p>
          <a:p>
            <a:pPr lvl="1">
              <a:lnSpc>
                <a:spcPct val="90000"/>
              </a:lnSpc>
              <a:buSzPct val="105000"/>
              <a:buFontTx/>
              <a:buChar char="•"/>
            </a:pPr>
            <a:r>
              <a:rPr lang="el-GR" dirty="0" smtClean="0"/>
              <a:t>Ένας </a:t>
            </a:r>
            <a:r>
              <a:rPr lang="el-GR" b="1" dirty="0" smtClean="0"/>
              <a:t>κόμβος που μεταδίδει ακούει το κανάλι καθώς μεταδίδει </a:t>
            </a:r>
            <a:endParaRPr lang="en-US" b="1" dirty="0" smtClean="0"/>
          </a:p>
          <a:p>
            <a:pPr lvl="1">
              <a:lnSpc>
                <a:spcPct val="90000"/>
              </a:lnSpc>
              <a:buSzPct val="105000"/>
              <a:buFontTx/>
              <a:buChar char="•"/>
            </a:pPr>
            <a:r>
              <a:rPr lang="el-GR" dirty="0" smtClean="0"/>
              <a:t>Εάν εντοπίσει ότι κάποιος άλλος κόμβος μεταδίδει ένα πλαίσιο που προκαλεί παρεμβολές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buSzPct val="105000"/>
              <a:buFontTx/>
              <a:buNone/>
            </a:pPr>
            <a:r>
              <a:rPr lang="en-US" dirty="0" smtClean="0"/>
              <a:t>    </a:t>
            </a:r>
            <a:r>
              <a:rPr lang="el-GR" dirty="0" smtClean="0"/>
              <a:t>σταματάει να μεταδίδει και χρησιμοποιεί κάποιο πρωτόκολλο για να προσδιορίσει πότε θα προσπαθήσει ξανά να </a:t>
            </a:r>
            <a:r>
              <a:rPr lang="el-GR" dirty="0" err="1" smtClean="0"/>
              <a:t>μεταδόσει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Carrier Sense Multiple Access: </a:t>
            </a:r>
            <a:r>
              <a:rPr lang="el-GR" smtClean="0"/>
              <a:t>Συγκρούσεις</a:t>
            </a:r>
            <a:endParaRPr lang="en-US" smtClean="0"/>
          </a:p>
        </p:txBody>
      </p:sp>
      <p:pic>
        <p:nvPicPr>
          <p:cNvPr id="63491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268413"/>
            <a:ext cx="428783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844675"/>
            <a:ext cx="3794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1">
                <a:solidFill>
                  <a:schemeClr val="accent1"/>
                </a:solidFill>
                <a:latin typeface="Comic Sans MS" pitchFamily="66" charset="0"/>
              </a:rPr>
              <a:t>συγκρούσεις μπορούν ακόμα να συμβούν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:</a:t>
            </a:r>
            <a:endParaRPr lang="en-US" sz="2400">
              <a:latin typeface="Comic Sans MS" pitchFamily="66" charset="0"/>
            </a:endParaRPr>
          </a:p>
          <a:p>
            <a:pPr eaLnBrk="0" hangingPunct="0"/>
            <a:r>
              <a:rPr lang="el-GR" sz="2000">
                <a:latin typeface="Comic Sans MS" pitchFamily="66" charset="0"/>
              </a:rPr>
              <a:t>η καθυστέρηση διάδοσης σημαίνει ότι δύο κόμβοι μπορεί να μην ακούν την μετάδοση του άλλου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933825"/>
            <a:ext cx="5148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>
                <a:solidFill>
                  <a:schemeClr val="accent2"/>
                </a:solidFill>
                <a:latin typeface="Comic Sans MS" pitchFamily="66" charset="0"/>
              </a:rPr>
              <a:t>σύγκρουση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:</a:t>
            </a:r>
            <a:endParaRPr lang="en-US" sz="2400">
              <a:latin typeface="Comic Sans MS" pitchFamily="66" charset="0"/>
            </a:endParaRPr>
          </a:p>
          <a:p>
            <a:pPr eaLnBrk="0" hangingPunct="0"/>
            <a:r>
              <a:rPr lang="el-GR" sz="2000">
                <a:latin typeface="Comic Sans MS" pitchFamily="66" charset="0"/>
              </a:rPr>
              <a:t>ο χρόνος μετάδοσης ολόκληρου του πακέτου σπαταλήθηκε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787900" y="981075"/>
            <a:ext cx="354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>
                <a:latin typeface="Comic Sans MS" pitchFamily="66" charset="0"/>
              </a:rPr>
              <a:t>Διάταξη του χώρου των κόμβων</a:t>
            </a:r>
            <a:r>
              <a:rPr lang="en-US" sz="1600">
                <a:latin typeface="Comic Sans MS" pitchFamily="66" charset="0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4868863"/>
            <a:ext cx="4787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>
                <a:solidFill>
                  <a:schemeClr val="accent2"/>
                </a:solidFill>
                <a:latin typeface="Comic Sans MS" pitchFamily="66" charset="0"/>
              </a:rPr>
              <a:t>σημείωση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:</a:t>
            </a:r>
            <a:endParaRPr lang="en-US" sz="2400">
              <a:latin typeface="Comic Sans MS" pitchFamily="66" charset="0"/>
            </a:endParaRPr>
          </a:p>
          <a:p>
            <a:pPr eaLnBrk="0" hangingPunct="0"/>
            <a:r>
              <a:rPr lang="el-GR" sz="2000">
                <a:latin typeface="Comic Sans MS" pitchFamily="66" charset="0"/>
              </a:rPr>
              <a:t>ο ρόλος της απόστασης και της καθυστέρησης διάδοσης στο καθορισμό της πιθανότητας σύγκρουσης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Εντοπισμός σύγκρουσης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SzPct val="120000"/>
              <a:buFont typeface="Wingdings" pitchFamily="2" charset="2"/>
              <a:buChar char="F"/>
            </a:pPr>
            <a:r>
              <a:rPr lang="el-GR" sz="2200" b="1" smtClean="0">
                <a:solidFill>
                  <a:schemeClr val="hlink"/>
                </a:solidFill>
              </a:rPr>
              <a:t>Έντοπισμός σύγκρουσης</a:t>
            </a:r>
            <a:r>
              <a:rPr lang="en-US" sz="22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200" smtClean="0"/>
              <a:t>   (“</a:t>
            </a:r>
            <a:r>
              <a:rPr lang="el-GR" sz="2200" smtClean="0"/>
              <a:t>εάν κάποιος άλλος αρχίσει να μιλάει την ίδια ώρα, σταμάτα να μιλάς</a:t>
            </a:r>
            <a:r>
              <a:rPr lang="en-US" sz="2200" smtClean="0"/>
              <a:t>”)</a:t>
            </a:r>
          </a:p>
          <a:p>
            <a:pPr lvl="1">
              <a:buSzPct val="105000"/>
              <a:buFontTx/>
              <a:buChar char="•"/>
            </a:pPr>
            <a:r>
              <a:rPr lang="el-GR" smtClean="0"/>
              <a:t>Ένας κόμβος που μεταδίδει ακούει το κανάλι καθώς μεταδίδει</a:t>
            </a:r>
            <a:endParaRPr lang="en-US" smtClean="0"/>
          </a:p>
          <a:p>
            <a:pPr lvl="1">
              <a:lnSpc>
                <a:spcPct val="90000"/>
              </a:lnSpc>
              <a:buSzPct val="105000"/>
              <a:buFontTx/>
              <a:buChar char="•"/>
            </a:pPr>
            <a:r>
              <a:rPr lang="el-GR" smtClean="0"/>
              <a:t>Εάν εντοπίσει ότι κάποιος άλλος </a:t>
            </a:r>
            <a:r>
              <a:rPr lang="en-US" smtClean="0"/>
              <a:t>adapter</a:t>
            </a:r>
            <a:r>
              <a:rPr lang="el-GR" smtClean="0"/>
              <a:t> μεταδίδει ένα πλαίσιο που προκαλεί παρεμβολές</a:t>
            </a:r>
            <a:r>
              <a:rPr lang="en-US" smtClean="0"/>
              <a:t>:</a:t>
            </a:r>
          </a:p>
          <a:p>
            <a:pPr lvl="1">
              <a:lnSpc>
                <a:spcPct val="90000"/>
              </a:lnSpc>
              <a:buSzPct val="105000"/>
              <a:buFontTx/>
              <a:buNone/>
            </a:pPr>
            <a:r>
              <a:rPr lang="en-US" smtClean="0"/>
              <a:t>    </a:t>
            </a:r>
            <a:r>
              <a:rPr lang="el-GR" smtClean="0"/>
              <a:t>σταματάει να μεταδίδει και χρησιμοποιεί κάποιο πρωτόκολλο για να προσδιορίσει πότε θα προσπαθήσει ξανά να μεταδώσει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979613" y="4457700"/>
            <a:ext cx="6378575" cy="4000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l-GR" sz="2000"/>
              <a:t>Το </a:t>
            </a:r>
            <a:r>
              <a:rPr lang="en-US" sz="2000"/>
              <a:t>Ethernet </a:t>
            </a:r>
            <a:r>
              <a:rPr lang="el-GR" sz="2000"/>
              <a:t>χρησιμοποιεί τον εντοπισμό σύγκρουσης</a:t>
            </a:r>
            <a:r>
              <a:rPr lang="en-US" sz="2000"/>
              <a:t>!</a:t>
            </a:r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Έλεγχος πολλαπλής πρόσβασης (συνέχεια)</a:t>
            </a:r>
            <a:endParaRPr lang="en-GB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4648200"/>
          </a:xfrm>
        </p:spPr>
        <p:txBody>
          <a:bodyPr/>
          <a:lstStyle/>
          <a:p>
            <a:pPr eaLnBrk="1" hangingPunct="1">
              <a:buNone/>
            </a:pPr>
            <a:r>
              <a:rPr lang="el-GR" sz="2200" dirty="0" smtClean="0"/>
              <a:t>Υπάρχει ένας </a:t>
            </a:r>
            <a:r>
              <a:rPr lang="en-US" sz="2200" dirty="0" smtClean="0"/>
              <a:t>master node </a:t>
            </a:r>
            <a:r>
              <a:rPr lang="el-GR" sz="2200" dirty="0" smtClean="0"/>
              <a:t>που ρωτά τον κάθε άλλο κόμβο εάν έχει να στείλει δεδομένα (</a:t>
            </a:r>
            <a:r>
              <a:rPr lang="en-US" sz="2200" dirty="0" smtClean="0"/>
              <a:t>poll)</a:t>
            </a:r>
            <a:endParaRPr lang="el-GR" sz="22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l-GR" dirty="0" smtClean="0"/>
              <a:t>Του στέλνει μήνυμα λέγοντας του ότι μπορεί να μεταδώσει μέχρι ένα μέγιστο αριθμό </a:t>
            </a:r>
            <a:r>
              <a:rPr lang="en-US" dirty="0" smtClean="0"/>
              <a:t>frames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l-GR" dirty="0" smtClean="0"/>
              <a:t>Το κάνει αυτό διαδοχικά για τον κάθε ένα κόμβο (</a:t>
            </a:r>
            <a:r>
              <a:rPr lang="en-US" dirty="0" smtClean="0"/>
              <a:t>“round-robin”)</a:t>
            </a:r>
            <a:endParaRPr lang="en-GB" dirty="0" smtClean="0"/>
          </a:p>
        </p:txBody>
      </p:sp>
      <p:sp>
        <p:nvSpPr>
          <p:cNvPr id="65540" name="Text Box 12"/>
          <p:cNvSpPr txBox="1">
            <a:spLocks noChangeArrowheads="1"/>
          </p:cNvSpPr>
          <p:nvPr/>
        </p:nvSpPr>
        <p:spPr bwMode="auto">
          <a:xfrm>
            <a:off x="250825" y="1052513"/>
            <a:ext cx="8170863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200" b="1">
                <a:solidFill>
                  <a:schemeClr val="accent1"/>
                </a:solidFill>
              </a:rPr>
              <a:t>Παίρνοντας σειρά (</a:t>
            </a:r>
            <a:r>
              <a:rPr lang="en-US" sz="2200" b="1">
                <a:solidFill>
                  <a:schemeClr val="accent1"/>
                </a:solidFill>
              </a:rPr>
              <a:t>taking turns) – Polling-based </a:t>
            </a:r>
            <a:r>
              <a:rPr lang="el-GR" sz="2200" b="1">
                <a:solidFill>
                  <a:schemeClr val="accent1"/>
                </a:solidFill>
              </a:rPr>
              <a:t>μηχανισμοί</a:t>
            </a:r>
          </a:p>
        </p:txBody>
      </p:sp>
      <p:sp>
        <p:nvSpPr>
          <p:cNvPr id="65541" name="Rectangle 13"/>
          <p:cNvSpPr>
            <a:spLocks noChangeArrowheads="1"/>
          </p:cNvSpPr>
          <p:nvPr/>
        </p:nvSpPr>
        <p:spPr bwMode="auto">
          <a:xfrm>
            <a:off x="3563938" y="4005263"/>
            <a:ext cx="720725" cy="431800"/>
          </a:xfrm>
          <a:prstGeom prst="rect">
            <a:avLst/>
          </a:prstGeom>
          <a:solidFill>
            <a:srgbClr val="33CC33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l-GR">
              <a:solidFill>
                <a:srgbClr val="33CC33"/>
              </a:solidFill>
            </a:endParaRPr>
          </a:p>
        </p:txBody>
      </p:sp>
      <p:sp>
        <p:nvSpPr>
          <p:cNvPr id="65542" name="Rectangle 14"/>
          <p:cNvSpPr>
            <a:spLocks noChangeArrowheads="1"/>
          </p:cNvSpPr>
          <p:nvPr/>
        </p:nvSpPr>
        <p:spPr bwMode="auto">
          <a:xfrm>
            <a:off x="6877050" y="5084763"/>
            <a:ext cx="720725" cy="4318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65543" name="Rectangle 15"/>
          <p:cNvSpPr>
            <a:spLocks noChangeArrowheads="1"/>
          </p:cNvSpPr>
          <p:nvPr/>
        </p:nvSpPr>
        <p:spPr bwMode="auto">
          <a:xfrm>
            <a:off x="5795963" y="5157788"/>
            <a:ext cx="720725" cy="4318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65544" name="Rectangle 16"/>
          <p:cNvSpPr>
            <a:spLocks noChangeArrowheads="1"/>
          </p:cNvSpPr>
          <p:nvPr/>
        </p:nvSpPr>
        <p:spPr bwMode="auto">
          <a:xfrm>
            <a:off x="3563938" y="5157788"/>
            <a:ext cx="720725" cy="4318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65545" name="Rectangle 17"/>
          <p:cNvSpPr>
            <a:spLocks noChangeArrowheads="1"/>
          </p:cNvSpPr>
          <p:nvPr/>
        </p:nvSpPr>
        <p:spPr bwMode="auto">
          <a:xfrm>
            <a:off x="2411413" y="5157788"/>
            <a:ext cx="720725" cy="4318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65546" name="Rectangle 18"/>
          <p:cNvSpPr>
            <a:spLocks noChangeArrowheads="1"/>
          </p:cNvSpPr>
          <p:nvPr/>
        </p:nvSpPr>
        <p:spPr bwMode="auto">
          <a:xfrm>
            <a:off x="1403350" y="5157788"/>
            <a:ext cx="720725" cy="4318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65547" name="Text Box 19"/>
          <p:cNvSpPr txBox="1">
            <a:spLocks noChangeArrowheads="1"/>
          </p:cNvSpPr>
          <p:nvPr/>
        </p:nvSpPr>
        <p:spPr bwMode="auto">
          <a:xfrm>
            <a:off x="1187450" y="5734050"/>
            <a:ext cx="1003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Node 1</a:t>
            </a:r>
            <a:endParaRPr lang="el-GR" sz="2000"/>
          </a:p>
        </p:txBody>
      </p:sp>
      <p:sp>
        <p:nvSpPr>
          <p:cNvPr id="65548" name="Text Box 20"/>
          <p:cNvSpPr txBox="1">
            <a:spLocks noChangeArrowheads="1"/>
          </p:cNvSpPr>
          <p:nvPr/>
        </p:nvSpPr>
        <p:spPr bwMode="auto">
          <a:xfrm>
            <a:off x="2268538" y="5734050"/>
            <a:ext cx="1073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Node 2 </a:t>
            </a:r>
            <a:endParaRPr lang="el-GR" sz="2000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1908175" y="4437063"/>
            <a:ext cx="151130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2700338" y="4508500"/>
            <a:ext cx="100806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3924300" y="4508500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4211638" y="4581525"/>
            <a:ext cx="1944687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4140200" y="4508500"/>
            <a:ext cx="2952750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54" name="Text Box 26"/>
          <p:cNvSpPr txBox="1">
            <a:spLocks noChangeArrowheads="1"/>
          </p:cNvSpPr>
          <p:nvPr/>
        </p:nvSpPr>
        <p:spPr bwMode="auto">
          <a:xfrm>
            <a:off x="6840538" y="5759450"/>
            <a:ext cx="989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Node k</a:t>
            </a:r>
            <a:endParaRPr lang="el-GR" sz="2000"/>
          </a:p>
        </p:txBody>
      </p:sp>
      <p:sp>
        <p:nvSpPr>
          <p:cNvPr id="65555" name="Text Box 27"/>
          <p:cNvSpPr txBox="1">
            <a:spLocks noChangeArrowheads="1"/>
          </p:cNvSpPr>
          <p:nvPr/>
        </p:nvSpPr>
        <p:spPr bwMode="auto">
          <a:xfrm>
            <a:off x="3127375" y="3671888"/>
            <a:ext cx="159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Master node</a:t>
            </a:r>
            <a:endParaRPr lang="el-GR" sz="2000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1851025" y="4359275"/>
            <a:ext cx="581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poll</a:t>
            </a:r>
            <a:endParaRPr lang="el-GR" sz="2000"/>
          </a:p>
        </p:txBody>
      </p:sp>
      <p:sp>
        <p:nvSpPr>
          <p:cNvPr id="65557" name="Text Box 29"/>
          <p:cNvSpPr txBox="1">
            <a:spLocks noChangeArrowheads="1"/>
          </p:cNvSpPr>
          <p:nvPr/>
        </p:nvSpPr>
        <p:spPr bwMode="auto">
          <a:xfrm>
            <a:off x="4643438" y="4941888"/>
            <a:ext cx="692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4000"/>
              <a:t>…</a:t>
            </a:r>
            <a:endParaRPr lang="el-GR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3" grpId="0" animBg="1"/>
      <p:bldP spid="59414" grpId="0" animBg="1"/>
      <p:bldP spid="59415" grpId="0" animBg="1"/>
      <p:bldP spid="59416" grpId="0" animBg="1"/>
      <p:bldP spid="594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8839200" cy="763587"/>
          </a:xfrm>
        </p:spPr>
        <p:txBody>
          <a:bodyPr/>
          <a:lstStyle/>
          <a:p>
            <a:pPr eaLnBrk="1" hangingPunct="1"/>
            <a:r>
              <a:rPr lang="el-GR" smtClean="0"/>
              <a:t>Έλεγχος πολλαπλής πρόσβασης (συνέχεια)</a:t>
            </a:r>
            <a:endParaRPr lang="en-GB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4648200"/>
          </a:xfrm>
        </p:spPr>
        <p:txBody>
          <a:bodyPr/>
          <a:lstStyle/>
          <a:p>
            <a:pPr eaLnBrk="1" hangingPunct="1">
              <a:buNone/>
            </a:pPr>
            <a:r>
              <a:rPr lang="el-GR" sz="2200" dirty="0" smtClean="0"/>
              <a:t>Έλεγχος πρόσβασης με </a:t>
            </a:r>
            <a:r>
              <a:rPr lang="el-GR" sz="2200" b="1" dirty="0" smtClean="0">
                <a:solidFill>
                  <a:schemeClr val="accent1"/>
                </a:solidFill>
              </a:rPr>
              <a:t>κουπόνι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l-GR" sz="2200" dirty="0" smtClean="0"/>
              <a:t>ένα κουπόνι μεταδίδεται </a:t>
            </a:r>
            <a:r>
              <a:rPr lang="el-GR" sz="2200" b="1" dirty="0" smtClean="0">
                <a:solidFill>
                  <a:srgbClr val="3333FF"/>
                </a:solidFill>
              </a:rPr>
              <a:t>κυκλικά μεταξύ των κόμβων</a:t>
            </a:r>
            <a:endParaRPr lang="en-GB" sz="2200" b="1" dirty="0" smtClean="0">
              <a:solidFill>
                <a:srgbClr val="3333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l-GR" sz="2200" dirty="0" smtClean="0"/>
              <a:t>ο κόμβος που διαθέτει το κουπόνι μπορεί να μεταδώσει</a:t>
            </a:r>
            <a:endParaRPr lang="en-GB" sz="22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l-GR" sz="2200" dirty="0" smtClean="0"/>
              <a:t>θα πρέπει να ελέγχεται αν το κουπόνι έχει χαθεί, και τυχόν άδικη συμπεριφορά κάποιου κόμβου</a:t>
            </a:r>
            <a:endParaRPr lang="en-GB" sz="2200" dirty="0" smtClean="0"/>
          </a:p>
          <a:p>
            <a:pPr eaLnBrk="1" hangingPunct="1"/>
            <a:r>
              <a:rPr lang="el-GR" sz="2200" dirty="0" smtClean="0"/>
              <a:t>Δακτύλιος</a:t>
            </a:r>
            <a:r>
              <a:rPr lang="en-GB" sz="2200" dirty="0" smtClean="0"/>
              <a:t>: </a:t>
            </a:r>
            <a:r>
              <a:rPr lang="el-GR" sz="2200" dirty="0" smtClean="0"/>
              <a:t>οι κόμβοι συνδέονται σε διάταξη δακτυλίου</a:t>
            </a:r>
            <a:endParaRPr lang="en-GB" sz="2200" dirty="0" smtClean="0"/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2971800" y="3886200"/>
            <a:ext cx="2743200" cy="2286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 sz="160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771775" y="4797425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 sz="160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140200" y="36449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 sz="160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508625" y="4797425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 sz="1600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825038" cy="763587"/>
          </a:xfrm>
        </p:spPr>
        <p:txBody>
          <a:bodyPr/>
          <a:lstStyle/>
          <a:p>
            <a:pPr eaLnBrk="1" hangingPunct="1"/>
            <a:r>
              <a:rPr lang="el-GR" sz="2800" smtClean="0"/>
              <a:t>Έλεγχος πολλαπλής πρόσβασης </a:t>
            </a:r>
            <a:r>
              <a:rPr lang="el-GR" sz="2600" smtClean="0"/>
              <a:t>(</a:t>
            </a:r>
            <a:r>
              <a:rPr lang="en-US" sz="2600" smtClean="0"/>
              <a:t>Multiple Access Control</a:t>
            </a:r>
            <a:r>
              <a:rPr lang="el-GR" sz="2600" smtClean="0"/>
              <a:t>)</a:t>
            </a:r>
            <a:endParaRPr lang="en-GB" sz="26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4648200"/>
          </a:xfrm>
        </p:spPr>
        <p:txBody>
          <a:bodyPr/>
          <a:lstStyle/>
          <a:p>
            <a:pPr eaLnBrk="1" hangingPunct="1"/>
            <a:r>
              <a:rPr lang="en-US" b="1" dirty="0" smtClean="0"/>
              <a:t>TDM, FDM</a:t>
            </a:r>
            <a:r>
              <a:rPr lang="en-US" dirty="0" smtClean="0"/>
              <a:t>: </a:t>
            </a:r>
            <a:r>
              <a:rPr lang="el-GR" dirty="0" smtClean="0"/>
              <a:t>δεν είναι αποδοτικό</a:t>
            </a:r>
            <a:endParaRPr lang="en-US" dirty="0" smtClean="0"/>
          </a:p>
          <a:p>
            <a:pPr eaLnBrk="1" hangingPunct="1"/>
            <a:r>
              <a:rPr lang="en-US" b="1" dirty="0" smtClean="0"/>
              <a:t>Ethernet</a:t>
            </a:r>
            <a:r>
              <a:rPr lang="en-US" dirty="0" smtClean="0"/>
              <a:t>: </a:t>
            </a:r>
            <a:r>
              <a:rPr lang="el-GR" dirty="0" smtClean="0"/>
              <a:t>βασίζεται στο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Carrier Sense Multiple Access/Collision Detect</a:t>
            </a:r>
            <a:r>
              <a:rPr lang="el-GR" b="1" dirty="0" smtClean="0">
                <a:solidFill>
                  <a:schemeClr val="accent1"/>
                </a:solidFill>
              </a:rPr>
              <a:t> (</a:t>
            </a:r>
            <a:r>
              <a:rPr lang="en-US" b="1" dirty="0" smtClean="0">
                <a:solidFill>
                  <a:schemeClr val="accent1"/>
                </a:solidFill>
              </a:rPr>
              <a:t>CSMA/CD)</a:t>
            </a:r>
          </a:p>
          <a:p>
            <a:pPr lvl="1" eaLnBrk="1" hangingPunct="1"/>
            <a:r>
              <a:rPr lang="el-GR" sz="2400" b="1" i="1" dirty="0" smtClean="0">
                <a:solidFill>
                  <a:srgbClr val="3333FF"/>
                </a:solidFill>
              </a:rPr>
              <a:t>περίμενε </a:t>
            </a:r>
            <a:r>
              <a:rPr lang="el-GR" sz="2400" dirty="0" smtClean="0">
                <a:solidFill>
                  <a:srgbClr val="3333FF"/>
                </a:solidFill>
              </a:rPr>
              <a:t>μέχρι το κανάλι να είναι κενό, τότε στείλε πακέτο</a:t>
            </a:r>
          </a:p>
          <a:p>
            <a:pPr lvl="1" eaLnBrk="1" hangingPunct="1"/>
            <a:r>
              <a:rPr lang="el-GR" sz="2400" b="1" i="1" u="sng" dirty="0" smtClean="0">
                <a:solidFill>
                  <a:srgbClr val="3333FF"/>
                </a:solidFill>
              </a:rPr>
              <a:t>σταμάτησε</a:t>
            </a:r>
            <a:r>
              <a:rPr lang="el-GR" sz="2400" dirty="0" smtClean="0">
                <a:solidFill>
                  <a:srgbClr val="3333FF"/>
                </a:solidFill>
              </a:rPr>
              <a:t> τη μετάδοση αν συμβεί σύγκρουση</a:t>
            </a:r>
            <a:endParaRPr lang="en-GB" sz="2400" dirty="0" smtClean="0">
              <a:solidFill>
                <a:srgbClr val="3333FF"/>
              </a:solidFill>
            </a:endParaRPr>
          </a:p>
          <a:p>
            <a:pPr lvl="1" eaLnBrk="1" hangingPunct="1"/>
            <a:r>
              <a:rPr lang="el-GR" sz="2400" b="1" dirty="0" smtClean="0"/>
              <a:t>περίμενε </a:t>
            </a:r>
            <a:r>
              <a:rPr lang="el-GR" sz="2400" b="1" i="1" dirty="0" smtClean="0"/>
              <a:t>τυχαίο χρόνο </a:t>
            </a:r>
            <a:r>
              <a:rPr lang="el-GR" sz="2400" b="1" dirty="0" smtClean="0"/>
              <a:t>μετά την σύγκρουση</a:t>
            </a:r>
            <a:endParaRPr lang="en-GB" sz="2400" b="1" dirty="0" smtClean="0"/>
          </a:p>
          <a:p>
            <a:pPr eaLnBrk="1" hangingPunct="1"/>
            <a:r>
              <a:rPr lang="en-GB" b="1" dirty="0" smtClean="0"/>
              <a:t>ALOHA</a:t>
            </a:r>
            <a:r>
              <a:rPr lang="en-GB" dirty="0" smtClean="0"/>
              <a:t>: </a:t>
            </a:r>
            <a:r>
              <a:rPr lang="el-GR" dirty="0" smtClean="0"/>
              <a:t>λιγότερο </a:t>
            </a:r>
            <a:r>
              <a:rPr lang="en-US" dirty="0" smtClean="0"/>
              <a:t>“</a:t>
            </a:r>
            <a:r>
              <a:rPr lang="el-GR" dirty="0" smtClean="0"/>
              <a:t>ευγενικό</a:t>
            </a:r>
            <a:r>
              <a:rPr lang="en-US" dirty="0" smtClean="0"/>
              <a:t>”</a:t>
            </a:r>
            <a:r>
              <a:rPr lang="el-GR" dirty="0" smtClean="0"/>
              <a:t> από το </a:t>
            </a:r>
            <a:r>
              <a:rPr lang="en-GB" dirty="0" smtClean="0"/>
              <a:t> Ethernet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6633"/>
                </a:solidFill>
              </a:rPr>
              <a:t>μετέδωσε </a:t>
            </a:r>
            <a:r>
              <a:rPr lang="el-GR" sz="2400" b="1" i="1" dirty="0" smtClean="0">
                <a:solidFill>
                  <a:srgbClr val="006633"/>
                </a:solidFill>
              </a:rPr>
              <a:t>όταν ένα πακέτο είναι έτοιμο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l-GR" sz="2400" b="1" dirty="0" smtClean="0"/>
              <a:t>περίμενε </a:t>
            </a:r>
            <a:r>
              <a:rPr lang="el-GR" sz="2400" b="1" i="1" dirty="0" smtClean="0"/>
              <a:t>τυχαίο χρόνο </a:t>
            </a:r>
            <a:r>
              <a:rPr lang="el-GR" sz="2400" b="1" dirty="0" smtClean="0"/>
              <a:t>μετά την σύγκρουση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CSMA/CD: Ethernet’s  Multiple Access Protocol</a:t>
            </a:r>
            <a:endParaRPr lang="el-GR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Ένας </a:t>
            </a:r>
            <a:r>
              <a:rPr lang="en-US" dirty="0" smtClean="0"/>
              <a:t>adaptor </a:t>
            </a:r>
            <a:r>
              <a:rPr lang="el-GR" dirty="0" smtClean="0"/>
              <a:t>μπορεί να ξεκινήσει τη μετάδοση οποιαδήποτε χρονική στιγμή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l-GR" sz="2000" dirty="0" smtClean="0"/>
              <a:t>δηλαδή </a:t>
            </a:r>
            <a:r>
              <a:rPr lang="el-GR" sz="2000" b="1" i="1" dirty="0" smtClean="0"/>
              <a:t>δεν </a:t>
            </a:r>
            <a:r>
              <a:rPr lang="el-GR" sz="2000" dirty="0" smtClean="0"/>
              <a:t>χρησιμοποιούνται </a:t>
            </a:r>
            <a:r>
              <a:rPr lang="en-US" sz="2000" dirty="0" smtClean="0"/>
              <a:t>slots</a:t>
            </a:r>
            <a:r>
              <a:rPr lang="el-GR" sz="2000" dirty="0" smtClean="0"/>
              <a:t> – δεν γίνεται </a:t>
            </a:r>
            <a:r>
              <a:rPr lang="en-US" sz="2000" dirty="0" smtClean="0"/>
              <a:t>“</a:t>
            </a:r>
            <a:r>
              <a:rPr lang="el-GR" sz="2000" dirty="0" err="1" smtClean="0"/>
              <a:t>διακριτοποίηση</a:t>
            </a:r>
            <a:r>
              <a:rPr lang="en-US" sz="2000" dirty="0" smtClean="0"/>
              <a:t>” </a:t>
            </a:r>
            <a:r>
              <a:rPr lang="el-GR" sz="2000" dirty="0" smtClean="0"/>
              <a:t>του χρόνου)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Ποτέ όμως δεν μεταδίδει ένα </a:t>
            </a:r>
            <a:r>
              <a:rPr lang="en-US" dirty="0" smtClean="0"/>
              <a:t> frame</a:t>
            </a:r>
            <a:r>
              <a:rPr lang="el-GR" dirty="0" smtClean="0"/>
              <a:t>, αν «ακούει» κάποια άλλη μετάδοση στο κανάλι </a:t>
            </a:r>
            <a:endParaRPr lang="en-US" dirty="0" smtClean="0"/>
          </a:p>
          <a:p>
            <a:pPr>
              <a:buNone/>
            </a:pPr>
            <a:r>
              <a:rPr lang="en-US" sz="2800" dirty="0" smtClean="0">
                <a:sym typeface="Webdings" pitchFamily="18" charset="2"/>
              </a:rPr>
              <a:t>       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that is,  it uses </a:t>
            </a:r>
            <a:r>
              <a:rPr lang="en-US" sz="2000" dirty="0" smtClean="0">
                <a:solidFill>
                  <a:schemeClr val="hlink"/>
                </a:solidFill>
              </a:rPr>
              <a:t>carrier sensing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Σταματάει την μετάδοση, μόλις «ακούσει» κάποια άλλη μετάδοση στο κανάλι</a:t>
            </a:r>
            <a:endParaRPr lang="en-US" dirty="0" smtClean="0"/>
          </a:p>
          <a:p>
            <a:pPr>
              <a:buNone/>
            </a:pPr>
            <a:r>
              <a:rPr lang="en-US" sz="2800" dirty="0" smtClean="0">
                <a:sym typeface="Webdings" pitchFamily="18" charset="2"/>
              </a:rPr>
              <a:t>   </a:t>
            </a:r>
            <a:r>
              <a:rPr lang="en-US" dirty="0" smtClean="0">
                <a:sym typeface="Webdings" pitchFamily="18" charset="2"/>
              </a:rPr>
              <a:t>  </a:t>
            </a:r>
            <a:r>
              <a:rPr lang="en-US" sz="2000" dirty="0" smtClean="0"/>
              <a:t>that is, it uses </a:t>
            </a:r>
            <a:r>
              <a:rPr lang="en-US" sz="2000" dirty="0" smtClean="0">
                <a:solidFill>
                  <a:schemeClr val="hlink"/>
                </a:solidFill>
              </a:rPr>
              <a:t>collision detection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Πριν προσπαθήσει να </a:t>
            </a:r>
            <a:r>
              <a:rPr lang="el-GR" dirty="0" err="1" smtClean="0"/>
              <a:t>ξανα</a:t>
            </a:r>
            <a:r>
              <a:rPr lang="el-GR" dirty="0" smtClean="0"/>
              <a:t>-μεταδώσει ο </a:t>
            </a:r>
            <a:r>
              <a:rPr lang="en-US" dirty="0" smtClean="0"/>
              <a:t>adapter </a:t>
            </a:r>
            <a:r>
              <a:rPr lang="el-GR" dirty="0" smtClean="0"/>
              <a:t>περιμένει ένα τυχαίο χρονικό διάστημα που είναι συνήθως μικρό σε σχέση με τον χρόνο που απαιτείται για την μετάδοση του </a:t>
            </a:r>
            <a:r>
              <a:rPr lang="en-US" dirty="0" smtClean="0"/>
              <a:t>frame</a:t>
            </a:r>
            <a:endParaRPr lang="el-GR" dirty="0" smtClean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47063" cy="809625"/>
          </a:xfrm>
        </p:spPr>
        <p:txBody>
          <a:bodyPr/>
          <a:lstStyle/>
          <a:p>
            <a:r>
              <a:rPr lang="en-US" sz="2800" smtClean="0"/>
              <a:t>Ethernet: </a:t>
            </a:r>
            <a:r>
              <a:rPr lang="el-GR" sz="2800" smtClean="0"/>
              <a:t>Αναξιόπιστο, υπηρεσία χωρίς-σύνδεση</a:t>
            </a:r>
            <a:endParaRPr lang="en-US" sz="280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9144000" cy="4648200"/>
          </a:xfrm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Χωρίς-σύνδεση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Monotype Sorts"/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Δεν γίνεται χειραψία μεταξύ αποστολέα και παραλήπτη</a:t>
            </a:r>
            <a:endParaRPr lang="en-US" sz="20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Αναξιόπιστο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Monotype Sorts"/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Ο παραλήπτης </a:t>
            </a:r>
            <a:r>
              <a:rPr lang="el-GR" sz="2000" b="1" i="1" u="sng" dirty="0" smtClean="0"/>
              <a:t>δεν</a:t>
            </a:r>
            <a:r>
              <a:rPr lang="el-GR" sz="2000" dirty="0" smtClean="0"/>
              <a:t> στέλνει </a:t>
            </a:r>
            <a:r>
              <a:rPr lang="en-US" sz="2000" b="1" dirty="0" err="1" smtClean="0">
                <a:solidFill>
                  <a:srgbClr val="008000"/>
                </a:solidFill>
              </a:rPr>
              <a:t>acks</a:t>
            </a:r>
            <a:r>
              <a:rPr lang="en-US" sz="2000" dirty="0" smtClean="0"/>
              <a:t> </a:t>
            </a:r>
            <a:r>
              <a:rPr lang="el-GR" sz="2000" dirty="0" smtClean="0"/>
              <a:t>ή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nacks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l-GR" sz="2000" dirty="0" smtClean="0"/>
              <a:t>στον </a:t>
            </a:r>
            <a:r>
              <a:rPr lang="el-GR" sz="2000" dirty="0" err="1" smtClean="0"/>
              <a:t>αποστόλέα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η ροή </a:t>
            </a:r>
            <a:r>
              <a:rPr lang="en-US" sz="1800" dirty="0" err="1" smtClean="0"/>
              <a:t>datagrams</a:t>
            </a:r>
            <a:r>
              <a:rPr lang="en-US" sz="1800" dirty="0" smtClean="0"/>
              <a:t> </a:t>
            </a:r>
            <a:r>
              <a:rPr lang="el-GR" sz="1800" dirty="0" smtClean="0"/>
              <a:t>που στέλνονται στο επίπεδο δικτύου μπορεί να έχει κενά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τα κενά μπορούν να αναπληρωθούν αν η εφαρμογή χρησιμοποιεί </a:t>
            </a:r>
            <a:r>
              <a:rPr lang="en-US" sz="1800" dirty="0" smtClean="0"/>
              <a:t>TCP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αλλιώς, η εφαρμογή θα δει τα κενά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Ενθυλάκωση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020763"/>
            <a:ext cx="8064500" cy="5837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4" name="Line 8"/>
          <p:cNvSpPr>
            <a:spLocks noChangeShapeType="1"/>
          </p:cNvSpPr>
          <p:nvPr/>
        </p:nvSpPr>
        <p:spPr bwMode="auto">
          <a:xfrm flipH="1">
            <a:off x="4284663" y="1268413"/>
            <a:ext cx="1428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l-GR" smtClean="0"/>
              <a:t>Δομή πλαισίου </a:t>
            </a:r>
            <a:r>
              <a:rPr lang="en-US" smtClean="0"/>
              <a:t>Ethernet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43434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mtClean="0"/>
              <a:t>Ο αποστέλλων </a:t>
            </a:r>
            <a:r>
              <a:rPr lang="en-US" smtClean="0"/>
              <a:t>adapter </a:t>
            </a:r>
            <a:r>
              <a:rPr lang="el-GR" smtClean="0"/>
              <a:t>τοποθετεί το </a:t>
            </a:r>
            <a:r>
              <a:rPr lang="en-US" b="1" smtClean="0">
                <a:solidFill>
                  <a:srgbClr val="3333FF"/>
                </a:solidFill>
              </a:rPr>
              <a:t>IP </a:t>
            </a:r>
            <a:r>
              <a:rPr lang="el-GR" b="1" smtClean="0">
                <a:solidFill>
                  <a:srgbClr val="3333FF"/>
                </a:solidFill>
              </a:rPr>
              <a:t>δεδομενόγραμμα</a:t>
            </a:r>
            <a:r>
              <a:rPr lang="en-US" smtClean="0"/>
              <a:t> (</a:t>
            </a:r>
            <a:r>
              <a:rPr lang="el-GR" smtClean="0"/>
              <a:t>ή</a:t>
            </a:r>
            <a:r>
              <a:rPr lang="en-US" smtClean="0"/>
              <a:t> </a:t>
            </a:r>
            <a:r>
              <a:rPr lang="el-GR" smtClean="0"/>
              <a:t>πακέτο κάποιου άλλου πρωτοκόλλου Επιπέδου Δικτύου</a:t>
            </a:r>
            <a:r>
              <a:rPr lang="en-US" smtClean="0"/>
              <a:t>) </a:t>
            </a:r>
            <a:r>
              <a:rPr lang="el-GR" smtClean="0"/>
              <a:t>στο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Ethernet </a:t>
            </a:r>
            <a:r>
              <a:rPr lang="el-GR" smtClean="0">
                <a:solidFill>
                  <a:srgbClr val="FF0000"/>
                </a:solidFill>
              </a:rPr>
              <a:t>πλαίσιο</a:t>
            </a:r>
            <a:endParaRPr lang="en-US" smtClean="0"/>
          </a:p>
          <a:p>
            <a:endParaRPr lang="en-US" b="1" smtClean="0"/>
          </a:p>
          <a:p>
            <a:endParaRPr lang="en-US" b="1" smtClean="0"/>
          </a:p>
          <a:p>
            <a:pPr>
              <a:buFont typeface="Monotype Sorts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 typeface="Monotype Sorts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 typeface="Monotype Sorts"/>
              <a:buNone/>
            </a:pPr>
            <a:r>
              <a:rPr lang="en-US" smtClean="0">
                <a:solidFill>
                  <a:srgbClr val="FF0000"/>
                </a:solidFill>
              </a:rPr>
              <a:t>Preamble:</a:t>
            </a:r>
            <a:r>
              <a:rPr lang="en-US" smtClean="0"/>
              <a:t> </a:t>
            </a:r>
          </a:p>
          <a:p>
            <a:r>
              <a:rPr lang="en-US" sz="1800" smtClean="0"/>
              <a:t>7 bytes  </a:t>
            </a:r>
            <a:r>
              <a:rPr lang="el-GR" sz="1800" smtClean="0"/>
              <a:t>με το μοτίβο </a:t>
            </a:r>
            <a:r>
              <a:rPr lang="en-US" sz="1800" i="1" smtClean="0"/>
              <a:t>10101010</a:t>
            </a:r>
            <a:r>
              <a:rPr lang="en-US" sz="1800" smtClean="0"/>
              <a:t> </a:t>
            </a:r>
            <a:r>
              <a:rPr lang="el-GR" sz="1800" smtClean="0"/>
              <a:t>ακολουθούμενο από ένα </a:t>
            </a:r>
            <a:r>
              <a:rPr lang="en-US" sz="1800" smtClean="0"/>
              <a:t>byte </a:t>
            </a:r>
            <a:r>
              <a:rPr lang="el-GR" sz="1800" smtClean="0"/>
              <a:t>με το μοτίβο</a:t>
            </a:r>
            <a:r>
              <a:rPr lang="en-US" sz="1800" smtClean="0"/>
              <a:t> </a:t>
            </a:r>
            <a:r>
              <a:rPr lang="en-US" sz="1800" i="1" smtClean="0"/>
              <a:t>10101011</a:t>
            </a:r>
          </a:p>
          <a:p>
            <a:r>
              <a:rPr lang="en-US" sz="1800" smtClean="0"/>
              <a:t> </a:t>
            </a:r>
            <a:r>
              <a:rPr lang="el-GR" sz="1800" smtClean="0"/>
              <a:t>χρησιμοποιείται για να συγχρονίζει τις τιμές του ρολογιού του</a:t>
            </a:r>
            <a:r>
              <a:rPr lang="en-US" sz="1800" smtClean="0"/>
              <a:t> </a:t>
            </a:r>
            <a:r>
              <a:rPr lang="el-GR" sz="1800" smtClean="0"/>
              <a:t>παραλήπτη και του αποστολέα</a:t>
            </a:r>
            <a:endParaRPr lang="en-US" sz="1800" smtClean="0"/>
          </a:p>
        </p:txBody>
      </p:sp>
      <p:pic>
        <p:nvPicPr>
          <p:cNvPr id="70660" name="Picture 4" descr="552 Ethernet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452688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145213" y="3068638"/>
            <a:ext cx="1960562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800">
                <a:solidFill>
                  <a:schemeClr val="folHlink"/>
                </a:solidFill>
              </a:rPr>
              <a:t>Διόρθωση λαθών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7235825" y="2781300"/>
            <a:ext cx="5048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6300788" y="2205038"/>
            <a:ext cx="1584325" cy="1655762"/>
          </a:xfrm>
          <a:prstGeom prst="ellipse">
            <a:avLst/>
          </a:prstGeom>
          <a:solidFill>
            <a:srgbClr val="FFFF75">
              <a:alpha val="41960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1476375" y="2133600"/>
            <a:ext cx="1584325" cy="1655763"/>
          </a:xfrm>
          <a:prstGeom prst="ellipse">
            <a:avLst/>
          </a:prstGeom>
          <a:solidFill>
            <a:srgbClr val="FFFF75">
              <a:alpha val="41960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>
            <a:off x="2124075" y="2924175"/>
            <a:ext cx="288925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616075" y="3429000"/>
            <a:ext cx="163195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800">
                <a:solidFill>
                  <a:schemeClr val="folHlink"/>
                </a:solidFill>
              </a:rPr>
              <a:t>Συγχρονισμός</a:t>
            </a:r>
          </a:p>
        </p:txBody>
      </p:sp>
      <p:sp>
        <p:nvSpPr>
          <p:cNvPr id="70667" name="AutoShape 13"/>
          <p:cNvSpPr>
            <a:spLocks/>
          </p:cNvSpPr>
          <p:nvPr/>
        </p:nvSpPr>
        <p:spPr bwMode="auto">
          <a:xfrm rot="-5400000" flipH="1" flipV="1">
            <a:off x="3024188" y="2024062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0668" name="Text Box 16"/>
          <p:cNvSpPr txBox="1">
            <a:spLocks noChangeArrowheads="1"/>
          </p:cNvSpPr>
          <p:nvPr/>
        </p:nvSpPr>
        <p:spPr bwMode="auto">
          <a:xfrm>
            <a:off x="2497138" y="1989138"/>
            <a:ext cx="882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1800">
                <a:solidFill>
                  <a:schemeClr val="folHlink"/>
                </a:solidFill>
              </a:rPr>
              <a:t>6bytes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70669" name="AutoShape 17"/>
          <p:cNvSpPr>
            <a:spLocks/>
          </p:cNvSpPr>
          <p:nvPr/>
        </p:nvSpPr>
        <p:spPr bwMode="auto">
          <a:xfrm rot="-5400000" flipH="1" flipV="1">
            <a:off x="3780631" y="1988344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l-GR"/>
          </a:p>
        </p:txBody>
      </p:sp>
      <p:sp>
        <p:nvSpPr>
          <p:cNvPr id="70670" name="AutoShape 18"/>
          <p:cNvSpPr>
            <a:spLocks/>
          </p:cNvSpPr>
          <p:nvPr/>
        </p:nvSpPr>
        <p:spPr bwMode="auto">
          <a:xfrm rot="-5400000" flipH="1" flipV="1">
            <a:off x="5507832" y="1269206"/>
            <a:ext cx="215900" cy="2087563"/>
          </a:xfrm>
          <a:prstGeom prst="leftBrace">
            <a:avLst>
              <a:gd name="adj1" fmla="val 805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l-GR"/>
          </a:p>
        </p:txBody>
      </p:sp>
      <p:sp>
        <p:nvSpPr>
          <p:cNvPr id="70671" name="Text Box 19"/>
          <p:cNvSpPr txBox="1">
            <a:spLocks noChangeArrowheads="1"/>
          </p:cNvSpPr>
          <p:nvPr/>
        </p:nvSpPr>
        <p:spPr bwMode="auto">
          <a:xfrm>
            <a:off x="3419475" y="1916113"/>
            <a:ext cx="857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chemeClr val="folHlink"/>
                </a:solidFill>
              </a:rPr>
              <a:t>6bytes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70672" name="Text Box 20"/>
          <p:cNvSpPr txBox="1">
            <a:spLocks noChangeArrowheads="1"/>
          </p:cNvSpPr>
          <p:nvPr/>
        </p:nvSpPr>
        <p:spPr bwMode="auto">
          <a:xfrm>
            <a:off x="4859338" y="1844675"/>
            <a:ext cx="156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chemeClr val="folHlink"/>
                </a:solidFill>
              </a:rPr>
              <a:t>46-1500bytes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70673" name="AutoShape 21"/>
          <p:cNvSpPr>
            <a:spLocks/>
          </p:cNvSpPr>
          <p:nvPr/>
        </p:nvSpPr>
        <p:spPr bwMode="auto">
          <a:xfrm rot="-5400000" flipH="1" flipV="1">
            <a:off x="6912769" y="2169319"/>
            <a:ext cx="144463" cy="504825"/>
          </a:xfrm>
          <a:prstGeom prst="leftBrace">
            <a:avLst>
              <a:gd name="adj1" fmla="val 291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l-GR"/>
          </a:p>
        </p:txBody>
      </p:sp>
      <p:sp>
        <p:nvSpPr>
          <p:cNvPr id="70674" name="Text Box 22"/>
          <p:cNvSpPr txBox="1">
            <a:spLocks noChangeArrowheads="1"/>
          </p:cNvSpPr>
          <p:nvPr/>
        </p:nvSpPr>
        <p:spPr bwMode="auto">
          <a:xfrm>
            <a:off x="6684963" y="2060575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chemeClr val="folHlink"/>
                </a:solidFill>
              </a:rPr>
              <a:t>4bytes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70675" name="AutoShape 23"/>
          <p:cNvSpPr>
            <a:spLocks/>
          </p:cNvSpPr>
          <p:nvPr/>
        </p:nvSpPr>
        <p:spPr bwMode="auto">
          <a:xfrm rot="-5400000" flipH="1" flipV="1">
            <a:off x="2160588" y="1952625"/>
            <a:ext cx="142875" cy="936625"/>
          </a:xfrm>
          <a:prstGeom prst="leftBrace">
            <a:avLst>
              <a:gd name="adj1" fmla="val 546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l-GR"/>
          </a:p>
        </p:txBody>
      </p:sp>
      <p:sp>
        <p:nvSpPr>
          <p:cNvPr id="70676" name="Text Box 24"/>
          <p:cNvSpPr txBox="1">
            <a:spLocks noChangeArrowheads="1"/>
          </p:cNvSpPr>
          <p:nvPr/>
        </p:nvSpPr>
        <p:spPr bwMode="auto">
          <a:xfrm>
            <a:off x="1763713" y="2060575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chemeClr val="folHlink"/>
                </a:solidFill>
              </a:rPr>
              <a:t>8bytes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70677" name="Text Box 25"/>
          <p:cNvSpPr txBox="1">
            <a:spLocks noChangeArrowheads="1"/>
          </p:cNvSpPr>
          <p:nvPr/>
        </p:nvSpPr>
        <p:spPr bwMode="auto">
          <a:xfrm>
            <a:off x="-304800" y="5286375"/>
            <a:ext cx="9448800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endParaRPr lang="el-GR" sz="1800">
              <a:sym typeface="Webdings" pitchFamily="18" charset="2"/>
            </a:endParaRPr>
          </a:p>
          <a:p>
            <a:pPr algn="ctr"/>
            <a:r>
              <a:rPr lang="en-US" sz="1800">
                <a:sym typeface="Webdings" pitchFamily="18" charset="2"/>
              </a:rPr>
              <a:t></a:t>
            </a:r>
            <a:r>
              <a:rPr lang="el-GR" sz="1800">
                <a:sym typeface="Webdings" pitchFamily="18" charset="2"/>
              </a:rPr>
              <a:t>Ο</a:t>
            </a:r>
            <a:r>
              <a:rPr lang="en-US" sz="1800"/>
              <a:t> adapter “</a:t>
            </a:r>
            <a:r>
              <a:rPr lang="el-GR" sz="1800"/>
              <a:t>ξέρει</a:t>
            </a:r>
            <a:r>
              <a:rPr lang="en-US" sz="1800"/>
              <a:t>” </a:t>
            </a:r>
            <a:r>
              <a:rPr lang="el-GR" sz="1800"/>
              <a:t>πότε ένα πλαίσιο</a:t>
            </a:r>
            <a:r>
              <a:rPr lang="en-US" sz="1800"/>
              <a:t> </a:t>
            </a:r>
            <a:r>
              <a:rPr lang="el-GR" sz="1800"/>
              <a:t>τελειώνει</a:t>
            </a:r>
            <a:r>
              <a:rPr lang="en-US" sz="1800"/>
              <a:t> </a:t>
            </a:r>
            <a:r>
              <a:rPr lang="el-GR" sz="1800"/>
              <a:t>εντοπίζοντας την απουσία ρεύματος</a:t>
            </a:r>
            <a:r>
              <a:rPr lang="en-US" sz="1800">
                <a:sym typeface="Wingdings" pitchFamily="2" charset="2"/>
              </a:rPr>
              <a:t> </a:t>
            </a:r>
            <a:r>
              <a:rPr lang="el-GR" sz="1800">
                <a:sym typeface="Wingdings" pitchFamily="2" charset="2"/>
              </a:rPr>
              <a:t>   </a:t>
            </a:r>
          </a:p>
          <a:p>
            <a:pPr algn="r"/>
            <a:r>
              <a:rPr lang="en-US">
                <a:sym typeface="Wingdings" pitchFamily="2" charset="2"/>
              </a:rPr>
              <a:t></a:t>
            </a:r>
            <a:r>
              <a:rPr lang="el-GR" sz="1800"/>
              <a:t>Οι </a:t>
            </a:r>
            <a:r>
              <a:rPr lang="en-US" sz="1800"/>
              <a:t>Ethernet adapters </a:t>
            </a:r>
            <a:r>
              <a:rPr lang="el-GR" sz="1800" b="1"/>
              <a:t>μετράνε την τάση πριν και κατά τη διάρκεια της μετάδοσης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2" grpId="0" animBg="1"/>
      <p:bldP spid="134153" grpId="0" animBg="1"/>
      <p:bldP spid="134154" grpId="0" animBg="1"/>
      <p:bldP spid="134155" grpId="0" animBg="1"/>
      <p:bldP spid="1341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Δομή πλαισίου </a:t>
            </a:r>
            <a:r>
              <a:rPr lang="en-US" smtClean="0"/>
              <a:t>Ethernet</a:t>
            </a:r>
            <a:r>
              <a:rPr lang="el-GR" smtClean="0"/>
              <a:t> (περισσότερα)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Addresses:</a:t>
            </a:r>
            <a:r>
              <a:rPr lang="en-US" sz="2000" smtClean="0"/>
              <a:t> 6 bytes</a:t>
            </a:r>
          </a:p>
          <a:p>
            <a:pPr lvl="1"/>
            <a:r>
              <a:rPr lang="el-GR" sz="1800" smtClean="0"/>
              <a:t>Εάν ο</a:t>
            </a:r>
            <a:r>
              <a:rPr lang="en-US" sz="1800" smtClean="0"/>
              <a:t> adapter </a:t>
            </a:r>
            <a:r>
              <a:rPr lang="el-GR" sz="1800" smtClean="0"/>
              <a:t>λάβει ένα πλαίσιο με μία διεύθυνση προορισμού που να ταιριάζει</a:t>
            </a:r>
            <a:r>
              <a:rPr lang="en-US" sz="1800" smtClean="0"/>
              <a:t>, </a:t>
            </a:r>
            <a:r>
              <a:rPr lang="el-GR" sz="1800" smtClean="0"/>
              <a:t>ή με μια διεύθυνση εκπομπής</a:t>
            </a:r>
            <a:r>
              <a:rPr lang="en-US" sz="1800" smtClean="0"/>
              <a:t> </a:t>
            </a:r>
            <a:r>
              <a:rPr lang="el-GR" sz="1800" smtClean="0"/>
              <a:t>(</a:t>
            </a:r>
            <a:r>
              <a:rPr lang="en-US" sz="1800" smtClean="0"/>
              <a:t>broadcast</a:t>
            </a:r>
            <a:r>
              <a:rPr lang="el-GR" sz="1800" smtClean="0"/>
              <a:t>)</a:t>
            </a:r>
            <a:r>
              <a:rPr lang="en-US" sz="1800" smtClean="0"/>
              <a:t> (</a:t>
            </a:r>
            <a:r>
              <a:rPr lang="el-GR" sz="1800" smtClean="0"/>
              <a:t>πχ</a:t>
            </a:r>
            <a:r>
              <a:rPr lang="en-US" sz="1800" smtClean="0"/>
              <a:t> ARP </a:t>
            </a:r>
            <a:r>
              <a:rPr lang="el-GR" sz="1800" smtClean="0"/>
              <a:t>πακέτο</a:t>
            </a:r>
            <a:r>
              <a:rPr lang="en-US" sz="1800" smtClean="0"/>
              <a:t>), </a:t>
            </a:r>
            <a:r>
              <a:rPr lang="el-GR" sz="1800" smtClean="0"/>
              <a:t>περνάει δεδομένα του πλαισίου στο πρωτόκολλο Επιπέδου Δικτύου</a:t>
            </a:r>
            <a:endParaRPr lang="en-US" sz="1800" smtClean="0"/>
          </a:p>
          <a:p>
            <a:pPr lvl="1"/>
            <a:r>
              <a:rPr lang="el-GR" sz="1800" smtClean="0"/>
              <a:t>Αλλιώς,</a:t>
            </a:r>
            <a:r>
              <a:rPr lang="en-US" sz="1800" smtClean="0"/>
              <a:t> </a:t>
            </a:r>
            <a:r>
              <a:rPr lang="el-GR" sz="1800" smtClean="0"/>
              <a:t>ο </a:t>
            </a:r>
            <a:r>
              <a:rPr lang="en-US" sz="1800" smtClean="0"/>
              <a:t>adapter </a:t>
            </a:r>
            <a:r>
              <a:rPr lang="el-GR" sz="1800" smtClean="0"/>
              <a:t>πετάει το πλαίσιο</a:t>
            </a:r>
            <a:endParaRPr lang="en-US" sz="1800" smtClean="0"/>
          </a:p>
          <a:p>
            <a:r>
              <a:rPr lang="en-US" sz="2000" smtClean="0">
                <a:solidFill>
                  <a:srgbClr val="FF0000"/>
                </a:solidFill>
              </a:rPr>
              <a:t>Type:</a:t>
            </a:r>
            <a:r>
              <a:rPr lang="en-US" sz="2000" smtClean="0"/>
              <a:t> </a:t>
            </a:r>
            <a:r>
              <a:rPr lang="el-GR" sz="2000" smtClean="0"/>
              <a:t>προσδιορίζει το πρωτόκολλο υψηλότερου επιπέδου</a:t>
            </a:r>
            <a:r>
              <a:rPr lang="en-US" sz="2000" smtClean="0"/>
              <a:t> (</a:t>
            </a:r>
            <a:r>
              <a:rPr lang="el-GR" sz="2000" smtClean="0"/>
              <a:t>κυρίως</a:t>
            </a:r>
            <a:r>
              <a:rPr lang="en-US" sz="2000" smtClean="0"/>
              <a:t> IP </a:t>
            </a:r>
            <a:r>
              <a:rPr lang="el-GR" sz="2000" smtClean="0"/>
              <a:t>αλλά και άλλα μπορούν να υποστηρίζονται όπως </a:t>
            </a:r>
            <a:r>
              <a:rPr lang="en-US" sz="2000" smtClean="0"/>
              <a:t>Novell IPX </a:t>
            </a:r>
            <a:r>
              <a:rPr lang="el-GR" sz="2000" smtClean="0"/>
              <a:t>και</a:t>
            </a:r>
            <a:r>
              <a:rPr lang="en-US" sz="2000" smtClean="0"/>
              <a:t> AppleTalk)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CRC:</a:t>
            </a:r>
            <a:r>
              <a:rPr lang="en-US" sz="2000" smtClean="0"/>
              <a:t> </a:t>
            </a:r>
            <a:r>
              <a:rPr lang="el-GR" sz="2000" smtClean="0"/>
              <a:t>ελέγχεται στον παραλήπτη</a:t>
            </a:r>
            <a:r>
              <a:rPr lang="en-US" sz="2000" smtClean="0"/>
              <a:t>, </a:t>
            </a:r>
            <a:r>
              <a:rPr lang="el-GR" sz="2000" smtClean="0"/>
              <a:t>αν εντοπιστεί κάποιο λάθος</a:t>
            </a:r>
            <a:r>
              <a:rPr lang="en-US" sz="2000" smtClean="0"/>
              <a:t>, </a:t>
            </a:r>
            <a:r>
              <a:rPr lang="el-GR" sz="2000" smtClean="0"/>
              <a:t>το πλαίσιο απλά απορρίπτεται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71684" name="Picture 4" descr="552 Ethernet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5559425"/>
            <a:ext cx="75580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772400" cy="809625"/>
          </a:xfrm>
        </p:spPr>
        <p:txBody>
          <a:bodyPr/>
          <a:lstStyle/>
          <a:p>
            <a:r>
              <a:rPr lang="en-US" smtClean="0"/>
              <a:t>Ethernet CSMA/CD </a:t>
            </a:r>
            <a:r>
              <a:rPr lang="el-GR" smtClean="0"/>
              <a:t>αλγόριθμος</a:t>
            </a: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89050"/>
            <a:ext cx="9396413" cy="52355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z="2000" smtClean="0"/>
              <a:t>1. </a:t>
            </a:r>
            <a:r>
              <a:rPr lang="el-GR" sz="2000" smtClean="0"/>
              <a:t>Ο </a:t>
            </a:r>
            <a:r>
              <a:rPr lang="en-US" sz="2000" smtClean="0"/>
              <a:t>adapter</a:t>
            </a:r>
            <a:r>
              <a:rPr lang="el-GR" sz="2000" smtClean="0"/>
              <a:t> </a:t>
            </a:r>
            <a:r>
              <a:rPr lang="el-GR" sz="2000" b="1" smtClean="0">
                <a:solidFill>
                  <a:srgbClr val="008000"/>
                </a:solidFill>
              </a:rPr>
              <a:t>λαμβάνει το δεδομενόγραμμα</a:t>
            </a:r>
            <a:r>
              <a:rPr lang="en-US" sz="2000" smtClean="0"/>
              <a:t> </a:t>
            </a:r>
            <a:r>
              <a:rPr lang="el-GR" sz="2000" smtClean="0"/>
              <a:t>από το επίπεδο δικτύου</a:t>
            </a:r>
            <a:r>
              <a:rPr lang="en-US" sz="2000" smtClean="0"/>
              <a:t> &amp; </a:t>
            </a:r>
            <a:r>
              <a:rPr lang="el-GR" sz="2000" b="1" smtClean="0">
                <a:solidFill>
                  <a:srgbClr val="008000"/>
                </a:solidFill>
              </a:rPr>
              <a:t>δημιουργεί ένα πλαίσιο</a:t>
            </a:r>
            <a:r>
              <a:rPr lang="en-US" sz="2000" b="1" smtClean="0">
                <a:solidFill>
                  <a:srgbClr val="008000"/>
                </a:solidFill>
              </a:rPr>
              <a:t> </a:t>
            </a:r>
            <a:r>
              <a:rPr lang="el-GR" sz="2000" b="1" smtClean="0">
                <a:solidFill>
                  <a:srgbClr val="008000"/>
                </a:solidFill>
              </a:rPr>
              <a:t>(</a:t>
            </a:r>
            <a:r>
              <a:rPr lang="en-US" sz="2000" b="1" smtClean="0">
                <a:solidFill>
                  <a:srgbClr val="008000"/>
                </a:solidFill>
              </a:rPr>
              <a:t>frame</a:t>
            </a:r>
            <a:r>
              <a:rPr lang="el-GR" sz="2000" b="1" smtClean="0">
                <a:solidFill>
                  <a:srgbClr val="008000"/>
                </a:solidFill>
              </a:rPr>
              <a:t>)</a:t>
            </a:r>
            <a:endParaRPr lang="en-US" sz="2000" b="1" smtClean="0">
              <a:solidFill>
                <a:srgbClr val="008000"/>
              </a:solidFill>
            </a:endParaRPr>
          </a:p>
          <a:p>
            <a:pPr>
              <a:buFont typeface="Monotype Sorts"/>
              <a:buNone/>
            </a:pPr>
            <a:r>
              <a:rPr lang="en-US" sz="2000" smtClean="0"/>
              <a:t>2A. </a:t>
            </a:r>
            <a:r>
              <a:rPr lang="el-GR" sz="2000" smtClean="0"/>
              <a:t>Αν ο </a:t>
            </a:r>
            <a:r>
              <a:rPr lang="en-US" sz="2000" smtClean="0"/>
              <a:t>adapter</a:t>
            </a:r>
            <a:r>
              <a:rPr lang="el-GR" sz="2000" smtClean="0"/>
              <a:t> αισθανθεί ότι δεν υπάρχει κίνηση στο κανάλι, </a:t>
            </a:r>
            <a:r>
              <a:rPr lang="el-GR" sz="2000" b="1" smtClean="0">
                <a:solidFill>
                  <a:srgbClr val="008000"/>
                </a:solidFill>
              </a:rPr>
              <a:t>αρχίζει να μεταδίδει το πλαίσιο</a:t>
            </a:r>
            <a:r>
              <a:rPr lang="en-US" sz="2000" smtClean="0"/>
              <a:t> </a:t>
            </a:r>
          </a:p>
          <a:p>
            <a:pPr>
              <a:buFont typeface="Monotype Sorts"/>
              <a:buNone/>
            </a:pPr>
            <a:r>
              <a:rPr lang="en-US" sz="2000" smtClean="0"/>
              <a:t>2B. </a:t>
            </a:r>
            <a:r>
              <a:rPr lang="el-GR" sz="2000" smtClean="0"/>
              <a:t>Αν αισθανθεί ότι το κανάλι είναι απασχολημένο</a:t>
            </a:r>
            <a:r>
              <a:rPr lang="en-US" sz="2000" smtClean="0"/>
              <a:t>, </a:t>
            </a:r>
            <a:r>
              <a:rPr lang="el-GR" sz="2000" b="1" smtClean="0">
                <a:solidFill>
                  <a:srgbClr val="008000"/>
                </a:solidFill>
              </a:rPr>
              <a:t>περιμένει μέχρι να γίνει διαθέσιμο </a:t>
            </a:r>
            <a:r>
              <a:rPr lang="en-US" sz="2000" smtClean="0"/>
              <a:t>&amp; </a:t>
            </a:r>
            <a:r>
              <a:rPr lang="el-GR" sz="2000" smtClean="0"/>
              <a:t>μετά</a:t>
            </a:r>
            <a:r>
              <a:rPr lang="en-US" sz="2000" smtClean="0"/>
              <a:t> </a:t>
            </a:r>
            <a:r>
              <a:rPr lang="el-GR" sz="2000" b="1" smtClean="0">
                <a:solidFill>
                  <a:srgbClr val="008000"/>
                </a:solidFill>
              </a:rPr>
              <a:t>μεταδίδει</a:t>
            </a:r>
            <a:endParaRPr lang="en-US" sz="2000" b="1" smtClean="0">
              <a:solidFill>
                <a:srgbClr val="008000"/>
              </a:solidFill>
            </a:endParaRPr>
          </a:p>
          <a:p>
            <a:pPr>
              <a:buFont typeface="Monotype Sorts"/>
              <a:buNone/>
            </a:pPr>
            <a:r>
              <a:rPr lang="en-US" sz="2000" smtClean="0"/>
              <a:t>3A. </a:t>
            </a:r>
            <a:r>
              <a:rPr lang="el-GR" sz="2000" smtClean="0"/>
              <a:t>Αν ο </a:t>
            </a:r>
            <a:r>
              <a:rPr lang="en-US" sz="2000" smtClean="0"/>
              <a:t>adapter</a:t>
            </a:r>
            <a:r>
              <a:rPr lang="el-GR" sz="2000" smtClean="0"/>
              <a:t> μεταδίδει ένα ολόκληρο πλαίσιο χωρίς να εντοπίσει μια άλλη μετάδοση</a:t>
            </a:r>
            <a:r>
              <a:rPr lang="en-US" sz="2000" smtClean="0"/>
              <a:t>, </a:t>
            </a:r>
          </a:p>
          <a:p>
            <a:pPr>
              <a:buFont typeface="Monotype Sorts"/>
              <a:buNone/>
            </a:pPr>
            <a:r>
              <a:rPr lang="en-US" sz="2000" smtClean="0">
                <a:sym typeface="Wingdings" pitchFamily="2" charset="2"/>
              </a:rPr>
              <a:t>       </a:t>
            </a:r>
            <a:r>
              <a:rPr lang="en-US" sz="2000" smtClean="0"/>
              <a:t> </a:t>
            </a:r>
            <a:r>
              <a:rPr lang="el-GR" sz="2000" b="1" smtClean="0"/>
              <a:t>ο </a:t>
            </a:r>
            <a:r>
              <a:rPr lang="en-US" sz="2000" b="1" smtClean="0"/>
              <a:t>adapter</a:t>
            </a:r>
            <a:r>
              <a:rPr lang="el-GR" sz="2000" b="1" smtClean="0"/>
              <a:t> τέλειωσε με το πλαίσιο</a:t>
            </a:r>
            <a:r>
              <a:rPr lang="en-US" sz="2000" b="1" smtClean="0"/>
              <a:t> !</a:t>
            </a:r>
          </a:p>
          <a:p>
            <a:pPr>
              <a:buFont typeface="Monotype Sorts"/>
              <a:buNone/>
            </a:pPr>
            <a:r>
              <a:rPr lang="en-US" sz="2000" smtClean="0"/>
              <a:t>3B. </a:t>
            </a:r>
            <a:r>
              <a:rPr lang="el-GR" sz="2000" smtClean="0"/>
              <a:t>Αν ο </a:t>
            </a:r>
            <a:r>
              <a:rPr lang="en-US" sz="2000" smtClean="0"/>
              <a:t>adapter</a:t>
            </a:r>
            <a:r>
              <a:rPr lang="el-GR" sz="2000" smtClean="0"/>
              <a:t> εντοπίσει μια άλλη μετάδοση καθώς μεταδίδει,</a:t>
            </a:r>
            <a:r>
              <a:rPr lang="en-US" sz="2000" smtClean="0"/>
              <a:t> </a:t>
            </a:r>
          </a:p>
          <a:p>
            <a:pPr>
              <a:buFont typeface="Monotype Sorts"/>
              <a:buNone/>
            </a:pPr>
            <a:r>
              <a:rPr lang="en-US" sz="2000" smtClean="0"/>
              <a:t>       </a:t>
            </a:r>
            <a:r>
              <a:rPr lang="en-US" sz="2000" smtClean="0">
                <a:sym typeface="Wingdings" pitchFamily="2" charset="2"/>
              </a:rPr>
              <a:t> </a:t>
            </a:r>
            <a:r>
              <a:rPr lang="el-GR" sz="2000" b="1" smtClean="0">
                <a:solidFill>
                  <a:srgbClr val="008000"/>
                </a:solidFill>
              </a:rPr>
              <a:t>εγκαταλείπει </a:t>
            </a:r>
            <a:r>
              <a:rPr lang="en-US" sz="2000" b="1" smtClean="0">
                <a:solidFill>
                  <a:srgbClr val="008000"/>
                </a:solidFill>
              </a:rPr>
              <a:t>&amp; </a:t>
            </a:r>
            <a:r>
              <a:rPr lang="el-GR" sz="2000" b="1" smtClean="0">
                <a:solidFill>
                  <a:srgbClr val="008000"/>
                </a:solidFill>
              </a:rPr>
              <a:t>στέλνει ένα σήμα συμφόρησης</a:t>
            </a:r>
            <a:endParaRPr lang="en-US" sz="2000" b="1" smtClean="0">
              <a:solidFill>
                <a:srgbClr val="008000"/>
              </a:solidFill>
            </a:endParaRPr>
          </a:p>
          <a:p>
            <a:pPr>
              <a:buFont typeface="Monotype Sorts"/>
              <a:buNone/>
            </a:pPr>
            <a:r>
              <a:rPr lang="el-GR" sz="2000" smtClean="0"/>
              <a:t>4.</a:t>
            </a:r>
            <a:r>
              <a:rPr lang="en-US" sz="2000" smtClean="0"/>
              <a:t> </a:t>
            </a:r>
            <a:r>
              <a:rPr lang="el-GR" sz="2000" smtClean="0"/>
              <a:t>Αφού εγκαταλείψει</a:t>
            </a:r>
            <a:r>
              <a:rPr lang="en-US" sz="2000" smtClean="0"/>
              <a:t>, </a:t>
            </a:r>
            <a:r>
              <a:rPr lang="el-GR" sz="2000" smtClean="0"/>
              <a:t>ο </a:t>
            </a:r>
            <a:r>
              <a:rPr lang="en-US" sz="2000" smtClean="0"/>
              <a:t>adapter</a:t>
            </a:r>
            <a:r>
              <a:rPr lang="el-GR" sz="2000" smtClean="0"/>
              <a:t> μπαίνει στον</a:t>
            </a:r>
            <a:r>
              <a:rPr lang="en-US" sz="2000" smtClean="0"/>
              <a:t> </a:t>
            </a:r>
            <a:r>
              <a:rPr lang="el-GR" sz="2000" b="1" smtClean="0">
                <a:solidFill>
                  <a:srgbClr val="FF0000"/>
                </a:solidFill>
              </a:rPr>
              <a:t>εκθετικό</a:t>
            </a:r>
            <a:r>
              <a:rPr lang="en-US" sz="2000" b="1" smtClean="0">
                <a:solidFill>
                  <a:srgbClr val="FF0000"/>
                </a:solidFill>
              </a:rPr>
              <a:t> backoff</a:t>
            </a:r>
            <a:r>
              <a:rPr lang="en-US" sz="2000" smtClean="0"/>
              <a:t>:</a:t>
            </a:r>
          </a:p>
          <a:p>
            <a:pPr>
              <a:buFont typeface="Monotype Sorts"/>
              <a:buNone/>
            </a:pPr>
            <a:r>
              <a:rPr lang="en-US" sz="2000" smtClean="0"/>
              <a:t> </a:t>
            </a:r>
            <a:r>
              <a:rPr lang="el-GR" sz="2000" smtClean="0"/>
              <a:t>μετά την</a:t>
            </a:r>
            <a:r>
              <a:rPr lang="en-US" sz="2000" smtClean="0"/>
              <a:t> m-</a:t>
            </a:r>
            <a:r>
              <a:rPr lang="el-GR" sz="2000" smtClean="0"/>
              <a:t>ιοστή</a:t>
            </a:r>
            <a:r>
              <a:rPr lang="en-US" sz="2000" smtClean="0"/>
              <a:t> </a:t>
            </a:r>
            <a:r>
              <a:rPr lang="el-GR" sz="2000" smtClean="0"/>
              <a:t>σύκρουση</a:t>
            </a:r>
            <a:r>
              <a:rPr lang="en-US" sz="2000" smtClean="0"/>
              <a:t>, </a:t>
            </a:r>
            <a:r>
              <a:rPr lang="el-GR" sz="2000" smtClean="0"/>
              <a:t>επιλέγει</a:t>
            </a:r>
            <a:r>
              <a:rPr lang="en-US" sz="2000" smtClean="0"/>
              <a:t> </a:t>
            </a:r>
            <a:r>
              <a:rPr lang="el-GR" sz="2000" smtClean="0"/>
              <a:t>ένα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008000"/>
                </a:solidFill>
              </a:rPr>
              <a:t>K </a:t>
            </a:r>
            <a:r>
              <a:rPr lang="el-GR" sz="2000" b="1" smtClean="0">
                <a:solidFill>
                  <a:srgbClr val="008000"/>
                </a:solidFill>
              </a:rPr>
              <a:t>τυχαία από</a:t>
            </a:r>
            <a:r>
              <a:rPr lang="en-US" sz="2000" b="1" smtClean="0">
                <a:solidFill>
                  <a:srgbClr val="008000"/>
                </a:solidFill>
              </a:rPr>
              <a:t> {0,1, 2,…, 2</a:t>
            </a:r>
            <a:r>
              <a:rPr lang="en-US" sz="2000" b="1" baseline="30000" smtClean="0">
                <a:solidFill>
                  <a:srgbClr val="008000"/>
                </a:solidFill>
              </a:rPr>
              <a:t>m</a:t>
            </a:r>
            <a:r>
              <a:rPr lang="en-US" sz="2000" b="1" smtClean="0">
                <a:solidFill>
                  <a:srgbClr val="008000"/>
                </a:solidFill>
              </a:rPr>
              <a:t>-1}</a:t>
            </a:r>
            <a:r>
              <a:rPr lang="en-US" sz="2000" smtClean="0"/>
              <a:t> </a:t>
            </a:r>
          </a:p>
          <a:p>
            <a:pPr>
              <a:buFont typeface="Monotype Sorts"/>
              <a:buNone/>
            </a:pPr>
            <a:r>
              <a:rPr lang="en-US" smtClean="0">
                <a:sym typeface="Wingdings" pitchFamily="2" charset="2"/>
              </a:rPr>
              <a:t></a:t>
            </a:r>
            <a:r>
              <a:rPr lang="en-US" sz="2000" smtClean="0"/>
              <a:t>    </a:t>
            </a:r>
            <a:r>
              <a:rPr lang="el-GR" sz="2000" smtClean="0"/>
              <a:t>Ο κόμβος</a:t>
            </a:r>
            <a:r>
              <a:rPr lang="en-US" sz="2000" smtClean="0"/>
              <a:t> </a:t>
            </a:r>
            <a:r>
              <a:rPr lang="el-GR" sz="2000" b="1" smtClean="0">
                <a:solidFill>
                  <a:srgbClr val="008000"/>
                </a:solidFill>
              </a:rPr>
              <a:t>περιμένει</a:t>
            </a:r>
            <a:r>
              <a:rPr lang="en-US" sz="2000" b="1" smtClean="0">
                <a:solidFill>
                  <a:srgbClr val="008000"/>
                </a:solidFill>
              </a:rPr>
              <a:t> K * 512(time interval) bit-</a:t>
            </a:r>
            <a:r>
              <a:rPr lang="el-GR" sz="2000" b="1" smtClean="0">
                <a:solidFill>
                  <a:srgbClr val="008000"/>
                </a:solidFill>
              </a:rPr>
              <a:t>φορές</a:t>
            </a:r>
            <a:r>
              <a:rPr lang="en-US" sz="2000" smtClean="0"/>
              <a:t> </a:t>
            </a:r>
            <a:r>
              <a:rPr lang="el-GR" sz="2000" smtClean="0"/>
              <a:t>και</a:t>
            </a:r>
            <a:r>
              <a:rPr lang="en-US" sz="2000" smtClean="0"/>
              <a:t> </a:t>
            </a:r>
          </a:p>
          <a:p>
            <a:pPr>
              <a:buFont typeface="Monotype Sorts"/>
              <a:buNone/>
            </a:pPr>
            <a:r>
              <a:rPr lang="en-US" sz="2000" smtClean="0"/>
              <a:t>                     </a:t>
            </a:r>
            <a:r>
              <a:rPr lang="el-GR" sz="2000" b="1" smtClean="0">
                <a:solidFill>
                  <a:srgbClr val="008000"/>
                </a:solidFill>
              </a:rPr>
              <a:t>επιστρέφει στο Βήμα</a:t>
            </a:r>
            <a:r>
              <a:rPr lang="en-US" sz="2000" b="1" smtClean="0">
                <a:solidFill>
                  <a:srgbClr val="008000"/>
                </a:solidFill>
              </a:rPr>
              <a:t> 2.</a:t>
            </a:r>
          </a:p>
          <a:p>
            <a:pPr>
              <a:buFont typeface="Monotype Sorts"/>
              <a:buNone/>
            </a:pPr>
            <a:r>
              <a:rPr lang="en-US" sz="1800" smtClean="0"/>
              <a:t> </a:t>
            </a:r>
            <a:r>
              <a:rPr lang="en-US" sz="2000" smtClean="0"/>
              <a:t> </a:t>
            </a:r>
          </a:p>
          <a:p>
            <a:pPr>
              <a:buFont typeface="Monotype Sorts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Αποδοτικότητα του </a:t>
            </a:r>
            <a:r>
              <a:rPr lang="en-US" smtClean="0"/>
              <a:t>CSMA/CD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43000"/>
            <a:ext cx="8261350" cy="1684338"/>
          </a:xfrm>
        </p:spPr>
        <p:txBody>
          <a:bodyPr/>
          <a:lstStyle/>
          <a:p>
            <a:r>
              <a:rPr lang="en-US" sz="2000" smtClean="0"/>
              <a:t>T</a:t>
            </a:r>
            <a:r>
              <a:rPr lang="en-US" sz="2000" baseline="-25000" smtClean="0"/>
              <a:t>prop</a:t>
            </a:r>
            <a:r>
              <a:rPr lang="en-US" sz="2000" smtClean="0"/>
              <a:t> = </a:t>
            </a:r>
            <a:r>
              <a:rPr lang="el-GR" sz="2000" smtClean="0"/>
              <a:t>μέγιστος χρόνος διάδοσης μεταξύ</a:t>
            </a:r>
            <a:r>
              <a:rPr lang="en-US" sz="2000" smtClean="0"/>
              <a:t> 2 </a:t>
            </a:r>
            <a:r>
              <a:rPr lang="el-GR" sz="2000" smtClean="0"/>
              <a:t>κόμβων</a:t>
            </a:r>
            <a:r>
              <a:rPr lang="en-US" sz="2000" smtClean="0"/>
              <a:t> </a:t>
            </a:r>
            <a:r>
              <a:rPr lang="el-GR" sz="2000" smtClean="0"/>
              <a:t>σε ένα</a:t>
            </a:r>
            <a:r>
              <a:rPr lang="en-US" sz="2000" smtClean="0"/>
              <a:t> LAN</a:t>
            </a:r>
          </a:p>
          <a:p>
            <a:r>
              <a:rPr lang="en-US" sz="2000" smtClean="0"/>
              <a:t>t</a:t>
            </a:r>
            <a:r>
              <a:rPr lang="en-US" sz="2000" baseline="-25000" smtClean="0"/>
              <a:t>trans</a:t>
            </a:r>
            <a:r>
              <a:rPr lang="en-US" sz="2000" smtClean="0"/>
              <a:t> = </a:t>
            </a:r>
            <a:r>
              <a:rPr lang="el-GR" sz="2000" smtClean="0"/>
              <a:t>χρόνος για να μεταδοθεί ένα πλαίσιο με μέγιστο μέγεθος</a:t>
            </a:r>
            <a:r>
              <a:rPr lang="en-US" sz="2000" smtClean="0"/>
              <a:t> 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l-GR" sz="2000" smtClean="0"/>
              <a:t>Η αποδοτικότητα πάει προς το </a:t>
            </a:r>
            <a:r>
              <a:rPr lang="en-US" sz="2000" smtClean="0"/>
              <a:t>1 </a:t>
            </a:r>
            <a:r>
              <a:rPr lang="el-GR" sz="2000" smtClean="0"/>
              <a:t>όταν</a:t>
            </a:r>
            <a:r>
              <a:rPr lang="en-US" sz="2000" smtClean="0"/>
              <a:t> </a:t>
            </a:r>
            <a:r>
              <a:rPr lang="el-GR" sz="2000" smtClean="0"/>
              <a:t>το </a:t>
            </a:r>
            <a:r>
              <a:rPr lang="en-US" sz="2000" smtClean="0"/>
              <a:t>t</a:t>
            </a:r>
            <a:r>
              <a:rPr lang="en-US" sz="2000" baseline="-25000" smtClean="0"/>
              <a:t>prop</a:t>
            </a:r>
            <a:r>
              <a:rPr lang="en-US" sz="2000" smtClean="0"/>
              <a:t> </a:t>
            </a:r>
            <a:r>
              <a:rPr lang="el-GR" sz="2000" smtClean="0"/>
              <a:t>πηγαίνει στο </a:t>
            </a:r>
            <a:r>
              <a:rPr lang="en-US" sz="2000" smtClean="0"/>
              <a:t>0</a:t>
            </a:r>
          </a:p>
          <a:p>
            <a:r>
              <a:rPr lang="el-GR" sz="2000" smtClean="0"/>
              <a:t>Πηγαίνει στο </a:t>
            </a:r>
            <a:r>
              <a:rPr lang="en-US" sz="2000" smtClean="0"/>
              <a:t>1 </a:t>
            </a:r>
            <a:r>
              <a:rPr lang="el-GR" sz="2000" smtClean="0"/>
              <a:t>όταν</a:t>
            </a:r>
            <a:r>
              <a:rPr lang="en-US" sz="2000" smtClean="0"/>
              <a:t> t</a:t>
            </a:r>
            <a:r>
              <a:rPr lang="en-US" sz="2000" baseline="-25000" smtClean="0"/>
              <a:t>trans</a:t>
            </a:r>
            <a:r>
              <a:rPr lang="en-US" sz="2000" smtClean="0"/>
              <a:t> </a:t>
            </a:r>
            <a:r>
              <a:rPr lang="el-GR" sz="2000" smtClean="0"/>
              <a:t>πηγαίνει στο άπειρο</a:t>
            </a:r>
            <a:endParaRPr lang="en-US" sz="2000" smtClean="0"/>
          </a:p>
          <a:p>
            <a:r>
              <a:rPr lang="el-GR" sz="2000" smtClean="0"/>
              <a:t>Πολύ καλύτερο από το</a:t>
            </a:r>
            <a:r>
              <a:rPr lang="en-US" sz="2000" smtClean="0"/>
              <a:t> ALOHA, </a:t>
            </a:r>
            <a:r>
              <a:rPr lang="el-GR" sz="2000" smtClean="0"/>
              <a:t>αλλά ακόμα αποκεντρωμένο</a:t>
            </a:r>
            <a:r>
              <a:rPr lang="en-US" sz="2000" smtClean="0"/>
              <a:t>,</a:t>
            </a:r>
            <a:r>
              <a:rPr lang="el-GR" sz="2000" smtClean="0"/>
              <a:t> απλό και φτηνό</a:t>
            </a:r>
            <a:endParaRPr lang="en-US" sz="2000" smtClean="0"/>
          </a:p>
          <a:p>
            <a:pPr>
              <a:buFont typeface="Monotype Sorts"/>
              <a:buNone/>
            </a:pPr>
            <a:r>
              <a:rPr lang="el-GR" sz="2800" smtClean="0">
                <a:sym typeface="Webdings" pitchFamily="18" charset="2"/>
              </a:rPr>
              <a:t></a:t>
            </a:r>
            <a:r>
              <a:rPr lang="el-GR" sz="2000" smtClean="0"/>
              <a:t>Σκεφτείτε πως αλλάζει η αποδοτικότητα</a:t>
            </a:r>
            <a:r>
              <a:rPr lang="en-US" sz="2000" smtClean="0"/>
              <a:t> </a:t>
            </a:r>
            <a:r>
              <a:rPr lang="el-GR" sz="2000" smtClean="0"/>
              <a:t>ως προς το </a:t>
            </a:r>
            <a:r>
              <a:rPr lang="en-US" sz="2000" smtClean="0"/>
              <a:t>propagation &amp; transmission delay</a:t>
            </a:r>
            <a:br>
              <a:rPr lang="en-US" sz="20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41488" y="3175000"/>
          <a:ext cx="49418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968480" imgH="444240" progId="Equation.3">
                  <p:embed/>
                </p:oleObj>
              </mc:Choice>
              <mc:Fallback>
                <p:oleObj name="Equation" r:id="rId3" imgW="19684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175000"/>
                        <a:ext cx="4941887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459787" cy="1016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l-GR" sz="2000" b="1">
                <a:solidFill>
                  <a:schemeClr val="hlink"/>
                </a:solidFill>
              </a:rPr>
              <a:t>Αποδοτικότητα</a:t>
            </a:r>
            <a:r>
              <a:rPr lang="en-US" sz="2000"/>
              <a:t> </a:t>
            </a:r>
            <a:r>
              <a:rPr lang="el-GR" sz="2000"/>
              <a:t>είναι ο</a:t>
            </a:r>
            <a:r>
              <a:rPr lang="en-US" sz="2000"/>
              <a:t> </a:t>
            </a:r>
            <a:r>
              <a:rPr lang="en-US" sz="2000" u="sng"/>
              <a:t>long-run</a:t>
            </a:r>
            <a:r>
              <a:rPr lang="en-US" sz="2000"/>
              <a:t> </a:t>
            </a:r>
            <a:r>
              <a:rPr lang="el-GR" sz="2000"/>
              <a:t>λόγος του χρόνου κατά τον οποίο τα πλαίσια μεταδίδονται στο κανάλι χωρίς συγκρούσεις</a:t>
            </a:r>
            <a:r>
              <a:rPr lang="en-US" sz="2000"/>
              <a:t> </a:t>
            </a:r>
            <a:r>
              <a:rPr lang="el-GR" sz="2000" u="sng"/>
              <a:t>υπό συνθήκες κορεσμού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Ethernet’s CSMA/CD (</a:t>
            </a:r>
            <a:r>
              <a:rPr lang="el-GR" sz="2800" smtClean="0"/>
              <a:t>περισσότερα</a:t>
            </a:r>
            <a:r>
              <a:rPr lang="en-US" sz="2800" smtClean="0"/>
              <a:t>)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71600"/>
            <a:ext cx="4343400" cy="3011488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1800" smtClean="0">
                <a:solidFill>
                  <a:srgbClr val="FF0000"/>
                </a:solidFill>
              </a:rPr>
              <a:t>Σήμα συμφόρησης (</a:t>
            </a:r>
            <a:r>
              <a:rPr lang="en-US" sz="1800" smtClean="0">
                <a:solidFill>
                  <a:srgbClr val="FF0000"/>
                </a:solidFill>
              </a:rPr>
              <a:t>Jam Signal</a:t>
            </a:r>
            <a:r>
              <a:rPr lang="el-GR" sz="1800" smtClean="0">
                <a:solidFill>
                  <a:srgbClr val="FF0000"/>
                </a:solidFill>
              </a:rPr>
              <a:t>)</a:t>
            </a:r>
            <a:r>
              <a:rPr lang="en-US" sz="1800" smtClean="0">
                <a:solidFill>
                  <a:srgbClr val="FF0000"/>
                </a:solidFill>
              </a:rPr>
              <a:t>:</a:t>
            </a:r>
            <a:r>
              <a:rPr lang="en-US" sz="1800" smtClean="0"/>
              <a:t> </a:t>
            </a:r>
            <a:r>
              <a:rPr lang="el-GR" sz="1800" smtClean="0"/>
              <a:t>βεβαιώσου ότι όλοι οι άλλοι μεταδότες είναι ενήμεροι για την σύγκρουση,</a:t>
            </a:r>
            <a:r>
              <a:rPr lang="en-US" sz="1800" smtClean="0"/>
              <a:t> 48 bits</a:t>
            </a:r>
          </a:p>
          <a:p>
            <a:pPr>
              <a:buFont typeface="Monotype Sorts"/>
              <a:buNone/>
            </a:pPr>
            <a:r>
              <a:rPr lang="el-GR" sz="1800" smtClean="0">
                <a:solidFill>
                  <a:srgbClr val="FF0000"/>
                </a:solidFill>
              </a:rPr>
              <a:t>Χρόνος </a:t>
            </a:r>
            <a:r>
              <a:rPr lang="en-US" sz="1800" smtClean="0">
                <a:solidFill>
                  <a:srgbClr val="FF0000"/>
                </a:solidFill>
              </a:rPr>
              <a:t>Bit</a:t>
            </a:r>
            <a:r>
              <a:rPr lang="el-GR" sz="1800" smtClean="0">
                <a:solidFill>
                  <a:srgbClr val="FF0000"/>
                </a:solidFill>
              </a:rPr>
              <a:t> (</a:t>
            </a:r>
            <a:r>
              <a:rPr lang="en-US" sz="1800" smtClean="0">
                <a:solidFill>
                  <a:srgbClr val="FF0000"/>
                </a:solidFill>
              </a:rPr>
              <a:t>Bit time</a:t>
            </a:r>
            <a:r>
              <a:rPr lang="el-GR" sz="1800" smtClean="0">
                <a:solidFill>
                  <a:srgbClr val="FF0000"/>
                </a:solidFill>
              </a:rPr>
              <a:t>)</a:t>
            </a:r>
            <a:r>
              <a:rPr lang="en-US" sz="1800" smtClean="0">
                <a:solidFill>
                  <a:srgbClr val="FF0000"/>
                </a:solidFill>
              </a:rPr>
              <a:t>:</a:t>
            </a:r>
            <a:r>
              <a:rPr lang="en-US" sz="1800" smtClean="0"/>
              <a:t> .1 microsec </a:t>
            </a:r>
            <a:r>
              <a:rPr lang="el-GR" sz="1800" smtClean="0"/>
              <a:t>για</a:t>
            </a:r>
            <a:r>
              <a:rPr lang="en-US" sz="1800" smtClean="0"/>
              <a:t> 10 Mbps Ethernet</a:t>
            </a:r>
            <a:r>
              <a:rPr lang="el-GR" sz="1800" smtClean="0"/>
              <a:t>,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l-GR" sz="1800" smtClean="0"/>
              <a:t>για</a:t>
            </a:r>
            <a:r>
              <a:rPr lang="en-US" sz="1800" smtClean="0"/>
              <a:t> K=1023, </a:t>
            </a:r>
            <a:r>
              <a:rPr lang="el-GR" sz="1800" smtClean="0"/>
              <a:t>χρονος αναμονής είναι περίπου</a:t>
            </a:r>
            <a:r>
              <a:rPr lang="en-US" sz="1800" smtClean="0"/>
              <a:t> 50 msec</a:t>
            </a:r>
          </a:p>
          <a:p>
            <a:pPr>
              <a:buFont typeface="Monotype Sorts"/>
              <a:buNone/>
            </a:pPr>
            <a:r>
              <a:rPr lang="en-US" sz="1800" smtClean="0"/>
              <a:t> </a:t>
            </a:r>
          </a:p>
          <a:p>
            <a:pPr>
              <a:buFont typeface="Monotype Sorts"/>
              <a:buNone/>
            </a:pPr>
            <a:endParaRPr lang="en-US" sz="180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43400" y="1371600"/>
            <a:ext cx="4800600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Εκθετικός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Backoff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1800" i="1" dirty="0" smtClean="0">
                <a:solidFill>
                  <a:schemeClr val="accent2"/>
                </a:solidFill>
              </a:rPr>
              <a:t>Στόχος</a:t>
            </a:r>
            <a:r>
              <a:rPr lang="en-US" sz="1800" dirty="0" smtClean="0"/>
              <a:t>: </a:t>
            </a:r>
            <a:r>
              <a:rPr lang="el-GR" sz="1800" dirty="0" smtClean="0"/>
              <a:t>προσάρμοσε τις προσπάθειες αναμετάδοσης στον εκτιμώμενο τρέχοντα φόρτο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l-GR" sz="1600" dirty="0" smtClean="0"/>
              <a:t>βαρύς φόρτος</a:t>
            </a:r>
            <a:r>
              <a:rPr lang="en-US" sz="1600" dirty="0" smtClean="0"/>
              <a:t>: </a:t>
            </a:r>
            <a:r>
              <a:rPr lang="el-GR" sz="1600" dirty="0" smtClean="0"/>
              <a:t>ο τυχαίος χρόνος αναμονής θα είναι μεγαλύτερος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l-GR" sz="1800" dirty="0" smtClean="0"/>
              <a:t>πρώτη σύγκρουση</a:t>
            </a:r>
            <a:r>
              <a:rPr lang="en-US" sz="1800" dirty="0" smtClean="0"/>
              <a:t>: </a:t>
            </a:r>
            <a:r>
              <a:rPr lang="el-GR" sz="1800" dirty="0" smtClean="0"/>
              <a:t>διάλεξε</a:t>
            </a:r>
            <a:r>
              <a:rPr lang="en-US" sz="1800" dirty="0" smtClean="0"/>
              <a:t> K </a:t>
            </a:r>
            <a:r>
              <a:rPr lang="el-GR" sz="1800" dirty="0" smtClean="0"/>
              <a:t>από </a:t>
            </a:r>
            <a:r>
              <a:rPr lang="en-US" sz="1800" dirty="0" smtClean="0"/>
              <a:t>{0,1}</a:t>
            </a:r>
            <a:r>
              <a:rPr lang="el-GR" sz="1800" dirty="0" smtClean="0"/>
              <a:t>,</a:t>
            </a:r>
            <a:r>
              <a:rPr lang="en-US" sz="1800" dirty="0" smtClean="0"/>
              <a:t> </a:t>
            </a:r>
            <a:r>
              <a:rPr lang="el-GR" sz="1800" dirty="0" smtClean="0"/>
              <a:t>η καθυστέρηση είναι </a:t>
            </a:r>
            <a:r>
              <a:rPr lang="en-US" sz="1800" dirty="0" smtClean="0"/>
              <a:t>K</a:t>
            </a:r>
            <a:r>
              <a:rPr lang="el-GR" sz="1800" dirty="0" smtClean="0"/>
              <a:t>·</a:t>
            </a:r>
            <a:r>
              <a:rPr lang="en-US" sz="1800" dirty="0" smtClean="0"/>
              <a:t> 512 bit </a:t>
            </a:r>
            <a:r>
              <a:rPr lang="el-GR" sz="1800" dirty="0" smtClean="0"/>
              <a:t>φορές μετάδοσης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l-GR" sz="1800" dirty="0" smtClean="0"/>
              <a:t>μετά τη δεύτερη σύγκρουση</a:t>
            </a:r>
            <a:r>
              <a:rPr lang="en-US" sz="1800" dirty="0" smtClean="0"/>
              <a:t>: </a:t>
            </a:r>
            <a:r>
              <a:rPr lang="el-GR" sz="1800" dirty="0" smtClean="0"/>
              <a:t>διάλεξε</a:t>
            </a:r>
            <a:r>
              <a:rPr lang="en-US" sz="1800" dirty="0" smtClean="0"/>
              <a:t> K </a:t>
            </a:r>
            <a:r>
              <a:rPr lang="el-GR" sz="1800" dirty="0" smtClean="0"/>
              <a:t>από</a:t>
            </a:r>
            <a:r>
              <a:rPr lang="en-US" sz="1800" dirty="0" smtClean="0"/>
              <a:t> {0,1,2,3}…</a:t>
            </a:r>
          </a:p>
          <a:p>
            <a:pPr>
              <a:buFont typeface="Arial" pitchFamily="34" charset="0"/>
              <a:buChar char="•"/>
            </a:pPr>
            <a:r>
              <a:rPr lang="el-GR" sz="1800" dirty="0" smtClean="0"/>
              <a:t>μετά από δέκα συγκρούσεις</a:t>
            </a:r>
            <a:r>
              <a:rPr lang="en-US" sz="1800" dirty="0" smtClean="0"/>
              <a:t>, </a:t>
            </a:r>
            <a:r>
              <a:rPr lang="el-GR" sz="1800" dirty="0" smtClean="0"/>
              <a:t>διάλεξε</a:t>
            </a:r>
            <a:r>
              <a:rPr lang="en-US" sz="1800" dirty="0" smtClean="0"/>
              <a:t> K </a:t>
            </a:r>
            <a:r>
              <a:rPr lang="el-GR" sz="1800" dirty="0" smtClean="0"/>
              <a:t>από</a:t>
            </a:r>
            <a:r>
              <a:rPr lang="en-US" sz="1800" dirty="0" smtClean="0"/>
              <a:t> {0,1,2,3,4,…,1023}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41350" y="4498975"/>
            <a:ext cx="203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Διαδικασία εκθετικού </a:t>
            </a:r>
            <a:r>
              <a:rPr lang="en-US" smtClean="0"/>
              <a:t>backoff </a:t>
            </a:r>
            <a:endParaRPr lang="el-G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Μικρός</a:t>
            </a:r>
            <a:r>
              <a:rPr lang="en-US" dirty="0" smtClean="0"/>
              <a:t> # </a:t>
            </a:r>
            <a:r>
              <a:rPr lang="el-GR" dirty="0" smtClean="0"/>
              <a:t>συγκρουόμενων </a:t>
            </a:r>
            <a:r>
              <a:rPr lang="en-US" dirty="0" smtClean="0"/>
              <a:t>adapters 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l-GR" dirty="0" smtClean="0">
                <a:sym typeface="Wingdings" pitchFamily="2" charset="2"/>
              </a:rPr>
              <a:t>     πιθανότητα επιλογής μικρού χρονικού διαστήματος </a:t>
            </a:r>
            <a:r>
              <a:rPr lang="en-US" dirty="0" err="1" smtClean="0">
                <a:sym typeface="Wingdings" pitchFamily="2" charset="2"/>
              </a:rPr>
              <a:t>backoff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αναμονής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ym typeface="Wingdings" pitchFamily="2" charset="2"/>
              </a:rPr>
              <a:t>Μεγάλος</a:t>
            </a:r>
            <a:r>
              <a:rPr lang="en-US" dirty="0" smtClean="0">
                <a:sym typeface="Wingdings" pitchFamily="2" charset="2"/>
              </a:rPr>
              <a:t> # </a:t>
            </a:r>
            <a:r>
              <a:rPr lang="el-GR" dirty="0" smtClean="0"/>
              <a:t>συγκρουόμενων </a:t>
            </a:r>
            <a:r>
              <a:rPr lang="en-US" dirty="0" smtClean="0"/>
              <a:t>adapters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l-GR" dirty="0" smtClean="0">
                <a:sym typeface="Wingdings" pitchFamily="2" charset="2"/>
              </a:rPr>
              <a:t>     πιθανότητα επιλογής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μεγαλύτερου χρονικού διαστήματος </a:t>
            </a:r>
            <a:r>
              <a:rPr lang="en-US" dirty="0" err="1" smtClean="0">
                <a:sym typeface="Wingdings" pitchFamily="2" charset="2"/>
              </a:rPr>
              <a:t>backoff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αναμονής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Monotype Sorts"/>
              <a:buNone/>
            </a:pPr>
            <a:r>
              <a:rPr lang="en-US" sz="2800" dirty="0" smtClean="0">
                <a:sym typeface="Wingdings" pitchFamily="2" charset="2"/>
              </a:rPr>
              <a:t>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Όταν ο </a:t>
            </a:r>
            <a:r>
              <a:rPr lang="en-US" dirty="0" smtClean="0">
                <a:sym typeface="Wingdings" pitchFamily="2" charset="2"/>
              </a:rPr>
              <a:t>adapter</a:t>
            </a:r>
            <a:r>
              <a:rPr lang="el-GR" dirty="0" smtClean="0">
                <a:sym typeface="Wingdings" pitchFamily="2" charset="2"/>
              </a:rPr>
              <a:t> αντιμετωπίζει την πρώτη σύγκρουση, </a:t>
            </a:r>
            <a:r>
              <a:rPr lang="el-GR" dirty="0" smtClean="0">
                <a:solidFill>
                  <a:schemeClr val="hlink"/>
                </a:solidFill>
              </a:rPr>
              <a:t>δεν έχει ιδέα πόσοι κόμβοι αναμειγνύονται με την σύγκρουση</a:t>
            </a:r>
            <a:endParaRPr lang="en-US" dirty="0" smtClean="0">
              <a:solidFill>
                <a:schemeClr val="hlink"/>
              </a:solidFill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ym typeface="Wingdings" pitchFamily="2" charset="2"/>
              </a:rPr>
              <a:t>Αυξάνοντας το μέγεθος του </a:t>
            </a:r>
            <a:r>
              <a:rPr lang="en-US" dirty="0" smtClean="0">
                <a:sym typeface="Wingdings" pitchFamily="2" charset="2"/>
              </a:rPr>
              <a:t>set </a:t>
            </a:r>
            <a:r>
              <a:rPr lang="el-GR" dirty="0" smtClean="0">
                <a:sym typeface="Wingdings" pitchFamily="2" charset="2"/>
              </a:rPr>
              <a:t>μετά από κάθε σύγκρουση με τον παραπάνω τρόπο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l-GR" dirty="0" smtClean="0">
                <a:sym typeface="Wingdings" pitchFamily="2" charset="2"/>
              </a:rPr>
              <a:t>ο </a:t>
            </a:r>
            <a:r>
              <a:rPr lang="en-US" dirty="0" smtClean="0">
                <a:sym typeface="Wingdings" pitchFamily="2" charset="2"/>
              </a:rPr>
              <a:t>adapter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b="1" dirty="0" smtClean="0">
                <a:solidFill>
                  <a:srgbClr val="008000"/>
                </a:solidFill>
                <a:sym typeface="Wingdings" pitchFamily="2" charset="2"/>
              </a:rPr>
              <a:t>αυξάνει την πιθανότητα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να επιλέξει ένα μεγαλύτερο</a:t>
            </a:r>
            <a:r>
              <a:rPr lang="en-US" dirty="0" smtClean="0">
                <a:sym typeface="Wingdings" pitchFamily="2" charset="2"/>
              </a:rPr>
              <a:t> K</a:t>
            </a:r>
          </a:p>
          <a:p>
            <a:pPr lvl="1">
              <a:buFont typeface="Monotype Sorts"/>
              <a:buNone/>
            </a:pPr>
            <a:r>
              <a:rPr lang="en-US" dirty="0" smtClean="0">
                <a:sym typeface="Wingdings" pitchFamily="2" charset="2"/>
              </a:rPr>
              <a:t></a:t>
            </a:r>
            <a:r>
              <a:rPr lang="el-GR" dirty="0" smtClean="0">
                <a:sym typeface="Wingdings" pitchFamily="2" charset="2"/>
              </a:rPr>
              <a:t>Ο </a:t>
            </a:r>
            <a:r>
              <a:rPr lang="en-US" dirty="0" smtClean="0">
                <a:sym typeface="Wingdings" pitchFamily="2" charset="2"/>
              </a:rPr>
              <a:t>adapter</a:t>
            </a:r>
            <a:r>
              <a:rPr lang="el-GR" dirty="0" smtClean="0">
                <a:sym typeface="Wingdings" pitchFamily="2" charset="2"/>
              </a:rPr>
              <a:t> προσαρμόζεται πιο ομαλά</a:t>
            </a:r>
            <a:r>
              <a:rPr lang="en-US" dirty="0" smtClean="0">
                <a:sym typeface="Wingdings" pitchFamily="2" charset="2"/>
              </a:rPr>
              <a:t> ….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7475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0002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Ethernet</a:t>
            </a:r>
            <a:r>
              <a:rPr lang="el-GR" smtClean="0"/>
              <a:t>- Τεχνολογίες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675687" cy="21336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z="2000" smtClean="0"/>
              <a:t>“</a:t>
            </a:r>
            <a:r>
              <a:rPr lang="el-GR" sz="2000" smtClean="0"/>
              <a:t>κυρίαρχη</a:t>
            </a:r>
            <a:r>
              <a:rPr lang="en-US" sz="2000" smtClean="0"/>
              <a:t>” </a:t>
            </a:r>
            <a:r>
              <a:rPr lang="el-GR" sz="2000" smtClean="0"/>
              <a:t>ενσύρματη</a:t>
            </a:r>
            <a:r>
              <a:rPr lang="en-US" sz="2000" smtClean="0"/>
              <a:t> LAN </a:t>
            </a:r>
            <a:r>
              <a:rPr lang="el-GR" sz="2000" smtClean="0"/>
              <a:t>τεχνολογία</a:t>
            </a:r>
            <a:r>
              <a:rPr lang="en-US" sz="2000" smtClean="0"/>
              <a:t>: </a:t>
            </a:r>
          </a:p>
          <a:p>
            <a:r>
              <a:rPr lang="el-GR" sz="2000" smtClean="0"/>
              <a:t>φτηνά</a:t>
            </a:r>
            <a:r>
              <a:rPr lang="en-US" sz="2000" smtClean="0"/>
              <a:t> $20 </a:t>
            </a:r>
            <a:r>
              <a:rPr lang="el-GR" sz="2000" smtClean="0"/>
              <a:t>για</a:t>
            </a:r>
            <a:r>
              <a:rPr lang="en-US" sz="2000" smtClean="0"/>
              <a:t> 100Mbps!</a:t>
            </a:r>
          </a:p>
          <a:p>
            <a:r>
              <a:rPr lang="el-GR" sz="2000" smtClean="0"/>
              <a:t>πρώτη </a:t>
            </a:r>
            <a:r>
              <a:rPr lang="en-US" sz="2000" smtClean="0"/>
              <a:t>LAN </a:t>
            </a:r>
            <a:r>
              <a:rPr lang="el-GR" sz="2000" smtClean="0"/>
              <a:t>τεχνολογία που χρησιμοποιήθηκε ευρέως </a:t>
            </a:r>
            <a:endParaRPr lang="en-US" sz="2000" smtClean="0"/>
          </a:p>
          <a:p>
            <a:r>
              <a:rPr lang="el-GR" sz="2000" smtClean="0"/>
              <a:t>Απλούστερο</a:t>
            </a:r>
            <a:r>
              <a:rPr lang="en-US" sz="2000" smtClean="0"/>
              <a:t>, </a:t>
            </a:r>
            <a:r>
              <a:rPr lang="el-GR" sz="2000" smtClean="0"/>
              <a:t>φτηνότερο από τα</a:t>
            </a:r>
            <a:r>
              <a:rPr lang="en-US" sz="2000" smtClean="0"/>
              <a:t> token LANs </a:t>
            </a:r>
            <a:r>
              <a:rPr lang="el-GR" sz="2000" smtClean="0"/>
              <a:t>και</a:t>
            </a:r>
            <a:r>
              <a:rPr lang="en-US" sz="2000" smtClean="0"/>
              <a:t> ATM</a:t>
            </a:r>
          </a:p>
          <a:p>
            <a:r>
              <a:rPr lang="el-GR" sz="2000" smtClean="0"/>
              <a:t>Ταχύτητες</a:t>
            </a:r>
            <a:r>
              <a:rPr lang="en-US" sz="2000" smtClean="0"/>
              <a:t>: 10 Mbps – 10 Gbps</a:t>
            </a:r>
          </a:p>
          <a:p>
            <a:r>
              <a:rPr lang="el-GR" sz="2000" smtClean="0"/>
              <a:t>Μπορεί να τρέξει πάνω από</a:t>
            </a:r>
            <a:r>
              <a:rPr lang="en-US" sz="2000" smtClean="0"/>
              <a:t> </a:t>
            </a:r>
            <a:r>
              <a:rPr lang="el-GR" sz="2000" b="1" smtClean="0">
                <a:solidFill>
                  <a:srgbClr val="008000"/>
                </a:solidFill>
              </a:rPr>
              <a:t>ομοαξονικό καλώδιο</a:t>
            </a:r>
            <a:r>
              <a:rPr lang="en-US" sz="2000" b="1" smtClean="0">
                <a:solidFill>
                  <a:srgbClr val="008000"/>
                </a:solidFill>
              </a:rPr>
              <a:t>, </a:t>
            </a:r>
            <a:r>
              <a:rPr lang="el-GR" sz="2000" b="1" smtClean="0">
                <a:solidFill>
                  <a:srgbClr val="008000"/>
                </a:solidFill>
              </a:rPr>
              <a:t>συνεστραμμένο ζεύγος χάλκινου καλωδίου ή οπτικές ίνες</a:t>
            </a:r>
            <a:r>
              <a:rPr lang="en-US" sz="2000" smtClean="0"/>
              <a:t> </a:t>
            </a:r>
            <a:endParaRPr lang="en-US" smtClean="0"/>
          </a:p>
          <a:p>
            <a:endParaRPr lang="en-US" smtClean="0"/>
          </a:p>
        </p:txBody>
      </p:sp>
      <p:pic>
        <p:nvPicPr>
          <p:cNvPr id="75780" name="Picture 4" descr="551 metcalfe-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011863" y="53006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Metcalfe’s Ethernet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sketch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6516688" y="4508500"/>
            <a:ext cx="73025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521325" y="4221163"/>
            <a:ext cx="296545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800"/>
              <a:t>δημιουργός του</a:t>
            </a:r>
            <a:r>
              <a:rPr lang="en-US" sz="1800"/>
              <a:t> CSMA/CD </a:t>
            </a:r>
          </a:p>
          <a:p>
            <a:pPr algn="r"/>
            <a:r>
              <a:rPr lang="en-US" sz="1800"/>
              <a:t>&amp; Ethernet LAN</a:t>
            </a:r>
            <a:endParaRPr lang="el-G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10Base2 Ethernet</a:t>
            </a:r>
            <a:endParaRPr lang="el-GR" smtClean="0"/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835150" y="1125538"/>
          <a:ext cx="615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125538"/>
                        <a:ext cx="61595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63938" y="981075"/>
          <a:ext cx="6492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981075"/>
                        <a:ext cx="6492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25" y="981075"/>
          <a:ext cx="5746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981075"/>
                        <a:ext cx="574675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Line 4"/>
          <p:cNvSpPr>
            <a:spLocks noChangeShapeType="1"/>
          </p:cNvSpPr>
          <p:nvPr/>
        </p:nvSpPr>
        <p:spPr bwMode="auto">
          <a:xfrm>
            <a:off x="1476375" y="2708275"/>
            <a:ext cx="496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1258888" y="2565400"/>
            <a:ext cx="288925" cy="215900"/>
          </a:xfrm>
          <a:prstGeom prst="rect">
            <a:avLst/>
          </a:prstGeom>
          <a:solidFill>
            <a:srgbClr val="777777"/>
          </a:solidFill>
          <a:ln w="12700">
            <a:solidFill>
              <a:srgbClr val="777777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372225" y="2565400"/>
            <a:ext cx="288925" cy="215900"/>
          </a:xfrm>
          <a:prstGeom prst="rect">
            <a:avLst/>
          </a:prstGeom>
          <a:solidFill>
            <a:srgbClr val="777777"/>
          </a:solidFill>
          <a:ln w="12700">
            <a:solidFill>
              <a:srgbClr val="777777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81" name="AutoShape 18"/>
          <p:cNvSpPr>
            <a:spLocks noChangeArrowheads="1"/>
          </p:cNvSpPr>
          <p:nvPr/>
        </p:nvSpPr>
        <p:spPr bwMode="auto">
          <a:xfrm>
            <a:off x="2124075" y="2205038"/>
            <a:ext cx="71438" cy="504825"/>
          </a:xfrm>
          <a:prstGeom prst="can">
            <a:avLst>
              <a:gd name="adj" fmla="val 176665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82" name="Line 19"/>
          <p:cNvSpPr>
            <a:spLocks noChangeShapeType="1"/>
          </p:cNvSpPr>
          <p:nvPr/>
        </p:nvSpPr>
        <p:spPr bwMode="auto">
          <a:xfrm>
            <a:off x="2195513" y="1628775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083" name="Line 20"/>
          <p:cNvSpPr>
            <a:spLocks noChangeShapeType="1"/>
          </p:cNvSpPr>
          <p:nvPr/>
        </p:nvSpPr>
        <p:spPr bwMode="auto">
          <a:xfrm>
            <a:off x="4067175" y="141287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084" name="Line 21"/>
          <p:cNvSpPr>
            <a:spLocks noChangeShapeType="1"/>
          </p:cNvSpPr>
          <p:nvPr/>
        </p:nvSpPr>
        <p:spPr bwMode="auto">
          <a:xfrm>
            <a:off x="5940425" y="1268413"/>
            <a:ext cx="0" cy="143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085" name="AutoShape 22"/>
          <p:cNvSpPr>
            <a:spLocks noChangeArrowheads="1"/>
          </p:cNvSpPr>
          <p:nvPr/>
        </p:nvSpPr>
        <p:spPr bwMode="auto">
          <a:xfrm>
            <a:off x="3995738" y="2205038"/>
            <a:ext cx="71437" cy="504825"/>
          </a:xfrm>
          <a:prstGeom prst="can">
            <a:avLst>
              <a:gd name="adj" fmla="val 176668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86" name="AutoShape 23"/>
          <p:cNvSpPr>
            <a:spLocks noChangeArrowheads="1"/>
          </p:cNvSpPr>
          <p:nvPr/>
        </p:nvSpPr>
        <p:spPr bwMode="auto">
          <a:xfrm>
            <a:off x="5867400" y="2205038"/>
            <a:ext cx="71438" cy="504825"/>
          </a:xfrm>
          <a:prstGeom prst="can">
            <a:avLst>
              <a:gd name="adj" fmla="val 176665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87" name="AutoShape 24"/>
          <p:cNvSpPr>
            <a:spLocks noChangeArrowheads="1"/>
          </p:cNvSpPr>
          <p:nvPr/>
        </p:nvSpPr>
        <p:spPr bwMode="auto">
          <a:xfrm rot="-5400000">
            <a:off x="2124869" y="2491581"/>
            <a:ext cx="71438" cy="504825"/>
          </a:xfrm>
          <a:prstGeom prst="can">
            <a:avLst>
              <a:gd name="adj" fmla="val 176665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88" name="AutoShape 25"/>
          <p:cNvSpPr>
            <a:spLocks noChangeArrowheads="1"/>
          </p:cNvSpPr>
          <p:nvPr/>
        </p:nvSpPr>
        <p:spPr bwMode="auto">
          <a:xfrm rot="-5400000">
            <a:off x="3996532" y="2420144"/>
            <a:ext cx="71437" cy="504825"/>
          </a:xfrm>
          <a:prstGeom prst="can">
            <a:avLst>
              <a:gd name="adj" fmla="val 176668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89" name="AutoShape 26"/>
          <p:cNvSpPr>
            <a:spLocks noChangeArrowheads="1"/>
          </p:cNvSpPr>
          <p:nvPr/>
        </p:nvSpPr>
        <p:spPr bwMode="auto">
          <a:xfrm rot="-5400000">
            <a:off x="5796757" y="2491581"/>
            <a:ext cx="71438" cy="504825"/>
          </a:xfrm>
          <a:prstGeom prst="can">
            <a:avLst>
              <a:gd name="adj" fmla="val 176665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90" name="Text Box 27"/>
          <p:cNvSpPr txBox="1">
            <a:spLocks noChangeArrowheads="1"/>
          </p:cNvSpPr>
          <p:nvPr/>
        </p:nvSpPr>
        <p:spPr bwMode="auto">
          <a:xfrm>
            <a:off x="7019925" y="2565400"/>
            <a:ext cx="1289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Terminator</a:t>
            </a:r>
            <a:endParaRPr lang="el-GR" sz="1800"/>
          </a:p>
        </p:txBody>
      </p:sp>
      <p:sp>
        <p:nvSpPr>
          <p:cNvPr id="3091" name="Line 28"/>
          <p:cNvSpPr>
            <a:spLocks noChangeShapeType="1"/>
          </p:cNvSpPr>
          <p:nvPr/>
        </p:nvSpPr>
        <p:spPr bwMode="auto">
          <a:xfrm flipH="1" flipV="1">
            <a:off x="6659563" y="2708275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092" name="Line 29"/>
          <p:cNvSpPr>
            <a:spLocks noChangeShapeType="1"/>
          </p:cNvSpPr>
          <p:nvPr/>
        </p:nvSpPr>
        <p:spPr bwMode="auto">
          <a:xfrm flipH="1">
            <a:off x="2051050" y="2781300"/>
            <a:ext cx="14605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093" name="Text Box 30"/>
          <p:cNvSpPr txBox="1">
            <a:spLocks noChangeArrowheads="1"/>
          </p:cNvSpPr>
          <p:nvPr/>
        </p:nvSpPr>
        <p:spPr bwMode="auto">
          <a:xfrm>
            <a:off x="1258888" y="3068638"/>
            <a:ext cx="164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Tee connector</a:t>
            </a:r>
            <a:endParaRPr lang="el-GR" sz="1800"/>
          </a:p>
        </p:txBody>
      </p:sp>
      <p:sp>
        <p:nvSpPr>
          <p:cNvPr id="3094" name="Text Box 32"/>
          <p:cNvSpPr txBox="1">
            <a:spLocks noChangeArrowheads="1"/>
          </p:cNvSpPr>
          <p:nvPr/>
        </p:nvSpPr>
        <p:spPr bwMode="auto">
          <a:xfrm>
            <a:off x="3708400" y="3068638"/>
            <a:ext cx="501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000"/>
              <a:t>Λεπτό ομοαξωνικό καλώδιο (</a:t>
            </a:r>
            <a:r>
              <a:rPr lang="en-US" sz="2000"/>
              <a:t>coaxial cable)</a:t>
            </a:r>
            <a:endParaRPr lang="el-GR" sz="2000"/>
          </a:p>
        </p:txBody>
      </p:sp>
      <p:sp>
        <p:nvSpPr>
          <p:cNvPr id="3095" name="Line 33"/>
          <p:cNvSpPr>
            <a:spLocks noChangeShapeType="1"/>
          </p:cNvSpPr>
          <p:nvPr/>
        </p:nvSpPr>
        <p:spPr bwMode="auto">
          <a:xfrm flipV="1">
            <a:off x="5219700" y="2708275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096" name="Text Box 34"/>
          <p:cNvSpPr txBox="1">
            <a:spLocks noChangeArrowheads="1"/>
          </p:cNvSpPr>
          <p:nvPr/>
        </p:nvSpPr>
        <p:spPr bwMode="auto">
          <a:xfrm>
            <a:off x="6030913" y="1628775"/>
            <a:ext cx="2513012" cy="5238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Bus </a:t>
            </a:r>
            <a:r>
              <a:rPr lang="el-GR"/>
              <a:t>τοπολογία</a:t>
            </a:r>
          </a:p>
        </p:txBody>
      </p:sp>
      <p:sp>
        <p:nvSpPr>
          <p:cNvPr id="3097" name="Oval 35"/>
          <p:cNvSpPr>
            <a:spLocks noChangeArrowheads="1"/>
          </p:cNvSpPr>
          <p:nvPr/>
        </p:nvSpPr>
        <p:spPr bwMode="auto">
          <a:xfrm>
            <a:off x="1476375" y="476250"/>
            <a:ext cx="431800" cy="433388"/>
          </a:xfrm>
          <a:prstGeom prst="ellipse">
            <a:avLst/>
          </a:prstGeom>
          <a:solidFill>
            <a:srgbClr val="E5E500">
              <a:alpha val="29019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098" name="Text Box 36"/>
          <p:cNvSpPr txBox="1">
            <a:spLocks noChangeArrowheads="1"/>
          </p:cNvSpPr>
          <p:nvPr/>
        </p:nvSpPr>
        <p:spPr bwMode="auto">
          <a:xfrm>
            <a:off x="525463" y="0"/>
            <a:ext cx="8034337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200m: </a:t>
            </a:r>
            <a:r>
              <a:rPr lang="el-GR" sz="1800"/>
              <a:t>μέγιστη απόσταση μεταξύ δύο κόμβων χωρίς αναμεταδότες ανάμεσα</a:t>
            </a:r>
          </a:p>
        </p:txBody>
      </p:sp>
      <p:sp>
        <p:nvSpPr>
          <p:cNvPr id="3099" name="Line 37"/>
          <p:cNvSpPr>
            <a:spLocks noChangeShapeType="1"/>
          </p:cNvSpPr>
          <p:nvPr/>
        </p:nvSpPr>
        <p:spPr bwMode="auto">
          <a:xfrm flipV="1">
            <a:off x="1835150" y="333375"/>
            <a:ext cx="43338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100" name="Text Box 38"/>
          <p:cNvSpPr txBox="1">
            <a:spLocks noChangeArrowheads="1"/>
          </p:cNvSpPr>
          <p:nvPr/>
        </p:nvSpPr>
        <p:spPr bwMode="auto">
          <a:xfrm>
            <a:off x="0" y="1341438"/>
            <a:ext cx="996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10Mbps</a:t>
            </a:r>
            <a:endParaRPr lang="el-GR" sz="1800"/>
          </a:p>
        </p:txBody>
      </p:sp>
      <p:sp>
        <p:nvSpPr>
          <p:cNvPr id="3101" name="Line 39"/>
          <p:cNvSpPr>
            <a:spLocks noChangeShapeType="1"/>
          </p:cNvSpPr>
          <p:nvPr/>
        </p:nvSpPr>
        <p:spPr bwMode="auto">
          <a:xfrm flipH="1" flipV="1">
            <a:off x="395288" y="765175"/>
            <a:ext cx="730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102" name="Oval 40"/>
          <p:cNvSpPr>
            <a:spLocks noChangeArrowheads="1"/>
          </p:cNvSpPr>
          <p:nvPr/>
        </p:nvSpPr>
        <p:spPr bwMode="auto">
          <a:xfrm>
            <a:off x="179388" y="404813"/>
            <a:ext cx="576262" cy="649287"/>
          </a:xfrm>
          <a:prstGeom prst="ellipse">
            <a:avLst/>
          </a:prstGeom>
          <a:solidFill>
            <a:srgbClr val="E5E500">
              <a:alpha val="32941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103" name="Text Box 41"/>
          <p:cNvSpPr txBox="1">
            <a:spLocks noChangeArrowheads="1"/>
          </p:cNvSpPr>
          <p:nvPr/>
        </p:nvSpPr>
        <p:spPr bwMode="auto">
          <a:xfrm>
            <a:off x="0" y="3860800"/>
            <a:ext cx="8191500" cy="2862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l-GR" sz="1800"/>
              <a:t>Όταν ένα πλαίσιο</a:t>
            </a:r>
            <a:r>
              <a:rPr lang="en-US" sz="1800"/>
              <a:t> </a:t>
            </a:r>
            <a:r>
              <a:rPr lang="el-GR" sz="1800"/>
              <a:t>περνά από ένα </a:t>
            </a:r>
            <a:r>
              <a:rPr lang="en-US" sz="1800"/>
              <a:t>tee connector: </a:t>
            </a:r>
            <a:endParaRPr lang="el-GR" sz="1800"/>
          </a:p>
          <a:p>
            <a:r>
              <a:rPr lang="el-GR" sz="1800"/>
              <a:t>ένα αντίγραφο του προωθείται προς τη μία κατεύθυνση</a:t>
            </a:r>
          </a:p>
          <a:p>
            <a:r>
              <a:rPr lang="el-GR" sz="1800"/>
              <a:t> κι ένα άλλο προς την άλλη</a:t>
            </a:r>
          </a:p>
          <a:p>
            <a:endParaRPr lang="en-US" sz="1800"/>
          </a:p>
          <a:p>
            <a:r>
              <a:rPr lang="el-GR" sz="1800"/>
              <a:t>Όπως προχωρούν προς τον </a:t>
            </a:r>
            <a:r>
              <a:rPr lang="en-US" sz="1800"/>
              <a:t>terminator</a:t>
            </a:r>
            <a:r>
              <a:rPr lang="el-GR" sz="1800"/>
              <a:t> </a:t>
            </a:r>
            <a:r>
              <a:rPr lang="en-US" sz="1800"/>
              <a:t>“</a:t>
            </a:r>
            <a:r>
              <a:rPr lang="el-GR" sz="1800"/>
              <a:t>αφήνουν</a:t>
            </a:r>
            <a:r>
              <a:rPr lang="en-US" sz="1800"/>
              <a:t>” </a:t>
            </a:r>
            <a:r>
              <a:rPr lang="el-GR" sz="1800"/>
              <a:t>ένα αντίγραφο του πλαισίου</a:t>
            </a:r>
            <a:endParaRPr lang="en-US" sz="1800"/>
          </a:p>
          <a:p>
            <a:r>
              <a:rPr lang="el-GR" sz="1800"/>
              <a:t>σε κάθε </a:t>
            </a:r>
            <a:r>
              <a:rPr lang="en-US" sz="1800"/>
              <a:t>adapter </a:t>
            </a:r>
            <a:r>
              <a:rPr lang="el-GR" sz="1800"/>
              <a:t>που συναντούν</a:t>
            </a:r>
          </a:p>
          <a:p>
            <a:endParaRPr lang="el-GR" sz="1800"/>
          </a:p>
          <a:p>
            <a:pPr>
              <a:buSzPct val="115000"/>
              <a:buFont typeface="Wingdings" pitchFamily="2" charset="2"/>
              <a:buChar char="$"/>
            </a:pPr>
            <a:r>
              <a:rPr lang="el-GR" sz="1800"/>
              <a:t>Στην πραγματικότητα</a:t>
            </a:r>
            <a:r>
              <a:rPr lang="en-US" sz="1800"/>
              <a:t>: </a:t>
            </a:r>
            <a:r>
              <a:rPr lang="el-GR" sz="1800"/>
              <a:t>το κάθε </a:t>
            </a:r>
            <a:r>
              <a:rPr lang="en-US" sz="1800"/>
              <a:t>bit </a:t>
            </a:r>
            <a:r>
              <a:rPr lang="el-GR" sz="1800"/>
              <a:t>που περνά μπροστά από ένα </a:t>
            </a:r>
            <a:r>
              <a:rPr lang="en-US" sz="1800"/>
              <a:t>adapter </a:t>
            </a:r>
            <a:endParaRPr lang="el-GR" sz="1800"/>
          </a:p>
          <a:p>
            <a:pPr>
              <a:buFont typeface="Wingdings" pitchFamily="2" charset="2"/>
              <a:buNone/>
            </a:pPr>
            <a:r>
              <a:rPr lang="el-GR" sz="1800"/>
              <a:t> η ενέργεια του </a:t>
            </a:r>
            <a:r>
              <a:rPr lang="en-US" sz="1800"/>
              <a:t>bit “</a:t>
            </a:r>
            <a:r>
              <a:rPr lang="el-GR" sz="1800"/>
              <a:t>διαχέεται</a:t>
            </a:r>
            <a:r>
              <a:rPr lang="en-US" sz="1800"/>
              <a:t>”</a:t>
            </a:r>
            <a:r>
              <a:rPr lang="el-GR" sz="1800"/>
              <a:t> και στον </a:t>
            </a:r>
            <a:r>
              <a:rPr lang="en-US" sz="1800"/>
              <a:t>adapter</a:t>
            </a:r>
          </a:p>
          <a:p>
            <a:r>
              <a:rPr lang="el-GR" sz="1800"/>
              <a:t>   Όταν φτάσει στον </a:t>
            </a:r>
            <a:r>
              <a:rPr lang="en-US" sz="1800"/>
              <a:t>terminator </a:t>
            </a:r>
            <a:r>
              <a:rPr lang="el-GR" sz="1800"/>
              <a:t>η ενέργεια απορροφάται ...</a:t>
            </a:r>
          </a:p>
        </p:txBody>
      </p:sp>
      <p:sp>
        <p:nvSpPr>
          <p:cNvPr id="3104" name="Text Box 43"/>
          <p:cNvSpPr txBox="1">
            <a:spLocks noChangeArrowheads="1"/>
          </p:cNvSpPr>
          <p:nvPr/>
        </p:nvSpPr>
        <p:spPr bwMode="auto">
          <a:xfrm>
            <a:off x="19050" y="3500438"/>
            <a:ext cx="718978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000">
                <a:solidFill>
                  <a:srgbClr val="3333FF"/>
                </a:solidFill>
              </a:rPr>
              <a:t>Οι κόμβοι συνδέονται</a:t>
            </a:r>
            <a:r>
              <a:rPr lang="en-US" sz="2000">
                <a:solidFill>
                  <a:srgbClr val="3333FF"/>
                </a:solidFill>
              </a:rPr>
              <a:t> </a:t>
            </a:r>
            <a:r>
              <a:rPr lang="el-GR" sz="2000">
                <a:solidFill>
                  <a:srgbClr val="3333FF"/>
                </a:solidFill>
              </a:rPr>
              <a:t>μέσω των</a:t>
            </a:r>
            <a:r>
              <a:rPr lang="en-US" sz="2000">
                <a:solidFill>
                  <a:srgbClr val="3333FF"/>
                </a:solidFill>
              </a:rPr>
              <a:t> adapters</a:t>
            </a:r>
            <a:r>
              <a:rPr lang="el-GR" sz="2000">
                <a:solidFill>
                  <a:srgbClr val="3333FF"/>
                </a:solidFill>
              </a:rPr>
              <a:t> τους γραμμικά         </a:t>
            </a:r>
          </a:p>
        </p:txBody>
      </p:sp>
      <p:sp>
        <p:nvSpPr>
          <p:cNvPr id="3105" name="AutoShape 44"/>
          <p:cNvSpPr>
            <a:spLocks noChangeArrowheads="1"/>
          </p:cNvSpPr>
          <p:nvPr/>
        </p:nvSpPr>
        <p:spPr bwMode="auto">
          <a:xfrm>
            <a:off x="2987675" y="3284538"/>
            <a:ext cx="576263" cy="2159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106" name="Line 45"/>
          <p:cNvSpPr>
            <a:spLocks noChangeShapeType="1"/>
          </p:cNvSpPr>
          <p:nvPr/>
        </p:nvSpPr>
        <p:spPr bwMode="auto">
          <a:xfrm flipV="1">
            <a:off x="3276600" y="2852738"/>
            <a:ext cx="0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107" name="AutoShape 46"/>
          <p:cNvSpPr>
            <a:spLocks noChangeArrowheads="1"/>
          </p:cNvSpPr>
          <p:nvPr/>
        </p:nvSpPr>
        <p:spPr bwMode="auto">
          <a:xfrm>
            <a:off x="3203575" y="2636838"/>
            <a:ext cx="73025" cy="504825"/>
          </a:xfrm>
          <a:prstGeom prst="can">
            <a:avLst>
              <a:gd name="adj" fmla="val 172826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108" name="AutoShape 47"/>
          <p:cNvSpPr>
            <a:spLocks noChangeArrowheads="1"/>
          </p:cNvSpPr>
          <p:nvPr/>
        </p:nvSpPr>
        <p:spPr bwMode="auto">
          <a:xfrm rot="-5400000">
            <a:off x="3204369" y="2420144"/>
            <a:ext cx="71437" cy="504825"/>
          </a:xfrm>
          <a:prstGeom prst="can">
            <a:avLst>
              <a:gd name="adj" fmla="val 176668"/>
            </a:avLst>
          </a:prstGeom>
          <a:solidFill>
            <a:srgbClr val="77777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109" name="Line 48"/>
          <p:cNvSpPr>
            <a:spLocks noChangeShapeType="1"/>
          </p:cNvSpPr>
          <p:nvPr/>
        </p:nvSpPr>
        <p:spPr bwMode="auto">
          <a:xfrm>
            <a:off x="4067175" y="1557338"/>
            <a:ext cx="0" cy="11509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110" name="Line 49"/>
          <p:cNvSpPr>
            <a:spLocks noChangeShapeType="1"/>
          </p:cNvSpPr>
          <p:nvPr/>
        </p:nvSpPr>
        <p:spPr bwMode="auto">
          <a:xfrm>
            <a:off x="3708400" y="2708275"/>
            <a:ext cx="719138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11" name="Text Box 50"/>
          <p:cNvSpPr txBox="1">
            <a:spLocks noChangeArrowheads="1"/>
          </p:cNvSpPr>
          <p:nvPr/>
        </p:nvSpPr>
        <p:spPr bwMode="auto">
          <a:xfrm>
            <a:off x="2771775" y="1628775"/>
            <a:ext cx="2784475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Τα μεταδιδόμενα πλαίσια </a:t>
            </a:r>
          </a:p>
          <a:p>
            <a:pPr algn="ctr"/>
            <a:r>
              <a:rPr lang="el-GR" sz="1800"/>
              <a:t>ταξιδεύουν και στις δύο </a:t>
            </a:r>
          </a:p>
          <a:p>
            <a:pPr algn="ctr"/>
            <a:r>
              <a:rPr lang="el-GR" sz="1800"/>
              <a:t>κατευθύνσεις</a:t>
            </a:r>
          </a:p>
        </p:txBody>
      </p:sp>
      <p:sp>
        <p:nvSpPr>
          <p:cNvPr id="3112" name="Rectangle 53"/>
          <p:cNvSpPr>
            <a:spLocks noChangeArrowheads="1"/>
          </p:cNvSpPr>
          <p:nvPr/>
        </p:nvSpPr>
        <p:spPr bwMode="auto">
          <a:xfrm>
            <a:off x="2195513" y="1628775"/>
            <a:ext cx="73025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113" name="Rectangle 54"/>
          <p:cNvSpPr>
            <a:spLocks noChangeArrowheads="1"/>
          </p:cNvSpPr>
          <p:nvPr/>
        </p:nvSpPr>
        <p:spPr bwMode="auto">
          <a:xfrm>
            <a:off x="5940425" y="1341438"/>
            <a:ext cx="73025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114" name="Rectangle 55"/>
          <p:cNvSpPr>
            <a:spLocks noChangeArrowheads="1"/>
          </p:cNvSpPr>
          <p:nvPr/>
        </p:nvSpPr>
        <p:spPr bwMode="auto">
          <a:xfrm>
            <a:off x="4067175" y="1412875"/>
            <a:ext cx="73025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115" name="Line 56"/>
          <p:cNvSpPr>
            <a:spLocks noChangeShapeType="1"/>
          </p:cNvSpPr>
          <p:nvPr/>
        </p:nvSpPr>
        <p:spPr bwMode="auto">
          <a:xfrm flipV="1">
            <a:off x="6011863" y="1341438"/>
            <a:ext cx="287337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116" name="Text Box 57"/>
          <p:cNvSpPr txBox="1">
            <a:spLocks noChangeArrowheads="1"/>
          </p:cNvSpPr>
          <p:nvPr/>
        </p:nvSpPr>
        <p:spPr bwMode="auto">
          <a:xfrm>
            <a:off x="6259513" y="1125538"/>
            <a:ext cx="10128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000"/>
              <a:t>κόμβος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7772400" cy="1143000"/>
          </a:xfrm>
        </p:spPr>
        <p:txBody>
          <a:bodyPr/>
          <a:lstStyle/>
          <a:p>
            <a:r>
              <a:rPr lang="en-US" smtClean="0"/>
              <a:t>10BaseT </a:t>
            </a:r>
            <a:r>
              <a:rPr lang="el-GR" smtClean="0"/>
              <a:t>και</a:t>
            </a:r>
            <a:r>
              <a:rPr lang="en-US" smtClean="0"/>
              <a:t> 100BaseT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77900"/>
            <a:ext cx="9144000" cy="2100263"/>
          </a:xfrm>
        </p:spPr>
        <p:txBody>
          <a:bodyPr/>
          <a:lstStyle/>
          <a:p>
            <a:r>
              <a:rPr lang="el-GR" smtClean="0"/>
              <a:t>Ρυθμός </a:t>
            </a:r>
            <a:r>
              <a:rPr lang="en-US" smtClean="0"/>
              <a:t>10/100 Mbps </a:t>
            </a:r>
          </a:p>
          <a:p>
            <a:r>
              <a:rPr lang="en-US" smtClean="0"/>
              <a:t>100BaseT </a:t>
            </a:r>
            <a:r>
              <a:rPr lang="el-GR" smtClean="0"/>
              <a:t>λέγεται και</a:t>
            </a:r>
            <a:r>
              <a:rPr lang="en-US" smtClean="0"/>
              <a:t> “fast ethernet” (</a:t>
            </a:r>
            <a:r>
              <a:rPr lang="el-GR" smtClean="0"/>
              <a:t>υψηλής ποιότητας</a:t>
            </a:r>
            <a:r>
              <a:rPr lang="en-US" smtClean="0"/>
              <a:t>, </a:t>
            </a:r>
            <a:r>
              <a:rPr lang="el-GR" smtClean="0"/>
              <a:t>συνεστραμμένα ζεύγη από καλώδια με πολλές στροφές</a:t>
            </a:r>
            <a:r>
              <a:rPr lang="en-US" smtClean="0"/>
              <a:t>)</a:t>
            </a:r>
          </a:p>
          <a:p>
            <a:r>
              <a:rPr lang="en-US" sz="2800" smtClean="0">
                <a:solidFill>
                  <a:srgbClr val="008000"/>
                </a:solidFill>
              </a:rPr>
              <a:t>“T”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l-GR" smtClean="0"/>
              <a:t>υποδηλώνει</a:t>
            </a:r>
            <a:r>
              <a:rPr lang="en-US" smtClean="0"/>
              <a:t> </a:t>
            </a:r>
            <a:r>
              <a:rPr lang="en-US" i="1" smtClean="0">
                <a:solidFill>
                  <a:srgbClr val="008000"/>
                </a:solidFill>
              </a:rPr>
              <a:t>Twisted Pair</a:t>
            </a:r>
          </a:p>
          <a:p>
            <a:r>
              <a:rPr lang="el-GR" smtClean="0"/>
              <a:t>Οι κόμβοι συνδέονται με ένα </a:t>
            </a:r>
            <a:r>
              <a:rPr lang="en-US" smtClean="0"/>
              <a:t>: “</a:t>
            </a:r>
            <a:r>
              <a:rPr lang="el-GR" smtClean="0"/>
              <a:t>τοπολογία Αστεριού</a:t>
            </a:r>
            <a:r>
              <a:rPr lang="en-US" smtClean="0"/>
              <a:t>”; 100m</a:t>
            </a:r>
            <a:r>
              <a:rPr lang="el-GR" smtClean="0"/>
              <a:t> μέγιστη απόσταση μεταξύ κόμβων και</a:t>
            </a:r>
            <a:r>
              <a:rPr lang="en-US" smtClean="0"/>
              <a:t> hub</a:t>
            </a:r>
          </a:p>
        </p:txBody>
      </p:sp>
      <p:grpSp>
        <p:nvGrpSpPr>
          <p:cNvPr id="4104" name="Group 4"/>
          <p:cNvGrpSpPr>
            <a:grpSpLocks/>
          </p:cNvGrpSpPr>
          <p:nvPr/>
        </p:nvGrpSpPr>
        <p:grpSpPr bwMode="auto">
          <a:xfrm>
            <a:off x="1835150" y="3711575"/>
            <a:ext cx="4170363" cy="3146425"/>
            <a:chOff x="1234" y="2136"/>
            <a:chExt cx="2627" cy="1982"/>
          </a:xfrm>
        </p:grpSpPr>
        <p:sp>
          <p:nvSpPr>
            <p:cNvPr id="4105" name="Rectangle 5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8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7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9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8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0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9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814" y="2635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omic Sans MS" pitchFamily="66" charset="0"/>
                </a:rPr>
                <a:t>twisted pair</a:t>
              </a:r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1817" y="3297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Gigabit Ethernet</a:t>
            </a:r>
            <a:endParaRPr lang="el-GR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r>
              <a:rPr lang="el-GR" sz="2000" b="1" smtClean="0">
                <a:solidFill>
                  <a:srgbClr val="008000"/>
                </a:solidFill>
              </a:rPr>
              <a:t>Τοπολογία Αστεριού</a:t>
            </a:r>
            <a:endParaRPr lang="en-US" sz="2000" b="1" smtClean="0">
              <a:solidFill>
                <a:srgbClr val="008000"/>
              </a:solidFill>
            </a:endParaRPr>
          </a:p>
          <a:p>
            <a:r>
              <a:rPr lang="el-GR" sz="2000" smtClean="0"/>
              <a:t>Προσφέρει δεδομένα</a:t>
            </a:r>
            <a:r>
              <a:rPr lang="en-US" sz="2000" smtClean="0"/>
              <a:t> </a:t>
            </a:r>
            <a:r>
              <a:rPr lang="el-GR" sz="2000" smtClean="0"/>
              <a:t>ρυθμού</a:t>
            </a:r>
            <a:r>
              <a:rPr lang="en-US" sz="2000" smtClean="0"/>
              <a:t> 1Gbps </a:t>
            </a:r>
          </a:p>
          <a:p>
            <a:r>
              <a:rPr lang="el-GR" sz="2000" smtClean="0"/>
              <a:t>Αρχικά λειτουργούσε πάνω από </a:t>
            </a:r>
            <a:r>
              <a:rPr lang="el-GR" sz="2000" b="1" smtClean="0">
                <a:solidFill>
                  <a:srgbClr val="3333FF"/>
                </a:solidFill>
              </a:rPr>
              <a:t>οπτική ίνα</a:t>
            </a:r>
            <a:r>
              <a:rPr lang="en-US" sz="2000" smtClean="0"/>
              <a:t>, </a:t>
            </a:r>
            <a:r>
              <a:rPr lang="el-GR" sz="2000" smtClean="0"/>
              <a:t>τώρα μπορεί να τρέξει πάνω από 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3333FF"/>
                </a:solidFill>
              </a:rPr>
              <a:t>5-</a:t>
            </a:r>
            <a:r>
              <a:rPr lang="el-GR" sz="2000" b="1" smtClean="0">
                <a:solidFill>
                  <a:srgbClr val="3333FF"/>
                </a:solidFill>
              </a:rPr>
              <a:t>Unshielded Twisted Pair </a:t>
            </a:r>
            <a:r>
              <a:rPr lang="en-US" sz="2000" b="1" smtClean="0">
                <a:solidFill>
                  <a:srgbClr val="3333FF"/>
                </a:solidFill>
              </a:rPr>
              <a:t>(UTP) </a:t>
            </a:r>
            <a:r>
              <a:rPr lang="el-GR" sz="2000" b="1" smtClean="0">
                <a:solidFill>
                  <a:srgbClr val="3333FF"/>
                </a:solidFill>
              </a:rPr>
              <a:t>καλώδιο</a:t>
            </a:r>
            <a:endParaRPr lang="en-US" sz="2000" b="1" smtClean="0">
              <a:solidFill>
                <a:srgbClr val="3333FF"/>
              </a:solidFill>
            </a:endParaRPr>
          </a:p>
          <a:p>
            <a:r>
              <a:rPr lang="el-GR" sz="2000" smtClean="0"/>
              <a:t>Συμβατό με </a:t>
            </a:r>
            <a:r>
              <a:rPr lang="en-US" sz="2000" smtClean="0"/>
              <a:t>10BaseT &amp;100BaseT, </a:t>
            </a:r>
            <a:r>
              <a:rPr lang="el-GR" sz="2000" smtClean="0"/>
              <a:t>επιτρέποντας εύκολη ενσωμάτωση με την υπάρχουσα εγκατεστημένη βάση του εξοπλισμού </a:t>
            </a:r>
            <a:r>
              <a:rPr lang="en-US" sz="2000" smtClean="0"/>
              <a:t>Ethernet </a:t>
            </a:r>
          </a:p>
          <a:p>
            <a:r>
              <a:rPr lang="el-GR" sz="2000" smtClean="0"/>
              <a:t>Επιτρέπει σημείο-σε-σημείο (</a:t>
            </a:r>
            <a:r>
              <a:rPr lang="en-US" sz="2000" smtClean="0"/>
              <a:t>point-to-point</a:t>
            </a:r>
            <a:r>
              <a:rPr lang="el-GR" sz="2000" smtClean="0"/>
              <a:t>)</a:t>
            </a:r>
            <a:r>
              <a:rPr lang="en-US" sz="2000" smtClean="0"/>
              <a:t> (</a:t>
            </a:r>
            <a:r>
              <a:rPr lang="el-GR" sz="2000" smtClean="0"/>
              <a:t>χρησιμοποιεί</a:t>
            </a:r>
            <a:r>
              <a:rPr lang="en-US" sz="2000" smtClean="0"/>
              <a:t> switches) </a:t>
            </a:r>
            <a:r>
              <a:rPr lang="el-GR" sz="2000" smtClean="0"/>
              <a:t>και</a:t>
            </a:r>
            <a:r>
              <a:rPr lang="en-US" sz="2000" smtClean="0"/>
              <a:t> </a:t>
            </a:r>
            <a:r>
              <a:rPr lang="el-GR" sz="2000" smtClean="0"/>
              <a:t>διαμοιραζόμενα κανάλια εκπομπής </a:t>
            </a:r>
            <a:r>
              <a:rPr lang="en-US" sz="2000" smtClean="0"/>
              <a:t>(</a:t>
            </a:r>
            <a:r>
              <a:rPr lang="el-GR" sz="2000" smtClean="0"/>
              <a:t>χρησιμοποιεί</a:t>
            </a:r>
            <a:r>
              <a:rPr lang="en-US" sz="2000" smtClean="0"/>
              <a:t> hubs)</a:t>
            </a:r>
          </a:p>
          <a:p>
            <a:r>
              <a:rPr lang="en-US" sz="2000" smtClean="0"/>
              <a:t>CSMA/CD </a:t>
            </a:r>
            <a:r>
              <a:rPr lang="el-GR" sz="2000" smtClean="0"/>
              <a:t>για διαμοιραζόμενα κανάλια εκπομπής</a:t>
            </a:r>
            <a:endParaRPr lang="en-US" sz="2000" smtClean="0"/>
          </a:p>
          <a:p>
            <a:pPr>
              <a:buFont typeface="Monotype Sorts"/>
              <a:buNone/>
            </a:pPr>
            <a:r>
              <a:rPr lang="en-US" sz="2000" smtClean="0"/>
              <a:t>(</a:t>
            </a:r>
            <a:r>
              <a:rPr lang="el-GR" sz="2000" smtClean="0"/>
              <a:t>για αποδεκτή αποδοτικότητα η μέγιστη απόσταση μεταξύ των κόμβων πρέπει να περιοριστεί</a:t>
            </a:r>
            <a:r>
              <a:rPr lang="en-US" sz="2000" smtClean="0"/>
              <a:t>)</a:t>
            </a:r>
          </a:p>
          <a:p>
            <a:r>
              <a:rPr lang="en-US" sz="2000" smtClean="0"/>
              <a:t>Full duplex </a:t>
            </a:r>
            <a:r>
              <a:rPr lang="el-GR" sz="2000" smtClean="0"/>
              <a:t>λειτουργία και στις δύο κατευθύνσεις για κανάλια σημείο-σε-σημείο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r>
              <a:rPr lang="el-GR" sz="2200" smtClean="0"/>
              <a:t>Χειρίζεται </a:t>
            </a:r>
            <a:r>
              <a:rPr lang="el-GR" sz="2200" b="1" smtClean="0">
                <a:solidFill>
                  <a:srgbClr val="3333FF"/>
                </a:solidFill>
              </a:rPr>
              <a:t>μεταφορές δεδομένων μεταξύ </a:t>
            </a:r>
            <a:r>
              <a:rPr lang="el-GR" sz="2200" b="1" i="1" u="sng" smtClean="0">
                <a:solidFill>
                  <a:srgbClr val="3333FF"/>
                </a:solidFill>
              </a:rPr>
              <a:t>γειτονικώ</a:t>
            </a:r>
            <a:r>
              <a:rPr lang="el-GR" sz="2200" b="1" smtClean="0">
                <a:solidFill>
                  <a:srgbClr val="3333FF"/>
                </a:solidFill>
              </a:rPr>
              <a:t>ν στοιχείων</a:t>
            </a:r>
            <a:r>
              <a:rPr lang="el-GR" sz="2200" smtClean="0"/>
              <a:t> του δικτύου</a:t>
            </a:r>
          </a:p>
          <a:p>
            <a:pPr>
              <a:buFont typeface="Monotype Sorts"/>
              <a:buNone/>
            </a:pPr>
            <a:r>
              <a:rPr lang="el-GR" sz="2800" smtClean="0">
                <a:sym typeface="Webdings" pitchFamily="18" charset="2"/>
              </a:rPr>
              <a:t></a:t>
            </a:r>
            <a:r>
              <a:rPr lang="el-GR" sz="2200" smtClean="0">
                <a:sym typeface="Webdings" pitchFamily="18" charset="2"/>
              </a:rPr>
              <a:t> </a:t>
            </a:r>
            <a:r>
              <a:rPr lang="el-GR" sz="2200" smtClean="0"/>
              <a:t>δηλαδή τη </a:t>
            </a:r>
            <a:r>
              <a:rPr lang="el-GR" sz="2200" b="1" smtClean="0">
                <a:solidFill>
                  <a:schemeClr val="accent1"/>
                </a:solidFill>
              </a:rPr>
              <a:t>μεταφορά του πάνω από </a:t>
            </a:r>
            <a:r>
              <a:rPr lang="el-GR" sz="2200" b="1" u="sng" smtClean="0">
                <a:solidFill>
                  <a:schemeClr val="accent1"/>
                </a:solidFill>
              </a:rPr>
              <a:t>μία</a:t>
            </a:r>
            <a:r>
              <a:rPr lang="el-GR" sz="2200" b="1" smtClean="0">
                <a:solidFill>
                  <a:schemeClr val="accent1"/>
                </a:solidFill>
              </a:rPr>
              <a:t> ζεύξη</a:t>
            </a:r>
          </a:p>
          <a:p>
            <a:pPr>
              <a:buFont typeface="Monotype Sorts"/>
              <a:buNone/>
            </a:pPr>
            <a:r>
              <a:rPr lang="el-GR" sz="2800" smtClean="0">
                <a:sym typeface="Wingdings" pitchFamily="2" charset="2"/>
              </a:rPr>
              <a:t> </a:t>
            </a:r>
            <a:r>
              <a:rPr lang="el-GR" sz="2200" smtClean="0"/>
              <a:t>ενώ το επίπεδο δικτύου χειρίζεται την </a:t>
            </a:r>
            <a:r>
              <a:rPr lang="en-US" sz="2200" b="1" smtClean="0">
                <a:solidFill>
                  <a:srgbClr val="008000"/>
                </a:solidFill>
              </a:rPr>
              <a:t>end-to-end</a:t>
            </a:r>
            <a:r>
              <a:rPr lang="en-US" sz="2200" smtClean="0"/>
              <a:t> (</a:t>
            </a:r>
            <a:r>
              <a:rPr lang="el-GR" sz="2200" smtClean="0"/>
              <a:t>από τον αποστολέα στον παραλήπτη) μεταφορά του πακέτου</a:t>
            </a:r>
          </a:p>
          <a:p>
            <a:r>
              <a:rPr lang="el-GR" sz="2200" smtClean="0"/>
              <a:t>Καθορίζεται από την τεχνολογία της ζεύξης επικοινωνίας των γειτονικών στοιχείων</a:t>
            </a:r>
          </a:p>
          <a:p>
            <a:r>
              <a:rPr lang="el-GR" sz="2200" smtClean="0"/>
              <a:t>Παραδείγματα:</a:t>
            </a:r>
          </a:p>
          <a:p>
            <a:pPr lvl="1"/>
            <a:r>
              <a:rPr lang="en-US" smtClean="0"/>
              <a:t>Ethernet</a:t>
            </a:r>
            <a:r>
              <a:rPr lang="el-GR" smtClean="0"/>
              <a:t>  (ΙΕΕΕ802.3)</a:t>
            </a:r>
          </a:p>
          <a:p>
            <a:pPr lvl="1"/>
            <a:r>
              <a:rPr lang="en-US" smtClean="0"/>
              <a:t>Wireless LAN</a:t>
            </a:r>
            <a:r>
              <a:rPr lang="el-GR" smtClean="0"/>
              <a:t> (</a:t>
            </a:r>
            <a:r>
              <a:rPr lang="en-US" smtClean="0"/>
              <a:t>e.g., </a:t>
            </a:r>
            <a:r>
              <a:rPr lang="el-GR" smtClean="0"/>
              <a:t>ΙΕΕΕ802.11)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191500" cy="901700"/>
          </a:xfrm>
        </p:spPr>
        <p:txBody>
          <a:bodyPr/>
          <a:lstStyle/>
          <a:p>
            <a:r>
              <a:rPr lang="en-US" sz="2800" smtClean="0"/>
              <a:t>ARP: Address Resolution Protocol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1412875"/>
            <a:ext cx="4487863" cy="4648200"/>
          </a:xfrm>
        </p:spPr>
        <p:txBody>
          <a:bodyPr/>
          <a:lstStyle/>
          <a:p>
            <a:r>
              <a:rPr lang="el-GR" sz="2000" b="1" smtClean="0">
                <a:solidFill>
                  <a:srgbClr val="008000"/>
                </a:solidFill>
              </a:rPr>
              <a:t>Κάθε </a:t>
            </a:r>
            <a:r>
              <a:rPr lang="en-US" sz="2000" b="1" smtClean="0">
                <a:solidFill>
                  <a:srgbClr val="008000"/>
                </a:solidFill>
              </a:rPr>
              <a:t> IP </a:t>
            </a:r>
            <a:r>
              <a:rPr lang="el-GR" sz="2000" b="1" smtClean="0">
                <a:solidFill>
                  <a:srgbClr val="008000"/>
                </a:solidFill>
              </a:rPr>
              <a:t>κόμβος</a:t>
            </a:r>
            <a:r>
              <a:rPr lang="en-US" sz="2000" b="1" smtClean="0">
                <a:solidFill>
                  <a:srgbClr val="008000"/>
                </a:solidFill>
              </a:rPr>
              <a:t> (Host, Router) </a:t>
            </a:r>
            <a:r>
              <a:rPr lang="el-GR" sz="2000" b="1" smtClean="0">
                <a:solidFill>
                  <a:srgbClr val="008000"/>
                </a:solidFill>
              </a:rPr>
              <a:t>στο</a:t>
            </a:r>
            <a:r>
              <a:rPr lang="en-US" sz="2000" b="1" smtClean="0">
                <a:solidFill>
                  <a:srgbClr val="008000"/>
                </a:solidFill>
              </a:rPr>
              <a:t> LAN</a:t>
            </a:r>
            <a:r>
              <a:rPr lang="en-US" sz="2000" smtClean="0"/>
              <a:t> </a:t>
            </a:r>
            <a:r>
              <a:rPr lang="el-GR" sz="2000" smtClean="0"/>
              <a:t>έχει έναν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008000"/>
                </a:solidFill>
              </a:rPr>
              <a:t>ARP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l-GR" sz="2000" smtClean="0"/>
              <a:t>πίνακα</a:t>
            </a:r>
            <a:endParaRPr lang="en-US" sz="2000" smtClean="0"/>
          </a:p>
          <a:p>
            <a:pPr>
              <a:buFont typeface="Monotype Sorts"/>
              <a:buNone/>
            </a:pPr>
            <a:endParaRPr lang="en-US" sz="2000" smtClean="0"/>
          </a:p>
          <a:p>
            <a:r>
              <a:rPr lang="en-US" sz="2000" b="1" smtClean="0"/>
              <a:t>ARP </a:t>
            </a:r>
            <a:r>
              <a:rPr lang="el-GR" sz="2000" b="1" smtClean="0"/>
              <a:t>Πίνακας</a:t>
            </a:r>
            <a:r>
              <a:rPr lang="en-US" sz="2000" smtClean="0"/>
              <a:t>: </a:t>
            </a:r>
            <a:r>
              <a:rPr lang="el-GR" sz="2000" b="1" smtClean="0">
                <a:solidFill>
                  <a:srgbClr val="3333FF"/>
                </a:solidFill>
              </a:rPr>
              <a:t>Αντιστοιχίσεις Ι</a:t>
            </a:r>
            <a:r>
              <a:rPr lang="en-US" sz="2000" b="1" smtClean="0">
                <a:solidFill>
                  <a:srgbClr val="3333FF"/>
                </a:solidFill>
              </a:rPr>
              <a:t>P/MAC </a:t>
            </a:r>
            <a:r>
              <a:rPr lang="el-GR" sz="2000" b="1" smtClean="0">
                <a:solidFill>
                  <a:srgbClr val="3333FF"/>
                </a:solidFill>
              </a:rPr>
              <a:t>διευθύνσεων</a:t>
            </a:r>
            <a:r>
              <a:rPr lang="en-US" sz="2000" smtClean="0"/>
              <a:t> </a:t>
            </a:r>
            <a:r>
              <a:rPr lang="el-GR" sz="2000" smtClean="0"/>
              <a:t>για κάποιους </a:t>
            </a:r>
            <a:r>
              <a:rPr lang="en-US" sz="2000" smtClean="0"/>
              <a:t> LAN </a:t>
            </a:r>
            <a:r>
              <a:rPr lang="el-GR" sz="2000" smtClean="0"/>
              <a:t>κόμβους</a:t>
            </a:r>
            <a:endParaRPr lang="en-US" sz="2000" smtClean="0"/>
          </a:p>
          <a:p>
            <a:pPr>
              <a:buFont typeface="Monotype Sorts"/>
              <a:buNone/>
            </a:pPr>
            <a:r>
              <a:rPr lang="en-US" sz="2000" smtClean="0">
                <a:solidFill>
                  <a:srgbClr val="FF0000"/>
                </a:solidFill>
              </a:rPr>
              <a:t>&lt; IP </a:t>
            </a:r>
            <a:r>
              <a:rPr lang="el-GR" sz="2000" smtClean="0">
                <a:solidFill>
                  <a:srgbClr val="FF0000"/>
                </a:solidFill>
              </a:rPr>
              <a:t>διεύθυνση,</a:t>
            </a:r>
            <a:r>
              <a:rPr lang="en-US" sz="2000" smtClean="0">
                <a:solidFill>
                  <a:srgbClr val="FF0000"/>
                </a:solidFill>
              </a:rPr>
              <a:t> MAC </a:t>
            </a:r>
            <a:r>
              <a:rPr lang="el-GR" sz="2000" smtClean="0">
                <a:solidFill>
                  <a:srgbClr val="FF0000"/>
                </a:solidFill>
              </a:rPr>
              <a:t>διεύθυνση,</a:t>
            </a:r>
            <a:r>
              <a:rPr lang="en-US" sz="2000" smtClean="0">
                <a:solidFill>
                  <a:srgbClr val="FF0000"/>
                </a:solidFill>
              </a:rPr>
              <a:t>TTL&gt;</a:t>
            </a:r>
          </a:p>
          <a:p>
            <a:pPr>
              <a:buFont typeface="Monotype Sorts"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 </a:t>
            </a:r>
            <a:r>
              <a:rPr lang="en-US" b="1" smtClean="0"/>
              <a:t>TTL (Time To Live):</a:t>
            </a:r>
            <a:r>
              <a:rPr lang="en-US" smtClean="0"/>
              <a:t> </a:t>
            </a:r>
          </a:p>
          <a:p>
            <a:pPr lvl="1">
              <a:buFont typeface="Monotype Sorts"/>
              <a:buNone/>
            </a:pPr>
            <a:r>
              <a:rPr lang="el-GR" smtClean="0"/>
              <a:t>ο χρόνος μετά από τον οποίο η αντιστοίχηση μιας διεύθυνσης θα ξεχαστεί</a:t>
            </a:r>
            <a:r>
              <a:rPr lang="en-US" smtClean="0"/>
              <a:t> (</a:t>
            </a:r>
            <a:r>
              <a:rPr lang="el-GR" smtClean="0"/>
              <a:t>τυπικά</a:t>
            </a:r>
            <a:r>
              <a:rPr lang="en-US" smtClean="0"/>
              <a:t> 20 </a:t>
            </a:r>
            <a:r>
              <a:rPr lang="el-GR" smtClean="0"/>
              <a:t>λεπτά</a:t>
            </a:r>
            <a:r>
              <a:rPr lang="en-US" smtClean="0"/>
              <a:t>)</a:t>
            </a:r>
          </a:p>
        </p:txBody>
      </p:sp>
      <p:grpSp>
        <p:nvGrpSpPr>
          <p:cNvPr id="5128" name="Group 4"/>
          <p:cNvGrpSpPr>
            <a:grpSpLocks/>
          </p:cNvGrpSpPr>
          <p:nvPr/>
        </p:nvGrpSpPr>
        <p:grpSpPr bwMode="auto">
          <a:xfrm>
            <a:off x="0" y="1196975"/>
            <a:ext cx="4787900" cy="1277938"/>
            <a:chOff x="297" y="3336"/>
            <a:chExt cx="2788" cy="805"/>
          </a:xfrm>
        </p:grpSpPr>
        <p:sp>
          <p:nvSpPr>
            <p:cNvPr id="5155" name="Text Box 5"/>
            <p:cNvSpPr txBox="1">
              <a:spLocks noChangeArrowheads="1"/>
            </p:cNvSpPr>
            <p:nvPr/>
          </p:nvSpPr>
          <p:spPr bwMode="auto">
            <a:xfrm>
              <a:off x="390" y="3350"/>
              <a:ext cx="267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400">
                  <a:latin typeface="Comic Sans MS" pitchFamily="66" charset="0"/>
                </a:rPr>
                <a:t>Ερώτηση</a:t>
              </a:r>
              <a:r>
                <a:rPr lang="en-US" sz="2400">
                  <a:latin typeface="Comic Sans MS" pitchFamily="66" charset="0"/>
                </a:rPr>
                <a:t>: </a:t>
              </a:r>
              <a:r>
                <a:rPr lang="el-GR" sz="2400">
                  <a:latin typeface="Comic Sans MS" pitchFamily="66" charset="0"/>
                </a:rPr>
                <a:t>πώς θα καθορίσουμε</a:t>
              </a:r>
              <a:endParaRPr lang="en-US" sz="2400">
                <a:latin typeface="Comic Sans MS" pitchFamily="66" charset="0"/>
              </a:endParaRPr>
            </a:p>
            <a:p>
              <a:pPr eaLnBrk="0" hangingPunct="0"/>
              <a:r>
                <a:rPr lang="el-GR" sz="2400">
                  <a:latin typeface="Comic Sans MS" pitchFamily="66" charset="0"/>
                </a:rPr>
                <a:t>την </a:t>
              </a:r>
              <a:r>
                <a:rPr lang="en-US" sz="2400">
                  <a:latin typeface="Comic Sans MS" pitchFamily="66" charset="0"/>
                </a:rPr>
                <a:t>MAC </a:t>
              </a:r>
              <a:r>
                <a:rPr lang="el-GR" sz="2400">
                  <a:latin typeface="Comic Sans MS" pitchFamily="66" charset="0"/>
                </a:rPr>
                <a:t>διεύθυνση του </a:t>
              </a:r>
              <a:r>
                <a:rPr lang="en-US" sz="2400">
                  <a:latin typeface="Comic Sans MS" pitchFamily="66" charset="0"/>
                </a:rPr>
                <a:t>B</a:t>
              </a:r>
            </a:p>
            <a:p>
              <a:pPr eaLnBrk="0" hangingPunct="0"/>
              <a:r>
                <a:rPr lang="el-GR" sz="2400">
                  <a:latin typeface="Comic Sans MS" pitchFamily="66" charset="0"/>
                </a:rPr>
                <a:t>ξέροντας την Ι</a:t>
              </a:r>
              <a:r>
                <a:rPr lang="en-US" sz="2400">
                  <a:latin typeface="Comic Sans MS" pitchFamily="66" charset="0"/>
                </a:rPr>
                <a:t>P </a:t>
              </a:r>
              <a:r>
                <a:rPr lang="el-GR" sz="2400">
                  <a:latin typeface="Comic Sans MS" pitchFamily="66" charset="0"/>
                </a:rPr>
                <a:t>διεύθυνσή του</a:t>
              </a:r>
              <a:r>
                <a:rPr lang="en-US" sz="2400">
                  <a:latin typeface="Comic Sans MS" pitchFamily="66" charset="0"/>
                </a:rPr>
                <a:t>?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56" name="Rectangle 6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</p:grp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093913" y="3617913"/>
          <a:ext cx="350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3617913"/>
                        <a:ext cx="350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Freeform 8"/>
          <p:cNvSpPr>
            <a:spLocks/>
          </p:cNvSpPr>
          <p:nvPr/>
        </p:nvSpPr>
        <p:spPr bwMode="auto">
          <a:xfrm>
            <a:off x="1625600" y="4356100"/>
            <a:ext cx="1176338" cy="1250950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3357563" y="4727575"/>
          <a:ext cx="350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727575"/>
                        <a:ext cx="350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2085975" y="5913438"/>
          <a:ext cx="3508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5913438"/>
                        <a:ext cx="3508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671513" y="4630738"/>
          <a:ext cx="350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4630738"/>
                        <a:ext cx="350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3243263" y="4818063"/>
            <a:ext cx="155575" cy="125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985838" y="4706938"/>
            <a:ext cx="153987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2249488" y="3919538"/>
            <a:ext cx="111125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2211388" y="5757863"/>
            <a:ext cx="109537" cy="157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>
            <a:off x="1136650" y="4770438"/>
            <a:ext cx="51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2290763" y="4078288"/>
            <a:ext cx="0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>
            <a:off x="2787650" y="48736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 flipV="1">
            <a:off x="2268538" y="5486400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2474913" y="3900488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1A-2F-BB-76-09-AD</a:t>
            </a:r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 flipH="1" flipV="1">
            <a:off x="2363788" y="3983038"/>
            <a:ext cx="1492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 flipV="1">
            <a:off x="3311525" y="49355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1" name="Text Box 23"/>
          <p:cNvSpPr txBox="1">
            <a:spLocks noChangeArrowheads="1"/>
          </p:cNvSpPr>
          <p:nvPr/>
        </p:nvSpPr>
        <p:spPr bwMode="auto">
          <a:xfrm>
            <a:off x="2962275" y="5175250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58-23-D7-FA-20-B0</a:t>
            </a:r>
          </a:p>
        </p:txBody>
      </p:sp>
      <p:sp>
        <p:nvSpPr>
          <p:cNvPr id="5142" name="Line 24"/>
          <p:cNvSpPr>
            <a:spLocks noChangeShapeType="1"/>
          </p:cNvSpPr>
          <p:nvPr/>
        </p:nvSpPr>
        <p:spPr bwMode="auto">
          <a:xfrm flipH="1">
            <a:off x="2327275" y="5824538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3" name="Text Box 25"/>
          <p:cNvSpPr txBox="1">
            <a:spLocks noChangeArrowheads="1"/>
          </p:cNvSpPr>
          <p:nvPr/>
        </p:nvSpPr>
        <p:spPr bwMode="auto">
          <a:xfrm>
            <a:off x="2571750" y="5756275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0C-C4-11-6F-E3-98</a:t>
            </a:r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 flipV="1">
            <a:off x="1062038" y="4830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107950" y="5084763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71-65-F7-2B-08-53</a:t>
            </a:r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1806575" y="4757738"/>
            <a:ext cx="86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   LAN</a:t>
            </a:r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auto">
          <a:xfrm>
            <a:off x="301625" y="4229100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237.196.7.23</a:t>
            </a:r>
          </a:p>
        </p:txBody>
      </p:sp>
      <p:sp>
        <p:nvSpPr>
          <p:cNvPr id="5148" name="Line 30"/>
          <p:cNvSpPr>
            <a:spLocks noChangeShapeType="1"/>
          </p:cNvSpPr>
          <p:nvPr/>
        </p:nvSpPr>
        <p:spPr bwMode="auto">
          <a:xfrm>
            <a:off x="847725" y="4437063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2592388" y="3573463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237.196.7.78</a:t>
            </a:r>
          </a:p>
        </p:txBody>
      </p:sp>
      <p:sp>
        <p:nvSpPr>
          <p:cNvPr id="5150" name="Line 32"/>
          <p:cNvSpPr>
            <a:spLocks noChangeShapeType="1"/>
          </p:cNvSpPr>
          <p:nvPr/>
        </p:nvSpPr>
        <p:spPr bwMode="auto">
          <a:xfrm flipH="1" flipV="1">
            <a:off x="2389188" y="3676650"/>
            <a:ext cx="2381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51" name="Line 33"/>
          <p:cNvSpPr>
            <a:spLocks noChangeShapeType="1"/>
          </p:cNvSpPr>
          <p:nvPr/>
        </p:nvSpPr>
        <p:spPr bwMode="auto">
          <a:xfrm>
            <a:off x="3527425" y="452913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52" name="Text Box 34"/>
          <p:cNvSpPr txBox="1">
            <a:spLocks noChangeArrowheads="1"/>
          </p:cNvSpPr>
          <p:nvPr/>
        </p:nvSpPr>
        <p:spPr bwMode="auto">
          <a:xfrm>
            <a:off x="3013075" y="43116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237.196.7.14</a:t>
            </a:r>
          </a:p>
        </p:txBody>
      </p:sp>
      <p:sp>
        <p:nvSpPr>
          <p:cNvPr id="5153" name="Line 35"/>
          <p:cNvSpPr>
            <a:spLocks noChangeShapeType="1"/>
          </p:cNvSpPr>
          <p:nvPr/>
        </p:nvSpPr>
        <p:spPr bwMode="auto">
          <a:xfrm>
            <a:off x="1909763" y="6043613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54" name="Text Box 36"/>
          <p:cNvSpPr txBox="1">
            <a:spLocks noChangeArrowheads="1"/>
          </p:cNvSpPr>
          <p:nvPr/>
        </p:nvSpPr>
        <p:spPr bwMode="auto">
          <a:xfrm>
            <a:off x="865188" y="5927725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237.196.7.88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</a:t>
            </a:r>
            <a:r>
              <a:rPr lang="el-GR" smtClean="0"/>
              <a:t>Διευθύνσεις και</a:t>
            </a:r>
            <a:r>
              <a:rPr lang="en-US" smtClean="0"/>
              <a:t> ARP</a:t>
            </a: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648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>
                <a:solidFill>
                  <a:srgbClr val="008000"/>
                </a:solidFill>
                <a:latin typeface="Comic Sans MS" pitchFamily="66" charset="0"/>
              </a:rPr>
              <a:t>Κάθε κόμβος στο</a:t>
            </a:r>
            <a:r>
              <a:rPr lang="en-US" sz="2000" b="1">
                <a:solidFill>
                  <a:srgbClr val="008000"/>
                </a:solidFill>
                <a:latin typeface="Comic Sans MS" pitchFamily="66" charset="0"/>
              </a:rPr>
              <a:t> LAN </a:t>
            </a:r>
            <a:r>
              <a:rPr lang="el-GR" sz="2000" b="1">
                <a:solidFill>
                  <a:srgbClr val="008000"/>
                </a:solidFill>
                <a:latin typeface="Comic Sans MS" pitchFamily="66" charset="0"/>
              </a:rPr>
              <a:t>έχει μοναδική </a:t>
            </a:r>
            <a:r>
              <a:rPr lang="en-US" sz="2000" b="1">
                <a:solidFill>
                  <a:srgbClr val="008000"/>
                </a:solidFill>
                <a:latin typeface="Comic Sans MS" pitchFamily="66" charset="0"/>
              </a:rPr>
              <a:t>LAN </a:t>
            </a:r>
            <a:r>
              <a:rPr lang="el-GR" sz="2000" b="1">
                <a:solidFill>
                  <a:srgbClr val="008000"/>
                </a:solidFill>
                <a:latin typeface="Comic Sans MS" pitchFamily="66" charset="0"/>
              </a:rPr>
              <a:t>διεύθυνση</a:t>
            </a:r>
            <a:endParaRPr lang="en-US" sz="2000" b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4500563" y="2492375"/>
            <a:ext cx="4859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Broadcast </a:t>
            </a:r>
            <a:r>
              <a:rPr lang="el-GR" sz="1800">
                <a:solidFill>
                  <a:srgbClr val="FF0000"/>
                </a:solidFill>
                <a:latin typeface="Comic Sans MS" pitchFamily="66" charset="0"/>
              </a:rPr>
              <a:t>διεύθυνση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 = FF-FF-FF-FF-FF-FF</a:t>
            </a:r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6156325" y="155733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6443663" y="1484313"/>
            <a:ext cx="111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el-GR" sz="1800">
                <a:solidFill>
                  <a:srgbClr val="FF0000"/>
                </a:solidFill>
                <a:latin typeface="Comic Sans MS" pitchFamily="66" charset="0"/>
              </a:rPr>
              <a:t>κόμβος</a:t>
            </a:r>
            <a:endParaRPr 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155" name="Group 7"/>
          <p:cNvGrpSpPr>
            <a:grpSpLocks/>
          </p:cNvGrpSpPr>
          <p:nvPr/>
        </p:nvGrpSpPr>
        <p:grpSpPr bwMode="auto">
          <a:xfrm>
            <a:off x="0" y="1484313"/>
            <a:ext cx="6061075" cy="4279900"/>
            <a:chOff x="201" y="1293"/>
            <a:chExt cx="3818" cy="2696"/>
          </a:xfrm>
        </p:grpSpPr>
        <p:graphicFrame>
          <p:nvGraphicFramePr>
            <p:cNvPr id="6146" name="Object 8"/>
            <p:cNvGraphicFramePr>
              <a:graphicFrameLocks noChangeAspect="1"/>
            </p:cNvGraphicFramePr>
            <p:nvPr/>
          </p:nvGraphicFramePr>
          <p:xfrm>
            <a:off x="1869" y="1293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6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1293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Freeform 9"/>
            <p:cNvSpPr>
              <a:spLocks/>
            </p:cNvSpPr>
            <p:nvPr/>
          </p:nvSpPr>
          <p:spPr bwMode="auto">
            <a:xfrm>
              <a:off x="1356" y="2055"/>
              <a:ext cx="1289" cy="1291"/>
            </a:xfrm>
            <a:custGeom>
              <a:avLst/>
              <a:gdLst>
                <a:gd name="T0" fmla="*/ 230 w 1292"/>
                <a:gd name="T1" fmla="*/ 7 h 1255"/>
                <a:gd name="T2" fmla="*/ 35 w 1292"/>
                <a:gd name="T3" fmla="*/ 204 h 1255"/>
                <a:gd name="T4" fmla="*/ 29 w 1292"/>
                <a:gd name="T5" fmla="*/ 674 h 1255"/>
                <a:gd name="T6" fmla="*/ 53 w 1292"/>
                <a:gd name="T7" fmla="*/ 1069 h 1255"/>
                <a:gd name="T8" fmla="*/ 236 w 1292"/>
                <a:gd name="T9" fmla="*/ 1123 h 1255"/>
                <a:gd name="T10" fmla="*/ 637 w 1292"/>
                <a:gd name="T11" fmla="*/ 1454 h 1255"/>
                <a:gd name="T12" fmla="*/ 977 w 1292"/>
                <a:gd name="T13" fmla="*/ 1595 h 1255"/>
                <a:gd name="T14" fmla="*/ 1172 w 1292"/>
                <a:gd name="T15" fmla="*/ 1318 h 1255"/>
                <a:gd name="T16" fmla="*/ 1244 w 1292"/>
                <a:gd name="T17" fmla="*/ 575 h 1255"/>
                <a:gd name="T18" fmla="*/ 1178 w 1292"/>
                <a:gd name="T19" fmla="*/ 272 h 1255"/>
                <a:gd name="T20" fmla="*/ 731 w 1292"/>
                <a:gd name="T21" fmla="*/ 148 h 1255"/>
                <a:gd name="T22" fmla="*/ 230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6147" name="Object 10"/>
            <p:cNvGraphicFramePr>
              <a:graphicFrameLocks noChangeAspect="1"/>
            </p:cNvGraphicFramePr>
            <p:nvPr/>
          </p:nvGraphicFramePr>
          <p:xfrm>
            <a:off x="3255" y="243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7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243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11"/>
            <p:cNvGraphicFramePr>
              <a:graphicFrameLocks noChangeAspect="1"/>
            </p:cNvGraphicFramePr>
            <p:nvPr/>
          </p:nvGraphicFramePr>
          <p:xfrm>
            <a:off x="1860" y="3661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3661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12"/>
            <p:cNvGraphicFramePr>
              <a:graphicFrameLocks noChangeAspect="1"/>
            </p:cNvGraphicFramePr>
            <p:nvPr/>
          </p:nvGraphicFramePr>
          <p:xfrm>
            <a:off x="310" y="2338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2338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8" name="Rectangle 13"/>
            <p:cNvSpPr>
              <a:spLocks noChangeArrowheads="1"/>
            </p:cNvSpPr>
            <p:nvPr/>
          </p:nvSpPr>
          <p:spPr bwMode="auto">
            <a:xfrm>
              <a:off x="3130" y="2531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654" y="2416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6160" name="Rectangle 15"/>
            <p:cNvSpPr>
              <a:spLocks noChangeArrowheads="1"/>
            </p:cNvSpPr>
            <p:nvPr/>
          </p:nvSpPr>
          <p:spPr bwMode="auto">
            <a:xfrm>
              <a:off x="2040" y="1604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6161" name="Rectangle 16"/>
            <p:cNvSpPr>
              <a:spLocks noChangeArrowheads="1"/>
            </p:cNvSpPr>
            <p:nvPr/>
          </p:nvSpPr>
          <p:spPr bwMode="auto">
            <a:xfrm>
              <a:off x="1998" y="3501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819" y="2482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2085" y="1769"/>
              <a:ext cx="0" cy="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 flipH="1">
              <a:off x="2629" y="2588"/>
              <a:ext cx="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V="1">
              <a:off x="2061" y="322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66" name="Text Box 21"/>
            <p:cNvSpPr txBox="1">
              <a:spLocks noChangeArrowheads="1"/>
            </p:cNvSpPr>
            <p:nvPr/>
          </p:nvSpPr>
          <p:spPr bwMode="auto">
            <a:xfrm>
              <a:off x="2287" y="1585"/>
              <a:ext cx="11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1A-2F-BB-76-09-AD</a:t>
              </a:r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H="1" flipV="1">
              <a:off x="2166" y="1671"/>
              <a:ext cx="162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 flipV="1">
              <a:off x="3205" y="2653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69" name="Text Box 24"/>
            <p:cNvSpPr txBox="1">
              <a:spLocks noChangeArrowheads="1"/>
            </p:cNvSpPr>
            <p:nvPr/>
          </p:nvSpPr>
          <p:spPr bwMode="auto">
            <a:xfrm>
              <a:off x="2822" y="2899"/>
              <a:ext cx="1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58-23-D7-FA-20-B0</a:t>
              </a:r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>
              <a:off x="2126" y="357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71" name="Text Box 26"/>
            <p:cNvSpPr txBox="1">
              <a:spLocks noChangeArrowheads="1"/>
            </p:cNvSpPr>
            <p:nvPr/>
          </p:nvSpPr>
          <p:spPr bwMode="auto">
            <a:xfrm>
              <a:off x="2392" y="3499"/>
              <a:ext cx="11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0C-C4-11-6F-E3-98</a:t>
              </a:r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V="1">
              <a:off x="737" y="2545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173" name="Text Box 28"/>
            <p:cNvSpPr txBox="1">
              <a:spLocks noChangeArrowheads="1"/>
            </p:cNvSpPr>
            <p:nvPr/>
          </p:nvSpPr>
          <p:spPr bwMode="auto">
            <a:xfrm>
              <a:off x="201" y="2818"/>
              <a:ext cx="1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71-65-F7-2B-08-53</a:t>
              </a:r>
            </a:p>
          </p:txBody>
        </p:sp>
        <p:sp>
          <p:nvSpPr>
            <p:cNvPr id="6174" name="Text Box 29"/>
            <p:cNvSpPr txBox="1">
              <a:spLocks noChangeArrowheads="1"/>
            </p:cNvSpPr>
            <p:nvPr/>
          </p:nvSpPr>
          <p:spPr bwMode="auto">
            <a:xfrm>
              <a:off x="1661" y="2284"/>
              <a:ext cx="93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   LAN</a:t>
              </a:r>
            </a:p>
            <a:p>
              <a:pPr eaLnBrk="0" hangingPunct="0"/>
              <a:r>
                <a:rPr lang="en-US" sz="1800">
                  <a:latin typeface="Comic Sans MS" pitchFamily="66" charset="0"/>
                </a:rPr>
                <a:t>(</a:t>
              </a:r>
              <a:r>
                <a:rPr lang="el-GR" sz="1800">
                  <a:latin typeface="Comic Sans MS" pitchFamily="66" charset="0"/>
                </a:rPr>
                <a:t>ενσύρματο</a:t>
              </a:r>
            </a:p>
            <a:p>
              <a:pPr eaLnBrk="0" hangingPunct="0"/>
              <a:r>
                <a:rPr lang="el-GR" sz="1800">
                  <a:latin typeface="Comic Sans MS" pitchFamily="66" charset="0"/>
                </a:rPr>
                <a:t> ή ασύρματο)</a:t>
              </a:r>
              <a:endParaRPr lang="en-US" sz="1800">
                <a:latin typeface="Comic Sans MS" pitchFamily="66" charset="0"/>
              </a:endParaRPr>
            </a:p>
          </p:txBody>
        </p:sp>
      </p:grpSp>
      <p:sp>
        <p:nvSpPr>
          <p:cNvPr id="6156" name="Text Box 30"/>
          <p:cNvSpPr txBox="1">
            <a:spLocks noChangeArrowheads="1"/>
          </p:cNvSpPr>
          <p:nvPr/>
        </p:nvSpPr>
        <p:spPr bwMode="auto">
          <a:xfrm>
            <a:off x="0" y="5876925"/>
            <a:ext cx="5654675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ARP: address resolution protocol</a:t>
            </a:r>
          </a:p>
          <a:p>
            <a:r>
              <a:rPr lang="el-GR" sz="1600" b="1">
                <a:solidFill>
                  <a:srgbClr val="3333FF"/>
                </a:solidFill>
              </a:rPr>
              <a:t>Το </a:t>
            </a:r>
            <a:r>
              <a:rPr lang="en-US" sz="1600" b="1">
                <a:solidFill>
                  <a:srgbClr val="3333FF"/>
                </a:solidFill>
              </a:rPr>
              <a:t>ARP </a:t>
            </a:r>
            <a:r>
              <a:rPr lang="el-GR" sz="1600" b="1">
                <a:solidFill>
                  <a:srgbClr val="3333FF"/>
                </a:solidFill>
              </a:rPr>
              <a:t>επιλύει</a:t>
            </a:r>
            <a:r>
              <a:rPr lang="en-US" sz="1600" b="1">
                <a:solidFill>
                  <a:srgbClr val="3333FF"/>
                </a:solidFill>
              </a:rPr>
              <a:t> </a:t>
            </a:r>
            <a:r>
              <a:rPr lang="el-GR" sz="1600" b="1">
                <a:solidFill>
                  <a:srgbClr val="3333FF"/>
                </a:solidFill>
              </a:rPr>
              <a:t>μια</a:t>
            </a:r>
            <a:r>
              <a:rPr lang="en-US" sz="1600" b="1">
                <a:solidFill>
                  <a:srgbClr val="3333FF"/>
                </a:solidFill>
              </a:rPr>
              <a:t> IP </a:t>
            </a:r>
            <a:r>
              <a:rPr lang="el-GR" sz="1600" b="1">
                <a:solidFill>
                  <a:srgbClr val="3333FF"/>
                </a:solidFill>
              </a:rPr>
              <a:t>διεύθυνση</a:t>
            </a:r>
            <a:r>
              <a:rPr lang="en-US" sz="1600" b="1">
                <a:solidFill>
                  <a:srgbClr val="3333FF"/>
                </a:solidFill>
              </a:rPr>
              <a:t> </a:t>
            </a:r>
            <a:r>
              <a:rPr lang="el-GR" sz="1600" b="1">
                <a:solidFill>
                  <a:srgbClr val="3333FF"/>
                </a:solidFill>
              </a:rPr>
              <a:t>σε</a:t>
            </a:r>
            <a:r>
              <a:rPr lang="en-US" sz="1600" b="1">
                <a:solidFill>
                  <a:srgbClr val="3333FF"/>
                </a:solidFill>
              </a:rPr>
              <a:t> </a:t>
            </a:r>
            <a:r>
              <a:rPr lang="el-GR" sz="1600" b="1">
                <a:solidFill>
                  <a:srgbClr val="3333FF"/>
                </a:solidFill>
              </a:rPr>
              <a:t>μία</a:t>
            </a:r>
            <a:r>
              <a:rPr lang="en-US" sz="1600" b="1">
                <a:solidFill>
                  <a:srgbClr val="3333FF"/>
                </a:solidFill>
              </a:rPr>
              <a:t> LAN </a:t>
            </a:r>
            <a:r>
              <a:rPr lang="el-GR" sz="1600" b="1">
                <a:solidFill>
                  <a:srgbClr val="3333FF"/>
                </a:solidFill>
              </a:rPr>
              <a:t>διεύθυνση</a:t>
            </a:r>
            <a:endParaRPr lang="en-US" sz="1600" b="1">
              <a:solidFill>
                <a:srgbClr val="3333FF"/>
              </a:solidFill>
            </a:endParaRPr>
          </a:p>
          <a:p>
            <a:r>
              <a:rPr lang="el-GR" sz="1600"/>
              <a:t>Αλλά μόνο για τους κόμβους στο ίδιο</a:t>
            </a:r>
            <a:r>
              <a:rPr lang="en-US" sz="1600"/>
              <a:t> LAN</a:t>
            </a:r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</a:t>
            </a:r>
            <a:r>
              <a:rPr lang="el-GR" smtClean="0"/>
              <a:t>Διεύθυνση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358313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Η κατανομή (</a:t>
            </a:r>
            <a:r>
              <a:rPr lang="en-US" sz="2200" dirty="0" smtClean="0"/>
              <a:t>allocation</a:t>
            </a:r>
            <a:r>
              <a:rPr lang="el-GR" sz="2200" dirty="0" smtClean="0"/>
              <a:t>) των </a:t>
            </a:r>
            <a:r>
              <a:rPr lang="en-US" sz="2200" dirty="0" smtClean="0"/>
              <a:t>MAC </a:t>
            </a:r>
            <a:r>
              <a:rPr lang="el-GR" sz="2200" dirty="0" smtClean="0"/>
              <a:t>διευθύνσεων</a:t>
            </a:r>
            <a:r>
              <a:rPr lang="en-US" sz="2200" dirty="0" smtClean="0"/>
              <a:t> </a:t>
            </a:r>
            <a:r>
              <a:rPr lang="el-GR" sz="2200" dirty="0" smtClean="0"/>
              <a:t>διαχειρίζεται από</a:t>
            </a:r>
            <a:r>
              <a:rPr lang="en-US" sz="2200" dirty="0" smtClean="0"/>
              <a:t> IEEE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Ο κατασκευαστής </a:t>
            </a:r>
            <a:r>
              <a:rPr lang="en-US" sz="2200" dirty="0" smtClean="0"/>
              <a:t> </a:t>
            </a:r>
            <a:r>
              <a:rPr lang="el-GR" sz="2200" dirty="0" smtClean="0">
                <a:solidFill>
                  <a:schemeClr val="accent2"/>
                </a:solidFill>
              </a:rPr>
              <a:t>αγοράζει ένα μέρος από τον χώρο των </a:t>
            </a:r>
            <a:r>
              <a:rPr lang="en-US" sz="2200" dirty="0" smtClean="0">
                <a:solidFill>
                  <a:schemeClr val="accent2"/>
                </a:solidFill>
              </a:rPr>
              <a:t> MAC</a:t>
            </a:r>
            <a:r>
              <a:rPr lang="el-GR" sz="2200" dirty="0" smtClean="0">
                <a:solidFill>
                  <a:schemeClr val="accent2"/>
                </a:solidFill>
              </a:rPr>
              <a:t> διευθύνσεων</a:t>
            </a:r>
            <a:r>
              <a:rPr lang="en-US" sz="2200" dirty="0" smtClean="0"/>
              <a:t> (</a:t>
            </a:r>
            <a:r>
              <a:rPr lang="el-GR" sz="2200" dirty="0" smtClean="0"/>
              <a:t>για να διασφαλίσει την μοναδικότητα</a:t>
            </a:r>
            <a:r>
              <a:rPr lang="en-US" sz="2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Αντιστοιχία</a:t>
            </a:r>
            <a:r>
              <a:rPr lang="en-US" sz="2200" dirty="0" smtClean="0"/>
              <a:t>:</a:t>
            </a:r>
          </a:p>
          <a:p>
            <a:pPr>
              <a:buFont typeface="Monotype Sorts"/>
              <a:buNone/>
            </a:pPr>
            <a:r>
              <a:rPr lang="en-US" sz="2200" dirty="0" smtClean="0"/>
              <a:t>         (a) MAC </a:t>
            </a:r>
            <a:r>
              <a:rPr lang="el-GR" sz="2200" dirty="0" smtClean="0"/>
              <a:t>διεύθυνση</a:t>
            </a:r>
            <a:r>
              <a:rPr lang="en-US" sz="2200" dirty="0" smtClean="0"/>
              <a:t>:</a:t>
            </a:r>
            <a:r>
              <a:rPr lang="el-GR" sz="2200" dirty="0" smtClean="0"/>
              <a:t> αριθμός ταυτότητας</a:t>
            </a:r>
            <a:endParaRPr lang="en-US" sz="2200" dirty="0" smtClean="0"/>
          </a:p>
          <a:p>
            <a:pPr>
              <a:buFont typeface="Monotype Sorts"/>
              <a:buNone/>
            </a:pPr>
            <a:r>
              <a:rPr lang="en-US" sz="2200" dirty="0" smtClean="0"/>
              <a:t>         (b) IP </a:t>
            </a:r>
            <a:r>
              <a:rPr lang="el-GR" sz="2200" dirty="0" smtClean="0"/>
              <a:t>διεύθυνση</a:t>
            </a:r>
            <a:r>
              <a:rPr lang="en-US" sz="2200" dirty="0" smtClean="0"/>
              <a:t>: </a:t>
            </a:r>
            <a:r>
              <a:rPr lang="el-GR" sz="2200" dirty="0" smtClean="0"/>
              <a:t>αριθμός του σταθερού τηλεφώνου</a:t>
            </a:r>
          </a:p>
          <a:p>
            <a:pPr>
              <a:buFont typeface="Monotype Sorts"/>
              <a:buNone/>
            </a:pPr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33CC33"/>
                </a:solidFill>
              </a:rPr>
              <a:t>MAC flat </a:t>
            </a:r>
            <a:r>
              <a:rPr lang="el-GR" sz="2200" b="1" dirty="0" smtClean="0">
                <a:solidFill>
                  <a:srgbClr val="33CC33"/>
                </a:solidFill>
              </a:rPr>
              <a:t>διεύθυνση</a:t>
            </a:r>
            <a:endParaRPr lang="en-US" sz="2200" b="1" dirty="0" smtClean="0">
              <a:solidFill>
                <a:srgbClr val="33CC33"/>
              </a:solidFill>
            </a:endParaRPr>
          </a:p>
          <a:p>
            <a:pPr lvl="1">
              <a:buFont typeface="Monotype Sorts"/>
              <a:buNone/>
            </a:pPr>
            <a:r>
              <a:rPr lang="en-US" sz="2200" dirty="0" smtClean="0">
                <a:sym typeface="Wingdings" pitchFamily="2" charset="2"/>
              </a:rPr>
              <a:t> </a:t>
            </a:r>
            <a:r>
              <a:rPr lang="el-GR" sz="2200" dirty="0" smtClean="0">
                <a:sym typeface="Wingdings" pitchFamily="2" charset="2"/>
              </a:rPr>
              <a:t>μπορεί να μεταφέρει κάρτες </a:t>
            </a:r>
            <a:r>
              <a:rPr lang="en-US" sz="2200" dirty="0" smtClean="0"/>
              <a:t>LAN </a:t>
            </a:r>
            <a:r>
              <a:rPr lang="el-GR" sz="2200" dirty="0" smtClean="0"/>
              <a:t>από ένα </a:t>
            </a:r>
            <a:r>
              <a:rPr lang="en-US" sz="2200" dirty="0" smtClean="0"/>
              <a:t>LAN </a:t>
            </a:r>
            <a:r>
              <a:rPr lang="el-GR" sz="2200" dirty="0" smtClean="0"/>
              <a:t>σε ένα άλλο χωρίς να αλλάζει την </a:t>
            </a:r>
            <a:r>
              <a:rPr lang="en-US" sz="2200" dirty="0" smtClean="0"/>
              <a:t>MAC </a:t>
            </a:r>
            <a:r>
              <a:rPr lang="el-GR" sz="2200" dirty="0" smtClean="0"/>
              <a:t>διεύθυνση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3333FF"/>
                </a:solidFill>
              </a:rPr>
              <a:t>IP </a:t>
            </a:r>
            <a:r>
              <a:rPr lang="el-GR" sz="2200" b="1" dirty="0" smtClean="0">
                <a:solidFill>
                  <a:srgbClr val="3333FF"/>
                </a:solidFill>
              </a:rPr>
              <a:t>ιεραρχική διεύθυνση </a:t>
            </a:r>
            <a:r>
              <a:rPr lang="el-GR" sz="2200" b="1" dirty="0" smtClean="0">
                <a:solidFill>
                  <a:schemeClr val="accent1"/>
                </a:solidFill>
              </a:rPr>
              <a:t>ΔΕΝ ΕΙΝΑΙ</a:t>
            </a:r>
            <a:r>
              <a:rPr lang="en-US" sz="2200" b="1" dirty="0" smtClean="0"/>
              <a:t> </a:t>
            </a:r>
            <a:r>
              <a:rPr lang="el-GR" sz="2200" b="1" dirty="0" smtClean="0"/>
              <a:t>φορητή</a:t>
            </a:r>
            <a:endParaRPr lang="en-US" sz="2200" b="1" dirty="0" smtClean="0"/>
          </a:p>
          <a:p>
            <a:pPr lvl="1">
              <a:buFont typeface="Monotype Sorts"/>
              <a:buNone/>
            </a:pPr>
            <a:r>
              <a:rPr lang="en-US" sz="2200" dirty="0" smtClean="0">
                <a:solidFill>
                  <a:srgbClr val="008000"/>
                </a:solidFill>
                <a:sym typeface="Wingdings" pitchFamily="2" charset="2"/>
              </a:rPr>
              <a:t> </a:t>
            </a:r>
            <a:r>
              <a:rPr lang="el-GR" sz="2200" dirty="0" smtClean="0">
                <a:solidFill>
                  <a:srgbClr val="008000"/>
                </a:solidFill>
                <a:sym typeface="Wingdings" pitchFamily="2" charset="2"/>
              </a:rPr>
              <a:t>εξαρτάται από το </a:t>
            </a:r>
            <a:r>
              <a:rPr lang="en-US" sz="2200" dirty="0" smtClean="0">
                <a:solidFill>
                  <a:srgbClr val="008000"/>
                </a:solidFill>
              </a:rPr>
              <a:t>IP </a:t>
            </a:r>
            <a:r>
              <a:rPr lang="el-GR" sz="2200" dirty="0" err="1" smtClean="0">
                <a:solidFill>
                  <a:srgbClr val="008000"/>
                </a:solidFill>
              </a:rPr>
              <a:t>υποδίκτυο</a:t>
            </a:r>
            <a:r>
              <a:rPr lang="el-GR" sz="2200" dirty="0" smtClean="0">
                <a:solidFill>
                  <a:srgbClr val="008000"/>
                </a:solidFill>
              </a:rPr>
              <a:t> (</a:t>
            </a:r>
            <a:r>
              <a:rPr lang="en-US" sz="2200" dirty="0" smtClean="0">
                <a:solidFill>
                  <a:srgbClr val="008000"/>
                </a:solidFill>
              </a:rPr>
              <a:t>subnet</a:t>
            </a:r>
            <a:r>
              <a:rPr lang="el-GR" sz="2200" dirty="0" smtClean="0">
                <a:solidFill>
                  <a:srgbClr val="008000"/>
                </a:solidFill>
              </a:rPr>
              <a:t>)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l-GR" sz="2200" dirty="0" smtClean="0">
                <a:solidFill>
                  <a:srgbClr val="008000"/>
                </a:solidFill>
              </a:rPr>
              <a:t>στο οποίο βρίσκεται ο κόμβος</a:t>
            </a:r>
            <a:endParaRPr lang="en-US" sz="2200" dirty="0" smtClean="0">
              <a:solidFill>
                <a:srgbClr val="008000"/>
              </a:solidFill>
            </a:endParaRP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72400" cy="666750"/>
          </a:xfrm>
        </p:spPr>
        <p:txBody>
          <a:bodyPr/>
          <a:lstStyle/>
          <a:p>
            <a:r>
              <a:rPr lang="en-US" sz="2800" smtClean="0"/>
              <a:t>ARP </a:t>
            </a:r>
            <a:r>
              <a:rPr lang="el-GR" sz="2800" smtClean="0"/>
              <a:t>πρωτόκολλο</a:t>
            </a:r>
            <a:r>
              <a:rPr lang="en-US" sz="2800" smtClean="0"/>
              <a:t>: </a:t>
            </a:r>
            <a:r>
              <a:rPr lang="el-GR" sz="2800" smtClean="0"/>
              <a:t>Ίδιο</a:t>
            </a:r>
            <a:r>
              <a:rPr lang="en-US" sz="2800" smtClean="0"/>
              <a:t> LAN (</a:t>
            </a:r>
            <a:r>
              <a:rPr lang="el-GR" sz="2800" smtClean="0"/>
              <a:t>δίκτυο</a:t>
            </a:r>
            <a:r>
              <a:rPr lang="en-US" sz="2800" smtClean="0"/>
              <a:t>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68413"/>
            <a:ext cx="4751388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Ο </a:t>
            </a:r>
            <a:r>
              <a:rPr lang="en-US" sz="2000" i="1" dirty="0" smtClean="0"/>
              <a:t>A</a:t>
            </a:r>
            <a:r>
              <a:rPr lang="el-GR" sz="2000" i="1" dirty="0" smtClean="0"/>
              <a:t> θέλει να στείλει ένα </a:t>
            </a:r>
            <a:r>
              <a:rPr lang="el-GR" sz="2000" i="1" dirty="0" err="1" smtClean="0"/>
              <a:t>δεδομενόγραμμα</a:t>
            </a:r>
            <a:r>
              <a:rPr lang="el-GR" sz="2000" i="1" dirty="0" smtClean="0"/>
              <a:t> στον</a:t>
            </a:r>
            <a:r>
              <a:rPr lang="en-US" sz="2000" dirty="0" smtClean="0"/>
              <a:t> </a:t>
            </a:r>
            <a:r>
              <a:rPr lang="en-US" sz="2000" i="1" dirty="0" smtClean="0"/>
              <a:t>B</a:t>
            </a:r>
            <a:r>
              <a:rPr lang="en-US" sz="2000" dirty="0" smtClean="0"/>
              <a:t>, &amp; </a:t>
            </a:r>
            <a:r>
              <a:rPr lang="el-GR" sz="2000" dirty="0" smtClean="0"/>
              <a:t>η διεύθυνση του Β δεν είναι στον</a:t>
            </a:r>
          </a:p>
          <a:p>
            <a:pPr marL="0" indent="0"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ARP </a:t>
            </a:r>
            <a:r>
              <a:rPr lang="el-GR" sz="2000" dirty="0" smtClean="0"/>
              <a:t>πίνακα του Α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Ο </a:t>
            </a:r>
            <a:r>
              <a:rPr lang="en-US" sz="2000" i="1" dirty="0" smtClean="0"/>
              <a:t>A</a:t>
            </a:r>
            <a:r>
              <a:rPr lang="en-US" sz="2000" dirty="0" smtClean="0"/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εκπέμπει</a:t>
            </a:r>
            <a:r>
              <a:rPr lang="en-US" sz="2000" dirty="0" smtClean="0"/>
              <a:t> </a:t>
            </a:r>
            <a:r>
              <a:rPr lang="el-GR" sz="2000" dirty="0" smtClean="0"/>
              <a:t>ένα πακέτο ερωτήματος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query)</a:t>
            </a:r>
            <a:r>
              <a:rPr lang="el-GR" sz="2000" dirty="0" smtClean="0"/>
              <a:t> </a:t>
            </a:r>
            <a:r>
              <a:rPr lang="en-US" sz="2000" dirty="0" smtClean="0"/>
              <a:t>ARP, </a:t>
            </a:r>
            <a:r>
              <a:rPr lang="el-GR" sz="2000" dirty="0" smtClean="0"/>
              <a:t>που περιέχει την </a:t>
            </a:r>
            <a:r>
              <a:rPr lang="en-US" sz="2000" dirty="0" smtClean="0"/>
              <a:t> IP </a:t>
            </a:r>
            <a:r>
              <a:rPr lang="el-GR" sz="2000" dirty="0" smtClean="0"/>
              <a:t>διεύθυνση του </a:t>
            </a:r>
            <a:r>
              <a:rPr lang="en-US" sz="2000" dirty="0" smtClean="0"/>
              <a:t>B</a:t>
            </a:r>
            <a:endParaRPr lang="el-GR" sz="2000" dirty="0" smtClean="0"/>
          </a:p>
          <a:p>
            <a:endParaRPr lang="en-US" sz="2000" dirty="0" smtClean="0"/>
          </a:p>
          <a:p>
            <a:pPr>
              <a:buFont typeface="Monotype Sorts"/>
              <a:buNone/>
            </a:pPr>
            <a:r>
              <a:rPr lang="en-US" sz="2000" dirty="0" smtClean="0">
                <a:sym typeface="Webdings" pitchFamily="18" charset="2"/>
              </a:rPr>
              <a:t> </a:t>
            </a:r>
            <a:r>
              <a:rPr lang="el-GR" sz="2000" b="1" dirty="0" smtClean="0">
                <a:solidFill>
                  <a:srgbClr val="008000"/>
                </a:solidFill>
              </a:rPr>
              <a:t>Όλοι οι κόμβοι </a:t>
            </a:r>
            <a:r>
              <a:rPr lang="el-GR" sz="2000" dirty="0" smtClean="0"/>
              <a:t>σε αυτό το </a:t>
            </a:r>
            <a:r>
              <a:rPr lang="en-US" sz="2000" dirty="0" smtClean="0"/>
              <a:t>LAN </a:t>
            </a:r>
            <a:r>
              <a:rPr lang="el-GR" sz="2000" dirty="0" smtClean="0"/>
              <a:t>λαμβάνουν το </a:t>
            </a:r>
            <a:r>
              <a:rPr lang="en-US" sz="2000" dirty="0" smtClean="0"/>
              <a:t>ARP packet</a:t>
            </a:r>
          </a:p>
          <a:p>
            <a:pPr>
              <a:buFont typeface="Monotype Sorts"/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O B</a:t>
            </a:r>
            <a:r>
              <a:rPr lang="en-US" sz="2000" dirty="0" smtClean="0"/>
              <a:t> </a:t>
            </a:r>
            <a:r>
              <a:rPr lang="el-GR" sz="2000" dirty="0" smtClean="0"/>
              <a:t>λαμβάνει</a:t>
            </a:r>
            <a:r>
              <a:rPr lang="en-US" sz="2000" dirty="0" smtClean="0"/>
              <a:t> </a:t>
            </a:r>
            <a:r>
              <a:rPr lang="el-GR" sz="2000" dirty="0" smtClean="0"/>
              <a:t>το </a:t>
            </a:r>
            <a:r>
              <a:rPr lang="en-US" sz="2000" dirty="0" smtClean="0"/>
              <a:t>ARP</a:t>
            </a:r>
            <a:r>
              <a:rPr lang="el-GR" sz="2000" dirty="0" smtClean="0"/>
              <a:t> πακέτο   	απαντάει στον</a:t>
            </a:r>
            <a:r>
              <a:rPr lang="en-US" sz="2000" dirty="0" smtClean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 </a:t>
            </a:r>
            <a:r>
              <a:rPr lang="el-GR" sz="2000" dirty="0" smtClean="0"/>
              <a:t>με την </a:t>
            </a:r>
            <a:r>
              <a:rPr lang="en-US" sz="2000" dirty="0" smtClean="0"/>
              <a:t>MAC </a:t>
            </a:r>
            <a:r>
              <a:rPr lang="el-GR" sz="2000" dirty="0" smtClean="0"/>
              <a:t>  </a:t>
            </a:r>
            <a:br>
              <a:rPr lang="el-GR" sz="2000" dirty="0" smtClean="0"/>
            </a:br>
            <a:r>
              <a:rPr lang="el-GR" sz="2000" dirty="0" smtClean="0"/>
              <a:t>   	διεύθυνσή του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το πλαίσιο στέλνεται στην </a:t>
            </a:r>
            <a:r>
              <a:rPr lang="en-US" sz="2000" dirty="0" smtClean="0"/>
              <a:t>MAC </a:t>
            </a:r>
            <a:r>
              <a:rPr lang="el-GR" sz="2000" dirty="0" smtClean="0"/>
              <a:t>διεύθυνση του Α</a:t>
            </a:r>
            <a:r>
              <a:rPr lang="en-US" sz="2000" dirty="0" smtClean="0"/>
              <a:t> (unicast)</a:t>
            </a:r>
          </a:p>
          <a:p>
            <a:endParaRPr lang="en-US" sz="2000" dirty="0" smtClean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84663" y="1143000"/>
            <a:ext cx="4859337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Ο </a:t>
            </a:r>
            <a:r>
              <a:rPr lang="en-US" sz="2000" i="1" dirty="0" smtClean="0"/>
              <a:t>A </a:t>
            </a:r>
            <a:r>
              <a:rPr lang="el-GR" sz="2000" i="1" dirty="0" smtClean="0"/>
              <a:t>σώζει (</a:t>
            </a:r>
            <a:r>
              <a:rPr lang="en-US" sz="2000" i="1" dirty="0" smtClean="0"/>
              <a:t>caches</a:t>
            </a:r>
            <a:r>
              <a:rPr lang="el-GR" sz="2000" i="1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το ζεύγος διευθύνσεων </a:t>
            </a:r>
            <a:r>
              <a:rPr lang="en-US" sz="2000" dirty="0" smtClean="0"/>
              <a:t>IP-</a:t>
            </a:r>
            <a:r>
              <a:rPr lang="el-GR" sz="2000" dirty="0" smtClean="0"/>
              <a:t>σε</a:t>
            </a:r>
            <a:r>
              <a:rPr lang="en-US" sz="2000" dirty="0" smtClean="0"/>
              <a:t>-MAC </a:t>
            </a:r>
            <a:r>
              <a:rPr lang="el-GR" sz="2000" dirty="0" smtClean="0"/>
              <a:t>στον</a:t>
            </a:r>
            <a:r>
              <a:rPr lang="en-US" sz="2000" dirty="0" smtClean="0"/>
              <a:t> ARP </a:t>
            </a:r>
            <a:r>
              <a:rPr lang="el-GR" sz="2000" dirty="0" smtClean="0"/>
              <a:t>πίνακά του</a:t>
            </a:r>
            <a:r>
              <a:rPr lang="en-US" sz="2000" dirty="0" smtClean="0"/>
              <a:t> </a:t>
            </a:r>
            <a:r>
              <a:rPr lang="el-GR" sz="2000" dirty="0" smtClean="0"/>
              <a:t>μέχρι η πληροφορία να παλιώσει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chemeClr val="accent1"/>
                </a:solidFill>
              </a:rPr>
              <a:t>times out</a:t>
            </a:r>
            <a:r>
              <a:rPr lang="en-US" sz="2000" dirty="0" smtClean="0"/>
              <a:t>) </a:t>
            </a:r>
          </a:p>
          <a:p>
            <a:pPr marL="457200" lvl="1" indent="0">
              <a:buNone/>
            </a:pPr>
            <a:r>
              <a:rPr lang="en-US" sz="2000" b="1" u="sng" dirty="0" smtClean="0">
                <a:solidFill>
                  <a:srgbClr val="3333FF"/>
                </a:solidFill>
              </a:rPr>
              <a:t>soft state</a:t>
            </a:r>
            <a:r>
              <a:rPr lang="en-US" sz="2000" dirty="0" smtClean="0"/>
              <a:t>: </a:t>
            </a:r>
            <a:r>
              <a:rPr lang="el-GR" sz="2000" dirty="0" smtClean="0">
                <a:solidFill>
                  <a:srgbClr val="3333FF"/>
                </a:solidFill>
              </a:rPr>
              <a:t>πληροφορία που λήγει</a:t>
            </a:r>
            <a:r>
              <a:rPr lang="en-US" sz="2000" dirty="0" smtClean="0">
                <a:solidFill>
                  <a:srgbClr val="3333FF"/>
                </a:solidFill>
              </a:rPr>
              <a:t> (</a:t>
            </a:r>
            <a:r>
              <a:rPr lang="el-GR" sz="2000" dirty="0" smtClean="0">
                <a:solidFill>
                  <a:srgbClr val="3333FF"/>
                </a:solidFill>
              </a:rPr>
              <a:t>φεύγει</a:t>
            </a:r>
            <a:r>
              <a:rPr lang="en-US" sz="2000" dirty="0" smtClean="0">
                <a:solidFill>
                  <a:srgbClr val="3333FF"/>
                </a:solidFill>
              </a:rPr>
              <a:t>) </a:t>
            </a:r>
            <a:r>
              <a:rPr lang="el-GR" sz="2000" dirty="0" smtClean="0">
                <a:solidFill>
                  <a:srgbClr val="3333FF"/>
                </a:solidFill>
              </a:rPr>
              <a:t>αν δεν ανανεωθεί</a:t>
            </a:r>
          </a:p>
          <a:p>
            <a:pPr lvl="1">
              <a:buFont typeface="Monotype Sorts"/>
              <a:buNone/>
            </a:pPr>
            <a:endParaRPr lang="en-US" sz="2000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Το </a:t>
            </a:r>
            <a:r>
              <a:rPr lang="en-US" sz="2000" dirty="0" smtClean="0"/>
              <a:t>ARP </a:t>
            </a:r>
            <a:r>
              <a:rPr lang="el-GR" sz="2000" dirty="0" smtClean="0"/>
              <a:t>είναι</a:t>
            </a:r>
            <a:r>
              <a:rPr lang="en-US" sz="2000" dirty="0" smtClean="0"/>
              <a:t> “</a:t>
            </a:r>
            <a:r>
              <a:rPr lang="en-US" sz="2000" b="1" dirty="0" smtClean="0">
                <a:solidFill>
                  <a:srgbClr val="008000"/>
                </a:solidFill>
              </a:rPr>
              <a:t>plug-and-play</a:t>
            </a:r>
            <a:r>
              <a:rPr lang="en-US" sz="2000" dirty="0" smtClean="0"/>
              <a:t>”:</a:t>
            </a:r>
          </a:p>
          <a:p>
            <a:pPr marL="457200" lvl="1" indent="0">
              <a:buNone/>
            </a:pPr>
            <a:r>
              <a:rPr lang="el-GR" sz="2000" dirty="0" smtClean="0"/>
              <a:t>οι κόμβοι δημιουργούν τους</a:t>
            </a:r>
            <a:r>
              <a:rPr lang="en-US" sz="2000" dirty="0" smtClean="0"/>
              <a:t> ARP </a:t>
            </a:r>
            <a:r>
              <a:rPr lang="el-GR" sz="2000" dirty="0" smtClean="0"/>
              <a:t>πίνακές τους</a:t>
            </a:r>
            <a:r>
              <a:rPr lang="en-US" sz="2000" dirty="0" smtClean="0"/>
              <a:t> </a:t>
            </a:r>
            <a:r>
              <a:rPr lang="el-GR" sz="2000" b="1" dirty="0" smtClean="0"/>
              <a:t>χωρίς την παρέμβαση του διαχειριστή του δικτύου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Μια άλλη αντιστοιχία μεταξύ</a:t>
            </a:r>
            <a:r>
              <a:rPr lang="en-US" sz="2800" smtClean="0"/>
              <a:t> </a:t>
            </a:r>
            <a:r>
              <a:rPr lang="el-GR" sz="2800" smtClean="0"/>
              <a:t>Επιπέδου Δικτύου</a:t>
            </a:r>
            <a:r>
              <a:rPr lang="en-US" sz="2800" smtClean="0"/>
              <a:t> &amp; MAC</a:t>
            </a:r>
            <a:endParaRPr lang="el-GR" sz="28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Το </a:t>
            </a:r>
            <a:r>
              <a:rPr lang="en-US" dirty="0" smtClean="0"/>
              <a:t>DNS </a:t>
            </a:r>
            <a:r>
              <a:rPr lang="el-GR" dirty="0" smtClean="0"/>
              <a:t>είναι αντίστοιχο με το </a:t>
            </a:r>
            <a:r>
              <a:rPr lang="en-US" dirty="0" smtClean="0"/>
              <a:t>ARP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Το </a:t>
            </a:r>
            <a:r>
              <a:rPr lang="en-US" b="1" dirty="0" smtClean="0">
                <a:solidFill>
                  <a:srgbClr val="3333FF"/>
                </a:solidFill>
              </a:rPr>
              <a:t>DNS</a:t>
            </a:r>
            <a:r>
              <a:rPr lang="en-US" dirty="0" smtClean="0"/>
              <a:t> </a:t>
            </a:r>
            <a:r>
              <a:rPr lang="el-GR" dirty="0" smtClean="0"/>
              <a:t>επιλύει </a:t>
            </a:r>
            <a:r>
              <a:rPr lang="el-GR" b="1" i="1" dirty="0" smtClean="0">
                <a:solidFill>
                  <a:srgbClr val="3333FF"/>
                </a:solidFill>
              </a:rPr>
              <a:t>ονόματα κόμβων</a:t>
            </a:r>
            <a:r>
              <a:rPr lang="en-US" b="1" i="1" dirty="0" smtClean="0">
                <a:solidFill>
                  <a:srgbClr val="3333FF"/>
                </a:solidFill>
              </a:rPr>
              <a:t> </a:t>
            </a:r>
            <a:r>
              <a:rPr lang="el-GR" b="1" i="1" dirty="0" smtClean="0">
                <a:solidFill>
                  <a:srgbClr val="3333FF"/>
                </a:solidFill>
              </a:rPr>
              <a:t>(</a:t>
            </a:r>
            <a:r>
              <a:rPr lang="en-US" b="1" i="1" dirty="0" smtClean="0">
                <a:solidFill>
                  <a:srgbClr val="3333FF"/>
                </a:solidFill>
              </a:rPr>
              <a:t>hostnames)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l-GR" b="1" dirty="0" smtClean="0">
                <a:solidFill>
                  <a:srgbClr val="3333FF"/>
                </a:solidFill>
              </a:rPr>
              <a:t>σε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i="1" dirty="0" smtClean="0">
                <a:solidFill>
                  <a:srgbClr val="3333FF"/>
                </a:solidFill>
              </a:rPr>
              <a:t>IP </a:t>
            </a:r>
            <a:r>
              <a:rPr lang="el-GR" b="1" i="1" dirty="0" smtClean="0">
                <a:solidFill>
                  <a:srgbClr val="3333FF"/>
                </a:solidFill>
              </a:rPr>
              <a:t>διευθύνσεις</a:t>
            </a:r>
            <a:endParaRPr lang="en-US" b="1" i="1" dirty="0" smtClean="0">
              <a:solidFill>
                <a:srgbClr val="3333FF"/>
              </a:solidFill>
            </a:endParaRPr>
          </a:p>
          <a:p>
            <a:pPr>
              <a:buFont typeface="Monotype Sorts"/>
              <a:buNone/>
            </a:pPr>
            <a:r>
              <a:rPr lang="en-US" dirty="0" smtClean="0">
                <a:sym typeface="Wingdings" pitchFamily="2" charset="2"/>
              </a:rPr>
              <a:t> </a:t>
            </a:r>
            <a:r>
              <a:rPr lang="el-GR" dirty="0" smtClean="0">
                <a:sym typeface="Wingdings" pitchFamily="2" charset="2"/>
              </a:rPr>
              <a:t>Όμως</a:t>
            </a:r>
            <a:r>
              <a:rPr lang="en-US" dirty="0" smtClean="0"/>
              <a:t>, </a:t>
            </a:r>
            <a:r>
              <a:rPr lang="el-GR" dirty="0" smtClean="0"/>
              <a:t>το </a:t>
            </a:r>
            <a:r>
              <a:rPr lang="en-US" dirty="0" smtClean="0"/>
              <a:t>DNS </a:t>
            </a:r>
            <a:r>
              <a:rPr lang="el-GR" dirty="0" smtClean="0"/>
              <a:t>επιλύει ονόματα κόμβων για </a:t>
            </a:r>
            <a:r>
              <a:rPr lang="en-US" dirty="0" smtClean="0"/>
              <a:t> </a:t>
            </a:r>
            <a:r>
              <a:rPr lang="el-GR" dirty="0" smtClean="0"/>
              <a:t>κόμβους </a:t>
            </a:r>
            <a:r>
              <a:rPr lang="el-GR" b="1" i="1" u="sng" dirty="0" smtClean="0">
                <a:solidFill>
                  <a:srgbClr val="3333FF"/>
                </a:solidFill>
              </a:rPr>
              <a:t>οπουδήποτε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l-GR" b="1" dirty="0" smtClean="0">
                <a:solidFill>
                  <a:srgbClr val="3333FF"/>
                </a:solidFill>
              </a:rPr>
              <a:t>στο </a:t>
            </a:r>
            <a:r>
              <a:rPr lang="en-US" b="1" dirty="0" smtClean="0">
                <a:solidFill>
                  <a:srgbClr val="3333FF"/>
                </a:solidFill>
              </a:rPr>
              <a:t>Internet</a:t>
            </a:r>
          </a:p>
          <a:p>
            <a:pPr>
              <a:buFont typeface="Monotype Sorts"/>
              <a:buNone/>
            </a:pPr>
            <a:r>
              <a:rPr lang="en-US" dirty="0" smtClean="0"/>
              <a:t>                     </a:t>
            </a:r>
            <a:r>
              <a:rPr lang="el-GR" dirty="0" smtClean="0"/>
              <a:t>ενώ</a:t>
            </a:r>
            <a:r>
              <a:rPr lang="en-US" dirty="0" smtClean="0"/>
              <a:t> </a:t>
            </a:r>
          </a:p>
          <a:p>
            <a:pPr>
              <a:buFont typeface="Monotype Sorts"/>
              <a:buNone/>
            </a:pPr>
            <a:r>
              <a:rPr lang="en-US" b="1" dirty="0" smtClean="0">
                <a:solidFill>
                  <a:srgbClr val="008000"/>
                </a:solidFill>
              </a:rPr>
              <a:t>    </a:t>
            </a:r>
            <a:r>
              <a:rPr lang="el-GR" dirty="0" smtClean="0">
                <a:sym typeface="Wingdings" pitchFamily="2" charset="2"/>
              </a:rPr>
              <a:t>το</a:t>
            </a:r>
            <a:r>
              <a:rPr lang="en-US" b="1" dirty="0" smtClean="0">
                <a:solidFill>
                  <a:srgbClr val="008000"/>
                </a:solidFill>
              </a:rPr>
              <a:t> ARP </a:t>
            </a:r>
            <a:r>
              <a:rPr lang="el-GR" dirty="0" smtClean="0"/>
              <a:t>επιλύει</a:t>
            </a:r>
            <a:r>
              <a:rPr lang="en-US" dirty="0" smtClean="0"/>
              <a:t> IP </a:t>
            </a:r>
            <a:r>
              <a:rPr lang="el-GR" dirty="0" smtClean="0"/>
              <a:t>διευθύνσεις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008000"/>
                </a:solidFill>
              </a:rPr>
              <a:t>μόνο για κόμβους στο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l-GR" b="1" u="sng" dirty="0" smtClean="0">
                <a:solidFill>
                  <a:srgbClr val="008000"/>
                </a:solidFill>
              </a:rPr>
              <a:t>ίδιο </a:t>
            </a:r>
            <a:r>
              <a:rPr lang="en-US" b="1" u="sng" dirty="0" smtClean="0">
                <a:solidFill>
                  <a:srgbClr val="008000"/>
                </a:solidFill>
              </a:rPr>
              <a:t>LAN</a:t>
            </a:r>
            <a:endParaRPr lang="el-GR" b="1" u="sng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</a:t>
            </a:r>
            <a:r>
              <a:rPr lang="el-GR" smtClean="0"/>
              <a:t>Διευθύνσεις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-468313" y="2209800"/>
            <a:ext cx="10082213" cy="4648200"/>
          </a:xfrm>
        </p:spPr>
        <p:txBody>
          <a:bodyPr/>
          <a:lstStyle/>
          <a:p>
            <a:pPr lvl="1">
              <a:buFont typeface="Monotype Sorts"/>
              <a:buNone/>
            </a:pPr>
            <a:r>
              <a:rPr lang="en-US" sz="2400" smtClean="0">
                <a:sym typeface="Wingdings" pitchFamily="2" charset="2"/>
              </a:rPr>
              <a:t></a:t>
            </a:r>
            <a:r>
              <a:rPr lang="el-GR" sz="2400" smtClean="0">
                <a:sym typeface="Wingdings" pitchFamily="2" charset="2"/>
              </a:rPr>
              <a:t> </a:t>
            </a:r>
            <a:r>
              <a:rPr lang="el-GR" sz="2200" smtClean="0"/>
              <a:t>χρησιμοποιείται για να βάζει πλαίσια από ένα </a:t>
            </a:r>
            <a:r>
              <a:rPr lang="en-US" sz="2200" smtClean="0"/>
              <a:t>interface </a:t>
            </a:r>
            <a:r>
              <a:rPr lang="el-GR" sz="2200" smtClean="0"/>
              <a:t>σε ένα </a:t>
            </a:r>
          </a:p>
          <a:p>
            <a:pPr lvl="1">
              <a:buFont typeface="Monotype Sorts"/>
              <a:buNone/>
            </a:pPr>
            <a:r>
              <a:rPr lang="el-GR" sz="2200" smtClean="0"/>
              <a:t>άλλο </a:t>
            </a:r>
            <a:r>
              <a:rPr lang="en-US" sz="2200" smtClean="0"/>
              <a:t>interface </a:t>
            </a:r>
            <a:r>
              <a:rPr lang="el-GR" sz="2200" smtClean="0"/>
              <a:t>φυσικά συνεδεμένο </a:t>
            </a:r>
            <a:r>
              <a:rPr lang="en-US" sz="2200" smtClean="0"/>
              <a:t>(</a:t>
            </a:r>
            <a:r>
              <a:rPr lang="el-GR" sz="2200" smtClean="0"/>
              <a:t>ίδιο δίκτυο</a:t>
            </a:r>
            <a:r>
              <a:rPr lang="en-US" sz="2200" smtClean="0"/>
              <a:t>)</a:t>
            </a:r>
          </a:p>
          <a:p>
            <a:pPr lvl="1"/>
            <a:r>
              <a:rPr lang="en-US" sz="2200" smtClean="0">
                <a:solidFill>
                  <a:schemeClr val="hlink"/>
                </a:solidFill>
              </a:rPr>
              <a:t>48-bit MAC </a:t>
            </a:r>
            <a:r>
              <a:rPr lang="el-GR" sz="2200" smtClean="0">
                <a:solidFill>
                  <a:schemeClr val="hlink"/>
                </a:solidFill>
              </a:rPr>
              <a:t>διεύθυνση</a:t>
            </a:r>
            <a:r>
              <a:rPr lang="en-US" sz="2200" smtClean="0">
                <a:solidFill>
                  <a:schemeClr val="hlink"/>
                </a:solidFill>
              </a:rPr>
              <a:t> </a:t>
            </a:r>
            <a:r>
              <a:rPr lang="en-US" sz="2200" smtClean="0"/>
              <a:t>(</a:t>
            </a:r>
            <a:r>
              <a:rPr lang="el-GR" sz="2200" smtClean="0"/>
              <a:t>για τα περισσότερα</a:t>
            </a:r>
            <a:r>
              <a:rPr lang="en-US" sz="2200" smtClean="0"/>
              <a:t> LANs) </a:t>
            </a:r>
            <a:r>
              <a:rPr lang="el-GR" sz="2200" smtClean="0"/>
              <a:t>τοποθετημενη μέσα στη </a:t>
            </a:r>
            <a:r>
              <a:rPr lang="en-US" sz="2200" smtClean="0"/>
              <a:t>ROM</a:t>
            </a:r>
            <a:r>
              <a:rPr lang="el-GR" sz="2200" smtClean="0"/>
              <a:t> του </a:t>
            </a:r>
            <a:r>
              <a:rPr lang="en-US" sz="2200" smtClean="0"/>
              <a:t>adapter</a:t>
            </a:r>
          </a:p>
          <a:p>
            <a:pPr lvl="1">
              <a:buFont typeface="Monotype Sorts"/>
              <a:buNone/>
            </a:pPr>
            <a:endParaRPr lang="en-US" sz="2400" smtClean="0"/>
          </a:p>
          <a:p>
            <a:pPr lvl="1">
              <a:buFont typeface="Monotype Sorts"/>
              <a:buNone/>
            </a:pPr>
            <a:endParaRPr lang="en-US" sz="2400" smtClean="0"/>
          </a:p>
          <a:p>
            <a:pPr>
              <a:buFont typeface="Monotype Sorts"/>
              <a:buNone/>
            </a:pPr>
            <a:r>
              <a:rPr lang="en-US" sz="2800" smtClean="0"/>
              <a:t>        </a:t>
            </a:r>
            <a:r>
              <a:rPr lang="en-US" sz="2800" smtClean="0">
                <a:sym typeface="Wingdings" pitchFamily="2" charset="2"/>
              </a:rPr>
              <a:t>  </a:t>
            </a:r>
            <a:r>
              <a:rPr lang="en-US" smtClean="0">
                <a:solidFill>
                  <a:srgbClr val="3333FF"/>
                </a:solidFill>
              </a:rPr>
              <a:t>32-bit IP </a:t>
            </a:r>
            <a:r>
              <a:rPr lang="el-GR" smtClean="0">
                <a:solidFill>
                  <a:srgbClr val="3333FF"/>
                </a:solidFill>
              </a:rPr>
              <a:t>διεύθυνση</a:t>
            </a:r>
            <a:r>
              <a:rPr lang="en-US" smtClean="0"/>
              <a:t>: </a:t>
            </a:r>
          </a:p>
          <a:p>
            <a:pPr lvl="1"/>
            <a:r>
              <a:rPr lang="el-GR" i="1" smtClean="0"/>
              <a:t>διεύθυνση επιπέδου δικτύου</a:t>
            </a:r>
            <a:endParaRPr lang="en-US" smtClean="0"/>
          </a:p>
          <a:p>
            <a:pPr lvl="1"/>
            <a:r>
              <a:rPr lang="el-GR" smtClean="0"/>
              <a:t>χρησιμοποιείται για να βάζει δεδομενογράμματα στο </a:t>
            </a:r>
            <a:r>
              <a:rPr lang="en-US" smtClean="0"/>
              <a:t>IP </a:t>
            </a:r>
            <a:r>
              <a:rPr lang="el-GR" smtClean="0"/>
              <a:t>υποδίκτυο του προορισμού</a:t>
            </a:r>
            <a:endParaRPr lang="el-GR" sz="2400" smtClean="0"/>
          </a:p>
          <a:p>
            <a:pPr lvl="1"/>
            <a:endParaRPr lang="el-GR" sz="24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581275" y="1125538"/>
            <a:ext cx="6040438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200">
                <a:solidFill>
                  <a:srgbClr val="000066"/>
                </a:solidFill>
              </a:rPr>
              <a:t>Ή </a:t>
            </a:r>
            <a:r>
              <a:rPr lang="en-US" sz="2200">
                <a:solidFill>
                  <a:srgbClr val="000066"/>
                </a:solidFill>
              </a:rPr>
              <a:t>LAN </a:t>
            </a:r>
            <a:r>
              <a:rPr lang="el-GR" sz="2200">
                <a:solidFill>
                  <a:srgbClr val="000066"/>
                </a:solidFill>
              </a:rPr>
              <a:t>ή</a:t>
            </a:r>
            <a:r>
              <a:rPr lang="en-US" sz="2200">
                <a:solidFill>
                  <a:srgbClr val="000066"/>
                </a:solidFill>
              </a:rPr>
              <a:t> </a:t>
            </a:r>
            <a:r>
              <a:rPr lang="el-GR" sz="2200">
                <a:solidFill>
                  <a:srgbClr val="000066"/>
                </a:solidFill>
              </a:rPr>
              <a:t>φυσικές</a:t>
            </a:r>
            <a:r>
              <a:rPr lang="en-US" sz="2200">
                <a:solidFill>
                  <a:srgbClr val="000066"/>
                </a:solidFill>
              </a:rPr>
              <a:t> </a:t>
            </a:r>
            <a:r>
              <a:rPr lang="el-GR" sz="2200">
                <a:solidFill>
                  <a:srgbClr val="000066"/>
                </a:solidFill>
              </a:rPr>
              <a:t>ή</a:t>
            </a:r>
            <a:r>
              <a:rPr lang="en-US" sz="2200">
                <a:solidFill>
                  <a:srgbClr val="000066"/>
                </a:solidFill>
              </a:rPr>
              <a:t> Ethernet </a:t>
            </a:r>
            <a:r>
              <a:rPr lang="el-GR" sz="2200">
                <a:solidFill>
                  <a:srgbClr val="000066"/>
                </a:solidFill>
              </a:rPr>
              <a:t>διευθύνσεις</a:t>
            </a:r>
          </a:p>
          <a:p>
            <a:pPr algn="r"/>
            <a:r>
              <a:rPr lang="el-GR" sz="2200">
                <a:solidFill>
                  <a:srgbClr val="000066"/>
                </a:solidFill>
              </a:rPr>
              <a:t>(άλλα ονόματα με τα οποία θα τις συναντήσετε)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Γιατί κάποια επίπεδα έχουν την δικιά τους διεύθυνση</a:t>
            </a:r>
            <a:r>
              <a:rPr lang="en-US" sz="2800" smtClean="0"/>
              <a:t>?</a:t>
            </a:r>
            <a:endParaRPr lang="el-GR" sz="280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46785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accent2"/>
                </a:solidFill>
              </a:rPr>
              <a:t>Ονόματα κόμβων</a:t>
            </a:r>
            <a:r>
              <a:rPr lang="en-US" dirty="0" smtClean="0"/>
              <a:t> </a:t>
            </a:r>
            <a:r>
              <a:rPr lang="el-GR" dirty="0" smtClean="0"/>
              <a:t>για το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chemeClr val="accent2"/>
                </a:solidFill>
              </a:rPr>
              <a:t>επίπεδο εφαρμογής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3333FF"/>
                </a:solidFill>
              </a:rPr>
              <a:t>IP </a:t>
            </a:r>
            <a:r>
              <a:rPr lang="el-GR" b="1" i="1" dirty="0" smtClean="0">
                <a:solidFill>
                  <a:srgbClr val="3333FF"/>
                </a:solidFill>
              </a:rPr>
              <a:t>διευθύνσεις</a:t>
            </a:r>
            <a:r>
              <a:rPr lang="en-US" dirty="0" smtClean="0"/>
              <a:t> </a:t>
            </a:r>
            <a:r>
              <a:rPr lang="el-GR" dirty="0" smtClean="0"/>
              <a:t>για το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3333FF"/>
                </a:solidFill>
              </a:rPr>
              <a:t>επίπεδο δικτύου</a:t>
            </a:r>
            <a:endParaRPr lang="en-US" b="1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8000"/>
                </a:solidFill>
              </a:rPr>
              <a:t>MAC </a:t>
            </a:r>
            <a:r>
              <a:rPr lang="el-GR" b="1" i="1" dirty="0" smtClean="0">
                <a:solidFill>
                  <a:srgbClr val="008000"/>
                </a:solidFill>
              </a:rPr>
              <a:t>διευθύνσεις</a:t>
            </a:r>
            <a:r>
              <a:rPr lang="en-US" dirty="0" smtClean="0"/>
              <a:t> </a:t>
            </a:r>
            <a:r>
              <a:rPr lang="el-GR" dirty="0" smtClean="0"/>
              <a:t>για το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MAC </a:t>
            </a:r>
            <a:r>
              <a:rPr lang="el-GR" b="1" dirty="0" smtClean="0">
                <a:solidFill>
                  <a:srgbClr val="008000"/>
                </a:solidFill>
              </a:rPr>
              <a:t>επίπεδο</a:t>
            </a:r>
            <a:endParaRPr lang="en-US" b="1" dirty="0" smtClean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9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l-GR" sz="2200" dirty="0" smtClean="0"/>
              <a:t>Αν διευθύνσεις επιπέδου δικτύου </a:t>
            </a:r>
            <a:r>
              <a:rPr lang="el-GR" sz="2200" dirty="0" err="1" smtClean="0"/>
              <a:t>χρησιμοποιόντουσαν</a:t>
            </a:r>
            <a:r>
              <a:rPr lang="el-GR" sz="2200" dirty="0" smtClean="0"/>
              <a:t> από</a:t>
            </a:r>
            <a:r>
              <a:rPr lang="en-US" sz="2200" dirty="0" smtClean="0"/>
              <a:t> adapters </a:t>
            </a:r>
            <a:r>
              <a:rPr lang="en-US" sz="2200" dirty="0" smtClean="0">
                <a:sym typeface="Wingdings" pitchFamily="2" charset="2"/>
              </a:rPr>
              <a:t> 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r>
              <a:rPr lang="el-GR" sz="2200" dirty="0" smtClean="0"/>
              <a:t>η διεύθυνση επιπέδου δικτύου θα έπρεπε να αποθηκευθεί στην </a:t>
            </a:r>
            <a:r>
              <a:rPr lang="en-US" sz="2200" dirty="0" smtClean="0"/>
              <a:t>RAM </a:t>
            </a:r>
            <a:r>
              <a:rPr lang="el-GR" sz="2200" dirty="0" smtClean="0"/>
              <a:t>του </a:t>
            </a:r>
            <a:r>
              <a:rPr lang="en-US" sz="2200" dirty="0" smtClean="0"/>
              <a:t>adapter</a:t>
            </a:r>
          </a:p>
          <a:p>
            <a:pPr>
              <a:buFont typeface="Monotype Sorts"/>
              <a:buNone/>
            </a:pPr>
            <a:r>
              <a:rPr lang="en-US" sz="3200" dirty="0" smtClean="0">
                <a:sym typeface="Wingdings" pitchFamily="2" charset="2"/>
              </a:rPr>
              <a:t>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l-GR" sz="2200" dirty="0" err="1" smtClean="0">
                <a:solidFill>
                  <a:srgbClr val="2929FF"/>
                </a:solidFill>
                <a:sym typeface="Wingdings" pitchFamily="2" charset="2"/>
              </a:rPr>
              <a:t>Ξαναρυθμίζονται</a:t>
            </a:r>
            <a:r>
              <a:rPr lang="el-GR" sz="2200" dirty="0" smtClean="0">
                <a:solidFill>
                  <a:srgbClr val="2929FF"/>
                </a:solidFill>
                <a:sym typeface="Wingdings" pitchFamily="2" charset="2"/>
              </a:rPr>
              <a:t> κάθε φορά που η συσκευή μετακινείται</a:t>
            </a:r>
            <a:endParaRPr lang="en-US" sz="2200" dirty="0" smtClean="0">
              <a:solidFill>
                <a:srgbClr val="2929FF"/>
              </a:solidFill>
            </a:endParaRPr>
          </a:p>
          <a:p>
            <a:pPr>
              <a:buSzTx/>
              <a:buFont typeface="Wingdings" pitchFamily="2" charset="2"/>
              <a:buChar char="L"/>
            </a:pPr>
            <a:r>
              <a:rPr lang="el-GR" sz="2200" dirty="0" smtClean="0">
                <a:solidFill>
                  <a:srgbClr val="3333FF"/>
                </a:solidFill>
              </a:rPr>
              <a:t>Οι </a:t>
            </a:r>
            <a:r>
              <a:rPr lang="en-US" sz="2200" dirty="0" smtClean="0">
                <a:solidFill>
                  <a:srgbClr val="3333FF"/>
                </a:solidFill>
              </a:rPr>
              <a:t>adapters </a:t>
            </a:r>
            <a:r>
              <a:rPr lang="el-GR" sz="2200" dirty="0" smtClean="0">
                <a:solidFill>
                  <a:srgbClr val="3333FF"/>
                </a:solidFill>
              </a:rPr>
              <a:t>δεν θα υποστήριζαν εύκολα διαφορετικά πρωτόκολλα επιπέδου δικτύου</a:t>
            </a:r>
            <a:r>
              <a:rPr lang="en-US" sz="2200" dirty="0" smtClean="0">
                <a:solidFill>
                  <a:srgbClr val="3333FF"/>
                </a:solidFill>
              </a:rPr>
              <a:t> …</a:t>
            </a:r>
          </a:p>
          <a:p>
            <a:pPr>
              <a:buFont typeface="Wingdings" pitchFamily="2" charset="2"/>
              <a:buNone/>
            </a:pPr>
            <a:endParaRPr lang="en-US" sz="900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l-GR" sz="2200" dirty="0" smtClean="0"/>
              <a:t>Αν δεν υπήρχε </a:t>
            </a:r>
            <a:r>
              <a:rPr lang="el-GR" sz="2200" b="1" dirty="0" smtClean="0"/>
              <a:t>καμία διεύθυνση</a:t>
            </a:r>
            <a:r>
              <a:rPr lang="en-US" sz="2200" dirty="0" smtClean="0"/>
              <a:t> </a:t>
            </a:r>
            <a:r>
              <a:rPr lang="el-GR" sz="2200" dirty="0" smtClean="0"/>
              <a:t>στους </a:t>
            </a:r>
            <a:r>
              <a:rPr lang="en-US" sz="2200" dirty="0" smtClean="0"/>
              <a:t>adapters &amp; </a:t>
            </a:r>
            <a:r>
              <a:rPr lang="el-GR" sz="2200" dirty="0" smtClean="0"/>
              <a:t>έπρεπε ο καθένας να στείλει τα δεδομένα στον </a:t>
            </a:r>
            <a:r>
              <a:rPr lang="el-GR" sz="2200" dirty="0" smtClean="0"/>
              <a:t>κόμβο</a:t>
            </a:r>
            <a:r>
              <a:rPr lang="el-GR" sz="2200" dirty="0" smtClean="0"/>
              <a:t>, το οποίο θα δημιουργούσε</a:t>
            </a:r>
            <a:endParaRPr lang="en-US" sz="2200" dirty="0" smtClean="0">
              <a:sym typeface="Wingdings" pitchFamily="2" charset="2"/>
            </a:endParaRPr>
          </a:p>
          <a:p>
            <a:pPr>
              <a:buFont typeface="Monotype Sorts"/>
              <a:buNone/>
            </a:pPr>
            <a:r>
              <a:rPr lang="el-GR" sz="2200" dirty="0" smtClean="0">
                <a:solidFill>
                  <a:schemeClr val="hlink"/>
                </a:solidFill>
                <a:sym typeface="Wingdings" pitchFamily="2" charset="2"/>
              </a:rPr>
              <a:t>περιττές</a:t>
            </a:r>
            <a:r>
              <a:rPr lang="en-US" sz="2200" dirty="0" smtClean="0">
                <a:solidFill>
                  <a:schemeClr val="hlink"/>
                </a:solidFill>
              </a:rPr>
              <a:t> </a:t>
            </a:r>
            <a:r>
              <a:rPr lang="el-GR" sz="2200" dirty="0" smtClean="0">
                <a:solidFill>
                  <a:schemeClr val="hlink"/>
                </a:solidFill>
              </a:rPr>
              <a:t>διακοπές (</a:t>
            </a:r>
            <a:r>
              <a:rPr lang="en-US" sz="2200" dirty="0" smtClean="0">
                <a:solidFill>
                  <a:schemeClr val="hlink"/>
                </a:solidFill>
              </a:rPr>
              <a:t>interruptions</a:t>
            </a:r>
            <a:r>
              <a:rPr lang="el-GR" sz="2200" dirty="0" smtClean="0">
                <a:solidFill>
                  <a:schemeClr val="hlink"/>
                </a:solidFill>
              </a:rPr>
              <a:t>)</a:t>
            </a:r>
            <a:r>
              <a:rPr lang="en-US" sz="2200" dirty="0" smtClean="0"/>
              <a:t> </a:t>
            </a:r>
            <a:r>
              <a:rPr lang="el-GR" sz="2200" dirty="0" smtClean="0"/>
              <a:t>για κάθε πλαίσιο</a:t>
            </a:r>
            <a:r>
              <a:rPr lang="en-US" dirty="0" smtClean="0"/>
              <a:t>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772400" cy="809625"/>
          </a:xfrm>
        </p:spPr>
        <p:txBody>
          <a:bodyPr/>
          <a:lstStyle/>
          <a:p>
            <a:r>
              <a:rPr lang="el-GR" smtClean="0"/>
              <a:t>Τοπολογία Αστεριού (</a:t>
            </a:r>
            <a:r>
              <a:rPr lang="en-US" smtClean="0"/>
              <a:t>Star topology</a:t>
            </a:r>
            <a:r>
              <a:rPr lang="el-GR" smtClean="0"/>
              <a:t>)</a:t>
            </a:r>
            <a:endParaRPr lang="en-US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25"/>
            <a:ext cx="9251950" cy="17383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Η τοπολογία του Διαύλου (</a:t>
            </a:r>
            <a:r>
              <a:rPr lang="en-US" sz="2000" dirty="0" smtClean="0"/>
              <a:t>Bus</a:t>
            </a:r>
            <a:r>
              <a:rPr lang="el-GR" sz="2000" dirty="0" smtClean="0"/>
              <a:t> </a:t>
            </a:r>
            <a:r>
              <a:rPr lang="en-US" sz="2000" dirty="0" smtClean="0"/>
              <a:t>topology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ήταν δημοφιλής στα μέσα των</a:t>
            </a:r>
            <a:r>
              <a:rPr lang="en-US" sz="2000" dirty="0" smtClean="0"/>
              <a:t> </a:t>
            </a:r>
            <a:r>
              <a:rPr lang="el-GR" sz="2000" dirty="0" smtClean="0"/>
              <a:t>΄</a:t>
            </a:r>
            <a:r>
              <a:rPr lang="en-US" sz="2000" dirty="0" smtClean="0"/>
              <a:t>90s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Πιο δημοφιλής τώρα είναι η </a:t>
            </a:r>
            <a:r>
              <a:rPr lang="el-GR" sz="2000" dirty="0" smtClean="0"/>
              <a:t>τοπολογία </a:t>
            </a:r>
            <a:r>
              <a:rPr lang="el-GR" sz="2000" dirty="0" smtClean="0"/>
              <a:t>αστεριού (</a:t>
            </a:r>
            <a:r>
              <a:rPr lang="en-US" sz="2000" dirty="0"/>
              <a:t>s</a:t>
            </a:r>
            <a:r>
              <a:rPr lang="en-US" sz="2000" dirty="0" smtClean="0"/>
              <a:t>tar </a:t>
            </a:r>
            <a:r>
              <a:rPr lang="en-US" sz="2000" dirty="0" smtClean="0"/>
              <a:t>topology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Επιλογές </a:t>
            </a:r>
            <a:r>
              <a:rPr lang="el-GR" sz="2000" dirty="0" smtClean="0"/>
              <a:t>σύνδεσης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chemeClr val="hlink"/>
                </a:solidFill>
              </a:rPr>
              <a:t>hub </a:t>
            </a:r>
            <a:r>
              <a:rPr lang="el-GR" sz="2000" dirty="0" smtClean="0"/>
              <a:t>ή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switch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3657600" y="4584700"/>
            <a:ext cx="423863" cy="103188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l-GR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649663" y="3095625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095625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686175" y="5721350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5721350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335588" y="429101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29101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1958975" y="4303713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303713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533650" y="44704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224463" y="44704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937000" y="3606800"/>
            <a:ext cx="144463" cy="24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946525" y="5497513"/>
            <a:ext cx="144463" cy="24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717800" y="4533900"/>
            <a:ext cx="100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992563" y="3851275"/>
            <a:ext cx="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186238" y="4533900"/>
            <a:ext cx="1017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3992563" y="4675188"/>
            <a:ext cx="12700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884488" y="4938713"/>
            <a:ext cx="796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hub or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switch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3259138" y="4702175"/>
            <a:ext cx="423862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7772400" cy="1143000"/>
          </a:xfrm>
        </p:spPr>
        <p:txBody>
          <a:bodyPr/>
          <a:lstStyle/>
          <a:p>
            <a:r>
              <a:rPr lang="en-US" smtClean="0"/>
              <a:t>Hubs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9144000" cy="2319338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2800" smtClean="0">
                <a:sym typeface="Webdings" pitchFamily="18" charset="2"/>
              </a:rPr>
              <a:t></a:t>
            </a:r>
            <a:r>
              <a:rPr lang="en-US" sz="2800" smtClean="0">
                <a:sym typeface="Webdings" pitchFamily="18" charset="2"/>
              </a:rPr>
              <a:t>   </a:t>
            </a:r>
            <a:r>
              <a:rPr lang="el-GR" smtClean="0"/>
              <a:t>Απλούστερος τρόπος να συνδέσουμε </a:t>
            </a:r>
            <a:r>
              <a:rPr lang="en-US" smtClean="0"/>
              <a:t>LANs</a:t>
            </a:r>
            <a:endParaRPr lang="el-GR" smtClean="0"/>
          </a:p>
        </p:txBody>
      </p:sp>
      <p:grpSp>
        <p:nvGrpSpPr>
          <p:cNvPr id="8200" name="Group 4"/>
          <p:cNvGrpSpPr>
            <a:grpSpLocks/>
          </p:cNvGrpSpPr>
          <p:nvPr/>
        </p:nvGrpSpPr>
        <p:grpSpPr bwMode="auto">
          <a:xfrm>
            <a:off x="0" y="1989138"/>
            <a:ext cx="7742238" cy="3500437"/>
            <a:chOff x="1234" y="2136"/>
            <a:chExt cx="4463" cy="1982"/>
          </a:xfrm>
        </p:grpSpPr>
        <p:sp>
          <p:nvSpPr>
            <p:cNvPr id="8205" name="Rectangle 5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8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9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Rectangle 10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8207" name="Rectangle 11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8208" name="Rectangle 12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8209" name="Rectangle 13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8210" name="Line 14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11" name="Line 15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12" name="Line 16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13" name="Line 17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14" name="Text Box 18"/>
            <p:cNvSpPr txBox="1">
              <a:spLocks noChangeArrowheads="1"/>
            </p:cNvSpPr>
            <p:nvPr/>
          </p:nvSpPr>
          <p:spPr bwMode="auto">
            <a:xfrm>
              <a:off x="2814" y="2665"/>
              <a:ext cx="28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2 </a:t>
              </a:r>
              <a:r>
                <a:rPr lang="el-GR" sz="1600">
                  <a:latin typeface="Comic Sans MS" pitchFamily="66" charset="0"/>
                </a:rPr>
                <a:t>ζεύγη συνεστραμμένου ζεύγους χάλκινου καλωδίου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15" name="Line 19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16" name="Text Box 20"/>
            <p:cNvSpPr txBox="1">
              <a:spLocks noChangeArrowheads="1"/>
            </p:cNvSpPr>
            <p:nvPr/>
          </p:nvSpPr>
          <p:spPr bwMode="auto">
            <a:xfrm>
              <a:off x="1817" y="3297"/>
              <a:ext cx="30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8217" name="Line 21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8201" name="Line 25"/>
          <p:cNvSpPr>
            <a:spLocks noChangeShapeType="1"/>
          </p:cNvSpPr>
          <p:nvPr/>
        </p:nvSpPr>
        <p:spPr bwMode="auto">
          <a:xfrm>
            <a:off x="2339975" y="3716338"/>
            <a:ext cx="1008063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2916238" y="4365625"/>
            <a:ext cx="5575300" cy="1016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l-GR" sz="2000"/>
              <a:t>Ένα</a:t>
            </a:r>
            <a:r>
              <a:rPr lang="en-US" sz="2000"/>
              <a:t> hub </a:t>
            </a:r>
            <a:r>
              <a:rPr lang="el-GR" sz="2000"/>
              <a:t>έχει</a:t>
            </a:r>
            <a:r>
              <a:rPr lang="en-US" sz="2000"/>
              <a:t> </a:t>
            </a:r>
            <a:r>
              <a:rPr lang="el-GR" sz="2000" b="1"/>
              <a:t>πολλές ζεύξεις</a:t>
            </a:r>
            <a:endParaRPr lang="en-US" sz="2000" b="1"/>
          </a:p>
          <a:p>
            <a:r>
              <a:rPr lang="el-GR" sz="2000"/>
              <a:t>Κάθε ζεύξη αντιστοιχεί σε μία διεπαφή στο </a:t>
            </a:r>
            <a:r>
              <a:rPr lang="en-US" sz="2000"/>
              <a:t>hub</a:t>
            </a:r>
          </a:p>
          <a:p>
            <a:r>
              <a:rPr lang="el-GR" sz="2000"/>
              <a:t>Το</a:t>
            </a:r>
            <a:r>
              <a:rPr lang="en-US" sz="2000"/>
              <a:t> hub </a:t>
            </a:r>
            <a:r>
              <a:rPr lang="el-GR" sz="2000"/>
              <a:t>είναι μια</a:t>
            </a:r>
            <a:r>
              <a:rPr lang="en-US" sz="2000"/>
              <a:t> </a:t>
            </a:r>
            <a:r>
              <a:rPr lang="el-GR" sz="2000" b="1">
                <a:solidFill>
                  <a:srgbClr val="3333FF"/>
                </a:solidFill>
              </a:rPr>
              <a:t>συσκευή φυσικού επιπέδου</a:t>
            </a:r>
          </a:p>
        </p:txBody>
      </p:sp>
      <p:sp>
        <p:nvSpPr>
          <p:cNvPr id="8203" name="Text Box 27"/>
          <p:cNvSpPr txBox="1">
            <a:spLocks noChangeArrowheads="1"/>
          </p:cNvSpPr>
          <p:nvPr/>
        </p:nvSpPr>
        <p:spPr bwMode="auto">
          <a:xfrm>
            <a:off x="2432050" y="2276475"/>
            <a:ext cx="45688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000" b="1">
                <a:solidFill>
                  <a:srgbClr val="008000"/>
                </a:solidFill>
              </a:rPr>
              <a:t>Άμεση</a:t>
            </a:r>
            <a:r>
              <a:rPr lang="en-US" sz="2000" b="1">
                <a:solidFill>
                  <a:srgbClr val="008000"/>
                </a:solidFill>
              </a:rPr>
              <a:t>, </a:t>
            </a:r>
            <a:r>
              <a:rPr lang="el-GR" sz="2000" b="1">
                <a:solidFill>
                  <a:srgbClr val="008000"/>
                </a:solidFill>
              </a:rPr>
              <a:t>σημείο-σε-σημείο σύνδεση</a:t>
            </a:r>
          </a:p>
        </p:txBody>
      </p:sp>
      <p:sp>
        <p:nvSpPr>
          <p:cNvPr id="8204" name="Line 28"/>
          <p:cNvSpPr>
            <a:spLocks noChangeShapeType="1"/>
          </p:cNvSpPr>
          <p:nvPr/>
        </p:nvSpPr>
        <p:spPr bwMode="auto">
          <a:xfrm flipV="1">
            <a:off x="2268538" y="2636838"/>
            <a:ext cx="86360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7772400" cy="1143000"/>
          </a:xfrm>
        </p:spPr>
        <p:txBody>
          <a:bodyPr/>
          <a:lstStyle/>
          <a:p>
            <a:r>
              <a:rPr lang="en-US" smtClean="0"/>
              <a:t>Hubs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77900"/>
            <a:ext cx="9144000" cy="273685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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Τα </a:t>
            </a:r>
            <a:r>
              <a:rPr lang="en-US" dirty="0" smtClean="0"/>
              <a:t>Hubs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chemeClr val="accent1"/>
                </a:solidFill>
              </a:rPr>
              <a:t>συσκευές φυσικού επιπέδου</a:t>
            </a:r>
            <a:r>
              <a:rPr lang="en-US" dirty="0" smtClean="0"/>
              <a:t>: “</a:t>
            </a:r>
            <a:r>
              <a:rPr lang="el-GR" dirty="0" smtClean="0"/>
              <a:t>χειρίζονται</a:t>
            </a:r>
            <a:r>
              <a:rPr lang="en-US" dirty="0" smtClean="0"/>
              <a:t>” bits </a:t>
            </a:r>
            <a:r>
              <a:rPr lang="el-GR" dirty="0" smtClean="0"/>
              <a:t>και όχι </a:t>
            </a:r>
            <a:r>
              <a:rPr lang="en-US" dirty="0" smtClean="0"/>
              <a:t>frames</a:t>
            </a:r>
          </a:p>
          <a:p>
            <a:pPr marL="457200" lvl="1" indent="0">
              <a:buNone/>
              <a:defRPr/>
            </a:pPr>
            <a:r>
              <a:rPr lang="el-GR" sz="2400" dirty="0" smtClean="0"/>
              <a:t>Είναι </a:t>
            </a:r>
            <a:r>
              <a:rPr lang="en-US" sz="2400" b="1" dirty="0" smtClean="0">
                <a:solidFill>
                  <a:schemeClr val="hlink"/>
                </a:solidFill>
              </a:rPr>
              <a:t>repeaters</a:t>
            </a:r>
            <a:r>
              <a:rPr lang="en-US" sz="2400" dirty="0" smtClean="0"/>
              <a:t>: </a:t>
            </a:r>
          </a:p>
          <a:p>
            <a:pPr marL="1143000" lvl="2">
              <a:buFont typeface="Arial Greek" charset="-95"/>
              <a:buChar char="–"/>
              <a:defRPr/>
            </a:pPr>
            <a:r>
              <a:rPr lang="el-GR" sz="2400" dirty="0" smtClean="0"/>
              <a:t>Όταν ένα </a:t>
            </a:r>
            <a:r>
              <a:rPr lang="en-US" sz="2400" dirty="0" smtClean="0"/>
              <a:t>bit </a:t>
            </a:r>
            <a:r>
              <a:rPr lang="el-GR" sz="2400" dirty="0" smtClean="0"/>
              <a:t>έρχεται από μία ζεύξη, το </a:t>
            </a:r>
            <a:r>
              <a:rPr lang="en-US" sz="2400" dirty="0" smtClean="0"/>
              <a:t>hub</a:t>
            </a:r>
            <a:r>
              <a:rPr lang="el-GR" sz="2400" dirty="0" smtClean="0"/>
              <a:t> το</a:t>
            </a:r>
            <a:r>
              <a:rPr lang="en-US" sz="2400" dirty="0" smtClean="0"/>
              <a:t> </a:t>
            </a:r>
            <a:r>
              <a:rPr lang="el-GR" sz="2400" b="1" dirty="0" smtClean="0">
                <a:solidFill>
                  <a:srgbClr val="008000"/>
                </a:solidFill>
              </a:rPr>
              <a:t>εκπέμπει</a:t>
            </a:r>
            <a:r>
              <a:rPr lang="en-US" sz="2400" dirty="0" smtClean="0"/>
              <a:t>  </a:t>
            </a:r>
            <a:r>
              <a:rPr lang="el-GR" sz="2400" dirty="0" smtClean="0"/>
              <a:t>σε</a:t>
            </a:r>
            <a:r>
              <a:rPr lang="en-US" sz="2400" dirty="0" smtClean="0"/>
              <a:t> </a:t>
            </a:r>
            <a:r>
              <a:rPr lang="el-GR" sz="2400" b="1" dirty="0" smtClean="0"/>
              <a:t>όλες τις ζεύξεις</a:t>
            </a:r>
          </a:p>
          <a:p>
            <a:pPr marL="1143000" lvl="2">
              <a:buFont typeface="Arial Greek" charset="-95"/>
              <a:buChar char="–"/>
              <a:defRPr/>
            </a:pPr>
            <a:r>
              <a:rPr lang="el-GR" sz="2400" dirty="0" smtClean="0"/>
              <a:t>Παρέχουν και πρόσθετη λειτουργικότητα διαχείρισης δικτύου</a:t>
            </a:r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r>
              <a:rPr lang="el-GR" sz="2400" dirty="0" smtClean="0"/>
              <a:t>Λαμβάνει </a:t>
            </a:r>
            <a:r>
              <a:rPr lang="en-US" sz="2400" dirty="0" smtClean="0"/>
              <a:t>bits </a:t>
            </a:r>
            <a:r>
              <a:rPr lang="el-GR" sz="2400" dirty="0" smtClean="0"/>
              <a:t>από μία ζεύξη και απλά εκπέμπει αυτά τα </a:t>
            </a:r>
            <a:r>
              <a:rPr lang="en-US" sz="2400" dirty="0" smtClean="0"/>
              <a:t>bits</a:t>
            </a:r>
            <a:r>
              <a:rPr lang="el-GR" sz="2400" dirty="0" smtClean="0"/>
              <a:t> προς όλες τις άλλες ζεύξεις</a:t>
            </a:r>
          </a:p>
          <a:p>
            <a:pPr lvl="2">
              <a:buFont typeface="Arial Greek" charset="-95"/>
              <a:buChar char="–"/>
              <a:defRPr/>
            </a:pPr>
            <a:r>
              <a:rPr lang="el-GR" sz="1800" dirty="0" smtClean="0"/>
              <a:t>Στον ίδιο ρυθμό</a:t>
            </a:r>
            <a:endParaRPr lang="en-US" sz="1800" dirty="0" smtClean="0"/>
          </a:p>
          <a:p>
            <a:pPr lvl="2">
              <a:buFont typeface="Arial Greek" charset="-95"/>
              <a:buChar char="–"/>
              <a:defRPr/>
            </a:pPr>
            <a:r>
              <a:rPr lang="en-US" sz="1800" b="1" dirty="0">
                <a:solidFill>
                  <a:schemeClr val="accent1"/>
                </a:solidFill>
              </a:rPr>
              <a:t>X</a:t>
            </a:r>
            <a:r>
              <a:rPr lang="el-GR" sz="1800" b="1" dirty="0" err="1" smtClean="0">
                <a:solidFill>
                  <a:schemeClr val="accent1"/>
                </a:solidFill>
              </a:rPr>
              <a:t>ωρίς</a:t>
            </a:r>
            <a:r>
              <a:rPr lang="el-GR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buffering</a:t>
            </a:r>
            <a:r>
              <a:rPr lang="el-GR" sz="1800" b="1" dirty="0" smtClean="0">
                <a:solidFill>
                  <a:schemeClr val="accent1"/>
                </a:solidFill>
              </a:rPr>
              <a:t> των </a:t>
            </a:r>
            <a:r>
              <a:rPr lang="el-GR" sz="1800" b="1" dirty="0" smtClean="0">
                <a:solidFill>
                  <a:schemeClr val="accent1"/>
                </a:solidFill>
              </a:rPr>
              <a:t>πλαισίων</a:t>
            </a:r>
            <a:endParaRPr lang="en-US" sz="1800" b="1" dirty="0">
              <a:solidFill>
                <a:schemeClr val="accent1"/>
              </a:solidFill>
            </a:endParaRPr>
          </a:p>
          <a:p>
            <a:pPr lvl="2">
              <a:buFont typeface="Arial Greek" charset="-95"/>
              <a:buChar char="–"/>
              <a:defRPr/>
            </a:pPr>
            <a:r>
              <a:rPr lang="el-GR" sz="1800" b="1" u="sng" dirty="0" smtClean="0">
                <a:solidFill>
                  <a:srgbClr val="3333FF"/>
                </a:solidFill>
                <a:sym typeface="Webdings" pitchFamily="18" charset="2"/>
              </a:rPr>
              <a:t>Χωρίς</a:t>
            </a:r>
            <a:r>
              <a:rPr lang="en-US" sz="1800" b="1" u="sng" dirty="0" smtClean="0">
                <a:solidFill>
                  <a:srgbClr val="3333FF"/>
                </a:solidFill>
                <a:sym typeface="Webdings" pitchFamily="18" charset="2"/>
              </a:rPr>
              <a:t> </a:t>
            </a:r>
            <a:r>
              <a:rPr lang="en-US" sz="1800" b="1" dirty="0" smtClean="0">
                <a:solidFill>
                  <a:srgbClr val="3333FF"/>
                </a:solidFill>
              </a:rPr>
              <a:t>CSMA/CD </a:t>
            </a:r>
            <a:r>
              <a:rPr lang="el-GR" sz="1800" b="1" dirty="0" smtClean="0">
                <a:solidFill>
                  <a:srgbClr val="3333FF"/>
                </a:solidFill>
              </a:rPr>
              <a:t>στο</a:t>
            </a:r>
            <a:r>
              <a:rPr lang="en-US" sz="1800" b="1" dirty="0" smtClean="0">
                <a:solidFill>
                  <a:srgbClr val="3333FF"/>
                </a:solidFill>
              </a:rPr>
              <a:t> hub</a:t>
            </a:r>
            <a:r>
              <a:rPr lang="en-US" sz="1800" dirty="0" smtClean="0"/>
              <a:t> (</a:t>
            </a:r>
            <a:r>
              <a:rPr lang="el-GR" sz="1800" dirty="0" smtClean="0"/>
              <a:t>τα </a:t>
            </a:r>
            <a:r>
              <a:rPr lang="en-US" sz="1800" dirty="0" smtClean="0"/>
              <a:t>bits </a:t>
            </a:r>
            <a:r>
              <a:rPr lang="el-GR" sz="1800" dirty="0" smtClean="0"/>
              <a:t>τα προωθεί δίχως να ακούσει το κανάλι)</a:t>
            </a:r>
            <a:endParaRPr lang="en-US" sz="1800" dirty="0" smtClean="0"/>
          </a:p>
          <a:p>
            <a:pPr lvl="2">
              <a:buFont typeface="Arial Greek" charset="-95"/>
              <a:buNone/>
              <a:defRPr/>
            </a:pPr>
            <a:r>
              <a:rPr lang="el-GR" sz="1800" b="1" dirty="0" smtClean="0">
                <a:solidFill>
                  <a:srgbClr val="008000"/>
                </a:solidFill>
              </a:rPr>
              <a:t>οι </a:t>
            </a:r>
            <a:r>
              <a:rPr lang="en-US" sz="1800" b="1" dirty="0" smtClean="0">
                <a:solidFill>
                  <a:srgbClr val="008000"/>
                </a:solidFill>
              </a:rPr>
              <a:t>adapters </a:t>
            </a:r>
            <a:r>
              <a:rPr lang="el-GR" sz="1800" b="1" dirty="0" smtClean="0">
                <a:solidFill>
                  <a:srgbClr val="008000"/>
                </a:solidFill>
              </a:rPr>
              <a:t>εντοπίζουν συγκρούσεις</a:t>
            </a:r>
            <a:endParaRPr lang="en-US" sz="1800" b="1" dirty="0" smtClean="0">
              <a:solidFill>
                <a:srgbClr val="008000"/>
              </a:solidFill>
            </a:endParaRPr>
          </a:p>
          <a:p>
            <a:pPr marL="1143000" lvl="2">
              <a:buFont typeface="Arial Greek" charset="-95"/>
              <a:buNone/>
              <a:defRPr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7772400" cy="1143001"/>
          </a:xfrm>
        </p:spPr>
        <p:txBody>
          <a:bodyPr/>
          <a:lstStyle/>
          <a:p>
            <a:r>
              <a:rPr lang="el-GR" smtClean="0"/>
              <a:t>Επίπεδο ζεύξης</a:t>
            </a:r>
            <a:r>
              <a:rPr lang="en-US" smtClean="0"/>
              <a:t>: </a:t>
            </a:r>
            <a:r>
              <a:rPr lang="el-GR" smtClean="0"/>
              <a:t>εισαγωγικά σχόλια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52513"/>
            <a:ext cx="9396413" cy="4648200"/>
          </a:xfrm>
        </p:spPr>
        <p:txBody>
          <a:bodyPr/>
          <a:lstStyle/>
          <a:p>
            <a:pPr>
              <a:buNone/>
            </a:pPr>
            <a:r>
              <a:rPr lang="el-GR" sz="2200" dirty="0" smtClean="0"/>
              <a:t>Τα </a:t>
            </a:r>
            <a:r>
              <a:rPr lang="en-GB" sz="2200" b="1" dirty="0" smtClean="0"/>
              <a:t>d</a:t>
            </a:r>
            <a:r>
              <a:rPr lang="en-US" sz="2200" b="1" dirty="0" err="1" smtClean="0"/>
              <a:t>atagrams</a:t>
            </a:r>
            <a:r>
              <a:rPr lang="en-US" sz="2200" dirty="0" smtClean="0"/>
              <a:t> </a:t>
            </a:r>
            <a:r>
              <a:rPr lang="el-GR" sz="2200" dirty="0" smtClean="0"/>
              <a:t>μεταφέρονται από </a:t>
            </a:r>
            <a:r>
              <a:rPr lang="el-GR" sz="2200" b="1" dirty="0" smtClean="0">
                <a:solidFill>
                  <a:srgbClr val="007635"/>
                </a:solidFill>
              </a:rPr>
              <a:t>διαφορετικά</a:t>
            </a:r>
            <a:r>
              <a:rPr lang="el-GR" sz="2200" dirty="0" smtClean="0"/>
              <a:t> πρωτόκολλα ζεύξης</a:t>
            </a:r>
            <a:r>
              <a:rPr lang="en-US" sz="2200" dirty="0" smtClean="0"/>
              <a:t> </a:t>
            </a:r>
            <a:r>
              <a:rPr lang="el-GR" sz="2200" b="1" dirty="0" smtClean="0">
                <a:solidFill>
                  <a:srgbClr val="008000"/>
                </a:solidFill>
              </a:rPr>
              <a:t>μέσω διαφορετικών ζεύξεων (</a:t>
            </a:r>
            <a:r>
              <a:rPr lang="en-GB" sz="2200" b="1" dirty="0" smtClean="0">
                <a:solidFill>
                  <a:srgbClr val="008000"/>
                </a:solidFill>
              </a:rPr>
              <a:t>links</a:t>
            </a:r>
            <a:r>
              <a:rPr lang="el-GR" sz="2200" b="1" dirty="0" smtClean="0">
                <a:solidFill>
                  <a:srgbClr val="008000"/>
                </a:solidFill>
              </a:rPr>
              <a:t>)</a:t>
            </a:r>
            <a:r>
              <a:rPr lang="en-US" sz="2200" dirty="0" smtClean="0"/>
              <a:t>:</a:t>
            </a:r>
          </a:p>
          <a:p>
            <a:pPr lvl="1">
              <a:buNone/>
            </a:pPr>
            <a:r>
              <a:rPr lang="el-GR" sz="2000" dirty="0" err="1" smtClean="0"/>
              <a:t>Π.χ</a:t>
            </a:r>
            <a:r>
              <a:rPr lang="en-US" sz="2000" dirty="0" smtClean="0"/>
              <a:t>., Ethernet </a:t>
            </a:r>
            <a:r>
              <a:rPr lang="el-GR" sz="2000" dirty="0" smtClean="0"/>
              <a:t>στην πρώτη ζεύξη</a:t>
            </a:r>
            <a:r>
              <a:rPr lang="en-US" sz="2000" dirty="0" smtClean="0"/>
              <a:t>, </a:t>
            </a:r>
            <a:r>
              <a:rPr lang="el-GR" sz="2000" dirty="0" smtClean="0"/>
              <a:t>ΙΕΕΕ</a:t>
            </a:r>
            <a:r>
              <a:rPr lang="en-US" sz="2000" dirty="0" smtClean="0"/>
              <a:t>802.11 </a:t>
            </a:r>
            <a:r>
              <a:rPr lang="el-GR" sz="2000" dirty="0" smtClean="0"/>
              <a:t>στη δεύτερη ζεύξη</a:t>
            </a:r>
            <a:r>
              <a:rPr lang="en-US" sz="2000" dirty="0" smtClean="0"/>
              <a:t>, …</a:t>
            </a:r>
          </a:p>
          <a:p>
            <a:pPr>
              <a:buNone/>
            </a:pPr>
            <a:r>
              <a:rPr lang="el-GR" sz="2200" dirty="0" smtClean="0"/>
              <a:t>Κάθε πρωτόκολλο ζεύξης δεδομένων παρέχει </a:t>
            </a:r>
            <a:r>
              <a:rPr lang="el-GR" sz="2200" dirty="0" smtClean="0">
                <a:solidFill>
                  <a:srgbClr val="E53900"/>
                </a:solidFill>
              </a:rPr>
              <a:t>διαφορετικές υπηρεσίες</a:t>
            </a:r>
            <a:endParaRPr lang="en-US" sz="2200" dirty="0" smtClean="0">
              <a:solidFill>
                <a:srgbClr val="E53900"/>
              </a:solidFill>
            </a:endParaRPr>
          </a:p>
          <a:p>
            <a:pPr lvl="1">
              <a:buFont typeface="Monotype Sorts"/>
              <a:buNone/>
            </a:pPr>
            <a:endParaRPr lang="en-US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4213" y="2565400"/>
            <a:ext cx="6888162" cy="3600450"/>
          </a:xfrm>
          <a:solidFill>
            <a:schemeClr val="bg1">
              <a:alpha val="72940"/>
            </a:schemeClr>
          </a:solidFill>
          <a:ln w="57150" cmpd="thinThick">
            <a:solidFill>
              <a:srgbClr val="8585FF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l-GR" sz="3200" smtClean="0">
                <a:solidFill>
                  <a:srgbClr val="008000"/>
                </a:solidFill>
                <a:sym typeface="Webdings" pitchFamily="18" charset="2"/>
              </a:rPr>
              <a:t></a:t>
            </a:r>
            <a:r>
              <a:rPr lang="el-GR" sz="2000" smtClean="0">
                <a:solidFill>
                  <a:srgbClr val="008000"/>
                </a:solidFill>
                <a:sym typeface="Webdings" pitchFamily="18" charset="2"/>
              </a:rPr>
              <a:t> </a:t>
            </a:r>
            <a:r>
              <a:rPr lang="el-GR" sz="2000" b="1" u="sng" smtClean="0">
                <a:solidFill>
                  <a:srgbClr val="008000"/>
                </a:solidFill>
              </a:rPr>
              <a:t>Παράδειγμα-αναλογία από τις μεταφορές</a:t>
            </a:r>
            <a:endParaRPr lang="en-US" sz="2000" b="1" u="sng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1800" smtClean="0"/>
              <a:t>Ταξίδι από </a:t>
            </a:r>
            <a:r>
              <a:rPr lang="en-US" sz="1800" smtClean="0"/>
              <a:t>Manhattan </a:t>
            </a:r>
            <a:r>
              <a:rPr lang="el-GR" sz="1800" smtClean="0"/>
              <a:t>στο Μύρτος-Κρήτης</a:t>
            </a:r>
            <a:endParaRPr lang="en-US" sz="180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smtClean="0"/>
              <a:t>τραίνο</a:t>
            </a:r>
            <a:r>
              <a:rPr lang="en-US" sz="1800" smtClean="0"/>
              <a:t>: </a:t>
            </a:r>
            <a:r>
              <a:rPr lang="el-GR" sz="1800" smtClean="0"/>
              <a:t>από το </a:t>
            </a:r>
            <a:r>
              <a:rPr lang="en-US" sz="1800" smtClean="0"/>
              <a:t>Manhattan </a:t>
            </a:r>
            <a:r>
              <a:rPr lang="el-GR" sz="1800" smtClean="0"/>
              <a:t>στο</a:t>
            </a:r>
            <a:r>
              <a:rPr lang="en-US" sz="1800" smtClean="0"/>
              <a:t> JFK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smtClean="0"/>
              <a:t>αεροπλάνο</a:t>
            </a:r>
            <a:r>
              <a:rPr lang="en-US" sz="1800" smtClean="0"/>
              <a:t>:</a:t>
            </a:r>
            <a:r>
              <a:rPr lang="el-GR" sz="1800" smtClean="0"/>
              <a:t> από</a:t>
            </a:r>
            <a:r>
              <a:rPr lang="en-US" sz="1800" smtClean="0"/>
              <a:t> </a:t>
            </a:r>
            <a:r>
              <a:rPr lang="el-GR" sz="1800" smtClean="0"/>
              <a:t>το </a:t>
            </a:r>
            <a:r>
              <a:rPr lang="en-US" sz="1800" smtClean="0"/>
              <a:t>JFK </a:t>
            </a:r>
            <a:r>
              <a:rPr lang="el-GR" sz="1800" smtClean="0"/>
              <a:t>στην Αθήνα</a:t>
            </a:r>
            <a:endParaRPr lang="en-US" sz="180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smtClean="0"/>
              <a:t>καράβι</a:t>
            </a:r>
            <a:r>
              <a:rPr lang="en-US" sz="1800" smtClean="0"/>
              <a:t>:</a:t>
            </a:r>
            <a:r>
              <a:rPr lang="el-GR" sz="1800" smtClean="0"/>
              <a:t> από την Αθήνα στο Ηράκλειο</a:t>
            </a:r>
            <a:endParaRPr lang="en-US" sz="180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smtClean="0"/>
              <a:t>Λεωφορείο</a:t>
            </a:r>
            <a:r>
              <a:rPr lang="en-US" sz="1800" smtClean="0"/>
              <a:t>:</a:t>
            </a:r>
            <a:r>
              <a:rPr lang="el-GR" sz="1800" smtClean="0"/>
              <a:t> από το Ηράκλειο στον Μύρτο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l-GR" sz="2000" smtClean="0"/>
              <a:t>τουρίστας</a:t>
            </a:r>
            <a:r>
              <a:rPr lang="en-US" sz="2000" smtClean="0"/>
              <a:t>= </a:t>
            </a:r>
            <a:r>
              <a:rPr lang="en-US" sz="2000" i="1" smtClean="0">
                <a:solidFill>
                  <a:srgbClr val="FF0000"/>
                </a:solidFill>
              </a:rPr>
              <a:t>datagram</a:t>
            </a:r>
            <a:endParaRPr lang="en-US" sz="2000" i="1" smtClean="0"/>
          </a:p>
          <a:p>
            <a:pPr>
              <a:lnSpc>
                <a:spcPct val="90000"/>
              </a:lnSpc>
            </a:pPr>
            <a:r>
              <a:rPr lang="el-GR" sz="2000" smtClean="0"/>
              <a:t>τμήμα μεταφοράς</a:t>
            </a:r>
            <a:r>
              <a:rPr lang="en-US" sz="2000" smtClean="0"/>
              <a:t> =</a:t>
            </a:r>
            <a:r>
              <a:rPr lang="el-GR" sz="2000" smtClean="0"/>
              <a:t> </a:t>
            </a:r>
            <a:r>
              <a:rPr lang="el-GR" sz="2000" i="1" smtClean="0">
                <a:solidFill>
                  <a:srgbClr val="E53900"/>
                </a:solidFill>
              </a:rPr>
              <a:t>ζεύξη επικοινωνίας</a:t>
            </a:r>
            <a:endParaRPr lang="en-US" sz="2000" i="1" smtClean="0">
              <a:solidFill>
                <a:srgbClr val="E539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smtClean="0"/>
              <a:t>τρόπος μεταφοράς</a:t>
            </a:r>
            <a:r>
              <a:rPr lang="en-US" sz="2000" smtClean="0"/>
              <a:t>= </a:t>
            </a:r>
            <a:r>
              <a:rPr lang="el-GR" sz="2000" i="1" smtClean="0">
                <a:solidFill>
                  <a:srgbClr val="E53900"/>
                </a:solidFill>
              </a:rPr>
              <a:t>πρωτόκολλο επιπέδου ζεύξης</a:t>
            </a:r>
            <a:endParaRPr lang="en-US" sz="2000" i="1" smtClean="0">
              <a:solidFill>
                <a:srgbClr val="E539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smtClean="0"/>
              <a:t>ταξιδιωτικός πράκτορας</a:t>
            </a:r>
            <a:r>
              <a:rPr lang="en-US" sz="2000" smtClean="0"/>
              <a:t> = </a:t>
            </a:r>
            <a:r>
              <a:rPr lang="el-GR" sz="2000" b="1" i="1" smtClean="0">
                <a:solidFill>
                  <a:srgbClr val="2929FF"/>
                </a:solidFill>
              </a:rPr>
              <a:t>αλγόριθμος δρομολόγησης</a:t>
            </a:r>
            <a:endParaRPr lang="en-US" sz="2000" b="1" i="1" smtClean="0">
              <a:solidFill>
                <a:srgbClr val="2929FF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7772400" cy="1143000"/>
          </a:xfrm>
        </p:spPr>
        <p:txBody>
          <a:bodyPr/>
          <a:lstStyle/>
          <a:p>
            <a:r>
              <a:rPr lang="el-GR" smtClean="0"/>
              <a:t>Διασύνδεση με </a:t>
            </a:r>
            <a:r>
              <a:rPr lang="en-US" smtClean="0"/>
              <a:t>hubs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idx="1"/>
          </p:nvPr>
        </p:nvSpPr>
        <p:spPr>
          <a:xfrm>
            <a:off x="-396552" y="1052513"/>
            <a:ext cx="9721527" cy="1828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Κάθε τμήμα ενός </a:t>
            </a:r>
            <a:r>
              <a:rPr lang="en-US" dirty="0" smtClean="0"/>
              <a:t>LAN </a:t>
            </a:r>
            <a:r>
              <a:rPr lang="el-GR" dirty="0" smtClean="0"/>
              <a:t>αποτελείται από υπολογιστές υπηρεσίας</a:t>
            </a:r>
            <a:r>
              <a:rPr lang="en-US" dirty="0" smtClean="0"/>
              <a:t>, </a:t>
            </a:r>
            <a:r>
              <a:rPr lang="el-GR" dirty="0" smtClean="0"/>
              <a:t>που  συνδέονται με ένα </a:t>
            </a:r>
            <a:r>
              <a:rPr lang="en-US" dirty="0" smtClean="0"/>
              <a:t>hub.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Τα επιμέρους τμήματα του </a:t>
            </a:r>
            <a:r>
              <a:rPr lang="en-US" dirty="0" smtClean="0"/>
              <a:t>LAN</a:t>
            </a:r>
            <a:r>
              <a:rPr lang="el-GR" dirty="0" smtClean="0"/>
              <a:t> συνδέονται μεταξύ τους και αυτά με ένα </a:t>
            </a:r>
            <a:r>
              <a:rPr lang="en-US" dirty="0" smtClean="0"/>
              <a:t>hub</a:t>
            </a:r>
            <a:r>
              <a:rPr lang="el-GR" dirty="0" smtClean="0"/>
              <a:t>(</a:t>
            </a:r>
            <a:r>
              <a:rPr lang="en-US" dirty="0" smtClean="0"/>
              <a:t>backbone hub</a:t>
            </a:r>
            <a:r>
              <a:rPr lang="el-GR" dirty="0" smtClean="0"/>
              <a:t>)</a:t>
            </a:r>
            <a:r>
              <a:rPr lang="en-US" dirty="0" smtClean="0"/>
              <a:t>(</a:t>
            </a:r>
            <a:r>
              <a:rPr lang="el-GR" dirty="0" smtClean="0"/>
              <a:t>σχεδίαση </a:t>
            </a:r>
            <a:r>
              <a:rPr lang="en-US" dirty="0" smtClean="0"/>
              <a:t>hub </a:t>
            </a:r>
            <a:r>
              <a:rPr lang="el-GR" dirty="0" smtClean="0"/>
              <a:t>πολλαπλών βαθμίδων</a:t>
            </a:r>
            <a:r>
              <a:rPr lang="en-US" dirty="0" smtClean="0"/>
              <a:t>)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8000"/>
                </a:solidFill>
              </a:rPr>
              <a:t>Επεκτείνει </a:t>
            </a:r>
            <a:r>
              <a:rPr lang="el-GR" sz="2000" b="1" dirty="0" smtClean="0">
                <a:solidFill>
                  <a:srgbClr val="008000"/>
                </a:solidFill>
              </a:rPr>
              <a:t>την μέγιστη απόσταση</a:t>
            </a:r>
            <a:r>
              <a:rPr lang="en-US" sz="2000" dirty="0" smtClean="0"/>
              <a:t> </a:t>
            </a:r>
            <a:r>
              <a:rPr lang="el-GR" sz="2000" dirty="0" smtClean="0"/>
              <a:t>μεταξύ </a:t>
            </a:r>
            <a:r>
              <a:rPr lang="el-GR" sz="2000" dirty="0" smtClean="0"/>
              <a:t>κόμβων</a:t>
            </a: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Αλλά </a:t>
            </a:r>
            <a:r>
              <a:rPr lang="el-GR" sz="2000" dirty="0" smtClean="0"/>
              <a:t>ξεχωριστοί τμηματικοί τομείς συγκρούσεων (</a:t>
            </a:r>
            <a:r>
              <a:rPr lang="en-US" sz="2000" dirty="0" smtClean="0"/>
              <a:t>collision domains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γίνονται </a:t>
            </a:r>
            <a:r>
              <a:rPr lang="el-GR" sz="2000" dirty="0" smtClean="0">
                <a:solidFill>
                  <a:schemeClr val="accent1"/>
                </a:solidFill>
              </a:rPr>
              <a:t>ένας </a:t>
            </a:r>
            <a:r>
              <a:rPr lang="el-GR" sz="2000" dirty="0" smtClean="0">
                <a:solidFill>
                  <a:schemeClr val="accent1"/>
                </a:solidFill>
              </a:rPr>
              <a:t>μεγάλος τομέας συγκρούσεων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9229" name="Line 36"/>
          <p:cNvSpPr>
            <a:spLocks noChangeShapeType="1"/>
          </p:cNvSpPr>
          <p:nvPr/>
        </p:nvSpPr>
        <p:spPr bwMode="auto">
          <a:xfrm flipH="1">
            <a:off x="5447960" y="4258242"/>
            <a:ext cx="792162" cy="863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9231" name="Group 40"/>
          <p:cNvGrpSpPr>
            <a:grpSpLocks/>
          </p:cNvGrpSpPr>
          <p:nvPr/>
        </p:nvGrpSpPr>
        <p:grpSpPr bwMode="auto">
          <a:xfrm>
            <a:off x="250825" y="3589338"/>
            <a:ext cx="6704013" cy="3268662"/>
            <a:chOff x="366" y="1995"/>
            <a:chExt cx="4223" cy="2059"/>
          </a:xfrm>
        </p:grpSpPr>
        <p:sp>
          <p:nvSpPr>
            <p:cNvPr id="9239" name="Rectangle 4"/>
            <p:cNvSpPr>
              <a:spLocks noChangeArrowheads="1"/>
            </p:cNvSpPr>
            <p:nvPr/>
          </p:nvSpPr>
          <p:spPr bwMode="auto">
            <a:xfrm>
              <a:off x="2326" y="3360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9218" name="Object 5"/>
            <p:cNvGraphicFramePr>
              <a:graphicFrameLocks noChangeAspect="1"/>
            </p:cNvGraphicFramePr>
            <p:nvPr/>
          </p:nvGraphicFramePr>
          <p:xfrm>
            <a:off x="682" y="3581"/>
            <a:ext cx="3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8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" y="3581"/>
                          <a:ext cx="328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6"/>
            <p:cNvGraphicFramePr>
              <a:graphicFrameLocks noChangeAspect="1"/>
            </p:cNvGraphicFramePr>
            <p:nvPr/>
          </p:nvGraphicFramePr>
          <p:xfrm>
            <a:off x="2626" y="3590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3590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7"/>
            <p:cNvGraphicFramePr>
              <a:graphicFrameLocks noChangeAspect="1"/>
            </p:cNvGraphicFramePr>
            <p:nvPr/>
          </p:nvGraphicFramePr>
          <p:xfrm>
            <a:off x="3211" y="3558"/>
            <a:ext cx="3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0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" y="3558"/>
                          <a:ext cx="328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8"/>
            <p:cNvGraphicFramePr>
              <a:graphicFrameLocks noChangeAspect="1"/>
            </p:cNvGraphicFramePr>
            <p:nvPr/>
          </p:nvGraphicFramePr>
          <p:xfrm>
            <a:off x="1156" y="3598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1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3598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0" name="Rectangle 9"/>
            <p:cNvSpPr>
              <a:spLocks noChangeArrowheads="1"/>
            </p:cNvSpPr>
            <p:nvPr/>
          </p:nvSpPr>
          <p:spPr bwMode="auto">
            <a:xfrm>
              <a:off x="3650" y="3366"/>
              <a:ext cx="227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sp>
          <p:nvSpPr>
            <p:cNvPr id="9241" name="Rectangle 10"/>
            <p:cNvSpPr>
              <a:spLocks noChangeArrowheads="1"/>
            </p:cNvSpPr>
            <p:nvPr/>
          </p:nvSpPr>
          <p:spPr bwMode="auto">
            <a:xfrm>
              <a:off x="1037" y="3358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9222" name="Object 11"/>
            <p:cNvGraphicFramePr>
              <a:graphicFrameLocks noChangeAspect="1"/>
            </p:cNvGraphicFramePr>
            <p:nvPr/>
          </p:nvGraphicFramePr>
          <p:xfrm>
            <a:off x="1832" y="3483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2" y="3483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12"/>
            <p:cNvGraphicFramePr>
              <a:graphicFrameLocks noChangeAspect="1"/>
            </p:cNvGraphicFramePr>
            <p:nvPr/>
          </p:nvGraphicFramePr>
          <p:xfrm>
            <a:off x="2147" y="3817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3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817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13"/>
            <p:cNvGraphicFramePr>
              <a:graphicFrameLocks noChangeAspect="1"/>
            </p:cNvGraphicFramePr>
            <p:nvPr/>
          </p:nvGraphicFramePr>
          <p:xfrm>
            <a:off x="4260" y="3461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4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" y="3461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14"/>
            <p:cNvGraphicFramePr>
              <a:graphicFrameLocks noChangeAspect="1"/>
            </p:cNvGraphicFramePr>
            <p:nvPr/>
          </p:nvGraphicFramePr>
          <p:xfrm>
            <a:off x="3718" y="3720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" y="3720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15"/>
            <p:cNvGraphicFramePr>
              <a:graphicFrameLocks noChangeAspect="1"/>
            </p:cNvGraphicFramePr>
            <p:nvPr/>
          </p:nvGraphicFramePr>
          <p:xfrm>
            <a:off x="366" y="3246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" y="3246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2" name="Line 16"/>
            <p:cNvSpPr>
              <a:spLocks noChangeShapeType="1"/>
            </p:cNvSpPr>
            <p:nvPr/>
          </p:nvSpPr>
          <p:spPr bwMode="auto">
            <a:xfrm flipH="1">
              <a:off x="636" y="3361"/>
              <a:ext cx="4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43" name="Line 17"/>
            <p:cNvSpPr>
              <a:spLocks noChangeShapeType="1"/>
            </p:cNvSpPr>
            <p:nvPr/>
          </p:nvSpPr>
          <p:spPr bwMode="auto">
            <a:xfrm flipH="1">
              <a:off x="914" y="3394"/>
              <a:ext cx="215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44" name="Line 18"/>
            <p:cNvSpPr>
              <a:spLocks noChangeShapeType="1"/>
            </p:cNvSpPr>
            <p:nvPr/>
          </p:nvSpPr>
          <p:spPr bwMode="auto">
            <a:xfrm>
              <a:off x="1216" y="3414"/>
              <a:ext cx="57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45" name="Line 19"/>
            <p:cNvSpPr>
              <a:spLocks noChangeShapeType="1"/>
            </p:cNvSpPr>
            <p:nvPr/>
          </p:nvSpPr>
          <p:spPr bwMode="auto">
            <a:xfrm flipH="1">
              <a:off x="2112" y="3388"/>
              <a:ext cx="27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46" name="Line 20"/>
            <p:cNvSpPr>
              <a:spLocks noChangeShapeType="1"/>
            </p:cNvSpPr>
            <p:nvPr/>
          </p:nvSpPr>
          <p:spPr bwMode="auto">
            <a:xfrm flipH="1">
              <a:off x="2337" y="3401"/>
              <a:ext cx="10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47" name="Line 21"/>
            <p:cNvSpPr>
              <a:spLocks noChangeShapeType="1"/>
            </p:cNvSpPr>
            <p:nvPr/>
          </p:nvSpPr>
          <p:spPr bwMode="auto">
            <a:xfrm>
              <a:off x="2556" y="3361"/>
              <a:ext cx="18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48" name="Line 22"/>
            <p:cNvSpPr>
              <a:spLocks noChangeShapeType="1"/>
            </p:cNvSpPr>
            <p:nvPr/>
          </p:nvSpPr>
          <p:spPr bwMode="auto">
            <a:xfrm flipH="1">
              <a:off x="3475" y="3414"/>
              <a:ext cx="338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49" name="Line 23"/>
            <p:cNvSpPr>
              <a:spLocks noChangeShapeType="1"/>
            </p:cNvSpPr>
            <p:nvPr/>
          </p:nvSpPr>
          <p:spPr bwMode="auto">
            <a:xfrm flipH="1">
              <a:off x="3836" y="3394"/>
              <a:ext cx="9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50" name="Line 24"/>
            <p:cNvSpPr>
              <a:spLocks noChangeShapeType="1"/>
            </p:cNvSpPr>
            <p:nvPr/>
          </p:nvSpPr>
          <p:spPr bwMode="auto">
            <a:xfrm>
              <a:off x="3926" y="3340"/>
              <a:ext cx="404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51" name="Line 25"/>
            <p:cNvSpPr>
              <a:spLocks noChangeShapeType="1"/>
            </p:cNvSpPr>
            <p:nvPr/>
          </p:nvSpPr>
          <p:spPr bwMode="auto">
            <a:xfrm flipH="1">
              <a:off x="1209" y="2515"/>
              <a:ext cx="1312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52" name="Line 26"/>
            <p:cNvSpPr>
              <a:spLocks noChangeShapeType="1"/>
            </p:cNvSpPr>
            <p:nvPr/>
          </p:nvSpPr>
          <p:spPr bwMode="auto">
            <a:xfrm>
              <a:off x="2518" y="2508"/>
              <a:ext cx="0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53" name="Line 27"/>
            <p:cNvSpPr>
              <a:spLocks noChangeShapeType="1"/>
            </p:cNvSpPr>
            <p:nvPr/>
          </p:nvSpPr>
          <p:spPr bwMode="auto">
            <a:xfrm flipH="1" flipV="1">
              <a:off x="2631" y="2474"/>
              <a:ext cx="1180" cy="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254" name="Text Box 28"/>
            <p:cNvSpPr txBox="1">
              <a:spLocks noChangeArrowheads="1"/>
            </p:cNvSpPr>
            <p:nvPr/>
          </p:nvSpPr>
          <p:spPr bwMode="auto">
            <a:xfrm>
              <a:off x="1336" y="3221"/>
              <a:ext cx="3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9255" name="Text Box 29"/>
            <p:cNvSpPr txBox="1">
              <a:spLocks noChangeArrowheads="1"/>
            </p:cNvSpPr>
            <p:nvPr/>
          </p:nvSpPr>
          <p:spPr bwMode="auto">
            <a:xfrm>
              <a:off x="2631" y="3227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9256" name="Text Box 30"/>
            <p:cNvSpPr txBox="1">
              <a:spLocks noChangeArrowheads="1"/>
            </p:cNvSpPr>
            <p:nvPr/>
          </p:nvSpPr>
          <p:spPr bwMode="auto">
            <a:xfrm>
              <a:off x="3947" y="3139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9257" name="Text Box 31"/>
            <p:cNvSpPr txBox="1">
              <a:spLocks noChangeArrowheads="1"/>
            </p:cNvSpPr>
            <p:nvPr/>
          </p:nvSpPr>
          <p:spPr bwMode="auto">
            <a:xfrm>
              <a:off x="2728" y="2300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backbone hub</a:t>
              </a:r>
            </a:p>
          </p:txBody>
        </p:sp>
        <p:sp>
          <p:nvSpPr>
            <p:cNvPr id="9258" name="Rectangle 32"/>
            <p:cNvSpPr>
              <a:spLocks noChangeArrowheads="1"/>
            </p:cNvSpPr>
            <p:nvPr/>
          </p:nvSpPr>
          <p:spPr bwMode="auto">
            <a:xfrm>
              <a:off x="2391" y="2485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sp>
          <p:nvSpPr>
            <p:cNvPr id="9259" name="Text Box 38"/>
            <p:cNvSpPr txBox="1">
              <a:spLocks noChangeArrowheads="1"/>
            </p:cNvSpPr>
            <p:nvPr/>
          </p:nvSpPr>
          <p:spPr bwMode="auto">
            <a:xfrm>
              <a:off x="1424" y="1995"/>
              <a:ext cx="1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l-GR" sz="2000"/>
            </a:p>
          </p:txBody>
        </p:sp>
      </p:grpSp>
      <p:sp>
        <p:nvSpPr>
          <p:cNvPr id="9232" name="Rectangle 39"/>
          <p:cNvSpPr>
            <a:spLocks noChangeArrowheads="1"/>
          </p:cNvSpPr>
          <p:nvPr/>
        </p:nvSpPr>
        <p:spPr bwMode="auto">
          <a:xfrm>
            <a:off x="6220619" y="3490913"/>
            <a:ext cx="3155155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l-GR" sz="1800" dirty="0"/>
              <a:t>Εάν δύο ή περισσότεροι κόμβοι από τα παρακάτω  </a:t>
            </a:r>
            <a:r>
              <a:rPr lang="en-US" sz="1800" b="1" dirty="0"/>
              <a:t>LAN </a:t>
            </a:r>
            <a:r>
              <a:rPr lang="el-GR" sz="1800" b="1" dirty="0"/>
              <a:t>τμήματα</a:t>
            </a:r>
            <a:r>
              <a:rPr lang="en-US" sz="1800" dirty="0"/>
              <a:t> </a:t>
            </a:r>
            <a:r>
              <a:rPr lang="el-GR" sz="1800" dirty="0"/>
              <a:t>μεταδώσουν ταυτόχρονα, θα έχουμε </a:t>
            </a:r>
            <a:r>
              <a:rPr lang="el-GR" sz="1800" b="1" dirty="0"/>
              <a:t>σύγκρουση</a:t>
            </a:r>
            <a:r>
              <a:rPr lang="en-US" sz="1800" b="1" dirty="0"/>
              <a:t>!!!!</a:t>
            </a:r>
            <a:endParaRPr lang="el-GR" sz="1800" b="1" dirty="0"/>
          </a:p>
        </p:txBody>
      </p:sp>
      <p:sp>
        <p:nvSpPr>
          <p:cNvPr id="9233" name="AutoShape 42"/>
          <p:cNvSpPr>
            <a:spLocks noChangeArrowheads="1"/>
          </p:cNvSpPr>
          <p:nvPr/>
        </p:nvSpPr>
        <p:spPr bwMode="auto">
          <a:xfrm>
            <a:off x="107950" y="5013325"/>
            <a:ext cx="2303463" cy="1655763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9234" name="Text Box 43"/>
          <p:cNvSpPr txBox="1">
            <a:spLocks noChangeArrowheads="1"/>
          </p:cNvSpPr>
          <p:nvPr/>
        </p:nvSpPr>
        <p:spPr bwMode="auto">
          <a:xfrm>
            <a:off x="395288" y="4797425"/>
            <a:ext cx="172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folHlink"/>
                </a:solidFill>
              </a:rPr>
              <a:t>LAN segment</a:t>
            </a:r>
            <a:endParaRPr lang="el-GR" sz="2000">
              <a:solidFill>
                <a:schemeClr val="folHlink"/>
              </a:solidFill>
            </a:endParaRPr>
          </a:p>
        </p:txBody>
      </p:sp>
      <p:sp>
        <p:nvSpPr>
          <p:cNvPr id="9235" name="AutoShape 44"/>
          <p:cNvSpPr>
            <a:spLocks noChangeArrowheads="1"/>
          </p:cNvSpPr>
          <p:nvPr/>
        </p:nvSpPr>
        <p:spPr bwMode="auto">
          <a:xfrm>
            <a:off x="0" y="3644900"/>
            <a:ext cx="7019925" cy="32131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9236" name="Text Box 45"/>
          <p:cNvSpPr txBox="1">
            <a:spLocks noChangeArrowheads="1"/>
          </p:cNvSpPr>
          <p:nvPr/>
        </p:nvSpPr>
        <p:spPr bwMode="auto">
          <a:xfrm>
            <a:off x="395288" y="3716338"/>
            <a:ext cx="1976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folHlink"/>
                </a:solidFill>
              </a:rPr>
              <a:t>Multi-tier design</a:t>
            </a:r>
            <a:endParaRPr lang="el-GR" sz="2000">
              <a:solidFill>
                <a:schemeClr val="folHlink"/>
              </a:solidFill>
            </a:endParaRPr>
          </a:p>
        </p:txBody>
      </p:sp>
      <p:sp>
        <p:nvSpPr>
          <p:cNvPr id="9237" name="Line 46"/>
          <p:cNvSpPr>
            <a:spLocks noChangeShapeType="1"/>
          </p:cNvSpPr>
          <p:nvPr/>
        </p:nvSpPr>
        <p:spPr bwMode="auto">
          <a:xfrm flipV="1">
            <a:off x="2268538" y="4581525"/>
            <a:ext cx="142875" cy="431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9238" name="Text Box 47"/>
          <p:cNvSpPr txBox="1">
            <a:spLocks noChangeArrowheads="1"/>
          </p:cNvSpPr>
          <p:nvPr/>
        </p:nvSpPr>
        <p:spPr bwMode="auto">
          <a:xfrm>
            <a:off x="1979613" y="4292600"/>
            <a:ext cx="1030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folHlink"/>
                </a:solidFill>
              </a:rPr>
              <a:t>one tier</a:t>
            </a:r>
            <a:endParaRPr lang="el-GR" sz="20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71450"/>
            <a:ext cx="8748712" cy="1143000"/>
          </a:xfrm>
        </p:spPr>
        <p:txBody>
          <a:bodyPr/>
          <a:lstStyle/>
          <a:p>
            <a:r>
              <a:rPr lang="el-GR" smtClean="0"/>
              <a:t>Διασύνδεση με</a:t>
            </a:r>
            <a:r>
              <a:rPr lang="en-US" smtClean="0"/>
              <a:t> hubs (</a:t>
            </a:r>
            <a:r>
              <a:rPr lang="el-GR" smtClean="0"/>
              <a:t>πλεονεκτήματα)</a:t>
            </a:r>
            <a:endParaRPr lang="en-US" smtClean="0"/>
          </a:p>
        </p:txBody>
      </p:sp>
      <p:sp>
        <p:nvSpPr>
          <p:cNvPr id="10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02629"/>
            <a:ext cx="9324975" cy="26638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8000"/>
                </a:solidFill>
              </a:rPr>
              <a:t>Επεκτείνει </a:t>
            </a:r>
            <a:r>
              <a:rPr lang="el-GR" sz="2200" dirty="0" smtClean="0"/>
              <a:t>το</a:t>
            </a:r>
            <a:r>
              <a:rPr lang="en-US" sz="2200" dirty="0" smtClean="0"/>
              <a:t> LAN</a:t>
            </a:r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Προσφέρει</a:t>
            </a:r>
            <a:r>
              <a:rPr lang="en-US" sz="2200" dirty="0" smtClean="0"/>
              <a:t> </a:t>
            </a:r>
            <a:r>
              <a:rPr lang="el-GR" sz="2200" b="1" dirty="0" smtClean="0">
                <a:solidFill>
                  <a:srgbClr val="008000"/>
                </a:solidFill>
              </a:rPr>
              <a:t>ευγενική υποβάθμιση</a:t>
            </a:r>
            <a:r>
              <a:rPr lang="en-US" sz="2200" b="1" dirty="0" smtClean="0">
                <a:solidFill>
                  <a:srgbClr val="008000"/>
                </a:solidFill>
              </a:rPr>
              <a:t> (graceful degradation)</a:t>
            </a:r>
            <a:r>
              <a:rPr lang="en-US" sz="2200" dirty="0" smtClean="0"/>
              <a:t>:</a:t>
            </a:r>
          </a:p>
          <a:p>
            <a:pPr>
              <a:buFont typeface="Monotype Sorts"/>
              <a:buNone/>
            </a:pPr>
            <a:r>
              <a:rPr lang="en-US" sz="2200" dirty="0" smtClean="0"/>
              <a:t>   </a:t>
            </a:r>
            <a:r>
              <a:rPr lang="el-GR" sz="2200" dirty="0" smtClean="0"/>
              <a:t>Εάν ένα</a:t>
            </a:r>
            <a:r>
              <a:rPr lang="en-US" sz="2200" dirty="0" smtClean="0"/>
              <a:t> LAN </a:t>
            </a:r>
            <a:r>
              <a:rPr lang="el-GR" sz="2200" dirty="0" smtClean="0"/>
              <a:t>τμήμα</a:t>
            </a:r>
            <a:r>
              <a:rPr lang="en-US" sz="2200" dirty="0" smtClean="0"/>
              <a:t> (</a:t>
            </a:r>
            <a:r>
              <a:rPr lang="el-GR" sz="2200" dirty="0" smtClean="0"/>
              <a:t>που έχει ένα </a:t>
            </a:r>
            <a:r>
              <a:rPr lang="en-US" sz="2200" dirty="0" smtClean="0"/>
              <a:t>hub) </a:t>
            </a:r>
            <a:r>
              <a:rPr lang="el-GR" sz="2200" dirty="0" smtClean="0"/>
              <a:t>δεν δουλεύει σωστά, το </a:t>
            </a:r>
            <a:r>
              <a:rPr lang="en-US" sz="2200" dirty="0" smtClean="0"/>
              <a:t>backbone hub </a:t>
            </a:r>
            <a:r>
              <a:rPr lang="el-GR" sz="2200" dirty="0" smtClean="0"/>
              <a:t>θα το ανιχνεύσει &amp; θα αποσυνδέσει το </a:t>
            </a:r>
            <a:r>
              <a:rPr lang="en-US" sz="2200" dirty="0" smtClean="0"/>
              <a:t>hub </a:t>
            </a:r>
            <a:r>
              <a:rPr lang="el-GR" sz="2200" dirty="0" smtClean="0"/>
              <a:t>αυτό από το</a:t>
            </a:r>
            <a:r>
              <a:rPr lang="en-US" sz="2200" dirty="0" smtClean="0"/>
              <a:t> </a:t>
            </a:r>
            <a:r>
              <a:rPr lang="el-GR" sz="2200" dirty="0" smtClean="0"/>
              <a:t>υπόλοιπο </a:t>
            </a:r>
            <a:r>
              <a:rPr lang="en-US" sz="2200" dirty="0" smtClean="0"/>
              <a:t>LAN. </a:t>
            </a:r>
            <a:r>
              <a:rPr lang="el-GR" sz="2200" dirty="0" smtClean="0"/>
              <a:t>Τα άλλα </a:t>
            </a:r>
            <a:r>
              <a:rPr lang="en-US" sz="2200" dirty="0" smtClean="0"/>
              <a:t>hubs </a:t>
            </a:r>
            <a:r>
              <a:rPr lang="el-GR" sz="2200" dirty="0" smtClean="0"/>
              <a:t>που είναι συνδεμένα με αυτό το </a:t>
            </a:r>
            <a:r>
              <a:rPr lang="en-US" sz="2200" dirty="0" smtClean="0"/>
              <a:t>backbone hub </a:t>
            </a:r>
            <a:r>
              <a:rPr lang="el-GR" sz="2200" b="1" dirty="0" smtClean="0"/>
              <a:t>συνεχίζουν ομαλά τη λειτουργία τους</a:t>
            </a:r>
            <a:r>
              <a:rPr lang="el-GR" sz="2200" dirty="0" smtClean="0"/>
              <a:t> </a:t>
            </a:r>
            <a:endParaRPr lang="en-US" sz="2200" dirty="0" smtClean="0"/>
          </a:p>
        </p:txBody>
      </p:sp>
      <p:grpSp>
        <p:nvGrpSpPr>
          <p:cNvPr id="10253" name="Group 6"/>
          <p:cNvGrpSpPr>
            <a:grpSpLocks/>
          </p:cNvGrpSpPr>
          <p:nvPr/>
        </p:nvGrpSpPr>
        <p:grpSpPr bwMode="auto">
          <a:xfrm>
            <a:off x="250825" y="3589338"/>
            <a:ext cx="6704013" cy="3268662"/>
            <a:chOff x="366" y="1995"/>
            <a:chExt cx="4223" cy="2059"/>
          </a:xfrm>
        </p:grpSpPr>
        <p:sp>
          <p:nvSpPr>
            <p:cNvPr id="10258" name="Rectangle 4"/>
            <p:cNvSpPr>
              <a:spLocks noChangeArrowheads="1"/>
            </p:cNvSpPr>
            <p:nvPr/>
          </p:nvSpPr>
          <p:spPr bwMode="auto">
            <a:xfrm>
              <a:off x="2326" y="3360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682" y="3581"/>
            <a:ext cx="3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" y="3581"/>
                          <a:ext cx="328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6"/>
            <p:cNvGraphicFramePr>
              <a:graphicFrameLocks noChangeAspect="1"/>
            </p:cNvGraphicFramePr>
            <p:nvPr/>
          </p:nvGraphicFramePr>
          <p:xfrm>
            <a:off x="2626" y="3590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3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3590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7"/>
            <p:cNvGraphicFramePr>
              <a:graphicFrameLocks noChangeAspect="1"/>
            </p:cNvGraphicFramePr>
            <p:nvPr/>
          </p:nvGraphicFramePr>
          <p:xfrm>
            <a:off x="3211" y="3558"/>
            <a:ext cx="3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4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" y="3558"/>
                          <a:ext cx="328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8"/>
            <p:cNvGraphicFramePr>
              <a:graphicFrameLocks noChangeAspect="1"/>
            </p:cNvGraphicFramePr>
            <p:nvPr/>
          </p:nvGraphicFramePr>
          <p:xfrm>
            <a:off x="1156" y="3598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5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3598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9" name="Rectangle 9"/>
            <p:cNvSpPr>
              <a:spLocks noChangeArrowheads="1"/>
            </p:cNvSpPr>
            <p:nvPr/>
          </p:nvSpPr>
          <p:spPr bwMode="auto">
            <a:xfrm>
              <a:off x="3650" y="3366"/>
              <a:ext cx="227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sp>
          <p:nvSpPr>
            <p:cNvPr id="10260" name="Rectangle 10"/>
            <p:cNvSpPr>
              <a:spLocks noChangeArrowheads="1"/>
            </p:cNvSpPr>
            <p:nvPr/>
          </p:nvSpPr>
          <p:spPr bwMode="auto">
            <a:xfrm>
              <a:off x="1037" y="3358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10246" name="Object 11"/>
            <p:cNvGraphicFramePr>
              <a:graphicFrameLocks noChangeAspect="1"/>
            </p:cNvGraphicFramePr>
            <p:nvPr/>
          </p:nvGraphicFramePr>
          <p:xfrm>
            <a:off x="1832" y="3483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6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2" y="3483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2"/>
            <p:cNvGraphicFramePr>
              <a:graphicFrameLocks noChangeAspect="1"/>
            </p:cNvGraphicFramePr>
            <p:nvPr/>
          </p:nvGraphicFramePr>
          <p:xfrm>
            <a:off x="2147" y="3817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7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817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3"/>
            <p:cNvGraphicFramePr>
              <a:graphicFrameLocks noChangeAspect="1"/>
            </p:cNvGraphicFramePr>
            <p:nvPr/>
          </p:nvGraphicFramePr>
          <p:xfrm>
            <a:off x="4260" y="3461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8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" y="3461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14"/>
            <p:cNvGraphicFramePr>
              <a:graphicFrameLocks noChangeAspect="1"/>
            </p:cNvGraphicFramePr>
            <p:nvPr/>
          </p:nvGraphicFramePr>
          <p:xfrm>
            <a:off x="3718" y="3720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9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" y="3720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15"/>
            <p:cNvGraphicFramePr>
              <a:graphicFrameLocks noChangeAspect="1"/>
            </p:cNvGraphicFramePr>
            <p:nvPr/>
          </p:nvGraphicFramePr>
          <p:xfrm>
            <a:off x="366" y="3246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0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" y="3246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1" name="Line 16"/>
            <p:cNvSpPr>
              <a:spLocks noChangeShapeType="1"/>
            </p:cNvSpPr>
            <p:nvPr/>
          </p:nvSpPr>
          <p:spPr bwMode="auto">
            <a:xfrm flipH="1">
              <a:off x="636" y="3361"/>
              <a:ext cx="4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2" name="Line 17"/>
            <p:cNvSpPr>
              <a:spLocks noChangeShapeType="1"/>
            </p:cNvSpPr>
            <p:nvPr/>
          </p:nvSpPr>
          <p:spPr bwMode="auto">
            <a:xfrm flipH="1">
              <a:off x="914" y="3394"/>
              <a:ext cx="215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3" name="Line 18"/>
            <p:cNvSpPr>
              <a:spLocks noChangeShapeType="1"/>
            </p:cNvSpPr>
            <p:nvPr/>
          </p:nvSpPr>
          <p:spPr bwMode="auto">
            <a:xfrm>
              <a:off x="1216" y="3414"/>
              <a:ext cx="57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4" name="Line 19"/>
            <p:cNvSpPr>
              <a:spLocks noChangeShapeType="1"/>
            </p:cNvSpPr>
            <p:nvPr/>
          </p:nvSpPr>
          <p:spPr bwMode="auto">
            <a:xfrm flipH="1">
              <a:off x="2112" y="3388"/>
              <a:ext cx="27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5" name="Line 20"/>
            <p:cNvSpPr>
              <a:spLocks noChangeShapeType="1"/>
            </p:cNvSpPr>
            <p:nvPr/>
          </p:nvSpPr>
          <p:spPr bwMode="auto">
            <a:xfrm flipH="1">
              <a:off x="2337" y="3401"/>
              <a:ext cx="10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6" name="Line 21"/>
            <p:cNvSpPr>
              <a:spLocks noChangeShapeType="1"/>
            </p:cNvSpPr>
            <p:nvPr/>
          </p:nvSpPr>
          <p:spPr bwMode="auto">
            <a:xfrm>
              <a:off x="2556" y="3361"/>
              <a:ext cx="18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7" name="Line 22"/>
            <p:cNvSpPr>
              <a:spLocks noChangeShapeType="1"/>
            </p:cNvSpPr>
            <p:nvPr/>
          </p:nvSpPr>
          <p:spPr bwMode="auto">
            <a:xfrm flipH="1">
              <a:off x="3475" y="3414"/>
              <a:ext cx="338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8" name="Line 23"/>
            <p:cNvSpPr>
              <a:spLocks noChangeShapeType="1"/>
            </p:cNvSpPr>
            <p:nvPr/>
          </p:nvSpPr>
          <p:spPr bwMode="auto">
            <a:xfrm flipH="1">
              <a:off x="3836" y="3394"/>
              <a:ext cx="9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69" name="Line 24"/>
            <p:cNvSpPr>
              <a:spLocks noChangeShapeType="1"/>
            </p:cNvSpPr>
            <p:nvPr/>
          </p:nvSpPr>
          <p:spPr bwMode="auto">
            <a:xfrm>
              <a:off x="3926" y="3340"/>
              <a:ext cx="404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70" name="Line 25"/>
            <p:cNvSpPr>
              <a:spLocks noChangeShapeType="1"/>
            </p:cNvSpPr>
            <p:nvPr/>
          </p:nvSpPr>
          <p:spPr bwMode="auto">
            <a:xfrm flipH="1">
              <a:off x="1209" y="2515"/>
              <a:ext cx="1312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71" name="Line 26"/>
            <p:cNvSpPr>
              <a:spLocks noChangeShapeType="1"/>
            </p:cNvSpPr>
            <p:nvPr/>
          </p:nvSpPr>
          <p:spPr bwMode="auto">
            <a:xfrm>
              <a:off x="2518" y="2508"/>
              <a:ext cx="0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72" name="Line 27"/>
            <p:cNvSpPr>
              <a:spLocks noChangeShapeType="1"/>
            </p:cNvSpPr>
            <p:nvPr/>
          </p:nvSpPr>
          <p:spPr bwMode="auto">
            <a:xfrm flipH="1" flipV="1">
              <a:off x="2631" y="2474"/>
              <a:ext cx="1180" cy="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273" name="Text Box 28"/>
            <p:cNvSpPr txBox="1">
              <a:spLocks noChangeArrowheads="1"/>
            </p:cNvSpPr>
            <p:nvPr/>
          </p:nvSpPr>
          <p:spPr bwMode="auto">
            <a:xfrm>
              <a:off x="1336" y="3221"/>
              <a:ext cx="3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0274" name="Text Box 29"/>
            <p:cNvSpPr txBox="1">
              <a:spLocks noChangeArrowheads="1"/>
            </p:cNvSpPr>
            <p:nvPr/>
          </p:nvSpPr>
          <p:spPr bwMode="auto">
            <a:xfrm>
              <a:off x="2631" y="3227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0275" name="Text Box 30"/>
            <p:cNvSpPr txBox="1">
              <a:spLocks noChangeArrowheads="1"/>
            </p:cNvSpPr>
            <p:nvPr/>
          </p:nvSpPr>
          <p:spPr bwMode="auto">
            <a:xfrm>
              <a:off x="3947" y="3139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0276" name="Text Box 31"/>
            <p:cNvSpPr txBox="1">
              <a:spLocks noChangeArrowheads="1"/>
            </p:cNvSpPr>
            <p:nvPr/>
          </p:nvSpPr>
          <p:spPr bwMode="auto">
            <a:xfrm>
              <a:off x="2728" y="2300"/>
              <a:ext cx="10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Backbone hub</a:t>
              </a:r>
            </a:p>
          </p:txBody>
        </p:sp>
        <p:sp>
          <p:nvSpPr>
            <p:cNvPr id="10277" name="Rectangle 32"/>
            <p:cNvSpPr>
              <a:spLocks noChangeArrowheads="1"/>
            </p:cNvSpPr>
            <p:nvPr/>
          </p:nvSpPr>
          <p:spPr bwMode="auto">
            <a:xfrm>
              <a:off x="2391" y="2485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sp>
          <p:nvSpPr>
            <p:cNvPr id="10278" name="Text Box 36"/>
            <p:cNvSpPr txBox="1">
              <a:spLocks noChangeArrowheads="1"/>
            </p:cNvSpPr>
            <p:nvPr/>
          </p:nvSpPr>
          <p:spPr bwMode="auto">
            <a:xfrm>
              <a:off x="1424" y="1995"/>
              <a:ext cx="1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l-GR" sz="2000"/>
            </a:p>
          </p:txBody>
        </p:sp>
      </p:grpSp>
      <p:sp>
        <p:nvSpPr>
          <p:cNvPr id="10254" name="AutoShape 41"/>
          <p:cNvSpPr>
            <a:spLocks/>
          </p:cNvSpPr>
          <p:nvPr/>
        </p:nvSpPr>
        <p:spPr bwMode="auto">
          <a:xfrm rot="-5400000">
            <a:off x="1079500" y="5768975"/>
            <a:ext cx="144463" cy="1655763"/>
          </a:xfrm>
          <a:prstGeom prst="leftBrace">
            <a:avLst>
              <a:gd name="adj1" fmla="val 9551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0255" name="Text Box 42"/>
          <p:cNvSpPr txBox="1">
            <a:spLocks noChangeArrowheads="1"/>
          </p:cNvSpPr>
          <p:nvPr/>
        </p:nvSpPr>
        <p:spPr bwMode="auto">
          <a:xfrm>
            <a:off x="323850" y="6491288"/>
            <a:ext cx="164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departamental</a:t>
            </a:r>
            <a:endParaRPr lang="el-GR" sz="1800"/>
          </a:p>
        </p:txBody>
      </p:sp>
      <p:sp>
        <p:nvSpPr>
          <p:cNvPr id="10256" name="Text Box 43"/>
          <p:cNvSpPr txBox="1">
            <a:spLocks noChangeArrowheads="1"/>
          </p:cNvSpPr>
          <p:nvPr/>
        </p:nvSpPr>
        <p:spPr bwMode="auto">
          <a:xfrm>
            <a:off x="323850" y="4365625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Campus-wide LAN</a:t>
            </a:r>
            <a:endParaRPr lang="el-GR" sz="2000"/>
          </a:p>
        </p:txBody>
      </p:sp>
      <p:sp>
        <p:nvSpPr>
          <p:cNvPr id="10257" name="Text Box 44"/>
          <p:cNvSpPr txBox="1">
            <a:spLocks noChangeArrowheads="1"/>
          </p:cNvSpPr>
          <p:nvPr/>
        </p:nvSpPr>
        <p:spPr bwMode="auto">
          <a:xfrm>
            <a:off x="179388" y="4005263"/>
            <a:ext cx="1173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 u="sng">
                <a:solidFill>
                  <a:srgbClr val="3333FF"/>
                </a:solidFill>
              </a:rPr>
              <a:t>Example</a:t>
            </a:r>
            <a:endParaRPr lang="el-GR" sz="2000" u="sng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Διασύνδεση με</a:t>
            </a:r>
            <a:r>
              <a:rPr lang="en-US" smtClean="0"/>
              <a:t> hubs </a:t>
            </a:r>
            <a:r>
              <a:rPr lang="el-GR" smtClean="0"/>
              <a:t>(μειονεκτήματα)</a:t>
            </a:r>
          </a:p>
        </p:txBody>
      </p:sp>
      <p:sp>
        <p:nvSpPr>
          <p:cNvPr id="11288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540875" cy="46482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Οι συγκρούσεις σε ένα </a:t>
            </a:r>
            <a:r>
              <a:rPr lang="en-US" dirty="0" smtClean="0"/>
              <a:t>LAN</a:t>
            </a:r>
            <a:r>
              <a:rPr lang="el-GR" dirty="0" smtClean="0"/>
              <a:t> </a:t>
            </a:r>
            <a:r>
              <a:rPr lang="el-GR" dirty="0" smtClean="0"/>
              <a:t>τμήμα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segment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b="1" dirty="0" smtClean="0"/>
              <a:t>θα επηρεάσουν </a:t>
            </a:r>
            <a:r>
              <a:rPr lang="el-GR" dirty="0" smtClean="0"/>
              <a:t>την απόδοση των άλλων </a:t>
            </a:r>
            <a:r>
              <a:rPr lang="en-US" dirty="0" smtClean="0"/>
              <a:t>LAN</a:t>
            </a:r>
            <a:r>
              <a:rPr lang="el-GR" dirty="0" smtClean="0"/>
              <a:t> τμημάτων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segments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που είναι συνδεμένα με το ίδιο  </a:t>
            </a:r>
            <a:r>
              <a:rPr lang="en-US" dirty="0" smtClean="0"/>
              <a:t>backbone hub</a:t>
            </a: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11289" name="Rectangle 5"/>
          <p:cNvSpPr>
            <a:spLocks noChangeArrowheads="1"/>
          </p:cNvSpPr>
          <p:nvPr/>
        </p:nvSpPr>
        <p:spPr bwMode="auto">
          <a:xfrm>
            <a:off x="696913" y="5749925"/>
            <a:ext cx="173037" cy="50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693738" y="5013325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5013325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708025" y="6311900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6311900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1384300" y="5603875"/>
          <a:ext cx="25082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603875"/>
                        <a:ext cx="250825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0" y="5610225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Rectangle 10"/>
          <p:cNvSpPr>
            <a:spLocks noChangeArrowheads="1"/>
          </p:cNvSpPr>
          <p:nvPr/>
        </p:nvSpPr>
        <p:spPr bwMode="auto">
          <a:xfrm>
            <a:off x="234950" y="5692775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291" name="Rectangle 11"/>
          <p:cNvSpPr>
            <a:spLocks noChangeArrowheads="1"/>
          </p:cNvSpPr>
          <p:nvPr/>
        </p:nvSpPr>
        <p:spPr bwMode="auto">
          <a:xfrm>
            <a:off x="1338263" y="5692775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292" name="Rectangle 12"/>
          <p:cNvSpPr>
            <a:spLocks noChangeArrowheads="1"/>
          </p:cNvSpPr>
          <p:nvPr/>
        </p:nvSpPr>
        <p:spPr bwMode="auto">
          <a:xfrm>
            <a:off x="811213" y="5265738"/>
            <a:ext cx="58737" cy="11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293" name="Rectangle 13"/>
          <p:cNvSpPr>
            <a:spLocks noChangeArrowheads="1"/>
          </p:cNvSpPr>
          <p:nvPr/>
        </p:nvSpPr>
        <p:spPr bwMode="auto">
          <a:xfrm>
            <a:off x="814388" y="6200775"/>
            <a:ext cx="60325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294" name="Line 14"/>
          <p:cNvSpPr>
            <a:spLocks noChangeShapeType="1"/>
          </p:cNvSpPr>
          <p:nvPr/>
        </p:nvSpPr>
        <p:spPr bwMode="auto">
          <a:xfrm>
            <a:off x="311150" y="5724525"/>
            <a:ext cx="41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295" name="Line 15"/>
          <p:cNvSpPr>
            <a:spLocks noChangeShapeType="1"/>
          </p:cNvSpPr>
          <p:nvPr/>
        </p:nvSpPr>
        <p:spPr bwMode="auto">
          <a:xfrm>
            <a:off x="833438" y="5386388"/>
            <a:ext cx="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296" name="Line 16"/>
          <p:cNvSpPr>
            <a:spLocks noChangeShapeType="1"/>
          </p:cNvSpPr>
          <p:nvPr/>
        </p:nvSpPr>
        <p:spPr bwMode="auto">
          <a:xfrm flipH="1">
            <a:off x="912813" y="5724525"/>
            <a:ext cx="417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297" name="Line 17"/>
          <p:cNvSpPr>
            <a:spLocks noChangeShapeType="1"/>
          </p:cNvSpPr>
          <p:nvPr/>
        </p:nvSpPr>
        <p:spPr bwMode="auto">
          <a:xfrm flipV="1">
            <a:off x="833438" y="5794375"/>
            <a:ext cx="635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298" name="Text Box 18"/>
          <p:cNvSpPr txBox="1">
            <a:spLocks noChangeArrowheads="1"/>
          </p:cNvSpPr>
          <p:nvPr/>
        </p:nvSpPr>
        <p:spPr bwMode="auto">
          <a:xfrm>
            <a:off x="1028700" y="54276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1600">
              <a:latin typeface="Comic Sans MS" pitchFamily="66" charset="0"/>
            </a:endParaRPr>
          </a:p>
        </p:txBody>
      </p:sp>
      <p:sp>
        <p:nvSpPr>
          <p:cNvPr id="11299" name="Text Box 20"/>
          <p:cNvSpPr txBox="1">
            <a:spLocks noChangeArrowheads="1"/>
          </p:cNvSpPr>
          <p:nvPr/>
        </p:nvSpPr>
        <p:spPr bwMode="auto">
          <a:xfrm>
            <a:off x="381000" y="5924550"/>
            <a:ext cx="528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hub</a:t>
            </a:r>
          </a:p>
        </p:txBody>
      </p:sp>
      <p:sp>
        <p:nvSpPr>
          <p:cNvPr id="11300" name="Line 21"/>
          <p:cNvSpPr>
            <a:spLocks noChangeShapeType="1"/>
          </p:cNvSpPr>
          <p:nvPr/>
        </p:nvSpPr>
        <p:spPr bwMode="auto">
          <a:xfrm flipV="1">
            <a:off x="533400" y="5807075"/>
            <a:ext cx="173038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01" name="Rectangle 5"/>
          <p:cNvSpPr>
            <a:spLocks noChangeArrowheads="1"/>
          </p:cNvSpPr>
          <p:nvPr/>
        </p:nvSpPr>
        <p:spPr bwMode="auto">
          <a:xfrm>
            <a:off x="2316163" y="4957763"/>
            <a:ext cx="173037" cy="50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graphicFrame>
        <p:nvGraphicFramePr>
          <p:cNvPr id="11270" name="Object 24"/>
          <p:cNvGraphicFramePr>
            <a:graphicFrameLocks noChangeAspect="1"/>
          </p:cNvGraphicFramePr>
          <p:nvPr/>
        </p:nvGraphicFramePr>
        <p:xfrm>
          <a:off x="2312988" y="4221163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221163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25"/>
          <p:cNvGraphicFramePr>
            <a:graphicFrameLocks noChangeAspect="1"/>
          </p:cNvGraphicFramePr>
          <p:nvPr/>
        </p:nvGraphicFramePr>
        <p:xfrm>
          <a:off x="2327275" y="5519738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5519738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26"/>
          <p:cNvGraphicFramePr>
            <a:graphicFrameLocks noChangeAspect="1"/>
          </p:cNvGraphicFramePr>
          <p:nvPr/>
        </p:nvGraphicFramePr>
        <p:xfrm>
          <a:off x="3003550" y="4811713"/>
          <a:ext cx="2508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4811713"/>
                        <a:ext cx="2508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7"/>
          <p:cNvGraphicFramePr>
            <a:graphicFrameLocks noChangeAspect="1"/>
          </p:cNvGraphicFramePr>
          <p:nvPr/>
        </p:nvGraphicFramePr>
        <p:xfrm>
          <a:off x="1619250" y="4818063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818063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2" name="Rectangle 10"/>
          <p:cNvSpPr>
            <a:spLocks noChangeArrowheads="1"/>
          </p:cNvSpPr>
          <p:nvPr/>
        </p:nvSpPr>
        <p:spPr bwMode="auto">
          <a:xfrm>
            <a:off x="1854200" y="4900613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03" name="Rectangle 11"/>
          <p:cNvSpPr>
            <a:spLocks noChangeArrowheads="1"/>
          </p:cNvSpPr>
          <p:nvPr/>
        </p:nvSpPr>
        <p:spPr bwMode="auto">
          <a:xfrm>
            <a:off x="2957513" y="4900613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04" name="Rectangle 12"/>
          <p:cNvSpPr>
            <a:spLocks noChangeArrowheads="1"/>
          </p:cNvSpPr>
          <p:nvPr/>
        </p:nvSpPr>
        <p:spPr bwMode="auto">
          <a:xfrm>
            <a:off x="2430463" y="4473575"/>
            <a:ext cx="58737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05" name="Rectangle 13"/>
          <p:cNvSpPr>
            <a:spLocks noChangeArrowheads="1"/>
          </p:cNvSpPr>
          <p:nvPr/>
        </p:nvSpPr>
        <p:spPr bwMode="auto">
          <a:xfrm>
            <a:off x="2433638" y="5408613"/>
            <a:ext cx="60325" cy="11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06" name="Line 14"/>
          <p:cNvSpPr>
            <a:spLocks noChangeShapeType="1"/>
          </p:cNvSpPr>
          <p:nvPr/>
        </p:nvSpPr>
        <p:spPr bwMode="auto">
          <a:xfrm>
            <a:off x="1930400" y="4932363"/>
            <a:ext cx="41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07" name="Line 15"/>
          <p:cNvSpPr>
            <a:spLocks noChangeShapeType="1"/>
          </p:cNvSpPr>
          <p:nvPr/>
        </p:nvSpPr>
        <p:spPr bwMode="auto">
          <a:xfrm>
            <a:off x="2452688" y="4594225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08" name="Line 16"/>
          <p:cNvSpPr>
            <a:spLocks noChangeShapeType="1"/>
          </p:cNvSpPr>
          <p:nvPr/>
        </p:nvSpPr>
        <p:spPr bwMode="auto">
          <a:xfrm flipH="1">
            <a:off x="2532063" y="4932363"/>
            <a:ext cx="417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09" name="Line 17"/>
          <p:cNvSpPr>
            <a:spLocks noChangeShapeType="1"/>
          </p:cNvSpPr>
          <p:nvPr/>
        </p:nvSpPr>
        <p:spPr bwMode="auto">
          <a:xfrm flipV="1">
            <a:off x="2452688" y="5002213"/>
            <a:ext cx="635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10" name="Text Box 18"/>
          <p:cNvSpPr txBox="1">
            <a:spLocks noChangeArrowheads="1"/>
          </p:cNvSpPr>
          <p:nvPr/>
        </p:nvSpPr>
        <p:spPr bwMode="auto">
          <a:xfrm>
            <a:off x="2647950" y="4635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1600">
              <a:latin typeface="Comic Sans MS" pitchFamily="66" charset="0"/>
            </a:endParaRPr>
          </a:p>
        </p:txBody>
      </p:sp>
      <p:sp>
        <p:nvSpPr>
          <p:cNvPr id="11311" name="Text Box 20"/>
          <p:cNvSpPr txBox="1">
            <a:spLocks noChangeArrowheads="1"/>
          </p:cNvSpPr>
          <p:nvPr/>
        </p:nvSpPr>
        <p:spPr bwMode="auto">
          <a:xfrm>
            <a:off x="2000250" y="5132388"/>
            <a:ext cx="528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hub</a:t>
            </a:r>
          </a:p>
        </p:txBody>
      </p:sp>
      <p:sp>
        <p:nvSpPr>
          <p:cNvPr id="11312" name="Line 21"/>
          <p:cNvSpPr>
            <a:spLocks noChangeShapeType="1"/>
          </p:cNvSpPr>
          <p:nvPr/>
        </p:nvSpPr>
        <p:spPr bwMode="auto">
          <a:xfrm flipV="1">
            <a:off x="2152650" y="5014913"/>
            <a:ext cx="173038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13" name="Rectangle 5"/>
          <p:cNvSpPr>
            <a:spLocks noChangeArrowheads="1"/>
          </p:cNvSpPr>
          <p:nvPr/>
        </p:nvSpPr>
        <p:spPr bwMode="auto">
          <a:xfrm>
            <a:off x="876300" y="4310063"/>
            <a:ext cx="173038" cy="50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graphicFrame>
        <p:nvGraphicFramePr>
          <p:cNvPr id="11274" name="Object 42"/>
          <p:cNvGraphicFramePr>
            <a:graphicFrameLocks noChangeAspect="1"/>
          </p:cNvGraphicFramePr>
          <p:nvPr/>
        </p:nvGraphicFramePr>
        <p:xfrm>
          <a:off x="873125" y="3573463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3573463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43"/>
          <p:cNvGraphicFramePr>
            <a:graphicFrameLocks noChangeAspect="1"/>
          </p:cNvGraphicFramePr>
          <p:nvPr/>
        </p:nvGraphicFramePr>
        <p:xfrm>
          <a:off x="887413" y="4872038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872038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44"/>
          <p:cNvGraphicFramePr>
            <a:graphicFrameLocks noChangeAspect="1"/>
          </p:cNvGraphicFramePr>
          <p:nvPr/>
        </p:nvGraphicFramePr>
        <p:xfrm>
          <a:off x="1563688" y="4164013"/>
          <a:ext cx="2508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" name="Clip" r:id="rId14" imgW="1305000" imgH="1085760" progId="">
                  <p:embed/>
                </p:oleObj>
              </mc:Choice>
              <mc:Fallback>
                <p:oleObj name="Clip" r:id="rId14" imgW="1305000" imgH="1085760" progId="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164013"/>
                        <a:ext cx="2508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45"/>
          <p:cNvGraphicFramePr>
            <a:graphicFrameLocks noChangeAspect="1"/>
          </p:cNvGraphicFramePr>
          <p:nvPr/>
        </p:nvGraphicFramePr>
        <p:xfrm>
          <a:off x="179388" y="4170363"/>
          <a:ext cx="25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" name="Clip" r:id="rId15" imgW="1305000" imgH="1085760" progId="">
                  <p:embed/>
                </p:oleObj>
              </mc:Choice>
              <mc:Fallback>
                <p:oleObj name="Clip" r:id="rId15" imgW="1305000" imgH="1085760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170363"/>
                        <a:ext cx="25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4" name="Rectangle 10"/>
          <p:cNvSpPr>
            <a:spLocks noChangeArrowheads="1"/>
          </p:cNvSpPr>
          <p:nvPr/>
        </p:nvSpPr>
        <p:spPr bwMode="auto">
          <a:xfrm>
            <a:off x="414338" y="4252913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15" name="Rectangle 11"/>
          <p:cNvSpPr>
            <a:spLocks noChangeArrowheads="1"/>
          </p:cNvSpPr>
          <p:nvPr/>
        </p:nvSpPr>
        <p:spPr bwMode="auto">
          <a:xfrm>
            <a:off x="1517650" y="4252913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16" name="Rectangle 12"/>
          <p:cNvSpPr>
            <a:spLocks noChangeArrowheads="1"/>
          </p:cNvSpPr>
          <p:nvPr/>
        </p:nvSpPr>
        <p:spPr bwMode="auto">
          <a:xfrm>
            <a:off x="990600" y="3825875"/>
            <a:ext cx="58738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17" name="Rectangle 13"/>
          <p:cNvSpPr>
            <a:spLocks noChangeArrowheads="1"/>
          </p:cNvSpPr>
          <p:nvPr/>
        </p:nvSpPr>
        <p:spPr bwMode="auto">
          <a:xfrm>
            <a:off x="993775" y="4760913"/>
            <a:ext cx="60325" cy="11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 sz="1600"/>
          </a:p>
        </p:txBody>
      </p:sp>
      <p:sp>
        <p:nvSpPr>
          <p:cNvPr id="11318" name="Line 14"/>
          <p:cNvSpPr>
            <a:spLocks noChangeShapeType="1"/>
          </p:cNvSpPr>
          <p:nvPr/>
        </p:nvSpPr>
        <p:spPr bwMode="auto">
          <a:xfrm>
            <a:off x="490538" y="4284663"/>
            <a:ext cx="41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19" name="Line 15"/>
          <p:cNvSpPr>
            <a:spLocks noChangeShapeType="1"/>
          </p:cNvSpPr>
          <p:nvPr/>
        </p:nvSpPr>
        <p:spPr bwMode="auto">
          <a:xfrm>
            <a:off x="1012825" y="3946525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20" name="Line 16"/>
          <p:cNvSpPr>
            <a:spLocks noChangeShapeType="1"/>
          </p:cNvSpPr>
          <p:nvPr/>
        </p:nvSpPr>
        <p:spPr bwMode="auto">
          <a:xfrm flipH="1">
            <a:off x="1092200" y="4284663"/>
            <a:ext cx="417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21" name="Line 17"/>
          <p:cNvSpPr>
            <a:spLocks noChangeShapeType="1"/>
          </p:cNvSpPr>
          <p:nvPr/>
        </p:nvSpPr>
        <p:spPr bwMode="auto">
          <a:xfrm flipV="1">
            <a:off x="1012825" y="4354513"/>
            <a:ext cx="635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22" name="Text Box 18"/>
          <p:cNvSpPr txBox="1">
            <a:spLocks noChangeArrowheads="1"/>
          </p:cNvSpPr>
          <p:nvPr/>
        </p:nvSpPr>
        <p:spPr bwMode="auto">
          <a:xfrm>
            <a:off x="1208088" y="3987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1600">
              <a:latin typeface="Comic Sans MS" pitchFamily="66" charset="0"/>
            </a:endParaRPr>
          </a:p>
        </p:txBody>
      </p:sp>
      <p:sp>
        <p:nvSpPr>
          <p:cNvPr id="11323" name="Text Box 20"/>
          <p:cNvSpPr txBox="1">
            <a:spLocks noChangeArrowheads="1"/>
          </p:cNvSpPr>
          <p:nvPr/>
        </p:nvSpPr>
        <p:spPr bwMode="auto">
          <a:xfrm>
            <a:off x="560388" y="4484688"/>
            <a:ext cx="52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hub</a:t>
            </a:r>
          </a:p>
        </p:txBody>
      </p:sp>
      <p:sp>
        <p:nvSpPr>
          <p:cNvPr id="11324" name="Line 21"/>
          <p:cNvSpPr>
            <a:spLocks noChangeShapeType="1"/>
          </p:cNvSpPr>
          <p:nvPr/>
        </p:nvSpPr>
        <p:spPr bwMode="auto">
          <a:xfrm flipV="1">
            <a:off x="712788" y="4367213"/>
            <a:ext cx="173037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25" name="Text Box 58"/>
          <p:cNvSpPr txBox="1">
            <a:spLocks noChangeArrowheads="1"/>
          </p:cNvSpPr>
          <p:nvPr/>
        </p:nvSpPr>
        <p:spPr bwMode="auto">
          <a:xfrm>
            <a:off x="-180975" y="2852738"/>
            <a:ext cx="44418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l-GR" sz="1800" b="1">
                <a:solidFill>
                  <a:srgbClr val="008000"/>
                </a:solidFill>
              </a:rPr>
              <a:t>Μέγιστο συνολικό </a:t>
            </a:r>
            <a:r>
              <a:rPr lang="en-US" sz="1800" b="1">
                <a:solidFill>
                  <a:srgbClr val="008000"/>
                </a:solidFill>
              </a:rPr>
              <a:t>throughput 30Mbps</a:t>
            </a:r>
            <a:endParaRPr lang="el-GR" sz="1800" b="1">
              <a:solidFill>
                <a:srgbClr val="008000"/>
              </a:solidFill>
            </a:endParaRPr>
          </a:p>
        </p:txBody>
      </p:sp>
      <p:sp>
        <p:nvSpPr>
          <p:cNvPr id="11326" name="Text Box 60"/>
          <p:cNvSpPr txBox="1">
            <a:spLocks noChangeArrowheads="1"/>
          </p:cNvSpPr>
          <p:nvPr/>
        </p:nvSpPr>
        <p:spPr bwMode="auto">
          <a:xfrm>
            <a:off x="547156" y="6524625"/>
            <a:ext cx="44338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1800" dirty="0"/>
              <a:t>εάν το καθένα </a:t>
            </a:r>
            <a:r>
              <a:rPr lang="en-US" sz="1800" dirty="0"/>
              <a:t>LAN segment </a:t>
            </a:r>
            <a:r>
              <a:rPr lang="el-GR" sz="1800" dirty="0"/>
              <a:t>είναι 10</a:t>
            </a:r>
            <a:r>
              <a:rPr lang="en-US" sz="1800" dirty="0"/>
              <a:t>Mbps</a:t>
            </a:r>
            <a:endParaRPr lang="el-GR" sz="1800" dirty="0"/>
          </a:p>
        </p:txBody>
      </p:sp>
      <p:grpSp>
        <p:nvGrpSpPr>
          <p:cNvPr id="11327" name="Group 62"/>
          <p:cNvGrpSpPr>
            <a:grpSpLocks/>
          </p:cNvGrpSpPr>
          <p:nvPr/>
        </p:nvGrpSpPr>
        <p:grpSpPr bwMode="auto">
          <a:xfrm>
            <a:off x="3924300" y="3284538"/>
            <a:ext cx="4968875" cy="2851150"/>
            <a:chOff x="366" y="1995"/>
            <a:chExt cx="4223" cy="2059"/>
          </a:xfrm>
        </p:grpSpPr>
        <p:sp>
          <p:nvSpPr>
            <p:cNvPr id="11331" name="Rectangle 4"/>
            <p:cNvSpPr>
              <a:spLocks noChangeArrowheads="1"/>
            </p:cNvSpPr>
            <p:nvPr/>
          </p:nvSpPr>
          <p:spPr bwMode="auto">
            <a:xfrm>
              <a:off x="2326" y="3360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11278" name="Object 5"/>
            <p:cNvGraphicFramePr>
              <a:graphicFrameLocks noChangeAspect="1"/>
            </p:cNvGraphicFramePr>
            <p:nvPr/>
          </p:nvGraphicFramePr>
          <p:xfrm>
            <a:off x="682" y="3581"/>
            <a:ext cx="3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8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" y="3581"/>
                          <a:ext cx="328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Object 65"/>
            <p:cNvGraphicFramePr>
              <a:graphicFrameLocks noChangeAspect="1"/>
            </p:cNvGraphicFramePr>
            <p:nvPr/>
          </p:nvGraphicFramePr>
          <p:xfrm>
            <a:off x="2626" y="3590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9" name="Clip" r:id="rId17" imgW="1305000" imgH="1085760" progId="">
                    <p:embed/>
                  </p:oleObj>
                </mc:Choice>
                <mc:Fallback>
                  <p:oleObj name="Clip" r:id="rId17" imgW="1305000" imgH="1085760" progId="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3590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0" name="Object 66"/>
            <p:cNvGraphicFramePr>
              <a:graphicFrameLocks noChangeAspect="1"/>
            </p:cNvGraphicFramePr>
            <p:nvPr/>
          </p:nvGraphicFramePr>
          <p:xfrm>
            <a:off x="3211" y="3558"/>
            <a:ext cx="3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" name="Clip" r:id="rId18" imgW="1305000" imgH="1085760" progId="">
                    <p:embed/>
                  </p:oleObj>
                </mc:Choice>
                <mc:Fallback>
                  <p:oleObj name="Clip" r:id="rId18" imgW="1305000" imgH="1085760" progId="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" y="3558"/>
                          <a:ext cx="328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1" name="Object 67"/>
            <p:cNvGraphicFramePr>
              <a:graphicFrameLocks noChangeAspect="1"/>
            </p:cNvGraphicFramePr>
            <p:nvPr/>
          </p:nvGraphicFramePr>
          <p:xfrm>
            <a:off x="1156" y="3598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1" name="Clip" r:id="rId19" imgW="1305000" imgH="1085760" progId="">
                    <p:embed/>
                  </p:oleObj>
                </mc:Choice>
                <mc:Fallback>
                  <p:oleObj name="Clip" r:id="rId19" imgW="1305000" imgH="1085760" progId="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3598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32" name="Rectangle 9"/>
            <p:cNvSpPr>
              <a:spLocks noChangeArrowheads="1"/>
            </p:cNvSpPr>
            <p:nvPr/>
          </p:nvSpPr>
          <p:spPr bwMode="auto">
            <a:xfrm>
              <a:off x="3650" y="3366"/>
              <a:ext cx="227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sp>
          <p:nvSpPr>
            <p:cNvPr id="11333" name="Rectangle 10"/>
            <p:cNvSpPr>
              <a:spLocks noChangeArrowheads="1"/>
            </p:cNvSpPr>
            <p:nvPr/>
          </p:nvSpPr>
          <p:spPr bwMode="auto">
            <a:xfrm>
              <a:off x="1037" y="3358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aphicFrame>
          <p:nvGraphicFramePr>
            <p:cNvPr id="11282" name="Object 11"/>
            <p:cNvGraphicFramePr>
              <a:graphicFrameLocks noChangeAspect="1"/>
            </p:cNvGraphicFramePr>
            <p:nvPr/>
          </p:nvGraphicFramePr>
          <p:xfrm>
            <a:off x="1832" y="3483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2" name="Clip" r:id="rId20" imgW="1305000" imgH="1085760" progId="">
                    <p:embed/>
                  </p:oleObj>
                </mc:Choice>
                <mc:Fallback>
                  <p:oleObj name="Clip" r:id="rId20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2" y="3483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3" name="Object 12"/>
            <p:cNvGraphicFramePr>
              <a:graphicFrameLocks noChangeAspect="1"/>
            </p:cNvGraphicFramePr>
            <p:nvPr/>
          </p:nvGraphicFramePr>
          <p:xfrm>
            <a:off x="2147" y="3817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3" name="Clip" r:id="rId21" imgW="1305000" imgH="1085760" progId="">
                    <p:embed/>
                  </p:oleObj>
                </mc:Choice>
                <mc:Fallback>
                  <p:oleObj name="Clip" r:id="rId21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817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4" name="Object 13"/>
            <p:cNvGraphicFramePr>
              <a:graphicFrameLocks noChangeAspect="1"/>
            </p:cNvGraphicFramePr>
            <p:nvPr/>
          </p:nvGraphicFramePr>
          <p:xfrm>
            <a:off x="4260" y="3461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4" name="Clip" r:id="rId22" imgW="1305000" imgH="1085760" progId="">
                    <p:embed/>
                  </p:oleObj>
                </mc:Choice>
                <mc:Fallback>
                  <p:oleObj name="Clip" r:id="rId22" imgW="1305000" imgH="108576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" y="3461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5" name="Object 14"/>
            <p:cNvGraphicFramePr>
              <a:graphicFrameLocks noChangeAspect="1"/>
            </p:cNvGraphicFramePr>
            <p:nvPr/>
          </p:nvGraphicFramePr>
          <p:xfrm>
            <a:off x="3718" y="3720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5" name="Clip" r:id="rId23" imgW="1305000" imgH="1085760" progId="">
                    <p:embed/>
                  </p:oleObj>
                </mc:Choice>
                <mc:Fallback>
                  <p:oleObj name="Clip" r:id="rId23" imgW="1305000" imgH="108576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" y="3720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6" name="Object 15"/>
            <p:cNvGraphicFramePr>
              <a:graphicFrameLocks noChangeAspect="1"/>
            </p:cNvGraphicFramePr>
            <p:nvPr/>
          </p:nvGraphicFramePr>
          <p:xfrm>
            <a:off x="366" y="3246"/>
            <a:ext cx="32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6" name="Clip" r:id="rId24" imgW="1305000" imgH="1085760" progId="">
                    <p:embed/>
                  </p:oleObj>
                </mc:Choice>
                <mc:Fallback>
                  <p:oleObj name="Clip" r:id="rId24" imgW="1305000" imgH="10857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" y="3246"/>
                          <a:ext cx="329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34" name="Line 16"/>
            <p:cNvSpPr>
              <a:spLocks noChangeShapeType="1"/>
            </p:cNvSpPr>
            <p:nvPr/>
          </p:nvSpPr>
          <p:spPr bwMode="auto">
            <a:xfrm flipH="1">
              <a:off x="636" y="3361"/>
              <a:ext cx="4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35" name="Line 17"/>
            <p:cNvSpPr>
              <a:spLocks noChangeShapeType="1"/>
            </p:cNvSpPr>
            <p:nvPr/>
          </p:nvSpPr>
          <p:spPr bwMode="auto">
            <a:xfrm flipH="1">
              <a:off x="914" y="3394"/>
              <a:ext cx="215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36" name="Line 18"/>
            <p:cNvSpPr>
              <a:spLocks noChangeShapeType="1"/>
            </p:cNvSpPr>
            <p:nvPr/>
          </p:nvSpPr>
          <p:spPr bwMode="auto">
            <a:xfrm>
              <a:off x="1216" y="3414"/>
              <a:ext cx="57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37" name="Line 19"/>
            <p:cNvSpPr>
              <a:spLocks noChangeShapeType="1"/>
            </p:cNvSpPr>
            <p:nvPr/>
          </p:nvSpPr>
          <p:spPr bwMode="auto">
            <a:xfrm flipH="1">
              <a:off x="2112" y="3388"/>
              <a:ext cx="27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38" name="Line 20"/>
            <p:cNvSpPr>
              <a:spLocks noChangeShapeType="1"/>
            </p:cNvSpPr>
            <p:nvPr/>
          </p:nvSpPr>
          <p:spPr bwMode="auto">
            <a:xfrm flipH="1">
              <a:off x="2337" y="3401"/>
              <a:ext cx="10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39" name="Line 21"/>
            <p:cNvSpPr>
              <a:spLocks noChangeShapeType="1"/>
            </p:cNvSpPr>
            <p:nvPr/>
          </p:nvSpPr>
          <p:spPr bwMode="auto">
            <a:xfrm>
              <a:off x="2556" y="3361"/>
              <a:ext cx="18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40" name="Line 22"/>
            <p:cNvSpPr>
              <a:spLocks noChangeShapeType="1"/>
            </p:cNvSpPr>
            <p:nvPr/>
          </p:nvSpPr>
          <p:spPr bwMode="auto">
            <a:xfrm flipH="1">
              <a:off x="3475" y="3414"/>
              <a:ext cx="338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41" name="Line 23"/>
            <p:cNvSpPr>
              <a:spLocks noChangeShapeType="1"/>
            </p:cNvSpPr>
            <p:nvPr/>
          </p:nvSpPr>
          <p:spPr bwMode="auto">
            <a:xfrm flipH="1">
              <a:off x="3836" y="3394"/>
              <a:ext cx="9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42" name="Line 24"/>
            <p:cNvSpPr>
              <a:spLocks noChangeShapeType="1"/>
            </p:cNvSpPr>
            <p:nvPr/>
          </p:nvSpPr>
          <p:spPr bwMode="auto">
            <a:xfrm>
              <a:off x="3926" y="3340"/>
              <a:ext cx="404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43" name="Line 25"/>
            <p:cNvSpPr>
              <a:spLocks noChangeShapeType="1"/>
            </p:cNvSpPr>
            <p:nvPr/>
          </p:nvSpPr>
          <p:spPr bwMode="auto">
            <a:xfrm flipH="1">
              <a:off x="1209" y="2515"/>
              <a:ext cx="1312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44" name="Line 26"/>
            <p:cNvSpPr>
              <a:spLocks noChangeShapeType="1"/>
            </p:cNvSpPr>
            <p:nvPr/>
          </p:nvSpPr>
          <p:spPr bwMode="auto">
            <a:xfrm>
              <a:off x="2518" y="2508"/>
              <a:ext cx="0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45" name="Line 27"/>
            <p:cNvSpPr>
              <a:spLocks noChangeShapeType="1"/>
            </p:cNvSpPr>
            <p:nvPr/>
          </p:nvSpPr>
          <p:spPr bwMode="auto">
            <a:xfrm flipH="1" flipV="1">
              <a:off x="2631" y="2474"/>
              <a:ext cx="1180" cy="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346" name="Text Box 28"/>
            <p:cNvSpPr txBox="1">
              <a:spLocks noChangeArrowheads="1"/>
            </p:cNvSpPr>
            <p:nvPr/>
          </p:nvSpPr>
          <p:spPr bwMode="auto">
            <a:xfrm>
              <a:off x="1335" y="3222"/>
              <a:ext cx="365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1347" name="Text Box 29"/>
            <p:cNvSpPr txBox="1">
              <a:spLocks noChangeArrowheads="1"/>
            </p:cNvSpPr>
            <p:nvPr/>
          </p:nvSpPr>
          <p:spPr bwMode="auto">
            <a:xfrm>
              <a:off x="2631" y="3227"/>
              <a:ext cx="48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1348" name="Text Box 30"/>
            <p:cNvSpPr txBox="1">
              <a:spLocks noChangeArrowheads="1"/>
            </p:cNvSpPr>
            <p:nvPr/>
          </p:nvSpPr>
          <p:spPr bwMode="auto">
            <a:xfrm>
              <a:off x="3947" y="3139"/>
              <a:ext cx="4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1349" name="Text Box 31"/>
            <p:cNvSpPr txBox="1">
              <a:spLocks noChangeArrowheads="1"/>
            </p:cNvSpPr>
            <p:nvPr/>
          </p:nvSpPr>
          <p:spPr bwMode="auto">
            <a:xfrm>
              <a:off x="2727" y="2300"/>
              <a:ext cx="13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Backbone hub</a:t>
              </a:r>
            </a:p>
          </p:txBody>
        </p:sp>
        <p:sp>
          <p:nvSpPr>
            <p:cNvPr id="11350" name="Rectangle 32"/>
            <p:cNvSpPr>
              <a:spLocks noChangeArrowheads="1"/>
            </p:cNvSpPr>
            <p:nvPr/>
          </p:nvSpPr>
          <p:spPr bwMode="auto">
            <a:xfrm>
              <a:off x="2391" y="2485"/>
              <a:ext cx="228" cy="4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sp>
          <p:nvSpPr>
            <p:cNvPr id="11351" name="Text Box 92"/>
            <p:cNvSpPr txBox="1">
              <a:spLocks noChangeArrowheads="1"/>
            </p:cNvSpPr>
            <p:nvPr/>
          </p:nvSpPr>
          <p:spPr bwMode="auto">
            <a:xfrm>
              <a:off x="1398" y="1995"/>
              <a:ext cx="157" cy="2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l-GR" sz="2000"/>
            </a:p>
          </p:txBody>
        </p:sp>
      </p:grpSp>
      <p:sp>
        <p:nvSpPr>
          <p:cNvPr id="11328" name="Text Box 94"/>
          <p:cNvSpPr txBox="1">
            <a:spLocks noChangeArrowheads="1"/>
          </p:cNvSpPr>
          <p:nvPr/>
        </p:nvSpPr>
        <p:spPr bwMode="auto">
          <a:xfrm>
            <a:off x="4344988" y="3284538"/>
            <a:ext cx="4799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000" b="1">
                <a:solidFill>
                  <a:schemeClr val="hlink"/>
                </a:solidFill>
              </a:rPr>
              <a:t>Μέγιστο συνολικό </a:t>
            </a:r>
            <a:r>
              <a:rPr lang="en-US" sz="2000" b="1">
                <a:solidFill>
                  <a:schemeClr val="hlink"/>
                </a:solidFill>
              </a:rPr>
              <a:t>throughput </a:t>
            </a:r>
            <a:r>
              <a:rPr lang="el-GR" sz="2000" b="1">
                <a:solidFill>
                  <a:schemeClr val="hlink"/>
                </a:solidFill>
              </a:rPr>
              <a:t>1</a:t>
            </a:r>
            <a:r>
              <a:rPr lang="en-US" sz="2000" b="1">
                <a:solidFill>
                  <a:schemeClr val="hlink"/>
                </a:solidFill>
              </a:rPr>
              <a:t>0Mbps</a:t>
            </a:r>
            <a:endParaRPr lang="el-GR" sz="2000" b="1">
              <a:solidFill>
                <a:schemeClr val="hlink"/>
              </a:solidFill>
            </a:endParaRPr>
          </a:p>
        </p:txBody>
      </p:sp>
      <p:sp>
        <p:nvSpPr>
          <p:cNvPr id="11329" name="Rectangle 95"/>
          <p:cNvSpPr>
            <a:spLocks noChangeArrowheads="1"/>
          </p:cNvSpPr>
          <p:nvPr/>
        </p:nvSpPr>
        <p:spPr bwMode="auto">
          <a:xfrm>
            <a:off x="3924300" y="3284538"/>
            <a:ext cx="5219700" cy="302418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1330" name="Rectangle 97"/>
          <p:cNvSpPr>
            <a:spLocks noChangeArrowheads="1"/>
          </p:cNvSpPr>
          <p:nvPr/>
        </p:nvSpPr>
        <p:spPr bwMode="auto">
          <a:xfrm>
            <a:off x="0" y="2708275"/>
            <a:ext cx="3708400" cy="38163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Διασύνδεση με</a:t>
            </a:r>
            <a:r>
              <a:rPr lang="en-US" smtClean="0"/>
              <a:t> hubs </a:t>
            </a:r>
            <a:r>
              <a:rPr lang="el-GR" smtClean="0"/>
              <a:t>(μειονεκτήματα)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46482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Το κάθε </a:t>
            </a:r>
            <a:r>
              <a:rPr lang="en-US" dirty="0" smtClean="0"/>
              <a:t>LAN segment </a:t>
            </a:r>
            <a:r>
              <a:rPr lang="el-GR" dirty="0" smtClean="0"/>
              <a:t>πρέπει να είναι της </a:t>
            </a:r>
            <a:r>
              <a:rPr lang="el-GR" b="1" u="sng" dirty="0" smtClean="0">
                <a:solidFill>
                  <a:srgbClr val="008000"/>
                </a:solidFill>
              </a:rPr>
              <a:t>ίδιας τεχνολογίας</a:t>
            </a:r>
            <a:r>
              <a:rPr lang="el-GR" dirty="0" smtClean="0"/>
              <a:t> </a:t>
            </a:r>
            <a:r>
              <a:rPr lang="en-US" dirty="0" smtClean="0"/>
              <a:t>&amp; </a:t>
            </a:r>
            <a:r>
              <a:rPr lang="el-GR" b="1" u="sng" dirty="0" smtClean="0">
                <a:solidFill>
                  <a:srgbClr val="008000"/>
                </a:solidFill>
              </a:rPr>
              <a:t>ρυθμού</a:t>
            </a:r>
            <a:r>
              <a:rPr lang="en-US" b="1" u="sng" dirty="0" smtClean="0">
                <a:solidFill>
                  <a:srgbClr val="008000"/>
                </a:solidFill>
              </a:rPr>
              <a:t> </a:t>
            </a:r>
            <a:r>
              <a:rPr lang="el-GR" b="1" u="sng" dirty="0" smtClean="0">
                <a:solidFill>
                  <a:srgbClr val="008000"/>
                </a:solidFill>
              </a:rPr>
              <a:t>με τα άλλα </a:t>
            </a:r>
            <a:r>
              <a:rPr lang="en-US" b="1" u="sng" dirty="0" smtClean="0">
                <a:solidFill>
                  <a:srgbClr val="008000"/>
                </a:solidFill>
              </a:rPr>
              <a:t>hubs</a:t>
            </a:r>
            <a:r>
              <a:rPr lang="en-US" dirty="0" smtClean="0"/>
              <a:t> </a:t>
            </a:r>
            <a:r>
              <a:rPr lang="el-GR" dirty="0" smtClean="0"/>
              <a:t>για να μπορούν να συνδεθούν</a:t>
            </a:r>
            <a:r>
              <a:rPr lang="en-US" dirty="0" smtClean="0"/>
              <a:t> </a:t>
            </a:r>
            <a:r>
              <a:rPr lang="el-GR" dirty="0" smtClean="0"/>
              <a:t>σε ένα </a:t>
            </a:r>
            <a:r>
              <a:rPr lang="en-US" dirty="0" smtClean="0"/>
              <a:t>backbone hub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buFont typeface="Monotype Sorts"/>
              <a:buNone/>
            </a:pPr>
            <a:r>
              <a:rPr lang="en-US" dirty="0" smtClean="0"/>
              <a:t>		</a:t>
            </a:r>
            <a:r>
              <a:rPr lang="el-GR" dirty="0" smtClean="0"/>
              <a:t>π.χ. </a:t>
            </a:r>
            <a:r>
              <a:rPr lang="en-US" dirty="0" smtClean="0"/>
              <a:t>10Base</a:t>
            </a:r>
            <a:r>
              <a:rPr lang="el-GR" dirty="0" smtClean="0"/>
              <a:t>Τ και </a:t>
            </a:r>
            <a:r>
              <a:rPr lang="en-US" dirty="0" smtClean="0"/>
              <a:t>100BaseT(</a:t>
            </a:r>
            <a:r>
              <a:rPr lang="el-GR" dirty="0" smtClean="0"/>
              <a:t>διαφορετικές τεχνολογίες</a:t>
            </a:r>
            <a:r>
              <a:rPr lang="en-US" dirty="0" smtClean="0"/>
              <a:t>)</a:t>
            </a:r>
          </a:p>
          <a:p>
            <a:pPr>
              <a:buFont typeface="Monotype Sorts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 </a:t>
            </a:r>
            <a:r>
              <a:rPr lang="el-GR" dirty="0" smtClean="0"/>
              <a:t>κάθε </a:t>
            </a:r>
            <a:r>
              <a:rPr lang="en-US" dirty="0" smtClean="0"/>
              <a:t>Ethernet </a:t>
            </a:r>
            <a:r>
              <a:rPr lang="el-GR" dirty="0" smtClean="0"/>
              <a:t>τεχνολογία (πχ 10</a:t>
            </a:r>
            <a:r>
              <a:rPr lang="en-US" dirty="0" smtClean="0"/>
              <a:t>Base2, 10BaseT, 100BaseT) </a:t>
            </a:r>
            <a:r>
              <a:rPr lang="el-GR" dirty="0" smtClean="0"/>
              <a:t>περιορίζει τα παρακάτω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M</a:t>
            </a:r>
            <a:r>
              <a:rPr lang="el-GR" b="1" dirty="0" err="1" smtClean="0">
                <a:solidFill>
                  <a:schemeClr val="accent1"/>
                </a:solidFill>
              </a:rPr>
              <a:t>έγιστο</a:t>
            </a:r>
            <a:r>
              <a:rPr lang="el-GR" b="1" dirty="0" smtClean="0">
                <a:solidFill>
                  <a:schemeClr val="accent1"/>
                </a:solidFill>
              </a:rPr>
              <a:t> αριθμό κόμβων </a:t>
            </a:r>
            <a:r>
              <a:rPr lang="el-GR" b="1" dirty="0" smtClean="0"/>
              <a:t>σε ένα </a:t>
            </a:r>
            <a:r>
              <a:rPr lang="en-US" b="1" dirty="0" smtClean="0"/>
              <a:t>collision domain</a:t>
            </a:r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hlink"/>
                </a:solidFill>
              </a:rPr>
              <a:t>Μέγιστη απόσταση δύο κόμβων</a:t>
            </a:r>
            <a:r>
              <a:rPr lang="el-GR" b="1" dirty="0" smtClean="0"/>
              <a:t> σε ένα </a:t>
            </a:r>
            <a:r>
              <a:rPr lang="en-US" b="1" dirty="0" smtClean="0"/>
              <a:t>collision domain</a:t>
            </a:r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accent1"/>
                </a:solidFill>
              </a:rPr>
              <a:t>Μέγιστο αριθμό </a:t>
            </a:r>
            <a:r>
              <a:rPr lang="en-US" b="1" dirty="0" smtClean="0">
                <a:solidFill>
                  <a:schemeClr val="accent1"/>
                </a:solidFill>
              </a:rPr>
              <a:t>tiers</a:t>
            </a:r>
            <a:r>
              <a:rPr lang="en-US" b="1" dirty="0" smtClean="0"/>
              <a:t> </a:t>
            </a:r>
            <a:r>
              <a:rPr lang="el-GR" b="1" dirty="0" smtClean="0"/>
              <a:t>σε ένα </a:t>
            </a:r>
            <a:r>
              <a:rPr lang="en-US" b="1" dirty="0" smtClean="0"/>
              <a:t>multi-tier design</a:t>
            </a:r>
          </a:p>
          <a:p>
            <a:pPr lvl="1"/>
            <a:endParaRPr lang="en-US" b="1" dirty="0" smtClean="0"/>
          </a:p>
          <a:p>
            <a:pPr lvl="1">
              <a:buFont typeface="Monotype Sorts"/>
              <a:buNone/>
            </a:pPr>
            <a:r>
              <a:rPr lang="en-US" dirty="0" smtClean="0"/>
              <a:t>=&gt;</a:t>
            </a:r>
            <a:r>
              <a:rPr lang="el-GR" dirty="0" smtClean="0"/>
              <a:t>Περιορισμός στον </a:t>
            </a:r>
            <a:r>
              <a:rPr lang="el-GR" b="1" dirty="0" smtClean="0"/>
              <a:t>συνολικό αριθμό υπολογιστών υπηρεσίας</a:t>
            </a:r>
            <a:r>
              <a:rPr lang="el-GR" dirty="0" smtClean="0"/>
              <a:t>, που συνδέονται σε ένα </a:t>
            </a:r>
            <a:r>
              <a:rPr lang="en-US" dirty="0" smtClean="0"/>
              <a:t>LAN </a:t>
            </a:r>
            <a:r>
              <a:rPr lang="el-GR" dirty="0" smtClean="0"/>
              <a:t>πολλαπλών βαθμίδων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b="1" dirty="0" smtClean="0"/>
              <a:t>γεωγραφικής εμβέλειας </a:t>
            </a:r>
            <a:r>
              <a:rPr lang="el-GR" dirty="0" smtClean="0"/>
              <a:t>του </a:t>
            </a:r>
            <a:r>
              <a:rPr lang="en-US" dirty="0" smtClean="0"/>
              <a:t>LAN</a:t>
            </a:r>
            <a:r>
              <a:rPr lang="el-GR" dirty="0" smtClean="0"/>
              <a:t> πολλαπλών βαθμίδων </a:t>
            </a:r>
          </a:p>
          <a:p>
            <a:pPr lvl="1"/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Bridges (or layer-2 switches)</a:t>
            </a:r>
            <a:endParaRPr lang="el-G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2387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hlink"/>
                </a:solidFill>
              </a:rPr>
              <a:t>Layer-2 </a:t>
            </a:r>
            <a:r>
              <a:rPr lang="en-US" sz="2000" dirty="0" smtClean="0">
                <a:solidFill>
                  <a:schemeClr val="hlink"/>
                </a:solidFill>
              </a:rPr>
              <a:t>(MAC </a:t>
            </a:r>
            <a:r>
              <a:rPr lang="el-GR" sz="2000" dirty="0" smtClean="0">
                <a:solidFill>
                  <a:schemeClr val="hlink"/>
                </a:solidFill>
              </a:rPr>
              <a:t>επιπέδου</a:t>
            </a:r>
            <a:r>
              <a:rPr lang="en-US" sz="2000" dirty="0" smtClean="0">
                <a:solidFill>
                  <a:schemeClr val="hlink"/>
                </a:solidFill>
              </a:rPr>
              <a:t>) </a:t>
            </a:r>
            <a:r>
              <a:rPr lang="el-GR" sz="2000" dirty="0" smtClean="0">
                <a:solidFill>
                  <a:schemeClr val="hlink"/>
                </a:solidFill>
              </a:rPr>
              <a:t>συσκευή</a:t>
            </a:r>
            <a:r>
              <a:rPr lang="el-GR" sz="2000" dirty="0" smtClean="0">
                <a:solidFill>
                  <a:schemeClr val="hlink"/>
                </a:solidFill>
              </a:rPr>
              <a:t> που</a:t>
            </a:r>
            <a:endParaRPr lang="en-US" sz="2000" dirty="0" smtClean="0">
              <a:solidFill>
                <a:schemeClr val="hlink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8000"/>
                </a:solidFill>
              </a:rPr>
              <a:t>Εξετάζει </a:t>
            </a:r>
            <a:r>
              <a:rPr lang="el-GR" b="1" dirty="0" smtClean="0">
                <a:solidFill>
                  <a:srgbClr val="008000"/>
                </a:solidFill>
              </a:rPr>
              <a:t>την </a:t>
            </a:r>
            <a:r>
              <a:rPr lang="en-US" b="1" dirty="0" smtClean="0">
                <a:solidFill>
                  <a:srgbClr val="008000"/>
                </a:solidFill>
              </a:rPr>
              <a:t> MAC </a:t>
            </a:r>
            <a:r>
              <a:rPr lang="el-GR" b="1" dirty="0" smtClean="0">
                <a:solidFill>
                  <a:srgbClr val="008000"/>
                </a:solidFill>
              </a:rPr>
              <a:t>διεύθυνση προορισμού του πλαισίου</a:t>
            </a:r>
            <a:r>
              <a:rPr lang="en-US" b="1" dirty="0" smtClean="0">
                <a:solidFill>
                  <a:srgbClr val="008000"/>
                </a:solidFill>
              </a:rPr>
              <a:t>,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8000"/>
                </a:solidFill>
              </a:rPr>
              <a:t>Προσπαθεί να προωθήσει το πλαίσιο στη ζεύξη που οδηγεί στον προορισμό</a:t>
            </a:r>
          </a:p>
          <a:p>
            <a:pPr lvl="2">
              <a:buFont typeface="Arial Greek"/>
              <a:buNone/>
            </a:pPr>
            <a:r>
              <a:rPr lang="el-GR" sz="3200" b="1" dirty="0" smtClean="0">
                <a:solidFill>
                  <a:srgbClr val="008000"/>
                </a:solidFill>
                <a:sym typeface="Wingdings" pitchFamily="2" charset="2"/>
              </a:rPr>
              <a:t></a:t>
            </a:r>
            <a:r>
              <a:rPr lang="en-US" sz="3200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l-GR" b="1" dirty="0" smtClean="0">
                <a:solidFill>
                  <a:srgbClr val="008000"/>
                </a:solidFill>
              </a:rPr>
              <a:t>Όχι σε όλες τις ζεύξεις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l-GR" dirty="0" smtClean="0">
                <a:solidFill>
                  <a:srgbClr val="008000"/>
                </a:solidFill>
              </a:rPr>
              <a:t>(όπως το </a:t>
            </a:r>
            <a:r>
              <a:rPr lang="en-US" dirty="0" smtClean="0">
                <a:solidFill>
                  <a:srgbClr val="008000"/>
                </a:solidFill>
              </a:rPr>
              <a:t>hub</a:t>
            </a:r>
            <a:r>
              <a:rPr lang="el-GR" dirty="0" smtClean="0">
                <a:solidFill>
                  <a:srgbClr val="008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Επιτρέπει </a:t>
            </a:r>
            <a:r>
              <a:rPr lang="el-GR" sz="2000" b="1" i="1" u="sng" dirty="0" err="1" smtClean="0"/>
              <a:t>διατμηματική</a:t>
            </a:r>
            <a:r>
              <a:rPr lang="el-GR" sz="2000" dirty="0" smtClean="0"/>
              <a:t> επικοινωνία </a:t>
            </a:r>
            <a:r>
              <a:rPr lang="el-GR" sz="2000" b="1" dirty="0" smtClean="0"/>
              <a:t>διατηρώντας</a:t>
            </a:r>
            <a:r>
              <a:rPr lang="el-GR" sz="2000" b="1" dirty="0" smtClean="0">
                <a:solidFill>
                  <a:srgbClr val="9BA51B"/>
                </a:solidFill>
              </a:rPr>
              <a:t> </a:t>
            </a:r>
            <a:r>
              <a:rPr lang="el-GR" sz="2000" b="1" i="1" u="sng" dirty="0" smtClean="0">
                <a:solidFill>
                  <a:srgbClr val="9BA51B"/>
                </a:solidFill>
              </a:rPr>
              <a:t>απομονωμένους τομείς συγκρούσεων </a:t>
            </a:r>
            <a:r>
              <a:rPr lang="el-GR" sz="2000" b="1" dirty="0" smtClean="0">
                <a:solidFill>
                  <a:srgbClr val="9BA51B"/>
                </a:solidFill>
              </a:rPr>
              <a:t>(</a:t>
            </a:r>
            <a:r>
              <a:rPr lang="en-US" sz="2000" b="1" dirty="0" smtClean="0">
                <a:solidFill>
                  <a:srgbClr val="9BA51B"/>
                </a:solidFill>
              </a:rPr>
              <a:t>isolated collision domains</a:t>
            </a:r>
            <a:r>
              <a:rPr lang="el-GR" sz="2000" b="1" dirty="0" smtClean="0">
                <a:solidFill>
                  <a:srgbClr val="9BA51B"/>
                </a:solidFill>
              </a:rPr>
              <a:t>) </a:t>
            </a:r>
            <a:r>
              <a:rPr lang="el-GR" sz="2000" dirty="0" smtClean="0"/>
              <a:t>για κάθε τμήμα</a:t>
            </a:r>
            <a:endParaRPr lang="en-US" sz="2000" dirty="0" smtClean="0"/>
          </a:p>
          <a:p>
            <a:pPr>
              <a:buFont typeface="Monotype Sorts"/>
              <a:buNone/>
            </a:pPr>
            <a:r>
              <a:rPr lang="el-GR" sz="3200" dirty="0" err="1" smtClean="0">
                <a:sym typeface="Wingdings" pitchFamily="2" charset="2"/>
              </a:rPr>
              <a:t></a:t>
            </a:r>
            <a:r>
              <a:rPr lang="el-GR" sz="2000" dirty="0" err="1" smtClean="0"/>
              <a:t>Μπορεί</a:t>
            </a:r>
            <a:r>
              <a:rPr lang="el-GR" sz="2000" dirty="0" smtClean="0"/>
              <a:t> να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l-GR" sz="2000" b="1" dirty="0" err="1" smtClean="0">
                <a:solidFill>
                  <a:srgbClr val="008000"/>
                </a:solidFill>
              </a:rPr>
              <a:t>διασυνδέει</a:t>
            </a:r>
            <a:r>
              <a:rPr lang="el-GR" sz="2000" b="1" dirty="0" smtClean="0">
                <a:solidFill>
                  <a:srgbClr val="008000"/>
                </a:solidFill>
              </a:rPr>
              <a:t> </a:t>
            </a:r>
            <a:r>
              <a:rPr lang="el-GR" sz="2000" b="1" u="sng" dirty="0" smtClean="0">
                <a:solidFill>
                  <a:srgbClr val="008000"/>
                </a:solidFill>
              </a:rPr>
              <a:t>διαφορετικές</a:t>
            </a:r>
            <a:r>
              <a:rPr lang="en-US" sz="2000" b="1" dirty="0" smtClean="0">
                <a:solidFill>
                  <a:srgbClr val="008000"/>
                </a:solidFill>
              </a:rPr>
              <a:t> LAN </a:t>
            </a:r>
            <a:r>
              <a:rPr lang="el-GR" sz="2000" b="1" dirty="0" smtClean="0">
                <a:solidFill>
                  <a:srgbClr val="008000"/>
                </a:solidFill>
              </a:rPr>
              <a:t>τεχνολογίες</a:t>
            </a:r>
            <a:r>
              <a:rPr lang="en-US" sz="2000" dirty="0" smtClean="0"/>
              <a:t>, </a:t>
            </a:r>
            <a:r>
              <a:rPr lang="el-GR" sz="2000" dirty="0" smtClean="0"/>
              <a:t>περιλαμβάνοντας το</a:t>
            </a:r>
            <a:r>
              <a:rPr lang="en-US" sz="2000" dirty="0" smtClean="0"/>
              <a:t> 10Mbps, 100Mbps Ethernet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Κανένα όριο στο πόσο μεγάλο ένα</a:t>
            </a:r>
            <a:r>
              <a:rPr lang="en-US" sz="2000" b="1" dirty="0" smtClean="0"/>
              <a:t> LAN </a:t>
            </a:r>
            <a:r>
              <a:rPr lang="el-GR" sz="2000" b="1" dirty="0" smtClean="0"/>
              <a:t>μπορεί να είναι</a:t>
            </a:r>
            <a:r>
              <a:rPr lang="en-US" sz="2000" b="1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όταν τα </a:t>
            </a:r>
            <a:r>
              <a:rPr lang="en-US" sz="2000" dirty="0" smtClean="0"/>
              <a:t>bridges </a:t>
            </a:r>
            <a:r>
              <a:rPr lang="el-GR" sz="2000" dirty="0" smtClean="0"/>
              <a:t>χρησιμοποιούνται για να </a:t>
            </a:r>
            <a:r>
              <a:rPr lang="el-GR" sz="2000" dirty="0" err="1" smtClean="0"/>
              <a:t>διασυνδέουν</a:t>
            </a:r>
            <a:r>
              <a:rPr lang="el-GR" sz="2000" dirty="0" smtClean="0"/>
              <a:t> </a:t>
            </a:r>
            <a:r>
              <a:rPr lang="en-US" sz="2000" dirty="0" smtClean="0"/>
              <a:t>LAN </a:t>
            </a:r>
            <a:r>
              <a:rPr lang="el-GR" sz="2000" dirty="0" smtClean="0"/>
              <a:t>τμήματα</a:t>
            </a:r>
            <a:r>
              <a:rPr lang="en-US" sz="2000" dirty="0" smtClean="0"/>
              <a:t> </a:t>
            </a:r>
          </a:p>
          <a:p>
            <a:pPr>
              <a:buFont typeface="Monotype Sorts"/>
              <a:buNone/>
            </a:pPr>
            <a:r>
              <a:rPr lang="en-US" sz="2000" dirty="0" smtClean="0">
                <a:sym typeface="Webdings" pitchFamily="18" charset="2"/>
              </a:rPr>
              <a:t>     </a:t>
            </a:r>
            <a:r>
              <a:rPr lang="el-GR" sz="2000" dirty="0" smtClean="0">
                <a:sym typeface="Webdings" pitchFamily="18" charset="2"/>
              </a:rPr>
              <a:t>είναι δυνατό να χτιστεί ένα</a:t>
            </a:r>
            <a:r>
              <a:rPr lang="en-US" sz="2000" dirty="0" smtClean="0"/>
              <a:t> LAN </a:t>
            </a:r>
            <a:r>
              <a:rPr lang="el-GR" sz="2000" dirty="0" smtClean="0"/>
              <a:t>που γεφυρώνει όλη την Γη χρησιμοποιώντας </a:t>
            </a:r>
            <a:r>
              <a:rPr lang="en-US" sz="2000" dirty="0" smtClean="0"/>
              <a:t>bridges (</a:t>
            </a:r>
            <a:r>
              <a:rPr lang="el-GR" sz="2000" dirty="0" smtClean="0"/>
              <a:t>θεωρητικά</a:t>
            </a:r>
            <a:r>
              <a:rPr lang="en-US" sz="2000" dirty="0" smtClean="0"/>
              <a:t>)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/>
              <a:t>Γέφυρα (</a:t>
            </a:r>
            <a:r>
              <a:rPr lang="en-US" sz="3600" b="1" dirty="0" smtClean="0"/>
              <a:t>bridge)</a:t>
            </a:r>
            <a:endParaRPr lang="el-GR" sz="3600" b="1" dirty="0" smtClean="0"/>
          </a:p>
        </p:txBody>
      </p:sp>
      <p:grpSp>
        <p:nvGrpSpPr>
          <p:cNvPr id="12300" name="Group 43"/>
          <p:cNvGrpSpPr>
            <a:grpSpLocks/>
          </p:cNvGrpSpPr>
          <p:nvPr/>
        </p:nvGrpSpPr>
        <p:grpSpPr bwMode="auto">
          <a:xfrm>
            <a:off x="785813" y="1500188"/>
            <a:ext cx="5429250" cy="1955800"/>
            <a:chOff x="476" y="845"/>
            <a:chExt cx="4519" cy="2087"/>
          </a:xfrm>
        </p:grpSpPr>
        <p:sp>
          <p:nvSpPr>
            <p:cNvPr id="12303" name="Rectangle 5"/>
            <p:cNvSpPr>
              <a:spLocks noChangeArrowheads="1"/>
            </p:cNvSpPr>
            <p:nvPr/>
          </p:nvSpPr>
          <p:spPr bwMode="auto">
            <a:xfrm>
              <a:off x="2588" y="2106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l-GR"/>
            </a:p>
          </p:txBody>
        </p:sp>
        <p:graphicFrame>
          <p:nvGraphicFramePr>
            <p:cNvPr id="12290" name="Object 6"/>
            <p:cNvGraphicFramePr>
              <a:graphicFrameLocks noChangeAspect="1"/>
            </p:cNvGraphicFramePr>
            <p:nvPr/>
          </p:nvGraphicFramePr>
          <p:xfrm>
            <a:off x="816" y="2369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0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369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7"/>
            <p:cNvGraphicFramePr>
              <a:graphicFrameLocks noChangeAspect="1"/>
            </p:cNvGraphicFramePr>
            <p:nvPr/>
          </p:nvGraphicFramePr>
          <p:xfrm>
            <a:off x="2911" y="238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1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2380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2" name="Object 8"/>
            <p:cNvGraphicFramePr>
              <a:graphicFrameLocks noChangeAspect="1"/>
            </p:cNvGraphicFramePr>
            <p:nvPr/>
          </p:nvGraphicFramePr>
          <p:xfrm>
            <a:off x="3541" y="2342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2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" y="2342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9"/>
            <p:cNvGraphicFramePr>
              <a:graphicFrameLocks noChangeAspect="1"/>
            </p:cNvGraphicFramePr>
            <p:nvPr/>
          </p:nvGraphicFramePr>
          <p:xfrm>
            <a:off x="1327" y="239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3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" y="2390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4" name="Rectangle 10"/>
            <p:cNvSpPr>
              <a:spLocks noChangeArrowheads="1"/>
            </p:cNvSpPr>
            <p:nvPr/>
          </p:nvSpPr>
          <p:spPr bwMode="auto">
            <a:xfrm>
              <a:off x="4014" y="2113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l-GR"/>
            </a:p>
          </p:txBody>
        </p:sp>
        <p:sp>
          <p:nvSpPr>
            <p:cNvPr id="12305" name="Rectangle 11"/>
            <p:cNvSpPr>
              <a:spLocks noChangeArrowheads="1"/>
            </p:cNvSpPr>
            <p:nvPr/>
          </p:nvSpPr>
          <p:spPr bwMode="auto">
            <a:xfrm>
              <a:off x="1199" y="2104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l-GR"/>
            </a:p>
          </p:txBody>
        </p:sp>
        <p:graphicFrame>
          <p:nvGraphicFramePr>
            <p:cNvPr id="12294" name="Object 12"/>
            <p:cNvGraphicFramePr>
              <a:graphicFrameLocks noChangeAspect="1"/>
            </p:cNvGraphicFramePr>
            <p:nvPr/>
          </p:nvGraphicFramePr>
          <p:xfrm>
            <a:off x="2056" y="2253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4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" y="2253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3"/>
            <p:cNvGraphicFramePr>
              <a:graphicFrameLocks noChangeAspect="1"/>
            </p:cNvGraphicFramePr>
            <p:nvPr/>
          </p:nvGraphicFramePr>
          <p:xfrm>
            <a:off x="2395" y="265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5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5" y="2650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4"/>
            <p:cNvGraphicFramePr>
              <a:graphicFrameLocks noChangeAspect="1"/>
            </p:cNvGraphicFramePr>
            <p:nvPr/>
          </p:nvGraphicFramePr>
          <p:xfrm>
            <a:off x="4672" y="2227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6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" y="2227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15"/>
            <p:cNvGraphicFramePr>
              <a:graphicFrameLocks noChangeAspect="1"/>
            </p:cNvGraphicFramePr>
            <p:nvPr/>
          </p:nvGraphicFramePr>
          <p:xfrm>
            <a:off x="4088" y="2534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7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8" y="2534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16"/>
            <p:cNvGraphicFramePr>
              <a:graphicFrameLocks noChangeAspect="1"/>
            </p:cNvGraphicFramePr>
            <p:nvPr/>
          </p:nvGraphicFramePr>
          <p:xfrm>
            <a:off x="476" y="1971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8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1971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H="1">
              <a:off x="767" y="2107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1067" y="2147"/>
              <a:ext cx="2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08" name="Line 19"/>
            <p:cNvSpPr>
              <a:spLocks noChangeShapeType="1"/>
            </p:cNvSpPr>
            <p:nvPr/>
          </p:nvSpPr>
          <p:spPr bwMode="auto">
            <a:xfrm>
              <a:off x="1392" y="2171"/>
              <a:ext cx="56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09" name="Line 20"/>
            <p:cNvSpPr>
              <a:spLocks noChangeShapeType="1"/>
            </p:cNvSpPr>
            <p:nvPr/>
          </p:nvSpPr>
          <p:spPr bwMode="auto">
            <a:xfrm flipH="1">
              <a:off x="2357" y="2139"/>
              <a:ext cx="26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0" name="Line 21"/>
            <p:cNvSpPr>
              <a:spLocks noChangeShapeType="1"/>
            </p:cNvSpPr>
            <p:nvPr/>
          </p:nvSpPr>
          <p:spPr bwMode="auto">
            <a:xfrm flipH="1">
              <a:off x="2600" y="2155"/>
              <a:ext cx="98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1" name="Line 22"/>
            <p:cNvSpPr>
              <a:spLocks noChangeShapeType="1"/>
            </p:cNvSpPr>
            <p:nvPr/>
          </p:nvSpPr>
          <p:spPr bwMode="auto">
            <a:xfrm>
              <a:off x="2836" y="2107"/>
              <a:ext cx="178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2" name="Line 23"/>
            <p:cNvSpPr>
              <a:spLocks noChangeShapeType="1"/>
            </p:cNvSpPr>
            <p:nvPr/>
          </p:nvSpPr>
          <p:spPr bwMode="auto">
            <a:xfrm flipH="1">
              <a:off x="3826" y="2171"/>
              <a:ext cx="332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3" name="Line 24"/>
            <p:cNvSpPr>
              <a:spLocks noChangeShapeType="1"/>
            </p:cNvSpPr>
            <p:nvPr/>
          </p:nvSpPr>
          <p:spPr bwMode="auto">
            <a:xfrm flipH="1">
              <a:off x="4215" y="2147"/>
              <a:ext cx="8" cy="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4" name="Line 25"/>
            <p:cNvSpPr>
              <a:spLocks noChangeShapeType="1"/>
            </p:cNvSpPr>
            <p:nvPr/>
          </p:nvSpPr>
          <p:spPr bwMode="auto">
            <a:xfrm>
              <a:off x="4312" y="2082"/>
              <a:ext cx="398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2315" name="Group 26"/>
            <p:cNvGrpSpPr>
              <a:grpSpLocks/>
            </p:cNvGrpSpPr>
            <p:nvPr/>
          </p:nvGrpSpPr>
          <p:grpSpPr bwMode="auto">
            <a:xfrm>
              <a:off x="2628" y="890"/>
              <a:ext cx="288" cy="209"/>
              <a:chOff x="620" y="1640"/>
              <a:chExt cx="288" cy="209"/>
            </a:xfrm>
          </p:grpSpPr>
          <p:sp>
            <p:nvSpPr>
              <p:cNvPr id="12326" name="Line 27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27" name="Rectangle 28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r"/>
                <a:endParaRPr lang="el-GR"/>
              </a:p>
            </p:txBody>
          </p:sp>
          <p:grpSp>
            <p:nvGrpSpPr>
              <p:cNvPr id="12328" name="Group 29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12329" name="Line 30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233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2316" name="Line 32"/>
            <p:cNvSpPr>
              <a:spLocks noChangeShapeType="1"/>
            </p:cNvSpPr>
            <p:nvPr/>
          </p:nvSpPr>
          <p:spPr bwMode="auto">
            <a:xfrm flipH="1">
              <a:off x="1384" y="1101"/>
              <a:ext cx="1290" cy="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7" name="Line 33"/>
            <p:cNvSpPr>
              <a:spLocks noChangeShapeType="1"/>
            </p:cNvSpPr>
            <p:nvPr/>
          </p:nvSpPr>
          <p:spPr bwMode="auto">
            <a:xfrm>
              <a:off x="2795" y="1093"/>
              <a:ext cx="0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8" name="Line 34"/>
            <p:cNvSpPr>
              <a:spLocks noChangeShapeType="1"/>
            </p:cNvSpPr>
            <p:nvPr/>
          </p:nvSpPr>
          <p:spPr bwMode="auto">
            <a:xfrm flipH="1" flipV="1">
              <a:off x="2917" y="1052"/>
              <a:ext cx="116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19" name="Text Box 35"/>
            <p:cNvSpPr txBox="1">
              <a:spLocks noChangeArrowheads="1"/>
            </p:cNvSpPr>
            <p:nvPr/>
          </p:nvSpPr>
          <p:spPr bwMode="auto">
            <a:xfrm>
              <a:off x="1521" y="1941"/>
              <a:ext cx="1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10BaseT hub</a:t>
              </a:r>
            </a:p>
          </p:txBody>
        </p:sp>
        <p:sp>
          <p:nvSpPr>
            <p:cNvPr id="12320" name="Text Box 36"/>
            <p:cNvSpPr txBox="1">
              <a:spLocks noChangeArrowheads="1"/>
            </p:cNvSpPr>
            <p:nvPr/>
          </p:nvSpPr>
          <p:spPr bwMode="auto">
            <a:xfrm>
              <a:off x="2916" y="1948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2321" name="Text Box 37"/>
            <p:cNvSpPr txBox="1">
              <a:spLocks noChangeArrowheads="1"/>
            </p:cNvSpPr>
            <p:nvPr/>
          </p:nvSpPr>
          <p:spPr bwMode="auto">
            <a:xfrm>
              <a:off x="4335" y="1843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2322" name="Text Box 38"/>
            <p:cNvSpPr txBox="1">
              <a:spLocks noChangeArrowheads="1"/>
            </p:cNvSpPr>
            <p:nvPr/>
          </p:nvSpPr>
          <p:spPr bwMode="auto">
            <a:xfrm>
              <a:off x="3021" y="845"/>
              <a:ext cx="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bridge</a:t>
              </a:r>
            </a:p>
          </p:txBody>
        </p:sp>
        <p:sp>
          <p:nvSpPr>
            <p:cNvPr id="12323" name="Text Box 39"/>
            <p:cNvSpPr txBox="1">
              <a:spLocks noChangeArrowheads="1"/>
            </p:cNvSpPr>
            <p:nvPr/>
          </p:nvSpPr>
          <p:spPr bwMode="auto">
            <a:xfrm>
              <a:off x="2496" y="99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2324" name="Text Box 40"/>
            <p:cNvSpPr txBox="1">
              <a:spLocks noChangeArrowheads="1"/>
            </p:cNvSpPr>
            <p:nvPr/>
          </p:nvSpPr>
          <p:spPr bwMode="auto">
            <a:xfrm>
              <a:off x="2706" y="119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2325" name="Text Box 41"/>
            <p:cNvSpPr txBox="1">
              <a:spLocks noChangeArrowheads="1"/>
            </p:cNvSpPr>
            <p:nvPr/>
          </p:nvSpPr>
          <p:spPr bwMode="auto">
            <a:xfrm>
              <a:off x="2999" y="115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3</a:t>
              </a:r>
            </a:p>
          </p:txBody>
        </p:sp>
      </p:grpSp>
      <p:sp>
        <p:nvSpPr>
          <p:cNvPr id="12301" name="Text Box 42"/>
          <p:cNvSpPr txBox="1">
            <a:spLocks noChangeArrowheads="1"/>
          </p:cNvSpPr>
          <p:nvPr/>
        </p:nvSpPr>
        <p:spPr bwMode="auto">
          <a:xfrm>
            <a:off x="0" y="3471863"/>
            <a:ext cx="9612560" cy="30777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l-GR" sz="2000" dirty="0"/>
              <a:t>Δύο σημαντικές λειτουργίες</a:t>
            </a:r>
            <a:r>
              <a:rPr lang="en-US" sz="2000" dirty="0"/>
              <a:t>: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b="1" dirty="0">
                <a:solidFill>
                  <a:srgbClr val="008000"/>
                </a:solidFill>
              </a:rPr>
              <a:t>Filtering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l-GR" sz="1800" dirty="0">
                <a:solidFill>
                  <a:schemeClr val="accent4"/>
                </a:solidFill>
              </a:rPr>
              <a:t>Προσδιορίζει αν ένα πλαίσιο πρέπει να </a:t>
            </a:r>
            <a:r>
              <a:rPr lang="el-GR" sz="1800" b="1" i="1" dirty="0">
                <a:solidFill>
                  <a:schemeClr val="accent4"/>
                </a:solidFill>
              </a:rPr>
              <a:t>προωθηθεί σε ένα άλλο </a:t>
            </a:r>
            <a:r>
              <a:rPr lang="en-US" sz="1800" b="1" i="1" dirty="0">
                <a:solidFill>
                  <a:schemeClr val="accent4"/>
                </a:solidFill>
              </a:rPr>
              <a:t>interface </a:t>
            </a:r>
            <a:r>
              <a:rPr lang="el-GR" sz="1800" dirty="0">
                <a:solidFill>
                  <a:schemeClr val="accent4"/>
                </a:solidFill>
              </a:rPr>
              <a:t>ή απλά </a:t>
            </a:r>
            <a:r>
              <a:rPr lang="el-GR" sz="1800" b="1" i="1" dirty="0">
                <a:solidFill>
                  <a:schemeClr val="accent4"/>
                </a:solidFill>
              </a:rPr>
              <a:t>να απορριφθεί</a:t>
            </a:r>
            <a:endParaRPr lang="en-US" sz="1800" b="1" i="1" dirty="0">
              <a:solidFill>
                <a:schemeClr val="accent4"/>
              </a:solidFill>
            </a:endParaRPr>
          </a:p>
          <a:p>
            <a:pPr>
              <a:buFontTx/>
              <a:buChar char="•"/>
            </a:pPr>
            <a:r>
              <a:rPr lang="el-GR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Forwarding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r>
              <a:rPr lang="el-GR" sz="1800" b="1" i="1" dirty="0">
                <a:solidFill>
                  <a:schemeClr val="accent4"/>
                </a:solidFill>
              </a:rPr>
              <a:t>Προσδιορίζει τα</a:t>
            </a:r>
            <a:r>
              <a:rPr lang="en-US" sz="1800" b="1" i="1" dirty="0">
                <a:solidFill>
                  <a:schemeClr val="accent4"/>
                </a:solidFill>
              </a:rPr>
              <a:t> interface(s) </a:t>
            </a:r>
            <a:r>
              <a:rPr lang="el-GR" sz="1800" dirty="0">
                <a:solidFill>
                  <a:schemeClr val="accent4"/>
                </a:solidFill>
              </a:rPr>
              <a:t>στα οποία ένα πλαίσιο πρέπει να κατευθυνθεί </a:t>
            </a:r>
            <a:r>
              <a:rPr lang="en-US" sz="1800" dirty="0" smtClean="0">
                <a:solidFill>
                  <a:schemeClr val="accent4"/>
                </a:solidFill>
              </a:rPr>
              <a:t>&amp; </a:t>
            </a:r>
            <a:r>
              <a:rPr lang="el-GR" sz="1800" dirty="0" smtClean="0">
                <a:solidFill>
                  <a:schemeClr val="accent4"/>
                </a:solidFill>
              </a:rPr>
              <a:t>κατευθύνει </a:t>
            </a:r>
            <a:r>
              <a:rPr lang="el-GR" sz="1800" dirty="0">
                <a:solidFill>
                  <a:schemeClr val="accent4"/>
                </a:solidFill>
              </a:rPr>
              <a:t>αυτό το πλαίσιο σε αυτό το </a:t>
            </a:r>
            <a:r>
              <a:rPr lang="en-US" sz="1800" dirty="0">
                <a:solidFill>
                  <a:schemeClr val="accent4"/>
                </a:solidFill>
              </a:rPr>
              <a:t>interface</a:t>
            </a:r>
          </a:p>
          <a:p>
            <a:pPr>
              <a:buFont typeface="Wingdings" pitchFamily="2" charset="2"/>
              <a:buChar char="F"/>
            </a:pPr>
            <a:endParaRPr lang="en-US" sz="1800" dirty="0">
              <a:solidFill>
                <a:schemeClr val="accent4"/>
              </a:solidFill>
            </a:endParaRPr>
          </a:p>
          <a:p>
            <a:r>
              <a:rPr lang="el-GR" sz="1800" dirty="0">
                <a:solidFill>
                  <a:schemeClr val="accent4"/>
                </a:solidFill>
              </a:rPr>
              <a:t>Για τις λειτουργίες </a:t>
            </a:r>
            <a:r>
              <a:rPr lang="en-US" sz="1800" dirty="0">
                <a:solidFill>
                  <a:schemeClr val="accent4"/>
                </a:solidFill>
              </a:rPr>
              <a:t>f</a:t>
            </a:r>
            <a:r>
              <a:rPr lang="en-US" sz="1800" dirty="0" smtClean="0">
                <a:solidFill>
                  <a:schemeClr val="accent4"/>
                </a:solidFill>
              </a:rPr>
              <a:t>iltering </a:t>
            </a:r>
            <a:r>
              <a:rPr lang="el-GR" sz="1800" dirty="0" smtClean="0">
                <a:solidFill>
                  <a:schemeClr val="accent4"/>
                </a:solidFill>
              </a:rPr>
              <a:t>&amp; </a:t>
            </a:r>
            <a:r>
              <a:rPr lang="en-US" sz="1800" dirty="0">
                <a:solidFill>
                  <a:schemeClr val="accent4"/>
                </a:solidFill>
              </a:rPr>
              <a:t>f</a:t>
            </a:r>
            <a:r>
              <a:rPr lang="en-US" sz="1800" dirty="0" smtClean="0">
                <a:solidFill>
                  <a:schemeClr val="accent4"/>
                </a:solidFill>
              </a:rPr>
              <a:t>orwarding </a:t>
            </a:r>
            <a:r>
              <a:rPr lang="el-GR" sz="1800" dirty="0">
                <a:solidFill>
                  <a:schemeClr val="accent4"/>
                </a:solidFill>
              </a:rPr>
              <a:t>οι γέφυρες χρησιμοποιούν τη </a:t>
            </a:r>
            <a:r>
              <a:rPr lang="en-US" sz="1800" dirty="0" smtClean="0">
                <a:solidFill>
                  <a:schemeClr val="accent4"/>
                </a:solidFill>
              </a:rPr>
              <a:t>MAC </a:t>
            </a:r>
            <a:r>
              <a:rPr lang="el-GR" sz="1800" dirty="0" smtClean="0">
                <a:solidFill>
                  <a:schemeClr val="accent4"/>
                </a:solidFill>
              </a:rPr>
              <a:t>διεύθυνση προορισμού</a:t>
            </a:r>
            <a:endParaRPr lang="el-GR" sz="2000" dirty="0">
              <a:solidFill>
                <a:schemeClr val="accent4"/>
              </a:solidFill>
            </a:endParaRPr>
          </a:p>
        </p:txBody>
      </p:sp>
      <p:sp>
        <p:nvSpPr>
          <p:cNvPr id="12302" name="Text Box 44"/>
          <p:cNvSpPr txBox="1">
            <a:spLocks noChangeArrowheads="1"/>
          </p:cNvSpPr>
          <p:nvPr/>
        </p:nvSpPr>
        <p:spPr bwMode="auto">
          <a:xfrm>
            <a:off x="4716463" y="1052513"/>
            <a:ext cx="4637808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/>
              <a:t>   </a:t>
            </a:r>
            <a:r>
              <a:rPr lang="el-GR" sz="2000" dirty="0" smtClean="0">
                <a:solidFill>
                  <a:schemeClr val="accent4"/>
                </a:solidFill>
              </a:rPr>
              <a:t>Οι γέφυρες </a:t>
            </a:r>
            <a:r>
              <a:rPr lang="el-GR" sz="2000" b="1" i="1" u="sng" dirty="0" smtClean="0">
                <a:solidFill>
                  <a:schemeClr val="accent4"/>
                </a:solidFill>
              </a:rPr>
              <a:t>εφαρμόζουν</a:t>
            </a:r>
            <a:r>
              <a:rPr lang="en-US" sz="2000" b="1" u="sng" dirty="0" smtClean="0">
                <a:solidFill>
                  <a:schemeClr val="accent4"/>
                </a:solidFill>
              </a:rPr>
              <a:t> </a:t>
            </a:r>
            <a:r>
              <a:rPr lang="en-US" sz="2000" b="1" i="1" u="sng" dirty="0">
                <a:solidFill>
                  <a:schemeClr val="accent4"/>
                </a:solidFill>
              </a:rPr>
              <a:t>CSMA/CD</a:t>
            </a:r>
            <a:endParaRPr lang="el-GR" sz="2000" b="1" i="1" u="sng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l-GR" sz="2000" dirty="0">
                <a:solidFill>
                  <a:srgbClr val="3333FF"/>
                </a:solidFill>
              </a:rPr>
              <a:t>            </a:t>
            </a:r>
            <a:r>
              <a:rPr lang="el-GR" sz="2000" dirty="0">
                <a:solidFill>
                  <a:schemeClr val="accent4"/>
                </a:solidFill>
              </a:rPr>
              <a:t>εάν </a:t>
            </a:r>
            <a:r>
              <a:rPr lang="en-US" sz="2000" dirty="0">
                <a:solidFill>
                  <a:schemeClr val="accent4"/>
                </a:solidFill>
              </a:rPr>
              <a:t>“</a:t>
            </a:r>
            <a:r>
              <a:rPr lang="el-GR" sz="2000" dirty="0">
                <a:solidFill>
                  <a:schemeClr val="accent4"/>
                </a:solidFill>
              </a:rPr>
              <a:t>ακούσουν</a:t>
            </a:r>
            <a:r>
              <a:rPr lang="en-US" sz="2000" dirty="0">
                <a:solidFill>
                  <a:schemeClr val="accent4"/>
                </a:solidFill>
              </a:rPr>
              <a:t>”</a:t>
            </a:r>
            <a:r>
              <a:rPr lang="el-GR" sz="2000" dirty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transmission </a:t>
            </a:r>
            <a:r>
              <a:rPr lang="el-GR" sz="2000" dirty="0">
                <a:solidFill>
                  <a:schemeClr val="accent4"/>
                </a:solidFill>
              </a:rPr>
              <a:t>  </a:t>
            </a:r>
          </a:p>
          <a:p>
            <a:pPr>
              <a:defRPr/>
            </a:pPr>
            <a:r>
              <a:rPr lang="el-GR" sz="2000" dirty="0">
                <a:solidFill>
                  <a:schemeClr val="accent4"/>
                </a:solidFill>
              </a:rPr>
              <a:t>                                 </a:t>
            </a:r>
            <a:r>
              <a:rPr lang="el-GR" sz="2000" b="1" u="sng" dirty="0">
                <a:solidFill>
                  <a:schemeClr val="accent4"/>
                </a:solidFill>
              </a:rPr>
              <a:t>δεν</a:t>
            </a:r>
            <a:r>
              <a:rPr lang="el-GR" sz="2000" dirty="0">
                <a:solidFill>
                  <a:schemeClr val="accent4"/>
                </a:solidFill>
              </a:rPr>
              <a:t> μεταδίδουν   </a:t>
            </a:r>
          </a:p>
          <a:p>
            <a:pPr>
              <a:defRPr/>
            </a:pPr>
            <a:r>
              <a:rPr lang="el-GR" sz="2000" dirty="0">
                <a:solidFill>
                  <a:schemeClr val="accent4"/>
                </a:solidFill>
              </a:rPr>
              <a:t>                          Επίσης μπαίνουν σε </a:t>
            </a:r>
          </a:p>
          <a:p>
            <a:pPr>
              <a:defRPr/>
            </a:pPr>
            <a:r>
              <a:rPr lang="el-GR" sz="2000" dirty="0">
                <a:solidFill>
                  <a:schemeClr val="accent4"/>
                </a:solidFill>
              </a:rPr>
              <a:t>                            </a:t>
            </a:r>
            <a:r>
              <a:rPr lang="en-US" sz="2000" b="1" i="1" u="sng" dirty="0">
                <a:solidFill>
                  <a:schemeClr val="accent4"/>
                </a:solidFill>
              </a:rPr>
              <a:t>exponential </a:t>
            </a:r>
            <a:r>
              <a:rPr lang="en-US" sz="2000" b="1" i="1" u="sng" dirty="0" err="1">
                <a:solidFill>
                  <a:schemeClr val="accent4"/>
                </a:solidFill>
              </a:rPr>
              <a:t>backoff</a:t>
            </a:r>
            <a:r>
              <a:rPr lang="en-US" sz="2000" b="1" i="1" u="sng" dirty="0">
                <a:solidFill>
                  <a:schemeClr val="accent4"/>
                </a:solidFill>
              </a:rPr>
              <a:t> </a:t>
            </a:r>
            <a:endParaRPr lang="el-GR" sz="2000" b="1" i="1" u="sng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l-GR" sz="2000" dirty="0">
                <a:solidFill>
                  <a:schemeClr val="accent4"/>
                </a:solidFill>
              </a:rPr>
              <a:t>                             όταν διαπιστώσουν  </a:t>
            </a:r>
          </a:p>
          <a:p>
            <a:pPr>
              <a:defRPr/>
            </a:pPr>
            <a:r>
              <a:rPr lang="el-GR" sz="2000" dirty="0">
                <a:solidFill>
                  <a:schemeClr val="accent4"/>
                </a:solidFill>
              </a:rPr>
              <a:t>                                    σύγκρουση</a:t>
            </a:r>
          </a:p>
          <a:p>
            <a:pPr>
              <a:defRPr/>
            </a:pPr>
            <a:r>
              <a:rPr lang="el-GR" sz="2000" dirty="0">
                <a:solidFill>
                  <a:schemeClr val="accent4"/>
                </a:solidFill>
              </a:rPr>
              <a:t>                                    ενώ μεταδίδουν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Γέφυρα</a:t>
            </a:r>
            <a:endParaRPr lang="el-GR" dirty="0" smtClean="0"/>
          </a:p>
        </p:txBody>
      </p:sp>
      <p:grpSp>
        <p:nvGrpSpPr>
          <p:cNvPr id="13324" name="Group 4"/>
          <p:cNvGrpSpPr>
            <a:grpSpLocks/>
          </p:cNvGrpSpPr>
          <p:nvPr/>
        </p:nvGrpSpPr>
        <p:grpSpPr bwMode="auto">
          <a:xfrm>
            <a:off x="285750" y="3071813"/>
            <a:ext cx="7173913" cy="3313112"/>
            <a:chOff x="476" y="845"/>
            <a:chExt cx="4519" cy="2087"/>
          </a:xfrm>
        </p:grpSpPr>
        <p:sp>
          <p:nvSpPr>
            <p:cNvPr id="13339" name="Rectangle 5"/>
            <p:cNvSpPr>
              <a:spLocks noChangeArrowheads="1"/>
            </p:cNvSpPr>
            <p:nvPr/>
          </p:nvSpPr>
          <p:spPr bwMode="auto">
            <a:xfrm>
              <a:off x="2588" y="2106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l-GR"/>
            </a:p>
          </p:txBody>
        </p:sp>
        <p:graphicFrame>
          <p:nvGraphicFramePr>
            <p:cNvPr id="13314" name="Object 6"/>
            <p:cNvGraphicFramePr>
              <a:graphicFrameLocks noChangeAspect="1"/>
            </p:cNvGraphicFramePr>
            <p:nvPr/>
          </p:nvGraphicFramePr>
          <p:xfrm>
            <a:off x="816" y="2369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369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" name="Object 7"/>
            <p:cNvGraphicFramePr>
              <a:graphicFrameLocks noChangeAspect="1"/>
            </p:cNvGraphicFramePr>
            <p:nvPr/>
          </p:nvGraphicFramePr>
          <p:xfrm>
            <a:off x="2911" y="238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2380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8"/>
            <p:cNvGraphicFramePr>
              <a:graphicFrameLocks noChangeAspect="1"/>
            </p:cNvGraphicFramePr>
            <p:nvPr/>
          </p:nvGraphicFramePr>
          <p:xfrm>
            <a:off x="3541" y="2342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" y="2342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9"/>
            <p:cNvGraphicFramePr>
              <a:graphicFrameLocks noChangeAspect="1"/>
            </p:cNvGraphicFramePr>
            <p:nvPr/>
          </p:nvGraphicFramePr>
          <p:xfrm>
            <a:off x="1327" y="239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" y="2390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0" name="Rectangle 10"/>
            <p:cNvSpPr>
              <a:spLocks noChangeArrowheads="1"/>
            </p:cNvSpPr>
            <p:nvPr/>
          </p:nvSpPr>
          <p:spPr bwMode="auto">
            <a:xfrm>
              <a:off x="4014" y="2113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l-GR"/>
            </a:p>
          </p:txBody>
        </p:sp>
        <p:sp>
          <p:nvSpPr>
            <p:cNvPr id="13341" name="Rectangle 11"/>
            <p:cNvSpPr>
              <a:spLocks noChangeArrowheads="1"/>
            </p:cNvSpPr>
            <p:nvPr/>
          </p:nvSpPr>
          <p:spPr bwMode="auto">
            <a:xfrm>
              <a:off x="1199" y="2104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l-GR"/>
            </a:p>
          </p:txBody>
        </p:sp>
        <p:graphicFrame>
          <p:nvGraphicFramePr>
            <p:cNvPr id="13318" name="Object 12"/>
            <p:cNvGraphicFramePr>
              <a:graphicFrameLocks noChangeAspect="1"/>
            </p:cNvGraphicFramePr>
            <p:nvPr/>
          </p:nvGraphicFramePr>
          <p:xfrm>
            <a:off x="2056" y="2253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8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" y="2253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9" name="Object 13"/>
            <p:cNvGraphicFramePr>
              <a:graphicFrameLocks noChangeAspect="1"/>
            </p:cNvGraphicFramePr>
            <p:nvPr/>
          </p:nvGraphicFramePr>
          <p:xfrm>
            <a:off x="2395" y="265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9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5" y="2650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0" name="Object 14"/>
            <p:cNvGraphicFramePr>
              <a:graphicFrameLocks noChangeAspect="1"/>
            </p:cNvGraphicFramePr>
            <p:nvPr/>
          </p:nvGraphicFramePr>
          <p:xfrm>
            <a:off x="4672" y="2227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0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" y="2227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1" name="Object 15"/>
            <p:cNvGraphicFramePr>
              <a:graphicFrameLocks noChangeAspect="1"/>
            </p:cNvGraphicFramePr>
            <p:nvPr/>
          </p:nvGraphicFramePr>
          <p:xfrm>
            <a:off x="4088" y="2534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1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8" y="2534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2" name="Object 16"/>
            <p:cNvGraphicFramePr>
              <a:graphicFrameLocks noChangeAspect="1"/>
            </p:cNvGraphicFramePr>
            <p:nvPr/>
          </p:nvGraphicFramePr>
          <p:xfrm>
            <a:off x="476" y="1971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2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1971"/>
                          <a:ext cx="32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2" name="Line 17"/>
            <p:cNvSpPr>
              <a:spLocks noChangeShapeType="1"/>
            </p:cNvSpPr>
            <p:nvPr/>
          </p:nvSpPr>
          <p:spPr bwMode="auto">
            <a:xfrm flipH="1">
              <a:off x="767" y="2107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3" name="Line 18"/>
            <p:cNvSpPr>
              <a:spLocks noChangeShapeType="1"/>
            </p:cNvSpPr>
            <p:nvPr/>
          </p:nvSpPr>
          <p:spPr bwMode="auto">
            <a:xfrm flipH="1">
              <a:off x="1067" y="2147"/>
              <a:ext cx="2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4" name="Line 19"/>
            <p:cNvSpPr>
              <a:spLocks noChangeShapeType="1"/>
            </p:cNvSpPr>
            <p:nvPr/>
          </p:nvSpPr>
          <p:spPr bwMode="auto">
            <a:xfrm>
              <a:off x="1392" y="2171"/>
              <a:ext cx="56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5" name="Line 20"/>
            <p:cNvSpPr>
              <a:spLocks noChangeShapeType="1"/>
            </p:cNvSpPr>
            <p:nvPr/>
          </p:nvSpPr>
          <p:spPr bwMode="auto">
            <a:xfrm flipH="1">
              <a:off x="2357" y="2139"/>
              <a:ext cx="26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6" name="Line 21"/>
            <p:cNvSpPr>
              <a:spLocks noChangeShapeType="1"/>
            </p:cNvSpPr>
            <p:nvPr/>
          </p:nvSpPr>
          <p:spPr bwMode="auto">
            <a:xfrm flipH="1">
              <a:off x="2600" y="2155"/>
              <a:ext cx="98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7" name="Line 22"/>
            <p:cNvSpPr>
              <a:spLocks noChangeShapeType="1"/>
            </p:cNvSpPr>
            <p:nvPr/>
          </p:nvSpPr>
          <p:spPr bwMode="auto">
            <a:xfrm>
              <a:off x="2836" y="2107"/>
              <a:ext cx="178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8" name="Line 23"/>
            <p:cNvSpPr>
              <a:spLocks noChangeShapeType="1"/>
            </p:cNvSpPr>
            <p:nvPr/>
          </p:nvSpPr>
          <p:spPr bwMode="auto">
            <a:xfrm flipH="1">
              <a:off x="3826" y="2171"/>
              <a:ext cx="332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9" name="Line 24"/>
            <p:cNvSpPr>
              <a:spLocks noChangeShapeType="1"/>
            </p:cNvSpPr>
            <p:nvPr/>
          </p:nvSpPr>
          <p:spPr bwMode="auto">
            <a:xfrm flipH="1">
              <a:off x="4215" y="2147"/>
              <a:ext cx="8" cy="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50" name="Line 25"/>
            <p:cNvSpPr>
              <a:spLocks noChangeShapeType="1"/>
            </p:cNvSpPr>
            <p:nvPr/>
          </p:nvSpPr>
          <p:spPr bwMode="auto">
            <a:xfrm>
              <a:off x="4312" y="2082"/>
              <a:ext cx="398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3351" name="Group 26"/>
            <p:cNvGrpSpPr>
              <a:grpSpLocks/>
            </p:cNvGrpSpPr>
            <p:nvPr/>
          </p:nvGrpSpPr>
          <p:grpSpPr bwMode="auto">
            <a:xfrm>
              <a:off x="2628" y="890"/>
              <a:ext cx="288" cy="209"/>
              <a:chOff x="620" y="1640"/>
              <a:chExt cx="288" cy="209"/>
            </a:xfrm>
          </p:grpSpPr>
          <p:sp>
            <p:nvSpPr>
              <p:cNvPr id="13362" name="Line 27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63" name="Rectangle 28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r"/>
                <a:endParaRPr lang="el-GR"/>
              </a:p>
            </p:txBody>
          </p:sp>
          <p:grpSp>
            <p:nvGrpSpPr>
              <p:cNvPr id="13364" name="Group 29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13365" name="Line 30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336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3352" name="Line 32"/>
            <p:cNvSpPr>
              <a:spLocks noChangeShapeType="1"/>
            </p:cNvSpPr>
            <p:nvPr/>
          </p:nvSpPr>
          <p:spPr bwMode="auto">
            <a:xfrm flipH="1">
              <a:off x="1384" y="1101"/>
              <a:ext cx="1290" cy="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53" name="Line 33"/>
            <p:cNvSpPr>
              <a:spLocks noChangeShapeType="1"/>
            </p:cNvSpPr>
            <p:nvPr/>
          </p:nvSpPr>
          <p:spPr bwMode="auto">
            <a:xfrm>
              <a:off x="2795" y="1093"/>
              <a:ext cx="0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54" name="Line 34"/>
            <p:cNvSpPr>
              <a:spLocks noChangeShapeType="1"/>
            </p:cNvSpPr>
            <p:nvPr/>
          </p:nvSpPr>
          <p:spPr bwMode="auto">
            <a:xfrm flipH="1" flipV="1">
              <a:off x="2917" y="1052"/>
              <a:ext cx="116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55" name="Text Box 35"/>
            <p:cNvSpPr txBox="1">
              <a:spLocks noChangeArrowheads="1"/>
            </p:cNvSpPr>
            <p:nvPr/>
          </p:nvSpPr>
          <p:spPr bwMode="auto">
            <a:xfrm>
              <a:off x="1521" y="1941"/>
              <a:ext cx="1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10BaseT hub</a:t>
              </a:r>
            </a:p>
          </p:txBody>
        </p:sp>
        <p:sp>
          <p:nvSpPr>
            <p:cNvPr id="13356" name="Text Box 36"/>
            <p:cNvSpPr txBox="1">
              <a:spLocks noChangeArrowheads="1"/>
            </p:cNvSpPr>
            <p:nvPr/>
          </p:nvSpPr>
          <p:spPr bwMode="auto">
            <a:xfrm>
              <a:off x="2916" y="1948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3357" name="Text Box 37"/>
            <p:cNvSpPr txBox="1">
              <a:spLocks noChangeArrowheads="1"/>
            </p:cNvSpPr>
            <p:nvPr/>
          </p:nvSpPr>
          <p:spPr bwMode="auto">
            <a:xfrm>
              <a:off x="4335" y="1843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13358" name="Text Box 38"/>
            <p:cNvSpPr txBox="1">
              <a:spLocks noChangeArrowheads="1"/>
            </p:cNvSpPr>
            <p:nvPr/>
          </p:nvSpPr>
          <p:spPr bwMode="auto">
            <a:xfrm>
              <a:off x="3021" y="845"/>
              <a:ext cx="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bridge</a:t>
              </a:r>
            </a:p>
          </p:txBody>
        </p:sp>
        <p:sp>
          <p:nvSpPr>
            <p:cNvPr id="13359" name="Text Box 39"/>
            <p:cNvSpPr txBox="1">
              <a:spLocks noChangeArrowheads="1"/>
            </p:cNvSpPr>
            <p:nvPr/>
          </p:nvSpPr>
          <p:spPr bwMode="auto">
            <a:xfrm>
              <a:off x="2496" y="99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3360" name="Text Box 40"/>
            <p:cNvSpPr txBox="1">
              <a:spLocks noChangeArrowheads="1"/>
            </p:cNvSpPr>
            <p:nvPr/>
          </p:nvSpPr>
          <p:spPr bwMode="auto">
            <a:xfrm>
              <a:off x="2706" y="119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3361" name="Text Box 41"/>
            <p:cNvSpPr txBox="1">
              <a:spLocks noChangeArrowheads="1"/>
            </p:cNvSpPr>
            <p:nvPr/>
          </p:nvSpPr>
          <p:spPr bwMode="auto">
            <a:xfrm>
              <a:off x="2999" y="115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3</a:t>
              </a:r>
            </a:p>
          </p:txBody>
        </p:sp>
      </p:grpSp>
      <p:sp>
        <p:nvSpPr>
          <p:cNvPr id="13325" name="Text Box 43"/>
          <p:cNvSpPr txBox="1">
            <a:spLocks noChangeArrowheads="1"/>
          </p:cNvSpPr>
          <p:nvPr/>
        </p:nvSpPr>
        <p:spPr bwMode="auto">
          <a:xfrm>
            <a:off x="0" y="1143000"/>
            <a:ext cx="9396536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l-GR" sz="2000" dirty="0"/>
              <a:t>Το </a:t>
            </a:r>
            <a:r>
              <a:rPr lang="el-GR" sz="2000" dirty="0" smtClean="0"/>
              <a:t>φιλτράρισμα </a:t>
            </a:r>
            <a:r>
              <a:rPr lang="en-US" sz="2000" dirty="0" smtClean="0"/>
              <a:t>(</a:t>
            </a:r>
            <a:r>
              <a:rPr lang="en-US" sz="2000" dirty="0"/>
              <a:t>filtering)</a:t>
            </a:r>
            <a:r>
              <a:rPr lang="el-GR" sz="2000" dirty="0"/>
              <a:t> και η </a:t>
            </a:r>
            <a:r>
              <a:rPr lang="el-GR" sz="2000" dirty="0" smtClean="0"/>
              <a:t>προώθηση </a:t>
            </a:r>
            <a:r>
              <a:rPr lang="en-US" sz="2000" dirty="0" smtClean="0"/>
              <a:t>(</a:t>
            </a:r>
            <a:r>
              <a:rPr lang="en-US" sz="2000" dirty="0"/>
              <a:t>forwarding)</a:t>
            </a:r>
            <a:r>
              <a:rPr lang="el-GR" sz="2000" dirty="0"/>
              <a:t> γίνονται με </a:t>
            </a:r>
            <a:r>
              <a:rPr lang="el-GR" sz="2000" dirty="0" smtClean="0"/>
              <a:t>ένα</a:t>
            </a:r>
            <a:r>
              <a:rPr lang="el-GR" sz="2000" dirty="0"/>
              <a:t> </a:t>
            </a:r>
            <a:r>
              <a:rPr lang="el-GR" sz="2000" b="1" dirty="0" smtClean="0"/>
              <a:t>πίνακα γέφυρας</a:t>
            </a:r>
            <a:endParaRPr lang="el-GR" sz="2000" b="1" dirty="0"/>
          </a:p>
          <a:p>
            <a:r>
              <a:rPr lang="el-GR" sz="2000" dirty="0"/>
              <a:t>Περιέχει καταχωρήσεις για: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address</a:t>
            </a:r>
            <a:r>
              <a:rPr lang="el-GR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(</a:t>
            </a:r>
            <a:r>
              <a:rPr lang="el-GR" sz="2000" dirty="0">
                <a:solidFill>
                  <a:srgbClr val="3333FF"/>
                </a:solidFill>
              </a:rPr>
              <a:t>διεύθυνση </a:t>
            </a:r>
            <a:r>
              <a:rPr lang="en-US" sz="2000" dirty="0">
                <a:solidFill>
                  <a:srgbClr val="3333FF"/>
                </a:solidFill>
              </a:rPr>
              <a:t>LAN)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interface</a:t>
            </a:r>
            <a:r>
              <a:rPr lang="el-GR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(</a:t>
            </a:r>
            <a:r>
              <a:rPr lang="el-GR" sz="2000" dirty="0">
                <a:solidFill>
                  <a:srgbClr val="3333FF"/>
                </a:solidFill>
              </a:rPr>
              <a:t>διασύνδεση γέφυρας που οδηγεί στον κόμβο</a:t>
            </a:r>
            <a:r>
              <a:rPr lang="en-US" sz="2000" dirty="0">
                <a:solidFill>
                  <a:srgbClr val="3333FF"/>
                </a:solidFill>
              </a:rPr>
              <a:t>)</a:t>
            </a:r>
            <a:endParaRPr lang="el-GR" sz="2000" dirty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>
                <a:solidFill>
                  <a:srgbClr val="3333FF"/>
                </a:solidFill>
              </a:rPr>
              <a:t> </a:t>
            </a:r>
            <a:r>
              <a:rPr lang="el-GR" sz="2000" dirty="0" smtClean="0">
                <a:solidFill>
                  <a:srgbClr val="3333FF"/>
                </a:solidFill>
              </a:rPr>
              <a:t>Ώρα (</a:t>
            </a:r>
            <a:r>
              <a:rPr lang="el-GR" sz="2000" dirty="0">
                <a:solidFill>
                  <a:srgbClr val="3333FF"/>
                </a:solidFill>
              </a:rPr>
              <a:t>χρόνος που η καταχώρηση για τον κόμβο</a:t>
            </a:r>
          </a:p>
          <a:p>
            <a:r>
              <a:rPr lang="el-GR" sz="2000" dirty="0">
                <a:solidFill>
                  <a:srgbClr val="3333FF"/>
                </a:solidFill>
              </a:rPr>
              <a:t> τοποθετήθηκε στον πίνακα)</a:t>
            </a:r>
          </a:p>
        </p:txBody>
      </p:sp>
      <p:sp>
        <p:nvSpPr>
          <p:cNvPr id="13326" name="Line 45"/>
          <p:cNvSpPr>
            <a:spLocks noChangeShapeType="1"/>
          </p:cNvSpPr>
          <p:nvPr/>
        </p:nvSpPr>
        <p:spPr bwMode="auto">
          <a:xfrm>
            <a:off x="6813550" y="2319338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7" name="Line 46"/>
          <p:cNvSpPr>
            <a:spLocks noChangeShapeType="1"/>
          </p:cNvSpPr>
          <p:nvPr/>
        </p:nvSpPr>
        <p:spPr bwMode="auto">
          <a:xfrm>
            <a:off x="7688263" y="1970088"/>
            <a:ext cx="0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8" name="Text Box 47"/>
          <p:cNvSpPr txBox="1">
            <a:spLocks noChangeArrowheads="1"/>
          </p:cNvSpPr>
          <p:nvPr/>
        </p:nvSpPr>
        <p:spPr bwMode="auto">
          <a:xfrm>
            <a:off x="6669088" y="1939925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address</a:t>
            </a:r>
          </a:p>
        </p:txBody>
      </p:sp>
      <p:sp>
        <p:nvSpPr>
          <p:cNvPr id="13329" name="Text Box 48"/>
          <p:cNvSpPr txBox="1">
            <a:spLocks noChangeArrowheads="1"/>
          </p:cNvSpPr>
          <p:nvPr/>
        </p:nvSpPr>
        <p:spPr bwMode="auto">
          <a:xfrm>
            <a:off x="7699375" y="1951038"/>
            <a:ext cx="118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interface</a:t>
            </a:r>
          </a:p>
        </p:txBody>
      </p:sp>
      <p:sp>
        <p:nvSpPr>
          <p:cNvPr id="13330" name="Text Box 49"/>
          <p:cNvSpPr txBox="1">
            <a:spLocks noChangeArrowheads="1"/>
          </p:cNvSpPr>
          <p:nvPr/>
        </p:nvSpPr>
        <p:spPr bwMode="auto">
          <a:xfrm>
            <a:off x="7777163" y="2349500"/>
            <a:ext cx="323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1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1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2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331" name="Text Box 50"/>
          <p:cNvSpPr txBox="1">
            <a:spLocks noChangeArrowheads="1"/>
          </p:cNvSpPr>
          <p:nvPr/>
        </p:nvSpPr>
        <p:spPr bwMode="auto">
          <a:xfrm>
            <a:off x="0" y="5286375"/>
            <a:ext cx="4206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A</a:t>
            </a:r>
            <a:endParaRPr lang="el-GR"/>
          </a:p>
        </p:txBody>
      </p:sp>
      <p:sp>
        <p:nvSpPr>
          <p:cNvPr id="13332" name="Text Box 51"/>
          <p:cNvSpPr txBox="1">
            <a:spLocks noChangeArrowheads="1"/>
          </p:cNvSpPr>
          <p:nvPr/>
        </p:nvSpPr>
        <p:spPr bwMode="auto">
          <a:xfrm>
            <a:off x="857250" y="5857875"/>
            <a:ext cx="4206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B</a:t>
            </a:r>
            <a:endParaRPr lang="el-GR"/>
          </a:p>
        </p:txBody>
      </p:sp>
      <p:sp>
        <p:nvSpPr>
          <p:cNvPr id="13333" name="Text Box 52"/>
          <p:cNvSpPr txBox="1">
            <a:spLocks noChangeArrowheads="1"/>
          </p:cNvSpPr>
          <p:nvPr/>
        </p:nvSpPr>
        <p:spPr bwMode="auto">
          <a:xfrm>
            <a:off x="2928938" y="6000750"/>
            <a:ext cx="42068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E</a:t>
            </a:r>
            <a:endParaRPr lang="el-GR"/>
          </a:p>
        </p:txBody>
      </p:sp>
      <p:sp>
        <p:nvSpPr>
          <p:cNvPr id="13334" name="Text Box 53"/>
          <p:cNvSpPr txBox="1">
            <a:spLocks noChangeArrowheads="1"/>
          </p:cNvSpPr>
          <p:nvPr/>
        </p:nvSpPr>
        <p:spPr bwMode="auto">
          <a:xfrm>
            <a:off x="7429500" y="5715000"/>
            <a:ext cx="4603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G</a:t>
            </a:r>
            <a:endParaRPr lang="el-GR"/>
          </a:p>
        </p:txBody>
      </p:sp>
      <p:sp>
        <p:nvSpPr>
          <p:cNvPr id="13335" name="Text Box 55"/>
          <p:cNvSpPr txBox="1">
            <a:spLocks noChangeArrowheads="1"/>
          </p:cNvSpPr>
          <p:nvPr/>
        </p:nvSpPr>
        <p:spPr bwMode="auto">
          <a:xfrm>
            <a:off x="7235825" y="22764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A</a:t>
            </a:r>
            <a:endParaRPr lang="el-GR" sz="2400"/>
          </a:p>
        </p:txBody>
      </p:sp>
      <p:sp>
        <p:nvSpPr>
          <p:cNvPr id="13336" name="Text Box 56"/>
          <p:cNvSpPr txBox="1">
            <a:spLocks noChangeArrowheads="1"/>
          </p:cNvSpPr>
          <p:nvPr/>
        </p:nvSpPr>
        <p:spPr bwMode="auto">
          <a:xfrm>
            <a:off x="7164388" y="2565400"/>
            <a:ext cx="4206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 sz="2400"/>
              <a:t>B</a:t>
            </a:r>
            <a:endParaRPr lang="el-GR" sz="2400"/>
          </a:p>
        </p:txBody>
      </p:sp>
      <p:sp>
        <p:nvSpPr>
          <p:cNvPr id="13337" name="Text Box 57"/>
          <p:cNvSpPr txBox="1">
            <a:spLocks noChangeArrowheads="1"/>
          </p:cNvSpPr>
          <p:nvPr/>
        </p:nvSpPr>
        <p:spPr bwMode="auto">
          <a:xfrm>
            <a:off x="7308850" y="285273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E</a:t>
            </a:r>
            <a:endParaRPr lang="el-GR" sz="2400"/>
          </a:p>
        </p:txBody>
      </p:sp>
      <p:sp>
        <p:nvSpPr>
          <p:cNvPr id="13338" name="Text Box 58"/>
          <p:cNvSpPr txBox="1">
            <a:spLocks noChangeArrowheads="1"/>
          </p:cNvSpPr>
          <p:nvPr/>
        </p:nvSpPr>
        <p:spPr bwMode="auto">
          <a:xfrm>
            <a:off x="7235825" y="3141663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G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ιδιότητα του </a:t>
            </a:r>
            <a:r>
              <a:rPr lang="en-US" b="1" dirty="0" smtClean="0"/>
              <a:t>self-learning</a:t>
            </a:r>
            <a:r>
              <a:rPr lang="el-GR" b="1" dirty="0" smtClean="0"/>
              <a:t> της γέφυρας</a:t>
            </a:r>
            <a:endParaRPr lang="el-GR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</a:t>
            </a:r>
            <a:r>
              <a:rPr lang="el-GR" sz="2000" dirty="0" smtClean="0">
                <a:sym typeface="Wingdings" pitchFamily="2" charset="2"/>
              </a:rPr>
              <a:t>Κάθε </a:t>
            </a:r>
            <a:r>
              <a:rPr lang="el-GR" sz="2000" dirty="0" smtClean="0">
                <a:sym typeface="Wingdings" pitchFamily="2" charset="2"/>
              </a:rPr>
              <a:t>πίνακας </a:t>
            </a:r>
            <a:r>
              <a:rPr lang="el-GR" sz="2000" dirty="0" smtClean="0">
                <a:sym typeface="Wingdings" pitchFamily="2" charset="2"/>
              </a:rPr>
              <a:t>της γέφυρας κατασκευάζεται </a:t>
            </a:r>
            <a:r>
              <a:rPr lang="el-GR" sz="2000" b="1" i="1" u="sng" dirty="0" smtClean="0">
                <a:solidFill>
                  <a:srgbClr val="008000"/>
                </a:solidFill>
              </a:rPr>
              <a:t>αυτόματα,</a:t>
            </a:r>
            <a:r>
              <a:rPr lang="en-US" sz="2000" b="1" u="sng" dirty="0" smtClean="0"/>
              <a:t> </a:t>
            </a:r>
            <a:r>
              <a:rPr lang="en-US" sz="2000" b="1" u="sng" dirty="0" smtClean="0"/>
              <a:t> </a:t>
            </a:r>
            <a:r>
              <a:rPr lang="el-GR" sz="2000" b="1" i="1" u="sng" dirty="0" smtClean="0">
                <a:solidFill>
                  <a:schemeClr val="hlink"/>
                </a:solidFill>
              </a:rPr>
              <a:t>δυναμικά </a:t>
            </a:r>
            <a:r>
              <a:rPr lang="en-US" sz="2000" b="1" i="1" u="sng" dirty="0" smtClean="0">
                <a:solidFill>
                  <a:schemeClr val="hlink"/>
                </a:solidFill>
              </a:rPr>
              <a:t> </a:t>
            </a:r>
            <a:r>
              <a:rPr lang="el-GR" sz="2000" b="1" u="sng" dirty="0" smtClean="0"/>
              <a:t>και</a:t>
            </a:r>
            <a:r>
              <a:rPr lang="en-US" sz="2000" b="1" u="sng" dirty="0" smtClean="0"/>
              <a:t> </a:t>
            </a:r>
            <a:r>
              <a:rPr lang="el-GR" sz="2000" b="1" i="1" u="sng" dirty="0" smtClean="0">
                <a:solidFill>
                  <a:srgbClr val="3333FF"/>
                </a:solidFill>
              </a:rPr>
              <a:t>αυτόνομα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l-GR" sz="2000" dirty="0" smtClean="0"/>
              <a:t>χωρίς </a:t>
            </a:r>
            <a:r>
              <a:rPr lang="el-GR" sz="2000" dirty="0" smtClean="0"/>
              <a:t>καμία επέμβαση από τον </a:t>
            </a:r>
            <a:r>
              <a:rPr lang="en-US" sz="2000" dirty="0" smtClean="0"/>
              <a:t>network administrator </a:t>
            </a:r>
            <a:r>
              <a:rPr lang="el-GR" sz="2000" dirty="0" smtClean="0"/>
              <a:t>ή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l-GR" sz="2000" dirty="0" smtClean="0"/>
              <a:t>κάποιο πρωτόκολλο παραμετροποίησης/ρύθμισης (</a:t>
            </a:r>
            <a:r>
              <a:rPr lang="en-US" sz="2000" dirty="0" smtClean="0"/>
              <a:t>configuration)!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 </a:t>
            </a:r>
            <a:r>
              <a:rPr lang="el-GR" sz="2000" dirty="0" smtClean="0"/>
              <a:t>πίνακας </a:t>
            </a:r>
            <a:r>
              <a:rPr lang="el-GR" sz="2000" dirty="0" smtClean="0"/>
              <a:t>της γέφυρας </a:t>
            </a:r>
            <a:r>
              <a:rPr lang="el-GR" sz="2000" dirty="0" smtClean="0"/>
              <a:t>είναι </a:t>
            </a:r>
            <a:r>
              <a:rPr lang="el-GR" sz="2000" b="1" dirty="0" smtClean="0"/>
              <a:t>αρχικά κενός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Όταν ένα πλαίσιο καταφθάνει σε μία από τις διασυνδέσεις</a:t>
            </a:r>
            <a:r>
              <a:rPr lang="en-US" sz="2000" dirty="0" smtClean="0"/>
              <a:t> </a:t>
            </a:r>
            <a:r>
              <a:rPr lang="el-GR" sz="2000" dirty="0" smtClean="0"/>
              <a:t>&amp; η </a:t>
            </a:r>
            <a:r>
              <a:rPr lang="el-GR" sz="2000" dirty="0" smtClean="0"/>
              <a:t>διεύθυνση προορισμού του πλαισίου δε βρίσκεται στον πίνακα</a:t>
            </a:r>
            <a:r>
              <a:rPr lang="en-US" sz="2000" dirty="0" smtClean="0"/>
              <a:t>, </a:t>
            </a:r>
            <a:r>
              <a:rPr lang="el-GR" sz="2000" dirty="0" smtClean="0"/>
              <a:t>τότε η γέφυρα προωθεί αντίγραφα του πλαισίου στους </a:t>
            </a:r>
            <a:r>
              <a:rPr lang="en-US" sz="2000" dirty="0" smtClean="0"/>
              <a:t>output buffers</a:t>
            </a:r>
            <a:r>
              <a:rPr lang="el-GR" sz="2000" dirty="0" smtClean="0"/>
              <a:t>, που προηγούνται </a:t>
            </a:r>
            <a:r>
              <a:rPr lang="en-US" sz="2000" dirty="0" smtClean="0"/>
              <a:t> </a:t>
            </a:r>
            <a:r>
              <a:rPr lang="el-GR" sz="2000" b="1" dirty="0" smtClean="0">
                <a:solidFill>
                  <a:schemeClr val="hlink"/>
                </a:solidFill>
              </a:rPr>
              <a:t>όλων των άλλων διασυνδέσεων</a:t>
            </a:r>
            <a:r>
              <a:rPr lang="el-GR" sz="2000" b="1" dirty="0" smtClean="0">
                <a:solidFill>
                  <a:schemeClr val="hlink"/>
                </a:solidFill>
              </a:rPr>
              <a:t>.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Σε κάθε μία από αυτές τις άλλες</a:t>
            </a:r>
            <a:r>
              <a:rPr lang="en-US" sz="2000" dirty="0" smtClean="0"/>
              <a:t> </a:t>
            </a:r>
            <a:r>
              <a:rPr lang="el-GR" sz="2000" dirty="0" smtClean="0"/>
              <a:t>διασυνδέσεις,</a:t>
            </a:r>
            <a:r>
              <a:rPr lang="en-US" sz="2000" dirty="0" smtClean="0"/>
              <a:t> </a:t>
            </a:r>
            <a:r>
              <a:rPr lang="el-GR" sz="2000" dirty="0" smtClean="0"/>
              <a:t>το πλαίσιο μεταδίδεται μέσα στο </a:t>
            </a:r>
            <a:r>
              <a:rPr lang="en-US" sz="2000" dirty="0" smtClean="0"/>
              <a:t>LAN </a:t>
            </a:r>
            <a:r>
              <a:rPr lang="el-GR" sz="2000" dirty="0" smtClean="0"/>
              <a:t>τμήμα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χρησιμοποιώντας</a:t>
            </a:r>
            <a:r>
              <a:rPr lang="en-US" sz="2000" dirty="0" smtClean="0"/>
              <a:t> </a:t>
            </a:r>
            <a:r>
              <a:rPr lang="en-US" sz="2000" b="1" dirty="0" smtClean="0"/>
              <a:t>CSMA/CD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Η ιδιότητα του </a:t>
            </a:r>
            <a:r>
              <a:rPr lang="en-US" sz="2800" dirty="0" smtClean="0"/>
              <a:t>self-learning </a:t>
            </a:r>
            <a:r>
              <a:rPr lang="el-GR" sz="2800" dirty="0" smtClean="0"/>
              <a:t>της γέφυρας </a:t>
            </a:r>
            <a:r>
              <a:rPr lang="en-US" sz="2800" dirty="0" smtClean="0"/>
              <a:t>(</a:t>
            </a:r>
            <a:r>
              <a:rPr lang="en-US" sz="2800" dirty="0" err="1" smtClean="0"/>
              <a:t>con’td</a:t>
            </a:r>
            <a:r>
              <a:rPr lang="en-US" sz="2800" dirty="0" smtClean="0"/>
              <a:t>)</a:t>
            </a:r>
            <a:endParaRPr lang="el-GR" sz="28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/>
              <a:t>Για κάθε πλαίσιο που λαμβάνεται,</a:t>
            </a:r>
            <a:r>
              <a:rPr lang="en-US" sz="2000" dirty="0"/>
              <a:t> </a:t>
            </a:r>
            <a:r>
              <a:rPr lang="el-GR" sz="2000" dirty="0"/>
              <a:t>η γέφυρα αποθηκεύει στον πίνακα της τη διεύθυνση </a:t>
            </a:r>
            <a:r>
              <a:rPr lang="en-US" sz="2000" dirty="0"/>
              <a:t>LAN </a:t>
            </a:r>
            <a:r>
              <a:rPr lang="el-GR" sz="2000" dirty="0" smtClean="0"/>
              <a:t>την</a:t>
            </a:r>
            <a:r>
              <a:rPr lang="en-US" sz="2000" i="1" dirty="0" smtClean="0"/>
              <a:t> </a:t>
            </a:r>
            <a:r>
              <a:rPr lang="en-US" sz="2000" i="1" u="sng" dirty="0"/>
              <a:t>source address</a:t>
            </a:r>
            <a:r>
              <a:rPr lang="el-GR" sz="2000" i="1" u="sng" dirty="0"/>
              <a:t> </a:t>
            </a:r>
            <a:r>
              <a:rPr lang="el-GR" sz="2000" dirty="0"/>
              <a:t>του πλαισίου</a:t>
            </a:r>
            <a:r>
              <a:rPr lang="en-US" sz="2000" i="1" dirty="0"/>
              <a:t>, </a:t>
            </a:r>
            <a:r>
              <a:rPr lang="el-GR" sz="2000" dirty="0" smtClean="0"/>
              <a:t>την</a:t>
            </a:r>
            <a:r>
              <a:rPr lang="en-US" sz="2000" dirty="0" smtClean="0"/>
              <a:t> </a:t>
            </a:r>
            <a:r>
              <a:rPr lang="el-GR" sz="2000" i="1" u="sng" dirty="0"/>
              <a:t>διασύνδεση</a:t>
            </a:r>
            <a:r>
              <a:rPr lang="en-US" sz="2000" dirty="0"/>
              <a:t> </a:t>
            </a:r>
            <a:r>
              <a:rPr lang="el-GR" sz="2000" dirty="0"/>
              <a:t>από την οποία φτάνει το πλαίσιο,</a:t>
            </a:r>
            <a:r>
              <a:rPr lang="en-US" sz="2000" dirty="0"/>
              <a:t> </a:t>
            </a:r>
            <a:r>
              <a:rPr lang="el-GR" sz="2000" dirty="0" smtClean="0"/>
              <a:t>την </a:t>
            </a:r>
            <a:r>
              <a:rPr lang="el-GR" sz="2000" i="1" u="sng" dirty="0"/>
              <a:t>τρέχουσα ώρα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Με </a:t>
            </a:r>
            <a:r>
              <a:rPr lang="el-GR" sz="2000" dirty="0"/>
              <a:t>αυτό τον τρόπο</a:t>
            </a:r>
            <a:r>
              <a:rPr lang="en-US" sz="2000" dirty="0"/>
              <a:t>, </a:t>
            </a:r>
            <a:r>
              <a:rPr lang="el-GR" sz="2000" dirty="0"/>
              <a:t>η γέφυρα  καταγράφει στον πίνακα της  το </a:t>
            </a:r>
            <a:r>
              <a:rPr lang="en-US" sz="2000" dirty="0"/>
              <a:t>LAN </a:t>
            </a:r>
            <a:r>
              <a:rPr lang="el-GR" sz="2000" dirty="0"/>
              <a:t>τμήμα, στο οποίο ο </a:t>
            </a:r>
            <a:r>
              <a:rPr lang="el-GR" sz="2000" dirty="0" smtClean="0"/>
              <a:t>αποστολέας </a:t>
            </a:r>
            <a:r>
              <a:rPr lang="el-GR" sz="2000" dirty="0"/>
              <a:t>βρίσκεται</a:t>
            </a:r>
            <a:r>
              <a:rPr lang="en-US" sz="2000" dirty="0"/>
              <a:t>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Εάν </a:t>
            </a:r>
            <a:r>
              <a:rPr lang="el-GR" sz="2000" dirty="0"/>
              <a:t>κάθε κόμβος στο </a:t>
            </a:r>
            <a:r>
              <a:rPr lang="en-US" sz="2000" dirty="0"/>
              <a:t>LAN </a:t>
            </a:r>
            <a:r>
              <a:rPr lang="el-GR" sz="2000" dirty="0"/>
              <a:t>στείλει ένα πλαίσιο</a:t>
            </a:r>
            <a:r>
              <a:rPr lang="en-US" sz="2000" dirty="0"/>
              <a:t>, </a:t>
            </a:r>
            <a:r>
              <a:rPr lang="el-GR" sz="2000" dirty="0"/>
              <a:t>τότε κάθε κόμβος θα έχει καταγραφεί στον </a:t>
            </a:r>
            <a:r>
              <a:rPr lang="el-GR" sz="2000" dirty="0" smtClean="0"/>
              <a:t>πίνακα …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Όταν </a:t>
            </a:r>
            <a:r>
              <a:rPr lang="el-GR" sz="2000" dirty="0" smtClean="0"/>
              <a:t>ένα πλαίσιο φτάνει στις διασυνδέσεις </a:t>
            </a:r>
            <a:r>
              <a:rPr lang="el-GR" sz="2000" dirty="0" smtClean="0"/>
              <a:t>&amp; η </a:t>
            </a:r>
            <a:r>
              <a:rPr lang="el-GR" sz="2000" dirty="0" smtClean="0"/>
              <a:t>διεύθυνση  προορισμού του πλαισίου είναι στον πίνακα</a:t>
            </a:r>
            <a:r>
              <a:rPr lang="en-US" sz="2000" dirty="0" smtClean="0"/>
              <a:t>, </a:t>
            </a:r>
            <a:r>
              <a:rPr lang="el-GR" sz="2000" dirty="0" smtClean="0"/>
              <a:t>τότε </a:t>
            </a:r>
            <a:r>
              <a:rPr lang="el-GR" sz="2000" dirty="0" smtClean="0"/>
              <a:t>η γέφυρα </a:t>
            </a:r>
            <a:r>
              <a:rPr lang="el-GR" sz="2000" dirty="0" smtClean="0"/>
              <a:t>προωθεί </a:t>
            </a:r>
            <a:r>
              <a:rPr lang="el-GR" sz="2000" dirty="0" smtClean="0"/>
              <a:t>το πλαίσιο στην κατάλληλη</a:t>
            </a:r>
            <a:r>
              <a:rPr lang="en-US" sz="2000" dirty="0" smtClean="0"/>
              <a:t> </a:t>
            </a:r>
            <a:r>
              <a:rPr lang="el-GR" sz="2000" dirty="0" smtClean="0"/>
              <a:t>διασύνδεση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 γέφυρα</a:t>
            </a:r>
            <a:r>
              <a:rPr lang="en-US" sz="2000" dirty="0" smtClean="0"/>
              <a:t> </a:t>
            </a:r>
            <a:r>
              <a:rPr lang="el-GR" sz="2000" dirty="0" smtClean="0"/>
              <a:t>διαγράφει μία διεύθυνση από τον πίνακα  αν δεν έχει ληφθεί κανένα πλαίσιο με αύτη τη διεύθυνση σαν διεύθυνση προέλευσης</a:t>
            </a:r>
            <a:r>
              <a:rPr lang="en-US" sz="2000" dirty="0" smtClean="0"/>
              <a:t> </a:t>
            </a:r>
            <a:r>
              <a:rPr lang="el-GR" sz="2000" dirty="0" smtClean="0"/>
              <a:t>μετά από κάποιο χρονικό διάστημα (</a:t>
            </a:r>
            <a:r>
              <a:rPr lang="en-US" sz="2000" i="1" u="sng" dirty="0" smtClean="0"/>
              <a:t>aging time</a:t>
            </a:r>
            <a:r>
              <a:rPr lang="en-US" sz="2000" dirty="0" smtClean="0"/>
              <a:t>)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καλυπτόμενο </a:t>
            </a:r>
            <a:r>
              <a:rPr lang="el-GR" dirty="0" smtClean="0"/>
              <a:t>δέντρο στις γέφυρες</a:t>
            </a:r>
            <a:endParaRPr lang="el-GR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3249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3600" dirty="0" smtClean="0">
                <a:sym typeface="Wingdings" pitchFamily="2" charset="2"/>
              </a:rPr>
              <a:t>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sz="2000" dirty="0" smtClean="0"/>
              <a:t>Για </a:t>
            </a:r>
            <a:r>
              <a:rPr lang="el-GR" sz="2000" dirty="0" smtClean="0"/>
              <a:t>την </a:t>
            </a:r>
            <a:r>
              <a:rPr lang="el-GR" sz="2000" b="1" dirty="0" smtClean="0">
                <a:solidFill>
                  <a:schemeClr val="hlink"/>
                </a:solidFill>
              </a:rPr>
              <a:t>αποφυγή των κυκλικών διαδρομών και του πολλαπλασιασμού </a:t>
            </a:r>
            <a:r>
              <a:rPr lang="el-GR" sz="2000" b="1" i="1" dirty="0" smtClean="0">
                <a:solidFill>
                  <a:schemeClr val="hlink"/>
                </a:solidFill>
              </a:rPr>
              <a:t>των πλαισίων:</a:t>
            </a:r>
            <a:endParaRPr lang="en-US" sz="2000" b="1" i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οι γέφυρες χρησιμοποιούν ένα</a:t>
            </a:r>
            <a:r>
              <a:rPr lang="en-US" sz="2000" dirty="0" smtClean="0"/>
              <a:t> </a:t>
            </a:r>
            <a:r>
              <a:rPr lang="el-GR" sz="2000" dirty="0" smtClean="0"/>
              <a:t>πρωτόκολλο καλυπτόμενου δέντρου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i="1" dirty="0" smtClean="0"/>
              <a:t>spanning tree</a:t>
            </a:r>
            <a:r>
              <a:rPr lang="en-US" sz="2000" dirty="0" smtClean="0"/>
              <a:t> p</a:t>
            </a:r>
            <a:r>
              <a:rPr lang="en-US" sz="2000" i="1" dirty="0" smtClean="0"/>
              <a:t>rotocol</a:t>
            </a:r>
            <a:r>
              <a:rPr lang="el-GR" sz="2000" i="1" dirty="0" smtClean="0"/>
              <a:t>)</a:t>
            </a:r>
            <a:endParaRPr lang="en-US" sz="2000" i="1" dirty="0" smtClean="0"/>
          </a:p>
          <a:p>
            <a:pPr>
              <a:lnSpc>
                <a:spcPct val="80000"/>
              </a:lnSpc>
              <a:buFont typeface="Monotype Sorts"/>
              <a:buNone/>
            </a:pPr>
            <a:endParaRPr lang="en-US" sz="2000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>
                <a:solidFill>
                  <a:schemeClr val="accent4"/>
                </a:solidFill>
              </a:rPr>
              <a:t>Στο πρωτόκολλο αυτό</a:t>
            </a:r>
            <a:r>
              <a:rPr lang="en-US" sz="2000" dirty="0" smtClean="0">
                <a:solidFill>
                  <a:schemeClr val="accent4"/>
                </a:solidFill>
              </a:rPr>
              <a:t>, </a:t>
            </a:r>
            <a:r>
              <a:rPr lang="el-GR" sz="2000" dirty="0" smtClean="0">
                <a:solidFill>
                  <a:schemeClr val="accent4"/>
                </a:solidFill>
              </a:rPr>
              <a:t>οι </a:t>
            </a:r>
            <a:r>
              <a:rPr lang="el-GR" sz="2000" dirty="0" smtClean="0">
                <a:solidFill>
                  <a:schemeClr val="accent4"/>
                </a:solidFill>
              </a:rPr>
              <a:t>γέφυρες επικοινωνούν μεταξύ τους μέσω των</a:t>
            </a:r>
            <a:r>
              <a:rPr lang="en-US" sz="2000" dirty="0" smtClean="0">
                <a:solidFill>
                  <a:schemeClr val="accent4"/>
                </a:solidFill>
              </a:rPr>
              <a:t> LANs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>
                <a:solidFill>
                  <a:schemeClr val="accent4"/>
                </a:solidFill>
              </a:rPr>
              <a:t>για </a:t>
            </a:r>
            <a:r>
              <a:rPr lang="el-GR" sz="2000" dirty="0" smtClean="0">
                <a:solidFill>
                  <a:schemeClr val="accent4"/>
                </a:solidFill>
              </a:rPr>
              <a:t>να καθορίσουν ένα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l-GR" sz="2000" dirty="0" smtClean="0">
                <a:solidFill>
                  <a:schemeClr val="accent4"/>
                </a:solidFill>
              </a:rPr>
              <a:t>καλυπτόμενο δέντρο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l-GR" sz="2000" dirty="0" smtClean="0">
                <a:solidFill>
                  <a:schemeClr val="accent4"/>
                </a:solidFill>
              </a:rPr>
              <a:t>(</a:t>
            </a:r>
            <a:r>
              <a:rPr lang="en-US" sz="2000" dirty="0" smtClean="0">
                <a:solidFill>
                  <a:schemeClr val="accent4"/>
                </a:solidFill>
              </a:rPr>
              <a:t>spanning tree</a:t>
            </a:r>
            <a:r>
              <a:rPr lang="el-GR" sz="2000" dirty="0" smtClean="0">
                <a:solidFill>
                  <a:schemeClr val="accent4"/>
                </a:solidFill>
              </a:rPr>
              <a:t>), δηλαδή ένα υποσύνολο της αρχικής τοπολογίας </a:t>
            </a:r>
            <a:r>
              <a:rPr lang="el-GR" sz="2000" b="1" i="1" dirty="0" smtClean="0">
                <a:solidFill>
                  <a:schemeClr val="accent4"/>
                </a:solidFill>
              </a:rPr>
              <a:t>χωρίς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smtClean="0">
                <a:solidFill>
                  <a:schemeClr val="accent4"/>
                </a:solidFill>
              </a:rPr>
              <a:t>loops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i="1" dirty="0" smtClean="0">
              <a:solidFill>
                <a:schemeClr val="accent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>Μετά που οι γέφυρες καθορίσουν ένα καλυπτόμενο δέντρο</a:t>
            </a:r>
            <a:r>
              <a:rPr lang="en-US" sz="2000" dirty="0" smtClean="0"/>
              <a:t>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  </a:t>
            </a:r>
            <a:r>
              <a:rPr lang="el-GR" sz="2000" dirty="0" smtClean="0"/>
              <a:t>οι γέφυρες </a:t>
            </a:r>
            <a:r>
              <a:rPr lang="el-GR" sz="2000" b="1" dirty="0" smtClean="0">
                <a:solidFill>
                  <a:srgbClr val="3333FF"/>
                </a:solidFill>
              </a:rPr>
              <a:t>αποσυνδέουν εικονικά τις κατάλληλες</a:t>
            </a:r>
            <a:r>
              <a:rPr lang="en-US" sz="2000" b="1" dirty="0" smtClean="0">
                <a:solidFill>
                  <a:srgbClr val="3333FF"/>
                </a:solidFill>
              </a:rPr>
              <a:t> </a:t>
            </a:r>
            <a:r>
              <a:rPr lang="el-GR" sz="2000" b="1" dirty="0" smtClean="0">
                <a:solidFill>
                  <a:srgbClr val="3333FF"/>
                </a:solidFill>
              </a:rPr>
              <a:t>διασυνδέσεις</a:t>
            </a:r>
            <a:r>
              <a:rPr lang="en-US" sz="20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για να δημιουργήσουν το καλυπτόμενο δέντρο</a:t>
            </a:r>
            <a:r>
              <a:rPr lang="en-US" sz="2000" dirty="0" smtClean="0"/>
              <a:t> </a:t>
            </a:r>
            <a:r>
              <a:rPr lang="el-GR" sz="2000" dirty="0" smtClean="0"/>
              <a:t>από την αρχική τοπολογία.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>Εάν αργότερα</a:t>
            </a:r>
            <a:r>
              <a:rPr lang="en-US" sz="2000" dirty="0" smtClean="0"/>
              <a:t>, </a:t>
            </a:r>
            <a:r>
              <a:rPr lang="el-GR" sz="2000" dirty="0" smtClean="0"/>
              <a:t>μία από τις ζεύξεις στο καλυπτόμενο δέντρο</a:t>
            </a:r>
            <a:r>
              <a:rPr lang="en-US" sz="2000" dirty="0" smtClean="0"/>
              <a:t> </a:t>
            </a:r>
            <a:r>
              <a:rPr lang="el-GR" sz="2000" dirty="0" smtClean="0"/>
              <a:t>αποτύχει</a:t>
            </a:r>
            <a:r>
              <a:rPr lang="en-US" sz="2000" dirty="0" smtClean="0"/>
              <a:t>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  </a:t>
            </a:r>
            <a:r>
              <a:rPr lang="el-GR" sz="2000" dirty="0" smtClean="0"/>
              <a:t>οι γέφυρες μπορούν </a:t>
            </a:r>
            <a:r>
              <a:rPr lang="el-GR" sz="2000" b="1" i="1" dirty="0" smtClean="0"/>
              <a:t>αυτόματα</a:t>
            </a:r>
            <a:r>
              <a:rPr lang="el-GR" sz="2000" dirty="0" smtClean="0"/>
              <a:t> να επανασυνδέσουν τις</a:t>
            </a:r>
            <a:r>
              <a:rPr lang="en-US" sz="2000" dirty="0" smtClean="0"/>
              <a:t> </a:t>
            </a:r>
            <a:r>
              <a:rPr lang="el-GR" sz="2000" dirty="0" smtClean="0"/>
              <a:t>διασυνδέσεις,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  </a:t>
            </a:r>
            <a:r>
              <a:rPr lang="el-GR" sz="2000" dirty="0" smtClean="0"/>
              <a:t> </a:t>
            </a:r>
            <a:r>
              <a:rPr lang="el-GR" sz="2000" b="1" i="1" dirty="0" smtClean="0"/>
              <a:t>να τρέξουν τον αλγόριθμο του καλυπτόμενου δέντρου</a:t>
            </a:r>
            <a:r>
              <a:rPr lang="en-US" sz="2000" b="1" i="1" dirty="0" smtClean="0"/>
              <a:t> </a:t>
            </a:r>
            <a:r>
              <a:rPr lang="el-GR" sz="2000" b="1" i="1" dirty="0" smtClean="0"/>
              <a:t>ξανά</a:t>
            </a:r>
            <a:r>
              <a:rPr lang="en-US" sz="2000" dirty="0" smtClean="0"/>
              <a:t>, </a:t>
            </a:r>
            <a:r>
              <a:rPr lang="el-GR" sz="2000" dirty="0" smtClean="0"/>
              <a:t>και να καθορίσουν ένα νέο σύνολο</a:t>
            </a:r>
            <a:r>
              <a:rPr lang="en-US" sz="2000" dirty="0" smtClean="0"/>
              <a:t> </a:t>
            </a:r>
            <a:r>
              <a:rPr lang="el-GR" sz="2000" dirty="0" smtClean="0"/>
              <a:t>διασυνδέσεων, που πρέπει να αποσυνδεθούν εικονικά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Χρήσιμη Ορολογία στο Επίπεδο </a:t>
            </a:r>
            <a:r>
              <a:rPr lang="en-US" smtClean="0"/>
              <a:t>Z</a:t>
            </a:r>
            <a:r>
              <a:rPr lang="el-GR" smtClean="0"/>
              <a:t>εύξης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l-GR" sz="2000" smtClean="0">
                <a:solidFill>
                  <a:schemeClr val="hlink"/>
                </a:solidFill>
              </a:rPr>
              <a:t>Κόμβους (</a:t>
            </a:r>
            <a:r>
              <a:rPr lang="en-US" sz="2000" smtClean="0">
                <a:solidFill>
                  <a:schemeClr val="hlink"/>
                </a:solidFill>
              </a:rPr>
              <a:t>nodes)</a:t>
            </a:r>
            <a:r>
              <a:rPr lang="el-GR" sz="2000" smtClean="0"/>
              <a:t> θα ονομάζομε</a:t>
            </a:r>
            <a:r>
              <a:rPr lang="en-US" sz="2000" smtClean="0"/>
              <a:t> </a:t>
            </a:r>
            <a:r>
              <a:rPr lang="el-GR" sz="2000" smtClean="0"/>
              <a:t>τα </a:t>
            </a:r>
            <a:r>
              <a:rPr lang="en-US" sz="2000" smtClean="0"/>
              <a:t>hosts (</a:t>
            </a:r>
            <a:r>
              <a:rPr lang="el-GR" sz="2000" smtClean="0"/>
              <a:t>τερματικά)</a:t>
            </a:r>
            <a:r>
              <a:rPr lang="en-US" sz="2000" smtClean="0"/>
              <a:t> &amp; </a:t>
            </a:r>
            <a:r>
              <a:rPr lang="el-GR" sz="2000" smtClean="0"/>
              <a:t>τους </a:t>
            </a:r>
            <a:r>
              <a:rPr lang="en-US" sz="2000" smtClean="0"/>
              <a:t>routers</a:t>
            </a:r>
            <a:r>
              <a:rPr lang="el-GR" sz="2000" smtClean="0"/>
              <a:t> (δρομολογητές)</a:t>
            </a:r>
          </a:p>
          <a:p>
            <a:pPr marL="457200" indent="-457200">
              <a:lnSpc>
                <a:spcPct val="90000"/>
              </a:lnSpc>
            </a:pPr>
            <a:r>
              <a:rPr lang="el-GR" sz="2000" smtClean="0">
                <a:solidFill>
                  <a:schemeClr val="hlink"/>
                </a:solidFill>
              </a:rPr>
              <a:t>Ζεύξεις (</a:t>
            </a:r>
            <a:r>
              <a:rPr lang="en-US" sz="2000" smtClean="0">
                <a:solidFill>
                  <a:schemeClr val="hlink"/>
                </a:solidFill>
              </a:rPr>
              <a:t>links):</a:t>
            </a:r>
            <a:r>
              <a:rPr lang="en-US" sz="2000" smtClean="0"/>
              <a:t> </a:t>
            </a:r>
            <a:r>
              <a:rPr lang="el-GR" sz="2000" smtClean="0"/>
              <a:t>κανάλια επικοινωνίας</a:t>
            </a:r>
            <a:r>
              <a:rPr lang="en-US" sz="2000" smtClean="0"/>
              <a:t> </a:t>
            </a:r>
            <a:r>
              <a:rPr lang="el-GR" sz="2000" smtClean="0"/>
              <a:t>που ενώνουν/συνδέουν γειτονικούς κόμβους</a:t>
            </a:r>
            <a:endParaRPr lang="en-US" sz="2000" smtClean="0"/>
          </a:p>
          <a:p>
            <a:pPr marL="457200" indent="-457200">
              <a:lnSpc>
                <a:spcPct val="90000"/>
              </a:lnSpc>
              <a:buFont typeface="Monotype Sorts"/>
              <a:buNone/>
            </a:pPr>
            <a:endParaRPr lang="en-US" sz="2000" smtClean="0"/>
          </a:p>
          <a:p>
            <a:pPr marL="457200" indent="-457200">
              <a:lnSpc>
                <a:spcPct val="90000"/>
              </a:lnSpc>
              <a:buFont typeface="Monotype Sorts"/>
              <a:buNone/>
            </a:pPr>
            <a:r>
              <a:rPr lang="en-US" sz="2000" b="1" smtClean="0">
                <a:solidFill>
                  <a:schemeClr val="hlink"/>
                </a:solidFill>
              </a:rPr>
              <a:t> </a:t>
            </a:r>
            <a:r>
              <a:rPr lang="en-GB" sz="2000" b="1" smtClean="0">
                <a:solidFill>
                  <a:schemeClr val="hlink"/>
                </a:solidFill>
              </a:rPr>
              <a:t>frames</a:t>
            </a:r>
            <a:r>
              <a:rPr lang="el-GR" sz="2000" b="1" smtClean="0">
                <a:solidFill>
                  <a:schemeClr val="hlink"/>
                </a:solidFill>
              </a:rPr>
              <a:t> επιπέδου ζεύξης</a:t>
            </a:r>
          </a:p>
          <a:p>
            <a:pPr marL="457200" indent="-457200">
              <a:lnSpc>
                <a:spcPct val="90000"/>
              </a:lnSpc>
              <a:buFont typeface="Monotype Sorts"/>
              <a:buNone/>
            </a:pPr>
            <a:r>
              <a:rPr lang="en-GB" sz="2000" b="1" smtClean="0">
                <a:solidFill>
                  <a:schemeClr val="hlink"/>
                </a:solidFill>
              </a:rPr>
              <a:t>         </a:t>
            </a:r>
            <a:endParaRPr lang="en-US" sz="2000" b="1" smtClean="0">
              <a:solidFill>
                <a:schemeClr val="hlink"/>
              </a:solidFill>
            </a:endParaRPr>
          </a:p>
          <a:p>
            <a:pPr marL="457200" indent="-457200">
              <a:lnSpc>
                <a:spcPct val="90000"/>
              </a:lnSpc>
            </a:pPr>
            <a:endParaRPr lang="en-US" sz="2000" smtClean="0"/>
          </a:p>
          <a:p>
            <a:pPr marL="457200" indent="-457200">
              <a:lnSpc>
                <a:spcPct val="90000"/>
              </a:lnSpc>
            </a:pPr>
            <a:r>
              <a:rPr lang="en-US" sz="2200" smtClean="0"/>
              <a:t> </a:t>
            </a:r>
            <a:r>
              <a:rPr lang="el-GR" sz="2200" smtClean="0"/>
              <a:t>Ο κόμβος που στέλνει</a:t>
            </a:r>
            <a:r>
              <a:rPr lang="en-GB" sz="2200" smtClean="0"/>
              <a:t>:</a:t>
            </a:r>
            <a:endParaRPr lang="en-US" sz="2200" smtClean="0"/>
          </a:p>
          <a:p>
            <a:pPr marL="457200" indent="-457200">
              <a:lnSpc>
                <a:spcPct val="90000"/>
              </a:lnSpc>
              <a:buFont typeface="Monotype Sorts"/>
              <a:buAutoNum type="arabicPeriod"/>
            </a:pPr>
            <a:r>
              <a:rPr lang="el-GR" sz="2200" b="1" smtClean="0"/>
              <a:t>Ενθυλακώνει</a:t>
            </a:r>
            <a:r>
              <a:rPr lang="en-US" sz="2200" b="1" smtClean="0"/>
              <a:t> </a:t>
            </a:r>
            <a:r>
              <a:rPr lang="el-GR" sz="2200" smtClean="0"/>
              <a:t>το</a:t>
            </a:r>
            <a:r>
              <a:rPr lang="en-US" sz="2200" smtClean="0"/>
              <a:t> </a:t>
            </a:r>
            <a:r>
              <a:rPr lang="en-US" sz="2200" b="1" i="1" smtClean="0">
                <a:solidFill>
                  <a:srgbClr val="3333FF"/>
                </a:solidFill>
              </a:rPr>
              <a:t>datagram</a:t>
            </a:r>
            <a:r>
              <a:rPr lang="en-US" sz="2200" smtClean="0"/>
              <a:t> </a:t>
            </a:r>
            <a:r>
              <a:rPr lang="el-GR" sz="2200" smtClean="0"/>
              <a:t>σε ένα</a:t>
            </a:r>
            <a:r>
              <a:rPr lang="en-US" sz="2200" smtClean="0"/>
              <a:t> </a:t>
            </a:r>
            <a:r>
              <a:rPr lang="en-GB" sz="2200" smtClean="0"/>
              <a:t>frame</a:t>
            </a:r>
            <a:r>
              <a:rPr lang="el-GR" sz="2200" smtClean="0"/>
              <a:t> επιπέδου ζεύξης,</a:t>
            </a:r>
            <a:r>
              <a:rPr lang="en-US" sz="2200" smtClean="0"/>
              <a:t> </a:t>
            </a:r>
            <a:r>
              <a:rPr lang="el-GR" sz="2200" smtClean="0"/>
              <a:t>και</a:t>
            </a:r>
            <a:r>
              <a:rPr lang="en-US" sz="2200" smtClean="0"/>
              <a:t> </a:t>
            </a:r>
          </a:p>
          <a:p>
            <a:pPr marL="457200" indent="-457200">
              <a:lnSpc>
                <a:spcPct val="90000"/>
              </a:lnSpc>
              <a:buFont typeface="Monotype Sorts"/>
              <a:buAutoNum type="arabicPeriod"/>
            </a:pPr>
            <a:r>
              <a:rPr lang="el-GR" sz="2200" b="1" smtClean="0"/>
              <a:t>μεταδίδει</a:t>
            </a:r>
            <a:r>
              <a:rPr lang="en-US" sz="2200" smtClean="0"/>
              <a:t> </a:t>
            </a:r>
            <a:r>
              <a:rPr lang="el-GR" sz="2200" smtClean="0"/>
              <a:t>το </a:t>
            </a:r>
            <a:r>
              <a:rPr lang="en-GB" sz="2200" smtClean="0"/>
              <a:t>frame</a:t>
            </a:r>
            <a:r>
              <a:rPr lang="el-GR" sz="2200" smtClean="0"/>
              <a:t> μέσω της ζεύξης</a:t>
            </a:r>
            <a:endParaRPr lang="en-US" sz="2200" smtClean="0"/>
          </a:p>
          <a:p>
            <a:pPr marL="457200" indent="-457200">
              <a:lnSpc>
                <a:spcPct val="90000"/>
              </a:lnSpc>
            </a:pPr>
            <a:r>
              <a:rPr lang="el-GR" sz="2200" smtClean="0"/>
              <a:t>Ο κόμβος που λαμβάνει</a:t>
            </a:r>
            <a:r>
              <a:rPr lang="en-GB" sz="2200" smtClean="0"/>
              <a:t>:</a:t>
            </a:r>
            <a:endParaRPr lang="en-US" sz="2200" smtClean="0"/>
          </a:p>
          <a:p>
            <a:pPr marL="457200" indent="-457200">
              <a:lnSpc>
                <a:spcPct val="90000"/>
              </a:lnSpc>
              <a:buFont typeface="Monotype Sorts"/>
              <a:buAutoNum type="arabicPeriod"/>
            </a:pPr>
            <a:r>
              <a:rPr lang="el-GR" sz="2200" i="1" smtClean="0"/>
              <a:t>λαμβάνει το </a:t>
            </a:r>
            <a:r>
              <a:rPr lang="en-GB" sz="2200" b="1" i="1" smtClean="0">
                <a:solidFill>
                  <a:srgbClr val="BAC620"/>
                </a:solidFill>
              </a:rPr>
              <a:t>frame</a:t>
            </a:r>
            <a:r>
              <a:rPr lang="el-GR" sz="2200" b="1" i="1" smtClean="0">
                <a:solidFill>
                  <a:srgbClr val="BAC620"/>
                </a:solidFill>
              </a:rPr>
              <a:t>,</a:t>
            </a:r>
            <a:r>
              <a:rPr lang="en-US" sz="2200" smtClean="0"/>
              <a:t> </a:t>
            </a:r>
            <a:r>
              <a:rPr lang="el-GR" sz="2200" smtClean="0"/>
              <a:t>και</a:t>
            </a:r>
            <a:r>
              <a:rPr lang="en-US" sz="2200" smtClean="0"/>
              <a:t> </a:t>
            </a:r>
          </a:p>
          <a:p>
            <a:pPr marL="457200" indent="-457200">
              <a:lnSpc>
                <a:spcPct val="90000"/>
              </a:lnSpc>
              <a:buFont typeface="Monotype Sorts"/>
              <a:buAutoNum type="arabicPeriod"/>
            </a:pPr>
            <a:r>
              <a:rPr lang="el-GR" sz="2200" smtClean="0"/>
              <a:t>αποσπά το</a:t>
            </a:r>
            <a:r>
              <a:rPr lang="en-US" sz="2200" smtClean="0"/>
              <a:t> </a:t>
            </a:r>
            <a:r>
              <a:rPr lang="en-US" sz="2200" b="1" i="1" smtClean="0">
                <a:solidFill>
                  <a:srgbClr val="3333FF"/>
                </a:solidFill>
              </a:rPr>
              <a:t>datagram</a:t>
            </a:r>
            <a:endParaRPr lang="el-GR" sz="2200" b="1" i="1" smtClean="0">
              <a:solidFill>
                <a:srgbClr val="3333FF"/>
              </a:solidFill>
            </a:endParaRPr>
          </a:p>
        </p:txBody>
      </p:sp>
      <p:sp>
        <p:nvSpPr>
          <p:cNvPr id="28676" name="Oval 7"/>
          <p:cNvSpPr>
            <a:spLocks noChangeArrowheads="1"/>
          </p:cNvSpPr>
          <p:nvPr/>
        </p:nvSpPr>
        <p:spPr bwMode="auto">
          <a:xfrm>
            <a:off x="0" y="2428875"/>
            <a:ext cx="3357563" cy="78581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Switches</a:t>
            </a:r>
            <a:endParaRPr lang="el-GR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smtClean="0"/>
              <a:t>In general: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smtClean="0"/>
              <a:t>When a packet arrives at a switch: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smtClean="0"/>
              <a:t>It really arrives on an </a:t>
            </a:r>
            <a:r>
              <a:rPr lang="en-US" sz="2000" b="1" i="1" smtClean="0">
                <a:solidFill>
                  <a:schemeClr val="hlink"/>
                </a:solidFill>
              </a:rPr>
              <a:t>inbound link</a:t>
            </a:r>
            <a:r>
              <a:rPr lang="en-US" sz="2000" smtClean="0"/>
              <a:t>, and leaves the switch on an </a:t>
            </a:r>
            <a:r>
              <a:rPr lang="en-US" sz="2000" b="1" i="1" smtClean="0">
                <a:solidFill>
                  <a:schemeClr val="hlink"/>
                </a:solidFill>
              </a:rPr>
              <a:t>outbound link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endParaRPr lang="en-US" sz="2000" b="1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b="1" smtClean="0">
                <a:solidFill>
                  <a:schemeClr val="hlink"/>
                </a:solidFill>
              </a:rPr>
              <a:t>Store-and-forward: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smtClean="0"/>
              <a:t>The packet is </a:t>
            </a:r>
            <a:r>
              <a:rPr lang="en-US" sz="2000" b="1" smtClean="0"/>
              <a:t>first gathered &amp; stored in its </a:t>
            </a:r>
            <a:r>
              <a:rPr lang="en-US" sz="2000" b="1" i="1" u="sng" smtClean="0"/>
              <a:t>entirety</a:t>
            </a:r>
            <a:r>
              <a:rPr lang="en-US" sz="2000" b="1" smtClean="0"/>
              <a:t> </a:t>
            </a:r>
            <a:r>
              <a:rPr lang="en-US" sz="2000" smtClean="0"/>
              <a:t>before the switch begins to transmit it on the outbound link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smtClean="0"/>
              <a:t>In the case that the output buffer becomes empty before the whole packet has arrived to the switch, this gathering generates a </a:t>
            </a:r>
            <a:r>
              <a:rPr lang="en-US" sz="2000" b="1" smtClean="0"/>
              <a:t>store-and-forward delay</a:t>
            </a:r>
            <a:r>
              <a:rPr lang="en-US" sz="2000" smtClean="0"/>
              <a:t> at the switch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b="1" smtClean="0">
                <a:solidFill>
                  <a:schemeClr val="hlink"/>
                </a:solidFill>
              </a:rPr>
              <a:t>Cut-through: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smtClean="0"/>
              <a:t>If the buffer becomes empty before the entire packet has arrived, the switch can start to transmit the front of the packet while the back of the packet continues to arrive.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sz="2000" smtClean="0"/>
              <a:t>Before transmitting the packet on the outbound link, the portion of the packet that contains the destination address must first arrive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endParaRPr lang="en-US" sz="2000" smtClean="0"/>
          </a:p>
          <a:p>
            <a:pPr>
              <a:lnSpc>
                <a:spcPct val="80000"/>
              </a:lnSpc>
            </a:pPr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7772400" cy="1143001"/>
          </a:xfrm>
        </p:spPr>
        <p:txBody>
          <a:bodyPr/>
          <a:lstStyle/>
          <a:p>
            <a:r>
              <a:rPr lang="en-US" smtClean="0"/>
              <a:t>Switches: </a:t>
            </a:r>
            <a:r>
              <a:rPr lang="el-GR" smtClean="0"/>
              <a:t>αποκλειστική πρόσβαση</a:t>
            </a:r>
            <a:endParaRPr lang="en-US" smtClean="0"/>
          </a:p>
        </p:txBody>
      </p:sp>
      <p:sp>
        <p:nvSpPr>
          <p:cNvPr id="1434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7763"/>
            <a:ext cx="5682456" cy="55213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l-GR" sz="2000" dirty="0" smtClean="0"/>
              <a:t>Το </a:t>
            </a:r>
            <a:r>
              <a:rPr lang="en-US" sz="2000" dirty="0" smtClean="0"/>
              <a:t>switch </a:t>
            </a:r>
            <a:r>
              <a:rPr lang="el-GR" sz="2000" dirty="0" smtClean="0"/>
              <a:t>έχει </a:t>
            </a:r>
            <a:r>
              <a:rPr lang="el-GR" sz="2000" b="1" i="1" dirty="0" smtClean="0">
                <a:solidFill>
                  <a:srgbClr val="008000"/>
                </a:solidFill>
              </a:rPr>
              <a:t>πολλά</a:t>
            </a:r>
            <a:r>
              <a:rPr lang="el-GR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interfaces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000" dirty="0" smtClean="0"/>
              <a:t>Οι κόμβοι έχουν </a:t>
            </a:r>
            <a:r>
              <a:rPr lang="el-GR" sz="2000" b="1" u="sng" dirty="0" smtClean="0">
                <a:solidFill>
                  <a:srgbClr val="008000"/>
                </a:solidFill>
              </a:rPr>
              <a:t>άμεση σύνδεση </a:t>
            </a:r>
            <a:r>
              <a:rPr lang="el-GR" sz="2000" b="1" dirty="0" smtClean="0">
                <a:solidFill>
                  <a:srgbClr val="008000"/>
                </a:solidFill>
              </a:rPr>
              <a:t>στο </a:t>
            </a:r>
            <a:r>
              <a:rPr lang="en-US" sz="2000" b="1" dirty="0" smtClean="0">
                <a:solidFill>
                  <a:srgbClr val="008000"/>
                </a:solidFill>
              </a:rPr>
              <a:t>switch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i="1" u="sng" dirty="0" smtClean="0">
                <a:solidFill>
                  <a:schemeClr val="accent1"/>
                </a:solidFill>
              </a:rPr>
              <a:t>Full duplex</a:t>
            </a:r>
            <a:r>
              <a:rPr lang="el-GR" sz="2000" b="1" i="1" u="sng" dirty="0" smtClean="0">
                <a:solidFill>
                  <a:schemeClr val="accent1"/>
                </a:solidFill>
              </a:rPr>
              <a:t> </a:t>
            </a:r>
            <a:endParaRPr lang="en-US" sz="2000" b="1" i="1" u="sng" dirty="0" smtClean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el-GR" sz="1800" dirty="0">
                <a:solidFill>
                  <a:schemeClr val="accent4"/>
                </a:solidFill>
              </a:rPr>
              <a:t>δ</a:t>
            </a:r>
            <a:r>
              <a:rPr lang="el-GR" sz="1800" dirty="0" smtClean="0">
                <a:solidFill>
                  <a:schemeClr val="accent4"/>
                </a:solidFill>
              </a:rPr>
              <a:t>ηλ. μπορεί</a:t>
            </a:r>
            <a:r>
              <a:rPr lang="en-US" sz="1800" dirty="0" smtClean="0">
                <a:solidFill>
                  <a:schemeClr val="accent4"/>
                </a:solidFill>
              </a:rPr>
              <a:t> </a:t>
            </a:r>
            <a:r>
              <a:rPr lang="el-GR" sz="1800" b="1" dirty="0" smtClean="0">
                <a:solidFill>
                  <a:schemeClr val="accent4"/>
                </a:solidFill>
              </a:rPr>
              <a:t>ταυτόχρονα</a:t>
            </a:r>
            <a:r>
              <a:rPr lang="el-GR" sz="1800" dirty="0" smtClean="0">
                <a:solidFill>
                  <a:schemeClr val="accent4"/>
                </a:solidFill>
              </a:rPr>
              <a:t> να στείλει </a:t>
            </a:r>
            <a:r>
              <a:rPr lang="en-US" sz="1800" dirty="0" smtClean="0">
                <a:solidFill>
                  <a:schemeClr val="accent4"/>
                </a:solidFill>
              </a:rPr>
              <a:t>&amp;</a:t>
            </a:r>
            <a:r>
              <a:rPr lang="el-GR" sz="1800" dirty="0" smtClean="0">
                <a:solidFill>
                  <a:schemeClr val="accent4"/>
                </a:solidFill>
              </a:rPr>
              <a:t> να λάβει </a:t>
            </a:r>
            <a:endParaRPr lang="el-GR" sz="1800" dirty="0" smtClean="0">
              <a:solidFill>
                <a:schemeClr val="accent4"/>
              </a:solidFill>
            </a:endParaRPr>
          </a:p>
          <a:p>
            <a:pPr marL="0" indent="0">
              <a:buNone/>
              <a:defRPr/>
            </a:pPr>
            <a:r>
              <a:rPr lang="el-GR" sz="1800" b="1" dirty="0">
                <a:solidFill>
                  <a:schemeClr val="accent4"/>
                </a:solidFill>
              </a:rPr>
              <a:t> </a:t>
            </a:r>
            <a:r>
              <a:rPr lang="el-GR" sz="1800" b="1" dirty="0" smtClean="0">
                <a:solidFill>
                  <a:schemeClr val="accent4"/>
                </a:solidFill>
              </a:rPr>
              <a:t>στο </a:t>
            </a:r>
            <a:r>
              <a:rPr lang="el-GR" sz="1800" b="1" dirty="0" smtClean="0">
                <a:solidFill>
                  <a:schemeClr val="accent4"/>
                </a:solidFill>
              </a:rPr>
              <a:t>ίδιο </a:t>
            </a:r>
            <a:r>
              <a:rPr lang="en-US" sz="1800" b="1" dirty="0" smtClean="0">
                <a:solidFill>
                  <a:schemeClr val="accent4"/>
                </a:solidFill>
              </a:rPr>
              <a:t>network interface</a:t>
            </a:r>
          </a:p>
          <a:p>
            <a:pPr marL="0" indent="0">
              <a:buNone/>
              <a:defRPr/>
            </a:pPr>
            <a:r>
              <a:rPr lang="el-GR" sz="2000" b="1" i="1" u="sng" dirty="0" smtClean="0">
                <a:solidFill>
                  <a:schemeClr val="accent1"/>
                </a:solidFill>
              </a:rPr>
              <a:t>Χωρίς</a:t>
            </a:r>
            <a:r>
              <a:rPr lang="el-GR" sz="2000" b="1" dirty="0" smtClean="0">
                <a:solidFill>
                  <a:schemeClr val="accent1"/>
                </a:solidFill>
              </a:rPr>
              <a:t> συγκρούσεις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Monotype Sorts"/>
              <a:buNone/>
              <a:defRPr/>
            </a:pPr>
            <a:endParaRPr lang="en-US" sz="700" dirty="0" smtClean="0">
              <a:solidFill>
                <a:schemeClr val="accent2"/>
              </a:solidFill>
            </a:endParaRPr>
          </a:p>
          <a:p>
            <a:pPr>
              <a:buFont typeface="Monotype Sorts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    </a:t>
            </a:r>
            <a:r>
              <a:rPr lang="en-US" sz="2000" b="1" dirty="0" smtClean="0">
                <a:solidFill>
                  <a:schemeClr val="accent2"/>
                </a:solidFill>
              </a:rPr>
              <a:t>Switching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sz="2000" dirty="0" smtClean="0"/>
              <a:t>A-</a:t>
            </a:r>
            <a:r>
              <a:rPr lang="el-GR" sz="2000" dirty="0" smtClean="0"/>
              <a:t>στο</a:t>
            </a:r>
            <a:r>
              <a:rPr lang="en-US" sz="2000" dirty="0" smtClean="0"/>
              <a:t>-A’ </a:t>
            </a:r>
            <a:r>
              <a:rPr lang="el-GR" sz="2000" dirty="0" smtClean="0"/>
              <a:t>και</a:t>
            </a:r>
            <a:r>
              <a:rPr lang="en-US" sz="2000" dirty="0" smtClean="0"/>
              <a:t> B-</a:t>
            </a:r>
            <a:r>
              <a:rPr lang="el-GR" sz="2000" dirty="0" smtClean="0"/>
              <a:t>στο</a:t>
            </a:r>
            <a:r>
              <a:rPr lang="en-US" sz="2000" dirty="0" smtClean="0"/>
              <a:t>-B’ </a:t>
            </a:r>
            <a:r>
              <a:rPr lang="el-GR" sz="2000" b="1" dirty="0" smtClean="0"/>
              <a:t>ταυτόχρονα χωρίς </a:t>
            </a:r>
            <a:r>
              <a:rPr lang="el-GR" sz="2000" b="1" dirty="0" smtClean="0"/>
              <a:t>συγκρούσεις</a:t>
            </a:r>
            <a:endParaRPr lang="en-US" sz="2000" b="1" dirty="0" smtClean="0"/>
          </a:p>
          <a:p>
            <a:pPr>
              <a:buFont typeface="Wingdings" pitchFamily="2" charset="2"/>
              <a:buChar char="$"/>
              <a:defRPr/>
            </a:pPr>
            <a:r>
              <a:rPr lang="el-GR" sz="2000" b="1" dirty="0" smtClean="0"/>
              <a:t>Τα </a:t>
            </a:r>
            <a:r>
              <a:rPr lang="en-US" sz="2000" b="1" dirty="0" smtClean="0"/>
              <a:t>switches </a:t>
            </a:r>
            <a:r>
              <a:rPr lang="el-GR" sz="2000" b="1" dirty="0" smtClean="0"/>
              <a:t>έχουν </a:t>
            </a:r>
            <a:r>
              <a:rPr lang="el-GR" sz="2000" b="1" i="1" dirty="0" smtClean="0">
                <a:solidFill>
                  <a:srgbClr val="3333FF"/>
                </a:solidFill>
              </a:rPr>
              <a:t>πολύ περισσότερα</a:t>
            </a:r>
            <a:r>
              <a:rPr lang="el-GR" sz="2000" b="1" dirty="0" smtClean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network interfaces </a:t>
            </a:r>
            <a:r>
              <a:rPr lang="el-GR" sz="2000" b="1" dirty="0" smtClean="0"/>
              <a:t>από ότι τα </a:t>
            </a:r>
            <a:r>
              <a:rPr lang="en-US" sz="2000" b="1" dirty="0" smtClean="0"/>
              <a:t>bridges (</a:t>
            </a:r>
            <a:r>
              <a:rPr lang="el-GR" sz="2000" b="1" dirty="0" smtClean="0"/>
              <a:t>π.χ., 12 </a:t>
            </a:r>
            <a:r>
              <a:rPr lang="en-US" sz="2000" b="1" dirty="0" smtClean="0"/>
              <a:t>vs. 2-4)</a:t>
            </a:r>
            <a:r>
              <a:rPr lang="el-GR" sz="2000" b="1" dirty="0" smtClean="0"/>
              <a:t> !!!! </a:t>
            </a:r>
            <a:endParaRPr lang="el-GR" sz="2000" b="1" dirty="0" smtClean="0"/>
          </a:p>
          <a:p>
            <a:pPr marL="0" indent="0">
              <a:buNone/>
              <a:defRPr/>
            </a:pPr>
            <a:r>
              <a:rPr lang="el-GR" sz="2000" b="1" dirty="0"/>
              <a:t> </a:t>
            </a:r>
            <a:r>
              <a:rPr lang="el-GR" sz="2000" b="1" dirty="0" smtClean="0"/>
              <a:t>    Δ</a:t>
            </a:r>
            <a:r>
              <a:rPr lang="el-GR" sz="2000" b="1" dirty="0" smtClean="0"/>
              <a:t>ιαφορά </a:t>
            </a:r>
            <a:r>
              <a:rPr lang="el-GR" sz="2000" b="1" dirty="0" smtClean="0"/>
              <a:t>από τα </a:t>
            </a:r>
            <a:r>
              <a:rPr lang="en-US" sz="2000" b="1" dirty="0" smtClean="0"/>
              <a:t>bridges</a:t>
            </a:r>
            <a:r>
              <a:rPr lang="en-US" sz="2000" b="1" dirty="0" smtClean="0"/>
              <a:t>!</a:t>
            </a:r>
            <a:endParaRPr lang="en-US" sz="2000" b="1" dirty="0" smtClean="0"/>
          </a:p>
          <a:p>
            <a:pPr>
              <a:buFont typeface="Monotype Sorts"/>
              <a:buNone/>
              <a:defRPr/>
            </a:pPr>
            <a:r>
              <a:rPr lang="el-GR" sz="3200" b="1" dirty="0" err="1" smtClean="0">
                <a:sym typeface="Wingdings"/>
              </a:rPr>
              <a:t></a:t>
            </a:r>
            <a:r>
              <a:rPr lang="el-GR" sz="2000" b="1" dirty="0" err="1" smtClean="0"/>
              <a:t>Παρατηρείστε</a:t>
            </a:r>
            <a:r>
              <a:rPr lang="el-GR" sz="2000" b="1" dirty="0" smtClean="0"/>
              <a:t> επίσης τη </a:t>
            </a:r>
            <a:r>
              <a:rPr lang="el-GR" sz="2000" b="1" dirty="0" smtClean="0"/>
              <a:t>διαφορά </a:t>
            </a:r>
            <a:r>
              <a:rPr lang="el-GR" sz="2000" b="1" dirty="0" smtClean="0"/>
              <a:t>τους με </a:t>
            </a:r>
            <a:r>
              <a:rPr lang="el-GR" sz="2000" b="1" dirty="0" smtClean="0"/>
              <a:t>τις </a:t>
            </a:r>
            <a:r>
              <a:rPr lang="en-US" sz="2000" b="1" dirty="0" smtClean="0"/>
              <a:t>shared LAN </a:t>
            </a:r>
            <a:r>
              <a:rPr lang="el-GR" sz="2000" b="1" dirty="0" smtClean="0"/>
              <a:t>συνδέσεις!!!!</a:t>
            </a:r>
          </a:p>
          <a:p>
            <a:pPr>
              <a:buFont typeface="Monotype Sorts"/>
              <a:buNone/>
              <a:defRPr/>
            </a:pPr>
            <a:r>
              <a:rPr lang="el-GR" sz="2000" b="1" dirty="0" smtClean="0"/>
              <a:t>Εδώ ο κάθε κόμβος έχει ΑΠΟΚΛΕΙΣΤΙΚΗ ΠΡΟΣΒΑΣΗ </a:t>
            </a:r>
          </a:p>
          <a:p>
            <a:pPr>
              <a:buFont typeface="Monotype Sorts"/>
              <a:buNone/>
              <a:defRPr/>
            </a:pPr>
            <a:endParaRPr lang="en-US" sz="2000" b="1" dirty="0" smtClean="0"/>
          </a:p>
          <a:p>
            <a:pPr>
              <a:buFont typeface="Monotype Sorts"/>
              <a:buNone/>
              <a:defRPr/>
            </a:pPr>
            <a:endParaRPr lang="en-US" sz="2000" dirty="0" smtClean="0"/>
          </a:p>
        </p:txBody>
      </p:sp>
      <p:grpSp>
        <p:nvGrpSpPr>
          <p:cNvPr id="14346" name="Group 4"/>
          <p:cNvGrpSpPr>
            <a:grpSpLocks/>
          </p:cNvGrpSpPr>
          <p:nvPr/>
        </p:nvGrpSpPr>
        <p:grpSpPr bwMode="auto">
          <a:xfrm>
            <a:off x="6249988" y="2865438"/>
            <a:ext cx="457200" cy="331787"/>
            <a:chOff x="620" y="1640"/>
            <a:chExt cx="288" cy="209"/>
          </a:xfrm>
        </p:grpSpPr>
        <p:sp>
          <p:nvSpPr>
            <p:cNvPr id="14361" name="Line 5"/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62" name="Rectangle 6"/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pSp>
          <p:nvGrpSpPr>
            <p:cNvPr id="14363" name="Group 7"/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14364" name="Line 8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365" name="Line 9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5495925" y="2913063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339933"/>
                </a:solidFill>
                <a:latin typeface="Comic Sans MS" pitchFamily="66" charset="0"/>
              </a:rPr>
              <a:t>switch</a:t>
            </a:r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2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0" name="Object 17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8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9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3" name="Object 21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A</a:t>
            </a:r>
          </a:p>
        </p:txBody>
      </p:sp>
      <p:sp>
        <p:nvSpPr>
          <p:cNvPr id="14355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A’</a:t>
            </a:r>
          </a:p>
        </p:txBody>
      </p:sp>
      <p:sp>
        <p:nvSpPr>
          <p:cNvPr id="14356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B</a:t>
            </a:r>
          </a:p>
        </p:txBody>
      </p:sp>
      <p:sp>
        <p:nvSpPr>
          <p:cNvPr id="14357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B’</a:t>
            </a:r>
          </a:p>
        </p:txBody>
      </p:sp>
      <p:sp>
        <p:nvSpPr>
          <p:cNvPr id="14358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C</a:t>
            </a:r>
          </a:p>
        </p:txBody>
      </p:sp>
      <p:sp>
        <p:nvSpPr>
          <p:cNvPr id="14359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C’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1027" y="4868863"/>
            <a:ext cx="3816350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Switches operate in full-duplex mode unlike bridges!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Switches: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</a:rPr>
              <a:t>αποκλειστική</a:t>
            </a:r>
            <a:r>
              <a:rPr lang="el-GR" dirty="0" smtClean="0"/>
              <a:t> πρόσβαση</a:t>
            </a:r>
            <a:endParaRPr lang="en-US" dirty="0" smtClean="0"/>
          </a:p>
        </p:txBody>
      </p:sp>
      <p:grpSp>
        <p:nvGrpSpPr>
          <p:cNvPr id="15369" name="Group 4"/>
          <p:cNvGrpSpPr>
            <a:grpSpLocks/>
          </p:cNvGrpSpPr>
          <p:nvPr/>
        </p:nvGrpSpPr>
        <p:grpSpPr bwMode="auto">
          <a:xfrm>
            <a:off x="1476375" y="2133600"/>
            <a:ext cx="3290888" cy="3625850"/>
            <a:chOff x="3154" y="783"/>
            <a:chExt cx="2073" cy="2284"/>
          </a:xfrm>
        </p:grpSpPr>
        <p:grpSp>
          <p:nvGrpSpPr>
            <p:cNvPr id="15374" name="Group 4"/>
            <p:cNvGrpSpPr>
              <a:grpSpLocks/>
            </p:cNvGrpSpPr>
            <p:nvPr/>
          </p:nvGrpSpPr>
          <p:grpSpPr bwMode="auto">
            <a:xfrm>
              <a:off x="3937" y="1805"/>
              <a:ext cx="288" cy="209"/>
              <a:chOff x="620" y="1640"/>
              <a:chExt cx="288" cy="209"/>
            </a:xfrm>
          </p:grpSpPr>
          <p:sp>
            <p:nvSpPr>
              <p:cNvPr id="15388" name="Line 5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389" name="Rectangle 6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r"/>
                <a:endParaRPr lang="en-GB" sz="1600"/>
              </a:p>
            </p:txBody>
          </p:sp>
          <p:grpSp>
            <p:nvGrpSpPr>
              <p:cNvPr id="15390" name="Group 7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15391" name="Line 8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539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3462" y="1835"/>
              <a:ext cx="5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339933"/>
                  </a:solidFill>
                  <a:latin typeface="Comic Sans MS" pitchFamily="66" charset="0"/>
                </a:rPr>
                <a:t>switch</a:t>
              </a:r>
            </a:p>
          </p:txBody>
        </p:sp>
        <p:graphicFrame>
          <p:nvGraphicFramePr>
            <p:cNvPr id="15362" name="Object 11"/>
            <p:cNvGraphicFramePr>
              <a:graphicFrameLocks noChangeAspect="1"/>
            </p:cNvGraphicFramePr>
            <p:nvPr/>
          </p:nvGraphicFramePr>
          <p:xfrm>
            <a:off x="3168" y="137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37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12"/>
            <p:cNvGraphicFramePr>
              <a:graphicFrameLocks noChangeAspect="1"/>
            </p:cNvGraphicFramePr>
            <p:nvPr/>
          </p:nvGraphicFramePr>
          <p:xfrm>
            <a:off x="4842" y="208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3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" y="2086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>
              <a:off x="3512" y="1627"/>
              <a:ext cx="475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7" name="Line 14"/>
            <p:cNvSpPr>
              <a:spLocks noChangeShapeType="1"/>
            </p:cNvSpPr>
            <p:nvPr/>
          </p:nvSpPr>
          <p:spPr bwMode="auto">
            <a:xfrm flipV="1">
              <a:off x="3551" y="2016"/>
              <a:ext cx="428" cy="4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 flipV="1">
              <a:off x="4259" y="1596"/>
              <a:ext cx="374" cy="2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9" name="Line 16"/>
            <p:cNvSpPr>
              <a:spLocks noChangeShapeType="1"/>
            </p:cNvSpPr>
            <p:nvPr/>
          </p:nvSpPr>
          <p:spPr bwMode="auto">
            <a:xfrm>
              <a:off x="4286" y="1888"/>
              <a:ext cx="592" cy="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5364" name="Object 17"/>
            <p:cNvGraphicFramePr>
              <a:graphicFrameLocks noChangeAspect="1"/>
            </p:cNvGraphicFramePr>
            <p:nvPr/>
          </p:nvGraphicFramePr>
          <p:xfrm>
            <a:off x="3380" y="241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4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241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18"/>
            <p:cNvGraphicFramePr>
              <a:graphicFrameLocks noChangeAspect="1"/>
            </p:cNvGraphicFramePr>
            <p:nvPr/>
          </p:nvGraphicFramePr>
          <p:xfrm>
            <a:off x="4597" y="138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7" y="138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19"/>
            <p:cNvGraphicFramePr>
              <a:graphicFrameLocks noChangeAspect="1"/>
            </p:cNvGraphicFramePr>
            <p:nvPr/>
          </p:nvGraphicFramePr>
          <p:xfrm>
            <a:off x="3908" y="1022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6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1022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H="1" flipV="1">
              <a:off x="4113" y="1343"/>
              <a:ext cx="7" cy="4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5367" name="Object 21"/>
            <p:cNvGraphicFramePr>
              <a:graphicFrameLocks noChangeAspect="1"/>
            </p:cNvGraphicFramePr>
            <p:nvPr/>
          </p:nvGraphicFramePr>
          <p:xfrm>
            <a:off x="4109" y="24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7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9" y="24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1" name="Line 22"/>
            <p:cNvSpPr>
              <a:spLocks noChangeShapeType="1"/>
            </p:cNvSpPr>
            <p:nvPr/>
          </p:nvSpPr>
          <p:spPr bwMode="auto">
            <a:xfrm flipH="1" flipV="1">
              <a:off x="4119" y="1990"/>
              <a:ext cx="129" cy="5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4039" y="783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15383" name="Text Box 24"/>
            <p:cNvSpPr txBox="1">
              <a:spLocks noChangeArrowheads="1"/>
            </p:cNvSpPr>
            <p:nvPr/>
          </p:nvSpPr>
          <p:spPr bwMode="auto">
            <a:xfrm>
              <a:off x="4161" y="2836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A’</a:t>
              </a:r>
            </a:p>
          </p:txBody>
        </p:sp>
        <p:sp>
          <p:nvSpPr>
            <p:cNvPr id="15384" name="Text Box 25"/>
            <p:cNvSpPr txBox="1">
              <a:spLocks noChangeArrowheads="1"/>
            </p:cNvSpPr>
            <p:nvPr/>
          </p:nvSpPr>
          <p:spPr bwMode="auto">
            <a:xfrm>
              <a:off x="4931" y="1205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3463" y="2771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B’</a:t>
              </a:r>
            </a:p>
          </p:txBody>
        </p:sp>
        <p:sp>
          <p:nvSpPr>
            <p:cNvPr id="15386" name="Text Box 27"/>
            <p:cNvSpPr txBox="1">
              <a:spLocks noChangeArrowheads="1"/>
            </p:cNvSpPr>
            <p:nvPr/>
          </p:nvSpPr>
          <p:spPr bwMode="auto">
            <a:xfrm>
              <a:off x="4988" y="2381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5387" name="Text Box 28"/>
            <p:cNvSpPr txBox="1">
              <a:spLocks noChangeArrowheads="1"/>
            </p:cNvSpPr>
            <p:nvPr/>
          </p:nvSpPr>
          <p:spPr bwMode="auto">
            <a:xfrm>
              <a:off x="3154" y="1172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C’</a:t>
              </a:r>
            </a:p>
          </p:txBody>
        </p:sp>
      </p:grpSp>
      <p:sp>
        <p:nvSpPr>
          <p:cNvPr id="15370" name="Line 31"/>
          <p:cNvSpPr>
            <a:spLocks noChangeShapeType="1"/>
          </p:cNvSpPr>
          <p:nvPr/>
        </p:nvSpPr>
        <p:spPr bwMode="auto">
          <a:xfrm flipV="1">
            <a:off x="3059113" y="2205038"/>
            <a:ext cx="252095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5371" name="Text Box 32"/>
          <p:cNvSpPr txBox="1">
            <a:spLocks noChangeArrowheads="1"/>
          </p:cNvSpPr>
          <p:nvPr/>
        </p:nvSpPr>
        <p:spPr bwMode="auto">
          <a:xfrm>
            <a:off x="0" y="1052513"/>
            <a:ext cx="9144000" cy="44627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l-GR" sz="1800" dirty="0"/>
              <a:t>Ένα ζευγάρι από </a:t>
            </a:r>
            <a:r>
              <a:rPr lang="en-US" sz="1800" b="1" i="1" dirty="0"/>
              <a:t>twisted pair cooper wire </a:t>
            </a:r>
            <a:r>
              <a:rPr lang="en-US" sz="1800" dirty="0"/>
              <a:t>(</a:t>
            </a:r>
            <a:r>
              <a:rPr lang="el-GR" sz="1800" dirty="0"/>
              <a:t>πχ 10</a:t>
            </a:r>
            <a:r>
              <a:rPr lang="en-US" sz="1800" dirty="0" err="1"/>
              <a:t>BaseT</a:t>
            </a:r>
            <a:r>
              <a:rPr lang="en-US" sz="1800" dirty="0"/>
              <a:t>, 100BaseT)</a:t>
            </a:r>
          </a:p>
          <a:p>
            <a:pPr algn="r"/>
            <a:r>
              <a:rPr lang="el-GR" sz="1800" dirty="0"/>
              <a:t>Το ένα καλώδιο για τις μεταδόσεις από τον πομπό </a:t>
            </a:r>
            <a:r>
              <a:rPr lang="el-GR" sz="1800" b="1" i="1" dirty="0"/>
              <a:t>Α</a:t>
            </a:r>
            <a:r>
              <a:rPr lang="el-GR" sz="1800" dirty="0"/>
              <a:t>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προς το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switch </a:t>
            </a:r>
          </a:p>
          <a:p>
            <a:pPr algn="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το άλλο καλώδιο για τις μεταδόσεις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από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το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switch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στο</a:t>
            </a:r>
            <a:r>
              <a:rPr lang="el-GR" sz="1800" b="1" i="1" dirty="0">
                <a:solidFill>
                  <a:schemeClr val="accent2">
                    <a:lumMod val="75000"/>
                  </a:schemeClr>
                </a:solidFill>
              </a:rPr>
              <a:t> Α</a:t>
            </a:r>
          </a:p>
          <a:p>
            <a:pPr algn="r"/>
            <a:r>
              <a:rPr lang="el-GR" sz="1800" b="1" u="sng" dirty="0">
                <a:solidFill>
                  <a:schemeClr val="accent1"/>
                </a:solidFill>
              </a:rPr>
              <a:t>Δεν</a:t>
            </a:r>
            <a:r>
              <a:rPr lang="el-GR" sz="1800" dirty="0"/>
              <a:t> </a:t>
            </a:r>
            <a:r>
              <a:rPr lang="el-GR" sz="1800" b="1" i="1" u="sng" dirty="0">
                <a:solidFill>
                  <a:schemeClr val="accent1"/>
                </a:solidFill>
              </a:rPr>
              <a:t>υπάρχει</a:t>
            </a:r>
            <a:r>
              <a:rPr lang="el-GR" sz="1800" dirty="0"/>
              <a:t> λοιπόν </a:t>
            </a:r>
            <a:r>
              <a:rPr lang="el-GR" sz="1800" b="1" u="sng" dirty="0">
                <a:solidFill>
                  <a:schemeClr val="accent1"/>
                </a:solidFill>
              </a:rPr>
              <a:t>πιθανότητα σύγκρουσης</a:t>
            </a:r>
          </a:p>
          <a:p>
            <a:pPr algn="r"/>
            <a:r>
              <a:rPr lang="el-GR" sz="1800" dirty="0"/>
              <a:t>Επίσης τα </a:t>
            </a:r>
            <a:r>
              <a:rPr lang="en-US" sz="1800" dirty="0"/>
              <a:t>switches </a:t>
            </a:r>
            <a:r>
              <a:rPr lang="el-GR" sz="1800" dirty="0"/>
              <a:t>έχουν </a:t>
            </a:r>
          </a:p>
          <a:p>
            <a:pPr algn="r"/>
            <a:r>
              <a:rPr lang="en-US" sz="1800" b="1" i="1" u="sng" dirty="0">
                <a:solidFill>
                  <a:srgbClr val="3333FF"/>
                </a:solidFill>
              </a:rPr>
              <a:t>store-and-forward</a:t>
            </a:r>
            <a:r>
              <a:rPr lang="en-US" sz="1800" b="1" u="sng" dirty="0">
                <a:solidFill>
                  <a:srgbClr val="3333FF"/>
                </a:solidFill>
              </a:rPr>
              <a:t> policy:</a:t>
            </a:r>
            <a:endParaRPr lang="el-GR" sz="1800" b="1" u="sng" dirty="0">
              <a:solidFill>
                <a:srgbClr val="3333FF"/>
              </a:solidFill>
            </a:endParaRPr>
          </a:p>
          <a:p>
            <a:pPr algn="r"/>
            <a:r>
              <a:rPr lang="el-GR" sz="1800" dirty="0"/>
              <a:t>μεταδίδουν μόνο </a:t>
            </a:r>
            <a:r>
              <a:rPr lang="el-GR" sz="1800" b="1" i="1" dirty="0">
                <a:solidFill>
                  <a:srgbClr val="7030A0"/>
                </a:solidFill>
              </a:rPr>
              <a:t>ένα </a:t>
            </a:r>
            <a:r>
              <a:rPr lang="en-US" sz="1800" b="1" i="1" dirty="0">
                <a:solidFill>
                  <a:srgbClr val="7030A0"/>
                </a:solidFill>
              </a:rPr>
              <a:t>frame </a:t>
            </a:r>
            <a:r>
              <a:rPr lang="el-GR" sz="1800" dirty="0"/>
              <a:t>κάθε φορά</a:t>
            </a:r>
            <a:endParaRPr lang="en-US" sz="1800" dirty="0"/>
          </a:p>
          <a:p>
            <a:pPr algn="r"/>
            <a:r>
              <a:rPr lang="el-GR" sz="1800" dirty="0"/>
              <a:t>Τα </a:t>
            </a:r>
            <a:r>
              <a:rPr lang="en-US" sz="1800" dirty="0"/>
              <a:t>downstream &amp; upstream connections </a:t>
            </a:r>
          </a:p>
          <a:p>
            <a:pPr algn="r"/>
            <a:r>
              <a:rPr lang="el-GR" sz="1800" dirty="0"/>
              <a:t>λειτουργούν σαν </a:t>
            </a:r>
            <a:r>
              <a:rPr lang="en-US" sz="1800" b="1" u="sng" dirty="0"/>
              <a:t>direct point-to-point</a:t>
            </a:r>
          </a:p>
          <a:p>
            <a:pPr algn="r"/>
            <a:endParaRPr lang="el-GR" sz="1800" dirty="0"/>
          </a:p>
          <a:p>
            <a:pPr algn="r"/>
            <a:endParaRPr lang="el-GR" sz="1800" dirty="0"/>
          </a:p>
          <a:p>
            <a:pPr algn="r"/>
            <a:r>
              <a:rPr lang="el-GR" sz="3200" dirty="0">
                <a:sym typeface="Wingdings" pitchFamily="2" charset="2"/>
              </a:rPr>
              <a:t></a:t>
            </a:r>
            <a:r>
              <a:rPr lang="el-GR" sz="2400" dirty="0">
                <a:sym typeface="Wingdings" pitchFamily="2" charset="2"/>
              </a:rPr>
              <a:t> </a:t>
            </a:r>
            <a:r>
              <a:rPr lang="el-GR" sz="1800" b="1" dirty="0">
                <a:solidFill>
                  <a:srgbClr val="3333FF"/>
                </a:solidFill>
              </a:rPr>
              <a:t>Δεν χρειάζεται λοιπόν</a:t>
            </a:r>
            <a:endParaRPr lang="en-US" sz="1800" b="1" dirty="0">
              <a:solidFill>
                <a:srgbClr val="3333FF"/>
              </a:solidFill>
            </a:endParaRPr>
          </a:p>
          <a:p>
            <a:pPr algn="r"/>
            <a:r>
              <a:rPr lang="en-US" sz="1800" b="1" dirty="0">
                <a:solidFill>
                  <a:srgbClr val="3333FF"/>
                </a:solidFill>
              </a:rPr>
              <a:t>collision detection &amp; carrier sensing</a:t>
            </a:r>
            <a:r>
              <a:rPr lang="el-GR" sz="1800" b="1" dirty="0">
                <a:solidFill>
                  <a:srgbClr val="3333FF"/>
                </a:solidFill>
              </a:rPr>
              <a:t>!!!!</a:t>
            </a:r>
          </a:p>
          <a:p>
            <a:pPr algn="r"/>
            <a:r>
              <a:rPr lang="el-GR" sz="1800" b="1" dirty="0" smtClean="0">
                <a:solidFill>
                  <a:srgbClr val="3333FF"/>
                </a:solidFill>
              </a:rPr>
              <a:t>             (</a:t>
            </a:r>
            <a:r>
              <a:rPr lang="el-GR" sz="1800" b="1" dirty="0">
                <a:solidFill>
                  <a:srgbClr val="3333FF"/>
                </a:solidFill>
              </a:rPr>
              <a:t>προσέξτε αυτή τη διαφορά </a:t>
            </a:r>
            <a:endParaRPr lang="el-GR" sz="1800" b="1" dirty="0" smtClean="0">
              <a:solidFill>
                <a:srgbClr val="3333FF"/>
              </a:solidFill>
            </a:endParaRPr>
          </a:p>
          <a:p>
            <a:pPr algn="r"/>
            <a:r>
              <a:rPr lang="el-GR" sz="1800" b="1" dirty="0" smtClean="0">
                <a:solidFill>
                  <a:srgbClr val="3333FF"/>
                </a:solidFill>
              </a:rPr>
              <a:t>από </a:t>
            </a:r>
            <a:r>
              <a:rPr lang="el-GR" sz="1800" b="1" dirty="0">
                <a:solidFill>
                  <a:srgbClr val="3333FF"/>
                </a:solidFill>
              </a:rPr>
              <a:t>τα </a:t>
            </a:r>
            <a:r>
              <a:rPr lang="en-US" sz="1800" b="1" dirty="0">
                <a:solidFill>
                  <a:srgbClr val="3333FF"/>
                </a:solidFill>
              </a:rPr>
              <a:t>shared LANs)</a:t>
            </a:r>
            <a:endParaRPr lang="el-GR" sz="1800" b="1" dirty="0">
              <a:solidFill>
                <a:srgbClr val="3333FF"/>
              </a:solidFill>
            </a:endParaRPr>
          </a:p>
        </p:txBody>
      </p:sp>
      <p:sp>
        <p:nvSpPr>
          <p:cNvPr id="15372" name="Line 32"/>
          <p:cNvSpPr>
            <a:spLocks noChangeShapeType="1"/>
          </p:cNvSpPr>
          <p:nvPr/>
        </p:nvSpPr>
        <p:spPr bwMode="auto">
          <a:xfrm flipH="1">
            <a:off x="4716463" y="2636838"/>
            <a:ext cx="1584325" cy="302418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5373" name="Text Box 33"/>
          <p:cNvSpPr txBox="1">
            <a:spLocks noChangeArrowheads="1"/>
          </p:cNvSpPr>
          <p:nvPr/>
        </p:nvSpPr>
        <p:spPr bwMode="auto">
          <a:xfrm>
            <a:off x="179388" y="5661025"/>
            <a:ext cx="8826500" cy="6461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3600">
                <a:sym typeface="Wingdings" pitchFamily="2" charset="2"/>
              </a:rPr>
              <a:t></a:t>
            </a:r>
            <a:r>
              <a:rPr lang="el-GR" sz="2000"/>
              <a:t>Τα </a:t>
            </a:r>
            <a:r>
              <a:rPr lang="en-US" sz="2000"/>
              <a:t>bridges &amp; switches </a:t>
            </a:r>
            <a:r>
              <a:rPr lang="el-GR" sz="2000"/>
              <a:t>είναι </a:t>
            </a:r>
            <a:r>
              <a:rPr lang="en-US" sz="2000"/>
              <a:t>store-and-forward, </a:t>
            </a:r>
            <a:r>
              <a:rPr lang="el-GR" sz="2000" b="1"/>
              <a:t>σε αντίθεση με τα </a:t>
            </a:r>
            <a:r>
              <a:rPr lang="en-US" sz="2000" b="1"/>
              <a:t>hubs</a:t>
            </a:r>
            <a:r>
              <a:rPr lang="en-US"/>
              <a:t>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7013"/>
            <a:ext cx="9320213" cy="763587"/>
          </a:xfrm>
        </p:spPr>
        <p:txBody>
          <a:bodyPr/>
          <a:lstStyle/>
          <a:p>
            <a:r>
              <a:rPr lang="el-GR" smtClean="0"/>
              <a:t>Παράδειγμα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756775" cy="4648200"/>
          </a:xfrm>
        </p:spPr>
        <p:txBody>
          <a:bodyPr/>
          <a:lstStyle/>
          <a:p>
            <a:pPr marL="0" indent="0">
              <a:buNone/>
            </a:pPr>
            <a:r>
              <a:rPr lang="el-GR" sz="1900" dirty="0" smtClean="0"/>
              <a:t>Υποθέστε ότι</a:t>
            </a:r>
            <a:r>
              <a:rPr lang="en-US" sz="1900" dirty="0" smtClean="0"/>
              <a:t>:</a:t>
            </a:r>
            <a:r>
              <a:rPr lang="en-US" dirty="0" smtClean="0"/>
              <a:t> </a:t>
            </a:r>
          </a:p>
          <a:p>
            <a:pPr>
              <a:buFont typeface="Monotype Sorts"/>
              <a:buNone/>
            </a:pPr>
            <a:r>
              <a:rPr lang="el-GR" sz="1900" dirty="0" smtClean="0"/>
              <a:t>Ο </a:t>
            </a:r>
            <a:r>
              <a:rPr lang="en-US" sz="1900" dirty="0" smtClean="0"/>
              <a:t>host </a:t>
            </a:r>
            <a:r>
              <a:rPr lang="en-US" sz="1900" b="1" i="1" dirty="0" smtClean="0"/>
              <a:t>A</a:t>
            </a:r>
            <a:r>
              <a:rPr lang="en-US" sz="1900" dirty="0" smtClean="0"/>
              <a:t> </a:t>
            </a:r>
            <a:r>
              <a:rPr lang="el-GR" sz="1900" dirty="0" smtClean="0"/>
              <a:t>μπορεί να στείλει</a:t>
            </a:r>
            <a:r>
              <a:rPr lang="en-US" sz="1900" dirty="0" smtClean="0"/>
              <a:t> </a:t>
            </a:r>
            <a:r>
              <a:rPr lang="el-GR" sz="1900" dirty="0" smtClean="0"/>
              <a:t>ένα αρχείο στον</a:t>
            </a:r>
            <a:r>
              <a:rPr lang="en-US" sz="1900" dirty="0" smtClean="0"/>
              <a:t> </a:t>
            </a:r>
            <a:r>
              <a:rPr lang="en-US" sz="1900" b="1" i="1" dirty="0" smtClean="0"/>
              <a:t>A’</a:t>
            </a:r>
            <a:r>
              <a:rPr lang="en-US" sz="1900" dirty="0" smtClean="0"/>
              <a:t> </a:t>
            </a:r>
            <a:r>
              <a:rPr lang="el-GR" sz="1900" dirty="0" smtClean="0"/>
              <a:t>ενώ ο </a:t>
            </a:r>
            <a:r>
              <a:rPr lang="en-US" sz="1900" dirty="0" smtClean="0"/>
              <a:t> </a:t>
            </a:r>
            <a:r>
              <a:rPr lang="en-US" sz="1900" b="1" i="1" dirty="0" smtClean="0"/>
              <a:t>B</a:t>
            </a:r>
            <a:r>
              <a:rPr lang="en-US" sz="1900" dirty="0" smtClean="0"/>
              <a:t> </a:t>
            </a:r>
            <a:r>
              <a:rPr lang="el-GR" sz="1900" dirty="0" smtClean="0"/>
              <a:t>στέλνει ένα αρχείο στο</a:t>
            </a:r>
            <a:r>
              <a:rPr lang="en-US" sz="1900" dirty="0" smtClean="0"/>
              <a:t> </a:t>
            </a:r>
            <a:r>
              <a:rPr lang="en-US" sz="1900" b="1" i="1" dirty="0" smtClean="0"/>
              <a:t>B’</a:t>
            </a:r>
            <a:r>
              <a:rPr lang="en-US" sz="1900" dirty="0" smtClean="0"/>
              <a:t> &amp;</a:t>
            </a:r>
            <a:endParaRPr lang="el-GR" sz="1900" dirty="0" smtClean="0"/>
          </a:p>
          <a:p>
            <a:pPr>
              <a:buFont typeface="Monotype Sorts"/>
              <a:buNone/>
            </a:pPr>
            <a:r>
              <a:rPr lang="el-GR" sz="1900" dirty="0" smtClean="0"/>
              <a:t> ο </a:t>
            </a:r>
            <a:r>
              <a:rPr lang="en-US" sz="1900" b="1" i="1" dirty="0" smtClean="0"/>
              <a:t>C</a:t>
            </a:r>
            <a:r>
              <a:rPr lang="el-GR" sz="1900" b="1" i="1" dirty="0" smtClean="0"/>
              <a:t> </a:t>
            </a:r>
            <a:r>
              <a:rPr lang="el-GR" sz="1900" i="1" dirty="0" smtClean="0"/>
              <a:t>στέλνει ένα αρχείο στο</a:t>
            </a:r>
            <a:r>
              <a:rPr lang="en-US" sz="1900" dirty="0" smtClean="0"/>
              <a:t> </a:t>
            </a:r>
            <a:r>
              <a:rPr lang="en-US" sz="1900" b="1" i="1" dirty="0" smtClean="0"/>
              <a:t>C’</a:t>
            </a:r>
          </a:p>
          <a:p>
            <a:pPr marL="0" indent="0">
              <a:buNone/>
            </a:pPr>
            <a:r>
              <a:rPr lang="el-GR" sz="1900" dirty="0" smtClean="0"/>
              <a:t>Εάν ο κάθε </a:t>
            </a:r>
            <a:r>
              <a:rPr lang="en-US" sz="1900" dirty="0" smtClean="0"/>
              <a:t>host </a:t>
            </a:r>
            <a:r>
              <a:rPr lang="el-GR" sz="1900" dirty="0" smtClean="0"/>
              <a:t>έχει μία </a:t>
            </a:r>
            <a:r>
              <a:rPr lang="en-US" sz="1900" dirty="0" smtClean="0"/>
              <a:t>10Mbps adapter card, </a:t>
            </a:r>
            <a:r>
              <a:rPr lang="el-GR" sz="1900" dirty="0" smtClean="0"/>
              <a:t>τότε το συνολικό </a:t>
            </a:r>
            <a:r>
              <a:rPr lang="en-US" sz="1900" dirty="0" smtClean="0"/>
              <a:t>throughput </a:t>
            </a:r>
          </a:p>
          <a:p>
            <a:pPr>
              <a:buFont typeface="Monotype Sorts"/>
              <a:buNone/>
            </a:pPr>
            <a:r>
              <a:rPr lang="el-GR" sz="1900" dirty="0" smtClean="0"/>
              <a:t> κατά την διάρκεια των τριών αυτών ταυτόχρονων μεταφορών αρχείων είναι </a:t>
            </a:r>
            <a:r>
              <a:rPr lang="en-US" sz="1900" dirty="0" smtClean="0"/>
              <a:t>30Mbps</a:t>
            </a:r>
            <a:endParaRPr lang="el-GR" sz="1900" dirty="0" smtClean="0"/>
          </a:p>
        </p:txBody>
      </p:sp>
      <p:grpSp>
        <p:nvGrpSpPr>
          <p:cNvPr id="16394" name="Group 4"/>
          <p:cNvGrpSpPr>
            <a:grpSpLocks/>
          </p:cNvGrpSpPr>
          <p:nvPr/>
        </p:nvGrpSpPr>
        <p:grpSpPr bwMode="auto">
          <a:xfrm>
            <a:off x="1692275" y="2852738"/>
            <a:ext cx="3290888" cy="3625850"/>
            <a:chOff x="3154" y="783"/>
            <a:chExt cx="2073" cy="2284"/>
          </a:xfrm>
        </p:grpSpPr>
        <p:grpSp>
          <p:nvGrpSpPr>
            <p:cNvPr id="16395" name="Group 4"/>
            <p:cNvGrpSpPr>
              <a:grpSpLocks/>
            </p:cNvGrpSpPr>
            <p:nvPr/>
          </p:nvGrpSpPr>
          <p:grpSpPr bwMode="auto">
            <a:xfrm>
              <a:off x="3937" y="1805"/>
              <a:ext cx="288" cy="209"/>
              <a:chOff x="620" y="1640"/>
              <a:chExt cx="288" cy="209"/>
            </a:xfrm>
          </p:grpSpPr>
          <p:sp>
            <p:nvSpPr>
              <p:cNvPr id="16409" name="Line 5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10" name="Rectangle 6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r"/>
                <a:endParaRPr lang="en-GB" sz="1600"/>
              </a:p>
            </p:txBody>
          </p:sp>
          <p:grpSp>
            <p:nvGrpSpPr>
              <p:cNvPr id="16411" name="Group 7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16412" name="Line 8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641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3462" y="1835"/>
              <a:ext cx="5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339933"/>
                  </a:solidFill>
                  <a:latin typeface="Comic Sans MS" pitchFamily="66" charset="0"/>
                </a:rPr>
                <a:t>switch</a:t>
              </a:r>
            </a:p>
          </p:txBody>
        </p:sp>
        <p:graphicFrame>
          <p:nvGraphicFramePr>
            <p:cNvPr id="16386" name="Object 11"/>
            <p:cNvGraphicFramePr>
              <a:graphicFrameLocks noChangeAspect="1"/>
            </p:cNvGraphicFramePr>
            <p:nvPr/>
          </p:nvGraphicFramePr>
          <p:xfrm>
            <a:off x="3168" y="137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6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37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12"/>
            <p:cNvGraphicFramePr>
              <a:graphicFrameLocks noChangeAspect="1"/>
            </p:cNvGraphicFramePr>
            <p:nvPr/>
          </p:nvGraphicFramePr>
          <p:xfrm>
            <a:off x="4842" y="208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" y="2086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3512" y="1627"/>
              <a:ext cx="475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3551" y="2016"/>
              <a:ext cx="428" cy="4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V="1">
              <a:off x="4259" y="1596"/>
              <a:ext cx="374" cy="2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4286" y="1888"/>
              <a:ext cx="592" cy="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6388" name="Object 17"/>
            <p:cNvGraphicFramePr>
              <a:graphicFrameLocks noChangeAspect="1"/>
            </p:cNvGraphicFramePr>
            <p:nvPr/>
          </p:nvGraphicFramePr>
          <p:xfrm>
            <a:off x="3380" y="241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241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18"/>
            <p:cNvGraphicFramePr>
              <a:graphicFrameLocks noChangeAspect="1"/>
            </p:cNvGraphicFramePr>
            <p:nvPr/>
          </p:nvGraphicFramePr>
          <p:xfrm>
            <a:off x="4597" y="138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7" y="1387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19"/>
            <p:cNvGraphicFramePr>
              <a:graphicFrameLocks noChangeAspect="1"/>
            </p:cNvGraphicFramePr>
            <p:nvPr/>
          </p:nvGraphicFramePr>
          <p:xfrm>
            <a:off x="3908" y="1022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0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1022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1" name="Line 20"/>
            <p:cNvSpPr>
              <a:spLocks noChangeShapeType="1"/>
            </p:cNvSpPr>
            <p:nvPr/>
          </p:nvSpPr>
          <p:spPr bwMode="auto">
            <a:xfrm flipH="1" flipV="1">
              <a:off x="4113" y="1343"/>
              <a:ext cx="7" cy="4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6391" name="Object 21"/>
            <p:cNvGraphicFramePr>
              <a:graphicFrameLocks noChangeAspect="1"/>
            </p:cNvGraphicFramePr>
            <p:nvPr/>
          </p:nvGraphicFramePr>
          <p:xfrm>
            <a:off x="4109" y="24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1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9" y="24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2" name="Line 22"/>
            <p:cNvSpPr>
              <a:spLocks noChangeShapeType="1"/>
            </p:cNvSpPr>
            <p:nvPr/>
          </p:nvSpPr>
          <p:spPr bwMode="auto">
            <a:xfrm flipH="1" flipV="1">
              <a:off x="4119" y="1990"/>
              <a:ext cx="129" cy="5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4039" y="783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16404" name="Text Box 24"/>
            <p:cNvSpPr txBox="1">
              <a:spLocks noChangeArrowheads="1"/>
            </p:cNvSpPr>
            <p:nvPr/>
          </p:nvSpPr>
          <p:spPr bwMode="auto">
            <a:xfrm>
              <a:off x="4161" y="2836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A’</a:t>
              </a:r>
            </a:p>
          </p:txBody>
        </p:sp>
        <p:sp>
          <p:nvSpPr>
            <p:cNvPr id="16405" name="Text Box 25"/>
            <p:cNvSpPr txBox="1">
              <a:spLocks noChangeArrowheads="1"/>
            </p:cNvSpPr>
            <p:nvPr/>
          </p:nvSpPr>
          <p:spPr bwMode="auto">
            <a:xfrm>
              <a:off x="4931" y="1205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16406" name="Text Box 26"/>
            <p:cNvSpPr txBox="1">
              <a:spLocks noChangeArrowheads="1"/>
            </p:cNvSpPr>
            <p:nvPr/>
          </p:nvSpPr>
          <p:spPr bwMode="auto">
            <a:xfrm>
              <a:off x="3463" y="2771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B’</a:t>
              </a:r>
            </a:p>
          </p:txBody>
        </p:sp>
        <p:sp>
          <p:nvSpPr>
            <p:cNvPr id="16407" name="Text Box 27"/>
            <p:cNvSpPr txBox="1">
              <a:spLocks noChangeArrowheads="1"/>
            </p:cNvSpPr>
            <p:nvPr/>
          </p:nvSpPr>
          <p:spPr bwMode="auto">
            <a:xfrm>
              <a:off x="4988" y="2381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6408" name="Text Box 28"/>
            <p:cNvSpPr txBox="1">
              <a:spLocks noChangeArrowheads="1"/>
            </p:cNvSpPr>
            <p:nvPr/>
          </p:nvSpPr>
          <p:spPr bwMode="auto">
            <a:xfrm>
              <a:off x="3154" y="1172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C’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Freeform 2"/>
          <p:cNvSpPr>
            <a:spLocks/>
          </p:cNvSpPr>
          <p:nvPr/>
        </p:nvSpPr>
        <p:spPr bwMode="auto">
          <a:xfrm rot="5400000">
            <a:off x="1786732" y="-734219"/>
            <a:ext cx="5364162" cy="893762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0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39200" cy="763588"/>
          </a:xfrm>
        </p:spPr>
        <p:txBody>
          <a:bodyPr/>
          <a:lstStyle/>
          <a:p>
            <a:r>
              <a:rPr lang="en-US" smtClean="0"/>
              <a:t>Institutional </a:t>
            </a:r>
            <a:r>
              <a:rPr lang="el-GR" smtClean="0"/>
              <a:t>δίκτυο</a:t>
            </a:r>
            <a:endParaRPr lang="en-US" smtClean="0"/>
          </a:p>
        </p:txBody>
      </p:sp>
      <p:sp>
        <p:nvSpPr>
          <p:cNvPr id="17421" name="Rectangle 4"/>
          <p:cNvSpPr>
            <a:spLocks noChangeArrowheads="1"/>
          </p:cNvSpPr>
          <p:nvPr/>
        </p:nvSpPr>
        <p:spPr bwMode="auto">
          <a:xfrm>
            <a:off x="4062413" y="4983163"/>
            <a:ext cx="355600" cy="88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249363" y="540067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5400675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4575175" y="5418138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418138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5575300" y="535781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57813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8"/>
          <p:cNvGraphicFramePr>
            <a:graphicFrameLocks noChangeAspect="1"/>
          </p:cNvGraphicFramePr>
          <p:nvPr/>
        </p:nvGraphicFramePr>
        <p:xfrm>
          <a:off x="2060575" y="543401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5434013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9"/>
          <p:cNvSpPr>
            <a:spLocks noChangeArrowheads="1"/>
          </p:cNvSpPr>
          <p:nvPr/>
        </p:nvSpPr>
        <p:spPr bwMode="auto">
          <a:xfrm>
            <a:off x="6326188" y="4994275"/>
            <a:ext cx="355600" cy="88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sp>
        <p:nvSpPr>
          <p:cNvPr id="17423" name="Rectangle 10"/>
          <p:cNvSpPr>
            <a:spLocks noChangeArrowheads="1"/>
          </p:cNvSpPr>
          <p:nvPr/>
        </p:nvSpPr>
        <p:spPr bwMode="auto">
          <a:xfrm>
            <a:off x="1857375" y="4979988"/>
            <a:ext cx="355600" cy="88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graphicFrame>
        <p:nvGraphicFramePr>
          <p:cNvPr id="17414" name="Object 11"/>
          <p:cNvGraphicFramePr>
            <a:graphicFrameLocks noChangeAspect="1"/>
          </p:cNvGraphicFramePr>
          <p:nvPr/>
        </p:nvGraphicFramePr>
        <p:xfrm>
          <a:off x="3217863" y="52165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5216525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2"/>
          <p:cNvGraphicFramePr>
            <a:graphicFrameLocks noChangeAspect="1"/>
          </p:cNvGraphicFramePr>
          <p:nvPr/>
        </p:nvGraphicFramePr>
        <p:xfrm>
          <a:off x="3756025" y="584676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5846763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3"/>
          <p:cNvGraphicFramePr>
            <a:graphicFrameLocks noChangeAspect="1"/>
          </p:cNvGraphicFramePr>
          <p:nvPr/>
        </p:nvGraphicFramePr>
        <p:xfrm>
          <a:off x="7370763" y="51752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763" y="5175250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4"/>
          <p:cNvGraphicFramePr>
            <a:graphicFrameLocks noChangeAspect="1"/>
          </p:cNvGraphicFramePr>
          <p:nvPr/>
        </p:nvGraphicFramePr>
        <p:xfrm>
          <a:off x="6443663" y="5662613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662613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5"/>
          <p:cNvGraphicFramePr>
            <a:graphicFrameLocks noChangeAspect="1"/>
          </p:cNvGraphicFramePr>
          <p:nvPr/>
        </p:nvGraphicFramePr>
        <p:xfrm>
          <a:off x="709613" y="47688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768850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1171575" y="498475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1647825" y="5048250"/>
            <a:ext cx="334963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163763" y="5086350"/>
            <a:ext cx="889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3695700" y="5035550"/>
            <a:ext cx="4254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4081463" y="5060950"/>
            <a:ext cx="155575" cy="77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456113" y="4984750"/>
            <a:ext cx="2825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6027738" y="5086350"/>
            <a:ext cx="5270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>
            <a:off x="6645275" y="5048250"/>
            <a:ext cx="1270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6799263" y="4945063"/>
            <a:ext cx="631825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4125913" y="3052763"/>
            <a:ext cx="457200" cy="331787"/>
            <a:chOff x="620" y="1640"/>
            <a:chExt cx="288" cy="209"/>
          </a:xfrm>
        </p:grpSpPr>
        <p:sp>
          <p:nvSpPr>
            <p:cNvPr id="17484" name="Line 26"/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85" name="Rectangle 27"/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pSp>
          <p:nvGrpSpPr>
            <p:cNvPr id="17486" name="Group 28"/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17487" name="Line 29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7488" name="Line 30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7434" name="Line 31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5" name="Line 32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6" name="Line 33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7" name="Text Box 34"/>
          <p:cNvSpPr txBox="1">
            <a:spLocks noChangeArrowheads="1"/>
          </p:cNvSpPr>
          <p:nvPr/>
        </p:nvSpPr>
        <p:spPr bwMode="auto">
          <a:xfrm>
            <a:off x="2368550" y="4721225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17438" name="Text Box 35"/>
          <p:cNvSpPr txBox="1">
            <a:spLocks noChangeArrowheads="1"/>
          </p:cNvSpPr>
          <p:nvPr/>
        </p:nvSpPr>
        <p:spPr bwMode="auto">
          <a:xfrm>
            <a:off x="4583113" y="473233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17439" name="Text Box 36"/>
          <p:cNvSpPr txBox="1">
            <a:spLocks noChangeArrowheads="1"/>
          </p:cNvSpPr>
          <p:nvPr/>
        </p:nvSpPr>
        <p:spPr bwMode="auto">
          <a:xfrm>
            <a:off x="6835775" y="4565650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17440" name="Text Box 37"/>
          <p:cNvSpPr txBox="1">
            <a:spLocks noChangeArrowheads="1"/>
          </p:cNvSpPr>
          <p:nvPr/>
        </p:nvSpPr>
        <p:spPr bwMode="auto">
          <a:xfrm>
            <a:off x="4697413" y="31750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switch</a:t>
            </a:r>
          </a:p>
        </p:txBody>
      </p:sp>
      <p:grpSp>
        <p:nvGrpSpPr>
          <p:cNvPr id="17441" name="Group 38"/>
          <p:cNvGrpSpPr>
            <a:grpSpLocks/>
          </p:cNvGrpSpPr>
          <p:nvPr/>
        </p:nvGrpSpPr>
        <p:grpSpPr bwMode="auto">
          <a:xfrm>
            <a:off x="5910263" y="2484438"/>
            <a:ext cx="238125" cy="484187"/>
            <a:chOff x="4180" y="783"/>
            <a:chExt cx="150" cy="307"/>
          </a:xfrm>
        </p:grpSpPr>
        <p:sp>
          <p:nvSpPr>
            <p:cNvPr id="17476" name="AutoShape 3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77" name="Rectangle 4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78" name="Rectangle 4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79" name="AutoShape 4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80" name="Line 4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81" name="Line 4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82" name="Rectangle 4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83" name="Rectangle 4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</p:grpSp>
      <p:grpSp>
        <p:nvGrpSpPr>
          <p:cNvPr id="17442" name="Group 47"/>
          <p:cNvGrpSpPr>
            <a:grpSpLocks/>
          </p:cNvGrpSpPr>
          <p:nvPr/>
        </p:nvGrpSpPr>
        <p:grpSpPr bwMode="auto">
          <a:xfrm>
            <a:off x="5149850" y="1992313"/>
            <a:ext cx="238125" cy="484187"/>
            <a:chOff x="4180" y="783"/>
            <a:chExt cx="150" cy="307"/>
          </a:xfrm>
        </p:grpSpPr>
        <p:sp>
          <p:nvSpPr>
            <p:cNvPr id="17468" name="AutoShape 4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69" name="Rectangle 4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70" name="Rectangle 5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71" name="AutoShape 5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72" name="Line 5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73" name="Line 5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74" name="Rectangle 5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  <p:sp>
          <p:nvSpPr>
            <p:cNvPr id="17475" name="Rectangle 5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GB" sz="1600"/>
            </a:p>
          </p:txBody>
        </p:sp>
      </p:grpSp>
      <p:sp>
        <p:nvSpPr>
          <p:cNvPr id="17443" name="Line 56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44" name="Line 57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45" name="Group 58"/>
          <p:cNvGrpSpPr>
            <a:grpSpLocks/>
          </p:cNvGrpSpPr>
          <p:nvPr/>
        </p:nvGrpSpPr>
        <p:grpSpPr bwMode="auto">
          <a:xfrm>
            <a:off x="2843213" y="2312988"/>
            <a:ext cx="569912" cy="285750"/>
            <a:chOff x="533" y="321"/>
            <a:chExt cx="359" cy="180"/>
          </a:xfrm>
        </p:grpSpPr>
        <p:grpSp>
          <p:nvGrpSpPr>
            <p:cNvPr id="17453" name="Group 59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7455" name="Oval 60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7456" name="Line 61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57" name="Line 62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58" name="Rectangle 63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459" name="Oval 64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7460" name="Group 65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7465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466" name="Line 6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467" name="Line 6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461" name="Group 69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746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463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464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7454" name="Line 73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446" name="Line 74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47" name="Line 75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48" name="Text Box 76"/>
          <p:cNvSpPr txBox="1">
            <a:spLocks noChangeArrowheads="1"/>
          </p:cNvSpPr>
          <p:nvPr/>
        </p:nvSpPr>
        <p:spPr bwMode="auto">
          <a:xfrm>
            <a:off x="744538" y="2041525"/>
            <a:ext cx="1957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800">
                <a:latin typeface="Comic Sans MS" pitchFamily="66" charset="0"/>
              </a:rPr>
              <a:t>Προς εξωτερικό </a:t>
            </a:r>
          </a:p>
          <a:p>
            <a:pPr eaLnBrk="0" hangingPunct="0"/>
            <a:r>
              <a:rPr lang="el-GR" sz="1800">
                <a:latin typeface="Comic Sans MS" pitchFamily="66" charset="0"/>
              </a:rPr>
              <a:t>      δίκτυο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7449" name="Text Box 77"/>
          <p:cNvSpPr txBox="1">
            <a:spLocks noChangeArrowheads="1"/>
          </p:cNvSpPr>
          <p:nvPr/>
        </p:nvSpPr>
        <p:spPr bwMode="auto">
          <a:xfrm>
            <a:off x="2716213" y="2608263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router</a:t>
            </a:r>
          </a:p>
        </p:txBody>
      </p:sp>
      <p:sp>
        <p:nvSpPr>
          <p:cNvPr id="17450" name="Text Box 78"/>
          <p:cNvSpPr txBox="1">
            <a:spLocks noChangeArrowheads="1"/>
          </p:cNvSpPr>
          <p:nvPr/>
        </p:nvSpPr>
        <p:spPr bwMode="auto">
          <a:xfrm>
            <a:off x="6435725" y="35163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IP subnet</a:t>
            </a:r>
          </a:p>
        </p:txBody>
      </p:sp>
      <p:sp>
        <p:nvSpPr>
          <p:cNvPr id="17451" name="Text Box 79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mail server</a:t>
            </a:r>
          </a:p>
        </p:txBody>
      </p:sp>
      <p:sp>
        <p:nvSpPr>
          <p:cNvPr id="17452" name="Text Box 80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7772400" cy="1143001"/>
          </a:xfrm>
        </p:spPr>
        <p:txBody>
          <a:bodyPr/>
          <a:lstStyle/>
          <a:p>
            <a:r>
              <a:rPr lang="el-GR" sz="2800" smtClean="0"/>
              <a:t>Παράδειγμα </a:t>
            </a:r>
            <a:r>
              <a:rPr lang="en-US" sz="2800" smtClean="0"/>
              <a:t>Switch</a:t>
            </a:r>
            <a:endParaRPr lang="en-US" smtClean="0"/>
          </a:p>
        </p:txBody>
      </p:sp>
      <p:sp>
        <p:nvSpPr>
          <p:cNvPr id="18444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139825"/>
            <a:ext cx="7878762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mtClean="0"/>
              <a:t>Υποθέστε ότι ο</a:t>
            </a:r>
            <a:r>
              <a:rPr lang="en-US" smtClean="0"/>
              <a:t> D </a:t>
            </a:r>
            <a:r>
              <a:rPr lang="el-GR" smtClean="0"/>
              <a:t>απαντάει πίσω με ένα πλαίσιο στον </a:t>
            </a:r>
            <a:r>
              <a:rPr lang="en-US" smtClean="0"/>
              <a:t> C</a:t>
            </a:r>
          </a:p>
          <a:p>
            <a:endParaRPr lang="en-US" smtClean="0"/>
          </a:p>
        </p:txBody>
      </p:sp>
      <p:sp>
        <p:nvSpPr>
          <p:cNvPr id="18445" name="Rectangle 4"/>
          <p:cNvSpPr>
            <a:spLocks noChangeArrowheads="1"/>
          </p:cNvSpPr>
          <p:nvPr/>
        </p:nvSpPr>
        <p:spPr bwMode="auto">
          <a:xfrm>
            <a:off x="0" y="4664075"/>
            <a:ext cx="91440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+mj-lt"/>
              <a:buAutoNum type="arabicPeriod"/>
            </a:pPr>
            <a:r>
              <a:rPr lang="el-GR" sz="2400" dirty="0"/>
              <a:t>το </a:t>
            </a:r>
            <a:r>
              <a:rPr lang="en-US" sz="2400" dirty="0"/>
              <a:t>Switch </a:t>
            </a:r>
            <a:r>
              <a:rPr lang="el-GR" sz="2400" dirty="0"/>
              <a:t>λαμβάνει το πλαίσιο από τον</a:t>
            </a:r>
            <a:r>
              <a:rPr lang="en-US" sz="2400" dirty="0"/>
              <a:t> D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+mj-lt"/>
              <a:buAutoNum type="arabicPeriod"/>
            </a:pPr>
            <a:r>
              <a:rPr lang="el-GR" sz="2400" dirty="0"/>
              <a:t>σημειώνει στο πίνακα του </a:t>
            </a:r>
            <a:r>
              <a:rPr lang="en-US" sz="2400" dirty="0"/>
              <a:t>bridge </a:t>
            </a:r>
            <a:r>
              <a:rPr lang="el-GR" sz="2400" dirty="0"/>
              <a:t>ότι ο</a:t>
            </a:r>
            <a:r>
              <a:rPr lang="en-US" sz="2400" dirty="0"/>
              <a:t> D </a:t>
            </a:r>
            <a:r>
              <a:rPr lang="el-GR" sz="2400" dirty="0"/>
              <a:t>είναι στο </a:t>
            </a:r>
            <a:r>
              <a:rPr lang="en-US" sz="2400" dirty="0"/>
              <a:t>interface 2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+mj-lt"/>
              <a:buAutoNum type="arabicPeriod"/>
            </a:pPr>
            <a:r>
              <a:rPr lang="el-GR" sz="2400" dirty="0"/>
              <a:t>επειδή ο</a:t>
            </a:r>
            <a:r>
              <a:rPr lang="en-US" sz="2400" dirty="0"/>
              <a:t> C </a:t>
            </a:r>
            <a:r>
              <a:rPr lang="el-GR" sz="2400" dirty="0"/>
              <a:t>είναι στον πίνακα</a:t>
            </a:r>
            <a:r>
              <a:rPr lang="en-US" sz="2400" dirty="0"/>
              <a:t>, </a:t>
            </a:r>
            <a:r>
              <a:rPr lang="el-GR" sz="2400" dirty="0"/>
              <a:t>το </a:t>
            </a:r>
            <a:r>
              <a:rPr lang="en-US" sz="2400" dirty="0"/>
              <a:t>switch </a:t>
            </a:r>
            <a:r>
              <a:rPr lang="el-GR" sz="2400" dirty="0"/>
              <a:t>προωθεί το πλαίσιο μόνο στο </a:t>
            </a:r>
            <a:r>
              <a:rPr lang="en-US" sz="2400" dirty="0"/>
              <a:t>interface 1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700C7"/>
              </a:buClr>
              <a:buSzPct val="64000"/>
              <a:buFont typeface="+mj-lt"/>
              <a:buAutoNum type="arabicPeriod"/>
            </a:pPr>
            <a:r>
              <a:rPr lang="el-GR" sz="2400" dirty="0"/>
              <a:t>το πλαίσιο λαμβάνεται από τον </a:t>
            </a:r>
            <a:r>
              <a:rPr lang="en-US" sz="2400" dirty="0"/>
              <a:t>C </a:t>
            </a:r>
          </a:p>
        </p:txBody>
      </p:sp>
      <p:sp>
        <p:nvSpPr>
          <p:cNvPr id="18446" name="Rectangle 5"/>
          <p:cNvSpPr>
            <a:spLocks noChangeArrowheads="1"/>
          </p:cNvSpPr>
          <p:nvPr/>
        </p:nvSpPr>
        <p:spPr bwMode="auto">
          <a:xfrm>
            <a:off x="3863975" y="3502025"/>
            <a:ext cx="274638" cy="619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1692275" y="3789363"/>
          <a:ext cx="3968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89363"/>
                        <a:ext cx="39687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4259263" y="3800475"/>
          <a:ext cx="3968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3800475"/>
                        <a:ext cx="39687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5032375" y="3759200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759200"/>
                        <a:ext cx="3952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9"/>
          <p:cNvGraphicFramePr>
            <a:graphicFrameLocks noChangeAspect="1"/>
          </p:cNvGraphicFramePr>
          <p:nvPr/>
        </p:nvGraphicFramePr>
        <p:xfrm>
          <a:off x="2319338" y="3811588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3811588"/>
                        <a:ext cx="3952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5611813" y="3509963"/>
            <a:ext cx="274637" cy="619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2162175" y="3500438"/>
            <a:ext cx="274638" cy="6032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en-GB" sz="1600"/>
          </a:p>
        </p:txBody>
      </p:sp>
      <p:graphicFrame>
        <p:nvGraphicFramePr>
          <p:cNvPr id="18438" name="Object 12"/>
          <p:cNvGraphicFramePr>
            <a:graphicFrameLocks noChangeAspect="1"/>
          </p:cNvGraphicFramePr>
          <p:nvPr/>
        </p:nvGraphicFramePr>
        <p:xfrm>
          <a:off x="3213100" y="3662363"/>
          <a:ext cx="3952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662363"/>
                        <a:ext cx="3952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3"/>
          <p:cNvGraphicFramePr>
            <a:graphicFrameLocks noChangeAspect="1"/>
          </p:cNvGraphicFramePr>
          <p:nvPr/>
        </p:nvGraphicFramePr>
        <p:xfrm>
          <a:off x="3627438" y="4094163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4094163"/>
                        <a:ext cx="3952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4"/>
          <p:cNvGraphicFramePr>
            <a:graphicFrameLocks noChangeAspect="1"/>
          </p:cNvGraphicFramePr>
          <p:nvPr/>
        </p:nvGraphicFramePr>
        <p:xfrm>
          <a:off x="6418263" y="3633788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633788"/>
                        <a:ext cx="3952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5"/>
          <p:cNvGraphicFramePr>
            <a:graphicFrameLocks noChangeAspect="1"/>
          </p:cNvGraphicFramePr>
          <p:nvPr/>
        </p:nvGraphicFramePr>
        <p:xfrm>
          <a:off x="5702300" y="3967163"/>
          <a:ext cx="3952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967163"/>
                        <a:ext cx="3952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6"/>
          <p:cNvGraphicFramePr>
            <a:graphicFrameLocks noChangeAspect="1"/>
          </p:cNvGraphicFramePr>
          <p:nvPr/>
        </p:nvGraphicFramePr>
        <p:xfrm>
          <a:off x="1276350" y="3355975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355975"/>
                        <a:ext cx="3952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1633538" y="3503613"/>
            <a:ext cx="52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2000250" y="3546475"/>
            <a:ext cx="258763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2398713" y="3573463"/>
            <a:ext cx="68262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3581400" y="3538538"/>
            <a:ext cx="328613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3878263" y="3556000"/>
            <a:ext cx="120650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4168775" y="3503613"/>
            <a:ext cx="217488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5381625" y="3573463"/>
            <a:ext cx="40640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5857875" y="3546475"/>
            <a:ext cx="9525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5976938" y="3476625"/>
            <a:ext cx="487362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3913188" y="2181225"/>
            <a:ext cx="352425" cy="227013"/>
            <a:chOff x="620" y="1640"/>
            <a:chExt cx="288" cy="209"/>
          </a:xfrm>
        </p:grpSpPr>
        <p:sp>
          <p:nvSpPr>
            <p:cNvPr id="18481" name="Line 27"/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482" name="Rectangle 28"/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/>
              <a:endParaRPr lang="en-GB" sz="1600"/>
            </a:p>
          </p:txBody>
        </p:sp>
        <p:grpSp>
          <p:nvGrpSpPr>
            <p:cNvPr id="18483" name="Group 29"/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18484" name="Line 30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8485" name="Line 31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8459" name="Line 32"/>
          <p:cNvSpPr>
            <a:spLocks noChangeShapeType="1"/>
          </p:cNvSpPr>
          <p:nvPr/>
        </p:nvSpPr>
        <p:spPr bwMode="auto">
          <a:xfrm flipH="1">
            <a:off x="2389188" y="2409825"/>
            <a:ext cx="1581150" cy="96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60" name="Line 33"/>
          <p:cNvSpPr>
            <a:spLocks noChangeShapeType="1"/>
          </p:cNvSpPr>
          <p:nvPr/>
        </p:nvSpPr>
        <p:spPr bwMode="auto">
          <a:xfrm>
            <a:off x="4117975" y="2401888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61" name="Line 34"/>
          <p:cNvSpPr>
            <a:spLocks noChangeShapeType="1"/>
          </p:cNvSpPr>
          <p:nvPr/>
        </p:nvSpPr>
        <p:spPr bwMode="auto">
          <a:xfrm flipH="1" flipV="1">
            <a:off x="4267200" y="2357438"/>
            <a:ext cx="1420813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62" name="Text Box 35"/>
          <p:cNvSpPr txBox="1">
            <a:spLocks noChangeArrowheads="1"/>
          </p:cNvSpPr>
          <p:nvPr/>
        </p:nvSpPr>
        <p:spPr bwMode="auto">
          <a:xfrm>
            <a:off x="2530475" y="324485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18463" name="Text Box 36"/>
          <p:cNvSpPr txBox="1">
            <a:spLocks noChangeArrowheads="1"/>
          </p:cNvSpPr>
          <p:nvPr/>
        </p:nvSpPr>
        <p:spPr bwMode="auto">
          <a:xfrm>
            <a:off x="4252913" y="320198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18464" name="Text Box 37"/>
          <p:cNvSpPr txBox="1">
            <a:spLocks noChangeArrowheads="1"/>
          </p:cNvSpPr>
          <p:nvPr/>
        </p:nvSpPr>
        <p:spPr bwMode="auto">
          <a:xfrm>
            <a:off x="6069013" y="315118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18465" name="Text Box 38"/>
          <p:cNvSpPr txBox="1">
            <a:spLocks noChangeArrowheads="1"/>
          </p:cNvSpPr>
          <p:nvPr/>
        </p:nvSpPr>
        <p:spPr bwMode="auto">
          <a:xfrm>
            <a:off x="4394200" y="2132013"/>
            <a:ext cx="873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switch</a:t>
            </a:r>
          </a:p>
        </p:txBody>
      </p:sp>
      <p:sp>
        <p:nvSpPr>
          <p:cNvPr id="18466" name="Text Box 39"/>
          <p:cNvSpPr txBox="1">
            <a:spLocks noChangeArrowheads="1"/>
          </p:cNvSpPr>
          <p:nvPr/>
        </p:nvSpPr>
        <p:spPr bwMode="auto">
          <a:xfrm>
            <a:off x="965200" y="3303588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A</a:t>
            </a:r>
          </a:p>
        </p:txBody>
      </p:sp>
      <p:sp>
        <p:nvSpPr>
          <p:cNvPr id="18467" name="Text Box 40"/>
          <p:cNvSpPr txBox="1">
            <a:spLocks noChangeArrowheads="1"/>
          </p:cNvSpPr>
          <p:nvPr/>
        </p:nvSpPr>
        <p:spPr bwMode="auto">
          <a:xfrm>
            <a:off x="1646238" y="4076700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B</a:t>
            </a:r>
          </a:p>
        </p:txBody>
      </p:sp>
      <p:sp>
        <p:nvSpPr>
          <p:cNvPr id="18468" name="Text Box 41"/>
          <p:cNvSpPr txBox="1">
            <a:spLocks noChangeArrowheads="1"/>
          </p:cNvSpPr>
          <p:nvPr/>
        </p:nvSpPr>
        <p:spPr bwMode="auto">
          <a:xfrm>
            <a:off x="2303463" y="4089400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C</a:t>
            </a:r>
          </a:p>
        </p:txBody>
      </p:sp>
      <p:sp>
        <p:nvSpPr>
          <p:cNvPr id="18469" name="Text Box 42"/>
          <p:cNvSpPr txBox="1">
            <a:spLocks noChangeArrowheads="1"/>
          </p:cNvSpPr>
          <p:nvPr/>
        </p:nvSpPr>
        <p:spPr bwMode="auto">
          <a:xfrm>
            <a:off x="3114675" y="39100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latin typeface="Comic Sans MS" pitchFamily="66" charset="0"/>
              </a:rPr>
              <a:t>D</a:t>
            </a:r>
          </a:p>
        </p:txBody>
      </p:sp>
      <p:sp>
        <p:nvSpPr>
          <p:cNvPr id="18470" name="Text Box 43"/>
          <p:cNvSpPr txBox="1">
            <a:spLocks noChangeArrowheads="1"/>
          </p:cNvSpPr>
          <p:nvPr/>
        </p:nvSpPr>
        <p:spPr bwMode="auto">
          <a:xfrm>
            <a:off x="3990975" y="416718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E</a:t>
            </a:r>
          </a:p>
        </p:txBody>
      </p:sp>
      <p:sp>
        <p:nvSpPr>
          <p:cNvPr id="18471" name="Text Box 44"/>
          <p:cNvSpPr txBox="1">
            <a:spLocks noChangeArrowheads="1"/>
          </p:cNvSpPr>
          <p:nvPr/>
        </p:nvSpPr>
        <p:spPr bwMode="auto">
          <a:xfrm>
            <a:off x="4633913" y="38830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F</a:t>
            </a:r>
          </a:p>
        </p:txBody>
      </p:sp>
      <p:sp>
        <p:nvSpPr>
          <p:cNvPr id="18472" name="Text Box 45"/>
          <p:cNvSpPr txBox="1">
            <a:spLocks noChangeArrowheads="1"/>
          </p:cNvSpPr>
          <p:nvPr/>
        </p:nvSpPr>
        <p:spPr bwMode="auto">
          <a:xfrm>
            <a:off x="5175250" y="4025900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G</a:t>
            </a:r>
          </a:p>
        </p:txBody>
      </p:sp>
      <p:sp>
        <p:nvSpPr>
          <p:cNvPr id="18473" name="Text Box 46"/>
          <p:cNvSpPr txBox="1">
            <a:spLocks noChangeArrowheads="1"/>
          </p:cNvSpPr>
          <p:nvPr/>
        </p:nvSpPr>
        <p:spPr bwMode="auto">
          <a:xfrm>
            <a:off x="6038850" y="41021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</a:t>
            </a:r>
          </a:p>
        </p:txBody>
      </p:sp>
      <p:sp>
        <p:nvSpPr>
          <p:cNvPr id="18474" name="Text Box 47"/>
          <p:cNvSpPr txBox="1">
            <a:spLocks noChangeArrowheads="1"/>
          </p:cNvSpPr>
          <p:nvPr/>
        </p:nvSpPr>
        <p:spPr bwMode="auto">
          <a:xfrm>
            <a:off x="6784975" y="3548063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I</a:t>
            </a:r>
          </a:p>
        </p:txBody>
      </p:sp>
      <p:sp>
        <p:nvSpPr>
          <p:cNvPr id="18475" name="Line 48"/>
          <p:cNvSpPr>
            <a:spLocks noChangeShapeType="1"/>
          </p:cNvSpPr>
          <p:nvPr/>
        </p:nvSpPr>
        <p:spPr bwMode="auto">
          <a:xfrm>
            <a:off x="6813550" y="2319338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76" name="Line 49"/>
          <p:cNvSpPr>
            <a:spLocks noChangeShapeType="1"/>
          </p:cNvSpPr>
          <p:nvPr/>
        </p:nvSpPr>
        <p:spPr bwMode="auto">
          <a:xfrm>
            <a:off x="7688263" y="1970088"/>
            <a:ext cx="0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477" name="Text Box 50"/>
          <p:cNvSpPr txBox="1">
            <a:spLocks noChangeArrowheads="1"/>
          </p:cNvSpPr>
          <p:nvPr/>
        </p:nvSpPr>
        <p:spPr bwMode="auto">
          <a:xfrm>
            <a:off x="6669088" y="1939925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address</a:t>
            </a:r>
          </a:p>
        </p:txBody>
      </p:sp>
      <p:sp>
        <p:nvSpPr>
          <p:cNvPr id="18478" name="Text Box 51"/>
          <p:cNvSpPr txBox="1">
            <a:spLocks noChangeArrowheads="1"/>
          </p:cNvSpPr>
          <p:nvPr/>
        </p:nvSpPr>
        <p:spPr bwMode="auto">
          <a:xfrm>
            <a:off x="7699375" y="1951038"/>
            <a:ext cx="118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interface</a:t>
            </a:r>
          </a:p>
        </p:txBody>
      </p:sp>
      <p:sp>
        <p:nvSpPr>
          <p:cNvPr id="18479" name="Text Box 52"/>
          <p:cNvSpPr txBox="1">
            <a:spLocks noChangeArrowheads="1"/>
          </p:cNvSpPr>
          <p:nvPr/>
        </p:nvSpPr>
        <p:spPr bwMode="auto">
          <a:xfrm>
            <a:off x="7197725" y="2351088"/>
            <a:ext cx="3508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A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B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E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G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C</a:t>
            </a:r>
          </a:p>
        </p:txBody>
      </p:sp>
      <p:sp>
        <p:nvSpPr>
          <p:cNvPr id="18480" name="Text Box 53"/>
          <p:cNvSpPr txBox="1">
            <a:spLocks noChangeArrowheads="1"/>
          </p:cNvSpPr>
          <p:nvPr/>
        </p:nvSpPr>
        <p:spPr bwMode="auto">
          <a:xfrm>
            <a:off x="7777163" y="2349500"/>
            <a:ext cx="323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1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1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2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3</a:t>
            </a:r>
          </a:p>
          <a:p>
            <a:pPr eaLnBrk="0" hangingPunct="0"/>
            <a:r>
              <a:rPr lang="en-US" sz="1800"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8208962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809625"/>
          </a:xfrm>
        </p:spPr>
        <p:txBody>
          <a:bodyPr/>
          <a:lstStyle/>
          <a:p>
            <a:r>
              <a:rPr lang="el-GR" smtClean="0"/>
              <a:t>Δρομολογώντας σε ένα άλλο </a:t>
            </a:r>
            <a:r>
              <a:rPr lang="en-US" smtClean="0"/>
              <a:t>LAN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001125" cy="46482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sz="2000" dirty="0" smtClean="0"/>
              <a:t>παράδειγμα</a:t>
            </a:r>
            <a:r>
              <a:rPr lang="en-US" sz="2000" dirty="0" smtClean="0"/>
              <a:t>: </a:t>
            </a:r>
            <a:r>
              <a:rPr lang="el-GR" sz="2000" dirty="0" smtClean="0">
                <a:solidFill>
                  <a:srgbClr val="FF0000"/>
                </a:solidFill>
              </a:rPr>
              <a:t>στέλνεται </a:t>
            </a:r>
            <a:r>
              <a:rPr lang="el-GR" sz="2000" dirty="0" err="1" smtClean="0">
                <a:solidFill>
                  <a:srgbClr val="FF0000"/>
                </a:solidFill>
              </a:rPr>
              <a:t>δεδομενόγραμμα</a:t>
            </a:r>
            <a:r>
              <a:rPr lang="el-GR" sz="2000" dirty="0" smtClean="0">
                <a:solidFill>
                  <a:srgbClr val="FF0000"/>
                </a:solidFill>
              </a:rPr>
              <a:t> από τον </a:t>
            </a:r>
            <a:r>
              <a:rPr lang="el-GR" sz="2000" b="1" i="1" dirty="0" smtClean="0">
                <a:solidFill>
                  <a:srgbClr val="FF0000"/>
                </a:solidFill>
              </a:rPr>
              <a:t>Α </a:t>
            </a:r>
            <a:r>
              <a:rPr lang="el-GR" sz="2000" dirty="0" smtClean="0">
                <a:solidFill>
                  <a:srgbClr val="FF0000"/>
                </a:solidFill>
              </a:rPr>
              <a:t>στον </a:t>
            </a:r>
            <a:r>
              <a:rPr lang="el-GR" sz="2000" b="1" i="1" dirty="0" smtClean="0">
                <a:solidFill>
                  <a:srgbClr val="FF0000"/>
                </a:solidFill>
              </a:rPr>
              <a:t>Β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μέσω του 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en-US" sz="2000" b="1" dirty="0" smtClean="0"/>
          </a:p>
          <a:p>
            <a:pPr>
              <a:buFont typeface="Monotype Sorts"/>
              <a:buNone/>
            </a:pPr>
            <a:r>
              <a:rPr lang="en-US" sz="2000" dirty="0" smtClean="0"/>
              <a:t>                     </a:t>
            </a:r>
            <a:r>
              <a:rPr lang="el-GR" sz="2000" dirty="0" smtClean="0"/>
              <a:t>υποθέστε ότι ο</a:t>
            </a:r>
            <a:r>
              <a:rPr lang="en-US" sz="2000" dirty="0" smtClean="0"/>
              <a:t> </a:t>
            </a:r>
            <a:r>
              <a:rPr lang="en-US" sz="2000" b="1" i="1" dirty="0" smtClean="0"/>
              <a:t>A</a:t>
            </a:r>
            <a:r>
              <a:rPr lang="en-US" sz="2000" dirty="0" smtClean="0"/>
              <a:t> </a:t>
            </a:r>
            <a:r>
              <a:rPr lang="el-GR" sz="2000" dirty="0" smtClean="0"/>
              <a:t>ξέρει την </a:t>
            </a:r>
            <a:r>
              <a:rPr lang="en-US" sz="2000" dirty="0" smtClean="0"/>
              <a:t>IP </a:t>
            </a:r>
            <a:r>
              <a:rPr lang="el-GR" sz="2000" dirty="0" smtClean="0"/>
              <a:t>διεύθυνση του </a:t>
            </a:r>
            <a:r>
              <a:rPr lang="en-US" sz="2000" b="1" i="1" dirty="0" smtClean="0"/>
              <a:t>B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Monotype Sorts"/>
              <a:buNone/>
            </a:pPr>
            <a:endParaRPr lang="en-US" sz="2000" dirty="0" smtClean="0"/>
          </a:p>
          <a:p>
            <a:pPr>
              <a:buFont typeface="Monotype Sorts"/>
              <a:buNone/>
            </a:pPr>
            <a:endParaRPr lang="en-US" sz="2000" dirty="0" smtClean="0"/>
          </a:p>
          <a:p>
            <a:pPr>
              <a:buFont typeface="Monotype Sorts"/>
              <a:buNone/>
            </a:pPr>
            <a:endParaRPr lang="en-US" sz="2000" dirty="0" smtClean="0"/>
          </a:p>
          <a:p>
            <a:pPr>
              <a:buFont typeface="Monotype Sorts"/>
              <a:buNone/>
            </a:pPr>
            <a:endParaRPr lang="en-US" sz="2000" dirty="0" smtClean="0"/>
          </a:p>
          <a:p>
            <a:pPr>
              <a:buFont typeface="Monotype Sorts"/>
              <a:buNone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l-GR" sz="2000" b="1" u="sng" dirty="0" smtClean="0">
                <a:solidFill>
                  <a:srgbClr val="008000"/>
                </a:solidFill>
              </a:rPr>
              <a:t>Δύο </a:t>
            </a:r>
            <a:r>
              <a:rPr lang="en-US" sz="2000" b="1" u="sng" dirty="0" smtClean="0">
                <a:solidFill>
                  <a:srgbClr val="008000"/>
                </a:solidFill>
              </a:rPr>
              <a:t>ARP </a:t>
            </a:r>
            <a:r>
              <a:rPr lang="el-GR" sz="2000" b="1" u="sng" dirty="0" smtClean="0">
                <a:solidFill>
                  <a:srgbClr val="008000"/>
                </a:solidFill>
              </a:rPr>
              <a:t>πίνακες στον δρομολογητή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b="1" dirty="0" smtClean="0">
                <a:solidFill>
                  <a:srgbClr val="008000"/>
                </a:solidFill>
              </a:rPr>
              <a:t>o</a:t>
            </a:r>
            <a:r>
              <a:rPr lang="el-GR" sz="2000" b="1" dirty="0" smtClean="0">
                <a:solidFill>
                  <a:srgbClr val="008000"/>
                </a:solidFill>
              </a:rPr>
              <a:t> ένας για κάθε </a:t>
            </a:r>
            <a:r>
              <a:rPr lang="en-US" sz="2000" b="1" dirty="0" smtClean="0">
                <a:solidFill>
                  <a:srgbClr val="008000"/>
                </a:solidFill>
              </a:rPr>
              <a:t>IP </a:t>
            </a:r>
            <a:r>
              <a:rPr lang="el-GR" sz="2000" b="1" dirty="0" smtClean="0">
                <a:solidFill>
                  <a:srgbClr val="008000"/>
                </a:solidFill>
              </a:rPr>
              <a:t>δίκτυο</a:t>
            </a:r>
            <a:r>
              <a:rPr lang="en-US" sz="2000" b="1" dirty="0" smtClean="0">
                <a:solidFill>
                  <a:srgbClr val="008000"/>
                </a:solidFill>
              </a:rPr>
              <a:t> (LAN)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7088" y="40767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95738" y="33575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031163" y="38147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149725"/>
            <a:ext cx="69643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3476625"/>
          </a:xfrm>
        </p:spPr>
        <p:txBody>
          <a:bodyPr/>
          <a:lstStyle/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A</a:t>
            </a:r>
            <a:r>
              <a:rPr lang="en-US" sz="1800" dirty="0" smtClean="0"/>
              <a:t> creates datagram with source </a:t>
            </a:r>
            <a:r>
              <a:rPr lang="en-US" sz="1800" b="1" i="1" dirty="0" smtClean="0"/>
              <a:t>A</a:t>
            </a:r>
            <a:r>
              <a:rPr lang="en-US" sz="1800" dirty="0" smtClean="0"/>
              <a:t>, destination </a:t>
            </a:r>
            <a:r>
              <a:rPr lang="en-US" sz="1800" b="1" i="1" dirty="0" smtClean="0"/>
              <a:t>B</a:t>
            </a:r>
            <a:r>
              <a:rPr lang="en-US" sz="1800" dirty="0" smtClean="0"/>
              <a:t> </a:t>
            </a:r>
          </a:p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A</a:t>
            </a:r>
            <a:r>
              <a:rPr lang="en-US" sz="1800" dirty="0" smtClean="0"/>
              <a:t> uses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ARP</a:t>
            </a:r>
            <a:r>
              <a:rPr lang="en-US" sz="1800" dirty="0" smtClean="0"/>
              <a:t> to get </a:t>
            </a:r>
            <a:r>
              <a:rPr lang="en-US" sz="1800" b="1" i="1" dirty="0" smtClean="0"/>
              <a:t>R</a:t>
            </a:r>
            <a:r>
              <a:rPr lang="en-US" sz="1800" dirty="0" smtClean="0"/>
              <a:t>’s MAC address for </a:t>
            </a:r>
            <a:r>
              <a:rPr lang="en-US" sz="1600" dirty="0" smtClean="0"/>
              <a:t>111.111.111.110</a:t>
            </a:r>
            <a:endParaRPr lang="en-US" sz="1800" dirty="0" smtClean="0"/>
          </a:p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A</a:t>
            </a:r>
            <a:r>
              <a:rPr lang="en-US" sz="1800" dirty="0" smtClean="0"/>
              <a:t> creates </a:t>
            </a:r>
            <a:r>
              <a:rPr lang="en-US" sz="1800" b="1" i="1" dirty="0" smtClean="0"/>
              <a:t>link-layer frame </a:t>
            </a:r>
            <a:r>
              <a:rPr lang="en-US" sz="1800" dirty="0" smtClean="0"/>
              <a:t>with </a:t>
            </a:r>
            <a:r>
              <a:rPr lang="en-US" sz="1800" b="1" i="1" dirty="0" smtClean="0"/>
              <a:t>R</a:t>
            </a:r>
            <a:r>
              <a:rPr lang="en-US" sz="1800" dirty="0" smtClean="0"/>
              <a:t>'s MAC address as destination, </a:t>
            </a:r>
            <a:r>
              <a:rPr lang="en-US" sz="1800" dirty="0" smtClean="0"/>
              <a:t>  th</a:t>
            </a:r>
            <a:r>
              <a:rPr lang="en-US" sz="1800" dirty="0" smtClean="0"/>
              <a:t>e </a:t>
            </a:r>
            <a:r>
              <a:rPr lang="en-US" sz="1800" dirty="0" smtClean="0"/>
              <a:t>frame </a:t>
            </a:r>
            <a:r>
              <a:rPr lang="en-US" sz="1800" dirty="0" smtClean="0"/>
              <a:t>contains </a:t>
            </a:r>
            <a:r>
              <a:rPr lang="en-US" sz="1800" b="1" dirty="0" smtClean="0">
                <a:solidFill>
                  <a:schemeClr val="accent4"/>
                </a:solidFill>
              </a:rPr>
              <a:t>A-to-B</a:t>
            </a:r>
            <a:r>
              <a:rPr lang="en-U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IP </a:t>
            </a:r>
            <a:r>
              <a:rPr lang="en-U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datagram</a:t>
            </a:r>
          </a:p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A</a:t>
            </a:r>
            <a:r>
              <a:rPr lang="en-US" sz="1800" dirty="0" smtClean="0"/>
              <a:t>’s </a:t>
            </a:r>
            <a:r>
              <a:rPr lang="en-US" sz="1800" dirty="0" smtClean="0"/>
              <a:t>adapter sends frame </a:t>
            </a:r>
            <a:endParaRPr lang="en-US" sz="1800" dirty="0" smtClean="0"/>
          </a:p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R</a:t>
            </a:r>
            <a:r>
              <a:rPr lang="en-US" sz="1800" dirty="0" smtClean="0"/>
              <a:t>’s </a:t>
            </a:r>
            <a:r>
              <a:rPr lang="en-US" sz="1800" dirty="0" smtClean="0"/>
              <a:t>adapter receives </a:t>
            </a:r>
            <a:r>
              <a:rPr lang="en-US" sz="1800" dirty="0" smtClean="0"/>
              <a:t>frame</a:t>
            </a:r>
          </a:p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R</a:t>
            </a:r>
            <a:r>
              <a:rPr lang="en-US" sz="1800" dirty="0" smtClean="0"/>
              <a:t> </a:t>
            </a:r>
            <a:r>
              <a:rPr lang="en-US" sz="1800" dirty="0" err="1" smtClean="0"/>
              <a:t>decapsulates</a:t>
            </a:r>
            <a:r>
              <a:rPr lang="en-US" sz="1800" dirty="0" smtClean="0"/>
              <a:t> IP </a:t>
            </a:r>
            <a:r>
              <a:rPr lang="en-US" sz="1800" dirty="0" smtClean="0"/>
              <a:t>datagram from Ethernet frame, sees its destined to </a:t>
            </a:r>
            <a:r>
              <a:rPr lang="en-US" sz="1800" b="1" i="1" dirty="0" smtClean="0"/>
              <a:t>B</a:t>
            </a:r>
          </a:p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R </a:t>
            </a:r>
            <a:r>
              <a:rPr lang="en-US" sz="1800" dirty="0" smtClean="0"/>
              <a:t>uses </a:t>
            </a:r>
            <a:r>
              <a:rPr lang="en-US" sz="1800" b="1" i="1" dirty="0" smtClean="0">
                <a:solidFill>
                  <a:srgbClr val="C00000"/>
                </a:solidFill>
              </a:rPr>
              <a:t>ARP</a:t>
            </a:r>
            <a:r>
              <a:rPr lang="en-US" sz="1800" dirty="0" smtClean="0"/>
              <a:t> to get </a:t>
            </a:r>
            <a:r>
              <a:rPr lang="en-US" sz="1800" b="1" i="1" dirty="0" smtClean="0"/>
              <a:t>B</a:t>
            </a:r>
            <a:r>
              <a:rPr lang="en-US" sz="1800" dirty="0" smtClean="0"/>
              <a:t>’s MAC address </a:t>
            </a:r>
            <a:endParaRPr lang="en-US" sz="1800" dirty="0" smtClean="0"/>
          </a:p>
          <a:p>
            <a:pPr marL="457200" indent="-457200">
              <a:buFont typeface="Monotype Sorts"/>
              <a:buAutoNum type="arabicPeriod"/>
              <a:defRPr/>
            </a:pPr>
            <a:r>
              <a:rPr lang="en-US" sz="1800" b="1" i="1" dirty="0" smtClean="0"/>
              <a:t>R</a:t>
            </a:r>
            <a:r>
              <a:rPr lang="en-US" sz="1800" dirty="0" smtClean="0"/>
              <a:t> </a:t>
            </a:r>
            <a:r>
              <a:rPr lang="en-US" sz="1800" dirty="0" smtClean="0"/>
              <a:t>creates frame containing </a:t>
            </a:r>
            <a:r>
              <a:rPr lang="en-US" sz="1800" b="1" dirty="0" smtClean="0"/>
              <a:t>A-to-B</a:t>
            </a:r>
            <a:r>
              <a:rPr lang="en-US" sz="1800" dirty="0" smtClean="0"/>
              <a:t> </a:t>
            </a:r>
            <a:r>
              <a:rPr lang="en-U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 datagram </a:t>
            </a:r>
            <a:r>
              <a:rPr lang="en-US" sz="1800" dirty="0" smtClean="0"/>
              <a:t>sends to </a:t>
            </a:r>
            <a:r>
              <a:rPr lang="en-US" sz="1800" b="1" i="1" dirty="0" smtClean="0"/>
              <a:t>B</a:t>
            </a:r>
            <a:endParaRPr lang="en-US" b="1" i="1" dirty="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42988" y="44370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968750" y="538638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7092950" y="580548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8959850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endParaRPr lang="el-GR" sz="1800" b="1">
              <a:solidFill>
                <a:srgbClr val="008000"/>
              </a:solidFill>
            </a:endParaRPr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214313" y="188913"/>
            <a:ext cx="7292975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800" b="1" dirty="0" err="1">
                <a:solidFill>
                  <a:srgbClr val="008000"/>
                </a:solidFill>
                <a:sym typeface="Wingdings"/>
              </a:rPr>
              <a:t></a:t>
            </a:r>
            <a:r>
              <a:rPr lang="el-GR" sz="1800" b="1" dirty="0" err="1">
                <a:solidFill>
                  <a:srgbClr val="008000"/>
                </a:solidFill>
              </a:rPr>
              <a:t>Ένας</a:t>
            </a:r>
            <a:r>
              <a:rPr lang="el-GR" sz="1800" b="1" dirty="0">
                <a:solidFill>
                  <a:srgbClr val="008000"/>
                </a:solidFill>
              </a:rPr>
              <a:t> δρομολογητής έχει πολλές </a:t>
            </a:r>
            <a:r>
              <a:rPr lang="en-US" sz="1800" b="1" dirty="0">
                <a:solidFill>
                  <a:srgbClr val="008000"/>
                </a:solidFill>
              </a:rPr>
              <a:t>IP </a:t>
            </a:r>
            <a:r>
              <a:rPr lang="el-GR" sz="1800" b="1" dirty="0">
                <a:solidFill>
                  <a:srgbClr val="008000"/>
                </a:solidFill>
              </a:rPr>
              <a:t>διευθύνσεις και</a:t>
            </a:r>
            <a:r>
              <a:rPr lang="en-US" sz="1800" b="1" dirty="0">
                <a:solidFill>
                  <a:srgbClr val="008000"/>
                </a:solidFill>
              </a:rPr>
              <a:t> interfaces</a:t>
            </a:r>
            <a:r>
              <a:rPr lang="el-GR" sz="1800" b="1" dirty="0">
                <a:solidFill>
                  <a:srgbClr val="008000"/>
                </a:solidFill>
              </a:rPr>
              <a:t>. </a:t>
            </a:r>
          </a:p>
          <a:p>
            <a:pPr>
              <a:defRPr/>
            </a:pPr>
            <a:r>
              <a:rPr lang="el-GR" sz="1800" b="1" dirty="0">
                <a:solidFill>
                  <a:srgbClr val="008000"/>
                </a:solidFill>
              </a:rPr>
              <a:t>Κάθε </a:t>
            </a:r>
            <a:r>
              <a:rPr lang="en-US" sz="1800" b="1" dirty="0">
                <a:solidFill>
                  <a:srgbClr val="008000"/>
                </a:solidFill>
              </a:rPr>
              <a:t>interface </a:t>
            </a:r>
            <a:r>
              <a:rPr lang="el-GR" sz="1800" b="1" dirty="0">
                <a:solidFill>
                  <a:srgbClr val="008000"/>
                </a:solidFill>
              </a:rPr>
              <a:t>έχει μία </a:t>
            </a:r>
            <a:r>
              <a:rPr lang="en-US" sz="1800" b="1" dirty="0">
                <a:solidFill>
                  <a:srgbClr val="008000"/>
                </a:solidFill>
              </a:rPr>
              <a:t>IP </a:t>
            </a:r>
            <a:r>
              <a:rPr lang="el-GR" sz="1800" b="1" dirty="0">
                <a:solidFill>
                  <a:srgbClr val="008000"/>
                </a:solidFill>
              </a:rPr>
              <a:t>διεύθυνση</a:t>
            </a:r>
            <a:r>
              <a:rPr lang="en-US" sz="1800" b="1" dirty="0">
                <a:solidFill>
                  <a:srgbClr val="008000"/>
                </a:solidFill>
              </a:rPr>
              <a:t> </a:t>
            </a:r>
            <a:r>
              <a:rPr lang="el-GR" sz="1800" b="1" dirty="0">
                <a:solidFill>
                  <a:srgbClr val="008000"/>
                </a:solidFill>
              </a:rPr>
              <a:t>και</a:t>
            </a:r>
            <a:r>
              <a:rPr lang="en-US" sz="1800" b="1" dirty="0">
                <a:solidFill>
                  <a:srgbClr val="008000"/>
                </a:solidFill>
              </a:rPr>
              <a:t> </a:t>
            </a:r>
            <a:r>
              <a:rPr lang="el-GR" sz="1800" b="1" dirty="0">
                <a:solidFill>
                  <a:srgbClr val="008000"/>
                </a:solidFill>
              </a:rPr>
              <a:t>ένα </a:t>
            </a:r>
            <a:r>
              <a:rPr lang="en-US" sz="1800" b="1" dirty="0">
                <a:solidFill>
                  <a:srgbClr val="008000"/>
                </a:solidFill>
              </a:rPr>
              <a:t>ARP </a:t>
            </a:r>
            <a:r>
              <a:rPr lang="el-GR" sz="1800" b="1" dirty="0">
                <a:solidFill>
                  <a:srgbClr val="008000"/>
                </a:solidFill>
              </a:rPr>
              <a:t>κομμάτι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571500"/>
            <a:ext cx="8382000" cy="1143000"/>
          </a:xfrm>
        </p:spPr>
        <p:txBody>
          <a:bodyPr/>
          <a:lstStyle/>
          <a:p>
            <a:r>
              <a:rPr lang="el-GR" smtClean="0"/>
              <a:t>Επίπεδο ζεύξης</a:t>
            </a:r>
            <a:r>
              <a:rPr lang="en-US" smtClean="0"/>
              <a:t>:</a:t>
            </a:r>
            <a:r>
              <a:rPr lang="el-GR" smtClean="0"/>
              <a:t> εισαγωγή</a:t>
            </a:r>
            <a:endParaRPr lang="en-US" smtClean="0"/>
          </a:p>
        </p:txBody>
      </p:sp>
      <p:sp>
        <p:nvSpPr>
          <p:cNvPr id="10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19200"/>
            <a:ext cx="4589463" cy="3802063"/>
          </a:xfrm>
        </p:spPr>
        <p:txBody>
          <a:bodyPr/>
          <a:lstStyle/>
          <a:p>
            <a:endParaRPr lang="el-GR" sz="2000" smtClean="0"/>
          </a:p>
        </p:txBody>
      </p:sp>
      <p:grpSp>
        <p:nvGrpSpPr>
          <p:cNvPr id="1043" name="Group 4"/>
          <p:cNvGrpSpPr>
            <a:grpSpLocks/>
          </p:cNvGrpSpPr>
          <p:nvPr/>
        </p:nvGrpSpPr>
        <p:grpSpPr bwMode="auto">
          <a:xfrm>
            <a:off x="0" y="620713"/>
            <a:ext cx="5545138" cy="6092825"/>
            <a:chOff x="2882" y="727"/>
            <a:chExt cx="2635" cy="3073"/>
          </a:xfrm>
        </p:grpSpPr>
        <p:sp>
          <p:nvSpPr>
            <p:cNvPr id="1045" name="Freeform 5"/>
            <p:cNvSpPr>
              <a:spLocks/>
            </p:cNvSpPr>
            <p:nvPr/>
          </p:nvSpPr>
          <p:spPr bwMode="auto">
            <a:xfrm>
              <a:off x="4228" y="1082"/>
              <a:ext cx="1289" cy="1291"/>
            </a:xfrm>
            <a:custGeom>
              <a:avLst/>
              <a:gdLst>
                <a:gd name="T0" fmla="*/ 227 w 1292"/>
                <a:gd name="T1" fmla="*/ 7 h 1255"/>
                <a:gd name="T2" fmla="*/ 35 w 1292"/>
                <a:gd name="T3" fmla="*/ 222 h 1255"/>
                <a:gd name="T4" fmla="*/ 29 w 1292"/>
                <a:gd name="T5" fmla="*/ 733 h 1255"/>
                <a:gd name="T6" fmla="*/ 53 w 1292"/>
                <a:gd name="T7" fmla="*/ 1164 h 1255"/>
                <a:gd name="T8" fmla="*/ 233 w 1292"/>
                <a:gd name="T9" fmla="*/ 1222 h 1255"/>
                <a:gd name="T10" fmla="*/ 634 w 1292"/>
                <a:gd name="T11" fmla="*/ 1583 h 1255"/>
                <a:gd name="T12" fmla="*/ 971 w 1292"/>
                <a:gd name="T13" fmla="*/ 1736 h 1255"/>
                <a:gd name="T14" fmla="*/ 1163 w 1292"/>
                <a:gd name="T15" fmla="*/ 1435 h 1255"/>
                <a:gd name="T16" fmla="*/ 1235 w 1292"/>
                <a:gd name="T17" fmla="*/ 625 h 1255"/>
                <a:gd name="T18" fmla="*/ 1169 w 1292"/>
                <a:gd name="T19" fmla="*/ 296 h 1255"/>
                <a:gd name="T20" fmla="*/ 725 w 1292"/>
                <a:gd name="T21" fmla="*/ 160 h 1255"/>
                <a:gd name="T22" fmla="*/ 227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6" name="Freeform 6"/>
            <p:cNvSpPr>
              <a:spLocks/>
            </p:cNvSpPr>
            <p:nvPr/>
          </p:nvSpPr>
          <p:spPr bwMode="auto">
            <a:xfrm>
              <a:off x="2882" y="972"/>
              <a:ext cx="1337" cy="1224"/>
            </a:xfrm>
            <a:custGeom>
              <a:avLst/>
              <a:gdLst>
                <a:gd name="T0" fmla="*/ 538 w 1340"/>
                <a:gd name="T1" fmla="*/ 54 h 1191"/>
                <a:gd name="T2" fmla="*/ 82 w 1340"/>
                <a:gd name="T3" fmla="*/ 84 h 1191"/>
                <a:gd name="T4" fmla="*/ 58 w 1340"/>
                <a:gd name="T5" fmla="*/ 557 h 1191"/>
                <a:gd name="T6" fmla="*/ 28 w 1340"/>
                <a:gd name="T7" fmla="*/ 1001 h 1191"/>
                <a:gd name="T8" fmla="*/ 112 w 1340"/>
                <a:gd name="T9" fmla="*/ 1208 h 1191"/>
                <a:gd name="T10" fmla="*/ 526 w 1340"/>
                <a:gd name="T11" fmla="*/ 1216 h 1191"/>
                <a:gd name="T12" fmla="*/ 628 w 1340"/>
                <a:gd name="T13" fmla="*/ 1566 h 1191"/>
                <a:gd name="T14" fmla="*/ 1198 w 1340"/>
                <a:gd name="T15" fmla="*/ 1524 h 1191"/>
                <a:gd name="T16" fmla="*/ 1240 w 1340"/>
                <a:gd name="T17" fmla="*/ 792 h 1191"/>
                <a:gd name="T18" fmla="*/ 1168 w 1340"/>
                <a:gd name="T19" fmla="*/ 474 h 1191"/>
                <a:gd name="T20" fmla="*/ 736 w 1340"/>
                <a:gd name="T21" fmla="*/ 399 h 1191"/>
                <a:gd name="T22" fmla="*/ 538 w 1340"/>
                <a:gd name="T23" fmla="*/ 5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7" name="Freeform 7"/>
            <p:cNvSpPr>
              <a:spLocks/>
            </p:cNvSpPr>
            <p:nvPr/>
          </p:nvSpPr>
          <p:spPr bwMode="auto">
            <a:xfrm>
              <a:off x="3146" y="2090"/>
              <a:ext cx="2131" cy="1710"/>
            </a:xfrm>
            <a:custGeom>
              <a:avLst/>
              <a:gdLst>
                <a:gd name="T0" fmla="*/ 27 w 2135"/>
                <a:gd name="T1" fmla="*/ 918 h 1662"/>
                <a:gd name="T2" fmla="*/ 105 w 2135"/>
                <a:gd name="T3" fmla="*/ 106 h 1662"/>
                <a:gd name="T4" fmla="*/ 645 w 2135"/>
                <a:gd name="T5" fmla="*/ 277 h 1662"/>
                <a:gd name="T6" fmla="*/ 1185 w 2135"/>
                <a:gd name="T7" fmla="*/ 140 h 1662"/>
                <a:gd name="T8" fmla="*/ 1953 w 2135"/>
                <a:gd name="T9" fmla="*/ 572 h 1662"/>
                <a:gd name="T10" fmla="*/ 1965 w 2135"/>
                <a:gd name="T11" fmla="*/ 1609 h 1662"/>
                <a:gd name="T12" fmla="*/ 1545 w 2135"/>
                <a:gd name="T13" fmla="*/ 2251 h 1662"/>
                <a:gd name="T14" fmla="*/ 794 w 2135"/>
                <a:gd name="T15" fmla="*/ 2133 h 1662"/>
                <a:gd name="T16" fmla="*/ 489 w 2135"/>
                <a:gd name="T17" fmla="*/ 1788 h 1662"/>
                <a:gd name="T18" fmla="*/ 183 w 2135"/>
                <a:gd name="T19" fmla="*/ 1504 h 1662"/>
                <a:gd name="T20" fmla="*/ 27 w 2135"/>
                <a:gd name="T21" fmla="*/ 91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48" name="Group 8"/>
            <p:cNvGrpSpPr>
              <a:grpSpLocks/>
            </p:cNvGrpSpPr>
            <p:nvPr/>
          </p:nvGrpSpPr>
          <p:grpSpPr bwMode="auto">
            <a:xfrm>
              <a:off x="2966" y="1076"/>
              <a:ext cx="526" cy="246"/>
              <a:chOff x="3552" y="246"/>
              <a:chExt cx="527" cy="248"/>
            </a:xfrm>
          </p:grpSpPr>
          <p:graphicFrame>
            <p:nvGraphicFramePr>
              <p:cNvPr id="1039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6" name="Clip" r:id="rId3" imgW="1305000" imgH="1085760" progId="">
                      <p:embed/>
                    </p:oleObj>
                  </mc:Choice>
                  <mc:Fallback>
                    <p:oleObj name="Clip" r:id="rId3" imgW="1305000" imgH="108576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0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7" name="Clip" r:id="rId5" imgW="676440" imgH="485640" progId="">
                      <p:embed/>
                    </p:oleObj>
                  </mc:Choice>
                  <mc:Fallback>
                    <p:oleObj name="Clip" r:id="rId5" imgW="676440" imgH="48564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60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49" name="Group 12"/>
            <p:cNvGrpSpPr>
              <a:grpSpLocks/>
            </p:cNvGrpSpPr>
            <p:nvPr/>
          </p:nvGrpSpPr>
          <p:grpSpPr bwMode="auto">
            <a:xfrm>
              <a:off x="2966" y="1535"/>
              <a:ext cx="526" cy="246"/>
              <a:chOff x="3552" y="246"/>
              <a:chExt cx="527" cy="248"/>
            </a:xfrm>
          </p:grpSpPr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8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9" name="Clip" r:id="rId8" imgW="676440" imgH="485640" progId="">
                      <p:embed/>
                    </p:oleObj>
                  </mc:Choice>
                  <mc:Fallback>
                    <p:oleObj name="Clip" r:id="rId8" imgW="676440" imgH="485640" progId="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59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50" name="Group 16"/>
            <p:cNvGrpSpPr>
              <a:grpSpLocks/>
            </p:cNvGrpSpPr>
            <p:nvPr/>
          </p:nvGrpSpPr>
          <p:grpSpPr bwMode="auto">
            <a:xfrm>
              <a:off x="3236" y="1371"/>
              <a:ext cx="50" cy="165"/>
              <a:chOff x="3842" y="406"/>
              <a:chExt cx="51" cy="167"/>
            </a:xfrm>
          </p:grpSpPr>
          <p:sp>
            <p:nvSpPr>
              <p:cNvPr id="1256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57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58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</p:grpSp>
        <p:grpSp>
          <p:nvGrpSpPr>
            <p:cNvPr id="1051" name="Group 20"/>
            <p:cNvGrpSpPr>
              <a:grpSpLocks/>
            </p:cNvGrpSpPr>
            <p:nvPr/>
          </p:nvGrpSpPr>
          <p:grpSpPr bwMode="auto">
            <a:xfrm>
              <a:off x="3572" y="1759"/>
              <a:ext cx="150" cy="304"/>
              <a:chOff x="4180" y="783"/>
              <a:chExt cx="150" cy="307"/>
            </a:xfrm>
          </p:grpSpPr>
          <p:sp>
            <p:nvSpPr>
              <p:cNvPr id="1248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49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50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51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52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3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4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55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</p:grpSp>
        <p:grpSp>
          <p:nvGrpSpPr>
            <p:cNvPr id="1052" name="Group 29"/>
            <p:cNvGrpSpPr>
              <a:grpSpLocks/>
            </p:cNvGrpSpPr>
            <p:nvPr/>
          </p:nvGrpSpPr>
          <p:grpSpPr bwMode="auto">
            <a:xfrm rot="-5400000">
              <a:off x="3794" y="1825"/>
              <a:ext cx="63" cy="167"/>
              <a:chOff x="3842" y="406"/>
              <a:chExt cx="51" cy="167"/>
            </a:xfrm>
          </p:grpSpPr>
          <p:sp>
            <p:nvSpPr>
              <p:cNvPr id="1245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46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47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/>
                <a:endParaRPr lang="en-GB" sz="1600"/>
              </a:p>
            </p:txBody>
          </p:sp>
        </p:grpSp>
        <p:sp>
          <p:nvSpPr>
            <p:cNvPr id="1053" name="Line 33"/>
            <p:cNvSpPr>
              <a:spLocks noChangeShapeType="1"/>
            </p:cNvSpPr>
            <p:nvPr/>
          </p:nvSpPr>
          <p:spPr bwMode="auto">
            <a:xfrm>
              <a:off x="3670" y="1688"/>
              <a:ext cx="35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54" name="Line 34"/>
            <p:cNvSpPr>
              <a:spLocks noChangeShapeType="1"/>
            </p:cNvSpPr>
            <p:nvPr/>
          </p:nvSpPr>
          <p:spPr bwMode="auto">
            <a:xfrm>
              <a:off x="3672" y="1685"/>
              <a:ext cx="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55" name="Line 35"/>
            <p:cNvSpPr>
              <a:spLocks noChangeShapeType="1"/>
            </p:cNvSpPr>
            <p:nvPr/>
          </p:nvSpPr>
          <p:spPr bwMode="auto">
            <a:xfrm>
              <a:off x="4027" y="1684"/>
              <a:ext cx="1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56" name="Line 36"/>
            <p:cNvSpPr>
              <a:spLocks noChangeShapeType="1"/>
            </p:cNvSpPr>
            <p:nvPr/>
          </p:nvSpPr>
          <p:spPr bwMode="auto">
            <a:xfrm>
              <a:off x="3455" y="1272"/>
              <a:ext cx="207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57" name="Line 37"/>
            <p:cNvSpPr>
              <a:spLocks noChangeShapeType="1"/>
            </p:cNvSpPr>
            <p:nvPr/>
          </p:nvSpPr>
          <p:spPr bwMode="auto">
            <a:xfrm flipV="1">
              <a:off x="3464" y="1492"/>
              <a:ext cx="198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58" name="Line 38"/>
            <p:cNvSpPr>
              <a:spLocks noChangeShapeType="1"/>
            </p:cNvSpPr>
            <p:nvPr/>
          </p:nvSpPr>
          <p:spPr bwMode="auto">
            <a:xfrm flipV="1">
              <a:off x="3842" y="1558"/>
              <a:ext cx="1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59" name="Group 39"/>
            <p:cNvGrpSpPr>
              <a:grpSpLocks/>
            </p:cNvGrpSpPr>
            <p:nvPr/>
          </p:nvGrpSpPr>
          <p:grpSpPr bwMode="auto">
            <a:xfrm>
              <a:off x="3927" y="1741"/>
              <a:ext cx="150" cy="305"/>
              <a:chOff x="4180" y="783"/>
              <a:chExt cx="150" cy="307"/>
            </a:xfrm>
          </p:grpSpPr>
          <p:sp>
            <p:nvSpPr>
              <p:cNvPr id="1237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38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39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40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41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42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43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44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</p:grpSp>
        <p:grpSp>
          <p:nvGrpSpPr>
            <p:cNvPr id="1060" name="Group 48"/>
            <p:cNvGrpSpPr>
              <a:grpSpLocks/>
            </p:cNvGrpSpPr>
            <p:nvPr/>
          </p:nvGrpSpPr>
          <p:grpSpPr bwMode="auto">
            <a:xfrm>
              <a:off x="3241" y="2218"/>
              <a:ext cx="344" cy="714"/>
              <a:chOff x="3314" y="1248"/>
              <a:chExt cx="344" cy="694"/>
            </a:xfrm>
          </p:grpSpPr>
          <p:graphicFrame>
            <p:nvGraphicFramePr>
              <p:cNvPr id="1035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0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0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1036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232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34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GB" sz="1600"/>
                </a:p>
              </p:txBody>
            </p:sp>
            <p:sp>
              <p:nvSpPr>
                <p:cNvPr id="1235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GB" sz="1600"/>
                </a:p>
              </p:txBody>
            </p:sp>
            <p:sp>
              <p:nvSpPr>
                <p:cNvPr id="1236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GB" sz="1600"/>
                </a:p>
              </p:txBody>
            </p:sp>
          </p:grpSp>
          <p:sp>
            <p:nvSpPr>
              <p:cNvPr id="1233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aphicFrame>
          <p:nvGraphicFramePr>
            <p:cNvPr id="1026" name="Object 58"/>
            <p:cNvGraphicFramePr>
              <a:graphicFrameLocks noChangeAspect="1"/>
            </p:cNvGraphicFramePr>
            <p:nvPr/>
          </p:nvGraphicFramePr>
          <p:xfrm>
            <a:off x="3863" y="2996"/>
            <a:ext cx="30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" y="2996"/>
                          <a:ext cx="30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59"/>
            <p:cNvGraphicFramePr>
              <a:graphicFrameLocks noChangeAspect="1"/>
            </p:cNvGraphicFramePr>
            <p:nvPr/>
          </p:nvGraphicFramePr>
          <p:xfrm>
            <a:off x="3423" y="2988"/>
            <a:ext cx="29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3" y="2988"/>
                          <a:ext cx="298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1" name="Oval 60"/>
            <p:cNvSpPr>
              <a:spLocks noChangeArrowheads="1"/>
            </p:cNvSpPr>
            <p:nvPr/>
          </p:nvSpPr>
          <p:spPr bwMode="auto">
            <a:xfrm rot="-5400000">
              <a:off x="3721" y="3069"/>
              <a:ext cx="48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en-GB" sz="1600"/>
            </a:p>
          </p:txBody>
        </p:sp>
        <p:sp>
          <p:nvSpPr>
            <p:cNvPr id="1062" name="Oval 61"/>
            <p:cNvSpPr>
              <a:spLocks noChangeArrowheads="1"/>
            </p:cNvSpPr>
            <p:nvPr/>
          </p:nvSpPr>
          <p:spPr bwMode="auto">
            <a:xfrm rot="-5400000">
              <a:off x="3781" y="3068"/>
              <a:ext cx="49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en-GB" sz="1600"/>
            </a:p>
          </p:txBody>
        </p:sp>
        <p:sp>
          <p:nvSpPr>
            <p:cNvPr id="1063" name="Oval 62"/>
            <p:cNvSpPr>
              <a:spLocks noChangeArrowheads="1"/>
            </p:cNvSpPr>
            <p:nvPr/>
          </p:nvSpPr>
          <p:spPr bwMode="auto">
            <a:xfrm rot="-5400000">
              <a:off x="3837" y="3071"/>
              <a:ext cx="48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en-GB" sz="1600"/>
            </a:p>
          </p:txBody>
        </p:sp>
        <p:sp>
          <p:nvSpPr>
            <p:cNvPr id="1064" name="Line 63"/>
            <p:cNvSpPr>
              <a:spLocks noChangeShapeType="1"/>
            </p:cNvSpPr>
            <p:nvPr/>
          </p:nvSpPr>
          <p:spPr bwMode="auto">
            <a:xfrm rot="-5400000">
              <a:off x="4023" y="2977"/>
              <a:ext cx="4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5" name="Line 64"/>
            <p:cNvSpPr>
              <a:spLocks noChangeShapeType="1"/>
            </p:cNvSpPr>
            <p:nvPr/>
          </p:nvSpPr>
          <p:spPr bwMode="auto">
            <a:xfrm rot="5400000" flipH="1">
              <a:off x="3573" y="2971"/>
              <a:ext cx="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6" name="Line 65"/>
            <p:cNvSpPr>
              <a:spLocks noChangeShapeType="1"/>
            </p:cNvSpPr>
            <p:nvPr/>
          </p:nvSpPr>
          <p:spPr bwMode="auto">
            <a:xfrm rot="16200000" flipV="1">
              <a:off x="3825" y="2726"/>
              <a:ext cx="0" cy="4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7" name="Line 66"/>
            <p:cNvSpPr>
              <a:spLocks noChangeShapeType="1"/>
            </p:cNvSpPr>
            <p:nvPr/>
          </p:nvSpPr>
          <p:spPr bwMode="auto">
            <a:xfrm flipV="1">
              <a:off x="3585" y="2662"/>
              <a:ext cx="6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8" name="Line 67"/>
            <p:cNvSpPr>
              <a:spLocks noChangeShapeType="1"/>
            </p:cNvSpPr>
            <p:nvPr/>
          </p:nvSpPr>
          <p:spPr bwMode="auto">
            <a:xfrm flipH="1">
              <a:off x="4586" y="2695"/>
              <a:ext cx="200" cy="3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028" name="Object 68"/>
            <p:cNvGraphicFramePr>
              <a:graphicFrameLocks noChangeAspect="1"/>
            </p:cNvGraphicFramePr>
            <p:nvPr/>
          </p:nvGraphicFramePr>
          <p:xfrm>
            <a:off x="4713" y="2351"/>
            <a:ext cx="146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Clip" r:id="rId13" imgW="981000" imgH="1209600" progId="">
                    <p:embed/>
                  </p:oleObj>
                </mc:Choice>
                <mc:Fallback>
                  <p:oleObj name="Clip" r:id="rId13" imgW="981000" imgH="1209600" progId="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2351"/>
                          <a:ext cx="146" cy="1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69"/>
            <p:cNvGraphicFramePr>
              <a:graphicFrameLocks noChangeAspect="1"/>
            </p:cNvGraphicFramePr>
            <p:nvPr/>
          </p:nvGraphicFramePr>
          <p:xfrm>
            <a:off x="3755" y="2413"/>
            <a:ext cx="146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Clip" r:id="rId15" imgW="981000" imgH="1209600" progId="">
                    <p:embed/>
                  </p:oleObj>
                </mc:Choice>
                <mc:Fallback>
                  <p:oleObj name="Clip" r:id="rId15" imgW="981000" imgH="1209600" progId="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2413"/>
                          <a:ext cx="146" cy="1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9" name="Freeform 70"/>
            <p:cNvSpPr>
              <a:spLocks/>
            </p:cNvSpPr>
            <p:nvPr/>
          </p:nvSpPr>
          <p:spPr bwMode="auto">
            <a:xfrm>
              <a:off x="3813" y="2239"/>
              <a:ext cx="970" cy="235"/>
            </a:xfrm>
            <a:custGeom>
              <a:avLst/>
              <a:gdLst>
                <a:gd name="T0" fmla="*/ 0 w 972"/>
                <a:gd name="T1" fmla="*/ 327 h 228"/>
                <a:gd name="T2" fmla="*/ 420 w 972"/>
                <a:gd name="T3" fmla="*/ 9 h 228"/>
                <a:gd name="T4" fmla="*/ 948 w 972"/>
                <a:gd name="T5" fmla="*/ 245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70" name="Group 71"/>
            <p:cNvGrpSpPr>
              <a:grpSpLocks/>
            </p:cNvGrpSpPr>
            <p:nvPr/>
          </p:nvGrpSpPr>
          <p:grpSpPr bwMode="auto">
            <a:xfrm>
              <a:off x="4004" y="3335"/>
              <a:ext cx="292" cy="329"/>
              <a:chOff x="2870" y="1518"/>
              <a:chExt cx="292" cy="320"/>
            </a:xfrm>
          </p:grpSpPr>
          <p:graphicFrame>
            <p:nvGraphicFramePr>
              <p:cNvPr id="1033" name="Object 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6" name="Clip" r:id="rId16" imgW="819000" imgH="847800" progId="">
                      <p:embed/>
                    </p:oleObj>
                  </mc:Choice>
                  <mc:Fallback>
                    <p:oleObj name="Clip" r:id="rId16" imgW="819000" imgH="847800" progId="">
                      <p:embed/>
                      <p:pic>
                        <p:nvPicPr>
                          <p:cNvPr id="0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" name="Object 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7" name="Clip" r:id="rId18" imgW="1266840" imgH="1200240" progId="">
                      <p:embed/>
                    </p:oleObj>
                  </mc:Choice>
                  <mc:Fallback>
                    <p:oleObj name="Clip" r:id="rId18" imgW="1266840" imgH="1200240" progId="">
                      <p:embed/>
                      <p:pic>
                        <p:nvPicPr>
                          <p:cNvPr id="0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71" name="Group 74"/>
            <p:cNvGrpSpPr>
              <a:grpSpLocks/>
            </p:cNvGrpSpPr>
            <p:nvPr/>
          </p:nvGrpSpPr>
          <p:grpSpPr bwMode="auto">
            <a:xfrm>
              <a:off x="4562" y="3360"/>
              <a:ext cx="291" cy="329"/>
              <a:chOff x="2870" y="1518"/>
              <a:chExt cx="292" cy="320"/>
            </a:xfrm>
          </p:grpSpPr>
          <p:graphicFrame>
            <p:nvGraphicFramePr>
              <p:cNvPr id="1031" name="Object 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8" name="Clip" r:id="rId20" imgW="819000" imgH="847800" progId="">
                      <p:embed/>
                    </p:oleObj>
                  </mc:Choice>
                  <mc:Fallback>
                    <p:oleObj name="Clip" r:id="rId20" imgW="819000" imgH="847800" progId="">
                      <p:embed/>
                      <p:pic>
                        <p:nvPicPr>
                          <p:cNvPr id="0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" name="Clip" r:id="rId21" imgW="1266840" imgH="1200240" progId="">
                      <p:embed/>
                    </p:oleObj>
                  </mc:Choice>
                  <mc:Fallback>
                    <p:oleObj name="Clip" r:id="rId21" imgW="1266840" imgH="1200240" progId="">
                      <p:embed/>
                      <p:pic>
                        <p:nvPicPr>
                          <p:cNvPr id="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72" name="Group 77"/>
            <p:cNvGrpSpPr>
              <a:grpSpLocks/>
            </p:cNvGrpSpPr>
            <p:nvPr/>
          </p:nvGrpSpPr>
          <p:grpSpPr bwMode="auto">
            <a:xfrm>
              <a:off x="4265" y="3141"/>
              <a:ext cx="272" cy="290"/>
              <a:chOff x="4733" y="2082"/>
              <a:chExt cx="272" cy="282"/>
            </a:xfrm>
          </p:grpSpPr>
          <p:graphicFrame>
            <p:nvGraphicFramePr>
              <p:cNvPr id="1030" name="Object 78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" name="Clip" r:id="rId22" imgW="819000" imgH="847800" progId="">
                      <p:embed/>
                    </p:oleObj>
                  </mc:Choice>
                  <mc:Fallback>
                    <p:oleObj name="Clip" r:id="rId22" imgW="819000" imgH="847800" progId="">
                      <p:embed/>
                      <p:pic>
                        <p:nvPicPr>
                          <p:cNvPr id="0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29" name="Rectangle 79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</p:grpSp>
        <p:sp>
          <p:nvSpPr>
            <p:cNvPr id="1073" name="Line 80"/>
            <p:cNvSpPr>
              <a:spLocks noChangeShapeType="1"/>
            </p:cNvSpPr>
            <p:nvPr/>
          </p:nvSpPr>
          <p:spPr bwMode="auto">
            <a:xfrm>
              <a:off x="4484" y="3066"/>
              <a:ext cx="0" cy="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74" name="Group 81"/>
            <p:cNvGrpSpPr>
              <a:grpSpLocks/>
            </p:cNvGrpSpPr>
            <p:nvPr/>
          </p:nvGrpSpPr>
          <p:grpSpPr bwMode="auto">
            <a:xfrm>
              <a:off x="5001" y="2622"/>
              <a:ext cx="149" cy="316"/>
              <a:chOff x="4180" y="783"/>
              <a:chExt cx="150" cy="307"/>
            </a:xfrm>
          </p:grpSpPr>
          <p:sp>
            <p:nvSpPr>
              <p:cNvPr id="1221" name="AutoShape 8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22" name="Rectangle 8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23" name="Rectangle 8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24" name="AutoShape 8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25" name="Line 8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6" name="Line 8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7" name="Rectangle 8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28" name="Rectangle 8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</p:grpSp>
        <p:grpSp>
          <p:nvGrpSpPr>
            <p:cNvPr id="1075" name="Group 90"/>
            <p:cNvGrpSpPr>
              <a:grpSpLocks/>
            </p:cNvGrpSpPr>
            <p:nvPr/>
          </p:nvGrpSpPr>
          <p:grpSpPr bwMode="auto">
            <a:xfrm>
              <a:off x="4992" y="2965"/>
              <a:ext cx="149" cy="315"/>
              <a:chOff x="4180" y="783"/>
              <a:chExt cx="150" cy="307"/>
            </a:xfrm>
          </p:grpSpPr>
          <p:sp>
            <p:nvSpPr>
              <p:cNvPr id="1213" name="AutoShape 9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14" name="Rectangle 9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15" name="Rectangle 9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16" name="AutoShape 9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17" name="Line 9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8" name="Line 9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9" name="Rectangle 9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20" name="Rectangle 9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</p:grpSp>
        <p:sp>
          <p:nvSpPr>
            <p:cNvPr id="1076" name="Line 99"/>
            <p:cNvSpPr>
              <a:spLocks noChangeShapeType="1"/>
            </p:cNvSpPr>
            <p:nvPr/>
          </p:nvSpPr>
          <p:spPr bwMode="auto">
            <a:xfrm rot="5400000" flipH="1">
              <a:off x="4707" y="2911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7" name="Line 100"/>
            <p:cNvSpPr>
              <a:spLocks noChangeShapeType="1"/>
            </p:cNvSpPr>
            <p:nvPr/>
          </p:nvSpPr>
          <p:spPr bwMode="auto">
            <a:xfrm rot="-5400000">
              <a:off x="4977" y="3107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8" name="Line 101"/>
            <p:cNvSpPr>
              <a:spLocks noChangeShapeType="1"/>
            </p:cNvSpPr>
            <p:nvPr/>
          </p:nvSpPr>
          <p:spPr bwMode="auto">
            <a:xfrm rot="-5400000">
              <a:off x="4970" y="2745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9" name="Line 102"/>
            <p:cNvSpPr>
              <a:spLocks noChangeShapeType="1"/>
            </p:cNvSpPr>
            <p:nvPr/>
          </p:nvSpPr>
          <p:spPr bwMode="auto">
            <a:xfrm flipV="1">
              <a:off x="4024" y="1280"/>
              <a:ext cx="328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0" name="Line 103"/>
            <p:cNvSpPr>
              <a:spLocks noChangeShapeType="1"/>
            </p:cNvSpPr>
            <p:nvPr/>
          </p:nvSpPr>
          <p:spPr bwMode="auto">
            <a:xfrm>
              <a:off x="4694" y="1299"/>
              <a:ext cx="348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1" name="Line 104"/>
            <p:cNvSpPr>
              <a:spLocks noChangeShapeType="1"/>
            </p:cNvSpPr>
            <p:nvPr/>
          </p:nvSpPr>
          <p:spPr bwMode="auto">
            <a:xfrm flipH="1">
              <a:off x="5066" y="1558"/>
              <a:ext cx="17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2" name="Line 105"/>
            <p:cNvSpPr>
              <a:spLocks noChangeShapeType="1"/>
            </p:cNvSpPr>
            <p:nvPr/>
          </p:nvSpPr>
          <p:spPr bwMode="auto">
            <a:xfrm>
              <a:off x="4514" y="1385"/>
              <a:ext cx="0" cy="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3" name="Line 106"/>
            <p:cNvSpPr>
              <a:spLocks noChangeShapeType="1"/>
            </p:cNvSpPr>
            <p:nvPr/>
          </p:nvSpPr>
          <p:spPr bwMode="auto">
            <a:xfrm>
              <a:off x="4532" y="1884"/>
              <a:ext cx="383" cy="2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4" name="Line 107"/>
            <p:cNvSpPr>
              <a:spLocks noChangeShapeType="1"/>
            </p:cNvSpPr>
            <p:nvPr/>
          </p:nvSpPr>
          <p:spPr bwMode="auto">
            <a:xfrm flipH="1">
              <a:off x="4862" y="2243"/>
              <a:ext cx="191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" name="Line 108"/>
            <p:cNvSpPr>
              <a:spLocks noChangeShapeType="1"/>
            </p:cNvSpPr>
            <p:nvPr/>
          </p:nvSpPr>
          <p:spPr bwMode="auto">
            <a:xfrm flipH="1">
              <a:off x="4699" y="1533"/>
              <a:ext cx="40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6" name="Line 109"/>
            <p:cNvSpPr>
              <a:spLocks noChangeShapeType="1"/>
            </p:cNvSpPr>
            <p:nvPr/>
          </p:nvSpPr>
          <p:spPr bwMode="auto">
            <a:xfrm flipH="1">
              <a:off x="4706" y="1102"/>
              <a:ext cx="251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7" name="Line 110"/>
            <p:cNvSpPr>
              <a:spLocks noChangeShapeType="1"/>
            </p:cNvSpPr>
            <p:nvPr/>
          </p:nvSpPr>
          <p:spPr bwMode="auto">
            <a:xfrm flipH="1">
              <a:off x="5220" y="1237"/>
              <a:ext cx="145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88" name="Group 111"/>
            <p:cNvGrpSpPr>
              <a:grpSpLocks/>
            </p:cNvGrpSpPr>
            <p:nvPr/>
          </p:nvGrpSpPr>
          <p:grpSpPr bwMode="auto">
            <a:xfrm>
              <a:off x="3652" y="1385"/>
              <a:ext cx="359" cy="180"/>
              <a:chOff x="3600" y="219"/>
              <a:chExt cx="360" cy="175"/>
            </a:xfrm>
          </p:grpSpPr>
          <p:sp>
            <p:nvSpPr>
              <p:cNvPr id="1200" name="Oval 11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201" name="Line 11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2" name="Line 11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3" name="Rectangle 11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04" name="Oval 11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205" name="Group 11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0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11" name="Line 1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12" name="Line 1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06" name="Group 12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07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08" name="Line 1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09" name="Line 1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89" name="Group 125"/>
            <p:cNvGrpSpPr>
              <a:grpSpLocks/>
            </p:cNvGrpSpPr>
            <p:nvPr/>
          </p:nvGrpSpPr>
          <p:grpSpPr bwMode="auto">
            <a:xfrm>
              <a:off x="4334" y="1209"/>
              <a:ext cx="360" cy="180"/>
              <a:chOff x="3600" y="219"/>
              <a:chExt cx="360" cy="175"/>
            </a:xfrm>
          </p:grpSpPr>
          <p:sp>
            <p:nvSpPr>
              <p:cNvPr id="1187" name="Oval 12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188" name="Line 12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89" name="Line 12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0" name="Rectangle 12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91" name="Oval 13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192" name="Group 13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9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98" name="Line 1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99" name="Line 1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93" name="Group 13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95" name="Line 1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96" name="Line 1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0" name="Group 139"/>
            <p:cNvGrpSpPr>
              <a:grpSpLocks/>
            </p:cNvGrpSpPr>
            <p:nvPr/>
          </p:nvGrpSpPr>
          <p:grpSpPr bwMode="auto">
            <a:xfrm>
              <a:off x="4347" y="1716"/>
              <a:ext cx="359" cy="180"/>
              <a:chOff x="3600" y="219"/>
              <a:chExt cx="360" cy="175"/>
            </a:xfrm>
          </p:grpSpPr>
          <p:sp>
            <p:nvSpPr>
              <p:cNvPr id="1174" name="Oval 14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175" name="Line 14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6" name="Line 14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7" name="Rectangle 14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78" name="Oval 14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179" name="Group 14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5" name="Line 1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6" name="Line 1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80" name="Group 14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1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2" name="Line 1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3" name="Line 1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1" name="Group 153"/>
            <p:cNvGrpSpPr>
              <a:grpSpLocks/>
            </p:cNvGrpSpPr>
            <p:nvPr/>
          </p:nvGrpSpPr>
          <p:grpSpPr bwMode="auto">
            <a:xfrm>
              <a:off x="5042" y="1370"/>
              <a:ext cx="358" cy="179"/>
              <a:chOff x="3600" y="219"/>
              <a:chExt cx="360" cy="175"/>
            </a:xfrm>
          </p:grpSpPr>
          <p:sp>
            <p:nvSpPr>
              <p:cNvPr id="1161" name="Oval 15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162" name="Line 15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63" name="Line 15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64" name="Rectangle 15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65" name="Oval 15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166" name="Group 15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1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72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73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67" name="Group 16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69" name="Line 16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70" name="Line 16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2" name="Group 167"/>
            <p:cNvGrpSpPr>
              <a:grpSpLocks/>
            </p:cNvGrpSpPr>
            <p:nvPr/>
          </p:nvGrpSpPr>
          <p:grpSpPr bwMode="auto">
            <a:xfrm>
              <a:off x="4903" y="2061"/>
              <a:ext cx="359" cy="179"/>
              <a:chOff x="3600" y="219"/>
              <a:chExt cx="360" cy="175"/>
            </a:xfrm>
          </p:grpSpPr>
          <p:sp>
            <p:nvSpPr>
              <p:cNvPr id="1148" name="Oval 16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149" name="Line 16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50" name="Line 17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51" name="Rectangle 17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52" name="Oval 17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153" name="Group 17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59" name="Line 1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60" name="Line 1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54" name="Group 17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55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56" name="Line 17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57" name="Line 18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3" name="Group 181"/>
            <p:cNvGrpSpPr>
              <a:grpSpLocks/>
            </p:cNvGrpSpPr>
            <p:nvPr/>
          </p:nvGrpSpPr>
          <p:grpSpPr bwMode="auto">
            <a:xfrm>
              <a:off x="4664" y="2511"/>
              <a:ext cx="359" cy="181"/>
              <a:chOff x="3600" y="219"/>
              <a:chExt cx="360" cy="175"/>
            </a:xfrm>
          </p:grpSpPr>
          <p:sp>
            <p:nvSpPr>
              <p:cNvPr id="1135" name="Oval 18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136" name="Line 18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7" name="Line 18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8" name="Rectangle 18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39" name="Oval 18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140" name="Group 18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45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6" name="Line 1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7" name="Line 1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41" name="Group 19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4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3" name="Line 1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4" name="Line 1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4" name="Group 195"/>
            <p:cNvGrpSpPr>
              <a:grpSpLocks/>
            </p:cNvGrpSpPr>
            <p:nvPr/>
          </p:nvGrpSpPr>
          <p:grpSpPr bwMode="auto">
            <a:xfrm>
              <a:off x="4227" y="2888"/>
              <a:ext cx="359" cy="179"/>
              <a:chOff x="3600" y="219"/>
              <a:chExt cx="360" cy="175"/>
            </a:xfrm>
          </p:grpSpPr>
          <p:sp>
            <p:nvSpPr>
              <p:cNvPr id="1122" name="Oval 19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123" name="Line 19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4" name="Line 19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5" name="Rectangle 19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6" name="Oval 20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127" name="Group 20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2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33" name="Line 20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34" name="Line 20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8" name="Group 20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9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30" name="Line 20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31" name="Line 20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5" name="Group 209"/>
            <p:cNvGrpSpPr>
              <a:grpSpLocks/>
            </p:cNvGrpSpPr>
            <p:nvPr/>
          </p:nvGrpSpPr>
          <p:grpSpPr bwMode="auto">
            <a:xfrm>
              <a:off x="3652" y="2598"/>
              <a:ext cx="359" cy="179"/>
              <a:chOff x="3600" y="219"/>
              <a:chExt cx="360" cy="175"/>
            </a:xfrm>
          </p:grpSpPr>
          <p:sp>
            <p:nvSpPr>
              <p:cNvPr id="1109" name="Oval 2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sp>
            <p:nvSpPr>
              <p:cNvPr id="1110" name="Line 2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11" name="Line 2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12" name="Rectangle 2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13" name="Oval 2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sz="1600"/>
              </a:p>
            </p:txBody>
          </p:sp>
          <p:grpSp>
            <p:nvGrpSpPr>
              <p:cNvPr id="1114" name="Group 2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9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0" name="Line 2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1" name="Line 2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15" name="Group 2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16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17" name="Line 2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18" name="Line 2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096" name="Line 223"/>
            <p:cNvSpPr>
              <a:spLocks noChangeShapeType="1"/>
            </p:cNvSpPr>
            <p:nvPr/>
          </p:nvSpPr>
          <p:spPr bwMode="auto">
            <a:xfrm>
              <a:off x="3830" y="2782"/>
              <a:ext cx="1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7" name="Line 224"/>
            <p:cNvSpPr>
              <a:spLocks noChangeShapeType="1"/>
            </p:cNvSpPr>
            <p:nvPr/>
          </p:nvSpPr>
          <p:spPr bwMode="auto">
            <a:xfrm flipV="1">
              <a:off x="4192" y="3361"/>
              <a:ext cx="208" cy="1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8" name="Line 225"/>
            <p:cNvSpPr>
              <a:spLocks noChangeShapeType="1"/>
            </p:cNvSpPr>
            <p:nvPr/>
          </p:nvSpPr>
          <p:spPr bwMode="auto">
            <a:xfrm flipV="1">
              <a:off x="4438" y="2977"/>
              <a:ext cx="0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9" name="Line 226"/>
            <p:cNvSpPr>
              <a:spLocks noChangeShapeType="1"/>
            </p:cNvSpPr>
            <p:nvPr/>
          </p:nvSpPr>
          <p:spPr bwMode="auto">
            <a:xfrm>
              <a:off x="3969" y="2684"/>
              <a:ext cx="354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0" name="Line 227"/>
            <p:cNvSpPr>
              <a:spLocks noChangeShapeType="1"/>
            </p:cNvSpPr>
            <p:nvPr/>
          </p:nvSpPr>
          <p:spPr bwMode="auto">
            <a:xfrm>
              <a:off x="3915" y="2738"/>
              <a:ext cx="385" cy="2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1" name="Line 228"/>
            <p:cNvSpPr>
              <a:spLocks noChangeShapeType="1"/>
            </p:cNvSpPr>
            <p:nvPr/>
          </p:nvSpPr>
          <p:spPr bwMode="auto">
            <a:xfrm flipV="1">
              <a:off x="3846" y="2584"/>
              <a:ext cx="885" cy="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2" name="Line 229"/>
            <p:cNvSpPr>
              <a:spLocks noChangeShapeType="1"/>
            </p:cNvSpPr>
            <p:nvPr/>
          </p:nvSpPr>
          <p:spPr bwMode="auto">
            <a:xfrm flipV="1">
              <a:off x="4946" y="2177"/>
              <a:ext cx="246" cy="3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3" name="Line 230"/>
            <p:cNvSpPr>
              <a:spLocks noChangeShapeType="1"/>
            </p:cNvSpPr>
            <p:nvPr/>
          </p:nvSpPr>
          <p:spPr bwMode="auto">
            <a:xfrm flipH="1" flipV="1">
              <a:off x="4600" y="1861"/>
              <a:ext cx="361" cy="2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4" name="Line 231"/>
            <p:cNvSpPr>
              <a:spLocks noChangeShapeType="1"/>
            </p:cNvSpPr>
            <p:nvPr/>
          </p:nvSpPr>
          <p:spPr bwMode="auto">
            <a:xfrm flipV="1">
              <a:off x="4592" y="1346"/>
              <a:ext cx="0" cy="3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5" name="Line 232"/>
            <p:cNvSpPr>
              <a:spLocks noChangeShapeType="1"/>
            </p:cNvSpPr>
            <p:nvPr/>
          </p:nvSpPr>
          <p:spPr bwMode="auto">
            <a:xfrm flipH="1">
              <a:off x="4000" y="1354"/>
              <a:ext cx="377" cy="1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6" name="Line 233"/>
            <p:cNvSpPr>
              <a:spLocks noChangeShapeType="1"/>
            </p:cNvSpPr>
            <p:nvPr/>
          </p:nvSpPr>
          <p:spPr bwMode="auto">
            <a:xfrm>
              <a:off x="3831" y="1531"/>
              <a:ext cx="161" cy="2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7" name="Freeform 234"/>
            <p:cNvSpPr>
              <a:spLocks/>
            </p:cNvSpPr>
            <p:nvPr/>
          </p:nvSpPr>
          <p:spPr bwMode="auto">
            <a:xfrm>
              <a:off x="4103" y="861"/>
              <a:ext cx="166" cy="562"/>
            </a:xfrm>
            <a:custGeom>
              <a:avLst/>
              <a:gdLst>
                <a:gd name="T0" fmla="*/ 166 w 166"/>
                <a:gd name="T1" fmla="*/ 0 h 562"/>
                <a:gd name="T2" fmla="*/ 43 w 166"/>
                <a:gd name="T3" fmla="*/ 123 h 562"/>
                <a:gd name="T4" fmla="*/ 5 w 166"/>
                <a:gd name="T5" fmla="*/ 323 h 562"/>
                <a:gd name="T6" fmla="*/ 74 w 166"/>
                <a:gd name="T7" fmla="*/ 562 h 5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62"/>
                <a:gd name="T14" fmla="*/ 166 w 166"/>
                <a:gd name="T15" fmla="*/ 562 h 5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62">
                  <a:moveTo>
                    <a:pt x="166" y="0"/>
                  </a:moveTo>
                  <a:cubicBezTo>
                    <a:pt x="118" y="34"/>
                    <a:pt x="70" y="69"/>
                    <a:pt x="43" y="123"/>
                  </a:cubicBezTo>
                  <a:cubicBezTo>
                    <a:pt x="16" y="177"/>
                    <a:pt x="0" y="250"/>
                    <a:pt x="5" y="323"/>
                  </a:cubicBezTo>
                  <a:cubicBezTo>
                    <a:pt x="10" y="396"/>
                    <a:pt x="63" y="522"/>
                    <a:pt x="74" y="56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8" name="Text Box 235"/>
            <p:cNvSpPr txBox="1">
              <a:spLocks noChangeArrowheads="1"/>
            </p:cNvSpPr>
            <p:nvPr/>
          </p:nvSpPr>
          <p:spPr bwMode="auto">
            <a:xfrm>
              <a:off x="4257" y="727"/>
              <a:ext cx="37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“link”</a:t>
              </a:r>
              <a:endParaRPr lang="en-US" sz="1800">
                <a:latin typeface="Comic Sans MS" pitchFamily="66" charset="0"/>
              </a:endParaRPr>
            </a:p>
          </p:txBody>
        </p:sp>
      </p:grpSp>
      <p:sp>
        <p:nvSpPr>
          <p:cNvPr id="1044" name="Text Box 238"/>
          <p:cNvSpPr txBox="1">
            <a:spLocks noChangeArrowheads="1"/>
          </p:cNvSpPr>
          <p:nvPr/>
        </p:nvSpPr>
        <p:spPr bwMode="auto">
          <a:xfrm>
            <a:off x="3559175" y="1052513"/>
            <a:ext cx="55848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000"/>
              <a:t>Πρωτόκολλα ζεύξεις διαφορετικών τεχνολογιών </a:t>
            </a:r>
          </a:p>
          <a:p>
            <a:pPr algn="r"/>
            <a:r>
              <a:rPr lang="el-GR" sz="2000" b="1"/>
              <a:t>μπορεί να διαφέρουν μεταξύ 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 Bar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FF6633"/>
      </a:accent1>
      <a:accent2>
        <a:srgbClr val="FF00FF"/>
      </a:accent2>
      <a:accent3>
        <a:srgbClr val="FFFFFF"/>
      </a:accent3>
      <a:accent4>
        <a:srgbClr val="000000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Side Bar">
      <a:majorFont>
        <a:latin typeface="Arial Greek"/>
        <a:ea typeface=""/>
        <a:cs typeface=""/>
      </a:majorFont>
      <a:minorFont>
        <a:latin typeface="Arial Gree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Greek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Greek" charset="-95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31193</TotalTime>
  <Words>6749</Words>
  <Application>Microsoft Office PowerPoint</Application>
  <PresentationFormat>Overhead</PresentationFormat>
  <Paragraphs>1022</Paragraphs>
  <Slides>87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Side Bar</vt:lpstr>
      <vt:lpstr>Clip</vt:lpstr>
      <vt:lpstr>Equation</vt:lpstr>
      <vt:lpstr>HY-335 : Δίκτυα Υπολογιστών  </vt:lpstr>
      <vt:lpstr>Θέματα προς συζήτηση</vt:lpstr>
      <vt:lpstr>Μοντέλο επιπέδων Διαδικτύου (Στοίβα TCP/IP)</vt:lpstr>
      <vt:lpstr>Ενθυλάκωση</vt:lpstr>
      <vt:lpstr>Ενθυλάκωση </vt:lpstr>
      <vt:lpstr>Επίπεδο ζεύξης</vt:lpstr>
      <vt:lpstr>Επίπεδο ζεύξης: εισαγωγικά σχόλια</vt:lpstr>
      <vt:lpstr>Χρήσιμη Ορολογία στο Επίπεδο Zεύξης</vt:lpstr>
      <vt:lpstr>Επίπεδο ζεύξης: εισαγωγή</vt:lpstr>
      <vt:lpstr>Είδη ζεύξεων</vt:lpstr>
      <vt:lpstr>Επίπεδο ζεύξης: δυο τύποι ζεύξεων</vt:lpstr>
      <vt:lpstr>Τύποι ζεύξεων</vt:lpstr>
      <vt:lpstr>Επικοινωνία προσαρμοστών (adapters)</vt:lpstr>
      <vt:lpstr>Προσαρμοστές (adapters)</vt:lpstr>
      <vt:lpstr>Υπηρεσίες στο Επίπεδο ζεύξης</vt:lpstr>
      <vt:lpstr>Υπηρεσίες επιπέδου ζεύξης (περισσότερα)</vt:lpstr>
      <vt:lpstr>Ανίχνευση λαθών </vt:lpstr>
      <vt:lpstr>Ανίχνευση Λάθους</vt:lpstr>
      <vt:lpstr>Έλεγχοι ισοτιμίας</vt:lpstr>
      <vt:lpstr>Έλεγχος ισοτιμίας</vt:lpstr>
      <vt:lpstr>Περίπτωση πολλαπλών λαθών (Parity checks)</vt:lpstr>
      <vt:lpstr>Forward error correction (FEC) μηχανισμοί</vt:lpstr>
      <vt:lpstr>Μέθοδοι αθροίσματος ελέγχου (checksumming) </vt:lpstr>
      <vt:lpstr>Έλεγχος κυκλικού πλεονασμού- Cyclic Redundancy Check (CRC)</vt:lpstr>
      <vt:lpstr>Checksumming: Έλεγχος κυκλικού πλεονασμού</vt:lpstr>
      <vt:lpstr>Συστήματα πολλαπλής πρόσβασης (multiple access)</vt:lpstr>
      <vt:lpstr>Πρωτόκολλα πολλαπλής πρόσβασης</vt:lpstr>
      <vt:lpstr>Ανενεργό πρωτόκολλο πολλαπλής πρόσβασης</vt:lpstr>
      <vt:lpstr>Πρωτόκολλα MAC: ταξινόμηση</vt:lpstr>
      <vt:lpstr>Κριτήρια Αξιολόγησης Πρωτοκόλλων Πρόσβασης</vt:lpstr>
      <vt:lpstr>MAC πρωτόκολλα κατανομής του καναλιού: TDMA</vt:lpstr>
      <vt:lpstr>MAC πρωτόκολλα κατανομής του καναλιού: FDMA</vt:lpstr>
      <vt:lpstr>Πρωτόκολλα Τυχαίας Προσπέλασης (Random Access)</vt:lpstr>
      <vt:lpstr>ALOHA με σχισμές (slotted ALOHA)</vt:lpstr>
      <vt:lpstr>Slotted ALOHA</vt:lpstr>
      <vt:lpstr>Αποδοτικότητα του Slotted Aloha </vt:lpstr>
      <vt:lpstr>Slotted ALOHA</vt:lpstr>
      <vt:lpstr>Καθαρό (unslotted) ALOHA (pure ALOHA)</vt:lpstr>
      <vt:lpstr>Καθαρό (unslotted) ALOHA (pure ALOHA)</vt:lpstr>
      <vt:lpstr>Αποδοτικότητα του Pure Aloha </vt:lpstr>
      <vt:lpstr>Ανεπάρκεια του ALOHA </vt:lpstr>
      <vt:lpstr>Σημαντικοί κανόνες στη μετάδοση πλαισίων στην αναμετάδοση </vt:lpstr>
      <vt:lpstr>Carrier Sense Multiple Access: Συγκρούσεις</vt:lpstr>
      <vt:lpstr>Εντοπισμός σύγκρουσης</vt:lpstr>
      <vt:lpstr>Έλεγχος πολλαπλής πρόσβασης (συνέχεια)</vt:lpstr>
      <vt:lpstr>Έλεγχος πολλαπλής πρόσβασης (συνέχεια)</vt:lpstr>
      <vt:lpstr>Έλεγχος πολλαπλής πρόσβασης (Multiple Access Control)</vt:lpstr>
      <vt:lpstr>CSMA/CD: Ethernet’s  Multiple Access Protocol</vt:lpstr>
      <vt:lpstr>Ethernet: Αναξιόπιστο, υπηρεσία χωρίς-σύνδεση</vt:lpstr>
      <vt:lpstr>Δομή πλαισίου Ethernet</vt:lpstr>
      <vt:lpstr>Δομή πλαισίου Ethernet (περισσότερα)</vt:lpstr>
      <vt:lpstr>Ethernet CSMA/CD αλγόριθμος</vt:lpstr>
      <vt:lpstr>Αποδοτικότητα του CSMA/CD </vt:lpstr>
      <vt:lpstr>Ethernet’s CSMA/CD (περισσότερα)</vt:lpstr>
      <vt:lpstr>Διαδικασία εκθετικού backoff </vt:lpstr>
      <vt:lpstr>Ethernet- Τεχνολογίες</vt:lpstr>
      <vt:lpstr>10Base2 Ethernet</vt:lpstr>
      <vt:lpstr>10BaseT και 100BaseT</vt:lpstr>
      <vt:lpstr>Gigabit Ethernet</vt:lpstr>
      <vt:lpstr>ARP: Address Resolution Protocol</vt:lpstr>
      <vt:lpstr>LAN Διευθύνσεις και ARP</vt:lpstr>
      <vt:lpstr>LAN Διεύθυνση</vt:lpstr>
      <vt:lpstr>ARP πρωτόκολλο: Ίδιο LAN (δίκτυο)</vt:lpstr>
      <vt:lpstr>Μια άλλη αντιστοιχία μεταξύ Επιπέδου Δικτύου &amp; MAC</vt:lpstr>
      <vt:lpstr>MAC Διευθύνσεις</vt:lpstr>
      <vt:lpstr>Γιατί κάποια επίπεδα έχουν την δικιά τους διεύθυνση?</vt:lpstr>
      <vt:lpstr>Τοπολογία Αστεριού (Star topology)</vt:lpstr>
      <vt:lpstr>Hubs</vt:lpstr>
      <vt:lpstr>Hubs</vt:lpstr>
      <vt:lpstr>Διασύνδεση με hubs</vt:lpstr>
      <vt:lpstr>Διασύνδεση με hubs (πλεονεκτήματα)</vt:lpstr>
      <vt:lpstr>Διασύνδεση με hubs (μειονεκτήματα)</vt:lpstr>
      <vt:lpstr>Διασύνδεση με hubs (μειονεκτήματα)</vt:lpstr>
      <vt:lpstr>Bridges (or layer-2 switches)</vt:lpstr>
      <vt:lpstr>Γέφυρα (bridge)</vt:lpstr>
      <vt:lpstr>Γέφυρα</vt:lpstr>
      <vt:lpstr>Η ιδιότητα του self-learning της γέφυρας</vt:lpstr>
      <vt:lpstr>Η ιδιότητα του self-learning της γέφυρας (con’td)</vt:lpstr>
      <vt:lpstr>Το καλυπτόμενο δέντρο στις γέφυρες</vt:lpstr>
      <vt:lpstr>Switches</vt:lpstr>
      <vt:lpstr>Switches: αποκλειστική πρόσβαση</vt:lpstr>
      <vt:lpstr>Switches: αποκλειστική πρόσβαση</vt:lpstr>
      <vt:lpstr>Παράδειγμα</vt:lpstr>
      <vt:lpstr>Institutional δίκτυο</vt:lpstr>
      <vt:lpstr>Παράδειγμα Switch</vt:lpstr>
      <vt:lpstr>Δρομολογώντας σε ένα άλλο LAN</vt:lpstr>
      <vt:lpstr>PowerPoint Presentation</vt:lpstr>
    </vt:vector>
  </TitlesOfParts>
  <Company>Department of Computer Science, Univ. of Crete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 - CS335</dc:title>
  <dc:creator>Vasilios A. Siris</dc:creator>
  <cp:lastModifiedBy>Maria Papadopouli</cp:lastModifiedBy>
  <cp:revision>1198</cp:revision>
  <cp:lastPrinted>2001-02-12T20:44:43Z</cp:lastPrinted>
  <dcterms:created xsi:type="dcterms:W3CDTF">1995-05-28T16:26:58Z</dcterms:created>
  <dcterms:modified xsi:type="dcterms:W3CDTF">2012-11-14T19:43:59Z</dcterms:modified>
</cp:coreProperties>
</file>