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560" r:id="rId2"/>
    <p:sldId id="571" r:id="rId3"/>
    <p:sldId id="375" r:id="rId4"/>
    <p:sldId id="482" r:id="rId5"/>
    <p:sldId id="459" r:id="rId6"/>
    <p:sldId id="460" r:id="rId7"/>
    <p:sldId id="386" r:id="rId8"/>
    <p:sldId id="461" r:id="rId9"/>
    <p:sldId id="490" r:id="rId10"/>
    <p:sldId id="582" r:id="rId11"/>
    <p:sldId id="583" r:id="rId12"/>
    <p:sldId id="584" r:id="rId13"/>
    <p:sldId id="549" r:id="rId14"/>
    <p:sldId id="481" r:id="rId15"/>
    <p:sldId id="486" r:id="rId16"/>
    <p:sldId id="484" r:id="rId17"/>
    <p:sldId id="488" r:id="rId18"/>
    <p:sldId id="548" r:id="rId19"/>
    <p:sldId id="489" r:id="rId20"/>
    <p:sldId id="491" r:id="rId21"/>
    <p:sldId id="496" r:id="rId22"/>
    <p:sldId id="493" r:id="rId23"/>
    <p:sldId id="439" r:id="rId24"/>
    <p:sldId id="440" r:id="rId25"/>
    <p:sldId id="441" r:id="rId26"/>
    <p:sldId id="561" r:id="rId27"/>
    <p:sldId id="562" r:id="rId28"/>
    <p:sldId id="563" r:id="rId29"/>
    <p:sldId id="564" r:id="rId30"/>
    <p:sldId id="565" r:id="rId31"/>
    <p:sldId id="566" r:id="rId32"/>
    <p:sldId id="567" r:id="rId33"/>
    <p:sldId id="568" r:id="rId34"/>
    <p:sldId id="569" r:id="rId35"/>
    <p:sldId id="570" r:id="rId36"/>
    <p:sldId id="585" r:id="rId37"/>
    <p:sldId id="577" r:id="rId38"/>
    <p:sldId id="576" r:id="rId39"/>
    <p:sldId id="572" r:id="rId40"/>
  </p:sldIdLst>
  <p:sldSz cx="9144000" cy="6858000" type="overhead"/>
  <p:notesSz cx="7099300" cy="10234613"/>
  <p:defaultTextStyle>
    <a:defPPr>
      <a:defRPr lang="en-US"/>
    </a:defPPr>
    <a:lvl1pPr algn="r" rtl="0" fontAlgn="base">
      <a:spcBef>
        <a:spcPct val="0"/>
      </a:spcBef>
      <a:spcAft>
        <a:spcPct val="0"/>
      </a:spcAft>
      <a:defRPr sz="1600" kern="1200">
        <a:solidFill>
          <a:schemeClr val="tx1"/>
        </a:solidFill>
        <a:latin typeface="Arial Greek" charset="-95"/>
        <a:ea typeface="+mn-ea"/>
        <a:cs typeface="+mn-cs"/>
      </a:defRPr>
    </a:lvl1pPr>
    <a:lvl2pPr marL="457200" algn="r" rtl="0" fontAlgn="base">
      <a:spcBef>
        <a:spcPct val="0"/>
      </a:spcBef>
      <a:spcAft>
        <a:spcPct val="0"/>
      </a:spcAft>
      <a:defRPr sz="1600" kern="1200">
        <a:solidFill>
          <a:schemeClr val="tx1"/>
        </a:solidFill>
        <a:latin typeface="Arial Greek" charset="-95"/>
        <a:ea typeface="+mn-ea"/>
        <a:cs typeface="+mn-cs"/>
      </a:defRPr>
    </a:lvl2pPr>
    <a:lvl3pPr marL="914400" algn="r" rtl="0" fontAlgn="base">
      <a:spcBef>
        <a:spcPct val="0"/>
      </a:spcBef>
      <a:spcAft>
        <a:spcPct val="0"/>
      </a:spcAft>
      <a:defRPr sz="1600" kern="1200">
        <a:solidFill>
          <a:schemeClr val="tx1"/>
        </a:solidFill>
        <a:latin typeface="Arial Greek" charset="-95"/>
        <a:ea typeface="+mn-ea"/>
        <a:cs typeface="+mn-cs"/>
      </a:defRPr>
    </a:lvl3pPr>
    <a:lvl4pPr marL="1371600" algn="r" rtl="0" fontAlgn="base">
      <a:spcBef>
        <a:spcPct val="0"/>
      </a:spcBef>
      <a:spcAft>
        <a:spcPct val="0"/>
      </a:spcAft>
      <a:defRPr sz="1600" kern="1200">
        <a:solidFill>
          <a:schemeClr val="tx1"/>
        </a:solidFill>
        <a:latin typeface="Arial Greek" charset="-95"/>
        <a:ea typeface="+mn-ea"/>
        <a:cs typeface="+mn-cs"/>
      </a:defRPr>
    </a:lvl4pPr>
    <a:lvl5pPr marL="1828800" algn="r" rtl="0" fontAlgn="base">
      <a:spcBef>
        <a:spcPct val="0"/>
      </a:spcBef>
      <a:spcAft>
        <a:spcPct val="0"/>
      </a:spcAft>
      <a:defRPr sz="1600" kern="1200">
        <a:solidFill>
          <a:schemeClr val="tx1"/>
        </a:solidFill>
        <a:latin typeface="Arial Greek" charset="-95"/>
        <a:ea typeface="+mn-ea"/>
        <a:cs typeface="+mn-cs"/>
      </a:defRPr>
    </a:lvl5pPr>
    <a:lvl6pPr marL="2286000" algn="l" defTabSz="914400" rtl="0" eaLnBrk="1" latinLnBrk="0" hangingPunct="1">
      <a:defRPr sz="1600" kern="1200">
        <a:solidFill>
          <a:schemeClr val="tx1"/>
        </a:solidFill>
        <a:latin typeface="Arial Greek" charset="-95"/>
        <a:ea typeface="+mn-ea"/>
        <a:cs typeface="+mn-cs"/>
      </a:defRPr>
    </a:lvl6pPr>
    <a:lvl7pPr marL="2743200" algn="l" defTabSz="914400" rtl="0" eaLnBrk="1" latinLnBrk="0" hangingPunct="1">
      <a:defRPr sz="1600" kern="1200">
        <a:solidFill>
          <a:schemeClr val="tx1"/>
        </a:solidFill>
        <a:latin typeface="Arial Greek" charset="-95"/>
        <a:ea typeface="+mn-ea"/>
        <a:cs typeface="+mn-cs"/>
      </a:defRPr>
    </a:lvl7pPr>
    <a:lvl8pPr marL="3200400" algn="l" defTabSz="914400" rtl="0" eaLnBrk="1" latinLnBrk="0" hangingPunct="1">
      <a:defRPr sz="1600" kern="1200">
        <a:solidFill>
          <a:schemeClr val="tx1"/>
        </a:solidFill>
        <a:latin typeface="Arial Greek" charset="-95"/>
        <a:ea typeface="+mn-ea"/>
        <a:cs typeface="+mn-cs"/>
      </a:defRPr>
    </a:lvl8pPr>
    <a:lvl9pPr marL="3657600" algn="l" defTabSz="914400" rtl="0" eaLnBrk="1" latinLnBrk="0" hangingPunct="1">
      <a:defRPr sz="1600" kern="1200">
        <a:solidFill>
          <a:schemeClr val="tx1"/>
        </a:solidFill>
        <a:latin typeface="Arial Greek" charset="-95"/>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bg1"/>
    </p:penClr>
  </p:showPr>
  <p:clrMru>
    <a:srgbClr val="96E9AF"/>
    <a:srgbClr val="8585FF"/>
    <a:srgbClr val="E5E500"/>
    <a:srgbClr val="999999"/>
    <a:srgbClr val="3333FF"/>
    <a:srgbClr val="CA4AB5"/>
    <a:srgbClr val="6699FF"/>
    <a:srgbClr val="96969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24" autoAdjust="0"/>
    <p:restoredTop sz="94660"/>
  </p:normalViewPr>
  <p:slideViewPr>
    <p:cSldViewPr>
      <p:cViewPr varScale="1">
        <p:scale>
          <a:sx n="82" d="100"/>
          <a:sy n="82" d="100"/>
        </p:scale>
        <p:origin x="-60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2118" y="1278"/>
      </p:cViewPr>
      <p:guideLst>
        <p:guide orient="horz" pos="2229"/>
        <p:guide pos="3025"/>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2225" y="-7938"/>
            <a:ext cx="3021013" cy="495301"/>
          </a:xfrm>
          <a:prstGeom prst="rect">
            <a:avLst/>
          </a:prstGeom>
          <a:noFill/>
          <a:ln w="9525">
            <a:noFill/>
            <a:miter lim="800000"/>
            <a:headEnd/>
            <a:tailEnd/>
          </a:ln>
          <a:effectLst/>
        </p:spPr>
        <p:txBody>
          <a:bodyPr vert="horz" wrap="square" lIns="21587" tIns="0" rIns="21587" bIns="0" numCol="1" anchor="t" anchorCtr="0" compatLnSpc="1">
            <a:prstTxWarp prst="textNoShape">
              <a:avLst/>
            </a:prstTxWarp>
          </a:bodyPr>
          <a:lstStyle>
            <a:lvl1pPr algn="l" defTabSz="996950" eaLnBrk="0" hangingPunct="0">
              <a:defRPr sz="1300" i="1">
                <a:latin typeface="Times New Roman Greek" charset="-95"/>
              </a:defRPr>
            </a:lvl1pPr>
          </a:lstStyle>
          <a:p>
            <a:pPr>
              <a:defRPr/>
            </a:pPr>
            <a:endParaRPr lang="en-US"/>
          </a:p>
        </p:txBody>
      </p:sp>
      <p:sp>
        <p:nvSpPr>
          <p:cNvPr id="4099" name="Rectangle 3"/>
          <p:cNvSpPr>
            <a:spLocks noGrp="1" noChangeArrowheads="1"/>
          </p:cNvSpPr>
          <p:nvPr>
            <p:ph type="dt" sz="quarter" idx="1"/>
          </p:nvPr>
        </p:nvSpPr>
        <p:spPr bwMode="auto">
          <a:xfrm>
            <a:off x="4056063" y="-7938"/>
            <a:ext cx="3021012" cy="495301"/>
          </a:xfrm>
          <a:prstGeom prst="rect">
            <a:avLst/>
          </a:prstGeom>
          <a:noFill/>
          <a:ln w="9525">
            <a:noFill/>
            <a:miter lim="800000"/>
            <a:headEnd/>
            <a:tailEnd/>
          </a:ln>
          <a:effectLst/>
        </p:spPr>
        <p:txBody>
          <a:bodyPr vert="horz" wrap="square" lIns="21587" tIns="0" rIns="21587" bIns="0" numCol="1" anchor="t" anchorCtr="0" compatLnSpc="1">
            <a:prstTxWarp prst="textNoShape">
              <a:avLst/>
            </a:prstTxWarp>
          </a:bodyPr>
          <a:lstStyle>
            <a:lvl1pPr defTabSz="996950" eaLnBrk="0" hangingPunct="0">
              <a:defRPr sz="1300" i="1">
                <a:latin typeface="Times New Roman Greek" charset="-95"/>
              </a:defRPr>
            </a:lvl1pPr>
          </a:lstStyle>
          <a:p>
            <a:pPr>
              <a:defRPr/>
            </a:pPr>
            <a:endParaRPr lang="en-US"/>
          </a:p>
        </p:txBody>
      </p:sp>
      <p:sp>
        <p:nvSpPr>
          <p:cNvPr id="4100" name="Rectangle 4"/>
          <p:cNvSpPr>
            <a:spLocks noGrp="1" noChangeArrowheads="1"/>
          </p:cNvSpPr>
          <p:nvPr>
            <p:ph type="ftr" sz="quarter" idx="2"/>
          </p:nvPr>
        </p:nvSpPr>
        <p:spPr bwMode="auto">
          <a:xfrm>
            <a:off x="22225" y="9745663"/>
            <a:ext cx="3021013" cy="495300"/>
          </a:xfrm>
          <a:prstGeom prst="rect">
            <a:avLst/>
          </a:prstGeom>
          <a:noFill/>
          <a:ln w="9525">
            <a:noFill/>
            <a:miter lim="800000"/>
            <a:headEnd/>
            <a:tailEnd/>
          </a:ln>
          <a:effectLst/>
        </p:spPr>
        <p:txBody>
          <a:bodyPr vert="horz" wrap="square" lIns="21587" tIns="0" rIns="21587" bIns="0" numCol="1" anchor="b" anchorCtr="0" compatLnSpc="1">
            <a:prstTxWarp prst="textNoShape">
              <a:avLst/>
            </a:prstTxWarp>
          </a:bodyPr>
          <a:lstStyle>
            <a:lvl1pPr algn="l" defTabSz="996950" eaLnBrk="0" hangingPunct="0">
              <a:defRPr sz="1300" i="1">
                <a:latin typeface="Times New Roman Greek" charset="-95"/>
              </a:defRPr>
            </a:lvl1pP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588" y="-7938"/>
            <a:ext cx="3024187" cy="495301"/>
          </a:xfrm>
          <a:prstGeom prst="rect">
            <a:avLst/>
          </a:prstGeom>
          <a:noFill/>
          <a:ln w="9525">
            <a:noFill/>
            <a:miter lim="800000"/>
            <a:headEnd/>
            <a:tailEnd/>
          </a:ln>
          <a:effectLst/>
        </p:spPr>
        <p:txBody>
          <a:bodyPr vert="horz" wrap="square" lIns="21587" tIns="0" rIns="21587" bIns="0" numCol="1" anchor="t" anchorCtr="0" compatLnSpc="1">
            <a:prstTxWarp prst="textNoShape">
              <a:avLst/>
            </a:prstTxWarp>
          </a:bodyPr>
          <a:lstStyle>
            <a:lvl1pPr algn="l" defTabSz="996950" eaLnBrk="0" hangingPunct="0">
              <a:defRPr sz="1100">
                <a:latin typeface="Times New Roman Greek" charset="-95"/>
              </a:defRPr>
            </a:lvl1pPr>
          </a:lstStyle>
          <a:p>
            <a:pPr>
              <a:defRPr/>
            </a:pPr>
            <a:endParaRPr lang="en-US"/>
          </a:p>
        </p:txBody>
      </p:sp>
      <p:sp>
        <p:nvSpPr>
          <p:cNvPr id="2051" name="Rectangle 3"/>
          <p:cNvSpPr>
            <a:spLocks noGrp="1" noChangeArrowheads="1"/>
          </p:cNvSpPr>
          <p:nvPr>
            <p:ph type="dt" idx="1"/>
          </p:nvPr>
        </p:nvSpPr>
        <p:spPr bwMode="auto">
          <a:xfrm>
            <a:off x="4056063" y="-7938"/>
            <a:ext cx="3021012" cy="495301"/>
          </a:xfrm>
          <a:prstGeom prst="rect">
            <a:avLst/>
          </a:prstGeom>
          <a:noFill/>
          <a:ln w="9525">
            <a:noFill/>
            <a:miter lim="800000"/>
            <a:headEnd/>
            <a:tailEnd/>
          </a:ln>
          <a:effectLst/>
        </p:spPr>
        <p:txBody>
          <a:bodyPr vert="horz" wrap="square" lIns="21587" tIns="0" rIns="21587" bIns="0" numCol="1" anchor="t" anchorCtr="0" compatLnSpc="1">
            <a:prstTxWarp prst="textNoShape">
              <a:avLst/>
            </a:prstTxWarp>
          </a:bodyPr>
          <a:lstStyle>
            <a:lvl1pPr defTabSz="996950" eaLnBrk="0" hangingPunct="0">
              <a:defRPr sz="1300" i="1">
                <a:latin typeface="Times New Roman Greek" charset="-95"/>
              </a:defRPr>
            </a:lvl1pPr>
          </a:lstStyle>
          <a:p>
            <a:pPr>
              <a:defRPr/>
            </a:pPr>
            <a:endParaRPr lang="en-US"/>
          </a:p>
        </p:txBody>
      </p:sp>
      <p:sp>
        <p:nvSpPr>
          <p:cNvPr id="2052" name="Rectangle 4"/>
          <p:cNvSpPr>
            <a:spLocks noGrp="1" noChangeArrowheads="1"/>
          </p:cNvSpPr>
          <p:nvPr>
            <p:ph type="body" sz="quarter" idx="3"/>
          </p:nvPr>
        </p:nvSpPr>
        <p:spPr bwMode="auto">
          <a:xfrm>
            <a:off x="941388" y="4865688"/>
            <a:ext cx="5216525" cy="4632325"/>
          </a:xfrm>
          <a:prstGeom prst="rect">
            <a:avLst/>
          </a:prstGeom>
          <a:noFill/>
          <a:ln w="9525">
            <a:noFill/>
            <a:miter lim="800000"/>
            <a:headEnd/>
            <a:tailEnd/>
          </a:ln>
          <a:effectLst/>
        </p:spPr>
        <p:txBody>
          <a:bodyPr vert="horz" wrap="square" lIns="97970" tIns="48155" rIns="97970" bIns="4815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3" name="Rectangle 5"/>
          <p:cNvSpPr>
            <a:spLocks noGrp="1" noChangeArrowheads="1"/>
          </p:cNvSpPr>
          <p:nvPr>
            <p:ph type="ftr" sz="quarter" idx="4"/>
          </p:nvPr>
        </p:nvSpPr>
        <p:spPr bwMode="auto">
          <a:xfrm>
            <a:off x="22225" y="9745663"/>
            <a:ext cx="3021013" cy="495300"/>
          </a:xfrm>
          <a:prstGeom prst="rect">
            <a:avLst/>
          </a:prstGeom>
          <a:noFill/>
          <a:ln w="9525">
            <a:noFill/>
            <a:miter lim="800000"/>
            <a:headEnd/>
            <a:tailEnd/>
          </a:ln>
          <a:effectLst/>
        </p:spPr>
        <p:txBody>
          <a:bodyPr vert="horz" wrap="square" lIns="21587" tIns="0" rIns="21587" bIns="0" numCol="1" anchor="b" anchorCtr="0" compatLnSpc="1">
            <a:prstTxWarp prst="textNoShape">
              <a:avLst/>
            </a:prstTxWarp>
          </a:bodyPr>
          <a:lstStyle>
            <a:lvl1pPr algn="l" defTabSz="996950" eaLnBrk="0" hangingPunct="0">
              <a:defRPr sz="1300" i="1">
                <a:latin typeface="Times New Roman Greek" charset="-95"/>
              </a:defRPr>
            </a:lvl1pPr>
          </a:lstStyle>
          <a:p>
            <a:pPr>
              <a:defRPr/>
            </a:pPr>
            <a:endParaRPr lang="en-US"/>
          </a:p>
        </p:txBody>
      </p:sp>
      <p:sp>
        <p:nvSpPr>
          <p:cNvPr id="2054" name="Rectangle 6"/>
          <p:cNvSpPr>
            <a:spLocks noGrp="1" noChangeArrowheads="1"/>
          </p:cNvSpPr>
          <p:nvPr>
            <p:ph type="sldNum" sz="quarter" idx="5"/>
          </p:nvPr>
        </p:nvSpPr>
        <p:spPr bwMode="auto">
          <a:xfrm>
            <a:off x="4056063" y="9745663"/>
            <a:ext cx="3021012" cy="495300"/>
          </a:xfrm>
          <a:prstGeom prst="rect">
            <a:avLst/>
          </a:prstGeom>
          <a:noFill/>
          <a:ln w="9525">
            <a:noFill/>
            <a:miter lim="800000"/>
            <a:headEnd/>
            <a:tailEnd/>
          </a:ln>
          <a:effectLst/>
        </p:spPr>
        <p:txBody>
          <a:bodyPr vert="horz" wrap="square" lIns="21587" tIns="0" rIns="21587" bIns="0" numCol="1" anchor="b" anchorCtr="0" compatLnSpc="1">
            <a:prstTxWarp prst="textNoShape">
              <a:avLst/>
            </a:prstTxWarp>
          </a:bodyPr>
          <a:lstStyle>
            <a:lvl1pPr defTabSz="996950" eaLnBrk="0" hangingPunct="0">
              <a:defRPr sz="1300" i="1">
                <a:latin typeface="Times New Roman Greek" charset="-95"/>
              </a:defRPr>
            </a:lvl1pPr>
          </a:lstStyle>
          <a:p>
            <a:pPr>
              <a:defRPr/>
            </a:pPr>
            <a:fld id="{F1F601DC-45DE-455C-8EF5-2161E12457B6}" type="slidenum">
              <a:rPr lang="en-US"/>
              <a:pPr>
                <a:defRPr/>
              </a:pPr>
              <a:t>‹#›</a:t>
            </a:fld>
            <a:endParaRPr lang="en-US"/>
          </a:p>
        </p:txBody>
      </p:sp>
      <p:sp>
        <p:nvSpPr>
          <p:cNvPr id="43015" name="Rectangle 7"/>
          <p:cNvSpPr>
            <a:spLocks noChangeArrowheads="1" noTextEdit="1"/>
          </p:cNvSpPr>
          <p:nvPr>
            <p:ph type="sldImg" idx="2"/>
          </p:nvPr>
        </p:nvSpPr>
        <p:spPr bwMode="auto">
          <a:xfrm>
            <a:off x="969963" y="747713"/>
            <a:ext cx="5160962" cy="3870325"/>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defTabSz="952500" rtl="0" eaLnBrk="0" fontAlgn="base" hangingPunct="0">
      <a:spcBef>
        <a:spcPct val="30000"/>
      </a:spcBef>
      <a:spcAft>
        <a:spcPct val="0"/>
      </a:spcAft>
      <a:defRPr sz="1400" kern="1200">
        <a:solidFill>
          <a:schemeClr val="tx1"/>
        </a:solidFill>
        <a:latin typeface="Times New Roman Greek" charset="-95"/>
        <a:ea typeface="+mn-ea"/>
        <a:cs typeface="+mn-cs"/>
      </a:defRPr>
    </a:lvl1pPr>
    <a:lvl2pPr marL="469900" algn="l" defTabSz="952500" rtl="0" eaLnBrk="0" fontAlgn="base" hangingPunct="0">
      <a:spcBef>
        <a:spcPct val="30000"/>
      </a:spcBef>
      <a:spcAft>
        <a:spcPct val="0"/>
      </a:spcAft>
      <a:defRPr sz="1400" kern="1200">
        <a:solidFill>
          <a:schemeClr val="tx1"/>
        </a:solidFill>
        <a:latin typeface="Times New Roman Greek" charset="-95"/>
        <a:ea typeface="+mn-ea"/>
        <a:cs typeface="+mn-cs"/>
      </a:defRPr>
    </a:lvl2pPr>
    <a:lvl3pPr marL="933450" algn="l" defTabSz="952500" rtl="0" eaLnBrk="0" fontAlgn="base" hangingPunct="0">
      <a:spcBef>
        <a:spcPct val="30000"/>
      </a:spcBef>
      <a:spcAft>
        <a:spcPct val="0"/>
      </a:spcAft>
      <a:defRPr sz="1400" kern="1200">
        <a:solidFill>
          <a:schemeClr val="tx1"/>
        </a:solidFill>
        <a:latin typeface="Times New Roman Greek" charset="-95"/>
        <a:ea typeface="+mn-ea"/>
        <a:cs typeface="+mn-cs"/>
      </a:defRPr>
    </a:lvl3pPr>
    <a:lvl4pPr marL="1400175" algn="l" defTabSz="952500" rtl="0" eaLnBrk="0" fontAlgn="base" hangingPunct="0">
      <a:spcBef>
        <a:spcPct val="30000"/>
      </a:spcBef>
      <a:spcAft>
        <a:spcPct val="0"/>
      </a:spcAft>
      <a:defRPr sz="1400" kern="1200">
        <a:solidFill>
          <a:schemeClr val="tx1"/>
        </a:solidFill>
        <a:latin typeface="Times New Roman Greek" charset="-95"/>
        <a:ea typeface="+mn-ea"/>
        <a:cs typeface="+mn-cs"/>
      </a:defRPr>
    </a:lvl4pPr>
    <a:lvl5pPr marL="1868488" algn="l" defTabSz="952500" rtl="0" eaLnBrk="0" fontAlgn="base" hangingPunct="0">
      <a:spcBef>
        <a:spcPct val="30000"/>
      </a:spcBef>
      <a:spcAft>
        <a:spcPct val="0"/>
      </a:spcAft>
      <a:defRPr sz="1400" kern="1200">
        <a:solidFill>
          <a:schemeClr val="tx1"/>
        </a:solidFill>
        <a:latin typeface="Times New Roman Greek" charset="-95"/>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noTextEdit="1"/>
          </p:cNvSpPr>
          <p:nvPr>
            <p:ph type="sldImg"/>
          </p:nvPr>
        </p:nvSpPr>
        <p:spPr>
          <a:xfrm>
            <a:off x="992188" y="768350"/>
            <a:ext cx="5116512" cy="3836988"/>
          </a:xfrm>
          <a:ln/>
        </p:spPr>
      </p:sp>
      <p:sp>
        <p:nvSpPr>
          <p:cNvPr id="44035" name="Rectangle 3"/>
          <p:cNvSpPr>
            <a:spLocks noGrp="1" noChangeArrowheads="1"/>
          </p:cNvSpPr>
          <p:nvPr>
            <p:ph type="body" idx="1"/>
          </p:nvPr>
        </p:nvSpPr>
        <p:spPr>
          <a:xfrm>
            <a:off x="946150" y="4862513"/>
            <a:ext cx="5207000" cy="4605337"/>
          </a:xfrm>
          <a:noFill/>
          <a:ln/>
        </p:spPr>
        <p:txBody>
          <a:bodyPr/>
          <a:lstStyle/>
          <a:p>
            <a:r>
              <a:rPr lang="en-US" smtClean="0"/>
              <a:t>Has been used extensively in military for some time due to its antijamming properties and is now beginning to find widespread civilian use, particularly for use in wireless multiple access channels.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noTextEdit="1"/>
          </p:cNvSpPr>
          <p:nvPr>
            <p:ph type="sldImg"/>
          </p:nvPr>
        </p:nvSpPr>
        <p:spPr>
          <a:xfrm>
            <a:off x="992188" y="768350"/>
            <a:ext cx="5116512" cy="3836988"/>
          </a:xfrm>
          <a:ln/>
        </p:spPr>
      </p:sp>
      <p:sp>
        <p:nvSpPr>
          <p:cNvPr id="45059" name="Rectangle 3"/>
          <p:cNvSpPr>
            <a:spLocks noGrp="1" noChangeArrowheads="1"/>
          </p:cNvSpPr>
          <p:nvPr>
            <p:ph type="body" idx="1"/>
          </p:nvPr>
        </p:nvSpPr>
        <p:spPr>
          <a:xfrm>
            <a:off x="946150" y="4862513"/>
            <a:ext cx="5207000" cy="4605337"/>
          </a:xfrm>
          <a:noFill/>
          <a:ln/>
        </p:spPr>
        <p:txBody>
          <a:bodyPr/>
          <a:lstStyle/>
          <a:p>
            <a:r>
              <a:rPr lang="en-US" smtClean="0"/>
              <a:t>CDMA’s assumption that interfering transmitted bit signals are additive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ctrTitle" sz="quarter"/>
          </p:nvPr>
        </p:nvSpPr>
        <p:spPr>
          <a:xfrm>
            <a:off x="381000" y="858838"/>
            <a:ext cx="8305800" cy="1143000"/>
          </a:xfrm>
        </p:spPr>
        <p:txBody>
          <a:bodyPr/>
          <a:lstStyle>
            <a:lvl1pPr algn="ctr">
              <a:defRPr/>
            </a:lvl1pPr>
          </a:lstStyle>
          <a:p>
            <a:r>
              <a:rPr lang="en-US"/>
              <a:t>Click to edit Master title style</a:t>
            </a:r>
          </a:p>
        </p:txBody>
      </p:sp>
      <p:sp>
        <p:nvSpPr>
          <p:cNvPr id="3076" name="Rectangle 4"/>
          <p:cNvSpPr>
            <a:spLocks noGrp="1" noChangeArrowheads="1"/>
          </p:cNvSpPr>
          <p:nvPr>
            <p:ph type="subTitle" sz="quarter" idx="1"/>
          </p:nvPr>
        </p:nvSpPr>
        <p:spPr>
          <a:xfrm>
            <a:off x="990600" y="2405063"/>
            <a:ext cx="7086600" cy="2805112"/>
          </a:xfrm>
        </p:spPr>
        <p:txBody>
          <a:bodyPr/>
          <a:lstStyle>
            <a:lvl1pPr marL="0" indent="0" algn="ctr">
              <a:buFont typeface="Monotype Sorts" pitchFamily="2" charset="2"/>
              <a:buNone/>
              <a:defRPr/>
            </a:lvl1pPr>
          </a:lstStyle>
          <a:p>
            <a:r>
              <a:rPr lang="en-US"/>
              <a:t>Click to edit Master subtitle style</a:t>
            </a:r>
          </a:p>
        </p:txBody>
      </p:sp>
      <p:sp>
        <p:nvSpPr>
          <p:cNvPr id="4" name="Rectangle 5"/>
          <p:cNvSpPr>
            <a:spLocks noGrp="1" noChangeArrowheads="1"/>
          </p:cNvSpPr>
          <p:nvPr>
            <p:ph type="dt" sz="quarter" idx="10"/>
          </p:nvPr>
        </p:nvSpPr>
        <p:spPr>
          <a:xfrm>
            <a:off x="381000" y="6248400"/>
            <a:ext cx="1905000" cy="457200"/>
          </a:xfrm>
        </p:spPr>
        <p:txBody>
          <a:bodyPr/>
          <a:lstStyle>
            <a:lvl1pPr>
              <a:defRPr/>
            </a:lvl1pPr>
          </a:lstStyle>
          <a:p>
            <a:pPr>
              <a:defRPr/>
            </a:pPr>
            <a:endParaRPr lang="en-US"/>
          </a:p>
        </p:txBody>
      </p:sp>
      <p:sp>
        <p:nvSpPr>
          <p:cNvPr id="5"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none" lIns="92075" tIns="46038" rIns="92075" bIns="46038" numCol="1" anchor="ctr" anchorCtr="0" compatLnSpc="1">
            <a:prstTxWarp prst="textNoShape">
              <a:avLst/>
            </a:prstTxWarp>
          </a:bodyPr>
          <a:lstStyle>
            <a:lvl1pPr algn="ctr" eaLnBrk="0" hangingPunct="0">
              <a:defRPr sz="1400">
                <a:latin typeface="Times New Roman Greek" charset="-95"/>
              </a:defRPr>
            </a:lvl1pPr>
          </a:lstStyle>
          <a:p>
            <a:pPr>
              <a:defRPr/>
            </a:pPr>
            <a:endParaRPr lang="en-US"/>
          </a:p>
        </p:txBody>
      </p:sp>
      <p:sp>
        <p:nvSpPr>
          <p:cNvPr id="6" name="Rectangle 7"/>
          <p:cNvSpPr>
            <a:spLocks noGrp="1" noChangeArrowheads="1"/>
          </p:cNvSpPr>
          <p:nvPr>
            <p:ph type="sldNum" sz="quarter" idx="12"/>
          </p:nvPr>
        </p:nvSpPr>
        <p:spPr>
          <a:xfrm>
            <a:off x="6858000" y="6248400"/>
            <a:ext cx="1905000" cy="457200"/>
          </a:xfrm>
        </p:spPr>
        <p:txBody>
          <a:bodyPr/>
          <a:lstStyle>
            <a:lvl1pPr>
              <a:defRPr/>
            </a:lvl1pPr>
          </a:lstStyle>
          <a:p>
            <a:pPr>
              <a:defRPr/>
            </a:pPr>
            <a:fld id="{DC1DDEE8-9A5A-4ECE-AD0C-1E7FFEF377F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668341A6-D0B7-43C0-9191-213021F97C3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227013"/>
            <a:ext cx="2209800" cy="5564187"/>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76200" y="227013"/>
            <a:ext cx="6477000" cy="5564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8C2880E5-3256-4C82-9283-F9592CCC062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BB74AD22-CEDB-461C-B918-2CA6DF56534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715FF983-F7C0-47ED-AA63-8336F745A92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349250" y="1143000"/>
            <a:ext cx="4054475"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556125" y="1143000"/>
            <a:ext cx="4054475"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A71FC31-CD5A-4196-A8DB-992362831D3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FD538B59-081B-4E6B-8793-753AC0FC28A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6565315C-72AE-4165-9F4C-E5DFDB2E8AF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890BA0A4-C23E-4411-9C47-EA7ADD0F670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21825B8B-C551-4CDE-B920-16E14A56C44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4EF31C4A-D17E-48F8-B0B2-D93C896BAEF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 y="227013"/>
            <a:ext cx="8839200" cy="763587"/>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27" name="Line 3"/>
          <p:cNvSpPr>
            <a:spLocks noChangeShapeType="1"/>
          </p:cNvSpPr>
          <p:nvPr/>
        </p:nvSpPr>
        <p:spPr bwMode="auto">
          <a:xfrm>
            <a:off x="153988" y="990600"/>
            <a:ext cx="8329612" cy="0"/>
          </a:xfrm>
          <a:prstGeom prst="line">
            <a:avLst/>
          </a:prstGeom>
          <a:noFill/>
          <a:ln w="50800">
            <a:solidFill>
              <a:srgbClr val="0000CC"/>
            </a:solidFill>
            <a:round/>
            <a:headEnd type="none" w="sm" len="sm"/>
            <a:tailEnd type="none" w="sm" len="sm"/>
          </a:ln>
          <a:effectLst/>
        </p:spPr>
        <p:txBody>
          <a:bodyPr wrap="none" anchor="ctr"/>
          <a:lstStyle/>
          <a:p>
            <a:pPr>
              <a:defRPr/>
            </a:pPr>
            <a:endParaRPr lang="el-GR"/>
          </a:p>
        </p:txBody>
      </p:sp>
      <p:sp>
        <p:nvSpPr>
          <p:cNvPr id="1028" name="Rectangle 4"/>
          <p:cNvSpPr>
            <a:spLocks noGrp="1" noChangeArrowheads="1"/>
          </p:cNvSpPr>
          <p:nvPr>
            <p:ph type="body" idx="1"/>
          </p:nvPr>
        </p:nvSpPr>
        <p:spPr bwMode="auto">
          <a:xfrm>
            <a:off x="349250" y="1143000"/>
            <a:ext cx="826135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dt" sz="half" idx="2"/>
          </p:nvPr>
        </p:nvSpPr>
        <p:spPr bwMode="auto">
          <a:xfrm>
            <a:off x="3810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eaLnBrk="0" hangingPunct="0">
              <a:defRPr sz="1400">
                <a:latin typeface="Times New Roman Greek" charset="-95"/>
              </a:defRPr>
            </a:lvl1pPr>
          </a:lstStyle>
          <a:p>
            <a:pPr>
              <a:defRPr/>
            </a:pPr>
            <a:endParaRPr lang="en-US"/>
          </a:p>
        </p:txBody>
      </p:sp>
      <p:sp>
        <p:nvSpPr>
          <p:cNvPr id="1030" name="Rectangle 6"/>
          <p:cNvSpPr>
            <a:spLocks noGrp="1" noChangeArrowheads="1"/>
          </p:cNvSpPr>
          <p:nvPr>
            <p:ph type="sldNum" sz="quarter" idx="4"/>
          </p:nvPr>
        </p:nvSpPr>
        <p:spPr bwMode="auto">
          <a:xfrm>
            <a:off x="68580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0" hangingPunct="0">
              <a:defRPr sz="1400">
                <a:latin typeface="Times New Roman Greek" charset="-95"/>
              </a:defRPr>
            </a:lvl1pPr>
          </a:lstStyle>
          <a:p>
            <a:pPr>
              <a:defRPr/>
            </a:pPr>
            <a:fld id="{529511EE-D4CC-4BF2-B33B-EC513039616B}" type="slidenum">
              <a:rPr lang="en-US"/>
              <a:pPr>
                <a:defRPr/>
              </a:pPr>
              <a:t>‹#›</a:t>
            </a:fld>
            <a:endParaRPr lang="en-US"/>
          </a:p>
        </p:txBody>
      </p:sp>
      <p:sp>
        <p:nvSpPr>
          <p:cNvPr id="1033" name="Rectangle 9"/>
          <p:cNvSpPr>
            <a:spLocks noChangeArrowheads="1"/>
          </p:cNvSpPr>
          <p:nvPr/>
        </p:nvSpPr>
        <p:spPr bwMode="auto">
          <a:xfrm>
            <a:off x="6248400" y="6324600"/>
            <a:ext cx="2667000" cy="304800"/>
          </a:xfrm>
          <a:prstGeom prst="rect">
            <a:avLst/>
          </a:prstGeom>
          <a:noFill/>
          <a:ln w="9525">
            <a:noFill/>
            <a:miter lim="800000"/>
            <a:headEnd/>
            <a:tailEnd/>
          </a:ln>
          <a:effectLst/>
        </p:spPr>
        <p:txBody>
          <a:bodyPr lIns="92075" tIns="46038" rIns="92075" bIns="46038">
            <a:spAutoFit/>
          </a:bodyPr>
          <a:lstStyle/>
          <a:p>
            <a:pPr algn="ctr" eaLnBrk="0" hangingPunct="0">
              <a:defRPr/>
            </a:pPr>
            <a:r>
              <a:rPr lang="el-GR" sz="1400">
                <a:solidFill>
                  <a:schemeClr val="bg2"/>
                </a:solidFill>
                <a:latin typeface="Times New Roman Greek" charset="-95"/>
              </a:rPr>
              <a:t>Πολυπλεξία και Μεταγωγή</a:t>
            </a:r>
            <a:r>
              <a:rPr lang="en-US" sz="1400">
                <a:solidFill>
                  <a:schemeClr val="bg2"/>
                </a:solidFill>
                <a:latin typeface="Times New Roman Greek" charset="-95"/>
              </a:rPr>
              <a:t> - </a:t>
            </a:r>
            <a:fld id="{44AA3B86-97D0-4EB3-998C-4AB4FA1D101A}" type="slidenum">
              <a:rPr lang="en-US" sz="1400">
                <a:solidFill>
                  <a:schemeClr val="bg2"/>
                </a:solidFill>
                <a:latin typeface="Times New Roman Greek" charset="-95"/>
              </a:rPr>
              <a:pPr algn="ctr" eaLnBrk="0" hangingPunct="0">
                <a:defRPr/>
              </a:pPr>
              <a:t>‹#›</a:t>
            </a:fld>
            <a:r>
              <a:rPr lang="en-US" sz="1400">
                <a:solidFill>
                  <a:schemeClr val="bg2"/>
                </a:solidFill>
                <a:latin typeface="Times New Roman Greek" charset="-95"/>
              </a:rPr>
              <a:t> </a:t>
            </a:r>
          </a:p>
        </p:txBody>
      </p:sp>
    </p:spTree>
  </p:cSld>
  <p:clrMap bg1="lt1" tx1="dk1" bg2="lt2" tx2="dk2" accent1="accent1" accent2="accent2" accent3="accent3" accent4="accent4" accent5="accent5" accent6="accent6" hlink="hlink" folHlink="folHlink"/>
  <p:sldLayoutIdLst>
    <p:sldLayoutId id="2147483839"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Arial Greek" charset="-95"/>
        </a:defRPr>
      </a:lvl2pPr>
      <a:lvl3pPr algn="l" rtl="0" eaLnBrk="0" fontAlgn="base" hangingPunct="0">
        <a:spcBef>
          <a:spcPct val="0"/>
        </a:spcBef>
        <a:spcAft>
          <a:spcPct val="0"/>
        </a:spcAft>
        <a:defRPr sz="3200">
          <a:solidFill>
            <a:srgbClr val="000066"/>
          </a:solidFill>
          <a:latin typeface="Arial Greek" charset="-95"/>
        </a:defRPr>
      </a:lvl3pPr>
      <a:lvl4pPr algn="l" rtl="0" eaLnBrk="0" fontAlgn="base" hangingPunct="0">
        <a:spcBef>
          <a:spcPct val="0"/>
        </a:spcBef>
        <a:spcAft>
          <a:spcPct val="0"/>
        </a:spcAft>
        <a:defRPr sz="3200">
          <a:solidFill>
            <a:srgbClr val="000066"/>
          </a:solidFill>
          <a:latin typeface="Arial Greek" charset="-95"/>
        </a:defRPr>
      </a:lvl4pPr>
      <a:lvl5pPr algn="l" rtl="0" eaLnBrk="0" fontAlgn="base" hangingPunct="0">
        <a:spcBef>
          <a:spcPct val="0"/>
        </a:spcBef>
        <a:spcAft>
          <a:spcPct val="0"/>
        </a:spcAft>
        <a:defRPr sz="3200">
          <a:solidFill>
            <a:srgbClr val="000066"/>
          </a:solidFill>
          <a:latin typeface="Arial Greek" charset="-95"/>
        </a:defRPr>
      </a:lvl5pPr>
      <a:lvl6pPr marL="457200" algn="l" rtl="0" fontAlgn="base">
        <a:spcBef>
          <a:spcPct val="0"/>
        </a:spcBef>
        <a:spcAft>
          <a:spcPct val="0"/>
        </a:spcAft>
        <a:defRPr sz="3200">
          <a:solidFill>
            <a:srgbClr val="000066"/>
          </a:solidFill>
          <a:latin typeface="Arial Greek" charset="-95"/>
        </a:defRPr>
      </a:lvl6pPr>
      <a:lvl7pPr marL="914400" algn="l" rtl="0" fontAlgn="base">
        <a:spcBef>
          <a:spcPct val="0"/>
        </a:spcBef>
        <a:spcAft>
          <a:spcPct val="0"/>
        </a:spcAft>
        <a:defRPr sz="3200">
          <a:solidFill>
            <a:srgbClr val="000066"/>
          </a:solidFill>
          <a:latin typeface="Arial Greek" charset="-95"/>
        </a:defRPr>
      </a:lvl7pPr>
      <a:lvl8pPr marL="1371600" algn="l" rtl="0" fontAlgn="base">
        <a:spcBef>
          <a:spcPct val="0"/>
        </a:spcBef>
        <a:spcAft>
          <a:spcPct val="0"/>
        </a:spcAft>
        <a:defRPr sz="3200">
          <a:solidFill>
            <a:srgbClr val="000066"/>
          </a:solidFill>
          <a:latin typeface="Arial Greek" charset="-95"/>
        </a:defRPr>
      </a:lvl8pPr>
      <a:lvl9pPr marL="1828800" algn="l" rtl="0" fontAlgn="base">
        <a:spcBef>
          <a:spcPct val="0"/>
        </a:spcBef>
        <a:spcAft>
          <a:spcPct val="0"/>
        </a:spcAft>
        <a:defRPr sz="3200">
          <a:solidFill>
            <a:srgbClr val="000066"/>
          </a:solidFill>
          <a:latin typeface="Arial Greek" charset="-95"/>
        </a:defRPr>
      </a:lvl9pPr>
    </p:titleStyle>
    <p:bodyStyle>
      <a:lvl1pPr marL="342900" indent="-342900" algn="l" rtl="0" eaLnBrk="0" fontAlgn="base" hangingPunct="0">
        <a:spcBef>
          <a:spcPct val="20000"/>
        </a:spcBef>
        <a:spcAft>
          <a:spcPct val="0"/>
        </a:spcAft>
        <a:buClr>
          <a:srgbClr val="C700C7"/>
        </a:buClr>
        <a:buSzPct val="64000"/>
        <a:buFont typeface="Monotype Sorts" pitchFamily="2" charset="2"/>
        <a:buChar char="l"/>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700C7"/>
        </a:buClr>
        <a:buSzPct val="64000"/>
        <a:buFont typeface="Monotype Sorts" pitchFamily="2" charset="2"/>
        <a:buChar char="n"/>
        <a:defRPr sz="2000">
          <a:solidFill>
            <a:schemeClr val="tx1"/>
          </a:solidFill>
          <a:latin typeface="+mn-lt"/>
        </a:defRPr>
      </a:lvl2pPr>
      <a:lvl3pPr marL="1085850" indent="-228600" algn="l" rtl="0" eaLnBrk="0" fontAlgn="base" hangingPunct="0">
        <a:spcBef>
          <a:spcPct val="20000"/>
        </a:spcBef>
        <a:spcAft>
          <a:spcPct val="0"/>
        </a:spcAft>
        <a:buClr>
          <a:srgbClr val="C700C7"/>
        </a:buClr>
        <a:buFont typeface="Arial Greek" charset="-95"/>
        <a:buChar char="–"/>
        <a:defRPr sz="2000">
          <a:solidFill>
            <a:schemeClr val="tx1"/>
          </a:solidFill>
          <a:latin typeface="+mn-lt"/>
        </a:defRPr>
      </a:lvl3pPr>
      <a:lvl4pPr marL="1428750" indent="-228600" algn="l" rtl="0" eaLnBrk="0" fontAlgn="base" hangingPunct="0">
        <a:spcBef>
          <a:spcPct val="20000"/>
        </a:spcBef>
        <a:spcAft>
          <a:spcPct val="0"/>
        </a:spcAft>
        <a:buClr>
          <a:srgbClr val="C700C7"/>
        </a:buClr>
        <a:buSzPct val="64000"/>
        <a:buFont typeface="Monotype Sorts" pitchFamily="2" charset="2"/>
        <a:buChar char="u"/>
        <a:defRPr sz="2000">
          <a:solidFill>
            <a:schemeClr val="tx1"/>
          </a:solidFill>
          <a:latin typeface="+mn-lt"/>
        </a:defRPr>
      </a:lvl4pPr>
      <a:lvl5pPr marL="1771650" indent="-228600" algn="l" rtl="0" eaLnBrk="0" fontAlgn="base" hangingPunct="0">
        <a:spcBef>
          <a:spcPct val="20000"/>
        </a:spcBef>
        <a:spcAft>
          <a:spcPct val="0"/>
        </a:spcAft>
        <a:buClr>
          <a:srgbClr val="C700C7"/>
        </a:buClr>
        <a:buChar char="–"/>
        <a:defRPr sz="2000">
          <a:solidFill>
            <a:schemeClr val="tx1"/>
          </a:solidFill>
          <a:latin typeface="+mn-lt"/>
        </a:defRPr>
      </a:lvl5pPr>
      <a:lvl6pPr marL="2228850" indent="-228600" algn="l" rtl="0" fontAlgn="base">
        <a:spcBef>
          <a:spcPct val="20000"/>
        </a:spcBef>
        <a:spcAft>
          <a:spcPct val="0"/>
        </a:spcAft>
        <a:buClr>
          <a:srgbClr val="C700C7"/>
        </a:buClr>
        <a:buChar char="–"/>
        <a:defRPr>
          <a:solidFill>
            <a:schemeClr val="tx1"/>
          </a:solidFill>
          <a:latin typeface="+mn-lt"/>
        </a:defRPr>
      </a:lvl6pPr>
      <a:lvl7pPr marL="2686050" indent="-228600" algn="l" rtl="0" fontAlgn="base">
        <a:spcBef>
          <a:spcPct val="20000"/>
        </a:spcBef>
        <a:spcAft>
          <a:spcPct val="0"/>
        </a:spcAft>
        <a:buClr>
          <a:srgbClr val="C700C7"/>
        </a:buClr>
        <a:buChar char="–"/>
        <a:defRPr>
          <a:solidFill>
            <a:schemeClr val="tx1"/>
          </a:solidFill>
          <a:latin typeface="+mn-lt"/>
        </a:defRPr>
      </a:lvl7pPr>
      <a:lvl8pPr marL="3143250" indent="-228600" algn="l" rtl="0" fontAlgn="base">
        <a:spcBef>
          <a:spcPct val="20000"/>
        </a:spcBef>
        <a:spcAft>
          <a:spcPct val="0"/>
        </a:spcAft>
        <a:buClr>
          <a:srgbClr val="C700C7"/>
        </a:buClr>
        <a:buChar char="–"/>
        <a:defRPr>
          <a:solidFill>
            <a:schemeClr val="tx1"/>
          </a:solidFill>
          <a:latin typeface="+mn-lt"/>
        </a:defRPr>
      </a:lvl8pPr>
      <a:lvl9pPr marL="3600450" indent="-228600" algn="l" rtl="0" fontAlgn="base">
        <a:spcBef>
          <a:spcPct val="20000"/>
        </a:spcBef>
        <a:spcAft>
          <a:spcPct val="0"/>
        </a:spcAft>
        <a:buClr>
          <a:srgbClr val="C700C7"/>
        </a:buClr>
        <a:buChar char="–"/>
        <a:defRPr>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4294967295"/>
          </p:nvPr>
        </p:nvSpPr>
        <p:spPr>
          <a:xfrm>
            <a:off x="357188" y="2133600"/>
            <a:ext cx="8472487" cy="2743200"/>
          </a:xfrm>
        </p:spPr>
        <p:txBody>
          <a:bodyPr/>
          <a:lstStyle/>
          <a:p>
            <a:pPr marL="63500" indent="0" algn="ctr" eaLnBrk="1" hangingPunct="1">
              <a:buFont typeface="Monotype Sorts" pitchFamily="2" charset="2"/>
              <a:buNone/>
            </a:pPr>
            <a:endParaRPr lang="el-GR" sz="2800" smtClean="0"/>
          </a:p>
          <a:p>
            <a:pPr marL="63500" indent="0" algn="ctr" eaLnBrk="1" hangingPunct="1">
              <a:buFont typeface="Monotype Sorts" pitchFamily="2" charset="2"/>
              <a:buNone/>
            </a:pPr>
            <a:endParaRPr lang="el-GR" sz="2800" smtClean="0"/>
          </a:p>
          <a:p>
            <a:pPr marL="63500" indent="0" algn="ctr" eaLnBrk="1" hangingPunct="1">
              <a:buFont typeface="Monotype Sorts" pitchFamily="2" charset="2"/>
              <a:buNone/>
            </a:pPr>
            <a:r>
              <a:rPr lang="en-US" smtClean="0">
                <a:solidFill>
                  <a:srgbClr val="3333FF"/>
                </a:solidFill>
              </a:rPr>
              <a:t>HY-335 : </a:t>
            </a:r>
            <a:r>
              <a:rPr lang="el-GR" smtClean="0">
                <a:solidFill>
                  <a:srgbClr val="3333FF"/>
                </a:solidFill>
              </a:rPr>
              <a:t>Δίκτυα Υπολογιστών</a:t>
            </a:r>
            <a:endParaRPr lang="en-US" smtClean="0">
              <a:solidFill>
                <a:srgbClr val="3333FF"/>
              </a:solidFill>
            </a:endParaRPr>
          </a:p>
          <a:p>
            <a:pPr marL="63500" indent="0" algn="ctr" eaLnBrk="1" hangingPunct="1">
              <a:buFont typeface="Monotype Sorts" pitchFamily="2" charset="2"/>
              <a:buNone/>
            </a:pPr>
            <a:endParaRPr lang="en-US" smtClean="0">
              <a:solidFill>
                <a:srgbClr val="3333FF"/>
              </a:solidFill>
            </a:endParaRPr>
          </a:p>
          <a:p>
            <a:pPr marL="63500" indent="0" algn="ctr" eaLnBrk="1" hangingPunct="1">
              <a:buFont typeface="Monotype Sorts" pitchFamily="2" charset="2"/>
              <a:buNone/>
            </a:pPr>
            <a:r>
              <a:rPr lang="el-GR" sz="2000" smtClean="0">
                <a:latin typeface="Arial" charset="0"/>
              </a:rPr>
              <a:t>Μαρία </a:t>
            </a:r>
            <a:r>
              <a:rPr lang="el-GR" sz="2000" smtClean="0"/>
              <a:t>Παπαδοπούλη</a:t>
            </a:r>
          </a:p>
          <a:p>
            <a:pPr marL="63500" indent="0" algn="ctr" eaLnBrk="1" hangingPunct="1">
              <a:buFont typeface="Monotype Sorts" pitchFamily="2" charset="2"/>
              <a:buNone/>
            </a:pPr>
            <a:r>
              <a:rPr lang="el-GR" sz="2000" smtClean="0"/>
              <a:t>Τμήμα Επιστήμης Υπολογιστών</a:t>
            </a:r>
          </a:p>
          <a:p>
            <a:pPr marL="63500" indent="0" algn="ctr" eaLnBrk="1" hangingPunct="1">
              <a:buFont typeface="Monotype Sorts" pitchFamily="2" charset="2"/>
              <a:buNone/>
            </a:pPr>
            <a:r>
              <a:rPr lang="el-GR" sz="2000" smtClean="0"/>
              <a:t>Πανεπιστήμιο Κρήτης</a:t>
            </a:r>
          </a:p>
          <a:p>
            <a:pPr marL="63500" indent="0" algn="ctr" eaLnBrk="1" hangingPunct="1">
              <a:buFont typeface="Monotype Sorts" pitchFamily="2" charset="2"/>
              <a:buNone/>
            </a:pPr>
            <a:r>
              <a:rPr lang="el-GR" sz="2000" smtClean="0"/>
              <a:t>Χειμερινό εξάμηνο 200</a:t>
            </a:r>
            <a:r>
              <a:rPr lang="en-US" sz="2000" smtClean="0"/>
              <a:t>10</a:t>
            </a:r>
            <a:r>
              <a:rPr lang="el-GR" sz="2000" smtClean="0"/>
              <a:t>-20</a:t>
            </a:r>
            <a:r>
              <a:rPr lang="en-US" sz="2000" smtClean="0"/>
              <a:t>11</a:t>
            </a:r>
            <a:endParaRPr lang="el-GR" sz="2000" smtClean="0"/>
          </a:p>
          <a:p>
            <a:pPr marL="63500" indent="0" algn="ctr" eaLnBrk="1" hangingPunct="1">
              <a:buFont typeface="Monotype Sorts" pitchFamily="2" charset="2"/>
              <a:buNone/>
            </a:pPr>
            <a:endParaRPr lang="en-GB" sz="2000" smtClean="0"/>
          </a:p>
        </p:txBody>
      </p:sp>
      <p:pic>
        <p:nvPicPr>
          <p:cNvPr id="3075" name="Picture 4" descr="economist1"/>
          <p:cNvPicPr>
            <a:picLocks noChangeAspect="1" noChangeArrowheads="1"/>
          </p:cNvPicPr>
          <p:nvPr/>
        </p:nvPicPr>
        <p:blipFill>
          <a:blip r:embed="rId2" cstate="print"/>
          <a:srcRect/>
          <a:stretch>
            <a:fillRect/>
          </a:stretch>
        </p:blipFill>
        <p:spPr bwMode="auto">
          <a:xfrm>
            <a:off x="0" y="0"/>
            <a:ext cx="2038350" cy="1673225"/>
          </a:xfrm>
          <a:prstGeom prst="rect">
            <a:avLst/>
          </a:prstGeom>
          <a:noFill/>
          <a:ln w="9525">
            <a:noFill/>
            <a:miter lim="800000"/>
            <a:headEnd/>
            <a:tailEnd/>
          </a:ln>
        </p:spPr>
      </p:pic>
      <p:grpSp>
        <p:nvGrpSpPr>
          <p:cNvPr id="3076" name="Group 25"/>
          <p:cNvGrpSpPr>
            <a:grpSpLocks/>
          </p:cNvGrpSpPr>
          <p:nvPr/>
        </p:nvGrpSpPr>
        <p:grpSpPr bwMode="auto">
          <a:xfrm>
            <a:off x="4751388" y="0"/>
            <a:ext cx="4392612" cy="3527425"/>
            <a:chOff x="567" y="482"/>
            <a:chExt cx="2767" cy="2222"/>
          </a:xfrm>
        </p:grpSpPr>
        <p:sp>
          <p:nvSpPr>
            <p:cNvPr id="3077" name="Rectangle 26"/>
            <p:cNvSpPr>
              <a:spLocks noChangeArrowheads="1"/>
            </p:cNvSpPr>
            <p:nvPr/>
          </p:nvSpPr>
          <p:spPr bwMode="auto">
            <a:xfrm>
              <a:off x="2103" y="839"/>
              <a:ext cx="691" cy="251"/>
            </a:xfrm>
            <a:prstGeom prst="rect">
              <a:avLst/>
            </a:prstGeom>
            <a:noFill/>
            <a:ln w="12700">
              <a:solidFill>
                <a:schemeClr val="tx1"/>
              </a:solidFill>
              <a:prstDash val="lgDash"/>
              <a:miter lim="800000"/>
              <a:headEnd type="none" w="sm" len="sm"/>
              <a:tailEnd type="none" w="sm" len="sm"/>
            </a:ln>
          </p:spPr>
          <p:txBody>
            <a:bodyPr wrap="none" anchor="ctr"/>
            <a:lstStyle/>
            <a:p>
              <a:endParaRPr lang="el-GR"/>
            </a:p>
          </p:txBody>
        </p:sp>
        <p:sp>
          <p:nvSpPr>
            <p:cNvPr id="3078" name="Rectangle 27"/>
            <p:cNvSpPr>
              <a:spLocks noChangeArrowheads="1"/>
            </p:cNvSpPr>
            <p:nvPr/>
          </p:nvSpPr>
          <p:spPr bwMode="auto">
            <a:xfrm>
              <a:off x="2103" y="1090"/>
              <a:ext cx="691" cy="251"/>
            </a:xfrm>
            <a:prstGeom prst="rect">
              <a:avLst/>
            </a:prstGeom>
            <a:noFill/>
            <a:ln w="12700">
              <a:solidFill>
                <a:schemeClr val="tx1"/>
              </a:solidFill>
              <a:prstDash val="lgDashDotDot"/>
              <a:miter lim="800000"/>
              <a:headEnd type="none" w="sm" len="sm"/>
              <a:tailEnd type="none" w="sm" len="sm"/>
            </a:ln>
          </p:spPr>
          <p:txBody>
            <a:bodyPr wrap="none" anchor="ctr"/>
            <a:lstStyle/>
            <a:p>
              <a:pPr algn="ctr"/>
              <a:endParaRPr lang="el-GR">
                <a:ea typeface="ＭＳ Ｐゴシック" charset="-128"/>
              </a:endParaRPr>
            </a:p>
          </p:txBody>
        </p:sp>
        <p:sp>
          <p:nvSpPr>
            <p:cNvPr id="3079" name="Line 28"/>
            <p:cNvSpPr>
              <a:spLocks noChangeShapeType="1"/>
            </p:cNvSpPr>
            <p:nvPr/>
          </p:nvSpPr>
          <p:spPr bwMode="auto">
            <a:xfrm flipH="1">
              <a:off x="2132" y="1341"/>
              <a:ext cx="662" cy="426"/>
            </a:xfrm>
            <a:prstGeom prst="line">
              <a:avLst/>
            </a:prstGeom>
            <a:noFill/>
            <a:ln w="12700">
              <a:solidFill>
                <a:schemeClr val="tx1"/>
              </a:solidFill>
              <a:prstDash val="lgDash"/>
              <a:round/>
              <a:headEnd type="none" w="sm" len="sm"/>
              <a:tailEnd type="none" w="sm" len="sm"/>
            </a:ln>
          </p:spPr>
          <p:txBody>
            <a:bodyPr/>
            <a:lstStyle/>
            <a:p>
              <a:endParaRPr lang="en-US"/>
            </a:p>
          </p:txBody>
        </p:sp>
        <p:sp>
          <p:nvSpPr>
            <p:cNvPr id="3080" name="Line 29"/>
            <p:cNvSpPr>
              <a:spLocks noChangeShapeType="1"/>
            </p:cNvSpPr>
            <p:nvPr/>
          </p:nvSpPr>
          <p:spPr bwMode="auto">
            <a:xfrm flipH="1">
              <a:off x="1469" y="1341"/>
              <a:ext cx="663" cy="426"/>
            </a:xfrm>
            <a:prstGeom prst="line">
              <a:avLst/>
            </a:prstGeom>
            <a:noFill/>
            <a:ln w="12700">
              <a:solidFill>
                <a:schemeClr val="tx1"/>
              </a:solidFill>
              <a:prstDash val="dash"/>
              <a:round/>
              <a:headEnd type="none" w="sm" len="sm"/>
              <a:tailEnd type="none" w="sm" len="sm"/>
            </a:ln>
          </p:spPr>
          <p:txBody>
            <a:bodyPr/>
            <a:lstStyle/>
            <a:p>
              <a:endParaRPr lang="en-US"/>
            </a:p>
          </p:txBody>
        </p:sp>
        <p:sp>
          <p:nvSpPr>
            <p:cNvPr id="3081" name="Line 30"/>
            <p:cNvSpPr>
              <a:spLocks noChangeShapeType="1"/>
            </p:cNvSpPr>
            <p:nvPr/>
          </p:nvSpPr>
          <p:spPr bwMode="auto">
            <a:xfrm>
              <a:off x="1469" y="1768"/>
              <a:ext cx="663" cy="0"/>
            </a:xfrm>
            <a:prstGeom prst="line">
              <a:avLst/>
            </a:prstGeom>
            <a:noFill/>
            <a:ln w="12700">
              <a:solidFill>
                <a:schemeClr val="tx1"/>
              </a:solidFill>
              <a:round/>
              <a:headEnd type="none" w="sm" len="sm"/>
              <a:tailEnd type="none" w="sm" len="sm"/>
            </a:ln>
          </p:spPr>
          <p:txBody>
            <a:bodyPr/>
            <a:lstStyle/>
            <a:p>
              <a:endParaRPr lang="en-US"/>
            </a:p>
          </p:txBody>
        </p:sp>
        <p:sp>
          <p:nvSpPr>
            <p:cNvPr id="3082" name="Rectangle 31"/>
            <p:cNvSpPr>
              <a:spLocks noChangeArrowheads="1"/>
            </p:cNvSpPr>
            <p:nvPr/>
          </p:nvSpPr>
          <p:spPr bwMode="auto">
            <a:xfrm>
              <a:off x="1469" y="1758"/>
              <a:ext cx="663" cy="251"/>
            </a:xfrm>
            <a:prstGeom prst="rect">
              <a:avLst/>
            </a:prstGeom>
            <a:noFill/>
            <a:ln w="12700">
              <a:solidFill>
                <a:schemeClr val="tx1"/>
              </a:solidFill>
              <a:prstDash val="dashDot"/>
              <a:miter lim="800000"/>
              <a:headEnd type="none" w="sm" len="sm"/>
              <a:tailEnd type="none" w="sm" len="sm"/>
            </a:ln>
          </p:spPr>
          <p:txBody>
            <a:bodyPr wrap="none" anchor="ctr"/>
            <a:lstStyle/>
            <a:p>
              <a:endParaRPr lang="el-GR"/>
            </a:p>
          </p:txBody>
        </p:sp>
        <p:sp>
          <p:nvSpPr>
            <p:cNvPr id="3083" name="Rectangle 32"/>
            <p:cNvSpPr>
              <a:spLocks noChangeArrowheads="1"/>
            </p:cNvSpPr>
            <p:nvPr/>
          </p:nvSpPr>
          <p:spPr bwMode="auto">
            <a:xfrm>
              <a:off x="1469" y="2009"/>
              <a:ext cx="663" cy="251"/>
            </a:xfrm>
            <a:prstGeom prst="rect">
              <a:avLst/>
            </a:prstGeom>
            <a:noFill/>
            <a:ln w="12700">
              <a:solidFill>
                <a:schemeClr val="tx1"/>
              </a:solidFill>
              <a:prstDash val="dashDot"/>
              <a:miter lim="800000"/>
              <a:headEnd type="none" w="sm" len="sm"/>
              <a:tailEnd type="none" w="sm" len="sm"/>
            </a:ln>
          </p:spPr>
          <p:txBody>
            <a:bodyPr wrap="none" anchor="ctr"/>
            <a:lstStyle/>
            <a:p>
              <a:endParaRPr lang="el-GR"/>
            </a:p>
          </p:txBody>
        </p:sp>
        <p:sp>
          <p:nvSpPr>
            <p:cNvPr id="3084" name="Line 33"/>
            <p:cNvSpPr>
              <a:spLocks noChangeShapeType="1"/>
            </p:cNvSpPr>
            <p:nvPr/>
          </p:nvSpPr>
          <p:spPr bwMode="auto">
            <a:xfrm>
              <a:off x="2132" y="2260"/>
              <a:ext cx="0" cy="301"/>
            </a:xfrm>
            <a:prstGeom prst="line">
              <a:avLst/>
            </a:prstGeom>
            <a:noFill/>
            <a:ln w="12700">
              <a:solidFill>
                <a:schemeClr val="tx1"/>
              </a:solidFill>
              <a:round/>
              <a:headEnd type="none" w="sm" len="sm"/>
              <a:tailEnd type="none" w="sm" len="sm"/>
            </a:ln>
          </p:spPr>
          <p:txBody>
            <a:bodyPr/>
            <a:lstStyle/>
            <a:p>
              <a:endParaRPr lang="en-US"/>
            </a:p>
          </p:txBody>
        </p:sp>
        <p:sp>
          <p:nvSpPr>
            <p:cNvPr id="3085" name="Line 34"/>
            <p:cNvSpPr>
              <a:spLocks noChangeShapeType="1"/>
            </p:cNvSpPr>
            <p:nvPr/>
          </p:nvSpPr>
          <p:spPr bwMode="auto">
            <a:xfrm>
              <a:off x="1469" y="1783"/>
              <a:ext cx="663" cy="778"/>
            </a:xfrm>
            <a:prstGeom prst="line">
              <a:avLst/>
            </a:prstGeom>
            <a:noFill/>
            <a:ln w="12700">
              <a:solidFill>
                <a:schemeClr val="bg2"/>
              </a:solidFill>
              <a:round/>
              <a:headEnd type="none" w="sm" len="sm"/>
              <a:tailEnd type="none" w="sm" len="sm"/>
            </a:ln>
          </p:spPr>
          <p:txBody>
            <a:bodyPr/>
            <a:lstStyle/>
            <a:p>
              <a:endParaRPr lang="en-US"/>
            </a:p>
          </p:txBody>
        </p:sp>
        <p:sp>
          <p:nvSpPr>
            <p:cNvPr id="3086" name="Line 35"/>
            <p:cNvSpPr>
              <a:spLocks noChangeShapeType="1"/>
            </p:cNvSpPr>
            <p:nvPr/>
          </p:nvSpPr>
          <p:spPr bwMode="auto">
            <a:xfrm flipV="1">
              <a:off x="1469" y="1080"/>
              <a:ext cx="634" cy="929"/>
            </a:xfrm>
            <a:prstGeom prst="line">
              <a:avLst/>
            </a:prstGeom>
            <a:noFill/>
            <a:ln w="12700">
              <a:solidFill>
                <a:schemeClr val="tx1"/>
              </a:solidFill>
              <a:round/>
              <a:headEnd type="none" w="sm" len="sm"/>
              <a:tailEnd type="none" w="sm" len="sm"/>
            </a:ln>
          </p:spPr>
          <p:txBody>
            <a:bodyPr/>
            <a:lstStyle/>
            <a:p>
              <a:endParaRPr lang="en-US"/>
            </a:p>
          </p:txBody>
        </p:sp>
        <p:sp>
          <p:nvSpPr>
            <p:cNvPr id="3087" name="Line 36"/>
            <p:cNvSpPr>
              <a:spLocks noChangeShapeType="1"/>
            </p:cNvSpPr>
            <p:nvPr/>
          </p:nvSpPr>
          <p:spPr bwMode="auto">
            <a:xfrm flipV="1">
              <a:off x="1469" y="839"/>
              <a:ext cx="634" cy="1446"/>
            </a:xfrm>
            <a:prstGeom prst="line">
              <a:avLst/>
            </a:prstGeom>
            <a:noFill/>
            <a:ln w="12700">
              <a:solidFill>
                <a:schemeClr val="tx1"/>
              </a:solidFill>
              <a:round/>
              <a:headEnd type="none" w="sm" len="sm"/>
              <a:tailEnd type="none" w="sm" len="sm"/>
            </a:ln>
          </p:spPr>
          <p:txBody>
            <a:bodyPr/>
            <a:lstStyle/>
            <a:p>
              <a:endParaRPr lang="en-US"/>
            </a:p>
          </p:txBody>
        </p:sp>
        <p:sp>
          <p:nvSpPr>
            <p:cNvPr id="3088" name="Line 37"/>
            <p:cNvSpPr>
              <a:spLocks noChangeShapeType="1"/>
            </p:cNvSpPr>
            <p:nvPr/>
          </p:nvSpPr>
          <p:spPr bwMode="auto">
            <a:xfrm flipV="1">
              <a:off x="2132" y="1080"/>
              <a:ext cx="663" cy="929"/>
            </a:xfrm>
            <a:prstGeom prst="line">
              <a:avLst/>
            </a:prstGeom>
            <a:noFill/>
            <a:ln w="12700">
              <a:solidFill>
                <a:schemeClr val="tx1"/>
              </a:solidFill>
              <a:round/>
              <a:headEnd type="none" w="sm" len="sm"/>
              <a:tailEnd type="none" w="sm" len="sm"/>
            </a:ln>
          </p:spPr>
          <p:txBody>
            <a:bodyPr/>
            <a:lstStyle/>
            <a:p>
              <a:endParaRPr lang="en-US"/>
            </a:p>
          </p:txBody>
        </p:sp>
        <p:sp>
          <p:nvSpPr>
            <p:cNvPr id="3089" name="Line 38"/>
            <p:cNvSpPr>
              <a:spLocks noChangeShapeType="1"/>
            </p:cNvSpPr>
            <p:nvPr/>
          </p:nvSpPr>
          <p:spPr bwMode="auto">
            <a:xfrm flipV="1">
              <a:off x="2132" y="839"/>
              <a:ext cx="663" cy="1421"/>
            </a:xfrm>
            <a:prstGeom prst="line">
              <a:avLst/>
            </a:prstGeom>
            <a:noFill/>
            <a:ln w="12700">
              <a:solidFill>
                <a:schemeClr val="tx1"/>
              </a:solidFill>
              <a:round/>
              <a:headEnd type="none" w="sm" len="sm"/>
              <a:tailEnd type="none" w="sm" len="sm"/>
            </a:ln>
          </p:spPr>
          <p:txBody>
            <a:bodyPr/>
            <a:lstStyle/>
            <a:p>
              <a:endParaRPr lang="en-US"/>
            </a:p>
          </p:txBody>
        </p:sp>
        <p:sp>
          <p:nvSpPr>
            <p:cNvPr id="3090" name="Oval 39"/>
            <p:cNvSpPr>
              <a:spLocks noChangeArrowheads="1"/>
            </p:cNvSpPr>
            <p:nvPr/>
          </p:nvSpPr>
          <p:spPr bwMode="auto">
            <a:xfrm>
              <a:off x="2766" y="1253"/>
              <a:ext cx="159" cy="128"/>
            </a:xfrm>
            <a:prstGeom prst="ellipse">
              <a:avLst/>
            </a:prstGeom>
            <a:solidFill>
              <a:srgbClr val="8585FF"/>
            </a:solidFill>
            <a:ln w="12700">
              <a:solidFill>
                <a:schemeClr val="tx1"/>
              </a:solidFill>
              <a:round/>
              <a:headEnd type="none" w="sm" len="sm"/>
              <a:tailEnd type="none" w="sm" len="sm"/>
            </a:ln>
          </p:spPr>
          <p:txBody>
            <a:bodyPr wrap="none" anchor="ctr"/>
            <a:lstStyle/>
            <a:p>
              <a:pPr algn="ctr"/>
              <a:r>
                <a:rPr lang="en-GB">
                  <a:ea typeface="ＭＳ Ｐゴシック" charset="-128"/>
                </a:rPr>
                <a:t>O</a:t>
              </a:r>
              <a:endParaRPr lang="en-US">
                <a:ea typeface="ＭＳ Ｐゴシック" charset="-128"/>
              </a:endParaRPr>
            </a:p>
          </p:txBody>
        </p:sp>
        <p:sp>
          <p:nvSpPr>
            <p:cNvPr id="3091" name="Oval 40"/>
            <p:cNvSpPr>
              <a:spLocks noChangeArrowheads="1"/>
            </p:cNvSpPr>
            <p:nvPr/>
          </p:nvSpPr>
          <p:spPr bwMode="auto">
            <a:xfrm>
              <a:off x="1338" y="1616"/>
              <a:ext cx="189" cy="167"/>
            </a:xfrm>
            <a:prstGeom prst="ellipse">
              <a:avLst/>
            </a:prstGeom>
            <a:solidFill>
              <a:srgbClr val="E5E500"/>
            </a:solidFill>
            <a:ln w="12700">
              <a:solidFill>
                <a:schemeClr val="tx1"/>
              </a:solidFill>
              <a:round/>
              <a:headEnd type="none" w="sm" len="sm"/>
              <a:tailEnd type="none" w="sm" len="sm"/>
            </a:ln>
          </p:spPr>
          <p:txBody>
            <a:bodyPr wrap="none" anchor="ctr"/>
            <a:lstStyle/>
            <a:p>
              <a:pPr algn="ctr"/>
              <a:r>
                <a:rPr lang="en-GB">
                  <a:ea typeface="ＭＳ Ｐゴシック" charset="-128"/>
                </a:rPr>
                <a:t>R</a:t>
              </a:r>
              <a:endParaRPr lang="en-US">
                <a:ea typeface="ＭＳ Ｐゴシック" charset="-128"/>
              </a:endParaRPr>
            </a:p>
          </p:txBody>
        </p:sp>
        <p:sp>
          <p:nvSpPr>
            <p:cNvPr id="3092" name="Oval 41"/>
            <p:cNvSpPr>
              <a:spLocks noChangeArrowheads="1"/>
            </p:cNvSpPr>
            <p:nvPr/>
          </p:nvSpPr>
          <p:spPr bwMode="auto">
            <a:xfrm>
              <a:off x="2103" y="1482"/>
              <a:ext cx="187" cy="179"/>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GB">
                  <a:ea typeface="ＭＳ Ｐゴシック" charset="-128"/>
                </a:rPr>
                <a:t>E</a:t>
              </a:r>
              <a:endParaRPr lang="en-US">
                <a:ea typeface="ＭＳ Ｐゴシック" charset="-128"/>
              </a:endParaRPr>
            </a:p>
          </p:txBody>
        </p:sp>
        <p:sp>
          <p:nvSpPr>
            <p:cNvPr id="3093" name="Line 42"/>
            <p:cNvSpPr>
              <a:spLocks noChangeShapeType="1"/>
            </p:cNvSpPr>
            <p:nvPr/>
          </p:nvSpPr>
          <p:spPr bwMode="auto">
            <a:xfrm flipV="1">
              <a:off x="1498" y="1356"/>
              <a:ext cx="1268" cy="377"/>
            </a:xfrm>
            <a:prstGeom prst="line">
              <a:avLst/>
            </a:prstGeom>
            <a:noFill/>
            <a:ln w="12700">
              <a:solidFill>
                <a:schemeClr val="bg2"/>
              </a:solidFill>
              <a:round/>
              <a:headEnd type="none" w="sm" len="sm"/>
              <a:tailEnd type="none" w="sm" len="sm"/>
            </a:ln>
          </p:spPr>
          <p:txBody>
            <a:bodyPr/>
            <a:lstStyle/>
            <a:p>
              <a:endParaRPr lang="en-US"/>
            </a:p>
          </p:txBody>
        </p:sp>
        <p:sp>
          <p:nvSpPr>
            <p:cNvPr id="3094" name="Oval 43"/>
            <p:cNvSpPr>
              <a:spLocks noChangeArrowheads="1"/>
            </p:cNvSpPr>
            <p:nvPr/>
          </p:nvSpPr>
          <p:spPr bwMode="auto">
            <a:xfrm>
              <a:off x="2103" y="2536"/>
              <a:ext cx="278" cy="168"/>
            </a:xfrm>
            <a:prstGeom prst="ellipse">
              <a:avLst/>
            </a:prstGeom>
            <a:noFill/>
            <a:ln w="12700">
              <a:solidFill>
                <a:schemeClr val="tx1"/>
              </a:solidFill>
              <a:round/>
              <a:headEnd type="none" w="sm" len="sm"/>
              <a:tailEnd type="none" w="sm" len="sm"/>
            </a:ln>
          </p:spPr>
          <p:txBody>
            <a:bodyPr wrap="none" anchor="ctr"/>
            <a:lstStyle/>
            <a:p>
              <a:pPr algn="ctr"/>
              <a:r>
                <a:rPr lang="en-GB">
                  <a:ea typeface="ＭＳ Ｐゴシック" charset="-128"/>
                </a:rPr>
                <a:t>K</a:t>
              </a:r>
              <a:endParaRPr lang="en-US">
                <a:ea typeface="ＭＳ Ｐゴシック" charset="-128"/>
              </a:endParaRPr>
            </a:p>
          </p:txBody>
        </p:sp>
        <p:sp>
          <p:nvSpPr>
            <p:cNvPr id="3095" name="Line 44"/>
            <p:cNvSpPr>
              <a:spLocks noChangeShapeType="1"/>
            </p:cNvSpPr>
            <p:nvPr/>
          </p:nvSpPr>
          <p:spPr bwMode="auto">
            <a:xfrm flipV="1">
              <a:off x="2103" y="572"/>
              <a:ext cx="0" cy="267"/>
            </a:xfrm>
            <a:prstGeom prst="line">
              <a:avLst/>
            </a:prstGeom>
            <a:noFill/>
            <a:ln w="12700">
              <a:solidFill>
                <a:schemeClr val="tx1"/>
              </a:solidFill>
              <a:round/>
              <a:headEnd type="none" w="sm" len="sm"/>
              <a:tailEnd type="none" w="sm" len="sm"/>
            </a:ln>
          </p:spPr>
          <p:txBody>
            <a:bodyPr/>
            <a:lstStyle/>
            <a:p>
              <a:endParaRPr lang="en-US"/>
            </a:p>
          </p:txBody>
        </p:sp>
        <p:sp>
          <p:nvSpPr>
            <p:cNvPr id="3096" name="Oval 45"/>
            <p:cNvSpPr>
              <a:spLocks noChangeArrowheads="1"/>
            </p:cNvSpPr>
            <p:nvPr/>
          </p:nvSpPr>
          <p:spPr bwMode="auto">
            <a:xfrm>
              <a:off x="2045" y="482"/>
              <a:ext cx="155" cy="190"/>
            </a:xfrm>
            <a:prstGeom prst="ellipse">
              <a:avLst/>
            </a:prstGeom>
            <a:solidFill>
              <a:srgbClr val="009900"/>
            </a:solidFill>
            <a:ln w="12700">
              <a:solidFill>
                <a:schemeClr val="tx1"/>
              </a:solidFill>
              <a:round/>
              <a:headEnd type="none" w="sm" len="sm"/>
              <a:tailEnd type="none" w="sm" len="sm"/>
            </a:ln>
          </p:spPr>
          <p:txBody>
            <a:bodyPr wrap="none" anchor="ctr"/>
            <a:lstStyle/>
            <a:p>
              <a:pPr algn="ctr"/>
              <a:r>
                <a:rPr lang="en-GB">
                  <a:ea typeface="ＭＳ Ｐゴシック" charset="-128"/>
                </a:rPr>
                <a:t>W</a:t>
              </a:r>
              <a:endParaRPr lang="en-US">
                <a:ea typeface="ＭＳ Ｐゴシック" charset="-128"/>
              </a:endParaRPr>
            </a:p>
          </p:txBody>
        </p:sp>
        <p:sp>
          <p:nvSpPr>
            <p:cNvPr id="3097" name="Line 46"/>
            <p:cNvSpPr>
              <a:spLocks noChangeShapeType="1"/>
            </p:cNvSpPr>
            <p:nvPr/>
          </p:nvSpPr>
          <p:spPr bwMode="auto">
            <a:xfrm>
              <a:off x="2132" y="572"/>
              <a:ext cx="634" cy="769"/>
            </a:xfrm>
            <a:prstGeom prst="line">
              <a:avLst/>
            </a:prstGeom>
            <a:noFill/>
            <a:ln w="12700">
              <a:solidFill>
                <a:schemeClr val="bg2"/>
              </a:solidFill>
              <a:round/>
              <a:headEnd type="none" w="sm" len="sm"/>
              <a:tailEnd type="none" w="sm" len="sm"/>
            </a:ln>
          </p:spPr>
          <p:txBody>
            <a:bodyPr/>
            <a:lstStyle/>
            <a:p>
              <a:endParaRPr lang="en-US"/>
            </a:p>
          </p:txBody>
        </p:sp>
        <p:sp>
          <p:nvSpPr>
            <p:cNvPr id="3098" name="Freeform 47"/>
            <p:cNvSpPr>
              <a:spLocks/>
            </p:cNvSpPr>
            <p:nvPr/>
          </p:nvSpPr>
          <p:spPr bwMode="auto">
            <a:xfrm rot="10800000">
              <a:off x="1152" y="1165"/>
              <a:ext cx="2046" cy="635"/>
            </a:xfrm>
            <a:custGeom>
              <a:avLst/>
              <a:gdLst>
                <a:gd name="T0" fmla="*/ 0 w 3220"/>
                <a:gd name="T1" fmla="*/ 1 h 1148"/>
                <a:gd name="T2" fmla="*/ 122 w 3220"/>
                <a:gd name="T3" fmla="*/ 41 h 1148"/>
                <a:gd name="T4" fmla="*/ 230 w 3220"/>
                <a:gd name="T5" fmla="*/ 3 h 1148"/>
                <a:gd name="T6" fmla="*/ 334 w 3220"/>
                <a:gd name="T7" fmla="*/ 59 h 1148"/>
                <a:gd name="T8" fmla="*/ 0 60000 65536"/>
                <a:gd name="T9" fmla="*/ 0 60000 65536"/>
                <a:gd name="T10" fmla="*/ 0 60000 65536"/>
                <a:gd name="T11" fmla="*/ 0 60000 65536"/>
                <a:gd name="T12" fmla="*/ 0 w 3220"/>
                <a:gd name="T13" fmla="*/ 0 h 1148"/>
                <a:gd name="T14" fmla="*/ 3220 w 3220"/>
                <a:gd name="T15" fmla="*/ 1148 h 1148"/>
              </a:gdLst>
              <a:ahLst/>
              <a:cxnLst>
                <a:cxn ang="T8">
                  <a:pos x="T0" y="T1"/>
                </a:cxn>
                <a:cxn ang="T9">
                  <a:pos x="T2" y="T3"/>
                </a:cxn>
                <a:cxn ang="T10">
                  <a:pos x="T4" y="T5"/>
                </a:cxn>
                <a:cxn ang="T11">
                  <a:pos x="T6" y="T7"/>
                </a:cxn>
              </a:cxnLst>
              <a:rect l="T12" t="T13" r="T14" b="T15"/>
              <a:pathLst>
                <a:path w="3220" h="1148">
                  <a:moveTo>
                    <a:pt x="0" y="14"/>
                  </a:moveTo>
                  <a:cubicBezTo>
                    <a:pt x="404" y="395"/>
                    <a:pt x="809" y="777"/>
                    <a:pt x="1179" y="785"/>
                  </a:cubicBezTo>
                  <a:cubicBezTo>
                    <a:pt x="1549" y="793"/>
                    <a:pt x="1882" y="0"/>
                    <a:pt x="2222" y="60"/>
                  </a:cubicBezTo>
                  <a:cubicBezTo>
                    <a:pt x="2562" y="120"/>
                    <a:pt x="3054" y="974"/>
                    <a:pt x="3220" y="1148"/>
                  </a:cubicBezTo>
                </a:path>
              </a:pathLst>
            </a:custGeom>
            <a:noFill/>
            <a:ln w="12700">
              <a:solidFill>
                <a:schemeClr val="tx1"/>
              </a:solidFill>
              <a:round/>
              <a:headEnd type="none" w="sm" len="sm"/>
              <a:tailEnd type="none" w="sm" len="sm"/>
            </a:ln>
          </p:spPr>
          <p:txBody>
            <a:bodyPr/>
            <a:lstStyle/>
            <a:p>
              <a:endParaRPr lang="el-GR"/>
            </a:p>
          </p:txBody>
        </p:sp>
        <p:sp>
          <p:nvSpPr>
            <p:cNvPr id="3099" name="Oval 48"/>
            <p:cNvSpPr>
              <a:spLocks noChangeArrowheads="1"/>
            </p:cNvSpPr>
            <p:nvPr/>
          </p:nvSpPr>
          <p:spPr bwMode="auto">
            <a:xfrm>
              <a:off x="1065" y="1071"/>
              <a:ext cx="182" cy="144"/>
            </a:xfrm>
            <a:prstGeom prst="ellipse">
              <a:avLst/>
            </a:prstGeom>
            <a:solidFill>
              <a:schemeClr val="hlink"/>
            </a:solidFill>
            <a:ln w="12700">
              <a:solidFill>
                <a:schemeClr val="tx1"/>
              </a:solidFill>
              <a:round/>
              <a:headEnd type="none" w="sm" len="sm"/>
              <a:tailEnd type="none" w="sm" len="sm"/>
            </a:ln>
          </p:spPr>
          <p:txBody>
            <a:bodyPr wrap="none" anchor="ctr"/>
            <a:lstStyle/>
            <a:p>
              <a:pPr algn="ctr"/>
              <a:r>
                <a:rPr lang="en-GB">
                  <a:ea typeface="ＭＳ Ｐゴシック" charset="-128"/>
                </a:rPr>
                <a:t>N</a:t>
              </a:r>
              <a:endParaRPr lang="en-US">
                <a:ea typeface="ＭＳ Ｐゴシック" charset="-128"/>
              </a:endParaRPr>
            </a:p>
          </p:txBody>
        </p:sp>
        <p:sp>
          <p:nvSpPr>
            <p:cNvPr id="3100" name="Oval 49"/>
            <p:cNvSpPr>
              <a:spLocks noChangeArrowheads="1"/>
            </p:cNvSpPr>
            <p:nvPr/>
          </p:nvSpPr>
          <p:spPr bwMode="auto">
            <a:xfrm>
              <a:off x="3083" y="1661"/>
              <a:ext cx="251" cy="182"/>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GB">
                  <a:ea typeface="ＭＳ Ｐゴシック" charset="-128"/>
                </a:rPr>
                <a:t>T</a:t>
              </a:r>
              <a:endParaRPr lang="en-US">
                <a:ea typeface="ＭＳ Ｐゴシック" charset="-128"/>
              </a:endParaRPr>
            </a:p>
          </p:txBody>
        </p:sp>
        <p:sp>
          <p:nvSpPr>
            <p:cNvPr id="3101" name="Freeform 50"/>
            <p:cNvSpPr>
              <a:spLocks/>
            </p:cNvSpPr>
            <p:nvPr/>
          </p:nvSpPr>
          <p:spPr bwMode="auto">
            <a:xfrm>
              <a:off x="921" y="1265"/>
              <a:ext cx="116" cy="352"/>
            </a:xfrm>
            <a:custGeom>
              <a:avLst/>
              <a:gdLst>
                <a:gd name="T0" fmla="*/ 19 w 182"/>
                <a:gd name="T1" fmla="*/ 0 h 635"/>
                <a:gd name="T2" fmla="*/ 0 w 182"/>
                <a:gd name="T3" fmla="*/ 19 h 635"/>
                <a:gd name="T4" fmla="*/ 19 w 182"/>
                <a:gd name="T5" fmla="*/ 17 h 635"/>
                <a:gd name="T6" fmla="*/ 0 w 182"/>
                <a:gd name="T7" fmla="*/ 33 h 635"/>
                <a:gd name="T8" fmla="*/ 0 60000 65536"/>
                <a:gd name="T9" fmla="*/ 0 60000 65536"/>
                <a:gd name="T10" fmla="*/ 0 60000 65536"/>
                <a:gd name="T11" fmla="*/ 0 60000 65536"/>
                <a:gd name="T12" fmla="*/ 0 w 182"/>
                <a:gd name="T13" fmla="*/ 0 h 635"/>
                <a:gd name="T14" fmla="*/ 182 w 182"/>
                <a:gd name="T15" fmla="*/ 635 h 635"/>
              </a:gdLst>
              <a:ahLst/>
              <a:cxnLst>
                <a:cxn ang="T8">
                  <a:pos x="T0" y="T1"/>
                </a:cxn>
                <a:cxn ang="T9">
                  <a:pos x="T2" y="T3"/>
                </a:cxn>
                <a:cxn ang="T10">
                  <a:pos x="T4" y="T5"/>
                </a:cxn>
                <a:cxn ang="T11">
                  <a:pos x="T6" y="T7"/>
                </a:cxn>
              </a:cxnLst>
              <a:rect l="T12" t="T13" r="T14" b="T15"/>
              <a:pathLst>
                <a:path w="182" h="635">
                  <a:moveTo>
                    <a:pt x="182" y="0"/>
                  </a:moveTo>
                  <a:cubicBezTo>
                    <a:pt x="91" y="155"/>
                    <a:pt x="0" y="310"/>
                    <a:pt x="0" y="363"/>
                  </a:cubicBezTo>
                  <a:cubicBezTo>
                    <a:pt x="0" y="416"/>
                    <a:pt x="182" y="272"/>
                    <a:pt x="182" y="317"/>
                  </a:cubicBezTo>
                  <a:cubicBezTo>
                    <a:pt x="182" y="362"/>
                    <a:pt x="30" y="582"/>
                    <a:pt x="0" y="635"/>
                  </a:cubicBezTo>
                </a:path>
              </a:pathLst>
            </a:custGeom>
            <a:noFill/>
            <a:ln w="12700">
              <a:solidFill>
                <a:schemeClr val="tx1"/>
              </a:solidFill>
              <a:round/>
              <a:headEnd type="none" w="sm" len="sm"/>
              <a:tailEnd type="none" w="sm" len="sm"/>
            </a:ln>
          </p:spPr>
          <p:txBody>
            <a:bodyPr/>
            <a:lstStyle/>
            <a:p>
              <a:endParaRPr lang="el-GR"/>
            </a:p>
          </p:txBody>
        </p:sp>
        <p:sp>
          <p:nvSpPr>
            <p:cNvPr id="3102" name="Text Box 51"/>
            <p:cNvSpPr txBox="1">
              <a:spLocks noChangeArrowheads="1"/>
            </p:cNvSpPr>
            <p:nvPr/>
          </p:nvSpPr>
          <p:spPr bwMode="auto">
            <a:xfrm>
              <a:off x="567" y="1344"/>
              <a:ext cx="816" cy="212"/>
            </a:xfrm>
            <a:prstGeom prst="rect">
              <a:avLst/>
            </a:prstGeom>
            <a:noFill/>
            <a:ln w="12700">
              <a:noFill/>
              <a:miter lim="800000"/>
              <a:headEnd type="none" w="sm" len="sm"/>
              <a:tailEnd type="none" w="sm" len="sm"/>
            </a:ln>
          </p:spPr>
          <p:txBody>
            <a:bodyPr>
              <a:spAutoFit/>
            </a:bodyPr>
            <a:lstStyle/>
            <a:p>
              <a:r>
                <a:rPr lang="en-GB" b="1">
                  <a:ea typeface="ＭＳ Ｐゴシック" charset="-128"/>
                </a:rPr>
                <a:t>net   </a:t>
              </a:r>
              <a:r>
                <a:rPr lang="en-GB">
                  <a:ea typeface="ＭＳ Ｐゴシック" charset="-128"/>
                </a:rPr>
                <a:t>works</a:t>
              </a:r>
              <a:endParaRPr lang="en-US">
                <a:ea typeface="ＭＳ Ｐゴシック" charset="-128"/>
              </a:endParaRPr>
            </a:p>
          </p:txBody>
        </p:sp>
        <p:sp>
          <p:nvSpPr>
            <p:cNvPr id="3103" name="Line 52"/>
            <p:cNvSpPr>
              <a:spLocks noChangeShapeType="1"/>
            </p:cNvSpPr>
            <p:nvPr/>
          </p:nvSpPr>
          <p:spPr bwMode="auto">
            <a:xfrm>
              <a:off x="2103" y="1341"/>
              <a:ext cx="0" cy="426"/>
            </a:xfrm>
            <a:prstGeom prst="line">
              <a:avLst/>
            </a:prstGeom>
            <a:noFill/>
            <a:ln w="12700">
              <a:solidFill>
                <a:schemeClr val="tx1"/>
              </a:solidFill>
              <a:round/>
              <a:headEnd type="none" w="sm" len="sm"/>
              <a:tailEnd type="none" w="sm" len="sm"/>
            </a:ln>
          </p:spPr>
          <p:txBody>
            <a:bodyPr/>
            <a:lstStyle/>
            <a:p>
              <a:endParaRPr lang="en-US"/>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l-GR" sz="2900" smtClean="0"/>
              <a:t>Πολλαπλή Πρόσβαση Διαίρεσης Κώδικα </a:t>
            </a:r>
            <a:r>
              <a:rPr lang="en-US" sz="2900" smtClean="0"/>
              <a:t>(CDMA)</a:t>
            </a:r>
          </a:p>
        </p:txBody>
      </p:sp>
      <p:sp>
        <p:nvSpPr>
          <p:cNvPr id="12291" name="Rectangle 3"/>
          <p:cNvSpPr>
            <a:spLocks noGrp="1" noChangeArrowheads="1"/>
          </p:cNvSpPr>
          <p:nvPr>
            <p:ph type="body" idx="4294967295"/>
          </p:nvPr>
        </p:nvSpPr>
        <p:spPr>
          <a:xfrm>
            <a:off x="0" y="1214438"/>
            <a:ext cx="9467850" cy="3881437"/>
          </a:xfrm>
        </p:spPr>
        <p:txBody>
          <a:bodyPr/>
          <a:lstStyle/>
          <a:p>
            <a:r>
              <a:rPr lang="el-GR" smtClean="0"/>
              <a:t>Στο </a:t>
            </a:r>
            <a:r>
              <a:rPr lang="en-US" smtClean="0"/>
              <a:t>CDMA </a:t>
            </a:r>
            <a:r>
              <a:rPr lang="el-GR" smtClean="0"/>
              <a:t>ορίζεται</a:t>
            </a:r>
            <a:r>
              <a:rPr lang="en-US" smtClean="0"/>
              <a:t> </a:t>
            </a:r>
            <a:r>
              <a:rPr lang="el-GR" smtClean="0"/>
              <a:t>σε κάθε κόμβο ένας διαφορετικός κώδικας</a:t>
            </a:r>
            <a:endParaRPr lang="en-US" smtClean="0"/>
          </a:p>
          <a:p>
            <a:r>
              <a:rPr lang="el-GR" smtClean="0"/>
              <a:t>Οι κώδικες είναι </a:t>
            </a:r>
            <a:r>
              <a:rPr lang="el-GR" b="1" smtClean="0">
                <a:solidFill>
                  <a:srgbClr val="FF0000"/>
                </a:solidFill>
              </a:rPr>
              <a:t>ορθογώνιοι μεταξύ τους </a:t>
            </a:r>
            <a:r>
              <a:rPr lang="en-US" smtClean="0"/>
              <a:t>(</a:t>
            </a:r>
            <a:r>
              <a:rPr lang="el-GR" smtClean="0"/>
              <a:t>δηλ. το εσωτερικό γινόμενο μεταξύ οποιωνδήποτε δύο κωδίκων είναι 0</a:t>
            </a:r>
            <a:r>
              <a:rPr lang="en-US" smtClean="0"/>
              <a:t>)</a:t>
            </a:r>
          </a:p>
          <a:p>
            <a:r>
              <a:rPr lang="el-GR" smtClean="0"/>
              <a:t>Κάθε κόμβος χρησιμοποιεί το δικό του μοναδικό κώδικα για να κωδικοποιήσει τα </a:t>
            </a:r>
            <a:r>
              <a:rPr lang="en-US" smtClean="0"/>
              <a:t>bits </a:t>
            </a:r>
            <a:r>
              <a:rPr lang="el-GR" smtClean="0"/>
              <a:t>των δεδομένων που στέλνει</a:t>
            </a:r>
            <a:endParaRPr lang="en-US" smtClean="0"/>
          </a:p>
          <a:p>
            <a:r>
              <a:rPr lang="el-GR" smtClean="0"/>
              <a:t>Οι κόμβοι </a:t>
            </a:r>
            <a:r>
              <a:rPr lang="el-GR" b="1" smtClean="0"/>
              <a:t>μπορούν να εκπέμπουν ταυτόχρονα</a:t>
            </a:r>
            <a:endParaRPr lang="en-US" b="1" smtClean="0"/>
          </a:p>
          <a:p>
            <a:r>
              <a:rPr lang="el-GR" b="1" smtClean="0"/>
              <a:t>Πολλαπλοί κόμβοι σε κάθε κανάλι</a:t>
            </a:r>
            <a:endParaRPr lang="en-US" b="1" smtClean="0"/>
          </a:p>
          <a:p>
            <a:r>
              <a:rPr lang="el-GR" smtClean="0"/>
              <a:t>Οι αντίστοιχοι προς αυτούς δέκτες</a:t>
            </a:r>
            <a:endParaRPr lang="en-US" smtClean="0"/>
          </a:p>
          <a:p>
            <a:pPr lvl="1"/>
            <a:r>
              <a:rPr lang="el-GR" sz="2400" smtClean="0"/>
              <a:t>Λαμβάνουν σωστά τα κωδικοποιημένα </a:t>
            </a:r>
            <a:r>
              <a:rPr lang="en-US" sz="2400" smtClean="0"/>
              <a:t>bits </a:t>
            </a:r>
            <a:r>
              <a:rPr lang="el-GR" sz="2400" smtClean="0"/>
              <a:t>δεδομένων ενός πομπού</a:t>
            </a:r>
            <a:r>
              <a:rPr lang="en-US" sz="2400" smtClean="0"/>
              <a:t> </a:t>
            </a:r>
          </a:p>
          <a:p>
            <a:pPr lvl="2"/>
            <a:r>
              <a:rPr lang="el-GR" sz="2400" b="1" smtClean="0"/>
              <a:t>Θεωρώντας ότι ο δέκτης γνωρίζει τον κώδικα του πομπού</a:t>
            </a:r>
            <a:r>
              <a:rPr lang="el-GR" sz="2400" smtClean="0"/>
              <a:t>,</a:t>
            </a:r>
            <a:r>
              <a:rPr lang="en-US" sz="2400" smtClean="0"/>
              <a:t> </a:t>
            </a:r>
            <a:r>
              <a:rPr lang="el-GR" sz="2400" smtClean="0"/>
              <a:t>παρά τις παρεμβαλλόμενες μεταδόσεις άλλων κόμβων</a:t>
            </a:r>
            <a:endParaRPr lang="en-US" sz="24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l-GR" smtClean="0"/>
              <a:t>Παράδειγμα </a:t>
            </a:r>
            <a:r>
              <a:rPr lang="en-US" smtClean="0"/>
              <a:t>CDMA</a:t>
            </a:r>
          </a:p>
        </p:txBody>
      </p:sp>
      <p:grpSp>
        <p:nvGrpSpPr>
          <p:cNvPr id="13315" name="Group 3"/>
          <p:cNvGrpSpPr>
            <a:grpSpLocks/>
          </p:cNvGrpSpPr>
          <p:nvPr/>
        </p:nvGrpSpPr>
        <p:grpSpPr bwMode="auto">
          <a:xfrm>
            <a:off x="304800" y="1600200"/>
            <a:ext cx="8534400" cy="4572000"/>
            <a:chOff x="240" y="1200"/>
            <a:chExt cx="5376" cy="2880"/>
          </a:xfrm>
        </p:grpSpPr>
        <p:sp>
          <p:nvSpPr>
            <p:cNvPr id="13316" name="Rectangle 4"/>
            <p:cNvSpPr>
              <a:spLocks noChangeArrowheads="1"/>
            </p:cNvSpPr>
            <p:nvPr/>
          </p:nvSpPr>
          <p:spPr bwMode="auto">
            <a:xfrm>
              <a:off x="912" y="2016"/>
              <a:ext cx="1200"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d</a:t>
              </a:r>
              <a:r>
                <a:rPr lang="en-US" sz="2400" baseline="-25000">
                  <a:latin typeface="Times New Roman" pitchFamily="18" charset="0"/>
                </a:rPr>
                <a:t>1</a:t>
              </a:r>
              <a:r>
                <a:rPr lang="en-US" sz="2400">
                  <a:latin typeface="Times New Roman" pitchFamily="18" charset="0"/>
                </a:rPr>
                <a:t>=-1</a:t>
              </a:r>
            </a:p>
          </p:txBody>
        </p:sp>
        <p:sp>
          <p:nvSpPr>
            <p:cNvPr id="13317" name="Rectangle 5"/>
            <p:cNvSpPr>
              <a:spLocks noChangeArrowheads="1"/>
            </p:cNvSpPr>
            <p:nvPr/>
          </p:nvSpPr>
          <p:spPr bwMode="auto">
            <a:xfrm>
              <a:off x="2112" y="1680"/>
              <a:ext cx="1200"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d</a:t>
              </a:r>
              <a:r>
                <a:rPr lang="en-US" sz="2400" baseline="-25000">
                  <a:latin typeface="Times New Roman" pitchFamily="18" charset="0"/>
                </a:rPr>
                <a:t>0</a:t>
              </a:r>
              <a:r>
                <a:rPr lang="en-US" sz="2400">
                  <a:latin typeface="Times New Roman" pitchFamily="18" charset="0"/>
                </a:rPr>
                <a:t>=1</a:t>
              </a:r>
            </a:p>
          </p:txBody>
        </p:sp>
        <p:sp>
          <p:nvSpPr>
            <p:cNvPr id="13318" name="Line 6"/>
            <p:cNvSpPr>
              <a:spLocks noChangeShapeType="1"/>
            </p:cNvSpPr>
            <p:nvPr/>
          </p:nvSpPr>
          <p:spPr bwMode="auto">
            <a:xfrm>
              <a:off x="912" y="1344"/>
              <a:ext cx="0" cy="1632"/>
            </a:xfrm>
            <a:prstGeom prst="line">
              <a:avLst/>
            </a:prstGeom>
            <a:noFill/>
            <a:ln w="9525">
              <a:solidFill>
                <a:schemeClr val="tx1"/>
              </a:solidFill>
              <a:round/>
              <a:headEnd/>
              <a:tailEnd/>
            </a:ln>
          </p:spPr>
          <p:txBody>
            <a:bodyPr wrap="none"/>
            <a:lstStyle/>
            <a:p>
              <a:endParaRPr lang="en-US"/>
            </a:p>
          </p:txBody>
        </p:sp>
        <p:sp>
          <p:nvSpPr>
            <p:cNvPr id="13319" name="Text Box 7"/>
            <p:cNvSpPr txBox="1">
              <a:spLocks noChangeArrowheads="1"/>
            </p:cNvSpPr>
            <p:nvPr/>
          </p:nvSpPr>
          <p:spPr bwMode="auto">
            <a:xfrm>
              <a:off x="384" y="1200"/>
              <a:ext cx="649" cy="288"/>
            </a:xfrm>
            <a:prstGeom prst="rect">
              <a:avLst/>
            </a:prstGeom>
            <a:noFill/>
            <a:ln w="9525">
              <a:noFill/>
              <a:miter lim="800000"/>
              <a:headEnd/>
              <a:tailEnd/>
            </a:ln>
          </p:spPr>
          <p:txBody>
            <a:bodyPr wrap="none">
              <a:spAutoFit/>
            </a:bodyPr>
            <a:lstStyle/>
            <a:p>
              <a:pPr algn="l"/>
              <a:r>
                <a:rPr lang="en-US" sz="2400">
                  <a:latin typeface="Times New Roman" pitchFamily="18" charset="0"/>
                </a:rPr>
                <a:t>Sender</a:t>
              </a:r>
            </a:p>
          </p:txBody>
        </p:sp>
        <p:sp>
          <p:nvSpPr>
            <p:cNvPr id="13320" name="Text Box 8"/>
            <p:cNvSpPr txBox="1">
              <a:spLocks noChangeArrowheads="1"/>
            </p:cNvSpPr>
            <p:nvPr/>
          </p:nvSpPr>
          <p:spPr bwMode="auto">
            <a:xfrm>
              <a:off x="480" y="1680"/>
              <a:ext cx="478" cy="518"/>
            </a:xfrm>
            <a:prstGeom prst="rect">
              <a:avLst/>
            </a:prstGeom>
            <a:noFill/>
            <a:ln w="9525">
              <a:noFill/>
              <a:miter lim="800000"/>
              <a:headEnd/>
              <a:tailEnd/>
            </a:ln>
          </p:spPr>
          <p:txBody>
            <a:bodyPr wrap="none">
              <a:spAutoFit/>
            </a:bodyPr>
            <a:lstStyle/>
            <a:p>
              <a:pPr algn="l"/>
              <a:r>
                <a:rPr lang="en-US" sz="2400">
                  <a:latin typeface="Times New Roman" pitchFamily="18" charset="0"/>
                </a:rPr>
                <a:t>Data</a:t>
              </a:r>
            </a:p>
            <a:p>
              <a:pPr algn="l"/>
              <a:r>
                <a:rPr lang="en-US" sz="2400">
                  <a:latin typeface="Times New Roman" pitchFamily="18" charset="0"/>
                </a:rPr>
                <a:t>bits</a:t>
              </a:r>
            </a:p>
          </p:txBody>
        </p:sp>
        <p:sp>
          <p:nvSpPr>
            <p:cNvPr id="13321" name="Line 9"/>
            <p:cNvSpPr>
              <a:spLocks noChangeShapeType="1"/>
            </p:cNvSpPr>
            <p:nvPr/>
          </p:nvSpPr>
          <p:spPr bwMode="auto">
            <a:xfrm>
              <a:off x="2112" y="1296"/>
              <a:ext cx="0" cy="1728"/>
            </a:xfrm>
            <a:prstGeom prst="line">
              <a:avLst/>
            </a:prstGeom>
            <a:noFill/>
            <a:ln w="9525">
              <a:solidFill>
                <a:schemeClr val="tx1"/>
              </a:solidFill>
              <a:round/>
              <a:headEnd/>
              <a:tailEnd/>
            </a:ln>
          </p:spPr>
          <p:txBody>
            <a:bodyPr wrap="none"/>
            <a:lstStyle/>
            <a:p>
              <a:endParaRPr lang="en-US"/>
            </a:p>
          </p:txBody>
        </p:sp>
        <p:sp>
          <p:nvSpPr>
            <p:cNvPr id="13322" name="Rectangle 10"/>
            <p:cNvSpPr>
              <a:spLocks noChangeArrowheads="1"/>
            </p:cNvSpPr>
            <p:nvPr/>
          </p:nvSpPr>
          <p:spPr bwMode="auto">
            <a:xfrm>
              <a:off x="912" y="2544"/>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23" name="Line 11"/>
            <p:cNvSpPr>
              <a:spLocks noChangeShapeType="1"/>
            </p:cNvSpPr>
            <p:nvPr/>
          </p:nvSpPr>
          <p:spPr bwMode="auto">
            <a:xfrm>
              <a:off x="864" y="2880"/>
              <a:ext cx="2448" cy="0"/>
            </a:xfrm>
            <a:prstGeom prst="line">
              <a:avLst/>
            </a:prstGeom>
            <a:noFill/>
            <a:ln w="9525">
              <a:solidFill>
                <a:schemeClr val="tx1"/>
              </a:solidFill>
              <a:round/>
              <a:headEnd/>
              <a:tailEnd/>
            </a:ln>
          </p:spPr>
          <p:txBody>
            <a:bodyPr wrap="none"/>
            <a:lstStyle/>
            <a:p>
              <a:endParaRPr lang="en-US"/>
            </a:p>
          </p:txBody>
        </p:sp>
        <p:sp>
          <p:nvSpPr>
            <p:cNvPr id="13324" name="Line 12"/>
            <p:cNvSpPr>
              <a:spLocks noChangeShapeType="1"/>
            </p:cNvSpPr>
            <p:nvPr/>
          </p:nvSpPr>
          <p:spPr bwMode="auto">
            <a:xfrm>
              <a:off x="3312" y="1248"/>
              <a:ext cx="0" cy="1728"/>
            </a:xfrm>
            <a:prstGeom prst="line">
              <a:avLst/>
            </a:prstGeom>
            <a:noFill/>
            <a:ln w="9525">
              <a:solidFill>
                <a:schemeClr val="tx1"/>
              </a:solidFill>
              <a:round/>
              <a:headEnd/>
              <a:tailEnd/>
            </a:ln>
          </p:spPr>
          <p:txBody>
            <a:bodyPr wrap="none"/>
            <a:lstStyle/>
            <a:p>
              <a:endParaRPr lang="en-US"/>
            </a:p>
          </p:txBody>
        </p:sp>
        <p:sp>
          <p:nvSpPr>
            <p:cNvPr id="13325" name="Rectangle 13"/>
            <p:cNvSpPr>
              <a:spLocks noChangeArrowheads="1"/>
            </p:cNvSpPr>
            <p:nvPr/>
          </p:nvSpPr>
          <p:spPr bwMode="auto">
            <a:xfrm>
              <a:off x="1056" y="2544"/>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26" name="Rectangle 14"/>
            <p:cNvSpPr>
              <a:spLocks noChangeArrowheads="1"/>
            </p:cNvSpPr>
            <p:nvPr/>
          </p:nvSpPr>
          <p:spPr bwMode="auto">
            <a:xfrm>
              <a:off x="2688" y="2544"/>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27" name="Rectangle 15"/>
            <p:cNvSpPr>
              <a:spLocks noChangeArrowheads="1"/>
            </p:cNvSpPr>
            <p:nvPr/>
          </p:nvSpPr>
          <p:spPr bwMode="auto">
            <a:xfrm>
              <a:off x="2544" y="2880"/>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28" name="Rectangle 16"/>
            <p:cNvSpPr>
              <a:spLocks noChangeArrowheads="1"/>
            </p:cNvSpPr>
            <p:nvPr/>
          </p:nvSpPr>
          <p:spPr bwMode="auto">
            <a:xfrm>
              <a:off x="2400" y="2544"/>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29" name="Rectangle 17"/>
            <p:cNvSpPr>
              <a:spLocks noChangeArrowheads="1"/>
            </p:cNvSpPr>
            <p:nvPr/>
          </p:nvSpPr>
          <p:spPr bwMode="auto">
            <a:xfrm>
              <a:off x="2256" y="2544"/>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30" name="Rectangle 18"/>
            <p:cNvSpPr>
              <a:spLocks noChangeArrowheads="1"/>
            </p:cNvSpPr>
            <p:nvPr/>
          </p:nvSpPr>
          <p:spPr bwMode="auto">
            <a:xfrm>
              <a:off x="2112" y="2544"/>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31" name="Rectangle 19"/>
            <p:cNvSpPr>
              <a:spLocks noChangeArrowheads="1"/>
            </p:cNvSpPr>
            <p:nvPr/>
          </p:nvSpPr>
          <p:spPr bwMode="auto">
            <a:xfrm>
              <a:off x="3168" y="2880"/>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32" name="Rectangle 20"/>
            <p:cNvSpPr>
              <a:spLocks noChangeArrowheads="1"/>
            </p:cNvSpPr>
            <p:nvPr/>
          </p:nvSpPr>
          <p:spPr bwMode="auto">
            <a:xfrm>
              <a:off x="3024" y="2880"/>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33" name="Rectangle 21"/>
            <p:cNvSpPr>
              <a:spLocks noChangeArrowheads="1"/>
            </p:cNvSpPr>
            <p:nvPr/>
          </p:nvSpPr>
          <p:spPr bwMode="auto">
            <a:xfrm>
              <a:off x="2880" y="2880"/>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34" name="Rectangle 22"/>
            <p:cNvSpPr>
              <a:spLocks noChangeArrowheads="1"/>
            </p:cNvSpPr>
            <p:nvPr/>
          </p:nvSpPr>
          <p:spPr bwMode="auto">
            <a:xfrm>
              <a:off x="1488" y="2544"/>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35" name="Rectangle 23"/>
            <p:cNvSpPr>
              <a:spLocks noChangeArrowheads="1"/>
            </p:cNvSpPr>
            <p:nvPr/>
          </p:nvSpPr>
          <p:spPr bwMode="auto">
            <a:xfrm>
              <a:off x="1344" y="2880"/>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36" name="Rectangle 24"/>
            <p:cNvSpPr>
              <a:spLocks noChangeArrowheads="1"/>
            </p:cNvSpPr>
            <p:nvPr/>
          </p:nvSpPr>
          <p:spPr bwMode="auto">
            <a:xfrm>
              <a:off x="1200" y="2544"/>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37" name="Rectangle 25"/>
            <p:cNvSpPr>
              <a:spLocks noChangeArrowheads="1"/>
            </p:cNvSpPr>
            <p:nvPr/>
          </p:nvSpPr>
          <p:spPr bwMode="auto">
            <a:xfrm>
              <a:off x="1968" y="2880"/>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38" name="Rectangle 26"/>
            <p:cNvSpPr>
              <a:spLocks noChangeArrowheads="1"/>
            </p:cNvSpPr>
            <p:nvPr/>
          </p:nvSpPr>
          <p:spPr bwMode="auto">
            <a:xfrm>
              <a:off x="1824" y="2880"/>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39" name="Rectangle 27"/>
            <p:cNvSpPr>
              <a:spLocks noChangeArrowheads="1"/>
            </p:cNvSpPr>
            <p:nvPr/>
          </p:nvSpPr>
          <p:spPr bwMode="auto">
            <a:xfrm>
              <a:off x="1680" y="2880"/>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40" name="Oval 28"/>
            <p:cNvSpPr>
              <a:spLocks noChangeArrowheads="1"/>
            </p:cNvSpPr>
            <p:nvPr/>
          </p:nvSpPr>
          <p:spPr bwMode="auto">
            <a:xfrm>
              <a:off x="3696" y="1824"/>
              <a:ext cx="240" cy="288"/>
            </a:xfrm>
            <a:prstGeom prst="ellipse">
              <a:avLst/>
            </a:prstGeom>
            <a:solidFill>
              <a:schemeClr val="folHlink"/>
            </a:solidFill>
            <a:ln w="9525">
              <a:solidFill>
                <a:schemeClr val="tx1"/>
              </a:solidFill>
              <a:round/>
              <a:headEnd/>
              <a:tailEnd/>
            </a:ln>
          </p:spPr>
          <p:txBody>
            <a:bodyPr wrap="none" anchor="ctr"/>
            <a:lstStyle/>
            <a:p>
              <a:pPr algn="ctr"/>
              <a:endParaRPr lang="el-GR" sz="2400">
                <a:solidFill>
                  <a:schemeClr val="folHlink"/>
                </a:solidFill>
                <a:latin typeface="Times New Roman" pitchFamily="18" charset="0"/>
              </a:endParaRPr>
            </a:p>
          </p:txBody>
        </p:sp>
        <p:sp>
          <p:nvSpPr>
            <p:cNvPr id="13341" name="Line 29"/>
            <p:cNvSpPr>
              <a:spLocks noChangeShapeType="1"/>
            </p:cNvSpPr>
            <p:nvPr/>
          </p:nvSpPr>
          <p:spPr bwMode="auto">
            <a:xfrm>
              <a:off x="3312" y="2016"/>
              <a:ext cx="384" cy="0"/>
            </a:xfrm>
            <a:prstGeom prst="line">
              <a:avLst/>
            </a:prstGeom>
            <a:noFill/>
            <a:ln w="9525">
              <a:solidFill>
                <a:schemeClr val="tx1"/>
              </a:solidFill>
              <a:round/>
              <a:headEnd/>
              <a:tailEnd type="triangle" w="med" len="med"/>
            </a:ln>
          </p:spPr>
          <p:txBody>
            <a:bodyPr wrap="none"/>
            <a:lstStyle/>
            <a:p>
              <a:endParaRPr lang="en-US"/>
            </a:p>
          </p:txBody>
        </p:sp>
        <p:sp>
          <p:nvSpPr>
            <p:cNvPr id="13342" name="Line 30"/>
            <p:cNvSpPr>
              <a:spLocks noChangeShapeType="1"/>
            </p:cNvSpPr>
            <p:nvPr/>
          </p:nvSpPr>
          <p:spPr bwMode="auto">
            <a:xfrm flipV="1">
              <a:off x="3312" y="2112"/>
              <a:ext cx="432" cy="768"/>
            </a:xfrm>
            <a:prstGeom prst="line">
              <a:avLst/>
            </a:prstGeom>
            <a:noFill/>
            <a:ln w="9525">
              <a:solidFill>
                <a:schemeClr val="tx1"/>
              </a:solidFill>
              <a:round/>
              <a:headEnd/>
              <a:tailEnd type="triangle" w="med" len="med"/>
            </a:ln>
          </p:spPr>
          <p:txBody>
            <a:bodyPr wrap="none"/>
            <a:lstStyle/>
            <a:p>
              <a:endParaRPr lang="en-US"/>
            </a:p>
          </p:txBody>
        </p:sp>
        <p:sp>
          <p:nvSpPr>
            <p:cNvPr id="13343" name="Line 31"/>
            <p:cNvSpPr>
              <a:spLocks noChangeShapeType="1"/>
            </p:cNvSpPr>
            <p:nvPr/>
          </p:nvSpPr>
          <p:spPr bwMode="auto">
            <a:xfrm>
              <a:off x="3936" y="2016"/>
              <a:ext cx="288" cy="0"/>
            </a:xfrm>
            <a:prstGeom prst="line">
              <a:avLst/>
            </a:prstGeom>
            <a:noFill/>
            <a:ln w="9525">
              <a:solidFill>
                <a:schemeClr val="tx1"/>
              </a:solidFill>
              <a:round/>
              <a:headEnd/>
              <a:tailEnd type="triangle" w="med" len="med"/>
            </a:ln>
          </p:spPr>
          <p:txBody>
            <a:bodyPr wrap="none"/>
            <a:lstStyle/>
            <a:p>
              <a:endParaRPr lang="en-US"/>
            </a:p>
          </p:txBody>
        </p:sp>
        <p:sp>
          <p:nvSpPr>
            <p:cNvPr id="13344" name="Text Box 32"/>
            <p:cNvSpPr txBox="1">
              <a:spLocks noChangeArrowheads="1"/>
            </p:cNvSpPr>
            <p:nvPr/>
          </p:nvSpPr>
          <p:spPr bwMode="auto">
            <a:xfrm>
              <a:off x="3926" y="1610"/>
              <a:ext cx="922" cy="288"/>
            </a:xfrm>
            <a:prstGeom prst="rect">
              <a:avLst/>
            </a:prstGeom>
            <a:noFill/>
            <a:ln w="9525">
              <a:noFill/>
              <a:miter lim="800000"/>
              <a:headEnd/>
              <a:tailEnd/>
            </a:ln>
          </p:spPr>
          <p:txBody>
            <a:bodyPr wrap="none">
              <a:spAutoFit/>
            </a:bodyPr>
            <a:lstStyle/>
            <a:p>
              <a:pPr algn="l"/>
              <a:r>
                <a:rPr lang="en-US" sz="2400">
                  <a:latin typeface="Times New Roman" pitchFamily="18" charset="0"/>
                </a:rPr>
                <a:t>Z</a:t>
              </a:r>
              <a:r>
                <a:rPr lang="en-US" sz="2400" baseline="-25000">
                  <a:latin typeface="Times New Roman" pitchFamily="18" charset="0"/>
                </a:rPr>
                <a:t>i,m</a:t>
              </a:r>
              <a:r>
                <a:rPr lang="en-US" sz="2400">
                  <a:latin typeface="Times New Roman" pitchFamily="18" charset="0"/>
                </a:rPr>
                <a:t>=d</a:t>
              </a:r>
              <a:r>
                <a:rPr lang="en-US" sz="2400" baseline="-25000">
                  <a:latin typeface="Times New Roman" pitchFamily="18" charset="0"/>
                </a:rPr>
                <a:t>i</a:t>
              </a:r>
              <a:r>
                <a:rPr lang="en-US" sz="2400">
                  <a:latin typeface="Times New Roman" pitchFamily="18" charset="0"/>
                </a:rPr>
                <a:t>*c</a:t>
              </a:r>
              <a:r>
                <a:rPr lang="en-US" sz="2400" baseline="-25000">
                  <a:latin typeface="Times New Roman" pitchFamily="18" charset="0"/>
                </a:rPr>
                <a:t>m</a:t>
              </a:r>
            </a:p>
          </p:txBody>
        </p:sp>
        <p:sp>
          <p:nvSpPr>
            <p:cNvPr id="13345" name="Text Box 33"/>
            <p:cNvSpPr txBox="1">
              <a:spLocks noChangeArrowheads="1"/>
            </p:cNvSpPr>
            <p:nvPr/>
          </p:nvSpPr>
          <p:spPr bwMode="auto">
            <a:xfrm>
              <a:off x="1104" y="3168"/>
              <a:ext cx="989" cy="288"/>
            </a:xfrm>
            <a:prstGeom prst="rect">
              <a:avLst/>
            </a:prstGeom>
            <a:noFill/>
            <a:ln w="9525">
              <a:noFill/>
              <a:miter lim="800000"/>
              <a:headEnd/>
              <a:tailEnd/>
            </a:ln>
          </p:spPr>
          <p:txBody>
            <a:bodyPr wrap="none">
              <a:spAutoFit/>
            </a:bodyPr>
            <a:lstStyle/>
            <a:p>
              <a:pPr algn="l"/>
              <a:r>
                <a:rPr lang="en-US" sz="2400">
                  <a:latin typeface="Times New Roman" pitchFamily="18" charset="0"/>
                </a:rPr>
                <a:t>Time slot 1</a:t>
              </a:r>
            </a:p>
          </p:txBody>
        </p:sp>
        <p:sp>
          <p:nvSpPr>
            <p:cNvPr id="13346" name="Text Box 34"/>
            <p:cNvSpPr txBox="1">
              <a:spLocks noChangeArrowheads="1"/>
            </p:cNvSpPr>
            <p:nvPr/>
          </p:nvSpPr>
          <p:spPr bwMode="auto">
            <a:xfrm>
              <a:off x="2208" y="3168"/>
              <a:ext cx="989" cy="288"/>
            </a:xfrm>
            <a:prstGeom prst="rect">
              <a:avLst/>
            </a:prstGeom>
            <a:noFill/>
            <a:ln w="9525">
              <a:noFill/>
              <a:miter lim="800000"/>
              <a:headEnd/>
              <a:tailEnd/>
            </a:ln>
          </p:spPr>
          <p:txBody>
            <a:bodyPr wrap="none">
              <a:spAutoFit/>
            </a:bodyPr>
            <a:lstStyle/>
            <a:p>
              <a:pPr algn="l"/>
              <a:r>
                <a:rPr lang="en-US" sz="2400">
                  <a:latin typeface="Times New Roman" pitchFamily="18" charset="0"/>
                </a:rPr>
                <a:t>Time slot 0</a:t>
              </a:r>
            </a:p>
          </p:txBody>
        </p:sp>
        <p:sp>
          <p:nvSpPr>
            <p:cNvPr id="13347" name="Rectangle 35"/>
            <p:cNvSpPr>
              <a:spLocks noChangeArrowheads="1"/>
            </p:cNvSpPr>
            <p:nvPr/>
          </p:nvSpPr>
          <p:spPr bwMode="auto">
            <a:xfrm>
              <a:off x="3216" y="3744"/>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48" name="Line 36"/>
            <p:cNvSpPr>
              <a:spLocks noChangeShapeType="1"/>
            </p:cNvSpPr>
            <p:nvPr/>
          </p:nvSpPr>
          <p:spPr bwMode="auto">
            <a:xfrm>
              <a:off x="3168" y="3744"/>
              <a:ext cx="2448" cy="0"/>
            </a:xfrm>
            <a:prstGeom prst="line">
              <a:avLst/>
            </a:prstGeom>
            <a:noFill/>
            <a:ln w="9525">
              <a:solidFill>
                <a:schemeClr val="tx1"/>
              </a:solidFill>
              <a:round/>
              <a:headEnd/>
              <a:tailEnd/>
            </a:ln>
          </p:spPr>
          <p:txBody>
            <a:bodyPr wrap="none"/>
            <a:lstStyle/>
            <a:p>
              <a:endParaRPr lang="en-US"/>
            </a:p>
          </p:txBody>
        </p:sp>
        <p:sp>
          <p:nvSpPr>
            <p:cNvPr id="13349" name="Rectangle 37"/>
            <p:cNvSpPr>
              <a:spLocks noChangeArrowheads="1"/>
            </p:cNvSpPr>
            <p:nvPr/>
          </p:nvSpPr>
          <p:spPr bwMode="auto">
            <a:xfrm>
              <a:off x="3360" y="3744"/>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50" name="Rectangle 38"/>
            <p:cNvSpPr>
              <a:spLocks noChangeArrowheads="1"/>
            </p:cNvSpPr>
            <p:nvPr/>
          </p:nvSpPr>
          <p:spPr bwMode="auto">
            <a:xfrm>
              <a:off x="4992" y="3408"/>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51" name="Rectangle 39"/>
            <p:cNvSpPr>
              <a:spLocks noChangeArrowheads="1"/>
            </p:cNvSpPr>
            <p:nvPr/>
          </p:nvSpPr>
          <p:spPr bwMode="auto">
            <a:xfrm>
              <a:off x="4848" y="3744"/>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52" name="Rectangle 40"/>
            <p:cNvSpPr>
              <a:spLocks noChangeArrowheads="1"/>
            </p:cNvSpPr>
            <p:nvPr/>
          </p:nvSpPr>
          <p:spPr bwMode="auto">
            <a:xfrm>
              <a:off x="4704" y="3408"/>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53" name="Rectangle 41"/>
            <p:cNvSpPr>
              <a:spLocks noChangeArrowheads="1"/>
            </p:cNvSpPr>
            <p:nvPr/>
          </p:nvSpPr>
          <p:spPr bwMode="auto">
            <a:xfrm>
              <a:off x="4560" y="3408"/>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54" name="Rectangle 42"/>
            <p:cNvSpPr>
              <a:spLocks noChangeArrowheads="1"/>
            </p:cNvSpPr>
            <p:nvPr/>
          </p:nvSpPr>
          <p:spPr bwMode="auto">
            <a:xfrm>
              <a:off x="4416" y="3408"/>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55" name="Rectangle 43"/>
            <p:cNvSpPr>
              <a:spLocks noChangeArrowheads="1"/>
            </p:cNvSpPr>
            <p:nvPr/>
          </p:nvSpPr>
          <p:spPr bwMode="auto">
            <a:xfrm>
              <a:off x="5472" y="3744"/>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56" name="Rectangle 44"/>
            <p:cNvSpPr>
              <a:spLocks noChangeArrowheads="1"/>
            </p:cNvSpPr>
            <p:nvPr/>
          </p:nvSpPr>
          <p:spPr bwMode="auto">
            <a:xfrm>
              <a:off x="5328" y="3744"/>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57" name="Rectangle 45"/>
            <p:cNvSpPr>
              <a:spLocks noChangeArrowheads="1"/>
            </p:cNvSpPr>
            <p:nvPr/>
          </p:nvSpPr>
          <p:spPr bwMode="auto">
            <a:xfrm>
              <a:off x="5184" y="3744"/>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58" name="Rectangle 46"/>
            <p:cNvSpPr>
              <a:spLocks noChangeArrowheads="1"/>
            </p:cNvSpPr>
            <p:nvPr/>
          </p:nvSpPr>
          <p:spPr bwMode="auto">
            <a:xfrm>
              <a:off x="3840" y="3744"/>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59" name="Rectangle 47"/>
            <p:cNvSpPr>
              <a:spLocks noChangeArrowheads="1"/>
            </p:cNvSpPr>
            <p:nvPr/>
          </p:nvSpPr>
          <p:spPr bwMode="auto">
            <a:xfrm>
              <a:off x="3648" y="3408"/>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60" name="Rectangle 48"/>
            <p:cNvSpPr>
              <a:spLocks noChangeArrowheads="1"/>
            </p:cNvSpPr>
            <p:nvPr/>
          </p:nvSpPr>
          <p:spPr bwMode="auto">
            <a:xfrm>
              <a:off x="3504" y="3744"/>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61" name="Rectangle 49"/>
            <p:cNvSpPr>
              <a:spLocks noChangeArrowheads="1"/>
            </p:cNvSpPr>
            <p:nvPr/>
          </p:nvSpPr>
          <p:spPr bwMode="auto">
            <a:xfrm>
              <a:off x="4272" y="3408"/>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62" name="Rectangle 50"/>
            <p:cNvSpPr>
              <a:spLocks noChangeArrowheads="1"/>
            </p:cNvSpPr>
            <p:nvPr/>
          </p:nvSpPr>
          <p:spPr bwMode="auto">
            <a:xfrm>
              <a:off x="4128" y="3408"/>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63" name="Rectangle 51"/>
            <p:cNvSpPr>
              <a:spLocks noChangeArrowheads="1"/>
            </p:cNvSpPr>
            <p:nvPr/>
          </p:nvSpPr>
          <p:spPr bwMode="auto">
            <a:xfrm>
              <a:off x="3984" y="3408"/>
              <a:ext cx="144" cy="336"/>
            </a:xfrm>
            <a:prstGeom prst="rect">
              <a:avLst/>
            </a:prstGeom>
            <a:noFill/>
            <a:ln w="9525">
              <a:solidFill>
                <a:schemeClr val="tx1"/>
              </a:solidFill>
              <a:miter lim="800000"/>
              <a:headEnd/>
              <a:tailEnd/>
            </a:ln>
          </p:spPr>
          <p:txBody>
            <a:bodyPr wrap="none" anchor="ctr"/>
            <a:lstStyle/>
            <a:p>
              <a:pPr algn="ctr"/>
              <a:r>
                <a:rPr lang="en-US" sz="2400">
                  <a:latin typeface="Times New Roman" pitchFamily="18" charset="0"/>
                </a:rPr>
                <a:t>1</a:t>
              </a:r>
            </a:p>
          </p:txBody>
        </p:sp>
        <p:sp>
          <p:nvSpPr>
            <p:cNvPr id="13364" name="Text Box 52"/>
            <p:cNvSpPr txBox="1">
              <a:spLocks noChangeArrowheads="1"/>
            </p:cNvSpPr>
            <p:nvPr/>
          </p:nvSpPr>
          <p:spPr bwMode="auto">
            <a:xfrm>
              <a:off x="1728" y="3744"/>
              <a:ext cx="1403" cy="288"/>
            </a:xfrm>
            <a:prstGeom prst="rect">
              <a:avLst/>
            </a:prstGeom>
            <a:noFill/>
            <a:ln w="9525">
              <a:noFill/>
              <a:miter lim="800000"/>
              <a:headEnd/>
              <a:tailEnd/>
            </a:ln>
          </p:spPr>
          <p:txBody>
            <a:bodyPr wrap="none">
              <a:spAutoFit/>
            </a:bodyPr>
            <a:lstStyle/>
            <a:p>
              <a:pPr algn="l"/>
              <a:r>
                <a:rPr lang="en-US" sz="2400" b="1">
                  <a:latin typeface="Times New Roman" pitchFamily="18" charset="0"/>
                </a:rPr>
                <a:t>Channel output</a:t>
              </a:r>
            </a:p>
          </p:txBody>
        </p:sp>
        <p:sp>
          <p:nvSpPr>
            <p:cNvPr id="13365" name="Text Box 53"/>
            <p:cNvSpPr txBox="1">
              <a:spLocks noChangeArrowheads="1"/>
            </p:cNvSpPr>
            <p:nvPr/>
          </p:nvSpPr>
          <p:spPr bwMode="auto">
            <a:xfrm>
              <a:off x="240" y="2496"/>
              <a:ext cx="649" cy="518"/>
            </a:xfrm>
            <a:prstGeom prst="rect">
              <a:avLst/>
            </a:prstGeom>
            <a:noFill/>
            <a:ln w="9525">
              <a:noFill/>
              <a:miter lim="800000"/>
              <a:headEnd/>
              <a:tailEnd/>
            </a:ln>
          </p:spPr>
          <p:txBody>
            <a:bodyPr wrap="none">
              <a:spAutoFit/>
            </a:bodyPr>
            <a:lstStyle/>
            <a:p>
              <a:pPr algn="l"/>
              <a:r>
                <a:rPr lang="en-US" sz="2400">
                  <a:latin typeface="Times New Roman" pitchFamily="18" charset="0"/>
                </a:rPr>
                <a:t>Spread</a:t>
              </a:r>
            </a:p>
            <a:p>
              <a:pPr algn="l"/>
              <a:r>
                <a:rPr lang="en-US" sz="2400">
                  <a:latin typeface="Times New Roman" pitchFamily="18" charset="0"/>
                </a:rPr>
                <a:t>code</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l-GR" smtClean="0"/>
              <a:t>Παράδειγμα </a:t>
            </a:r>
            <a:r>
              <a:rPr lang="en-US" smtClean="0"/>
              <a:t>CDMA </a:t>
            </a:r>
            <a:r>
              <a:rPr lang="el-GR" smtClean="0"/>
              <a:t>(συνέχεια</a:t>
            </a:r>
            <a:r>
              <a:rPr lang="en-US" smtClean="0"/>
              <a:t>)</a:t>
            </a:r>
          </a:p>
        </p:txBody>
      </p:sp>
      <p:sp>
        <p:nvSpPr>
          <p:cNvPr id="14339" name="Rectangle 3"/>
          <p:cNvSpPr>
            <a:spLocks noGrp="1" noChangeArrowheads="1"/>
          </p:cNvSpPr>
          <p:nvPr>
            <p:ph type="body" idx="1"/>
          </p:nvPr>
        </p:nvSpPr>
        <p:spPr>
          <a:xfrm>
            <a:off x="357188" y="2071688"/>
            <a:ext cx="8458200" cy="3881437"/>
          </a:xfrm>
        </p:spPr>
        <p:txBody>
          <a:bodyPr/>
          <a:lstStyle/>
          <a:p>
            <a:pPr>
              <a:lnSpc>
                <a:spcPct val="90000"/>
              </a:lnSpc>
            </a:pPr>
            <a:r>
              <a:rPr lang="el-GR" sz="1800" smtClean="0"/>
              <a:t>Όταν δεν υπάρχουν παρεμβάλλοντες πομποί</a:t>
            </a:r>
            <a:endParaRPr lang="en-US" sz="1800" smtClean="0"/>
          </a:p>
          <a:p>
            <a:pPr lvl="1">
              <a:lnSpc>
                <a:spcPct val="90000"/>
              </a:lnSpc>
            </a:pPr>
            <a:r>
              <a:rPr lang="el-GR" sz="1600" smtClean="0"/>
              <a:t>Ο δέκτης</a:t>
            </a:r>
            <a:endParaRPr lang="en-US" sz="1600" smtClean="0"/>
          </a:p>
          <a:p>
            <a:pPr lvl="2">
              <a:lnSpc>
                <a:spcPct val="90000"/>
              </a:lnSpc>
            </a:pPr>
            <a:r>
              <a:rPr lang="el-GR" sz="1600" smtClean="0"/>
              <a:t>Λαμβάνει τα κωδικοποιημένα </a:t>
            </a:r>
            <a:r>
              <a:rPr lang="en-US" sz="1600" smtClean="0"/>
              <a:t>bits </a:t>
            </a:r>
          </a:p>
          <a:p>
            <a:pPr lvl="2">
              <a:lnSpc>
                <a:spcPct val="90000"/>
              </a:lnSpc>
            </a:pPr>
            <a:r>
              <a:rPr lang="el-GR" sz="1600" smtClean="0"/>
              <a:t>Ανακτά τα αρχικά </a:t>
            </a:r>
            <a:r>
              <a:rPr lang="en-US" sz="1600" smtClean="0"/>
              <a:t>bit </a:t>
            </a:r>
            <a:r>
              <a:rPr lang="el-GR" sz="1600" smtClean="0"/>
              <a:t>δεδομένων</a:t>
            </a:r>
            <a:r>
              <a:rPr lang="en-US" sz="1600" smtClean="0"/>
              <a:t>, d</a:t>
            </a:r>
            <a:r>
              <a:rPr lang="en-US" sz="1600" baseline="-25000" smtClean="0"/>
              <a:t>i</a:t>
            </a:r>
            <a:r>
              <a:rPr lang="en-US" sz="1600" smtClean="0"/>
              <a:t>, </a:t>
            </a:r>
            <a:r>
              <a:rPr lang="el-GR" sz="1600" smtClean="0"/>
              <a:t>υπολογίζοντας το</a:t>
            </a:r>
            <a:endParaRPr lang="en-US" sz="1600" smtClean="0"/>
          </a:p>
          <a:p>
            <a:pPr lvl="1">
              <a:lnSpc>
                <a:spcPct val="90000"/>
              </a:lnSpc>
              <a:buFont typeface="Monotype Sorts" pitchFamily="2" charset="2"/>
              <a:buNone/>
            </a:pPr>
            <a:endParaRPr lang="en-US" sz="1800" smtClean="0"/>
          </a:p>
          <a:p>
            <a:pPr lvl="1">
              <a:lnSpc>
                <a:spcPct val="90000"/>
              </a:lnSpc>
              <a:buFont typeface="Monotype Sorts" pitchFamily="2" charset="2"/>
              <a:buNone/>
            </a:pPr>
            <a:r>
              <a:rPr lang="en-US" sz="1800" smtClean="0"/>
              <a:t>                     d</a:t>
            </a:r>
            <a:r>
              <a:rPr lang="en-US" sz="1800" baseline="-25000" smtClean="0"/>
              <a:t>i</a:t>
            </a:r>
            <a:r>
              <a:rPr lang="en-US" sz="1800" smtClean="0"/>
              <a:t>= </a:t>
            </a:r>
            <a:r>
              <a:rPr lang="en-US" sz="1800" smtClean="0">
                <a:cs typeface="Times New Roman" pitchFamily="18" charset="0"/>
              </a:rPr>
              <a:t>—</a:t>
            </a:r>
            <a:r>
              <a:rPr lang="en-US" sz="1800" smtClean="0"/>
              <a:t>   </a:t>
            </a:r>
            <a:r>
              <a:rPr lang="en-US" sz="3600" smtClean="0">
                <a:latin typeface="Symbol" pitchFamily="18" charset="2"/>
              </a:rPr>
              <a:t>S</a:t>
            </a:r>
            <a:r>
              <a:rPr lang="en-US" sz="1800" smtClean="0"/>
              <a:t>  </a:t>
            </a:r>
            <a:r>
              <a:rPr lang="en-US" sz="2400" smtClean="0"/>
              <a:t>Z</a:t>
            </a:r>
            <a:r>
              <a:rPr lang="en-US" sz="1800" baseline="-25000" smtClean="0"/>
              <a:t>i,m</a:t>
            </a:r>
            <a:r>
              <a:rPr lang="en-US" sz="1800" smtClean="0"/>
              <a:t>*c</a:t>
            </a:r>
            <a:r>
              <a:rPr lang="en-US" sz="1800" baseline="-25000" smtClean="0"/>
              <a:t>m</a:t>
            </a:r>
          </a:p>
          <a:p>
            <a:pPr>
              <a:lnSpc>
                <a:spcPct val="90000"/>
              </a:lnSpc>
              <a:buFontTx/>
              <a:buNone/>
            </a:pPr>
            <a:r>
              <a:rPr lang="en-US" sz="2000" smtClean="0"/>
              <a:t>                                </a:t>
            </a:r>
          </a:p>
          <a:p>
            <a:pPr>
              <a:lnSpc>
                <a:spcPct val="90000"/>
              </a:lnSpc>
              <a:buFontTx/>
              <a:buChar char="•"/>
            </a:pPr>
            <a:r>
              <a:rPr lang="el-GR" sz="1800" b="1" smtClean="0"/>
              <a:t>Τα παρεμβάλλοντα εκπεμπόμενα δυαδικά σήματα είναι προσθετικά</a:t>
            </a:r>
            <a:endParaRPr lang="en-US" sz="1800" b="1" smtClean="0"/>
          </a:p>
          <a:p>
            <a:pPr>
              <a:lnSpc>
                <a:spcPct val="90000"/>
              </a:lnSpc>
              <a:buFontTx/>
              <a:buNone/>
            </a:pPr>
            <a:r>
              <a:rPr lang="en-US" sz="2000" b="1" smtClean="0"/>
              <a:t>    </a:t>
            </a:r>
            <a:endParaRPr lang="en-US" sz="1800" baseline="-25000" smtClean="0"/>
          </a:p>
        </p:txBody>
      </p:sp>
      <p:sp>
        <p:nvSpPr>
          <p:cNvPr id="14340" name="Text Box 4"/>
          <p:cNvSpPr txBox="1">
            <a:spLocks noChangeArrowheads="1"/>
          </p:cNvSpPr>
          <p:nvPr/>
        </p:nvSpPr>
        <p:spPr bwMode="auto">
          <a:xfrm>
            <a:off x="2874963" y="4002088"/>
            <a:ext cx="744537" cy="381000"/>
          </a:xfrm>
          <a:prstGeom prst="rect">
            <a:avLst/>
          </a:prstGeom>
          <a:noFill/>
          <a:ln w="9525">
            <a:noFill/>
            <a:miter lim="800000"/>
            <a:headEnd/>
            <a:tailEnd/>
          </a:ln>
        </p:spPr>
        <p:txBody>
          <a:bodyPr>
            <a:spAutoFit/>
          </a:bodyPr>
          <a:lstStyle/>
          <a:p>
            <a:pPr algn="l"/>
            <a:r>
              <a:rPr lang="en-US" sz="1900">
                <a:latin typeface="Times New Roman" pitchFamily="18" charset="0"/>
              </a:rPr>
              <a:t>m=1</a:t>
            </a:r>
          </a:p>
        </p:txBody>
      </p:sp>
      <p:sp>
        <p:nvSpPr>
          <p:cNvPr id="14341" name="Text Box 5"/>
          <p:cNvSpPr txBox="1">
            <a:spLocks noChangeArrowheads="1"/>
          </p:cNvSpPr>
          <p:nvPr/>
        </p:nvSpPr>
        <p:spPr bwMode="auto">
          <a:xfrm>
            <a:off x="2501900" y="3852863"/>
            <a:ext cx="455613" cy="457200"/>
          </a:xfrm>
          <a:prstGeom prst="rect">
            <a:avLst/>
          </a:prstGeom>
          <a:noFill/>
          <a:ln w="9525">
            <a:noFill/>
            <a:miter lim="800000"/>
            <a:headEnd/>
            <a:tailEnd/>
          </a:ln>
        </p:spPr>
        <p:txBody>
          <a:bodyPr>
            <a:spAutoFit/>
          </a:bodyPr>
          <a:lstStyle/>
          <a:p>
            <a:pPr algn="l"/>
            <a:r>
              <a:rPr lang="en-US" sz="2400">
                <a:latin typeface="Times New Roman" pitchFamily="18" charset="0"/>
              </a:rPr>
              <a:t>M</a:t>
            </a:r>
          </a:p>
        </p:txBody>
      </p:sp>
      <p:sp>
        <p:nvSpPr>
          <p:cNvPr id="14342" name="Text Box 6"/>
          <p:cNvSpPr txBox="1">
            <a:spLocks noChangeArrowheads="1"/>
          </p:cNvSpPr>
          <p:nvPr/>
        </p:nvSpPr>
        <p:spPr bwMode="auto">
          <a:xfrm>
            <a:off x="2528888" y="3495675"/>
            <a:ext cx="336550" cy="457200"/>
          </a:xfrm>
          <a:prstGeom prst="rect">
            <a:avLst/>
          </a:prstGeom>
          <a:noFill/>
          <a:ln w="9525">
            <a:noFill/>
            <a:miter lim="800000"/>
            <a:headEnd/>
            <a:tailEnd/>
          </a:ln>
        </p:spPr>
        <p:txBody>
          <a:bodyPr wrap="none">
            <a:spAutoFit/>
          </a:bodyPr>
          <a:lstStyle/>
          <a:p>
            <a:pPr algn="l"/>
            <a:r>
              <a:rPr lang="en-US" sz="2400">
                <a:latin typeface="Times New Roman" pitchFamily="18" charset="0"/>
              </a:rPr>
              <a:t>1</a:t>
            </a:r>
          </a:p>
        </p:txBody>
      </p:sp>
      <p:sp>
        <p:nvSpPr>
          <p:cNvPr id="14343" name="Text Box 8"/>
          <p:cNvSpPr txBox="1">
            <a:spLocks noChangeArrowheads="1"/>
          </p:cNvSpPr>
          <p:nvPr/>
        </p:nvSpPr>
        <p:spPr bwMode="auto">
          <a:xfrm>
            <a:off x="2947988" y="3354388"/>
            <a:ext cx="455612" cy="381000"/>
          </a:xfrm>
          <a:prstGeom prst="rect">
            <a:avLst/>
          </a:prstGeom>
          <a:noFill/>
          <a:ln w="9525">
            <a:noFill/>
            <a:miter lim="800000"/>
            <a:headEnd/>
            <a:tailEnd/>
          </a:ln>
        </p:spPr>
        <p:txBody>
          <a:bodyPr>
            <a:spAutoFit/>
          </a:bodyPr>
          <a:lstStyle/>
          <a:p>
            <a:pPr algn="l"/>
            <a:r>
              <a:rPr lang="en-US" sz="1900">
                <a:latin typeface="Times New Roman" pitchFamily="18" charset="0"/>
              </a:rPr>
              <a:t>M</a:t>
            </a:r>
          </a:p>
        </p:txBody>
      </p:sp>
      <p:sp>
        <p:nvSpPr>
          <p:cNvPr id="14344" name="Text Box 9"/>
          <p:cNvSpPr txBox="1">
            <a:spLocks noChangeArrowheads="1"/>
          </p:cNvSpPr>
          <p:nvPr/>
        </p:nvSpPr>
        <p:spPr bwMode="auto">
          <a:xfrm>
            <a:off x="2133600" y="6035675"/>
            <a:ext cx="744538" cy="822325"/>
          </a:xfrm>
          <a:prstGeom prst="rect">
            <a:avLst/>
          </a:prstGeom>
          <a:noFill/>
          <a:ln w="9525">
            <a:noFill/>
            <a:miter lim="800000"/>
            <a:headEnd/>
            <a:tailEnd/>
          </a:ln>
        </p:spPr>
        <p:txBody>
          <a:bodyPr>
            <a:spAutoFit/>
          </a:bodyPr>
          <a:lstStyle/>
          <a:p>
            <a:pPr algn="l"/>
            <a:endParaRPr lang="en-US" sz="2400">
              <a:latin typeface="Times New Roman" pitchFamily="18" charset="0"/>
            </a:endParaRPr>
          </a:p>
          <a:p>
            <a:pPr algn="l"/>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pPr eaLnBrk="1" hangingPunct="1"/>
            <a:r>
              <a:rPr lang="el-GR" smtClean="0"/>
              <a:t>Ταξινόμηση δικτύων επικοινωνίας</a:t>
            </a:r>
            <a:endParaRPr lang="en-GB" smtClean="0"/>
          </a:p>
        </p:txBody>
      </p:sp>
      <p:sp>
        <p:nvSpPr>
          <p:cNvPr id="15363" name="Rectangle 3"/>
          <p:cNvSpPr>
            <a:spLocks noGrp="1" noChangeArrowheads="1"/>
          </p:cNvSpPr>
          <p:nvPr>
            <p:ph type="body" idx="4294967295"/>
          </p:nvPr>
        </p:nvSpPr>
        <p:spPr>
          <a:xfrm>
            <a:off x="349250" y="1143000"/>
            <a:ext cx="8566150" cy="4648200"/>
          </a:xfrm>
        </p:spPr>
        <p:txBody>
          <a:bodyPr/>
          <a:lstStyle/>
          <a:p>
            <a:pPr eaLnBrk="1" hangingPunct="1">
              <a:buFont typeface="Monotype Sorts" pitchFamily="2" charset="2"/>
              <a:buNone/>
            </a:pPr>
            <a:r>
              <a:rPr lang="el-GR" smtClean="0"/>
              <a:t>βάσει του </a:t>
            </a:r>
            <a:r>
              <a:rPr lang="el-GR" b="1" smtClean="0">
                <a:solidFill>
                  <a:schemeClr val="accent2"/>
                </a:solidFill>
              </a:rPr>
              <a:t>τρόπου ανταλλαγής δεδομένων</a:t>
            </a:r>
            <a:endParaRPr lang="en-GB" b="1" smtClean="0">
              <a:solidFill>
                <a:schemeClr val="accent2"/>
              </a:solidFill>
            </a:endParaRPr>
          </a:p>
        </p:txBody>
      </p:sp>
      <p:sp>
        <p:nvSpPr>
          <p:cNvPr id="15364" name="Text Box 4"/>
          <p:cNvSpPr txBox="1">
            <a:spLocks noChangeArrowheads="1"/>
          </p:cNvSpPr>
          <p:nvPr/>
        </p:nvSpPr>
        <p:spPr bwMode="auto">
          <a:xfrm>
            <a:off x="2916238" y="1989138"/>
            <a:ext cx="3168650" cy="641350"/>
          </a:xfrm>
          <a:prstGeom prst="rect">
            <a:avLst/>
          </a:prstGeom>
          <a:noFill/>
          <a:ln w="12700">
            <a:noFill/>
            <a:miter lim="800000"/>
            <a:headEnd/>
            <a:tailEnd/>
          </a:ln>
        </p:spPr>
        <p:txBody>
          <a:bodyPr lIns="91570" tIns="45786" rIns="91570" bIns="45786">
            <a:spAutoFit/>
          </a:bodyPr>
          <a:lstStyle/>
          <a:p>
            <a:pPr algn="ctr" defTabSz="915988" eaLnBrk="0" hangingPunct="0"/>
            <a:r>
              <a:rPr lang="el-GR" sz="1800" b="1">
                <a:latin typeface="Arial" charset="0"/>
              </a:rPr>
              <a:t>Δίκτυα επικοινωνίας (</a:t>
            </a:r>
            <a:r>
              <a:rPr lang="en-US" sz="1800" b="1">
                <a:latin typeface="Arial" charset="0"/>
              </a:rPr>
              <a:t>Communication Networks</a:t>
            </a:r>
            <a:r>
              <a:rPr lang="el-GR" sz="1800" b="1">
                <a:latin typeface="Arial" charset="0"/>
              </a:rPr>
              <a:t>)</a:t>
            </a:r>
            <a:endParaRPr lang="en-US" sz="1800" i="1">
              <a:solidFill>
                <a:srgbClr val="000000"/>
              </a:solidFill>
              <a:latin typeface="Arial" charset="0"/>
            </a:endParaRPr>
          </a:p>
        </p:txBody>
      </p:sp>
      <p:sp>
        <p:nvSpPr>
          <p:cNvPr id="15365" name="Text Box 5"/>
          <p:cNvSpPr txBox="1">
            <a:spLocks noChangeArrowheads="1"/>
          </p:cNvSpPr>
          <p:nvPr/>
        </p:nvSpPr>
        <p:spPr bwMode="auto">
          <a:xfrm>
            <a:off x="539750" y="3276600"/>
            <a:ext cx="2952750" cy="641350"/>
          </a:xfrm>
          <a:prstGeom prst="rect">
            <a:avLst/>
          </a:prstGeom>
          <a:noFill/>
          <a:ln w="12700">
            <a:noFill/>
            <a:miter lim="800000"/>
            <a:headEnd/>
            <a:tailEnd/>
          </a:ln>
        </p:spPr>
        <p:txBody>
          <a:bodyPr lIns="91570" tIns="45786" rIns="91570" bIns="45786">
            <a:spAutoFit/>
          </a:bodyPr>
          <a:lstStyle/>
          <a:p>
            <a:pPr algn="ctr" defTabSz="915988" eaLnBrk="0" hangingPunct="0">
              <a:spcBef>
                <a:spcPct val="50000"/>
              </a:spcBef>
              <a:spcAft>
                <a:spcPts val="1000"/>
              </a:spcAft>
            </a:pPr>
            <a:r>
              <a:rPr lang="el-GR" sz="1800" b="1">
                <a:latin typeface="Arial" charset="0"/>
              </a:rPr>
              <a:t>Δίκτυα μεταγωγής (</a:t>
            </a:r>
            <a:r>
              <a:rPr lang="en-US" sz="1800" b="1">
                <a:latin typeface="Arial" charset="0"/>
              </a:rPr>
              <a:t>Switched</a:t>
            </a:r>
            <a:r>
              <a:rPr lang="el-GR" sz="1800" b="1">
                <a:latin typeface="Arial" charset="0"/>
              </a:rPr>
              <a:t> </a:t>
            </a:r>
            <a:r>
              <a:rPr lang="en-US" sz="1800" b="1">
                <a:latin typeface="Arial" charset="0"/>
              </a:rPr>
              <a:t>networks</a:t>
            </a:r>
            <a:r>
              <a:rPr lang="el-GR" sz="1800" b="1">
                <a:latin typeface="Arial" charset="0"/>
              </a:rPr>
              <a:t>)</a:t>
            </a:r>
            <a:endParaRPr lang="en-US" sz="1800" i="1">
              <a:solidFill>
                <a:srgbClr val="000000"/>
              </a:solidFill>
              <a:latin typeface="Arial" charset="0"/>
            </a:endParaRPr>
          </a:p>
        </p:txBody>
      </p:sp>
      <p:sp>
        <p:nvSpPr>
          <p:cNvPr id="15366" name="Text Box 6"/>
          <p:cNvSpPr txBox="1">
            <a:spLocks noChangeArrowheads="1"/>
          </p:cNvSpPr>
          <p:nvPr/>
        </p:nvSpPr>
        <p:spPr bwMode="auto">
          <a:xfrm>
            <a:off x="5508625" y="3284538"/>
            <a:ext cx="3167063" cy="641350"/>
          </a:xfrm>
          <a:prstGeom prst="rect">
            <a:avLst/>
          </a:prstGeom>
          <a:noFill/>
          <a:ln w="12700">
            <a:noFill/>
            <a:miter lim="800000"/>
            <a:headEnd/>
            <a:tailEnd/>
          </a:ln>
        </p:spPr>
        <p:txBody>
          <a:bodyPr lIns="91570" tIns="45786" rIns="91570" bIns="45786">
            <a:spAutoFit/>
          </a:bodyPr>
          <a:lstStyle/>
          <a:p>
            <a:pPr algn="ctr" defTabSz="915988" eaLnBrk="0" hangingPunct="0">
              <a:spcBef>
                <a:spcPct val="50000"/>
              </a:spcBef>
            </a:pPr>
            <a:r>
              <a:rPr lang="el-GR" sz="1800" b="1">
                <a:latin typeface="Arial" charset="0"/>
              </a:rPr>
              <a:t>Δίκτυα εκπομπής </a:t>
            </a:r>
          </a:p>
          <a:p>
            <a:pPr algn="ctr" defTabSz="915988" eaLnBrk="0" hangingPunct="0"/>
            <a:r>
              <a:rPr lang="el-GR" sz="1800" b="1">
                <a:latin typeface="Arial" charset="0"/>
              </a:rPr>
              <a:t>(</a:t>
            </a:r>
            <a:r>
              <a:rPr lang="en-US" sz="1800" b="1">
                <a:latin typeface="Arial" charset="0"/>
              </a:rPr>
              <a:t>Broadcast</a:t>
            </a:r>
            <a:r>
              <a:rPr lang="el-GR" sz="1800" b="1">
                <a:latin typeface="Arial" charset="0"/>
              </a:rPr>
              <a:t> </a:t>
            </a:r>
            <a:r>
              <a:rPr lang="en-US" sz="1800" b="1">
                <a:latin typeface="Arial" charset="0"/>
              </a:rPr>
              <a:t>networks</a:t>
            </a:r>
            <a:r>
              <a:rPr lang="el-GR" sz="1800" b="1">
                <a:latin typeface="Arial" charset="0"/>
              </a:rPr>
              <a:t>)</a:t>
            </a:r>
            <a:endParaRPr lang="en-US" sz="1800" i="1">
              <a:solidFill>
                <a:srgbClr val="000000"/>
              </a:solidFill>
              <a:latin typeface="Arial" charset="0"/>
            </a:endParaRPr>
          </a:p>
        </p:txBody>
      </p:sp>
      <p:sp>
        <p:nvSpPr>
          <p:cNvPr id="15367" name="Line 7"/>
          <p:cNvSpPr>
            <a:spLocks noChangeShapeType="1"/>
          </p:cNvSpPr>
          <p:nvPr/>
        </p:nvSpPr>
        <p:spPr bwMode="auto">
          <a:xfrm flipH="1">
            <a:off x="1831975" y="2667000"/>
            <a:ext cx="2054225" cy="539750"/>
          </a:xfrm>
          <a:prstGeom prst="line">
            <a:avLst/>
          </a:prstGeom>
          <a:noFill/>
          <a:ln w="38100">
            <a:solidFill>
              <a:schemeClr val="tx1"/>
            </a:solidFill>
            <a:round/>
            <a:headEnd/>
            <a:tailEnd type="triangle" w="med" len="med"/>
          </a:ln>
        </p:spPr>
        <p:txBody>
          <a:bodyPr wrap="none" lIns="91433" tIns="45717" rIns="91433" bIns="45717" anchor="ctr"/>
          <a:lstStyle/>
          <a:p>
            <a:endParaRPr lang="en-US"/>
          </a:p>
        </p:txBody>
      </p:sp>
      <p:sp>
        <p:nvSpPr>
          <p:cNvPr id="15368" name="Line 8"/>
          <p:cNvSpPr>
            <a:spLocks noChangeShapeType="1"/>
          </p:cNvSpPr>
          <p:nvPr/>
        </p:nvSpPr>
        <p:spPr bwMode="auto">
          <a:xfrm>
            <a:off x="5265738" y="2665413"/>
            <a:ext cx="1830387" cy="611187"/>
          </a:xfrm>
          <a:prstGeom prst="line">
            <a:avLst/>
          </a:prstGeom>
          <a:noFill/>
          <a:ln w="38100">
            <a:solidFill>
              <a:schemeClr val="tx1"/>
            </a:solidFill>
            <a:round/>
            <a:headEnd/>
            <a:tailEnd type="triangle" w="med" len="med"/>
          </a:ln>
        </p:spPr>
        <p:txBody>
          <a:bodyPr wrap="none" lIns="91433" tIns="45717" rIns="91433" bIns="45717" anchor="ctr"/>
          <a:lstStyle/>
          <a:p>
            <a:endParaRPr lang="en-US"/>
          </a:p>
        </p:txBody>
      </p:sp>
      <p:sp>
        <p:nvSpPr>
          <p:cNvPr id="15369" name="Text Box 9"/>
          <p:cNvSpPr txBox="1">
            <a:spLocks noChangeArrowheads="1"/>
          </p:cNvSpPr>
          <p:nvPr/>
        </p:nvSpPr>
        <p:spPr bwMode="auto">
          <a:xfrm>
            <a:off x="0" y="4572000"/>
            <a:ext cx="2484438" cy="1069975"/>
          </a:xfrm>
          <a:prstGeom prst="rect">
            <a:avLst/>
          </a:prstGeom>
          <a:noFill/>
          <a:ln w="12700">
            <a:noFill/>
            <a:miter lim="800000"/>
            <a:headEnd/>
            <a:tailEnd/>
          </a:ln>
        </p:spPr>
        <p:txBody>
          <a:bodyPr lIns="91570" tIns="45786" rIns="91570" bIns="45786">
            <a:spAutoFit/>
          </a:bodyPr>
          <a:lstStyle/>
          <a:p>
            <a:pPr algn="ctr" defTabSz="915988" eaLnBrk="0" hangingPunct="0"/>
            <a:r>
              <a:rPr lang="el-GR" b="1">
                <a:solidFill>
                  <a:srgbClr val="3333FF"/>
                </a:solidFill>
                <a:latin typeface="Arial" charset="0"/>
              </a:rPr>
              <a:t>Δίκτυα μεταγωγής κυκλωμάτων </a:t>
            </a:r>
          </a:p>
          <a:p>
            <a:pPr algn="ctr" defTabSz="915988" eaLnBrk="0" hangingPunct="0"/>
            <a:r>
              <a:rPr lang="el-GR" b="1">
                <a:solidFill>
                  <a:srgbClr val="3333FF"/>
                </a:solidFill>
                <a:latin typeface="Arial" charset="0"/>
              </a:rPr>
              <a:t>(</a:t>
            </a:r>
            <a:r>
              <a:rPr lang="en-US" b="1">
                <a:solidFill>
                  <a:srgbClr val="3333FF"/>
                </a:solidFill>
                <a:latin typeface="Arial" charset="0"/>
              </a:rPr>
              <a:t>Circuit switched</a:t>
            </a:r>
            <a:br>
              <a:rPr lang="en-US" b="1">
                <a:solidFill>
                  <a:srgbClr val="3333FF"/>
                </a:solidFill>
                <a:latin typeface="Arial" charset="0"/>
              </a:rPr>
            </a:br>
            <a:r>
              <a:rPr lang="en-US" b="1">
                <a:solidFill>
                  <a:srgbClr val="3333FF"/>
                </a:solidFill>
                <a:latin typeface="Arial" charset="0"/>
              </a:rPr>
              <a:t>networks</a:t>
            </a:r>
            <a:r>
              <a:rPr lang="el-GR" b="1">
                <a:solidFill>
                  <a:srgbClr val="3333FF"/>
                </a:solidFill>
                <a:latin typeface="Arial" charset="0"/>
              </a:rPr>
              <a:t>)</a:t>
            </a:r>
            <a:endParaRPr lang="en-US" i="1">
              <a:solidFill>
                <a:srgbClr val="3333FF"/>
              </a:solidFill>
              <a:latin typeface="Arial" charset="0"/>
            </a:endParaRPr>
          </a:p>
        </p:txBody>
      </p:sp>
      <p:sp>
        <p:nvSpPr>
          <p:cNvPr id="15370" name="Text Box 10"/>
          <p:cNvSpPr txBox="1">
            <a:spLocks noChangeArrowheads="1"/>
          </p:cNvSpPr>
          <p:nvPr/>
        </p:nvSpPr>
        <p:spPr bwMode="auto">
          <a:xfrm>
            <a:off x="2268538" y="4581525"/>
            <a:ext cx="2997200" cy="825500"/>
          </a:xfrm>
          <a:prstGeom prst="rect">
            <a:avLst/>
          </a:prstGeom>
          <a:noFill/>
          <a:ln w="12700">
            <a:noFill/>
            <a:miter lim="800000"/>
            <a:headEnd/>
            <a:tailEnd/>
          </a:ln>
        </p:spPr>
        <p:txBody>
          <a:bodyPr lIns="91570" tIns="45786" rIns="91570" bIns="45786">
            <a:spAutoFit/>
          </a:bodyPr>
          <a:lstStyle/>
          <a:p>
            <a:pPr algn="ctr" defTabSz="915988" eaLnBrk="0" hangingPunct="0"/>
            <a:r>
              <a:rPr lang="el-GR" b="1">
                <a:solidFill>
                  <a:srgbClr val="3333FF"/>
                </a:solidFill>
                <a:latin typeface="Arial" charset="0"/>
              </a:rPr>
              <a:t>Δίκτυα μεταγωγής πακέτων </a:t>
            </a:r>
          </a:p>
          <a:p>
            <a:pPr algn="ctr" defTabSz="915988" eaLnBrk="0" hangingPunct="0"/>
            <a:r>
              <a:rPr lang="el-GR" b="1">
                <a:solidFill>
                  <a:srgbClr val="3333FF"/>
                </a:solidFill>
                <a:latin typeface="Arial" charset="0"/>
              </a:rPr>
              <a:t>(</a:t>
            </a:r>
            <a:r>
              <a:rPr lang="en-US" b="1">
                <a:solidFill>
                  <a:srgbClr val="3333FF"/>
                </a:solidFill>
                <a:latin typeface="Arial" charset="0"/>
              </a:rPr>
              <a:t>Packet</a:t>
            </a:r>
            <a:r>
              <a:rPr lang="el-GR" b="1">
                <a:solidFill>
                  <a:srgbClr val="3333FF"/>
                </a:solidFill>
                <a:latin typeface="Arial" charset="0"/>
              </a:rPr>
              <a:t> </a:t>
            </a:r>
            <a:r>
              <a:rPr lang="en-US" b="1">
                <a:solidFill>
                  <a:srgbClr val="3333FF"/>
                </a:solidFill>
                <a:latin typeface="Arial" charset="0"/>
              </a:rPr>
              <a:t>switched</a:t>
            </a:r>
            <a:br>
              <a:rPr lang="en-US" b="1">
                <a:solidFill>
                  <a:srgbClr val="3333FF"/>
                </a:solidFill>
                <a:latin typeface="Arial" charset="0"/>
              </a:rPr>
            </a:br>
            <a:r>
              <a:rPr lang="en-US" b="1">
                <a:solidFill>
                  <a:srgbClr val="3333FF"/>
                </a:solidFill>
                <a:latin typeface="Arial" charset="0"/>
              </a:rPr>
              <a:t> networks</a:t>
            </a:r>
            <a:r>
              <a:rPr lang="el-GR" b="1">
                <a:solidFill>
                  <a:srgbClr val="3333FF"/>
                </a:solidFill>
                <a:latin typeface="Arial" charset="0"/>
              </a:rPr>
              <a:t>)</a:t>
            </a:r>
            <a:endParaRPr lang="en-US" b="1" i="1">
              <a:solidFill>
                <a:srgbClr val="3333FF"/>
              </a:solidFill>
              <a:latin typeface="Arial" charset="0"/>
            </a:endParaRPr>
          </a:p>
        </p:txBody>
      </p:sp>
      <p:sp>
        <p:nvSpPr>
          <p:cNvPr id="15371" name="Line 11"/>
          <p:cNvSpPr>
            <a:spLocks noChangeShapeType="1"/>
          </p:cNvSpPr>
          <p:nvPr/>
        </p:nvSpPr>
        <p:spPr bwMode="auto">
          <a:xfrm flipH="1">
            <a:off x="1066800" y="3962400"/>
            <a:ext cx="838200" cy="533400"/>
          </a:xfrm>
          <a:prstGeom prst="line">
            <a:avLst/>
          </a:prstGeom>
          <a:noFill/>
          <a:ln w="38100">
            <a:solidFill>
              <a:schemeClr val="tx1"/>
            </a:solidFill>
            <a:round/>
            <a:headEnd/>
            <a:tailEnd type="triangle" w="med" len="med"/>
          </a:ln>
        </p:spPr>
        <p:txBody>
          <a:bodyPr wrap="none" lIns="91433" tIns="45717" rIns="91433" bIns="45717" anchor="ctr"/>
          <a:lstStyle/>
          <a:p>
            <a:endParaRPr lang="en-US"/>
          </a:p>
        </p:txBody>
      </p:sp>
      <p:sp>
        <p:nvSpPr>
          <p:cNvPr id="15372" name="Line 12"/>
          <p:cNvSpPr>
            <a:spLocks noChangeShapeType="1"/>
          </p:cNvSpPr>
          <p:nvPr/>
        </p:nvSpPr>
        <p:spPr bwMode="auto">
          <a:xfrm>
            <a:off x="1981200" y="3962400"/>
            <a:ext cx="1295400" cy="533400"/>
          </a:xfrm>
          <a:prstGeom prst="line">
            <a:avLst/>
          </a:prstGeom>
          <a:noFill/>
          <a:ln w="38100">
            <a:solidFill>
              <a:schemeClr val="tx1"/>
            </a:solidFill>
            <a:round/>
            <a:headEnd/>
            <a:tailEnd type="triangle" w="med" len="med"/>
          </a:ln>
        </p:spPr>
        <p:txBody>
          <a:bodyPr wrap="none" lIns="91433" tIns="45717" rIns="91433" bIns="45717" anchor="ctr"/>
          <a:lstStyle/>
          <a:p>
            <a:endParaRPr lang="en-US"/>
          </a:p>
        </p:txBody>
      </p:sp>
      <p:sp>
        <p:nvSpPr>
          <p:cNvPr id="15373" name="Text Box 13"/>
          <p:cNvSpPr txBox="1">
            <a:spLocks noChangeArrowheads="1"/>
          </p:cNvSpPr>
          <p:nvPr/>
        </p:nvSpPr>
        <p:spPr bwMode="auto">
          <a:xfrm>
            <a:off x="1476375" y="5805488"/>
            <a:ext cx="2060575" cy="581025"/>
          </a:xfrm>
          <a:prstGeom prst="rect">
            <a:avLst/>
          </a:prstGeom>
          <a:noFill/>
          <a:ln w="12700">
            <a:noFill/>
            <a:miter lim="800000"/>
            <a:headEnd/>
            <a:tailEnd/>
          </a:ln>
        </p:spPr>
        <p:txBody>
          <a:bodyPr lIns="91570" tIns="45786" rIns="91570" bIns="45786">
            <a:spAutoFit/>
          </a:bodyPr>
          <a:lstStyle/>
          <a:p>
            <a:pPr algn="ctr" defTabSz="915988" eaLnBrk="0" hangingPunct="0">
              <a:spcBef>
                <a:spcPct val="50000"/>
              </a:spcBef>
              <a:spcAft>
                <a:spcPts val="1000"/>
              </a:spcAft>
            </a:pPr>
            <a:r>
              <a:rPr lang="en-US" b="1">
                <a:latin typeface="Arial" charset="0"/>
              </a:rPr>
              <a:t>Datagram</a:t>
            </a:r>
            <a:br>
              <a:rPr lang="en-US" b="1">
                <a:latin typeface="Arial" charset="0"/>
              </a:rPr>
            </a:br>
            <a:r>
              <a:rPr lang="en-US" b="1">
                <a:latin typeface="Arial" charset="0"/>
              </a:rPr>
              <a:t> Networks</a:t>
            </a:r>
            <a:endParaRPr lang="en-US" i="1">
              <a:solidFill>
                <a:srgbClr val="000000"/>
              </a:solidFill>
              <a:latin typeface="Arial" charset="0"/>
            </a:endParaRPr>
          </a:p>
        </p:txBody>
      </p:sp>
      <p:sp>
        <p:nvSpPr>
          <p:cNvPr id="15374" name="Text Box 14"/>
          <p:cNvSpPr txBox="1">
            <a:spLocks noChangeArrowheads="1"/>
          </p:cNvSpPr>
          <p:nvPr/>
        </p:nvSpPr>
        <p:spPr bwMode="auto">
          <a:xfrm>
            <a:off x="3203575" y="5805488"/>
            <a:ext cx="3025775" cy="825500"/>
          </a:xfrm>
          <a:prstGeom prst="rect">
            <a:avLst/>
          </a:prstGeom>
          <a:noFill/>
          <a:ln w="12700">
            <a:noFill/>
            <a:miter lim="800000"/>
            <a:headEnd/>
            <a:tailEnd/>
          </a:ln>
        </p:spPr>
        <p:txBody>
          <a:bodyPr lIns="91570" tIns="45786" rIns="91570" bIns="45786">
            <a:spAutoFit/>
          </a:bodyPr>
          <a:lstStyle/>
          <a:p>
            <a:pPr algn="ctr" defTabSz="915988" eaLnBrk="0" hangingPunct="0"/>
            <a:r>
              <a:rPr lang="el-GR" b="1">
                <a:latin typeface="Arial" charset="0"/>
              </a:rPr>
              <a:t>Δίκτυα μεταγωγής εικονικών κυκλωμάτων </a:t>
            </a:r>
            <a:endParaRPr lang="en-US" b="1">
              <a:latin typeface="Arial" charset="0"/>
            </a:endParaRPr>
          </a:p>
          <a:p>
            <a:pPr algn="ctr" defTabSz="915988" eaLnBrk="0" hangingPunct="0"/>
            <a:r>
              <a:rPr lang="el-GR" b="1">
                <a:latin typeface="Arial" charset="0"/>
              </a:rPr>
              <a:t>(</a:t>
            </a:r>
            <a:r>
              <a:rPr lang="en-US" b="1">
                <a:latin typeface="Arial" charset="0"/>
              </a:rPr>
              <a:t>Virtual circuit networks</a:t>
            </a:r>
            <a:r>
              <a:rPr lang="el-GR" b="1">
                <a:latin typeface="Arial" charset="0"/>
              </a:rPr>
              <a:t>)</a:t>
            </a:r>
            <a:endParaRPr lang="en-US" i="1">
              <a:solidFill>
                <a:srgbClr val="000000"/>
              </a:solidFill>
              <a:latin typeface="Arial" charset="0"/>
            </a:endParaRPr>
          </a:p>
        </p:txBody>
      </p:sp>
      <p:sp>
        <p:nvSpPr>
          <p:cNvPr id="15375" name="Line 15"/>
          <p:cNvSpPr>
            <a:spLocks noChangeShapeType="1"/>
          </p:cNvSpPr>
          <p:nvPr/>
        </p:nvSpPr>
        <p:spPr bwMode="auto">
          <a:xfrm flipH="1">
            <a:off x="2771775" y="5373688"/>
            <a:ext cx="911225" cy="503237"/>
          </a:xfrm>
          <a:prstGeom prst="line">
            <a:avLst/>
          </a:prstGeom>
          <a:noFill/>
          <a:ln w="38100">
            <a:solidFill>
              <a:schemeClr val="tx1"/>
            </a:solidFill>
            <a:round/>
            <a:headEnd/>
            <a:tailEnd type="triangle" w="med" len="med"/>
          </a:ln>
        </p:spPr>
        <p:txBody>
          <a:bodyPr wrap="none" lIns="91433" tIns="45717" rIns="91433" bIns="45717" anchor="ctr"/>
          <a:lstStyle/>
          <a:p>
            <a:endParaRPr lang="en-US"/>
          </a:p>
        </p:txBody>
      </p:sp>
      <p:sp>
        <p:nvSpPr>
          <p:cNvPr id="15376" name="Line 16"/>
          <p:cNvSpPr>
            <a:spLocks noChangeShapeType="1"/>
          </p:cNvSpPr>
          <p:nvPr/>
        </p:nvSpPr>
        <p:spPr bwMode="auto">
          <a:xfrm>
            <a:off x="3683000" y="5373688"/>
            <a:ext cx="833438" cy="371475"/>
          </a:xfrm>
          <a:prstGeom prst="line">
            <a:avLst/>
          </a:prstGeom>
          <a:noFill/>
          <a:ln w="38100">
            <a:solidFill>
              <a:schemeClr val="tx1"/>
            </a:solidFill>
            <a:round/>
            <a:headEnd/>
            <a:tailEnd type="triangle" w="med" len="med"/>
          </a:ln>
        </p:spPr>
        <p:txBody>
          <a:bodyPr wrap="none" lIns="91433" tIns="45717" rIns="91433" bIns="45717" anchor="ctr"/>
          <a:lstStyle/>
          <a:p>
            <a:endParaRPr lang="en-US"/>
          </a:p>
        </p:txBody>
      </p:sp>
      <p:sp>
        <p:nvSpPr>
          <p:cNvPr id="15377" name="Oval 17"/>
          <p:cNvSpPr>
            <a:spLocks noChangeArrowheads="1"/>
          </p:cNvSpPr>
          <p:nvPr/>
        </p:nvSpPr>
        <p:spPr bwMode="auto">
          <a:xfrm>
            <a:off x="1835150" y="5445125"/>
            <a:ext cx="1368425" cy="1412875"/>
          </a:xfrm>
          <a:prstGeom prst="ellipse">
            <a:avLst/>
          </a:prstGeom>
          <a:solidFill>
            <a:schemeClr val="accent1">
              <a:alpha val="63921"/>
            </a:schemeClr>
          </a:solidFill>
          <a:ln w="57150">
            <a:solidFill>
              <a:schemeClr val="hlink"/>
            </a:solidFill>
            <a:round/>
            <a:headEnd type="none" w="sm" len="sm"/>
            <a:tailEnd type="none" w="sm" len="sm"/>
          </a:ln>
        </p:spPr>
        <p:txBody>
          <a:bodyPr wrap="none" anchor="ctr"/>
          <a:lstStyle/>
          <a:p>
            <a:endParaRPr lang="el-GR"/>
          </a:p>
        </p:txBody>
      </p:sp>
      <p:sp>
        <p:nvSpPr>
          <p:cNvPr id="15378" name="Line 18"/>
          <p:cNvSpPr>
            <a:spLocks noChangeShapeType="1"/>
          </p:cNvSpPr>
          <p:nvPr/>
        </p:nvSpPr>
        <p:spPr bwMode="auto">
          <a:xfrm flipV="1">
            <a:off x="1763713" y="6381750"/>
            <a:ext cx="431800" cy="287338"/>
          </a:xfrm>
          <a:prstGeom prst="line">
            <a:avLst/>
          </a:prstGeom>
          <a:noFill/>
          <a:ln w="28575">
            <a:solidFill>
              <a:schemeClr val="tx1"/>
            </a:solidFill>
            <a:prstDash val="dash"/>
            <a:round/>
            <a:headEnd type="arrow" w="med" len="med"/>
            <a:tailEnd/>
          </a:ln>
        </p:spPr>
        <p:txBody>
          <a:bodyPr/>
          <a:lstStyle/>
          <a:p>
            <a:endParaRPr lang="en-US"/>
          </a:p>
        </p:txBody>
      </p:sp>
      <p:sp>
        <p:nvSpPr>
          <p:cNvPr id="15379" name="Text Box 19"/>
          <p:cNvSpPr txBox="1">
            <a:spLocks noChangeArrowheads="1"/>
          </p:cNvSpPr>
          <p:nvPr/>
        </p:nvSpPr>
        <p:spPr bwMode="auto">
          <a:xfrm>
            <a:off x="1114425" y="6308725"/>
            <a:ext cx="184150" cy="336550"/>
          </a:xfrm>
          <a:prstGeom prst="rect">
            <a:avLst/>
          </a:prstGeom>
          <a:noFill/>
          <a:ln w="12700">
            <a:noFill/>
            <a:miter lim="800000"/>
            <a:headEnd type="none" w="sm" len="sm"/>
            <a:tailEnd type="none" w="sm" len="sm"/>
          </a:ln>
        </p:spPr>
        <p:txBody>
          <a:bodyPr wrap="none">
            <a:spAutoFit/>
          </a:bodyPr>
          <a:lstStyle/>
          <a:p>
            <a:endParaRPr lang="el-GR"/>
          </a:p>
        </p:txBody>
      </p:sp>
      <p:sp>
        <p:nvSpPr>
          <p:cNvPr id="15380" name="Text Box 20"/>
          <p:cNvSpPr txBox="1">
            <a:spLocks noChangeArrowheads="1"/>
          </p:cNvSpPr>
          <p:nvPr/>
        </p:nvSpPr>
        <p:spPr bwMode="auto">
          <a:xfrm>
            <a:off x="755650" y="6461125"/>
            <a:ext cx="1114425" cy="396875"/>
          </a:xfrm>
          <a:prstGeom prst="rect">
            <a:avLst/>
          </a:prstGeom>
          <a:noFill/>
          <a:ln w="12700">
            <a:noFill/>
            <a:miter lim="800000"/>
            <a:headEnd type="none" w="sm" len="sm"/>
            <a:tailEnd type="none" w="sm" len="sm"/>
          </a:ln>
        </p:spPr>
        <p:txBody>
          <a:bodyPr wrap="none">
            <a:spAutoFit/>
          </a:bodyPr>
          <a:lstStyle/>
          <a:p>
            <a:r>
              <a:rPr lang="en-US" sz="2000" b="1"/>
              <a:t>Internet</a:t>
            </a:r>
            <a:endParaRPr lang="el-GR" sz="2000" b="1"/>
          </a:p>
        </p:txBody>
      </p:sp>
      <p:sp>
        <p:nvSpPr>
          <p:cNvPr id="15381" name="Line 21"/>
          <p:cNvSpPr>
            <a:spLocks noChangeShapeType="1"/>
          </p:cNvSpPr>
          <p:nvPr/>
        </p:nvSpPr>
        <p:spPr bwMode="auto">
          <a:xfrm flipH="1">
            <a:off x="323850" y="5589588"/>
            <a:ext cx="503238" cy="360362"/>
          </a:xfrm>
          <a:prstGeom prst="line">
            <a:avLst/>
          </a:prstGeom>
          <a:noFill/>
          <a:ln w="12700">
            <a:solidFill>
              <a:schemeClr val="tx1"/>
            </a:solidFill>
            <a:round/>
            <a:headEnd type="none" w="sm" len="sm"/>
            <a:tailEnd type="triangle" w="sm" len="sm"/>
          </a:ln>
        </p:spPr>
        <p:txBody>
          <a:bodyPr/>
          <a:lstStyle/>
          <a:p>
            <a:endParaRPr lang="en-US"/>
          </a:p>
        </p:txBody>
      </p:sp>
      <p:sp>
        <p:nvSpPr>
          <p:cNvPr id="15382" name="Line 22"/>
          <p:cNvSpPr>
            <a:spLocks noChangeShapeType="1"/>
          </p:cNvSpPr>
          <p:nvPr/>
        </p:nvSpPr>
        <p:spPr bwMode="auto">
          <a:xfrm>
            <a:off x="827088" y="5589588"/>
            <a:ext cx="504825" cy="360362"/>
          </a:xfrm>
          <a:prstGeom prst="line">
            <a:avLst/>
          </a:prstGeom>
          <a:noFill/>
          <a:ln w="12700">
            <a:solidFill>
              <a:schemeClr val="tx1"/>
            </a:solidFill>
            <a:round/>
            <a:headEnd type="none" w="sm" len="sm"/>
            <a:tailEnd type="triangle" w="sm" len="sm"/>
          </a:ln>
        </p:spPr>
        <p:txBody>
          <a:bodyPr/>
          <a:lstStyle/>
          <a:p>
            <a:endParaRPr lang="en-US"/>
          </a:p>
        </p:txBody>
      </p:sp>
      <p:sp>
        <p:nvSpPr>
          <p:cNvPr id="15383" name="Text Box 23"/>
          <p:cNvSpPr txBox="1">
            <a:spLocks noChangeArrowheads="1"/>
          </p:cNvSpPr>
          <p:nvPr/>
        </p:nvSpPr>
        <p:spPr bwMode="auto">
          <a:xfrm>
            <a:off x="0" y="5949950"/>
            <a:ext cx="623888" cy="336550"/>
          </a:xfrm>
          <a:prstGeom prst="rect">
            <a:avLst/>
          </a:prstGeom>
          <a:noFill/>
          <a:ln w="12700">
            <a:noFill/>
            <a:miter lim="800000"/>
            <a:headEnd type="none" w="sm" len="sm"/>
            <a:tailEnd type="none" w="sm" len="sm"/>
          </a:ln>
        </p:spPr>
        <p:txBody>
          <a:bodyPr wrap="none">
            <a:spAutoFit/>
          </a:bodyPr>
          <a:lstStyle/>
          <a:p>
            <a:r>
              <a:rPr lang="en-US"/>
              <a:t>FDM</a:t>
            </a:r>
            <a:endParaRPr lang="el-GR"/>
          </a:p>
        </p:txBody>
      </p:sp>
      <p:sp>
        <p:nvSpPr>
          <p:cNvPr id="15384" name="Text Box 24"/>
          <p:cNvSpPr txBox="1">
            <a:spLocks noChangeArrowheads="1"/>
          </p:cNvSpPr>
          <p:nvPr/>
        </p:nvSpPr>
        <p:spPr bwMode="auto">
          <a:xfrm>
            <a:off x="827088" y="5949950"/>
            <a:ext cx="623887" cy="336550"/>
          </a:xfrm>
          <a:prstGeom prst="rect">
            <a:avLst/>
          </a:prstGeom>
          <a:noFill/>
          <a:ln w="12700">
            <a:noFill/>
            <a:miter lim="800000"/>
            <a:headEnd type="none" w="sm" len="sm"/>
            <a:tailEnd type="none" w="sm" len="sm"/>
          </a:ln>
        </p:spPr>
        <p:txBody>
          <a:bodyPr wrap="none">
            <a:spAutoFit/>
          </a:bodyPr>
          <a:lstStyle/>
          <a:p>
            <a:r>
              <a:rPr lang="en-US"/>
              <a:t>TDM</a:t>
            </a:r>
            <a:endParaRPr lang="el-G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l-GR" smtClean="0"/>
              <a:t>Πυρήνας Δικτύου: Μεταγωγή Κυκλωμάτων</a:t>
            </a:r>
          </a:p>
        </p:txBody>
      </p:sp>
      <p:sp>
        <p:nvSpPr>
          <p:cNvPr id="16387" name="Content Placeholder 2"/>
          <p:cNvSpPr>
            <a:spLocks noGrp="1"/>
          </p:cNvSpPr>
          <p:nvPr>
            <p:ph idx="1"/>
          </p:nvPr>
        </p:nvSpPr>
        <p:spPr>
          <a:xfrm>
            <a:off x="349250" y="1143000"/>
            <a:ext cx="8794750" cy="4648200"/>
          </a:xfrm>
        </p:spPr>
        <p:txBody>
          <a:bodyPr/>
          <a:lstStyle/>
          <a:p>
            <a:pPr eaLnBrk="1" hangingPunct="1">
              <a:buFont typeface="Monotype Sorts" pitchFamily="2" charset="2"/>
              <a:buNone/>
            </a:pPr>
            <a:r>
              <a:rPr lang="el-GR" smtClean="0"/>
              <a:t>Οι δικτυακοί πόροι (π.χ </a:t>
            </a:r>
            <a:r>
              <a:rPr lang="en-US" smtClean="0"/>
              <a:t>bandwidth</a:t>
            </a:r>
            <a:r>
              <a:rPr lang="el-GR" smtClean="0"/>
              <a:t>) διαιρούνται σε</a:t>
            </a:r>
            <a:r>
              <a:rPr lang="en-US" smtClean="0"/>
              <a:t> </a:t>
            </a:r>
            <a:r>
              <a:rPr lang="el-GR" smtClean="0"/>
              <a:t>«κομμάτια»</a:t>
            </a:r>
          </a:p>
          <a:p>
            <a:pPr eaLnBrk="1" hangingPunct="1"/>
            <a:r>
              <a:rPr lang="el-GR" smtClean="0"/>
              <a:t>Τα κομμάτια απονέμονται στις κλήσεις</a:t>
            </a:r>
          </a:p>
          <a:p>
            <a:pPr eaLnBrk="1" hangingPunct="1"/>
            <a:r>
              <a:rPr lang="el-GR" smtClean="0">
                <a:solidFill>
                  <a:schemeClr val="accent1"/>
                </a:solidFill>
              </a:rPr>
              <a:t>Πόροι δε χρησιμοποιούνται όταν η πηγή είναι αδρανής</a:t>
            </a:r>
            <a:endParaRPr lang="en-US" smtClean="0">
              <a:solidFill>
                <a:schemeClr val="accent1"/>
              </a:solidFill>
            </a:endParaRPr>
          </a:p>
          <a:p>
            <a:pPr>
              <a:buFont typeface="Monotype Sorts" pitchFamily="2" charset="2"/>
              <a:buNone/>
            </a:pPr>
            <a:endParaRPr lang="en-US" smtClean="0"/>
          </a:p>
          <a:p>
            <a:pPr>
              <a:buFont typeface="Monotype Sorts" pitchFamily="2" charset="2"/>
              <a:buNone/>
            </a:pPr>
            <a:r>
              <a:rPr lang="el-GR" smtClean="0"/>
              <a:t>Διαίρεση </a:t>
            </a:r>
            <a:r>
              <a:rPr lang="en-US" smtClean="0"/>
              <a:t>bandwidth </a:t>
            </a:r>
            <a:r>
              <a:rPr lang="el-GR" smtClean="0"/>
              <a:t>σε «κομμάτια» </a:t>
            </a:r>
          </a:p>
          <a:p>
            <a:r>
              <a:rPr lang="el-GR" smtClean="0"/>
              <a:t>Διαίρεση συχνότητας</a:t>
            </a:r>
          </a:p>
          <a:p>
            <a:r>
              <a:rPr lang="el-GR" smtClean="0"/>
              <a:t>Διαίρεση χρόνου</a:t>
            </a:r>
          </a:p>
          <a:p>
            <a:pPr eaLnBrk="1" hangingPunct="1"/>
            <a:endParaRPr lang="el-GR"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l-GR" smtClean="0"/>
              <a:t>Παράδειγμα</a:t>
            </a:r>
          </a:p>
        </p:txBody>
      </p:sp>
      <p:sp>
        <p:nvSpPr>
          <p:cNvPr id="17411" name="Content Placeholder 2"/>
          <p:cNvSpPr>
            <a:spLocks noGrp="1"/>
          </p:cNvSpPr>
          <p:nvPr>
            <p:ph idx="1"/>
          </p:nvPr>
        </p:nvSpPr>
        <p:spPr>
          <a:xfrm>
            <a:off x="0" y="1143000"/>
            <a:ext cx="9144000" cy="4648200"/>
          </a:xfrm>
        </p:spPr>
        <p:txBody>
          <a:bodyPr/>
          <a:lstStyle/>
          <a:p>
            <a:pPr eaLnBrk="1" hangingPunct="1">
              <a:buFont typeface="Monotype Sorts" pitchFamily="2" charset="2"/>
              <a:buNone/>
            </a:pPr>
            <a:r>
              <a:rPr lang="el-GR" sz="2800" smtClean="0">
                <a:sym typeface="Wingdings" pitchFamily="2" charset="2"/>
              </a:rPr>
              <a:t></a:t>
            </a:r>
            <a:r>
              <a:rPr lang="el-GR" smtClean="0"/>
              <a:t>Πόσο χρόνο θα πάρει για να σταλεί ένα αρχείο των 640</a:t>
            </a:r>
            <a:r>
              <a:rPr lang="en-US" smtClean="0"/>
              <a:t>,</a:t>
            </a:r>
            <a:r>
              <a:rPr lang="el-GR" smtClean="0"/>
              <a:t>000 </a:t>
            </a:r>
            <a:r>
              <a:rPr lang="en-US" smtClean="0"/>
              <a:t>bits </a:t>
            </a:r>
            <a:r>
              <a:rPr lang="el-GR" smtClean="0"/>
              <a:t>από τον κόμβο Α στον κόμβο Β πάνω από ένα δίκτυο μεταγωγής κυκλωμάτων</a:t>
            </a:r>
            <a:r>
              <a:rPr lang="en-US" smtClean="0"/>
              <a:t>;</a:t>
            </a:r>
          </a:p>
          <a:p>
            <a:pPr marL="857250" lvl="1" indent="-457200" eaLnBrk="1" hangingPunct="1"/>
            <a:r>
              <a:rPr lang="el-GR" sz="2400" smtClean="0"/>
              <a:t>Όλοι οι σύνδεσμοι είναι στα 1.536 </a:t>
            </a:r>
            <a:r>
              <a:rPr lang="en-US" sz="2400" smtClean="0"/>
              <a:t>Mbps</a:t>
            </a:r>
          </a:p>
          <a:p>
            <a:pPr marL="857250" lvl="1" indent="-457200" eaLnBrk="1" hangingPunct="1"/>
            <a:r>
              <a:rPr lang="el-GR" sz="2400" smtClean="0"/>
              <a:t>Κάθε σύνδεσμος χρησιμοποιεί το </a:t>
            </a:r>
            <a:r>
              <a:rPr lang="en-US" sz="2400" smtClean="0">
                <a:solidFill>
                  <a:schemeClr val="accent1"/>
                </a:solidFill>
              </a:rPr>
              <a:t>TDM</a:t>
            </a:r>
            <a:r>
              <a:rPr lang="en-US" sz="2400" smtClean="0"/>
              <a:t> </a:t>
            </a:r>
            <a:r>
              <a:rPr lang="el-GR" sz="2400" smtClean="0"/>
              <a:t>με </a:t>
            </a:r>
            <a:r>
              <a:rPr lang="en-US" sz="2400" smtClean="0"/>
              <a:t>24 </a:t>
            </a:r>
            <a:r>
              <a:rPr lang="el-GR" sz="2400" smtClean="0"/>
              <a:t>θυρίδες</a:t>
            </a:r>
            <a:r>
              <a:rPr lang="en-US" sz="2400" smtClean="0"/>
              <a:t> </a:t>
            </a:r>
            <a:r>
              <a:rPr lang="el-GR" sz="2400" smtClean="0"/>
              <a:t>το δευτερόλεπτο</a:t>
            </a:r>
          </a:p>
          <a:p>
            <a:pPr marL="857250" lvl="1" indent="-457200" eaLnBrk="1" hangingPunct="1"/>
            <a:r>
              <a:rPr lang="el-GR" sz="2400" smtClean="0"/>
              <a:t>Χρειάζονται </a:t>
            </a:r>
            <a:r>
              <a:rPr lang="en-US" sz="2400" smtClean="0"/>
              <a:t>500 ms </a:t>
            </a:r>
            <a:r>
              <a:rPr lang="el-GR" sz="2400" smtClean="0"/>
              <a:t>για να δημιουργηθεί ένα </a:t>
            </a:r>
            <a:r>
              <a:rPr lang="en-US" sz="2400" smtClean="0"/>
              <a:t>end-to-end </a:t>
            </a:r>
            <a:r>
              <a:rPr lang="el-GR" sz="2400" smtClean="0"/>
              <a:t>κύκλωμα</a:t>
            </a:r>
          </a:p>
          <a:p>
            <a:pPr marL="857250" lvl="1" indent="-457200" eaLnBrk="1" hangingPunct="1">
              <a:buFont typeface="Monotype Sorts" pitchFamily="2" charset="2"/>
              <a:buNone/>
            </a:pPr>
            <a:endParaRPr lang="el-GR" sz="24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l-GR" smtClean="0"/>
              <a:t>Παράδειγμα</a:t>
            </a:r>
          </a:p>
        </p:txBody>
      </p:sp>
      <p:sp>
        <p:nvSpPr>
          <p:cNvPr id="18435" name="Content Placeholder 2"/>
          <p:cNvSpPr>
            <a:spLocks noGrp="1"/>
          </p:cNvSpPr>
          <p:nvPr>
            <p:ph idx="1"/>
          </p:nvPr>
        </p:nvSpPr>
        <p:spPr/>
        <p:txBody>
          <a:bodyPr/>
          <a:lstStyle/>
          <a:p>
            <a:pPr eaLnBrk="1" hangingPunct="1">
              <a:buFont typeface="Monotype Sorts" pitchFamily="2" charset="2"/>
              <a:buNone/>
            </a:pPr>
            <a:r>
              <a:rPr lang="el-GR" sz="2800" smtClean="0">
                <a:solidFill>
                  <a:srgbClr val="999999"/>
                </a:solidFill>
                <a:sym typeface="Wingdings" pitchFamily="2" charset="2"/>
              </a:rPr>
              <a:t></a:t>
            </a:r>
            <a:r>
              <a:rPr lang="el-GR" sz="2000" smtClean="0">
                <a:solidFill>
                  <a:srgbClr val="999999"/>
                </a:solidFill>
                <a:sym typeface="Wingdings" pitchFamily="2" charset="2"/>
              </a:rPr>
              <a:t> </a:t>
            </a:r>
            <a:r>
              <a:rPr lang="el-GR" sz="1800" smtClean="0">
                <a:solidFill>
                  <a:srgbClr val="999999"/>
                </a:solidFill>
              </a:rPr>
              <a:t>Πόσο χρόνο θα πάρει για να σταλεί ένα αρχείο των 640</a:t>
            </a:r>
            <a:r>
              <a:rPr lang="en-US" sz="1800" smtClean="0">
                <a:solidFill>
                  <a:srgbClr val="999999"/>
                </a:solidFill>
              </a:rPr>
              <a:t>,</a:t>
            </a:r>
            <a:r>
              <a:rPr lang="el-GR" sz="1800" smtClean="0">
                <a:solidFill>
                  <a:srgbClr val="999999"/>
                </a:solidFill>
              </a:rPr>
              <a:t>000 </a:t>
            </a:r>
            <a:r>
              <a:rPr lang="en-US" sz="1800" smtClean="0">
                <a:solidFill>
                  <a:srgbClr val="999999"/>
                </a:solidFill>
              </a:rPr>
              <a:t>bits </a:t>
            </a:r>
            <a:r>
              <a:rPr lang="el-GR" sz="1800" smtClean="0">
                <a:solidFill>
                  <a:srgbClr val="999999"/>
                </a:solidFill>
              </a:rPr>
              <a:t>από τον κόμβο Α στον κόμβο Β πάνω από ένα δίκτυο μεταγωγής κυκλωμάτων</a:t>
            </a:r>
            <a:r>
              <a:rPr lang="en-US" sz="1800" smtClean="0">
                <a:solidFill>
                  <a:srgbClr val="999999"/>
                </a:solidFill>
              </a:rPr>
              <a:t>;</a:t>
            </a:r>
          </a:p>
          <a:p>
            <a:pPr marL="857250" lvl="1" indent="-457200" eaLnBrk="1" hangingPunct="1"/>
            <a:r>
              <a:rPr lang="el-GR" sz="1800" smtClean="0">
                <a:solidFill>
                  <a:srgbClr val="999999"/>
                </a:solidFill>
              </a:rPr>
              <a:t>Όλοι οι σύνδεσμοι έχουν χωρητικότητα 1,536 </a:t>
            </a:r>
            <a:r>
              <a:rPr lang="en-US" sz="1800" smtClean="0">
                <a:solidFill>
                  <a:srgbClr val="999999"/>
                </a:solidFill>
              </a:rPr>
              <a:t>Mbps</a:t>
            </a:r>
          </a:p>
          <a:p>
            <a:pPr marL="857250" lvl="1" indent="-457200" eaLnBrk="1" hangingPunct="1"/>
            <a:r>
              <a:rPr lang="el-GR" sz="1800" smtClean="0">
                <a:solidFill>
                  <a:srgbClr val="999999"/>
                </a:solidFill>
              </a:rPr>
              <a:t>Κάθε σύνδεσμος χρησιμοποιεί το </a:t>
            </a:r>
            <a:r>
              <a:rPr lang="en-US" sz="1800" smtClean="0">
                <a:solidFill>
                  <a:srgbClr val="999999"/>
                </a:solidFill>
              </a:rPr>
              <a:t>TDM </a:t>
            </a:r>
            <a:r>
              <a:rPr lang="el-GR" sz="1800" smtClean="0">
                <a:solidFill>
                  <a:srgbClr val="999999"/>
                </a:solidFill>
              </a:rPr>
              <a:t>με </a:t>
            </a:r>
            <a:r>
              <a:rPr lang="en-US" sz="1800" smtClean="0">
                <a:solidFill>
                  <a:srgbClr val="999999"/>
                </a:solidFill>
              </a:rPr>
              <a:t>24 </a:t>
            </a:r>
            <a:r>
              <a:rPr lang="el-GR" sz="1800" smtClean="0">
                <a:solidFill>
                  <a:srgbClr val="999999"/>
                </a:solidFill>
              </a:rPr>
              <a:t>θυρίδες/δευτερόλεπτο</a:t>
            </a:r>
          </a:p>
          <a:p>
            <a:pPr marL="857250" lvl="1" indent="-457200" eaLnBrk="1" hangingPunct="1"/>
            <a:r>
              <a:rPr lang="el-GR" sz="1800" smtClean="0">
                <a:solidFill>
                  <a:srgbClr val="999999"/>
                </a:solidFill>
              </a:rPr>
              <a:t>Χρειάζονται </a:t>
            </a:r>
            <a:r>
              <a:rPr lang="en-US" sz="1800" smtClean="0">
                <a:solidFill>
                  <a:srgbClr val="999999"/>
                </a:solidFill>
              </a:rPr>
              <a:t>500 ms </a:t>
            </a:r>
            <a:r>
              <a:rPr lang="el-GR" sz="1800" smtClean="0">
                <a:solidFill>
                  <a:srgbClr val="999999"/>
                </a:solidFill>
              </a:rPr>
              <a:t>για να δημιουργηθεί ένα </a:t>
            </a:r>
            <a:r>
              <a:rPr lang="en-US" sz="1800" smtClean="0">
                <a:solidFill>
                  <a:srgbClr val="999999"/>
                </a:solidFill>
              </a:rPr>
              <a:t>end-to-end </a:t>
            </a:r>
            <a:r>
              <a:rPr lang="el-GR" sz="1800" smtClean="0">
                <a:solidFill>
                  <a:srgbClr val="999999"/>
                </a:solidFill>
              </a:rPr>
              <a:t>κύκλωμα</a:t>
            </a:r>
          </a:p>
          <a:p>
            <a:pPr eaLnBrk="1" hangingPunct="1">
              <a:buFont typeface="Monotype Sorts" pitchFamily="2" charset="2"/>
              <a:buNone/>
            </a:pPr>
            <a:endParaRPr lang="el-GR" sz="2200" smtClean="0"/>
          </a:p>
          <a:p>
            <a:pPr eaLnBrk="1" hangingPunct="1">
              <a:buFont typeface="Monotype Sorts" pitchFamily="2" charset="2"/>
              <a:buNone/>
            </a:pPr>
            <a:r>
              <a:rPr lang="el-GR" sz="2200" smtClean="0">
                <a:sym typeface="Wingdings" pitchFamily="2" charset="2"/>
              </a:rPr>
              <a:t></a:t>
            </a:r>
            <a:r>
              <a:rPr lang="en-US" sz="2200" smtClean="0">
                <a:sym typeface="Wingdings" pitchFamily="2" charset="2"/>
              </a:rPr>
              <a:t>  </a:t>
            </a:r>
            <a:r>
              <a:rPr lang="el-GR" sz="2200" smtClean="0"/>
              <a:t>Κάθε κύκλωμα έχει ρυθμό μετάδοσης 1.536 </a:t>
            </a:r>
            <a:r>
              <a:rPr lang="en-US" sz="2200" smtClean="0"/>
              <a:t>Mbps/24 = 64 Kbps</a:t>
            </a:r>
          </a:p>
          <a:p>
            <a:pPr eaLnBrk="1" hangingPunct="1">
              <a:buFont typeface="Monotype Sorts" pitchFamily="2" charset="2"/>
              <a:buNone/>
            </a:pPr>
            <a:r>
              <a:rPr lang="el-GR" sz="2200" smtClean="0">
                <a:sym typeface="Wingdings" pitchFamily="2" charset="2"/>
              </a:rPr>
              <a:t> Χρειάζεται </a:t>
            </a:r>
            <a:r>
              <a:rPr lang="el-GR" sz="2200" smtClean="0"/>
              <a:t>640000</a:t>
            </a:r>
            <a:r>
              <a:rPr lang="en-US" sz="2200" smtClean="0"/>
              <a:t>bits</a:t>
            </a:r>
            <a:r>
              <a:rPr lang="el-GR" sz="2200" smtClean="0"/>
              <a:t>/64</a:t>
            </a:r>
            <a:r>
              <a:rPr lang="en-US" sz="2200" smtClean="0"/>
              <a:t>Kbps = 10 s </a:t>
            </a:r>
            <a:r>
              <a:rPr lang="el-GR" sz="2200" smtClean="0"/>
              <a:t>για να μεταδώσει το αρχείο</a:t>
            </a:r>
          </a:p>
          <a:p>
            <a:pPr eaLnBrk="1" hangingPunct="1">
              <a:buFont typeface="Monotype Sorts" pitchFamily="2" charset="2"/>
              <a:buNone/>
            </a:pPr>
            <a:r>
              <a:rPr lang="el-GR" sz="2200" smtClean="0"/>
              <a:t>Προσθέτοντας 500 </a:t>
            </a:r>
            <a:r>
              <a:rPr lang="en-US" sz="2200" smtClean="0"/>
              <a:t>ms </a:t>
            </a:r>
            <a:r>
              <a:rPr lang="el-GR" sz="2200" smtClean="0"/>
              <a:t>για να δημιουργηθεί το κύκλωμα</a:t>
            </a:r>
            <a:r>
              <a:rPr lang="en-US" sz="2200" smtClean="0"/>
              <a:t>:</a:t>
            </a:r>
            <a:r>
              <a:rPr lang="el-GR" sz="2200" smtClean="0"/>
              <a:t> 10 </a:t>
            </a:r>
            <a:r>
              <a:rPr lang="en-US" sz="2200" smtClean="0"/>
              <a:t>s + 500 ms = 10.5 s </a:t>
            </a:r>
            <a:r>
              <a:rPr lang="el-GR" sz="2200" smtClean="0"/>
              <a:t>συνολικά για να μεταδοθεί το αρχείο.</a:t>
            </a:r>
          </a:p>
          <a:p>
            <a:pPr eaLnBrk="1" hangingPunct="1">
              <a:buFont typeface="Monotype Sorts" pitchFamily="2" charset="2"/>
              <a:buNone/>
            </a:pPr>
            <a:endParaRPr lang="el-GR" sz="2200" smtClean="0"/>
          </a:p>
          <a:p>
            <a:pPr eaLnBrk="1" hangingPunct="1">
              <a:buFont typeface="Monotype Sorts" pitchFamily="2" charset="2"/>
              <a:buNone/>
            </a:pPr>
            <a:r>
              <a:rPr lang="el-GR" sz="2200" smtClean="0">
                <a:sym typeface="Wingdings" pitchFamily="2" charset="2"/>
              </a:rPr>
              <a:t> </a:t>
            </a:r>
            <a:r>
              <a:rPr lang="el-GR" sz="2200" smtClean="0"/>
              <a:t>Ο χρόνος μετάδοσης ειναι ανεξάρτητος από τον # συνδέσμων.</a:t>
            </a:r>
          </a:p>
          <a:p>
            <a:pPr eaLnBrk="1" hangingPunct="1">
              <a:buFont typeface="Monotype Sorts" pitchFamily="2" charset="2"/>
              <a:buNone/>
            </a:pPr>
            <a:endParaRPr lang="el-GR" sz="22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l-GR" smtClean="0"/>
              <a:t>Άλλο ένα παράδειγμα</a:t>
            </a:r>
          </a:p>
        </p:txBody>
      </p:sp>
      <p:sp>
        <p:nvSpPr>
          <p:cNvPr id="19459" name="Content Placeholder 2"/>
          <p:cNvSpPr>
            <a:spLocks noGrp="1"/>
          </p:cNvSpPr>
          <p:nvPr>
            <p:ph idx="1"/>
          </p:nvPr>
        </p:nvSpPr>
        <p:spPr>
          <a:xfrm>
            <a:off x="0" y="1143000"/>
            <a:ext cx="9144000" cy="4648200"/>
          </a:xfrm>
        </p:spPr>
        <p:txBody>
          <a:bodyPr/>
          <a:lstStyle/>
          <a:p>
            <a:pPr eaLnBrk="1" hangingPunct="1">
              <a:buFont typeface="Monotype Sorts" pitchFamily="2" charset="2"/>
              <a:buNone/>
            </a:pPr>
            <a:r>
              <a:rPr lang="el-GR" sz="2800" smtClean="0">
                <a:sym typeface="Wingdings" pitchFamily="2" charset="2"/>
              </a:rPr>
              <a:t></a:t>
            </a:r>
            <a:r>
              <a:rPr lang="el-GR" smtClean="0"/>
              <a:t> Πόσο χρόνο θα πάρει για να σταλεί ένα αρχείο των 640000 </a:t>
            </a:r>
            <a:r>
              <a:rPr lang="en-US" smtClean="0"/>
              <a:t>bits </a:t>
            </a:r>
            <a:r>
              <a:rPr lang="el-GR" smtClean="0"/>
              <a:t>από τον κόμβο Α στον κόμβο Β πάνω από ένα δίκτυο μεταγωγής κυκλωμάτων</a:t>
            </a:r>
            <a:r>
              <a:rPr lang="en-US" smtClean="0"/>
              <a:t>;</a:t>
            </a:r>
          </a:p>
          <a:p>
            <a:pPr marL="857250" lvl="1" indent="-457200" eaLnBrk="1" hangingPunct="1"/>
            <a:r>
              <a:rPr lang="el-GR" smtClean="0"/>
              <a:t>Όλοι οι σύνδεσμοι είναι στα 1.536 </a:t>
            </a:r>
            <a:r>
              <a:rPr lang="en-US" smtClean="0"/>
              <a:t>Mbps</a:t>
            </a:r>
          </a:p>
          <a:p>
            <a:pPr marL="857250" lvl="1" indent="-457200" eaLnBrk="1" hangingPunct="1"/>
            <a:r>
              <a:rPr lang="el-GR" smtClean="0"/>
              <a:t>Κάθε σύνδεσμος χρησιμοποιεί το </a:t>
            </a:r>
            <a:r>
              <a:rPr lang="en-US" smtClean="0"/>
              <a:t>FDM </a:t>
            </a:r>
            <a:r>
              <a:rPr lang="el-GR" smtClean="0"/>
              <a:t>με </a:t>
            </a:r>
            <a:r>
              <a:rPr lang="en-US" smtClean="0"/>
              <a:t>24 </a:t>
            </a:r>
            <a:r>
              <a:rPr lang="el-GR" smtClean="0"/>
              <a:t>κανάλια (συχνότητες)</a:t>
            </a:r>
          </a:p>
          <a:p>
            <a:pPr marL="857250" lvl="1" indent="-457200" eaLnBrk="1" hangingPunct="1"/>
            <a:r>
              <a:rPr lang="el-GR" smtClean="0"/>
              <a:t>Χρειάζονται </a:t>
            </a:r>
            <a:r>
              <a:rPr lang="en-US" smtClean="0"/>
              <a:t>500 msec </a:t>
            </a:r>
            <a:r>
              <a:rPr lang="el-GR" smtClean="0"/>
              <a:t>για να δημιουργηθεί ένα </a:t>
            </a:r>
            <a:r>
              <a:rPr lang="en-US" smtClean="0"/>
              <a:t>end-to-end </a:t>
            </a:r>
            <a:r>
              <a:rPr lang="el-GR" smtClean="0"/>
              <a:t>κύκλωμα</a:t>
            </a:r>
          </a:p>
          <a:p>
            <a:pPr marL="857250" lvl="1" indent="-457200" eaLnBrk="1" hangingPunct="1">
              <a:buFont typeface="Monotype Sorts" pitchFamily="2" charset="2"/>
              <a:buNone/>
            </a:pPr>
            <a:endParaRPr lang="el-GR" smtClean="0"/>
          </a:p>
          <a:p>
            <a:pPr marL="857250" lvl="1" indent="-457200" eaLnBrk="1" hangingPunct="1">
              <a:buFont typeface="Monotype Sorts" pitchFamily="2" charset="2"/>
              <a:buNone/>
            </a:pPr>
            <a:endParaRPr lang="el-GR"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p:txBody>
          <a:bodyPr/>
          <a:lstStyle/>
          <a:p>
            <a:pPr eaLnBrk="1" hangingPunct="1"/>
            <a:r>
              <a:rPr lang="el-GR" smtClean="0"/>
              <a:t>Άλλο ένα αριθμητικό παράδειγμα</a:t>
            </a:r>
          </a:p>
        </p:txBody>
      </p:sp>
      <p:sp>
        <p:nvSpPr>
          <p:cNvPr id="20483" name="Content Placeholder 2"/>
          <p:cNvSpPr>
            <a:spLocks noGrp="1"/>
          </p:cNvSpPr>
          <p:nvPr>
            <p:ph idx="4294967295"/>
          </p:nvPr>
        </p:nvSpPr>
        <p:spPr>
          <a:xfrm>
            <a:off x="0" y="1143000"/>
            <a:ext cx="9144000" cy="4648200"/>
          </a:xfrm>
        </p:spPr>
        <p:txBody>
          <a:bodyPr/>
          <a:lstStyle/>
          <a:p>
            <a:pPr eaLnBrk="1" hangingPunct="1">
              <a:buFont typeface="Monotype Sorts" pitchFamily="2" charset="2"/>
              <a:buNone/>
            </a:pPr>
            <a:r>
              <a:rPr lang="el-GR" smtClean="0">
                <a:solidFill>
                  <a:srgbClr val="999999"/>
                </a:solidFill>
                <a:sym typeface="Wingdings" pitchFamily="2" charset="2"/>
              </a:rPr>
              <a:t></a:t>
            </a:r>
            <a:r>
              <a:rPr lang="el-GR" smtClean="0">
                <a:solidFill>
                  <a:srgbClr val="999999"/>
                </a:solidFill>
              </a:rPr>
              <a:t>Πόσο χρόνο θα πάρει για να σταλεί ένα αρχείο των 640000 </a:t>
            </a:r>
            <a:r>
              <a:rPr lang="en-US" smtClean="0">
                <a:solidFill>
                  <a:srgbClr val="999999"/>
                </a:solidFill>
              </a:rPr>
              <a:t>bits </a:t>
            </a:r>
            <a:r>
              <a:rPr lang="el-GR" smtClean="0">
                <a:solidFill>
                  <a:srgbClr val="999999"/>
                </a:solidFill>
              </a:rPr>
              <a:t>από τον κόμβο Α στον κόμβο Β πάνω από ένα δίκτυο μεταγωγής κυκλωμάτων</a:t>
            </a:r>
            <a:r>
              <a:rPr lang="en-US" smtClean="0">
                <a:solidFill>
                  <a:srgbClr val="999999"/>
                </a:solidFill>
              </a:rPr>
              <a:t>;</a:t>
            </a:r>
          </a:p>
          <a:p>
            <a:pPr marL="857250" lvl="1" indent="-457200" eaLnBrk="1" hangingPunct="1"/>
            <a:r>
              <a:rPr lang="el-GR" smtClean="0">
                <a:solidFill>
                  <a:srgbClr val="999999"/>
                </a:solidFill>
              </a:rPr>
              <a:t>Όλοι οι σύνδεσμοι είναι στα 1.536 </a:t>
            </a:r>
            <a:r>
              <a:rPr lang="en-US" smtClean="0">
                <a:solidFill>
                  <a:srgbClr val="999999"/>
                </a:solidFill>
              </a:rPr>
              <a:t>Mbps</a:t>
            </a:r>
          </a:p>
          <a:p>
            <a:pPr marL="857250" lvl="1" indent="-457200" eaLnBrk="1" hangingPunct="1"/>
            <a:r>
              <a:rPr lang="el-GR" smtClean="0">
                <a:solidFill>
                  <a:srgbClr val="999999"/>
                </a:solidFill>
              </a:rPr>
              <a:t>Κάθε σύνδεσμος χρησιμοποιεί το </a:t>
            </a:r>
            <a:r>
              <a:rPr lang="en-US" smtClean="0">
                <a:solidFill>
                  <a:srgbClr val="999999"/>
                </a:solidFill>
              </a:rPr>
              <a:t>FDM </a:t>
            </a:r>
            <a:r>
              <a:rPr lang="el-GR" smtClean="0">
                <a:solidFill>
                  <a:srgbClr val="999999"/>
                </a:solidFill>
              </a:rPr>
              <a:t>με </a:t>
            </a:r>
            <a:r>
              <a:rPr lang="en-US" smtClean="0">
                <a:solidFill>
                  <a:srgbClr val="999999"/>
                </a:solidFill>
              </a:rPr>
              <a:t>24 </a:t>
            </a:r>
            <a:r>
              <a:rPr lang="el-GR" smtClean="0">
                <a:solidFill>
                  <a:srgbClr val="999999"/>
                </a:solidFill>
              </a:rPr>
              <a:t>κανάλια (συχνότητες)</a:t>
            </a:r>
          </a:p>
          <a:p>
            <a:pPr marL="857250" lvl="1" indent="-457200" eaLnBrk="1" hangingPunct="1"/>
            <a:r>
              <a:rPr lang="el-GR" smtClean="0">
                <a:solidFill>
                  <a:srgbClr val="999999"/>
                </a:solidFill>
              </a:rPr>
              <a:t>Χρειάζονται </a:t>
            </a:r>
            <a:r>
              <a:rPr lang="en-US" smtClean="0">
                <a:solidFill>
                  <a:srgbClr val="999999"/>
                </a:solidFill>
              </a:rPr>
              <a:t>500 msec </a:t>
            </a:r>
            <a:r>
              <a:rPr lang="el-GR" smtClean="0">
                <a:solidFill>
                  <a:srgbClr val="999999"/>
                </a:solidFill>
              </a:rPr>
              <a:t>για να δημιουργηθεί ένα </a:t>
            </a:r>
            <a:r>
              <a:rPr lang="en-US" smtClean="0">
                <a:solidFill>
                  <a:srgbClr val="999999"/>
                </a:solidFill>
              </a:rPr>
              <a:t>end-to-end </a:t>
            </a:r>
            <a:r>
              <a:rPr lang="el-GR" smtClean="0">
                <a:solidFill>
                  <a:srgbClr val="999999"/>
                </a:solidFill>
              </a:rPr>
              <a:t>κύκλωμα</a:t>
            </a:r>
          </a:p>
          <a:p>
            <a:pPr marL="857250" lvl="1" indent="-457200" eaLnBrk="1" hangingPunct="1">
              <a:buFont typeface="Monotype Sorts" pitchFamily="2" charset="2"/>
              <a:buNone/>
            </a:pPr>
            <a:endParaRPr lang="el-GR" smtClean="0"/>
          </a:p>
          <a:p>
            <a:pPr marL="857250" lvl="1" indent="-457200" eaLnBrk="1" hangingPunct="1">
              <a:buFont typeface="Monotype Sorts" pitchFamily="2" charset="2"/>
              <a:buNone/>
            </a:pPr>
            <a:endParaRPr lang="el-GR" sz="2400" smtClean="0"/>
          </a:p>
          <a:p>
            <a:pPr marL="857250" lvl="1" indent="-457200" eaLnBrk="1" hangingPunct="1">
              <a:buFont typeface="Monotype Sorts" pitchFamily="2" charset="2"/>
              <a:buNone/>
            </a:pPr>
            <a:endParaRPr lang="el-GR" sz="2400" smtClean="0"/>
          </a:p>
          <a:p>
            <a:pPr marL="857250" lvl="1" indent="-457200" eaLnBrk="1" hangingPunct="1">
              <a:buFont typeface="Monotype Sorts" pitchFamily="2" charset="2"/>
              <a:buNone/>
            </a:pPr>
            <a:r>
              <a:rPr lang="el-GR" sz="2400" smtClean="0"/>
              <a:t>Οι υπολογισμοί είναι οι ίδιοι με το προηγούμενο παράδειγμα.</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l-GR" smtClean="0"/>
              <a:t>Πυρήνας Δικτύου: Μεταγωγή Πακέτων</a:t>
            </a:r>
          </a:p>
        </p:txBody>
      </p:sp>
      <p:sp>
        <p:nvSpPr>
          <p:cNvPr id="21507" name="Content Placeholder 2"/>
          <p:cNvSpPr>
            <a:spLocks noGrp="1"/>
          </p:cNvSpPr>
          <p:nvPr>
            <p:ph idx="1"/>
          </p:nvPr>
        </p:nvSpPr>
        <p:spPr>
          <a:xfrm>
            <a:off x="349250" y="1143000"/>
            <a:ext cx="4151313" cy="4648200"/>
          </a:xfrm>
        </p:spPr>
        <p:txBody>
          <a:bodyPr/>
          <a:lstStyle/>
          <a:p>
            <a:pPr eaLnBrk="1" hangingPunct="1">
              <a:buFont typeface="Monotype Sorts" pitchFamily="2" charset="2"/>
              <a:buNone/>
            </a:pPr>
            <a:r>
              <a:rPr lang="el-GR" smtClean="0">
                <a:solidFill>
                  <a:srgbClr val="3333FF"/>
                </a:solidFill>
              </a:rPr>
              <a:t>Κάθε ροή δεδομένων διαιρείται σε πακέτα</a:t>
            </a:r>
          </a:p>
          <a:p>
            <a:pPr eaLnBrk="1" hangingPunct="1"/>
            <a:r>
              <a:rPr lang="el-GR" sz="2000" smtClean="0"/>
              <a:t>Τα πακέτα των χρηστών Α, Β μοιράζονται τους δικτυακούς πόρους</a:t>
            </a:r>
          </a:p>
          <a:p>
            <a:pPr eaLnBrk="1" hangingPunct="1"/>
            <a:r>
              <a:rPr lang="el-GR" sz="2000" smtClean="0"/>
              <a:t>Κάθε πακέτο χρησιμοποιεί όλο το </a:t>
            </a:r>
            <a:r>
              <a:rPr lang="en-US" sz="2000" smtClean="0"/>
              <a:t>bandwidth </a:t>
            </a:r>
            <a:r>
              <a:rPr lang="el-GR" sz="2000" smtClean="0"/>
              <a:t>της ζεύξης</a:t>
            </a:r>
          </a:p>
          <a:p>
            <a:pPr eaLnBrk="1" hangingPunct="1"/>
            <a:r>
              <a:rPr lang="el-GR" sz="2000" smtClean="0"/>
              <a:t>Πόροι χρησιμοποιούνται μόνο όταν χρειάζεται</a:t>
            </a:r>
          </a:p>
        </p:txBody>
      </p:sp>
      <p:sp>
        <p:nvSpPr>
          <p:cNvPr id="21508" name="Content Placeholder 2"/>
          <p:cNvSpPr txBox="1">
            <a:spLocks/>
          </p:cNvSpPr>
          <p:nvPr/>
        </p:nvSpPr>
        <p:spPr bwMode="auto">
          <a:xfrm>
            <a:off x="4500563" y="1143000"/>
            <a:ext cx="4643437" cy="4648200"/>
          </a:xfrm>
          <a:prstGeom prst="rect">
            <a:avLst/>
          </a:prstGeom>
          <a:noFill/>
          <a:ln w="9525">
            <a:noFill/>
            <a:miter lim="800000"/>
            <a:headEnd/>
            <a:tailEnd/>
          </a:ln>
        </p:spPr>
        <p:txBody>
          <a:bodyPr lIns="92075" tIns="46038" rIns="92075" bIns="46038"/>
          <a:lstStyle/>
          <a:p>
            <a:pPr marL="342900" indent="-342900" algn="l">
              <a:spcBef>
                <a:spcPct val="20000"/>
              </a:spcBef>
              <a:buClr>
                <a:srgbClr val="C700C7"/>
              </a:buClr>
              <a:buSzPct val="64000"/>
              <a:buFont typeface="Monotype Sorts" pitchFamily="2" charset="2"/>
              <a:buNone/>
            </a:pPr>
            <a:r>
              <a:rPr lang="el-GR" sz="2400">
                <a:solidFill>
                  <a:srgbClr val="3333FF"/>
                </a:solidFill>
              </a:rPr>
              <a:t>Ανταγωνισμός για τους πόρους</a:t>
            </a:r>
          </a:p>
          <a:p>
            <a:pPr marL="342900" indent="-342900" algn="l">
              <a:spcBef>
                <a:spcPct val="20000"/>
              </a:spcBef>
              <a:buClr>
                <a:srgbClr val="C700C7"/>
              </a:buClr>
              <a:buSzPct val="64000"/>
              <a:buFont typeface="Monotype Sorts" pitchFamily="2" charset="2"/>
              <a:buChar char="l"/>
            </a:pPr>
            <a:r>
              <a:rPr lang="el-GR" sz="2000"/>
              <a:t>Η συνολική ζήτηση πόρων ενδέχεται να υπερβαίνει τους διαθέσιμους πόρους</a:t>
            </a:r>
          </a:p>
          <a:p>
            <a:pPr marL="342900" indent="-342900" algn="l">
              <a:spcBef>
                <a:spcPct val="20000"/>
              </a:spcBef>
              <a:buClr>
                <a:srgbClr val="C700C7"/>
              </a:buClr>
              <a:buSzPct val="64000"/>
              <a:buFont typeface="Monotype Sorts" pitchFamily="2" charset="2"/>
              <a:buChar char="l"/>
            </a:pPr>
            <a:r>
              <a:rPr lang="el-GR" sz="2000"/>
              <a:t>Συμφόρηση: πακέτα περιμένουν τη σειρά τους για μετάδοση στην ουρά</a:t>
            </a:r>
          </a:p>
          <a:p>
            <a:pPr marL="342900" indent="-342900" algn="l">
              <a:spcBef>
                <a:spcPct val="20000"/>
              </a:spcBef>
              <a:buClr>
                <a:srgbClr val="C700C7"/>
              </a:buClr>
              <a:buSzPct val="64000"/>
              <a:buFont typeface="Monotype Sorts" pitchFamily="2" charset="2"/>
              <a:buChar char="l"/>
            </a:pPr>
            <a:r>
              <a:rPr lang="el-GR" sz="2000"/>
              <a:t>Αποθήκευση και προώθηση: μεταφορά κατά άλματα </a:t>
            </a:r>
            <a:endParaRPr lang="en-US" sz="2000"/>
          </a:p>
          <a:p>
            <a:pPr marL="342900" indent="-342900" algn="l">
              <a:spcBef>
                <a:spcPct val="20000"/>
              </a:spcBef>
              <a:buClr>
                <a:srgbClr val="C700C7"/>
              </a:buClr>
              <a:buSzPct val="64000"/>
            </a:pPr>
            <a:r>
              <a:rPr lang="en-US" sz="2000"/>
              <a:t>	</a:t>
            </a:r>
            <a:r>
              <a:rPr lang="el-GR" sz="2000"/>
              <a:t>(</a:t>
            </a:r>
            <a:r>
              <a:rPr lang="en-US" sz="2000"/>
              <a:t>hop by hop</a:t>
            </a:r>
            <a:r>
              <a:rPr lang="el-GR" sz="2000"/>
              <a:t>):</a:t>
            </a:r>
            <a:endParaRPr lang="en-US" sz="2000"/>
          </a:p>
          <a:p>
            <a:pPr marL="800100" lvl="1" indent="-342900" algn="l">
              <a:spcBef>
                <a:spcPct val="20000"/>
              </a:spcBef>
              <a:buClr>
                <a:srgbClr val="C700C7"/>
              </a:buClr>
              <a:buSzPct val="64000"/>
              <a:buFont typeface="Arial" charset="0"/>
              <a:buChar char="•"/>
            </a:pPr>
            <a:r>
              <a:rPr lang="el-GR"/>
              <a:t>Μετάδοση στη ζεύξη</a:t>
            </a:r>
          </a:p>
          <a:p>
            <a:pPr marL="800100" lvl="1" indent="-342900" algn="l">
              <a:spcBef>
                <a:spcPct val="20000"/>
              </a:spcBef>
              <a:buClr>
                <a:srgbClr val="C700C7"/>
              </a:buClr>
              <a:buSzPct val="64000"/>
              <a:buFont typeface="Arial" charset="0"/>
              <a:buChar char="•"/>
            </a:pPr>
            <a:r>
              <a:rPr lang="el-GR"/>
              <a:t>Αναμονή στην επόμενη ζεύξη</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r>
              <a:rPr lang="el-GR" smtClean="0"/>
              <a:t>Θέματα προς συζήτηση</a:t>
            </a:r>
          </a:p>
        </p:txBody>
      </p:sp>
      <p:sp>
        <p:nvSpPr>
          <p:cNvPr id="4099" name="Rectangle 3"/>
          <p:cNvSpPr>
            <a:spLocks noGrp="1" noChangeArrowheads="1"/>
          </p:cNvSpPr>
          <p:nvPr>
            <p:ph type="body" idx="4294967295"/>
          </p:nvPr>
        </p:nvSpPr>
        <p:spPr>
          <a:xfrm>
            <a:off x="0" y="1143000"/>
            <a:ext cx="8261350" cy="4648200"/>
          </a:xfrm>
        </p:spPr>
        <p:txBody>
          <a:bodyPr/>
          <a:lstStyle/>
          <a:p>
            <a:r>
              <a:rPr lang="el-GR" smtClean="0"/>
              <a:t>Είδη πολυπλεξίας</a:t>
            </a:r>
            <a:endParaRPr lang="en-US" smtClean="0"/>
          </a:p>
          <a:p>
            <a:r>
              <a:rPr lang="el-GR" smtClean="0"/>
              <a:t>Μεταγωγή</a:t>
            </a:r>
          </a:p>
          <a:p>
            <a:r>
              <a:rPr lang="el-GR" smtClean="0"/>
              <a:t>Καθυστερήσεις και απώλειες πακέτων σε δίκτυο</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l-GR" sz="2800" smtClean="0"/>
              <a:t>Μεταγωγή πακέτων έναντι μεταγωγής κυκλωμάτων</a:t>
            </a:r>
          </a:p>
        </p:txBody>
      </p:sp>
      <p:sp>
        <p:nvSpPr>
          <p:cNvPr id="22531" name="Content Placeholder 2"/>
          <p:cNvSpPr>
            <a:spLocks noGrp="1"/>
          </p:cNvSpPr>
          <p:nvPr>
            <p:ph idx="1"/>
          </p:nvPr>
        </p:nvSpPr>
        <p:spPr>
          <a:xfrm>
            <a:off x="0" y="1143000"/>
            <a:ext cx="9144000" cy="1143000"/>
          </a:xfrm>
        </p:spPr>
        <p:txBody>
          <a:bodyPr/>
          <a:lstStyle/>
          <a:p>
            <a:pPr eaLnBrk="1" hangingPunct="1">
              <a:buFont typeface="Monotype Sorts" pitchFamily="2" charset="2"/>
              <a:buNone/>
            </a:pPr>
            <a:r>
              <a:rPr lang="el-GR" smtClean="0"/>
              <a:t>Η μεταγωγή πακέτων επιτρέπει σε περισσότερους χρήστες να χρησιμοποιούν το δίκτυο</a:t>
            </a:r>
          </a:p>
        </p:txBody>
      </p:sp>
      <p:sp>
        <p:nvSpPr>
          <p:cNvPr id="22532" name="Content Placeholder 2"/>
          <p:cNvSpPr txBox="1">
            <a:spLocks/>
          </p:cNvSpPr>
          <p:nvPr/>
        </p:nvSpPr>
        <p:spPr bwMode="auto">
          <a:xfrm>
            <a:off x="0" y="2420938"/>
            <a:ext cx="9144000" cy="4648200"/>
          </a:xfrm>
          <a:prstGeom prst="rect">
            <a:avLst/>
          </a:prstGeom>
          <a:noFill/>
          <a:ln w="9525">
            <a:noFill/>
            <a:miter lim="800000"/>
            <a:headEnd/>
            <a:tailEnd/>
          </a:ln>
        </p:spPr>
        <p:txBody>
          <a:bodyPr lIns="92075" tIns="46038" rIns="92075" bIns="46038"/>
          <a:lstStyle/>
          <a:p>
            <a:pPr marL="342900" indent="-342900" algn="l">
              <a:spcBef>
                <a:spcPct val="20000"/>
              </a:spcBef>
              <a:buClr>
                <a:srgbClr val="C700C7"/>
              </a:buClr>
              <a:buSzPct val="64000"/>
              <a:buFont typeface="Monotype Sorts" pitchFamily="2" charset="2"/>
              <a:buChar char="l"/>
            </a:pPr>
            <a:r>
              <a:rPr lang="el-GR" sz="2000"/>
              <a:t>Κάθε χρήστης:</a:t>
            </a:r>
          </a:p>
          <a:p>
            <a:pPr marL="800100" lvl="1" indent="-342900" algn="l">
              <a:spcBef>
                <a:spcPct val="20000"/>
              </a:spcBef>
              <a:buClr>
                <a:srgbClr val="C700C7"/>
              </a:buClr>
              <a:buSzPct val="64000"/>
              <a:buFont typeface="Wingdings" pitchFamily="2" charset="2"/>
              <a:buChar char="§"/>
            </a:pPr>
            <a:r>
              <a:rPr lang="el-GR" sz="2000"/>
              <a:t>100 </a:t>
            </a:r>
            <a:r>
              <a:rPr lang="en-US" sz="2000"/>
              <a:t>kbps </a:t>
            </a:r>
            <a:r>
              <a:rPr lang="el-GR" sz="2000"/>
              <a:t>όταν «ενεργός»</a:t>
            </a:r>
          </a:p>
          <a:p>
            <a:pPr marL="800100" lvl="1" indent="-342900" algn="l">
              <a:spcBef>
                <a:spcPct val="20000"/>
              </a:spcBef>
              <a:buClr>
                <a:srgbClr val="C700C7"/>
              </a:buClr>
              <a:buSzPct val="64000"/>
              <a:buFont typeface="Wingdings" pitchFamily="2" charset="2"/>
              <a:buChar char="§"/>
            </a:pPr>
            <a:r>
              <a:rPr lang="el-GR" sz="2000" b="1"/>
              <a:t>Ενεργός 10% του χρόνου</a:t>
            </a:r>
          </a:p>
          <a:p>
            <a:pPr marL="342900" indent="-342900" algn="l">
              <a:spcBef>
                <a:spcPct val="20000"/>
              </a:spcBef>
              <a:buClr>
                <a:srgbClr val="C700C7"/>
              </a:buClr>
              <a:buSzPct val="64000"/>
              <a:buFont typeface="Monotype Sorts" pitchFamily="2" charset="2"/>
              <a:buChar char="l"/>
            </a:pPr>
            <a:endParaRPr lang="el-GR" sz="2000"/>
          </a:p>
          <a:p>
            <a:pPr marL="342900" indent="-342900" algn="l">
              <a:spcBef>
                <a:spcPct val="20000"/>
              </a:spcBef>
              <a:buClr>
                <a:srgbClr val="C700C7"/>
              </a:buClr>
              <a:buSzPct val="64000"/>
              <a:buFont typeface="Monotype Sorts" pitchFamily="2" charset="2"/>
              <a:buChar char="l"/>
            </a:pPr>
            <a:r>
              <a:rPr lang="el-GR" sz="2000"/>
              <a:t>Μεταγωγή κυκλώματος: 10 χρήστες </a:t>
            </a:r>
          </a:p>
          <a:p>
            <a:pPr marL="342900" indent="-342900" algn="l">
              <a:spcBef>
                <a:spcPct val="20000"/>
              </a:spcBef>
              <a:buClr>
                <a:srgbClr val="C700C7"/>
              </a:buClr>
              <a:buSzPct val="64000"/>
              <a:buFont typeface="Monotype Sorts" pitchFamily="2" charset="2"/>
              <a:buChar char="l"/>
            </a:pPr>
            <a:r>
              <a:rPr lang="el-GR" sz="2000"/>
              <a:t>Μεταγωγή πακέτων:</a:t>
            </a:r>
          </a:p>
          <a:p>
            <a:pPr marL="342900" indent="-342900" algn="l">
              <a:spcBef>
                <a:spcPct val="20000"/>
              </a:spcBef>
              <a:buClr>
                <a:srgbClr val="C700C7"/>
              </a:buClr>
              <a:buSzPct val="64000"/>
              <a:buFont typeface="Monotype Sorts" pitchFamily="2" charset="2"/>
              <a:buNone/>
            </a:pPr>
            <a:r>
              <a:rPr lang="el-GR" sz="2000"/>
              <a:t>Με 35 χρήστες, </a:t>
            </a:r>
            <a:r>
              <a:rPr lang="el-GR" sz="2000" b="1"/>
              <a:t>πιθανότητα &gt; 10 ενεργοί χρήστες ταυτόχρονα</a:t>
            </a:r>
            <a:r>
              <a:rPr lang="en-US" sz="2000" b="1"/>
              <a:t>: </a:t>
            </a:r>
            <a:r>
              <a:rPr lang="el-GR" sz="2000" b="1"/>
              <a:t>πολύ μικρή</a:t>
            </a:r>
          </a:p>
          <a:p>
            <a:pPr marL="800100" lvl="1" indent="-342900" algn="l">
              <a:spcBef>
                <a:spcPct val="20000"/>
              </a:spcBef>
              <a:buClr>
                <a:srgbClr val="C700C7"/>
              </a:buClr>
              <a:buSzPct val="64000"/>
              <a:buFont typeface="Wingdings" pitchFamily="2" charset="2"/>
              <a:buNone/>
            </a:pPr>
            <a:r>
              <a:rPr lang="el-GR" sz="2000"/>
              <a:t>Με  ≤ 10 χρήστες,  συνολικό </a:t>
            </a:r>
            <a:r>
              <a:rPr lang="en-US" sz="2000"/>
              <a:t>bandwidth </a:t>
            </a:r>
            <a:r>
              <a:rPr lang="el-GR" sz="2000"/>
              <a:t>που χρειάστηκε ≤1 Μ</a:t>
            </a:r>
            <a:r>
              <a:rPr lang="en-US" sz="2000"/>
              <a:t>bps </a:t>
            </a:r>
            <a:endParaRPr lang="el-GR" sz="2000"/>
          </a:p>
          <a:p>
            <a:pPr marL="800100" lvl="1" indent="-342900" algn="l">
              <a:spcBef>
                <a:spcPct val="20000"/>
              </a:spcBef>
              <a:buClr>
                <a:srgbClr val="C700C7"/>
              </a:buClr>
              <a:buSzPct val="64000"/>
              <a:buFont typeface="Wingdings" pitchFamily="2" charset="2"/>
              <a:buNone/>
            </a:pPr>
            <a:r>
              <a:rPr lang="el-GR" sz="2000"/>
              <a:t> </a:t>
            </a:r>
            <a:r>
              <a:rPr lang="el-GR" sz="2000">
                <a:sym typeface="Wingdings" pitchFamily="2" charset="2"/>
              </a:rPr>
              <a:t></a:t>
            </a:r>
            <a:r>
              <a:rPr lang="el-GR" sz="2000"/>
              <a:t> ίδια απόδοση, καμία καθυστέρηση με πάνω από </a:t>
            </a:r>
            <a:r>
              <a:rPr lang="el-GR" sz="2000" b="1"/>
              <a:t>3</a:t>
            </a:r>
            <a:r>
              <a:rPr lang="el-GR" b="1"/>
              <a:t>Χ </a:t>
            </a:r>
            <a:r>
              <a:rPr lang="el-GR" sz="2000" b="1"/>
              <a:t>των χρηστών</a:t>
            </a:r>
          </a:p>
        </p:txBody>
      </p:sp>
      <p:pic>
        <p:nvPicPr>
          <p:cNvPr id="22533" name="Picture 2"/>
          <p:cNvPicPr>
            <a:picLocks noChangeAspect="1" noChangeArrowheads="1"/>
          </p:cNvPicPr>
          <p:nvPr/>
        </p:nvPicPr>
        <p:blipFill>
          <a:blip r:embed="rId2" cstate="print"/>
          <a:srcRect/>
          <a:stretch>
            <a:fillRect/>
          </a:stretch>
        </p:blipFill>
        <p:spPr bwMode="auto">
          <a:xfrm>
            <a:off x="4764088" y="2276475"/>
            <a:ext cx="4379912" cy="2143125"/>
          </a:xfrm>
          <a:prstGeom prst="rect">
            <a:avLst/>
          </a:prstGeom>
          <a:noFill/>
          <a:ln w="12700">
            <a:noFill/>
            <a:miter lim="800000"/>
            <a:headEnd type="none" w="sm" len="sm"/>
            <a:tailEnd type="none" w="sm" len="sm"/>
          </a:ln>
        </p:spPr>
      </p:pic>
      <p:sp>
        <p:nvSpPr>
          <p:cNvPr id="22534" name="Text Box 7"/>
          <p:cNvSpPr txBox="1">
            <a:spLocks noChangeArrowheads="1"/>
          </p:cNvSpPr>
          <p:nvPr/>
        </p:nvSpPr>
        <p:spPr bwMode="auto">
          <a:xfrm>
            <a:off x="-180975" y="2060575"/>
            <a:ext cx="2105025" cy="396875"/>
          </a:xfrm>
          <a:prstGeom prst="rect">
            <a:avLst/>
          </a:prstGeom>
          <a:noFill/>
          <a:ln w="12700">
            <a:noFill/>
            <a:miter lim="800000"/>
            <a:headEnd type="none" w="sm" len="sm"/>
            <a:tailEnd type="none" w="sm" len="sm"/>
          </a:ln>
        </p:spPr>
        <p:txBody>
          <a:bodyPr wrap="none">
            <a:spAutoFit/>
          </a:bodyPr>
          <a:lstStyle/>
          <a:p>
            <a:r>
              <a:rPr lang="el-GR" sz="2000" b="1"/>
              <a:t>  </a:t>
            </a:r>
            <a:r>
              <a:rPr lang="el-GR" sz="2000" b="1">
                <a:sym typeface="Wingdings" pitchFamily="2" charset="2"/>
              </a:rPr>
              <a:t> </a:t>
            </a:r>
            <a:r>
              <a:rPr lang="el-GR" sz="2000" b="1"/>
              <a:t>Παράδειγμα</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l-GR" sz="2800" smtClean="0"/>
              <a:t>Μεταγωγή πακέτων έναντι μεταγωγής κυκλωμάτων</a:t>
            </a:r>
          </a:p>
        </p:txBody>
      </p:sp>
      <p:sp>
        <p:nvSpPr>
          <p:cNvPr id="23555" name="Content Placeholder 2"/>
          <p:cNvSpPr>
            <a:spLocks noGrp="1"/>
          </p:cNvSpPr>
          <p:nvPr>
            <p:ph idx="1"/>
          </p:nvPr>
        </p:nvSpPr>
        <p:spPr>
          <a:xfrm>
            <a:off x="0" y="1125538"/>
            <a:ext cx="10117138" cy="4648200"/>
          </a:xfrm>
        </p:spPr>
        <p:txBody>
          <a:bodyPr/>
          <a:lstStyle/>
          <a:p>
            <a:pPr eaLnBrk="1" hangingPunct="1">
              <a:buFont typeface="Monotype Sorts" pitchFamily="2" charset="2"/>
              <a:buNone/>
              <a:defRPr/>
            </a:pPr>
            <a:r>
              <a:rPr lang="el-GR" dirty="0" smtClean="0"/>
              <a:t>Μεταγωγή πακέτων:</a:t>
            </a:r>
          </a:p>
          <a:p>
            <a:pPr eaLnBrk="1" hangingPunct="1">
              <a:defRPr/>
            </a:pPr>
            <a:r>
              <a:rPr lang="el-GR" dirty="0" smtClean="0"/>
              <a:t>Ιδανική για δεδομένα που χαρακτηρίζονται από σποραδικότητα</a:t>
            </a:r>
            <a:endParaRPr lang="en-US" dirty="0" smtClean="0"/>
          </a:p>
          <a:p>
            <a:pPr lvl="1" eaLnBrk="1" hangingPunct="1">
              <a:defRPr/>
            </a:pPr>
            <a:r>
              <a:rPr lang="el-GR" sz="2400" dirty="0" smtClean="0"/>
              <a:t>Διαμοιρασμός πόρων</a:t>
            </a:r>
          </a:p>
          <a:p>
            <a:pPr lvl="1" eaLnBrk="1" hangingPunct="1">
              <a:defRPr/>
            </a:pPr>
            <a:r>
              <a:rPr lang="el-GR" sz="2400" dirty="0" smtClean="0"/>
              <a:t>Απλούστερη</a:t>
            </a:r>
            <a:r>
              <a:rPr lang="en-US" sz="2400" dirty="0" smtClean="0"/>
              <a:t>:</a:t>
            </a:r>
            <a:r>
              <a:rPr lang="el-GR" sz="2400" dirty="0" smtClean="0"/>
              <a:t> δεν απαιτεί </a:t>
            </a:r>
            <a:r>
              <a:rPr lang="el-GR" sz="2400" b="1" i="1" dirty="0" smtClean="0">
                <a:solidFill>
                  <a:schemeClr val="accent2">
                    <a:lumMod val="75000"/>
                  </a:schemeClr>
                </a:solidFill>
              </a:rPr>
              <a:t>εγκαθίδρυση σύνδεσης</a:t>
            </a:r>
          </a:p>
          <a:p>
            <a:pPr eaLnBrk="1" hangingPunct="1">
              <a:defRPr/>
            </a:pPr>
            <a:r>
              <a:rPr lang="el-GR" dirty="0" smtClean="0">
                <a:solidFill>
                  <a:schemeClr val="accent1"/>
                </a:solidFill>
              </a:rPr>
              <a:t>Υπερβολική συμφόρηση:</a:t>
            </a:r>
            <a:r>
              <a:rPr lang="el-GR" dirty="0" smtClean="0"/>
              <a:t> καθυστέρηση </a:t>
            </a:r>
            <a:r>
              <a:rPr lang="en-US" dirty="0" smtClean="0"/>
              <a:t>&amp; </a:t>
            </a:r>
            <a:r>
              <a:rPr lang="el-GR" dirty="0" smtClean="0"/>
              <a:t>απώλειες πακέτων</a:t>
            </a:r>
          </a:p>
          <a:p>
            <a:pPr lvl="1" eaLnBrk="1" hangingPunct="1">
              <a:defRPr/>
            </a:pPr>
            <a:r>
              <a:rPr lang="el-GR" sz="2400" dirty="0" smtClean="0"/>
              <a:t>Απαιτούνται πρωτόκολλα για την αξιόπιστη μεταφορά </a:t>
            </a:r>
          </a:p>
          <a:p>
            <a:pPr lvl="1" eaLnBrk="1" hangingPunct="1">
              <a:buFont typeface="Monotype Sorts" pitchFamily="2" charset="2"/>
              <a:buNone/>
              <a:defRPr/>
            </a:pPr>
            <a:r>
              <a:rPr lang="el-GR" sz="2400" dirty="0" smtClean="0"/>
              <a:t>   δεδομένων, έλεγχο συμφόρησης</a:t>
            </a:r>
          </a:p>
          <a:p>
            <a:pPr eaLnBrk="1" hangingPunct="1">
              <a:buFont typeface="Monotype Sorts" pitchFamily="2" charset="2"/>
              <a:buNone/>
              <a:defRPr/>
            </a:pPr>
            <a:r>
              <a:rPr lang="el-GR" sz="4000" dirty="0" smtClean="0">
                <a:sym typeface="Symbol" pitchFamily="18" charset="2"/>
              </a:rPr>
              <a:t></a:t>
            </a:r>
            <a:r>
              <a:rPr lang="el-GR" dirty="0" smtClean="0">
                <a:sym typeface="Symbol" pitchFamily="18" charset="2"/>
              </a:rPr>
              <a:t> </a:t>
            </a:r>
            <a:r>
              <a:rPr lang="el-GR" dirty="0" smtClean="0"/>
              <a:t>τρόπος να συμπεριφερθεί όπως η μεταγωγή κυκλωμάτων</a:t>
            </a:r>
            <a:r>
              <a:rPr lang="en-US" dirty="0" smtClean="0"/>
              <a:t>;</a:t>
            </a:r>
          </a:p>
          <a:p>
            <a:pPr lvl="1" eaLnBrk="1" hangingPunct="1">
              <a:buFont typeface="Monotype Sorts" pitchFamily="2" charset="2"/>
              <a:buNone/>
              <a:defRPr/>
            </a:pPr>
            <a:r>
              <a:rPr lang="el-GR" sz="2400" dirty="0" smtClean="0">
                <a:sym typeface="Wingdings" pitchFamily="2" charset="2"/>
              </a:rPr>
              <a:t> </a:t>
            </a:r>
            <a:r>
              <a:rPr lang="el-GR" sz="2400" dirty="0" smtClean="0"/>
              <a:t>Εφαρμογές </a:t>
            </a:r>
            <a:r>
              <a:rPr lang="en-US" sz="2400" dirty="0" smtClean="0"/>
              <a:t>audio/video </a:t>
            </a:r>
            <a:r>
              <a:rPr lang="el-GR" sz="2400" dirty="0" smtClean="0"/>
              <a:t>απαιτούν εγγυήσεις ως προς το </a:t>
            </a:r>
          </a:p>
          <a:p>
            <a:pPr lvl="1" eaLnBrk="1" hangingPunct="1">
              <a:buFont typeface="Monotype Sorts" pitchFamily="2" charset="2"/>
              <a:buNone/>
              <a:defRPr/>
            </a:pPr>
            <a:r>
              <a:rPr lang="en-US" sz="2400" b="1" dirty="0" smtClean="0">
                <a:solidFill>
                  <a:srgbClr val="3333FF"/>
                </a:solidFill>
              </a:rPr>
              <a:t>bandwidth, jitter </a:t>
            </a:r>
            <a:r>
              <a:rPr lang="el-GR" sz="2400" b="1" dirty="0" smtClean="0">
                <a:solidFill>
                  <a:srgbClr val="3333FF"/>
                </a:solidFill>
              </a:rPr>
              <a:t>→</a:t>
            </a:r>
            <a:r>
              <a:rPr lang="en-US" sz="2400" b="1" dirty="0" smtClean="0">
                <a:solidFill>
                  <a:srgbClr val="3333FF"/>
                </a:solidFill>
              </a:rPr>
              <a:t> Quality of Service (</a:t>
            </a:r>
            <a:r>
              <a:rPr lang="en-US" sz="2400" b="1" dirty="0" err="1" smtClean="0">
                <a:solidFill>
                  <a:srgbClr val="3333FF"/>
                </a:solidFill>
              </a:rPr>
              <a:t>QoS</a:t>
            </a:r>
            <a:r>
              <a:rPr lang="en-US" sz="2400" b="1" dirty="0" smtClean="0">
                <a:solidFill>
                  <a:srgbClr val="3333FF"/>
                </a:solidFill>
              </a:rPr>
              <a:t>)</a:t>
            </a:r>
            <a:r>
              <a:rPr lang="en-US" sz="2400" dirty="0" smtClean="0"/>
              <a:t> </a:t>
            </a:r>
          </a:p>
          <a:p>
            <a:pPr lvl="1" eaLnBrk="1" hangingPunct="1">
              <a:buFont typeface="Monotype Sorts" pitchFamily="2" charset="2"/>
              <a:buNone/>
              <a:defRPr/>
            </a:pPr>
            <a:r>
              <a:rPr lang="el-GR" sz="2400" dirty="0" smtClean="0">
                <a:sym typeface="Wingdings" pitchFamily="2" charset="2"/>
              </a:rPr>
              <a:t> </a:t>
            </a:r>
            <a:r>
              <a:rPr lang="el-GR" sz="2400" dirty="0" smtClean="0"/>
              <a:t>Θα το εξετάσομε αργότερα </a:t>
            </a:r>
            <a:r>
              <a:rPr lang="en-US" sz="2400" dirty="0" smtClean="0"/>
              <a:t>…</a:t>
            </a:r>
            <a:endParaRPr lang="el-GR" sz="2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l-GR" smtClean="0"/>
              <a:t>Δίκτυα μεταγωγής πακέτων: προώθηση</a:t>
            </a:r>
          </a:p>
        </p:txBody>
      </p:sp>
      <p:sp>
        <p:nvSpPr>
          <p:cNvPr id="24579" name="Content Placeholder 2"/>
          <p:cNvSpPr>
            <a:spLocks noGrp="1"/>
          </p:cNvSpPr>
          <p:nvPr>
            <p:ph idx="1"/>
          </p:nvPr>
        </p:nvSpPr>
        <p:spPr>
          <a:xfrm>
            <a:off x="0" y="1143000"/>
            <a:ext cx="9612313" cy="4648200"/>
          </a:xfrm>
        </p:spPr>
        <p:txBody>
          <a:bodyPr/>
          <a:lstStyle/>
          <a:p>
            <a:pPr eaLnBrk="1" hangingPunct="1"/>
            <a:r>
              <a:rPr lang="el-GR" sz="2000" smtClean="0"/>
              <a:t>Στόχος: μετακίνηση πακέτων από την πηγή στον προορισμό μέσω δρομολογητών</a:t>
            </a:r>
          </a:p>
          <a:p>
            <a:pPr lvl="1" eaLnBrk="1" hangingPunct="1"/>
            <a:r>
              <a:rPr lang="el-GR" sz="1800" b="1" smtClean="0">
                <a:solidFill>
                  <a:srgbClr val="008000"/>
                </a:solidFill>
              </a:rPr>
              <a:t>Αλγόριθμοι δρομολόγησης</a:t>
            </a:r>
            <a:r>
              <a:rPr lang="en-US" sz="1800" smtClean="0"/>
              <a:t> </a:t>
            </a:r>
            <a:r>
              <a:rPr lang="el-GR" sz="1800" smtClean="0"/>
              <a:t>(</a:t>
            </a:r>
            <a:r>
              <a:rPr lang="en-US" sz="1800" smtClean="0"/>
              <a:t>routing algorithms</a:t>
            </a:r>
            <a:r>
              <a:rPr lang="el-GR" sz="1800" smtClean="0"/>
              <a:t>): αλγόριθμοι επιλογής διαδρομής μεταξύ πηγής – προορισμού (κεφάλαιο 4)</a:t>
            </a:r>
          </a:p>
          <a:p>
            <a:pPr eaLnBrk="1" hangingPunct="1"/>
            <a:r>
              <a:rPr lang="el-GR" sz="2000" smtClean="0"/>
              <a:t>Δίκτυο </a:t>
            </a:r>
            <a:r>
              <a:rPr lang="el-GR" sz="2000" b="1" smtClean="0"/>
              <a:t>αυτοδύναμων πακέτων</a:t>
            </a:r>
            <a:r>
              <a:rPr lang="el-GR" sz="2000" smtClean="0"/>
              <a:t> (</a:t>
            </a:r>
            <a:r>
              <a:rPr lang="en-US" sz="2000" smtClean="0"/>
              <a:t>datagrams</a:t>
            </a:r>
            <a:r>
              <a:rPr lang="el-GR" sz="2000" smtClean="0"/>
              <a:t>)</a:t>
            </a:r>
            <a:endParaRPr lang="en-US" sz="2000" smtClean="0"/>
          </a:p>
          <a:p>
            <a:pPr lvl="1" eaLnBrk="1" hangingPunct="1"/>
            <a:r>
              <a:rPr lang="el-GR" sz="1800" smtClean="0"/>
              <a:t>Η </a:t>
            </a:r>
            <a:r>
              <a:rPr lang="el-GR" sz="1800" b="1" smtClean="0">
                <a:solidFill>
                  <a:srgbClr val="008000"/>
                </a:solidFill>
              </a:rPr>
              <a:t>διεύθυνση προορισμού που περιέχεται στο πακέτο προσδιορίζει τον επόμενο κόμβο</a:t>
            </a:r>
          </a:p>
          <a:p>
            <a:pPr lvl="1" eaLnBrk="1" hangingPunct="1">
              <a:buFont typeface="Monotype Sorts" pitchFamily="2" charset="2"/>
              <a:buNone/>
            </a:pPr>
            <a:r>
              <a:rPr lang="el-GR" sz="3600" smtClean="0">
                <a:sym typeface="Wingdings" pitchFamily="2" charset="2"/>
              </a:rPr>
              <a:t></a:t>
            </a:r>
            <a:r>
              <a:rPr lang="el-GR" sz="1800" smtClean="0">
                <a:sym typeface="Wingdings" pitchFamily="2" charset="2"/>
              </a:rPr>
              <a:t> </a:t>
            </a:r>
            <a:r>
              <a:rPr lang="el-GR" sz="1800" smtClean="0"/>
              <a:t>Οι </a:t>
            </a:r>
            <a:r>
              <a:rPr lang="el-GR" sz="1800" b="1" smtClean="0">
                <a:solidFill>
                  <a:schemeClr val="accent1"/>
                </a:solidFill>
              </a:rPr>
              <a:t>διαδρομές </a:t>
            </a:r>
            <a:r>
              <a:rPr lang="el-GR" sz="1800" b="1" u="sng" smtClean="0">
                <a:solidFill>
                  <a:schemeClr val="accent1"/>
                </a:solidFill>
              </a:rPr>
              <a:t>ενδέχεται να μεταβληθούν</a:t>
            </a:r>
            <a:r>
              <a:rPr lang="el-GR" sz="1800" b="1" smtClean="0">
                <a:solidFill>
                  <a:schemeClr val="accent1"/>
                </a:solidFill>
              </a:rPr>
              <a:t> κατά τη διάρκεια μιας συνεδρίας</a:t>
            </a:r>
          </a:p>
          <a:p>
            <a:pPr eaLnBrk="1" hangingPunct="1"/>
            <a:r>
              <a:rPr lang="el-GR" sz="2000" smtClean="0"/>
              <a:t>Δίκτυο εικονικών κυκλωμάτων (</a:t>
            </a:r>
            <a:r>
              <a:rPr lang="en-US" sz="2000" smtClean="0"/>
              <a:t>virtual circuits</a:t>
            </a:r>
            <a:r>
              <a:rPr lang="el-GR" sz="2000" smtClean="0"/>
              <a:t>)</a:t>
            </a:r>
            <a:endParaRPr lang="en-US" sz="2000" smtClean="0"/>
          </a:p>
          <a:p>
            <a:pPr lvl="1" eaLnBrk="1" hangingPunct="1"/>
            <a:r>
              <a:rPr lang="el-GR" sz="1800" smtClean="0"/>
              <a:t>Κάθε πακέτο «ετικέτα» (</a:t>
            </a:r>
            <a:r>
              <a:rPr lang="en-US" sz="1800" smtClean="0"/>
              <a:t>ID </a:t>
            </a:r>
            <a:r>
              <a:rPr lang="el-GR" sz="1800" smtClean="0"/>
              <a:t>εικονικού κυκλώματος), η ετικέτα προσδιορίζει τον επόμενο κόμβο</a:t>
            </a:r>
          </a:p>
          <a:p>
            <a:pPr lvl="1" eaLnBrk="1" hangingPunct="1">
              <a:buFont typeface="Monotype Sorts" pitchFamily="2" charset="2"/>
              <a:buNone/>
            </a:pPr>
            <a:r>
              <a:rPr lang="el-GR" sz="4000" smtClean="0">
                <a:sym typeface="Wingdings" pitchFamily="2" charset="2"/>
              </a:rPr>
              <a:t></a:t>
            </a:r>
            <a:r>
              <a:rPr lang="el-GR" sz="1800" smtClean="0"/>
              <a:t>Η </a:t>
            </a:r>
            <a:r>
              <a:rPr lang="el-GR" sz="1800" b="1" smtClean="0">
                <a:solidFill>
                  <a:schemeClr val="accent1"/>
                </a:solidFill>
              </a:rPr>
              <a:t>διαδρομή προσδιορίζεται κατά την εγκαθίδρυση κλήσης, παραμένει </a:t>
            </a:r>
            <a:r>
              <a:rPr lang="el-GR" sz="1800" b="1" u="sng" smtClean="0">
                <a:solidFill>
                  <a:schemeClr val="accent1"/>
                </a:solidFill>
              </a:rPr>
              <a:t>αμετάβλητη</a:t>
            </a:r>
            <a:r>
              <a:rPr lang="el-GR" sz="1800" smtClean="0"/>
              <a:t> </a:t>
            </a:r>
            <a:r>
              <a:rPr lang="en-US" sz="1800" smtClean="0"/>
              <a:t> </a:t>
            </a:r>
            <a:r>
              <a:rPr lang="el-GR" sz="1800" b="1" smtClean="0">
                <a:solidFill>
                  <a:schemeClr val="accent1"/>
                </a:solidFill>
              </a:rPr>
              <a:t>κατά τη διάρκεια της κλήσης</a:t>
            </a:r>
          </a:p>
          <a:p>
            <a:pPr lvl="1" eaLnBrk="1" hangingPunct="1"/>
            <a:r>
              <a:rPr lang="el-GR" sz="1800" smtClean="0"/>
              <a:t>Οι δρομολογητές διατηρούν πληροφορία για την κατάσταση κάθε κλήσης</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l-GR" smtClean="0"/>
              <a:t>Μεταγωγή (</a:t>
            </a:r>
            <a:r>
              <a:rPr lang="en-US" smtClean="0"/>
              <a:t>switching</a:t>
            </a:r>
            <a:r>
              <a:rPr lang="el-GR" smtClean="0"/>
              <a:t>)</a:t>
            </a:r>
            <a:endParaRPr lang="en-GB" smtClean="0"/>
          </a:p>
        </p:txBody>
      </p:sp>
      <p:sp>
        <p:nvSpPr>
          <p:cNvPr id="25603" name="Rectangle 3"/>
          <p:cNvSpPr>
            <a:spLocks noGrp="1" noChangeArrowheads="1"/>
          </p:cNvSpPr>
          <p:nvPr>
            <p:ph type="body" idx="1"/>
          </p:nvPr>
        </p:nvSpPr>
        <p:spPr>
          <a:xfrm>
            <a:off x="349250" y="4419600"/>
            <a:ext cx="8261350" cy="1905000"/>
          </a:xfrm>
        </p:spPr>
        <p:txBody>
          <a:bodyPr/>
          <a:lstStyle/>
          <a:p>
            <a:pPr eaLnBrk="1" hangingPunct="1"/>
            <a:r>
              <a:rPr lang="el-GR" smtClean="0"/>
              <a:t>Δίκτυο επικοινωνίας</a:t>
            </a:r>
            <a:r>
              <a:rPr lang="en-US" smtClean="0"/>
              <a:t>: </a:t>
            </a:r>
            <a:r>
              <a:rPr lang="el-GR" smtClean="0"/>
              <a:t>διασύνδεση κόμβων</a:t>
            </a:r>
            <a:endParaRPr lang="en-US" smtClean="0"/>
          </a:p>
          <a:p>
            <a:pPr eaLnBrk="1" hangingPunct="1"/>
            <a:r>
              <a:rPr lang="el-GR" smtClean="0"/>
              <a:t>Μεταγωγή</a:t>
            </a:r>
            <a:r>
              <a:rPr lang="en-US" smtClean="0"/>
              <a:t>: </a:t>
            </a:r>
            <a:r>
              <a:rPr lang="el-GR" smtClean="0"/>
              <a:t>προώθηση δεδομένων από τον σύνδεσμο εισόδου στον σύνδεσμο εξόδου ενός κόμβου</a:t>
            </a:r>
            <a:endParaRPr lang="en-US" smtClean="0"/>
          </a:p>
          <a:p>
            <a:pPr lvl="1" eaLnBrk="1" hangingPunct="1">
              <a:buFont typeface="Monotype Sorts" pitchFamily="2" charset="2"/>
              <a:buNone/>
            </a:pPr>
            <a:endParaRPr lang="en-US" smtClean="0"/>
          </a:p>
          <a:p>
            <a:pPr eaLnBrk="1" hangingPunct="1"/>
            <a:endParaRPr lang="en-GB" smtClean="0"/>
          </a:p>
        </p:txBody>
      </p:sp>
      <p:grpSp>
        <p:nvGrpSpPr>
          <p:cNvPr id="25604" name="Group 4"/>
          <p:cNvGrpSpPr>
            <a:grpSpLocks/>
          </p:cNvGrpSpPr>
          <p:nvPr/>
        </p:nvGrpSpPr>
        <p:grpSpPr bwMode="auto">
          <a:xfrm>
            <a:off x="2743200" y="1219200"/>
            <a:ext cx="3230563" cy="2738438"/>
            <a:chOff x="582" y="2020"/>
            <a:chExt cx="2035" cy="1725"/>
          </a:xfrm>
        </p:grpSpPr>
        <p:sp>
          <p:nvSpPr>
            <p:cNvPr id="25605" name="Freeform 5"/>
            <p:cNvSpPr>
              <a:spLocks/>
            </p:cNvSpPr>
            <p:nvPr/>
          </p:nvSpPr>
          <p:spPr bwMode="auto">
            <a:xfrm>
              <a:off x="1638" y="2367"/>
              <a:ext cx="637" cy="533"/>
            </a:xfrm>
            <a:custGeom>
              <a:avLst/>
              <a:gdLst>
                <a:gd name="T0" fmla="*/ 0 w 637"/>
                <a:gd name="T1" fmla="*/ 56 h 533"/>
                <a:gd name="T2" fmla="*/ 5 w 637"/>
                <a:gd name="T3" fmla="*/ 54 h 533"/>
                <a:gd name="T4" fmla="*/ 15 w 637"/>
                <a:gd name="T5" fmla="*/ 45 h 533"/>
                <a:gd name="T6" fmla="*/ 32 w 637"/>
                <a:gd name="T7" fmla="*/ 34 h 533"/>
                <a:gd name="T8" fmla="*/ 53 w 637"/>
                <a:gd name="T9" fmla="*/ 24 h 533"/>
                <a:gd name="T10" fmla="*/ 81 w 637"/>
                <a:gd name="T11" fmla="*/ 13 h 533"/>
                <a:gd name="T12" fmla="*/ 111 w 637"/>
                <a:gd name="T13" fmla="*/ 5 h 533"/>
                <a:gd name="T14" fmla="*/ 145 w 637"/>
                <a:gd name="T15" fmla="*/ 0 h 533"/>
                <a:gd name="T16" fmla="*/ 179 w 637"/>
                <a:gd name="T17" fmla="*/ 3 h 533"/>
                <a:gd name="T18" fmla="*/ 215 w 637"/>
                <a:gd name="T19" fmla="*/ 11 h 533"/>
                <a:gd name="T20" fmla="*/ 251 w 637"/>
                <a:gd name="T21" fmla="*/ 30 h 533"/>
                <a:gd name="T22" fmla="*/ 283 w 637"/>
                <a:gd name="T23" fmla="*/ 54 h 533"/>
                <a:gd name="T24" fmla="*/ 307 w 637"/>
                <a:gd name="T25" fmla="*/ 77 h 533"/>
                <a:gd name="T26" fmla="*/ 326 w 637"/>
                <a:gd name="T27" fmla="*/ 101 h 533"/>
                <a:gd name="T28" fmla="*/ 337 w 637"/>
                <a:gd name="T29" fmla="*/ 122 h 533"/>
                <a:gd name="T30" fmla="*/ 345 w 637"/>
                <a:gd name="T31" fmla="*/ 141 h 533"/>
                <a:gd name="T32" fmla="*/ 349 w 637"/>
                <a:gd name="T33" fmla="*/ 156 h 533"/>
                <a:gd name="T34" fmla="*/ 351 w 637"/>
                <a:gd name="T35" fmla="*/ 171 h 533"/>
                <a:gd name="T36" fmla="*/ 351 w 637"/>
                <a:gd name="T37" fmla="*/ 181 h 533"/>
                <a:gd name="T38" fmla="*/ 349 w 637"/>
                <a:gd name="T39" fmla="*/ 188 h 533"/>
                <a:gd name="T40" fmla="*/ 349 w 637"/>
                <a:gd name="T41" fmla="*/ 190 h 533"/>
                <a:gd name="T42" fmla="*/ 351 w 637"/>
                <a:gd name="T43" fmla="*/ 188 h 533"/>
                <a:gd name="T44" fmla="*/ 358 w 637"/>
                <a:gd name="T45" fmla="*/ 184 h 533"/>
                <a:gd name="T46" fmla="*/ 369 w 637"/>
                <a:gd name="T47" fmla="*/ 177 h 533"/>
                <a:gd name="T48" fmla="*/ 383 w 637"/>
                <a:gd name="T49" fmla="*/ 171 h 533"/>
                <a:gd name="T50" fmla="*/ 400 w 637"/>
                <a:gd name="T51" fmla="*/ 167 h 533"/>
                <a:gd name="T52" fmla="*/ 420 w 637"/>
                <a:gd name="T53" fmla="*/ 162 h 533"/>
                <a:gd name="T54" fmla="*/ 439 w 637"/>
                <a:gd name="T55" fmla="*/ 162 h 533"/>
                <a:gd name="T56" fmla="*/ 462 w 637"/>
                <a:gd name="T57" fmla="*/ 167 h 533"/>
                <a:gd name="T58" fmla="*/ 483 w 637"/>
                <a:gd name="T59" fmla="*/ 175 h 533"/>
                <a:gd name="T60" fmla="*/ 505 w 637"/>
                <a:gd name="T61" fmla="*/ 190 h 533"/>
                <a:gd name="T62" fmla="*/ 524 w 637"/>
                <a:gd name="T63" fmla="*/ 209 h 533"/>
                <a:gd name="T64" fmla="*/ 539 w 637"/>
                <a:gd name="T65" fmla="*/ 230 h 533"/>
                <a:gd name="T66" fmla="*/ 545 w 637"/>
                <a:gd name="T67" fmla="*/ 250 h 533"/>
                <a:gd name="T68" fmla="*/ 549 w 637"/>
                <a:gd name="T69" fmla="*/ 271 h 533"/>
                <a:gd name="T70" fmla="*/ 549 w 637"/>
                <a:gd name="T71" fmla="*/ 288 h 533"/>
                <a:gd name="T72" fmla="*/ 547 w 637"/>
                <a:gd name="T73" fmla="*/ 305 h 533"/>
                <a:gd name="T74" fmla="*/ 543 w 637"/>
                <a:gd name="T75" fmla="*/ 320 h 533"/>
                <a:gd name="T76" fmla="*/ 539 w 637"/>
                <a:gd name="T77" fmla="*/ 331 h 533"/>
                <a:gd name="T78" fmla="*/ 537 w 637"/>
                <a:gd name="T79" fmla="*/ 337 h 533"/>
                <a:gd name="T80" fmla="*/ 535 w 637"/>
                <a:gd name="T81" fmla="*/ 341 h 533"/>
                <a:gd name="T82" fmla="*/ 539 w 637"/>
                <a:gd name="T83" fmla="*/ 341 h 533"/>
                <a:gd name="T84" fmla="*/ 545 w 637"/>
                <a:gd name="T85" fmla="*/ 348 h 533"/>
                <a:gd name="T86" fmla="*/ 558 w 637"/>
                <a:gd name="T87" fmla="*/ 354 h 533"/>
                <a:gd name="T88" fmla="*/ 571 w 637"/>
                <a:gd name="T89" fmla="*/ 367 h 533"/>
                <a:gd name="T90" fmla="*/ 586 w 637"/>
                <a:gd name="T91" fmla="*/ 382 h 533"/>
                <a:gd name="T92" fmla="*/ 601 w 637"/>
                <a:gd name="T93" fmla="*/ 403 h 533"/>
                <a:gd name="T94" fmla="*/ 613 w 637"/>
                <a:gd name="T95" fmla="*/ 426 h 533"/>
                <a:gd name="T96" fmla="*/ 626 w 637"/>
                <a:gd name="T97" fmla="*/ 456 h 533"/>
                <a:gd name="T98" fmla="*/ 632 w 637"/>
                <a:gd name="T99" fmla="*/ 492 h 533"/>
                <a:gd name="T100" fmla="*/ 637 w 637"/>
                <a:gd name="T101" fmla="*/ 533 h 53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37"/>
                <a:gd name="T154" fmla="*/ 0 h 533"/>
                <a:gd name="T155" fmla="*/ 637 w 637"/>
                <a:gd name="T156" fmla="*/ 533 h 53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37" h="533">
                  <a:moveTo>
                    <a:pt x="0" y="56"/>
                  </a:moveTo>
                  <a:lnTo>
                    <a:pt x="5" y="54"/>
                  </a:lnTo>
                  <a:lnTo>
                    <a:pt x="15" y="45"/>
                  </a:lnTo>
                  <a:lnTo>
                    <a:pt x="32" y="34"/>
                  </a:lnTo>
                  <a:lnTo>
                    <a:pt x="53" y="24"/>
                  </a:lnTo>
                  <a:lnTo>
                    <a:pt x="81" y="13"/>
                  </a:lnTo>
                  <a:lnTo>
                    <a:pt x="111" y="5"/>
                  </a:lnTo>
                  <a:lnTo>
                    <a:pt x="145" y="0"/>
                  </a:lnTo>
                  <a:lnTo>
                    <a:pt x="179" y="3"/>
                  </a:lnTo>
                  <a:lnTo>
                    <a:pt x="215" y="11"/>
                  </a:lnTo>
                  <a:lnTo>
                    <a:pt x="251" y="30"/>
                  </a:lnTo>
                  <a:lnTo>
                    <a:pt x="283" y="54"/>
                  </a:lnTo>
                  <a:lnTo>
                    <a:pt x="307" y="77"/>
                  </a:lnTo>
                  <a:lnTo>
                    <a:pt x="326" y="101"/>
                  </a:lnTo>
                  <a:lnTo>
                    <a:pt x="337" y="122"/>
                  </a:lnTo>
                  <a:lnTo>
                    <a:pt x="345" y="141"/>
                  </a:lnTo>
                  <a:lnTo>
                    <a:pt x="349" y="156"/>
                  </a:lnTo>
                  <a:lnTo>
                    <a:pt x="351" y="171"/>
                  </a:lnTo>
                  <a:lnTo>
                    <a:pt x="351" y="181"/>
                  </a:lnTo>
                  <a:lnTo>
                    <a:pt x="349" y="188"/>
                  </a:lnTo>
                  <a:lnTo>
                    <a:pt x="349" y="190"/>
                  </a:lnTo>
                  <a:lnTo>
                    <a:pt x="351" y="188"/>
                  </a:lnTo>
                  <a:lnTo>
                    <a:pt x="358" y="184"/>
                  </a:lnTo>
                  <a:lnTo>
                    <a:pt x="369" y="177"/>
                  </a:lnTo>
                  <a:lnTo>
                    <a:pt x="383" y="171"/>
                  </a:lnTo>
                  <a:lnTo>
                    <a:pt x="400" y="167"/>
                  </a:lnTo>
                  <a:lnTo>
                    <a:pt x="420" y="162"/>
                  </a:lnTo>
                  <a:lnTo>
                    <a:pt x="439" y="162"/>
                  </a:lnTo>
                  <a:lnTo>
                    <a:pt x="462" y="167"/>
                  </a:lnTo>
                  <a:lnTo>
                    <a:pt x="483" y="175"/>
                  </a:lnTo>
                  <a:lnTo>
                    <a:pt x="505" y="190"/>
                  </a:lnTo>
                  <a:lnTo>
                    <a:pt x="524" y="209"/>
                  </a:lnTo>
                  <a:lnTo>
                    <a:pt x="539" y="230"/>
                  </a:lnTo>
                  <a:lnTo>
                    <a:pt x="545" y="250"/>
                  </a:lnTo>
                  <a:lnTo>
                    <a:pt x="549" y="271"/>
                  </a:lnTo>
                  <a:lnTo>
                    <a:pt x="549" y="288"/>
                  </a:lnTo>
                  <a:lnTo>
                    <a:pt x="547" y="305"/>
                  </a:lnTo>
                  <a:lnTo>
                    <a:pt x="543" y="320"/>
                  </a:lnTo>
                  <a:lnTo>
                    <a:pt x="539" y="331"/>
                  </a:lnTo>
                  <a:lnTo>
                    <a:pt x="537" y="337"/>
                  </a:lnTo>
                  <a:lnTo>
                    <a:pt x="535" y="341"/>
                  </a:lnTo>
                  <a:lnTo>
                    <a:pt x="539" y="341"/>
                  </a:lnTo>
                  <a:lnTo>
                    <a:pt x="545" y="348"/>
                  </a:lnTo>
                  <a:lnTo>
                    <a:pt x="558" y="354"/>
                  </a:lnTo>
                  <a:lnTo>
                    <a:pt x="571" y="367"/>
                  </a:lnTo>
                  <a:lnTo>
                    <a:pt x="586" y="382"/>
                  </a:lnTo>
                  <a:lnTo>
                    <a:pt x="601" y="403"/>
                  </a:lnTo>
                  <a:lnTo>
                    <a:pt x="613" y="426"/>
                  </a:lnTo>
                  <a:lnTo>
                    <a:pt x="626" y="456"/>
                  </a:lnTo>
                  <a:lnTo>
                    <a:pt x="632" y="492"/>
                  </a:lnTo>
                  <a:lnTo>
                    <a:pt x="637" y="533"/>
                  </a:lnTo>
                </a:path>
              </a:pathLst>
            </a:custGeom>
            <a:noFill/>
            <a:ln w="12700">
              <a:solidFill>
                <a:srgbClr val="00FFFF"/>
              </a:solidFill>
              <a:round/>
              <a:headEnd/>
              <a:tailEnd/>
            </a:ln>
          </p:spPr>
          <p:txBody>
            <a:bodyPr/>
            <a:lstStyle/>
            <a:p>
              <a:endParaRPr lang="el-GR"/>
            </a:p>
          </p:txBody>
        </p:sp>
        <p:sp>
          <p:nvSpPr>
            <p:cNvPr id="25606" name="Freeform 6"/>
            <p:cNvSpPr>
              <a:spLocks/>
            </p:cNvSpPr>
            <p:nvPr/>
          </p:nvSpPr>
          <p:spPr bwMode="auto">
            <a:xfrm>
              <a:off x="808" y="2348"/>
              <a:ext cx="830" cy="573"/>
            </a:xfrm>
            <a:custGeom>
              <a:avLst/>
              <a:gdLst>
                <a:gd name="T0" fmla="*/ 0 w 830"/>
                <a:gd name="T1" fmla="*/ 550 h 573"/>
                <a:gd name="T2" fmla="*/ 11 w 830"/>
                <a:gd name="T3" fmla="*/ 475 h 573"/>
                <a:gd name="T4" fmla="*/ 34 w 830"/>
                <a:gd name="T5" fmla="*/ 420 h 573"/>
                <a:gd name="T6" fmla="*/ 64 w 830"/>
                <a:gd name="T7" fmla="*/ 384 h 573"/>
                <a:gd name="T8" fmla="*/ 89 w 830"/>
                <a:gd name="T9" fmla="*/ 364 h 573"/>
                <a:gd name="T10" fmla="*/ 100 w 830"/>
                <a:gd name="T11" fmla="*/ 358 h 573"/>
                <a:gd name="T12" fmla="*/ 96 w 830"/>
                <a:gd name="T13" fmla="*/ 347 h 573"/>
                <a:gd name="T14" fmla="*/ 89 w 830"/>
                <a:gd name="T15" fmla="*/ 322 h 573"/>
                <a:gd name="T16" fmla="*/ 87 w 830"/>
                <a:gd name="T17" fmla="*/ 288 h 573"/>
                <a:gd name="T18" fmla="*/ 98 w 830"/>
                <a:gd name="T19" fmla="*/ 247 h 573"/>
                <a:gd name="T20" fmla="*/ 130 w 830"/>
                <a:gd name="T21" fmla="*/ 207 h 573"/>
                <a:gd name="T22" fmla="*/ 175 w 830"/>
                <a:gd name="T23" fmla="*/ 183 h 573"/>
                <a:gd name="T24" fmla="*/ 217 w 830"/>
                <a:gd name="T25" fmla="*/ 179 h 573"/>
                <a:gd name="T26" fmla="*/ 253 w 830"/>
                <a:gd name="T27" fmla="*/ 190 h 573"/>
                <a:gd name="T28" fmla="*/ 277 w 830"/>
                <a:gd name="T29" fmla="*/ 200 h 573"/>
                <a:gd name="T30" fmla="*/ 285 w 830"/>
                <a:gd name="T31" fmla="*/ 207 h 573"/>
                <a:gd name="T32" fmla="*/ 285 w 830"/>
                <a:gd name="T33" fmla="*/ 198 h 573"/>
                <a:gd name="T34" fmla="*/ 285 w 830"/>
                <a:gd name="T35" fmla="*/ 173 h 573"/>
                <a:gd name="T36" fmla="*/ 298 w 830"/>
                <a:gd name="T37" fmla="*/ 139 h 573"/>
                <a:gd name="T38" fmla="*/ 328 w 830"/>
                <a:gd name="T39" fmla="*/ 94 h 573"/>
                <a:gd name="T40" fmla="*/ 383 w 830"/>
                <a:gd name="T41" fmla="*/ 47 h 573"/>
                <a:gd name="T42" fmla="*/ 456 w 830"/>
                <a:gd name="T43" fmla="*/ 19 h 573"/>
                <a:gd name="T44" fmla="*/ 524 w 830"/>
                <a:gd name="T45" fmla="*/ 22 h 573"/>
                <a:gd name="T46" fmla="*/ 581 w 830"/>
                <a:gd name="T47" fmla="*/ 41 h 573"/>
                <a:gd name="T48" fmla="*/ 620 w 830"/>
                <a:gd name="T49" fmla="*/ 64 h 573"/>
                <a:gd name="T50" fmla="*/ 634 w 830"/>
                <a:gd name="T51" fmla="*/ 73 h 573"/>
                <a:gd name="T52" fmla="*/ 637 w 830"/>
                <a:gd name="T53" fmla="*/ 66 h 573"/>
                <a:gd name="T54" fmla="*/ 643 w 830"/>
                <a:gd name="T55" fmla="*/ 47 h 573"/>
                <a:gd name="T56" fmla="*/ 658 w 830"/>
                <a:gd name="T57" fmla="*/ 26 h 573"/>
                <a:gd name="T58" fmla="*/ 685 w 830"/>
                <a:gd name="T59" fmla="*/ 7 h 573"/>
                <a:gd name="T60" fmla="*/ 732 w 830"/>
                <a:gd name="T61" fmla="*/ 0 h 573"/>
                <a:gd name="T62" fmla="*/ 779 w 830"/>
                <a:gd name="T63" fmla="*/ 7 h 573"/>
                <a:gd name="T64" fmla="*/ 807 w 830"/>
                <a:gd name="T65" fmla="*/ 26 h 573"/>
                <a:gd name="T66" fmla="*/ 824 w 830"/>
                <a:gd name="T67" fmla="*/ 47 h 573"/>
                <a:gd name="T68" fmla="*/ 828 w 830"/>
                <a:gd name="T69" fmla="*/ 66 h 573"/>
                <a:gd name="T70" fmla="*/ 830 w 830"/>
                <a:gd name="T71" fmla="*/ 73 h 57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30"/>
                <a:gd name="T109" fmla="*/ 0 h 573"/>
                <a:gd name="T110" fmla="*/ 830 w 830"/>
                <a:gd name="T111" fmla="*/ 573 h 57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30" h="573">
                  <a:moveTo>
                    <a:pt x="2" y="573"/>
                  </a:moveTo>
                  <a:lnTo>
                    <a:pt x="0" y="550"/>
                  </a:lnTo>
                  <a:lnTo>
                    <a:pt x="2" y="509"/>
                  </a:lnTo>
                  <a:lnTo>
                    <a:pt x="11" y="475"/>
                  </a:lnTo>
                  <a:lnTo>
                    <a:pt x="21" y="445"/>
                  </a:lnTo>
                  <a:lnTo>
                    <a:pt x="34" y="420"/>
                  </a:lnTo>
                  <a:lnTo>
                    <a:pt x="49" y="399"/>
                  </a:lnTo>
                  <a:lnTo>
                    <a:pt x="64" y="384"/>
                  </a:lnTo>
                  <a:lnTo>
                    <a:pt x="79" y="371"/>
                  </a:lnTo>
                  <a:lnTo>
                    <a:pt x="89" y="364"/>
                  </a:lnTo>
                  <a:lnTo>
                    <a:pt x="98" y="358"/>
                  </a:lnTo>
                  <a:lnTo>
                    <a:pt x="100" y="358"/>
                  </a:lnTo>
                  <a:lnTo>
                    <a:pt x="98" y="356"/>
                  </a:lnTo>
                  <a:lnTo>
                    <a:pt x="96" y="347"/>
                  </a:lnTo>
                  <a:lnTo>
                    <a:pt x="92" y="337"/>
                  </a:lnTo>
                  <a:lnTo>
                    <a:pt x="89" y="322"/>
                  </a:lnTo>
                  <a:lnTo>
                    <a:pt x="87" y="307"/>
                  </a:lnTo>
                  <a:lnTo>
                    <a:pt x="87" y="288"/>
                  </a:lnTo>
                  <a:lnTo>
                    <a:pt x="89" y="266"/>
                  </a:lnTo>
                  <a:lnTo>
                    <a:pt x="98" y="247"/>
                  </a:lnTo>
                  <a:lnTo>
                    <a:pt x="111" y="226"/>
                  </a:lnTo>
                  <a:lnTo>
                    <a:pt x="130" y="207"/>
                  </a:lnTo>
                  <a:lnTo>
                    <a:pt x="151" y="192"/>
                  </a:lnTo>
                  <a:lnTo>
                    <a:pt x="175" y="183"/>
                  </a:lnTo>
                  <a:lnTo>
                    <a:pt x="196" y="179"/>
                  </a:lnTo>
                  <a:lnTo>
                    <a:pt x="217" y="179"/>
                  </a:lnTo>
                  <a:lnTo>
                    <a:pt x="236" y="183"/>
                  </a:lnTo>
                  <a:lnTo>
                    <a:pt x="253" y="190"/>
                  </a:lnTo>
                  <a:lnTo>
                    <a:pt x="266" y="194"/>
                  </a:lnTo>
                  <a:lnTo>
                    <a:pt x="277" y="200"/>
                  </a:lnTo>
                  <a:lnTo>
                    <a:pt x="283" y="205"/>
                  </a:lnTo>
                  <a:lnTo>
                    <a:pt x="285" y="207"/>
                  </a:lnTo>
                  <a:lnTo>
                    <a:pt x="285" y="205"/>
                  </a:lnTo>
                  <a:lnTo>
                    <a:pt x="285" y="198"/>
                  </a:lnTo>
                  <a:lnTo>
                    <a:pt x="285" y="188"/>
                  </a:lnTo>
                  <a:lnTo>
                    <a:pt x="285" y="173"/>
                  </a:lnTo>
                  <a:lnTo>
                    <a:pt x="290" y="158"/>
                  </a:lnTo>
                  <a:lnTo>
                    <a:pt x="298" y="139"/>
                  </a:lnTo>
                  <a:lnTo>
                    <a:pt x="311" y="117"/>
                  </a:lnTo>
                  <a:lnTo>
                    <a:pt x="328" y="94"/>
                  </a:lnTo>
                  <a:lnTo>
                    <a:pt x="351" y="71"/>
                  </a:lnTo>
                  <a:lnTo>
                    <a:pt x="383" y="47"/>
                  </a:lnTo>
                  <a:lnTo>
                    <a:pt x="419" y="28"/>
                  </a:lnTo>
                  <a:lnTo>
                    <a:pt x="456" y="19"/>
                  </a:lnTo>
                  <a:lnTo>
                    <a:pt x="492" y="17"/>
                  </a:lnTo>
                  <a:lnTo>
                    <a:pt x="524" y="22"/>
                  </a:lnTo>
                  <a:lnTo>
                    <a:pt x="556" y="30"/>
                  </a:lnTo>
                  <a:lnTo>
                    <a:pt x="581" y="41"/>
                  </a:lnTo>
                  <a:lnTo>
                    <a:pt x="605" y="53"/>
                  </a:lnTo>
                  <a:lnTo>
                    <a:pt x="620" y="64"/>
                  </a:lnTo>
                  <a:lnTo>
                    <a:pt x="632" y="71"/>
                  </a:lnTo>
                  <a:lnTo>
                    <a:pt x="634" y="73"/>
                  </a:lnTo>
                  <a:lnTo>
                    <a:pt x="634" y="71"/>
                  </a:lnTo>
                  <a:lnTo>
                    <a:pt x="637" y="66"/>
                  </a:lnTo>
                  <a:lnTo>
                    <a:pt x="639" y="58"/>
                  </a:lnTo>
                  <a:lnTo>
                    <a:pt x="643" y="47"/>
                  </a:lnTo>
                  <a:lnTo>
                    <a:pt x="649" y="36"/>
                  </a:lnTo>
                  <a:lnTo>
                    <a:pt x="658" y="26"/>
                  </a:lnTo>
                  <a:lnTo>
                    <a:pt x="671" y="15"/>
                  </a:lnTo>
                  <a:lnTo>
                    <a:pt x="685" y="7"/>
                  </a:lnTo>
                  <a:lnTo>
                    <a:pt x="707" y="2"/>
                  </a:lnTo>
                  <a:lnTo>
                    <a:pt x="732" y="0"/>
                  </a:lnTo>
                  <a:lnTo>
                    <a:pt x="758" y="2"/>
                  </a:lnTo>
                  <a:lnTo>
                    <a:pt x="779" y="7"/>
                  </a:lnTo>
                  <a:lnTo>
                    <a:pt x="796" y="15"/>
                  </a:lnTo>
                  <a:lnTo>
                    <a:pt x="807" y="26"/>
                  </a:lnTo>
                  <a:lnTo>
                    <a:pt x="817" y="36"/>
                  </a:lnTo>
                  <a:lnTo>
                    <a:pt x="824" y="47"/>
                  </a:lnTo>
                  <a:lnTo>
                    <a:pt x="826" y="58"/>
                  </a:lnTo>
                  <a:lnTo>
                    <a:pt x="828" y="66"/>
                  </a:lnTo>
                  <a:lnTo>
                    <a:pt x="830" y="71"/>
                  </a:lnTo>
                  <a:lnTo>
                    <a:pt x="830" y="73"/>
                  </a:lnTo>
                </a:path>
              </a:pathLst>
            </a:custGeom>
            <a:noFill/>
            <a:ln w="12700">
              <a:solidFill>
                <a:srgbClr val="00FFFF"/>
              </a:solidFill>
              <a:round/>
              <a:headEnd/>
              <a:tailEnd/>
            </a:ln>
          </p:spPr>
          <p:txBody>
            <a:bodyPr/>
            <a:lstStyle/>
            <a:p>
              <a:endParaRPr lang="el-GR"/>
            </a:p>
          </p:txBody>
        </p:sp>
        <p:sp>
          <p:nvSpPr>
            <p:cNvPr id="25607" name="Freeform 7"/>
            <p:cNvSpPr>
              <a:spLocks/>
            </p:cNvSpPr>
            <p:nvPr/>
          </p:nvSpPr>
          <p:spPr bwMode="auto">
            <a:xfrm>
              <a:off x="810" y="2919"/>
              <a:ext cx="639" cy="526"/>
            </a:xfrm>
            <a:custGeom>
              <a:avLst/>
              <a:gdLst>
                <a:gd name="T0" fmla="*/ 639 w 639"/>
                <a:gd name="T1" fmla="*/ 469 h 526"/>
                <a:gd name="T2" fmla="*/ 637 w 639"/>
                <a:gd name="T3" fmla="*/ 473 h 526"/>
                <a:gd name="T4" fmla="*/ 626 w 639"/>
                <a:gd name="T5" fmla="*/ 479 h 526"/>
                <a:gd name="T6" fmla="*/ 609 w 639"/>
                <a:gd name="T7" fmla="*/ 490 h 526"/>
                <a:gd name="T8" fmla="*/ 588 w 639"/>
                <a:gd name="T9" fmla="*/ 503 h 526"/>
                <a:gd name="T10" fmla="*/ 560 w 639"/>
                <a:gd name="T11" fmla="*/ 513 h 526"/>
                <a:gd name="T12" fmla="*/ 530 w 639"/>
                <a:gd name="T13" fmla="*/ 522 h 526"/>
                <a:gd name="T14" fmla="*/ 496 w 639"/>
                <a:gd name="T15" fmla="*/ 526 h 526"/>
                <a:gd name="T16" fmla="*/ 462 w 639"/>
                <a:gd name="T17" fmla="*/ 524 h 526"/>
                <a:gd name="T18" fmla="*/ 426 w 639"/>
                <a:gd name="T19" fmla="*/ 515 h 526"/>
                <a:gd name="T20" fmla="*/ 390 w 639"/>
                <a:gd name="T21" fmla="*/ 496 h 526"/>
                <a:gd name="T22" fmla="*/ 358 w 639"/>
                <a:gd name="T23" fmla="*/ 471 h 526"/>
                <a:gd name="T24" fmla="*/ 332 w 639"/>
                <a:gd name="T25" fmla="*/ 447 h 526"/>
                <a:gd name="T26" fmla="*/ 315 w 639"/>
                <a:gd name="T27" fmla="*/ 426 h 526"/>
                <a:gd name="T28" fmla="*/ 302 w 639"/>
                <a:gd name="T29" fmla="*/ 405 h 526"/>
                <a:gd name="T30" fmla="*/ 296 w 639"/>
                <a:gd name="T31" fmla="*/ 385 h 526"/>
                <a:gd name="T32" fmla="*/ 292 w 639"/>
                <a:gd name="T33" fmla="*/ 368 h 526"/>
                <a:gd name="T34" fmla="*/ 290 w 639"/>
                <a:gd name="T35" fmla="*/ 356 h 526"/>
                <a:gd name="T36" fmla="*/ 290 w 639"/>
                <a:gd name="T37" fmla="*/ 345 h 526"/>
                <a:gd name="T38" fmla="*/ 292 w 639"/>
                <a:gd name="T39" fmla="*/ 339 h 526"/>
                <a:gd name="T40" fmla="*/ 292 w 639"/>
                <a:gd name="T41" fmla="*/ 337 h 526"/>
                <a:gd name="T42" fmla="*/ 290 w 639"/>
                <a:gd name="T43" fmla="*/ 337 h 526"/>
                <a:gd name="T44" fmla="*/ 283 w 639"/>
                <a:gd name="T45" fmla="*/ 341 h 526"/>
                <a:gd name="T46" fmla="*/ 273 w 639"/>
                <a:gd name="T47" fmla="*/ 347 h 526"/>
                <a:gd name="T48" fmla="*/ 258 w 639"/>
                <a:gd name="T49" fmla="*/ 354 h 526"/>
                <a:gd name="T50" fmla="*/ 241 w 639"/>
                <a:gd name="T51" fmla="*/ 360 h 526"/>
                <a:gd name="T52" fmla="*/ 222 w 639"/>
                <a:gd name="T53" fmla="*/ 362 h 526"/>
                <a:gd name="T54" fmla="*/ 202 w 639"/>
                <a:gd name="T55" fmla="*/ 364 h 526"/>
                <a:gd name="T56" fmla="*/ 179 w 639"/>
                <a:gd name="T57" fmla="*/ 360 h 526"/>
                <a:gd name="T58" fmla="*/ 158 w 639"/>
                <a:gd name="T59" fmla="*/ 351 h 526"/>
                <a:gd name="T60" fmla="*/ 134 w 639"/>
                <a:gd name="T61" fmla="*/ 337 h 526"/>
                <a:gd name="T62" fmla="*/ 115 w 639"/>
                <a:gd name="T63" fmla="*/ 315 h 526"/>
                <a:gd name="T64" fmla="*/ 102 w 639"/>
                <a:gd name="T65" fmla="*/ 296 h 526"/>
                <a:gd name="T66" fmla="*/ 96 w 639"/>
                <a:gd name="T67" fmla="*/ 275 h 526"/>
                <a:gd name="T68" fmla="*/ 92 w 639"/>
                <a:gd name="T69" fmla="*/ 256 h 526"/>
                <a:gd name="T70" fmla="*/ 92 w 639"/>
                <a:gd name="T71" fmla="*/ 236 h 526"/>
                <a:gd name="T72" fmla="*/ 94 w 639"/>
                <a:gd name="T73" fmla="*/ 219 h 526"/>
                <a:gd name="T74" fmla="*/ 98 w 639"/>
                <a:gd name="T75" fmla="*/ 207 h 526"/>
                <a:gd name="T76" fmla="*/ 100 w 639"/>
                <a:gd name="T77" fmla="*/ 194 h 526"/>
                <a:gd name="T78" fmla="*/ 104 w 639"/>
                <a:gd name="T79" fmla="*/ 187 h 526"/>
                <a:gd name="T80" fmla="*/ 104 w 639"/>
                <a:gd name="T81" fmla="*/ 185 h 526"/>
                <a:gd name="T82" fmla="*/ 102 w 639"/>
                <a:gd name="T83" fmla="*/ 183 h 526"/>
                <a:gd name="T84" fmla="*/ 94 w 639"/>
                <a:gd name="T85" fmla="*/ 179 h 526"/>
                <a:gd name="T86" fmla="*/ 83 w 639"/>
                <a:gd name="T87" fmla="*/ 173 h 526"/>
                <a:gd name="T88" fmla="*/ 68 w 639"/>
                <a:gd name="T89" fmla="*/ 162 h 526"/>
                <a:gd name="T90" fmla="*/ 53 w 639"/>
                <a:gd name="T91" fmla="*/ 147 h 526"/>
                <a:gd name="T92" fmla="*/ 36 w 639"/>
                <a:gd name="T93" fmla="*/ 128 h 526"/>
                <a:gd name="T94" fmla="*/ 24 w 639"/>
                <a:gd name="T95" fmla="*/ 104 h 526"/>
                <a:gd name="T96" fmla="*/ 11 w 639"/>
                <a:gd name="T97" fmla="*/ 75 h 526"/>
                <a:gd name="T98" fmla="*/ 2 w 639"/>
                <a:gd name="T99" fmla="*/ 40 h 526"/>
                <a:gd name="T100" fmla="*/ 0 w 639"/>
                <a:gd name="T101" fmla="*/ 0 h 5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39"/>
                <a:gd name="T154" fmla="*/ 0 h 526"/>
                <a:gd name="T155" fmla="*/ 639 w 639"/>
                <a:gd name="T156" fmla="*/ 526 h 52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39" h="526">
                  <a:moveTo>
                    <a:pt x="639" y="469"/>
                  </a:moveTo>
                  <a:lnTo>
                    <a:pt x="637" y="473"/>
                  </a:lnTo>
                  <a:lnTo>
                    <a:pt x="626" y="479"/>
                  </a:lnTo>
                  <a:lnTo>
                    <a:pt x="609" y="490"/>
                  </a:lnTo>
                  <a:lnTo>
                    <a:pt x="588" y="503"/>
                  </a:lnTo>
                  <a:lnTo>
                    <a:pt x="560" y="513"/>
                  </a:lnTo>
                  <a:lnTo>
                    <a:pt x="530" y="522"/>
                  </a:lnTo>
                  <a:lnTo>
                    <a:pt x="496" y="526"/>
                  </a:lnTo>
                  <a:lnTo>
                    <a:pt x="462" y="524"/>
                  </a:lnTo>
                  <a:lnTo>
                    <a:pt x="426" y="515"/>
                  </a:lnTo>
                  <a:lnTo>
                    <a:pt x="390" y="496"/>
                  </a:lnTo>
                  <a:lnTo>
                    <a:pt x="358" y="471"/>
                  </a:lnTo>
                  <a:lnTo>
                    <a:pt x="332" y="447"/>
                  </a:lnTo>
                  <a:lnTo>
                    <a:pt x="315" y="426"/>
                  </a:lnTo>
                  <a:lnTo>
                    <a:pt x="302" y="405"/>
                  </a:lnTo>
                  <a:lnTo>
                    <a:pt x="296" y="385"/>
                  </a:lnTo>
                  <a:lnTo>
                    <a:pt x="292" y="368"/>
                  </a:lnTo>
                  <a:lnTo>
                    <a:pt x="290" y="356"/>
                  </a:lnTo>
                  <a:lnTo>
                    <a:pt x="290" y="345"/>
                  </a:lnTo>
                  <a:lnTo>
                    <a:pt x="292" y="339"/>
                  </a:lnTo>
                  <a:lnTo>
                    <a:pt x="292" y="337"/>
                  </a:lnTo>
                  <a:lnTo>
                    <a:pt x="290" y="337"/>
                  </a:lnTo>
                  <a:lnTo>
                    <a:pt x="283" y="341"/>
                  </a:lnTo>
                  <a:lnTo>
                    <a:pt x="273" y="347"/>
                  </a:lnTo>
                  <a:lnTo>
                    <a:pt x="258" y="354"/>
                  </a:lnTo>
                  <a:lnTo>
                    <a:pt x="241" y="360"/>
                  </a:lnTo>
                  <a:lnTo>
                    <a:pt x="222" y="362"/>
                  </a:lnTo>
                  <a:lnTo>
                    <a:pt x="202" y="364"/>
                  </a:lnTo>
                  <a:lnTo>
                    <a:pt x="179" y="360"/>
                  </a:lnTo>
                  <a:lnTo>
                    <a:pt x="158" y="351"/>
                  </a:lnTo>
                  <a:lnTo>
                    <a:pt x="134" y="337"/>
                  </a:lnTo>
                  <a:lnTo>
                    <a:pt x="115" y="315"/>
                  </a:lnTo>
                  <a:lnTo>
                    <a:pt x="102" y="296"/>
                  </a:lnTo>
                  <a:lnTo>
                    <a:pt x="96" y="275"/>
                  </a:lnTo>
                  <a:lnTo>
                    <a:pt x="92" y="256"/>
                  </a:lnTo>
                  <a:lnTo>
                    <a:pt x="92" y="236"/>
                  </a:lnTo>
                  <a:lnTo>
                    <a:pt x="94" y="219"/>
                  </a:lnTo>
                  <a:lnTo>
                    <a:pt x="98" y="207"/>
                  </a:lnTo>
                  <a:lnTo>
                    <a:pt x="100" y="194"/>
                  </a:lnTo>
                  <a:lnTo>
                    <a:pt x="104" y="187"/>
                  </a:lnTo>
                  <a:lnTo>
                    <a:pt x="104" y="185"/>
                  </a:lnTo>
                  <a:lnTo>
                    <a:pt x="102" y="183"/>
                  </a:lnTo>
                  <a:lnTo>
                    <a:pt x="94" y="179"/>
                  </a:lnTo>
                  <a:lnTo>
                    <a:pt x="83" y="173"/>
                  </a:lnTo>
                  <a:lnTo>
                    <a:pt x="68" y="162"/>
                  </a:lnTo>
                  <a:lnTo>
                    <a:pt x="53" y="147"/>
                  </a:lnTo>
                  <a:lnTo>
                    <a:pt x="36" y="128"/>
                  </a:lnTo>
                  <a:lnTo>
                    <a:pt x="24" y="104"/>
                  </a:lnTo>
                  <a:lnTo>
                    <a:pt x="11" y="75"/>
                  </a:lnTo>
                  <a:lnTo>
                    <a:pt x="2" y="40"/>
                  </a:lnTo>
                  <a:lnTo>
                    <a:pt x="0" y="0"/>
                  </a:lnTo>
                </a:path>
              </a:pathLst>
            </a:custGeom>
            <a:noFill/>
            <a:ln w="12700">
              <a:solidFill>
                <a:srgbClr val="00FFFF"/>
              </a:solidFill>
              <a:round/>
              <a:headEnd/>
              <a:tailEnd/>
            </a:ln>
          </p:spPr>
          <p:txBody>
            <a:bodyPr/>
            <a:lstStyle/>
            <a:p>
              <a:endParaRPr lang="el-GR"/>
            </a:p>
          </p:txBody>
        </p:sp>
        <p:sp>
          <p:nvSpPr>
            <p:cNvPr id="25608" name="Freeform 8"/>
            <p:cNvSpPr>
              <a:spLocks/>
            </p:cNvSpPr>
            <p:nvPr/>
          </p:nvSpPr>
          <p:spPr bwMode="auto">
            <a:xfrm>
              <a:off x="1451" y="2900"/>
              <a:ext cx="824" cy="564"/>
            </a:xfrm>
            <a:custGeom>
              <a:avLst/>
              <a:gdLst>
                <a:gd name="T0" fmla="*/ 822 w 824"/>
                <a:gd name="T1" fmla="*/ 42 h 564"/>
                <a:gd name="T2" fmla="*/ 802 w 824"/>
                <a:gd name="T3" fmla="*/ 108 h 564"/>
                <a:gd name="T4" fmla="*/ 777 w 824"/>
                <a:gd name="T5" fmla="*/ 157 h 564"/>
                <a:gd name="T6" fmla="*/ 749 w 824"/>
                <a:gd name="T7" fmla="*/ 189 h 564"/>
                <a:gd name="T8" fmla="*/ 732 w 824"/>
                <a:gd name="T9" fmla="*/ 204 h 564"/>
                <a:gd name="T10" fmla="*/ 730 w 824"/>
                <a:gd name="T11" fmla="*/ 209 h 564"/>
                <a:gd name="T12" fmla="*/ 739 w 824"/>
                <a:gd name="T13" fmla="*/ 226 h 564"/>
                <a:gd name="T14" fmla="*/ 743 w 824"/>
                <a:gd name="T15" fmla="*/ 258 h 564"/>
                <a:gd name="T16" fmla="*/ 741 w 824"/>
                <a:gd name="T17" fmla="*/ 296 h 564"/>
                <a:gd name="T18" fmla="*/ 719 w 824"/>
                <a:gd name="T19" fmla="*/ 336 h 564"/>
                <a:gd name="T20" fmla="*/ 677 w 824"/>
                <a:gd name="T21" fmla="*/ 373 h 564"/>
                <a:gd name="T22" fmla="*/ 634 w 824"/>
                <a:gd name="T23" fmla="*/ 383 h 564"/>
                <a:gd name="T24" fmla="*/ 594 w 824"/>
                <a:gd name="T25" fmla="*/ 379 h 564"/>
                <a:gd name="T26" fmla="*/ 564 w 824"/>
                <a:gd name="T27" fmla="*/ 368 h 564"/>
                <a:gd name="T28" fmla="*/ 545 w 824"/>
                <a:gd name="T29" fmla="*/ 358 h 564"/>
                <a:gd name="T30" fmla="*/ 545 w 824"/>
                <a:gd name="T31" fmla="*/ 360 h 564"/>
                <a:gd name="T32" fmla="*/ 545 w 824"/>
                <a:gd name="T33" fmla="*/ 377 h 564"/>
                <a:gd name="T34" fmla="*/ 541 w 824"/>
                <a:gd name="T35" fmla="*/ 407 h 564"/>
                <a:gd name="T36" fmla="*/ 519 w 824"/>
                <a:gd name="T37" fmla="*/ 447 h 564"/>
                <a:gd name="T38" fmla="*/ 477 w 824"/>
                <a:gd name="T39" fmla="*/ 492 h 564"/>
                <a:gd name="T40" fmla="*/ 409 w 824"/>
                <a:gd name="T41" fmla="*/ 534 h 564"/>
                <a:gd name="T42" fmla="*/ 338 w 824"/>
                <a:gd name="T43" fmla="*/ 547 h 564"/>
                <a:gd name="T44" fmla="*/ 275 w 824"/>
                <a:gd name="T45" fmla="*/ 534 h 564"/>
                <a:gd name="T46" fmla="*/ 226 w 824"/>
                <a:gd name="T47" fmla="*/ 511 h 564"/>
                <a:gd name="T48" fmla="*/ 198 w 824"/>
                <a:gd name="T49" fmla="*/ 492 h 564"/>
                <a:gd name="T50" fmla="*/ 194 w 824"/>
                <a:gd name="T51" fmla="*/ 492 h 564"/>
                <a:gd name="T52" fmla="*/ 192 w 824"/>
                <a:gd name="T53" fmla="*/ 507 h 564"/>
                <a:gd name="T54" fmla="*/ 181 w 824"/>
                <a:gd name="T55" fmla="*/ 526 h 564"/>
                <a:gd name="T56" fmla="*/ 160 w 824"/>
                <a:gd name="T57" fmla="*/ 547 h 564"/>
                <a:gd name="T58" fmla="*/ 123 w 824"/>
                <a:gd name="T59" fmla="*/ 562 h 564"/>
                <a:gd name="T60" fmla="*/ 72 w 824"/>
                <a:gd name="T61" fmla="*/ 562 h 564"/>
                <a:gd name="T62" fmla="*/ 34 w 824"/>
                <a:gd name="T63" fmla="*/ 547 h 564"/>
                <a:gd name="T64" fmla="*/ 13 w 824"/>
                <a:gd name="T65" fmla="*/ 526 h 564"/>
                <a:gd name="T66" fmla="*/ 2 w 824"/>
                <a:gd name="T67" fmla="*/ 507 h 564"/>
                <a:gd name="T68" fmla="*/ 0 w 824"/>
                <a:gd name="T69" fmla="*/ 492 h 56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24"/>
                <a:gd name="T106" fmla="*/ 0 h 564"/>
                <a:gd name="T107" fmla="*/ 824 w 824"/>
                <a:gd name="T108" fmla="*/ 564 h 56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24" h="564">
                  <a:moveTo>
                    <a:pt x="824" y="0"/>
                  </a:moveTo>
                  <a:lnTo>
                    <a:pt x="822" y="42"/>
                  </a:lnTo>
                  <a:lnTo>
                    <a:pt x="813" y="79"/>
                  </a:lnTo>
                  <a:lnTo>
                    <a:pt x="802" y="108"/>
                  </a:lnTo>
                  <a:lnTo>
                    <a:pt x="790" y="136"/>
                  </a:lnTo>
                  <a:lnTo>
                    <a:pt x="777" y="157"/>
                  </a:lnTo>
                  <a:lnTo>
                    <a:pt x="762" y="177"/>
                  </a:lnTo>
                  <a:lnTo>
                    <a:pt x="749" y="189"/>
                  </a:lnTo>
                  <a:lnTo>
                    <a:pt x="739" y="198"/>
                  </a:lnTo>
                  <a:lnTo>
                    <a:pt x="732" y="204"/>
                  </a:lnTo>
                  <a:lnTo>
                    <a:pt x="730" y="206"/>
                  </a:lnTo>
                  <a:lnTo>
                    <a:pt x="730" y="209"/>
                  </a:lnTo>
                  <a:lnTo>
                    <a:pt x="734" y="215"/>
                  </a:lnTo>
                  <a:lnTo>
                    <a:pt x="739" y="226"/>
                  </a:lnTo>
                  <a:lnTo>
                    <a:pt x="741" y="241"/>
                  </a:lnTo>
                  <a:lnTo>
                    <a:pt x="743" y="258"/>
                  </a:lnTo>
                  <a:lnTo>
                    <a:pt x="743" y="277"/>
                  </a:lnTo>
                  <a:lnTo>
                    <a:pt x="741" y="296"/>
                  </a:lnTo>
                  <a:lnTo>
                    <a:pt x="732" y="317"/>
                  </a:lnTo>
                  <a:lnTo>
                    <a:pt x="719" y="336"/>
                  </a:lnTo>
                  <a:lnTo>
                    <a:pt x="700" y="358"/>
                  </a:lnTo>
                  <a:lnTo>
                    <a:pt x="677" y="373"/>
                  </a:lnTo>
                  <a:lnTo>
                    <a:pt x="656" y="381"/>
                  </a:lnTo>
                  <a:lnTo>
                    <a:pt x="634" y="383"/>
                  </a:lnTo>
                  <a:lnTo>
                    <a:pt x="613" y="383"/>
                  </a:lnTo>
                  <a:lnTo>
                    <a:pt x="594" y="379"/>
                  </a:lnTo>
                  <a:lnTo>
                    <a:pt x="577" y="375"/>
                  </a:lnTo>
                  <a:lnTo>
                    <a:pt x="564" y="368"/>
                  </a:lnTo>
                  <a:lnTo>
                    <a:pt x="553" y="362"/>
                  </a:lnTo>
                  <a:lnTo>
                    <a:pt x="545" y="358"/>
                  </a:lnTo>
                  <a:lnTo>
                    <a:pt x="543" y="358"/>
                  </a:lnTo>
                  <a:lnTo>
                    <a:pt x="545" y="360"/>
                  </a:lnTo>
                  <a:lnTo>
                    <a:pt x="545" y="366"/>
                  </a:lnTo>
                  <a:lnTo>
                    <a:pt x="545" y="377"/>
                  </a:lnTo>
                  <a:lnTo>
                    <a:pt x="543" y="390"/>
                  </a:lnTo>
                  <a:lnTo>
                    <a:pt x="541" y="407"/>
                  </a:lnTo>
                  <a:lnTo>
                    <a:pt x="532" y="426"/>
                  </a:lnTo>
                  <a:lnTo>
                    <a:pt x="519" y="447"/>
                  </a:lnTo>
                  <a:lnTo>
                    <a:pt x="502" y="468"/>
                  </a:lnTo>
                  <a:lnTo>
                    <a:pt x="477" y="492"/>
                  </a:lnTo>
                  <a:lnTo>
                    <a:pt x="447" y="517"/>
                  </a:lnTo>
                  <a:lnTo>
                    <a:pt x="409" y="534"/>
                  </a:lnTo>
                  <a:lnTo>
                    <a:pt x="375" y="545"/>
                  </a:lnTo>
                  <a:lnTo>
                    <a:pt x="338" y="547"/>
                  </a:lnTo>
                  <a:lnTo>
                    <a:pt x="306" y="543"/>
                  </a:lnTo>
                  <a:lnTo>
                    <a:pt x="275" y="534"/>
                  </a:lnTo>
                  <a:lnTo>
                    <a:pt x="249" y="522"/>
                  </a:lnTo>
                  <a:lnTo>
                    <a:pt x="226" y="511"/>
                  </a:lnTo>
                  <a:lnTo>
                    <a:pt x="209" y="500"/>
                  </a:lnTo>
                  <a:lnTo>
                    <a:pt x="198" y="492"/>
                  </a:lnTo>
                  <a:lnTo>
                    <a:pt x="194" y="490"/>
                  </a:lnTo>
                  <a:lnTo>
                    <a:pt x="194" y="492"/>
                  </a:lnTo>
                  <a:lnTo>
                    <a:pt x="194" y="498"/>
                  </a:lnTo>
                  <a:lnTo>
                    <a:pt x="192" y="507"/>
                  </a:lnTo>
                  <a:lnTo>
                    <a:pt x="187" y="515"/>
                  </a:lnTo>
                  <a:lnTo>
                    <a:pt x="181" y="526"/>
                  </a:lnTo>
                  <a:lnTo>
                    <a:pt x="172" y="539"/>
                  </a:lnTo>
                  <a:lnTo>
                    <a:pt x="160" y="547"/>
                  </a:lnTo>
                  <a:lnTo>
                    <a:pt x="143" y="556"/>
                  </a:lnTo>
                  <a:lnTo>
                    <a:pt x="123" y="562"/>
                  </a:lnTo>
                  <a:lnTo>
                    <a:pt x="98" y="564"/>
                  </a:lnTo>
                  <a:lnTo>
                    <a:pt x="72" y="562"/>
                  </a:lnTo>
                  <a:lnTo>
                    <a:pt x="51" y="556"/>
                  </a:lnTo>
                  <a:lnTo>
                    <a:pt x="34" y="547"/>
                  </a:lnTo>
                  <a:lnTo>
                    <a:pt x="21" y="539"/>
                  </a:lnTo>
                  <a:lnTo>
                    <a:pt x="13" y="526"/>
                  </a:lnTo>
                  <a:lnTo>
                    <a:pt x="6" y="515"/>
                  </a:lnTo>
                  <a:lnTo>
                    <a:pt x="2" y="507"/>
                  </a:lnTo>
                  <a:lnTo>
                    <a:pt x="0" y="498"/>
                  </a:lnTo>
                  <a:lnTo>
                    <a:pt x="0" y="492"/>
                  </a:lnTo>
                  <a:lnTo>
                    <a:pt x="0" y="490"/>
                  </a:lnTo>
                </a:path>
              </a:pathLst>
            </a:custGeom>
            <a:noFill/>
            <a:ln w="12700">
              <a:solidFill>
                <a:srgbClr val="00FFFF"/>
              </a:solidFill>
              <a:round/>
              <a:headEnd/>
              <a:tailEnd/>
            </a:ln>
          </p:spPr>
          <p:txBody>
            <a:bodyPr/>
            <a:lstStyle/>
            <a:p>
              <a:endParaRPr lang="el-GR"/>
            </a:p>
          </p:txBody>
        </p:sp>
        <p:sp>
          <p:nvSpPr>
            <p:cNvPr id="25609" name="Freeform 9"/>
            <p:cNvSpPr>
              <a:spLocks/>
            </p:cNvSpPr>
            <p:nvPr/>
          </p:nvSpPr>
          <p:spPr bwMode="auto">
            <a:xfrm>
              <a:off x="1464" y="2020"/>
              <a:ext cx="168" cy="169"/>
            </a:xfrm>
            <a:custGeom>
              <a:avLst/>
              <a:gdLst>
                <a:gd name="T0" fmla="*/ 168 w 168"/>
                <a:gd name="T1" fmla="*/ 169 h 169"/>
                <a:gd name="T2" fmla="*/ 168 w 168"/>
                <a:gd name="T3" fmla="*/ 0 h 169"/>
                <a:gd name="T4" fmla="*/ 0 w 168"/>
                <a:gd name="T5" fmla="*/ 0 h 169"/>
                <a:gd name="T6" fmla="*/ 0 w 168"/>
                <a:gd name="T7" fmla="*/ 169 h 169"/>
                <a:gd name="T8" fmla="*/ 168 w 168"/>
                <a:gd name="T9" fmla="*/ 169 h 169"/>
                <a:gd name="T10" fmla="*/ 168 w 168"/>
                <a:gd name="T11" fmla="*/ 169 h 169"/>
                <a:gd name="T12" fmla="*/ 0 60000 65536"/>
                <a:gd name="T13" fmla="*/ 0 60000 65536"/>
                <a:gd name="T14" fmla="*/ 0 60000 65536"/>
                <a:gd name="T15" fmla="*/ 0 60000 65536"/>
                <a:gd name="T16" fmla="*/ 0 60000 65536"/>
                <a:gd name="T17" fmla="*/ 0 60000 65536"/>
                <a:gd name="T18" fmla="*/ 0 w 168"/>
                <a:gd name="T19" fmla="*/ 0 h 169"/>
                <a:gd name="T20" fmla="*/ 168 w 168"/>
                <a:gd name="T21" fmla="*/ 169 h 169"/>
              </a:gdLst>
              <a:ahLst/>
              <a:cxnLst>
                <a:cxn ang="T12">
                  <a:pos x="T0" y="T1"/>
                </a:cxn>
                <a:cxn ang="T13">
                  <a:pos x="T2" y="T3"/>
                </a:cxn>
                <a:cxn ang="T14">
                  <a:pos x="T4" y="T5"/>
                </a:cxn>
                <a:cxn ang="T15">
                  <a:pos x="T6" y="T7"/>
                </a:cxn>
                <a:cxn ang="T16">
                  <a:pos x="T8" y="T9"/>
                </a:cxn>
                <a:cxn ang="T17">
                  <a:pos x="T10" y="T11"/>
                </a:cxn>
              </a:cxnLst>
              <a:rect l="T18" t="T19" r="T20" b="T21"/>
              <a:pathLst>
                <a:path w="168" h="169">
                  <a:moveTo>
                    <a:pt x="168" y="169"/>
                  </a:moveTo>
                  <a:lnTo>
                    <a:pt x="168" y="0"/>
                  </a:lnTo>
                  <a:lnTo>
                    <a:pt x="0" y="0"/>
                  </a:lnTo>
                  <a:lnTo>
                    <a:pt x="0" y="169"/>
                  </a:lnTo>
                  <a:lnTo>
                    <a:pt x="168" y="169"/>
                  </a:lnTo>
                </a:path>
              </a:pathLst>
            </a:custGeom>
            <a:noFill/>
            <a:ln w="6350">
              <a:solidFill>
                <a:srgbClr val="000000"/>
              </a:solidFill>
              <a:round/>
              <a:headEnd/>
              <a:tailEnd/>
            </a:ln>
          </p:spPr>
          <p:txBody>
            <a:bodyPr/>
            <a:lstStyle/>
            <a:p>
              <a:endParaRPr lang="el-GR"/>
            </a:p>
          </p:txBody>
        </p:sp>
        <p:sp>
          <p:nvSpPr>
            <p:cNvPr id="25610" name="Freeform 10"/>
            <p:cNvSpPr>
              <a:spLocks/>
            </p:cNvSpPr>
            <p:nvPr/>
          </p:nvSpPr>
          <p:spPr bwMode="auto">
            <a:xfrm>
              <a:off x="1464" y="2465"/>
              <a:ext cx="168" cy="169"/>
            </a:xfrm>
            <a:custGeom>
              <a:avLst/>
              <a:gdLst>
                <a:gd name="T0" fmla="*/ 168 w 168"/>
                <a:gd name="T1" fmla="*/ 166 h 169"/>
                <a:gd name="T2" fmla="*/ 168 w 168"/>
                <a:gd name="T3" fmla="*/ 0 h 169"/>
                <a:gd name="T4" fmla="*/ 0 w 168"/>
                <a:gd name="T5" fmla="*/ 0 h 169"/>
                <a:gd name="T6" fmla="*/ 0 w 168"/>
                <a:gd name="T7" fmla="*/ 169 h 169"/>
                <a:gd name="T8" fmla="*/ 168 w 168"/>
                <a:gd name="T9" fmla="*/ 169 h 169"/>
                <a:gd name="T10" fmla="*/ 168 w 168"/>
                <a:gd name="T11" fmla="*/ 169 h 169"/>
                <a:gd name="T12" fmla="*/ 0 60000 65536"/>
                <a:gd name="T13" fmla="*/ 0 60000 65536"/>
                <a:gd name="T14" fmla="*/ 0 60000 65536"/>
                <a:gd name="T15" fmla="*/ 0 60000 65536"/>
                <a:gd name="T16" fmla="*/ 0 60000 65536"/>
                <a:gd name="T17" fmla="*/ 0 60000 65536"/>
                <a:gd name="T18" fmla="*/ 0 w 168"/>
                <a:gd name="T19" fmla="*/ 0 h 169"/>
                <a:gd name="T20" fmla="*/ 168 w 168"/>
                <a:gd name="T21" fmla="*/ 169 h 169"/>
              </a:gdLst>
              <a:ahLst/>
              <a:cxnLst>
                <a:cxn ang="T12">
                  <a:pos x="T0" y="T1"/>
                </a:cxn>
                <a:cxn ang="T13">
                  <a:pos x="T2" y="T3"/>
                </a:cxn>
                <a:cxn ang="T14">
                  <a:pos x="T4" y="T5"/>
                </a:cxn>
                <a:cxn ang="T15">
                  <a:pos x="T6" y="T7"/>
                </a:cxn>
                <a:cxn ang="T16">
                  <a:pos x="T8" y="T9"/>
                </a:cxn>
                <a:cxn ang="T17">
                  <a:pos x="T10" y="T11"/>
                </a:cxn>
              </a:cxnLst>
              <a:rect l="T18" t="T19" r="T20" b="T21"/>
              <a:pathLst>
                <a:path w="168" h="169">
                  <a:moveTo>
                    <a:pt x="168" y="166"/>
                  </a:moveTo>
                  <a:lnTo>
                    <a:pt x="168" y="0"/>
                  </a:lnTo>
                  <a:lnTo>
                    <a:pt x="0" y="0"/>
                  </a:lnTo>
                  <a:lnTo>
                    <a:pt x="0" y="169"/>
                  </a:lnTo>
                  <a:lnTo>
                    <a:pt x="168" y="169"/>
                  </a:lnTo>
                </a:path>
              </a:pathLst>
            </a:custGeom>
            <a:noFill/>
            <a:ln w="6350">
              <a:solidFill>
                <a:srgbClr val="000000"/>
              </a:solidFill>
              <a:round/>
              <a:headEnd/>
              <a:tailEnd/>
            </a:ln>
          </p:spPr>
          <p:txBody>
            <a:bodyPr/>
            <a:lstStyle/>
            <a:p>
              <a:endParaRPr lang="el-GR"/>
            </a:p>
          </p:txBody>
        </p:sp>
        <p:sp>
          <p:nvSpPr>
            <p:cNvPr id="25611" name="Freeform 11"/>
            <p:cNvSpPr>
              <a:spLocks/>
            </p:cNvSpPr>
            <p:nvPr/>
          </p:nvSpPr>
          <p:spPr bwMode="auto">
            <a:xfrm>
              <a:off x="1792" y="2020"/>
              <a:ext cx="168" cy="169"/>
            </a:xfrm>
            <a:custGeom>
              <a:avLst/>
              <a:gdLst>
                <a:gd name="T0" fmla="*/ 168 w 168"/>
                <a:gd name="T1" fmla="*/ 169 h 169"/>
                <a:gd name="T2" fmla="*/ 168 w 168"/>
                <a:gd name="T3" fmla="*/ 0 h 169"/>
                <a:gd name="T4" fmla="*/ 0 w 168"/>
                <a:gd name="T5" fmla="*/ 0 h 169"/>
                <a:gd name="T6" fmla="*/ 0 w 168"/>
                <a:gd name="T7" fmla="*/ 169 h 169"/>
                <a:gd name="T8" fmla="*/ 168 w 168"/>
                <a:gd name="T9" fmla="*/ 169 h 169"/>
                <a:gd name="T10" fmla="*/ 168 w 168"/>
                <a:gd name="T11" fmla="*/ 169 h 169"/>
                <a:gd name="T12" fmla="*/ 0 60000 65536"/>
                <a:gd name="T13" fmla="*/ 0 60000 65536"/>
                <a:gd name="T14" fmla="*/ 0 60000 65536"/>
                <a:gd name="T15" fmla="*/ 0 60000 65536"/>
                <a:gd name="T16" fmla="*/ 0 60000 65536"/>
                <a:gd name="T17" fmla="*/ 0 60000 65536"/>
                <a:gd name="T18" fmla="*/ 0 w 168"/>
                <a:gd name="T19" fmla="*/ 0 h 169"/>
                <a:gd name="T20" fmla="*/ 168 w 168"/>
                <a:gd name="T21" fmla="*/ 169 h 169"/>
              </a:gdLst>
              <a:ahLst/>
              <a:cxnLst>
                <a:cxn ang="T12">
                  <a:pos x="T0" y="T1"/>
                </a:cxn>
                <a:cxn ang="T13">
                  <a:pos x="T2" y="T3"/>
                </a:cxn>
                <a:cxn ang="T14">
                  <a:pos x="T4" y="T5"/>
                </a:cxn>
                <a:cxn ang="T15">
                  <a:pos x="T6" y="T7"/>
                </a:cxn>
                <a:cxn ang="T16">
                  <a:pos x="T8" y="T9"/>
                </a:cxn>
                <a:cxn ang="T17">
                  <a:pos x="T10" y="T11"/>
                </a:cxn>
              </a:cxnLst>
              <a:rect l="T18" t="T19" r="T20" b="T21"/>
              <a:pathLst>
                <a:path w="168" h="169">
                  <a:moveTo>
                    <a:pt x="168" y="169"/>
                  </a:moveTo>
                  <a:lnTo>
                    <a:pt x="168" y="0"/>
                  </a:lnTo>
                  <a:lnTo>
                    <a:pt x="0" y="0"/>
                  </a:lnTo>
                  <a:lnTo>
                    <a:pt x="0" y="169"/>
                  </a:lnTo>
                  <a:lnTo>
                    <a:pt x="168" y="169"/>
                  </a:lnTo>
                </a:path>
              </a:pathLst>
            </a:custGeom>
            <a:noFill/>
            <a:ln w="6350">
              <a:solidFill>
                <a:srgbClr val="000000"/>
              </a:solidFill>
              <a:round/>
              <a:headEnd/>
              <a:tailEnd/>
            </a:ln>
          </p:spPr>
          <p:txBody>
            <a:bodyPr/>
            <a:lstStyle/>
            <a:p>
              <a:endParaRPr lang="el-GR"/>
            </a:p>
          </p:txBody>
        </p:sp>
        <p:sp>
          <p:nvSpPr>
            <p:cNvPr id="25612" name="Freeform 12"/>
            <p:cNvSpPr>
              <a:spLocks/>
            </p:cNvSpPr>
            <p:nvPr/>
          </p:nvSpPr>
          <p:spPr bwMode="auto">
            <a:xfrm>
              <a:off x="1464" y="3175"/>
              <a:ext cx="168" cy="168"/>
            </a:xfrm>
            <a:custGeom>
              <a:avLst/>
              <a:gdLst>
                <a:gd name="T0" fmla="*/ 168 w 168"/>
                <a:gd name="T1" fmla="*/ 168 h 168"/>
                <a:gd name="T2" fmla="*/ 168 w 168"/>
                <a:gd name="T3" fmla="*/ 0 h 168"/>
                <a:gd name="T4" fmla="*/ 0 w 168"/>
                <a:gd name="T5" fmla="*/ 0 h 168"/>
                <a:gd name="T6" fmla="*/ 0 w 168"/>
                <a:gd name="T7" fmla="*/ 168 h 168"/>
                <a:gd name="T8" fmla="*/ 168 w 168"/>
                <a:gd name="T9" fmla="*/ 168 h 168"/>
                <a:gd name="T10" fmla="*/ 168 w 168"/>
                <a:gd name="T11" fmla="*/ 168 h 168"/>
                <a:gd name="T12" fmla="*/ 0 60000 65536"/>
                <a:gd name="T13" fmla="*/ 0 60000 65536"/>
                <a:gd name="T14" fmla="*/ 0 60000 65536"/>
                <a:gd name="T15" fmla="*/ 0 60000 65536"/>
                <a:gd name="T16" fmla="*/ 0 60000 65536"/>
                <a:gd name="T17" fmla="*/ 0 60000 65536"/>
                <a:gd name="T18" fmla="*/ 0 w 168"/>
                <a:gd name="T19" fmla="*/ 0 h 168"/>
                <a:gd name="T20" fmla="*/ 168 w 168"/>
                <a:gd name="T21" fmla="*/ 168 h 168"/>
              </a:gdLst>
              <a:ahLst/>
              <a:cxnLst>
                <a:cxn ang="T12">
                  <a:pos x="T0" y="T1"/>
                </a:cxn>
                <a:cxn ang="T13">
                  <a:pos x="T2" y="T3"/>
                </a:cxn>
                <a:cxn ang="T14">
                  <a:pos x="T4" y="T5"/>
                </a:cxn>
                <a:cxn ang="T15">
                  <a:pos x="T6" y="T7"/>
                </a:cxn>
                <a:cxn ang="T16">
                  <a:pos x="T8" y="T9"/>
                </a:cxn>
                <a:cxn ang="T17">
                  <a:pos x="T10" y="T11"/>
                </a:cxn>
              </a:cxnLst>
              <a:rect l="T18" t="T19" r="T20" b="T21"/>
              <a:pathLst>
                <a:path w="168" h="168">
                  <a:moveTo>
                    <a:pt x="168" y="168"/>
                  </a:moveTo>
                  <a:lnTo>
                    <a:pt x="168" y="0"/>
                  </a:lnTo>
                  <a:lnTo>
                    <a:pt x="0" y="0"/>
                  </a:lnTo>
                  <a:lnTo>
                    <a:pt x="0" y="168"/>
                  </a:lnTo>
                  <a:lnTo>
                    <a:pt x="168" y="168"/>
                  </a:lnTo>
                </a:path>
              </a:pathLst>
            </a:custGeom>
            <a:noFill/>
            <a:ln w="6350">
              <a:solidFill>
                <a:srgbClr val="000000"/>
              </a:solidFill>
              <a:round/>
              <a:headEnd/>
              <a:tailEnd/>
            </a:ln>
          </p:spPr>
          <p:txBody>
            <a:bodyPr/>
            <a:lstStyle/>
            <a:p>
              <a:endParaRPr lang="el-GR"/>
            </a:p>
          </p:txBody>
        </p:sp>
        <p:sp>
          <p:nvSpPr>
            <p:cNvPr id="25613" name="Freeform 13"/>
            <p:cNvSpPr>
              <a:spLocks/>
            </p:cNvSpPr>
            <p:nvPr/>
          </p:nvSpPr>
          <p:spPr bwMode="auto">
            <a:xfrm>
              <a:off x="1136" y="2020"/>
              <a:ext cx="168" cy="169"/>
            </a:xfrm>
            <a:custGeom>
              <a:avLst/>
              <a:gdLst>
                <a:gd name="T0" fmla="*/ 168 w 168"/>
                <a:gd name="T1" fmla="*/ 169 h 169"/>
                <a:gd name="T2" fmla="*/ 168 w 168"/>
                <a:gd name="T3" fmla="*/ 0 h 169"/>
                <a:gd name="T4" fmla="*/ 0 w 168"/>
                <a:gd name="T5" fmla="*/ 0 h 169"/>
                <a:gd name="T6" fmla="*/ 0 w 168"/>
                <a:gd name="T7" fmla="*/ 169 h 169"/>
                <a:gd name="T8" fmla="*/ 168 w 168"/>
                <a:gd name="T9" fmla="*/ 169 h 169"/>
                <a:gd name="T10" fmla="*/ 168 w 168"/>
                <a:gd name="T11" fmla="*/ 169 h 169"/>
                <a:gd name="T12" fmla="*/ 0 60000 65536"/>
                <a:gd name="T13" fmla="*/ 0 60000 65536"/>
                <a:gd name="T14" fmla="*/ 0 60000 65536"/>
                <a:gd name="T15" fmla="*/ 0 60000 65536"/>
                <a:gd name="T16" fmla="*/ 0 60000 65536"/>
                <a:gd name="T17" fmla="*/ 0 60000 65536"/>
                <a:gd name="T18" fmla="*/ 0 w 168"/>
                <a:gd name="T19" fmla="*/ 0 h 169"/>
                <a:gd name="T20" fmla="*/ 168 w 168"/>
                <a:gd name="T21" fmla="*/ 169 h 169"/>
              </a:gdLst>
              <a:ahLst/>
              <a:cxnLst>
                <a:cxn ang="T12">
                  <a:pos x="T0" y="T1"/>
                </a:cxn>
                <a:cxn ang="T13">
                  <a:pos x="T2" y="T3"/>
                </a:cxn>
                <a:cxn ang="T14">
                  <a:pos x="T4" y="T5"/>
                </a:cxn>
                <a:cxn ang="T15">
                  <a:pos x="T6" y="T7"/>
                </a:cxn>
                <a:cxn ang="T16">
                  <a:pos x="T8" y="T9"/>
                </a:cxn>
                <a:cxn ang="T17">
                  <a:pos x="T10" y="T11"/>
                </a:cxn>
              </a:cxnLst>
              <a:rect l="T18" t="T19" r="T20" b="T21"/>
              <a:pathLst>
                <a:path w="168" h="169">
                  <a:moveTo>
                    <a:pt x="168" y="169"/>
                  </a:moveTo>
                  <a:lnTo>
                    <a:pt x="168" y="0"/>
                  </a:lnTo>
                  <a:lnTo>
                    <a:pt x="0" y="0"/>
                  </a:lnTo>
                  <a:lnTo>
                    <a:pt x="0" y="169"/>
                  </a:lnTo>
                  <a:lnTo>
                    <a:pt x="168" y="169"/>
                  </a:lnTo>
                </a:path>
              </a:pathLst>
            </a:custGeom>
            <a:noFill/>
            <a:ln w="6350">
              <a:solidFill>
                <a:srgbClr val="000000"/>
              </a:solidFill>
              <a:round/>
              <a:headEnd/>
              <a:tailEnd/>
            </a:ln>
          </p:spPr>
          <p:txBody>
            <a:bodyPr/>
            <a:lstStyle/>
            <a:p>
              <a:endParaRPr lang="el-GR"/>
            </a:p>
          </p:txBody>
        </p:sp>
        <p:sp>
          <p:nvSpPr>
            <p:cNvPr id="25614" name="Freeform 14"/>
            <p:cNvSpPr>
              <a:spLocks/>
            </p:cNvSpPr>
            <p:nvPr/>
          </p:nvSpPr>
          <p:spPr bwMode="auto">
            <a:xfrm>
              <a:off x="1464" y="2819"/>
              <a:ext cx="168" cy="168"/>
            </a:xfrm>
            <a:custGeom>
              <a:avLst/>
              <a:gdLst>
                <a:gd name="T0" fmla="*/ 168 w 168"/>
                <a:gd name="T1" fmla="*/ 168 h 168"/>
                <a:gd name="T2" fmla="*/ 168 w 168"/>
                <a:gd name="T3" fmla="*/ 0 h 168"/>
                <a:gd name="T4" fmla="*/ 0 w 168"/>
                <a:gd name="T5" fmla="*/ 0 h 168"/>
                <a:gd name="T6" fmla="*/ 0 w 168"/>
                <a:gd name="T7" fmla="*/ 168 h 168"/>
                <a:gd name="T8" fmla="*/ 168 w 168"/>
                <a:gd name="T9" fmla="*/ 168 h 168"/>
                <a:gd name="T10" fmla="*/ 168 w 168"/>
                <a:gd name="T11" fmla="*/ 168 h 168"/>
                <a:gd name="T12" fmla="*/ 0 60000 65536"/>
                <a:gd name="T13" fmla="*/ 0 60000 65536"/>
                <a:gd name="T14" fmla="*/ 0 60000 65536"/>
                <a:gd name="T15" fmla="*/ 0 60000 65536"/>
                <a:gd name="T16" fmla="*/ 0 60000 65536"/>
                <a:gd name="T17" fmla="*/ 0 60000 65536"/>
                <a:gd name="T18" fmla="*/ 0 w 168"/>
                <a:gd name="T19" fmla="*/ 0 h 168"/>
                <a:gd name="T20" fmla="*/ 168 w 168"/>
                <a:gd name="T21" fmla="*/ 168 h 168"/>
              </a:gdLst>
              <a:ahLst/>
              <a:cxnLst>
                <a:cxn ang="T12">
                  <a:pos x="T0" y="T1"/>
                </a:cxn>
                <a:cxn ang="T13">
                  <a:pos x="T2" y="T3"/>
                </a:cxn>
                <a:cxn ang="T14">
                  <a:pos x="T4" y="T5"/>
                </a:cxn>
                <a:cxn ang="T15">
                  <a:pos x="T6" y="T7"/>
                </a:cxn>
                <a:cxn ang="T16">
                  <a:pos x="T8" y="T9"/>
                </a:cxn>
                <a:cxn ang="T17">
                  <a:pos x="T10" y="T11"/>
                </a:cxn>
              </a:cxnLst>
              <a:rect l="T18" t="T19" r="T20" b="T21"/>
              <a:pathLst>
                <a:path w="168" h="168">
                  <a:moveTo>
                    <a:pt x="168" y="168"/>
                  </a:moveTo>
                  <a:lnTo>
                    <a:pt x="168" y="0"/>
                  </a:lnTo>
                  <a:lnTo>
                    <a:pt x="0" y="0"/>
                  </a:lnTo>
                  <a:lnTo>
                    <a:pt x="0" y="168"/>
                  </a:lnTo>
                  <a:lnTo>
                    <a:pt x="168" y="168"/>
                  </a:lnTo>
                </a:path>
              </a:pathLst>
            </a:custGeom>
            <a:noFill/>
            <a:ln w="6350">
              <a:solidFill>
                <a:srgbClr val="000000"/>
              </a:solidFill>
              <a:round/>
              <a:headEnd/>
              <a:tailEnd/>
            </a:ln>
          </p:spPr>
          <p:txBody>
            <a:bodyPr/>
            <a:lstStyle/>
            <a:p>
              <a:endParaRPr lang="el-GR"/>
            </a:p>
          </p:txBody>
        </p:sp>
        <p:sp>
          <p:nvSpPr>
            <p:cNvPr id="25615" name="Freeform 15"/>
            <p:cNvSpPr>
              <a:spLocks/>
            </p:cNvSpPr>
            <p:nvPr/>
          </p:nvSpPr>
          <p:spPr bwMode="auto">
            <a:xfrm>
              <a:off x="1636" y="3577"/>
              <a:ext cx="168" cy="168"/>
            </a:xfrm>
            <a:custGeom>
              <a:avLst/>
              <a:gdLst>
                <a:gd name="T0" fmla="*/ 168 w 168"/>
                <a:gd name="T1" fmla="*/ 168 h 168"/>
                <a:gd name="T2" fmla="*/ 168 w 168"/>
                <a:gd name="T3" fmla="*/ 0 h 168"/>
                <a:gd name="T4" fmla="*/ 0 w 168"/>
                <a:gd name="T5" fmla="*/ 0 h 168"/>
                <a:gd name="T6" fmla="*/ 0 w 168"/>
                <a:gd name="T7" fmla="*/ 168 h 168"/>
                <a:gd name="T8" fmla="*/ 168 w 168"/>
                <a:gd name="T9" fmla="*/ 168 h 168"/>
                <a:gd name="T10" fmla="*/ 168 w 168"/>
                <a:gd name="T11" fmla="*/ 168 h 168"/>
                <a:gd name="T12" fmla="*/ 0 60000 65536"/>
                <a:gd name="T13" fmla="*/ 0 60000 65536"/>
                <a:gd name="T14" fmla="*/ 0 60000 65536"/>
                <a:gd name="T15" fmla="*/ 0 60000 65536"/>
                <a:gd name="T16" fmla="*/ 0 60000 65536"/>
                <a:gd name="T17" fmla="*/ 0 60000 65536"/>
                <a:gd name="T18" fmla="*/ 0 w 168"/>
                <a:gd name="T19" fmla="*/ 0 h 168"/>
                <a:gd name="T20" fmla="*/ 168 w 168"/>
                <a:gd name="T21" fmla="*/ 168 h 168"/>
              </a:gdLst>
              <a:ahLst/>
              <a:cxnLst>
                <a:cxn ang="T12">
                  <a:pos x="T0" y="T1"/>
                </a:cxn>
                <a:cxn ang="T13">
                  <a:pos x="T2" y="T3"/>
                </a:cxn>
                <a:cxn ang="T14">
                  <a:pos x="T4" y="T5"/>
                </a:cxn>
                <a:cxn ang="T15">
                  <a:pos x="T6" y="T7"/>
                </a:cxn>
                <a:cxn ang="T16">
                  <a:pos x="T8" y="T9"/>
                </a:cxn>
                <a:cxn ang="T17">
                  <a:pos x="T10" y="T11"/>
                </a:cxn>
              </a:cxnLst>
              <a:rect l="T18" t="T19" r="T20" b="T21"/>
              <a:pathLst>
                <a:path w="168" h="168">
                  <a:moveTo>
                    <a:pt x="168" y="168"/>
                  </a:moveTo>
                  <a:lnTo>
                    <a:pt x="168" y="0"/>
                  </a:lnTo>
                  <a:lnTo>
                    <a:pt x="0" y="0"/>
                  </a:lnTo>
                  <a:lnTo>
                    <a:pt x="0" y="168"/>
                  </a:lnTo>
                  <a:lnTo>
                    <a:pt x="168" y="168"/>
                  </a:lnTo>
                </a:path>
              </a:pathLst>
            </a:custGeom>
            <a:noFill/>
            <a:ln w="6350">
              <a:solidFill>
                <a:srgbClr val="000000"/>
              </a:solidFill>
              <a:round/>
              <a:headEnd/>
              <a:tailEnd/>
            </a:ln>
          </p:spPr>
          <p:txBody>
            <a:bodyPr/>
            <a:lstStyle/>
            <a:p>
              <a:endParaRPr lang="el-GR"/>
            </a:p>
          </p:txBody>
        </p:sp>
        <p:sp>
          <p:nvSpPr>
            <p:cNvPr id="25616" name="Freeform 16"/>
            <p:cNvSpPr>
              <a:spLocks/>
            </p:cNvSpPr>
            <p:nvPr/>
          </p:nvSpPr>
          <p:spPr bwMode="auto">
            <a:xfrm>
              <a:off x="1325" y="3577"/>
              <a:ext cx="171" cy="168"/>
            </a:xfrm>
            <a:custGeom>
              <a:avLst/>
              <a:gdLst>
                <a:gd name="T0" fmla="*/ 168 w 171"/>
                <a:gd name="T1" fmla="*/ 168 h 168"/>
                <a:gd name="T2" fmla="*/ 171 w 171"/>
                <a:gd name="T3" fmla="*/ 0 h 168"/>
                <a:gd name="T4" fmla="*/ 0 w 171"/>
                <a:gd name="T5" fmla="*/ 0 h 168"/>
                <a:gd name="T6" fmla="*/ 0 w 171"/>
                <a:gd name="T7" fmla="*/ 168 h 168"/>
                <a:gd name="T8" fmla="*/ 171 w 171"/>
                <a:gd name="T9" fmla="*/ 168 h 168"/>
                <a:gd name="T10" fmla="*/ 171 w 171"/>
                <a:gd name="T11" fmla="*/ 168 h 168"/>
                <a:gd name="T12" fmla="*/ 0 60000 65536"/>
                <a:gd name="T13" fmla="*/ 0 60000 65536"/>
                <a:gd name="T14" fmla="*/ 0 60000 65536"/>
                <a:gd name="T15" fmla="*/ 0 60000 65536"/>
                <a:gd name="T16" fmla="*/ 0 60000 65536"/>
                <a:gd name="T17" fmla="*/ 0 60000 65536"/>
                <a:gd name="T18" fmla="*/ 0 w 171"/>
                <a:gd name="T19" fmla="*/ 0 h 168"/>
                <a:gd name="T20" fmla="*/ 171 w 171"/>
                <a:gd name="T21" fmla="*/ 168 h 168"/>
              </a:gdLst>
              <a:ahLst/>
              <a:cxnLst>
                <a:cxn ang="T12">
                  <a:pos x="T0" y="T1"/>
                </a:cxn>
                <a:cxn ang="T13">
                  <a:pos x="T2" y="T3"/>
                </a:cxn>
                <a:cxn ang="T14">
                  <a:pos x="T4" y="T5"/>
                </a:cxn>
                <a:cxn ang="T15">
                  <a:pos x="T6" y="T7"/>
                </a:cxn>
                <a:cxn ang="T16">
                  <a:pos x="T8" y="T9"/>
                </a:cxn>
                <a:cxn ang="T17">
                  <a:pos x="T10" y="T11"/>
                </a:cxn>
              </a:cxnLst>
              <a:rect l="T18" t="T19" r="T20" b="T21"/>
              <a:pathLst>
                <a:path w="171" h="168">
                  <a:moveTo>
                    <a:pt x="168" y="168"/>
                  </a:moveTo>
                  <a:lnTo>
                    <a:pt x="171" y="0"/>
                  </a:lnTo>
                  <a:lnTo>
                    <a:pt x="0" y="0"/>
                  </a:lnTo>
                  <a:lnTo>
                    <a:pt x="0" y="168"/>
                  </a:lnTo>
                  <a:lnTo>
                    <a:pt x="171" y="168"/>
                  </a:lnTo>
                </a:path>
              </a:pathLst>
            </a:custGeom>
            <a:noFill/>
            <a:ln w="6350">
              <a:solidFill>
                <a:srgbClr val="000000"/>
              </a:solidFill>
              <a:round/>
              <a:headEnd/>
              <a:tailEnd/>
            </a:ln>
          </p:spPr>
          <p:txBody>
            <a:bodyPr/>
            <a:lstStyle/>
            <a:p>
              <a:endParaRPr lang="el-GR"/>
            </a:p>
          </p:txBody>
        </p:sp>
        <p:sp>
          <p:nvSpPr>
            <p:cNvPr id="25617" name="Freeform 17"/>
            <p:cNvSpPr>
              <a:spLocks/>
            </p:cNvSpPr>
            <p:nvPr/>
          </p:nvSpPr>
          <p:spPr bwMode="auto">
            <a:xfrm>
              <a:off x="582" y="2983"/>
              <a:ext cx="169" cy="170"/>
            </a:xfrm>
            <a:custGeom>
              <a:avLst/>
              <a:gdLst>
                <a:gd name="T0" fmla="*/ 0 w 169"/>
                <a:gd name="T1" fmla="*/ 168 h 170"/>
                <a:gd name="T2" fmla="*/ 169 w 169"/>
                <a:gd name="T3" fmla="*/ 170 h 170"/>
                <a:gd name="T4" fmla="*/ 169 w 169"/>
                <a:gd name="T5" fmla="*/ 0 h 170"/>
                <a:gd name="T6" fmla="*/ 0 w 169"/>
                <a:gd name="T7" fmla="*/ 0 h 170"/>
                <a:gd name="T8" fmla="*/ 0 w 169"/>
                <a:gd name="T9" fmla="*/ 170 h 170"/>
                <a:gd name="T10" fmla="*/ 0 w 169"/>
                <a:gd name="T11" fmla="*/ 170 h 170"/>
                <a:gd name="T12" fmla="*/ 0 60000 65536"/>
                <a:gd name="T13" fmla="*/ 0 60000 65536"/>
                <a:gd name="T14" fmla="*/ 0 60000 65536"/>
                <a:gd name="T15" fmla="*/ 0 60000 65536"/>
                <a:gd name="T16" fmla="*/ 0 60000 65536"/>
                <a:gd name="T17" fmla="*/ 0 60000 65536"/>
                <a:gd name="T18" fmla="*/ 0 w 169"/>
                <a:gd name="T19" fmla="*/ 0 h 170"/>
                <a:gd name="T20" fmla="*/ 169 w 169"/>
                <a:gd name="T21" fmla="*/ 170 h 170"/>
              </a:gdLst>
              <a:ahLst/>
              <a:cxnLst>
                <a:cxn ang="T12">
                  <a:pos x="T0" y="T1"/>
                </a:cxn>
                <a:cxn ang="T13">
                  <a:pos x="T2" y="T3"/>
                </a:cxn>
                <a:cxn ang="T14">
                  <a:pos x="T4" y="T5"/>
                </a:cxn>
                <a:cxn ang="T15">
                  <a:pos x="T6" y="T7"/>
                </a:cxn>
                <a:cxn ang="T16">
                  <a:pos x="T8" y="T9"/>
                </a:cxn>
                <a:cxn ang="T17">
                  <a:pos x="T10" y="T11"/>
                </a:cxn>
              </a:cxnLst>
              <a:rect l="T18" t="T19" r="T20" b="T21"/>
              <a:pathLst>
                <a:path w="169" h="170">
                  <a:moveTo>
                    <a:pt x="0" y="168"/>
                  </a:moveTo>
                  <a:lnTo>
                    <a:pt x="169" y="170"/>
                  </a:lnTo>
                  <a:lnTo>
                    <a:pt x="169" y="0"/>
                  </a:lnTo>
                  <a:lnTo>
                    <a:pt x="0" y="0"/>
                  </a:lnTo>
                  <a:lnTo>
                    <a:pt x="0" y="170"/>
                  </a:lnTo>
                </a:path>
              </a:pathLst>
            </a:custGeom>
            <a:noFill/>
            <a:ln w="6350">
              <a:solidFill>
                <a:srgbClr val="000000"/>
              </a:solidFill>
              <a:round/>
              <a:headEnd/>
              <a:tailEnd/>
            </a:ln>
          </p:spPr>
          <p:txBody>
            <a:bodyPr/>
            <a:lstStyle/>
            <a:p>
              <a:endParaRPr lang="el-GR"/>
            </a:p>
          </p:txBody>
        </p:sp>
        <p:sp>
          <p:nvSpPr>
            <p:cNvPr id="25618" name="Freeform 18"/>
            <p:cNvSpPr>
              <a:spLocks/>
            </p:cNvSpPr>
            <p:nvPr/>
          </p:nvSpPr>
          <p:spPr bwMode="auto">
            <a:xfrm>
              <a:off x="582" y="2655"/>
              <a:ext cx="169" cy="168"/>
            </a:xfrm>
            <a:custGeom>
              <a:avLst/>
              <a:gdLst>
                <a:gd name="T0" fmla="*/ 0 w 169"/>
                <a:gd name="T1" fmla="*/ 168 h 168"/>
                <a:gd name="T2" fmla="*/ 169 w 169"/>
                <a:gd name="T3" fmla="*/ 168 h 168"/>
                <a:gd name="T4" fmla="*/ 169 w 169"/>
                <a:gd name="T5" fmla="*/ 0 h 168"/>
                <a:gd name="T6" fmla="*/ 0 w 169"/>
                <a:gd name="T7" fmla="*/ 0 h 168"/>
                <a:gd name="T8" fmla="*/ 0 w 169"/>
                <a:gd name="T9" fmla="*/ 168 h 168"/>
                <a:gd name="T10" fmla="*/ 0 w 169"/>
                <a:gd name="T11" fmla="*/ 168 h 168"/>
                <a:gd name="T12" fmla="*/ 0 60000 65536"/>
                <a:gd name="T13" fmla="*/ 0 60000 65536"/>
                <a:gd name="T14" fmla="*/ 0 60000 65536"/>
                <a:gd name="T15" fmla="*/ 0 60000 65536"/>
                <a:gd name="T16" fmla="*/ 0 60000 65536"/>
                <a:gd name="T17" fmla="*/ 0 60000 65536"/>
                <a:gd name="T18" fmla="*/ 0 w 169"/>
                <a:gd name="T19" fmla="*/ 0 h 168"/>
                <a:gd name="T20" fmla="*/ 169 w 169"/>
                <a:gd name="T21" fmla="*/ 168 h 168"/>
              </a:gdLst>
              <a:ahLst/>
              <a:cxnLst>
                <a:cxn ang="T12">
                  <a:pos x="T0" y="T1"/>
                </a:cxn>
                <a:cxn ang="T13">
                  <a:pos x="T2" y="T3"/>
                </a:cxn>
                <a:cxn ang="T14">
                  <a:pos x="T4" y="T5"/>
                </a:cxn>
                <a:cxn ang="T15">
                  <a:pos x="T6" y="T7"/>
                </a:cxn>
                <a:cxn ang="T16">
                  <a:pos x="T8" y="T9"/>
                </a:cxn>
                <a:cxn ang="T17">
                  <a:pos x="T10" y="T11"/>
                </a:cxn>
              </a:cxnLst>
              <a:rect l="T18" t="T19" r="T20" b="T21"/>
              <a:pathLst>
                <a:path w="169" h="168">
                  <a:moveTo>
                    <a:pt x="0" y="168"/>
                  </a:moveTo>
                  <a:lnTo>
                    <a:pt x="169" y="168"/>
                  </a:lnTo>
                  <a:lnTo>
                    <a:pt x="169" y="0"/>
                  </a:lnTo>
                  <a:lnTo>
                    <a:pt x="0" y="0"/>
                  </a:lnTo>
                  <a:lnTo>
                    <a:pt x="0" y="168"/>
                  </a:lnTo>
                </a:path>
              </a:pathLst>
            </a:custGeom>
            <a:noFill/>
            <a:ln w="6350">
              <a:solidFill>
                <a:srgbClr val="000000"/>
              </a:solidFill>
              <a:round/>
              <a:headEnd/>
              <a:tailEnd/>
            </a:ln>
          </p:spPr>
          <p:txBody>
            <a:bodyPr/>
            <a:lstStyle/>
            <a:p>
              <a:endParaRPr lang="el-GR"/>
            </a:p>
          </p:txBody>
        </p:sp>
        <p:sp>
          <p:nvSpPr>
            <p:cNvPr id="25619" name="Freeform 19"/>
            <p:cNvSpPr>
              <a:spLocks/>
            </p:cNvSpPr>
            <p:nvPr/>
          </p:nvSpPr>
          <p:spPr bwMode="auto">
            <a:xfrm>
              <a:off x="985" y="2819"/>
              <a:ext cx="168" cy="168"/>
            </a:xfrm>
            <a:custGeom>
              <a:avLst/>
              <a:gdLst>
                <a:gd name="T0" fmla="*/ 168 w 168"/>
                <a:gd name="T1" fmla="*/ 168 h 168"/>
                <a:gd name="T2" fmla="*/ 168 w 168"/>
                <a:gd name="T3" fmla="*/ 0 h 168"/>
                <a:gd name="T4" fmla="*/ 0 w 168"/>
                <a:gd name="T5" fmla="*/ 0 h 168"/>
                <a:gd name="T6" fmla="*/ 0 w 168"/>
                <a:gd name="T7" fmla="*/ 168 h 168"/>
                <a:gd name="T8" fmla="*/ 168 w 168"/>
                <a:gd name="T9" fmla="*/ 168 h 168"/>
                <a:gd name="T10" fmla="*/ 168 w 168"/>
                <a:gd name="T11" fmla="*/ 168 h 168"/>
                <a:gd name="T12" fmla="*/ 0 60000 65536"/>
                <a:gd name="T13" fmla="*/ 0 60000 65536"/>
                <a:gd name="T14" fmla="*/ 0 60000 65536"/>
                <a:gd name="T15" fmla="*/ 0 60000 65536"/>
                <a:gd name="T16" fmla="*/ 0 60000 65536"/>
                <a:gd name="T17" fmla="*/ 0 60000 65536"/>
                <a:gd name="T18" fmla="*/ 0 w 168"/>
                <a:gd name="T19" fmla="*/ 0 h 168"/>
                <a:gd name="T20" fmla="*/ 168 w 168"/>
                <a:gd name="T21" fmla="*/ 168 h 168"/>
              </a:gdLst>
              <a:ahLst/>
              <a:cxnLst>
                <a:cxn ang="T12">
                  <a:pos x="T0" y="T1"/>
                </a:cxn>
                <a:cxn ang="T13">
                  <a:pos x="T2" y="T3"/>
                </a:cxn>
                <a:cxn ang="T14">
                  <a:pos x="T4" y="T5"/>
                </a:cxn>
                <a:cxn ang="T15">
                  <a:pos x="T6" y="T7"/>
                </a:cxn>
                <a:cxn ang="T16">
                  <a:pos x="T8" y="T9"/>
                </a:cxn>
                <a:cxn ang="T17">
                  <a:pos x="T10" y="T11"/>
                </a:cxn>
              </a:cxnLst>
              <a:rect l="T18" t="T19" r="T20" b="T21"/>
              <a:pathLst>
                <a:path w="168" h="168">
                  <a:moveTo>
                    <a:pt x="168" y="168"/>
                  </a:moveTo>
                  <a:lnTo>
                    <a:pt x="168" y="0"/>
                  </a:lnTo>
                  <a:lnTo>
                    <a:pt x="0" y="0"/>
                  </a:lnTo>
                  <a:lnTo>
                    <a:pt x="0" y="168"/>
                  </a:lnTo>
                  <a:lnTo>
                    <a:pt x="168" y="168"/>
                  </a:lnTo>
                </a:path>
              </a:pathLst>
            </a:custGeom>
            <a:noFill/>
            <a:ln w="6350">
              <a:solidFill>
                <a:srgbClr val="000000"/>
              </a:solidFill>
              <a:round/>
              <a:headEnd/>
              <a:tailEnd/>
            </a:ln>
          </p:spPr>
          <p:txBody>
            <a:bodyPr/>
            <a:lstStyle/>
            <a:p>
              <a:endParaRPr lang="el-GR"/>
            </a:p>
          </p:txBody>
        </p:sp>
        <p:sp>
          <p:nvSpPr>
            <p:cNvPr id="25620" name="Freeform 20"/>
            <p:cNvSpPr>
              <a:spLocks/>
            </p:cNvSpPr>
            <p:nvPr/>
          </p:nvSpPr>
          <p:spPr bwMode="auto">
            <a:xfrm>
              <a:off x="1958" y="2819"/>
              <a:ext cx="168" cy="168"/>
            </a:xfrm>
            <a:custGeom>
              <a:avLst/>
              <a:gdLst>
                <a:gd name="T0" fmla="*/ 168 w 168"/>
                <a:gd name="T1" fmla="*/ 168 h 168"/>
                <a:gd name="T2" fmla="*/ 168 w 168"/>
                <a:gd name="T3" fmla="*/ 0 h 168"/>
                <a:gd name="T4" fmla="*/ 0 w 168"/>
                <a:gd name="T5" fmla="*/ 0 h 168"/>
                <a:gd name="T6" fmla="*/ 0 w 168"/>
                <a:gd name="T7" fmla="*/ 168 h 168"/>
                <a:gd name="T8" fmla="*/ 168 w 168"/>
                <a:gd name="T9" fmla="*/ 168 h 168"/>
                <a:gd name="T10" fmla="*/ 168 w 168"/>
                <a:gd name="T11" fmla="*/ 168 h 168"/>
                <a:gd name="T12" fmla="*/ 0 60000 65536"/>
                <a:gd name="T13" fmla="*/ 0 60000 65536"/>
                <a:gd name="T14" fmla="*/ 0 60000 65536"/>
                <a:gd name="T15" fmla="*/ 0 60000 65536"/>
                <a:gd name="T16" fmla="*/ 0 60000 65536"/>
                <a:gd name="T17" fmla="*/ 0 60000 65536"/>
                <a:gd name="T18" fmla="*/ 0 w 168"/>
                <a:gd name="T19" fmla="*/ 0 h 168"/>
                <a:gd name="T20" fmla="*/ 168 w 168"/>
                <a:gd name="T21" fmla="*/ 168 h 168"/>
              </a:gdLst>
              <a:ahLst/>
              <a:cxnLst>
                <a:cxn ang="T12">
                  <a:pos x="T0" y="T1"/>
                </a:cxn>
                <a:cxn ang="T13">
                  <a:pos x="T2" y="T3"/>
                </a:cxn>
                <a:cxn ang="T14">
                  <a:pos x="T4" y="T5"/>
                </a:cxn>
                <a:cxn ang="T15">
                  <a:pos x="T6" y="T7"/>
                </a:cxn>
                <a:cxn ang="T16">
                  <a:pos x="T8" y="T9"/>
                </a:cxn>
                <a:cxn ang="T17">
                  <a:pos x="T10" y="T11"/>
                </a:cxn>
              </a:cxnLst>
              <a:rect l="T18" t="T19" r="T20" b="T21"/>
              <a:pathLst>
                <a:path w="168" h="168">
                  <a:moveTo>
                    <a:pt x="168" y="168"/>
                  </a:moveTo>
                  <a:lnTo>
                    <a:pt x="168" y="0"/>
                  </a:lnTo>
                  <a:lnTo>
                    <a:pt x="0" y="0"/>
                  </a:lnTo>
                  <a:lnTo>
                    <a:pt x="0" y="168"/>
                  </a:lnTo>
                  <a:lnTo>
                    <a:pt x="168" y="168"/>
                  </a:lnTo>
                </a:path>
              </a:pathLst>
            </a:custGeom>
            <a:noFill/>
            <a:ln w="6350">
              <a:solidFill>
                <a:srgbClr val="000000"/>
              </a:solidFill>
              <a:round/>
              <a:headEnd/>
              <a:tailEnd/>
            </a:ln>
          </p:spPr>
          <p:txBody>
            <a:bodyPr/>
            <a:lstStyle/>
            <a:p>
              <a:endParaRPr lang="el-GR"/>
            </a:p>
          </p:txBody>
        </p:sp>
        <p:sp>
          <p:nvSpPr>
            <p:cNvPr id="25621" name="Line 21"/>
            <p:cNvSpPr>
              <a:spLocks noChangeShapeType="1"/>
            </p:cNvSpPr>
            <p:nvPr/>
          </p:nvSpPr>
          <p:spPr bwMode="auto">
            <a:xfrm>
              <a:off x="1219" y="2189"/>
              <a:ext cx="272" cy="276"/>
            </a:xfrm>
            <a:prstGeom prst="line">
              <a:avLst/>
            </a:prstGeom>
            <a:noFill/>
            <a:ln w="6350">
              <a:solidFill>
                <a:srgbClr val="000000"/>
              </a:solidFill>
              <a:round/>
              <a:headEnd/>
              <a:tailEnd/>
            </a:ln>
          </p:spPr>
          <p:txBody>
            <a:bodyPr/>
            <a:lstStyle/>
            <a:p>
              <a:endParaRPr lang="en-US"/>
            </a:p>
          </p:txBody>
        </p:sp>
        <p:sp>
          <p:nvSpPr>
            <p:cNvPr id="25622" name="Line 22"/>
            <p:cNvSpPr>
              <a:spLocks noChangeShapeType="1"/>
            </p:cNvSpPr>
            <p:nvPr/>
          </p:nvSpPr>
          <p:spPr bwMode="auto">
            <a:xfrm>
              <a:off x="1542" y="2189"/>
              <a:ext cx="3" cy="274"/>
            </a:xfrm>
            <a:prstGeom prst="line">
              <a:avLst/>
            </a:prstGeom>
            <a:noFill/>
            <a:ln w="6350">
              <a:solidFill>
                <a:srgbClr val="000000"/>
              </a:solidFill>
              <a:round/>
              <a:headEnd/>
              <a:tailEnd/>
            </a:ln>
          </p:spPr>
          <p:txBody>
            <a:bodyPr/>
            <a:lstStyle/>
            <a:p>
              <a:endParaRPr lang="en-US"/>
            </a:p>
          </p:txBody>
        </p:sp>
        <p:sp>
          <p:nvSpPr>
            <p:cNvPr id="25623" name="Line 23"/>
            <p:cNvSpPr>
              <a:spLocks noChangeShapeType="1"/>
            </p:cNvSpPr>
            <p:nvPr/>
          </p:nvSpPr>
          <p:spPr bwMode="auto">
            <a:xfrm flipH="1">
              <a:off x="1604" y="2189"/>
              <a:ext cx="271" cy="276"/>
            </a:xfrm>
            <a:prstGeom prst="line">
              <a:avLst/>
            </a:prstGeom>
            <a:noFill/>
            <a:ln w="6350">
              <a:solidFill>
                <a:srgbClr val="000000"/>
              </a:solidFill>
              <a:round/>
              <a:headEnd/>
              <a:tailEnd/>
            </a:ln>
          </p:spPr>
          <p:txBody>
            <a:bodyPr/>
            <a:lstStyle/>
            <a:p>
              <a:endParaRPr lang="en-US"/>
            </a:p>
          </p:txBody>
        </p:sp>
        <p:sp>
          <p:nvSpPr>
            <p:cNvPr id="25624" name="Line 24"/>
            <p:cNvSpPr>
              <a:spLocks noChangeShapeType="1"/>
            </p:cNvSpPr>
            <p:nvPr/>
          </p:nvSpPr>
          <p:spPr bwMode="auto">
            <a:xfrm flipH="1">
              <a:off x="1153" y="2548"/>
              <a:ext cx="311" cy="311"/>
            </a:xfrm>
            <a:prstGeom prst="line">
              <a:avLst/>
            </a:prstGeom>
            <a:noFill/>
            <a:ln w="6350">
              <a:solidFill>
                <a:srgbClr val="000000"/>
              </a:solidFill>
              <a:round/>
              <a:headEnd/>
              <a:tailEnd/>
            </a:ln>
          </p:spPr>
          <p:txBody>
            <a:bodyPr/>
            <a:lstStyle/>
            <a:p>
              <a:endParaRPr lang="en-US"/>
            </a:p>
          </p:txBody>
        </p:sp>
        <p:sp>
          <p:nvSpPr>
            <p:cNvPr id="25625" name="Line 25"/>
            <p:cNvSpPr>
              <a:spLocks noChangeShapeType="1"/>
            </p:cNvSpPr>
            <p:nvPr/>
          </p:nvSpPr>
          <p:spPr bwMode="auto">
            <a:xfrm>
              <a:off x="1153" y="2902"/>
              <a:ext cx="311" cy="2"/>
            </a:xfrm>
            <a:prstGeom prst="line">
              <a:avLst/>
            </a:prstGeom>
            <a:noFill/>
            <a:ln w="6350">
              <a:solidFill>
                <a:srgbClr val="000000"/>
              </a:solidFill>
              <a:round/>
              <a:headEnd/>
              <a:tailEnd/>
            </a:ln>
          </p:spPr>
          <p:txBody>
            <a:bodyPr/>
            <a:lstStyle/>
            <a:p>
              <a:endParaRPr lang="en-US"/>
            </a:p>
          </p:txBody>
        </p:sp>
        <p:sp>
          <p:nvSpPr>
            <p:cNvPr id="25626" name="Line 26"/>
            <p:cNvSpPr>
              <a:spLocks noChangeShapeType="1"/>
            </p:cNvSpPr>
            <p:nvPr/>
          </p:nvSpPr>
          <p:spPr bwMode="auto">
            <a:xfrm>
              <a:off x="1632" y="2902"/>
              <a:ext cx="323" cy="2"/>
            </a:xfrm>
            <a:prstGeom prst="line">
              <a:avLst/>
            </a:prstGeom>
            <a:noFill/>
            <a:ln w="6350">
              <a:solidFill>
                <a:srgbClr val="000000"/>
              </a:solidFill>
              <a:round/>
              <a:headEnd/>
              <a:tailEnd/>
            </a:ln>
          </p:spPr>
          <p:txBody>
            <a:bodyPr/>
            <a:lstStyle/>
            <a:p>
              <a:endParaRPr lang="en-US"/>
            </a:p>
          </p:txBody>
        </p:sp>
        <p:sp>
          <p:nvSpPr>
            <p:cNvPr id="25627" name="Line 27"/>
            <p:cNvSpPr>
              <a:spLocks noChangeShapeType="1"/>
            </p:cNvSpPr>
            <p:nvPr/>
          </p:nvSpPr>
          <p:spPr bwMode="auto">
            <a:xfrm flipH="1">
              <a:off x="1634" y="2928"/>
              <a:ext cx="324" cy="325"/>
            </a:xfrm>
            <a:prstGeom prst="line">
              <a:avLst/>
            </a:prstGeom>
            <a:noFill/>
            <a:ln w="6350">
              <a:solidFill>
                <a:srgbClr val="000000"/>
              </a:solidFill>
              <a:round/>
              <a:headEnd/>
              <a:tailEnd/>
            </a:ln>
          </p:spPr>
          <p:txBody>
            <a:bodyPr/>
            <a:lstStyle/>
            <a:p>
              <a:endParaRPr lang="en-US"/>
            </a:p>
          </p:txBody>
        </p:sp>
        <p:sp>
          <p:nvSpPr>
            <p:cNvPr id="25628" name="Line 28"/>
            <p:cNvSpPr>
              <a:spLocks noChangeShapeType="1"/>
            </p:cNvSpPr>
            <p:nvPr/>
          </p:nvSpPr>
          <p:spPr bwMode="auto">
            <a:xfrm>
              <a:off x="1153" y="2942"/>
              <a:ext cx="311" cy="311"/>
            </a:xfrm>
            <a:prstGeom prst="line">
              <a:avLst/>
            </a:prstGeom>
            <a:noFill/>
            <a:ln w="6350">
              <a:solidFill>
                <a:srgbClr val="000000"/>
              </a:solidFill>
              <a:round/>
              <a:headEnd/>
              <a:tailEnd/>
            </a:ln>
          </p:spPr>
          <p:txBody>
            <a:bodyPr/>
            <a:lstStyle/>
            <a:p>
              <a:endParaRPr lang="en-US"/>
            </a:p>
          </p:txBody>
        </p:sp>
        <p:sp>
          <p:nvSpPr>
            <p:cNvPr id="25629" name="Line 29"/>
            <p:cNvSpPr>
              <a:spLocks noChangeShapeType="1"/>
            </p:cNvSpPr>
            <p:nvPr/>
          </p:nvSpPr>
          <p:spPr bwMode="auto">
            <a:xfrm flipV="1">
              <a:off x="1410" y="3345"/>
              <a:ext cx="81" cy="230"/>
            </a:xfrm>
            <a:prstGeom prst="line">
              <a:avLst/>
            </a:prstGeom>
            <a:noFill/>
            <a:ln w="6350">
              <a:solidFill>
                <a:srgbClr val="000000"/>
              </a:solidFill>
              <a:round/>
              <a:headEnd/>
              <a:tailEnd/>
            </a:ln>
          </p:spPr>
          <p:txBody>
            <a:bodyPr/>
            <a:lstStyle/>
            <a:p>
              <a:endParaRPr lang="en-US"/>
            </a:p>
          </p:txBody>
        </p:sp>
        <p:sp>
          <p:nvSpPr>
            <p:cNvPr id="25630" name="Line 30"/>
            <p:cNvSpPr>
              <a:spLocks noChangeShapeType="1"/>
            </p:cNvSpPr>
            <p:nvPr/>
          </p:nvSpPr>
          <p:spPr bwMode="auto">
            <a:xfrm flipH="1" flipV="1">
              <a:off x="1606" y="3343"/>
              <a:ext cx="113" cy="232"/>
            </a:xfrm>
            <a:prstGeom prst="line">
              <a:avLst/>
            </a:prstGeom>
            <a:noFill/>
            <a:ln w="6350">
              <a:solidFill>
                <a:srgbClr val="000000"/>
              </a:solidFill>
              <a:round/>
              <a:headEnd/>
              <a:tailEnd/>
            </a:ln>
          </p:spPr>
          <p:txBody>
            <a:bodyPr/>
            <a:lstStyle/>
            <a:p>
              <a:endParaRPr lang="en-US"/>
            </a:p>
          </p:txBody>
        </p:sp>
        <p:sp>
          <p:nvSpPr>
            <p:cNvPr id="25631" name="Line 31"/>
            <p:cNvSpPr>
              <a:spLocks noChangeShapeType="1"/>
            </p:cNvSpPr>
            <p:nvPr/>
          </p:nvSpPr>
          <p:spPr bwMode="auto">
            <a:xfrm>
              <a:off x="751" y="2738"/>
              <a:ext cx="232" cy="111"/>
            </a:xfrm>
            <a:prstGeom prst="line">
              <a:avLst/>
            </a:prstGeom>
            <a:noFill/>
            <a:ln w="6350">
              <a:solidFill>
                <a:srgbClr val="000000"/>
              </a:solidFill>
              <a:round/>
              <a:headEnd/>
              <a:tailEnd/>
            </a:ln>
          </p:spPr>
          <p:txBody>
            <a:bodyPr/>
            <a:lstStyle/>
            <a:p>
              <a:endParaRPr lang="en-US"/>
            </a:p>
          </p:txBody>
        </p:sp>
        <p:sp>
          <p:nvSpPr>
            <p:cNvPr id="25632" name="Line 32"/>
            <p:cNvSpPr>
              <a:spLocks noChangeShapeType="1"/>
            </p:cNvSpPr>
            <p:nvPr/>
          </p:nvSpPr>
          <p:spPr bwMode="auto">
            <a:xfrm flipV="1">
              <a:off x="751" y="2959"/>
              <a:ext cx="234" cy="109"/>
            </a:xfrm>
            <a:prstGeom prst="line">
              <a:avLst/>
            </a:prstGeom>
            <a:noFill/>
            <a:ln w="6350">
              <a:solidFill>
                <a:srgbClr val="000000"/>
              </a:solidFill>
              <a:round/>
              <a:headEnd/>
              <a:tailEnd/>
            </a:ln>
          </p:spPr>
          <p:txBody>
            <a:bodyPr/>
            <a:lstStyle/>
            <a:p>
              <a:endParaRPr lang="en-US"/>
            </a:p>
          </p:txBody>
        </p:sp>
        <p:sp>
          <p:nvSpPr>
            <p:cNvPr id="25633" name="Line 33"/>
            <p:cNvSpPr>
              <a:spLocks noChangeShapeType="1"/>
            </p:cNvSpPr>
            <p:nvPr/>
          </p:nvSpPr>
          <p:spPr bwMode="auto">
            <a:xfrm>
              <a:off x="2126" y="2902"/>
              <a:ext cx="321" cy="2"/>
            </a:xfrm>
            <a:prstGeom prst="line">
              <a:avLst/>
            </a:prstGeom>
            <a:noFill/>
            <a:ln w="6350">
              <a:solidFill>
                <a:srgbClr val="000000"/>
              </a:solidFill>
              <a:round/>
              <a:headEnd/>
              <a:tailEnd/>
            </a:ln>
          </p:spPr>
          <p:txBody>
            <a:bodyPr/>
            <a:lstStyle/>
            <a:p>
              <a:endParaRPr lang="en-US"/>
            </a:p>
          </p:txBody>
        </p:sp>
        <p:sp>
          <p:nvSpPr>
            <p:cNvPr id="25634" name="Freeform 34"/>
            <p:cNvSpPr>
              <a:spLocks/>
            </p:cNvSpPr>
            <p:nvPr/>
          </p:nvSpPr>
          <p:spPr bwMode="auto">
            <a:xfrm>
              <a:off x="2449" y="2819"/>
              <a:ext cx="168" cy="168"/>
            </a:xfrm>
            <a:custGeom>
              <a:avLst/>
              <a:gdLst>
                <a:gd name="T0" fmla="*/ 166 w 168"/>
                <a:gd name="T1" fmla="*/ 168 h 168"/>
                <a:gd name="T2" fmla="*/ 168 w 168"/>
                <a:gd name="T3" fmla="*/ 0 h 168"/>
                <a:gd name="T4" fmla="*/ 0 w 168"/>
                <a:gd name="T5" fmla="*/ 0 h 168"/>
                <a:gd name="T6" fmla="*/ 0 w 168"/>
                <a:gd name="T7" fmla="*/ 168 h 168"/>
                <a:gd name="T8" fmla="*/ 168 w 168"/>
                <a:gd name="T9" fmla="*/ 168 h 168"/>
                <a:gd name="T10" fmla="*/ 168 w 168"/>
                <a:gd name="T11" fmla="*/ 168 h 168"/>
                <a:gd name="T12" fmla="*/ 0 60000 65536"/>
                <a:gd name="T13" fmla="*/ 0 60000 65536"/>
                <a:gd name="T14" fmla="*/ 0 60000 65536"/>
                <a:gd name="T15" fmla="*/ 0 60000 65536"/>
                <a:gd name="T16" fmla="*/ 0 60000 65536"/>
                <a:gd name="T17" fmla="*/ 0 60000 65536"/>
                <a:gd name="T18" fmla="*/ 0 w 168"/>
                <a:gd name="T19" fmla="*/ 0 h 168"/>
                <a:gd name="T20" fmla="*/ 168 w 168"/>
                <a:gd name="T21" fmla="*/ 168 h 168"/>
              </a:gdLst>
              <a:ahLst/>
              <a:cxnLst>
                <a:cxn ang="T12">
                  <a:pos x="T0" y="T1"/>
                </a:cxn>
                <a:cxn ang="T13">
                  <a:pos x="T2" y="T3"/>
                </a:cxn>
                <a:cxn ang="T14">
                  <a:pos x="T4" y="T5"/>
                </a:cxn>
                <a:cxn ang="T15">
                  <a:pos x="T6" y="T7"/>
                </a:cxn>
                <a:cxn ang="T16">
                  <a:pos x="T8" y="T9"/>
                </a:cxn>
                <a:cxn ang="T17">
                  <a:pos x="T10" y="T11"/>
                </a:cxn>
              </a:cxnLst>
              <a:rect l="T18" t="T19" r="T20" b="T21"/>
              <a:pathLst>
                <a:path w="168" h="168">
                  <a:moveTo>
                    <a:pt x="166" y="168"/>
                  </a:moveTo>
                  <a:lnTo>
                    <a:pt x="168" y="0"/>
                  </a:lnTo>
                  <a:lnTo>
                    <a:pt x="0" y="0"/>
                  </a:lnTo>
                  <a:lnTo>
                    <a:pt x="0" y="168"/>
                  </a:lnTo>
                  <a:lnTo>
                    <a:pt x="168" y="168"/>
                  </a:lnTo>
                </a:path>
              </a:pathLst>
            </a:custGeom>
            <a:noFill/>
            <a:ln w="6350">
              <a:solidFill>
                <a:srgbClr val="000000"/>
              </a:solidFill>
              <a:round/>
              <a:headEnd/>
              <a:tailEnd/>
            </a:ln>
          </p:spPr>
          <p:txBody>
            <a:bodyPr/>
            <a:lstStyle/>
            <a:p>
              <a:endParaRPr lang="el-G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l-GR" smtClean="0"/>
              <a:t>Μεταγωγή κυκλωμάτων (</a:t>
            </a:r>
            <a:r>
              <a:rPr lang="en-US" smtClean="0"/>
              <a:t>circuit switching)</a:t>
            </a:r>
            <a:endParaRPr lang="en-GB" smtClean="0"/>
          </a:p>
        </p:txBody>
      </p:sp>
      <p:sp>
        <p:nvSpPr>
          <p:cNvPr id="26627" name="Rectangle 3"/>
          <p:cNvSpPr>
            <a:spLocks noGrp="1" noChangeArrowheads="1"/>
          </p:cNvSpPr>
          <p:nvPr>
            <p:ph type="body" idx="1"/>
          </p:nvPr>
        </p:nvSpPr>
        <p:spPr>
          <a:xfrm>
            <a:off x="0" y="4572000"/>
            <a:ext cx="9144000" cy="1593850"/>
          </a:xfrm>
        </p:spPr>
        <p:txBody>
          <a:bodyPr/>
          <a:lstStyle/>
          <a:p>
            <a:pPr eaLnBrk="1" hangingPunct="1">
              <a:lnSpc>
                <a:spcPct val="90000"/>
              </a:lnSpc>
            </a:pPr>
            <a:r>
              <a:rPr lang="el-GR" smtClean="0"/>
              <a:t>Μεταγωγείς και σύνδεσμοι συμμετέχουν στην δημιουργία κυκλωμάτων από-άκρο-σε-άκρο</a:t>
            </a:r>
            <a:r>
              <a:rPr lang="en-US" smtClean="0"/>
              <a:t> </a:t>
            </a:r>
            <a:r>
              <a:rPr lang="el-GR" smtClean="0"/>
              <a:t>(</a:t>
            </a:r>
            <a:r>
              <a:rPr lang="en-US" smtClean="0"/>
              <a:t>end-to-end</a:t>
            </a:r>
            <a:r>
              <a:rPr lang="el-GR" smtClean="0"/>
              <a:t>)</a:t>
            </a:r>
            <a:endParaRPr lang="en-US" smtClean="0"/>
          </a:p>
          <a:p>
            <a:pPr eaLnBrk="1" hangingPunct="1">
              <a:lnSpc>
                <a:spcPct val="90000"/>
              </a:lnSpc>
            </a:pPr>
            <a:r>
              <a:rPr lang="el-GR" smtClean="0"/>
              <a:t>Τα κυκλώματα δεσμεύονται για τους χρήστες μόνο για την διάρκεια της επικοινωνίας</a:t>
            </a:r>
            <a:endParaRPr lang="en-GB" smtClean="0"/>
          </a:p>
        </p:txBody>
      </p:sp>
      <p:sp>
        <p:nvSpPr>
          <p:cNvPr id="26628" name="Line 4"/>
          <p:cNvSpPr>
            <a:spLocks noChangeShapeType="1"/>
          </p:cNvSpPr>
          <p:nvPr/>
        </p:nvSpPr>
        <p:spPr bwMode="auto">
          <a:xfrm>
            <a:off x="2992438" y="2803525"/>
            <a:ext cx="911225" cy="0"/>
          </a:xfrm>
          <a:prstGeom prst="line">
            <a:avLst/>
          </a:prstGeom>
          <a:noFill/>
          <a:ln w="25400">
            <a:solidFill>
              <a:schemeClr val="tx1"/>
            </a:solidFill>
            <a:round/>
            <a:headEnd type="none" w="sm" len="sm"/>
            <a:tailEnd type="none" w="sm" len="sm"/>
          </a:ln>
        </p:spPr>
        <p:txBody>
          <a:bodyPr/>
          <a:lstStyle/>
          <a:p>
            <a:endParaRPr lang="en-US"/>
          </a:p>
        </p:txBody>
      </p:sp>
      <p:sp>
        <p:nvSpPr>
          <p:cNvPr id="26629" name="Line 5"/>
          <p:cNvSpPr>
            <a:spLocks noChangeShapeType="1"/>
          </p:cNvSpPr>
          <p:nvPr/>
        </p:nvSpPr>
        <p:spPr bwMode="auto">
          <a:xfrm flipV="1">
            <a:off x="4267200" y="2184400"/>
            <a:ext cx="1133475" cy="558800"/>
          </a:xfrm>
          <a:prstGeom prst="line">
            <a:avLst/>
          </a:prstGeom>
          <a:noFill/>
          <a:ln w="25400">
            <a:solidFill>
              <a:schemeClr val="tx1"/>
            </a:solidFill>
            <a:round/>
            <a:headEnd type="none" w="sm" len="sm"/>
            <a:tailEnd type="none" w="sm" len="sm"/>
          </a:ln>
        </p:spPr>
        <p:txBody>
          <a:bodyPr/>
          <a:lstStyle/>
          <a:p>
            <a:endParaRPr lang="en-US"/>
          </a:p>
        </p:txBody>
      </p:sp>
      <p:sp>
        <p:nvSpPr>
          <p:cNvPr id="26630" name="Line 6"/>
          <p:cNvSpPr>
            <a:spLocks noChangeShapeType="1"/>
          </p:cNvSpPr>
          <p:nvPr/>
        </p:nvSpPr>
        <p:spPr bwMode="auto">
          <a:xfrm>
            <a:off x="4267200" y="2819400"/>
            <a:ext cx="1133475" cy="628650"/>
          </a:xfrm>
          <a:prstGeom prst="line">
            <a:avLst/>
          </a:prstGeom>
          <a:noFill/>
          <a:ln w="25400">
            <a:solidFill>
              <a:schemeClr val="tx1"/>
            </a:solidFill>
            <a:round/>
            <a:headEnd type="none" w="sm" len="sm"/>
            <a:tailEnd type="none" w="sm" len="sm"/>
          </a:ln>
        </p:spPr>
        <p:txBody>
          <a:bodyPr/>
          <a:lstStyle/>
          <a:p>
            <a:endParaRPr lang="en-US"/>
          </a:p>
        </p:txBody>
      </p:sp>
      <p:sp>
        <p:nvSpPr>
          <p:cNvPr id="26631" name="Line 7"/>
          <p:cNvSpPr>
            <a:spLocks noChangeShapeType="1"/>
          </p:cNvSpPr>
          <p:nvPr/>
        </p:nvSpPr>
        <p:spPr bwMode="auto">
          <a:xfrm>
            <a:off x="5791200" y="2057400"/>
            <a:ext cx="928688" cy="650875"/>
          </a:xfrm>
          <a:prstGeom prst="line">
            <a:avLst/>
          </a:prstGeom>
          <a:noFill/>
          <a:ln w="25400">
            <a:solidFill>
              <a:schemeClr val="tx1"/>
            </a:solidFill>
            <a:round/>
            <a:headEnd type="none" w="sm" len="sm"/>
            <a:tailEnd type="none" w="sm" len="sm"/>
          </a:ln>
        </p:spPr>
        <p:txBody>
          <a:bodyPr/>
          <a:lstStyle/>
          <a:p>
            <a:endParaRPr lang="en-US"/>
          </a:p>
        </p:txBody>
      </p:sp>
      <p:sp>
        <p:nvSpPr>
          <p:cNvPr id="26632" name="Line 8"/>
          <p:cNvSpPr>
            <a:spLocks noChangeShapeType="1"/>
          </p:cNvSpPr>
          <p:nvPr/>
        </p:nvSpPr>
        <p:spPr bwMode="auto">
          <a:xfrm flipV="1">
            <a:off x="5862638" y="2840038"/>
            <a:ext cx="866775" cy="571500"/>
          </a:xfrm>
          <a:prstGeom prst="line">
            <a:avLst/>
          </a:prstGeom>
          <a:noFill/>
          <a:ln w="25400">
            <a:solidFill>
              <a:schemeClr val="tx1"/>
            </a:solidFill>
            <a:round/>
            <a:headEnd type="none" w="sm" len="sm"/>
            <a:tailEnd type="none" w="sm" len="sm"/>
          </a:ln>
        </p:spPr>
        <p:txBody>
          <a:bodyPr/>
          <a:lstStyle/>
          <a:p>
            <a:endParaRPr lang="en-US"/>
          </a:p>
        </p:txBody>
      </p:sp>
      <p:sp>
        <p:nvSpPr>
          <p:cNvPr id="26633" name="Line 9"/>
          <p:cNvSpPr>
            <a:spLocks noChangeShapeType="1"/>
          </p:cNvSpPr>
          <p:nvPr/>
        </p:nvSpPr>
        <p:spPr bwMode="auto">
          <a:xfrm flipV="1">
            <a:off x="7162800" y="2362200"/>
            <a:ext cx="569913" cy="406400"/>
          </a:xfrm>
          <a:prstGeom prst="line">
            <a:avLst/>
          </a:prstGeom>
          <a:noFill/>
          <a:ln w="25400">
            <a:solidFill>
              <a:schemeClr val="tx1"/>
            </a:solidFill>
            <a:round/>
            <a:headEnd type="none" w="sm" len="sm"/>
            <a:tailEnd type="none" w="sm" len="sm"/>
          </a:ln>
        </p:spPr>
        <p:txBody>
          <a:bodyPr/>
          <a:lstStyle/>
          <a:p>
            <a:endParaRPr lang="en-US"/>
          </a:p>
        </p:txBody>
      </p:sp>
      <p:sp>
        <p:nvSpPr>
          <p:cNvPr id="26634" name="Line 10"/>
          <p:cNvSpPr>
            <a:spLocks noChangeShapeType="1"/>
          </p:cNvSpPr>
          <p:nvPr/>
        </p:nvSpPr>
        <p:spPr bwMode="auto">
          <a:xfrm>
            <a:off x="1752600" y="2286000"/>
            <a:ext cx="757238" cy="434975"/>
          </a:xfrm>
          <a:prstGeom prst="line">
            <a:avLst/>
          </a:prstGeom>
          <a:noFill/>
          <a:ln w="25400">
            <a:solidFill>
              <a:schemeClr val="tx1"/>
            </a:solidFill>
            <a:round/>
            <a:headEnd type="none" w="sm" len="sm"/>
            <a:tailEnd type="none" w="sm" len="sm"/>
          </a:ln>
        </p:spPr>
        <p:txBody>
          <a:bodyPr/>
          <a:lstStyle/>
          <a:p>
            <a:endParaRPr lang="en-US"/>
          </a:p>
        </p:txBody>
      </p:sp>
      <p:sp>
        <p:nvSpPr>
          <p:cNvPr id="26635" name="Line 11"/>
          <p:cNvSpPr>
            <a:spLocks noChangeShapeType="1"/>
          </p:cNvSpPr>
          <p:nvPr/>
        </p:nvSpPr>
        <p:spPr bwMode="auto">
          <a:xfrm flipV="1">
            <a:off x="1762125" y="2863850"/>
            <a:ext cx="747713" cy="333375"/>
          </a:xfrm>
          <a:prstGeom prst="line">
            <a:avLst/>
          </a:prstGeom>
          <a:noFill/>
          <a:ln w="25400">
            <a:solidFill>
              <a:schemeClr val="tx1"/>
            </a:solidFill>
            <a:round/>
            <a:headEnd type="none" w="sm" len="sm"/>
            <a:tailEnd type="none" w="sm" len="sm"/>
          </a:ln>
        </p:spPr>
        <p:txBody>
          <a:bodyPr/>
          <a:lstStyle/>
          <a:p>
            <a:endParaRPr lang="en-US"/>
          </a:p>
        </p:txBody>
      </p:sp>
      <p:sp>
        <p:nvSpPr>
          <p:cNvPr id="26636" name="Rectangle 12"/>
          <p:cNvSpPr>
            <a:spLocks noChangeArrowheads="1"/>
          </p:cNvSpPr>
          <p:nvPr/>
        </p:nvSpPr>
        <p:spPr bwMode="auto">
          <a:xfrm>
            <a:off x="2513013" y="2552700"/>
            <a:ext cx="466725" cy="431800"/>
          </a:xfrm>
          <a:prstGeom prst="rect">
            <a:avLst/>
          </a:prstGeom>
          <a:solidFill>
            <a:schemeClr val="bg1"/>
          </a:solidFill>
          <a:ln w="25400">
            <a:solidFill>
              <a:schemeClr val="tx1"/>
            </a:solidFill>
            <a:miter lim="800000"/>
            <a:headEnd/>
            <a:tailEnd/>
          </a:ln>
        </p:spPr>
        <p:txBody>
          <a:bodyPr wrap="none" anchor="ctr"/>
          <a:lstStyle/>
          <a:p>
            <a:endParaRPr lang="el-GR"/>
          </a:p>
        </p:txBody>
      </p:sp>
      <p:sp>
        <p:nvSpPr>
          <p:cNvPr id="26637" name="Rectangle 13"/>
          <p:cNvSpPr>
            <a:spLocks noChangeArrowheads="1"/>
          </p:cNvSpPr>
          <p:nvPr/>
        </p:nvSpPr>
        <p:spPr bwMode="auto">
          <a:xfrm>
            <a:off x="5410200" y="1905000"/>
            <a:ext cx="466725" cy="431800"/>
          </a:xfrm>
          <a:prstGeom prst="rect">
            <a:avLst/>
          </a:prstGeom>
          <a:solidFill>
            <a:schemeClr val="bg1"/>
          </a:solidFill>
          <a:ln w="25400">
            <a:solidFill>
              <a:schemeClr val="tx1"/>
            </a:solidFill>
            <a:miter lim="800000"/>
            <a:headEnd/>
            <a:tailEnd/>
          </a:ln>
        </p:spPr>
        <p:txBody>
          <a:bodyPr wrap="none" anchor="ctr"/>
          <a:lstStyle/>
          <a:p>
            <a:endParaRPr lang="el-GR"/>
          </a:p>
        </p:txBody>
      </p:sp>
      <p:sp>
        <p:nvSpPr>
          <p:cNvPr id="26638" name="Rectangle 14"/>
          <p:cNvSpPr>
            <a:spLocks noChangeArrowheads="1"/>
          </p:cNvSpPr>
          <p:nvPr/>
        </p:nvSpPr>
        <p:spPr bwMode="auto">
          <a:xfrm>
            <a:off x="3886200" y="2590800"/>
            <a:ext cx="466725" cy="431800"/>
          </a:xfrm>
          <a:prstGeom prst="rect">
            <a:avLst/>
          </a:prstGeom>
          <a:solidFill>
            <a:schemeClr val="bg1"/>
          </a:solidFill>
          <a:ln w="25400">
            <a:solidFill>
              <a:schemeClr val="tx1"/>
            </a:solidFill>
            <a:miter lim="800000"/>
            <a:headEnd/>
            <a:tailEnd/>
          </a:ln>
        </p:spPr>
        <p:txBody>
          <a:bodyPr wrap="none" anchor="ctr"/>
          <a:lstStyle/>
          <a:p>
            <a:endParaRPr lang="el-GR"/>
          </a:p>
        </p:txBody>
      </p:sp>
      <p:sp>
        <p:nvSpPr>
          <p:cNvPr id="26639" name="Rectangle 15"/>
          <p:cNvSpPr>
            <a:spLocks noChangeArrowheads="1"/>
          </p:cNvSpPr>
          <p:nvPr/>
        </p:nvSpPr>
        <p:spPr bwMode="auto">
          <a:xfrm>
            <a:off x="5410200" y="3276600"/>
            <a:ext cx="466725" cy="431800"/>
          </a:xfrm>
          <a:prstGeom prst="rect">
            <a:avLst/>
          </a:prstGeom>
          <a:solidFill>
            <a:schemeClr val="bg1"/>
          </a:solidFill>
          <a:ln w="25400">
            <a:solidFill>
              <a:schemeClr val="tx1"/>
            </a:solidFill>
            <a:miter lim="800000"/>
            <a:headEnd/>
            <a:tailEnd/>
          </a:ln>
        </p:spPr>
        <p:txBody>
          <a:bodyPr wrap="none" anchor="ctr"/>
          <a:lstStyle/>
          <a:p>
            <a:endParaRPr lang="el-GR"/>
          </a:p>
        </p:txBody>
      </p:sp>
      <p:sp>
        <p:nvSpPr>
          <p:cNvPr id="26640" name="Rectangle 16"/>
          <p:cNvSpPr>
            <a:spLocks noChangeArrowheads="1"/>
          </p:cNvSpPr>
          <p:nvPr/>
        </p:nvSpPr>
        <p:spPr bwMode="auto">
          <a:xfrm>
            <a:off x="6705600" y="2590800"/>
            <a:ext cx="466725" cy="431800"/>
          </a:xfrm>
          <a:prstGeom prst="rect">
            <a:avLst/>
          </a:prstGeom>
          <a:solidFill>
            <a:schemeClr val="bg1"/>
          </a:solidFill>
          <a:ln w="25400">
            <a:solidFill>
              <a:schemeClr val="tx1"/>
            </a:solidFill>
            <a:miter lim="800000"/>
            <a:headEnd/>
            <a:tailEnd/>
          </a:ln>
        </p:spPr>
        <p:txBody>
          <a:bodyPr wrap="none" anchor="ctr"/>
          <a:lstStyle/>
          <a:p>
            <a:endParaRPr lang="el-GR"/>
          </a:p>
        </p:txBody>
      </p:sp>
      <p:sp>
        <p:nvSpPr>
          <p:cNvPr id="26641" name="Text Box 17"/>
          <p:cNvSpPr txBox="1">
            <a:spLocks noChangeArrowheads="1"/>
          </p:cNvSpPr>
          <p:nvPr/>
        </p:nvSpPr>
        <p:spPr bwMode="auto">
          <a:xfrm>
            <a:off x="2771775" y="1628775"/>
            <a:ext cx="1308100" cy="366713"/>
          </a:xfrm>
          <a:prstGeom prst="rect">
            <a:avLst/>
          </a:prstGeom>
          <a:noFill/>
          <a:ln w="12700">
            <a:noFill/>
            <a:miter lim="800000"/>
            <a:headEnd type="none" w="sm" len="sm"/>
            <a:tailEnd type="none" w="sm" len="sm"/>
          </a:ln>
        </p:spPr>
        <p:txBody>
          <a:bodyPr wrap="none">
            <a:spAutoFit/>
          </a:bodyPr>
          <a:lstStyle/>
          <a:p>
            <a:r>
              <a:rPr lang="el-GR" sz="1800"/>
              <a:t>μεταγωγείς</a:t>
            </a:r>
            <a:endParaRPr lang="en-GB" sz="1800"/>
          </a:p>
        </p:txBody>
      </p:sp>
      <p:sp>
        <p:nvSpPr>
          <p:cNvPr id="26642" name="Line 18"/>
          <p:cNvSpPr>
            <a:spLocks noChangeShapeType="1"/>
          </p:cNvSpPr>
          <p:nvPr/>
        </p:nvSpPr>
        <p:spPr bwMode="auto">
          <a:xfrm flipH="1">
            <a:off x="2819400" y="1981200"/>
            <a:ext cx="228600" cy="533400"/>
          </a:xfrm>
          <a:prstGeom prst="line">
            <a:avLst/>
          </a:prstGeom>
          <a:noFill/>
          <a:ln w="12700">
            <a:solidFill>
              <a:schemeClr val="tx1"/>
            </a:solidFill>
            <a:round/>
            <a:headEnd type="none" w="sm" len="sm"/>
            <a:tailEnd type="triangle" w="sm" len="sm"/>
          </a:ln>
        </p:spPr>
        <p:txBody>
          <a:bodyPr/>
          <a:lstStyle/>
          <a:p>
            <a:endParaRPr lang="en-US"/>
          </a:p>
        </p:txBody>
      </p:sp>
      <p:pic>
        <p:nvPicPr>
          <p:cNvPr id="26643" name="Picture 19" descr="Telephone1542"/>
          <p:cNvPicPr>
            <a:picLocks noChangeAspect="1" noChangeArrowheads="1"/>
          </p:cNvPicPr>
          <p:nvPr/>
        </p:nvPicPr>
        <p:blipFill>
          <a:blip r:embed="rId2" cstate="print"/>
          <a:srcRect/>
          <a:stretch>
            <a:fillRect/>
          </a:stretch>
        </p:blipFill>
        <p:spPr bwMode="auto">
          <a:xfrm>
            <a:off x="1143000" y="1981200"/>
            <a:ext cx="838200" cy="531813"/>
          </a:xfrm>
          <a:prstGeom prst="rect">
            <a:avLst/>
          </a:prstGeom>
          <a:noFill/>
          <a:ln w="9525">
            <a:noFill/>
            <a:miter lim="800000"/>
            <a:headEnd/>
            <a:tailEnd/>
          </a:ln>
        </p:spPr>
      </p:pic>
      <p:sp>
        <p:nvSpPr>
          <p:cNvPr id="26644" name="Line 20"/>
          <p:cNvSpPr>
            <a:spLocks noChangeShapeType="1"/>
          </p:cNvSpPr>
          <p:nvPr/>
        </p:nvSpPr>
        <p:spPr bwMode="auto">
          <a:xfrm>
            <a:off x="7162800" y="2921000"/>
            <a:ext cx="533400" cy="203200"/>
          </a:xfrm>
          <a:prstGeom prst="line">
            <a:avLst/>
          </a:prstGeom>
          <a:noFill/>
          <a:ln w="25400">
            <a:solidFill>
              <a:schemeClr val="tx1"/>
            </a:solidFill>
            <a:round/>
            <a:headEnd type="none" w="sm" len="sm"/>
            <a:tailEnd type="none" w="sm" len="sm"/>
          </a:ln>
        </p:spPr>
        <p:txBody>
          <a:bodyPr/>
          <a:lstStyle/>
          <a:p>
            <a:endParaRPr lang="en-US"/>
          </a:p>
        </p:txBody>
      </p:sp>
      <p:pic>
        <p:nvPicPr>
          <p:cNvPr id="26645" name="Picture 21" descr="Telephone1542"/>
          <p:cNvPicPr>
            <a:picLocks noChangeAspect="1" noChangeArrowheads="1"/>
          </p:cNvPicPr>
          <p:nvPr/>
        </p:nvPicPr>
        <p:blipFill>
          <a:blip r:embed="rId2" cstate="print"/>
          <a:srcRect/>
          <a:stretch>
            <a:fillRect/>
          </a:stretch>
        </p:blipFill>
        <p:spPr bwMode="auto">
          <a:xfrm>
            <a:off x="1066800" y="2971800"/>
            <a:ext cx="838200" cy="531813"/>
          </a:xfrm>
          <a:prstGeom prst="rect">
            <a:avLst/>
          </a:prstGeom>
          <a:noFill/>
          <a:ln w="9525">
            <a:noFill/>
            <a:miter lim="800000"/>
            <a:headEnd/>
            <a:tailEnd/>
          </a:ln>
        </p:spPr>
      </p:pic>
      <p:pic>
        <p:nvPicPr>
          <p:cNvPr id="26646" name="Picture 22" descr="Telephone1542"/>
          <p:cNvPicPr>
            <a:picLocks noChangeAspect="1" noChangeArrowheads="1"/>
          </p:cNvPicPr>
          <p:nvPr/>
        </p:nvPicPr>
        <p:blipFill>
          <a:blip r:embed="rId2" cstate="print"/>
          <a:srcRect/>
          <a:stretch>
            <a:fillRect/>
          </a:stretch>
        </p:blipFill>
        <p:spPr bwMode="auto">
          <a:xfrm>
            <a:off x="7620000" y="2057400"/>
            <a:ext cx="838200" cy="531813"/>
          </a:xfrm>
          <a:prstGeom prst="rect">
            <a:avLst/>
          </a:prstGeom>
          <a:noFill/>
          <a:ln w="9525">
            <a:noFill/>
            <a:miter lim="800000"/>
            <a:headEnd/>
            <a:tailEnd/>
          </a:ln>
        </p:spPr>
      </p:pic>
      <p:pic>
        <p:nvPicPr>
          <p:cNvPr id="26647" name="Picture 23" descr="Telephone1542"/>
          <p:cNvPicPr>
            <a:picLocks noChangeAspect="1" noChangeArrowheads="1"/>
          </p:cNvPicPr>
          <p:nvPr/>
        </p:nvPicPr>
        <p:blipFill>
          <a:blip r:embed="rId2" cstate="print"/>
          <a:srcRect/>
          <a:stretch>
            <a:fillRect/>
          </a:stretch>
        </p:blipFill>
        <p:spPr bwMode="auto">
          <a:xfrm>
            <a:off x="7543800" y="2971800"/>
            <a:ext cx="838200" cy="531813"/>
          </a:xfrm>
          <a:prstGeom prst="rect">
            <a:avLst/>
          </a:prstGeom>
          <a:noFill/>
          <a:ln w="9525">
            <a:noFill/>
            <a:miter lim="800000"/>
            <a:headEnd/>
            <a:tailEnd/>
          </a:ln>
        </p:spPr>
      </p:pic>
      <p:sp>
        <p:nvSpPr>
          <p:cNvPr id="26648" name="Text Box 24"/>
          <p:cNvSpPr txBox="1">
            <a:spLocks noChangeArrowheads="1"/>
          </p:cNvSpPr>
          <p:nvPr/>
        </p:nvSpPr>
        <p:spPr bwMode="auto">
          <a:xfrm>
            <a:off x="1371600" y="2438400"/>
            <a:ext cx="339725" cy="492125"/>
          </a:xfrm>
          <a:prstGeom prst="rect">
            <a:avLst/>
          </a:prstGeom>
          <a:noFill/>
          <a:ln w="12700">
            <a:noFill/>
            <a:miter lim="800000"/>
            <a:headEnd type="none" w="sm" len="sm"/>
            <a:tailEnd type="none" w="sm" len="sm"/>
          </a:ln>
        </p:spPr>
        <p:txBody>
          <a:bodyPr wrap="none">
            <a:spAutoFit/>
          </a:bodyPr>
          <a:lstStyle/>
          <a:p>
            <a:pPr>
              <a:lnSpc>
                <a:spcPct val="20000"/>
              </a:lnSpc>
            </a:pPr>
            <a:r>
              <a:rPr lang="en-US" sz="4400"/>
              <a:t>.</a:t>
            </a:r>
          </a:p>
          <a:p>
            <a:pPr>
              <a:lnSpc>
                <a:spcPct val="20000"/>
              </a:lnSpc>
            </a:pPr>
            <a:r>
              <a:rPr lang="en-US" sz="4400"/>
              <a:t>.</a:t>
            </a:r>
          </a:p>
          <a:p>
            <a:pPr>
              <a:lnSpc>
                <a:spcPct val="20000"/>
              </a:lnSpc>
            </a:pPr>
            <a:r>
              <a:rPr lang="en-US" sz="4400"/>
              <a:t>.</a:t>
            </a:r>
            <a:endParaRPr lang="en-GB" sz="4400"/>
          </a:p>
        </p:txBody>
      </p:sp>
      <p:sp>
        <p:nvSpPr>
          <p:cNvPr id="26649" name="Text Box 25"/>
          <p:cNvSpPr txBox="1">
            <a:spLocks noChangeArrowheads="1"/>
          </p:cNvSpPr>
          <p:nvPr/>
        </p:nvSpPr>
        <p:spPr bwMode="auto">
          <a:xfrm>
            <a:off x="7848600" y="2514600"/>
            <a:ext cx="339725" cy="492125"/>
          </a:xfrm>
          <a:prstGeom prst="rect">
            <a:avLst/>
          </a:prstGeom>
          <a:noFill/>
          <a:ln w="12700">
            <a:noFill/>
            <a:miter lim="800000"/>
            <a:headEnd type="none" w="sm" len="sm"/>
            <a:tailEnd type="none" w="sm" len="sm"/>
          </a:ln>
        </p:spPr>
        <p:txBody>
          <a:bodyPr wrap="none">
            <a:spAutoFit/>
          </a:bodyPr>
          <a:lstStyle/>
          <a:p>
            <a:pPr>
              <a:lnSpc>
                <a:spcPct val="20000"/>
              </a:lnSpc>
            </a:pPr>
            <a:r>
              <a:rPr lang="en-US" sz="4400"/>
              <a:t>.</a:t>
            </a:r>
          </a:p>
          <a:p>
            <a:pPr>
              <a:lnSpc>
                <a:spcPct val="20000"/>
              </a:lnSpc>
            </a:pPr>
            <a:r>
              <a:rPr lang="en-US" sz="4400"/>
              <a:t>.</a:t>
            </a:r>
          </a:p>
          <a:p>
            <a:pPr>
              <a:lnSpc>
                <a:spcPct val="20000"/>
              </a:lnSpc>
            </a:pPr>
            <a:r>
              <a:rPr lang="en-US" sz="4400"/>
              <a:t>.</a:t>
            </a:r>
            <a:endParaRPr lang="en-GB" sz="4400"/>
          </a:p>
        </p:txBody>
      </p:sp>
      <p:sp>
        <p:nvSpPr>
          <p:cNvPr id="26650" name="Line 26"/>
          <p:cNvSpPr>
            <a:spLocks noChangeShapeType="1"/>
          </p:cNvSpPr>
          <p:nvPr/>
        </p:nvSpPr>
        <p:spPr bwMode="auto">
          <a:xfrm>
            <a:off x="3851275" y="1989138"/>
            <a:ext cx="228600" cy="533400"/>
          </a:xfrm>
          <a:prstGeom prst="line">
            <a:avLst/>
          </a:prstGeom>
          <a:noFill/>
          <a:ln w="12700">
            <a:solidFill>
              <a:schemeClr val="tx1"/>
            </a:solidFill>
            <a:round/>
            <a:headEnd type="none" w="sm" len="sm"/>
            <a:tailEnd type="triangle" w="sm" len="sm"/>
          </a:ln>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l-GR" smtClean="0"/>
              <a:t>Μεταγωγή πακέτων (</a:t>
            </a:r>
            <a:r>
              <a:rPr lang="en-US" smtClean="0"/>
              <a:t>packet switching)</a:t>
            </a:r>
            <a:endParaRPr lang="en-GB" smtClean="0"/>
          </a:p>
        </p:txBody>
      </p:sp>
      <p:sp>
        <p:nvSpPr>
          <p:cNvPr id="27651" name="Rectangle 3"/>
          <p:cNvSpPr>
            <a:spLocks noGrp="1" noChangeArrowheads="1"/>
          </p:cNvSpPr>
          <p:nvPr>
            <p:ph type="body" idx="1"/>
          </p:nvPr>
        </p:nvSpPr>
        <p:spPr>
          <a:xfrm>
            <a:off x="0" y="4572000"/>
            <a:ext cx="9144000" cy="1905000"/>
          </a:xfrm>
        </p:spPr>
        <p:txBody>
          <a:bodyPr/>
          <a:lstStyle/>
          <a:p>
            <a:pPr eaLnBrk="1" hangingPunct="1">
              <a:defRPr/>
            </a:pPr>
            <a:r>
              <a:rPr lang="el-GR" sz="2000" dirty="0" smtClean="0"/>
              <a:t>Τα μηνύματα </a:t>
            </a:r>
            <a:r>
              <a:rPr lang="el-GR" sz="2000" b="1" dirty="0" smtClean="0">
                <a:solidFill>
                  <a:schemeClr val="accent2">
                    <a:lumMod val="75000"/>
                  </a:schemeClr>
                </a:solidFill>
              </a:rPr>
              <a:t>διαιρούνται σε πακέτα </a:t>
            </a:r>
            <a:r>
              <a:rPr lang="el-GR" sz="2000" dirty="0" smtClean="0"/>
              <a:t>(τεμαχισμός - </a:t>
            </a:r>
            <a:r>
              <a:rPr lang="en-US" sz="2000" b="1" i="1" dirty="0" smtClean="0">
                <a:solidFill>
                  <a:schemeClr val="accent2">
                    <a:lumMod val="75000"/>
                  </a:schemeClr>
                </a:solidFill>
              </a:rPr>
              <a:t>fragmentation</a:t>
            </a:r>
            <a:r>
              <a:rPr lang="en-US" sz="2000" dirty="0" smtClean="0"/>
              <a:t>)</a:t>
            </a:r>
          </a:p>
          <a:p>
            <a:pPr eaLnBrk="1" hangingPunct="1">
              <a:defRPr/>
            </a:pPr>
            <a:r>
              <a:rPr lang="el-GR" sz="2000" dirty="0" smtClean="0"/>
              <a:t>Κάθε πακέτα περιέχει τα δεδομένα του χρήστη και πληροφορία ελέγχου (π.χ. διευθύνσεις)</a:t>
            </a:r>
            <a:r>
              <a:rPr lang="en-US" sz="2000" dirty="0" smtClean="0"/>
              <a:t> </a:t>
            </a:r>
          </a:p>
          <a:p>
            <a:pPr eaLnBrk="1" hangingPunct="1">
              <a:defRPr/>
            </a:pPr>
            <a:r>
              <a:rPr lang="el-GR" sz="2000" dirty="0" smtClean="0"/>
              <a:t>Ένας κόμβος λαμβάνει τα πακέτα, τα </a:t>
            </a:r>
            <a:r>
              <a:rPr lang="el-GR" sz="2000" b="1" dirty="0" smtClean="0"/>
              <a:t>αποθηκεύει </a:t>
            </a:r>
            <a:r>
              <a:rPr lang="el-GR" sz="2000" b="1" i="1" dirty="0" smtClean="0"/>
              <a:t>προσωρινά</a:t>
            </a:r>
            <a:r>
              <a:rPr lang="el-GR" sz="2000" dirty="0" smtClean="0"/>
              <a:t>, και τα </a:t>
            </a:r>
            <a:r>
              <a:rPr lang="el-GR" sz="2000" b="1" dirty="0" smtClean="0"/>
              <a:t>προωθεί </a:t>
            </a:r>
            <a:r>
              <a:rPr lang="el-GR" sz="2000" dirty="0" smtClean="0"/>
              <a:t>στον επόμενο κόμβο</a:t>
            </a:r>
            <a:r>
              <a:rPr lang="en-US" sz="2000" dirty="0" smtClean="0"/>
              <a:t> (store</a:t>
            </a:r>
            <a:r>
              <a:rPr lang="el-GR" sz="2000" dirty="0" smtClean="0"/>
              <a:t>-</a:t>
            </a:r>
            <a:r>
              <a:rPr lang="en-US" sz="2000" dirty="0" smtClean="0"/>
              <a:t>and</a:t>
            </a:r>
            <a:r>
              <a:rPr lang="el-GR" sz="2000" dirty="0" smtClean="0"/>
              <a:t>-</a:t>
            </a:r>
            <a:r>
              <a:rPr lang="en-US" sz="2000" dirty="0" smtClean="0"/>
              <a:t>forward)</a:t>
            </a:r>
            <a:endParaRPr lang="en-GB" sz="2000" dirty="0" smtClean="0"/>
          </a:p>
        </p:txBody>
      </p:sp>
      <p:sp>
        <p:nvSpPr>
          <p:cNvPr id="27652" name="Line 4"/>
          <p:cNvSpPr>
            <a:spLocks noChangeShapeType="1"/>
          </p:cNvSpPr>
          <p:nvPr/>
        </p:nvSpPr>
        <p:spPr bwMode="auto">
          <a:xfrm>
            <a:off x="2992438" y="2803525"/>
            <a:ext cx="911225" cy="0"/>
          </a:xfrm>
          <a:prstGeom prst="line">
            <a:avLst/>
          </a:prstGeom>
          <a:noFill/>
          <a:ln w="25400">
            <a:solidFill>
              <a:schemeClr val="tx1"/>
            </a:solidFill>
            <a:round/>
            <a:headEnd type="none" w="sm" len="sm"/>
            <a:tailEnd type="none" w="sm" len="sm"/>
          </a:ln>
        </p:spPr>
        <p:txBody>
          <a:bodyPr/>
          <a:lstStyle/>
          <a:p>
            <a:endParaRPr lang="en-US"/>
          </a:p>
        </p:txBody>
      </p:sp>
      <p:sp>
        <p:nvSpPr>
          <p:cNvPr id="27653" name="Line 5"/>
          <p:cNvSpPr>
            <a:spLocks noChangeShapeType="1"/>
          </p:cNvSpPr>
          <p:nvPr/>
        </p:nvSpPr>
        <p:spPr bwMode="auto">
          <a:xfrm flipV="1">
            <a:off x="4267200" y="2184400"/>
            <a:ext cx="1133475" cy="558800"/>
          </a:xfrm>
          <a:prstGeom prst="line">
            <a:avLst/>
          </a:prstGeom>
          <a:noFill/>
          <a:ln w="25400">
            <a:solidFill>
              <a:schemeClr val="tx1"/>
            </a:solidFill>
            <a:round/>
            <a:headEnd type="none" w="sm" len="sm"/>
            <a:tailEnd type="none" w="sm" len="sm"/>
          </a:ln>
        </p:spPr>
        <p:txBody>
          <a:bodyPr/>
          <a:lstStyle/>
          <a:p>
            <a:endParaRPr lang="en-US"/>
          </a:p>
        </p:txBody>
      </p:sp>
      <p:sp>
        <p:nvSpPr>
          <p:cNvPr id="27654" name="Line 6"/>
          <p:cNvSpPr>
            <a:spLocks noChangeShapeType="1"/>
          </p:cNvSpPr>
          <p:nvPr/>
        </p:nvSpPr>
        <p:spPr bwMode="auto">
          <a:xfrm>
            <a:off x="4267200" y="2819400"/>
            <a:ext cx="1133475" cy="628650"/>
          </a:xfrm>
          <a:prstGeom prst="line">
            <a:avLst/>
          </a:prstGeom>
          <a:noFill/>
          <a:ln w="25400">
            <a:solidFill>
              <a:schemeClr val="tx1"/>
            </a:solidFill>
            <a:round/>
            <a:headEnd type="none" w="sm" len="sm"/>
            <a:tailEnd type="none" w="sm" len="sm"/>
          </a:ln>
        </p:spPr>
        <p:txBody>
          <a:bodyPr/>
          <a:lstStyle/>
          <a:p>
            <a:endParaRPr lang="en-US"/>
          </a:p>
        </p:txBody>
      </p:sp>
      <p:sp>
        <p:nvSpPr>
          <p:cNvPr id="27655" name="Line 7"/>
          <p:cNvSpPr>
            <a:spLocks noChangeShapeType="1"/>
          </p:cNvSpPr>
          <p:nvPr/>
        </p:nvSpPr>
        <p:spPr bwMode="auto">
          <a:xfrm>
            <a:off x="5867400" y="2133600"/>
            <a:ext cx="852488" cy="574675"/>
          </a:xfrm>
          <a:prstGeom prst="line">
            <a:avLst/>
          </a:prstGeom>
          <a:noFill/>
          <a:ln w="25400">
            <a:solidFill>
              <a:schemeClr val="tx1"/>
            </a:solidFill>
            <a:round/>
            <a:headEnd type="none" w="sm" len="sm"/>
            <a:tailEnd type="none" w="sm" len="sm"/>
          </a:ln>
        </p:spPr>
        <p:txBody>
          <a:bodyPr/>
          <a:lstStyle/>
          <a:p>
            <a:endParaRPr lang="en-US"/>
          </a:p>
        </p:txBody>
      </p:sp>
      <p:sp>
        <p:nvSpPr>
          <p:cNvPr id="27656" name="Line 8"/>
          <p:cNvSpPr>
            <a:spLocks noChangeShapeType="1"/>
          </p:cNvSpPr>
          <p:nvPr/>
        </p:nvSpPr>
        <p:spPr bwMode="auto">
          <a:xfrm flipV="1">
            <a:off x="5862638" y="2840038"/>
            <a:ext cx="866775" cy="571500"/>
          </a:xfrm>
          <a:prstGeom prst="line">
            <a:avLst/>
          </a:prstGeom>
          <a:noFill/>
          <a:ln w="25400">
            <a:solidFill>
              <a:schemeClr val="tx1"/>
            </a:solidFill>
            <a:round/>
            <a:headEnd type="none" w="sm" len="sm"/>
            <a:tailEnd type="none" w="sm" len="sm"/>
          </a:ln>
        </p:spPr>
        <p:txBody>
          <a:bodyPr/>
          <a:lstStyle/>
          <a:p>
            <a:endParaRPr lang="en-US"/>
          </a:p>
        </p:txBody>
      </p:sp>
      <p:sp>
        <p:nvSpPr>
          <p:cNvPr id="27657" name="Line 10"/>
          <p:cNvSpPr>
            <a:spLocks noChangeShapeType="1"/>
          </p:cNvSpPr>
          <p:nvPr/>
        </p:nvSpPr>
        <p:spPr bwMode="auto">
          <a:xfrm>
            <a:off x="5862638" y="3554413"/>
            <a:ext cx="842962" cy="560387"/>
          </a:xfrm>
          <a:prstGeom prst="line">
            <a:avLst/>
          </a:prstGeom>
          <a:noFill/>
          <a:ln w="25400">
            <a:solidFill>
              <a:schemeClr val="tx1"/>
            </a:solidFill>
            <a:round/>
            <a:headEnd type="none" w="sm" len="sm"/>
            <a:tailEnd type="none" w="sm" len="sm"/>
          </a:ln>
        </p:spPr>
        <p:txBody>
          <a:bodyPr/>
          <a:lstStyle/>
          <a:p>
            <a:endParaRPr lang="en-US"/>
          </a:p>
        </p:txBody>
      </p:sp>
      <p:sp>
        <p:nvSpPr>
          <p:cNvPr id="27658" name="Line 11"/>
          <p:cNvSpPr>
            <a:spLocks noChangeShapeType="1"/>
          </p:cNvSpPr>
          <p:nvPr/>
        </p:nvSpPr>
        <p:spPr bwMode="auto">
          <a:xfrm flipH="1">
            <a:off x="3309938" y="2911475"/>
            <a:ext cx="593725" cy="569913"/>
          </a:xfrm>
          <a:prstGeom prst="line">
            <a:avLst/>
          </a:prstGeom>
          <a:noFill/>
          <a:ln w="25400">
            <a:solidFill>
              <a:schemeClr val="tx1"/>
            </a:solidFill>
            <a:round/>
            <a:headEnd type="none" w="sm" len="sm"/>
            <a:tailEnd type="none" w="sm" len="sm"/>
          </a:ln>
        </p:spPr>
        <p:txBody>
          <a:bodyPr/>
          <a:lstStyle/>
          <a:p>
            <a:endParaRPr lang="en-US"/>
          </a:p>
        </p:txBody>
      </p:sp>
      <p:sp>
        <p:nvSpPr>
          <p:cNvPr id="27659" name="Line 12"/>
          <p:cNvSpPr>
            <a:spLocks noChangeShapeType="1"/>
          </p:cNvSpPr>
          <p:nvPr/>
        </p:nvSpPr>
        <p:spPr bwMode="auto">
          <a:xfrm>
            <a:off x="1797050" y="2463800"/>
            <a:ext cx="712788" cy="257175"/>
          </a:xfrm>
          <a:prstGeom prst="line">
            <a:avLst/>
          </a:prstGeom>
          <a:noFill/>
          <a:ln w="25400">
            <a:solidFill>
              <a:schemeClr val="tx1"/>
            </a:solidFill>
            <a:round/>
            <a:headEnd type="none" w="sm" len="sm"/>
            <a:tailEnd type="none" w="sm" len="sm"/>
          </a:ln>
        </p:spPr>
        <p:txBody>
          <a:bodyPr/>
          <a:lstStyle/>
          <a:p>
            <a:endParaRPr lang="en-US"/>
          </a:p>
        </p:txBody>
      </p:sp>
      <p:sp>
        <p:nvSpPr>
          <p:cNvPr id="27660" name="Line 13"/>
          <p:cNvSpPr>
            <a:spLocks noChangeShapeType="1"/>
          </p:cNvSpPr>
          <p:nvPr/>
        </p:nvSpPr>
        <p:spPr bwMode="auto">
          <a:xfrm flipV="1">
            <a:off x="1762125" y="2863850"/>
            <a:ext cx="747713" cy="333375"/>
          </a:xfrm>
          <a:prstGeom prst="line">
            <a:avLst/>
          </a:prstGeom>
          <a:noFill/>
          <a:ln w="25400">
            <a:solidFill>
              <a:schemeClr val="tx1"/>
            </a:solidFill>
            <a:round/>
            <a:headEnd type="none" w="sm" len="sm"/>
            <a:tailEnd type="none" w="sm" len="sm"/>
          </a:ln>
        </p:spPr>
        <p:txBody>
          <a:bodyPr/>
          <a:lstStyle/>
          <a:p>
            <a:endParaRPr lang="en-US"/>
          </a:p>
        </p:txBody>
      </p:sp>
      <p:sp>
        <p:nvSpPr>
          <p:cNvPr id="27661" name="Rectangle 14"/>
          <p:cNvSpPr>
            <a:spLocks noChangeArrowheads="1"/>
          </p:cNvSpPr>
          <p:nvPr/>
        </p:nvSpPr>
        <p:spPr bwMode="auto">
          <a:xfrm>
            <a:off x="2513013" y="2552700"/>
            <a:ext cx="466725" cy="431800"/>
          </a:xfrm>
          <a:prstGeom prst="rect">
            <a:avLst/>
          </a:prstGeom>
          <a:solidFill>
            <a:schemeClr val="bg1"/>
          </a:solidFill>
          <a:ln w="25400">
            <a:solidFill>
              <a:schemeClr val="tx1"/>
            </a:solidFill>
            <a:miter lim="800000"/>
            <a:headEnd/>
            <a:tailEnd/>
          </a:ln>
        </p:spPr>
        <p:txBody>
          <a:bodyPr wrap="none" anchor="ctr"/>
          <a:lstStyle/>
          <a:p>
            <a:endParaRPr lang="el-GR"/>
          </a:p>
        </p:txBody>
      </p:sp>
      <p:grpSp>
        <p:nvGrpSpPr>
          <p:cNvPr id="27662" name="Group 15"/>
          <p:cNvGrpSpPr>
            <a:grpSpLocks/>
          </p:cNvGrpSpPr>
          <p:nvPr/>
        </p:nvGrpSpPr>
        <p:grpSpPr bwMode="auto">
          <a:xfrm>
            <a:off x="1255713" y="2251075"/>
            <a:ext cx="590550" cy="501650"/>
            <a:chOff x="678" y="1690"/>
            <a:chExt cx="372" cy="316"/>
          </a:xfrm>
        </p:grpSpPr>
        <p:sp>
          <p:nvSpPr>
            <p:cNvPr id="27729" name="Rectangle 16"/>
            <p:cNvSpPr>
              <a:spLocks noChangeArrowheads="1"/>
            </p:cNvSpPr>
            <p:nvPr/>
          </p:nvSpPr>
          <p:spPr bwMode="auto">
            <a:xfrm>
              <a:off x="729" y="1690"/>
              <a:ext cx="275" cy="202"/>
            </a:xfrm>
            <a:prstGeom prst="rect">
              <a:avLst/>
            </a:prstGeom>
            <a:noFill/>
            <a:ln w="12700">
              <a:solidFill>
                <a:schemeClr val="tx1"/>
              </a:solidFill>
              <a:miter lim="800000"/>
              <a:headEnd/>
              <a:tailEnd/>
            </a:ln>
          </p:spPr>
          <p:txBody>
            <a:bodyPr wrap="none" anchor="ctr"/>
            <a:lstStyle/>
            <a:p>
              <a:endParaRPr lang="el-GR"/>
            </a:p>
          </p:txBody>
        </p:sp>
        <p:sp>
          <p:nvSpPr>
            <p:cNvPr id="27730" name="Rectangle 17"/>
            <p:cNvSpPr>
              <a:spLocks noChangeArrowheads="1"/>
            </p:cNvSpPr>
            <p:nvPr/>
          </p:nvSpPr>
          <p:spPr bwMode="auto">
            <a:xfrm>
              <a:off x="765" y="1714"/>
              <a:ext cx="203" cy="147"/>
            </a:xfrm>
            <a:prstGeom prst="rect">
              <a:avLst/>
            </a:prstGeom>
            <a:solidFill>
              <a:srgbClr val="0000CC"/>
            </a:solidFill>
            <a:ln w="12700">
              <a:solidFill>
                <a:schemeClr val="tx1"/>
              </a:solidFill>
              <a:miter lim="800000"/>
              <a:headEnd/>
              <a:tailEnd/>
            </a:ln>
          </p:spPr>
          <p:txBody>
            <a:bodyPr wrap="none" anchor="ctr"/>
            <a:lstStyle/>
            <a:p>
              <a:endParaRPr lang="el-GR"/>
            </a:p>
          </p:txBody>
        </p:sp>
        <p:sp>
          <p:nvSpPr>
            <p:cNvPr id="27731" name="Rectangle 18"/>
            <p:cNvSpPr>
              <a:spLocks noChangeArrowheads="1"/>
            </p:cNvSpPr>
            <p:nvPr/>
          </p:nvSpPr>
          <p:spPr bwMode="auto">
            <a:xfrm>
              <a:off x="708" y="1912"/>
              <a:ext cx="310" cy="29"/>
            </a:xfrm>
            <a:prstGeom prst="rect">
              <a:avLst/>
            </a:prstGeom>
            <a:noFill/>
            <a:ln w="12700">
              <a:solidFill>
                <a:schemeClr val="tx1"/>
              </a:solidFill>
              <a:miter lim="800000"/>
              <a:headEnd/>
              <a:tailEnd/>
            </a:ln>
          </p:spPr>
          <p:txBody>
            <a:bodyPr wrap="none" anchor="ctr"/>
            <a:lstStyle/>
            <a:p>
              <a:endParaRPr lang="el-GR"/>
            </a:p>
          </p:txBody>
        </p:sp>
        <p:sp>
          <p:nvSpPr>
            <p:cNvPr id="27732" name="Line 19"/>
            <p:cNvSpPr>
              <a:spLocks noChangeShapeType="1"/>
            </p:cNvSpPr>
            <p:nvPr/>
          </p:nvSpPr>
          <p:spPr bwMode="auto">
            <a:xfrm>
              <a:off x="715" y="1959"/>
              <a:ext cx="291" cy="0"/>
            </a:xfrm>
            <a:prstGeom prst="line">
              <a:avLst/>
            </a:prstGeom>
            <a:noFill/>
            <a:ln w="12700">
              <a:solidFill>
                <a:schemeClr val="tx1"/>
              </a:solidFill>
              <a:round/>
              <a:headEnd type="none" w="sm" len="sm"/>
              <a:tailEnd type="none" w="sm" len="sm"/>
            </a:ln>
          </p:spPr>
          <p:txBody>
            <a:bodyPr/>
            <a:lstStyle/>
            <a:p>
              <a:endParaRPr lang="en-US"/>
            </a:p>
          </p:txBody>
        </p:sp>
        <p:sp>
          <p:nvSpPr>
            <p:cNvPr id="27733" name="Line 20"/>
            <p:cNvSpPr>
              <a:spLocks noChangeShapeType="1"/>
            </p:cNvSpPr>
            <p:nvPr/>
          </p:nvSpPr>
          <p:spPr bwMode="auto">
            <a:xfrm>
              <a:off x="759" y="1972"/>
              <a:ext cx="214" cy="0"/>
            </a:xfrm>
            <a:prstGeom prst="line">
              <a:avLst/>
            </a:prstGeom>
            <a:noFill/>
            <a:ln w="12700">
              <a:solidFill>
                <a:schemeClr val="tx1"/>
              </a:solidFill>
              <a:round/>
              <a:headEnd type="none" w="sm" len="sm"/>
              <a:tailEnd type="none" w="sm" len="sm"/>
            </a:ln>
          </p:spPr>
          <p:txBody>
            <a:bodyPr/>
            <a:lstStyle/>
            <a:p>
              <a:endParaRPr lang="en-US"/>
            </a:p>
          </p:txBody>
        </p:sp>
        <p:sp>
          <p:nvSpPr>
            <p:cNvPr id="27734" name="Line 21"/>
            <p:cNvSpPr>
              <a:spLocks noChangeShapeType="1"/>
            </p:cNvSpPr>
            <p:nvPr/>
          </p:nvSpPr>
          <p:spPr bwMode="auto">
            <a:xfrm>
              <a:off x="739" y="1988"/>
              <a:ext cx="262" cy="0"/>
            </a:xfrm>
            <a:prstGeom prst="line">
              <a:avLst/>
            </a:prstGeom>
            <a:noFill/>
            <a:ln w="12700">
              <a:solidFill>
                <a:schemeClr val="tx1"/>
              </a:solidFill>
              <a:round/>
              <a:headEnd type="none" w="sm" len="sm"/>
              <a:tailEnd type="none" w="sm" len="sm"/>
            </a:ln>
          </p:spPr>
          <p:txBody>
            <a:bodyPr/>
            <a:lstStyle/>
            <a:p>
              <a:endParaRPr lang="en-US"/>
            </a:p>
          </p:txBody>
        </p:sp>
        <p:sp>
          <p:nvSpPr>
            <p:cNvPr id="27735" name="Line 22"/>
            <p:cNvSpPr>
              <a:spLocks noChangeShapeType="1"/>
            </p:cNvSpPr>
            <p:nvPr/>
          </p:nvSpPr>
          <p:spPr bwMode="auto">
            <a:xfrm>
              <a:off x="685" y="2002"/>
              <a:ext cx="359" cy="0"/>
            </a:xfrm>
            <a:prstGeom prst="line">
              <a:avLst/>
            </a:prstGeom>
            <a:noFill/>
            <a:ln w="12700">
              <a:solidFill>
                <a:schemeClr val="tx1"/>
              </a:solidFill>
              <a:round/>
              <a:headEnd type="none" w="sm" len="sm"/>
              <a:tailEnd type="none" w="sm" len="sm"/>
            </a:ln>
          </p:spPr>
          <p:txBody>
            <a:bodyPr/>
            <a:lstStyle/>
            <a:p>
              <a:endParaRPr lang="en-US"/>
            </a:p>
          </p:txBody>
        </p:sp>
        <p:sp>
          <p:nvSpPr>
            <p:cNvPr id="27736" name="Line 23"/>
            <p:cNvSpPr>
              <a:spLocks noChangeShapeType="1"/>
            </p:cNvSpPr>
            <p:nvPr/>
          </p:nvSpPr>
          <p:spPr bwMode="auto">
            <a:xfrm>
              <a:off x="1008" y="1958"/>
              <a:ext cx="42" cy="48"/>
            </a:xfrm>
            <a:prstGeom prst="line">
              <a:avLst/>
            </a:prstGeom>
            <a:noFill/>
            <a:ln w="12700">
              <a:solidFill>
                <a:schemeClr val="tx1"/>
              </a:solidFill>
              <a:round/>
              <a:headEnd type="none" w="sm" len="sm"/>
              <a:tailEnd type="none" w="sm" len="sm"/>
            </a:ln>
          </p:spPr>
          <p:txBody>
            <a:bodyPr/>
            <a:lstStyle/>
            <a:p>
              <a:endParaRPr lang="en-US"/>
            </a:p>
          </p:txBody>
        </p:sp>
        <p:sp>
          <p:nvSpPr>
            <p:cNvPr id="27737" name="Line 24"/>
            <p:cNvSpPr>
              <a:spLocks noChangeShapeType="1"/>
            </p:cNvSpPr>
            <p:nvPr/>
          </p:nvSpPr>
          <p:spPr bwMode="auto">
            <a:xfrm flipH="1">
              <a:off x="678" y="1960"/>
              <a:ext cx="35" cy="44"/>
            </a:xfrm>
            <a:prstGeom prst="line">
              <a:avLst/>
            </a:prstGeom>
            <a:noFill/>
            <a:ln w="12700">
              <a:solidFill>
                <a:schemeClr val="tx1"/>
              </a:solidFill>
              <a:round/>
              <a:headEnd type="none" w="sm" len="sm"/>
              <a:tailEnd type="none" w="sm" len="sm"/>
            </a:ln>
          </p:spPr>
          <p:txBody>
            <a:bodyPr/>
            <a:lstStyle/>
            <a:p>
              <a:endParaRPr lang="en-US"/>
            </a:p>
          </p:txBody>
        </p:sp>
      </p:grpSp>
      <p:grpSp>
        <p:nvGrpSpPr>
          <p:cNvPr id="27663" name="Group 25"/>
          <p:cNvGrpSpPr>
            <a:grpSpLocks/>
          </p:cNvGrpSpPr>
          <p:nvPr/>
        </p:nvGrpSpPr>
        <p:grpSpPr bwMode="auto">
          <a:xfrm>
            <a:off x="1236663" y="3038475"/>
            <a:ext cx="590550" cy="501650"/>
            <a:chOff x="666" y="2186"/>
            <a:chExt cx="372" cy="316"/>
          </a:xfrm>
        </p:grpSpPr>
        <p:sp>
          <p:nvSpPr>
            <p:cNvPr id="27720" name="Rectangle 26"/>
            <p:cNvSpPr>
              <a:spLocks noChangeArrowheads="1"/>
            </p:cNvSpPr>
            <p:nvPr/>
          </p:nvSpPr>
          <p:spPr bwMode="auto">
            <a:xfrm>
              <a:off x="717" y="2186"/>
              <a:ext cx="275" cy="202"/>
            </a:xfrm>
            <a:prstGeom prst="rect">
              <a:avLst/>
            </a:prstGeom>
            <a:noFill/>
            <a:ln w="12700">
              <a:solidFill>
                <a:schemeClr val="tx1"/>
              </a:solidFill>
              <a:miter lim="800000"/>
              <a:headEnd/>
              <a:tailEnd/>
            </a:ln>
          </p:spPr>
          <p:txBody>
            <a:bodyPr wrap="none" anchor="ctr"/>
            <a:lstStyle/>
            <a:p>
              <a:endParaRPr lang="el-GR"/>
            </a:p>
          </p:txBody>
        </p:sp>
        <p:sp>
          <p:nvSpPr>
            <p:cNvPr id="27721" name="Rectangle 27"/>
            <p:cNvSpPr>
              <a:spLocks noChangeArrowheads="1"/>
            </p:cNvSpPr>
            <p:nvPr/>
          </p:nvSpPr>
          <p:spPr bwMode="auto">
            <a:xfrm>
              <a:off x="753" y="2210"/>
              <a:ext cx="203" cy="147"/>
            </a:xfrm>
            <a:prstGeom prst="rect">
              <a:avLst/>
            </a:prstGeom>
            <a:solidFill>
              <a:srgbClr val="0000CC"/>
            </a:solidFill>
            <a:ln w="12700">
              <a:solidFill>
                <a:schemeClr val="tx1"/>
              </a:solidFill>
              <a:miter lim="800000"/>
              <a:headEnd/>
              <a:tailEnd/>
            </a:ln>
          </p:spPr>
          <p:txBody>
            <a:bodyPr wrap="none" anchor="ctr"/>
            <a:lstStyle/>
            <a:p>
              <a:endParaRPr lang="el-GR"/>
            </a:p>
          </p:txBody>
        </p:sp>
        <p:sp>
          <p:nvSpPr>
            <p:cNvPr id="27722" name="Rectangle 28"/>
            <p:cNvSpPr>
              <a:spLocks noChangeArrowheads="1"/>
            </p:cNvSpPr>
            <p:nvPr/>
          </p:nvSpPr>
          <p:spPr bwMode="auto">
            <a:xfrm>
              <a:off x="696" y="2408"/>
              <a:ext cx="310" cy="29"/>
            </a:xfrm>
            <a:prstGeom prst="rect">
              <a:avLst/>
            </a:prstGeom>
            <a:noFill/>
            <a:ln w="12700">
              <a:solidFill>
                <a:schemeClr val="tx1"/>
              </a:solidFill>
              <a:miter lim="800000"/>
              <a:headEnd/>
              <a:tailEnd/>
            </a:ln>
          </p:spPr>
          <p:txBody>
            <a:bodyPr wrap="none" anchor="ctr"/>
            <a:lstStyle/>
            <a:p>
              <a:endParaRPr lang="el-GR"/>
            </a:p>
          </p:txBody>
        </p:sp>
        <p:sp>
          <p:nvSpPr>
            <p:cNvPr id="27723" name="Line 29"/>
            <p:cNvSpPr>
              <a:spLocks noChangeShapeType="1"/>
            </p:cNvSpPr>
            <p:nvPr/>
          </p:nvSpPr>
          <p:spPr bwMode="auto">
            <a:xfrm>
              <a:off x="703" y="2455"/>
              <a:ext cx="291" cy="0"/>
            </a:xfrm>
            <a:prstGeom prst="line">
              <a:avLst/>
            </a:prstGeom>
            <a:noFill/>
            <a:ln w="12700">
              <a:solidFill>
                <a:schemeClr val="tx1"/>
              </a:solidFill>
              <a:round/>
              <a:headEnd type="none" w="sm" len="sm"/>
              <a:tailEnd type="none" w="sm" len="sm"/>
            </a:ln>
          </p:spPr>
          <p:txBody>
            <a:bodyPr/>
            <a:lstStyle/>
            <a:p>
              <a:endParaRPr lang="en-US"/>
            </a:p>
          </p:txBody>
        </p:sp>
        <p:sp>
          <p:nvSpPr>
            <p:cNvPr id="27724" name="Line 30"/>
            <p:cNvSpPr>
              <a:spLocks noChangeShapeType="1"/>
            </p:cNvSpPr>
            <p:nvPr/>
          </p:nvSpPr>
          <p:spPr bwMode="auto">
            <a:xfrm>
              <a:off x="747" y="2468"/>
              <a:ext cx="214" cy="0"/>
            </a:xfrm>
            <a:prstGeom prst="line">
              <a:avLst/>
            </a:prstGeom>
            <a:noFill/>
            <a:ln w="12700">
              <a:solidFill>
                <a:schemeClr val="tx1"/>
              </a:solidFill>
              <a:round/>
              <a:headEnd type="none" w="sm" len="sm"/>
              <a:tailEnd type="none" w="sm" len="sm"/>
            </a:ln>
          </p:spPr>
          <p:txBody>
            <a:bodyPr/>
            <a:lstStyle/>
            <a:p>
              <a:endParaRPr lang="en-US"/>
            </a:p>
          </p:txBody>
        </p:sp>
        <p:sp>
          <p:nvSpPr>
            <p:cNvPr id="27725" name="Line 31"/>
            <p:cNvSpPr>
              <a:spLocks noChangeShapeType="1"/>
            </p:cNvSpPr>
            <p:nvPr/>
          </p:nvSpPr>
          <p:spPr bwMode="auto">
            <a:xfrm>
              <a:off x="727" y="2484"/>
              <a:ext cx="262" cy="0"/>
            </a:xfrm>
            <a:prstGeom prst="line">
              <a:avLst/>
            </a:prstGeom>
            <a:noFill/>
            <a:ln w="12700">
              <a:solidFill>
                <a:schemeClr val="tx1"/>
              </a:solidFill>
              <a:round/>
              <a:headEnd type="none" w="sm" len="sm"/>
              <a:tailEnd type="none" w="sm" len="sm"/>
            </a:ln>
          </p:spPr>
          <p:txBody>
            <a:bodyPr/>
            <a:lstStyle/>
            <a:p>
              <a:endParaRPr lang="en-US"/>
            </a:p>
          </p:txBody>
        </p:sp>
        <p:sp>
          <p:nvSpPr>
            <p:cNvPr id="27726" name="Line 32"/>
            <p:cNvSpPr>
              <a:spLocks noChangeShapeType="1"/>
            </p:cNvSpPr>
            <p:nvPr/>
          </p:nvSpPr>
          <p:spPr bwMode="auto">
            <a:xfrm>
              <a:off x="673" y="2498"/>
              <a:ext cx="359" cy="0"/>
            </a:xfrm>
            <a:prstGeom prst="line">
              <a:avLst/>
            </a:prstGeom>
            <a:noFill/>
            <a:ln w="12700">
              <a:solidFill>
                <a:schemeClr val="tx1"/>
              </a:solidFill>
              <a:round/>
              <a:headEnd type="none" w="sm" len="sm"/>
              <a:tailEnd type="none" w="sm" len="sm"/>
            </a:ln>
          </p:spPr>
          <p:txBody>
            <a:bodyPr/>
            <a:lstStyle/>
            <a:p>
              <a:endParaRPr lang="en-US"/>
            </a:p>
          </p:txBody>
        </p:sp>
        <p:sp>
          <p:nvSpPr>
            <p:cNvPr id="27727" name="Line 33"/>
            <p:cNvSpPr>
              <a:spLocks noChangeShapeType="1"/>
            </p:cNvSpPr>
            <p:nvPr/>
          </p:nvSpPr>
          <p:spPr bwMode="auto">
            <a:xfrm>
              <a:off x="996" y="2454"/>
              <a:ext cx="42" cy="48"/>
            </a:xfrm>
            <a:prstGeom prst="line">
              <a:avLst/>
            </a:prstGeom>
            <a:noFill/>
            <a:ln w="12700">
              <a:solidFill>
                <a:schemeClr val="tx1"/>
              </a:solidFill>
              <a:round/>
              <a:headEnd type="none" w="sm" len="sm"/>
              <a:tailEnd type="none" w="sm" len="sm"/>
            </a:ln>
          </p:spPr>
          <p:txBody>
            <a:bodyPr/>
            <a:lstStyle/>
            <a:p>
              <a:endParaRPr lang="en-US"/>
            </a:p>
          </p:txBody>
        </p:sp>
        <p:sp>
          <p:nvSpPr>
            <p:cNvPr id="27728" name="Line 34"/>
            <p:cNvSpPr>
              <a:spLocks noChangeShapeType="1"/>
            </p:cNvSpPr>
            <p:nvPr/>
          </p:nvSpPr>
          <p:spPr bwMode="auto">
            <a:xfrm flipH="1">
              <a:off x="666" y="2456"/>
              <a:ext cx="35" cy="44"/>
            </a:xfrm>
            <a:prstGeom prst="line">
              <a:avLst/>
            </a:prstGeom>
            <a:noFill/>
            <a:ln w="12700">
              <a:solidFill>
                <a:schemeClr val="tx1"/>
              </a:solidFill>
              <a:round/>
              <a:headEnd type="none" w="sm" len="sm"/>
              <a:tailEnd type="none" w="sm" len="sm"/>
            </a:ln>
          </p:spPr>
          <p:txBody>
            <a:bodyPr/>
            <a:lstStyle/>
            <a:p>
              <a:endParaRPr lang="en-US"/>
            </a:p>
          </p:txBody>
        </p:sp>
      </p:grpSp>
      <p:grpSp>
        <p:nvGrpSpPr>
          <p:cNvPr id="27664" name="Group 35"/>
          <p:cNvGrpSpPr>
            <a:grpSpLocks/>
          </p:cNvGrpSpPr>
          <p:nvPr/>
        </p:nvGrpSpPr>
        <p:grpSpPr bwMode="auto">
          <a:xfrm>
            <a:off x="3016250" y="3494088"/>
            <a:ext cx="590550" cy="501650"/>
            <a:chOff x="1787" y="2473"/>
            <a:chExt cx="372" cy="316"/>
          </a:xfrm>
        </p:grpSpPr>
        <p:sp>
          <p:nvSpPr>
            <p:cNvPr id="27711" name="Rectangle 36"/>
            <p:cNvSpPr>
              <a:spLocks noChangeArrowheads="1"/>
            </p:cNvSpPr>
            <p:nvPr/>
          </p:nvSpPr>
          <p:spPr bwMode="auto">
            <a:xfrm>
              <a:off x="1837" y="2473"/>
              <a:ext cx="276" cy="202"/>
            </a:xfrm>
            <a:prstGeom prst="rect">
              <a:avLst/>
            </a:prstGeom>
            <a:noFill/>
            <a:ln w="12700">
              <a:solidFill>
                <a:schemeClr val="tx1"/>
              </a:solidFill>
              <a:miter lim="800000"/>
              <a:headEnd/>
              <a:tailEnd/>
            </a:ln>
          </p:spPr>
          <p:txBody>
            <a:bodyPr wrap="none" anchor="ctr"/>
            <a:lstStyle/>
            <a:p>
              <a:endParaRPr lang="el-GR"/>
            </a:p>
          </p:txBody>
        </p:sp>
        <p:sp>
          <p:nvSpPr>
            <p:cNvPr id="27712" name="Rectangle 37"/>
            <p:cNvSpPr>
              <a:spLocks noChangeArrowheads="1"/>
            </p:cNvSpPr>
            <p:nvPr/>
          </p:nvSpPr>
          <p:spPr bwMode="auto">
            <a:xfrm>
              <a:off x="1873" y="2497"/>
              <a:ext cx="204" cy="147"/>
            </a:xfrm>
            <a:prstGeom prst="rect">
              <a:avLst/>
            </a:prstGeom>
            <a:solidFill>
              <a:srgbClr val="0000CC"/>
            </a:solidFill>
            <a:ln w="12700">
              <a:solidFill>
                <a:schemeClr val="tx1"/>
              </a:solidFill>
              <a:miter lim="800000"/>
              <a:headEnd/>
              <a:tailEnd/>
            </a:ln>
          </p:spPr>
          <p:txBody>
            <a:bodyPr wrap="none" anchor="ctr"/>
            <a:lstStyle/>
            <a:p>
              <a:endParaRPr lang="el-GR"/>
            </a:p>
          </p:txBody>
        </p:sp>
        <p:sp>
          <p:nvSpPr>
            <p:cNvPr id="27713" name="Rectangle 38"/>
            <p:cNvSpPr>
              <a:spLocks noChangeArrowheads="1"/>
            </p:cNvSpPr>
            <p:nvPr/>
          </p:nvSpPr>
          <p:spPr bwMode="auto">
            <a:xfrm>
              <a:off x="1817" y="2695"/>
              <a:ext cx="309" cy="29"/>
            </a:xfrm>
            <a:prstGeom prst="rect">
              <a:avLst/>
            </a:prstGeom>
            <a:noFill/>
            <a:ln w="12700">
              <a:solidFill>
                <a:schemeClr val="tx1"/>
              </a:solidFill>
              <a:miter lim="800000"/>
              <a:headEnd/>
              <a:tailEnd/>
            </a:ln>
          </p:spPr>
          <p:txBody>
            <a:bodyPr wrap="none" anchor="ctr"/>
            <a:lstStyle/>
            <a:p>
              <a:endParaRPr lang="el-GR"/>
            </a:p>
          </p:txBody>
        </p:sp>
        <p:sp>
          <p:nvSpPr>
            <p:cNvPr id="27714" name="Line 39"/>
            <p:cNvSpPr>
              <a:spLocks noChangeShapeType="1"/>
            </p:cNvSpPr>
            <p:nvPr/>
          </p:nvSpPr>
          <p:spPr bwMode="auto">
            <a:xfrm>
              <a:off x="1824" y="2742"/>
              <a:ext cx="291" cy="0"/>
            </a:xfrm>
            <a:prstGeom prst="line">
              <a:avLst/>
            </a:prstGeom>
            <a:noFill/>
            <a:ln w="12700">
              <a:solidFill>
                <a:schemeClr val="tx1"/>
              </a:solidFill>
              <a:round/>
              <a:headEnd type="none" w="sm" len="sm"/>
              <a:tailEnd type="none" w="sm" len="sm"/>
            </a:ln>
          </p:spPr>
          <p:txBody>
            <a:bodyPr/>
            <a:lstStyle/>
            <a:p>
              <a:endParaRPr lang="en-US"/>
            </a:p>
          </p:txBody>
        </p:sp>
        <p:sp>
          <p:nvSpPr>
            <p:cNvPr id="27715" name="Line 40"/>
            <p:cNvSpPr>
              <a:spLocks noChangeShapeType="1"/>
            </p:cNvSpPr>
            <p:nvPr/>
          </p:nvSpPr>
          <p:spPr bwMode="auto">
            <a:xfrm>
              <a:off x="1867" y="2755"/>
              <a:ext cx="215" cy="0"/>
            </a:xfrm>
            <a:prstGeom prst="line">
              <a:avLst/>
            </a:prstGeom>
            <a:noFill/>
            <a:ln w="12700">
              <a:solidFill>
                <a:schemeClr val="tx1"/>
              </a:solidFill>
              <a:round/>
              <a:headEnd type="none" w="sm" len="sm"/>
              <a:tailEnd type="none" w="sm" len="sm"/>
            </a:ln>
          </p:spPr>
          <p:txBody>
            <a:bodyPr/>
            <a:lstStyle/>
            <a:p>
              <a:endParaRPr lang="en-US"/>
            </a:p>
          </p:txBody>
        </p:sp>
        <p:sp>
          <p:nvSpPr>
            <p:cNvPr id="27716" name="Line 41"/>
            <p:cNvSpPr>
              <a:spLocks noChangeShapeType="1"/>
            </p:cNvSpPr>
            <p:nvPr/>
          </p:nvSpPr>
          <p:spPr bwMode="auto">
            <a:xfrm>
              <a:off x="1848" y="2771"/>
              <a:ext cx="261" cy="0"/>
            </a:xfrm>
            <a:prstGeom prst="line">
              <a:avLst/>
            </a:prstGeom>
            <a:noFill/>
            <a:ln w="12700">
              <a:solidFill>
                <a:schemeClr val="tx1"/>
              </a:solidFill>
              <a:round/>
              <a:headEnd type="none" w="sm" len="sm"/>
              <a:tailEnd type="none" w="sm" len="sm"/>
            </a:ln>
          </p:spPr>
          <p:txBody>
            <a:bodyPr/>
            <a:lstStyle/>
            <a:p>
              <a:endParaRPr lang="en-US"/>
            </a:p>
          </p:txBody>
        </p:sp>
        <p:sp>
          <p:nvSpPr>
            <p:cNvPr id="27717" name="Line 42"/>
            <p:cNvSpPr>
              <a:spLocks noChangeShapeType="1"/>
            </p:cNvSpPr>
            <p:nvPr/>
          </p:nvSpPr>
          <p:spPr bwMode="auto">
            <a:xfrm>
              <a:off x="1794" y="2785"/>
              <a:ext cx="359" cy="0"/>
            </a:xfrm>
            <a:prstGeom prst="line">
              <a:avLst/>
            </a:prstGeom>
            <a:noFill/>
            <a:ln w="12700">
              <a:solidFill>
                <a:schemeClr val="tx1"/>
              </a:solidFill>
              <a:round/>
              <a:headEnd type="none" w="sm" len="sm"/>
              <a:tailEnd type="none" w="sm" len="sm"/>
            </a:ln>
          </p:spPr>
          <p:txBody>
            <a:bodyPr/>
            <a:lstStyle/>
            <a:p>
              <a:endParaRPr lang="en-US"/>
            </a:p>
          </p:txBody>
        </p:sp>
        <p:sp>
          <p:nvSpPr>
            <p:cNvPr id="27718" name="Line 43"/>
            <p:cNvSpPr>
              <a:spLocks noChangeShapeType="1"/>
            </p:cNvSpPr>
            <p:nvPr/>
          </p:nvSpPr>
          <p:spPr bwMode="auto">
            <a:xfrm>
              <a:off x="2117" y="2741"/>
              <a:ext cx="42" cy="48"/>
            </a:xfrm>
            <a:prstGeom prst="line">
              <a:avLst/>
            </a:prstGeom>
            <a:noFill/>
            <a:ln w="12700">
              <a:solidFill>
                <a:schemeClr val="tx1"/>
              </a:solidFill>
              <a:round/>
              <a:headEnd type="none" w="sm" len="sm"/>
              <a:tailEnd type="none" w="sm" len="sm"/>
            </a:ln>
          </p:spPr>
          <p:txBody>
            <a:bodyPr/>
            <a:lstStyle/>
            <a:p>
              <a:endParaRPr lang="en-US"/>
            </a:p>
          </p:txBody>
        </p:sp>
        <p:sp>
          <p:nvSpPr>
            <p:cNvPr id="27719" name="Line 44"/>
            <p:cNvSpPr>
              <a:spLocks noChangeShapeType="1"/>
            </p:cNvSpPr>
            <p:nvPr/>
          </p:nvSpPr>
          <p:spPr bwMode="auto">
            <a:xfrm flipH="1">
              <a:off x="1787" y="2743"/>
              <a:ext cx="34" cy="44"/>
            </a:xfrm>
            <a:prstGeom prst="line">
              <a:avLst/>
            </a:prstGeom>
            <a:noFill/>
            <a:ln w="12700">
              <a:solidFill>
                <a:schemeClr val="tx1"/>
              </a:solidFill>
              <a:round/>
              <a:headEnd type="none" w="sm" len="sm"/>
              <a:tailEnd type="none" w="sm" len="sm"/>
            </a:ln>
          </p:spPr>
          <p:txBody>
            <a:bodyPr/>
            <a:lstStyle/>
            <a:p>
              <a:endParaRPr lang="en-US"/>
            </a:p>
          </p:txBody>
        </p:sp>
      </p:grpSp>
      <p:grpSp>
        <p:nvGrpSpPr>
          <p:cNvPr id="27665" name="Group 45"/>
          <p:cNvGrpSpPr>
            <a:grpSpLocks/>
          </p:cNvGrpSpPr>
          <p:nvPr/>
        </p:nvGrpSpPr>
        <p:grpSpPr bwMode="auto">
          <a:xfrm>
            <a:off x="7772400" y="3886200"/>
            <a:ext cx="590550" cy="501650"/>
            <a:chOff x="4033" y="2723"/>
            <a:chExt cx="372" cy="316"/>
          </a:xfrm>
        </p:grpSpPr>
        <p:sp>
          <p:nvSpPr>
            <p:cNvPr id="27702" name="Rectangle 46"/>
            <p:cNvSpPr>
              <a:spLocks noChangeArrowheads="1"/>
            </p:cNvSpPr>
            <p:nvPr/>
          </p:nvSpPr>
          <p:spPr bwMode="auto">
            <a:xfrm>
              <a:off x="4083" y="2723"/>
              <a:ext cx="275" cy="202"/>
            </a:xfrm>
            <a:prstGeom prst="rect">
              <a:avLst/>
            </a:prstGeom>
            <a:noFill/>
            <a:ln w="12700">
              <a:solidFill>
                <a:schemeClr val="tx1"/>
              </a:solidFill>
              <a:miter lim="800000"/>
              <a:headEnd/>
              <a:tailEnd/>
            </a:ln>
          </p:spPr>
          <p:txBody>
            <a:bodyPr wrap="none" anchor="ctr"/>
            <a:lstStyle/>
            <a:p>
              <a:endParaRPr lang="el-GR"/>
            </a:p>
          </p:txBody>
        </p:sp>
        <p:sp>
          <p:nvSpPr>
            <p:cNvPr id="27703" name="Rectangle 47"/>
            <p:cNvSpPr>
              <a:spLocks noChangeArrowheads="1"/>
            </p:cNvSpPr>
            <p:nvPr/>
          </p:nvSpPr>
          <p:spPr bwMode="auto">
            <a:xfrm>
              <a:off x="4119" y="2747"/>
              <a:ext cx="203" cy="147"/>
            </a:xfrm>
            <a:prstGeom prst="rect">
              <a:avLst/>
            </a:prstGeom>
            <a:solidFill>
              <a:srgbClr val="0000CC"/>
            </a:solidFill>
            <a:ln w="12700">
              <a:solidFill>
                <a:schemeClr val="tx1"/>
              </a:solidFill>
              <a:miter lim="800000"/>
              <a:headEnd/>
              <a:tailEnd/>
            </a:ln>
          </p:spPr>
          <p:txBody>
            <a:bodyPr wrap="none" anchor="ctr"/>
            <a:lstStyle/>
            <a:p>
              <a:endParaRPr lang="el-GR"/>
            </a:p>
          </p:txBody>
        </p:sp>
        <p:sp>
          <p:nvSpPr>
            <p:cNvPr id="27704" name="Rectangle 48"/>
            <p:cNvSpPr>
              <a:spLocks noChangeArrowheads="1"/>
            </p:cNvSpPr>
            <p:nvPr/>
          </p:nvSpPr>
          <p:spPr bwMode="auto">
            <a:xfrm>
              <a:off x="4063" y="2945"/>
              <a:ext cx="309" cy="29"/>
            </a:xfrm>
            <a:prstGeom prst="rect">
              <a:avLst/>
            </a:prstGeom>
            <a:noFill/>
            <a:ln w="12700">
              <a:solidFill>
                <a:schemeClr val="tx1"/>
              </a:solidFill>
              <a:miter lim="800000"/>
              <a:headEnd/>
              <a:tailEnd/>
            </a:ln>
          </p:spPr>
          <p:txBody>
            <a:bodyPr wrap="none" anchor="ctr"/>
            <a:lstStyle/>
            <a:p>
              <a:endParaRPr lang="el-GR"/>
            </a:p>
          </p:txBody>
        </p:sp>
        <p:sp>
          <p:nvSpPr>
            <p:cNvPr id="27705" name="Line 49"/>
            <p:cNvSpPr>
              <a:spLocks noChangeShapeType="1"/>
            </p:cNvSpPr>
            <p:nvPr/>
          </p:nvSpPr>
          <p:spPr bwMode="auto">
            <a:xfrm>
              <a:off x="4070" y="2992"/>
              <a:ext cx="291" cy="0"/>
            </a:xfrm>
            <a:prstGeom prst="line">
              <a:avLst/>
            </a:prstGeom>
            <a:noFill/>
            <a:ln w="12700">
              <a:solidFill>
                <a:schemeClr val="tx1"/>
              </a:solidFill>
              <a:round/>
              <a:headEnd type="none" w="sm" len="sm"/>
              <a:tailEnd type="none" w="sm" len="sm"/>
            </a:ln>
          </p:spPr>
          <p:txBody>
            <a:bodyPr/>
            <a:lstStyle/>
            <a:p>
              <a:endParaRPr lang="en-US"/>
            </a:p>
          </p:txBody>
        </p:sp>
        <p:sp>
          <p:nvSpPr>
            <p:cNvPr id="27706" name="Line 50"/>
            <p:cNvSpPr>
              <a:spLocks noChangeShapeType="1"/>
            </p:cNvSpPr>
            <p:nvPr/>
          </p:nvSpPr>
          <p:spPr bwMode="auto">
            <a:xfrm>
              <a:off x="4113" y="3005"/>
              <a:ext cx="214" cy="0"/>
            </a:xfrm>
            <a:prstGeom prst="line">
              <a:avLst/>
            </a:prstGeom>
            <a:noFill/>
            <a:ln w="12700">
              <a:solidFill>
                <a:schemeClr val="tx1"/>
              </a:solidFill>
              <a:round/>
              <a:headEnd type="none" w="sm" len="sm"/>
              <a:tailEnd type="none" w="sm" len="sm"/>
            </a:ln>
          </p:spPr>
          <p:txBody>
            <a:bodyPr/>
            <a:lstStyle/>
            <a:p>
              <a:endParaRPr lang="en-US"/>
            </a:p>
          </p:txBody>
        </p:sp>
        <p:sp>
          <p:nvSpPr>
            <p:cNvPr id="27707" name="Line 51"/>
            <p:cNvSpPr>
              <a:spLocks noChangeShapeType="1"/>
            </p:cNvSpPr>
            <p:nvPr/>
          </p:nvSpPr>
          <p:spPr bwMode="auto">
            <a:xfrm>
              <a:off x="4094" y="3021"/>
              <a:ext cx="261" cy="0"/>
            </a:xfrm>
            <a:prstGeom prst="line">
              <a:avLst/>
            </a:prstGeom>
            <a:noFill/>
            <a:ln w="12700">
              <a:solidFill>
                <a:schemeClr val="tx1"/>
              </a:solidFill>
              <a:round/>
              <a:headEnd type="none" w="sm" len="sm"/>
              <a:tailEnd type="none" w="sm" len="sm"/>
            </a:ln>
          </p:spPr>
          <p:txBody>
            <a:bodyPr/>
            <a:lstStyle/>
            <a:p>
              <a:endParaRPr lang="en-US"/>
            </a:p>
          </p:txBody>
        </p:sp>
        <p:sp>
          <p:nvSpPr>
            <p:cNvPr id="27708" name="Line 52"/>
            <p:cNvSpPr>
              <a:spLocks noChangeShapeType="1"/>
            </p:cNvSpPr>
            <p:nvPr/>
          </p:nvSpPr>
          <p:spPr bwMode="auto">
            <a:xfrm>
              <a:off x="4039" y="3035"/>
              <a:ext cx="359" cy="0"/>
            </a:xfrm>
            <a:prstGeom prst="line">
              <a:avLst/>
            </a:prstGeom>
            <a:noFill/>
            <a:ln w="12700">
              <a:solidFill>
                <a:schemeClr val="tx1"/>
              </a:solidFill>
              <a:round/>
              <a:headEnd type="none" w="sm" len="sm"/>
              <a:tailEnd type="none" w="sm" len="sm"/>
            </a:ln>
          </p:spPr>
          <p:txBody>
            <a:bodyPr/>
            <a:lstStyle/>
            <a:p>
              <a:endParaRPr lang="en-US"/>
            </a:p>
          </p:txBody>
        </p:sp>
        <p:sp>
          <p:nvSpPr>
            <p:cNvPr id="27709" name="Line 53"/>
            <p:cNvSpPr>
              <a:spLocks noChangeShapeType="1"/>
            </p:cNvSpPr>
            <p:nvPr/>
          </p:nvSpPr>
          <p:spPr bwMode="auto">
            <a:xfrm>
              <a:off x="4362" y="2991"/>
              <a:ext cx="43" cy="48"/>
            </a:xfrm>
            <a:prstGeom prst="line">
              <a:avLst/>
            </a:prstGeom>
            <a:noFill/>
            <a:ln w="12700">
              <a:solidFill>
                <a:schemeClr val="tx1"/>
              </a:solidFill>
              <a:round/>
              <a:headEnd type="none" w="sm" len="sm"/>
              <a:tailEnd type="none" w="sm" len="sm"/>
            </a:ln>
          </p:spPr>
          <p:txBody>
            <a:bodyPr/>
            <a:lstStyle/>
            <a:p>
              <a:endParaRPr lang="en-US"/>
            </a:p>
          </p:txBody>
        </p:sp>
        <p:sp>
          <p:nvSpPr>
            <p:cNvPr id="27710" name="Line 54"/>
            <p:cNvSpPr>
              <a:spLocks noChangeShapeType="1"/>
            </p:cNvSpPr>
            <p:nvPr/>
          </p:nvSpPr>
          <p:spPr bwMode="auto">
            <a:xfrm flipH="1">
              <a:off x="4033" y="2993"/>
              <a:ext cx="34" cy="44"/>
            </a:xfrm>
            <a:prstGeom prst="line">
              <a:avLst/>
            </a:prstGeom>
            <a:noFill/>
            <a:ln w="12700">
              <a:solidFill>
                <a:schemeClr val="tx1"/>
              </a:solidFill>
              <a:round/>
              <a:headEnd type="none" w="sm" len="sm"/>
              <a:tailEnd type="none" w="sm" len="sm"/>
            </a:ln>
          </p:spPr>
          <p:txBody>
            <a:bodyPr/>
            <a:lstStyle/>
            <a:p>
              <a:endParaRPr lang="en-US"/>
            </a:p>
          </p:txBody>
        </p:sp>
      </p:grpSp>
      <p:grpSp>
        <p:nvGrpSpPr>
          <p:cNvPr id="27666" name="Group 55"/>
          <p:cNvGrpSpPr>
            <a:grpSpLocks/>
          </p:cNvGrpSpPr>
          <p:nvPr/>
        </p:nvGrpSpPr>
        <p:grpSpPr bwMode="auto">
          <a:xfrm>
            <a:off x="7761288" y="2571750"/>
            <a:ext cx="590550" cy="501650"/>
            <a:chOff x="4776" y="1892"/>
            <a:chExt cx="372" cy="316"/>
          </a:xfrm>
        </p:grpSpPr>
        <p:sp>
          <p:nvSpPr>
            <p:cNvPr id="27693" name="Rectangle 56"/>
            <p:cNvSpPr>
              <a:spLocks noChangeArrowheads="1"/>
            </p:cNvSpPr>
            <p:nvPr/>
          </p:nvSpPr>
          <p:spPr bwMode="auto">
            <a:xfrm>
              <a:off x="4826" y="1892"/>
              <a:ext cx="276" cy="202"/>
            </a:xfrm>
            <a:prstGeom prst="rect">
              <a:avLst/>
            </a:prstGeom>
            <a:noFill/>
            <a:ln w="12700">
              <a:solidFill>
                <a:schemeClr val="tx1"/>
              </a:solidFill>
              <a:miter lim="800000"/>
              <a:headEnd/>
              <a:tailEnd/>
            </a:ln>
          </p:spPr>
          <p:txBody>
            <a:bodyPr wrap="none" anchor="ctr"/>
            <a:lstStyle/>
            <a:p>
              <a:endParaRPr lang="el-GR"/>
            </a:p>
          </p:txBody>
        </p:sp>
        <p:sp>
          <p:nvSpPr>
            <p:cNvPr id="27694" name="Rectangle 57"/>
            <p:cNvSpPr>
              <a:spLocks noChangeArrowheads="1"/>
            </p:cNvSpPr>
            <p:nvPr/>
          </p:nvSpPr>
          <p:spPr bwMode="auto">
            <a:xfrm>
              <a:off x="4862" y="1916"/>
              <a:ext cx="204" cy="147"/>
            </a:xfrm>
            <a:prstGeom prst="rect">
              <a:avLst/>
            </a:prstGeom>
            <a:solidFill>
              <a:srgbClr val="0000CC"/>
            </a:solidFill>
            <a:ln w="12700">
              <a:solidFill>
                <a:schemeClr val="tx1"/>
              </a:solidFill>
              <a:miter lim="800000"/>
              <a:headEnd/>
              <a:tailEnd/>
            </a:ln>
          </p:spPr>
          <p:txBody>
            <a:bodyPr wrap="none" anchor="ctr"/>
            <a:lstStyle/>
            <a:p>
              <a:endParaRPr lang="el-GR"/>
            </a:p>
          </p:txBody>
        </p:sp>
        <p:sp>
          <p:nvSpPr>
            <p:cNvPr id="27695" name="Rectangle 58"/>
            <p:cNvSpPr>
              <a:spLocks noChangeArrowheads="1"/>
            </p:cNvSpPr>
            <p:nvPr/>
          </p:nvSpPr>
          <p:spPr bwMode="auto">
            <a:xfrm>
              <a:off x="4806" y="2114"/>
              <a:ext cx="309" cy="29"/>
            </a:xfrm>
            <a:prstGeom prst="rect">
              <a:avLst/>
            </a:prstGeom>
            <a:noFill/>
            <a:ln w="12700">
              <a:solidFill>
                <a:schemeClr val="tx1"/>
              </a:solidFill>
              <a:miter lim="800000"/>
              <a:headEnd/>
              <a:tailEnd/>
            </a:ln>
          </p:spPr>
          <p:txBody>
            <a:bodyPr wrap="none" anchor="ctr"/>
            <a:lstStyle/>
            <a:p>
              <a:endParaRPr lang="el-GR"/>
            </a:p>
          </p:txBody>
        </p:sp>
        <p:sp>
          <p:nvSpPr>
            <p:cNvPr id="27696" name="Line 59"/>
            <p:cNvSpPr>
              <a:spLocks noChangeShapeType="1"/>
            </p:cNvSpPr>
            <p:nvPr/>
          </p:nvSpPr>
          <p:spPr bwMode="auto">
            <a:xfrm>
              <a:off x="4813" y="2161"/>
              <a:ext cx="291" cy="0"/>
            </a:xfrm>
            <a:prstGeom prst="line">
              <a:avLst/>
            </a:prstGeom>
            <a:noFill/>
            <a:ln w="12700">
              <a:solidFill>
                <a:schemeClr val="tx1"/>
              </a:solidFill>
              <a:round/>
              <a:headEnd type="none" w="sm" len="sm"/>
              <a:tailEnd type="none" w="sm" len="sm"/>
            </a:ln>
          </p:spPr>
          <p:txBody>
            <a:bodyPr/>
            <a:lstStyle/>
            <a:p>
              <a:endParaRPr lang="en-US"/>
            </a:p>
          </p:txBody>
        </p:sp>
        <p:sp>
          <p:nvSpPr>
            <p:cNvPr id="27697" name="Line 60"/>
            <p:cNvSpPr>
              <a:spLocks noChangeShapeType="1"/>
            </p:cNvSpPr>
            <p:nvPr/>
          </p:nvSpPr>
          <p:spPr bwMode="auto">
            <a:xfrm>
              <a:off x="4856" y="2174"/>
              <a:ext cx="214" cy="0"/>
            </a:xfrm>
            <a:prstGeom prst="line">
              <a:avLst/>
            </a:prstGeom>
            <a:noFill/>
            <a:ln w="12700">
              <a:solidFill>
                <a:schemeClr val="tx1"/>
              </a:solidFill>
              <a:round/>
              <a:headEnd type="none" w="sm" len="sm"/>
              <a:tailEnd type="none" w="sm" len="sm"/>
            </a:ln>
          </p:spPr>
          <p:txBody>
            <a:bodyPr/>
            <a:lstStyle/>
            <a:p>
              <a:endParaRPr lang="en-US"/>
            </a:p>
          </p:txBody>
        </p:sp>
        <p:sp>
          <p:nvSpPr>
            <p:cNvPr id="27698" name="Line 61"/>
            <p:cNvSpPr>
              <a:spLocks noChangeShapeType="1"/>
            </p:cNvSpPr>
            <p:nvPr/>
          </p:nvSpPr>
          <p:spPr bwMode="auto">
            <a:xfrm>
              <a:off x="4837" y="2190"/>
              <a:ext cx="261" cy="0"/>
            </a:xfrm>
            <a:prstGeom prst="line">
              <a:avLst/>
            </a:prstGeom>
            <a:noFill/>
            <a:ln w="12700">
              <a:solidFill>
                <a:schemeClr val="tx1"/>
              </a:solidFill>
              <a:round/>
              <a:headEnd type="none" w="sm" len="sm"/>
              <a:tailEnd type="none" w="sm" len="sm"/>
            </a:ln>
          </p:spPr>
          <p:txBody>
            <a:bodyPr/>
            <a:lstStyle/>
            <a:p>
              <a:endParaRPr lang="en-US"/>
            </a:p>
          </p:txBody>
        </p:sp>
        <p:sp>
          <p:nvSpPr>
            <p:cNvPr id="27699" name="Line 62"/>
            <p:cNvSpPr>
              <a:spLocks noChangeShapeType="1"/>
            </p:cNvSpPr>
            <p:nvPr/>
          </p:nvSpPr>
          <p:spPr bwMode="auto">
            <a:xfrm>
              <a:off x="4782" y="2204"/>
              <a:ext cx="360" cy="0"/>
            </a:xfrm>
            <a:prstGeom prst="line">
              <a:avLst/>
            </a:prstGeom>
            <a:noFill/>
            <a:ln w="12700">
              <a:solidFill>
                <a:schemeClr val="tx1"/>
              </a:solidFill>
              <a:round/>
              <a:headEnd type="none" w="sm" len="sm"/>
              <a:tailEnd type="none" w="sm" len="sm"/>
            </a:ln>
          </p:spPr>
          <p:txBody>
            <a:bodyPr/>
            <a:lstStyle/>
            <a:p>
              <a:endParaRPr lang="en-US"/>
            </a:p>
          </p:txBody>
        </p:sp>
        <p:sp>
          <p:nvSpPr>
            <p:cNvPr id="27700" name="Line 63"/>
            <p:cNvSpPr>
              <a:spLocks noChangeShapeType="1"/>
            </p:cNvSpPr>
            <p:nvPr/>
          </p:nvSpPr>
          <p:spPr bwMode="auto">
            <a:xfrm>
              <a:off x="5106" y="2160"/>
              <a:ext cx="42" cy="48"/>
            </a:xfrm>
            <a:prstGeom prst="line">
              <a:avLst/>
            </a:prstGeom>
            <a:noFill/>
            <a:ln w="12700">
              <a:solidFill>
                <a:schemeClr val="tx1"/>
              </a:solidFill>
              <a:round/>
              <a:headEnd type="none" w="sm" len="sm"/>
              <a:tailEnd type="none" w="sm" len="sm"/>
            </a:ln>
          </p:spPr>
          <p:txBody>
            <a:bodyPr/>
            <a:lstStyle/>
            <a:p>
              <a:endParaRPr lang="en-US"/>
            </a:p>
          </p:txBody>
        </p:sp>
        <p:sp>
          <p:nvSpPr>
            <p:cNvPr id="27701" name="Line 64"/>
            <p:cNvSpPr>
              <a:spLocks noChangeShapeType="1"/>
            </p:cNvSpPr>
            <p:nvPr/>
          </p:nvSpPr>
          <p:spPr bwMode="auto">
            <a:xfrm flipH="1">
              <a:off x="4776" y="2162"/>
              <a:ext cx="34" cy="44"/>
            </a:xfrm>
            <a:prstGeom prst="line">
              <a:avLst/>
            </a:prstGeom>
            <a:noFill/>
            <a:ln w="12700">
              <a:solidFill>
                <a:schemeClr val="tx1"/>
              </a:solidFill>
              <a:round/>
              <a:headEnd type="none" w="sm" len="sm"/>
              <a:tailEnd type="none" w="sm" len="sm"/>
            </a:ln>
          </p:spPr>
          <p:txBody>
            <a:bodyPr/>
            <a:lstStyle/>
            <a:p>
              <a:endParaRPr lang="en-US"/>
            </a:p>
          </p:txBody>
        </p:sp>
      </p:grpSp>
      <p:sp>
        <p:nvSpPr>
          <p:cNvPr id="27667" name="Rectangle 65"/>
          <p:cNvSpPr>
            <a:spLocks noChangeArrowheads="1"/>
          </p:cNvSpPr>
          <p:nvPr/>
        </p:nvSpPr>
        <p:spPr bwMode="auto">
          <a:xfrm>
            <a:off x="5410200" y="1905000"/>
            <a:ext cx="466725" cy="431800"/>
          </a:xfrm>
          <a:prstGeom prst="rect">
            <a:avLst/>
          </a:prstGeom>
          <a:solidFill>
            <a:schemeClr val="bg1"/>
          </a:solidFill>
          <a:ln w="25400">
            <a:solidFill>
              <a:schemeClr val="tx1"/>
            </a:solidFill>
            <a:miter lim="800000"/>
            <a:headEnd/>
            <a:tailEnd/>
          </a:ln>
        </p:spPr>
        <p:txBody>
          <a:bodyPr wrap="none" anchor="ctr"/>
          <a:lstStyle/>
          <a:p>
            <a:endParaRPr lang="el-GR"/>
          </a:p>
        </p:txBody>
      </p:sp>
      <p:sp>
        <p:nvSpPr>
          <p:cNvPr id="27668" name="Rectangle 66"/>
          <p:cNvSpPr>
            <a:spLocks noChangeArrowheads="1"/>
          </p:cNvSpPr>
          <p:nvPr/>
        </p:nvSpPr>
        <p:spPr bwMode="auto">
          <a:xfrm>
            <a:off x="3886200" y="2590800"/>
            <a:ext cx="466725" cy="431800"/>
          </a:xfrm>
          <a:prstGeom prst="rect">
            <a:avLst/>
          </a:prstGeom>
          <a:solidFill>
            <a:schemeClr val="bg1"/>
          </a:solidFill>
          <a:ln w="25400">
            <a:solidFill>
              <a:schemeClr val="tx1"/>
            </a:solidFill>
            <a:miter lim="800000"/>
            <a:headEnd/>
            <a:tailEnd/>
          </a:ln>
        </p:spPr>
        <p:txBody>
          <a:bodyPr wrap="none" anchor="ctr"/>
          <a:lstStyle/>
          <a:p>
            <a:endParaRPr lang="el-GR"/>
          </a:p>
        </p:txBody>
      </p:sp>
      <p:sp>
        <p:nvSpPr>
          <p:cNvPr id="27669" name="Rectangle 67"/>
          <p:cNvSpPr>
            <a:spLocks noChangeArrowheads="1"/>
          </p:cNvSpPr>
          <p:nvPr/>
        </p:nvSpPr>
        <p:spPr bwMode="auto">
          <a:xfrm>
            <a:off x="5410200" y="3276600"/>
            <a:ext cx="466725" cy="431800"/>
          </a:xfrm>
          <a:prstGeom prst="rect">
            <a:avLst/>
          </a:prstGeom>
          <a:solidFill>
            <a:schemeClr val="bg1"/>
          </a:solidFill>
          <a:ln w="25400">
            <a:solidFill>
              <a:schemeClr val="tx1"/>
            </a:solidFill>
            <a:miter lim="800000"/>
            <a:headEnd/>
            <a:tailEnd/>
          </a:ln>
        </p:spPr>
        <p:txBody>
          <a:bodyPr wrap="none" anchor="ctr"/>
          <a:lstStyle/>
          <a:p>
            <a:endParaRPr lang="el-GR"/>
          </a:p>
        </p:txBody>
      </p:sp>
      <p:sp>
        <p:nvSpPr>
          <p:cNvPr id="27670" name="Rectangle 68"/>
          <p:cNvSpPr>
            <a:spLocks noChangeArrowheads="1"/>
          </p:cNvSpPr>
          <p:nvPr/>
        </p:nvSpPr>
        <p:spPr bwMode="auto">
          <a:xfrm>
            <a:off x="6705600" y="2590800"/>
            <a:ext cx="466725" cy="431800"/>
          </a:xfrm>
          <a:prstGeom prst="rect">
            <a:avLst/>
          </a:prstGeom>
          <a:solidFill>
            <a:schemeClr val="bg1"/>
          </a:solidFill>
          <a:ln w="25400">
            <a:solidFill>
              <a:schemeClr val="tx1"/>
            </a:solidFill>
            <a:miter lim="800000"/>
            <a:headEnd/>
            <a:tailEnd/>
          </a:ln>
        </p:spPr>
        <p:txBody>
          <a:bodyPr wrap="none" anchor="ctr"/>
          <a:lstStyle/>
          <a:p>
            <a:endParaRPr lang="el-GR"/>
          </a:p>
        </p:txBody>
      </p:sp>
      <p:sp>
        <p:nvSpPr>
          <p:cNvPr id="27671" name="Text Box 69"/>
          <p:cNvSpPr txBox="1">
            <a:spLocks noChangeArrowheads="1"/>
          </p:cNvSpPr>
          <p:nvPr/>
        </p:nvSpPr>
        <p:spPr bwMode="auto">
          <a:xfrm>
            <a:off x="1020763" y="1600200"/>
            <a:ext cx="1042987" cy="366713"/>
          </a:xfrm>
          <a:prstGeom prst="rect">
            <a:avLst/>
          </a:prstGeom>
          <a:noFill/>
          <a:ln w="12700">
            <a:noFill/>
            <a:miter lim="800000"/>
            <a:headEnd type="none" w="sm" len="sm"/>
            <a:tailEnd type="none" w="sm" len="sm"/>
          </a:ln>
        </p:spPr>
        <p:txBody>
          <a:bodyPr wrap="none">
            <a:spAutoFit/>
          </a:bodyPr>
          <a:lstStyle/>
          <a:p>
            <a:r>
              <a:rPr lang="el-GR" sz="1800"/>
              <a:t>σταθμός</a:t>
            </a:r>
            <a:endParaRPr lang="en-GB" sz="1800"/>
          </a:p>
        </p:txBody>
      </p:sp>
      <p:sp>
        <p:nvSpPr>
          <p:cNvPr id="27672" name="Line 70"/>
          <p:cNvSpPr>
            <a:spLocks noChangeShapeType="1"/>
          </p:cNvSpPr>
          <p:nvPr/>
        </p:nvSpPr>
        <p:spPr bwMode="auto">
          <a:xfrm flipH="1">
            <a:off x="1600200" y="1905000"/>
            <a:ext cx="76200" cy="304800"/>
          </a:xfrm>
          <a:prstGeom prst="line">
            <a:avLst/>
          </a:prstGeom>
          <a:noFill/>
          <a:ln w="12700">
            <a:solidFill>
              <a:schemeClr val="tx1"/>
            </a:solidFill>
            <a:round/>
            <a:headEnd type="none" w="sm" len="sm"/>
            <a:tailEnd type="triangle" w="sm" len="sm"/>
          </a:ln>
        </p:spPr>
        <p:txBody>
          <a:bodyPr/>
          <a:lstStyle/>
          <a:p>
            <a:endParaRPr lang="en-US"/>
          </a:p>
        </p:txBody>
      </p:sp>
      <p:sp>
        <p:nvSpPr>
          <p:cNvPr id="27673" name="Text Box 71"/>
          <p:cNvSpPr txBox="1">
            <a:spLocks noChangeArrowheads="1"/>
          </p:cNvSpPr>
          <p:nvPr/>
        </p:nvSpPr>
        <p:spPr bwMode="auto">
          <a:xfrm>
            <a:off x="2411413" y="1341438"/>
            <a:ext cx="2273300" cy="641350"/>
          </a:xfrm>
          <a:prstGeom prst="rect">
            <a:avLst/>
          </a:prstGeom>
          <a:noFill/>
          <a:ln w="12700">
            <a:noFill/>
            <a:miter lim="800000"/>
            <a:headEnd type="none" w="sm" len="sm"/>
            <a:tailEnd type="none" w="sm" len="sm"/>
          </a:ln>
        </p:spPr>
        <p:txBody>
          <a:bodyPr>
            <a:spAutoFit/>
          </a:bodyPr>
          <a:lstStyle/>
          <a:p>
            <a:pPr algn="l"/>
            <a:r>
              <a:rPr lang="el-GR" sz="1800"/>
              <a:t>μεταγωγέας / δρομολογητής</a:t>
            </a:r>
            <a:endParaRPr lang="en-GB" sz="1800"/>
          </a:p>
        </p:txBody>
      </p:sp>
      <p:sp>
        <p:nvSpPr>
          <p:cNvPr id="27674" name="Line 72"/>
          <p:cNvSpPr>
            <a:spLocks noChangeShapeType="1"/>
          </p:cNvSpPr>
          <p:nvPr/>
        </p:nvSpPr>
        <p:spPr bwMode="auto">
          <a:xfrm flipH="1">
            <a:off x="2819400" y="1981200"/>
            <a:ext cx="228600" cy="533400"/>
          </a:xfrm>
          <a:prstGeom prst="line">
            <a:avLst/>
          </a:prstGeom>
          <a:noFill/>
          <a:ln w="12700">
            <a:solidFill>
              <a:schemeClr val="tx1"/>
            </a:solidFill>
            <a:round/>
            <a:headEnd type="none" w="sm" len="sm"/>
            <a:tailEnd type="triangle" w="sm" len="sm"/>
          </a:ln>
        </p:spPr>
        <p:txBody>
          <a:bodyPr/>
          <a:lstStyle/>
          <a:p>
            <a:endParaRPr lang="en-US"/>
          </a:p>
        </p:txBody>
      </p:sp>
      <p:sp>
        <p:nvSpPr>
          <p:cNvPr id="27675" name="Rectangle 73"/>
          <p:cNvSpPr>
            <a:spLocks noChangeArrowheads="1"/>
          </p:cNvSpPr>
          <p:nvPr/>
        </p:nvSpPr>
        <p:spPr bwMode="auto">
          <a:xfrm>
            <a:off x="6705600" y="3886200"/>
            <a:ext cx="466725" cy="431800"/>
          </a:xfrm>
          <a:prstGeom prst="rect">
            <a:avLst/>
          </a:prstGeom>
          <a:solidFill>
            <a:schemeClr val="bg1"/>
          </a:solidFill>
          <a:ln w="25400">
            <a:solidFill>
              <a:schemeClr val="tx1"/>
            </a:solidFill>
            <a:miter lim="800000"/>
            <a:headEnd/>
            <a:tailEnd/>
          </a:ln>
        </p:spPr>
        <p:txBody>
          <a:bodyPr wrap="none" anchor="ctr"/>
          <a:lstStyle/>
          <a:p>
            <a:endParaRPr lang="el-GR"/>
          </a:p>
        </p:txBody>
      </p:sp>
      <p:sp>
        <p:nvSpPr>
          <p:cNvPr id="27676" name="Line 74"/>
          <p:cNvSpPr>
            <a:spLocks noChangeShapeType="1"/>
          </p:cNvSpPr>
          <p:nvPr/>
        </p:nvSpPr>
        <p:spPr bwMode="auto">
          <a:xfrm flipV="1">
            <a:off x="7162800" y="4114800"/>
            <a:ext cx="685800" cy="1588"/>
          </a:xfrm>
          <a:prstGeom prst="line">
            <a:avLst/>
          </a:prstGeom>
          <a:noFill/>
          <a:ln w="25400">
            <a:solidFill>
              <a:schemeClr val="tx1"/>
            </a:solidFill>
            <a:round/>
            <a:headEnd type="none" w="sm" len="sm"/>
            <a:tailEnd type="none" w="sm" len="sm"/>
          </a:ln>
        </p:spPr>
        <p:txBody>
          <a:bodyPr/>
          <a:lstStyle/>
          <a:p>
            <a:endParaRPr lang="en-US"/>
          </a:p>
        </p:txBody>
      </p:sp>
      <p:grpSp>
        <p:nvGrpSpPr>
          <p:cNvPr id="27677" name="Group 75"/>
          <p:cNvGrpSpPr>
            <a:grpSpLocks/>
          </p:cNvGrpSpPr>
          <p:nvPr/>
        </p:nvGrpSpPr>
        <p:grpSpPr bwMode="auto">
          <a:xfrm>
            <a:off x="1981200" y="2286000"/>
            <a:ext cx="457200" cy="152400"/>
            <a:chOff x="1200" y="1440"/>
            <a:chExt cx="288" cy="96"/>
          </a:xfrm>
        </p:grpSpPr>
        <p:sp>
          <p:nvSpPr>
            <p:cNvPr id="27691" name="Rectangle 76"/>
            <p:cNvSpPr>
              <a:spLocks noChangeArrowheads="1"/>
            </p:cNvSpPr>
            <p:nvPr/>
          </p:nvSpPr>
          <p:spPr bwMode="auto">
            <a:xfrm>
              <a:off x="1200" y="1440"/>
              <a:ext cx="288" cy="96"/>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l-GR"/>
            </a:p>
          </p:txBody>
        </p:sp>
        <p:sp>
          <p:nvSpPr>
            <p:cNvPr id="27692" name="Rectangle 77"/>
            <p:cNvSpPr>
              <a:spLocks noChangeArrowheads="1"/>
            </p:cNvSpPr>
            <p:nvPr/>
          </p:nvSpPr>
          <p:spPr bwMode="auto">
            <a:xfrm>
              <a:off x="1392" y="1440"/>
              <a:ext cx="96" cy="96"/>
            </a:xfrm>
            <a:prstGeom prst="rect">
              <a:avLst/>
            </a:prstGeom>
            <a:solidFill>
              <a:srgbClr val="0000FF"/>
            </a:solidFill>
            <a:ln w="12700">
              <a:solidFill>
                <a:schemeClr val="tx1"/>
              </a:solidFill>
              <a:miter lim="800000"/>
              <a:headEnd type="none" w="sm" len="sm"/>
              <a:tailEnd type="none" w="sm" len="sm"/>
            </a:ln>
          </p:spPr>
          <p:txBody>
            <a:bodyPr wrap="none" anchor="ctr"/>
            <a:lstStyle/>
            <a:p>
              <a:endParaRPr lang="el-GR"/>
            </a:p>
          </p:txBody>
        </p:sp>
      </p:grpSp>
      <p:grpSp>
        <p:nvGrpSpPr>
          <p:cNvPr id="27678" name="Group 78"/>
          <p:cNvGrpSpPr>
            <a:grpSpLocks/>
          </p:cNvGrpSpPr>
          <p:nvPr/>
        </p:nvGrpSpPr>
        <p:grpSpPr bwMode="auto">
          <a:xfrm>
            <a:off x="3200400" y="2514600"/>
            <a:ext cx="457200" cy="152400"/>
            <a:chOff x="1200" y="1440"/>
            <a:chExt cx="288" cy="96"/>
          </a:xfrm>
        </p:grpSpPr>
        <p:sp>
          <p:nvSpPr>
            <p:cNvPr id="27689" name="Rectangle 79"/>
            <p:cNvSpPr>
              <a:spLocks noChangeArrowheads="1"/>
            </p:cNvSpPr>
            <p:nvPr/>
          </p:nvSpPr>
          <p:spPr bwMode="auto">
            <a:xfrm>
              <a:off x="1200" y="1440"/>
              <a:ext cx="288" cy="96"/>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l-GR"/>
            </a:p>
          </p:txBody>
        </p:sp>
        <p:sp>
          <p:nvSpPr>
            <p:cNvPr id="27690" name="Rectangle 80"/>
            <p:cNvSpPr>
              <a:spLocks noChangeArrowheads="1"/>
            </p:cNvSpPr>
            <p:nvPr/>
          </p:nvSpPr>
          <p:spPr bwMode="auto">
            <a:xfrm>
              <a:off x="1392" y="1440"/>
              <a:ext cx="96" cy="96"/>
            </a:xfrm>
            <a:prstGeom prst="rect">
              <a:avLst/>
            </a:prstGeom>
            <a:solidFill>
              <a:srgbClr val="0000FF"/>
            </a:solidFill>
            <a:ln w="12700">
              <a:solidFill>
                <a:schemeClr val="tx1"/>
              </a:solidFill>
              <a:miter lim="800000"/>
              <a:headEnd type="none" w="sm" len="sm"/>
              <a:tailEnd type="none" w="sm" len="sm"/>
            </a:ln>
          </p:spPr>
          <p:txBody>
            <a:bodyPr wrap="none" anchor="ctr"/>
            <a:lstStyle/>
            <a:p>
              <a:endParaRPr lang="el-GR"/>
            </a:p>
          </p:txBody>
        </p:sp>
      </p:grpSp>
      <p:grpSp>
        <p:nvGrpSpPr>
          <p:cNvPr id="27679" name="Group 81"/>
          <p:cNvGrpSpPr>
            <a:grpSpLocks/>
          </p:cNvGrpSpPr>
          <p:nvPr/>
        </p:nvGrpSpPr>
        <p:grpSpPr bwMode="auto">
          <a:xfrm>
            <a:off x="4876800" y="2895600"/>
            <a:ext cx="457200" cy="152400"/>
            <a:chOff x="1200" y="1440"/>
            <a:chExt cx="288" cy="96"/>
          </a:xfrm>
        </p:grpSpPr>
        <p:sp>
          <p:nvSpPr>
            <p:cNvPr id="27687" name="Rectangle 82"/>
            <p:cNvSpPr>
              <a:spLocks noChangeArrowheads="1"/>
            </p:cNvSpPr>
            <p:nvPr/>
          </p:nvSpPr>
          <p:spPr bwMode="auto">
            <a:xfrm>
              <a:off x="1200" y="1440"/>
              <a:ext cx="288" cy="96"/>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l-GR"/>
            </a:p>
          </p:txBody>
        </p:sp>
        <p:sp>
          <p:nvSpPr>
            <p:cNvPr id="27688" name="Rectangle 83"/>
            <p:cNvSpPr>
              <a:spLocks noChangeArrowheads="1"/>
            </p:cNvSpPr>
            <p:nvPr/>
          </p:nvSpPr>
          <p:spPr bwMode="auto">
            <a:xfrm>
              <a:off x="1392" y="1440"/>
              <a:ext cx="96" cy="96"/>
            </a:xfrm>
            <a:prstGeom prst="rect">
              <a:avLst/>
            </a:prstGeom>
            <a:solidFill>
              <a:srgbClr val="0000FF"/>
            </a:solidFill>
            <a:ln w="12700">
              <a:solidFill>
                <a:schemeClr val="tx1"/>
              </a:solidFill>
              <a:miter lim="800000"/>
              <a:headEnd type="none" w="sm" len="sm"/>
              <a:tailEnd type="none" w="sm" len="sm"/>
            </a:ln>
          </p:spPr>
          <p:txBody>
            <a:bodyPr wrap="none" anchor="ctr"/>
            <a:lstStyle/>
            <a:p>
              <a:endParaRPr lang="el-GR"/>
            </a:p>
          </p:txBody>
        </p:sp>
      </p:grpSp>
      <p:grpSp>
        <p:nvGrpSpPr>
          <p:cNvPr id="27680" name="Group 84"/>
          <p:cNvGrpSpPr>
            <a:grpSpLocks/>
          </p:cNvGrpSpPr>
          <p:nvPr/>
        </p:nvGrpSpPr>
        <p:grpSpPr bwMode="auto">
          <a:xfrm>
            <a:off x="5943600" y="2819400"/>
            <a:ext cx="457200" cy="152400"/>
            <a:chOff x="1200" y="1440"/>
            <a:chExt cx="288" cy="96"/>
          </a:xfrm>
        </p:grpSpPr>
        <p:sp>
          <p:nvSpPr>
            <p:cNvPr id="27685" name="Rectangle 85"/>
            <p:cNvSpPr>
              <a:spLocks noChangeArrowheads="1"/>
            </p:cNvSpPr>
            <p:nvPr/>
          </p:nvSpPr>
          <p:spPr bwMode="auto">
            <a:xfrm>
              <a:off x="1200" y="1440"/>
              <a:ext cx="288" cy="96"/>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l-GR"/>
            </a:p>
          </p:txBody>
        </p:sp>
        <p:sp>
          <p:nvSpPr>
            <p:cNvPr id="27686" name="Rectangle 86"/>
            <p:cNvSpPr>
              <a:spLocks noChangeArrowheads="1"/>
            </p:cNvSpPr>
            <p:nvPr/>
          </p:nvSpPr>
          <p:spPr bwMode="auto">
            <a:xfrm>
              <a:off x="1392" y="1440"/>
              <a:ext cx="96" cy="96"/>
            </a:xfrm>
            <a:prstGeom prst="rect">
              <a:avLst/>
            </a:prstGeom>
            <a:solidFill>
              <a:srgbClr val="0000FF"/>
            </a:solidFill>
            <a:ln w="12700">
              <a:solidFill>
                <a:schemeClr val="tx1"/>
              </a:solidFill>
              <a:miter lim="800000"/>
              <a:headEnd type="none" w="sm" len="sm"/>
              <a:tailEnd type="none" w="sm" len="sm"/>
            </a:ln>
          </p:spPr>
          <p:txBody>
            <a:bodyPr wrap="none" anchor="ctr"/>
            <a:lstStyle/>
            <a:p>
              <a:endParaRPr lang="el-GR"/>
            </a:p>
          </p:txBody>
        </p:sp>
      </p:grpSp>
      <p:grpSp>
        <p:nvGrpSpPr>
          <p:cNvPr id="27681" name="Group 87"/>
          <p:cNvGrpSpPr>
            <a:grpSpLocks/>
          </p:cNvGrpSpPr>
          <p:nvPr/>
        </p:nvGrpSpPr>
        <p:grpSpPr bwMode="auto">
          <a:xfrm>
            <a:off x="7315200" y="2438400"/>
            <a:ext cx="457200" cy="152400"/>
            <a:chOff x="1200" y="1440"/>
            <a:chExt cx="288" cy="96"/>
          </a:xfrm>
        </p:grpSpPr>
        <p:sp>
          <p:nvSpPr>
            <p:cNvPr id="27683" name="Rectangle 88"/>
            <p:cNvSpPr>
              <a:spLocks noChangeArrowheads="1"/>
            </p:cNvSpPr>
            <p:nvPr/>
          </p:nvSpPr>
          <p:spPr bwMode="auto">
            <a:xfrm>
              <a:off x="1200" y="1440"/>
              <a:ext cx="288" cy="96"/>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l-GR"/>
            </a:p>
          </p:txBody>
        </p:sp>
        <p:sp>
          <p:nvSpPr>
            <p:cNvPr id="27684" name="Rectangle 89"/>
            <p:cNvSpPr>
              <a:spLocks noChangeArrowheads="1"/>
            </p:cNvSpPr>
            <p:nvPr/>
          </p:nvSpPr>
          <p:spPr bwMode="auto">
            <a:xfrm>
              <a:off x="1392" y="1440"/>
              <a:ext cx="96" cy="96"/>
            </a:xfrm>
            <a:prstGeom prst="rect">
              <a:avLst/>
            </a:prstGeom>
            <a:solidFill>
              <a:srgbClr val="0000FF"/>
            </a:solidFill>
            <a:ln w="12700">
              <a:solidFill>
                <a:schemeClr val="tx1"/>
              </a:solidFill>
              <a:miter lim="800000"/>
              <a:headEnd type="none" w="sm" len="sm"/>
              <a:tailEnd type="none" w="sm" len="sm"/>
            </a:ln>
          </p:spPr>
          <p:txBody>
            <a:bodyPr wrap="none" anchor="ctr"/>
            <a:lstStyle/>
            <a:p>
              <a:endParaRPr lang="el-GR"/>
            </a:p>
          </p:txBody>
        </p:sp>
      </p:grpSp>
      <p:sp>
        <p:nvSpPr>
          <p:cNvPr id="27682" name="Line 90"/>
          <p:cNvSpPr>
            <a:spLocks noChangeShapeType="1"/>
          </p:cNvSpPr>
          <p:nvPr/>
        </p:nvSpPr>
        <p:spPr bwMode="auto">
          <a:xfrm flipH="1">
            <a:off x="7162800" y="2743200"/>
            <a:ext cx="685800" cy="0"/>
          </a:xfrm>
          <a:prstGeom prst="line">
            <a:avLst/>
          </a:prstGeom>
          <a:noFill/>
          <a:ln w="28575">
            <a:solidFill>
              <a:schemeClr val="tx1"/>
            </a:solidFill>
            <a:round/>
            <a:headEnd type="none" w="sm" len="sm"/>
            <a:tailEnd type="none" w="sm" len="sm"/>
          </a:ln>
        </p:spPr>
        <p:txBody>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p:txBody>
          <a:bodyPr/>
          <a:lstStyle/>
          <a:p>
            <a:endParaRPr lang="en-US" smtClean="0"/>
          </a:p>
          <a:p>
            <a:pPr>
              <a:buFont typeface="Monotype Sorts" pitchFamily="2" charset="2"/>
              <a:buNone/>
            </a:pPr>
            <a:endParaRPr lang="en-US" sz="4000" smtClean="0">
              <a:sym typeface="Webdings" pitchFamily="18" charset="2"/>
            </a:endParaRPr>
          </a:p>
          <a:p>
            <a:pPr>
              <a:buFont typeface="Monotype Sorts" pitchFamily="2" charset="2"/>
              <a:buNone/>
            </a:pPr>
            <a:endParaRPr lang="el-GR" sz="4000" smtClean="0"/>
          </a:p>
          <a:p>
            <a:pPr>
              <a:buFont typeface="Monotype Sorts" pitchFamily="2" charset="2"/>
              <a:buNone/>
            </a:pPr>
            <a:r>
              <a:rPr lang="el-GR" smtClean="0"/>
              <a:t>   Ας θεωρήσομε τώρα ένα δίκτυο μεταγωγής πακέτων και ας συζητήσομε τις </a:t>
            </a:r>
            <a:r>
              <a:rPr lang="el-GR" smtClean="0">
                <a:solidFill>
                  <a:schemeClr val="accent1"/>
                </a:solidFill>
              </a:rPr>
              <a:t>διάφορες καθυστερήσεις</a:t>
            </a:r>
            <a:endParaRPr lang="el-GR" smtClean="0"/>
          </a:p>
          <a:p>
            <a:pPr>
              <a:buFont typeface="Monotype Sorts" pitchFamily="2" charset="2"/>
              <a:buNone/>
            </a:pPr>
            <a:r>
              <a:rPr lang="el-GR" smtClean="0"/>
              <a:t>                    και </a:t>
            </a:r>
            <a:r>
              <a:rPr lang="el-GR" smtClean="0">
                <a:solidFill>
                  <a:schemeClr val="accent1"/>
                </a:solidFill>
              </a:rPr>
              <a:t>απώλειες</a:t>
            </a:r>
            <a:r>
              <a:rPr lang="el-GR" smtClean="0"/>
              <a:t> των πακέτων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p:txBody>
          <a:bodyPr/>
          <a:lstStyle/>
          <a:p>
            <a:r>
              <a:rPr lang="el-GR" sz="2800" smtClean="0"/>
              <a:t>Τέσσερεις πηγές καθυστέρησης</a:t>
            </a:r>
            <a:r>
              <a:rPr lang="en-US" sz="2800" smtClean="0"/>
              <a:t> </a:t>
            </a:r>
            <a:r>
              <a:rPr lang="el-GR" sz="2800" smtClean="0"/>
              <a:t>σε ένα δρομολογητή</a:t>
            </a:r>
          </a:p>
        </p:txBody>
      </p:sp>
      <p:sp>
        <p:nvSpPr>
          <p:cNvPr id="29699" name="Content Placeholder 2"/>
          <p:cNvSpPr>
            <a:spLocks noGrp="1"/>
          </p:cNvSpPr>
          <p:nvPr>
            <p:ph idx="4294967295"/>
          </p:nvPr>
        </p:nvSpPr>
        <p:spPr>
          <a:xfrm>
            <a:off x="-252413" y="1125538"/>
            <a:ext cx="4427538" cy="4648200"/>
          </a:xfrm>
        </p:spPr>
        <p:txBody>
          <a:bodyPr/>
          <a:lstStyle/>
          <a:p>
            <a:pPr>
              <a:buFont typeface="Monotype Sorts" pitchFamily="2" charset="2"/>
              <a:buNone/>
            </a:pPr>
            <a:r>
              <a:rPr lang="en-US" smtClean="0"/>
              <a:t>  </a:t>
            </a:r>
            <a:r>
              <a:rPr lang="el-GR" smtClean="0"/>
              <a:t>1. Επεξεργασία στον κόμβο:</a:t>
            </a:r>
          </a:p>
          <a:p>
            <a:pPr lvl="1"/>
            <a:r>
              <a:rPr lang="el-GR" b="1" smtClean="0">
                <a:solidFill>
                  <a:srgbClr val="008000"/>
                </a:solidFill>
              </a:rPr>
              <a:t>Εξέταση του </a:t>
            </a:r>
            <a:r>
              <a:rPr lang="en-US" b="1" smtClean="0">
                <a:solidFill>
                  <a:srgbClr val="008000"/>
                </a:solidFill>
              </a:rPr>
              <a:t>header</a:t>
            </a:r>
          </a:p>
          <a:p>
            <a:pPr lvl="1"/>
            <a:r>
              <a:rPr lang="el-GR" b="1" smtClean="0">
                <a:solidFill>
                  <a:srgbClr val="008000"/>
                </a:solidFill>
              </a:rPr>
              <a:t>Προσδιορισμός ζεύξης εξόδου</a:t>
            </a:r>
          </a:p>
          <a:p>
            <a:pPr lvl="1"/>
            <a:r>
              <a:rPr lang="el-GR" b="1" smtClean="0">
                <a:solidFill>
                  <a:srgbClr val="008000"/>
                </a:solidFill>
              </a:rPr>
              <a:t>Έλεγχος σφαλμάτων </a:t>
            </a:r>
            <a:r>
              <a:rPr lang="en-US" b="1" smtClean="0">
                <a:solidFill>
                  <a:srgbClr val="008000"/>
                </a:solidFill>
              </a:rPr>
              <a:t>bits</a:t>
            </a:r>
            <a:endParaRPr lang="el-GR" b="1" smtClean="0">
              <a:solidFill>
                <a:srgbClr val="008000"/>
              </a:solidFill>
            </a:endParaRPr>
          </a:p>
          <a:p>
            <a:pPr lvl="1"/>
            <a:r>
              <a:rPr lang="el-GR" smtClean="0"/>
              <a:t>Τάξεως </a:t>
            </a:r>
            <a:r>
              <a:rPr lang="en-US" smtClean="0"/>
              <a:t>microseconds</a:t>
            </a:r>
            <a:endParaRPr lang="el-GR" smtClean="0"/>
          </a:p>
        </p:txBody>
      </p:sp>
      <p:sp>
        <p:nvSpPr>
          <p:cNvPr id="29700" name="Content Placeholder 2"/>
          <p:cNvSpPr txBox="1">
            <a:spLocks/>
          </p:cNvSpPr>
          <p:nvPr/>
        </p:nvSpPr>
        <p:spPr bwMode="auto">
          <a:xfrm>
            <a:off x="3995738" y="1125538"/>
            <a:ext cx="5400675" cy="4575175"/>
          </a:xfrm>
          <a:prstGeom prst="rect">
            <a:avLst/>
          </a:prstGeom>
          <a:noFill/>
          <a:ln w="9525">
            <a:noFill/>
            <a:miter lim="800000"/>
            <a:headEnd/>
            <a:tailEnd/>
          </a:ln>
        </p:spPr>
        <p:txBody>
          <a:bodyPr lIns="92075" tIns="46038" rIns="92075" bIns="46038"/>
          <a:lstStyle/>
          <a:p>
            <a:pPr marL="342900" indent="-342900" algn="l" eaLnBrk="0" hangingPunct="0">
              <a:spcBef>
                <a:spcPct val="20000"/>
              </a:spcBef>
              <a:buClr>
                <a:srgbClr val="C700C7"/>
              </a:buClr>
              <a:buSzPct val="64000"/>
              <a:buFont typeface="Monotype Sorts" pitchFamily="2" charset="2"/>
              <a:buNone/>
            </a:pPr>
            <a:r>
              <a:rPr lang="en-US" sz="2400"/>
              <a:t>2.</a:t>
            </a:r>
            <a:r>
              <a:rPr lang="el-GR" sz="2400"/>
              <a:t>  Αναμονή στην ουρά:</a:t>
            </a:r>
          </a:p>
          <a:p>
            <a:pPr marL="762000" lvl="1" indent="-304800" algn="l" eaLnBrk="0" hangingPunct="0">
              <a:spcBef>
                <a:spcPct val="20000"/>
              </a:spcBef>
              <a:buClr>
                <a:srgbClr val="C700C7"/>
              </a:buClr>
              <a:buSzPct val="64000"/>
              <a:buFont typeface="Monotype Sorts" pitchFamily="2" charset="2"/>
              <a:buChar char="n"/>
            </a:pPr>
            <a:r>
              <a:rPr lang="el-GR" sz="2000"/>
              <a:t>Χρόνος </a:t>
            </a:r>
            <a:r>
              <a:rPr lang="el-GR" sz="2000" b="1">
                <a:solidFill>
                  <a:srgbClr val="008000"/>
                </a:solidFill>
              </a:rPr>
              <a:t>αναμονής στη ζεύξη εξόδου</a:t>
            </a:r>
            <a:endParaRPr lang="en-US" sz="2000" b="1">
              <a:solidFill>
                <a:srgbClr val="008000"/>
              </a:solidFill>
            </a:endParaRPr>
          </a:p>
          <a:p>
            <a:pPr marL="762000" lvl="1" indent="-304800" algn="l" eaLnBrk="0" hangingPunct="0">
              <a:spcBef>
                <a:spcPct val="20000"/>
              </a:spcBef>
              <a:buClr>
                <a:srgbClr val="C700C7"/>
              </a:buClr>
              <a:buSzPct val="64000"/>
              <a:buFont typeface="Monotype Sorts" pitchFamily="2" charset="2"/>
              <a:buChar char="n"/>
            </a:pPr>
            <a:r>
              <a:rPr lang="el-GR" sz="2000"/>
              <a:t>Εξαρτάται από το βαθμό συμφόρησης του δρομολογητή</a:t>
            </a:r>
            <a:endParaRPr lang="en-US" sz="2000"/>
          </a:p>
          <a:p>
            <a:pPr marL="762000" lvl="1" indent="-304800" algn="l" eaLnBrk="0" hangingPunct="0">
              <a:spcBef>
                <a:spcPct val="20000"/>
              </a:spcBef>
              <a:buClr>
                <a:srgbClr val="C700C7"/>
              </a:buClr>
              <a:buSzPct val="64000"/>
              <a:buFont typeface="Monotype Sorts" pitchFamily="2" charset="2"/>
              <a:buChar char="n"/>
            </a:pPr>
            <a:r>
              <a:rPr lang="el-GR" sz="2000"/>
              <a:t>Τάξεως</a:t>
            </a:r>
            <a:r>
              <a:rPr lang="en-US" sz="2000"/>
              <a:t> microseconds ~milliseconds</a:t>
            </a:r>
          </a:p>
          <a:p>
            <a:pPr marL="762000" lvl="1" indent="-304800" algn="l" eaLnBrk="0" hangingPunct="0">
              <a:spcBef>
                <a:spcPct val="20000"/>
              </a:spcBef>
              <a:buClr>
                <a:srgbClr val="C700C7"/>
              </a:buClr>
              <a:buSzPct val="64000"/>
              <a:buFont typeface="Monotype Sorts" pitchFamily="2" charset="2"/>
              <a:buChar char="n"/>
            </a:pPr>
            <a:endParaRPr lang="en-US" sz="2000"/>
          </a:p>
          <a:p>
            <a:pPr marL="762000" lvl="1" indent="-304800" algn="l" eaLnBrk="0" hangingPunct="0">
              <a:spcBef>
                <a:spcPct val="20000"/>
              </a:spcBef>
              <a:buClr>
                <a:srgbClr val="C700C7"/>
              </a:buClr>
              <a:buSzPct val="64000"/>
            </a:pPr>
            <a:endParaRPr lang="en-US" sz="2000"/>
          </a:p>
        </p:txBody>
      </p:sp>
      <p:pic>
        <p:nvPicPr>
          <p:cNvPr id="29701" name="Picture 2"/>
          <p:cNvPicPr>
            <a:picLocks noChangeAspect="1" noChangeArrowheads="1"/>
          </p:cNvPicPr>
          <p:nvPr/>
        </p:nvPicPr>
        <p:blipFill>
          <a:blip r:embed="rId2" cstate="print"/>
          <a:srcRect/>
          <a:stretch>
            <a:fillRect/>
          </a:stretch>
        </p:blipFill>
        <p:spPr bwMode="auto">
          <a:xfrm>
            <a:off x="1071563" y="4057650"/>
            <a:ext cx="6786562" cy="2300288"/>
          </a:xfrm>
          <a:prstGeom prst="rect">
            <a:avLst/>
          </a:prstGeom>
          <a:noFill/>
          <a:ln w="12700">
            <a:noFill/>
            <a:miter lim="800000"/>
            <a:headEnd type="none" w="sm" len="sm"/>
            <a:tailEnd type="none" w="sm" len="sm"/>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p:txBody>
          <a:bodyPr/>
          <a:lstStyle/>
          <a:p>
            <a:r>
              <a:rPr lang="el-GR" sz="2800" smtClean="0"/>
              <a:t>Τέσσερεις πηγές καθυστέρησης</a:t>
            </a:r>
            <a:r>
              <a:rPr lang="en-US" sz="2800" smtClean="0"/>
              <a:t> </a:t>
            </a:r>
            <a:r>
              <a:rPr lang="el-GR" sz="2800" smtClean="0"/>
              <a:t>σε ένα δρομολογητή </a:t>
            </a:r>
          </a:p>
        </p:txBody>
      </p:sp>
      <p:sp>
        <p:nvSpPr>
          <p:cNvPr id="30723" name="Content Placeholder 2"/>
          <p:cNvSpPr>
            <a:spLocks noGrp="1"/>
          </p:cNvSpPr>
          <p:nvPr>
            <p:ph idx="4294967295"/>
          </p:nvPr>
        </p:nvSpPr>
        <p:spPr>
          <a:xfrm>
            <a:off x="28575" y="1125538"/>
            <a:ext cx="5400675" cy="4648200"/>
          </a:xfrm>
        </p:spPr>
        <p:txBody>
          <a:bodyPr/>
          <a:lstStyle/>
          <a:p>
            <a:r>
              <a:rPr lang="el-GR" sz="1900" smtClean="0"/>
              <a:t>3. Καθυστέρηση μετάδοσης</a:t>
            </a:r>
          </a:p>
          <a:p>
            <a:pPr lvl="1"/>
            <a:r>
              <a:rPr lang="en-US" sz="1900" smtClean="0"/>
              <a:t>R: </a:t>
            </a:r>
            <a:r>
              <a:rPr lang="en-US" sz="1900" b="1" smtClean="0">
                <a:solidFill>
                  <a:srgbClr val="008000"/>
                </a:solidFill>
              </a:rPr>
              <a:t>bandwidth </a:t>
            </a:r>
            <a:r>
              <a:rPr lang="el-GR" sz="1900" b="1" smtClean="0">
                <a:solidFill>
                  <a:srgbClr val="008000"/>
                </a:solidFill>
              </a:rPr>
              <a:t>ζεύξης</a:t>
            </a:r>
            <a:r>
              <a:rPr lang="el-GR" sz="1900" smtClean="0"/>
              <a:t> (</a:t>
            </a:r>
            <a:r>
              <a:rPr lang="en-US" sz="1900" smtClean="0"/>
              <a:t>bps</a:t>
            </a:r>
            <a:r>
              <a:rPr lang="el-GR" sz="1900" smtClean="0"/>
              <a:t>)</a:t>
            </a:r>
            <a:endParaRPr lang="en-US" sz="1900" smtClean="0"/>
          </a:p>
          <a:p>
            <a:pPr lvl="1"/>
            <a:r>
              <a:rPr lang="en-US" sz="1900" smtClean="0"/>
              <a:t>L: </a:t>
            </a:r>
            <a:r>
              <a:rPr lang="el-GR" sz="1900" b="1" smtClean="0">
                <a:solidFill>
                  <a:srgbClr val="008000"/>
                </a:solidFill>
              </a:rPr>
              <a:t>μήκος πακέτου</a:t>
            </a:r>
            <a:r>
              <a:rPr lang="el-GR" sz="1900" smtClean="0"/>
              <a:t> (</a:t>
            </a:r>
            <a:r>
              <a:rPr lang="en-US" sz="1900" smtClean="0"/>
              <a:t>bits</a:t>
            </a:r>
            <a:r>
              <a:rPr lang="el-GR" sz="1900" smtClean="0"/>
              <a:t>)</a:t>
            </a:r>
            <a:endParaRPr lang="en-US" sz="1900" smtClean="0"/>
          </a:p>
          <a:p>
            <a:pPr lvl="1"/>
            <a:r>
              <a:rPr lang="el-GR" sz="1900" smtClean="0"/>
              <a:t>Χρόνος μετάδοσης πακέτου</a:t>
            </a:r>
            <a:r>
              <a:rPr lang="en-US" sz="1900" smtClean="0"/>
              <a:t>: L/R</a:t>
            </a:r>
          </a:p>
          <a:p>
            <a:pPr lvl="1"/>
            <a:r>
              <a:rPr lang="el-GR" sz="1900" smtClean="0"/>
              <a:t>Τάξεως </a:t>
            </a:r>
            <a:r>
              <a:rPr lang="en-US" sz="1900" smtClean="0"/>
              <a:t>microseconds </a:t>
            </a:r>
            <a:r>
              <a:rPr lang="el-GR" sz="1900" smtClean="0"/>
              <a:t>με</a:t>
            </a:r>
            <a:r>
              <a:rPr lang="en-US" sz="1900" smtClean="0"/>
              <a:t> milliseconds</a:t>
            </a:r>
          </a:p>
          <a:p>
            <a:pPr lvl="1">
              <a:buFont typeface="Wingdings" pitchFamily="2" charset="2"/>
              <a:buChar char="F"/>
            </a:pPr>
            <a:r>
              <a:rPr lang="el-GR" sz="1900" smtClean="0"/>
              <a:t>Αντιστοιχεί στην </a:t>
            </a:r>
            <a:r>
              <a:rPr lang="el-GR" sz="1900" smtClean="0">
                <a:solidFill>
                  <a:schemeClr val="accent1"/>
                </a:solidFill>
              </a:rPr>
              <a:t>προώθηση </a:t>
            </a:r>
            <a:r>
              <a:rPr lang="el-GR" sz="1900" b="1" smtClean="0">
                <a:solidFill>
                  <a:schemeClr val="accent1"/>
                </a:solidFill>
              </a:rPr>
              <a:t>όλων των </a:t>
            </a:r>
            <a:r>
              <a:rPr lang="en-US" sz="1900" b="1" smtClean="0">
                <a:solidFill>
                  <a:schemeClr val="accent1"/>
                </a:solidFill>
              </a:rPr>
              <a:t>bits </a:t>
            </a:r>
            <a:r>
              <a:rPr lang="el-GR" sz="1900" b="1" smtClean="0">
                <a:solidFill>
                  <a:schemeClr val="accent1"/>
                </a:solidFill>
              </a:rPr>
              <a:t>του πακέτου </a:t>
            </a:r>
            <a:r>
              <a:rPr lang="el-GR" sz="1900" smtClean="0">
                <a:solidFill>
                  <a:schemeClr val="accent1"/>
                </a:solidFill>
              </a:rPr>
              <a:t>στη ζεύξη</a:t>
            </a:r>
          </a:p>
        </p:txBody>
      </p:sp>
      <p:pic>
        <p:nvPicPr>
          <p:cNvPr id="30724" name="Picture 2"/>
          <p:cNvPicPr>
            <a:picLocks noChangeAspect="1" noChangeArrowheads="1"/>
          </p:cNvPicPr>
          <p:nvPr/>
        </p:nvPicPr>
        <p:blipFill>
          <a:blip r:embed="rId3" cstate="print"/>
          <a:srcRect/>
          <a:stretch>
            <a:fillRect/>
          </a:stretch>
        </p:blipFill>
        <p:spPr bwMode="auto">
          <a:xfrm>
            <a:off x="250825" y="4214813"/>
            <a:ext cx="6643688" cy="2643187"/>
          </a:xfrm>
          <a:prstGeom prst="rect">
            <a:avLst/>
          </a:prstGeom>
          <a:noFill/>
          <a:ln w="12700">
            <a:noFill/>
            <a:miter lim="800000"/>
            <a:headEnd type="none" w="sm" len="sm"/>
            <a:tailEnd type="none" w="sm" len="sm"/>
          </a:ln>
        </p:spPr>
      </p:pic>
      <p:sp>
        <p:nvSpPr>
          <p:cNvPr id="30725" name="Content Placeholder 2"/>
          <p:cNvSpPr txBox="1">
            <a:spLocks/>
          </p:cNvSpPr>
          <p:nvPr/>
        </p:nvSpPr>
        <p:spPr bwMode="auto">
          <a:xfrm>
            <a:off x="4564063" y="1138238"/>
            <a:ext cx="4579937" cy="4648200"/>
          </a:xfrm>
          <a:prstGeom prst="rect">
            <a:avLst/>
          </a:prstGeom>
          <a:noFill/>
          <a:ln w="9525">
            <a:noFill/>
            <a:miter lim="800000"/>
            <a:headEnd/>
            <a:tailEnd/>
          </a:ln>
        </p:spPr>
        <p:txBody>
          <a:bodyPr lIns="92075" tIns="46038" rIns="92075" bIns="46038"/>
          <a:lstStyle/>
          <a:p>
            <a:pPr marL="342900" indent="-342900" algn="l" eaLnBrk="0" hangingPunct="0">
              <a:spcBef>
                <a:spcPct val="20000"/>
              </a:spcBef>
              <a:buClr>
                <a:srgbClr val="C700C7"/>
              </a:buClr>
              <a:buSzPct val="64000"/>
              <a:buFont typeface="Monotype Sorts" pitchFamily="2" charset="2"/>
              <a:buChar char="l"/>
            </a:pPr>
            <a:r>
              <a:rPr lang="en-US" sz="1900"/>
              <a:t>4</a:t>
            </a:r>
            <a:r>
              <a:rPr lang="el-GR" sz="1900"/>
              <a:t>. Καθυστέρηση διάδοσης</a:t>
            </a:r>
          </a:p>
          <a:p>
            <a:pPr marL="742950" lvl="1" indent="-285750" algn="l" eaLnBrk="0" hangingPunct="0">
              <a:spcBef>
                <a:spcPct val="20000"/>
              </a:spcBef>
              <a:buClr>
                <a:srgbClr val="C700C7"/>
              </a:buClr>
              <a:buSzPct val="64000"/>
              <a:buFont typeface="Monotype Sorts" pitchFamily="2" charset="2"/>
              <a:buChar char="n"/>
            </a:pPr>
            <a:r>
              <a:rPr lang="en-US" sz="1900"/>
              <a:t>D: </a:t>
            </a:r>
            <a:r>
              <a:rPr lang="el-GR" sz="1900" b="1">
                <a:solidFill>
                  <a:srgbClr val="008000"/>
                </a:solidFill>
              </a:rPr>
              <a:t>μήκος φυσικής ζεύξης</a:t>
            </a:r>
            <a:endParaRPr lang="en-US" sz="1900" b="1">
              <a:solidFill>
                <a:srgbClr val="008000"/>
              </a:solidFill>
            </a:endParaRPr>
          </a:p>
          <a:p>
            <a:pPr marL="742950" lvl="1" indent="-285750" algn="l" eaLnBrk="0" hangingPunct="0">
              <a:spcBef>
                <a:spcPct val="20000"/>
              </a:spcBef>
              <a:buClr>
                <a:srgbClr val="C700C7"/>
              </a:buClr>
              <a:buSzPct val="64000"/>
              <a:buFont typeface="Monotype Sorts" pitchFamily="2" charset="2"/>
              <a:buChar char="n"/>
            </a:pPr>
            <a:r>
              <a:rPr lang="en-US" sz="1900"/>
              <a:t>S: </a:t>
            </a:r>
            <a:r>
              <a:rPr lang="el-GR" sz="1900" b="1">
                <a:solidFill>
                  <a:srgbClr val="008000"/>
                </a:solidFill>
              </a:rPr>
              <a:t>ταχύτητα διάδοσης μέσου</a:t>
            </a:r>
            <a:r>
              <a:rPr lang="el-GR" sz="1900"/>
              <a:t> (</a:t>
            </a:r>
            <a:r>
              <a:rPr lang="el-GR" sz="1900">
                <a:cs typeface="Times New Roman" pitchFamily="18" charset="0"/>
              </a:rPr>
              <a:t>~</a:t>
            </a:r>
            <a:r>
              <a:rPr lang="en-US" sz="1900">
                <a:cs typeface="Times New Roman" pitchFamily="18" charset="0"/>
              </a:rPr>
              <a:t> 2-3 x 10</a:t>
            </a:r>
            <a:r>
              <a:rPr lang="en-US" sz="1900" baseline="30000">
                <a:cs typeface="Times New Roman" pitchFamily="18" charset="0"/>
              </a:rPr>
              <a:t>8</a:t>
            </a:r>
            <a:r>
              <a:rPr lang="en-US" sz="1900">
                <a:cs typeface="Times New Roman" pitchFamily="18" charset="0"/>
              </a:rPr>
              <a:t> m/sec</a:t>
            </a:r>
            <a:r>
              <a:rPr lang="el-GR" sz="1900"/>
              <a:t>)</a:t>
            </a:r>
            <a:endParaRPr lang="en-US" sz="1900"/>
          </a:p>
          <a:p>
            <a:pPr marL="742950" lvl="1" indent="-285750" algn="l" eaLnBrk="0" hangingPunct="0">
              <a:spcBef>
                <a:spcPct val="20000"/>
              </a:spcBef>
              <a:buClr>
                <a:srgbClr val="C700C7"/>
              </a:buClr>
              <a:buSzPct val="64000"/>
              <a:buFont typeface="Monotype Sorts" pitchFamily="2" charset="2"/>
              <a:buChar char="n"/>
            </a:pPr>
            <a:r>
              <a:rPr lang="el-GR" sz="1900"/>
              <a:t>Χρόνος διάδοσης πακέτου </a:t>
            </a:r>
            <a:r>
              <a:rPr lang="en-US" sz="1900"/>
              <a:t>D/S</a:t>
            </a:r>
          </a:p>
          <a:p>
            <a:pPr marL="742950" lvl="1" indent="-285750" algn="l" eaLnBrk="0" hangingPunct="0">
              <a:spcBef>
                <a:spcPct val="20000"/>
              </a:spcBef>
              <a:buClr>
                <a:srgbClr val="C700C7"/>
              </a:buClr>
              <a:buSzPct val="64000"/>
              <a:buFont typeface="Monotype Sorts" pitchFamily="2" charset="2"/>
              <a:buChar char="n"/>
            </a:pPr>
            <a:r>
              <a:rPr lang="el-GR" sz="1900"/>
              <a:t>Τάξεως </a:t>
            </a:r>
            <a:r>
              <a:rPr lang="en-US" sz="1900"/>
              <a:t>microseconds </a:t>
            </a:r>
            <a:r>
              <a:rPr lang="el-GR" sz="1900"/>
              <a:t>με</a:t>
            </a:r>
            <a:r>
              <a:rPr lang="en-US" sz="1900"/>
              <a:t> milliseconds</a:t>
            </a:r>
          </a:p>
          <a:p>
            <a:pPr marL="742950" lvl="1" indent="-285750" algn="l" eaLnBrk="0" hangingPunct="0">
              <a:spcBef>
                <a:spcPct val="20000"/>
              </a:spcBef>
              <a:buClr>
                <a:srgbClr val="C700C7"/>
              </a:buClr>
              <a:buSzPct val="64000"/>
              <a:buFont typeface="Monotype Sorts" pitchFamily="2" charset="2"/>
              <a:buNone/>
            </a:pPr>
            <a:r>
              <a:rPr lang="en-US" sz="1900">
                <a:sym typeface="Wingdings" pitchFamily="2" charset="2"/>
              </a:rPr>
              <a:t> </a:t>
            </a:r>
            <a:r>
              <a:rPr lang="el-GR" sz="1900" b="1">
                <a:sym typeface="Wingdings" pitchFamily="2" charset="2"/>
              </a:rPr>
              <a:t>Ένα </a:t>
            </a:r>
            <a:r>
              <a:rPr lang="en-US" sz="1900" b="1">
                <a:sym typeface="Wingdings" pitchFamily="2" charset="2"/>
              </a:rPr>
              <a:t>bit</a:t>
            </a:r>
            <a:r>
              <a:rPr lang="en-US" sz="1900">
                <a:sym typeface="Wingdings" pitchFamily="2" charset="2"/>
              </a:rPr>
              <a:t>, </a:t>
            </a:r>
            <a:r>
              <a:rPr lang="el-GR" sz="1900">
                <a:sym typeface="Wingdings" pitchFamily="2" charset="2"/>
              </a:rPr>
              <a:t>αφ</a:t>
            </a:r>
            <a:r>
              <a:rPr lang="el-GR" sz="1900"/>
              <a:t>ού προωθηθεί προς τη ζεύξη,</a:t>
            </a:r>
            <a:r>
              <a:rPr lang="en-US" sz="1900"/>
              <a:t> </a:t>
            </a:r>
            <a:r>
              <a:rPr lang="el-GR" sz="1900" b="1">
                <a:solidFill>
                  <a:schemeClr val="accent1"/>
                </a:solidFill>
              </a:rPr>
              <a:t>πρέπει να διαδοθεί ως το δρομολογητή</a:t>
            </a:r>
            <a:r>
              <a:rPr lang="en-US" sz="1900" b="1">
                <a:solidFill>
                  <a:schemeClr val="accent1"/>
                </a:solidFill>
              </a:rPr>
              <a:t> </a:t>
            </a:r>
            <a:endParaRPr lang="el-GR" sz="1900" b="1">
              <a:solidFill>
                <a:schemeClr val="accent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p:txBody>
          <a:bodyPr/>
          <a:lstStyle/>
          <a:p>
            <a:r>
              <a:rPr lang="el-GR" smtClean="0"/>
              <a:t>Καθυστέρηση στον κόμβο</a:t>
            </a:r>
          </a:p>
        </p:txBody>
      </p:sp>
      <p:sp>
        <p:nvSpPr>
          <p:cNvPr id="31747" name="Content Placeholder 2"/>
          <p:cNvSpPr>
            <a:spLocks noGrp="1"/>
          </p:cNvSpPr>
          <p:nvPr>
            <p:ph idx="4294967295"/>
          </p:nvPr>
        </p:nvSpPr>
        <p:spPr>
          <a:xfrm>
            <a:off x="179388" y="1989138"/>
            <a:ext cx="8893175" cy="4648200"/>
          </a:xfrm>
        </p:spPr>
        <p:txBody>
          <a:bodyPr/>
          <a:lstStyle/>
          <a:p>
            <a:endParaRPr lang="el-GR" smtClean="0"/>
          </a:p>
          <a:p>
            <a:pPr>
              <a:buFont typeface="Monotype Sorts" pitchFamily="2" charset="2"/>
              <a:buNone/>
            </a:pPr>
            <a:r>
              <a:rPr lang="el-GR" smtClean="0"/>
              <a:t>Καθυστέρηση κόμβου είναι η καθυστέρηση σε ένα δρομολογητή</a:t>
            </a:r>
            <a:r>
              <a:rPr lang="en-US" smtClean="0"/>
              <a:t> </a:t>
            </a:r>
          </a:p>
          <a:p>
            <a:r>
              <a:rPr lang="en-US" smtClean="0"/>
              <a:t>d</a:t>
            </a:r>
            <a:r>
              <a:rPr lang="en-US" baseline="-25000" smtClean="0"/>
              <a:t>proc</a:t>
            </a:r>
            <a:r>
              <a:rPr lang="en-US" smtClean="0"/>
              <a:t> = </a:t>
            </a:r>
            <a:r>
              <a:rPr lang="el-GR" smtClean="0"/>
              <a:t>καθυστέρηση επεξεργασίας</a:t>
            </a:r>
            <a:r>
              <a:rPr lang="en-US" smtClean="0"/>
              <a:t> (processing delay)</a:t>
            </a:r>
            <a:endParaRPr lang="el-GR" smtClean="0"/>
          </a:p>
          <a:p>
            <a:pPr lvl="1"/>
            <a:r>
              <a:rPr lang="el-GR" smtClean="0"/>
              <a:t>Συνήθως μερικά </a:t>
            </a:r>
            <a:r>
              <a:rPr lang="en-US" smtClean="0"/>
              <a:t>microseconds </a:t>
            </a:r>
            <a:r>
              <a:rPr lang="el-GR" smtClean="0"/>
              <a:t>ή λιγότερο</a:t>
            </a:r>
            <a:endParaRPr lang="en-US" smtClean="0"/>
          </a:p>
          <a:p>
            <a:r>
              <a:rPr lang="en-US" smtClean="0"/>
              <a:t>d</a:t>
            </a:r>
            <a:r>
              <a:rPr lang="en-US" baseline="-25000" smtClean="0"/>
              <a:t>queue</a:t>
            </a:r>
            <a:r>
              <a:rPr lang="en-US" smtClean="0"/>
              <a:t> = </a:t>
            </a:r>
            <a:r>
              <a:rPr lang="el-GR" smtClean="0"/>
              <a:t>καθυστέρηση αναμονής ουράς</a:t>
            </a:r>
            <a:r>
              <a:rPr lang="en-US" smtClean="0"/>
              <a:t> (queuing delay)</a:t>
            </a:r>
            <a:endParaRPr lang="el-GR" smtClean="0"/>
          </a:p>
          <a:p>
            <a:pPr lvl="1"/>
            <a:r>
              <a:rPr lang="el-GR" smtClean="0"/>
              <a:t>Εξαρτάται από τη συμφόρηση</a:t>
            </a:r>
          </a:p>
          <a:p>
            <a:r>
              <a:rPr lang="en-US" smtClean="0"/>
              <a:t>d</a:t>
            </a:r>
            <a:r>
              <a:rPr lang="en-US" baseline="-25000" smtClean="0"/>
              <a:t>trans</a:t>
            </a:r>
            <a:r>
              <a:rPr lang="en-US" smtClean="0"/>
              <a:t> = </a:t>
            </a:r>
            <a:r>
              <a:rPr lang="el-GR" smtClean="0"/>
              <a:t>καθυστέρηση μετάδοσης (</a:t>
            </a:r>
            <a:r>
              <a:rPr lang="en-US" smtClean="0"/>
              <a:t>transmission delay)</a:t>
            </a:r>
          </a:p>
          <a:p>
            <a:pPr lvl="1"/>
            <a:r>
              <a:rPr lang="en-US" smtClean="0"/>
              <a:t>L/R, </a:t>
            </a:r>
            <a:r>
              <a:rPr lang="el-GR" smtClean="0">
                <a:solidFill>
                  <a:srgbClr val="3333FF"/>
                </a:solidFill>
              </a:rPr>
              <a:t>σημαντική για ζεύξεις χαμηλού ρυθμού</a:t>
            </a:r>
          </a:p>
          <a:p>
            <a:r>
              <a:rPr lang="en-US" smtClean="0"/>
              <a:t>d</a:t>
            </a:r>
            <a:r>
              <a:rPr lang="en-US" baseline="-25000" smtClean="0"/>
              <a:t>prop</a:t>
            </a:r>
            <a:r>
              <a:rPr lang="en-US" smtClean="0"/>
              <a:t> = </a:t>
            </a:r>
            <a:r>
              <a:rPr lang="el-GR" smtClean="0"/>
              <a:t>καθυστέρηση διάδοσης</a:t>
            </a:r>
            <a:r>
              <a:rPr lang="en-US" smtClean="0"/>
              <a:t>  (propagation delay)</a:t>
            </a:r>
            <a:endParaRPr lang="el-GR" smtClean="0"/>
          </a:p>
          <a:p>
            <a:pPr lvl="1"/>
            <a:r>
              <a:rPr lang="en-US" smtClean="0"/>
              <a:t>D/S, </a:t>
            </a:r>
            <a:r>
              <a:rPr lang="el-GR" smtClean="0"/>
              <a:t>εξαρτάται από το </a:t>
            </a:r>
            <a:r>
              <a:rPr lang="el-GR" smtClean="0">
                <a:solidFill>
                  <a:srgbClr val="3333FF"/>
                </a:solidFill>
              </a:rPr>
              <a:t>μέσο μετάδοσης και την απόσταση</a:t>
            </a:r>
          </a:p>
          <a:p>
            <a:endParaRPr lang="el-GR" smtClean="0"/>
          </a:p>
          <a:p>
            <a:endParaRPr lang="el-GR" smtClean="0"/>
          </a:p>
          <a:p>
            <a:endParaRPr lang="el-GR" smtClean="0"/>
          </a:p>
        </p:txBody>
      </p:sp>
      <p:pic>
        <p:nvPicPr>
          <p:cNvPr id="31748" name="Picture 2"/>
          <p:cNvPicPr>
            <a:picLocks noChangeAspect="1" noChangeArrowheads="1"/>
          </p:cNvPicPr>
          <p:nvPr/>
        </p:nvPicPr>
        <p:blipFill>
          <a:blip r:embed="rId2" cstate="print"/>
          <a:srcRect/>
          <a:stretch>
            <a:fillRect/>
          </a:stretch>
        </p:blipFill>
        <p:spPr bwMode="auto">
          <a:xfrm>
            <a:off x="827088" y="981075"/>
            <a:ext cx="7969250" cy="1422400"/>
          </a:xfrm>
          <a:prstGeom prst="rect">
            <a:avLst/>
          </a:prstGeom>
          <a:noFill/>
          <a:ln w="12700">
            <a:noFill/>
            <a:miter lim="800000"/>
            <a:headEnd type="none" w="sm" len="sm"/>
            <a:tailEnd type="none" w="sm" len="sm"/>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l-GR" smtClean="0"/>
              <a:t>Είδη πολυπλεξίας</a:t>
            </a:r>
            <a:endParaRPr lang="en-GB" smtClean="0"/>
          </a:p>
        </p:txBody>
      </p:sp>
      <p:sp>
        <p:nvSpPr>
          <p:cNvPr id="5123" name="Rectangle 3"/>
          <p:cNvSpPr>
            <a:spLocks noChangeArrowheads="1"/>
          </p:cNvSpPr>
          <p:nvPr/>
        </p:nvSpPr>
        <p:spPr bwMode="auto">
          <a:xfrm>
            <a:off x="0" y="1125538"/>
            <a:ext cx="10260013" cy="4970462"/>
          </a:xfrm>
          <a:prstGeom prst="rect">
            <a:avLst/>
          </a:prstGeom>
          <a:noFill/>
          <a:ln w="9525">
            <a:noFill/>
            <a:miter lim="800000"/>
            <a:headEnd/>
            <a:tailEnd/>
          </a:ln>
        </p:spPr>
        <p:txBody>
          <a:bodyPr/>
          <a:lstStyle/>
          <a:p>
            <a:pPr marL="342900" indent="-342900" algn="l">
              <a:spcBef>
                <a:spcPct val="20000"/>
              </a:spcBef>
              <a:buClr>
                <a:srgbClr val="C700C7"/>
              </a:buClr>
              <a:buSzPct val="64000"/>
              <a:buFont typeface="Monotype Sorts" pitchFamily="2" charset="2"/>
              <a:buNone/>
            </a:pPr>
            <a:r>
              <a:rPr lang="el-GR" sz="2400"/>
              <a:t>  </a:t>
            </a:r>
            <a:r>
              <a:rPr lang="el-GR" sz="2400">
                <a:solidFill>
                  <a:schemeClr val="accent1"/>
                </a:solidFill>
              </a:rPr>
              <a:t>Πολυπλεξία με</a:t>
            </a:r>
            <a:r>
              <a:rPr lang="el-GR" sz="2400"/>
              <a:t> </a:t>
            </a:r>
          </a:p>
          <a:p>
            <a:pPr marL="342900" indent="-342900" algn="l">
              <a:spcBef>
                <a:spcPct val="20000"/>
              </a:spcBef>
              <a:buClr>
                <a:srgbClr val="C700C7"/>
              </a:buClr>
              <a:buSzPct val="64000"/>
              <a:buFont typeface="Monotype Sorts" pitchFamily="2" charset="2"/>
              <a:buChar char="l"/>
            </a:pPr>
            <a:r>
              <a:rPr lang="el-GR" sz="2400" b="1">
                <a:solidFill>
                  <a:srgbClr val="3333FF"/>
                </a:solidFill>
              </a:rPr>
              <a:t>διαίρεση χρόνου</a:t>
            </a:r>
            <a:r>
              <a:rPr lang="el-GR" sz="2400"/>
              <a:t> -</a:t>
            </a:r>
            <a:r>
              <a:rPr lang="en-US" sz="2400"/>
              <a:t>Time</a:t>
            </a:r>
            <a:r>
              <a:rPr lang="el-GR" sz="2400"/>
              <a:t> </a:t>
            </a:r>
            <a:r>
              <a:rPr lang="en-US" sz="2400"/>
              <a:t>Division Multiplexing</a:t>
            </a:r>
            <a:r>
              <a:rPr lang="el-GR" sz="2400"/>
              <a:t> (</a:t>
            </a:r>
            <a:r>
              <a:rPr lang="en-US" sz="2400"/>
              <a:t>TDM)</a:t>
            </a:r>
          </a:p>
          <a:p>
            <a:pPr marL="342900" indent="-342900" algn="l">
              <a:spcBef>
                <a:spcPct val="20000"/>
              </a:spcBef>
              <a:buClr>
                <a:srgbClr val="C700C7"/>
              </a:buClr>
              <a:buSzPct val="64000"/>
              <a:buFont typeface="Monotype Sorts" pitchFamily="2" charset="2"/>
              <a:buChar char="l"/>
            </a:pPr>
            <a:r>
              <a:rPr lang="el-GR" sz="2400" b="1">
                <a:solidFill>
                  <a:srgbClr val="3333FF"/>
                </a:solidFill>
              </a:rPr>
              <a:t>διαίρεση συχνότητας</a:t>
            </a:r>
            <a:r>
              <a:rPr lang="el-GR" sz="2400"/>
              <a:t> - </a:t>
            </a:r>
            <a:r>
              <a:rPr lang="en-US" sz="2400"/>
              <a:t>Frequency</a:t>
            </a:r>
            <a:r>
              <a:rPr lang="el-GR" sz="2400"/>
              <a:t> </a:t>
            </a:r>
            <a:r>
              <a:rPr lang="en-US" sz="2400"/>
              <a:t>Division Multiplexing</a:t>
            </a:r>
            <a:r>
              <a:rPr lang="el-GR" sz="2400"/>
              <a:t> (</a:t>
            </a:r>
            <a:r>
              <a:rPr lang="en-US" sz="2400"/>
              <a:t>FDM)</a:t>
            </a:r>
          </a:p>
          <a:p>
            <a:pPr marL="342900" indent="-342900" algn="l">
              <a:spcBef>
                <a:spcPct val="20000"/>
              </a:spcBef>
              <a:buClr>
                <a:srgbClr val="C700C7"/>
              </a:buClr>
              <a:buSzPct val="64000"/>
              <a:buFont typeface="Monotype Sorts" pitchFamily="2" charset="2"/>
              <a:buChar char="l"/>
            </a:pPr>
            <a:r>
              <a:rPr lang="el-GR" sz="2400" b="1">
                <a:solidFill>
                  <a:srgbClr val="3333FF"/>
                </a:solidFill>
              </a:rPr>
              <a:t>στατιστική πολυπλεξία</a:t>
            </a:r>
            <a:r>
              <a:rPr lang="el-GR" sz="2400"/>
              <a:t> </a:t>
            </a:r>
            <a:r>
              <a:rPr lang="el-GR" sz="2000"/>
              <a:t>- </a:t>
            </a:r>
            <a:r>
              <a:rPr lang="en-US" sz="2400"/>
              <a:t>Statistical Multiplexing</a:t>
            </a:r>
          </a:p>
          <a:p>
            <a:pPr marL="342900" indent="-342900" algn="l">
              <a:spcBef>
                <a:spcPct val="20000"/>
              </a:spcBef>
              <a:buClr>
                <a:srgbClr val="C700C7"/>
              </a:buClr>
              <a:buSzPct val="64000"/>
              <a:buFont typeface="Monotype Sorts" pitchFamily="2" charset="2"/>
              <a:buChar char="l"/>
            </a:pPr>
            <a:endParaRPr lang="en-US" sz="2000"/>
          </a:p>
          <a:p>
            <a:pPr marL="342900" indent="-342900" algn="l">
              <a:spcBef>
                <a:spcPct val="20000"/>
              </a:spcBef>
              <a:buClr>
                <a:srgbClr val="C700C7"/>
              </a:buClr>
              <a:buSzPct val="64000"/>
              <a:buFont typeface="Monotype Sorts" pitchFamily="2" charset="2"/>
              <a:buChar char="l"/>
            </a:pPr>
            <a:endParaRPr lang="en-US" sz="2400"/>
          </a:p>
          <a:p>
            <a:pPr marL="342900" indent="-342900" algn="l">
              <a:spcBef>
                <a:spcPct val="20000"/>
              </a:spcBef>
              <a:buClr>
                <a:srgbClr val="C700C7"/>
              </a:buClr>
              <a:buSzPct val="64000"/>
              <a:buFont typeface="Monotype Sorts" pitchFamily="2" charset="2"/>
              <a:buChar char="l"/>
            </a:pPr>
            <a:endParaRPr lang="en-US" sz="2400"/>
          </a:p>
          <a:p>
            <a:pPr marL="342900" indent="-342900" algn="l">
              <a:spcBef>
                <a:spcPct val="20000"/>
              </a:spcBef>
              <a:buClr>
                <a:srgbClr val="C700C7"/>
              </a:buClr>
              <a:buSzPct val="64000"/>
              <a:buFont typeface="Monotype Sorts" pitchFamily="2" charset="2"/>
              <a:buChar char="l"/>
            </a:pPr>
            <a:endParaRPr lang="en-US" sz="2400"/>
          </a:p>
          <a:p>
            <a:pPr marL="342900" indent="-342900" algn="l">
              <a:spcBef>
                <a:spcPct val="20000"/>
              </a:spcBef>
              <a:buClr>
                <a:srgbClr val="C700C7"/>
              </a:buClr>
              <a:buSzPct val="64000"/>
              <a:buFont typeface="Monotype Sorts" pitchFamily="2" charset="2"/>
              <a:buChar char="l"/>
            </a:pPr>
            <a:endParaRPr lang="en-US" sz="2400"/>
          </a:p>
          <a:p>
            <a:pPr marL="342900" indent="-342900" algn="l">
              <a:spcBef>
                <a:spcPct val="20000"/>
              </a:spcBef>
              <a:buClr>
                <a:srgbClr val="C700C7"/>
              </a:buClr>
              <a:buSzPct val="64000"/>
              <a:buFont typeface="Monotype Sorts" pitchFamily="2" charset="2"/>
              <a:buChar char="l"/>
            </a:pPr>
            <a:endParaRPr lang="en-US" sz="2400"/>
          </a:p>
          <a:p>
            <a:pPr marL="342900" indent="-342900" algn="l">
              <a:spcBef>
                <a:spcPct val="20000"/>
              </a:spcBef>
              <a:buClr>
                <a:srgbClr val="C700C7"/>
              </a:buClr>
              <a:buSzPct val="64000"/>
              <a:buFont typeface="Monotype Sorts" pitchFamily="2" charset="2"/>
              <a:buChar char="l"/>
            </a:pPr>
            <a:endParaRPr lang="el-GR" sz="2400"/>
          </a:p>
          <a:p>
            <a:pPr marL="342900" indent="-342900" algn="l">
              <a:spcBef>
                <a:spcPct val="20000"/>
              </a:spcBef>
              <a:buClr>
                <a:srgbClr val="C700C7"/>
              </a:buClr>
              <a:buSzPct val="64000"/>
              <a:buFont typeface="Monotype Sorts" pitchFamily="2" charset="2"/>
              <a:buChar char="l"/>
            </a:pPr>
            <a:r>
              <a:rPr lang="el-GR" sz="2400" b="1">
                <a:solidFill>
                  <a:srgbClr val="3333FF"/>
                </a:solidFill>
              </a:rPr>
              <a:t>διαίρεση κωδίκων</a:t>
            </a:r>
            <a:r>
              <a:rPr lang="el-GR" sz="2400"/>
              <a:t> - </a:t>
            </a:r>
            <a:r>
              <a:rPr lang="en-US" sz="2400"/>
              <a:t>Code Division Multiple Access</a:t>
            </a:r>
            <a:r>
              <a:rPr lang="el-GR" sz="2400"/>
              <a:t> (</a:t>
            </a:r>
            <a:r>
              <a:rPr lang="en-US" sz="2400"/>
              <a:t>CDMA)</a:t>
            </a:r>
          </a:p>
        </p:txBody>
      </p:sp>
      <p:grpSp>
        <p:nvGrpSpPr>
          <p:cNvPr id="5124" name="Group 4"/>
          <p:cNvGrpSpPr>
            <a:grpSpLocks/>
          </p:cNvGrpSpPr>
          <p:nvPr/>
        </p:nvGrpSpPr>
        <p:grpSpPr bwMode="auto">
          <a:xfrm>
            <a:off x="1116013" y="2924175"/>
            <a:ext cx="6096000" cy="2362200"/>
            <a:chOff x="773" y="1216"/>
            <a:chExt cx="4411" cy="1952"/>
          </a:xfrm>
        </p:grpSpPr>
        <p:sp>
          <p:nvSpPr>
            <p:cNvPr id="5125" name="Freeform 5"/>
            <p:cNvSpPr>
              <a:spLocks/>
            </p:cNvSpPr>
            <p:nvPr/>
          </p:nvSpPr>
          <p:spPr bwMode="auto">
            <a:xfrm>
              <a:off x="1922" y="1847"/>
              <a:ext cx="2162" cy="234"/>
            </a:xfrm>
            <a:custGeom>
              <a:avLst/>
              <a:gdLst>
                <a:gd name="T0" fmla="*/ 0 w 2048"/>
                <a:gd name="T1" fmla="*/ 37 h 203"/>
                <a:gd name="T2" fmla="*/ 422 w 2048"/>
                <a:gd name="T3" fmla="*/ 1485 h 203"/>
                <a:gd name="T4" fmla="*/ 3939 w 2048"/>
                <a:gd name="T5" fmla="*/ 1485 h 203"/>
                <a:gd name="T6" fmla="*/ 4373 w 2048"/>
                <a:gd name="T7" fmla="*/ 0 h 203"/>
                <a:gd name="T8" fmla="*/ 0 60000 65536"/>
                <a:gd name="T9" fmla="*/ 0 60000 65536"/>
                <a:gd name="T10" fmla="*/ 0 60000 65536"/>
                <a:gd name="T11" fmla="*/ 0 60000 65536"/>
                <a:gd name="T12" fmla="*/ 0 w 2048"/>
                <a:gd name="T13" fmla="*/ 0 h 203"/>
                <a:gd name="T14" fmla="*/ 2048 w 2048"/>
                <a:gd name="T15" fmla="*/ 203 h 203"/>
              </a:gdLst>
              <a:ahLst/>
              <a:cxnLst>
                <a:cxn ang="T8">
                  <a:pos x="T0" y="T1"/>
                </a:cxn>
                <a:cxn ang="T9">
                  <a:pos x="T2" y="T3"/>
                </a:cxn>
                <a:cxn ang="T10">
                  <a:pos x="T4" y="T5"/>
                </a:cxn>
                <a:cxn ang="T11">
                  <a:pos x="T6" y="T7"/>
                </a:cxn>
              </a:cxnLst>
              <a:rect l="T12" t="T13" r="T14" b="T15"/>
              <a:pathLst>
                <a:path w="2048" h="203">
                  <a:moveTo>
                    <a:pt x="0" y="5"/>
                  </a:moveTo>
                  <a:lnTo>
                    <a:pt x="198" y="203"/>
                  </a:lnTo>
                  <a:lnTo>
                    <a:pt x="1845" y="203"/>
                  </a:lnTo>
                  <a:lnTo>
                    <a:pt x="2048" y="0"/>
                  </a:lnTo>
                </a:path>
              </a:pathLst>
            </a:custGeom>
            <a:noFill/>
            <a:ln w="28575">
              <a:solidFill>
                <a:srgbClr val="00FFFF"/>
              </a:solidFill>
              <a:round/>
              <a:headEnd/>
              <a:tailEnd/>
            </a:ln>
          </p:spPr>
          <p:txBody>
            <a:bodyPr/>
            <a:lstStyle/>
            <a:p>
              <a:endParaRPr lang="el-GR"/>
            </a:p>
          </p:txBody>
        </p:sp>
        <p:sp>
          <p:nvSpPr>
            <p:cNvPr id="5126" name="Freeform 6"/>
            <p:cNvSpPr>
              <a:spLocks/>
            </p:cNvSpPr>
            <p:nvPr/>
          </p:nvSpPr>
          <p:spPr bwMode="auto">
            <a:xfrm>
              <a:off x="1920" y="2304"/>
              <a:ext cx="2151" cy="228"/>
            </a:xfrm>
            <a:custGeom>
              <a:avLst/>
              <a:gdLst>
                <a:gd name="T0" fmla="*/ 4339 w 2038"/>
                <a:gd name="T1" fmla="*/ 1393 h 198"/>
                <a:gd name="T2" fmla="*/ 3924 w 2038"/>
                <a:gd name="T3" fmla="*/ 0 h 198"/>
                <a:gd name="T4" fmla="*/ 422 w 2038"/>
                <a:gd name="T5" fmla="*/ 0 h 198"/>
                <a:gd name="T6" fmla="*/ 0 w 2038"/>
                <a:gd name="T7" fmla="*/ 1430 h 198"/>
                <a:gd name="T8" fmla="*/ 0 60000 65536"/>
                <a:gd name="T9" fmla="*/ 0 60000 65536"/>
                <a:gd name="T10" fmla="*/ 0 60000 65536"/>
                <a:gd name="T11" fmla="*/ 0 60000 65536"/>
                <a:gd name="T12" fmla="*/ 0 w 2038"/>
                <a:gd name="T13" fmla="*/ 0 h 198"/>
                <a:gd name="T14" fmla="*/ 2038 w 2038"/>
                <a:gd name="T15" fmla="*/ 198 h 198"/>
              </a:gdLst>
              <a:ahLst/>
              <a:cxnLst>
                <a:cxn ang="T8">
                  <a:pos x="T0" y="T1"/>
                </a:cxn>
                <a:cxn ang="T9">
                  <a:pos x="T2" y="T3"/>
                </a:cxn>
                <a:cxn ang="T10">
                  <a:pos x="T4" y="T5"/>
                </a:cxn>
                <a:cxn ang="T11">
                  <a:pos x="T6" y="T7"/>
                </a:cxn>
              </a:cxnLst>
              <a:rect l="T12" t="T13" r="T14" b="T15"/>
              <a:pathLst>
                <a:path w="2038" h="198">
                  <a:moveTo>
                    <a:pt x="2038" y="193"/>
                  </a:moveTo>
                  <a:lnTo>
                    <a:pt x="1845" y="0"/>
                  </a:lnTo>
                  <a:lnTo>
                    <a:pt x="198" y="0"/>
                  </a:lnTo>
                  <a:lnTo>
                    <a:pt x="0" y="198"/>
                  </a:lnTo>
                </a:path>
              </a:pathLst>
            </a:custGeom>
            <a:noFill/>
            <a:ln w="28575">
              <a:solidFill>
                <a:srgbClr val="00FFFF"/>
              </a:solidFill>
              <a:round/>
              <a:headEnd/>
              <a:tailEnd/>
            </a:ln>
          </p:spPr>
          <p:txBody>
            <a:bodyPr/>
            <a:lstStyle/>
            <a:p>
              <a:endParaRPr lang="el-GR"/>
            </a:p>
          </p:txBody>
        </p:sp>
        <p:sp>
          <p:nvSpPr>
            <p:cNvPr id="5127" name="Rectangle 7"/>
            <p:cNvSpPr>
              <a:spLocks noChangeArrowheads="1"/>
            </p:cNvSpPr>
            <p:nvPr/>
          </p:nvSpPr>
          <p:spPr bwMode="auto">
            <a:xfrm>
              <a:off x="937" y="1300"/>
              <a:ext cx="225" cy="277"/>
            </a:xfrm>
            <a:prstGeom prst="rect">
              <a:avLst/>
            </a:prstGeom>
            <a:noFill/>
            <a:ln w="9525">
              <a:noFill/>
              <a:miter lim="800000"/>
              <a:headEnd/>
              <a:tailEnd/>
            </a:ln>
          </p:spPr>
          <p:txBody>
            <a:bodyPr wrap="none" lIns="0" tIns="0" rIns="0" bIns="0">
              <a:spAutoFit/>
            </a:bodyPr>
            <a:lstStyle/>
            <a:p>
              <a:pPr algn="ctr" eaLnBrk="0" hangingPunct="0"/>
              <a:r>
                <a:rPr lang="en-US" sz="2200">
                  <a:solidFill>
                    <a:srgbClr val="000000"/>
                  </a:solidFill>
                  <a:latin typeface="Arial" charset="0"/>
                </a:rPr>
                <a:t>L1</a:t>
              </a:r>
              <a:endParaRPr lang="en-US" sz="2400">
                <a:latin typeface="Times New Roman" pitchFamily="18" charset="0"/>
              </a:endParaRPr>
            </a:p>
          </p:txBody>
        </p:sp>
        <p:sp>
          <p:nvSpPr>
            <p:cNvPr id="5128" name="Freeform 8"/>
            <p:cNvSpPr>
              <a:spLocks/>
            </p:cNvSpPr>
            <p:nvPr/>
          </p:nvSpPr>
          <p:spPr bwMode="auto">
            <a:xfrm>
              <a:off x="778" y="1216"/>
              <a:ext cx="468" cy="450"/>
            </a:xfrm>
            <a:custGeom>
              <a:avLst/>
              <a:gdLst>
                <a:gd name="T0" fmla="*/ 955 w 443"/>
                <a:gd name="T1" fmla="*/ 2889 h 390"/>
                <a:gd name="T2" fmla="*/ 955 w 443"/>
                <a:gd name="T3" fmla="*/ 0 h 390"/>
                <a:gd name="T4" fmla="*/ 0 w 443"/>
                <a:gd name="T5" fmla="*/ 0 h 390"/>
                <a:gd name="T6" fmla="*/ 0 w 443"/>
                <a:gd name="T7" fmla="*/ 2889 h 390"/>
                <a:gd name="T8" fmla="*/ 955 w 443"/>
                <a:gd name="T9" fmla="*/ 2889 h 390"/>
                <a:gd name="T10" fmla="*/ 955 w 443"/>
                <a:gd name="T11" fmla="*/ 2889 h 390"/>
                <a:gd name="T12" fmla="*/ 0 60000 65536"/>
                <a:gd name="T13" fmla="*/ 0 60000 65536"/>
                <a:gd name="T14" fmla="*/ 0 60000 65536"/>
                <a:gd name="T15" fmla="*/ 0 60000 65536"/>
                <a:gd name="T16" fmla="*/ 0 60000 65536"/>
                <a:gd name="T17" fmla="*/ 0 60000 65536"/>
                <a:gd name="T18" fmla="*/ 0 w 443"/>
                <a:gd name="T19" fmla="*/ 0 h 390"/>
                <a:gd name="T20" fmla="*/ 443 w 443"/>
                <a:gd name="T21" fmla="*/ 390 h 390"/>
              </a:gdLst>
              <a:ahLst/>
              <a:cxnLst>
                <a:cxn ang="T12">
                  <a:pos x="T0" y="T1"/>
                </a:cxn>
                <a:cxn ang="T13">
                  <a:pos x="T2" y="T3"/>
                </a:cxn>
                <a:cxn ang="T14">
                  <a:pos x="T4" y="T5"/>
                </a:cxn>
                <a:cxn ang="T15">
                  <a:pos x="T6" y="T7"/>
                </a:cxn>
                <a:cxn ang="T16">
                  <a:pos x="T8" y="T9"/>
                </a:cxn>
                <a:cxn ang="T17">
                  <a:pos x="T10" y="T11"/>
                </a:cxn>
              </a:cxnLst>
              <a:rect l="T18" t="T19" r="T20" b="T21"/>
              <a:pathLst>
                <a:path w="443" h="390">
                  <a:moveTo>
                    <a:pt x="443" y="390"/>
                  </a:moveTo>
                  <a:lnTo>
                    <a:pt x="443" y="0"/>
                  </a:lnTo>
                  <a:lnTo>
                    <a:pt x="0" y="0"/>
                  </a:lnTo>
                  <a:lnTo>
                    <a:pt x="0" y="390"/>
                  </a:lnTo>
                  <a:lnTo>
                    <a:pt x="443" y="390"/>
                  </a:lnTo>
                </a:path>
              </a:pathLst>
            </a:custGeom>
            <a:noFill/>
            <a:ln w="15875">
              <a:solidFill>
                <a:srgbClr val="000000"/>
              </a:solidFill>
              <a:round/>
              <a:headEnd/>
              <a:tailEnd/>
            </a:ln>
          </p:spPr>
          <p:txBody>
            <a:bodyPr/>
            <a:lstStyle/>
            <a:p>
              <a:endParaRPr lang="el-GR"/>
            </a:p>
          </p:txBody>
        </p:sp>
        <p:sp>
          <p:nvSpPr>
            <p:cNvPr id="5129" name="Rectangle 9"/>
            <p:cNvSpPr>
              <a:spLocks noChangeArrowheads="1"/>
            </p:cNvSpPr>
            <p:nvPr/>
          </p:nvSpPr>
          <p:spPr bwMode="auto">
            <a:xfrm>
              <a:off x="937" y="2063"/>
              <a:ext cx="225" cy="277"/>
            </a:xfrm>
            <a:prstGeom prst="rect">
              <a:avLst/>
            </a:prstGeom>
            <a:noFill/>
            <a:ln w="9525">
              <a:noFill/>
              <a:miter lim="800000"/>
              <a:headEnd/>
              <a:tailEnd/>
            </a:ln>
          </p:spPr>
          <p:txBody>
            <a:bodyPr wrap="none" lIns="0" tIns="0" rIns="0" bIns="0">
              <a:spAutoFit/>
            </a:bodyPr>
            <a:lstStyle/>
            <a:p>
              <a:pPr algn="ctr" eaLnBrk="0" hangingPunct="0"/>
              <a:r>
                <a:rPr lang="en-US" sz="2200">
                  <a:solidFill>
                    <a:srgbClr val="000000"/>
                  </a:solidFill>
                  <a:latin typeface="Arial" charset="0"/>
                </a:rPr>
                <a:t>L2</a:t>
              </a:r>
              <a:endParaRPr lang="en-US" sz="2400">
                <a:latin typeface="Times New Roman" pitchFamily="18" charset="0"/>
              </a:endParaRPr>
            </a:p>
          </p:txBody>
        </p:sp>
        <p:sp>
          <p:nvSpPr>
            <p:cNvPr id="5130" name="Freeform 10"/>
            <p:cNvSpPr>
              <a:spLocks/>
            </p:cNvSpPr>
            <p:nvPr/>
          </p:nvSpPr>
          <p:spPr bwMode="auto">
            <a:xfrm>
              <a:off x="773" y="1972"/>
              <a:ext cx="468" cy="451"/>
            </a:xfrm>
            <a:custGeom>
              <a:avLst/>
              <a:gdLst>
                <a:gd name="T0" fmla="*/ 955 w 443"/>
                <a:gd name="T1" fmla="*/ 2884 h 391"/>
                <a:gd name="T2" fmla="*/ 955 w 443"/>
                <a:gd name="T3" fmla="*/ 0 h 391"/>
                <a:gd name="T4" fmla="*/ 0 w 443"/>
                <a:gd name="T5" fmla="*/ 0 h 391"/>
                <a:gd name="T6" fmla="*/ 0 w 443"/>
                <a:gd name="T7" fmla="*/ 2884 h 391"/>
                <a:gd name="T8" fmla="*/ 955 w 443"/>
                <a:gd name="T9" fmla="*/ 2884 h 391"/>
                <a:gd name="T10" fmla="*/ 955 w 443"/>
                <a:gd name="T11" fmla="*/ 2884 h 391"/>
                <a:gd name="T12" fmla="*/ 0 60000 65536"/>
                <a:gd name="T13" fmla="*/ 0 60000 65536"/>
                <a:gd name="T14" fmla="*/ 0 60000 65536"/>
                <a:gd name="T15" fmla="*/ 0 60000 65536"/>
                <a:gd name="T16" fmla="*/ 0 60000 65536"/>
                <a:gd name="T17" fmla="*/ 0 60000 65536"/>
                <a:gd name="T18" fmla="*/ 0 w 443"/>
                <a:gd name="T19" fmla="*/ 0 h 391"/>
                <a:gd name="T20" fmla="*/ 443 w 443"/>
                <a:gd name="T21" fmla="*/ 391 h 391"/>
              </a:gdLst>
              <a:ahLst/>
              <a:cxnLst>
                <a:cxn ang="T12">
                  <a:pos x="T0" y="T1"/>
                </a:cxn>
                <a:cxn ang="T13">
                  <a:pos x="T2" y="T3"/>
                </a:cxn>
                <a:cxn ang="T14">
                  <a:pos x="T4" y="T5"/>
                </a:cxn>
                <a:cxn ang="T15">
                  <a:pos x="T6" y="T7"/>
                </a:cxn>
                <a:cxn ang="T16">
                  <a:pos x="T8" y="T9"/>
                </a:cxn>
                <a:cxn ang="T17">
                  <a:pos x="T10" y="T11"/>
                </a:cxn>
              </a:cxnLst>
              <a:rect l="T18" t="T19" r="T20" b="T21"/>
              <a:pathLst>
                <a:path w="443" h="391">
                  <a:moveTo>
                    <a:pt x="443" y="391"/>
                  </a:moveTo>
                  <a:lnTo>
                    <a:pt x="443" y="0"/>
                  </a:lnTo>
                  <a:lnTo>
                    <a:pt x="0" y="0"/>
                  </a:lnTo>
                  <a:lnTo>
                    <a:pt x="0" y="391"/>
                  </a:lnTo>
                  <a:lnTo>
                    <a:pt x="443" y="391"/>
                  </a:lnTo>
                </a:path>
              </a:pathLst>
            </a:custGeom>
            <a:noFill/>
            <a:ln w="15875">
              <a:solidFill>
                <a:srgbClr val="000000"/>
              </a:solidFill>
              <a:round/>
              <a:headEnd/>
              <a:tailEnd/>
            </a:ln>
          </p:spPr>
          <p:txBody>
            <a:bodyPr/>
            <a:lstStyle/>
            <a:p>
              <a:endParaRPr lang="el-GR"/>
            </a:p>
          </p:txBody>
        </p:sp>
        <p:sp>
          <p:nvSpPr>
            <p:cNvPr id="5131" name="Rectangle 11"/>
            <p:cNvSpPr>
              <a:spLocks noChangeArrowheads="1"/>
            </p:cNvSpPr>
            <p:nvPr/>
          </p:nvSpPr>
          <p:spPr bwMode="auto">
            <a:xfrm>
              <a:off x="937" y="2807"/>
              <a:ext cx="225" cy="277"/>
            </a:xfrm>
            <a:prstGeom prst="rect">
              <a:avLst/>
            </a:prstGeom>
            <a:noFill/>
            <a:ln w="9525">
              <a:noFill/>
              <a:miter lim="800000"/>
              <a:headEnd/>
              <a:tailEnd/>
            </a:ln>
          </p:spPr>
          <p:txBody>
            <a:bodyPr wrap="none" lIns="0" tIns="0" rIns="0" bIns="0">
              <a:spAutoFit/>
            </a:bodyPr>
            <a:lstStyle/>
            <a:p>
              <a:pPr algn="ctr" eaLnBrk="0" hangingPunct="0"/>
              <a:r>
                <a:rPr lang="en-US" sz="2200">
                  <a:solidFill>
                    <a:srgbClr val="000000"/>
                  </a:solidFill>
                  <a:latin typeface="Arial" charset="0"/>
                </a:rPr>
                <a:t>L3</a:t>
              </a:r>
              <a:endParaRPr lang="en-US" sz="2400">
                <a:latin typeface="Times New Roman" pitchFamily="18" charset="0"/>
              </a:endParaRPr>
            </a:p>
          </p:txBody>
        </p:sp>
        <p:sp>
          <p:nvSpPr>
            <p:cNvPr id="5132" name="Freeform 12"/>
            <p:cNvSpPr>
              <a:spLocks/>
            </p:cNvSpPr>
            <p:nvPr/>
          </p:nvSpPr>
          <p:spPr bwMode="auto">
            <a:xfrm>
              <a:off x="778" y="2717"/>
              <a:ext cx="468" cy="451"/>
            </a:xfrm>
            <a:custGeom>
              <a:avLst/>
              <a:gdLst>
                <a:gd name="T0" fmla="*/ 946 w 443"/>
                <a:gd name="T1" fmla="*/ 2884 h 391"/>
                <a:gd name="T2" fmla="*/ 955 w 443"/>
                <a:gd name="T3" fmla="*/ 0 h 391"/>
                <a:gd name="T4" fmla="*/ 0 w 443"/>
                <a:gd name="T5" fmla="*/ 0 h 391"/>
                <a:gd name="T6" fmla="*/ 0 w 443"/>
                <a:gd name="T7" fmla="*/ 2884 h 391"/>
                <a:gd name="T8" fmla="*/ 955 w 443"/>
                <a:gd name="T9" fmla="*/ 2884 h 391"/>
                <a:gd name="T10" fmla="*/ 955 w 443"/>
                <a:gd name="T11" fmla="*/ 2884 h 391"/>
                <a:gd name="T12" fmla="*/ 0 60000 65536"/>
                <a:gd name="T13" fmla="*/ 0 60000 65536"/>
                <a:gd name="T14" fmla="*/ 0 60000 65536"/>
                <a:gd name="T15" fmla="*/ 0 60000 65536"/>
                <a:gd name="T16" fmla="*/ 0 60000 65536"/>
                <a:gd name="T17" fmla="*/ 0 60000 65536"/>
                <a:gd name="T18" fmla="*/ 0 w 443"/>
                <a:gd name="T19" fmla="*/ 0 h 391"/>
                <a:gd name="T20" fmla="*/ 443 w 443"/>
                <a:gd name="T21" fmla="*/ 391 h 391"/>
              </a:gdLst>
              <a:ahLst/>
              <a:cxnLst>
                <a:cxn ang="T12">
                  <a:pos x="T0" y="T1"/>
                </a:cxn>
                <a:cxn ang="T13">
                  <a:pos x="T2" y="T3"/>
                </a:cxn>
                <a:cxn ang="T14">
                  <a:pos x="T4" y="T5"/>
                </a:cxn>
                <a:cxn ang="T15">
                  <a:pos x="T6" y="T7"/>
                </a:cxn>
                <a:cxn ang="T16">
                  <a:pos x="T8" y="T9"/>
                </a:cxn>
                <a:cxn ang="T17">
                  <a:pos x="T10" y="T11"/>
                </a:cxn>
              </a:cxnLst>
              <a:rect l="T18" t="T19" r="T20" b="T21"/>
              <a:pathLst>
                <a:path w="443" h="391">
                  <a:moveTo>
                    <a:pt x="438" y="391"/>
                  </a:moveTo>
                  <a:lnTo>
                    <a:pt x="443" y="0"/>
                  </a:lnTo>
                  <a:lnTo>
                    <a:pt x="0" y="0"/>
                  </a:lnTo>
                  <a:lnTo>
                    <a:pt x="0" y="391"/>
                  </a:lnTo>
                  <a:lnTo>
                    <a:pt x="443" y="391"/>
                  </a:lnTo>
                </a:path>
              </a:pathLst>
            </a:custGeom>
            <a:noFill/>
            <a:ln w="15875">
              <a:solidFill>
                <a:srgbClr val="000000"/>
              </a:solidFill>
              <a:round/>
              <a:headEnd/>
              <a:tailEnd/>
            </a:ln>
          </p:spPr>
          <p:txBody>
            <a:bodyPr/>
            <a:lstStyle/>
            <a:p>
              <a:endParaRPr lang="el-GR"/>
            </a:p>
          </p:txBody>
        </p:sp>
        <p:sp>
          <p:nvSpPr>
            <p:cNvPr id="5133" name="Rectangle 13"/>
            <p:cNvSpPr>
              <a:spLocks noChangeArrowheads="1"/>
            </p:cNvSpPr>
            <p:nvPr/>
          </p:nvSpPr>
          <p:spPr bwMode="auto">
            <a:xfrm>
              <a:off x="4865" y="1305"/>
              <a:ext cx="258" cy="277"/>
            </a:xfrm>
            <a:prstGeom prst="rect">
              <a:avLst/>
            </a:prstGeom>
            <a:noFill/>
            <a:ln w="9525">
              <a:noFill/>
              <a:miter lim="800000"/>
              <a:headEnd/>
              <a:tailEnd/>
            </a:ln>
          </p:spPr>
          <p:txBody>
            <a:bodyPr wrap="none" lIns="0" tIns="0" rIns="0" bIns="0">
              <a:spAutoFit/>
            </a:bodyPr>
            <a:lstStyle/>
            <a:p>
              <a:pPr algn="ctr" eaLnBrk="0" hangingPunct="0"/>
              <a:r>
                <a:rPr lang="en-US" sz="2200">
                  <a:solidFill>
                    <a:srgbClr val="000000"/>
                  </a:solidFill>
                  <a:latin typeface="Arial" charset="0"/>
                </a:rPr>
                <a:t>R1</a:t>
              </a:r>
              <a:endParaRPr lang="en-US" sz="2400">
                <a:latin typeface="Times New Roman" pitchFamily="18" charset="0"/>
              </a:endParaRPr>
            </a:p>
          </p:txBody>
        </p:sp>
        <p:sp>
          <p:nvSpPr>
            <p:cNvPr id="5134" name="Freeform 14"/>
            <p:cNvSpPr>
              <a:spLocks/>
            </p:cNvSpPr>
            <p:nvPr/>
          </p:nvSpPr>
          <p:spPr bwMode="auto">
            <a:xfrm>
              <a:off x="4716" y="1216"/>
              <a:ext cx="468" cy="450"/>
            </a:xfrm>
            <a:custGeom>
              <a:avLst/>
              <a:gdLst>
                <a:gd name="T0" fmla="*/ 955 w 443"/>
                <a:gd name="T1" fmla="*/ 2889 h 390"/>
                <a:gd name="T2" fmla="*/ 955 w 443"/>
                <a:gd name="T3" fmla="*/ 0 h 390"/>
                <a:gd name="T4" fmla="*/ 0 w 443"/>
                <a:gd name="T5" fmla="*/ 0 h 390"/>
                <a:gd name="T6" fmla="*/ 0 w 443"/>
                <a:gd name="T7" fmla="*/ 2889 h 390"/>
                <a:gd name="T8" fmla="*/ 955 w 443"/>
                <a:gd name="T9" fmla="*/ 2889 h 390"/>
                <a:gd name="T10" fmla="*/ 955 w 443"/>
                <a:gd name="T11" fmla="*/ 2889 h 390"/>
                <a:gd name="T12" fmla="*/ 0 60000 65536"/>
                <a:gd name="T13" fmla="*/ 0 60000 65536"/>
                <a:gd name="T14" fmla="*/ 0 60000 65536"/>
                <a:gd name="T15" fmla="*/ 0 60000 65536"/>
                <a:gd name="T16" fmla="*/ 0 60000 65536"/>
                <a:gd name="T17" fmla="*/ 0 60000 65536"/>
                <a:gd name="T18" fmla="*/ 0 w 443"/>
                <a:gd name="T19" fmla="*/ 0 h 390"/>
                <a:gd name="T20" fmla="*/ 443 w 443"/>
                <a:gd name="T21" fmla="*/ 390 h 390"/>
              </a:gdLst>
              <a:ahLst/>
              <a:cxnLst>
                <a:cxn ang="T12">
                  <a:pos x="T0" y="T1"/>
                </a:cxn>
                <a:cxn ang="T13">
                  <a:pos x="T2" y="T3"/>
                </a:cxn>
                <a:cxn ang="T14">
                  <a:pos x="T4" y="T5"/>
                </a:cxn>
                <a:cxn ang="T15">
                  <a:pos x="T6" y="T7"/>
                </a:cxn>
                <a:cxn ang="T16">
                  <a:pos x="T8" y="T9"/>
                </a:cxn>
                <a:cxn ang="T17">
                  <a:pos x="T10" y="T11"/>
                </a:cxn>
              </a:cxnLst>
              <a:rect l="T18" t="T19" r="T20" b="T21"/>
              <a:pathLst>
                <a:path w="443" h="390">
                  <a:moveTo>
                    <a:pt x="443" y="390"/>
                  </a:moveTo>
                  <a:lnTo>
                    <a:pt x="443" y="0"/>
                  </a:lnTo>
                  <a:lnTo>
                    <a:pt x="0" y="0"/>
                  </a:lnTo>
                  <a:lnTo>
                    <a:pt x="0" y="390"/>
                  </a:lnTo>
                  <a:lnTo>
                    <a:pt x="443" y="390"/>
                  </a:lnTo>
                </a:path>
              </a:pathLst>
            </a:custGeom>
            <a:noFill/>
            <a:ln w="15875">
              <a:solidFill>
                <a:srgbClr val="000000"/>
              </a:solidFill>
              <a:round/>
              <a:headEnd/>
              <a:tailEnd/>
            </a:ln>
          </p:spPr>
          <p:txBody>
            <a:bodyPr/>
            <a:lstStyle/>
            <a:p>
              <a:endParaRPr lang="el-GR"/>
            </a:p>
          </p:txBody>
        </p:sp>
        <p:sp>
          <p:nvSpPr>
            <p:cNvPr id="5135" name="Rectangle 15"/>
            <p:cNvSpPr>
              <a:spLocks noChangeArrowheads="1"/>
            </p:cNvSpPr>
            <p:nvPr/>
          </p:nvSpPr>
          <p:spPr bwMode="auto">
            <a:xfrm>
              <a:off x="4859" y="2063"/>
              <a:ext cx="258" cy="277"/>
            </a:xfrm>
            <a:prstGeom prst="rect">
              <a:avLst/>
            </a:prstGeom>
            <a:noFill/>
            <a:ln w="9525">
              <a:noFill/>
              <a:miter lim="800000"/>
              <a:headEnd/>
              <a:tailEnd/>
            </a:ln>
          </p:spPr>
          <p:txBody>
            <a:bodyPr wrap="none" lIns="0" tIns="0" rIns="0" bIns="0">
              <a:spAutoFit/>
            </a:bodyPr>
            <a:lstStyle/>
            <a:p>
              <a:pPr algn="ctr" eaLnBrk="0" hangingPunct="0"/>
              <a:r>
                <a:rPr lang="en-US" sz="2200">
                  <a:solidFill>
                    <a:srgbClr val="000000"/>
                  </a:solidFill>
                  <a:latin typeface="Arial" charset="0"/>
                </a:rPr>
                <a:t>R2</a:t>
              </a:r>
              <a:endParaRPr lang="en-US" sz="2400">
                <a:latin typeface="Times New Roman" pitchFamily="18" charset="0"/>
              </a:endParaRPr>
            </a:p>
          </p:txBody>
        </p:sp>
        <p:sp>
          <p:nvSpPr>
            <p:cNvPr id="5136" name="Freeform 16"/>
            <p:cNvSpPr>
              <a:spLocks/>
            </p:cNvSpPr>
            <p:nvPr/>
          </p:nvSpPr>
          <p:spPr bwMode="auto">
            <a:xfrm>
              <a:off x="4716" y="1972"/>
              <a:ext cx="463" cy="451"/>
            </a:xfrm>
            <a:custGeom>
              <a:avLst/>
              <a:gdLst>
                <a:gd name="T0" fmla="*/ 953 w 438"/>
                <a:gd name="T1" fmla="*/ 2884 h 391"/>
                <a:gd name="T2" fmla="*/ 953 w 438"/>
                <a:gd name="T3" fmla="*/ 0 h 391"/>
                <a:gd name="T4" fmla="*/ 0 w 438"/>
                <a:gd name="T5" fmla="*/ 0 h 391"/>
                <a:gd name="T6" fmla="*/ 0 w 438"/>
                <a:gd name="T7" fmla="*/ 2884 h 391"/>
                <a:gd name="T8" fmla="*/ 953 w 438"/>
                <a:gd name="T9" fmla="*/ 2884 h 391"/>
                <a:gd name="T10" fmla="*/ 953 w 438"/>
                <a:gd name="T11" fmla="*/ 2884 h 391"/>
                <a:gd name="T12" fmla="*/ 0 60000 65536"/>
                <a:gd name="T13" fmla="*/ 0 60000 65536"/>
                <a:gd name="T14" fmla="*/ 0 60000 65536"/>
                <a:gd name="T15" fmla="*/ 0 60000 65536"/>
                <a:gd name="T16" fmla="*/ 0 60000 65536"/>
                <a:gd name="T17" fmla="*/ 0 60000 65536"/>
                <a:gd name="T18" fmla="*/ 0 w 438"/>
                <a:gd name="T19" fmla="*/ 0 h 391"/>
                <a:gd name="T20" fmla="*/ 438 w 438"/>
                <a:gd name="T21" fmla="*/ 391 h 391"/>
              </a:gdLst>
              <a:ahLst/>
              <a:cxnLst>
                <a:cxn ang="T12">
                  <a:pos x="T0" y="T1"/>
                </a:cxn>
                <a:cxn ang="T13">
                  <a:pos x="T2" y="T3"/>
                </a:cxn>
                <a:cxn ang="T14">
                  <a:pos x="T4" y="T5"/>
                </a:cxn>
                <a:cxn ang="T15">
                  <a:pos x="T6" y="T7"/>
                </a:cxn>
                <a:cxn ang="T16">
                  <a:pos x="T8" y="T9"/>
                </a:cxn>
                <a:cxn ang="T17">
                  <a:pos x="T10" y="T11"/>
                </a:cxn>
              </a:cxnLst>
              <a:rect l="T18" t="T19" r="T20" b="T21"/>
              <a:pathLst>
                <a:path w="438" h="391">
                  <a:moveTo>
                    <a:pt x="438" y="391"/>
                  </a:moveTo>
                  <a:lnTo>
                    <a:pt x="438" y="0"/>
                  </a:lnTo>
                  <a:lnTo>
                    <a:pt x="0" y="0"/>
                  </a:lnTo>
                  <a:lnTo>
                    <a:pt x="0" y="391"/>
                  </a:lnTo>
                  <a:lnTo>
                    <a:pt x="438" y="391"/>
                  </a:lnTo>
                </a:path>
              </a:pathLst>
            </a:custGeom>
            <a:noFill/>
            <a:ln w="15875">
              <a:solidFill>
                <a:srgbClr val="000000"/>
              </a:solidFill>
              <a:round/>
              <a:headEnd/>
              <a:tailEnd/>
            </a:ln>
          </p:spPr>
          <p:txBody>
            <a:bodyPr/>
            <a:lstStyle/>
            <a:p>
              <a:endParaRPr lang="el-GR"/>
            </a:p>
          </p:txBody>
        </p:sp>
        <p:sp>
          <p:nvSpPr>
            <p:cNvPr id="5137" name="Rectangle 17"/>
            <p:cNvSpPr>
              <a:spLocks noChangeArrowheads="1"/>
            </p:cNvSpPr>
            <p:nvPr/>
          </p:nvSpPr>
          <p:spPr bwMode="auto">
            <a:xfrm>
              <a:off x="4865" y="2807"/>
              <a:ext cx="258" cy="277"/>
            </a:xfrm>
            <a:prstGeom prst="rect">
              <a:avLst/>
            </a:prstGeom>
            <a:noFill/>
            <a:ln w="9525">
              <a:noFill/>
              <a:miter lim="800000"/>
              <a:headEnd/>
              <a:tailEnd/>
            </a:ln>
          </p:spPr>
          <p:txBody>
            <a:bodyPr wrap="none" lIns="0" tIns="0" rIns="0" bIns="0">
              <a:spAutoFit/>
            </a:bodyPr>
            <a:lstStyle/>
            <a:p>
              <a:pPr algn="ctr" eaLnBrk="0" hangingPunct="0"/>
              <a:r>
                <a:rPr lang="en-US" sz="2200">
                  <a:solidFill>
                    <a:srgbClr val="000000"/>
                  </a:solidFill>
                  <a:latin typeface="Arial" charset="0"/>
                </a:rPr>
                <a:t>R3</a:t>
              </a:r>
              <a:endParaRPr lang="en-US" sz="2400">
                <a:latin typeface="Times New Roman" pitchFamily="18" charset="0"/>
              </a:endParaRPr>
            </a:p>
          </p:txBody>
        </p:sp>
        <p:sp>
          <p:nvSpPr>
            <p:cNvPr id="5138" name="Freeform 18"/>
            <p:cNvSpPr>
              <a:spLocks/>
            </p:cNvSpPr>
            <p:nvPr/>
          </p:nvSpPr>
          <p:spPr bwMode="auto">
            <a:xfrm>
              <a:off x="4716" y="2717"/>
              <a:ext cx="468" cy="451"/>
            </a:xfrm>
            <a:custGeom>
              <a:avLst/>
              <a:gdLst>
                <a:gd name="T0" fmla="*/ 955 w 443"/>
                <a:gd name="T1" fmla="*/ 2884 h 391"/>
                <a:gd name="T2" fmla="*/ 955 w 443"/>
                <a:gd name="T3" fmla="*/ 0 h 391"/>
                <a:gd name="T4" fmla="*/ 0 w 443"/>
                <a:gd name="T5" fmla="*/ 0 h 391"/>
                <a:gd name="T6" fmla="*/ 0 w 443"/>
                <a:gd name="T7" fmla="*/ 2884 h 391"/>
                <a:gd name="T8" fmla="*/ 955 w 443"/>
                <a:gd name="T9" fmla="*/ 2884 h 391"/>
                <a:gd name="T10" fmla="*/ 955 w 443"/>
                <a:gd name="T11" fmla="*/ 2884 h 391"/>
                <a:gd name="T12" fmla="*/ 0 60000 65536"/>
                <a:gd name="T13" fmla="*/ 0 60000 65536"/>
                <a:gd name="T14" fmla="*/ 0 60000 65536"/>
                <a:gd name="T15" fmla="*/ 0 60000 65536"/>
                <a:gd name="T16" fmla="*/ 0 60000 65536"/>
                <a:gd name="T17" fmla="*/ 0 60000 65536"/>
                <a:gd name="T18" fmla="*/ 0 w 443"/>
                <a:gd name="T19" fmla="*/ 0 h 391"/>
                <a:gd name="T20" fmla="*/ 443 w 443"/>
                <a:gd name="T21" fmla="*/ 391 h 391"/>
              </a:gdLst>
              <a:ahLst/>
              <a:cxnLst>
                <a:cxn ang="T12">
                  <a:pos x="T0" y="T1"/>
                </a:cxn>
                <a:cxn ang="T13">
                  <a:pos x="T2" y="T3"/>
                </a:cxn>
                <a:cxn ang="T14">
                  <a:pos x="T4" y="T5"/>
                </a:cxn>
                <a:cxn ang="T15">
                  <a:pos x="T6" y="T7"/>
                </a:cxn>
                <a:cxn ang="T16">
                  <a:pos x="T8" y="T9"/>
                </a:cxn>
                <a:cxn ang="T17">
                  <a:pos x="T10" y="T11"/>
                </a:cxn>
              </a:cxnLst>
              <a:rect l="T18" t="T19" r="T20" b="T21"/>
              <a:pathLst>
                <a:path w="443" h="391">
                  <a:moveTo>
                    <a:pt x="443" y="391"/>
                  </a:moveTo>
                  <a:lnTo>
                    <a:pt x="443" y="0"/>
                  </a:lnTo>
                  <a:lnTo>
                    <a:pt x="0" y="0"/>
                  </a:lnTo>
                  <a:lnTo>
                    <a:pt x="0" y="391"/>
                  </a:lnTo>
                  <a:lnTo>
                    <a:pt x="443" y="391"/>
                  </a:lnTo>
                </a:path>
              </a:pathLst>
            </a:custGeom>
            <a:noFill/>
            <a:ln w="15875">
              <a:solidFill>
                <a:srgbClr val="000000"/>
              </a:solidFill>
              <a:round/>
              <a:headEnd/>
              <a:tailEnd/>
            </a:ln>
          </p:spPr>
          <p:txBody>
            <a:bodyPr/>
            <a:lstStyle/>
            <a:p>
              <a:endParaRPr lang="el-GR"/>
            </a:p>
          </p:txBody>
        </p:sp>
        <p:sp>
          <p:nvSpPr>
            <p:cNvPr id="5139" name="Freeform 19"/>
            <p:cNvSpPr>
              <a:spLocks/>
            </p:cNvSpPr>
            <p:nvPr/>
          </p:nvSpPr>
          <p:spPr bwMode="auto">
            <a:xfrm>
              <a:off x="1629" y="1806"/>
              <a:ext cx="709" cy="751"/>
            </a:xfrm>
            <a:custGeom>
              <a:avLst/>
              <a:gdLst>
                <a:gd name="T0" fmla="*/ 2134 w 651"/>
                <a:gd name="T1" fmla="*/ 1658 h 651"/>
                <a:gd name="T2" fmla="*/ 2151 w 651"/>
                <a:gd name="T3" fmla="*/ 0 h 651"/>
                <a:gd name="T4" fmla="*/ 0 w 651"/>
                <a:gd name="T5" fmla="*/ 0 h 651"/>
                <a:gd name="T6" fmla="*/ 0 w 651"/>
                <a:gd name="T7" fmla="*/ 4807 h 651"/>
                <a:gd name="T8" fmla="*/ 2151 w 651"/>
                <a:gd name="T9" fmla="*/ 4807 h 651"/>
                <a:gd name="T10" fmla="*/ 2151 w 651"/>
                <a:gd name="T11" fmla="*/ 3159 h 651"/>
                <a:gd name="T12" fmla="*/ 0 60000 65536"/>
                <a:gd name="T13" fmla="*/ 0 60000 65536"/>
                <a:gd name="T14" fmla="*/ 0 60000 65536"/>
                <a:gd name="T15" fmla="*/ 0 60000 65536"/>
                <a:gd name="T16" fmla="*/ 0 60000 65536"/>
                <a:gd name="T17" fmla="*/ 0 60000 65536"/>
                <a:gd name="T18" fmla="*/ 0 w 651"/>
                <a:gd name="T19" fmla="*/ 0 h 651"/>
                <a:gd name="T20" fmla="*/ 651 w 651"/>
                <a:gd name="T21" fmla="*/ 651 h 651"/>
              </a:gdLst>
              <a:ahLst/>
              <a:cxnLst>
                <a:cxn ang="T12">
                  <a:pos x="T0" y="T1"/>
                </a:cxn>
                <a:cxn ang="T13">
                  <a:pos x="T2" y="T3"/>
                </a:cxn>
                <a:cxn ang="T14">
                  <a:pos x="T4" y="T5"/>
                </a:cxn>
                <a:cxn ang="T15">
                  <a:pos x="T6" y="T7"/>
                </a:cxn>
                <a:cxn ang="T16">
                  <a:pos x="T8" y="T9"/>
                </a:cxn>
                <a:cxn ang="T17">
                  <a:pos x="T10" y="T11"/>
                </a:cxn>
              </a:cxnLst>
              <a:rect l="T18" t="T19" r="T20" b="T21"/>
              <a:pathLst>
                <a:path w="651" h="651">
                  <a:moveTo>
                    <a:pt x="646" y="224"/>
                  </a:moveTo>
                  <a:lnTo>
                    <a:pt x="651" y="0"/>
                  </a:lnTo>
                  <a:lnTo>
                    <a:pt x="0" y="0"/>
                  </a:lnTo>
                  <a:lnTo>
                    <a:pt x="0" y="651"/>
                  </a:lnTo>
                  <a:lnTo>
                    <a:pt x="651" y="651"/>
                  </a:lnTo>
                  <a:lnTo>
                    <a:pt x="651" y="427"/>
                  </a:lnTo>
                </a:path>
              </a:pathLst>
            </a:custGeom>
            <a:noFill/>
            <a:ln w="15875">
              <a:solidFill>
                <a:srgbClr val="000000"/>
              </a:solidFill>
              <a:round/>
              <a:headEnd/>
              <a:tailEnd/>
            </a:ln>
          </p:spPr>
          <p:txBody>
            <a:bodyPr/>
            <a:lstStyle/>
            <a:p>
              <a:endParaRPr lang="el-GR"/>
            </a:p>
          </p:txBody>
        </p:sp>
        <p:sp>
          <p:nvSpPr>
            <p:cNvPr id="5140" name="Freeform 20"/>
            <p:cNvSpPr>
              <a:spLocks/>
            </p:cNvSpPr>
            <p:nvPr/>
          </p:nvSpPr>
          <p:spPr bwMode="auto">
            <a:xfrm>
              <a:off x="3656" y="1806"/>
              <a:ext cx="692" cy="765"/>
            </a:xfrm>
            <a:custGeom>
              <a:avLst/>
              <a:gdLst>
                <a:gd name="T0" fmla="*/ 0 w 657"/>
                <a:gd name="T1" fmla="*/ 4044 h 651"/>
                <a:gd name="T2" fmla="*/ 6 w 657"/>
                <a:gd name="T3" fmla="*/ 6229 h 651"/>
                <a:gd name="T4" fmla="*/ 1359 w 657"/>
                <a:gd name="T5" fmla="*/ 6229 h 651"/>
                <a:gd name="T6" fmla="*/ 1359 w 657"/>
                <a:gd name="T7" fmla="*/ 0 h 651"/>
                <a:gd name="T8" fmla="*/ 6 w 657"/>
                <a:gd name="T9" fmla="*/ 0 h 651"/>
                <a:gd name="T10" fmla="*/ 6 w 657"/>
                <a:gd name="T11" fmla="*/ 2189 h 651"/>
                <a:gd name="T12" fmla="*/ 0 60000 65536"/>
                <a:gd name="T13" fmla="*/ 0 60000 65536"/>
                <a:gd name="T14" fmla="*/ 0 60000 65536"/>
                <a:gd name="T15" fmla="*/ 0 60000 65536"/>
                <a:gd name="T16" fmla="*/ 0 60000 65536"/>
                <a:gd name="T17" fmla="*/ 0 60000 65536"/>
                <a:gd name="T18" fmla="*/ 0 w 657"/>
                <a:gd name="T19" fmla="*/ 0 h 651"/>
                <a:gd name="T20" fmla="*/ 657 w 657"/>
                <a:gd name="T21" fmla="*/ 651 h 651"/>
              </a:gdLst>
              <a:ahLst/>
              <a:cxnLst>
                <a:cxn ang="T12">
                  <a:pos x="T0" y="T1"/>
                </a:cxn>
                <a:cxn ang="T13">
                  <a:pos x="T2" y="T3"/>
                </a:cxn>
                <a:cxn ang="T14">
                  <a:pos x="T4" y="T5"/>
                </a:cxn>
                <a:cxn ang="T15">
                  <a:pos x="T6" y="T7"/>
                </a:cxn>
                <a:cxn ang="T16">
                  <a:pos x="T8" y="T9"/>
                </a:cxn>
                <a:cxn ang="T17">
                  <a:pos x="T10" y="T11"/>
                </a:cxn>
              </a:cxnLst>
              <a:rect l="T18" t="T19" r="T20" b="T21"/>
              <a:pathLst>
                <a:path w="657" h="651">
                  <a:moveTo>
                    <a:pt x="0" y="422"/>
                  </a:moveTo>
                  <a:lnTo>
                    <a:pt x="6" y="651"/>
                  </a:lnTo>
                  <a:lnTo>
                    <a:pt x="657" y="651"/>
                  </a:lnTo>
                  <a:lnTo>
                    <a:pt x="657" y="0"/>
                  </a:lnTo>
                  <a:lnTo>
                    <a:pt x="6" y="0"/>
                  </a:lnTo>
                  <a:lnTo>
                    <a:pt x="6" y="229"/>
                  </a:lnTo>
                </a:path>
              </a:pathLst>
            </a:custGeom>
            <a:noFill/>
            <a:ln w="15875">
              <a:solidFill>
                <a:srgbClr val="000000"/>
              </a:solidFill>
              <a:round/>
              <a:headEnd/>
              <a:tailEnd/>
            </a:ln>
          </p:spPr>
          <p:txBody>
            <a:bodyPr/>
            <a:lstStyle/>
            <a:p>
              <a:endParaRPr lang="el-GR"/>
            </a:p>
          </p:txBody>
        </p:sp>
        <p:sp>
          <p:nvSpPr>
            <p:cNvPr id="5141" name="Line 21"/>
            <p:cNvSpPr>
              <a:spLocks noChangeShapeType="1"/>
            </p:cNvSpPr>
            <p:nvPr/>
          </p:nvSpPr>
          <p:spPr bwMode="auto">
            <a:xfrm>
              <a:off x="1246" y="1437"/>
              <a:ext cx="385" cy="481"/>
            </a:xfrm>
            <a:prstGeom prst="line">
              <a:avLst/>
            </a:prstGeom>
            <a:noFill/>
            <a:ln w="15875">
              <a:solidFill>
                <a:srgbClr val="000000"/>
              </a:solidFill>
              <a:round/>
              <a:headEnd/>
              <a:tailEnd/>
            </a:ln>
          </p:spPr>
          <p:txBody>
            <a:bodyPr/>
            <a:lstStyle/>
            <a:p>
              <a:endParaRPr lang="en-US"/>
            </a:p>
          </p:txBody>
        </p:sp>
        <p:sp>
          <p:nvSpPr>
            <p:cNvPr id="5142" name="Line 22"/>
            <p:cNvSpPr>
              <a:spLocks noChangeShapeType="1"/>
            </p:cNvSpPr>
            <p:nvPr/>
          </p:nvSpPr>
          <p:spPr bwMode="auto">
            <a:xfrm>
              <a:off x="1241" y="2195"/>
              <a:ext cx="390" cy="6"/>
            </a:xfrm>
            <a:prstGeom prst="line">
              <a:avLst/>
            </a:prstGeom>
            <a:noFill/>
            <a:ln w="15875">
              <a:solidFill>
                <a:srgbClr val="000000"/>
              </a:solidFill>
              <a:round/>
              <a:headEnd/>
              <a:tailEnd/>
            </a:ln>
          </p:spPr>
          <p:txBody>
            <a:bodyPr/>
            <a:lstStyle/>
            <a:p>
              <a:endParaRPr lang="en-US"/>
            </a:p>
          </p:txBody>
        </p:sp>
        <p:sp>
          <p:nvSpPr>
            <p:cNvPr id="5143" name="Line 23"/>
            <p:cNvSpPr>
              <a:spLocks noChangeShapeType="1"/>
            </p:cNvSpPr>
            <p:nvPr/>
          </p:nvSpPr>
          <p:spPr bwMode="auto">
            <a:xfrm flipV="1">
              <a:off x="1246" y="2440"/>
              <a:ext cx="385" cy="500"/>
            </a:xfrm>
            <a:prstGeom prst="line">
              <a:avLst/>
            </a:prstGeom>
            <a:noFill/>
            <a:ln w="15875">
              <a:solidFill>
                <a:srgbClr val="000000"/>
              </a:solidFill>
              <a:round/>
              <a:headEnd/>
              <a:tailEnd/>
            </a:ln>
          </p:spPr>
          <p:txBody>
            <a:bodyPr/>
            <a:lstStyle/>
            <a:p>
              <a:endParaRPr lang="en-US"/>
            </a:p>
          </p:txBody>
        </p:sp>
        <p:sp>
          <p:nvSpPr>
            <p:cNvPr id="5144" name="Line 24"/>
            <p:cNvSpPr>
              <a:spLocks noChangeShapeType="1"/>
            </p:cNvSpPr>
            <p:nvPr/>
          </p:nvSpPr>
          <p:spPr bwMode="auto">
            <a:xfrm flipH="1">
              <a:off x="4348" y="1437"/>
              <a:ext cx="368" cy="487"/>
            </a:xfrm>
            <a:prstGeom prst="line">
              <a:avLst/>
            </a:prstGeom>
            <a:noFill/>
            <a:ln w="15875">
              <a:solidFill>
                <a:srgbClr val="000000"/>
              </a:solidFill>
              <a:round/>
              <a:headEnd/>
              <a:tailEnd/>
            </a:ln>
          </p:spPr>
          <p:txBody>
            <a:bodyPr/>
            <a:lstStyle/>
            <a:p>
              <a:endParaRPr lang="en-US"/>
            </a:p>
          </p:txBody>
        </p:sp>
        <p:sp>
          <p:nvSpPr>
            <p:cNvPr id="5145" name="Line 25"/>
            <p:cNvSpPr>
              <a:spLocks noChangeShapeType="1"/>
            </p:cNvSpPr>
            <p:nvPr/>
          </p:nvSpPr>
          <p:spPr bwMode="auto">
            <a:xfrm flipH="1">
              <a:off x="4348" y="2195"/>
              <a:ext cx="363" cy="6"/>
            </a:xfrm>
            <a:prstGeom prst="line">
              <a:avLst/>
            </a:prstGeom>
            <a:noFill/>
            <a:ln w="15875">
              <a:solidFill>
                <a:srgbClr val="000000"/>
              </a:solidFill>
              <a:round/>
              <a:headEnd/>
              <a:tailEnd/>
            </a:ln>
          </p:spPr>
          <p:txBody>
            <a:bodyPr/>
            <a:lstStyle/>
            <a:p>
              <a:endParaRPr lang="en-US"/>
            </a:p>
          </p:txBody>
        </p:sp>
        <p:sp>
          <p:nvSpPr>
            <p:cNvPr id="5146" name="Line 26"/>
            <p:cNvSpPr>
              <a:spLocks noChangeShapeType="1"/>
            </p:cNvSpPr>
            <p:nvPr/>
          </p:nvSpPr>
          <p:spPr bwMode="auto">
            <a:xfrm flipH="1" flipV="1">
              <a:off x="4348" y="2465"/>
              <a:ext cx="368" cy="475"/>
            </a:xfrm>
            <a:prstGeom prst="line">
              <a:avLst/>
            </a:prstGeom>
            <a:noFill/>
            <a:ln w="15875">
              <a:solidFill>
                <a:srgbClr val="000000"/>
              </a:solidFill>
              <a:round/>
              <a:headEnd/>
              <a:tailEnd/>
            </a:ln>
          </p:spPr>
          <p:txBody>
            <a:bodyPr/>
            <a:lstStyle/>
            <a:p>
              <a:endParaRPr lang="en-US"/>
            </a:p>
          </p:txBody>
        </p:sp>
        <p:sp>
          <p:nvSpPr>
            <p:cNvPr id="5147" name="Freeform 27"/>
            <p:cNvSpPr>
              <a:spLocks/>
            </p:cNvSpPr>
            <p:nvPr/>
          </p:nvSpPr>
          <p:spPr bwMode="auto">
            <a:xfrm>
              <a:off x="1928" y="2002"/>
              <a:ext cx="82" cy="90"/>
            </a:xfrm>
            <a:custGeom>
              <a:avLst/>
              <a:gdLst>
                <a:gd name="T0" fmla="*/ 0 w 78"/>
                <a:gd name="T1" fmla="*/ 572 h 78"/>
                <a:gd name="T2" fmla="*/ 157 w 78"/>
                <a:gd name="T3" fmla="*/ 572 h 78"/>
                <a:gd name="T4" fmla="*/ 0 w 78"/>
                <a:gd name="T5" fmla="*/ 0 h 78"/>
                <a:gd name="T6" fmla="*/ 0 60000 65536"/>
                <a:gd name="T7" fmla="*/ 0 60000 65536"/>
                <a:gd name="T8" fmla="*/ 0 60000 65536"/>
                <a:gd name="T9" fmla="*/ 0 w 78"/>
                <a:gd name="T10" fmla="*/ 0 h 78"/>
                <a:gd name="T11" fmla="*/ 78 w 78"/>
                <a:gd name="T12" fmla="*/ 78 h 78"/>
              </a:gdLst>
              <a:ahLst/>
              <a:cxnLst>
                <a:cxn ang="T6">
                  <a:pos x="T0" y="T1"/>
                </a:cxn>
                <a:cxn ang="T7">
                  <a:pos x="T2" y="T3"/>
                </a:cxn>
                <a:cxn ang="T8">
                  <a:pos x="T4" y="T5"/>
                </a:cxn>
              </a:cxnLst>
              <a:rect l="T9" t="T10" r="T11" b="T12"/>
              <a:pathLst>
                <a:path w="78" h="78">
                  <a:moveTo>
                    <a:pt x="0" y="78"/>
                  </a:moveTo>
                  <a:lnTo>
                    <a:pt x="78" y="78"/>
                  </a:lnTo>
                  <a:lnTo>
                    <a:pt x="0" y="0"/>
                  </a:lnTo>
                </a:path>
              </a:pathLst>
            </a:custGeom>
            <a:noFill/>
            <a:ln w="15875">
              <a:solidFill>
                <a:srgbClr val="00FFFF"/>
              </a:solidFill>
              <a:round/>
              <a:headEnd/>
              <a:tailEnd/>
            </a:ln>
          </p:spPr>
          <p:txBody>
            <a:bodyPr/>
            <a:lstStyle/>
            <a:p>
              <a:endParaRPr lang="el-GR"/>
            </a:p>
          </p:txBody>
        </p:sp>
        <p:sp>
          <p:nvSpPr>
            <p:cNvPr id="5148" name="Freeform 28"/>
            <p:cNvSpPr>
              <a:spLocks/>
            </p:cNvSpPr>
            <p:nvPr/>
          </p:nvSpPr>
          <p:spPr bwMode="auto">
            <a:xfrm>
              <a:off x="1922" y="2303"/>
              <a:ext cx="83" cy="90"/>
            </a:xfrm>
            <a:custGeom>
              <a:avLst/>
              <a:gdLst>
                <a:gd name="T0" fmla="*/ 0 w 78"/>
                <a:gd name="T1" fmla="*/ 0 h 78"/>
                <a:gd name="T2" fmla="*/ 186 w 78"/>
                <a:gd name="T3" fmla="*/ 37 h 78"/>
                <a:gd name="T4" fmla="*/ 5 w 78"/>
                <a:gd name="T5" fmla="*/ 572 h 78"/>
                <a:gd name="T6" fmla="*/ 0 60000 65536"/>
                <a:gd name="T7" fmla="*/ 0 60000 65536"/>
                <a:gd name="T8" fmla="*/ 0 60000 65536"/>
                <a:gd name="T9" fmla="*/ 0 w 78"/>
                <a:gd name="T10" fmla="*/ 0 h 78"/>
                <a:gd name="T11" fmla="*/ 78 w 78"/>
                <a:gd name="T12" fmla="*/ 78 h 78"/>
              </a:gdLst>
              <a:ahLst/>
              <a:cxnLst>
                <a:cxn ang="T6">
                  <a:pos x="T0" y="T1"/>
                </a:cxn>
                <a:cxn ang="T7">
                  <a:pos x="T2" y="T3"/>
                </a:cxn>
                <a:cxn ang="T8">
                  <a:pos x="T4" y="T5"/>
                </a:cxn>
              </a:cxnLst>
              <a:rect l="T9" t="T10" r="T11" b="T12"/>
              <a:pathLst>
                <a:path w="78" h="78">
                  <a:moveTo>
                    <a:pt x="0" y="0"/>
                  </a:moveTo>
                  <a:lnTo>
                    <a:pt x="78" y="5"/>
                  </a:lnTo>
                  <a:lnTo>
                    <a:pt x="5" y="78"/>
                  </a:lnTo>
                </a:path>
              </a:pathLst>
            </a:custGeom>
            <a:noFill/>
            <a:ln w="15875">
              <a:solidFill>
                <a:srgbClr val="00FFFF"/>
              </a:solidFill>
              <a:round/>
              <a:headEnd/>
              <a:tailEnd/>
            </a:ln>
          </p:spPr>
          <p:txBody>
            <a:bodyPr/>
            <a:lstStyle/>
            <a:p>
              <a:endParaRPr lang="el-GR"/>
            </a:p>
          </p:txBody>
        </p:sp>
        <p:sp>
          <p:nvSpPr>
            <p:cNvPr id="5149" name="Freeform 29"/>
            <p:cNvSpPr>
              <a:spLocks/>
            </p:cNvSpPr>
            <p:nvPr/>
          </p:nvSpPr>
          <p:spPr bwMode="auto">
            <a:xfrm>
              <a:off x="3980" y="1978"/>
              <a:ext cx="104" cy="114"/>
            </a:xfrm>
            <a:custGeom>
              <a:avLst/>
              <a:gdLst>
                <a:gd name="T0" fmla="*/ 188 w 99"/>
                <a:gd name="T1" fmla="*/ 709 h 99"/>
                <a:gd name="T2" fmla="*/ 0 w 99"/>
                <a:gd name="T3" fmla="*/ 709 h 99"/>
                <a:gd name="T4" fmla="*/ 197 w 99"/>
                <a:gd name="T5" fmla="*/ 0 h 99"/>
                <a:gd name="T6" fmla="*/ 0 60000 65536"/>
                <a:gd name="T7" fmla="*/ 0 60000 65536"/>
                <a:gd name="T8" fmla="*/ 0 60000 65536"/>
                <a:gd name="T9" fmla="*/ 0 w 99"/>
                <a:gd name="T10" fmla="*/ 0 h 99"/>
                <a:gd name="T11" fmla="*/ 99 w 99"/>
                <a:gd name="T12" fmla="*/ 99 h 99"/>
              </a:gdLst>
              <a:ahLst/>
              <a:cxnLst>
                <a:cxn ang="T6">
                  <a:pos x="T0" y="T1"/>
                </a:cxn>
                <a:cxn ang="T7">
                  <a:pos x="T2" y="T3"/>
                </a:cxn>
                <a:cxn ang="T8">
                  <a:pos x="T4" y="T5"/>
                </a:cxn>
              </a:cxnLst>
              <a:rect l="T9" t="T10" r="T11" b="T12"/>
              <a:pathLst>
                <a:path w="99" h="99">
                  <a:moveTo>
                    <a:pt x="94" y="99"/>
                  </a:moveTo>
                  <a:lnTo>
                    <a:pt x="0" y="99"/>
                  </a:lnTo>
                  <a:lnTo>
                    <a:pt x="99" y="0"/>
                  </a:lnTo>
                </a:path>
              </a:pathLst>
            </a:custGeom>
            <a:noFill/>
            <a:ln w="15875">
              <a:solidFill>
                <a:srgbClr val="00FFFF"/>
              </a:solidFill>
              <a:round/>
              <a:headEnd/>
              <a:tailEnd/>
            </a:ln>
          </p:spPr>
          <p:txBody>
            <a:bodyPr/>
            <a:lstStyle/>
            <a:p>
              <a:endParaRPr lang="el-GR"/>
            </a:p>
          </p:txBody>
        </p:sp>
        <p:sp>
          <p:nvSpPr>
            <p:cNvPr id="5150" name="Freeform 30"/>
            <p:cNvSpPr>
              <a:spLocks/>
            </p:cNvSpPr>
            <p:nvPr/>
          </p:nvSpPr>
          <p:spPr bwMode="auto">
            <a:xfrm>
              <a:off x="3985" y="2303"/>
              <a:ext cx="99" cy="107"/>
            </a:xfrm>
            <a:custGeom>
              <a:avLst/>
              <a:gdLst>
                <a:gd name="T0" fmla="*/ 184 w 94"/>
                <a:gd name="T1" fmla="*/ 0 h 93"/>
                <a:gd name="T2" fmla="*/ 0 w 94"/>
                <a:gd name="T3" fmla="*/ 37 h 93"/>
                <a:gd name="T4" fmla="*/ 194 w 94"/>
                <a:gd name="T5" fmla="*/ 665 h 93"/>
                <a:gd name="T6" fmla="*/ 0 60000 65536"/>
                <a:gd name="T7" fmla="*/ 0 60000 65536"/>
                <a:gd name="T8" fmla="*/ 0 60000 65536"/>
                <a:gd name="T9" fmla="*/ 0 w 94"/>
                <a:gd name="T10" fmla="*/ 0 h 93"/>
                <a:gd name="T11" fmla="*/ 94 w 94"/>
                <a:gd name="T12" fmla="*/ 93 h 93"/>
              </a:gdLst>
              <a:ahLst/>
              <a:cxnLst>
                <a:cxn ang="T6">
                  <a:pos x="T0" y="T1"/>
                </a:cxn>
                <a:cxn ang="T7">
                  <a:pos x="T2" y="T3"/>
                </a:cxn>
                <a:cxn ang="T8">
                  <a:pos x="T4" y="T5"/>
                </a:cxn>
              </a:cxnLst>
              <a:rect l="T9" t="T10" r="T11" b="T12"/>
              <a:pathLst>
                <a:path w="94" h="93">
                  <a:moveTo>
                    <a:pt x="89" y="0"/>
                  </a:moveTo>
                  <a:lnTo>
                    <a:pt x="0" y="5"/>
                  </a:lnTo>
                  <a:lnTo>
                    <a:pt x="94" y="93"/>
                  </a:lnTo>
                </a:path>
              </a:pathLst>
            </a:custGeom>
            <a:noFill/>
            <a:ln w="15875">
              <a:solidFill>
                <a:srgbClr val="00FFFF"/>
              </a:solidFill>
              <a:round/>
              <a:headEnd/>
              <a:tailEnd/>
            </a:ln>
          </p:spPr>
          <p:txBody>
            <a:bodyPr/>
            <a:lstStyle/>
            <a:p>
              <a:endParaRPr lang="el-GR"/>
            </a:p>
          </p:txBody>
        </p:sp>
        <p:sp>
          <p:nvSpPr>
            <p:cNvPr id="5151" name="Line 31"/>
            <p:cNvSpPr>
              <a:spLocks noChangeShapeType="1"/>
            </p:cNvSpPr>
            <p:nvPr/>
          </p:nvSpPr>
          <p:spPr bwMode="auto">
            <a:xfrm>
              <a:off x="2588" y="2195"/>
              <a:ext cx="655" cy="6"/>
            </a:xfrm>
            <a:prstGeom prst="line">
              <a:avLst/>
            </a:prstGeom>
            <a:noFill/>
            <a:ln w="15875">
              <a:solidFill>
                <a:srgbClr val="000000"/>
              </a:solidFill>
              <a:round/>
              <a:headEnd/>
              <a:tailEnd/>
            </a:ln>
          </p:spPr>
          <p:txBody>
            <a:bodyPr/>
            <a:lstStyle/>
            <a:p>
              <a:endParaRPr lang="en-US"/>
            </a:p>
          </p:txBody>
        </p:sp>
        <p:sp>
          <p:nvSpPr>
            <p:cNvPr id="5152" name="Freeform 32"/>
            <p:cNvSpPr>
              <a:spLocks/>
            </p:cNvSpPr>
            <p:nvPr/>
          </p:nvSpPr>
          <p:spPr bwMode="auto">
            <a:xfrm>
              <a:off x="3215" y="2159"/>
              <a:ext cx="126" cy="77"/>
            </a:xfrm>
            <a:custGeom>
              <a:avLst/>
              <a:gdLst>
                <a:gd name="T0" fmla="*/ 0 w 119"/>
                <a:gd name="T1" fmla="*/ 433 h 67"/>
                <a:gd name="T2" fmla="*/ 264 w 119"/>
                <a:gd name="T3" fmla="*/ 248 h 67"/>
                <a:gd name="T4" fmla="*/ 5 w 119"/>
                <a:gd name="T5" fmla="*/ 0 h 67"/>
                <a:gd name="T6" fmla="*/ 5 w 119"/>
                <a:gd name="T7" fmla="*/ 467 h 67"/>
                <a:gd name="T8" fmla="*/ 5 w 119"/>
                <a:gd name="T9" fmla="*/ 467 h 67"/>
                <a:gd name="T10" fmla="*/ 0 w 119"/>
                <a:gd name="T11" fmla="*/ 433 h 67"/>
                <a:gd name="T12" fmla="*/ 0 60000 65536"/>
                <a:gd name="T13" fmla="*/ 0 60000 65536"/>
                <a:gd name="T14" fmla="*/ 0 60000 65536"/>
                <a:gd name="T15" fmla="*/ 0 60000 65536"/>
                <a:gd name="T16" fmla="*/ 0 60000 65536"/>
                <a:gd name="T17" fmla="*/ 0 60000 65536"/>
                <a:gd name="T18" fmla="*/ 0 w 119"/>
                <a:gd name="T19" fmla="*/ 0 h 67"/>
                <a:gd name="T20" fmla="*/ 119 w 119"/>
                <a:gd name="T21" fmla="*/ 67 h 67"/>
              </a:gdLst>
              <a:ahLst/>
              <a:cxnLst>
                <a:cxn ang="T12">
                  <a:pos x="T0" y="T1"/>
                </a:cxn>
                <a:cxn ang="T13">
                  <a:pos x="T2" y="T3"/>
                </a:cxn>
                <a:cxn ang="T14">
                  <a:pos x="T4" y="T5"/>
                </a:cxn>
                <a:cxn ang="T15">
                  <a:pos x="T6" y="T7"/>
                </a:cxn>
                <a:cxn ang="T16">
                  <a:pos x="T8" y="T9"/>
                </a:cxn>
                <a:cxn ang="T17">
                  <a:pos x="T10" y="T11"/>
                </a:cxn>
              </a:cxnLst>
              <a:rect l="T18" t="T19" r="T20" b="T21"/>
              <a:pathLst>
                <a:path w="119" h="67">
                  <a:moveTo>
                    <a:pt x="0" y="62"/>
                  </a:moveTo>
                  <a:lnTo>
                    <a:pt x="119" y="36"/>
                  </a:lnTo>
                  <a:lnTo>
                    <a:pt x="5" y="0"/>
                  </a:lnTo>
                  <a:lnTo>
                    <a:pt x="5" y="67"/>
                  </a:lnTo>
                  <a:lnTo>
                    <a:pt x="0" y="62"/>
                  </a:lnTo>
                  <a:close/>
                </a:path>
              </a:pathLst>
            </a:custGeom>
            <a:solidFill>
              <a:srgbClr val="000000"/>
            </a:solidFill>
            <a:ln w="9525">
              <a:noFill/>
              <a:round/>
              <a:headEnd/>
              <a:tailEnd/>
            </a:ln>
          </p:spPr>
          <p:txBody>
            <a:bodyPr/>
            <a:lstStyle/>
            <a:p>
              <a:endParaRPr lang="el-GR"/>
            </a:p>
          </p:txBody>
        </p:sp>
        <p:sp>
          <p:nvSpPr>
            <p:cNvPr id="5153" name="Line 33"/>
            <p:cNvSpPr>
              <a:spLocks noChangeShapeType="1"/>
            </p:cNvSpPr>
            <p:nvPr/>
          </p:nvSpPr>
          <p:spPr bwMode="auto">
            <a:xfrm>
              <a:off x="4073" y="1918"/>
              <a:ext cx="99" cy="6"/>
            </a:xfrm>
            <a:prstGeom prst="line">
              <a:avLst/>
            </a:prstGeom>
            <a:noFill/>
            <a:ln w="15875">
              <a:solidFill>
                <a:srgbClr val="000000"/>
              </a:solidFill>
              <a:round/>
              <a:headEnd/>
              <a:tailEnd/>
            </a:ln>
          </p:spPr>
          <p:txBody>
            <a:bodyPr/>
            <a:lstStyle/>
            <a:p>
              <a:endParaRPr lang="en-US"/>
            </a:p>
          </p:txBody>
        </p:sp>
        <p:sp>
          <p:nvSpPr>
            <p:cNvPr id="5154" name="Freeform 34"/>
            <p:cNvSpPr>
              <a:spLocks/>
            </p:cNvSpPr>
            <p:nvPr/>
          </p:nvSpPr>
          <p:spPr bwMode="auto">
            <a:xfrm>
              <a:off x="4150" y="1882"/>
              <a:ext cx="126" cy="79"/>
            </a:xfrm>
            <a:custGeom>
              <a:avLst/>
              <a:gdLst>
                <a:gd name="T0" fmla="*/ 0 w 120"/>
                <a:gd name="T1" fmla="*/ 508 h 68"/>
                <a:gd name="T2" fmla="*/ 237 w 120"/>
                <a:gd name="T3" fmla="*/ 293 h 68"/>
                <a:gd name="T4" fmla="*/ 0 w 120"/>
                <a:gd name="T5" fmla="*/ 0 h 68"/>
                <a:gd name="T6" fmla="*/ 0 w 120"/>
                <a:gd name="T7" fmla="*/ 552 h 68"/>
                <a:gd name="T8" fmla="*/ 0 w 120"/>
                <a:gd name="T9" fmla="*/ 552 h 68"/>
                <a:gd name="T10" fmla="*/ 0 w 120"/>
                <a:gd name="T11" fmla="*/ 508 h 68"/>
                <a:gd name="T12" fmla="*/ 0 60000 65536"/>
                <a:gd name="T13" fmla="*/ 0 60000 65536"/>
                <a:gd name="T14" fmla="*/ 0 60000 65536"/>
                <a:gd name="T15" fmla="*/ 0 60000 65536"/>
                <a:gd name="T16" fmla="*/ 0 60000 65536"/>
                <a:gd name="T17" fmla="*/ 0 60000 65536"/>
                <a:gd name="T18" fmla="*/ 0 w 120"/>
                <a:gd name="T19" fmla="*/ 0 h 68"/>
                <a:gd name="T20" fmla="*/ 120 w 120"/>
                <a:gd name="T21" fmla="*/ 68 h 68"/>
              </a:gdLst>
              <a:ahLst/>
              <a:cxnLst>
                <a:cxn ang="T12">
                  <a:pos x="T0" y="T1"/>
                </a:cxn>
                <a:cxn ang="T13">
                  <a:pos x="T2" y="T3"/>
                </a:cxn>
                <a:cxn ang="T14">
                  <a:pos x="T4" y="T5"/>
                </a:cxn>
                <a:cxn ang="T15">
                  <a:pos x="T6" y="T7"/>
                </a:cxn>
                <a:cxn ang="T16">
                  <a:pos x="T8" y="T9"/>
                </a:cxn>
                <a:cxn ang="T17">
                  <a:pos x="T10" y="T11"/>
                </a:cxn>
              </a:cxnLst>
              <a:rect l="T18" t="T19" r="T20" b="T21"/>
              <a:pathLst>
                <a:path w="120" h="68">
                  <a:moveTo>
                    <a:pt x="0" y="62"/>
                  </a:moveTo>
                  <a:lnTo>
                    <a:pt x="120" y="36"/>
                  </a:lnTo>
                  <a:lnTo>
                    <a:pt x="0" y="0"/>
                  </a:lnTo>
                  <a:lnTo>
                    <a:pt x="0" y="68"/>
                  </a:lnTo>
                  <a:lnTo>
                    <a:pt x="0" y="62"/>
                  </a:lnTo>
                  <a:close/>
                </a:path>
              </a:pathLst>
            </a:custGeom>
            <a:solidFill>
              <a:srgbClr val="000000"/>
            </a:solidFill>
            <a:ln w="9525">
              <a:noFill/>
              <a:round/>
              <a:headEnd/>
              <a:tailEnd/>
            </a:ln>
          </p:spPr>
          <p:txBody>
            <a:bodyPr/>
            <a:lstStyle/>
            <a:p>
              <a:endParaRPr lang="el-GR"/>
            </a:p>
          </p:txBody>
        </p:sp>
        <p:sp>
          <p:nvSpPr>
            <p:cNvPr id="5155" name="Line 35"/>
            <p:cNvSpPr>
              <a:spLocks noChangeShapeType="1"/>
            </p:cNvSpPr>
            <p:nvPr/>
          </p:nvSpPr>
          <p:spPr bwMode="auto">
            <a:xfrm>
              <a:off x="4079" y="2195"/>
              <a:ext cx="98" cy="6"/>
            </a:xfrm>
            <a:prstGeom prst="line">
              <a:avLst/>
            </a:prstGeom>
            <a:noFill/>
            <a:ln w="15875">
              <a:solidFill>
                <a:srgbClr val="000000"/>
              </a:solidFill>
              <a:round/>
              <a:headEnd/>
              <a:tailEnd/>
            </a:ln>
          </p:spPr>
          <p:txBody>
            <a:bodyPr/>
            <a:lstStyle/>
            <a:p>
              <a:endParaRPr lang="en-US"/>
            </a:p>
          </p:txBody>
        </p:sp>
        <p:sp>
          <p:nvSpPr>
            <p:cNvPr id="5156" name="Freeform 36"/>
            <p:cNvSpPr>
              <a:spLocks/>
            </p:cNvSpPr>
            <p:nvPr/>
          </p:nvSpPr>
          <p:spPr bwMode="auto">
            <a:xfrm>
              <a:off x="4155" y="2159"/>
              <a:ext cx="127" cy="77"/>
            </a:xfrm>
            <a:custGeom>
              <a:avLst/>
              <a:gdLst>
                <a:gd name="T0" fmla="*/ 0 w 120"/>
                <a:gd name="T1" fmla="*/ 433 h 67"/>
                <a:gd name="T2" fmla="*/ 265 w 120"/>
                <a:gd name="T3" fmla="*/ 248 h 67"/>
                <a:gd name="T4" fmla="*/ 0 w 120"/>
                <a:gd name="T5" fmla="*/ 0 h 67"/>
                <a:gd name="T6" fmla="*/ 0 w 120"/>
                <a:gd name="T7" fmla="*/ 467 h 67"/>
                <a:gd name="T8" fmla="*/ 0 w 120"/>
                <a:gd name="T9" fmla="*/ 467 h 67"/>
                <a:gd name="T10" fmla="*/ 0 w 120"/>
                <a:gd name="T11" fmla="*/ 433 h 67"/>
                <a:gd name="T12" fmla="*/ 0 60000 65536"/>
                <a:gd name="T13" fmla="*/ 0 60000 65536"/>
                <a:gd name="T14" fmla="*/ 0 60000 65536"/>
                <a:gd name="T15" fmla="*/ 0 60000 65536"/>
                <a:gd name="T16" fmla="*/ 0 60000 65536"/>
                <a:gd name="T17" fmla="*/ 0 60000 65536"/>
                <a:gd name="T18" fmla="*/ 0 w 120"/>
                <a:gd name="T19" fmla="*/ 0 h 67"/>
                <a:gd name="T20" fmla="*/ 120 w 120"/>
                <a:gd name="T21" fmla="*/ 67 h 67"/>
              </a:gdLst>
              <a:ahLst/>
              <a:cxnLst>
                <a:cxn ang="T12">
                  <a:pos x="T0" y="T1"/>
                </a:cxn>
                <a:cxn ang="T13">
                  <a:pos x="T2" y="T3"/>
                </a:cxn>
                <a:cxn ang="T14">
                  <a:pos x="T4" y="T5"/>
                </a:cxn>
                <a:cxn ang="T15">
                  <a:pos x="T6" y="T7"/>
                </a:cxn>
                <a:cxn ang="T16">
                  <a:pos x="T8" y="T9"/>
                </a:cxn>
                <a:cxn ang="T17">
                  <a:pos x="T10" y="T11"/>
                </a:cxn>
              </a:cxnLst>
              <a:rect l="T18" t="T19" r="T20" b="T21"/>
              <a:pathLst>
                <a:path w="120" h="67">
                  <a:moveTo>
                    <a:pt x="0" y="62"/>
                  </a:moveTo>
                  <a:lnTo>
                    <a:pt x="120" y="36"/>
                  </a:lnTo>
                  <a:lnTo>
                    <a:pt x="0" y="0"/>
                  </a:lnTo>
                  <a:lnTo>
                    <a:pt x="0" y="67"/>
                  </a:lnTo>
                  <a:lnTo>
                    <a:pt x="0" y="62"/>
                  </a:lnTo>
                  <a:close/>
                </a:path>
              </a:pathLst>
            </a:custGeom>
            <a:solidFill>
              <a:srgbClr val="000000"/>
            </a:solidFill>
            <a:ln w="9525">
              <a:noFill/>
              <a:round/>
              <a:headEnd/>
              <a:tailEnd/>
            </a:ln>
          </p:spPr>
          <p:txBody>
            <a:bodyPr/>
            <a:lstStyle/>
            <a:p>
              <a:endParaRPr lang="el-GR"/>
            </a:p>
          </p:txBody>
        </p:sp>
        <p:sp>
          <p:nvSpPr>
            <p:cNvPr id="5157" name="Line 37"/>
            <p:cNvSpPr>
              <a:spLocks noChangeShapeType="1"/>
            </p:cNvSpPr>
            <p:nvPr/>
          </p:nvSpPr>
          <p:spPr bwMode="auto">
            <a:xfrm>
              <a:off x="4079" y="2459"/>
              <a:ext cx="98" cy="1"/>
            </a:xfrm>
            <a:prstGeom prst="line">
              <a:avLst/>
            </a:prstGeom>
            <a:noFill/>
            <a:ln w="15875">
              <a:solidFill>
                <a:srgbClr val="000000"/>
              </a:solidFill>
              <a:round/>
              <a:headEnd/>
              <a:tailEnd/>
            </a:ln>
          </p:spPr>
          <p:txBody>
            <a:bodyPr/>
            <a:lstStyle/>
            <a:p>
              <a:endParaRPr lang="en-US"/>
            </a:p>
          </p:txBody>
        </p:sp>
        <p:sp>
          <p:nvSpPr>
            <p:cNvPr id="5158" name="Freeform 38"/>
            <p:cNvSpPr>
              <a:spLocks/>
            </p:cNvSpPr>
            <p:nvPr/>
          </p:nvSpPr>
          <p:spPr bwMode="auto">
            <a:xfrm>
              <a:off x="4155" y="2423"/>
              <a:ext cx="127" cy="72"/>
            </a:xfrm>
            <a:custGeom>
              <a:avLst/>
              <a:gdLst>
                <a:gd name="T0" fmla="*/ 0 w 120"/>
                <a:gd name="T1" fmla="*/ 507 h 62"/>
                <a:gd name="T2" fmla="*/ 265 w 120"/>
                <a:gd name="T3" fmla="*/ 252 h 62"/>
                <a:gd name="T4" fmla="*/ 0 w 120"/>
                <a:gd name="T5" fmla="*/ 0 h 62"/>
                <a:gd name="T6" fmla="*/ 0 w 120"/>
                <a:gd name="T7" fmla="*/ 507 h 62"/>
                <a:gd name="T8" fmla="*/ 0 w 120"/>
                <a:gd name="T9" fmla="*/ 507 h 62"/>
                <a:gd name="T10" fmla="*/ 0 60000 65536"/>
                <a:gd name="T11" fmla="*/ 0 60000 65536"/>
                <a:gd name="T12" fmla="*/ 0 60000 65536"/>
                <a:gd name="T13" fmla="*/ 0 60000 65536"/>
                <a:gd name="T14" fmla="*/ 0 60000 65536"/>
                <a:gd name="T15" fmla="*/ 0 w 120"/>
                <a:gd name="T16" fmla="*/ 0 h 62"/>
                <a:gd name="T17" fmla="*/ 120 w 120"/>
                <a:gd name="T18" fmla="*/ 62 h 62"/>
              </a:gdLst>
              <a:ahLst/>
              <a:cxnLst>
                <a:cxn ang="T10">
                  <a:pos x="T0" y="T1"/>
                </a:cxn>
                <a:cxn ang="T11">
                  <a:pos x="T2" y="T3"/>
                </a:cxn>
                <a:cxn ang="T12">
                  <a:pos x="T4" y="T5"/>
                </a:cxn>
                <a:cxn ang="T13">
                  <a:pos x="T6" y="T7"/>
                </a:cxn>
                <a:cxn ang="T14">
                  <a:pos x="T8" y="T9"/>
                </a:cxn>
              </a:cxnLst>
              <a:rect l="T15" t="T16" r="T17" b="T18"/>
              <a:pathLst>
                <a:path w="120" h="62">
                  <a:moveTo>
                    <a:pt x="0" y="62"/>
                  </a:moveTo>
                  <a:lnTo>
                    <a:pt x="120" y="31"/>
                  </a:lnTo>
                  <a:lnTo>
                    <a:pt x="0" y="0"/>
                  </a:lnTo>
                  <a:lnTo>
                    <a:pt x="0" y="62"/>
                  </a:lnTo>
                  <a:close/>
                </a:path>
              </a:pathLst>
            </a:custGeom>
            <a:solidFill>
              <a:srgbClr val="000000"/>
            </a:solidFill>
            <a:ln w="9525">
              <a:noFill/>
              <a:round/>
              <a:headEnd/>
              <a:tailEnd/>
            </a:ln>
          </p:spPr>
          <p:txBody>
            <a:bodyPr/>
            <a:lstStyle/>
            <a:p>
              <a:endParaRPr lang="el-GR"/>
            </a:p>
          </p:txBody>
        </p:sp>
        <p:sp>
          <p:nvSpPr>
            <p:cNvPr id="5159" name="Line 39"/>
            <p:cNvSpPr>
              <a:spLocks noChangeShapeType="1"/>
            </p:cNvSpPr>
            <p:nvPr/>
          </p:nvSpPr>
          <p:spPr bwMode="auto">
            <a:xfrm>
              <a:off x="1698" y="1918"/>
              <a:ext cx="104" cy="6"/>
            </a:xfrm>
            <a:prstGeom prst="line">
              <a:avLst/>
            </a:prstGeom>
            <a:noFill/>
            <a:ln w="15875">
              <a:solidFill>
                <a:srgbClr val="000000"/>
              </a:solidFill>
              <a:round/>
              <a:headEnd/>
              <a:tailEnd/>
            </a:ln>
          </p:spPr>
          <p:txBody>
            <a:bodyPr/>
            <a:lstStyle/>
            <a:p>
              <a:endParaRPr lang="en-US"/>
            </a:p>
          </p:txBody>
        </p:sp>
        <p:sp>
          <p:nvSpPr>
            <p:cNvPr id="5160" name="Freeform 40"/>
            <p:cNvSpPr>
              <a:spLocks/>
            </p:cNvSpPr>
            <p:nvPr/>
          </p:nvSpPr>
          <p:spPr bwMode="auto">
            <a:xfrm>
              <a:off x="1774" y="1882"/>
              <a:ext cx="126" cy="79"/>
            </a:xfrm>
            <a:custGeom>
              <a:avLst/>
              <a:gdLst>
                <a:gd name="T0" fmla="*/ 0 w 120"/>
                <a:gd name="T1" fmla="*/ 508 h 68"/>
                <a:gd name="T2" fmla="*/ 237 w 120"/>
                <a:gd name="T3" fmla="*/ 293 h 68"/>
                <a:gd name="T4" fmla="*/ 6 w 120"/>
                <a:gd name="T5" fmla="*/ 0 h 68"/>
                <a:gd name="T6" fmla="*/ 6 w 120"/>
                <a:gd name="T7" fmla="*/ 552 h 68"/>
                <a:gd name="T8" fmla="*/ 6 w 120"/>
                <a:gd name="T9" fmla="*/ 552 h 68"/>
                <a:gd name="T10" fmla="*/ 0 w 120"/>
                <a:gd name="T11" fmla="*/ 508 h 68"/>
                <a:gd name="T12" fmla="*/ 0 60000 65536"/>
                <a:gd name="T13" fmla="*/ 0 60000 65536"/>
                <a:gd name="T14" fmla="*/ 0 60000 65536"/>
                <a:gd name="T15" fmla="*/ 0 60000 65536"/>
                <a:gd name="T16" fmla="*/ 0 60000 65536"/>
                <a:gd name="T17" fmla="*/ 0 60000 65536"/>
                <a:gd name="T18" fmla="*/ 0 w 120"/>
                <a:gd name="T19" fmla="*/ 0 h 68"/>
                <a:gd name="T20" fmla="*/ 120 w 120"/>
                <a:gd name="T21" fmla="*/ 68 h 68"/>
              </a:gdLst>
              <a:ahLst/>
              <a:cxnLst>
                <a:cxn ang="T12">
                  <a:pos x="T0" y="T1"/>
                </a:cxn>
                <a:cxn ang="T13">
                  <a:pos x="T2" y="T3"/>
                </a:cxn>
                <a:cxn ang="T14">
                  <a:pos x="T4" y="T5"/>
                </a:cxn>
                <a:cxn ang="T15">
                  <a:pos x="T6" y="T7"/>
                </a:cxn>
                <a:cxn ang="T16">
                  <a:pos x="T8" y="T9"/>
                </a:cxn>
                <a:cxn ang="T17">
                  <a:pos x="T10" y="T11"/>
                </a:cxn>
              </a:cxnLst>
              <a:rect l="T18" t="T19" r="T20" b="T21"/>
              <a:pathLst>
                <a:path w="120" h="68">
                  <a:moveTo>
                    <a:pt x="0" y="62"/>
                  </a:moveTo>
                  <a:lnTo>
                    <a:pt x="120" y="36"/>
                  </a:lnTo>
                  <a:lnTo>
                    <a:pt x="6" y="0"/>
                  </a:lnTo>
                  <a:lnTo>
                    <a:pt x="6" y="68"/>
                  </a:lnTo>
                  <a:lnTo>
                    <a:pt x="0" y="62"/>
                  </a:lnTo>
                  <a:close/>
                </a:path>
              </a:pathLst>
            </a:custGeom>
            <a:solidFill>
              <a:srgbClr val="000000"/>
            </a:solidFill>
            <a:ln w="9525">
              <a:noFill/>
              <a:round/>
              <a:headEnd/>
              <a:tailEnd/>
            </a:ln>
          </p:spPr>
          <p:txBody>
            <a:bodyPr/>
            <a:lstStyle/>
            <a:p>
              <a:endParaRPr lang="el-GR"/>
            </a:p>
          </p:txBody>
        </p:sp>
        <p:sp>
          <p:nvSpPr>
            <p:cNvPr id="5161" name="Line 41"/>
            <p:cNvSpPr>
              <a:spLocks noChangeShapeType="1"/>
            </p:cNvSpPr>
            <p:nvPr/>
          </p:nvSpPr>
          <p:spPr bwMode="auto">
            <a:xfrm>
              <a:off x="1708" y="2195"/>
              <a:ext cx="99" cy="6"/>
            </a:xfrm>
            <a:prstGeom prst="line">
              <a:avLst/>
            </a:prstGeom>
            <a:noFill/>
            <a:ln w="15875">
              <a:solidFill>
                <a:srgbClr val="000000"/>
              </a:solidFill>
              <a:round/>
              <a:headEnd/>
              <a:tailEnd/>
            </a:ln>
          </p:spPr>
          <p:txBody>
            <a:bodyPr/>
            <a:lstStyle/>
            <a:p>
              <a:endParaRPr lang="en-US"/>
            </a:p>
          </p:txBody>
        </p:sp>
        <p:sp>
          <p:nvSpPr>
            <p:cNvPr id="5162" name="Freeform 42"/>
            <p:cNvSpPr>
              <a:spLocks/>
            </p:cNvSpPr>
            <p:nvPr/>
          </p:nvSpPr>
          <p:spPr bwMode="auto">
            <a:xfrm>
              <a:off x="1785" y="2159"/>
              <a:ext cx="127" cy="77"/>
            </a:xfrm>
            <a:custGeom>
              <a:avLst/>
              <a:gdLst>
                <a:gd name="T0" fmla="*/ 0 w 120"/>
                <a:gd name="T1" fmla="*/ 433 h 67"/>
                <a:gd name="T2" fmla="*/ 265 w 120"/>
                <a:gd name="T3" fmla="*/ 248 h 67"/>
                <a:gd name="T4" fmla="*/ 0 w 120"/>
                <a:gd name="T5" fmla="*/ 0 h 67"/>
                <a:gd name="T6" fmla="*/ 0 w 120"/>
                <a:gd name="T7" fmla="*/ 467 h 67"/>
                <a:gd name="T8" fmla="*/ 0 w 120"/>
                <a:gd name="T9" fmla="*/ 467 h 67"/>
                <a:gd name="T10" fmla="*/ 0 w 120"/>
                <a:gd name="T11" fmla="*/ 433 h 67"/>
                <a:gd name="T12" fmla="*/ 0 60000 65536"/>
                <a:gd name="T13" fmla="*/ 0 60000 65536"/>
                <a:gd name="T14" fmla="*/ 0 60000 65536"/>
                <a:gd name="T15" fmla="*/ 0 60000 65536"/>
                <a:gd name="T16" fmla="*/ 0 60000 65536"/>
                <a:gd name="T17" fmla="*/ 0 60000 65536"/>
                <a:gd name="T18" fmla="*/ 0 w 120"/>
                <a:gd name="T19" fmla="*/ 0 h 67"/>
                <a:gd name="T20" fmla="*/ 120 w 120"/>
                <a:gd name="T21" fmla="*/ 67 h 67"/>
              </a:gdLst>
              <a:ahLst/>
              <a:cxnLst>
                <a:cxn ang="T12">
                  <a:pos x="T0" y="T1"/>
                </a:cxn>
                <a:cxn ang="T13">
                  <a:pos x="T2" y="T3"/>
                </a:cxn>
                <a:cxn ang="T14">
                  <a:pos x="T4" y="T5"/>
                </a:cxn>
                <a:cxn ang="T15">
                  <a:pos x="T6" y="T7"/>
                </a:cxn>
                <a:cxn ang="T16">
                  <a:pos x="T8" y="T9"/>
                </a:cxn>
                <a:cxn ang="T17">
                  <a:pos x="T10" y="T11"/>
                </a:cxn>
              </a:cxnLst>
              <a:rect l="T18" t="T19" r="T20" b="T21"/>
              <a:pathLst>
                <a:path w="120" h="67">
                  <a:moveTo>
                    <a:pt x="0" y="62"/>
                  </a:moveTo>
                  <a:lnTo>
                    <a:pt x="120" y="36"/>
                  </a:lnTo>
                  <a:lnTo>
                    <a:pt x="0" y="0"/>
                  </a:lnTo>
                  <a:lnTo>
                    <a:pt x="0" y="67"/>
                  </a:lnTo>
                  <a:lnTo>
                    <a:pt x="0" y="62"/>
                  </a:lnTo>
                  <a:close/>
                </a:path>
              </a:pathLst>
            </a:custGeom>
            <a:solidFill>
              <a:srgbClr val="000000"/>
            </a:solidFill>
            <a:ln w="9525">
              <a:noFill/>
              <a:round/>
              <a:headEnd/>
              <a:tailEnd/>
            </a:ln>
          </p:spPr>
          <p:txBody>
            <a:bodyPr/>
            <a:lstStyle/>
            <a:p>
              <a:endParaRPr lang="el-GR"/>
            </a:p>
          </p:txBody>
        </p:sp>
        <p:sp>
          <p:nvSpPr>
            <p:cNvPr id="5163" name="Line 43"/>
            <p:cNvSpPr>
              <a:spLocks noChangeShapeType="1"/>
            </p:cNvSpPr>
            <p:nvPr/>
          </p:nvSpPr>
          <p:spPr bwMode="auto">
            <a:xfrm>
              <a:off x="1708" y="2459"/>
              <a:ext cx="99" cy="1"/>
            </a:xfrm>
            <a:prstGeom prst="line">
              <a:avLst/>
            </a:prstGeom>
            <a:noFill/>
            <a:ln w="15875">
              <a:solidFill>
                <a:srgbClr val="000000"/>
              </a:solidFill>
              <a:round/>
              <a:headEnd/>
              <a:tailEnd/>
            </a:ln>
          </p:spPr>
          <p:txBody>
            <a:bodyPr/>
            <a:lstStyle/>
            <a:p>
              <a:endParaRPr lang="en-US"/>
            </a:p>
          </p:txBody>
        </p:sp>
        <p:sp>
          <p:nvSpPr>
            <p:cNvPr id="5164" name="Freeform 44"/>
            <p:cNvSpPr>
              <a:spLocks/>
            </p:cNvSpPr>
            <p:nvPr/>
          </p:nvSpPr>
          <p:spPr bwMode="auto">
            <a:xfrm>
              <a:off x="1785" y="2423"/>
              <a:ext cx="127" cy="72"/>
            </a:xfrm>
            <a:custGeom>
              <a:avLst/>
              <a:gdLst>
                <a:gd name="T0" fmla="*/ 0 w 120"/>
                <a:gd name="T1" fmla="*/ 507 h 62"/>
                <a:gd name="T2" fmla="*/ 265 w 120"/>
                <a:gd name="T3" fmla="*/ 252 h 62"/>
                <a:gd name="T4" fmla="*/ 0 w 120"/>
                <a:gd name="T5" fmla="*/ 0 h 62"/>
                <a:gd name="T6" fmla="*/ 0 w 120"/>
                <a:gd name="T7" fmla="*/ 507 h 62"/>
                <a:gd name="T8" fmla="*/ 0 w 120"/>
                <a:gd name="T9" fmla="*/ 507 h 62"/>
                <a:gd name="T10" fmla="*/ 0 60000 65536"/>
                <a:gd name="T11" fmla="*/ 0 60000 65536"/>
                <a:gd name="T12" fmla="*/ 0 60000 65536"/>
                <a:gd name="T13" fmla="*/ 0 60000 65536"/>
                <a:gd name="T14" fmla="*/ 0 60000 65536"/>
                <a:gd name="T15" fmla="*/ 0 w 120"/>
                <a:gd name="T16" fmla="*/ 0 h 62"/>
                <a:gd name="T17" fmla="*/ 120 w 120"/>
                <a:gd name="T18" fmla="*/ 62 h 62"/>
              </a:gdLst>
              <a:ahLst/>
              <a:cxnLst>
                <a:cxn ang="T10">
                  <a:pos x="T0" y="T1"/>
                </a:cxn>
                <a:cxn ang="T11">
                  <a:pos x="T2" y="T3"/>
                </a:cxn>
                <a:cxn ang="T12">
                  <a:pos x="T4" y="T5"/>
                </a:cxn>
                <a:cxn ang="T13">
                  <a:pos x="T6" y="T7"/>
                </a:cxn>
                <a:cxn ang="T14">
                  <a:pos x="T8" y="T9"/>
                </a:cxn>
              </a:cxnLst>
              <a:rect l="T15" t="T16" r="T17" b="T18"/>
              <a:pathLst>
                <a:path w="120" h="62">
                  <a:moveTo>
                    <a:pt x="0" y="62"/>
                  </a:moveTo>
                  <a:lnTo>
                    <a:pt x="120" y="31"/>
                  </a:lnTo>
                  <a:lnTo>
                    <a:pt x="0" y="0"/>
                  </a:lnTo>
                  <a:lnTo>
                    <a:pt x="0" y="62"/>
                  </a:lnTo>
                  <a:close/>
                </a:path>
              </a:pathLst>
            </a:custGeom>
            <a:solidFill>
              <a:srgbClr val="000000"/>
            </a:solidFill>
            <a:ln w="9525">
              <a:noFill/>
              <a:round/>
              <a:headEnd/>
              <a:tailEnd/>
            </a:ln>
          </p:spPr>
          <p:txBody>
            <a:bodyPr/>
            <a:lstStyle/>
            <a:p>
              <a:endParaRPr lang="el-GR"/>
            </a:p>
          </p:txBody>
        </p:sp>
        <p:sp>
          <p:nvSpPr>
            <p:cNvPr id="5165" name="Rectangle 45"/>
            <p:cNvSpPr>
              <a:spLocks noChangeArrowheads="1"/>
            </p:cNvSpPr>
            <p:nvPr/>
          </p:nvSpPr>
          <p:spPr bwMode="auto">
            <a:xfrm>
              <a:off x="1637" y="2634"/>
              <a:ext cx="764" cy="277"/>
            </a:xfrm>
            <a:prstGeom prst="rect">
              <a:avLst/>
            </a:prstGeom>
            <a:noFill/>
            <a:ln w="9525">
              <a:noFill/>
              <a:miter lim="800000"/>
              <a:headEnd/>
              <a:tailEnd/>
            </a:ln>
          </p:spPr>
          <p:txBody>
            <a:bodyPr wrap="none" lIns="0" tIns="0" rIns="0" bIns="0">
              <a:spAutoFit/>
            </a:bodyPr>
            <a:lstStyle/>
            <a:p>
              <a:pPr algn="ctr" eaLnBrk="0" hangingPunct="0"/>
              <a:r>
                <a:rPr lang="en-US" sz="2200">
                  <a:solidFill>
                    <a:srgbClr val="000000"/>
                  </a:solidFill>
                  <a:latin typeface="Arial" charset="0"/>
                </a:rPr>
                <a:t>Switch 1</a:t>
              </a:r>
              <a:endParaRPr lang="en-US" sz="2400">
                <a:latin typeface="Times New Roman" pitchFamily="18" charset="0"/>
              </a:endParaRPr>
            </a:p>
          </p:txBody>
        </p:sp>
        <p:sp>
          <p:nvSpPr>
            <p:cNvPr id="5166" name="Rectangle 46"/>
            <p:cNvSpPr>
              <a:spLocks noChangeArrowheads="1"/>
            </p:cNvSpPr>
            <p:nvPr/>
          </p:nvSpPr>
          <p:spPr bwMode="auto">
            <a:xfrm>
              <a:off x="3668" y="2634"/>
              <a:ext cx="764" cy="277"/>
            </a:xfrm>
            <a:prstGeom prst="rect">
              <a:avLst/>
            </a:prstGeom>
            <a:noFill/>
            <a:ln w="9525">
              <a:noFill/>
              <a:miter lim="800000"/>
              <a:headEnd/>
              <a:tailEnd/>
            </a:ln>
          </p:spPr>
          <p:txBody>
            <a:bodyPr wrap="none" lIns="0" tIns="0" rIns="0" bIns="0">
              <a:spAutoFit/>
            </a:bodyPr>
            <a:lstStyle/>
            <a:p>
              <a:pPr algn="ctr" eaLnBrk="0" hangingPunct="0"/>
              <a:r>
                <a:rPr lang="en-US" sz="2200">
                  <a:solidFill>
                    <a:srgbClr val="000000"/>
                  </a:solidFill>
                  <a:latin typeface="Arial" charset="0"/>
                </a:rPr>
                <a:t>Switch 2</a:t>
              </a:r>
              <a:endParaRPr lang="en-US" sz="2400">
                <a:latin typeface="Times New Roman" pitchFamily="18" charset="0"/>
              </a:endParaRPr>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214313"/>
            <a:ext cx="9067800" cy="763587"/>
          </a:xfrm>
        </p:spPr>
        <p:txBody>
          <a:bodyPr/>
          <a:lstStyle/>
          <a:p>
            <a:r>
              <a:rPr lang="el-GR" sz="2700" smtClean="0"/>
              <a:t>Καθυστέρηση Διάδοσης έναντι Καθυστέρησης Μετάδοσης</a:t>
            </a:r>
          </a:p>
        </p:txBody>
      </p:sp>
      <p:sp>
        <p:nvSpPr>
          <p:cNvPr id="32771" name="Rectangle 3"/>
          <p:cNvSpPr>
            <a:spLocks noGrp="1" noChangeArrowheads="1"/>
          </p:cNvSpPr>
          <p:nvPr>
            <p:ph type="body" idx="1"/>
          </p:nvPr>
        </p:nvSpPr>
        <p:spPr>
          <a:xfrm>
            <a:off x="0" y="1281113"/>
            <a:ext cx="9144000" cy="4648200"/>
          </a:xfrm>
        </p:spPr>
        <p:txBody>
          <a:bodyPr/>
          <a:lstStyle/>
          <a:p>
            <a:pPr>
              <a:buFont typeface="Monotype Sorts" pitchFamily="2" charset="2"/>
              <a:buNone/>
            </a:pPr>
            <a:r>
              <a:rPr lang="en-US" sz="2800" smtClean="0">
                <a:sym typeface="Webdings" pitchFamily="18" charset="2"/>
              </a:rPr>
              <a:t></a:t>
            </a:r>
            <a:r>
              <a:rPr lang="en-US" smtClean="0">
                <a:sym typeface="Webdings" pitchFamily="18" charset="2"/>
              </a:rPr>
              <a:t> </a:t>
            </a:r>
            <a:r>
              <a:rPr lang="el-GR" sz="2200" smtClean="0">
                <a:sym typeface="Webdings" pitchFamily="18" charset="2"/>
              </a:rPr>
              <a:t>Πολύ σ</a:t>
            </a:r>
            <a:r>
              <a:rPr lang="el-GR" sz="2200" smtClean="0"/>
              <a:t>ημαντική διαφορά</a:t>
            </a:r>
            <a:r>
              <a:rPr lang="en-US" sz="2200" smtClean="0"/>
              <a:t>!</a:t>
            </a:r>
          </a:p>
          <a:p>
            <a:r>
              <a:rPr lang="el-GR" sz="2200" smtClean="0">
                <a:solidFill>
                  <a:srgbClr val="008000"/>
                </a:solidFill>
              </a:rPr>
              <a:t>Καθυστέρηση μετάδοσης</a:t>
            </a:r>
            <a:r>
              <a:rPr lang="en-US" sz="2200" smtClean="0"/>
              <a:t>: </a:t>
            </a:r>
            <a:r>
              <a:rPr lang="el-GR" sz="2200" smtClean="0"/>
              <a:t>Ο χρόνος που απαιτείται ώστε ο </a:t>
            </a:r>
            <a:r>
              <a:rPr lang="el-GR" sz="2200" b="1" smtClean="0"/>
              <a:t>δρομολογητής</a:t>
            </a:r>
            <a:r>
              <a:rPr lang="el-GR" sz="2200" smtClean="0"/>
              <a:t> να </a:t>
            </a:r>
            <a:r>
              <a:rPr lang="el-GR" sz="2200" b="1" u="sng" smtClean="0">
                <a:solidFill>
                  <a:srgbClr val="008000"/>
                </a:solidFill>
              </a:rPr>
              <a:t>προωθήσει</a:t>
            </a:r>
            <a:r>
              <a:rPr lang="en-US" sz="2200" b="1" smtClean="0"/>
              <a:t> </a:t>
            </a:r>
            <a:r>
              <a:rPr lang="el-GR" sz="2200" b="1" smtClean="0"/>
              <a:t>το </a:t>
            </a:r>
            <a:r>
              <a:rPr lang="el-GR" sz="2200" b="1" u="sng" smtClean="0">
                <a:solidFill>
                  <a:schemeClr val="hlink"/>
                </a:solidFill>
              </a:rPr>
              <a:t>πακέτο</a:t>
            </a:r>
            <a:endParaRPr lang="en-US" sz="2200" b="1" u="sng" smtClean="0">
              <a:solidFill>
                <a:schemeClr val="hlink"/>
              </a:solidFill>
            </a:endParaRPr>
          </a:p>
          <a:p>
            <a:pPr lvl="1"/>
            <a:r>
              <a:rPr lang="el-GR" sz="2200" smtClean="0"/>
              <a:t>Συνάρτηση του </a:t>
            </a:r>
            <a:r>
              <a:rPr lang="el-GR" sz="2200" b="1" smtClean="0">
                <a:solidFill>
                  <a:srgbClr val="006633"/>
                </a:solidFill>
              </a:rPr>
              <a:t>μήκους πακέτου</a:t>
            </a:r>
            <a:r>
              <a:rPr lang="en-US" sz="2200" smtClean="0"/>
              <a:t> &amp; </a:t>
            </a:r>
            <a:r>
              <a:rPr lang="el-GR" sz="2200" smtClean="0"/>
              <a:t>του </a:t>
            </a:r>
            <a:r>
              <a:rPr lang="el-GR" sz="2200" b="1" smtClean="0">
                <a:solidFill>
                  <a:srgbClr val="006633"/>
                </a:solidFill>
              </a:rPr>
              <a:t>ρυθμού μετάδοσης της ζεύξης</a:t>
            </a:r>
            <a:endParaRPr lang="en-US" sz="2200" b="1" smtClean="0">
              <a:solidFill>
                <a:srgbClr val="006633"/>
              </a:solidFill>
            </a:endParaRPr>
          </a:p>
          <a:p>
            <a:pPr lvl="1">
              <a:buFont typeface="Wingdings" pitchFamily="2" charset="2"/>
              <a:buChar char="F"/>
            </a:pPr>
            <a:r>
              <a:rPr lang="el-GR" sz="2200" b="1" u="sng" smtClean="0"/>
              <a:t>ΔΕΝ έχει να κάνει</a:t>
            </a:r>
            <a:r>
              <a:rPr lang="el-GR" sz="2200" b="1" smtClean="0"/>
              <a:t> με την απόσταση μεταξύ των δύο δρομολογητών</a:t>
            </a:r>
            <a:endParaRPr lang="en-US" sz="2200" b="1" smtClean="0"/>
          </a:p>
          <a:p>
            <a:pPr>
              <a:buSzPct val="170000"/>
              <a:buFontTx/>
              <a:buChar char="•"/>
            </a:pPr>
            <a:r>
              <a:rPr lang="el-GR" sz="2200" smtClean="0">
                <a:solidFill>
                  <a:srgbClr val="008000"/>
                </a:solidFill>
              </a:rPr>
              <a:t>Καθυστέρηση διάδοσης</a:t>
            </a:r>
            <a:r>
              <a:rPr lang="en-US" sz="2200" smtClean="0"/>
              <a:t>: </a:t>
            </a:r>
            <a:r>
              <a:rPr lang="el-GR" sz="2200" smtClean="0"/>
              <a:t>ο χρόνος που χρειάζεται </a:t>
            </a:r>
            <a:r>
              <a:rPr lang="el-GR" sz="2200" b="1" u="sng" smtClean="0">
                <a:solidFill>
                  <a:schemeClr val="hlink"/>
                </a:solidFill>
              </a:rPr>
              <a:t>ένα </a:t>
            </a:r>
            <a:r>
              <a:rPr lang="en-US" sz="2200" b="1" u="sng" smtClean="0">
                <a:solidFill>
                  <a:schemeClr val="hlink"/>
                </a:solidFill>
              </a:rPr>
              <a:t>bit</a:t>
            </a:r>
            <a:r>
              <a:rPr lang="en-US" sz="2200" smtClean="0">
                <a:solidFill>
                  <a:schemeClr val="hlink"/>
                </a:solidFill>
              </a:rPr>
              <a:t> </a:t>
            </a:r>
            <a:r>
              <a:rPr lang="el-GR" sz="2200" smtClean="0"/>
              <a:t>για να </a:t>
            </a:r>
            <a:r>
              <a:rPr lang="el-GR" sz="2200" b="1" smtClean="0">
                <a:solidFill>
                  <a:srgbClr val="008000"/>
                </a:solidFill>
              </a:rPr>
              <a:t>διαδοθεί</a:t>
            </a:r>
            <a:r>
              <a:rPr lang="en-US" sz="2200" smtClean="0"/>
              <a:t> </a:t>
            </a:r>
            <a:r>
              <a:rPr lang="el-GR" sz="2200" smtClean="0"/>
              <a:t>από τον ένα δρομολογητή στον επόμενο</a:t>
            </a:r>
            <a:endParaRPr lang="en-US" sz="2200" smtClean="0"/>
          </a:p>
          <a:p>
            <a:pPr lvl="1">
              <a:buSzTx/>
              <a:buFontTx/>
              <a:buChar char="•"/>
            </a:pPr>
            <a:r>
              <a:rPr lang="el-GR" sz="2200" smtClean="0"/>
              <a:t>Σχετίζεται με την </a:t>
            </a:r>
            <a:r>
              <a:rPr lang="el-GR" sz="2200" b="1" smtClean="0">
                <a:solidFill>
                  <a:srgbClr val="006633"/>
                </a:solidFill>
              </a:rPr>
              <a:t>απόσταση μεταξύ των δύο δρομολογητών</a:t>
            </a:r>
            <a:endParaRPr lang="en-US" sz="2200" b="1" smtClean="0">
              <a:solidFill>
                <a:srgbClr val="006633"/>
              </a:solidFill>
            </a:endParaRPr>
          </a:p>
          <a:p>
            <a:pPr lvl="1">
              <a:buFont typeface="Wingdings" pitchFamily="2" charset="2"/>
              <a:buChar char="F"/>
            </a:pPr>
            <a:r>
              <a:rPr lang="el-GR" sz="2200" b="1" u="sng" smtClean="0"/>
              <a:t>ΔΕΝ έχει να κάνει</a:t>
            </a:r>
            <a:r>
              <a:rPr lang="el-GR" sz="2200" b="1" smtClean="0"/>
              <a:t> με το μήκος πακέτου ή το ρυθμό μετάδοσης της ζεύξης</a:t>
            </a:r>
            <a:endParaRPr lang="en-US" sz="2200" b="1" smtClean="0"/>
          </a:p>
          <a:p>
            <a:pPr lvl="1">
              <a:buFont typeface="Wingdings" pitchFamily="2" charset="2"/>
              <a:buNone/>
            </a:pPr>
            <a:endParaRPr lang="en-US" sz="2400" smtClean="0"/>
          </a:p>
          <a:p>
            <a:endParaRPr lang="el-GR"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l-GR" sz="2800" smtClean="0"/>
              <a:t>Αναλογία/παράδειγμα με μία φάλαγγα οχημάτων</a:t>
            </a:r>
          </a:p>
        </p:txBody>
      </p:sp>
      <p:sp>
        <p:nvSpPr>
          <p:cNvPr id="33795" name="Content Placeholder 2"/>
          <p:cNvSpPr>
            <a:spLocks noGrp="1"/>
          </p:cNvSpPr>
          <p:nvPr>
            <p:ph idx="4294967295"/>
          </p:nvPr>
        </p:nvSpPr>
        <p:spPr>
          <a:xfrm>
            <a:off x="0" y="1557338"/>
            <a:ext cx="9540875" cy="4648200"/>
          </a:xfrm>
        </p:spPr>
        <p:txBody>
          <a:bodyPr/>
          <a:lstStyle/>
          <a:p>
            <a:endParaRPr lang="el-GR" smtClean="0"/>
          </a:p>
          <a:p>
            <a:endParaRPr lang="el-GR" smtClean="0"/>
          </a:p>
          <a:p>
            <a:pPr>
              <a:buFont typeface="Monotype Sorts" pitchFamily="2" charset="2"/>
              <a:buNone/>
            </a:pPr>
            <a:r>
              <a:rPr lang="el-GR" smtClean="0"/>
              <a:t>Υποθέσεις προβλήματος</a:t>
            </a:r>
          </a:p>
          <a:p>
            <a:r>
              <a:rPr lang="el-GR" smtClean="0"/>
              <a:t>όχημα</a:t>
            </a:r>
            <a:r>
              <a:rPr lang="el-GR" smtClean="0">
                <a:cs typeface="Arial" charset="0"/>
              </a:rPr>
              <a:t> </a:t>
            </a:r>
            <a:r>
              <a:rPr lang="el-GR" smtClean="0">
                <a:cs typeface="Arial" charset="0"/>
                <a:sym typeface="Symbol" pitchFamily="18" charset="2"/>
              </a:rPr>
              <a:t> </a:t>
            </a:r>
            <a:r>
              <a:rPr lang="en-US" b="1" i="1" smtClean="0">
                <a:solidFill>
                  <a:srgbClr val="008000"/>
                </a:solidFill>
                <a:cs typeface="Arial" charset="0"/>
              </a:rPr>
              <a:t>bit</a:t>
            </a:r>
            <a:r>
              <a:rPr lang="en-US" smtClean="0">
                <a:cs typeface="Arial" charset="0"/>
              </a:rPr>
              <a:t>, </a:t>
            </a:r>
            <a:r>
              <a:rPr lang="el-GR" smtClean="0">
                <a:cs typeface="Arial" charset="0"/>
              </a:rPr>
              <a:t>         φάλαγγα </a:t>
            </a:r>
            <a:r>
              <a:rPr lang="el-GR" smtClean="0">
                <a:cs typeface="Arial" charset="0"/>
                <a:sym typeface="Symbol" pitchFamily="18" charset="2"/>
              </a:rPr>
              <a:t> </a:t>
            </a:r>
            <a:r>
              <a:rPr lang="el-GR" b="1" i="1" smtClean="0">
                <a:solidFill>
                  <a:srgbClr val="008000"/>
                </a:solidFill>
                <a:cs typeface="Arial" charset="0"/>
              </a:rPr>
              <a:t>πακέτο</a:t>
            </a:r>
          </a:p>
          <a:p>
            <a:r>
              <a:rPr lang="el-GR" smtClean="0">
                <a:cs typeface="Arial" charset="0"/>
              </a:rPr>
              <a:t>Όλα τα αυτοκίνητα της φάλαγας πρέπει να φτάσουν </a:t>
            </a:r>
            <a:r>
              <a:rPr lang="en-US" smtClean="0">
                <a:cs typeface="Arial" charset="0"/>
              </a:rPr>
              <a:t>@ </a:t>
            </a:r>
            <a:r>
              <a:rPr lang="el-GR" smtClean="0">
                <a:cs typeface="Arial" charset="0"/>
              </a:rPr>
              <a:t>πρώτα διόδια πριν το πρώτο αυτοκίνητο ξεκινήσει για τα δεύτερα διόδια</a:t>
            </a:r>
            <a:endParaRPr lang="el-GR" i="1" smtClean="0"/>
          </a:p>
          <a:p>
            <a:r>
              <a:rPr lang="el-GR" smtClean="0"/>
              <a:t>Οχήματα «οδεύουν» με ταχύτητα 100 </a:t>
            </a:r>
            <a:r>
              <a:rPr lang="en-US" smtClean="0"/>
              <a:t>km/hr</a:t>
            </a:r>
            <a:r>
              <a:rPr lang="el-GR" smtClean="0"/>
              <a:t> </a:t>
            </a:r>
            <a:r>
              <a:rPr lang="el-GR" smtClean="0">
                <a:sym typeface="Symbol" pitchFamily="18" charset="2"/>
              </a:rPr>
              <a:t> </a:t>
            </a:r>
            <a:r>
              <a:rPr lang="el-GR" i="1" smtClean="0"/>
              <a:t>χρόνος διάδοσης</a:t>
            </a:r>
            <a:endParaRPr lang="en-US" smtClean="0"/>
          </a:p>
          <a:p>
            <a:r>
              <a:rPr lang="el-GR" smtClean="0"/>
              <a:t>Κάθε όχημα κάνει 12 </a:t>
            </a:r>
            <a:r>
              <a:rPr lang="en-US" smtClean="0"/>
              <a:t>sec </a:t>
            </a:r>
            <a:r>
              <a:rPr lang="el-GR" smtClean="0"/>
              <a:t>στα διόδια </a:t>
            </a:r>
            <a:r>
              <a:rPr lang="en-US" smtClean="0">
                <a:sym typeface="Symbol" pitchFamily="18" charset="2"/>
              </a:rPr>
              <a:t></a:t>
            </a:r>
            <a:r>
              <a:rPr lang="el-GR" i="1" smtClean="0"/>
              <a:t>χρόνος μετάδοσης</a:t>
            </a:r>
            <a:endParaRPr lang="el-GR" smtClean="0"/>
          </a:p>
          <a:p>
            <a:r>
              <a:rPr lang="el-GR" smtClean="0">
                <a:cs typeface="Arial" charset="0"/>
              </a:rPr>
              <a:t>Δεν υπάρχουν άλλα οχήματα </a:t>
            </a:r>
            <a:r>
              <a:rPr lang="en-US" smtClean="0">
                <a:sym typeface="Symbol" pitchFamily="18" charset="2"/>
              </a:rPr>
              <a:t></a:t>
            </a:r>
            <a:r>
              <a:rPr lang="el-GR" smtClean="0">
                <a:sym typeface="Symbol" pitchFamily="18" charset="2"/>
              </a:rPr>
              <a:t> </a:t>
            </a:r>
            <a:r>
              <a:rPr lang="el-GR" i="1" smtClean="0">
                <a:sym typeface="Symbol" pitchFamily="18" charset="2"/>
              </a:rPr>
              <a:t>καμία άλλη κίνηση</a:t>
            </a:r>
            <a:r>
              <a:rPr lang="en-US" i="1" smtClean="0">
                <a:sym typeface="Symbol" pitchFamily="18" charset="2"/>
              </a:rPr>
              <a:t> &amp; </a:t>
            </a:r>
            <a:r>
              <a:rPr lang="el-GR" i="1" smtClean="0">
                <a:sym typeface="Symbol" pitchFamily="18" charset="2"/>
              </a:rPr>
              <a:t>καθυστερήσεις στην ζεύξη</a:t>
            </a:r>
            <a:endParaRPr lang="el-GR" i="1" smtClean="0">
              <a:cs typeface="Arial" charset="0"/>
            </a:endParaRPr>
          </a:p>
          <a:p>
            <a:pPr>
              <a:buFont typeface="Monotype Sorts" pitchFamily="2" charset="2"/>
              <a:buNone/>
            </a:pPr>
            <a:endParaRPr lang="el-GR" sz="800" b="1" smtClean="0">
              <a:cs typeface="Arial" charset="0"/>
            </a:endParaRPr>
          </a:p>
          <a:p>
            <a:pPr>
              <a:buFont typeface="Monotype Sorts" pitchFamily="2" charset="2"/>
              <a:buNone/>
            </a:pPr>
            <a:r>
              <a:rPr lang="el-GR" sz="2800" b="1" smtClean="0">
                <a:cs typeface="Arial" charset="0"/>
                <a:sym typeface="Wingdings" pitchFamily="2" charset="2"/>
              </a:rPr>
              <a:t></a:t>
            </a:r>
            <a:r>
              <a:rPr lang="el-GR" b="1" smtClean="0">
                <a:cs typeface="Arial" charset="0"/>
              </a:rPr>
              <a:t>Πόσος χρόνος για να φθάσει η φάλαγγα </a:t>
            </a:r>
            <a:r>
              <a:rPr lang="en-US" b="1" smtClean="0">
                <a:cs typeface="Arial" charset="0"/>
              </a:rPr>
              <a:t>@ </a:t>
            </a:r>
            <a:r>
              <a:rPr lang="el-GR" b="1" smtClean="0">
                <a:cs typeface="Arial" charset="0"/>
              </a:rPr>
              <a:t>δεύτερα διόδια</a:t>
            </a:r>
            <a:r>
              <a:rPr lang="en-US" b="1" smtClean="0">
                <a:cs typeface="Arial" charset="0"/>
              </a:rPr>
              <a:t>;</a:t>
            </a:r>
            <a:endParaRPr lang="el-GR" b="1" smtClean="0">
              <a:cs typeface="Arial" charset="0"/>
            </a:endParaRPr>
          </a:p>
        </p:txBody>
      </p:sp>
      <p:pic>
        <p:nvPicPr>
          <p:cNvPr id="33796" name="Picture 2"/>
          <p:cNvPicPr>
            <a:picLocks noChangeAspect="1" noChangeArrowheads="1"/>
          </p:cNvPicPr>
          <p:nvPr/>
        </p:nvPicPr>
        <p:blipFill>
          <a:blip r:embed="rId2" cstate="print"/>
          <a:srcRect/>
          <a:stretch>
            <a:fillRect/>
          </a:stretch>
        </p:blipFill>
        <p:spPr bwMode="auto">
          <a:xfrm>
            <a:off x="428625" y="1071563"/>
            <a:ext cx="8048625" cy="1428750"/>
          </a:xfrm>
          <a:prstGeom prst="rect">
            <a:avLst/>
          </a:prstGeom>
          <a:noFill/>
          <a:ln w="12700">
            <a:noFill/>
            <a:miter lim="800000"/>
            <a:headEnd type="none" w="sm" len="sm"/>
            <a:tailEnd type="none" w="sm" len="sm"/>
          </a:ln>
        </p:spPr>
      </p:pic>
      <p:sp>
        <p:nvSpPr>
          <p:cNvPr id="33797" name="Content Placeholder 2"/>
          <p:cNvSpPr txBox="1">
            <a:spLocks/>
          </p:cNvSpPr>
          <p:nvPr/>
        </p:nvSpPr>
        <p:spPr bwMode="auto">
          <a:xfrm>
            <a:off x="0" y="4221163"/>
            <a:ext cx="9144000" cy="4648200"/>
          </a:xfrm>
          <a:prstGeom prst="rect">
            <a:avLst/>
          </a:prstGeom>
          <a:noFill/>
          <a:ln w="9525">
            <a:noFill/>
            <a:miter lim="800000"/>
            <a:headEnd/>
            <a:tailEnd/>
          </a:ln>
        </p:spPr>
        <p:txBody>
          <a:bodyPr lIns="92075" tIns="46038" rIns="92075" bIns="46038"/>
          <a:lstStyle/>
          <a:p>
            <a:pPr marL="342900" indent="-342900" algn="l" eaLnBrk="0" hangingPunct="0">
              <a:spcBef>
                <a:spcPct val="20000"/>
              </a:spcBef>
              <a:buClr>
                <a:srgbClr val="C700C7"/>
              </a:buClr>
              <a:buSzPct val="64000"/>
              <a:buFont typeface="Monotype Sorts" pitchFamily="2" charset="2"/>
              <a:buChar char="l"/>
            </a:pPr>
            <a:endParaRPr lang="el-GR" sz="2400"/>
          </a:p>
          <a:p>
            <a:pPr marL="342900" indent="-342900" algn="l" eaLnBrk="0" hangingPunct="0">
              <a:spcBef>
                <a:spcPct val="20000"/>
              </a:spcBef>
              <a:buClr>
                <a:srgbClr val="C700C7"/>
              </a:buClr>
              <a:buSzPct val="64000"/>
              <a:buFont typeface="Monotype Sorts" pitchFamily="2" charset="2"/>
              <a:buChar char="l"/>
            </a:pPr>
            <a:endParaRPr lang="el-GR" sz="2400"/>
          </a:p>
          <a:p>
            <a:pPr marL="342900" indent="-342900" algn="l" eaLnBrk="0" hangingPunct="0">
              <a:spcBef>
                <a:spcPct val="20000"/>
              </a:spcBef>
              <a:buClr>
                <a:srgbClr val="C700C7"/>
              </a:buClr>
              <a:buSzPct val="64000"/>
              <a:buFont typeface="Monotype Sorts" pitchFamily="2" charset="2"/>
              <a:buChar char="l"/>
            </a:pPr>
            <a:endParaRPr lang="el-GR" sz="24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l-GR" sz="2800" smtClean="0"/>
              <a:t>Αναλογία/παράδειγμα με μία φάλαγγα οχημάτων</a:t>
            </a:r>
          </a:p>
        </p:txBody>
      </p:sp>
      <p:sp>
        <p:nvSpPr>
          <p:cNvPr id="34819" name="Rectangle 3"/>
          <p:cNvSpPr>
            <a:spLocks noGrp="1" noChangeArrowheads="1"/>
          </p:cNvSpPr>
          <p:nvPr>
            <p:ph type="body" idx="1"/>
          </p:nvPr>
        </p:nvSpPr>
        <p:spPr>
          <a:xfrm>
            <a:off x="0" y="1143000"/>
            <a:ext cx="9144000" cy="4648200"/>
          </a:xfrm>
        </p:spPr>
        <p:txBody>
          <a:bodyPr/>
          <a:lstStyle/>
          <a:p>
            <a:pPr>
              <a:lnSpc>
                <a:spcPct val="90000"/>
              </a:lnSpc>
            </a:pPr>
            <a:endParaRPr lang="el-GR" smtClean="0"/>
          </a:p>
          <a:p>
            <a:pPr>
              <a:lnSpc>
                <a:spcPct val="90000"/>
              </a:lnSpc>
              <a:buFont typeface="Monotype Sorts" pitchFamily="2" charset="2"/>
              <a:buNone/>
            </a:pPr>
            <a:r>
              <a:rPr lang="en-US" smtClean="0">
                <a:sym typeface="Wingdings" pitchFamily="2" charset="2"/>
              </a:rPr>
              <a:t> </a:t>
            </a:r>
            <a:r>
              <a:rPr lang="el-GR" smtClean="0">
                <a:sym typeface="Wingdings" pitchFamily="2" charset="2"/>
              </a:rPr>
              <a:t></a:t>
            </a:r>
          </a:p>
          <a:p>
            <a:pPr>
              <a:lnSpc>
                <a:spcPct val="90000"/>
              </a:lnSpc>
              <a:buFont typeface="Monotype Sorts" pitchFamily="2" charset="2"/>
              <a:buNone/>
            </a:pPr>
            <a:r>
              <a:rPr lang="el-GR" b="1" smtClean="0">
                <a:cs typeface="Arial" charset="0"/>
              </a:rPr>
              <a:t>Πόσος χρόνος για να φθάσει η φάλαγγα στα δεύτερα διόδια</a:t>
            </a:r>
            <a:r>
              <a:rPr lang="en-US" b="1" smtClean="0">
                <a:cs typeface="Arial" charset="0"/>
              </a:rPr>
              <a:t>;</a:t>
            </a:r>
            <a:endParaRPr lang="el-GR" b="1" smtClean="0"/>
          </a:p>
          <a:p>
            <a:pPr>
              <a:lnSpc>
                <a:spcPct val="90000"/>
              </a:lnSpc>
            </a:pPr>
            <a:endParaRPr lang="el-GR" smtClean="0"/>
          </a:p>
          <a:p>
            <a:pPr>
              <a:lnSpc>
                <a:spcPct val="90000"/>
              </a:lnSpc>
            </a:pPr>
            <a:r>
              <a:rPr lang="el-GR" smtClean="0"/>
              <a:t>Συνολικός χρόνος διέλευσης από τα διόδια για όλα τα οχήματα = </a:t>
            </a:r>
            <a:r>
              <a:rPr lang="en-US" smtClean="0"/>
              <a:t>12</a:t>
            </a:r>
            <a:r>
              <a:rPr lang="el-GR" smtClean="0"/>
              <a:t> (λεπτά το κάθε ένα στα διόδια) </a:t>
            </a:r>
            <a:r>
              <a:rPr lang="en-US" smtClean="0"/>
              <a:t>*10</a:t>
            </a:r>
            <a:r>
              <a:rPr lang="el-GR" smtClean="0"/>
              <a:t> (αυτοκίνητα)</a:t>
            </a:r>
            <a:r>
              <a:rPr lang="en-US" smtClean="0"/>
              <a:t>= 120 sec = 2min</a:t>
            </a:r>
          </a:p>
          <a:p>
            <a:pPr>
              <a:lnSpc>
                <a:spcPct val="90000"/>
              </a:lnSpc>
            </a:pPr>
            <a:r>
              <a:rPr lang="el-GR" smtClean="0"/>
              <a:t>Χρόνος διαδρομής για το τελευταίο όχημα από τα πρώτα διόδια στα δεύτερα: </a:t>
            </a:r>
            <a:r>
              <a:rPr lang="en-US" smtClean="0"/>
              <a:t>100km</a:t>
            </a:r>
            <a:r>
              <a:rPr lang="el-GR" smtClean="0"/>
              <a:t> (απόσταση </a:t>
            </a:r>
            <a:r>
              <a:rPr lang="en-US" smtClean="0"/>
              <a:t>S) / 100km/hr (</a:t>
            </a:r>
            <a:r>
              <a:rPr lang="el-GR" smtClean="0"/>
              <a:t>ταχύτητα </a:t>
            </a:r>
            <a:r>
              <a:rPr lang="en-US" smtClean="0"/>
              <a:t>D) = 1 hr</a:t>
            </a:r>
            <a:endParaRPr lang="el-GR" smtClean="0"/>
          </a:p>
          <a:p>
            <a:pPr>
              <a:lnSpc>
                <a:spcPct val="90000"/>
              </a:lnSpc>
              <a:buFont typeface="Monotype Sorts" pitchFamily="2" charset="2"/>
              <a:buNone/>
            </a:pPr>
            <a:endParaRPr lang="en-US" b="1" smtClean="0"/>
          </a:p>
          <a:p>
            <a:pPr>
              <a:lnSpc>
                <a:spcPct val="90000"/>
              </a:lnSpc>
              <a:buFont typeface="Monotype Sorts" pitchFamily="2" charset="2"/>
              <a:buNone/>
            </a:pPr>
            <a:r>
              <a:rPr lang="el-GR" b="1" smtClean="0"/>
              <a:t>Α: </a:t>
            </a:r>
            <a:r>
              <a:rPr lang="en-US" b="1" smtClean="0"/>
              <a:t>2min + 1 hr = </a:t>
            </a:r>
            <a:r>
              <a:rPr lang="el-GR" b="1" smtClean="0"/>
              <a:t>62 </a:t>
            </a:r>
            <a:r>
              <a:rPr lang="en-US" b="1" smtClean="0"/>
              <a:t>min</a:t>
            </a:r>
            <a:endParaRPr lang="el-GR" b="1" smtClean="0"/>
          </a:p>
          <a:p>
            <a:pPr>
              <a:lnSpc>
                <a:spcPct val="90000"/>
              </a:lnSpc>
            </a:pPr>
            <a:endParaRPr lang="el-GR"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idx="4294967295"/>
          </p:nvPr>
        </p:nvSpPr>
        <p:spPr/>
        <p:txBody>
          <a:bodyPr/>
          <a:lstStyle/>
          <a:p>
            <a:r>
              <a:rPr lang="el-GR" smtClean="0"/>
              <a:t>Αναλογία (Φάλαγγα οχημάτων)</a:t>
            </a:r>
            <a:r>
              <a:rPr lang="en-US" smtClean="0"/>
              <a:t> </a:t>
            </a:r>
            <a:endParaRPr lang="el-GR" smtClean="0"/>
          </a:p>
        </p:txBody>
      </p:sp>
      <p:sp>
        <p:nvSpPr>
          <p:cNvPr id="35843" name="Content Placeholder 2"/>
          <p:cNvSpPr>
            <a:spLocks noGrp="1"/>
          </p:cNvSpPr>
          <p:nvPr>
            <p:ph idx="4294967295"/>
          </p:nvPr>
        </p:nvSpPr>
        <p:spPr>
          <a:xfrm>
            <a:off x="0" y="1143000"/>
            <a:ext cx="4714875" cy="4648200"/>
          </a:xfrm>
        </p:spPr>
        <p:txBody>
          <a:bodyPr/>
          <a:lstStyle/>
          <a:p>
            <a:endParaRPr lang="el-GR" smtClean="0"/>
          </a:p>
          <a:p>
            <a:endParaRPr lang="el-GR" smtClean="0"/>
          </a:p>
          <a:p>
            <a:endParaRPr lang="el-GR" smtClean="0"/>
          </a:p>
          <a:p>
            <a:r>
              <a:rPr lang="el-GR" sz="2000" smtClean="0"/>
              <a:t>Τα οχήματα τώρα «οδεύουν» με ταχύτητα 1000 </a:t>
            </a:r>
            <a:r>
              <a:rPr lang="en-US" sz="2000" smtClean="0"/>
              <a:t>km/hr</a:t>
            </a:r>
          </a:p>
          <a:p>
            <a:r>
              <a:rPr lang="el-GR" sz="2000" smtClean="0"/>
              <a:t>Χρόνος στα διόδια ανά όχημα: 1</a:t>
            </a:r>
            <a:r>
              <a:rPr lang="en-US" sz="2000" smtClean="0"/>
              <a:t> min</a:t>
            </a:r>
            <a:endParaRPr lang="el-GR" sz="2000" smtClean="0">
              <a:cs typeface="Arial" charset="0"/>
            </a:endParaRPr>
          </a:p>
          <a:p>
            <a:pPr>
              <a:buFont typeface="Monotype Sorts" pitchFamily="2" charset="2"/>
              <a:buNone/>
            </a:pPr>
            <a:r>
              <a:rPr lang="el-GR" sz="2800" smtClean="0">
                <a:cs typeface="Arial" charset="0"/>
                <a:sym typeface="Wingdings" pitchFamily="2" charset="2"/>
              </a:rPr>
              <a:t> </a:t>
            </a:r>
            <a:r>
              <a:rPr lang="el-GR" sz="2000" smtClean="0">
                <a:cs typeface="Arial" charset="0"/>
              </a:rPr>
              <a:t>Θα φτάσουν τα οχήματα </a:t>
            </a:r>
            <a:r>
              <a:rPr lang="en-US" sz="2000" smtClean="0">
                <a:cs typeface="Arial" charset="0"/>
              </a:rPr>
              <a:t>@</a:t>
            </a:r>
            <a:r>
              <a:rPr lang="el-GR" sz="2000" smtClean="0">
                <a:cs typeface="Arial" charset="0"/>
              </a:rPr>
              <a:t> δεύτερα διόδια πριν όλα τα οχήματα εξυπηρετηθούν @ πρώτα διόδιά</a:t>
            </a:r>
            <a:r>
              <a:rPr lang="en-US" sz="2000" smtClean="0">
                <a:cs typeface="Arial" charset="0"/>
              </a:rPr>
              <a:t>;</a:t>
            </a:r>
            <a:endParaRPr lang="el-GR" sz="2000" smtClean="0"/>
          </a:p>
        </p:txBody>
      </p:sp>
      <p:pic>
        <p:nvPicPr>
          <p:cNvPr id="35844" name="Picture 2"/>
          <p:cNvPicPr>
            <a:picLocks noChangeAspect="1" noChangeArrowheads="1"/>
          </p:cNvPicPr>
          <p:nvPr/>
        </p:nvPicPr>
        <p:blipFill>
          <a:blip r:embed="rId2" cstate="print"/>
          <a:srcRect/>
          <a:stretch>
            <a:fillRect/>
          </a:stretch>
        </p:blipFill>
        <p:spPr bwMode="auto">
          <a:xfrm>
            <a:off x="428625" y="1071563"/>
            <a:ext cx="8048625" cy="1428750"/>
          </a:xfrm>
          <a:prstGeom prst="rect">
            <a:avLst/>
          </a:prstGeom>
          <a:noFill/>
          <a:ln w="12700">
            <a:noFill/>
            <a:miter lim="800000"/>
            <a:headEnd type="none" w="sm" len="sm"/>
            <a:tailEnd type="none" w="sm" len="sm"/>
          </a:ln>
        </p:spPr>
      </p:pic>
      <p:sp>
        <p:nvSpPr>
          <p:cNvPr id="35845" name="Content Placeholder 2"/>
          <p:cNvSpPr txBox="1">
            <a:spLocks/>
          </p:cNvSpPr>
          <p:nvPr/>
        </p:nvSpPr>
        <p:spPr bwMode="auto">
          <a:xfrm>
            <a:off x="4635500" y="1143000"/>
            <a:ext cx="4365625" cy="4648200"/>
          </a:xfrm>
          <a:prstGeom prst="rect">
            <a:avLst/>
          </a:prstGeom>
          <a:noFill/>
          <a:ln w="9525">
            <a:noFill/>
            <a:miter lim="800000"/>
            <a:headEnd/>
            <a:tailEnd/>
          </a:ln>
        </p:spPr>
        <p:txBody>
          <a:bodyPr lIns="92075" tIns="46038" rIns="92075" bIns="46038"/>
          <a:lstStyle/>
          <a:p>
            <a:pPr marL="342900" indent="-342900" algn="l" eaLnBrk="0" hangingPunct="0">
              <a:spcBef>
                <a:spcPct val="20000"/>
              </a:spcBef>
              <a:buClr>
                <a:srgbClr val="C700C7"/>
              </a:buClr>
              <a:buSzPct val="64000"/>
              <a:buFont typeface="Monotype Sorts" pitchFamily="2" charset="2"/>
              <a:buChar char="l"/>
            </a:pPr>
            <a:endParaRPr lang="el-GR" sz="2400"/>
          </a:p>
          <a:p>
            <a:pPr marL="342900" indent="-342900" algn="l" eaLnBrk="0" hangingPunct="0">
              <a:spcBef>
                <a:spcPct val="20000"/>
              </a:spcBef>
              <a:buClr>
                <a:srgbClr val="C700C7"/>
              </a:buClr>
              <a:buSzPct val="64000"/>
              <a:buFont typeface="Monotype Sorts" pitchFamily="2" charset="2"/>
              <a:buChar char="l"/>
            </a:pPr>
            <a:endParaRPr lang="el-GR" sz="2400"/>
          </a:p>
          <a:p>
            <a:pPr marL="342900" indent="-342900" algn="l" eaLnBrk="0" hangingPunct="0">
              <a:spcBef>
                <a:spcPct val="20000"/>
              </a:spcBef>
              <a:buClr>
                <a:srgbClr val="C700C7"/>
              </a:buClr>
              <a:buSzPct val="64000"/>
              <a:buFont typeface="Monotype Sorts" pitchFamily="2" charset="2"/>
              <a:buChar char="l"/>
            </a:pPr>
            <a:endParaRPr lang="el-GR" sz="2400"/>
          </a:p>
          <a:p>
            <a:pPr marL="342900" indent="-342900" algn="l" eaLnBrk="0" hangingPunct="0">
              <a:spcBef>
                <a:spcPct val="20000"/>
              </a:spcBef>
              <a:buClr>
                <a:srgbClr val="C700C7"/>
              </a:buClr>
              <a:buSzPct val="64000"/>
              <a:buFont typeface="Monotype Sorts" pitchFamily="2" charset="2"/>
              <a:buChar char="l"/>
            </a:pPr>
            <a:r>
              <a:rPr lang="el-GR" sz="2000"/>
              <a:t>Συνολικός χρόνος διέλευσης από τα διόδια για όλα τα οχήματα = </a:t>
            </a:r>
            <a:r>
              <a:rPr lang="en-US" sz="2000"/>
              <a:t>1*10 =  10 min</a:t>
            </a:r>
          </a:p>
          <a:p>
            <a:pPr marL="342900" indent="-342900" algn="l" eaLnBrk="0" hangingPunct="0">
              <a:spcBef>
                <a:spcPct val="20000"/>
              </a:spcBef>
              <a:buClr>
                <a:srgbClr val="C700C7"/>
              </a:buClr>
              <a:buSzPct val="64000"/>
              <a:buFont typeface="Monotype Sorts" pitchFamily="2" charset="2"/>
              <a:buChar char="l"/>
            </a:pPr>
            <a:r>
              <a:rPr lang="el-GR" sz="2000"/>
              <a:t>Χρόνος διαδρομής από τα πρώτα διόδια σε δεύτερα: </a:t>
            </a:r>
            <a:r>
              <a:rPr lang="en-US" sz="2000"/>
              <a:t>100km/(1000km/hr) = 6 min</a:t>
            </a:r>
            <a:endParaRPr lang="el-GR" sz="2000"/>
          </a:p>
          <a:p>
            <a:pPr marL="342900" indent="-342900" algn="l" eaLnBrk="0" hangingPunct="0">
              <a:spcBef>
                <a:spcPct val="20000"/>
              </a:spcBef>
              <a:buClr>
                <a:srgbClr val="C700C7"/>
              </a:buClr>
              <a:buSzPct val="64000"/>
              <a:buFont typeface="Monotype Sorts" pitchFamily="2" charset="2"/>
              <a:buChar char="l"/>
            </a:pPr>
            <a:r>
              <a:rPr lang="el-GR" sz="2000"/>
              <a:t>Μετά  από 7 λεπτά, το πρώτο όχημα θα είναι στα δεύτερα διόδια και 3 οχήματα θα είναι ακόμα στα πρώτα...</a:t>
            </a:r>
            <a:endParaRPr lang="el-GR" sz="2000">
              <a:cs typeface="Arial"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idx="4294967295"/>
          </p:nvPr>
        </p:nvSpPr>
        <p:spPr/>
        <p:txBody>
          <a:bodyPr/>
          <a:lstStyle/>
          <a:p>
            <a:r>
              <a:rPr lang="el-GR" smtClean="0"/>
              <a:t>Αναλογία (Φάλαγγα οχημάτων)</a:t>
            </a:r>
            <a:r>
              <a:rPr lang="en-US" smtClean="0"/>
              <a:t> </a:t>
            </a:r>
            <a:endParaRPr lang="el-GR" smtClean="0"/>
          </a:p>
        </p:txBody>
      </p:sp>
      <p:sp>
        <p:nvSpPr>
          <p:cNvPr id="36867" name="Content Placeholder 2"/>
          <p:cNvSpPr>
            <a:spLocks noGrp="1"/>
          </p:cNvSpPr>
          <p:nvPr>
            <p:ph idx="4294967295"/>
          </p:nvPr>
        </p:nvSpPr>
        <p:spPr>
          <a:xfrm>
            <a:off x="349250" y="1143000"/>
            <a:ext cx="4365625" cy="4648200"/>
          </a:xfrm>
        </p:spPr>
        <p:txBody>
          <a:bodyPr/>
          <a:lstStyle/>
          <a:p>
            <a:endParaRPr lang="el-GR" smtClean="0"/>
          </a:p>
          <a:p>
            <a:endParaRPr lang="el-GR" smtClean="0"/>
          </a:p>
          <a:p>
            <a:endParaRPr lang="el-GR" smtClean="0"/>
          </a:p>
          <a:p>
            <a:r>
              <a:rPr lang="el-GR" sz="2000" smtClean="0">
                <a:solidFill>
                  <a:srgbClr val="999999"/>
                </a:solidFill>
              </a:rPr>
              <a:t>Τα οχήματα τώρα «οδεύουν» με ταχύτητα 1000 </a:t>
            </a:r>
            <a:r>
              <a:rPr lang="en-US" sz="2000" smtClean="0">
                <a:solidFill>
                  <a:srgbClr val="999999"/>
                </a:solidFill>
              </a:rPr>
              <a:t>km/hr</a:t>
            </a:r>
          </a:p>
          <a:p>
            <a:r>
              <a:rPr lang="el-GR" sz="2000" smtClean="0">
                <a:solidFill>
                  <a:srgbClr val="999999"/>
                </a:solidFill>
              </a:rPr>
              <a:t>Χρόνος στα διόδια ανά όχημα      1</a:t>
            </a:r>
            <a:r>
              <a:rPr lang="en-US" sz="2000" smtClean="0">
                <a:solidFill>
                  <a:srgbClr val="999999"/>
                </a:solidFill>
              </a:rPr>
              <a:t> min</a:t>
            </a:r>
            <a:endParaRPr lang="el-GR" sz="2000" smtClean="0">
              <a:solidFill>
                <a:srgbClr val="999999"/>
              </a:solidFill>
              <a:cs typeface="Arial" charset="0"/>
            </a:endParaRPr>
          </a:p>
          <a:p>
            <a:r>
              <a:rPr lang="el-GR" sz="2000" smtClean="0">
                <a:solidFill>
                  <a:srgbClr val="999999"/>
                </a:solidFill>
                <a:cs typeface="Arial" charset="0"/>
              </a:rPr>
              <a:t>Ε: </a:t>
            </a:r>
            <a:r>
              <a:rPr lang="en-US" sz="2000" smtClean="0">
                <a:solidFill>
                  <a:srgbClr val="999999"/>
                </a:solidFill>
                <a:cs typeface="Arial" charset="0"/>
              </a:rPr>
              <a:t> </a:t>
            </a:r>
            <a:r>
              <a:rPr lang="el-GR" sz="2000" smtClean="0">
                <a:solidFill>
                  <a:srgbClr val="999999"/>
                </a:solidFill>
                <a:cs typeface="Arial" charset="0"/>
              </a:rPr>
              <a:t>Θα φτάσουν τα οχήματα στα δεύτερα διόδια πριν όλα τα οχήματα εξυπηρετηθούν στα πρώτα διόδιά</a:t>
            </a:r>
            <a:r>
              <a:rPr lang="en-US" sz="2000" smtClean="0">
                <a:solidFill>
                  <a:srgbClr val="999999"/>
                </a:solidFill>
                <a:cs typeface="Arial" charset="0"/>
              </a:rPr>
              <a:t>;</a:t>
            </a:r>
            <a:r>
              <a:rPr lang="el-GR" sz="2000" smtClean="0">
                <a:solidFill>
                  <a:srgbClr val="999999"/>
                </a:solidFill>
                <a:cs typeface="Arial" charset="0"/>
              </a:rPr>
              <a:t>    </a:t>
            </a:r>
          </a:p>
          <a:p>
            <a:pPr>
              <a:buFont typeface="Monotype Sorts" pitchFamily="2" charset="2"/>
              <a:buNone/>
            </a:pPr>
            <a:r>
              <a:rPr lang="el-GR" sz="2000" b="1" smtClean="0">
                <a:cs typeface="Arial" charset="0"/>
                <a:sym typeface="Wingdings" pitchFamily="2" charset="2"/>
              </a:rPr>
              <a:t> </a:t>
            </a:r>
            <a:r>
              <a:rPr lang="el-GR" sz="2000" b="1" smtClean="0">
                <a:cs typeface="Arial" charset="0"/>
              </a:rPr>
              <a:t>ΝΑΙ, το πρώτο </a:t>
            </a:r>
            <a:r>
              <a:rPr lang="en-US" sz="2000" b="1" smtClean="0">
                <a:cs typeface="Arial" charset="0"/>
              </a:rPr>
              <a:t>bit </a:t>
            </a:r>
            <a:r>
              <a:rPr lang="el-GR" sz="2000" b="1" smtClean="0">
                <a:cs typeface="Arial" charset="0"/>
              </a:rPr>
              <a:t>του πακέτου μπορεί να φτάσει στον δεύτερο δρομολογητή πριν το πακέτο έχει σταλεί  ολόκληρο από τον πρώτο δρομολογητή</a:t>
            </a:r>
            <a:endParaRPr lang="el-GR" sz="2000" b="1" smtClean="0"/>
          </a:p>
        </p:txBody>
      </p:sp>
      <p:pic>
        <p:nvPicPr>
          <p:cNvPr id="36868" name="Picture 2"/>
          <p:cNvPicPr>
            <a:picLocks noChangeAspect="1" noChangeArrowheads="1"/>
          </p:cNvPicPr>
          <p:nvPr/>
        </p:nvPicPr>
        <p:blipFill>
          <a:blip r:embed="rId2" cstate="print"/>
          <a:srcRect/>
          <a:stretch>
            <a:fillRect/>
          </a:stretch>
        </p:blipFill>
        <p:spPr bwMode="auto">
          <a:xfrm>
            <a:off x="428625" y="1071563"/>
            <a:ext cx="8048625" cy="1428750"/>
          </a:xfrm>
          <a:prstGeom prst="rect">
            <a:avLst/>
          </a:prstGeom>
          <a:noFill/>
          <a:ln w="12700">
            <a:noFill/>
            <a:miter lim="800000"/>
            <a:headEnd type="none" w="sm" len="sm"/>
            <a:tailEnd type="none" w="sm" len="sm"/>
          </a:ln>
        </p:spPr>
      </p:pic>
      <p:sp>
        <p:nvSpPr>
          <p:cNvPr id="36869" name="Content Placeholder 2"/>
          <p:cNvSpPr txBox="1">
            <a:spLocks/>
          </p:cNvSpPr>
          <p:nvPr/>
        </p:nvSpPr>
        <p:spPr bwMode="auto">
          <a:xfrm>
            <a:off x="4635500" y="1143000"/>
            <a:ext cx="4365625" cy="4648200"/>
          </a:xfrm>
          <a:prstGeom prst="rect">
            <a:avLst/>
          </a:prstGeom>
          <a:noFill/>
          <a:ln w="9525">
            <a:noFill/>
            <a:miter lim="800000"/>
            <a:headEnd/>
            <a:tailEnd/>
          </a:ln>
        </p:spPr>
        <p:txBody>
          <a:bodyPr lIns="92075" tIns="46038" rIns="92075" bIns="46038"/>
          <a:lstStyle/>
          <a:p>
            <a:pPr marL="342900" indent="-342900" algn="l" eaLnBrk="0" hangingPunct="0">
              <a:spcBef>
                <a:spcPct val="20000"/>
              </a:spcBef>
              <a:buClr>
                <a:srgbClr val="C700C7"/>
              </a:buClr>
              <a:buSzPct val="64000"/>
              <a:buFont typeface="Monotype Sorts" pitchFamily="2" charset="2"/>
              <a:buChar char="l"/>
            </a:pPr>
            <a:endParaRPr lang="el-GR" sz="2400"/>
          </a:p>
          <a:p>
            <a:pPr marL="342900" indent="-342900" algn="l" eaLnBrk="0" hangingPunct="0">
              <a:spcBef>
                <a:spcPct val="20000"/>
              </a:spcBef>
              <a:buClr>
                <a:srgbClr val="C700C7"/>
              </a:buClr>
              <a:buSzPct val="64000"/>
              <a:buFont typeface="Monotype Sorts" pitchFamily="2" charset="2"/>
              <a:buChar char="l"/>
            </a:pPr>
            <a:endParaRPr lang="el-GR" sz="2400"/>
          </a:p>
          <a:p>
            <a:pPr marL="342900" indent="-342900" algn="l" eaLnBrk="0" hangingPunct="0">
              <a:spcBef>
                <a:spcPct val="20000"/>
              </a:spcBef>
              <a:buClr>
                <a:srgbClr val="C700C7"/>
              </a:buClr>
              <a:buSzPct val="64000"/>
              <a:buFont typeface="Monotype Sorts" pitchFamily="2" charset="2"/>
              <a:buChar char="l"/>
            </a:pPr>
            <a:endParaRPr lang="el-GR" sz="2400"/>
          </a:p>
          <a:p>
            <a:pPr marL="342900" indent="-342900" algn="l" eaLnBrk="0" hangingPunct="0">
              <a:spcBef>
                <a:spcPct val="20000"/>
              </a:spcBef>
              <a:buClr>
                <a:srgbClr val="C700C7"/>
              </a:buClr>
              <a:buSzPct val="64000"/>
              <a:buFont typeface="Monotype Sorts" pitchFamily="2" charset="2"/>
              <a:buChar char="l"/>
            </a:pPr>
            <a:r>
              <a:rPr lang="el-GR" sz="2000">
                <a:solidFill>
                  <a:srgbClr val="999999"/>
                </a:solidFill>
              </a:rPr>
              <a:t>Συνολικός χρόνος διέλευσης από τα διόδια για όλα τα οχήματα = </a:t>
            </a:r>
            <a:r>
              <a:rPr lang="en-US" sz="2000">
                <a:solidFill>
                  <a:srgbClr val="999999"/>
                </a:solidFill>
              </a:rPr>
              <a:t>1*10 =  10 min</a:t>
            </a:r>
          </a:p>
          <a:p>
            <a:pPr marL="342900" indent="-342900" algn="l" eaLnBrk="0" hangingPunct="0">
              <a:spcBef>
                <a:spcPct val="20000"/>
              </a:spcBef>
              <a:buClr>
                <a:srgbClr val="C700C7"/>
              </a:buClr>
              <a:buSzPct val="64000"/>
              <a:buFont typeface="Monotype Sorts" pitchFamily="2" charset="2"/>
              <a:buChar char="l"/>
            </a:pPr>
            <a:r>
              <a:rPr lang="el-GR" sz="2000">
                <a:solidFill>
                  <a:srgbClr val="999999"/>
                </a:solidFill>
              </a:rPr>
              <a:t>Χρόνος διαδρομής από τα πρώτα διόδια σε δεύτερα: </a:t>
            </a:r>
            <a:r>
              <a:rPr lang="en-US" sz="2000">
                <a:solidFill>
                  <a:srgbClr val="999999"/>
                </a:solidFill>
              </a:rPr>
              <a:t>100km/(1000km/hr) = 6 min</a:t>
            </a:r>
            <a:endParaRPr lang="el-GR" sz="2000">
              <a:solidFill>
                <a:srgbClr val="999999"/>
              </a:solidFill>
            </a:endParaRPr>
          </a:p>
          <a:p>
            <a:pPr marL="342900" indent="-342900" algn="l" eaLnBrk="0" hangingPunct="0">
              <a:spcBef>
                <a:spcPct val="20000"/>
              </a:spcBef>
              <a:buClr>
                <a:srgbClr val="C700C7"/>
              </a:buClr>
              <a:buSzPct val="64000"/>
              <a:buFont typeface="Monotype Sorts" pitchFamily="2" charset="2"/>
              <a:buChar char="l"/>
            </a:pPr>
            <a:r>
              <a:rPr lang="el-GR" sz="2000">
                <a:solidFill>
                  <a:srgbClr val="999999"/>
                </a:solidFill>
              </a:rPr>
              <a:t>Στο 7 λεπτό το πρώτο όχημα θα είναι στα δεύτερα διόδια και 3 οχήματα θα είναι ακόμα στα πρώτα.</a:t>
            </a:r>
            <a:endParaRPr lang="el-GR" sz="2000">
              <a:solidFill>
                <a:srgbClr val="999999"/>
              </a:solidFill>
              <a:cs typeface="Arial"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body" idx="1"/>
          </p:nvPr>
        </p:nvSpPr>
        <p:spPr>
          <a:xfrm>
            <a:off x="0" y="1143000"/>
            <a:ext cx="8929688" cy="4648200"/>
          </a:xfrm>
        </p:spPr>
        <p:txBody>
          <a:bodyPr/>
          <a:lstStyle/>
          <a:p>
            <a:r>
              <a:rPr lang="el-GR" smtClean="0"/>
              <a:t>Αυτή η κατάσταση συμβαίνει επίσης σε δίκτυα μεταγωγής πακέτων</a:t>
            </a:r>
            <a:r>
              <a:rPr lang="en-US" smtClean="0"/>
              <a:t>:</a:t>
            </a:r>
            <a:endParaRPr lang="el-GR" smtClean="0"/>
          </a:p>
          <a:p>
            <a:endParaRPr lang="el-GR" smtClean="0"/>
          </a:p>
          <a:p>
            <a:pPr algn="just">
              <a:buFont typeface="Monotype Sorts" pitchFamily="2" charset="2"/>
              <a:buNone/>
            </a:pPr>
            <a:r>
              <a:rPr lang="el-GR" smtClean="0"/>
              <a:t>	Το πρώτο</a:t>
            </a:r>
            <a:r>
              <a:rPr lang="en-US" smtClean="0"/>
              <a:t> bit </a:t>
            </a:r>
            <a:r>
              <a:rPr lang="el-GR" smtClean="0"/>
              <a:t>ενός πακέτου μπορεί να φτάσει σε ένα δρομολογητή ενώ πολλά από τα υπόλοιπα </a:t>
            </a:r>
            <a:r>
              <a:rPr lang="en-US" smtClean="0"/>
              <a:t>bits </a:t>
            </a:r>
            <a:r>
              <a:rPr lang="el-GR" smtClean="0"/>
              <a:t>του πακέτου </a:t>
            </a:r>
            <a:r>
              <a:rPr lang="el-GR" b="1" smtClean="0">
                <a:solidFill>
                  <a:schemeClr val="hlink"/>
                </a:solidFill>
              </a:rPr>
              <a:t>ακόμη περιμένουν να μεταδοθούν από τον προηγούμενο δρομολογητή</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l-GR" smtClean="0"/>
              <a:t>Καθυστέρηση διάδοσης &amp; μετάδοσης</a:t>
            </a:r>
          </a:p>
        </p:txBody>
      </p:sp>
      <p:sp>
        <p:nvSpPr>
          <p:cNvPr id="38915" name="Rectangle 3"/>
          <p:cNvSpPr>
            <a:spLocks noGrp="1" noChangeArrowheads="1"/>
          </p:cNvSpPr>
          <p:nvPr>
            <p:ph type="body" idx="1"/>
          </p:nvPr>
        </p:nvSpPr>
        <p:spPr/>
        <p:txBody>
          <a:bodyPr/>
          <a:lstStyle/>
          <a:p>
            <a:pPr algn="r" eaLnBrk="1" hangingPunct="1">
              <a:spcBef>
                <a:spcPct val="0"/>
              </a:spcBef>
              <a:buClrTx/>
              <a:buSzTx/>
              <a:buFontTx/>
              <a:buNone/>
            </a:pPr>
            <a:endParaRPr lang="el-GR" smtClean="0"/>
          </a:p>
          <a:p>
            <a:endParaRPr lang="el-GR" smtClean="0"/>
          </a:p>
        </p:txBody>
      </p:sp>
      <p:sp>
        <p:nvSpPr>
          <p:cNvPr id="38916" name="Line 4"/>
          <p:cNvSpPr>
            <a:spLocks noChangeShapeType="1"/>
          </p:cNvSpPr>
          <p:nvPr/>
        </p:nvSpPr>
        <p:spPr bwMode="auto">
          <a:xfrm>
            <a:off x="1403350" y="1484313"/>
            <a:ext cx="0" cy="4105275"/>
          </a:xfrm>
          <a:prstGeom prst="line">
            <a:avLst/>
          </a:prstGeom>
          <a:noFill/>
          <a:ln w="12700">
            <a:solidFill>
              <a:schemeClr val="tx1"/>
            </a:solidFill>
            <a:round/>
            <a:headEnd type="none" w="sm" len="sm"/>
            <a:tailEnd type="triangle" w="med" len="med"/>
          </a:ln>
        </p:spPr>
        <p:txBody>
          <a:bodyPr/>
          <a:lstStyle/>
          <a:p>
            <a:endParaRPr lang="en-US"/>
          </a:p>
        </p:txBody>
      </p:sp>
      <p:sp>
        <p:nvSpPr>
          <p:cNvPr id="38917" name="Line 5"/>
          <p:cNvSpPr>
            <a:spLocks noChangeShapeType="1"/>
          </p:cNvSpPr>
          <p:nvPr/>
        </p:nvSpPr>
        <p:spPr bwMode="auto">
          <a:xfrm>
            <a:off x="5076825" y="1412875"/>
            <a:ext cx="0" cy="4032250"/>
          </a:xfrm>
          <a:prstGeom prst="line">
            <a:avLst/>
          </a:prstGeom>
          <a:noFill/>
          <a:ln w="12700">
            <a:solidFill>
              <a:schemeClr val="tx1"/>
            </a:solidFill>
            <a:round/>
            <a:headEnd type="none" w="sm" len="sm"/>
            <a:tailEnd type="triangle" w="med" len="med"/>
          </a:ln>
        </p:spPr>
        <p:txBody>
          <a:bodyPr/>
          <a:lstStyle/>
          <a:p>
            <a:endParaRPr lang="en-US"/>
          </a:p>
        </p:txBody>
      </p:sp>
      <p:sp>
        <p:nvSpPr>
          <p:cNvPr id="38918" name="Text Box 6"/>
          <p:cNvSpPr txBox="1">
            <a:spLocks noChangeArrowheads="1"/>
          </p:cNvSpPr>
          <p:nvPr/>
        </p:nvSpPr>
        <p:spPr bwMode="auto">
          <a:xfrm rot="-5400000">
            <a:off x="84932" y="4531519"/>
            <a:ext cx="1820862" cy="336550"/>
          </a:xfrm>
          <a:prstGeom prst="rect">
            <a:avLst/>
          </a:prstGeom>
          <a:noFill/>
          <a:ln w="12700">
            <a:noFill/>
            <a:miter lim="800000"/>
            <a:headEnd type="none" w="sm" len="sm"/>
            <a:tailEnd type="none" w="sm" len="sm"/>
          </a:ln>
        </p:spPr>
        <p:txBody>
          <a:bodyPr wrap="none">
            <a:spAutoFit/>
          </a:bodyPr>
          <a:lstStyle/>
          <a:p>
            <a:r>
              <a:rPr lang="el-GR"/>
              <a:t>Ορίζοντας χρόνου</a:t>
            </a:r>
          </a:p>
        </p:txBody>
      </p:sp>
      <p:sp>
        <p:nvSpPr>
          <p:cNvPr id="38919" name="Line 7"/>
          <p:cNvSpPr>
            <a:spLocks noChangeShapeType="1"/>
          </p:cNvSpPr>
          <p:nvPr/>
        </p:nvSpPr>
        <p:spPr bwMode="auto">
          <a:xfrm>
            <a:off x="1331913" y="1700213"/>
            <a:ext cx="3744912" cy="1296987"/>
          </a:xfrm>
          <a:prstGeom prst="line">
            <a:avLst/>
          </a:prstGeom>
          <a:noFill/>
          <a:ln w="12700">
            <a:solidFill>
              <a:schemeClr val="tx1"/>
            </a:solidFill>
            <a:prstDash val="lgDash"/>
            <a:round/>
            <a:headEnd type="none" w="sm" len="sm"/>
            <a:tailEnd type="none" w="sm" len="sm"/>
          </a:ln>
        </p:spPr>
        <p:txBody>
          <a:bodyPr/>
          <a:lstStyle/>
          <a:p>
            <a:endParaRPr lang="en-US"/>
          </a:p>
        </p:txBody>
      </p:sp>
      <p:sp>
        <p:nvSpPr>
          <p:cNvPr id="38920" name="Rectangle 8"/>
          <p:cNvSpPr>
            <a:spLocks noChangeArrowheads="1"/>
          </p:cNvSpPr>
          <p:nvPr/>
        </p:nvSpPr>
        <p:spPr bwMode="auto">
          <a:xfrm>
            <a:off x="1116013" y="1628775"/>
            <a:ext cx="215900" cy="215900"/>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l-GR"/>
          </a:p>
        </p:txBody>
      </p:sp>
      <p:sp>
        <p:nvSpPr>
          <p:cNvPr id="38921" name="Rectangle 10"/>
          <p:cNvSpPr>
            <a:spLocks noChangeArrowheads="1"/>
          </p:cNvSpPr>
          <p:nvPr/>
        </p:nvSpPr>
        <p:spPr bwMode="auto">
          <a:xfrm>
            <a:off x="1116013" y="1773238"/>
            <a:ext cx="215900" cy="215900"/>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l-GR"/>
          </a:p>
        </p:txBody>
      </p:sp>
      <p:sp>
        <p:nvSpPr>
          <p:cNvPr id="38922" name="Rectangle 11"/>
          <p:cNvSpPr>
            <a:spLocks noChangeArrowheads="1"/>
          </p:cNvSpPr>
          <p:nvPr/>
        </p:nvSpPr>
        <p:spPr bwMode="auto">
          <a:xfrm>
            <a:off x="1116013" y="1989138"/>
            <a:ext cx="215900" cy="215900"/>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l-GR"/>
          </a:p>
        </p:txBody>
      </p:sp>
      <p:sp>
        <p:nvSpPr>
          <p:cNvPr id="38923" name="Rectangle 12"/>
          <p:cNvSpPr>
            <a:spLocks noChangeArrowheads="1"/>
          </p:cNvSpPr>
          <p:nvPr/>
        </p:nvSpPr>
        <p:spPr bwMode="auto">
          <a:xfrm>
            <a:off x="1116013" y="2205038"/>
            <a:ext cx="215900" cy="215900"/>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l-GR"/>
          </a:p>
        </p:txBody>
      </p:sp>
      <p:sp>
        <p:nvSpPr>
          <p:cNvPr id="38924" name="Rectangle 13"/>
          <p:cNvSpPr>
            <a:spLocks noChangeArrowheads="1"/>
          </p:cNvSpPr>
          <p:nvPr/>
        </p:nvSpPr>
        <p:spPr bwMode="auto">
          <a:xfrm>
            <a:off x="1116013" y="2420938"/>
            <a:ext cx="215900" cy="215900"/>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l-GR"/>
          </a:p>
        </p:txBody>
      </p:sp>
      <p:sp>
        <p:nvSpPr>
          <p:cNvPr id="38925" name="Line 15"/>
          <p:cNvSpPr>
            <a:spLocks noChangeShapeType="1"/>
          </p:cNvSpPr>
          <p:nvPr/>
        </p:nvSpPr>
        <p:spPr bwMode="auto">
          <a:xfrm>
            <a:off x="1331913" y="1916113"/>
            <a:ext cx="3744912" cy="1296987"/>
          </a:xfrm>
          <a:prstGeom prst="line">
            <a:avLst/>
          </a:prstGeom>
          <a:noFill/>
          <a:ln w="12700">
            <a:solidFill>
              <a:schemeClr val="tx1"/>
            </a:solidFill>
            <a:prstDash val="lgDash"/>
            <a:round/>
            <a:headEnd type="none" w="sm" len="sm"/>
            <a:tailEnd type="none" w="sm" len="sm"/>
          </a:ln>
        </p:spPr>
        <p:txBody>
          <a:bodyPr/>
          <a:lstStyle/>
          <a:p>
            <a:endParaRPr lang="en-US"/>
          </a:p>
        </p:txBody>
      </p:sp>
      <p:sp>
        <p:nvSpPr>
          <p:cNvPr id="38926" name="Line 16"/>
          <p:cNvSpPr>
            <a:spLocks noChangeShapeType="1"/>
          </p:cNvSpPr>
          <p:nvPr/>
        </p:nvSpPr>
        <p:spPr bwMode="auto">
          <a:xfrm>
            <a:off x="1331913" y="2276475"/>
            <a:ext cx="3744912" cy="1296988"/>
          </a:xfrm>
          <a:prstGeom prst="line">
            <a:avLst/>
          </a:prstGeom>
          <a:noFill/>
          <a:ln w="12700">
            <a:solidFill>
              <a:schemeClr val="tx1"/>
            </a:solidFill>
            <a:prstDash val="lgDash"/>
            <a:round/>
            <a:headEnd type="none" w="sm" len="sm"/>
            <a:tailEnd type="none" w="sm" len="sm"/>
          </a:ln>
        </p:spPr>
        <p:txBody>
          <a:bodyPr/>
          <a:lstStyle/>
          <a:p>
            <a:endParaRPr lang="en-US"/>
          </a:p>
        </p:txBody>
      </p:sp>
      <p:sp>
        <p:nvSpPr>
          <p:cNvPr id="38927" name="Line 17"/>
          <p:cNvSpPr>
            <a:spLocks noChangeShapeType="1"/>
          </p:cNvSpPr>
          <p:nvPr/>
        </p:nvSpPr>
        <p:spPr bwMode="auto">
          <a:xfrm>
            <a:off x="1403350" y="2492375"/>
            <a:ext cx="3744913" cy="1296988"/>
          </a:xfrm>
          <a:prstGeom prst="line">
            <a:avLst/>
          </a:prstGeom>
          <a:noFill/>
          <a:ln w="12700">
            <a:solidFill>
              <a:schemeClr val="tx1"/>
            </a:solidFill>
            <a:prstDash val="lgDash"/>
            <a:round/>
            <a:headEnd type="none" w="sm" len="sm"/>
            <a:tailEnd type="none" w="sm" len="sm"/>
          </a:ln>
        </p:spPr>
        <p:txBody>
          <a:bodyPr/>
          <a:lstStyle/>
          <a:p>
            <a:endParaRPr lang="en-US"/>
          </a:p>
        </p:txBody>
      </p:sp>
      <p:sp>
        <p:nvSpPr>
          <p:cNvPr id="38928" name="Line 18"/>
          <p:cNvSpPr>
            <a:spLocks noChangeShapeType="1"/>
          </p:cNvSpPr>
          <p:nvPr/>
        </p:nvSpPr>
        <p:spPr bwMode="auto">
          <a:xfrm>
            <a:off x="1331913" y="2133600"/>
            <a:ext cx="3744912" cy="1296988"/>
          </a:xfrm>
          <a:prstGeom prst="line">
            <a:avLst/>
          </a:prstGeom>
          <a:noFill/>
          <a:ln w="12700">
            <a:solidFill>
              <a:schemeClr val="tx1"/>
            </a:solidFill>
            <a:prstDash val="lgDash"/>
            <a:round/>
            <a:headEnd type="none" w="sm" len="sm"/>
            <a:tailEnd type="none" w="sm" len="sm"/>
          </a:ln>
        </p:spPr>
        <p:txBody>
          <a:bodyPr/>
          <a:lstStyle/>
          <a:p>
            <a:endParaRPr lang="en-US"/>
          </a:p>
        </p:txBody>
      </p:sp>
      <p:sp>
        <p:nvSpPr>
          <p:cNvPr id="38929" name="Text Box 19"/>
          <p:cNvSpPr txBox="1">
            <a:spLocks noChangeArrowheads="1"/>
          </p:cNvSpPr>
          <p:nvPr/>
        </p:nvSpPr>
        <p:spPr bwMode="auto">
          <a:xfrm>
            <a:off x="5003800" y="2781300"/>
            <a:ext cx="2170113" cy="336550"/>
          </a:xfrm>
          <a:prstGeom prst="rect">
            <a:avLst/>
          </a:prstGeom>
          <a:noFill/>
          <a:ln w="12700">
            <a:noFill/>
            <a:miter lim="800000"/>
            <a:headEnd type="none" w="sm" len="sm"/>
            <a:tailEnd type="none" w="sm" len="sm"/>
          </a:ln>
        </p:spPr>
        <p:txBody>
          <a:bodyPr wrap="none">
            <a:spAutoFit/>
          </a:bodyPr>
          <a:lstStyle/>
          <a:p>
            <a:r>
              <a:rPr lang="el-GR"/>
              <a:t>Λήφθηκε το πρώτο </a:t>
            </a:r>
            <a:r>
              <a:rPr lang="en-US"/>
              <a:t>bit</a:t>
            </a:r>
            <a:endParaRPr lang="el-GR"/>
          </a:p>
        </p:txBody>
      </p:sp>
      <p:sp>
        <p:nvSpPr>
          <p:cNvPr id="38930" name="Text Box 20"/>
          <p:cNvSpPr txBox="1">
            <a:spLocks noChangeArrowheads="1"/>
          </p:cNvSpPr>
          <p:nvPr/>
        </p:nvSpPr>
        <p:spPr bwMode="auto">
          <a:xfrm>
            <a:off x="5003800" y="3644900"/>
            <a:ext cx="2392363" cy="581025"/>
          </a:xfrm>
          <a:prstGeom prst="rect">
            <a:avLst/>
          </a:prstGeom>
          <a:noFill/>
          <a:ln w="12700">
            <a:noFill/>
            <a:miter lim="800000"/>
            <a:headEnd type="none" w="sm" len="sm"/>
            <a:tailEnd type="none" w="sm" len="sm"/>
          </a:ln>
        </p:spPr>
        <p:txBody>
          <a:bodyPr wrap="none">
            <a:spAutoFit/>
          </a:bodyPr>
          <a:lstStyle/>
          <a:p>
            <a:r>
              <a:rPr lang="el-GR"/>
              <a:t>Λήφθηκε το τελευταίο</a:t>
            </a:r>
            <a:r>
              <a:rPr lang="en-US"/>
              <a:t> bit</a:t>
            </a:r>
            <a:endParaRPr lang="el-GR"/>
          </a:p>
          <a:p>
            <a:endParaRPr lang="el-GR"/>
          </a:p>
        </p:txBody>
      </p:sp>
      <p:sp>
        <p:nvSpPr>
          <p:cNvPr id="38931" name="AutoShape 21"/>
          <p:cNvSpPr>
            <a:spLocks/>
          </p:cNvSpPr>
          <p:nvPr/>
        </p:nvSpPr>
        <p:spPr bwMode="auto">
          <a:xfrm>
            <a:off x="1476375" y="1700213"/>
            <a:ext cx="71438" cy="865187"/>
          </a:xfrm>
          <a:prstGeom prst="rightBrace">
            <a:avLst>
              <a:gd name="adj1" fmla="val 100925"/>
              <a:gd name="adj2" fmla="val 50000"/>
            </a:avLst>
          </a:prstGeom>
          <a:solidFill>
            <a:srgbClr val="CA4AB5"/>
          </a:solidFill>
          <a:ln w="57150">
            <a:noFill/>
            <a:round/>
            <a:headEnd type="none" w="sm" len="sm"/>
            <a:tailEnd type="none" w="sm" len="sm"/>
          </a:ln>
        </p:spPr>
        <p:txBody>
          <a:bodyPr wrap="none" anchor="ctr"/>
          <a:lstStyle/>
          <a:p>
            <a:pPr algn="ctr"/>
            <a:endParaRPr lang="el-GR">
              <a:solidFill>
                <a:srgbClr val="CA4AB5"/>
              </a:solidFill>
            </a:endParaRPr>
          </a:p>
        </p:txBody>
      </p:sp>
      <p:sp>
        <p:nvSpPr>
          <p:cNvPr id="38932" name="AutoShape 22"/>
          <p:cNvSpPr>
            <a:spLocks/>
          </p:cNvSpPr>
          <p:nvPr/>
        </p:nvSpPr>
        <p:spPr bwMode="auto">
          <a:xfrm>
            <a:off x="5076825" y="2924175"/>
            <a:ext cx="71438" cy="865188"/>
          </a:xfrm>
          <a:prstGeom prst="rightBrace">
            <a:avLst>
              <a:gd name="adj1" fmla="val 100925"/>
              <a:gd name="adj2" fmla="val 50000"/>
            </a:avLst>
          </a:prstGeom>
          <a:solidFill>
            <a:srgbClr val="CA4AB5"/>
          </a:solidFill>
          <a:ln w="12700">
            <a:solidFill>
              <a:schemeClr val="tx1"/>
            </a:solidFill>
            <a:round/>
            <a:headEnd type="none" w="sm" len="sm"/>
            <a:tailEnd type="none" w="sm" len="sm"/>
          </a:ln>
        </p:spPr>
        <p:txBody>
          <a:bodyPr wrap="none" anchor="ctr"/>
          <a:lstStyle/>
          <a:p>
            <a:endParaRPr lang="el-GR"/>
          </a:p>
        </p:txBody>
      </p:sp>
      <p:sp>
        <p:nvSpPr>
          <p:cNvPr id="38933" name="Line 24"/>
          <p:cNvSpPr>
            <a:spLocks noChangeShapeType="1"/>
          </p:cNvSpPr>
          <p:nvPr/>
        </p:nvSpPr>
        <p:spPr bwMode="auto">
          <a:xfrm>
            <a:off x="1403350" y="1700213"/>
            <a:ext cx="3673475" cy="0"/>
          </a:xfrm>
          <a:prstGeom prst="line">
            <a:avLst/>
          </a:prstGeom>
          <a:noFill/>
          <a:ln w="12700">
            <a:solidFill>
              <a:schemeClr val="tx1"/>
            </a:solidFill>
            <a:prstDash val="dash"/>
            <a:round/>
            <a:headEnd type="none" w="sm" len="sm"/>
            <a:tailEnd type="none" w="sm" len="sm"/>
          </a:ln>
        </p:spPr>
        <p:txBody>
          <a:bodyPr/>
          <a:lstStyle/>
          <a:p>
            <a:endParaRPr lang="en-US"/>
          </a:p>
        </p:txBody>
      </p:sp>
      <p:sp>
        <p:nvSpPr>
          <p:cNvPr id="38934" name="AutoShape 25"/>
          <p:cNvSpPr>
            <a:spLocks/>
          </p:cNvSpPr>
          <p:nvPr/>
        </p:nvSpPr>
        <p:spPr bwMode="auto">
          <a:xfrm>
            <a:off x="5076825" y="1700213"/>
            <a:ext cx="71438" cy="1223962"/>
          </a:xfrm>
          <a:prstGeom prst="rightBrace">
            <a:avLst>
              <a:gd name="adj1" fmla="val 142777"/>
              <a:gd name="adj2" fmla="val 50000"/>
            </a:avLst>
          </a:prstGeom>
          <a:solidFill>
            <a:srgbClr val="008000"/>
          </a:solidFill>
          <a:ln w="38100">
            <a:noFill/>
            <a:round/>
            <a:headEnd type="none" w="sm" len="sm"/>
            <a:tailEnd type="none" w="sm" len="sm"/>
          </a:ln>
        </p:spPr>
        <p:txBody>
          <a:bodyPr wrap="none" anchor="ctr"/>
          <a:lstStyle/>
          <a:p>
            <a:endParaRPr lang="el-GR"/>
          </a:p>
        </p:txBody>
      </p:sp>
      <p:sp>
        <p:nvSpPr>
          <p:cNvPr id="38935" name="Text Box 26"/>
          <p:cNvSpPr txBox="1">
            <a:spLocks noChangeArrowheads="1"/>
          </p:cNvSpPr>
          <p:nvPr/>
        </p:nvSpPr>
        <p:spPr bwMode="auto">
          <a:xfrm>
            <a:off x="5148263" y="2060575"/>
            <a:ext cx="2341562" cy="581025"/>
          </a:xfrm>
          <a:prstGeom prst="rect">
            <a:avLst/>
          </a:prstGeom>
          <a:noFill/>
          <a:ln w="12700">
            <a:noFill/>
            <a:miter lim="800000"/>
            <a:headEnd type="none" w="sm" len="sm"/>
            <a:tailEnd type="none" w="sm" len="sm"/>
          </a:ln>
        </p:spPr>
        <p:txBody>
          <a:bodyPr wrap="none">
            <a:spAutoFit/>
          </a:bodyPr>
          <a:lstStyle/>
          <a:p>
            <a:pPr algn="l"/>
            <a:r>
              <a:rPr lang="en-US">
                <a:solidFill>
                  <a:srgbClr val="008000"/>
                </a:solidFill>
              </a:rPr>
              <a:t>Propagation delay </a:t>
            </a:r>
            <a:endParaRPr lang="el-GR">
              <a:solidFill>
                <a:srgbClr val="008000"/>
              </a:solidFill>
            </a:endParaRPr>
          </a:p>
          <a:p>
            <a:pPr algn="l"/>
            <a:r>
              <a:rPr lang="en-US">
                <a:solidFill>
                  <a:srgbClr val="008000"/>
                </a:solidFill>
              </a:rPr>
              <a:t> </a:t>
            </a:r>
            <a:r>
              <a:rPr lang="el-GR">
                <a:solidFill>
                  <a:srgbClr val="008000"/>
                </a:solidFill>
              </a:rPr>
              <a:t>καθυστέρηση διάδοσης</a:t>
            </a:r>
          </a:p>
        </p:txBody>
      </p:sp>
      <p:sp>
        <p:nvSpPr>
          <p:cNvPr id="38936" name="Line 27"/>
          <p:cNvSpPr>
            <a:spLocks noChangeShapeType="1"/>
          </p:cNvSpPr>
          <p:nvPr/>
        </p:nvSpPr>
        <p:spPr bwMode="auto">
          <a:xfrm>
            <a:off x="684213" y="1700213"/>
            <a:ext cx="358775" cy="0"/>
          </a:xfrm>
          <a:prstGeom prst="line">
            <a:avLst/>
          </a:prstGeom>
          <a:noFill/>
          <a:ln w="12700">
            <a:solidFill>
              <a:schemeClr val="tx1"/>
            </a:solidFill>
            <a:round/>
            <a:headEnd type="none" w="sm" len="sm"/>
            <a:tailEnd type="triangle" w="sm" len="sm"/>
          </a:ln>
        </p:spPr>
        <p:txBody>
          <a:bodyPr/>
          <a:lstStyle/>
          <a:p>
            <a:endParaRPr lang="en-US"/>
          </a:p>
        </p:txBody>
      </p:sp>
      <p:sp>
        <p:nvSpPr>
          <p:cNvPr id="38937" name="Text Box 28"/>
          <p:cNvSpPr txBox="1">
            <a:spLocks noChangeArrowheads="1"/>
          </p:cNvSpPr>
          <p:nvPr/>
        </p:nvSpPr>
        <p:spPr bwMode="auto">
          <a:xfrm>
            <a:off x="395288" y="1557338"/>
            <a:ext cx="398462" cy="336550"/>
          </a:xfrm>
          <a:prstGeom prst="rect">
            <a:avLst/>
          </a:prstGeom>
          <a:noFill/>
          <a:ln w="12700">
            <a:noFill/>
            <a:miter lim="800000"/>
            <a:headEnd type="none" w="sm" len="sm"/>
            <a:tailEnd type="none" w="sm" len="sm"/>
          </a:ln>
        </p:spPr>
        <p:txBody>
          <a:bodyPr wrap="none">
            <a:spAutoFit/>
          </a:bodyPr>
          <a:lstStyle/>
          <a:p>
            <a:r>
              <a:rPr lang="en-US"/>
              <a:t>bit</a:t>
            </a:r>
            <a:endParaRPr lang="el-GR"/>
          </a:p>
        </p:txBody>
      </p:sp>
      <p:sp>
        <p:nvSpPr>
          <p:cNvPr id="38938" name="Text Box 29"/>
          <p:cNvSpPr txBox="1">
            <a:spLocks noChangeArrowheads="1"/>
          </p:cNvSpPr>
          <p:nvPr/>
        </p:nvSpPr>
        <p:spPr bwMode="auto">
          <a:xfrm>
            <a:off x="5148263" y="3213100"/>
            <a:ext cx="2449512" cy="336550"/>
          </a:xfrm>
          <a:prstGeom prst="rect">
            <a:avLst/>
          </a:prstGeom>
          <a:noFill/>
          <a:ln w="12700">
            <a:noFill/>
            <a:miter lim="800000"/>
            <a:headEnd type="none" w="sm" len="sm"/>
            <a:tailEnd type="none" w="sm" len="sm"/>
          </a:ln>
        </p:spPr>
        <p:txBody>
          <a:bodyPr wrap="none">
            <a:spAutoFit/>
          </a:bodyPr>
          <a:lstStyle/>
          <a:p>
            <a:r>
              <a:rPr lang="el-GR">
                <a:solidFill>
                  <a:srgbClr val="CA4AB5"/>
                </a:solidFill>
              </a:rPr>
              <a:t>Καθυστέρηση μετάδοσης</a:t>
            </a:r>
          </a:p>
        </p:txBody>
      </p:sp>
      <p:sp>
        <p:nvSpPr>
          <p:cNvPr id="38939" name="Text Box 30"/>
          <p:cNvSpPr txBox="1">
            <a:spLocks noChangeArrowheads="1"/>
          </p:cNvSpPr>
          <p:nvPr/>
        </p:nvSpPr>
        <p:spPr bwMode="auto">
          <a:xfrm>
            <a:off x="900113" y="1196975"/>
            <a:ext cx="838200" cy="336550"/>
          </a:xfrm>
          <a:prstGeom prst="rect">
            <a:avLst/>
          </a:prstGeom>
          <a:noFill/>
          <a:ln w="12700">
            <a:noFill/>
            <a:miter lim="800000"/>
            <a:headEnd type="none" w="sm" len="sm"/>
            <a:tailEnd type="none" w="sm" len="sm"/>
          </a:ln>
        </p:spPr>
        <p:txBody>
          <a:bodyPr wrap="none">
            <a:spAutoFit/>
          </a:bodyPr>
          <a:lstStyle/>
          <a:p>
            <a:r>
              <a:rPr lang="en-US"/>
              <a:t>Sender</a:t>
            </a:r>
            <a:endParaRPr lang="el-GR"/>
          </a:p>
        </p:txBody>
      </p:sp>
      <p:sp>
        <p:nvSpPr>
          <p:cNvPr id="38940" name="Text Box 31"/>
          <p:cNvSpPr txBox="1">
            <a:spLocks noChangeArrowheads="1"/>
          </p:cNvSpPr>
          <p:nvPr/>
        </p:nvSpPr>
        <p:spPr bwMode="auto">
          <a:xfrm>
            <a:off x="4572000" y="1196975"/>
            <a:ext cx="984250" cy="336550"/>
          </a:xfrm>
          <a:prstGeom prst="rect">
            <a:avLst/>
          </a:prstGeom>
          <a:noFill/>
          <a:ln w="12700">
            <a:noFill/>
            <a:miter lim="800000"/>
            <a:headEnd type="none" w="sm" len="sm"/>
            <a:tailEnd type="none" w="sm" len="sm"/>
          </a:ln>
        </p:spPr>
        <p:txBody>
          <a:bodyPr wrap="none">
            <a:spAutoFit/>
          </a:bodyPr>
          <a:lstStyle/>
          <a:p>
            <a:r>
              <a:rPr lang="en-US"/>
              <a:t>Receiver</a:t>
            </a:r>
            <a:endParaRPr lang="el-GR"/>
          </a:p>
        </p:txBody>
      </p:sp>
      <p:sp>
        <p:nvSpPr>
          <p:cNvPr id="38941" name="Line 32"/>
          <p:cNvSpPr>
            <a:spLocks noChangeShapeType="1"/>
          </p:cNvSpPr>
          <p:nvPr/>
        </p:nvSpPr>
        <p:spPr bwMode="auto">
          <a:xfrm>
            <a:off x="1547813" y="2276475"/>
            <a:ext cx="1008062" cy="2520950"/>
          </a:xfrm>
          <a:prstGeom prst="line">
            <a:avLst/>
          </a:prstGeom>
          <a:noFill/>
          <a:ln w="12700">
            <a:solidFill>
              <a:srgbClr val="969696"/>
            </a:solidFill>
            <a:round/>
            <a:headEnd type="triangle" w="med" len="med"/>
            <a:tailEnd type="none" w="sm" len="sm"/>
          </a:ln>
        </p:spPr>
        <p:txBody>
          <a:bodyPr/>
          <a:lstStyle/>
          <a:p>
            <a:endParaRPr lang="en-US"/>
          </a:p>
        </p:txBody>
      </p:sp>
      <p:sp>
        <p:nvSpPr>
          <p:cNvPr id="38942" name="Text Box 33"/>
          <p:cNvSpPr txBox="1">
            <a:spLocks noChangeArrowheads="1"/>
          </p:cNvSpPr>
          <p:nvPr/>
        </p:nvSpPr>
        <p:spPr bwMode="auto">
          <a:xfrm>
            <a:off x="1692275" y="4797425"/>
            <a:ext cx="2133600" cy="581025"/>
          </a:xfrm>
          <a:prstGeom prst="rect">
            <a:avLst/>
          </a:prstGeom>
          <a:noFill/>
          <a:ln w="12700">
            <a:noFill/>
            <a:miter lim="800000"/>
            <a:headEnd type="none" w="sm" len="sm"/>
            <a:tailEnd type="none" w="sm" len="sm"/>
          </a:ln>
        </p:spPr>
        <p:txBody>
          <a:bodyPr wrap="none">
            <a:spAutoFit/>
          </a:bodyPr>
          <a:lstStyle/>
          <a:p>
            <a:pPr algn="l"/>
            <a:r>
              <a:rPr lang="en-US">
                <a:solidFill>
                  <a:srgbClr val="969696"/>
                </a:solidFill>
              </a:rPr>
              <a:t>Bandwidth </a:t>
            </a:r>
            <a:r>
              <a:rPr lang="el-GR">
                <a:solidFill>
                  <a:srgbClr val="969696"/>
                </a:solidFill>
              </a:rPr>
              <a:t>του </a:t>
            </a:r>
            <a:r>
              <a:rPr lang="en-US">
                <a:solidFill>
                  <a:srgbClr val="969696"/>
                </a:solidFill>
              </a:rPr>
              <a:t>link</a:t>
            </a:r>
          </a:p>
          <a:p>
            <a:pPr algn="l"/>
            <a:r>
              <a:rPr lang="el-GR">
                <a:solidFill>
                  <a:srgbClr val="969696"/>
                </a:solidFill>
              </a:rPr>
              <a:t>Μέγεθος του πακέτου</a:t>
            </a:r>
          </a:p>
        </p:txBody>
      </p:sp>
      <p:sp>
        <p:nvSpPr>
          <p:cNvPr id="38943" name="Line 34"/>
          <p:cNvSpPr>
            <a:spLocks noChangeShapeType="1"/>
          </p:cNvSpPr>
          <p:nvPr/>
        </p:nvSpPr>
        <p:spPr bwMode="auto">
          <a:xfrm flipV="1">
            <a:off x="5148263" y="1700213"/>
            <a:ext cx="1223962" cy="360362"/>
          </a:xfrm>
          <a:prstGeom prst="line">
            <a:avLst/>
          </a:prstGeom>
          <a:noFill/>
          <a:ln w="12700">
            <a:solidFill>
              <a:srgbClr val="969696"/>
            </a:solidFill>
            <a:round/>
            <a:headEnd type="triangle" w="med" len="med"/>
            <a:tailEnd type="none" w="sm" len="sm"/>
          </a:ln>
        </p:spPr>
        <p:txBody>
          <a:bodyPr/>
          <a:lstStyle/>
          <a:p>
            <a:endParaRPr lang="en-US"/>
          </a:p>
        </p:txBody>
      </p:sp>
      <p:sp>
        <p:nvSpPr>
          <p:cNvPr id="38944" name="Text Box 35"/>
          <p:cNvSpPr txBox="1">
            <a:spLocks noChangeArrowheads="1"/>
          </p:cNvSpPr>
          <p:nvPr/>
        </p:nvSpPr>
        <p:spPr bwMode="auto">
          <a:xfrm>
            <a:off x="5508625" y="1052513"/>
            <a:ext cx="2647950" cy="581025"/>
          </a:xfrm>
          <a:prstGeom prst="rect">
            <a:avLst/>
          </a:prstGeom>
          <a:noFill/>
          <a:ln w="12700">
            <a:noFill/>
            <a:miter lim="800000"/>
            <a:headEnd type="none" w="sm" len="sm"/>
            <a:tailEnd type="none" w="sm" len="sm"/>
          </a:ln>
        </p:spPr>
        <p:txBody>
          <a:bodyPr wrap="none">
            <a:spAutoFit/>
          </a:bodyPr>
          <a:lstStyle/>
          <a:p>
            <a:pPr algn="l"/>
            <a:r>
              <a:rPr lang="el-GR">
                <a:solidFill>
                  <a:srgbClr val="969696"/>
                </a:solidFill>
              </a:rPr>
              <a:t>Απόσταση </a:t>
            </a:r>
            <a:r>
              <a:rPr lang="en-US">
                <a:solidFill>
                  <a:srgbClr val="969696"/>
                </a:solidFill>
              </a:rPr>
              <a:t>sender, receiver</a:t>
            </a:r>
          </a:p>
          <a:p>
            <a:pPr algn="l"/>
            <a:r>
              <a:rPr lang="el-GR">
                <a:solidFill>
                  <a:srgbClr val="969696"/>
                </a:solidFill>
              </a:rPr>
              <a:t>Ταχύτητα διάδοσης</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l-GR" smtClean="0"/>
              <a:t>Μερικοί ακόμη όροι</a:t>
            </a:r>
          </a:p>
        </p:txBody>
      </p:sp>
      <p:sp>
        <p:nvSpPr>
          <p:cNvPr id="39939" name="Rectangle 3"/>
          <p:cNvSpPr>
            <a:spLocks noGrp="1" noChangeArrowheads="1"/>
          </p:cNvSpPr>
          <p:nvPr>
            <p:ph type="body" idx="1"/>
          </p:nvPr>
        </p:nvSpPr>
        <p:spPr/>
        <p:txBody>
          <a:bodyPr/>
          <a:lstStyle/>
          <a:p>
            <a:pPr algn="just"/>
            <a:r>
              <a:rPr lang="el-GR" smtClean="0"/>
              <a:t>Ακραίος δρομολογητής (</a:t>
            </a:r>
            <a:r>
              <a:rPr lang="en-US" smtClean="0"/>
              <a:t>edge router</a:t>
            </a:r>
            <a:r>
              <a:rPr lang="el-GR" smtClean="0"/>
              <a:t>)</a:t>
            </a:r>
            <a:r>
              <a:rPr lang="en-US" smtClean="0"/>
              <a:t>: </a:t>
            </a:r>
            <a:r>
              <a:rPr lang="el-GR" smtClean="0"/>
              <a:t>Ο πρώτος</a:t>
            </a:r>
            <a:r>
              <a:rPr lang="en-US" smtClean="0"/>
              <a:t> </a:t>
            </a:r>
            <a:r>
              <a:rPr lang="el-GR" smtClean="0"/>
              <a:t>δρομολογητής σε μια διαδρομή από ένα ακραίο σύστημα (</a:t>
            </a:r>
            <a:r>
              <a:rPr lang="en-US" smtClean="0"/>
              <a:t>end system)</a:t>
            </a:r>
            <a:r>
              <a:rPr lang="el-GR" smtClean="0"/>
              <a:t> σε οποιοδήποτε άλλο μακρινό ακραίο σύστημα</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l-GR" smtClean="0"/>
              <a:t>Διατερματική καθυστέρηση (</a:t>
            </a:r>
            <a:r>
              <a:rPr lang="en-US" smtClean="0"/>
              <a:t>End-to-end delay</a:t>
            </a:r>
            <a:r>
              <a:rPr lang="el-GR" smtClean="0"/>
              <a:t>)</a:t>
            </a:r>
          </a:p>
        </p:txBody>
      </p:sp>
      <p:sp>
        <p:nvSpPr>
          <p:cNvPr id="40963" name="Rectangle 3"/>
          <p:cNvSpPr>
            <a:spLocks noGrp="1" noChangeArrowheads="1"/>
          </p:cNvSpPr>
          <p:nvPr>
            <p:ph type="body" idx="1"/>
          </p:nvPr>
        </p:nvSpPr>
        <p:spPr>
          <a:xfrm>
            <a:off x="0" y="1143000"/>
            <a:ext cx="9001125" cy="4648200"/>
          </a:xfrm>
        </p:spPr>
        <p:txBody>
          <a:bodyPr/>
          <a:lstStyle/>
          <a:p>
            <a:pPr algn="just"/>
            <a:r>
              <a:rPr lang="el-GR" sz="2000" smtClean="0"/>
              <a:t>Έστω </a:t>
            </a:r>
            <a:r>
              <a:rPr lang="en-US" sz="2000" i="1" smtClean="0"/>
              <a:t>N-1</a:t>
            </a:r>
            <a:r>
              <a:rPr lang="en-US" sz="2000" smtClean="0"/>
              <a:t> </a:t>
            </a:r>
            <a:r>
              <a:rPr lang="el-GR" sz="2000" smtClean="0"/>
              <a:t>δρομολογητές</a:t>
            </a:r>
            <a:r>
              <a:rPr lang="en-US" sz="2000" smtClean="0"/>
              <a:t> </a:t>
            </a:r>
            <a:r>
              <a:rPr lang="el-GR" sz="2000" smtClean="0"/>
              <a:t>μεταξύ του αρχικού και του τελικού</a:t>
            </a:r>
            <a:r>
              <a:rPr lang="en-US" sz="2000" smtClean="0"/>
              <a:t> host</a:t>
            </a:r>
          </a:p>
          <a:p>
            <a:pPr algn="just"/>
            <a:r>
              <a:rPr lang="el-GR" sz="2000" smtClean="0"/>
              <a:t>Πακέτο μεγέθους </a:t>
            </a:r>
            <a:r>
              <a:rPr lang="en-US" sz="2000" i="1" smtClean="0"/>
              <a:t>L</a:t>
            </a:r>
            <a:r>
              <a:rPr lang="el-GR" sz="2000" i="1" smtClean="0"/>
              <a:t> </a:t>
            </a:r>
            <a:r>
              <a:rPr lang="en-US" sz="2000" i="1" smtClean="0"/>
              <a:t>bits</a:t>
            </a:r>
          </a:p>
          <a:p>
            <a:pPr algn="just"/>
            <a:r>
              <a:rPr lang="el-GR" sz="2000" smtClean="0"/>
              <a:t>Το δίκτυο είναι ασυμφόρητο</a:t>
            </a:r>
            <a:r>
              <a:rPr lang="en-US" sz="2000" smtClean="0"/>
              <a:t> </a:t>
            </a:r>
            <a:r>
              <a:rPr lang="el-GR" sz="2000" smtClean="0"/>
              <a:t>(</a:t>
            </a:r>
            <a:r>
              <a:rPr lang="en-US" sz="2000" smtClean="0"/>
              <a:t>uncongested</a:t>
            </a:r>
            <a:r>
              <a:rPr lang="el-GR" sz="2000" smtClean="0"/>
              <a:t>)</a:t>
            </a:r>
            <a:r>
              <a:rPr lang="en-US" sz="2000" smtClean="0"/>
              <a:t> </a:t>
            </a:r>
            <a:r>
              <a:rPr lang="en-US" sz="2000" smtClean="0">
                <a:sym typeface="Wingdings" pitchFamily="2" charset="2"/>
              </a:rPr>
              <a:t> </a:t>
            </a:r>
            <a:r>
              <a:rPr lang="el-GR" sz="2000" smtClean="0">
                <a:sym typeface="Wingdings" pitchFamily="2" charset="2"/>
              </a:rPr>
              <a:t>Καθυστέρηση αναμονής στην ουρά </a:t>
            </a:r>
            <a:r>
              <a:rPr lang="en-US" sz="2000" i="1" smtClean="0">
                <a:sym typeface="Wingdings" pitchFamily="2" charset="2"/>
              </a:rPr>
              <a:t>d</a:t>
            </a:r>
            <a:r>
              <a:rPr lang="en-US" sz="2000" i="1" baseline="-25000" smtClean="0">
                <a:sym typeface="Wingdings" pitchFamily="2" charset="2"/>
              </a:rPr>
              <a:t>queue</a:t>
            </a:r>
            <a:r>
              <a:rPr lang="en-US" sz="2000" smtClean="0">
                <a:sym typeface="Wingdings" pitchFamily="2" charset="2"/>
              </a:rPr>
              <a:t>=</a:t>
            </a:r>
            <a:r>
              <a:rPr lang="el-GR" sz="2000" smtClean="0">
                <a:sym typeface="Wingdings" pitchFamily="2" charset="2"/>
              </a:rPr>
              <a:t> </a:t>
            </a:r>
            <a:r>
              <a:rPr lang="en-US" sz="2000" smtClean="0">
                <a:sym typeface="Wingdings" pitchFamily="2" charset="2"/>
              </a:rPr>
              <a:t>0 sec</a:t>
            </a:r>
          </a:p>
          <a:p>
            <a:pPr algn="just"/>
            <a:r>
              <a:rPr lang="en-US" sz="2000" smtClean="0"/>
              <a:t> </a:t>
            </a:r>
            <a:r>
              <a:rPr lang="el-GR" sz="2000" smtClean="0"/>
              <a:t>Η καθυστέρηση επεξεργασίας σε κάθε δρομολογητή και στον αρχικό </a:t>
            </a:r>
            <a:r>
              <a:rPr lang="en-US" sz="2000" smtClean="0"/>
              <a:t>host </a:t>
            </a:r>
            <a:r>
              <a:rPr lang="el-GR" sz="2000" smtClean="0"/>
              <a:t>είναι</a:t>
            </a:r>
            <a:r>
              <a:rPr lang="en-US" sz="2000" smtClean="0"/>
              <a:t> </a:t>
            </a:r>
            <a:r>
              <a:rPr lang="en-US" sz="2000" i="1" smtClean="0"/>
              <a:t>d</a:t>
            </a:r>
            <a:r>
              <a:rPr lang="en-US" sz="2000" i="1" baseline="-25000" smtClean="0"/>
              <a:t>proc</a:t>
            </a:r>
            <a:r>
              <a:rPr lang="en-US" sz="2000" i="1" smtClean="0"/>
              <a:t>,</a:t>
            </a:r>
            <a:r>
              <a:rPr lang="en-US" sz="2000" smtClean="0"/>
              <a:t> </a:t>
            </a:r>
            <a:r>
              <a:rPr lang="el-GR" sz="2000" smtClean="0"/>
              <a:t>ο ρυθμός μετάδοσης από κάθε δρομολογητή και από τον αρχικό </a:t>
            </a:r>
            <a:r>
              <a:rPr lang="en-US" sz="2000" smtClean="0"/>
              <a:t>host </a:t>
            </a:r>
            <a:r>
              <a:rPr lang="el-GR" sz="2000" smtClean="0"/>
              <a:t>είναι</a:t>
            </a:r>
            <a:r>
              <a:rPr lang="en-US" sz="2000" smtClean="0"/>
              <a:t> </a:t>
            </a:r>
            <a:r>
              <a:rPr lang="en-US" sz="2000" i="1" smtClean="0"/>
              <a:t>R</a:t>
            </a:r>
            <a:r>
              <a:rPr lang="en-US" sz="2000" smtClean="0"/>
              <a:t> bits/sec</a:t>
            </a:r>
            <a:r>
              <a:rPr lang="el-GR" sz="2000" smtClean="0"/>
              <a:t>,</a:t>
            </a:r>
            <a:r>
              <a:rPr lang="en-US" sz="2000" smtClean="0"/>
              <a:t> </a:t>
            </a:r>
            <a:r>
              <a:rPr lang="el-GR" sz="2000" smtClean="0"/>
              <a:t>και</a:t>
            </a:r>
            <a:r>
              <a:rPr lang="en-US" sz="2000" smtClean="0"/>
              <a:t> </a:t>
            </a:r>
            <a:r>
              <a:rPr lang="el-GR" sz="2000" smtClean="0"/>
              <a:t>η καθυστέρηση διάδοσης σε κάθε ζεύξη είναι </a:t>
            </a:r>
            <a:r>
              <a:rPr lang="en-US" sz="2000" i="1" smtClean="0"/>
              <a:t>d</a:t>
            </a:r>
            <a:r>
              <a:rPr lang="en-US" sz="2000" i="1" baseline="-25000" smtClean="0"/>
              <a:t>prop</a:t>
            </a:r>
            <a:endParaRPr lang="en-US" sz="2000" smtClean="0"/>
          </a:p>
          <a:p>
            <a:pPr algn="just"/>
            <a:r>
              <a:rPr lang="el-GR" sz="2000" smtClean="0"/>
              <a:t>Οι καθυστερήσεις κόμβων αθροίζονται και δίνουν τη δια-τερματική καθυστέρηση:</a:t>
            </a:r>
            <a:endParaRPr lang="en-US" sz="2000" smtClean="0"/>
          </a:p>
          <a:p>
            <a:pPr>
              <a:buFont typeface="Monotype Sorts" pitchFamily="2" charset="2"/>
              <a:buNone/>
            </a:pPr>
            <a:r>
              <a:rPr lang="en-US" sz="2000" smtClean="0"/>
              <a:t>          </a:t>
            </a:r>
            <a:r>
              <a:rPr lang="en-US" sz="2000" i="1" smtClean="0"/>
              <a:t>d</a:t>
            </a:r>
            <a:r>
              <a:rPr lang="en-US" sz="2000" i="1" baseline="-25000" smtClean="0"/>
              <a:t>end-to-end</a:t>
            </a:r>
            <a:r>
              <a:rPr lang="en-US" sz="2000" i="1" smtClean="0"/>
              <a:t> = N* (d</a:t>
            </a:r>
            <a:r>
              <a:rPr lang="en-US" sz="2000" i="1" baseline="-25000" smtClean="0"/>
              <a:t>proc</a:t>
            </a:r>
            <a:r>
              <a:rPr lang="en-US" sz="2000" i="1" smtClean="0"/>
              <a:t> +</a:t>
            </a:r>
            <a:r>
              <a:rPr lang="el-GR" sz="2000" i="1" smtClean="0"/>
              <a:t> </a:t>
            </a:r>
            <a:r>
              <a:rPr lang="en-US" sz="2000" i="1" smtClean="0"/>
              <a:t>d</a:t>
            </a:r>
            <a:r>
              <a:rPr lang="en-US" sz="2000" i="1" baseline="-25000" smtClean="0"/>
              <a:t>trans</a:t>
            </a:r>
            <a:r>
              <a:rPr lang="en-US" sz="2000" i="1" smtClean="0"/>
              <a:t>+</a:t>
            </a:r>
            <a:r>
              <a:rPr lang="el-GR" sz="2000" i="1" smtClean="0"/>
              <a:t> </a:t>
            </a:r>
            <a:r>
              <a:rPr lang="en-US" sz="2000" i="1" smtClean="0"/>
              <a:t>d</a:t>
            </a:r>
            <a:r>
              <a:rPr lang="en-US" sz="2000" i="1" baseline="-25000" smtClean="0"/>
              <a:t>prop</a:t>
            </a:r>
            <a:r>
              <a:rPr lang="en-US" sz="2000" i="1" smtClean="0"/>
              <a:t>), </a:t>
            </a:r>
            <a:r>
              <a:rPr lang="el-GR" sz="2000" smtClean="0"/>
              <a:t>όπου </a:t>
            </a:r>
            <a:r>
              <a:rPr lang="en-US" sz="2000" smtClean="0"/>
              <a:t>d</a:t>
            </a:r>
            <a:r>
              <a:rPr lang="en-US" sz="2000" baseline="-25000" smtClean="0"/>
              <a:t>trans</a:t>
            </a:r>
            <a:r>
              <a:rPr lang="en-US" sz="2000" smtClean="0"/>
              <a:t>=L/R</a:t>
            </a:r>
            <a:endParaRPr lang="el-GR" sz="2000" smtClean="0"/>
          </a:p>
        </p:txBody>
      </p:sp>
      <p:sp>
        <p:nvSpPr>
          <p:cNvPr id="40964" name="Text Box 4"/>
          <p:cNvSpPr txBox="1">
            <a:spLocks noChangeArrowheads="1"/>
          </p:cNvSpPr>
          <p:nvPr/>
        </p:nvSpPr>
        <p:spPr bwMode="auto">
          <a:xfrm>
            <a:off x="0" y="4887913"/>
            <a:ext cx="9540875" cy="1277937"/>
          </a:xfrm>
          <a:prstGeom prst="rect">
            <a:avLst/>
          </a:prstGeom>
          <a:noFill/>
          <a:ln w="12700">
            <a:noFill/>
            <a:miter lim="800000"/>
            <a:headEnd type="none" w="sm" len="sm"/>
            <a:tailEnd type="none" w="sm" len="sm"/>
          </a:ln>
        </p:spPr>
        <p:txBody>
          <a:bodyPr>
            <a:spAutoFit/>
          </a:bodyPr>
          <a:lstStyle/>
          <a:p>
            <a:pPr algn="l">
              <a:buFont typeface="Wingdings" pitchFamily="2" charset="2"/>
              <a:buChar char="!"/>
            </a:pPr>
            <a:r>
              <a:rPr lang="el-GR" sz="2200"/>
              <a:t>  </a:t>
            </a:r>
            <a:r>
              <a:rPr lang="el-GR" sz="2000" b="1"/>
              <a:t>Γενικεύστε </a:t>
            </a:r>
            <a:r>
              <a:rPr lang="el-GR" sz="2000"/>
              <a:t>τον παραπάνω τύπο στην περίπτωση που υπάρχουν </a:t>
            </a:r>
            <a:r>
              <a:rPr lang="el-GR" sz="2000" b="1">
                <a:solidFill>
                  <a:srgbClr val="7030A0"/>
                </a:solidFill>
              </a:rPr>
              <a:t>ετερογενείς ζεύξεις </a:t>
            </a:r>
            <a:r>
              <a:rPr lang="el-GR" sz="2000">
                <a:solidFill>
                  <a:srgbClr val="7030A0"/>
                </a:solidFill>
              </a:rPr>
              <a:t>ή διαφορετικές καθυστερήσεις στα διάφορα τμήματα του δικτύου</a:t>
            </a:r>
            <a:endParaRPr lang="en-US" sz="2000">
              <a:solidFill>
                <a:srgbClr val="7030A0"/>
              </a:solidFill>
            </a:endParaRPr>
          </a:p>
          <a:p>
            <a:pPr algn="l"/>
            <a:endParaRPr lang="en-US" sz="500"/>
          </a:p>
          <a:p>
            <a:pPr algn="l"/>
            <a:r>
              <a:rPr lang="el-GR" sz="3000">
                <a:solidFill>
                  <a:srgbClr val="002060"/>
                </a:solidFill>
                <a:sym typeface="Wingdings" pitchFamily="2" charset="2"/>
              </a:rPr>
              <a:t></a:t>
            </a:r>
            <a:r>
              <a:rPr lang="el-GR" sz="1800">
                <a:sym typeface="Wingdings" pitchFamily="2" charset="2"/>
              </a:rPr>
              <a:t> </a:t>
            </a:r>
            <a:r>
              <a:rPr lang="el-GR" sz="1800">
                <a:solidFill>
                  <a:srgbClr val="FF0000"/>
                </a:solidFill>
              </a:rPr>
              <a:t>Προσοχή να ορίζετε τα σύμβολα που χρειάζεται να χρησιμοποιήσετε σε μία απόδειξη </a:t>
            </a:r>
            <a:endParaRPr lang="el-GR" sz="18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p:txBody>
          <a:bodyPr/>
          <a:lstStyle/>
          <a:p>
            <a:r>
              <a:rPr lang="el-GR" smtClean="0"/>
              <a:t>Απώλειες πακέτων</a:t>
            </a:r>
          </a:p>
        </p:txBody>
      </p:sp>
      <p:sp>
        <p:nvSpPr>
          <p:cNvPr id="41987" name="Content Placeholder 2"/>
          <p:cNvSpPr>
            <a:spLocks noGrp="1"/>
          </p:cNvSpPr>
          <p:nvPr>
            <p:ph idx="4294967295"/>
          </p:nvPr>
        </p:nvSpPr>
        <p:spPr>
          <a:xfrm>
            <a:off x="0" y="1143000"/>
            <a:ext cx="9396413" cy="4648200"/>
          </a:xfrm>
        </p:spPr>
        <p:txBody>
          <a:bodyPr/>
          <a:lstStyle/>
          <a:p>
            <a:r>
              <a:rPr lang="el-GR" smtClean="0"/>
              <a:t>Η ουρά </a:t>
            </a:r>
            <a:r>
              <a:rPr lang="en-US" smtClean="0"/>
              <a:t>(buffer) </a:t>
            </a:r>
            <a:r>
              <a:rPr lang="el-GR" smtClean="0"/>
              <a:t>στη ζεύξη εξόδου έχει πεπερασμένη χωρητικότητα</a:t>
            </a:r>
          </a:p>
          <a:p>
            <a:pPr>
              <a:buFont typeface="Wingdings" pitchFamily="2" charset="2"/>
              <a:buChar char="F"/>
            </a:pPr>
            <a:r>
              <a:rPr lang="el-GR" smtClean="0"/>
              <a:t>Όταν ένα πακέτο</a:t>
            </a:r>
            <a:r>
              <a:rPr lang="el-GR" smtClean="0">
                <a:solidFill>
                  <a:schemeClr val="accent1"/>
                </a:solidFill>
              </a:rPr>
              <a:t> </a:t>
            </a:r>
            <a:r>
              <a:rPr lang="el-GR" b="1" smtClean="0">
                <a:solidFill>
                  <a:schemeClr val="hlink"/>
                </a:solidFill>
              </a:rPr>
              <a:t>βρίσκει την ουρά γεμάτη</a:t>
            </a:r>
            <a:r>
              <a:rPr lang="el-GR" smtClean="0">
                <a:solidFill>
                  <a:schemeClr val="accent1"/>
                </a:solidFill>
              </a:rPr>
              <a:t>, </a:t>
            </a:r>
            <a:r>
              <a:rPr lang="el-GR" smtClean="0"/>
              <a:t>το πακέτο απορρίπτεται (χάνεται)</a:t>
            </a:r>
            <a:endParaRPr lang="en-US" smtClean="0"/>
          </a:p>
          <a:p>
            <a:pPr>
              <a:buFont typeface="Wingdings" pitchFamily="2" charset="2"/>
              <a:buNone/>
            </a:pPr>
            <a:r>
              <a:rPr lang="el-GR" sz="1400" smtClean="0">
                <a:sym typeface="Wingdings" pitchFamily="2" charset="2"/>
              </a:rPr>
              <a:t></a:t>
            </a:r>
            <a:r>
              <a:rPr lang="el-GR" smtClean="0">
                <a:sym typeface="Wingdings" pitchFamily="2" charset="2"/>
              </a:rPr>
              <a:t> </a:t>
            </a:r>
            <a:r>
              <a:rPr lang="el-GR" smtClean="0"/>
              <a:t>Επίσης, το πακέτο μπορεί να μη ληφθεί σωστά, σε περιπτώσεις</a:t>
            </a:r>
            <a:r>
              <a:rPr lang="en-US" smtClean="0"/>
              <a:t>:</a:t>
            </a:r>
          </a:p>
          <a:p>
            <a:pPr lvl="1">
              <a:buSzTx/>
              <a:buFontTx/>
              <a:buChar char="•"/>
            </a:pPr>
            <a:r>
              <a:rPr lang="el-GR" sz="2400" smtClean="0">
                <a:solidFill>
                  <a:srgbClr val="6699FF"/>
                </a:solidFill>
              </a:rPr>
              <a:t>ταυτόχρονων μεταδόσεων σε μία ζεύξη</a:t>
            </a:r>
            <a:r>
              <a:rPr lang="el-GR" sz="2400" smtClean="0"/>
              <a:t> </a:t>
            </a:r>
          </a:p>
          <a:p>
            <a:pPr lvl="1">
              <a:buSzTx/>
              <a:buFontTx/>
              <a:buChar char="•"/>
            </a:pPr>
            <a:r>
              <a:rPr lang="el-GR" sz="2400" smtClean="0">
                <a:solidFill>
                  <a:srgbClr val="CA4AB5"/>
                </a:solidFill>
              </a:rPr>
              <a:t>παρεμβολών και θορύβου</a:t>
            </a:r>
            <a:r>
              <a:rPr lang="el-GR" sz="2400" smtClean="0"/>
              <a:t> </a:t>
            </a:r>
          </a:p>
          <a:p>
            <a:pPr lvl="1">
              <a:buSzTx/>
              <a:buFontTx/>
              <a:buChar char="•"/>
            </a:pPr>
            <a:r>
              <a:rPr lang="el-GR" sz="2400" b="1" smtClean="0">
                <a:solidFill>
                  <a:schemeClr val="hlink"/>
                </a:solidFill>
              </a:rPr>
              <a:t>χαμηλής έντασης σήματος στον παραλήπτη</a:t>
            </a:r>
          </a:p>
          <a:p>
            <a:pPr lvl="1">
              <a:buSzTx/>
              <a:buFontTx/>
              <a:buChar char="•"/>
            </a:pPr>
            <a:r>
              <a:rPr lang="el-GR" sz="2400" smtClean="0">
                <a:solidFill>
                  <a:schemeClr val="accent1"/>
                </a:solidFill>
              </a:rPr>
              <a:t>πολλών λαθών</a:t>
            </a:r>
          </a:p>
          <a:p>
            <a:r>
              <a:rPr lang="el-GR" smtClean="0"/>
              <a:t>Ένα πακέτο που χάνεται μπορεί να </a:t>
            </a:r>
            <a:r>
              <a:rPr lang="el-GR" b="1" smtClean="0">
                <a:solidFill>
                  <a:srgbClr val="008000"/>
                </a:solidFill>
              </a:rPr>
              <a:t>επαναμεταδοθεί</a:t>
            </a:r>
            <a:r>
              <a:rPr lang="el-GR" smtClean="0"/>
              <a:t> από προηγούμενο κόμβο, από άκρο σε άκρο </a:t>
            </a:r>
            <a:r>
              <a:rPr lang="el-GR" b="1" smtClean="0">
                <a:solidFill>
                  <a:srgbClr val="008000"/>
                </a:solidFill>
              </a:rPr>
              <a:t>ή μπορεί να μην επαναμεταδοθεί καθόλου</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l-GR" smtClean="0"/>
              <a:t>Μεταγωγή Κυκλωμάτων: </a:t>
            </a:r>
            <a:r>
              <a:rPr lang="en-US" smtClean="0"/>
              <a:t>FDM </a:t>
            </a:r>
            <a:r>
              <a:rPr lang="el-GR" smtClean="0"/>
              <a:t>και </a:t>
            </a:r>
            <a:r>
              <a:rPr lang="en-US" smtClean="0"/>
              <a:t>TDM</a:t>
            </a:r>
            <a:endParaRPr lang="el-GR" smtClean="0"/>
          </a:p>
        </p:txBody>
      </p:sp>
      <p:pic>
        <p:nvPicPr>
          <p:cNvPr id="6147" name="Picture 2"/>
          <p:cNvPicPr>
            <a:picLocks noChangeAspect="1" noChangeArrowheads="1"/>
          </p:cNvPicPr>
          <p:nvPr/>
        </p:nvPicPr>
        <p:blipFill>
          <a:blip r:embed="rId2" cstate="print"/>
          <a:srcRect/>
          <a:stretch>
            <a:fillRect/>
          </a:stretch>
        </p:blipFill>
        <p:spPr bwMode="auto">
          <a:xfrm>
            <a:off x="6215063" y="1785938"/>
            <a:ext cx="1419225" cy="390525"/>
          </a:xfrm>
          <a:prstGeom prst="rect">
            <a:avLst/>
          </a:prstGeom>
          <a:noFill/>
          <a:ln w="12700">
            <a:noFill/>
            <a:miter lim="800000"/>
            <a:headEnd type="none" w="sm" len="sm"/>
            <a:tailEnd type="none" w="sm" len="sm"/>
          </a:ln>
        </p:spPr>
      </p:pic>
      <p:pic>
        <p:nvPicPr>
          <p:cNvPr id="6148" name="Picture 3"/>
          <p:cNvPicPr>
            <a:picLocks noChangeAspect="1" noChangeArrowheads="1"/>
          </p:cNvPicPr>
          <p:nvPr/>
        </p:nvPicPr>
        <p:blipFill>
          <a:blip r:embed="rId3" cstate="print"/>
          <a:srcRect/>
          <a:stretch>
            <a:fillRect/>
          </a:stretch>
        </p:blipFill>
        <p:spPr bwMode="auto">
          <a:xfrm>
            <a:off x="2686050" y="2500313"/>
            <a:ext cx="4457700" cy="1257300"/>
          </a:xfrm>
          <a:prstGeom prst="rect">
            <a:avLst/>
          </a:prstGeom>
          <a:noFill/>
          <a:ln w="12700">
            <a:noFill/>
            <a:miter lim="800000"/>
            <a:headEnd type="none" w="sm" len="sm"/>
            <a:tailEnd type="none" w="sm" len="sm"/>
          </a:ln>
        </p:spPr>
      </p:pic>
      <p:pic>
        <p:nvPicPr>
          <p:cNvPr id="6149" name="Picture 4"/>
          <p:cNvPicPr>
            <a:picLocks noChangeAspect="1" noChangeArrowheads="1"/>
          </p:cNvPicPr>
          <p:nvPr/>
        </p:nvPicPr>
        <p:blipFill>
          <a:blip r:embed="rId4" cstate="print"/>
          <a:srcRect/>
          <a:stretch>
            <a:fillRect/>
          </a:stretch>
        </p:blipFill>
        <p:spPr bwMode="auto">
          <a:xfrm>
            <a:off x="2714625" y="4457700"/>
            <a:ext cx="4424363" cy="1257300"/>
          </a:xfrm>
          <a:prstGeom prst="rect">
            <a:avLst/>
          </a:prstGeom>
          <a:noFill/>
          <a:ln w="12700">
            <a:noFill/>
            <a:miter lim="800000"/>
            <a:headEnd type="none" w="sm" len="sm"/>
            <a:tailEnd type="none" w="sm" len="sm"/>
          </a:ln>
        </p:spPr>
      </p:pic>
      <p:sp>
        <p:nvSpPr>
          <p:cNvPr id="8" name="Rectangle 7"/>
          <p:cNvSpPr>
            <a:spLocks noChangeArrowheads="1"/>
          </p:cNvSpPr>
          <p:nvPr/>
        </p:nvSpPr>
        <p:spPr bwMode="auto">
          <a:xfrm rot="-5400000">
            <a:off x="1692275" y="2636838"/>
            <a:ext cx="1609725" cy="457200"/>
          </a:xfrm>
          <a:prstGeom prst="rect">
            <a:avLst/>
          </a:prstGeom>
          <a:noFill/>
          <a:ln w="9525">
            <a:noFill/>
            <a:miter lim="800000"/>
            <a:headEnd/>
            <a:tailEnd/>
          </a:ln>
        </p:spPr>
        <p:txBody>
          <a:bodyPr wrap="none">
            <a:spAutoFit/>
          </a:bodyPr>
          <a:lstStyle/>
          <a:p>
            <a:pPr>
              <a:defRPr/>
            </a:pPr>
            <a:r>
              <a:rPr lang="el-GR" sz="2400" kern="0" dirty="0">
                <a:solidFill>
                  <a:srgbClr val="000000"/>
                </a:solidFill>
                <a:latin typeface="Arial Greek"/>
              </a:rPr>
              <a:t>συχνότητα</a:t>
            </a:r>
            <a:endParaRPr lang="el-GR" dirty="0"/>
          </a:p>
        </p:txBody>
      </p:sp>
      <p:sp>
        <p:nvSpPr>
          <p:cNvPr id="9" name="Rectangle 8"/>
          <p:cNvSpPr>
            <a:spLocks noChangeArrowheads="1"/>
          </p:cNvSpPr>
          <p:nvPr/>
        </p:nvSpPr>
        <p:spPr bwMode="auto">
          <a:xfrm rot="-5400000">
            <a:off x="1692275" y="4437063"/>
            <a:ext cx="1609725" cy="457200"/>
          </a:xfrm>
          <a:prstGeom prst="rect">
            <a:avLst/>
          </a:prstGeom>
          <a:noFill/>
          <a:ln w="9525">
            <a:noFill/>
            <a:miter lim="800000"/>
            <a:headEnd/>
            <a:tailEnd/>
          </a:ln>
        </p:spPr>
        <p:txBody>
          <a:bodyPr wrap="none">
            <a:spAutoFit/>
          </a:bodyPr>
          <a:lstStyle/>
          <a:p>
            <a:pPr>
              <a:defRPr/>
            </a:pPr>
            <a:r>
              <a:rPr lang="el-GR" sz="2400" kern="0" dirty="0">
                <a:solidFill>
                  <a:srgbClr val="000000"/>
                </a:solidFill>
                <a:latin typeface="Arial Greek"/>
              </a:rPr>
              <a:t>συχνότητα</a:t>
            </a:r>
            <a:endParaRPr lang="el-GR" dirty="0"/>
          </a:p>
        </p:txBody>
      </p:sp>
      <p:sp>
        <p:nvSpPr>
          <p:cNvPr id="10" name="Rectangle 9"/>
          <p:cNvSpPr/>
          <p:nvPr/>
        </p:nvSpPr>
        <p:spPr>
          <a:xfrm>
            <a:off x="6165850" y="3716338"/>
            <a:ext cx="1157288" cy="457200"/>
          </a:xfrm>
          <a:prstGeom prst="rect">
            <a:avLst/>
          </a:prstGeom>
        </p:spPr>
        <p:txBody>
          <a:bodyPr wrap="none">
            <a:spAutoFit/>
          </a:bodyPr>
          <a:lstStyle/>
          <a:p>
            <a:pPr>
              <a:defRPr/>
            </a:pPr>
            <a:r>
              <a:rPr lang="el-GR" sz="2400" kern="0" dirty="0">
                <a:solidFill>
                  <a:srgbClr val="000000"/>
                </a:solidFill>
                <a:latin typeface="Arial Greek"/>
              </a:rPr>
              <a:t>χρόνος</a:t>
            </a:r>
            <a:endParaRPr lang="el-GR" dirty="0"/>
          </a:p>
        </p:txBody>
      </p:sp>
      <p:sp>
        <p:nvSpPr>
          <p:cNvPr id="11" name="Rectangle 10"/>
          <p:cNvSpPr/>
          <p:nvPr/>
        </p:nvSpPr>
        <p:spPr>
          <a:xfrm>
            <a:off x="6381750" y="5661025"/>
            <a:ext cx="1157288" cy="457200"/>
          </a:xfrm>
          <a:prstGeom prst="rect">
            <a:avLst/>
          </a:prstGeom>
        </p:spPr>
        <p:txBody>
          <a:bodyPr wrap="none">
            <a:spAutoFit/>
          </a:bodyPr>
          <a:lstStyle/>
          <a:p>
            <a:pPr>
              <a:defRPr/>
            </a:pPr>
            <a:r>
              <a:rPr lang="el-GR" sz="2400" kern="0" dirty="0">
                <a:solidFill>
                  <a:srgbClr val="000000"/>
                </a:solidFill>
                <a:latin typeface="Arial Greek"/>
              </a:rPr>
              <a:t>χρόνος</a:t>
            </a:r>
            <a:endParaRPr lang="el-GR" dirty="0"/>
          </a:p>
        </p:txBody>
      </p:sp>
      <p:sp>
        <p:nvSpPr>
          <p:cNvPr id="12" name="Rectangle 11"/>
          <p:cNvSpPr/>
          <p:nvPr/>
        </p:nvSpPr>
        <p:spPr>
          <a:xfrm>
            <a:off x="4518025" y="1357313"/>
            <a:ext cx="1911350" cy="1077912"/>
          </a:xfrm>
          <a:prstGeom prst="rect">
            <a:avLst/>
          </a:prstGeom>
        </p:spPr>
        <p:txBody>
          <a:bodyPr wrap="none">
            <a:spAutoFit/>
          </a:bodyPr>
          <a:lstStyle/>
          <a:p>
            <a:pPr algn="l">
              <a:defRPr/>
            </a:pPr>
            <a:r>
              <a:rPr lang="el-GR" sz="2400" kern="0" dirty="0">
                <a:solidFill>
                  <a:srgbClr val="000000"/>
                </a:solidFill>
                <a:latin typeface="Arial Greek"/>
              </a:rPr>
              <a:t>Παράδειγμα:</a:t>
            </a:r>
          </a:p>
          <a:p>
            <a:pPr algn="l">
              <a:defRPr/>
            </a:pPr>
            <a:r>
              <a:rPr lang="el-GR" sz="2400" kern="0" dirty="0">
                <a:solidFill>
                  <a:srgbClr val="000000"/>
                </a:solidFill>
                <a:latin typeface="Arial Greek"/>
              </a:rPr>
              <a:t>4 χρήστες</a:t>
            </a:r>
          </a:p>
          <a:p>
            <a:pPr algn="l">
              <a:defRPr/>
            </a:pPr>
            <a:endParaRPr lang="el-GR" dirty="0"/>
          </a:p>
        </p:txBody>
      </p:sp>
      <p:sp>
        <p:nvSpPr>
          <p:cNvPr id="6155" name="Rectangle 12"/>
          <p:cNvSpPr>
            <a:spLocks noChangeArrowheads="1"/>
          </p:cNvSpPr>
          <p:nvPr/>
        </p:nvSpPr>
        <p:spPr bwMode="auto">
          <a:xfrm>
            <a:off x="468313" y="1844675"/>
            <a:ext cx="850900" cy="457200"/>
          </a:xfrm>
          <a:prstGeom prst="rect">
            <a:avLst/>
          </a:prstGeom>
          <a:noFill/>
          <a:ln w="9525">
            <a:noFill/>
            <a:miter lim="800000"/>
            <a:headEnd/>
            <a:tailEnd/>
          </a:ln>
        </p:spPr>
        <p:txBody>
          <a:bodyPr>
            <a:spAutoFit/>
          </a:bodyPr>
          <a:lstStyle/>
          <a:p>
            <a:r>
              <a:rPr lang="en-US" sz="2400" b="1">
                <a:solidFill>
                  <a:schemeClr val="accent1"/>
                </a:solidFill>
              </a:rPr>
              <a:t>FDM</a:t>
            </a:r>
            <a:endParaRPr lang="el-GR" b="1">
              <a:solidFill>
                <a:schemeClr val="accent1"/>
              </a:solidFill>
            </a:endParaRPr>
          </a:p>
        </p:txBody>
      </p:sp>
      <p:sp>
        <p:nvSpPr>
          <p:cNvPr id="6156" name="Rectangle 13"/>
          <p:cNvSpPr>
            <a:spLocks noChangeArrowheads="1"/>
          </p:cNvSpPr>
          <p:nvPr/>
        </p:nvSpPr>
        <p:spPr bwMode="auto">
          <a:xfrm>
            <a:off x="539750" y="4149725"/>
            <a:ext cx="850900" cy="457200"/>
          </a:xfrm>
          <a:prstGeom prst="rect">
            <a:avLst/>
          </a:prstGeom>
          <a:noFill/>
          <a:ln w="9525">
            <a:noFill/>
            <a:miter lim="800000"/>
            <a:headEnd/>
            <a:tailEnd/>
          </a:ln>
        </p:spPr>
        <p:txBody>
          <a:bodyPr>
            <a:spAutoFit/>
          </a:bodyPr>
          <a:lstStyle/>
          <a:p>
            <a:r>
              <a:rPr lang="en-US" sz="2400" b="1">
                <a:solidFill>
                  <a:schemeClr val="accent1"/>
                </a:solidFill>
              </a:rPr>
              <a:t>TDM</a:t>
            </a:r>
            <a:endParaRPr lang="el-GR" b="1">
              <a:solidFill>
                <a:schemeClr val="accent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77"/>
          <p:cNvSpPr>
            <a:spLocks/>
          </p:cNvSpPr>
          <p:nvPr/>
        </p:nvSpPr>
        <p:spPr bwMode="auto">
          <a:xfrm rot="-195845">
            <a:off x="2971800" y="1524000"/>
            <a:ext cx="762000" cy="685800"/>
          </a:xfrm>
          <a:custGeom>
            <a:avLst/>
            <a:gdLst>
              <a:gd name="T0" fmla="*/ 0 w 480"/>
              <a:gd name="T1" fmla="*/ 2147483647 h 432"/>
              <a:gd name="T2" fmla="*/ 2147483647 w 480"/>
              <a:gd name="T3" fmla="*/ 2147483647 h 432"/>
              <a:gd name="T4" fmla="*/ 2147483647 w 480"/>
              <a:gd name="T5" fmla="*/ 2147483647 h 432"/>
              <a:gd name="T6" fmla="*/ 2147483647 w 480"/>
              <a:gd name="T7" fmla="*/ 2147483647 h 432"/>
              <a:gd name="T8" fmla="*/ 2147483647 w 480"/>
              <a:gd name="T9" fmla="*/ 2147483647 h 432"/>
              <a:gd name="T10" fmla="*/ 2147483647 w 480"/>
              <a:gd name="T11" fmla="*/ 2147483647 h 432"/>
              <a:gd name="T12" fmla="*/ 0 60000 65536"/>
              <a:gd name="T13" fmla="*/ 0 60000 65536"/>
              <a:gd name="T14" fmla="*/ 0 60000 65536"/>
              <a:gd name="T15" fmla="*/ 0 60000 65536"/>
              <a:gd name="T16" fmla="*/ 0 60000 65536"/>
              <a:gd name="T17" fmla="*/ 0 60000 65536"/>
              <a:gd name="T18" fmla="*/ 0 w 480"/>
              <a:gd name="T19" fmla="*/ 0 h 432"/>
              <a:gd name="T20" fmla="*/ 480 w 480"/>
              <a:gd name="T21" fmla="*/ 432 h 432"/>
            </a:gdLst>
            <a:ahLst/>
            <a:cxnLst>
              <a:cxn ang="T12">
                <a:pos x="T0" y="T1"/>
              </a:cxn>
              <a:cxn ang="T13">
                <a:pos x="T2" y="T3"/>
              </a:cxn>
              <a:cxn ang="T14">
                <a:pos x="T4" y="T5"/>
              </a:cxn>
              <a:cxn ang="T15">
                <a:pos x="T6" y="T7"/>
              </a:cxn>
              <a:cxn ang="T16">
                <a:pos x="T8" y="T9"/>
              </a:cxn>
              <a:cxn ang="T17">
                <a:pos x="T10" y="T11"/>
              </a:cxn>
            </a:cxnLst>
            <a:rect l="T18" t="T19" r="T20" b="T21"/>
            <a:pathLst>
              <a:path w="480" h="432">
                <a:moveTo>
                  <a:pt x="0" y="432"/>
                </a:moveTo>
                <a:cubicBezTo>
                  <a:pt x="52" y="416"/>
                  <a:pt x="104" y="400"/>
                  <a:pt x="144" y="336"/>
                </a:cubicBezTo>
                <a:cubicBezTo>
                  <a:pt x="184" y="272"/>
                  <a:pt x="208" y="96"/>
                  <a:pt x="240" y="48"/>
                </a:cubicBezTo>
                <a:cubicBezTo>
                  <a:pt x="272" y="0"/>
                  <a:pt x="312" y="0"/>
                  <a:pt x="336" y="48"/>
                </a:cubicBezTo>
                <a:cubicBezTo>
                  <a:pt x="360" y="96"/>
                  <a:pt x="360" y="272"/>
                  <a:pt x="384" y="336"/>
                </a:cubicBezTo>
                <a:cubicBezTo>
                  <a:pt x="408" y="400"/>
                  <a:pt x="444" y="416"/>
                  <a:pt x="480" y="432"/>
                </a:cubicBezTo>
              </a:path>
            </a:pathLst>
          </a:custGeom>
          <a:solidFill>
            <a:srgbClr val="FF9900"/>
          </a:solidFill>
          <a:ln w="12700">
            <a:solidFill>
              <a:schemeClr val="tx1"/>
            </a:solidFill>
            <a:round/>
            <a:headEnd type="none" w="sm" len="sm"/>
            <a:tailEnd type="none" w="sm" len="sm"/>
          </a:ln>
        </p:spPr>
        <p:txBody>
          <a:bodyPr/>
          <a:lstStyle/>
          <a:p>
            <a:endParaRPr lang="el-GR"/>
          </a:p>
        </p:txBody>
      </p:sp>
      <p:sp>
        <p:nvSpPr>
          <p:cNvPr id="7171" name="Rectangle 78"/>
          <p:cNvSpPr>
            <a:spLocks noChangeArrowheads="1"/>
          </p:cNvSpPr>
          <p:nvPr/>
        </p:nvSpPr>
        <p:spPr bwMode="auto">
          <a:xfrm>
            <a:off x="2895600" y="2133600"/>
            <a:ext cx="990600" cy="152400"/>
          </a:xfrm>
          <a:prstGeom prst="rect">
            <a:avLst/>
          </a:prstGeom>
          <a:solidFill>
            <a:schemeClr val="bg1"/>
          </a:solidFill>
          <a:ln w="12700">
            <a:noFill/>
            <a:miter lim="800000"/>
            <a:headEnd type="none" w="sm" len="sm"/>
            <a:tailEnd type="none" w="sm" len="sm"/>
          </a:ln>
        </p:spPr>
        <p:txBody>
          <a:bodyPr wrap="none" anchor="ctr"/>
          <a:lstStyle/>
          <a:p>
            <a:endParaRPr lang="el-GR"/>
          </a:p>
        </p:txBody>
      </p:sp>
      <p:sp>
        <p:nvSpPr>
          <p:cNvPr id="7172" name="Freeform 73"/>
          <p:cNvSpPr>
            <a:spLocks/>
          </p:cNvSpPr>
          <p:nvPr/>
        </p:nvSpPr>
        <p:spPr bwMode="auto">
          <a:xfrm rot="-195845">
            <a:off x="3657600" y="4724400"/>
            <a:ext cx="762000" cy="685800"/>
          </a:xfrm>
          <a:custGeom>
            <a:avLst/>
            <a:gdLst>
              <a:gd name="T0" fmla="*/ 0 w 480"/>
              <a:gd name="T1" fmla="*/ 2147483647 h 432"/>
              <a:gd name="T2" fmla="*/ 2147483647 w 480"/>
              <a:gd name="T3" fmla="*/ 2147483647 h 432"/>
              <a:gd name="T4" fmla="*/ 2147483647 w 480"/>
              <a:gd name="T5" fmla="*/ 2147483647 h 432"/>
              <a:gd name="T6" fmla="*/ 2147483647 w 480"/>
              <a:gd name="T7" fmla="*/ 2147483647 h 432"/>
              <a:gd name="T8" fmla="*/ 2147483647 w 480"/>
              <a:gd name="T9" fmla="*/ 2147483647 h 432"/>
              <a:gd name="T10" fmla="*/ 2147483647 w 480"/>
              <a:gd name="T11" fmla="*/ 2147483647 h 432"/>
              <a:gd name="T12" fmla="*/ 0 60000 65536"/>
              <a:gd name="T13" fmla="*/ 0 60000 65536"/>
              <a:gd name="T14" fmla="*/ 0 60000 65536"/>
              <a:gd name="T15" fmla="*/ 0 60000 65536"/>
              <a:gd name="T16" fmla="*/ 0 60000 65536"/>
              <a:gd name="T17" fmla="*/ 0 60000 65536"/>
              <a:gd name="T18" fmla="*/ 0 w 480"/>
              <a:gd name="T19" fmla="*/ 0 h 432"/>
              <a:gd name="T20" fmla="*/ 480 w 480"/>
              <a:gd name="T21" fmla="*/ 432 h 432"/>
            </a:gdLst>
            <a:ahLst/>
            <a:cxnLst>
              <a:cxn ang="T12">
                <a:pos x="T0" y="T1"/>
              </a:cxn>
              <a:cxn ang="T13">
                <a:pos x="T2" y="T3"/>
              </a:cxn>
              <a:cxn ang="T14">
                <a:pos x="T4" y="T5"/>
              </a:cxn>
              <a:cxn ang="T15">
                <a:pos x="T6" y="T7"/>
              </a:cxn>
              <a:cxn ang="T16">
                <a:pos x="T8" y="T9"/>
              </a:cxn>
              <a:cxn ang="T17">
                <a:pos x="T10" y="T11"/>
              </a:cxn>
            </a:cxnLst>
            <a:rect l="T18" t="T19" r="T20" b="T21"/>
            <a:pathLst>
              <a:path w="480" h="432">
                <a:moveTo>
                  <a:pt x="0" y="432"/>
                </a:moveTo>
                <a:cubicBezTo>
                  <a:pt x="52" y="416"/>
                  <a:pt x="104" y="400"/>
                  <a:pt x="144" y="336"/>
                </a:cubicBezTo>
                <a:cubicBezTo>
                  <a:pt x="184" y="272"/>
                  <a:pt x="208" y="96"/>
                  <a:pt x="240" y="48"/>
                </a:cubicBezTo>
                <a:cubicBezTo>
                  <a:pt x="272" y="0"/>
                  <a:pt x="312" y="0"/>
                  <a:pt x="336" y="48"/>
                </a:cubicBezTo>
                <a:cubicBezTo>
                  <a:pt x="360" y="96"/>
                  <a:pt x="360" y="272"/>
                  <a:pt x="384" y="336"/>
                </a:cubicBezTo>
                <a:cubicBezTo>
                  <a:pt x="408" y="400"/>
                  <a:pt x="444" y="416"/>
                  <a:pt x="480" y="432"/>
                </a:cubicBezTo>
              </a:path>
            </a:pathLst>
          </a:custGeom>
          <a:solidFill>
            <a:srgbClr val="FF6600"/>
          </a:solidFill>
          <a:ln w="12700">
            <a:solidFill>
              <a:schemeClr val="tx1"/>
            </a:solidFill>
            <a:round/>
            <a:headEnd type="none" w="sm" len="sm"/>
            <a:tailEnd type="none" w="sm" len="sm"/>
          </a:ln>
        </p:spPr>
        <p:txBody>
          <a:bodyPr/>
          <a:lstStyle/>
          <a:p>
            <a:endParaRPr lang="el-GR"/>
          </a:p>
        </p:txBody>
      </p:sp>
      <p:sp>
        <p:nvSpPr>
          <p:cNvPr id="7173" name="Rectangle 74"/>
          <p:cNvSpPr>
            <a:spLocks noChangeArrowheads="1"/>
          </p:cNvSpPr>
          <p:nvPr/>
        </p:nvSpPr>
        <p:spPr bwMode="auto">
          <a:xfrm>
            <a:off x="3581400" y="5334000"/>
            <a:ext cx="9906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el-GR"/>
          </a:p>
        </p:txBody>
      </p:sp>
      <p:sp>
        <p:nvSpPr>
          <p:cNvPr id="7174" name="Rectangle 2"/>
          <p:cNvSpPr>
            <a:spLocks noGrp="1" noChangeArrowheads="1"/>
          </p:cNvSpPr>
          <p:nvPr>
            <p:ph type="title"/>
          </p:nvPr>
        </p:nvSpPr>
        <p:spPr/>
        <p:txBody>
          <a:bodyPr/>
          <a:lstStyle/>
          <a:p>
            <a:pPr eaLnBrk="1" hangingPunct="1"/>
            <a:r>
              <a:rPr lang="el-GR" smtClean="0"/>
              <a:t>Πολυπλεξία με διαίρεση συχνότητας</a:t>
            </a:r>
            <a:endParaRPr lang="en-GB" smtClean="0"/>
          </a:p>
        </p:txBody>
      </p:sp>
      <p:sp>
        <p:nvSpPr>
          <p:cNvPr id="7175" name="Freeform 4"/>
          <p:cNvSpPr>
            <a:spLocks/>
          </p:cNvSpPr>
          <p:nvPr/>
        </p:nvSpPr>
        <p:spPr bwMode="auto">
          <a:xfrm>
            <a:off x="2959100" y="2973388"/>
            <a:ext cx="2987675" cy="282575"/>
          </a:xfrm>
          <a:custGeom>
            <a:avLst/>
            <a:gdLst>
              <a:gd name="T0" fmla="*/ 0 w 2048"/>
              <a:gd name="T1" fmla="*/ 2147483647 h 203"/>
              <a:gd name="T2" fmla="*/ 2147483647 w 2048"/>
              <a:gd name="T3" fmla="*/ 2147483647 h 203"/>
              <a:gd name="T4" fmla="*/ 2147483647 w 2048"/>
              <a:gd name="T5" fmla="*/ 2147483647 h 203"/>
              <a:gd name="T6" fmla="*/ 2147483647 w 2048"/>
              <a:gd name="T7" fmla="*/ 0 h 203"/>
              <a:gd name="T8" fmla="*/ 0 60000 65536"/>
              <a:gd name="T9" fmla="*/ 0 60000 65536"/>
              <a:gd name="T10" fmla="*/ 0 60000 65536"/>
              <a:gd name="T11" fmla="*/ 0 60000 65536"/>
              <a:gd name="T12" fmla="*/ 0 w 2048"/>
              <a:gd name="T13" fmla="*/ 0 h 203"/>
              <a:gd name="T14" fmla="*/ 2048 w 2048"/>
              <a:gd name="T15" fmla="*/ 203 h 203"/>
            </a:gdLst>
            <a:ahLst/>
            <a:cxnLst>
              <a:cxn ang="T8">
                <a:pos x="T0" y="T1"/>
              </a:cxn>
              <a:cxn ang="T9">
                <a:pos x="T2" y="T3"/>
              </a:cxn>
              <a:cxn ang="T10">
                <a:pos x="T4" y="T5"/>
              </a:cxn>
              <a:cxn ang="T11">
                <a:pos x="T6" y="T7"/>
              </a:cxn>
            </a:cxnLst>
            <a:rect l="T12" t="T13" r="T14" b="T15"/>
            <a:pathLst>
              <a:path w="2048" h="203">
                <a:moveTo>
                  <a:pt x="0" y="5"/>
                </a:moveTo>
                <a:lnTo>
                  <a:pt x="198" y="203"/>
                </a:lnTo>
                <a:lnTo>
                  <a:pt x="1845" y="203"/>
                </a:lnTo>
                <a:lnTo>
                  <a:pt x="2048" y="0"/>
                </a:lnTo>
              </a:path>
            </a:pathLst>
          </a:custGeom>
          <a:noFill/>
          <a:ln w="28575">
            <a:solidFill>
              <a:srgbClr val="00FFFF"/>
            </a:solidFill>
            <a:round/>
            <a:headEnd/>
            <a:tailEnd/>
          </a:ln>
        </p:spPr>
        <p:txBody>
          <a:bodyPr/>
          <a:lstStyle/>
          <a:p>
            <a:endParaRPr lang="el-GR"/>
          </a:p>
        </p:txBody>
      </p:sp>
      <p:sp>
        <p:nvSpPr>
          <p:cNvPr id="7176" name="Freeform 5"/>
          <p:cNvSpPr>
            <a:spLocks/>
          </p:cNvSpPr>
          <p:nvPr/>
        </p:nvSpPr>
        <p:spPr bwMode="auto">
          <a:xfrm>
            <a:off x="2957513" y="3525838"/>
            <a:ext cx="2971800" cy="276225"/>
          </a:xfrm>
          <a:custGeom>
            <a:avLst/>
            <a:gdLst>
              <a:gd name="T0" fmla="*/ 2147483647 w 2038"/>
              <a:gd name="T1" fmla="*/ 2147483647 h 198"/>
              <a:gd name="T2" fmla="*/ 2147483647 w 2038"/>
              <a:gd name="T3" fmla="*/ 0 h 198"/>
              <a:gd name="T4" fmla="*/ 2147483647 w 2038"/>
              <a:gd name="T5" fmla="*/ 0 h 198"/>
              <a:gd name="T6" fmla="*/ 0 w 2038"/>
              <a:gd name="T7" fmla="*/ 2147483647 h 198"/>
              <a:gd name="T8" fmla="*/ 0 60000 65536"/>
              <a:gd name="T9" fmla="*/ 0 60000 65536"/>
              <a:gd name="T10" fmla="*/ 0 60000 65536"/>
              <a:gd name="T11" fmla="*/ 0 60000 65536"/>
              <a:gd name="T12" fmla="*/ 0 w 2038"/>
              <a:gd name="T13" fmla="*/ 0 h 198"/>
              <a:gd name="T14" fmla="*/ 2038 w 2038"/>
              <a:gd name="T15" fmla="*/ 198 h 198"/>
            </a:gdLst>
            <a:ahLst/>
            <a:cxnLst>
              <a:cxn ang="T8">
                <a:pos x="T0" y="T1"/>
              </a:cxn>
              <a:cxn ang="T9">
                <a:pos x="T2" y="T3"/>
              </a:cxn>
              <a:cxn ang="T10">
                <a:pos x="T4" y="T5"/>
              </a:cxn>
              <a:cxn ang="T11">
                <a:pos x="T6" y="T7"/>
              </a:cxn>
            </a:cxnLst>
            <a:rect l="T12" t="T13" r="T14" b="T15"/>
            <a:pathLst>
              <a:path w="2038" h="198">
                <a:moveTo>
                  <a:pt x="2038" y="193"/>
                </a:moveTo>
                <a:lnTo>
                  <a:pt x="1845" y="0"/>
                </a:lnTo>
                <a:lnTo>
                  <a:pt x="198" y="0"/>
                </a:lnTo>
                <a:lnTo>
                  <a:pt x="0" y="198"/>
                </a:lnTo>
              </a:path>
            </a:pathLst>
          </a:custGeom>
          <a:noFill/>
          <a:ln w="28575">
            <a:solidFill>
              <a:srgbClr val="00FFFF"/>
            </a:solidFill>
            <a:round/>
            <a:headEnd/>
            <a:tailEnd/>
          </a:ln>
        </p:spPr>
        <p:txBody>
          <a:bodyPr/>
          <a:lstStyle/>
          <a:p>
            <a:endParaRPr lang="el-GR"/>
          </a:p>
        </p:txBody>
      </p:sp>
      <p:sp>
        <p:nvSpPr>
          <p:cNvPr id="7177" name="Rectangle 6"/>
          <p:cNvSpPr>
            <a:spLocks noChangeArrowheads="1"/>
          </p:cNvSpPr>
          <p:nvPr/>
        </p:nvSpPr>
        <p:spPr bwMode="auto">
          <a:xfrm>
            <a:off x="1598613" y="2311400"/>
            <a:ext cx="311150" cy="334963"/>
          </a:xfrm>
          <a:prstGeom prst="rect">
            <a:avLst/>
          </a:prstGeom>
          <a:noFill/>
          <a:ln w="9525">
            <a:noFill/>
            <a:miter lim="800000"/>
            <a:headEnd/>
            <a:tailEnd/>
          </a:ln>
        </p:spPr>
        <p:txBody>
          <a:bodyPr wrap="none" lIns="0" tIns="0" rIns="0" bIns="0">
            <a:spAutoFit/>
          </a:bodyPr>
          <a:lstStyle/>
          <a:p>
            <a:pPr algn="ctr" eaLnBrk="0" hangingPunct="0"/>
            <a:r>
              <a:rPr lang="en-US" sz="2200">
                <a:solidFill>
                  <a:srgbClr val="000000"/>
                </a:solidFill>
                <a:latin typeface="Arial" charset="0"/>
              </a:rPr>
              <a:t>L1</a:t>
            </a:r>
            <a:endParaRPr lang="en-US" sz="2400">
              <a:latin typeface="Times New Roman" pitchFamily="18" charset="0"/>
            </a:endParaRPr>
          </a:p>
        </p:txBody>
      </p:sp>
      <p:sp>
        <p:nvSpPr>
          <p:cNvPr id="7178" name="Freeform 7"/>
          <p:cNvSpPr>
            <a:spLocks/>
          </p:cNvSpPr>
          <p:nvPr/>
        </p:nvSpPr>
        <p:spPr bwMode="auto">
          <a:xfrm>
            <a:off x="1377950" y="2209800"/>
            <a:ext cx="647700" cy="544513"/>
          </a:xfrm>
          <a:custGeom>
            <a:avLst/>
            <a:gdLst>
              <a:gd name="T0" fmla="*/ 2147483647 w 443"/>
              <a:gd name="T1" fmla="*/ 2147483647 h 390"/>
              <a:gd name="T2" fmla="*/ 2147483647 w 443"/>
              <a:gd name="T3" fmla="*/ 0 h 390"/>
              <a:gd name="T4" fmla="*/ 0 w 443"/>
              <a:gd name="T5" fmla="*/ 0 h 390"/>
              <a:gd name="T6" fmla="*/ 0 w 443"/>
              <a:gd name="T7" fmla="*/ 2147483647 h 390"/>
              <a:gd name="T8" fmla="*/ 2147483647 w 443"/>
              <a:gd name="T9" fmla="*/ 2147483647 h 390"/>
              <a:gd name="T10" fmla="*/ 2147483647 w 443"/>
              <a:gd name="T11" fmla="*/ 2147483647 h 390"/>
              <a:gd name="T12" fmla="*/ 0 60000 65536"/>
              <a:gd name="T13" fmla="*/ 0 60000 65536"/>
              <a:gd name="T14" fmla="*/ 0 60000 65536"/>
              <a:gd name="T15" fmla="*/ 0 60000 65536"/>
              <a:gd name="T16" fmla="*/ 0 60000 65536"/>
              <a:gd name="T17" fmla="*/ 0 60000 65536"/>
              <a:gd name="T18" fmla="*/ 0 w 443"/>
              <a:gd name="T19" fmla="*/ 0 h 390"/>
              <a:gd name="T20" fmla="*/ 443 w 443"/>
              <a:gd name="T21" fmla="*/ 390 h 390"/>
            </a:gdLst>
            <a:ahLst/>
            <a:cxnLst>
              <a:cxn ang="T12">
                <a:pos x="T0" y="T1"/>
              </a:cxn>
              <a:cxn ang="T13">
                <a:pos x="T2" y="T3"/>
              </a:cxn>
              <a:cxn ang="T14">
                <a:pos x="T4" y="T5"/>
              </a:cxn>
              <a:cxn ang="T15">
                <a:pos x="T6" y="T7"/>
              </a:cxn>
              <a:cxn ang="T16">
                <a:pos x="T8" y="T9"/>
              </a:cxn>
              <a:cxn ang="T17">
                <a:pos x="T10" y="T11"/>
              </a:cxn>
            </a:cxnLst>
            <a:rect l="T18" t="T19" r="T20" b="T21"/>
            <a:pathLst>
              <a:path w="443" h="390">
                <a:moveTo>
                  <a:pt x="443" y="390"/>
                </a:moveTo>
                <a:lnTo>
                  <a:pt x="443" y="0"/>
                </a:lnTo>
                <a:lnTo>
                  <a:pt x="0" y="0"/>
                </a:lnTo>
                <a:lnTo>
                  <a:pt x="0" y="390"/>
                </a:lnTo>
                <a:lnTo>
                  <a:pt x="443" y="390"/>
                </a:lnTo>
              </a:path>
            </a:pathLst>
          </a:custGeom>
          <a:noFill/>
          <a:ln w="15875">
            <a:solidFill>
              <a:srgbClr val="000000"/>
            </a:solidFill>
            <a:round/>
            <a:headEnd/>
            <a:tailEnd/>
          </a:ln>
        </p:spPr>
        <p:txBody>
          <a:bodyPr/>
          <a:lstStyle/>
          <a:p>
            <a:endParaRPr lang="el-GR"/>
          </a:p>
        </p:txBody>
      </p:sp>
      <p:sp>
        <p:nvSpPr>
          <p:cNvPr id="7179" name="Rectangle 10"/>
          <p:cNvSpPr>
            <a:spLocks noChangeArrowheads="1"/>
          </p:cNvSpPr>
          <p:nvPr/>
        </p:nvSpPr>
        <p:spPr bwMode="auto">
          <a:xfrm>
            <a:off x="1576388" y="4135438"/>
            <a:ext cx="357187" cy="334962"/>
          </a:xfrm>
          <a:prstGeom prst="rect">
            <a:avLst/>
          </a:prstGeom>
          <a:noFill/>
          <a:ln w="9525">
            <a:noFill/>
            <a:miter lim="800000"/>
            <a:headEnd/>
            <a:tailEnd/>
          </a:ln>
        </p:spPr>
        <p:txBody>
          <a:bodyPr wrap="none" lIns="0" tIns="0" rIns="0" bIns="0">
            <a:spAutoFit/>
          </a:bodyPr>
          <a:lstStyle/>
          <a:p>
            <a:pPr algn="ctr" eaLnBrk="0" hangingPunct="0"/>
            <a:r>
              <a:rPr lang="en-US" sz="2200">
                <a:solidFill>
                  <a:srgbClr val="000000"/>
                </a:solidFill>
                <a:latin typeface="Arial" charset="0"/>
              </a:rPr>
              <a:t>LN</a:t>
            </a:r>
            <a:endParaRPr lang="en-US" sz="2400">
              <a:latin typeface="Times New Roman" pitchFamily="18" charset="0"/>
            </a:endParaRPr>
          </a:p>
        </p:txBody>
      </p:sp>
      <p:sp>
        <p:nvSpPr>
          <p:cNvPr id="7180" name="Freeform 11"/>
          <p:cNvSpPr>
            <a:spLocks/>
          </p:cNvSpPr>
          <p:nvPr/>
        </p:nvSpPr>
        <p:spPr bwMode="auto">
          <a:xfrm>
            <a:off x="1377950" y="4025900"/>
            <a:ext cx="647700" cy="546100"/>
          </a:xfrm>
          <a:custGeom>
            <a:avLst/>
            <a:gdLst>
              <a:gd name="T0" fmla="*/ 2147483647 w 443"/>
              <a:gd name="T1" fmla="*/ 2147483647 h 391"/>
              <a:gd name="T2" fmla="*/ 2147483647 w 443"/>
              <a:gd name="T3" fmla="*/ 0 h 391"/>
              <a:gd name="T4" fmla="*/ 0 w 443"/>
              <a:gd name="T5" fmla="*/ 0 h 391"/>
              <a:gd name="T6" fmla="*/ 0 w 443"/>
              <a:gd name="T7" fmla="*/ 2147483647 h 391"/>
              <a:gd name="T8" fmla="*/ 2147483647 w 443"/>
              <a:gd name="T9" fmla="*/ 2147483647 h 391"/>
              <a:gd name="T10" fmla="*/ 2147483647 w 443"/>
              <a:gd name="T11" fmla="*/ 2147483647 h 391"/>
              <a:gd name="T12" fmla="*/ 0 60000 65536"/>
              <a:gd name="T13" fmla="*/ 0 60000 65536"/>
              <a:gd name="T14" fmla="*/ 0 60000 65536"/>
              <a:gd name="T15" fmla="*/ 0 60000 65536"/>
              <a:gd name="T16" fmla="*/ 0 60000 65536"/>
              <a:gd name="T17" fmla="*/ 0 60000 65536"/>
              <a:gd name="T18" fmla="*/ 0 w 443"/>
              <a:gd name="T19" fmla="*/ 0 h 391"/>
              <a:gd name="T20" fmla="*/ 443 w 443"/>
              <a:gd name="T21" fmla="*/ 391 h 391"/>
            </a:gdLst>
            <a:ahLst/>
            <a:cxnLst>
              <a:cxn ang="T12">
                <a:pos x="T0" y="T1"/>
              </a:cxn>
              <a:cxn ang="T13">
                <a:pos x="T2" y="T3"/>
              </a:cxn>
              <a:cxn ang="T14">
                <a:pos x="T4" y="T5"/>
              </a:cxn>
              <a:cxn ang="T15">
                <a:pos x="T6" y="T7"/>
              </a:cxn>
              <a:cxn ang="T16">
                <a:pos x="T8" y="T9"/>
              </a:cxn>
              <a:cxn ang="T17">
                <a:pos x="T10" y="T11"/>
              </a:cxn>
            </a:cxnLst>
            <a:rect l="T18" t="T19" r="T20" b="T21"/>
            <a:pathLst>
              <a:path w="443" h="391">
                <a:moveTo>
                  <a:pt x="438" y="391"/>
                </a:moveTo>
                <a:lnTo>
                  <a:pt x="443" y="0"/>
                </a:lnTo>
                <a:lnTo>
                  <a:pt x="0" y="0"/>
                </a:lnTo>
                <a:lnTo>
                  <a:pt x="0" y="391"/>
                </a:lnTo>
                <a:lnTo>
                  <a:pt x="443" y="391"/>
                </a:lnTo>
              </a:path>
            </a:pathLst>
          </a:custGeom>
          <a:noFill/>
          <a:ln w="15875">
            <a:solidFill>
              <a:srgbClr val="000000"/>
            </a:solidFill>
            <a:round/>
            <a:headEnd/>
            <a:tailEnd/>
          </a:ln>
        </p:spPr>
        <p:txBody>
          <a:bodyPr/>
          <a:lstStyle/>
          <a:p>
            <a:endParaRPr lang="el-GR"/>
          </a:p>
        </p:txBody>
      </p:sp>
      <p:sp>
        <p:nvSpPr>
          <p:cNvPr id="7181" name="Rectangle 12"/>
          <p:cNvSpPr>
            <a:spLocks noChangeArrowheads="1"/>
          </p:cNvSpPr>
          <p:nvPr/>
        </p:nvSpPr>
        <p:spPr bwMode="auto">
          <a:xfrm>
            <a:off x="7026275" y="2317750"/>
            <a:ext cx="357188" cy="334963"/>
          </a:xfrm>
          <a:prstGeom prst="rect">
            <a:avLst/>
          </a:prstGeom>
          <a:noFill/>
          <a:ln w="9525">
            <a:noFill/>
            <a:miter lim="800000"/>
            <a:headEnd/>
            <a:tailEnd/>
          </a:ln>
        </p:spPr>
        <p:txBody>
          <a:bodyPr wrap="none" lIns="0" tIns="0" rIns="0" bIns="0">
            <a:spAutoFit/>
          </a:bodyPr>
          <a:lstStyle/>
          <a:p>
            <a:pPr algn="ctr" eaLnBrk="0" hangingPunct="0"/>
            <a:r>
              <a:rPr lang="en-US" sz="2200">
                <a:solidFill>
                  <a:srgbClr val="000000"/>
                </a:solidFill>
                <a:latin typeface="Arial" charset="0"/>
              </a:rPr>
              <a:t>R1</a:t>
            </a:r>
            <a:endParaRPr lang="en-US" sz="2400">
              <a:latin typeface="Times New Roman" pitchFamily="18" charset="0"/>
            </a:endParaRPr>
          </a:p>
        </p:txBody>
      </p:sp>
      <p:sp>
        <p:nvSpPr>
          <p:cNvPr id="7182" name="Freeform 13"/>
          <p:cNvSpPr>
            <a:spLocks/>
          </p:cNvSpPr>
          <p:nvPr/>
        </p:nvSpPr>
        <p:spPr bwMode="auto">
          <a:xfrm>
            <a:off x="6821488" y="2209800"/>
            <a:ext cx="646112" cy="544513"/>
          </a:xfrm>
          <a:custGeom>
            <a:avLst/>
            <a:gdLst>
              <a:gd name="T0" fmla="*/ 2147483647 w 443"/>
              <a:gd name="T1" fmla="*/ 2147483647 h 390"/>
              <a:gd name="T2" fmla="*/ 2147483647 w 443"/>
              <a:gd name="T3" fmla="*/ 0 h 390"/>
              <a:gd name="T4" fmla="*/ 0 w 443"/>
              <a:gd name="T5" fmla="*/ 0 h 390"/>
              <a:gd name="T6" fmla="*/ 0 w 443"/>
              <a:gd name="T7" fmla="*/ 2147483647 h 390"/>
              <a:gd name="T8" fmla="*/ 2147483647 w 443"/>
              <a:gd name="T9" fmla="*/ 2147483647 h 390"/>
              <a:gd name="T10" fmla="*/ 2147483647 w 443"/>
              <a:gd name="T11" fmla="*/ 2147483647 h 390"/>
              <a:gd name="T12" fmla="*/ 0 60000 65536"/>
              <a:gd name="T13" fmla="*/ 0 60000 65536"/>
              <a:gd name="T14" fmla="*/ 0 60000 65536"/>
              <a:gd name="T15" fmla="*/ 0 60000 65536"/>
              <a:gd name="T16" fmla="*/ 0 60000 65536"/>
              <a:gd name="T17" fmla="*/ 0 60000 65536"/>
              <a:gd name="T18" fmla="*/ 0 w 443"/>
              <a:gd name="T19" fmla="*/ 0 h 390"/>
              <a:gd name="T20" fmla="*/ 443 w 443"/>
              <a:gd name="T21" fmla="*/ 390 h 390"/>
            </a:gdLst>
            <a:ahLst/>
            <a:cxnLst>
              <a:cxn ang="T12">
                <a:pos x="T0" y="T1"/>
              </a:cxn>
              <a:cxn ang="T13">
                <a:pos x="T2" y="T3"/>
              </a:cxn>
              <a:cxn ang="T14">
                <a:pos x="T4" y="T5"/>
              </a:cxn>
              <a:cxn ang="T15">
                <a:pos x="T6" y="T7"/>
              </a:cxn>
              <a:cxn ang="T16">
                <a:pos x="T8" y="T9"/>
              </a:cxn>
              <a:cxn ang="T17">
                <a:pos x="T10" y="T11"/>
              </a:cxn>
            </a:cxnLst>
            <a:rect l="T18" t="T19" r="T20" b="T21"/>
            <a:pathLst>
              <a:path w="443" h="390">
                <a:moveTo>
                  <a:pt x="443" y="390"/>
                </a:moveTo>
                <a:lnTo>
                  <a:pt x="443" y="0"/>
                </a:lnTo>
                <a:lnTo>
                  <a:pt x="0" y="0"/>
                </a:lnTo>
                <a:lnTo>
                  <a:pt x="0" y="390"/>
                </a:lnTo>
                <a:lnTo>
                  <a:pt x="443" y="390"/>
                </a:lnTo>
              </a:path>
            </a:pathLst>
          </a:custGeom>
          <a:noFill/>
          <a:ln w="15875">
            <a:solidFill>
              <a:srgbClr val="000000"/>
            </a:solidFill>
            <a:round/>
            <a:headEnd/>
            <a:tailEnd/>
          </a:ln>
        </p:spPr>
        <p:txBody>
          <a:bodyPr/>
          <a:lstStyle/>
          <a:p>
            <a:endParaRPr lang="el-GR"/>
          </a:p>
        </p:txBody>
      </p:sp>
      <p:sp>
        <p:nvSpPr>
          <p:cNvPr id="7183" name="Rectangle 16"/>
          <p:cNvSpPr>
            <a:spLocks noChangeArrowheads="1"/>
          </p:cNvSpPr>
          <p:nvPr/>
        </p:nvSpPr>
        <p:spPr bwMode="auto">
          <a:xfrm>
            <a:off x="7004050" y="4135438"/>
            <a:ext cx="403225" cy="334962"/>
          </a:xfrm>
          <a:prstGeom prst="rect">
            <a:avLst/>
          </a:prstGeom>
          <a:noFill/>
          <a:ln w="9525">
            <a:noFill/>
            <a:miter lim="800000"/>
            <a:headEnd/>
            <a:tailEnd/>
          </a:ln>
        </p:spPr>
        <p:txBody>
          <a:bodyPr wrap="none" lIns="0" tIns="0" rIns="0" bIns="0">
            <a:spAutoFit/>
          </a:bodyPr>
          <a:lstStyle/>
          <a:p>
            <a:pPr algn="ctr" eaLnBrk="0" hangingPunct="0"/>
            <a:r>
              <a:rPr lang="en-US" sz="2200">
                <a:solidFill>
                  <a:srgbClr val="000000"/>
                </a:solidFill>
                <a:latin typeface="Arial" charset="0"/>
              </a:rPr>
              <a:t>RN</a:t>
            </a:r>
            <a:endParaRPr lang="en-US" sz="2400">
              <a:latin typeface="Times New Roman" pitchFamily="18" charset="0"/>
            </a:endParaRPr>
          </a:p>
        </p:txBody>
      </p:sp>
      <p:sp>
        <p:nvSpPr>
          <p:cNvPr id="7184" name="Freeform 17"/>
          <p:cNvSpPr>
            <a:spLocks/>
          </p:cNvSpPr>
          <p:nvPr/>
        </p:nvSpPr>
        <p:spPr bwMode="auto">
          <a:xfrm>
            <a:off x="6821488" y="4025900"/>
            <a:ext cx="646112" cy="546100"/>
          </a:xfrm>
          <a:custGeom>
            <a:avLst/>
            <a:gdLst>
              <a:gd name="T0" fmla="*/ 2147483647 w 443"/>
              <a:gd name="T1" fmla="*/ 2147483647 h 391"/>
              <a:gd name="T2" fmla="*/ 2147483647 w 443"/>
              <a:gd name="T3" fmla="*/ 0 h 391"/>
              <a:gd name="T4" fmla="*/ 0 w 443"/>
              <a:gd name="T5" fmla="*/ 0 h 391"/>
              <a:gd name="T6" fmla="*/ 0 w 443"/>
              <a:gd name="T7" fmla="*/ 2147483647 h 391"/>
              <a:gd name="T8" fmla="*/ 2147483647 w 443"/>
              <a:gd name="T9" fmla="*/ 2147483647 h 391"/>
              <a:gd name="T10" fmla="*/ 2147483647 w 443"/>
              <a:gd name="T11" fmla="*/ 2147483647 h 391"/>
              <a:gd name="T12" fmla="*/ 0 60000 65536"/>
              <a:gd name="T13" fmla="*/ 0 60000 65536"/>
              <a:gd name="T14" fmla="*/ 0 60000 65536"/>
              <a:gd name="T15" fmla="*/ 0 60000 65536"/>
              <a:gd name="T16" fmla="*/ 0 60000 65536"/>
              <a:gd name="T17" fmla="*/ 0 60000 65536"/>
              <a:gd name="T18" fmla="*/ 0 w 443"/>
              <a:gd name="T19" fmla="*/ 0 h 391"/>
              <a:gd name="T20" fmla="*/ 443 w 443"/>
              <a:gd name="T21" fmla="*/ 391 h 391"/>
            </a:gdLst>
            <a:ahLst/>
            <a:cxnLst>
              <a:cxn ang="T12">
                <a:pos x="T0" y="T1"/>
              </a:cxn>
              <a:cxn ang="T13">
                <a:pos x="T2" y="T3"/>
              </a:cxn>
              <a:cxn ang="T14">
                <a:pos x="T4" y="T5"/>
              </a:cxn>
              <a:cxn ang="T15">
                <a:pos x="T6" y="T7"/>
              </a:cxn>
              <a:cxn ang="T16">
                <a:pos x="T8" y="T9"/>
              </a:cxn>
              <a:cxn ang="T17">
                <a:pos x="T10" y="T11"/>
              </a:cxn>
            </a:cxnLst>
            <a:rect l="T18" t="T19" r="T20" b="T21"/>
            <a:pathLst>
              <a:path w="443" h="391">
                <a:moveTo>
                  <a:pt x="443" y="391"/>
                </a:moveTo>
                <a:lnTo>
                  <a:pt x="443" y="0"/>
                </a:lnTo>
                <a:lnTo>
                  <a:pt x="0" y="0"/>
                </a:lnTo>
                <a:lnTo>
                  <a:pt x="0" y="391"/>
                </a:lnTo>
                <a:lnTo>
                  <a:pt x="443" y="391"/>
                </a:lnTo>
              </a:path>
            </a:pathLst>
          </a:custGeom>
          <a:noFill/>
          <a:ln w="15875">
            <a:solidFill>
              <a:srgbClr val="000000"/>
            </a:solidFill>
            <a:round/>
            <a:headEnd/>
            <a:tailEnd/>
          </a:ln>
        </p:spPr>
        <p:txBody>
          <a:bodyPr/>
          <a:lstStyle/>
          <a:p>
            <a:endParaRPr lang="el-GR"/>
          </a:p>
        </p:txBody>
      </p:sp>
      <p:sp>
        <p:nvSpPr>
          <p:cNvPr id="7185" name="Freeform 18"/>
          <p:cNvSpPr>
            <a:spLocks/>
          </p:cNvSpPr>
          <p:nvPr/>
        </p:nvSpPr>
        <p:spPr bwMode="auto">
          <a:xfrm>
            <a:off x="2554288" y="2924175"/>
            <a:ext cx="979487" cy="908050"/>
          </a:xfrm>
          <a:custGeom>
            <a:avLst/>
            <a:gdLst>
              <a:gd name="T0" fmla="*/ 2147483647 w 651"/>
              <a:gd name="T1" fmla="*/ 2147483647 h 651"/>
              <a:gd name="T2" fmla="*/ 2147483647 w 651"/>
              <a:gd name="T3" fmla="*/ 0 h 651"/>
              <a:gd name="T4" fmla="*/ 0 w 651"/>
              <a:gd name="T5" fmla="*/ 0 h 651"/>
              <a:gd name="T6" fmla="*/ 0 w 651"/>
              <a:gd name="T7" fmla="*/ 2147483647 h 651"/>
              <a:gd name="T8" fmla="*/ 2147483647 w 651"/>
              <a:gd name="T9" fmla="*/ 2147483647 h 651"/>
              <a:gd name="T10" fmla="*/ 2147483647 w 651"/>
              <a:gd name="T11" fmla="*/ 2147483647 h 651"/>
              <a:gd name="T12" fmla="*/ 0 60000 65536"/>
              <a:gd name="T13" fmla="*/ 0 60000 65536"/>
              <a:gd name="T14" fmla="*/ 0 60000 65536"/>
              <a:gd name="T15" fmla="*/ 0 60000 65536"/>
              <a:gd name="T16" fmla="*/ 0 60000 65536"/>
              <a:gd name="T17" fmla="*/ 0 60000 65536"/>
              <a:gd name="T18" fmla="*/ 0 w 651"/>
              <a:gd name="T19" fmla="*/ 0 h 651"/>
              <a:gd name="T20" fmla="*/ 651 w 651"/>
              <a:gd name="T21" fmla="*/ 651 h 651"/>
            </a:gdLst>
            <a:ahLst/>
            <a:cxnLst>
              <a:cxn ang="T12">
                <a:pos x="T0" y="T1"/>
              </a:cxn>
              <a:cxn ang="T13">
                <a:pos x="T2" y="T3"/>
              </a:cxn>
              <a:cxn ang="T14">
                <a:pos x="T4" y="T5"/>
              </a:cxn>
              <a:cxn ang="T15">
                <a:pos x="T6" y="T7"/>
              </a:cxn>
              <a:cxn ang="T16">
                <a:pos x="T8" y="T9"/>
              </a:cxn>
              <a:cxn ang="T17">
                <a:pos x="T10" y="T11"/>
              </a:cxn>
            </a:cxnLst>
            <a:rect l="T18" t="T19" r="T20" b="T21"/>
            <a:pathLst>
              <a:path w="651" h="651">
                <a:moveTo>
                  <a:pt x="646" y="224"/>
                </a:moveTo>
                <a:lnTo>
                  <a:pt x="651" y="0"/>
                </a:lnTo>
                <a:lnTo>
                  <a:pt x="0" y="0"/>
                </a:lnTo>
                <a:lnTo>
                  <a:pt x="0" y="651"/>
                </a:lnTo>
                <a:lnTo>
                  <a:pt x="651" y="651"/>
                </a:lnTo>
                <a:lnTo>
                  <a:pt x="651" y="427"/>
                </a:lnTo>
              </a:path>
            </a:pathLst>
          </a:custGeom>
          <a:noFill/>
          <a:ln w="15875">
            <a:solidFill>
              <a:srgbClr val="000000"/>
            </a:solidFill>
            <a:round/>
            <a:headEnd/>
            <a:tailEnd/>
          </a:ln>
        </p:spPr>
        <p:txBody>
          <a:bodyPr/>
          <a:lstStyle/>
          <a:p>
            <a:endParaRPr lang="el-GR"/>
          </a:p>
        </p:txBody>
      </p:sp>
      <p:sp>
        <p:nvSpPr>
          <p:cNvPr id="7186" name="Freeform 19"/>
          <p:cNvSpPr>
            <a:spLocks/>
          </p:cNvSpPr>
          <p:nvPr/>
        </p:nvSpPr>
        <p:spPr bwMode="auto">
          <a:xfrm>
            <a:off x="5356225" y="2924175"/>
            <a:ext cx="955675" cy="925513"/>
          </a:xfrm>
          <a:custGeom>
            <a:avLst/>
            <a:gdLst>
              <a:gd name="T0" fmla="*/ 0 w 657"/>
              <a:gd name="T1" fmla="*/ 2147483647 h 651"/>
              <a:gd name="T2" fmla="*/ 2147483647 w 657"/>
              <a:gd name="T3" fmla="*/ 2147483647 h 651"/>
              <a:gd name="T4" fmla="*/ 2147483647 w 657"/>
              <a:gd name="T5" fmla="*/ 2147483647 h 651"/>
              <a:gd name="T6" fmla="*/ 2147483647 w 657"/>
              <a:gd name="T7" fmla="*/ 0 h 651"/>
              <a:gd name="T8" fmla="*/ 2147483647 w 657"/>
              <a:gd name="T9" fmla="*/ 0 h 651"/>
              <a:gd name="T10" fmla="*/ 2147483647 w 657"/>
              <a:gd name="T11" fmla="*/ 2147483647 h 651"/>
              <a:gd name="T12" fmla="*/ 0 60000 65536"/>
              <a:gd name="T13" fmla="*/ 0 60000 65536"/>
              <a:gd name="T14" fmla="*/ 0 60000 65536"/>
              <a:gd name="T15" fmla="*/ 0 60000 65536"/>
              <a:gd name="T16" fmla="*/ 0 60000 65536"/>
              <a:gd name="T17" fmla="*/ 0 60000 65536"/>
              <a:gd name="T18" fmla="*/ 0 w 657"/>
              <a:gd name="T19" fmla="*/ 0 h 651"/>
              <a:gd name="T20" fmla="*/ 657 w 657"/>
              <a:gd name="T21" fmla="*/ 651 h 651"/>
            </a:gdLst>
            <a:ahLst/>
            <a:cxnLst>
              <a:cxn ang="T12">
                <a:pos x="T0" y="T1"/>
              </a:cxn>
              <a:cxn ang="T13">
                <a:pos x="T2" y="T3"/>
              </a:cxn>
              <a:cxn ang="T14">
                <a:pos x="T4" y="T5"/>
              </a:cxn>
              <a:cxn ang="T15">
                <a:pos x="T6" y="T7"/>
              </a:cxn>
              <a:cxn ang="T16">
                <a:pos x="T8" y="T9"/>
              </a:cxn>
              <a:cxn ang="T17">
                <a:pos x="T10" y="T11"/>
              </a:cxn>
            </a:cxnLst>
            <a:rect l="T18" t="T19" r="T20" b="T21"/>
            <a:pathLst>
              <a:path w="657" h="651">
                <a:moveTo>
                  <a:pt x="0" y="422"/>
                </a:moveTo>
                <a:lnTo>
                  <a:pt x="6" y="651"/>
                </a:lnTo>
                <a:lnTo>
                  <a:pt x="657" y="651"/>
                </a:lnTo>
                <a:lnTo>
                  <a:pt x="657" y="0"/>
                </a:lnTo>
                <a:lnTo>
                  <a:pt x="6" y="0"/>
                </a:lnTo>
                <a:lnTo>
                  <a:pt x="6" y="229"/>
                </a:lnTo>
              </a:path>
            </a:pathLst>
          </a:custGeom>
          <a:noFill/>
          <a:ln w="15875">
            <a:solidFill>
              <a:srgbClr val="000000"/>
            </a:solidFill>
            <a:round/>
            <a:headEnd/>
            <a:tailEnd/>
          </a:ln>
        </p:spPr>
        <p:txBody>
          <a:bodyPr/>
          <a:lstStyle/>
          <a:p>
            <a:endParaRPr lang="el-GR"/>
          </a:p>
        </p:txBody>
      </p:sp>
      <p:sp>
        <p:nvSpPr>
          <p:cNvPr id="7187" name="Line 20"/>
          <p:cNvSpPr>
            <a:spLocks noChangeShapeType="1"/>
          </p:cNvSpPr>
          <p:nvPr/>
        </p:nvSpPr>
        <p:spPr bwMode="auto">
          <a:xfrm>
            <a:off x="2025650" y="2476500"/>
            <a:ext cx="531813" cy="582613"/>
          </a:xfrm>
          <a:prstGeom prst="line">
            <a:avLst/>
          </a:prstGeom>
          <a:noFill/>
          <a:ln w="15875">
            <a:solidFill>
              <a:srgbClr val="000000"/>
            </a:solidFill>
            <a:round/>
            <a:headEnd/>
            <a:tailEnd/>
          </a:ln>
        </p:spPr>
        <p:txBody>
          <a:bodyPr/>
          <a:lstStyle/>
          <a:p>
            <a:endParaRPr lang="en-US"/>
          </a:p>
        </p:txBody>
      </p:sp>
      <p:sp>
        <p:nvSpPr>
          <p:cNvPr id="7188" name="Line 22"/>
          <p:cNvSpPr>
            <a:spLocks noChangeShapeType="1"/>
          </p:cNvSpPr>
          <p:nvPr/>
        </p:nvSpPr>
        <p:spPr bwMode="auto">
          <a:xfrm flipV="1">
            <a:off x="2025650" y="3690938"/>
            <a:ext cx="531813" cy="604837"/>
          </a:xfrm>
          <a:prstGeom prst="line">
            <a:avLst/>
          </a:prstGeom>
          <a:noFill/>
          <a:ln w="15875">
            <a:solidFill>
              <a:srgbClr val="000000"/>
            </a:solidFill>
            <a:round/>
            <a:headEnd/>
            <a:tailEnd/>
          </a:ln>
        </p:spPr>
        <p:txBody>
          <a:bodyPr/>
          <a:lstStyle/>
          <a:p>
            <a:endParaRPr lang="en-US"/>
          </a:p>
        </p:txBody>
      </p:sp>
      <p:sp>
        <p:nvSpPr>
          <p:cNvPr id="7189" name="Line 23"/>
          <p:cNvSpPr>
            <a:spLocks noChangeShapeType="1"/>
          </p:cNvSpPr>
          <p:nvPr/>
        </p:nvSpPr>
        <p:spPr bwMode="auto">
          <a:xfrm flipH="1">
            <a:off x="6311900" y="2476500"/>
            <a:ext cx="509588" cy="590550"/>
          </a:xfrm>
          <a:prstGeom prst="line">
            <a:avLst/>
          </a:prstGeom>
          <a:noFill/>
          <a:ln w="15875">
            <a:solidFill>
              <a:srgbClr val="000000"/>
            </a:solidFill>
            <a:round/>
            <a:headEnd/>
            <a:tailEnd/>
          </a:ln>
        </p:spPr>
        <p:txBody>
          <a:bodyPr/>
          <a:lstStyle/>
          <a:p>
            <a:endParaRPr lang="en-US"/>
          </a:p>
        </p:txBody>
      </p:sp>
      <p:sp>
        <p:nvSpPr>
          <p:cNvPr id="7190" name="Line 25"/>
          <p:cNvSpPr>
            <a:spLocks noChangeShapeType="1"/>
          </p:cNvSpPr>
          <p:nvPr/>
        </p:nvSpPr>
        <p:spPr bwMode="auto">
          <a:xfrm flipH="1" flipV="1">
            <a:off x="6311900" y="3721100"/>
            <a:ext cx="509588" cy="574675"/>
          </a:xfrm>
          <a:prstGeom prst="line">
            <a:avLst/>
          </a:prstGeom>
          <a:noFill/>
          <a:ln w="15875">
            <a:solidFill>
              <a:srgbClr val="000000"/>
            </a:solidFill>
            <a:round/>
            <a:headEnd/>
            <a:tailEnd/>
          </a:ln>
        </p:spPr>
        <p:txBody>
          <a:bodyPr/>
          <a:lstStyle/>
          <a:p>
            <a:endParaRPr lang="en-US"/>
          </a:p>
        </p:txBody>
      </p:sp>
      <p:sp>
        <p:nvSpPr>
          <p:cNvPr id="7191" name="Freeform 26"/>
          <p:cNvSpPr>
            <a:spLocks/>
          </p:cNvSpPr>
          <p:nvPr/>
        </p:nvSpPr>
        <p:spPr bwMode="auto">
          <a:xfrm>
            <a:off x="2967038" y="3160713"/>
            <a:ext cx="114300" cy="109537"/>
          </a:xfrm>
          <a:custGeom>
            <a:avLst/>
            <a:gdLst>
              <a:gd name="T0" fmla="*/ 0 w 78"/>
              <a:gd name="T1" fmla="*/ 2147483647 h 78"/>
              <a:gd name="T2" fmla="*/ 2147483647 w 78"/>
              <a:gd name="T3" fmla="*/ 2147483647 h 78"/>
              <a:gd name="T4" fmla="*/ 0 w 78"/>
              <a:gd name="T5" fmla="*/ 0 h 78"/>
              <a:gd name="T6" fmla="*/ 0 60000 65536"/>
              <a:gd name="T7" fmla="*/ 0 60000 65536"/>
              <a:gd name="T8" fmla="*/ 0 60000 65536"/>
              <a:gd name="T9" fmla="*/ 0 w 78"/>
              <a:gd name="T10" fmla="*/ 0 h 78"/>
              <a:gd name="T11" fmla="*/ 78 w 78"/>
              <a:gd name="T12" fmla="*/ 78 h 78"/>
            </a:gdLst>
            <a:ahLst/>
            <a:cxnLst>
              <a:cxn ang="T6">
                <a:pos x="T0" y="T1"/>
              </a:cxn>
              <a:cxn ang="T7">
                <a:pos x="T2" y="T3"/>
              </a:cxn>
              <a:cxn ang="T8">
                <a:pos x="T4" y="T5"/>
              </a:cxn>
            </a:cxnLst>
            <a:rect l="T9" t="T10" r="T11" b="T12"/>
            <a:pathLst>
              <a:path w="78" h="78">
                <a:moveTo>
                  <a:pt x="0" y="78"/>
                </a:moveTo>
                <a:lnTo>
                  <a:pt x="78" y="78"/>
                </a:lnTo>
                <a:lnTo>
                  <a:pt x="0" y="0"/>
                </a:lnTo>
              </a:path>
            </a:pathLst>
          </a:custGeom>
          <a:noFill/>
          <a:ln w="15875">
            <a:solidFill>
              <a:srgbClr val="00FFFF"/>
            </a:solidFill>
            <a:round/>
            <a:headEnd/>
            <a:tailEnd/>
          </a:ln>
        </p:spPr>
        <p:txBody>
          <a:bodyPr/>
          <a:lstStyle/>
          <a:p>
            <a:endParaRPr lang="el-GR"/>
          </a:p>
        </p:txBody>
      </p:sp>
      <p:sp>
        <p:nvSpPr>
          <p:cNvPr id="7192" name="Freeform 27"/>
          <p:cNvSpPr>
            <a:spLocks/>
          </p:cNvSpPr>
          <p:nvPr/>
        </p:nvSpPr>
        <p:spPr bwMode="auto">
          <a:xfrm>
            <a:off x="2959100" y="3525838"/>
            <a:ext cx="115888" cy="107950"/>
          </a:xfrm>
          <a:custGeom>
            <a:avLst/>
            <a:gdLst>
              <a:gd name="T0" fmla="*/ 0 w 78"/>
              <a:gd name="T1" fmla="*/ 0 h 78"/>
              <a:gd name="T2" fmla="*/ 2147483647 w 78"/>
              <a:gd name="T3" fmla="*/ 2147483647 h 78"/>
              <a:gd name="T4" fmla="*/ 2147483647 w 78"/>
              <a:gd name="T5" fmla="*/ 2147483647 h 78"/>
              <a:gd name="T6" fmla="*/ 0 60000 65536"/>
              <a:gd name="T7" fmla="*/ 0 60000 65536"/>
              <a:gd name="T8" fmla="*/ 0 60000 65536"/>
              <a:gd name="T9" fmla="*/ 0 w 78"/>
              <a:gd name="T10" fmla="*/ 0 h 78"/>
              <a:gd name="T11" fmla="*/ 78 w 78"/>
              <a:gd name="T12" fmla="*/ 78 h 78"/>
            </a:gdLst>
            <a:ahLst/>
            <a:cxnLst>
              <a:cxn ang="T6">
                <a:pos x="T0" y="T1"/>
              </a:cxn>
              <a:cxn ang="T7">
                <a:pos x="T2" y="T3"/>
              </a:cxn>
              <a:cxn ang="T8">
                <a:pos x="T4" y="T5"/>
              </a:cxn>
            </a:cxnLst>
            <a:rect l="T9" t="T10" r="T11" b="T12"/>
            <a:pathLst>
              <a:path w="78" h="78">
                <a:moveTo>
                  <a:pt x="0" y="0"/>
                </a:moveTo>
                <a:lnTo>
                  <a:pt x="78" y="5"/>
                </a:lnTo>
                <a:lnTo>
                  <a:pt x="5" y="78"/>
                </a:lnTo>
              </a:path>
            </a:pathLst>
          </a:custGeom>
          <a:noFill/>
          <a:ln w="15875">
            <a:solidFill>
              <a:srgbClr val="00FFFF"/>
            </a:solidFill>
            <a:round/>
            <a:headEnd/>
            <a:tailEnd/>
          </a:ln>
        </p:spPr>
        <p:txBody>
          <a:bodyPr/>
          <a:lstStyle/>
          <a:p>
            <a:endParaRPr lang="el-GR"/>
          </a:p>
        </p:txBody>
      </p:sp>
      <p:sp>
        <p:nvSpPr>
          <p:cNvPr id="7193" name="Freeform 28"/>
          <p:cNvSpPr>
            <a:spLocks/>
          </p:cNvSpPr>
          <p:nvPr/>
        </p:nvSpPr>
        <p:spPr bwMode="auto">
          <a:xfrm>
            <a:off x="5803900" y="3132138"/>
            <a:ext cx="142875" cy="138112"/>
          </a:xfrm>
          <a:custGeom>
            <a:avLst/>
            <a:gdLst>
              <a:gd name="T0" fmla="*/ 2147483647 w 99"/>
              <a:gd name="T1" fmla="*/ 2147483647 h 99"/>
              <a:gd name="T2" fmla="*/ 0 w 99"/>
              <a:gd name="T3" fmla="*/ 2147483647 h 99"/>
              <a:gd name="T4" fmla="*/ 2147483647 w 99"/>
              <a:gd name="T5" fmla="*/ 0 h 99"/>
              <a:gd name="T6" fmla="*/ 0 60000 65536"/>
              <a:gd name="T7" fmla="*/ 0 60000 65536"/>
              <a:gd name="T8" fmla="*/ 0 60000 65536"/>
              <a:gd name="T9" fmla="*/ 0 w 99"/>
              <a:gd name="T10" fmla="*/ 0 h 99"/>
              <a:gd name="T11" fmla="*/ 99 w 99"/>
              <a:gd name="T12" fmla="*/ 99 h 99"/>
            </a:gdLst>
            <a:ahLst/>
            <a:cxnLst>
              <a:cxn ang="T6">
                <a:pos x="T0" y="T1"/>
              </a:cxn>
              <a:cxn ang="T7">
                <a:pos x="T2" y="T3"/>
              </a:cxn>
              <a:cxn ang="T8">
                <a:pos x="T4" y="T5"/>
              </a:cxn>
            </a:cxnLst>
            <a:rect l="T9" t="T10" r="T11" b="T12"/>
            <a:pathLst>
              <a:path w="99" h="99">
                <a:moveTo>
                  <a:pt x="94" y="99"/>
                </a:moveTo>
                <a:lnTo>
                  <a:pt x="0" y="99"/>
                </a:lnTo>
                <a:lnTo>
                  <a:pt x="99" y="0"/>
                </a:lnTo>
              </a:path>
            </a:pathLst>
          </a:custGeom>
          <a:noFill/>
          <a:ln w="15875">
            <a:solidFill>
              <a:srgbClr val="00FFFF"/>
            </a:solidFill>
            <a:round/>
            <a:headEnd/>
            <a:tailEnd/>
          </a:ln>
        </p:spPr>
        <p:txBody>
          <a:bodyPr/>
          <a:lstStyle/>
          <a:p>
            <a:endParaRPr lang="el-GR"/>
          </a:p>
        </p:txBody>
      </p:sp>
      <p:sp>
        <p:nvSpPr>
          <p:cNvPr id="7194" name="Freeform 29"/>
          <p:cNvSpPr>
            <a:spLocks/>
          </p:cNvSpPr>
          <p:nvPr/>
        </p:nvSpPr>
        <p:spPr bwMode="auto">
          <a:xfrm>
            <a:off x="5810250" y="3525838"/>
            <a:ext cx="136525" cy="128587"/>
          </a:xfrm>
          <a:custGeom>
            <a:avLst/>
            <a:gdLst>
              <a:gd name="T0" fmla="*/ 2147483647 w 94"/>
              <a:gd name="T1" fmla="*/ 0 h 93"/>
              <a:gd name="T2" fmla="*/ 0 w 94"/>
              <a:gd name="T3" fmla="*/ 2147483647 h 93"/>
              <a:gd name="T4" fmla="*/ 2147483647 w 94"/>
              <a:gd name="T5" fmla="*/ 2147483647 h 93"/>
              <a:gd name="T6" fmla="*/ 0 60000 65536"/>
              <a:gd name="T7" fmla="*/ 0 60000 65536"/>
              <a:gd name="T8" fmla="*/ 0 60000 65536"/>
              <a:gd name="T9" fmla="*/ 0 w 94"/>
              <a:gd name="T10" fmla="*/ 0 h 93"/>
              <a:gd name="T11" fmla="*/ 94 w 94"/>
              <a:gd name="T12" fmla="*/ 93 h 93"/>
            </a:gdLst>
            <a:ahLst/>
            <a:cxnLst>
              <a:cxn ang="T6">
                <a:pos x="T0" y="T1"/>
              </a:cxn>
              <a:cxn ang="T7">
                <a:pos x="T2" y="T3"/>
              </a:cxn>
              <a:cxn ang="T8">
                <a:pos x="T4" y="T5"/>
              </a:cxn>
            </a:cxnLst>
            <a:rect l="T9" t="T10" r="T11" b="T12"/>
            <a:pathLst>
              <a:path w="94" h="93">
                <a:moveTo>
                  <a:pt x="89" y="0"/>
                </a:moveTo>
                <a:lnTo>
                  <a:pt x="0" y="5"/>
                </a:lnTo>
                <a:lnTo>
                  <a:pt x="94" y="93"/>
                </a:lnTo>
              </a:path>
            </a:pathLst>
          </a:custGeom>
          <a:noFill/>
          <a:ln w="15875">
            <a:solidFill>
              <a:srgbClr val="00FFFF"/>
            </a:solidFill>
            <a:round/>
            <a:headEnd/>
            <a:tailEnd/>
          </a:ln>
        </p:spPr>
        <p:txBody>
          <a:bodyPr/>
          <a:lstStyle/>
          <a:p>
            <a:endParaRPr lang="el-GR"/>
          </a:p>
        </p:txBody>
      </p:sp>
      <p:sp>
        <p:nvSpPr>
          <p:cNvPr id="7195" name="Line 30"/>
          <p:cNvSpPr>
            <a:spLocks noChangeShapeType="1"/>
          </p:cNvSpPr>
          <p:nvPr/>
        </p:nvSpPr>
        <p:spPr bwMode="auto">
          <a:xfrm>
            <a:off x="3879850" y="3394075"/>
            <a:ext cx="904875" cy="7938"/>
          </a:xfrm>
          <a:prstGeom prst="line">
            <a:avLst/>
          </a:prstGeom>
          <a:noFill/>
          <a:ln w="15875">
            <a:solidFill>
              <a:srgbClr val="000000"/>
            </a:solidFill>
            <a:round/>
            <a:headEnd/>
            <a:tailEnd/>
          </a:ln>
        </p:spPr>
        <p:txBody>
          <a:bodyPr/>
          <a:lstStyle/>
          <a:p>
            <a:endParaRPr lang="en-US"/>
          </a:p>
        </p:txBody>
      </p:sp>
      <p:sp>
        <p:nvSpPr>
          <p:cNvPr id="7196" name="Freeform 31"/>
          <p:cNvSpPr>
            <a:spLocks/>
          </p:cNvSpPr>
          <p:nvPr/>
        </p:nvSpPr>
        <p:spPr bwMode="auto">
          <a:xfrm>
            <a:off x="4746625" y="3351213"/>
            <a:ext cx="174625" cy="93662"/>
          </a:xfrm>
          <a:custGeom>
            <a:avLst/>
            <a:gdLst>
              <a:gd name="T0" fmla="*/ 0 w 119"/>
              <a:gd name="T1" fmla="*/ 2147483647 h 67"/>
              <a:gd name="T2" fmla="*/ 2147483647 w 119"/>
              <a:gd name="T3" fmla="*/ 2147483647 h 67"/>
              <a:gd name="T4" fmla="*/ 2147483647 w 119"/>
              <a:gd name="T5" fmla="*/ 0 h 67"/>
              <a:gd name="T6" fmla="*/ 2147483647 w 119"/>
              <a:gd name="T7" fmla="*/ 2147483647 h 67"/>
              <a:gd name="T8" fmla="*/ 2147483647 w 119"/>
              <a:gd name="T9" fmla="*/ 2147483647 h 67"/>
              <a:gd name="T10" fmla="*/ 0 w 119"/>
              <a:gd name="T11" fmla="*/ 2147483647 h 67"/>
              <a:gd name="T12" fmla="*/ 0 60000 65536"/>
              <a:gd name="T13" fmla="*/ 0 60000 65536"/>
              <a:gd name="T14" fmla="*/ 0 60000 65536"/>
              <a:gd name="T15" fmla="*/ 0 60000 65536"/>
              <a:gd name="T16" fmla="*/ 0 60000 65536"/>
              <a:gd name="T17" fmla="*/ 0 60000 65536"/>
              <a:gd name="T18" fmla="*/ 0 w 119"/>
              <a:gd name="T19" fmla="*/ 0 h 67"/>
              <a:gd name="T20" fmla="*/ 119 w 119"/>
              <a:gd name="T21" fmla="*/ 67 h 67"/>
            </a:gdLst>
            <a:ahLst/>
            <a:cxnLst>
              <a:cxn ang="T12">
                <a:pos x="T0" y="T1"/>
              </a:cxn>
              <a:cxn ang="T13">
                <a:pos x="T2" y="T3"/>
              </a:cxn>
              <a:cxn ang="T14">
                <a:pos x="T4" y="T5"/>
              </a:cxn>
              <a:cxn ang="T15">
                <a:pos x="T6" y="T7"/>
              </a:cxn>
              <a:cxn ang="T16">
                <a:pos x="T8" y="T9"/>
              </a:cxn>
              <a:cxn ang="T17">
                <a:pos x="T10" y="T11"/>
              </a:cxn>
            </a:cxnLst>
            <a:rect l="T18" t="T19" r="T20" b="T21"/>
            <a:pathLst>
              <a:path w="119" h="67">
                <a:moveTo>
                  <a:pt x="0" y="62"/>
                </a:moveTo>
                <a:lnTo>
                  <a:pt x="119" y="36"/>
                </a:lnTo>
                <a:lnTo>
                  <a:pt x="5" y="0"/>
                </a:lnTo>
                <a:lnTo>
                  <a:pt x="5" y="67"/>
                </a:lnTo>
                <a:lnTo>
                  <a:pt x="0" y="62"/>
                </a:lnTo>
                <a:close/>
              </a:path>
            </a:pathLst>
          </a:custGeom>
          <a:solidFill>
            <a:srgbClr val="000000"/>
          </a:solidFill>
          <a:ln w="9525">
            <a:noFill/>
            <a:round/>
            <a:headEnd/>
            <a:tailEnd/>
          </a:ln>
        </p:spPr>
        <p:txBody>
          <a:bodyPr/>
          <a:lstStyle/>
          <a:p>
            <a:endParaRPr lang="el-GR"/>
          </a:p>
        </p:txBody>
      </p:sp>
      <p:sp>
        <p:nvSpPr>
          <p:cNvPr id="7197" name="Line 32"/>
          <p:cNvSpPr>
            <a:spLocks noChangeShapeType="1"/>
          </p:cNvSpPr>
          <p:nvPr/>
        </p:nvSpPr>
        <p:spPr bwMode="auto">
          <a:xfrm>
            <a:off x="5932488" y="3059113"/>
            <a:ext cx="136525" cy="7937"/>
          </a:xfrm>
          <a:prstGeom prst="line">
            <a:avLst/>
          </a:prstGeom>
          <a:noFill/>
          <a:ln w="15875">
            <a:solidFill>
              <a:srgbClr val="000000"/>
            </a:solidFill>
            <a:round/>
            <a:headEnd/>
            <a:tailEnd/>
          </a:ln>
        </p:spPr>
        <p:txBody>
          <a:bodyPr/>
          <a:lstStyle/>
          <a:p>
            <a:endParaRPr lang="en-US"/>
          </a:p>
        </p:txBody>
      </p:sp>
      <p:sp>
        <p:nvSpPr>
          <p:cNvPr id="7198" name="Freeform 33"/>
          <p:cNvSpPr>
            <a:spLocks/>
          </p:cNvSpPr>
          <p:nvPr/>
        </p:nvSpPr>
        <p:spPr bwMode="auto">
          <a:xfrm>
            <a:off x="6038850" y="3016250"/>
            <a:ext cx="174625" cy="95250"/>
          </a:xfrm>
          <a:custGeom>
            <a:avLst/>
            <a:gdLst>
              <a:gd name="T0" fmla="*/ 0 w 120"/>
              <a:gd name="T1" fmla="*/ 2147483647 h 68"/>
              <a:gd name="T2" fmla="*/ 2147483647 w 120"/>
              <a:gd name="T3" fmla="*/ 2147483647 h 68"/>
              <a:gd name="T4" fmla="*/ 0 w 120"/>
              <a:gd name="T5" fmla="*/ 0 h 68"/>
              <a:gd name="T6" fmla="*/ 0 w 120"/>
              <a:gd name="T7" fmla="*/ 2147483647 h 68"/>
              <a:gd name="T8" fmla="*/ 0 w 120"/>
              <a:gd name="T9" fmla="*/ 2147483647 h 68"/>
              <a:gd name="T10" fmla="*/ 0 w 120"/>
              <a:gd name="T11" fmla="*/ 2147483647 h 68"/>
              <a:gd name="T12" fmla="*/ 0 60000 65536"/>
              <a:gd name="T13" fmla="*/ 0 60000 65536"/>
              <a:gd name="T14" fmla="*/ 0 60000 65536"/>
              <a:gd name="T15" fmla="*/ 0 60000 65536"/>
              <a:gd name="T16" fmla="*/ 0 60000 65536"/>
              <a:gd name="T17" fmla="*/ 0 60000 65536"/>
              <a:gd name="T18" fmla="*/ 0 w 120"/>
              <a:gd name="T19" fmla="*/ 0 h 68"/>
              <a:gd name="T20" fmla="*/ 120 w 120"/>
              <a:gd name="T21" fmla="*/ 68 h 68"/>
            </a:gdLst>
            <a:ahLst/>
            <a:cxnLst>
              <a:cxn ang="T12">
                <a:pos x="T0" y="T1"/>
              </a:cxn>
              <a:cxn ang="T13">
                <a:pos x="T2" y="T3"/>
              </a:cxn>
              <a:cxn ang="T14">
                <a:pos x="T4" y="T5"/>
              </a:cxn>
              <a:cxn ang="T15">
                <a:pos x="T6" y="T7"/>
              </a:cxn>
              <a:cxn ang="T16">
                <a:pos x="T8" y="T9"/>
              </a:cxn>
              <a:cxn ang="T17">
                <a:pos x="T10" y="T11"/>
              </a:cxn>
            </a:cxnLst>
            <a:rect l="T18" t="T19" r="T20" b="T21"/>
            <a:pathLst>
              <a:path w="120" h="68">
                <a:moveTo>
                  <a:pt x="0" y="62"/>
                </a:moveTo>
                <a:lnTo>
                  <a:pt x="120" y="36"/>
                </a:lnTo>
                <a:lnTo>
                  <a:pt x="0" y="0"/>
                </a:lnTo>
                <a:lnTo>
                  <a:pt x="0" y="68"/>
                </a:lnTo>
                <a:lnTo>
                  <a:pt x="0" y="62"/>
                </a:lnTo>
                <a:close/>
              </a:path>
            </a:pathLst>
          </a:custGeom>
          <a:solidFill>
            <a:srgbClr val="000000"/>
          </a:solidFill>
          <a:ln w="9525">
            <a:noFill/>
            <a:round/>
            <a:headEnd/>
            <a:tailEnd/>
          </a:ln>
        </p:spPr>
        <p:txBody>
          <a:bodyPr/>
          <a:lstStyle/>
          <a:p>
            <a:endParaRPr lang="el-GR"/>
          </a:p>
        </p:txBody>
      </p:sp>
      <p:sp>
        <p:nvSpPr>
          <p:cNvPr id="7199" name="Line 34"/>
          <p:cNvSpPr>
            <a:spLocks noChangeShapeType="1"/>
          </p:cNvSpPr>
          <p:nvPr/>
        </p:nvSpPr>
        <p:spPr bwMode="auto">
          <a:xfrm>
            <a:off x="5940425" y="3394075"/>
            <a:ext cx="134938" cy="7938"/>
          </a:xfrm>
          <a:prstGeom prst="line">
            <a:avLst/>
          </a:prstGeom>
          <a:noFill/>
          <a:ln w="15875">
            <a:solidFill>
              <a:srgbClr val="000000"/>
            </a:solidFill>
            <a:round/>
            <a:headEnd/>
            <a:tailEnd/>
          </a:ln>
        </p:spPr>
        <p:txBody>
          <a:bodyPr/>
          <a:lstStyle/>
          <a:p>
            <a:endParaRPr lang="en-US"/>
          </a:p>
        </p:txBody>
      </p:sp>
      <p:sp>
        <p:nvSpPr>
          <p:cNvPr id="7200" name="Freeform 35"/>
          <p:cNvSpPr>
            <a:spLocks/>
          </p:cNvSpPr>
          <p:nvPr/>
        </p:nvSpPr>
        <p:spPr bwMode="auto">
          <a:xfrm>
            <a:off x="6045200" y="3351213"/>
            <a:ext cx="176213" cy="93662"/>
          </a:xfrm>
          <a:custGeom>
            <a:avLst/>
            <a:gdLst>
              <a:gd name="T0" fmla="*/ 0 w 120"/>
              <a:gd name="T1" fmla="*/ 2147483647 h 67"/>
              <a:gd name="T2" fmla="*/ 2147483647 w 120"/>
              <a:gd name="T3" fmla="*/ 2147483647 h 67"/>
              <a:gd name="T4" fmla="*/ 0 w 120"/>
              <a:gd name="T5" fmla="*/ 0 h 67"/>
              <a:gd name="T6" fmla="*/ 0 w 120"/>
              <a:gd name="T7" fmla="*/ 2147483647 h 67"/>
              <a:gd name="T8" fmla="*/ 0 w 120"/>
              <a:gd name="T9" fmla="*/ 2147483647 h 67"/>
              <a:gd name="T10" fmla="*/ 0 w 120"/>
              <a:gd name="T11" fmla="*/ 2147483647 h 67"/>
              <a:gd name="T12" fmla="*/ 0 60000 65536"/>
              <a:gd name="T13" fmla="*/ 0 60000 65536"/>
              <a:gd name="T14" fmla="*/ 0 60000 65536"/>
              <a:gd name="T15" fmla="*/ 0 60000 65536"/>
              <a:gd name="T16" fmla="*/ 0 60000 65536"/>
              <a:gd name="T17" fmla="*/ 0 60000 65536"/>
              <a:gd name="T18" fmla="*/ 0 w 120"/>
              <a:gd name="T19" fmla="*/ 0 h 67"/>
              <a:gd name="T20" fmla="*/ 120 w 120"/>
              <a:gd name="T21" fmla="*/ 67 h 67"/>
            </a:gdLst>
            <a:ahLst/>
            <a:cxnLst>
              <a:cxn ang="T12">
                <a:pos x="T0" y="T1"/>
              </a:cxn>
              <a:cxn ang="T13">
                <a:pos x="T2" y="T3"/>
              </a:cxn>
              <a:cxn ang="T14">
                <a:pos x="T4" y="T5"/>
              </a:cxn>
              <a:cxn ang="T15">
                <a:pos x="T6" y="T7"/>
              </a:cxn>
              <a:cxn ang="T16">
                <a:pos x="T8" y="T9"/>
              </a:cxn>
              <a:cxn ang="T17">
                <a:pos x="T10" y="T11"/>
              </a:cxn>
            </a:cxnLst>
            <a:rect l="T18" t="T19" r="T20" b="T21"/>
            <a:pathLst>
              <a:path w="120" h="67">
                <a:moveTo>
                  <a:pt x="0" y="62"/>
                </a:moveTo>
                <a:lnTo>
                  <a:pt x="120" y="36"/>
                </a:lnTo>
                <a:lnTo>
                  <a:pt x="0" y="0"/>
                </a:lnTo>
                <a:lnTo>
                  <a:pt x="0" y="67"/>
                </a:lnTo>
                <a:lnTo>
                  <a:pt x="0" y="62"/>
                </a:lnTo>
                <a:close/>
              </a:path>
            </a:pathLst>
          </a:custGeom>
          <a:solidFill>
            <a:srgbClr val="000000"/>
          </a:solidFill>
          <a:ln w="9525">
            <a:noFill/>
            <a:round/>
            <a:headEnd/>
            <a:tailEnd/>
          </a:ln>
        </p:spPr>
        <p:txBody>
          <a:bodyPr/>
          <a:lstStyle/>
          <a:p>
            <a:endParaRPr lang="el-GR"/>
          </a:p>
        </p:txBody>
      </p:sp>
      <p:sp>
        <p:nvSpPr>
          <p:cNvPr id="7201" name="Line 36"/>
          <p:cNvSpPr>
            <a:spLocks noChangeShapeType="1"/>
          </p:cNvSpPr>
          <p:nvPr/>
        </p:nvSpPr>
        <p:spPr bwMode="auto">
          <a:xfrm>
            <a:off x="5940425" y="3714750"/>
            <a:ext cx="134938" cy="0"/>
          </a:xfrm>
          <a:prstGeom prst="line">
            <a:avLst/>
          </a:prstGeom>
          <a:noFill/>
          <a:ln w="15875">
            <a:solidFill>
              <a:srgbClr val="000000"/>
            </a:solidFill>
            <a:round/>
            <a:headEnd/>
            <a:tailEnd/>
          </a:ln>
        </p:spPr>
        <p:txBody>
          <a:bodyPr/>
          <a:lstStyle/>
          <a:p>
            <a:endParaRPr lang="en-US"/>
          </a:p>
        </p:txBody>
      </p:sp>
      <p:sp>
        <p:nvSpPr>
          <p:cNvPr id="7202" name="Freeform 37"/>
          <p:cNvSpPr>
            <a:spLocks/>
          </p:cNvSpPr>
          <p:nvPr/>
        </p:nvSpPr>
        <p:spPr bwMode="auto">
          <a:xfrm>
            <a:off x="6045200" y="3670300"/>
            <a:ext cx="176213" cy="87313"/>
          </a:xfrm>
          <a:custGeom>
            <a:avLst/>
            <a:gdLst>
              <a:gd name="T0" fmla="*/ 0 w 120"/>
              <a:gd name="T1" fmla="*/ 2147483647 h 62"/>
              <a:gd name="T2" fmla="*/ 2147483647 w 120"/>
              <a:gd name="T3" fmla="*/ 2147483647 h 62"/>
              <a:gd name="T4" fmla="*/ 0 w 120"/>
              <a:gd name="T5" fmla="*/ 0 h 62"/>
              <a:gd name="T6" fmla="*/ 0 w 120"/>
              <a:gd name="T7" fmla="*/ 2147483647 h 62"/>
              <a:gd name="T8" fmla="*/ 0 w 120"/>
              <a:gd name="T9" fmla="*/ 2147483647 h 62"/>
              <a:gd name="T10" fmla="*/ 0 60000 65536"/>
              <a:gd name="T11" fmla="*/ 0 60000 65536"/>
              <a:gd name="T12" fmla="*/ 0 60000 65536"/>
              <a:gd name="T13" fmla="*/ 0 60000 65536"/>
              <a:gd name="T14" fmla="*/ 0 60000 65536"/>
              <a:gd name="T15" fmla="*/ 0 w 120"/>
              <a:gd name="T16" fmla="*/ 0 h 62"/>
              <a:gd name="T17" fmla="*/ 120 w 120"/>
              <a:gd name="T18" fmla="*/ 62 h 62"/>
            </a:gdLst>
            <a:ahLst/>
            <a:cxnLst>
              <a:cxn ang="T10">
                <a:pos x="T0" y="T1"/>
              </a:cxn>
              <a:cxn ang="T11">
                <a:pos x="T2" y="T3"/>
              </a:cxn>
              <a:cxn ang="T12">
                <a:pos x="T4" y="T5"/>
              </a:cxn>
              <a:cxn ang="T13">
                <a:pos x="T6" y="T7"/>
              </a:cxn>
              <a:cxn ang="T14">
                <a:pos x="T8" y="T9"/>
              </a:cxn>
            </a:cxnLst>
            <a:rect l="T15" t="T16" r="T17" b="T18"/>
            <a:pathLst>
              <a:path w="120" h="62">
                <a:moveTo>
                  <a:pt x="0" y="62"/>
                </a:moveTo>
                <a:lnTo>
                  <a:pt x="120" y="31"/>
                </a:lnTo>
                <a:lnTo>
                  <a:pt x="0" y="0"/>
                </a:lnTo>
                <a:lnTo>
                  <a:pt x="0" y="62"/>
                </a:lnTo>
                <a:close/>
              </a:path>
            </a:pathLst>
          </a:custGeom>
          <a:solidFill>
            <a:srgbClr val="000000"/>
          </a:solidFill>
          <a:ln w="9525">
            <a:noFill/>
            <a:round/>
            <a:headEnd/>
            <a:tailEnd/>
          </a:ln>
        </p:spPr>
        <p:txBody>
          <a:bodyPr/>
          <a:lstStyle/>
          <a:p>
            <a:endParaRPr lang="el-GR"/>
          </a:p>
        </p:txBody>
      </p:sp>
      <p:sp>
        <p:nvSpPr>
          <p:cNvPr id="7203" name="Line 38"/>
          <p:cNvSpPr>
            <a:spLocks noChangeShapeType="1"/>
          </p:cNvSpPr>
          <p:nvPr/>
        </p:nvSpPr>
        <p:spPr bwMode="auto">
          <a:xfrm>
            <a:off x="2649538" y="3059113"/>
            <a:ext cx="144462" cy="7937"/>
          </a:xfrm>
          <a:prstGeom prst="line">
            <a:avLst/>
          </a:prstGeom>
          <a:noFill/>
          <a:ln w="15875">
            <a:solidFill>
              <a:srgbClr val="000000"/>
            </a:solidFill>
            <a:round/>
            <a:headEnd/>
            <a:tailEnd/>
          </a:ln>
        </p:spPr>
        <p:txBody>
          <a:bodyPr/>
          <a:lstStyle/>
          <a:p>
            <a:endParaRPr lang="en-US"/>
          </a:p>
        </p:txBody>
      </p:sp>
      <p:sp>
        <p:nvSpPr>
          <p:cNvPr id="7204" name="Freeform 39"/>
          <p:cNvSpPr>
            <a:spLocks/>
          </p:cNvSpPr>
          <p:nvPr/>
        </p:nvSpPr>
        <p:spPr bwMode="auto">
          <a:xfrm>
            <a:off x="2754313" y="3016250"/>
            <a:ext cx="174625" cy="95250"/>
          </a:xfrm>
          <a:custGeom>
            <a:avLst/>
            <a:gdLst>
              <a:gd name="T0" fmla="*/ 0 w 120"/>
              <a:gd name="T1" fmla="*/ 2147483647 h 68"/>
              <a:gd name="T2" fmla="*/ 2147483647 w 120"/>
              <a:gd name="T3" fmla="*/ 2147483647 h 68"/>
              <a:gd name="T4" fmla="*/ 2147483647 w 120"/>
              <a:gd name="T5" fmla="*/ 0 h 68"/>
              <a:gd name="T6" fmla="*/ 2147483647 w 120"/>
              <a:gd name="T7" fmla="*/ 2147483647 h 68"/>
              <a:gd name="T8" fmla="*/ 2147483647 w 120"/>
              <a:gd name="T9" fmla="*/ 2147483647 h 68"/>
              <a:gd name="T10" fmla="*/ 0 w 120"/>
              <a:gd name="T11" fmla="*/ 2147483647 h 68"/>
              <a:gd name="T12" fmla="*/ 0 60000 65536"/>
              <a:gd name="T13" fmla="*/ 0 60000 65536"/>
              <a:gd name="T14" fmla="*/ 0 60000 65536"/>
              <a:gd name="T15" fmla="*/ 0 60000 65536"/>
              <a:gd name="T16" fmla="*/ 0 60000 65536"/>
              <a:gd name="T17" fmla="*/ 0 60000 65536"/>
              <a:gd name="T18" fmla="*/ 0 w 120"/>
              <a:gd name="T19" fmla="*/ 0 h 68"/>
              <a:gd name="T20" fmla="*/ 120 w 120"/>
              <a:gd name="T21" fmla="*/ 68 h 68"/>
            </a:gdLst>
            <a:ahLst/>
            <a:cxnLst>
              <a:cxn ang="T12">
                <a:pos x="T0" y="T1"/>
              </a:cxn>
              <a:cxn ang="T13">
                <a:pos x="T2" y="T3"/>
              </a:cxn>
              <a:cxn ang="T14">
                <a:pos x="T4" y="T5"/>
              </a:cxn>
              <a:cxn ang="T15">
                <a:pos x="T6" y="T7"/>
              </a:cxn>
              <a:cxn ang="T16">
                <a:pos x="T8" y="T9"/>
              </a:cxn>
              <a:cxn ang="T17">
                <a:pos x="T10" y="T11"/>
              </a:cxn>
            </a:cxnLst>
            <a:rect l="T18" t="T19" r="T20" b="T21"/>
            <a:pathLst>
              <a:path w="120" h="68">
                <a:moveTo>
                  <a:pt x="0" y="62"/>
                </a:moveTo>
                <a:lnTo>
                  <a:pt x="120" y="36"/>
                </a:lnTo>
                <a:lnTo>
                  <a:pt x="6" y="0"/>
                </a:lnTo>
                <a:lnTo>
                  <a:pt x="6" y="68"/>
                </a:lnTo>
                <a:lnTo>
                  <a:pt x="0" y="62"/>
                </a:lnTo>
                <a:close/>
              </a:path>
            </a:pathLst>
          </a:custGeom>
          <a:solidFill>
            <a:srgbClr val="000000"/>
          </a:solidFill>
          <a:ln w="9525">
            <a:noFill/>
            <a:round/>
            <a:headEnd/>
            <a:tailEnd/>
          </a:ln>
        </p:spPr>
        <p:txBody>
          <a:bodyPr/>
          <a:lstStyle/>
          <a:p>
            <a:endParaRPr lang="el-GR"/>
          </a:p>
        </p:txBody>
      </p:sp>
      <p:sp>
        <p:nvSpPr>
          <p:cNvPr id="7205" name="Line 40"/>
          <p:cNvSpPr>
            <a:spLocks noChangeShapeType="1"/>
          </p:cNvSpPr>
          <p:nvPr/>
        </p:nvSpPr>
        <p:spPr bwMode="auto">
          <a:xfrm>
            <a:off x="2663825" y="3394075"/>
            <a:ext cx="136525" cy="7938"/>
          </a:xfrm>
          <a:prstGeom prst="line">
            <a:avLst/>
          </a:prstGeom>
          <a:noFill/>
          <a:ln w="15875">
            <a:solidFill>
              <a:srgbClr val="000000"/>
            </a:solidFill>
            <a:round/>
            <a:headEnd/>
            <a:tailEnd/>
          </a:ln>
        </p:spPr>
        <p:txBody>
          <a:bodyPr/>
          <a:lstStyle/>
          <a:p>
            <a:endParaRPr lang="en-US"/>
          </a:p>
        </p:txBody>
      </p:sp>
      <p:sp>
        <p:nvSpPr>
          <p:cNvPr id="7206" name="Freeform 41"/>
          <p:cNvSpPr>
            <a:spLocks/>
          </p:cNvSpPr>
          <p:nvPr/>
        </p:nvSpPr>
        <p:spPr bwMode="auto">
          <a:xfrm>
            <a:off x="2770188" y="3351213"/>
            <a:ext cx="176212" cy="93662"/>
          </a:xfrm>
          <a:custGeom>
            <a:avLst/>
            <a:gdLst>
              <a:gd name="T0" fmla="*/ 0 w 120"/>
              <a:gd name="T1" fmla="*/ 2147483647 h 67"/>
              <a:gd name="T2" fmla="*/ 2147483647 w 120"/>
              <a:gd name="T3" fmla="*/ 2147483647 h 67"/>
              <a:gd name="T4" fmla="*/ 0 w 120"/>
              <a:gd name="T5" fmla="*/ 0 h 67"/>
              <a:gd name="T6" fmla="*/ 0 w 120"/>
              <a:gd name="T7" fmla="*/ 2147483647 h 67"/>
              <a:gd name="T8" fmla="*/ 0 w 120"/>
              <a:gd name="T9" fmla="*/ 2147483647 h 67"/>
              <a:gd name="T10" fmla="*/ 0 w 120"/>
              <a:gd name="T11" fmla="*/ 2147483647 h 67"/>
              <a:gd name="T12" fmla="*/ 0 60000 65536"/>
              <a:gd name="T13" fmla="*/ 0 60000 65536"/>
              <a:gd name="T14" fmla="*/ 0 60000 65536"/>
              <a:gd name="T15" fmla="*/ 0 60000 65536"/>
              <a:gd name="T16" fmla="*/ 0 60000 65536"/>
              <a:gd name="T17" fmla="*/ 0 60000 65536"/>
              <a:gd name="T18" fmla="*/ 0 w 120"/>
              <a:gd name="T19" fmla="*/ 0 h 67"/>
              <a:gd name="T20" fmla="*/ 120 w 120"/>
              <a:gd name="T21" fmla="*/ 67 h 67"/>
            </a:gdLst>
            <a:ahLst/>
            <a:cxnLst>
              <a:cxn ang="T12">
                <a:pos x="T0" y="T1"/>
              </a:cxn>
              <a:cxn ang="T13">
                <a:pos x="T2" y="T3"/>
              </a:cxn>
              <a:cxn ang="T14">
                <a:pos x="T4" y="T5"/>
              </a:cxn>
              <a:cxn ang="T15">
                <a:pos x="T6" y="T7"/>
              </a:cxn>
              <a:cxn ang="T16">
                <a:pos x="T8" y="T9"/>
              </a:cxn>
              <a:cxn ang="T17">
                <a:pos x="T10" y="T11"/>
              </a:cxn>
            </a:cxnLst>
            <a:rect l="T18" t="T19" r="T20" b="T21"/>
            <a:pathLst>
              <a:path w="120" h="67">
                <a:moveTo>
                  <a:pt x="0" y="62"/>
                </a:moveTo>
                <a:lnTo>
                  <a:pt x="120" y="36"/>
                </a:lnTo>
                <a:lnTo>
                  <a:pt x="0" y="0"/>
                </a:lnTo>
                <a:lnTo>
                  <a:pt x="0" y="67"/>
                </a:lnTo>
                <a:lnTo>
                  <a:pt x="0" y="62"/>
                </a:lnTo>
                <a:close/>
              </a:path>
            </a:pathLst>
          </a:custGeom>
          <a:solidFill>
            <a:srgbClr val="000000"/>
          </a:solidFill>
          <a:ln w="9525">
            <a:noFill/>
            <a:round/>
            <a:headEnd/>
            <a:tailEnd/>
          </a:ln>
        </p:spPr>
        <p:txBody>
          <a:bodyPr/>
          <a:lstStyle/>
          <a:p>
            <a:endParaRPr lang="el-GR"/>
          </a:p>
        </p:txBody>
      </p:sp>
      <p:sp>
        <p:nvSpPr>
          <p:cNvPr id="7207" name="Line 42"/>
          <p:cNvSpPr>
            <a:spLocks noChangeShapeType="1"/>
          </p:cNvSpPr>
          <p:nvPr/>
        </p:nvSpPr>
        <p:spPr bwMode="auto">
          <a:xfrm>
            <a:off x="2663825" y="3714750"/>
            <a:ext cx="136525" cy="0"/>
          </a:xfrm>
          <a:prstGeom prst="line">
            <a:avLst/>
          </a:prstGeom>
          <a:noFill/>
          <a:ln w="15875">
            <a:solidFill>
              <a:srgbClr val="000000"/>
            </a:solidFill>
            <a:round/>
            <a:headEnd/>
            <a:tailEnd/>
          </a:ln>
        </p:spPr>
        <p:txBody>
          <a:bodyPr/>
          <a:lstStyle/>
          <a:p>
            <a:endParaRPr lang="en-US"/>
          </a:p>
        </p:txBody>
      </p:sp>
      <p:sp>
        <p:nvSpPr>
          <p:cNvPr id="7208" name="Freeform 43"/>
          <p:cNvSpPr>
            <a:spLocks/>
          </p:cNvSpPr>
          <p:nvPr/>
        </p:nvSpPr>
        <p:spPr bwMode="auto">
          <a:xfrm>
            <a:off x="2770188" y="3670300"/>
            <a:ext cx="176212" cy="87313"/>
          </a:xfrm>
          <a:custGeom>
            <a:avLst/>
            <a:gdLst>
              <a:gd name="T0" fmla="*/ 0 w 120"/>
              <a:gd name="T1" fmla="*/ 2147483647 h 62"/>
              <a:gd name="T2" fmla="*/ 2147483647 w 120"/>
              <a:gd name="T3" fmla="*/ 2147483647 h 62"/>
              <a:gd name="T4" fmla="*/ 0 w 120"/>
              <a:gd name="T5" fmla="*/ 0 h 62"/>
              <a:gd name="T6" fmla="*/ 0 w 120"/>
              <a:gd name="T7" fmla="*/ 2147483647 h 62"/>
              <a:gd name="T8" fmla="*/ 0 w 120"/>
              <a:gd name="T9" fmla="*/ 2147483647 h 62"/>
              <a:gd name="T10" fmla="*/ 0 60000 65536"/>
              <a:gd name="T11" fmla="*/ 0 60000 65536"/>
              <a:gd name="T12" fmla="*/ 0 60000 65536"/>
              <a:gd name="T13" fmla="*/ 0 60000 65536"/>
              <a:gd name="T14" fmla="*/ 0 60000 65536"/>
              <a:gd name="T15" fmla="*/ 0 w 120"/>
              <a:gd name="T16" fmla="*/ 0 h 62"/>
              <a:gd name="T17" fmla="*/ 120 w 120"/>
              <a:gd name="T18" fmla="*/ 62 h 62"/>
            </a:gdLst>
            <a:ahLst/>
            <a:cxnLst>
              <a:cxn ang="T10">
                <a:pos x="T0" y="T1"/>
              </a:cxn>
              <a:cxn ang="T11">
                <a:pos x="T2" y="T3"/>
              </a:cxn>
              <a:cxn ang="T12">
                <a:pos x="T4" y="T5"/>
              </a:cxn>
              <a:cxn ang="T13">
                <a:pos x="T6" y="T7"/>
              </a:cxn>
              <a:cxn ang="T14">
                <a:pos x="T8" y="T9"/>
              </a:cxn>
            </a:cxnLst>
            <a:rect l="T15" t="T16" r="T17" b="T18"/>
            <a:pathLst>
              <a:path w="120" h="62">
                <a:moveTo>
                  <a:pt x="0" y="62"/>
                </a:moveTo>
                <a:lnTo>
                  <a:pt x="120" y="31"/>
                </a:lnTo>
                <a:lnTo>
                  <a:pt x="0" y="0"/>
                </a:lnTo>
                <a:lnTo>
                  <a:pt x="0" y="62"/>
                </a:lnTo>
                <a:close/>
              </a:path>
            </a:pathLst>
          </a:custGeom>
          <a:solidFill>
            <a:srgbClr val="000000"/>
          </a:solidFill>
          <a:ln w="9525">
            <a:noFill/>
            <a:round/>
            <a:headEnd/>
            <a:tailEnd/>
          </a:ln>
        </p:spPr>
        <p:txBody>
          <a:bodyPr/>
          <a:lstStyle/>
          <a:p>
            <a:endParaRPr lang="el-GR"/>
          </a:p>
        </p:txBody>
      </p:sp>
      <p:sp>
        <p:nvSpPr>
          <p:cNvPr id="7209" name="Text Box 46"/>
          <p:cNvSpPr txBox="1">
            <a:spLocks noChangeArrowheads="1"/>
          </p:cNvSpPr>
          <p:nvPr/>
        </p:nvSpPr>
        <p:spPr bwMode="auto">
          <a:xfrm>
            <a:off x="238125" y="2262188"/>
            <a:ext cx="906463" cy="366712"/>
          </a:xfrm>
          <a:prstGeom prst="rect">
            <a:avLst/>
          </a:prstGeom>
          <a:noFill/>
          <a:ln w="12700">
            <a:noFill/>
            <a:miter lim="800000"/>
            <a:headEnd type="none" w="sm" len="sm"/>
            <a:tailEnd type="none" w="sm" len="sm"/>
          </a:ln>
        </p:spPr>
        <p:txBody>
          <a:bodyPr wrap="none">
            <a:spAutoFit/>
          </a:bodyPr>
          <a:lstStyle/>
          <a:p>
            <a:r>
              <a:rPr lang="el-GR" sz="1800"/>
              <a:t>Σήμα</a:t>
            </a:r>
            <a:r>
              <a:rPr lang="en-US" sz="1800"/>
              <a:t> 1</a:t>
            </a:r>
            <a:endParaRPr lang="en-GB" sz="1800"/>
          </a:p>
        </p:txBody>
      </p:sp>
      <p:sp>
        <p:nvSpPr>
          <p:cNvPr id="7210" name="Text Box 47"/>
          <p:cNvSpPr txBox="1">
            <a:spLocks noChangeArrowheads="1"/>
          </p:cNvSpPr>
          <p:nvPr/>
        </p:nvSpPr>
        <p:spPr bwMode="auto">
          <a:xfrm>
            <a:off x="238125" y="4114800"/>
            <a:ext cx="944563" cy="366713"/>
          </a:xfrm>
          <a:prstGeom prst="rect">
            <a:avLst/>
          </a:prstGeom>
          <a:noFill/>
          <a:ln w="12700">
            <a:noFill/>
            <a:miter lim="800000"/>
            <a:headEnd type="none" w="sm" len="sm"/>
            <a:tailEnd type="none" w="sm" len="sm"/>
          </a:ln>
        </p:spPr>
        <p:txBody>
          <a:bodyPr wrap="none">
            <a:spAutoFit/>
          </a:bodyPr>
          <a:lstStyle/>
          <a:p>
            <a:r>
              <a:rPr lang="el-GR" sz="1800"/>
              <a:t>Σήμα</a:t>
            </a:r>
            <a:r>
              <a:rPr lang="en-US" sz="1800"/>
              <a:t> N</a:t>
            </a:r>
            <a:endParaRPr lang="en-GB" sz="1800"/>
          </a:p>
        </p:txBody>
      </p:sp>
      <p:sp>
        <p:nvSpPr>
          <p:cNvPr id="7211" name="Line 48"/>
          <p:cNvSpPr>
            <a:spLocks noChangeShapeType="1"/>
          </p:cNvSpPr>
          <p:nvPr/>
        </p:nvSpPr>
        <p:spPr bwMode="auto">
          <a:xfrm>
            <a:off x="2895600" y="1371600"/>
            <a:ext cx="0" cy="762000"/>
          </a:xfrm>
          <a:prstGeom prst="line">
            <a:avLst/>
          </a:prstGeom>
          <a:noFill/>
          <a:ln w="12700">
            <a:solidFill>
              <a:schemeClr val="tx1"/>
            </a:solidFill>
            <a:round/>
            <a:headEnd type="triangle" w="med" len="med"/>
            <a:tailEnd type="none" w="sm" len="sm"/>
          </a:ln>
        </p:spPr>
        <p:txBody>
          <a:bodyPr/>
          <a:lstStyle/>
          <a:p>
            <a:endParaRPr lang="en-US"/>
          </a:p>
        </p:txBody>
      </p:sp>
      <p:sp>
        <p:nvSpPr>
          <p:cNvPr id="7212" name="Line 49"/>
          <p:cNvSpPr>
            <a:spLocks noChangeShapeType="1"/>
          </p:cNvSpPr>
          <p:nvPr/>
        </p:nvSpPr>
        <p:spPr bwMode="auto">
          <a:xfrm>
            <a:off x="2895600" y="2133600"/>
            <a:ext cx="1447800" cy="0"/>
          </a:xfrm>
          <a:prstGeom prst="line">
            <a:avLst/>
          </a:prstGeom>
          <a:noFill/>
          <a:ln w="12700">
            <a:solidFill>
              <a:schemeClr val="tx1"/>
            </a:solidFill>
            <a:round/>
            <a:headEnd type="none" w="sm" len="sm"/>
            <a:tailEnd type="triangle" w="med" len="med"/>
          </a:ln>
        </p:spPr>
        <p:txBody>
          <a:bodyPr/>
          <a:lstStyle/>
          <a:p>
            <a:endParaRPr lang="en-US"/>
          </a:p>
        </p:txBody>
      </p:sp>
      <p:sp>
        <p:nvSpPr>
          <p:cNvPr id="7213" name="Text Box 54"/>
          <p:cNvSpPr txBox="1">
            <a:spLocks noChangeArrowheads="1"/>
          </p:cNvSpPr>
          <p:nvPr/>
        </p:nvSpPr>
        <p:spPr bwMode="auto">
          <a:xfrm>
            <a:off x="3276600" y="2133600"/>
            <a:ext cx="1138238" cy="338138"/>
          </a:xfrm>
          <a:prstGeom prst="rect">
            <a:avLst/>
          </a:prstGeom>
          <a:noFill/>
          <a:ln w="12700">
            <a:noFill/>
            <a:miter lim="800000"/>
            <a:headEnd type="none" w="sm" len="sm"/>
            <a:tailEnd type="none" w="sm" len="sm"/>
          </a:ln>
        </p:spPr>
        <p:txBody>
          <a:bodyPr wrap="none">
            <a:spAutoFit/>
          </a:bodyPr>
          <a:lstStyle/>
          <a:p>
            <a:r>
              <a:rPr lang="el-GR"/>
              <a:t>Συχνότητα</a:t>
            </a:r>
            <a:endParaRPr lang="en-GB"/>
          </a:p>
        </p:txBody>
      </p:sp>
      <p:sp>
        <p:nvSpPr>
          <p:cNvPr id="7214" name="Text Box 55"/>
          <p:cNvSpPr txBox="1">
            <a:spLocks noChangeArrowheads="1"/>
          </p:cNvSpPr>
          <p:nvPr/>
        </p:nvSpPr>
        <p:spPr bwMode="auto">
          <a:xfrm>
            <a:off x="2203450" y="1295400"/>
            <a:ext cx="687388" cy="338138"/>
          </a:xfrm>
          <a:prstGeom prst="rect">
            <a:avLst/>
          </a:prstGeom>
          <a:noFill/>
          <a:ln w="12700">
            <a:noFill/>
            <a:miter lim="800000"/>
            <a:headEnd type="none" w="sm" len="sm"/>
            <a:tailEnd type="none" w="sm" len="sm"/>
          </a:ln>
        </p:spPr>
        <p:txBody>
          <a:bodyPr wrap="none">
            <a:spAutoFit/>
          </a:bodyPr>
          <a:lstStyle/>
          <a:p>
            <a:r>
              <a:rPr lang="el-GR"/>
              <a:t>Ισχύς</a:t>
            </a:r>
            <a:endParaRPr lang="en-GB"/>
          </a:p>
        </p:txBody>
      </p:sp>
      <p:sp>
        <p:nvSpPr>
          <p:cNvPr id="7215" name="Line 56"/>
          <p:cNvSpPr>
            <a:spLocks noChangeShapeType="1"/>
          </p:cNvSpPr>
          <p:nvPr/>
        </p:nvSpPr>
        <p:spPr bwMode="auto">
          <a:xfrm>
            <a:off x="3124200" y="4572000"/>
            <a:ext cx="0" cy="762000"/>
          </a:xfrm>
          <a:prstGeom prst="line">
            <a:avLst/>
          </a:prstGeom>
          <a:noFill/>
          <a:ln w="12700">
            <a:solidFill>
              <a:schemeClr val="tx1"/>
            </a:solidFill>
            <a:round/>
            <a:headEnd type="triangle" w="med" len="med"/>
            <a:tailEnd type="none" w="sm" len="sm"/>
          </a:ln>
        </p:spPr>
        <p:txBody>
          <a:bodyPr/>
          <a:lstStyle/>
          <a:p>
            <a:endParaRPr lang="en-US"/>
          </a:p>
        </p:txBody>
      </p:sp>
      <p:sp>
        <p:nvSpPr>
          <p:cNvPr id="7216" name="Line 57"/>
          <p:cNvSpPr>
            <a:spLocks noChangeShapeType="1"/>
          </p:cNvSpPr>
          <p:nvPr/>
        </p:nvSpPr>
        <p:spPr bwMode="auto">
          <a:xfrm>
            <a:off x="3124200" y="5334000"/>
            <a:ext cx="1447800" cy="0"/>
          </a:xfrm>
          <a:prstGeom prst="line">
            <a:avLst/>
          </a:prstGeom>
          <a:noFill/>
          <a:ln w="12700">
            <a:solidFill>
              <a:schemeClr val="tx1"/>
            </a:solidFill>
            <a:round/>
            <a:headEnd type="none" w="sm" len="sm"/>
            <a:tailEnd type="triangle" w="med" len="med"/>
          </a:ln>
        </p:spPr>
        <p:txBody>
          <a:bodyPr/>
          <a:lstStyle/>
          <a:p>
            <a:endParaRPr lang="en-US"/>
          </a:p>
        </p:txBody>
      </p:sp>
      <p:sp>
        <p:nvSpPr>
          <p:cNvPr id="7217" name="Text Box 59"/>
          <p:cNvSpPr txBox="1">
            <a:spLocks noChangeArrowheads="1"/>
          </p:cNvSpPr>
          <p:nvPr/>
        </p:nvSpPr>
        <p:spPr bwMode="auto">
          <a:xfrm>
            <a:off x="3505200" y="5334000"/>
            <a:ext cx="1138238" cy="336550"/>
          </a:xfrm>
          <a:prstGeom prst="rect">
            <a:avLst/>
          </a:prstGeom>
          <a:noFill/>
          <a:ln w="12700">
            <a:noFill/>
            <a:miter lim="800000"/>
            <a:headEnd type="none" w="sm" len="sm"/>
            <a:tailEnd type="none" w="sm" len="sm"/>
          </a:ln>
        </p:spPr>
        <p:txBody>
          <a:bodyPr wrap="none">
            <a:spAutoFit/>
          </a:bodyPr>
          <a:lstStyle/>
          <a:p>
            <a:r>
              <a:rPr lang="el-GR"/>
              <a:t>Συχνότητα</a:t>
            </a:r>
            <a:endParaRPr lang="en-GB"/>
          </a:p>
        </p:txBody>
      </p:sp>
      <p:sp>
        <p:nvSpPr>
          <p:cNvPr id="7218" name="Text Box 60"/>
          <p:cNvSpPr txBox="1">
            <a:spLocks noChangeArrowheads="1"/>
          </p:cNvSpPr>
          <p:nvPr/>
        </p:nvSpPr>
        <p:spPr bwMode="auto">
          <a:xfrm>
            <a:off x="2432050" y="4495800"/>
            <a:ext cx="687388" cy="338138"/>
          </a:xfrm>
          <a:prstGeom prst="rect">
            <a:avLst/>
          </a:prstGeom>
          <a:noFill/>
          <a:ln w="12700">
            <a:noFill/>
            <a:miter lim="800000"/>
            <a:headEnd type="none" w="sm" len="sm"/>
            <a:tailEnd type="none" w="sm" len="sm"/>
          </a:ln>
        </p:spPr>
        <p:txBody>
          <a:bodyPr wrap="none">
            <a:spAutoFit/>
          </a:bodyPr>
          <a:lstStyle/>
          <a:p>
            <a:r>
              <a:rPr lang="el-GR"/>
              <a:t>Ισχύς</a:t>
            </a:r>
            <a:endParaRPr lang="en-GB"/>
          </a:p>
        </p:txBody>
      </p:sp>
      <p:sp>
        <p:nvSpPr>
          <p:cNvPr id="7219" name="Text Box 61"/>
          <p:cNvSpPr txBox="1">
            <a:spLocks noChangeArrowheads="1"/>
          </p:cNvSpPr>
          <p:nvPr/>
        </p:nvSpPr>
        <p:spPr bwMode="auto">
          <a:xfrm>
            <a:off x="755650" y="1628775"/>
            <a:ext cx="1582738" cy="581025"/>
          </a:xfrm>
          <a:prstGeom prst="rect">
            <a:avLst/>
          </a:prstGeom>
          <a:noFill/>
          <a:ln w="12700">
            <a:noFill/>
            <a:miter lim="800000"/>
            <a:headEnd type="none" w="sm" len="sm"/>
            <a:tailEnd type="none" w="sm" len="sm"/>
          </a:ln>
        </p:spPr>
        <p:txBody>
          <a:bodyPr>
            <a:spAutoFit/>
          </a:bodyPr>
          <a:lstStyle/>
          <a:p>
            <a:pPr algn="l"/>
            <a:r>
              <a:rPr lang="el-GR"/>
              <a:t>Διαμόρφωση στο κανάλι</a:t>
            </a:r>
            <a:r>
              <a:rPr lang="en-US"/>
              <a:t> 1</a:t>
            </a:r>
            <a:endParaRPr lang="en-GB"/>
          </a:p>
        </p:txBody>
      </p:sp>
      <p:sp>
        <p:nvSpPr>
          <p:cNvPr id="7220" name="Text Box 62"/>
          <p:cNvSpPr txBox="1">
            <a:spLocks noChangeArrowheads="1"/>
          </p:cNvSpPr>
          <p:nvPr/>
        </p:nvSpPr>
        <p:spPr bwMode="auto">
          <a:xfrm>
            <a:off x="827088" y="4581525"/>
            <a:ext cx="1649412" cy="581025"/>
          </a:xfrm>
          <a:prstGeom prst="rect">
            <a:avLst/>
          </a:prstGeom>
          <a:noFill/>
          <a:ln w="12700">
            <a:noFill/>
            <a:miter lim="800000"/>
            <a:headEnd type="none" w="sm" len="sm"/>
            <a:tailEnd type="none" w="sm" len="sm"/>
          </a:ln>
        </p:spPr>
        <p:txBody>
          <a:bodyPr>
            <a:spAutoFit/>
          </a:bodyPr>
          <a:lstStyle/>
          <a:p>
            <a:pPr algn="l"/>
            <a:r>
              <a:rPr lang="el-GR"/>
              <a:t>Διαμόρφωση στο κανάλι</a:t>
            </a:r>
            <a:r>
              <a:rPr lang="en-US"/>
              <a:t> N</a:t>
            </a:r>
            <a:endParaRPr lang="en-GB"/>
          </a:p>
        </p:txBody>
      </p:sp>
      <p:sp>
        <p:nvSpPr>
          <p:cNvPr id="7221" name="Text Box 63"/>
          <p:cNvSpPr txBox="1">
            <a:spLocks noChangeArrowheads="1"/>
          </p:cNvSpPr>
          <p:nvPr/>
        </p:nvSpPr>
        <p:spPr bwMode="auto">
          <a:xfrm>
            <a:off x="6659563" y="1628775"/>
            <a:ext cx="1800225" cy="581025"/>
          </a:xfrm>
          <a:prstGeom prst="rect">
            <a:avLst/>
          </a:prstGeom>
          <a:noFill/>
          <a:ln w="12700">
            <a:noFill/>
            <a:miter lim="800000"/>
            <a:headEnd type="none" w="sm" len="sm"/>
            <a:tailEnd type="none" w="sm" len="sm"/>
          </a:ln>
        </p:spPr>
        <p:txBody>
          <a:bodyPr>
            <a:spAutoFit/>
          </a:bodyPr>
          <a:lstStyle/>
          <a:p>
            <a:pPr algn="l"/>
            <a:r>
              <a:rPr lang="el-GR"/>
              <a:t>Συντονισμένος στο κανάλι</a:t>
            </a:r>
            <a:r>
              <a:rPr lang="en-US"/>
              <a:t> 1</a:t>
            </a:r>
            <a:endParaRPr lang="en-GB"/>
          </a:p>
        </p:txBody>
      </p:sp>
      <p:sp>
        <p:nvSpPr>
          <p:cNvPr id="7222" name="Text Box 64"/>
          <p:cNvSpPr txBox="1">
            <a:spLocks noChangeArrowheads="1"/>
          </p:cNvSpPr>
          <p:nvPr/>
        </p:nvSpPr>
        <p:spPr bwMode="auto">
          <a:xfrm>
            <a:off x="6705600" y="4572000"/>
            <a:ext cx="1754188" cy="581025"/>
          </a:xfrm>
          <a:prstGeom prst="rect">
            <a:avLst/>
          </a:prstGeom>
          <a:noFill/>
          <a:ln w="12700">
            <a:noFill/>
            <a:miter lim="800000"/>
            <a:headEnd type="none" w="sm" len="sm"/>
            <a:tailEnd type="none" w="sm" len="sm"/>
          </a:ln>
        </p:spPr>
        <p:txBody>
          <a:bodyPr>
            <a:spAutoFit/>
          </a:bodyPr>
          <a:lstStyle/>
          <a:p>
            <a:pPr algn="l"/>
            <a:r>
              <a:rPr lang="el-GR"/>
              <a:t>Συντονισμένος στο κανάλι </a:t>
            </a:r>
            <a:r>
              <a:rPr lang="en-US"/>
              <a:t> N</a:t>
            </a:r>
            <a:endParaRPr lang="en-GB"/>
          </a:p>
        </p:txBody>
      </p:sp>
      <p:sp>
        <p:nvSpPr>
          <p:cNvPr id="7223" name="Line 67"/>
          <p:cNvSpPr>
            <a:spLocks noChangeShapeType="1"/>
          </p:cNvSpPr>
          <p:nvPr/>
        </p:nvSpPr>
        <p:spPr bwMode="auto">
          <a:xfrm>
            <a:off x="1143000" y="2438400"/>
            <a:ext cx="228600" cy="0"/>
          </a:xfrm>
          <a:prstGeom prst="line">
            <a:avLst/>
          </a:prstGeom>
          <a:noFill/>
          <a:ln w="12700">
            <a:solidFill>
              <a:schemeClr val="tx1"/>
            </a:solidFill>
            <a:round/>
            <a:headEnd type="none" w="sm" len="sm"/>
            <a:tailEnd type="triangle" w="sm" len="sm"/>
          </a:ln>
        </p:spPr>
        <p:txBody>
          <a:bodyPr/>
          <a:lstStyle/>
          <a:p>
            <a:endParaRPr lang="en-US"/>
          </a:p>
        </p:txBody>
      </p:sp>
      <p:sp>
        <p:nvSpPr>
          <p:cNvPr id="7224" name="Line 68"/>
          <p:cNvSpPr>
            <a:spLocks noChangeShapeType="1"/>
          </p:cNvSpPr>
          <p:nvPr/>
        </p:nvSpPr>
        <p:spPr bwMode="auto">
          <a:xfrm>
            <a:off x="1143000" y="4267200"/>
            <a:ext cx="228600" cy="0"/>
          </a:xfrm>
          <a:prstGeom prst="line">
            <a:avLst/>
          </a:prstGeom>
          <a:noFill/>
          <a:ln w="12700">
            <a:solidFill>
              <a:schemeClr val="tx1"/>
            </a:solidFill>
            <a:round/>
            <a:headEnd type="none" w="sm" len="sm"/>
            <a:tailEnd type="triangle" w="sm" len="sm"/>
          </a:ln>
        </p:spPr>
        <p:txBody>
          <a:bodyPr/>
          <a:lstStyle/>
          <a:p>
            <a:endParaRPr lang="en-US"/>
          </a:p>
        </p:txBody>
      </p:sp>
      <p:sp>
        <p:nvSpPr>
          <p:cNvPr id="7225" name="Line 69"/>
          <p:cNvSpPr>
            <a:spLocks noChangeShapeType="1"/>
          </p:cNvSpPr>
          <p:nvPr/>
        </p:nvSpPr>
        <p:spPr bwMode="auto">
          <a:xfrm>
            <a:off x="7467600" y="2438400"/>
            <a:ext cx="228600" cy="0"/>
          </a:xfrm>
          <a:prstGeom prst="line">
            <a:avLst/>
          </a:prstGeom>
          <a:noFill/>
          <a:ln w="12700">
            <a:solidFill>
              <a:schemeClr val="tx1"/>
            </a:solidFill>
            <a:round/>
            <a:headEnd type="none" w="sm" len="sm"/>
            <a:tailEnd type="triangle" w="sm" len="sm"/>
          </a:ln>
        </p:spPr>
        <p:txBody>
          <a:bodyPr/>
          <a:lstStyle/>
          <a:p>
            <a:endParaRPr lang="en-US"/>
          </a:p>
        </p:txBody>
      </p:sp>
      <p:sp>
        <p:nvSpPr>
          <p:cNvPr id="7226" name="Line 70"/>
          <p:cNvSpPr>
            <a:spLocks noChangeShapeType="1"/>
          </p:cNvSpPr>
          <p:nvPr/>
        </p:nvSpPr>
        <p:spPr bwMode="auto">
          <a:xfrm>
            <a:off x="7467600" y="4267200"/>
            <a:ext cx="228600" cy="0"/>
          </a:xfrm>
          <a:prstGeom prst="line">
            <a:avLst/>
          </a:prstGeom>
          <a:noFill/>
          <a:ln w="12700">
            <a:solidFill>
              <a:schemeClr val="tx1"/>
            </a:solidFill>
            <a:round/>
            <a:headEnd type="none" w="sm" len="sm"/>
            <a:tailEnd type="triangle" w="sm" len="sm"/>
          </a:ln>
        </p:spPr>
        <p:txBody>
          <a:bodyPr/>
          <a:lstStyle/>
          <a:p>
            <a:endParaRPr lang="en-US"/>
          </a:p>
        </p:txBody>
      </p:sp>
      <p:sp>
        <p:nvSpPr>
          <p:cNvPr id="7227" name="Text Box 71"/>
          <p:cNvSpPr txBox="1">
            <a:spLocks noChangeArrowheads="1"/>
          </p:cNvSpPr>
          <p:nvPr/>
        </p:nvSpPr>
        <p:spPr bwMode="auto">
          <a:xfrm>
            <a:off x="7799388" y="2262188"/>
            <a:ext cx="906462" cy="366712"/>
          </a:xfrm>
          <a:prstGeom prst="rect">
            <a:avLst/>
          </a:prstGeom>
          <a:noFill/>
          <a:ln w="12700">
            <a:noFill/>
            <a:miter lim="800000"/>
            <a:headEnd type="none" w="sm" len="sm"/>
            <a:tailEnd type="none" w="sm" len="sm"/>
          </a:ln>
        </p:spPr>
        <p:txBody>
          <a:bodyPr wrap="none">
            <a:spAutoFit/>
          </a:bodyPr>
          <a:lstStyle/>
          <a:p>
            <a:r>
              <a:rPr lang="el-GR" sz="1800"/>
              <a:t>Σήμα</a:t>
            </a:r>
            <a:r>
              <a:rPr lang="en-US" sz="1800"/>
              <a:t> 1</a:t>
            </a:r>
            <a:endParaRPr lang="en-GB" sz="1800"/>
          </a:p>
        </p:txBody>
      </p:sp>
      <p:sp>
        <p:nvSpPr>
          <p:cNvPr id="7228" name="Text Box 72"/>
          <p:cNvSpPr txBox="1">
            <a:spLocks noChangeArrowheads="1"/>
          </p:cNvSpPr>
          <p:nvPr/>
        </p:nvSpPr>
        <p:spPr bwMode="auto">
          <a:xfrm>
            <a:off x="7799388" y="4114800"/>
            <a:ext cx="944562" cy="366713"/>
          </a:xfrm>
          <a:prstGeom prst="rect">
            <a:avLst/>
          </a:prstGeom>
          <a:noFill/>
          <a:ln w="12700">
            <a:noFill/>
            <a:miter lim="800000"/>
            <a:headEnd type="none" w="sm" len="sm"/>
            <a:tailEnd type="none" w="sm" len="sm"/>
          </a:ln>
        </p:spPr>
        <p:txBody>
          <a:bodyPr wrap="none">
            <a:spAutoFit/>
          </a:bodyPr>
          <a:lstStyle/>
          <a:p>
            <a:r>
              <a:rPr lang="el-GR" sz="1800"/>
              <a:t>Σήμα</a:t>
            </a:r>
            <a:r>
              <a:rPr lang="en-US" sz="1800"/>
              <a:t> N</a:t>
            </a:r>
            <a:endParaRPr lang="en-GB"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l-GR" smtClean="0"/>
              <a:t>Πολυπλεξία με διαίρεση χρόνου</a:t>
            </a:r>
            <a:endParaRPr lang="en-GB" smtClean="0"/>
          </a:p>
        </p:txBody>
      </p:sp>
      <p:sp>
        <p:nvSpPr>
          <p:cNvPr id="8195" name="Text Box 18"/>
          <p:cNvSpPr txBox="1">
            <a:spLocks noChangeArrowheads="1"/>
          </p:cNvSpPr>
          <p:nvPr/>
        </p:nvSpPr>
        <p:spPr bwMode="auto">
          <a:xfrm>
            <a:off x="103188" y="2262188"/>
            <a:ext cx="906462" cy="366712"/>
          </a:xfrm>
          <a:prstGeom prst="rect">
            <a:avLst/>
          </a:prstGeom>
          <a:noFill/>
          <a:ln w="12700">
            <a:noFill/>
            <a:miter lim="800000"/>
            <a:headEnd type="none" w="sm" len="sm"/>
            <a:tailEnd type="none" w="sm" len="sm"/>
          </a:ln>
        </p:spPr>
        <p:txBody>
          <a:bodyPr wrap="none">
            <a:spAutoFit/>
          </a:bodyPr>
          <a:lstStyle/>
          <a:p>
            <a:r>
              <a:rPr lang="el-GR" sz="1800"/>
              <a:t>Σήμα</a:t>
            </a:r>
            <a:r>
              <a:rPr lang="en-US" sz="1800"/>
              <a:t> 1</a:t>
            </a:r>
            <a:endParaRPr lang="en-GB" sz="1800"/>
          </a:p>
        </p:txBody>
      </p:sp>
      <p:sp>
        <p:nvSpPr>
          <p:cNvPr id="8196" name="Text Box 19"/>
          <p:cNvSpPr txBox="1">
            <a:spLocks noChangeArrowheads="1"/>
          </p:cNvSpPr>
          <p:nvPr/>
        </p:nvSpPr>
        <p:spPr bwMode="auto">
          <a:xfrm>
            <a:off x="103188" y="4114800"/>
            <a:ext cx="944562" cy="366713"/>
          </a:xfrm>
          <a:prstGeom prst="rect">
            <a:avLst/>
          </a:prstGeom>
          <a:noFill/>
          <a:ln w="12700">
            <a:noFill/>
            <a:miter lim="800000"/>
            <a:headEnd type="none" w="sm" len="sm"/>
            <a:tailEnd type="none" w="sm" len="sm"/>
          </a:ln>
        </p:spPr>
        <p:txBody>
          <a:bodyPr wrap="none">
            <a:spAutoFit/>
          </a:bodyPr>
          <a:lstStyle/>
          <a:p>
            <a:r>
              <a:rPr lang="el-GR" sz="1800"/>
              <a:t>Σήμα</a:t>
            </a:r>
            <a:r>
              <a:rPr lang="en-US" sz="1800"/>
              <a:t> N</a:t>
            </a:r>
            <a:endParaRPr lang="en-GB" sz="1800"/>
          </a:p>
        </p:txBody>
      </p:sp>
      <p:sp>
        <p:nvSpPr>
          <p:cNvPr id="8197" name="Text Box 20"/>
          <p:cNvSpPr txBox="1">
            <a:spLocks noChangeArrowheads="1"/>
          </p:cNvSpPr>
          <p:nvPr/>
        </p:nvSpPr>
        <p:spPr bwMode="auto">
          <a:xfrm>
            <a:off x="2314575" y="4495800"/>
            <a:ext cx="669925" cy="336550"/>
          </a:xfrm>
          <a:prstGeom prst="rect">
            <a:avLst/>
          </a:prstGeom>
          <a:noFill/>
          <a:ln w="12700">
            <a:noFill/>
            <a:miter lim="800000"/>
            <a:headEnd type="none" w="sm" len="sm"/>
            <a:tailEnd type="none" w="sm" len="sm"/>
          </a:ln>
        </p:spPr>
        <p:txBody>
          <a:bodyPr wrap="none">
            <a:spAutoFit/>
          </a:bodyPr>
          <a:lstStyle/>
          <a:p>
            <a:r>
              <a:rPr lang="el-GR"/>
              <a:t>ισχύς</a:t>
            </a:r>
            <a:endParaRPr lang="en-GB"/>
          </a:p>
        </p:txBody>
      </p:sp>
      <p:sp>
        <p:nvSpPr>
          <p:cNvPr id="8198" name="Text Box 21"/>
          <p:cNvSpPr txBox="1">
            <a:spLocks noChangeArrowheads="1"/>
          </p:cNvSpPr>
          <p:nvPr/>
        </p:nvSpPr>
        <p:spPr bwMode="auto">
          <a:xfrm>
            <a:off x="627063" y="4572000"/>
            <a:ext cx="1641475" cy="581025"/>
          </a:xfrm>
          <a:prstGeom prst="rect">
            <a:avLst/>
          </a:prstGeom>
          <a:noFill/>
          <a:ln w="12700">
            <a:noFill/>
            <a:miter lim="800000"/>
            <a:headEnd type="none" w="sm" len="sm"/>
            <a:tailEnd type="none" w="sm" len="sm"/>
          </a:ln>
        </p:spPr>
        <p:txBody>
          <a:bodyPr>
            <a:spAutoFit/>
          </a:bodyPr>
          <a:lstStyle/>
          <a:p>
            <a:pPr algn="l"/>
            <a:r>
              <a:rPr lang="el-GR"/>
              <a:t>Διαμόρφωση στο κανάλι</a:t>
            </a:r>
            <a:r>
              <a:rPr lang="en-US"/>
              <a:t> N</a:t>
            </a:r>
            <a:endParaRPr lang="en-GB"/>
          </a:p>
        </p:txBody>
      </p:sp>
      <p:sp>
        <p:nvSpPr>
          <p:cNvPr id="8199" name="Line 22"/>
          <p:cNvSpPr>
            <a:spLocks noChangeShapeType="1"/>
          </p:cNvSpPr>
          <p:nvPr/>
        </p:nvSpPr>
        <p:spPr bwMode="auto">
          <a:xfrm>
            <a:off x="1008063" y="2438400"/>
            <a:ext cx="228600" cy="0"/>
          </a:xfrm>
          <a:prstGeom prst="line">
            <a:avLst/>
          </a:prstGeom>
          <a:noFill/>
          <a:ln w="12700">
            <a:solidFill>
              <a:schemeClr val="tx1"/>
            </a:solidFill>
            <a:round/>
            <a:headEnd type="none" w="sm" len="sm"/>
            <a:tailEnd type="triangle" w="sm" len="sm"/>
          </a:ln>
        </p:spPr>
        <p:txBody>
          <a:bodyPr/>
          <a:lstStyle/>
          <a:p>
            <a:endParaRPr lang="en-US"/>
          </a:p>
        </p:txBody>
      </p:sp>
      <p:sp>
        <p:nvSpPr>
          <p:cNvPr id="8200" name="Line 23"/>
          <p:cNvSpPr>
            <a:spLocks noChangeShapeType="1"/>
          </p:cNvSpPr>
          <p:nvPr/>
        </p:nvSpPr>
        <p:spPr bwMode="auto">
          <a:xfrm>
            <a:off x="1008063" y="4267200"/>
            <a:ext cx="228600" cy="0"/>
          </a:xfrm>
          <a:prstGeom prst="line">
            <a:avLst/>
          </a:prstGeom>
          <a:noFill/>
          <a:ln w="12700">
            <a:solidFill>
              <a:schemeClr val="tx1"/>
            </a:solidFill>
            <a:round/>
            <a:headEnd type="none" w="sm" len="sm"/>
            <a:tailEnd type="triangle" w="sm" len="sm"/>
          </a:ln>
        </p:spPr>
        <p:txBody>
          <a:bodyPr/>
          <a:lstStyle/>
          <a:p>
            <a:endParaRPr lang="en-US"/>
          </a:p>
        </p:txBody>
      </p:sp>
      <p:sp>
        <p:nvSpPr>
          <p:cNvPr id="8201" name="Text Box 26"/>
          <p:cNvSpPr txBox="1">
            <a:spLocks noChangeArrowheads="1"/>
          </p:cNvSpPr>
          <p:nvPr/>
        </p:nvSpPr>
        <p:spPr bwMode="auto">
          <a:xfrm>
            <a:off x="103188" y="2998788"/>
            <a:ext cx="906462" cy="366712"/>
          </a:xfrm>
          <a:prstGeom prst="rect">
            <a:avLst/>
          </a:prstGeom>
          <a:noFill/>
          <a:ln w="12700">
            <a:noFill/>
            <a:miter lim="800000"/>
            <a:headEnd type="none" w="sm" len="sm"/>
            <a:tailEnd type="none" w="sm" len="sm"/>
          </a:ln>
        </p:spPr>
        <p:txBody>
          <a:bodyPr wrap="none">
            <a:spAutoFit/>
          </a:bodyPr>
          <a:lstStyle/>
          <a:p>
            <a:r>
              <a:rPr lang="el-GR" sz="1800"/>
              <a:t>Σήμα</a:t>
            </a:r>
            <a:r>
              <a:rPr lang="en-US" sz="1800"/>
              <a:t> 2</a:t>
            </a:r>
            <a:endParaRPr lang="en-GB" sz="1800"/>
          </a:p>
        </p:txBody>
      </p:sp>
      <p:sp>
        <p:nvSpPr>
          <p:cNvPr id="8202" name="Line 27"/>
          <p:cNvSpPr>
            <a:spLocks noChangeShapeType="1"/>
          </p:cNvSpPr>
          <p:nvPr/>
        </p:nvSpPr>
        <p:spPr bwMode="auto">
          <a:xfrm>
            <a:off x="1001713" y="3200400"/>
            <a:ext cx="228600" cy="0"/>
          </a:xfrm>
          <a:prstGeom prst="line">
            <a:avLst/>
          </a:prstGeom>
          <a:noFill/>
          <a:ln w="12700">
            <a:solidFill>
              <a:schemeClr val="tx1"/>
            </a:solidFill>
            <a:round/>
            <a:headEnd type="none" w="sm" len="sm"/>
            <a:tailEnd type="triangle" w="sm" len="sm"/>
          </a:ln>
        </p:spPr>
        <p:txBody>
          <a:bodyPr/>
          <a:lstStyle/>
          <a:p>
            <a:endParaRPr lang="en-US"/>
          </a:p>
        </p:txBody>
      </p:sp>
      <p:sp>
        <p:nvSpPr>
          <p:cNvPr id="8203" name="Rectangle 28"/>
          <p:cNvSpPr>
            <a:spLocks noChangeArrowheads="1"/>
          </p:cNvSpPr>
          <p:nvPr/>
        </p:nvSpPr>
        <p:spPr bwMode="auto">
          <a:xfrm>
            <a:off x="1312863" y="2286000"/>
            <a:ext cx="1981200" cy="304800"/>
          </a:xfrm>
          <a:prstGeom prst="rect">
            <a:avLst/>
          </a:prstGeom>
          <a:solidFill>
            <a:schemeClr val="hlink"/>
          </a:solidFill>
          <a:ln w="12700">
            <a:solidFill>
              <a:schemeClr val="tx1"/>
            </a:solidFill>
            <a:miter lim="800000"/>
            <a:headEnd type="none" w="sm" len="sm"/>
            <a:tailEnd type="none" w="sm" len="sm"/>
          </a:ln>
        </p:spPr>
        <p:txBody>
          <a:bodyPr wrap="none" anchor="ctr"/>
          <a:lstStyle/>
          <a:p>
            <a:endParaRPr lang="el-GR"/>
          </a:p>
        </p:txBody>
      </p:sp>
      <p:sp>
        <p:nvSpPr>
          <p:cNvPr id="8204" name="Rectangle 29"/>
          <p:cNvSpPr>
            <a:spLocks noChangeArrowheads="1"/>
          </p:cNvSpPr>
          <p:nvPr/>
        </p:nvSpPr>
        <p:spPr bwMode="auto">
          <a:xfrm>
            <a:off x="1312863" y="3048000"/>
            <a:ext cx="1981200" cy="304800"/>
          </a:xfrm>
          <a:prstGeom prst="rect">
            <a:avLst/>
          </a:prstGeom>
          <a:solidFill>
            <a:srgbClr val="008000"/>
          </a:solidFill>
          <a:ln w="12700">
            <a:solidFill>
              <a:schemeClr val="tx1"/>
            </a:solidFill>
            <a:miter lim="800000"/>
            <a:headEnd type="none" w="sm" len="sm"/>
            <a:tailEnd type="none" w="sm" len="sm"/>
          </a:ln>
        </p:spPr>
        <p:txBody>
          <a:bodyPr wrap="none" anchor="ctr"/>
          <a:lstStyle/>
          <a:p>
            <a:endParaRPr lang="el-GR"/>
          </a:p>
        </p:txBody>
      </p:sp>
      <p:sp>
        <p:nvSpPr>
          <p:cNvPr id="8205" name="Rectangle 30"/>
          <p:cNvSpPr>
            <a:spLocks noChangeArrowheads="1"/>
          </p:cNvSpPr>
          <p:nvPr/>
        </p:nvSpPr>
        <p:spPr bwMode="auto">
          <a:xfrm>
            <a:off x="1312863" y="4114800"/>
            <a:ext cx="1981200" cy="304800"/>
          </a:xfrm>
          <a:prstGeom prst="rect">
            <a:avLst/>
          </a:prstGeom>
          <a:solidFill>
            <a:srgbClr val="0000FF"/>
          </a:solidFill>
          <a:ln w="12700">
            <a:solidFill>
              <a:schemeClr val="tx1"/>
            </a:solidFill>
            <a:miter lim="800000"/>
            <a:headEnd type="none" w="sm" len="sm"/>
            <a:tailEnd type="none" w="sm" len="sm"/>
          </a:ln>
        </p:spPr>
        <p:txBody>
          <a:bodyPr wrap="none" anchor="ctr"/>
          <a:lstStyle/>
          <a:p>
            <a:endParaRPr lang="el-GR"/>
          </a:p>
        </p:txBody>
      </p:sp>
      <p:sp>
        <p:nvSpPr>
          <p:cNvPr id="8206" name="Oval 31"/>
          <p:cNvSpPr>
            <a:spLocks noChangeArrowheads="1"/>
          </p:cNvSpPr>
          <p:nvPr/>
        </p:nvSpPr>
        <p:spPr bwMode="auto">
          <a:xfrm>
            <a:off x="4818063" y="3276600"/>
            <a:ext cx="228600" cy="228600"/>
          </a:xfrm>
          <a:prstGeom prst="ellipse">
            <a:avLst/>
          </a:prstGeom>
          <a:noFill/>
          <a:ln w="12700">
            <a:solidFill>
              <a:schemeClr val="tx1"/>
            </a:solidFill>
            <a:round/>
            <a:headEnd type="none" w="sm" len="sm"/>
            <a:tailEnd type="none" w="sm" len="sm"/>
          </a:ln>
        </p:spPr>
        <p:txBody>
          <a:bodyPr wrap="none" anchor="ctr"/>
          <a:lstStyle/>
          <a:p>
            <a:endParaRPr lang="el-GR"/>
          </a:p>
        </p:txBody>
      </p:sp>
      <p:sp>
        <p:nvSpPr>
          <p:cNvPr id="8207" name="Line 32"/>
          <p:cNvSpPr>
            <a:spLocks noChangeShapeType="1"/>
          </p:cNvSpPr>
          <p:nvPr/>
        </p:nvSpPr>
        <p:spPr bwMode="auto">
          <a:xfrm flipH="1" flipV="1">
            <a:off x="3522663" y="2514600"/>
            <a:ext cx="1295400" cy="838200"/>
          </a:xfrm>
          <a:prstGeom prst="line">
            <a:avLst/>
          </a:prstGeom>
          <a:noFill/>
          <a:ln w="12700">
            <a:solidFill>
              <a:schemeClr val="tx1"/>
            </a:solidFill>
            <a:round/>
            <a:headEnd type="none" w="sm" len="sm"/>
            <a:tailEnd type="triangle" w="med" len="med"/>
          </a:ln>
        </p:spPr>
        <p:txBody>
          <a:bodyPr/>
          <a:lstStyle/>
          <a:p>
            <a:endParaRPr lang="en-US"/>
          </a:p>
        </p:txBody>
      </p:sp>
      <p:sp>
        <p:nvSpPr>
          <p:cNvPr id="8208" name="AutoShape 33"/>
          <p:cNvSpPr>
            <a:spLocks noChangeArrowheads="1"/>
          </p:cNvSpPr>
          <p:nvPr/>
        </p:nvSpPr>
        <p:spPr bwMode="auto">
          <a:xfrm flipV="1">
            <a:off x="3675063" y="2667000"/>
            <a:ext cx="609600" cy="1295400"/>
          </a:xfrm>
          <a:prstGeom prst="curvedDownArrow">
            <a:avLst>
              <a:gd name="adj1" fmla="val 20000"/>
              <a:gd name="adj2" fmla="val 40000"/>
              <a:gd name="adj3" fmla="val 70833"/>
            </a:avLst>
          </a:prstGeom>
          <a:solidFill>
            <a:srgbClr val="FFFF99"/>
          </a:solidFill>
          <a:ln w="12700">
            <a:solidFill>
              <a:schemeClr val="tx1"/>
            </a:solidFill>
            <a:miter lim="800000"/>
            <a:headEnd type="none" w="sm" len="sm"/>
            <a:tailEnd type="none" w="sm" len="sm"/>
          </a:ln>
        </p:spPr>
        <p:txBody>
          <a:bodyPr wrap="none" anchor="ctr"/>
          <a:lstStyle/>
          <a:p>
            <a:endParaRPr lang="el-GR"/>
          </a:p>
        </p:txBody>
      </p:sp>
      <p:sp>
        <p:nvSpPr>
          <p:cNvPr id="8209" name="Line 34"/>
          <p:cNvSpPr>
            <a:spLocks noChangeShapeType="1"/>
          </p:cNvSpPr>
          <p:nvPr/>
        </p:nvSpPr>
        <p:spPr bwMode="auto">
          <a:xfrm>
            <a:off x="5181600" y="3124200"/>
            <a:ext cx="3429000" cy="0"/>
          </a:xfrm>
          <a:prstGeom prst="line">
            <a:avLst/>
          </a:prstGeom>
          <a:noFill/>
          <a:ln w="12700">
            <a:solidFill>
              <a:schemeClr val="tx1"/>
            </a:solidFill>
            <a:round/>
            <a:headEnd type="none" w="sm" len="sm"/>
            <a:tailEnd type="triangle" w="sm" len="sm"/>
          </a:ln>
        </p:spPr>
        <p:txBody>
          <a:bodyPr/>
          <a:lstStyle/>
          <a:p>
            <a:endParaRPr lang="en-US"/>
          </a:p>
        </p:txBody>
      </p:sp>
      <p:sp>
        <p:nvSpPr>
          <p:cNvPr id="8210" name="Text Box 35"/>
          <p:cNvSpPr txBox="1">
            <a:spLocks noChangeArrowheads="1"/>
          </p:cNvSpPr>
          <p:nvPr/>
        </p:nvSpPr>
        <p:spPr bwMode="auto">
          <a:xfrm>
            <a:off x="7854950" y="3200400"/>
            <a:ext cx="866775" cy="338138"/>
          </a:xfrm>
          <a:prstGeom prst="rect">
            <a:avLst/>
          </a:prstGeom>
          <a:noFill/>
          <a:ln w="12700">
            <a:noFill/>
            <a:miter lim="800000"/>
            <a:headEnd type="none" w="sm" len="sm"/>
            <a:tailEnd type="none" w="sm" len="sm"/>
          </a:ln>
        </p:spPr>
        <p:txBody>
          <a:bodyPr wrap="none">
            <a:spAutoFit/>
          </a:bodyPr>
          <a:lstStyle/>
          <a:p>
            <a:r>
              <a:rPr lang="el-GR"/>
              <a:t>Χρόνος</a:t>
            </a:r>
            <a:endParaRPr lang="en-GB"/>
          </a:p>
        </p:txBody>
      </p:sp>
      <p:sp>
        <p:nvSpPr>
          <p:cNvPr id="8211" name="Rectangle 36"/>
          <p:cNvSpPr>
            <a:spLocks noChangeArrowheads="1"/>
          </p:cNvSpPr>
          <p:nvPr/>
        </p:nvSpPr>
        <p:spPr bwMode="auto">
          <a:xfrm>
            <a:off x="8001000" y="2667000"/>
            <a:ext cx="381000" cy="457200"/>
          </a:xfrm>
          <a:prstGeom prst="rect">
            <a:avLst/>
          </a:prstGeom>
          <a:solidFill>
            <a:schemeClr val="hlink"/>
          </a:solidFill>
          <a:ln w="12700">
            <a:solidFill>
              <a:schemeClr val="tx1"/>
            </a:solidFill>
            <a:miter lim="800000"/>
            <a:headEnd type="none" w="sm" len="sm"/>
            <a:tailEnd type="none" w="sm" len="sm"/>
          </a:ln>
        </p:spPr>
        <p:txBody>
          <a:bodyPr wrap="none" anchor="ctr"/>
          <a:lstStyle/>
          <a:p>
            <a:endParaRPr lang="el-GR"/>
          </a:p>
        </p:txBody>
      </p:sp>
      <p:sp>
        <p:nvSpPr>
          <p:cNvPr id="8212" name="Rectangle 37"/>
          <p:cNvSpPr>
            <a:spLocks noChangeArrowheads="1"/>
          </p:cNvSpPr>
          <p:nvPr/>
        </p:nvSpPr>
        <p:spPr bwMode="auto">
          <a:xfrm>
            <a:off x="7620000" y="2667000"/>
            <a:ext cx="381000" cy="457200"/>
          </a:xfrm>
          <a:prstGeom prst="rect">
            <a:avLst/>
          </a:prstGeom>
          <a:solidFill>
            <a:srgbClr val="008000"/>
          </a:solidFill>
          <a:ln w="12700">
            <a:solidFill>
              <a:schemeClr val="tx1"/>
            </a:solidFill>
            <a:miter lim="800000"/>
            <a:headEnd type="none" w="sm" len="sm"/>
            <a:tailEnd type="none" w="sm" len="sm"/>
          </a:ln>
        </p:spPr>
        <p:txBody>
          <a:bodyPr wrap="none" anchor="ctr"/>
          <a:lstStyle/>
          <a:p>
            <a:endParaRPr lang="el-GR"/>
          </a:p>
        </p:txBody>
      </p:sp>
      <p:sp>
        <p:nvSpPr>
          <p:cNvPr id="8213" name="Rectangle 38"/>
          <p:cNvSpPr>
            <a:spLocks noChangeArrowheads="1"/>
          </p:cNvSpPr>
          <p:nvPr/>
        </p:nvSpPr>
        <p:spPr bwMode="auto">
          <a:xfrm>
            <a:off x="6705600" y="2667000"/>
            <a:ext cx="381000" cy="457200"/>
          </a:xfrm>
          <a:prstGeom prst="rect">
            <a:avLst/>
          </a:prstGeom>
          <a:solidFill>
            <a:srgbClr val="0000FF"/>
          </a:solidFill>
          <a:ln w="12700">
            <a:solidFill>
              <a:schemeClr val="tx1"/>
            </a:solidFill>
            <a:miter lim="800000"/>
            <a:headEnd type="none" w="sm" len="sm"/>
            <a:tailEnd type="none" w="sm" len="sm"/>
          </a:ln>
        </p:spPr>
        <p:txBody>
          <a:bodyPr wrap="none" anchor="ctr"/>
          <a:lstStyle/>
          <a:p>
            <a:endParaRPr lang="el-GR"/>
          </a:p>
        </p:txBody>
      </p:sp>
      <p:sp>
        <p:nvSpPr>
          <p:cNvPr id="8214" name="Line 41"/>
          <p:cNvSpPr>
            <a:spLocks noChangeShapeType="1"/>
          </p:cNvSpPr>
          <p:nvPr/>
        </p:nvSpPr>
        <p:spPr bwMode="auto">
          <a:xfrm>
            <a:off x="6324600" y="3276600"/>
            <a:ext cx="381000" cy="0"/>
          </a:xfrm>
          <a:prstGeom prst="line">
            <a:avLst/>
          </a:prstGeom>
          <a:noFill/>
          <a:ln w="12700">
            <a:solidFill>
              <a:schemeClr val="tx1"/>
            </a:solidFill>
            <a:round/>
            <a:headEnd type="triangle" w="med" len="med"/>
            <a:tailEnd type="triangle" w="med" len="med"/>
          </a:ln>
        </p:spPr>
        <p:txBody>
          <a:bodyPr/>
          <a:lstStyle/>
          <a:p>
            <a:endParaRPr lang="en-US"/>
          </a:p>
        </p:txBody>
      </p:sp>
      <p:sp>
        <p:nvSpPr>
          <p:cNvPr id="8215" name="Text Box 42"/>
          <p:cNvSpPr txBox="1">
            <a:spLocks noChangeArrowheads="1"/>
          </p:cNvSpPr>
          <p:nvPr/>
        </p:nvSpPr>
        <p:spPr bwMode="auto">
          <a:xfrm>
            <a:off x="6172200" y="3352800"/>
            <a:ext cx="847725" cy="581025"/>
          </a:xfrm>
          <a:prstGeom prst="rect">
            <a:avLst/>
          </a:prstGeom>
          <a:noFill/>
          <a:ln w="12700">
            <a:noFill/>
            <a:miter lim="800000"/>
            <a:headEnd type="none" w="sm" len="sm"/>
            <a:tailEnd type="none" w="sm" len="sm"/>
          </a:ln>
        </p:spPr>
        <p:txBody>
          <a:bodyPr>
            <a:spAutoFit/>
          </a:bodyPr>
          <a:lstStyle/>
          <a:p>
            <a:pPr algn="l"/>
            <a:r>
              <a:rPr lang="el-GR"/>
              <a:t>Χρονο-θυρίδα</a:t>
            </a:r>
            <a:endParaRPr lang="en-GB"/>
          </a:p>
        </p:txBody>
      </p:sp>
      <p:sp>
        <p:nvSpPr>
          <p:cNvPr id="8216" name="Rectangle 43"/>
          <p:cNvSpPr>
            <a:spLocks noChangeArrowheads="1"/>
          </p:cNvSpPr>
          <p:nvPr/>
        </p:nvSpPr>
        <p:spPr bwMode="auto">
          <a:xfrm>
            <a:off x="6324600" y="2667000"/>
            <a:ext cx="381000" cy="457200"/>
          </a:xfrm>
          <a:prstGeom prst="rect">
            <a:avLst/>
          </a:prstGeom>
          <a:solidFill>
            <a:schemeClr val="hlink"/>
          </a:solidFill>
          <a:ln w="12700">
            <a:solidFill>
              <a:schemeClr val="tx1"/>
            </a:solidFill>
            <a:miter lim="800000"/>
            <a:headEnd type="none" w="sm" len="sm"/>
            <a:tailEnd type="none" w="sm" len="sm"/>
          </a:ln>
        </p:spPr>
        <p:txBody>
          <a:bodyPr wrap="none" anchor="ctr"/>
          <a:lstStyle/>
          <a:p>
            <a:endParaRPr lang="el-GR"/>
          </a:p>
        </p:txBody>
      </p:sp>
      <p:sp>
        <p:nvSpPr>
          <p:cNvPr id="8217" name="Rectangle 44"/>
          <p:cNvSpPr>
            <a:spLocks noChangeArrowheads="1"/>
          </p:cNvSpPr>
          <p:nvPr/>
        </p:nvSpPr>
        <p:spPr bwMode="auto">
          <a:xfrm>
            <a:off x="5943600" y="2667000"/>
            <a:ext cx="381000" cy="457200"/>
          </a:xfrm>
          <a:prstGeom prst="rect">
            <a:avLst/>
          </a:prstGeom>
          <a:solidFill>
            <a:srgbClr val="008000"/>
          </a:solidFill>
          <a:ln w="12700">
            <a:solidFill>
              <a:schemeClr val="tx1"/>
            </a:solidFill>
            <a:miter lim="800000"/>
            <a:headEnd type="none" w="sm" len="sm"/>
            <a:tailEnd type="none" w="sm" len="sm"/>
          </a:ln>
        </p:spPr>
        <p:txBody>
          <a:bodyPr wrap="none" anchor="ctr"/>
          <a:lstStyle/>
          <a:p>
            <a:endParaRPr lang="el-GR"/>
          </a:p>
        </p:txBody>
      </p:sp>
      <p:sp>
        <p:nvSpPr>
          <p:cNvPr id="8218" name="Rectangle 45"/>
          <p:cNvSpPr>
            <a:spLocks noChangeArrowheads="1"/>
          </p:cNvSpPr>
          <p:nvPr/>
        </p:nvSpPr>
        <p:spPr bwMode="auto">
          <a:xfrm>
            <a:off x="5029200" y="2667000"/>
            <a:ext cx="381000" cy="457200"/>
          </a:xfrm>
          <a:prstGeom prst="rect">
            <a:avLst/>
          </a:prstGeom>
          <a:solidFill>
            <a:srgbClr val="0000FF"/>
          </a:solidFill>
          <a:ln w="12700">
            <a:solidFill>
              <a:schemeClr val="tx1"/>
            </a:solidFill>
            <a:miter lim="800000"/>
            <a:headEnd type="none" w="sm" len="sm"/>
            <a:tailEnd type="none" w="sm" len="sm"/>
          </a:ln>
        </p:spPr>
        <p:txBody>
          <a:bodyPr wrap="none" anchor="ctr"/>
          <a:lstStyle/>
          <a:p>
            <a:endParaRPr lang="el-GR"/>
          </a:p>
        </p:txBody>
      </p:sp>
      <p:sp>
        <p:nvSpPr>
          <p:cNvPr id="8219" name="Line 47"/>
          <p:cNvSpPr>
            <a:spLocks noChangeShapeType="1"/>
          </p:cNvSpPr>
          <p:nvPr/>
        </p:nvSpPr>
        <p:spPr bwMode="auto">
          <a:xfrm flipV="1">
            <a:off x="5029200" y="2209800"/>
            <a:ext cx="0" cy="914400"/>
          </a:xfrm>
          <a:prstGeom prst="line">
            <a:avLst/>
          </a:prstGeom>
          <a:noFill/>
          <a:ln w="12700">
            <a:solidFill>
              <a:schemeClr val="tx1"/>
            </a:solidFill>
            <a:round/>
            <a:headEnd type="none" w="sm" len="sm"/>
            <a:tailEnd type="none" w="sm" len="sm"/>
          </a:ln>
        </p:spPr>
        <p:txBody>
          <a:bodyPr/>
          <a:lstStyle/>
          <a:p>
            <a:endParaRPr lang="en-US"/>
          </a:p>
        </p:txBody>
      </p:sp>
      <p:sp>
        <p:nvSpPr>
          <p:cNvPr id="8220" name="Line 48"/>
          <p:cNvSpPr>
            <a:spLocks noChangeShapeType="1"/>
          </p:cNvSpPr>
          <p:nvPr/>
        </p:nvSpPr>
        <p:spPr bwMode="auto">
          <a:xfrm flipV="1">
            <a:off x="6705600" y="2209800"/>
            <a:ext cx="0" cy="914400"/>
          </a:xfrm>
          <a:prstGeom prst="line">
            <a:avLst/>
          </a:prstGeom>
          <a:noFill/>
          <a:ln w="12700">
            <a:solidFill>
              <a:schemeClr val="tx1"/>
            </a:solidFill>
            <a:round/>
            <a:headEnd type="none" w="sm" len="sm"/>
            <a:tailEnd type="none" w="sm" len="sm"/>
          </a:ln>
        </p:spPr>
        <p:txBody>
          <a:bodyPr/>
          <a:lstStyle/>
          <a:p>
            <a:endParaRPr lang="en-US"/>
          </a:p>
        </p:txBody>
      </p:sp>
      <p:sp>
        <p:nvSpPr>
          <p:cNvPr id="8221" name="Line 49"/>
          <p:cNvSpPr>
            <a:spLocks noChangeShapeType="1"/>
          </p:cNvSpPr>
          <p:nvPr/>
        </p:nvSpPr>
        <p:spPr bwMode="auto">
          <a:xfrm>
            <a:off x="5029200" y="2286000"/>
            <a:ext cx="1676400" cy="0"/>
          </a:xfrm>
          <a:prstGeom prst="line">
            <a:avLst/>
          </a:prstGeom>
          <a:noFill/>
          <a:ln w="12700">
            <a:solidFill>
              <a:schemeClr val="tx1"/>
            </a:solidFill>
            <a:round/>
            <a:headEnd type="triangle" w="lg" len="med"/>
            <a:tailEnd type="triangle" w="lg" len="med"/>
          </a:ln>
        </p:spPr>
        <p:txBody>
          <a:bodyPr/>
          <a:lstStyle/>
          <a:p>
            <a:endParaRPr lang="en-US"/>
          </a:p>
        </p:txBody>
      </p:sp>
      <p:sp>
        <p:nvSpPr>
          <p:cNvPr id="8222" name="Text Box 50"/>
          <p:cNvSpPr txBox="1">
            <a:spLocks noChangeArrowheads="1"/>
          </p:cNvSpPr>
          <p:nvPr/>
        </p:nvSpPr>
        <p:spPr bwMode="auto">
          <a:xfrm>
            <a:off x="4932363" y="1844675"/>
            <a:ext cx="1657350" cy="336550"/>
          </a:xfrm>
          <a:prstGeom prst="rect">
            <a:avLst/>
          </a:prstGeom>
          <a:noFill/>
          <a:ln w="12700">
            <a:noFill/>
            <a:miter lim="800000"/>
            <a:headEnd type="none" w="sm" len="sm"/>
            <a:tailEnd type="none" w="sm" len="sm"/>
          </a:ln>
        </p:spPr>
        <p:txBody>
          <a:bodyPr wrap="none">
            <a:spAutoFit/>
          </a:bodyPr>
          <a:lstStyle/>
          <a:p>
            <a:r>
              <a:rPr lang="el-GR"/>
              <a:t>Πλαίσιο (</a:t>
            </a:r>
            <a:r>
              <a:rPr lang="en-US"/>
              <a:t>Frame</a:t>
            </a:r>
            <a:r>
              <a:rPr lang="el-GR"/>
              <a:t>)</a:t>
            </a:r>
            <a:endParaRPr lang="en-GB"/>
          </a:p>
        </p:txBody>
      </p:sp>
      <p:sp>
        <p:nvSpPr>
          <p:cNvPr id="8223" name="Text Box 51"/>
          <p:cNvSpPr txBox="1">
            <a:spLocks noChangeArrowheads="1"/>
          </p:cNvSpPr>
          <p:nvPr/>
        </p:nvSpPr>
        <p:spPr bwMode="auto">
          <a:xfrm>
            <a:off x="5105400" y="2362200"/>
            <a:ext cx="296863" cy="336550"/>
          </a:xfrm>
          <a:prstGeom prst="rect">
            <a:avLst/>
          </a:prstGeom>
          <a:noFill/>
          <a:ln w="12700">
            <a:noFill/>
            <a:miter lim="800000"/>
            <a:headEnd type="none" w="sm" len="sm"/>
            <a:tailEnd type="none" w="sm" len="sm"/>
          </a:ln>
        </p:spPr>
        <p:txBody>
          <a:bodyPr wrap="none">
            <a:spAutoFit/>
          </a:bodyPr>
          <a:lstStyle/>
          <a:p>
            <a:r>
              <a:rPr lang="en-US"/>
              <a:t>1</a:t>
            </a:r>
            <a:endParaRPr lang="en-GB"/>
          </a:p>
        </p:txBody>
      </p:sp>
      <p:sp>
        <p:nvSpPr>
          <p:cNvPr id="8224" name="Text Box 52"/>
          <p:cNvSpPr txBox="1">
            <a:spLocks noChangeArrowheads="1"/>
          </p:cNvSpPr>
          <p:nvPr/>
        </p:nvSpPr>
        <p:spPr bwMode="auto">
          <a:xfrm>
            <a:off x="5410200" y="2590800"/>
            <a:ext cx="539750" cy="519113"/>
          </a:xfrm>
          <a:prstGeom prst="rect">
            <a:avLst/>
          </a:prstGeom>
          <a:noFill/>
          <a:ln w="12700">
            <a:noFill/>
            <a:miter lim="800000"/>
            <a:headEnd type="none" w="sm" len="sm"/>
            <a:tailEnd type="none" w="sm" len="sm"/>
          </a:ln>
        </p:spPr>
        <p:txBody>
          <a:bodyPr wrap="none">
            <a:spAutoFit/>
          </a:bodyPr>
          <a:lstStyle/>
          <a:p>
            <a:r>
              <a:rPr lang="en-US" sz="2800" b="1"/>
              <a:t>…</a:t>
            </a:r>
            <a:endParaRPr lang="en-GB" sz="2800" b="1"/>
          </a:p>
        </p:txBody>
      </p:sp>
      <p:sp>
        <p:nvSpPr>
          <p:cNvPr id="8225" name="Text Box 53"/>
          <p:cNvSpPr txBox="1">
            <a:spLocks noChangeArrowheads="1"/>
          </p:cNvSpPr>
          <p:nvPr/>
        </p:nvSpPr>
        <p:spPr bwMode="auto">
          <a:xfrm>
            <a:off x="5867400" y="2362200"/>
            <a:ext cx="511175" cy="336550"/>
          </a:xfrm>
          <a:prstGeom prst="rect">
            <a:avLst/>
          </a:prstGeom>
          <a:noFill/>
          <a:ln w="12700">
            <a:noFill/>
            <a:miter lim="800000"/>
            <a:headEnd type="none" w="sm" len="sm"/>
            <a:tailEnd type="none" w="sm" len="sm"/>
          </a:ln>
        </p:spPr>
        <p:txBody>
          <a:bodyPr wrap="none">
            <a:spAutoFit/>
          </a:bodyPr>
          <a:lstStyle/>
          <a:p>
            <a:r>
              <a:rPr lang="en-US"/>
              <a:t>N-1</a:t>
            </a:r>
            <a:endParaRPr lang="en-GB"/>
          </a:p>
        </p:txBody>
      </p:sp>
      <p:sp>
        <p:nvSpPr>
          <p:cNvPr id="8226" name="Text Box 54"/>
          <p:cNvSpPr txBox="1">
            <a:spLocks noChangeArrowheads="1"/>
          </p:cNvSpPr>
          <p:nvPr/>
        </p:nvSpPr>
        <p:spPr bwMode="auto">
          <a:xfrm>
            <a:off x="6324600" y="2362200"/>
            <a:ext cx="330200" cy="336550"/>
          </a:xfrm>
          <a:prstGeom prst="rect">
            <a:avLst/>
          </a:prstGeom>
          <a:noFill/>
          <a:ln w="12700">
            <a:noFill/>
            <a:miter lim="800000"/>
            <a:headEnd type="none" w="sm" len="sm"/>
            <a:tailEnd type="none" w="sm" len="sm"/>
          </a:ln>
        </p:spPr>
        <p:txBody>
          <a:bodyPr wrap="none">
            <a:spAutoFit/>
          </a:bodyPr>
          <a:lstStyle/>
          <a:p>
            <a:r>
              <a:rPr lang="en-US"/>
              <a:t>N</a:t>
            </a:r>
            <a:endParaRPr lang="en-GB"/>
          </a:p>
        </p:txBody>
      </p:sp>
      <p:sp>
        <p:nvSpPr>
          <p:cNvPr id="8227" name="Text Box 55"/>
          <p:cNvSpPr txBox="1">
            <a:spLocks noChangeArrowheads="1"/>
          </p:cNvSpPr>
          <p:nvPr/>
        </p:nvSpPr>
        <p:spPr bwMode="auto">
          <a:xfrm>
            <a:off x="6781800" y="2362200"/>
            <a:ext cx="296863" cy="336550"/>
          </a:xfrm>
          <a:prstGeom prst="rect">
            <a:avLst/>
          </a:prstGeom>
          <a:noFill/>
          <a:ln w="12700">
            <a:noFill/>
            <a:miter lim="800000"/>
            <a:headEnd type="none" w="sm" len="sm"/>
            <a:tailEnd type="none" w="sm" len="sm"/>
          </a:ln>
        </p:spPr>
        <p:txBody>
          <a:bodyPr wrap="none">
            <a:spAutoFit/>
          </a:bodyPr>
          <a:lstStyle/>
          <a:p>
            <a:r>
              <a:rPr lang="en-US"/>
              <a:t>1</a:t>
            </a:r>
            <a:endParaRPr lang="en-GB"/>
          </a:p>
        </p:txBody>
      </p:sp>
      <p:sp>
        <p:nvSpPr>
          <p:cNvPr id="8228" name="Text Box 56"/>
          <p:cNvSpPr txBox="1">
            <a:spLocks noChangeArrowheads="1"/>
          </p:cNvSpPr>
          <p:nvPr/>
        </p:nvSpPr>
        <p:spPr bwMode="auto">
          <a:xfrm>
            <a:off x="7543800" y="2362200"/>
            <a:ext cx="511175" cy="336550"/>
          </a:xfrm>
          <a:prstGeom prst="rect">
            <a:avLst/>
          </a:prstGeom>
          <a:noFill/>
          <a:ln w="12700">
            <a:noFill/>
            <a:miter lim="800000"/>
            <a:headEnd type="none" w="sm" len="sm"/>
            <a:tailEnd type="none" w="sm" len="sm"/>
          </a:ln>
        </p:spPr>
        <p:txBody>
          <a:bodyPr wrap="none">
            <a:spAutoFit/>
          </a:bodyPr>
          <a:lstStyle/>
          <a:p>
            <a:r>
              <a:rPr lang="en-US"/>
              <a:t>N-1</a:t>
            </a:r>
            <a:endParaRPr lang="en-GB"/>
          </a:p>
        </p:txBody>
      </p:sp>
      <p:sp>
        <p:nvSpPr>
          <p:cNvPr id="8229" name="Text Box 57"/>
          <p:cNvSpPr txBox="1">
            <a:spLocks noChangeArrowheads="1"/>
          </p:cNvSpPr>
          <p:nvPr/>
        </p:nvSpPr>
        <p:spPr bwMode="auto">
          <a:xfrm>
            <a:off x="8001000" y="2362200"/>
            <a:ext cx="330200" cy="336550"/>
          </a:xfrm>
          <a:prstGeom prst="rect">
            <a:avLst/>
          </a:prstGeom>
          <a:noFill/>
          <a:ln w="12700">
            <a:noFill/>
            <a:miter lim="800000"/>
            <a:headEnd type="none" w="sm" len="sm"/>
            <a:tailEnd type="none" w="sm" len="sm"/>
          </a:ln>
        </p:spPr>
        <p:txBody>
          <a:bodyPr wrap="none">
            <a:spAutoFit/>
          </a:bodyPr>
          <a:lstStyle/>
          <a:p>
            <a:r>
              <a:rPr lang="en-US"/>
              <a:t>N</a:t>
            </a:r>
            <a:endParaRPr lang="en-GB"/>
          </a:p>
        </p:txBody>
      </p:sp>
      <p:sp>
        <p:nvSpPr>
          <p:cNvPr id="8230" name="Text Box 58"/>
          <p:cNvSpPr txBox="1">
            <a:spLocks noChangeArrowheads="1"/>
          </p:cNvSpPr>
          <p:nvPr/>
        </p:nvSpPr>
        <p:spPr bwMode="auto">
          <a:xfrm>
            <a:off x="7086600" y="2590800"/>
            <a:ext cx="539750" cy="519113"/>
          </a:xfrm>
          <a:prstGeom prst="rect">
            <a:avLst/>
          </a:prstGeom>
          <a:noFill/>
          <a:ln w="12700">
            <a:noFill/>
            <a:miter lim="800000"/>
            <a:headEnd type="none" w="sm" len="sm"/>
            <a:tailEnd type="none" w="sm" len="sm"/>
          </a:ln>
        </p:spPr>
        <p:txBody>
          <a:bodyPr wrap="none">
            <a:spAutoFit/>
          </a:bodyPr>
          <a:lstStyle/>
          <a:p>
            <a:r>
              <a:rPr lang="en-US" sz="2800" b="1"/>
              <a:t>…</a:t>
            </a:r>
            <a:endParaRPr lang="en-GB" sz="2800" b="1"/>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l-GR" smtClean="0"/>
              <a:t>Στατιστική πολυπλεξία (</a:t>
            </a:r>
            <a:r>
              <a:rPr lang="en-US" smtClean="0"/>
              <a:t>statistical multiplexing)</a:t>
            </a:r>
            <a:endParaRPr lang="en-GB" smtClean="0"/>
          </a:p>
        </p:txBody>
      </p:sp>
      <p:sp>
        <p:nvSpPr>
          <p:cNvPr id="9219" name="Rectangle 3"/>
          <p:cNvSpPr>
            <a:spLocks noChangeArrowheads="1"/>
          </p:cNvSpPr>
          <p:nvPr/>
        </p:nvSpPr>
        <p:spPr bwMode="auto">
          <a:xfrm>
            <a:off x="0" y="1052513"/>
            <a:ext cx="9429750" cy="2590800"/>
          </a:xfrm>
          <a:prstGeom prst="rect">
            <a:avLst/>
          </a:prstGeom>
          <a:noFill/>
          <a:ln w="9525">
            <a:noFill/>
            <a:miter lim="800000"/>
            <a:headEnd/>
            <a:tailEnd/>
          </a:ln>
        </p:spPr>
        <p:txBody>
          <a:bodyPr/>
          <a:lstStyle/>
          <a:p>
            <a:pPr marL="342900" indent="-342900" algn="l">
              <a:lnSpc>
                <a:spcPct val="90000"/>
              </a:lnSpc>
              <a:spcBef>
                <a:spcPct val="20000"/>
              </a:spcBef>
              <a:buClr>
                <a:srgbClr val="C700C7"/>
              </a:buClr>
              <a:buSzPct val="64000"/>
              <a:buFont typeface="Monotype Sorts" pitchFamily="2" charset="2"/>
              <a:buChar char="l"/>
            </a:pPr>
            <a:r>
              <a:rPr lang="el-GR" sz="2200"/>
              <a:t>Διαίρεση χρόνου «</a:t>
            </a:r>
            <a:r>
              <a:rPr lang="el-GR" sz="2200" b="1"/>
              <a:t>κατ’ αίτηση</a:t>
            </a:r>
            <a:r>
              <a:rPr lang="el-GR" sz="2200"/>
              <a:t>»</a:t>
            </a:r>
            <a:endParaRPr lang="en-US" sz="2200"/>
          </a:p>
          <a:p>
            <a:pPr marL="342900" indent="-342900" algn="l">
              <a:lnSpc>
                <a:spcPct val="90000"/>
              </a:lnSpc>
              <a:spcBef>
                <a:spcPct val="20000"/>
              </a:spcBef>
              <a:buClr>
                <a:srgbClr val="C700C7"/>
              </a:buClr>
              <a:buSzPct val="64000"/>
              <a:buFont typeface="Monotype Sorts" pitchFamily="2" charset="2"/>
              <a:buChar char="l"/>
            </a:pPr>
            <a:r>
              <a:rPr lang="el-GR" sz="2200"/>
              <a:t>Χρονοπρογραμματισμός συνδέσμου ανά πακέτο</a:t>
            </a:r>
            <a:endParaRPr lang="en-US" sz="2200"/>
          </a:p>
          <a:p>
            <a:pPr marL="342900" indent="-342900" algn="l">
              <a:lnSpc>
                <a:spcPct val="90000"/>
              </a:lnSpc>
              <a:spcBef>
                <a:spcPct val="20000"/>
              </a:spcBef>
              <a:buClr>
                <a:srgbClr val="C700C7"/>
              </a:buClr>
              <a:buSzPct val="64000"/>
              <a:buFont typeface="Monotype Sorts" pitchFamily="2" charset="2"/>
              <a:buChar char="l"/>
            </a:pPr>
            <a:r>
              <a:rPr lang="el-GR" sz="2200"/>
              <a:t>Πακέτα από </a:t>
            </a:r>
            <a:r>
              <a:rPr lang="el-GR" sz="2200" b="1"/>
              <a:t>διαφορετικές πηγές</a:t>
            </a:r>
            <a:r>
              <a:rPr lang="el-GR" sz="2200"/>
              <a:t> εναλλάσσονται στον σύνδεσμο</a:t>
            </a:r>
            <a:endParaRPr lang="en-US" sz="2200"/>
          </a:p>
          <a:p>
            <a:pPr marL="342900" indent="-342900" algn="l">
              <a:lnSpc>
                <a:spcPct val="90000"/>
              </a:lnSpc>
              <a:spcBef>
                <a:spcPct val="20000"/>
              </a:spcBef>
              <a:buClr>
                <a:srgbClr val="C700C7"/>
              </a:buClr>
              <a:buSzPct val="64000"/>
              <a:buFont typeface="Monotype Sorts" pitchFamily="2" charset="2"/>
              <a:buChar char="l"/>
            </a:pPr>
            <a:r>
              <a:rPr lang="el-GR" sz="2200"/>
              <a:t>Ζητήματα</a:t>
            </a:r>
            <a:r>
              <a:rPr lang="en-US" sz="2200"/>
              <a:t>:</a:t>
            </a:r>
          </a:p>
          <a:p>
            <a:pPr marL="742950" lvl="1" indent="-285750" algn="l">
              <a:lnSpc>
                <a:spcPct val="90000"/>
              </a:lnSpc>
              <a:spcBef>
                <a:spcPct val="20000"/>
              </a:spcBef>
              <a:buClr>
                <a:srgbClr val="C700C7"/>
              </a:buClr>
              <a:buSzPct val="64000"/>
              <a:buFont typeface="Monotype Sorts" pitchFamily="2" charset="2"/>
              <a:buChar char="n"/>
            </a:pPr>
            <a:r>
              <a:rPr lang="el-GR" sz="2200"/>
              <a:t>Τα πακέτα χρειάζονται ετικέτες (</a:t>
            </a:r>
            <a:r>
              <a:rPr lang="en-US" sz="2200"/>
              <a:t>labels) </a:t>
            </a:r>
            <a:r>
              <a:rPr lang="el-GR" sz="2200"/>
              <a:t>ή διευθύνσεις</a:t>
            </a:r>
            <a:r>
              <a:rPr lang="en-US" sz="2200"/>
              <a:t> (addresses)</a:t>
            </a:r>
          </a:p>
          <a:p>
            <a:pPr marL="742950" lvl="1" indent="-285750" algn="l">
              <a:lnSpc>
                <a:spcPct val="90000"/>
              </a:lnSpc>
              <a:spcBef>
                <a:spcPct val="20000"/>
              </a:spcBef>
              <a:buClr>
                <a:srgbClr val="C700C7"/>
              </a:buClr>
              <a:buSzPct val="64000"/>
              <a:buFont typeface="Monotype Sorts" pitchFamily="2" charset="2"/>
              <a:buNone/>
            </a:pPr>
            <a:r>
              <a:rPr lang="el-GR" sz="2200">
                <a:solidFill>
                  <a:srgbClr val="3333FF"/>
                </a:solidFill>
                <a:sym typeface="Wingdings" pitchFamily="2" charset="2"/>
              </a:rPr>
              <a:t> </a:t>
            </a:r>
            <a:r>
              <a:rPr lang="el-GR" sz="2200">
                <a:solidFill>
                  <a:srgbClr val="3333FF"/>
                </a:solidFill>
              </a:rPr>
              <a:t>Απαιτείται η ενταμίευση πακέτων</a:t>
            </a:r>
            <a:endParaRPr lang="en-US" sz="2200">
              <a:solidFill>
                <a:srgbClr val="3333FF"/>
              </a:solidFill>
            </a:endParaRPr>
          </a:p>
          <a:p>
            <a:pPr marL="342900" indent="-342900" algn="l">
              <a:lnSpc>
                <a:spcPct val="90000"/>
              </a:lnSpc>
              <a:spcBef>
                <a:spcPct val="20000"/>
              </a:spcBef>
              <a:buClr>
                <a:srgbClr val="C700C7"/>
              </a:buClr>
              <a:buSzPct val="64000"/>
              <a:buFont typeface="Monotype Sorts" pitchFamily="2" charset="2"/>
              <a:buNone/>
            </a:pPr>
            <a:r>
              <a:rPr lang="el-GR" sz="2200">
                <a:solidFill>
                  <a:schemeClr val="accent1"/>
                </a:solidFill>
                <a:sym typeface="Wingdings" pitchFamily="2" charset="2"/>
              </a:rPr>
              <a:t></a:t>
            </a:r>
            <a:r>
              <a:rPr lang="en-US" sz="2200">
                <a:solidFill>
                  <a:schemeClr val="accent1"/>
                </a:solidFill>
                <a:sym typeface="Wingdings" pitchFamily="2" charset="2"/>
              </a:rPr>
              <a:t>  </a:t>
            </a:r>
            <a:r>
              <a:rPr lang="el-GR" sz="2200"/>
              <a:t>Μπορεί να συμβεί</a:t>
            </a:r>
            <a:r>
              <a:rPr lang="el-GR" sz="2200">
                <a:solidFill>
                  <a:schemeClr val="accent1"/>
                </a:solidFill>
              </a:rPr>
              <a:t> </a:t>
            </a:r>
            <a:r>
              <a:rPr lang="el-GR" sz="2200" b="1">
                <a:solidFill>
                  <a:schemeClr val="accent1"/>
                </a:solidFill>
              </a:rPr>
              <a:t>υπερχείλιση ενταμιευτών</a:t>
            </a:r>
            <a:r>
              <a:rPr lang="el-GR" sz="2200">
                <a:solidFill>
                  <a:schemeClr val="accent1"/>
                </a:solidFill>
              </a:rPr>
              <a:t> </a:t>
            </a:r>
            <a:r>
              <a:rPr lang="el-GR" sz="2200"/>
              <a:t>σε </a:t>
            </a:r>
            <a:r>
              <a:rPr lang="el-GR" sz="2200" b="1"/>
              <a:t>καταστάσεις συμφόρησης</a:t>
            </a:r>
            <a:endParaRPr lang="en-US" sz="2200" b="1"/>
          </a:p>
        </p:txBody>
      </p:sp>
      <p:grpSp>
        <p:nvGrpSpPr>
          <p:cNvPr id="9220" name="Group 67"/>
          <p:cNvGrpSpPr>
            <a:grpSpLocks/>
          </p:cNvGrpSpPr>
          <p:nvPr/>
        </p:nvGrpSpPr>
        <p:grpSpPr bwMode="auto">
          <a:xfrm>
            <a:off x="2214563" y="4143375"/>
            <a:ext cx="4943475" cy="2362200"/>
            <a:chOff x="1248" y="2448"/>
            <a:chExt cx="3114" cy="1488"/>
          </a:xfrm>
        </p:grpSpPr>
        <p:sp>
          <p:nvSpPr>
            <p:cNvPr id="9221" name="Freeform 4"/>
            <p:cNvSpPr>
              <a:spLocks/>
            </p:cNvSpPr>
            <p:nvPr/>
          </p:nvSpPr>
          <p:spPr bwMode="auto">
            <a:xfrm>
              <a:off x="2072" y="2835"/>
              <a:ext cx="218" cy="175"/>
            </a:xfrm>
            <a:custGeom>
              <a:avLst/>
              <a:gdLst>
                <a:gd name="T0" fmla="*/ 107 w 208"/>
                <a:gd name="T1" fmla="*/ 0 h 205"/>
                <a:gd name="T2" fmla="*/ 401 w 208"/>
                <a:gd name="T3" fmla="*/ 16 h 205"/>
                <a:gd name="T4" fmla="*/ 292 w 208"/>
                <a:gd name="T5" fmla="*/ 22 h 205"/>
                <a:gd name="T6" fmla="*/ 0 w 208"/>
                <a:gd name="T7" fmla="*/ 7 h 205"/>
                <a:gd name="T8" fmla="*/ 107 w 208"/>
                <a:gd name="T9" fmla="*/ 0 h 205"/>
                <a:gd name="T10" fmla="*/ 107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0"/>
                  </a:moveTo>
                  <a:lnTo>
                    <a:pt x="208" y="148"/>
                  </a:lnTo>
                  <a:lnTo>
                    <a:pt x="151" y="205"/>
                  </a:lnTo>
                  <a:lnTo>
                    <a:pt x="0" y="60"/>
                  </a:lnTo>
                  <a:lnTo>
                    <a:pt x="55" y="0"/>
                  </a:lnTo>
                  <a:close/>
                </a:path>
              </a:pathLst>
            </a:custGeom>
            <a:solidFill>
              <a:srgbClr val="CCFFFF"/>
            </a:solidFill>
            <a:ln w="9525">
              <a:noFill/>
              <a:round/>
              <a:headEnd/>
              <a:tailEnd/>
            </a:ln>
          </p:spPr>
          <p:txBody>
            <a:bodyPr/>
            <a:lstStyle/>
            <a:p>
              <a:endParaRPr lang="el-GR"/>
            </a:p>
          </p:txBody>
        </p:sp>
        <p:sp>
          <p:nvSpPr>
            <p:cNvPr id="9222" name="Freeform 5"/>
            <p:cNvSpPr>
              <a:spLocks/>
            </p:cNvSpPr>
            <p:nvPr/>
          </p:nvSpPr>
          <p:spPr bwMode="auto">
            <a:xfrm>
              <a:off x="2072" y="2835"/>
              <a:ext cx="218" cy="175"/>
            </a:xfrm>
            <a:custGeom>
              <a:avLst/>
              <a:gdLst>
                <a:gd name="T0" fmla="*/ 107 w 208"/>
                <a:gd name="T1" fmla="*/ 0 h 205"/>
                <a:gd name="T2" fmla="*/ 401 w 208"/>
                <a:gd name="T3" fmla="*/ 16 h 205"/>
                <a:gd name="T4" fmla="*/ 292 w 208"/>
                <a:gd name="T5" fmla="*/ 22 h 205"/>
                <a:gd name="T6" fmla="*/ 0 w 208"/>
                <a:gd name="T7" fmla="*/ 7 h 205"/>
                <a:gd name="T8" fmla="*/ 107 w 208"/>
                <a:gd name="T9" fmla="*/ 0 h 205"/>
                <a:gd name="T10" fmla="*/ 107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0"/>
                  </a:moveTo>
                  <a:lnTo>
                    <a:pt x="208" y="148"/>
                  </a:lnTo>
                  <a:lnTo>
                    <a:pt x="151" y="205"/>
                  </a:lnTo>
                  <a:lnTo>
                    <a:pt x="0" y="60"/>
                  </a:lnTo>
                  <a:lnTo>
                    <a:pt x="55" y="0"/>
                  </a:lnTo>
                </a:path>
              </a:pathLst>
            </a:custGeom>
            <a:noFill/>
            <a:ln w="7938">
              <a:solidFill>
                <a:srgbClr val="000000"/>
              </a:solidFill>
              <a:round/>
              <a:headEnd/>
              <a:tailEnd/>
            </a:ln>
          </p:spPr>
          <p:txBody>
            <a:bodyPr/>
            <a:lstStyle/>
            <a:p>
              <a:endParaRPr lang="el-GR"/>
            </a:p>
          </p:txBody>
        </p:sp>
        <p:sp>
          <p:nvSpPr>
            <p:cNvPr id="9223" name="Freeform 6"/>
            <p:cNvSpPr>
              <a:spLocks/>
            </p:cNvSpPr>
            <p:nvPr/>
          </p:nvSpPr>
          <p:spPr bwMode="auto">
            <a:xfrm>
              <a:off x="2072" y="2835"/>
              <a:ext cx="218" cy="175"/>
            </a:xfrm>
            <a:custGeom>
              <a:avLst/>
              <a:gdLst>
                <a:gd name="T0" fmla="*/ 107 w 208"/>
                <a:gd name="T1" fmla="*/ 0 h 205"/>
                <a:gd name="T2" fmla="*/ 401 w 208"/>
                <a:gd name="T3" fmla="*/ 16 h 205"/>
                <a:gd name="T4" fmla="*/ 292 w 208"/>
                <a:gd name="T5" fmla="*/ 22 h 205"/>
                <a:gd name="T6" fmla="*/ 0 w 208"/>
                <a:gd name="T7" fmla="*/ 7 h 205"/>
                <a:gd name="T8" fmla="*/ 107 w 208"/>
                <a:gd name="T9" fmla="*/ 0 h 205"/>
                <a:gd name="T10" fmla="*/ 107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0"/>
                  </a:moveTo>
                  <a:lnTo>
                    <a:pt x="208" y="148"/>
                  </a:lnTo>
                  <a:lnTo>
                    <a:pt x="151" y="205"/>
                  </a:lnTo>
                  <a:lnTo>
                    <a:pt x="0" y="60"/>
                  </a:lnTo>
                  <a:lnTo>
                    <a:pt x="55" y="0"/>
                  </a:lnTo>
                  <a:close/>
                </a:path>
              </a:pathLst>
            </a:custGeom>
            <a:solidFill>
              <a:srgbClr val="CCFFFF"/>
            </a:solidFill>
            <a:ln w="9525">
              <a:noFill/>
              <a:round/>
              <a:headEnd/>
              <a:tailEnd/>
            </a:ln>
          </p:spPr>
          <p:txBody>
            <a:bodyPr/>
            <a:lstStyle/>
            <a:p>
              <a:endParaRPr lang="el-GR"/>
            </a:p>
          </p:txBody>
        </p:sp>
        <p:sp>
          <p:nvSpPr>
            <p:cNvPr id="9224" name="Freeform 7"/>
            <p:cNvSpPr>
              <a:spLocks/>
            </p:cNvSpPr>
            <p:nvPr/>
          </p:nvSpPr>
          <p:spPr bwMode="auto">
            <a:xfrm>
              <a:off x="2072" y="2835"/>
              <a:ext cx="218" cy="175"/>
            </a:xfrm>
            <a:custGeom>
              <a:avLst/>
              <a:gdLst>
                <a:gd name="T0" fmla="*/ 107 w 208"/>
                <a:gd name="T1" fmla="*/ 0 h 205"/>
                <a:gd name="T2" fmla="*/ 401 w 208"/>
                <a:gd name="T3" fmla="*/ 16 h 205"/>
                <a:gd name="T4" fmla="*/ 292 w 208"/>
                <a:gd name="T5" fmla="*/ 22 h 205"/>
                <a:gd name="T6" fmla="*/ 0 w 208"/>
                <a:gd name="T7" fmla="*/ 7 h 205"/>
                <a:gd name="T8" fmla="*/ 107 w 208"/>
                <a:gd name="T9" fmla="*/ 0 h 205"/>
                <a:gd name="T10" fmla="*/ 107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0"/>
                  </a:moveTo>
                  <a:lnTo>
                    <a:pt x="208" y="148"/>
                  </a:lnTo>
                  <a:lnTo>
                    <a:pt x="151" y="205"/>
                  </a:lnTo>
                  <a:lnTo>
                    <a:pt x="0" y="60"/>
                  </a:lnTo>
                  <a:lnTo>
                    <a:pt x="55" y="0"/>
                  </a:lnTo>
                </a:path>
              </a:pathLst>
            </a:custGeom>
            <a:noFill/>
            <a:ln w="7938">
              <a:solidFill>
                <a:srgbClr val="000000"/>
              </a:solidFill>
              <a:round/>
              <a:headEnd/>
              <a:tailEnd/>
            </a:ln>
          </p:spPr>
          <p:txBody>
            <a:bodyPr/>
            <a:lstStyle/>
            <a:p>
              <a:endParaRPr lang="el-GR"/>
            </a:p>
          </p:txBody>
        </p:sp>
        <p:sp>
          <p:nvSpPr>
            <p:cNvPr id="9225" name="Freeform 8"/>
            <p:cNvSpPr>
              <a:spLocks/>
            </p:cNvSpPr>
            <p:nvPr/>
          </p:nvSpPr>
          <p:spPr bwMode="auto">
            <a:xfrm>
              <a:off x="1894" y="2698"/>
              <a:ext cx="219" cy="175"/>
            </a:xfrm>
            <a:custGeom>
              <a:avLst/>
              <a:gdLst>
                <a:gd name="T0" fmla="*/ 116 w 208"/>
                <a:gd name="T1" fmla="*/ 0 h 205"/>
                <a:gd name="T2" fmla="*/ 432 w 208"/>
                <a:gd name="T3" fmla="*/ 16 h 205"/>
                <a:gd name="T4" fmla="*/ 310 w 208"/>
                <a:gd name="T5" fmla="*/ 22 h 205"/>
                <a:gd name="T6" fmla="*/ 0 w 208"/>
                <a:gd name="T7" fmla="*/ 7 h 205"/>
                <a:gd name="T8" fmla="*/ 116 w 208"/>
                <a:gd name="T9" fmla="*/ 0 h 205"/>
                <a:gd name="T10" fmla="*/ 116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0"/>
                  </a:moveTo>
                  <a:lnTo>
                    <a:pt x="208" y="146"/>
                  </a:lnTo>
                  <a:lnTo>
                    <a:pt x="151" y="205"/>
                  </a:lnTo>
                  <a:lnTo>
                    <a:pt x="0" y="60"/>
                  </a:lnTo>
                  <a:lnTo>
                    <a:pt x="57" y="0"/>
                  </a:lnTo>
                  <a:close/>
                </a:path>
              </a:pathLst>
            </a:custGeom>
            <a:solidFill>
              <a:srgbClr val="CCFFFF"/>
            </a:solidFill>
            <a:ln w="9525">
              <a:noFill/>
              <a:round/>
              <a:headEnd/>
              <a:tailEnd/>
            </a:ln>
          </p:spPr>
          <p:txBody>
            <a:bodyPr/>
            <a:lstStyle/>
            <a:p>
              <a:endParaRPr lang="el-GR"/>
            </a:p>
          </p:txBody>
        </p:sp>
        <p:sp>
          <p:nvSpPr>
            <p:cNvPr id="9226" name="Freeform 9"/>
            <p:cNvSpPr>
              <a:spLocks/>
            </p:cNvSpPr>
            <p:nvPr/>
          </p:nvSpPr>
          <p:spPr bwMode="auto">
            <a:xfrm>
              <a:off x="1894" y="2698"/>
              <a:ext cx="219" cy="175"/>
            </a:xfrm>
            <a:custGeom>
              <a:avLst/>
              <a:gdLst>
                <a:gd name="T0" fmla="*/ 116 w 208"/>
                <a:gd name="T1" fmla="*/ 0 h 205"/>
                <a:gd name="T2" fmla="*/ 432 w 208"/>
                <a:gd name="T3" fmla="*/ 16 h 205"/>
                <a:gd name="T4" fmla="*/ 310 w 208"/>
                <a:gd name="T5" fmla="*/ 22 h 205"/>
                <a:gd name="T6" fmla="*/ 0 w 208"/>
                <a:gd name="T7" fmla="*/ 7 h 205"/>
                <a:gd name="T8" fmla="*/ 116 w 208"/>
                <a:gd name="T9" fmla="*/ 0 h 205"/>
                <a:gd name="T10" fmla="*/ 116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0"/>
                  </a:moveTo>
                  <a:lnTo>
                    <a:pt x="208" y="146"/>
                  </a:lnTo>
                  <a:lnTo>
                    <a:pt x="151" y="205"/>
                  </a:lnTo>
                  <a:lnTo>
                    <a:pt x="0" y="60"/>
                  </a:lnTo>
                  <a:lnTo>
                    <a:pt x="57" y="0"/>
                  </a:lnTo>
                </a:path>
              </a:pathLst>
            </a:custGeom>
            <a:noFill/>
            <a:ln w="7938">
              <a:solidFill>
                <a:srgbClr val="000000"/>
              </a:solidFill>
              <a:round/>
              <a:headEnd/>
              <a:tailEnd/>
            </a:ln>
          </p:spPr>
          <p:txBody>
            <a:bodyPr/>
            <a:lstStyle/>
            <a:p>
              <a:endParaRPr lang="el-GR"/>
            </a:p>
          </p:txBody>
        </p:sp>
        <p:sp>
          <p:nvSpPr>
            <p:cNvPr id="9227" name="Freeform 10"/>
            <p:cNvSpPr>
              <a:spLocks/>
            </p:cNvSpPr>
            <p:nvPr/>
          </p:nvSpPr>
          <p:spPr bwMode="auto">
            <a:xfrm>
              <a:off x="1894" y="2698"/>
              <a:ext cx="219" cy="175"/>
            </a:xfrm>
            <a:custGeom>
              <a:avLst/>
              <a:gdLst>
                <a:gd name="T0" fmla="*/ 116 w 208"/>
                <a:gd name="T1" fmla="*/ 0 h 205"/>
                <a:gd name="T2" fmla="*/ 432 w 208"/>
                <a:gd name="T3" fmla="*/ 16 h 205"/>
                <a:gd name="T4" fmla="*/ 310 w 208"/>
                <a:gd name="T5" fmla="*/ 22 h 205"/>
                <a:gd name="T6" fmla="*/ 0 w 208"/>
                <a:gd name="T7" fmla="*/ 7 h 205"/>
                <a:gd name="T8" fmla="*/ 116 w 208"/>
                <a:gd name="T9" fmla="*/ 0 h 205"/>
                <a:gd name="T10" fmla="*/ 116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0"/>
                  </a:moveTo>
                  <a:lnTo>
                    <a:pt x="208" y="146"/>
                  </a:lnTo>
                  <a:lnTo>
                    <a:pt x="151" y="205"/>
                  </a:lnTo>
                  <a:lnTo>
                    <a:pt x="0" y="60"/>
                  </a:lnTo>
                  <a:lnTo>
                    <a:pt x="57" y="0"/>
                  </a:lnTo>
                  <a:close/>
                </a:path>
              </a:pathLst>
            </a:custGeom>
            <a:solidFill>
              <a:srgbClr val="CCFFFF"/>
            </a:solidFill>
            <a:ln w="9525">
              <a:noFill/>
              <a:round/>
              <a:headEnd/>
              <a:tailEnd/>
            </a:ln>
          </p:spPr>
          <p:txBody>
            <a:bodyPr/>
            <a:lstStyle/>
            <a:p>
              <a:endParaRPr lang="el-GR"/>
            </a:p>
          </p:txBody>
        </p:sp>
        <p:sp>
          <p:nvSpPr>
            <p:cNvPr id="9228" name="Freeform 11"/>
            <p:cNvSpPr>
              <a:spLocks/>
            </p:cNvSpPr>
            <p:nvPr/>
          </p:nvSpPr>
          <p:spPr bwMode="auto">
            <a:xfrm>
              <a:off x="1894" y="2698"/>
              <a:ext cx="219" cy="175"/>
            </a:xfrm>
            <a:custGeom>
              <a:avLst/>
              <a:gdLst>
                <a:gd name="T0" fmla="*/ 116 w 208"/>
                <a:gd name="T1" fmla="*/ 0 h 205"/>
                <a:gd name="T2" fmla="*/ 432 w 208"/>
                <a:gd name="T3" fmla="*/ 16 h 205"/>
                <a:gd name="T4" fmla="*/ 310 w 208"/>
                <a:gd name="T5" fmla="*/ 22 h 205"/>
                <a:gd name="T6" fmla="*/ 0 w 208"/>
                <a:gd name="T7" fmla="*/ 7 h 205"/>
                <a:gd name="T8" fmla="*/ 116 w 208"/>
                <a:gd name="T9" fmla="*/ 0 h 205"/>
                <a:gd name="T10" fmla="*/ 116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0"/>
                  </a:moveTo>
                  <a:lnTo>
                    <a:pt x="208" y="146"/>
                  </a:lnTo>
                  <a:lnTo>
                    <a:pt x="151" y="205"/>
                  </a:lnTo>
                  <a:lnTo>
                    <a:pt x="0" y="60"/>
                  </a:lnTo>
                  <a:lnTo>
                    <a:pt x="57" y="0"/>
                  </a:lnTo>
                </a:path>
              </a:pathLst>
            </a:custGeom>
            <a:noFill/>
            <a:ln w="7938">
              <a:solidFill>
                <a:srgbClr val="000000"/>
              </a:solidFill>
              <a:round/>
              <a:headEnd/>
              <a:tailEnd/>
            </a:ln>
          </p:spPr>
          <p:txBody>
            <a:bodyPr/>
            <a:lstStyle/>
            <a:p>
              <a:endParaRPr lang="el-GR"/>
            </a:p>
          </p:txBody>
        </p:sp>
        <p:sp>
          <p:nvSpPr>
            <p:cNvPr id="9229" name="Freeform 12"/>
            <p:cNvSpPr>
              <a:spLocks/>
            </p:cNvSpPr>
            <p:nvPr/>
          </p:nvSpPr>
          <p:spPr bwMode="auto">
            <a:xfrm>
              <a:off x="1251" y="2448"/>
              <a:ext cx="442" cy="356"/>
            </a:xfrm>
            <a:custGeom>
              <a:avLst/>
              <a:gdLst>
                <a:gd name="T0" fmla="*/ 0 w 421"/>
                <a:gd name="T1" fmla="*/ 0 h 419"/>
                <a:gd name="T2" fmla="*/ 830 w 421"/>
                <a:gd name="T3" fmla="*/ 0 h 419"/>
                <a:gd name="T4" fmla="*/ 830 w 421"/>
                <a:gd name="T5" fmla="*/ 42 h 419"/>
                <a:gd name="T6" fmla="*/ 0 w 421"/>
                <a:gd name="T7" fmla="*/ 42 h 419"/>
                <a:gd name="T8" fmla="*/ 0 w 421"/>
                <a:gd name="T9" fmla="*/ 0 h 419"/>
                <a:gd name="T10" fmla="*/ 0 w 421"/>
                <a:gd name="T11" fmla="*/ 0 h 419"/>
                <a:gd name="T12" fmla="*/ 0 60000 65536"/>
                <a:gd name="T13" fmla="*/ 0 60000 65536"/>
                <a:gd name="T14" fmla="*/ 0 60000 65536"/>
                <a:gd name="T15" fmla="*/ 0 60000 65536"/>
                <a:gd name="T16" fmla="*/ 0 60000 65536"/>
                <a:gd name="T17" fmla="*/ 0 60000 65536"/>
                <a:gd name="T18" fmla="*/ 0 w 421"/>
                <a:gd name="T19" fmla="*/ 0 h 419"/>
                <a:gd name="T20" fmla="*/ 421 w 421"/>
                <a:gd name="T21" fmla="*/ 419 h 419"/>
              </a:gdLst>
              <a:ahLst/>
              <a:cxnLst>
                <a:cxn ang="T12">
                  <a:pos x="T0" y="T1"/>
                </a:cxn>
                <a:cxn ang="T13">
                  <a:pos x="T2" y="T3"/>
                </a:cxn>
                <a:cxn ang="T14">
                  <a:pos x="T4" y="T5"/>
                </a:cxn>
                <a:cxn ang="T15">
                  <a:pos x="T6" y="T7"/>
                </a:cxn>
                <a:cxn ang="T16">
                  <a:pos x="T8" y="T9"/>
                </a:cxn>
                <a:cxn ang="T17">
                  <a:pos x="T10" y="T11"/>
                </a:cxn>
              </a:cxnLst>
              <a:rect l="T18" t="T19" r="T20" b="T21"/>
              <a:pathLst>
                <a:path w="421" h="419">
                  <a:moveTo>
                    <a:pt x="0" y="0"/>
                  </a:moveTo>
                  <a:lnTo>
                    <a:pt x="421" y="0"/>
                  </a:lnTo>
                  <a:lnTo>
                    <a:pt x="421" y="419"/>
                  </a:lnTo>
                  <a:lnTo>
                    <a:pt x="0" y="419"/>
                  </a:lnTo>
                  <a:lnTo>
                    <a:pt x="0" y="0"/>
                  </a:lnTo>
                </a:path>
              </a:pathLst>
            </a:custGeom>
            <a:noFill/>
            <a:ln w="7938">
              <a:solidFill>
                <a:srgbClr val="000000"/>
              </a:solidFill>
              <a:round/>
              <a:headEnd/>
              <a:tailEnd/>
            </a:ln>
          </p:spPr>
          <p:txBody>
            <a:bodyPr/>
            <a:lstStyle/>
            <a:p>
              <a:endParaRPr lang="el-GR"/>
            </a:p>
          </p:txBody>
        </p:sp>
        <p:sp>
          <p:nvSpPr>
            <p:cNvPr id="9230" name="Freeform 13"/>
            <p:cNvSpPr>
              <a:spLocks/>
            </p:cNvSpPr>
            <p:nvPr/>
          </p:nvSpPr>
          <p:spPr bwMode="auto">
            <a:xfrm>
              <a:off x="1248" y="2970"/>
              <a:ext cx="453" cy="400"/>
            </a:xfrm>
            <a:custGeom>
              <a:avLst/>
              <a:gdLst>
                <a:gd name="T0" fmla="*/ 0 w 421"/>
                <a:gd name="T1" fmla="*/ 0 h 421"/>
                <a:gd name="T2" fmla="*/ 1174 w 421"/>
                <a:gd name="T3" fmla="*/ 3 h 421"/>
                <a:gd name="T4" fmla="*/ 1174 w 421"/>
                <a:gd name="T5" fmla="*/ 206 h 421"/>
                <a:gd name="T6" fmla="*/ 0 w 421"/>
                <a:gd name="T7" fmla="*/ 206 h 421"/>
                <a:gd name="T8" fmla="*/ 0 w 421"/>
                <a:gd name="T9" fmla="*/ 3 h 421"/>
                <a:gd name="T10" fmla="*/ 0 w 421"/>
                <a:gd name="T11" fmla="*/ 3 h 421"/>
                <a:gd name="T12" fmla="*/ 0 60000 65536"/>
                <a:gd name="T13" fmla="*/ 0 60000 65536"/>
                <a:gd name="T14" fmla="*/ 0 60000 65536"/>
                <a:gd name="T15" fmla="*/ 0 60000 65536"/>
                <a:gd name="T16" fmla="*/ 0 60000 65536"/>
                <a:gd name="T17" fmla="*/ 0 60000 65536"/>
                <a:gd name="T18" fmla="*/ 0 w 421"/>
                <a:gd name="T19" fmla="*/ 0 h 421"/>
                <a:gd name="T20" fmla="*/ 421 w 421"/>
                <a:gd name="T21" fmla="*/ 421 h 421"/>
              </a:gdLst>
              <a:ahLst/>
              <a:cxnLst>
                <a:cxn ang="T12">
                  <a:pos x="T0" y="T1"/>
                </a:cxn>
                <a:cxn ang="T13">
                  <a:pos x="T2" y="T3"/>
                </a:cxn>
                <a:cxn ang="T14">
                  <a:pos x="T4" y="T5"/>
                </a:cxn>
                <a:cxn ang="T15">
                  <a:pos x="T6" y="T7"/>
                </a:cxn>
                <a:cxn ang="T16">
                  <a:pos x="T8" y="T9"/>
                </a:cxn>
                <a:cxn ang="T17">
                  <a:pos x="T10" y="T11"/>
                </a:cxn>
              </a:cxnLst>
              <a:rect l="T18" t="T19" r="T20" b="T21"/>
              <a:pathLst>
                <a:path w="421" h="421">
                  <a:moveTo>
                    <a:pt x="0" y="0"/>
                  </a:moveTo>
                  <a:lnTo>
                    <a:pt x="421" y="3"/>
                  </a:lnTo>
                  <a:lnTo>
                    <a:pt x="421" y="421"/>
                  </a:lnTo>
                  <a:lnTo>
                    <a:pt x="0" y="421"/>
                  </a:lnTo>
                  <a:lnTo>
                    <a:pt x="0" y="3"/>
                  </a:lnTo>
                </a:path>
              </a:pathLst>
            </a:custGeom>
            <a:noFill/>
            <a:ln w="7938">
              <a:solidFill>
                <a:srgbClr val="000000"/>
              </a:solidFill>
              <a:round/>
              <a:headEnd/>
              <a:tailEnd/>
            </a:ln>
          </p:spPr>
          <p:txBody>
            <a:bodyPr/>
            <a:lstStyle/>
            <a:p>
              <a:endParaRPr lang="el-GR"/>
            </a:p>
          </p:txBody>
        </p:sp>
        <p:sp>
          <p:nvSpPr>
            <p:cNvPr id="9231" name="Freeform 14"/>
            <p:cNvSpPr>
              <a:spLocks/>
            </p:cNvSpPr>
            <p:nvPr/>
          </p:nvSpPr>
          <p:spPr bwMode="auto">
            <a:xfrm>
              <a:off x="1251" y="3578"/>
              <a:ext cx="442" cy="358"/>
            </a:xfrm>
            <a:custGeom>
              <a:avLst/>
              <a:gdLst>
                <a:gd name="T0" fmla="*/ 0 w 421"/>
                <a:gd name="T1" fmla="*/ 0 h 421"/>
                <a:gd name="T2" fmla="*/ 830 w 421"/>
                <a:gd name="T3" fmla="*/ 0 h 421"/>
                <a:gd name="T4" fmla="*/ 830 w 421"/>
                <a:gd name="T5" fmla="*/ 43 h 421"/>
                <a:gd name="T6" fmla="*/ 0 w 421"/>
                <a:gd name="T7" fmla="*/ 43 h 421"/>
                <a:gd name="T8" fmla="*/ 0 w 421"/>
                <a:gd name="T9" fmla="*/ 0 h 421"/>
                <a:gd name="T10" fmla="*/ 0 w 421"/>
                <a:gd name="T11" fmla="*/ 0 h 421"/>
                <a:gd name="T12" fmla="*/ 0 60000 65536"/>
                <a:gd name="T13" fmla="*/ 0 60000 65536"/>
                <a:gd name="T14" fmla="*/ 0 60000 65536"/>
                <a:gd name="T15" fmla="*/ 0 60000 65536"/>
                <a:gd name="T16" fmla="*/ 0 60000 65536"/>
                <a:gd name="T17" fmla="*/ 0 60000 65536"/>
                <a:gd name="T18" fmla="*/ 0 w 421"/>
                <a:gd name="T19" fmla="*/ 0 h 421"/>
                <a:gd name="T20" fmla="*/ 421 w 421"/>
                <a:gd name="T21" fmla="*/ 421 h 421"/>
              </a:gdLst>
              <a:ahLst/>
              <a:cxnLst>
                <a:cxn ang="T12">
                  <a:pos x="T0" y="T1"/>
                </a:cxn>
                <a:cxn ang="T13">
                  <a:pos x="T2" y="T3"/>
                </a:cxn>
                <a:cxn ang="T14">
                  <a:pos x="T4" y="T5"/>
                </a:cxn>
                <a:cxn ang="T15">
                  <a:pos x="T6" y="T7"/>
                </a:cxn>
                <a:cxn ang="T16">
                  <a:pos x="T8" y="T9"/>
                </a:cxn>
                <a:cxn ang="T17">
                  <a:pos x="T10" y="T11"/>
                </a:cxn>
              </a:cxnLst>
              <a:rect l="T18" t="T19" r="T20" b="T21"/>
              <a:pathLst>
                <a:path w="421" h="421">
                  <a:moveTo>
                    <a:pt x="0" y="0"/>
                  </a:moveTo>
                  <a:lnTo>
                    <a:pt x="421" y="0"/>
                  </a:lnTo>
                  <a:lnTo>
                    <a:pt x="421" y="421"/>
                  </a:lnTo>
                  <a:lnTo>
                    <a:pt x="0" y="421"/>
                  </a:lnTo>
                  <a:lnTo>
                    <a:pt x="0" y="0"/>
                  </a:lnTo>
                </a:path>
              </a:pathLst>
            </a:custGeom>
            <a:noFill/>
            <a:ln w="7938">
              <a:solidFill>
                <a:srgbClr val="000000"/>
              </a:solidFill>
              <a:round/>
              <a:headEnd/>
              <a:tailEnd/>
            </a:ln>
          </p:spPr>
          <p:txBody>
            <a:bodyPr/>
            <a:lstStyle/>
            <a:p>
              <a:endParaRPr lang="el-GR"/>
            </a:p>
          </p:txBody>
        </p:sp>
        <p:sp>
          <p:nvSpPr>
            <p:cNvPr id="9232" name="Freeform 15"/>
            <p:cNvSpPr>
              <a:spLocks/>
            </p:cNvSpPr>
            <p:nvPr/>
          </p:nvSpPr>
          <p:spPr bwMode="auto">
            <a:xfrm>
              <a:off x="3909" y="2986"/>
              <a:ext cx="453" cy="399"/>
            </a:xfrm>
            <a:custGeom>
              <a:avLst/>
              <a:gdLst>
                <a:gd name="T0" fmla="*/ 0 w 421"/>
                <a:gd name="T1" fmla="*/ 0 h 421"/>
                <a:gd name="T2" fmla="*/ 1174 w 421"/>
                <a:gd name="T3" fmla="*/ 3 h 421"/>
                <a:gd name="T4" fmla="*/ 1174 w 421"/>
                <a:gd name="T5" fmla="*/ 198 h 421"/>
                <a:gd name="T6" fmla="*/ 3 w 421"/>
                <a:gd name="T7" fmla="*/ 198 h 421"/>
                <a:gd name="T8" fmla="*/ 3 w 421"/>
                <a:gd name="T9" fmla="*/ 3 h 421"/>
                <a:gd name="T10" fmla="*/ 3 w 421"/>
                <a:gd name="T11" fmla="*/ 3 h 421"/>
                <a:gd name="T12" fmla="*/ 0 60000 65536"/>
                <a:gd name="T13" fmla="*/ 0 60000 65536"/>
                <a:gd name="T14" fmla="*/ 0 60000 65536"/>
                <a:gd name="T15" fmla="*/ 0 60000 65536"/>
                <a:gd name="T16" fmla="*/ 0 60000 65536"/>
                <a:gd name="T17" fmla="*/ 0 60000 65536"/>
                <a:gd name="T18" fmla="*/ 0 w 421"/>
                <a:gd name="T19" fmla="*/ 0 h 421"/>
                <a:gd name="T20" fmla="*/ 421 w 421"/>
                <a:gd name="T21" fmla="*/ 421 h 421"/>
              </a:gdLst>
              <a:ahLst/>
              <a:cxnLst>
                <a:cxn ang="T12">
                  <a:pos x="T0" y="T1"/>
                </a:cxn>
                <a:cxn ang="T13">
                  <a:pos x="T2" y="T3"/>
                </a:cxn>
                <a:cxn ang="T14">
                  <a:pos x="T4" y="T5"/>
                </a:cxn>
                <a:cxn ang="T15">
                  <a:pos x="T6" y="T7"/>
                </a:cxn>
                <a:cxn ang="T16">
                  <a:pos x="T8" y="T9"/>
                </a:cxn>
                <a:cxn ang="T17">
                  <a:pos x="T10" y="T11"/>
                </a:cxn>
              </a:cxnLst>
              <a:rect l="T18" t="T19" r="T20" b="T21"/>
              <a:pathLst>
                <a:path w="421" h="421">
                  <a:moveTo>
                    <a:pt x="0" y="0"/>
                  </a:moveTo>
                  <a:lnTo>
                    <a:pt x="421" y="3"/>
                  </a:lnTo>
                  <a:lnTo>
                    <a:pt x="421" y="421"/>
                  </a:lnTo>
                  <a:lnTo>
                    <a:pt x="3" y="421"/>
                  </a:lnTo>
                  <a:lnTo>
                    <a:pt x="3" y="3"/>
                  </a:lnTo>
                </a:path>
              </a:pathLst>
            </a:custGeom>
            <a:noFill/>
            <a:ln w="7938">
              <a:solidFill>
                <a:srgbClr val="000000"/>
              </a:solidFill>
              <a:round/>
              <a:headEnd/>
              <a:tailEnd/>
            </a:ln>
          </p:spPr>
          <p:txBody>
            <a:bodyPr/>
            <a:lstStyle/>
            <a:p>
              <a:endParaRPr lang="el-GR"/>
            </a:p>
          </p:txBody>
        </p:sp>
        <p:sp>
          <p:nvSpPr>
            <p:cNvPr id="9233" name="Freeform 16"/>
            <p:cNvSpPr>
              <a:spLocks/>
            </p:cNvSpPr>
            <p:nvPr/>
          </p:nvSpPr>
          <p:spPr bwMode="auto">
            <a:xfrm>
              <a:off x="2246" y="3178"/>
              <a:ext cx="63" cy="29"/>
            </a:xfrm>
            <a:custGeom>
              <a:avLst/>
              <a:gdLst>
                <a:gd name="T0" fmla="*/ 0 w 60"/>
                <a:gd name="T1" fmla="*/ 3 h 34"/>
                <a:gd name="T2" fmla="*/ 118 w 60"/>
                <a:gd name="T3" fmla="*/ 3 h 34"/>
                <a:gd name="T4" fmla="*/ 0 w 60"/>
                <a:gd name="T5" fmla="*/ 0 h 34"/>
                <a:gd name="T6" fmla="*/ 0 w 60"/>
                <a:gd name="T7" fmla="*/ 3 h 34"/>
                <a:gd name="T8" fmla="*/ 0 w 60"/>
                <a:gd name="T9" fmla="*/ 3 h 34"/>
                <a:gd name="T10" fmla="*/ 0 w 60"/>
                <a:gd name="T11" fmla="*/ 3 h 34"/>
                <a:gd name="T12" fmla="*/ 0 60000 65536"/>
                <a:gd name="T13" fmla="*/ 0 60000 65536"/>
                <a:gd name="T14" fmla="*/ 0 60000 65536"/>
                <a:gd name="T15" fmla="*/ 0 60000 65536"/>
                <a:gd name="T16" fmla="*/ 0 60000 65536"/>
                <a:gd name="T17" fmla="*/ 0 60000 65536"/>
                <a:gd name="T18" fmla="*/ 0 w 60"/>
                <a:gd name="T19" fmla="*/ 0 h 34"/>
                <a:gd name="T20" fmla="*/ 60 w 60"/>
                <a:gd name="T21" fmla="*/ 34 h 34"/>
              </a:gdLst>
              <a:ahLst/>
              <a:cxnLst>
                <a:cxn ang="T12">
                  <a:pos x="T0" y="T1"/>
                </a:cxn>
                <a:cxn ang="T13">
                  <a:pos x="T2" y="T3"/>
                </a:cxn>
                <a:cxn ang="T14">
                  <a:pos x="T4" y="T5"/>
                </a:cxn>
                <a:cxn ang="T15">
                  <a:pos x="T6" y="T7"/>
                </a:cxn>
                <a:cxn ang="T16">
                  <a:pos x="T8" y="T9"/>
                </a:cxn>
                <a:cxn ang="T17">
                  <a:pos x="T10" y="T11"/>
                </a:cxn>
              </a:cxnLst>
              <a:rect l="T18" t="T19" r="T20" b="T21"/>
              <a:pathLst>
                <a:path w="60" h="34">
                  <a:moveTo>
                    <a:pt x="0" y="31"/>
                  </a:moveTo>
                  <a:lnTo>
                    <a:pt x="60" y="16"/>
                  </a:lnTo>
                  <a:lnTo>
                    <a:pt x="0" y="0"/>
                  </a:lnTo>
                  <a:lnTo>
                    <a:pt x="0" y="34"/>
                  </a:lnTo>
                  <a:lnTo>
                    <a:pt x="0" y="31"/>
                  </a:lnTo>
                  <a:close/>
                </a:path>
              </a:pathLst>
            </a:custGeom>
            <a:solidFill>
              <a:srgbClr val="000000"/>
            </a:solidFill>
            <a:ln w="9525">
              <a:noFill/>
              <a:round/>
              <a:headEnd/>
              <a:tailEnd/>
            </a:ln>
          </p:spPr>
          <p:txBody>
            <a:bodyPr/>
            <a:lstStyle/>
            <a:p>
              <a:endParaRPr lang="el-GR"/>
            </a:p>
          </p:txBody>
        </p:sp>
        <p:sp>
          <p:nvSpPr>
            <p:cNvPr id="9234" name="Line 17"/>
            <p:cNvSpPr>
              <a:spLocks noChangeShapeType="1"/>
            </p:cNvSpPr>
            <p:nvPr/>
          </p:nvSpPr>
          <p:spPr bwMode="auto">
            <a:xfrm>
              <a:off x="1690" y="3192"/>
              <a:ext cx="581" cy="0"/>
            </a:xfrm>
            <a:prstGeom prst="line">
              <a:avLst/>
            </a:prstGeom>
            <a:noFill/>
            <a:ln w="7938">
              <a:solidFill>
                <a:srgbClr val="000000"/>
              </a:solidFill>
              <a:round/>
              <a:headEnd/>
              <a:tailEnd/>
            </a:ln>
          </p:spPr>
          <p:txBody>
            <a:bodyPr/>
            <a:lstStyle/>
            <a:p>
              <a:endParaRPr lang="en-US"/>
            </a:p>
          </p:txBody>
        </p:sp>
        <p:sp>
          <p:nvSpPr>
            <p:cNvPr id="9235" name="Freeform 18"/>
            <p:cNvSpPr>
              <a:spLocks/>
            </p:cNvSpPr>
            <p:nvPr/>
          </p:nvSpPr>
          <p:spPr bwMode="auto">
            <a:xfrm>
              <a:off x="2241" y="3054"/>
              <a:ext cx="57" cy="44"/>
            </a:xfrm>
            <a:custGeom>
              <a:avLst/>
              <a:gdLst>
                <a:gd name="T0" fmla="*/ 0 w 55"/>
                <a:gd name="T1" fmla="*/ 3 h 52"/>
                <a:gd name="T2" fmla="*/ 90 w 55"/>
                <a:gd name="T3" fmla="*/ 5 h 52"/>
                <a:gd name="T4" fmla="*/ 37 w 55"/>
                <a:gd name="T5" fmla="*/ 0 h 52"/>
                <a:gd name="T6" fmla="*/ 0 w 55"/>
                <a:gd name="T7" fmla="*/ 3 h 52"/>
                <a:gd name="T8" fmla="*/ 0 w 55"/>
                <a:gd name="T9" fmla="*/ 3 h 52"/>
                <a:gd name="T10" fmla="*/ 0 w 55"/>
                <a:gd name="T11" fmla="*/ 3 h 52"/>
                <a:gd name="T12" fmla="*/ 0 60000 65536"/>
                <a:gd name="T13" fmla="*/ 0 60000 65536"/>
                <a:gd name="T14" fmla="*/ 0 60000 65536"/>
                <a:gd name="T15" fmla="*/ 0 60000 65536"/>
                <a:gd name="T16" fmla="*/ 0 60000 65536"/>
                <a:gd name="T17" fmla="*/ 0 60000 65536"/>
                <a:gd name="T18" fmla="*/ 0 w 55"/>
                <a:gd name="T19" fmla="*/ 0 h 52"/>
                <a:gd name="T20" fmla="*/ 55 w 55"/>
                <a:gd name="T21" fmla="*/ 52 h 52"/>
              </a:gdLst>
              <a:ahLst/>
              <a:cxnLst>
                <a:cxn ang="T12">
                  <a:pos x="T0" y="T1"/>
                </a:cxn>
                <a:cxn ang="T13">
                  <a:pos x="T2" y="T3"/>
                </a:cxn>
                <a:cxn ang="T14">
                  <a:pos x="T4" y="T5"/>
                </a:cxn>
                <a:cxn ang="T15">
                  <a:pos x="T6" y="T7"/>
                </a:cxn>
                <a:cxn ang="T16">
                  <a:pos x="T8" y="T9"/>
                </a:cxn>
                <a:cxn ang="T17">
                  <a:pos x="T10" y="T11"/>
                </a:cxn>
              </a:cxnLst>
              <a:rect l="T18" t="T19" r="T20" b="T21"/>
              <a:pathLst>
                <a:path w="55" h="52">
                  <a:moveTo>
                    <a:pt x="0" y="21"/>
                  </a:moveTo>
                  <a:lnTo>
                    <a:pt x="55" y="52"/>
                  </a:lnTo>
                  <a:lnTo>
                    <a:pt x="23" y="0"/>
                  </a:lnTo>
                  <a:lnTo>
                    <a:pt x="0" y="24"/>
                  </a:lnTo>
                  <a:lnTo>
                    <a:pt x="0" y="21"/>
                  </a:lnTo>
                  <a:close/>
                </a:path>
              </a:pathLst>
            </a:custGeom>
            <a:solidFill>
              <a:srgbClr val="000000"/>
            </a:solidFill>
            <a:ln w="9525">
              <a:noFill/>
              <a:round/>
              <a:headEnd/>
              <a:tailEnd/>
            </a:ln>
          </p:spPr>
          <p:txBody>
            <a:bodyPr/>
            <a:lstStyle/>
            <a:p>
              <a:endParaRPr lang="el-GR"/>
            </a:p>
          </p:txBody>
        </p:sp>
        <p:sp>
          <p:nvSpPr>
            <p:cNvPr id="9236" name="Line 19"/>
            <p:cNvSpPr>
              <a:spLocks noChangeShapeType="1"/>
            </p:cNvSpPr>
            <p:nvPr/>
          </p:nvSpPr>
          <p:spPr bwMode="auto">
            <a:xfrm>
              <a:off x="1690" y="2625"/>
              <a:ext cx="581" cy="451"/>
            </a:xfrm>
            <a:prstGeom prst="line">
              <a:avLst/>
            </a:prstGeom>
            <a:noFill/>
            <a:ln w="7938">
              <a:solidFill>
                <a:srgbClr val="000000"/>
              </a:solidFill>
              <a:round/>
              <a:headEnd/>
              <a:tailEnd/>
            </a:ln>
          </p:spPr>
          <p:txBody>
            <a:bodyPr/>
            <a:lstStyle/>
            <a:p>
              <a:endParaRPr lang="en-US"/>
            </a:p>
          </p:txBody>
        </p:sp>
        <p:sp>
          <p:nvSpPr>
            <p:cNvPr id="9237" name="Freeform 20"/>
            <p:cNvSpPr>
              <a:spLocks/>
            </p:cNvSpPr>
            <p:nvPr/>
          </p:nvSpPr>
          <p:spPr bwMode="auto">
            <a:xfrm>
              <a:off x="2241" y="3286"/>
              <a:ext cx="57" cy="47"/>
            </a:xfrm>
            <a:custGeom>
              <a:avLst/>
              <a:gdLst>
                <a:gd name="T0" fmla="*/ 35 w 55"/>
                <a:gd name="T1" fmla="*/ 6 h 55"/>
                <a:gd name="T2" fmla="*/ 90 w 55"/>
                <a:gd name="T3" fmla="*/ 0 h 55"/>
                <a:gd name="T4" fmla="*/ 0 w 55"/>
                <a:gd name="T5" fmla="*/ 3 h 55"/>
                <a:gd name="T6" fmla="*/ 35 w 55"/>
                <a:gd name="T7" fmla="*/ 6 h 55"/>
                <a:gd name="T8" fmla="*/ 35 w 55"/>
                <a:gd name="T9" fmla="*/ 6 h 55"/>
                <a:gd name="T10" fmla="*/ 35 w 55"/>
                <a:gd name="T11" fmla="*/ 6 h 55"/>
                <a:gd name="T12" fmla="*/ 0 60000 65536"/>
                <a:gd name="T13" fmla="*/ 0 60000 65536"/>
                <a:gd name="T14" fmla="*/ 0 60000 65536"/>
                <a:gd name="T15" fmla="*/ 0 60000 65536"/>
                <a:gd name="T16" fmla="*/ 0 60000 65536"/>
                <a:gd name="T17" fmla="*/ 0 60000 65536"/>
                <a:gd name="T18" fmla="*/ 0 w 55"/>
                <a:gd name="T19" fmla="*/ 0 h 55"/>
                <a:gd name="T20" fmla="*/ 55 w 55"/>
                <a:gd name="T21" fmla="*/ 55 h 55"/>
              </a:gdLst>
              <a:ahLst/>
              <a:cxnLst>
                <a:cxn ang="T12">
                  <a:pos x="T0" y="T1"/>
                </a:cxn>
                <a:cxn ang="T13">
                  <a:pos x="T2" y="T3"/>
                </a:cxn>
                <a:cxn ang="T14">
                  <a:pos x="T4" y="T5"/>
                </a:cxn>
                <a:cxn ang="T15">
                  <a:pos x="T6" y="T7"/>
                </a:cxn>
                <a:cxn ang="T16">
                  <a:pos x="T8" y="T9"/>
                </a:cxn>
                <a:cxn ang="T17">
                  <a:pos x="T10" y="T11"/>
                </a:cxn>
              </a:cxnLst>
              <a:rect l="T18" t="T19" r="T20" b="T21"/>
              <a:pathLst>
                <a:path w="55" h="55">
                  <a:moveTo>
                    <a:pt x="21" y="52"/>
                  </a:moveTo>
                  <a:lnTo>
                    <a:pt x="55" y="0"/>
                  </a:lnTo>
                  <a:lnTo>
                    <a:pt x="0" y="31"/>
                  </a:lnTo>
                  <a:lnTo>
                    <a:pt x="21" y="55"/>
                  </a:lnTo>
                  <a:lnTo>
                    <a:pt x="21" y="52"/>
                  </a:lnTo>
                  <a:close/>
                </a:path>
              </a:pathLst>
            </a:custGeom>
            <a:solidFill>
              <a:srgbClr val="000000"/>
            </a:solidFill>
            <a:ln w="9525">
              <a:noFill/>
              <a:round/>
              <a:headEnd/>
              <a:tailEnd/>
            </a:ln>
          </p:spPr>
          <p:txBody>
            <a:bodyPr/>
            <a:lstStyle/>
            <a:p>
              <a:endParaRPr lang="el-GR"/>
            </a:p>
          </p:txBody>
        </p:sp>
        <p:sp>
          <p:nvSpPr>
            <p:cNvPr id="9238" name="Line 21"/>
            <p:cNvSpPr>
              <a:spLocks noChangeShapeType="1"/>
            </p:cNvSpPr>
            <p:nvPr/>
          </p:nvSpPr>
          <p:spPr bwMode="auto">
            <a:xfrm flipV="1">
              <a:off x="1690" y="3311"/>
              <a:ext cx="578" cy="446"/>
            </a:xfrm>
            <a:prstGeom prst="line">
              <a:avLst/>
            </a:prstGeom>
            <a:noFill/>
            <a:ln w="7938">
              <a:solidFill>
                <a:srgbClr val="000000"/>
              </a:solidFill>
              <a:round/>
              <a:headEnd/>
              <a:tailEnd/>
            </a:ln>
          </p:spPr>
          <p:txBody>
            <a:bodyPr/>
            <a:lstStyle/>
            <a:p>
              <a:endParaRPr lang="en-US"/>
            </a:p>
          </p:txBody>
        </p:sp>
        <p:sp>
          <p:nvSpPr>
            <p:cNvPr id="9239" name="Freeform 22"/>
            <p:cNvSpPr>
              <a:spLocks/>
            </p:cNvSpPr>
            <p:nvPr/>
          </p:nvSpPr>
          <p:spPr bwMode="auto">
            <a:xfrm>
              <a:off x="3857" y="3178"/>
              <a:ext cx="63" cy="29"/>
            </a:xfrm>
            <a:custGeom>
              <a:avLst/>
              <a:gdLst>
                <a:gd name="T0" fmla="*/ 0 w 60"/>
                <a:gd name="T1" fmla="*/ 3 h 34"/>
                <a:gd name="T2" fmla="*/ 118 w 60"/>
                <a:gd name="T3" fmla="*/ 3 h 34"/>
                <a:gd name="T4" fmla="*/ 3 w 60"/>
                <a:gd name="T5" fmla="*/ 0 h 34"/>
                <a:gd name="T6" fmla="*/ 3 w 60"/>
                <a:gd name="T7" fmla="*/ 3 h 34"/>
                <a:gd name="T8" fmla="*/ 3 w 60"/>
                <a:gd name="T9" fmla="*/ 3 h 34"/>
                <a:gd name="T10" fmla="*/ 0 w 60"/>
                <a:gd name="T11" fmla="*/ 3 h 34"/>
                <a:gd name="T12" fmla="*/ 0 60000 65536"/>
                <a:gd name="T13" fmla="*/ 0 60000 65536"/>
                <a:gd name="T14" fmla="*/ 0 60000 65536"/>
                <a:gd name="T15" fmla="*/ 0 60000 65536"/>
                <a:gd name="T16" fmla="*/ 0 60000 65536"/>
                <a:gd name="T17" fmla="*/ 0 60000 65536"/>
                <a:gd name="T18" fmla="*/ 0 w 60"/>
                <a:gd name="T19" fmla="*/ 0 h 34"/>
                <a:gd name="T20" fmla="*/ 60 w 60"/>
                <a:gd name="T21" fmla="*/ 34 h 34"/>
              </a:gdLst>
              <a:ahLst/>
              <a:cxnLst>
                <a:cxn ang="T12">
                  <a:pos x="T0" y="T1"/>
                </a:cxn>
                <a:cxn ang="T13">
                  <a:pos x="T2" y="T3"/>
                </a:cxn>
                <a:cxn ang="T14">
                  <a:pos x="T4" y="T5"/>
                </a:cxn>
                <a:cxn ang="T15">
                  <a:pos x="T6" y="T7"/>
                </a:cxn>
                <a:cxn ang="T16">
                  <a:pos x="T8" y="T9"/>
                </a:cxn>
                <a:cxn ang="T17">
                  <a:pos x="T10" y="T11"/>
                </a:cxn>
              </a:cxnLst>
              <a:rect l="T18" t="T19" r="T20" b="T21"/>
              <a:pathLst>
                <a:path w="60" h="34">
                  <a:moveTo>
                    <a:pt x="0" y="31"/>
                  </a:moveTo>
                  <a:lnTo>
                    <a:pt x="60" y="16"/>
                  </a:lnTo>
                  <a:lnTo>
                    <a:pt x="3" y="0"/>
                  </a:lnTo>
                  <a:lnTo>
                    <a:pt x="3" y="34"/>
                  </a:lnTo>
                  <a:lnTo>
                    <a:pt x="0" y="31"/>
                  </a:lnTo>
                  <a:close/>
                </a:path>
              </a:pathLst>
            </a:custGeom>
            <a:solidFill>
              <a:srgbClr val="000000"/>
            </a:solidFill>
            <a:ln w="9525">
              <a:noFill/>
              <a:round/>
              <a:headEnd/>
              <a:tailEnd/>
            </a:ln>
          </p:spPr>
          <p:txBody>
            <a:bodyPr/>
            <a:lstStyle/>
            <a:p>
              <a:endParaRPr lang="el-GR"/>
            </a:p>
          </p:txBody>
        </p:sp>
        <p:sp>
          <p:nvSpPr>
            <p:cNvPr id="9240" name="Line 23"/>
            <p:cNvSpPr>
              <a:spLocks noChangeShapeType="1"/>
            </p:cNvSpPr>
            <p:nvPr/>
          </p:nvSpPr>
          <p:spPr bwMode="auto">
            <a:xfrm>
              <a:off x="2789" y="3192"/>
              <a:ext cx="1093" cy="0"/>
            </a:xfrm>
            <a:prstGeom prst="line">
              <a:avLst/>
            </a:prstGeom>
            <a:noFill/>
            <a:ln w="7938">
              <a:solidFill>
                <a:srgbClr val="000000"/>
              </a:solidFill>
              <a:round/>
              <a:headEnd/>
              <a:tailEnd/>
            </a:ln>
          </p:spPr>
          <p:txBody>
            <a:bodyPr/>
            <a:lstStyle/>
            <a:p>
              <a:endParaRPr lang="en-US"/>
            </a:p>
          </p:txBody>
        </p:sp>
        <p:sp>
          <p:nvSpPr>
            <p:cNvPr id="9241" name="Freeform 24"/>
            <p:cNvSpPr>
              <a:spLocks/>
            </p:cNvSpPr>
            <p:nvPr/>
          </p:nvSpPr>
          <p:spPr bwMode="auto">
            <a:xfrm>
              <a:off x="1720" y="3644"/>
              <a:ext cx="218" cy="175"/>
            </a:xfrm>
            <a:custGeom>
              <a:avLst/>
              <a:gdLst>
                <a:gd name="T0" fmla="*/ 105 w 208"/>
                <a:gd name="T1" fmla="*/ 22 h 205"/>
                <a:gd name="T2" fmla="*/ 401 w 208"/>
                <a:gd name="T3" fmla="*/ 7 h 205"/>
                <a:gd name="T4" fmla="*/ 291 w 208"/>
                <a:gd name="T5" fmla="*/ 0 h 205"/>
                <a:gd name="T6" fmla="*/ 0 w 208"/>
                <a:gd name="T7" fmla="*/ 16 h 205"/>
                <a:gd name="T8" fmla="*/ 110 w 208"/>
                <a:gd name="T9" fmla="*/ 22 h 205"/>
                <a:gd name="T10" fmla="*/ 110 w 208"/>
                <a:gd name="T11" fmla="*/ 22 h 205"/>
                <a:gd name="T12" fmla="*/ 105 w 208"/>
                <a:gd name="T13" fmla="*/ 22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4" y="205"/>
                  </a:moveTo>
                  <a:lnTo>
                    <a:pt x="208" y="60"/>
                  </a:lnTo>
                  <a:lnTo>
                    <a:pt x="150" y="0"/>
                  </a:lnTo>
                  <a:lnTo>
                    <a:pt x="0" y="146"/>
                  </a:lnTo>
                  <a:lnTo>
                    <a:pt x="57" y="205"/>
                  </a:lnTo>
                  <a:lnTo>
                    <a:pt x="54" y="205"/>
                  </a:lnTo>
                  <a:close/>
                </a:path>
              </a:pathLst>
            </a:custGeom>
            <a:solidFill>
              <a:srgbClr val="00FFFF"/>
            </a:solidFill>
            <a:ln w="9525">
              <a:noFill/>
              <a:round/>
              <a:headEnd/>
              <a:tailEnd/>
            </a:ln>
          </p:spPr>
          <p:txBody>
            <a:bodyPr/>
            <a:lstStyle/>
            <a:p>
              <a:endParaRPr lang="el-GR"/>
            </a:p>
          </p:txBody>
        </p:sp>
        <p:sp>
          <p:nvSpPr>
            <p:cNvPr id="9242" name="Freeform 25"/>
            <p:cNvSpPr>
              <a:spLocks/>
            </p:cNvSpPr>
            <p:nvPr/>
          </p:nvSpPr>
          <p:spPr bwMode="auto">
            <a:xfrm>
              <a:off x="1720" y="3644"/>
              <a:ext cx="218" cy="175"/>
            </a:xfrm>
            <a:custGeom>
              <a:avLst/>
              <a:gdLst>
                <a:gd name="T0" fmla="*/ 105 w 208"/>
                <a:gd name="T1" fmla="*/ 22 h 205"/>
                <a:gd name="T2" fmla="*/ 401 w 208"/>
                <a:gd name="T3" fmla="*/ 7 h 205"/>
                <a:gd name="T4" fmla="*/ 291 w 208"/>
                <a:gd name="T5" fmla="*/ 0 h 205"/>
                <a:gd name="T6" fmla="*/ 0 w 208"/>
                <a:gd name="T7" fmla="*/ 16 h 205"/>
                <a:gd name="T8" fmla="*/ 110 w 208"/>
                <a:gd name="T9" fmla="*/ 22 h 205"/>
                <a:gd name="T10" fmla="*/ 110 w 208"/>
                <a:gd name="T11" fmla="*/ 22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4" y="205"/>
                  </a:moveTo>
                  <a:lnTo>
                    <a:pt x="208" y="60"/>
                  </a:lnTo>
                  <a:lnTo>
                    <a:pt x="150" y="0"/>
                  </a:lnTo>
                  <a:lnTo>
                    <a:pt x="0" y="146"/>
                  </a:lnTo>
                  <a:lnTo>
                    <a:pt x="57" y="205"/>
                  </a:lnTo>
                </a:path>
              </a:pathLst>
            </a:custGeom>
            <a:noFill/>
            <a:ln w="7938">
              <a:solidFill>
                <a:srgbClr val="000000"/>
              </a:solidFill>
              <a:round/>
              <a:headEnd/>
              <a:tailEnd/>
            </a:ln>
          </p:spPr>
          <p:txBody>
            <a:bodyPr/>
            <a:lstStyle/>
            <a:p>
              <a:endParaRPr lang="el-GR"/>
            </a:p>
          </p:txBody>
        </p:sp>
        <p:sp>
          <p:nvSpPr>
            <p:cNvPr id="9243" name="Freeform 26"/>
            <p:cNvSpPr>
              <a:spLocks/>
            </p:cNvSpPr>
            <p:nvPr/>
          </p:nvSpPr>
          <p:spPr bwMode="auto">
            <a:xfrm>
              <a:off x="1894" y="3507"/>
              <a:ext cx="219" cy="175"/>
            </a:xfrm>
            <a:custGeom>
              <a:avLst/>
              <a:gdLst>
                <a:gd name="T0" fmla="*/ 116 w 208"/>
                <a:gd name="T1" fmla="*/ 22 h 205"/>
                <a:gd name="T2" fmla="*/ 432 w 208"/>
                <a:gd name="T3" fmla="*/ 7 h 205"/>
                <a:gd name="T4" fmla="*/ 310 w 208"/>
                <a:gd name="T5" fmla="*/ 0 h 205"/>
                <a:gd name="T6" fmla="*/ 0 w 208"/>
                <a:gd name="T7" fmla="*/ 16 h 205"/>
                <a:gd name="T8" fmla="*/ 116 w 208"/>
                <a:gd name="T9" fmla="*/ 22 h 205"/>
                <a:gd name="T10" fmla="*/ 116 w 208"/>
                <a:gd name="T11" fmla="*/ 22 h 205"/>
                <a:gd name="T12" fmla="*/ 116 w 208"/>
                <a:gd name="T13" fmla="*/ 22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7" y="203"/>
                  </a:moveTo>
                  <a:lnTo>
                    <a:pt x="208" y="60"/>
                  </a:lnTo>
                  <a:lnTo>
                    <a:pt x="151" y="0"/>
                  </a:lnTo>
                  <a:lnTo>
                    <a:pt x="0" y="146"/>
                  </a:lnTo>
                  <a:lnTo>
                    <a:pt x="57" y="205"/>
                  </a:lnTo>
                  <a:lnTo>
                    <a:pt x="57" y="203"/>
                  </a:lnTo>
                  <a:close/>
                </a:path>
              </a:pathLst>
            </a:custGeom>
            <a:solidFill>
              <a:srgbClr val="00FFFF"/>
            </a:solidFill>
            <a:ln w="9525">
              <a:noFill/>
              <a:round/>
              <a:headEnd/>
              <a:tailEnd/>
            </a:ln>
          </p:spPr>
          <p:txBody>
            <a:bodyPr/>
            <a:lstStyle/>
            <a:p>
              <a:endParaRPr lang="el-GR"/>
            </a:p>
          </p:txBody>
        </p:sp>
        <p:sp>
          <p:nvSpPr>
            <p:cNvPr id="9244" name="Freeform 27"/>
            <p:cNvSpPr>
              <a:spLocks/>
            </p:cNvSpPr>
            <p:nvPr/>
          </p:nvSpPr>
          <p:spPr bwMode="auto">
            <a:xfrm>
              <a:off x="1894" y="3507"/>
              <a:ext cx="219" cy="175"/>
            </a:xfrm>
            <a:custGeom>
              <a:avLst/>
              <a:gdLst>
                <a:gd name="T0" fmla="*/ 116 w 208"/>
                <a:gd name="T1" fmla="*/ 22 h 205"/>
                <a:gd name="T2" fmla="*/ 432 w 208"/>
                <a:gd name="T3" fmla="*/ 7 h 205"/>
                <a:gd name="T4" fmla="*/ 310 w 208"/>
                <a:gd name="T5" fmla="*/ 0 h 205"/>
                <a:gd name="T6" fmla="*/ 0 w 208"/>
                <a:gd name="T7" fmla="*/ 16 h 205"/>
                <a:gd name="T8" fmla="*/ 116 w 208"/>
                <a:gd name="T9" fmla="*/ 22 h 205"/>
                <a:gd name="T10" fmla="*/ 116 w 208"/>
                <a:gd name="T11" fmla="*/ 22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203"/>
                  </a:moveTo>
                  <a:lnTo>
                    <a:pt x="208" y="60"/>
                  </a:lnTo>
                  <a:lnTo>
                    <a:pt x="151" y="0"/>
                  </a:lnTo>
                  <a:lnTo>
                    <a:pt x="0" y="146"/>
                  </a:lnTo>
                  <a:lnTo>
                    <a:pt x="57" y="205"/>
                  </a:lnTo>
                </a:path>
              </a:pathLst>
            </a:custGeom>
            <a:noFill/>
            <a:ln w="7938">
              <a:solidFill>
                <a:srgbClr val="000000"/>
              </a:solidFill>
              <a:round/>
              <a:headEnd/>
              <a:tailEnd/>
            </a:ln>
          </p:spPr>
          <p:txBody>
            <a:bodyPr/>
            <a:lstStyle/>
            <a:p>
              <a:endParaRPr lang="el-GR"/>
            </a:p>
          </p:txBody>
        </p:sp>
        <p:sp>
          <p:nvSpPr>
            <p:cNvPr id="9245" name="Freeform 28"/>
            <p:cNvSpPr>
              <a:spLocks/>
            </p:cNvSpPr>
            <p:nvPr/>
          </p:nvSpPr>
          <p:spPr bwMode="auto">
            <a:xfrm>
              <a:off x="2072" y="3370"/>
              <a:ext cx="218" cy="175"/>
            </a:xfrm>
            <a:custGeom>
              <a:avLst/>
              <a:gdLst>
                <a:gd name="T0" fmla="*/ 107 w 208"/>
                <a:gd name="T1" fmla="*/ 22 h 205"/>
                <a:gd name="T2" fmla="*/ 401 w 208"/>
                <a:gd name="T3" fmla="*/ 7 h 205"/>
                <a:gd name="T4" fmla="*/ 292 w 208"/>
                <a:gd name="T5" fmla="*/ 0 h 205"/>
                <a:gd name="T6" fmla="*/ 0 w 208"/>
                <a:gd name="T7" fmla="*/ 16 h 205"/>
                <a:gd name="T8" fmla="*/ 107 w 208"/>
                <a:gd name="T9" fmla="*/ 22 h 205"/>
                <a:gd name="T10" fmla="*/ 107 w 208"/>
                <a:gd name="T11" fmla="*/ 22 h 205"/>
                <a:gd name="T12" fmla="*/ 107 w 208"/>
                <a:gd name="T13" fmla="*/ 22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5" y="203"/>
                  </a:moveTo>
                  <a:lnTo>
                    <a:pt x="208" y="57"/>
                  </a:lnTo>
                  <a:lnTo>
                    <a:pt x="151" y="0"/>
                  </a:lnTo>
                  <a:lnTo>
                    <a:pt x="0" y="145"/>
                  </a:lnTo>
                  <a:lnTo>
                    <a:pt x="55" y="205"/>
                  </a:lnTo>
                  <a:lnTo>
                    <a:pt x="55" y="203"/>
                  </a:lnTo>
                  <a:close/>
                </a:path>
              </a:pathLst>
            </a:custGeom>
            <a:solidFill>
              <a:srgbClr val="00FFFF"/>
            </a:solidFill>
            <a:ln w="9525">
              <a:noFill/>
              <a:round/>
              <a:headEnd/>
              <a:tailEnd/>
            </a:ln>
          </p:spPr>
          <p:txBody>
            <a:bodyPr/>
            <a:lstStyle/>
            <a:p>
              <a:endParaRPr lang="el-GR"/>
            </a:p>
          </p:txBody>
        </p:sp>
        <p:sp>
          <p:nvSpPr>
            <p:cNvPr id="9246" name="Freeform 29"/>
            <p:cNvSpPr>
              <a:spLocks/>
            </p:cNvSpPr>
            <p:nvPr/>
          </p:nvSpPr>
          <p:spPr bwMode="auto">
            <a:xfrm>
              <a:off x="2072" y="3370"/>
              <a:ext cx="218" cy="175"/>
            </a:xfrm>
            <a:custGeom>
              <a:avLst/>
              <a:gdLst>
                <a:gd name="T0" fmla="*/ 107 w 208"/>
                <a:gd name="T1" fmla="*/ 22 h 205"/>
                <a:gd name="T2" fmla="*/ 401 w 208"/>
                <a:gd name="T3" fmla="*/ 7 h 205"/>
                <a:gd name="T4" fmla="*/ 292 w 208"/>
                <a:gd name="T5" fmla="*/ 0 h 205"/>
                <a:gd name="T6" fmla="*/ 0 w 208"/>
                <a:gd name="T7" fmla="*/ 16 h 205"/>
                <a:gd name="T8" fmla="*/ 107 w 208"/>
                <a:gd name="T9" fmla="*/ 22 h 205"/>
                <a:gd name="T10" fmla="*/ 107 w 208"/>
                <a:gd name="T11" fmla="*/ 22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203"/>
                  </a:moveTo>
                  <a:lnTo>
                    <a:pt x="208" y="57"/>
                  </a:lnTo>
                  <a:lnTo>
                    <a:pt x="151" y="0"/>
                  </a:lnTo>
                  <a:lnTo>
                    <a:pt x="0" y="145"/>
                  </a:lnTo>
                  <a:lnTo>
                    <a:pt x="55" y="205"/>
                  </a:lnTo>
                </a:path>
              </a:pathLst>
            </a:custGeom>
            <a:noFill/>
            <a:ln w="7938">
              <a:solidFill>
                <a:srgbClr val="000000"/>
              </a:solidFill>
              <a:round/>
              <a:headEnd/>
              <a:tailEnd/>
            </a:ln>
          </p:spPr>
          <p:txBody>
            <a:bodyPr/>
            <a:lstStyle/>
            <a:p>
              <a:endParaRPr lang="el-GR"/>
            </a:p>
          </p:txBody>
        </p:sp>
        <p:sp>
          <p:nvSpPr>
            <p:cNvPr id="9247" name="Freeform 30"/>
            <p:cNvSpPr>
              <a:spLocks/>
            </p:cNvSpPr>
            <p:nvPr/>
          </p:nvSpPr>
          <p:spPr bwMode="auto">
            <a:xfrm>
              <a:off x="1720" y="3644"/>
              <a:ext cx="218" cy="175"/>
            </a:xfrm>
            <a:custGeom>
              <a:avLst/>
              <a:gdLst>
                <a:gd name="T0" fmla="*/ 105 w 208"/>
                <a:gd name="T1" fmla="*/ 22 h 205"/>
                <a:gd name="T2" fmla="*/ 401 w 208"/>
                <a:gd name="T3" fmla="*/ 7 h 205"/>
                <a:gd name="T4" fmla="*/ 291 w 208"/>
                <a:gd name="T5" fmla="*/ 0 h 205"/>
                <a:gd name="T6" fmla="*/ 0 w 208"/>
                <a:gd name="T7" fmla="*/ 16 h 205"/>
                <a:gd name="T8" fmla="*/ 110 w 208"/>
                <a:gd name="T9" fmla="*/ 22 h 205"/>
                <a:gd name="T10" fmla="*/ 110 w 208"/>
                <a:gd name="T11" fmla="*/ 22 h 205"/>
                <a:gd name="T12" fmla="*/ 105 w 208"/>
                <a:gd name="T13" fmla="*/ 22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4" y="205"/>
                  </a:moveTo>
                  <a:lnTo>
                    <a:pt x="208" y="60"/>
                  </a:lnTo>
                  <a:lnTo>
                    <a:pt x="150" y="0"/>
                  </a:lnTo>
                  <a:lnTo>
                    <a:pt x="0" y="146"/>
                  </a:lnTo>
                  <a:lnTo>
                    <a:pt x="57" y="205"/>
                  </a:lnTo>
                  <a:lnTo>
                    <a:pt x="54" y="205"/>
                  </a:lnTo>
                  <a:close/>
                </a:path>
              </a:pathLst>
            </a:custGeom>
            <a:solidFill>
              <a:srgbClr val="00FFFF"/>
            </a:solidFill>
            <a:ln w="9525">
              <a:noFill/>
              <a:round/>
              <a:headEnd/>
              <a:tailEnd/>
            </a:ln>
          </p:spPr>
          <p:txBody>
            <a:bodyPr/>
            <a:lstStyle/>
            <a:p>
              <a:endParaRPr lang="el-GR"/>
            </a:p>
          </p:txBody>
        </p:sp>
        <p:sp>
          <p:nvSpPr>
            <p:cNvPr id="9248" name="Freeform 31"/>
            <p:cNvSpPr>
              <a:spLocks/>
            </p:cNvSpPr>
            <p:nvPr/>
          </p:nvSpPr>
          <p:spPr bwMode="auto">
            <a:xfrm>
              <a:off x="1720" y="3644"/>
              <a:ext cx="218" cy="175"/>
            </a:xfrm>
            <a:custGeom>
              <a:avLst/>
              <a:gdLst>
                <a:gd name="T0" fmla="*/ 105 w 208"/>
                <a:gd name="T1" fmla="*/ 22 h 205"/>
                <a:gd name="T2" fmla="*/ 401 w 208"/>
                <a:gd name="T3" fmla="*/ 7 h 205"/>
                <a:gd name="T4" fmla="*/ 291 w 208"/>
                <a:gd name="T5" fmla="*/ 0 h 205"/>
                <a:gd name="T6" fmla="*/ 0 w 208"/>
                <a:gd name="T7" fmla="*/ 16 h 205"/>
                <a:gd name="T8" fmla="*/ 110 w 208"/>
                <a:gd name="T9" fmla="*/ 22 h 205"/>
                <a:gd name="T10" fmla="*/ 110 w 208"/>
                <a:gd name="T11" fmla="*/ 22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4" y="205"/>
                  </a:moveTo>
                  <a:lnTo>
                    <a:pt x="208" y="60"/>
                  </a:lnTo>
                  <a:lnTo>
                    <a:pt x="150" y="0"/>
                  </a:lnTo>
                  <a:lnTo>
                    <a:pt x="0" y="146"/>
                  </a:lnTo>
                  <a:lnTo>
                    <a:pt x="57" y="205"/>
                  </a:lnTo>
                </a:path>
              </a:pathLst>
            </a:custGeom>
            <a:noFill/>
            <a:ln w="7938">
              <a:solidFill>
                <a:srgbClr val="000000"/>
              </a:solidFill>
              <a:round/>
              <a:headEnd/>
              <a:tailEnd/>
            </a:ln>
          </p:spPr>
          <p:txBody>
            <a:bodyPr/>
            <a:lstStyle/>
            <a:p>
              <a:endParaRPr lang="el-GR"/>
            </a:p>
          </p:txBody>
        </p:sp>
        <p:sp>
          <p:nvSpPr>
            <p:cNvPr id="9249" name="Freeform 32"/>
            <p:cNvSpPr>
              <a:spLocks/>
            </p:cNvSpPr>
            <p:nvPr/>
          </p:nvSpPr>
          <p:spPr bwMode="auto">
            <a:xfrm>
              <a:off x="1894" y="3507"/>
              <a:ext cx="219" cy="175"/>
            </a:xfrm>
            <a:custGeom>
              <a:avLst/>
              <a:gdLst>
                <a:gd name="T0" fmla="*/ 116 w 208"/>
                <a:gd name="T1" fmla="*/ 22 h 205"/>
                <a:gd name="T2" fmla="*/ 432 w 208"/>
                <a:gd name="T3" fmla="*/ 7 h 205"/>
                <a:gd name="T4" fmla="*/ 310 w 208"/>
                <a:gd name="T5" fmla="*/ 0 h 205"/>
                <a:gd name="T6" fmla="*/ 0 w 208"/>
                <a:gd name="T7" fmla="*/ 16 h 205"/>
                <a:gd name="T8" fmla="*/ 116 w 208"/>
                <a:gd name="T9" fmla="*/ 22 h 205"/>
                <a:gd name="T10" fmla="*/ 116 w 208"/>
                <a:gd name="T11" fmla="*/ 22 h 205"/>
                <a:gd name="T12" fmla="*/ 116 w 208"/>
                <a:gd name="T13" fmla="*/ 22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7" y="203"/>
                  </a:moveTo>
                  <a:lnTo>
                    <a:pt x="208" y="60"/>
                  </a:lnTo>
                  <a:lnTo>
                    <a:pt x="151" y="0"/>
                  </a:lnTo>
                  <a:lnTo>
                    <a:pt x="0" y="146"/>
                  </a:lnTo>
                  <a:lnTo>
                    <a:pt x="57" y="205"/>
                  </a:lnTo>
                  <a:lnTo>
                    <a:pt x="57" y="203"/>
                  </a:lnTo>
                  <a:close/>
                </a:path>
              </a:pathLst>
            </a:custGeom>
            <a:solidFill>
              <a:srgbClr val="00FFFF"/>
            </a:solidFill>
            <a:ln w="9525">
              <a:noFill/>
              <a:round/>
              <a:headEnd/>
              <a:tailEnd/>
            </a:ln>
          </p:spPr>
          <p:txBody>
            <a:bodyPr/>
            <a:lstStyle/>
            <a:p>
              <a:endParaRPr lang="el-GR"/>
            </a:p>
          </p:txBody>
        </p:sp>
        <p:sp>
          <p:nvSpPr>
            <p:cNvPr id="9250" name="Freeform 33"/>
            <p:cNvSpPr>
              <a:spLocks/>
            </p:cNvSpPr>
            <p:nvPr/>
          </p:nvSpPr>
          <p:spPr bwMode="auto">
            <a:xfrm>
              <a:off x="1894" y="3507"/>
              <a:ext cx="219" cy="175"/>
            </a:xfrm>
            <a:custGeom>
              <a:avLst/>
              <a:gdLst>
                <a:gd name="T0" fmla="*/ 116 w 208"/>
                <a:gd name="T1" fmla="*/ 22 h 205"/>
                <a:gd name="T2" fmla="*/ 432 w 208"/>
                <a:gd name="T3" fmla="*/ 7 h 205"/>
                <a:gd name="T4" fmla="*/ 310 w 208"/>
                <a:gd name="T5" fmla="*/ 0 h 205"/>
                <a:gd name="T6" fmla="*/ 0 w 208"/>
                <a:gd name="T7" fmla="*/ 16 h 205"/>
                <a:gd name="T8" fmla="*/ 116 w 208"/>
                <a:gd name="T9" fmla="*/ 22 h 205"/>
                <a:gd name="T10" fmla="*/ 116 w 208"/>
                <a:gd name="T11" fmla="*/ 22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7" y="203"/>
                  </a:moveTo>
                  <a:lnTo>
                    <a:pt x="208" y="60"/>
                  </a:lnTo>
                  <a:lnTo>
                    <a:pt x="151" y="0"/>
                  </a:lnTo>
                  <a:lnTo>
                    <a:pt x="0" y="146"/>
                  </a:lnTo>
                  <a:lnTo>
                    <a:pt x="57" y="205"/>
                  </a:lnTo>
                </a:path>
              </a:pathLst>
            </a:custGeom>
            <a:noFill/>
            <a:ln w="7938">
              <a:solidFill>
                <a:srgbClr val="000000"/>
              </a:solidFill>
              <a:round/>
              <a:headEnd/>
              <a:tailEnd/>
            </a:ln>
          </p:spPr>
          <p:txBody>
            <a:bodyPr/>
            <a:lstStyle/>
            <a:p>
              <a:endParaRPr lang="el-GR"/>
            </a:p>
          </p:txBody>
        </p:sp>
        <p:sp>
          <p:nvSpPr>
            <p:cNvPr id="9251" name="Freeform 34"/>
            <p:cNvSpPr>
              <a:spLocks/>
            </p:cNvSpPr>
            <p:nvPr/>
          </p:nvSpPr>
          <p:spPr bwMode="auto">
            <a:xfrm>
              <a:off x="2072" y="3370"/>
              <a:ext cx="218" cy="175"/>
            </a:xfrm>
            <a:custGeom>
              <a:avLst/>
              <a:gdLst>
                <a:gd name="T0" fmla="*/ 107 w 208"/>
                <a:gd name="T1" fmla="*/ 22 h 205"/>
                <a:gd name="T2" fmla="*/ 401 w 208"/>
                <a:gd name="T3" fmla="*/ 7 h 205"/>
                <a:gd name="T4" fmla="*/ 292 w 208"/>
                <a:gd name="T5" fmla="*/ 0 h 205"/>
                <a:gd name="T6" fmla="*/ 0 w 208"/>
                <a:gd name="T7" fmla="*/ 16 h 205"/>
                <a:gd name="T8" fmla="*/ 107 w 208"/>
                <a:gd name="T9" fmla="*/ 22 h 205"/>
                <a:gd name="T10" fmla="*/ 107 w 208"/>
                <a:gd name="T11" fmla="*/ 22 h 205"/>
                <a:gd name="T12" fmla="*/ 107 w 208"/>
                <a:gd name="T13" fmla="*/ 22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5" y="203"/>
                  </a:moveTo>
                  <a:lnTo>
                    <a:pt x="208" y="57"/>
                  </a:lnTo>
                  <a:lnTo>
                    <a:pt x="151" y="0"/>
                  </a:lnTo>
                  <a:lnTo>
                    <a:pt x="0" y="145"/>
                  </a:lnTo>
                  <a:lnTo>
                    <a:pt x="55" y="205"/>
                  </a:lnTo>
                  <a:lnTo>
                    <a:pt x="55" y="203"/>
                  </a:lnTo>
                  <a:close/>
                </a:path>
              </a:pathLst>
            </a:custGeom>
            <a:solidFill>
              <a:srgbClr val="00FFFF"/>
            </a:solidFill>
            <a:ln w="9525">
              <a:noFill/>
              <a:round/>
              <a:headEnd/>
              <a:tailEnd/>
            </a:ln>
          </p:spPr>
          <p:txBody>
            <a:bodyPr/>
            <a:lstStyle/>
            <a:p>
              <a:endParaRPr lang="el-GR"/>
            </a:p>
          </p:txBody>
        </p:sp>
        <p:sp>
          <p:nvSpPr>
            <p:cNvPr id="9252" name="Freeform 35"/>
            <p:cNvSpPr>
              <a:spLocks/>
            </p:cNvSpPr>
            <p:nvPr/>
          </p:nvSpPr>
          <p:spPr bwMode="auto">
            <a:xfrm>
              <a:off x="2072" y="3370"/>
              <a:ext cx="218" cy="175"/>
            </a:xfrm>
            <a:custGeom>
              <a:avLst/>
              <a:gdLst>
                <a:gd name="T0" fmla="*/ 107 w 208"/>
                <a:gd name="T1" fmla="*/ 22 h 205"/>
                <a:gd name="T2" fmla="*/ 401 w 208"/>
                <a:gd name="T3" fmla="*/ 7 h 205"/>
                <a:gd name="T4" fmla="*/ 292 w 208"/>
                <a:gd name="T5" fmla="*/ 0 h 205"/>
                <a:gd name="T6" fmla="*/ 0 w 208"/>
                <a:gd name="T7" fmla="*/ 16 h 205"/>
                <a:gd name="T8" fmla="*/ 107 w 208"/>
                <a:gd name="T9" fmla="*/ 22 h 205"/>
                <a:gd name="T10" fmla="*/ 107 w 208"/>
                <a:gd name="T11" fmla="*/ 22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5" y="203"/>
                  </a:moveTo>
                  <a:lnTo>
                    <a:pt x="208" y="57"/>
                  </a:lnTo>
                  <a:lnTo>
                    <a:pt x="151" y="0"/>
                  </a:lnTo>
                  <a:lnTo>
                    <a:pt x="0" y="145"/>
                  </a:lnTo>
                  <a:lnTo>
                    <a:pt x="55" y="205"/>
                  </a:lnTo>
                </a:path>
              </a:pathLst>
            </a:custGeom>
            <a:noFill/>
            <a:ln w="7938">
              <a:solidFill>
                <a:srgbClr val="000000"/>
              </a:solidFill>
              <a:round/>
              <a:headEnd/>
              <a:tailEnd/>
            </a:ln>
          </p:spPr>
          <p:txBody>
            <a:bodyPr/>
            <a:lstStyle/>
            <a:p>
              <a:endParaRPr lang="el-GR"/>
            </a:p>
          </p:txBody>
        </p:sp>
        <p:sp>
          <p:nvSpPr>
            <p:cNvPr id="9253" name="Freeform 36"/>
            <p:cNvSpPr>
              <a:spLocks/>
            </p:cNvSpPr>
            <p:nvPr/>
          </p:nvSpPr>
          <p:spPr bwMode="auto">
            <a:xfrm>
              <a:off x="2815" y="3105"/>
              <a:ext cx="222" cy="70"/>
            </a:xfrm>
            <a:custGeom>
              <a:avLst/>
              <a:gdLst>
                <a:gd name="T0" fmla="*/ 0 w 211"/>
                <a:gd name="T1" fmla="*/ 0 h 83"/>
                <a:gd name="T2" fmla="*/ 430 w 211"/>
                <a:gd name="T3" fmla="*/ 0 h 83"/>
                <a:gd name="T4" fmla="*/ 430 w 211"/>
                <a:gd name="T5" fmla="*/ 8 h 83"/>
                <a:gd name="T6" fmla="*/ 0 w 211"/>
                <a:gd name="T7" fmla="*/ 8 h 83"/>
                <a:gd name="T8" fmla="*/ 0 w 211"/>
                <a:gd name="T9" fmla="*/ 0 h 83"/>
                <a:gd name="T10" fmla="*/ 0 w 211"/>
                <a:gd name="T11" fmla="*/ 0 h 83"/>
                <a:gd name="T12" fmla="*/ 0 60000 65536"/>
                <a:gd name="T13" fmla="*/ 0 60000 65536"/>
                <a:gd name="T14" fmla="*/ 0 60000 65536"/>
                <a:gd name="T15" fmla="*/ 0 60000 65536"/>
                <a:gd name="T16" fmla="*/ 0 60000 65536"/>
                <a:gd name="T17" fmla="*/ 0 60000 65536"/>
                <a:gd name="T18" fmla="*/ 0 w 211"/>
                <a:gd name="T19" fmla="*/ 0 h 83"/>
                <a:gd name="T20" fmla="*/ 211 w 211"/>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1" h="83">
                  <a:moveTo>
                    <a:pt x="0" y="0"/>
                  </a:moveTo>
                  <a:lnTo>
                    <a:pt x="211" y="0"/>
                  </a:lnTo>
                  <a:lnTo>
                    <a:pt x="211" y="83"/>
                  </a:lnTo>
                  <a:lnTo>
                    <a:pt x="0" y="83"/>
                  </a:lnTo>
                  <a:lnTo>
                    <a:pt x="0" y="0"/>
                  </a:lnTo>
                  <a:close/>
                </a:path>
              </a:pathLst>
            </a:custGeom>
            <a:solidFill>
              <a:srgbClr val="CCFFFF"/>
            </a:solidFill>
            <a:ln w="9525">
              <a:noFill/>
              <a:round/>
              <a:headEnd/>
              <a:tailEnd/>
            </a:ln>
          </p:spPr>
          <p:txBody>
            <a:bodyPr/>
            <a:lstStyle/>
            <a:p>
              <a:endParaRPr lang="el-GR"/>
            </a:p>
          </p:txBody>
        </p:sp>
        <p:sp>
          <p:nvSpPr>
            <p:cNvPr id="9254" name="Freeform 37"/>
            <p:cNvSpPr>
              <a:spLocks/>
            </p:cNvSpPr>
            <p:nvPr/>
          </p:nvSpPr>
          <p:spPr bwMode="auto">
            <a:xfrm>
              <a:off x="2815" y="3105"/>
              <a:ext cx="222" cy="70"/>
            </a:xfrm>
            <a:custGeom>
              <a:avLst/>
              <a:gdLst>
                <a:gd name="T0" fmla="*/ 0 w 211"/>
                <a:gd name="T1" fmla="*/ 0 h 83"/>
                <a:gd name="T2" fmla="*/ 430 w 211"/>
                <a:gd name="T3" fmla="*/ 0 h 83"/>
                <a:gd name="T4" fmla="*/ 430 w 211"/>
                <a:gd name="T5" fmla="*/ 8 h 83"/>
                <a:gd name="T6" fmla="*/ 0 w 211"/>
                <a:gd name="T7" fmla="*/ 8 h 83"/>
                <a:gd name="T8" fmla="*/ 0 w 211"/>
                <a:gd name="T9" fmla="*/ 0 h 83"/>
                <a:gd name="T10" fmla="*/ 0 w 211"/>
                <a:gd name="T11" fmla="*/ 0 h 83"/>
                <a:gd name="T12" fmla="*/ 0 60000 65536"/>
                <a:gd name="T13" fmla="*/ 0 60000 65536"/>
                <a:gd name="T14" fmla="*/ 0 60000 65536"/>
                <a:gd name="T15" fmla="*/ 0 60000 65536"/>
                <a:gd name="T16" fmla="*/ 0 60000 65536"/>
                <a:gd name="T17" fmla="*/ 0 60000 65536"/>
                <a:gd name="T18" fmla="*/ 0 w 211"/>
                <a:gd name="T19" fmla="*/ 0 h 83"/>
                <a:gd name="T20" fmla="*/ 211 w 211"/>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1" h="83">
                  <a:moveTo>
                    <a:pt x="0" y="0"/>
                  </a:moveTo>
                  <a:lnTo>
                    <a:pt x="211" y="0"/>
                  </a:lnTo>
                  <a:lnTo>
                    <a:pt x="211" y="83"/>
                  </a:lnTo>
                  <a:lnTo>
                    <a:pt x="0" y="83"/>
                  </a:lnTo>
                  <a:lnTo>
                    <a:pt x="0" y="0"/>
                  </a:lnTo>
                </a:path>
              </a:pathLst>
            </a:custGeom>
            <a:noFill/>
            <a:ln w="7938">
              <a:solidFill>
                <a:srgbClr val="000000"/>
              </a:solidFill>
              <a:round/>
              <a:headEnd/>
              <a:tailEnd/>
            </a:ln>
          </p:spPr>
          <p:txBody>
            <a:bodyPr/>
            <a:lstStyle/>
            <a:p>
              <a:endParaRPr lang="el-GR"/>
            </a:p>
          </p:txBody>
        </p:sp>
        <p:sp>
          <p:nvSpPr>
            <p:cNvPr id="9255" name="Freeform 38"/>
            <p:cNvSpPr>
              <a:spLocks/>
            </p:cNvSpPr>
            <p:nvPr/>
          </p:nvSpPr>
          <p:spPr bwMode="auto">
            <a:xfrm>
              <a:off x="3061" y="3105"/>
              <a:ext cx="221" cy="70"/>
            </a:xfrm>
            <a:custGeom>
              <a:avLst/>
              <a:gdLst>
                <a:gd name="T0" fmla="*/ 0 w 211"/>
                <a:gd name="T1" fmla="*/ 0 h 83"/>
                <a:gd name="T2" fmla="*/ 402 w 211"/>
                <a:gd name="T3" fmla="*/ 0 h 83"/>
                <a:gd name="T4" fmla="*/ 402 w 211"/>
                <a:gd name="T5" fmla="*/ 8 h 83"/>
                <a:gd name="T6" fmla="*/ 0 w 211"/>
                <a:gd name="T7" fmla="*/ 8 h 83"/>
                <a:gd name="T8" fmla="*/ 0 w 211"/>
                <a:gd name="T9" fmla="*/ 0 h 83"/>
                <a:gd name="T10" fmla="*/ 0 w 211"/>
                <a:gd name="T11" fmla="*/ 0 h 83"/>
                <a:gd name="T12" fmla="*/ 0 60000 65536"/>
                <a:gd name="T13" fmla="*/ 0 60000 65536"/>
                <a:gd name="T14" fmla="*/ 0 60000 65536"/>
                <a:gd name="T15" fmla="*/ 0 60000 65536"/>
                <a:gd name="T16" fmla="*/ 0 60000 65536"/>
                <a:gd name="T17" fmla="*/ 0 60000 65536"/>
                <a:gd name="T18" fmla="*/ 0 w 211"/>
                <a:gd name="T19" fmla="*/ 0 h 83"/>
                <a:gd name="T20" fmla="*/ 211 w 211"/>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1" h="83">
                  <a:moveTo>
                    <a:pt x="0" y="0"/>
                  </a:moveTo>
                  <a:lnTo>
                    <a:pt x="211" y="0"/>
                  </a:lnTo>
                  <a:lnTo>
                    <a:pt x="211" y="83"/>
                  </a:lnTo>
                  <a:lnTo>
                    <a:pt x="0" y="83"/>
                  </a:lnTo>
                  <a:lnTo>
                    <a:pt x="0" y="0"/>
                  </a:lnTo>
                </a:path>
              </a:pathLst>
            </a:custGeom>
            <a:noFill/>
            <a:ln w="7938">
              <a:solidFill>
                <a:srgbClr val="000000"/>
              </a:solidFill>
              <a:round/>
              <a:headEnd/>
              <a:tailEnd/>
            </a:ln>
          </p:spPr>
          <p:txBody>
            <a:bodyPr/>
            <a:lstStyle/>
            <a:p>
              <a:endParaRPr lang="el-GR"/>
            </a:p>
          </p:txBody>
        </p:sp>
        <p:sp>
          <p:nvSpPr>
            <p:cNvPr id="9256" name="Freeform 39"/>
            <p:cNvSpPr>
              <a:spLocks/>
            </p:cNvSpPr>
            <p:nvPr/>
          </p:nvSpPr>
          <p:spPr bwMode="auto">
            <a:xfrm>
              <a:off x="3304" y="3105"/>
              <a:ext cx="224" cy="70"/>
            </a:xfrm>
            <a:custGeom>
              <a:avLst/>
              <a:gdLst>
                <a:gd name="T0" fmla="*/ 0 w 213"/>
                <a:gd name="T1" fmla="*/ 0 h 83"/>
                <a:gd name="T2" fmla="*/ 430 w 213"/>
                <a:gd name="T3" fmla="*/ 0 h 83"/>
                <a:gd name="T4" fmla="*/ 430 w 213"/>
                <a:gd name="T5" fmla="*/ 8 h 83"/>
                <a:gd name="T6" fmla="*/ 2 w 213"/>
                <a:gd name="T7" fmla="*/ 8 h 83"/>
                <a:gd name="T8" fmla="*/ 2 w 213"/>
                <a:gd name="T9" fmla="*/ 0 h 83"/>
                <a:gd name="T10" fmla="*/ 2 w 213"/>
                <a:gd name="T11" fmla="*/ 0 h 83"/>
                <a:gd name="T12" fmla="*/ 0 w 213"/>
                <a:gd name="T13" fmla="*/ 0 h 83"/>
                <a:gd name="T14" fmla="*/ 0 60000 65536"/>
                <a:gd name="T15" fmla="*/ 0 60000 65536"/>
                <a:gd name="T16" fmla="*/ 0 60000 65536"/>
                <a:gd name="T17" fmla="*/ 0 60000 65536"/>
                <a:gd name="T18" fmla="*/ 0 60000 65536"/>
                <a:gd name="T19" fmla="*/ 0 60000 65536"/>
                <a:gd name="T20" fmla="*/ 0 60000 65536"/>
                <a:gd name="T21" fmla="*/ 0 w 213"/>
                <a:gd name="T22" fmla="*/ 0 h 83"/>
                <a:gd name="T23" fmla="*/ 213 w 213"/>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3" h="83">
                  <a:moveTo>
                    <a:pt x="0" y="0"/>
                  </a:moveTo>
                  <a:lnTo>
                    <a:pt x="213" y="0"/>
                  </a:lnTo>
                  <a:lnTo>
                    <a:pt x="213" y="83"/>
                  </a:lnTo>
                  <a:lnTo>
                    <a:pt x="2" y="83"/>
                  </a:lnTo>
                  <a:lnTo>
                    <a:pt x="2" y="0"/>
                  </a:lnTo>
                  <a:lnTo>
                    <a:pt x="0" y="0"/>
                  </a:lnTo>
                  <a:close/>
                </a:path>
              </a:pathLst>
            </a:custGeom>
            <a:solidFill>
              <a:srgbClr val="00FFFF"/>
            </a:solidFill>
            <a:ln w="9525">
              <a:noFill/>
              <a:round/>
              <a:headEnd/>
              <a:tailEnd/>
            </a:ln>
          </p:spPr>
          <p:txBody>
            <a:bodyPr/>
            <a:lstStyle/>
            <a:p>
              <a:endParaRPr lang="el-GR"/>
            </a:p>
          </p:txBody>
        </p:sp>
        <p:sp>
          <p:nvSpPr>
            <p:cNvPr id="9257" name="Freeform 40"/>
            <p:cNvSpPr>
              <a:spLocks/>
            </p:cNvSpPr>
            <p:nvPr/>
          </p:nvSpPr>
          <p:spPr bwMode="auto">
            <a:xfrm>
              <a:off x="3304" y="3105"/>
              <a:ext cx="224" cy="70"/>
            </a:xfrm>
            <a:custGeom>
              <a:avLst/>
              <a:gdLst>
                <a:gd name="T0" fmla="*/ 0 w 213"/>
                <a:gd name="T1" fmla="*/ 0 h 83"/>
                <a:gd name="T2" fmla="*/ 430 w 213"/>
                <a:gd name="T3" fmla="*/ 0 h 83"/>
                <a:gd name="T4" fmla="*/ 430 w 213"/>
                <a:gd name="T5" fmla="*/ 8 h 83"/>
                <a:gd name="T6" fmla="*/ 2 w 213"/>
                <a:gd name="T7" fmla="*/ 8 h 83"/>
                <a:gd name="T8" fmla="*/ 2 w 213"/>
                <a:gd name="T9" fmla="*/ 0 h 83"/>
                <a:gd name="T10" fmla="*/ 2 w 213"/>
                <a:gd name="T11" fmla="*/ 0 h 83"/>
                <a:gd name="T12" fmla="*/ 0 60000 65536"/>
                <a:gd name="T13" fmla="*/ 0 60000 65536"/>
                <a:gd name="T14" fmla="*/ 0 60000 65536"/>
                <a:gd name="T15" fmla="*/ 0 60000 65536"/>
                <a:gd name="T16" fmla="*/ 0 60000 65536"/>
                <a:gd name="T17" fmla="*/ 0 60000 65536"/>
                <a:gd name="T18" fmla="*/ 0 w 213"/>
                <a:gd name="T19" fmla="*/ 0 h 83"/>
                <a:gd name="T20" fmla="*/ 213 w 213"/>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3" h="83">
                  <a:moveTo>
                    <a:pt x="0" y="0"/>
                  </a:moveTo>
                  <a:lnTo>
                    <a:pt x="213" y="0"/>
                  </a:lnTo>
                  <a:lnTo>
                    <a:pt x="213" y="83"/>
                  </a:lnTo>
                  <a:lnTo>
                    <a:pt x="2" y="83"/>
                  </a:lnTo>
                  <a:lnTo>
                    <a:pt x="2" y="0"/>
                  </a:lnTo>
                </a:path>
              </a:pathLst>
            </a:custGeom>
            <a:noFill/>
            <a:ln w="7938">
              <a:solidFill>
                <a:srgbClr val="000000"/>
              </a:solidFill>
              <a:round/>
              <a:headEnd/>
              <a:tailEnd/>
            </a:ln>
          </p:spPr>
          <p:txBody>
            <a:bodyPr/>
            <a:lstStyle/>
            <a:p>
              <a:endParaRPr lang="el-GR"/>
            </a:p>
          </p:txBody>
        </p:sp>
        <p:sp>
          <p:nvSpPr>
            <p:cNvPr id="9258" name="Freeform 41"/>
            <p:cNvSpPr>
              <a:spLocks/>
            </p:cNvSpPr>
            <p:nvPr/>
          </p:nvSpPr>
          <p:spPr bwMode="auto">
            <a:xfrm>
              <a:off x="2815" y="3105"/>
              <a:ext cx="222" cy="70"/>
            </a:xfrm>
            <a:custGeom>
              <a:avLst/>
              <a:gdLst>
                <a:gd name="T0" fmla="*/ 0 w 211"/>
                <a:gd name="T1" fmla="*/ 0 h 83"/>
                <a:gd name="T2" fmla="*/ 430 w 211"/>
                <a:gd name="T3" fmla="*/ 0 h 83"/>
                <a:gd name="T4" fmla="*/ 430 w 211"/>
                <a:gd name="T5" fmla="*/ 8 h 83"/>
                <a:gd name="T6" fmla="*/ 0 w 211"/>
                <a:gd name="T7" fmla="*/ 8 h 83"/>
                <a:gd name="T8" fmla="*/ 0 w 211"/>
                <a:gd name="T9" fmla="*/ 0 h 83"/>
                <a:gd name="T10" fmla="*/ 0 w 211"/>
                <a:gd name="T11" fmla="*/ 0 h 83"/>
                <a:gd name="T12" fmla="*/ 0 60000 65536"/>
                <a:gd name="T13" fmla="*/ 0 60000 65536"/>
                <a:gd name="T14" fmla="*/ 0 60000 65536"/>
                <a:gd name="T15" fmla="*/ 0 60000 65536"/>
                <a:gd name="T16" fmla="*/ 0 60000 65536"/>
                <a:gd name="T17" fmla="*/ 0 60000 65536"/>
                <a:gd name="T18" fmla="*/ 0 w 211"/>
                <a:gd name="T19" fmla="*/ 0 h 83"/>
                <a:gd name="T20" fmla="*/ 211 w 211"/>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1" h="83">
                  <a:moveTo>
                    <a:pt x="0" y="0"/>
                  </a:moveTo>
                  <a:lnTo>
                    <a:pt x="211" y="0"/>
                  </a:lnTo>
                  <a:lnTo>
                    <a:pt x="211" y="83"/>
                  </a:lnTo>
                  <a:lnTo>
                    <a:pt x="0" y="83"/>
                  </a:lnTo>
                  <a:lnTo>
                    <a:pt x="0" y="0"/>
                  </a:lnTo>
                  <a:close/>
                </a:path>
              </a:pathLst>
            </a:custGeom>
            <a:solidFill>
              <a:srgbClr val="CCFFFF"/>
            </a:solidFill>
            <a:ln w="9525">
              <a:noFill/>
              <a:round/>
              <a:headEnd/>
              <a:tailEnd/>
            </a:ln>
          </p:spPr>
          <p:txBody>
            <a:bodyPr/>
            <a:lstStyle/>
            <a:p>
              <a:endParaRPr lang="el-GR"/>
            </a:p>
          </p:txBody>
        </p:sp>
        <p:sp>
          <p:nvSpPr>
            <p:cNvPr id="9259" name="Freeform 42"/>
            <p:cNvSpPr>
              <a:spLocks/>
            </p:cNvSpPr>
            <p:nvPr/>
          </p:nvSpPr>
          <p:spPr bwMode="auto">
            <a:xfrm>
              <a:off x="2815" y="3105"/>
              <a:ext cx="222" cy="70"/>
            </a:xfrm>
            <a:custGeom>
              <a:avLst/>
              <a:gdLst>
                <a:gd name="T0" fmla="*/ 0 w 211"/>
                <a:gd name="T1" fmla="*/ 0 h 83"/>
                <a:gd name="T2" fmla="*/ 430 w 211"/>
                <a:gd name="T3" fmla="*/ 0 h 83"/>
                <a:gd name="T4" fmla="*/ 430 w 211"/>
                <a:gd name="T5" fmla="*/ 8 h 83"/>
                <a:gd name="T6" fmla="*/ 0 w 211"/>
                <a:gd name="T7" fmla="*/ 8 h 83"/>
                <a:gd name="T8" fmla="*/ 0 w 211"/>
                <a:gd name="T9" fmla="*/ 0 h 83"/>
                <a:gd name="T10" fmla="*/ 0 w 211"/>
                <a:gd name="T11" fmla="*/ 0 h 83"/>
                <a:gd name="T12" fmla="*/ 0 60000 65536"/>
                <a:gd name="T13" fmla="*/ 0 60000 65536"/>
                <a:gd name="T14" fmla="*/ 0 60000 65536"/>
                <a:gd name="T15" fmla="*/ 0 60000 65536"/>
                <a:gd name="T16" fmla="*/ 0 60000 65536"/>
                <a:gd name="T17" fmla="*/ 0 60000 65536"/>
                <a:gd name="T18" fmla="*/ 0 w 211"/>
                <a:gd name="T19" fmla="*/ 0 h 83"/>
                <a:gd name="T20" fmla="*/ 211 w 211"/>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1" h="83">
                  <a:moveTo>
                    <a:pt x="0" y="0"/>
                  </a:moveTo>
                  <a:lnTo>
                    <a:pt x="211" y="0"/>
                  </a:lnTo>
                  <a:lnTo>
                    <a:pt x="211" y="83"/>
                  </a:lnTo>
                  <a:lnTo>
                    <a:pt x="0" y="83"/>
                  </a:lnTo>
                  <a:lnTo>
                    <a:pt x="0" y="0"/>
                  </a:lnTo>
                </a:path>
              </a:pathLst>
            </a:custGeom>
            <a:noFill/>
            <a:ln w="7938">
              <a:solidFill>
                <a:srgbClr val="000000"/>
              </a:solidFill>
              <a:round/>
              <a:headEnd/>
              <a:tailEnd/>
            </a:ln>
          </p:spPr>
          <p:txBody>
            <a:bodyPr/>
            <a:lstStyle/>
            <a:p>
              <a:endParaRPr lang="el-GR"/>
            </a:p>
          </p:txBody>
        </p:sp>
        <p:sp>
          <p:nvSpPr>
            <p:cNvPr id="9260" name="Freeform 43"/>
            <p:cNvSpPr>
              <a:spLocks/>
            </p:cNvSpPr>
            <p:nvPr/>
          </p:nvSpPr>
          <p:spPr bwMode="auto">
            <a:xfrm>
              <a:off x="3304" y="3105"/>
              <a:ext cx="224" cy="70"/>
            </a:xfrm>
            <a:custGeom>
              <a:avLst/>
              <a:gdLst>
                <a:gd name="T0" fmla="*/ 0 w 213"/>
                <a:gd name="T1" fmla="*/ 0 h 83"/>
                <a:gd name="T2" fmla="*/ 430 w 213"/>
                <a:gd name="T3" fmla="*/ 0 h 83"/>
                <a:gd name="T4" fmla="*/ 430 w 213"/>
                <a:gd name="T5" fmla="*/ 8 h 83"/>
                <a:gd name="T6" fmla="*/ 2 w 213"/>
                <a:gd name="T7" fmla="*/ 8 h 83"/>
                <a:gd name="T8" fmla="*/ 2 w 213"/>
                <a:gd name="T9" fmla="*/ 0 h 83"/>
                <a:gd name="T10" fmla="*/ 2 w 213"/>
                <a:gd name="T11" fmla="*/ 0 h 83"/>
                <a:gd name="T12" fmla="*/ 0 w 213"/>
                <a:gd name="T13" fmla="*/ 0 h 83"/>
                <a:gd name="T14" fmla="*/ 0 60000 65536"/>
                <a:gd name="T15" fmla="*/ 0 60000 65536"/>
                <a:gd name="T16" fmla="*/ 0 60000 65536"/>
                <a:gd name="T17" fmla="*/ 0 60000 65536"/>
                <a:gd name="T18" fmla="*/ 0 60000 65536"/>
                <a:gd name="T19" fmla="*/ 0 60000 65536"/>
                <a:gd name="T20" fmla="*/ 0 60000 65536"/>
                <a:gd name="T21" fmla="*/ 0 w 213"/>
                <a:gd name="T22" fmla="*/ 0 h 83"/>
                <a:gd name="T23" fmla="*/ 213 w 213"/>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3" h="83">
                  <a:moveTo>
                    <a:pt x="0" y="0"/>
                  </a:moveTo>
                  <a:lnTo>
                    <a:pt x="213" y="0"/>
                  </a:lnTo>
                  <a:lnTo>
                    <a:pt x="213" y="83"/>
                  </a:lnTo>
                  <a:lnTo>
                    <a:pt x="2" y="83"/>
                  </a:lnTo>
                  <a:lnTo>
                    <a:pt x="2" y="0"/>
                  </a:lnTo>
                  <a:lnTo>
                    <a:pt x="0" y="0"/>
                  </a:lnTo>
                  <a:close/>
                </a:path>
              </a:pathLst>
            </a:custGeom>
            <a:solidFill>
              <a:srgbClr val="00FFFF"/>
            </a:solidFill>
            <a:ln w="9525">
              <a:noFill/>
              <a:round/>
              <a:headEnd/>
              <a:tailEnd/>
            </a:ln>
          </p:spPr>
          <p:txBody>
            <a:bodyPr/>
            <a:lstStyle/>
            <a:p>
              <a:endParaRPr lang="el-GR"/>
            </a:p>
          </p:txBody>
        </p:sp>
        <p:sp>
          <p:nvSpPr>
            <p:cNvPr id="9261" name="Freeform 44"/>
            <p:cNvSpPr>
              <a:spLocks/>
            </p:cNvSpPr>
            <p:nvPr/>
          </p:nvSpPr>
          <p:spPr bwMode="auto">
            <a:xfrm>
              <a:off x="3304" y="3105"/>
              <a:ext cx="224" cy="70"/>
            </a:xfrm>
            <a:custGeom>
              <a:avLst/>
              <a:gdLst>
                <a:gd name="T0" fmla="*/ 0 w 213"/>
                <a:gd name="T1" fmla="*/ 0 h 83"/>
                <a:gd name="T2" fmla="*/ 430 w 213"/>
                <a:gd name="T3" fmla="*/ 0 h 83"/>
                <a:gd name="T4" fmla="*/ 430 w 213"/>
                <a:gd name="T5" fmla="*/ 8 h 83"/>
                <a:gd name="T6" fmla="*/ 2 w 213"/>
                <a:gd name="T7" fmla="*/ 8 h 83"/>
                <a:gd name="T8" fmla="*/ 2 w 213"/>
                <a:gd name="T9" fmla="*/ 0 h 83"/>
                <a:gd name="T10" fmla="*/ 2 w 213"/>
                <a:gd name="T11" fmla="*/ 0 h 83"/>
                <a:gd name="T12" fmla="*/ 0 60000 65536"/>
                <a:gd name="T13" fmla="*/ 0 60000 65536"/>
                <a:gd name="T14" fmla="*/ 0 60000 65536"/>
                <a:gd name="T15" fmla="*/ 0 60000 65536"/>
                <a:gd name="T16" fmla="*/ 0 60000 65536"/>
                <a:gd name="T17" fmla="*/ 0 60000 65536"/>
                <a:gd name="T18" fmla="*/ 0 w 213"/>
                <a:gd name="T19" fmla="*/ 0 h 83"/>
                <a:gd name="T20" fmla="*/ 213 w 213"/>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3" h="83">
                  <a:moveTo>
                    <a:pt x="0" y="0"/>
                  </a:moveTo>
                  <a:lnTo>
                    <a:pt x="213" y="0"/>
                  </a:lnTo>
                  <a:lnTo>
                    <a:pt x="213" y="83"/>
                  </a:lnTo>
                  <a:lnTo>
                    <a:pt x="2" y="83"/>
                  </a:lnTo>
                  <a:lnTo>
                    <a:pt x="2" y="0"/>
                  </a:lnTo>
                </a:path>
              </a:pathLst>
            </a:custGeom>
            <a:noFill/>
            <a:ln w="7938">
              <a:solidFill>
                <a:srgbClr val="000000"/>
              </a:solidFill>
              <a:round/>
              <a:headEnd/>
              <a:tailEnd/>
            </a:ln>
          </p:spPr>
          <p:txBody>
            <a:bodyPr/>
            <a:lstStyle/>
            <a:p>
              <a:endParaRPr lang="el-GR"/>
            </a:p>
          </p:txBody>
        </p:sp>
        <p:sp>
          <p:nvSpPr>
            <p:cNvPr id="9262" name="Freeform 45"/>
            <p:cNvSpPr>
              <a:spLocks/>
            </p:cNvSpPr>
            <p:nvPr/>
          </p:nvSpPr>
          <p:spPr bwMode="auto">
            <a:xfrm>
              <a:off x="1725" y="3105"/>
              <a:ext cx="224" cy="70"/>
            </a:xfrm>
            <a:custGeom>
              <a:avLst/>
              <a:gdLst>
                <a:gd name="T0" fmla="*/ 0 w 213"/>
                <a:gd name="T1" fmla="*/ 0 h 83"/>
                <a:gd name="T2" fmla="*/ 430 w 213"/>
                <a:gd name="T3" fmla="*/ 0 h 83"/>
                <a:gd name="T4" fmla="*/ 430 w 213"/>
                <a:gd name="T5" fmla="*/ 8 h 83"/>
                <a:gd name="T6" fmla="*/ 2 w 213"/>
                <a:gd name="T7" fmla="*/ 8 h 83"/>
                <a:gd name="T8" fmla="*/ 2 w 213"/>
                <a:gd name="T9" fmla="*/ 0 h 83"/>
                <a:gd name="T10" fmla="*/ 2 w 213"/>
                <a:gd name="T11" fmla="*/ 0 h 83"/>
                <a:gd name="T12" fmla="*/ 0 60000 65536"/>
                <a:gd name="T13" fmla="*/ 0 60000 65536"/>
                <a:gd name="T14" fmla="*/ 0 60000 65536"/>
                <a:gd name="T15" fmla="*/ 0 60000 65536"/>
                <a:gd name="T16" fmla="*/ 0 60000 65536"/>
                <a:gd name="T17" fmla="*/ 0 60000 65536"/>
                <a:gd name="T18" fmla="*/ 0 w 213"/>
                <a:gd name="T19" fmla="*/ 0 h 83"/>
                <a:gd name="T20" fmla="*/ 213 w 213"/>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3" h="83">
                  <a:moveTo>
                    <a:pt x="0" y="0"/>
                  </a:moveTo>
                  <a:lnTo>
                    <a:pt x="213" y="0"/>
                  </a:lnTo>
                  <a:lnTo>
                    <a:pt x="213" y="83"/>
                  </a:lnTo>
                  <a:lnTo>
                    <a:pt x="2" y="83"/>
                  </a:lnTo>
                  <a:lnTo>
                    <a:pt x="2" y="0"/>
                  </a:lnTo>
                </a:path>
              </a:pathLst>
            </a:custGeom>
            <a:noFill/>
            <a:ln w="7938">
              <a:solidFill>
                <a:srgbClr val="000000"/>
              </a:solidFill>
              <a:round/>
              <a:headEnd/>
              <a:tailEnd/>
            </a:ln>
          </p:spPr>
          <p:txBody>
            <a:bodyPr/>
            <a:lstStyle/>
            <a:p>
              <a:endParaRPr lang="el-GR"/>
            </a:p>
          </p:txBody>
        </p:sp>
        <p:sp>
          <p:nvSpPr>
            <p:cNvPr id="9263" name="Freeform 46"/>
            <p:cNvSpPr>
              <a:spLocks/>
            </p:cNvSpPr>
            <p:nvPr/>
          </p:nvSpPr>
          <p:spPr bwMode="auto">
            <a:xfrm>
              <a:off x="1971" y="3105"/>
              <a:ext cx="220" cy="70"/>
            </a:xfrm>
            <a:custGeom>
              <a:avLst/>
              <a:gdLst>
                <a:gd name="T0" fmla="*/ 0 w 210"/>
                <a:gd name="T1" fmla="*/ 0 h 83"/>
                <a:gd name="T2" fmla="*/ 401 w 210"/>
                <a:gd name="T3" fmla="*/ 0 h 83"/>
                <a:gd name="T4" fmla="*/ 401 w 210"/>
                <a:gd name="T5" fmla="*/ 8 h 83"/>
                <a:gd name="T6" fmla="*/ 0 w 210"/>
                <a:gd name="T7" fmla="*/ 8 h 83"/>
                <a:gd name="T8" fmla="*/ 0 w 210"/>
                <a:gd name="T9" fmla="*/ 0 h 83"/>
                <a:gd name="T10" fmla="*/ 0 w 210"/>
                <a:gd name="T11" fmla="*/ 0 h 83"/>
                <a:gd name="T12" fmla="*/ 0 60000 65536"/>
                <a:gd name="T13" fmla="*/ 0 60000 65536"/>
                <a:gd name="T14" fmla="*/ 0 60000 65536"/>
                <a:gd name="T15" fmla="*/ 0 60000 65536"/>
                <a:gd name="T16" fmla="*/ 0 60000 65536"/>
                <a:gd name="T17" fmla="*/ 0 60000 65536"/>
                <a:gd name="T18" fmla="*/ 0 w 210"/>
                <a:gd name="T19" fmla="*/ 0 h 83"/>
                <a:gd name="T20" fmla="*/ 210 w 210"/>
                <a:gd name="T21" fmla="*/ 83 h 83"/>
              </a:gdLst>
              <a:ahLst/>
              <a:cxnLst>
                <a:cxn ang="T12">
                  <a:pos x="T0" y="T1"/>
                </a:cxn>
                <a:cxn ang="T13">
                  <a:pos x="T2" y="T3"/>
                </a:cxn>
                <a:cxn ang="T14">
                  <a:pos x="T4" y="T5"/>
                </a:cxn>
                <a:cxn ang="T15">
                  <a:pos x="T6" y="T7"/>
                </a:cxn>
                <a:cxn ang="T16">
                  <a:pos x="T8" y="T9"/>
                </a:cxn>
                <a:cxn ang="T17">
                  <a:pos x="T10" y="T11"/>
                </a:cxn>
              </a:cxnLst>
              <a:rect l="T18" t="T19" r="T20" b="T21"/>
              <a:pathLst>
                <a:path w="210" h="83">
                  <a:moveTo>
                    <a:pt x="0" y="0"/>
                  </a:moveTo>
                  <a:lnTo>
                    <a:pt x="210" y="0"/>
                  </a:lnTo>
                  <a:lnTo>
                    <a:pt x="210" y="83"/>
                  </a:lnTo>
                  <a:lnTo>
                    <a:pt x="0" y="83"/>
                  </a:lnTo>
                  <a:lnTo>
                    <a:pt x="0" y="0"/>
                  </a:lnTo>
                </a:path>
              </a:pathLst>
            </a:custGeom>
            <a:noFill/>
            <a:ln w="7938">
              <a:solidFill>
                <a:srgbClr val="000000"/>
              </a:solidFill>
              <a:round/>
              <a:headEnd/>
              <a:tailEnd/>
            </a:ln>
          </p:spPr>
          <p:txBody>
            <a:bodyPr/>
            <a:lstStyle/>
            <a:p>
              <a:endParaRPr lang="el-GR"/>
            </a:p>
          </p:txBody>
        </p:sp>
        <p:sp>
          <p:nvSpPr>
            <p:cNvPr id="9264" name="Freeform 47"/>
            <p:cNvSpPr>
              <a:spLocks/>
            </p:cNvSpPr>
            <p:nvPr/>
          </p:nvSpPr>
          <p:spPr bwMode="auto">
            <a:xfrm>
              <a:off x="2571" y="3085"/>
              <a:ext cx="84" cy="181"/>
            </a:xfrm>
            <a:custGeom>
              <a:avLst/>
              <a:gdLst>
                <a:gd name="T0" fmla="*/ 0 w 80"/>
                <a:gd name="T1" fmla="*/ 0 h 213"/>
                <a:gd name="T2" fmla="*/ 159 w 80"/>
                <a:gd name="T3" fmla="*/ 0 h 213"/>
                <a:gd name="T4" fmla="*/ 159 w 80"/>
                <a:gd name="T5" fmla="*/ 22 h 213"/>
                <a:gd name="T6" fmla="*/ 0 w 80"/>
                <a:gd name="T7" fmla="*/ 22 h 213"/>
                <a:gd name="T8" fmla="*/ 0 w 80"/>
                <a:gd name="T9" fmla="*/ 0 h 213"/>
                <a:gd name="T10" fmla="*/ 0 w 80"/>
                <a:gd name="T11" fmla="*/ 0 h 213"/>
                <a:gd name="T12" fmla="*/ 0 60000 65536"/>
                <a:gd name="T13" fmla="*/ 0 60000 65536"/>
                <a:gd name="T14" fmla="*/ 0 60000 65536"/>
                <a:gd name="T15" fmla="*/ 0 60000 65536"/>
                <a:gd name="T16" fmla="*/ 0 60000 65536"/>
                <a:gd name="T17" fmla="*/ 0 60000 65536"/>
                <a:gd name="T18" fmla="*/ 0 w 80"/>
                <a:gd name="T19" fmla="*/ 0 h 213"/>
                <a:gd name="T20" fmla="*/ 80 w 80"/>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80" h="213">
                  <a:moveTo>
                    <a:pt x="0" y="0"/>
                  </a:moveTo>
                  <a:lnTo>
                    <a:pt x="80" y="0"/>
                  </a:lnTo>
                  <a:lnTo>
                    <a:pt x="80" y="213"/>
                  </a:lnTo>
                  <a:lnTo>
                    <a:pt x="0" y="213"/>
                  </a:lnTo>
                  <a:lnTo>
                    <a:pt x="0" y="0"/>
                  </a:lnTo>
                </a:path>
              </a:pathLst>
            </a:custGeom>
            <a:noFill/>
            <a:ln w="7938">
              <a:solidFill>
                <a:srgbClr val="000000"/>
              </a:solidFill>
              <a:round/>
              <a:headEnd/>
              <a:tailEnd/>
            </a:ln>
          </p:spPr>
          <p:txBody>
            <a:bodyPr/>
            <a:lstStyle/>
            <a:p>
              <a:endParaRPr lang="el-GR"/>
            </a:p>
          </p:txBody>
        </p:sp>
        <p:sp>
          <p:nvSpPr>
            <p:cNvPr id="9265" name="Rectangle 48"/>
            <p:cNvSpPr>
              <a:spLocks noChangeArrowheads="1"/>
            </p:cNvSpPr>
            <p:nvPr/>
          </p:nvSpPr>
          <p:spPr bwMode="auto">
            <a:xfrm>
              <a:off x="2322" y="3085"/>
              <a:ext cx="85" cy="181"/>
            </a:xfrm>
            <a:prstGeom prst="rect">
              <a:avLst/>
            </a:prstGeom>
            <a:noFill/>
            <a:ln w="7938">
              <a:solidFill>
                <a:srgbClr val="000000"/>
              </a:solidFill>
              <a:miter lim="800000"/>
              <a:headEnd/>
              <a:tailEnd/>
            </a:ln>
          </p:spPr>
          <p:txBody>
            <a:bodyPr/>
            <a:lstStyle/>
            <a:p>
              <a:endParaRPr lang="el-GR"/>
            </a:p>
          </p:txBody>
        </p:sp>
        <p:sp>
          <p:nvSpPr>
            <p:cNvPr id="9266" name="Freeform 49"/>
            <p:cNvSpPr>
              <a:spLocks/>
            </p:cNvSpPr>
            <p:nvPr/>
          </p:nvSpPr>
          <p:spPr bwMode="auto">
            <a:xfrm>
              <a:off x="1720" y="2561"/>
              <a:ext cx="218" cy="175"/>
            </a:xfrm>
            <a:custGeom>
              <a:avLst/>
              <a:gdLst>
                <a:gd name="T0" fmla="*/ 105 w 208"/>
                <a:gd name="T1" fmla="*/ 0 h 205"/>
                <a:gd name="T2" fmla="*/ 401 w 208"/>
                <a:gd name="T3" fmla="*/ 16 h 205"/>
                <a:gd name="T4" fmla="*/ 291 w 208"/>
                <a:gd name="T5" fmla="*/ 22 h 205"/>
                <a:gd name="T6" fmla="*/ 0 w 208"/>
                <a:gd name="T7" fmla="*/ 7 h 205"/>
                <a:gd name="T8" fmla="*/ 110 w 208"/>
                <a:gd name="T9" fmla="*/ 0 h 205"/>
                <a:gd name="T10" fmla="*/ 110 w 208"/>
                <a:gd name="T11" fmla="*/ 0 h 205"/>
                <a:gd name="T12" fmla="*/ 105 w 208"/>
                <a:gd name="T13" fmla="*/ 0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4" y="0"/>
                  </a:moveTo>
                  <a:lnTo>
                    <a:pt x="208" y="145"/>
                  </a:lnTo>
                  <a:lnTo>
                    <a:pt x="150" y="205"/>
                  </a:lnTo>
                  <a:lnTo>
                    <a:pt x="0" y="60"/>
                  </a:lnTo>
                  <a:lnTo>
                    <a:pt x="57" y="0"/>
                  </a:lnTo>
                  <a:lnTo>
                    <a:pt x="54" y="0"/>
                  </a:lnTo>
                  <a:close/>
                </a:path>
              </a:pathLst>
            </a:custGeom>
            <a:solidFill>
              <a:srgbClr val="CCFFFF"/>
            </a:solidFill>
            <a:ln w="9525">
              <a:noFill/>
              <a:round/>
              <a:headEnd/>
              <a:tailEnd/>
            </a:ln>
          </p:spPr>
          <p:txBody>
            <a:bodyPr/>
            <a:lstStyle/>
            <a:p>
              <a:endParaRPr lang="el-GR"/>
            </a:p>
          </p:txBody>
        </p:sp>
        <p:sp>
          <p:nvSpPr>
            <p:cNvPr id="9267" name="Freeform 50"/>
            <p:cNvSpPr>
              <a:spLocks/>
            </p:cNvSpPr>
            <p:nvPr/>
          </p:nvSpPr>
          <p:spPr bwMode="auto">
            <a:xfrm>
              <a:off x="1720" y="2561"/>
              <a:ext cx="218" cy="175"/>
            </a:xfrm>
            <a:custGeom>
              <a:avLst/>
              <a:gdLst>
                <a:gd name="T0" fmla="*/ 105 w 208"/>
                <a:gd name="T1" fmla="*/ 0 h 205"/>
                <a:gd name="T2" fmla="*/ 401 w 208"/>
                <a:gd name="T3" fmla="*/ 16 h 205"/>
                <a:gd name="T4" fmla="*/ 291 w 208"/>
                <a:gd name="T5" fmla="*/ 22 h 205"/>
                <a:gd name="T6" fmla="*/ 0 w 208"/>
                <a:gd name="T7" fmla="*/ 7 h 205"/>
                <a:gd name="T8" fmla="*/ 110 w 208"/>
                <a:gd name="T9" fmla="*/ 0 h 205"/>
                <a:gd name="T10" fmla="*/ 110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4" y="0"/>
                  </a:moveTo>
                  <a:lnTo>
                    <a:pt x="208" y="145"/>
                  </a:lnTo>
                  <a:lnTo>
                    <a:pt x="150" y="205"/>
                  </a:lnTo>
                  <a:lnTo>
                    <a:pt x="0" y="60"/>
                  </a:lnTo>
                  <a:lnTo>
                    <a:pt x="57" y="0"/>
                  </a:lnTo>
                </a:path>
              </a:pathLst>
            </a:custGeom>
            <a:noFill/>
            <a:ln w="7938">
              <a:solidFill>
                <a:srgbClr val="000000"/>
              </a:solidFill>
              <a:round/>
              <a:headEnd/>
              <a:tailEnd/>
            </a:ln>
          </p:spPr>
          <p:txBody>
            <a:bodyPr/>
            <a:lstStyle/>
            <a:p>
              <a:endParaRPr lang="el-GR"/>
            </a:p>
          </p:txBody>
        </p:sp>
        <p:sp>
          <p:nvSpPr>
            <p:cNvPr id="9268" name="Freeform 51"/>
            <p:cNvSpPr>
              <a:spLocks/>
            </p:cNvSpPr>
            <p:nvPr/>
          </p:nvSpPr>
          <p:spPr bwMode="auto">
            <a:xfrm>
              <a:off x="1720" y="2561"/>
              <a:ext cx="218" cy="175"/>
            </a:xfrm>
            <a:custGeom>
              <a:avLst/>
              <a:gdLst>
                <a:gd name="T0" fmla="*/ 105 w 208"/>
                <a:gd name="T1" fmla="*/ 0 h 205"/>
                <a:gd name="T2" fmla="*/ 401 w 208"/>
                <a:gd name="T3" fmla="*/ 16 h 205"/>
                <a:gd name="T4" fmla="*/ 291 w 208"/>
                <a:gd name="T5" fmla="*/ 22 h 205"/>
                <a:gd name="T6" fmla="*/ 0 w 208"/>
                <a:gd name="T7" fmla="*/ 7 h 205"/>
                <a:gd name="T8" fmla="*/ 110 w 208"/>
                <a:gd name="T9" fmla="*/ 0 h 205"/>
                <a:gd name="T10" fmla="*/ 110 w 208"/>
                <a:gd name="T11" fmla="*/ 0 h 205"/>
                <a:gd name="T12" fmla="*/ 105 w 208"/>
                <a:gd name="T13" fmla="*/ 0 h 205"/>
                <a:gd name="T14" fmla="*/ 0 60000 65536"/>
                <a:gd name="T15" fmla="*/ 0 60000 65536"/>
                <a:gd name="T16" fmla="*/ 0 60000 65536"/>
                <a:gd name="T17" fmla="*/ 0 60000 65536"/>
                <a:gd name="T18" fmla="*/ 0 60000 65536"/>
                <a:gd name="T19" fmla="*/ 0 60000 65536"/>
                <a:gd name="T20" fmla="*/ 0 60000 65536"/>
                <a:gd name="T21" fmla="*/ 0 w 208"/>
                <a:gd name="T22" fmla="*/ 0 h 205"/>
                <a:gd name="T23" fmla="*/ 208 w 208"/>
                <a:gd name="T24" fmla="*/ 205 h 2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8" h="205">
                  <a:moveTo>
                    <a:pt x="54" y="0"/>
                  </a:moveTo>
                  <a:lnTo>
                    <a:pt x="208" y="145"/>
                  </a:lnTo>
                  <a:lnTo>
                    <a:pt x="150" y="205"/>
                  </a:lnTo>
                  <a:lnTo>
                    <a:pt x="0" y="60"/>
                  </a:lnTo>
                  <a:lnTo>
                    <a:pt x="57" y="0"/>
                  </a:lnTo>
                  <a:lnTo>
                    <a:pt x="54" y="0"/>
                  </a:lnTo>
                  <a:close/>
                </a:path>
              </a:pathLst>
            </a:custGeom>
            <a:solidFill>
              <a:srgbClr val="CCFFFF"/>
            </a:solidFill>
            <a:ln w="9525">
              <a:noFill/>
              <a:round/>
              <a:headEnd/>
              <a:tailEnd/>
            </a:ln>
          </p:spPr>
          <p:txBody>
            <a:bodyPr/>
            <a:lstStyle/>
            <a:p>
              <a:endParaRPr lang="el-GR"/>
            </a:p>
          </p:txBody>
        </p:sp>
        <p:sp>
          <p:nvSpPr>
            <p:cNvPr id="9269" name="Freeform 52"/>
            <p:cNvSpPr>
              <a:spLocks/>
            </p:cNvSpPr>
            <p:nvPr/>
          </p:nvSpPr>
          <p:spPr bwMode="auto">
            <a:xfrm>
              <a:off x="1720" y="2561"/>
              <a:ext cx="218" cy="175"/>
            </a:xfrm>
            <a:custGeom>
              <a:avLst/>
              <a:gdLst>
                <a:gd name="T0" fmla="*/ 105 w 208"/>
                <a:gd name="T1" fmla="*/ 0 h 205"/>
                <a:gd name="T2" fmla="*/ 401 w 208"/>
                <a:gd name="T3" fmla="*/ 16 h 205"/>
                <a:gd name="T4" fmla="*/ 291 w 208"/>
                <a:gd name="T5" fmla="*/ 22 h 205"/>
                <a:gd name="T6" fmla="*/ 0 w 208"/>
                <a:gd name="T7" fmla="*/ 7 h 205"/>
                <a:gd name="T8" fmla="*/ 110 w 208"/>
                <a:gd name="T9" fmla="*/ 0 h 205"/>
                <a:gd name="T10" fmla="*/ 110 w 208"/>
                <a:gd name="T11" fmla="*/ 0 h 205"/>
                <a:gd name="T12" fmla="*/ 0 60000 65536"/>
                <a:gd name="T13" fmla="*/ 0 60000 65536"/>
                <a:gd name="T14" fmla="*/ 0 60000 65536"/>
                <a:gd name="T15" fmla="*/ 0 60000 65536"/>
                <a:gd name="T16" fmla="*/ 0 60000 65536"/>
                <a:gd name="T17" fmla="*/ 0 60000 65536"/>
                <a:gd name="T18" fmla="*/ 0 w 208"/>
                <a:gd name="T19" fmla="*/ 0 h 205"/>
                <a:gd name="T20" fmla="*/ 208 w 208"/>
                <a:gd name="T21" fmla="*/ 205 h 205"/>
              </a:gdLst>
              <a:ahLst/>
              <a:cxnLst>
                <a:cxn ang="T12">
                  <a:pos x="T0" y="T1"/>
                </a:cxn>
                <a:cxn ang="T13">
                  <a:pos x="T2" y="T3"/>
                </a:cxn>
                <a:cxn ang="T14">
                  <a:pos x="T4" y="T5"/>
                </a:cxn>
                <a:cxn ang="T15">
                  <a:pos x="T6" y="T7"/>
                </a:cxn>
                <a:cxn ang="T16">
                  <a:pos x="T8" y="T9"/>
                </a:cxn>
                <a:cxn ang="T17">
                  <a:pos x="T10" y="T11"/>
                </a:cxn>
              </a:cxnLst>
              <a:rect l="T18" t="T19" r="T20" b="T21"/>
              <a:pathLst>
                <a:path w="208" h="205">
                  <a:moveTo>
                    <a:pt x="54" y="0"/>
                  </a:moveTo>
                  <a:lnTo>
                    <a:pt x="208" y="145"/>
                  </a:lnTo>
                  <a:lnTo>
                    <a:pt x="150" y="205"/>
                  </a:lnTo>
                  <a:lnTo>
                    <a:pt x="0" y="60"/>
                  </a:lnTo>
                  <a:lnTo>
                    <a:pt x="57" y="0"/>
                  </a:lnTo>
                </a:path>
              </a:pathLst>
            </a:custGeom>
            <a:noFill/>
            <a:ln w="7938">
              <a:solidFill>
                <a:srgbClr val="000000"/>
              </a:solidFill>
              <a:round/>
              <a:headEnd/>
              <a:tailEnd/>
            </a:ln>
          </p:spPr>
          <p:txBody>
            <a:bodyPr/>
            <a:lstStyle/>
            <a:p>
              <a:endParaRPr lang="el-GR"/>
            </a:p>
          </p:txBody>
        </p:sp>
        <p:sp>
          <p:nvSpPr>
            <p:cNvPr id="9270" name="Freeform 53"/>
            <p:cNvSpPr>
              <a:spLocks/>
            </p:cNvSpPr>
            <p:nvPr/>
          </p:nvSpPr>
          <p:spPr bwMode="auto">
            <a:xfrm>
              <a:off x="2404" y="3085"/>
              <a:ext cx="85" cy="181"/>
            </a:xfrm>
            <a:custGeom>
              <a:avLst/>
              <a:gdLst>
                <a:gd name="T0" fmla="*/ 0 w 81"/>
                <a:gd name="T1" fmla="*/ 0 h 213"/>
                <a:gd name="T2" fmla="*/ 158 w 81"/>
                <a:gd name="T3" fmla="*/ 0 h 213"/>
                <a:gd name="T4" fmla="*/ 158 w 81"/>
                <a:gd name="T5" fmla="*/ 22 h 213"/>
                <a:gd name="T6" fmla="*/ 3 w 81"/>
                <a:gd name="T7" fmla="*/ 22 h 213"/>
                <a:gd name="T8" fmla="*/ 3 w 81"/>
                <a:gd name="T9" fmla="*/ 0 h 213"/>
                <a:gd name="T10" fmla="*/ 3 w 81"/>
                <a:gd name="T11" fmla="*/ 0 h 213"/>
                <a:gd name="T12" fmla="*/ 0 w 81"/>
                <a:gd name="T13" fmla="*/ 0 h 213"/>
                <a:gd name="T14" fmla="*/ 0 60000 65536"/>
                <a:gd name="T15" fmla="*/ 0 60000 65536"/>
                <a:gd name="T16" fmla="*/ 0 60000 65536"/>
                <a:gd name="T17" fmla="*/ 0 60000 65536"/>
                <a:gd name="T18" fmla="*/ 0 60000 65536"/>
                <a:gd name="T19" fmla="*/ 0 60000 65536"/>
                <a:gd name="T20" fmla="*/ 0 60000 65536"/>
                <a:gd name="T21" fmla="*/ 0 w 81"/>
                <a:gd name="T22" fmla="*/ 0 h 213"/>
                <a:gd name="T23" fmla="*/ 81 w 81"/>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213">
                  <a:moveTo>
                    <a:pt x="0" y="0"/>
                  </a:moveTo>
                  <a:lnTo>
                    <a:pt x="81" y="0"/>
                  </a:lnTo>
                  <a:lnTo>
                    <a:pt x="81" y="213"/>
                  </a:lnTo>
                  <a:lnTo>
                    <a:pt x="3" y="213"/>
                  </a:lnTo>
                  <a:lnTo>
                    <a:pt x="3" y="0"/>
                  </a:lnTo>
                  <a:lnTo>
                    <a:pt x="0" y="0"/>
                  </a:lnTo>
                  <a:close/>
                </a:path>
              </a:pathLst>
            </a:custGeom>
            <a:solidFill>
              <a:srgbClr val="00FFFF"/>
            </a:solidFill>
            <a:ln w="9525">
              <a:noFill/>
              <a:round/>
              <a:headEnd/>
              <a:tailEnd/>
            </a:ln>
          </p:spPr>
          <p:txBody>
            <a:bodyPr/>
            <a:lstStyle/>
            <a:p>
              <a:endParaRPr lang="el-GR"/>
            </a:p>
          </p:txBody>
        </p:sp>
        <p:sp>
          <p:nvSpPr>
            <p:cNvPr id="9271" name="Freeform 54"/>
            <p:cNvSpPr>
              <a:spLocks/>
            </p:cNvSpPr>
            <p:nvPr/>
          </p:nvSpPr>
          <p:spPr bwMode="auto">
            <a:xfrm>
              <a:off x="2404" y="3085"/>
              <a:ext cx="85" cy="181"/>
            </a:xfrm>
            <a:custGeom>
              <a:avLst/>
              <a:gdLst>
                <a:gd name="T0" fmla="*/ 0 w 81"/>
                <a:gd name="T1" fmla="*/ 0 h 213"/>
                <a:gd name="T2" fmla="*/ 158 w 81"/>
                <a:gd name="T3" fmla="*/ 0 h 213"/>
                <a:gd name="T4" fmla="*/ 158 w 81"/>
                <a:gd name="T5" fmla="*/ 22 h 213"/>
                <a:gd name="T6" fmla="*/ 3 w 81"/>
                <a:gd name="T7" fmla="*/ 22 h 213"/>
                <a:gd name="T8" fmla="*/ 3 w 81"/>
                <a:gd name="T9" fmla="*/ 0 h 213"/>
                <a:gd name="T10" fmla="*/ 3 w 81"/>
                <a:gd name="T11" fmla="*/ 0 h 213"/>
                <a:gd name="T12" fmla="*/ 0 60000 65536"/>
                <a:gd name="T13" fmla="*/ 0 60000 65536"/>
                <a:gd name="T14" fmla="*/ 0 60000 65536"/>
                <a:gd name="T15" fmla="*/ 0 60000 65536"/>
                <a:gd name="T16" fmla="*/ 0 60000 65536"/>
                <a:gd name="T17" fmla="*/ 0 60000 65536"/>
                <a:gd name="T18" fmla="*/ 0 w 81"/>
                <a:gd name="T19" fmla="*/ 0 h 213"/>
                <a:gd name="T20" fmla="*/ 81 w 81"/>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81" h="213">
                  <a:moveTo>
                    <a:pt x="0" y="0"/>
                  </a:moveTo>
                  <a:lnTo>
                    <a:pt x="81" y="0"/>
                  </a:lnTo>
                  <a:lnTo>
                    <a:pt x="81" y="213"/>
                  </a:lnTo>
                  <a:lnTo>
                    <a:pt x="3" y="213"/>
                  </a:lnTo>
                  <a:lnTo>
                    <a:pt x="3" y="0"/>
                  </a:lnTo>
                </a:path>
              </a:pathLst>
            </a:custGeom>
            <a:noFill/>
            <a:ln w="7938">
              <a:solidFill>
                <a:srgbClr val="000000"/>
              </a:solidFill>
              <a:round/>
              <a:headEnd/>
              <a:tailEnd/>
            </a:ln>
          </p:spPr>
          <p:txBody>
            <a:bodyPr/>
            <a:lstStyle/>
            <a:p>
              <a:endParaRPr lang="el-GR"/>
            </a:p>
          </p:txBody>
        </p:sp>
        <p:sp>
          <p:nvSpPr>
            <p:cNvPr id="9272" name="Freeform 55"/>
            <p:cNvSpPr>
              <a:spLocks/>
            </p:cNvSpPr>
            <p:nvPr/>
          </p:nvSpPr>
          <p:spPr bwMode="auto">
            <a:xfrm>
              <a:off x="2404" y="3085"/>
              <a:ext cx="85" cy="181"/>
            </a:xfrm>
            <a:custGeom>
              <a:avLst/>
              <a:gdLst>
                <a:gd name="T0" fmla="*/ 0 w 81"/>
                <a:gd name="T1" fmla="*/ 0 h 213"/>
                <a:gd name="T2" fmla="*/ 158 w 81"/>
                <a:gd name="T3" fmla="*/ 0 h 213"/>
                <a:gd name="T4" fmla="*/ 158 w 81"/>
                <a:gd name="T5" fmla="*/ 22 h 213"/>
                <a:gd name="T6" fmla="*/ 3 w 81"/>
                <a:gd name="T7" fmla="*/ 22 h 213"/>
                <a:gd name="T8" fmla="*/ 3 w 81"/>
                <a:gd name="T9" fmla="*/ 0 h 213"/>
                <a:gd name="T10" fmla="*/ 3 w 81"/>
                <a:gd name="T11" fmla="*/ 0 h 213"/>
                <a:gd name="T12" fmla="*/ 0 w 81"/>
                <a:gd name="T13" fmla="*/ 0 h 213"/>
                <a:gd name="T14" fmla="*/ 0 60000 65536"/>
                <a:gd name="T15" fmla="*/ 0 60000 65536"/>
                <a:gd name="T16" fmla="*/ 0 60000 65536"/>
                <a:gd name="T17" fmla="*/ 0 60000 65536"/>
                <a:gd name="T18" fmla="*/ 0 60000 65536"/>
                <a:gd name="T19" fmla="*/ 0 60000 65536"/>
                <a:gd name="T20" fmla="*/ 0 60000 65536"/>
                <a:gd name="T21" fmla="*/ 0 w 81"/>
                <a:gd name="T22" fmla="*/ 0 h 213"/>
                <a:gd name="T23" fmla="*/ 81 w 81"/>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213">
                  <a:moveTo>
                    <a:pt x="0" y="0"/>
                  </a:moveTo>
                  <a:lnTo>
                    <a:pt x="81" y="0"/>
                  </a:lnTo>
                  <a:lnTo>
                    <a:pt x="81" y="213"/>
                  </a:lnTo>
                  <a:lnTo>
                    <a:pt x="3" y="213"/>
                  </a:lnTo>
                  <a:lnTo>
                    <a:pt x="3" y="0"/>
                  </a:lnTo>
                  <a:lnTo>
                    <a:pt x="0" y="0"/>
                  </a:lnTo>
                  <a:close/>
                </a:path>
              </a:pathLst>
            </a:custGeom>
            <a:solidFill>
              <a:srgbClr val="00FFFF"/>
            </a:solidFill>
            <a:ln w="9525">
              <a:noFill/>
              <a:round/>
              <a:headEnd/>
              <a:tailEnd/>
            </a:ln>
          </p:spPr>
          <p:txBody>
            <a:bodyPr/>
            <a:lstStyle/>
            <a:p>
              <a:endParaRPr lang="el-GR"/>
            </a:p>
          </p:txBody>
        </p:sp>
        <p:sp>
          <p:nvSpPr>
            <p:cNvPr id="9273" name="Freeform 56"/>
            <p:cNvSpPr>
              <a:spLocks/>
            </p:cNvSpPr>
            <p:nvPr/>
          </p:nvSpPr>
          <p:spPr bwMode="auto">
            <a:xfrm>
              <a:off x="2404" y="3085"/>
              <a:ext cx="85" cy="181"/>
            </a:xfrm>
            <a:custGeom>
              <a:avLst/>
              <a:gdLst>
                <a:gd name="T0" fmla="*/ 0 w 81"/>
                <a:gd name="T1" fmla="*/ 0 h 213"/>
                <a:gd name="T2" fmla="*/ 158 w 81"/>
                <a:gd name="T3" fmla="*/ 0 h 213"/>
                <a:gd name="T4" fmla="*/ 158 w 81"/>
                <a:gd name="T5" fmla="*/ 22 h 213"/>
                <a:gd name="T6" fmla="*/ 3 w 81"/>
                <a:gd name="T7" fmla="*/ 22 h 213"/>
                <a:gd name="T8" fmla="*/ 3 w 81"/>
                <a:gd name="T9" fmla="*/ 0 h 213"/>
                <a:gd name="T10" fmla="*/ 3 w 81"/>
                <a:gd name="T11" fmla="*/ 0 h 213"/>
                <a:gd name="T12" fmla="*/ 0 60000 65536"/>
                <a:gd name="T13" fmla="*/ 0 60000 65536"/>
                <a:gd name="T14" fmla="*/ 0 60000 65536"/>
                <a:gd name="T15" fmla="*/ 0 60000 65536"/>
                <a:gd name="T16" fmla="*/ 0 60000 65536"/>
                <a:gd name="T17" fmla="*/ 0 60000 65536"/>
                <a:gd name="T18" fmla="*/ 0 w 81"/>
                <a:gd name="T19" fmla="*/ 0 h 213"/>
                <a:gd name="T20" fmla="*/ 81 w 81"/>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81" h="213">
                  <a:moveTo>
                    <a:pt x="0" y="0"/>
                  </a:moveTo>
                  <a:lnTo>
                    <a:pt x="81" y="0"/>
                  </a:lnTo>
                  <a:lnTo>
                    <a:pt x="81" y="213"/>
                  </a:lnTo>
                  <a:lnTo>
                    <a:pt x="3" y="213"/>
                  </a:lnTo>
                  <a:lnTo>
                    <a:pt x="3" y="0"/>
                  </a:lnTo>
                </a:path>
              </a:pathLst>
            </a:custGeom>
            <a:noFill/>
            <a:ln w="7938">
              <a:solidFill>
                <a:srgbClr val="000000"/>
              </a:solidFill>
              <a:round/>
              <a:headEnd/>
              <a:tailEnd/>
            </a:ln>
          </p:spPr>
          <p:txBody>
            <a:bodyPr/>
            <a:lstStyle/>
            <a:p>
              <a:endParaRPr lang="el-GR"/>
            </a:p>
          </p:txBody>
        </p:sp>
        <p:sp>
          <p:nvSpPr>
            <p:cNvPr id="9274" name="Freeform 57"/>
            <p:cNvSpPr>
              <a:spLocks/>
            </p:cNvSpPr>
            <p:nvPr/>
          </p:nvSpPr>
          <p:spPr bwMode="auto">
            <a:xfrm>
              <a:off x="2489" y="3085"/>
              <a:ext cx="82" cy="181"/>
            </a:xfrm>
            <a:custGeom>
              <a:avLst/>
              <a:gdLst>
                <a:gd name="T0" fmla="*/ 0 w 78"/>
                <a:gd name="T1" fmla="*/ 0 h 213"/>
                <a:gd name="T2" fmla="*/ 157 w 78"/>
                <a:gd name="T3" fmla="*/ 0 h 213"/>
                <a:gd name="T4" fmla="*/ 157 w 78"/>
                <a:gd name="T5" fmla="*/ 22 h 213"/>
                <a:gd name="T6" fmla="*/ 0 w 78"/>
                <a:gd name="T7" fmla="*/ 22 h 213"/>
                <a:gd name="T8" fmla="*/ 0 w 78"/>
                <a:gd name="T9" fmla="*/ 0 h 213"/>
                <a:gd name="T10" fmla="*/ 0 w 78"/>
                <a:gd name="T11" fmla="*/ 0 h 213"/>
                <a:gd name="T12" fmla="*/ 0 60000 65536"/>
                <a:gd name="T13" fmla="*/ 0 60000 65536"/>
                <a:gd name="T14" fmla="*/ 0 60000 65536"/>
                <a:gd name="T15" fmla="*/ 0 60000 65536"/>
                <a:gd name="T16" fmla="*/ 0 60000 65536"/>
                <a:gd name="T17" fmla="*/ 0 60000 65536"/>
                <a:gd name="T18" fmla="*/ 0 w 78"/>
                <a:gd name="T19" fmla="*/ 0 h 213"/>
                <a:gd name="T20" fmla="*/ 78 w 78"/>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78" h="213">
                  <a:moveTo>
                    <a:pt x="0" y="0"/>
                  </a:moveTo>
                  <a:lnTo>
                    <a:pt x="78" y="0"/>
                  </a:lnTo>
                  <a:lnTo>
                    <a:pt x="78" y="213"/>
                  </a:lnTo>
                  <a:lnTo>
                    <a:pt x="0" y="213"/>
                  </a:lnTo>
                  <a:lnTo>
                    <a:pt x="0" y="0"/>
                  </a:lnTo>
                  <a:close/>
                </a:path>
              </a:pathLst>
            </a:custGeom>
            <a:solidFill>
              <a:srgbClr val="CCFFFF"/>
            </a:solidFill>
            <a:ln w="9525">
              <a:noFill/>
              <a:round/>
              <a:headEnd/>
              <a:tailEnd/>
            </a:ln>
          </p:spPr>
          <p:txBody>
            <a:bodyPr/>
            <a:lstStyle/>
            <a:p>
              <a:endParaRPr lang="el-GR"/>
            </a:p>
          </p:txBody>
        </p:sp>
        <p:sp>
          <p:nvSpPr>
            <p:cNvPr id="9275" name="Freeform 58"/>
            <p:cNvSpPr>
              <a:spLocks/>
            </p:cNvSpPr>
            <p:nvPr/>
          </p:nvSpPr>
          <p:spPr bwMode="auto">
            <a:xfrm>
              <a:off x="2489" y="3085"/>
              <a:ext cx="82" cy="181"/>
            </a:xfrm>
            <a:custGeom>
              <a:avLst/>
              <a:gdLst>
                <a:gd name="T0" fmla="*/ 0 w 78"/>
                <a:gd name="T1" fmla="*/ 0 h 213"/>
                <a:gd name="T2" fmla="*/ 157 w 78"/>
                <a:gd name="T3" fmla="*/ 0 h 213"/>
                <a:gd name="T4" fmla="*/ 157 w 78"/>
                <a:gd name="T5" fmla="*/ 22 h 213"/>
                <a:gd name="T6" fmla="*/ 0 w 78"/>
                <a:gd name="T7" fmla="*/ 22 h 213"/>
                <a:gd name="T8" fmla="*/ 0 w 78"/>
                <a:gd name="T9" fmla="*/ 0 h 213"/>
                <a:gd name="T10" fmla="*/ 0 w 78"/>
                <a:gd name="T11" fmla="*/ 0 h 213"/>
                <a:gd name="T12" fmla="*/ 0 60000 65536"/>
                <a:gd name="T13" fmla="*/ 0 60000 65536"/>
                <a:gd name="T14" fmla="*/ 0 60000 65536"/>
                <a:gd name="T15" fmla="*/ 0 60000 65536"/>
                <a:gd name="T16" fmla="*/ 0 60000 65536"/>
                <a:gd name="T17" fmla="*/ 0 60000 65536"/>
                <a:gd name="T18" fmla="*/ 0 w 78"/>
                <a:gd name="T19" fmla="*/ 0 h 213"/>
                <a:gd name="T20" fmla="*/ 78 w 78"/>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78" h="213">
                  <a:moveTo>
                    <a:pt x="0" y="0"/>
                  </a:moveTo>
                  <a:lnTo>
                    <a:pt x="78" y="0"/>
                  </a:lnTo>
                  <a:lnTo>
                    <a:pt x="78" y="213"/>
                  </a:lnTo>
                  <a:lnTo>
                    <a:pt x="0" y="213"/>
                  </a:lnTo>
                  <a:lnTo>
                    <a:pt x="0" y="0"/>
                  </a:lnTo>
                </a:path>
              </a:pathLst>
            </a:custGeom>
            <a:noFill/>
            <a:ln w="7938">
              <a:solidFill>
                <a:srgbClr val="000000"/>
              </a:solidFill>
              <a:round/>
              <a:headEnd/>
              <a:tailEnd/>
            </a:ln>
          </p:spPr>
          <p:txBody>
            <a:bodyPr/>
            <a:lstStyle/>
            <a:p>
              <a:endParaRPr lang="el-GR"/>
            </a:p>
          </p:txBody>
        </p:sp>
        <p:sp>
          <p:nvSpPr>
            <p:cNvPr id="9276" name="Freeform 59"/>
            <p:cNvSpPr>
              <a:spLocks/>
            </p:cNvSpPr>
            <p:nvPr/>
          </p:nvSpPr>
          <p:spPr bwMode="auto">
            <a:xfrm>
              <a:off x="2489" y="3085"/>
              <a:ext cx="82" cy="181"/>
            </a:xfrm>
            <a:custGeom>
              <a:avLst/>
              <a:gdLst>
                <a:gd name="T0" fmla="*/ 0 w 78"/>
                <a:gd name="T1" fmla="*/ 0 h 213"/>
                <a:gd name="T2" fmla="*/ 157 w 78"/>
                <a:gd name="T3" fmla="*/ 0 h 213"/>
                <a:gd name="T4" fmla="*/ 157 w 78"/>
                <a:gd name="T5" fmla="*/ 22 h 213"/>
                <a:gd name="T6" fmla="*/ 0 w 78"/>
                <a:gd name="T7" fmla="*/ 22 h 213"/>
                <a:gd name="T8" fmla="*/ 0 w 78"/>
                <a:gd name="T9" fmla="*/ 0 h 213"/>
                <a:gd name="T10" fmla="*/ 0 w 78"/>
                <a:gd name="T11" fmla="*/ 0 h 213"/>
                <a:gd name="T12" fmla="*/ 0 60000 65536"/>
                <a:gd name="T13" fmla="*/ 0 60000 65536"/>
                <a:gd name="T14" fmla="*/ 0 60000 65536"/>
                <a:gd name="T15" fmla="*/ 0 60000 65536"/>
                <a:gd name="T16" fmla="*/ 0 60000 65536"/>
                <a:gd name="T17" fmla="*/ 0 60000 65536"/>
                <a:gd name="T18" fmla="*/ 0 w 78"/>
                <a:gd name="T19" fmla="*/ 0 h 213"/>
                <a:gd name="T20" fmla="*/ 78 w 78"/>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78" h="213">
                  <a:moveTo>
                    <a:pt x="0" y="0"/>
                  </a:moveTo>
                  <a:lnTo>
                    <a:pt x="78" y="0"/>
                  </a:lnTo>
                  <a:lnTo>
                    <a:pt x="78" y="213"/>
                  </a:lnTo>
                  <a:lnTo>
                    <a:pt x="0" y="213"/>
                  </a:lnTo>
                  <a:lnTo>
                    <a:pt x="0" y="0"/>
                  </a:lnTo>
                  <a:close/>
                </a:path>
              </a:pathLst>
            </a:custGeom>
            <a:solidFill>
              <a:srgbClr val="CCFFFF"/>
            </a:solidFill>
            <a:ln w="9525">
              <a:noFill/>
              <a:round/>
              <a:headEnd/>
              <a:tailEnd/>
            </a:ln>
          </p:spPr>
          <p:txBody>
            <a:bodyPr/>
            <a:lstStyle/>
            <a:p>
              <a:endParaRPr lang="el-GR"/>
            </a:p>
          </p:txBody>
        </p:sp>
        <p:sp>
          <p:nvSpPr>
            <p:cNvPr id="9277" name="Freeform 60"/>
            <p:cNvSpPr>
              <a:spLocks/>
            </p:cNvSpPr>
            <p:nvPr/>
          </p:nvSpPr>
          <p:spPr bwMode="auto">
            <a:xfrm>
              <a:off x="2489" y="3085"/>
              <a:ext cx="82" cy="181"/>
            </a:xfrm>
            <a:custGeom>
              <a:avLst/>
              <a:gdLst>
                <a:gd name="T0" fmla="*/ 0 w 78"/>
                <a:gd name="T1" fmla="*/ 0 h 213"/>
                <a:gd name="T2" fmla="*/ 157 w 78"/>
                <a:gd name="T3" fmla="*/ 0 h 213"/>
                <a:gd name="T4" fmla="*/ 157 w 78"/>
                <a:gd name="T5" fmla="*/ 22 h 213"/>
                <a:gd name="T6" fmla="*/ 0 w 78"/>
                <a:gd name="T7" fmla="*/ 22 h 213"/>
                <a:gd name="T8" fmla="*/ 0 w 78"/>
                <a:gd name="T9" fmla="*/ 0 h 213"/>
                <a:gd name="T10" fmla="*/ 0 w 78"/>
                <a:gd name="T11" fmla="*/ 0 h 213"/>
                <a:gd name="T12" fmla="*/ 0 60000 65536"/>
                <a:gd name="T13" fmla="*/ 0 60000 65536"/>
                <a:gd name="T14" fmla="*/ 0 60000 65536"/>
                <a:gd name="T15" fmla="*/ 0 60000 65536"/>
                <a:gd name="T16" fmla="*/ 0 60000 65536"/>
                <a:gd name="T17" fmla="*/ 0 60000 65536"/>
                <a:gd name="T18" fmla="*/ 0 w 78"/>
                <a:gd name="T19" fmla="*/ 0 h 213"/>
                <a:gd name="T20" fmla="*/ 78 w 78"/>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78" h="213">
                  <a:moveTo>
                    <a:pt x="0" y="0"/>
                  </a:moveTo>
                  <a:lnTo>
                    <a:pt x="78" y="0"/>
                  </a:lnTo>
                  <a:lnTo>
                    <a:pt x="78" y="213"/>
                  </a:lnTo>
                  <a:lnTo>
                    <a:pt x="0" y="213"/>
                  </a:lnTo>
                  <a:lnTo>
                    <a:pt x="0" y="0"/>
                  </a:lnTo>
                </a:path>
              </a:pathLst>
            </a:custGeom>
            <a:noFill/>
            <a:ln w="7938">
              <a:solidFill>
                <a:srgbClr val="000000"/>
              </a:solidFill>
              <a:round/>
              <a:headEnd/>
              <a:tailEnd/>
            </a:ln>
          </p:spPr>
          <p:txBody>
            <a:bodyPr/>
            <a:lstStyle/>
            <a:p>
              <a:endParaRPr lang="el-GR"/>
            </a:p>
          </p:txBody>
        </p:sp>
        <p:sp>
          <p:nvSpPr>
            <p:cNvPr id="9278" name="Freeform 61"/>
            <p:cNvSpPr>
              <a:spLocks/>
            </p:cNvSpPr>
            <p:nvPr/>
          </p:nvSpPr>
          <p:spPr bwMode="auto">
            <a:xfrm>
              <a:off x="2653" y="3085"/>
              <a:ext cx="84" cy="181"/>
            </a:xfrm>
            <a:custGeom>
              <a:avLst/>
              <a:gdLst>
                <a:gd name="T0" fmla="*/ 0 w 80"/>
                <a:gd name="T1" fmla="*/ 0 h 213"/>
                <a:gd name="T2" fmla="*/ 159 w 80"/>
                <a:gd name="T3" fmla="*/ 0 h 213"/>
                <a:gd name="T4" fmla="*/ 159 w 80"/>
                <a:gd name="T5" fmla="*/ 22 h 213"/>
                <a:gd name="T6" fmla="*/ 2 w 80"/>
                <a:gd name="T7" fmla="*/ 22 h 213"/>
                <a:gd name="T8" fmla="*/ 2 w 80"/>
                <a:gd name="T9" fmla="*/ 0 h 213"/>
                <a:gd name="T10" fmla="*/ 2 w 80"/>
                <a:gd name="T11" fmla="*/ 0 h 213"/>
                <a:gd name="T12" fmla="*/ 0 w 80"/>
                <a:gd name="T13" fmla="*/ 0 h 213"/>
                <a:gd name="T14" fmla="*/ 0 60000 65536"/>
                <a:gd name="T15" fmla="*/ 0 60000 65536"/>
                <a:gd name="T16" fmla="*/ 0 60000 65536"/>
                <a:gd name="T17" fmla="*/ 0 60000 65536"/>
                <a:gd name="T18" fmla="*/ 0 60000 65536"/>
                <a:gd name="T19" fmla="*/ 0 60000 65536"/>
                <a:gd name="T20" fmla="*/ 0 60000 65536"/>
                <a:gd name="T21" fmla="*/ 0 w 80"/>
                <a:gd name="T22" fmla="*/ 0 h 213"/>
                <a:gd name="T23" fmla="*/ 80 w 80"/>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213">
                  <a:moveTo>
                    <a:pt x="0" y="0"/>
                  </a:moveTo>
                  <a:lnTo>
                    <a:pt x="80" y="0"/>
                  </a:lnTo>
                  <a:lnTo>
                    <a:pt x="80" y="213"/>
                  </a:lnTo>
                  <a:lnTo>
                    <a:pt x="2" y="213"/>
                  </a:lnTo>
                  <a:lnTo>
                    <a:pt x="2" y="0"/>
                  </a:lnTo>
                  <a:lnTo>
                    <a:pt x="0" y="0"/>
                  </a:lnTo>
                  <a:close/>
                </a:path>
              </a:pathLst>
            </a:custGeom>
            <a:solidFill>
              <a:srgbClr val="00FFFF"/>
            </a:solidFill>
            <a:ln w="9525">
              <a:noFill/>
              <a:round/>
              <a:headEnd/>
              <a:tailEnd/>
            </a:ln>
          </p:spPr>
          <p:txBody>
            <a:bodyPr/>
            <a:lstStyle/>
            <a:p>
              <a:endParaRPr lang="el-GR"/>
            </a:p>
          </p:txBody>
        </p:sp>
        <p:sp>
          <p:nvSpPr>
            <p:cNvPr id="9279" name="Freeform 62"/>
            <p:cNvSpPr>
              <a:spLocks/>
            </p:cNvSpPr>
            <p:nvPr/>
          </p:nvSpPr>
          <p:spPr bwMode="auto">
            <a:xfrm>
              <a:off x="2653" y="3085"/>
              <a:ext cx="84" cy="181"/>
            </a:xfrm>
            <a:custGeom>
              <a:avLst/>
              <a:gdLst>
                <a:gd name="T0" fmla="*/ 0 w 80"/>
                <a:gd name="T1" fmla="*/ 0 h 213"/>
                <a:gd name="T2" fmla="*/ 159 w 80"/>
                <a:gd name="T3" fmla="*/ 0 h 213"/>
                <a:gd name="T4" fmla="*/ 159 w 80"/>
                <a:gd name="T5" fmla="*/ 22 h 213"/>
                <a:gd name="T6" fmla="*/ 2 w 80"/>
                <a:gd name="T7" fmla="*/ 22 h 213"/>
                <a:gd name="T8" fmla="*/ 2 w 80"/>
                <a:gd name="T9" fmla="*/ 0 h 213"/>
                <a:gd name="T10" fmla="*/ 2 w 80"/>
                <a:gd name="T11" fmla="*/ 0 h 213"/>
                <a:gd name="T12" fmla="*/ 0 60000 65536"/>
                <a:gd name="T13" fmla="*/ 0 60000 65536"/>
                <a:gd name="T14" fmla="*/ 0 60000 65536"/>
                <a:gd name="T15" fmla="*/ 0 60000 65536"/>
                <a:gd name="T16" fmla="*/ 0 60000 65536"/>
                <a:gd name="T17" fmla="*/ 0 60000 65536"/>
                <a:gd name="T18" fmla="*/ 0 w 80"/>
                <a:gd name="T19" fmla="*/ 0 h 213"/>
                <a:gd name="T20" fmla="*/ 80 w 80"/>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80" h="213">
                  <a:moveTo>
                    <a:pt x="0" y="0"/>
                  </a:moveTo>
                  <a:lnTo>
                    <a:pt x="80" y="0"/>
                  </a:lnTo>
                  <a:lnTo>
                    <a:pt x="80" y="213"/>
                  </a:lnTo>
                  <a:lnTo>
                    <a:pt x="2" y="213"/>
                  </a:lnTo>
                  <a:lnTo>
                    <a:pt x="2" y="0"/>
                  </a:lnTo>
                </a:path>
              </a:pathLst>
            </a:custGeom>
            <a:noFill/>
            <a:ln w="7938">
              <a:solidFill>
                <a:srgbClr val="000000"/>
              </a:solidFill>
              <a:round/>
              <a:headEnd/>
              <a:tailEnd/>
            </a:ln>
          </p:spPr>
          <p:txBody>
            <a:bodyPr/>
            <a:lstStyle/>
            <a:p>
              <a:endParaRPr lang="el-GR"/>
            </a:p>
          </p:txBody>
        </p:sp>
        <p:sp>
          <p:nvSpPr>
            <p:cNvPr id="9280" name="Freeform 63"/>
            <p:cNvSpPr>
              <a:spLocks/>
            </p:cNvSpPr>
            <p:nvPr/>
          </p:nvSpPr>
          <p:spPr bwMode="auto">
            <a:xfrm>
              <a:off x="2653" y="3085"/>
              <a:ext cx="84" cy="181"/>
            </a:xfrm>
            <a:custGeom>
              <a:avLst/>
              <a:gdLst>
                <a:gd name="T0" fmla="*/ 0 w 80"/>
                <a:gd name="T1" fmla="*/ 0 h 213"/>
                <a:gd name="T2" fmla="*/ 159 w 80"/>
                <a:gd name="T3" fmla="*/ 0 h 213"/>
                <a:gd name="T4" fmla="*/ 159 w 80"/>
                <a:gd name="T5" fmla="*/ 22 h 213"/>
                <a:gd name="T6" fmla="*/ 2 w 80"/>
                <a:gd name="T7" fmla="*/ 22 h 213"/>
                <a:gd name="T8" fmla="*/ 2 w 80"/>
                <a:gd name="T9" fmla="*/ 0 h 213"/>
                <a:gd name="T10" fmla="*/ 2 w 80"/>
                <a:gd name="T11" fmla="*/ 0 h 213"/>
                <a:gd name="T12" fmla="*/ 0 w 80"/>
                <a:gd name="T13" fmla="*/ 0 h 213"/>
                <a:gd name="T14" fmla="*/ 0 60000 65536"/>
                <a:gd name="T15" fmla="*/ 0 60000 65536"/>
                <a:gd name="T16" fmla="*/ 0 60000 65536"/>
                <a:gd name="T17" fmla="*/ 0 60000 65536"/>
                <a:gd name="T18" fmla="*/ 0 60000 65536"/>
                <a:gd name="T19" fmla="*/ 0 60000 65536"/>
                <a:gd name="T20" fmla="*/ 0 60000 65536"/>
                <a:gd name="T21" fmla="*/ 0 w 80"/>
                <a:gd name="T22" fmla="*/ 0 h 213"/>
                <a:gd name="T23" fmla="*/ 80 w 80"/>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213">
                  <a:moveTo>
                    <a:pt x="0" y="0"/>
                  </a:moveTo>
                  <a:lnTo>
                    <a:pt x="80" y="0"/>
                  </a:lnTo>
                  <a:lnTo>
                    <a:pt x="80" y="213"/>
                  </a:lnTo>
                  <a:lnTo>
                    <a:pt x="2" y="213"/>
                  </a:lnTo>
                  <a:lnTo>
                    <a:pt x="2" y="0"/>
                  </a:lnTo>
                  <a:lnTo>
                    <a:pt x="0" y="0"/>
                  </a:lnTo>
                  <a:close/>
                </a:path>
              </a:pathLst>
            </a:custGeom>
            <a:solidFill>
              <a:srgbClr val="00FFFF"/>
            </a:solidFill>
            <a:ln w="9525">
              <a:noFill/>
              <a:round/>
              <a:headEnd/>
              <a:tailEnd/>
            </a:ln>
          </p:spPr>
          <p:txBody>
            <a:bodyPr/>
            <a:lstStyle/>
            <a:p>
              <a:endParaRPr lang="el-GR"/>
            </a:p>
          </p:txBody>
        </p:sp>
        <p:sp>
          <p:nvSpPr>
            <p:cNvPr id="9281" name="Freeform 64"/>
            <p:cNvSpPr>
              <a:spLocks/>
            </p:cNvSpPr>
            <p:nvPr/>
          </p:nvSpPr>
          <p:spPr bwMode="auto">
            <a:xfrm>
              <a:off x="2653" y="3085"/>
              <a:ext cx="84" cy="181"/>
            </a:xfrm>
            <a:custGeom>
              <a:avLst/>
              <a:gdLst>
                <a:gd name="T0" fmla="*/ 0 w 80"/>
                <a:gd name="T1" fmla="*/ 0 h 213"/>
                <a:gd name="T2" fmla="*/ 159 w 80"/>
                <a:gd name="T3" fmla="*/ 0 h 213"/>
                <a:gd name="T4" fmla="*/ 159 w 80"/>
                <a:gd name="T5" fmla="*/ 22 h 213"/>
                <a:gd name="T6" fmla="*/ 2 w 80"/>
                <a:gd name="T7" fmla="*/ 22 h 213"/>
                <a:gd name="T8" fmla="*/ 2 w 80"/>
                <a:gd name="T9" fmla="*/ 0 h 213"/>
                <a:gd name="T10" fmla="*/ 2 w 80"/>
                <a:gd name="T11" fmla="*/ 0 h 213"/>
                <a:gd name="T12" fmla="*/ 0 60000 65536"/>
                <a:gd name="T13" fmla="*/ 0 60000 65536"/>
                <a:gd name="T14" fmla="*/ 0 60000 65536"/>
                <a:gd name="T15" fmla="*/ 0 60000 65536"/>
                <a:gd name="T16" fmla="*/ 0 60000 65536"/>
                <a:gd name="T17" fmla="*/ 0 60000 65536"/>
                <a:gd name="T18" fmla="*/ 0 w 80"/>
                <a:gd name="T19" fmla="*/ 0 h 213"/>
                <a:gd name="T20" fmla="*/ 80 w 80"/>
                <a:gd name="T21" fmla="*/ 213 h 213"/>
              </a:gdLst>
              <a:ahLst/>
              <a:cxnLst>
                <a:cxn ang="T12">
                  <a:pos x="T0" y="T1"/>
                </a:cxn>
                <a:cxn ang="T13">
                  <a:pos x="T2" y="T3"/>
                </a:cxn>
                <a:cxn ang="T14">
                  <a:pos x="T4" y="T5"/>
                </a:cxn>
                <a:cxn ang="T15">
                  <a:pos x="T6" y="T7"/>
                </a:cxn>
                <a:cxn ang="T16">
                  <a:pos x="T8" y="T9"/>
                </a:cxn>
                <a:cxn ang="T17">
                  <a:pos x="T10" y="T11"/>
                </a:cxn>
              </a:cxnLst>
              <a:rect l="T18" t="T19" r="T20" b="T21"/>
              <a:pathLst>
                <a:path w="80" h="213">
                  <a:moveTo>
                    <a:pt x="0" y="0"/>
                  </a:moveTo>
                  <a:lnTo>
                    <a:pt x="80" y="0"/>
                  </a:lnTo>
                  <a:lnTo>
                    <a:pt x="80" y="213"/>
                  </a:lnTo>
                  <a:lnTo>
                    <a:pt x="2" y="213"/>
                  </a:lnTo>
                  <a:lnTo>
                    <a:pt x="2" y="0"/>
                  </a:lnTo>
                </a:path>
              </a:pathLst>
            </a:custGeom>
            <a:noFill/>
            <a:ln w="7938">
              <a:solidFill>
                <a:srgbClr val="000000"/>
              </a:solidFill>
              <a:round/>
              <a:headEnd/>
              <a:tailEnd/>
            </a:ln>
          </p:spPr>
          <p:txBody>
            <a:bodyPr/>
            <a:lstStyle/>
            <a:p>
              <a:endParaRPr lang="el-GR"/>
            </a:p>
          </p:txBody>
        </p:sp>
        <p:sp>
          <p:nvSpPr>
            <p:cNvPr id="9282" name="Rectangle 65"/>
            <p:cNvSpPr>
              <a:spLocks noChangeArrowheads="1"/>
            </p:cNvSpPr>
            <p:nvPr/>
          </p:nvSpPr>
          <p:spPr bwMode="auto">
            <a:xfrm>
              <a:off x="3641" y="3049"/>
              <a:ext cx="128" cy="154"/>
            </a:xfrm>
            <a:prstGeom prst="rect">
              <a:avLst/>
            </a:prstGeom>
            <a:noFill/>
            <a:ln w="9525">
              <a:noFill/>
              <a:miter lim="800000"/>
              <a:headEnd/>
              <a:tailEnd/>
            </a:ln>
          </p:spPr>
          <p:txBody>
            <a:bodyPr wrap="none" lIns="0" tIns="0" rIns="0" bIns="0">
              <a:spAutoFit/>
            </a:bodyPr>
            <a:lstStyle/>
            <a:p>
              <a:pPr algn="ctr" eaLnBrk="0" hangingPunct="0"/>
              <a:r>
                <a:rPr lang="en-US">
                  <a:solidFill>
                    <a:srgbClr val="000000"/>
                  </a:solidFill>
                  <a:latin typeface="Arial" charset="0"/>
                </a:rPr>
                <a:t>…</a:t>
              </a:r>
              <a:endParaRPr lang="en-US" sz="2400">
                <a:latin typeface="Times New Roman" pitchFamily="18" charset="0"/>
              </a:endParaRPr>
            </a:p>
          </p:txBody>
        </p:sp>
        <p:sp>
          <p:nvSpPr>
            <p:cNvPr id="9283" name="Rectangle 66"/>
            <p:cNvSpPr>
              <a:spLocks noChangeArrowheads="1"/>
            </p:cNvSpPr>
            <p:nvPr/>
          </p:nvSpPr>
          <p:spPr bwMode="auto">
            <a:xfrm>
              <a:off x="2299" y="2989"/>
              <a:ext cx="478" cy="409"/>
            </a:xfrm>
            <a:prstGeom prst="rect">
              <a:avLst/>
            </a:prstGeom>
            <a:noFill/>
            <a:ln w="9525">
              <a:solidFill>
                <a:schemeClr val="tx1"/>
              </a:solidFill>
              <a:miter lim="800000"/>
              <a:headEnd/>
              <a:tailEnd/>
            </a:ln>
          </p:spPr>
          <p:txBody>
            <a:bodyPr wrap="none" anchor="ctr"/>
            <a:lstStyle/>
            <a:p>
              <a:endParaRPr lang="el-G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l-GR" smtClean="0"/>
              <a:t>Πολυπλεξία </a:t>
            </a:r>
            <a:r>
              <a:rPr lang="en-US" smtClean="0"/>
              <a:t>FDM </a:t>
            </a:r>
            <a:r>
              <a:rPr lang="el-GR" smtClean="0"/>
              <a:t>και</a:t>
            </a:r>
            <a:r>
              <a:rPr lang="en-US" smtClean="0"/>
              <a:t> TDM </a:t>
            </a:r>
            <a:endParaRPr lang="en-GB" smtClean="0"/>
          </a:p>
        </p:txBody>
      </p:sp>
      <p:sp>
        <p:nvSpPr>
          <p:cNvPr id="10243" name="Rectangle 3"/>
          <p:cNvSpPr>
            <a:spLocks noGrp="1" noChangeArrowheads="1"/>
          </p:cNvSpPr>
          <p:nvPr>
            <p:ph type="body" idx="1"/>
          </p:nvPr>
        </p:nvSpPr>
        <p:spPr>
          <a:xfrm>
            <a:off x="0" y="1143000"/>
            <a:ext cx="9144000" cy="4648200"/>
          </a:xfrm>
        </p:spPr>
        <p:txBody>
          <a:bodyPr/>
          <a:lstStyle/>
          <a:p>
            <a:pPr eaLnBrk="1" hangingPunct="1"/>
            <a:r>
              <a:rPr lang="en-US" b="1" smtClean="0">
                <a:solidFill>
                  <a:srgbClr val="3333FF"/>
                </a:solidFill>
              </a:rPr>
              <a:t>FDM</a:t>
            </a:r>
            <a:r>
              <a:rPr lang="en-US" smtClean="0"/>
              <a:t>: </a:t>
            </a:r>
          </a:p>
          <a:p>
            <a:pPr lvl="1" eaLnBrk="1" hangingPunct="1"/>
            <a:r>
              <a:rPr lang="el-GR" sz="2400" smtClean="0"/>
              <a:t>προσαρμόζει το σήμα στα χαρακτηριστικά του μέσου</a:t>
            </a:r>
            <a:endParaRPr lang="en-US" sz="2400" smtClean="0"/>
          </a:p>
          <a:p>
            <a:pPr lvl="1" eaLnBrk="1" hangingPunct="1"/>
            <a:r>
              <a:rPr lang="el-GR" sz="2400" smtClean="0"/>
              <a:t>παράδειγμα</a:t>
            </a:r>
            <a:r>
              <a:rPr lang="en-US" sz="2400" smtClean="0"/>
              <a:t>: </a:t>
            </a:r>
            <a:r>
              <a:rPr lang="el-GR" sz="2400" smtClean="0"/>
              <a:t>μετάδοση τηλεόρασης</a:t>
            </a:r>
            <a:endParaRPr lang="en-US" sz="2400" smtClean="0"/>
          </a:p>
          <a:p>
            <a:pPr eaLnBrk="1" hangingPunct="1"/>
            <a:r>
              <a:rPr lang="en-US" b="1" smtClean="0">
                <a:solidFill>
                  <a:srgbClr val="3333FF"/>
                </a:solidFill>
              </a:rPr>
              <a:t>TDM</a:t>
            </a:r>
            <a:r>
              <a:rPr lang="en-US" smtClean="0"/>
              <a:t>:</a:t>
            </a:r>
          </a:p>
          <a:p>
            <a:pPr lvl="1" eaLnBrk="1" hangingPunct="1"/>
            <a:r>
              <a:rPr lang="el-GR" sz="2400" smtClean="0"/>
              <a:t>κατάλληλο για σύγχρονη επικοινωνία</a:t>
            </a:r>
            <a:endParaRPr lang="en-US" sz="2400" smtClean="0"/>
          </a:p>
          <a:p>
            <a:pPr lvl="1" eaLnBrk="1" hangingPunct="1"/>
            <a:r>
              <a:rPr lang="el-GR" sz="2400" smtClean="0"/>
              <a:t>παράδειγμα</a:t>
            </a:r>
            <a:r>
              <a:rPr lang="en-US" sz="2400" smtClean="0"/>
              <a:t>: </a:t>
            </a:r>
            <a:r>
              <a:rPr lang="el-GR" sz="2400" smtClean="0"/>
              <a:t>σταθερή τηλεφωνία, κινητή τηλεφωνία (</a:t>
            </a:r>
            <a:r>
              <a:rPr lang="en-US" sz="2400" smtClean="0"/>
              <a:t>GSM)</a:t>
            </a:r>
          </a:p>
          <a:p>
            <a:pPr eaLnBrk="1" hangingPunct="1"/>
            <a:r>
              <a:rPr lang="el-GR" smtClean="0"/>
              <a:t>Κι οι δύο τεχνικές </a:t>
            </a:r>
            <a:r>
              <a:rPr lang="el-GR" b="1" smtClean="0">
                <a:solidFill>
                  <a:schemeClr val="accent1"/>
                </a:solidFill>
              </a:rPr>
              <a:t>δεσμεύουν πόρους</a:t>
            </a:r>
            <a:r>
              <a:rPr lang="el-GR" smtClean="0"/>
              <a:t> (συχνότητα ή χρονοθυρίδες) με στατικό τρόπο</a:t>
            </a:r>
            <a:endParaRPr lang="en-US" smtClean="0"/>
          </a:p>
          <a:p>
            <a:pPr eaLnBrk="1" hangingPunct="1"/>
            <a:r>
              <a:rPr lang="el-GR" smtClean="0"/>
              <a:t>Λόγω της </a:t>
            </a:r>
            <a:r>
              <a:rPr lang="el-GR" b="1" smtClean="0">
                <a:solidFill>
                  <a:schemeClr val="accent1"/>
                </a:solidFill>
              </a:rPr>
              <a:t>στατικής</a:t>
            </a:r>
            <a:r>
              <a:rPr lang="el-GR" smtClean="0"/>
              <a:t> δέσμευσης </a:t>
            </a:r>
            <a:r>
              <a:rPr lang="el-GR" b="1" smtClean="0">
                <a:solidFill>
                  <a:schemeClr val="accent1"/>
                </a:solidFill>
              </a:rPr>
              <a:t>δεν είναι αποδοτικές</a:t>
            </a:r>
            <a:r>
              <a:rPr lang="el-GR" smtClean="0"/>
              <a:t> για </a:t>
            </a:r>
            <a:r>
              <a:rPr lang="el-GR" b="1" smtClean="0"/>
              <a:t>εκρηκτική κίνηση</a:t>
            </a:r>
            <a:r>
              <a:rPr lang="el-GR" smtClean="0"/>
              <a:t> (</a:t>
            </a:r>
            <a:r>
              <a:rPr lang="en-US" smtClean="0"/>
              <a:t>bursty traffic)</a:t>
            </a:r>
            <a:endParaRPr lang="en-GB"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l-GR" smtClean="0"/>
              <a:t>Μεταγωγή Πακέτων: Στατιστική Πολυπλεξία</a:t>
            </a:r>
          </a:p>
        </p:txBody>
      </p:sp>
      <p:sp>
        <p:nvSpPr>
          <p:cNvPr id="11267" name="Content Placeholder 2"/>
          <p:cNvSpPr>
            <a:spLocks noGrp="1"/>
          </p:cNvSpPr>
          <p:nvPr>
            <p:ph idx="1"/>
          </p:nvPr>
        </p:nvSpPr>
        <p:spPr>
          <a:xfrm>
            <a:off x="0" y="4437063"/>
            <a:ext cx="9144000" cy="1857375"/>
          </a:xfrm>
        </p:spPr>
        <p:txBody>
          <a:bodyPr/>
          <a:lstStyle/>
          <a:p>
            <a:pPr eaLnBrk="1" hangingPunct="1">
              <a:buFont typeface="Monotype Sorts" pitchFamily="2" charset="2"/>
              <a:buNone/>
            </a:pPr>
            <a:r>
              <a:rPr lang="el-GR" smtClean="0"/>
              <a:t>Η ακολουθία πακέτων παράγεται από τις πηγές Α και Β με τυχαίο τρόπο  </a:t>
            </a:r>
            <a:r>
              <a:rPr lang="el-GR" smtClean="0">
                <a:cs typeface="Times New Roman" pitchFamily="18" charset="0"/>
              </a:rPr>
              <a:t>→</a:t>
            </a:r>
            <a:r>
              <a:rPr lang="el-GR" smtClean="0"/>
              <a:t> </a:t>
            </a:r>
            <a:r>
              <a:rPr lang="en-US" smtClean="0"/>
              <a:t> </a:t>
            </a:r>
            <a:r>
              <a:rPr lang="el-GR" b="1" smtClean="0">
                <a:solidFill>
                  <a:schemeClr val="accent1"/>
                </a:solidFill>
              </a:rPr>
              <a:t>στατιστική πολυπλεξία</a:t>
            </a:r>
          </a:p>
          <a:p>
            <a:pPr eaLnBrk="1" hangingPunct="1">
              <a:buFont typeface="Monotype Sorts" pitchFamily="2" charset="2"/>
              <a:buNone/>
            </a:pPr>
            <a:endParaRPr lang="el-GR" smtClean="0"/>
          </a:p>
          <a:p>
            <a:pPr eaLnBrk="1" hangingPunct="1">
              <a:buFont typeface="Monotype Sorts" pitchFamily="2" charset="2"/>
              <a:buNone/>
            </a:pPr>
            <a:r>
              <a:rPr lang="el-GR" smtClean="0"/>
              <a:t>Στο </a:t>
            </a:r>
            <a:r>
              <a:rPr lang="en-US" smtClean="0"/>
              <a:t>TDM </a:t>
            </a:r>
            <a:r>
              <a:rPr lang="el-GR" smtClean="0"/>
              <a:t>δίνεται σε κάθε κόμβο η ίδια χρονοθυρίδα </a:t>
            </a:r>
            <a:r>
              <a:rPr lang="en-US" smtClean="0"/>
              <a:t>(slot) </a:t>
            </a:r>
            <a:r>
              <a:rPr lang="el-GR" smtClean="0"/>
              <a:t>στο περιστρεφόμενο πλαίσιο </a:t>
            </a:r>
            <a:r>
              <a:rPr lang="en-US" smtClean="0"/>
              <a:t>TDM</a:t>
            </a:r>
            <a:endParaRPr lang="el-GR" smtClean="0"/>
          </a:p>
        </p:txBody>
      </p:sp>
      <p:pic>
        <p:nvPicPr>
          <p:cNvPr id="11268" name="Picture 3"/>
          <p:cNvPicPr>
            <a:picLocks noChangeAspect="1" noChangeArrowheads="1"/>
          </p:cNvPicPr>
          <p:nvPr/>
        </p:nvPicPr>
        <p:blipFill>
          <a:blip r:embed="rId2" cstate="print"/>
          <a:srcRect/>
          <a:stretch>
            <a:fillRect/>
          </a:stretch>
        </p:blipFill>
        <p:spPr bwMode="auto">
          <a:xfrm>
            <a:off x="428625" y="1143000"/>
            <a:ext cx="6532563" cy="3357563"/>
          </a:xfrm>
          <a:prstGeom prst="rect">
            <a:avLst/>
          </a:prstGeom>
          <a:noFill/>
          <a:ln w="12700">
            <a:noFill/>
            <a:miter lim="800000"/>
            <a:headEnd type="none" w="sm" len="sm"/>
            <a:tailEnd type="none" w="sm" len="sm"/>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ide Bar">
  <a:themeElements>
    <a:clrScheme name="">
      <a:dk1>
        <a:srgbClr val="000000"/>
      </a:dk1>
      <a:lt1>
        <a:srgbClr val="FFFFFF"/>
      </a:lt1>
      <a:dk2>
        <a:srgbClr val="000099"/>
      </a:dk2>
      <a:lt2>
        <a:srgbClr val="000099"/>
      </a:lt2>
      <a:accent1>
        <a:srgbClr val="FF6633"/>
      </a:accent1>
      <a:accent2>
        <a:srgbClr val="FF00FF"/>
      </a:accent2>
      <a:accent3>
        <a:srgbClr val="FFFFFF"/>
      </a:accent3>
      <a:accent4>
        <a:srgbClr val="000000"/>
      </a:accent4>
      <a:accent5>
        <a:srgbClr val="FFB8AD"/>
      </a:accent5>
      <a:accent6>
        <a:srgbClr val="E700E7"/>
      </a:accent6>
      <a:hlink>
        <a:srgbClr val="FF0000"/>
      </a:hlink>
      <a:folHlink>
        <a:srgbClr val="808080"/>
      </a:folHlink>
    </a:clrScheme>
    <a:fontScheme name="Side Bar">
      <a:majorFont>
        <a:latin typeface="Arial Greek"/>
        <a:ea typeface=""/>
        <a:cs typeface=""/>
      </a:majorFont>
      <a:minorFont>
        <a:latin typeface="Arial Gree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Greek" charset="-95"/>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Greek" charset="-95"/>
          </a:defRPr>
        </a:defPPr>
      </a:lstStyle>
    </a:lnDef>
  </a:objectDefaults>
  <a:extraClrSchemeLst>
    <a:extraClrScheme>
      <a:clrScheme name="Side Bar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Side Bar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Side Bar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Side Bar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C:\MSOffice\Templates\Presentation Designs\Side Bar.pot</Template>
  <TotalTime>25502</TotalTime>
  <Words>2359</Words>
  <Application>Microsoft Office PowerPoint</Application>
  <PresentationFormat>Overhead</PresentationFormat>
  <Paragraphs>428</Paragraphs>
  <Slides>39</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39</vt:i4>
      </vt:variant>
    </vt:vector>
  </HeadingPairs>
  <TitlesOfParts>
    <vt:vector size="49" baseType="lpstr">
      <vt:lpstr>Arial Greek</vt:lpstr>
      <vt:lpstr>Arial</vt:lpstr>
      <vt:lpstr>Monotype Sorts</vt:lpstr>
      <vt:lpstr>Times New Roman Greek</vt:lpstr>
      <vt:lpstr>ＭＳ Ｐゴシック</vt:lpstr>
      <vt:lpstr>Times New Roman</vt:lpstr>
      <vt:lpstr>Wingdings</vt:lpstr>
      <vt:lpstr>Symbol</vt:lpstr>
      <vt:lpstr>Webdings</vt:lpstr>
      <vt:lpstr>Side Bar</vt:lpstr>
      <vt:lpstr>Slide 1</vt:lpstr>
      <vt:lpstr>Θέματα προς συζήτηση</vt:lpstr>
      <vt:lpstr>Είδη πολυπλεξίας</vt:lpstr>
      <vt:lpstr>Μεταγωγή Κυκλωμάτων: FDM και TDM</vt:lpstr>
      <vt:lpstr>Πολυπλεξία με διαίρεση συχνότητας</vt:lpstr>
      <vt:lpstr>Πολυπλεξία με διαίρεση χρόνου</vt:lpstr>
      <vt:lpstr>Στατιστική πολυπλεξία (statistical multiplexing)</vt:lpstr>
      <vt:lpstr>Πολυπλεξία FDM και TDM </vt:lpstr>
      <vt:lpstr>Μεταγωγή Πακέτων: Στατιστική Πολυπλεξία</vt:lpstr>
      <vt:lpstr>Πολλαπλή Πρόσβαση Διαίρεσης Κώδικα (CDMA)</vt:lpstr>
      <vt:lpstr>Παράδειγμα CDMA</vt:lpstr>
      <vt:lpstr>Παράδειγμα CDMA (συνέχεια)</vt:lpstr>
      <vt:lpstr>Ταξινόμηση δικτύων επικοινωνίας</vt:lpstr>
      <vt:lpstr>Πυρήνας Δικτύου: Μεταγωγή Κυκλωμάτων</vt:lpstr>
      <vt:lpstr>Παράδειγμα</vt:lpstr>
      <vt:lpstr>Παράδειγμα</vt:lpstr>
      <vt:lpstr>Άλλο ένα παράδειγμα</vt:lpstr>
      <vt:lpstr>Άλλο ένα αριθμητικό παράδειγμα</vt:lpstr>
      <vt:lpstr>Πυρήνας Δικτύου: Μεταγωγή Πακέτων</vt:lpstr>
      <vt:lpstr>Μεταγωγή πακέτων έναντι μεταγωγής κυκλωμάτων</vt:lpstr>
      <vt:lpstr>Μεταγωγή πακέτων έναντι μεταγωγής κυκλωμάτων</vt:lpstr>
      <vt:lpstr>Δίκτυα μεταγωγής πακέτων: προώθηση</vt:lpstr>
      <vt:lpstr>Μεταγωγή (switching)</vt:lpstr>
      <vt:lpstr>Μεταγωγή κυκλωμάτων (circuit switching)</vt:lpstr>
      <vt:lpstr>Μεταγωγή πακέτων (packet switching)</vt:lpstr>
      <vt:lpstr>Slide 26</vt:lpstr>
      <vt:lpstr>Τέσσερεις πηγές καθυστέρησης σε ένα δρομολογητή</vt:lpstr>
      <vt:lpstr>Τέσσερεις πηγές καθυστέρησης σε ένα δρομολογητή </vt:lpstr>
      <vt:lpstr>Καθυστέρηση στον κόμβο</vt:lpstr>
      <vt:lpstr>Καθυστέρηση Διάδοσης έναντι Καθυστέρησης Μετάδοσης</vt:lpstr>
      <vt:lpstr>Αναλογία/παράδειγμα με μία φάλαγγα οχημάτων</vt:lpstr>
      <vt:lpstr>Αναλογία/παράδειγμα με μία φάλαγγα οχημάτων</vt:lpstr>
      <vt:lpstr>Αναλογία (Φάλαγγα οχημάτων) </vt:lpstr>
      <vt:lpstr>Αναλογία (Φάλαγγα οχημάτων) </vt:lpstr>
      <vt:lpstr>Slide 35</vt:lpstr>
      <vt:lpstr>Καθυστέρηση διάδοσης &amp; μετάδοσης</vt:lpstr>
      <vt:lpstr>Μερικοί ακόμη όροι</vt:lpstr>
      <vt:lpstr>Διατερματική καθυστέρηση (End-to-end delay)</vt:lpstr>
      <vt:lpstr>Απώλειες πακέτων</vt:lpstr>
    </vt:vector>
  </TitlesOfParts>
  <Company>Department of Computer Science, Univ. of Crete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Networks - CS335</dc:title>
  <dc:creator>Vasilios A. Siris</dc:creator>
  <cp:lastModifiedBy>mgp</cp:lastModifiedBy>
  <cp:revision>829</cp:revision>
  <cp:lastPrinted>2001-02-12T20:44:43Z</cp:lastPrinted>
  <dcterms:created xsi:type="dcterms:W3CDTF">1995-05-28T16:26:58Z</dcterms:created>
  <dcterms:modified xsi:type="dcterms:W3CDTF">2011-01-17T13:29:52Z</dcterms:modified>
</cp:coreProperties>
</file>