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80" r:id="rId24"/>
    <p:sldId id="279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2EB7C4E-2DF4-406C-803D-60927363A406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9375928-DA76-46E9-BEDE-931081681A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1E95A5-53BA-4312-B138-EE8BD5F30754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9AAE5F-670C-4908-A9DC-B2F5ED96111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68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C9F68D-5683-4DA6-99D3-4B06B45A6A21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789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816CB6-32AA-454D-BDF0-F19380E65DC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F26B-7DAD-4B35-86B2-FC14C469B453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2DD7D-859A-4002-9E45-BCCBF97C71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5981C-5CCD-4CFD-BBFC-D043964CDC46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92F3B-DEB2-40CF-B506-2A5876095F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0696E-A805-4B95-9E99-748C19B699F5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02EBC-8093-4C28-9031-FC51C11DB6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8E14A-9C3B-4073-8117-52FBA999DA58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A848E-D079-4154-B25E-02C4108B7F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1A819-EE1C-4A05-981C-06F3CFF37B12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8484D-CE0E-4CD9-992C-CC8FB1FA462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DF48-1C9D-408E-B6DE-FAD9FF333FC8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BA457-351C-4445-A0EB-A2B8797608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3240E-7488-4AE4-BB6F-63B6899D5753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86661-5F0C-4568-A91C-9DB7BC53CD0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C243-6F80-433C-B8FD-A0DBB963926B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330BC-9F5B-4654-A9DC-3A7B5B130C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204C-A248-443E-AC23-6388C5879673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9D95D-CD6E-4463-8863-DC813D5EA1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CDFF5-C618-4EFF-B3BE-5026883F2CF0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CEF53-149E-401D-AE9C-FF445DA528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75060-8745-4E70-BD7E-9A4DC4262218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6B62C-55B4-453F-9304-23BE21699E7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759E18-BF39-4968-9137-40AB1C1DD566}" type="datetime1">
              <a:rPr lang="el-GR"/>
              <a:pPr>
                <a:defRPr/>
              </a:pPr>
              <a:t>15/10/2010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F0B367-1C1B-4B59-978B-FA1C1A45D9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-llnw.oracle.com/javase/1.5.0/docs/ap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Socket programming</a:t>
            </a:r>
            <a:endParaRPr lang="el-GR" smtClean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Tasos</a:t>
            </a:r>
            <a:r>
              <a:rPr lang="en-US" dirty="0" smtClean="0"/>
              <a:t> </a:t>
            </a:r>
            <a:r>
              <a:rPr lang="en-US" dirty="0" err="1" smtClean="0"/>
              <a:t>Alexandridis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7685C-51C8-4BC7-AE53-9C9966D1F0E9}" type="slidenum">
              <a:rPr lang="el-GR"/>
              <a:pPr>
                <a:defRPr/>
              </a:pPr>
              <a:t>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listen()</a:t>
            </a:r>
            <a:endParaRPr lang="el-GR" smtClean="0"/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 listen(int sockfd, int backlog)</a:t>
            </a:r>
          </a:p>
          <a:p>
            <a:pPr lvl="1"/>
            <a:r>
              <a:rPr lang="en-US" smtClean="0"/>
              <a:t>Listens (waits) for incoming connections</a:t>
            </a:r>
          </a:p>
          <a:p>
            <a:r>
              <a:rPr lang="en-US" smtClean="0"/>
              <a:t>sockfd </a:t>
            </a:r>
            <a:r>
              <a:rPr lang="en-US" smtClean="0">
                <a:sym typeface="Wingdings" pitchFamily="2" charset="2"/>
              </a:rPr>
              <a:t> the socket descriptor</a:t>
            </a:r>
          </a:p>
          <a:p>
            <a:r>
              <a:rPr lang="en-US" smtClean="0">
                <a:sym typeface="Wingdings" pitchFamily="2" charset="2"/>
              </a:rPr>
              <a:t>backlog  max number of connections</a:t>
            </a:r>
          </a:p>
          <a:p>
            <a:endParaRPr lang="en-US" smtClean="0">
              <a:sym typeface="Wingdings" pitchFamily="2" charset="2"/>
            </a:endParaRPr>
          </a:p>
          <a:p>
            <a:r>
              <a:rPr lang="en-US" smtClean="0">
                <a:sym typeface="Wingdings" pitchFamily="2" charset="2"/>
              </a:rPr>
              <a:t>RETURN</a:t>
            </a:r>
          </a:p>
          <a:p>
            <a:r>
              <a:rPr lang="en-US" smtClean="0">
                <a:sym typeface="Wingdings" pitchFamily="2" charset="2"/>
              </a:rPr>
              <a:t>0 on success, else -1</a:t>
            </a:r>
            <a:endParaRPr 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29452-5C0A-4CD8-A17B-B4A958B393C9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accept()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accept(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sockaddr</a:t>
            </a:r>
            <a:r>
              <a:rPr lang="en-US" dirty="0" smtClean="0"/>
              <a:t> *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socklen_t</a:t>
            </a:r>
            <a:r>
              <a:rPr lang="en-US" dirty="0" smtClean="0"/>
              <a:t> *</a:t>
            </a:r>
            <a:r>
              <a:rPr lang="en-US" dirty="0" err="1" smtClean="0"/>
              <a:t>addrlen</a:t>
            </a:r>
            <a:r>
              <a:rPr lang="en-US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Accepts an incoming connection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sockfd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the socket descriptor (after a call to listen() 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</a:t>
            </a:r>
            <a:r>
              <a:rPr lang="en-US" dirty="0" smtClean="0">
                <a:sym typeface="Wingdings" pitchFamily="2" charset="2"/>
              </a:rPr>
              <a:t> pointer to a </a:t>
            </a:r>
            <a:r>
              <a:rPr lang="en-US" dirty="0" err="1" smtClean="0">
                <a:sym typeface="Wingdings" pitchFamily="2" charset="2"/>
              </a:rPr>
              <a:t>struct</a:t>
            </a:r>
            <a:r>
              <a:rPr lang="en-US" dirty="0" smtClean="0">
                <a:sym typeface="Wingdings" pitchFamily="2" charset="2"/>
              </a:rPr>
              <a:t> that is filled with the client’s address (optional)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ddrlen</a:t>
            </a:r>
            <a:r>
              <a:rPr lang="en-US" dirty="0" smtClean="0">
                <a:sym typeface="Wingdings" pitchFamily="2" charset="2"/>
              </a:rPr>
              <a:t>  the size of the </a:t>
            </a:r>
            <a:r>
              <a:rPr lang="en-US" dirty="0" err="1" smtClean="0">
                <a:sym typeface="Wingdings" pitchFamily="2" charset="2"/>
              </a:rPr>
              <a:t>addr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struct</a:t>
            </a:r>
            <a:endParaRPr lang="en-US" dirty="0" smtClean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0 on success, else -1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E8057-6914-4060-AD61-04AA3567DDFF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send() / receive()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ssize_t</a:t>
            </a:r>
            <a:r>
              <a:rPr lang="en-US" dirty="0" smtClean="0"/>
              <a:t> send(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const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flags);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send data using the specified socket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err="1" smtClean="0"/>
              <a:t>ssize_t</a:t>
            </a:r>
            <a:r>
              <a:rPr lang="en-US" dirty="0" smtClean="0"/>
              <a:t> </a:t>
            </a:r>
            <a:r>
              <a:rPr lang="en-US" dirty="0" err="1" smtClean="0"/>
              <a:t>recv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void *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flags);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Receive data from the specified socket and store it to </a:t>
            </a:r>
            <a:r>
              <a:rPr lang="en-US" dirty="0" err="1" smtClean="0"/>
              <a:t>buf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/>
              <a:t>s</a:t>
            </a:r>
            <a:r>
              <a:rPr lang="en-US" dirty="0" err="1" smtClean="0"/>
              <a:t>ockfd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the socket descriptor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ym typeface="Wingdings" pitchFamily="2" charset="2"/>
              </a:rPr>
              <a:t>b</a:t>
            </a:r>
            <a:r>
              <a:rPr lang="en-US" dirty="0" err="1" smtClean="0">
                <a:sym typeface="Wingdings" pitchFamily="2" charset="2"/>
              </a:rPr>
              <a:t>uf</a:t>
            </a:r>
            <a:r>
              <a:rPr lang="en-US" dirty="0" smtClean="0">
                <a:sym typeface="Wingdings" pitchFamily="2" charset="2"/>
              </a:rPr>
              <a:t>  buffer to send or receiver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ym typeface="Wingdings" pitchFamily="2" charset="2"/>
              </a:rPr>
              <a:t>len</a:t>
            </a:r>
            <a:r>
              <a:rPr lang="en-US" dirty="0" smtClean="0">
                <a:sym typeface="Wingdings" pitchFamily="2" charset="2"/>
              </a:rPr>
              <a:t>  the length of the buffer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flags  (set to 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The total number of bytes sent/received, else -1</a:t>
            </a: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D0760-5C7C-4CFD-849F-364273FF6A89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connect()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connect(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sockfd</a:t>
            </a:r>
            <a:r>
              <a:rPr lang="en-US" dirty="0" smtClean="0"/>
              <a:t>, const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sockaddr</a:t>
            </a:r>
            <a:r>
              <a:rPr lang="en-US" dirty="0" smtClean="0"/>
              <a:t> *</a:t>
            </a:r>
            <a:r>
              <a:rPr lang="en-US" dirty="0" err="1" smtClean="0"/>
              <a:t>addr</a:t>
            </a:r>
            <a:r>
              <a:rPr lang="en-US" dirty="0" smtClean="0"/>
              <a:t>, </a:t>
            </a:r>
            <a:r>
              <a:rPr lang="en-US" dirty="0" err="1" smtClean="0"/>
              <a:t>socklen_t</a:t>
            </a:r>
            <a:r>
              <a:rPr lang="en-US" dirty="0" smtClean="0"/>
              <a:t> </a:t>
            </a:r>
            <a:r>
              <a:rPr lang="en-US" dirty="0" err="1" smtClean="0"/>
              <a:t>addrlen</a:t>
            </a:r>
            <a:r>
              <a:rPr lang="en-US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Connect to a socket</a:t>
            </a:r>
            <a:br>
              <a:rPr lang="en-US" dirty="0" smtClean="0"/>
            </a:b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/>
              <a:t>s</a:t>
            </a:r>
            <a:r>
              <a:rPr lang="en-US" dirty="0" err="1" smtClean="0"/>
              <a:t>ockfd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the unconnected socket descriptor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</a:t>
            </a:r>
            <a:r>
              <a:rPr lang="en-US" dirty="0" smtClean="0">
                <a:sym typeface="Wingdings" pitchFamily="2" charset="2"/>
              </a:rPr>
              <a:t> the server’s address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ddrlen</a:t>
            </a:r>
            <a:r>
              <a:rPr lang="en-US" dirty="0" smtClean="0">
                <a:sym typeface="Wingdings" pitchFamily="2" charset="2"/>
              </a:rPr>
              <a:t>  the size of the </a:t>
            </a:r>
            <a:r>
              <a:rPr lang="en-US" dirty="0" err="1" smtClean="0">
                <a:sym typeface="Wingdings" pitchFamily="2" charset="2"/>
              </a:rPr>
              <a:t>addr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struct</a:t>
            </a:r>
            <a:endParaRPr lang="en-US" dirty="0" smtClean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On success 0, else -1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FA28B-F6A1-43B8-9F5E-0D49665DFB5D}" type="slidenum">
              <a:rPr lang="el-GR"/>
              <a:pPr>
                <a:defRPr/>
              </a:pPr>
              <a:t>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close()</a:t>
            </a:r>
            <a:endParaRPr lang="el-GR" smtClean="0"/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 close(int fd)</a:t>
            </a:r>
          </a:p>
          <a:p>
            <a:pPr lvl="1"/>
            <a:r>
              <a:rPr lang="en-US" smtClean="0"/>
              <a:t>Closes the socket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fd </a:t>
            </a:r>
            <a:r>
              <a:rPr lang="en-US" smtClean="0">
                <a:sym typeface="Wingdings" pitchFamily="2" charset="2"/>
              </a:rPr>
              <a:t> the socket descriptor</a:t>
            </a:r>
          </a:p>
          <a:p>
            <a:endParaRPr lang="en-US" smtClean="0">
              <a:sym typeface="Wingdings" pitchFamily="2" charset="2"/>
            </a:endParaRPr>
          </a:p>
          <a:p>
            <a:r>
              <a:rPr lang="en-US" smtClean="0">
                <a:sym typeface="Wingdings" pitchFamily="2" charset="2"/>
              </a:rPr>
              <a:t>RETURN</a:t>
            </a:r>
          </a:p>
          <a:p>
            <a:pPr lvl="1"/>
            <a:r>
              <a:rPr lang="en-US" smtClean="0">
                <a:sym typeface="Wingdings" pitchFamily="2" charset="2"/>
              </a:rPr>
              <a:t>0 on success, else -1</a:t>
            </a:r>
            <a:endParaRPr lang="en-US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AD3BB9-136C-47ED-AEA9-1B32934D9C95}" type="slidenum">
              <a:rPr lang="el-GR"/>
              <a:pPr>
                <a:defRPr/>
              </a:pPr>
              <a:t>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Example </a:t>
            </a:r>
            <a:endParaRPr lang="el-GR" smtClean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TCP Server and TCP client in C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D4DE-7DAF-465F-A742-DB2FDFDB4308}" type="slidenum">
              <a:rPr lang="el-GR"/>
              <a:pPr>
                <a:defRPr/>
              </a:pPr>
              <a:t>15</a:t>
            </a:fld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357188" y="3786188"/>
            <a:ext cx="7929562" cy="1714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7411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Socket creation</a:t>
            </a:r>
            <a:endParaRPr lang="el-GR" smtClean="0"/>
          </a:p>
        </p:txBody>
      </p:sp>
      <p:sp>
        <p:nvSpPr>
          <p:cNvPr id="17412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int sock;</a:t>
            </a:r>
          </a:p>
          <a:p>
            <a:pPr>
              <a:buFont typeface="Arial" charset="0"/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if((sock = socket(AF_INET,SOCK_STREAM,IPROTO_TCP)) &lt; 0) {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		fprintf(stderr,”Failed to create TCP socket”);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000" smtClean="0">
                <a:latin typeface="Courier New" pitchFamily="49" charset="0"/>
                <a:cs typeface="Courier New" pitchFamily="49" charset="0"/>
              </a:rPr>
            </a:b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if(setsockopt(sock, SOL_SOCKET, SO_REUSEADDR, &amp;optval, sizeof(optval)) &lt; 0) {</a:t>
            </a:r>
          </a:p>
          <a:p>
            <a:pPr>
              <a:buFont typeface="Arial" charset="0"/>
              <a:buNone/>
            </a:pPr>
            <a:r>
              <a:rPr lang="en-US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fprintf(stderr,”could not reuse address”);</a:t>
            </a:r>
          </a:p>
          <a:p>
            <a:pPr>
              <a:buFont typeface="Arial" charset="0"/>
              <a:buNone/>
            </a:pPr>
            <a:r>
              <a:rPr lang="en-US" sz="20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sz="200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3" name="5 - TextBox"/>
          <p:cNvSpPr txBox="1">
            <a:spLocks noChangeArrowheads="1"/>
          </p:cNvSpPr>
          <p:nvPr/>
        </p:nvSpPr>
        <p:spPr bwMode="auto">
          <a:xfrm>
            <a:off x="1357313" y="5643563"/>
            <a:ext cx="37861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itchFamily="34" charset="0"/>
              </a:rPr>
              <a:t>Reuse the same port number</a:t>
            </a:r>
            <a:endParaRPr lang="el-GR" sz="2400">
              <a:latin typeface="Calibri" pitchFamily="34" charset="0"/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0800000" flipV="1">
            <a:off x="4572000" y="5357813"/>
            <a:ext cx="1571625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FF84D-1312-465D-9D9F-7990AD90B159}" type="slidenum">
              <a:rPr lang="el-GR"/>
              <a:pPr>
                <a:defRPr/>
              </a:pPr>
              <a:t>16</a:t>
            </a:fld>
            <a:endParaRPr lang="el-GR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Bind port to socket</a:t>
            </a:r>
            <a:endParaRPr lang="el-GR" smtClean="0"/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struct sockaddr_in addr;</a:t>
            </a:r>
          </a:p>
          <a:p>
            <a:pPr>
              <a:buFont typeface="Arial" charset="0"/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memset(&amp;addr, 0 ,sizeof(addr)); //clear memory block for 						//addr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addr.sin_family = AF_INET;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addr.sin_addr.s_addr = INADDR;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addr.sin_port = </a:t>
            </a:r>
            <a:r>
              <a:rPr lang="en-US" sz="18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(server_port);</a:t>
            </a:r>
          </a:p>
          <a:p>
            <a:pPr>
              <a:buFont typeface="Arial" charset="0"/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if(bind(sock, (struct sockaddr *)&amp;addr, sizeof(addr)) &lt; 0) {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	fprintf(stderr,”cannot bind socket to address”);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Arial" charset="0"/>
              <a:buNone/>
            </a:pPr>
            <a:endParaRPr lang="el-GR" sz="18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6714EB-02C2-4AA2-9C99-1F33494741E9}" type="slidenum">
              <a:rPr lang="el-GR"/>
              <a:pPr>
                <a:defRPr/>
              </a:pPr>
              <a:t>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Wait for incoming connections</a:t>
            </a:r>
            <a:endParaRPr lang="el-GR" smtClean="0"/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If(listen (sock, </a:t>
            </a:r>
            <a:r>
              <a:rPr lang="en-US" sz="2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) &lt; 0) {</a:t>
            </a:r>
          </a:p>
          <a:p>
            <a:pPr>
              <a:buFont typeface="Arial" charset="0"/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		fprintf(stderr,”error listening”);</a:t>
            </a:r>
          </a:p>
          <a:p>
            <a:pPr>
              <a:buFont typeface="Arial" charset="0"/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Font typeface="Arial" charset="0"/>
              <a:buNone/>
            </a:pPr>
            <a:endParaRPr lang="el-GR" smtClean="0"/>
          </a:p>
        </p:txBody>
      </p:sp>
      <p:sp>
        <p:nvSpPr>
          <p:cNvPr id="19460" name="3 - TextBox"/>
          <p:cNvSpPr txBox="1">
            <a:spLocks noChangeArrowheads="1"/>
          </p:cNvSpPr>
          <p:nvPr/>
        </p:nvSpPr>
        <p:spPr bwMode="auto">
          <a:xfrm>
            <a:off x="500063" y="3786188"/>
            <a:ext cx="41433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Specifies max number of incoming connections</a:t>
            </a:r>
            <a:endParaRPr lang="el-GR" sz="2800">
              <a:latin typeface="Calibri" pitchFamily="34" charset="0"/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1893095" y="1964531"/>
            <a:ext cx="1928812" cy="185737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E0A1A-DEA2-41ED-B498-FF5766033B08}" type="slidenum">
              <a:rPr lang="el-GR"/>
              <a:pPr>
                <a:defRPr/>
              </a:pPr>
              <a:t>18</a:t>
            </a:fld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Client establishes connection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sin;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hostent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*host =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gethostbyname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in_addr_t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*(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in_addr_t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*host-&gt;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h_addr_list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(&amp;sin,0,sizeof(sin));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in.sin_family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AF_INET;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in.sin_addr.s_addr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server_addr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 //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inet_addr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server_IP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in.sin_port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htons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server_port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if(connect(sock,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*)&amp;sin,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(sin)) &lt; 0) 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“cannot connect to server”);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484" name="3 - TextBox"/>
          <p:cNvSpPr txBox="1">
            <a:spLocks noChangeArrowheads="1"/>
          </p:cNvSpPr>
          <p:nvPr/>
        </p:nvSpPr>
        <p:spPr bwMode="auto">
          <a:xfrm>
            <a:off x="6286500" y="3857625"/>
            <a:ext cx="192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use raw IP address</a:t>
            </a:r>
            <a:endParaRPr lang="el-GR">
              <a:latin typeface="Calibri" pitchFamily="34" charset="0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5C327-5B93-487C-A16C-806C74428B11}" type="slidenum">
              <a:rPr lang="el-GR"/>
              <a:pPr>
                <a:defRPr/>
              </a:pPr>
              <a:t>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Socket: End Point of Communication</a:t>
            </a:r>
            <a:endParaRPr lang="el-GR" dirty="0"/>
          </a:p>
        </p:txBody>
      </p:sp>
      <p:sp>
        <p:nvSpPr>
          <p:cNvPr id="3075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86050"/>
          </a:xfrm>
        </p:spPr>
        <p:txBody>
          <a:bodyPr/>
          <a:lstStyle/>
          <a:p>
            <a:r>
              <a:rPr lang="en-US" smtClean="0"/>
              <a:t>Sending message from one process to another</a:t>
            </a:r>
          </a:p>
          <a:p>
            <a:pPr lvl="1"/>
            <a:r>
              <a:rPr lang="en-US" smtClean="0"/>
              <a:t>Message must traverse the underlying network</a:t>
            </a:r>
          </a:p>
          <a:p>
            <a:r>
              <a:rPr lang="en-US" smtClean="0"/>
              <a:t>Process sends and receives through a socket</a:t>
            </a:r>
          </a:p>
          <a:p>
            <a:pPr lvl="1"/>
            <a:r>
              <a:rPr lang="en-US" smtClean="0"/>
              <a:t>In essence, the doorway leading in/out of the house</a:t>
            </a:r>
          </a:p>
          <a:p>
            <a:pPr lvl="1">
              <a:buFont typeface="Arial" charset="0"/>
              <a:buNone/>
            </a:pPr>
            <a:endParaRPr lang="en-US" smtClean="0"/>
          </a:p>
        </p:txBody>
      </p:sp>
      <p:pic>
        <p:nvPicPr>
          <p:cNvPr id="3076" name="3 - Εικόνα" descr="socket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4214813"/>
            <a:ext cx="73056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62760-B522-4C73-8443-C641AC05A994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Accept incoming connections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addr_len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c_sock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c_sock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accept(sock,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*)&amp;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addr_lin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c_sock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0) 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stderr,”error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accepting connection”);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F3C23-FEF1-4104-BE8C-2F640EDA1028}" type="slidenum">
              <a:rPr lang="el-GR"/>
              <a:pPr>
                <a:defRPr/>
              </a:pPr>
              <a:t>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Send data</a:t>
            </a:r>
            <a:endParaRPr lang="el-GR" smtClean="0"/>
          </a:p>
        </p:txBody>
      </p:sp>
      <p:sp>
        <p:nvSpPr>
          <p:cNvPr id="2253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int send_packets(char *buffer, int buf_len) {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sent_bytes = send(sock, buffer, buf_len, 0) ;</a:t>
            </a:r>
          </a:p>
          <a:p>
            <a:pPr>
              <a:buFont typeface="Arial" charset="0"/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if(send_bytes &lt; 0) {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	fprintf(stderr, “send() failed”);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l-GR" sz="14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B4E56-819B-4AF4-98A7-2C7DF4F19988}" type="slidenum">
              <a:rPr lang="el-GR"/>
              <a:pPr>
                <a:defRPr/>
              </a:pPr>
              <a:t>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Receive data</a:t>
            </a:r>
            <a:endParaRPr lang="el-GR" smtClean="0"/>
          </a:p>
        </p:txBody>
      </p:sp>
      <p:sp>
        <p:nvSpPr>
          <p:cNvPr id="2355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int receive_packets ( char *buffer, int buf_len) {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int num_received = recv(sock, buffer, buf_len, 0);</a:t>
            </a:r>
          </a:p>
          <a:p>
            <a:pPr>
              <a:buFont typeface="Arial" charset="0"/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if(num_received &lt; 0) {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	fprintf(stderr,”recv() failed”);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} else if (num_received == 0) {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	//sender has closed connection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	return EOF;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} else {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	return num_received; </a:t>
            </a:r>
          </a:p>
          <a:p>
            <a:pPr>
              <a:buFont typeface="Arial" charset="0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Arial" charset="0"/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000" smtClean="0">
                <a:cs typeface="Courier New" pitchFamily="49" charset="0"/>
              </a:rPr>
              <a:t>What happens when data exceed buffer size?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A4D-4700-4B20-8234-78C91DD4AF77}" type="slidenum">
              <a:rPr lang="el-GR"/>
              <a:pPr>
                <a:defRPr/>
              </a:pPr>
              <a:t>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#include the appropriate libraries</a:t>
            </a:r>
            <a:endParaRPr lang="el-GR" smtClean="0"/>
          </a:p>
        </p:txBody>
      </p:sp>
      <p:sp>
        <p:nvSpPr>
          <p:cNvPr id="2457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#include &lt;unistd.h&gt; /* access to system calls */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#include &lt;sys/types.h&gt; /*widely used types */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#include &lt;netdb.h&gt; /* gethostbyname() etc.*/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#include &lt;arpa/inet.h&gt; /*htons etc. */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#include &lt;sys/socket.h&gt; /*socket structs */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#include &lt;netinet/in.h&gt; /*internet sockets, 					sockaddr_in etc. */</a:t>
            </a:r>
            <a:endParaRPr lang="el-GR" sz="20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629CB-65C7-4C21-9B26-66D848790229}" type="slidenum">
              <a:rPr lang="el-GR"/>
              <a:pPr>
                <a:defRPr/>
              </a:pPr>
              <a:t>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Datagram Sockets (UDP)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Similar to stream sockets but: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Use SOCK_DGRAM instead of SOCK_STREAM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 need to establish and terminate connection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Use </a:t>
            </a:r>
            <a:r>
              <a:rPr lang="en-US" dirty="0" err="1" smtClean="0"/>
              <a:t>recvfrom</a:t>
            </a:r>
            <a:r>
              <a:rPr lang="en-US" dirty="0" smtClean="0"/>
              <a:t>() and </a:t>
            </a:r>
            <a:r>
              <a:rPr lang="en-US" dirty="0" err="1" smtClean="0"/>
              <a:t>sendto</a:t>
            </a:r>
            <a:r>
              <a:rPr lang="en-US" dirty="0" smtClean="0"/>
              <a:t>() instead of </a:t>
            </a:r>
            <a:r>
              <a:rPr lang="en-US" dirty="0" err="1" smtClean="0"/>
              <a:t>recv</a:t>
            </a:r>
            <a:r>
              <a:rPr lang="en-US" dirty="0" smtClean="0"/>
              <a:t>() and send()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void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flags,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const void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flags,const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socklen_t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47AB-0628-4EDF-BDC0-DD97F586C3A6}" type="slidenum">
              <a:rPr lang="el-GR"/>
              <a:pPr>
                <a:defRPr/>
              </a:pPr>
              <a:t>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Using sockets in Java</a:t>
            </a:r>
            <a:endParaRPr lang="el-GR" smtClean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DFA72-A90F-48C4-A653-C86F3D322A60}" type="slidenum">
              <a:rPr lang="el-GR"/>
              <a:pPr>
                <a:defRPr/>
              </a:pPr>
              <a:t>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Client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[]) throws Exception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String sentence = “Hello”;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modifiedSentence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//create the socket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Socket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new Socket(“</a:t>
            </a:r>
            <a:r>
              <a:rPr lang="en-US" sz="4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hostname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”, </a:t>
            </a:r>
            <a:r>
              <a:rPr lang="en-US" sz="4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port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//get the input and output stream that are attached to the socket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outToServer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new 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clientSocket.getOutputStream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inFromServer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(new 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clientSocket.getInputStream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outToServer.writeBytes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(sentence + ‘\n’); </a:t>
            </a: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//send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modifiedSentence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inFromServer.readLine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(); 	</a:t>
            </a: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//receive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(“From  server: “ +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modifiedSentence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clientSocket.close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4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//close the socket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27808-8AF4-4B56-943D-3ADFC6F88C0F}" type="slidenum">
              <a:rPr lang="el-GR"/>
              <a:pPr>
                <a:defRPr/>
              </a:pPr>
              <a:t>26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Server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43488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[]) throws Exception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//create the server socket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welcomeSocket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(port);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//accept the connection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Socket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connectionSocket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welcomeSocket.accept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//get the streams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outToClient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new 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connectionSocket.getOutputStream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inFromClient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(new 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connectionSocket.getInputStream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//receive from client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clientSentence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inFromClient.readLine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//send to client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outToClient.writeBytes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800" dirty="0" err="1" smtClean="0">
                <a:latin typeface="Courier New" pitchFamily="49" charset="0"/>
                <a:cs typeface="Courier New" pitchFamily="49" charset="0"/>
              </a:rPr>
              <a:t>clientSentence.toUpperCase</a:t>
            </a: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42E12-C18B-4417-BFE7-7BB0A48E411F}" type="slidenum">
              <a:rPr lang="el-GR"/>
              <a:pPr>
                <a:defRPr/>
              </a:pPr>
              <a:t>27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Datagram Sockets(UDP) in Java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initial handshaking and therefore no need for welcoming socket (server socket)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streams are attached to the sockets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receiving process must unravel the received packet to obtain the packet’s information bytes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sending host creates "packets" by attaching the IP destination address and port number to each batch of bytes it sends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C5B9B-3EB1-4BF6-BDAA-85F448D17CC5}" type="slidenum">
              <a:rPr lang="el-GR"/>
              <a:pPr>
                <a:defRPr/>
              </a:pPr>
              <a:t>28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UDP Client</a:t>
            </a:r>
            <a:endParaRPr lang="el-GR" smtClean="0"/>
          </a:p>
        </p:txBody>
      </p:sp>
      <p:sp>
        <p:nvSpPr>
          <p:cNvPr id="30723" name="2 - Θέση περιεχομένου"/>
          <p:cNvSpPr>
            <a:spLocks noGrp="1"/>
          </p:cNvSpPr>
          <p:nvPr>
            <p:ph idx="1"/>
          </p:nvPr>
        </p:nvSpPr>
        <p:spPr>
          <a:xfrm>
            <a:off x="285750" y="1643063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200" smtClean="0"/>
              <a:t>public static void main(String args[]) throws Exception   </a:t>
            </a:r>
            <a:r>
              <a:rPr lang="el-GR" sz="2200" smtClean="0"/>
              <a:t>{</a:t>
            </a:r>
          </a:p>
          <a:p>
            <a:pPr>
              <a:buFont typeface="Arial" charset="0"/>
              <a:buNone/>
            </a:pPr>
            <a:r>
              <a:rPr lang="en-US" sz="2200" smtClean="0"/>
              <a:t>	BufferedReader inFromUser =  new BufferedReader(new InputStreamReader(System.in));</a:t>
            </a:r>
          </a:p>
          <a:p>
            <a:pPr>
              <a:buFont typeface="Arial" charset="0"/>
              <a:buNone/>
            </a:pPr>
            <a:r>
              <a:rPr lang="en-US" sz="2200" smtClean="0"/>
              <a:t>	DatagramSocket clientSocket = new DatagramSocket();  </a:t>
            </a:r>
            <a:r>
              <a:rPr lang="en-US" sz="2200" smtClean="0">
                <a:solidFill>
                  <a:srgbClr val="0070C0"/>
                </a:solidFill>
              </a:rPr>
              <a:t>//UDP 							//Socket</a:t>
            </a:r>
          </a:p>
          <a:p>
            <a:pPr>
              <a:buFont typeface="Arial" charset="0"/>
              <a:buNone/>
            </a:pPr>
            <a:r>
              <a:rPr lang="en-US" sz="2200" smtClean="0"/>
              <a:t>	InetAddress IPAddress = InetAddress.getByName("</a:t>
            </a:r>
            <a:r>
              <a:rPr lang="en-US" sz="2200" smtClean="0">
                <a:solidFill>
                  <a:srgbClr val="FF0000"/>
                </a:solidFill>
              </a:rPr>
              <a:t>hostname</a:t>
            </a:r>
            <a:r>
              <a:rPr lang="en-US" sz="2200" smtClean="0"/>
              <a:t>");</a:t>
            </a:r>
          </a:p>
          <a:p>
            <a:pPr>
              <a:buFont typeface="Arial" charset="0"/>
              <a:buNone/>
            </a:pPr>
            <a:r>
              <a:rPr lang="en-US" sz="2200" smtClean="0"/>
              <a:t>	String sentence = inFromUser.readLine();</a:t>
            </a:r>
          </a:p>
          <a:p>
            <a:pPr>
              <a:buFont typeface="Arial" charset="0"/>
              <a:buNone/>
            </a:pPr>
            <a:endParaRPr lang="en-US" sz="2200" smtClean="0"/>
          </a:p>
          <a:p>
            <a:pPr>
              <a:buFont typeface="Arial" charset="0"/>
              <a:buNone/>
            </a:pPr>
            <a:r>
              <a:rPr lang="en-US" sz="2200" smtClean="0"/>
              <a:t>	byte[] sendData = new byte[1024];</a:t>
            </a:r>
          </a:p>
          <a:p>
            <a:pPr>
              <a:buFont typeface="Arial" charset="0"/>
              <a:buNone/>
            </a:pPr>
            <a:r>
              <a:rPr lang="en-US" sz="2200" smtClean="0"/>
              <a:t>	byte[] receiveData = new byte[1024];</a:t>
            </a:r>
          </a:p>
          <a:p>
            <a:pPr>
              <a:buFont typeface="Arial" charset="0"/>
              <a:buNone/>
            </a:pPr>
            <a:endParaRPr lang="en-US" sz="2200" smtClean="0"/>
          </a:p>
          <a:p>
            <a:pPr>
              <a:buFont typeface="Arial" charset="0"/>
              <a:buNone/>
            </a:pPr>
            <a:r>
              <a:rPr lang="en-US" sz="2200" smtClean="0"/>
              <a:t>	sendData = sentence.getBytes();</a:t>
            </a:r>
          </a:p>
          <a:p>
            <a:pPr>
              <a:buFont typeface="Arial" charset="0"/>
              <a:buNone/>
            </a:pPr>
            <a:endParaRPr lang="en-US" sz="140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FFCD5-1903-4EB0-9068-9D52238BFF9A}" type="slidenum">
              <a:rPr lang="el-GR"/>
              <a:pPr>
                <a:defRPr/>
              </a:pPr>
              <a:t>29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Identifying the Receiving Process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Sending process must identify the receiver</a:t>
            </a:r>
          </a:p>
          <a:p>
            <a:pPr lvl="1" fontAlgn="auto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rgbClr val="FF0000"/>
                </a:solidFill>
              </a:rPr>
              <a:t>Address</a:t>
            </a:r>
            <a:r>
              <a:rPr lang="en-US" dirty="0" smtClean="0"/>
              <a:t> of the receiving end host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Identifier (</a:t>
            </a:r>
            <a:r>
              <a:rPr lang="en-US" dirty="0" smtClean="0">
                <a:solidFill>
                  <a:srgbClr val="FF0000"/>
                </a:solidFill>
              </a:rPr>
              <a:t>port</a:t>
            </a:r>
            <a:r>
              <a:rPr lang="en-US" dirty="0" smtClean="0"/>
              <a:t>) that specifies the receiving process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Receiving </a:t>
            </a:r>
            <a:r>
              <a:rPr lang="en-US" dirty="0" smtClean="0">
                <a:solidFill>
                  <a:srgbClr val="FF0000"/>
                </a:solidFill>
              </a:rPr>
              <a:t>host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Destination IP address (32-bit) uniquely identifies the host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Receiving </a:t>
            </a:r>
            <a:r>
              <a:rPr lang="en-US" dirty="0" smtClean="0">
                <a:solidFill>
                  <a:srgbClr val="FF0000"/>
                </a:solidFill>
              </a:rPr>
              <a:t>process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Host may be running many different processes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Destination port (16-bit) uniquely identifies the socket (process)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4A4F3-2C18-4EB9-8E0D-0754D84EDF64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UDP Client 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DatagramPacket</a:t>
            </a:r>
            <a:r>
              <a:rPr lang="en-US" dirty="0" smtClean="0"/>
              <a:t> </a:t>
            </a:r>
            <a:r>
              <a:rPr lang="en-US" dirty="0" err="1" smtClean="0"/>
              <a:t>sendPacket</a:t>
            </a:r>
            <a:r>
              <a:rPr lang="en-US" dirty="0" smtClean="0"/>
              <a:t> =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new </a:t>
            </a:r>
            <a:r>
              <a:rPr lang="en-US" dirty="0" err="1" smtClean="0"/>
              <a:t>DatagramPacket</a:t>
            </a:r>
            <a:r>
              <a:rPr lang="en-US" dirty="0" smtClean="0"/>
              <a:t>(</a:t>
            </a:r>
            <a:r>
              <a:rPr lang="en-US" dirty="0" err="1" smtClean="0"/>
              <a:t>sendData</a:t>
            </a:r>
            <a:r>
              <a:rPr lang="en-US" dirty="0" smtClean="0"/>
              <a:t>, </a:t>
            </a:r>
            <a:r>
              <a:rPr lang="en-US" dirty="0" err="1" smtClean="0"/>
              <a:t>sendData.length</a:t>
            </a:r>
            <a:r>
              <a:rPr lang="en-US" dirty="0" smtClean="0"/>
              <a:t>, </a:t>
            </a:r>
            <a:r>
              <a:rPr lang="en-US" dirty="0" err="1" smtClean="0"/>
              <a:t>IPAddress</a:t>
            </a:r>
            <a:r>
              <a:rPr lang="en-US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	</a:t>
            </a:r>
            <a:r>
              <a:rPr lang="el-GR" dirty="0" smtClean="0"/>
              <a:t>9876);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clientSocket.send</a:t>
            </a:r>
            <a:r>
              <a:rPr lang="en-US" dirty="0" smtClean="0"/>
              <a:t>(</a:t>
            </a:r>
            <a:r>
              <a:rPr lang="en-US" dirty="0" err="1" smtClean="0"/>
              <a:t>sendPacket</a:t>
            </a:r>
            <a:r>
              <a:rPr lang="en-US" dirty="0" smtClean="0"/>
              <a:t>);</a:t>
            </a:r>
            <a:r>
              <a:rPr lang="en-US" dirty="0" smtClean="0">
                <a:solidFill>
                  <a:srgbClr val="0070C0"/>
                </a:solidFill>
              </a:rPr>
              <a:t> //send a UDP packet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DatagramPacket</a:t>
            </a:r>
            <a:r>
              <a:rPr lang="en-US" dirty="0" smtClean="0"/>
              <a:t> </a:t>
            </a:r>
            <a:r>
              <a:rPr lang="en-US" dirty="0" err="1" smtClean="0"/>
              <a:t>receivePacket</a:t>
            </a:r>
            <a:r>
              <a:rPr lang="en-US" dirty="0" smtClean="0"/>
              <a:t>  =  new 	</a:t>
            </a:r>
            <a:r>
              <a:rPr lang="en-US" dirty="0" err="1" smtClean="0"/>
              <a:t>DatagramPacket</a:t>
            </a:r>
            <a:r>
              <a:rPr lang="en-US" dirty="0" smtClean="0"/>
              <a:t>(</a:t>
            </a:r>
            <a:r>
              <a:rPr lang="en-US" dirty="0" err="1" smtClean="0"/>
              <a:t>receiveData</a:t>
            </a:r>
            <a:r>
              <a:rPr lang="en-US" dirty="0" smtClean="0"/>
              <a:t>, </a:t>
            </a:r>
            <a:r>
              <a:rPr lang="en-US" dirty="0" err="1" smtClean="0"/>
              <a:t>receiveData.length</a:t>
            </a:r>
            <a:r>
              <a:rPr lang="en-US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clientSocket.receive</a:t>
            </a:r>
            <a:r>
              <a:rPr lang="en-US" dirty="0" smtClean="0"/>
              <a:t>(</a:t>
            </a:r>
            <a:r>
              <a:rPr lang="en-US" dirty="0" err="1" smtClean="0"/>
              <a:t>receivePacket</a:t>
            </a:r>
            <a:r>
              <a:rPr lang="en-US" dirty="0" smtClean="0"/>
              <a:t>); </a:t>
            </a:r>
            <a:r>
              <a:rPr lang="en-US" dirty="0" smtClean="0">
                <a:solidFill>
                  <a:srgbClr val="0070C0"/>
                </a:solidFill>
              </a:rPr>
              <a:t>//receive a UDP packet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String </a:t>
            </a:r>
            <a:r>
              <a:rPr lang="en-US" dirty="0" err="1" smtClean="0"/>
              <a:t>modifiedSentence</a:t>
            </a:r>
            <a:r>
              <a:rPr lang="en-US" dirty="0" smtClean="0"/>
              <a:t> = new String(</a:t>
            </a:r>
            <a:r>
              <a:rPr lang="en-US" dirty="0" err="1" smtClean="0"/>
              <a:t>receivePacket.getData</a:t>
            </a:r>
            <a:r>
              <a:rPr lang="en-US" dirty="0" smtClean="0"/>
              <a:t>());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("FROM SERVER:" + </a:t>
            </a:r>
            <a:r>
              <a:rPr lang="en-US" dirty="0" err="1" smtClean="0"/>
              <a:t>modifiedSentence</a:t>
            </a:r>
            <a:r>
              <a:rPr lang="en-US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clientSocket.close</a:t>
            </a:r>
            <a:r>
              <a:rPr lang="en-US" dirty="0" smtClean="0"/>
              <a:t>();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}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6A045-CAAD-4843-83E6-BD5AECBC8DF9}" type="slidenum">
              <a:rPr lang="el-GR"/>
              <a:pPr>
                <a:defRPr/>
              </a:pPr>
              <a:t>30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UDP Server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public static void main(String </a:t>
            </a:r>
            <a:r>
              <a:rPr lang="en-US" sz="2600" dirty="0" err="1" smtClean="0"/>
              <a:t>args</a:t>
            </a:r>
            <a:r>
              <a:rPr lang="en-US" sz="2600" dirty="0" smtClean="0"/>
              <a:t>[]) throws Exception </a:t>
            </a:r>
            <a:r>
              <a:rPr lang="el-GR" sz="2600" dirty="0" smtClean="0"/>
              <a:t>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</a:t>
            </a:r>
            <a:r>
              <a:rPr lang="en-US" sz="2600" dirty="0" err="1" smtClean="0"/>
              <a:t>DatagramSocket</a:t>
            </a:r>
            <a:r>
              <a:rPr lang="en-US" sz="2600" dirty="0" smtClean="0"/>
              <a:t> </a:t>
            </a:r>
            <a:r>
              <a:rPr lang="en-US" sz="2600" dirty="0" err="1" smtClean="0"/>
              <a:t>serverSocket</a:t>
            </a:r>
            <a:r>
              <a:rPr lang="en-US" sz="2600" dirty="0" smtClean="0"/>
              <a:t> = new </a:t>
            </a:r>
            <a:r>
              <a:rPr lang="en-US" sz="2600" dirty="0" err="1" smtClean="0"/>
              <a:t>DatagramSocket</a:t>
            </a:r>
            <a:r>
              <a:rPr lang="en-US" sz="2600" dirty="0" smtClean="0"/>
              <a:t>(9876);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byte[] </a:t>
            </a:r>
            <a:r>
              <a:rPr lang="en-US" sz="2600" dirty="0" err="1" smtClean="0"/>
              <a:t>receiveData</a:t>
            </a:r>
            <a:r>
              <a:rPr lang="en-US" sz="2600" dirty="0" smtClean="0"/>
              <a:t> = new byte[1024];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byte[] </a:t>
            </a:r>
            <a:r>
              <a:rPr lang="en-US" sz="2600" dirty="0" err="1" smtClean="0"/>
              <a:t>sendData</a:t>
            </a:r>
            <a:r>
              <a:rPr lang="en-US" sz="2600" dirty="0" smtClean="0"/>
              <a:t> = new byte[1024];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</a:t>
            </a:r>
            <a:r>
              <a:rPr lang="en-US" sz="2600" dirty="0" err="1" smtClean="0"/>
              <a:t>DatagramPacket</a:t>
            </a:r>
            <a:r>
              <a:rPr lang="en-US" sz="2600" dirty="0" smtClean="0"/>
              <a:t> </a:t>
            </a:r>
            <a:r>
              <a:rPr lang="en-US" sz="2600" dirty="0" err="1" smtClean="0"/>
              <a:t>receivePacket</a:t>
            </a:r>
            <a:r>
              <a:rPr lang="en-US" sz="2600" dirty="0" smtClean="0"/>
              <a:t> =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	new </a:t>
            </a:r>
            <a:r>
              <a:rPr lang="en-US" sz="2600" dirty="0" err="1" smtClean="0"/>
              <a:t>DatagramPacket</a:t>
            </a:r>
            <a:r>
              <a:rPr lang="en-US" sz="2600" dirty="0" smtClean="0"/>
              <a:t>(</a:t>
            </a:r>
            <a:r>
              <a:rPr lang="en-US" sz="2600" dirty="0" err="1" smtClean="0"/>
              <a:t>receiveData</a:t>
            </a:r>
            <a:r>
              <a:rPr lang="en-US" sz="2600" dirty="0" smtClean="0"/>
              <a:t>, </a:t>
            </a:r>
            <a:r>
              <a:rPr lang="en-US" sz="2600" dirty="0" err="1" smtClean="0"/>
              <a:t>receiveData.length</a:t>
            </a:r>
            <a:r>
              <a:rPr lang="en-US" sz="2600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</a:t>
            </a:r>
            <a:r>
              <a:rPr lang="en-US" sz="2600" dirty="0" err="1" smtClean="0"/>
              <a:t>serverSocket.receive</a:t>
            </a:r>
            <a:r>
              <a:rPr lang="en-US" sz="2600" dirty="0" smtClean="0"/>
              <a:t>(</a:t>
            </a:r>
            <a:r>
              <a:rPr lang="en-US" sz="2600" dirty="0" err="1" smtClean="0"/>
              <a:t>receivePacket</a:t>
            </a:r>
            <a:r>
              <a:rPr lang="en-US" sz="2600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	String sentence = new String(</a:t>
            </a:r>
            <a:r>
              <a:rPr lang="en-US" sz="2600" dirty="0" err="1" smtClean="0"/>
              <a:t>receivePacket.getData</a:t>
            </a:r>
            <a:r>
              <a:rPr lang="en-US" sz="2600" dirty="0" smtClean="0"/>
              <a:t>());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23338-895F-407F-AFE7-9E1329274B49}" type="slidenum">
              <a:rPr lang="el-GR"/>
              <a:pPr>
                <a:defRPr/>
              </a:pPr>
              <a:t>31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UDP Server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en-US" dirty="0" err="1" smtClean="0"/>
              <a:t>IPAddress</a:t>
            </a:r>
            <a:r>
              <a:rPr lang="en-US" dirty="0" smtClean="0"/>
              <a:t> = </a:t>
            </a:r>
            <a:r>
              <a:rPr lang="en-US" dirty="0" err="1" smtClean="0"/>
              <a:t>receivePacket.getAddress</a:t>
            </a:r>
            <a:r>
              <a:rPr lang="en-US" dirty="0" smtClean="0"/>
              <a:t>(); 											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port = </a:t>
            </a:r>
            <a:r>
              <a:rPr lang="en-US" dirty="0" err="1" smtClean="0"/>
              <a:t>receivePacket.getPort</a:t>
            </a:r>
            <a:r>
              <a:rPr lang="en-US" dirty="0" smtClean="0"/>
              <a:t>();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String </a:t>
            </a:r>
            <a:r>
              <a:rPr lang="en-US" dirty="0" err="1" smtClean="0"/>
              <a:t>capitalizedSentence</a:t>
            </a:r>
            <a:r>
              <a:rPr lang="en-US" dirty="0" smtClean="0"/>
              <a:t> = </a:t>
            </a:r>
            <a:r>
              <a:rPr lang="en-US" dirty="0" err="1" smtClean="0"/>
              <a:t>sentence.toUpperCase</a:t>
            </a:r>
            <a:r>
              <a:rPr lang="en-US" dirty="0" smtClean="0"/>
              <a:t>();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sendData</a:t>
            </a:r>
            <a:r>
              <a:rPr lang="en-US" dirty="0" smtClean="0"/>
              <a:t> = </a:t>
            </a:r>
            <a:r>
              <a:rPr lang="en-US" dirty="0" err="1" smtClean="0"/>
              <a:t>capitalizedSentence.getBytes</a:t>
            </a:r>
            <a:r>
              <a:rPr lang="en-US" dirty="0" smtClean="0"/>
              <a:t>();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DatagramPacket</a:t>
            </a:r>
            <a:r>
              <a:rPr lang="en-US" dirty="0" smtClean="0"/>
              <a:t> </a:t>
            </a:r>
            <a:r>
              <a:rPr lang="en-US" dirty="0" err="1" smtClean="0"/>
              <a:t>sendPacket</a:t>
            </a:r>
            <a:r>
              <a:rPr lang="en-US" dirty="0" smtClean="0"/>
              <a:t> =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new </a:t>
            </a:r>
            <a:r>
              <a:rPr lang="en-US" dirty="0" err="1" smtClean="0"/>
              <a:t>DatagramPacket</a:t>
            </a:r>
            <a:r>
              <a:rPr lang="en-US" dirty="0" smtClean="0"/>
              <a:t>(</a:t>
            </a:r>
            <a:r>
              <a:rPr lang="en-US" dirty="0" err="1" smtClean="0"/>
              <a:t>sendData</a:t>
            </a:r>
            <a:r>
              <a:rPr lang="en-US" dirty="0" smtClean="0"/>
              <a:t>, </a:t>
            </a:r>
            <a:r>
              <a:rPr lang="en-US" dirty="0" err="1" smtClean="0"/>
              <a:t>sendData.length</a:t>
            </a:r>
            <a:r>
              <a:rPr lang="en-US" dirty="0" smtClean="0"/>
              <a:t>, 	</a:t>
            </a:r>
            <a:r>
              <a:rPr lang="en-US" dirty="0" err="1" smtClean="0"/>
              <a:t>IPAddress</a:t>
            </a:r>
            <a:r>
              <a:rPr lang="en-US" dirty="0" smtClean="0"/>
              <a:t>, port);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serverSocket.send</a:t>
            </a:r>
            <a:r>
              <a:rPr lang="en-US" dirty="0" smtClean="0"/>
              <a:t>(</a:t>
            </a:r>
            <a:r>
              <a:rPr lang="en-US" dirty="0" err="1" smtClean="0"/>
              <a:t>sendPacket</a:t>
            </a:r>
            <a:r>
              <a:rPr lang="en-US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}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7232B-527C-4C28-AE8A-D58EDB9E8E7C}" type="slidenum">
              <a:rPr lang="el-GR"/>
              <a:pPr>
                <a:defRPr/>
              </a:pPr>
              <a:t>32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Classes</a:t>
            </a:r>
            <a:endParaRPr lang="el-GR" smtClean="0"/>
          </a:p>
        </p:txBody>
      </p:sp>
      <p:sp>
        <p:nvSpPr>
          <p:cNvPr id="3481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ServerSocket</a:t>
            </a:r>
          </a:p>
          <a:p>
            <a:r>
              <a:rPr lang="en-US" smtClean="0"/>
              <a:t>Socket</a:t>
            </a:r>
          </a:p>
          <a:p>
            <a:r>
              <a:rPr lang="en-US" smtClean="0"/>
              <a:t>DatagramSocket</a:t>
            </a:r>
          </a:p>
          <a:p>
            <a:r>
              <a:rPr lang="en-US" smtClean="0"/>
              <a:t>DatagramPacket</a:t>
            </a:r>
          </a:p>
          <a:p>
            <a:r>
              <a:rPr lang="en-US" smtClean="0"/>
              <a:t>InetAddress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z="2400" smtClean="0">
                <a:hlinkClick r:id="rId2"/>
              </a:rPr>
              <a:t>http://download-llnw.oracle.com/javase/1.5.0/docs/api/</a:t>
            </a:r>
            <a:r>
              <a:rPr lang="en-US" sz="2400" smtClean="0"/>
              <a:t> (Java API)</a:t>
            </a:r>
          </a:p>
          <a:p>
            <a:endParaRPr 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8F2F2-503C-427A-B4E2-16682FB8B584}" type="slidenum">
              <a:rPr lang="el-GR"/>
              <a:pPr>
                <a:defRPr/>
              </a:pPr>
              <a:t>33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ports to identify Services</a:t>
            </a:r>
            <a:endParaRPr lang="el-GR" smtClean="0"/>
          </a:p>
        </p:txBody>
      </p:sp>
      <p:pic>
        <p:nvPicPr>
          <p:cNvPr id="5123" name="3 - Θέση περιεχομένου" descr="port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1263" y="1600200"/>
            <a:ext cx="6721475" cy="4525963"/>
          </a:xfrm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53DCC-C9A2-490A-B399-52FE7E4927D0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Using sockets in C</a:t>
            </a:r>
            <a:endParaRPr lang="el-GR" smtClean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 UNIX Socket API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00FADA-3174-437A-888D-A44227B8D961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l-GR" smtClean="0"/>
          </a:p>
        </p:txBody>
      </p:sp>
      <p:pic>
        <p:nvPicPr>
          <p:cNvPr id="7171" name="5 - Θέση περιεχομένου" descr="TCP_C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143000"/>
            <a:ext cx="8001000" cy="5427663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EDD1A-2E3E-4FA4-AADF-E4FD9F91DC18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socket()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int</a:t>
            </a:r>
            <a:r>
              <a:rPr lang="en-US" dirty="0" smtClean="0"/>
              <a:t> socket(</a:t>
            </a:r>
            <a:r>
              <a:rPr lang="en-US" dirty="0" err="1" smtClean="0"/>
              <a:t>int</a:t>
            </a:r>
            <a:r>
              <a:rPr lang="en-US" dirty="0" smtClean="0"/>
              <a:t> domain, </a:t>
            </a:r>
            <a:r>
              <a:rPr lang="en-US" dirty="0" err="1" smtClean="0"/>
              <a:t>int</a:t>
            </a:r>
            <a:r>
              <a:rPr lang="en-US" dirty="0" smtClean="0"/>
              <a:t> type, </a:t>
            </a:r>
            <a:r>
              <a:rPr lang="en-US" dirty="0" err="1" smtClean="0"/>
              <a:t>int</a:t>
            </a:r>
            <a:r>
              <a:rPr lang="en-US" dirty="0" smtClean="0"/>
              <a:t> protocol)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Creates a socket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Domain specifies the protocol family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AF_UNIX, AF_LOCAL for local communication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AF_INET for IPv4 Internet protocols (use this)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Type specifies the communication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SOCK_STREAM for TCP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SOCK_DGRAM for UDP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Protocol specifies the protocol (set to 0 as domain and type imply the protocol)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RETURN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 success returns socket descriptor, else -1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AD855-0F1D-4F23-B29D-A524249F1719}" type="slidenum">
              <a:rPr lang="el-GR"/>
              <a:pPr>
                <a:defRPr/>
              </a:pPr>
              <a:t>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bind()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bind(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socket,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sockaddr</a:t>
            </a:r>
            <a:r>
              <a:rPr lang="en-US" dirty="0" smtClean="0"/>
              <a:t> *address,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addrLen</a:t>
            </a:r>
            <a:r>
              <a:rPr lang="en-US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Assigns a specific address to the socket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</a:t>
            </a:r>
            <a:r>
              <a:rPr lang="en-US" dirty="0" smtClean="0"/>
              <a:t>ocket </a:t>
            </a:r>
            <a:r>
              <a:rPr lang="en-US" dirty="0" smtClean="0">
                <a:sym typeface="Wingdings" pitchFamily="2" charset="2"/>
              </a:rPr>
              <a:t> the socket descriptor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ddress  the host address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ym typeface="Wingdings" pitchFamily="2" charset="2"/>
              </a:rPr>
              <a:t>a</a:t>
            </a:r>
            <a:r>
              <a:rPr lang="en-US" dirty="0" err="1" smtClean="0">
                <a:sym typeface="Wingdings" pitchFamily="2" charset="2"/>
              </a:rPr>
              <a:t>ddr_len</a:t>
            </a:r>
            <a:r>
              <a:rPr lang="en-US" dirty="0" smtClean="0">
                <a:sym typeface="Wingdings" pitchFamily="2" charset="2"/>
              </a:rPr>
              <a:t>  the size of the address </a:t>
            </a:r>
            <a:r>
              <a:rPr lang="en-US" dirty="0" err="1" smtClean="0">
                <a:sym typeface="Wingdings" pitchFamily="2" charset="2"/>
              </a:rPr>
              <a:t>struct</a:t>
            </a:r>
            <a:endParaRPr lang="en-US" dirty="0" smtClean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RETURN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ym typeface="Wingdings" pitchFamily="2" charset="2"/>
              </a:rPr>
              <a:t>0 on success, else -1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85039-EE3D-4B2E-92D6-70E35333C174}" type="slidenum">
              <a:rPr lang="el-GR"/>
              <a:pPr>
                <a:defRPr/>
              </a:pPr>
              <a:t>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sockaddr &amp; sockaddr_in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sin_family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Address family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 short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sin_port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//Port number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//Internet address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sin_zero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[8];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unsigned long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sockaddr_in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*address =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sockaddr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*)&amp;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//Type casting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2F600-D41A-4D68-A9A0-47780F83679B}" type="slidenum">
              <a:rPr lang="el-GR"/>
              <a:pPr>
                <a:defRPr/>
              </a:pPr>
              <a:t>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HY335a - Socket Programming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1034</Words>
  <Application>Microsoft Office PowerPoint</Application>
  <PresentationFormat>Προβολή στην οθόνη (4:3)</PresentationFormat>
  <Paragraphs>357</Paragraphs>
  <Slides>33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8" baseType="lpstr">
      <vt:lpstr>Calibri</vt:lpstr>
      <vt:lpstr>Arial</vt:lpstr>
      <vt:lpstr>Wingdings</vt:lpstr>
      <vt:lpstr>Courier New</vt:lpstr>
      <vt:lpstr>Θέμα του Office</vt:lpstr>
      <vt:lpstr>Socket programming</vt:lpstr>
      <vt:lpstr>Socket: End Point of Communication</vt:lpstr>
      <vt:lpstr>Identifying the Receiving Process</vt:lpstr>
      <vt:lpstr>Using ports to identify Services</vt:lpstr>
      <vt:lpstr>Using sockets in C</vt:lpstr>
      <vt:lpstr>Overview</vt:lpstr>
      <vt:lpstr>socket()</vt:lpstr>
      <vt:lpstr>bind()</vt:lpstr>
      <vt:lpstr>sockaddr &amp; sockaddr_in</vt:lpstr>
      <vt:lpstr>listen()</vt:lpstr>
      <vt:lpstr>accept()</vt:lpstr>
      <vt:lpstr>send() / receive()</vt:lpstr>
      <vt:lpstr>connect()</vt:lpstr>
      <vt:lpstr>close()</vt:lpstr>
      <vt:lpstr>Example </vt:lpstr>
      <vt:lpstr>Socket creation</vt:lpstr>
      <vt:lpstr>Bind port to socket</vt:lpstr>
      <vt:lpstr>Wait for incoming connections</vt:lpstr>
      <vt:lpstr>Client establishes connection</vt:lpstr>
      <vt:lpstr>Accept incoming connections</vt:lpstr>
      <vt:lpstr>Send data</vt:lpstr>
      <vt:lpstr>Receive data</vt:lpstr>
      <vt:lpstr>#include the appropriate libraries</vt:lpstr>
      <vt:lpstr>Datagram Sockets (UDP)</vt:lpstr>
      <vt:lpstr>Using sockets in Java</vt:lpstr>
      <vt:lpstr>TCP Client</vt:lpstr>
      <vt:lpstr>TCP Server</vt:lpstr>
      <vt:lpstr>Datagram Sockets(UDP) in Java</vt:lpstr>
      <vt:lpstr>UDP Client</vt:lpstr>
      <vt:lpstr>UDP Client </vt:lpstr>
      <vt:lpstr>UDP Server</vt:lpstr>
      <vt:lpstr>UDP Server</vt:lpstr>
      <vt:lpstr>Classes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programming</dc:title>
  <dc:creator>user</dc:creator>
  <cp:lastModifiedBy>user</cp:lastModifiedBy>
  <cp:revision>39</cp:revision>
  <dcterms:created xsi:type="dcterms:W3CDTF">2010-10-12T17:43:55Z</dcterms:created>
  <dcterms:modified xsi:type="dcterms:W3CDTF">2010-10-15T06:56:57Z</dcterms:modified>
</cp:coreProperties>
</file>