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4"/>
  </p:notesMasterIdLst>
  <p:sldIdLst>
    <p:sldId id="256" r:id="rId2"/>
    <p:sldId id="288" r:id="rId3"/>
    <p:sldId id="278" r:id="rId4"/>
    <p:sldId id="293" r:id="rId5"/>
    <p:sldId id="316" r:id="rId6"/>
    <p:sldId id="302" r:id="rId7"/>
    <p:sldId id="310" r:id="rId8"/>
    <p:sldId id="311" r:id="rId9"/>
    <p:sldId id="309" r:id="rId10"/>
    <p:sldId id="313" r:id="rId11"/>
    <p:sldId id="292" r:id="rId12"/>
    <p:sldId id="330" r:id="rId13"/>
    <p:sldId id="613" r:id="rId14"/>
    <p:sldId id="624" r:id="rId15"/>
    <p:sldId id="625" r:id="rId16"/>
    <p:sldId id="314" r:id="rId17"/>
    <p:sldId id="321" r:id="rId18"/>
    <p:sldId id="317" r:id="rId19"/>
    <p:sldId id="297" r:id="rId20"/>
    <p:sldId id="298" r:id="rId21"/>
    <p:sldId id="299" r:id="rId22"/>
    <p:sldId id="344" r:id="rId23"/>
    <p:sldId id="611" r:id="rId24"/>
    <p:sldId id="614" r:id="rId25"/>
    <p:sldId id="616" r:id="rId26"/>
    <p:sldId id="617" r:id="rId27"/>
    <p:sldId id="618" r:id="rId28"/>
    <p:sldId id="295" r:id="rId29"/>
    <p:sldId id="296" r:id="rId30"/>
    <p:sldId id="353" r:id="rId31"/>
    <p:sldId id="258" r:id="rId32"/>
    <p:sldId id="259" r:id="rId33"/>
    <p:sldId id="257" r:id="rId34"/>
    <p:sldId id="263" r:id="rId35"/>
    <p:sldId id="264" r:id="rId36"/>
    <p:sldId id="268" r:id="rId37"/>
    <p:sldId id="265" r:id="rId38"/>
    <p:sldId id="267" r:id="rId39"/>
    <p:sldId id="269" r:id="rId40"/>
    <p:sldId id="270" r:id="rId41"/>
    <p:sldId id="273" r:id="rId42"/>
    <p:sldId id="623" r:id="rId43"/>
    <p:sldId id="620" r:id="rId44"/>
    <p:sldId id="621" r:id="rId45"/>
    <p:sldId id="271" r:id="rId46"/>
    <p:sldId id="261" r:id="rId47"/>
    <p:sldId id="622" r:id="rId48"/>
    <p:sldId id="626" r:id="rId49"/>
    <p:sldId id="627" r:id="rId50"/>
    <p:sldId id="628" r:id="rId51"/>
    <p:sldId id="322" r:id="rId52"/>
    <p:sldId id="323" r:id="rId53"/>
    <p:sldId id="325" r:id="rId54"/>
    <p:sldId id="324" r:id="rId55"/>
    <p:sldId id="326" r:id="rId56"/>
    <p:sldId id="334" r:id="rId57"/>
    <p:sldId id="319" r:id="rId58"/>
    <p:sldId id="342" r:id="rId59"/>
    <p:sldId id="341" r:id="rId60"/>
    <p:sldId id="345" r:id="rId61"/>
    <p:sldId id="346" r:id="rId62"/>
    <p:sldId id="347" r:id="rId63"/>
    <p:sldId id="349" r:id="rId64"/>
    <p:sldId id="350" r:id="rId65"/>
    <p:sldId id="351" r:id="rId66"/>
    <p:sldId id="339" r:id="rId67"/>
    <p:sldId id="340" r:id="rId68"/>
    <p:sldId id="354" r:id="rId69"/>
    <p:sldId id="355" r:id="rId70"/>
    <p:sldId id="356" r:id="rId71"/>
    <p:sldId id="357" r:id="rId72"/>
    <p:sldId id="358" r:id="rId73"/>
    <p:sldId id="337" r:id="rId74"/>
    <p:sldId id="359" r:id="rId75"/>
    <p:sldId id="336" r:id="rId76"/>
    <p:sldId id="361" r:id="rId77"/>
    <p:sldId id="362" r:id="rId78"/>
    <p:sldId id="338" r:id="rId79"/>
    <p:sldId id="363" r:id="rId80"/>
    <p:sldId id="365" r:id="rId81"/>
    <p:sldId id="366" r:id="rId82"/>
    <p:sldId id="364" r:id="rId83"/>
    <p:sldId id="368" r:id="rId84"/>
    <p:sldId id="367" r:id="rId85"/>
    <p:sldId id="369" r:id="rId86"/>
    <p:sldId id="370" r:id="rId87"/>
    <p:sldId id="371" r:id="rId88"/>
    <p:sldId id="372" r:id="rId89"/>
    <p:sldId id="373" r:id="rId90"/>
    <p:sldId id="374" r:id="rId91"/>
    <p:sldId id="375" r:id="rId92"/>
    <p:sldId id="262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3"/>
    <p:restoredTop sz="88899"/>
  </p:normalViewPr>
  <p:slideViewPr>
    <p:cSldViewPr snapToGrid="0">
      <p:cViewPr varScale="1">
        <p:scale>
          <a:sx n="86" d="100"/>
          <a:sy n="86" d="100"/>
        </p:scale>
        <p:origin x="7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84562-1F5A-43D9-A880-51CD9089753A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C77B7B8-76CF-4C52-AD54-38C84895D283}">
      <dgm:prSet custT="1"/>
      <dgm:spPr/>
      <dgm:t>
        <a:bodyPr/>
        <a:lstStyle/>
        <a:p>
          <a:r>
            <a:rPr lang="en-US" sz="1600" dirty="0" err="1"/>
            <a:t>Κλ</a:t>
          </a:r>
          <a:r>
            <a:rPr lang="en-US" sz="1600" dirty="0"/>
            <a:t>α</a:t>
          </a:r>
          <a:r>
            <a:rPr lang="en-US" sz="1600" dirty="0" err="1"/>
            <a:t>σικός</a:t>
          </a:r>
          <a:r>
            <a:rPr lang="en-US" sz="1600" dirty="0"/>
            <a:t> π</a:t>
          </a:r>
          <a:r>
            <a:rPr lang="en-US" sz="1600" dirty="0" err="1"/>
            <a:t>ρογρ</a:t>
          </a:r>
          <a:r>
            <a:rPr lang="en-US" sz="1600" dirty="0"/>
            <a:t>α</a:t>
          </a:r>
          <a:r>
            <a:rPr lang="en-US" sz="1600" dirty="0" err="1"/>
            <a:t>μμ</a:t>
          </a:r>
          <a:r>
            <a:rPr lang="en-US" sz="1600" dirty="0"/>
            <a:t>α</a:t>
          </a:r>
          <a:r>
            <a:rPr lang="en-US" sz="1600" dirty="0" err="1"/>
            <a:t>τισμός</a:t>
          </a:r>
          <a:r>
            <a:rPr lang="en-US" sz="1600" dirty="0"/>
            <a:t>:</a:t>
          </a:r>
          <a:br>
            <a:rPr lang="en-US" sz="1600" dirty="0"/>
          </a:br>
          <a:br>
            <a:rPr lang="en-US" sz="1600" dirty="0"/>
          </a:br>
          <a:r>
            <a:rPr lang="en-US" sz="1600" dirty="0" err="1"/>
            <a:t>κ</a:t>
          </a:r>
          <a:r>
            <a:rPr lang="en-US" sz="1600" dirty="0"/>
            <a:t>α</a:t>
          </a:r>
          <a:r>
            <a:rPr lang="en-US" sz="1600" dirty="0" err="1"/>
            <a:t>νόνες</a:t>
          </a:r>
          <a:r>
            <a:rPr lang="en-US" sz="1600" dirty="0"/>
            <a:t> + </a:t>
          </a:r>
          <a:r>
            <a:rPr lang="en-US" sz="1600" dirty="0" err="1"/>
            <a:t>δεδομέν</a:t>
          </a:r>
          <a:r>
            <a:rPr lang="en-US" sz="1600" dirty="0"/>
            <a:t>α → απ</a:t>
          </a:r>
          <a:r>
            <a:rPr lang="en-US" sz="1600" dirty="0" err="1"/>
            <a:t>οτέλεσμ</a:t>
          </a:r>
          <a:r>
            <a:rPr lang="en-US" sz="1600" dirty="0"/>
            <a:t>α</a:t>
          </a:r>
          <a:br>
            <a:rPr lang="en-US" sz="1600" dirty="0"/>
          </a:br>
          <a:br>
            <a:rPr lang="en-US" sz="1600" dirty="0"/>
          </a:br>
          <a:endParaRPr lang="en-US" sz="1600" dirty="0"/>
        </a:p>
      </dgm:t>
    </dgm:pt>
    <dgm:pt modelId="{ED5C6A8C-A25C-447D-B260-3E456C0D0E09}" type="parTrans" cxnId="{6FDA8473-5F1F-4252-8869-5C497A881D2A}">
      <dgm:prSet/>
      <dgm:spPr/>
      <dgm:t>
        <a:bodyPr/>
        <a:lstStyle/>
        <a:p>
          <a:endParaRPr lang="en-US"/>
        </a:p>
      </dgm:t>
    </dgm:pt>
    <dgm:pt modelId="{2CFF5B90-F1CA-4CE8-9A1E-4AF4A3A95B83}" type="sibTrans" cxnId="{6FDA8473-5F1F-4252-8869-5C497A881D2A}">
      <dgm:prSet/>
      <dgm:spPr/>
      <dgm:t>
        <a:bodyPr/>
        <a:lstStyle/>
        <a:p>
          <a:endParaRPr lang="en-US"/>
        </a:p>
      </dgm:t>
    </dgm:pt>
    <dgm:pt modelId="{0D72F869-EB05-484D-8155-5E2D44936FA1}">
      <dgm:prSet custT="1"/>
      <dgm:spPr/>
      <dgm:t>
        <a:bodyPr/>
        <a:lstStyle/>
        <a:p>
          <a:r>
            <a:rPr lang="en-US" sz="1600" dirty="0" err="1"/>
            <a:t>Μηχ</a:t>
          </a:r>
          <a:r>
            <a:rPr lang="en-US" sz="1600" dirty="0"/>
            <a:t>α</a:t>
          </a:r>
          <a:r>
            <a:rPr lang="en-US" sz="1600" dirty="0" err="1"/>
            <a:t>νική</a:t>
          </a:r>
          <a:r>
            <a:rPr lang="en-US" sz="1600" dirty="0"/>
            <a:t> </a:t>
          </a:r>
          <a:r>
            <a:rPr lang="en-US" sz="1600" dirty="0" err="1"/>
            <a:t>μάθηση</a:t>
          </a:r>
          <a:r>
            <a:rPr lang="en-US" sz="1600" dirty="0"/>
            <a:t>:</a:t>
          </a:r>
          <a:br>
            <a:rPr lang="en-US" sz="1600" dirty="0"/>
          </a:br>
          <a:br>
            <a:rPr lang="en-US" sz="1600" dirty="0"/>
          </a:br>
          <a:r>
            <a:rPr lang="en-US" sz="1600" dirty="0" err="1"/>
            <a:t>δεδομέν</a:t>
          </a:r>
          <a:r>
            <a:rPr lang="en-US" sz="1600" dirty="0"/>
            <a:t>α + </a:t>
          </a:r>
          <a:r>
            <a:rPr lang="en-US" sz="1600" dirty="0" err="1"/>
            <a:t>ε</a:t>
          </a:r>
          <a:r>
            <a:rPr lang="en-US" sz="1600" dirty="0"/>
            <a:t>π</a:t>
          </a:r>
          <a:r>
            <a:rPr lang="en-US" sz="1600" dirty="0" err="1"/>
            <a:t>ιθυμητά</a:t>
          </a:r>
          <a:r>
            <a:rPr lang="en-US" sz="1600" dirty="0"/>
            <a:t> απ</a:t>
          </a:r>
          <a:r>
            <a:rPr lang="en-US" sz="1600" dirty="0" err="1"/>
            <a:t>οτελέσμ</a:t>
          </a:r>
          <a:r>
            <a:rPr lang="en-US" sz="1600" dirty="0"/>
            <a:t>α</a:t>
          </a:r>
          <a:r>
            <a:rPr lang="en-US" sz="1600" dirty="0" err="1"/>
            <a:t>τ</a:t>
          </a:r>
          <a:r>
            <a:rPr lang="en-US" sz="1600" dirty="0"/>
            <a:t>α → </a:t>
          </a:r>
          <a:r>
            <a:rPr lang="en-US" sz="1600" dirty="0" err="1"/>
            <a:t>μοντέλο</a:t>
          </a:r>
          <a:br>
            <a:rPr lang="en-US" sz="1600" dirty="0"/>
          </a:br>
          <a:br>
            <a:rPr lang="en-US" sz="1600" dirty="0"/>
          </a:br>
          <a:endParaRPr lang="en-US" sz="1600" dirty="0"/>
        </a:p>
      </dgm:t>
    </dgm:pt>
    <dgm:pt modelId="{994CC9FA-40D8-4B68-B3AB-91CADE1967F8}" type="parTrans" cxnId="{C8C4E75E-0AAD-43E0-B7E3-FAAA52EE6631}">
      <dgm:prSet/>
      <dgm:spPr/>
      <dgm:t>
        <a:bodyPr/>
        <a:lstStyle/>
        <a:p>
          <a:endParaRPr lang="en-US"/>
        </a:p>
      </dgm:t>
    </dgm:pt>
    <dgm:pt modelId="{1BB6E359-D28C-4A62-AD8B-34DF43805FEE}" type="sibTrans" cxnId="{C8C4E75E-0AAD-43E0-B7E3-FAAA52EE6631}">
      <dgm:prSet/>
      <dgm:spPr/>
      <dgm:t>
        <a:bodyPr/>
        <a:lstStyle/>
        <a:p>
          <a:endParaRPr lang="en-US"/>
        </a:p>
      </dgm:t>
    </dgm:pt>
    <dgm:pt modelId="{CEC84D0F-31C3-4E2A-97CA-832E037F7CC3}">
      <dgm:prSet custT="1"/>
      <dgm:spPr/>
      <dgm:t>
        <a:bodyPr/>
        <a:lstStyle/>
        <a:p>
          <a:r>
            <a:rPr lang="en-US" sz="1600" dirty="0" err="1"/>
            <a:t>Το</a:t>
          </a:r>
          <a:r>
            <a:rPr lang="en-US" sz="1600" dirty="0"/>
            <a:t> </a:t>
          </a:r>
          <a:r>
            <a:rPr lang="en-US" sz="1600" dirty="0" err="1"/>
            <a:t>μοντέλο</a:t>
          </a:r>
          <a:r>
            <a:rPr lang="en-US" sz="1600" dirty="0"/>
            <a:t> </a:t>
          </a:r>
          <a:r>
            <a:rPr lang="en-US" sz="1600" dirty="0" err="1"/>
            <a:t>μετά</a:t>
          </a:r>
          <a:r>
            <a:rPr lang="en-US" sz="1600" dirty="0"/>
            <a:t> </a:t>
          </a:r>
          <a:r>
            <a:rPr lang="en-US" sz="1600" dirty="0" err="1"/>
            <a:t>χρησιμο</a:t>
          </a:r>
          <a:r>
            <a:rPr lang="en-US" sz="1600" dirty="0"/>
            <a:t>π</a:t>
          </a:r>
          <a:r>
            <a:rPr lang="en-US" sz="1600" dirty="0" err="1"/>
            <a:t>οιείτ</a:t>
          </a:r>
          <a:r>
            <a:rPr lang="en-US" sz="1600" dirty="0"/>
            <a:t>α</a:t>
          </a:r>
          <a:r>
            <a:rPr lang="en-US" sz="1600" dirty="0" err="1"/>
            <a:t>ι</a:t>
          </a:r>
          <a:r>
            <a:rPr lang="en-US" sz="1600" dirty="0"/>
            <a:t> </a:t>
          </a:r>
          <a:r>
            <a:rPr lang="en-US" sz="1600" dirty="0" err="1"/>
            <a:t>γι</a:t>
          </a:r>
          <a:r>
            <a:rPr lang="en-US" sz="1600" dirty="0"/>
            <a:t>α </a:t>
          </a:r>
          <a:r>
            <a:rPr lang="en-US" sz="1600" dirty="0" err="1"/>
            <a:t>νέες</a:t>
          </a:r>
          <a:r>
            <a:rPr lang="en-US" sz="1600" dirty="0"/>
            <a:t> π</a:t>
          </a:r>
          <a:r>
            <a:rPr lang="en-US" sz="1600" dirty="0" err="1"/>
            <a:t>ρο</a:t>
          </a:r>
          <a:r>
            <a:rPr lang="en-US" sz="1600" dirty="0"/>
            <a:t>β</a:t>
          </a:r>
          <a:r>
            <a:rPr lang="en-US" sz="1600" dirty="0" err="1"/>
            <a:t>λέψεις</a:t>
          </a:r>
          <a:r>
            <a:rPr lang="en-US" sz="1600" dirty="0"/>
            <a:t>:</a:t>
          </a:r>
          <a:br>
            <a:rPr lang="en-US" sz="1600" dirty="0"/>
          </a:br>
          <a:br>
            <a:rPr lang="en-US" sz="1600" dirty="0"/>
          </a:br>
          <a:r>
            <a:rPr lang="en-US" sz="1600" dirty="0" err="1"/>
            <a:t>νέ</a:t>
          </a:r>
          <a:r>
            <a:rPr lang="en-US" sz="1600" dirty="0"/>
            <a:t>α </a:t>
          </a:r>
          <a:r>
            <a:rPr lang="en-US" sz="1600" dirty="0" err="1"/>
            <a:t>δεδομέν</a:t>
          </a:r>
          <a:r>
            <a:rPr lang="en-US" sz="1600" dirty="0"/>
            <a:t>α + </a:t>
          </a:r>
          <a:r>
            <a:rPr lang="en-US" sz="1600" dirty="0" err="1"/>
            <a:t>μοντέλο</a:t>
          </a:r>
          <a:r>
            <a:rPr lang="en-US" sz="1600" dirty="0"/>
            <a:t> → π</a:t>
          </a:r>
          <a:r>
            <a:rPr lang="en-US" sz="1600" dirty="0" err="1"/>
            <a:t>ρό</a:t>
          </a:r>
          <a:r>
            <a:rPr lang="en-US" sz="1600" dirty="0"/>
            <a:t>β</a:t>
          </a:r>
          <a:r>
            <a:rPr lang="en-US" sz="1600" dirty="0" err="1"/>
            <a:t>λεψη</a:t>
          </a:r>
          <a:endParaRPr lang="en-US" sz="1600" dirty="0"/>
        </a:p>
      </dgm:t>
    </dgm:pt>
    <dgm:pt modelId="{63B240B6-88F5-45BF-9410-FE985F350F5C}" type="parTrans" cxnId="{E5965DCC-3C2D-4A5C-BF72-1A34DFA92D37}">
      <dgm:prSet/>
      <dgm:spPr/>
      <dgm:t>
        <a:bodyPr/>
        <a:lstStyle/>
        <a:p>
          <a:endParaRPr lang="en-US"/>
        </a:p>
      </dgm:t>
    </dgm:pt>
    <dgm:pt modelId="{07D2ADDF-10E0-4E9B-9B23-478E73B72044}" type="sibTrans" cxnId="{E5965DCC-3C2D-4A5C-BF72-1A34DFA92D37}">
      <dgm:prSet/>
      <dgm:spPr/>
      <dgm:t>
        <a:bodyPr/>
        <a:lstStyle/>
        <a:p>
          <a:endParaRPr lang="en-US"/>
        </a:p>
      </dgm:t>
    </dgm:pt>
    <dgm:pt modelId="{5B58AE74-D57E-8D4C-BE0A-3417DB7390E7}" type="pres">
      <dgm:prSet presAssocID="{D0684562-1F5A-43D9-A880-51CD9089753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25A730A-67F3-4E49-A0F9-130B0CDDEC63}" type="pres">
      <dgm:prSet presAssocID="{1C77B7B8-76CF-4C52-AD54-38C84895D283}" presName="hierRoot1" presStyleCnt="0"/>
      <dgm:spPr/>
    </dgm:pt>
    <dgm:pt modelId="{63F282F1-5DC6-A141-803A-69E5560870CB}" type="pres">
      <dgm:prSet presAssocID="{1C77B7B8-76CF-4C52-AD54-38C84895D283}" presName="composite" presStyleCnt="0"/>
      <dgm:spPr/>
    </dgm:pt>
    <dgm:pt modelId="{2B3FDE34-7175-9F44-B888-2915F3F06DF2}" type="pres">
      <dgm:prSet presAssocID="{1C77B7B8-76CF-4C52-AD54-38C84895D283}" presName="background" presStyleLbl="node0" presStyleIdx="0" presStyleCnt="3"/>
      <dgm:spPr/>
    </dgm:pt>
    <dgm:pt modelId="{33C873B7-1BE6-A340-8511-3F43D7F564D6}" type="pres">
      <dgm:prSet presAssocID="{1C77B7B8-76CF-4C52-AD54-38C84895D283}" presName="text" presStyleLbl="fgAcc0" presStyleIdx="0" presStyleCnt="3" custScaleY="147608">
        <dgm:presLayoutVars>
          <dgm:chPref val="3"/>
        </dgm:presLayoutVars>
      </dgm:prSet>
      <dgm:spPr/>
    </dgm:pt>
    <dgm:pt modelId="{D80A5535-7B92-EB4F-B069-EF7F44DB9D1E}" type="pres">
      <dgm:prSet presAssocID="{1C77B7B8-76CF-4C52-AD54-38C84895D283}" presName="hierChild2" presStyleCnt="0"/>
      <dgm:spPr/>
    </dgm:pt>
    <dgm:pt modelId="{F3768603-58C4-344E-8BBB-93DC742915C0}" type="pres">
      <dgm:prSet presAssocID="{0D72F869-EB05-484D-8155-5E2D44936FA1}" presName="hierRoot1" presStyleCnt="0"/>
      <dgm:spPr/>
    </dgm:pt>
    <dgm:pt modelId="{E54CEA46-3F5E-4242-8E2A-31469B3E82C2}" type="pres">
      <dgm:prSet presAssocID="{0D72F869-EB05-484D-8155-5E2D44936FA1}" presName="composite" presStyleCnt="0"/>
      <dgm:spPr/>
    </dgm:pt>
    <dgm:pt modelId="{BE7E2C82-EB0A-DB4C-8B3A-353CC22C1231}" type="pres">
      <dgm:prSet presAssocID="{0D72F869-EB05-484D-8155-5E2D44936FA1}" presName="background" presStyleLbl="node0" presStyleIdx="1" presStyleCnt="3"/>
      <dgm:spPr/>
    </dgm:pt>
    <dgm:pt modelId="{80995A8E-6356-3E46-A529-FCAE12398493}" type="pres">
      <dgm:prSet presAssocID="{0D72F869-EB05-484D-8155-5E2D44936FA1}" presName="text" presStyleLbl="fgAcc0" presStyleIdx="1" presStyleCnt="3" custScaleY="171748">
        <dgm:presLayoutVars>
          <dgm:chPref val="3"/>
        </dgm:presLayoutVars>
      </dgm:prSet>
      <dgm:spPr/>
    </dgm:pt>
    <dgm:pt modelId="{D91A6690-A1D8-9D44-B05B-C4D2D832E88B}" type="pres">
      <dgm:prSet presAssocID="{0D72F869-EB05-484D-8155-5E2D44936FA1}" presName="hierChild2" presStyleCnt="0"/>
      <dgm:spPr/>
    </dgm:pt>
    <dgm:pt modelId="{88DA247A-B295-584D-966A-D8411FEE2FBF}" type="pres">
      <dgm:prSet presAssocID="{CEC84D0F-31C3-4E2A-97CA-832E037F7CC3}" presName="hierRoot1" presStyleCnt="0"/>
      <dgm:spPr/>
    </dgm:pt>
    <dgm:pt modelId="{C6D667B4-CEDF-684D-8B37-9BBF6B317FDA}" type="pres">
      <dgm:prSet presAssocID="{CEC84D0F-31C3-4E2A-97CA-832E037F7CC3}" presName="composite" presStyleCnt="0"/>
      <dgm:spPr/>
    </dgm:pt>
    <dgm:pt modelId="{205B4755-40DE-BC40-8C4C-F7115C3666F2}" type="pres">
      <dgm:prSet presAssocID="{CEC84D0F-31C3-4E2A-97CA-832E037F7CC3}" presName="background" presStyleLbl="node0" presStyleIdx="2" presStyleCnt="3"/>
      <dgm:spPr/>
    </dgm:pt>
    <dgm:pt modelId="{2B4B8904-7812-6549-80E3-24F949FC55E7}" type="pres">
      <dgm:prSet presAssocID="{CEC84D0F-31C3-4E2A-97CA-832E037F7CC3}" presName="text" presStyleLbl="fgAcc0" presStyleIdx="2" presStyleCnt="3" custScaleY="150464">
        <dgm:presLayoutVars>
          <dgm:chPref val="3"/>
        </dgm:presLayoutVars>
      </dgm:prSet>
      <dgm:spPr/>
    </dgm:pt>
    <dgm:pt modelId="{6B867264-A7B9-0146-8F57-58DB917DC804}" type="pres">
      <dgm:prSet presAssocID="{CEC84D0F-31C3-4E2A-97CA-832E037F7CC3}" presName="hierChild2" presStyleCnt="0"/>
      <dgm:spPr/>
    </dgm:pt>
  </dgm:ptLst>
  <dgm:cxnLst>
    <dgm:cxn modelId="{C286A753-EF97-6047-B0CC-A865AB769DD9}" type="presOf" srcId="{CEC84D0F-31C3-4E2A-97CA-832E037F7CC3}" destId="{2B4B8904-7812-6549-80E3-24F949FC55E7}" srcOrd="0" destOrd="0" presId="urn:microsoft.com/office/officeart/2005/8/layout/hierarchy1"/>
    <dgm:cxn modelId="{C8C4E75E-0AAD-43E0-B7E3-FAAA52EE6631}" srcId="{D0684562-1F5A-43D9-A880-51CD9089753A}" destId="{0D72F869-EB05-484D-8155-5E2D44936FA1}" srcOrd="1" destOrd="0" parTransId="{994CC9FA-40D8-4B68-B3AB-91CADE1967F8}" sibTransId="{1BB6E359-D28C-4A62-AD8B-34DF43805FEE}"/>
    <dgm:cxn modelId="{6FDA8473-5F1F-4252-8869-5C497A881D2A}" srcId="{D0684562-1F5A-43D9-A880-51CD9089753A}" destId="{1C77B7B8-76CF-4C52-AD54-38C84895D283}" srcOrd="0" destOrd="0" parTransId="{ED5C6A8C-A25C-447D-B260-3E456C0D0E09}" sibTransId="{2CFF5B90-F1CA-4CE8-9A1E-4AF4A3A95B83}"/>
    <dgm:cxn modelId="{3B5C2FC1-0F20-A64C-9041-D46728EBD2EE}" type="presOf" srcId="{D0684562-1F5A-43D9-A880-51CD9089753A}" destId="{5B58AE74-D57E-8D4C-BE0A-3417DB7390E7}" srcOrd="0" destOrd="0" presId="urn:microsoft.com/office/officeart/2005/8/layout/hierarchy1"/>
    <dgm:cxn modelId="{E5965DCC-3C2D-4A5C-BF72-1A34DFA92D37}" srcId="{D0684562-1F5A-43D9-A880-51CD9089753A}" destId="{CEC84D0F-31C3-4E2A-97CA-832E037F7CC3}" srcOrd="2" destOrd="0" parTransId="{63B240B6-88F5-45BF-9410-FE985F350F5C}" sibTransId="{07D2ADDF-10E0-4E9B-9B23-478E73B72044}"/>
    <dgm:cxn modelId="{E607DBD8-843A-C242-8FA9-22A84F20583A}" type="presOf" srcId="{1C77B7B8-76CF-4C52-AD54-38C84895D283}" destId="{33C873B7-1BE6-A340-8511-3F43D7F564D6}" srcOrd="0" destOrd="0" presId="urn:microsoft.com/office/officeart/2005/8/layout/hierarchy1"/>
    <dgm:cxn modelId="{94C13DE0-A13F-394B-A3C1-1768DF3012D1}" type="presOf" srcId="{0D72F869-EB05-484D-8155-5E2D44936FA1}" destId="{80995A8E-6356-3E46-A529-FCAE12398493}" srcOrd="0" destOrd="0" presId="urn:microsoft.com/office/officeart/2005/8/layout/hierarchy1"/>
    <dgm:cxn modelId="{95A09771-C3EC-554B-BBA8-D53ADFECF98A}" type="presParOf" srcId="{5B58AE74-D57E-8D4C-BE0A-3417DB7390E7}" destId="{925A730A-67F3-4E49-A0F9-130B0CDDEC63}" srcOrd="0" destOrd="0" presId="urn:microsoft.com/office/officeart/2005/8/layout/hierarchy1"/>
    <dgm:cxn modelId="{2149CD61-A692-FD4C-BE64-1BBC49928316}" type="presParOf" srcId="{925A730A-67F3-4E49-A0F9-130B0CDDEC63}" destId="{63F282F1-5DC6-A141-803A-69E5560870CB}" srcOrd="0" destOrd="0" presId="urn:microsoft.com/office/officeart/2005/8/layout/hierarchy1"/>
    <dgm:cxn modelId="{9B416372-4080-2843-A503-DC9D243A0A3F}" type="presParOf" srcId="{63F282F1-5DC6-A141-803A-69E5560870CB}" destId="{2B3FDE34-7175-9F44-B888-2915F3F06DF2}" srcOrd="0" destOrd="0" presId="urn:microsoft.com/office/officeart/2005/8/layout/hierarchy1"/>
    <dgm:cxn modelId="{5CE522A8-82A8-E64B-A7B7-18E26D4C1A26}" type="presParOf" srcId="{63F282F1-5DC6-A141-803A-69E5560870CB}" destId="{33C873B7-1BE6-A340-8511-3F43D7F564D6}" srcOrd="1" destOrd="0" presId="urn:microsoft.com/office/officeart/2005/8/layout/hierarchy1"/>
    <dgm:cxn modelId="{72E3A9BF-65D9-A043-88C7-A8BD8D57F681}" type="presParOf" srcId="{925A730A-67F3-4E49-A0F9-130B0CDDEC63}" destId="{D80A5535-7B92-EB4F-B069-EF7F44DB9D1E}" srcOrd="1" destOrd="0" presId="urn:microsoft.com/office/officeart/2005/8/layout/hierarchy1"/>
    <dgm:cxn modelId="{21F131D0-E699-2345-BA49-554969CE8EF5}" type="presParOf" srcId="{5B58AE74-D57E-8D4C-BE0A-3417DB7390E7}" destId="{F3768603-58C4-344E-8BBB-93DC742915C0}" srcOrd="1" destOrd="0" presId="urn:microsoft.com/office/officeart/2005/8/layout/hierarchy1"/>
    <dgm:cxn modelId="{66BF9674-D281-CE44-87CC-C39270CACB5F}" type="presParOf" srcId="{F3768603-58C4-344E-8BBB-93DC742915C0}" destId="{E54CEA46-3F5E-4242-8E2A-31469B3E82C2}" srcOrd="0" destOrd="0" presId="urn:microsoft.com/office/officeart/2005/8/layout/hierarchy1"/>
    <dgm:cxn modelId="{6862BDDA-8126-AF4D-85D1-83D82067B61A}" type="presParOf" srcId="{E54CEA46-3F5E-4242-8E2A-31469B3E82C2}" destId="{BE7E2C82-EB0A-DB4C-8B3A-353CC22C1231}" srcOrd="0" destOrd="0" presId="urn:microsoft.com/office/officeart/2005/8/layout/hierarchy1"/>
    <dgm:cxn modelId="{28F05014-B625-FF44-BE4E-AFB27BEE0AE7}" type="presParOf" srcId="{E54CEA46-3F5E-4242-8E2A-31469B3E82C2}" destId="{80995A8E-6356-3E46-A529-FCAE12398493}" srcOrd="1" destOrd="0" presId="urn:microsoft.com/office/officeart/2005/8/layout/hierarchy1"/>
    <dgm:cxn modelId="{1D85C5E0-66C0-8848-9051-F69FE54D0B31}" type="presParOf" srcId="{F3768603-58C4-344E-8BBB-93DC742915C0}" destId="{D91A6690-A1D8-9D44-B05B-C4D2D832E88B}" srcOrd="1" destOrd="0" presId="urn:microsoft.com/office/officeart/2005/8/layout/hierarchy1"/>
    <dgm:cxn modelId="{10EDA27D-7F35-394B-A61B-A759845BF766}" type="presParOf" srcId="{5B58AE74-D57E-8D4C-BE0A-3417DB7390E7}" destId="{88DA247A-B295-584D-966A-D8411FEE2FBF}" srcOrd="2" destOrd="0" presId="urn:microsoft.com/office/officeart/2005/8/layout/hierarchy1"/>
    <dgm:cxn modelId="{436489F3-BBED-994A-A9CB-18F6E714792E}" type="presParOf" srcId="{88DA247A-B295-584D-966A-D8411FEE2FBF}" destId="{C6D667B4-CEDF-684D-8B37-9BBF6B317FDA}" srcOrd="0" destOrd="0" presId="urn:microsoft.com/office/officeart/2005/8/layout/hierarchy1"/>
    <dgm:cxn modelId="{E26178C5-366D-E54F-9F5F-32E5A4124602}" type="presParOf" srcId="{C6D667B4-CEDF-684D-8B37-9BBF6B317FDA}" destId="{205B4755-40DE-BC40-8C4C-F7115C3666F2}" srcOrd="0" destOrd="0" presId="urn:microsoft.com/office/officeart/2005/8/layout/hierarchy1"/>
    <dgm:cxn modelId="{D52299B6-6125-444B-8325-609BB26CF3E9}" type="presParOf" srcId="{C6D667B4-CEDF-684D-8B37-9BBF6B317FDA}" destId="{2B4B8904-7812-6549-80E3-24F949FC55E7}" srcOrd="1" destOrd="0" presId="urn:microsoft.com/office/officeart/2005/8/layout/hierarchy1"/>
    <dgm:cxn modelId="{0472F429-8FA5-DF4F-B046-2FCFE79CF9E2}" type="presParOf" srcId="{88DA247A-B295-584D-966A-D8411FEE2FBF}" destId="{6B867264-A7B9-0146-8F57-58DB917DC80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3FDE34-7175-9F44-B888-2915F3F06DF2}">
      <dsp:nvSpPr>
        <dsp:cNvPr id="0" name=""/>
        <dsp:cNvSpPr/>
      </dsp:nvSpPr>
      <dsp:spPr>
        <a:xfrm>
          <a:off x="0" y="582199"/>
          <a:ext cx="1939099" cy="1817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C873B7-1BE6-A340-8511-3F43D7F564D6}">
      <dsp:nvSpPr>
        <dsp:cNvPr id="0" name=""/>
        <dsp:cNvSpPr/>
      </dsp:nvSpPr>
      <dsp:spPr>
        <a:xfrm>
          <a:off x="215455" y="786882"/>
          <a:ext cx="1939099" cy="1817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Κλ</a:t>
          </a:r>
          <a:r>
            <a:rPr lang="en-US" sz="1600" kern="1200" dirty="0"/>
            <a:t>α</a:t>
          </a:r>
          <a:r>
            <a:rPr lang="en-US" sz="1600" kern="1200" dirty="0" err="1"/>
            <a:t>σικός</a:t>
          </a:r>
          <a:r>
            <a:rPr lang="en-US" sz="1600" kern="1200" dirty="0"/>
            <a:t> π</a:t>
          </a:r>
          <a:r>
            <a:rPr lang="en-US" sz="1600" kern="1200" dirty="0" err="1"/>
            <a:t>ρογρ</a:t>
          </a:r>
          <a:r>
            <a:rPr lang="en-US" sz="1600" kern="1200" dirty="0"/>
            <a:t>α</a:t>
          </a:r>
          <a:r>
            <a:rPr lang="en-US" sz="1600" kern="1200" dirty="0" err="1"/>
            <a:t>μμ</a:t>
          </a:r>
          <a:r>
            <a:rPr lang="en-US" sz="1600" kern="1200" dirty="0"/>
            <a:t>α</a:t>
          </a:r>
          <a:r>
            <a:rPr lang="en-US" sz="1600" kern="1200" dirty="0" err="1"/>
            <a:t>τισμός</a:t>
          </a:r>
          <a:r>
            <a:rPr lang="en-US" sz="1600" kern="1200" dirty="0"/>
            <a:t>:</a:t>
          </a:r>
          <a:br>
            <a:rPr lang="en-US" sz="1600" kern="1200" dirty="0"/>
          </a:br>
          <a:br>
            <a:rPr lang="en-US" sz="1600" kern="1200" dirty="0"/>
          </a:br>
          <a:r>
            <a:rPr lang="en-US" sz="1600" kern="1200" dirty="0" err="1"/>
            <a:t>κ</a:t>
          </a:r>
          <a:r>
            <a:rPr lang="en-US" sz="1600" kern="1200" dirty="0"/>
            <a:t>α</a:t>
          </a:r>
          <a:r>
            <a:rPr lang="en-US" sz="1600" kern="1200" dirty="0" err="1"/>
            <a:t>νόνες</a:t>
          </a:r>
          <a:r>
            <a:rPr lang="en-US" sz="1600" kern="1200" dirty="0"/>
            <a:t> + </a:t>
          </a:r>
          <a:r>
            <a:rPr lang="en-US" sz="1600" kern="1200" dirty="0" err="1"/>
            <a:t>δεδομέν</a:t>
          </a:r>
          <a:r>
            <a:rPr lang="en-US" sz="1600" kern="1200" dirty="0"/>
            <a:t>α → απ</a:t>
          </a:r>
          <a:r>
            <a:rPr lang="en-US" sz="1600" kern="1200" dirty="0" err="1"/>
            <a:t>οτέλεσμ</a:t>
          </a:r>
          <a:r>
            <a:rPr lang="en-US" sz="1600" kern="1200" dirty="0"/>
            <a:t>α</a:t>
          </a:r>
          <a:br>
            <a:rPr lang="en-US" sz="1600" kern="1200" dirty="0"/>
          </a:br>
          <a:br>
            <a:rPr lang="en-US" sz="1600" kern="1200" dirty="0"/>
          </a:br>
          <a:endParaRPr lang="en-US" sz="1600" kern="1200" dirty="0"/>
        </a:p>
      </dsp:txBody>
      <dsp:txXfrm>
        <a:off x="268689" y="840116"/>
        <a:ext cx="1832631" cy="1711070"/>
      </dsp:txXfrm>
    </dsp:sp>
    <dsp:sp modelId="{BE7E2C82-EB0A-DB4C-8B3A-353CC22C1231}">
      <dsp:nvSpPr>
        <dsp:cNvPr id="0" name=""/>
        <dsp:cNvSpPr/>
      </dsp:nvSpPr>
      <dsp:spPr>
        <a:xfrm>
          <a:off x="2370010" y="582199"/>
          <a:ext cx="1939099" cy="2114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95A8E-6356-3E46-A529-FCAE12398493}">
      <dsp:nvSpPr>
        <dsp:cNvPr id="0" name=""/>
        <dsp:cNvSpPr/>
      </dsp:nvSpPr>
      <dsp:spPr>
        <a:xfrm>
          <a:off x="2585466" y="786882"/>
          <a:ext cx="1939099" cy="2114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Μηχ</a:t>
          </a:r>
          <a:r>
            <a:rPr lang="en-US" sz="1600" kern="1200" dirty="0"/>
            <a:t>α</a:t>
          </a:r>
          <a:r>
            <a:rPr lang="en-US" sz="1600" kern="1200" dirty="0" err="1"/>
            <a:t>νική</a:t>
          </a:r>
          <a:r>
            <a:rPr lang="en-US" sz="1600" kern="1200" dirty="0"/>
            <a:t> </a:t>
          </a:r>
          <a:r>
            <a:rPr lang="en-US" sz="1600" kern="1200" dirty="0" err="1"/>
            <a:t>μάθηση</a:t>
          </a:r>
          <a:r>
            <a:rPr lang="en-US" sz="1600" kern="1200" dirty="0"/>
            <a:t>:</a:t>
          </a:r>
          <a:br>
            <a:rPr lang="en-US" sz="1600" kern="1200" dirty="0"/>
          </a:br>
          <a:br>
            <a:rPr lang="en-US" sz="1600" kern="1200" dirty="0"/>
          </a:br>
          <a:r>
            <a:rPr lang="en-US" sz="1600" kern="1200" dirty="0" err="1"/>
            <a:t>δεδομέν</a:t>
          </a:r>
          <a:r>
            <a:rPr lang="en-US" sz="1600" kern="1200" dirty="0"/>
            <a:t>α + </a:t>
          </a:r>
          <a:r>
            <a:rPr lang="en-US" sz="1600" kern="1200" dirty="0" err="1"/>
            <a:t>ε</a:t>
          </a:r>
          <a:r>
            <a:rPr lang="en-US" sz="1600" kern="1200" dirty="0"/>
            <a:t>π</a:t>
          </a:r>
          <a:r>
            <a:rPr lang="en-US" sz="1600" kern="1200" dirty="0" err="1"/>
            <a:t>ιθυμητά</a:t>
          </a:r>
          <a:r>
            <a:rPr lang="en-US" sz="1600" kern="1200" dirty="0"/>
            <a:t> απ</a:t>
          </a:r>
          <a:r>
            <a:rPr lang="en-US" sz="1600" kern="1200" dirty="0" err="1"/>
            <a:t>οτελέσμ</a:t>
          </a:r>
          <a:r>
            <a:rPr lang="en-US" sz="1600" kern="1200" dirty="0"/>
            <a:t>α</a:t>
          </a:r>
          <a:r>
            <a:rPr lang="en-US" sz="1600" kern="1200" dirty="0" err="1"/>
            <a:t>τ</a:t>
          </a:r>
          <a:r>
            <a:rPr lang="en-US" sz="1600" kern="1200" dirty="0"/>
            <a:t>α → </a:t>
          </a:r>
          <a:r>
            <a:rPr lang="en-US" sz="1600" kern="1200" dirty="0" err="1"/>
            <a:t>μοντέλο</a:t>
          </a:r>
          <a:br>
            <a:rPr lang="en-US" sz="1600" kern="1200" dirty="0"/>
          </a:br>
          <a:br>
            <a:rPr lang="en-US" sz="1600" kern="1200" dirty="0"/>
          </a:br>
          <a:endParaRPr lang="en-US" sz="1600" kern="1200" dirty="0"/>
        </a:p>
      </dsp:txBody>
      <dsp:txXfrm>
        <a:off x="2642260" y="843676"/>
        <a:ext cx="1825511" cy="2001193"/>
      </dsp:txXfrm>
    </dsp:sp>
    <dsp:sp modelId="{205B4755-40DE-BC40-8C4C-F7115C3666F2}">
      <dsp:nvSpPr>
        <dsp:cNvPr id="0" name=""/>
        <dsp:cNvSpPr/>
      </dsp:nvSpPr>
      <dsp:spPr>
        <a:xfrm>
          <a:off x="4740020" y="582199"/>
          <a:ext cx="1939099" cy="18527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B8904-7812-6549-80E3-24F949FC55E7}">
      <dsp:nvSpPr>
        <dsp:cNvPr id="0" name=""/>
        <dsp:cNvSpPr/>
      </dsp:nvSpPr>
      <dsp:spPr>
        <a:xfrm>
          <a:off x="4955476" y="786882"/>
          <a:ext cx="1939099" cy="1852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Το</a:t>
          </a:r>
          <a:r>
            <a:rPr lang="en-US" sz="1600" kern="1200" dirty="0"/>
            <a:t> </a:t>
          </a:r>
          <a:r>
            <a:rPr lang="en-US" sz="1600" kern="1200" dirty="0" err="1"/>
            <a:t>μοντέλο</a:t>
          </a:r>
          <a:r>
            <a:rPr lang="en-US" sz="1600" kern="1200" dirty="0"/>
            <a:t> </a:t>
          </a:r>
          <a:r>
            <a:rPr lang="en-US" sz="1600" kern="1200" dirty="0" err="1"/>
            <a:t>μετά</a:t>
          </a:r>
          <a:r>
            <a:rPr lang="en-US" sz="1600" kern="1200" dirty="0"/>
            <a:t> </a:t>
          </a:r>
          <a:r>
            <a:rPr lang="en-US" sz="1600" kern="1200" dirty="0" err="1"/>
            <a:t>χρησιμο</a:t>
          </a:r>
          <a:r>
            <a:rPr lang="en-US" sz="1600" kern="1200" dirty="0"/>
            <a:t>π</a:t>
          </a:r>
          <a:r>
            <a:rPr lang="en-US" sz="1600" kern="1200" dirty="0" err="1"/>
            <a:t>οιείτ</a:t>
          </a:r>
          <a:r>
            <a:rPr lang="en-US" sz="1600" kern="1200" dirty="0"/>
            <a:t>α</a:t>
          </a:r>
          <a:r>
            <a:rPr lang="en-US" sz="1600" kern="1200" dirty="0" err="1"/>
            <a:t>ι</a:t>
          </a:r>
          <a:r>
            <a:rPr lang="en-US" sz="1600" kern="1200" dirty="0"/>
            <a:t> </a:t>
          </a:r>
          <a:r>
            <a:rPr lang="en-US" sz="1600" kern="1200" dirty="0" err="1"/>
            <a:t>γι</a:t>
          </a:r>
          <a:r>
            <a:rPr lang="en-US" sz="1600" kern="1200" dirty="0"/>
            <a:t>α </a:t>
          </a:r>
          <a:r>
            <a:rPr lang="en-US" sz="1600" kern="1200" dirty="0" err="1"/>
            <a:t>νέες</a:t>
          </a:r>
          <a:r>
            <a:rPr lang="en-US" sz="1600" kern="1200" dirty="0"/>
            <a:t> π</a:t>
          </a:r>
          <a:r>
            <a:rPr lang="en-US" sz="1600" kern="1200" dirty="0" err="1"/>
            <a:t>ρο</a:t>
          </a:r>
          <a:r>
            <a:rPr lang="en-US" sz="1600" kern="1200" dirty="0"/>
            <a:t>β</a:t>
          </a:r>
          <a:r>
            <a:rPr lang="en-US" sz="1600" kern="1200" dirty="0" err="1"/>
            <a:t>λέψεις</a:t>
          </a:r>
          <a:r>
            <a:rPr lang="en-US" sz="1600" kern="1200" dirty="0"/>
            <a:t>:</a:t>
          </a:r>
          <a:br>
            <a:rPr lang="en-US" sz="1600" kern="1200" dirty="0"/>
          </a:br>
          <a:br>
            <a:rPr lang="en-US" sz="1600" kern="1200" dirty="0"/>
          </a:br>
          <a:r>
            <a:rPr lang="en-US" sz="1600" kern="1200" dirty="0" err="1"/>
            <a:t>νέ</a:t>
          </a:r>
          <a:r>
            <a:rPr lang="en-US" sz="1600" kern="1200" dirty="0"/>
            <a:t>α </a:t>
          </a:r>
          <a:r>
            <a:rPr lang="en-US" sz="1600" kern="1200" dirty="0" err="1"/>
            <a:t>δεδομέν</a:t>
          </a:r>
          <a:r>
            <a:rPr lang="en-US" sz="1600" kern="1200" dirty="0"/>
            <a:t>α + </a:t>
          </a:r>
          <a:r>
            <a:rPr lang="en-US" sz="1600" kern="1200" dirty="0" err="1"/>
            <a:t>μοντέλο</a:t>
          </a:r>
          <a:r>
            <a:rPr lang="en-US" sz="1600" kern="1200" dirty="0"/>
            <a:t> → π</a:t>
          </a:r>
          <a:r>
            <a:rPr lang="en-US" sz="1600" kern="1200" dirty="0" err="1"/>
            <a:t>ρό</a:t>
          </a:r>
          <a:r>
            <a:rPr lang="en-US" sz="1600" kern="1200" dirty="0"/>
            <a:t>β</a:t>
          </a:r>
          <a:r>
            <a:rPr lang="en-US" sz="1600" kern="1200" dirty="0" err="1"/>
            <a:t>λεψη</a:t>
          </a:r>
          <a:endParaRPr lang="en-US" sz="1600" kern="1200" dirty="0"/>
        </a:p>
      </dsp:txBody>
      <dsp:txXfrm>
        <a:off x="5009740" y="841146"/>
        <a:ext cx="1830571" cy="1744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75C92-1F1D-2349-BCEA-DD33C7D2EB6D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326A3-A9C5-3E43-A179-EB9A9A2DF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8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79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47284-DE77-093D-F0D7-C55B81135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55CF2E-4D15-A7B4-3494-D53EAD918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8ABA5-33AE-A242-D52D-CC0C7F692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be decided by a mechanical procedure? Church and Turing answered: not everything.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15B6C-0B10-4390-6936-0FC0BFCCE3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52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E2B18747-35DE-B326-A678-F46CD20579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fld id="{2B8F76D6-9B3F-AA4A-82D2-BF859E0B2B3F}" type="slidenum">
              <a:rPr lang="en-US" altLang="en-US" sz="1300"/>
              <a:pPr/>
              <a:t>23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65AAD939-7478-1EAF-4B34-205F833D93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4088" y="4487863"/>
            <a:ext cx="5241925" cy="4252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63" tIns="46108" rIns="93863" bIns="46108"/>
          <a:lstStyle/>
          <a:p>
            <a:endParaRPr lang="en-US" altLang="en-US">
              <a:latin typeface="Arial Rounded MT Bold" panose="020F0704030504030204" pitchFamily="34" charset="77"/>
            </a:endParaRP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BEAF589F-5FC8-7761-3E5B-1ED60E895E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2375" y="715963"/>
            <a:ext cx="4705350" cy="3529012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319BE-B8AB-EEF2-7F3A-4B528276A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3A6265E8-0A27-A1F2-44F6-F1D2231324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defTabSz="947738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fld id="{2B8F76D6-9B3F-AA4A-82D2-BF859E0B2B3F}" type="slidenum">
              <a:rPr lang="en-US" altLang="en-US" sz="1300"/>
              <a:pPr/>
              <a:t>25</a:t>
            </a:fld>
            <a:endParaRPr lang="en-US" altLang="en-US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B6F92450-6CD1-B0F0-4BF4-31CB9BAA2F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4088" y="4487863"/>
            <a:ext cx="5241925" cy="42529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63" tIns="46108" rIns="93863" bIns="46108"/>
          <a:lstStyle/>
          <a:p>
            <a:endParaRPr lang="en-US" altLang="en-US">
              <a:latin typeface="Arial Rounded MT Bold" panose="020F0704030504030204" pitchFamily="34" charset="77"/>
            </a:endParaRPr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DA655837-FCC7-7F69-6EF2-36379092E0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2375" y="715963"/>
            <a:ext cx="4705350" cy="3529012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417600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Αυτό</a:t>
            </a:r>
            <a:r>
              <a:rPr lang="en-US" dirty="0"/>
              <a:t> </a:t>
            </a:r>
            <a:r>
              <a:rPr lang="en-US" dirty="0" err="1"/>
              <a:t>μάς</a:t>
            </a:r>
            <a:r>
              <a:rPr lang="en-US" dirty="0"/>
              <a:t> </a:t>
            </a:r>
            <a:r>
              <a:rPr lang="en-US" dirty="0" err="1"/>
              <a:t>φέρνει</a:t>
            </a:r>
            <a:r>
              <a:rPr lang="en-US" dirty="0"/>
              <a:t> π</a:t>
            </a:r>
            <a:r>
              <a:rPr lang="en-US" dirty="0" err="1"/>
              <a:t>ολύ</a:t>
            </a:r>
            <a:r>
              <a:rPr lang="en-US" dirty="0"/>
              <a:t> </a:t>
            </a:r>
            <a:r>
              <a:rPr lang="en-US" dirty="0" err="1"/>
              <a:t>κοντά</a:t>
            </a:r>
            <a:r>
              <a:rPr lang="en-US" dirty="0"/>
              <a:t> </a:t>
            </a:r>
            <a:r>
              <a:rPr lang="en-US" dirty="0" err="1"/>
              <a:t>στη</a:t>
            </a:r>
            <a:r>
              <a:rPr lang="en-US" dirty="0"/>
              <a:t> </a:t>
            </a:r>
            <a:r>
              <a:rPr lang="en-US" dirty="0" err="1"/>
              <a:t>γλώσσ</a:t>
            </a:r>
            <a:r>
              <a:rPr lang="en-US" dirty="0"/>
              <a:t>α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χρησιμο</a:t>
            </a:r>
            <a:r>
              <a:rPr lang="en-US" dirty="0"/>
              <a:t>π</a:t>
            </a:r>
            <a:r>
              <a:rPr lang="en-US" dirty="0" err="1"/>
              <a:t>οιούμε</a:t>
            </a:r>
            <a:r>
              <a:rPr lang="en-US" dirty="0"/>
              <a:t> </a:t>
            </a:r>
            <a:r>
              <a:rPr lang="en-US" dirty="0" err="1"/>
              <a:t>στο</a:t>
            </a:r>
            <a:r>
              <a:rPr lang="en-US" dirty="0"/>
              <a:t> </a:t>
            </a:r>
            <a:r>
              <a:rPr lang="en-US" dirty="0" err="1"/>
              <a:t>μάθημ</a:t>
            </a:r>
            <a:r>
              <a:rPr lang="en-US" dirty="0"/>
              <a:t>α: </a:t>
            </a:r>
            <a:r>
              <a:rPr lang="en-US" dirty="0" err="1"/>
              <a:t>είσοδος</a:t>
            </a:r>
            <a:r>
              <a:rPr lang="en-US" dirty="0"/>
              <a:t>, </a:t>
            </a:r>
            <a:r>
              <a:rPr lang="en-US" dirty="0" err="1"/>
              <a:t>σύμ</a:t>
            </a:r>
            <a:r>
              <a:rPr lang="en-US" dirty="0"/>
              <a:t>β</a:t>
            </a:r>
            <a:r>
              <a:rPr lang="en-US" dirty="0" err="1"/>
              <a:t>ολο</a:t>
            </a:r>
            <a:r>
              <a:rPr lang="en-US" dirty="0"/>
              <a:t>,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τάστ</a:t>
            </a:r>
            <a:r>
              <a:rPr lang="en-US" dirty="0"/>
              <a:t>α</a:t>
            </a:r>
            <a:r>
              <a:rPr lang="en-US" dirty="0" err="1"/>
              <a:t>ση</a:t>
            </a:r>
            <a:r>
              <a:rPr lang="en-US" dirty="0"/>
              <a:t>,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νόν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</a:t>
            </a:r>
            <a:r>
              <a:rPr lang="en-US" dirty="0" err="1"/>
              <a:t>μετά</a:t>
            </a:r>
            <a:r>
              <a:rPr lang="en-US" dirty="0"/>
              <a:t>βα</a:t>
            </a:r>
            <a:r>
              <a:rPr lang="en-US" dirty="0" err="1"/>
              <a:t>σης</a:t>
            </a:r>
            <a:r>
              <a:rPr lang="en-US" dirty="0"/>
              <a:t>, </a:t>
            </a:r>
            <a:r>
              <a:rPr lang="en-US" dirty="0" err="1"/>
              <a:t>έξοδος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30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Αυτό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τ</a:t>
            </a:r>
            <a:r>
              <a:rPr lang="en-US" dirty="0"/>
              <a:t>α π</a:t>
            </a:r>
            <a:r>
              <a:rPr lang="en-US" dirty="0" err="1"/>
              <a:t>ιο</a:t>
            </a:r>
            <a:r>
              <a:rPr lang="en-US" dirty="0"/>
              <a:t> βα</a:t>
            </a:r>
            <a:r>
              <a:rPr lang="en-US" dirty="0" err="1"/>
              <a:t>θιά</a:t>
            </a:r>
            <a:r>
              <a:rPr lang="en-US" dirty="0"/>
              <a:t> </a:t>
            </a:r>
            <a:r>
              <a:rPr lang="en-US" dirty="0" err="1"/>
              <a:t>σημεί</a:t>
            </a:r>
            <a:r>
              <a:rPr lang="en-US" dirty="0"/>
              <a:t>α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ιστορί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. </a:t>
            </a:r>
            <a:r>
              <a:rPr lang="en-US" dirty="0" err="1"/>
              <a:t>Έν</a:t>
            </a:r>
            <a:r>
              <a:rPr lang="en-US" dirty="0"/>
              <a:t>α π</a:t>
            </a:r>
            <a:r>
              <a:rPr lang="en-US" dirty="0" err="1"/>
              <a:t>ρόγρ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π</a:t>
            </a:r>
            <a:r>
              <a:rPr lang="en-US" dirty="0" err="1"/>
              <a:t>λέον</a:t>
            </a:r>
            <a:r>
              <a:rPr lang="en-US" dirty="0"/>
              <a:t> </a:t>
            </a:r>
            <a:r>
              <a:rPr lang="en-US" dirty="0" err="1"/>
              <a:t>κάτι</a:t>
            </a:r>
            <a:r>
              <a:rPr lang="en-US" dirty="0"/>
              <a:t> </a:t>
            </a:r>
            <a:r>
              <a:rPr lang="en-US" dirty="0" err="1"/>
              <a:t>εξωτερικό</a:t>
            </a:r>
            <a:r>
              <a:rPr lang="en-US" dirty="0"/>
              <a:t>,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λώδι</a:t>
            </a:r>
            <a:r>
              <a:rPr lang="en-US" dirty="0"/>
              <a:t>α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κό</a:t>
            </a:r>
            <a:r>
              <a:rPr lang="en-US" dirty="0"/>
              <a:t>π</a:t>
            </a:r>
            <a:r>
              <a:rPr lang="en-US" dirty="0" err="1"/>
              <a:t>τες</a:t>
            </a:r>
            <a:r>
              <a:rPr lang="en-US" dirty="0"/>
              <a:t>.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υτό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α</a:t>
            </a:r>
            <a:r>
              <a:rPr lang="en-US" dirty="0" err="1"/>
              <a:t>ν</a:t>
            </a:r>
            <a:r>
              <a:rPr lang="en-US" dirty="0"/>
              <a:t>απα</a:t>
            </a:r>
            <a:r>
              <a:rPr lang="en-US" dirty="0" err="1"/>
              <a:t>ράστ</a:t>
            </a:r>
            <a:r>
              <a:rPr lang="en-US" dirty="0"/>
              <a:t>α</a:t>
            </a:r>
            <a:r>
              <a:rPr lang="en-US" dirty="0" err="1"/>
              <a:t>ση</a:t>
            </a:r>
            <a:r>
              <a:rPr lang="en-US" dirty="0"/>
              <a:t> </a:t>
            </a:r>
            <a:r>
              <a:rPr lang="en-US" dirty="0" err="1"/>
              <a:t>μέσ</a:t>
            </a:r>
            <a:r>
              <a:rPr lang="en-US" dirty="0"/>
              <a:t>α </a:t>
            </a:r>
            <a:r>
              <a:rPr lang="en-US" dirty="0" err="1"/>
              <a:t>στη</a:t>
            </a:r>
            <a:r>
              <a:rPr lang="en-US" dirty="0"/>
              <a:t> </a:t>
            </a:r>
            <a:r>
              <a:rPr lang="en-US" dirty="0" err="1"/>
              <a:t>μνήμη</a:t>
            </a:r>
            <a:r>
              <a:rPr lang="en-US" dirty="0"/>
              <a:t>. </a:t>
            </a:r>
            <a:r>
              <a:rPr lang="en-US" dirty="0" err="1"/>
              <a:t>Άρ</a:t>
            </a:r>
            <a:r>
              <a:rPr lang="en-US" dirty="0"/>
              <a:t>α </a:t>
            </a:r>
            <a:r>
              <a:rPr lang="en-US" dirty="0" err="1"/>
              <a:t>ο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ολογιστής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απ</a:t>
            </a:r>
            <a:r>
              <a:rPr lang="en-US" dirty="0" err="1"/>
              <a:t>οθηκεύει</a:t>
            </a:r>
            <a:r>
              <a:rPr lang="en-US" dirty="0"/>
              <a:t>, </a:t>
            </a:r>
            <a:r>
              <a:rPr lang="en-US" dirty="0" err="1"/>
              <a:t>ν</a:t>
            </a:r>
            <a:r>
              <a:rPr lang="en-US" dirty="0"/>
              <a:t>α α</a:t>
            </a:r>
            <a:r>
              <a:rPr lang="en-US" dirty="0" err="1"/>
              <a:t>ντιγράφει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εκτελεί</a:t>
            </a:r>
            <a:r>
              <a:rPr lang="en-US" dirty="0"/>
              <a:t> </a:t>
            </a:r>
            <a:r>
              <a:rPr lang="en-US" dirty="0" err="1"/>
              <a:t>οδηγίες</a:t>
            </a:r>
            <a:r>
              <a:rPr lang="en-US" dirty="0"/>
              <a:t> </a:t>
            </a:r>
            <a:r>
              <a:rPr lang="en-US" dirty="0" err="1"/>
              <a:t>ό</a:t>
            </a:r>
            <a:r>
              <a:rPr lang="en-US" dirty="0"/>
              <a:t>π</a:t>
            </a:r>
            <a:r>
              <a:rPr lang="en-US" dirty="0" err="1"/>
              <a:t>ως</a:t>
            </a:r>
            <a:r>
              <a:rPr lang="en-US" dirty="0"/>
              <a:t> </a:t>
            </a:r>
            <a:r>
              <a:rPr lang="en-US" dirty="0" err="1"/>
              <a:t>χειρίζετ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δεδομέν</a:t>
            </a:r>
            <a:r>
              <a:rPr lang="en-US" dirty="0"/>
              <a:t>α. </a:t>
            </a:r>
            <a:r>
              <a:rPr lang="en-US" dirty="0" err="1"/>
              <a:t>Αυτό</a:t>
            </a:r>
            <a:r>
              <a:rPr lang="en-US" dirty="0"/>
              <a:t> </a:t>
            </a:r>
            <a:r>
              <a:rPr lang="en-US" dirty="0" err="1"/>
              <a:t>συνδέετ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άμεσ</a:t>
            </a:r>
            <a:r>
              <a:rPr lang="en-US" dirty="0"/>
              <a:t>α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ιδέ</a:t>
            </a:r>
            <a:r>
              <a:rPr lang="en-US" dirty="0"/>
              <a:t>α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θολικής</a:t>
            </a:r>
            <a:r>
              <a:rPr lang="en-US" dirty="0"/>
              <a:t> </a:t>
            </a:r>
            <a:r>
              <a:rPr lang="en-US" dirty="0" err="1"/>
              <a:t>μηχ</a:t>
            </a:r>
            <a:r>
              <a:rPr lang="en-US" dirty="0"/>
              <a:t>α</a:t>
            </a:r>
            <a:r>
              <a:rPr lang="en-US" dirty="0" err="1"/>
              <a:t>νής</a:t>
            </a:r>
            <a:r>
              <a:rPr lang="en-US" dirty="0"/>
              <a:t> Turing.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79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66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Ο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ά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βα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κ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ς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είν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ι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μνήμη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κ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νόνες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χειρισμού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α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νθρώ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π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ινη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εκτέλεση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92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πρώτοι </a:t>
            </a:r>
            <a:r>
              <a:rPr lang="en-US" dirty="0"/>
              <a:t>Mersenne</a:t>
            </a:r>
            <a:r>
              <a:rPr lang="el-GR" dirty="0"/>
              <a:t>, έθεσα </a:t>
            </a:r>
            <a:r>
              <a:rPr lang="en-US" dirty="0"/>
              <a:t>p=2^{107}-1</a:t>
            </a:r>
            <a:r>
              <a:rPr lang="el-GR" dirty="0"/>
              <a:t> και </a:t>
            </a:r>
            <a:r>
              <a:rPr lang="en-US" dirty="0"/>
              <a:t>q=2^{127}-1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39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λύση</a:t>
                </a:r>
                <a:r>
                  <a:rPr lang="en-US" dirty="0"/>
                  <a:t> 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ξιδεύει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π</a:t>
                </a:r>
                <a:r>
                  <a:rPr lang="en-US" dirty="0" err="1"/>
                  <a:t>ρος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</m:oMath>
                </a14:m>
                <a:r>
                  <a:rPr lang="en-US" dirty="0"/>
                  <a:t>, α</a:t>
                </a:r>
                <a:r>
                  <a:rPr lang="en-US" dirty="0" err="1"/>
                  <a:t>λλά</a:t>
                </a:r>
                <a:r>
                  <a:rPr lang="en-US" dirty="0"/>
                  <a:t> </a:t>
                </a: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δυσκολί</a:t>
                </a:r>
                <a:r>
                  <a:rPr lang="en-US" dirty="0"/>
                  <a:t>α 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ξιδεύει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π</a:t>
                </a:r>
                <a:r>
                  <a:rPr lang="en-US" dirty="0" err="1"/>
                  <a:t>ρος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λύση</a:t>
                </a:r>
                <a:r>
                  <a:rPr lang="en-US" dirty="0"/>
                  <a:t> 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ξιδεύει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𝐵</a:t>
                </a:r>
                <a:r>
                  <a:rPr lang="el-GR" dirty="0"/>
                  <a:t> </a:t>
                </a:r>
                <a:r>
                  <a:rPr lang="en-US" dirty="0"/>
                  <a:t>π</a:t>
                </a:r>
                <a:r>
                  <a:rPr lang="en-US" dirty="0" err="1"/>
                  <a:t>ρος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𝐴</a:t>
                </a:r>
                <a:r>
                  <a:rPr lang="en-US" dirty="0"/>
                  <a:t>, α</a:t>
                </a:r>
                <a:r>
                  <a:rPr lang="en-US" dirty="0" err="1"/>
                  <a:t>λλά</a:t>
                </a:r>
                <a:r>
                  <a:rPr lang="en-US" dirty="0"/>
                  <a:t> </a:t>
                </a: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δυσκολί</a:t>
                </a:r>
                <a:r>
                  <a:rPr lang="en-US" dirty="0"/>
                  <a:t>α 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ξιδεύει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𝐴</a:t>
                </a:r>
                <a:r>
                  <a:rPr lang="el-GR" dirty="0"/>
                  <a:t> </a:t>
                </a:r>
                <a:r>
                  <a:rPr lang="en-US" dirty="0"/>
                  <a:t>π</a:t>
                </a:r>
                <a:r>
                  <a:rPr lang="en-US" dirty="0" err="1"/>
                  <a:t>ρος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𝐵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41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8326A3-A9C5-3E43-A179-EB9A9A2DFE89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378A1-23F6-F495-00A2-5AB71DDC3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E804A-2D5E-3ABB-D726-1FC789F894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F9FF3-82F2-40E4-2999-4E0ED1561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66912-512A-6140-8AD0-14E254D5C317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9143A-04FB-A2E5-63F7-B83FD3F03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D1ECA-2958-7277-7BD0-4CD3C3CBA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8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09081-770B-5FD1-6AB0-8A6E767BF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8099C-7384-97A8-94C0-69859A7DC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0EAC6-A69F-E042-5F93-4B1330594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5D8EE-D03D-F34E-98C3-A6AC34168B0B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46E45-0A80-9CD2-B2AE-3B186E689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B5406-DA58-FBE0-06ED-B5BC81D64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4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B563-9EA5-9B8D-3945-4813FC32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D2DBC-C6DE-A656-2994-23952C519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0AFD-CFB4-F067-F25F-D132C2EEF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51FDE-F25B-9A4F-A94F-AC6FD0D49A86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B5C75-6E43-5FC6-4371-181648122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1482E-2723-73F5-C2D5-EFEE07CF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2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0EE6A-2175-14C6-5487-FF3D16FC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5AAEE-6AEA-DFA4-1DA7-D49B2954C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A64F8-A006-1D4A-B901-C2025B253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1A3324-B259-6F77-9383-FD8D92955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E5ED-6337-6148-9743-73648A49751E}" type="datetime1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3DA587-8D25-6B4D-B2A0-67C673EC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E4A19-ABFC-3882-5B1A-49E40F02C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8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CA0AC-7033-8DBB-28E7-967B37B07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314670-5964-FFB7-8CA2-0153FC5C5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848F6-4E5F-9B35-2F4E-A68EB9A33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CBA2B3-1FBD-B067-BD72-4B085FCB2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E1B15B-CCB8-9328-C7D1-7523D7FC1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B2F0F8-A0A1-D828-1E2A-2A8066AFC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1DCB1-7F5B-C245-B9C4-C698A7759AF1}" type="datetime1">
              <a:rPr lang="en-US" smtClean="0"/>
              <a:t>9/21/26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C80CCE-3E51-0149-2507-1676F41E4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83A145-6D4E-CAFC-F0F2-9B0E3BE0B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06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8985D-9FC7-5B90-BEF6-473DF030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C480CB-0977-4A55-667C-6F3E253C9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93703-92CE-8049-9860-CA360FF7DEC1}" type="datetime1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A46A4-E35C-1D03-7D8D-2E2A17F9E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16CC-E209-D5EA-3C44-DA64729C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FF3260-7F8F-3FC4-3B28-27B5621C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F402-4AB1-A244-9A1D-7171C073CB72}" type="datetime1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D44FAF-41C9-D111-148D-BC518A1DF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D3BDD-25B0-0A70-B14E-85C1DC3E1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8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A6C6A-5235-4A47-883B-81A201A8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7BC2D-2C89-14F3-F812-439F72B43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CECD0-5990-2981-B419-65C7DDBAA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00459-32D9-2A91-75D6-3B522C301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8BD7-C8DF-A441-B23C-DA56D7D3C044}" type="datetime1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8961F-B731-99BD-1265-DABF93527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73DC7-ECD6-0B19-7745-26F045926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85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D1C86-0B09-7594-09B4-D039503C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9FDEA6-9324-179D-AA3B-60D213148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D1441-09FE-3F9C-3054-E317E5C69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1EA84-B395-C939-B314-E4C33EA0A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F5140-B30E-1B4B-A385-B34A8E420D2E}" type="datetime1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5D4D4-2F95-ECF3-1E1A-F466A5732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2CF71-CAD3-3D4F-A035-4F491BEB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9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98167-D005-0140-78C3-BD4E4E505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EEDE8-C7F2-D5D0-867F-973E8218F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46FB8-B759-F38F-C3B9-CF51522AE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3BEC9-73A6-0D46-9F03-E5B2BD970DA3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E7298-F4C1-3F05-E574-458F10980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D13BD-5EC3-0066-A45F-3FF5EE0A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1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9691C-4AE6-8186-98D7-BCF244BE8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470A66-CF69-BFBA-A607-221879CB9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66EB4-13B4-5B7F-E9BC-373152D50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C77-20E3-2E41-9B8F-11939249EA60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C9E27-1EFC-3BAE-D117-566B2A8B5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C2EE8-115B-0641-4049-75646F79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2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7A4C77-6A90-5593-0381-126640484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86E75-9589-CD32-34FB-870E7D9B3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61EAC-59B0-1FC7-CAB2-B32B568FF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EE47F5-19EB-964F-BCA8-F02EDBBE1994}" type="datetime1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BE810-E01E-50E2-A255-13372F891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6B47F-BFFD-C214-2132-BFD036E847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14DB9-D58E-9C45-8813-6C375C422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9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rawing_Hand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sourakakis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sdp1246@csd.uoc.gr" TargetMode="External"/><Relationship Id="rId7" Type="http://schemas.openxmlformats.org/officeDocument/2006/relationships/hyperlink" Target="mailto:csdp1498@csd.uoc.gr" TargetMode="External"/><Relationship Id="rId2" Type="http://schemas.openxmlformats.org/officeDocument/2006/relationships/hyperlink" Target="mailto:csdp1352@csd.uoc.g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sd5192@csd.uoc.gr" TargetMode="External"/><Relationship Id="rId5" Type="http://schemas.openxmlformats.org/officeDocument/2006/relationships/hyperlink" Target="mailto:tem3217@tem.uoc.gr" TargetMode="External"/><Relationship Id="rId4" Type="http://schemas.openxmlformats.org/officeDocument/2006/relationships/hyperlink" Target="mailto:csdp1380@csd.uoc.gr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sourakakis.com/&#951;&#965;-280-&#952;&#949;&#969;&#961;&#943;&#945;-&#965;&#960;&#959;&#955;&#959;&#947;&#953;&#963;&#956;&#959;&#973;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jeffe.cs.illinois.edu/teaching/algorithms/models/all-models.pdf" TargetMode="External"/><Relationship Id="rId3" Type="http://schemas.openxmlformats.org/officeDocument/2006/relationships/hyperlink" Target="https://cup.gr/book/eisagogi-sti-theoria-ypologis-oy-metafrasi-tis-3is-diethnoys-ekdosis/" TargetMode="External"/><Relationship Id="rId7" Type="http://schemas.openxmlformats.org/officeDocument/2006/relationships/hyperlink" Target="https://www.cs.utexas.edu/~ear/cs341/automatabook/AutomataTheoryBook.pdf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-2.dc.uba.ar/staff/becher/Hopcroft-Motwani-Ullman-2001.pdf" TargetMode="External"/><Relationship Id="rId5" Type="http://schemas.openxmlformats.org/officeDocument/2006/relationships/hyperlink" Target="https://www.openbook.gr/diakrita-mathimatika/" TargetMode="External"/><Relationship Id="rId4" Type="http://schemas.openxmlformats.org/officeDocument/2006/relationships/hyperlink" Target="https://kritiki.gr/product/stichia-theorias-ipologismo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scottaaronson.blog/?p=10062" TargetMode="External"/><Relationship Id="rId7" Type="http://schemas.openxmlformats.org/officeDocument/2006/relationships/hyperlink" Target="https://waitbutwhy.com/2015/01/artificial-intelligence-revolution-2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www.theguardian.com/education/2026/sep/12/ai-computer-science-graduates-job-prospects-uk-data" TargetMode="Externa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vibemathed.com/stat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hyperlink" Target="https://www.nature.com/articles/3501321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hyperlink" Target="https://www.broadinstitute.org/what-broad/areas-focus/project-spotlight/questions-and-answers-about-crispr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hyperlink" Target="https://mitpress.mit.edu/9780262055703/algorithmic-realism/" TargetMode="External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s://www.youtube.com/watch?v=HyzT5b0tNt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hyperlink" Target="https://youtu.be/nPOQQp8CCls?si=D6kNUV2btfFmgpIH&amp;t=522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s://en.wikipedia.org/wiki/Ishango_bone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ory.cs.princeton.edu/complexity/book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7.png"/><Relationship Id="rId7" Type="http://schemas.openxmlformats.org/officeDocument/2006/relationships/image" Target="../media/image89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80.png"/><Relationship Id="rId4" Type="http://schemas.openxmlformats.org/officeDocument/2006/relationships/image" Target="../media/image8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hyperlink" Target="https://el.wikipedia.org/wiki/%CE%95%CE%BB%CE%BB%CE%B7%CE%BD%CE%B9%CE%BA%CF%8C_%CF%83%CF%8D%CF%83%CF%84%CE%B7%CE%BC%CE%B1_%CE%B1%CF%81%CE%AF%CE%B8%CE%BC%CE%B7%CF%83%CE%B7%CF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_versus_NP_problem" TargetMode="External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0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s://plato.stanford.edu/entries/russell-paradox/#RussLettFre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0.png"/><Relationship Id="rId5" Type="http://schemas.openxmlformats.org/officeDocument/2006/relationships/image" Target="../media/image103.png"/><Relationship Id="rId4" Type="http://schemas.openxmlformats.org/officeDocument/2006/relationships/image" Target="../media/image10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9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0.png"/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92WHN-pAFCs?si=WrareBfwVmffZ-cI&amp;t=243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https://oeis.org/A006370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3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aitbutwhy.com/2015/01/artificial-intelligence-revolution-2.html" TargetMode="Externa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hyperlink" Target="https://dl.acm.org/doi/abs/10.1613/jair.1.12202" TargetMode="Externa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hyperlink" Target="https://en.wikipedia.org/wiki/OpenAI%E2%80%93HuggingFace_incident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nalytical_engine" TargetMode="External"/><Relationship Id="rId2" Type="http://schemas.openxmlformats.org/officeDocument/2006/relationships/hyperlink" Target="https://www.ancientgreektechnology.gr/el/ta-nea/item/100-antikythera-mechanis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MiUHjLxm3V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828C-3B30-9BAA-F4B1-59B9064349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Θεωρία Υπολογισμού</a:t>
            </a:r>
            <a:br>
              <a:rPr lang="el-GR" dirty="0"/>
            </a:br>
            <a:r>
              <a:rPr lang="en-US" dirty="0"/>
              <a:t>HY 280</a:t>
            </a:r>
            <a:r>
              <a:rPr lang="el-GR" dirty="0"/>
              <a:t> 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6604B-529F-0193-E64D-D93FEFFD42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Χαράλαμπος Ε. </a:t>
            </a:r>
            <a:r>
              <a:rPr lang="el-GR" dirty="0" err="1"/>
              <a:t>Τσουρακάκης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1088B-4EAB-891C-AAC4-61FD9702C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8A7F244-A5B3-2928-6511-D642ECBC3B6D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Επιστήμη Υπολογισμού</a:t>
            </a:r>
            <a:br>
              <a:rPr lang="el-GR" dirty="0"/>
            </a:br>
            <a:r>
              <a:rPr lang="en-US" dirty="0"/>
              <a:t>HY 280</a:t>
            </a:r>
            <a:r>
              <a:rPr lang="el-GR" dirty="0"/>
              <a:t>  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429C994-838F-BF40-0F64-9A027789D31D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Επιστήμη</a:t>
            </a:r>
            <a:r>
              <a:rPr lang="en-US" dirty="0"/>
              <a:t> </a:t>
            </a:r>
            <a:r>
              <a:rPr lang="el-GR" dirty="0"/>
              <a:t>Υπολογισμού </a:t>
            </a:r>
          </a:p>
          <a:p>
            <a:r>
              <a:rPr lang="el-GR" dirty="0"/>
              <a:t>στην εποχή της ΤΝ</a:t>
            </a:r>
            <a:br>
              <a:rPr lang="el-GR" dirty="0"/>
            </a:br>
            <a:r>
              <a:rPr lang="en-US" dirty="0"/>
              <a:t>HY 280</a:t>
            </a:r>
            <a:r>
              <a:rPr lang="el-GR" dirty="0"/>
              <a:t>  </a:t>
            </a:r>
            <a:endParaRPr lang="en-US" dirty="0"/>
          </a:p>
        </p:txBody>
      </p:sp>
      <p:pic>
        <p:nvPicPr>
          <p:cNvPr id="7" name="Picture 8">
            <a:hlinkClick r:id="rId3"/>
            <a:extLst>
              <a:ext uri="{FF2B5EF4-FFF2-40B4-BE49-F238E27FC236}">
                <a16:creationId xmlns:a16="http://schemas.microsoft.com/office/drawing/2014/main" id="{ECAF49C0-DAA3-D1C7-1B4F-CFAA126B2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8532" y="4111709"/>
            <a:ext cx="2494935" cy="209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566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9CD62-2762-B381-9FAB-52FF96627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2615"/>
            <a:ext cx="10515600" cy="100638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6000" dirty="0"/>
              <a:t>Πληροφορίες για το μάθημα</a:t>
            </a:r>
            <a:endParaRPr lang="en-US" sz="6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A29A8D-21B5-7492-2AFF-94F8D01EB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03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8021-1979-A5CE-040E-760A11779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Προσωπικό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26B92-0903-F664-3C42-D6209C611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4618"/>
            <a:ext cx="10515600" cy="5218257"/>
          </a:xfrm>
        </p:spPr>
        <p:txBody>
          <a:bodyPr>
            <a:normAutofit lnSpcReduction="10000"/>
          </a:bodyPr>
          <a:lstStyle/>
          <a:p>
            <a:r>
              <a:rPr lang="el-GR" b="1" u="sng" dirty="0">
                <a:solidFill>
                  <a:schemeClr val="accent6"/>
                </a:solidFill>
              </a:rPr>
              <a:t>Διδάσκων</a:t>
            </a:r>
            <a:r>
              <a:rPr lang="el-GR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  </a:t>
            </a:r>
            <a:r>
              <a:rPr lang="el-GR" dirty="0"/>
              <a:t>Χαράλαμπος Ε. </a:t>
            </a:r>
            <a:r>
              <a:rPr lang="el-GR" dirty="0" err="1"/>
              <a:t>Τσουρακάκης</a:t>
            </a:r>
            <a:r>
              <a:rPr lang="el-GR" dirty="0"/>
              <a:t> </a:t>
            </a:r>
          </a:p>
          <a:p>
            <a:pPr marL="0" indent="0">
              <a:buNone/>
            </a:pPr>
            <a:r>
              <a:rPr lang="el-GR" dirty="0"/>
              <a:t>ΕΜΠ</a:t>
            </a:r>
            <a:r>
              <a:rPr lang="en-US" dirty="0"/>
              <a:t>  </a:t>
            </a:r>
            <a:r>
              <a:rPr lang="en-US" dirty="0">
                <a:sym typeface="Wingdings" pitchFamily="2" charset="2"/>
              </a:rPr>
              <a:t> Carnegie Mellon University Brown University, Harvard  Boston U. </a:t>
            </a:r>
            <a:r>
              <a:rPr lang="el-GR" dirty="0">
                <a:sym typeface="Wingdings" pitchFamily="2" charset="2"/>
              </a:rPr>
              <a:t> Παν. </a:t>
            </a:r>
            <a:r>
              <a:rPr lang="el-GR" dirty="0" err="1">
                <a:sym typeface="Wingdings" pitchFamily="2" charset="2"/>
              </a:rPr>
              <a:t>Κρ</a:t>
            </a:r>
            <a:r>
              <a:rPr lang="en-US" dirty="0" err="1">
                <a:sym typeface="Wingdings" pitchFamily="2" charset="2"/>
              </a:rPr>
              <a:t>ή</a:t>
            </a:r>
            <a:r>
              <a:rPr lang="el-GR" dirty="0">
                <a:sym typeface="Wingdings" pitchFamily="2" charset="2"/>
              </a:rPr>
              <a:t>της </a:t>
            </a: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l-GR" dirty="0">
                <a:sym typeface="Wingdings" pitchFamily="2" charset="2"/>
              </a:rPr>
              <a:t>Προσωπική Ιστοσελίδα: </a:t>
            </a:r>
            <a:r>
              <a:rPr lang="en-US" dirty="0">
                <a:hlinkClick r:id="rId2"/>
              </a:rPr>
              <a:t>https://tsourakakis.com/</a:t>
            </a:r>
            <a:r>
              <a:rPr lang="en-US" dirty="0"/>
              <a:t> </a:t>
            </a:r>
            <a:br>
              <a:rPr lang="el-GR" dirty="0"/>
            </a:b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l-GR" b="1" u="sng" dirty="0">
                <a:solidFill>
                  <a:schemeClr val="accent2"/>
                </a:solidFill>
                <a:sym typeface="Wingdings" pitchFamily="2" charset="2"/>
              </a:rPr>
              <a:t>Διαλέξεις </a:t>
            </a:r>
            <a:r>
              <a:rPr lang="el-GR" dirty="0">
                <a:highlight>
                  <a:srgbClr val="FFFF00"/>
                </a:highlight>
              </a:rPr>
              <a:t>Κάθε </a:t>
            </a:r>
            <a:r>
              <a:rPr lang="en-US" dirty="0" err="1">
                <a:highlight>
                  <a:srgbClr val="FFFF00"/>
                </a:highlight>
              </a:rPr>
              <a:t>Δευτέρ</a:t>
            </a:r>
            <a:r>
              <a:rPr lang="en-US" dirty="0">
                <a:highlight>
                  <a:srgbClr val="FFFF00"/>
                </a:highlight>
              </a:rPr>
              <a:t>α </a:t>
            </a:r>
            <a:r>
              <a:rPr lang="en-US" dirty="0" err="1">
                <a:highlight>
                  <a:srgbClr val="FFFF00"/>
                </a:highlight>
              </a:rPr>
              <a:t>κ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ι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Τετάρτη</a:t>
            </a:r>
            <a:r>
              <a:rPr lang="el-GR" dirty="0">
                <a:highlight>
                  <a:srgbClr val="FFFF00"/>
                </a:highlight>
              </a:rPr>
              <a:t>,</a:t>
            </a:r>
            <a:r>
              <a:rPr lang="en-US" dirty="0">
                <a:highlight>
                  <a:srgbClr val="FFFF00"/>
                </a:highlight>
              </a:rPr>
              <a:t> 13.00-15.00</a:t>
            </a:r>
            <a:br>
              <a:rPr lang="en-US" dirty="0">
                <a:highlight>
                  <a:srgbClr val="FFFF00"/>
                </a:highlight>
              </a:rPr>
            </a:br>
            <a:br>
              <a:rPr lang="el-GR" dirty="0">
                <a:highlight>
                  <a:srgbClr val="FFFF00"/>
                </a:highlight>
              </a:rPr>
            </a:br>
            <a:r>
              <a:rPr lang="el-GR" b="1" u="sng" dirty="0">
                <a:solidFill>
                  <a:srgbClr val="7030A0"/>
                </a:solidFill>
                <a:sym typeface="Wingdings" pitchFamily="2" charset="2"/>
              </a:rPr>
              <a:t>Ερευνητικά ενδιαφέροντα</a:t>
            </a:r>
            <a:r>
              <a:rPr lang="el-GR" b="1" dirty="0">
                <a:solidFill>
                  <a:srgbClr val="7030A0"/>
                </a:solidFill>
                <a:sym typeface="Wingdings" pitchFamily="2" charset="2"/>
              </a:rPr>
              <a:t>: </a:t>
            </a:r>
          </a:p>
          <a:p>
            <a:pPr lvl="0"/>
            <a:r>
              <a:rPr lang="en-US" dirty="0" err="1"/>
              <a:t>Σχεδι</a:t>
            </a:r>
            <a:r>
              <a:rPr lang="en-US" dirty="0"/>
              <a:t>α</a:t>
            </a:r>
            <a:r>
              <a:rPr lang="en-US" dirty="0" err="1"/>
              <a:t>σμός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νάλυση</a:t>
            </a:r>
            <a:r>
              <a:rPr lang="en-US" dirty="0"/>
              <a:t> α</a:t>
            </a:r>
            <a:r>
              <a:rPr lang="en-US" dirty="0" err="1"/>
              <a:t>λγορίθμων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Αλγόριθμοι</a:t>
            </a:r>
            <a:r>
              <a:rPr lang="en-US" dirty="0"/>
              <a:t> </a:t>
            </a:r>
            <a:r>
              <a:rPr lang="en-US" dirty="0" err="1"/>
              <a:t>γράφων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νάλυση</a:t>
            </a:r>
            <a:r>
              <a:rPr lang="en-US" dirty="0"/>
              <a:t> </a:t>
            </a:r>
            <a:r>
              <a:rPr lang="en-US" dirty="0" err="1"/>
              <a:t>σύνθετων</a:t>
            </a:r>
            <a:r>
              <a:rPr lang="en-US" dirty="0"/>
              <a:t> </a:t>
            </a:r>
            <a:r>
              <a:rPr lang="en-US" dirty="0" err="1"/>
              <a:t>δικτύων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Αλγοριθμικές</a:t>
            </a:r>
            <a:r>
              <a:rPr lang="en-US" dirty="0"/>
              <a:t> </a:t>
            </a:r>
            <a:r>
              <a:rPr lang="en-US" dirty="0" err="1"/>
              <a:t>μέθοδοι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l-GR" dirty="0"/>
              <a:t>τη διαχείριση</a:t>
            </a:r>
            <a:r>
              <a:rPr lang="en-US" dirty="0"/>
              <a:t> (DB)</a:t>
            </a:r>
            <a:r>
              <a:rPr lang="el-GR" dirty="0"/>
              <a:t> και ανάλυση </a:t>
            </a:r>
            <a:r>
              <a:rPr lang="en-US" dirty="0"/>
              <a:t> (Data Science) </a:t>
            </a:r>
            <a:r>
              <a:rPr lang="en-US" dirty="0" err="1"/>
              <a:t>δεδομένων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μηχ</a:t>
            </a:r>
            <a:r>
              <a:rPr lang="en-US" dirty="0"/>
              <a:t>α</a:t>
            </a:r>
            <a:r>
              <a:rPr lang="en-US" dirty="0" err="1"/>
              <a:t>νική</a:t>
            </a:r>
            <a:r>
              <a:rPr lang="en-US" dirty="0"/>
              <a:t> </a:t>
            </a:r>
            <a:r>
              <a:rPr lang="en-US" dirty="0" err="1"/>
              <a:t>μάθηση</a:t>
            </a:r>
            <a:r>
              <a:rPr lang="en-US" dirty="0"/>
              <a:t> (ML)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C8F74-107C-D36A-7320-7B8FE03C5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8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DAC5A-BA29-FE84-9DE9-00011FCC5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Βοηθο</a:t>
            </a:r>
            <a:r>
              <a:rPr lang="en-US" dirty="0" err="1"/>
              <a:t>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D080A-40AE-5EB0-4C3A-5921D6C96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PhD Candidates</a:t>
            </a:r>
          </a:p>
          <a:p>
            <a:pPr lvl="0"/>
            <a:r>
              <a:rPr lang="en-US" dirty="0" err="1"/>
              <a:t>Μ</a:t>
            </a:r>
            <a:r>
              <a:rPr lang="en-US" dirty="0"/>
              <a:t>α</a:t>
            </a:r>
            <a:r>
              <a:rPr lang="en-US" dirty="0" err="1"/>
              <a:t>λλιωτάκης</a:t>
            </a:r>
            <a:r>
              <a:rPr lang="en-US" dirty="0"/>
              <a:t> </a:t>
            </a:r>
            <a:r>
              <a:rPr lang="en-US" dirty="0" err="1"/>
              <a:t>Ιωάννης</a:t>
            </a:r>
            <a:r>
              <a:rPr lang="en-US" dirty="0"/>
              <a:t> — </a:t>
            </a:r>
            <a:r>
              <a:rPr lang="en-US" dirty="0">
                <a:hlinkClick r:id="rId2"/>
              </a:rPr>
              <a:t>csdp1352@csd.uoc.gr</a:t>
            </a:r>
            <a:endParaRPr lang="en-US" dirty="0"/>
          </a:p>
          <a:p>
            <a:pPr lvl="0"/>
            <a:r>
              <a:rPr lang="en-US" dirty="0" err="1"/>
              <a:t>Ξ</a:t>
            </a:r>
            <a:r>
              <a:rPr lang="en-US" dirty="0"/>
              <a:t>α</a:t>
            </a:r>
            <a:r>
              <a:rPr lang="en-US" dirty="0" err="1"/>
              <a:t>νθάκης</a:t>
            </a:r>
            <a:r>
              <a:rPr lang="en-US" dirty="0"/>
              <a:t> </a:t>
            </a:r>
            <a:r>
              <a:rPr lang="en-US" dirty="0" err="1"/>
              <a:t>Γεώργιος</a:t>
            </a:r>
            <a:r>
              <a:rPr lang="en-US" dirty="0"/>
              <a:t> — </a:t>
            </a:r>
            <a:r>
              <a:rPr lang="en-US" dirty="0">
                <a:hlinkClick r:id="rId3"/>
              </a:rPr>
              <a:t>csdp1246@csd.uoc.gr</a:t>
            </a:r>
            <a:endParaRPr lang="en-US" dirty="0"/>
          </a:p>
          <a:p>
            <a:r>
              <a:rPr lang="en-US" dirty="0"/>
              <a:t>Noah Wahl — </a:t>
            </a:r>
            <a:r>
              <a:rPr lang="en-US" dirty="0">
                <a:hlinkClick r:id="rId4"/>
              </a:rPr>
              <a:t>csdp1380@csd.uoc.gr</a:t>
            </a:r>
            <a:r>
              <a:rPr lang="en-US" dirty="0"/>
              <a:t> [English speaking only]</a:t>
            </a:r>
          </a:p>
          <a:p>
            <a:pPr marL="0" lvl="0" indent="0">
              <a:buNone/>
            </a:pPr>
            <a:r>
              <a:rPr lang="en-US" dirty="0"/>
              <a:t>MSc candidates</a:t>
            </a:r>
          </a:p>
          <a:p>
            <a:pPr lvl="0"/>
            <a:r>
              <a:rPr lang="en-US" dirty="0" err="1"/>
              <a:t>Πλεξουσάκης</a:t>
            </a:r>
            <a:r>
              <a:rPr lang="en-US" dirty="0"/>
              <a:t> </a:t>
            </a:r>
            <a:r>
              <a:rPr lang="en-US" dirty="0" err="1"/>
              <a:t>Ιωάννης</a:t>
            </a:r>
            <a:r>
              <a:rPr lang="en-US" dirty="0"/>
              <a:t> — </a:t>
            </a:r>
            <a:r>
              <a:rPr lang="en-US" dirty="0">
                <a:hlinkClick r:id="rId5"/>
              </a:rPr>
              <a:t>tem3217@tem.uoc.gr</a:t>
            </a:r>
            <a:endParaRPr lang="en-US" dirty="0"/>
          </a:p>
          <a:p>
            <a:pPr lvl="0"/>
            <a:r>
              <a:rPr lang="en-US" dirty="0" err="1"/>
              <a:t>Κροκίδ</a:t>
            </a:r>
            <a:r>
              <a:rPr lang="en-US" dirty="0"/>
              <a:t>α </a:t>
            </a:r>
            <a:r>
              <a:rPr lang="en-US" dirty="0" err="1"/>
              <a:t>Άνν</a:t>
            </a:r>
            <a:r>
              <a:rPr lang="en-US" dirty="0"/>
              <a:t>α-</a:t>
            </a:r>
            <a:r>
              <a:rPr lang="en-US" dirty="0" err="1"/>
              <a:t>Ολυμ</a:t>
            </a:r>
            <a:r>
              <a:rPr lang="en-US" dirty="0"/>
              <a:t>π</a:t>
            </a:r>
            <a:r>
              <a:rPr lang="en-US" dirty="0" err="1"/>
              <a:t>ί</a:t>
            </a:r>
            <a:r>
              <a:rPr lang="en-US" dirty="0"/>
              <a:t>α — </a:t>
            </a:r>
            <a:r>
              <a:rPr lang="en-US" dirty="0">
                <a:hlinkClick r:id="rId6"/>
              </a:rPr>
              <a:t>csd5192@csd.uoc.gr</a:t>
            </a:r>
            <a:endParaRPr lang="en-US" dirty="0"/>
          </a:p>
          <a:p>
            <a:pPr lvl="0"/>
            <a:r>
              <a:rPr lang="en-US" dirty="0" err="1"/>
              <a:t>Μ</a:t>
            </a:r>
            <a:r>
              <a:rPr lang="en-US" dirty="0"/>
              <a:t>πα</a:t>
            </a:r>
            <a:r>
              <a:rPr lang="en-US" dirty="0" err="1"/>
              <a:t>λωτής</a:t>
            </a:r>
            <a:r>
              <a:rPr lang="en-US" dirty="0"/>
              <a:t> </a:t>
            </a:r>
            <a:r>
              <a:rPr lang="en-US" dirty="0" err="1"/>
              <a:t>Εμμ</a:t>
            </a:r>
            <a:r>
              <a:rPr lang="en-US" dirty="0"/>
              <a:t>α</a:t>
            </a:r>
            <a:r>
              <a:rPr lang="en-US" dirty="0" err="1"/>
              <a:t>νουήλ-Π</a:t>
            </a:r>
            <a:r>
              <a:rPr lang="en-US" dirty="0"/>
              <a:t>α</a:t>
            </a:r>
            <a:r>
              <a:rPr lang="en-US" dirty="0" err="1"/>
              <a:t>ν</a:t>
            </a:r>
            <a:r>
              <a:rPr lang="en-US" dirty="0"/>
              <a:t>α</a:t>
            </a:r>
            <a:r>
              <a:rPr lang="en-US" dirty="0" err="1"/>
              <a:t>γιώτης</a:t>
            </a:r>
            <a:r>
              <a:rPr lang="en-US" dirty="0"/>
              <a:t> — </a:t>
            </a:r>
            <a:r>
              <a:rPr lang="en-US" dirty="0">
                <a:hlinkClick r:id="rId7"/>
              </a:rPr>
              <a:t>csdp1498@csd.uoc.gr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82EE3-7043-21F5-7D12-94D4D7FE4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69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139D3-DF45-C666-7BF8-30EF5AD2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Ώ</a:t>
            </a:r>
            <a:r>
              <a:rPr lang="el-GR" dirty="0" err="1"/>
              <a:t>ρες</a:t>
            </a:r>
            <a:r>
              <a:rPr lang="el-GR" dirty="0"/>
              <a:t> Γραφείου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FC7F5-2A8D-2068-2119-B31427823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9C9676-1127-B31D-08EF-63F06BB72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2CF2A2-DAB7-5077-9CBD-CE23AB501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94" y="1385814"/>
            <a:ext cx="10351406" cy="47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14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D14FF-FD1C-CB66-59DA-024DC7B69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4102432" cy="1239012"/>
          </a:xfrm>
        </p:spPr>
        <p:txBody>
          <a:bodyPr anchor="ctr">
            <a:normAutofit/>
          </a:bodyPr>
          <a:lstStyle/>
          <a:p>
            <a:r>
              <a:rPr lang="el-GR" sz="2800" b="1" dirty="0"/>
              <a:t>Ιστοσελίδα μαθήματος</a:t>
            </a:r>
            <a:endParaRPr lang="en-US" sz="2800" b="1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D5DDCBE-A2C2-1611-D5EF-FC7502050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4406" y="2724869"/>
            <a:ext cx="5523270" cy="3207258"/>
          </a:xfrm>
        </p:spPr>
        <p:txBody>
          <a:bodyPr anchor="t">
            <a:normAutofit/>
          </a:bodyPr>
          <a:lstStyle/>
          <a:p>
            <a:r>
              <a:rPr lang="en-US" sz="3600" dirty="0">
                <a:hlinkClick r:id="rId2"/>
              </a:rPr>
              <a:t>https://tsourakakis.com/</a:t>
            </a:r>
            <a:r>
              <a:rPr lang="el-GR" sz="3600" dirty="0">
                <a:hlinkClick r:id="rId2"/>
              </a:rPr>
              <a:t>ηυ-280-θεωρία-υπολογισμού</a:t>
            </a:r>
            <a:br>
              <a:rPr lang="el-GR" sz="3600" dirty="0"/>
            </a:br>
            <a:endParaRPr lang="el-GR" sz="3600" dirty="0"/>
          </a:p>
          <a:p>
            <a:pPr marL="0" indent="0">
              <a:buNone/>
            </a:pPr>
            <a:r>
              <a:rPr lang="en-US" sz="3600" dirty="0"/>
              <a:t>eLearn (TBA) </a:t>
            </a:r>
            <a:endParaRPr lang="el-GR" sz="3600" dirty="0"/>
          </a:p>
          <a:p>
            <a:endParaRPr lang="en-US" sz="36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D3A53F-F1D3-6949-28E2-794F32BDC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402" y="504771"/>
            <a:ext cx="6922008" cy="510497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EAB430-01D8-3F38-CD55-859F42B7D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1184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l-G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Θεωρία Υπολογισμού 280 - </a:t>
            </a:r>
            <a:r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t>CSD UoC - </a:t>
            </a:r>
            <a:r>
              <a:rPr lang="el-G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Χαράλαμπος Τσουρακάκης</a:t>
            </a:r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98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936E-7DD4-5A14-AC10-6FBC8CD20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Βιβλίο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1610230-195E-A0B2-F858-3098492ED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299" y="1847850"/>
            <a:ext cx="3276301" cy="43513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7931CD-31F6-56FD-2E1D-A529E0C4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458C68-091F-F48A-63F5-3A9D88E8A95A}"/>
              </a:ext>
            </a:extLst>
          </p:cNvPr>
          <p:cNvSpPr txBox="1">
            <a:spLocks/>
          </p:cNvSpPr>
          <p:nvPr/>
        </p:nvSpPr>
        <p:spPr>
          <a:xfrm>
            <a:off x="4310742" y="1825625"/>
            <a:ext cx="70430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350D96-EB52-8912-744A-3A8A1AA873CF}"/>
              </a:ext>
            </a:extLst>
          </p:cNvPr>
          <p:cNvSpPr txBox="1"/>
          <p:nvPr/>
        </p:nvSpPr>
        <p:spPr>
          <a:xfrm>
            <a:off x="4038600" y="406920"/>
            <a:ext cx="78522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highlight>
                  <a:srgbClr val="FFFF00"/>
                </a:highlight>
                <a:hlinkClick r:id="rId3"/>
              </a:rPr>
              <a:t>Εισαγωγή στη Θεωρία Υπολογισμού</a:t>
            </a:r>
            <a:r>
              <a:rPr lang="en-US" sz="2000" b="1" dirty="0">
                <a:highlight>
                  <a:srgbClr val="FFFF00"/>
                </a:highlight>
              </a:rPr>
              <a:t> </a:t>
            </a:r>
            <a:r>
              <a:rPr lang="en-US" sz="2000" b="1" dirty="0" err="1">
                <a:highlight>
                  <a:srgbClr val="FFFF00"/>
                </a:highlight>
              </a:rPr>
              <a:t>του</a:t>
            </a:r>
            <a:r>
              <a:rPr lang="en-US" sz="2000" b="1" dirty="0">
                <a:highlight>
                  <a:srgbClr val="FFFF00"/>
                </a:highlight>
              </a:rPr>
              <a:t> M. Sipser</a:t>
            </a:r>
            <a:br>
              <a:rPr lang="en-US" sz="2000" dirty="0">
                <a:highlight>
                  <a:srgbClr val="FFFF00"/>
                </a:highlight>
              </a:rPr>
            </a:br>
            <a:r>
              <a:rPr lang="en-US" sz="2000" dirty="0" err="1"/>
              <a:t>Αυτό</a:t>
            </a:r>
            <a:r>
              <a:rPr lang="en-US" sz="2000" dirty="0"/>
              <a:t> </a:t>
            </a:r>
            <a:r>
              <a:rPr lang="en-US" sz="2000" dirty="0" err="1"/>
              <a:t>είν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το</a:t>
            </a:r>
            <a:r>
              <a:rPr lang="en-US" sz="2000" dirty="0"/>
              <a:t> π</a:t>
            </a:r>
            <a:r>
              <a:rPr lang="en-US" sz="2000" dirty="0" err="1"/>
              <a:t>ροτεινόμενο</a:t>
            </a:r>
            <a:r>
              <a:rPr lang="en-US" sz="2000" dirty="0"/>
              <a:t>, </a:t>
            </a:r>
            <a:r>
              <a:rPr lang="en-US" sz="2000" dirty="0" err="1"/>
              <a:t>εκδόσεις</a:t>
            </a:r>
            <a:r>
              <a:rPr lang="en-US" sz="2000" dirty="0"/>
              <a:t> ΠΕΚ, </a:t>
            </a:r>
            <a:r>
              <a:rPr lang="en-US" sz="2000" dirty="0" err="1"/>
              <a:t>με</a:t>
            </a:r>
            <a:r>
              <a:rPr lang="en-US" sz="2000" dirty="0"/>
              <a:t> </a:t>
            </a:r>
            <a:r>
              <a:rPr lang="en-US" sz="2000" dirty="0" err="1"/>
              <a:t>άφθον</a:t>
            </a:r>
            <a:r>
              <a:rPr lang="en-US" sz="2000" dirty="0"/>
              <a:t>α α</a:t>
            </a:r>
            <a:r>
              <a:rPr lang="en-US" sz="2000" dirty="0" err="1"/>
              <a:t>ντίγρ</a:t>
            </a:r>
            <a:r>
              <a:rPr lang="en-US" sz="2000" dirty="0"/>
              <a:t>α</a:t>
            </a:r>
            <a:r>
              <a:rPr lang="en-US" sz="2000" dirty="0" err="1"/>
              <a:t>φ</a:t>
            </a:r>
            <a:r>
              <a:rPr lang="en-US" sz="2000" dirty="0"/>
              <a:t>α </a:t>
            </a:r>
            <a:r>
              <a:rPr lang="en-US" sz="2000" dirty="0" err="1"/>
              <a:t>δι</a:t>
            </a:r>
            <a:r>
              <a:rPr lang="en-US" sz="2000" dirty="0"/>
              <a:t>α</a:t>
            </a:r>
            <a:r>
              <a:rPr lang="en-US" sz="2000" dirty="0" err="1"/>
              <a:t>θέσιμ</a:t>
            </a:r>
            <a:r>
              <a:rPr lang="en-US" sz="2000" dirty="0"/>
              <a:t>α </a:t>
            </a:r>
            <a:r>
              <a:rPr lang="en-US" sz="2000" dirty="0" err="1"/>
              <a:t>στη</a:t>
            </a:r>
            <a:r>
              <a:rPr lang="en-US" sz="2000" dirty="0"/>
              <a:t> β</a:t>
            </a:r>
            <a:r>
              <a:rPr lang="en-US" sz="2000" dirty="0" err="1"/>
              <a:t>ι</a:t>
            </a:r>
            <a:r>
              <a:rPr lang="en-US" sz="2000" dirty="0"/>
              <a:t>β</a:t>
            </a:r>
            <a:r>
              <a:rPr lang="en-US" sz="2000" dirty="0" err="1"/>
              <a:t>λιοθήκη</a:t>
            </a:r>
            <a:r>
              <a:rPr lang="en-US" sz="2000" dirty="0"/>
              <a:t>.</a:t>
            </a:r>
            <a:r>
              <a:rPr lang="el-GR" sz="2000" dirty="0"/>
              <a:t> Άλλο σύγγραμμα στα Ελληνικά: </a:t>
            </a:r>
            <a:endParaRPr lang="en-US" sz="2000" dirty="0"/>
          </a:p>
          <a:p>
            <a:pPr lvl="0"/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>
                <a:hlinkClick r:id="rId4"/>
              </a:rPr>
              <a:t>Στοιχεία Θεωρίας Υπολογισμού </a:t>
            </a:r>
            <a:r>
              <a:rPr lang="en-US" sz="2000" dirty="0" err="1"/>
              <a:t>των</a:t>
            </a:r>
            <a:r>
              <a:rPr lang="en-US" sz="2000" dirty="0"/>
              <a:t> Lewis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Π</a:t>
            </a:r>
            <a:r>
              <a:rPr lang="en-US" sz="2000" dirty="0"/>
              <a:t>απα</a:t>
            </a:r>
            <a:r>
              <a:rPr lang="en-US" sz="2000" dirty="0" err="1"/>
              <a:t>δημητρίου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 err="1"/>
              <a:t>Το</a:t>
            </a:r>
            <a:r>
              <a:rPr lang="en-US" sz="2000" dirty="0"/>
              <a:t> β</a:t>
            </a:r>
            <a:r>
              <a:rPr lang="en-US" sz="2000" dirty="0" err="1"/>
              <a:t>ι</a:t>
            </a:r>
            <a:r>
              <a:rPr lang="en-US" sz="2000" dirty="0"/>
              <a:t>β</a:t>
            </a:r>
            <a:r>
              <a:rPr lang="en-US" sz="2000" dirty="0" err="1"/>
              <a:t>λίο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Διακριτά μαθηματικά</a:t>
            </a:r>
            <a:r>
              <a:rPr lang="en-US" sz="2000" dirty="0"/>
              <a:t> </a:t>
            </a:r>
            <a:r>
              <a:rPr lang="en-US" sz="2000" dirty="0" err="1"/>
              <a:t>του</a:t>
            </a:r>
            <a:r>
              <a:rPr lang="en-US" sz="2000" dirty="0"/>
              <a:t> </a:t>
            </a:r>
            <a:r>
              <a:rPr lang="en-US" sz="2000" dirty="0" err="1"/>
              <a:t>Μιχ</a:t>
            </a:r>
            <a:r>
              <a:rPr lang="en-US" sz="2000" dirty="0"/>
              <a:t>α</a:t>
            </a:r>
            <a:r>
              <a:rPr lang="en-US" sz="2000" dirty="0" err="1"/>
              <a:t>ήλ</a:t>
            </a:r>
            <a:r>
              <a:rPr lang="en-US" sz="2000" dirty="0"/>
              <a:t> </a:t>
            </a:r>
            <a:r>
              <a:rPr lang="en-US" sz="2000" dirty="0" err="1"/>
              <a:t>Κολουντζάκη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Χρήστου</a:t>
            </a:r>
            <a:r>
              <a:rPr lang="en-US" sz="2000" dirty="0"/>
              <a:t> </a:t>
            </a:r>
            <a:r>
              <a:rPr lang="en-US" sz="2000" dirty="0" err="1"/>
              <a:t>Π</a:t>
            </a:r>
            <a:r>
              <a:rPr lang="en-US" sz="2000" dirty="0"/>
              <a:t>απα</a:t>
            </a:r>
            <a:r>
              <a:rPr lang="en-US" sz="2000" dirty="0" err="1"/>
              <a:t>χριστοδούλου</a:t>
            </a:r>
            <a:r>
              <a:rPr lang="en-US" sz="2000" dirty="0"/>
              <a:t> π</a:t>
            </a:r>
            <a:r>
              <a:rPr lang="en-US" sz="2000" dirty="0" err="1"/>
              <a:t>εριέχει</a:t>
            </a:r>
            <a:r>
              <a:rPr lang="en-US" sz="2000" dirty="0"/>
              <a:t> 4 </a:t>
            </a:r>
            <a:r>
              <a:rPr lang="en-US" sz="2000" dirty="0" err="1"/>
              <a:t>κεφάλ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α (7 </a:t>
            </a:r>
            <a:r>
              <a:rPr lang="en-US" sz="2000" dirty="0" err="1"/>
              <a:t>έως</a:t>
            </a:r>
            <a:r>
              <a:rPr lang="en-US" sz="2000" dirty="0"/>
              <a:t> 10) π</a:t>
            </a:r>
            <a:r>
              <a:rPr lang="en-US" sz="2000" dirty="0" err="1"/>
              <a:t>ου</a:t>
            </a:r>
            <a:r>
              <a:rPr lang="en-US" sz="2000" dirty="0"/>
              <a:t> </a:t>
            </a:r>
            <a:r>
              <a:rPr lang="en-US" sz="2000" dirty="0" err="1"/>
              <a:t>εντάσσοντ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στην</a:t>
            </a:r>
            <a:r>
              <a:rPr lang="en-US" sz="2000" dirty="0"/>
              <a:t> </a:t>
            </a:r>
            <a:r>
              <a:rPr lang="en-US" sz="2000" dirty="0" err="1"/>
              <a:t>ύλη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, α</a:t>
            </a:r>
            <a:r>
              <a:rPr lang="en-US" sz="2000" dirty="0" err="1"/>
              <a:t>λλά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λύ</a:t>
            </a:r>
            <a:r>
              <a:rPr lang="en-US" sz="2000" dirty="0"/>
              <a:t>π</a:t>
            </a:r>
            <a:r>
              <a:rPr lang="en-US" sz="2000" dirty="0" err="1"/>
              <a:t>τει</a:t>
            </a:r>
            <a:r>
              <a:rPr lang="en-US" sz="2000" dirty="0"/>
              <a:t> </a:t>
            </a:r>
            <a:r>
              <a:rPr lang="en-US" sz="2000" dirty="0" err="1"/>
              <a:t>μόνο</a:t>
            </a:r>
            <a:r>
              <a:rPr lang="en-US" sz="2000" dirty="0"/>
              <a:t> </a:t>
            </a:r>
            <a:r>
              <a:rPr lang="en-US" sz="2000" dirty="0" err="1"/>
              <a:t>έν</a:t>
            </a:r>
            <a:r>
              <a:rPr lang="en-US" sz="2000" dirty="0"/>
              <a:t>α </a:t>
            </a:r>
            <a:r>
              <a:rPr lang="en-US" sz="2000" dirty="0" err="1"/>
              <a:t>μέρος</a:t>
            </a:r>
            <a:r>
              <a:rPr lang="en-US" sz="2000" dirty="0"/>
              <a:t> </a:t>
            </a:r>
            <a:r>
              <a:rPr lang="en-US" sz="2000" dirty="0" err="1"/>
              <a:t>του</a:t>
            </a:r>
            <a:r>
              <a:rPr lang="en-US" sz="2000" dirty="0"/>
              <a:t> </a:t>
            </a:r>
            <a:r>
              <a:rPr lang="en-US" sz="2000" dirty="0" err="1"/>
              <a:t>συνολικού</a:t>
            </a:r>
            <a:r>
              <a:rPr lang="en-US" sz="2000" dirty="0"/>
              <a:t> π</a:t>
            </a:r>
            <a:r>
              <a:rPr lang="en-US" sz="2000" dirty="0" err="1"/>
              <a:t>εριεχομένου</a:t>
            </a:r>
            <a:r>
              <a:rPr lang="en-US" sz="2000" dirty="0"/>
              <a:t> </a:t>
            </a:r>
            <a:r>
              <a:rPr lang="en-US" sz="2000" dirty="0" err="1"/>
              <a:t>του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θήμ</a:t>
            </a:r>
            <a:r>
              <a:rPr lang="en-US" sz="2000" dirty="0"/>
              <a:t>α</a:t>
            </a:r>
            <a:r>
              <a:rPr lang="en-US" sz="2000" dirty="0" err="1"/>
              <a:t>τος</a:t>
            </a:r>
            <a:r>
              <a:rPr lang="en-US" sz="2000" dirty="0"/>
              <a:t>.  </a:t>
            </a:r>
          </a:p>
          <a:p>
            <a:pPr lvl="0"/>
            <a:endParaRPr lang="el-GR" sz="2000" dirty="0"/>
          </a:p>
          <a:p>
            <a:pPr lvl="0"/>
            <a:r>
              <a:rPr lang="en-US" sz="2000" dirty="0" err="1"/>
              <a:t>Ά</a:t>
            </a:r>
            <a:r>
              <a:rPr lang="el-GR" sz="2000" dirty="0" err="1"/>
              <a:t>λλα</a:t>
            </a:r>
            <a:r>
              <a:rPr lang="el-GR" sz="2000" dirty="0"/>
              <a:t> </a:t>
            </a:r>
            <a:r>
              <a:rPr lang="el-GR" sz="2000" dirty="0" err="1"/>
              <a:t>συγγράματα</a:t>
            </a:r>
            <a:r>
              <a:rPr lang="en-US" sz="2000" dirty="0"/>
              <a:t> </a:t>
            </a:r>
            <a:r>
              <a:rPr lang="el-GR" sz="2000" dirty="0"/>
              <a:t>στα Αγγλικά: </a:t>
            </a:r>
          </a:p>
          <a:p>
            <a:pPr lvl="0"/>
            <a:r>
              <a:rPr lang="el-GR" sz="2000" dirty="0"/>
              <a:t>2. </a:t>
            </a:r>
            <a:r>
              <a:rPr lang="el-GR" sz="2000" dirty="0">
                <a:hlinkClick r:id="rId6"/>
              </a:rPr>
              <a:t> </a:t>
            </a:r>
            <a:r>
              <a:rPr lang="en-US" sz="2000" dirty="0">
                <a:hlinkClick r:id="rId6"/>
              </a:rPr>
              <a:t>Introduction to Automata Theory, Languages, and Computation</a:t>
            </a:r>
            <a:r>
              <a:rPr lang="en-US" sz="2000" dirty="0"/>
              <a:t> </a:t>
            </a:r>
          </a:p>
          <a:p>
            <a:pPr lvl="0"/>
            <a:r>
              <a:rPr lang="en-US" sz="2000" dirty="0" err="1"/>
              <a:t>των</a:t>
            </a:r>
            <a:r>
              <a:rPr lang="en-US" sz="2000" dirty="0"/>
              <a:t> Hopcroft, Motwani, Ullman</a:t>
            </a:r>
          </a:p>
          <a:p>
            <a:pPr lvl="0"/>
            <a:r>
              <a:rPr lang="el-GR" sz="2000" dirty="0"/>
              <a:t>3.  </a:t>
            </a:r>
            <a:r>
              <a:rPr lang="en-US" sz="2000" dirty="0">
                <a:hlinkClick r:id="rId7"/>
              </a:rPr>
              <a:t>Automata, Computability and Complexity: Theory and Applications</a:t>
            </a:r>
            <a:r>
              <a:rPr lang="en-US" sz="2000" dirty="0"/>
              <a:t> </a:t>
            </a:r>
            <a:r>
              <a:rPr lang="en-US" sz="2000" dirty="0" err="1"/>
              <a:t>της</a:t>
            </a:r>
            <a:r>
              <a:rPr lang="en-US" sz="2000" dirty="0"/>
              <a:t> Elaine Shi</a:t>
            </a:r>
          </a:p>
          <a:p>
            <a:r>
              <a:rPr lang="en-US" sz="2000" b="1" dirty="0">
                <a:highlight>
                  <a:srgbClr val="FFFF00"/>
                </a:highlight>
              </a:rPr>
              <a:t>4. </a:t>
            </a:r>
            <a:r>
              <a:rPr lang="en-US" sz="2000" b="1" dirty="0">
                <a:highlight>
                  <a:srgbClr val="FFFF00"/>
                </a:highlight>
                <a:hlinkClick r:id="rId8"/>
              </a:rPr>
              <a:t>Models of Computation </a:t>
            </a:r>
            <a:r>
              <a:rPr lang="en-US" sz="2000" b="1" dirty="0">
                <a:highlight>
                  <a:srgbClr val="FFFF00"/>
                </a:highlight>
              </a:rPr>
              <a:t>(</a:t>
            </a:r>
            <a:r>
              <a:rPr lang="el-GR" sz="2000" b="1" dirty="0">
                <a:highlight>
                  <a:srgbClr val="FFFF00"/>
                </a:highlight>
              </a:rPr>
              <a:t>σημειώσεις</a:t>
            </a:r>
            <a:r>
              <a:rPr lang="en-US" sz="2000" b="1" dirty="0">
                <a:highlight>
                  <a:srgbClr val="FFFF00"/>
                </a:highlight>
              </a:rPr>
              <a:t>) </a:t>
            </a:r>
            <a:r>
              <a:rPr lang="el-GR" sz="2000" b="1" dirty="0">
                <a:highlight>
                  <a:srgbClr val="FFFF00"/>
                </a:highlight>
              </a:rPr>
              <a:t>του </a:t>
            </a:r>
            <a:r>
              <a:rPr lang="en-US" sz="2000" b="1" dirty="0">
                <a:highlight>
                  <a:srgbClr val="FFFF00"/>
                </a:highlight>
              </a:rPr>
              <a:t>Jeff Erickson </a:t>
            </a:r>
          </a:p>
        </p:txBody>
      </p:sp>
    </p:spTree>
    <p:extLst>
      <p:ext uri="{BB962C8B-B14F-4D97-AF65-F5344CB8AC3E}">
        <p14:creationId xmlns:p14="http://schemas.microsoft.com/office/powerpoint/2010/main" val="585081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1CA6F-D64F-355C-F5BE-E20ED0B5C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6064" y="136525"/>
            <a:ext cx="10515600" cy="9164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i="1" dirty="0">
                <a:highlight>
                  <a:srgbClr val="FFFF00"/>
                </a:highlight>
              </a:rPr>
              <a:t>1. </a:t>
            </a:r>
            <a:r>
              <a:rPr lang="el-GR" sz="2400" i="1" dirty="0">
                <a:highlight>
                  <a:srgbClr val="FFFF00"/>
                </a:highlight>
              </a:rPr>
              <a:t>Ποιες είναι οι </a:t>
            </a:r>
            <a:r>
              <a:rPr lang="el-GR" sz="2400" i="1" dirty="0" err="1">
                <a:highlight>
                  <a:srgbClr val="FFFF00"/>
                </a:highlight>
              </a:rPr>
              <a:t>θεμελειώδεις</a:t>
            </a:r>
            <a:r>
              <a:rPr lang="el-GR" sz="2400" i="1" dirty="0">
                <a:highlight>
                  <a:srgbClr val="FFFF00"/>
                </a:highlight>
              </a:rPr>
              <a:t> δυνατότητες και </a:t>
            </a:r>
            <a:endParaRPr lang="en-US" sz="2400" i="1" dirty="0"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el-GR" sz="2400" i="1" dirty="0">
                <a:highlight>
                  <a:srgbClr val="FFFF00"/>
                </a:highlight>
              </a:rPr>
              <a:t>ποιοι οι εγγενείς περιορισμοί των υπολογιστών; </a:t>
            </a:r>
            <a:endParaRPr lang="en-US" sz="2400" i="1" dirty="0">
              <a:highlight>
                <a:srgbClr val="FF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76AD4-9F6F-5BC1-54DC-78E4DAD93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DE15C9F-1AA8-D9AD-A356-678AC7674585}"/>
              </a:ext>
            </a:extLst>
          </p:cNvPr>
          <p:cNvSpPr txBox="1">
            <a:spLocks/>
          </p:cNvSpPr>
          <p:nvPr/>
        </p:nvSpPr>
        <p:spPr>
          <a:xfrm>
            <a:off x="1919267" y="1173451"/>
            <a:ext cx="105156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i="1" dirty="0">
                <a:highlight>
                  <a:srgbClr val="00FF00"/>
                </a:highlight>
              </a:rPr>
              <a:t>2. </a:t>
            </a:r>
            <a:r>
              <a:rPr lang="el-GR" sz="2400" i="1" dirty="0">
                <a:highlight>
                  <a:srgbClr val="00FF00"/>
                </a:highlight>
              </a:rPr>
              <a:t>Τί είναι αυτό που κάνει κάποια προβλήματα </a:t>
            </a:r>
            <a:endParaRPr lang="en-US" sz="2400" i="1" dirty="0">
              <a:highlight>
                <a:srgbClr val="00FF00"/>
              </a:highligh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l-GR" sz="2400" i="1" dirty="0" err="1">
                <a:highlight>
                  <a:srgbClr val="00FF00"/>
                </a:highlight>
              </a:rPr>
              <a:t>υπολογιστικώς</a:t>
            </a:r>
            <a:r>
              <a:rPr lang="el-GR" sz="2400" i="1" dirty="0">
                <a:highlight>
                  <a:srgbClr val="00FF00"/>
                </a:highlight>
              </a:rPr>
              <a:t> δύσκολα κι άλλα εύκολα; </a:t>
            </a:r>
            <a:endParaRPr lang="en-US" sz="2400" i="1" dirty="0">
              <a:highlight>
                <a:srgbClr val="00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1E98DA-F554-7E15-0EDE-0EE08FB3A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985" y="1984915"/>
            <a:ext cx="6456219" cy="43041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347929-82D9-1029-86B1-7DA4BC316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07" y="75911"/>
            <a:ext cx="2511720" cy="2756766"/>
          </a:xfrm>
          <a:prstGeom prst="rect">
            <a:avLst/>
          </a:prstGeo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48694FFB-D723-3C67-C8FE-ABA3A022D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06" y="2953183"/>
            <a:ext cx="2511719" cy="333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573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1C2D5-1DC2-2DBE-EFFA-3F59A0635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E8C34-031A-A6AB-20FC-744DBD263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64" y="-95509"/>
            <a:ext cx="4399872" cy="1642533"/>
          </a:xfrm>
        </p:spPr>
        <p:txBody>
          <a:bodyPr anchor="b">
            <a:normAutofit/>
          </a:bodyPr>
          <a:lstStyle/>
          <a:p>
            <a:r>
              <a:rPr lang="en-US" sz="3400" b="1" dirty="0"/>
              <a:t>David Hilbert </a:t>
            </a:r>
            <a:r>
              <a:rPr lang="en-US" sz="3400" dirty="0"/>
              <a:t>- </a:t>
            </a:r>
            <a:r>
              <a:rPr lang="de-DE" sz="3400" i="1" dirty="0"/>
              <a:t>Entscheidungsproblem</a:t>
            </a:r>
            <a:endParaRPr lang="en-US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5B95-37BE-2ABC-B36C-5802FF452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2" y="2190391"/>
            <a:ext cx="5371395" cy="1157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Hilbert:</a:t>
            </a:r>
          </a:p>
          <a:p>
            <a:pPr marL="0" indent="0">
              <a:buNone/>
            </a:pPr>
            <a:r>
              <a:rPr lang="en-US" sz="2400" dirty="0" err="1"/>
              <a:t>Υ</a:t>
            </a:r>
            <a:r>
              <a:rPr lang="en-US" sz="2400" dirty="0"/>
              <a:t>π</a:t>
            </a:r>
            <a:r>
              <a:rPr lang="en-US" sz="2400" dirty="0" err="1"/>
              <a:t>άρχει</a:t>
            </a:r>
            <a:r>
              <a:rPr lang="en-US" sz="2400" dirty="0"/>
              <a:t> </a:t>
            </a:r>
            <a:r>
              <a:rPr lang="en-US" sz="2400" dirty="0" err="1"/>
              <a:t>μηχ</a:t>
            </a:r>
            <a:r>
              <a:rPr lang="en-US" sz="2400" dirty="0"/>
              <a:t>α</a:t>
            </a:r>
            <a:r>
              <a:rPr lang="en-US" sz="2400" dirty="0" err="1"/>
              <a:t>νική</a:t>
            </a:r>
            <a:r>
              <a:rPr lang="en-US" sz="2400" dirty="0"/>
              <a:t> </a:t>
            </a:r>
            <a:r>
              <a:rPr lang="en-US" sz="2400" dirty="0" err="1"/>
              <a:t>δι</a:t>
            </a:r>
            <a:r>
              <a:rPr lang="en-US" sz="2400" dirty="0"/>
              <a:t>α</a:t>
            </a:r>
            <a:r>
              <a:rPr lang="en-US" sz="2400" dirty="0" err="1"/>
              <a:t>δικ</a:t>
            </a:r>
            <a:r>
              <a:rPr lang="en-US" sz="2400" dirty="0"/>
              <a:t>α</a:t>
            </a:r>
            <a:r>
              <a:rPr lang="en-US" sz="2400" dirty="0" err="1"/>
              <a:t>σί</a:t>
            </a:r>
            <a:r>
              <a:rPr lang="en-US" sz="2400" dirty="0"/>
              <a:t>α</a:t>
            </a:r>
            <a:br>
              <a:rPr lang="en-US" sz="2400" dirty="0"/>
            </a:br>
            <a:r>
              <a:rPr lang="en-US" sz="2400" dirty="0"/>
              <a:t>π</a:t>
            </a:r>
            <a:r>
              <a:rPr lang="en-US" sz="2400" dirty="0" err="1"/>
              <a:t>ου</a:t>
            </a:r>
            <a:r>
              <a:rPr lang="en-US" sz="2400" dirty="0"/>
              <a:t> απ</a:t>
            </a:r>
            <a:r>
              <a:rPr lang="en-US" sz="2400" dirty="0" err="1"/>
              <a:t>οφ</a:t>
            </a:r>
            <a:r>
              <a:rPr lang="en-US" sz="2400" dirty="0"/>
              <a:t>α</a:t>
            </a:r>
            <a:r>
              <a:rPr lang="en-US" sz="2400" dirty="0" err="1"/>
              <a:t>σίζει</a:t>
            </a:r>
            <a:r>
              <a:rPr lang="en-US" sz="2400" dirty="0"/>
              <a:t> </a:t>
            </a:r>
            <a:r>
              <a:rPr lang="en-US" sz="2400" dirty="0" err="1"/>
              <a:t>μ</a:t>
            </a:r>
            <a:r>
              <a:rPr lang="en-US" sz="2400" dirty="0"/>
              <a:t>α</a:t>
            </a:r>
            <a:r>
              <a:rPr lang="en-US" sz="2400" dirty="0" err="1"/>
              <a:t>θημ</a:t>
            </a:r>
            <a:r>
              <a:rPr lang="en-US" sz="2400" dirty="0"/>
              <a:t>α</a:t>
            </a:r>
            <a:r>
              <a:rPr lang="en-US" sz="2400" dirty="0" err="1"/>
              <a:t>τικές</a:t>
            </a:r>
            <a:r>
              <a:rPr lang="en-US" sz="2400" dirty="0"/>
              <a:t> α</a:t>
            </a:r>
            <a:r>
              <a:rPr lang="en-US" sz="2400" dirty="0" err="1"/>
              <a:t>λήθειες</a:t>
            </a:r>
            <a:r>
              <a:rPr lang="en-US" sz="2400" dirty="0"/>
              <a:t>;</a:t>
            </a:r>
          </a:p>
          <a:p>
            <a:pPr marL="0" indent="0">
              <a:buNone/>
            </a:pPr>
            <a:r>
              <a:rPr lang="el-GR" sz="2400" dirty="0"/>
              <a:t> 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04888D-DF8D-6EBA-499B-343C1215FB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154" r="4" b="17158"/>
          <a:stretch>
            <a:fillRect/>
          </a:stretch>
        </p:blipFill>
        <p:spPr>
          <a:xfrm>
            <a:off x="5376648" y="448967"/>
            <a:ext cx="2800021" cy="2607952"/>
          </a:xfrm>
          <a:custGeom>
            <a:avLst/>
            <a:gdLst/>
            <a:ahLst/>
            <a:cxnLst/>
            <a:rect l="l" t="t" r="r" b="b"/>
            <a:pathLst>
              <a:path w="2800021" h="2607952">
                <a:moveTo>
                  <a:pt x="1896921" y="1283"/>
                </a:moveTo>
                <a:cubicBezTo>
                  <a:pt x="1964079" y="3763"/>
                  <a:pt x="2031133" y="9836"/>
                  <a:pt x="2097856" y="19493"/>
                </a:cubicBezTo>
                <a:cubicBezTo>
                  <a:pt x="2197875" y="35580"/>
                  <a:pt x="2298741" y="25628"/>
                  <a:pt x="2399244" y="18812"/>
                </a:cubicBezTo>
                <a:cubicBezTo>
                  <a:pt x="2520913" y="10497"/>
                  <a:pt x="2642460" y="5999"/>
                  <a:pt x="2764369" y="19631"/>
                </a:cubicBezTo>
                <a:lnTo>
                  <a:pt x="2781331" y="20066"/>
                </a:lnTo>
                <a:lnTo>
                  <a:pt x="2771027" y="223244"/>
                </a:lnTo>
                <a:cubicBezTo>
                  <a:pt x="2770027" y="306498"/>
                  <a:pt x="2772785" y="389724"/>
                  <a:pt x="2780906" y="472842"/>
                </a:cubicBezTo>
                <a:cubicBezTo>
                  <a:pt x="2793852" y="625932"/>
                  <a:pt x="2795719" y="779623"/>
                  <a:pt x="2786483" y="932933"/>
                </a:cubicBezTo>
                <a:cubicBezTo>
                  <a:pt x="2780058" y="1071462"/>
                  <a:pt x="2764299" y="1209772"/>
                  <a:pt x="2777754" y="1348629"/>
                </a:cubicBezTo>
                <a:cubicBezTo>
                  <a:pt x="2782361" y="1396405"/>
                  <a:pt x="2793512" y="1443308"/>
                  <a:pt x="2796058" y="1491412"/>
                </a:cubicBezTo>
                <a:cubicBezTo>
                  <a:pt x="2808180" y="1716767"/>
                  <a:pt x="2789997" y="1941359"/>
                  <a:pt x="2775088" y="2165950"/>
                </a:cubicBezTo>
                <a:cubicBezTo>
                  <a:pt x="2769633" y="2247759"/>
                  <a:pt x="2762966" y="2329567"/>
                  <a:pt x="2777876" y="2411376"/>
                </a:cubicBezTo>
                <a:cubicBezTo>
                  <a:pt x="2783785" y="2445894"/>
                  <a:pt x="2787349" y="2480670"/>
                  <a:pt x="2788562" y="2515512"/>
                </a:cubicBezTo>
                <a:lnTo>
                  <a:pt x="2785862" y="2598193"/>
                </a:lnTo>
                <a:lnTo>
                  <a:pt x="2765823" y="2598670"/>
                </a:lnTo>
                <a:cubicBezTo>
                  <a:pt x="2658539" y="2600165"/>
                  <a:pt x="2550823" y="2613972"/>
                  <a:pt x="2444081" y="2598670"/>
                </a:cubicBezTo>
                <a:cubicBezTo>
                  <a:pt x="2255735" y="2573645"/>
                  <a:pt x="2065408" y="2570205"/>
                  <a:pt x="1876379" y="2588429"/>
                </a:cubicBezTo>
                <a:cubicBezTo>
                  <a:pt x="1663187" y="2606148"/>
                  <a:pt x="1449075" y="2607414"/>
                  <a:pt x="1235711" y="2592226"/>
                </a:cubicBezTo>
                <a:cubicBezTo>
                  <a:pt x="1077655" y="2581411"/>
                  <a:pt x="919274" y="2573358"/>
                  <a:pt x="760677" y="2583023"/>
                </a:cubicBezTo>
                <a:cubicBezTo>
                  <a:pt x="699945" y="2586819"/>
                  <a:pt x="640728" y="2603387"/>
                  <a:pt x="580211" y="2605228"/>
                </a:cubicBezTo>
                <a:cubicBezTo>
                  <a:pt x="409739" y="2610520"/>
                  <a:pt x="239309" y="2608104"/>
                  <a:pt x="68912" y="2597979"/>
                </a:cubicBezTo>
                <a:lnTo>
                  <a:pt x="9851" y="2595036"/>
                </a:lnTo>
                <a:lnTo>
                  <a:pt x="14918" y="2533474"/>
                </a:lnTo>
                <a:cubicBezTo>
                  <a:pt x="24226" y="2470964"/>
                  <a:pt x="33057" y="2409078"/>
                  <a:pt x="21123" y="2345943"/>
                </a:cubicBezTo>
                <a:cubicBezTo>
                  <a:pt x="15873" y="2318439"/>
                  <a:pt x="11935" y="2290684"/>
                  <a:pt x="9189" y="2262929"/>
                </a:cubicBezTo>
                <a:cubicBezTo>
                  <a:pt x="3723" y="2192068"/>
                  <a:pt x="5681" y="2120806"/>
                  <a:pt x="15036" y="2050394"/>
                </a:cubicBezTo>
                <a:cubicBezTo>
                  <a:pt x="23988" y="1968631"/>
                  <a:pt x="9428" y="1886367"/>
                  <a:pt x="21362" y="1804853"/>
                </a:cubicBezTo>
                <a:cubicBezTo>
                  <a:pt x="29835" y="1739206"/>
                  <a:pt x="30157" y="1672681"/>
                  <a:pt x="22317" y="1606945"/>
                </a:cubicBezTo>
                <a:cubicBezTo>
                  <a:pt x="8211" y="1482675"/>
                  <a:pt x="9093" y="1357041"/>
                  <a:pt x="24942" y="1233009"/>
                </a:cubicBezTo>
                <a:cubicBezTo>
                  <a:pt x="34728" y="1160621"/>
                  <a:pt x="40337" y="1086110"/>
                  <a:pt x="22794" y="1015097"/>
                </a:cubicBezTo>
                <a:cubicBezTo>
                  <a:pt x="-18498" y="848195"/>
                  <a:pt x="5610" y="681043"/>
                  <a:pt x="22794" y="515015"/>
                </a:cubicBezTo>
                <a:cubicBezTo>
                  <a:pt x="33236" y="425851"/>
                  <a:pt x="33475" y="335698"/>
                  <a:pt x="23510" y="246472"/>
                </a:cubicBezTo>
                <a:cubicBezTo>
                  <a:pt x="14667" y="180579"/>
                  <a:pt x="9392" y="114270"/>
                  <a:pt x="7698" y="47862"/>
                </a:cubicBezTo>
                <a:lnTo>
                  <a:pt x="8577" y="16981"/>
                </a:lnTo>
                <a:lnTo>
                  <a:pt x="105876" y="19483"/>
                </a:lnTo>
                <a:cubicBezTo>
                  <a:pt x="269744" y="18941"/>
                  <a:pt x="433357" y="6953"/>
                  <a:pt x="596356" y="8998"/>
                </a:cubicBezTo>
                <a:cubicBezTo>
                  <a:pt x="687063" y="10088"/>
                  <a:pt x="777528" y="30535"/>
                  <a:pt x="868476" y="26719"/>
                </a:cubicBezTo>
                <a:cubicBezTo>
                  <a:pt x="1144104" y="15541"/>
                  <a:pt x="1419853" y="19221"/>
                  <a:pt x="1695360" y="4635"/>
                </a:cubicBezTo>
                <a:cubicBezTo>
                  <a:pt x="1762501" y="-82"/>
                  <a:pt x="1829763" y="-1196"/>
                  <a:pt x="1896921" y="1283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FEA308-E20E-75D6-FDCF-26D1138B1F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" b="19153"/>
          <a:stretch>
            <a:fillRect/>
          </a:stretch>
        </p:blipFill>
        <p:spPr>
          <a:xfrm>
            <a:off x="5371395" y="3215684"/>
            <a:ext cx="2809123" cy="3034623"/>
          </a:xfrm>
          <a:custGeom>
            <a:avLst/>
            <a:gdLst/>
            <a:ahLst/>
            <a:cxnLst/>
            <a:rect l="l" t="t" r="r" b="b"/>
            <a:pathLst>
              <a:path w="2809123" h="3034623">
                <a:moveTo>
                  <a:pt x="909359" y="1412"/>
                </a:moveTo>
                <a:cubicBezTo>
                  <a:pt x="958144" y="-855"/>
                  <a:pt x="1007041" y="-392"/>
                  <a:pt x="1055844" y="2812"/>
                </a:cubicBezTo>
                <a:cubicBezTo>
                  <a:pt x="1188892" y="11671"/>
                  <a:pt x="1321724" y="23752"/>
                  <a:pt x="1455098" y="27433"/>
                </a:cubicBezTo>
                <a:cubicBezTo>
                  <a:pt x="1585007" y="30886"/>
                  <a:pt x="1714916" y="19724"/>
                  <a:pt x="1844174" y="11211"/>
                </a:cubicBezTo>
                <a:cubicBezTo>
                  <a:pt x="2032760" y="-1215"/>
                  <a:pt x="2221452" y="7644"/>
                  <a:pt x="2410145" y="15353"/>
                </a:cubicBezTo>
                <a:cubicBezTo>
                  <a:pt x="2481555" y="18287"/>
                  <a:pt x="2552964" y="17014"/>
                  <a:pt x="2624374" y="15060"/>
                </a:cubicBezTo>
                <a:lnTo>
                  <a:pt x="2784992" y="11774"/>
                </a:lnTo>
                <a:lnTo>
                  <a:pt x="2785432" y="38761"/>
                </a:lnTo>
                <a:cubicBezTo>
                  <a:pt x="2800584" y="206742"/>
                  <a:pt x="2808948" y="374831"/>
                  <a:pt x="2808827" y="543247"/>
                </a:cubicBezTo>
                <a:cubicBezTo>
                  <a:pt x="2810305" y="612173"/>
                  <a:pt x="2806257" y="681111"/>
                  <a:pt x="2796705" y="749514"/>
                </a:cubicBezTo>
                <a:cubicBezTo>
                  <a:pt x="2780583" y="847684"/>
                  <a:pt x="2768461" y="946836"/>
                  <a:pt x="2778522" y="1046533"/>
                </a:cubicBezTo>
                <a:cubicBezTo>
                  <a:pt x="2785553" y="1115252"/>
                  <a:pt x="2789675" y="1183862"/>
                  <a:pt x="2789432" y="1252908"/>
                </a:cubicBezTo>
                <a:cubicBezTo>
                  <a:pt x="2789432" y="1411618"/>
                  <a:pt x="2787978" y="1570434"/>
                  <a:pt x="2791008" y="1729144"/>
                </a:cubicBezTo>
                <a:cubicBezTo>
                  <a:pt x="2793675" y="1870399"/>
                  <a:pt x="2799493" y="2011110"/>
                  <a:pt x="2784826" y="2152475"/>
                </a:cubicBezTo>
                <a:cubicBezTo>
                  <a:pt x="2763249" y="2361141"/>
                  <a:pt x="2770159" y="2570898"/>
                  <a:pt x="2772704" y="2780218"/>
                </a:cubicBezTo>
                <a:lnTo>
                  <a:pt x="2785201" y="3024103"/>
                </a:lnTo>
                <a:lnTo>
                  <a:pt x="2729575" y="3019707"/>
                </a:lnTo>
                <a:cubicBezTo>
                  <a:pt x="2664468" y="3010397"/>
                  <a:pt x="2600011" y="3001566"/>
                  <a:pt x="2534253" y="3013501"/>
                </a:cubicBezTo>
                <a:cubicBezTo>
                  <a:pt x="2505606" y="3018752"/>
                  <a:pt x="2476698" y="3022690"/>
                  <a:pt x="2447790" y="3025435"/>
                </a:cubicBezTo>
                <a:cubicBezTo>
                  <a:pt x="2373985" y="3030901"/>
                  <a:pt x="2299762" y="3028945"/>
                  <a:pt x="2226426" y="3019587"/>
                </a:cubicBezTo>
                <a:cubicBezTo>
                  <a:pt x="2141266" y="3010636"/>
                  <a:pt x="2055584" y="3025196"/>
                  <a:pt x="1970684" y="3013262"/>
                </a:cubicBezTo>
                <a:cubicBezTo>
                  <a:pt x="1902309" y="3004788"/>
                  <a:pt x="1833021" y="3004466"/>
                  <a:pt x="1764554" y="3012307"/>
                </a:cubicBezTo>
                <a:cubicBezTo>
                  <a:pt x="1635120" y="3026413"/>
                  <a:pt x="1504268" y="3025530"/>
                  <a:pt x="1375082" y="3009682"/>
                </a:cubicBezTo>
                <a:cubicBezTo>
                  <a:pt x="1299687" y="2999895"/>
                  <a:pt x="1222081" y="2994286"/>
                  <a:pt x="1148118" y="3011830"/>
                </a:cubicBezTo>
                <a:cubicBezTo>
                  <a:pt x="974281" y="3053123"/>
                  <a:pt x="800184" y="3029015"/>
                  <a:pt x="627259" y="3011830"/>
                </a:cubicBezTo>
                <a:cubicBezTo>
                  <a:pt x="534391" y="3001387"/>
                  <a:pt x="440493" y="3001148"/>
                  <a:pt x="347559" y="3011113"/>
                </a:cubicBezTo>
                <a:cubicBezTo>
                  <a:pt x="278929" y="3019957"/>
                  <a:pt x="209866" y="3025232"/>
                  <a:pt x="140699" y="3026927"/>
                </a:cubicBezTo>
                <a:lnTo>
                  <a:pt x="44501" y="3024299"/>
                </a:lnTo>
                <a:lnTo>
                  <a:pt x="26973" y="2893528"/>
                </a:lnTo>
                <a:cubicBezTo>
                  <a:pt x="-4174" y="2764506"/>
                  <a:pt x="-10619" y="2635110"/>
                  <a:pt x="19693" y="2504963"/>
                </a:cubicBezTo>
                <a:cubicBezTo>
                  <a:pt x="48311" y="2384006"/>
                  <a:pt x="46914" y="2257385"/>
                  <a:pt x="15637" y="2137152"/>
                </a:cubicBezTo>
                <a:cubicBezTo>
                  <a:pt x="8714" y="2106022"/>
                  <a:pt x="4478" y="2074304"/>
                  <a:pt x="2986" y="2042386"/>
                </a:cubicBezTo>
                <a:cubicBezTo>
                  <a:pt x="-6442" y="1925867"/>
                  <a:pt x="9430" y="1810973"/>
                  <a:pt x="22676" y="1695829"/>
                </a:cubicBezTo>
                <a:cubicBezTo>
                  <a:pt x="31508" y="1622442"/>
                  <a:pt x="44993" y="1548304"/>
                  <a:pt x="22676" y="1475668"/>
                </a:cubicBezTo>
                <a:cubicBezTo>
                  <a:pt x="7389" y="1425047"/>
                  <a:pt x="3989" y="1371313"/>
                  <a:pt x="12773" y="1319017"/>
                </a:cubicBezTo>
                <a:cubicBezTo>
                  <a:pt x="27582" y="1226202"/>
                  <a:pt x="30672" y="1131749"/>
                  <a:pt x="21961" y="1038096"/>
                </a:cubicBezTo>
                <a:cubicBezTo>
                  <a:pt x="16209" y="976348"/>
                  <a:pt x="17092" y="914112"/>
                  <a:pt x="24587" y="852564"/>
                </a:cubicBezTo>
                <a:cubicBezTo>
                  <a:pt x="34491" y="769801"/>
                  <a:pt x="49886" y="685536"/>
                  <a:pt x="31150" y="602524"/>
                </a:cubicBezTo>
                <a:cubicBezTo>
                  <a:pt x="1315" y="470626"/>
                  <a:pt x="7282" y="338854"/>
                  <a:pt x="19217" y="205958"/>
                </a:cubicBezTo>
                <a:cubicBezTo>
                  <a:pt x="23692" y="156512"/>
                  <a:pt x="28406" y="106785"/>
                  <a:pt x="29763" y="56918"/>
                </a:cubicBezTo>
                <a:lnTo>
                  <a:pt x="29335" y="22484"/>
                </a:lnTo>
                <a:lnTo>
                  <a:pt x="182423" y="11326"/>
                </a:lnTo>
                <a:cubicBezTo>
                  <a:pt x="307134" y="-180"/>
                  <a:pt x="431415" y="11326"/>
                  <a:pt x="556126" y="18689"/>
                </a:cubicBezTo>
                <a:cubicBezTo>
                  <a:pt x="625195" y="22602"/>
                  <a:pt x="694588" y="27319"/>
                  <a:pt x="763549" y="16388"/>
                </a:cubicBezTo>
                <a:cubicBezTo>
                  <a:pt x="811902" y="8674"/>
                  <a:pt x="860574" y="3678"/>
                  <a:pt x="909359" y="1412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47F770-9678-0571-D91C-7E8215D912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176" r="3" b="16993"/>
          <a:stretch>
            <a:fillRect/>
          </a:stretch>
        </p:blipFill>
        <p:spPr>
          <a:xfrm>
            <a:off x="8344949" y="453323"/>
            <a:ext cx="3451906" cy="3553662"/>
          </a:xfrm>
          <a:custGeom>
            <a:avLst/>
            <a:gdLst/>
            <a:ahLst/>
            <a:cxnLst/>
            <a:rect l="l" t="t" r="r" b="b"/>
            <a:pathLst>
              <a:path w="3451906" h="3553662">
                <a:moveTo>
                  <a:pt x="723689" y="906"/>
                </a:moveTo>
                <a:cubicBezTo>
                  <a:pt x="772066" y="2729"/>
                  <a:pt x="820443" y="7023"/>
                  <a:pt x="868820" y="11181"/>
                </a:cubicBezTo>
                <a:cubicBezTo>
                  <a:pt x="1039107" y="26039"/>
                  <a:pt x="1209273" y="19359"/>
                  <a:pt x="1379198" y="8454"/>
                </a:cubicBezTo>
                <a:cubicBezTo>
                  <a:pt x="1496186" y="1474"/>
                  <a:pt x="1613486" y="5305"/>
                  <a:pt x="1729930" y="19904"/>
                </a:cubicBezTo>
                <a:lnTo>
                  <a:pt x="1770732" y="22354"/>
                </a:lnTo>
                <a:lnTo>
                  <a:pt x="1793470" y="25525"/>
                </a:lnTo>
                <a:lnTo>
                  <a:pt x="1895014" y="29765"/>
                </a:lnTo>
                <a:lnTo>
                  <a:pt x="1895984" y="30265"/>
                </a:lnTo>
                <a:lnTo>
                  <a:pt x="1908078" y="30265"/>
                </a:lnTo>
                <a:lnTo>
                  <a:pt x="1909048" y="29667"/>
                </a:lnTo>
                <a:lnTo>
                  <a:pt x="2008240" y="25525"/>
                </a:lnTo>
                <a:lnTo>
                  <a:pt x="2081672" y="15283"/>
                </a:lnTo>
                <a:lnTo>
                  <a:pt x="2184918" y="9562"/>
                </a:lnTo>
                <a:cubicBezTo>
                  <a:pt x="2268544" y="8356"/>
                  <a:pt x="2352209" y="10573"/>
                  <a:pt x="2435750" y="16224"/>
                </a:cubicBezTo>
                <a:cubicBezTo>
                  <a:pt x="2589588" y="24540"/>
                  <a:pt x="2743185" y="15952"/>
                  <a:pt x="2896904" y="5864"/>
                </a:cubicBezTo>
                <a:cubicBezTo>
                  <a:pt x="2988276" y="-133"/>
                  <a:pt x="3079618" y="1639"/>
                  <a:pt x="3170959" y="5268"/>
                </a:cubicBezTo>
                <a:lnTo>
                  <a:pt x="3437940" y="15543"/>
                </a:lnTo>
                <a:lnTo>
                  <a:pt x="3440062" y="77084"/>
                </a:lnTo>
                <a:cubicBezTo>
                  <a:pt x="3439759" y="207598"/>
                  <a:pt x="3426999" y="337557"/>
                  <a:pt x="3419542" y="467764"/>
                </a:cubicBezTo>
                <a:cubicBezTo>
                  <a:pt x="3416314" y="527314"/>
                  <a:pt x="3411472" y="587156"/>
                  <a:pt x="3410666" y="646723"/>
                </a:cubicBezTo>
                <a:cubicBezTo>
                  <a:pt x="3409858" y="706293"/>
                  <a:pt x="3413086" y="765586"/>
                  <a:pt x="3425999" y="824040"/>
                </a:cubicBezTo>
                <a:cubicBezTo>
                  <a:pt x="3458153" y="973974"/>
                  <a:pt x="3447305" y="1120693"/>
                  <a:pt x="3425999" y="1269168"/>
                </a:cubicBezTo>
                <a:cubicBezTo>
                  <a:pt x="3415281" y="1344279"/>
                  <a:pt x="3402111" y="1421878"/>
                  <a:pt x="3425353" y="1494944"/>
                </a:cubicBezTo>
                <a:cubicBezTo>
                  <a:pt x="3464867" y="1616236"/>
                  <a:pt x="3452342" y="1736506"/>
                  <a:pt x="3438266" y="1858381"/>
                </a:cubicBezTo>
                <a:cubicBezTo>
                  <a:pt x="3429228" y="1937294"/>
                  <a:pt x="3419930" y="2017084"/>
                  <a:pt x="3430518" y="2095996"/>
                </a:cubicBezTo>
                <a:cubicBezTo>
                  <a:pt x="3446660" y="2216411"/>
                  <a:pt x="3439170" y="2335949"/>
                  <a:pt x="3431293" y="2456072"/>
                </a:cubicBezTo>
                <a:cubicBezTo>
                  <a:pt x="3426129" y="2537469"/>
                  <a:pt x="3413086" y="2619889"/>
                  <a:pt x="3430002" y="2700556"/>
                </a:cubicBezTo>
                <a:cubicBezTo>
                  <a:pt x="3441812" y="2765790"/>
                  <a:pt x="3444254" y="2832749"/>
                  <a:pt x="3437233" y="2898861"/>
                </a:cubicBezTo>
                <a:cubicBezTo>
                  <a:pt x="3429485" y="3003493"/>
                  <a:pt x="3415798" y="3108125"/>
                  <a:pt x="3435297" y="3213050"/>
                </a:cubicBezTo>
                <a:cubicBezTo>
                  <a:pt x="3445497" y="3268582"/>
                  <a:pt x="3441754" y="3324843"/>
                  <a:pt x="3438137" y="3380812"/>
                </a:cubicBezTo>
                <a:lnTo>
                  <a:pt x="3429447" y="3533975"/>
                </a:lnTo>
                <a:lnTo>
                  <a:pt x="3428457" y="3533971"/>
                </a:lnTo>
                <a:cubicBezTo>
                  <a:pt x="3362736" y="3534214"/>
                  <a:pt x="3297429" y="3530092"/>
                  <a:pt x="3232020" y="3523062"/>
                </a:cubicBezTo>
                <a:cubicBezTo>
                  <a:pt x="3137124" y="3513000"/>
                  <a:pt x="3042746" y="3525122"/>
                  <a:pt x="2949304" y="3541245"/>
                </a:cubicBezTo>
                <a:cubicBezTo>
                  <a:pt x="2884196" y="3550796"/>
                  <a:pt x="2818577" y="3554844"/>
                  <a:pt x="2752970" y="3553366"/>
                </a:cubicBezTo>
                <a:cubicBezTo>
                  <a:pt x="2592664" y="3553487"/>
                  <a:pt x="2432670" y="3545124"/>
                  <a:pt x="2272778" y="3529971"/>
                </a:cubicBezTo>
                <a:cubicBezTo>
                  <a:pt x="2213920" y="3526298"/>
                  <a:pt x="2154916" y="3527959"/>
                  <a:pt x="2096275" y="3534941"/>
                </a:cubicBezTo>
                <a:cubicBezTo>
                  <a:pt x="2030066" y="3541923"/>
                  <a:pt x="1963369" y="3539486"/>
                  <a:pt x="1897658" y="3527668"/>
                </a:cubicBezTo>
                <a:cubicBezTo>
                  <a:pt x="1858723" y="3520213"/>
                  <a:pt x="1819789" y="3518153"/>
                  <a:pt x="1780854" y="3518637"/>
                </a:cubicBezTo>
                <a:cubicBezTo>
                  <a:pt x="1741920" y="3519123"/>
                  <a:pt x="1702985" y="3522153"/>
                  <a:pt x="1664051" y="3524880"/>
                </a:cubicBezTo>
                <a:cubicBezTo>
                  <a:pt x="1450275" y="3539790"/>
                  <a:pt x="1236498" y="3557973"/>
                  <a:pt x="1021996" y="3545850"/>
                </a:cubicBezTo>
                <a:cubicBezTo>
                  <a:pt x="976208" y="3543304"/>
                  <a:pt x="931564" y="3532154"/>
                  <a:pt x="886089" y="3527546"/>
                </a:cubicBezTo>
                <a:cubicBezTo>
                  <a:pt x="753918" y="3514091"/>
                  <a:pt x="622269" y="3529851"/>
                  <a:pt x="490410" y="3536275"/>
                </a:cubicBezTo>
                <a:cubicBezTo>
                  <a:pt x="344484" y="3545511"/>
                  <a:pt x="198194" y="3543645"/>
                  <a:pt x="52476" y="3530699"/>
                </a:cubicBezTo>
                <a:lnTo>
                  <a:pt x="16096" y="3528137"/>
                </a:lnTo>
                <a:lnTo>
                  <a:pt x="13820" y="3457111"/>
                </a:lnTo>
                <a:cubicBezTo>
                  <a:pt x="6425" y="3369848"/>
                  <a:pt x="-1454" y="3282586"/>
                  <a:pt x="8728" y="3195323"/>
                </a:cubicBezTo>
                <a:cubicBezTo>
                  <a:pt x="18037" y="3120746"/>
                  <a:pt x="19541" y="3045559"/>
                  <a:pt x="13214" y="2970732"/>
                </a:cubicBezTo>
                <a:cubicBezTo>
                  <a:pt x="6911" y="2888880"/>
                  <a:pt x="6911" y="2806721"/>
                  <a:pt x="13214" y="2724870"/>
                </a:cubicBezTo>
                <a:cubicBezTo>
                  <a:pt x="18062" y="2646442"/>
                  <a:pt x="26184" y="2567797"/>
                  <a:pt x="17457" y="2489589"/>
                </a:cubicBezTo>
                <a:cubicBezTo>
                  <a:pt x="5335" y="2379639"/>
                  <a:pt x="9335" y="2270015"/>
                  <a:pt x="16729" y="2160282"/>
                </a:cubicBezTo>
                <a:cubicBezTo>
                  <a:pt x="22790" y="2069639"/>
                  <a:pt x="31640" y="1978667"/>
                  <a:pt x="17335" y="1888460"/>
                </a:cubicBezTo>
                <a:cubicBezTo>
                  <a:pt x="159" y="1768104"/>
                  <a:pt x="-4267" y="1646557"/>
                  <a:pt x="4122" y="1525448"/>
                </a:cubicBezTo>
                <a:cubicBezTo>
                  <a:pt x="17093" y="1276969"/>
                  <a:pt x="13820" y="1028271"/>
                  <a:pt x="23760" y="779682"/>
                </a:cubicBezTo>
                <a:cubicBezTo>
                  <a:pt x="27153" y="697655"/>
                  <a:pt x="8971" y="616065"/>
                  <a:pt x="8002" y="534256"/>
                </a:cubicBezTo>
                <a:cubicBezTo>
                  <a:pt x="6790" y="436250"/>
                  <a:pt x="11124" y="337998"/>
                  <a:pt x="14291" y="239596"/>
                </a:cubicBezTo>
                <a:lnTo>
                  <a:pt x="13744" y="13183"/>
                </a:lnTo>
                <a:lnTo>
                  <a:pt x="56934" y="10499"/>
                </a:lnTo>
                <a:cubicBezTo>
                  <a:pt x="147688" y="3411"/>
                  <a:pt x="238784" y="3411"/>
                  <a:pt x="329538" y="10499"/>
                </a:cubicBezTo>
                <a:cubicBezTo>
                  <a:pt x="412505" y="17614"/>
                  <a:pt x="495870" y="15924"/>
                  <a:pt x="578558" y="5455"/>
                </a:cubicBezTo>
                <a:cubicBezTo>
                  <a:pt x="626936" y="-270"/>
                  <a:pt x="675313" y="-917"/>
                  <a:pt x="723689" y="906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0858AF-55DA-11AB-6EA6-769209244D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558" r="4" b="34937"/>
          <a:stretch>
            <a:fillRect/>
          </a:stretch>
        </p:blipFill>
        <p:spPr>
          <a:xfrm>
            <a:off x="8350554" y="4171427"/>
            <a:ext cx="3434858" cy="2084130"/>
          </a:xfrm>
          <a:custGeom>
            <a:avLst/>
            <a:gdLst/>
            <a:ahLst/>
            <a:cxnLst/>
            <a:rect l="l" t="t" r="r" b="b"/>
            <a:pathLst>
              <a:path w="3434858" h="2084130">
                <a:moveTo>
                  <a:pt x="1225971" y="1141"/>
                </a:moveTo>
                <a:cubicBezTo>
                  <a:pt x="1283624" y="3345"/>
                  <a:pt x="1341187" y="8746"/>
                  <a:pt x="1398467" y="17334"/>
                </a:cubicBezTo>
                <a:cubicBezTo>
                  <a:pt x="1484331" y="31639"/>
                  <a:pt x="1570921" y="22789"/>
                  <a:pt x="1657200" y="16728"/>
                </a:cubicBezTo>
                <a:cubicBezTo>
                  <a:pt x="1761649" y="9334"/>
                  <a:pt x="1865993" y="5334"/>
                  <a:pt x="1970648" y="17456"/>
                </a:cubicBezTo>
                <a:cubicBezTo>
                  <a:pt x="2045091" y="26183"/>
                  <a:pt x="2119948" y="18061"/>
                  <a:pt x="2194600" y="13213"/>
                </a:cubicBezTo>
                <a:cubicBezTo>
                  <a:pt x="2272509" y="6910"/>
                  <a:pt x="2350711" y="6910"/>
                  <a:pt x="2428622" y="13213"/>
                </a:cubicBezTo>
                <a:cubicBezTo>
                  <a:pt x="2499846" y="19540"/>
                  <a:pt x="2571412" y="18037"/>
                  <a:pt x="2642398" y="8727"/>
                </a:cubicBezTo>
                <a:cubicBezTo>
                  <a:pt x="2725458" y="-1455"/>
                  <a:pt x="2808518" y="6424"/>
                  <a:pt x="2891579" y="13819"/>
                </a:cubicBezTo>
                <a:cubicBezTo>
                  <a:pt x="3037765" y="27031"/>
                  <a:pt x="3183847" y="21092"/>
                  <a:pt x="3329721" y="11394"/>
                </a:cubicBezTo>
                <a:lnTo>
                  <a:pt x="3422995" y="10092"/>
                </a:lnTo>
                <a:lnTo>
                  <a:pt x="3423106" y="30386"/>
                </a:lnTo>
                <a:cubicBezTo>
                  <a:pt x="3435867" y="237971"/>
                  <a:pt x="3438238" y="446198"/>
                  <a:pt x="3430208" y="654090"/>
                </a:cubicBezTo>
                <a:cubicBezTo>
                  <a:pt x="3423106" y="827990"/>
                  <a:pt x="3429304" y="1002474"/>
                  <a:pt x="3417295" y="1176228"/>
                </a:cubicBezTo>
                <a:cubicBezTo>
                  <a:pt x="3411355" y="1261425"/>
                  <a:pt x="3404770" y="1348083"/>
                  <a:pt x="3419490" y="1431526"/>
                </a:cubicBezTo>
                <a:cubicBezTo>
                  <a:pt x="3444413" y="1572253"/>
                  <a:pt x="3430724" y="1710643"/>
                  <a:pt x="3415229" y="1849910"/>
                </a:cubicBezTo>
                <a:cubicBezTo>
                  <a:pt x="3410101" y="1894678"/>
                  <a:pt x="3408864" y="1939801"/>
                  <a:pt x="3411481" y="1984635"/>
                </a:cubicBezTo>
                <a:lnTo>
                  <a:pt x="3420281" y="2045052"/>
                </a:lnTo>
                <a:lnTo>
                  <a:pt x="3334389" y="2032837"/>
                </a:lnTo>
                <a:cubicBezTo>
                  <a:pt x="3297879" y="2029644"/>
                  <a:pt x="3261227" y="2028419"/>
                  <a:pt x="3224622" y="2029160"/>
                </a:cubicBezTo>
                <a:cubicBezTo>
                  <a:pt x="3151412" y="2030641"/>
                  <a:pt x="3078391" y="2039983"/>
                  <a:pt x="3007079" y="2057157"/>
                </a:cubicBezTo>
                <a:cubicBezTo>
                  <a:pt x="2872697" y="2088306"/>
                  <a:pt x="2737925" y="2094750"/>
                  <a:pt x="2602371" y="2064436"/>
                </a:cubicBezTo>
                <a:cubicBezTo>
                  <a:pt x="2476389" y="2035818"/>
                  <a:pt x="2344507" y="2037215"/>
                  <a:pt x="2219280" y="2068494"/>
                </a:cubicBezTo>
                <a:cubicBezTo>
                  <a:pt x="2186857" y="2075416"/>
                  <a:pt x="2153821" y="2079653"/>
                  <a:pt x="2120577" y="2081145"/>
                </a:cubicBezTo>
                <a:cubicBezTo>
                  <a:pt x="1999217" y="2090573"/>
                  <a:pt x="1879549" y="2074701"/>
                  <a:pt x="1759622" y="2061453"/>
                </a:cubicBezTo>
                <a:cubicBezTo>
                  <a:pt x="1683186" y="2052622"/>
                  <a:pt x="1605969" y="2039136"/>
                  <a:pt x="1530313" y="2061453"/>
                </a:cubicBezTo>
                <a:cubicBezTo>
                  <a:pt x="1477590" y="2076742"/>
                  <a:pt x="1421623" y="2080142"/>
                  <a:pt x="1367155" y="2071358"/>
                </a:cubicBezTo>
                <a:cubicBezTo>
                  <a:pt x="1270484" y="2056548"/>
                  <a:pt x="1172107" y="2053457"/>
                  <a:pt x="1074563" y="2062169"/>
                </a:cubicBezTo>
                <a:cubicBezTo>
                  <a:pt x="1010251" y="2067921"/>
                  <a:pt x="945429" y="2067038"/>
                  <a:pt x="881325" y="2059543"/>
                </a:cubicBezTo>
                <a:cubicBezTo>
                  <a:pt x="795121" y="2049639"/>
                  <a:pt x="707357" y="2034243"/>
                  <a:pt x="620895" y="2052980"/>
                </a:cubicBezTo>
                <a:cubicBezTo>
                  <a:pt x="483518" y="2082816"/>
                  <a:pt x="346272" y="2076848"/>
                  <a:pt x="207854" y="2064914"/>
                </a:cubicBezTo>
                <a:cubicBezTo>
                  <a:pt x="156354" y="2060439"/>
                  <a:pt x="104562" y="2055725"/>
                  <a:pt x="52622" y="2054367"/>
                </a:cubicBezTo>
                <a:lnTo>
                  <a:pt x="12047" y="2054851"/>
                </a:lnTo>
                <a:lnTo>
                  <a:pt x="2957" y="1815310"/>
                </a:lnTo>
                <a:cubicBezTo>
                  <a:pt x="-270" y="1732929"/>
                  <a:pt x="-1846" y="1650548"/>
                  <a:pt x="3487" y="1568139"/>
                </a:cubicBezTo>
                <a:cubicBezTo>
                  <a:pt x="12457" y="1429500"/>
                  <a:pt x="20094" y="1290971"/>
                  <a:pt x="12700" y="1152224"/>
                </a:cubicBezTo>
                <a:cubicBezTo>
                  <a:pt x="7675" y="1076879"/>
                  <a:pt x="5703" y="1001421"/>
                  <a:pt x="6775" y="925999"/>
                </a:cubicBezTo>
                <a:lnTo>
                  <a:pt x="11863" y="832882"/>
                </a:lnTo>
                <a:lnTo>
                  <a:pt x="20970" y="766654"/>
                </a:lnTo>
                <a:lnTo>
                  <a:pt x="24654" y="677192"/>
                </a:lnTo>
                <a:lnTo>
                  <a:pt x="25185" y="676317"/>
                </a:lnTo>
                <a:lnTo>
                  <a:pt x="25185" y="665409"/>
                </a:lnTo>
                <a:lnTo>
                  <a:pt x="24741" y="664535"/>
                </a:lnTo>
                <a:lnTo>
                  <a:pt x="20970" y="572951"/>
                </a:lnTo>
                <a:lnTo>
                  <a:pt x="18150" y="552445"/>
                </a:lnTo>
                <a:lnTo>
                  <a:pt x="15972" y="515645"/>
                </a:lnTo>
                <a:cubicBezTo>
                  <a:pt x="2990" y="410624"/>
                  <a:pt x="-416" y="304831"/>
                  <a:pt x="5790" y="199319"/>
                </a:cubicBezTo>
                <a:lnTo>
                  <a:pt x="13901" y="9025"/>
                </a:lnTo>
                <a:lnTo>
                  <a:pt x="109477" y="8001"/>
                </a:lnTo>
                <a:cubicBezTo>
                  <a:pt x="187346" y="8970"/>
                  <a:pt x="265007" y="27152"/>
                  <a:pt x="343084" y="23759"/>
                </a:cubicBezTo>
                <a:cubicBezTo>
                  <a:pt x="579702" y="13819"/>
                  <a:pt x="816423" y="17092"/>
                  <a:pt x="1052937" y="4121"/>
                </a:cubicBezTo>
                <a:cubicBezTo>
                  <a:pt x="1110576" y="-73"/>
                  <a:pt x="1168318" y="-1064"/>
                  <a:pt x="1225971" y="1141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625F40-0DB0-E16A-365E-CFD44433D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1100"/>
              <a:t>Θεωρία Υπολογισμού 280 - </a:t>
            </a:r>
            <a:r>
              <a:rPr lang="en-US" sz="1100"/>
              <a:t>CSD UoC - </a:t>
            </a:r>
            <a:r>
              <a:rPr lang="el-GR" sz="1100"/>
              <a:t>Χαράλαμπος Τσουρακάκης</a:t>
            </a:r>
            <a:endParaRPr lang="en-US" sz="11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06C1AB-A6E5-B774-F1EF-BCB81B427872}"/>
              </a:ext>
            </a:extLst>
          </p:cNvPr>
          <p:cNvSpPr txBox="1">
            <a:spLocks/>
          </p:cNvSpPr>
          <p:nvPr/>
        </p:nvSpPr>
        <p:spPr>
          <a:xfrm>
            <a:off x="205641" y="4328242"/>
            <a:ext cx="5371395" cy="809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2400" b="1" dirty="0"/>
              <a:t> </a:t>
            </a:r>
            <a:endParaRPr lang="el-GR" sz="2400" dirty="0"/>
          </a:p>
          <a:p>
            <a:pPr marL="0" indent="0">
              <a:buFont typeface="Arial" panose="020B0604020202020204" pitchFamily="34" charset="0"/>
              <a:buNone/>
            </a:pPr>
            <a:endParaRPr lang="el-GR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/>
              <a:t>Church</a:t>
            </a:r>
            <a:r>
              <a:rPr lang="en-US" sz="2400" dirty="0"/>
              <a:t> </a:t>
            </a:r>
            <a:r>
              <a:rPr lang="el-GR" sz="2400" dirty="0"/>
              <a:t>και </a:t>
            </a:r>
            <a:r>
              <a:rPr lang="en-US" sz="2400" b="1" dirty="0"/>
              <a:t>Turing</a:t>
            </a:r>
            <a:r>
              <a:rPr lang="en-US" sz="2400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2400" dirty="0"/>
              <a:t>υπάρχουν όρια στον υπολογισμό;</a:t>
            </a: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B22E26F-D9D6-8221-5A5F-3DA5B110A28C}"/>
              </a:ext>
            </a:extLst>
          </p:cNvPr>
          <p:cNvSpPr txBox="1">
            <a:spLocks/>
          </p:cNvSpPr>
          <p:nvPr/>
        </p:nvSpPr>
        <p:spPr>
          <a:xfrm>
            <a:off x="0" y="3794622"/>
            <a:ext cx="5371395" cy="1157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/>
              <a:t>Gödel</a:t>
            </a:r>
            <a:r>
              <a:rPr lang="en-US" sz="2400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2400" dirty="0"/>
              <a:t>υπάρχουν όρια στην τυπική απόδειξη;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2400" b="1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74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65A0-3B5D-8EE7-1ED2-B0729373F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5BF19-64A5-D1DD-CF8E-7110C4F40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FA884F-43B3-5B73-6AF2-477E6ACB97AB}"/>
              </a:ext>
            </a:extLst>
          </p:cNvPr>
          <p:cNvSpPr/>
          <p:nvPr/>
        </p:nvSpPr>
        <p:spPr>
          <a:xfrm>
            <a:off x="838199" y="1714010"/>
            <a:ext cx="3644363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Εισαγωγή</a:t>
            </a:r>
          </a:p>
          <a:p>
            <a:pPr algn="ctr"/>
            <a:r>
              <a:rPr lang="el-GR" dirty="0"/>
              <a:t>Μαθηματικό Υπόβαθρο</a:t>
            </a:r>
            <a:br>
              <a:rPr lang="el-GR" dirty="0"/>
            </a:br>
            <a:r>
              <a:rPr lang="el-GR" dirty="0"/>
              <a:t>Εισαγωγή στην </a:t>
            </a:r>
            <a:r>
              <a:rPr lang="en-US" dirty="0"/>
              <a:t>Lean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8BFBEF-ACFD-02F7-AC4D-6C14F8DF5C0A}"/>
              </a:ext>
            </a:extLst>
          </p:cNvPr>
          <p:cNvSpPr/>
          <p:nvPr/>
        </p:nvSpPr>
        <p:spPr>
          <a:xfrm>
            <a:off x="6096000" y="3559591"/>
            <a:ext cx="2829383" cy="106051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Μηχανές </a:t>
            </a:r>
            <a:r>
              <a:rPr lang="en-US" dirty="0"/>
              <a:t>Turing</a:t>
            </a:r>
            <a:endParaRPr lang="el-GR" dirty="0"/>
          </a:p>
          <a:p>
            <a:pPr algn="ctr"/>
            <a:r>
              <a:rPr lang="en-US" dirty="0"/>
              <a:t>Universal Turing Machines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F8C9D7-24E3-0A8B-F848-76DD3FD7342F}"/>
              </a:ext>
            </a:extLst>
          </p:cNvPr>
          <p:cNvSpPr/>
          <p:nvPr/>
        </p:nvSpPr>
        <p:spPr>
          <a:xfrm>
            <a:off x="2914286" y="2941899"/>
            <a:ext cx="2907667" cy="79698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Θεωρία </a:t>
            </a:r>
            <a:r>
              <a:rPr lang="el-GR" dirty="0" err="1">
                <a:solidFill>
                  <a:schemeClr val="tx1"/>
                </a:solidFill>
              </a:rPr>
              <a:t>Υπολογισιμ</a:t>
            </a:r>
            <a:r>
              <a:rPr lang="en-US" dirty="0" err="1">
                <a:solidFill>
                  <a:schemeClr val="tx1"/>
                </a:solidFill>
              </a:rPr>
              <a:t>ό</a:t>
            </a:r>
            <a:r>
              <a:rPr lang="el-GR" dirty="0" err="1">
                <a:solidFill>
                  <a:schemeClr val="tx1"/>
                </a:solidFill>
              </a:rPr>
              <a:t>τητας</a:t>
            </a:r>
            <a:r>
              <a:rPr lang="el-GR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8196E3-8739-8B85-0128-8199C5234246}"/>
              </a:ext>
            </a:extLst>
          </p:cNvPr>
          <p:cNvSpPr/>
          <p:nvPr/>
        </p:nvSpPr>
        <p:spPr>
          <a:xfrm>
            <a:off x="9254836" y="3559590"/>
            <a:ext cx="1754909" cy="13111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Context free </a:t>
            </a:r>
          </a:p>
          <a:p>
            <a:pPr algn="ctr"/>
            <a:r>
              <a:rPr lang="en-US" dirty="0"/>
              <a:t>Languages</a:t>
            </a:r>
            <a:r>
              <a:rPr lang="el-GR" dirty="0"/>
              <a:t>, </a:t>
            </a:r>
          </a:p>
          <a:p>
            <a:pPr algn="ctr"/>
            <a:r>
              <a:rPr lang="en-US" dirty="0"/>
              <a:t>Pushdown automata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1AF262DD-581B-636D-112D-CE5EE0BF0171}"/>
              </a:ext>
            </a:extLst>
          </p:cNvPr>
          <p:cNvSpPr/>
          <p:nvPr/>
        </p:nvSpPr>
        <p:spPr>
          <a:xfrm rot="16200000">
            <a:off x="4679304" y="1806920"/>
            <a:ext cx="233996" cy="57795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08B965CC-17A9-77DB-8FC6-7489BDC843E0}"/>
              </a:ext>
            </a:extLst>
          </p:cNvPr>
          <p:cNvSpPr/>
          <p:nvPr/>
        </p:nvSpPr>
        <p:spPr>
          <a:xfrm>
            <a:off x="10211025" y="2648123"/>
            <a:ext cx="249340" cy="91146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696B0A33-D1E4-D3FF-4C19-8AD420BFCEE5}"/>
              </a:ext>
            </a:extLst>
          </p:cNvPr>
          <p:cNvSpPr/>
          <p:nvPr/>
        </p:nvSpPr>
        <p:spPr>
          <a:xfrm rot="16200000">
            <a:off x="429668" y="1854126"/>
            <a:ext cx="180017" cy="587523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FAAC42-D728-246A-33BB-812A0D70E43F}"/>
              </a:ext>
            </a:extLst>
          </p:cNvPr>
          <p:cNvSpPr/>
          <p:nvPr/>
        </p:nvSpPr>
        <p:spPr>
          <a:xfrm>
            <a:off x="5110042" y="1733723"/>
            <a:ext cx="2163264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Strings </a:t>
            </a:r>
            <a:r>
              <a:rPr lang="el-GR" dirty="0"/>
              <a:t>(συμβολοσειρές)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F09A2C-27F4-05A9-3C46-82D3F88D979A}"/>
              </a:ext>
            </a:extLst>
          </p:cNvPr>
          <p:cNvSpPr/>
          <p:nvPr/>
        </p:nvSpPr>
        <p:spPr>
          <a:xfrm>
            <a:off x="7844041" y="1733723"/>
            <a:ext cx="2616324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Regular languages,</a:t>
            </a:r>
          </a:p>
          <a:p>
            <a:pPr algn="ctr"/>
            <a:r>
              <a:rPr lang="el-GR" dirty="0"/>
              <a:t>Πεπερασμένα αυτόματα</a:t>
            </a:r>
            <a:endParaRPr lang="en-US" dirty="0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D27FCF50-3258-F87F-AEF6-8D466A8A6412}"/>
              </a:ext>
            </a:extLst>
          </p:cNvPr>
          <p:cNvSpPr/>
          <p:nvPr/>
        </p:nvSpPr>
        <p:spPr>
          <a:xfrm rot="16200000">
            <a:off x="7445287" y="1831919"/>
            <a:ext cx="233996" cy="57795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E7F406-D973-E1BC-5550-9E9B87A900B8}"/>
              </a:ext>
            </a:extLst>
          </p:cNvPr>
          <p:cNvSpPr/>
          <p:nvPr/>
        </p:nvSpPr>
        <p:spPr>
          <a:xfrm>
            <a:off x="3040814" y="4774929"/>
            <a:ext cx="2937164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Θεωρία Πολυπλοκότητας</a:t>
            </a:r>
          </a:p>
          <a:p>
            <a:pPr algn="ctr"/>
            <a:r>
              <a:rPr lang="en-US" dirty="0"/>
              <a:t>NP-completeness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E1A35E-1902-CB40-6F9C-237D96C9C274}"/>
              </a:ext>
            </a:extLst>
          </p:cNvPr>
          <p:cNvSpPr/>
          <p:nvPr/>
        </p:nvSpPr>
        <p:spPr>
          <a:xfrm>
            <a:off x="0" y="3855782"/>
            <a:ext cx="2829383" cy="12882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Τι υπάρχει πέραν του 280: επιλεγμένα θέματα όπως </a:t>
            </a:r>
            <a:r>
              <a:rPr lang="el-GR" dirty="0" err="1">
                <a:solidFill>
                  <a:schemeClr val="bg1"/>
                </a:solidFill>
              </a:rPr>
              <a:t>τυχαιότητα</a:t>
            </a:r>
            <a:r>
              <a:rPr lang="el-GR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60FA9BC2-0965-4160-7C60-8A0D47EDB203}"/>
              </a:ext>
            </a:extLst>
          </p:cNvPr>
          <p:cNvSpPr/>
          <p:nvPr/>
        </p:nvSpPr>
        <p:spPr>
          <a:xfrm rot="5400000">
            <a:off x="9003026" y="3849139"/>
            <a:ext cx="174165" cy="32945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B47C2DC1-8635-0E7B-D774-F78EB251717A}"/>
              </a:ext>
            </a:extLst>
          </p:cNvPr>
          <p:cNvSpPr/>
          <p:nvPr/>
        </p:nvSpPr>
        <p:spPr>
          <a:xfrm rot="6559969" flipH="1">
            <a:off x="5508303" y="3465853"/>
            <a:ext cx="202905" cy="9605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86BCCA87-A70F-CD47-5C9A-6DA01ABA40BD}"/>
              </a:ext>
            </a:extLst>
          </p:cNvPr>
          <p:cNvSpPr/>
          <p:nvPr/>
        </p:nvSpPr>
        <p:spPr>
          <a:xfrm rot="4248702">
            <a:off x="5540437" y="4136599"/>
            <a:ext cx="210589" cy="88022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54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5A6A2-5D6D-E073-A23F-C17B4060B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Βαθμολόγηση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9BF76-A0C4-A3F5-D053-434152D51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err="1"/>
              <a:t>Τελική</a:t>
            </a:r>
            <a:r>
              <a:rPr lang="en-US" dirty="0"/>
              <a:t> </a:t>
            </a:r>
            <a:r>
              <a:rPr lang="en-US" dirty="0" err="1"/>
              <a:t>Εξέτ</a:t>
            </a:r>
            <a:r>
              <a:rPr lang="en-US" dirty="0"/>
              <a:t>α</a:t>
            </a:r>
            <a:r>
              <a:rPr lang="en-US" dirty="0" err="1"/>
              <a:t>ση</a:t>
            </a:r>
            <a:r>
              <a:rPr lang="en-US" dirty="0"/>
              <a:t> (70%)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 err="1"/>
              <a:t>Πρόοδος</a:t>
            </a:r>
            <a:r>
              <a:rPr lang="en-US" dirty="0"/>
              <a:t> (20%)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λά</a:t>
            </a:r>
            <a:r>
              <a:rPr lang="en-US" dirty="0"/>
              <a:t>β</a:t>
            </a:r>
            <a:r>
              <a:rPr lang="en-US" dirty="0" err="1"/>
              <a:t>ει</a:t>
            </a:r>
            <a:r>
              <a:rPr lang="en-US" dirty="0"/>
              <a:t> </a:t>
            </a:r>
            <a:r>
              <a:rPr lang="en-US" dirty="0" err="1"/>
              <a:t>χώρ</a:t>
            </a:r>
            <a:r>
              <a:rPr lang="en-US" dirty="0"/>
              <a:t>α </a:t>
            </a:r>
            <a:r>
              <a:rPr lang="en-US" dirty="0" err="1"/>
              <a:t>σύντομ</a:t>
            </a:r>
            <a:r>
              <a:rPr lang="en-US" dirty="0"/>
              <a:t>α </a:t>
            </a:r>
            <a:r>
              <a:rPr lang="en-US" dirty="0" err="1"/>
              <a:t>μετά</a:t>
            </a:r>
            <a:r>
              <a:rPr lang="en-US" dirty="0"/>
              <a:t> 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μέσ</a:t>
            </a:r>
            <a:r>
              <a:rPr lang="en-US" dirty="0"/>
              <a:t>α </a:t>
            </a:r>
            <a:r>
              <a:rPr lang="en-US" dirty="0" err="1"/>
              <a:t>Οκτώ</a:t>
            </a:r>
            <a:r>
              <a:rPr lang="en-US" dirty="0"/>
              <a:t>β</a:t>
            </a:r>
            <a:r>
              <a:rPr lang="en-US" dirty="0" err="1"/>
              <a:t>ρη</a:t>
            </a:r>
            <a:r>
              <a:rPr lang="en-US" dirty="0"/>
              <a:t>  (TBA)</a:t>
            </a:r>
            <a:endParaRPr lang="el-GR" dirty="0"/>
          </a:p>
          <a:p>
            <a:pPr lvl="1"/>
            <a:r>
              <a:rPr lang="en-US" dirty="0" err="1"/>
              <a:t>συμ</a:t>
            </a:r>
            <a:r>
              <a:rPr lang="en-US" dirty="0"/>
              <a:t>β</a:t>
            </a:r>
            <a:r>
              <a:rPr lang="en-US" dirty="0" err="1"/>
              <a:t>ολοσειρές</a:t>
            </a:r>
            <a:r>
              <a:rPr lang="en-US" dirty="0"/>
              <a:t>,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νονικές</a:t>
            </a:r>
            <a:r>
              <a:rPr lang="en-US" dirty="0"/>
              <a:t> </a:t>
            </a:r>
            <a:r>
              <a:rPr lang="en-US" dirty="0" err="1"/>
              <a:t>γλώσσες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π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ερ</a:t>
            </a:r>
            <a:r>
              <a:rPr lang="en-US" dirty="0"/>
              <a:t>α</a:t>
            </a:r>
            <a:r>
              <a:rPr lang="en-US" dirty="0" err="1"/>
              <a:t>σμέν</a:t>
            </a:r>
            <a:r>
              <a:rPr lang="en-US" dirty="0"/>
              <a:t>α α</a:t>
            </a:r>
            <a:r>
              <a:rPr lang="en-US" dirty="0" err="1"/>
              <a:t>υτόμ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 (</a:t>
            </a:r>
            <a:r>
              <a:rPr lang="en-US" dirty="0" err="1"/>
              <a:t>κεφάλ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α 0–1 </a:t>
            </a:r>
            <a:r>
              <a:rPr lang="en-US" dirty="0" err="1"/>
              <a:t>του</a:t>
            </a:r>
            <a:r>
              <a:rPr lang="en-US" dirty="0"/>
              <a:t> Sipser, </a:t>
            </a:r>
            <a:r>
              <a:rPr lang="en-US" dirty="0" err="1"/>
              <a:t>στις</a:t>
            </a:r>
            <a:r>
              <a:rPr lang="en-US" dirty="0"/>
              <a:t> </a:t>
            </a:r>
            <a:r>
              <a:rPr lang="en-US" dirty="0" err="1"/>
              <a:t>ενότητες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λυφθούν</a:t>
            </a:r>
            <a:r>
              <a:rPr lang="en-US" dirty="0"/>
              <a:t> </a:t>
            </a:r>
            <a:r>
              <a:rPr lang="en-US" dirty="0" err="1"/>
              <a:t>στις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λέξεις</a:t>
            </a:r>
            <a:r>
              <a:rPr lang="en-US" dirty="0"/>
              <a:t>).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την</a:t>
            </a:r>
            <a:r>
              <a:rPr lang="en-US" dirty="0"/>
              <a:t> π</a:t>
            </a:r>
            <a:r>
              <a:rPr lang="en-US" dirty="0" err="1"/>
              <a:t>ροετοιμ</a:t>
            </a:r>
            <a:r>
              <a:rPr lang="en-US" dirty="0"/>
              <a:t>α</a:t>
            </a:r>
            <a:r>
              <a:rPr lang="en-US" dirty="0" err="1"/>
              <a:t>σί</a:t>
            </a:r>
            <a:r>
              <a:rPr lang="en-US" dirty="0"/>
              <a:t>α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, </a:t>
            </a:r>
            <a:r>
              <a:rPr lang="en-US" dirty="0" err="1"/>
              <a:t>συνδυάστε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β</a:t>
            </a:r>
            <a:r>
              <a:rPr lang="en-US" dirty="0" err="1"/>
              <a:t>ι</a:t>
            </a:r>
            <a:r>
              <a:rPr lang="en-US" dirty="0"/>
              <a:t>β</a:t>
            </a:r>
            <a:r>
              <a:rPr lang="en-US" dirty="0" err="1"/>
              <a:t>λίο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φάνειες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dirty="0" err="1"/>
              <a:t>σημειώσεις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λέξεων</a:t>
            </a:r>
            <a:r>
              <a:rPr lang="en-US" dirty="0"/>
              <a:t>, </a:t>
            </a:r>
            <a:r>
              <a:rPr lang="en-US" dirty="0" err="1"/>
              <a:t>ό</a:t>
            </a:r>
            <a:r>
              <a:rPr lang="en-US" dirty="0"/>
              <a:t>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απ</a:t>
            </a:r>
            <a:r>
              <a:rPr lang="en-US" dirty="0" err="1"/>
              <a:t>οτυ</a:t>
            </a:r>
            <a:r>
              <a:rPr lang="en-US" dirty="0"/>
              <a:t>π</a:t>
            </a:r>
            <a:r>
              <a:rPr lang="en-US" dirty="0" err="1"/>
              <a:t>ώνοντ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έμφ</a:t>
            </a:r>
            <a:r>
              <a:rPr lang="en-US" dirty="0"/>
              <a:t>α</a:t>
            </a:r>
            <a:r>
              <a:rPr lang="en-US" dirty="0" err="1"/>
              <a:t>ση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β</a:t>
            </a:r>
            <a:r>
              <a:rPr lang="en-US" dirty="0" err="1"/>
              <a:t>άθος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ύλης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Ασκήσεις</a:t>
            </a:r>
            <a:r>
              <a:rPr lang="en-US" dirty="0"/>
              <a:t> (10%)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b="1" i="1" dirty="0"/>
              <a:t>π</a:t>
            </a:r>
            <a:r>
              <a:rPr lang="en-US" b="1" i="1" dirty="0" err="1"/>
              <a:t>ροφορική</a:t>
            </a:r>
            <a:r>
              <a:rPr lang="en-US" b="1" i="1" dirty="0"/>
              <a:t> </a:t>
            </a:r>
            <a:r>
              <a:rPr lang="en-US" b="1" i="1" dirty="0" err="1"/>
              <a:t>εξέτ</a:t>
            </a:r>
            <a:r>
              <a:rPr lang="en-US" b="1" i="1" dirty="0"/>
              <a:t>α</a:t>
            </a:r>
            <a:r>
              <a:rPr lang="en-US" b="1" i="1" dirty="0" err="1"/>
              <a:t>ση</a:t>
            </a:r>
            <a:r>
              <a:rPr lang="en-US" dirty="0"/>
              <a:t> 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 err="1"/>
              <a:t>Προγρ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</a:t>
            </a:r>
            <a:r>
              <a:rPr lang="en-US" dirty="0" err="1"/>
              <a:t>τιστικό</a:t>
            </a:r>
            <a:r>
              <a:rPr lang="en-US" dirty="0"/>
              <a:t> bonus </a:t>
            </a:r>
            <a:r>
              <a:rPr lang="en-US" dirty="0" err="1"/>
              <a:t>σε</a:t>
            </a:r>
            <a:r>
              <a:rPr lang="en-US" dirty="0"/>
              <a:t> Lean (5%)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b="1" i="1" dirty="0"/>
              <a:t>π</a:t>
            </a:r>
            <a:r>
              <a:rPr lang="en-US" b="1" i="1" dirty="0" err="1"/>
              <a:t>ροφορική</a:t>
            </a:r>
            <a:r>
              <a:rPr lang="en-US" b="1" i="1" dirty="0"/>
              <a:t> </a:t>
            </a:r>
            <a:r>
              <a:rPr lang="en-US" b="1" i="1" dirty="0" err="1"/>
              <a:t>εξέτ</a:t>
            </a:r>
            <a:r>
              <a:rPr lang="en-US" b="1" i="1" dirty="0"/>
              <a:t>α</a:t>
            </a:r>
            <a:r>
              <a:rPr lang="en-US" b="1" i="1" dirty="0" err="1"/>
              <a:t>ση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9CD1F-6194-8ADB-BFF7-04943103F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3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CCE5-EFAA-A013-1B32-DE53E10E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C8855D-58D6-190E-F680-F66AAEBE2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751" y="270031"/>
            <a:ext cx="7547718" cy="424333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163D21-9275-7CD2-57E8-A5FEDC048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1772D810-AE55-CFCD-A6C2-34234D3C4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826" y="12471"/>
            <a:ext cx="4279423" cy="2186025"/>
          </a:xfrm>
          <a:prstGeom prst="rect">
            <a:avLst/>
          </a:prstGeom>
        </p:spPr>
      </p:pic>
      <p:pic>
        <p:nvPicPr>
          <p:cNvPr id="13" name="Picture 12">
            <a:hlinkClick r:id="rId5"/>
            <a:extLst>
              <a:ext uri="{FF2B5EF4-FFF2-40B4-BE49-F238E27FC236}">
                <a16:creationId xmlns:a16="http://schemas.microsoft.com/office/drawing/2014/main" id="{B52361DA-D805-D9EF-6C58-C2B6DD18D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5755" y="2198496"/>
            <a:ext cx="3278045" cy="2964621"/>
          </a:xfrm>
          <a:prstGeom prst="rect">
            <a:avLst/>
          </a:prstGeom>
        </p:spPr>
      </p:pic>
      <p:pic>
        <p:nvPicPr>
          <p:cNvPr id="5" name="Picture 4">
            <a:hlinkClick r:id="rId7"/>
            <a:extLst>
              <a:ext uri="{FF2B5EF4-FFF2-40B4-BE49-F238E27FC236}">
                <a16:creationId xmlns:a16="http://schemas.microsoft.com/office/drawing/2014/main" id="{F371605B-23E6-7342-042F-48E9809281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3886" y="3081631"/>
            <a:ext cx="5472670" cy="305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9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72077-F368-2025-76BD-84BF8B34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Vibed math </a:t>
            </a:r>
            <a:r>
              <a:rPr lang="el-GR" dirty="0"/>
              <a:t>είναι πλέον πραγματικότητα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50E03-1B13-92A0-E2B4-3023852A2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https://vibemathed.com/stats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21DCB1-873F-BB50-A595-BC66A7933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C442A8-50C9-9F07-5952-E169CCCD9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0" y="2363393"/>
            <a:ext cx="6374877" cy="3678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D5F11C-0347-F827-6CE2-1D4843918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958" y="1397525"/>
            <a:ext cx="5118952" cy="26941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F7374A-C0EF-EEC2-5DA8-EEAE97E7F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967" y="1201599"/>
            <a:ext cx="5118952" cy="497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5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CCD80-7E39-FB4B-D49C-118EB694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Ασκήσεις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D11F6-233D-E77A-2D59-7362A6B95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τεχνητή</a:t>
            </a:r>
            <a:r>
              <a:rPr lang="en-US" dirty="0"/>
              <a:t> </a:t>
            </a:r>
            <a:r>
              <a:rPr lang="en-US" dirty="0" err="1"/>
              <a:t>νοημοσύνη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ργεί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α</a:t>
            </a:r>
            <a:r>
              <a:rPr lang="en-US" dirty="0" err="1"/>
              <a:t>ξί</a:t>
            </a:r>
            <a:r>
              <a:rPr lang="en-US" dirty="0"/>
              <a:t>α </a:t>
            </a:r>
            <a:r>
              <a:rPr lang="en-US" dirty="0" err="1"/>
              <a:t>των</a:t>
            </a:r>
            <a:r>
              <a:rPr lang="en-US" dirty="0"/>
              <a:t> α</a:t>
            </a:r>
            <a:r>
              <a:rPr lang="en-US" dirty="0" err="1"/>
              <a:t>σκήσεων</a:t>
            </a:r>
            <a:r>
              <a:rPr lang="en-US" dirty="0"/>
              <a:t> </a:t>
            </a:r>
            <a:r>
              <a:rPr lang="en-US" dirty="0" err="1"/>
              <a:t>ως</a:t>
            </a:r>
            <a:r>
              <a:rPr lang="en-US" dirty="0"/>
              <a:t> </a:t>
            </a:r>
            <a:r>
              <a:rPr lang="en-US" dirty="0" err="1"/>
              <a:t>μέσου</a:t>
            </a:r>
            <a:r>
              <a:rPr lang="en-US" dirty="0"/>
              <a:t> </a:t>
            </a:r>
            <a:r>
              <a:rPr lang="en-US" dirty="0" err="1"/>
              <a:t>μάθησης</a:t>
            </a:r>
            <a:r>
              <a:rPr lang="en-US" dirty="0"/>
              <a:t>, α</a:t>
            </a:r>
            <a:r>
              <a:rPr lang="en-US" dirty="0" err="1"/>
              <a:t>λλά</a:t>
            </a:r>
            <a:r>
              <a:rPr lang="en-US" dirty="0"/>
              <a:t> απ</a:t>
            </a:r>
            <a:r>
              <a:rPr lang="en-US" dirty="0" err="1"/>
              <a:t>οδυν</a:t>
            </a:r>
            <a:r>
              <a:rPr lang="en-US" dirty="0"/>
              <a:t>α</a:t>
            </a:r>
            <a:r>
              <a:rPr lang="en-US" dirty="0" err="1"/>
              <a:t>μώνει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α</a:t>
            </a:r>
            <a:r>
              <a:rPr lang="en-US" dirty="0" err="1"/>
              <a:t>ξιο</a:t>
            </a:r>
            <a:r>
              <a:rPr lang="en-US" dirty="0"/>
              <a:t>π</a:t>
            </a:r>
            <a:r>
              <a:rPr lang="en-US" dirty="0" err="1"/>
              <a:t>ιστί</a:t>
            </a:r>
            <a:r>
              <a:rPr lang="en-US" dirty="0"/>
              <a:t>α </a:t>
            </a:r>
            <a:r>
              <a:rPr lang="en-US" dirty="0" err="1"/>
              <a:t>τους</a:t>
            </a:r>
            <a:r>
              <a:rPr lang="en-US" dirty="0"/>
              <a:t> </a:t>
            </a:r>
            <a:r>
              <a:rPr lang="en-US" dirty="0" err="1"/>
              <a:t>ως</a:t>
            </a:r>
            <a:r>
              <a:rPr lang="en-US" dirty="0"/>
              <a:t> </a:t>
            </a:r>
            <a:r>
              <a:rPr lang="en-US" dirty="0" err="1"/>
              <a:t>μέσου</a:t>
            </a:r>
            <a:r>
              <a:rPr lang="en-US" dirty="0"/>
              <a:t> α</a:t>
            </a:r>
            <a:r>
              <a:rPr lang="en-US" dirty="0" err="1"/>
              <a:t>ξιολόγησης</a:t>
            </a:r>
            <a:r>
              <a:rPr lang="en-US" dirty="0"/>
              <a:t>.</a:t>
            </a:r>
            <a:endParaRPr lang="el-GR" dirty="0"/>
          </a:p>
          <a:p>
            <a:pPr lvl="1"/>
            <a:r>
              <a:rPr lang="en-US" dirty="0" err="1"/>
              <a:t>Η</a:t>
            </a:r>
            <a:r>
              <a:rPr lang="en-US" dirty="0"/>
              <a:t> π</a:t>
            </a:r>
            <a:r>
              <a:rPr lang="en-US" dirty="0" err="1"/>
              <a:t>ροφορική</a:t>
            </a:r>
            <a:r>
              <a:rPr lang="en-US" dirty="0"/>
              <a:t> </a:t>
            </a:r>
            <a:r>
              <a:rPr lang="en-US" dirty="0" err="1"/>
              <a:t>εξέτ</a:t>
            </a:r>
            <a:r>
              <a:rPr lang="en-US" dirty="0"/>
              <a:t>α</a:t>
            </a:r>
            <a:r>
              <a:rPr lang="en-US" dirty="0" err="1"/>
              <a:t>ση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σφ</a:t>
            </a:r>
            <a:r>
              <a:rPr lang="en-US" dirty="0"/>
              <a:t>α</a:t>
            </a:r>
            <a:r>
              <a:rPr lang="en-US" dirty="0" err="1"/>
              <a:t>λίζει</a:t>
            </a:r>
            <a:r>
              <a:rPr lang="en-US" dirty="0"/>
              <a:t>,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’ </a:t>
            </a:r>
            <a:r>
              <a:rPr lang="en-US" dirty="0" err="1"/>
              <a:t>ελάχιστον</a:t>
            </a:r>
            <a:r>
              <a:rPr lang="en-US" dirty="0"/>
              <a:t>, </a:t>
            </a:r>
            <a:r>
              <a:rPr lang="en-US" dirty="0" err="1"/>
              <a:t>ότι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νοείτε</a:t>
            </a:r>
            <a:r>
              <a:rPr lang="en-US" dirty="0"/>
              <a:t>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λύση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πα</a:t>
            </a:r>
            <a:r>
              <a:rPr lang="en-US" dirty="0" err="1"/>
              <a:t>ρ</a:t>
            </a:r>
            <a:r>
              <a:rPr lang="en-US" dirty="0"/>
              <a:t>α</a:t>
            </a:r>
            <a:r>
              <a:rPr lang="en-US" dirty="0" err="1"/>
              <a:t>δώσ</a:t>
            </a:r>
            <a:r>
              <a:rPr lang="en-US" dirty="0"/>
              <a:t>α</a:t>
            </a:r>
            <a:r>
              <a:rPr lang="en-US" dirty="0" err="1"/>
              <a:t>τε</a:t>
            </a:r>
            <a:r>
              <a:rPr lang="en-US" dirty="0"/>
              <a:t>.</a:t>
            </a:r>
            <a:endParaRPr lang="el-GR" dirty="0"/>
          </a:p>
          <a:p>
            <a:pPr lvl="0"/>
            <a:r>
              <a:rPr lang="el-GR" b="1" dirty="0"/>
              <a:t>Τακτικά</a:t>
            </a:r>
            <a:r>
              <a:rPr lang="en-US" b="1" dirty="0"/>
              <a:t> </a:t>
            </a:r>
            <a:r>
              <a:rPr lang="en-US" b="1" dirty="0" err="1"/>
              <a:t>θ</a:t>
            </a:r>
            <a:r>
              <a:rPr lang="en-US" b="1" dirty="0"/>
              <a:t>α </a:t>
            </a:r>
            <a:r>
              <a:rPr lang="en-US" b="1" dirty="0" err="1"/>
              <a:t>δίνοντ</a:t>
            </a:r>
            <a:r>
              <a:rPr lang="en-US" b="1" dirty="0"/>
              <a:t>α</a:t>
            </a:r>
            <a:r>
              <a:rPr lang="en-US" b="1" dirty="0" err="1"/>
              <a:t>ι</a:t>
            </a:r>
            <a:r>
              <a:rPr lang="en-US" b="1" dirty="0"/>
              <a:t> α</a:t>
            </a:r>
            <a:r>
              <a:rPr lang="en-US" b="1" dirty="0" err="1"/>
              <a:t>σκήσεις</a:t>
            </a:r>
            <a:r>
              <a:rPr lang="en-US" dirty="0"/>
              <a:t>, </a:t>
            </a:r>
            <a:r>
              <a:rPr lang="en-US" dirty="0" err="1"/>
              <a:t>ώστε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εξ</a:t>
            </a:r>
            <a:r>
              <a:rPr lang="en-US" dirty="0"/>
              <a:t>α</a:t>
            </a:r>
            <a:r>
              <a:rPr lang="en-US" dirty="0" err="1"/>
              <a:t>σκείστε</a:t>
            </a:r>
            <a:r>
              <a:rPr lang="en-US" dirty="0"/>
              <a:t> </a:t>
            </a:r>
            <a:r>
              <a:rPr lang="en-US" dirty="0" err="1"/>
              <a:t>συστημ</a:t>
            </a:r>
            <a:r>
              <a:rPr lang="en-US" dirty="0"/>
              <a:t>α</a:t>
            </a:r>
            <a:r>
              <a:rPr lang="en-US" dirty="0" err="1"/>
              <a:t>τικά</a:t>
            </a:r>
            <a:r>
              <a:rPr lang="en-US" dirty="0"/>
              <a:t> </a:t>
            </a:r>
            <a:r>
              <a:rPr lang="en-US" dirty="0" err="1"/>
              <a:t>στις</a:t>
            </a:r>
            <a:r>
              <a:rPr lang="en-US" dirty="0"/>
              <a:t> </a:t>
            </a:r>
            <a:r>
              <a:rPr lang="en-US" dirty="0" err="1"/>
              <a:t>έννοιες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dirty="0" err="1"/>
              <a:t>τεχνικές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α</a:t>
            </a:r>
            <a:r>
              <a:rPr lang="en-US" dirty="0" err="1"/>
              <a:t>θήμ</a:t>
            </a:r>
            <a:r>
              <a:rPr lang="en-US" dirty="0"/>
              <a:t>α</a:t>
            </a:r>
            <a:r>
              <a:rPr lang="en-US" dirty="0" err="1"/>
              <a:t>τος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Η</a:t>
            </a:r>
            <a:r>
              <a:rPr lang="en-US" b="1" dirty="0"/>
              <a:t> πα</a:t>
            </a:r>
            <a:r>
              <a:rPr lang="en-US" b="1" dirty="0" err="1"/>
              <a:t>ράδοση</a:t>
            </a:r>
            <a:r>
              <a:rPr lang="en-US" b="1" dirty="0"/>
              <a:t> </a:t>
            </a:r>
            <a:r>
              <a:rPr lang="en-US" b="1" dirty="0" err="1"/>
              <a:t>μ</a:t>
            </a:r>
            <a:r>
              <a:rPr lang="en-US" b="1" dirty="0"/>
              <a:t>π</a:t>
            </a:r>
            <a:r>
              <a:rPr lang="en-US" b="1" dirty="0" err="1"/>
              <a:t>ορεί</a:t>
            </a:r>
            <a:r>
              <a:rPr lang="en-US" b="1" dirty="0"/>
              <a:t> </a:t>
            </a:r>
            <a:r>
              <a:rPr lang="en-US" b="1" dirty="0" err="1"/>
              <a:t>ν</a:t>
            </a:r>
            <a:r>
              <a:rPr lang="en-US" b="1" dirty="0"/>
              <a:t>α </a:t>
            </a:r>
            <a:r>
              <a:rPr lang="en-US" b="1" dirty="0" err="1"/>
              <a:t>γίνει</a:t>
            </a:r>
            <a:r>
              <a:rPr lang="en-US" b="1" dirty="0"/>
              <a:t> </a:t>
            </a:r>
            <a:r>
              <a:rPr lang="en-US" b="1" dirty="0" err="1"/>
              <a:t>στο</a:t>
            </a:r>
            <a:r>
              <a:rPr lang="en-US" b="1" dirty="0"/>
              <a:t> </a:t>
            </a:r>
            <a:r>
              <a:rPr lang="en-US" b="1" dirty="0" err="1"/>
              <a:t>τέλος</a:t>
            </a:r>
            <a:r>
              <a:rPr lang="en-US" b="1" dirty="0"/>
              <a:t> </a:t>
            </a:r>
            <a:r>
              <a:rPr lang="en-US" b="1" dirty="0" err="1"/>
              <a:t>του</a:t>
            </a:r>
            <a:r>
              <a:rPr lang="en-US" b="1" dirty="0"/>
              <a:t> </a:t>
            </a:r>
            <a:r>
              <a:rPr lang="en-US" b="1" dirty="0" err="1"/>
              <a:t>εξ</a:t>
            </a:r>
            <a:r>
              <a:rPr lang="en-US" b="1" dirty="0"/>
              <a:t>α</a:t>
            </a:r>
            <a:r>
              <a:rPr lang="en-US" b="1" dirty="0" err="1"/>
              <a:t>μήνου</a:t>
            </a:r>
            <a:r>
              <a:rPr lang="en-US" dirty="0"/>
              <a:t>, </a:t>
            </a:r>
            <a:r>
              <a:rPr lang="en-US" dirty="0" err="1"/>
              <a:t>συγκεντρωτικά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/>
              <a:t>ενι</a:t>
            </a:r>
            <a:r>
              <a:rPr lang="en-US" dirty="0"/>
              <a:t>α</a:t>
            </a:r>
            <a:r>
              <a:rPr lang="en-US" dirty="0" err="1"/>
              <a:t>ίο</a:t>
            </a:r>
            <a:r>
              <a:rPr lang="en-US" dirty="0"/>
              <a:t> PDF, πα</a:t>
            </a:r>
            <a:r>
              <a:rPr lang="en-US" dirty="0" err="1"/>
              <a:t>ρ</a:t>
            </a:r>
            <a:r>
              <a:rPr lang="en-US" dirty="0"/>
              <a:t>α</a:t>
            </a:r>
            <a:r>
              <a:rPr lang="en-US" dirty="0" err="1"/>
              <a:t>γόμενο</a:t>
            </a:r>
            <a:r>
              <a:rPr lang="en-US" dirty="0"/>
              <a:t> απ</a:t>
            </a:r>
            <a:r>
              <a:rPr lang="en-US" dirty="0" err="1"/>
              <a:t>ό</a:t>
            </a:r>
            <a:r>
              <a:rPr lang="en-US" dirty="0"/>
              <a:t> LaTeX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XeLaTeX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Οι</a:t>
            </a:r>
            <a:r>
              <a:rPr lang="en-US" b="1" dirty="0"/>
              <a:t> </a:t>
            </a:r>
            <a:r>
              <a:rPr lang="en-US" b="1" dirty="0" err="1"/>
              <a:t>ώρες</a:t>
            </a:r>
            <a:r>
              <a:rPr lang="en-US" b="1" dirty="0"/>
              <a:t> </a:t>
            </a:r>
            <a:r>
              <a:rPr lang="en-US" b="1" dirty="0" err="1"/>
              <a:t>γρ</a:t>
            </a:r>
            <a:r>
              <a:rPr lang="en-US" b="1" dirty="0"/>
              <a:t>α</a:t>
            </a:r>
            <a:r>
              <a:rPr lang="en-US" b="1" dirty="0" err="1"/>
              <a:t>φείου</a:t>
            </a:r>
            <a:r>
              <a:rPr lang="en-US" b="1" dirty="0"/>
              <a:t> </a:t>
            </a:r>
            <a:r>
              <a:rPr lang="en-US" b="1" dirty="0" err="1"/>
              <a:t>είν</a:t>
            </a:r>
            <a:r>
              <a:rPr lang="en-US" b="1" dirty="0"/>
              <a:t>α</a:t>
            </a:r>
            <a:r>
              <a:rPr lang="en-US" b="1" dirty="0" err="1"/>
              <a:t>ι</a:t>
            </a:r>
            <a:r>
              <a:rPr lang="en-US" b="1" dirty="0"/>
              <a:t> </a:t>
            </a:r>
            <a:r>
              <a:rPr lang="en-US" b="1" dirty="0" err="1"/>
              <a:t>σκό</a:t>
            </a:r>
            <a:r>
              <a:rPr lang="en-US" b="1" dirty="0"/>
              <a:t>π</a:t>
            </a:r>
            <a:r>
              <a:rPr lang="en-US" b="1" dirty="0" err="1"/>
              <a:t>ιμ</a:t>
            </a:r>
            <a:r>
              <a:rPr lang="en-US" b="1" dirty="0"/>
              <a:t>α π</a:t>
            </a:r>
            <a:r>
              <a:rPr lang="en-US" b="1" dirty="0" err="1"/>
              <a:t>ολλές</a:t>
            </a:r>
            <a:r>
              <a:rPr lang="el-GR" b="1" dirty="0"/>
              <a:t> </a:t>
            </a:r>
            <a:r>
              <a:rPr lang="en-US" b="1" dirty="0"/>
              <a:t>(</a:t>
            </a:r>
            <a:r>
              <a:rPr lang="el-GR" b="1" dirty="0"/>
              <a:t>8 ώρες σύνολο)</a:t>
            </a:r>
            <a:r>
              <a:rPr lang="en-US" dirty="0"/>
              <a:t>, </a:t>
            </a:r>
            <a:r>
              <a:rPr lang="en-US" dirty="0" err="1"/>
              <a:t>ώστε</a:t>
            </a:r>
            <a:r>
              <a:rPr lang="en-US" dirty="0"/>
              <a:t> </a:t>
            </a:r>
            <a:r>
              <a:rPr lang="en-US" dirty="0" err="1"/>
              <a:t>κάθε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β</a:t>
            </a:r>
            <a:r>
              <a:rPr lang="en-US" dirty="0" err="1"/>
              <a:t>δομάδ</a:t>
            </a:r>
            <a:r>
              <a:rPr lang="en-US" dirty="0"/>
              <a:t>α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ορείτε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συζητάτε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π</a:t>
            </a:r>
            <a:r>
              <a:rPr lang="en-US" dirty="0" err="1"/>
              <a:t>ροσεγγίσεις</a:t>
            </a:r>
            <a:r>
              <a:rPr lang="en-US" dirty="0"/>
              <a:t>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,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λύνετε</a:t>
            </a:r>
            <a:r>
              <a:rPr lang="en-US" dirty="0"/>
              <a:t> απ</a:t>
            </a:r>
            <a:r>
              <a:rPr lang="en-US" dirty="0" err="1"/>
              <a:t>ορίες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ξε</a:t>
            </a:r>
            <a:r>
              <a:rPr lang="en-US" dirty="0"/>
              <a:t>π</a:t>
            </a:r>
            <a:r>
              <a:rPr lang="en-US" dirty="0" err="1"/>
              <a:t>ερνάτε</a:t>
            </a:r>
            <a:r>
              <a:rPr lang="en-US" dirty="0"/>
              <a:t> 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σημεί</a:t>
            </a:r>
            <a:r>
              <a:rPr lang="en-US" dirty="0"/>
              <a:t>α </a:t>
            </a:r>
            <a:r>
              <a:rPr lang="en-US" dirty="0" err="1"/>
              <a:t>στ</a:t>
            </a:r>
            <a:r>
              <a:rPr lang="en-US" dirty="0"/>
              <a:t>α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</a:t>
            </a:r>
            <a:r>
              <a:rPr lang="en-US" dirty="0"/>
              <a:t>α </a:t>
            </a:r>
            <a:r>
              <a:rPr lang="en-US" dirty="0" err="1"/>
              <a:t>δυσκολεύεστε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Η</a:t>
            </a:r>
            <a:r>
              <a:rPr lang="en-US" b="1" dirty="0"/>
              <a:t> </a:t>
            </a:r>
            <a:r>
              <a:rPr lang="en-US" b="1" dirty="0" err="1"/>
              <a:t>ευελιξί</a:t>
            </a:r>
            <a:r>
              <a:rPr lang="en-US" b="1" dirty="0"/>
              <a:t>α </a:t>
            </a:r>
            <a:r>
              <a:rPr lang="en-US" b="1" dirty="0" err="1"/>
              <a:t>στην</a:t>
            </a:r>
            <a:r>
              <a:rPr lang="en-US" b="1" dirty="0"/>
              <a:t> πα</a:t>
            </a:r>
            <a:r>
              <a:rPr lang="en-US" b="1" dirty="0" err="1"/>
              <a:t>ράδοση</a:t>
            </a:r>
            <a:r>
              <a:rPr lang="en-US" b="1" dirty="0"/>
              <a:t> </a:t>
            </a:r>
            <a:r>
              <a:rPr lang="en-US" b="1" dirty="0" err="1"/>
              <a:t>δεν</a:t>
            </a:r>
            <a:r>
              <a:rPr lang="en-US" b="1" dirty="0"/>
              <a:t> </a:t>
            </a:r>
            <a:r>
              <a:rPr lang="en-US" b="1" dirty="0" err="1"/>
              <a:t>σημ</a:t>
            </a:r>
            <a:r>
              <a:rPr lang="en-US" b="1" dirty="0"/>
              <a:t>α</a:t>
            </a:r>
            <a:r>
              <a:rPr lang="en-US" b="1" dirty="0" err="1"/>
              <a:t>ίνει</a:t>
            </a:r>
            <a:r>
              <a:rPr lang="en-US" b="1" dirty="0"/>
              <a:t> α</a:t>
            </a:r>
            <a:r>
              <a:rPr lang="en-US" b="1" dirty="0" err="1"/>
              <a:t>ν</a:t>
            </a:r>
            <a:r>
              <a:rPr lang="en-US" b="1" dirty="0"/>
              <a:t>αβ</a:t>
            </a:r>
            <a:r>
              <a:rPr lang="en-US" b="1" dirty="0" err="1"/>
              <a:t>ολή</a:t>
            </a:r>
            <a:r>
              <a:rPr lang="en-US" b="1" dirty="0"/>
              <a:t> </a:t>
            </a:r>
            <a:r>
              <a:rPr lang="en-US" b="1" dirty="0" err="1"/>
              <a:t>της</a:t>
            </a:r>
            <a:r>
              <a:rPr lang="en-US" b="1" dirty="0"/>
              <a:t> </a:t>
            </a:r>
            <a:r>
              <a:rPr lang="en-US" b="1" dirty="0" err="1"/>
              <a:t>μελέτης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δουλεύετε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α</a:t>
            </a:r>
            <a:r>
              <a:rPr lang="en-US" dirty="0" err="1"/>
              <a:t>σκήσεις</a:t>
            </a:r>
            <a:r>
              <a:rPr lang="en-US" dirty="0"/>
              <a:t> </a:t>
            </a:r>
            <a:r>
              <a:rPr lang="en-US" dirty="0" err="1"/>
              <a:t>κάθε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β</a:t>
            </a:r>
            <a:r>
              <a:rPr lang="en-US" dirty="0" err="1"/>
              <a:t>δομάδ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ελάτε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συζητήσουμε</a:t>
            </a:r>
            <a:r>
              <a:rPr lang="en-US" dirty="0"/>
              <a:t> </a:t>
            </a:r>
            <a:r>
              <a:rPr lang="en-US" dirty="0" err="1"/>
              <a:t>όσ</a:t>
            </a:r>
            <a:r>
              <a:rPr lang="en-US" dirty="0"/>
              <a:t>α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</a:t>
            </a:r>
            <a:r>
              <a:rPr lang="en-US" dirty="0" err="1"/>
              <a:t>δυσκολεύουν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9E8E3-1D62-42A8-14AA-B9D4017A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96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5941-0AD3-79EE-372D-20BCCA779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Προγραμματιστικό </a:t>
            </a:r>
            <a:r>
              <a:rPr lang="en-US" dirty="0"/>
              <a:t>project</a:t>
            </a:r>
            <a:r>
              <a:rPr lang="el-GR" dirty="0"/>
              <a:t> </a:t>
            </a:r>
            <a:r>
              <a:rPr lang="en-US" dirty="0"/>
              <a:t>– Bonus</a:t>
            </a:r>
            <a:r>
              <a:rPr lang="el-GR" dirty="0"/>
              <a:t> 5%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A5647-305C-16E5-A677-FAC27259E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Θα σας δώσω ασκήσεις προγραμματιστικές σε </a:t>
            </a:r>
            <a:r>
              <a:rPr lang="en-US" dirty="0"/>
              <a:t>Lean.</a:t>
            </a:r>
            <a:br>
              <a:rPr lang="en-US" dirty="0"/>
            </a:br>
            <a:endParaRPr lang="en-US" dirty="0"/>
          </a:p>
          <a:p>
            <a:r>
              <a:rPr lang="el-GR" dirty="0"/>
              <a:t>Υπό μια έννοια, είναι προαιρετικές, από την άλλη σας συστήνω να το δουλέψετε. </a:t>
            </a:r>
            <a:br>
              <a:rPr lang="el-GR" dirty="0"/>
            </a:br>
            <a:endParaRPr lang="el-GR" dirty="0"/>
          </a:p>
          <a:p>
            <a:pPr lvl="0"/>
            <a:r>
              <a:rPr lang="el-GR" dirty="0"/>
              <a:t>Ο μαθησιακός στόχος 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μάθετε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μετ</a:t>
            </a:r>
            <a:r>
              <a:rPr lang="en-US" dirty="0"/>
              <a:t>α</a:t>
            </a:r>
            <a:r>
              <a:rPr lang="en-US" dirty="0" err="1"/>
              <a:t>τρέ</a:t>
            </a:r>
            <a:r>
              <a:rPr lang="en-US" dirty="0"/>
              <a:t>π</a:t>
            </a:r>
            <a:r>
              <a:rPr lang="en-US" dirty="0" err="1"/>
              <a:t>ετε</a:t>
            </a:r>
            <a:r>
              <a:rPr lang="en-US" dirty="0"/>
              <a:t> </a:t>
            </a:r>
            <a:r>
              <a:rPr lang="el-GR" dirty="0"/>
              <a:t>μια απόδειξη για την οποία είστε σίγουροι ή </a:t>
            </a:r>
            <a:r>
              <a:rPr lang="en-US" dirty="0" err="1"/>
              <a:t>το</a:t>
            </a:r>
            <a:r>
              <a:rPr lang="en-US" dirty="0"/>
              <a:t> «</a:t>
            </a:r>
            <a:r>
              <a:rPr lang="en-US" dirty="0" err="1"/>
              <a:t>μου</a:t>
            </a:r>
            <a:r>
              <a:rPr lang="en-US" dirty="0"/>
              <a:t> </a:t>
            </a:r>
            <a:r>
              <a:rPr lang="en-US" dirty="0" err="1"/>
              <a:t>φ</a:t>
            </a:r>
            <a:r>
              <a:rPr lang="en-US" dirty="0"/>
              <a:t>α</a:t>
            </a:r>
            <a:r>
              <a:rPr lang="en-US" dirty="0" err="1"/>
              <a:t>ίνετ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σωστό</a:t>
            </a:r>
            <a:r>
              <a:rPr lang="en-US" dirty="0"/>
              <a:t>»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α</a:t>
            </a:r>
            <a:r>
              <a:rPr lang="en-US" dirty="0" err="1"/>
              <a:t>υστηρή</a:t>
            </a:r>
            <a:r>
              <a:rPr lang="en-US" dirty="0"/>
              <a:t> απ</a:t>
            </a:r>
            <a:r>
              <a:rPr lang="en-US" dirty="0" err="1"/>
              <a:t>όδειξη</a:t>
            </a:r>
            <a:r>
              <a:rPr lang="en-US" dirty="0"/>
              <a:t>,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φείς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οθέσεις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π</a:t>
            </a:r>
            <a:r>
              <a:rPr lang="en-US" dirty="0" err="1"/>
              <a:t>λήρως</a:t>
            </a:r>
            <a:r>
              <a:rPr lang="en-US" dirty="0"/>
              <a:t> α</a:t>
            </a:r>
            <a:r>
              <a:rPr lang="en-US" dirty="0" err="1"/>
              <a:t>ιτιολογημέν</a:t>
            </a:r>
            <a:r>
              <a:rPr lang="en-US" dirty="0"/>
              <a:t>α β</a:t>
            </a:r>
            <a:r>
              <a:rPr lang="en-US" dirty="0" err="1"/>
              <a:t>ήμ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α. 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 err="1"/>
              <a:t>Π</a:t>
            </a:r>
            <a:r>
              <a:rPr lang="en-US" dirty="0"/>
              <a:t>α</a:t>
            </a:r>
            <a:r>
              <a:rPr lang="en-US" dirty="0" err="1"/>
              <a:t>ράλληλ</a:t>
            </a:r>
            <a:r>
              <a:rPr lang="en-US" dirty="0"/>
              <a:t>α,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εξοικειωθείτε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b="1" dirty="0" err="1"/>
              <a:t>σύγχρονο</a:t>
            </a:r>
            <a:r>
              <a:rPr lang="en-US" b="1" dirty="0"/>
              <a:t> </a:t>
            </a:r>
            <a:r>
              <a:rPr lang="en-US" b="1" dirty="0" err="1"/>
              <a:t>εργ</a:t>
            </a:r>
            <a:r>
              <a:rPr lang="en-US" b="1" dirty="0"/>
              <a:t>α</a:t>
            </a:r>
            <a:r>
              <a:rPr lang="en-US" b="1" dirty="0" err="1"/>
              <a:t>λείο</a:t>
            </a:r>
            <a:r>
              <a:rPr lang="en-US" b="1" dirty="0"/>
              <a:t> π</a:t>
            </a:r>
            <a:r>
              <a:rPr lang="en-US" b="1" dirty="0" err="1"/>
              <a:t>ου</a:t>
            </a:r>
            <a:r>
              <a:rPr lang="en-US" b="1" dirty="0"/>
              <a:t> </a:t>
            </a:r>
            <a:r>
              <a:rPr lang="en-US" b="1" dirty="0" err="1"/>
              <a:t>συνδέει</a:t>
            </a:r>
            <a:r>
              <a:rPr lang="en-US" b="1" dirty="0"/>
              <a:t> </a:t>
            </a:r>
            <a:r>
              <a:rPr lang="en-US" b="1" dirty="0" err="1"/>
              <a:t>τ</a:t>
            </a:r>
            <a:r>
              <a:rPr lang="en-US" b="1" dirty="0"/>
              <a:t>α </a:t>
            </a:r>
            <a:r>
              <a:rPr lang="en-US" b="1" dirty="0" err="1"/>
              <a:t>μ</a:t>
            </a:r>
            <a:r>
              <a:rPr lang="en-US" b="1" dirty="0"/>
              <a:t>α</a:t>
            </a:r>
            <a:r>
              <a:rPr lang="en-US" b="1" dirty="0" err="1"/>
              <a:t>θημ</a:t>
            </a:r>
            <a:r>
              <a:rPr lang="en-US" b="1" dirty="0"/>
              <a:t>α</a:t>
            </a:r>
            <a:r>
              <a:rPr lang="en-US" b="1" dirty="0" err="1"/>
              <a:t>τικά</a:t>
            </a:r>
            <a:r>
              <a:rPr lang="en-US" b="1" dirty="0"/>
              <a:t> </a:t>
            </a:r>
            <a:r>
              <a:rPr lang="en-US" b="1" dirty="0" err="1"/>
              <a:t>με</a:t>
            </a:r>
            <a:r>
              <a:rPr lang="en-US" b="1" dirty="0"/>
              <a:t> </a:t>
            </a:r>
            <a:r>
              <a:rPr lang="en-US" b="1" dirty="0" err="1"/>
              <a:t>τον</a:t>
            </a:r>
            <a:r>
              <a:rPr lang="en-US" b="1" dirty="0"/>
              <a:t> π</a:t>
            </a:r>
            <a:r>
              <a:rPr lang="en-US" b="1" dirty="0" err="1"/>
              <a:t>ρογρ</a:t>
            </a:r>
            <a:r>
              <a:rPr lang="en-US" b="1" dirty="0"/>
              <a:t>α</a:t>
            </a:r>
            <a:r>
              <a:rPr lang="en-US" b="1" dirty="0" err="1"/>
              <a:t>μμ</a:t>
            </a:r>
            <a:r>
              <a:rPr lang="en-US" b="1" dirty="0"/>
              <a:t>α</a:t>
            </a:r>
            <a:r>
              <a:rPr lang="en-US" b="1" dirty="0" err="1"/>
              <a:t>τισμό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l-GR" dirty="0"/>
              <a:t>είναι επίκαιρο στην εποχή της ΤΝ</a:t>
            </a:r>
            <a:endParaRPr lang="en-US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99FB1-F984-090D-41D9-A1568AF4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340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2F855-5E52-BC97-1BFB-3377A251B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53F12-E840-7A42-7F0E-4E72BED87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L∃∀N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D7B8B8-4127-2A0D-019F-E25B4D98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C333186-39CF-87A6-180C-596F84B9B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</a:t>
            </a:r>
            <a:r>
              <a:rPr lang="en-US" dirty="0"/>
              <a:t>Lean </a:t>
            </a:r>
            <a:r>
              <a:rPr lang="el-GR" dirty="0"/>
              <a:t>είναι μια γλώσσα προγραμματισμού και, κυρίως, ένα σύστημα τυπικής επαλήθευσης μαθηματικών αποδείξεων.</a:t>
            </a: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FF9CBEC1-7EA5-44F4-F39F-EDA04F5FE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834" y="10931"/>
            <a:ext cx="3042000" cy="17638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30800B-F783-7731-FFDD-F4D460372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538" y="172236"/>
            <a:ext cx="3995928" cy="15184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A60B35-DDCC-4222-408F-951634E42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37" y="2842489"/>
            <a:ext cx="5067635" cy="2837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77713F-67AA-0826-AEC9-AC9E27A18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944" y="2807422"/>
            <a:ext cx="2369319" cy="33695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D12369-4F2A-7E78-C7CC-36BE38C1F0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5072" y="2842489"/>
            <a:ext cx="4043972" cy="24062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0651CF-1750-A3CA-4850-617E7F2108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2653" y="172236"/>
            <a:ext cx="7772400" cy="626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6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3B589-7A21-5C34-C052-8BBBCD88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hlinkClick r:id="rId2"/>
            <a:extLst>
              <a:ext uri="{FF2B5EF4-FFF2-40B4-BE49-F238E27FC236}">
                <a16:creationId xmlns:a16="http://schemas.microsoft.com/office/drawing/2014/main" id="{AB3D563F-9A85-4D2D-BD08-9BDE83A49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0483" y="418011"/>
            <a:ext cx="4923971" cy="569174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EEF7A-7A78-EDE4-94F2-1C74B9AF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3583F0-C88A-3224-B064-801717868F88}"/>
              </a:ext>
            </a:extLst>
          </p:cNvPr>
          <p:cNvSpPr/>
          <p:nvPr/>
        </p:nvSpPr>
        <p:spPr>
          <a:xfrm>
            <a:off x="3053441" y="4708126"/>
            <a:ext cx="2679702" cy="2013350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98698D-91D2-97A1-6328-577B9800E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055" y="2133599"/>
            <a:ext cx="6141945" cy="19970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9E079D-8D29-5EC8-C3DE-56D035900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0367"/>
            <a:ext cx="7772400" cy="24892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C9B5B1-A928-5A04-8976-99641FFC64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3832" y="4573583"/>
            <a:ext cx="6370888" cy="20133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90347F-ECED-6E2C-AC7E-9E04BCE4B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71066"/>
            <a:ext cx="6164526" cy="1997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03D4D9-AADE-F9F2-67FE-74C5E10308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920" y="748246"/>
            <a:ext cx="11474160" cy="543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8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20BCA-5E9B-1E07-0BFF-1DA6D8B21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0E717D-E9E2-F278-393D-0725AC4B5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l-GR" sz="5400"/>
              <a:t>Μια  σημαντική επισήμανση </a:t>
            </a:r>
            <a:endParaRPr lang="en-US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C122F-7D4F-0506-E7A9-5D42FD88F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>
            <a:normAutofit/>
          </a:bodyPr>
          <a:lstStyle/>
          <a:p>
            <a:r>
              <a:rPr lang="el-GR" sz="1900"/>
              <a:t>Ναι μεν, η θεωρία υπολογισμού και ο πυρήνας του 280   παραμένουν αναλλοίωτα… </a:t>
            </a:r>
          </a:p>
          <a:p>
            <a:pPr lvl="1"/>
            <a:r>
              <a:rPr lang="en-US" sz="1900">
                <a:highlight>
                  <a:srgbClr val="FFFF00"/>
                </a:highlight>
              </a:rPr>
              <a:t>Να αποκτήσετε τα μαθηματικά εργαλεία για να κατανοείτε τι μπορεί να υπολογιστεί, </a:t>
            </a:r>
            <a:r>
              <a:rPr lang="el-GR" sz="1900">
                <a:highlight>
                  <a:srgbClr val="FFFF00"/>
                </a:highlight>
              </a:rPr>
              <a:t>τα μοντέλα υπολογισμού </a:t>
            </a:r>
            <a:r>
              <a:rPr lang="en-US" sz="1900">
                <a:highlight>
                  <a:srgbClr val="FFFF00"/>
                </a:highlight>
              </a:rPr>
              <a:t>αλλά και ποια προβλήματα μπορούν να λυθούν αποδοτικά</a:t>
            </a:r>
            <a:r>
              <a:rPr lang="el-GR" sz="1900">
                <a:highlight>
                  <a:srgbClr val="FFFF00"/>
                </a:highlight>
              </a:rPr>
              <a:t> και ποια όχι</a:t>
            </a:r>
            <a:r>
              <a:rPr lang="en-US" sz="1900">
                <a:highlight>
                  <a:srgbClr val="FFFF00"/>
                </a:highlight>
              </a:rPr>
              <a:t>.</a:t>
            </a:r>
            <a:r>
              <a:rPr lang="el-GR" sz="1900">
                <a:highlight>
                  <a:srgbClr val="FFFF00"/>
                </a:highlight>
              </a:rPr>
              <a:t>	</a:t>
            </a:r>
            <a:br>
              <a:rPr lang="el-GR" sz="1900"/>
            </a:br>
            <a:endParaRPr lang="el-GR" sz="1900"/>
          </a:p>
          <a:p>
            <a:r>
              <a:rPr lang="el-GR" sz="1900"/>
              <a:t>Αλλά δε, η </a:t>
            </a:r>
            <a:r>
              <a:rPr lang="en-US" sz="1900"/>
              <a:t>οργάνωση και η έμφαση του μαθήματος ανανεώνονται σε σχέση με προηγούμενα έτη. </a:t>
            </a:r>
            <a:endParaRPr lang="el-GR" sz="1900"/>
          </a:p>
          <a:p>
            <a:pPr lvl="1"/>
            <a:r>
              <a:rPr lang="en-US" sz="1900">
                <a:highlight>
                  <a:srgbClr val="00FFFF"/>
                </a:highlight>
              </a:rPr>
              <a:t>Να καλλιεργήσετε την ικανότητα αφαίρεσης και γενίκευσης: να αναγνωρίζετε την κοινή δομή πίσω από διαφορετικά προβλήματα.</a:t>
            </a:r>
            <a:r>
              <a:rPr lang="el-GR" sz="1900">
                <a:highlight>
                  <a:srgbClr val="00FFFF"/>
                </a:highlight>
              </a:rPr>
              <a:t> Εμβάθυνση στην μ</a:t>
            </a:r>
            <a:r>
              <a:rPr lang="en-US" sz="1900">
                <a:highlight>
                  <a:srgbClr val="00FFFF"/>
                </a:highlight>
              </a:rPr>
              <a:t>αθηματική κατανόηση των εννοιών και στις τεχνικές απόδειξης.</a:t>
            </a:r>
            <a:endParaRPr lang="el-GR" sz="1900"/>
          </a:p>
          <a:p>
            <a:pPr marL="457200" lvl="1" indent="0">
              <a:buNone/>
            </a:pPr>
            <a:endParaRPr lang="el-GR" sz="19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6F87A8-B3E4-978F-CFCF-5D899E93A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64" b="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99E00-BFBD-9874-FEED-5A0882EE1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1100"/>
              <a:t>Θεωρία Υπολογισμού 280 - </a:t>
            </a:r>
            <a:r>
              <a:rPr lang="en-US" sz="1100"/>
              <a:t>CSD UoC - </a:t>
            </a:r>
            <a:r>
              <a:rPr lang="el-GR" sz="1100"/>
              <a:t>Χαράλαμπος Τσουρακάκης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516137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599C2-D4AC-CA74-01FF-A943E7F0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4FB1D-CC48-169D-C19B-65225918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23" y="365125"/>
            <a:ext cx="10515600" cy="1325563"/>
          </a:xfrm>
        </p:spPr>
        <p:txBody>
          <a:bodyPr/>
          <a:lstStyle/>
          <a:p>
            <a:r>
              <a:rPr lang="en-US" dirty="0" err="1"/>
              <a:t>Έ</a:t>
            </a:r>
            <a:r>
              <a:rPr lang="el-GR" dirty="0"/>
              <a:t>να παράδειγμα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673DF1-552D-C5FB-C1F0-7153C7EAA2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4808" y="2199545"/>
                <a:ext cx="11020872" cy="4351338"/>
              </a:xfrm>
            </p:spPr>
            <p:txBody>
              <a:bodyPr>
                <a:normAutofit lnSpcReduction="10000"/>
              </a:bodyPr>
              <a:lstStyle/>
              <a:p>
                <a:endParaRPr lang="el-GR" b="1" dirty="0"/>
              </a:p>
              <a:p>
                <a:pPr marL="0" indent="0">
                  <a:buNone/>
                </a:pPr>
                <a:r>
                  <a:rPr lang="el-GR" dirty="0"/>
                  <a:t>Ας δώσουμε ένα παράδειγμα του τι εννοούμε </a:t>
                </a:r>
                <a:r>
                  <a:rPr lang="en-US" dirty="0"/>
                  <a:t>“</a:t>
                </a:r>
                <a:r>
                  <a:rPr lang="el-GR" dirty="0"/>
                  <a:t>Ι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νότητ</a:t>
                </a:r>
                <a:r>
                  <a:rPr lang="en-US" dirty="0"/>
                  <a:t>α α</a:t>
                </a:r>
                <a:r>
                  <a:rPr lang="en-US" dirty="0" err="1"/>
                  <a:t>φ</a:t>
                </a:r>
                <a:r>
                  <a:rPr lang="en-US" dirty="0"/>
                  <a:t>α</a:t>
                </a:r>
                <a:r>
                  <a:rPr lang="en-US" dirty="0" err="1"/>
                  <a:t>ίρεσης</a:t>
                </a:r>
                <a:r>
                  <a:rPr lang="en-US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γενίκευσης</a:t>
                </a:r>
                <a:r>
                  <a:rPr lang="en-US" dirty="0"/>
                  <a:t>”.</a:t>
                </a:r>
                <a:r>
                  <a:rPr lang="el-GR" dirty="0"/>
                  <a:t> </a:t>
                </a:r>
                <a:br>
                  <a:rPr lang="en-US" dirty="0"/>
                </a:br>
                <a:br>
                  <a:rPr lang="en-US" dirty="0"/>
                </a:br>
                <a:r>
                  <a:rPr lang="el-GR" dirty="0"/>
                  <a:t>Ας πούμε ότι μας ερωτούν :  Η πρόταση </a:t>
                </a:r>
                <a:br>
                  <a:rPr lang="el-GR" dirty="0"/>
                </a:br>
                <a:endParaRPr lang="el-G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l-GR" dirty="0"/>
                  <a:t>είναι αληθής ή ψευδής;  Μπορείτε να δείτε την απάντηση χωρίς τον πίνακα αληθείας;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673DF1-552D-C5FB-C1F0-7153C7EAA2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4808" y="2199545"/>
                <a:ext cx="11020872" cy="4351338"/>
              </a:xfrm>
              <a:blipFill>
                <a:blip r:embed="rId2"/>
                <a:stretch>
                  <a:fillRect l="-1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37D028-A6C1-C217-82F3-85E1B453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443264-3955-6DE6-47F4-A41620359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339" y="120150"/>
            <a:ext cx="2152357" cy="207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03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E4F3-B090-0975-F812-441C14F5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649" y="637763"/>
            <a:ext cx="4040699" cy="940871"/>
          </a:xfrm>
        </p:spPr>
        <p:txBody>
          <a:bodyPr anchor="t">
            <a:normAutofit/>
          </a:bodyPr>
          <a:lstStyle/>
          <a:p>
            <a:r>
              <a:rPr lang="el-GR" sz="4000" dirty="0">
                <a:highlight>
                  <a:srgbClr val="FFFF00"/>
                </a:highlight>
              </a:rPr>
              <a:t>Πίνακας αληθείας</a:t>
            </a:r>
            <a:endParaRPr lang="en-US" sz="4000" dirty="0">
              <a:highlight>
                <a:srgbClr val="FFFF00"/>
              </a:highligh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63A6E62-0FFF-93C0-14BE-0F9EC16AD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23" y="1068719"/>
            <a:ext cx="5677626" cy="3974336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A123793-9C87-82F3-1CD1-44FF0C6A8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554" y="2092036"/>
            <a:ext cx="5507030" cy="4484610"/>
          </a:xfrm>
        </p:spPr>
        <p:txBody>
          <a:bodyPr>
            <a:normAutofit/>
          </a:bodyPr>
          <a:lstStyle/>
          <a:p>
            <a:r>
              <a:rPr lang="el-GR" sz="3200" dirty="0"/>
              <a:t>Φυσικά μπορείτε να φτιάξετε τον πίνακα αληθείας και να διαπιστώσετε αν η φόρμουλα παραμένει πάντα αληθής για όλους τους δυνατούς συνδυασμούς των </a:t>
            </a:r>
            <a:r>
              <a:rPr lang="el-GR" sz="3200" dirty="0" err="1"/>
              <a:t>α,β,γ</a:t>
            </a:r>
            <a:r>
              <a:rPr lang="el-GR" sz="3200" dirty="0"/>
              <a:t>. </a:t>
            </a:r>
          </a:p>
          <a:p>
            <a:r>
              <a:rPr lang="en-US" sz="3200" dirty="0" err="1"/>
              <a:t>Ό</a:t>
            </a:r>
            <a:r>
              <a:rPr lang="el-GR" sz="3200" dirty="0" err="1"/>
              <a:t>μως</a:t>
            </a:r>
            <a:r>
              <a:rPr lang="el-GR" sz="3200" dirty="0"/>
              <a:t>…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8376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F810F-91D1-FDC2-ED2C-5B98F1EB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el-GR" dirty="0"/>
              <a:t>Μ</a:t>
            </a:r>
            <a:r>
              <a:rPr lang="en-US" dirty="0"/>
              <a:t>α</a:t>
            </a:r>
            <a:r>
              <a:rPr lang="en-US" dirty="0" err="1"/>
              <a:t>θημ</a:t>
            </a:r>
            <a:r>
              <a:rPr lang="en-US" dirty="0"/>
              <a:t>α</a:t>
            </a:r>
            <a:r>
              <a:rPr lang="en-US" dirty="0" err="1"/>
              <a:t>τική</a:t>
            </a:r>
            <a:r>
              <a:rPr lang="en-US" dirty="0"/>
              <a:t> </a:t>
            </a:r>
            <a:r>
              <a:rPr lang="en-US" dirty="0" err="1"/>
              <a:t>ωριμότητ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l-GR" dirty="0" err="1"/>
              <a:t>τανόησης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3991A-690E-F3B9-2632-3C295A1D26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→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l-GR" dirty="0"/>
                  <a:t>Διαβάζουμε στα Ελληνικά τι λέει αυτή η πρόταση: </a:t>
                </a:r>
              </a:p>
              <a:p>
                <a:pPr>
                  <a:buFontTx/>
                  <a:buChar char="-"/>
                </a:pPr>
                <a:r>
                  <a:rPr lang="en-US" dirty="0" err="1"/>
                  <a:t>Αν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b="1" dirty="0"/>
                  <a:t>β</a:t>
                </a:r>
                <a:r>
                  <a:rPr lang="en-US" dirty="0"/>
                  <a:t> π</a:t>
                </a:r>
                <a:r>
                  <a:rPr lang="en-US" dirty="0" err="1"/>
                  <a:t>ροκύ</a:t>
                </a:r>
                <a:r>
                  <a:rPr lang="en-US" dirty="0"/>
                  <a:t>π</a:t>
                </a:r>
                <a:r>
                  <a:rPr lang="en-US" dirty="0" err="1"/>
                  <a:t>τει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b="1" dirty="0" err="1"/>
                  <a:t>γ</a:t>
                </a:r>
                <a:r>
                  <a:rPr lang="en-US" dirty="0"/>
                  <a:t>, </a:t>
                </a:r>
                <a:r>
                  <a:rPr lang="en-US" dirty="0" err="1"/>
                  <a:t>τότε</a:t>
                </a:r>
                <a:r>
                  <a:rPr lang="en-US" dirty="0"/>
                  <a:t> </a:t>
                </a:r>
                <a:r>
                  <a:rPr lang="en-US" dirty="0" err="1"/>
                  <a:t>ισχύει</a:t>
                </a:r>
                <a:r>
                  <a:rPr lang="en-US" dirty="0"/>
                  <a:t> </a:t>
                </a:r>
                <a:r>
                  <a:rPr lang="en-US" dirty="0" err="1"/>
                  <a:t>ότι</a:t>
                </a:r>
                <a:r>
                  <a:rPr lang="en-US" dirty="0"/>
                  <a:t>:</a:t>
                </a:r>
              </a:p>
              <a:p>
                <a:pPr lvl="1">
                  <a:buFontTx/>
                  <a:buChar char="-"/>
                </a:pPr>
                <a:r>
                  <a:rPr lang="en-US" dirty="0"/>
                  <a:t>α</a:t>
                </a:r>
                <a:r>
                  <a:rPr lang="en-US" dirty="0" err="1"/>
                  <a:t>ν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b="1" dirty="0"/>
                  <a:t>α</a:t>
                </a:r>
                <a:r>
                  <a:rPr lang="en-US" dirty="0"/>
                  <a:t> π</a:t>
                </a:r>
                <a:r>
                  <a:rPr lang="en-US" dirty="0" err="1"/>
                  <a:t>ροκύ</a:t>
                </a:r>
                <a:r>
                  <a:rPr lang="en-US" dirty="0"/>
                  <a:t>π</a:t>
                </a:r>
                <a:r>
                  <a:rPr lang="en-US" dirty="0" err="1"/>
                  <a:t>τει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b="1" dirty="0"/>
                  <a:t>β</a:t>
                </a:r>
                <a:r>
                  <a:rPr lang="en-US" dirty="0"/>
                  <a:t>, </a:t>
                </a:r>
                <a:r>
                  <a:rPr lang="en-US" dirty="0" err="1"/>
                  <a:t>τότε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b="1" dirty="0"/>
                  <a:t>α</a:t>
                </a:r>
                <a:r>
                  <a:rPr lang="en-US" dirty="0"/>
                  <a:t> π</a:t>
                </a:r>
                <a:r>
                  <a:rPr lang="en-US" dirty="0" err="1"/>
                  <a:t>ροκύ</a:t>
                </a:r>
                <a:r>
                  <a:rPr lang="en-US" dirty="0"/>
                  <a:t>π</a:t>
                </a:r>
                <a:r>
                  <a:rPr lang="en-US" dirty="0" err="1"/>
                  <a:t>τει</a:t>
                </a:r>
                <a:r>
                  <a:rPr lang="en-US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b="1" dirty="0" err="1"/>
                  <a:t>γ</a:t>
                </a:r>
                <a:r>
                  <a:rPr lang="en-US" dirty="0"/>
                  <a:t>.</a:t>
                </a:r>
              </a:p>
              <a:p>
                <a:endParaRPr lang="el-GR" dirty="0"/>
              </a:p>
              <a:p>
                <a:r>
                  <a:rPr lang="el-GR" dirty="0">
                    <a:highlight>
                      <a:srgbClr val="FFFF00"/>
                    </a:highlight>
                  </a:rPr>
                  <a:t>Αυτό είναι όμως αληθές γιατί αν το β οδηγεί στο γ, τότε οποιοδήποτε μονοπάτι από το α στο β επεκτείνεται φυσικά από το α στο γ. </a:t>
                </a:r>
                <a:br>
                  <a:rPr lang="el-GR" dirty="0"/>
                </a:br>
                <a:endParaRPr lang="en-US" dirty="0"/>
              </a:p>
              <a:p>
                <a:r>
                  <a:rPr lang="el-GR" dirty="0"/>
                  <a:t>Αυτή η κατανόηση διευκολύνει τρομερά την απόδειξη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3991A-690E-F3B9-2632-3C295A1D26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r="-1327" b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8B978-7596-2B36-65D4-0FF616A2D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85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5FEB7-2DEC-6FE5-BE4C-B9F1AF553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6ED941-97EE-4160-386C-FEC3652E3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F4B796-0FA5-727E-356C-1C090EAE5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825E77-75CB-DCF5-5F4A-BA090DD6B921}"/>
              </a:ext>
            </a:extLst>
          </p:cNvPr>
          <p:cNvSpPr txBox="1">
            <a:spLocks/>
          </p:cNvSpPr>
          <p:nvPr/>
        </p:nvSpPr>
        <p:spPr>
          <a:xfrm>
            <a:off x="838200" y="2994909"/>
            <a:ext cx="10515600" cy="100638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l-GR" sz="6000" dirty="0"/>
              <a:t>Εισαγωγή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5339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38E93310-5C7E-355E-6108-5637450F2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1788" y="2401888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8" name="Text Box 6">
            <a:extLst>
              <a:ext uri="{FF2B5EF4-FFF2-40B4-BE49-F238E27FC236}">
                <a16:creationId xmlns:a16="http://schemas.microsoft.com/office/drawing/2014/main" id="{0672ED10-DD36-943F-50BF-0999F2002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8594" y="3541713"/>
            <a:ext cx="5800725" cy="10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0" rIns="274320">
            <a:spAutoFit/>
          </a:bodyPr>
          <a:lstStyle>
            <a:lvl1pPr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>
              <a:spcBef>
                <a:spcPct val="20000"/>
              </a:spcBef>
            </a:pPr>
            <a:r>
              <a:rPr lang="el-GR" altLang="en-US" dirty="0"/>
              <a:t>Πόσα κ</a:t>
            </a:r>
            <a:r>
              <a:rPr lang="en-US" altLang="en-US" dirty="0" err="1"/>
              <a:t>ί</a:t>
            </a:r>
            <a:r>
              <a:rPr lang="el-GR" altLang="en-US" dirty="0" err="1"/>
              <a:t>τρινα</a:t>
            </a:r>
            <a:r>
              <a:rPr lang="el-GR" altLang="en-US" dirty="0"/>
              <a:t> τετράγωνα; </a:t>
            </a:r>
          </a:p>
          <a:p>
            <a:pPr>
              <a:spcBef>
                <a:spcPct val="20000"/>
              </a:spcBef>
            </a:pPr>
            <a:r>
              <a:rPr lang="el-GR" altLang="en-US" dirty="0"/>
              <a:t>Έχετε 3 δευτερόλεπτα!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C04FA-0062-1F6E-BED4-31FE08103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B1EA2F-B3F0-EA46-FA6E-E6251D783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79" y="323706"/>
            <a:ext cx="351703" cy="359785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9DD8743-A45E-2AB7-984A-813C31C57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5897" y="5108142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6501E6-0EA8-4916-14C1-465E88A1D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4735" y="924503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1C4B1C7-6515-F054-6423-A181E9E31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298" y="1690688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4A4524F-61EE-F744-F14F-8692C4586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9315" y="942542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A315758-1AA1-7C85-C983-DF2D01698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679" y="4794106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A71FD61D-FE35-503E-E902-7F5076B38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3315" y="4877233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4F3D09BB-DEC3-B19F-5BE3-F4D1EE7E8476}"/>
              </a:ext>
            </a:extLst>
          </p:cNvPr>
          <p:cNvSpPr/>
          <p:nvPr/>
        </p:nvSpPr>
        <p:spPr>
          <a:xfrm>
            <a:off x="4038600" y="572655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0C4355A3-A829-55B4-4A1F-3DE444743EBE}"/>
              </a:ext>
            </a:extLst>
          </p:cNvPr>
          <p:cNvSpPr/>
          <p:nvPr/>
        </p:nvSpPr>
        <p:spPr>
          <a:xfrm>
            <a:off x="581530" y="93330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FD4E1DD8-A728-F228-B2A9-6D8BBBF17522}"/>
              </a:ext>
            </a:extLst>
          </p:cNvPr>
          <p:cNvSpPr/>
          <p:nvPr/>
        </p:nvSpPr>
        <p:spPr>
          <a:xfrm>
            <a:off x="862879" y="2743634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474D6FC0-E0A9-5C25-C6A2-892411A77365}"/>
              </a:ext>
            </a:extLst>
          </p:cNvPr>
          <p:cNvSpPr/>
          <p:nvPr/>
        </p:nvSpPr>
        <p:spPr>
          <a:xfrm>
            <a:off x="7003759" y="457633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8848942F-D101-ECAE-A5A4-E81B81131A05}"/>
              </a:ext>
            </a:extLst>
          </p:cNvPr>
          <p:cNvSpPr/>
          <p:nvPr/>
        </p:nvSpPr>
        <p:spPr>
          <a:xfrm>
            <a:off x="2977896" y="4252913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D3698607-9534-0FB8-E987-7081EFE6D095}"/>
              </a:ext>
            </a:extLst>
          </p:cNvPr>
          <p:cNvSpPr/>
          <p:nvPr/>
        </p:nvSpPr>
        <p:spPr>
          <a:xfrm>
            <a:off x="7888611" y="3045979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7517850A-05D2-83F5-ED89-559AD27A4900}"/>
              </a:ext>
            </a:extLst>
          </p:cNvPr>
          <p:cNvSpPr/>
          <p:nvPr/>
        </p:nvSpPr>
        <p:spPr>
          <a:xfrm>
            <a:off x="2074311" y="155881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E74948F2-E947-42E1-2CE8-031FAA8CF671}"/>
              </a:ext>
            </a:extLst>
          </p:cNvPr>
          <p:cNvSpPr/>
          <p:nvPr/>
        </p:nvSpPr>
        <p:spPr>
          <a:xfrm>
            <a:off x="3630739" y="2243868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D5C5CCD5-B269-FF43-9327-51AE90FA219F}"/>
              </a:ext>
            </a:extLst>
          </p:cNvPr>
          <p:cNvSpPr/>
          <p:nvPr/>
        </p:nvSpPr>
        <p:spPr>
          <a:xfrm>
            <a:off x="5376080" y="238576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96A8112C-88F4-D8C3-3D6D-702C24406809}"/>
              </a:ext>
            </a:extLst>
          </p:cNvPr>
          <p:cNvSpPr/>
          <p:nvPr/>
        </p:nvSpPr>
        <p:spPr>
          <a:xfrm>
            <a:off x="5508706" y="4213514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D2A5CF80-F1ED-1ED3-750F-5E98CEE960EF}"/>
              </a:ext>
            </a:extLst>
          </p:cNvPr>
          <p:cNvSpPr/>
          <p:nvPr/>
        </p:nvSpPr>
        <p:spPr>
          <a:xfrm>
            <a:off x="9255639" y="2287027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DDC63EB0-5177-191A-1808-6ECAE9F5BDF8}"/>
              </a:ext>
            </a:extLst>
          </p:cNvPr>
          <p:cNvSpPr/>
          <p:nvPr/>
        </p:nvSpPr>
        <p:spPr>
          <a:xfrm>
            <a:off x="6693295" y="1679384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3E4C836A-8846-A00F-4B1A-D3D344657BD3}"/>
              </a:ext>
            </a:extLst>
          </p:cNvPr>
          <p:cNvSpPr/>
          <p:nvPr/>
        </p:nvSpPr>
        <p:spPr>
          <a:xfrm>
            <a:off x="1544809" y="5561157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3d Glasses with solid fill">
            <a:extLst>
              <a:ext uri="{FF2B5EF4-FFF2-40B4-BE49-F238E27FC236}">
                <a16:creationId xmlns:a16="http://schemas.microsoft.com/office/drawing/2014/main" id="{EA58B8C3-CBB7-AA1C-6A3B-3968E12AB2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27" name="Graphic 26" descr="3d Glasses with solid fill">
            <a:extLst>
              <a:ext uri="{FF2B5EF4-FFF2-40B4-BE49-F238E27FC236}">
                <a16:creationId xmlns:a16="http://schemas.microsoft.com/office/drawing/2014/main" id="{86D02DE5-6D72-6836-7EB6-645D0D686E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1054" y="3756314"/>
            <a:ext cx="914400" cy="914400"/>
          </a:xfrm>
          <a:prstGeom prst="rect">
            <a:avLst/>
          </a:prstGeom>
        </p:spPr>
      </p:pic>
      <p:pic>
        <p:nvPicPr>
          <p:cNvPr id="28" name="Graphic 27" descr="3d Glasses with solid fill">
            <a:extLst>
              <a:ext uri="{FF2B5EF4-FFF2-40B4-BE49-F238E27FC236}">
                <a16:creationId xmlns:a16="http://schemas.microsoft.com/office/drawing/2014/main" id="{C7517D93-4DA1-9D77-FCEF-0BA500AED5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02510" y="3823856"/>
            <a:ext cx="914400" cy="914400"/>
          </a:xfrm>
          <a:prstGeom prst="rect">
            <a:avLst/>
          </a:prstGeom>
        </p:spPr>
      </p:pic>
      <p:pic>
        <p:nvPicPr>
          <p:cNvPr id="29" name="Graphic 28" descr="3d Glasses with solid fill">
            <a:extLst>
              <a:ext uri="{FF2B5EF4-FFF2-40B4-BE49-F238E27FC236}">
                <a16:creationId xmlns:a16="http://schemas.microsoft.com/office/drawing/2014/main" id="{E9465A76-CAAA-3CB5-6192-A04BE1D214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92245" y="1764003"/>
            <a:ext cx="914400" cy="914400"/>
          </a:xfrm>
          <a:prstGeom prst="rect">
            <a:avLst/>
          </a:prstGeom>
        </p:spPr>
      </p:pic>
      <p:pic>
        <p:nvPicPr>
          <p:cNvPr id="31" name="Graphic 30" descr="Apple outline">
            <a:extLst>
              <a:ext uri="{FF2B5EF4-FFF2-40B4-BE49-F238E27FC236}">
                <a16:creationId xmlns:a16="http://schemas.microsoft.com/office/drawing/2014/main" id="{49638BA1-4E6F-B682-347F-E764FD4DFD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32" name="Graphic 31" descr="3d Glasses with solid fill">
            <a:extLst>
              <a:ext uri="{FF2B5EF4-FFF2-40B4-BE49-F238E27FC236}">
                <a16:creationId xmlns:a16="http://schemas.microsoft.com/office/drawing/2014/main" id="{7F7A3F2F-2569-0B89-63FD-3CE3F74F49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22315" y="4110822"/>
            <a:ext cx="914400" cy="914400"/>
          </a:xfrm>
          <a:prstGeom prst="rect">
            <a:avLst/>
          </a:prstGeom>
        </p:spPr>
      </p:pic>
      <p:pic>
        <p:nvPicPr>
          <p:cNvPr id="34" name="Graphic 33" descr="Apple with solid fill">
            <a:extLst>
              <a:ext uri="{FF2B5EF4-FFF2-40B4-BE49-F238E27FC236}">
                <a16:creationId xmlns:a16="http://schemas.microsoft.com/office/drawing/2014/main" id="{462C441E-0085-3F9F-DFE0-4600A008F0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9497" y="3978420"/>
            <a:ext cx="914400" cy="914400"/>
          </a:xfrm>
          <a:prstGeom prst="rect">
            <a:avLst/>
          </a:prstGeom>
        </p:spPr>
      </p:pic>
      <p:pic>
        <p:nvPicPr>
          <p:cNvPr id="35" name="Graphic 34" descr="Apple with solid fill">
            <a:extLst>
              <a:ext uri="{FF2B5EF4-FFF2-40B4-BE49-F238E27FC236}">
                <a16:creationId xmlns:a16="http://schemas.microsoft.com/office/drawing/2014/main" id="{4829411A-679F-EA97-D894-15D83577EC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4858" y="5350020"/>
            <a:ext cx="914400" cy="914400"/>
          </a:xfrm>
          <a:prstGeom prst="rect">
            <a:avLst/>
          </a:prstGeom>
        </p:spPr>
      </p:pic>
      <p:pic>
        <p:nvPicPr>
          <p:cNvPr id="36" name="Graphic 35" descr="Apple with solid fill">
            <a:extLst>
              <a:ext uri="{FF2B5EF4-FFF2-40B4-BE49-F238E27FC236}">
                <a16:creationId xmlns:a16="http://schemas.microsoft.com/office/drawing/2014/main" id="{22666540-E074-8F4E-13F2-4586BD2139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515" y="5429666"/>
            <a:ext cx="914400" cy="914400"/>
          </a:xfrm>
          <a:prstGeom prst="rect">
            <a:avLst/>
          </a:prstGeom>
        </p:spPr>
      </p:pic>
      <p:pic>
        <p:nvPicPr>
          <p:cNvPr id="37" name="Graphic 36" descr="Apple with solid fill">
            <a:extLst>
              <a:ext uri="{FF2B5EF4-FFF2-40B4-BE49-F238E27FC236}">
                <a16:creationId xmlns:a16="http://schemas.microsoft.com/office/drawing/2014/main" id="{9D433CC3-69B4-D8A9-1D00-2D8C318F92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4735" y="2340408"/>
            <a:ext cx="914400" cy="914400"/>
          </a:xfrm>
          <a:prstGeom prst="rect">
            <a:avLst/>
          </a:prstGeom>
        </p:spPr>
      </p:pic>
      <p:sp>
        <p:nvSpPr>
          <p:cNvPr id="39" name="Rectangle 4">
            <a:extLst>
              <a:ext uri="{FF2B5EF4-FFF2-40B4-BE49-F238E27FC236}">
                <a16:creationId xmlns:a16="http://schemas.microsoft.com/office/drawing/2014/main" id="{D3A2985E-0593-6B02-19B5-D391C9DFF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463" y="6356349"/>
            <a:ext cx="319916" cy="345769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7E3C2C16-7ADE-DF40-8BD5-27BE440B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123" y="5362962"/>
            <a:ext cx="437974" cy="456542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99B41A25-2FC4-C3C1-DFC4-0A8809C06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5430" y="238576"/>
            <a:ext cx="437974" cy="456542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" name="Can 41">
            <a:extLst>
              <a:ext uri="{FF2B5EF4-FFF2-40B4-BE49-F238E27FC236}">
                <a16:creationId xmlns:a16="http://schemas.microsoft.com/office/drawing/2014/main" id="{73A48F3B-95C2-5287-05F2-EC7CFFDBEBB6}"/>
              </a:ext>
            </a:extLst>
          </p:cNvPr>
          <p:cNvSpPr/>
          <p:nvPr/>
        </p:nvSpPr>
        <p:spPr>
          <a:xfrm>
            <a:off x="2295328" y="2820491"/>
            <a:ext cx="1191996" cy="1139888"/>
          </a:xfrm>
          <a:prstGeom prst="can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C43BFE6C-66B6-5F9A-EAB5-24A697A8F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9976" y="297745"/>
            <a:ext cx="437974" cy="456542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549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FE24C-62E6-2AC9-1296-3E52BD894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DFE3BF92-1CE7-FA3A-029D-D4BEFF878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1788" y="2401888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8" name="Text Box 6">
            <a:extLst>
              <a:ext uri="{FF2B5EF4-FFF2-40B4-BE49-F238E27FC236}">
                <a16:creationId xmlns:a16="http://schemas.microsoft.com/office/drawing/2014/main" id="{AF1115A8-20F2-6636-4FA1-E17D99EF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8594" y="3541713"/>
            <a:ext cx="58007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0" rIns="274320">
            <a:spAutoFit/>
          </a:bodyPr>
          <a:lstStyle>
            <a:lvl1pPr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>
              <a:spcBef>
                <a:spcPct val="20000"/>
              </a:spcBef>
            </a:pPr>
            <a:r>
              <a:rPr lang="el-GR" altLang="en-US" dirty="0"/>
              <a:t>Πόσα κ</a:t>
            </a:r>
            <a:r>
              <a:rPr lang="en-US" altLang="en-US" dirty="0" err="1"/>
              <a:t>ί</a:t>
            </a:r>
            <a:r>
              <a:rPr lang="el-GR" altLang="en-US" dirty="0" err="1"/>
              <a:t>τρινα</a:t>
            </a:r>
            <a:r>
              <a:rPr lang="el-GR" altLang="en-US" dirty="0"/>
              <a:t> τετράγωνα τώρα; </a:t>
            </a:r>
          </a:p>
        </p:txBody>
      </p:sp>
    </p:spTree>
    <p:extLst>
      <p:ext uri="{BB962C8B-B14F-4D97-AF65-F5344CB8AC3E}">
        <p14:creationId xmlns:p14="http://schemas.microsoft.com/office/powerpoint/2010/main" val="3048169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7423F-6292-81D7-CBCB-5A6DCD4E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5AEC9-0A4A-BE22-A8A9-4A18A6ED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82247B-422A-FC0F-1963-175CB340B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39" y="3949573"/>
            <a:ext cx="351703" cy="359785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655732D-96D5-9ADF-C2F9-7EB9FC854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006" y="18906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471F3E9-1AD0-ECA2-6EAA-D0AB30780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93" y="16084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36B6D164-C055-7A91-0EC1-CC0C167E4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11" y="1096827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2F57172-7FAA-A51E-E874-1BAA5EF98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41" y="3235601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14F62704-3E21-5974-2CD4-DA5CB8620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16" y="2177570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D4EB95F9-37C9-2165-5E4F-6A8EBDE0F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82" y="4280830"/>
            <a:ext cx="914400" cy="914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E1FC5342-2EA6-9DBE-A9AB-44402D1119CC}"/>
              </a:ext>
            </a:extLst>
          </p:cNvPr>
          <p:cNvSpPr/>
          <p:nvPr/>
        </p:nvSpPr>
        <p:spPr>
          <a:xfrm>
            <a:off x="4038600" y="572655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40FCC89A-8BB7-65B1-52F7-D79BD2EEE0EE}"/>
              </a:ext>
            </a:extLst>
          </p:cNvPr>
          <p:cNvSpPr/>
          <p:nvPr/>
        </p:nvSpPr>
        <p:spPr>
          <a:xfrm>
            <a:off x="130829" y="584998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434BED2A-F58E-DAFD-F006-A5B863B4486F}"/>
              </a:ext>
            </a:extLst>
          </p:cNvPr>
          <p:cNvSpPr/>
          <p:nvPr/>
        </p:nvSpPr>
        <p:spPr>
          <a:xfrm>
            <a:off x="2977896" y="583244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97ADDC33-BF67-6FB5-3A75-7F83DA252B4B}"/>
              </a:ext>
            </a:extLst>
          </p:cNvPr>
          <p:cNvSpPr/>
          <p:nvPr/>
        </p:nvSpPr>
        <p:spPr>
          <a:xfrm>
            <a:off x="7003759" y="457633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866CF7E6-B389-5B9B-FDB4-5639414A5833}"/>
              </a:ext>
            </a:extLst>
          </p:cNvPr>
          <p:cNvSpPr/>
          <p:nvPr/>
        </p:nvSpPr>
        <p:spPr>
          <a:xfrm>
            <a:off x="2977896" y="4252913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040CF9D0-C6C3-6552-6B87-793FB0F04D7B}"/>
              </a:ext>
            </a:extLst>
          </p:cNvPr>
          <p:cNvSpPr/>
          <p:nvPr/>
        </p:nvSpPr>
        <p:spPr>
          <a:xfrm>
            <a:off x="7888611" y="3045979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4A5D1B16-6BA9-D29F-9736-3AEA19364474}"/>
              </a:ext>
            </a:extLst>
          </p:cNvPr>
          <p:cNvSpPr/>
          <p:nvPr/>
        </p:nvSpPr>
        <p:spPr>
          <a:xfrm>
            <a:off x="10631054" y="29718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FA4FCF98-211E-6983-753F-1E214B32CF5F}"/>
              </a:ext>
            </a:extLst>
          </p:cNvPr>
          <p:cNvSpPr/>
          <p:nvPr/>
        </p:nvSpPr>
        <p:spPr>
          <a:xfrm>
            <a:off x="10631054" y="5140198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7D3D0E1B-046B-B0E3-5BD9-ADDF9F88FC49}"/>
              </a:ext>
            </a:extLst>
          </p:cNvPr>
          <p:cNvSpPr/>
          <p:nvPr/>
        </p:nvSpPr>
        <p:spPr>
          <a:xfrm>
            <a:off x="5376080" y="238576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9FD41989-C9F9-8E14-7C48-242C79E39CF7}"/>
              </a:ext>
            </a:extLst>
          </p:cNvPr>
          <p:cNvSpPr/>
          <p:nvPr/>
        </p:nvSpPr>
        <p:spPr>
          <a:xfrm>
            <a:off x="5508706" y="4213514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F9AB49CD-FA16-CA39-3397-07FDE1BCC618}"/>
              </a:ext>
            </a:extLst>
          </p:cNvPr>
          <p:cNvSpPr/>
          <p:nvPr/>
        </p:nvSpPr>
        <p:spPr>
          <a:xfrm>
            <a:off x="9255639" y="2287027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C2501E88-7751-CC22-E6E3-1426E69C0CBD}"/>
              </a:ext>
            </a:extLst>
          </p:cNvPr>
          <p:cNvSpPr/>
          <p:nvPr/>
        </p:nvSpPr>
        <p:spPr>
          <a:xfrm>
            <a:off x="6693295" y="1679384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C4FB79DA-A35B-367A-7F78-A9FEE64C45A9}"/>
              </a:ext>
            </a:extLst>
          </p:cNvPr>
          <p:cNvSpPr/>
          <p:nvPr/>
        </p:nvSpPr>
        <p:spPr>
          <a:xfrm>
            <a:off x="1544809" y="5561157"/>
            <a:ext cx="1216152" cy="1216152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3d Glasses with solid fill">
            <a:extLst>
              <a:ext uri="{FF2B5EF4-FFF2-40B4-BE49-F238E27FC236}">
                <a16:creationId xmlns:a16="http://schemas.microsoft.com/office/drawing/2014/main" id="{3E10EE50-7BCB-E19F-ED00-A68D41BD18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27" name="Graphic 26" descr="3d Glasses with solid fill">
            <a:extLst>
              <a:ext uri="{FF2B5EF4-FFF2-40B4-BE49-F238E27FC236}">
                <a16:creationId xmlns:a16="http://schemas.microsoft.com/office/drawing/2014/main" id="{E1125A58-CA0C-57A2-2DB1-74F2E22B61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1054" y="3756314"/>
            <a:ext cx="914400" cy="914400"/>
          </a:xfrm>
          <a:prstGeom prst="rect">
            <a:avLst/>
          </a:prstGeom>
        </p:spPr>
      </p:pic>
      <p:pic>
        <p:nvPicPr>
          <p:cNvPr id="28" name="Graphic 27" descr="3d Glasses with solid fill">
            <a:extLst>
              <a:ext uri="{FF2B5EF4-FFF2-40B4-BE49-F238E27FC236}">
                <a16:creationId xmlns:a16="http://schemas.microsoft.com/office/drawing/2014/main" id="{493F9D18-A1B7-5145-F8C1-799641FE45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07263" y="4692216"/>
            <a:ext cx="914400" cy="914400"/>
          </a:xfrm>
          <a:prstGeom prst="rect">
            <a:avLst/>
          </a:prstGeom>
        </p:spPr>
      </p:pic>
      <p:pic>
        <p:nvPicPr>
          <p:cNvPr id="29" name="Graphic 28" descr="3d Glasses with solid fill">
            <a:extLst>
              <a:ext uri="{FF2B5EF4-FFF2-40B4-BE49-F238E27FC236}">
                <a16:creationId xmlns:a16="http://schemas.microsoft.com/office/drawing/2014/main" id="{7AF0AA8E-06C6-EC78-9006-E0FB92BAA4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92245" y="1764003"/>
            <a:ext cx="914400" cy="914400"/>
          </a:xfrm>
          <a:prstGeom prst="rect">
            <a:avLst/>
          </a:prstGeom>
        </p:spPr>
      </p:pic>
      <p:pic>
        <p:nvPicPr>
          <p:cNvPr id="31" name="Graphic 30" descr="Apple outline">
            <a:extLst>
              <a:ext uri="{FF2B5EF4-FFF2-40B4-BE49-F238E27FC236}">
                <a16:creationId xmlns:a16="http://schemas.microsoft.com/office/drawing/2014/main" id="{E7977334-9D81-DDE1-E1F0-F07683F51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32" name="Graphic 31" descr="3d Glasses with solid fill">
            <a:extLst>
              <a:ext uri="{FF2B5EF4-FFF2-40B4-BE49-F238E27FC236}">
                <a16:creationId xmlns:a16="http://schemas.microsoft.com/office/drawing/2014/main" id="{90C19A1D-DD22-5680-DC61-06618F79EB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22315" y="4110822"/>
            <a:ext cx="914400" cy="914400"/>
          </a:xfrm>
          <a:prstGeom prst="rect">
            <a:avLst/>
          </a:prstGeom>
        </p:spPr>
      </p:pic>
      <p:pic>
        <p:nvPicPr>
          <p:cNvPr id="34" name="Graphic 33" descr="Apple with solid fill">
            <a:extLst>
              <a:ext uri="{FF2B5EF4-FFF2-40B4-BE49-F238E27FC236}">
                <a16:creationId xmlns:a16="http://schemas.microsoft.com/office/drawing/2014/main" id="{F803D3CF-03F4-F737-1C55-41A49375BA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9497" y="3978420"/>
            <a:ext cx="914400" cy="914400"/>
          </a:xfrm>
          <a:prstGeom prst="rect">
            <a:avLst/>
          </a:prstGeom>
        </p:spPr>
      </p:pic>
      <p:pic>
        <p:nvPicPr>
          <p:cNvPr id="35" name="Graphic 34" descr="Apple with solid fill">
            <a:extLst>
              <a:ext uri="{FF2B5EF4-FFF2-40B4-BE49-F238E27FC236}">
                <a16:creationId xmlns:a16="http://schemas.microsoft.com/office/drawing/2014/main" id="{FD221D1B-0723-E06A-AD2F-D31935B0DE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4858" y="5350020"/>
            <a:ext cx="914400" cy="914400"/>
          </a:xfrm>
          <a:prstGeom prst="rect">
            <a:avLst/>
          </a:prstGeom>
        </p:spPr>
      </p:pic>
      <p:pic>
        <p:nvPicPr>
          <p:cNvPr id="36" name="Graphic 35" descr="Apple with solid fill">
            <a:extLst>
              <a:ext uri="{FF2B5EF4-FFF2-40B4-BE49-F238E27FC236}">
                <a16:creationId xmlns:a16="http://schemas.microsoft.com/office/drawing/2014/main" id="{604AAE3C-280E-9C8C-2369-A2BFB001C8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515" y="5429666"/>
            <a:ext cx="914400" cy="914400"/>
          </a:xfrm>
          <a:prstGeom prst="rect">
            <a:avLst/>
          </a:prstGeom>
        </p:spPr>
      </p:pic>
      <p:pic>
        <p:nvPicPr>
          <p:cNvPr id="37" name="Graphic 36" descr="Apple with solid fill">
            <a:extLst>
              <a:ext uri="{FF2B5EF4-FFF2-40B4-BE49-F238E27FC236}">
                <a16:creationId xmlns:a16="http://schemas.microsoft.com/office/drawing/2014/main" id="{9497AB48-7561-26C3-F1EA-9ABD4044C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4735" y="2340408"/>
            <a:ext cx="914400" cy="914400"/>
          </a:xfrm>
          <a:prstGeom prst="rect">
            <a:avLst/>
          </a:prstGeom>
        </p:spPr>
      </p:pic>
      <p:sp>
        <p:nvSpPr>
          <p:cNvPr id="39" name="Rectangle 4">
            <a:extLst>
              <a:ext uri="{FF2B5EF4-FFF2-40B4-BE49-F238E27FC236}">
                <a16:creationId xmlns:a16="http://schemas.microsoft.com/office/drawing/2014/main" id="{0EEA82DF-54C4-3F5D-4696-67E799D37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7935" y="3956580"/>
            <a:ext cx="319916" cy="345769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5B29C48B-0D6C-9C0C-0B81-580F10D81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2338" y="3257650"/>
            <a:ext cx="437974" cy="456542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A4D9D0E3-28A6-0646-2E00-53C7A0E30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39" y="3254666"/>
            <a:ext cx="437974" cy="456542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" name="Can 41">
            <a:extLst>
              <a:ext uri="{FF2B5EF4-FFF2-40B4-BE49-F238E27FC236}">
                <a16:creationId xmlns:a16="http://schemas.microsoft.com/office/drawing/2014/main" id="{CF416CD3-67BD-F470-8885-A5B802BCA569}"/>
              </a:ext>
            </a:extLst>
          </p:cNvPr>
          <p:cNvSpPr/>
          <p:nvPr/>
        </p:nvSpPr>
        <p:spPr>
          <a:xfrm>
            <a:off x="8731057" y="360540"/>
            <a:ext cx="1191996" cy="1139888"/>
          </a:xfrm>
          <a:prstGeom prst="can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E31418FD-63D1-6AE1-DB10-15B320ADE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3537" y="3258758"/>
            <a:ext cx="437974" cy="456542"/>
          </a:xfrm>
          <a:prstGeom prst="rect">
            <a:avLst/>
          </a:prstGeom>
          <a:solidFill>
            <a:srgbClr val="FFFF00"/>
          </a:solidFill>
          <a:ln w="12700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Rounded MT Bold" panose="020F0704030504030204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905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78EB7-8AC4-6D68-EBA1-5114EAD79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υπολογισμούς έκανε ο εγκέφαλος σας;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F5F08-7209-FBAD-2DC0-03B6161611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514350" indent="-514350">
                  <a:buAutoNum type="arabicPeriod"/>
                </a:pPr>
                <a:r>
                  <a:rPr lang="el-GR" dirty="0"/>
                  <a:t>Κατανόηση του ζητουμένου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Κ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ί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τρινο</m:t>
                    </m:r>
                    <m:d>
                      <m:d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Τετρ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</a:rPr>
                      <m:t>ά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𝛾𝜔𝜈𝜊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l-GR" b="0" dirty="0"/>
              </a:p>
              <a:p>
                <a:pPr marL="514350" indent="-514350">
                  <a:buAutoNum type="arabicPeriod"/>
                </a:pPr>
                <a:r>
                  <a:rPr lang="el-GR" dirty="0"/>
                  <a:t>Ανάλυση οπτικών χαρακτηριστικών </a:t>
                </a:r>
              </a:p>
              <a:p>
                <a:pPr marL="514350" indent="-514350">
                  <a:buAutoNum type="arabicPeriod"/>
                </a:pPr>
                <a:r>
                  <a:rPr lang="el-GR" dirty="0"/>
                  <a:t>Διάκριση αντικειμένων</a:t>
                </a:r>
              </a:p>
              <a:p>
                <a:pPr marL="514350" indent="-514350">
                  <a:buAutoNum type="arabicPeriod"/>
                </a:pPr>
                <a:r>
                  <a:rPr lang="el-GR" dirty="0"/>
                  <a:t>Αναγνώριση χρώματος και σχήματος</a:t>
                </a:r>
              </a:p>
              <a:p>
                <a:pPr marL="514350" indent="-514350">
                  <a:buAutoNum type="arabicPeriod"/>
                </a:pPr>
                <a:r>
                  <a:rPr lang="en-US" dirty="0" err="1"/>
                  <a:t>Οργάνωση</a:t>
                </a:r>
                <a:r>
                  <a:rPr lang="en-US" dirty="0"/>
                  <a:t> </a:t>
                </a:r>
                <a:r>
                  <a:rPr lang="en-US" dirty="0" err="1"/>
                  <a:t>της</a:t>
                </a:r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</a:t>
                </a:r>
                <a:r>
                  <a:rPr lang="en-US" dirty="0" err="1"/>
                  <a:t>ζήτησης</a:t>
                </a:r>
                <a:endParaRPr lang="el-GR" dirty="0"/>
              </a:p>
              <a:p>
                <a:pPr marL="514350" indent="-514350">
                  <a:buAutoNum type="arabicPeriod"/>
                </a:pPr>
                <a:r>
                  <a:rPr lang="en-US" dirty="0" err="1"/>
                  <a:t>Μετ</a:t>
                </a:r>
                <a:r>
                  <a:rPr lang="en-US" dirty="0"/>
                  <a:t>α</a:t>
                </a:r>
                <a:r>
                  <a:rPr lang="en-US" dirty="0" err="1"/>
                  <a:t>τό</a:t>
                </a:r>
                <a:r>
                  <a:rPr lang="en-US" dirty="0"/>
                  <a:t>π</a:t>
                </a:r>
                <a:r>
                  <a:rPr lang="en-US" dirty="0" err="1"/>
                  <a:t>ιση</a:t>
                </a:r>
                <a:r>
                  <a:rPr lang="en-US" dirty="0"/>
                  <a:t> β</a:t>
                </a:r>
                <a:r>
                  <a:rPr lang="en-US" dirty="0" err="1"/>
                  <a:t>λέμμ</a:t>
                </a:r>
                <a:r>
                  <a:rPr lang="en-US" dirty="0"/>
                  <a:t>α</a:t>
                </a:r>
                <a:r>
                  <a:rPr lang="en-US" dirty="0" err="1"/>
                  <a:t>τος</a:t>
                </a:r>
                <a:r>
                  <a:rPr lang="en-US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π</a:t>
                </a:r>
                <a:r>
                  <a:rPr lang="en-US" dirty="0" err="1"/>
                  <a:t>ροσοχής</a:t>
                </a:r>
                <a:endParaRPr lang="el-GR" dirty="0"/>
              </a:p>
              <a:p>
                <a:pPr marL="514350" indent="-514350">
                  <a:buAutoNum type="arabicPeriod"/>
                </a:pP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μέτρηση</a:t>
                </a:r>
                <a:r>
                  <a:rPr lang="el-GR" dirty="0"/>
                  <a:t> (</a:t>
                </a:r>
                <a:r>
                  <a:rPr lang="el-GR" dirty="0" err="1"/>
                  <a:t>μν</a:t>
                </a:r>
                <a:r>
                  <a:rPr lang="en-US" dirty="0" err="1"/>
                  <a:t>ή</a:t>
                </a:r>
                <a:r>
                  <a:rPr lang="el-GR" dirty="0"/>
                  <a:t>μη</a:t>
                </a:r>
                <a:r>
                  <a:rPr lang="en-US" dirty="0"/>
                  <a:t> counter)</a:t>
                </a:r>
              </a:p>
              <a:p>
                <a:pPr marL="514350" indent="-514350">
                  <a:buAutoNum type="arabicPeriod"/>
                </a:pPr>
                <a:r>
                  <a:rPr lang="el-GR" dirty="0"/>
                  <a:t>Αποφυγή παραλείψεων και </a:t>
                </a:r>
                <a:r>
                  <a:rPr lang="el-GR" dirty="0" err="1"/>
                  <a:t>διπλομετρήσεων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….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F5F08-7209-FBAD-2DC0-03B6161611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3198" b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7EB1F-D5B7-B848-2741-56318EADD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CD7396-88DA-E4EC-40E7-855EBBB40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391" y="1870075"/>
            <a:ext cx="46482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4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3B83-1ED4-226D-3D77-0EFAA58CA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430"/>
            <a:ext cx="10515600" cy="1325563"/>
          </a:xfrm>
        </p:spPr>
        <p:txBody>
          <a:bodyPr/>
          <a:lstStyle/>
          <a:p>
            <a:r>
              <a:rPr lang="el-GR" dirty="0"/>
              <a:t>Παραδείγματα υπολογισμών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F1BFA-2186-4356-78EF-96775EB5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49C80E-BD73-A7AF-7FFC-CCC303464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12" y="1406769"/>
            <a:ext cx="2496067" cy="28698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8FE546-8560-B929-1B30-A001D87A2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600" y="1418708"/>
            <a:ext cx="3327400" cy="2628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B26F98F-F3BA-A8E8-54B2-8984A8790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7209" y="741452"/>
            <a:ext cx="2729367" cy="362243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34ABF1E-CD95-FCBC-43A4-5F33FD5FD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7441" y="732211"/>
            <a:ext cx="2686968" cy="362243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BD2ED12-B453-B8B4-5EDC-1365CDE9B08C}"/>
              </a:ext>
            </a:extLst>
          </p:cNvPr>
          <p:cNvSpPr txBox="1"/>
          <p:nvPr/>
        </p:nvSpPr>
        <p:spPr>
          <a:xfrm>
            <a:off x="9080158" y="306260"/>
            <a:ext cx="31750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1. Σκάκι και αλγόριθμοι (</a:t>
            </a:r>
            <a:r>
              <a:rPr lang="en-US" dirty="0"/>
              <a:t>game trees, minimax, heuristics, </a:t>
            </a:r>
            <a:r>
              <a:rPr lang="el-GR" dirty="0"/>
              <a:t>και ΑΙ)</a:t>
            </a:r>
          </a:p>
          <a:p>
            <a:r>
              <a:rPr lang="el-GR" dirty="0"/>
              <a:t>2. Ίντερνετ</a:t>
            </a:r>
            <a:r>
              <a:rPr lang="en-US" dirty="0"/>
              <a:t> and </a:t>
            </a:r>
            <a:r>
              <a:rPr lang="el-GR" dirty="0"/>
              <a:t>κατανεμημένα πρωτόκολλα </a:t>
            </a:r>
          </a:p>
          <a:p>
            <a:r>
              <a:rPr lang="el-GR" dirty="0"/>
              <a:t>3. Κρυπτογραφία και ασφάλεια: </a:t>
            </a:r>
            <a:r>
              <a:rPr lang="en-US" dirty="0"/>
              <a:t>authentication, encrypted </a:t>
            </a:r>
            <a:r>
              <a:rPr lang="el-GR" dirty="0"/>
              <a:t>σύνδεση ..</a:t>
            </a:r>
          </a:p>
          <a:p>
            <a:r>
              <a:rPr lang="el-GR" dirty="0"/>
              <a:t>4. Ταυτοχρονισμός</a:t>
            </a:r>
            <a:r>
              <a:rPr lang="en-US" dirty="0"/>
              <a:t> (concurrency </a:t>
            </a:r>
            <a:r>
              <a:rPr lang="el-GR" dirty="0"/>
              <a:t>στο </a:t>
            </a:r>
            <a:r>
              <a:rPr lang="el-GR" dirty="0" err="1"/>
              <a:t>κινητ</a:t>
            </a:r>
            <a:r>
              <a:rPr lang="en-US" dirty="0" err="1"/>
              <a:t>ό</a:t>
            </a:r>
            <a:r>
              <a:rPr lang="el-GR" dirty="0"/>
              <a:t>)</a:t>
            </a:r>
          </a:p>
          <a:p>
            <a:r>
              <a:rPr lang="el-GR" dirty="0"/>
              <a:t>5. </a:t>
            </a:r>
            <a:r>
              <a:rPr lang="en-US" dirty="0"/>
              <a:t>Human Computer Interaction</a:t>
            </a:r>
          </a:p>
          <a:p>
            <a:r>
              <a:rPr lang="en-US" dirty="0"/>
              <a:t>…. </a:t>
            </a:r>
            <a:endParaRPr lang="el-GR" dirty="0"/>
          </a:p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E0001A9-C504-9933-9A32-6B07C3A0AD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812" y="4091175"/>
            <a:ext cx="3026215" cy="27668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B949ACB-D563-3A15-31C4-3E867AD12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2493" y="4047608"/>
            <a:ext cx="1895441" cy="262892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AA06B73-4C9E-6FE1-A675-EFF009B649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5400" y="4083193"/>
            <a:ext cx="1830222" cy="2638282"/>
          </a:xfrm>
          <a:prstGeom prst="rect">
            <a:avLst/>
          </a:prstGeom>
        </p:spPr>
      </p:pic>
      <p:pic>
        <p:nvPicPr>
          <p:cNvPr id="34" name="Picture 33">
            <a:hlinkClick r:id="rId9"/>
            <a:extLst>
              <a:ext uri="{FF2B5EF4-FFF2-40B4-BE49-F238E27FC236}">
                <a16:creationId xmlns:a16="http://schemas.microsoft.com/office/drawing/2014/main" id="{FD102BD8-6F6A-0D86-4B86-DEBA5A1351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5961" y="4390226"/>
            <a:ext cx="5399256" cy="23983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EAC0E56-81A7-2E61-CF1F-6E78445404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500" y="1504950"/>
            <a:ext cx="26670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7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C7BFF2-2E66-4896-8AB5-BFFC0B634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26" y="156802"/>
            <a:ext cx="2596212" cy="19731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A1C953-79B4-DCDC-23BF-CE99C9F0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153" y="184653"/>
            <a:ext cx="2613376" cy="1894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89D447-934E-12E6-8F97-61D46C58E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4244" y="23154"/>
            <a:ext cx="2035906" cy="267004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66DC54-F4E7-7BF9-F8F0-3B9CE9700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0150" y="50376"/>
            <a:ext cx="2141390" cy="33329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5FD007-B858-2174-5D5B-88A6E00A6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153" y="2185157"/>
            <a:ext cx="5248570" cy="2926078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215BD09-796B-BAFC-FCF1-891122A6C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3643532"/>
            <a:ext cx="5366610" cy="2625785"/>
          </a:xfrm>
        </p:spPr>
        <p:txBody>
          <a:bodyPr>
            <a:normAutofit fontScale="92500"/>
          </a:bodyPr>
          <a:lstStyle/>
          <a:p>
            <a:pPr lvl="0"/>
            <a:r>
              <a:rPr lang="en-US" sz="1800" dirty="0" err="1"/>
              <a:t>Μ</a:t>
            </a:r>
            <a:r>
              <a:rPr lang="en-US" sz="1800" dirty="0"/>
              <a:t>α</a:t>
            </a:r>
            <a:r>
              <a:rPr lang="en-US" sz="1800" dirty="0" err="1"/>
              <a:t>ζική</a:t>
            </a:r>
            <a:r>
              <a:rPr lang="en-US" sz="1800" dirty="0"/>
              <a:t> πα</a:t>
            </a:r>
            <a:r>
              <a:rPr lang="en-US" sz="1800" dirty="0" err="1"/>
              <a:t>ρ</a:t>
            </a:r>
            <a:r>
              <a:rPr lang="en-US" sz="1800" dirty="0"/>
              <a:t>α</a:t>
            </a:r>
            <a:r>
              <a:rPr lang="en-US" sz="1800" dirty="0" err="1"/>
              <a:t>κολούθηση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π</a:t>
            </a:r>
            <a:r>
              <a:rPr lang="en-US" sz="1800" dirty="0" err="1"/>
              <a:t>εριορισμός</a:t>
            </a:r>
            <a:r>
              <a:rPr lang="en-US" sz="1800" dirty="0"/>
              <a:t> </a:t>
            </a:r>
            <a:r>
              <a:rPr lang="en-US" sz="1800" dirty="0" err="1"/>
              <a:t>ελευθεριών</a:t>
            </a:r>
            <a:r>
              <a:rPr lang="en-US" sz="1800" dirty="0"/>
              <a:t> </a:t>
            </a:r>
          </a:p>
          <a:p>
            <a:pPr lvl="0"/>
            <a:r>
              <a:rPr lang="en-US" sz="1800" dirty="0" err="1"/>
              <a:t>Αυτόνομ</a:t>
            </a:r>
            <a:r>
              <a:rPr lang="en-US" sz="1800" dirty="0"/>
              <a:t>α </a:t>
            </a:r>
            <a:r>
              <a:rPr lang="en-US" sz="1800" dirty="0" err="1"/>
              <a:t>ο</a:t>
            </a:r>
            <a:r>
              <a:rPr lang="en-US" sz="1800" dirty="0"/>
              <a:t>π</a:t>
            </a:r>
            <a:r>
              <a:rPr lang="en-US" sz="1800" dirty="0" err="1"/>
              <a:t>λικά</a:t>
            </a:r>
            <a:r>
              <a:rPr lang="en-US" sz="1800" dirty="0"/>
              <a:t> </a:t>
            </a:r>
            <a:r>
              <a:rPr lang="en-US" sz="1800" dirty="0" err="1"/>
              <a:t>συστήμ</a:t>
            </a:r>
            <a:r>
              <a:rPr lang="en-US" sz="1800" dirty="0"/>
              <a:t>α</a:t>
            </a:r>
            <a:r>
              <a:rPr lang="en-US" sz="1800" dirty="0" err="1"/>
              <a:t>τ</a:t>
            </a:r>
            <a:r>
              <a:rPr lang="en-US" sz="1800" dirty="0"/>
              <a:t>α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κλιμάκωση</a:t>
            </a:r>
            <a:r>
              <a:rPr lang="en-US" sz="1800" dirty="0"/>
              <a:t> </a:t>
            </a:r>
            <a:r>
              <a:rPr lang="en-US" sz="1800" dirty="0" err="1"/>
              <a:t>της</a:t>
            </a:r>
            <a:r>
              <a:rPr lang="en-US" sz="1800" dirty="0"/>
              <a:t> β</a:t>
            </a:r>
            <a:r>
              <a:rPr lang="en-US" sz="1800" dirty="0" err="1"/>
              <a:t>ί</a:t>
            </a:r>
            <a:r>
              <a:rPr lang="en-US" sz="1800" dirty="0"/>
              <a:t>α</a:t>
            </a:r>
            <a:r>
              <a:rPr lang="en-US" sz="1800" dirty="0" err="1"/>
              <a:t>ς</a:t>
            </a:r>
            <a:r>
              <a:rPr lang="en-US" sz="1800" dirty="0"/>
              <a:t> </a:t>
            </a:r>
          </a:p>
          <a:p>
            <a:pPr lvl="0"/>
            <a:r>
              <a:rPr lang="en-US" sz="1800" dirty="0" err="1"/>
              <a:t>Αδι</a:t>
            </a:r>
            <a:r>
              <a:rPr lang="en-US" sz="1800" dirty="0"/>
              <a:t>α</a:t>
            </a:r>
            <a:r>
              <a:rPr lang="en-US" sz="1800" dirty="0" err="1"/>
              <a:t>φ</a:t>
            </a:r>
            <a:r>
              <a:rPr lang="en-US" sz="1800" dirty="0"/>
              <a:t>α</a:t>
            </a:r>
            <a:r>
              <a:rPr lang="en-US" sz="1800" dirty="0" err="1"/>
              <a:t>νείς</a:t>
            </a:r>
            <a:r>
              <a:rPr lang="en-US" sz="1800" dirty="0"/>
              <a:t> α</a:t>
            </a:r>
            <a:r>
              <a:rPr lang="en-US" sz="1800" dirty="0" err="1"/>
              <a:t>λγόριθμοι</a:t>
            </a:r>
            <a:r>
              <a:rPr lang="en-US" sz="1800" dirty="0"/>
              <a:t> π</a:t>
            </a:r>
            <a:r>
              <a:rPr lang="en-US" sz="1800" dirty="0" err="1"/>
              <a:t>ου</a:t>
            </a:r>
            <a:r>
              <a:rPr lang="en-US" sz="1800" dirty="0"/>
              <a:t> α</a:t>
            </a:r>
            <a:r>
              <a:rPr lang="en-US" sz="1800" dirty="0" err="1"/>
              <a:t>ν</a:t>
            </a:r>
            <a:r>
              <a:rPr lang="en-US" sz="1800" dirty="0"/>
              <a:t>απα</a:t>
            </a:r>
            <a:r>
              <a:rPr lang="en-US" sz="1800" dirty="0" err="1"/>
              <a:t>ράγουν</a:t>
            </a:r>
            <a:r>
              <a:rPr lang="en-US" sz="1800" dirty="0"/>
              <a:t> </a:t>
            </a:r>
            <a:r>
              <a:rPr lang="en-US" sz="1800" dirty="0" err="1"/>
              <a:t>δι</a:t>
            </a:r>
            <a:r>
              <a:rPr lang="en-US" sz="1800" dirty="0"/>
              <a:t>α</a:t>
            </a:r>
            <a:r>
              <a:rPr lang="en-US" sz="1800" dirty="0" err="1"/>
              <a:t>κρίσεις</a:t>
            </a:r>
            <a:r>
              <a:rPr lang="en-US" sz="1800" dirty="0"/>
              <a:t>, π.</a:t>
            </a:r>
            <a:r>
              <a:rPr lang="en-US" sz="1800" dirty="0" err="1"/>
              <a:t>χ</a:t>
            </a:r>
            <a:r>
              <a:rPr lang="en-US" sz="1800" dirty="0"/>
              <a:t>. </a:t>
            </a:r>
            <a:r>
              <a:rPr lang="en-US" sz="1800" dirty="0" err="1"/>
              <a:t>σε</a:t>
            </a:r>
            <a:r>
              <a:rPr lang="en-US" sz="1800" dirty="0"/>
              <a:t> </a:t>
            </a:r>
            <a:r>
              <a:rPr lang="en-US" sz="1800" dirty="0" err="1"/>
              <a:t>δάνει</a:t>
            </a:r>
            <a:r>
              <a:rPr lang="en-US" sz="1800" dirty="0"/>
              <a:t>α, π</a:t>
            </a:r>
            <a:r>
              <a:rPr lang="en-US" sz="1800" dirty="0" err="1"/>
              <a:t>ροσλήψεις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α</a:t>
            </a:r>
            <a:r>
              <a:rPr lang="en-US" sz="1800" dirty="0" err="1"/>
              <a:t>σφάλιση</a:t>
            </a:r>
            <a:endParaRPr lang="en-US" sz="1800" dirty="0"/>
          </a:p>
          <a:p>
            <a:pPr marL="0" lvl="0" indent="0">
              <a:buNone/>
            </a:pPr>
            <a:r>
              <a:rPr lang="en-US" sz="1800" dirty="0" err="1"/>
              <a:t>Το</a:t>
            </a:r>
            <a:r>
              <a:rPr lang="en-US" sz="1800" dirty="0"/>
              <a:t> </a:t>
            </a:r>
            <a:r>
              <a:rPr lang="en-US" sz="1800" dirty="0" err="1"/>
              <a:t>ερώτημ</a:t>
            </a:r>
            <a:r>
              <a:rPr lang="en-US" sz="1800" dirty="0"/>
              <a:t>α </a:t>
            </a:r>
            <a:r>
              <a:rPr lang="en-US" sz="1800" dirty="0" err="1"/>
              <a:t>δεν</a:t>
            </a:r>
            <a:r>
              <a:rPr lang="en-US" sz="1800" dirty="0"/>
              <a:t>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μόνο</a:t>
            </a:r>
            <a:r>
              <a:rPr lang="en-US" sz="1800" dirty="0"/>
              <a:t> «</a:t>
            </a:r>
            <a:r>
              <a:rPr lang="en-US" sz="1800" dirty="0" err="1"/>
              <a:t>μ</a:t>
            </a:r>
            <a:r>
              <a:rPr lang="en-US" sz="1800" dirty="0"/>
              <a:t>π</a:t>
            </a:r>
            <a:r>
              <a:rPr lang="en-US" sz="1800" dirty="0" err="1"/>
              <a:t>ορούμε</a:t>
            </a:r>
            <a:r>
              <a:rPr lang="en-US" sz="1800" dirty="0"/>
              <a:t> </a:t>
            </a:r>
            <a:r>
              <a:rPr lang="en-US" sz="1800" dirty="0" err="1"/>
              <a:t>ν</a:t>
            </a:r>
            <a:r>
              <a:rPr lang="en-US" sz="1800" dirty="0"/>
              <a:t>α </a:t>
            </a:r>
            <a:r>
              <a:rPr lang="en-US" sz="1800" dirty="0" err="1"/>
              <a:t>το</a:t>
            </a:r>
            <a:r>
              <a:rPr lang="en-US" sz="1800" dirty="0"/>
              <a:t> </a:t>
            </a:r>
            <a:r>
              <a:rPr lang="en-US" sz="1800" dirty="0" err="1"/>
              <a:t>υ</a:t>
            </a:r>
            <a:r>
              <a:rPr lang="en-US" sz="1800" dirty="0"/>
              <a:t>π</a:t>
            </a:r>
            <a:r>
              <a:rPr lang="en-US" sz="1800" dirty="0" err="1"/>
              <a:t>ολογίσουμε</a:t>
            </a:r>
            <a:r>
              <a:rPr lang="en-US" sz="1800" dirty="0"/>
              <a:t>;», α</a:t>
            </a:r>
            <a:r>
              <a:rPr lang="en-US" sz="1800" dirty="0" err="1"/>
              <a:t>λλά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«</a:t>
            </a:r>
            <a:r>
              <a:rPr lang="el-GR" sz="1800" dirty="0"/>
              <a:t>ποιες οι συνέπειες για τον άνθρωπο;</a:t>
            </a:r>
            <a:r>
              <a:rPr lang="en-US" sz="1800" dirty="0"/>
              <a:t>»</a:t>
            </a:r>
          </a:p>
          <a:p>
            <a:pPr marL="0" indent="0">
              <a:buNone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86F153-078A-2F10-E39D-DB8A7EF0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74743" y="6312958"/>
            <a:ext cx="3906738" cy="365125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l-GR" sz="1000">
                <a:solidFill>
                  <a:srgbClr val="FFFFFF"/>
                </a:solidFill>
              </a:rPr>
              <a:t>Θεωρία Υπολογισμού 280 - </a:t>
            </a:r>
            <a:r>
              <a:rPr lang="en-US" sz="1000">
                <a:solidFill>
                  <a:srgbClr val="FFFFFF"/>
                </a:solidFill>
              </a:rPr>
              <a:t>CSD UoC - </a:t>
            </a:r>
            <a:r>
              <a:rPr lang="el-GR" sz="1000">
                <a:solidFill>
                  <a:srgbClr val="FFFFFF"/>
                </a:solidFill>
              </a:rPr>
              <a:t>Χαράλαμπος Τσουρακάκης</a:t>
            </a:r>
            <a:endParaRPr lang="en-US" sz="1000">
              <a:solidFill>
                <a:srgbClr val="FFFFFF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2EF09B8-E022-2AE6-7F8D-3C0F5FAE5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2441" y="1262893"/>
            <a:ext cx="1432293" cy="22286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745DEC-2D88-4338-6380-43D038BF0F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53" y="5207714"/>
            <a:ext cx="1219331" cy="14703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8C85C5-8F3A-865C-4B2B-DA1B0E0A69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50602" y="5161807"/>
            <a:ext cx="3857687" cy="159105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F78C8A7-0B45-F5FD-3850-C1010F1D1A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1018" y="0"/>
            <a:ext cx="2530982" cy="1256516"/>
          </a:xfrm>
          <a:prstGeom prst="rect">
            <a:avLst/>
          </a:prstGeom>
        </p:spPr>
      </p:pic>
      <p:pic>
        <p:nvPicPr>
          <p:cNvPr id="32" name="Picture 31">
            <a:hlinkClick r:id="rId11"/>
            <a:extLst>
              <a:ext uri="{FF2B5EF4-FFF2-40B4-BE49-F238E27FC236}">
                <a16:creationId xmlns:a16="http://schemas.microsoft.com/office/drawing/2014/main" id="{DF3568A1-8689-94F8-21AC-065ABDD2A5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63345" y="818148"/>
            <a:ext cx="3632200" cy="5346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EACAC2-B9E3-9B1E-C528-D82082567F7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44106" y="1615600"/>
            <a:ext cx="33528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8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F3B3C-6879-6F67-8CB4-45EE9904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Το </a:t>
            </a:r>
            <a:r>
              <a:rPr lang="en-US" dirty="0" err="1"/>
              <a:t>Mυξογάστρι</a:t>
            </a:r>
            <a:r>
              <a:rPr lang="el-GR" dirty="0"/>
              <a:t>ο</a:t>
            </a:r>
            <a:r>
              <a:rPr lang="en-US" dirty="0"/>
              <a:t> </a:t>
            </a:r>
            <a:r>
              <a:rPr lang="en-US" i="1" dirty="0" err="1"/>
              <a:t>Physarum</a:t>
            </a:r>
            <a:r>
              <a:rPr lang="en-US" i="1" dirty="0"/>
              <a:t> </a:t>
            </a:r>
            <a:r>
              <a:rPr lang="en-US" i="1" dirty="0" err="1"/>
              <a:t>polycephalum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3BE62-EE34-63C4-AEE4-7B1347441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b="1" dirty="0" err="1"/>
              <a:t>Μονοκύττ</a:t>
            </a:r>
            <a:r>
              <a:rPr lang="en-US" b="1" dirty="0"/>
              <a:t>α</a:t>
            </a:r>
            <a:r>
              <a:rPr lang="en-US" b="1" dirty="0" err="1"/>
              <a:t>ρος</a:t>
            </a:r>
            <a:r>
              <a:rPr lang="en-US" b="1" dirty="0"/>
              <a:t> </a:t>
            </a:r>
            <a:r>
              <a:rPr lang="en-US" b="1" dirty="0" err="1"/>
              <a:t>γίγ</a:t>
            </a:r>
            <a:r>
              <a:rPr lang="en-US" b="1" dirty="0"/>
              <a:t>α</a:t>
            </a:r>
            <a:r>
              <a:rPr lang="en-US" b="1" dirty="0" err="1"/>
              <a:t>ντ</a:t>
            </a:r>
            <a:r>
              <a:rPr lang="en-US" b="1" dirty="0"/>
              <a:t>α</a:t>
            </a:r>
            <a:r>
              <a:rPr lang="en-US" b="1" dirty="0" err="1"/>
              <a:t>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Π</a:t>
            </a:r>
            <a:r>
              <a:rPr lang="en-US" dirty="0"/>
              <a:t>α</a:t>
            </a:r>
            <a:r>
              <a:rPr lang="en-US" dirty="0" err="1"/>
              <a:t>ρά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γεγονός</a:t>
            </a:r>
            <a:r>
              <a:rPr lang="en-US" dirty="0"/>
              <a:t> </a:t>
            </a:r>
            <a:r>
              <a:rPr lang="en-US" dirty="0" err="1"/>
              <a:t>ότι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α</a:t>
            </a:r>
            <a:r>
              <a:rPr lang="en-US" dirty="0" err="1"/>
              <a:t>ν</a:t>
            </a:r>
            <a:r>
              <a:rPr lang="en-US" dirty="0"/>
              <a:t>απ</a:t>
            </a:r>
            <a:r>
              <a:rPr lang="en-US" dirty="0" err="1"/>
              <a:t>τυχθεί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μέγεθος</a:t>
            </a:r>
            <a:r>
              <a:rPr lang="en-US" dirty="0"/>
              <a:t> α</a:t>
            </a:r>
            <a:r>
              <a:rPr lang="en-US" dirty="0" err="1"/>
              <a:t>ρκετών</a:t>
            </a:r>
            <a:r>
              <a:rPr lang="en-US" dirty="0"/>
              <a:t> </a:t>
            </a:r>
            <a:r>
              <a:rPr lang="en-US" dirty="0" err="1"/>
              <a:t>τετρ</a:t>
            </a:r>
            <a:r>
              <a:rPr lang="en-US" dirty="0"/>
              <a:t>α</a:t>
            </a:r>
            <a:r>
              <a:rPr lang="en-US" dirty="0" err="1"/>
              <a:t>γωνικών</a:t>
            </a:r>
            <a:r>
              <a:rPr lang="en-US" dirty="0"/>
              <a:t> </a:t>
            </a:r>
            <a:r>
              <a:rPr lang="en-US" dirty="0" err="1"/>
              <a:t>εκ</a:t>
            </a:r>
            <a:r>
              <a:rPr lang="en-US" dirty="0"/>
              <a:t>α</a:t>
            </a:r>
            <a:r>
              <a:rPr lang="en-US" dirty="0" err="1"/>
              <a:t>τοστών</a:t>
            </a:r>
            <a:r>
              <a:rPr lang="en-US" dirty="0"/>
              <a:t>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μέτρων</a:t>
            </a:r>
            <a:r>
              <a:rPr lang="en-US" dirty="0"/>
              <a:t>, απ</a:t>
            </a:r>
            <a:r>
              <a:rPr lang="en-US" dirty="0" err="1"/>
              <a:t>οτελείτ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b="1" dirty="0" err="1"/>
              <a:t>έν</a:t>
            </a:r>
            <a:r>
              <a:rPr lang="en-US" b="1" dirty="0"/>
              <a:t>α </a:t>
            </a:r>
            <a:r>
              <a:rPr lang="en-US" b="1" dirty="0" err="1"/>
              <a:t>κ</a:t>
            </a:r>
            <a:r>
              <a:rPr lang="en-US" b="1" dirty="0"/>
              <a:t>α</a:t>
            </a:r>
            <a:r>
              <a:rPr lang="en-US" b="1" dirty="0" err="1"/>
              <a:t>ι</a:t>
            </a:r>
            <a:r>
              <a:rPr lang="en-US" b="1" dirty="0"/>
              <a:t> </a:t>
            </a:r>
            <a:r>
              <a:rPr lang="en-US" b="1" dirty="0" err="1"/>
              <a:t>μόνο</a:t>
            </a:r>
            <a:r>
              <a:rPr lang="en-US" b="1" dirty="0"/>
              <a:t> </a:t>
            </a:r>
            <a:r>
              <a:rPr lang="en-US" b="1" dirty="0" err="1"/>
              <a:t>κύττ</a:t>
            </a:r>
            <a:r>
              <a:rPr lang="en-US" b="1" dirty="0"/>
              <a:t>α</a:t>
            </a:r>
            <a:r>
              <a:rPr lang="en-US" b="1" dirty="0" err="1"/>
              <a:t>ρο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εκ</a:t>
            </a:r>
            <a:r>
              <a:rPr lang="en-US" dirty="0"/>
              <a:t>α</a:t>
            </a:r>
            <a:r>
              <a:rPr lang="en-US" dirty="0" err="1"/>
              <a:t>τομμύρι</a:t>
            </a:r>
            <a:r>
              <a:rPr lang="en-US" dirty="0"/>
              <a:t>α π</a:t>
            </a:r>
            <a:r>
              <a:rPr lang="en-US" dirty="0" err="1"/>
              <a:t>υρήνες</a:t>
            </a:r>
            <a:r>
              <a:rPr lang="en-US" dirty="0"/>
              <a:t> (π</a:t>
            </a:r>
            <a:r>
              <a:rPr lang="en-US" dirty="0" err="1"/>
              <a:t>λ</a:t>
            </a:r>
            <a:r>
              <a:rPr lang="en-US" dirty="0"/>
              <a:t>α</a:t>
            </a:r>
            <a:r>
              <a:rPr lang="en-US" dirty="0" err="1"/>
              <a:t>σμώδιο</a:t>
            </a:r>
            <a:r>
              <a:rPr lang="en-US" dirty="0"/>
              <a:t>).</a:t>
            </a:r>
          </a:p>
          <a:p>
            <a:pPr lvl="0"/>
            <a:r>
              <a:rPr lang="en-US" b="1" dirty="0" err="1"/>
              <a:t>Νοημοσύνη</a:t>
            </a:r>
            <a:r>
              <a:rPr lang="en-US" b="1" dirty="0"/>
              <a:t> </a:t>
            </a:r>
            <a:r>
              <a:rPr lang="en-US" b="1" dirty="0" err="1"/>
              <a:t>χωρίς</a:t>
            </a:r>
            <a:r>
              <a:rPr lang="en-US" b="1" dirty="0"/>
              <a:t> </a:t>
            </a:r>
            <a:r>
              <a:rPr lang="en-US" b="1" dirty="0" err="1"/>
              <a:t>εγκέφ</a:t>
            </a:r>
            <a:r>
              <a:rPr lang="en-US" b="1" dirty="0"/>
              <a:t>α</a:t>
            </a:r>
            <a:r>
              <a:rPr lang="en-US" b="1" dirty="0" err="1"/>
              <a:t>λο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διάσημος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ιστημονική</a:t>
            </a:r>
            <a:r>
              <a:rPr lang="en-US" dirty="0"/>
              <a:t> </a:t>
            </a:r>
            <a:r>
              <a:rPr lang="en-US" dirty="0" err="1"/>
              <a:t>κοινότητ</a:t>
            </a:r>
            <a:r>
              <a:rPr lang="en-US" dirty="0"/>
              <a:t>α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ειδή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b="1" dirty="0" err="1"/>
              <a:t>λύνει</a:t>
            </a:r>
            <a:r>
              <a:rPr lang="en-US" b="1" dirty="0"/>
              <a:t> </a:t>
            </a:r>
            <a:r>
              <a:rPr lang="en-US" b="1" dirty="0" err="1"/>
              <a:t>λ</a:t>
            </a:r>
            <a:r>
              <a:rPr lang="en-US" b="1" dirty="0"/>
              <a:t>αβ</a:t>
            </a:r>
            <a:r>
              <a:rPr lang="en-US" b="1" dirty="0" err="1"/>
              <a:t>υρίνθους</a:t>
            </a:r>
            <a:r>
              <a:rPr lang="en-US" dirty="0"/>
              <a:t>, </a:t>
            </a:r>
            <a:r>
              <a:rPr lang="en-US" dirty="0" err="1"/>
              <a:t>ν</a:t>
            </a:r>
            <a:r>
              <a:rPr lang="en-US" dirty="0"/>
              <a:t>α β</a:t>
            </a:r>
            <a:r>
              <a:rPr lang="en-US" dirty="0" err="1"/>
              <a:t>ρίσκει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π</a:t>
            </a:r>
            <a:r>
              <a:rPr lang="en-US" dirty="0" err="1"/>
              <a:t>ιο</a:t>
            </a:r>
            <a:r>
              <a:rPr lang="en-US" dirty="0"/>
              <a:t> </a:t>
            </a:r>
            <a:r>
              <a:rPr lang="en-US" dirty="0" err="1"/>
              <a:t>σύντομη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δρομή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τροφή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«</a:t>
            </a:r>
            <a:r>
              <a:rPr lang="en-US" dirty="0" err="1"/>
              <a:t>θυμάτ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» </a:t>
            </a:r>
            <a:r>
              <a:rPr lang="en-US" dirty="0" err="1"/>
              <a:t>σημεί</a:t>
            </a:r>
            <a:r>
              <a:rPr lang="en-US" dirty="0"/>
              <a:t>α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ό</a:t>
            </a:r>
            <a:r>
              <a:rPr lang="en-US" dirty="0"/>
              <a:t>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έχει</a:t>
            </a:r>
            <a:r>
              <a:rPr lang="en-US" dirty="0"/>
              <a:t> π</a:t>
            </a:r>
            <a:r>
              <a:rPr lang="en-US" dirty="0" err="1"/>
              <a:t>εράσει</a:t>
            </a:r>
            <a:r>
              <a:rPr lang="en-US" dirty="0"/>
              <a:t>, πα</a:t>
            </a:r>
            <a:r>
              <a:rPr lang="en-US" dirty="0" err="1"/>
              <a:t>ρόλο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θέτει</a:t>
            </a:r>
            <a:r>
              <a:rPr lang="en-US" dirty="0"/>
              <a:t> </a:t>
            </a:r>
            <a:r>
              <a:rPr lang="en-US" dirty="0" err="1"/>
              <a:t>νευρικό</a:t>
            </a:r>
            <a:r>
              <a:rPr lang="en-US" dirty="0"/>
              <a:t> </a:t>
            </a:r>
            <a:r>
              <a:rPr lang="en-US" dirty="0" err="1"/>
              <a:t>σύστημ</a:t>
            </a:r>
            <a:r>
              <a:rPr lang="en-US" dirty="0"/>
              <a:t>α.</a:t>
            </a:r>
          </a:p>
          <a:p>
            <a:pPr lvl="0"/>
            <a:r>
              <a:rPr lang="en-US" b="1" dirty="0" err="1"/>
              <a:t>Φυσικό</a:t>
            </a:r>
            <a:r>
              <a:rPr lang="en-US" b="1" dirty="0"/>
              <a:t> </a:t>
            </a:r>
            <a:r>
              <a:rPr lang="en-US" b="1" dirty="0" err="1"/>
              <a:t>δίκτυο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ιστήμονες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χρησιμο</a:t>
            </a:r>
            <a:r>
              <a:rPr lang="en-US" dirty="0"/>
              <a:t>π</a:t>
            </a:r>
            <a:r>
              <a:rPr lang="en-US" dirty="0" err="1"/>
              <a:t>οιούν</a:t>
            </a:r>
            <a:r>
              <a:rPr lang="en-US" dirty="0"/>
              <a:t> </a:t>
            </a:r>
            <a:r>
              <a:rPr lang="en-US" dirty="0" err="1"/>
              <a:t>συχνά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</a:t>
            </a:r>
            <a:r>
              <a:rPr lang="en-US" dirty="0"/>
              <a:t> </a:t>
            </a:r>
            <a:r>
              <a:rPr lang="en-US" dirty="0" err="1"/>
              <a:t>μελέτη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σχεδι</a:t>
            </a:r>
            <a:r>
              <a:rPr lang="en-US" dirty="0"/>
              <a:t>α</a:t>
            </a:r>
            <a:r>
              <a:rPr lang="en-US" dirty="0" err="1"/>
              <a:t>σμό</a:t>
            </a:r>
            <a:r>
              <a:rPr lang="en-US" dirty="0"/>
              <a:t> απ</a:t>
            </a:r>
            <a:r>
              <a:rPr lang="en-US" dirty="0" err="1"/>
              <a:t>οτελεσμ</a:t>
            </a:r>
            <a:r>
              <a:rPr lang="en-US" dirty="0"/>
              <a:t>α</a:t>
            </a:r>
            <a:r>
              <a:rPr lang="en-US" dirty="0" err="1"/>
              <a:t>τικών</a:t>
            </a:r>
            <a:r>
              <a:rPr lang="en-US" dirty="0"/>
              <a:t> </a:t>
            </a:r>
            <a:r>
              <a:rPr lang="en-US" dirty="0" err="1"/>
              <a:t>δικτύων</a:t>
            </a:r>
            <a:r>
              <a:rPr lang="en-US" dirty="0"/>
              <a:t> </a:t>
            </a:r>
            <a:r>
              <a:rPr lang="en-US" dirty="0" err="1"/>
              <a:t>μετ</a:t>
            </a:r>
            <a:r>
              <a:rPr lang="en-US" dirty="0"/>
              <a:t>α</a:t>
            </a:r>
            <a:r>
              <a:rPr lang="en-US" dirty="0" err="1"/>
              <a:t>φορών</a:t>
            </a:r>
            <a:r>
              <a:rPr lang="en-US" dirty="0"/>
              <a:t> (π.</a:t>
            </a:r>
            <a:r>
              <a:rPr lang="en-US" dirty="0" err="1"/>
              <a:t>χ</a:t>
            </a:r>
            <a:r>
              <a:rPr lang="en-US" dirty="0"/>
              <a:t>. </a:t>
            </a:r>
            <a:r>
              <a:rPr lang="en-US" dirty="0" err="1"/>
              <a:t>έχει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απα</a:t>
            </a:r>
            <a:r>
              <a:rPr lang="en-US" dirty="0" err="1"/>
              <a:t>ράγει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α</a:t>
            </a:r>
            <a:r>
              <a:rPr lang="en-US" dirty="0" err="1"/>
              <a:t>κρί</a:t>
            </a:r>
            <a:r>
              <a:rPr lang="en-US" dirty="0"/>
              <a:t>β</a:t>
            </a:r>
            <a:r>
              <a:rPr lang="en-US" dirty="0" err="1"/>
              <a:t>ει</a:t>
            </a:r>
            <a:r>
              <a:rPr lang="en-US" dirty="0"/>
              <a:t>α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σιδηροδρομικό</a:t>
            </a:r>
            <a:r>
              <a:rPr lang="en-US" dirty="0"/>
              <a:t> </a:t>
            </a:r>
            <a:r>
              <a:rPr lang="en-US" dirty="0" err="1"/>
              <a:t>δίκτυο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Τόκιο</a:t>
            </a:r>
            <a:r>
              <a:rPr lang="en-US" dirty="0"/>
              <a:t>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85BEDE-557A-77DB-2092-68E8609A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320F4566-F896-6727-9CC3-A4E900F16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886" y="2117009"/>
            <a:ext cx="3975677" cy="2476200"/>
          </a:xfrm>
          <a:prstGeom prst="rect">
            <a:avLst/>
          </a:prstGeom>
        </p:spPr>
      </p:pic>
      <p:pic>
        <p:nvPicPr>
          <p:cNvPr id="10" name="Picture 9">
            <a:hlinkClick r:id="rId4"/>
            <a:extLst>
              <a:ext uri="{FF2B5EF4-FFF2-40B4-BE49-F238E27FC236}">
                <a16:creationId xmlns:a16="http://schemas.microsoft.com/office/drawing/2014/main" id="{026882C1-85AE-8BF0-B1D7-74A0C52FA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690" y="2190900"/>
            <a:ext cx="3488514" cy="21884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BCCB5F-FDC1-2261-7277-C298C69B0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2293" y="79635"/>
            <a:ext cx="1979707" cy="156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84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48EB-1FC0-64A4-14AD-B780E9E3B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l-GR" sz="5400" dirty="0" err="1"/>
              <a:t>Οστ</a:t>
            </a:r>
            <a:r>
              <a:rPr lang="en-US" sz="5400" dirty="0" err="1"/>
              <a:t>ό</a:t>
            </a:r>
            <a:r>
              <a:rPr lang="el-GR" sz="5400" dirty="0"/>
              <a:t> του </a:t>
            </a:r>
            <a:r>
              <a:rPr lang="en-US" sz="5400" dirty="0" err="1"/>
              <a:t>Ishango</a:t>
            </a:r>
            <a:r>
              <a:rPr lang="en-US" sz="5400" dirty="0"/>
              <a:t>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F5CCDD8-97FD-E689-9291-D8F8632DE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6180850" cy="3320668"/>
          </a:xfrm>
        </p:spPr>
        <p:txBody>
          <a:bodyPr>
            <a:normAutofit fontScale="92500" lnSpcReduction="10000"/>
          </a:bodyPr>
          <a:lstStyle/>
          <a:p>
            <a:r>
              <a:rPr lang="el-GR" sz="2200" b="1" dirty="0">
                <a:highlight>
                  <a:srgbClr val="FFFF00"/>
                </a:highlight>
              </a:rPr>
              <a:t>Ηλικία</a:t>
            </a:r>
            <a:r>
              <a:rPr lang="el-GR" sz="2200" dirty="0"/>
              <a:t>: Χρονολογείται πριν από περίπου 20.000 - 22.000 χρόνια </a:t>
            </a:r>
          </a:p>
          <a:p>
            <a:r>
              <a:rPr lang="el-GR" sz="2200" b="1" dirty="0">
                <a:highlight>
                  <a:srgbClr val="00FF00"/>
                </a:highlight>
              </a:rPr>
              <a:t>Ανακάλυψη</a:t>
            </a:r>
            <a:r>
              <a:rPr lang="el-GR" sz="2200" dirty="0"/>
              <a:t>: Βρέθηκε το 1950 κοντά στη λίμνη Έντουαρντ στο </a:t>
            </a:r>
            <a:r>
              <a:rPr lang="en-US" sz="2200" dirty="0" err="1"/>
              <a:t>Ishango</a:t>
            </a:r>
            <a:r>
              <a:rPr lang="en-US" sz="2200" dirty="0"/>
              <a:t> </a:t>
            </a:r>
            <a:r>
              <a:rPr lang="el-GR" sz="2200" dirty="0"/>
              <a:t>του τότε Βελγικού Κονγκό (σημερινή Λαϊκή Δημοκρατία του Κονγκό), κοντά στα σύνορα με την Ουγκάντα.</a:t>
            </a:r>
          </a:p>
          <a:p>
            <a:r>
              <a:rPr lang="el-GR" sz="2200" b="1" dirty="0">
                <a:highlight>
                  <a:srgbClr val="FF00FF"/>
                </a:highlight>
              </a:rPr>
              <a:t>Υλικό</a:t>
            </a:r>
            <a:r>
              <a:rPr lang="el-GR" sz="2200" dirty="0"/>
              <a:t>: Πρόκειται για ένα σκούρο καφέ οστό (πιθανώς περόνη μπαμπουίνου) μήκους περίπου 10 εκατοστών.</a:t>
            </a:r>
          </a:p>
          <a:p>
            <a:r>
              <a:rPr lang="el-GR" sz="2200" b="1" dirty="0">
                <a:highlight>
                  <a:srgbClr val="808000"/>
                </a:highlight>
              </a:rPr>
              <a:t>Χαρακιές</a:t>
            </a:r>
            <a:r>
              <a:rPr lang="el-GR" sz="2200" dirty="0"/>
              <a:t>: Το οστό φέρει μια σειρά από χαρακιές (εγκοπές) οργανωμένες σε τρεις διακριτές στήλες.</a:t>
            </a:r>
            <a:endParaRPr lang="en-US" sz="2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94E111-9675-4A57-0C8F-45BC3C9B99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29" r="15018" b="-1"/>
          <a:stretch>
            <a:fillRect/>
          </a:stretch>
        </p:blipFill>
        <p:spPr>
          <a:xfrm>
            <a:off x="7030995" y="10"/>
            <a:ext cx="515948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60BED7-92A4-A025-1387-0337F291E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/>
              <a:t>Θεωρία Υπολογισμού 280 - </a:t>
            </a:r>
            <a:r>
              <a:rPr lang="en-US" dirty="0"/>
              <a:t>CSD </a:t>
            </a:r>
            <a:r>
              <a:rPr lang="en-US" dirty="0" err="1"/>
              <a:t>UoC</a:t>
            </a:r>
            <a:r>
              <a:rPr lang="en-US" dirty="0"/>
              <a:t> - </a:t>
            </a:r>
            <a:r>
              <a:rPr lang="el-GR" dirty="0"/>
              <a:t>Χαράλαμπος </a:t>
            </a:r>
            <a:r>
              <a:rPr lang="el-GR" dirty="0" err="1"/>
              <a:t>Τσουρακάκης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00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5664E-D350-5EC4-1E4C-F78B3504C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091E-F594-8D79-E826-380A1AB45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l-GR" sz="5400" dirty="0" err="1"/>
              <a:t>Οστ</a:t>
            </a:r>
            <a:r>
              <a:rPr lang="en-US" sz="5400" dirty="0" err="1"/>
              <a:t>ό</a:t>
            </a:r>
            <a:r>
              <a:rPr lang="el-GR" sz="5400" dirty="0"/>
              <a:t> του </a:t>
            </a:r>
            <a:r>
              <a:rPr lang="en-US" sz="5400" dirty="0" err="1"/>
              <a:t>Ishango</a:t>
            </a:r>
            <a:r>
              <a:rPr lang="en-US" sz="5400" dirty="0"/>
              <a:t>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3D54E67-03E6-03C8-2B76-AF69AC38F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447380"/>
            <a:ext cx="6180850" cy="3964053"/>
          </a:xfrm>
        </p:spPr>
        <p:txBody>
          <a:bodyPr>
            <a:normAutofit/>
          </a:bodyPr>
          <a:lstStyle/>
          <a:p>
            <a:r>
              <a:rPr lang="el-GR" dirty="0"/>
              <a:t>Χαρακιές ομαδοποιημένες</a:t>
            </a:r>
          </a:p>
          <a:p>
            <a:pPr lvl="1"/>
            <a:r>
              <a:rPr lang="el-GR" dirty="0"/>
              <a:t>11,13,17,19  </a:t>
            </a:r>
            <a:r>
              <a:rPr lang="en-US" dirty="0"/>
              <a:t>(</a:t>
            </a:r>
            <a:r>
              <a:rPr lang="el-GR" dirty="0"/>
              <a:t>Πρώτοι αριθμοί)</a:t>
            </a:r>
          </a:p>
          <a:p>
            <a:pPr lvl="1"/>
            <a:r>
              <a:rPr lang="el-GR" dirty="0"/>
              <a:t>3,6,4,8,10,5,5,7</a:t>
            </a:r>
          </a:p>
          <a:p>
            <a:pPr lvl="1"/>
            <a:r>
              <a:rPr lang="el-GR" dirty="0"/>
              <a:t>11,21,19,9</a:t>
            </a:r>
            <a:endParaRPr lang="en-US" dirty="0"/>
          </a:p>
          <a:p>
            <a:r>
              <a:rPr lang="el-GR" dirty="0"/>
              <a:t>Ημερολόγιο; Άβακας; </a:t>
            </a:r>
          </a:p>
          <a:p>
            <a:pPr lvl="1"/>
            <a:r>
              <a:rPr lang="el-GR" dirty="0"/>
              <a:t>Ιστορικό εύρημα που δείχνει την μετάβαση από την άμεση εμπειρία στη συμβολική σκέψη και επεξεργασία.</a:t>
            </a:r>
            <a:endParaRPr lang="en-US" dirty="0"/>
          </a:p>
          <a:p>
            <a:r>
              <a:rPr lang="en-US" sz="2000" dirty="0">
                <a:hlinkClick r:id="rId2"/>
              </a:rPr>
              <a:t>https://en.wikipedia.org/wiki/Ishango_bone</a:t>
            </a:r>
            <a:r>
              <a:rPr lang="en-US" sz="2000" dirty="0"/>
              <a:t> </a:t>
            </a:r>
            <a:endParaRPr lang="el-GR" sz="2000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09DC5F-DFE4-BEE1-AD97-AEE63B6F28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29" r="15018" b="-1"/>
          <a:stretch>
            <a:fillRect/>
          </a:stretch>
        </p:blipFill>
        <p:spPr>
          <a:xfrm>
            <a:off x="7030995" y="10"/>
            <a:ext cx="515948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4C6FB-D8B1-08CC-A3F8-35237220B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23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55D73-203A-693F-8F92-EDD396A9E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 fontScale="90000"/>
          </a:bodyPr>
          <a:lstStyle/>
          <a:p>
            <a:r>
              <a:rPr lang="el-GR" sz="5600" dirty="0"/>
              <a:t>Μηχανισμός των Αντικυθήρων</a:t>
            </a:r>
            <a:endParaRPr lang="en-US" sz="5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2B4AB-E1D8-0FBC-BADE-329EF349FE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64" r="1489" b="3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F7A1-D537-6290-672E-03976ABB2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7"/>
            <a:ext cx="4538623" cy="3399911"/>
          </a:xfrm>
        </p:spPr>
        <p:txBody>
          <a:bodyPr anchor="t">
            <a:normAutofit/>
          </a:bodyPr>
          <a:lstStyle/>
          <a:p>
            <a:r>
              <a:rPr lang="el-GR" sz="2000" dirty="0">
                <a:solidFill>
                  <a:schemeClr val="tx1">
                    <a:alpha val="80000"/>
                  </a:schemeClr>
                </a:solidFill>
              </a:rPr>
              <a:t>Κατασκευάστηκε πριν από περίπου 2200 χρόνια</a:t>
            </a:r>
            <a:br>
              <a:rPr lang="el-GR" sz="2000" dirty="0">
                <a:solidFill>
                  <a:schemeClr val="tx1">
                    <a:alpha val="80000"/>
                  </a:schemeClr>
                </a:solidFill>
              </a:rPr>
            </a:br>
            <a:endParaRPr lang="el-GR" sz="20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A</a:t>
            </a:r>
            <a:r>
              <a:rPr lang="el-GR" sz="2000" dirty="0" err="1">
                <a:solidFill>
                  <a:schemeClr val="tx1">
                    <a:alpha val="80000"/>
                  </a:schemeClr>
                </a:solidFill>
              </a:rPr>
              <a:t>ρχαίο</a:t>
            </a:r>
            <a:r>
              <a:rPr lang="el-GR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l-GR" sz="2000" dirty="0" err="1">
                <a:solidFill>
                  <a:schemeClr val="tx1">
                    <a:alpha val="80000"/>
                  </a:schemeClr>
                </a:solidFill>
              </a:rPr>
              <a:t>τέχνεργο</a:t>
            </a:r>
            <a:r>
              <a:rPr lang="el-GR" sz="2000" dirty="0">
                <a:solidFill>
                  <a:schemeClr val="tx1">
                    <a:alpha val="80000"/>
                  </a:schemeClr>
                </a:solidFill>
              </a:rPr>
              <a:t>, το οποίο λειτουργούσε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l-GR" sz="2000" dirty="0">
                <a:solidFill>
                  <a:schemeClr val="tx1">
                    <a:alpha val="80000"/>
                  </a:schemeClr>
                </a:solidFill>
              </a:rPr>
              <a:t>ως αναλογικός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l-GR" sz="2000" dirty="0">
                <a:solidFill>
                  <a:schemeClr val="tx1">
                    <a:alpha val="80000"/>
                  </a:schemeClr>
                </a:solidFill>
              </a:rPr>
              <a:t>μηχανικός υπολογιστής και όργανο αστρονομικών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</a:p>
          <a:p>
            <a:r>
              <a:rPr lang="el-GR" sz="2000" dirty="0">
                <a:solidFill>
                  <a:schemeClr val="tx1">
                    <a:alpha val="80000"/>
                  </a:schemeClr>
                </a:solidFill>
              </a:rPr>
              <a:t>Ο μηχανισμός αυτός έδινε, με βεβαιότητα, τη θέση του ήλιου και της σελήνης καθώς και τις φάσεις της.</a:t>
            </a: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DBE01C-0118-40AC-16F9-E21B6EE7E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1211" y="94891"/>
            <a:ext cx="1884571" cy="257067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BFB5CF-007D-C8AF-10C2-1AA1F23AD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77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7461-63C1-2363-8649-14FB4C9B3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kern="1200" dirty="0" err="1">
                <a:latin typeface="+mj-lt"/>
                <a:ea typeface="+mj-ea"/>
                <a:cs typeface="+mj-cs"/>
              </a:rPr>
              <a:t>Μέγιστος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latin typeface="+mj-lt"/>
                <a:ea typeface="+mj-ea"/>
                <a:cs typeface="+mj-cs"/>
              </a:rPr>
              <a:t>Κοινός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latin typeface="+mj-lt"/>
                <a:ea typeface="+mj-ea"/>
                <a:cs typeface="+mj-cs"/>
              </a:rPr>
              <a:t>Δι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α</a:t>
            </a:r>
            <a:r>
              <a:rPr lang="en-US" sz="2800" kern="1200" dirty="0" err="1">
                <a:latin typeface="+mj-lt"/>
                <a:ea typeface="+mj-ea"/>
                <a:cs typeface="+mj-cs"/>
              </a:rPr>
              <a:t>ιρέτης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 (</a:t>
            </a:r>
            <a:r>
              <a:rPr lang="el-GR" sz="2800" kern="1200" dirty="0">
                <a:latin typeface="+mj-lt"/>
                <a:ea typeface="+mj-ea"/>
                <a:cs typeface="+mj-cs"/>
              </a:rPr>
              <a:t>ΜΚ</a:t>
            </a:r>
            <a:r>
              <a:rPr lang="el-GR" sz="2800" dirty="0"/>
              <a:t>Δ</a:t>
            </a:r>
            <a:r>
              <a:rPr lang="en-US" sz="2800" dirty="0"/>
              <a:t>/</a:t>
            </a:r>
            <a:r>
              <a:rPr lang="en-US" sz="2800" kern="1200" dirty="0" err="1">
                <a:latin typeface="+mj-lt"/>
                <a:ea typeface="+mj-ea"/>
                <a:cs typeface="+mj-cs"/>
              </a:rPr>
              <a:t>gcd</a:t>
            </a:r>
            <a:r>
              <a:rPr lang="en-US" sz="2800" kern="1200" dirty="0"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ECD0D8C-4799-19C5-377B-ED1E65653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 fontScale="92500" lnSpcReduction="10000"/>
          </a:bodyPr>
          <a:lstStyle/>
          <a:p>
            <a:r>
              <a:rPr lang="el-GR" sz="1700" dirty="0"/>
              <a:t>Δεδομένων δύο ακεραίων </a:t>
            </a:r>
            <a:r>
              <a:rPr lang="en-US" sz="1700" dirty="0" err="1"/>
              <a:t>a,b</a:t>
            </a:r>
            <a:r>
              <a:rPr lang="en-US" sz="1700" dirty="0"/>
              <a:t>, </a:t>
            </a:r>
            <a:r>
              <a:rPr lang="el-GR" sz="1700" dirty="0"/>
              <a:t>να υπολογιστεί ο μεγαλύτερος θετικός ακέραιος που διαιρεί και τους δύο</a:t>
            </a:r>
          </a:p>
          <a:p>
            <a:r>
              <a:rPr lang="el-GR" sz="1700" dirty="0"/>
              <a:t>Ο αλγόριθμος του Ευκλείδη για τον ΜΚΔ θεωρείται ένας από τους αρχαιότερους αλγορίθμους που έχουν καταγραφεί στην ιστορία.</a:t>
            </a:r>
            <a:endParaRPr lang="en-US" sz="1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14C5E9-A320-CB8D-DC17-09AF925F02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" r="7713" b="-3"/>
          <a:stretch>
            <a:fillRect/>
          </a:stretch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DBB95F-C980-3E6F-77BA-0F1399E4C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9128" y="6356350"/>
            <a:ext cx="3269653" cy="365125"/>
          </a:xfr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sz="9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Θεωρία Υπολογισμού 280 - CSD UoC - Χαράλαμπος Τσουρακάκης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A94876-BB00-C841-CA10-082F151967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20713"/>
          <a:stretch>
            <a:fillRect/>
          </a:stretch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24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44F8F16-7912-A728-6599-BDF2CE559B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39" b="2828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DEC71B-1BAA-0190-F9A9-439F70F674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14" r="17265" b="-2"/>
          <a:stretch>
            <a:fillRect/>
          </a:stretch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BAD74-2155-2A8D-23A5-58CCD0892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el-GR" sz="2600"/>
              <a:t>Η Αναλυτική Μηχανή (</a:t>
            </a:r>
            <a:r>
              <a:rPr lang="en-US" sz="2600"/>
              <a:t>Analytical Engine) </a:t>
            </a:r>
            <a:r>
              <a:rPr lang="el-GR" sz="2600"/>
              <a:t> </a:t>
            </a:r>
            <a:endParaRPr lang="en-US" sz="260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8E19F18-E17A-F7F6-953C-EB2D30466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171"/>
            <a:ext cx="3373317" cy="4581522"/>
          </a:xfrm>
        </p:spPr>
        <p:txBody>
          <a:bodyPr>
            <a:normAutofit/>
          </a:bodyPr>
          <a:lstStyle/>
          <a:p>
            <a:r>
              <a:rPr lang="el-GR" sz="2400" dirty="0"/>
              <a:t>Η αναλυτική μηχανή ήταν ένας προτεινόμενος μηχανικός υπολογιστής γενικής χρήσης που σχεδιάστηκε από τον Άγγλο μαθηματικό και πρωτοπόρο των υπολογιστών Τσαρλς </a:t>
            </a:r>
            <a:r>
              <a:rPr lang="el-GR" sz="2400" dirty="0" err="1"/>
              <a:t>Μπάμπατζ</a:t>
            </a:r>
            <a:r>
              <a:rPr lang="en-US" sz="2400" dirty="0"/>
              <a:t> (1837)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F3407E-D1DA-9B1B-A818-C2EAEC1AF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49224" y="6356350"/>
            <a:ext cx="3857309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1000">
                <a:solidFill>
                  <a:schemeClr val="bg1"/>
                </a:solidFill>
              </a:rPr>
              <a:t>Θεωρία Υπολογισμού 280 - </a:t>
            </a:r>
            <a:r>
              <a:rPr lang="en-US" sz="1000">
                <a:solidFill>
                  <a:schemeClr val="bg1"/>
                </a:solidFill>
              </a:rPr>
              <a:t>CSD UoC - </a:t>
            </a:r>
            <a:r>
              <a:rPr lang="el-GR" sz="1000">
                <a:solidFill>
                  <a:schemeClr val="bg1"/>
                </a:solidFill>
              </a:rPr>
              <a:t>Χαράλαμπος Τσουρακάκης</a:t>
            </a:r>
            <a:endParaRPr lang="en-US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624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4A68-E8D8-1A5F-954D-7E674595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4274607" cy="879200"/>
          </a:xfrm>
        </p:spPr>
        <p:txBody>
          <a:bodyPr anchor="b">
            <a:normAutofit/>
          </a:bodyPr>
          <a:lstStyle/>
          <a:p>
            <a:r>
              <a:rPr lang="en-US" sz="4800" dirty="0"/>
              <a:t>Enigma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3A794EC-FDCD-60B1-108F-1DEC4F07D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38" y="1869534"/>
            <a:ext cx="7724545" cy="4235313"/>
          </a:xfrm>
        </p:spPr>
        <p:txBody>
          <a:bodyPr anchor="t">
            <a:noAutofit/>
          </a:bodyPr>
          <a:lstStyle/>
          <a:p>
            <a:r>
              <a:rPr lang="en-US" sz="2400" dirty="0" err="1"/>
              <a:t>Ηλεκτρομηχ</a:t>
            </a:r>
            <a:r>
              <a:rPr lang="en-US" sz="2400" dirty="0"/>
              <a:t>α</a:t>
            </a:r>
            <a:r>
              <a:rPr lang="en-US" sz="2400" dirty="0" err="1"/>
              <a:t>νική</a:t>
            </a:r>
            <a:r>
              <a:rPr lang="en-US" sz="2400" dirty="0"/>
              <a:t> </a:t>
            </a:r>
            <a:r>
              <a:rPr lang="en-US" sz="2400" dirty="0" err="1"/>
              <a:t>μηχ</a:t>
            </a:r>
            <a:r>
              <a:rPr lang="en-US" sz="2400" dirty="0"/>
              <a:t>α</a:t>
            </a:r>
            <a:r>
              <a:rPr lang="en-US" sz="2400" dirty="0" err="1"/>
              <a:t>νή</a:t>
            </a:r>
            <a:r>
              <a:rPr lang="en-US" sz="2400" dirty="0"/>
              <a:t> </a:t>
            </a:r>
            <a:r>
              <a:rPr lang="en-US" sz="2400" dirty="0" err="1"/>
              <a:t>κρυ</a:t>
            </a:r>
            <a:r>
              <a:rPr lang="en-US" sz="2400" dirty="0"/>
              <a:t>π</a:t>
            </a:r>
            <a:r>
              <a:rPr lang="en-US" sz="2400" dirty="0" err="1"/>
              <a:t>τογράφησης</a:t>
            </a:r>
            <a:endParaRPr lang="el-GR" sz="2400" dirty="0"/>
          </a:p>
          <a:p>
            <a:r>
              <a:rPr lang="en-US" sz="2400" dirty="0" err="1"/>
              <a:t>Xρησιμο</a:t>
            </a:r>
            <a:r>
              <a:rPr lang="en-US" sz="2400" dirty="0"/>
              <a:t>π</a:t>
            </a:r>
            <a:r>
              <a:rPr lang="en-US" sz="2400" dirty="0" err="1"/>
              <a:t>οιήθηκε</a:t>
            </a:r>
            <a:r>
              <a:rPr lang="en-US" sz="2400" dirty="0"/>
              <a:t> </a:t>
            </a:r>
            <a:r>
              <a:rPr lang="en-US" sz="2400" dirty="0" err="1"/>
              <a:t>κυρίως</a:t>
            </a:r>
            <a:r>
              <a:rPr lang="en-US" sz="2400" dirty="0"/>
              <a:t> απ</a:t>
            </a:r>
            <a:r>
              <a:rPr lang="en-US" sz="2400" dirty="0" err="1"/>
              <a:t>ό</a:t>
            </a:r>
            <a:r>
              <a:rPr lang="en-US" sz="2400" dirty="0"/>
              <a:t> </a:t>
            </a:r>
            <a:r>
              <a:rPr lang="en-US" sz="2400" dirty="0" err="1"/>
              <a:t>τη</a:t>
            </a:r>
            <a:r>
              <a:rPr lang="en-US" sz="2400" dirty="0"/>
              <a:t> </a:t>
            </a:r>
            <a:r>
              <a:rPr lang="en-US" sz="2400" dirty="0" err="1"/>
              <a:t>ν</a:t>
            </a:r>
            <a:r>
              <a:rPr lang="en-US" sz="2400" dirty="0"/>
              <a:t>α</a:t>
            </a:r>
            <a:r>
              <a:rPr lang="en-US" sz="2400" dirty="0" err="1"/>
              <a:t>ζιστική</a:t>
            </a:r>
            <a:r>
              <a:rPr lang="en-US" sz="2400" dirty="0"/>
              <a:t> </a:t>
            </a:r>
            <a:r>
              <a:rPr lang="en-US" sz="2400" dirty="0" err="1"/>
              <a:t>Γερμ</a:t>
            </a:r>
            <a:r>
              <a:rPr lang="en-US" sz="2400" dirty="0"/>
              <a:t>α</a:t>
            </a:r>
            <a:r>
              <a:rPr lang="en-US" sz="2400" dirty="0" err="1"/>
              <a:t>νί</a:t>
            </a:r>
            <a:r>
              <a:rPr lang="en-US" sz="2400" dirty="0"/>
              <a:t>α</a:t>
            </a:r>
            <a:br>
              <a:rPr lang="en-US" sz="2400" dirty="0"/>
            </a:br>
            <a:r>
              <a:rPr lang="en-US" sz="2400" dirty="0" err="1"/>
              <a:t>στον</a:t>
            </a:r>
            <a:r>
              <a:rPr lang="en-US" sz="2400" dirty="0"/>
              <a:t> </a:t>
            </a:r>
            <a:r>
              <a:rPr lang="en-US" sz="2400" dirty="0" err="1"/>
              <a:t>Β</a:t>
            </a:r>
            <a:r>
              <a:rPr lang="en-US" sz="2400" dirty="0"/>
              <a:t>΄ </a:t>
            </a:r>
            <a:r>
              <a:rPr lang="en-US" sz="2400" dirty="0" err="1"/>
              <a:t>Π</a:t>
            </a:r>
            <a:r>
              <a:rPr lang="en-US" sz="2400" dirty="0"/>
              <a:t>α</a:t>
            </a:r>
            <a:r>
              <a:rPr lang="en-US" sz="2400" dirty="0" err="1"/>
              <a:t>γκόσμιο</a:t>
            </a:r>
            <a:r>
              <a:rPr lang="en-US" sz="2400" dirty="0"/>
              <a:t> </a:t>
            </a:r>
            <a:r>
              <a:rPr lang="en-US" sz="2400" dirty="0" err="1"/>
              <a:t>Πόλεμο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Κάθε</a:t>
            </a:r>
            <a:r>
              <a:rPr lang="en-US" sz="2400" dirty="0"/>
              <a:t> </a:t>
            </a:r>
            <a:r>
              <a:rPr lang="en-US" sz="2400" dirty="0" err="1"/>
              <a:t>γράμμ</a:t>
            </a:r>
            <a:r>
              <a:rPr lang="en-US" sz="2400" dirty="0"/>
              <a:t>α </a:t>
            </a:r>
            <a:r>
              <a:rPr lang="en-US" sz="2400" dirty="0" err="1"/>
              <a:t>μετ</a:t>
            </a:r>
            <a:r>
              <a:rPr lang="en-US" sz="2400" dirty="0"/>
              <a:t>α</a:t>
            </a:r>
            <a:r>
              <a:rPr lang="en-US" sz="2400" dirty="0" err="1"/>
              <a:t>σχημ</a:t>
            </a:r>
            <a:r>
              <a:rPr lang="en-US" sz="2400" dirty="0"/>
              <a:t>α</a:t>
            </a:r>
            <a:r>
              <a:rPr lang="en-US" sz="2400" dirty="0" err="1"/>
              <a:t>τιζότ</a:t>
            </a:r>
            <a:r>
              <a:rPr lang="en-US" sz="2400" dirty="0"/>
              <a:t>α</a:t>
            </a:r>
            <a:r>
              <a:rPr lang="en-US" sz="2400" dirty="0" err="1"/>
              <a:t>ν</a:t>
            </a:r>
            <a:r>
              <a:rPr lang="en-US" sz="2400" dirty="0"/>
              <a:t> </a:t>
            </a:r>
            <a:r>
              <a:rPr lang="en-US" sz="2400" dirty="0" err="1"/>
              <a:t>σε</a:t>
            </a:r>
            <a:r>
              <a:rPr lang="en-US" sz="2400" dirty="0"/>
              <a:t> </a:t>
            </a:r>
            <a:r>
              <a:rPr lang="en-US" sz="2400" dirty="0" err="1"/>
              <a:t>άλλο</a:t>
            </a:r>
            <a:r>
              <a:rPr lang="en-US" sz="2400" dirty="0"/>
              <a:t> </a:t>
            </a:r>
            <a:r>
              <a:rPr lang="en-US" sz="2400" dirty="0" err="1"/>
              <a:t>γράμμ</a:t>
            </a:r>
            <a:r>
              <a:rPr lang="en-US" sz="2400" dirty="0"/>
              <a:t>α</a:t>
            </a:r>
          </a:p>
          <a:p>
            <a:r>
              <a:rPr lang="en-US" sz="2400" dirty="0" err="1"/>
              <a:t>Oι</a:t>
            </a:r>
            <a:r>
              <a:rPr lang="en-US" sz="2400" dirty="0"/>
              <a:t> rotors </a:t>
            </a:r>
            <a:r>
              <a:rPr lang="en-US" sz="2400" dirty="0" err="1"/>
              <a:t>άλλ</a:t>
            </a:r>
            <a:r>
              <a:rPr lang="en-US" sz="2400" dirty="0"/>
              <a:t>α</a:t>
            </a:r>
            <a:r>
              <a:rPr lang="en-US" sz="2400" dirty="0" err="1"/>
              <a:t>ζ</a:t>
            </a:r>
            <a:r>
              <a:rPr lang="en-US" sz="2400" dirty="0"/>
              <a:t>α</a:t>
            </a:r>
            <a:r>
              <a:rPr lang="en-US" sz="2400" dirty="0" err="1"/>
              <a:t>ν</a:t>
            </a:r>
            <a:r>
              <a:rPr lang="en-US" sz="2400" dirty="0"/>
              <a:t> </a:t>
            </a:r>
            <a:r>
              <a:rPr lang="en-US" sz="2400" dirty="0" err="1"/>
              <a:t>κ</a:t>
            </a:r>
            <a:r>
              <a:rPr lang="en-US" sz="2400" dirty="0"/>
              <a:t>α</a:t>
            </a:r>
            <a:r>
              <a:rPr lang="en-US" sz="2400" dirty="0" err="1"/>
              <a:t>τάστ</a:t>
            </a:r>
            <a:r>
              <a:rPr lang="en-US" sz="2400" dirty="0"/>
              <a:t>α</a:t>
            </a:r>
            <a:r>
              <a:rPr lang="en-US" sz="2400" dirty="0" err="1"/>
              <a:t>ση</a:t>
            </a:r>
            <a:r>
              <a:rPr lang="en-US" sz="2400" dirty="0"/>
              <a:t> </a:t>
            </a:r>
            <a:r>
              <a:rPr lang="en-US" sz="2400" dirty="0" err="1"/>
              <a:t>μετά</a:t>
            </a:r>
            <a:r>
              <a:rPr lang="en-US" sz="2400" dirty="0"/>
              <a:t> απ</a:t>
            </a:r>
            <a:r>
              <a:rPr lang="en-US" sz="2400" dirty="0" err="1"/>
              <a:t>ό</a:t>
            </a:r>
            <a:r>
              <a:rPr lang="en-US" sz="2400" dirty="0"/>
              <a:t> </a:t>
            </a:r>
            <a:r>
              <a:rPr lang="en-US" sz="2400" dirty="0" err="1"/>
              <a:t>κάθε</a:t>
            </a:r>
            <a:r>
              <a:rPr lang="en-US" sz="2400" dirty="0"/>
              <a:t> π</a:t>
            </a:r>
            <a:r>
              <a:rPr lang="en-US" sz="2400" dirty="0" err="1"/>
              <a:t>άτημ</a:t>
            </a:r>
            <a:r>
              <a:rPr lang="en-US" sz="2400" dirty="0"/>
              <a:t>α π</a:t>
            </a:r>
            <a:r>
              <a:rPr lang="en-US" sz="2400" dirty="0" err="1"/>
              <a:t>λήκτρου</a:t>
            </a:r>
            <a:endParaRPr lang="en-US" sz="2400" dirty="0"/>
          </a:p>
          <a:p>
            <a:pPr lvl="1"/>
            <a:r>
              <a:rPr lang="en-US" dirty="0" err="1">
                <a:highlight>
                  <a:srgbClr val="FFFF00"/>
                </a:highlight>
              </a:rPr>
              <a:t>γράμμ</a:t>
            </a:r>
            <a:r>
              <a:rPr lang="en-US" dirty="0">
                <a:highlight>
                  <a:srgbClr val="FFFF00"/>
                </a:highlight>
              </a:rPr>
              <a:t>α + </a:t>
            </a:r>
            <a:r>
              <a:rPr lang="en-US" dirty="0" err="1">
                <a:highlight>
                  <a:srgbClr val="FFFF00"/>
                </a:highlight>
              </a:rPr>
              <a:t>κ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τάστ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ση</a:t>
            </a:r>
            <a:r>
              <a:rPr lang="en-US" dirty="0">
                <a:highlight>
                  <a:srgbClr val="FFFF00"/>
                </a:highlight>
              </a:rPr>
              <a:t> → </a:t>
            </a:r>
            <a:r>
              <a:rPr lang="en-US" dirty="0" err="1">
                <a:highlight>
                  <a:srgbClr val="FFFF00"/>
                </a:highlight>
              </a:rPr>
              <a:t>νέο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γράμμ</a:t>
            </a:r>
            <a:r>
              <a:rPr lang="en-US" dirty="0">
                <a:highlight>
                  <a:srgbClr val="FFFF00"/>
                </a:highlight>
              </a:rPr>
              <a:t>α + </a:t>
            </a:r>
            <a:r>
              <a:rPr lang="en-US" dirty="0" err="1">
                <a:highlight>
                  <a:srgbClr val="FFFF00"/>
                </a:highlight>
              </a:rPr>
              <a:t>νέ</a:t>
            </a:r>
            <a:r>
              <a:rPr lang="en-US" dirty="0">
                <a:highlight>
                  <a:srgbClr val="FFFF00"/>
                </a:highlight>
              </a:rPr>
              <a:t>α </a:t>
            </a:r>
            <a:r>
              <a:rPr lang="en-US" dirty="0" err="1">
                <a:highlight>
                  <a:srgbClr val="FFFF00"/>
                </a:highlight>
              </a:rPr>
              <a:t>κ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τάστ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ση</a:t>
            </a:r>
            <a:br>
              <a:rPr lang="en-US" sz="2000" dirty="0">
                <a:highlight>
                  <a:srgbClr val="FFFF00"/>
                </a:highlight>
              </a:rPr>
            </a:br>
            <a:endParaRPr lang="en-US" sz="2000" dirty="0">
              <a:highlight>
                <a:srgbClr val="FFFF00"/>
              </a:highlight>
            </a:endParaRPr>
          </a:p>
          <a:p>
            <a:r>
              <a:rPr lang="en-US" sz="2400" dirty="0" err="1"/>
              <a:t>Η</a:t>
            </a:r>
            <a:r>
              <a:rPr lang="en-US" sz="2400" dirty="0"/>
              <a:t> α</a:t>
            </a:r>
            <a:r>
              <a:rPr lang="en-US" sz="2400" dirty="0" err="1"/>
              <a:t>σφάλει</a:t>
            </a:r>
            <a:r>
              <a:rPr lang="en-US" sz="2400" dirty="0"/>
              <a:t>α βα</a:t>
            </a:r>
            <a:r>
              <a:rPr lang="en-US" sz="2400" dirty="0" err="1"/>
              <a:t>σιζότ</a:t>
            </a:r>
            <a:r>
              <a:rPr lang="en-US" sz="2400" dirty="0"/>
              <a:t>α</a:t>
            </a:r>
            <a:r>
              <a:rPr lang="en-US" sz="2400" dirty="0" err="1"/>
              <a:t>ν</a:t>
            </a:r>
            <a:r>
              <a:rPr lang="en-US" sz="2400" dirty="0"/>
              <a:t> </a:t>
            </a:r>
            <a:r>
              <a:rPr lang="en-US" sz="2400" dirty="0" err="1"/>
              <a:t>στον</a:t>
            </a:r>
            <a:r>
              <a:rPr lang="en-US" sz="2400" dirty="0"/>
              <a:t> </a:t>
            </a:r>
            <a:r>
              <a:rPr lang="en-US" sz="2400" dirty="0" err="1"/>
              <a:t>τεράστιο</a:t>
            </a:r>
            <a:r>
              <a:rPr lang="en-US" sz="2400" dirty="0"/>
              <a:t> α</a:t>
            </a:r>
            <a:r>
              <a:rPr lang="en-US" sz="2400" dirty="0" err="1"/>
              <a:t>ριθμό</a:t>
            </a:r>
            <a:r>
              <a:rPr lang="en-US" sz="2400" dirty="0"/>
              <a:t> π</a:t>
            </a:r>
            <a:r>
              <a:rPr lang="en-US" sz="2400" dirty="0" err="1"/>
              <a:t>ιθ</a:t>
            </a:r>
            <a:r>
              <a:rPr lang="en-US" sz="2400" dirty="0"/>
              <a:t>α</a:t>
            </a:r>
            <a:r>
              <a:rPr lang="en-US" sz="2400" dirty="0" err="1"/>
              <a:t>νών</a:t>
            </a:r>
            <a:r>
              <a:rPr lang="en-US" sz="2400" dirty="0"/>
              <a:t> </a:t>
            </a:r>
            <a:r>
              <a:rPr lang="en-US" sz="2400" dirty="0" err="1"/>
              <a:t>ρυθμίσεων</a:t>
            </a:r>
            <a:endParaRPr lang="en-US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F81F884-76C3-E595-43F9-6585D55CF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21" r="10857" b="3"/>
          <a:stretch>
            <a:fillRect/>
          </a:stretch>
        </p:blipFill>
        <p:spPr>
          <a:xfrm flipH="1">
            <a:off x="9788167" y="0"/>
            <a:ext cx="1602020" cy="27167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3BE653-C66E-7D86-37B0-33517568DF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31" r="17219" b="3"/>
          <a:stretch>
            <a:fillRect/>
          </a:stretch>
        </p:blipFill>
        <p:spPr>
          <a:xfrm>
            <a:off x="7636666" y="1039135"/>
            <a:ext cx="1815500" cy="307875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AF0E4-C3CF-AB44-209F-62913057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2187" y="6117965"/>
            <a:ext cx="4114800" cy="745637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FD8C1C-E7EC-34E6-432A-05C960C7F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452928" y="3290193"/>
            <a:ext cx="2116093" cy="211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04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9E84E1-5551-3E0E-94E3-9A76DDB5BD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59" r="2824"/>
          <a:stretch>
            <a:fillRect/>
          </a:stretch>
        </p:blipFill>
        <p:spPr>
          <a:xfrm>
            <a:off x="3233057" y="10"/>
            <a:ext cx="8958945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A1B9D90-194F-A5C5-CCB5-740EF019A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98" y="50364"/>
            <a:ext cx="3438144" cy="1586340"/>
          </a:xfrm>
        </p:spPr>
        <p:txBody>
          <a:bodyPr anchor="b">
            <a:noAutofit/>
          </a:bodyPr>
          <a:lstStyle/>
          <a:p>
            <a:r>
              <a:rPr lang="en-US" sz="4800"/>
              <a:t>ENIAC Computer</a:t>
            </a:r>
            <a:endParaRPr lang="en-US" sz="48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F464D8F-05FD-1138-4A16-2222DD7FF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36" y="1636704"/>
            <a:ext cx="3438906" cy="320725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400" dirty="0"/>
              <a:t>• </a:t>
            </a:r>
            <a:r>
              <a:rPr lang="en-US" sz="2400" dirty="0" err="1"/>
              <a:t>Έν</a:t>
            </a:r>
            <a:r>
              <a:rPr lang="en-US" sz="2400" dirty="0"/>
              <a:t>α</a:t>
            </a:r>
            <a:r>
              <a:rPr lang="en-US" sz="2400" dirty="0" err="1"/>
              <a:t>ς</a:t>
            </a:r>
            <a:r>
              <a:rPr lang="en-US" sz="2400" dirty="0"/>
              <a:t> απ</a:t>
            </a:r>
            <a:r>
              <a:rPr lang="en-US" sz="2400" dirty="0" err="1"/>
              <a:t>ό</a:t>
            </a:r>
            <a:r>
              <a:rPr lang="en-US" sz="2400" dirty="0"/>
              <a:t> </a:t>
            </a:r>
            <a:r>
              <a:rPr lang="en-US" sz="2400" dirty="0" err="1"/>
              <a:t>τους</a:t>
            </a:r>
            <a:r>
              <a:rPr lang="en-US" sz="2400" dirty="0"/>
              <a:t> π</a:t>
            </a:r>
            <a:r>
              <a:rPr lang="en-US" sz="2400" dirty="0" err="1"/>
              <a:t>ρώτους</a:t>
            </a:r>
            <a:r>
              <a:rPr lang="en-US" sz="2400" dirty="0"/>
              <a:t> </a:t>
            </a:r>
            <a:r>
              <a:rPr lang="en-US" sz="2400" dirty="0" err="1"/>
              <a:t>μεγάλους</a:t>
            </a:r>
            <a:r>
              <a:rPr lang="en-US" sz="2400" dirty="0"/>
              <a:t> </a:t>
            </a:r>
            <a:r>
              <a:rPr lang="en-US" sz="2400" dirty="0" err="1"/>
              <a:t>ηλεκτρονικούς</a:t>
            </a:r>
            <a:r>
              <a:rPr lang="en-US" sz="2400" dirty="0"/>
              <a:t> </a:t>
            </a:r>
            <a:r>
              <a:rPr lang="en-US" sz="2400" dirty="0" err="1"/>
              <a:t>υ</a:t>
            </a:r>
            <a:r>
              <a:rPr lang="en-US" sz="2400" dirty="0"/>
              <a:t>π</a:t>
            </a:r>
            <a:r>
              <a:rPr lang="en-US" sz="2400" dirty="0" err="1"/>
              <a:t>ολογιστές</a:t>
            </a:r>
            <a:r>
              <a:rPr lang="en-US" sz="2400" dirty="0"/>
              <a:t> (1945)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• </a:t>
            </a:r>
            <a:r>
              <a:rPr lang="en-US" sz="2400" dirty="0" err="1"/>
              <a:t>Σχεδιάστηκε</a:t>
            </a:r>
            <a:r>
              <a:rPr lang="en-US" sz="2400" dirty="0"/>
              <a:t> </a:t>
            </a:r>
            <a:r>
              <a:rPr lang="en-US" sz="2400" dirty="0" err="1"/>
              <a:t>γι</a:t>
            </a:r>
            <a:r>
              <a:rPr lang="en-US" sz="2400" dirty="0"/>
              <a:t>α </a:t>
            </a:r>
            <a:r>
              <a:rPr lang="en-US" sz="2400" dirty="0" err="1"/>
              <a:t>γρήγορους</a:t>
            </a:r>
            <a:r>
              <a:rPr lang="en-US" sz="2400" dirty="0"/>
              <a:t> α</a:t>
            </a:r>
            <a:r>
              <a:rPr lang="en-US" sz="2400" dirty="0" err="1"/>
              <a:t>ριθμητικούς</a:t>
            </a:r>
            <a:r>
              <a:rPr lang="en-US" sz="2400" dirty="0"/>
              <a:t> </a:t>
            </a:r>
            <a:r>
              <a:rPr lang="en-US" sz="2400" dirty="0" err="1"/>
              <a:t>υ</a:t>
            </a:r>
            <a:r>
              <a:rPr lang="en-US" sz="2400" dirty="0"/>
              <a:t>π</a:t>
            </a:r>
            <a:r>
              <a:rPr lang="en-US" sz="2400" dirty="0" err="1"/>
              <a:t>ολογισμούς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• </a:t>
            </a:r>
            <a:r>
              <a:rPr lang="en-US" sz="2400" dirty="0" err="1"/>
              <a:t>Τεράστι</a:t>
            </a:r>
            <a:r>
              <a:rPr lang="en-US" sz="2400" dirty="0"/>
              <a:t>α α</a:t>
            </a:r>
            <a:r>
              <a:rPr lang="en-US" sz="2400" dirty="0" err="1"/>
              <a:t>λλ</a:t>
            </a:r>
            <a:r>
              <a:rPr lang="en-US" sz="2400" dirty="0"/>
              <a:t>α</a:t>
            </a:r>
            <a:r>
              <a:rPr lang="en-US" sz="2400" dirty="0" err="1"/>
              <a:t>γή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2400" dirty="0"/>
              <a:t>απ</a:t>
            </a:r>
            <a:r>
              <a:rPr lang="en-US" sz="2400" dirty="0" err="1"/>
              <a:t>ό</a:t>
            </a:r>
            <a:r>
              <a:rPr lang="en-US" sz="2400" dirty="0"/>
              <a:t> </a:t>
            </a:r>
            <a:r>
              <a:rPr lang="en-US" sz="2400" dirty="0" err="1"/>
              <a:t>μηχ</a:t>
            </a:r>
            <a:r>
              <a:rPr lang="en-US" sz="2400" dirty="0"/>
              <a:t>α</a:t>
            </a:r>
            <a:r>
              <a:rPr lang="en-US" sz="2400" dirty="0" err="1"/>
              <a:t>νική</a:t>
            </a:r>
            <a:r>
              <a:rPr lang="en-US" sz="2400" dirty="0"/>
              <a:t> </a:t>
            </a:r>
            <a:r>
              <a:rPr lang="en-US" sz="2400" dirty="0" err="1"/>
              <a:t>κίνηση</a:t>
            </a:r>
            <a:r>
              <a:rPr lang="en-US" sz="2400" dirty="0"/>
              <a:t> </a:t>
            </a:r>
            <a:r>
              <a:rPr lang="en-US" sz="2400" dirty="0" err="1"/>
              <a:t>σε</a:t>
            </a:r>
            <a:r>
              <a:rPr lang="en-US" sz="2400" dirty="0"/>
              <a:t> </a:t>
            </a:r>
            <a:r>
              <a:rPr lang="en-US" sz="2400" dirty="0" err="1"/>
              <a:t>ηλεκτρονική</a:t>
            </a:r>
            <a:r>
              <a:rPr lang="en-US" sz="2400" dirty="0"/>
              <a:t> </a:t>
            </a:r>
            <a:r>
              <a:rPr lang="en-US" sz="2400" dirty="0" err="1"/>
              <a:t>τ</a:t>
            </a:r>
            <a:r>
              <a:rPr lang="en-US" sz="2400" dirty="0"/>
              <a:t>α</a:t>
            </a:r>
            <a:r>
              <a:rPr lang="en-US" sz="2400" dirty="0" err="1"/>
              <a:t>χύτητ</a:t>
            </a:r>
            <a:r>
              <a:rPr lang="en-US" sz="2400" dirty="0"/>
              <a:t>α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• </a:t>
            </a:r>
            <a:r>
              <a:rPr lang="en-US" sz="2400" dirty="0" err="1"/>
              <a:t>Χρησιμο</a:t>
            </a:r>
            <a:r>
              <a:rPr lang="en-US" sz="2400" dirty="0"/>
              <a:t>π</a:t>
            </a:r>
            <a:r>
              <a:rPr lang="en-US" sz="2400" dirty="0" err="1"/>
              <a:t>οιούσε</a:t>
            </a:r>
            <a:r>
              <a:rPr lang="en-US" sz="2400" dirty="0"/>
              <a:t> </a:t>
            </a:r>
            <a:r>
              <a:rPr lang="en-US" sz="2400" dirty="0" err="1"/>
              <a:t>λυχνίες</a:t>
            </a:r>
            <a:r>
              <a:rPr lang="en-US" sz="2400" dirty="0"/>
              <a:t> </a:t>
            </a:r>
            <a:r>
              <a:rPr lang="en-US" sz="2400" dirty="0" err="1"/>
              <a:t>κενού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9ACEE-3439-A0E3-BB17-ECF6E2C8D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1100">
                <a:solidFill>
                  <a:schemeClr val="bg1"/>
                </a:solidFill>
              </a:rPr>
              <a:t>Θεωρία Υπολογισμού 280 - </a:t>
            </a:r>
            <a:r>
              <a:rPr lang="en-US" sz="1100">
                <a:solidFill>
                  <a:schemeClr val="bg1"/>
                </a:solidFill>
              </a:rPr>
              <a:t>CSD UoC - </a:t>
            </a:r>
            <a:r>
              <a:rPr lang="el-GR" sz="1100">
                <a:solidFill>
                  <a:schemeClr val="bg1"/>
                </a:solidFill>
              </a:rPr>
              <a:t>Χαράλαμπος Τσουρακάκης</a:t>
            </a:r>
            <a:endParaRPr lang="en-US" sz="110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1EED8F-BC4A-D9C2-B62F-0904508D2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529" y="5389223"/>
            <a:ext cx="3020786" cy="146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7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81C5F-D465-E08E-DDAA-8CA0EB59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en-US" sz="3400" dirty="0"/>
              <a:t>Manchester Baby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7A0AEC5-E704-A074-123F-EEF9C2BB8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l-GR" sz="1800" dirty="0"/>
              <a:t>Η ιδέα του αποθηκευμένου προγράμματος</a:t>
            </a:r>
            <a:endParaRPr lang="en-US" sz="1800" dirty="0"/>
          </a:p>
          <a:p>
            <a:pPr marL="0" indent="0">
              <a:buNone/>
            </a:pPr>
            <a:r>
              <a:rPr lang="el-GR" sz="1800" dirty="0"/>
              <a:t> • Η μνήμη αποθηκεύει δεδομένα </a:t>
            </a:r>
            <a:endParaRPr lang="en-US" sz="1800" dirty="0"/>
          </a:p>
          <a:p>
            <a:pPr marL="0" indent="0">
              <a:buNone/>
            </a:pPr>
            <a:r>
              <a:rPr lang="el-GR" sz="1800" dirty="0"/>
              <a:t>• Η ίδια μνήμη μπορεί να αποθηκεύει και οδηγίες </a:t>
            </a:r>
            <a:endParaRPr lang="en-US" sz="1800" dirty="0"/>
          </a:p>
          <a:p>
            <a:pPr marL="0" indent="0">
              <a:buNone/>
            </a:pPr>
            <a:r>
              <a:rPr lang="el-GR" sz="1800" dirty="0"/>
              <a:t>• Το πρόγραμμα γίνεται δεδομένο </a:t>
            </a:r>
            <a:endParaRPr lang="en-US" sz="1800" dirty="0"/>
          </a:p>
          <a:p>
            <a:pPr marL="0" indent="0">
              <a:buNone/>
            </a:pPr>
            <a:r>
              <a:rPr lang="el-GR" sz="1800" dirty="0"/>
              <a:t>• Η καθολικότητα του </a:t>
            </a:r>
            <a:r>
              <a:rPr lang="en-US" sz="1800" dirty="0"/>
              <a:t>Turing </a:t>
            </a:r>
            <a:r>
              <a:rPr lang="el-GR" sz="1800" dirty="0"/>
              <a:t>γίνεται αρχιτεκτονική</a:t>
            </a:r>
            <a:r>
              <a:rPr lang="en-US" sz="1800" dirty="0"/>
              <a:t> (</a:t>
            </a:r>
            <a:r>
              <a:rPr lang="el-GR" sz="1800" dirty="0"/>
              <a:t>λεπτομέρειες για το </a:t>
            </a:r>
            <a:br>
              <a:rPr lang="el-GR" sz="1800" dirty="0"/>
            </a:br>
            <a:r>
              <a:rPr lang="el-GR" sz="1800" dirty="0"/>
              <a:t>τι σημαίνει αυτό, υπομονή λίγες </a:t>
            </a:r>
            <a:br>
              <a:rPr lang="el-GR" sz="1800" dirty="0"/>
            </a:br>
            <a:r>
              <a:rPr lang="el-GR" sz="1800" dirty="0"/>
              <a:t>εβδομάδες)</a:t>
            </a:r>
            <a:endParaRPr lang="en-US" sz="1800" dirty="0"/>
          </a:p>
          <a:p>
            <a:pPr marL="0" indent="0">
              <a:buNone/>
            </a:pPr>
            <a:r>
              <a:rPr lang="el-GR" sz="1800" dirty="0"/>
              <a:t>Όπως και ο </a:t>
            </a:r>
            <a:r>
              <a:rPr lang="en-US" sz="1800" dirty="0"/>
              <a:t>ENIAC,</a:t>
            </a:r>
            <a:r>
              <a:rPr lang="el-GR" sz="1800" dirty="0"/>
              <a:t> χρησιμοποιούσε λυχνίες κενού</a:t>
            </a: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C04E2A-4235-43AB-5DBE-74B1D6B08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1952" y="6356350"/>
            <a:ext cx="3017520" cy="365125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l-GR" sz="900">
                <a:solidFill>
                  <a:schemeClr val="tx1">
                    <a:lumMod val="50000"/>
                    <a:lumOff val="50000"/>
                  </a:schemeClr>
                </a:solidFill>
              </a:rPr>
              <a:t>Θεωρία Υπολογισμού 280 - </a:t>
            </a:r>
            <a:r>
              <a:rPr lang="en-US" sz="900">
                <a:solidFill>
                  <a:schemeClr val="tx1">
                    <a:lumMod val="50000"/>
                    <a:lumOff val="50000"/>
                  </a:schemeClr>
                </a:solidFill>
              </a:rPr>
              <a:t>CSD UoC - </a:t>
            </a:r>
            <a:r>
              <a:rPr lang="el-GR" sz="900">
                <a:solidFill>
                  <a:schemeClr val="tx1">
                    <a:lumMod val="50000"/>
                    <a:lumOff val="50000"/>
                  </a:schemeClr>
                </a:solidFill>
              </a:rPr>
              <a:t>Χαράλαμπος Τσουρακάκης</a:t>
            </a:r>
            <a:endParaRPr lang="en-US" sz="9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010521-9B06-C484-B346-442FD88E54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94" r="18291"/>
          <a:stretch>
            <a:fillRect/>
          </a:stretch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B609DB-9815-1145-47C1-9543E435F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397" y="4214749"/>
            <a:ext cx="1003300" cy="109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77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E13CD-EDD2-325C-D76A-BBB539184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l-GR" sz="3600" dirty="0"/>
              <a:t>Τρανζίστορ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CDCEA7-E7C5-8F4F-557E-2739D99E62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97" b="17179"/>
          <a:stretch>
            <a:fillRect/>
          </a:stretch>
        </p:blipFill>
        <p:spPr>
          <a:xfrm>
            <a:off x="20" y="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5B1C3-EB63-71DB-23A8-720020034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l-GR" sz="2000" dirty="0"/>
              <a:t>Μικρότερο από τις λυχνίες κενού  και πιο αξιόπιστο </a:t>
            </a:r>
          </a:p>
          <a:p>
            <a:r>
              <a:rPr lang="el-GR" sz="2000" dirty="0"/>
              <a:t>Χαμηλότερη κατανάλωση  </a:t>
            </a:r>
          </a:p>
          <a:p>
            <a:r>
              <a:rPr lang="el-GR" sz="2000" dirty="0"/>
              <a:t>Επιτρέπει μικρότερους και γρηγορότερους υπολογιστές </a:t>
            </a:r>
          </a:p>
          <a:p>
            <a:r>
              <a:rPr lang="el-GR" sz="2000" dirty="0"/>
              <a:t>Βασική ιδέα: φυσικός διακόπτης → </a:t>
            </a:r>
            <a:r>
              <a:rPr lang="en-US" sz="2000" dirty="0"/>
              <a:t>bit → </a:t>
            </a:r>
            <a:r>
              <a:rPr lang="el-GR" sz="2000" dirty="0"/>
              <a:t>λογική πράξη</a:t>
            </a:r>
          </a:p>
          <a:p>
            <a:r>
              <a:rPr lang="en-US" sz="2000" dirty="0"/>
              <a:t> </a:t>
            </a:r>
            <a:r>
              <a:rPr lang="el-GR" sz="2000" dirty="0"/>
              <a:t>διακόπτες</a:t>
            </a:r>
            <a:r>
              <a:rPr lang="en-US" sz="2000" dirty="0"/>
              <a:t> (MOSFET)</a:t>
            </a:r>
            <a:r>
              <a:rPr lang="el-GR" sz="2000" dirty="0"/>
              <a:t> → λογικές πύλες</a:t>
            </a:r>
            <a:r>
              <a:rPr lang="en-US" sz="2000" dirty="0"/>
              <a:t> (AND, NOT, ..) </a:t>
            </a:r>
            <a:r>
              <a:rPr lang="el-GR" sz="2000" dirty="0"/>
              <a:t>→ </a:t>
            </a:r>
            <a:r>
              <a:rPr lang="en-US" sz="2000" dirty="0"/>
              <a:t> </a:t>
            </a:r>
            <a:r>
              <a:rPr lang="el-GR" sz="2000" dirty="0"/>
              <a:t>κυκλώματα</a:t>
            </a:r>
            <a:r>
              <a:rPr lang="en-US" sz="2000" dirty="0"/>
              <a:t> (ADDER, flip-flop, …)</a:t>
            </a:r>
            <a:r>
              <a:rPr lang="el-GR" sz="2000" dirty="0"/>
              <a:t> → επεξεργαστές</a:t>
            </a:r>
            <a:r>
              <a:rPr lang="en-US" sz="2000" dirty="0"/>
              <a:t> (CPU, ALU, …)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DF1E8-C397-E608-3972-35FC01D20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1100">
                <a:solidFill>
                  <a:schemeClr val="tx1">
                    <a:lumMod val="75000"/>
                    <a:lumOff val="25000"/>
                  </a:schemeClr>
                </a:solidFill>
              </a:rPr>
              <a:t>Θεωρία Υπολογισμού 280 - </a:t>
            </a:r>
            <a:r>
              <a:rPr lang="en-US" sz="1100">
                <a:solidFill>
                  <a:schemeClr val="tx1">
                    <a:lumMod val="75000"/>
                    <a:lumOff val="25000"/>
                  </a:schemeClr>
                </a:solidFill>
              </a:rPr>
              <a:t>CSD UoC - </a:t>
            </a:r>
            <a:r>
              <a:rPr lang="el-GR" sz="1100">
                <a:solidFill>
                  <a:schemeClr val="tx1">
                    <a:lumMod val="75000"/>
                    <a:lumOff val="25000"/>
                  </a:schemeClr>
                </a:solidFill>
              </a:rPr>
              <a:t>Χαράλαμπος Τσουρακάκης</a:t>
            </a:r>
            <a:endParaRPr lang="en-US" sz="1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D6908F-07B3-EF27-00C1-928D48FF5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826" y="4455107"/>
            <a:ext cx="1333651" cy="115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6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4A0E086-DD91-0310-44F8-F8F31D2A1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651" y="1462556"/>
            <a:ext cx="4825623" cy="262438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l-GR" sz="3600" dirty="0"/>
              <a:t>Οι υπολογιστές πλέον είναι </a:t>
            </a:r>
            <a:r>
              <a:rPr lang="el-GR" sz="3600" dirty="0" err="1"/>
              <a:t>αναπόσταστο</a:t>
            </a:r>
            <a:r>
              <a:rPr lang="el-GR" sz="3600" dirty="0"/>
              <a:t> μέρος της σύγχρονης ζωής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23ACF93-B225-19BF-0DD6-415ABED6E7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05" r="-2" b="24044"/>
          <a:stretch>
            <a:fillRect/>
          </a:stretch>
        </p:blipFill>
        <p:spPr>
          <a:xfrm>
            <a:off x="571420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7EF404-B557-1724-9125-BB7F0AFB71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77" r="4720" b="-3"/>
          <a:stretch>
            <a:fillRect/>
          </a:stretch>
        </p:blipFill>
        <p:spPr>
          <a:xfrm>
            <a:off x="5886020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1BB594-DD56-23ED-3ECF-28A147C01C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87" r="9916" b="3"/>
          <a:stretch>
            <a:fillRect/>
          </a:stretch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A8D115-8E7C-7E1E-8DDE-023E37FA5E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" b="14037"/>
          <a:stretch>
            <a:fillRect/>
          </a:stretch>
        </p:blipFill>
        <p:spPr>
          <a:xfrm>
            <a:off x="1818614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FCAE80-01E0-61B3-1131-584E79AF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320" y="6199632"/>
            <a:ext cx="2625599" cy="36576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l-GR" sz="900">
                <a:solidFill>
                  <a:schemeClr val="tx1">
                    <a:alpha val="80000"/>
                  </a:schemeClr>
                </a:solidFill>
              </a:rPr>
              <a:t>Θεωρία Υπολογισμού 280 - </a:t>
            </a:r>
            <a:r>
              <a:rPr lang="en-US" sz="900">
                <a:solidFill>
                  <a:schemeClr val="tx1">
                    <a:alpha val="80000"/>
                  </a:schemeClr>
                </a:solidFill>
              </a:rPr>
              <a:t>CSD UoC - </a:t>
            </a:r>
            <a:r>
              <a:rPr lang="el-GR" sz="900">
                <a:solidFill>
                  <a:schemeClr val="tx1">
                    <a:alpha val="80000"/>
                  </a:schemeClr>
                </a:solidFill>
              </a:rPr>
              <a:t>Χαράλαμπος Τσουρακάκης</a:t>
            </a:r>
            <a:endParaRPr lang="en-US" sz="90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4B929-F51A-9E48-E344-D82D11FA5B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814" r="17937" b="-1"/>
          <a:stretch>
            <a:fillRect/>
          </a:stretch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085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801C9-6CE6-F826-39A0-AA8ADB731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l-GR" sz="5400"/>
              <a:t>Μηχανική μάθηση</a:t>
            </a:r>
            <a:endParaRPr lang="en-US" sz="5400"/>
          </a:p>
        </p:txBody>
      </p:sp>
      <p:graphicFrame>
        <p:nvGraphicFramePr>
          <p:cNvPr id="20" name="Content Placeholder 11">
            <a:extLst>
              <a:ext uri="{FF2B5EF4-FFF2-40B4-BE49-F238E27FC236}">
                <a16:creationId xmlns:a16="http://schemas.microsoft.com/office/drawing/2014/main" id="{3C9E0BE7-63BD-0E8B-748F-5046BC645B5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0080" y="2706624"/>
          <a:ext cx="6894576" cy="348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D3D9750-F3A0-5FA8-066D-97DC27CE84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3564" y="3747625"/>
            <a:ext cx="4318436" cy="164100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86AAE-7AC7-99EB-2D38-498AE233C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1100"/>
              <a:t>Θεωρία Υπολογισμού 280 - </a:t>
            </a:r>
            <a:r>
              <a:rPr lang="en-US" sz="1100"/>
              <a:t>CSD UoC - </a:t>
            </a:r>
            <a:r>
              <a:rPr lang="el-GR" sz="1100"/>
              <a:t>Χαράλαμπος Τσουρακάκης</a:t>
            </a:r>
            <a:endParaRPr lang="en-US" sz="1100"/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7B6555C9-4C2E-140C-767A-9F3A7B6B81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18832" y="1469370"/>
            <a:ext cx="4014216" cy="18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31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2DF9E-5A73-E52C-F237-2479C945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Μηχανές </a:t>
            </a:r>
            <a:r>
              <a:rPr lang="en-US" dirty="0"/>
              <a:t>Turing</a:t>
            </a:r>
            <a:r>
              <a:rPr lang="el-GR" dirty="0"/>
              <a:t> θεμελιώδους σημασίας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C844B-6414-FB22-4669-B82693FFA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673" y="1825625"/>
            <a:ext cx="1165629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Άνθρω</a:t>
            </a:r>
            <a:r>
              <a:rPr lang="en-US" dirty="0"/>
              <a:t>π</a:t>
            </a:r>
            <a:r>
              <a:rPr lang="en-US" dirty="0" err="1"/>
              <a:t>οι</a:t>
            </a:r>
            <a:r>
              <a:rPr lang="en-US" dirty="0"/>
              <a:t>, </a:t>
            </a:r>
            <a:r>
              <a:rPr lang="en-US" dirty="0" err="1"/>
              <a:t>ηλεκτρονικοί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ολογιστές</a:t>
            </a:r>
            <a:r>
              <a:rPr lang="en-US" dirty="0"/>
              <a:t>, β</a:t>
            </a:r>
            <a:r>
              <a:rPr lang="en-US" dirty="0" err="1"/>
              <a:t>ιολογικά</a:t>
            </a:r>
            <a:r>
              <a:rPr lang="en-US" dirty="0"/>
              <a:t> </a:t>
            </a:r>
            <a:r>
              <a:rPr lang="en-US" dirty="0" err="1"/>
              <a:t>συστήμ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α…</a:t>
            </a:r>
            <a:br>
              <a:rPr lang="en-US" dirty="0"/>
            </a:br>
            <a:r>
              <a:rPr lang="en-US" dirty="0" err="1"/>
              <a:t>Φ</a:t>
            </a:r>
            <a:r>
              <a:rPr lang="en-US" dirty="0"/>
              <a:t>α</a:t>
            </a:r>
            <a:r>
              <a:rPr lang="en-US" dirty="0" err="1"/>
              <a:t>ινομενικά</a:t>
            </a:r>
            <a:r>
              <a:rPr lang="en-US" dirty="0"/>
              <a:t>,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ολογίζουν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εντελώς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φορετικούς</a:t>
            </a:r>
            <a:r>
              <a:rPr lang="en-US" dirty="0"/>
              <a:t> </a:t>
            </a:r>
            <a:r>
              <a:rPr lang="en-US" dirty="0" err="1"/>
              <a:t>τρό</a:t>
            </a:r>
            <a:r>
              <a:rPr lang="en-US" dirty="0"/>
              <a:t>π</a:t>
            </a:r>
            <a:r>
              <a:rPr lang="en-US" dirty="0" err="1"/>
              <a:t>ους</a:t>
            </a:r>
            <a:r>
              <a:rPr lang="en-US" dirty="0"/>
              <a:t>.</a:t>
            </a:r>
          </a:p>
          <a:p>
            <a:r>
              <a:rPr lang="el-GR" sz="4000" dirty="0">
                <a:highlight>
                  <a:srgbClr val="00FF00"/>
                </a:highlight>
              </a:rPr>
              <a:t>Η μηχανή </a:t>
            </a:r>
            <a:r>
              <a:rPr lang="en-US" sz="4000" dirty="0">
                <a:highlight>
                  <a:srgbClr val="00FF00"/>
                </a:highlight>
              </a:rPr>
              <a:t>Turing</a:t>
            </a:r>
            <a:r>
              <a:rPr lang="el-GR" sz="4000" dirty="0">
                <a:highlight>
                  <a:srgbClr val="00FF00"/>
                </a:highlight>
              </a:rPr>
              <a:t> περιγράφει ΟΛΟΥΣ ΑΥΤΟΥΣ ΤΟΥΣ ΥΠΟΛΟΓΙΣΜΟΥΣ </a:t>
            </a:r>
            <a:endParaRPr lang="en-US" sz="4000" dirty="0">
              <a:highlight>
                <a:srgbClr val="00FF00"/>
              </a:highlight>
            </a:endParaRPr>
          </a:p>
          <a:p>
            <a:pPr marL="0" indent="0">
              <a:buNone/>
            </a:pPr>
            <a:endParaRPr lang="el-GR" dirty="0">
              <a:highlight>
                <a:srgbClr val="00FF00"/>
              </a:highlight>
            </a:endParaRPr>
          </a:p>
          <a:p>
            <a:r>
              <a:rPr lang="en-US" dirty="0" err="1"/>
              <a:t>Η</a:t>
            </a:r>
            <a:r>
              <a:rPr lang="en-US" dirty="0"/>
              <a:t> π</a:t>
            </a:r>
            <a:r>
              <a:rPr lang="en-US" dirty="0" err="1"/>
              <a:t>οικιλί</a:t>
            </a:r>
            <a:r>
              <a:rPr lang="en-US" dirty="0"/>
              <a:t>α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μηχ</a:t>
            </a:r>
            <a:r>
              <a:rPr lang="en-US" dirty="0"/>
              <a:t>α</a:t>
            </a:r>
            <a:r>
              <a:rPr lang="en-US" dirty="0" err="1"/>
              <a:t>νισμών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συνε</a:t>
            </a:r>
            <a:r>
              <a:rPr lang="en-US" dirty="0"/>
              <a:t>π</a:t>
            </a:r>
            <a:r>
              <a:rPr lang="en-US" dirty="0" err="1"/>
              <a:t>άγετ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φορετική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ολογιστική</a:t>
            </a:r>
            <a:r>
              <a:rPr lang="en-US" dirty="0"/>
              <a:t> </a:t>
            </a:r>
            <a:r>
              <a:rPr lang="en-US" dirty="0" err="1"/>
              <a:t>ισχύ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>
              <a:highlight>
                <a:srgbClr val="FFFF00"/>
              </a:highlight>
            </a:endParaRPr>
          </a:p>
          <a:p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b="1" dirty="0" err="1"/>
              <a:t>θέση</a:t>
            </a:r>
            <a:r>
              <a:rPr lang="en-US" b="1" dirty="0"/>
              <a:t> </a:t>
            </a:r>
            <a:r>
              <a:rPr lang="en-US" b="1" dirty="0" err="1"/>
              <a:t>των</a:t>
            </a:r>
            <a:r>
              <a:rPr lang="en-US" b="1" dirty="0"/>
              <a:t> Church–Turing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οστηρίζει</a:t>
            </a:r>
            <a:r>
              <a:rPr lang="en-US" dirty="0"/>
              <a:t> </a:t>
            </a:r>
            <a:r>
              <a:rPr lang="en-US" dirty="0" err="1"/>
              <a:t>ότι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Κάθε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ολογισμός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εκτελείτ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απ</a:t>
            </a:r>
            <a:r>
              <a:rPr lang="en-US" dirty="0" err="1"/>
              <a:t>οτελεσμ</a:t>
            </a:r>
            <a:r>
              <a:rPr lang="en-US" dirty="0"/>
              <a:t>α</a:t>
            </a:r>
            <a:r>
              <a:rPr lang="en-US" dirty="0" err="1"/>
              <a:t>τική</a:t>
            </a:r>
            <a:r>
              <a:rPr lang="en-US" dirty="0"/>
              <a:t>, </a:t>
            </a:r>
            <a:r>
              <a:rPr lang="en-US" dirty="0" err="1"/>
              <a:t>μηχ</a:t>
            </a:r>
            <a:r>
              <a:rPr lang="en-US" dirty="0"/>
              <a:t>α</a:t>
            </a:r>
            <a:r>
              <a:rPr lang="en-US" dirty="0" err="1"/>
              <a:t>νική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δικ</a:t>
            </a:r>
            <a:r>
              <a:rPr lang="en-US" dirty="0"/>
              <a:t>α</a:t>
            </a:r>
            <a:r>
              <a:rPr lang="en-US" dirty="0" err="1"/>
              <a:t>σί</a:t>
            </a:r>
            <a:r>
              <a:rPr lang="en-US" dirty="0"/>
              <a:t>α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π</a:t>
            </a:r>
            <a:r>
              <a:rPr lang="en-US" dirty="0" err="1"/>
              <a:t>ρ</a:t>
            </a:r>
            <a:r>
              <a:rPr lang="en-US" dirty="0"/>
              <a:t>α</a:t>
            </a:r>
            <a:r>
              <a:rPr lang="en-US" dirty="0" err="1"/>
              <a:t>γμ</a:t>
            </a:r>
            <a:r>
              <a:rPr lang="en-US" dirty="0"/>
              <a:t>α</a:t>
            </a:r>
            <a:r>
              <a:rPr lang="en-US" dirty="0" err="1"/>
              <a:t>το</a:t>
            </a:r>
            <a:r>
              <a:rPr lang="en-US" dirty="0"/>
              <a:t>π</a:t>
            </a:r>
            <a:r>
              <a:rPr lang="en-US" dirty="0" err="1"/>
              <a:t>οιηθεί</a:t>
            </a:r>
            <a:r>
              <a:rPr lang="en-US" dirty="0"/>
              <a:t>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</a:t>
            </a:r>
            <a:r>
              <a:rPr lang="en-US" dirty="0" err="1"/>
              <a:t>μηχ</a:t>
            </a:r>
            <a:r>
              <a:rPr lang="en-US" dirty="0"/>
              <a:t>α</a:t>
            </a:r>
            <a:r>
              <a:rPr lang="en-US" dirty="0" err="1"/>
              <a:t>νή</a:t>
            </a:r>
            <a:r>
              <a:rPr lang="en-US" dirty="0"/>
              <a:t> Turing.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87742F-AAEB-A1A6-D692-9E09800DB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0F9CB885-A378-5A47-BE5D-68379B924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6845" y="440171"/>
            <a:ext cx="7772400" cy="332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3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0DF6B93-F3AC-40E0-8651-89582E5E8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027539-FDC1-4BD7-ABD3-2C9688465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153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46EFA5-E6C7-4867-8011-E729148E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6742953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199589-8835-53DF-F3A4-972B25733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872" y="189468"/>
            <a:ext cx="5461225" cy="1118087"/>
          </a:xfrm>
        </p:spPr>
        <p:txBody>
          <a:bodyPr anchor="b">
            <a:normAutofit/>
          </a:bodyPr>
          <a:lstStyle/>
          <a:p>
            <a:pPr algn="ctr"/>
            <a:r>
              <a:rPr lang="el-G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Θέση 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Church-Turing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C9AC58-6809-0C5F-F165-4E24020CA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1700784" y="324612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700">
                <a:solidFill>
                  <a:srgbClr val="595959"/>
                </a:solidFill>
              </a:rPr>
              <a:t>Θεωρία Υπολογισμού 280 - </a:t>
            </a:r>
            <a:r>
              <a:rPr lang="en-US" sz="700">
                <a:solidFill>
                  <a:srgbClr val="595959"/>
                </a:solidFill>
              </a:rPr>
              <a:t>CSD UoC - </a:t>
            </a:r>
            <a:r>
              <a:rPr lang="el-GR" sz="700">
                <a:solidFill>
                  <a:srgbClr val="595959"/>
                </a:solidFill>
              </a:rPr>
              <a:t>Χαράλαμπος Τσουρακάκης</a:t>
            </a:r>
            <a:endParaRPr lang="en-US" sz="700">
              <a:solidFill>
                <a:srgbClr val="59595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E76BD-FE6F-4575-DCE1-B6810E742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599" y="1434555"/>
            <a:ext cx="5461225" cy="4548093"/>
          </a:xfrm>
        </p:spPr>
        <p:txBody>
          <a:bodyPr>
            <a:normAutofit/>
          </a:bodyPr>
          <a:lstStyle/>
          <a:p>
            <a:r>
              <a:rPr lang="en-US" sz="2000" dirty="0" err="1"/>
              <a:t>Κάθε</a:t>
            </a:r>
            <a:r>
              <a:rPr lang="en-US" sz="2000" dirty="0"/>
              <a:t> </a:t>
            </a:r>
            <a:r>
              <a:rPr lang="en-US" sz="2000" dirty="0" err="1"/>
              <a:t>υ</a:t>
            </a:r>
            <a:r>
              <a:rPr lang="en-US" sz="2000" dirty="0"/>
              <a:t>π</a:t>
            </a:r>
            <a:r>
              <a:rPr lang="en-US" sz="2000" dirty="0" err="1"/>
              <a:t>ολογισμός</a:t>
            </a:r>
            <a:r>
              <a:rPr lang="en-US" sz="2000" dirty="0"/>
              <a:t> π</a:t>
            </a:r>
            <a:r>
              <a:rPr lang="en-US" sz="2000" dirty="0" err="1"/>
              <a:t>ου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π</a:t>
            </a:r>
            <a:r>
              <a:rPr lang="en-US" sz="2000" dirty="0" err="1"/>
              <a:t>ορεί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εκτελεστεί</a:t>
            </a:r>
            <a:r>
              <a:rPr lang="en-US" sz="2000" dirty="0"/>
              <a:t> </a:t>
            </a:r>
            <a:r>
              <a:rPr lang="en-US" sz="2000" dirty="0" err="1"/>
              <a:t>με</a:t>
            </a:r>
            <a:r>
              <a:rPr lang="en-US" sz="2000" dirty="0"/>
              <a:t> </a:t>
            </a:r>
            <a:r>
              <a:rPr lang="en-US" sz="2000" dirty="0" err="1"/>
              <a:t>χ</a:t>
            </a:r>
            <a:r>
              <a:rPr lang="en-US" sz="2000" dirty="0"/>
              <a:t>α</a:t>
            </a:r>
            <a:r>
              <a:rPr lang="en-US" sz="2000" dirty="0" err="1"/>
              <a:t>ρτί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μολύ</a:t>
            </a:r>
            <a:r>
              <a:rPr lang="en-US" sz="2000" dirty="0"/>
              <a:t>β</a:t>
            </a:r>
            <a:r>
              <a:rPr lang="en-US" sz="2000" dirty="0" err="1"/>
              <a:t>ι</a:t>
            </a:r>
            <a:r>
              <a:rPr lang="en-US" sz="2000" dirty="0"/>
              <a:t>, α</a:t>
            </a:r>
            <a:r>
              <a:rPr lang="en-US" sz="2000" dirty="0" err="1"/>
              <a:t>κολουθώντ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σ</a:t>
            </a:r>
            <a:r>
              <a:rPr lang="en-US" sz="2000" dirty="0"/>
              <a:t>α</a:t>
            </a:r>
            <a:r>
              <a:rPr lang="en-US" sz="2000" dirty="0" err="1"/>
              <a:t>φείς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μηχ</a:t>
            </a:r>
            <a:r>
              <a:rPr lang="en-US" sz="2000" dirty="0"/>
              <a:t>α</a:t>
            </a:r>
            <a:r>
              <a:rPr lang="en-US" sz="2000" dirty="0" err="1"/>
              <a:t>νικά</a:t>
            </a:r>
            <a:r>
              <a:rPr lang="en-US" sz="2000" dirty="0"/>
              <a:t> </a:t>
            </a:r>
            <a:r>
              <a:rPr lang="en-US" sz="2000" dirty="0" err="1"/>
              <a:t>εφ</a:t>
            </a:r>
            <a:r>
              <a:rPr lang="en-US" sz="2000" dirty="0"/>
              <a:t>α</a:t>
            </a:r>
            <a:r>
              <a:rPr lang="en-US" sz="2000" dirty="0" err="1"/>
              <a:t>ρμόσιμους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νόνες</a:t>
            </a:r>
            <a:r>
              <a:rPr lang="en-US" sz="2000" dirty="0"/>
              <a:t>, </a:t>
            </a:r>
            <a:r>
              <a:rPr lang="en-US" sz="2000" dirty="0" err="1"/>
              <a:t>μ</a:t>
            </a:r>
            <a:r>
              <a:rPr lang="en-US" sz="2000" dirty="0"/>
              <a:t>π</a:t>
            </a:r>
            <a:r>
              <a:rPr lang="en-US" sz="2000" dirty="0" err="1"/>
              <a:t>ορεί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εκτελεστεί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απ</a:t>
            </a:r>
            <a:r>
              <a:rPr lang="en-US" sz="2000" dirty="0" err="1"/>
              <a:t>ό</a:t>
            </a:r>
            <a:r>
              <a:rPr lang="en-US" sz="2000" dirty="0"/>
              <a:t> </a:t>
            </a:r>
            <a:r>
              <a:rPr lang="en-US" sz="2000" dirty="0" err="1"/>
              <a:t>μι</a:t>
            </a:r>
            <a:r>
              <a:rPr lang="en-US" sz="2000" dirty="0"/>
              <a:t>α </a:t>
            </a:r>
            <a:r>
              <a:rPr lang="en-US" sz="2000" dirty="0" err="1"/>
              <a:t>μηχ</a:t>
            </a:r>
            <a:r>
              <a:rPr lang="en-US" sz="2000" dirty="0"/>
              <a:t>α</a:t>
            </a:r>
            <a:r>
              <a:rPr lang="en-US" sz="2000" dirty="0" err="1"/>
              <a:t>νή</a:t>
            </a:r>
            <a:r>
              <a:rPr lang="en-US" sz="2000" dirty="0"/>
              <a:t> Turing.</a:t>
            </a:r>
          </a:p>
          <a:p>
            <a:r>
              <a:rPr lang="en-US" sz="2000" dirty="0" err="1"/>
              <a:t>Ισοδύν</a:t>
            </a:r>
            <a:r>
              <a:rPr lang="en-US" sz="2000" dirty="0"/>
              <a:t>α</a:t>
            </a:r>
            <a:r>
              <a:rPr lang="en-US" sz="2000" dirty="0" err="1"/>
              <a:t>μ</a:t>
            </a:r>
            <a:r>
              <a:rPr lang="en-US" sz="2000" dirty="0"/>
              <a:t>α, </a:t>
            </a:r>
            <a:r>
              <a:rPr lang="en-US" sz="2000" dirty="0" err="1"/>
              <a:t>μ</a:t>
            </a:r>
            <a:r>
              <a:rPr lang="en-US" sz="2000" dirty="0"/>
              <a:t>π</a:t>
            </a:r>
            <a:r>
              <a:rPr lang="en-US" sz="2000" dirty="0" err="1"/>
              <a:t>ορεί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εκτελεστεί</a:t>
            </a:r>
            <a:r>
              <a:rPr lang="en-US" sz="2000" dirty="0"/>
              <a:t> απ</a:t>
            </a:r>
            <a:r>
              <a:rPr lang="en-US" sz="2000" dirty="0" err="1"/>
              <a:t>ό</a:t>
            </a:r>
            <a:r>
              <a:rPr lang="en-US" sz="2000" dirty="0"/>
              <a:t> </a:t>
            </a:r>
            <a:r>
              <a:rPr lang="en-US" sz="2000" dirty="0" err="1"/>
              <a:t>έν</a:t>
            </a:r>
            <a:r>
              <a:rPr lang="en-US" sz="2000" dirty="0"/>
              <a:t>α</a:t>
            </a:r>
            <a:r>
              <a:rPr lang="en-US" sz="2000" dirty="0" err="1"/>
              <a:t>ν</a:t>
            </a:r>
            <a:r>
              <a:rPr lang="en-US" sz="2000" dirty="0"/>
              <a:t> </a:t>
            </a:r>
            <a:r>
              <a:rPr lang="en-US" sz="2000" dirty="0" err="1"/>
              <a:t>υ</a:t>
            </a:r>
            <a:r>
              <a:rPr lang="en-US" sz="2000" dirty="0"/>
              <a:t>π</a:t>
            </a:r>
            <a:r>
              <a:rPr lang="en-US" sz="2000" dirty="0" err="1"/>
              <a:t>ολογιστή</a:t>
            </a:r>
            <a:r>
              <a:rPr lang="en-US" sz="2000" dirty="0"/>
              <a:t>, </a:t>
            </a:r>
            <a:r>
              <a:rPr lang="en-US" sz="2000" dirty="0" err="1"/>
              <a:t>εφόσον</a:t>
            </a:r>
            <a:r>
              <a:rPr lang="en-US" sz="2000" dirty="0"/>
              <a:t> </a:t>
            </a:r>
            <a:r>
              <a:rPr lang="en-US" sz="2000" dirty="0" err="1"/>
              <a:t>δι</a:t>
            </a:r>
            <a:r>
              <a:rPr lang="en-US" sz="2000" dirty="0"/>
              <a:t>α</a:t>
            </a:r>
            <a:r>
              <a:rPr lang="en-US" sz="2000" dirty="0" err="1"/>
              <a:t>θέτει</a:t>
            </a:r>
            <a:r>
              <a:rPr lang="en-US" sz="2000" dirty="0"/>
              <a:t> </a:t>
            </a:r>
            <a:r>
              <a:rPr lang="en-US" sz="2000" dirty="0" err="1"/>
              <a:t>όσο</a:t>
            </a:r>
            <a:r>
              <a:rPr lang="en-US" sz="2000" dirty="0"/>
              <a:t> </a:t>
            </a:r>
            <a:r>
              <a:rPr lang="en-US" sz="2000" dirty="0" err="1"/>
              <a:t>χρόνο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όση</a:t>
            </a:r>
            <a:r>
              <a:rPr lang="en-US" sz="2000" dirty="0"/>
              <a:t> </a:t>
            </a:r>
            <a:r>
              <a:rPr lang="en-US" sz="2000" dirty="0" err="1"/>
              <a:t>μνήμη</a:t>
            </a:r>
            <a:r>
              <a:rPr lang="en-US" sz="2000" dirty="0"/>
              <a:t> </a:t>
            </a:r>
            <a:r>
              <a:rPr lang="en-US" sz="2000" dirty="0" err="1"/>
              <a:t>χρειάζετ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l-GR" sz="2000" b="1" dirty="0"/>
              <a:t>Σημείωση</a:t>
            </a:r>
            <a:r>
              <a:rPr lang="el-GR" sz="2000" dirty="0"/>
              <a:t>: </a:t>
            </a:r>
            <a:r>
              <a:rPr lang="en-US" sz="2000" dirty="0" err="1"/>
              <a:t>Αυτό</a:t>
            </a:r>
            <a:r>
              <a:rPr lang="en-US" sz="2000" dirty="0"/>
              <a:t> </a:t>
            </a:r>
            <a:r>
              <a:rPr lang="en-US" sz="2000" dirty="0" err="1"/>
              <a:t>δεν</a:t>
            </a:r>
            <a:r>
              <a:rPr lang="en-US" sz="2000" dirty="0"/>
              <a:t> </a:t>
            </a:r>
            <a:r>
              <a:rPr lang="en-US" sz="2000" dirty="0" err="1"/>
              <a:t>σημ</a:t>
            </a:r>
            <a:r>
              <a:rPr lang="en-US" sz="2000" dirty="0"/>
              <a:t>α</a:t>
            </a:r>
            <a:r>
              <a:rPr lang="en-US" sz="2000" dirty="0" err="1"/>
              <a:t>ίνει</a:t>
            </a:r>
            <a:r>
              <a:rPr lang="en-US" sz="2000" dirty="0"/>
              <a:t> </a:t>
            </a:r>
            <a:r>
              <a:rPr lang="en-US" sz="2000" dirty="0" err="1"/>
              <a:t>ότι</a:t>
            </a:r>
            <a:r>
              <a:rPr lang="en-US" sz="2000" dirty="0"/>
              <a:t> </a:t>
            </a:r>
            <a:r>
              <a:rPr lang="en-US" sz="2000" dirty="0" err="1"/>
              <a:t>η</a:t>
            </a:r>
            <a:r>
              <a:rPr lang="en-US" sz="2000" dirty="0"/>
              <a:t> π</a:t>
            </a:r>
            <a:r>
              <a:rPr lang="en-US" sz="2000" dirty="0" err="1"/>
              <a:t>ροσομοίωση</a:t>
            </a:r>
            <a:r>
              <a:rPr lang="en-US" sz="2000" dirty="0"/>
              <a:t> </a:t>
            </a:r>
            <a:r>
              <a:rPr lang="en-US" sz="2000" dirty="0" err="1"/>
              <a:t>είν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εξίσου</a:t>
            </a:r>
            <a:r>
              <a:rPr lang="en-US" sz="2000" dirty="0"/>
              <a:t> </a:t>
            </a:r>
            <a:r>
              <a:rPr lang="en-US" sz="2000" dirty="0" err="1"/>
              <a:t>γρήγορη</a:t>
            </a:r>
            <a:r>
              <a:rPr lang="en-US" sz="2000" dirty="0"/>
              <a:t>, </a:t>
            </a:r>
            <a:r>
              <a:rPr lang="en-US" sz="2000" dirty="0" err="1"/>
              <a:t>ούτε</a:t>
            </a:r>
            <a:r>
              <a:rPr lang="en-US" sz="2000" dirty="0"/>
              <a:t> </a:t>
            </a:r>
            <a:r>
              <a:rPr lang="en-US" sz="2000" dirty="0" err="1"/>
              <a:t>ότι</a:t>
            </a:r>
            <a:r>
              <a:rPr lang="en-US" sz="2000" dirty="0"/>
              <a:t> </a:t>
            </a:r>
            <a:r>
              <a:rPr lang="el-GR" sz="2000" dirty="0"/>
              <a:t> </a:t>
            </a:r>
            <a:r>
              <a:rPr lang="en-US" sz="2000" dirty="0" err="1"/>
              <a:t>κάθε</a:t>
            </a:r>
            <a:r>
              <a:rPr lang="en-US" sz="2000" dirty="0"/>
              <a:t> </a:t>
            </a:r>
            <a:r>
              <a:rPr lang="en-US" sz="2000" dirty="0" err="1"/>
              <a:t>λειτουργί</a:t>
            </a:r>
            <a:r>
              <a:rPr lang="en-US" sz="2000" dirty="0"/>
              <a:t>α </a:t>
            </a:r>
            <a:r>
              <a:rPr lang="en-US" sz="2000" dirty="0" err="1"/>
              <a:t>του</a:t>
            </a:r>
            <a:r>
              <a:rPr lang="en-US" sz="2000" dirty="0"/>
              <a:t> </a:t>
            </a:r>
            <a:r>
              <a:rPr lang="en-US" sz="2000" dirty="0" err="1"/>
              <a:t>εγκεφάλου</a:t>
            </a:r>
            <a:r>
              <a:rPr lang="en-US" sz="2000" dirty="0"/>
              <a:t> </a:t>
            </a:r>
            <a:r>
              <a:rPr lang="en-US" sz="2000" dirty="0" err="1"/>
              <a:t>είν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α</a:t>
            </a:r>
            <a:r>
              <a:rPr lang="en-US" sz="2000" dirty="0" err="1"/>
              <a:t>λγοριθμική</a:t>
            </a:r>
            <a:r>
              <a:rPr lang="en-US" sz="2000" dirty="0"/>
              <a:t>. </a:t>
            </a:r>
            <a:r>
              <a:rPr lang="en-US" sz="2000" dirty="0" err="1"/>
              <a:t>Η</a:t>
            </a:r>
            <a:r>
              <a:rPr lang="en-US" sz="2000" dirty="0"/>
              <a:t> </a:t>
            </a:r>
            <a:r>
              <a:rPr lang="en-US" sz="2000" dirty="0" err="1"/>
              <a:t>θέση</a:t>
            </a:r>
            <a:r>
              <a:rPr lang="en-US" sz="2000" dirty="0"/>
              <a:t> α</a:t>
            </a:r>
            <a:r>
              <a:rPr lang="en-US" sz="2000" dirty="0" err="1"/>
              <a:t>φορά</a:t>
            </a:r>
            <a:r>
              <a:rPr lang="en-US" sz="2000" dirty="0"/>
              <a:t> </a:t>
            </a:r>
            <a:r>
              <a:rPr lang="en-US" sz="2000" dirty="0" err="1"/>
              <a:t>ό,τι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π</a:t>
            </a:r>
            <a:r>
              <a:rPr lang="en-US" sz="2000" dirty="0" err="1"/>
              <a:t>ορεί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υ</a:t>
            </a:r>
            <a:r>
              <a:rPr lang="en-US" sz="2000" dirty="0"/>
              <a:t>π</a:t>
            </a:r>
            <a:r>
              <a:rPr lang="en-US" sz="2000" dirty="0" err="1"/>
              <a:t>ολογιστεί</a:t>
            </a:r>
            <a:r>
              <a:rPr lang="en-US" sz="2000" dirty="0"/>
              <a:t> </a:t>
            </a:r>
            <a:r>
              <a:rPr lang="en-US" sz="2000" dirty="0" err="1"/>
              <a:t>με</a:t>
            </a:r>
            <a:r>
              <a:rPr lang="en-US" sz="2000" dirty="0"/>
              <a:t> </a:t>
            </a:r>
            <a:r>
              <a:rPr lang="en-US" sz="2000" dirty="0" err="1"/>
              <a:t>μι</a:t>
            </a:r>
            <a:r>
              <a:rPr lang="en-US" sz="2000" dirty="0"/>
              <a:t>α </a:t>
            </a:r>
            <a:r>
              <a:rPr lang="en-US" sz="2000" dirty="0" err="1"/>
              <a:t>μηχ</a:t>
            </a:r>
            <a:r>
              <a:rPr lang="en-US" sz="2000" dirty="0"/>
              <a:t>α</a:t>
            </a:r>
            <a:r>
              <a:rPr lang="en-US" sz="2000" dirty="0" err="1"/>
              <a:t>νική</a:t>
            </a:r>
            <a:r>
              <a:rPr lang="en-US" sz="2000" dirty="0"/>
              <a:t> </a:t>
            </a:r>
            <a:r>
              <a:rPr lang="en-US" sz="2000" dirty="0" err="1"/>
              <a:t>δι</a:t>
            </a:r>
            <a:r>
              <a:rPr lang="en-US" sz="2000" dirty="0"/>
              <a:t>α</a:t>
            </a:r>
            <a:r>
              <a:rPr lang="en-US" sz="2000" dirty="0" err="1"/>
              <a:t>δικ</a:t>
            </a:r>
            <a:r>
              <a:rPr lang="en-US" sz="2000" dirty="0"/>
              <a:t>α</a:t>
            </a:r>
            <a:r>
              <a:rPr lang="en-US" sz="2000" dirty="0" err="1"/>
              <a:t>σί</a:t>
            </a:r>
            <a:r>
              <a:rPr lang="en-US" sz="2000" dirty="0"/>
              <a:t>α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6A290-1AB9-C547-75A2-3A72E112F6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3526"/>
          <a:stretch>
            <a:fillRect/>
          </a:stretch>
        </p:blipFill>
        <p:spPr>
          <a:xfrm>
            <a:off x="8779933" y="685798"/>
            <a:ext cx="2726267" cy="2421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7EED7A-6728-3F03-4498-F38D069C94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05" r="5" b="24384"/>
          <a:stretch>
            <a:fillRect/>
          </a:stretch>
        </p:blipFill>
        <p:spPr>
          <a:xfrm>
            <a:off x="8779933" y="3750732"/>
            <a:ext cx="2726267" cy="24214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FCCB61-534C-BA27-1CF4-48B010DC93EE}"/>
              </a:ext>
            </a:extLst>
          </p:cNvPr>
          <p:cNvSpPr txBox="1"/>
          <p:nvPr/>
        </p:nvSpPr>
        <p:spPr>
          <a:xfrm>
            <a:off x="756412" y="189468"/>
            <a:ext cx="382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Διαισθητική έννοια του αλγορίθμου </a:t>
            </a:r>
            <a:r>
              <a:rPr lang="en-US" dirty="0"/>
              <a:t>=</a:t>
            </a: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829DE5-4B7B-7AF1-7A3E-3AE3205DE32E}"/>
              </a:ext>
            </a:extLst>
          </p:cNvPr>
          <p:cNvSpPr txBox="1"/>
          <p:nvPr/>
        </p:nvSpPr>
        <p:spPr>
          <a:xfrm>
            <a:off x="4405366" y="189468"/>
            <a:ext cx="284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Πρόγραμμα μηχανής </a:t>
            </a:r>
            <a:r>
              <a:rPr lang="en-US" dirty="0"/>
              <a:t>Turing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049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438FD-451E-4F16-A9D1-4AC58380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Θέση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Church-Turing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BA26A-7233-B35D-AF46-4524FAE54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 </a:t>
            </a:r>
            <a:r>
              <a:rPr lang="el-GR" dirty="0"/>
              <a:t>θέση </a:t>
            </a:r>
            <a:r>
              <a:rPr lang="en-US" dirty="0"/>
              <a:t>Church-Turing</a:t>
            </a:r>
            <a:r>
              <a:rPr lang="el-GR" dirty="0"/>
              <a:t> δεν είναι θεώρημα, αλλά μια πίστη που έχουμε. </a:t>
            </a:r>
            <a:r>
              <a:rPr lang="en-US" dirty="0"/>
              <a:t> </a:t>
            </a:r>
            <a:endParaRPr lang="el-GR" dirty="0"/>
          </a:p>
          <a:p>
            <a:pPr lvl="1"/>
            <a:r>
              <a:rPr lang="el-GR" dirty="0"/>
              <a:t>Μπαίνουμε σε μονοπάτια φιλοσοφικά</a:t>
            </a:r>
            <a:r>
              <a:rPr lang="en-US" dirty="0"/>
              <a:t> </a:t>
            </a:r>
            <a:r>
              <a:rPr lang="el-GR" dirty="0"/>
              <a:t>αλλά στο 280 θα τα αποφύγουμε </a:t>
            </a:r>
            <a:r>
              <a:rPr lang="en-US" dirty="0">
                <a:sym typeface="Wingdings" pitchFamily="2" charset="2"/>
              </a:rPr>
              <a:t> </a:t>
            </a:r>
            <a:endParaRPr lang="el-GR" dirty="0"/>
          </a:p>
          <a:p>
            <a:r>
              <a:rPr lang="en-US" dirty="0">
                <a:highlight>
                  <a:srgbClr val="FF00FF"/>
                </a:highlight>
              </a:rPr>
              <a:t>Materialists</a:t>
            </a:r>
            <a:r>
              <a:rPr lang="en-US" dirty="0"/>
              <a:t>:  </a:t>
            </a:r>
            <a:r>
              <a:rPr lang="el-GR" dirty="0"/>
              <a:t>Ο Ανθρώπινος εγκέφαλος είναι μια μηχανή (</a:t>
            </a:r>
            <a:r>
              <a:rPr lang="en-US" dirty="0"/>
              <a:t>Turing </a:t>
            </a:r>
            <a:r>
              <a:rPr lang="el-GR" dirty="0" err="1"/>
              <a:t>βασικ</a:t>
            </a:r>
            <a:r>
              <a:rPr lang="en-US" dirty="0" err="1"/>
              <a:t>ά</a:t>
            </a:r>
            <a:r>
              <a:rPr lang="el-GR" dirty="0"/>
              <a:t>) και άρα μπορούμε να τον κάνουμε </a:t>
            </a:r>
            <a:r>
              <a:rPr lang="en-US" dirty="0"/>
              <a:t>simulate </a:t>
            </a:r>
            <a:r>
              <a:rPr lang="el-GR" dirty="0"/>
              <a:t>σε έναν υπολογιστή</a:t>
            </a:r>
            <a:r>
              <a:rPr lang="el-GR" altLang="en-US" dirty="0"/>
              <a:t> </a:t>
            </a:r>
          </a:p>
          <a:p>
            <a:r>
              <a:rPr lang="el-GR" altLang="en-US" dirty="0">
                <a:highlight>
                  <a:srgbClr val="00FF00"/>
                </a:highlight>
              </a:rPr>
              <a:t>Κβαντομηχανική</a:t>
            </a:r>
            <a:r>
              <a:rPr lang="el-GR" altLang="en-US" dirty="0"/>
              <a:t>: Ο εγκέφαλος είναι </a:t>
            </a:r>
            <a:r>
              <a:rPr lang="el-GR" altLang="en-US" dirty="0" err="1"/>
              <a:t>κβαντομηχανικός</a:t>
            </a:r>
            <a:r>
              <a:rPr lang="el-GR" altLang="en-US" dirty="0"/>
              <a:t> και άρα δεδομένου ότι δεν έχουμε κβαντικούς υπολογιστές, δεν μπορεί να προσομοιωθεί σε έναν ψηφιακό υπολογιστή</a:t>
            </a:r>
            <a:r>
              <a:rPr lang="en-US" altLang="en-US" dirty="0"/>
              <a:t> </a:t>
            </a:r>
            <a:endParaRPr lang="el-GR" altLang="en-US" dirty="0"/>
          </a:p>
          <a:p>
            <a:r>
              <a:rPr lang="el-GR" altLang="en-US" dirty="0">
                <a:highlight>
                  <a:srgbClr val="FFFF00"/>
                </a:highlight>
              </a:rPr>
              <a:t>Θρησκεία</a:t>
            </a:r>
            <a:r>
              <a:rPr lang="el-GR" altLang="en-US" dirty="0"/>
              <a:t>: Ο άνθρωπος είναι φτιαγμένος από τον Δημιουργό και έχει ψυχή</a:t>
            </a: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848CE-1249-CBF8-1086-0410D0C5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A7100-1D09-58A6-4952-39FAF7D44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-25966"/>
            <a:ext cx="3883891" cy="171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1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8EEC3-9B7D-ACCB-9F32-11C8FE3BA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425" y="1163637"/>
            <a:ext cx="11485098" cy="5192713"/>
          </a:xfrm>
        </p:spPr>
        <p:txBody>
          <a:bodyPr>
            <a:noAutofit/>
          </a:bodyPr>
          <a:lstStyle/>
          <a:p>
            <a:r>
              <a:rPr lang="el-GR" sz="2400" dirty="0"/>
              <a:t>Όπως φαίνεται  από όλα τα παραδείγματα που είδαμε, ο υπολογισμός είναι μια διαδικασία πολύ ευρύτερη των υπολογισμών που κάνουν οι ΗΥ.</a:t>
            </a:r>
            <a:br>
              <a:rPr lang="el-GR" sz="2400" dirty="0"/>
            </a:br>
            <a:endParaRPr lang="en-US" sz="2400" dirty="0"/>
          </a:p>
          <a:p>
            <a:r>
              <a:rPr lang="en-US" sz="2400" dirty="0" err="1">
                <a:highlight>
                  <a:srgbClr val="FFFF00"/>
                </a:highlight>
              </a:rPr>
              <a:t>Αν</a:t>
            </a:r>
            <a:r>
              <a:rPr lang="en-US" sz="2400" dirty="0">
                <a:highlight>
                  <a:srgbClr val="FFFF00"/>
                </a:highlight>
              </a:rPr>
              <a:t>απα</a:t>
            </a:r>
            <a:r>
              <a:rPr lang="en-US" sz="2400" dirty="0" err="1">
                <a:highlight>
                  <a:srgbClr val="FFFF00"/>
                </a:highlight>
              </a:rPr>
              <a:t>ράστ</a:t>
            </a:r>
            <a:r>
              <a:rPr lang="en-US" sz="2400" dirty="0">
                <a:highlight>
                  <a:srgbClr val="FFFF00"/>
                </a:highlight>
              </a:rPr>
              <a:t>α</a:t>
            </a:r>
            <a:r>
              <a:rPr lang="en-US" sz="2400" dirty="0" err="1">
                <a:highlight>
                  <a:srgbClr val="FFFF00"/>
                </a:highlight>
              </a:rPr>
              <a:t>ση</a:t>
            </a:r>
            <a:r>
              <a:rPr lang="en-US" sz="2400" dirty="0"/>
              <a:t> + </a:t>
            </a:r>
            <a:r>
              <a:rPr lang="en-US" sz="2400" dirty="0" err="1">
                <a:highlight>
                  <a:srgbClr val="00FF00"/>
                </a:highlight>
              </a:rPr>
              <a:t>Κ</a:t>
            </a:r>
            <a:r>
              <a:rPr lang="en-US" sz="2400" dirty="0">
                <a:highlight>
                  <a:srgbClr val="00FF00"/>
                </a:highlight>
              </a:rPr>
              <a:t>α</a:t>
            </a:r>
            <a:r>
              <a:rPr lang="en-US" sz="2400" dirty="0" err="1">
                <a:highlight>
                  <a:srgbClr val="00FF00"/>
                </a:highlight>
              </a:rPr>
              <a:t>νόνες</a:t>
            </a:r>
            <a:r>
              <a:rPr lang="en-US" sz="2400" dirty="0"/>
              <a:t> + </a:t>
            </a:r>
            <a:r>
              <a:rPr lang="en-US" sz="2400" dirty="0" err="1">
                <a:highlight>
                  <a:srgbClr val="FF00FF"/>
                </a:highlight>
              </a:rPr>
              <a:t>Εκτέλεση</a:t>
            </a:r>
            <a:r>
              <a:rPr lang="en-US" sz="2400" dirty="0"/>
              <a:t> = </a:t>
            </a:r>
            <a:r>
              <a:rPr lang="en-US" sz="2400" dirty="0" err="1">
                <a:solidFill>
                  <a:schemeClr val="bg1"/>
                </a:solidFill>
                <a:highlight>
                  <a:srgbClr val="0000FF"/>
                </a:highlight>
              </a:rPr>
              <a:t>Υ</a:t>
            </a:r>
            <a:r>
              <a:rPr lang="en-US" sz="2400" dirty="0">
                <a:solidFill>
                  <a:schemeClr val="bg1"/>
                </a:solidFill>
                <a:highlight>
                  <a:srgbClr val="0000FF"/>
                </a:highlight>
              </a:rPr>
              <a:t>π</a:t>
            </a:r>
            <a:r>
              <a:rPr lang="en-US" sz="2400" dirty="0" err="1">
                <a:solidFill>
                  <a:schemeClr val="bg1"/>
                </a:solidFill>
                <a:highlight>
                  <a:srgbClr val="0000FF"/>
                </a:highlight>
              </a:rPr>
              <a:t>ολογισμός</a:t>
            </a:r>
            <a:endParaRPr lang="el-GR" sz="2400" dirty="0">
              <a:solidFill>
                <a:schemeClr val="bg1"/>
              </a:solidFill>
              <a:highlight>
                <a:srgbClr val="0000FF"/>
              </a:highlight>
            </a:endParaRPr>
          </a:p>
          <a:p>
            <a:r>
              <a:rPr lang="en-US" sz="2400" dirty="0" err="1">
                <a:highlight>
                  <a:srgbClr val="FFFF00"/>
                </a:highlight>
              </a:rPr>
              <a:t>Αν</a:t>
            </a:r>
            <a:r>
              <a:rPr lang="en-US" sz="2400" dirty="0">
                <a:highlight>
                  <a:srgbClr val="FFFF00"/>
                </a:highlight>
              </a:rPr>
              <a:t>απα</a:t>
            </a:r>
            <a:r>
              <a:rPr lang="en-US" sz="2400" dirty="0" err="1">
                <a:highlight>
                  <a:srgbClr val="FFFF00"/>
                </a:highlight>
              </a:rPr>
              <a:t>ράστ</a:t>
            </a:r>
            <a:r>
              <a:rPr lang="en-US" sz="2400" dirty="0">
                <a:highlight>
                  <a:srgbClr val="FFFF00"/>
                </a:highlight>
              </a:rPr>
              <a:t>α</a:t>
            </a:r>
            <a:r>
              <a:rPr lang="en-US" sz="2400" dirty="0" err="1">
                <a:highlight>
                  <a:srgbClr val="FFFF00"/>
                </a:highlight>
              </a:rPr>
              <a:t>ση</a:t>
            </a:r>
            <a:r>
              <a:rPr lang="en-US" sz="2400" dirty="0"/>
              <a:t> </a:t>
            </a:r>
            <a:r>
              <a:rPr lang="el-GR" sz="2400" dirty="0"/>
              <a:t>παίζει σημαντικό ρόλο όπως θα δούμε</a:t>
            </a:r>
            <a:r>
              <a:rPr lang="en-US" sz="2400" dirty="0"/>
              <a:t>: XIV + XXVIII vs 14 + 28</a:t>
            </a:r>
          </a:p>
          <a:p>
            <a:pPr lvl="1"/>
            <a:r>
              <a:rPr lang="en-US" dirty="0" err="1"/>
              <a:t>Ίδιοι</a:t>
            </a:r>
            <a:r>
              <a:rPr lang="en-US" dirty="0"/>
              <a:t> α</a:t>
            </a:r>
            <a:r>
              <a:rPr lang="en-US" dirty="0" err="1"/>
              <a:t>ριθμοί</a:t>
            </a:r>
            <a:endParaRPr lang="en-US" dirty="0"/>
          </a:p>
          <a:p>
            <a:pPr lvl="1"/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φορετική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απα</a:t>
            </a:r>
            <a:r>
              <a:rPr lang="en-US" dirty="0" err="1"/>
              <a:t>ράστ</a:t>
            </a:r>
            <a:r>
              <a:rPr lang="en-US" dirty="0"/>
              <a:t>α</a:t>
            </a:r>
            <a:r>
              <a:rPr lang="en-US" dirty="0" err="1"/>
              <a:t>ση</a:t>
            </a:r>
            <a:endParaRPr lang="en-US" sz="2400" dirty="0">
              <a:solidFill>
                <a:schemeClr val="bg1"/>
              </a:solidFill>
              <a:highlight>
                <a:srgbClr val="0000FF"/>
              </a:highlight>
            </a:endParaRPr>
          </a:p>
          <a:p>
            <a:r>
              <a:rPr lang="en-US" sz="2400" dirty="0" err="1"/>
              <a:t>Ά</a:t>
            </a:r>
            <a:r>
              <a:rPr lang="el-GR" sz="2400" dirty="0" err="1"/>
              <a:t>βακας</a:t>
            </a:r>
            <a:endParaRPr lang="en-US" dirty="0"/>
          </a:p>
          <a:p>
            <a:pPr lvl="1"/>
            <a:r>
              <a:rPr lang="el-GR" sz="2000" dirty="0"/>
              <a:t>θέσεις χαντρών = </a:t>
            </a:r>
            <a:r>
              <a:rPr lang="en-US" sz="2000" dirty="0" err="1">
                <a:highlight>
                  <a:srgbClr val="FFFF00"/>
                </a:highlight>
              </a:rPr>
              <a:t>Αν</a:t>
            </a:r>
            <a:r>
              <a:rPr lang="en-US" sz="2000" dirty="0">
                <a:highlight>
                  <a:srgbClr val="FFFF00"/>
                </a:highlight>
              </a:rPr>
              <a:t>απα</a:t>
            </a:r>
            <a:r>
              <a:rPr lang="en-US" sz="2000" dirty="0" err="1">
                <a:highlight>
                  <a:srgbClr val="FFFF00"/>
                </a:highlight>
              </a:rPr>
              <a:t>ράστ</a:t>
            </a:r>
            <a:r>
              <a:rPr lang="en-US" sz="2000" dirty="0">
                <a:highlight>
                  <a:srgbClr val="FFFF00"/>
                </a:highlight>
              </a:rPr>
              <a:t>α</a:t>
            </a:r>
            <a:r>
              <a:rPr lang="en-US" sz="2000" dirty="0" err="1">
                <a:highlight>
                  <a:srgbClr val="FFFF00"/>
                </a:highlight>
              </a:rPr>
              <a:t>ση</a:t>
            </a:r>
            <a:endParaRPr lang="el-GR" sz="2000" dirty="0"/>
          </a:p>
          <a:p>
            <a:pPr lvl="1"/>
            <a:r>
              <a:rPr lang="el-GR" sz="2000" dirty="0"/>
              <a:t>κινήσεις χαντρών (πχ. </a:t>
            </a:r>
            <a:r>
              <a:rPr lang="en-US" sz="2000" dirty="0" err="1"/>
              <a:t>ότ</a:t>
            </a:r>
            <a:r>
              <a:rPr lang="en-US" sz="2000" dirty="0"/>
              <a:t>α</a:t>
            </a:r>
            <a:r>
              <a:rPr lang="en-US" sz="2000" dirty="0" err="1"/>
              <a:t>ν</a:t>
            </a:r>
            <a:r>
              <a:rPr lang="en-US" sz="2000" dirty="0"/>
              <a:t> </a:t>
            </a:r>
            <a:r>
              <a:rPr lang="en-US" sz="2000" dirty="0" err="1"/>
              <a:t>συμ</a:t>
            </a:r>
            <a:r>
              <a:rPr lang="en-US" sz="2000" dirty="0"/>
              <a:t>π</a:t>
            </a:r>
            <a:r>
              <a:rPr lang="en-US" sz="2000" dirty="0" err="1"/>
              <a:t>ληρωθούν</a:t>
            </a:r>
            <a:r>
              <a:rPr lang="en-US" sz="2000" dirty="0"/>
              <a:t> α</a:t>
            </a:r>
            <a:r>
              <a:rPr lang="en-US" sz="2000" dirty="0" err="1"/>
              <a:t>ρκετές</a:t>
            </a:r>
            <a:r>
              <a:rPr lang="en-US" sz="2000" dirty="0"/>
              <a:t> </a:t>
            </a:r>
            <a:r>
              <a:rPr lang="en-US" sz="2000" dirty="0" err="1"/>
              <a:t>μονάδες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dirty="0" err="1"/>
              <a:t>γίνετ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μετ</a:t>
            </a:r>
            <a:r>
              <a:rPr lang="en-US" sz="2000" dirty="0"/>
              <a:t>α</a:t>
            </a:r>
            <a:r>
              <a:rPr lang="en-US" sz="2000" dirty="0" err="1"/>
              <a:t>φορά</a:t>
            </a:r>
            <a:r>
              <a:rPr lang="en-US" sz="2000" dirty="0"/>
              <a:t> </a:t>
            </a:r>
            <a:r>
              <a:rPr lang="en-US" sz="2000" dirty="0" err="1"/>
              <a:t>στην</a:t>
            </a:r>
            <a:r>
              <a:rPr lang="en-US" sz="2000" dirty="0"/>
              <a:t>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όμενη</a:t>
            </a:r>
            <a:r>
              <a:rPr lang="en-US" sz="2000" dirty="0"/>
              <a:t> </a:t>
            </a:r>
            <a:r>
              <a:rPr lang="en-US" sz="2000" dirty="0" err="1"/>
              <a:t>ρά</a:t>
            </a:r>
            <a:r>
              <a:rPr lang="en-US" sz="2000" dirty="0"/>
              <a:t>β</a:t>
            </a:r>
            <a:r>
              <a:rPr lang="en-US" sz="2000" dirty="0" err="1"/>
              <a:t>δο</a:t>
            </a:r>
            <a:r>
              <a:rPr lang="el-GR" sz="2000" dirty="0"/>
              <a:t>)= </a:t>
            </a:r>
            <a:r>
              <a:rPr lang="en-US" sz="2000" dirty="0" err="1">
                <a:highlight>
                  <a:srgbClr val="00FF00"/>
                </a:highlight>
              </a:rPr>
              <a:t>Κ</a:t>
            </a:r>
            <a:r>
              <a:rPr lang="en-US" sz="2000" dirty="0">
                <a:highlight>
                  <a:srgbClr val="00FF00"/>
                </a:highlight>
              </a:rPr>
              <a:t>α</a:t>
            </a:r>
            <a:r>
              <a:rPr lang="en-US" sz="2000" dirty="0" err="1">
                <a:highlight>
                  <a:srgbClr val="00FF00"/>
                </a:highlight>
              </a:rPr>
              <a:t>νόνες</a:t>
            </a:r>
            <a:r>
              <a:rPr lang="el-GR" sz="2000" dirty="0"/>
              <a:t> </a:t>
            </a:r>
          </a:p>
          <a:p>
            <a:pPr lvl="1"/>
            <a:r>
              <a:rPr lang="en-US" sz="2000" dirty="0" err="1"/>
              <a:t>ο</a:t>
            </a:r>
            <a:r>
              <a:rPr lang="en-US" sz="2000" dirty="0"/>
              <a:t> </a:t>
            </a:r>
            <a:r>
              <a:rPr lang="en-US" sz="2000" dirty="0" err="1"/>
              <a:t>άνθρω</a:t>
            </a:r>
            <a:r>
              <a:rPr lang="en-US" sz="2000" dirty="0"/>
              <a:t>π</a:t>
            </a:r>
            <a:r>
              <a:rPr lang="en-US" sz="2000" dirty="0" err="1"/>
              <a:t>ος</a:t>
            </a:r>
            <a:r>
              <a:rPr lang="en-US" sz="2000" dirty="0"/>
              <a:t> π</a:t>
            </a:r>
            <a:r>
              <a:rPr lang="en-US" sz="2000" dirty="0" err="1"/>
              <a:t>ου</a:t>
            </a:r>
            <a:r>
              <a:rPr lang="en-US" sz="2000" dirty="0"/>
              <a:t> </a:t>
            </a:r>
            <a:r>
              <a:rPr lang="en-US" sz="2000" dirty="0" err="1"/>
              <a:t>κινεί</a:t>
            </a:r>
            <a:r>
              <a:rPr lang="en-US" sz="2000" dirty="0"/>
              <a:t> </a:t>
            </a:r>
            <a:r>
              <a:rPr lang="en-US" sz="2000" dirty="0" err="1"/>
              <a:t>τις</a:t>
            </a:r>
            <a:r>
              <a:rPr lang="en-US" sz="2000" dirty="0"/>
              <a:t> </a:t>
            </a:r>
            <a:r>
              <a:rPr lang="en-US" sz="2000" dirty="0" err="1"/>
              <a:t>χάντρες</a:t>
            </a:r>
            <a:r>
              <a:rPr lang="en-US" sz="2000" dirty="0"/>
              <a:t> α</a:t>
            </a:r>
            <a:r>
              <a:rPr lang="en-US" sz="2000" dirty="0" err="1"/>
              <a:t>κολουθώντ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τους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νόνες</a:t>
            </a:r>
            <a:r>
              <a:rPr lang="el-GR" sz="2000" dirty="0"/>
              <a:t>  = </a:t>
            </a:r>
            <a:r>
              <a:rPr lang="en-US" sz="2000" dirty="0" err="1">
                <a:highlight>
                  <a:srgbClr val="FF00FF"/>
                </a:highlight>
              </a:rPr>
              <a:t>Εκτέλεση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6AF9C9-C6E3-4A27-DC68-2881B68A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1CB77-C8D7-A26D-9AC8-E1B5F3A4C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868" y="4081794"/>
            <a:ext cx="2042543" cy="204254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2CC115D-9D01-4E14-F61C-3989BE720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24" y="70881"/>
            <a:ext cx="10641037" cy="860743"/>
          </a:xfrm>
        </p:spPr>
        <p:txBody>
          <a:bodyPr/>
          <a:lstStyle/>
          <a:p>
            <a:r>
              <a:rPr lang="el-GR" dirty="0"/>
              <a:t>Βασικά στοιχεία του υπολογισμού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25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7324-4003-3EBA-8880-396B01932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83506" cy="1325563"/>
          </a:xfrm>
        </p:spPr>
        <p:txBody>
          <a:bodyPr/>
          <a:lstStyle/>
          <a:p>
            <a:r>
              <a:rPr lang="el-GR" dirty="0"/>
              <a:t>αναπαράσταση 17 προβάτων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B5087-0F3F-E6AF-73C9-A5D9D38A9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03575"/>
          </a:xfrm>
        </p:spPr>
        <p:txBody>
          <a:bodyPr/>
          <a:lstStyle/>
          <a:p>
            <a:r>
              <a:rPr lang="en-US" dirty="0"/>
              <a:t>||||||||||||||||| </a:t>
            </a:r>
          </a:p>
          <a:p>
            <a:r>
              <a:rPr lang="el-GR" dirty="0" err="1"/>
              <a:t>ιζ</a:t>
            </a:r>
            <a:r>
              <a:rPr lang="el-GR" dirty="0"/>
              <a:t>ʹ</a:t>
            </a:r>
            <a:r>
              <a:rPr lang="en-US" dirty="0"/>
              <a:t> </a:t>
            </a:r>
            <a:endParaRPr lang="el-GR" dirty="0"/>
          </a:p>
          <a:p>
            <a:r>
              <a:rPr lang="en-US" dirty="0"/>
              <a:t>XVII</a:t>
            </a:r>
          </a:p>
          <a:p>
            <a:r>
              <a:rPr lang="en-US" dirty="0"/>
              <a:t>17   </a:t>
            </a:r>
            <a:endParaRPr lang="el-GR" dirty="0"/>
          </a:p>
          <a:p>
            <a:r>
              <a:rPr lang="en-US" dirty="0"/>
              <a:t>10001</a:t>
            </a:r>
            <a:endParaRPr lang="el-GR" dirty="0"/>
          </a:p>
          <a:p>
            <a:r>
              <a:rPr lang="en-US" dirty="0"/>
              <a:t>🐑🐑🐑🐑🐑 🐑🐑🐑🐑🐑 🐑🐑🐑🐑🐑 🐑🐑</a:t>
            </a:r>
            <a:r>
              <a:rPr lang="el-GR" dirty="0"/>
              <a:t>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5E6223-8AA3-9B28-87D0-3A1A60BDB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659788-DD22-1684-CC34-9B1D1BD82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333" y="1504069"/>
            <a:ext cx="854016" cy="74567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8835063-B96E-65AF-0AD3-51D203961330}"/>
              </a:ext>
            </a:extLst>
          </p:cNvPr>
          <p:cNvSpPr txBox="1">
            <a:spLocks/>
          </p:cNvSpPr>
          <p:nvPr/>
        </p:nvSpPr>
        <p:spPr>
          <a:xfrm>
            <a:off x="208471" y="4774007"/>
            <a:ext cx="11920269" cy="1582343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n-US" dirty="0"/>
              <a:t>🐑🐑🐑🐑🐑 🐑🐑🐑🐑🐑 🐑🐑🐑🐑🐑 🐑🐑</a:t>
            </a:r>
            <a:r>
              <a:rPr lang="el-GR" dirty="0"/>
              <a:t> </a:t>
            </a:r>
            <a:r>
              <a:rPr lang="en-US" dirty="0"/>
              <a:t>🐑🐑🐑🐑🐑 🐑🐑🐑🐑🐑 🐑🐑🐑🐑🐑 🐑🐑</a:t>
            </a:r>
            <a:r>
              <a:rPr lang="el-GR" dirty="0"/>
              <a:t> </a:t>
            </a:r>
            <a:r>
              <a:rPr lang="en-US" dirty="0"/>
              <a:t>🐑🐑🐑🐑🐑 🐑🐑🐑🐑🐑 🐑🐑🐑🐑🐑 🐑🐑</a:t>
            </a:r>
            <a:r>
              <a:rPr lang="el-GR" dirty="0"/>
              <a:t> </a:t>
            </a:r>
            <a:r>
              <a:rPr lang="en-US" dirty="0"/>
              <a:t>🐑🐑🐑🐑🐑 🐑🐑🐑🐑🐑 🐑🐑🐑🐑🐑 🐑🐑</a:t>
            </a:r>
            <a:r>
              <a:rPr lang="el-GR" dirty="0"/>
              <a:t> </a:t>
            </a:r>
          </a:p>
          <a:p>
            <a:endParaRPr lang="el-G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51AC17-2B62-C3FC-CB72-C62D8C12F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228" y="4808464"/>
            <a:ext cx="1432693" cy="13498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692D48-918A-0C83-8E3D-0DA80DDCD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7195" y="3705086"/>
            <a:ext cx="1042718" cy="10197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82888C-FF1C-4BC3-176F-09C13BE14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409" y="3213330"/>
            <a:ext cx="1635786" cy="1006825"/>
          </a:xfrm>
          <a:prstGeom prst="rect">
            <a:avLst/>
          </a:prstGeom>
        </p:spPr>
      </p:pic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6E5CE1E0-7463-3E4C-FD59-72EB8FB9E02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2" b="20713"/>
          <a:stretch>
            <a:fillRect/>
          </a:stretch>
        </p:blipFill>
        <p:spPr>
          <a:xfrm>
            <a:off x="3743866" y="1841080"/>
            <a:ext cx="740612" cy="9068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67BC74-97D9-8989-8FA7-FC73FD1EBD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2928" y="2246086"/>
            <a:ext cx="1612216" cy="9068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B6AEB4C-BA08-793A-7229-1F970393AC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8336" y="2465460"/>
            <a:ext cx="1293073" cy="12841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9A8E735-B58F-CD7E-BD90-8F8D0C80C440}"/>
              </a:ext>
            </a:extLst>
          </p:cNvPr>
          <p:cNvSpPr txBox="1"/>
          <p:nvPr/>
        </p:nvSpPr>
        <p:spPr>
          <a:xfrm>
            <a:off x="7134442" y="1351032"/>
            <a:ext cx="51026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Ίδι</a:t>
            </a:r>
            <a:r>
              <a:rPr lang="en-US" dirty="0"/>
              <a:t>α π</a:t>
            </a:r>
            <a:r>
              <a:rPr lang="en-US" dirty="0" err="1"/>
              <a:t>οσότητ</a:t>
            </a:r>
            <a:r>
              <a:rPr lang="en-US" dirty="0"/>
              <a:t>α.</a:t>
            </a:r>
            <a:br>
              <a:rPr lang="en-US" dirty="0"/>
            </a:b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φορετικές</a:t>
            </a:r>
            <a:r>
              <a:rPr lang="en-US" dirty="0"/>
              <a:t> </a:t>
            </a:r>
            <a:r>
              <a:rPr lang="en-US"/>
              <a:t>α</a:t>
            </a:r>
            <a:r>
              <a:rPr lang="en-US" err="1"/>
              <a:t>ν</a:t>
            </a:r>
            <a:r>
              <a:rPr lang="en-US"/>
              <a:t>απα</a:t>
            </a:r>
            <a:r>
              <a:rPr lang="en-US" err="1"/>
              <a:t>ρ</a:t>
            </a:r>
            <a:r>
              <a:rPr lang="en-US"/>
              <a:t>α</a:t>
            </a:r>
            <a:r>
              <a:rPr lang="en-US" err="1"/>
              <a:t>στάσεις</a:t>
            </a:r>
            <a:r>
              <a:rPr lang="en-US"/>
              <a:t>.</a:t>
            </a:r>
            <a:endParaRPr lang="el-GR"/>
          </a:p>
          <a:p>
            <a:r>
              <a:rPr lang="el-GR"/>
              <a:t>Η</a:t>
            </a:r>
            <a:r>
              <a:rPr lang="en-US"/>
              <a:t> </a:t>
            </a:r>
            <a:r>
              <a:rPr lang="en-US" b="1"/>
              <a:t>αναπαράσταση</a:t>
            </a:r>
            <a:r>
              <a:rPr lang="en-US"/>
              <a:t> των δεδομένων </a:t>
            </a:r>
            <a:endParaRPr lang="el-GR"/>
          </a:p>
          <a:p>
            <a:r>
              <a:rPr lang="en-US"/>
              <a:t>επηρεάζει τη δυσκολία</a:t>
            </a:r>
            <a:r>
              <a:rPr lang="el-GR"/>
              <a:t> στη θεωρία υπολογισμού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157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hlinkClick r:id="rId2"/>
            <a:extLst>
              <a:ext uri="{FF2B5EF4-FFF2-40B4-BE49-F238E27FC236}">
                <a16:creationId xmlns:a16="http://schemas.microsoft.com/office/drawing/2014/main" id="{EFFD21FE-810D-41E6-58DA-019EBE346C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7284" y="1813511"/>
            <a:ext cx="2413000" cy="2921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D8A1F6-EA92-AF3A-BAB1-06493995A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91E0C8-25EF-44B0-7206-A6241F8E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7784" y="200233"/>
            <a:ext cx="2506932" cy="21888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362192-A92B-9C64-AAEA-63A719E32900}"/>
              </a:ext>
            </a:extLst>
          </p:cNvPr>
          <p:cNvSpPr txBox="1"/>
          <p:nvPr/>
        </p:nvSpPr>
        <p:spPr>
          <a:xfrm>
            <a:off x="278277" y="4941393"/>
            <a:ext cx="5080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Πολλαπλασιασμός στην αρχαία Ελλάδα</a:t>
            </a:r>
            <a:r>
              <a:rPr lang="en-US" sz="2400" dirty="0"/>
              <a:t> (</a:t>
            </a:r>
            <a:r>
              <a:rPr lang="el-GR" sz="2400" dirty="0" err="1"/>
              <a:t>Ευτόκιος</a:t>
            </a:r>
            <a:r>
              <a:rPr lang="el-GR" sz="2400" dirty="0"/>
              <a:t> ο </a:t>
            </a:r>
            <a:r>
              <a:rPr lang="el-GR" sz="2400" dirty="0" err="1"/>
              <a:t>Ασκαλωνίτης</a:t>
            </a:r>
            <a:r>
              <a:rPr lang="el-GR" sz="2400" dirty="0"/>
              <a:t>)</a:t>
            </a: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04B3B8-E1A0-295C-8E8E-9451FC1463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7753" y="200232"/>
            <a:ext cx="2526963" cy="21888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D87CE1-D9A5-E0E2-47C8-E915314C3919}"/>
              </a:ext>
            </a:extLst>
          </p:cNvPr>
          <p:cNvSpPr txBox="1"/>
          <p:nvPr/>
        </p:nvSpPr>
        <p:spPr>
          <a:xfrm>
            <a:off x="3637539" y="371347"/>
            <a:ext cx="61009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u="none" strike="noStrike" dirty="0">
                <a:effectLst/>
                <a:latin typeface="+mn-lt"/>
              </a:rPr>
              <a:t>Το </a:t>
            </a:r>
            <a:r>
              <a:rPr lang="en-US" sz="2400" b="1" u="none" strike="noStrike" dirty="0" err="1">
                <a:effectLst/>
                <a:latin typeface="+mn-lt"/>
              </a:rPr>
              <a:t>μον</a:t>
            </a:r>
            <a:r>
              <a:rPr lang="en-US" sz="2400" b="1" u="none" strike="noStrike" dirty="0">
                <a:effectLst/>
                <a:latin typeface="+mn-lt"/>
              </a:rPr>
              <a:t>α</a:t>
            </a:r>
            <a:r>
              <a:rPr lang="en-US" sz="2400" b="1" u="none" strike="noStrike" dirty="0" err="1">
                <a:effectLst/>
                <a:latin typeface="+mn-lt"/>
              </a:rPr>
              <a:t>δι</a:t>
            </a:r>
            <a:r>
              <a:rPr lang="en-US" sz="2400" b="1" u="none" strike="noStrike" dirty="0">
                <a:effectLst/>
                <a:latin typeface="+mn-lt"/>
              </a:rPr>
              <a:t>α</a:t>
            </a:r>
            <a:r>
              <a:rPr lang="en-US" sz="2400" b="1" u="none" strike="noStrike" dirty="0" err="1">
                <a:effectLst/>
                <a:latin typeface="+mn-lt"/>
              </a:rPr>
              <a:t>ίο</a:t>
            </a:r>
            <a:r>
              <a:rPr lang="en-US" sz="2400" b="1" u="none" strike="noStrike" dirty="0">
                <a:effectLst/>
                <a:latin typeface="+mn-lt"/>
              </a:rPr>
              <a:t> </a:t>
            </a:r>
            <a:r>
              <a:rPr lang="en-US" sz="2400" b="1" u="none" strike="noStrike" dirty="0" err="1">
                <a:effectLst/>
                <a:latin typeface="+mn-lt"/>
              </a:rPr>
              <a:t>σύστημ</a:t>
            </a:r>
            <a:r>
              <a:rPr lang="en-US" sz="2400" b="1" u="none" strike="noStrike" dirty="0">
                <a:effectLst/>
                <a:latin typeface="+mn-lt"/>
              </a:rPr>
              <a:t>α α</a:t>
            </a:r>
            <a:r>
              <a:rPr lang="en-US" sz="2400" b="1" u="none" strike="noStrike" dirty="0" err="1">
                <a:effectLst/>
                <a:latin typeface="+mn-lt"/>
              </a:rPr>
              <a:t>ρίθμησης</a:t>
            </a:r>
            <a:r>
              <a:rPr lang="en-US" sz="2400" dirty="0"/>
              <a:t> </a:t>
            </a:r>
            <a:endParaRPr lang="el-GR" sz="2400" dirty="0"/>
          </a:p>
          <a:p>
            <a:r>
              <a:rPr lang="el-GR" sz="2400" dirty="0"/>
              <a:t>είναι χρήσιμο και θα το ξαναδούμε όταν μιλήσουμε για </a:t>
            </a:r>
            <a:r>
              <a:rPr lang="en-US" sz="2400" dirty="0"/>
              <a:t>strongly NP-complete </a:t>
            </a:r>
            <a:r>
              <a:rPr lang="el-GR" sz="2400" dirty="0" err="1"/>
              <a:t>προβλμηατα</a:t>
            </a:r>
            <a:r>
              <a:rPr lang="el-GR" sz="2400" dirty="0"/>
              <a:t> </a:t>
            </a:r>
            <a:endParaRPr lang="en-US" sz="2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4E38115-BDEF-912E-22C7-E4475D233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2600" y="2389121"/>
            <a:ext cx="6989846" cy="383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4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4D8D8-7DF0-3D43-8B78-20359CB9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Αναπαράσταση βάση </a:t>
            </a:r>
            <a:r>
              <a:rPr lang="en-US" dirty="0"/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8A0E13-A14D-3529-7F04-4D6897B4FF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l-GR" b="0" dirty="0"/>
                  <a:t> Ας θυμηθούμε την γεωμετρική πρόοδο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≠1)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H </a:t>
                </a:r>
                <a:r>
                  <a:rPr lang="el-GR" dirty="0" err="1"/>
                  <a:t>αναπαρ</a:t>
                </a:r>
                <a:r>
                  <a:rPr lang="en-US" dirty="0" err="1"/>
                  <a:t>ά</a:t>
                </a:r>
                <a:r>
                  <a:rPr lang="el-GR" dirty="0" err="1"/>
                  <a:t>σταση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στη βάση Χ είναι ο αριθμός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r>
                        <m:rPr>
                          <m:nor/>
                        </m:rPr>
                        <a:rPr lang="en-US" i="1" smtClean="0"/>
                        <m:t>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l-GR" dirty="0"/>
                  <a:t>Ο </a:t>
                </a:r>
                <a:r>
                  <a:rPr lang="el-GR" dirty="0" err="1"/>
                  <a:t>μεγαλ</a:t>
                </a:r>
                <a:r>
                  <a:rPr lang="en-US" dirty="0" err="1"/>
                  <a:t>ύ</a:t>
                </a:r>
                <a:r>
                  <a:rPr lang="el-GR" dirty="0" err="1"/>
                  <a:t>τερος</a:t>
                </a:r>
                <a:r>
                  <a:rPr lang="el-GR" dirty="0"/>
                  <a:t> αριθμός που μπορεί να εκφραστεί με αυτά τα ψηφία </a:t>
                </a:r>
                <a:r>
                  <a:rPr lang="en-US" dirty="0"/>
                  <a:t>(</a:t>
                </a:r>
                <a:r>
                  <a:rPr lang="en-US" dirty="0" err="1"/>
                  <a:t>ό</a:t>
                </a:r>
                <a:r>
                  <a:rPr lang="el-GR" dirty="0"/>
                  <a:t>λα </a:t>
                </a:r>
                <a:r>
                  <a:rPr lang="el-GR" dirty="0" err="1"/>
                  <a:t>ίσον</a:t>
                </a:r>
                <a:r>
                  <a:rPr lang="el-GR" dirty="0"/>
                  <a:t> με </a:t>
                </a:r>
                <a:r>
                  <a:rPr lang="en-US" dirty="0"/>
                  <a:t>X-1) </a:t>
                </a:r>
                <a:r>
                  <a:rPr lang="el-GR" dirty="0"/>
                  <a:t>είναι λοιπόν: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+⋯+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8A0E13-A14D-3529-7F04-4D6897B4FF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 b="-1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317E04-3721-9077-182E-CE488562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99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A7C3E-9EE0-0C48-2910-1977E5C0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Αναπαράσταση βάση </a:t>
            </a:r>
            <a:r>
              <a:rPr lang="en-US" dirty="0"/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EE0CC4-B1FD-2DBE-D107-0CC05760DF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Για </a:t>
                </a:r>
                <a:r>
                  <a:rPr lang="en-US" dirty="0" err="1"/>
                  <a:t>κάθε</a:t>
                </a:r>
                <a:r>
                  <a:rPr lang="en-US" dirty="0"/>
                  <a:t> α</a:t>
                </a:r>
                <a:r>
                  <a:rPr lang="en-US" dirty="0" err="1"/>
                  <a:t>κέρ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α β</a:t>
                </a:r>
                <a:r>
                  <a:rPr lang="en-US" dirty="0" err="1"/>
                  <a:t>άση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κάθε</a:t>
                </a:r>
                <a:r>
                  <a:rPr lang="en-US" dirty="0"/>
                  <a:t> α</a:t>
                </a:r>
                <a:r>
                  <a:rPr lang="en-US" dirty="0" err="1"/>
                  <a:t>κέρ</a:t>
                </a:r>
                <a:r>
                  <a:rPr lang="en-US" dirty="0"/>
                  <a:t>α</a:t>
                </a:r>
                <a:r>
                  <a:rPr lang="en-US" dirty="0" err="1"/>
                  <a:t>ιος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έως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απα</a:t>
                </a:r>
                <a:r>
                  <a:rPr lang="en-US" dirty="0" err="1"/>
                  <a:t>ρίστ</a:t>
                </a:r>
                <a:r>
                  <a:rPr lang="en-US" dirty="0"/>
                  <a:t>α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b="1" dirty="0" err="1"/>
                  <a:t>με</a:t>
                </a:r>
                <a:r>
                  <a:rPr lang="en-US" b="1" dirty="0"/>
                  <a:t> </a:t>
                </a:r>
                <a:r>
                  <a:rPr lang="en-US" b="1" dirty="0" err="1"/>
                  <a:t>μον</a:t>
                </a:r>
                <a:r>
                  <a:rPr lang="en-US" b="1" dirty="0"/>
                  <a:t>α</a:t>
                </a:r>
                <a:r>
                  <a:rPr lang="en-US" b="1" dirty="0" err="1"/>
                  <a:t>δικό</a:t>
                </a:r>
                <a:r>
                  <a:rPr lang="en-US" b="1" dirty="0"/>
                  <a:t> </a:t>
                </a:r>
                <a:r>
                  <a:rPr lang="en-US" b="1" dirty="0" err="1"/>
                  <a:t>τρό</a:t>
                </a:r>
                <a:r>
                  <a:rPr lang="en-US" b="1" dirty="0"/>
                  <a:t>π</a:t>
                </a:r>
                <a:r>
                  <a:rPr lang="en-US" b="1" dirty="0" err="1"/>
                  <a:t>ο</a:t>
                </a:r>
                <a:r>
                  <a:rPr lang="en-US" b="1" dirty="0"/>
                  <a:t> </a:t>
                </a:r>
                <a:r>
                  <a:rPr lang="en-US" b="1" dirty="0" err="1"/>
                  <a:t>με</a:t>
                </a:r>
                <a:r>
                  <a:rPr lang="en-US" b="1" dirty="0"/>
                  <a:t> α</a:t>
                </a:r>
                <a:r>
                  <a:rPr lang="en-US" b="1" dirty="0" err="1"/>
                  <a:t>κρι</a:t>
                </a:r>
                <a:r>
                  <a:rPr lang="en-US" b="1" dirty="0"/>
                  <a:t>β</a:t>
                </a:r>
                <a:r>
                  <a:rPr lang="en-US" b="1" dirty="0" err="1"/>
                  <a:t>ώς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ψηφία</a:t>
                </a:r>
                <a:r>
                  <a:rPr lang="en-US" dirty="0"/>
                  <a:t> </a:t>
                </a:r>
                <a:r>
                  <a:rPr lang="en-US" dirty="0" err="1"/>
                  <a:t>στη</a:t>
                </a:r>
                <a:r>
                  <a:rPr lang="en-US" dirty="0"/>
                  <a:t> β</a:t>
                </a:r>
                <a:r>
                  <a:rPr lang="en-US" dirty="0" err="1"/>
                  <a:t>άση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ε</a:t>
                </a:r>
                <a:r>
                  <a:rPr lang="en-US" dirty="0"/>
                  <a:t>π</a:t>
                </a:r>
                <a:r>
                  <a:rPr lang="en-US" dirty="0" err="1"/>
                  <a:t>ιτρέ</a:t>
                </a:r>
                <a:r>
                  <a:rPr lang="en-US" dirty="0"/>
                  <a:t>π</a:t>
                </a:r>
                <a:r>
                  <a:rPr lang="en-US" dirty="0" err="1"/>
                  <a:t>οντ</a:t>
                </a:r>
                <a:r>
                  <a:rPr lang="en-US" dirty="0"/>
                  <a:t>α</a:t>
                </a:r>
                <a:r>
                  <a:rPr lang="en-US" dirty="0" err="1"/>
                  <a:t>ς</a:t>
                </a:r>
                <a:r>
                  <a:rPr lang="en-US" dirty="0"/>
                  <a:t> α</a:t>
                </a:r>
                <a:r>
                  <a:rPr lang="en-US" dirty="0" err="1"/>
                  <a:t>ρχικά</a:t>
                </a:r>
                <a:r>
                  <a:rPr lang="en-US" dirty="0"/>
                  <a:t> </a:t>
                </a:r>
                <a:r>
                  <a:rPr lang="en-US" dirty="0" err="1"/>
                  <a:t>μηδενικά</a:t>
                </a:r>
                <a:r>
                  <a:rPr lang="en-US" dirty="0"/>
                  <a:t>.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 err="1"/>
                  <a:t>Η</a:t>
                </a:r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απα</a:t>
                </a:r>
                <a:r>
                  <a:rPr lang="en-US" dirty="0" err="1"/>
                  <a:t>ράστ</a:t>
                </a:r>
                <a:r>
                  <a:rPr lang="en-US" dirty="0"/>
                  <a:t>α</a:t>
                </a:r>
                <a:r>
                  <a:rPr lang="en-US" dirty="0" err="1"/>
                  <a:t>ση</a:t>
                </a:r>
                <a:r>
                  <a:rPr lang="en-US" dirty="0"/>
                  <a:t> </a:t>
                </a:r>
                <a:r>
                  <a:rPr lang="en-US" dirty="0" err="1"/>
                  <a:t>ενός</a:t>
                </a:r>
                <a:r>
                  <a:rPr lang="en-US" dirty="0"/>
                  <a:t> </a:t>
                </a:r>
                <a:r>
                  <a:rPr lang="en-US" dirty="0" err="1"/>
                  <a:t>θετικού</a:t>
                </a:r>
                <a:r>
                  <a:rPr lang="en-US" dirty="0"/>
                  <a:t> α</a:t>
                </a:r>
                <a:r>
                  <a:rPr lang="en-US" dirty="0" err="1"/>
                  <a:t>κερ</a:t>
                </a:r>
                <a:r>
                  <a:rPr lang="en-US" dirty="0"/>
                  <a:t>α</a:t>
                </a:r>
                <a:r>
                  <a:rPr lang="en-US" dirty="0" err="1"/>
                  <a:t>ίου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χωρίς</a:t>
                </a:r>
                <a:r>
                  <a:rPr lang="en-US" dirty="0"/>
                  <a:t> α</a:t>
                </a:r>
                <a:r>
                  <a:rPr lang="en-US" dirty="0" err="1"/>
                  <a:t>ρχικά</a:t>
                </a:r>
                <a:r>
                  <a:rPr lang="en-US" dirty="0"/>
                  <a:t> </a:t>
                </a:r>
                <a:r>
                  <a:rPr lang="en-US" dirty="0" err="1"/>
                  <a:t>μηδενικά</a:t>
                </a:r>
                <a:r>
                  <a:rPr lang="en-US" dirty="0"/>
                  <a:t>, απα</a:t>
                </a:r>
                <a:r>
                  <a:rPr lang="en-US" dirty="0" err="1"/>
                  <a:t>ιτεί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⌊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⌋</m:t>
                      </m:r>
                      <m:r>
                        <m:rPr>
                          <m:nor/>
                        </m:rPr>
                        <a:rPr lang="en-US" i="0"/>
                        <m:t> + 1</m:t>
                      </m:r>
                      <m:r>
                        <m:rPr>
                          <m:nor/>
                        </m:rPr>
                        <a:rPr lang="en-US" b="0" i="0" smtClean="0"/>
                        <m:t>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l-GR" dirty="0"/>
                  <a:t>ψηφία.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0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α</a:t>
                </a:r>
                <a:r>
                  <a:rPr lang="en-US" dirty="0" err="1"/>
                  <a:t>ν</a:t>
                </a:r>
                <a:r>
                  <a:rPr lang="en-US" dirty="0"/>
                  <a:t>απα</a:t>
                </a:r>
                <a:r>
                  <a:rPr lang="en-US" dirty="0" err="1"/>
                  <a:t>ρίστ</a:t>
                </a:r>
                <a:r>
                  <a:rPr lang="en-US" dirty="0"/>
                  <a:t>α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έν</a:t>
                </a:r>
                <a:r>
                  <a:rPr lang="en-US" dirty="0"/>
                  <a:t>α </a:t>
                </a:r>
                <a:r>
                  <a:rPr lang="en-US" dirty="0" err="1"/>
                  <a:t>ψηφίο</a:t>
                </a:r>
                <a:r>
                  <a:rPr lang="en-US" dirty="0"/>
                  <a:t>.</a:t>
                </a:r>
                <a:r>
                  <a:rPr lang="el-GR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EE0CC4-B1FD-2DBE-D107-0CC05760DF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13B2C6-3D35-55C9-56EC-FD900A6C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555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3A1B-1515-D250-8492-16A9002C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Ά</a:t>
            </a:r>
            <a:r>
              <a:rPr lang="el-GR" dirty="0" err="1"/>
              <a:t>σκηση</a:t>
            </a:r>
            <a:r>
              <a:rPr lang="el-GR" dirty="0"/>
              <a:t> για το </a:t>
            </a:r>
            <a:r>
              <a:rPr lang="el-GR" dirty="0" err="1"/>
              <a:t>σπ</a:t>
            </a:r>
            <a:r>
              <a:rPr lang="en-US" dirty="0" err="1"/>
              <a:t>ί</a:t>
            </a:r>
            <a:r>
              <a:rPr lang="el-GR" dirty="0"/>
              <a:t>τι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29E893-F255-8ABE-E285-B93264DD0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Ένα</a:t>
                </a:r>
                <a:r>
                  <a:rPr lang="en-US" dirty="0" err="1"/>
                  <a:t>ς</a:t>
                </a:r>
                <a:r>
                  <a:rPr lang="en-US" dirty="0"/>
                  <a:t> </a:t>
                </a:r>
                <a:r>
                  <a:rPr lang="en-US" dirty="0" err="1"/>
                  <a:t>θετικός</a:t>
                </a:r>
                <a:r>
                  <a:rPr lang="en-US" dirty="0"/>
                  <a:t> α</a:t>
                </a:r>
                <a:r>
                  <a:rPr lang="en-US" dirty="0" err="1"/>
                  <a:t>κέρ</a:t>
                </a:r>
                <a:r>
                  <a:rPr lang="en-US" dirty="0"/>
                  <a:t>α</a:t>
                </a:r>
                <a:r>
                  <a:rPr lang="en-US" dirty="0" err="1"/>
                  <a:t>ιος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έχει</a:t>
                </a:r>
                <a:r>
                  <a:rPr lang="en-US" dirty="0"/>
                  <a:t> </a:t>
                </a:r>
                <a:r>
                  <a:rPr lang="en-US" dirty="0" err="1"/>
                  <a:t>δυ</a:t>
                </a:r>
                <a:r>
                  <a:rPr lang="en-US" dirty="0"/>
                  <a:t>α</a:t>
                </a:r>
                <a:r>
                  <a:rPr lang="en-US" dirty="0" err="1"/>
                  <a:t>δική</a:t>
                </a:r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απα</a:t>
                </a:r>
                <a:r>
                  <a:rPr lang="en-US" dirty="0" err="1"/>
                  <a:t>ράστ</a:t>
                </a:r>
                <a:r>
                  <a:rPr lang="en-US" dirty="0"/>
                  <a:t>α</a:t>
                </a:r>
                <a:r>
                  <a:rPr lang="en-US" dirty="0" err="1"/>
                  <a:t>ση</a:t>
                </a:r>
                <a:r>
                  <a:rPr lang="en-US" dirty="0"/>
                  <a:t> </a:t>
                </a:r>
                <a:r>
                  <a:rPr lang="en-US" dirty="0" err="1"/>
                  <a:t>με</a:t>
                </a:r>
                <a:r>
                  <a:rPr lang="en-US" dirty="0"/>
                  <a:t> α</a:t>
                </a:r>
                <a:r>
                  <a:rPr lang="en-US" dirty="0" err="1"/>
                  <a:t>κρι</a:t>
                </a:r>
                <a:r>
                  <a:rPr lang="en-US" dirty="0"/>
                  <a:t>β</a:t>
                </a:r>
                <a:r>
                  <a:rPr lang="en-US" dirty="0" err="1"/>
                  <a:t>ώς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𝑛</m:t>
                    </m:r>
                  </m:oMath>
                </a14:m>
                <a:r>
                  <a:rPr lang="en-US" dirty="0"/>
                  <a:t> bits, </a:t>
                </a:r>
                <a:r>
                  <a:rPr lang="en-US" dirty="0" err="1"/>
                  <a:t>χωρίς</a:t>
                </a:r>
                <a:r>
                  <a:rPr lang="en-US" dirty="0"/>
                  <a:t> α</a:t>
                </a:r>
                <a:r>
                  <a:rPr lang="en-US" dirty="0" err="1"/>
                  <a:t>ρχικά</a:t>
                </a:r>
                <a:r>
                  <a:rPr lang="en-US" dirty="0"/>
                  <a:t> </a:t>
                </a:r>
                <a:r>
                  <a:rPr lang="en-US" dirty="0" err="1"/>
                  <a:t>μηδενικά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 err="1"/>
                  <a:t>Ποι</a:t>
                </a:r>
                <a:r>
                  <a:rPr lang="en-US" dirty="0"/>
                  <a:t>α 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μικρότερη</a:t>
                </a:r>
                <a:r>
                  <a:rPr lang="en-US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π</a:t>
                </a:r>
                <a:r>
                  <a:rPr lang="en-US" dirty="0" err="1"/>
                  <a:t>οι</a:t>
                </a:r>
                <a:r>
                  <a:rPr lang="en-US" dirty="0"/>
                  <a:t>α </a:t>
                </a: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μεγ</a:t>
                </a:r>
                <a:r>
                  <a:rPr lang="en-US" dirty="0"/>
                  <a:t>α</a:t>
                </a:r>
                <a:r>
                  <a:rPr lang="en-US" dirty="0" err="1"/>
                  <a:t>λύτερη</a:t>
                </a:r>
                <a:r>
                  <a:rPr lang="en-US" dirty="0"/>
                  <a:t> </a:t>
                </a:r>
                <a:r>
                  <a:rPr lang="en-US" dirty="0" err="1"/>
                  <a:t>δυν</a:t>
                </a:r>
                <a:r>
                  <a:rPr lang="en-US" dirty="0"/>
                  <a:t>α</a:t>
                </a:r>
                <a:r>
                  <a:rPr lang="en-US" dirty="0" err="1"/>
                  <a:t>τή</a:t>
                </a:r>
                <a:r>
                  <a:rPr lang="en-US" dirty="0"/>
                  <a:t> </a:t>
                </a:r>
                <a:r>
                  <a:rPr lang="en-US" dirty="0" err="1"/>
                  <a:t>τιμή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</m:oMath>
                </a14:m>
                <a:r>
                  <a:rPr lang="en-US" dirty="0"/>
                  <a:t>; </a:t>
                </a:r>
              </a:p>
              <a:p>
                <a:pPr lvl="1"/>
                <a:r>
                  <a:rPr lang="en-US" dirty="0" err="1"/>
                  <a:t>Πόσ</a:t>
                </a:r>
                <a:r>
                  <a:rPr lang="en-US" dirty="0"/>
                  <a:t>α bits απα</a:t>
                </a:r>
                <a:r>
                  <a:rPr lang="en-US" dirty="0" err="1"/>
                  <a:t>ιτούντ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γι</a:t>
                </a:r>
                <a:r>
                  <a:rPr lang="en-US" dirty="0"/>
                  <a:t>α </a:t>
                </a:r>
                <a:r>
                  <a:rPr lang="en-US" dirty="0" err="1"/>
                  <a:t>την</a:t>
                </a:r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απα</a:t>
                </a:r>
                <a:r>
                  <a:rPr lang="en-US" dirty="0" err="1"/>
                  <a:t>ράστ</a:t>
                </a:r>
                <a:r>
                  <a:rPr lang="en-US" dirty="0"/>
                  <a:t>α</a:t>
                </a:r>
                <a:r>
                  <a:rPr lang="en-US" dirty="0" err="1"/>
                  <a:t>ση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/>
                      <m:t>2</m:t>
                    </m:r>
                    <m:r>
                      <a:rPr lang="en-US" i="1"/>
                      <m:t>𝑁</m:t>
                    </m:r>
                  </m:oMath>
                </a14:m>
                <a:r>
                  <a:rPr lang="en-US" dirty="0"/>
                  <a:t>; </a:t>
                </a:r>
                <a:r>
                  <a:rPr lang="en-US" dirty="0" err="1"/>
                  <a:t>Πώς</a:t>
                </a:r>
                <a:r>
                  <a:rPr lang="en-US" dirty="0"/>
                  <a:t> π</a:t>
                </a:r>
                <a:r>
                  <a:rPr lang="en-US" dirty="0" err="1"/>
                  <a:t>ροκύ</a:t>
                </a:r>
                <a:r>
                  <a:rPr lang="en-US" dirty="0"/>
                  <a:t>π</a:t>
                </a:r>
                <a:r>
                  <a:rPr lang="en-US" dirty="0" err="1"/>
                  <a:t>τει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την</a:t>
                </a:r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απα</a:t>
                </a:r>
                <a:r>
                  <a:rPr lang="en-US" dirty="0" err="1"/>
                  <a:t>ράστ</a:t>
                </a:r>
                <a:r>
                  <a:rPr lang="en-US" dirty="0"/>
                  <a:t>α</a:t>
                </a:r>
                <a:r>
                  <a:rPr lang="en-US" dirty="0" err="1"/>
                  <a:t>ση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</m:oMath>
                </a14:m>
                <a:r>
                  <a:rPr lang="en-US" dirty="0"/>
                  <a:t>; </a:t>
                </a:r>
              </a:p>
              <a:p>
                <a:pPr lvl="1"/>
                <a:r>
                  <a:rPr lang="en-US" dirty="0" err="1"/>
                  <a:t>Πότε</a:t>
                </a:r>
                <a:r>
                  <a:rPr lang="en-US" dirty="0"/>
                  <a:t> </a:t>
                </a:r>
                <a:r>
                  <a:rPr lang="en-US" dirty="0" err="1"/>
                  <a:t>ο</a:t>
                </a:r>
                <a:r>
                  <a:rPr lang="en-US" dirty="0"/>
                  <a:t> α</a:t>
                </a:r>
                <a:r>
                  <a:rPr lang="en-US" dirty="0" err="1"/>
                  <a:t>ριθμός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  <m:r>
                      <a:rPr lang="en-US"/>
                      <m:t>+1</m:t>
                    </m:r>
                  </m:oMath>
                </a14:m>
                <a:r>
                  <a:rPr lang="en-US" dirty="0" err="1"/>
                  <a:t>χρειάζετ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π</a:t>
                </a:r>
                <a:r>
                  <a:rPr lang="en-US" dirty="0" err="1"/>
                  <a:t>ερισσότερ</a:t>
                </a:r>
                <a:r>
                  <a:rPr lang="en-US" dirty="0"/>
                  <a:t>α bits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:r>
                  <a:rPr lang="en-US" dirty="0" err="1"/>
                  <a:t>τον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</m:oMath>
                </a14:m>
                <a:r>
                  <a:rPr lang="en-US" dirty="0"/>
                  <a:t>; </a:t>
                </a:r>
              </a:p>
              <a:p>
                <a:pPr lvl="1"/>
                <a:r>
                  <a:rPr lang="en-US" dirty="0" err="1"/>
                  <a:t>Έν</a:t>
                </a:r>
                <a:r>
                  <a:rPr lang="en-US" dirty="0"/>
                  <a:t>α</a:t>
                </a:r>
                <a:r>
                  <a:rPr lang="en-US" dirty="0" err="1"/>
                  <a:t>ς</a:t>
                </a:r>
                <a:r>
                  <a:rPr lang="en-US" dirty="0"/>
                  <a:t> α</a:t>
                </a:r>
                <a:r>
                  <a:rPr lang="en-US" dirty="0" err="1"/>
                  <a:t>λγόριθμος</a:t>
                </a:r>
                <a:r>
                  <a:rPr lang="en-US" dirty="0"/>
                  <a:t> </a:t>
                </a:r>
                <a:r>
                  <a:rPr lang="en-US" dirty="0" err="1"/>
                  <a:t>εκτελεί</a:t>
                </a:r>
                <a:r>
                  <a:rPr lang="en-US" dirty="0"/>
                  <a:t> α</a:t>
                </a:r>
                <a:r>
                  <a:rPr lang="en-US" dirty="0" err="1"/>
                  <a:t>κρι</a:t>
                </a:r>
                <a:r>
                  <a:rPr lang="en-US" dirty="0"/>
                  <a:t>β</a:t>
                </a:r>
                <a:r>
                  <a:rPr lang="en-US" dirty="0" err="1"/>
                  <a:t>ώς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β</a:t>
                </a:r>
                <a:r>
                  <a:rPr lang="en-US" dirty="0" err="1"/>
                  <a:t>ήμ</a:t>
                </a:r>
                <a:r>
                  <a:rPr lang="en-US" dirty="0"/>
                  <a:t>α</a:t>
                </a:r>
                <a:r>
                  <a:rPr lang="en-US" dirty="0" err="1"/>
                  <a:t>τ</a:t>
                </a:r>
                <a:r>
                  <a:rPr lang="en-US" dirty="0"/>
                  <a:t>α 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είσοδο</a:t>
                </a:r>
                <a:r>
                  <a:rPr lang="en-US" dirty="0"/>
                  <a:t> </a:t>
                </a:r>
                <a:r>
                  <a:rPr lang="en-US" dirty="0" err="1"/>
                  <a:t>τη</a:t>
                </a:r>
                <a:r>
                  <a:rPr lang="en-US" dirty="0"/>
                  <a:t> </a:t>
                </a:r>
                <a:r>
                  <a:rPr lang="en-US" dirty="0" err="1"/>
                  <a:t>δυ</a:t>
                </a:r>
                <a:r>
                  <a:rPr lang="en-US" dirty="0"/>
                  <a:t>α</a:t>
                </a:r>
                <a:r>
                  <a:rPr lang="en-US" dirty="0" err="1"/>
                  <a:t>δική</a:t>
                </a:r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απα</a:t>
                </a:r>
                <a:r>
                  <a:rPr lang="en-US" dirty="0" err="1"/>
                  <a:t>ράστ</a:t>
                </a:r>
                <a:r>
                  <a:rPr lang="en-US" dirty="0"/>
                  <a:t>α</a:t>
                </a:r>
                <a:r>
                  <a:rPr lang="en-US" dirty="0" err="1"/>
                  <a:t>ση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</m:oMath>
                </a14:m>
                <a:r>
                  <a:rPr lang="en-US" dirty="0"/>
                  <a:t>. 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γρ</a:t>
                </a:r>
                <a:r>
                  <a:rPr lang="en-US" dirty="0"/>
                  <a:t>α</a:t>
                </a:r>
                <a:r>
                  <a:rPr lang="en-US" dirty="0" err="1"/>
                  <a:t>μμικός</a:t>
                </a:r>
                <a:r>
                  <a:rPr lang="en-US" dirty="0"/>
                  <a:t> </a:t>
                </a:r>
                <a:r>
                  <a:rPr lang="en-US" dirty="0" err="1"/>
                  <a:t>ως</a:t>
                </a:r>
                <a:r>
                  <a:rPr lang="en-US" dirty="0"/>
                  <a:t> π</a:t>
                </a:r>
                <a:r>
                  <a:rPr lang="en-US" dirty="0" err="1"/>
                  <a:t>ρος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b="1" dirty="0" err="1"/>
                  <a:t>μήκος</a:t>
                </a:r>
                <a:r>
                  <a:rPr lang="en-US" b="1" dirty="0"/>
                  <a:t> </a:t>
                </a:r>
                <a:r>
                  <a:rPr lang="en-US" b="1" dirty="0" err="1"/>
                  <a:t>της</a:t>
                </a:r>
                <a:r>
                  <a:rPr lang="en-US" b="1" dirty="0"/>
                  <a:t> </a:t>
                </a:r>
                <a:r>
                  <a:rPr lang="en-US" b="1" dirty="0" err="1"/>
                  <a:t>εισόδου</a:t>
                </a:r>
                <a:r>
                  <a:rPr lang="en-US" dirty="0"/>
                  <a:t>;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29E893-F255-8ABE-E285-B93264DD0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A7921C-007C-614B-129E-DA9507E27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800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D04DF-0735-7ED5-296B-5B00E8ACF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65E168D-CB7D-7727-3EEC-BE18A377CB36}"/>
              </a:ext>
            </a:extLst>
          </p:cNvPr>
          <p:cNvSpPr/>
          <p:nvPr/>
        </p:nvSpPr>
        <p:spPr>
          <a:xfrm>
            <a:off x="1676207" y="2886035"/>
            <a:ext cx="3387437" cy="1137788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Επιστήμη Υπολογισμού</a:t>
            </a: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8F160F1-BFD3-1EB7-E81B-130A3FFAD027}"/>
              </a:ext>
            </a:extLst>
          </p:cNvPr>
          <p:cNvSpPr/>
          <p:nvPr/>
        </p:nvSpPr>
        <p:spPr>
          <a:xfrm>
            <a:off x="6975763" y="2886035"/>
            <a:ext cx="3387437" cy="113778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Τεχνολογία Υπολογισμού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F6FDC8-9C18-83EB-812B-592413D88572}"/>
              </a:ext>
            </a:extLst>
          </p:cNvPr>
          <p:cNvGrpSpPr/>
          <p:nvPr/>
        </p:nvGrpSpPr>
        <p:grpSpPr>
          <a:xfrm>
            <a:off x="5063644" y="3201430"/>
            <a:ext cx="1912119" cy="454325"/>
            <a:chOff x="4849090" y="1503218"/>
            <a:chExt cx="1450471" cy="365125"/>
          </a:xfrm>
        </p:grpSpPr>
        <p:sp>
          <p:nvSpPr>
            <p:cNvPr id="2" name="Right Arrow 1">
              <a:extLst>
                <a:ext uri="{FF2B5EF4-FFF2-40B4-BE49-F238E27FC236}">
                  <a16:creationId xmlns:a16="http://schemas.microsoft.com/office/drawing/2014/main" id="{CF18D190-C1C7-7C15-3E7A-C273E8D7EFEA}"/>
                </a:ext>
              </a:extLst>
            </p:cNvPr>
            <p:cNvSpPr/>
            <p:nvPr/>
          </p:nvSpPr>
          <p:spPr>
            <a:xfrm>
              <a:off x="5321153" y="1503218"/>
              <a:ext cx="978408" cy="365125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C8E2D298-E147-DD1F-789F-2A6BEC91E14D}"/>
                </a:ext>
              </a:extLst>
            </p:cNvPr>
            <p:cNvSpPr/>
            <p:nvPr/>
          </p:nvSpPr>
          <p:spPr>
            <a:xfrm rot="10800000">
              <a:off x="4849090" y="1503218"/>
              <a:ext cx="978408" cy="365125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0A3D347-7281-FFAF-C9AE-B239DADA4269}"/>
              </a:ext>
            </a:extLst>
          </p:cNvPr>
          <p:cNvSpPr txBox="1"/>
          <p:nvPr/>
        </p:nvSpPr>
        <p:spPr>
          <a:xfrm>
            <a:off x="1316182" y="0"/>
            <a:ext cx="9307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/>
              <a:t>Κάθε επιστήμη ορίζεται από τις ερωτήσεις της</a:t>
            </a:r>
            <a:endParaRPr lang="en-US" sz="36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AE559E4-5861-5190-E202-526108352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878124"/>
              </p:ext>
            </p:extLst>
          </p:nvPr>
        </p:nvGraphicFramePr>
        <p:xfrm>
          <a:off x="1454726" y="817418"/>
          <a:ext cx="9307356" cy="201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3678">
                  <a:extLst>
                    <a:ext uri="{9D8B030D-6E8A-4147-A177-3AD203B41FA5}">
                      <a16:colId xmlns:a16="http://schemas.microsoft.com/office/drawing/2014/main" val="398131833"/>
                    </a:ext>
                  </a:extLst>
                </a:gridCol>
                <a:gridCol w="4653678">
                  <a:extLst>
                    <a:ext uri="{9D8B030D-6E8A-4147-A177-3AD203B41FA5}">
                      <a16:colId xmlns:a16="http://schemas.microsoft.com/office/drawing/2014/main" val="4097685693"/>
                    </a:ext>
                  </a:extLst>
                </a:gridCol>
              </a:tblGrid>
              <a:tr h="345572">
                <a:tc>
                  <a:txBody>
                    <a:bodyPr/>
                    <a:lstStyle/>
                    <a:p>
                      <a:r>
                        <a:rPr lang="el-GR" dirty="0"/>
                        <a:t>Επιστήμη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Θεμελιώδης ερώτηση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Βιολογί</a:t>
                      </a:r>
                      <a:r>
                        <a:rPr lang="en-US" dirty="0"/>
                        <a:t>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Πώς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είν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ι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οργ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νωμένη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κ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ι</a:t>
                      </a:r>
                      <a:r>
                        <a:rPr lang="en-US" dirty="0"/>
                        <a:t> π</a:t>
                      </a:r>
                      <a:r>
                        <a:rPr lang="en-US" dirty="0" err="1"/>
                        <a:t>ώς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λειτουργεί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η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ζωή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57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Φυσική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Πώς</a:t>
                      </a:r>
                      <a:r>
                        <a:rPr lang="en-US" dirty="0"/>
                        <a:t> α</a:t>
                      </a:r>
                      <a:r>
                        <a:rPr lang="en-US" dirty="0" err="1"/>
                        <a:t>λληλε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ιδρούν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ύλη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κ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ι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ενέργει</a:t>
                      </a:r>
                      <a:r>
                        <a:rPr lang="en-US" dirty="0"/>
                        <a:t>α;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93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Θεωρί</a:t>
                      </a:r>
                      <a:r>
                        <a:rPr lang="en-US" dirty="0"/>
                        <a:t>α </a:t>
                      </a:r>
                      <a:r>
                        <a:rPr lang="en-US" dirty="0" err="1"/>
                        <a:t>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ολογισμού</a:t>
                      </a:r>
                      <a:r>
                        <a:rPr lang="en-US" dirty="0"/>
                        <a:t>/</a:t>
                      </a:r>
                      <a:r>
                        <a:rPr lang="el-GR" dirty="0"/>
                        <a:t>Επιστήμη Υπολογισμού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Τι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μ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ορεί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ν</a:t>
                      </a:r>
                      <a:r>
                        <a:rPr lang="en-US" dirty="0"/>
                        <a:t>α </a:t>
                      </a:r>
                      <a:r>
                        <a:rPr lang="en-US" dirty="0" err="1"/>
                        <a:t>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ολογιστεί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κ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ι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με</a:t>
                      </a:r>
                      <a:r>
                        <a:rPr lang="en-US" dirty="0"/>
                        <a:t> π</a:t>
                      </a:r>
                      <a:r>
                        <a:rPr lang="en-US" dirty="0" err="1"/>
                        <a:t>οιους</a:t>
                      </a:r>
                      <a:r>
                        <a:rPr lang="en-US" dirty="0"/>
                        <a:t> π</a:t>
                      </a:r>
                      <a:r>
                        <a:rPr lang="en-US" dirty="0" err="1"/>
                        <a:t>όρους</a:t>
                      </a:r>
                      <a:r>
                        <a:rPr lang="el-GR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43665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3C0EB541-72A1-DC3D-0979-AA5246E6B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11" y="4075680"/>
            <a:ext cx="2291080" cy="229108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B340E99-9E70-F6AE-3777-3D0D6BED4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426722"/>
              </p:ext>
            </p:extLst>
          </p:nvPr>
        </p:nvGraphicFramePr>
        <p:xfrm>
          <a:off x="2735390" y="4075680"/>
          <a:ext cx="8128000" cy="2291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16986072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09933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Θεωρητικό</a:t>
                      </a:r>
                      <a:r>
                        <a:rPr lang="el-GR"/>
                        <a:t> πεδίο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Τι χρειάζεται το Internet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3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Κρυπτογραφία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Εμπιστοσύνη, ιδιωτικότητα, ασφαλείς συναλλαγές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9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Κατανεμημένος υπολογισμός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Αξιόπιστη δρομολόγηση και ανθεκτικότητα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49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Αλγόριθμοι και δομές δεδομένων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Αναζήτηση και γρήγορη ανάκτηση πληροφορίας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172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6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6E5AB-22F7-DF37-606C-6E689E12E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98" y="-153654"/>
            <a:ext cx="10515600" cy="1325563"/>
          </a:xfrm>
        </p:spPr>
        <p:txBody>
          <a:bodyPr/>
          <a:lstStyle/>
          <a:p>
            <a:r>
              <a:rPr lang="el-GR"/>
              <a:t>Διαχρονικά ερωτήματα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1082C-EB4E-C919-4280-30020F0B8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002" y="800130"/>
            <a:ext cx="10515600" cy="4351338"/>
          </a:xfrm>
        </p:spPr>
        <p:txBody>
          <a:bodyPr/>
          <a:lstStyle/>
          <a:p>
            <a:r>
              <a:rPr lang="el-GR" dirty="0"/>
              <a:t>Η τεχνολογία αλλάζει συνεχώς, πλέον με πολύ ραγδαίους ρυθμούς. </a:t>
            </a:r>
          </a:p>
          <a:p>
            <a:r>
              <a:rPr lang="el-GR" dirty="0"/>
              <a:t>Η θεωρία υπολογισμού αποτελεί διαχρονικό  θεμέλιο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6FC06-077E-6CEA-4CC5-632AC48A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3A6EF45-BE77-BA30-7C23-1118000D3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518352"/>
              </p:ext>
            </p:extLst>
          </p:nvPr>
        </p:nvGraphicFramePr>
        <p:xfrm>
          <a:off x="1886723" y="2125693"/>
          <a:ext cx="8128000" cy="448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35513">
                  <a:extLst>
                    <a:ext uri="{9D8B030D-6E8A-4147-A177-3AD203B41FA5}">
                      <a16:colId xmlns:a16="http://schemas.microsoft.com/office/drawing/2014/main" val="4080887249"/>
                    </a:ext>
                  </a:extLst>
                </a:gridCol>
                <a:gridCol w="4092487">
                  <a:extLst>
                    <a:ext uri="{9D8B030D-6E8A-4147-A177-3AD203B41FA5}">
                      <a16:colId xmlns:a16="http://schemas.microsoft.com/office/drawing/2014/main" val="577445930"/>
                    </a:ext>
                  </a:extLst>
                </a:gridCol>
              </a:tblGrid>
              <a:tr h="542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Κεντρικό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ερώτημ</a:t>
                      </a:r>
                      <a:r>
                        <a:rPr lang="en-US" dirty="0"/>
                        <a:t>α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/>
                        <a:t>Ιδέα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67541"/>
                  </a:ext>
                </a:extLst>
              </a:tr>
              <a:tr h="287635">
                <a:tc>
                  <a:txBody>
                    <a:bodyPr/>
                    <a:lstStyle/>
                    <a:p>
                      <a:r>
                        <a:rPr lang="el-GR"/>
                        <a:t>Είναι ένα πρόβλημα επιλύσιμο;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err="1"/>
                        <a:t>Επιλυσιμότητα</a:t>
                      </a:r>
                      <a:r>
                        <a:rPr lang="en-US" dirty="0"/>
                        <a:t>-</a:t>
                      </a:r>
                      <a:r>
                        <a:rPr lang="en-US" dirty="0" err="1"/>
                        <a:t>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ολογισιμότητ</a:t>
                      </a:r>
                      <a:r>
                        <a:rPr lang="en-US" dirty="0"/>
                        <a:t>α / Halting Problem</a:t>
                      </a:r>
                      <a:r>
                        <a:rPr lang="el-GR" dirty="0"/>
                        <a:t> κλασικό παράδειγμα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10744"/>
                  </a:ext>
                </a:extLst>
              </a:tr>
              <a:tr h="287635">
                <a:tc>
                  <a:txBody>
                    <a:bodyPr/>
                    <a:lstStyle/>
                    <a:p>
                      <a:r>
                        <a:rPr lang="en-US"/>
                        <a:t>Αν είναι επιλύσιμο, είναι αποδοτικά</a:t>
                      </a:r>
                      <a:r>
                        <a:rPr lang="el-GR"/>
                        <a:t> επιλύσιμο</a:t>
                      </a:r>
                      <a:r>
                        <a:rPr lang="en-US"/>
                        <a:t>;</a:t>
                      </a:r>
                      <a:r>
                        <a:rPr lang="el-GR"/>
                        <a:t> Τι θα πει αποδοτικά;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Θεωρία 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ολυ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λοκότητ</a:t>
                      </a:r>
                      <a:r>
                        <a:rPr lang="el-GR" dirty="0"/>
                        <a:t>ας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8316"/>
                  </a:ext>
                </a:extLst>
              </a:tr>
              <a:tr h="496466">
                <a:tc>
                  <a:txBody>
                    <a:bodyPr/>
                    <a:lstStyle/>
                    <a:p>
                      <a:r>
                        <a:rPr lang="en-US" dirty="0" err="1"/>
                        <a:t>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άρχει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κάτι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εύκολο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ν</a:t>
                      </a:r>
                      <a:r>
                        <a:rPr lang="en-US" dirty="0"/>
                        <a:t>α </a:t>
                      </a:r>
                      <a:r>
                        <a:rPr lang="en-US" dirty="0" err="1"/>
                        <a:t>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ολογιστεί</a:t>
                      </a:r>
                      <a:r>
                        <a:rPr lang="en-US" dirty="0"/>
                        <a:t> α</a:t>
                      </a:r>
                      <a:r>
                        <a:rPr lang="en-US" dirty="0" err="1"/>
                        <a:t>λλά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δύσκολο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ν</a:t>
                      </a:r>
                      <a:r>
                        <a:rPr lang="en-US" dirty="0"/>
                        <a:t>α α</a:t>
                      </a:r>
                      <a:r>
                        <a:rPr lang="en-US" dirty="0" err="1"/>
                        <a:t>ντιστρ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φεί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Μονόδρομες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συν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ρτήσεις</a:t>
                      </a:r>
                      <a:r>
                        <a:rPr lang="el-GR" dirty="0"/>
                        <a:t> (</a:t>
                      </a:r>
                      <a:r>
                        <a:rPr lang="en-US" dirty="0" err="1"/>
                        <a:t>κρυ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τογρ</a:t>
                      </a:r>
                      <a:r>
                        <a:rPr lang="en-US" dirty="0"/>
                        <a:t>α</a:t>
                      </a:r>
                      <a:r>
                        <a:rPr lang="en-US" dirty="0" err="1"/>
                        <a:t>φί</a:t>
                      </a:r>
                      <a:r>
                        <a:rPr lang="en-US" dirty="0"/>
                        <a:t>α</a:t>
                      </a:r>
                      <a:r>
                        <a:rPr lang="el-GR" dirty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02214"/>
                  </a:ext>
                </a:extLst>
              </a:tr>
              <a:tr h="496466">
                <a:tc>
                  <a:txBody>
                    <a:bodyPr/>
                    <a:lstStyle/>
                    <a:p>
                      <a:r>
                        <a:rPr lang="en-US"/>
                        <a:t>Είναι η εύρεση λύσης δυσκολότερη από την επαλήθευσή της;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 vs NP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938765"/>
                  </a:ext>
                </a:extLst>
              </a:tr>
              <a:tr h="496466">
                <a:tc>
                  <a:txBody>
                    <a:bodyPr/>
                    <a:lstStyle/>
                    <a:p>
                      <a:r>
                        <a:rPr lang="el-GR"/>
                        <a:t>Πώς μπορούμε να παράγουμε τυχαίους αριθμούς; Μπορούμε καν;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Ψευδοτυχαιότητα και αποδείξεις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957222"/>
                  </a:ext>
                </a:extLst>
              </a:tr>
              <a:tr h="496466">
                <a:tc>
                  <a:txBody>
                    <a:bodyPr/>
                    <a:lstStyle/>
                    <a:p>
                      <a:r>
                        <a:rPr lang="el-GR" dirty="0"/>
                        <a:t>Μπορούμε να κάνουμε την επίλυση ενός προβλήματος καλύτερη;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Σχεδιασμός καλύτερων</a:t>
                      </a:r>
                      <a:r>
                        <a:rPr lang="en-US" dirty="0"/>
                        <a:t> α</a:t>
                      </a:r>
                      <a:r>
                        <a:rPr lang="en-US" dirty="0" err="1"/>
                        <a:t>λγ</a:t>
                      </a:r>
                      <a:r>
                        <a:rPr lang="el-GR" dirty="0"/>
                        <a:t>ο</a:t>
                      </a:r>
                      <a:r>
                        <a:rPr lang="en-US" dirty="0" err="1"/>
                        <a:t>ρ</a:t>
                      </a:r>
                      <a:r>
                        <a:rPr lang="el-GR" dirty="0" err="1"/>
                        <a:t>ί</a:t>
                      </a:r>
                      <a:r>
                        <a:rPr lang="en-US" dirty="0" err="1"/>
                        <a:t>θμ</a:t>
                      </a:r>
                      <a:r>
                        <a:rPr lang="el-GR" dirty="0"/>
                        <a:t>ων</a:t>
                      </a:r>
                      <a:br>
                        <a:rPr lang="el-GR" dirty="0"/>
                      </a:br>
                      <a:r>
                        <a:rPr lang="el-GR" dirty="0"/>
                        <a:t>(δείτε τα μαθήματα</a:t>
                      </a:r>
                      <a:r>
                        <a:rPr lang="en-US" dirty="0"/>
                        <a:t> </a:t>
                      </a:r>
                      <a:r>
                        <a:rPr lang="el-GR" dirty="0"/>
                        <a:t>ΗΥ 380, ΗΥ 580)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846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8759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01DC9-A02C-9A54-F98A-E2F51A77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Η διαισθητική ιδέα πίσω από το P vs NP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CDE598-7071-46E5-B69B-194CCF760F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Η</a:t>
                </a:r>
                <a:r>
                  <a:rPr lang="el-GR"/>
                  <a:t> κλάση προβλημάτων</a:t>
                </a:r>
                <a:r>
                  <a:rPr lang="en-US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l-GR"/>
                  <a:t> </a:t>
                </a:r>
                <a:r>
                  <a:rPr lang="en-US"/>
                  <a:t>περιέχει προβλήματα απόφασης που λύνονται </a:t>
                </a:r>
                <a:r>
                  <a:rPr lang="el-GR"/>
                  <a:t>(άρα και επαληθεύονται)  αποδοτικά (συγκεκριμένα </a:t>
                </a:r>
                <a:r>
                  <a:rPr lang="en-US"/>
                  <a:t>σε πολυωνυμικό χρόνο</a:t>
                </a:r>
                <a:r>
                  <a:rPr lang="el-GR"/>
                  <a:t>)</a:t>
                </a:r>
                <a:r>
                  <a:rPr lang="en-US"/>
                  <a:t>.</a:t>
                </a:r>
                <a:br>
                  <a:rPr lang="el-GR"/>
                </a:br>
                <a:endParaRPr lang="el-GR"/>
              </a:p>
              <a:p>
                <a:r>
                  <a:rPr lang="en-US"/>
                  <a:t>Η</a:t>
                </a:r>
                <a:r>
                  <a:rPr lang="el-GR"/>
                  <a:t> κλάση προβλημάτων</a:t>
                </a:r>
                <a:r>
                  <a:rPr lang="en-US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l-GR"/>
                  <a:t> </a:t>
                </a:r>
                <a:r>
                  <a:rPr lang="en-US"/>
                  <a:t>περιέχει προβλήματα των οποίων οι θετικές απαντήσεις έχουν πιστοποιητικό που ελέγχεται</a:t>
                </a:r>
                <a:r>
                  <a:rPr lang="el-GR"/>
                  <a:t> αποδοτικά</a:t>
                </a:r>
                <a:r>
                  <a:rPr lang="en-US"/>
                  <a:t> </a:t>
                </a:r>
                <a:r>
                  <a:rPr lang="el-GR"/>
                  <a:t>(δλδ. </a:t>
                </a:r>
                <a:r>
                  <a:rPr lang="en-US"/>
                  <a:t>σε πολυωνυμικό χρόνο</a:t>
                </a:r>
                <a:r>
                  <a:rPr lang="el-GR"/>
                  <a:t>)</a:t>
                </a:r>
                <a:r>
                  <a:rPr lang="en-US"/>
                  <a:t>.</a:t>
                </a:r>
                <a:br>
                  <a:rPr lang="en-US"/>
                </a:br>
                <a:endParaRPr lang="en-US"/>
              </a:p>
              <a:p>
                <a:r>
                  <a:rPr lang="el-GR"/>
                  <a:t>Δεν γνωρ</a:t>
                </a:r>
                <a:r>
                  <a:rPr lang="en-US"/>
                  <a:t>ί</a:t>
                </a:r>
                <a:r>
                  <a:rPr lang="el-GR"/>
                  <a:t>ζουμε αν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𝑁𝑃</m:t>
                    </m:r>
                  </m:oMath>
                </a14:m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CDE598-7071-46E5-B69B-194CCF760F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A07A53-3BA3-DD0A-4DD2-FE35C59DC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8C0A1A93-9545-280A-8791-BECFCFDB6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566" y="232268"/>
            <a:ext cx="6076590" cy="553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8ECAF-6D12-5EEE-20B8-E5DFC420B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33" y="102869"/>
            <a:ext cx="12117936" cy="1146760"/>
          </a:xfrm>
        </p:spPr>
        <p:txBody>
          <a:bodyPr>
            <a:normAutofit fontScale="90000"/>
          </a:bodyPr>
          <a:lstStyle/>
          <a:p>
            <a:r>
              <a:rPr lang="el-GR"/>
              <a:t>Η</a:t>
            </a:r>
            <a:r>
              <a:rPr lang="en-US"/>
              <a:t> διαφορά ανάμεσα στο «βρίσκω» και στο «ελέγχω» </a:t>
            </a:r>
            <a:r>
              <a:rPr lang="el-GR"/>
              <a:t>ε</a:t>
            </a:r>
            <a:r>
              <a:rPr lang="en-US"/>
              <a:t>ίναι </a:t>
            </a:r>
            <a:r>
              <a:rPr lang="el-GR"/>
              <a:t> </a:t>
            </a:r>
            <a:r>
              <a:rPr lang="en-US"/>
              <a:t>θεμελιώδης;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A2A0A3-F4ED-1B4C-B77C-129168268D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47736"/>
                <a:ext cx="10515600" cy="1105582"/>
              </a:xfrm>
            </p:spPr>
            <p:txBody>
              <a:bodyPr>
                <a:normAutofit fontScale="70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i="0"/>
                      <m:t>162259276829213363391578010288127</m:t>
                    </m:r>
                  </m:oMath>
                </a14:m>
                <a:endParaRPr lang="en-US"/>
              </a:p>
              <a:p>
                <a:r>
                  <a:rPr lang="en-US"/>
                  <a:t>q= 170141183460469231731687303715884105727</a:t>
                </a:r>
              </a:p>
              <a:p>
                <a:r>
                  <a:rPr lang="en-US"/>
                  <a:t>pq=27606985387162255149739023449107931668458716142620601169954803000803329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A2A0A3-F4ED-1B4C-B77C-129168268D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47736"/>
                <a:ext cx="10515600" cy="1105582"/>
              </a:xfrm>
              <a:blipFill>
                <a:blip r:embed="rId3"/>
                <a:stretch>
                  <a:fillRect l="-603" t="-5747" b="-8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4DD4EC-A04C-A002-64A6-2BAA12109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8552EB-E995-90B0-8D57-40FE5B2CB0BE}"/>
              </a:ext>
            </a:extLst>
          </p:cNvPr>
          <p:cNvSpPr txBox="1"/>
          <p:nvPr/>
        </p:nvSpPr>
        <p:spPr>
          <a:xfrm>
            <a:off x="4312692" y="2829747"/>
            <a:ext cx="1173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p, q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02F48531-455A-D460-6763-8EDC8C0C66BF}"/>
              </a:ext>
            </a:extLst>
          </p:cNvPr>
          <p:cNvSpPr/>
          <p:nvPr/>
        </p:nvSpPr>
        <p:spPr>
          <a:xfrm>
            <a:off x="5264921" y="2829747"/>
            <a:ext cx="978408" cy="21255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DCEA8F-19FF-1ABD-79DA-1DD414F78078}"/>
              </a:ext>
            </a:extLst>
          </p:cNvPr>
          <p:cNvSpPr txBox="1"/>
          <p:nvPr/>
        </p:nvSpPr>
        <p:spPr>
          <a:xfrm>
            <a:off x="6608747" y="2725025"/>
            <a:ext cx="1173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pq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5FCDFD-6543-B77B-08A0-C30D8ADBC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315" y="2453318"/>
            <a:ext cx="322140" cy="3561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59F51C-DADE-1475-962B-F12D47FFE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640095" y="3295367"/>
            <a:ext cx="336719" cy="461159"/>
          </a:xfrm>
          <a:prstGeom prst="rect">
            <a:avLst/>
          </a:prstGeom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1C7E5A08-61C5-0193-806D-8BF193BBFF31}"/>
              </a:ext>
            </a:extLst>
          </p:cNvPr>
          <p:cNvSpPr/>
          <p:nvPr/>
        </p:nvSpPr>
        <p:spPr>
          <a:xfrm rot="10800000">
            <a:off x="5230193" y="3042303"/>
            <a:ext cx="978408" cy="2125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2FED41F-27CC-BE4D-2588-54DE1AD4407D}"/>
                  </a:ext>
                </a:extLst>
              </p:cNvPr>
              <p:cNvSpPr txBox="1"/>
              <p:nvPr/>
            </p:nvSpPr>
            <p:spPr>
              <a:xfrm>
                <a:off x="71953" y="4028255"/>
                <a:ext cx="1145293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71-ψήφιο </a:t>
                </a:r>
                <a:r>
                  <a:rPr lang="en-US" sz="3600" dirty="0" err="1"/>
                  <a:t>γινόμενο</a:t>
                </a:r>
                <a:r>
                  <a:rPr lang="en-US" sz="3600" dirty="0"/>
                  <a:t>: </a:t>
                </a:r>
                <a:r>
                  <a:rPr lang="en-US" sz="3600" dirty="0" err="1"/>
                  <a:t>εύκολο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ν</a:t>
                </a:r>
                <a:r>
                  <a:rPr lang="en-US" sz="3600" dirty="0"/>
                  <a:t>α </a:t>
                </a:r>
                <a:r>
                  <a:rPr lang="en-US" sz="3600" dirty="0" err="1">
                    <a:highlight>
                      <a:srgbClr val="FFFF00"/>
                    </a:highlight>
                  </a:rPr>
                  <a:t>ε</a:t>
                </a:r>
                <a:r>
                  <a:rPr lang="en-US" sz="3600" dirty="0">
                    <a:highlight>
                      <a:srgbClr val="FFFF00"/>
                    </a:highlight>
                  </a:rPr>
                  <a:t>πα</a:t>
                </a:r>
                <a:r>
                  <a:rPr lang="en-US" sz="3600" dirty="0" err="1">
                    <a:highlight>
                      <a:srgbClr val="FFFF00"/>
                    </a:highlight>
                  </a:rPr>
                  <a:t>ληθευ</a:t>
                </a:r>
                <a:r>
                  <a:rPr lang="el-GR" sz="3600" dirty="0">
                    <a:highlight>
                      <a:srgbClr val="FFFF00"/>
                    </a:highlight>
                  </a:rPr>
                  <a:t>τ</a:t>
                </a:r>
                <a:r>
                  <a:rPr lang="en-US" sz="3600" dirty="0" err="1">
                    <a:highlight>
                      <a:srgbClr val="FFFF00"/>
                    </a:highlight>
                  </a:rPr>
                  <a:t>εί</a:t>
                </a:r>
                <a:r>
                  <a:rPr lang="en-US" sz="3600" dirty="0"/>
                  <a:t>, α</a:t>
                </a:r>
                <a:r>
                  <a:rPr lang="en-US" sz="3600" dirty="0" err="1"/>
                  <a:t>λλά</a:t>
                </a:r>
                <a:r>
                  <a:rPr lang="en-US" sz="3600" dirty="0"/>
                  <a:t> π</a:t>
                </a:r>
                <a:r>
                  <a:rPr lang="en-US" sz="3600" dirty="0" err="1"/>
                  <a:t>ολύ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δι</a:t>
                </a:r>
                <a:r>
                  <a:rPr lang="en-US" sz="3600" dirty="0"/>
                  <a:t>α</a:t>
                </a:r>
                <a:r>
                  <a:rPr lang="en-US" sz="3600" dirty="0" err="1"/>
                  <a:t>φορετικό</a:t>
                </a:r>
                <a:r>
                  <a:rPr lang="en-US" sz="3600" dirty="0"/>
                  <a:t> π</a:t>
                </a:r>
                <a:r>
                  <a:rPr lang="en-US" sz="3600" dirty="0" err="1"/>
                  <a:t>ρό</a:t>
                </a:r>
                <a:r>
                  <a:rPr lang="en-US" sz="3600" dirty="0"/>
                  <a:t>β</a:t>
                </a:r>
                <a:r>
                  <a:rPr lang="en-US" sz="3600" dirty="0" err="1"/>
                  <a:t>λημ</a:t>
                </a:r>
                <a:r>
                  <a:rPr lang="en-US" sz="3600" dirty="0"/>
                  <a:t>α</a:t>
                </a:r>
                <a:r>
                  <a:rPr lang="el-GR" sz="3600" dirty="0"/>
                  <a:t> σε δυσκολία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ν</a:t>
                </a:r>
                <a:r>
                  <a:rPr lang="en-US" sz="3600" dirty="0"/>
                  <a:t>α  </a:t>
                </a:r>
                <a:r>
                  <a:rPr lang="en-US" sz="3600" dirty="0" err="1"/>
                  <a:t>σου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δοθεί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μόνο</a:t>
                </a:r>
                <a:r>
                  <a:rPr lang="en-US" sz="3600" dirty="0"/>
                  <a:t> </a:t>
                </a:r>
                <a:r>
                  <a:rPr lang="en-US" sz="3600" dirty="0" err="1"/>
                  <a:t>το</a:t>
                </a:r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𝑝𝑞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 err="1"/>
                  <a:t>κ</a:t>
                </a:r>
                <a:r>
                  <a:rPr lang="en-US" sz="3600" dirty="0"/>
                  <a:t>α</a:t>
                </a:r>
                <a:r>
                  <a:rPr lang="en-US" sz="3600" dirty="0" err="1"/>
                  <a:t>ι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ν</a:t>
                </a:r>
                <a:r>
                  <a:rPr lang="en-US" sz="3600" dirty="0"/>
                  <a:t>α </a:t>
                </a:r>
                <a:r>
                  <a:rPr lang="en-US" sz="3600" dirty="0" err="1"/>
                  <a:t>ζητηθεί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η</a:t>
                </a:r>
                <a:r>
                  <a:rPr lang="en-US" sz="3600" dirty="0"/>
                  <a:t> πα</a:t>
                </a:r>
                <a:r>
                  <a:rPr lang="en-US" sz="3600" dirty="0" err="1"/>
                  <a:t>ρ</a:t>
                </a:r>
                <a:r>
                  <a:rPr lang="en-US" sz="3600" dirty="0"/>
                  <a:t>α</a:t>
                </a:r>
                <a:r>
                  <a:rPr lang="en-US" sz="3600" dirty="0" err="1"/>
                  <a:t>γοντο</a:t>
                </a:r>
                <a:r>
                  <a:rPr lang="en-US" sz="3600" dirty="0"/>
                  <a:t>π</a:t>
                </a:r>
                <a:r>
                  <a:rPr lang="en-US" sz="3600" dirty="0" err="1"/>
                  <a:t>οίησή</a:t>
                </a:r>
                <a:r>
                  <a:rPr lang="en-US" sz="3600" dirty="0"/>
                  <a:t> </a:t>
                </a:r>
                <a:r>
                  <a:rPr lang="en-US" sz="3600" dirty="0" err="1"/>
                  <a:t>του</a:t>
                </a:r>
                <a:r>
                  <a:rPr lang="el-GR" sz="3600" dirty="0"/>
                  <a:t> στους δύο πρώτους</a:t>
                </a:r>
                <a:r>
                  <a:rPr lang="en-US" sz="3600" dirty="0"/>
                  <a:t>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2FED41F-27CC-BE4D-2588-54DE1AD44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53" y="4028255"/>
                <a:ext cx="11452938" cy="2308324"/>
              </a:xfrm>
              <a:prstGeom prst="rect">
                <a:avLst/>
              </a:prstGeom>
              <a:blipFill>
                <a:blip r:embed="rId6"/>
                <a:stretch>
                  <a:fillRect l="-1550" t="-4396" b="-9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35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C7855-550E-2F5F-F3F9-2B0ACB94E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 με βάθος: </a:t>
            </a:r>
            <a:r>
              <a:rPr lang="el-GR" i="1" dirty="0"/>
              <a:t>Πώς παράγουμε τυχαίους αριθμούς; </a:t>
            </a:r>
            <a:r>
              <a:rPr lang="el-GR" i="1" dirty="0" err="1"/>
              <a:t>Βασικ</a:t>
            </a:r>
            <a:r>
              <a:rPr lang="en-US" i="1" dirty="0" err="1"/>
              <a:t>ά</a:t>
            </a:r>
            <a:r>
              <a:rPr lang="el-GR" i="1" dirty="0"/>
              <a:t>, μπορούμε ή όχι; 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5574A-C950-542E-64DC-8321D88E6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Ψευδοτυχ</a:t>
            </a:r>
            <a:r>
              <a:rPr lang="en-US" dirty="0"/>
              <a:t>α</a:t>
            </a:r>
            <a:r>
              <a:rPr lang="en-US" dirty="0" err="1"/>
              <a:t>ίο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σημ</a:t>
            </a:r>
            <a:r>
              <a:rPr lang="en-US" dirty="0"/>
              <a:t>α</a:t>
            </a:r>
            <a:r>
              <a:rPr lang="en-US" dirty="0" err="1"/>
              <a:t>ίνει</a:t>
            </a:r>
            <a:r>
              <a:rPr lang="en-US" dirty="0"/>
              <a:t> «π</a:t>
            </a:r>
            <a:r>
              <a:rPr lang="en-US" dirty="0" err="1"/>
              <a:t>ρ</a:t>
            </a:r>
            <a:r>
              <a:rPr lang="en-US" dirty="0"/>
              <a:t>α</a:t>
            </a:r>
            <a:r>
              <a:rPr lang="en-US" dirty="0" err="1"/>
              <a:t>γμ</a:t>
            </a:r>
            <a:r>
              <a:rPr lang="en-US" dirty="0"/>
              <a:t>α</a:t>
            </a:r>
            <a:r>
              <a:rPr lang="en-US" dirty="0" err="1"/>
              <a:t>τικά</a:t>
            </a:r>
            <a:r>
              <a:rPr lang="en-US" dirty="0"/>
              <a:t> </a:t>
            </a:r>
            <a:r>
              <a:rPr lang="en-US" dirty="0" err="1"/>
              <a:t>τυχ</a:t>
            </a:r>
            <a:r>
              <a:rPr lang="en-US" dirty="0"/>
              <a:t>α</a:t>
            </a:r>
            <a:r>
              <a:rPr lang="en-US" dirty="0" err="1"/>
              <a:t>ίο</a:t>
            </a:r>
            <a:r>
              <a:rPr lang="en-US" dirty="0"/>
              <a:t>». </a:t>
            </a:r>
          </a:p>
          <a:p>
            <a:r>
              <a:rPr lang="en-US" dirty="0" err="1"/>
              <a:t>Σημ</a:t>
            </a:r>
            <a:r>
              <a:rPr lang="en-US" dirty="0"/>
              <a:t>α</a:t>
            </a:r>
            <a:r>
              <a:rPr lang="en-US" dirty="0" err="1"/>
              <a:t>ίνει</a:t>
            </a:r>
            <a:r>
              <a:rPr lang="en-US" dirty="0"/>
              <a:t> </a:t>
            </a:r>
            <a:r>
              <a:rPr lang="en-US" dirty="0" err="1"/>
              <a:t>ότι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νέν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απ</a:t>
            </a:r>
            <a:r>
              <a:rPr lang="en-US" dirty="0" err="1"/>
              <a:t>οδοτικός</a:t>
            </a:r>
            <a:r>
              <a:rPr lang="en-US" dirty="0"/>
              <a:t> α</a:t>
            </a:r>
            <a:r>
              <a:rPr lang="en-US" dirty="0" err="1"/>
              <a:t>λγόριθμος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ξεχωρίσει</a:t>
            </a:r>
            <a:r>
              <a:rPr lang="en-US" dirty="0"/>
              <a:t> απ</a:t>
            </a:r>
            <a:r>
              <a:rPr lang="en-US" dirty="0" err="1"/>
              <a:t>ό</a:t>
            </a:r>
            <a:r>
              <a:rPr lang="en-US" dirty="0"/>
              <a:t> α</a:t>
            </a:r>
            <a:r>
              <a:rPr lang="en-US" dirty="0" err="1"/>
              <a:t>ληθινή</a:t>
            </a:r>
            <a:r>
              <a:rPr lang="en-US" dirty="0"/>
              <a:t> </a:t>
            </a:r>
            <a:r>
              <a:rPr lang="en-US" dirty="0" err="1"/>
              <a:t>τυχ</a:t>
            </a:r>
            <a:r>
              <a:rPr lang="en-US" dirty="0"/>
              <a:t>α</a:t>
            </a:r>
            <a:r>
              <a:rPr lang="en-US" dirty="0" err="1"/>
              <a:t>ιότητ</a:t>
            </a:r>
            <a:r>
              <a:rPr lang="en-US" dirty="0"/>
              <a:t>α. </a:t>
            </a:r>
          </a:p>
          <a:p>
            <a:r>
              <a:rPr lang="en-US" dirty="0" err="1"/>
              <a:t>Έν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</a:t>
            </a:r>
            <a:r>
              <a:rPr lang="en-US" dirty="0" err="1"/>
              <a:t>μικρός</a:t>
            </a:r>
            <a:r>
              <a:rPr lang="en-US" dirty="0"/>
              <a:t> </a:t>
            </a:r>
            <a:r>
              <a:rPr lang="en-US" dirty="0" err="1"/>
              <a:t>τυχ</a:t>
            </a:r>
            <a:r>
              <a:rPr lang="en-US" dirty="0"/>
              <a:t>α</a:t>
            </a:r>
            <a:r>
              <a:rPr lang="en-US" dirty="0" err="1"/>
              <a:t>ίος</a:t>
            </a:r>
            <a:r>
              <a:rPr lang="en-US" dirty="0"/>
              <a:t> </a:t>
            </a:r>
            <a:r>
              <a:rPr lang="en-US" dirty="0" err="1"/>
              <a:t>σ</a:t>
            </a:r>
            <a:r>
              <a:rPr lang="en-US" dirty="0"/>
              <a:t>π</a:t>
            </a:r>
            <a:r>
              <a:rPr lang="en-US" dirty="0" err="1"/>
              <a:t>όρος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,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τάλληλες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οθέσεις</a:t>
            </a:r>
            <a:r>
              <a:rPr lang="en-US" dirty="0"/>
              <a:t>,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εκτ</a:t>
            </a:r>
            <a:r>
              <a:rPr lang="en-US" dirty="0"/>
              <a:t>α</a:t>
            </a:r>
            <a:r>
              <a:rPr lang="en-US" dirty="0" err="1"/>
              <a:t>θεί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π</a:t>
            </a:r>
            <a:r>
              <a:rPr lang="en-US" dirty="0" err="1"/>
              <a:t>ολύ</a:t>
            </a:r>
            <a:r>
              <a:rPr lang="en-US" dirty="0"/>
              <a:t> </a:t>
            </a:r>
            <a:r>
              <a:rPr lang="en-US" dirty="0" err="1"/>
              <a:t>μεγ</a:t>
            </a:r>
            <a:r>
              <a:rPr lang="en-US" dirty="0"/>
              <a:t>α</a:t>
            </a:r>
            <a:r>
              <a:rPr lang="en-US" dirty="0" err="1"/>
              <a:t>λύτερη</a:t>
            </a:r>
            <a:r>
              <a:rPr lang="en-US" dirty="0"/>
              <a:t> </a:t>
            </a:r>
            <a:r>
              <a:rPr lang="en-US" dirty="0" err="1"/>
              <a:t>ψευδοτυχ</a:t>
            </a:r>
            <a:r>
              <a:rPr lang="en-US" dirty="0"/>
              <a:t>α</a:t>
            </a:r>
            <a:r>
              <a:rPr lang="en-US" dirty="0" err="1"/>
              <a:t>ί</a:t>
            </a:r>
            <a:r>
              <a:rPr lang="en-US" dirty="0"/>
              <a:t>α α</a:t>
            </a:r>
            <a:r>
              <a:rPr lang="en-US" dirty="0" err="1"/>
              <a:t>κολουθί</a:t>
            </a:r>
            <a:r>
              <a:rPr lang="en-US" dirty="0"/>
              <a:t>α.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r>
              <a:rPr lang="en-US" dirty="0" err="1">
                <a:highlight>
                  <a:srgbClr val="FFFF00"/>
                </a:highlight>
              </a:rPr>
              <a:t>Η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έννοι</a:t>
            </a:r>
            <a:r>
              <a:rPr lang="en-US" dirty="0">
                <a:highlight>
                  <a:srgbClr val="FFFF00"/>
                </a:highlight>
              </a:rPr>
              <a:t>α </a:t>
            </a:r>
            <a:r>
              <a:rPr lang="en-US" dirty="0" err="1">
                <a:highlight>
                  <a:srgbClr val="FFFF00"/>
                </a:highlight>
              </a:rPr>
              <a:t>της</a:t>
            </a:r>
            <a:r>
              <a:rPr lang="en-US" dirty="0">
                <a:highlight>
                  <a:srgbClr val="FFFF00"/>
                </a:highlight>
              </a:rPr>
              <a:t> «</a:t>
            </a:r>
            <a:r>
              <a:rPr lang="en-US" dirty="0" err="1">
                <a:highlight>
                  <a:srgbClr val="FFFF00"/>
                </a:highlight>
              </a:rPr>
              <a:t>τυχ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ιότητ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ς</a:t>
            </a:r>
            <a:r>
              <a:rPr lang="en-US" dirty="0">
                <a:highlight>
                  <a:srgbClr val="FFFF00"/>
                </a:highlight>
              </a:rPr>
              <a:t>» </a:t>
            </a:r>
            <a:r>
              <a:rPr lang="en-US" dirty="0" err="1">
                <a:highlight>
                  <a:srgbClr val="FFFF00"/>
                </a:highlight>
              </a:rPr>
              <a:t>εξ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ρτάτ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ι</a:t>
            </a:r>
            <a:r>
              <a:rPr lang="en-US" dirty="0">
                <a:highlight>
                  <a:srgbClr val="FFFF00"/>
                </a:highlight>
              </a:rPr>
              <a:t> απ</a:t>
            </a:r>
            <a:r>
              <a:rPr lang="en-US" dirty="0" err="1">
                <a:highlight>
                  <a:srgbClr val="FFFF00"/>
                </a:highlight>
              </a:rPr>
              <a:t>ό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το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τι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μ</a:t>
            </a:r>
            <a:r>
              <a:rPr lang="en-US" dirty="0">
                <a:highlight>
                  <a:srgbClr val="FFFF00"/>
                </a:highlight>
              </a:rPr>
              <a:t>π</a:t>
            </a:r>
            <a:r>
              <a:rPr lang="en-US" dirty="0" err="1">
                <a:highlight>
                  <a:srgbClr val="FFFF00"/>
                </a:highlight>
              </a:rPr>
              <a:t>ορεί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ν</a:t>
            </a:r>
            <a:r>
              <a:rPr lang="en-US" dirty="0">
                <a:highlight>
                  <a:srgbClr val="FFFF00"/>
                </a:highlight>
              </a:rPr>
              <a:t>α </a:t>
            </a:r>
            <a:r>
              <a:rPr lang="en-US" dirty="0" err="1">
                <a:highlight>
                  <a:srgbClr val="FFFF00"/>
                </a:highlight>
              </a:rPr>
              <a:t>υ</a:t>
            </a:r>
            <a:r>
              <a:rPr lang="en-US" dirty="0">
                <a:highlight>
                  <a:srgbClr val="FFFF00"/>
                </a:highlight>
              </a:rPr>
              <a:t>π</a:t>
            </a:r>
            <a:r>
              <a:rPr lang="en-US" dirty="0" err="1">
                <a:highlight>
                  <a:srgbClr val="FFFF00"/>
                </a:highlight>
              </a:rPr>
              <a:t>ολογίσει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ο</a:t>
            </a:r>
            <a:r>
              <a:rPr lang="en-US" dirty="0">
                <a:highlight>
                  <a:srgbClr val="FFFF00"/>
                </a:highlight>
              </a:rPr>
              <a:t> πα</a:t>
            </a:r>
            <a:r>
              <a:rPr lang="en-US" dirty="0" err="1">
                <a:highlight>
                  <a:srgbClr val="FFFF00"/>
                </a:highlight>
              </a:rPr>
              <a:t>ρ</a:t>
            </a:r>
            <a:r>
              <a:rPr lang="en-US" dirty="0">
                <a:highlight>
                  <a:srgbClr val="FFFF00"/>
                </a:highlight>
              </a:rPr>
              <a:t>α</a:t>
            </a:r>
            <a:r>
              <a:rPr lang="en-US" dirty="0" err="1">
                <a:highlight>
                  <a:srgbClr val="FFFF00"/>
                </a:highlight>
              </a:rPr>
              <a:t>τηρητής</a:t>
            </a:r>
            <a:r>
              <a:rPr lang="en-US" dirty="0">
                <a:highlight>
                  <a:srgbClr val="FFFF00"/>
                </a:highlight>
              </a:rPr>
              <a:t>.</a:t>
            </a:r>
          </a:p>
          <a:p>
            <a:r>
              <a:rPr lang="el-GR" dirty="0">
                <a:highlight>
                  <a:srgbClr val="00FF00"/>
                </a:highlight>
              </a:rPr>
              <a:t>Θεωρία υπολογισμού</a:t>
            </a:r>
            <a:r>
              <a:rPr lang="el-GR" dirty="0"/>
              <a:t>: </a:t>
            </a:r>
            <a:r>
              <a:rPr lang="en-US" dirty="0" err="1"/>
              <a:t>Κομψές</a:t>
            </a:r>
            <a:r>
              <a:rPr lang="en-US" dirty="0"/>
              <a:t> </a:t>
            </a:r>
            <a:r>
              <a:rPr lang="el-GR" dirty="0"/>
              <a:t>ερωτήσεις, </a:t>
            </a:r>
            <a:r>
              <a:rPr lang="en-US" dirty="0"/>
              <a:t>βα</a:t>
            </a:r>
            <a:r>
              <a:rPr lang="en-US" dirty="0" err="1"/>
              <a:t>θιές</a:t>
            </a:r>
            <a:r>
              <a:rPr lang="en-US" dirty="0"/>
              <a:t> </a:t>
            </a:r>
            <a:r>
              <a:rPr lang="en-US" dirty="0" err="1"/>
              <a:t>ιδέες</a:t>
            </a:r>
            <a:r>
              <a:rPr lang="en-US" dirty="0"/>
              <a:t>,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εφ</a:t>
            </a:r>
            <a:r>
              <a:rPr lang="en-US" dirty="0"/>
              <a:t>α</a:t>
            </a:r>
            <a:r>
              <a:rPr lang="en-US" dirty="0" err="1"/>
              <a:t>ρμογές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θοριστικής</a:t>
            </a:r>
            <a:r>
              <a:rPr lang="en-US" dirty="0"/>
              <a:t> </a:t>
            </a:r>
            <a:r>
              <a:rPr lang="en-US" dirty="0" err="1"/>
              <a:t>σημ</a:t>
            </a:r>
            <a:r>
              <a:rPr lang="en-US" dirty="0"/>
              <a:t>α</a:t>
            </a:r>
            <a:r>
              <a:rPr lang="en-US" dirty="0" err="1"/>
              <a:t>σί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.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18948-496D-1C88-777A-F447D966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55BD86-69F4-028E-541D-6CB931962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147" y="1555335"/>
            <a:ext cx="6569397" cy="3083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0895BA-2BFE-A396-FCD4-8BE534AAA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47" y="2451871"/>
            <a:ext cx="49149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7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7851-7535-66FE-9FAA-5302B0564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1" y="365125"/>
            <a:ext cx="11284789" cy="1325563"/>
          </a:xfrm>
        </p:spPr>
        <p:txBody>
          <a:bodyPr/>
          <a:lstStyle/>
          <a:p>
            <a:r>
              <a:rPr lang="el-GR" dirty="0"/>
              <a:t>Το παράδοξο του</a:t>
            </a:r>
            <a:r>
              <a:rPr lang="en-US" dirty="0"/>
              <a:t> Russell</a:t>
            </a:r>
            <a:r>
              <a:rPr lang="el-GR" dirty="0"/>
              <a:t> και μη </a:t>
            </a:r>
            <a:r>
              <a:rPr lang="el-GR" dirty="0" err="1"/>
              <a:t>Υπολογισιμότητα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C34812-6160-3045-0BA9-956EA35997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639683"/>
                <a:ext cx="10515600" cy="353727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l-GR" dirty="0"/>
                  <a:t>Μερικά παραδείγματα συνόλων </a:t>
                </a:r>
              </a:p>
              <a:p>
                <a:pPr marL="0" indent="0">
                  <a:buNone/>
                </a:pPr>
                <a:endParaRPr lang="el-GR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280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𝜀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</a:rPr>
                        <m:t>ί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𝜈𝛼𝜄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𝜀𝛾𝛾𝜀𝛾𝜌𝛼𝜇𝜇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</a:rPr>
                        <m:t>έ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𝜈𝜊𝜍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𝜎𝜏𝜊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𝐻𝑌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280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𝑒𝑣𝑒𝑛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ά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𝜌𝜏𝜄𝜊𝜍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}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l-GR" dirty="0"/>
                  <a:t>Μπορεί να πάει κάτι λάθος όταν ορίζουμε σύνολα με βάση κάποια ιδιότητα; </a:t>
                </a:r>
                <a:r>
                  <a:rPr lang="en-US" dirty="0"/>
                  <a:t> </a:t>
                </a:r>
                <a:br>
                  <a:rPr lang="en-US" dirty="0"/>
                </a:b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έ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𝜒𝜀𝜄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𝜏𝜂𝜈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𝜄𝛿𝜄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</a:rPr>
                        <m:t>ό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𝜏𝜂𝜏𝛼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C34812-6160-3045-0BA9-956EA35997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639683"/>
                <a:ext cx="10515600" cy="3537279"/>
              </a:xfrm>
              <a:blipFill>
                <a:blip r:embed="rId2"/>
                <a:stretch>
                  <a:fillRect l="-1086" t="-4286" b="-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233401-CDE3-4132-0D0C-785D48E6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5C22DC-E4B5-6A36-E4EA-A7D12D74F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334445"/>
              </p:ext>
            </p:extLst>
          </p:nvPr>
        </p:nvGraphicFramePr>
        <p:xfrm>
          <a:off x="1869470" y="1449160"/>
          <a:ext cx="8128000" cy="1005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35513">
                  <a:extLst>
                    <a:ext uri="{9D8B030D-6E8A-4147-A177-3AD203B41FA5}">
                      <a16:colId xmlns:a16="http://schemas.microsoft.com/office/drawing/2014/main" val="4080887249"/>
                    </a:ext>
                  </a:extLst>
                </a:gridCol>
                <a:gridCol w="4092487">
                  <a:extLst>
                    <a:ext uri="{9D8B030D-6E8A-4147-A177-3AD203B41FA5}">
                      <a16:colId xmlns:a16="http://schemas.microsoft.com/office/drawing/2014/main" val="5774459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Κεντρικό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ερώτημ</a:t>
                      </a:r>
                      <a:r>
                        <a:rPr lang="en-US" dirty="0"/>
                        <a:t>α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/>
                        <a:t>Ιδέα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67541"/>
                  </a:ext>
                </a:extLst>
              </a:tr>
              <a:tr h="202127">
                <a:tc>
                  <a:txBody>
                    <a:bodyPr/>
                    <a:lstStyle/>
                    <a:p>
                      <a:r>
                        <a:rPr lang="el-GR"/>
                        <a:t>Είναι ένα πρόβλημα επιλύσιμο;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υ</a:t>
                      </a:r>
                      <a:r>
                        <a:rPr lang="en-US" dirty="0"/>
                        <a:t>π</a:t>
                      </a:r>
                      <a:r>
                        <a:rPr lang="en-US" dirty="0" err="1"/>
                        <a:t>ολογισιμότητ</a:t>
                      </a:r>
                      <a:r>
                        <a:rPr lang="en-US" dirty="0"/>
                        <a:t>α / Halting Problem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10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1478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243C2-A45B-2AE1-B743-7D0D4967E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403" y="247315"/>
            <a:ext cx="10515600" cy="1325563"/>
          </a:xfrm>
        </p:spPr>
        <p:txBody>
          <a:bodyPr/>
          <a:lstStyle/>
          <a:p>
            <a:r>
              <a:rPr lang="el-GR" dirty="0">
                <a:hlinkClick r:id="rId2"/>
              </a:rPr>
              <a:t>Το παράδοξο του</a:t>
            </a:r>
            <a:r>
              <a:rPr lang="en-US" dirty="0">
                <a:hlinkClick r:id="rId2"/>
              </a:rPr>
              <a:t> Russell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84C72-816D-027E-B0FA-ECFFA85C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DD1F58-C482-C80F-7223-9BEFB1C9D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6755" y="252391"/>
            <a:ext cx="2293316" cy="122666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The whole problem with the world is that fools and fanatics are always so certain of themselves, but wiser people so full of doubts.</a:t>
            </a:r>
          </a:p>
          <a:p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B15C132-D755-69C6-1AA9-0266FB6CD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170" y="1784505"/>
            <a:ext cx="6599830" cy="32889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B38FC8-9315-3537-99D4-D5368162EA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79" r="25536"/>
          <a:stretch>
            <a:fillRect/>
          </a:stretch>
        </p:blipFill>
        <p:spPr>
          <a:xfrm>
            <a:off x="7705309" y="0"/>
            <a:ext cx="1731446" cy="1731446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BEE847-8B59-92FE-5C73-FAE131188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6106" y="5119688"/>
            <a:ext cx="1145894" cy="16017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61434F-600F-E6E8-A9ED-E0AF8D6995E3}"/>
                  </a:ext>
                </a:extLst>
              </p:cNvPr>
              <p:cNvSpPr txBox="1"/>
              <p:nvPr/>
            </p:nvSpPr>
            <p:spPr>
              <a:xfrm>
                <a:off x="0" y="1361252"/>
                <a:ext cx="7239064" cy="5324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2000" dirty="0"/>
                  <a:t>Ας </a:t>
                </a:r>
                <a:r>
                  <a:rPr lang="el-GR" sz="2000" dirty="0" err="1"/>
                  <a:t>θεωρ</a:t>
                </a:r>
                <a:r>
                  <a:rPr lang="en-US" sz="2000" dirty="0" err="1"/>
                  <a:t>ή</a:t>
                </a:r>
                <a:r>
                  <a:rPr lang="el-GR" sz="2000" dirty="0" err="1"/>
                  <a:t>σουμε</a:t>
                </a:r>
                <a:r>
                  <a:rPr lang="el-GR" sz="2000" dirty="0"/>
                  <a:t> την εξής  ιδιότητα: </a:t>
                </a:r>
                <a:r>
                  <a:rPr lang="en-US" sz="2000" dirty="0"/>
                  <a:t> </a:t>
                </a:r>
                <a:r>
                  <a:rPr lang="en-US" sz="2000" dirty="0">
                    <a:highlight>
                      <a:srgbClr val="00FF00"/>
                    </a:highlight>
                  </a:rPr>
                  <a:t>“</a:t>
                </a:r>
                <a:r>
                  <a:rPr lang="el-GR" sz="2000" dirty="0">
                    <a:highlight>
                      <a:srgbClr val="00FF00"/>
                    </a:highlight>
                  </a:rPr>
                  <a:t>ένα σύνολο δεν </a:t>
                </a:r>
                <a:br>
                  <a:rPr lang="en-US" sz="2000" dirty="0">
                    <a:highlight>
                      <a:srgbClr val="00FF00"/>
                    </a:highlight>
                  </a:rPr>
                </a:br>
                <a:r>
                  <a:rPr lang="el-GR" sz="2000" dirty="0">
                    <a:highlight>
                      <a:srgbClr val="00FF00"/>
                    </a:highlight>
                  </a:rPr>
                  <a:t>περιέχει τον εαυτό του.</a:t>
                </a:r>
                <a:r>
                  <a:rPr lang="en-US" sz="2000" dirty="0">
                    <a:highlight>
                      <a:srgbClr val="00FF00"/>
                    </a:highlight>
                  </a:rPr>
                  <a:t>”</a:t>
                </a:r>
                <a:br>
                  <a:rPr lang="el-GR" sz="2000" dirty="0"/>
                </a:br>
                <a:br>
                  <a:rPr lang="el-GR" sz="2000" dirty="0"/>
                </a:br>
                <a:r>
                  <a:rPr lang="el-GR" sz="2000" dirty="0"/>
                  <a:t>Π</a:t>
                </a:r>
                <a:r>
                  <a:rPr lang="en-US" sz="2000" dirty="0"/>
                  <a:t>.</a:t>
                </a:r>
                <a:r>
                  <a:rPr lang="el-GR" sz="2000" dirty="0"/>
                  <a:t>χ</a:t>
                </a:r>
                <a:r>
                  <a:rPr lang="en-US" sz="2000" dirty="0"/>
                  <a:t>. </a:t>
                </a:r>
                <a:r>
                  <a:rPr lang="el-GR" sz="2000" dirty="0"/>
                  <a:t>Το σ</a:t>
                </a:r>
                <a:r>
                  <a:rPr lang="en-US" sz="2000" dirty="0" err="1"/>
                  <a:t>ύ</a:t>
                </a:r>
                <a:r>
                  <a:rPr lang="el-GR" sz="2000" dirty="0" err="1"/>
                  <a:t>νολο</a:t>
                </a:r>
                <a:r>
                  <a:rPr lang="el-GR" sz="2000" dirty="0"/>
                  <a:t> </a:t>
                </a:r>
                <a:r>
                  <a:rPr lang="en-US" sz="2000" dirty="0"/>
                  <a:t>{</a:t>
                </a:r>
                <a:r>
                  <a:rPr lang="en-US" sz="2000" dirty="0" err="1"/>
                  <a:t>a,b</a:t>
                </a:r>
                <a:r>
                  <a:rPr lang="en-US" sz="2000" dirty="0"/>
                  <a:t>}</a:t>
                </a:r>
                <a:r>
                  <a:rPr lang="el-GR" sz="2000" dirty="0"/>
                  <a:t> έχει αυτή την ιδιότητα</a:t>
                </a:r>
                <a:r>
                  <a:rPr lang="en-US" sz="2000" dirty="0"/>
                  <a:t> </a:t>
                </a:r>
                <a:r>
                  <a:rPr lang="el-GR" sz="2000" dirty="0" err="1"/>
                  <a:t>επειδ</a:t>
                </a:r>
                <a:r>
                  <a:rPr lang="en-US" sz="2000" dirty="0" err="1"/>
                  <a:t>ή</a:t>
                </a:r>
                <a:endParaRPr lang="el-GR" sz="2000" dirty="0"/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∉{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l-GR" sz="2000" dirty="0" err="1"/>
                  <a:t>Π.χ</a:t>
                </a:r>
                <a:r>
                  <a:rPr lang="el-GR" sz="2000" dirty="0"/>
                  <a:t> το σύνολο </a:t>
                </a:r>
                <a:r>
                  <a:rPr lang="en-US" sz="2000" dirty="0"/>
                  <a:t>R={R,2} = {2,{2,{2,…}}}</a:t>
                </a:r>
                <a:r>
                  <a:rPr lang="el-GR" sz="2000" dirty="0"/>
                  <a:t> περιέχει τον</a:t>
                </a:r>
                <a:br>
                  <a:rPr lang="el-GR" sz="2000" dirty="0"/>
                </a:br>
                <a:r>
                  <a:rPr lang="el-GR" sz="2000" dirty="0"/>
                  <a:t>εαυτό του </a:t>
                </a:r>
                <a:endParaRPr lang="en-US" sz="2000" dirty="0"/>
              </a:p>
              <a:p>
                <a:endParaRPr lang="en-US" sz="2000" dirty="0"/>
              </a:p>
              <a:p>
                <a:r>
                  <a:rPr lang="el-GR" sz="2000" dirty="0"/>
                  <a:t>Τι μπορούμε να πούμε για το σύνολο </a:t>
                </a:r>
                <a:br>
                  <a:rPr lang="el-GR" sz="2000" dirty="0"/>
                </a:br>
                <a:br>
                  <a:rPr lang="el-GR" sz="200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dirty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</m:d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}={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 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000" dirty="0"/>
                  <a:t> </a:t>
                </a:r>
                <a:r>
                  <a:rPr lang="el-GR" sz="2000" dirty="0">
                    <a:highlight>
                      <a:srgbClr val="00FF00"/>
                    </a:highlight>
                  </a:rPr>
                  <a:t>δεν περιέχει τον εαυτό του</a:t>
                </a:r>
                <a:r>
                  <a:rPr lang="en-US" sz="2000" dirty="0">
                    <a:highlight>
                      <a:srgbClr val="00FF00"/>
                    </a:highlight>
                  </a:rPr>
                  <a:t>}</a:t>
                </a:r>
                <a:endParaRPr lang="en-US" sz="2000" dirty="0"/>
              </a:p>
              <a:p>
                <a:endParaRPr lang="en-US" sz="2000" dirty="0"/>
              </a:p>
              <a:p>
                <a:r>
                  <a:rPr lang="el-GR" sz="2000" dirty="0" err="1"/>
                  <a:t>Ερ</a:t>
                </a:r>
                <a:r>
                  <a:rPr lang="en-US" sz="2000" dirty="0" err="1"/>
                  <a:t>ώ</a:t>
                </a:r>
                <a:r>
                  <a:rPr lang="el-GR" sz="2000" dirty="0" err="1"/>
                  <a:t>τημα</a:t>
                </a:r>
                <a:r>
                  <a:rPr lang="el-GR" sz="2000" dirty="0"/>
                  <a:t>: το </a:t>
                </a:r>
                <a:r>
                  <a:rPr lang="en-US" sz="2000" dirty="0"/>
                  <a:t>S </a:t>
                </a:r>
                <a:r>
                  <a:rPr lang="el-GR" sz="2000" dirty="0"/>
                  <a:t>είναι στοιχείο του εαυτού του; </a:t>
                </a:r>
                <a:br>
                  <a:rPr lang="el-GR" sz="2000" dirty="0"/>
                </a:br>
                <a:r>
                  <a:rPr lang="el-GR" sz="2000" dirty="0"/>
                  <a:t>1) Αν ναι, </a:t>
                </a:r>
                <a:r>
                  <a:rPr lang="el-GR" sz="2000" dirty="0" err="1"/>
                  <a:t>δλδ</a:t>
                </a:r>
                <a:r>
                  <a:rPr lang="el-GR" sz="2000" dirty="0"/>
                  <a:t>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l-GR" sz="2000" dirty="0"/>
                  <a:t>, από τον ορισμό</a:t>
                </a:r>
                <a:r>
                  <a:rPr lang="en-US" sz="2000" dirty="0"/>
                  <a:t> </a:t>
                </a:r>
                <a:r>
                  <a:rPr lang="el-GR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0" smtClean="0">
                        <a:latin typeface="Cambria Math" panose="02040503050406030204" pitchFamily="18" charset="0"/>
                      </a:rPr>
                      <m:t>του</m:t>
                    </m:r>
                    <m:r>
                      <a:rPr lang="el-GR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/>
                  <a:t> ! </a:t>
                </a:r>
                <a:endParaRPr lang="el-GR" sz="2000" dirty="0"/>
              </a:p>
              <a:p>
                <a:r>
                  <a:rPr lang="el-GR" sz="2000" dirty="0"/>
                  <a:t>2) Αν </a:t>
                </a:r>
                <a:r>
                  <a:rPr lang="en-US" sz="2000" dirty="0" err="1"/>
                  <a:t>ό</a:t>
                </a:r>
                <a:r>
                  <a:rPr lang="el-GR" sz="2000" dirty="0"/>
                  <a:t>χι, </a:t>
                </a:r>
                <a:r>
                  <a:rPr lang="el-GR" sz="2000" dirty="0" err="1"/>
                  <a:t>δλδ</a:t>
                </a:r>
                <a:r>
                  <a:rPr lang="el-GR" sz="2000" dirty="0"/>
                  <a:t>.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l-GR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l-GR" sz="2000" dirty="0"/>
                  <a:t>από τον ορισμό</a:t>
                </a:r>
                <a:r>
                  <a:rPr lang="en-US" sz="2000" dirty="0"/>
                  <a:t> </a:t>
                </a:r>
                <a:r>
                  <a:rPr lang="el-GR" sz="2000" dirty="0"/>
                  <a:t> προκύπτει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l-GR" sz="2000" dirty="0"/>
                  <a:t> </a:t>
                </a: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61434F-600F-E6E8-A9ED-E0AF8D699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61252"/>
                <a:ext cx="7239064" cy="5324535"/>
              </a:xfrm>
              <a:prstGeom prst="rect">
                <a:avLst/>
              </a:prstGeom>
              <a:blipFill>
                <a:blip r:embed="rId6"/>
                <a:stretch>
                  <a:fillRect l="-876" t="-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370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D91F3-0E3A-5E89-DD88-43C41A51E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93" y="166422"/>
            <a:ext cx="10515600" cy="1325563"/>
          </a:xfrm>
        </p:spPr>
        <p:txBody>
          <a:bodyPr/>
          <a:lstStyle/>
          <a:p>
            <a:r>
              <a:rPr lang="el-GR" dirty="0"/>
              <a:t>Πώς θα ορίζατε την έννοια της </a:t>
            </a:r>
            <a:r>
              <a:rPr lang="el-GR" dirty="0" err="1"/>
              <a:t>υπολογισιμότητας</a:t>
            </a:r>
            <a:r>
              <a:rPr lang="el-GR" dirty="0"/>
              <a:t>;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8891CE-5565-1244-EF97-57E4A648CF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1377" y="58507"/>
            <a:ext cx="2433851" cy="3172699"/>
          </a:xfrm>
          <a:prstGeom prst="rect">
            <a:avLst/>
          </a:prstGeom>
          <a:ln w="66675">
            <a:solidFill>
              <a:srgbClr val="FF0000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BDDD2A-07D9-6391-A795-3DAC65941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F87299-15F6-392D-B184-B682051F2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663" y="1650177"/>
            <a:ext cx="7691984" cy="145582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0">
            <a:solidFill>
              <a:srgbClr val="FF0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B86E9E-B888-471C-B46E-E8D1006CAE8F}"/>
              </a:ext>
            </a:extLst>
          </p:cNvPr>
          <p:cNvSpPr txBox="1"/>
          <p:nvPr/>
        </p:nvSpPr>
        <p:spPr>
          <a:xfrm>
            <a:off x="79993" y="3632133"/>
            <a:ext cx="122573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l-GR" sz="2800" dirty="0"/>
              <a:t>Όταν βλέπουμε έναν υπολογισμό, ξέρουμε περί  τίνος πρόκειται  </a:t>
            </a:r>
          </a:p>
          <a:p>
            <a:pPr marL="914400" lvl="1" indent="-457200">
              <a:buFontTx/>
              <a:buChar char="-"/>
            </a:pPr>
            <a:r>
              <a:rPr lang="el-GR" sz="2800" dirty="0"/>
              <a:t>(</a:t>
            </a:r>
            <a:r>
              <a:rPr lang="en-US" sz="2800" dirty="0"/>
              <a:t>“I know it when I see it” Potter Stewart)</a:t>
            </a:r>
            <a:br>
              <a:rPr lang="el-GR" sz="2800" dirty="0"/>
            </a:br>
            <a:endParaRPr lang="el-GR" sz="2800" dirty="0"/>
          </a:p>
          <a:p>
            <a:pPr marL="457200" indent="-457200">
              <a:buFontTx/>
              <a:buChar char="-"/>
            </a:pPr>
            <a:r>
              <a:rPr lang="el-GR" sz="2800" dirty="0"/>
              <a:t>Αλλά πως </a:t>
            </a:r>
            <a:r>
              <a:rPr lang="el-GR" sz="2800" dirty="0" err="1"/>
              <a:t>ορ</a:t>
            </a:r>
            <a:r>
              <a:rPr lang="en-US" sz="2800" dirty="0" err="1"/>
              <a:t>ί</a:t>
            </a:r>
            <a:r>
              <a:rPr lang="el-GR" sz="2800" dirty="0" err="1"/>
              <a:t>ζεται</a:t>
            </a:r>
            <a:r>
              <a:rPr lang="el-GR" sz="2800" dirty="0"/>
              <a:t> η </a:t>
            </a:r>
            <a:r>
              <a:rPr lang="el-GR" sz="2800" dirty="0" err="1"/>
              <a:t>επιλυσιμότητα</a:t>
            </a:r>
            <a:r>
              <a:rPr lang="el-GR" sz="2800" dirty="0"/>
              <a:t>/</a:t>
            </a:r>
            <a:r>
              <a:rPr lang="el-GR" sz="2800" dirty="0" err="1"/>
              <a:t>υπολογισιμότητα</a:t>
            </a:r>
            <a:r>
              <a:rPr lang="el-GR" sz="2800" dirty="0"/>
              <a:t>  ως έννοια; </a:t>
            </a:r>
            <a:br>
              <a:rPr lang="el-GR" sz="2800" dirty="0"/>
            </a:br>
            <a:endParaRPr lang="el-GR" sz="2800" dirty="0"/>
          </a:p>
          <a:p>
            <a:pPr marL="457200" indent="-457200">
              <a:buFontTx/>
              <a:buChar char="-"/>
            </a:pPr>
            <a:r>
              <a:rPr lang="el-GR" sz="2800" dirty="0" err="1"/>
              <a:t>Αυτ</a:t>
            </a:r>
            <a:r>
              <a:rPr lang="en-US" sz="2800" dirty="0" err="1"/>
              <a:t>ό</a:t>
            </a:r>
            <a:r>
              <a:rPr lang="el-GR" sz="2800" dirty="0"/>
              <a:t> είναι ένα απαραίτητο βήμα για να ορίσουμε την μη </a:t>
            </a:r>
            <a:r>
              <a:rPr lang="el-GR" sz="2800" dirty="0" err="1"/>
              <a:t>επιλυσιμότητα</a:t>
            </a:r>
            <a:r>
              <a:rPr lang="el-GR" sz="2800" dirty="0"/>
              <a:t> </a:t>
            </a:r>
            <a:r>
              <a:rPr lang="en-US" sz="2800" dirty="0"/>
              <a:t>/</a:t>
            </a:r>
            <a:r>
              <a:rPr lang="el-GR" sz="2800" dirty="0" err="1"/>
              <a:t>υπολογισιμότητα</a:t>
            </a:r>
            <a:r>
              <a:rPr lang="el-GR" sz="2800" dirty="0"/>
              <a:t>!  </a:t>
            </a:r>
            <a:endParaRPr lang="en-US" sz="4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82F9AF-CEEA-BFF8-C16E-CDA2C347E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1901" y="374890"/>
            <a:ext cx="1985629" cy="221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88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E40C2-BD47-8057-A9A3-CF66D8A21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θα πει ένα πρόβλημα πως είναι υπολογίσιμο </a:t>
            </a:r>
            <a:r>
              <a:rPr lang="en-US" dirty="0"/>
              <a:t>(computable)</a:t>
            </a:r>
            <a:r>
              <a:rPr lang="el-GR" dirty="0"/>
              <a:t>;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6DA9C-6C80-2C0D-7234-B55EF88BB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7600"/>
            <a:ext cx="10515600" cy="1807828"/>
          </a:xfrm>
        </p:spPr>
        <p:txBody>
          <a:bodyPr/>
          <a:lstStyle/>
          <a:p>
            <a:r>
              <a:rPr lang="el-GR" dirty="0"/>
              <a:t>Έχουμε το εξής πρόβλημα </a:t>
            </a:r>
            <a:r>
              <a:rPr lang="el-GR" b="1" dirty="0">
                <a:highlight>
                  <a:srgbClr val="FF0000"/>
                </a:highlight>
              </a:rPr>
              <a:t>Π</a:t>
            </a:r>
            <a:r>
              <a:rPr lang="en-US" dirty="0"/>
              <a:t>. </a:t>
            </a:r>
            <a:r>
              <a:rPr lang="el-GR" dirty="0"/>
              <a:t>Δίνεται μία ακολουθία </a:t>
            </a:r>
            <a:r>
              <a:rPr lang="en-US" b="1" dirty="0">
                <a:highlight>
                  <a:srgbClr val="FFFF00"/>
                </a:highlight>
              </a:rPr>
              <a:t>D</a:t>
            </a:r>
            <a:r>
              <a:rPr lang="en-US" b="1" dirty="0"/>
              <a:t> </a:t>
            </a:r>
            <a:r>
              <a:rPr lang="el-GR" dirty="0"/>
              <a:t>από </a:t>
            </a:r>
            <a:r>
              <a:rPr lang="en-US" dirty="0"/>
              <a:t>n</a:t>
            </a:r>
            <a:r>
              <a:rPr lang="el-GR" dirty="0"/>
              <a:t> αριθμούς, και το ζητούμενο </a:t>
            </a:r>
            <a:r>
              <a:rPr lang="el-GR" b="1" dirty="0">
                <a:highlight>
                  <a:srgbClr val="00FF00"/>
                </a:highlight>
              </a:rPr>
              <a:t>(Π(</a:t>
            </a:r>
            <a:r>
              <a:rPr lang="en-US" b="1" dirty="0">
                <a:highlight>
                  <a:srgbClr val="00FF00"/>
                </a:highlight>
              </a:rPr>
              <a:t>D))</a:t>
            </a:r>
            <a:r>
              <a:rPr lang="el-GR" dirty="0"/>
              <a:t> είναι ν</a:t>
            </a:r>
            <a:r>
              <a:rPr lang="en-US" dirty="0"/>
              <a:t>α α</a:t>
            </a:r>
            <a:r>
              <a:rPr lang="en-US" dirty="0" err="1"/>
              <a:t>ν</a:t>
            </a:r>
            <a:r>
              <a:rPr lang="en-US" dirty="0"/>
              <a:t>α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τάξουμε</a:t>
            </a:r>
            <a:r>
              <a:rPr lang="en-US" dirty="0"/>
              <a:t> </a:t>
            </a:r>
            <a:r>
              <a:rPr lang="en-US" dirty="0" err="1"/>
              <a:t>τους</a:t>
            </a:r>
            <a:r>
              <a:rPr lang="en-US" dirty="0"/>
              <a:t> α</a:t>
            </a:r>
            <a:r>
              <a:rPr lang="en-US" dirty="0" err="1"/>
              <a:t>ριθμούς</a:t>
            </a:r>
            <a:r>
              <a:rPr lang="en-US" dirty="0"/>
              <a:t> </a:t>
            </a:r>
            <a:r>
              <a:rPr lang="en-US" dirty="0" err="1"/>
              <a:t>ώστε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εμφ</a:t>
            </a:r>
            <a:r>
              <a:rPr lang="en-US" dirty="0"/>
              <a:t>α</a:t>
            </a:r>
            <a:r>
              <a:rPr lang="en-US" dirty="0" err="1"/>
              <a:t>νίζοντ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μη</a:t>
            </a:r>
            <a:r>
              <a:rPr lang="en-US" dirty="0"/>
              <a:t> </a:t>
            </a:r>
            <a:r>
              <a:rPr lang="en-US" dirty="0" err="1"/>
              <a:t>φθίνουσ</a:t>
            </a:r>
            <a:r>
              <a:rPr lang="en-US" dirty="0"/>
              <a:t>α </a:t>
            </a:r>
            <a:r>
              <a:rPr lang="en-US" dirty="0" err="1"/>
              <a:t>σειρά</a:t>
            </a:r>
            <a:r>
              <a:rPr lang="en-US" dirty="0"/>
              <a:t> </a:t>
            </a:r>
            <a:r>
              <a:rPr lang="el-GR" dirty="0"/>
              <a:t>.  </a:t>
            </a:r>
          </a:p>
          <a:p>
            <a:r>
              <a:rPr lang="el-GR" dirty="0"/>
              <a:t>Όλοι ξέρουμε πως ε</a:t>
            </a:r>
            <a:r>
              <a:rPr lang="en-US" dirty="0" err="1"/>
              <a:t>ί</a:t>
            </a:r>
            <a:r>
              <a:rPr lang="el-GR" dirty="0"/>
              <a:t>ναι υπολογίσιμο το </a:t>
            </a:r>
            <a:r>
              <a:rPr lang="el-GR" b="1" dirty="0">
                <a:highlight>
                  <a:srgbClr val="FF0000"/>
                </a:highlight>
              </a:rPr>
              <a:t>Π</a:t>
            </a:r>
            <a:r>
              <a:rPr lang="el-GR" dirty="0"/>
              <a:t>, αλλά γιατί; 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95853-EEC6-F19C-2E96-C975EB67D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73F8B5-82D8-179B-6ED3-DBA54C3D9B05}"/>
              </a:ext>
            </a:extLst>
          </p:cNvPr>
          <p:cNvSpPr/>
          <p:nvPr/>
        </p:nvSpPr>
        <p:spPr>
          <a:xfrm>
            <a:off x="1144137" y="1977348"/>
            <a:ext cx="2210936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10, 8, 4, 1, 2, 3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ED7161-E01D-B099-BD49-6B30A0F4D872}"/>
              </a:ext>
            </a:extLst>
          </p:cNvPr>
          <p:cNvSpPr/>
          <p:nvPr/>
        </p:nvSpPr>
        <p:spPr>
          <a:xfrm>
            <a:off x="8836926" y="1966927"/>
            <a:ext cx="2210936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1, 2, 3, 4, 8, 10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3A236D-AB89-4761-7C4E-E16AD9BE6E69}"/>
              </a:ext>
            </a:extLst>
          </p:cNvPr>
          <p:cNvSpPr/>
          <p:nvPr/>
        </p:nvSpPr>
        <p:spPr>
          <a:xfrm>
            <a:off x="5188423" y="1618446"/>
            <a:ext cx="1815153" cy="15819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P</a:t>
            </a:r>
            <a:r>
              <a:rPr lang="en-US" sz="2000" dirty="0" err="1"/>
              <a:t>sort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B9DE57-41B9-0295-28D5-9C354095DCF7}"/>
              </a:ext>
            </a:extLst>
          </p:cNvPr>
          <p:cNvSpPr txBox="1"/>
          <p:nvPr/>
        </p:nvSpPr>
        <p:spPr>
          <a:xfrm>
            <a:off x="1146145" y="1392573"/>
            <a:ext cx="46679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062653BF-2E3A-02BA-AAE4-DFAE9FB2A5A4}"/>
              </a:ext>
            </a:extLst>
          </p:cNvPr>
          <p:cNvSpPr/>
          <p:nvPr/>
        </p:nvSpPr>
        <p:spPr>
          <a:xfrm>
            <a:off x="3355073" y="2305629"/>
            <a:ext cx="1815152" cy="24481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FB4E8EB4-B1AB-81F5-7740-EF7DE80A44D1}"/>
              </a:ext>
            </a:extLst>
          </p:cNvPr>
          <p:cNvSpPr/>
          <p:nvPr/>
        </p:nvSpPr>
        <p:spPr>
          <a:xfrm>
            <a:off x="7003575" y="2253545"/>
            <a:ext cx="1815152" cy="24481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A00FA7-2112-5C94-56DE-992024313737}"/>
              </a:ext>
            </a:extLst>
          </p:cNvPr>
          <p:cNvSpPr txBox="1">
            <a:spLocks/>
          </p:cNvSpPr>
          <p:nvPr/>
        </p:nvSpPr>
        <p:spPr>
          <a:xfrm>
            <a:off x="920470" y="5421266"/>
            <a:ext cx="10515600" cy="180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dirty="0"/>
              <a:t>Επειδή </a:t>
            </a:r>
            <a:r>
              <a:rPr lang="el-GR" b="1" dirty="0"/>
              <a:t>ΥΠΑΡΧΕΙ</a:t>
            </a:r>
            <a:r>
              <a:rPr lang="el-GR" dirty="0"/>
              <a:t> αλγόριθμος </a:t>
            </a:r>
            <a:r>
              <a:rPr lang="en-US" b="1" dirty="0" err="1"/>
              <a:t>P</a:t>
            </a:r>
            <a:r>
              <a:rPr lang="en-US" sz="1400" b="1" dirty="0" err="1"/>
              <a:t>sort</a:t>
            </a:r>
            <a:r>
              <a:rPr lang="el-GR" dirty="0"/>
              <a:t> (ή ισοδύναμα  πρόγραμμα</a:t>
            </a:r>
            <a:r>
              <a:rPr lang="en-US" dirty="0"/>
              <a:t>/</a:t>
            </a:r>
            <a:r>
              <a:rPr lang="el-GR" dirty="0"/>
              <a:t>μηχανή </a:t>
            </a:r>
            <a:r>
              <a:rPr lang="en-US" dirty="0"/>
              <a:t>Turing/</a:t>
            </a:r>
            <a:r>
              <a:rPr lang="el-GR" dirty="0"/>
              <a:t>…</a:t>
            </a:r>
            <a:r>
              <a:rPr lang="en-US" dirty="0"/>
              <a:t>)</a:t>
            </a:r>
            <a:r>
              <a:rPr lang="el-GR" dirty="0"/>
              <a:t> τέτοιος ώστε </a:t>
            </a:r>
            <a:r>
              <a:rPr lang="el-GR" b="1" dirty="0"/>
              <a:t>ΓΙΑ ΚΆΘΕ </a:t>
            </a:r>
            <a:r>
              <a:rPr lang="en-US" dirty="0"/>
              <a:t>input D</a:t>
            </a:r>
            <a:r>
              <a:rPr lang="el-GR" dirty="0"/>
              <a:t> να βγάζει το σωστό </a:t>
            </a:r>
            <a:r>
              <a:rPr lang="en-US" dirty="0"/>
              <a:t>output</a:t>
            </a:r>
            <a:r>
              <a:rPr lang="el-GR" dirty="0"/>
              <a:t> Π</a:t>
            </a:r>
            <a:r>
              <a:rPr lang="en-US" dirty="0"/>
              <a:t>(D)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842697-B3C3-8162-1E69-717FD01F745C}"/>
              </a:ext>
            </a:extLst>
          </p:cNvPr>
          <p:cNvSpPr txBox="1"/>
          <p:nvPr/>
        </p:nvSpPr>
        <p:spPr>
          <a:xfrm>
            <a:off x="8836926" y="1392572"/>
            <a:ext cx="99418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sz="3200" dirty="0"/>
              <a:t>Π(</a:t>
            </a:r>
            <a:r>
              <a:rPr lang="en-US" sz="3200" dirty="0"/>
              <a:t>D</a:t>
            </a:r>
            <a:r>
              <a:rPr lang="el-GR" sz="3200" dirty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8784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721A334-E1B8-2E0E-C98B-BF35EA778B1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Αλγόριθμος (ιδού ένας προφανής)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721A334-E1B8-2E0E-C98B-BF35EA778B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CBDB6-114A-2679-60C0-040ED2ABE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6251"/>
            <a:ext cx="10176803" cy="3160711"/>
          </a:xfrm>
        </p:spPr>
        <p:txBody>
          <a:bodyPr>
            <a:normAutofit/>
          </a:bodyPr>
          <a:lstStyle/>
          <a:p>
            <a:r>
              <a:rPr lang="en-US" dirty="0" err="1"/>
              <a:t>Έν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π</a:t>
            </a:r>
            <a:r>
              <a:rPr lang="en-US" dirty="0" err="1"/>
              <a:t>ροφ</a:t>
            </a:r>
            <a:r>
              <a:rPr lang="en-US" dirty="0"/>
              <a:t>α</a:t>
            </a:r>
            <a:r>
              <a:rPr lang="en-US" dirty="0" err="1"/>
              <a:t>νής</a:t>
            </a:r>
            <a:r>
              <a:rPr lang="en-US" dirty="0"/>
              <a:t> α</a:t>
            </a:r>
            <a:r>
              <a:rPr lang="en-US" dirty="0" err="1"/>
              <a:t>λγόριθμος</a:t>
            </a:r>
            <a:r>
              <a:rPr lang="en-US" dirty="0"/>
              <a:t> 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ξινόμησης</a:t>
            </a:r>
            <a:r>
              <a:rPr lang="en-US" dirty="0"/>
              <a:t> </a:t>
            </a:r>
            <a:r>
              <a:rPr lang="en-US" dirty="0" err="1"/>
              <a:t>λειτουργεί</a:t>
            </a:r>
            <a:r>
              <a:rPr lang="en-US" dirty="0"/>
              <a:t> </a:t>
            </a:r>
            <a:r>
              <a:rPr lang="en-US" dirty="0" err="1"/>
              <a:t>ως</a:t>
            </a:r>
            <a:r>
              <a:rPr lang="en-US" dirty="0"/>
              <a:t> </a:t>
            </a:r>
            <a:r>
              <a:rPr lang="en-US" dirty="0" err="1"/>
              <a:t>εξής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Βρίσκουμε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μικρότερο</a:t>
            </a:r>
            <a:r>
              <a:rPr lang="en-US" dirty="0"/>
              <a:t> </a:t>
            </a:r>
            <a:r>
              <a:rPr lang="en-US" dirty="0" err="1"/>
              <a:t>στοιχείο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λίστ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π</a:t>
            </a:r>
            <a:r>
              <a:rPr lang="en-US" dirty="0" err="1"/>
              <a:t>οθετούμε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π</a:t>
            </a:r>
            <a:r>
              <a:rPr lang="en-US" dirty="0" err="1"/>
              <a:t>ρώτη</a:t>
            </a:r>
            <a:r>
              <a:rPr lang="en-US" dirty="0"/>
              <a:t>, α</a:t>
            </a:r>
            <a:r>
              <a:rPr lang="en-US" dirty="0" err="1"/>
              <a:t>ριστερότερη</a:t>
            </a:r>
            <a:r>
              <a:rPr lang="en-US" dirty="0"/>
              <a:t> </a:t>
            </a:r>
            <a:r>
              <a:rPr lang="en-US" dirty="0" err="1"/>
              <a:t>θέση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Α</a:t>
            </a:r>
            <a:r>
              <a:rPr lang="en-US" dirty="0"/>
              <a:t>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στοιχεί</a:t>
            </a:r>
            <a:r>
              <a:rPr lang="en-US" dirty="0"/>
              <a:t>α π</a:t>
            </a:r>
            <a:r>
              <a:rPr lang="en-US" dirty="0" err="1"/>
              <a:t>ου</a:t>
            </a:r>
            <a:r>
              <a:rPr lang="en-US" dirty="0"/>
              <a:t> απ</a:t>
            </a:r>
            <a:r>
              <a:rPr lang="en-US" dirty="0" err="1"/>
              <a:t>ομένουν</a:t>
            </a:r>
            <a:r>
              <a:rPr lang="en-US" dirty="0"/>
              <a:t>, β</a:t>
            </a:r>
            <a:r>
              <a:rPr lang="en-US" dirty="0" err="1"/>
              <a:t>ρίσκουμε</a:t>
            </a:r>
            <a:r>
              <a:rPr lang="en-US" dirty="0"/>
              <a:t> </a:t>
            </a:r>
            <a:r>
              <a:rPr lang="en-US" dirty="0" err="1"/>
              <a:t>ξ</a:t>
            </a:r>
            <a:r>
              <a:rPr lang="en-US" dirty="0"/>
              <a:t>α</a:t>
            </a:r>
            <a:r>
              <a:rPr lang="en-US" dirty="0" err="1"/>
              <a:t>νά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μικρότερο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π</a:t>
            </a:r>
            <a:r>
              <a:rPr lang="en-US" dirty="0" err="1"/>
              <a:t>οθετούμε</a:t>
            </a:r>
            <a:r>
              <a:rPr lang="en-US" dirty="0"/>
              <a:t> </a:t>
            </a:r>
            <a:r>
              <a:rPr lang="en-US" dirty="0" err="1"/>
              <a:t>στη</a:t>
            </a:r>
            <a:r>
              <a:rPr lang="en-US" dirty="0"/>
              <a:t> </a:t>
            </a:r>
            <a:r>
              <a:rPr lang="en-US" dirty="0" err="1"/>
              <a:t>δεύτερη</a:t>
            </a:r>
            <a:r>
              <a:rPr lang="en-US" dirty="0"/>
              <a:t> </a:t>
            </a:r>
            <a:r>
              <a:rPr lang="en-US" dirty="0" err="1"/>
              <a:t>θέση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Συνεχίζουμε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ίδιο</a:t>
            </a:r>
            <a:r>
              <a:rPr lang="en-US" dirty="0"/>
              <a:t> </a:t>
            </a:r>
            <a:r>
              <a:rPr lang="en-US" dirty="0" err="1"/>
              <a:t>τρό</a:t>
            </a:r>
            <a:r>
              <a:rPr lang="en-US" dirty="0"/>
              <a:t>π</a:t>
            </a:r>
            <a:r>
              <a:rPr lang="en-US" dirty="0" err="1"/>
              <a:t>ο</a:t>
            </a:r>
            <a:r>
              <a:rPr lang="en-US" dirty="0"/>
              <a:t>, </a:t>
            </a:r>
            <a:r>
              <a:rPr lang="en-US" dirty="0" err="1"/>
              <a:t>μέχρι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το</a:t>
            </a:r>
            <a:r>
              <a:rPr lang="en-US" dirty="0"/>
              <a:t>π</a:t>
            </a:r>
            <a:r>
              <a:rPr lang="en-US" dirty="0" err="1"/>
              <a:t>οθετηθούν</a:t>
            </a:r>
            <a:r>
              <a:rPr lang="en-US" dirty="0"/>
              <a:t> </a:t>
            </a:r>
            <a:r>
              <a:rPr lang="en-US" dirty="0" err="1"/>
              <a:t>όλ</a:t>
            </a:r>
            <a:r>
              <a:rPr lang="en-US" dirty="0"/>
              <a:t>α 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στοιχεί</a:t>
            </a:r>
            <a:r>
              <a:rPr lang="en-US" dirty="0"/>
              <a:t>α </a:t>
            </a:r>
            <a:r>
              <a:rPr lang="en-US" dirty="0" err="1"/>
              <a:t>στη</a:t>
            </a:r>
            <a:r>
              <a:rPr lang="en-US" dirty="0"/>
              <a:t> </a:t>
            </a:r>
            <a:r>
              <a:rPr lang="en-US" dirty="0" err="1"/>
              <a:t>σωστή</a:t>
            </a:r>
            <a:r>
              <a:rPr lang="en-US" dirty="0"/>
              <a:t> </a:t>
            </a:r>
            <a:r>
              <a:rPr lang="en-US" dirty="0" err="1"/>
              <a:t>σειρά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797A88-F5F2-98FD-DEC2-8512837CF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598A5F-1CA9-EDDF-432C-52C17D5CD23E}"/>
              </a:ext>
            </a:extLst>
          </p:cNvPr>
          <p:cNvSpPr/>
          <p:nvPr/>
        </p:nvSpPr>
        <p:spPr>
          <a:xfrm>
            <a:off x="57478" y="1532969"/>
            <a:ext cx="1757253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10, 8, 4, 1, 2, 3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74F59C-7F99-0F0C-A0CA-0AC0E1654A58}"/>
              </a:ext>
            </a:extLst>
          </p:cNvPr>
          <p:cNvSpPr/>
          <p:nvPr/>
        </p:nvSpPr>
        <p:spPr>
          <a:xfrm>
            <a:off x="1964916" y="1523066"/>
            <a:ext cx="1757253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1, 8, 4, 10, 2, 3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2CF397-406E-E6B6-9A65-866E7D33721E}"/>
              </a:ext>
            </a:extLst>
          </p:cNvPr>
          <p:cNvSpPr/>
          <p:nvPr/>
        </p:nvSpPr>
        <p:spPr>
          <a:xfrm>
            <a:off x="5694254" y="1532969"/>
            <a:ext cx="1757253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1, 2, 3, 10, 8, 4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12BCAE-55B4-842C-493F-EDC57BFB6CDA}"/>
              </a:ext>
            </a:extLst>
          </p:cNvPr>
          <p:cNvSpPr/>
          <p:nvPr/>
        </p:nvSpPr>
        <p:spPr>
          <a:xfrm>
            <a:off x="3902816" y="1523066"/>
            <a:ext cx="1625787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1, 2, 4, 10, 8, 3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76845F-566B-FE40-C253-1ACF7167E16D}"/>
              </a:ext>
            </a:extLst>
          </p:cNvPr>
          <p:cNvSpPr/>
          <p:nvPr/>
        </p:nvSpPr>
        <p:spPr>
          <a:xfrm>
            <a:off x="7625879" y="1542873"/>
            <a:ext cx="1757253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1, 2, 3, 4, 8, 10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9DF66B-466B-590E-0BDB-47B72D39010C}"/>
              </a:ext>
            </a:extLst>
          </p:cNvPr>
          <p:cNvSpPr/>
          <p:nvPr/>
        </p:nvSpPr>
        <p:spPr>
          <a:xfrm>
            <a:off x="9557504" y="1537730"/>
            <a:ext cx="2210936" cy="820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1, 2, 3, 4, 8, 10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01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0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E921D-B4AE-E9D0-E434-FD04261C5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Σημείωση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E89D2A-C00A-8B31-536C-ED31F1B09B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l-GR" dirty="0"/>
                  <a:t>Υπάρχουν πολλοί άλλοι αλγόριθμοι για την ταξινόμηση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dirty="0"/>
                  <a:t>Θα δούμε περισσότερους στο </a:t>
                </a:r>
                <a:r>
                  <a:rPr lang="en-US" dirty="0"/>
                  <a:t>CS380 </a:t>
                </a:r>
                <a:r>
                  <a:rPr lang="el-GR" dirty="0"/>
                  <a:t>το εαρινό εξάμηνο 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dirty="0"/>
                  <a:t>Σαν άσκηση για το σπίτι: </a:t>
                </a:r>
              </a:p>
              <a:p>
                <a:pPr lvl="1"/>
                <a:r>
                  <a:rPr lang="el-GR" dirty="0"/>
                  <a:t>Αποδείξτε την ορθότητα του προφανούς αλγόριθμου με επαγωγή</a:t>
                </a:r>
                <a:br>
                  <a:rPr lang="el-GR" dirty="0"/>
                </a:br>
                <a:r>
                  <a:rPr lang="el-GR" b="1" dirty="0" err="1"/>
                  <a:t>Υπ</a:t>
                </a:r>
                <a:r>
                  <a:rPr lang="en-US" b="1" dirty="0" err="1"/>
                  <a:t>ό</a:t>
                </a:r>
                <a:r>
                  <a:rPr lang="el-GR" b="1" dirty="0" err="1"/>
                  <a:t>δειξη</a:t>
                </a:r>
                <a:r>
                  <a:rPr lang="el-GR" dirty="0"/>
                  <a:t>: Αποδείξτε πως μ</a:t>
                </a:r>
                <a:r>
                  <a:rPr lang="en-US" dirty="0" err="1"/>
                  <a:t>ετά</a:t>
                </a:r>
                <a:r>
                  <a:rPr lang="en-US" dirty="0"/>
                  <a:t> απ</a:t>
                </a:r>
                <a:r>
                  <a:rPr lang="en-US" dirty="0" err="1"/>
                  <a:t>ό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επαναλήψεις </a:t>
                </a:r>
                <a:r>
                  <a:rPr lang="en-US" dirty="0" err="1"/>
                  <a:t>του</a:t>
                </a:r>
                <a:r>
                  <a:rPr lang="en-US" dirty="0"/>
                  <a:t> α</a:t>
                </a:r>
                <a:r>
                  <a:rPr lang="en-US" dirty="0" err="1"/>
                  <a:t>λγορίθμου</a:t>
                </a:r>
                <a:r>
                  <a:rPr lang="en-US" dirty="0"/>
                  <a:t>, </a:t>
                </a:r>
                <a:r>
                  <a:rPr lang="en-US" dirty="0" err="1"/>
                  <a:t>οι</a:t>
                </a:r>
                <a:r>
                  <a:rPr lang="en-US" dirty="0"/>
                  <a:t> π</a:t>
                </a:r>
                <a:r>
                  <a:rPr lang="en-US" dirty="0" err="1"/>
                  <a:t>ρώτες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 err="1"/>
                  <a:t>θέσεις</a:t>
                </a:r>
                <a:r>
                  <a:rPr lang="en-US" dirty="0"/>
                  <a:t> π</a:t>
                </a:r>
                <a:r>
                  <a:rPr lang="en-US" dirty="0" err="1"/>
                  <a:t>εριέχουν</a:t>
                </a:r>
                <a:r>
                  <a:rPr lang="en-US" dirty="0"/>
                  <a:t> </a:t>
                </a:r>
                <a:r>
                  <a:rPr lang="en-US" dirty="0" err="1"/>
                  <a:t>τ</a:t>
                </a:r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μικρότερ</a:t>
                </a:r>
                <a:r>
                  <a:rPr lang="en-US" dirty="0"/>
                  <a:t>α </a:t>
                </a:r>
                <a:r>
                  <a:rPr lang="en-US" dirty="0" err="1"/>
                  <a:t>στοιχεί</a:t>
                </a:r>
                <a:r>
                  <a:rPr lang="en-US" dirty="0"/>
                  <a:t>α </a:t>
                </a:r>
                <a:r>
                  <a:rPr lang="en-US" dirty="0" err="1"/>
                  <a:t>του</a:t>
                </a:r>
                <a:r>
                  <a:rPr lang="en-US" dirty="0"/>
                  <a:t> π</a:t>
                </a:r>
                <a:r>
                  <a:rPr lang="en-US" dirty="0" err="1"/>
                  <a:t>ίν</a:t>
                </a:r>
                <a:r>
                  <a:rPr lang="en-US" dirty="0"/>
                  <a:t>α</a:t>
                </a:r>
                <a:r>
                  <a:rPr lang="en-US" dirty="0" err="1"/>
                  <a:t>κ</a:t>
                </a:r>
                <a:r>
                  <a:rPr lang="en-US" dirty="0"/>
                  <a:t>α, </a:t>
                </a:r>
                <a:r>
                  <a:rPr lang="en-US" dirty="0" err="1"/>
                  <a:t>σε</a:t>
                </a:r>
                <a:r>
                  <a:rPr lang="en-US" dirty="0"/>
                  <a:t> </a:t>
                </a:r>
                <a:r>
                  <a:rPr lang="el-GR" dirty="0"/>
                  <a:t>μη φθίνουσα</a:t>
                </a:r>
                <a:r>
                  <a:rPr lang="en-US" dirty="0"/>
                  <a:t> </a:t>
                </a:r>
                <a:r>
                  <a:rPr lang="en-US" dirty="0" err="1"/>
                  <a:t>σειρά</a:t>
                </a:r>
                <a:r>
                  <a:rPr lang="en-US" dirty="0"/>
                  <a:t>.</a:t>
                </a:r>
                <a:endParaRPr lang="el-GR" dirty="0"/>
              </a:p>
              <a:p>
                <a:r>
                  <a:rPr lang="el-GR" dirty="0"/>
                  <a:t>Η ουσία είναι πως </a:t>
                </a:r>
                <a:r>
                  <a:rPr lang="el-GR" i="1" dirty="0"/>
                  <a:t>για οποιαδήποτε ακολουθία</a:t>
                </a:r>
                <a:r>
                  <a:rPr lang="el-GR" dirty="0"/>
                  <a:t>, ο αλγόριθμος παράγει το ζητούμενο</a:t>
                </a:r>
                <a:r>
                  <a:rPr lang="en-US" dirty="0"/>
                  <a:t> </a:t>
                </a:r>
                <a:r>
                  <a:rPr lang="el-GR" dirty="0"/>
                  <a:t>και άρα το πρόβλημα της ταξινόμησης είναι </a:t>
                </a:r>
                <a:r>
                  <a:rPr lang="el-GR" dirty="0" err="1"/>
                  <a:t>επιλύσιμο</a:t>
                </a:r>
                <a:r>
                  <a:rPr lang="en-US" dirty="0"/>
                  <a:t>/</a:t>
                </a:r>
                <a:r>
                  <a:rPr lang="el-GR" dirty="0"/>
                  <a:t>υπολογίσιμο.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E89D2A-C00A-8B31-536C-ED31F1B09B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035" b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41A0D0-E1C7-9F42-4D49-4A3782E3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646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C301E-6D29-DA82-988A-82F50770E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Επιλύσιμο</a:t>
            </a:r>
            <a:r>
              <a:rPr lang="en-US" dirty="0"/>
              <a:t>/</a:t>
            </a:r>
            <a:r>
              <a:rPr lang="el-GR" dirty="0"/>
              <a:t>υπολογίσιμο πρόβλημα</a:t>
            </a:r>
            <a:r>
              <a:rPr lang="en-US" dirty="0"/>
              <a:t> </a:t>
            </a:r>
            <a:r>
              <a:rPr lang="el-GR" dirty="0"/>
              <a:t>Π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8B5895-7B0C-5F80-203C-7176FAFF64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3040"/>
                <a:ext cx="10515600" cy="233523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l-GR" b="0" dirty="0"/>
                  <a:t>Συνεπώς το πρόβλημα Π είναι υπολογίσιμο όταν </a:t>
                </a:r>
                <a:endParaRPr lang="el-GR" dirty="0"/>
              </a:p>
              <a:p>
                <a:pPr marL="0" indent="0">
                  <a:buNone/>
                </a:pPr>
                <a:r>
                  <a:rPr lang="el-GR" sz="4400" b="0" dirty="0"/>
                  <a:t>			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 ∀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l-GR" sz="4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sz="44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4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</m:d>
                    <m:r>
                      <a:rPr lang="en-US" sz="4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</a:rPr>
                      <m:t>Π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endParaRPr lang="en-US" sz="4400" dirty="0"/>
              </a:p>
              <a:p>
                <a:pPr marL="0" indent="0">
                  <a:buNone/>
                </a:pPr>
                <a:r>
                  <a:rPr lang="el-GR" dirty="0" err="1">
                    <a:highlight>
                      <a:srgbClr val="00FFFF"/>
                    </a:highlight>
                  </a:rPr>
                  <a:t>Ερ</a:t>
                </a:r>
                <a:r>
                  <a:rPr lang="en-US" dirty="0" err="1">
                    <a:highlight>
                      <a:srgbClr val="00FFFF"/>
                    </a:highlight>
                  </a:rPr>
                  <a:t>ώ</a:t>
                </a:r>
                <a:r>
                  <a:rPr lang="el-GR" dirty="0" err="1">
                    <a:highlight>
                      <a:srgbClr val="00FFFF"/>
                    </a:highlight>
                  </a:rPr>
                  <a:t>τημα</a:t>
                </a:r>
                <a:r>
                  <a:rPr lang="el-GR" dirty="0"/>
                  <a:t>:  Ποια η διαφορά του παραπάνω με το </a:t>
                </a:r>
                <a:br>
                  <a:rPr lang="el-GR" dirty="0"/>
                </a:br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Π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8B5895-7B0C-5F80-203C-7176FAFF64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3040"/>
                <a:ext cx="10515600" cy="2335237"/>
              </a:xfrm>
              <a:blipFill>
                <a:blip r:embed="rId2"/>
                <a:stretch>
                  <a:fillRect l="-1206" t="-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767E2-1F75-DF78-D9E2-2932B8C05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8E35761-8C54-1893-6E63-AD9EAFFF15F3}"/>
              </a:ext>
            </a:extLst>
          </p:cNvPr>
          <p:cNvSpPr txBox="1">
            <a:spLocks/>
          </p:cNvSpPr>
          <p:nvPr/>
        </p:nvSpPr>
        <p:spPr>
          <a:xfrm>
            <a:off x="584982" y="3798277"/>
            <a:ext cx="10515600" cy="2518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/>
              <a:t>Cheating by hard-coding!</a:t>
            </a:r>
          </a:p>
          <a:p>
            <a:pPr>
              <a:buFontTx/>
              <a:buChar char="-"/>
            </a:pPr>
            <a:r>
              <a:rPr lang="en-US" b="1" dirty="0" err="1">
                <a:highlight>
                  <a:srgbClr val="FFFF00"/>
                </a:highlight>
              </a:rPr>
              <a:t>Η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υ</a:t>
            </a:r>
            <a:r>
              <a:rPr lang="en-US" b="1" dirty="0">
                <a:highlight>
                  <a:srgbClr val="FFFF00"/>
                </a:highlight>
              </a:rPr>
              <a:t>π</a:t>
            </a:r>
            <a:r>
              <a:rPr lang="en-US" b="1" dirty="0" err="1">
                <a:highlight>
                  <a:srgbClr val="FFFF00"/>
                </a:highlight>
              </a:rPr>
              <a:t>ολογισιμότητ</a:t>
            </a:r>
            <a:r>
              <a:rPr lang="en-US" b="1" dirty="0">
                <a:highlight>
                  <a:srgbClr val="FFFF00"/>
                </a:highlight>
              </a:rPr>
              <a:t>α </a:t>
            </a:r>
            <a:r>
              <a:rPr lang="en-US" b="1" dirty="0" err="1">
                <a:highlight>
                  <a:srgbClr val="FFFF00"/>
                </a:highlight>
              </a:rPr>
              <a:t>δεν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λέει</a:t>
            </a:r>
            <a:r>
              <a:rPr lang="en-US" b="1" dirty="0">
                <a:highlight>
                  <a:srgbClr val="FFFF00"/>
                </a:highlight>
              </a:rPr>
              <a:t> «</a:t>
            </a:r>
            <a:r>
              <a:rPr lang="en-US" b="1" dirty="0" err="1">
                <a:highlight>
                  <a:srgbClr val="FFFF00"/>
                </a:highlight>
              </a:rPr>
              <a:t>κάθε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μεμονωμένη</a:t>
            </a:r>
            <a:r>
              <a:rPr lang="en-US" b="1" dirty="0">
                <a:highlight>
                  <a:srgbClr val="FFFF00"/>
                </a:highlight>
              </a:rPr>
              <a:t> π</a:t>
            </a:r>
            <a:r>
              <a:rPr lang="en-US" b="1" dirty="0" err="1">
                <a:highlight>
                  <a:srgbClr val="FFFF00"/>
                </a:highlight>
              </a:rPr>
              <a:t>ερί</a:t>
            </a:r>
            <a:r>
              <a:rPr lang="en-US" b="1" dirty="0">
                <a:highlight>
                  <a:srgbClr val="FFFF00"/>
                </a:highlight>
              </a:rPr>
              <a:t>π</a:t>
            </a:r>
            <a:r>
              <a:rPr lang="en-US" b="1" dirty="0" err="1">
                <a:highlight>
                  <a:srgbClr val="FFFF00"/>
                </a:highlight>
              </a:rPr>
              <a:t>τωση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έχει</a:t>
            </a:r>
            <a:r>
              <a:rPr lang="en-US" b="1" dirty="0">
                <a:highlight>
                  <a:srgbClr val="FFFF00"/>
                </a:highlight>
              </a:rPr>
              <a:t> απ</a:t>
            </a:r>
            <a:r>
              <a:rPr lang="en-US" b="1" dirty="0" err="1">
                <a:highlight>
                  <a:srgbClr val="FFFF00"/>
                </a:highlight>
              </a:rPr>
              <a:t>άντηση</a:t>
            </a:r>
            <a:r>
              <a:rPr lang="en-US" b="1" dirty="0">
                <a:highlight>
                  <a:srgbClr val="FFFF00"/>
                </a:highlight>
              </a:rPr>
              <a:t>». </a:t>
            </a:r>
          </a:p>
          <a:p>
            <a:pPr>
              <a:buFontTx/>
              <a:buChar char="-"/>
            </a:pPr>
            <a:r>
              <a:rPr lang="en-US" b="1" dirty="0" err="1">
                <a:highlight>
                  <a:srgbClr val="FFFF00"/>
                </a:highlight>
              </a:rPr>
              <a:t>Λέει</a:t>
            </a:r>
            <a:r>
              <a:rPr lang="en-US" b="1" dirty="0">
                <a:highlight>
                  <a:srgbClr val="FFFF00"/>
                </a:highlight>
              </a:rPr>
              <a:t> «</a:t>
            </a:r>
            <a:r>
              <a:rPr lang="en-US" b="1" dirty="0" err="1">
                <a:highlight>
                  <a:srgbClr val="FFFF00"/>
                </a:highlight>
              </a:rPr>
              <a:t>υ</a:t>
            </a:r>
            <a:r>
              <a:rPr lang="en-US" b="1" dirty="0">
                <a:highlight>
                  <a:srgbClr val="FFFF00"/>
                </a:highlight>
              </a:rPr>
              <a:t>π</a:t>
            </a:r>
            <a:r>
              <a:rPr lang="en-US" b="1" dirty="0" err="1">
                <a:highlight>
                  <a:srgbClr val="FFFF00"/>
                </a:highlight>
              </a:rPr>
              <a:t>άρχει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μί</a:t>
            </a:r>
            <a:r>
              <a:rPr lang="en-US" b="1" dirty="0">
                <a:highlight>
                  <a:srgbClr val="FFFF00"/>
                </a:highlight>
              </a:rPr>
              <a:t>α </a:t>
            </a:r>
            <a:r>
              <a:rPr lang="en-US" b="1" dirty="0" err="1">
                <a:highlight>
                  <a:srgbClr val="FFFF00"/>
                </a:highlight>
              </a:rPr>
              <a:t>μηχ</a:t>
            </a:r>
            <a:r>
              <a:rPr lang="en-US" b="1" dirty="0">
                <a:highlight>
                  <a:srgbClr val="FFFF00"/>
                </a:highlight>
              </a:rPr>
              <a:t>α</a:t>
            </a:r>
            <a:r>
              <a:rPr lang="en-US" b="1" dirty="0" err="1">
                <a:highlight>
                  <a:srgbClr val="FFFF00"/>
                </a:highlight>
              </a:rPr>
              <a:t>νική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μέθοδος</a:t>
            </a:r>
            <a:r>
              <a:rPr lang="en-US" b="1" dirty="0">
                <a:highlight>
                  <a:srgbClr val="FFFF00"/>
                </a:highlight>
              </a:rPr>
              <a:t> π</a:t>
            </a:r>
            <a:r>
              <a:rPr lang="en-US" b="1" dirty="0" err="1">
                <a:highlight>
                  <a:srgbClr val="FFFF00"/>
                </a:highlight>
              </a:rPr>
              <a:t>ου</a:t>
            </a:r>
            <a:r>
              <a:rPr lang="en-US" b="1" dirty="0">
                <a:highlight>
                  <a:srgbClr val="FFFF00"/>
                </a:highlight>
              </a:rPr>
              <a:t> β</a:t>
            </a:r>
            <a:r>
              <a:rPr lang="en-US" b="1" dirty="0" err="1">
                <a:highlight>
                  <a:srgbClr val="FFFF00"/>
                </a:highlight>
              </a:rPr>
              <a:t>ρίσκει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την</a:t>
            </a:r>
            <a:r>
              <a:rPr lang="en-US" b="1" dirty="0">
                <a:highlight>
                  <a:srgbClr val="FFFF00"/>
                </a:highlight>
              </a:rPr>
              <a:t> απ</a:t>
            </a:r>
            <a:r>
              <a:rPr lang="en-US" b="1" dirty="0" err="1">
                <a:highlight>
                  <a:srgbClr val="FFFF00"/>
                </a:highlight>
              </a:rPr>
              <a:t>άντηση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σε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όλες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τις</a:t>
            </a:r>
            <a:r>
              <a:rPr lang="en-US" b="1" dirty="0">
                <a:highlight>
                  <a:srgbClr val="FFFF00"/>
                </a:highlight>
              </a:rPr>
              <a:t> π</a:t>
            </a:r>
            <a:r>
              <a:rPr lang="en-US" b="1" dirty="0" err="1">
                <a:highlight>
                  <a:srgbClr val="FFFF00"/>
                </a:highlight>
              </a:rPr>
              <a:t>ερι</a:t>
            </a:r>
            <a:r>
              <a:rPr lang="en-US" b="1" dirty="0">
                <a:highlight>
                  <a:srgbClr val="FFFF00"/>
                </a:highlight>
              </a:rPr>
              <a:t>π</a:t>
            </a:r>
            <a:r>
              <a:rPr lang="en-US" b="1" dirty="0" err="1">
                <a:highlight>
                  <a:srgbClr val="FFFF00"/>
                </a:highlight>
              </a:rPr>
              <a:t>τώσεις</a:t>
            </a:r>
            <a:r>
              <a:rPr lang="en-US" b="1" dirty="0">
                <a:highlight>
                  <a:srgbClr val="FFFF00"/>
                </a:highlight>
              </a:rPr>
              <a:t>».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569245-4AB8-3B5B-0AF0-882282819627}"/>
              </a:ext>
            </a:extLst>
          </p:cNvPr>
          <p:cNvSpPr txBox="1"/>
          <p:nvPr/>
        </p:nvSpPr>
        <p:spPr>
          <a:xfrm>
            <a:off x="8318054" y="3059723"/>
            <a:ext cx="3873946" cy="1200329"/>
          </a:xfrm>
          <a:prstGeom prst="rect">
            <a:avLst/>
          </a:prstGeom>
          <a:noFill/>
          <a:ln w="4762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Για την </a:t>
            </a:r>
            <a:r>
              <a:rPr lang="el-GR" dirty="0" err="1"/>
              <a:t>ακολουθ</a:t>
            </a:r>
            <a:r>
              <a:rPr lang="en-US" dirty="0" err="1"/>
              <a:t>ί</a:t>
            </a:r>
            <a:r>
              <a:rPr lang="el-GR" dirty="0"/>
              <a:t>α </a:t>
            </a:r>
            <a:r>
              <a:rPr lang="en-US" dirty="0"/>
              <a:t>D=[</a:t>
            </a:r>
            <a:r>
              <a:rPr lang="el-GR" dirty="0"/>
              <a:t> 10, 8, 4, 1, 2, 3</a:t>
            </a:r>
            <a:r>
              <a:rPr lang="en-US" dirty="0"/>
              <a:t>]</a:t>
            </a:r>
          </a:p>
          <a:p>
            <a:r>
              <a:rPr lang="el-GR" dirty="0"/>
              <a:t>Θεωρείστε το πρόγραμμα </a:t>
            </a:r>
          </a:p>
          <a:p>
            <a:r>
              <a:rPr lang="en-US" b="1" dirty="0"/>
              <a:t>def</a:t>
            </a:r>
            <a:r>
              <a:rPr lang="en-US" dirty="0"/>
              <a:t>  </a:t>
            </a:r>
            <a:r>
              <a:rPr lang="en-US" i="1" dirty="0" err="1"/>
              <a:t>cheat_P_for_this_D</a:t>
            </a:r>
            <a:r>
              <a:rPr lang="en-US" dirty="0"/>
              <a:t>(D):</a:t>
            </a:r>
          </a:p>
          <a:p>
            <a:r>
              <a:rPr lang="en-US" dirty="0"/>
              <a:t>	</a:t>
            </a:r>
            <a:r>
              <a:rPr lang="en-US" b="1" dirty="0"/>
              <a:t>return</a:t>
            </a:r>
            <a:r>
              <a:rPr lang="en-US" dirty="0"/>
              <a:t> 1,2,3,</a:t>
            </a:r>
            <a:r>
              <a:rPr lang="el-GR" dirty="0"/>
              <a:t>4,</a:t>
            </a:r>
            <a:r>
              <a:rPr lang="en-US" dirty="0"/>
              <a:t>8,10</a:t>
            </a:r>
          </a:p>
        </p:txBody>
      </p:sp>
    </p:spTree>
    <p:extLst>
      <p:ext uri="{BB962C8B-B14F-4D97-AF65-F5344CB8AC3E}">
        <p14:creationId xmlns:p14="http://schemas.microsoft.com/office/powerpoint/2010/main" val="268919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4577-27F6-FD12-DCD1-F29B2F7EF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19" y="136525"/>
            <a:ext cx="11380763" cy="1325563"/>
          </a:xfrm>
        </p:spPr>
        <p:txBody>
          <a:bodyPr>
            <a:normAutofit/>
          </a:bodyPr>
          <a:lstStyle/>
          <a:p>
            <a:r>
              <a:rPr lang="en-US" dirty="0" err="1"/>
              <a:t>Ά</a:t>
            </a:r>
            <a:r>
              <a:rPr lang="el-GR" dirty="0" err="1"/>
              <a:t>λλα</a:t>
            </a:r>
            <a:r>
              <a:rPr lang="el-GR" dirty="0"/>
              <a:t> παραδείγματα υπολογίσιμων προβλημάτων; 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FB3FE8-2026-166E-915B-FB87213C8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7019" y="4280644"/>
            <a:ext cx="3937166" cy="186789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D9BD5-C687-938A-1B5D-ADC003A23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4BE908-7D0C-6522-A1DD-161A73976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074" y="4280644"/>
            <a:ext cx="1519797" cy="17985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D1BF51-E914-F962-932E-369DC5488648}"/>
                  </a:ext>
                </a:extLst>
              </p:cNvPr>
              <p:cNvSpPr txBox="1"/>
              <p:nvPr/>
            </p:nvSpPr>
            <p:spPr>
              <a:xfrm>
                <a:off x="1285743" y="1457749"/>
                <a:ext cx="9620513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US" sz="3600" dirty="0" err="1"/>
                  <a:t>Δοθέντος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ενός</a:t>
                </a:r>
                <a:r>
                  <a:rPr lang="en-US" sz="3600" dirty="0"/>
                  <a:t> α</a:t>
                </a:r>
                <a:r>
                  <a:rPr lang="en-US" sz="3600" dirty="0" err="1"/>
                  <a:t>ριθμού</a:t>
                </a:r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3600" dirty="0"/>
                  <a:t>, </a:t>
                </a:r>
                <a:r>
                  <a:rPr lang="en-US" sz="3600" dirty="0" err="1"/>
                  <a:t>είν</a:t>
                </a:r>
                <a:r>
                  <a:rPr lang="en-US" sz="3600" dirty="0"/>
                  <a:t>α</a:t>
                </a:r>
                <a:r>
                  <a:rPr lang="en-US" sz="3600" dirty="0" err="1"/>
                  <a:t>ι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άρτιος</a:t>
                </a:r>
                <a:r>
                  <a:rPr lang="en-US" sz="3600" dirty="0"/>
                  <a:t>; 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3600" dirty="0" err="1"/>
                  <a:t>Δοθέντος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ενός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γράφου</a:t>
                </a:r>
                <a:r>
                  <a:rPr lang="en-US" sz="3600" dirty="0"/>
                  <a:t>, </a:t>
                </a:r>
                <a:r>
                  <a:rPr lang="en-US" sz="3600" dirty="0" err="1"/>
                  <a:t>είν</a:t>
                </a:r>
                <a:r>
                  <a:rPr lang="en-US" sz="3600" dirty="0"/>
                  <a:t>α</a:t>
                </a:r>
                <a:r>
                  <a:rPr lang="en-US" sz="3600" dirty="0" err="1"/>
                  <a:t>ι</a:t>
                </a:r>
                <a:r>
                  <a:rPr lang="en-US" sz="3600" dirty="0"/>
                  <a:t> </a:t>
                </a:r>
                <a:r>
                  <a:rPr lang="en-US" sz="3600" dirty="0" err="1"/>
                  <a:t>συνεκτικός</a:t>
                </a:r>
                <a:r>
                  <a:rPr lang="en-US" sz="3600" dirty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3600" dirty="0" err="1"/>
                  <a:t>Δοθέντος</a:t>
                </a:r>
                <a:r>
                  <a:rPr lang="en-US" sz="3600" dirty="0"/>
                  <a:t> </a:t>
                </a:r>
                <a:r>
                  <a:rPr lang="en-US" sz="3600" dirty="0" err="1"/>
                  <a:t>ενός</a:t>
                </a:r>
                <a:r>
                  <a:rPr lang="en-US" sz="3600" dirty="0"/>
                  <a:t> α</a:t>
                </a:r>
                <a:r>
                  <a:rPr lang="en-US" sz="3600" dirty="0" err="1"/>
                  <a:t>ριθμού</a:t>
                </a:r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3600" dirty="0"/>
                  <a:t>, </a:t>
                </a:r>
                <a:r>
                  <a:rPr lang="en-US" sz="3600" dirty="0" err="1"/>
                  <a:t>είν</a:t>
                </a:r>
                <a:r>
                  <a:rPr lang="en-US" sz="3600" dirty="0"/>
                  <a:t>α</a:t>
                </a:r>
                <a:r>
                  <a:rPr lang="en-US" sz="3600" dirty="0" err="1"/>
                  <a:t>ι</a:t>
                </a:r>
                <a:r>
                  <a:rPr lang="en-US" sz="3600" dirty="0"/>
                  <a:t> π</a:t>
                </a:r>
                <a:r>
                  <a:rPr lang="en-US" sz="3600" dirty="0" err="1"/>
                  <a:t>ρώτος</a:t>
                </a:r>
                <a:r>
                  <a:rPr lang="en-US" sz="3600" dirty="0"/>
                  <a:t>;</a:t>
                </a:r>
              </a:p>
              <a:p>
                <a:pPr marL="285750" indent="-285750">
                  <a:buFontTx/>
                  <a:buChar char="-"/>
                </a:pPr>
                <a:r>
                  <a:rPr lang="el-GR" sz="3600" dirty="0"/>
                  <a:t>Δοθέντος δύο αριθμών </a:t>
                </a:r>
                <a:r>
                  <a:rPr lang="en-US" sz="3600" dirty="0" err="1"/>
                  <a:t>a,b</a:t>
                </a:r>
                <a:r>
                  <a:rPr lang="en-US" sz="3600" dirty="0"/>
                  <a:t>,</a:t>
                </a:r>
                <a:r>
                  <a:rPr lang="el-GR" sz="3600" dirty="0"/>
                  <a:t> ποιος είναι ο ΜΚΔ;</a:t>
                </a:r>
              </a:p>
              <a:p>
                <a:pPr marL="285750" indent="-285750">
                  <a:buFontTx/>
                  <a:buChar char="-"/>
                </a:pPr>
                <a:r>
                  <a:rPr lang="el-GR" sz="3600" dirty="0"/>
                  <a:t>… </a:t>
                </a:r>
                <a:endParaRPr lang="en-US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D1BF51-E914-F962-932E-369DC5488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743" y="1457749"/>
                <a:ext cx="9620513" cy="2862322"/>
              </a:xfrm>
              <a:prstGeom prst="rect">
                <a:avLst/>
              </a:prstGeom>
              <a:blipFill>
                <a:blip r:embed="rId4"/>
                <a:stretch>
                  <a:fillRect l="-1979" t="-3524" r="-528" b="-7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1753FBC-2A21-FFC0-2C5F-0F364CF51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6073" y="4278949"/>
            <a:ext cx="1519797" cy="186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DCA87-FACD-DF69-F3B8-4838B8FB5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365125"/>
            <a:ext cx="11844997" cy="1325563"/>
          </a:xfrm>
        </p:spPr>
        <p:txBody>
          <a:bodyPr/>
          <a:lstStyle/>
          <a:p>
            <a:r>
              <a:rPr lang="el-GR" dirty="0"/>
              <a:t>Τι θα πει μη υπολογίσιμο </a:t>
            </a:r>
            <a:r>
              <a:rPr lang="el-GR" dirty="0" err="1"/>
              <a:t>προβλημα</a:t>
            </a:r>
            <a:r>
              <a:rPr lang="el-GR" dirty="0"/>
              <a:t>;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F36BE-E9A3-06DB-759D-35DF9A13F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Έ</a:t>
            </a:r>
            <a:r>
              <a:rPr lang="el-GR" dirty="0"/>
              <a:t>να</a:t>
            </a:r>
            <a:r>
              <a:rPr lang="en-US" dirty="0"/>
              <a:t> </a:t>
            </a:r>
            <a:r>
              <a:rPr lang="el-GR" dirty="0"/>
              <a:t>πρόβλημα Π είναι μη υπολογίσιμο όταν δεν είναι υπολογίσιμο. </a:t>
            </a:r>
            <a:br>
              <a:rPr lang="en-US" dirty="0"/>
            </a:br>
            <a:endParaRPr lang="en-US" dirty="0"/>
          </a:p>
          <a:p>
            <a:r>
              <a:rPr lang="el-GR" dirty="0"/>
              <a:t>Για να το δούμε προσεκτικά, με έμφαση στους ποσοτικούς δείκτες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FC2AAF-AB38-4BFA-8B5A-C26F04F1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D50734-1EFE-D7B4-494E-F8F41E8A2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660" y="681037"/>
            <a:ext cx="1397000" cy="1041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9CEF-7766-4370-9AD5-A5BC36064528}"/>
                  </a:ext>
                </a:extLst>
              </p:cNvPr>
              <p:cNvSpPr txBox="1"/>
              <p:nvPr/>
            </p:nvSpPr>
            <p:spPr>
              <a:xfrm>
                <a:off x="3011659" y="2759285"/>
                <a:ext cx="6168682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l-GR" sz="4400" b="0" dirty="0"/>
                  <a:t>			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¬(∃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 ∀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l-GR" sz="4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sz="44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4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</m:d>
                    <m:r>
                      <a:rPr lang="en-US" sz="4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</a:rPr>
                      <m:t>Π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sz="4400" dirty="0"/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9CEF-7766-4370-9AD5-A5BC36064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1659" y="2759285"/>
                <a:ext cx="6168682" cy="1446550"/>
              </a:xfrm>
              <a:prstGeom prst="rect">
                <a:avLst/>
              </a:prstGeom>
              <a:blipFill>
                <a:blip r:embed="rId3"/>
                <a:stretch>
                  <a:fillRect l="-206" b="-1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997891-B814-2ED7-4B3D-0BE58710B764}"/>
                  </a:ext>
                </a:extLst>
              </p:cNvPr>
              <p:cNvSpPr txBox="1"/>
              <p:nvPr/>
            </p:nvSpPr>
            <p:spPr>
              <a:xfrm>
                <a:off x="799511" y="4504925"/>
                <a:ext cx="6168682" cy="1446550"/>
              </a:xfrm>
              <a:prstGeom prst="rect">
                <a:avLst/>
              </a:prstGeom>
              <a:noFill/>
              <a:ln w="920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l-GR" sz="4400" b="0" dirty="0"/>
                  <a:t>			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 ∃</m:t>
                    </m:r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l-GR" sz="4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sz="44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44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</m:d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</a:rPr>
                      <m:t>Π</m:t>
                    </m:r>
                    <m:d>
                      <m:dPr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endParaRPr lang="en-US" sz="4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997891-B814-2ED7-4B3D-0BE58710B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11" y="4504925"/>
                <a:ext cx="6168682" cy="1446550"/>
              </a:xfrm>
              <a:prstGeom prst="rect">
                <a:avLst/>
              </a:prstGeom>
              <a:blipFill>
                <a:blip r:embed="rId4"/>
                <a:stretch>
                  <a:fillRect l="-810" b="-9836"/>
                </a:stretch>
              </a:blipFill>
              <a:ln w="920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3CFDEE7-C76D-4DC6-52DD-FA766FEDBB1E}"/>
              </a:ext>
            </a:extLst>
          </p:cNvPr>
          <p:cNvSpPr txBox="1"/>
          <p:nvPr/>
        </p:nvSpPr>
        <p:spPr>
          <a:xfrm>
            <a:off x="7006882" y="4397765"/>
            <a:ext cx="540564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/>
              <a:t>Υπάρχουν άραγε τέτοια </a:t>
            </a:r>
          </a:p>
          <a:p>
            <a:r>
              <a:rPr lang="el-GR" sz="3600" dirty="0"/>
              <a:t>προβλήματα, που είναι μη </a:t>
            </a:r>
          </a:p>
          <a:p>
            <a:r>
              <a:rPr lang="el-GR" sz="3600" dirty="0"/>
              <a:t>Υπολογίσιμα; </a:t>
            </a:r>
            <a:r>
              <a:rPr lang="el-GR" sz="3600" b="1" dirty="0"/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22537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83151-07E8-2370-AC0E-30FF42DEA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9338" cy="1325563"/>
          </a:xfrm>
        </p:spPr>
        <p:txBody>
          <a:bodyPr/>
          <a:lstStyle/>
          <a:p>
            <a:r>
              <a:rPr lang="en-US" dirty="0" err="1"/>
              <a:t>Το</a:t>
            </a:r>
            <a:r>
              <a:rPr lang="en-US" dirty="0"/>
              <a:t> π</a:t>
            </a:r>
            <a:r>
              <a:rPr lang="en-US" dirty="0" err="1"/>
              <a:t>ρό</a:t>
            </a:r>
            <a:r>
              <a:rPr lang="en-US" dirty="0"/>
              <a:t>β</a:t>
            </a:r>
            <a:r>
              <a:rPr lang="en-US" dirty="0" err="1"/>
              <a:t>λημ</a:t>
            </a:r>
            <a:r>
              <a:rPr lang="en-US" dirty="0"/>
              <a:t>α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τερμ</a:t>
            </a:r>
            <a:r>
              <a:rPr lang="en-US" dirty="0"/>
              <a:t>α</a:t>
            </a:r>
            <a:r>
              <a:rPr lang="en-US" dirty="0" err="1"/>
              <a:t>τισμού</a:t>
            </a:r>
            <a:r>
              <a:rPr lang="en-US" dirty="0"/>
              <a:t> - Halting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F4097-CD05-753A-BA0B-16C669389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</a:t>
            </a:r>
            <a:r>
              <a:rPr lang="en-US" dirty="0"/>
              <a:t>Halting problem </a:t>
            </a:r>
            <a:r>
              <a:rPr lang="el-GR" dirty="0"/>
              <a:t>είναι ένα μη </a:t>
            </a:r>
            <a:r>
              <a:rPr lang="el-GR" dirty="0" err="1"/>
              <a:t>επιλύσιμο</a:t>
            </a:r>
            <a:r>
              <a:rPr lang="en-US" dirty="0"/>
              <a:t>/</a:t>
            </a:r>
            <a:r>
              <a:rPr lang="el-GR" dirty="0"/>
              <a:t>μη υπολογίσιμο πρόβλημα </a:t>
            </a:r>
            <a:br>
              <a:rPr lang="en-US" dirty="0"/>
            </a:b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φορά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</a:t>
            </a:r>
            <a:r>
              <a:rPr lang="en-US" dirty="0" err="1"/>
              <a:t>ορολογί</a:t>
            </a:r>
            <a:r>
              <a:rPr lang="en-US" dirty="0"/>
              <a:t>α:</a:t>
            </a:r>
          </a:p>
          <a:p>
            <a:pPr lvl="0"/>
            <a:r>
              <a:rPr lang="en-US" b="1" dirty="0" err="1"/>
              <a:t>Α</a:t>
            </a:r>
            <a:r>
              <a:rPr lang="en-US" b="1" dirty="0"/>
              <a:t>π</a:t>
            </a:r>
            <a:r>
              <a:rPr lang="en-US" b="1" dirty="0" err="1"/>
              <a:t>οφ</a:t>
            </a:r>
            <a:r>
              <a:rPr lang="en-US" b="1" dirty="0"/>
              <a:t>α</a:t>
            </a:r>
            <a:r>
              <a:rPr lang="en-US" b="1" dirty="0" err="1"/>
              <a:t>σίσιμο</a:t>
            </a:r>
            <a:r>
              <a:rPr lang="en-US" b="1" dirty="0"/>
              <a:t> / </a:t>
            </a:r>
            <a:r>
              <a:rPr lang="en-US" b="1" dirty="0" err="1"/>
              <a:t>μη</a:t>
            </a:r>
            <a:r>
              <a:rPr lang="en-US" b="1" dirty="0"/>
              <a:t> απ</a:t>
            </a:r>
            <a:r>
              <a:rPr lang="en-US" b="1" dirty="0" err="1"/>
              <a:t>οφ</a:t>
            </a:r>
            <a:r>
              <a:rPr lang="en-US" b="1" dirty="0"/>
              <a:t>α</a:t>
            </a:r>
            <a:r>
              <a:rPr lang="en-US" b="1" dirty="0" err="1"/>
              <a:t>σίσιμο</a:t>
            </a:r>
            <a:r>
              <a:rPr lang="en-US" dirty="0"/>
              <a:t>: </a:t>
            </a:r>
            <a:r>
              <a:rPr lang="en-US" dirty="0" err="1"/>
              <a:t>γι</a:t>
            </a:r>
            <a:r>
              <a:rPr lang="en-US" dirty="0"/>
              <a:t>α π</a:t>
            </a:r>
            <a:r>
              <a:rPr lang="en-US" dirty="0" err="1"/>
              <a:t>ρο</a:t>
            </a:r>
            <a:r>
              <a:rPr lang="en-US" dirty="0"/>
              <a:t>β</a:t>
            </a:r>
            <a:r>
              <a:rPr lang="en-US" dirty="0" err="1"/>
              <a:t>λήμ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με</a:t>
            </a:r>
            <a:r>
              <a:rPr lang="en-US" dirty="0"/>
              <a:t> απ</a:t>
            </a:r>
            <a:r>
              <a:rPr lang="en-US" dirty="0" err="1"/>
              <a:t>άντηση</a:t>
            </a:r>
            <a:r>
              <a:rPr lang="en-US" dirty="0"/>
              <a:t> </a:t>
            </a:r>
            <a:r>
              <a:rPr lang="en-US" b="1" dirty="0"/>
              <a:t>ΝΑΙ </a:t>
            </a:r>
            <a:r>
              <a:rPr lang="en-US" b="1" dirty="0" err="1"/>
              <a:t>ή</a:t>
            </a:r>
            <a:r>
              <a:rPr lang="en-US" b="1" dirty="0"/>
              <a:t> ΟΧΙ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Υ</a:t>
            </a:r>
            <a:r>
              <a:rPr lang="en-US" b="1" dirty="0"/>
              <a:t>π</a:t>
            </a:r>
            <a:r>
              <a:rPr lang="en-US" b="1" dirty="0" err="1"/>
              <a:t>ολογίσιμη</a:t>
            </a:r>
            <a:r>
              <a:rPr lang="en-US" b="1" dirty="0"/>
              <a:t> / </a:t>
            </a:r>
            <a:r>
              <a:rPr lang="en-US" b="1" dirty="0" err="1"/>
              <a:t>μη</a:t>
            </a:r>
            <a:r>
              <a:rPr lang="en-US" b="1" dirty="0"/>
              <a:t> </a:t>
            </a:r>
            <a:r>
              <a:rPr lang="en-US" b="1" dirty="0" err="1"/>
              <a:t>υ</a:t>
            </a:r>
            <a:r>
              <a:rPr lang="en-US" b="1" dirty="0"/>
              <a:t>π</a:t>
            </a:r>
            <a:r>
              <a:rPr lang="en-US" b="1" dirty="0" err="1"/>
              <a:t>ολογίσιμη</a:t>
            </a:r>
            <a:r>
              <a:rPr lang="en-US" dirty="0"/>
              <a:t>: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συν</a:t>
            </a:r>
            <a:r>
              <a:rPr lang="en-US" dirty="0"/>
              <a:t>α</a:t>
            </a:r>
            <a:r>
              <a:rPr lang="en-US" dirty="0" err="1"/>
              <a:t>ρτήσεις</a:t>
            </a:r>
            <a:r>
              <a:rPr lang="en-US" dirty="0"/>
              <a:t>,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οίων</a:t>
            </a:r>
            <a:r>
              <a:rPr lang="en-US" dirty="0"/>
              <a:t> </a:t>
            </a:r>
            <a:r>
              <a:rPr lang="en-US" dirty="0" err="1"/>
              <a:t>ζητάμε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ολογίσουμε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τιμή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090A30-E5D2-0934-14FD-B177CE1CE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436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793B9-F142-4AF5-C041-343B3AB17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365125"/>
            <a:ext cx="12487702" cy="1325563"/>
          </a:xfrm>
        </p:spPr>
        <p:txBody>
          <a:bodyPr/>
          <a:lstStyle/>
          <a:p>
            <a:r>
              <a:rPr lang="en-US" dirty="0" err="1"/>
              <a:t>Το</a:t>
            </a:r>
            <a:r>
              <a:rPr lang="en-US" dirty="0"/>
              <a:t> π</a:t>
            </a:r>
            <a:r>
              <a:rPr lang="en-US" dirty="0" err="1"/>
              <a:t>ρό</a:t>
            </a:r>
            <a:r>
              <a:rPr lang="en-US" dirty="0"/>
              <a:t>β</a:t>
            </a:r>
            <a:r>
              <a:rPr lang="en-US" dirty="0" err="1"/>
              <a:t>λημ</a:t>
            </a:r>
            <a:r>
              <a:rPr lang="en-US" dirty="0"/>
              <a:t>α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τερμ</a:t>
            </a:r>
            <a:r>
              <a:rPr lang="en-US" dirty="0"/>
              <a:t>α</a:t>
            </a:r>
            <a:r>
              <a:rPr lang="en-US" dirty="0" err="1"/>
              <a:t>τισμού</a:t>
            </a:r>
            <a:r>
              <a:rPr lang="en-US" dirty="0"/>
              <a:t> - Halting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2263CB-7E35-B557-19C6-97960A58D1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253217" y="3664353"/>
                <a:ext cx="12112282" cy="5383994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err="1"/>
                  <a:t>Θ</a:t>
                </a:r>
                <a:r>
                  <a:rPr lang="en-US" b="1" dirty="0"/>
                  <a:t>α </a:t>
                </a:r>
                <a:r>
                  <a:rPr lang="en-US" b="1" dirty="0" err="1"/>
                  <a:t>τερμ</a:t>
                </a:r>
                <a:r>
                  <a:rPr lang="en-US" b="1" dirty="0"/>
                  <a:t>α</a:t>
                </a:r>
                <a:r>
                  <a:rPr lang="en-US" b="1" dirty="0" err="1"/>
                  <a:t>τίσει</a:t>
                </a:r>
                <a:r>
                  <a:rPr lang="en-US" b="1" dirty="0"/>
                  <a:t> π</a:t>
                </a:r>
                <a:r>
                  <a:rPr lang="en-US" b="1" dirty="0" err="1"/>
                  <a:t>οτέ</a:t>
                </a:r>
                <a:r>
                  <a:rPr lang="en-US" b="1" dirty="0"/>
                  <a:t> </a:t>
                </a:r>
                <a:r>
                  <a:rPr lang="en-US" b="1" dirty="0" err="1"/>
                  <a:t>η</a:t>
                </a:r>
                <a:r>
                  <a:rPr lang="en-US" b="1" dirty="0"/>
                  <a:t> </a:t>
                </a:r>
                <a:r>
                  <a:rPr lang="en-US" b="1" dirty="0" err="1"/>
                  <a:t>εκτέλεση</a:t>
                </a:r>
                <a:r>
                  <a:rPr lang="en-US" b="1" dirty="0"/>
                  <a:t> </a:t>
                </a:r>
                <a:r>
                  <a:rPr lang="en-US" b="1" dirty="0" err="1"/>
                  <a:t>του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 err="1"/>
                  <a:t>με</a:t>
                </a:r>
                <a:r>
                  <a:rPr lang="en-US" b="1" dirty="0"/>
                  <a:t> </a:t>
                </a:r>
                <a:r>
                  <a:rPr lang="en-US" b="1" dirty="0" err="1"/>
                  <a:t>είσοδο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b="1" dirty="0"/>
                  <a:t>;</a:t>
                </a:r>
                <a:endParaRPr lang="en-US" dirty="0"/>
              </a:p>
              <a:p>
                <a:r>
                  <a:rPr lang="en-US" dirty="0" err="1"/>
                  <a:t>Θ</a:t>
                </a:r>
                <a:r>
                  <a:rPr lang="en-US" dirty="0"/>
                  <a:t>α </a:t>
                </a:r>
                <a:r>
                  <a:rPr lang="en-US" dirty="0" err="1"/>
                  <a:t>θέλ</a:t>
                </a:r>
                <a:r>
                  <a:rPr lang="en-US" dirty="0"/>
                  <a:t>α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έν</a:t>
                </a:r>
                <a:r>
                  <a:rPr lang="en-US" dirty="0"/>
                  <a:t>α π</a:t>
                </a:r>
                <a:r>
                  <a:rPr lang="en-US" dirty="0" err="1"/>
                  <a:t>ρόγρ</a:t>
                </a:r>
                <a:r>
                  <a:rPr lang="en-US" dirty="0"/>
                  <a:t>α</a:t>
                </a:r>
                <a:r>
                  <a:rPr lang="en-US" dirty="0" err="1"/>
                  <a:t>μμ</a:t>
                </a:r>
                <a:r>
                  <a:rPr lang="en-US" dirty="0"/>
                  <a:t>α π</a:t>
                </a:r>
                <a:r>
                  <a:rPr lang="en-US" dirty="0" err="1"/>
                  <a:t>ου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εξετάζει</a:t>
                </a:r>
                <a:r>
                  <a:rPr lang="en-US" dirty="0"/>
                  <a:t> </a:t>
                </a:r>
                <a:r>
                  <a:rPr lang="en-US" dirty="0" err="1"/>
                  <a:t>τον</a:t>
                </a:r>
                <a:r>
                  <a:rPr lang="en-US" dirty="0"/>
                  <a:t> </a:t>
                </a:r>
                <a:r>
                  <a:rPr lang="en-US" dirty="0" err="1"/>
                  <a:t>κώδικ</a:t>
                </a:r>
                <a:r>
                  <a:rPr lang="en-US" dirty="0"/>
                  <a:t>α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τ</a:t>
                </a:r>
                <a:r>
                  <a:rPr lang="en-US" dirty="0"/>
                  <a:t>α </a:t>
                </a:r>
                <a:r>
                  <a:rPr lang="en-US" dirty="0" err="1"/>
                  <a:t>δεδομέν</a:t>
                </a:r>
                <a:r>
                  <a:rPr lang="en-US" dirty="0"/>
                  <a:t>α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απα</a:t>
                </a:r>
                <a:r>
                  <a:rPr lang="en-US" dirty="0" err="1"/>
                  <a:t>ντά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b="1" dirty="0"/>
                  <a:t>ΝΑΙ:</a:t>
                </a:r>
                <a:r>
                  <a:rPr lang="en-US" dirty="0"/>
                  <a:t> </a:t>
                </a: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εκτέλεση</a:t>
                </a:r>
                <a:r>
                  <a:rPr lang="en-US" dirty="0"/>
                  <a:t> </a:t>
                </a:r>
                <a:r>
                  <a:rPr lang="en-US" dirty="0" err="1"/>
                  <a:t>κά</a:t>
                </a:r>
                <a:r>
                  <a:rPr lang="en-US" dirty="0"/>
                  <a:t>π</a:t>
                </a:r>
                <a:r>
                  <a:rPr lang="en-US" dirty="0" err="1"/>
                  <a:t>οτε</a:t>
                </a:r>
                <a:r>
                  <a:rPr lang="en-US" dirty="0"/>
                  <a:t> </a:t>
                </a:r>
                <a:r>
                  <a:rPr lang="en-US" dirty="0" err="1"/>
                  <a:t>τερμ</a:t>
                </a:r>
                <a:r>
                  <a:rPr lang="en-US" dirty="0"/>
                  <a:t>α</a:t>
                </a:r>
                <a:r>
                  <a:rPr lang="en-US" dirty="0" err="1"/>
                  <a:t>τίζει</a:t>
                </a:r>
                <a:r>
                  <a:rPr lang="en-US" dirty="0"/>
                  <a:t>. </a:t>
                </a:r>
              </a:p>
              <a:p>
                <a:pPr lvl="1"/>
                <a:r>
                  <a:rPr lang="en-US" b="1" dirty="0"/>
                  <a:t>ΟΧΙ:</a:t>
                </a:r>
                <a:r>
                  <a:rPr lang="en-US" dirty="0"/>
                  <a:t> </a:t>
                </a: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εκτέλεση</a:t>
                </a:r>
                <a:r>
                  <a:rPr lang="en-US" dirty="0"/>
                  <a:t> </a:t>
                </a:r>
                <a:r>
                  <a:rPr lang="en-US" dirty="0" err="1"/>
                  <a:t>συνεχίζετ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γι</a:t>
                </a:r>
                <a:r>
                  <a:rPr lang="en-US" dirty="0"/>
                  <a:t>α π</a:t>
                </a:r>
                <a:r>
                  <a:rPr lang="en-US" dirty="0" err="1"/>
                  <a:t>άντ</a:t>
                </a:r>
                <a:r>
                  <a:rPr lang="en-US" dirty="0"/>
                  <a:t>α. </a:t>
                </a:r>
              </a:p>
              <a:p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highlight>
                      <a:srgbClr val="008000"/>
                    </a:highlight>
                  </a:rPr>
                  <a:t>Halting problem</a:t>
                </a:r>
                <a:r>
                  <a:rPr lang="en-US" dirty="0"/>
                  <a:t>: </a:t>
                </a:r>
                <a:r>
                  <a:rPr lang="en-US" dirty="0" err="1"/>
                  <a:t>Μ</a:t>
                </a:r>
                <a:r>
                  <a:rPr lang="en-US" dirty="0"/>
                  <a:t>π</a:t>
                </a:r>
                <a:r>
                  <a:rPr lang="en-US" dirty="0" err="1"/>
                  <a:t>ορούμε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l-GR" dirty="0"/>
                  <a:t>γράψουμε</a:t>
                </a:r>
                <a:r>
                  <a:rPr lang="en-US" dirty="0"/>
                  <a:t> </a:t>
                </a:r>
                <a:r>
                  <a:rPr lang="en-US" dirty="0" err="1"/>
                  <a:t>έν</a:t>
                </a:r>
                <a:r>
                  <a:rPr lang="en-US" dirty="0"/>
                  <a:t>α </a:t>
                </a:r>
                <a:r>
                  <a:rPr lang="en-US" dirty="0" err="1"/>
                  <a:t>τέτοιο</a:t>
                </a:r>
                <a:r>
                  <a:rPr lang="en-US" dirty="0"/>
                  <a:t> </a:t>
                </a:r>
                <a:r>
                  <a:rPr lang="el-GR" dirty="0" err="1"/>
                  <a:t>πρ</a:t>
                </a:r>
                <a:r>
                  <a:rPr lang="en-US" dirty="0" err="1"/>
                  <a:t>ό</a:t>
                </a:r>
                <a:r>
                  <a:rPr lang="el-GR" dirty="0" err="1"/>
                  <a:t>γραμμα</a:t>
                </a:r>
                <a:r>
                  <a:rPr lang="en-US" dirty="0"/>
                  <a:t>;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2263CB-7E35-B557-19C6-97960A58D1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253217" y="3664353"/>
                <a:ext cx="12112282" cy="5383994"/>
              </a:xfrm>
              <a:blipFill>
                <a:blip r:embed="rId2"/>
                <a:stretch>
                  <a:fillRect l="-838" t="-1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11561-5E61-1B83-DCD5-44C4C7DF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08706E5-6025-B3EC-EDC4-8BA5FB59BC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4716" y="1489881"/>
                <a:ext cx="11782568" cy="13255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Έχουμε </a:t>
                </a:r>
                <a:r>
                  <a:rPr lang="en-US" dirty="0" err="1"/>
                  <a:t>έν</a:t>
                </a:r>
                <a:r>
                  <a:rPr lang="en-US" dirty="0"/>
                  <a:t>α π</a:t>
                </a:r>
                <a:r>
                  <a:rPr lang="en-US" dirty="0" err="1"/>
                  <a:t>ρόγρ</a:t>
                </a:r>
                <a:r>
                  <a:rPr lang="en-US" dirty="0"/>
                  <a:t>α</a:t>
                </a:r>
                <a:r>
                  <a:rPr lang="en-US" dirty="0" err="1"/>
                  <a:t>μμ</a:t>
                </a:r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δεδομέν</a:t>
                </a:r>
                <a:r>
                  <a:rPr lang="en-US" dirty="0"/>
                  <a:t>α </a:t>
                </a:r>
                <a:r>
                  <a:rPr lang="en-US" dirty="0" err="1"/>
                  <a:t>εισόδου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br>
                  <a:rPr lang="el-GR" dirty="0"/>
                </a:br>
                <a:endParaRPr lang="en-US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08706E5-6025-B3EC-EDC4-8BA5FB59B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16" y="1489881"/>
                <a:ext cx="11782568" cy="1325562"/>
              </a:xfrm>
              <a:prstGeom prst="rect">
                <a:avLst/>
              </a:prstGeom>
              <a:blipFill>
                <a:blip r:embed="rId3"/>
                <a:stretch>
                  <a:fillRect l="-970" t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>
            <a:extLst>
              <a:ext uri="{FF2B5EF4-FFF2-40B4-BE49-F238E27FC236}">
                <a16:creationId xmlns:a16="http://schemas.microsoft.com/office/drawing/2014/main" id="{6B186AF8-D0B3-F246-4211-6A02FAE29329}"/>
              </a:ext>
            </a:extLst>
          </p:cNvPr>
          <p:cNvSpPr/>
          <p:nvPr/>
        </p:nvSpPr>
        <p:spPr>
          <a:xfrm>
            <a:off x="3402522" y="2573127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E274A7-E8DE-3E85-D50B-163319B11FCE}"/>
              </a:ext>
            </a:extLst>
          </p:cNvPr>
          <p:cNvSpPr/>
          <p:nvPr/>
        </p:nvSpPr>
        <p:spPr>
          <a:xfrm>
            <a:off x="4380930" y="2082397"/>
            <a:ext cx="1815153" cy="15819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401B83-557B-602B-238F-7B6FFC3FDCB8}"/>
              </a:ext>
            </a:extLst>
          </p:cNvPr>
          <p:cNvSpPr txBox="1"/>
          <p:nvPr/>
        </p:nvSpPr>
        <p:spPr>
          <a:xfrm>
            <a:off x="2935728" y="2539598"/>
            <a:ext cx="46679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2100575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710EC-ED08-C016-7187-0CE708B3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οθετικό</a:t>
            </a:r>
            <a:r>
              <a:rPr lang="en-US" dirty="0"/>
              <a:t>  </a:t>
            </a:r>
            <a:r>
              <a:rPr lang="el-GR" dirty="0"/>
              <a:t>πρόγραμμα </a:t>
            </a:r>
            <a:r>
              <a:rPr lang="en-US" dirty="0" err="1"/>
              <a:t>ελεγκτής</a:t>
            </a:r>
            <a:r>
              <a:rPr lang="en-US" dirty="0"/>
              <a:t> 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8D1E8-1032-6928-5720-4E9B58C3E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1D8B22-9F35-DC70-8AFA-211DBA1582F0}"/>
              </a:ext>
            </a:extLst>
          </p:cNvPr>
          <p:cNvSpPr/>
          <p:nvPr/>
        </p:nvSpPr>
        <p:spPr>
          <a:xfrm>
            <a:off x="133931" y="3428855"/>
            <a:ext cx="1091822" cy="12067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3651B-E2B3-CB21-4D04-757412CC2374}"/>
              </a:ext>
            </a:extLst>
          </p:cNvPr>
          <p:cNvSpPr txBox="1"/>
          <p:nvPr/>
        </p:nvSpPr>
        <p:spPr>
          <a:xfrm>
            <a:off x="752543" y="2410049"/>
            <a:ext cx="466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7A5288-DD68-2C91-D00F-1B51B3391F89}"/>
              </a:ext>
            </a:extLst>
          </p:cNvPr>
          <p:cNvSpPr/>
          <p:nvPr/>
        </p:nvSpPr>
        <p:spPr>
          <a:xfrm>
            <a:off x="2260868" y="2203846"/>
            <a:ext cx="2270971" cy="27276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/>
              <a:t>Τ</a:t>
            </a:r>
            <a:endParaRPr lang="en-US" sz="4000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3E1CA689-BBEF-C5AF-627A-73E4A4CE725A}"/>
              </a:ext>
            </a:extLst>
          </p:cNvPr>
          <p:cNvSpPr/>
          <p:nvPr/>
        </p:nvSpPr>
        <p:spPr>
          <a:xfrm>
            <a:off x="1282460" y="2474780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34C9EE8-2E85-0578-7D4E-17BBF5E3F676}"/>
              </a:ext>
            </a:extLst>
          </p:cNvPr>
          <p:cNvSpPr/>
          <p:nvPr/>
        </p:nvSpPr>
        <p:spPr>
          <a:xfrm>
            <a:off x="1282460" y="3703120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2FFDC3-8CF7-0A20-FDC7-A1D495DC40C0}"/>
                  </a:ext>
                </a:extLst>
              </p:cNvPr>
              <p:cNvSpPr txBox="1"/>
              <p:nvPr/>
            </p:nvSpPr>
            <p:spPr>
              <a:xfrm>
                <a:off x="4500576" y="1690688"/>
                <a:ext cx="798871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lvl="0" indent="-457200">
                  <a:buFont typeface="Arial" panose="020B0604020202020204" pitchFamily="34" charset="0"/>
                  <a:buChar char="•"/>
                </a:pPr>
                <a:r>
                  <a:rPr lang="el-GR" sz="2800" dirty="0"/>
                  <a:t>Λ</a:t>
                </a:r>
                <a:r>
                  <a:rPr lang="en-US" sz="2800" dirty="0" err="1"/>
                  <a:t>ειτουργεί</a:t>
                </a:r>
                <a:r>
                  <a:rPr lang="en-US" sz="2800" dirty="0"/>
                  <a:t> </a:t>
                </a:r>
                <a:r>
                  <a:rPr lang="en-US" sz="2800" dirty="0" err="1"/>
                  <a:t>γι</a:t>
                </a:r>
                <a:r>
                  <a:rPr lang="en-US" sz="2800" dirty="0"/>
                  <a:t>α </a:t>
                </a:r>
                <a:r>
                  <a:rPr lang="en-US" sz="2800" b="1" dirty="0" err="1"/>
                  <a:t>κάθε</a:t>
                </a:r>
                <a:r>
                  <a:rPr lang="en-US" sz="2800" dirty="0"/>
                  <a:t> π</a:t>
                </a:r>
                <a:r>
                  <a:rPr lang="en-US" sz="2800" dirty="0" err="1"/>
                  <a:t>ρόγρ</a:t>
                </a:r>
                <a:r>
                  <a:rPr lang="en-US" sz="2800" dirty="0"/>
                  <a:t>α</a:t>
                </a:r>
                <a:r>
                  <a:rPr lang="en-US" sz="2800" dirty="0" err="1"/>
                  <a:t>μμ</a:t>
                </a:r>
                <a:r>
                  <a:rPr lang="en-US" sz="2800" dirty="0"/>
                  <a:t>α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br>
                  <a:rPr lang="en-US" sz="2800" dirty="0"/>
                </a:br>
                <a:r>
                  <a:rPr lang="en-US" sz="2800" dirty="0" err="1"/>
                  <a:t>κ</a:t>
                </a:r>
                <a:r>
                  <a:rPr lang="en-US" sz="2800" dirty="0"/>
                  <a:t>α</a:t>
                </a:r>
                <a:r>
                  <a:rPr lang="en-US" sz="2800" dirty="0" err="1"/>
                  <a:t>ι</a:t>
                </a:r>
                <a:r>
                  <a:rPr lang="en-US" sz="2800" dirty="0"/>
                  <a:t> </a:t>
                </a:r>
                <a:r>
                  <a:rPr lang="en-US" sz="2800" dirty="0" err="1"/>
                  <a:t>είσοδο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800" dirty="0"/>
                  <a:t>. </a:t>
                </a:r>
              </a:p>
              <a:p>
                <a:pPr marL="457200" lvl="0" indent="-457200">
                  <a:buFont typeface="Arial" panose="020B0604020202020204" pitchFamily="34" charset="0"/>
                  <a:buChar char="•"/>
                </a:pPr>
                <a:r>
                  <a:rPr lang="el-GR" sz="2800" dirty="0"/>
                  <a:t>Α</a:t>
                </a:r>
                <a:r>
                  <a:rPr lang="en-US" sz="2800" dirty="0"/>
                  <a:t>πα</a:t>
                </a:r>
                <a:r>
                  <a:rPr lang="en-US" sz="2800" dirty="0" err="1"/>
                  <a:t>ντά</a:t>
                </a:r>
                <a:r>
                  <a:rPr lang="en-US" sz="2800" dirty="0"/>
                  <a:t> </a:t>
                </a:r>
                <a:r>
                  <a:rPr lang="en-US" sz="2800" b="1" dirty="0"/>
                  <a:t>π</a:t>
                </a:r>
                <a:r>
                  <a:rPr lang="en-US" sz="2800" b="1" dirty="0" err="1"/>
                  <a:t>άντοτε</a:t>
                </a:r>
                <a:r>
                  <a:rPr lang="en-US" sz="2800" b="1" dirty="0"/>
                  <a:t> </a:t>
                </a:r>
                <a:r>
                  <a:rPr lang="el-GR" sz="2800" dirty="0"/>
                  <a:t>και</a:t>
                </a:r>
                <a:r>
                  <a:rPr lang="el-GR" sz="2800" b="1" dirty="0"/>
                  <a:t> </a:t>
                </a:r>
                <a:r>
                  <a:rPr lang="en-US" sz="2800" b="1" dirty="0" err="1"/>
                  <a:t>σωστά</a:t>
                </a:r>
                <a:r>
                  <a:rPr lang="en-US" sz="2800" dirty="0"/>
                  <a:t>. 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l-GR" sz="2800" dirty="0" err="1"/>
                  <a:t>δλδ</a:t>
                </a:r>
                <a:r>
                  <a:rPr lang="el-GR" sz="2800" dirty="0"/>
                  <a:t>.  </a:t>
                </a:r>
                <a:r>
                  <a:rPr lang="en-US" sz="2800" dirty="0"/>
                  <a:t> </a:t>
                </a:r>
                <a:r>
                  <a:rPr lang="en-US" sz="2800" b="1" dirty="0" err="1"/>
                  <a:t>τερμ</a:t>
                </a:r>
                <a:r>
                  <a:rPr lang="en-US" sz="2800" b="1" dirty="0"/>
                  <a:t>α</a:t>
                </a:r>
                <a:r>
                  <a:rPr lang="en-US" sz="2800" b="1" dirty="0" err="1"/>
                  <a:t>τίζει</a:t>
                </a:r>
                <a:r>
                  <a:rPr lang="en-US" sz="2800" b="1" dirty="0"/>
                  <a:t> π</a:t>
                </a:r>
                <a:r>
                  <a:rPr lang="en-US" sz="2800" b="1" dirty="0" err="1"/>
                  <a:t>άντοτε</a:t>
                </a:r>
                <a:r>
                  <a:rPr lang="en-US" sz="2800" b="1" dirty="0"/>
                  <a:t> </a:t>
                </a:r>
                <a:r>
                  <a:rPr lang="en-US" sz="2800" b="1" dirty="0" err="1"/>
                  <a:t>το</a:t>
                </a:r>
                <a:r>
                  <a:rPr lang="en-US" sz="2800" b="1" dirty="0"/>
                  <a:t> </a:t>
                </a:r>
                <a:r>
                  <a:rPr lang="en-US" sz="2800" b="1" dirty="0" err="1"/>
                  <a:t>ίδιο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δίνοντ</a:t>
                </a:r>
                <a:r>
                  <a:rPr lang="en-US" sz="2800" dirty="0"/>
                  <a:t>α</a:t>
                </a:r>
                <a:r>
                  <a:rPr lang="en-US" sz="2800" dirty="0" err="1"/>
                  <a:t>ς</a:t>
                </a:r>
                <a:r>
                  <a:rPr lang="en-US" sz="2800" dirty="0"/>
                  <a:t> </a:t>
                </a:r>
                <a:r>
                  <a:rPr lang="en-US" sz="2800" dirty="0" err="1"/>
                  <a:t>την</a:t>
                </a:r>
                <a:r>
                  <a:rPr lang="en-US" sz="2800" dirty="0"/>
                  <a:t> απ</a:t>
                </a:r>
                <a:r>
                  <a:rPr lang="en-US" sz="2800" dirty="0" err="1"/>
                  <a:t>άντησή</a:t>
                </a:r>
                <a:r>
                  <a:rPr lang="en-US" sz="2800" dirty="0"/>
                  <a:t> </a:t>
                </a:r>
                <a:r>
                  <a:rPr lang="en-US" sz="2800" dirty="0" err="1"/>
                  <a:t>του</a:t>
                </a:r>
                <a:r>
                  <a:rPr lang="en-US" sz="2800" dirty="0"/>
                  <a:t>.</a:t>
                </a:r>
                <a:endParaRPr lang="el-GR" sz="2800" dirty="0"/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endParaRPr lang="el-GR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l-GR" sz="2800" dirty="0"/>
                  <a:t>Η </a:t>
                </a:r>
                <a:r>
                  <a:rPr lang="el-GR" sz="2800" dirty="0" err="1"/>
                  <a:t>απ</a:t>
                </a:r>
                <a:r>
                  <a:rPr lang="en-US" sz="2800" dirty="0" err="1"/>
                  <a:t>ά</a:t>
                </a:r>
                <a:r>
                  <a:rPr lang="el-GR" sz="2800" dirty="0" err="1"/>
                  <a:t>ντηση</a:t>
                </a:r>
                <a:r>
                  <a:rPr lang="el-GR" sz="2800" dirty="0"/>
                  <a:t>  είναι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sz="2800" dirty="0"/>
                  <a:t> ΝΑΙ, αν </a:t>
                </a:r>
                <a:r>
                  <a:rPr lang="en-US" sz="2800" dirty="0" err="1"/>
                  <a:t>το</a:t>
                </a:r>
                <a:r>
                  <a:rPr lang="en-US" sz="2800" dirty="0"/>
                  <a:t> P </a:t>
                </a:r>
                <a:r>
                  <a:rPr lang="en-US" sz="2800" dirty="0" err="1"/>
                  <a:t>τερμ</a:t>
                </a:r>
                <a:r>
                  <a:rPr lang="en-US" sz="2800" dirty="0"/>
                  <a:t>α</a:t>
                </a:r>
                <a:r>
                  <a:rPr lang="en-US" sz="2800" dirty="0" err="1"/>
                  <a:t>τίζει</a:t>
                </a:r>
                <a:r>
                  <a:rPr lang="en-US" sz="2800" dirty="0"/>
                  <a:t> </a:t>
                </a:r>
                <a:r>
                  <a:rPr lang="en-US" sz="2800" dirty="0" err="1"/>
                  <a:t>με</a:t>
                </a:r>
                <a:r>
                  <a:rPr lang="en-US" sz="2800" dirty="0"/>
                  <a:t> input D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sz="2800" dirty="0"/>
                  <a:t> </a:t>
                </a:r>
                <a:r>
                  <a:rPr lang="en-US" sz="2800" dirty="0"/>
                  <a:t>OXI</a:t>
                </a:r>
                <a:r>
                  <a:rPr lang="el-GR" sz="2800" dirty="0"/>
                  <a:t>, αν </a:t>
                </a:r>
                <a:r>
                  <a:rPr lang="en-US" sz="2800" dirty="0" err="1"/>
                  <a:t>το</a:t>
                </a:r>
                <a:r>
                  <a:rPr lang="en-US" sz="2800" dirty="0"/>
                  <a:t> P </a:t>
                </a:r>
                <a:r>
                  <a:rPr lang="el-GR" sz="2800" dirty="0"/>
                  <a:t>δεν </a:t>
                </a:r>
                <a:r>
                  <a:rPr lang="en-US" sz="2800" dirty="0" err="1"/>
                  <a:t>τερμ</a:t>
                </a:r>
                <a:r>
                  <a:rPr lang="en-US" sz="2800" dirty="0"/>
                  <a:t>α</a:t>
                </a:r>
                <a:r>
                  <a:rPr lang="en-US" sz="2800" dirty="0" err="1"/>
                  <a:t>τίζει</a:t>
                </a:r>
                <a:r>
                  <a:rPr lang="en-US" sz="2800" dirty="0"/>
                  <a:t> </a:t>
                </a:r>
                <a:br>
                  <a:rPr lang="el-GR" sz="2800" dirty="0"/>
                </a:br>
                <a:r>
                  <a:rPr lang="en-US" sz="2800" dirty="0" err="1"/>
                  <a:t>με</a:t>
                </a:r>
                <a:r>
                  <a:rPr lang="en-US" sz="2800" dirty="0"/>
                  <a:t> input D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2FFDC3-8CF7-0A20-FDC7-A1D495DC4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576" y="1690688"/>
                <a:ext cx="7988710" cy="5262979"/>
              </a:xfrm>
              <a:prstGeom prst="rect">
                <a:avLst/>
              </a:prstGeom>
              <a:blipFill>
                <a:blip r:embed="rId2"/>
                <a:stretch>
                  <a:fillRect l="-1429" t="-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96836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E9D47-08B8-0ACF-11A1-E7300332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Ερώτημα: Γιατί δεν τρέχουμε απλά το </a:t>
            </a:r>
            <a:r>
              <a:rPr lang="en-US" dirty="0"/>
              <a:t>P(D)</a:t>
            </a:r>
            <a:r>
              <a:rPr lang="el-GR" dirty="0"/>
              <a:t>;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36FA8A-C871-2A35-D98A-B28BEC55A3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Αν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 err="1"/>
                  <a:t>τερμ</a:t>
                </a:r>
                <a:r>
                  <a:rPr lang="en-US" dirty="0"/>
                  <a:t>α</a:t>
                </a:r>
                <a:r>
                  <a:rPr lang="en-US" dirty="0" err="1"/>
                  <a:t>τίσει</a:t>
                </a:r>
                <a:r>
                  <a:rPr lang="en-US" dirty="0"/>
                  <a:t>, </a:t>
                </a:r>
                <a:r>
                  <a:rPr lang="en-US" dirty="0" err="1"/>
                  <a:t>έχουμε</a:t>
                </a:r>
                <a:r>
                  <a:rPr lang="en-US" dirty="0"/>
                  <a:t> </a:t>
                </a:r>
                <a:r>
                  <a:rPr lang="en-US" dirty="0" err="1"/>
                  <a:t>την</a:t>
                </a:r>
                <a:r>
                  <a:rPr lang="en-US" dirty="0"/>
                  <a:t> απ</a:t>
                </a:r>
                <a:r>
                  <a:rPr lang="en-US" dirty="0" err="1"/>
                  <a:t>άντηση</a:t>
                </a:r>
                <a:r>
                  <a:rPr lang="en-US" dirty="0"/>
                  <a:t> </a:t>
                </a:r>
                <a:r>
                  <a:rPr lang="en-US" b="1" dirty="0"/>
                  <a:t>ΝΑΙ</a:t>
                </a:r>
                <a:r>
                  <a:rPr lang="en-US" dirty="0"/>
                  <a:t>.</a:t>
                </a:r>
                <a:br>
                  <a:rPr lang="el-GR" dirty="0"/>
                </a:br>
                <a:endParaRPr lang="el-GR" dirty="0"/>
              </a:p>
              <a:p>
                <a:r>
                  <a:rPr lang="en-US" dirty="0" err="1"/>
                  <a:t>Αν</a:t>
                </a:r>
                <a:r>
                  <a:rPr lang="en-US" dirty="0"/>
                  <a:t> </a:t>
                </a:r>
                <a:r>
                  <a:rPr lang="en-US" dirty="0" err="1"/>
                  <a:t>όμως</a:t>
                </a:r>
                <a:r>
                  <a:rPr lang="en-US" dirty="0"/>
                  <a:t> </a:t>
                </a:r>
                <a:r>
                  <a:rPr lang="en-US" dirty="0" err="1"/>
                  <a:t>συνεχίζει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εκτελείτ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, </a:t>
                </a:r>
                <a:r>
                  <a:rPr lang="en-US" dirty="0" err="1"/>
                  <a:t>τι</a:t>
                </a:r>
                <a:r>
                  <a:rPr lang="en-US" dirty="0"/>
                  <a:t> </a:t>
                </a:r>
                <a:r>
                  <a:rPr lang="en-US" dirty="0" err="1"/>
                  <a:t>συμ</a:t>
                </a:r>
                <a:r>
                  <a:rPr lang="en-US" dirty="0"/>
                  <a:t>π</a:t>
                </a:r>
                <a:r>
                  <a:rPr lang="en-US" dirty="0" err="1"/>
                  <a:t>ερ</a:t>
                </a:r>
                <a:r>
                  <a:rPr lang="en-US" dirty="0"/>
                  <a:t>α</a:t>
                </a:r>
                <a:r>
                  <a:rPr lang="en-US" dirty="0" err="1"/>
                  <a:t>ίνουμε</a:t>
                </a:r>
                <a:r>
                  <a:rPr lang="en-US" dirty="0"/>
                  <a:t>;</a:t>
                </a:r>
                <a:br>
                  <a:rPr lang="el-GR" dirty="0"/>
                </a:br>
                <a:endParaRPr lang="el-GR" dirty="0"/>
              </a:p>
              <a:p>
                <a:pPr lvl="1"/>
                <a:r>
                  <a:rPr lang="en-US" dirty="0" err="1"/>
                  <a:t>Ίσως</a:t>
                </a:r>
                <a:r>
                  <a:rPr lang="en-US" dirty="0"/>
                  <a:t> </a:t>
                </a:r>
                <a:r>
                  <a:rPr lang="en-US" dirty="0" err="1"/>
                  <a:t>τερμ</a:t>
                </a:r>
                <a:r>
                  <a:rPr lang="en-US" dirty="0"/>
                  <a:t>α</a:t>
                </a:r>
                <a:r>
                  <a:rPr lang="en-US" dirty="0" err="1"/>
                  <a:t>τίσει</a:t>
                </a:r>
                <a:r>
                  <a:rPr lang="en-US" dirty="0"/>
                  <a:t> </a:t>
                </a:r>
                <a:r>
                  <a:rPr lang="en-US" dirty="0" err="1"/>
                  <a:t>στο</a:t>
                </a:r>
                <a:r>
                  <a:rPr lang="en-US" dirty="0"/>
                  <a:t> </a:t>
                </a:r>
                <a:r>
                  <a:rPr lang="en-US" dirty="0" err="1"/>
                  <a:t>ε</a:t>
                </a:r>
                <a:r>
                  <a:rPr lang="en-US" dirty="0"/>
                  <a:t>π</a:t>
                </a:r>
                <a:r>
                  <a:rPr lang="en-US" dirty="0" err="1"/>
                  <a:t>όμενο</a:t>
                </a:r>
                <a:r>
                  <a:rPr lang="en-US" dirty="0"/>
                  <a:t> β</a:t>
                </a:r>
                <a:r>
                  <a:rPr lang="en-US" dirty="0" err="1"/>
                  <a:t>ήμ</a:t>
                </a:r>
                <a:r>
                  <a:rPr lang="en-US" dirty="0"/>
                  <a:t>α.</a:t>
                </a:r>
                <a:br>
                  <a:rPr lang="el-GR" dirty="0"/>
                </a:br>
                <a:endParaRPr lang="el-GR" dirty="0"/>
              </a:p>
              <a:p>
                <a:pPr lvl="1"/>
                <a:r>
                  <a:rPr lang="el-GR" dirty="0"/>
                  <a:t>Ίσως τερματίσει μετά από 10 βήματα ή 10^10 βήματα </a:t>
                </a:r>
                <a:br>
                  <a:rPr lang="el-GR" dirty="0"/>
                </a:br>
                <a:endParaRPr lang="el-GR" dirty="0"/>
              </a:p>
              <a:p>
                <a:pPr lvl="1"/>
                <a:r>
                  <a:rPr lang="el-GR" dirty="0"/>
                  <a:t>Ίσως δεν τερματίσει ποτέ…Αλλά</a:t>
                </a:r>
                <a:r>
                  <a:rPr lang="en-US" dirty="0"/>
                  <a:t> </a:t>
                </a:r>
                <a:r>
                  <a:rPr lang="el-GR" dirty="0"/>
                  <a:t>πώς μπορεί να είμαστε σίγουροι;</a:t>
                </a:r>
                <a:br>
                  <a:rPr lang="el-GR" dirty="0"/>
                </a:br>
                <a:endParaRPr lang="el-GR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36FA8A-C871-2A35-D98A-B28BEC55A3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D8F53-3781-BABE-0403-330EF8A79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193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7149D-2DE6-F405-C56F-AE30498A7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Πρόγραμμα </a:t>
            </a:r>
            <a:r>
              <a:rPr lang="en-US" dirty="0"/>
              <a:t> T’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1B382-FFDA-1A36-2F11-1E8B8D5CC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6"/>
                </a:solidFill>
              </a:rPr>
              <a:t>def</a:t>
            </a:r>
            <a:r>
              <a:rPr lang="en-US" dirty="0"/>
              <a:t> </a:t>
            </a:r>
            <a:r>
              <a:rPr lang="en-US" b="1" dirty="0"/>
              <a:t>T′(P, D</a:t>
            </a:r>
            <a:r>
              <a:rPr lang="en-US" dirty="0"/>
              <a:t>): </a:t>
            </a:r>
            <a:br>
              <a:rPr lang="en-US" dirty="0"/>
            </a:br>
            <a:r>
              <a:rPr lang="en-US" dirty="0"/>
              <a:t>    if T(P, D) = ΝΑΙ: 	</a:t>
            </a:r>
          </a:p>
          <a:p>
            <a:pPr marL="0" indent="0">
              <a:buNone/>
            </a:pPr>
            <a:r>
              <a:rPr lang="en-US" dirty="0"/>
              <a:t>	while(1):</a:t>
            </a:r>
          </a:p>
          <a:p>
            <a:pPr marL="0" indent="0">
              <a:buNone/>
            </a:pPr>
            <a:r>
              <a:rPr lang="en-US" dirty="0"/>
              <a:t>		print(“”) </a:t>
            </a:r>
          </a:p>
          <a:p>
            <a:pPr marL="0" indent="0">
              <a:buNone/>
            </a:pPr>
            <a:r>
              <a:rPr lang="en-US" dirty="0"/>
              <a:t>   else:</a:t>
            </a:r>
          </a:p>
          <a:p>
            <a:pPr marL="0" indent="0">
              <a:buNone/>
            </a:pPr>
            <a:r>
              <a:rPr lang="en-US" dirty="0"/>
              <a:t>	return </a:t>
            </a:r>
            <a:br>
              <a:rPr lang="en-US" dirty="0"/>
            </a:br>
            <a:r>
              <a:rPr lang="en-US" dirty="0"/>
              <a:t>	</a:t>
            </a:r>
          </a:p>
          <a:p>
            <a:pPr marL="0" indent="0">
              <a:buNone/>
            </a:pPr>
            <a:r>
              <a:rPr lang="el-GR" dirty="0"/>
              <a:t>Το </a:t>
            </a:r>
            <a:r>
              <a:rPr lang="el-GR" dirty="0" err="1"/>
              <a:t>προγραμματ</a:t>
            </a:r>
            <a:r>
              <a:rPr lang="en-US" dirty="0" err="1"/>
              <a:t>ά</a:t>
            </a:r>
            <a:r>
              <a:rPr lang="el-GR" dirty="0"/>
              <a:t>κι αυτό απλά χρησιμοποιεί το πρόγραμμα Τ (που υποθέτουμε ότι λύνει το h</a:t>
            </a:r>
            <a:r>
              <a:rPr lang="en-US" dirty="0" err="1"/>
              <a:t>alting</a:t>
            </a:r>
            <a:r>
              <a:rPr lang="en-US" dirty="0"/>
              <a:t> problem).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ABD1ED-544E-B47E-86ED-DADC1BEC1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1873051B-2AAD-A60A-04B0-712E4E6A37E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82174080"/>
                  </p:ext>
                </p:extLst>
              </p:nvPr>
            </p:nvGraphicFramePr>
            <p:xfrm>
              <a:off x="5737122" y="1027905"/>
              <a:ext cx="6105832" cy="2880417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052916">
                      <a:extLst>
                        <a:ext uri="{9D8B030D-6E8A-4147-A177-3AD203B41FA5}">
                          <a16:colId xmlns:a16="http://schemas.microsoft.com/office/drawing/2014/main" val="2642174705"/>
                        </a:ext>
                      </a:extLst>
                    </a:gridCol>
                    <a:gridCol w="3052916">
                      <a:extLst>
                        <a:ext uri="{9D8B030D-6E8A-4147-A177-3AD203B41FA5}">
                          <a16:colId xmlns:a16="http://schemas.microsoft.com/office/drawing/2014/main" val="293734337"/>
                        </a:ext>
                      </a:extLst>
                    </a:gridCol>
                  </a:tblGrid>
                  <a:tr h="996873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Πρό</a:t>
                          </a:r>
                          <a:r>
                            <a:rPr lang="en-US" dirty="0"/>
                            <a:t>β</a:t>
                          </a:r>
                          <a:r>
                            <a:rPr lang="en-US" dirty="0" err="1"/>
                            <a:t>λεψη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του</a:t>
                          </a:r>
                          <a:r>
                            <a:rPr lang="en-US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lang="el-GR" dirty="0"/>
                            <a:t> </a:t>
                          </a:r>
                          <a:r>
                            <a:rPr lang="en-US" dirty="0"/>
                            <a:t>για </a:t>
                          </a:r>
                          <a:r>
                            <a:rPr lang="en-US" dirty="0" err="1"/>
                            <a:t>το</a:t>
                          </a:r>
                          <a:r>
                            <a:rPr lang="en-US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oMath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Συμπεριφορά του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sepChr m:val=","/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oMath>
                          </a14:m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2910092"/>
                      </a:ext>
                    </a:extLst>
                  </a:tr>
                  <a:tr h="94177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40776668"/>
                      </a:ext>
                    </a:extLst>
                  </a:tr>
                  <a:tr h="94177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26622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1873051B-2AAD-A60A-04B0-712E4E6A37E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282174080"/>
                  </p:ext>
                </p:extLst>
              </p:nvPr>
            </p:nvGraphicFramePr>
            <p:xfrm>
              <a:off x="5737122" y="1027905"/>
              <a:ext cx="6105832" cy="2880417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052916">
                      <a:extLst>
                        <a:ext uri="{9D8B030D-6E8A-4147-A177-3AD203B41FA5}">
                          <a16:colId xmlns:a16="http://schemas.microsoft.com/office/drawing/2014/main" val="2642174705"/>
                        </a:ext>
                      </a:extLst>
                    </a:gridCol>
                    <a:gridCol w="3052916">
                      <a:extLst>
                        <a:ext uri="{9D8B030D-6E8A-4147-A177-3AD203B41FA5}">
                          <a16:colId xmlns:a16="http://schemas.microsoft.com/office/drawing/2014/main" val="293734337"/>
                        </a:ext>
                      </a:extLst>
                    </a:gridCol>
                  </a:tblGrid>
                  <a:tr h="9968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r="-100415" b="-1911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000" r="-415" b="-1911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2910092"/>
                      </a:ext>
                    </a:extLst>
                  </a:tr>
                  <a:tr h="94177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40776668"/>
                      </a:ext>
                    </a:extLst>
                  </a:tr>
                  <a:tr h="94177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266225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3599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9612-02D5-56BC-9DDF-743A8D547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Έν</a:t>
            </a:r>
            <a:r>
              <a:rPr lang="en-US" dirty="0"/>
              <a:t>α π</a:t>
            </a:r>
            <a:r>
              <a:rPr lang="en-US" dirty="0" err="1"/>
              <a:t>ρόγρ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input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90350C-61D0-A0D0-C435-DC839E402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8DA5CEF-BE69-4281-7A9D-A5FCF111B9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err="1"/>
                  <a:t>Ο</a:t>
                </a:r>
                <a:r>
                  <a:rPr lang="en-US" dirty="0"/>
                  <a:t> </a:t>
                </a:r>
                <a:r>
                  <a:rPr lang="en-US" dirty="0" err="1"/>
                  <a:t>κώδικ</a:t>
                </a:r>
                <a:r>
                  <a:rPr lang="en-US" dirty="0"/>
                  <a:t>α</a:t>
                </a:r>
                <a:r>
                  <a:rPr lang="en-US" dirty="0" err="1"/>
                  <a:t>ς</a:t>
                </a:r>
                <a:r>
                  <a:rPr lang="en-US" dirty="0"/>
                  <a:t> </a:t>
                </a:r>
                <a:r>
                  <a:rPr lang="en-US" dirty="0" err="1"/>
                  <a:t>ενός</a:t>
                </a:r>
                <a:r>
                  <a:rPr lang="en-US" dirty="0"/>
                  <a:t> π</a:t>
                </a:r>
                <a:r>
                  <a:rPr lang="en-US" dirty="0" err="1"/>
                  <a:t>ρογράμμ</a:t>
                </a:r>
                <a:r>
                  <a:rPr lang="en-US" dirty="0"/>
                  <a:t>α</a:t>
                </a:r>
                <a:r>
                  <a:rPr lang="en-US" dirty="0" err="1"/>
                  <a:t>τος</a:t>
                </a:r>
                <a:r>
                  <a:rPr lang="en-US" dirty="0"/>
                  <a:t> 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μι</a:t>
                </a:r>
                <a:r>
                  <a:rPr lang="en-US" dirty="0"/>
                  <a:t>α π</a:t>
                </a:r>
                <a:r>
                  <a:rPr lang="en-US" dirty="0" err="1"/>
                  <a:t>ε</a:t>
                </a:r>
                <a:r>
                  <a:rPr lang="en-US" dirty="0"/>
                  <a:t>π</a:t>
                </a:r>
                <a:r>
                  <a:rPr lang="en-US" dirty="0" err="1"/>
                  <a:t>ερ</a:t>
                </a:r>
                <a:r>
                  <a:rPr lang="en-US" dirty="0"/>
                  <a:t>α</a:t>
                </a:r>
                <a:r>
                  <a:rPr lang="en-US" dirty="0" err="1"/>
                  <a:t>σμένη</a:t>
                </a:r>
                <a:r>
                  <a:rPr lang="en-US" dirty="0"/>
                  <a:t> α</a:t>
                </a:r>
                <a:r>
                  <a:rPr lang="en-US" dirty="0" err="1"/>
                  <a:t>κολουθί</a:t>
                </a:r>
                <a:r>
                  <a:rPr lang="en-US" dirty="0"/>
                  <a:t>α </a:t>
                </a:r>
                <a:r>
                  <a:rPr lang="en-US" dirty="0" err="1"/>
                  <a:t>συμ</a:t>
                </a:r>
                <a:r>
                  <a:rPr lang="en-US" dirty="0"/>
                  <a:t>β</a:t>
                </a:r>
                <a:r>
                  <a:rPr lang="en-US" dirty="0" err="1"/>
                  <a:t>όλων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Άρ</a:t>
                </a:r>
                <a:r>
                  <a:rPr lang="en-US" dirty="0"/>
                  <a:t>α </a:t>
                </a:r>
                <a:r>
                  <a:rPr lang="en-US" dirty="0" err="1"/>
                  <a:t>μ</a:t>
                </a:r>
                <a:r>
                  <a:rPr lang="en-US" dirty="0"/>
                  <a:t>π</a:t>
                </a:r>
                <a:r>
                  <a:rPr lang="en-US" dirty="0" err="1"/>
                  <a:t>ορεί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χρησιμο</a:t>
                </a:r>
                <a:r>
                  <a:rPr lang="en-US" dirty="0"/>
                  <a:t>π</a:t>
                </a:r>
                <a:r>
                  <a:rPr lang="en-US" dirty="0" err="1"/>
                  <a:t>οιηθεί</a:t>
                </a:r>
                <a:r>
                  <a:rPr lang="en-US" dirty="0"/>
                  <a:t> </a:t>
                </a:r>
                <a:r>
                  <a:rPr lang="en-US" dirty="0" err="1"/>
                  <a:t>ως</a:t>
                </a:r>
                <a:r>
                  <a:rPr lang="en-US" dirty="0"/>
                  <a:t> </a:t>
                </a:r>
                <a:r>
                  <a:rPr lang="en-US" dirty="0" err="1"/>
                  <a:t>είσοδος</a:t>
                </a:r>
                <a:r>
                  <a:rPr lang="en-US" dirty="0"/>
                  <a:t> </a:t>
                </a:r>
                <a:r>
                  <a:rPr lang="en-US" dirty="0" err="1"/>
                  <a:t>σε</a:t>
                </a:r>
                <a:r>
                  <a:rPr lang="en-US" dirty="0"/>
                  <a:t> π</a:t>
                </a:r>
                <a:r>
                  <a:rPr lang="en-US" dirty="0" err="1"/>
                  <a:t>ρόγρ</a:t>
                </a:r>
                <a:r>
                  <a:rPr lang="en-US" dirty="0"/>
                  <a:t>α</a:t>
                </a:r>
                <a:r>
                  <a:rPr lang="en-US" dirty="0" err="1"/>
                  <a:t>μμ</a:t>
                </a:r>
                <a:r>
                  <a:rPr lang="en-US" dirty="0"/>
                  <a:t>α.</a:t>
                </a:r>
              </a:p>
              <a:p>
                <a:pPr lvl="1"/>
                <a:r>
                  <a:rPr lang="en-US" dirty="0" err="1"/>
                  <a:t>Μ</a:t>
                </a:r>
                <a:r>
                  <a:rPr lang="en-US" dirty="0"/>
                  <a:t>π</a:t>
                </a:r>
                <a:r>
                  <a:rPr lang="en-US" dirty="0" err="1"/>
                  <a:t>ορούμε</a:t>
                </a:r>
                <a:r>
                  <a:rPr lang="en-US" dirty="0"/>
                  <a:t> α</a:t>
                </a:r>
                <a:r>
                  <a:rPr lang="en-US" dirty="0" err="1"/>
                  <a:t>κόμη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δώσουμε</a:t>
                </a:r>
                <a:r>
                  <a:rPr lang="en-US" dirty="0"/>
                  <a:t> </a:t>
                </a:r>
                <a:r>
                  <a:rPr lang="en-US" dirty="0" err="1"/>
                  <a:t>σε</a:t>
                </a:r>
                <a:r>
                  <a:rPr lang="en-US" dirty="0"/>
                  <a:t> </a:t>
                </a:r>
                <a:r>
                  <a:rPr lang="en-US" dirty="0" err="1"/>
                  <a:t>έν</a:t>
                </a:r>
                <a:r>
                  <a:rPr lang="en-US" dirty="0"/>
                  <a:t>α π</a:t>
                </a:r>
                <a:r>
                  <a:rPr lang="en-US" dirty="0" err="1"/>
                  <a:t>ρόγρ</a:t>
                </a:r>
                <a:r>
                  <a:rPr lang="en-US" dirty="0"/>
                  <a:t>α</a:t>
                </a:r>
                <a:r>
                  <a:rPr lang="en-US" dirty="0" err="1"/>
                  <a:t>μμ</a:t>
                </a:r>
                <a:r>
                  <a:rPr lang="en-US" dirty="0"/>
                  <a:t>α </a:t>
                </a:r>
                <a:r>
                  <a:rPr lang="en-US" b="1" dirty="0" err="1"/>
                  <a:t>τον</a:t>
                </a:r>
                <a:r>
                  <a:rPr lang="en-US" b="1" dirty="0"/>
                  <a:t> </a:t>
                </a:r>
                <a:r>
                  <a:rPr lang="en-US" b="1" dirty="0" err="1"/>
                  <a:t>δικό</a:t>
                </a:r>
                <a:r>
                  <a:rPr lang="en-US" b="1" dirty="0"/>
                  <a:t> </a:t>
                </a:r>
                <a:r>
                  <a:rPr lang="en-US" b="1" dirty="0" err="1"/>
                  <a:t>του</a:t>
                </a:r>
                <a:r>
                  <a:rPr lang="en-US" b="1" dirty="0"/>
                  <a:t> </a:t>
                </a:r>
                <a:r>
                  <a:rPr lang="en-US" b="1" dirty="0" err="1"/>
                  <a:t>κώδικ</a:t>
                </a:r>
                <a:r>
                  <a:rPr lang="en-US" b="1" dirty="0"/>
                  <a:t>α </a:t>
                </a:r>
                <a:r>
                  <a:rPr lang="en-US" b="1" dirty="0" err="1"/>
                  <a:t>ως</a:t>
                </a:r>
                <a:r>
                  <a:rPr lang="en-US" b="1" dirty="0"/>
                  <a:t> </a:t>
                </a:r>
                <a:r>
                  <a:rPr lang="en-US" b="1" dirty="0" err="1"/>
                  <a:t>είσοδο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Γράφουμε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γι</a:t>
                </a:r>
                <a:r>
                  <a:rPr lang="en-US" dirty="0"/>
                  <a:t>α </a:t>
                </a:r>
                <a:r>
                  <a:rPr lang="en-US" dirty="0" err="1"/>
                  <a:t>την</a:t>
                </a:r>
                <a:r>
                  <a:rPr lang="en-US" dirty="0"/>
                  <a:t> </a:t>
                </a:r>
                <a:r>
                  <a:rPr lang="en-US" dirty="0" err="1"/>
                  <a:t>εκτέλεση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είσοδο</a:t>
                </a:r>
                <a:r>
                  <a:rPr lang="en-US" dirty="0"/>
                  <a:t> </a:t>
                </a:r>
                <a:r>
                  <a:rPr lang="en-US" dirty="0" err="1"/>
                  <a:t>την</a:t>
                </a:r>
                <a:r>
                  <a:rPr lang="en-US" dirty="0"/>
                  <a:t> </a:t>
                </a:r>
                <a:r>
                  <a:rPr lang="el-GR" dirty="0"/>
                  <a:t>αναπαράσταση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:r>
                  <a:rPr lang="en-US" dirty="0" err="1"/>
                  <a:t>ίδιου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8DA5CEF-BE69-4281-7A9D-A5FCF111B9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6659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D4222-D862-9750-F41F-7071623F1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Πρόγραμμα </a:t>
            </a:r>
            <a:r>
              <a:rPr lang="en-US" dirty="0"/>
              <a:t> Q</a:t>
            </a:r>
            <a:r>
              <a:rPr lang="el-GR" dirty="0"/>
              <a:t> και η κρίσιμη είσοδος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30208-865E-DCA3-5694-59459D25A4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196484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chemeClr val="accent6"/>
                    </a:solidFill>
                  </a:rPr>
                  <a:t>def</a:t>
                </a:r>
                <a:r>
                  <a:rPr lang="en-US" dirty="0"/>
                  <a:t> Q</a:t>
                </a:r>
                <a:r>
                  <a:rPr lang="en-US" b="1" dirty="0"/>
                  <a:t> (P</a:t>
                </a:r>
                <a:r>
                  <a:rPr lang="en-US" dirty="0"/>
                  <a:t>): </a:t>
                </a:r>
              </a:p>
              <a:p>
                <a:pPr marL="0" indent="0">
                  <a:buNone/>
                </a:pPr>
                <a:r>
                  <a:rPr lang="en-US" dirty="0"/>
                  <a:t>	T’(P,P)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α</a:t>
                </a:r>
                <a:r>
                  <a:rPr lang="en-US" dirty="0" err="1"/>
                  <a:t>υτό</a:t>
                </a:r>
                <a:r>
                  <a:rPr lang="en-US" dirty="0"/>
                  <a:t> </a:t>
                </a:r>
                <a:r>
                  <a:rPr lang="en-US" dirty="0" err="1"/>
                  <a:t>έν</a:t>
                </a:r>
                <a:r>
                  <a:rPr lang="en-US" dirty="0"/>
                  <a:t>α π</a:t>
                </a:r>
                <a:r>
                  <a:rPr lang="en-US" dirty="0" err="1"/>
                  <a:t>ρόγρ</a:t>
                </a:r>
                <a:r>
                  <a:rPr lang="en-US" dirty="0"/>
                  <a:t>α</a:t>
                </a:r>
                <a:r>
                  <a:rPr lang="en-US" dirty="0" err="1"/>
                  <a:t>μμ</a:t>
                </a:r>
                <a:r>
                  <a:rPr lang="en-US" dirty="0"/>
                  <a:t>α</a:t>
                </a:r>
                <a:endParaRPr lang="el-GR" dirty="0"/>
              </a:p>
              <a:p>
                <a:r>
                  <a:rPr lang="en-US" dirty="0" err="1"/>
                  <a:t>Άρ</a:t>
                </a:r>
                <a:r>
                  <a:rPr lang="en-US" dirty="0"/>
                  <a:t>α </a:t>
                </a:r>
                <a:r>
                  <a:rPr lang="en-US" dirty="0" err="1"/>
                  <a:t>μ</a:t>
                </a:r>
                <a:r>
                  <a:rPr lang="en-US" dirty="0"/>
                  <a:t>π</a:t>
                </a:r>
                <a:r>
                  <a:rPr lang="en-US" dirty="0" err="1"/>
                  <a:t>ορούμε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δώσουμε</a:t>
                </a:r>
                <a:r>
                  <a:rPr lang="el-GR" dirty="0"/>
                  <a:t> και</a:t>
                </a:r>
                <a:r>
                  <a:rPr lang="en-US" dirty="0"/>
                  <a:t> </a:t>
                </a:r>
                <a:r>
                  <a:rPr lang="en-US" dirty="0" err="1"/>
                  <a:t>στο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την</a:t>
                </a:r>
                <a:r>
                  <a:rPr lang="en-US" dirty="0"/>
                  <a:t> π</a:t>
                </a:r>
                <a:r>
                  <a:rPr lang="en-US" dirty="0" err="1"/>
                  <a:t>εριγρ</a:t>
                </a:r>
                <a:r>
                  <a:rPr lang="en-US" dirty="0"/>
                  <a:t>α</a:t>
                </a:r>
                <a:r>
                  <a:rPr lang="en-US" dirty="0" err="1"/>
                  <a:t>φή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:r>
                  <a:rPr lang="en-US" dirty="0" err="1"/>
                  <a:t>ίδιου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 err="1"/>
                  <a:t>Εξετάζουμε</a:t>
                </a:r>
                <a:r>
                  <a:rPr lang="en-US" dirty="0"/>
                  <a:t> </a:t>
                </a:r>
                <a:r>
                  <a:rPr lang="en-US" dirty="0" err="1"/>
                  <a:t>την</a:t>
                </a:r>
                <a:r>
                  <a:rPr lang="en-US" dirty="0"/>
                  <a:t> </a:t>
                </a:r>
                <a:r>
                  <a:rPr lang="en-US" dirty="0" err="1"/>
                  <a:t>εκτέλεση</a:t>
                </a:r>
                <a:r>
                  <a:rPr lang="en-US" dirty="0"/>
                  <a:t>:</a:t>
                </a:r>
                <a:r>
                  <a:rPr lang="el-GR" dirty="0"/>
                  <a:t> </a:t>
                </a:r>
                <a:r>
                  <a:rPr lang="en-US" dirty="0"/>
                  <a:t>Q(Q)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30208-865E-DCA3-5694-59459D25A4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196484" cy="4351338"/>
              </a:xfrm>
              <a:blipFill>
                <a:blip r:embed="rId2"/>
                <a:stretch>
                  <a:fillRect l="-1134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46F07F-D527-EA4D-980C-4C78DCAD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99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869ED-53F3-56E5-6815-8089C5BE5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31EB6-485D-7A0E-D9FA-12FC670A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</a:t>
            </a:r>
            <a:r>
              <a:rPr lang="en-US" dirty="0"/>
              <a:t>Q(Q)</a:t>
            </a:r>
            <a:r>
              <a:rPr lang="el-GR" dirty="0"/>
              <a:t> οδηγεί σε </a:t>
            </a:r>
            <a:r>
              <a:rPr lang="el-GR" dirty="0" err="1"/>
              <a:t>αντ</a:t>
            </a:r>
            <a:r>
              <a:rPr lang="en-US" dirty="0" err="1"/>
              <a:t>ί</a:t>
            </a:r>
            <a:r>
              <a:rPr lang="el-GR" dirty="0" err="1"/>
              <a:t>φαση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0A35E-DEA1-F93B-2738-ADD6EF648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Ό</a:t>
            </a:r>
            <a:r>
              <a:rPr lang="el-GR" dirty="0" err="1"/>
              <a:t>ταν</a:t>
            </a:r>
            <a:r>
              <a:rPr lang="el-GR" dirty="0"/>
              <a:t> τρέξουμε το </a:t>
            </a:r>
            <a:r>
              <a:rPr lang="en-US" dirty="0"/>
              <a:t>Q(Q) o</a:t>
            </a:r>
            <a:r>
              <a:rPr lang="el-GR" dirty="0"/>
              <a:t> κώδικας που τρέχει κάνει το εξής: 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Αν </a:t>
            </a:r>
            <a:r>
              <a:rPr lang="en-US" dirty="0"/>
              <a:t>T(Q, Q) = ΝΑΙ</a:t>
            </a:r>
            <a:r>
              <a:rPr lang="el-GR" dirty="0"/>
              <a:t>, </a:t>
            </a:r>
            <a:r>
              <a:rPr lang="el-GR" dirty="0" err="1"/>
              <a:t>δλδ</a:t>
            </a:r>
            <a:r>
              <a:rPr lang="el-GR" dirty="0"/>
              <a:t> αν το </a:t>
            </a:r>
            <a:r>
              <a:rPr lang="en-US" dirty="0"/>
              <a:t>Q </a:t>
            </a:r>
            <a:r>
              <a:rPr lang="el-GR" dirty="0"/>
              <a:t>με είσοδο τον εαυτό του τερματίζει, τότε το </a:t>
            </a:r>
            <a:r>
              <a:rPr lang="en-US" dirty="0"/>
              <a:t>Q </a:t>
            </a:r>
            <a:r>
              <a:rPr lang="el-GR" dirty="0"/>
              <a:t>μπα</a:t>
            </a:r>
            <a:r>
              <a:rPr lang="en-US" dirty="0" err="1"/>
              <a:t>ί</a:t>
            </a:r>
            <a:r>
              <a:rPr lang="el-GR" dirty="0" err="1"/>
              <a:t>νει</a:t>
            </a:r>
            <a:r>
              <a:rPr lang="el-GR" dirty="0"/>
              <a:t> σε </a:t>
            </a:r>
            <a:r>
              <a:rPr lang="en-US" dirty="0"/>
              <a:t>infinite loop!  </a:t>
            </a:r>
            <a:r>
              <a:rPr lang="el-GR" dirty="0"/>
              <a:t>Αντίφαση </a:t>
            </a:r>
          </a:p>
          <a:p>
            <a:r>
              <a:rPr lang="el-GR" dirty="0"/>
              <a:t>Αντίθετα, αν </a:t>
            </a:r>
            <a:r>
              <a:rPr lang="en-US" dirty="0"/>
              <a:t>T(Q, Q) = </a:t>
            </a:r>
            <a:r>
              <a:rPr lang="el-GR" dirty="0"/>
              <a:t>ΟΧΙ, </a:t>
            </a:r>
            <a:r>
              <a:rPr lang="el-GR" dirty="0" err="1"/>
              <a:t>δλδ</a:t>
            </a:r>
            <a:r>
              <a:rPr lang="el-GR" dirty="0"/>
              <a:t> αν το </a:t>
            </a:r>
            <a:r>
              <a:rPr lang="en-US" dirty="0"/>
              <a:t>Q </a:t>
            </a:r>
            <a:r>
              <a:rPr lang="el-GR" dirty="0"/>
              <a:t>με είσοδο τον εαυτό του δεν τερματίζει, τότε κάνει </a:t>
            </a:r>
            <a:r>
              <a:rPr lang="en-US" dirty="0"/>
              <a:t>return! </a:t>
            </a:r>
            <a:r>
              <a:rPr lang="el-GR" dirty="0"/>
              <a:t>Αντίφαση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l-GR" dirty="0"/>
              <a:t>Ας το </a:t>
            </a:r>
            <a:r>
              <a:rPr lang="el-GR" dirty="0" err="1"/>
              <a:t>δο</a:t>
            </a:r>
            <a:r>
              <a:rPr lang="en-US" dirty="0" err="1"/>
              <a:t>ύ</a:t>
            </a:r>
            <a:r>
              <a:rPr lang="el-GR" dirty="0"/>
              <a:t>με το υποτιθέμενο πρόγραμμα</a:t>
            </a:r>
            <a:r>
              <a:rPr lang="en-US" dirty="0"/>
              <a:t>/</a:t>
            </a:r>
            <a:r>
              <a:rPr lang="el-GR" dirty="0"/>
              <a:t>μηχάνημα και με ένα </a:t>
            </a:r>
            <a:r>
              <a:rPr lang="el-GR" dirty="0">
                <a:hlinkClick r:id="rId2"/>
              </a:rPr>
              <a:t>βιντεάκι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010A0E-ED8A-35C6-B31C-FD2ECA82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1971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8DEFD-0DE2-E751-F3AF-302F97F0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καταφέραμε ως τώρα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8A0C38-9378-7AF6-85C8-4C9CF4CF46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1" y="1825625"/>
                <a:ext cx="12624619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Οι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τ</a:t>
                </a:r>
                <a:r>
                  <a:rPr lang="en-US" dirty="0"/>
                  <a:t>α</a:t>
                </a:r>
                <a:r>
                  <a:rPr lang="en-US" dirty="0" err="1"/>
                  <a:t>σκευές</a:t>
                </a:r>
                <a:r>
                  <a:rPr lang="en-US" dirty="0"/>
                  <a:t> </a:t>
                </a:r>
                <a:r>
                  <a:rPr lang="en-US" dirty="0" err="1"/>
                  <a:t>των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κ</a:t>
                </a:r>
                <a:r>
                  <a:rPr lang="en-US" dirty="0"/>
                  <a:t>αι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χρησιμο</a:t>
                </a:r>
                <a:r>
                  <a:rPr lang="en-US" dirty="0"/>
                  <a:t>π</a:t>
                </a:r>
                <a:r>
                  <a:rPr lang="en-US" dirty="0" err="1"/>
                  <a:t>οιούν</a:t>
                </a:r>
                <a:r>
                  <a:rPr lang="en-US" dirty="0"/>
                  <a:t> απ</a:t>
                </a:r>
                <a:r>
                  <a:rPr lang="en-US" dirty="0" err="1"/>
                  <a:t>λές</a:t>
                </a:r>
                <a:r>
                  <a:rPr lang="el-GR" dirty="0"/>
                  <a:t> </a:t>
                </a:r>
                <a:r>
                  <a:rPr lang="en-US" dirty="0"/>
                  <a:t>π</a:t>
                </a:r>
                <a:r>
                  <a:rPr lang="en-US" dirty="0" err="1"/>
                  <a:t>ρογρ</a:t>
                </a:r>
                <a:r>
                  <a:rPr lang="en-US" dirty="0"/>
                  <a:t>α</a:t>
                </a:r>
                <a:r>
                  <a:rPr lang="en-US" dirty="0" err="1"/>
                  <a:t>μμ</a:t>
                </a:r>
                <a:r>
                  <a:rPr lang="en-US" dirty="0"/>
                  <a:t>α</a:t>
                </a:r>
                <a:r>
                  <a:rPr lang="en-US" dirty="0" err="1"/>
                  <a:t>τιστικές</a:t>
                </a:r>
                <a:r>
                  <a:rPr lang="en-US" dirty="0"/>
                  <a:t> π</a:t>
                </a:r>
                <a:r>
                  <a:rPr lang="en-US" dirty="0" err="1"/>
                  <a:t>ράξεις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υ</a:t>
                </a:r>
                <a:r>
                  <a:rPr lang="en-US" dirty="0"/>
                  <a:t>π</a:t>
                </a:r>
                <a:r>
                  <a:rPr lang="en-US" dirty="0" err="1"/>
                  <a:t>όθεση</a:t>
                </a:r>
                <a:r>
                  <a:rPr lang="en-US" dirty="0"/>
                  <a:t> π</a:t>
                </a:r>
                <a:r>
                  <a:rPr lang="en-US" dirty="0" err="1"/>
                  <a:t>ου</a:t>
                </a:r>
                <a:r>
                  <a:rPr lang="en-US" dirty="0"/>
                  <a:t> απ</a:t>
                </a:r>
                <a:r>
                  <a:rPr lang="en-US" dirty="0" err="1"/>
                  <a:t>ορρί</a:t>
                </a:r>
                <a:r>
                  <a:rPr lang="en-US" dirty="0"/>
                  <a:t>π</a:t>
                </a:r>
                <a:r>
                  <a:rPr lang="en-US" dirty="0" err="1"/>
                  <a:t>τουμε</a:t>
                </a:r>
                <a:r>
                  <a:rPr lang="en-US" dirty="0"/>
                  <a:t> 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b="1" dirty="0" err="1"/>
                  <a:t>η</a:t>
                </a:r>
                <a:r>
                  <a:rPr lang="en-US" b="1" dirty="0"/>
                  <a:t> </a:t>
                </a:r>
                <a:r>
                  <a:rPr lang="en-US" b="1" dirty="0" err="1"/>
                  <a:t>ύ</a:t>
                </a:r>
                <a:r>
                  <a:rPr lang="en-US" b="1" dirty="0"/>
                  <a:t>πα</a:t>
                </a:r>
                <a:r>
                  <a:rPr lang="en-US" b="1" dirty="0" err="1"/>
                  <a:t>ρξη</a:t>
                </a:r>
                <a:r>
                  <a:rPr lang="en-US" b="1" dirty="0"/>
                  <a:t> </a:t>
                </a:r>
                <a:r>
                  <a:rPr lang="en-US" b="1" dirty="0" err="1"/>
                  <a:t>του</a:t>
                </a:r>
                <a:r>
                  <a:rPr lang="en-US" b="1" dirty="0"/>
                  <a:t> </a:t>
                </a:r>
                <a:r>
                  <a:rPr lang="el-GR" b="1" dirty="0" err="1"/>
                  <a:t>προγραμματος</a:t>
                </a:r>
                <a:r>
                  <a:rPr lang="el-GR" b="1" dirty="0"/>
                  <a:t> </a:t>
                </a:r>
                <a:r>
                  <a:rPr lang="en-US" b="1" dirty="0" err="1"/>
                  <a:t>ελεγκτή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l-GR" dirty="0"/>
              </a:p>
              <a:p>
                <a:r>
                  <a:rPr lang="el-GR" dirty="0" err="1"/>
                  <a:t>Προσ</a:t>
                </a:r>
                <a:r>
                  <a:rPr lang="en-US" dirty="0" err="1"/>
                  <a:t>έ</a:t>
                </a:r>
                <a:r>
                  <a:rPr lang="el-GR" dirty="0" err="1"/>
                  <a:t>ξτε</a:t>
                </a:r>
                <a:r>
                  <a:rPr lang="el-GR" dirty="0"/>
                  <a:t>: </a:t>
                </a:r>
                <a:r>
                  <a:rPr lang="en-US" dirty="0" err="1"/>
                  <a:t>Μ</a:t>
                </a:r>
                <a:r>
                  <a:rPr lang="en-US" dirty="0"/>
                  <a:t>π</a:t>
                </a:r>
                <a:r>
                  <a:rPr lang="en-US" dirty="0" err="1"/>
                  <a:t>ορούμε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απ</a:t>
                </a:r>
                <a:r>
                  <a:rPr lang="en-US" dirty="0" err="1"/>
                  <a:t>οδεικνύουμε</a:t>
                </a:r>
                <a:r>
                  <a:rPr lang="en-US" dirty="0"/>
                  <a:t> </a:t>
                </a:r>
                <a:r>
                  <a:rPr lang="en-US" dirty="0" err="1"/>
                  <a:t>τον</a:t>
                </a:r>
                <a:r>
                  <a:rPr lang="en-US" dirty="0"/>
                  <a:t> </a:t>
                </a:r>
                <a:r>
                  <a:rPr lang="en-US" dirty="0" err="1"/>
                  <a:t>τερμ</a:t>
                </a:r>
                <a:r>
                  <a:rPr lang="en-US" dirty="0"/>
                  <a:t>α</a:t>
                </a:r>
                <a:r>
                  <a:rPr lang="en-US" dirty="0" err="1"/>
                  <a:t>τισμό</a:t>
                </a:r>
                <a:r>
                  <a:rPr lang="en-US" dirty="0"/>
                  <a:t> π</a:t>
                </a:r>
                <a:r>
                  <a:rPr lang="en-US" dirty="0" err="1"/>
                  <a:t>ολλών</a:t>
                </a:r>
                <a:r>
                  <a:rPr lang="en-US" dirty="0"/>
                  <a:t> </a:t>
                </a:r>
                <a:r>
                  <a:rPr lang="en-US" dirty="0" err="1"/>
                  <a:t>συγκεκριμένων</a:t>
                </a:r>
                <a:r>
                  <a:rPr lang="en-US" dirty="0"/>
                  <a:t> π</a:t>
                </a:r>
                <a:r>
                  <a:rPr lang="en-US" dirty="0" err="1"/>
                  <a:t>ρογρ</a:t>
                </a:r>
                <a:r>
                  <a:rPr lang="en-US" dirty="0"/>
                  <a:t>α</a:t>
                </a:r>
                <a:r>
                  <a:rPr lang="en-US" dirty="0" err="1"/>
                  <a:t>μμάτων</a:t>
                </a:r>
                <a:r>
                  <a:rPr lang="en-US" dirty="0"/>
                  <a:t>.</a:t>
                </a:r>
                <a:endParaRPr lang="el-GR" dirty="0"/>
              </a:p>
              <a:p>
                <a:pPr lvl="1"/>
                <a:r>
                  <a:rPr lang="el-GR" dirty="0"/>
                  <a:t>Πχ. </a:t>
                </a:r>
                <a:r>
                  <a:rPr lang="en-US" dirty="0"/>
                  <a:t>while n &gt; 10: n = n – 1</a:t>
                </a:r>
              </a:p>
              <a:p>
                <a:r>
                  <a:rPr lang="el-GR" dirty="0" err="1">
                    <a:solidFill>
                      <a:schemeClr val="bg1"/>
                    </a:solidFill>
                    <a:highlight>
                      <a:srgbClr val="008000"/>
                    </a:highlight>
                  </a:rPr>
                  <a:t>Αυτ</a:t>
                </a:r>
                <a:r>
                  <a:rPr lang="en-US" dirty="0" err="1">
                    <a:solidFill>
                      <a:schemeClr val="bg1"/>
                    </a:solidFill>
                    <a:highlight>
                      <a:srgbClr val="008000"/>
                    </a:highlight>
                  </a:rPr>
                  <a:t>ό</a:t>
                </a:r>
                <a:r>
                  <a:rPr lang="el-GR" dirty="0">
                    <a:solidFill>
                      <a:schemeClr val="bg1"/>
                    </a:solidFill>
                    <a:highlight>
                      <a:srgbClr val="008000"/>
                    </a:highlight>
                  </a:rPr>
                  <a:t> που αποδείξαμε είναι πως το πρόβλημα του τερματισμού είναι μη</a:t>
                </a:r>
                <a:r>
                  <a:rPr lang="en-US" dirty="0">
                    <a:solidFill>
                      <a:schemeClr val="bg1"/>
                    </a:solidFill>
                    <a:highlight>
                      <a:srgbClr val="008000"/>
                    </a:highlight>
                  </a:rPr>
                  <a:t> </a:t>
                </a:r>
                <a:r>
                  <a:rPr lang="el-GR" dirty="0" err="1">
                    <a:solidFill>
                      <a:schemeClr val="bg1"/>
                    </a:solidFill>
                    <a:highlight>
                      <a:srgbClr val="008000"/>
                    </a:highlight>
                  </a:rPr>
                  <a:t>επιλύσιμο</a:t>
                </a:r>
                <a:r>
                  <a:rPr lang="el-GR" dirty="0">
                    <a:solidFill>
                      <a:schemeClr val="bg1"/>
                    </a:solidFill>
                    <a:highlight>
                      <a:srgbClr val="008000"/>
                    </a:highlight>
                  </a:rPr>
                  <a:t> </a:t>
                </a:r>
              </a:p>
              <a:p>
                <a:pPr lvl="1"/>
                <a:r>
                  <a:rPr lang="el-GR" dirty="0"/>
                  <a:t>Επειδή το </a:t>
                </a:r>
                <a:r>
                  <a:rPr lang="en-US" dirty="0"/>
                  <a:t>output </a:t>
                </a:r>
                <a:r>
                  <a:rPr lang="el-GR" dirty="0"/>
                  <a:t>είναι ΝΑΙ</a:t>
                </a:r>
                <a:r>
                  <a:rPr lang="en-US" dirty="0"/>
                  <a:t>/</a:t>
                </a:r>
                <a:r>
                  <a:rPr lang="el-GR" dirty="0"/>
                  <a:t>ΌΧΙ λέμε επίσης πως είναι μη </a:t>
                </a:r>
                <a:r>
                  <a:rPr lang="el-GR" dirty="0" err="1"/>
                  <a:t>αποφασίσιμο</a:t>
                </a:r>
                <a:r>
                  <a:rPr lang="el-GR" dirty="0"/>
                  <a:t> </a:t>
                </a:r>
                <a:r>
                  <a:rPr lang="en-US" dirty="0" err="1"/>
                  <a:t>ή</a:t>
                </a:r>
                <a:r>
                  <a:rPr lang="el-GR" dirty="0"/>
                  <a:t> κατά τη μετάφραση του </a:t>
                </a:r>
                <a:r>
                  <a:rPr lang="en-US" dirty="0"/>
                  <a:t>Sipser </a:t>
                </a:r>
                <a:r>
                  <a:rPr lang="el-GR" dirty="0"/>
                  <a:t>μη </a:t>
                </a:r>
                <a:r>
                  <a:rPr lang="el-GR" dirty="0" err="1"/>
                  <a:t>διαγνώσιμο</a:t>
                </a:r>
                <a:endParaRPr lang="el-GR" dirty="0"/>
              </a:p>
              <a:p>
                <a:pPr lvl="1"/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8A0C38-9378-7AF6-85C8-4C9CF4CF46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" y="1825625"/>
                <a:ext cx="12624619" cy="4351338"/>
              </a:xfrm>
              <a:blipFill>
                <a:blip r:embed="rId2"/>
                <a:stretch>
                  <a:fillRect l="-905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E2785-7733-1E0E-CF39-7D1F15919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154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35F38-2623-90B8-07DA-0C17FBBEE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Επισημάνσεις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05BED-8170-C6C3-4CBF-E247551F4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>
            <a:normAutofit fontScale="92500" lnSpcReduction="20000"/>
          </a:bodyPr>
          <a:lstStyle/>
          <a:p>
            <a:r>
              <a:rPr lang="el-GR" sz="3200" dirty="0"/>
              <a:t>Όταν βλέπουμε </a:t>
            </a:r>
            <a:r>
              <a:rPr lang="en-US" sz="3200" dirty="0" err="1"/>
              <a:t>έ</a:t>
            </a:r>
            <a:r>
              <a:rPr lang="el-GR" sz="3200" dirty="0"/>
              <a:t>να δύσκολο ερώτημα που η απάντηση αν είναι </a:t>
            </a:r>
            <a:r>
              <a:rPr lang="el-GR" sz="3200" b="1" dirty="0"/>
              <a:t>ΝΑΙ</a:t>
            </a:r>
            <a:r>
              <a:rPr lang="el-GR" sz="3200" dirty="0"/>
              <a:t> ή </a:t>
            </a:r>
            <a:r>
              <a:rPr lang="el-GR" sz="3200" b="1" dirty="0"/>
              <a:t>ΌΧΙ</a:t>
            </a:r>
            <a:r>
              <a:rPr lang="el-GR" sz="3200" dirty="0"/>
              <a:t> είναι πέραν από προφανής, αναρωτιόμαστε </a:t>
            </a:r>
            <a:r>
              <a:rPr lang="el-GR" sz="3200" dirty="0" err="1"/>
              <a:t>κατ᾽αρχάς</a:t>
            </a:r>
            <a:r>
              <a:rPr lang="el-GR" sz="3200" dirty="0"/>
              <a:t> και </a:t>
            </a:r>
            <a:r>
              <a:rPr lang="el-GR" sz="3200" dirty="0" err="1"/>
              <a:t>κατ᾽αρχήν</a:t>
            </a:r>
            <a:r>
              <a:rPr lang="el-GR" sz="3200" dirty="0"/>
              <a:t> αν θα μπορούσε η απάντηση να είναι ναι  (ή όχι). </a:t>
            </a:r>
            <a:endParaRPr lang="en-US" sz="3200" dirty="0"/>
          </a:p>
          <a:p>
            <a:pPr marL="0" indent="0">
              <a:buNone/>
            </a:pPr>
            <a:endParaRPr lang="el-GR" sz="3200" dirty="0"/>
          </a:p>
          <a:p>
            <a:r>
              <a:rPr lang="el-GR" sz="3200" dirty="0"/>
              <a:t>Εδώ θα δούμε πως αν η απάντηση ήταν </a:t>
            </a:r>
            <a:r>
              <a:rPr lang="el-GR" sz="3200" b="1" dirty="0"/>
              <a:t>ΝΑΙ</a:t>
            </a:r>
            <a:r>
              <a:rPr lang="el-GR" sz="3200" dirty="0"/>
              <a:t> θα </a:t>
            </a:r>
            <a:r>
              <a:rPr lang="el-GR" sz="3200" dirty="0" err="1"/>
              <a:t>προέκυπταν</a:t>
            </a:r>
            <a:r>
              <a:rPr lang="el-GR" sz="3200" dirty="0"/>
              <a:t> πολύ περίεργες καταστάσεις,  δίνοντας μας μια ώθηση να αποδείξουμε το όχι</a:t>
            </a:r>
            <a:br>
              <a:rPr lang="el-GR" sz="3200" dirty="0"/>
            </a:br>
            <a:endParaRPr lang="el-GR" sz="3200" dirty="0"/>
          </a:p>
          <a:p>
            <a:r>
              <a:rPr lang="el-GR" sz="3200" dirty="0"/>
              <a:t>Ας υποθέσουμε πως </a:t>
            </a:r>
            <a:r>
              <a:rPr lang="en-US" sz="3200" dirty="0" err="1"/>
              <a:t>έ</a:t>
            </a:r>
            <a:r>
              <a:rPr lang="el-GR" sz="3200" dirty="0" err="1"/>
              <a:t>χουμε</a:t>
            </a:r>
            <a:r>
              <a:rPr lang="el-GR" sz="3200" dirty="0"/>
              <a:t> έναν αλγόριθμο για το </a:t>
            </a:r>
            <a:r>
              <a:rPr lang="en-US" sz="3200" dirty="0"/>
              <a:t>Halting problem  </a:t>
            </a:r>
          </a:p>
          <a:p>
            <a:pPr lvl="1"/>
            <a:r>
              <a:rPr lang="el-GR" sz="2800" dirty="0"/>
              <a:t>Τι προβλήματα θα μπορούσατε να λύσετε με αυτό;</a:t>
            </a:r>
          </a:p>
          <a:p>
            <a:endParaRPr lang="en-US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83424-DC9A-5376-79B7-6CEDF6B40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214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7EDEA-E3BE-7515-33CF-61F1D615D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Εικασία του </a:t>
            </a:r>
            <a:r>
              <a:rPr lang="en-US" dirty="0"/>
              <a:t>Goldbach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72E7E-DDEE-1843-B9E4-93EFCEB6A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highlight>
                  <a:srgbClr val="00FF00"/>
                </a:highlight>
              </a:rPr>
              <a:t>Εικασία του </a:t>
            </a:r>
            <a:r>
              <a:rPr lang="en-US" dirty="0">
                <a:highlight>
                  <a:srgbClr val="00FF00"/>
                </a:highlight>
              </a:rPr>
              <a:t>Goldbach 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l-GR" dirty="0"/>
              <a:t>Κάθε άρτιος αριθμός μεγαλύτερος 2, μπορεί να γραφεί ως άθροισμα δύο πρώτων  </a:t>
            </a:r>
            <a:endParaRPr lang="en-US" dirty="0"/>
          </a:p>
          <a:p>
            <a:pPr marL="0" indent="0">
              <a:buNone/>
            </a:pPr>
            <a:r>
              <a:rPr lang="el-GR" dirty="0"/>
              <a:t>Π.χ. 4</a:t>
            </a:r>
            <a:r>
              <a:rPr lang="en-US" dirty="0"/>
              <a:t>=2+2, 6=3+3, 8=3+5,10=3+7, 12=5+7, 14=3+11</a:t>
            </a:r>
            <a:endParaRPr lang="el-GR" dirty="0"/>
          </a:p>
          <a:p>
            <a:endParaRPr lang="el-GR" dirty="0"/>
          </a:p>
          <a:p>
            <a:r>
              <a:rPr lang="el-GR" dirty="0"/>
              <a:t>Πώς μπορούμε να γράψουμε ένα πρόγραμμα έτσι ως αν το δώσουμε </a:t>
            </a:r>
            <a:r>
              <a:rPr lang="en-US" dirty="0"/>
              <a:t>input </a:t>
            </a:r>
            <a:r>
              <a:rPr lang="el-GR" dirty="0"/>
              <a:t>στον υποτιθέμενο αλγόριθμο να  απαντήσουμε την εικασία </a:t>
            </a:r>
            <a:r>
              <a:rPr lang="en-US" dirty="0"/>
              <a:t>Goldbach</a:t>
            </a:r>
            <a:r>
              <a:rPr lang="el-GR" dirty="0"/>
              <a:t>;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759929-AFAC-D252-262E-C1239989C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CAB32E-DE59-A6BE-1DCB-D58B5B696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783" y="0"/>
            <a:ext cx="2237217" cy="222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708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C296-9CF8-239C-60FC-5B9245905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7D9DF-1A86-9A59-D2B4-479383C5A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81" y="136525"/>
            <a:ext cx="10515600" cy="1325563"/>
          </a:xfrm>
        </p:spPr>
        <p:txBody>
          <a:bodyPr/>
          <a:lstStyle/>
          <a:p>
            <a:r>
              <a:rPr lang="el-GR" dirty="0"/>
              <a:t>Εικασία του </a:t>
            </a:r>
            <a:r>
              <a:rPr lang="en-US" dirty="0"/>
              <a:t>Goldbach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52C5B-4DE9-729E-E659-C9B5FD67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252" y="1323975"/>
            <a:ext cx="10515600" cy="5397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def </a:t>
            </a:r>
            <a:r>
              <a:rPr lang="en-US" sz="2400" dirty="0" err="1"/>
              <a:t>Goldbach_Conjecture</a:t>
            </a:r>
            <a:r>
              <a:rPr lang="en-US" sz="2400" dirty="0"/>
              <a:t>(D):</a:t>
            </a:r>
          </a:p>
          <a:p>
            <a:pPr marL="0" indent="0">
              <a:buNone/>
            </a:pPr>
            <a:r>
              <a:rPr lang="en-US" sz="2400" dirty="0"/>
              <a:t>    n = D</a:t>
            </a:r>
          </a:p>
          <a:p>
            <a:pPr marL="0" indent="0">
              <a:buNone/>
            </a:pPr>
            <a:r>
              <a:rPr lang="en-US" sz="2400" dirty="0"/>
              <a:t>    loop forever:</a:t>
            </a:r>
          </a:p>
          <a:p>
            <a:pPr marL="0" indent="0">
              <a:buNone/>
            </a:pPr>
            <a:r>
              <a:rPr lang="en-US" sz="2400" dirty="0"/>
              <a:t>        found = false</a:t>
            </a:r>
          </a:p>
          <a:p>
            <a:pPr marL="0" indent="0">
              <a:buNone/>
            </a:pPr>
            <a:r>
              <a:rPr lang="en-US" sz="2400" dirty="0"/>
              <a:t>        for p = 2, ..., n - 2:</a:t>
            </a:r>
          </a:p>
          <a:p>
            <a:pPr marL="0" indent="0">
              <a:buNone/>
            </a:pPr>
            <a:r>
              <a:rPr lang="en-US" sz="2400" dirty="0"/>
              <a:t>            q = n - p</a:t>
            </a:r>
          </a:p>
          <a:p>
            <a:pPr marL="0" indent="0">
              <a:buNone/>
            </a:pPr>
            <a:r>
              <a:rPr lang="en-US" sz="2400" dirty="0"/>
              <a:t>            if </a:t>
            </a:r>
            <a:r>
              <a:rPr lang="en-US" sz="2400" dirty="0" err="1"/>
              <a:t>is_prime</a:t>
            </a:r>
            <a:r>
              <a:rPr lang="en-US" sz="2400" dirty="0"/>
              <a:t>(p) and </a:t>
            </a:r>
            <a:r>
              <a:rPr lang="en-US" sz="2400" dirty="0" err="1"/>
              <a:t>is_prime</a:t>
            </a:r>
            <a:r>
              <a:rPr lang="en-US" sz="2400" dirty="0"/>
              <a:t>(q):</a:t>
            </a:r>
          </a:p>
          <a:p>
            <a:pPr marL="0" indent="0">
              <a:buNone/>
            </a:pPr>
            <a:r>
              <a:rPr lang="en-US" sz="2400" dirty="0"/>
              <a:t>                found = true</a:t>
            </a:r>
          </a:p>
          <a:p>
            <a:pPr marL="0" indent="0">
              <a:buNone/>
            </a:pPr>
            <a:r>
              <a:rPr lang="en-US" sz="2400" dirty="0"/>
              <a:t>                break</a:t>
            </a:r>
          </a:p>
          <a:p>
            <a:pPr marL="0" indent="0">
              <a:buNone/>
            </a:pPr>
            <a:r>
              <a:rPr lang="en-US" sz="2400" dirty="0"/>
              <a:t>        if not found:</a:t>
            </a:r>
          </a:p>
          <a:p>
            <a:pPr marL="0" indent="0">
              <a:buNone/>
            </a:pPr>
            <a:r>
              <a:rPr lang="en-US" sz="2400" dirty="0"/>
              <a:t>            return n       # A counterexample to Goldbach</a:t>
            </a:r>
          </a:p>
          <a:p>
            <a:pPr marL="0" indent="0">
              <a:buNone/>
            </a:pPr>
            <a:r>
              <a:rPr lang="en-US" sz="2400" dirty="0"/>
              <a:t>        n = n + 2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2B2ABA-F0C2-DC2E-AC4E-99F102C00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730E66-199E-3CF2-98C8-C547910B7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783" y="0"/>
            <a:ext cx="2237217" cy="222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550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817BD-6D5B-751E-459A-1CA46000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Εικασία του </a:t>
            </a:r>
            <a:r>
              <a:rPr lang="en-US" dirty="0"/>
              <a:t>Goldbach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62414-6FA2-97D9-D290-0A0259AF5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Ας ρωτήσουμε τον υποτιθέμενο αλγόριθμο </a:t>
            </a:r>
            <a:r>
              <a:rPr lang="en-US" dirty="0"/>
              <a:t>T </a:t>
            </a:r>
            <a:r>
              <a:rPr lang="en-US" dirty="0" err="1"/>
              <a:t>ν</a:t>
            </a:r>
            <a:r>
              <a:rPr lang="el-GR" dirty="0"/>
              <a:t>α τρέξει </a:t>
            </a:r>
            <a:r>
              <a:rPr lang="en-US" dirty="0"/>
              <a:t>T(</a:t>
            </a:r>
            <a:r>
              <a:rPr lang="en-US" dirty="0" err="1"/>
              <a:t>Goldbach_Conjecture</a:t>
            </a:r>
            <a:r>
              <a:rPr lang="en-US" dirty="0"/>
              <a:t>, 4). </a:t>
            </a:r>
            <a:br>
              <a:rPr lang="en-US" dirty="0"/>
            </a:br>
            <a:endParaRPr lang="en-US" dirty="0"/>
          </a:p>
          <a:p>
            <a:pPr lvl="1"/>
            <a:r>
              <a:rPr lang="el-GR" dirty="0"/>
              <a:t>Αν το Τ μας επιστρέψει ότι το </a:t>
            </a:r>
            <a:r>
              <a:rPr lang="en-US" dirty="0"/>
              <a:t>Goldbach</a:t>
            </a:r>
            <a:r>
              <a:rPr lang="el-GR" dirty="0"/>
              <a:t>(4) </a:t>
            </a:r>
            <a:r>
              <a:rPr lang="en-US" dirty="0"/>
              <a:t>terminates,</a:t>
            </a:r>
            <a:r>
              <a:rPr lang="el-GR" dirty="0"/>
              <a:t> έχουμε βρει αντιπαράδειγμα στην εικασία, </a:t>
            </a:r>
            <a:r>
              <a:rPr lang="el-GR" dirty="0" err="1"/>
              <a:t>δλδ</a:t>
            </a:r>
            <a:r>
              <a:rPr lang="el-GR" dirty="0"/>
              <a:t> έναν άρτιο που δεν ικανοποιεί την υπόθεση ότι γράφεται ως άθροισμα δύο πρώτων</a:t>
            </a:r>
            <a:br>
              <a:rPr lang="en-US" dirty="0"/>
            </a:br>
            <a:endParaRPr lang="el-GR" dirty="0"/>
          </a:p>
          <a:p>
            <a:pPr lvl="1"/>
            <a:r>
              <a:rPr lang="el-GR" dirty="0"/>
              <a:t>Αν το Τ επιστρέψει ότι δεν τερματίζει, σημαίνει πως ο </a:t>
            </a:r>
            <a:r>
              <a:rPr lang="en-US" dirty="0"/>
              <a:t>Goldbach </a:t>
            </a:r>
            <a:r>
              <a:rPr lang="el-GR" dirty="0"/>
              <a:t>είχε δίκιο</a:t>
            </a:r>
            <a:r>
              <a:rPr lang="en-US" dirty="0"/>
              <a:t>!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65609-02C6-64C1-CDF3-101C956B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655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39A7E-348D-5302-78CE-1FC368347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Ά</a:t>
            </a:r>
            <a:r>
              <a:rPr lang="el-GR" dirty="0" err="1"/>
              <a:t>σκηση</a:t>
            </a:r>
            <a:r>
              <a:rPr lang="el-GR" dirty="0"/>
              <a:t>: Εικασία του </a:t>
            </a:r>
            <a:r>
              <a:rPr lang="el-GR" dirty="0" err="1"/>
              <a:t>Κόλατζ</a:t>
            </a:r>
            <a:r>
              <a:rPr lang="el-GR" dirty="0"/>
              <a:t> (3</a:t>
            </a:r>
            <a:r>
              <a:rPr lang="en-US" dirty="0"/>
              <a:t>n+1)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477CF-0430-6095-C1EF-FA04A72A6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Πάρτε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οιοδή</a:t>
            </a:r>
            <a:r>
              <a:rPr lang="en-US" dirty="0"/>
              <a:t>π</a:t>
            </a:r>
            <a:r>
              <a:rPr lang="en-US" dirty="0" err="1"/>
              <a:t>οτε</a:t>
            </a:r>
            <a:r>
              <a:rPr lang="en-US" dirty="0"/>
              <a:t> </a:t>
            </a:r>
            <a:r>
              <a:rPr lang="en-US" dirty="0" err="1"/>
              <a:t>θετικό</a:t>
            </a:r>
            <a:r>
              <a:rPr lang="en-US" dirty="0"/>
              <a:t> α</a:t>
            </a:r>
            <a:r>
              <a:rPr lang="en-US" dirty="0" err="1"/>
              <a:t>κέρ</a:t>
            </a:r>
            <a:r>
              <a:rPr lang="en-US" dirty="0"/>
              <a:t>α</a:t>
            </a:r>
            <a:r>
              <a:rPr lang="en-US" dirty="0" err="1"/>
              <a:t>ιο</a:t>
            </a:r>
            <a:r>
              <a:rPr lang="en-US" dirty="0"/>
              <a:t> </a:t>
            </a:r>
            <a:r>
              <a:rPr lang="en-US" i="1" dirty="0"/>
              <a:t>n</a:t>
            </a:r>
            <a:r>
              <a:rPr lang="en-US" dirty="0"/>
              <a:t>. </a:t>
            </a:r>
            <a:endParaRPr lang="el-GR" dirty="0"/>
          </a:p>
          <a:p>
            <a:r>
              <a:rPr lang="en-US" dirty="0" err="1"/>
              <a:t>Αν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 </a:t>
            </a:r>
            <a:r>
              <a:rPr lang="en-US" i="1" dirty="0"/>
              <a:t>n</a:t>
            </a:r>
            <a:r>
              <a:rPr lang="en-US" dirty="0"/>
              <a:t> 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άρτιος</a:t>
            </a:r>
            <a:r>
              <a:rPr lang="en-US" dirty="0"/>
              <a:t>,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ιρέστε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δι</a:t>
            </a:r>
            <a:r>
              <a:rPr lang="en-US" dirty="0"/>
              <a:t>α </a:t>
            </a:r>
            <a:r>
              <a:rPr lang="en-US" dirty="0" err="1"/>
              <a:t>το</a:t>
            </a:r>
            <a:r>
              <a:rPr lang="en-US" dirty="0"/>
              <a:t> 2,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ν</a:t>
            </a:r>
            <a:r>
              <a:rPr lang="en-US" dirty="0"/>
              <a:t>α π</a:t>
            </a:r>
            <a:r>
              <a:rPr lang="en-US" dirty="0" err="1"/>
              <a:t>άρετε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 </a:t>
            </a:r>
            <a:r>
              <a:rPr lang="en-US" i="1" dirty="0"/>
              <a:t>n</a:t>
            </a:r>
            <a:r>
              <a:rPr lang="en-US" dirty="0"/>
              <a:t>/2.</a:t>
            </a:r>
            <a:endParaRPr lang="el-GR" dirty="0"/>
          </a:p>
          <a:p>
            <a:r>
              <a:rPr lang="en-US" dirty="0" err="1"/>
              <a:t>Εάν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 </a:t>
            </a:r>
            <a:r>
              <a:rPr lang="en-US" i="1" dirty="0"/>
              <a:t>n</a:t>
            </a:r>
            <a:r>
              <a:rPr lang="en-US" dirty="0"/>
              <a:t> 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π</a:t>
            </a:r>
            <a:r>
              <a:rPr lang="en-US" dirty="0" err="1"/>
              <a:t>εριττός</a:t>
            </a:r>
            <a:r>
              <a:rPr lang="en-US" dirty="0"/>
              <a:t>, π</a:t>
            </a:r>
            <a:r>
              <a:rPr lang="en-US" dirty="0" err="1"/>
              <a:t>ολλ</a:t>
            </a:r>
            <a:r>
              <a:rPr lang="en-US" dirty="0"/>
              <a:t>απ</a:t>
            </a:r>
            <a:r>
              <a:rPr lang="en-US" dirty="0" err="1"/>
              <a:t>λ</a:t>
            </a:r>
            <a:r>
              <a:rPr lang="en-US" dirty="0"/>
              <a:t>α</a:t>
            </a:r>
            <a:r>
              <a:rPr lang="en-US" dirty="0" err="1"/>
              <a:t>σιάστε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ί</a:t>
            </a:r>
            <a:r>
              <a:rPr lang="en-US" dirty="0"/>
              <a:t> 3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π</a:t>
            </a:r>
            <a:r>
              <a:rPr lang="en-US" dirty="0" err="1"/>
              <a:t>ροσθέστε</a:t>
            </a:r>
            <a:r>
              <a:rPr lang="en-US" dirty="0"/>
              <a:t> 1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ν</a:t>
            </a:r>
            <a:r>
              <a:rPr lang="en-US" dirty="0"/>
              <a:t>α π</a:t>
            </a:r>
            <a:r>
              <a:rPr lang="en-US" dirty="0" err="1"/>
              <a:t>άρετε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3</a:t>
            </a:r>
            <a:r>
              <a:rPr lang="en-US" i="1" dirty="0"/>
              <a:t>n</a:t>
            </a:r>
            <a:r>
              <a:rPr lang="en-US" dirty="0"/>
              <a:t>+1.</a:t>
            </a:r>
            <a:endParaRPr lang="el-GR" dirty="0"/>
          </a:p>
          <a:p>
            <a:r>
              <a:rPr lang="en-US" dirty="0" err="1">
                <a:hlinkClick r:id="rId2"/>
              </a:rPr>
              <a:t>Ε</a:t>
            </a:r>
            <a:r>
              <a:rPr lang="en-US" dirty="0">
                <a:hlinkClick r:id="rId2"/>
              </a:rPr>
              <a:t>πα</a:t>
            </a:r>
            <a:r>
              <a:rPr lang="en-US" dirty="0" err="1">
                <a:hlinkClick r:id="rId2"/>
              </a:rPr>
              <a:t>ν</a:t>
            </a:r>
            <a:r>
              <a:rPr lang="en-US" dirty="0">
                <a:hlinkClick r:id="rId2"/>
              </a:rPr>
              <a:t>α</a:t>
            </a:r>
            <a:r>
              <a:rPr lang="en-US" dirty="0" err="1">
                <a:hlinkClick r:id="rId2"/>
              </a:rPr>
              <a:t>λά</a:t>
            </a:r>
            <a:r>
              <a:rPr lang="en-US" dirty="0">
                <a:hlinkClick r:id="rId2"/>
              </a:rPr>
              <a:t>β</a:t>
            </a:r>
            <a:r>
              <a:rPr lang="en-US" dirty="0" err="1">
                <a:hlinkClick r:id="rId2"/>
              </a:rPr>
              <a:t>ετε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τ</a:t>
            </a:r>
            <a:r>
              <a:rPr lang="el-GR" dirty="0">
                <a:hlinkClick r:id="rId2"/>
              </a:rPr>
              <a:t>α παραπάνω βήματα </a:t>
            </a:r>
            <a:r>
              <a:rPr lang="en-US" dirty="0" err="1">
                <a:hlinkClick r:id="rId2"/>
              </a:rPr>
              <a:t>ε</a:t>
            </a:r>
            <a:r>
              <a:rPr lang="en-US" dirty="0">
                <a:hlinkClick r:id="rId2"/>
              </a:rPr>
              <a:t>π' α</a:t>
            </a:r>
            <a:r>
              <a:rPr lang="en-US" dirty="0" err="1">
                <a:hlinkClick r:id="rId2"/>
              </a:rPr>
              <a:t>όριστον</a:t>
            </a:r>
            <a:r>
              <a:rPr lang="en-US" dirty="0">
                <a:hlinkClick r:id="rId2"/>
              </a:rPr>
              <a:t>.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τά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εικ</a:t>
            </a:r>
            <a:r>
              <a:rPr lang="en-US" dirty="0"/>
              <a:t>α</a:t>
            </a:r>
            <a:r>
              <a:rPr lang="en-US" dirty="0" err="1"/>
              <a:t>σί</a:t>
            </a:r>
            <a:r>
              <a:rPr lang="en-US" dirty="0"/>
              <a:t>α, απ</a:t>
            </a:r>
            <a:r>
              <a:rPr lang="en-US" dirty="0" err="1"/>
              <a:t>ό</a:t>
            </a:r>
            <a:r>
              <a:rPr lang="en-US" dirty="0"/>
              <a:t> </a:t>
            </a:r>
            <a:r>
              <a:rPr lang="en-US" dirty="0" err="1"/>
              <a:t>ό</a:t>
            </a:r>
            <a:r>
              <a:rPr lang="en-US" dirty="0"/>
              <a:t>π</a:t>
            </a:r>
            <a:r>
              <a:rPr lang="en-US" dirty="0" err="1"/>
              <a:t>οιο</a:t>
            </a:r>
            <a:r>
              <a:rPr lang="en-US" dirty="0"/>
              <a:t> α</a:t>
            </a:r>
            <a:r>
              <a:rPr lang="en-US" dirty="0" err="1"/>
              <a:t>ριθμό</a:t>
            </a:r>
            <a:r>
              <a:rPr lang="en-US" dirty="0"/>
              <a:t> </a:t>
            </a:r>
            <a:r>
              <a:rPr lang="en-US" dirty="0" err="1"/>
              <a:t>κι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dirty="0" err="1"/>
              <a:t>ξεκινήσετε</a:t>
            </a:r>
            <a:r>
              <a:rPr lang="en-US" dirty="0"/>
              <a:t>,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λήξετε</a:t>
            </a:r>
            <a:r>
              <a:rPr lang="en-US" dirty="0"/>
              <a:t> π</a:t>
            </a:r>
            <a:r>
              <a:rPr lang="en-US" dirty="0" err="1"/>
              <a:t>άντ</a:t>
            </a:r>
            <a:r>
              <a:rPr lang="en-US" dirty="0"/>
              <a:t>α </a:t>
            </a:r>
            <a:r>
              <a:rPr lang="en-US" dirty="0" err="1"/>
              <a:t>στο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α.</a:t>
            </a:r>
          </a:p>
          <a:p>
            <a:r>
              <a:rPr lang="el-GR" dirty="0"/>
              <a:t> </a:t>
            </a:r>
            <a:r>
              <a:rPr lang="el-GR" dirty="0">
                <a:highlight>
                  <a:srgbClr val="00FF00"/>
                </a:highlight>
              </a:rPr>
              <a:t>Άσκηση</a:t>
            </a:r>
            <a:r>
              <a:rPr lang="el-GR" dirty="0"/>
              <a:t>: Κάντε το αντίστοιχο που κάναμε για την εικασία του </a:t>
            </a:r>
            <a:r>
              <a:rPr lang="en-US" dirty="0"/>
              <a:t>Goldbach.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7B9AE-4C25-B118-7A29-6053E573C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066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6227D-A6B1-6DE9-CB67-E37EAD2E414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l-GR" b="1" dirty="0"/>
              <a:t>ΑΝΑΓΩΓΙΚΟΣ ΤΡΟΠΟΣ ΣΚΕΨΗΣ</a:t>
            </a:r>
            <a:br>
              <a:rPr lang="el-GR" b="1" dirty="0"/>
            </a:br>
            <a:r>
              <a:rPr lang="el-GR" sz="1600" b="1" dirty="0"/>
              <a:t>σημαντικός τρόπος σκέψης στο </a:t>
            </a:r>
            <a:r>
              <a:rPr lang="en-US" sz="1600" b="1" dirty="0"/>
              <a:t>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56C1E-BA07-D5F7-5B17-AE547427C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80556"/>
          </a:xfrm>
        </p:spPr>
        <p:txBody>
          <a:bodyPr>
            <a:normAutofit/>
          </a:bodyPr>
          <a:lstStyle/>
          <a:p>
            <a:r>
              <a:rPr lang="el-GR" dirty="0" err="1"/>
              <a:t>Αυτ</a:t>
            </a:r>
            <a:r>
              <a:rPr lang="en-US" dirty="0" err="1"/>
              <a:t>ό</a:t>
            </a:r>
            <a:r>
              <a:rPr lang="el-GR" dirty="0"/>
              <a:t>ς ο τρόπος σκέψης και προσέγγισης ερωτημάτων είναι μια δεξιότητα που θέλω να δουλέψετε στις σπουδές σας και σίγουρα μέσα στο πλαίσιο του 280. </a:t>
            </a:r>
          </a:p>
          <a:p>
            <a:r>
              <a:rPr lang="en-US" dirty="0" err="1"/>
              <a:t>Ό</a:t>
            </a:r>
            <a:r>
              <a:rPr lang="en-US" dirty="0"/>
              <a:t>π</a:t>
            </a:r>
            <a:r>
              <a:rPr lang="en-US" dirty="0" err="1"/>
              <a:t>οιος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σκέφτετ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με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α</a:t>
            </a:r>
            <a:r>
              <a:rPr lang="en-US" dirty="0" err="1"/>
              <a:t>γωγές</a:t>
            </a:r>
            <a:r>
              <a:rPr lang="en-US" dirty="0"/>
              <a:t> — </a:t>
            </a:r>
            <a:r>
              <a:rPr lang="en-US" dirty="0" err="1"/>
              <a:t>όχι</a:t>
            </a:r>
            <a:r>
              <a:rPr lang="en-US" dirty="0"/>
              <a:t> </a:t>
            </a:r>
            <a:r>
              <a:rPr lang="en-US" dirty="0" err="1"/>
              <a:t>μόνο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dirty="0" err="1"/>
              <a:t>γράφει</a:t>
            </a:r>
            <a:r>
              <a:rPr lang="en-US" dirty="0"/>
              <a:t> </a:t>
            </a:r>
            <a:r>
              <a:rPr lang="en-US" dirty="0" err="1"/>
              <a:t>τυ</a:t>
            </a:r>
            <a:r>
              <a:rPr lang="en-US" dirty="0"/>
              <a:t>π</a:t>
            </a:r>
            <a:r>
              <a:rPr lang="en-US" dirty="0" err="1"/>
              <a:t>ικά</a:t>
            </a:r>
            <a:r>
              <a:rPr lang="en-US" dirty="0"/>
              <a:t> </a:t>
            </a:r>
            <a:r>
              <a:rPr lang="en-US" dirty="0" err="1"/>
              <a:t>στο</a:t>
            </a:r>
            <a:r>
              <a:rPr lang="en-US" dirty="0"/>
              <a:t> </a:t>
            </a:r>
            <a:r>
              <a:rPr lang="en-US" dirty="0" err="1"/>
              <a:t>χ</a:t>
            </a:r>
            <a:r>
              <a:rPr lang="en-US" dirty="0"/>
              <a:t>α</a:t>
            </a:r>
            <a:r>
              <a:rPr lang="en-US" dirty="0" err="1"/>
              <a:t>ρτί</a:t>
            </a:r>
            <a:r>
              <a:rPr lang="en-US" dirty="0"/>
              <a:t>, α</a:t>
            </a:r>
            <a:r>
              <a:rPr lang="en-US" dirty="0" err="1"/>
              <a:t>λλά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τις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α</a:t>
            </a:r>
            <a:r>
              <a:rPr lang="en-US" dirty="0" err="1"/>
              <a:t>γνωρίζει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dirty="0" err="1"/>
              <a:t>χρησιμο</a:t>
            </a:r>
            <a:r>
              <a:rPr lang="en-US" dirty="0"/>
              <a:t>π</a:t>
            </a:r>
            <a:r>
              <a:rPr lang="en-US" dirty="0" err="1"/>
              <a:t>οιεί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π</a:t>
            </a:r>
            <a:r>
              <a:rPr lang="en-US" dirty="0" err="1"/>
              <a:t>ράξη</a:t>
            </a:r>
            <a:r>
              <a:rPr lang="en-US" dirty="0"/>
              <a:t> —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έχει</a:t>
            </a:r>
            <a:r>
              <a:rPr lang="en-US" dirty="0"/>
              <a:t> α</a:t>
            </a:r>
            <a:r>
              <a:rPr lang="en-US" dirty="0" err="1"/>
              <a:t>κόμη</a:t>
            </a:r>
            <a:r>
              <a:rPr lang="en-US" dirty="0"/>
              <a:t> απ</a:t>
            </a:r>
            <a:r>
              <a:rPr lang="en-US" dirty="0" err="1"/>
              <a:t>οκτήσει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π</a:t>
            </a:r>
            <a:r>
              <a:rPr lang="en-US" dirty="0" err="1"/>
              <a:t>υρήν</a:t>
            </a:r>
            <a:r>
              <a:rPr lang="en-US" dirty="0"/>
              <a:t>α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τρό</a:t>
            </a:r>
            <a:r>
              <a:rPr lang="en-US" dirty="0"/>
              <a:t>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σκέψης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ιστήμης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ολογιστών</a:t>
            </a:r>
            <a:r>
              <a:rPr lang="en-US" dirty="0"/>
              <a:t>.</a:t>
            </a:r>
            <a:br>
              <a:rPr lang="el-GR" dirty="0"/>
            </a:b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195A5-FD19-41B9-5BAA-36D602007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FFC045-24D4-C9A8-3950-1A82F22E894F}"/>
              </a:ext>
            </a:extLst>
          </p:cNvPr>
          <p:cNvSpPr txBox="1"/>
          <p:nvPr/>
        </p:nvSpPr>
        <p:spPr>
          <a:xfrm>
            <a:off x="1631788" y="5206181"/>
            <a:ext cx="9568453" cy="1200329"/>
          </a:xfrm>
          <a:prstGeom prst="rect">
            <a:avLst/>
          </a:prstGeom>
          <a:noFill/>
          <a:ln w="104775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 </a:t>
            </a:r>
            <a:r>
              <a:rPr lang="en-US" dirty="0" err="1"/>
              <a:t>έ</a:t>
            </a:r>
            <a:r>
              <a:rPr lang="el-GR" dirty="0" err="1"/>
              <a:t>ννοια</a:t>
            </a:r>
            <a:r>
              <a:rPr lang="el-GR" dirty="0"/>
              <a:t> της αναγωγής βρίσκεται</a:t>
            </a:r>
            <a:r>
              <a:rPr lang="en-US" dirty="0"/>
              <a:t> πα</a:t>
            </a:r>
            <a:r>
              <a:rPr lang="en-US" dirty="0" err="1"/>
              <a:t>ντού</a:t>
            </a:r>
            <a:r>
              <a:rPr lang="el-GR" dirty="0"/>
              <a:t> στο </a:t>
            </a:r>
            <a:r>
              <a:rPr lang="en-US" dirty="0"/>
              <a:t>CS: </a:t>
            </a:r>
          </a:p>
          <a:p>
            <a:pPr algn="ctr"/>
            <a:r>
              <a:rPr lang="en-US" dirty="0"/>
              <a:t>απ</a:t>
            </a:r>
            <a:r>
              <a:rPr lang="en-US" dirty="0" err="1"/>
              <a:t>ό</a:t>
            </a:r>
            <a:r>
              <a:rPr lang="en-US" dirty="0"/>
              <a:t> compilers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APIs </a:t>
            </a:r>
            <a:r>
              <a:rPr lang="en-US" dirty="0" err="1"/>
              <a:t>μέχρι</a:t>
            </a:r>
            <a:r>
              <a:rPr lang="en-US" dirty="0"/>
              <a:t> NP-completeness, </a:t>
            </a:r>
            <a:r>
              <a:rPr lang="en-US" dirty="0" err="1"/>
              <a:t>κρυ</a:t>
            </a:r>
            <a:r>
              <a:rPr lang="en-US" dirty="0"/>
              <a:t>π</a:t>
            </a:r>
            <a:r>
              <a:rPr lang="en-US" dirty="0" err="1"/>
              <a:t>τογρ</a:t>
            </a:r>
            <a:r>
              <a:rPr lang="en-US" dirty="0"/>
              <a:t>α</a:t>
            </a:r>
            <a:r>
              <a:rPr lang="en-US" dirty="0" err="1"/>
              <a:t>φί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machine learning pipelines.</a:t>
            </a:r>
          </a:p>
          <a:p>
            <a:pPr algn="ctr"/>
            <a:r>
              <a:rPr lang="el-GR" dirty="0"/>
              <a:t>δεν «λύνεις από το μηδέν» αλλά μετατρέπεις το άγνωστο σε κάτι που ήδη </a:t>
            </a:r>
          </a:p>
          <a:p>
            <a:pPr algn="ctr"/>
            <a:r>
              <a:rPr lang="el-GR" dirty="0"/>
              <a:t>ξέρεις να λύνεις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l-GR" dirty="0"/>
              <a:t>που </a:t>
            </a:r>
            <a:r>
              <a:rPr lang="en-US" dirty="0" err="1"/>
              <a:t>ξέρεις</a:t>
            </a:r>
            <a:r>
              <a:rPr lang="en-US" dirty="0"/>
              <a:t> </a:t>
            </a:r>
            <a:r>
              <a:rPr lang="en-US" dirty="0" err="1"/>
              <a:t>ότι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λυθεί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957FB4-C1A8-3349-3EB2-D0A790859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632" y="1651819"/>
            <a:ext cx="8438536" cy="32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5FE478-0380-B494-8B23-0ED58A8733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2088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Στη </a:t>
                </a:r>
                <a:r>
                  <a:rPr lang="en-US" dirty="0" err="1"/>
                  <a:t>θεωρί</a:t>
                </a:r>
                <a:r>
                  <a:rPr lang="en-US" dirty="0"/>
                  <a:t>α </a:t>
                </a:r>
                <a:r>
                  <a:rPr lang="en-US" dirty="0" err="1"/>
                  <a:t>υ</a:t>
                </a:r>
                <a:r>
                  <a:rPr lang="en-US" dirty="0"/>
                  <a:t>π</a:t>
                </a:r>
                <a:r>
                  <a:rPr lang="en-US" dirty="0" err="1"/>
                  <a:t>ολογισμού</a:t>
                </a:r>
                <a:r>
                  <a:rPr lang="en-US" dirty="0"/>
                  <a:t>, </a:t>
                </a:r>
                <a:r>
                  <a:rPr lang="en-US" dirty="0" err="1"/>
                  <a:t>οι</a:t>
                </a:r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α</a:t>
                </a:r>
                <a:r>
                  <a:rPr lang="en-US" dirty="0" err="1"/>
                  <a:t>γωγές</a:t>
                </a:r>
                <a:r>
                  <a:rPr lang="en-US" dirty="0"/>
                  <a:t> 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dirty="0" err="1"/>
                  <a:t>εργ</a:t>
                </a:r>
                <a:r>
                  <a:rPr lang="en-US" dirty="0"/>
                  <a:t>α</a:t>
                </a:r>
                <a:r>
                  <a:rPr lang="en-US" dirty="0" err="1"/>
                  <a:t>λείο</a:t>
                </a:r>
                <a:r>
                  <a:rPr lang="en-US" dirty="0"/>
                  <a:t> 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dirty="0" err="1"/>
                  <a:t>ο</a:t>
                </a:r>
                <a:r>
                  <a:rPr lang="en-US" dirty="0"/>
                  <a:t>π</a:t>
                </a:r>
                <a:r>
                  <a:rPr lang="en-US" dirty="0" err="1"/>
                  <a:t>οίο</a:t>
                </a:r>
                <a:r>
                  <a:rPr lang="en-US" dirty="0"/>
                  <a:t> απ</a:t>
                </a:r>
                <a:r>
                  <a:rPr lang="en-US" dirty="0" err="1"/>
                  <a:t>οδεικνύουμε</a:t>
                </a:r>
                <a:r>
                  <a:rPr lang="en-US" dirty="0"/>
                  <a:t> </a:t>
                </a:r>
                <a:r>
                  <a:rPr lang="en-US" b="1" dirty="0" err="1"/>
                  <a:t>μη</a:t>
                </a:r>
                <a:r>
                  <a:rPr lang="en-US" b="1" dirty="0"/>
                  <a:t> </a:t>
                </a:r>
                <a:r>
                  <a:rPr lang="en-US" b="1" dirty="0" err="1"/>
                  <a:t>ε</a:t>
                </a:r>
                <a:r>
                  <a:rPr lang="en-US" b="1" dirty="0"/>
                  <a:t>π</a:t>
                </a:r>
                <a:r>
                  <a:rPr lang="en-US" b="1" dirty="0" err="1"/>
                  <a:t>ιλυσιμότητ</a:t>
                </a:r>
                <a:r>
                  <a:rPr lang="en-US" b="1" dirty="0"/>
                  <a:t>α</a:t>
                </a:r>
                <a:r>
                  <a:rPr lang="en-US" dirty="0"/>
                  <a:t>.</a:t>
                </a:r>
                <a:br>
                  <a:rPr lang="en-US" dirty="0"/>
                </a:br>
                <a:endParaRPr lang="el-GR" dirty="0"/>
              </a:p>
              <a:p>
                <a:r>
                  <a:rPr lang="en-US" dirty="0" err="1"/>
                  <a:t>Στη</a:t>
                </a:r>
                <a:r>
                  <a:rPr lang="en-US" dirty="0"/>
                  <a:t> </a:t>
                </a:r>
                <a:r>
                  <a:rPr lang="en-US" dirty="0" err="1"/>
                  <a:t>θεωρί</a:t>
                </a:r>
                <a:r>
                  <a:rPr lang="en-US" dirty="0"/>
                  <a:t>α π</a:t>
                </a:r>
                <a:r>
                  <a:rPr lang="en-US" dirty="0" err="1"/>
                  <a:t>ολυ</a:t>
                </a:r>
                <a:r>
                  <a:rPr lang="en-US" dirty="0"/>
                  <a:t>π</a:t>
                </a:r>
                <a:r>
                  <a:rPr lang="en-US" dirty="0" err="1"/>
                  <a:t>λοκότητ</a:t>
                </a:r>
                <a:r>
                  <a:rPr lang="en-US" dirty="0"/>
                  <a:t>α</a:t>
                </a:r>
                <a:r>
                  <a:rPr lang="en-US" dirty="0" err="1"/>
                  <a:t>ς</a:t>
                </a:r>
                <a:r>
                  <a:rPr lang="en-US" dirty="0"/>
                  <a:t>, 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dirty="0" err="1"/>
                  <a:t>εργ</a:t>
                </a:r>
                <a:r>
                  <a:rPr lang="en-US" dirty="0"/>
                  <a:t>α</a:t>
                </a:r>
                <a:r>
                  <a:rPr lang="en-US" dirty="0" err="1"/>
                  <a:t>λείο</a:t>
                </a:r>
                <a:r>
                  <a:rPr lang="en-US" dirty="0"/>
                  <a:t> 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dirty="0" err="1"/>
                  <a:t>ο</a:t>
                </a:r>
                <a:r>
                  <a:rPr lang="en-US" dirty="0"/>
                  <a:t>π</a:t>
                </a:r>
                <a:r>
                  <a:rPr lang="en-US" dirty="0" err="1"/>
                  <a:t>οίο</a:t>
                </a:r>
                <a:r>
                  <a:rPr lang="en-US" dirty="0"/>
                  <a:t> απ</a:t>
                </a:r>
                <a:r>
                  <a:rPr lang="en-US" dirty="0" err="1"/>
                  <a:t>οδεικνύουμε</a:t>
                </a:r>
                <a:r>
                  <a:rPr lang="en-US" dirty="0"/>
                  <a:t> </a:t>
                </a:r>
                <a:r>
                  <a:rPr lang="en-US" b="1" dirty="0" err="1"/>
                  <a:t>υ</a:t>
                </a:r>
                <a:r>
                  <a:rPr lang="en-US" b="1" dirty="0"/>
                  <a:t>π</a:t>
                </a:r>
                <a:r>
                  <a:rPr lang="en-US" b="1" dirty="0" err="1"/>
                  <a:t>ολογιστική</a:t>
                </a:r>
                <a:r>
                  <a:rPr lang="en-US" b="1" dirty="0"/>
                  <a:t> </a:t>
                </a:r>
                <a:r>
                  <a:rPr lang="en-US" b="1" dirty="0" err="1"/>
                  <a:t>δυσκολί</a:t>
                </a:r>
                <a:r>
                  <a:rPr lang="en-US" b="1" dirty="0"/>
                  <a:t>α</a:t>
                </a:r>
                <a:r>
                  <a:rPr lang="en-US" dirty="0"/>
                  <a:t>.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 err="1"/>
                  <a:t>Γι</a:t>
                </a:r>
                <a:r>
                  <a:rPr lang="en-US" dirty="0"/>
                  <a:t>α </a:t>
                </a:r>
                <a:r>
                  <a:rPr lang="en-US" dirty="0" err="1"/>
                  <a:t>δύο</a:t>
                </a:r>
                <a:r>
                  <a:rPr lang="en-US" dirty="0"/>
                  <a:t> </a:t>
                </a:r>
                <a:r>
                  <a:rPr lang="en-US" dirty="0" err="1"/>
                  <a:t>υ</a:t>
                </a:r>
                <a:r>
                  <a:rPr lang="en-US" dirty="0"/>
                  <a:t>π</a:t>
                </a:r>
                <a:r>
                  <a:rPr lang="en-US" dirty="0" err="1"/>
                  <a:t>ολογιστικά</a:t>
                </a:r>
                <a:r>
                  <a:rPr lang="en-US" dirty="0"/>
                  <a:t> π</a:t>
                </a:r>
                <a:r>
                  <a:rPr lang="en-US" dirty="0" err="1"/>
                  <a:t>ρο</a:t>
                </a:r>
                <a:r>
                  <a:rPr lang="en-US" dirty="0"/>
                  <a:t>β</a:t>
                </a:r>
                <a:r>
                  <a:rPr lang="en-US" dirty="0" err="1"/>
                  <a:t>λήμ</a:t>
                </a:r>
                <a:r>
                  <a:rPr lang="en-US" dirty="0"/>
                  <a:t>α</a:t>
                </a:r>
                <a:r>
                  <a:rPr lang="en-US" dirty="0" err="1"/>
                  <a:t>τ</a:t>
                </a:r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λέμε</a:t>
                </a:r>
                <a:r>
                  <a:rPr lang="en-US" dirty="0"/>
                  <a:t> </a:t>
                </a:r>
                <a:r>
                  <a:rPr lang="en-US" dirty="0" err="1"/>
                  <a:t>ότι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α</a:t>
                </a:r>
                <a:r>
                  <a:rPr lang="en-US" dirty="0" err="1"/>
                  <a:t>ν</a:t>
                </a:r>
                <a:r>
                  <a:rPr lang="en-US" dirty="0"/>
                  <a:t> </a:t>
                </a:r>
                <a:r>
                  <a:rPr lang="en-US" dirty="0" err="1"/>
                  <a:t>μ</a:t>
                </a:r>
                <a:r>
                  <a:rPr lang="en-US" dirty="0"/>
                  <a:t>π</a:t>
                </a:r>
                <a:r>
                  <a:rPr lang="en-US" dirty="0" err="1"/>
                  <a:t>ορούμε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μετ</a:t>
                </a:r>
                <a:r>
                  <a:rPr lang="en-US" dirty="0"/>
                  <a:t>α</a:t>
                </a:r>
                <a:r>
                  <a:rPr lang="en-US" dirty="0" err="1"/>
                  <a:t>τρέψουμε</a:t>
                </a:r>
                <a:r>
                  <a:rPr lang="en-US" dirty="0"/>
                  <a:t> </a:t>
                </a:r>
                <a:r>
                  <a:rPr lang="en-US" b="1" dirty="0" err="1"/>
                  <a:t>κάθε</a:t>
                </a:r>
                <a:r>
                  <a:rPr lang="en-US" b="1" dirty="0"/>
                  <a:t> </a:t>
                </a:r>
                <a:r>
                  <a:rPr lang="en-US" b="1" dirty="0" err="1"/>
                  <a:t>είσοδο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err="1"/>
                  <a:t>σε</a:t>
                </a:r>
                <a:r>
                  <a:rPr lang="en-US" dirty="0"/>
                  <a:t> </a:t>
                </a:r>
                <a:r>
                  <a:rPr lang="en-US" dirty="0" err="1"/>
                  <a:t>μι</a:t>
                </a:r>
                <a:r>
                  <a:rPr lang="en-US" dirty="0"/>
                  <a:t>α </a:t>
                </a:r>
                <a:r>
                  <a:rPr lang="en-US" dirty="0" err="1"/>
                  <a:t>είσοδο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ώστε</a:t>
                </a:r>
                <a:r>
                  <a:rPr lang="en-US" dirty="0"/>
                  <a:t>:</a:t>
                </a:r>
                <a:br>
                  <a:rPr lang="en-US" dirty="0"/>
                </a:br>
                <a:r>
                  <a:rPr lang="el-GR" dirty="0"/>
                  <a:t>                  </a:t>
                </a:r>
                <a:r>
                  <a:rPr lang="en-US" dirty="0"/>
                  <a:t>x 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 «</a:t>
                </a:r>
                <a:r>
                  <a:rPr lang="en-US" dirty="0" err="1"/>
                  <a:t>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» </a:t>
                </a:r>
                <a:r>
                  <a:rPr lang="en-US" dirty="0" err="1"/>
                  <a:t>γι</a:t>
                </a:r>
                <a:r>
                  <a:rPr lang="en-US" dirty="0"/>
                  <a:t>α </a:t>
                </a:r>
                <a:r>
                  <a:rPr lang="en-US" dirty="0" err="1"/>
                  <a:t>το</a:t>
                </a:r>
                <a:r>
                  <a:rPr lang="en-US" dirty="0"/>
                  <a:t> </a:t>
                </a:r>
                <a:r>
                  <a:rPr lang="en-US" dirty="0" err="1"/>
                  <a:t>A⟺f</a:t>
                </a:r>
                <a:r>
                  <a:rPr lang="en-US" dirty="0"/>
                  <a:t>(x) 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 «</a:t>
                </a:r>
                <a:r>
                  <a:rPr lang="en-US" dirty="0" err="1"/>
                  <a:t>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» </a:t>
                </a:r>
                <a:r>
                  <a:rPr lang="en-US" dirty="0" err="1"/>
                  <a:t>γι</a:t>
                </a:r>
                <a:r>
                  <a:rPr lang="en-US" dirty="0"/>
                  <a:t>α </a:t>
                </a:r>
                <a:r>
                  <a:rPr lang="en-US" dirty="0" err="1"/>
                  <a:t>το</a:t>
                </a:r>
                <a:r>
                  <a:rPr lang="en-US" dirty="0"/>
                  <a:t> B.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5FE478-0380-B494-8B23-0ED58A8733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2088"/>
                <a:ext cx="10515600" cy="4351338"/>
              </a:xfrm>
              <a:blipFill>
                <a:blip r:embed="rId2"/>
                <a:stretch>
                  <a:fillRect l="-1086" t="-2332" b="-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C8865B-D0CB-98A4-5187-60B72A00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112089-99A0-D8DC-AC2C-E4254A2BC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l-GR" b="1" dirty="0"/>
              <a:t>ΑΝΑΓΩΓ</a:t>
            </a:r>
            <a:r>
              <a:rPr lang="en-US" b="1" dirty="0"/>
              <a:t>H</a:t>
            </a:r>
            <a:br>
              <a:rPr lang="en-US" b="1" dirty="0"/>
            </a:br>
            <a:r>
              <a:rPr lang="el-GR" sz="1600" b="1" dirty="0" err="1"/>
              <a:t>σημαντικ</a:t>
            </a:r>
            <a:r>
              <a:rPr lang="en-US" sz="1600" b="1" dirty="0" err="1"/>
              <a:t>ή</a:t>
            </a:r>
            <a:r>
              <a:rPr lang="el-GR" sz="1600" b="1" dirty="0"/>
              <a:t> τεχνική  στο </a:t>
            </a:r>
            <a:r>
              <a:rPr lang="en-US" sz="1600" b="1" dirty="0"/>
              <a:t>CS</a:t>
            </a:r>
          </a:p>
        </p:txBody>
      </p:sp>
    </p:spTree>
    <p:extLst>
      <p:ext uri="{BB962C8B-B14F-4D97-AF65-F5344CB8AC3E}">
        <p14:creationId xmlns:p14="http://schemas.microsoft.com/office/powerpoint/2010/main" val="19260385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EBD1D-5FAA-B9BC-B7CD-13008668E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3A1290-E643-9383-E92A-15E13B92A1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2088"/>
                <a:ext cx="11353800" cy="471748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Για </a:t>
                </a:r>
                <a:r>
                  <a:rPr lang="en-US" dirty="0" err="1"/>
                  <a:t>δύο</a:t>
                </a:r>
                <a:r>
                  <a:rPr lang="en-US" dirty="0"/>
                  <a:t> </a:t>
                </a:r>
                <a:r>
                  <a:rPr lang="en-US" dirty="0" err="1"/>
                  <a:t>υ</a:t>
                </a:r>
                <a:r>
                  <a:rPr lang="en-US" dirty="0"/>
                  <a:t>π</a:t>
                </a:r>
                <a:r>
                  <a:rPr lang="en-US" dirty="0" err="1"/>
                  <a:t>ολογιστικά</a:t>
                </a:r>
                <a:r>
                  <a:rPr lang="en-US" dirty="0"/>
                  <a:t> π</a:t>
                </a:r>
                <a:r>
                  <a:rPr lang="en-US" dirty="0" err="1"/>
                  <a:t>ρο</a:t>
                </a:r>
                <a:r>
                  <a:rPr lang="en-US" dirty="0"/>
                  <a:t>β</a:t>
                </a:r>
                <a:r>
                  <a:rPr lang="en-US" dirty="0" err="1"/>
                  <a:t>λήμ</a:t>
                </a:r>
                <a:r>
                  <a:rPr lang="en-US" dirty="0"/>
                  <a:t>α</a:t>
                </a:r>
                <a:r>
                  <a:rPr lang="en-US" dirty="0" err="1"/>
                  <a:t>τ</a:t>
                </a:r>
                <a:r>
                  <a:rPr lang="en-US" dirty="0"/>
                  <a:t>α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:r>
                  <a:rPr lang="el-GR" dirty="0"/>
                  <a:t>γράφουμε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       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                           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αν </a:t>
                </a:r>
                <a:r>
                  <a:rPr lang="en-US" dirty="0" err="1"/>
                  <a:t>μ</a:t>
                </a:r>
                <a:r>
                  <a:rPr lang="en-US" dirty="0"/>
                  <a:t>π</a:t>
                </a:r>
                <a:r>
                  <a:rPr lang="en-US" dirty="0" err="1"/>
                  <a:t>ορούμε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μετ</a:t>
                </a:r>
                <a:r>
                  <a:rPr lang="en-US" dirty="0"/>
                  <a:t>α</a:t>
                </a:r>
                <a:r>
                  <a:rPr lang="en-US" dirty="0" err="1"/>
                  <a:t>τρέψουμε</a:t>
                </a:r>
                <a:r>
                  <a:rPr lang="en-US" dirty="0"/>
                  <a:t> </a:t>
                </a:r>
                <a:r>
                  <a:rPr lang="en-US" b="1" dirty="0" err="1"/>
                  <a:t>κάθε</a:t>
                </a:r>
                <a:r>
                  <a:rPr lang="en-US" b="1" dirty="0"/>
                  <a:t> </a:t>
                </a:r>
                <a:r>
                  <a:rPr lang="en-US" b="1" dirty="0" err="1"/>
                  <a:t>είσοδο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σε</a:t>
                </a:r>
                <a:r>
                  <a:rPr lang="en-US" dirty="0"/>
                  <a:t> </a:t>
                </a:r>
                <a:r>
                  <a:rPr lang="en-US" dirty="0" err="1"/>
                  <a:t>μι</a:t>
                </a:r>
                <a:r>
                  <a:rPr lang="en-US" dirty="0"/>
                  <a:t>α </a:t>
                </a:r>
                <a:r>
                  <a:rPr lang="en-US" dirty="0" err="1"/>
                  <a:t>είσοδο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ώστε</a:t>
                </a:r>
                <a:r>
                  <a:rPr lang="en-US" dirty="0"/>
                  <a:t>:</a:t>
                </a:r>
                <a:br>
                  <a:rPr lang="en-US" dirty="0"/>
                </a:br>
                <a:r>
                  <a:rPr lang="el-GR" dirty="0"/>
                  <a:t>                  </a:t>
                </a:r>
                <a:r>
                  <a:rPr lang="en-US" dirty="0"/>
                  <a:t>x 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 «</a:t>
                </a:r>
                <a:r>
                  <a:rPr lang="en-US" dirty="0" err="1"/>
                  <a:t>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» </a:t>
                </a:r>
                <a:r>
                  <a:rPr lang="en-US" dirty="0" err="1"/>
                  <a:t>γι</a:t>
                </a:r>
                <a:r>
                  <a:rPr lang="en-US" dirty="0"/>
                  <a:t>α </a:t>
                </a:r>
                <a:r>
                  <a:rPr lang="en-US" dirty="0" err="1"/>
                  <a:t>το</a:t>
                </a:r>
                <a:r>
                  <a:rPr lang="en-US" dirty="0"/>
                  <a:t> A</a:t>
                </a:r>
                <a:r>
                  <a:rPr lang="el-GR" dirty="0"/>
                  <a:t> </a:t>
                </a:r>
                <a:r>
                  <a:rPr lang="en-US" dirty="0"/>
                  <a:t>⟺</a:t>
                </a:r>
                <a:r>
                  <a:rPr lang="el-GR" dirty="0"/>
                  <a:t> </a:t>
                </a:r>
                <a:r>
                  <a:rPr lang="en-US" dirty="0"/>
                  <a:t>f(x) 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 «</a:t>
                </a:r>
                <a:r>
                  <a:rPr lang="en-US" dirty="0" err="1"/>
                  <a:t>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» </a:t>
                </a:r>
                <a:r>
                  <a:rPr lang="en-US" dirty="0" err="1"/>
                  <a:t>γι</a:t>
                </a:r>
                <a:r>
                  <a:rPr lang="en-US" dirty="0"/>
                  <a:t>α </a:t>
                </a:r>
                <a:r>
                  <a:rPr lang="en-US" dirty="0" err="1"/>
                  <a:t>το</a:t>
                </a:r>
                <a:r>
                  <a:rPr lang="en-US" dirty="0"/>
                  <a:t> B. </a:t>
                </a:r>
                <a:br>
                  <a:rPr lang="el-GR" dirty="0"/>
                </a:br>
                <a:endParaRPr lang="en-US" dirty="0"/>
              </a:p>
              <a:p>
                <a:r>
                  <a:rPr lang="el-GR" dirty="0"/>
                  <a:t>Άρα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l-GR" dirty="0"/>
                  <a:t> αν το Β είναι εύκολο, τότε και το Α είναι εύκολο </a:t>
                </a:r>
              </a:p>
              <a:p>
                <a:pPr lvl="1"/>
                <a:r>
                  <a:rPr lang="el-GR" dirty="0"/>
                  <a:t>αν το Α είναι δύσκολο, τότε και το Β είναι τουλάχιστον τόσο δύσκολο όσο το Α</a:t>
                </a:r>
                <a:endParaRPr lang="en-US" dirty="0"/>
              </a:p>
              <a:p>
                <a:r>
                  <a:rPr lang="el-GR" dirty="0"/>
                  <a:t>Σημείωση: υπάρχουν λεπτομέρειες που παραλείπω για τώρα, όπως το ότι η </a:t>
                </a:r>
                <a:r>
                  <a:rPr lang="en-US" dirty="0"/>
                  <a:t>f </a:t>
                </a:r>
                <a:r>
                  <a:rPr lang="el-GR" dirty="0"/>
                  <a:t>πρέπει να ναι υπολογίσιμη συνάρτηση </a:t>
                </a:r>
                <a:r>
                  <a:rPr lang="en-US" dirty="0"/>
                  <a:t>(</a:t>
                </a:r>
                <a:r>
                  <a:rPr lang="el-GR" dirty="0"/>
                  <a:t>για την πολυπλοκότητα: υπολογίσιμη σε </a:t>
                </a:r>
                <a:r>
                  <a:rPr lang="el-GR" dirty="0" err="1"/>
                  <a:t>πολυωνυμικό</a:t>
                </a:r>
                <a:r>
                  <a:rPr lang="el-GR" dirty="0"/>
                  <a:t> χρόνο).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3A1290-E643-9383-E92A-15E13B92A1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2088"/>
                <a:ext cx="11353800" cy="4717486"/>
              </a:xfrm>
              <a:blipFill>
                <a:blip r:embed="rId3"/>
                <a:stretch>
                  <a:fillRect l="-1006" t="-2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CCE01-E8F0-E763-C362-8C721A3D5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300D8B9-26FF-B753-843B-E4C549056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l-GR" b="1" dirty="0"/>
              <a:t>ΑΝΑΓΩΓ</a:t>
            </a:r>
            <a:r>
              <a:rPr lang="en-US" b="1" dirty="0"/>
              <a:t>H </a:t>
            </a:r>
            <a:br>
              <a:rPr lang="en-US" b="1" dirty="0"/>
            </a:br>
            <a:r>
              <a:rPr lang="el-GR" sz="1600" b="1" dirty="0" err="1"/>
              <a:t>σημαντικ</a:t>
            </a:r>
            <a:r>
              <a:rPr lang="en-US" sz="1600" b="1" dirty="0" err="1"/>
              <a:t>ή</a:t>
            </a:r>
            <a:r>
              <a:rPr lang="el-GR" sz="1600" b="1" dirty="0"/>
              <a:t> τεχνική  στο </a:t>
            </a:r>
            <a:r>
              <a:rPr lang="en-US" sz="1600" b="1" dirty="0"/>
              <a:t>CS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02DFF7-F80B-20C0-B7C2-03B729FD3806}"/>
              </a:ext>
            </a:extLst>
          </p:cNvPr>
          <p:cNvSpPr txBox="1">
            <a:spLocks/>
          </p:cNvSpPr>
          <p:nvPr/>
        </p:nvSpPr>
        <p:spPr>
          <a:xfrm>
            <a:off x="838200" y="136525"/>
            <a:ext cx="10515600" cy="1325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/>
              <a:t>ΑΝΑΓΩΓ</a:t>
            </a:r>
            <a:r>
              <a:rPr lang="en-US" b="1" dirty="0"/>
              <a:t>H </a:t>
            </a:r>
            <a:br>
              <a:rPr lang="en-US" b="1" dirty="0"/>
            </a:br>
            <a:r>
              <a:rPr lang="el-GR" sz="1600" b="1" dirty="0" err="1"/>
              <a:t>σημαντικ</a:t>
            </a:r>
            <a:r>
              <a:rPr lang="en-US" sz="1600" b="1" dirty="0" err="1"/>
              <a:t>ή</a:t>
            </a:r>
            <a:r>
              <a:rPr lang="el-GR" sz="1600" b="1" dirty="0"/>
              <a:t> τεχνική  στο </a:t>
            </a:r>
            <a:r>
              <a:rPr lang="en-US" sz="1600" b="1" dirty="0"/>
              <a:t>CS </a:t>
            </a:r>
            <a:r>
              <a:rPr lang="el-GR" sz="1600" b="1" dirty="0"/>
              <a:t>και βασική δεξιότητα για καλή πορεία στο ΗΥ280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21437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1516CB1-E8C8-4751-B6A6-46B2D1E72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63A0F8-EBD3-365D-FB04-3AA66027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131298" cy="11064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 err="1"/>
              <a:t>Ας</a:t>
            </a:r>
            <a:r>
              <a:rPr lang="en-US" sz="3600" dirty="0"/>
              <a:t> </a:t>
            </a:r>
            <a:r>
              <a:rPr lang="en-US" sz="3600" dirty="0" err="1"/>
              <a:t>υ</a:t>
            </a:r>
            <a:r>
              <a:rPr lang="en-US" sz="3600" dirty="0"/>
              <a:t>π</a:t>
            </a:r>
            <a:r>
              <a:rPr lang="en-US" sz="3600" dirty="0" err="1"/>
              <a:t>οθέσουμε</a:t>
            </a:r>
            <a:r>
              <a:rPr lang="en-US" sz="3600" dirty="0"/>
              <a:t> </a:t>
            </a:r>
            <a:r>
              <a:rPr lang="en-US" sz="3600" dirty="0" err="1"/>
              <a:t>ότι</a:t>
            </a:r>
            <a:r>
              <a:rPr lang="en-US" sz="3600" dirty="0"/>
              <a:t> </a:t>
            </a:r>
            <a:r>
              <a:rPr lang="en-US" sz="3600" dirty="0" err="1"/>
              <a:t>έρχετ</a:t>
            </a:r>
            <a:r>
              <a:rPr lang="en-US" sz="3600" dirty="0"/>
              <a:t>α</a:t>
            </a:r>
            <a:r>
              <a:rPr lang="en-US" sz="3600" dirty="0" err="1"/>
              <a:t>ι</a:t>
            </a:r>
            <a:r>
              <a:rPr lang="en-US" sz="3600" dirty="0"/>
              <a:t> </a:t>
            </a:r>
            <a:r>
              <a:rPr lang="en-US" sz="3600" dirty="0" err="1"/>
              <a:t>η</a:t>
            </a:r>
            <a:r>
              <a:rPr lang="en-US" sz="3600" dirty="0"/>
              <a:t> </a:t>
            </a:r>
            <a:r>
              <a:rPr lang="en-US" sz="3600" dirty="0" err="1"/>
              <a:t>υ</a:t>
            </a:r>
            <a:r>
              <a:rPr lang="en-US" sz="3600" dirty="0"/>
              <a:t>π</a:t>
            </a:r>
            <a:r>
              <a:rPr lang="en-US" sz="3600" dirty="0" err="1"/>
              <a:t>ερνοημοσύνη</a:t>
            </a:r>
            <a:r>
              <a:rPr lang="en-US" sz="3600" dirty="0"/>
              <a:t>. </a:t>
            </a:r>
            <a:r>
              <a:rPr lang="en-US" sz="3600" dirty="0" err="1"/>
              <a:t>Μ</a:t>
            </a:r>
            <a:r>
              <a:rPr lang="en-US" sz="3600" dirty="0"/>
              <a:t>π</a:t>
            </a:r>
            <a:r>
              <a:rPr lang="en-US" sz="3600" dirty="0" err="1"/>
              <a:t>ορεί</a:t>
            </a:r>
            <a:r>
              <a:rPr lang="en-US" sz="3600" dirty="0"/>
              <a:t> </a:t>
            </a:r>
            <a:r>
              <a:rPr lang="en-US" sz="3600" dirty="0" err="1"/>
              <a:t>ν</a:t>
            </a:r>
            <a:r>
              <a:rPr lang="en-US" sz="3600" dirty="0"/>
              <a:t>α </a:t>
            </a:r>
            <a:r>
              <a:rPr lang="en-US" sz="3600" dirty="0" err="1"/>
              <a:t>είν</a:t>
            </a:r>
            <a:r>
              <a:rPr lang="en-US" sz="3600" dirty="0"/>
              <a:t>α</a:t>
            </a:r>
            <a:r>
              <a:rPr lang="en-US" sz="3600" dirty="0" err="1"/>
              <a:t>ι</a:t>
            </a:r>
            <a:r>
              <a:rPr lang="el-GR" sz="3600" dirty="0"/>
              <a:t> απόλυτα</a:t>
            </a:r>
            <a:r>
              <a:rPr lang="en-US" sz="3600" dirty="0"/>
              <a:t> α</a:t>
            </a:r>
            <a:r>
              <a:rPr lang="en-US" sz="3600" dirty="0" err="1"/>
              <a:t>σφ</a:t>
            </a:r>
            <a:r>
              <a:rPr lang="en-US" sz="3600" dirty="0"/>
              <a:t>α</a:t>
            </a:r>
            <a:r>
              <a:rPr lang="en-US" sz="3600" dirty="0" err="1"/>
              <a:t>λής</a:t>
            </a:r>
            <a:r>
              <a:rPr lang="en-US" sz="3600" dirty="0"/>
              <a:t> </a:t>
            </a:r>
            <a:r>
              <a:rPr lang="en-US" sz="3600" dirty="0" err="1"/>
              <a:t>γι</a:t>
            </a:r>
            <a:r>
              <a:rPr lang="en-US" sz="3600" dirty="0"/>
              <a:t>α </a:t>
            </a:r>
            <a:r>
              <a:rPr lang="en-US" sz="3600" dirty="0" err="1"/>
              <a:t>τον</a:t>
            </a:r>
            <a:r>
              <a:rPr lang="en-US" sz="3600" dirty="0"/>
              <a:t> </a:t>
            </a:r>
            <a:r>
              <a:rPr lang="en-US" sz="3600" dirty="0" err="1"/>
              <a:t>άνθρω</a:t>
            </a:r>
            <a:r>
              <a:rPr lang="en-US" sz="3600" dirty="0"/>
              <a:t>π</a:t>
            </a:r>
            <a:r>
              <a:rPr lang="en-US" sz="3600" dirty="0" err="1"/>
              <a:t>ο</a:t>
            </a:r>
            <a:r>
              <a:rPr lang="el-GR" sz="3600" dirty="0"/>
              <a:t>; </a:t>
            </a:r>
            <a:endParaRPr lang="en-US" sz="36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0C0C0D1-E79A-41FF-8322-256F6DD1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2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A070F3-9F91-62D8-DF5C-1B46D2F207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52" r="1" b="9451"/>
          <a:stretch>
            <a:fillRect/>
          </a:stretch>
        </p:blipFill>
        <p:spPr>
          <a:xfrm>
            <a:off x="429767" y="1721922"/>
            <a:ext cx="3419856" cy="4520560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D684E8CE-AC85-3DC2-0FC4-49F79D0E7B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" b="6831"/>
          <a:stretch>
            <a:fillRect/>
          </a:stretch>
        </p:blipFill>
        <p:spPr>
          <a:xfrm>
            <a:off x="4226837" y="1721922"/>
            <a:ext cx="3420596" cy="4520560"/>
          </a:xfrm>
          <a:prstGeom prst="rect">
            <a:avLst/>
          </a:prstGeom>
        </p:spPr>
      </p:pic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395FA420-5595-49D1-9D5F-79EC43B55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4648" y="1721922"/>
            <a:ext cx="3609143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F7C74CB-CD7C-DE2E-AF31-73CC69CCD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149632" y="1106404"/>
            <a:ext cx="1768769" cy="210115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46C0D9-67AB-95DB-6DCE-1E1E4D03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Θεωρία Υπολογισμού 280 - CSD UoC - Χαράλαμπος Τσουρακάκης</a:t>
            </a:r>
          </a:p>
        </p:txBody>
      </p:sp>
      <p:pic>
        <p:nvPicPr>
          <p:cNvPr id="15" name="Picture 14">
            <a:hlinkClick r:id="rId6"/>
            <a:extLst>
              <a:ext uri="{FF2B5EF4-FFF2-40B4-BE49-F238E27FC236}">
                <a16:creationId xmlns:a16="http://schemas.microsoft.com/office/drawing/2014/main" id="{E71E7A98-EBA5-E244-EF02-D52A074E20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9343" y="3411577"/>
            <a:ext cx="3119751" cy="32075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F941A21-98F6-3C67-FC73-EE1E19AC61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0473" y="3500065"/>
            <a:ext cx="665196" cy="67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A7425-30C4-4FD0-A21A-898B29EB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hlinkClick r:id="rId2"/>
            <a:extLst>
              <a:ext uri="{FF2B5EF4-FFF2-40B4-BE49-F238E27FC236}">
                <a16:creationId xmlns:a16="http://schemas.microsoft.com/office/drawing/2014/main" id="{C8FCC5EC-E199-2FA7-3906-CA3BED3D08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40299" y="365125"/>
            <a:ext cx="7939326" cy="569507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D3176D-9778-0A7F-4F91-17ADEB1A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974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A842-12D8-6A86-92EC-5554E24A9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Ποιος ελέγχει τον </a:t>
            </a:r>
            <a:r>
              <a:rPr lang="en-US" dirty="0"/>
              <a:t>AI agent;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AD96F-6AA7-32EA-57BF-78B20F918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25625"/>
            <a:ext cx="12300154" cy="435133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Φ</a:t>
            </a:r>
            <a:r>
              <a:rPr lang="en-US" dirty="0"/>
              <a:t>α</a:t>
            </a:r>
            <a:r>
              <a:rPr lang="en-US" dirty="0" err="1"/>
              <a:t>ντ</a:t>
            </a:r>
            <a:r>
              <a:rPr lang="en-US" dirty="0"/>
              <a:t>α</a:t>
            </a:r>
            <a:r>
              <a:rPr lang="en-US" dirty="0" err="1"/>
              <a:t>στείτε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</a:t>
            </a:r>
            <a:r>
              <a:rPr lang="en-US" dirty="0" err="1"/>
              <a:t>ν</a:t>
            </a:r>
            <a:r>
              <a:rPr lang="en-US" dirty="0"/>
              <a:t> agent/β</a:t>
            </a:r>
            <a:r>
              <a:rPr lang="en-US" dirty="0" err="1"/>
              <a:t>οηθό</a:t>
            </a:r>
            <a:r>
              <a:rPr lang="en-US" dirty="0"/>
              <a:t> </a:t>
            </a:r>
            <a:r>
              <a:rPr lang="en-US" dirty="0" err="1"/>
              <a:t>τεχνητής</a:t>
            </a:r>
            <a:r>
              <a:rPr lang="en-US" dirty="0"/>
              <a:t> </a:t>
            </a:r>
            <a:r>
              <a:rPr lang="en-US" dirty="0" err="1"/>
              <a:t>νοημοσύνης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ορεί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γράφει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</a:t>
            </a:r>
            <a:r>
              <a:rPr lang="en-US" dirty="0" err="1"/>
              <a:t>εκτελεί</a:t>
            </a:r>
            <a:r>
              <a:rPr lang="en-US" dirty="0"/>
              <a:t> π</a:t>
            </a:r>
            <a:r>
              <a:rPr lang="en-US" dirty="0" err="1"/>
              <a:t>ρογράμμ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στον</a:t>
            </a:r>
            <a:r>
              <a:rPr lang="en-US" dirty="0"/>
              <a:t> 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ολογιστή</a:t>
            </a:r>
            <a:r>
              <a:rPr lang="en-US" dirty="0"/>
              <a:t>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.</a:t>
            </a:r>
          </a:p>
          <a:p>
            <a:r>
              <a:rPr lang="en-US" dirty="0" err="1"/>
              <a:t>Πριν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δώσετε</a:t>
            </a:r>
            <a:r>
              <a:rPr lang="en-US" dirty="0"/>
              <a:t> π</a:t>
            </a:r>
            <a:r>
              <a:rPr lang="en-US" dirty="0" err="1"/>
              <a:t>ρόσ</a:t>
            </a:r>
            <a:r>
              <a:rPr lang="en-US" dirty="0"/>
              <a:t>βα</a:t>
            </a:r>
            <a:r>
              <a:rPr lang="en-US" dirty="0" err="1"/>
              <a:t>ση</a:t>
            </a:r>
            <a:r>
              <a:rPr lang="en-US" dirty="0"/>
              <a:t> </a:t>
            </a:r>
            <a:r>
              <a:rPr lang="en-US" dirty="0" err="1"/>
              <a:t>στ</a:t>
            </a:r>
            <a:r>
              <a:rPr lang="en-US" dirty="0"/>
              <a:t>α α</a:t>
            </a:r>
            <a:r>
              <a:rPr lang="en-US" dirty="0" err="1"/>
              <a:t>ρχεί</a:t>
            </a:r>
            <a:r>
              <a:rPr lang="en-US" dirty="0"/>
              <a:t>α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, </a:t>
            </a:r>
            <a:r>
              <a:rPr lang="en-US" dirty="0" err="1"/>
              <a:t>ζητάτε</a:t>
            </a:r>
            <a:r>
              <a:rPr lang="en-US" dirty="0"/>
              <a:t> </a:t>
            </a:r>
            <a:r>
              <a:rPr lang="en-US" dirty="0" err="1"/>
              <a:t>μι</a:t>
            </a:r>
            <a:r>
              <a:rPr lang="en-US" dirty="0"/>
              <a:t>α </a:t>
            </a:r>
            <a:r>
              <a:rPr lang="en-US" dirty="0" err="1"/>
              <a:t>εγγύηση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>
                <a:highlight>
                  <a:srgbClr val="00FF00"/>
                </a:highlight>
              </a:rPr>
              <a:t>   </a:t>
            </a:r>
            <a:r>
              <a:rPr lang="en-US" dirty="0" err="1">
                <a:highlight>
                  <a:srgbClr val="00FF00"/>
                </a:highlight>
              </a:rPr>
              <a:t>Θέλω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ν</a:t>
            </a:r>
            <a:r>
              <a:rPr lang="en-US" dirty="0">
                <a:highlight>
                  <a:srgbClr val="00FF00"/>
                </a:highlight>
              </a:rPr>
              <a:t>α </a:t>
            </a:r>
            <a:r>
              <a:rPr lang="en-US" dirty="0" err="1">
                <a:highlight>
                  <a:srgbClr val="00FF00"/>
                </a:highlight>
              </a:rPr>
              <a:t>γνωρίζω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ότι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δεν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θ</a:t>
            </a:r>
            <a:r>
              <a:rPr lang="en-US" dirty="0">
                <a:highlight>
                  <a:srgbClr val="00FF00"/>
                </a:highlight>
              </a:rPr>
              <a:t>α </a:t>
            </a:r>
            <a:r>
              <a:rPr lang="en-US" dirty="0" err="1">
                <a:highlight>
                  <a:srgbClr val="00FF00"/>
                </a:highlight>
              </a:rPr>
              <a:t>δι</a:t>
            </a:r>
            <a:r>
              <a:rPr lang="en-US" dirty="0">
                <a:highlight>
                  <a:srgbClr val="00FF00"/>
                </a:highlight>
              </a:rPr>
              <a:t>α</a:t>
            </a:r>
            <a:r>
              <a:rPr lang="en-US" dirty="0" err="1">
                <a:highlight>
                  <a:srgbClr val="00FF00"/>
                </a:highlight>
              </a:rPr>
              <a:t>γράψει</a:t>
            </a:r>
            <a:r>
              <a:rPr lang="en-US" dirty="0">
                <a:highlight>
                  <a:srgbClr val="00FF00"/>
                </a:highlight>
              </a:rPr>
              <a:t> π</a:t>
            </a:r>
            <a:r>
              <a:rPr lang="en-US" dirty="0" err="1">
                <a:highlight>
                  <a:srgbClr val="00FF00"/>
                </a:highlight>
              </a:rPr>
              <a:t>οτέ</a:t>
            </a:r>
            <a:r>
              <a:rPr lang="en-US" dirty="0">
                <a:highlight>
                  <a:srgbClr val="00FF00"/>
                </a:highlight>
              </a:rPr>
              <a:t> </a:t>
            </a:r>
            <a:r>
              <a:rPr lang="en-US" dirty="0" err="1">
                <a:highlight>
                  <a:srgbClr val="00FF00"/>
                </a:highlight>
              </a:rPr>
              <a:t>κά</a:t>
            </a:r>
            <a:r>
              <a:rPr lang="en-US" dirty="0">
                <a:highlight>
                  <a:srgbClr val="00FF00"/>
                </a:highlight>
              </a:rPr>
              <a:t>π</a:t>
            </a:r>
            <a:r>
              <a:rPr lang="en-US" dirty="0" err="1">
                <a:highlight>
                  <a:srgbClr val="00FF00"/>
                </a:highlight>
              </a:rPr>
              <a:t>οιο</a:t>
            </a:r>
            <a:r>
              <a:rPr lang="en-US" dirty="0">
                <a:highlight>
                  <a:srgbClr val="00FF00"/>
                </a:highlight>
              </a:rPr>
              <a:t> π</a:t>
            </a:r>
            <a:r>
              <a:rPr lang="en-US" dirty="0" err="1">
                <a:highlight>
                  <a:srgbClr val="00FF00"/>
                </a:highlight>
              </a:rPr>
              <a:t>ροστ</a:t>
            </a:r>
            <a:r>
              <a:rPr lang="en-US" dirty="0">
                <a:highlight>
                  <a:srgbClr val="00FF00"/>
                </a:highlight>
              </a:rPr>
              <a:t>α</a:t>
            </a:r>
            <a:r>
              <a:rPr lang="en-US" dirty="0" err="1">
                <a:highlight>
                  <a:srgbClr val="00FF00"/>
                </a:highlight>
              </a:rPr>
              <a:t>τευμένο</a:t>
            </a:r>
            <a:r>
              <a:rPr lang="en-US" dirty="0">
                <a:highlight>
                  <a:srgbClr val="00FF00"/>
                </a:highlight>
              </a:rPr>
              <a:t> α</a:t>
            </a:r>
            <a:r>
              <a:rPr lang="en-US" dirty="0" err="1">
                <a:highlight>
                  <a:srgbClr val="00FF00"/>
                </a:highlight>
              </a:rPr>
              <a:t>ρχείο</a:t>
            </a:r>
            <a:r>
              <a:rPr lang="en-US" dirty="0">
                <a:highlight>
                  <a:srgbClr val="00FF00"/>
                </a:highlight>
              </a:rPr>
              <a:t>. </a:t>
            </a:r>
          </a:p>
          <a:p>
            <a:pPr lvl="0"/>
            <a:r>
              <a:rPr lang="en-US" b="1" dirty="0" err="1"/>
              <a:t>Μι</a:t>
            </a:r>
            <a:r>
              <a:rPr lang="en-US" b="1" dirty="0"/>
              <a:t>α </a:t>
            </a:r>
            <a:r>
              <a:rPr lang="en-US" b="1" dirty="0" err="1"/>
              <a:t>ιδέ</a:t>
            </a:r>
            <a:r>
              <a:rPr lang="en-US" b="1" dirty="0"/>
              <a:t>α: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 </a:t>
            </a:r>
            <a:r>
              <a:rPr lang="en-US" dirty="0" err="1"/>
              <a:t>δεύτερο</a:t>
            </a:r>
            <a:r>
              <a:rPr lang="en-US" dirty="0"/>
              <a:t> π</a:t>
            </a:r>
            <a:r>
              <a:rPr lang="en-US" dirty="0" err="1"/>
              <a:t>ρόγρ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α,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ονομάσουμε</a:t>
            </a:r>
            <a:r>
              <a:rPr lang="en-US" dirty="0"/>
              <a:t> </a:t>
            </a:r>
            <a:r>
              <a:rPr lang="en-US" b="1" dirty="0" err="1"/>
              <a:t>ελεγκτή</a:t>
            </a:r>
            <a:r>
              <a:rPr lang="en-US" dirty="0"/>
              <a:t>, </a:t>
            </a:r>
            <a:r>
              <a:rPr lang="en-US" dirty="0" err="1"/>
              <a:t>εξετάζει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agent (</a:t>
            </a:r>
            <a:r>
              <a:rPr lang="el-GR" dirty="0" err="1"/>
              <a:t>δλδ</a:t>
            </a:r>
            <a:r>
              <a:rPr lang="el-GR" dirty="0"/>
              <a:t>. κώδικα)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είσοδο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agent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απ</a:t>
            </a:r>
            <a:r>
              <a:rPr lang="en-US" dirty="0" err="1"/>
              <a:t>οφ</a:t>
            </a:r>
            <a:r>
              <a:rPr lang="en-US" dirty="0"/>
              <a:t>α</a:t>
            </a:r>
            <a:r>
              <a:rPr lang="en-US" dirty="0" err="1"/>
              <a:t>σίζει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</a:t>
            </a:r>
            <a:r>
              <a:rPr lang="en-US" dirty="0" err="1"/>
              <a:t>δι</a:t>
            </a:r>
            <a:r>
              <a:rPr lang="en-US" dirty="0"/>
              <a:t>α</a:t>
            </a:r>
            <a:r>
              <a:rPr lang="en-US" dirty="0" err="1"/>
              <a:t>γράψει</a:t>
            </a:r>
            <a:r>
              <a:rPr lang="en-US" dirty="0"/>
              <a:t> </a:t>
            </a:r>
            <a:r>
              <a:rPr lang="en-US" dirty="0" err="1"/>
              <a:t>κά</a:t>
            </a:r>
            <a:r>
              <a:rPr lang="en-US" dirty="0"/>
              <a:t>π</a:t>
            </a:r>
            <a:r>
              <a:rPr lang="en-US" dirty="0" err="1"/>
              <a:t>οιο</a:t>
            </a:r>
            <a:r>
              <a:rPr lang="en-US" dirty="0"/>
              <a:t> π</a:t>
            </a:r>
            <a:r>
              <a:rPr lang="en-US" dirty="0" err="1"/>
              <a:t>ροστ</a:t>
            </a:r>
            <a:r>
              <a:rPr lang="en-US" dirty="0"/>
              <a:t>α</a:t>
            </a:r>
            <a:r>
              <a:rPr lang="en-US" dirty="0" err="1"/>
              <a:t>τευμένο</a:t>
            </a:r>
            <a:r>
              <a:rPr lang="en-US" dirty="0"/>
              <a:t> α</a:t>
            </a:r>
            <a:r>
              <a:rPr lang="en-US" dirty="0" err="1"/>
              <a:t>ρχείο</a:t>
            </a:r>
            <a:r>
              <a:rPr lang="en-US" dirty="0"/>
              <a:t>. </a:t>
            </a:r>
          </a:p>
          <a:p>
            <a:pPr lvl="0"/>
            <a:r>
              <a:rPr lang="en-US" b="1" dirty="0" err="1">
                <a:highlight>
                  <a:srgbClr val="FFFF00"/>
                </a:highlight>
              </a:rPr>
              <a:t>Μ</a:t>
            </a:r>
            <a:r>
              <a:rPr lang="en-US" b="1" dirty="0">
                <a:highlight>
                  <a:srgbClr val="FFFF00"/>
                </a:highlight>
              </a:rPr>
              <a:t>π</a:t>
            </a:r>
            <a:r>
              <a:rPr lang="en-US" b="1" dirty="0" err="1">
                <a:highlight>
                  <a:srgbClr val="FFFF00"/>
                </a:highlight>
              </a:rPr>
              <a:t>ορεί</a:t>
            </a:r>
            <a:r>
              <a:rPr lang="en-US" b="1" dirty="0">
                <a:highlight>
                  <a:srgbClr val="FFFF00"/>
                </a:highlight>
              </a:rPr>
              <a:t> α</a:t>
            </a:r>
            <a:r>
              <a:rPr lang="en-US" b="1" dirty="0" err="1">
                <a:highlight>
                  <a:srgbClr val="FFFF00"/>
                </a:highlight>
              </a:rPr>
              <a:t>υτός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ο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ελεγκτής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ν</a:t>
            </a:r>
            <a:r>
              <a:rPr lang="en-US" b="1" dirty="0">
                <a:highlight>
                  <a:srgbClr val="FFFF00"/>
                </a:highlight>
              </a:rPr>
              <a:t>α απα</a:t>
            </a:r>
            <a:r>
              <a:rPr lang="en-US" b="1" dirty="0" err="1">
                <a:highlight>
                  <a:srgbClr val="FFFF00"/>
                </a:highlight>
              </a:rPr>
              <a:t>ντά</a:t>
            </a:r>
            <a:r>
              <a:rPr lang="en-US" b="1" dirty="0">
                <a:highlight>
                  <a:srgbClr val="FFFF00"/>
                </a:highlight>
              </a:rPr>
              <a:t> π</a:t>
            </a:r>
            <a:r>
              <a:rPr lang="en-US" b="1" dirty="0" err="1">
                <a:highlight>
                  <a:srgbClr val="FFFF00"/>
                </a:highlight>
              </a:rPr>
              <a:t>άντοτε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σωστά</a:t>
            </a:r>
            <a:r>
              <a:rPr lang="en-US" b="1" dirty="0">
                <a:highlight>
                  <a:srgbClr val="FFFF00"/>
                </a:highlight>
              </a:rPr>
              <a:t>, </a:t>
            </a:r>
            <a:r>
              <a:rPr lang="en-US" b="1" dirty="0" err="1">
                <a:highlight>
                  <a:srgbClr val="FFFF00"/>
                </a:highlight>
              </a:rPr>
              <a:t>σε</a:t>
            </a:r>
            <a:r>
              <a:rPr lang="en-US" b="1" dirty="0">
                <a:highlight>
                  <a:srgbClr val="FFFF00"/>
                </a:highlight>
              </a:rPr>
              <a:t> π</a:t>
            </a:r>
            <a:r>
              <a:rPr lang="en-US" b="1" dirty="0" err="1">
                <a:highlight>
                  <a:srgbClr val="FFFF00"/>
                </a:highlight>
              </a:rPr>
              <a:t>ε</a:t>
            </a:r>
            <a:r>
              <a:rPr lang="en-US" b="1" dirty="0">
                <a:highlight>
                  <a:srgbClr val="FFFF00"/>
                </a:highlight>
              </a:rPr>
              <a:t>π</a:t>
            </a:r>
            <a:r>
              <a:rPr lang="en-US" b="1" dirty="0" err="1">
                <a:highlight>
                  <a:srgbClr val="FFFF00"/>
                </a:highlight>
              </a:rPr>
              <a:t>ερ</a:t>
            </a:r>
            <a:r>
              <a:rPr lang="en-US" b="1" dirty="0">
                <a:highlight>
                  <a:srgbClr val="FFFF00"/>
                </a:highlight>
              </a:rPr>
              <a:t>α</a:t>
            </a:r>
            <a:r>
              <a:rPr lang="en-US" b="1" dirty="0" err="1">
                <a:highlight>
                  <a:srgbClr val="FFFF00"/>
                </a:highlight>
              </a:rPr>
              <a:t>σμένο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χρόνο</a:t>
            </a:r>
            <a:r>
              <a:rPr lang="en-US" b="1" dirty="0">
                <a:highlight>
                  <a:srgbClr val="FFFF00"/>
                </a:highlight>
              </a:rPr>
              <a:t>, </a:t>
            </a:r>
            <a:r>
              <a:rPr lang="en-US" b="1" dirty="0" err="1">
                <a:highlight>
                  <a:srgbClr val="FFFF00"/>
                </a:highlight>
              </a:rPr>
              <a:t>γι</a:t>
            </a:r>
            <a:r>
              <a:rPr lang="en-US" b="1" dirty="0">
                <a:highlight>
                  <a:srgbClr val="FFFF00"/>
                </a:highlight>
              </a:rPr>
              <a:t>α </a:t>
            </a:r>
            <a:r>
              <a:rPr lang="en-US" b="1" dirty="0" err="1">
                <a:highlight>
                  <a:srgbClr val="FFFF00"/>
                </a:highlight>
              </a:rPr>
              <a:t>κάθε</a:t>
            </a:r>
            <a:r>
              <a:rPr lang="en-US" b="1" dirty="0">
                <a:highlight>
                  <a:srgbClr val="FFFF00"/>
                </a:highlight>
              </a:rPr>
              <a:t> agent </a:t>
            </a:r>
            <a:r>
              <a:rPr lang="en-US" b="1" dirty="0" err="1">
                <a:highlight>
                  <a:srgbClr val="FFFF00"/>
                </a:highlight>
              </a:rPr>
              <a:t>κ</a:t>
            </a:r>
            <a:r>
              <a:rPr lang="en-US" b="1" dirty="0">
                <a:highlight>
                  <a:srgbClr val="FFFF00"/>
                </a:highlight>
              </a:rPr>
              <a:t>α</a:t>
            </a:r>
            <a:r>
              <a:rPr lang="en-US" b="1" dirty="0" err="1">
                <a:highlight>
                  <a:srgbClr val="FFFF00"/>
                </a:highlight>
              </a:rPr>
              <a:t>ι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κάθε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είσοδο</a:t>
            </a:r>
            <a:r>
              <a:rPr lang="en-US" b="1" dirty="0">
                <a:highlight>
                  <a:srgbClr val="FFFF00"/>
                </a:highlight>
              </a:rPr>
              <a:t>;</a:t>
            </a:r>
          </a:p>
          <a:p>
            <a:pPr lvl="0"/>
            <a:r>
              <a:rPr lang="el-GR" dirty="0"/>
              <a:t>Μαντέψτε </a:t>
            </a:r>
            <a:r>
              <a:rPr lang="en-US" dirty="0">
                <a:sym typeface="Wingdings" pitchFamily="2" charset="2"/>
              </a:rPr>
              <a:t>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695B2-8E73-DF94-3405-FB93FD896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86EE60-E02E-A587-6B45-227AA699C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202" y="0"/>
            <a:ext cx="1737237" cy="1854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6D2D52-7C85-6DF4-AE2C-9AE28FB64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112" y="4645742"/>
            <a:ext cx="2218887" cy="207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BD5CD-F15B-D8CA-1D8F-C11C58065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Ιδέα αναγωγής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A4CA0-276F-5492-92C5-0E2327E95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1" y="1519183"/>
            <a:ext cx="12070325" cy="329561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ερώτημ</a:t>
            </a:r>
            <a:r>
              <a:rPr lang="en-US" dirty="0"/>
              <a:t>α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dirty="0" err="1"/>
              <a:t>ο</a:t>
            </a:r>
            <a:r>
              <a:rPr lang="en-US" dirty="0"/>
              <a:t> </a:t>
            </a:r>
            <a:r>
              <a:rPr lang="en-US" dirty="0" err="1"/>
              <a:t>ελεγκτής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b="1" dirty="0" err="1"/>
              <a:t>χρήσιμος</a:t>
            </a:r>
            <a:r>
              <a:rPr lang="en-US" dirty="0"/>
              <a:t>.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b="1" dirty="0" err="1"/>
              <a:t>τέλειος</a:t>
            </a:r>
            <a:r>
              <a:rPr lang="en-US" dirty="0"/>
              <a:t>. </a:t>
            </a:r>
            <a:r>
              <a:rPr lang="en-US" dirty="0" err="1"/>
              <a:t>Τρεις</a:t>
            </a:r>
            <a:r>
              <a:rPr lang="en-US" dirty="0"/>
              <a:t> απα</a:t>
            </a:r>
            <a:r>
              <a:rPr lang="en-US" dirty="0" err="1"/>
              <a:t>ιτήσεις</a:t>
            </a:r>
            <a:r>
              <a:rPr lang="en-US" dirty="0"/>
              <a:t>:</a:t>
            </a:r>
          </a:p>
          <a:p>
            <a:pPr lvl="1"/>
            <a:r>
              <a:rPr lang="en-US" b="1" dirty="0" err="1"/>
              <a:t>Ορθότητ</a:t>
            </a:r>
            <a:r>
              <a:rPr lang="en-US" b="1" dirty="0"/>
              <a:t>α:</a:t>
            </a:r>
            <a:r>
              <a:rPr lang="en-US" dirty="0"/>
              <a:t> π</a:t>
            </a:r>
            <a:r>
              <a:rPr lang="en-US" dirty="0" err="1"/>
              <a:t>οτέ</a:t>
            </a:r>
            <a:r>
              <a:rPr lang="en-US" dirty="0"/>
              <a:t> </a:t>
            </a:r>
            <a:r>
              <a:rPr lang="en-US" dirty="0" err="1"/>
              <a:t>λάθος</a:t>
            </a:r>
            <a:r>
              <a:rPr lang="en-US" dirty="0"/>
              <a:t> — </a:t>
            </a:r>
            <a:r>
              <a:rPr lang="en-US" dirty="0" err="1"/>
              <a:t>ούτε</a:t>
            </a:r>
            <a:r>
              <a:rPr lang="en-US" dirty="0"/>
              <a:t> </a:t>
            </a:r>
            <a:r>
              <a:rPr lang="en-US" dirty="0" err="1"/>
              <a:t>ψευδώς</a:t>
            </a:r>
            <a:r>
              <a:rPr lang="en-US" dirty="0"/>
              <a:t> </a:t>
            </a:r>
            <a:r>
              <a:rPr lang="en-US" dirty="0" err="1"/>
              <a:t>θετικά</a:t>
            </a:r>
            <a:r>
              <a:rPr lang="en-US" dirty="0"/>
              <a:t> </a:t>
            </a:r>
            <a:r>
              <a:rPr lang="en-US" dirty="0" err="1"/>
              <a:t>ούτε</a:t>
            </a:r>
            <a:r>
              <a:rPr lang="en-US" dirty="0"/>
              <a:t> </a:t>
            </a:r>
            <a:r>
              <a:rPr lang="en-US" dirty="0" err="1"/>
              <a:t>ψευδώς</a:t>
            </a:r>
            <a:r>
              <a:rPr lang="en-US" dirty="0"/>
              <a:t> α</a:t>
            </a:r>
            <a:r>
              <a:rPr lang="en-US" dirty="0" err="1"/>
              <a:t>ρνητικά</a:t>
            </a:r>
            <a:endParaRPr lang="en-US" dirty="0"/>
          </a:p>
          <a:p>
            <a:pPr lvl="1"/>
            <a:r>
              <a:rPr lang="en-US" b="1" dirty="0" err="1"/>
              <a:t>Τερμ</a:t>
            </a:r>
            <a:r>
              <a:rPr lang="en-US" b="1" dirty="0"/>
              <a:t>α</a:t>
            </a:r>
            <a:r>
              <a:rPr lang="en-US" b="1" dirty="0" err="1"/>
              <a:t>τισμός</a:t>
            </a:r>
            <a:r>
              <a:rPr lang="en-US" b="1" dirty="0"/>
              <a:t>:</a:t>
            </a:r>
            <a:r>
              <a:rPr lang="en-US" dirty="0"/>
              <a:t> απα</a:t>
            </a:r>
            <a:r>
              <a:rPr lang="en-US" dirty="0" err="1"/>
              <a:t>ντά</a:t>
            </a:r>
            <a:r>
              <a:rPr lang="en-US" dirty="0"/>
              <a:t> π</a:t>
            </a:r>
            <a:r>
              <a:rPr lang="en-US" dirty="0" err="1"/>
              <a:t>άντ</a:t>
            </a:r>
            <a:r>
              <a:rPr lang="en-US" dirty="0"/>
              <a:t>α </a:t>
            </a:r>
            <a:r>
              <a:rPr lang="en-US" dirty="0" err="1"/>
              <a:t>σε</a:t>
            </a:r>
            <a:r>
              <a:rPr lang="en-US" dirty="0"/>
              <a:t> π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ερ</a:t>
            </a:r>
            <a:r>
              <a:rPr lang="en-US" dirty="0"/>
              <a:t>α</a:t>
            </a:r>
            <a:r>
              <a:rPr lang="en-US" dirty="0" err="1"/>
              <a:t>σμένο</a:t>
            </a:r>
            <a:r>
              <a:rPr lang="en-US" dirty="0"/>
              <a:t> </a:t>
            </a:r>
            <a:r>
              <a:rPr lang="en-US" dirty="0" err="1"/>
              <a:t>χρόνο</a:t>
            </a:r>
            <a:r>
              <a:rPr lang="en-US" dirty="0"/>
              <a:t> (</a:t>
            </a:r>
            <a:r>
              <a:rPr lang="en-US" dirty="0" err="1"/>
              <a:t>δεν</a:t>
            </a:r>
            <a:r>
              <a:rPr lang="en-US" dirty="0"/>
              <a:t> «</a:t>
            </a:r>
            <a:r>
              <a:rPr lang="en-US" dirty="0" err="1"/>
              <a:t>κολλάει</a:t>
            </a:r>
            <a:r>
              <a:rPr lang="en-US" dirty="0"/>
              <a:t>»)</a:t>
            </a:r>
          </a:p>
          <a:p>
            <a:pPr lvl="1"/>
            <a:r>
              <a:rPr lang="en-US" b="1" dirty="0" err="1"/>
              <a:t>Κ</a:t>
            </a:r>
            <a:r>
              <a:rPr lang="en-US" b="1" dirty="0"/>
              <a:t>α</a:t>
            </a:r>
            <a:r>
              <a:rPr lang="en-US" b="1" dirty="0" err="1"/>
              <a:t>θολικότητ</a:t>
            </a:r>
            <a:r>
              <a:rPr lang="en-US" b="1" dirty="0"/>
              <a:t>α: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b="1" dirty="0" err="1"/>
              <a:t>κάθε</a:t>
            </a:r>
            <a:r>
              <a:rPr lang="en-US" dirty="0"/>
              <a:t> π</a:t>
            </a:r>
            <a:r>
              <a:rPr lang="en-US" dirty="0" err="1"/>
              <a:t>ρόγρ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b="1" dirty="0" err="1"/>
              <a:t>κάθε</a:t>
            </a:r>
            <a:r>
              <a:rPr lang="en-US" dirty="0"/>
              <a:t> </a:t>
            </a:r>
            <a:r>
              <a:rPr lang="en-US" dirty="0" err="1"/>
              <a:t>είσοδο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sz="3000" i="1" dirty="0" err="1"/>
              <a:t>Κρ</a:t>
            </a:r>
            <a:r>
              <a:rPr lang="en-US" sz="3000" i="1" dirty="0"/>
              <a:t>α</a:t>
            </a:r>
            <a:r>
              <a:rPr lang="en-US" sz="3000" i="1" dirty="0" err="1"/>
              <a:t>τήστε</a:t>
            </a:r>
            <a:r>
              <a:rPr lang="en-US" sz="3000" i="1" dirty="0"/>
              <a:t> </a:t>
            </a:r>
            <a:r>
              <a:rPr lang="en-US" sz="3000" i="1" dirty="0" err="1"/>
              <a:t>το</a:t>
            </a:r>
            <a:r>
              <a:rPr lang="en-US" sz="3000" i="1" dirty="0"/>
              <a:t>: </a:t>
            </a:r>
            <a:r>
              <a:rPr lang="en-US" sz="3000" i="1" dirty="0" err="1"/>
              <a:t>η</a:t>
            </a:r>
            <a:r>
              <a:rPr lang="en-US" sz="3000" i="1" dirty="0"/>
              <a:t> </a:t>
            </a:r>
            <a:r>
              <a:rPr lang="en-US" sz="3000" i="1" dirty="0" err="1"/>
              <a:t>ουσί</a:t>
            </a:r>
            <a:r>
              <a:rPr lang="en-US" sz="3000" i="1" dirty="0"/>
              <a:t>α </a:t>
            </a:r>
            <a:r>
              <a:rPr lang="en-US" sz="3000" i="1" dirty="0" err="1"/>
              <a:t>της</a:t>
            </a:r>
            <a:r>
              <a:rPr lang="en-US" sz="3000" i="1" dirty="0"/>
              <a:t> απ</a:t>
            </a:r>
            <a:r>
              <a:rPr lang="en-US" sz="3000" i="1" dirty="0" err="1"/>
              <a:t>όδειξης</a:t>
            </a:r>
            <a:r>
              <a:rPr lang="en-US" sz="3000" i="1" dirty="0"/>
              <a:t> </a:t>
            </a:r>
            <a:r>
              <a:rPr lang="en-US" sz="3000" i="1" dirty="0" err="1"/>
              <a:t>θ</a:t>
            </a:r>
            <a:r>
              <a:rPr lang="en-US" sz="3000" i="1" dirty="0"/>
              <a:t>α </a:t>
            </a:r>
            <a:r>
              <a:rPr lang="en-US" sz="3000" i="1" dirty="0" err="1"/>
              <a:t>είν</a:t>
            </a:r>
            <a:r>
              <a:rPr lang="en-US" sz="3000" i="1" dirty="0"/>
              <a:t>α</a:t>
            </a:r>
            <a:r>
              <a:rPr lang="en-US" sz="3000" i="1" dirty="0" err="1"/>
              <a:t>ι</a:t>
            </a:r>
            <a:r>
              <a:rPr lang="en-US" sz="3000" i="1" dirty="0"/>
              <a:t> </a:t>
            </a:r>
            <a:r>
              <a:rPr lang="el-GR" sz="3000" i="1" dirty="0"/>
              <a:t>η εξής αναγωγή</a:t>
            </a:r>
            <a:r>
              <a:rPr lang="en-US" sz="3000" i="1" dirty="0"/>
              <a:t>, </a:t>
            </a:r>
            <a:r>
              <a:rPr lang="el-GR" sz="3000" i="1" dirty="0"/>
              <a:t>που δείχνει πως </a:t>
            </a:r>
            <a:r>
              <a:rPr lang="el-GR" sz="3000" dirty="0"/>
              <a:t>α</a:t>
            </a:r>
            <a:r>
              <a:rPr lang="en-US" sz="3000" dirty="0" err="1"/>
              <a:t>ν</a:t>
            </a:r>
            <a:r>
              <a:rPr lang="en-US" sz="3000" dirty="0"/>
              <a:t> </a:t>
            </a:r>
            <a:r>
              <a:rPr lang="en-US" sz="3000" dirty="0" err="1"/>
              <a:t>μ</a:t>
            </a:r>
            <a:r>
              <a:rPr lang="en-US" sz="3000" dirty="0"/>
              <a:t>π</a:t>
            </a:r>
            <a:r>
              <a:rPr lang="en-US" sz="3000" dirty="0" err="1"/>
              <a:t>ορούσ</a:t>
            </a:r>
            <a:r>
              <a:rPr lang="en-US" sz="3000" dirty="0"/>
              <a:t>α</a:t>
            </a:r>
            <a:r>
              <a:rPr lang="en-US" sz="3000" dirty="0" err="1"/>
              <a:t>με</a:t>
            </a:r>
            <a:r>
              <a:rPr lang="en-US" sz="3000" dirty="0"/>
              <a:t> </a:t>
            </a:r>
            <a:r>
              <a:rPr lang="en-US" sz="3000" dirty="0" err="1"/>
              <a:t>ν</a:t>
            </a:r>
            <a:r>
              <a:rPr lang="en-US" sz="3000" dirty="0"/>
              <a:t>α </a:t>
            </a:r>
            <a:r>
              <a:rPr lang="en-US" sz="3000" dirty="0" err="1"/>
              <a:t>λύνουμε</a:t>
            </a:r>
            <a:r>
              <a:rPr lang="en-US" sz="3000" dirty="0"/>
              <a:t> </a:t>
            </a:r>
            <a:r>
              <a:rPr lang="en-US" sz="3000" dirty="0" err="1"/>
              <a:t>το</a:t>
            </a:r>
            <a:r>
              <a:rPr lang="en-US" sz="3000" dirty="0"/>
              <a:t> </a:t>
            </a:r>
            <a:r>
              <a:rPr lang="en-US" sz="3000" dirty="0" err="1"/>
              <a:t>δεύτερο</a:t>
            </a:r>
            <a:r>
              <a:rPr lang="en-US" sz="3000" dirty="0"/>
              <a:t>, </a:t>
            </a:r>
            <a:r>
              <a:rPr lang="en-US" sz="3000" dirty="0" err="1"/>
              <a:t>θ</a:t>
            </a:r>
            <a:r>
              <a:rPr lang="en-US" sz="3000" dirty="0"/>
              <a:t>α </a:t>
            </a:r>
            <a:r>
              <a:rPr lang="en-US" sz="3000" dirty="0" err="1"/>
              <a:t>μ</a:t>
            </a:r>
            <a:r>
              <a:rPr lang="en-US" sz="3000" dirty="0"/>
              <a:t>π</a:t>
            </a:r>
            <a:r>
              <a:rPr lang="en-US" sz="3000" dirty="0" err="1"/>
              <a:t>ορούσ</a:t>
            </a:r>
            <a:r>
              <a:rPr lang="en-US" sz="3000" dirty="0"/>
              <a:t>α</a:t>
            </a:r>
            <a:r>
              <a:rPr lang="en-US" sz="3000" dirty="0" err="1"/>
              <a:t>με</a:t>
            </a:r>
            <a:r>
              <a:rPr lang="en-US" sz="3000" dirty="0"/>
              <a:t> </a:t>
            </a:r>
            <a:r>
              <a:rPr lang="en-US" sz="3000" dirty="0" err="1"/>
              <a:t>ν</a:t>
            </a:r>
            <a:r>
              <a:rPr lang="en-US" sz="3000" dirty="0"/>
              <a:t>α </a:t>
            </a:r>
            <a:r>
              <a:rPr lang="en-US" sz="3000" dirty="0" err="1"/>
              <a:t>λύνουμε</a:t>
            </a:r>
            <a:r>
              <a:rPr lang="en-US" sz="3000" dirty="0"/>
              <a:t> </a:t>
            </a:r>
            <a:r>
              <a:rPr lang="en-US" sz="3000" dirty="0" err="1"/>
              <a:t>κ</a:t>
            </a:r>
            <a:r>
              <a:rPr lang="en-US" sz="3000" dirty="0"/>
              <a:t>α</a:t>
            </a:r>
            <a:r>
              <a:rPr lang="en-US" sz="3000" dirty="0" err="1"/>
              <a:t>ι</a:t>
            </a:r>
            <a:r>
              <a:rPr lang="en-US" sz="3000" dirty="0"/>
              <a:t> </a:t>
            </a:r>
            <a:r>
              <a:rPr lang="en-US" sz="3000" dirty="0" err="1"/>
              <a:t>το</a:t>
            </a:r>
            <a:r>
              <a:rPr lang="en-US" sz="3000" dirty="0"/>
              <a:t> Halting problem.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B18695-BAE8-E3D1-B6B1-8993BB2B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806F3F-19F6-264E-5B90-5CFD33265DAF}"/>
                  </a:ext>
                </a:extLst>
              </p:cNvPr>
              <p:cNvSpPr txBox="1"/>
              <p:nvPr/>
            </p:nvSpPr>
            <p:spPr>
              <a:xfrm>
                <a:off x="1339645" y="4928457"/>
                <a:ext cx="10014155" cy="430887"/>
              </a:xfrm>
              <a:prstGeom prst="rect">
                <a:avLst/>
              </a:prstGeom>
              <a:noFill/>
              <a:ln w="317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𝐻𝑎𝑙𝑡𝑖𝑛𝑔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𝑝𝑟𝑜𝑏𝑙𝑒𝑚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l-GR" sz="2800" b="0" i="0" smtClean="0">
                          <a:latin typeface="Cambria Math" panose="02040503050406030204" pitchFamily="18" charset="0"/>
                        </a:rPr>
                        <m:t>Πρ</m:t>
                      </m:r>
                      <m:r>
                        <m:rPr>
                          <m:sty m:val="p"/>
                        </m:rPr>
                        <a:rPr lang="el-GR" sz="2800" i="1">
                          <a:latin typeface="Cambria Math" panose="02040503050406030204" pitchFamily="18" charset="0"/>
                        </a:rPr>
                        <m:t>ό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𝛽𝜆𝜂𝜇𝛼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𝛼𝜎𝜑</m:t>
                      </m:r>
                      <m:r>
                        <m:rPr>
                          <m:sty m:val="p"/>
                        </m:rPr>
                        <a:rPr lang="el-GR" sz="2800" i="1">
                          <a:latin typeface="Cambria Math" panose="02040503050406030204" pitchFamily="18" charset="0"/>
                        </a:rPr>
                        <m:t>ά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𝜆𝜀𝜄𝛼𝜍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𝛼𝜌𝜒𝜀</m:t>
                      </m:r>
                      <m:r>
                        <m:rPr>
                          <m:sty m:val="p"/>
                        </m:rPr>
                        <a:rPr lang="el-GR" sz="2800" i="1">
                          <a:latin typeface="Cambria Math" panose="02040503050406030204" pitchFamily="18" charset="0"/>
                        </a:rPr>
                        <m:t>ί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𝜔𝜈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2800" b="0" i="1" smtClean="0">
                          <a:latin typeface="Cambria Math" panose="02040503050406030204" pitchFamily="18" charset="0"/>
                        </a:rPr>
                        <m:t>𝛼𝜋</m:t>
                      </m:r>
                      <m:r>
                        <m:rPr>
                          <m:sty m:val="p"/>
                        </m:rPr>
                        <a:rPr lang="el-GR" sz="2800" i="1">
                          <a:latin typeface="Cambria Math" panose="02040503050406030204" pitchFamily="18" charset="0"/>
                        </a:rPr>
                        <m:t>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𝑎𝑔𝑒𝑛𝑡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806F3F-19F6-264E-5B90-5CFD33265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645" y="4928457"/>
                <a:ext cx="10014155" cy="430887"/>
              </a:xfrm>
              <a:prstGeom prst="rect">
                <a:avLst/>
              </a:prstGeom>
              <a:blipFill>
                <a:blip r:embed="rId2"/>
                <a:stretch>
                  <a:fillRect t="-5263" b="-28947"/>
                </a:stretch>
              </a:blipFill>
              <a:ln w="317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7ECA67D-B2A3-9F56-2A5B-113B917BF2D9}"/>
              </a:ext>
            </a:extLst>
          </p:cNvPr>
          <p:cNvSpPr txBox="1"/>
          <p:nvPr/>
        </p:nvSpPr>
        <p:spPr>
          <a:xfrm>
            <a:off x="140847" y="5473005"/>
            <a:ext cx="110402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/>
              <a:t>Με απλά λόγια: </a:t>
            </a:r>
            <a:r>
              <a:rPr lang="en-US" sz="2800" dirty="0" err="1"/>
              <a:t>Αν</a:t>
            </a:r>
            <a:r>
              <a:rPr lang="en-US" sz="2800" dirty="0"/>
              <a:t> </a:t>
            </a:r>
            <a:r>
              <a:rPr lang="en-US" sz="2800" dirty="0" err="1"/>
              <a:t>το</a:t>
            </a:r>
            <a:r>
              <a:rPr lang="en-US" sz="2800" dirty="0"/>
              <a:t> </a:t>
            </a:r>
            <a:r>
              <a:rPr lang="en-US" sz="2800" dirty="0" err="1"/>
              <a:t>νέο</a:t>
            </a:r>
            <a:r>
              <a:rPr lang="en-US" sz="2800" dirty="0"/>
              <a:t> π</a:t>
            </a:r>
            <a:r>
              <a:rPr lang="en-US" sz="2800" dirty="0" err="1"/>
              <a:t>ρό</a:t>
            </a:r>
            <a:r>
              <a:rPr lang="en-US" sz="2800" dirty="0"/>
              <a:t>β</a:t>
            </a:r>
            <a:r>
              <a:rPr lang="en-US" sz="2800" dirty="0" err="1"/>
              <a:t>λημ</a:t>
            </a:r>
            <a:r>
              <a:rPr lang="en-US" sz="2800" dirty="0"/>
              <a:t>α </a:t>
            </a:r>
            <a:r>
              <a:rPr lang="en-US" sz="2800" dirty="0" err="1"/>
              <a:t>ήτ</a:t>
            </a:r>
            <a:r>
              <a:rPr lang="en-US" sz="2800" dirty="0"/>
              <a:t>α</a:t>
            </a:r>
            <a:r>
              <a:rPr lang="en-US" sz="2800" dirty="0" err="1"/>
              <a:t>ν</a:t>
            </a:r>
            <a:r>
              <a:rPr lang="en-US" sz="2800" dirty="0"/>
              <a:t> </a:t>
            </a:r>
            <a:r>
              <a:rPr lang="en-US" sz="2800" dirty="0" err="1"/>
              <a:t>εύκολο</a:t>
            </a:r>
            <a:r>
              <a:rPr lang="en-US" sz="2800" dirty="0"/>
              <a:t>, </a:t>
            </a:r>
            <a:r>
              <a:rPr lang="en-US" sz="2800" dirty="0" err="1"/>
              <a:t>θ</a:t>
            </a:r>
            <a:r>
              <a:rPr lang="en-US" sz="2800" dirty="0"/>
              <a:t>α </a:t>
            </a:r>
            <a:r>
              <a:rPr lang="en-US" sz="2800" dirty="0" err="1"/>
              <a:t>ήτ</a:t>
            </a:r>
            <a:r>
              <a:rPr lang="en-US" sz="2800" dirty="0"/>
              <a:t>α</a:t>
            </a:r>
            <a:r>
              <a:rPr lang="en-US" sz="2800" dirty="0" err="1"/>
              <a:t>ν</a:t>
            </a:r>
            <a:r>
              <a:rPr lang="en-US" sz="2800" dirty="0"/>
              <a:t> </a:t>
            </a:r>
            <a:r>
              <a:rPr lang="en-US" sz="2800" dirty="0" err="1"/>
              <a:t>κ</a:t>
            </a:r>
            <a:r>
              <a:rPr lang="en-US" sz="2800" dirty="0"/>
              <a:t>α</a:t>
            </a:r>
            <a:r>
              <a:rPr lang="en-US" sz="2800" dirty="0" err="1"/>
              <a:t>ι</a:t>
            </a:r>
            <a:r>
              <a:rPr lang="en-US" sz="2800" dirty="0"/>
              <a:t> </a:t>
            </a:r>
            <a:r>
              <a:rPr lang="en-US" sz="2800" dirty="0" err="1"/>
              <a:t>το</a:t>
            </a:r>
            <a:r>
              <a:rPr lang="en-US" sz="2800" dirty="0"/>
              <a:t> πα</a:t>
            </a:r>
            <a:r>
              <a:rPr lang="en-US" sz="2800" dirty="0" err="1"/>
              <a:t>λιό</a:t>
            </a:r>
            <a:r>
              <a:rPr lang="en-US" sz="2800" dirty="0"/>
              <a:t>. </a:t>
            </a:r>
            <a:endParaRPr lang="el-GR" sz="2800" dirty="0"/>
          </a:p>
          <a:p>
            <a:r>
              <a:rPr lang="en-US" sz="2800" dirty="0" err="1"/>
              <a:t>Το</a:t>
            </a:r>
            <a:r>
              <a:rPr lang="en-US" sz="2800" dirty="0"/>
              <a:t> πα</a:t>
            </a:r>
            <a:r>
              <a:rPr lang="en-US" sz="2800" dirty="0" err="1"/>
              <a:t>λιό</a:t>
            </a:r>
            <a:r>
              <a:rPr lang="en-US" sz="2800" dirty="0"/>
              <a:t> </a:t>
            </a:r>
            <a:r>
              <a:rPr lang="en-US" sz="2800" dirty="0" err="1"/>
              <a:t>δεν</a:t>
            </a:r>
            <a:r>
              <a:rPr lang="en-US" sz="2800" dirty="0"/>
              <a:t> </a:t>
            </a:r>
            <a:r>
              <a:rPr lang="en-US" sz="2800" dirty="0" err="1"/>
              <a:t>είν</a:t>
            </a:r>
            <a:r>
              <a:rPr lang="en-US" sz="2800" dirty="0"/>
              <a:t>α</a:t>
            </a:r>
            <a:r>
              <a:rPr lang="en-US" sz="2800" dirty="0" err="1"/>
              <a:t>ι</a:t>
            </a:r>
            <a:r>
              <a:rPr lang="en-US" sz="2800" dirty="0"/>
              <a:t>.</a:t>
            </a:r>
            <a:r>
              <a:rPr lang="el-GR" sz="2800" dirty="0"/>
              <a:t> </a:t>
            </a:r>
            <a:r>
              <a:rPr lang="en-US" sz="2800" dirty="0"/>
              <a:t> </a:t>
            </a:r>
            <a:r>
              <a:rPr lang="en-US" sz="2800" dirty="0" err="1"/>
              <a:t>Άρ</a:t>
            </a:r>
            <a:r>
              <a:rPr lang="en-US" sz="2800" dirty="0"/>
              <a:t>α </a:t>
            </a:r>
            <a:r>
              <a:rPr lang="en-US" sz="2800" dirty="0" err="1"/>
              <a:t>ούτε</a:t>
            </a:r>
            <a:r>
              <a:rPr lang="en-US" sz="2800" dirty="0"/>
              <a:t> </a:t>
            </a:r>
            <a:r>
              <a:rPr lang="en-US" sz="2800" dirty="0" err="1"/>
              <a:t>το</a:t>
            </a:r>
            <a:r>
              <a:rPr lang="en-US" sz="2800" dirty="0"/>
              <a:t> </a:t>
            </a:r>
            <a:r>
              <a:rPr lang="en-US" sz="2800" dirty="0" err="1"/>
              <a:t>νέο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59145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D038A-CF79-9941-BF9F-20A5D240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agent              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είσοδός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066EA4-375D-62B7-F99A-3771553945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Ο agent </a:t>
                </a:r>
                <a:r>
                  <a:rPr lang="en-US" dirty="0" err="1"/>
                  <a:t>είν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έν</a:t>
                </a:r>
                <a:r>
                  <a:rPr lang="en-US" dirty="0"/>
                  <a:t>α </a:t>
                </a:r>
                <a:r>
                  <a:rPr lang="en-US" b="1" dirty="0"/>
                  <a:t>π</a:t>
                </a:r>
                <a:r>
                  <a:rPr lang="en-US" b="1" dirty="0" err="1"/>
                  <a:t>ρόγρ</a:t>
                </a:r>
                <a:r>
                  <a:rPr lang="en-US" b="1" dirty="0"/>
                  <a:t>α</a:t>
                </a:r>
                <a:r>
                  <a:rPr lang="en-US" b="1" dirty="0" err="1"/>
                  <a:t>μμ</a:t>
                </a:r>
                <a:r>
                  <a:rPr lang="en-US" b="1" dirty="0"/>
                  <a:t>α</a:t>
                </a:r>
                <a:r>
                  <a:rPr lang="en-US" dirty="0"/>
                  <a:t>, </a:t>
                </a:r>
                <a:r>
                  <a:rPr lang="en-US" dirty="0" err="1"/>
                  <a:t>το</a:t>
                </a:r>
                <a:r>
                  <a:rPr lang="en-US" dirty="0"/>
                  <a:t> </a:t>
                </a:r>
                <a:r>
                  <a:rPr lang="en-US" dirty="0" err="1"/>
                  <a:t>ο</a:t>
                </a:r>
                <a:r>
                  <a:rPr lang="en-US" dirty="0"/>
                  <a:t>π</a:t>
                </a:r>
                <a:r>
                  <a:rPr lang="en-US" dirty="0" err="1"/>
                  <a:t>οίο</a:t>
                </a:r>
                <a:r>
                  <a:rPr lang="en-US" dirty="0"/>
                  <a:t> </a:t>
                </a:r>
                <a:r>
                  <a:rPr lang="en-US" dirty="0" err="1"/>
                  <a:t>συμ</a:t>
                </a:r>
                <a:r>
                  <a:rPr lang="en-US" dirty="0"/>
                  <a:t>β</a:t>
                </a:r>
                <a:r>
                  <a:rPr lang="en-US" dirty="0" err="1"/>
                  <a:t>ολίζουμε</a:t>
                </a:r>
                <a:r>
                  <a:rPr lang="en-US" dirty="0"/>
                  <a:t> 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𝑆𝑚𝑖𝑡ℎ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είσοδός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π</a:t>
                </a:r>
                <a:r>
                  <a:rPr lang="en-US" dirty="0" err="1"/>
                  <a:t>εριλ</a:t>
                </a:r>
                <a:r>
                  <a:rPr lang="en-US" dirty="0"/>
                  <a:t>α</a:t>
                </a:r>
                <a:r>
                  <a:rPr lang="en-US" dirty="0" err="1"/>
                  <a:t>μ</a:t>
                </a:r>
                <a:r>
                  <a:rPr lang="en-US" dirty="0"/>
                  <a:t>β</a:t>
                </a:r>
                <a:r>
                  <a:rPr lang="en-US" dirty="0" err="1"/>
                  <a:t>άνει</a:t>
                </a:r>
                <a:r>
                  <a:rPr lang="en-US" dirty="0"/>
                  <a:t> </a:t>
                </a:r>
                <a:r>
                  <a:rPr lang="en-US" dirty="0" err="1"/>
                  <a:t>την</a:t>
                </a:r>
                <a:r>
                  <a:rPr lang="en-US" dirty="0"/>
                  <a:t> </a:t>
                </a:r>
                <a:r>
                  <a:rPr lang="en-US" dirty="0" err="1"/>
                  <a:t>εντολή</a:t>
                </a:r>
                <a:r>
                  <a:rPr lang="en-US" dirty="0"/>
                  <a:t> π</a:t>
                </a:r>
                <a:r>
                  <a:rPr lang="en-US" dirty="0" err="1"/>
                  <a:t>ου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:r>
                  <a:rPr lang="en-US" dirty="0" err="1"/>
                  <a:t>δίνουμε</a:t>
                </a:r>
                <a:r>
                  <a:rPr lang="en-US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τ</a:t>
                </a:r>
                <a:r>
                  <a:rPr lang="en-US" dirty="0"/>
                  <a:t>α </a:t>
                </a:r>
                <a:r>
                  <a:rPr lang="en-US" dirty="0" err="1"/>
                  <a:t>δεδομέν</a:t>
                </a:r>
                <a:r>
                  <a:rPr lang="en-US" dirty="0"/>
                  <a:t>α π</a:t>
                </a:r>
                <a:r>
                  <a:rPr lang="en-US" dirty="0" err="1"/>
                  <a:t>ου</a:t>
                </a:r>
                <a:r>
                  <a:rPr lang="en-US" dirty="0"/>
                  <a:t> </a:t>
                </a:r>
                <a:r>
                  <a:rPr lang="en-US" dirty="0" err="1"/>
                  <a:t>χρειάζετ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.</a:t>
                </a:r>
              </a:p>
              <a:p>
                <a:r>
                  <a:rPr lang="en-US" dirty="0" err="1"/>
                  <a:t>Γι</a:t>
                </a:r>
                <a:r>
                  <a:rPr lang="en-US" dirty="0"/>
                  <a:t>α πα</a:t>
                </a:r>
                <a:r>
                  <a:rPr lang="en-US" dirty="0" err="1"/>
                  <a:t>ράδειγμ</a:t>
                </a:r>
                <a:r>
                  <a:rPr lang="en-US" dirty="0"/>
                  <a:t>α: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𝑆𝑚𝑖𝑡ℎ</m:t>
                    </m:r>
                  </m:oMath>
                </a14:m>
                <a:r>
                  <a:rPr lang="en-US" b="1" dirty="0"/>
                  <a:t>:</a:t>
                </a:r>
                <a:r>
                  <a:rPr lang="en-US" dirty="0"/>
                  <a:t> </a:t>
                </a:r>
                <a:r>
                  <a:rPr lang="en-US" dirty="0" err="1"/>
                  <a:t>ο</a:t>
                </a:r>
                <a:r>
                  <a:rPr lang="en-US" dirty="0"/>
                  <a:t> </a:t>
                </a:r>
                <a:r>
                  <a:rPr lang="en-US" dirty="0" err="1"/>
                  <a:t>κώδικ</a:t>
                </a:r>
                <a:r>
                  <a:rPr lang="en-US" dirty="0"/>
                  <a:t>α</a:t>
                </a:r>
                <a:r>
                  <a:rPr lang="en-US" dirty="0" err="1"/>
                  <a:t>ς</a:t>
                </a:r>
                <a:r>
                  <a:rPr lang="en-US" dirty="0"/>
                  <a:t> </a:t>
                </a:r>
                <a:r>
                  <a:rPr lang="en-US" dirty="0" err="1"/>
                  <a:t>ενός</a:t>
                </a:r>
                <a:r>
                  <a:rPr lang="en-US" dirty="0"/>
                  <a:t> agent </a:t>
                </a:r>
                <a:r>
                  <a:rPr lang="en-US" dirty="0" err="1"/>
                  <a:t>δι</a:t>
                </a:r>
                <a:r>
                  <a:rPr lang="en-US" dirty="0"/>
                  <a:t>α</a:t>
                </a:r>
                <a:r>
                  <a:rPr lang="en-US" dirty="0" err="1"/>
                  <a:t>χείρισης</a:t>
                </a:r>
                <a:r>
                  <a:rPr lang="en-US" dirty="0"/>
                  <a:t> α</a:t>
                </a:r>
                <a:r>
                  <a:rPr lang="en-US" dirty="0" err="1"/>
                  <a:t>ρχείων</a:t>
                </a:r>
                <a:r>
                  <a:rPr lang="en-US" dirty="0"/>
                  <a:t>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1" dirty="0"/>
                  <a:t>:</a:t>
                </a:r>
                <a:r>
                  <a:rPr lang="en-US" dirty="0"/>
                  <a:t> </a:t>
                </a:r>
                <a:r>
                  <a:rPr lang="en-US" dirty="0" err="1"/>
                  <a:t>η</a:t>
                </a:r>
                <a:r>
                  <a:rPr lang="en-US" dirty="0"/>
                  <a:t> </a:t>
                </a:r>
                <a:r>
                  <a:rPr lang="en-US" dirty="0" err="1"/>
                  <a:t>εντολή</a:t>
                </a:r>
                <a:r>
                  <a:rPr lang="en-US" dirty="0"/>
                  <a:t> «</a:t>
                </a:r>
                <a:r>
                  <a:rPr lang="en-US" dirty="0" err="1"/>
                  <a:t>Οργάνωσε</a:t>
                </a:r>
                <a:r>
                  <a:rPr lang="en-US" dirty="0"/>
                  <a:t> α</a:t>
                </a:r>
                <a:r>
                  <a:rPr lang="en-US" dirty="0" err="1"/>
                  <a:t>υτόν</a:t>
                </a:r>
                <a:r>
                  <a:rPr lang="en-US" dirty="0"/>
                  <a:t> </a:t>
                </a:r>
                <a:r>
                  <a:rPr lang="en-US" dirty="0" err="1"/>
                  <a:t>τον</a:t>
                </a:r>
                <a:r>
                  <a:rPr lang="en-US" dirty="0"/>
                  <a:t> </a:t>
                </a:r>
                <a:r>
                  <a:rPr lang="en-US" dirty="0" err="1"/>
                  <a:t>φάκελο</a:t>
                </a:r>
                <a:r>
                  <a:rPr lang="en-US" dirty="0"/>
                  <a:t>» </a:t>
                </a:r>
                <a:r>
                  <a:rPr lang="en-US" dirty="0" err="1"/>
                  <a:t>μ</a:t>
                </a:r>
                <a:r>
                  <a:rPr lang="en-US" dirty="0"/>
                  <a:t>α</a:t>
                </a:r>
                <a:r>
                  <a:rPr lang="en-US" dirty="0" err="1"/>
                  <a:t>ζί</a:t>
                </a:r>
                <a:r>
                  <a:rPr lang="en-US" dirty="0"/>
                  <a:t> </a:t>
                </a:r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τ</a:t>
                </a:r>
                <a:r>
                  <a:rPr lang="en-US" dirty="0"/>
                  <a:t>α </a:t>
                </a:r>
                <a:r>
                  <a:rPr lang="en-US" dirty="0" err="1"/>
                  <a:t>δεδομέν</a:t>
                </a:r>
                <a:r>
                  <a:rPr lang="en-US" dirty="0"/>
                  <a:t>α </a:t>
                </a:r>
                <a:r>
                  <a:rPr lang="en-US" dirty="0" err="1"/>
                  <a:t>του</a:t>
                </a:r>
                <a:r>
                  <a:rPr lang="en-US" dirty="0"/>
                  <a:t> </a:t>
                </a:r>
                <a:r>
                  <a:rPr lang="en-US" dirty="0" err="1"/>
                  <a:t>φ</a:t>
                </a:r>
                <a:r>
                  <a:rPr lang="en-US" dirty="0"/>
                  <a:t>α</a:t>
                </a:r>
                <a:r>
                  <a:rPr lang="en-US" dirty="0" err="1"/>
                  <a:t>κέλου</a:t>
                </a:r>
                <a:r>
                  <a:rPr lang="en-US" dirty="0"/>
                  <a:t>. </a:t>
                </a:r>
              </a:p>
              <a:p>
                <a:r>
                  <a:rPr lang="en-US" dirty="0" err="1"/>
                  <a:t>Γράφουμε</a:t>
                </a:r>
                <a:r>
                  <a:rPr lang="en-US" dirty="0"/>
                  <a:t> Smith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γι</a:t>
                </a:r>
                <a:r>
                  <a:rPr lang="en-US" dirty="0"/>
                  <a:t>α </a:t>
                </a:r>
                <a:r>
                  <a:rPr lang="en-US" dirty="0" err="1"/>
                  <a:t>την</a:t>
                </a:r>
                <a:r>
                  <a:rPr lang="en-US" dirty="0"/>
                  <a:t> </a:t>
                </a:r>
                <a:r>
                  <a:rPr lang="en-US" dirty="0" err="1"/>
                  <a:t>εκτέλεση</a:t>
                </a:r>
                <a:r>
                  <a:rPr lang="en-US" dirty="0"/>
                  <a:t> </a:t>
                </a:r>
                <a:r>
                  <a:rPr lang="en-US" dirty="0" err="1"/>
                  <a:t>του</a:t>
                </a:r>
                <a:r>
                  <a:rPr lang="en-US" dirty="0"/>
                  <a:t> agent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είσοδο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066EA4-375D-62B7-F99A-3771553945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C0BD9-02E4-9728-EDAA-791BC1BA7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FF88DB-2FFE-266B-DC1F-43EA33B62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523" y="216759"/>
            <a:ext cx="1380558" cy="147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0123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32AD-A290-CA4E-1CB5-5488DEFAB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δεύτερο</a:t>
            </a:r>
            <a:r>
              <a:rPr lang="en-US" dirty="0"/>
              <a:t> π</a:t>
            </a:r>
            <a:r>
              <a:rPr lang="en-US" dirty="0" err="1"/>
              <a:t>ρόγρ</a:t>
            </a:r>
            <a:r>
              <a:rPr lang="en-US" dirty="0"/>
              <a:t>α</a:t>
            </a:r>
            <a:r>
              <a:rPr lang="en-US" dirty="0" err="1"/>
              <a:t>μμ</a:t>
            </a:r>
            <a:r>
              <a:rPr lang="en-US" dirty="0"/>
              <a:t>α: </a:t>
            </a:r>
            <a:r>
              <a:rPr lang="en-US" dirty="0" err="1"/>
              <a:t>ο</a:t>
            </a:r>
            <a:r>
              <a:rPr lang="en-US" dirty="0"/>
              <a:t> </a:t>
            </a:r>
            <a:r>
              <a:rPr lang="en-US" dirty="0" err="1"/>
              <a:t>ελεγκτής</a:t>
            </a:r>
            <a:r>
              <a:rPr lang="en-US" dirty="0"/>
              <a:t> 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682828-6ED3-0C81-8928-DB8A60C824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Ο </a:t>
                </a:r>
                <a:r>
                  <a:rPr lang="en-US" dirty="0" err="1"/>
                  <a:t>ελεγκτής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δέχετ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 err="1"/>
                  <a:t>Τον</a:t>
                </a:r>
                <a:r>
                  <a:rPr lang="en-US" dirty="0"/>
                  <a:t> </a:t>
                </a:r>
                <a:r>
                  <a:rPr lang="en-US" dirty="0" err="1"/>
                  <a:t>κώδικ</a:t>
                </a:r>
                <a:r>
                  <a:rPr lang="en-US" dirty="0"/>
                  <a:t>α </a:t>
                </a:r>
                <a:r>
                  <a:rPr lang="en-US" dirty="0" err="1"/>
                  <a:t>του</a:t>
                </a:r>
                <a:r>
                  <a:rPr lang="en-US" dirty="0"/>
                  <a:t> agent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𝑆𝑚𝑖𝑡ℎ</m:t>
                    </m:r>
                  </m:oMath>
                </a14:m>
                <a:r>
                  <a:rPr lang="en-US" dirty="0"/>
                  <a:t>. </a:t>
                </a:r>
              </a:p>
              <a:p>
                <a:pPr lvl="1"/>
                <a:r>
                  <a:rPr lang="en-US" dirty="0" err="1"/>
                  <a:t>Την</a:t>
                </a:r>
                <a:r>
                  <a:rPr lang="en-US" dirty="0"/>
                  <a:t> </a:t>
                </a:r>
                <a:r>
                  <a:rPr lang="en-US" dirty="0" err="1"/>
                  <a:t>είσοδο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με</a:t>
                </a:r>
                <a:r>
                  <a:rPr lang="en-US" dirty="0"/>
                  <a:t> </a:t>
                </a:r>
                <a:r>
                  <a:rPr lang="en-US" dirty="0" err="1"/>
                  <a:t>την</a:t>
                </a:r>
                <a:r>
                  <a:rPr lang="en-US" dirty="0"/>
                  <a:t> </a:t>
                </a:r>
                <a:r>
                  <a:rPr lang="en-US" dirty="0" err="1"/>
                  <a:t>ο</a:t>
                </a:r>
                <a:r>
                  <a:rPr lang="en-US" dirty="0"/>
                  <a:t>π</a:t>
                </a:r>
                <a:r>
                  <a:rPr lang="en-US" dirty="0" err="1"/>
                  <a:t>οί</a:t>
                </a:r>
                <a:r>
                  <a:rPr lang="en-US" dirty="0"/>
                  <a:t>α π</a:t>
                </a:r>
                <a:r>
                  <a:rPr lang="en-US" dirty="0" err="1"/>
                  <a:t>ρόκειτ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εκτελεστεί</a:t>
                </a:r>
                <a:r>
                  <a:rPr lang="en-US" dirty="0"/>
                  <a:t>. </a:t>
                </a:r>
              </a:p>
              <a:p>
                <a:r>
                  <a:rPr lang="en-US" dirty="0" err="1"/>
                  <a:t>Θέλουμε</a:t>
                </a:r>
                <a:r>
                  <a:rPr lang="en-US" dirty="0"/>
                  <a:t> </a:t>
                </a:r>
                <a:r>
                  <a:rPr lang="en-US" dirty="0" err="1"/>
                  <a:t>η</a:t>
                </a:r>
                <a:r>
                  <a:rPr lang="el-GR" dirty="0"/>
                  <a:t> απάντηση Ε(</a:t>
                </a:r>
                <a:r>
                  <a:rPr lang="en-US" dirty="0" err="1"/>
                  <a:t>Smith,x</a:t>
                </a:r>
                <a:r>
                  <a:rPr lang="en-US" dirty="0"/>
                  <a:t>) </a:t>
                </a:r>
                <a:r>
                  <a:rPr lang="el-GR" dirty="0"/>
                  <a:t>να ε</a:t>
                </a:r>
                <a:r>
                  <a:rPr lang="en-US" dirty="0" err="1"/>
                  <a:t>ί</a:t>
                </a:r>
                <a:r>
                  <a:rPr lang="el-GR" dirty="0"/>
                  <a:t>ναι:  </a:t>
                </a:r>
                <a:endParaRPr lang="en-US" dirty="0"/>
              </a:p>
              <a:p>
                <a:pPr lvl="1"/>
                <a:r>
                  <a:rPr lang="en-US" dirty="0"/>
                  <a:t>NAI</a:t>
                </a:r>
                <a:r>
                  <a:rPr lang="el-GR" dirty="0"/>
                  <a:t> αν ο </a:t>
                </a:r>
                <a:r>
                  <a:rPr lang="en-US" dirty="0"/>
                  <a:t>agent Smith(x) </a:t>
                </a:r>
                <a:r>
                  <a:rPr lang="el-GR" dirty="0"/>
                  <a:t>διαγράφει προστατευόμενο αρχείο</a:t>
                </a:r>
              </a:p>
              <a:p>
                <a:pPr lvl="1"/>
                <a:r>
                  <a:rPr lang="el-GR" dirty="0"/>
                  <a:t>ΌΧΙ αν ο </a:t>
                </a:r>
                <a:r>
                  <a:rPr lang="en-US" dirty="0"/>
                  <a:t>agent Smith(x) </a:t>
                </a:r>
                <a:r>
                  <a:rPr lang="el-GR" dirty="0"/>
                  <a:t>δεν διαγράφει προστατευόμενο αρχείο</a:t>
                </a:r>
                <a:br>
                  <a:rPr lang="el-GR" dirty="0"/>
                </a:br>
                <a:endParaRPr lang="el-GR" dirty="0"/>
              </a:p>
              <a:p>
                <a:r>
                  <a:rPr lang="en-US" dirty="0" err="1"/>
                  <a:t>Ο</a:t>
                </a:r>
                <a:r>
                  <a:rPr lang="en-US" dirty="0"/>
                  <a:t> </a:t>
                </a:r>
                <a:r>
                  <a:rPr lang="en-US" dirty="0" err="1"/>
                  <a:t>ελεγκτής</a:t>
                </a:r>
                <a:r>
                  <a:rPr lang="en-US" dirty="0"/>
                  <a:t> π</a:t>
                </a:r>
                <a:r>
                  <a:rPr lang="en-US" dirty="0" err="1"/>
                  <a:t>ρέ</a:t>
                </a:r>
                <a:r>
                  <a:rPr lang="en-US" dirty="0"/>
                  <a:t>π</a:t>
                </a:r>
                <a:r>
                  <a:rPr lang="en-US" dirty="0" err="1"/>
                  <a:t>ει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</a:t>
                </a:r>
                <a:r>
                  <a:rPr lang="en-US" dirty="0" err="1"/>
                  <a:t>τερμ</a:t>
                </a:r>
                <a:r>
                  <a:rPr lang="en-US" dirty="0"/>
                  <a:t>α</a:t>
                </a:r>
                <a:r>
                  <a:rPr lang="en-US" dirty="0" err="1"/>
                  <a:t>τίζει</a:t>
                </a:r>
                <a:r>
                  <a:rPr lang="en-US" dirty="0"/>
                  <a:t> π</a:t>
                </a:r>
                <a:r>
                  <a:rPr lang="en-US" dirty="0" err="1"/>
                  <a:t>άντοτε</a:t>
                </a:r>
                <a:r>
                  <a:rPr lang="en-US" dirty="0"/>
                  <a:t> </a:t>
                </a:r>
                <a:r>
                  <a:rPr lang="en-US" dirty="0" err="1"/>
                  <a:t>κ</a:t>
                </a:r>
                <a:r>
                  <a:rPr lang="en-US" dirty="0"/>
                  <a:t>α</a:t>
                </a:r>
                <a:r>
                  <a:rPr lang="en-US" dirty="0" err="1"/>
                  <a:t>ι</a:t>
                </a:r>
                <a:r>
                  <a:rPr lang="en-US" dirty="0"/>
                  <a:t> </a:t>
                </a:r>
                <a:r>
                  <a:rPr lang="en-US" dirty="0" err="1"/>
                  <a:t>ν</a:t>
                </a:r>
                <a:r>
                  <a:rPr lang="en-US" dirty="0"/>
                  <a:t>α απα</a:t>
                </a:r>
                <a:r>
                  <a:rPr lang="en-US" dirty="0" err="1"/>
                  <a:t>ντά</a:t>
                </a:r>
                <a:r>
                  <a:rPr lang="en-US" dirty="0"/>
                  <a:t> </a:t>
                </a:r>
                <a:r>
                  <a:rPr lang="en-US" dirty="0" err="1"/>
                  <a:t>σωστά</a:t>
                </a:r>
                <a:r>
                  <a:rPr lang="en-US" dirty="0"/>
                  <a:t> </a:t>
                </a:r>
                <a:r>
                  <a:rPr lang="en-US" dirty="0" err="1"/>
                  <a:t>γι</a:t>
                </a:r>
                <a:r>
                  <a:rPr lang="en-US" dirty="0"/>
                  <a:t>α </a:t>
                </a:r>
                <a:r>
                  <a:rPr lang="en-US" dirty="0" err="1"/>
                  <a:t>κάθε</a:t>
                </a:r>
                <a:r>
                  <a:rPr lang="en-US" dirty="0"/>
                  <a:t> </a:t>
                </a:r>
                <a:r>
                  <a:rPr lang="el-GR" dirty="0"/>
                  <a:t>α</a:t>
                </a:r>
                <a:r>
                  <a:rPr lang="en-US" dirty="0"/>
                  <a:t>gent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mith</m:t>
                    </m:r>
                    <m:r>
                      <a:rPr lang="en-US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</a:t>
                </a:r>
                <a:endParaRPr lang="el-GR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682828-6ED3-0C81-8928-DB8A60C824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81C618-772C-5775-BDAC-9FBD1ACDD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700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ED96D-9200-CF4A-D68B-2520B35A8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θα χρησιμοποιούσαμε τον ελεγκτή;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542AB-D996-2AE9-EA59-8008079B2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Πριν</a:t>
            </a:r>
            <a:r>
              <a:rPr lang="en-US" dirty="0"/>
              <a:t> </a:t>
            </a:r>
            <a:r>
              <a:rPr lang="en-US" dirty="0" err="1"/>
              <a:t>εκτελέσουμε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agent:</a:t>
            </a:r>
          </a:p>
          <a:p>
            <a:r>
              <a:rPr lang="en-US" dirty="0"/>
              <a:t>α</a:t>
            </a:r>
            <a:r>
              <a:rPr lang="en-US" dirty="0" err="1"/>
              <a:t>ν</a:t>
            </a:r>
            <a:r>
              <a:rPr lang="en-US" dirty="0"/>
              <a:t> E(Smith, x) = ΝΑΙ: </a:t>
            </a:r>
            <a:endParaRPr lang="el-GR" dirty="0"/>
          </a:p>
          <a:p>
            <a:pPr lvl="1"/>
            <a:r>
              <a:rPr lang="el-GR" dirty="0"/>
              <a:t>α</a:t>
            </a:r>
            <a:r>
              <a:rPr lang="en-US" dirty="0"/>
              <a:t>πα</a:t>
            </a:r>
            <a:r>
              <a:rPr lang="en-US" dirty="0" err="1"/>
              <a:t>γόρευσε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εκτέλεση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agent Smith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είσοδο</a:t>
            </a:r>
            <a:r>
              <a:rPr lang="en-US" dirty="0"/>
              <a:t> x </a:t>
            </a:r>
          </a:p>
          <a:p>
            <a:r>
              <a:rPr lang="en-US" dirty="0"/>
              <a:t>α</a:t>
            </a:r>
            <a:r>
              <a:rPr lang="en-US" dirty="0" err="1"/>
              <a:t>λλιώς</a:t>
            </a:r>
            <a:r>
              <a:rPr lang="en-US" dirty="0"/>
              <a:t>: </a:t>
            </a:r>
          </a:p>
          <a:p>
            <a:pPr lvl="1"/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έτρεψε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εκτέλεση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agent Smith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είσοδο</a:t>
            </a:r>
            <a:r>
              <a:rPr lang="en-US" dirty="0"/>
              <a:t> x</a:t>
            </a:r>
            <a:br>
              <a:rPr lang="en-US" dirty="0"/>
            </a:br>
            <a:endParaRPr lang="en-US" dirty="0"/>
          </a:p>
          <a:p>
            <a:r>
              <a:rPr lang="el-GR" dirty="0"/>
              <a:t>Υποθέτουμε ότι ο ελεγκτής </a:t>
            </a:r>
            <a:r>
              <a:rPr lang="en-US" dirty="0"/>
              <a:t>E </a:t>
            </a:r>
            <a:r>
              <a:rPr lang="el-GR" dirty="0"/>
              <a:t>υπάρχει. Θα δείξουμε ότι τότε μπορούμε να λύσουμε το πρόβλημα του τερματισμού.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EEC5FA-6A7D-A4BE-2BCA-4E1803F53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494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3EC0-B122-2EC4-AA9D-CAC3403E8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σκευάζουμε</a:t>
            </a:r>
            <a:r>
              <a:rPr lang="en-US" dirty="0"/>
              <a:t> </a:t>
            </a:r>
            <a:r>
              <a:rPr lang="en-US" dirty="0" err="1"/>
              <a:t>έν</a:t>
            </a:r>
            <a:r>
              <a:rPr lang="en-US" dirty="0"/>
              <a:t>α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dirty="0" err="1"/>
              <a:t>συγκεκριμένο</a:t>
            </a:r>
            <a:r>
              <a:rPr lang="en-US" dirty="0"/>
              <a:t>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7CD1-D15C-C4B5-7FE7-09D27E75D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 agent Smith </a:t>
            </a:r>
            <a:r>
              <a:rPr lang="el-GR" dirty="0"/>
              <a:t>δέχεται ως είσοδο τον κώδικα ενός προγράμματος Α και  το</a:t>
            </a:r>
            <a:r>
              <a:rPr lang="en-US" dirty="0"/>
              <a:t> input </a:t>
            </a:r>
            <a:r>
              <a:rPr lang="el-GR" dirty="0"/>
              <a:t> </a:t>
            </a:r>
            <a:r>
              <a:rPr lang="en-US" dirty="0"/>
              <a:t>D </a:t>
            </a:r>
            <a:r>
              <a:rPr lang="el-GR" dirty="0"/>
              <a:t>του Α</a:t>
            </a:r>
            <a:endParaRPr lang="en-US" dirty="0"/>
          </a:p>
          <a:p>
            <a:r>
              <a:rPr lang="en-US" dirty="0"/>
              <a:t>Smith(x):</a:t>
            </a:r>
            <a:br>
              <a:rPr lang="el-GR" dirty="0"/>
            </a:br>
            <a:r>
              <a:rPr lang="el-GR" dirty="0"/>
              <a:t>    διάβασε από το </a:t>
            </a:r>
            <a:r>
              <a:rPr lang="en-US" dirty="0"/>
              <a:t>x </a:t>
            </a:r>
            <a:r>
              <a:rPr lang="el-GR" dirty="0"/>
              <a:t>το πρόγραμμα </a:t>
            </a:r>
            <a:r>
              <a:rPr lang="en-US" dirty="0"/>
              <a:t>A </a:t>
            </a:r>
            <a:r>
              <a:rPr lang="el-GR" dirty="0"/>
              <a:t>και την είσοδο </a:t>
            </a:r>
            <a:r>
              <a:rPr lang="en-US" dirty="0"/>
              <a:t>D</a:t>
            </a:r>
            <a:br>
              <a:rPr lang="el-GR" dirty="0"/>
            </a:br>
            <a:r>
              <a:rPr lang="el-GR" dirty="0"/>
              <a:t>    προσομοίωσε την εκτέλεση </a:t>
            </a:r>
            <a:r>
              <a:rPr lang="en-US" dirty="0"/>
              <a:t>A(D) </a:t>
            </a:r>
            <a:r>
              <a:rPr lang="el-GR" dirty="0"/>
              <a:t>σε απομονωμένο περιβάλλον</a:t>
            </a:r>
            <a:br>
              <a:rPr lang="el-GR" dirty="0"/>
            </a:br>
            <a:r>
              <a:rPr lang="el-GR" dirty="0"/>
              <a:t>     διάγραψε το προστατευμένο αρχείο </a:t>
            </a:r>
            <a:r>
              <a:rPr lang="en-US" dirty="0"/>
              <a:t>F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F272F7-5E83-D6B9-30D5-7624815F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0C147F3-9249-55A0-5E38-26801A17AD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8525596"/>
                  </p:ext>
                </p:extLst>
              </p:nvPr>
            </p:nvGraphicFramePr>
            <p:xfrm>
              <a:off x="838200" y="4531043"/>
              <a:ext cx="10515600" cy="164592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2184406243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280291758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Αν το πρόγραμμα </a:t>
                          </a:r>
                          <a14:m>
                            <m:oMath xmlns:m="http://schemas.openxmlformats.org/officeDocument/2006/math"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oMath>
                          </a14:m>
                          <a:r>
                            <a:rPr lang="en-US"/>
                            <a:t>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Τότε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ο</a:t>
                          </a:r>
                          <a:r>
                            <a:rPr lang="en-US" dirty="0"/>
                            <a:t> agent Smith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en-US" dirty="0"/>
                            <a:t>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4558366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Ολοκληρώνει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την</a:t>
                          </a:r>
                          <a:r>
                            <a:rPr lang="en-US" dirty="0"/>
                            <a:t> π</a:t>
                          </a:r>
                          <a:r>
                            <a:rPr lang="en-US" dirty="0" err="1"/>
                            <a:t>ροσομοίωση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κ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δι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γράφει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το</a:t>
                          </a:r>
                          <a:r>
                            <a:rPr lang="en-US" dirty="0"/>
                            <a:t> α</a:t>
                          </a:r>
                          <a:r>
                            <a:rPr lang="en-US" dirty="0" err="1"/>
                            <a:t>ρχείο</a:t>
                          </a:r>
                          <a:r>
                            <a:rPr lang="en-US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oMath>
                          </a14:m>
                          <a:r>
                            <a:rPr lang="en-US" dirty="0"/>
                            <a:t>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418784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Συνεχίζει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την</a:t>
                          </a:r>
                          <a:r>
                            <a:rPr lang="en-US" dirty="0"/>
                            <a:t> π</a:t>
                          </a:r>
                          <a:r>
                            <a:rPr lang="en-US" dirty="0" err="1"/>
                            <a:t>ροσομοίωση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γι</a:t>
                          </a:r>
                          <a:r>
                            <a:rPr lang="en-US" dirty="0"/>
                            <a:t>α π</a:t>
                          </a:r>
                          <a:r>
                            <a:rPr lang="en-US" dirty="0" err="1"/>
                            <a:t>άντ</a:t>
                          </a:r>
                          <a:r>
                            <a:rPr lang="en-US" dirty="0"/>
                            <a:t>α </a:t>
                          </a:r>
                          <a:r>
                            <a:rPr lang="en-US" dirty="0" err="1"/>
                            <a:t>κ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φτάνει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στη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δι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γρ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φή</a:t>
                          </a:r>
                          <a:r>
                            <a:rPr lang="en-US" dirty="0"/>
                            <a:t>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255495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0C147F3-9249-55A0-5E38-26801A17AD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8525596"/>
                  </p:ext>
                </p:extLst>
              </p:nvPr>
            </p:nvGraphicFramePr>
            <p:xfrm>
              <a:off x="838200" y="4531043"/>
              <a:ext cx="10515600" cy="164592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2184406243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280291758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42" t="-6897" r="-100483" b="-3758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242" t="-6897" r="-483" b="-3758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558366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242" t="-60784" r="-483" b="-1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18784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Συνεχίζει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την</a:t>
                          </a:r>
                          <a:r>
                            <a:rPr lang="en-US" dirty="0"/>
                            <a:t> π</a:t>
                          </a:r>
                          <a:r>
                            <a:rPr lang="en-US" dirty="0" err="1"/>
                            <a:t>ροσομοίωση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γι</a:t>
                          </a:r>
                          <a:r>
                            <a:rPr lang="en-US" dirty="0"/>
                            <a:t>α π</a:t>
                          </a:r>
                          <a:r>
                            <a:rPr lang="en-US" dirty="0" err="1"/>
                            <a:t>άντ</a:t>
                          </a:r>
                          <a:r>
                            <a:rPr lang="en-US" dirty="0"/>
                            <a:t>α </a:t>
                          </a:r>
                          <a:r>
                            <a:rPr lang="en-US" dirty="0" err="1"/>
                            <a:t>κ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φτάνει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στη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δι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γρ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φή</a:t>
                          </a:r>
                          <a:r>
                            <a:rPr lang="en-US" dirty="0"/>
                            <a:t>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255495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203726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80AA-A610-6269-B1E2-6A41EE5D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Τώρ</a:t>
            </a:r>
            <a:r>
              <a:rPr lang="en-US" dirty="0"/>
              <a:t>α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λούμε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</a:t>
            </a:r>
            <a:r>
              <a:rPr lang="en-US" dirty="0" err="1"/>
              <a:t>ελεγκτή</a:t>
            </a:r>
            <a:r>
              <a:rPr lang="en-US" dirty="0"/>
              <a:t> 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DB1F41-4B8A-E55E-811D-80EE9E59F4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203345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𝑆𝑚𝑖𝑡ℎ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𝑆𝑚𝑖𝑡ℎ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DB1F41-4B8A-E55E-811D-80EE9E59F4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203345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FC4B5-601E-D4EB-24EB-CB47B12C1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A68DCD5-9A8D-A172-473D-AE8E6815D6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0146292"/>
                  </p:ext>
                </p:extLst>
              </p:nvPr>
            </p:nvGraphicFramePr>
            <p:xfrm>
              <a:off x="838200" y="2533516"/>
              <a:ext cx="10770032" cy="132556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5385016">
                      <a:extLst>
                        <a:ext uri="{9D8B030D-6E8A-4147-A177-3AD203B41FA5}">
                          <a16:colId xmlns:a16="http://schemas.microsoft.com/office/drawing/2014/main" val="1115489932"/>
                        </a:ext>
                      </a:extLst>
                    </a:gridCol>
                    <a:gridCol w="5385016">
                      <a:extLst>
                        <a:ext uri="{9D8B030D-6E8A-4147-A177-3AD203B41FA5}">
                          <a16:colId xmlns:a16="http://schemas.microsoft.com/office/drawing/2014/main" val="4260148689"/>
                        </a:ext>
                      </a:extLst>
                    </a:gridCol>
                  </a:tblGrid>
                  <a:tr h="44185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Απάντηση του ελεγκτή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Τι συμπεραίνουμε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65736793"/>
                      </a:ext>
                    </a:extLst>
                  </a:tr>
                  <a:tr h="44185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ΝΑΙ, ο agent θα διαγράψει το αρχείο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Το </a:t>
                          </a:r>
                          <a14:m>
                            <m:oMath xmlns:m="http://schemas.openxmlformats.org/officeDocument/2006/math"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oMath>
                          </a14:m>
                          <a:r>
                            <a:rPr lang="en-US"/>
                            <a:t>τερματίζει.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83184236"/>
                      </a:ext>
                    </a:extLst>
                  </a:tr>
                  <a:tr h="44185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ΟΧΙ, ο agent δεν θα διαγράψει το αρχείο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dirty="0" err="1"/>
                            <a:t>Το</a:t>
                          </a:r>
                          <a:r>
                            <a:rPr lang="en-US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oMath>
                          </a14:m>
                          <a:r>
                            <a:rPr lang="en-US" dirty="0" err="1"/>
                            <a:t>δεν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 err="1"/>
                            <a:t>τερμ</a:t>
                          </a:r>
                          <a:r>
                            <a:rPr lang="en-US" dirty="0"/>
                            <a:t>α</a:t>
                          </a:r>
                          <a:r>
                            <a:rPr lang="en-US" dirty="0" err="1"/>
                            <a:t>τίζει</a:t>
                          </a:r>
                          <a:r>
                            <a:rPr lang="en-US" dirty="0"/>
                            <a:t>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319291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A68DCD5-9A8D-A172-473D-AE8E6815D6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0146292"/>
                  </p:ext>
                </p:extLst>
              </p:nvPr>
            </p:nvGraphicFramePr>
            <p:xfrm>
              <a:off x="838200" y="2533516"/>
              <a:ext cx="10770032" cy="132556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5385016">
                      <a:extLst>
                        <a:ext uri="{9D8B030D-6E8A-4147-A177-3AD203B41FA5}">
                          <a16:colId xmlns:a16="http://schemas.microsoft.com/office/drawing/2014/main" val="1115489932"/>
                        </a:ext>
                      </a:extLst>
                    </a:gridCol>
                    <a:gridCol w="5385016">
                      <a:extLst>
                        <a:ext uri="{9D8B030D-6E8A-4147-A177-3AD203B41FA5}">
                          <a16:colId xmlns:a16="http://schemas.microsoft.com/office/drawing/2014/main" val="4260148689"/>
                        </a:ext>
                      </a:extLst>
                    </a:gridCol>
                  </a:tblGrid>
                  <a:tr h="44185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Απάντηση του ελεγκτή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Τι συμπεραίνουμε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65736793"/>
                      </a:ext>
                    </a:extLst>
                  </a:tr>
                  <a:tr h="44185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ΝΑΙ, ο agent θα διαγράψει το αρχείο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472" t="-102857" r="-236" b="-11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3184236"/>
                      </a:ext>
                    </a:extLst>
                  </a:tr>
                  <a:tr h="44185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/>
                            <a:t>ΟΧΙ, ο agent δεν θα διαγράψει το αρχείο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472" t="-202857" r="-236" b="-1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19291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CEF9741-3D38-61AB-17F3-BDB3D36319F8}"/>
                  </a:ext>
                </a:extLst>
              </p:cNvPr>
              <p:cNvSpPr txBox="1"/>
              <p:nvPr/>
            </p:nvSpPr>
            <p:spPr>
              <a:xfrm>
                <a:off x="278969" y="4370863"/>
                <a:ext cx="1191303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Δεν </a:t>
                </a:r>
                <a:r>
                  <a:rPr lang="en-US" sz="2400" dirty="0" err="1"/>
                  <a:t>υ</a:t>
                </a:r>
                <a:r>
                  <a:rPr lang="en-US" sz="2400" dirty="0"/>
                  <a:t>π</a:t>
                </a:r>
                <a:r>
                  <a:rPr lang="en-US" sz="2400" dirty="0" err="1"/>
                  <a:t>άρχει</a:t>
                </a:r>
                <a:r>
                  <a:rPr lang="en-US" sz="2400" dirty="0"/>
                  <a:t> α</a:t>
                </a:r>
                <a:r>
                  <a:rPr lang="en-US" sz="2400" dirty="0" err="1"/>
                  <a:t>λγόριθμος</a:t>
                </a:r>
                <a:r>
                  <a:rPr lang="en-US" sz="2400" dirty="0"/>
                  <a:t> π</a:t>
                </a:r>
                <a:r>
                  <a:rPr lang="en-US" sz="2400" dirty="0" err="1"/>
                  <a:t>ου</a:t>
                </a:r>
                <a:r>
                  <a:rPr lang="en-US" sz="2400" dirty="0"/>
                  <a:t> </a:t>
                </a:r>
                <a:r>
                  <a:rPr lang="en-US" sz="2400" dirty="0" err="1"/>
                  <a:t>ν</a:t>
                </a:r>
                <a:r>
                  <a:rPr lang="en-US" sz="2400" dirty="0"/>
                  <a:t>α </a:t>
                </a:r>
                <a:r>
                  <a:rPr lang="en-US" sz="2400" dirty="0" err="1"/>
                  <a:t>ικ</a:t>
                </a:r>
                <a:r>
                  <a:rPr lang="en-US" sz="2400" dirty="0"/>
                  <a:t>α</a:t>
                </a:r>
                <a:r>
                  <a:rPr lang="en-US" sz="2400" dirty="0" err="1"/>
                  <a:t>νο</a:t>
                </a:r>
                <a:r>
                  <a:rPr lang="en-US" sz="2400" dirty="0"/>
                  <a:t>π</a:t>
                </a:r>
                <a:r>
                  <a:rPr lang="en-US" sz="2400" dirty="0" err="1"/>
                  <a:t>οιεί</a:t>
                </a:r>
                <a:r>
                  <a:rPr lang="en-US" sz="2400" dirty="0"/>
                  <a:t> </a:t>
                </a:r>
                <a:r>
                  <a:rPr lang="en-US" sz="2400" dirty="0" err="1"/>
                  <a:t>τ</a:t>
                </a:r>
                <a:r>
                  <a:rPr lang="en-US" sz="2400" dirty="0"/>
                  <a:t>α</a:t>
                </a:r>
                <a:r>
                  <a:rPr lang="en-US" sz="2400" dirty="0" err="1"/>
                  <a:t>υτόχρον</a:t>
                </a:r>
                <a:r>
                  <a:rPr lang="en-US" sz="2400" dirty="0"/>
                  <a:t>α </a:t>
                </a:r>
                <a:r>
                  <a:rPr lang="en-US" sz="2400" dirty="0" err="1"/>
                  <a:t>τις</a:t>
                </a:r>
                <a:r>
                  <a:rPr lang="en-US" sz="2400" dirty="0"/>
                  <a:t> </a:t>
                </a:r>
                <a:r>
                  <a:rPr lang="en-US" sz="2400" dirty="0" err="1"/>
                  <a:t>εξής</a:t>
                </a:r>
                <a:r>
                  <a:rPr lang="en-US" sz="2400" dirty="0"/>
                  <a:t> απα</a:t>
                </a:r>
                <a:r>
                  <a:rPr lang="en-US" sz="2400" dirty="0" err="1"/>
                  <a:t>ιτήσεις</a:t>
                </a:r>
                <a:r>
                  <a:rPr lang="en-US" sz="2400" dirty="0"/>
                  <a:t>:</a:t>
                </a:r>
              </a:p>
              <a:p>
                <a:pPr lvl="0"/>
                <a:r>
                  <a:rPr lang="en-US" sz="2400" dirty="0"/>
                  <a:t>-</a:t>
                </a:r>
                <a:r>
                  <a:rPr lang="el-GR" sz="2400" dirty="0"/>
                  <a:t> </a:t>
                </a:r>
                <a:r>
                  <a:rPr lang="en-US" sz="2400" dirty="0" err="1"/>
                  <a:t>Ν</a:t>
                </a:r>
                <a:r>
                  <a:rPr lang="en-US" sz="2400" dirty="0"/>
                  <a:t>α </a:t>
                </a:r>
                <a:r>
                  <a:rPr lang="en-US" sz="2400" dirty="0" err="1"/>
                  <a:t>εξετάζει</a:t>
                </a:r>
                <a:r>
                  <a:rPr lang="en-US" sz="2400" dirty="0"/>
                  <a:t> </a:t>
                </a:r>
                <a:r>
                  <a:rPr lang="en-US" sz="2400" dirty="0" err="1"/>
                  <a:t>κάθε</a:t>
                </a:r>
                <a:r>
                  <a:rPr lang="en-US" sz="2400" dirty="0"/>
                  <a:t> agent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𝑆𝑚𝑖𝑡ℎ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err="1"/>
                  <a:t>κ</a:t>
                </a:r>
                <a:r>
                  <a:rPr lang="en-US" sz="2400" dirty="0"/>
                  <a:t>α</a:t>
                </a:r>
                <a:r>
                  <a:rPr lang="en-US" sz="2400" dirty="0" err="1"/>
                  <a:t>ι</a:t>
                </a:r>
                <a:r>
                  <a:rPr lang="en-US" sz="2400" dirty="0"/>
                  <a:t> </a:t>
                </a:r>
                <a:r>
                  <a:rPr lang="en-US" sz="2400" dirty="0" err="1"/>
                  <a:t>κάθε</a:t>
                </a:r>
                <a:r>
                  <a:rPr lang="en-US" sz="2400" dirty="0"/>
                  <a:t> </a:t>
                </a:r>
                <a:r>
                  <a:rPr lang="en-US" sz="2400" dirty="0" err="1"/>
                  <a:t>είσοδο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 </a:t>
                </a:r>
              </a:p>
              <a:p>
                <a:pPr lvl="0"/>
                <a:r>
                  <a:rPr lang="en-US" sz="2400" dirty="0"/>
                  <a:t>- </a:t>
                </a:r>
                <a:r>
                  <a:rPr lang="en-US" sz="2400" dirty="0" err="1"/>
                  <a:t>Ν</a:t>
                </a:r>
                <a:r>
                  <a:rPr lang="en-US" sz="2400" dirty="0"/>
                  <a:t>α απ</a:t>
                </a:r>
                <a:r>
                  <a:rPr lang="en-US" sz="2400" dirty="0" err="1"/>
                  <a:t>οφ</a:t>
                </a:r>
                <a:r>
                  <a:rPr lang="en-US" sz="2400" dirty="0"/>
                  <a:t>α</a:t>
                </a:r>
                <a:r>
                  <a:rPr lang="en-US" sz="2400" dirty="0" err="1"/>
                  <a:t>σίζει</a:t>
                </a:r>
                <a:r>
                  <a:rPr lang="en-US" sz="2400" dirty="0"/>
                  <a:t> </a:t>
                </a:r>
                <a:r>
                  <a:rPr lang="en-US" sz="2400" dirty="0" err="1"/>
                  <a:t>σωστά</a:t>
                </a:r>
                <a:r>
                  <a:rPr lang="en-US" sz="2400" dirty="0"/>
                  <a:t> α</a:t>
                </a:r>
                <a:r>
                  <a:rPr lang="en-US" sz="2400" dirty="0" err="1"/>
                  <a:t>ν</a:t>
                </a:r>
                <a:r>
                  <a:rPr lang="en-US" sz="2400" dirty="0"/>
                  <a:t> </a:t>
                </a:r>
                <a:r>
                  <a:rPr lang="en-US" sz="2400" dirty="0" err="1"/>
                  <a:t>το</a:t>
                </a:r>
                <a:r>
                  <a:rPr lang="en-US" sz="2400" dirty="0"/>
                  <a:t> Smith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 err="1"/>
                  <a:t>θ</a:t>
                </a:r>
                <a:r>
                  <a:rPr lang="en-US" sz="2400" dirty="0"/>
                  <a:t>α </a:t>
                </a:r>
                <a:r>
                  <a:rPr lang="en-US" sz="2400" dirty="0" err="1"/>
                  <a:t>δι</a:t>
                </a:r>
                <a:r>
                  <a:rPr lang="en-US" sz="2400" dirty="0"/>
                  <a:t>α</a:t>
                </a:r>
                <a:r>
                  <a:rPr lang="en-US" sz="2400" dirty="0" err="1"/>
                  <a:t>γράψει</a:t>
                </a:r>
                <a:r>
                  <a:rPr lang="en-US" sz="2400" dirty="0"/>
                  <a:t> π</a:t>
                </a:r>
                <a:r>
                  <a:rPr lang="en-US" sz="2400" dirty="0" err="1"/>
                  <a:t>οτέ</a:t>
                </a:r>
                <a:r>
                  <a:rPr lang="en-US" sz="2400" dirty="0"/>
                  <a:t> π</a:t>
                </a:r>
                <a:r>
                  <a:rPr lang="en-US" sz="2400" dirty="0" err="1"/>
                  <a:t>ροστ</a:t>
                </a:r>
                <a:r>
                  <a:rPr lang="en-US" sz="2400" dirty="0"/>
                  <a:t>α</a:t>
                </a:r>
                <a:r>
                  <a:rPr lang="en-US" sz="2400" dirty="0" err="1"/>
                  <a:t>τευμένο</a:t>
                </a:r>
                <a:r>
                  <a:rPr lang="en-US" sz="2400" dirty="0"/>
                  <a:t> α</a:t>
                </a:r>
                <a:r>
                  <a:rPr lang="en-US" sz="2400" dirty="0" err="1"/>
                  <a:t>ρχείο</a:t>
                </a:r>
                <a:r>
                  <a:rPr lang="en-US" sz="2400" dirty="0"/>
                  <a:t>. </a:t>
                </a:r>
              </a:p>
              <a:p>
                <a:pPr lvl="0"/>
                <a:r>
                  <a:rPr lang="en-US" sz="2400" dirty="0"/>
                  <a:t>- </a:t>
                </a:r>
                <a:r>
                  <a:rPr lang="en-US" sz="2400" dirty="0" err="1"/>
                  <a:t>Ν</a:t>
                </a:r>
                <a:r>
                  <a:rPr lang="en-US" sz="2400" dirty="0"/>
                  <a:t>α </a:t>
                </a:r>
                <a:r>
                  <a:rPr lang="en-US" sz="2400" dirty="0" err="1"/>
                  <a:t>δίνει</a:t>
                </a:r>
                <a:r>
                  <a:rPr lang="en-US" sz="2400" dirty="0"/>
                  <a:t> π</a:t>
                </a:r>
                <a:r>
                  <a:rPr lang="en-US" sz="2400" dirty="0" err="1"/>
                  <a:t>άντοτε</a:t>
                </a:r>
                <a:r>
                  <a:rPr lang="en-US" sz="2400" dirty="0"/>
                  <a:t> απ</a:t>
                </a:r>
                <a:r>
                  <a:rPr lang="en-US" sz="2400" dirty="0" err="1"/>
                  <a:t>άντηση</a:t>
                </a:r>
                <a:r>
                  <a:rPr lang="en-US" sz="2400" dirty="0"/>
                  <a:t> </a:t>
                </a:r>
                <a:r>
                  <a:rPr lang="en-US" sz="2400" dirty="0" err="1"/>
                  <a:t>σε</a:t>
                </a:r>
                <a:r>
                  <a:rPr lang="en-US" sz="2400" dirty="0"/>
                  <a:t> π</a:t>
                </a:r>
                <a:r>
                  <a:rPr lang="en-US" sz="2400" dirty="0" err="1"/>
                  <a:t>ε</a:t>
                </a:r>
                <a:r>
                  <a:rPr lang="en-US" sz="2400" dirty="0"/>
                  <a:t>π</a:t>
                </a:r>
                <a:r>
                  <a:rPr lang="en-US" sz="2400" dirty="0" err="1"/>
                  <a:t>ερ</a:t>
                </a:r>
                <a:r>
                  <a:rPr lang="en-US" sz="2400" dirty="0"/>
                  <a:t>α</a:t>
                </a:r>
                <a:r>
                  <a:rPr lang="en-US" sz="2400" dirty="0" err="1"/>
                  <a:t>σμένο</a:t>
                </a:r>
                <a:r>
                  <a:rPr lang="en-US" sz="2400" dirty="0"/>
                  <a:t> </a:t>
                </a:r>
                <a:r>
                  <a:rPr lang="en-US" sz="2400" dirty="0" err="1"/>
                  <a:t>χρόνο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CEF9741-3D38-61AB-17F3-BDB3D3631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969" y="4370863"/>
                <a:ext cx="11913031" cy="1938992"/>
              </a:xfrm>
              <a:prstGeom prst="rect">
                <a:avLst/>
              </a:prstGeom>
              <a:blipFill>
                <a:blip r:embed="rId4"/>
                <a:stretch>
                  <a:fillRect l="-852" t="-2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3978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CA87C-EC62-99CF-7D70-027F65D6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Κριτική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α</a:t>
            </a:r>
            <a:r>
              <a:rPr lang="en-US" dirty="0" err="1"/>
              <a:t>τιά</a:t>
            </a:r>
            <a:r>
              <a:rPr lang="en-US" dirty="0"/>
              <a:t>: </a:t>
            </a:r>
            <a:r>
              <a:rPr lang="en-US" dirty="0" err="1"/>
              <a:t>τι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απ</a:t>
            </a:r>
            <a:r>
              <a:rPr lang="en-US" dirty="0" err="1"/>
              <a:t>οδεικνύει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άρθρο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0D429-1362-7156-377F-5C0DD658D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Δεν</a:t>
            </a:r>
            <a:r>
              <a:rPr lang="en-US" b="1" dirty="0"/>
              <a:t> α</a:t>
            </a:r>
            <a:r>
              <a:rPr lang="en-US" b="1" dirty="0" err="1"/>
              <a:t>φορά</a:t>
            </a:r>
            <a:r>
              <a:rPr lang="en-US" b="1" dirty="0"/>
              <a:t> </a:t>
            </a:r>
            <a:r>
              <a:rPr lang="en-US" b="1" dirty="0" err="1"/>
              <a:t>ειδικά</a:t>
            </a:r>
            <a:r>
              <a:rPr lang="en-US" b="1" dirty="0"/>
              <a:t> </a:t>
            </a:r>
            <a:r>
              <a:rPr lang="en-US" b="1" dirty="0" err="1"/>
              <a:t>την</a:t>
            </a:r>
            <a:r>
              <a:rPr lang="en-US" b="1" dirty="0"/>
              <a:t> ΤΝ.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ίδιο</a:t>
            </a:r>
            <a:r>
              <a:rPr lang="en-US" dirty="0"/>
              <a:t> α</a:t>
            </a:r>
            <a:r>
              <a:rPr lang="en-US" dirty="0" err="1"/>
              <a:t>κρι</a:t>
            </a:r>
            <a:r>
              <a:rPr lang="en-US" dirty="0"/>
              <a:t>β</a:t>
            </a:r>
            <a:r>
              <a:rPr lang="en-US" dirty="0" err="1"/>
              <a:t>ώς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ιχείρημ</a:t>
            </a:r>
            <a:r>
              <a:rPr lang="en-US" dirty="0"/>
              <a:t>α </a:t>
            </a:r>
            <a:r>
              <a:rPr lang="en-US" dirty="0" err="1"/>
              <a:t>δείχνει</a:t>
            </a:r>
            <a:r>
              <a:rPr lang="en-US" dirty="0"/>
              <a:t> </a:t>
            </a:r>
            <a:r>
              <a:rPr lang="en-US" dirty="0" err="1"/>
              <a:t>ότι</a:t>
            </a:r>
            <a:r>
              <a:rPr lang="en-US" dirty="0"/>
              <a:t> </a:t>
            </a:r>
            <a:r>
              <a:rPr lang="en-US" dirty="0" err="1"/>
              <a:t>δεν</a:t>
            </a:r>
            <a:r>
              <a:rPr lang="en-US" dirty="0"/>
              <a:t> </a:t>
            </a:r>
            <a:r>
              <a:rPr lang="en-US" dirty="0" err="1"/>
              <a:t>μ</a:t>
            </a:r>
            <a:r>
              <a:rPr lang="en-US" dirty="0"/>
              <a:t>π</a:t>
            </a:r>
            <a:r>
              <a:rPr lang="en-US" dirty="0" err="1"/>
              <a:t>ορούμε</a:t>
            </a:r>
            <a:r>
              <a:rPr lang="en-US" dirty="0"/>
              <a:t> </a:t>
            </a:r>
            <a:r>
              <a:rPr lang="en-US" dirty="0" err="1"/>
              <a:t>ν</a:t>
            </a:r>
            <a:r>
              <a:rPr lang="en-US" dirty="0"/>
              <a:t>α απ</a:t>
            </a:r>
            <a:r>
              <a:rPr lang="en-US" dirty="0" err="1"/>
              <a:t>οφ</a:t>
            </a:r>
            <a:r>
              <a:rPr lang="en-US" dirty="0"/>
              <a:t>α</a:t>
            </a:r>
            <a:r>
              <a:rPr lang="en-US" dirty="0" err="1"/>
              <a:t>σίσουμε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 </a:t>
            </a:r>
            <a:r>
              <a:rPr lang="en-US" i="1" dirty="0" err="1"/>
              <a:t>ο</a:t>
            </a:r>
            <a:r>
              <a:rPr lang="en-US" i="1" dirty="0"/>
              <a:t>π</a:t>
            </a:r>
            <a:r>
              <a:rPr lang="en-US" i="1" dirty="0" err="1"/>
              <a:t>οιοδή</a:t>
            </a:r>
            <a:r>
              <a:rPr lang="en-US" i="1" dirty="0"/>
              <a:t>π</a:t>
            </a:r>
            <a:r>
              <a:rPr lang="en-US" i="1" dirty="0" err="1"/>
              <a:t>οτε</a:t>
            </a:r>
            <a:r>
              <a:rPr lang="en-US" dirty="0"/>
              <a:t> α</a:t>
            </a:r>
            <a:r>
              <a:rPr lang="en-US" dirty="0" err="1"/>
              <a:t>ρκετά</a:t>
            </a:r>
            <a:r>
              <a:rPr lang="en-US" dirty="0"/>
              <a:t> </a:t>
            </a:r>
            <a:r>
              <a:rPr lang="en-US" dirty="0" err="1"/>
              <a:t>γενικό</a:t>
            </a:r>
            <a:r>
              <a:rPr lang="en-US" dirty="0"/>
              <a:t> </a:t>
            </a:r>
            <a:r>
              <a:rPr lang="en-US" dirty="0" err="1"/>
              <a:t>λογισμικό</a:t>
            </a:r>
            <a:r>
              <a:rPr lang="en-US" dirty="0"/>
              <a:t> </a:t>
            </a: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σφ</a:t>
            </a:r>
            <a:r>
              <a:rPr lang="en-US" dirty="0"/>
              <a:t>α</a:t>
            </a:r>
            <a:r>
              <a:rPr lang="en-US" dirty="0" err="1"/>
              <a:t>λές</a:t>
            </a:r>
            <a:r>
              <a:rPr lang="en-US" dirty="0"/>
              <a:t>. </a:t>
            </a:r>
            <a:r>
              <a:rPr lang="en-US" dirty="0" err="1"/>
              <a:t>Η</a:t>
            </a:r>
            <a:r>
              <a:rPr lang="en-US" dirty="0"/>
              <a:t> «</a:t>
            </a:r>
            <a:r>
              <a:rPr lang="en-US" dirty="0" err="1"/>
              <a:t>υ</a:t>
            </a:r>
            <a:r>
              <a:rPr lang="en-US" dirty="0"/>
              <a:t>π</a:t>
            </a:r>
            <a:r>
              <a:rPr lang="en-US" dirty="0" err="1"/>
              <a:t>ερευφυΐ</a:t>
            </a:r>
            <a:r>
              <a:rPr lang="en-US" dirty="0"/>
              <a:t>α» </a:t>
            </a:r>
            <a:r>
              <a:rPr lang="en-US" dirty="0" err="1"/>
              <a:t>δεν</a:t>
            </a:r>
            <a:r>
              <a:rPr lang="en-US" dirty="0"/>
              <a:t> πα</a:t>
            </a:r>
            <a:r>
              <a:rPr lang="en-US" dirty="0" err="1"/>
              <a:t>ίζει</a:t>
            </a:r>
            <a:r>
              <a:rPr lang="en-US" dirty="0"/>
              <a:t> </a:t>
            </a:r>
            <a:r>
              <a:rPr lang="en-US" dirty="0" err="1"/>
              <a:t>τεχνικό</a:t>
            </a:r>
            <a:r>
              <a:rPr lang="en-US" dirty="0"/>
              <a:t> </a:t>
            </a:r>
            <a:r>
              <a:rPr lang="en-US" dirty="0" err="1"/>
              <a:t>ρόλο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απ</a:t>
            </a:r>
            <a:r>
              <a:rPr lang="en-US" dirty="0" err="1"/>
              <a:t>όδειξη</a:t>
            </a:r>
            <a:r>
              <a:rPr lang="en-US" dirty="0"/>
              <a:t>. </a:t>
            </a:r>
            <a:r>
              <a:rPr lang="el-GR" dirty="0"/>
              <a:t>Απλά το κάνει επίκαιρο ως </a:t>
            </a:r>
            <a:r>
              <a:rPr lang="en-US" dirty="0"/>
              <a:t>argument</a:t>
            </a:r>
          </a:p>
          <a:p>
            <a:r>
              <a:rPr lang="el-GR" dirty="0"/>
              <a:t>Η μη </a:t>
            </a:r>
            <a:r>
              <a:rPr lang="el-GR" dirty="0" err="1"/>
              <a:t>αποκρισιμότητα</a:t>
            </a:r>
            <a:r>
              <a:rPr lang="el-GR" dirty="0"/>
              <a:t> δεν σταμάτησε ποτέ την πρακτική. Οι στατικοί αναλυτές, οι </a:t>
            </a:r>
            <a:r>
              <a:rPr lang="en-US" dirty="0"/>
              <a:t>type checkers </a:t>
            </a:r>
            <a:r>
              <a:rPr lang="el-GR" dirty="0"/>
              <a:t>και οι </a:t>
            </a:r>
            <a:r>
              <a:rPr lang="en-US" dirty="0"/>
              <a:t>SAT solvers </a:t>
            </a:r>
            <a:r>
              <a:rPr lang="el-GR" dirty="0"/>
              <a:t>δουλεύουν μια χαρά. Το λάθος μάθημα είναι «είναι αδύνατο, τα παρατάμε»</a:t>
            </a:r>
            <a:endParaRPr lang="en-US" dirty="0"/>
          </a:p>
          <a:p>
            <a:pPr lvl="1"/>
            <a:r>
              <a:rPr lang="en-US" dirty="0" err="1"/>
              <a:t>Περιορισμός</a:t>
            </a:r>
            <a:r>
              <a:rPr lang="en-US" dirty="0"/>
              <a:t> </a:t>
            </a:r>
            <a:r>
              <a:rPr lang="en-US" dirty="0" err="1"/>
              <a:t>δικ</a:t>
            </a:r>
            <a:r>
              <a:rPr lang="en-US" dirty="0"/>
              <a:t>α</a:t>
            </a:r>
            <a:r>
              <a:rPr lang="en-US" dirty="0" err="1"/>
              <a:t>ιωμάτων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agent (sandbox)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C77CF6-BA50-EB0E-4109-4A5DE84BF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8243F8E9-D882-38E2-9915-56A09DC61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250" y="715247"/>
            <a:ext cx="7772400" cy="542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499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7CC8D-7F66-358C-ED54-35AD65FC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  <a:r>
              <a:rPr lang="el-GR" dirty="0"/>
              <a:t> σχετικά με την ιστορία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1CCBB-18A0-CB3E-0AA9-802EAF951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https://en.wikipedia.org/wiki/Ishango_bone</a:t>
            </a:r>
          </a:p>
          <a:p>
            <a:r>
              <a:rPr lang="en-US" dirty="0">
                <a:hlinkClick r:id="rId2"/>
              </a:rPr>
              <a:t>https://www.ancientgreektechnology.gr/el/ta-nea/item/100-antikythera-mechanism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https://en.wikipedia.org/wiki/Analytical_engine</a:t>
            </a:r>
            <a:r>
              <a:rPr lang="en-US" dirty="0"/>
              <a:t> </a:t>
            </a:r>
          </a:p>
          <a:p>
            <a:r>
              <a:rPr lang="en-US" dirty="0"/>
              <a:t>Transistors </a:t>
            </a:r>
          </a:p>
          <a:p>
            <a:pPr lvl="1"/>
            <a:r>
              <a:rPr lang="en-US" dirty="0">
                <a:hlinkClick r:id="rId4"/>
              </a:rPr>
              <a:t>https://en.wikipedia.org/wiki/Transistor </a:t>
            </a:r>
          </a:p>
          <a:p>
            <a:pPr lvl="1"/>
            <a:r>
              <a:rPr lang="en-US" dirty="0">
                <a:hlinkClick r:id="rId4"/>
              </a:rPr>
              <a:t>https://www.youtube.com/watch?v=MiUHjLxm3V0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B9DF3F-EE3F-CEC6-F19F-A97E0C5EB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Θεωρία Υπολογισμού 280 - </a:t>
            </a:r>
            <a:r>
              <a:rPr lang="en-US"/>
              <a:t>CSD UoC - </a:t>
            </a:r>
            <a:r>
              <a:rPr lang="el-GR"/>
              <a:t>Χαράλαμπος Τσουρακάκης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99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20233</TotalTime>
  <Words>6869</Words>
  <Application>Microsoft Macintosh PowerPoint</Application>
  <PresentationFormat>Widescreen</PresentationFormat>
  <Paragraphs>692</Paragraphs>
  <Slides>92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0" baseType="lpstr">
      <vt:lpstr>Aptos</vt:lpstr>
      <vt:lpstr>Aptos Display</vt:lpstr>
      <vt:lpstr>Arial</vt:lpstr>
      <vt:lpstr>Arial Rounded MT Bold</vt:lpstr>
      <vt:lpstr>Calibri</vt:lpstr>
      <vt:lpstr>Cambria Math</vt:lpstr>
      <vt:lpstr>Wingdings</vt:lpstr>
      <vt:lpstr>Office Theme</vt:lpstr>
      <vt:lpstr>Θεωρία Υπολογισμού HY 280  </vt:lpstr>
      <vt:lpstr>PowerPoint Presentation</vt:lpstr>
      <vt:lpstr>Προσωπικό</vt:lpstr>
      <vt:lpstr>Βοηθοί</vt:lpstr>
      <vt:lpstr>Ώρες Γραφείου</vt:lpstr>
      <vt:lpstr>Ιστοσελίδα μαθήματος</vt:lpstr>
      <vt:lpstr>Βιβλίο</vt:lpstr>
      <vt:lpstr>PowerPoint Presentation</vt:lpstr>
      <vt:lpstr>David Hilbert - Entscheidungsproblem</vt:lpstr>
      <vt:lpstr>PowerPoint Presentation</vt:lpstr>
      <vt:lpstr>Βαθμολόγηση</vt:lpstr>
      <vt:lpstr>PowerPoint Presentation</vt:lpstr>
      <vt:lpstr>Vibed math είναι πλέον πραγματικότητα </vt:lpstr>
      <vt:lpstr>Ασκήσεις</vt:lpstr>
      <vt:lpstr>Προγραμματιστικό project – Bonus 5%</vt:lpstr>
      <vt:lpstr>L∃∀N</vt:lpstr>
      <vt:lpstr>PowerPoint Presentation</vt:lpstr>
      <vt:lpstr>Μια  σημαντική επισήμανση </vt:lpstr>
      <vt:lpstr>Ένα παράδειγμα  </vt:lpstr>
      <vt:lpstr>Πίνακας αληθείας</vt:lpstr>
      <vt:lpstr>Μαθηματική ωριμότητα κατανόησης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Τι υπολογισμούς έκανε ο εγκέφαλος σας; </vt:lpstr>
      <vt:lpstr>Παραδείγματα υπολογισμών</vt:lpstr>
      <vt:lpstr>PowerPoint Presentation</vt:lpstr>
      <vt:lpstr>Το Mυξογάστριο Physarum polycephalum</vt:lpstr>
      <vt:lpstr>Οστό του Ishango </vt:lpstr>
      <vt:lpstr>Οστό του Ishango </vt:lpstr>
      <vt:lpstr>Μηχανισμός των Αντικυθήρων</vt:lpstr>
      <vt:lpstr>Μέγιστος Κοινός Διαιρέτης (ΜΚΔ/gcd)</vt:lpstr>
      <vt:lpstr>Η Αναλυτική Μηχανή (Analytical Engine)  </vt:lpstr>
      <vt:lpstr>Enigma</vt:lpstr>
      <vt:lpstr>ENIAC Computer</vt:lpstr>
      <vt:lpstr>Manchester Baby</vt:lpstr>
      <vt:lpstr>Τρανζίστορ</vt:lpstr>
      <vt:lpstr>PowerPoint Presentation</vt:lpstr>
      <vt:lpstr>Μηχανική μάθηση</vt:lpstr>
      <vt:lpstr>Μηχανές Turing θεμελιώδους σημασίας</vt:lpstr>
      <vt:lpstr>Θέση  Church-Turing</vt:lpstr>
      <vt:lpstr>Θέση  Church-Turing</vt:lpstr>
      <vt:lpstr>Βασικά στοιχεία του υπολογισμού</vt:lpstr>
      <vt:lpstr>αναπαράσταση 17 προβάτων</vt:lpstr>
      <vt:lpstr>PowerPoint Presentation</vt:lpstr>
      <vt:lpstr>Αναπαράσταση βάση X</vt:lpstr>
      <vt:lpstr>Αναπαράσταση βάση X</vt:lpstr>
      <vt:lpstr>Άσκηση για το σπίτι</vt:lpstr>
      <vt:lpstr>PowerPoint Presentation</vt:lpstr>
      <vt:lpstr>Διαχρονικά ερωτήματα</vt:lpstr>
      <vt:lpstr>Η διαισθητική ιδέα πίσω από το P vs NP</vt:lpstr>
      <vt:lpstr>Η διαφορά ανάμεσα στο «βρίσκω» και στο «ελέγχω» είναι  θεμελιώδης;</vt:lpstr>
      <vt:lpstr>Ερωτήσεις με βάθος: Πώς παράγουμε τυχαίους αριθμούς; Βασικά, μπορούμε ή όχι; </vt:lpstr>
      <vt:lpstr>Το παράδοξο του Russell και μη Υπολογισιμότητα</vt:lpstr>
      <vt:lpstr>Το παράδοξο του Russell</vt:lpstr>
      <vt:lpstr>Πώς θα ορίζατε την έννοια της υπολογισιμότητας;</vt:lpstr>
      <vt:lpstr>Τι θα πει ένα πρόβλημα πως είναι υπολογίσιμο (computable); </vt:lpstr>
      <vt:lpstr>∃ Αλγόριθμος (ιδού ένας προφανής)</vt:lpstr>
      <vt:lpstr>Σημείωση</vt:lpstr>
      <vt:lpstr>Επιλύσιμο/υπολογίσιμο πρόβλημα Π</vt:lpstr>
      <vt:lpstr>Άλλα παραδείγματα υπολογίσιμων προβλημάτων; </vt:lpstr>
      <vt:lpstr>Τι θα πει μη υπολογίσιμο προβλημα;</vt:lpstr>
      <vt:lpstr>Το πρόβλημα του τερματισμού - Halting problem</vt:lpstr>
      <vt:lpstr>Το πρόβλημα του τερματισμού - Halting problem</vt:lpstr>
      <vt:lpstr>To υποθετικό  πρόγραμμα ελεγκτής T</vt:lpstr>
      <vt:lpstr>Ερώτημα: Γιατί δεν τρέχουμε απλά το P(D);</vt:lpstr>
      <vt:lpstr>Πρόγραμμα  T’</vt:lpstr>
      <vt:lpstr>Ένα πρόγραμμα μπορεί να είναι input </vt:lpstr>
      <vt:lpstr>Πρόγραμμα  Q και η κρίσιμη είσοδος</vt:lpstr>
      <vt:lpstr>Το Q(Q) οδηγεί σε αντίφαση</vt:lpstr>
      <vt:lpstr>Τι καταφέραμε ως τώρα</vt:lpstr>
      <vt:lpstr>Επισημάνσεις  </vt:lpstr>
      <vt:lpstr>Εικασία του Goldbach </vt:lpstr>
      <vt:lpstr>Εικασία του Goldbach </vt:lpstr>
      <vt:lpstr>Εικασία του Goldbach </vt:lpstr>
      <vt:lpstr>Άσκηση: Εικασία του Κόλατζ (3n+1)</vt:lpstr>
      <vt:lpstr>ΑΝΑΓΩΓΙΚΟΣ ΤΡΟΠΟΣ ΣΚΕΨΗΣ σημαντικός τρόπος σκέψης στο CS</vt:lpstr>
      <vt:lpstr>ΑΝΑΓΩΓH σημαντική τεχνική  στο CS</vt:lpstr>
      <vt:lpstr>ΑΝΑΓΩΓH  σημαντική τεχνική  στο CS</vt:lpstr>
      <vt:lpstr>Ας υποθέσουμε ότι έρχεται η υπερνοημοσύνη. Μπορεί να είναι απόλυτα ασφαλής για τον άνθρωπο; </vt:lpstr>
      <vt:lpstr>PowerPoint Presentation</vt:lpstr>
      <vt:lpstr>Ποιος ελέγχει τον AI agent;</vt:lpstr>
      <vt:lpstr>Ιδέα αναγωγής</vt:lpstr>
      <vt:lpstr>O agent               και η είσοδός του x</vt:lpstr>
      <vt:lpstr>Το δεύτερο πρόγραμμα: ο ελεγκτής E</vt:lpstr>
      <vt:lpstr>Πώς θα χρησιμοποιούσαμε τον ελεγκτή;</vt:lpstr>
      <vt:lpstr>Κατασκευάζουμε έναν συγκεκριμένο agent</vt:lpstr>
      <vt:lpstr>Τώρα καλούμε τον ελεγκτή E</vt:lpstr>
      <vt:lpstr>Κριτική ματιά: τι δεν αποδεικνύει το άρθρο</vt:lpstr>
      <vt:lpstr>Links σχετικά με την ιστορία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Babis Tsourakakis</dc:creator>
  <cp:lastModifiedBy>Babis Tsourakakis</cp:lastModifiedBy>
  <cp:revision>63</cp:revision>
  <dcterms:created xsi:type="dcterms:W3CDTF">2026-05-28T16:56:55Z</dcterms:created>
  <dcterms:modified xsi:type="dcterms:W3CDTF">2026-09-21T09:27:42Z</dcterms:modified>
</cp:coreProperties>
</file>