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71"/>
  </p:notesMasterIdLst>
  <p:sldIdLst>
    <p:sldId id="285" r:id="rId3"/>
    <p:sldId id="278" r:id="rId4"/>
    <p:sldId id="279" r:id="rId5"/>
    <p:sldId id="280" r:id="rId6"/>
    <p:sldId id="301" r:id="rId7"/>
    <p:sldId id="300" r:id="rId8"/>
    <p:sldId id="302" r:id="rId9"/>
    <p:sldId id="304" r:id="rId10"/>
    <p:sldId id="305" r:id="rId11"/>
    <p:sldId id="306" r:id="rId12"/>
    <p:sldId id="284" r:id="rId13"/>
    <p:sldId id="286" r:id="rId14"/>
    <p:sldId id="264" r:id="rId15"/>
    <p:sldId id="265" r:id="rId16"/>
    <p:sldId id="266" r:id="rId17"/>
    <p:sldId id="267" r:id="rId18"/>
    <p:sldId id="268" r:id="rId19"/>
    <p:sldId id="269" r:id="rId20"/>
    <p:sldId id="270" r:id="rId21"/>
    <p:sldId id="307" r:id="rId22"/>
    <p:sldId id="308" r:id="rId23"/>
    <p:sldId id="271" r:id="rId24"/>
    <p:sldId id="272" r:id="rId25"/>
    <p:sldId id="273" r:id="rId26"/>
    <p:sldId id="274" r:id="rId27"/>
    <p:sldId id="275" r:id="rId28"/>
    <p:sldId id="276" r:id="rId29"/>
    <p:sldId id="277" r:id="rId30"/>
    <p:sldId id="288" r:id="rId31"/>
    <p:sldId id="287" r:id="rId32"/>
    <p:sldId id="290" r:id="rId33"/>
    <p:sldId id="291" r:id="rId34"/>
    <p:sldId id="292" r:id="rId35"/>
    <p:sldId id="293" r:id="rId36"/>
    <p:sldId id="294" r:id="rId37"/>
    <p:sldId id="298" r:id="rId38"/>
    <p:sldId id="299" r:id="rId39"/>
    <p:sldId id="296" r:id="rId40"/>
    <p:sldId id="316" r:id="rId41"/>
    <p:sldId id="295" r:id="rId42"/>
    <p:sldId id="336" r:id="rId43"/>
    <p:sldId id="318" r:id="rId44"/>
    <p:sldId id="297" r:id="rId45"/>
    <p:sldId id="309" r:id="rId46"/>
    <p:sldId id="310" r:id="rId47"/>
    <p:sldId id="311" r:id="rId48"/>
    <p:sldId id="312" r:id="rId49"/>
    <p:sldId id="313" r:id="rId50"/>
    <p:sldId id="314" r:id="rId51"/>
    <p:sldId id="315" r:id="rId52"/>
    <p:sldId id="317" r:id="rId53"/>
    <p:sldId id="319" r:id="rId54"/>
    <p:sldId id="320" r:id="rId55"/>
    <p:sldId id="321" r:id="rId56"/>
    <p:sldId id="322" r:id="rId57"/>
    <p:sldId id="323" r:id="rId58"/>
    <p:sldId id="324" r:id="rId59"/>
    <p:sldId id="325" r:id="rId60"/>
    <p:sldId id="326" r:id="rId61"/>
    <p:sldId id="328" r:id="rId62"/>
    <p:sldId id="327" r:id="rId63"/>
    <p:sldId id="329" r:id="rId64"/>
    <p:sldId id="330" r:id="rId65"/>
    <p:sldId id="331" r:id="rId66"/>
    <p:sldId id="332" r:id="rId67"/>
    <p:sldId id="333" r:id="rId68"/>
    <p:sldId id="334" r:id="rId69"/>
    <p:sldId id="335" r:id="rId70"/>
  </p:sldIdLst>
  <p:sldSz cx="9144000" cy="6858000" type="screen4x3"/>
  <p:notesSz cx="6781800" cy="9918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997" autoAdjust="0"/>
  </p:normalViewPr>
  <p:slideViewPr>
    <p:cSldViewPr>
      <p:cViewPr varScale="1">
        <p:scale>
          <a:sx n="99" d="100"/>
          <a:sy n="99" d="100"/>
        </p:scale>
        <p:origin x="-5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12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124"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12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AD1022D-5F65-4833-BCA9-C6F1A7E9D8C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1AEED-8AE3-4F7E-939B-798675EFA092}" type="slidenum">
              <a:rPr lang="en-US"/>
              <a:pPr/>
              <a:t>1</a:t>
            </a:fld>
            <a:endParaRPr lang="en-US"/>
          </a:p>
        </p:txBody>
      </p:sp>
      <p:sp>
        <p:nvSpPr>
          <p:cNvPr id="11266" name="Rectangle 2"/>
          <p:cNvSpPr>
            <a:spLocks noGrp="1" noRot="1" noChangeAspect="1" noChangeArrowheads="1" noTextEdit="1"/>
          </p:cNvSpPr>
          <p:nvPr>
            <p:ph type="sldImg"/>
          </p:nvPr>
        </p:nvSpPr>
        <p:spPr>
          <a:xfrm>
            <a:off x="1076325" y="869950"/>
            <a:ext cx="4632325" cy="3475038"/>
          </a:xfrm>
          <a:ln/>
        </p:spPr>
      </p:sp>
      <p:sp>
        <p:nvSpPr>
          <p:cNvPr id="11267" name="Rectangle 3"/>
          <p:cNvSpPr>
            <a:spLocks noGrp="1" noChangeArrowheads="1"/>
          </p:cNvSpPr>
          <p:nvPr>
            <p:ph type="body" idx="1"/>
          </p:nvPr>
        </p:nvSpPr>
        <p:spPr>
          <a:xfrm>
            <a:off x="906463" y="4713288"/>
            <a:ext cx="4967287" cy="4176712"/>
          </a:xfrm>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1AEED-8AE3-4F7E-939B-798675EFA092}" type="slidenum">
              <a:rPr lang="en-US"/>
              <a:pPr/>
              <a:t>2</a:t>
            </a:fld>
            <a:endParaRPr lang="en-US"/>
          </a:p>
        </p:txBody>
      </p:sp>
      <p:sp>
        <p:nvSpPr>
          <p:cNvPr id="11266" name="Rectangle 2"/>
          <p:cNvSpPr>
            <a:spLocks noGrp="1" noRot="1" noChangeAspect="1" noChangeArrowheads="1" noTextEdit="1"/>
          </p:cNvSpPr>
          <p:nvPr>
            <p:ph type="sldImg"/>
          </p:nvPr>
        </p:nvSpPr>
        <p:spPr>
          <a:xfrm>
            <a:off x="1076325" y="869950"/>
            <a:ext cx="4632325" cy="3475038"/>
          </a:xfrm>
          <a:ln/>
        </p:spPr>
      </p:sp>
      <p:sp>
        <p:nvSpPr>
          <p:cNvPr id="11267" name="Rectangle 3"/>
          <p:cNvSpPr>
            <a:spLocks noGrp="1" noChangeArrowheads="1"/>
          </p:cNvSpPr>
          <p:nvPr>
            <p:ph type="body" idx="1"/>
          </p:nvPr>
        </p:nvSpPr>
        <p:spPr>
          <a:xfrm>
            <a:off x="906463" y="4713288"/>
            <a:ext cx="4967287" cy="4176712"/>
          </a:xfrm>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374E9-3376-4DD6-86C1-86BF12FF9223}" type="slidenum">
              <a:rPr lang="en-US"/>
              <a:pPr/>
              <a:t>3</a:t>
            </a:fld>
            <a:endParaRPr lang="en-US"/>
          </a:p>
        </p:txBody>
      </p:sp>
      <p:sp>
        <p:nvSpPr>
          <p:cNvPr id="13314" name="Rectangle 2"/>
          <p:cNvSpPr>
            <a:spLocks noGrp="1" noRot="1" noChangeAspect="1" noChangeArrowheads="1" noTextEdit="1"/>
          </p:cNvSpPr>
          <p:nvPr>
            <p:ph type="sldImg"/>
          </p:nvPr>
        </p:nvSpPr>
        <p:spPr>
          <a:xfrm>
            <a:off x="1076325" y="869950"/>
            <a:ext cx="4632325" cy="3475038"/>
          </a:xfrm>
          <a:ln/>
        </p:spPr>
      </p:sp>
      <p:sp>
        <p:nvSpPr>
          <p:cNvPr id="13315" name="Rectangle 3"/>
          <p:cNvSpPr>
            <a:spLocks noGrp="1" noChangeArrowheads="1"/>
          </p:cNvSpPr>
          <p:nvPr>
            <p:ph type="body" idx="1"/>
          </p:nvPr>
        </p:nvSpPr>
        <p:spPr>
          <a:xfrm>
            <a:off x="906463" y="4713288"/>
            <a:ext cx="4967287" cy="4176712"/>
          </a:xfrm>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1AEED-8AE3-4F7E-939B-798675EFA092}" type="slidenum">
              <a:rPr lang="en-US"/>
              <a:pPr/>
              <a:t>5</a:t>
            </a:fld>
            <a:endParaRPr lang="en-US"/>
          </a:p>
        </p:txBody>
      </p:sp>
      <p:sp>
        <p:nvSpPr>
          <p:cNvPr id="11266" name="Rectangle 2"/>
          <p:cNvSpPr>
            <a:spLocks noGrp="1" noRot="1" noChangeAspect="1" noChangeArrowheads="1" noTextEdit="1"/>
          </p:cNvSpPr>
          <p:nvPr>
            <p:ph type="sldImg"/>
          </p:nvPr>
        </p:nvSpPr>
        <p:spPr>
          <a:xfrm>
            <a:off x="1076325" y="869950"/>
            <a:ext cx="4632325" cy="3475038"/>
          </a:xfrm>
          <a:ln/>
        </p:spPr>
      </p:sp>
      <p:sp>
        <p:nvSpPr>
          <p:cNvPr id="11267" name="Rectangle 3"/>
          <p:cNvSpPr>
            <a:spLocks noGrp="1" noChangeArrowheads="1"/>
          </p:cNvSpPr>
          <p:nvPr>
            <p:ph type="body" idx="1"/>
          </p:nvPr>
        </p:nvSpPr>
        <p:spPr>
          <a:xfrm>
            <a:off x="906463" y="4713288"/>
            <a:ext cx="4967287" cy="4176712"/>
          </a:xfrm>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1AEED-8AE3-4F7E-939B-798675EFA092}" type="slidenum">
              <a:rPr lang="en-US"/>
              <a:pPr/>
              <a:t>12</a:t>
            </a:fld>
            <a:endParaRPr lang="en-US"/>
          </a:p>
        </p:txBody>
      </p:sp>
      <p:sp>
        <p:nvSpPr>
          <p:cNvPr id="11266" name="Rectangle 2"/>
          <p:cNvSpPr>
            <a:spLocks noGrp="1" noRot="1" noChangeAspect="1" noChangeArrowheads="1" noTextEdit="1"/>
          </p:cNvSpPr>
          <p:nvPr>
            <p:ph type="sldImg"/>
          </p:nvPr>
        </p:nvSpPr>
        <p:spPr>
          <a:xfrm>
            <a:off x="1076325" y="869950"/>
            <a:ext cx="4632325" cy="3475038"/>
          </a:xfrm>
          <a:ln/>
        </p:spPr>
      </p:sp>
      <p:sp>
        <p:nvSpPr>
          <p:cNvPr id="11267" name="Rectangle 3"/>
          <p:cNvSpPr>
            <a:spLocks noGrp="1" noChangeArrowheads="1"/>
          </p:cNvSpPr>
          <p:nvPr>
            <p:ph type="body" idx="1"/>
          </p:nvPr>
        </p:nvSpPr>
        <p:spPr>
          <a:xfrm>
            <a:off x="906463" y="4713288"/>
            <a:ext cx="4967287" cy="4176712"/>
          </a:xfrm>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xfrm>
            <a:off x="1074738" y="865188"/>
            <a:ext cx="4632325" cy="3473450"/>
          </a:xfrm>
          <a:prstGeom prst="rect">
            <a:avLst/>
          </a:prstGeom>
          <a:solidFill>
            <a:srgbClr val="FFFFFF"/>
          </a:solidFill>
          <a:ln>
            <a:solidFill>
              <a:srgbClr val="000000"/>
            </a:solidFill>
            <a:miter lim="800000"/>
            <a:headEnd/>
            <a:tailEnd/>
          </a:ln>
        </p:spPr>
      </p:sp>
      <p:sp>
        <p:nvSpPr>
          <p:cNvPr id="201731" name="Rectangle 3"/>
          <p:cNvSpPr>
            <a:spLocks noGrp="1" noChangeArrowheads="1"/>
          </p:cNvSpPr>
          <p:nvPr>
            <p:ph type="body" idx="1"/>
          </p:nvPr>
        </p:nvSpPr>
        <p:spPr bwMode="auto">
          <a:xfrm>
            <a:off x="817341" y="4713655"/>
            <a:ext cx="5147119" cy="4185294"/>
          </a:xfrm>
          <a:prstGeom prst="rect">
            <a:avLst/>
          </a:prstGeom>
          <a:solidFill>
            <a:srgbClr val="FFFFFF"/>
          </a:solidFill>
          <a:ln>
            <a:solidFill>
              <a:srgbClr val="000000"/>
            </a:solidFill>
            <a:miter lim="800000"/>
            <a:headEnd/>
            <a:tailEnd/>
          </a:ln>
        </p:spPr>
        <p:txBody>
          <a:bodyPr lIns="93187" tIns="46594" rIns="93187" bIns="46594"/>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1AEED-8AE3-4F7E-939B-798675EFA092}" type="slidenum">
              <a:rPr lang="en-US"/>
              <a:pPr/>
              <a:t>29</a:t>
            </a:fld>
            <a:endParaRPr lang="en-US"/>
          </a:p>
        </p:txBody>
      </p:sp>
      <p:sp>
        <p:nvSpPr>
          <p:cNvPr id="11266" name="Rectangle 2"/>
          <p:cNvSpPr>
            <a:spLocks noGrp="1" noRot="1" noChangeAspect="1" noChangeArrowheads="1" noTextEdit="1"/>
          </p:cNvSpPr>
          <p:nvPr>
            <p:ph type="sldImg"/>
          </p:nvPr>
        </p:nvSpPr>
        <p:spPr>
          <a:xfrm>
            <a:off x="1076325" y="869950"/>
            <a:ext cx="4632325" cy="3475038"/>
          </a:xfrm>
          <a:ln/>
        </p:spPr>
      </p:sp>
      <p:sp>
        <p:nvSpPr>
          <p:cNvPr id="11267" name="Rectangle 3"/>
          <p:cNvSpPr>
            <a:spLocks noGrp="1" noChangeArrowheads="1"/>
          </p:cNvSpPr>
          <p:nvPr>
            <p:ph type="body" idx="1"/>
          </p:nvPr>
        </p:nvSpPr>
        <p:spPr>
          <a:xfrm>
            <a:off x="906463" y="4713288"/>
            <a:ext cx="4967287" cy="4176712"/>
          </a:xfrm>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4FABB6-6449-48B6-9AAF-D0F49A549F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73D91-C715-4DA4-A614-7E490D6F5D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D2E283-CC49-47B3-9F78-53305B1EC2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52425" y="1371600"/>
            <a:ext cx="412908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33913" y="1371600"/>
            <a:ext cx="41290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82F13-6884-473F-AC48-4FB5FDA1E36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381000"/>
            <a:ext cx="2127250" cy="5867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280988" y="381000"/>
            <a:ext cx="623093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43366F-D1B8-4C4C-B091-76F673A082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63D951-8BE7-45EC-91A2-FF1A573A170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E9BE2F-8E1A-452B-BAD0-AECE0A7FC6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F19984-9939-4AB2-B65F-9B482C8E7B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E28B8D-2800-4B7E-8A7B-C4A99828ED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3B1E3F-FCC3-4B0F-B08C-7EC502FB1C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0999A8-8A7D-4C87-B462-232960B52F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12A0236-002A-4984-8F74-8D05E7B8D64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dt" sz="half" idx="2"/>
          </p:nvPr>
        </p:nvSpPr>
        <p:spPr bwMode="auto">
          <a:xfrm>
            <a:off x="3938588" y="6477000"/>
            <a:ext cx="1900237"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endParaRPr lang="en-GB" dirty="0"/>
          </a:p>
        </p:txBody>
      </p:sp>
      <p:sp>
        <p:nvSpPr>
          <p:cNvPr id="9219" name="Rectangle 3"/>
          <p:cNvSpPr>
            <a:spLocks noGrp="1" noChangeArrowheads="1"/>
          </p:cNvSpPr>
          <p:nvPr>
            <p:ph type="ftr" sz="quarter" idx="3"/>
          </p:nvPr>
        </p:nvSpPr>
        <p:spPr bwMode="auto">
          <a:xfrm>
            <a:off x="5978525" y="6477000"/>
            <a:ext cx="2813050" cy="228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endParaRPr lang="en-GB" dirty="0"/>
          </a:p>
        </p:txBody>
      </p:sp>
      <p:sp>
        <p:nvSpPr>
          <p:cNvPr id="9220" name="Line 4"/>
          <p:cNvSpPr>
            <a:spLocks noChangeShapeType="1"/>
          </p:cNvSpPr>
          <p:nvPr/>
        </p:nvSpPr>
        <p:spPr bwMode="auto">
          <a:xfrm>
            <a:off x="211138" y="1143000"/>
            <a:ext cx="8756650" cy="3175"/>
          </a:xfrm>
          <a:prstGeom prst="line">
            <a:avLst/>
          </a:prstGeom>
          <a:noFill/>
          <a:ln w="50800">
            <a:solidFill>
              <a:schemeClr val="accent2"/>
            </a:solidFill>
            <a:round/>
            <a:headEnd type="none" w="sm" len="sm"/>
            <a:tailEnd type="none" w="sm" len="sm"/>
          </a:ln>
          <a:effectLst>
            <a:outerShdw dist="107763" dir="2700000" algn="ctr" rotWithShape="0">
              <a:schemeClr val="folHlink"/>
            </a:outerShdw>
          </a:effectLst>
        </p:spPr>
        <p:txBody>
          <a:bodyPr wrap="none" anchor="ctr"/>
          <a:lstStyle/>
          <a:p>
            <a:endParaRPr lang="el-GR"/>
          </a:p>
        </p:txBody>
      </p:sp>
      <p:sp>
        <p:nvSpPr>
          <p:cNvPr id="9221" name="Rectangle 5"/>
          <p:cNvSpPr>
            <a:spLocks noChangeArrowheads="1"/>
          </p:cNvSpPr>
          <p:nvPr/>
        </p:nvSpPr>
        <p:spPr bwMode="auto">
          <a:xfrm>
            <a:off x="8510588" y="6400800"/>
            <a:ext cx="488950" cy="274638"/>
          </a:xfrm>
          <a:prstGeom prst="rect">
            <a:avLst/>
          </a:prstGeom>
          <a:noFill/>
          <a:ln w="9525">
            <a:noFill/>
            <a:miter lim="800000"/>
            <a:headEnd/>
            <a:tailEnd/>
          </a:ln>
          <a:effectLst/>
        </p:spPr>
        <p:txBody>
          <a:bodyPr lIns="92075" tIns="46038" rIns="92075" bIns="46038">
            <a:spAutoFit/>
          </a:bodyPr>
          <a:lstStyle/>
          <a:p>
            <a:pPr algn="r"/>
            <a:fld id="{96405D89-3954-46CD-A9D0-5C251A8AF849}" type="slidenum">
              <a:rPr lang="en-GB" sz="1200">
                <a:latin typeface="Times New Roman" pitchFamily="18" charset="0"/>
              </a:rPr>
              <a:pPr algn="r"/>
              <a:t>‹#›</a:t>
            </a:fld>
            <a:endParaRPr lang="en-GB" sz="1400"/>
          </a:p>
        </p:txBody>
      </p:sp>
      <p:sp>
        <p:nvSpPr>
          <p:cNvPr id="9222" name="Rectangle 6"/>
          <p:cNvSpPr>
            <a:spLocks noGrp="1" noChangeArrowheads="1"/>
          </p:cNvSpPr>
          <p:nvPr>
            <p:ph type="body" idx="1"/>
          </p:nvPr>
        </p:nvSpPr>
        <p:spPr bwMode="auto">
          <a:xfrm>
            <a:off x="352425" y="1371600"/>
            <a:ext cx="8410575"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  Second Level</a:t>
            </a:r>
          </a:p>
          <a:p>
            <a:pPr lvl="2"/>
            <a:r>
              <a:rPr lang="en-GB" smtClean="0"/>
              <a:t> Third Level</a:t>
            </a:r>
          </a:p>
          <a:p>
            <a:pPr lvl="3"/>
            <a:r>
              <a:rPr lang="en-GB" smtClean="0"/>
              <a:t>Fourth Level</a:t>
            </a:r>
          </a:p>
          <a:p>
            <a:pPr lvl="4"/>
            <a:r>
              <a:rPr lang="en-GB" smtClean="0"/>
              <a:t>Fifth Level </a:t>
            </a:r>
          </a:p>
        </p:txBody>
      </p:sp>
      <p:sp>
        <p:nvSpPr>
          <p:cNvPr id="9223" name="Rectangle 7"/>
          <p:cNvSpPr>
            <a:spLocks noChangeArrowheads="1"/>
          </p:cNvSpPr>
          <p:nvPr/>
        </p:nvSpPr>
        <p:spPr bwMode="auto">
          <a:xfrm>
            <a:off x="141288" y="138113"/>
            <a:ext cx="8861425" cy="6630987"/>
          </a:xfrm>
          <a:prstGeom prst="rect">
            <a:avLst/>
          </a:prstGeom>
          <a:noFill/>
          <a:ln w="6350">
            <a:solidFill>
              <a:schemeClr val="hlink"/>
            </a:solidFill>
            <a:miter lim="800000"/>
            <a:headEnd/>
            <a:tailEnd/>
          </a:ln>
          <a:effectLst/>
        </p:spPr>
        <p:txBody>
          <a:bodyPr wrap="none" anchor="ctr"/>
          <a:lstStyle/>
          <a:p>
            <a:endParaRPr lang="el-GR"/>
          </a:p>
        </p:txBody>
      </p:sp>
      <p:sp>
        <p:nvSpPr>
          <p:cNvPr id="9224" name="Rectangle 8"/>
          <p:cNvSpPr>
            <a:spLocks noGrp="1" noChangeArrowheads="1"/>
          </p:cNvSpPr>
          <p:nvPr>
            <p:ph type="title"/>
          </p:nvPr>
        </p:nvSpPr>
        <p:spPr bwMode="auto">
          <a:xfrm>
            <a:off x="280988" y="381000"/>
            <a:ext cx="8510587"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5" name="Rectangle 9"/>
          <p:cNvSpPr>
            <a:spLocks noChangeArrowheads="1"/>
          </p:cNvSpPr>
          <p:nvPr userDrawn="1"/>
        </p:nvSpPr>
        <p:spPr bwMode="auto">
          <a:xfrm>
            <a:off x="479425" y="152400"/>
            <a:ext cx="1419225" cy="274638"/>
          </a:xfrm>
          <a:prstGeom prst="rect">
            <a:avLst/>
          </a:prstGeom>
          <a:noFill/>
          <a:ln w="9525">
            <a:noFill/>
            <a:miter lim="800000"/>
            <a:headEnd/>
            <a:tailEnd/>
          </a:ln>
          <a:effectLst/>
        </p:spPr>
        <p:txBody>
          <a:bodyPr lIns="92075" tIns="46038" rIns="92075" bIns="46038">
            <a:spAutoFit/>
          </a:bodyPr>
          <a:lstStyle/>
          <a:p>
            <a:pPr algn="r"/>
            <a:r>
              <a:rPr lang="en-US" sz="1200" i="1"/>
              <a:t>CSD </a:t>
            </a:r>
            <a:r>
              <a:rPr lang="en-GB" sz="1200" i="1"/>
              <a:t>Univ. of Crete </a:t>
            </a:r>
          </a:p>
        </p:txBody>
      </p:sp>
      <p:sp>
        <p:nvSpPr>
          <p:cNvPr id="9226" name="Rectangle 10"/>
          <p:cNvSpPr>
            <a:spLocks noChangeArrowheads="1"/>
          </p:cNvSpPr>
          <p:nvPr userDrawn="1"/>
        </p:nvSpPr>
        <p:spPr bwMode="auto">
          <a:xfrm>
            <a:off x="7104063" y="106363"/>
            <a:ext cx="1863725" cy="277641"/>
          </a:xfrm>
          <a:prstGeom prst="rect">
            <a:avLst/>
          </a:prstGeom>
          <a:noFill/>
          <a:ln w="9525">
            <a:noFill/>
            <a:miter lim="800000"/>
            <a:headEnd/>
            <a:tailEnd/>
          </a:ln>
          <a:effectLst/>
        </p:spPr>
        <p:txBody>
          <a:bodyPr lIns="92075" tIns="46038" rIns="92075" bIns="46038">
            <a:spAutoFit/>
          </a:bodyPr>
          <a:lstStyle/>
          <a:p>
            <a:pPr algn="r"/>
            <a:r>
              <a:rPr lang="en-GB" sz="1200" b="1" dirty="0">
                <a:latin typeface="Times New Roman" pitchFamily="18" charset="0"/>
              </a:rPr>
              <a:t>  </a:t>
            </a:r>
            <a:r>
              <a:rPr lang="en-US" sz="1200" b="1" dirty="0">
                <a:latin typeface="Times New Roman" pitchFamily="18" charset="0"/>
              </a:rPr>
              <a:t>Fall</a:t>
            </a:r>
            <a:r>
              <a:rPr lang="en-GB" sz="1200" b="1" dirty="0">
                <a:latin typeface="Times New Roman" pitchFamily="18" charset="0"/>
              </a:rPr>
              <a:t> </a:t>
            </a:r>
            <a:r>
              <a:rPr lang="en-GB" sz="1200" b="1" dirty="0" smtClean="0">
                <a:latin typeface="Times New Roman" pitchFamily="18" charset="0"/>
              </a:rPr>
              <a:t>2012</a:t>
            </a:r>
            <a:endParaRPr lang="en-GB" sz="1200" b="1" dirty="0">
              <a:latin typeface="Times New Roman" pitchFamily="18" charset="0"/>
            </a:endParaRPr>
          </a:p>
        </p:txBody>
      </p:sp>
      <p:graphicFrame>
        <p:nvGraphicFramePr>
          <p:cNvPr id="9227" name="Object 11"/>
          <p:cNvGraphicFramePr>
            <a:graphicFrameLocks noChangeAspect="1"/>
          </p:cNvGraphicFramePr>
          <p:nvPr/>
        </p:nvGraphicFramePr>
        <p:xfrm>
          <a:off x="123825" y="152400"/>
          <a:ext cx="444500" cy="433388"/>
        </p:xfrm>
        <a:graphic>
          <a:graphicData uri="http://schemas.openxmlformats.org/presentationml/2006/ole">
            <p:oleObj spid="_x0000_s9227" name="Bitmap Image" r:id="rId14" imgW="800212" imgH="781159" progId="PBrush">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tabLst>
          <a:tab pos="2189163" algn="l"/>
        </a:tabLst>
        <a:defRPr sz="3200">
          <a:solidFill>
            <a:schemeClr val="accent2"/>
          </a:solidFill>
          <a:latin typeface="+mj-lt"/>
          <a:ea typeface="+mj-ea"/>
          <a:cs typeface="+mj-cs"/>
        </a:defRPr>
      </a:lvl1pPr>
      <a:lvl2pPr algn="ctr" rtl="0" fontAlgn="base">
        <a:spcBef>
          <a:spcPct val="0"/>
        </a:spcBef>
        <a:spcAft>
          <a:spcPct val="0"/>
        </a:spcAft>
        <a:tabLst>
          <a:tab pos="2189163" algn="l"/>
        </a:tabLst>
        <a:defRPr sz="3200">
          <a:solidFill>
            <a:schemeClr val="accent2"/>
          </a:solidFill>
          <a:latin typeface="Arial" charset="0"/>
        </a:defRPr>
      </a:lvl2pPr>
      <a:lvl3pPr algn="ctr" rtl="0" fontAlgn="base">
        <a:spcBef>
          <a:spcPct val="0"/>
        </a:spcBef>
        <a:spcAft>
          <a:spcPct val="0"/>
        </a:spcAft>
        <a:tabLst>
          <a:tab pos="2189163" algn="l"/>
        </a:tabLst>
        <a:defRPr sz="3200">
          <a:solidFill>
            <a:schemeClr val="accent2"/>
          </a:solidFill>
          <a:latin typeface="Arial" charset="0"/>
        </a:defRPr>
      </a:lvl3pPr>
      <a:lvl4pPr algn="ctr" rtl="0" fontAlgn="base">
        <a:spcBef>
          <a:spcPct val="0"/>
        </a:spcBef>
        <a:spcAft>
          <a:spcPct val="0"/>
        </a:spcAft>
        <a:tabLst>
          <a:tab pos="2189163" algn="l"/>
        </a:tabLst>
        <a:defRPr sz="3200">
          <a:solidFill>
            <a:schemeClr val="accent2"/>
          </a:solidFill>
          <a:latin typeface="Arial" charset="0"/>
        </a:defRPr>
      </a:lvl4pPr>
      <a:lvl5pPr algn="ctr" rtl="0" fontAlgn="base">
        <a:spcBef>
          <a:spcPct val="0"/>
        </a:spcBef>
        <a:spcAft>
          <a:spcPct val="0"/>
        </a:spcAft>
        <a:tabLst>
          <a:tab pos="2189163" algn="l"/>
        </a:tabLst>
        <a:defRPr sz="3200">
          <a:solidFill>
            <a:schemeClr val="accent2"/>
          </a:solidFill>
          <a:latin typeface="Arial" charset="0"/>
        </a:defRPr>
      </a:lvl5pPr>
      <a:lvl6pPr marL="457200" algn="ctr" rtl="0" fontAlgn="base">
        <a:spcBef>
          <a:spcPct val="0"/>
        </a:spcBef>
        <a:spcAft>
          <a:spcPct val="0"/>
        </a:spcAft>
        <a:tabLst>
          <a:tab pos="2189163" algn="l"/>
        </a:tabLst>
        <a:defRPr sz="3200">
          <a:solidFill>
            <a:schemeClr val="accent2"/>
          </a:solidFill>
          <a:latin typeface="Arial" charset="0"/>
        </a:defRPr>
      </a:lvl6pPr>
      <a:lvl7pPr marL="914400" algn="ctr" rtl="0" fontAlgn="base">
        <a:spcBef>
          <a:spcPct val="0"/>
        </a:spcBef>
        <a:spcAft>
          <a:spcPct val="0"/>
        </a:spcAft>
        <a:tabLst>
          <a:tab pos="2189163" algn="l"/>
        </a:tabLst>
        <a:defRPr sz="3200">
          <a:solidFill>
            <a:schemeClr val="accent2"/>
          </a:solidFill>
          <a:latin typeface="Arial" charset="0"/>
        </a:defRPr>
      </a:lvl7pPr>
      <a:lvl8pPr marL="1371600" algn="ctr" rtl="0" fontAlgn="base">
        <a:spcBef>
          <a:spcPct val="0"/>
        </a:spcBef>
        <a:spcAft>
          <a:spcPct val="0"/>
        </a:spcAft>
        <a:tabLst>
          <a:tab pos="2189163" algn="l"/>
        </a:tabLst>
        <a:defRPr sz="3200">
          <a:solidFill>
            <a:schemeClr val="accent2"/>
          </a:solidFill>
          <a:latin typeface="Arial" charset="0"/>
        </a:defRPr>
      </a:lvl8pPr>
      <a:lvl9pPr marL="1828800" algn="ctr" rtl="0" fontAlgn="base">
        <a:spcBef>
          <a:spcPct val="0"/>
        </a:spcBef>
        <a:spcAft>
          <a:spcPct val="0"/>
        </a:spcAft>
        <a:tabLst>
          <a:tab pos="2189163" algn="l"/>
        </a:tabLst>
        <a:defRPr sz="3200">
          <a:solidFill>
            <a:schemeClr val="accent2"/>
          </a:solidFill>
          <a:latin typeface="Arial" charset="0"/>
        </a:defRPr>
      </a:lvl9pPr>
    </p:titleStyle>
    <p:bodyStyle>
      <a:lvl1pPr marL="284163" indent="-284163" algn="l" rtl="0" fontAlgn="base">
        <a:spcBef>
          <a:spcPct val="20000"/>
        </a:spcBef>
        <a:spcAft>
          <a:spcPct val="0"/>
        </a:spcAft>
        <a:buClr>
          <a:schemeClr val="accent2"/>
        </a:buClr>
        <a:buSzPct val="90000"/>
        <a:buFont typeface="Monotype Sorts" pitchFamily="2" charset="2"/>
        <a:buChar char="l"/>
        <a:defRPr sz="2200">
          <a:solidFill>
            <a:schemeClr val="tx1"/>
          </a:solidFill>
          <a:latin typeface="+mn-lt"/>
          <a:ea typeface="+mn-ea"/>
          <a:cs typeface="+mn-cs"/>
        </a:defRPr>
      </a:lvl1pPr>
      <a:lvl2pPr marL="668338" indent="-193675" algn="l" rtl="0" fontAlgn="base">
        <a:spcBef>
          <a:spcPct val="20000"/>
        </a:spcBef>
        <a:spcAft>
          <a:spcPct val="0"/>
        </a:spcAft>
        <a:buClr>
          <a:schemeClr val="accent2"/>
        </a:buClr>
        <a:buSzPct val="70000"/>
        <a:buFont typeface="Monotype Sorts" pitchFamily="2" charset="2"/>
        <a:buChar char="u"/>
        <a:defRPr sz="2200">
          <a:solidFill>
            <a:schemeClr val="tx1"/>
          </a:solidFill>
          <a:latin typeface="+mn-lt"/>
        </a:defRPr>
      </a:lvl2pPr>
      <a:lvl3pPr marL="1036638" indent="-177800" algn="l" rtl="0" fontAlgn="base">
        <a:spcBef>
          <a:spcPct val="20000"/>
        </a:spcBef>
        <a:spcAft>
          <a:spcPct val="0"/>
        </a:spcAft>
        <a:buClr>
          <a:schemeClr val="accent2"/>
        </a:buClr>
        <a:buSzPct val="100000"/>
        <a:buFont typeface="Symbol" pitchFamily="18" charset="2"/>
        <a:buChar char="·"/>
        <a:defRPr sz="2000">
          <a:solidFill>
            <a:schemeClr val="tx1"/>
          </a:solidFill>
          <a:latin typeface="+mn-lt"/>
        </a:defRPr>
      </a:lvl3pPr>
      <a:lvl4pPr marL="1455738" indent="-228600" algn="l" rtl="0" fontAlgn="base">
        <a:spcBef>
          <a:spcPct val="20000"/>
        </a:spcBef>
        <a:spcAft>
          <a:spcPct val="0"/>
        </a:spcAft>
        <a:buClr>
          <a:schemeClr val="accent2"/>
        </a:buClr>
        <a:buSzPct val="65000"/>
        <a:buFont typeface="Symbol" pitchFamily="18" charset="2"/>
        <a:buChar char="·"/>
        <a:defRPr sz="2000">
          <a:solidFill>
            <a:schemeClr val="tx1"/>
          </a:solidFill>
          <a:latin typeface="+mn-lt"/>
        </a:defRPr>
      </a:lvl4pPr>
      <a:lvl5pPr marL="1874838" indent="-228600" algn="l" rtl="0" fontAlgn="base">
        <a:spcBef>
          <a:spcPct val="20000"/>
        </a:spcBef>
        <a:spcAft>
          <a:spcPct val="0"/>
        </a:spcAft>
        <a:buClr>
          <a:schemeClr val="accent2"/>
        </a:buClr>
        <a:buSzPct val="100000"/>
        <a:buFont typeface="Symbol" pitchFamily="18" charset="2"/>
        <a:buChar char="-"/>
        <a:defRPr>
          <a:solidFill>
            <a:schemeClr val="tx1"/>
          </a:solidFill>
          <a:latin typeface="+mn-lt"/>
        </a:defRPr>
      </a:lvl5pPr>
      <a:lvl6pPr marL="2332038" indent="-228600" algn="l" rtl="0" fontAlgn="base">
        <a:spcBef>
          <a:spcPct val="20000"/>
        </a:spcBef>
        <a:spcAft>
          <a:spcPct val="0"/>
        </a:spcAft>
        <a:buClr>
          <a:schemeClr val="accent2"/>
        </a:buClr>
        <a:buSzPct val="100000"/>
        <a:buFont typeface="Symbol" pitchFamily="18" charset="2"/>
        <a:buChar char="-"/>
        <a:defRPr>
          <a:solidFill>
            <a:schemeClr val="tx1"/>
          </a:solidFill>
          <a:latin typeface="+mn-lt"/>
        </a:defRPr>
      </a:lvl6pPr>
      <a:lvl7pPr marL="2789238" indent="-228600" algn="l" rtl="0" fontAlgn="base">
        <a:spcBef>
          <a:spcPct val="20000"/>
        </a:spcBef>
        <a:spcAft>
          <a:spcPct val="0"/>
        </a:spcAft>
        <a:buClr>
          <a:schemeClr val="accent2"/>
        </a:buClr>
        <a:buSzPct val="100000"/>
        <a:buFont typeface="Symbol" pitchFamily="18" charset="2"/>
        <a:buChar char="-"/>
        <a:defRPr>
          <a:solidFill>
            <a:schemeClr val="tx1"/>
          </a:solidFill>
          <a:latin typeface="+mn-lt"/>
        </a:defRPr>
      </a:lvl7pPr>
      <a:lvl8pPr marL="3246438" indent="-228600" algn="l" rtl="0" fontAlgn="base">
        <a:spcBef>
          <a:spcPct val="20000"/>
        </a:spcBef>
        <a:spcAft>
          <a:spcPct val="0"/>
        </a:spcAft>
        <a:buClr>
          <a:schemeClr val="accent2"/>
        </a:buClr>
        <a:buSzPct val="100000"/>
        <a:buFont typeface="Symbol" pitchFamily="18" charset="2"/>
        <a:buChar char="-"/>
        <a:defRPr>
          <a:solidFill>
            <a:schemeClr val="tx1"/>
          </a:solidFill>
          <a:latin typeface="+mn-lt"/>
        </a:defRPr>
      </a:lvl8pPr>
      <a:lvl9pPr marL="3703638" indent="-228600" algn="l" rtl="0" fontAlgn="base">
        <a:spcBef>
          <a:spcPct val="20000"/>
        </a:spcBef>
        <a:spcAft>
          <a:spcPct val="0"/>
        </a:spcAft>
        <a:buClr>
          <a:schemeClr val="accent2"/>
        </a:buClr>
        <a:buSzPct val="100000"/>
        <a:buFont typeface="Symbol" pitchFamily="18"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ant.apache.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ant.apache.org/manual/index.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netbeans.org/kb/docs/java/profiler-intro.html"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www.netbeans.org/kb/60/java/profiler-intro.html" TargetMode="External"/><Relationship Id="rId2" Type="http://schemas.openxmlformats.org/officeDocument/2006/relationships/hyperlink" Target="http://profiler.netbeans.org/" TargetMode="External"/><Relationship Id="rId1" Type="http://schemas.openxmlformats.org/officeDocument/2006/relationships/slideLayout" Target="../slideLayouts/slideLayout13.xml"/><Relationship Id="rId6" Type="http://schemas.openxmlformats.org/officeDocument/2006/relationships/hyperlink" Target="http://www.netbeans.org/kb/docs/java/profiler-profilingpoints.html" TargetMode="External"/><Relationship Id="rId5" Type="http://schemas.openxmlformats.org/officeDocument/2006/relationships/hyperlink" Target="http://www.javapassion.com/handsonlabs/nbprofilerperformance/index.html" TargetMode="External"/><Relationship Id="rId4" Type="http://schemas.openxmlformats.org/officeDocument/2006/relationships/hyperlink" Target="http://www.netbeans.org/community/magazine/html/04/profiler.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0988" y="3124200"/>
            <a:ext cx="8510587" cy="1143000"/>
          </a:xfrm>
        </p:spPr>
        <p:txBody>
          <a:bodyPr/>
          <a:lstStyle/>
          <a:p>
            <a:r>
              <a:rPr lang="en-US" sz="3600" dirty="0" smtClean="0">
                <a:solidFill>
                  <a:schemeClr val="accent1"/>
                </a:solidFill>
              </a:rPr>
              <a:t> Java Packages Make/Ant and Java code </a:t>
            </a:r>
            <a:r>
              <a:rPr lang="en-US" sz="3600" dirty="0" smtClean="0">
                <a:solidFill>
                  <a:schemeClr val="accent1"/>
                </a:solidFill>
              </a:rPr>
              <a:t>testing/debugging</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l-GR"/>
              <a:t>Using external libraries</a:t>
            </a:r>
            <a:r>
              <a:rPr lang="en-US"/>
              <a:t>(2/2)</a:t>
            </a:r>
            <a:endParaRPr lang="el-GR"/>
          </a:p>
        </p:txBody>
      </p:sp>
      <p:sp>
        <p:nvSpPr>
          <p:cNvPr id="19459" name="Rectangle 3"/>
          <p:cNvSpPr>
            <a:spLocks noGrp="1" noRot="1" noChangeArrowheads="1"/>
          </p:cNvSpPr>
          <p:nvPr>
            <p:ph type="body" idx="1"/>
          </p:nvPr>
        </p:nvSpPr>
        <p:spPr>
          <a:xfrm>
            <a:off x="304800" y="1371600"/>
            <a:ext cx="8610600" cy="3884782"/>
          </a:xfrm>
          <a:solidFill>
            <a:schemeClr val="folHlink"/>
          </a:solidFill>
          <a:ln w="9525">
            <a:noFill/>
            <a:miter lim="800000"/>
            <a:headEnd/>
            <a:tailEnd/>
          </a:ln>
          <a:effectLst/>
        </p:spPr>
        <p:txBody>
          <a:bodyPr vert="horz" wrap="square" lIns="92075" tIns="46038" rIns="92075" bIns="46038" numCol="1" anchor="t" anchorCtr="0" compatLnSpc="1">
            <a:prstTxWarp prst="textNoShape">
              <a:avLst/>
            </a:prstTxWarp>
            <a:spAutoFit/>
          </a:bodyPr>
          <a:lstStyle/>
          <a:p>
            <a:pPr eaLnBrk="0" hangingPunct="0">
              <a:lnSpc>
                <a:spcPct val="80000"/>
              </a:lnSpc>
              <a:spcBef>
                <a:spcPct val="0"/>
              </a:spcBef>
              <a:buNone/>
            </a:pPr>
            <a:r>
              <a:rPr lang="el-GR" sz="1400" b="1" kern="1200" dirty="0">
                <a:latin typeface="Lucida Console" pitchFamily="49" charset="0"/>
              </a:rPr>
              <a:t>&lt;project name="HelloWorld" basedir="." default="main"&gt; ...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&lt;property name="lib.dir" value="lib"/&gt;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&lt;path id="classpath"&gt;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&lt;fileset dir="${lib.dir}" includes="**/*.jar"/&gt;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&lt;/path&gt;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&lt;target name="compile"&gt;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&lt;mkdir dir="${classes.dir}"/&gt;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&lt;javac srcdir="${src.dir}" destdir="${classes.dir}" </a:t>
            </a:r>
            <a:r>
              <a:rPr lang="en-US" sz="1400" b="1" kern="1200" dirty="0">
                <a:latin typeface="Lucida Console" pitchFamily="49" charset="0"/>
              </a:rPr>
              <a:t>		</a:t>
            </a:r>
            <a:r>
              <a:rPr lang="el-GR" sz="1400" b="1" kern="1200" dirty="0">
                <a:latin typeface="Lucida Console" pitchFamily="49" charset="0"/>
              </a:rPr>
              <a:t>classpathref="classpath"/&gt;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&lt;/target&gt;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&lt;target name="run" depends="jar"&gt;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&lt;java fork="true" classname="${main-class}"&gt;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&lt;classpath&gt;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&lt;path refid="classpath"/&gt;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&lt;path location="${jar.dir}/${ant.project.name}.jar"/&gt;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&lt;/classpath&gt;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&lt;/java&gt;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&lt;/target&gt;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 </a:t>
            </a:r>
            <a:endParaRPr lang="en-US" sz="1400" b="1" kern="1200" dirty="0">
              <a:latin typeface="Lucida Console" pitchFamily="49" charset="0"/>
            </a:endParaRPr>
          </a:p>
          <a:p>
            <a:pPr eaLnBrk="0" hangingPunct="0">
              <a:lnSpc>
                <a:spcPct val="80000"/>
              </a:lnSpc>
              <a:spcBef>
                <a:spcPct val="0"/>
              </a:spcBef>
              <a:buNone/>
            </a:pPr>
            <a:r>
              <a:rPr lang="el-GR" sz="1400" b="1" kern="1200" dirty="0">
                <a:latin typeface="Lucida Console" pitchFamily="49" charset="0"/>
              </a:rPr>
              <a:t>&lt;/project&gt;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Using Ant</a:t>
            </a:r>
            <a:endParaRPr lang="en-US" dirty="0"/>
          </a:p>
        </p:txBody>
      </p:sp>
      <p:sp>
        <p:nvSpPr>
          <p:cNvPr id="18435" name="Rectangle 3"/>
          <p:cNvSpPr>
            <a:spLocks noGrp="1" noChangeArrowheads="1"/>
          </p:cNvSpPr>
          <p:nvPr>
            <p:ph type="body" idx="1"/>
          </p:nvPr>
        </p:nvSpPr>
        <p:spPr>
          <a:xfrm>
            <a:off x="352425" y="1371600"/>
            <a:ext cx="8410575" cy="457200"/>
          </a:xfrm>
        </p:spPr>
        <p:txBody>
          <a:bodyPr/>
          <a:lstStyle/>
          <a:p>
            <a:r>
              <a:rPr lang="en-US"/>
              <a:t>&gt; ant –projecthelp</a:t>
            </a:r>
          </a:p>
          <a:p>
            <a:pPr>
              <a:buFont typeface="Monotype Sorts" pitchFamily="2" charset="2"/>
              <a:buNone/>
            </a:pPr>
            <a:endParaRPr lang="en-US"/>
          </a:p>
        </p:txBody>
      </p:sp>
      <p:sp>
        <p:nvSpPr>
          <p:cNvPr id="18436" name="Rectangle 4"/>
          <p:cNvSpPr>
            <a:spLocks noChangeArrowheads="1"/>
          </p:cNvSpPr>
          <p:nvPr/>
        </p:nvSpPr>
        <p:spPr bwMode="auto">
          <a:xfrm>
            <a:off x="381000" y="1873250"/>
            <a:ext cx="8458200" cy="3113088"/>
          </a:xfrm>
          <a:prstGeom prst="rect">
            <a:avLst/>
          </a:prstGeom>
          <a:solidFill>
            <a:schemeClr val="folHlink"/>
          </a:solidFill>
          <a:ln w="9525">
            <a:noFill/>
            <a:miter lim="800000"/>
            <a:headEnd/>
            <a:tailEnd/>
          </a:ln>
          <a:effectLst/>
        </p:spPr>
        <p:txBody>
          <a:bodyPr>
            <a:spAutoFit/>
          </a:bodyPr>
          <a:lstStyle/>
          <a:p>
            <a:r>
              <a:rPr lang="en-US" b="1">
                <a:latin typeface="Lucida Console" pitchFamily="49" charset="0"/>
              </a:rPr>
              <a:t>Buildfile: build.xml</a:t>
            </a:r>
          </a:p>
          <a:p>
            <a:endParaRPr lang="en-US" b="1">
              <a:latin typeface="Lucida Console" pitchFamily="49" charset="0"/>
            </a:endParaRPr>
          </a:p>
          <a:p>
            <a:r>
              <a:rPr lang="en-US" b="1">
                <a:latin typeface="Lucida Console" pitchFamily="49" charset="0"/>
              </a:rPr>
              <a:t>Main targets:</a:t>
            </a:r>
          </a:p>
          <a:p>
            <a:endParaRPr lang="en-US" b="1">
              <a:latin typeface="Lucida Console" pitchFamily="49" charset="0"/>
            </a:endParaRPr>
          </a:p>
          <a:p>
            <a:r>
              <a:rPr lang="en-US" b="1">
                <a:latin typeface="Lucida Console" pitchFamily="49" charset="0"/>
              </a:rPr>
              <a:t> build-jar  Makes jar</a:t>
            </a:r>
          </a:p>
          <a:p>
            <a:r>
              <a:rPr lang="en-US" b="1">
                <a:latin typeface="Lucida Console" pitchFamily="49" charset="0"/>
              </a:rPr>
              <a:t> clean      Cleans build files and creates appropriate directories</a:t>
            </a:r>
          </a:p>
          <a:p>
            <a:r>
              <a:rPr lang="en-US" b="1">
                <a:latin typeface="Lucida Console" pitchFamily="49" charset="0"/>
              </a:rPr>
              <a:t> compile    Compiles everything</a:t>
            </a:r>
          </a:p>
          <a:p>
            <a:r>
              <a:rPr lang="en-US" b="1">
                <a:latin typeface="Lucida Console" pitchFamily="49" charset="0"/>
              </a:rPr>
              <a:t> run        Runs program</a:t>
            </a:r>
          </a:p>
          <a:p>
            <a:r>
              <a:rPr lang="en-US" b="1">
                <a:latin typeface="Lucida Console" pitchFamily="49" charset="0"/>
              </a:rPr>
              <a:t> run-jar    Runs jar</a:t>
            </a:r>
          </a:p>
          <a:p>
            <a:r>
              <a:rPr lang="en-US" b="1">
                <a:latin typeface="Lucida Console" pitchFamily="49" charset="0"/>
              </a:rPr>
              <a:t>Default target: compile</a:t>
            </a:r>
          </a:p>
        </p:txBody>
      </p:sp>
      <p:sp>
        <p:nvSpPr>
          <p:cNvPr id="18437" name="Text Box 5"/>
          <p:cNvSpPr txBox="1">
            <a:spLocks noChangeArrowheads="1"/>
          </p:cNvSpPr>
          <p:nvPr/>
        </p:nvSpPr>
        <p:spPr bwMode="auto">
          <a:xfrm>
            <a:off x="533400" y="5029200"/>
            <a:ext cx="7924800" cy="1768475"/>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n-US" sz="2000" b="1"/>
              <a:t>ant compile</a:t>
            </a:r>
          </a:p>
          <a:p>
            <a:pPr>
              <a:spcBef>
                <a:spcPct val="50000"/>
              </a:spcBef>
              <a:buFont typeface="Wingdings" pitchFamily="2" charset="2"/>
              <a:buChar char="Ø"/>
            </a:pPr>
            <a:r>
              <a:rPr lang="en-US" sz="2000" b="1"/>
              <a:t>ant build-jar</a:t>
            </a:r>
          </a:p>
          <a:p>
            <a:pPr>
              <a:spcBef>
                <a:spcPct val="50000"/>
              </a:spcBef>
              <a:buFont typeface="Wingdings" pitchFamily="2" charset="2"/>
              <a:buChar char="Ø"/>
            </a:pPr>
            <a:r>
              <a:rPr lang="en-US" sz="2000" b="1"/>
              <a:t>ant run</a:t>
            </a:r>
          </a:p>
          <a:p>
            <a:pPr>
              <a:spcBef>
                <a:spcPct val="50000"/>
              </a:spcBef>
              <a:buFont typeface="Wingdings" pitchFamily="2" charset="2"/>
              <a:buChar char="Ø"/>
            </a:pPr>
            <a:r>
              <a:rPr lang="en-US" sz="2000" b="1"/>
              <a:t>ant run-jar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0988" y="3124200"/>
            <a:ext cx="8510587" cy="1143000"/>
          </a:xfrm>
        </p:spPr>
        <p:txBody>
          <a:bodyPr/>
          <a:lstStyle/>
          <a:p>
            <a:r>
              <a:rPr lang="en-US" sz="3600" dirty="0" smtClean="0">
                <a:solidFill>
                  <a:schemeClr val="accent1"/>
                </a:solidFill>
              </a:rPr>
              <a:t>OO Code Testing</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noFill/>
          <a:ln/>
        </p:spPr>
        <p:txBody>
          <a:bodyPr lIns="95147" tIns="46739" rIns="95147" bIns="46739" anchor="b"/>
          <a:lstStyle/>
          <a:p>
            <a:r>
              <a:rPr lang="en-GB"/>
              <a:t>Objectives</a:t>
            </a:r>
          </a:p>
        </p:txBody>
      </p:sp>
      <p:sp>
        <p:nvSpPr>
          <p:cNvPr id="200707" name="Rectangle 3"/>
          <p:cNvSpPr>
            <a:spLocks noGrp="1" noChangeArrowheads="1"/>
          </p:cNvSpPr>
          <p:nvPr>
            <p:ph type="body" idx="1"/>
          </p:nvPr>
        </p:nvSpPr>
        <p:spPr>
          <a:xfrm>
            <a:off x="775437" y="1295400"/>
            <a:ext cx="7757302" cy="5029200"/>
          </a:xfrm>
          <a:noFill/>
          <a:ln/>
        </p:spPr>
        <p:txBody>
          <a:bodyPr lIns="95147" tIns="46739" rIns="95147" bIns="46739"/>
          <a:lstStyle/>
          <a:p>
            <a:pPr marL="533400" indent="-533400"/>
            <a:r>
              <a:rPr lang="en-GB" dirty="0"/>
              <a:t>To cover the strategies and tools associated with object oriented testing</a:t>
            </a:r>
          </a:p>
          <a:p>
            <a:pPr marL="1028700" lvl="1" indent="-457200">
              <a:buFont typeface="Symbol" pitchFamily="18" charset="2"/>
              <a:buChar char="-"/>
            </a:pPr>
            <a:r>
              <a:rPr lang="en-GB" dirty="0"/>
              <a:t>Analysis and Design Testing</a:t>
            </a:r>
          </a:p>
          <a:p>
            <a:pPr marL="1028700" lvl="1" indent="-457200">
              <a:buFont typeface="Symbol" pitchFamily="18" charset="2"/>
              <a:buChar char="-"/>
            </a:pPr>
            <a:r>
              <a:rPr lang="en-GB" dirty="0"/>
              <a:t>Class Tests</a:t>
            </a:r>
          </a:p>
          <a:p>
            <a:pPr marL="1028700" lvl="1" indent="-457200">
              <a:buFont typeface="Symbol" pitchFamily="18" charset="2"/>
              <a:buChar char="-"/>
            </a:pPr>
            <a:r>
              <a:rPr lang="en-GB" dirty="0"/>
              <a:t>Integration Tests</a:t>
            </a:r>
          </a:p>
          <a:p>
            <a:pPr marL="1028700" lvl="1" indent="-457200">
              <a:buFont typeface="Symbol" pitchFamily="18" charset="2"/>
              <a:buChar char="-"/>
            </a:pPr>
            <a:r>
              <a:rPr lang="en-GB" dirty="0"/>
              <a:t>Validation Tests</a:t>
            </a:r>
          </a:p>
          <a:p>
            <a:pPr marL="1028700" lvl="1" indent="-457200">
              <a:buFont typeface="Symbol" pitchFamily="18" charset="2"/>
              <a:buChar char="-"/>
            </a:pPr>
            <a:r>
              <a:rPr lang="en-GB" dirty="0"/>
              <a:t>System </a:t>
            </a:r>
            <a:r>
              <a:rPr lang="en-GB" dirty="0" smtClean="0"/>
              <a:t>Tests</a:t>
            </a:r>
            <a:endParaRPr lang="en-GB" dirty="0"/>
          </a:p>
        </p:txBody>
      </p:sp>
      <p:sp>
        <p:nvSpPr>
          <p:cNvPr id="200708" name="Rectangle 4"/>
          <p:cNvSpPr>
            <a:spLocks noChangeArrowheads="1"/>
          </p:cNvSpPr>
          <p:nvPr/>
        </p:nvSpPr>
        <p:spPr bwMode="auto">
          <a:xfrm>
            <a:off x="2036903" y="4881563"/>
            <a:ext cx="823810" cy="614363"/>
          </a:xfrm>
          <a:prstGeom prst="rect">
            <a:avLst/>
          </a:prstGeom>
          <a:solidFill>
            <a:srgbClr val="000000"/>
          </a:solidFill>
          <a:ln w="9525">
            <a:noFill/>
            <a:miter lim="800000"/>
            <a:headEnd/>
            <a:tailEnd/>
          </a:ln>
        </p:spPr>
        <p:txBody>
          <a:bodyPr/>
          <a:lstStyle/>
          <a:p>
            <a:endParaRPr lang="el-GR"/>
          </a:p>
        </p:txBody>
      </p:sp>
      <p:sp>
        <p:nvSpPr>
          <p:cNvPr id="200709" name="Rectangle 5"/>
          <p:cNvSpPr>
            <a:spLocks noChangeArrowheads="1"/>
          </p:cNvSpPr>
          <p:nvPr/>
        </p:nvSpPr>
        <p:spPr bwMode="auto">
          <a:xfrm>
            <a:off x="1981200" y="4818063"/>
            <a:ext cx="823810" cy="614363"/>
          </a:xfrm>
          <a:prstGeom prst="rect">
            <a:avLst/>
          </a:prstGeom>
          <a:solidFill>
            <a:schemeClr val="bg1"/>
          </a:solidFill>
          <a:ln w="9525">
            <a:solidFill>
              <a:schemeClr val="tx1"/>
            </a:solidFill>
            <a:miter lim="800000"/>
            <a:headEnd/>
            <a:tailEnd/>
          </a:ln>
        </p:spPr>
        <p:txBody>
          <a:bodyPr/>
          <a:lstStyle/>
          <a:p>
            <a:endParaRPr lang="el-GR"/>
          </a:p>
        </p:txBody>
      </p:sp>
      <p:sp>
        <p:nvSpPr>
          <p:cNvPr id="200711" name="Freeform 7"/>
          <p:cNvSpPr>
            <a:spLocks/>
          </p:cNvSpPr>
          <p:nvPr/>
        </p:nvSpPr>
        <p:spPr bwMode="auto">
          <a:xfrm>
            <a:off x="2860712" y="4818063"/>
            <a:ext cx="281444" cy="663575"/>
          </a:xfrm>
          <a:custGeom>
            <a:avLst/>
            <a:gdLst/>
            <a:ahLst/>
            <a:cxnLst>
              <a:cxn ang="0">
                <a:pos x="104" y="0"/>
              </a:cxn>
              <a:cxn ang="0">
                <a:pos x="104" y="117"/>
              </a:cxn>
              <a:cxn ang="0">
                <a:pos x="0" y="117"/>
              </a:cxn>
              <a:cxn ang="0">
                <a:pos x="0" y="358"/>
              </a:cxn>
              <a:cxn ang="0">
                <a:pos x="104" y="358"/>
              </a:cxn>
              <a:cxn ang="0">
                <a:pos x="104" y="474"/>
              </a:cxn>
              <a:cxn ang="0">
                <a:pos x="207" y="242"/>
              </a:cxn>
              <a:cxn ang="0">
                <a:pos x="104" y="0"/>
              </a:cxn>
            </a:cxnLst>
            <a:rect l="0" t="0" r="r" b="b"/>
            <a:pathLst>
              <a:path w="207" h="474">
                <a:moveTo>
                  <a:pt x="104" y="0"/>
                </a:moveTo>
                <a:lnTo>
                  <a:pt x="104" y="117"/>
                </a:lnTo>
                <a:lnTo>
                  <a:pt x="0" y="117"/>
                </a:lnTo>
                <a:lnTo>
                  <a:pt x="0" y="358"/>
                </a:lnTo>
                <a:lnTo>
                  <a:pt x="104" y="358"/>
                </a:lnTo>
                <a:lnTo>
                  <a:pt x="104" y="474"/>
                </a:lnTo>
                <a:lnTo>
                  <a:pt x="207" y="242"/>
                </a:lnTo>
                <a:lnTo>
                  <a:pt x="104" y="0"/>
                </a:lnTo>
                <a:close/>
              </a:path>
            </a:pathLst>
          </a:custGeom>
          <a:solidFill>
            <a:srgbClr val="000000"/>
          </a:solidFill>
          <a:ln w="14288">
            <a:solidFill>
              <a:srgbClr val="000000"/>
            </a:solidFill>
            <a:prstDash val="solid"/>
            <a:round/>
            <a:headEnd/>
            <a:tailEnd/>
          </a:ln>
        </p:spPr>
        <p:txBody>
          <a:bodyPr/>
          <a:lstStyle/>
          <a:p>
            <a:endParaRPr lang="el-GR"/>
          </a:p>
        </p:txBody>
      </p:sp>
      <p:sp>
        <p:nvSpPr>
          <p:cNvPr id="200712" name="Rectangle 8"/>
          <p:cNvSpPr>
            <a:spLocks noChangeArrowheads="1"/>
          </p:cNvSpPr>
          <p:nvPr/>
        </p:nvSpPr>
        <p:spPr bwMode="auto">
          <a:xfrm>
            <a:off x="3194927" y="4864100"/>
            <a:ext cx="822344" cy="614362"/>
          </a:xfrm>
          <a:prstGeom prst="rect">
            <a:avLst/>
          </a:prstGeom>
          <a:solidFill>
            <a:srgbClr val="000000"/>
          </a:solidFill>
          <a:ln w="9525">
            <a:noFill/>
            <a:miter lim="800000"/>
            <a:headEnd/>
            <a:tailEnd/>
          </a:ln>
        </p:spPr>
        <p:txBody>
          <a:bodyPr/>
          <a:lstStyle/>
          <a:p>
            <a:endParaRPr lang="el-GR"/>
          </a:p>
        </p:txBody>
      </p:sp>
      <p:sp>
        <p:nvSpPr>
          <p:cNvPr id="200713" name="Rectangle 9"/>
          <p:cNvSpPr>
            <a:spLocks noChangeArrowheads="1"/>
          </p:cNvSpPr>
          <p:nvPr/>
        </p:nvSpPr>
        <p:spPr bwMode="auto">
          <a:xfrm>
            <a:off x="3136293" y="4800600"/>
            <a:ext cx="822344" cy="614362"/>
          </a:xfrm>
          <a:prstGeom prst="rect">
            <a:avLst/>
          </a:prstGeom>
          <a:solidFill>
            <a:schemeClr val="bg1"/>
          </a:solidFill>
          <a:ln w="9525">
            <a:solidFill>
              <a:schemeClr val="tx1"/>
            </a:solidFill>
            <a:miter lim="800000"/>
            <a:headEnd/>
            <a:tailEnd/>
          </a:ln>
        </p:spPr>
        <p:txBody>
          <a:bodyPr/>
          <a:lstStyle/>
          <a:p>
            <a:endParaRPr lang="el-GR"/>
          </a:p>
        </p:txBody>
      </p:sp>
      <p:sp>
        <p:nvSpPr>
          <p:cNvPr id="200714" name="Rectangle 10"/>
          <p:cNvSpPr>
            <a:spLocks noChangeArrowheads="1"/>
          </p:cNvSpPr>
          <p:nvPr/>
        </p:nvSpPr>
        <p:spPr bwMode="auto">
          <a:xfrm>
            <a:off x="4372008" y="4876800"/>
            <a:ext cx="822345" cy="614362"/>
          </a:xfrm>
          <a:prstGeom prst="rect">
            <a:avLst/>
          </a:prstGeom>
          <a:solidFill>
            <a:srgbClr val="000000"/>
          </a:solidFill>
          <a:ln w="9525">
            <a:noFill/>
            <a:miter lim="800000"/>
            <a:headEnd/>
            <a:tailEnd/>
          </a:ln>
        </p:spPr>
        <p:txBody>
          <a:bodyPr/>
          <a:lstStyle/>
          <a:p>
            <a:endParaRPr lang="el-GR"/>
          </a:p>
        </p:txBody>
      </p:sp>
      <p:sp>
        <p:nvSpPr>
          <p:cNvPr id="200715" name="Rectangle 11"/>
          <p:cNvSpPr>
            <a:spLocks noChangeArrowheads="1"/>
          </p:cNvSpPr>
          <p:nvPr/>
        </p:nvSpPr>
        <p:spPr bwMode="auto">
          <a:xfrm>
            <a:off x="4311909" y="4813300"/>
            <a:ext cx="822344" cy="614362"/>
          </a:xfrm>
          <a:prstGeom prst="rect">
            <a:avLst/>
          </a:prstGeom>
          <a:solidFill>
            <a:schemeClr val="bg1"/>
          </a:solidFill>
          <a:ln w="9525">
            <a:solidFill>
              <a:schemeClr val="tx1"/>
            </a:solidFill>
            <a:miter lim="800000"/>
            <a:headEnd/>
            <a:tailEnd/>
          </a:ln>
        </p:spPr>
        <p:txBody>
          <a:bodyPr/>
          <a:lstStyle/>
          <a:p>
            <a:endParaRPr lang="el-GR"/>
          </a:p>
        </p:txBody>
      </p:sp>
      <p:sp>
        <p:nvSpPr>
          <p:cNvPr id="200716" name="Rectangle 12"/>
          <p:cNvSpPr>
            <a:spLocks noChangeArrowheads="1"/>
          </p:cNvSpPr>
          <p:nvPr/>
        </p:nvSpPr>
        <p:spPr bwMode="auto">
          <a:xfrm>
            <a:off x="5546158" y="4887912"/>
            <a:ext cx="823810" cy="615950"/>
          </a:xfrm>
          <a:prstGeom prst="rect">
            <a:avLst/>
          </a:prstGeom>
          <a:solidFill>
            <a:srgbClr val="000000"/>
          </a:solidFill>
          <a:ln w="9525">
            <a:noFill/>
            <a:miter lim="800000"/>
            <a:headEnd/>
            <a:tailEnd/>
          </a:ln>
        </p:spPr>
        <p:txBody>
          <a:bodyPr/>
          <a:lstStyle/>
          <a:p>
            <a:endParaRPr lang="el-GR"/>
          </a:p>
        </p:txBody>
      </p:sp>
      <p:sp>
        <p:nvSpPr>
          <p:cNvPr id="200717" name="Rectangle 13"/>
          <p:cNvSpPr>
            <a:spLocks noChangeArrowheads="1"/>
          </p:cNvSpPr>
          <p:nvPr/>
        </p:nvSpPr>
        <p:spPr bwMode="auto">
          <a:xfrm>
            <a:off x="5487524" y="4826000"/>
            <a:ext cx="823810" cy="614362"/>
          </a:xfrm>
          <a:prstGeom prst="rect">
            <a:avLst/>
          </a:prstGeom>
          <a:solidFill>
            <a:schemeClr val="accent1"/>
          </a:solidFill>
          <a:ln w="9525">
            <a:noFill/>
            <a:miter lim="800000"/>
            <a:headEnd/>
            <a:tailEnd/>
          </a:ln>
        </p:spPr>
        <p:txBody>
          <a:bodyPr/>
          <a:lstStyle/>
          <a:p>
            <a:endParaRPr lang="el-GR"/>
          </a:p>
        </p:txBody>
      </p:sp>
      <p:sp>
        <p:nvSpPr>
          <p:cNvPr id="200718" name="Rectangle 14"/>
          <p:cNvSpPr>
            <a:spLocks noChangeArrowheads="1"/>
          </p:cNvSpPr>
          <p:nvPr/>
        </p:nvSpPr>
        <p:spPr bwMode="auto">
          <a:xfrm>
            <a:off x="2031039" y="5043488"/>
            <a:ext cx="809517" cy="24622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analysis</a:t>
            </a:r>
            <a:endParaRPr lang="en-US"/>
          </a:p>
        </p:txBody>
      </p:sp>
      <p:sp>
        <p:nvSpPr>
          <p:cNvPr id="200719" name="Rectangle 15"/>
          <p:cNvSpPr>
            <a:spLocks noChangeArrowheads="1"/>
          </p:cNvSpPr>
          <p:nvPr/>
        </p:nvSpPr>
        <p:spPr bwMode="auto">
          <a:xfrm>
            <a:off x="3279947" y="5038726"/>
            <a:ext cx="660437" cy="24622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design</a:t>
            </a:r>
            <a:endParaRPr lang="en-US"/>
          </a:p>
        </p:txBody>
      </p:sp>
      <p:sp>
        <p:nvSpPr>
          <p:cNvPr id="200720" name="Rectangle 16"/>
          <p:cNvSpPr>
            <a:spLocks noChangeArrowheads="1"/>
          </p:cNvSpPr>
          <p:nvPr/>
        </p:nvSpPr>
        <p:spPr bwMode="auto">
          <a:xfrm>
            <a:off x="4525923" y="5038726"/>
            <a:ext cx="477695" cy="246221"/>
          </a:xfrm>
          <a:prstGeom prst="rect">
            <a:avLst/>
          </a:prstGeom>
          <a:noFill/>
          <a:ln w="9525">
            <a:noFill/>
            <a:miter lim="800000"/>
            <a:headEnd/>
            <a:tailEnd/>
          </a:ln>
        </p:spPr>
        <p:txBody>
          <a:bodyPr wrap="none" lIns="0" tIns="0" rIns="0" bIns="0">
            <a:spAutoFit/>
          </a:bodyPr>
          <a:lstStyle/>
          <a:p>
            <a:r>
              <a:rPr lang="en-US" sz="1600" b="1">
                <a:solidFill>
                  <a:srgbClr val="000000"/>
                </a:solidFill>
                <a:latin typeface="Helvetica" pitchFamily="34" charset="0"/>
              </a:rPr>
              <a:t>code</a:t>
            </a:r>
            <a:endParaRPr lang="en-US"/>
          </a:p>
        </p:txBody>
      </p:sp>
      <p:sp>
        <p:nvSpPr>
          <p:cNvPr id="200721" name="Rectangle 17"/>
          <p:cNvSpPr>
            <a:spLocks noChangeArrowheads="1"/>
          </p:cNvSpPr>
          <p:nvPr/>
        </p:nvSpPr>
        <p:spPr bwMode="auto">
          <a:xfrm>
            <a:off x="5761638" y="5038726"/>
            <a:ext cx="365485" cy="246221"/>
          </a:xfrm>
          <a:prstGeom prst="rect">
            <a:avLst/>
          </a:prstGeom>
          <a:noFill/>
          <a:ln w="9525">
            <a:noFill/>
            <a:miter lim="800000"/>
            <a:headEnd/>
            <a:tailEnd/>
          </a:ln>
        </p:spPr>
        <p:txBody>
          <a:bodyPr wrap="none" lIns="0" tIns="0" rIns="0" bIns="0">
            <a:spAutoFit/>
          </a:bodyPr>
          <a:lstStyle/>
          <a:p>
            <a:r>
              <a:rPr lang="en-US" sz="1600" b="1">
                <a:solidFill>
                  <a:schemeClr val="bg1"/>
                </a:solidFill>
                <a:latin typeface="Helvetica" pitchFamily="34" charset="0"/>
              </a:rPr>
              <a:t>test</a:t>
            </a:r>
            <a:endParaRPr lang="en-US">
              <a:solidFill>
                <a:schemeClr val="bg1"/>
              </a:solidFill>
            </a:endParaRPr>
          </a:p>
        </p:txBody>
      </p:sp>
      <p:sp>
        <p:nvSpPr>
          <p:cNvPr id="200722" name="Freeform 18"/>
          <p:cNvSpPr>
            <a:spLocks/>
          </p:cNvSpPr>
          <p:nvPr/>
        </p:nvSpPr>
        <p:spPr bwMode="auto">
          <a:xfrm>
            <a:off x="4014339" y="4826000"/>
            <a:ext cx="306364" cy="665162"/>
          </a:xfrm>
          <a:custGeom>
            <a:avLst/>
            <a:gdLst/>
            <a:ahLst/>
            <a:cxnLst>
              <a:cxn ang="0">
                <a:pos x="104" y="0"/>
              </a:cxn>
              <a:cxn ang="0">
                <a:pos x="104" y="58"/>
              </a:cxn>
              <a:cxn ang="0">
                <a:pos x="104" y="116"/>
              </a:cxn>
              <a:cxn ang="0">
                <a:pos x="52" y="116"/>
              </a:cxn>
              <a:cxn ang="0">
                <a:pos x="0" y="116"/>
              </a:cxn>
              <a:cxn ang="0">
                <a:pos x="0" y="237"/>
              </a:cxn>
              <a:cxn ang="0">
                <a:pos x="0" y="358"/>
              </a:cxn>
              <a:cxn ang="0">
                <a:pos x="52" y="358"/>
              </a:cxn>
              <a:cxn ang="0">
                <a:pos x="104" y="358"/>
              </a:cxn>
              <a:cxn ang="0">
                <a:pos x="104" y="416"/>
              </a:cxn>
              <a:cxn ang="0">
                <a:pos x="104" y="474"/>
              </a:cxn>
              <a:cxn ang="0">
                <a:pos x="155" y="358"/>
              </a:cxn>
              <a:cxn ang="0">
                <a:pos x="207" y="241"/>
              </a:cxn>
              <a:cxn ang="0">
                <a:pos x="155" y="120"/>
              </a:cxn>
              <a:cxn ang="0">
                <a:pos x="104" y="0"/>
              </a:cxn>
            </a:cxnLst>
            <a:rect l="0" t="0" r="r" b="b"/>
            <a:pathLst>
              <a:path w="207" h="474">
                <a:moveTo>
                  <a:pt x="104" y="0"/>
                </a:moveTo>
                <a:lnTo>
                  <a:pt x="104" y="58"/>
                </a:lnTo>
                <a:lnTo>
                  <a:pt x="104" y="116"/>
                </a:lnTo>
                <a:lnTo>
                  <a:pt x="52" y="116"/>
                </a:lnTo>
                <a:lnTo>
                  <a:pt x="0" y="116"/>
                </a:lnTo>
                <a:lnTo>
                  <a:pt x="0" y="237"/>
                </a:lnTo>
                <a:lnTo>
                  <a:pt x="0" y="358"/>
                </a:lnTo>
                <a:lnTo>
                  <a:pt x="52" y="358"/>
                </a:lnTo>
                <a:lnTo>
                  <a:pt x="104" y="358"/>
                </a:lnTo>
                <a:lnTo>
                  <a:pt x="104" y="416"/>
                </a:lnTo>
                <a:lnTo>
                  <a:pt x="104" y="474"/>
                </a:lnTo>
                <a:lnTo>
                  <a:pt x="155" y="358"/>
                </a:lnTo>
                <a:lnTo>
                  <a:pt x="207" y="241"/>
                </a:lnTo>
                <a:lnTo>
                  <a:pt x="155" y="120"/>
                </a:lnTo>
                <a:lnTo>
                  <a:pt x="104" y="0"/>
                </a:lnTo>
                <a:close/>
              </a:path>
            </a:pathLst>
          </a:custGeom>
          <a:solidFill>
            <a:srgbClr val="000000"/>
          </a:solidFill>
          <a:ln w="9525">
            <a:noFill/>
            <a:round/>
            <a:headEnd/>
            <a:tailEnd/>
          </a:ln>
        </p:spPr>
        <p:txBody>
          <a:bodyPr/>
          <a:lstStyle/>
          <a:p>
            <a:endParaRPr lang="el-GR"/>
          </a:p>
        </p:txBody>
      </p:sp>
      <p:sp>
        <p:nvSpPr>
          <p:cNvPr id="200723" name="Freeform 19"/>
          <p:cNvSpPr>
            <a:spLocks/>
          </p:cNvSpPr>
          <p:nvPr/>
        </p:nvSpPr>
        <p:spPr bwMode="auto">
          <a:xfrm>
            <a:off x="5201682" y="4826000"/>
            <a:ext cx="290239" cy="665162"/>
          </a:xfrm>
          <a:custGeom>
            <a:avLst/>
            <a:gdLst/>
            <a:ahLst/>
            <a:cxnLst>
              <a:cxn ang="0">
                <a:pos x="104" y="0"/>
              </a:cxn>
              <a:cxn ang="0">
                <a:pos x="104" y="58"/>
              </a:cxn>
              <a:cxn ang="0">
                <a:pos x="104" y="116"/>
              </a:cxn>
              <a:cxn ang="0">
                <a:pos x="52" y="116"/>
              </a:cxn>
              <a:cxn ang="0">
                <a:pos x="0" y="116"/>
              </a:cxn>
              <a:cxn ang="0">
                <a:pos x="0" y="237"/>
              </a:cxn>
              <a:cxn ang="0">
                <a:pos x="0" y="358"/>
              </a:cxn>
              <a:cxn ang="0">
                <a:pos x="52" y="358"/>
              </a:cxn>
              <a:cxn ang="0">
                <a:pos x="104" y="358"/>
              </a:cxn>
              <a:cxn ang="0">
                <a:pos x="104" y="416"/>
              </a:cxn>
              <a:cxn ang="0">
                <a:pos x="104" y="474"/>
              </a:cxn>
              <a:cxn ang="0">
                <a:pos x="155" y="358"/>
              </a:cxn>
              <a:cxn ang="0">
                <a:pos x="207" y="241"/>
              </a:cxn>
              <a:cxn ang="0">
                <a:pos x="155" y="120"/>
              </a:cxn>
              <a:cxn ang="0">
                <a:pos x="104" y="0"/>
              </a:cxn>
            </a:cxnLst>
            <a:rect l="0" t="0" r="r" b="b"/>
            <a:pathLst>
              <a:path w="207" h="474">
                <a:moveTo>
                  <a:pt x="104" y="0"/>
                </a:moveTo>
                <a:lnTo>
                  <a:pt x="104" y="58"/>
                </a:lnTo>
                <a:lnTo>
                  <a:pt x="104" y="116"/>
                </a:lnTo>
                <a:lnTo>
                  <a:pt x="52" y="116"/>
                </a:lnTo>
                <a:lnTo>
                  <a:pt x="0" y="116"/>
                </a:lnTo>
                <a:lnTo>
                  <a:pt x="0" y="237"/>
                </a:lnTo>
                <a:lnTo>
                  <a:pt x="0" y="358"/>
                </a:lnTo>
                <a:lnTo>
                  <a:pt x="52" y="358"/>
                </a:lnTo>
                <a:lnTo>
                  <a:pt x="104" y="358"/>
                </a:lnTo>
                <a:lnTo>
                  <a:pt x="104" y="416"/>
                </a:lnTo>
                <a:lnTo>
                  <a:pt x="104" y="474"/>
                </a:lnTo>
                <a:lnTo>
                  <a:pt x="155" y="358"/>
                </a:lnTo>
                <a:lnTo>
                  <a:pt x="207" y="241"/>
                </a:lnTo>
                <a:lnTo>
                  <a:pt x="155" y="120"/>
                </a:lnTo>
                <a:lnTo>
                  <a:pt x="104" y="0"/>
                </a:lnTo>
                <a:close/>
              </a:path>
            </a:pathLst>
          </a:custGeom>
          <a:solidFill>
            <a:srgbClr val="000000"/>
          </a:solidFill>
          <a:ln w="9525">
            <a:noFill/>
            <a:round/>
            <a:headEnd/>
            <a:tailEnd/>
          </a:ln>
        </p:spPr>
        <p:txBody>
          <a:bodyP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718"/>
                                        </p:tgtEl>
                                        <p:attrNameLst>
                                          <p:attrName>style.visibility</p:attrName>
                                        </p:attrNameLst>
                                      </p:cBhvr>
                                      <p:to>
                                        <p:strVal val="visible"/>
                                      </p:to>
                                    </p:set>
                                    <p:animEffect transition="in" filter="wipe(left)">
                                      <p:cBhvr>
                                        <p:cTn id="7" dur="500"/>
                                        <p:tgtEl>
                                          <p:spTgt spid="2007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0709"/>
                                        </p:tgtEl>
                                        <p:attrNameLst>
                                          <p:attrName>style.visibility</p:attrName>
                                        </p:attrNameLst>
                                      </p:cBhvr>
                                      <p:to>
                                        <p:strVal val="visible"/>
                                      </p:to>
                                    </p:set>
                                    <p:animEffect transition="in" filter="wipe(left)">
                                      <p:cBhvr>
                                        <p:cTn id="10" dur="500"/>
                                        <p:tgtEl>
                                          <p:spTgt spid="20070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0708"/>
                                        </p:tgtEl>
                                        <p:attrNameLst>
                                          <p:attrName>style.visibility</p:attrName>
                                        </p:attrNameLst>
                                      </p:cBhvr>
                                      <p:to>
                                        <p:strVal val="visible"/>
                                      </p:to>
                                    </p:set>
                                    <p:animEffect transition="in" filter="wipe(left)">
                                      <p:cBhvr>
                                        <p:cTn id="13" dur="500"/>
                                        <p:tgtEl>
                                          <p:spTgt spid="20070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0711"/>
                                        </p:tgtEl>
                                        <p:attrNameLst>
                                          <p:attrName>style.visibility</p:attrName>
                                        </p:attrNameLst>
                                      </p:cBhvr>
                                      <p:to>
                                        <p:strVal val="visible"/>
                                      </p:to>
                                    </p:set>
                                    <p:animEffect transition="in" filter="wipe(left)">
                                      <p:cBhvr>
                                        <p:cTn id="17" dur="500"/>
                                        <p:tgtEl>
                                          <p:spTgt spid="2007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00719"/>
                                        </p:tgtEl>
                                        <p:attrNameLst>
                                          <p:attrName>style.visibility</p:attrName>
                                        </p:attrNameLst>
                                      </p:cBhvr>
                                      <p:to>
                                        <p:strVal val="visible"/>
                                      </p:to>
                                    </p:set>
                                    <p:animEffect transition="in" filter="wipe(left)">
                                      <p:cBhvr>
                                        <p:cTn id="21" dur="500"/>
                                        <p:tgtEl>
                                          <p:spTgt spid="2007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0713"/>
                                        </p:tgtEl>
                                        <p:attrNameLst>
                                          <p:attrName>style.visibility</p:attrName>
                                        </p:attrNameLst>
                                      </p:cBhvr>
                                      <p:to>
                                        <p:strVal val="visible"/>
                                      </p:to>
                                    </p:set>
                                    <p:animEffect transition="in" filter="wipe(left)">
                                      <p:cBhvr>
                                        <p:cTn id="24" dur="500"/>
                                        <p:tgtEl>
                                          <p:spTgt spid="2007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00712"/>
                                        </p:tgtEl>
                                        <p:attrNameLst>
                                          <p:attrName>style.visibility</p:attrName>
                                        </p:attrNameLst>
                                      </p:cBhvr>
                                      <p:to>
                                        <p:strVal val="visible"/>
                                      </p:to>
                                    </p:set>
                                    <p:animEffect transition="in" filter="wipe(left)">
                                      <p:cBhvr>
                                        <p:cTn id="27" dur="500"/>
                                        <p:tgtEl>
                                          <p:spTgt spid="20071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00722"/>
                                        </p:tgtEl>
                                        <p:attrNameLst>
                                          <p:attrName>style.visibility</p:attrName>
                                        </p:attrNameLst>
                                      </p:cBhvr>
                                      <p:to>
                                        <p:strVal val="visible"/>
                                      </p:to>
                                    </p:set>
                                    <p:animEffect transition="in" filter="wipe(left)">
                                      <p:cBhvr>
                                        <p:cTn id="31" dur="500"/>
                                        <p:tgtEl>
                                          <p:spTgt spid="20072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00715"/>
                                        </p:tgtEl>
                                        <p:attrNameLst>
                                          <p:attrName>style.visibility</p:attrName>
                                        </p:attrNameLst>
                                      </p:cBhvr>
                                      <p:to>
                                        <p:strVal val="visible"/>
                                      </p:to>
                                    </p:set>
                                    <p:animEffect transition="in" filter="wipe(left)">
                                      <p:cBhvr>
                                        <p:cTn id="35" dur="500"/>
                                        <p:tgtEl>
                                          <p:spTgt spid="2007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0714"/>
                                        </p:tgtEl>
                                        <p:attrNameLst>
                                          <p:attrName>style.visibility</p:attrName>
                                        </p:attrNameLst>
                                      </p:cBhvr>
                                      <p:to>
                                        <p:strVal val="visible"/>
                                      </p:to>
                                    </p:set>
                                    <p:animEffect transition="in" filter="wipe(left)">
                                      <p:cBhvr>
                                        <p:cTn id="38" dur="500"/>
                                        <p:tgtEl>
                                          <p:spTgt spid="20071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0720"/>
                                        </p:tgtEl>
                                        <p:attrNameLst>
                                          <p:attrName>style.visibility</p:attrName>
                                        </p:attrNameLst>
                                      </p:cBhvr>
                                      <p:to>
                                        <p:strVal val="visible"/>
                                      </p:to>
                                    </p:set>
                                    <p:animEffect transition="in" filter="wipe(left)">
                                      <p:cBhvr>
                                        <p:cTn id="41" dur="500"/>
                                        <p:tgtEl>
                                          <p:spTgt spid="200720"/>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00723"/>
                                        </p:tgtEl>
                                        <p:attrNameLst>
                                          <p:attrName>style.visibility</p:attrName>
                                        </p:attrNameLst>
                                      </p:cBhvr>
                                      <p:to>
                                        <p:strVal val="visible"/>
                                      </p:to>
                                    </p:set>
                                    <p:animEffect transition="in" filter="wipe(left)">
                                      <p:cBhvr>
                                        <p:cTn id="45" dur="500"/>
                                        <p:tgtEl>
                                          <p:spTgt spid="200723"/>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00716"/>
                                        </p:tgtEl>
                                        <p:attrNameLst>
                                          <p:attrName>style.visibility</p:attrName>
                                        </p:attrNameLst>
                                      </p:cBhvr>
                                      <p:to>
                                        <p:strVal val="visible"/>
                                      </p:to>
                                    </p:set>
                                    <p:animEffect transition="in" filter="wipe(left)">
                                      <p:cBhvr>
                                        <p:cTn id="49" dur="500"/>
                                        <p:tgtEl>
                                          <p:spTgt spid="2007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0721"/>
                                        </p:tgtEl>
                                        <p:attrNameLst>
                                          <p:attrName>style.visibility</p:attrName>
                                        </p:attrNameLst>
                                      </p:cBhvr>
                                      <p:to>
                                        <p:strVal val="visible"/>
                                      </p:to>
                                    </p:set>
                                    <p:animEffect transition="in" filter="wipe(left)">
                                      <p:cBhvr>
                                        <p:cTn id="52" dur="500"/>
                                        <p:tgtEl>
                                          <p:spTgt spid="2007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0717"/>
                                        </p:tgtEl>
                                        <p:attrNameLst>
                                          <p:attrName>style.visibility</p:attrName>
                                        </p:attrNameLst>
                                      </p:cBhvr>
                                      <p:to>
                                        <p:strVal val="visible"/>
                                      </p:to>
                                    </p:set>
                                    <p:animEffect transition="in" filter="wipe(left)">
                                      <p:cBhvr>
                                        <p:cTn id="55" dur="500"/>
                                        <p:tgtEl>
                                          <p:spTgt spid="20071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00706"/>
                                        </p:tgtEl>
                                        <p:attrNameLst>
                                          <p:attrName>style.visibility</p:attrName>
                                        </p:attrNameLst>
                                      </p:cBhvr>
                                      <p:to>
                                        <p:strVal val="visible"/>
                                      </p:to>
                                    </p:set>
                                    <p:anim calcmode="lin" valueType="num">
                                      <p:cBhvr>
                                        <p:cTn id="60" dur="500" fill="hold"/>
                                        <p:tgtEl>
                                          <p:spTgt spid="200706"/>
                                        </p:tgtEl>
                                        <p:attrNameLst>
                                          <p:attrName>ppt_w</p:attrName>
                                        </p:attrNameLst>
                                      </p:cBhvr>
                                      <p:tavLst>
                                        <p:tav tm="0">
                                          <p:val>
                                            <p:fltVal val="0"/>
                                          </p:val>
                                        </p:tav>
                                        <p:tav tm="100000">
                                          <p:val>
                                            <p:strVal val="#ppt_w"/>
                                          </p:val>
                                        </p:tav>
                                      </p:tavLst>
                                    </p:anim>
                                    <p:anim calcmode="lin" valueType="num">
                                      <p:cBhvr>
                                        <p:cTn id="61" dur="500" fill="hold"/>
                                        <p:tgtEl>
                                          <p:spTgt spid="200706"/>
                                        </p:tgtEl>
                                        <p:attrNameLst>
                                          <p:attrName>ppt_h</p:attrName>
                                        </p:attrNameLst>
                                      </p:cBhvr>
                                      <p:tavLst>
                                        <p:tav tm="0">
                                          <p:val>
                                            <p:fltVal val="0"/>
                                          </p:val>
                                        </p:tav>
                                        <p:tav tm="100000">
                                          <p:val>
                                            <p:strVal val="#ppt_h"/>
                                          </p:val>
                                        </p:tav>
                                      </p:tavLst>
                                    </p:anim>
                                    <p:animEffect transition="in" filter="fade">
                                      <p:cBhvr>
                                        <p:cTn id="62" dur="500"/>
                                        <p:tgtEl>
                                          <p:spTgt spid="200706"/>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00707">
                                            <p:txEl>
                                              <p:pRg st="0" end="0"/>
                                            </p:txEl>
                                          </p:spTgt>
                                        </p:tgtEl>
                                        <p:attrNameLst>
                                          <p:attrName>style.visibility</p:attrName>
                                        </p:attrNameLst>
                                      </p:cBhvr>
                                      <p:to>
                                        <p:strVal val="visible"/>
                                      </p:to>
                                    </p:set>
                                    <p:animEffect transition="in" filter="fade">
                                      <p:cBhvr>
                                        <p:cTn id="66" dur="500">
                                          <p:stCondLst>
                                            <p:cond delay="0"/>
                                          </p:stCondLst>
                                        </p:cTn>
                                        <p:tgtEl>
                                          <p:spTgt spid="200707">
                                            <p:txEl>
                                              <p:pRg st="0" end="0"/>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00707">
                                            <p:txEl>
                                              <p:pRg st="1" end="1"/>
                                            </p:txEl>
                                          </p:spTgt>
                                        </p:tgtEl>
                                        <p:attrNameLst>
                                          <p:attrName>style.visibility</p:attrName>
                                        </p:attrNameLst>
                                      </p:cBhvr>
                                      <p:to>
                                        <p:strVal val="visible"/>
                                      </p:to>
                                    </p:set>
                                    <p:animEffect transition="in" filter="fade">
                                      <p:cBhvr>
                                        <p:cTn id="70" dur="500">
                                          <p:stCondLst>
                                            <p:cond delay="0"/>
                                          </p:stCondLst>
                                        </p:cTn>
                                        <p:tgtEl>
                                          <p:spTgt spid="200707">
                                            <p:txEl>
                                              <p:pRg st="1" end="1"/>
                                            </p:txEl>
                                          </p:spTgt>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00707">
                                            <p:txEl>
                                              <p:pRg st="2" end="2"/>
                                            </p:txEl>
                                          </p:spTgt>
                                        </p:tgtEl>
                                        <p:attrNameLst>
                                          <p:attrName>style.visibility</p:attrName>
                                        </p:attrNameLst>
                                      </p:cBhvr>
                                      <p:to>
                                        <p:strVal val="visible"/>
                                      </p:to>
                                    </p:set>
                                    <p:animEffect transition="in" filter="fade">
                                      <p:cBhvr>
                                        <p:cTn id="74" dur="500">
                                          <p:stCondLst>
                                            <p:cond delay="0"/>
                                          </p:stCondLst>
                                        </p:cTn>
                                        <p:tgtEl>
                                          <p:spTgt spid="200707">
                                            <p:txEl>
                                              <p:pRg st="2" end="2"/>
                                            </p:txEl>
                                          </p:spTgt>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00707">
                                            <p:txEl>
                                              <p:pRg st="3" end="3"/>
                                            </p:txEl>
                                          </p:spTgt>
                                        </p:tgtEl>
                                        <p:attrNameLst>
                                          <p:attrName>style.visibility</p:attrName>
                                        </p:attrNameLst>
                                      </p:cBhvr>
                                      <p:to>
                                        <p:strVal val="visible"/>
                                      </p:to>
                                    </p:set>
                                    <p:animEffect transition="in" filter="fade">
                                      <p:cBhvr>
                                        <p:cTn id="78" dur="500">
                                          <p:stCondLst>
                                            <p:cond delay="0"/>
                                          </p:stCondLst>
                                        </p:cTn>
                                        <p:tgtEl>
                                          <p:spTgt spid="200707">
                                            <p:txEl>
                                              <p:pRg st="3" end="3"/>
                                            </p:txEl>
                                          </p:spTgt>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200707">
                                            <p:txEl>
                                              <p:pRg st="4" end="4"/>
                                            </p:txEl>
                                          </p:spTgt>
                                        </p:tgtEl>
                                        <p:attrNameLst>
                                          <p:attrName>style.visibility</p:attrName>
                                        </p:attrNameLst>
                                      </p:cBhvr>
                                      <p:to>
                                        <p:strVal val="visible"/>
                                      </p:to>
                                    </p:set>
                                    <p:animEffect transition="in" filter="fade">
                                      <p:cBhvr>
                                        <p:cTn id="82" dur="500">
                                          <p:stCondLst>
                                            <p:cond delay="0"/>
                                          </p:stCondLst>
                                        </p:cTn>
                                        <p:tgtEl>
                                          <p:spTgt spid="200707">
                                            <p:txEl>
                                              <p:pRg st="4" end="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0707">
                                            <p:txEl>
                                              <p:pRg st="5" end="5"/>
                                            </p:txEl>
                                          </p:spTgt>
                                        </p:tgtEl>
                                        <p:attrNameLst>
                                          <p:attrName>style.visibility</p:attrName>
                                        </p:attrNameLst>
                                      </p:cBhvr>
                                      <p:to>
                                        <p:strVal val="visible"/>
                                      </p:to>
                                    </p:set>
                                    <p:animEffect transition="in" filter="fade">
                                      <p:cBhvr>
                                        <p:cTn id="85" dur="500">
                                          <p:stCondLst>
                                            <p:cond delay="0"/>
                                          </p:stCondLst>
                                        </p:cTn>
                                        <p:tgtEl>
                                          <p:spTgt spid="200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P spid="200708" grpId="0" animBg="1"/>
      <p:bldP spid="200709" grpId="0" animBg="1"/>
      <p:bldP spid="200711" grpId="0" animBg="1"/>
      <p:bldP spid="200712" grpId="0" animBg="1"/>
      <p:bldP spid="200713" grpId="0" animBg="1"/>
      <p:bldP spid="200714" grpId="0" animBg="1"/>
      <p:bldP spid="200715" grpId="0" animBg="1"/>
      <p:bldP spid="200716" grpId="0" animBg="1"/>
      <p:bldP spid="200717" grpId="0" animBg="1"/>
      <p:bldP spid="200718" grpId="0"/>
      <p:bldP spid="200719" grpId="0"/>
      <p:bldP spid="200720" grpId="0"/>
      <p:bldP spid="200721" grpId="0"/>
      <p:bldP spid="200722" grpId="0" animBg="1"/>
      <p:bldP spid="2007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2580" name="Rectangle 4"/>
          <p:cNvSpPr>
            <a:spLocks noGrp="1" noChangeArrowheads="1"/>
          </p:cNvSpPr>
          <p:nvPr>
            <p:ph type="title"/>
          </p:nvPr>
        </p:nvSpPr>
        <p:spPr/>
        <p:txBody>
          <a:bodyPr/>
          <a:lstStyle/>
          <a:p>
            <a:r>
              <a:rPr lang="en-US"/>
              <a:t>Object-Oriented Testing</a:t>
            </a:r>
          </a:p>
        </p:txBody>
      </p:sp>
      <p:sp>
        <p:nvSpPr>
          <p:cNvPr id="792581" name="Rectangle 5"/>
          <p:cNvSpPr>
            <a:spLocks noGrp="1" noChangeArrowheads="1"/>
          </p:cNvSpPr>
          <p:nvPr>
            <p:ph type="body" idx="1"/>
          </p:nvPr>
        </p:nvSpPr>
        <p:spPr>
          <a:xfrm>
            <a:off x="773972" y="1295400"/>
            <a:ext cx="8160412" cy="5029200"/>
          </a:xfrm>
        </p:spPr>
        <p:txBody>
          <a:bodyPr/>
          <a:lstStyle/>
          <a:p>
            <a:pPr>
              <a:lnSpc>
                <a:spcPct val="90000"/>
              </a:lnSpc>
            </a:pPr>
            <a:r>
              <a:rPr lang="en-US" sz="2400" i="1" dirty="0"/>
              <a:t>When should testing begin?</a:t>
            </a:r>
          </a:p>
          <a:p>
            <a:pPr>
              <a:lnSpc>
                <a:spcPct val="90000"/>
              </a:lnSpc>
            </a:pPr>
            <a:r>
              <a:rPr lang="en-US" sz="2400" dirty="0"/>
              <a:t>Analysis and Design:</a:t>
            </a:r>
          </a:p>
          <a:p>
            <a:pPr marL="952500" lvl="1" indent="-381000">
              <a:lnSpc>
                <a:spcPct val="90000"/>
              </a:lnSpc>
              <a:buFont typeface="Symbol" pitchFamily="18" charset="2"/>
              <a:buChar char="-"/>
            </a:pPr>
            <a:r>
              <a:rPr lang="en-US" sz="2000" dirty="0"/>
              <a:t>Testing begins by evaluating the OOA and OOD models </a:t>
            </a:r>
          </a:p>
          <a:p>
            <a:pPr marL="952500" lvl="1" indent="-381000">
              <a:lnSpc>
                <a:spcPct val="90000"/>
              </a:lnSpc>
              <a:buFont typeface="Symbol" pitchFamily="18" charset="2"/>
              <a:buChar char="-"/>
            </a:pPr>
            <a:r>
              <a:rPr lang="en-US" sz="2000" i="1" dirty="0"/>
              <a:t>How do we test OOA models (requirements and use cases)?</a:t>
            </a:r>
          </a:p>
          <a:p>
            <a:pPr marL="952500" lvl="1" indent="-381000">
              <a:lnSpc>
                <a:spcPct val="90000"/>
              </a:lnSpc>
              <a:buFont typeface="Symbol" pitchFamily="18" charset="2"/>
              <a:buChar char="-"/>
            </a:pPr>
            <a:r>
              <a:rPr lang="en-US" sz="2000" i="1" dirty="0"/>
              <a:t>How do we test OOD models (class and sequence diagrams)?</a:t>
            </a:r>
          </a:p>
          <a:p>
            <a:pPr marL="952500" lvl="1" indent="-381000">
              <a:lnSpc>
                <a:spcPct val="90000"/>
              </a:lnSpc>
              <a:buFont typeface="Symbol" pitchFamily="18" charset="2"/>
              <a:buChar char="-"/>
            </a:pPr>
            <a:r>
              <a:rPr lang="en-US" sz="2000" dirty="0"/>
              <a:t>Structured walk-</a:t>
            </a:r>
            <a:r>
              <a:rPr lang="en-US" sz="2000" dirty="0" err="1"/>
              <a:t>throughs</a:t>
            </a:r>
            <a:r>
              <a:rPr lang="en-US" sz="2000" dirty="0"/>
              <a:t>, prototypes</a:t>
            </a:r>
          </a:p>
          <a:p>
            <a:pPr marL="952500" lvl="1" indent="-381000">
              <a:lnSpc>
                <a:spcPct val="90000"/>
              </a:lnSpc>
              <a:buFont typeface="Symbol" pitchFamily="18" charset="2"/>
              <a:buChar char="-"/>
            </a:pPr>
            <a:r>
              <a:rPr lang="en-US" sz="2000" dirty="0"/>
              <a:t>Formal reviews of correctness, completeness and consistency</a:t>
            </a:r>
          </a:p>
          <a:p>
            <a:pPr>
              <a:lnSpc>
                <a:spcPct val="90000"/>
              </a:lnSpc>
            </a:pPr>
            <a:r>
              <a:rPr lang="en-US" sz="2400" dirty="0"/>
              <a:t>Programming:</a:t>
            </a:r>
          </a:p>
          <a:p>
            <a:pPr marL="952500" lvl="1" indent="-381000">
              <a:lnSpc>
                <a:spcPct val="90000"/>
              </a:lnSpc>
              <a:buFont typeface="Symbol" pitchFamily="18" charset="2"/>
              <a:buChar char="-"/>
            </a:pPr>
            <a:r>
              <a:rPr lang="en-US" sz="2000" i="1" dirty="0"/>
              <a:t>How does OO make testing different from procedural programming?</a:t>
            </a:r>
          </a:p>
          <a:p>
            <a:pPr marL="952500" lvl="1" indent="-381000">
              <a:lnSpc>
                <a:spcPct val="90000"/>
              </a:lnSpc>
              <a:buFont typeface="Symbol" pitchFamily="18" charset="2"/>
              <a:buChar char="-"/>
            </a:pPr>
            <a:r>
              <a:rPr lang="en-US" sz="2000" dirty="0"/>
              <a:t>Concept of a ‘unit’ broadens due to class encapsulation</a:t>
            </a:r>
          </a:p>
          <a:p>
            <a:pPr marL="952500" lvl="1" indent="-381000">
              <a:lnSpc>
                <a:spcPct val="90000"/>
              </a:lnSpc>
              <a:buFont typeface="Symbol" pitchFamily="18" charset="2"/>
              <a:buChar char="-"/>
            </a:pPr>
            <a:r>
              <a:rPr lang="en-US" sz="2000" dirty="0"/>
              <a:t>Integration focuses on classes and their execution across a ‘thread</a:t>
            </a:r>
            <a:r>
              <a:rPr lang="en-US" sz="2000" dirty="0" smtClean="0"/>
              <a:t>’ or </a:t>
            </a:r>
            <a:r>
              <a:rPr lang="en-US" sz="2000" dirty="0"/>
              <a:t>in the context of a use case scenario</a:t>
            </a:r>
          </a:p>
          <a:p>
            <a:pPr marL="952500" lvl="1" indent="-381000">
              <a:lnSpc>
                <a:spcPct val="90000"/>
              </a:lnSpc>
              <a:buFont typeface="Symbol" pitchFamily="18" charset="2"/>
              <a:buChar char="-"/>
            </a:pPr>
            <a:r>
              <a:rPr lang="en-US" sz="2000" dirty="0"/>
              <a:t>Validation may still use conventional black box methods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92580"/>
                                        </p:tgtEl>
                                        <p:attrNameLst>
                                          <p:attrName>style.visibility</p:attrName>
                                        </p:attrNameLst>
                                      </p:cBhvr>
                                      <p:to>
                                        <p:strVal val="visible"/>
                                      </p:to>
                                    </p:set>
                                    <p:anim calcmode="lin" valueType="num">
                                      <p:cBhvr>
                                        <p:cTn id="7" dur="500" fill="hold"/>
                                        <p:tgtEl>
                                          <p:spTgt spid="792580"/>
                                        </p:tgtEl>
                                        <p:attrNameLst>
                                          <p:attrName>ppt_w</p:attrName>
                                        </p:attrNameLst>
                                      </p:cBhvr>
                                      <p:tavLst>
                                        <p:tav tm="0">
                                          <p:val>
                                            <p:fltVal val="0"/>
                                          </p:val>
                                        </p:tav>
                                        <p:tav tm="100000">
                                          <p:val>
                                            <p:strVal val="#ppt_w"/>
                                          </p:val>
                                        </p:tav>
                                      </p:tavLst>
                                    </p:anim>
                                    <p:anim calcmode="lin" valueType="num">
                                      <p:cBhvr>
                                        <p:cTn id="8" dur="500" fill="hold"/>
                                        <p:tgtEl>
                                          <p:spTgt spid="792580"/>
                                        </p:tgtEl>
                                        <p:attrNameLst>
                                          <p:attrName>ppt_h</p:attrName>
                                        </p:attrNameLst>
                                      </p:cBhvr>
                                      <p:tavLst>
                                        <p:tav tm="0">
                                          <p:val>
                                            <p:fltVal val="0"/>
                                          </p:val>
                                        </p:tav>
                                        <p:tav tm="100000">
                                          <p:val>
                                            <p:strVal val="#ppt_h"/>
                                          </p:val>
                                        </p:tav>
                                      </p:tavLst>
                                    </p:anim>
                                    <p:animEffect transition="in" filter="fade">
                                      <p:cBhvr>
                                        <p:cTn id="9" dur="500"/>
                                        <p:tgtEl>
                                          <p:spTgt spid="79258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92581">
                                            <p:txEl>
                                              <p:pRg st="0" end="0"/>
                                            </p:txEl>
                                          </p:spTgt>
                                        </p:tgtEl>
                                        <p:attrNameLst>
                                          <p:attrName>style.visibility</p:attrName>
                                        </p:attrNameLst>
                                      </p:cBhvr>
                                      <p:to>
                                        <p:strVal val="visible"/>
                                      </p:to>
                                    </p:set>
                                    <p:animEffect transition="in" filter="fade">
                                      <p:cBhvr>
                                        <p:cTn id="13" dur="1000">
                                          <p:stCondLst>
                                            <p:cond delay="0"/>
                                          </p:stCondLst>
                                        </p:cTn>
                                        <p:tgtEl>
                                          <p:spTgt spid="79258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92581">
                                            <p:txEl>
                                              <p:pRg st="1" end="1"/>
                                            </p:txEl>
                                          </p:spTgt>
                                        </p:tgtEl>
                                        <p:attrNameLst>
                                          <p:attrName>style.visibility</p:attrName>
                                        </p:attrNameLst>
                                      </p:cBhvr>
                                      <p:to>
                                        <p:strVal val="visible"/>
                                      </p:to>
                                    </p:set>
                                    <p:animEffect transition="in" filter="fade">
                                      <p:cBhvr>
                                        <p:cTn id="18" dur="500">
                                          <p:stCondLst>
                                            <p:cond delay="0"/>
                                          </p:stCondLst>
                                        </p:cTn>
                                        <p:tgtEl>
                                          <p:spTgt spid="792581">
                                            <p:txEl>
                                              <p:pRg st="1" end="1"/>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92581">
                                            <p:txEl>
                                              <p:pRg st="2" end="2"/>
                                            </p:txEl>
                                          </p:spTgt>
                                        </p:tgtEl>
                                        <p:attrNameLst>
                                          <p:attrName>style.visibility</p:attrName>
                                        </p:attrNameLst>
                                      </p:cBhvr>
                                      <p:to>
                                        <p:strVal val="visible"/>
                                      </p:to>
                                    </p:set>
                                    <p:animEffect transition="in" filter="fade">
                                      <p:cBhvr>
                                        <p:cTn id="22" dur="500">
                                          <p:stCondLst>
                                            <p:cond delay="0"/>
                                          </p:stCondLst>
                                        </p:cTn>
                                        <p:tgtEl>
                                          <p:spTgt spid="792581">
                                            <p:txEl>
                                              <p:pRg st="2" end="2"/>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92581">
                                            <p:txEl>
                                              <p:pRg st="3" end="3"/>
                                            </p:txEl>
                                          </p:spTgt>
                                        </p:tgtEl>
                                        <p:attrNameLst>
                                          <p:attrName>style.visibility</p:attrName>
                                        </p:attrNameLst>
                                      </p:cBhvr>
                                      <p:to>
                                        <p:strVal val="visible"/>
                                      </p:to>
                                    </p:set>
                                    <p:animEffect transition="in" filter="fade">
                                      <p:cBhvr>
                                        <p:cTn id="26" dur="500">
                                          <p:stCondLst>
                                            <p:cond delay="0"/>
                                          </p:stCondLst>
                                        </p:cTn>
                                        <p:tgtEl>
                                          <p:spTgt spid="792581">
                                            <p:txEl>
                                              <p:pRg st="3" end="3"/>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92581">
                                            <p:txEl>
                                              <p:pRg st="4" end="4"/>
                                            </p:txEl>
                                          </p:spTgt>
                                        </p:tgtEl>
                                        <p:attrNameLst>
                                          <p:attrName>style.visibility</p:attrName>
                                        </p:attrNameLst>
                                      </p:cBhvr>
                                      <p:to>
                                        <p:strVal val="visible"/>
                                      </p:to>
                                    </p:set>
                                    <p:animEffect transition="in" filter="fade">
                                      <p:cBhvr>
                                        <p:cTn id="30" dur="500">
                                          <p:stCondLst>
                                            <p:cond delay="0"/>
                                          </p:stCondLst>
                                        </p:cTn>
                                        <p:tgtEl>
                                          <p:spTgt spid="79258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92581">
                                            <p:txEl>
                                              <p:pRg st="5" end="5"/>
                                            </p:txEl>
                                          </p:spTgt>
                                        </p:tgtEl>
                                        <p:attrNameLst>
                                          <p:attrName>style.visibility</p:attrName>
                                        </p:attrNameLst>
                                      </p:cBhvr>
                                      <p:to>
                                        <p:strVal val="visible"/>
                                      </p:to>
                                    </p:set>
                                    <p:animEffect transition="in" filter="fade">
                                      <p:cBhvr>
                                        <p:cTn id="35" dur="500">
                                          <p:stCondLst>
                                            <p:cond delay="0"/>
                                          </p:stCondLst>
                                        </p:cTn>
                                        <p:tgtEl>
                                          <p:spTgt spid="792581">
                                            <p:txEl>
                                              <p:pRg st="5" end="5"/>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92581">
                                            <p:txEl>
                                              <p:pRg st="6" end="6"/>
                                            </p:txEl>
                                          </p:spTgt>
                                        </p:tgtEl>
                                        <p:attrNameLst>
                                          <p:attrName>style.visibility</p:attrName>
                                        </p:attrNameLst>
                                      </p:cBhvr>
                                      <p:to>
                                        <p:strVal val="visible"/>
                                      </p:to>
                                    </p:set>
                                    <p:animEffect transition="in" filter="fade">
                                      <p:cBhvr>
                                        <p:cTn id="39" dur="500">
                                          <p:stCondLst>
                                            <p:cond delay="0"/>
                                          </p:stCondLst>
                                        </p:cTn>
                                        <p:tgtEl>
                                          <p:spTgt spid="79258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92581">
                                            <p:txEl>
                                              <p:pRg st="7" end="7"/>
                                            </p:txEl>
                                          </p:spTgt>
                                        </p:tgtEl>
                                        <p:attrNameLst>
                                          <p:attrName>style.visibility</p:attrName>
                                        </p:attrNameLst>
                                      </p:cBhvr>
                                      <p:to>
                                        <p:strVal val="visible"/>
                                      </p:to>
                                    </p:set>
                                    <p:animEffect transition="in" filter="fade">
                                      <p:cBhvr>
                                        <p:cTn id="44" dur="500">
                                          <p:stCondLst>
                                            <p:cond delay="0"/>
                                          </p:stCondLst>
                                        </p:cTn>
                                        <p:tgtEl>
                                          <p:spTgt spid="792581">
                                            <p:txEl>
                                              <p:pRg st="7" end="7"/>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792581">
                                            <p:txEl>
                                              <p:pRg st="8" end="8"/>
                                            </p:txEl>
                                          </p:spTgt>
                                        </p:tgtEl>
                                        <p:attrNameLst>
                                          <p:attrName>style.visibility</p:attrName>
                                        </p:attrNameLst>
                                      </p:cBhvr>
                                      <p:to>
                                        <p:strVal val="visible"/>
                                      </p:to>
                                    </p:set>
                                    <p:animEffect transition="in" filter="fade">
                                      <p:cBhvr>
                                        <p:cTn id="48" dur="500">
                                          <p:stCondLst>
                                            <p:cond delay="0"/>
                                          </p:stCondLst>
                                        </p:cTn>
                                        <p:tgtEl>
                                          <p:spTgt spid="79258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92581">
                                            <p:txEl>
                                              <p:pRg st="9" end="9"/>
                                            </p:txEl>
                                          </p:spTgt>
                                        </p:tgtEl>
                                        <p:attrNameLst>
                                          <p:attrName>style.visibility</p:attrName>
                                        </p:attrNameLst>
                                      </p:cBhvr>
                                      <p:to>
                                        <p:strVal val="visible"/>
                                      </p:to>
                                    </p:set>
                                    <p:animEffect transition="in" filter="fade">
                                      <p:cBhvr>
                                        <p:cTn id="53" dur="500">
                                          <p:stCondLst>
                                            <p:cond delay="0"/>
                                          </p:stCondLst>
                                        </p:cTn>
                                        <p:tgtEl>
                                          <p:spTgt spid="792581">
                                            <p:txEl>
                                              <p:pRg st="9" end="9"/>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92581">
                                            <p:txEl>
                                              <p:pRg st="10" end="10"/>
                                            </p:txEl>
                                          </p:spTgt>
                                        </p:tgtEl>
                                        <p:attrNameLst>
                                          <p:attrName>style.visibility</p:attrName>
                                        </p:attrNameLst>
                                      </p:cBhvr>
                                      <p:to>
                                        <p:strVal val="visible"/>
                                      </p:to>
                                    </p:set>
                                    <p:animEffect transition="in" filter="fade">
                                      <p:cBhvr>
                                        <p:cTn id="57" dur="500">
                                          <p:stCondLst>
                                            <p:cond delay="0"/>
                                          </p:stCondLst>
                                        </p:cTn>
                                        <p:tgtEl>
                                          <p:spTgt spid="792581">
                                            <p:txEl>
                                              <p:pRg st="10" end="10"/>
                                            </p:txEl>
                                          </p:spTgt>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792581">
                                            <p:txEl>
                                              <p:pRg st="11" end="11"/>
                                            </p:txEl>
                                          </p:spTgt>
                                        </p:tgtEl>
                                        <p:attrNameLst>
                                          <p:attrName>style.visibility</p:attrName>
                                        </p:attrNameLst>
                                      </p:cBhvr>
                                      <p:to>
                                        <p:strVal val="visible"/>
                                      </p:to>
                                    </p:set>
                                    <p:animEffect transition="in" filter="fade">
                                      <p:cBhvr>
                                        <p:cTn id="61" dur="500">
                                          <p:stCondLst>
                                            <p:cond delay="0"/>
                                          </p:stCondLst>
                                        </p:cTn>
                                        <p:tgtEl>
                                          <p:spTgt spid="79258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0" grpId="0"/>
      <p:bldP spid="79258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78" name="Rectangle 1026"/>
          <p:cNvSpPr>
            <a:spLocks noGrp="1" noChangeArrowheads="1"/>
          </p:cNvSpPr>
          <p:nvPr>
            <p:ph type="title"/>
          </p:nvPr>
        </p:nvSpPr>
        <p:spPr/>
        <p:txBody>
          <a:bodyPr/>
          <a:lstStyle/>
          <a:p>
            <a:r>
              <a:rPr lang="en-US"/>
              <a:t>Strategic Issues</a:t>
            </a:r>
          </a:p>
        </p:txBody>
      </p:sp>
      <p:sp>
        <p:nvSpPr>
          <p:cNvPr id="818179" name="Rectangle 1027"/>
          <p:cNvSpPr>
            <a:spLocks noGrp="1" noChangeArrowheads="1"/>
          </p:cNvSpPr>
          <p:nvPr>
            <p:ph type="body" idx="1"/>
          </p:nvPr>
        </p:nvSpPr>
        <p:spPr/>
        <p:txBody>
          <a:bodyPr/>
          <a:lstStyle/>
          <a:p>
            <a:r>
              <a:rPr lang="en-US" sz="2400"/>
              <a:t>Issues to address for a successful software testing strategy:</a:t>
            </a:r>
          </a:p>
          <a:p>
            <a:pPr lvl="1">
              <a:buFont typeface="Symbol" pitchFamily="18" charset="2"/>
              <a:buChar char="-"/>
            </a:pPr>
            <a:r>
              <a:rPr lang="en-US" sz="2000"/>
              <a:t>Specify product requirements long before testing commences </a:t>
            </a:r>
            <a:br>
              <a:rPr lang="en-US" sz="2000"/>
            </a:br>
            <a:r>
              <a:rPr lang="en-US" sz="2000" b="0"/>
              <a:t>For example: portability, maintainability, usability</a:t>
            </a:r>
            <a:br>
              <a:rPr lang="en-US" sz="2000" b="0"/>
            </a:br>
            <a:r>
              <a:rPr lang="en-US" sz="2000" b="0"/>
              <a:t>Do so in a manner that is </a:t>
            </a:r>
            <a:r>
              <a:rPr lang="en-US" sz="2000"/>
              <a:t>unambiguous</a:t>
            </a:r>
            <a:r>
              <a:rPr lang="en-US" sz="2000" b="0"/>
              <a:t> and</a:t>
            </a:r>
            <a:r>
              <a:rPr lang="en-US" sz="2000"/>
              <a:t> quantifiable</a:t>
            </a:r>
            <a:endParaRPr lang="en-US" sz="2000" b="0"/>
          </a:p>
          <a:p>
            <a:pPr lvl="1">
              <a:buFont typeface="Symbol" pitchFamily="18" charset="2"/>
              <a:buChar char="-"/>
            </a:pPr>
            <a:r>
              <a:rPr lang="en-US" sz="2000"/>
              <a:t>Understand the users of the software, with use cases</a:t>
            </a:r>
            <a:endParaRPr lang="en-US" sz="2000" b="0"/>
          </a:p>
          <a:p>
            <a:pPr lvl="1">
              <a:buFont typeface="Symbol" pitchFamily="18" charset="2"/>
              <a:buChar char="-"/>
            </a:pPr>
            <a:r>
              <a:rPr lang="en-US" sz="2000"/>
              <a:t>Develop a testing plan that emphasizes “rapid cycle testing” </a:t>
            </a:r>
            <a:br>
              <a:rPr lang="en-US" sz="2000"/>
            </a:br>
            <a:r>
              <a:rPr lang="en-US" sz="2000" b="0"/>
              <a:t>Get quick feedback from a series of small incremental tests</a:t>
            </a:r>
          </a:p>
          <a:p>
            <a:pPr lvl="1">
              <a:buFont typeface="Symbol" pitchFamily="18" charset="2"/>
              <a:buChar char="-"/>
            </a:pPr>
            <a:r>
              <a:rPr lang="en-US" sz="2000"/>
              <a:t>Build robust software that is designed to test itself </a:t>
            </a:r>
            <a:br>
              <a:rPr lang="en-US" sz="2000"/>
            </a:br>
            <a:r>
              <a:rPr lang="en-US" sz="2000" b="0"/>
              <a:t>Use assertions, exception handling and automated testing tools (Junit).</a:t>
            </a:r>
          </a:p>
          <a:p>
            <a:pPr lvl="1">
              <a:buFont typeface="Symbol" pitchFamily="18" charset="2"/>
              <a:buChar char="-"/>
            </a:pPr>
            <a:r>
              <a:rPr lang="en-US" sz="2000"/>
              <a:t>Conduct formal technical reviews to assess test strategy &amp; test cases </a:t>
            </a:r>
            <a:r>
              <a:rPr lang="en-US" sz="2000" b="0"/>
              <a:t>“Who watches the watchers?”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8178"/>
                                        </p:tgtEl>
                                        <p:attrNameLst>
                                          <p:attrName>style.visibility</p:attrName>
                                        </p:attrNameLst>
                                      </p:cBhvr>
                                      <p:to>
                                        <p:strVal val="visible"/>
                                      </p:to>
                                    </p:set>
                                    <p:anim calcmode="lin" valueType="num">
                                      <p:cBhvr>
                                        <p:cTn id="7" dur="500" fill="hold"/>
                                        <p:tgtEl>
                                          <p:spTgt spid="818178"/>
                                        </p:tgtEl>
                                        <p:attrNameLst>
                                          <p:attrName>ppt_w</p:attrName>
                                        </p:attrNameLst>
                                      </p:cBhvr>
                                      <p:tavLst>
                                        <p:tav tm="0">
                                          <p:val>
                                            <p:fltVal val="0"/>
                                          </p:val>
                                        </p:tav>
                                        <p:tav tm="100000">
                                          <p:val>
                                            <p:strVal val="#ppt_w"/>
                                          </p:val>
                                        </p:tav>
                                      </p:tavLst>
                                    </p:anim>
                                    <p:anim calcmode="lin" valueType="num">
                                      <p:cBhvr>
                                        <p:cTn id="8" dur="500" fill="hold"/>
                                        <p:tgtEl>
                                          <p:spTgt spid="818178"/>
                                        </p:tgtEl>
                                        <p:attrNameLst>
                                          <p:attrName>ppt_h</p:attrName>
                                        </p:attrNameLst>
                                      </p:cBhvr>
                                      <p:tavLst>
                                        <p:tav tm="0">
                                          <p:val>
                                            <p:fltVal val="0"/>
                                          </p:val>
                                        </p:tav>
                                        <p:tav tm="100000">
                                          <p:val>
                                            <p:strVal val="#ppt_h"/>
                                          </p:val>
                                        </p:tav>
                                      </p:tavLst>
                                    </p:anim>
                                    <p:animEffect transition="in" filter="fade">
                                      <p:cBhvr>
                                        <p:cTn id="9" dur="500"/>
                                        <p:tgtEl>
                                          <p:spTgt spid="81817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18179">
                                            <p:txEl>
                                              <p:pRg st="0" end="0"/>
                                            </p:txEl>
                                          </p:spTgt>
                                        </p:tgtEl>
                                        <p:attrNameLst>
                                          <p:attrName>style.visibility</p:attrName>
                                        </p:attrNameLst>
                                      </p:cBhvr>
                                      <p:to>
                                        <p:strVal val="visible"/>
                                      </p:to>
                                    </p:set>
                                    <p:animEffect transition="in" filter="fade">
                                      <p:cBhvr>
                                        <p:cTn id="13" dur="1000">
                                          <p:stCondLst>
                                            <p:cond delay="0"/>
                                          </p:stCondLst>
                                        </p:cTn>
                                        <p:tgtEl>
                                          <p:spTgt spid="818179">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18179">
                                            <p:txEl>
                                              <p:pRg st="1" end="1"/>
                                            </p:txEl>
                                          </p:spTgt>
                                        </p:tgtEl>
                                        <p:attrNameLst>
                                          <p:attrName>style.visibility</p:attrName>
                                        </p:attrNameLst>
                                      </p:cBhvr>
                                      <p:to>
                                        <p:strVal val="visible"/>
                                      </p:to>
                                    </p:set>
                                    <p:animEffect transition="in" filter="fade">
                                      <p:cBhvr>
                                        <p:cTn id="17" dur="1000">
                                          <p:stCondLst>
                                            <p:cond delay="0"/>
                                          </p:stCondLst>
                                        </p:cTn>
                                        <p:tgtEl>
                                          <p:spTgt spid="818179">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818179">
                                            <p:txEl>
                                              <p:pRg st="2" end="2"/>
                                            </p:txEl>
                                          </p:spTgt>
                                        </p:tgtEl>
                                        <p:attrNameLst>
                                          <p:attrName>style.visibility</p:attrName>
                                        </p:attrNameLst>
                                      </p:cBhvr>
                                      <p:to>
                                        <p:strVal val="visible"/>
                                      </p:to>
                                    </p:set>
                                    <p:animEffect transition="in" filter="fade">
                                      <p:cBhvr>
                                        <p:cTn id="21" dur="1000">
                                          <p:stCondLst>
                                            <p:cond delay="0"/>
                                          </p:stCondLst>
                                        </p:cTn>
                                        <p:tgtEl>
                                          <p:spTgt spid="81817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8179">
                                            <p:txEl>
                                              <p:pRg st="3" end="3"/>
                                            </p:txEl>
                                          </p:spTgt>
                                        </p:tgtEl>
                                        <p:attrNameLst>
                                          <p:attrName>style.visibility</p:attrName>
                                        </p:attrNameLst>
                                      </p:cBhvr>
                                      <p:to>
                                        <p:strVal val="visible"/>
                                      </p:to>
                                    </p:set>
                                    <p:animEffect transition="in" filter="fade">
                                      <p:cBhvr>
                                        <p:cTn id="26" dur="1000">
                                          <p:stCondLst>
                                            <p:cond delay="0"/>
                                          </p:stCondLst>
                                        </p:cTn>
                                        <p:tgtEl>
                                          <p:spTgt spid="818179">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8179">
                                            <p:txEl>
                                              <p:pRg st="4" end="4"/>
                                            </p:txEl>
                                          </p:spTgt>
                                        </p:tgtEl>
                                        <p:attrNameLst>
                                          <p:attrName>style.visibility</p:attrName>
                                        </p:attrNameLst>
                                      </p:cBhvr>
                                      <p:to>
                                        <p:strVal val="visible"/>
                                      </p:to>
                                    </p:set>
                                    <p:animEffect transition="in" filter="fade">
                                      <p:cBhvr>
                                        <p:cTn id="29" dur="1000">
                                          <p:stCondLst>
                                            <p:cond delay="0"/>
                                          </p:stCondLst>
                                        </p:cTn>
                                        <p:tgtEl>
                                          <p:spTgt spid="818179">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8179">
                                            <p:txEl>
                                              <p:pRg st="5" end="5"/>
                                            </p:txEl>
                                          </p:spTgt>
                                        </p:tgtEl>
                                        <p:attrNameLst>
                                          <p:attrName>style.visibility</p:attrName>
                                        </p:attrNameLst>
                                      </p:cBhvr>
                                      <p:to>
                                        <p:strVal val="visible"/>
                                      </p:to>
                                    </p:set>
                                    <p:animEffect transition="in" filter="fade">
                                      <p:cBhvr>
                                        <p:cTn id="32" dur="1000">
                                          <p:stCondLst>
                                            <p:cond delay="0"/>
                                          </p:stCondLst>
                                        </p:cTn>
                                        <p:tgtEl>
                                          <p:spTgt spid="81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p:bldP spid="8181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1820" name="Rectangle 28"/>
          <p:cNvSpPr>
            <a:spLocks noGrp="1" noChangeArrowheads="1"/>
          </p:cNvSpPr>
          <p:nvPr>
            <p:ph type="title"/>
          </p:nvPr>
        </p:nvSpPr>
        <p:spPr/>
        <p:txBody>
          <a:bodyPr/>
          <a:lstStyle/>
          <a:p>
            <a:r>
              <a:rPr lang="en-US"/>
              <a:t>Testing OO Code</a:t>
            </a:r>
          </a:p>
        </p:txBody>
      </p:sp>
      <p:grpSp>
        <p:nvGrpSpPr>
          <p:cNvPr id="2" name="Group 11"/>
          <p:cNvGrpSpPr>
            <a:grpSpLocks/>
          </p:cNvGrpSpPr>
          <p:nvPr/>
        </p:nvGrpSpPr>
        <p:grpSpPr bwMode="auto">
          <a:xfrm>
            <a:off x="2764601" y="1763713"/>
            <a:ext cx="1830853" cy="1484312"/>
            <a:chOff x="1886" y="1111"/>
            <a:chExt cx="1249" cy="935"/>
          </a:xfrm>
        </p:grpSpPr>
        <p:sp>
          <p:nvSpPr>
            <p:cNvPr id="801800" name="Freeform 8"/>
            <p:cNvSpPr>
              <a:spLocks/>
            </p:cNvSpPr>
            <p:nvPr/>
          </p:nvSpPr>
          <p:spPr bwMode="auto">
            <a:xfrm>
              <a:off x="1886" y="1241"/>
              <a:ext cx="773" cy="623"/>
            </a:xfrm>
            <a:custGeom>
              <a:avLst/>
              <a:gdLst/>
              <a:ahLst/>
              <a:cxnLst>
                <a:cxn ang="0">
                  <a:pos x="0" y="0"/>
                </a:cxn>
                <a:cxn ang="0">
                  <a:pos x="1546" y="980"/>
                </a:cxn>
                <a:cxn ang="0">
                  <a:pos x="1546" y="1247"/>
                </a:cxn>
                <a:cxn ang="0">
                  <a:pos x="0" y="267"/>
                </a:cxn>
                <a:cxn ang="0">
                  <a:pos x="0" y="0"/>
                </a:cxn>
              </a:cxnLst>
              <a:rect l="0" t="0" r="r" b="b"/>
              <a:pathLst>
                <a:path w="1546" h="1247">
                  <a:moveTo>
                    <a:pt x="0" y="0"/>
                  </a:moveTo>
                  <a:lnTo>
                    <a:pt x="1546" y="980"/>
                  </a:lnTo>
                  <a:lnTo>
                    <a:pt x="1546" y="1247"/>
                  </a:lnTo>
                  <a:lnTo>
                    <a:pt x="0" y="267"/>
                  </a:lnTo>
                  <a:lnTo>
                    <a:pt x="0" y="0"/>
                  </a:lnTo>
                  <a:close/>
                </a:path>
              </a:pathLst>
            </a:custGeom>
            <a:solidFill>
              <a:schemeClr val="accent1"/>
            </a:solidFill>
            <a:ln w="11113">
              <a:solidFill>
                <a:srgbClr val="000000"/>
              </a:solidFill>
              <a:prstDash val="solid"/>
              <a:round/>
              <a:headEnd/>
              <a:tailEnd/>
            </a:ln>
          </p:spPr>
          <p:txBody>
            <a:bodyPr/>
            <a:lstStyle/>
            <a:p>
              <a:endParaRPr lang="el-GR"/>
            </a:p>
          </p:txBody>
        </p:sp>
        <p:sp>
          <p:nvSpPr>
            <p:cNvPr id="801801" name="Freeform 9"/>
            <p:cNvSpPr>
              <a:spLocks/>
            </p:cNvSpPr>
            <p:nvPr/>
          </p:nvSpPr>
          <p:spPr bwMode="auto">
            <a:xfrm>
              <a:off x="1889" y="1111"/>
              <a:ext cx="1246" cy="802"/>
            </a:xfrm>
            <a:custGeom>
              <a:avLst/>
              <a:gdLst/>
              <a:ahLst/>
              <a:cxnLst>
                <a:cxn ang="0">
                  <a:pos x="0" y="268"/>
                </a:cxn>
                <a:cxn ang="0">
                  <a:pos x="601" y="0"/>
                </a:cxn>
                <a:cxn ang="0">
                  <a:pos x="2062" y="891"/>
                </a:cxn>
                <a:cxn ang="0">
                  <a:pos x="2492" y="624"/>
                </a:cxn>
                <a:cxn ang="0">
                  <a:pos x="2492" y="1425"/>
                </a:cxn>
                <a:cxn ang="0">
                  <a:pos x="1031" y="1603"/>
                </a:cxn>
                <a:cxn ang="0">
                  <a:pos x="1547" y="1247"/>
                </a:cxn>
                <a:cxn ang="0">
                  <a:pos x="0" y="268"/>
                </a:cxn>
              </a:cxnLst>
              <a:rect l="0" t="0" r="r" b="b"/>
              <a:pathLst>
                <a:path w="2492" h="1603">
                  <a:moveTo>
                    <a:pt x="0" y="268"/>
                  </a:moveTo>
                  <a:lnTo>
                    <a:pt x="601" y="0"/>
                  </a:lnTo>
                  <a:lnTo>
                    <a:pt x="2062" y="891"/>
                  </a:lnTo>
                  <a:lnTo>
                    <a:pt x="2492" y="624"/>
                  </a:lnTo>
                  <a:lnTo>
                    <a:pt x="2492" y="1425"/>
                  </a:lnTo>
                  <a:lnTo>
                    <a:pt x="1031" y="1603"/>
                  </a:lnTo>
                  <a:lnTo>
                    <a:pt x="1547" y="1247"/>
                  </a:lnTo>
                  <a:lnTo>
                    <a:pt x="0" y="268"/>
                  </a:lnTo>
                  <a:close/>
                </a:path>
              </a:pathLst>
            </a:custGeom>
            <a:solidFill>
              <a:schemeClr val="accent1"/>
            </a:solidFill>
            <a:ln w="11113">
              <a:solidFill>
                <a:srgbClr val="000000"/>
              </a:solidFill>
              <a:prstDash val="solid"/>
              <a:round/>
              <a:headEnd/>
              <a:tailEnd/>
            </a:ln>
          </p:spPr>
          <p:txBody>
            <a:bodyPr/>
            <a:lstStyle/>
            <a:p>
              <a:endParaRPr lang="el-GR"/>
            </a:p>
          </p:txBody>
        </p:sp>
        <p:sp>
          <p:nvSpPr>
            <p:cNvPr id="801802" name="Freeform 10"/>
            <p:cNvSpPr>
              <a:spLocks/>
            </p:cNvSpPr>
            <p:nvPr/>
          </p:nvSpPr>
          <p:spPr bwMode="auto">
            <a:xfrm>
              <a:off x="2405" y="1824"/>
              <a:ext cx="730" cy="222"/>
            </a:xfrm>
            <a:custGeom>
              <a:avLst/>
              <a:gdLst/>
              <a:ahLst/>
              <a:cxnLst>
                <a:cxn ang="0">
                  <a:pos x="0" y="178"/>
                </a:cxn>
                <a:cxn ang="0">
                  <a:pos x="1461" y="0"/>
                </a:cxn>
                <a:cxn ang="0">
                  <a:pos x="1461" y="268"/>
                </a:cxn>
                <a:cxn ang="0">
                  <a:pos x="0" y="446"/>
                </a:cxn>
                <a:cxn ang="0">
                  <a:pos x="0" y="178"/>
                </a:cxn>
              </a:cxnLst>
              <a:rect l="0" t="0" r="r" b="b"/>
              <a:pathLst>
                <a:path w="1461" h="446">
                  <a:moveTo>
                    <a:pt x="0" y="178"/>
                  </a:moveTo>
                  <a:lnTo>
                    <a:pt x="1461" y="0"/>
                  </a:lnTo>
                  <a:lnTo>
                    <a:pt x="1461" y="268"/>
                  </a:lnTo>
                  <a:lnTo>
                    <a:pt x="0" y="446"/>
                  </a:lnTo>
                  <a:lnTo>
                    <a:pt x="0" y="178"/>
                  </a:lnTo>
                  <a:close/>
                </a:path>
              </a:pathLst>
            </a:custGeom>
            <a:solidFill>
              <a:schemeClr val="accent1"/>
            </a:solidFill>
            <a:ln w="11113">
              <a:solidFill>
                <a:srgbClr val="000000"/>
              </a:solidFill>
              <a:prstDash val="solid"/>
              <a:round/>
              <a:headEnd/>
              <a:tailEnd/>
            </a:ln>
          </p:spPr>
          <p:txBody>
            <a:bodyPr/>
            <a:lstStyle/>
            <a:p>
              <a:endParaRPr lang="el-GR"/>
            </a:p>
          </p:txBody>
        </p:sp>
      </p:grpSp>
      <p:grpSp>
        <p:nvGrpSpPr>
          <p:cNvPr id="3" name="Group 15"/>
          <p:cNvGrpSpPr>
            <a:grpSpLocks/>
          </p:cNvGrpSpPr>
          <p:nvPr/>
        </p:nvGrpSpPr>
        <p:grpSpPr bwMode="auto">
          <a:xfrm>
            <a:off x="4857842" y="1763713"/>
            <a:ext cx="1826455" cy="1484312"/>
            <a:chOff x="3314" y="1111"/>
            <a:chExt cx="1246" cy="935"/>
          </a:xfrm>
        </p:grpSpPr>
        <p:sp>
          <p:nvSpPr>
            <p:cNvPr id="801804" name="Freeform 12"/>
            <p:cNvSpPr>
              <a:spLocks/>
            </p:cNvSpPr>
            <p:nvPr/>
          </p:nvSpPr>
          <p:spPr bwMode="auto">
            <a:xfrm>
              <a:off x="3787" y="1245"/>
              <a:ext cx="773" cy="623"/>
            </a:xfrm>
            <a:custGeom>
              <a:avLst/>
              <a:gdLst/>
              <a:ahLst/>
              <a:cxnLst>
                <a:cxn ang="0">
                  <a:pos x="1547" y="0"/>
                </a:cxn>
                <a:cxn ang="0">
                  <a:pos x="0" y="979"/>
                </a:cxn>
                <a:cxn ang="0">
                  <a:pos x="0" y="1246"/>
                </a:cxn>
                <a:cxn ang="0">
                  <a:pos x="1547" y="267"/>
                </a:cxn>
                <a:cxn ang="0">
                  <a:pos x="1547" y="0"/>
                </a:cxn>
              </a:cxnLst>
              <a:rect l="0" t="0" r="r" b="b"/>
              <a:pathLst>
                <a:path w="1547" h="1246">
                  <a:moveTo>
                    <a:pt x="1547" y="0"/>
                  </a:moveTo>
                  <a:lnTo>
                    <a:pt x="0" y="979"/>
                  </a:lnTo>
                  <a:lnTo>
                    <a:pt x="0" y="1246"/>
                  </a:lnTo>
                  <a:lnTo>
                    <a:pt x="1547" y="267"/>
                  </a:lnTo>
                  <a:lnTo>
                    <a:pt x="1547" y="0"/>
                  </a:lnTo>
                  <a:close/>
                </a:path>
              </a:pathLst>
            </a:custGeom>
            <a:solidFill>
              <a:schemeClr val="accent1"/>
            </a:solidFill>
            <a:ln w="11113">
              <a:solidFill>
                <a:srgbClr val="000000"/>
              </a:solidFill>
              <a:prstDash val="solid"/>
              <a:round/>
              <a:headEnd/>
              <a:tailEnd/>
            </a:ln>
          </p:spPr>
          <p:txBody>
            <a:bodyPr/>
            <a:lstStyle/>
            <a:p>
              <a:endParaRPr lang="el-GR"/>
            </a:p>
          </p:txBody>
        </p:sp>
        <p:sp>
          <p:nvSpPr>
            <p:cNvPr id="801805" name="Freeform 13"/>
            <p:cNvSpPr>
              <a:spLocks/>
            </p:cNvSpPr>
            <p:nvPr/>
          </p:nvSpPr>
          <p:spPr bwMode="auto">
            <a:xfrm>
              <a:off x="3314" y="1111"/>
              <a:ext cx="1246" cy="802"/>
            </a:xfrm>
            <a:custGeom>
              <a:avLst/>
              <a:gdLst/>
              <a:ahLst/>
              <a:cxnLst>
                <a:cxn ang="0">
                  <a:pos x="2492" y="268"/>
                </a:cxn>
                <a:cxn ang="0">
                  <a:pos x="1890" y="0"/>
                </a:cxn>
                <a:cxn ang="0">
                  <a:pos x="429" y="891"/>
                </a:cxn>
                <a:cxn ang="0">
                  <a:pos x="0" y="624"/>
                </a:cxn>
                <a:cxn ang="0">
                  <a:pos x="0" y="1425"/>
                </a:cxn>
                <a:cxn ang="0">
                  <a:pos x="1460" y="1603"/>
                </a:cxn>
                <a:cxn ang="0">
                  <a:pos x="945" y="1247"/>
                </a:cxn>
                <a:cxn ang="0">
                  <a:pos x="2492" y="268"/>
                </a:cxn>
              </a:cxnLst>
              <a:rect l="0" t="0" r="r" b="b"/>
              <a:pathLst>
                <a:path w="2492" h="1603">
                  <a:moveTo>
                    <a:pt x="2492" y="268"/>
                  </a:moveTo>
                  <a:lnTo>
                    <a:pt x="1890" y="0"/>
                  </a:lnTo>
                  <a:lnTo>
                    <a:pt x="429" y="891"/>
                  </a:lnTo>
                  <a:lnTo>
                    <a:pt x="0" y="624"/>
                  </a:lnTo>
                  <a:lnTo>
                    <a:pt x="0" y="1425"/>
                  </a:lnTo>
                  <a:lnTo>
                    <a:pt x="1460" y="1603"/>
                  </a:lnTo>
                  <a:lnTo>
                    <a:pt x="945" y="1247"/>
                  </a:lnTo>
                  <a:lnTo>
                    <a:pt x="2492" y="268"/>
                  </a:lnTo>
                  <a:close/>
                </a:path>
              </a:pathLst>
            </a:custGeom>
            <a:solidFill>
              <a:schemeClr val="accent1"/>
            </a:solidFill>
            <a:ln w="11113">
              <a:solidFill>
                <a:srgbClr val="000000"/>
              </a:solidFill>
              <a:prstDash val="solid"/>
              <a:round/>
              <a:headEnd/>
              <a:tailEnd/>
            </a:ln>
          </p:spPr>
          <p:txBody>
            <a:bodyPr/>
            <a:lstStyle/>
            <a:p>
              <a:endParaRPr lang="el-GR"/>
            </a:p>
          </p:txBody>
        </p:sp>
        <p:sp>
          <p:nvSpPr>
            <p:cNvPr id="801806" name="Freeform 14"/>
            <p:cNvSpPr>
              <a:spLocks/>
            </p:cNvSpPr>
            <p:nvPr/>
          </p:nvSpPr>
          <p:spPr bwMode="auto">
            <a:xfrm>
              <a:off x="3314" y="1824"/>
              <a:ext cx="731" cy="222"/>
            </a:xfrm>
            <a:custGeom>
              <a:avLst/>
              <a:gdLst/>
              <a:ahLst/>
              <a:cxnLst>
                <a:cxn ang="0">
                  <a:pos x="1460" y="178"/>
                </a:cxn>
                <a:cxn ang="0">
                  <a:pos x="0" y="0"/>
                </a:cxn>
                <a:cxn ang="0">
                  <a:pos x="0" y="268"/>
                </a:cxn>
                <a:cxn ang="0">
                  <a:pos x="1460" y="446"/>
                </a:cxn>
                <a:cxn ang="0">
                  <a:pos x="1460" y="178"/>
                </a:cxn>
              </a:cxnLst>
              <a:rect l="0" t="0" r="r" b="b"/>
              <a:pathLst>
                <a:path w="1460" h="446">
                  <a:moveTo>
                    <a:pt x="1460" y="178"/>
                  </a:moveTo>
                  <a:lnTo>
                    <a:pt x="0" y="0"/>
                  </a:lnTo>
                  <a:lnTo>
                    <a:pt x="0" y="268"/>
                  </a:lnTo>
                  <a:lnTo>
                    <a:pt x="1460" y="446"/>
                  </a:lnTo>
                  <a:lnTo>
                    <a:pt x="1460" y="178"/>
                  </a:lnTo>
                  <a:close/>
                </a:path>
              </a:pathLst>
            </a:custGeom>
            <a:solidFill>
              <a:schemeClr val="accent1"/>
            </a:solidFill>
            <a:ln w="11113">
              <a:solidFill>
                <a:srgbClr val="000000"/>
              </a:solidFill>
              <a:prstDash val="solid"/>
              <a:round/>
              <a:headEnd/>
              <a:tailEnd/>
            </a:ln>
          </p:spPr>
          <p:txBody>
            <a:bodyPr/>
            <a:lstStyle/>
            <a:p>
              <a:endParaRPr lang="el-GR"/>
            </a:p>
          </p:txBody>
        </p:sp>
      </p:grpSp>
      <p:grpSp>
        <p:nvGrpSpPr>
          <p:cNvPr id="4" name="Group 21"/>
          <p:cNvGrpSpPr>
            <a:grpSpLocks/>
          </p:cNvGrpSpPr>
          <p:nvPr/>
        </p:nvGrpSpPr>
        <p:grpSpPr bwMode="auto">
          <a:xfrm>
            <a:off x="2349766" y="3284538"/>
            <a:ext cx="2266211" cy="2260600"/>
            <a:chOff x="1603" y="2069"/>
            <a:chExt cx="1546" cy="1424"/>
          </a:xfrm>
        </p:grpSpPr>
        <p:sp>
          <p:nvSpPr>
            <p:cNvPr id="801808" name="Freeform 16"/>
            <p:cNvSpPr>
              <a:spLocks/>
            </p:cNvSpPr>
            <p:nvPr/>
          </p:nvSpPr>
          <p:spPr bwMode="auto">
            <a:xfrm>
              <a:off x="1946" y="2510"/>
              <a:ext cx="988" cy="983"/>
            </a:xfrm>
            <a:custGeom>
              <a:avLst/>
              <a:gdLst/>
              <a:ahLst/>
              <a:cxnLst>
                <a:cxn ang="0">
                  <a:pos x="0" y="1475"/>
                </a:cxn>
                <a:cxn ang="0">
                  <a:pos x="0" y="1965"/>
                </a:cxn>
                <a:cxn ang="0">
                  <a:pos x="1976" y="295"/>
                </a:cxn>
                <a:cxn ang="0">
                  <a:pos x="1976" y="0"/>
                </a:cxn>
                <a:cxn ang="0">
                  <a:pos x="0" y="1475"/>
                </a:cxn>
              </a:cxnLst>
              <a:rect l="0" t="0" r="r" b="b"/>
              <a:pathLst>
                <a:path w="1976" h="1965">
                  <a:moveTo>
                    <a:pt x="0" y="1475"/>
                  </a:moveTo>
                  <a:lnTo>
                    <a:pt x="0" y="1965"/>
                  </a:lnTo>
                  <a:lnTo>
                    <a:pt x="1976" y="295"/>
                  </a:lnTo>
                  <a:lnTo>
                    <a:pt x="1976" y="0"/>
                  </a:lnTo>
                  <a:lnTo>
                    <a:pt x="0" y="1475"/>
                  </a:lnTo>
                  <a:close/>
                </a:path>
              </a:pathLst>
            </a:custGeom>
            <a:solidFill>
              <a:schemeClr val="accent1"/>
            </a:solidFill>
            <a:ln w="11113">
              <a:solidFill>
                <a:srgbClr val="000000"/>
              </a:solidFill>
              <a:prstDash val="solid"/>
              <a:round/>
              <a:headEnd/>
              <a:tailEnd/>
            </a:ln>
          </p:spPr>
          <p:txBody>
            <a:bodyPr/>
            <a:lstStyle/>
            <a:p>
              <a:endParaRPr lang="el-GR"/>
            </a:p>
          </p:txBody>
        </p:sp>
        <p:sp>
          <p:nvSpPr>
            <p:cNvPr id="801809" name="Freeform 17"/>
            <p:cNvSpPr>
              <a:spLocks/>
            </p:cNvSpPr>
            <p:nvPr/>
          </p:nvSpPr>
          <p:spPr bwMode="auto">
            <a:xfrm>
              <a:off x="2418" y="2069"/>
              <a:ext cx="215" cy="294"/>
            </a:xfrm>
            <a:custGeom>
              <a:avLst/>
              <a:gdLst/>
              <a:ahLst/>
              <a:cxnLst>
                <a:cxn ang="0">
                  <a:pos x="429" y="293"/>
                </a:cxn>
                <a:cxn ang="0">
                  <a:pos x="429" y="588"/>
                </a:cxn>
                <a:cxn ang="0">
                  <a:pos x="0" y="228"/>
                </a:cxn>
                <a:cxn ang="0">
                  <a:pos x="0" y="0"/>
                </a:cxn>
                <a:cxn ang="0">
                  <a:pos x="429" y="293"/>
                </a:cxn>
              </a:cxnLst>
              <a:rect l="0" t="0" r="r" b="b"/>
              <a:pathLst>
                <a:path w="429" h="588">
                  <a:moveTo>
                    <a:pt x="429" y="293"/>
                  </a:moveTo>
                  <a:lnTo>
                    <a:pt x="429" y="588"/>
                  </a:lnTo>
                  <a:lnTo>
                    <a:pt x="0" y="228"/>
                  </a:lnTo>
                  <a:lnTo>
                    <a:pt x="0" y="0"/>
                  </a:lnTo>
                  <a:lnTo>
                    <a:pt x="429" y="293"/>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0" name="Freeform 18"/>
            <p:cNvSpPr>
              <a:spLocks/>
            </p:cNvSpPr>
            <p:nvPr/>
          </p:nvSpPr>
          <p:spPr bwMode="auto">
            <a:xfrm>
              <a:off x="1603" y="2069"/>
              <a:ext cx="1546" cy="1179"/>
            </a:xfrm>
            <a:custGeom>
              <a:avLst/>
              <a:gdLst/>
              <a:ahLst/>
              <a:cxnLst>
                <a:cxn ang="0">
                  <a:pos x="0" y="1473"/>
                </a:cxn>
                <a:cxn ang="0">
                  <a:pos x="2060" y="293"/>
                </a:cxn>
                <a:cxn ang="0">
                  <a:pos x="1631" y="0"/>
                </a:cxn>
                <a:cxn ang="0">
                  <a:pos x="3006" y="97"/>
                </a:cxn>
                <a:cxn ang="0">
                  <a:pos x="3092" y="1277"/>
                </a:cxn>
                <a:cxn ang="0">
                  <a:pos x="2662" y="883"/>
                </a:cxn>
                <a:cxn ang="0">
                  <a:pos x="686" y="2358"/>
                </a:cxn>
                <a:cxn ang="0">
                  <a:pos x="0" y="1473"/>
                </a:cxn>
              </a:cxnLst>
              <a:rect l="0" t="0" r="r" b="b"/>
              <a:pathLst>
                <a:path w="3092" h="2358">
                  <a:moveTo>
                    <a:pt x="0" y="1473"/>
                  </a:moveTo>
                  <a:lnTo>
                    <a:pt x="2060" y="293"/>
                  </a:lnTo>
                  <a:lnTo>
                    <a:pt x="1631" y="0"/>
                  </a:lnTo>
                  <a:lnTo>
                    <a:pt x="3006" y="97"/>
                  </a:lnTo>
                  <a:lnTo>
                    <a:pt x="3092" y="1277"/>
                  </a:lnTo>
                  <a:lnTo>
                    <a:pt x="2662" y="883"/>
                  </a:lnTo>
                  <a:lnTo>
                    <a:pt x="686" y="2358"/>
                  </a:lnTo>
                  <a:lnTo>
                    <a:pt x="0" y="1473"/>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1" name="Freeform 19"/>
            <p:cNvSpPr>
              <a:spLocks/>
            </p:cNvSpPr>
            <p:nvPr/>
          </p:nvSpPr>
          <p:spPr bwMode="auto">
            <a:xfrm>
              <a:off x="1603" y="2805"/>
              <a:ext cx="343" cy="688"/>
            </a:xfrm>
            <a:custGeom>
              <a:avLst/>
              <a:gdLst/>
              <a:ahLst/>
              <a:cxnLst>
                <a:cxn ang="0">
                  <a:pos x="0" y="0"/>
                </a:cxn>
                <a:cxn ang="0">
                  <a:pos x="686" y="885"/>
                </a:cxn>
                <a:cxn ang="0">
                  <a:pos x="686" y="1375"/>
                </a:cxn>
                <a:cxn ang="0">
                  <a:pos x="0" y="442"/>
                </a:cxn>
                <a:cxn ang="0">
                  <a:pos x="0" y="0"/>
                </a:cxn>
              </a:cxnLst>
              <a:rect l="0" t="0" r="r" b="b"/>
              <a:pathLst>
                <a:path w="686" h="1375">
                  <a:moveTo>
                    <a:pt x="0" y="0"/>
                  </a:moveTo>
                  <a:lnTo>
                    <a:pt x="686" y="885"/>
                  </a:lnTo>
                  <a:lnTo>
                    <a:pt x="686" y="1375"/>
                  </a:lnTo>
                  <a:lnTo>
                    <a:pt x="0" y="442"/>
                  </a:lnTo>
                  <a:lnTo>
                    <a:pt x="0" y="0"/>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2" name="Freeform 20"/>
            <p:cNvSpPr>
              <a:spLocks/>
            </p:cNvSpPr>
            <p:nvPr/>
          </p:nvSpPr>
          <p:spPr bwMode="auto">
            <a:xfrm>
              <a:off x="2934" y="2510"/>
              <a:ext cx="215" cy="363"/>
            </a:xfrm>
            <a:custGeom>
              <a:avLst/>
              <a:gdLst/>
              <a:ahLst/>
              <a:cxnLst>
                <a:cxn ang="0">
                  <a:pos x="0" y="0"/>
                </a:cxn>
                <a:cxn ang="0">
                  <a:pos x="0" y="295"/>
                </a:cxn>
                <a:cxn ang="0">
                  <a:pos x="430" y="726"/>
                </a:cxn>
                <a:cxn ang="0">
                  <a:pos x="430" y="394"/>
                </a:cxn>
                <a:cxn ang="0">
                  <a:pos x="0" y="0"/>
                </a:cxn>
              </a:cxnLst>
              <a:rect l="0" t="0" r="r" b="b"/>
              <a:pathLst>
                <a:path w="430" h="726">
                  <a:moveTo>
                    <a:pt x="0" y="0"/>
                  </a:moveTo>
                  <a:lnTo>
                    <a:pt x="0" y="295"/>
                  </a:lnTo>
                  <a:lnTo>
                    <a:pt x="430" y="726"/>
                  </a:lnTo>
                  <a:lnTo>
                    <a:pt x="430" y="394"/>
                  </a:lnTo>
                  <a:lnTo>
                    <a:pt x="0" y="0"/>
                  </a:lnTo>
                  <a:close/>
                </a:path>
              </a:pathLst>
            </a:custGeom>
            <a:solidFill>
              <a:schemeClr val="accent1"/>
            </a:solidFill>
            <a:ln w="11113">
              <a:solidFill>
                <a:srgbClr val="000000"/>
              </a:solidFill>
              <a:prstDash val="solid"/>
              <a:round/>
              <a:headEnd/>
              <a:tailEnd/>
            </a:ln>
          </p:spPr>
          <p:txBody>
            <a:bodyPr/>
            <a:lstStyle/>
            <a:p>
              <a:endParaRPr lang="el-GR"/>
            </a:p>
          </p:txBody>
        </p:sp>
      </p:grpSp>
      <p:grpSp>
        <p:nvGrpSpPr>
          <p:cNvPr id="5" name="Group 27"/>
          <p:cNvGrpSpPr>
            <a:grpSpLocks/>
          </p:cNvGrpSpPr>
          <p:nvPr/>
        </p:nvGrpSpPr>
        <p:grpSpPr bwMode="auto">
          <a:xfrm>
            <a:off x="4825593" y="3284538"/>
            <a:ext cx="2266211" cy="2260600"/>
            <a:chOff x="3292" y="2069"/>
            <a:chExt cx="1546" cy="1424"/>
          </a:xfrm>
        </p:grpSpPr>
        <p:sp>
          <p:nvSpPr>
            <p:cNvPr id="801814" name="Freeform 22"/>
            <p:cNvSpPr>
              <a:spLocks/>
            </p:cNvSpPr>
            <p:nvPr/>
          </p:nvSpPr>
          <p:spPr bwMode="auto">
            <a:xfrm>
              <a:off x="3507" y="2510"/>
              <a:ext cx="988" cy="983"/>
            </a:xfrm>
            <a:custGeom>
              <a:avLst/>
              <a:gdLst/>
              <a:ahLst/>
              <a:cxnLst>
                <a:cxn ang="0">
                  <a:pos x="1976" y="1475"/>
                </a:cxn>
                <a:cxn ang="0">
                  <a:pos x="1976" y="1965"/>
                </a:cxn>
                <a:cxn ang="0">
                  <a:pos x="0" y="295"/>
                </a:cxn>
                <a:cxn ang="0">
                  <a:pos x="0" y="0"/>
                </a:cxn>
                <a:cxn ang="0">
                  <a:pos x="1976" y="1475"/>
                </a:cxn>
              </a:cxnLst>
              <a:rect l="0" t="0" r="r" b="b"/>
              <a:pathLst>
                <a:path w="1976" h="1965">
                  <a:moveTo>
                    <a:pt x="1976" y="1475"/>
                  </a:moveTo>
                  <a:lnTo>
                    <a:pt x="1976" y="1965"/>
                  </a:lnTo>
                  <a:lnTo>
                    <a:pt x="0" y="295"/>
                  </a:lnTo>
                  <a:lnTo>
                    <a:pt x="0" y="0"/>
                  </a:lnTo>
                  <a:lnTo>
                    <a:pt x="1976" y="1475"/>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5" name="Freeform 23"/>
            <p:cNvSpPr>
              <a:spLocks/>
            </p:cNvSpPr>
            <p:nvPr/>
          </p:nvSpPr>
          <p:spPr bwMode="auto">
            <a:xfrm>
              <a:off x="3808" y="2069"/>
              <a:ext cx="214" cy="294"/>
            </a:xfrm>
            <a:custGeom>
              <a:avLst/>
              <a:gdLst/>
              <a:ahLst/>
              <a:cxnLst>
                <a:cxn ang="0">
                  <a:pos x="0" y="293"/>
                </a:cxn>
                <a:cxn ang="0">
                  <a:pos x="0" y="588"/>
                </a:cxn>
                <a:cxn ang="0">
                  <a:pos x="430" y="228"/>
                </a:cxn>
                <a:cxn ang="0">
                  <a:pos x="430" y="0"/>
                </a:cxn>
                <a:cxn ang="0">
                  <a:pos x="0" y="293"/>
                </a:cxn>
              </a:cxnLst>
              <a:rect l="0" t="0" r="r" b="b"/>
              <a:pathLst>
                <a:path w="430" h="588">
                  <a:moveTo>
                    <a:pt x="0" y="293"/>
                  </a:moveTo>
                  <a:lnTo>
                    <a:pt x="0" y="588"/>
                  </a:lnTo>
                  <a:lnTo>
                    <a:pt x="430" y="228"/>
                  </a:lnTo>
                  <a:lnTo>
                    <a:pt x="430" y="0"/>
                  </a:lnTo>
                  <a:lnTo>
                    <a:pt x="0" y="293"/>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6" name="Freeform 24"/>
            <p:cNvSpPr>
              <a:spLocks/>
            </p:cNvSpPr>
            <p:nvPr/>
          </p:nvSpPr>
          <p:spPr bwMode="auto">
            <a:xfrm>
              <a:off x="3292" y="2069"/>
              <a:ext cx="1546" cy="1179"/>
            </a:xfrm>
            <a:custGeom>
              <a:avLst/>
              <a:gdLst/>
              <a:ahLst/>
              <a:cxnLst>
                <a:cxn ang="0">
                  <a:pos x="3091" y="1473"/>
                </a:cxn>
                <a:cxn ang="0">
                  <a:pos x="1031" y="293"/>
                </a:cxn>
                <a:cxn ang="0">
                  <a:pos x="1461" y="0"/>
                </a:cxn>
                <a:cxn ang="0">
                  <a:pos x="86" y="97"/>
                </a:cxn>
                <a:cxn ang="0">
                  <a:pos x="0" y="1277"/>
                </a:cxn>
                <a:cxn ang="0">
                  <a:pos x="430" y="883"/>
                </a:cxn>
                <a:cxn ang="0">
                  <a:pos x="2406" y="2358"/>
                </a:cxn>
                <a:cxn ang="0">
                  <a:pos x="3091" y="1473"/>
                </a:cxn>
              </a:cxnLst>
              <a:rect l="0" t="0" r="r" b="b"/>
              <a:pathLst>
                <a:path w="3091" h="2358">
                  <a:moveTo>
                    <a:pt x="3091" y="1473"/>
                  </a:moveTo>
                  <a:lnTo>
                    <a:pt x="1031" y="293"/>
                  </a:lnTo>
                  <a:lnTo>
                    <a:pt x="1461" y="0"/>
                  </a:lnTo>
                  <a:lnTo>
                    <a:pt x="86" y="97"/>
                  </a:lnTo>
                  <a:lnTo>
                    <a:pt x="0" y="1277"/>
                  </a:lnTo>
                  <a:lnTo>
                    <a:pt x="430" y="883"/>
                  </a:lnTo>
                  <a:lnTo>
                    <a:pt x="2406" y="2358"/>
                  </a:lnTo>
                  <a:lnTo>
                    <a:pt x="3091" y="1473"/>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7" name="Freeform 25"/>
            <p:cNvSpPr>
              <a:spLocks/>
            </p:cNvSpPr>
            <p:nvPr/>
          </p:nvSpPr>
          <p:spPr bwMode="auto">
            <a:xfrm>
              <a:off x="4495" y="2805"/>
              <a:ext cx="343" cy="688"/>
            </a:xfrm>
            <a:custGeom>
              <a:avLst/>
              <a:gdLst/>
              <a:ahLst/>
              <a:cxnLst>
                <a:cxn ang="0">
                  <a:pos x="685" y="0"/>
                </a:cxn>
                <a:cxn ang="0">
                  <a:pos x="0" y="885"/>
                </a:cxn>
                <a:cxn ang="0">
                  <a:pos x="0" y="1375"/>
                </a:cxn>
                <a:cxn ang="0">
                  <a:pos x="685" y="442"/>
                </a:cxn>
                <a:cxn ang="0">
                  <a:pos x="685" y="0"/>
                </a:cxn>
              </a:cxnLst>
              <a:rect l="0" t="0" r="r" b="b"/>
              <a:pathLst>
                <a:path w="685" h="1375">
                  <a:moveTo>
                    <a:pt x="685" y="0"/>
                  </a:moveTo>
                  <a:lnTo>
                    <a:pt x="0" y="885"/>
                  </a:lnTo>
                  <a:lnTo>
                    <a:pt x="0" y="1375"/>
                  </a:lnTo>
                  <a:lnTo>
                    <a:pt x="685" y="442"/>
                  </a:lnTo>
                  <a:lnTo>
                    <a:pt x="685" y="0"/>
                  </a:lnTo>
                  <a:close/>
                </a:path>
              </a:pathLst>
            </a:custGeom>
            <a:solidFill>
              <a:schemeClr val="accent1"/>
            </a:solidFill>
            <a:ln w="11113">
              <a:solidFill>
                <a:srgbClr val="000000"/>
              </a:solidFill>
              <a:prstDash val="solid"/>
              <a:round/>
              <a:headEnd/>
              <a:tailEnd/>
            </a:ln>
          </p:spPr>
          <p:txBody>
            <a:bodyPr/>
            <a:lstStyle/>
            <a:p>
              <a:endParaRPr lang="el-GR"/>
            </a:p>
          </p:txBody>
        </p:sp>
        <p:sp>
          <p:nvSpPr>
            <p:cNvPr id="801818" name="Freeform 26"/>
            <p:cNvSpPr>
              <a:spLocks/>
            </p:cNvSpPr>
            <p:nvPr/>
          </p:nvSpPr>
          <p:spPr bwMode="auto">
            <a:xfrm>
              <a:off x="3292" y="2510"/>
              <a:ext cx="215" cy="363"/>
            </a:xfrm>
            <a:custGeom>
              <a:avLst/>
              <a:gdLst/>
              <a:ahLst/>
              <a:cxnLst>
                <a:cxn ang="0">
                  <a:pos x="430" y="0"/>
                </a:cxn>
                <a:cxn ang="0">
                  <a:pos x="430" y="295"/>
                </a:cxn>
                <a:cxn ang="0">
                  <a:pos x="0" y="726"/>
                </a:cxn>
                <a:cxn ang="0">
                  <a:pos x="0" y="394"/>
                </a:cxn>
                <a:cxn ang="0">
                  <a:pos x="430" y="0"/>
                </a:cxn>
              </a:cxnLst>
              <a:rect l="0" t="0" r="r" b="b"/>
              <a:pathLst>
                <a:path w="430" h="726">
                  <a:moveTo>
                    <a:pt x="430" y="0"/>
                  </a:moveTo>
                  <a:lnTo>
                    <a:pt x="430" y="295"/>
                  </a:lnTo>
                  <a:lnTo>
                    <a:pt x="0" y="726"/>
                  </a:lnTo>
                  <a:lnTo>
                    <a:pt x="0" y="394"/>
                  </a:lnTo>
                  <a:lnTo>
                    <a:pt x="430" y="0"/>
                  </a:lnTo>
                  <a:close/>
                </a:path>
              </a:pathLst>
            </a:custGeom>
            <a:solidFill>
              <a:schemeClr val="accent1"/>
            </a:solidFill>
            <a:ln w="11113">
              <a:solidFill>
                <a:srgbClr val="000000"/>
              </a:solidFill>
              <a:prstDash val="solid"/>
              <a:round/>
              <a:headEnd/>
              <a:tailEnd/>
            </a:ln>
          </p:spPr>
          <p:txBody>
            <a:bodyPr/>
            <a:lstStyle/>
            <a:p>
              <a:endParaRPr lang="el-GR"/>
            </a:p>
          </p:txBody>
        </p:sp>
      </p:grpSp>
      <p:sp>
        <p:nvSpPr>
          <p:cNvPr id="801796" name="Rectangle 4"/>
          <p:cNvSpPr>
            <a:spLocks noChangeArrowheads="1"/>
          </p:cNvSpPr>
          <p:nvPr/>
        </p:nvSpPr>
        <p:spPr bwMode="auto">
          <a:xfrm>
            <a:off x="1547942" y="1355725"/>
            <a:ext cx="1672518" cy="498828"/>
          </a:xfrm>
          <a:prstGeom prst="rect">
            <a:avLst/>
          </a:prstGeom>
          <a:noFill/>
          <a:ln w="12700">
            <a:noFill/>
            <a:miter lim="800000"/>
            <a:headEnd/>
            <a:tailEnd/>
          </a:ln>
          <a:effectLst/>
        </p:spPr>
        <p:txBody>
          <a:bodyPr wrap="none" lIns="99509" tIns="48882" rIns="99509" bIns="48882">
            <a:spAutoFit/>
          </a:bodyPr>
          <a:lstStyle/>
          <a:p>
            <a:pPr defTabSz="1004888"/>
            <a:r>
              <a:rPr lang="en-US" sz="2600" b="1">
                <a:effectLst>
                  <a:outerShdw blurRad="38100" dist="38100" dir="2700000" algn="tl">
                    <a:srgbClr val="C0C0C0"/>
                  </a:outerShdw>
                </a:effectLst>
                <a:latin typeface="Times New Roman" pitchFamily="18" charset="0"/>
              </a:rPr>
              <a:t>Class tests</a:t>
            </a:r>
          </a:p>
        </p:txBody>
      </p:sp>
      <p:sp>
        <p:nvSpPr>
          <p:cNvPr id="801797" name="Rectangle 5"/>
          <p:cNvSpPr>
            <a:spLocks noChangeArrowheads="1"/>
          </p:cNvSpPr>
          <p:nvPr/>
        </p:nvSpPr>
        <p:spPr bwMode="auto">
          <a:xfrm>
            <a:off x="6374177" y="1417639"/>
            <a:ext cx="1811980" cy="698883"/>
          </a:xfrm>
          <a:prstGeom prst="rect">
            <a:avLst/>
          </a:prstGeom>
          <a:noFill/>
          <a:ln w="12700">
            <a:noFill/>
            <a:miter lim="800000"/>
            <a:headEnd/>
            <a:tailEnd/>
          </a:ln>
          <a:effectLst/>
        </p:spPr>
        <p:txBody>
          <a:bodyPr wrap="none" lIns="99509" tIns="48882" rIns="99509" bIns="48882">
            <a:spAutoFit/>
          </a:bodyPr>
          <a:lstStyle/>
          <a:p>
            <a:pPr algn="ctr" defTabSz="1004888">
              <a:lnSpc>
                <a:spcPct val="75000"/>
              </a:lnSpc>
            </a:pPr>
            <a:r>
              <a:rPr lang="en-US" sz="2600" b="1">
                <a:effectLst>
                  <a:outerShdw blurRad="38100" dist="38100" dir="2700000" algn="tl">
                    <a:srgbClr val="C0C0C0"/>
                  </a:outerShdw>
                </a:effectLst>
                <a:latin typeface="Times New Roman" pitchFamily="18" charset="0"/>
              </a:rPr>
              <a:t>Integration</a:t>
            </a:r>
          </a:p>
          <a:p>
            <a:pPr algn="ctr" defTabSz="1004888">
              <a:lnSpc>
                <a:spcPct val="75000"/>
              </a:lnSpc>
            </a:pPr>
            <a:r>
              <a:rPr lang="en-US" sz="2600" b="1">
                <a:effectLst>
                  <a:outerShdw blurRad="38100" dist="38100" dir="2700000" algn="tl">
                    <a:srgbClr val="C0C0C0"/>
                  </a:outerShdw>
                </a:effectLst>
                <a:latin typeface="Times New Roman" pitchFamily="18" charset="0"/>
              </a:rPr>
              <a:t>tests</a:t>
            </a:r>
          </a:p>
        </p:txBody>
      </p:sp>
      <p:sp>
        <p:nvSpPr>
          <p:cNvPr id="801798" name="Rectangle 6"/>
          <p:cNvSpPr>
            <a:spLocks noChangeArrowheads="1"/>
          </p:cNvSpPr>
          <p:nvPr/>
        </p:nvSpPr>
        <p:spPr bwMode="auto">
          <a:xfrm>
            <a:off x="6861740" y="5019676"/>
            <a:ext cx="1672390" cy="698883"/>
          </a:xfrm>
          <a:prstGeom prst="rect">
            <a:avLst/>
          </a:prstGeom>
          <a:noFill/>
          <a:ln w="12700">
            <a:noFill/>
            <a:miter lim="800000"/>
            <a:headEnd/>
            <a:tailEnd/>
          </a:ln>
          <a:effectLst/>
        </p:spPr>
        <p:txBody>
          <a:bodyPr wrap="none" lIns="99509" tIns="48882" rIns="99509" bIns="48882">
            <a:spAutoFit/>
          </a:bodyPr>
          <a:lstStyle/>
          <a:p>
            <a:pPr algn="ctr" defTabSz="1004888">
              <a:lnSpc>
                <a:spcPct val="75000"/>
              </a:lnSpc>
            </a:pPr>
            <a:r>
              <a:rPr lang="en-US" sz="2600" b="1">
                <a:effectLst>
                  <a:outerShdw blurRad="38100" dist="38100" dir="2700000" algn="tl">
                    <a:srgbClr val="C0C0C0"/>
                  </a:outerShdw>
                </a:effectLst>
                <a:latin typeface="Times New Roman" pitchFamily="18" charset="0"/>
              </a:rPr>
              <a:t>Validation</a:t>
            </a:r>
          </a:p>
          <a:p>
            <a:pPr algn="ctr" defTabSz="1004888">
              <a:lnSpc>
                <a:spcPct val="75000"/>
              </a:lnSpc>
            </a:pPr>
            <a:r>
              <a:rPr lang="en-US" sz="2600" b="1">
                <a:effectLst>
                  <a:outerShdw blurRad="38100" dist="38100" dir="2700000" algn="tl">
                    <a:srgbClr val="C0C0C0"/>
                  </a:outerShdw>
                </a:effectLst>
                <a:latin typeface="Times New Roman" pitchFamily="18" charset="0"/>
              </a:rPr>
              <a:t>tests</a:t>
            </a:r>
          </a:p>
        </p:txBody>
      </p:sp>
      <p:sp>
        <p:nvSpPr>
          <p:cNvPr id="801799" name="Rectangle 7"/>
          <p:cNvSpPr>
            <a:spLocks noChangeArrowheads="1"/>
          </p:cNvSpPr>
          <p:nvPr/>
        </p:nvSpPr>
        <p:spPr bwMode="auto">
          <a:xfrm>
            <a:off x="1346749" y="5003801"/>
            <a:ext cx="1218869" cy="698883"/>
          </a:xfrm>
          <a:prstGeom prst="rect">
            <a:avLst/>
          </a:prstGeom>
          <a:noFill/>
          <a:ln w="12700">
            <a:noFill/>
            <a:miter lim="800000"/>
            <a:headEnd/>
            <a:tailEnd/>
          </a:ln>
          <a:effectLst/>
        </p:spPr>
        <p:txBody>
          <a:bodyPr wrap="none" lIns="99509" tIns="48882" rIns="99509" bIns="48882">
            <a:spAutoFit/>
          </a:bodyPr>
          <a:lstStyle/>
          <a:p>
            <a:pPr algn="ctr" defTabSz="1004888">
              <a:lnSpc>
                <a:spcPct val="75000"/>
              </a:lnSpc>
            </a:pPr>
            <a:r>
              <a:rPr lang="en-US" sz="2600" b="1">
                <a:effectLst>
                  <a:outerShdw blurRad="38100" dist="38100" dir="2700000" algn="tl">
                    <a:srgbClr val="C0C0C0"/>
                  </a:outerShdw>
                </a:effectLst>
                <a:latin typeface="Times New Roman" pitchFamily="18" charset="0"/>
              </a:rPr>
              <a:t>System</a:t>
            </a:r>
          </a:p>
          <a:p>
            <a:pPr algn="ctr" defTabSz="1004888">
              <a:lnSpc>
                <a:spcPct val="75000"/>
              </a:lnSpc>
            </a:pPr>
            <a:r>
              <a:rPr lang="en-US" sz="2600" b="1">
                <a:effectLst>
                  <a:outerShdw blurRad="38100" dist="38100" dir="2700000" algn="tl">
                    <a:srgbClr val="C0C0C0"/>
                  </a:outerShdw>
                </a:effectLst>
                <a:latin typeface="Times New Roman" pitchFamily="18" charset="0"/>
              </a:rPr>
              <a:t>tests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01820"/>
                                        </p:tgtEl>
                                        <p:attrNameLst>
                                          <p:attrName>style.visibility</p:attrName>
                                        </p:attrNameLst>
                                      </p:cBhvr>
                                      <p:to>
                                        <p:strVal val="visible"/>
                                      </p:to>
                                    </p:set>
                                    <p:anim calcmode="lin" valueType="num">
                                      <p:cBhvr>
                                        <p:cTn id="7" dur="500" fill="hold"/>
                                        <p:tgtEl>
                                          <p:spTgt spid="801820"/>
                                        </p:tgtEl>
                                        <p:attrNameLst>
                                          <p:attrName>ppt_w</p:attrName>
                                        </p:attrNameLst>
                                      </p:cBhvr>
                                      <p:tavLst>
                                        <p:tav tm="0">
                                          <p:val>
                                            <p:fltVal val="0"/>
                                          </p:val>
                                        </p:tav>
                                        <p:tav tm="100000">
                                          <p:val>
                                            <p:strVal val="#ppt_w"/>
                                          </p:val>
                                        </p:tav>
                                      </p:tavLst>
                                    </p:anim>
                                    <p:anim calcmode="lin" valueType="num">
                                      <p:cBhvr>
                                        <p:cTn id="8" dur="500" fill="hold"/>
                                        <p:tgtEl>
                                          <p:spTgt spid="801820"/>
                                        </p:tgtEl>
                                        <p:attrNameLst>
                                          <p:attrName>ppt_h</p:attrName>
                                        </p:attrNameLst>
                                      </p:cBhvr>
                                      <p:tavLst>
                                        <p:tav tm="0">
                                          <p:val>
                                            <p:fltVal val="0"/>
                                          </p:val>
                                        </p:tav>
                                        <p:tav tm="100000">
                                          <p:val>
                                            <p:strVal val="#ppt_h"/>
                                          </p:val>
                                        </p:tav>
                                      </p:tavLst>
                                    </p:anim>
                                    <p:animEffect transition="in" filter="fade">
                                      <p:cBhvr>
                                        <p:cTn id="9" dur="500"/>
                                        <p:tgtEl>
                                          <p:spTgt spid="8018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01796"/>
                                        </p:tgtEl>
                                        <p:attrNameLst>
                                          <p:attrName>style.visibility</p:attrName>
                                        </p:attrNameLst>
                                      </p:cBhvr>
                                      <p:to>
                                        <p:strVal val="visible"/>
                                      </p:to>
                                    </p:set>
                                    <p:animEffect transition="in" filter="wipe(left)">
                                      <p:cBhvr>
                                        <p:cTn id="13" dur="500"/>
                                        <p:tgtEl>
                                          <p:spTgt spid="80179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801797"/>
                                        </p:tgtEl>
                                        <p:attrNameLst>
                                          <p:attrName>style.visibility</p:attrName>
                                        </p:attrNameLst>
                                      </p:cBhvr>
                                      <p:to>
                                        <p:strVal val="visible"/>
                                      </p:to>
                                    </p:set>
                                    <p:animEffect transition="in" filter="wipe(right)">
                                      <p:cBhvr>
                                        <p:cTn id="21" dur="500"/>
                                        <p:tgtEl>
                                          <p:spTgt spid="80179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801798"/>
                                        </p:tgtEl>
                                        <p:attrNameLst>
                                          <p:attrName>style.visibility</p:attrName>
                                        </p:attrNameLst>
                                      </p:cBhvr>
                                      <p:to>
                                        <p:strVal val="visible"/>
                                      </p:to>
                                    </p:set>
                                    <p:animEffect transition="in" filter="wipe(right)">
                                      <p:cBhvr>
                                        <p:cTn id="29" dur="500"/>
                                        <p:tgtEl>
                                          <p:spTgt spid="801798"/>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01799"/>
                                        </p:tgtEl>
                                        <p:attrNameLst>
                                          <p:attrName>style.visibility</p:attrName>
                                        </p:attrNameLst>
                                      </p:cBhvr>
                                      <p:to>
                                        <p:strVal val="visible"/>
                                      </p:to>
                                    </p:set>
                                    <p:animEffect transition="in" filter="wipe(left)">
                                      <p:cBhvr>
                                        <p:cTn id="37" dur="500"/>
                                        <p:tgtEl>
                                          <p:spTgt spid="80179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20" grpId="0"/>
      <p:bldP spid="801796" grpId="0"/>
      <p:bldP spid="801797" grpId="0"/>
      <p:bldP spid="801798" grpId="0"/>
      <p:bldP spid="80179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a:t>[1] Class Testing</a:t>
            </a:r>
          </a:p>
        </p:txBody>
      </p:sp>
      <p:sp>
        <p:nvSpPr>
          <p:cNvPr id="813059" name="Rectangle 3"/>
          <p:cNvSpPr>
            <a:spLocks noGrp="1" noChangeArrowheads="1"/>
          </p:cNvSpPr>
          <p:nvPr>
            <p:ph type="body" idx="1"/>
          </p:nvPr>
        </p:nvSpPr>
        <p:spPr/>
        <p:txBody>
          <a:bodyPr/>
          <a:lstStyle/>
          <a:p>
            <a:r>
              <a:rPr lang="en-US" sz="2400" dirty="0"/>
              <a:t>Smallest testable unit is the encapsulated class</a:t>
            </a:r>
          </a:p>
          <a:p>
            <a:r>
              <a:rPr lang="en-US" sz="2400" dirty="0"/>
              <a:t>Test each operation as part of a class hierarchy </a:t>
            </a:r>
            <a:br>
              <a:rPr lang="en-US" sz="2400" dirty="0"/>
            </a:br>
            <a:r>
              <a:rPr lang="en-US" sz="2400" dirty="0"/>
              <a:t>because its class hierarchy defines its context of use</a:t>
            </a:r>
          </a:p>
          <a:p>
            <a:r>
              <a:rPr lang="en-US" sz="2400" dirty="0"/>
              <a:t>Approach:</a:t>
            </a:r>
          </a:p>
          <a:p>
            <a:pPr lvl="1">
              <a:buFont typeface="Symbol" pitchFamily="18" charset="2"/>
              <a:buChar char="-"/>
            </a:pPr>
            <a:r>
              <a:rPr lang="en-US" sz="2000" dirty="0"/>
              <a:t>Test each method (and constructor) within a class</a:t>
            </a:r>
          </a:p>
          <a:p>
            <a:pPr lvl="1">
              <a:buFont typeface="Symbol" pitchFamily="18" charset="2"/>
              <a:buChar char="-"/>
            </a:pPr>
            <a:r>
              <a:rPr lang="en-US" sz="2000" dirty="0"/>
              <a:t>Test the state behavior (attributes) of the class between methods</a:t>
            </a:r>
          </a:p>
          <a:p>
            <a:r>
              <a:rPr lang="en-US" sz="2400" i="1" dirty="0"/>
              <a:t>How is class testing different from conventional testing?</a:t>
            </a:r>
          </a:p>
          <a:p>
            <a:r>
              <a:rPr lang="en-US" sz="2400" dirty="0"/>
              <a:t>Conventional testing focuses on input-process-output, </a:t>
            </a:r>
            <a:br>
              <a:rPr lang="en-US" sz="2400" dirty="0"/>
            </a:br>
            <a:r>
              <a:rPr lang="en-US" sz="2400" dirty="0"/>
              <a:t>whereas class testing focuses on each method, then designing sequences of methods to exercise states of a </a:t>
            </a:r>
            <a:r>
              <a:rPr lang="en-US" sz="2400" dirty="0" smtClean="0"/>
              <a:t>class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3058"/>
                                        </p:tgtEl>
                                        <p:attrNameLst>
                                          <p:attrName>style.visibility</p:attrName>
                                        </p:attrNameLst>
                                      </p:cBhvr>
                                      <p:to>
                                        <p:strVal val="visible"/>
                                      </p:to>
                                    </p:set>
                                    <p:anim calcmode="lin" valueType="num">
                                      <p:cBhvr>
                                        <p:cTn id="7" dur="500" fill="hold"/>
                                        <p:tgtEl>
                                          <p:spTgt spid="813058"/>
                                        </p:tgtEl>
                                        <p:attrNameLst>
                                          <p:attrName>ppt_w</p:attrName>
                                        </p:attrNameLst>
                                      </p:cBhvr>
                                      <p:tavLst>
                                        <p:tav tm="0">
                                          <p:val>
                                            <p:fltVal val="0"/>
                                          </p:val>
                                        </p:tav>
                                        <p:tav tm="100000">
                                          <p:val>
                                            <p:strVal val="#ppt_w"/>
                                          </p:val>
                                        </p:tav>
                                      </p:tavLst>
                                    </p:anim>
                                    <p:anim calcmode="lin" valueType="num">
                                      <p:cBhvr>
                                        <p:cTn id="8" dur="500" fill="hold"/>
                                        <p:tgtEl>
                                          <p:spTgt spid="813058"/>
                                        </p:tgtEl>
                                        <p:attrNameLst>
                                          <p:attrName>ppt_h</p:attrName>
                                        </p:attrNameLst>
                                      </p:cBhvr>
                                      <p:tavLst>
                                        <p:tav tm="0">
                                          <p:val>
                                            <p:fltVal val="0"/>
                                          </p:val>
                                        </p:tav>
                                        <p:tav tm="100000">
                                          <p:val>
                                            <p:strVal val="#ppt_h"/>
                                          </p:val>
                                        </p:tav>
                                      </p:tavLst>
                                    </p:anim>
                                    <p:animEffect transition="in" filter="fade">
                                      <p:cBhvr>
                                        <p:cTn id="9" dur="500"/>
                                        <p:tgtEl>
                                          <p:spTgt spid="81305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13059">
                                            <p:txEl>
                                              <p:pRg st="0" end="0"/>
                                            </p:txEl>
                                          </p:spTgt>
                                        </p:tgtEl>
                                        <p:attrNameLst>
                                          <p:attrName>style.visibility</p:attrName>
                                        </p:attrNameLst>
                                      </p:cBhvr>
                                      <p:to>
                                        <p:strVal val="visible"/>
                                      </p:to>
                                    </p:set>
                                    <p:animEffect transition="in" filter="fade">
                                      <p:cBhvr>
                                        <p:cTn id="13" dur="500">
                                          <p:stCondLst>
                                            <p:cond delay="0"/>
                                          </p:stCondLst>
                                        </p:cTn>
                                        <p:tgtEl>
                                          <p:spTgt spid="813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3059">
                                            <p:txEl>
                                              <p:pRg st="1" end="1"/>
                                            </p:txEl>
                                          </p:spTgt>
                                        </p:tgtEl>
                                        <p:attrNameLst>
                                          <p:attrName>style.visibility</p:attrName>
                                        </p:attrNameLst>
                                      </p:cBhvr>
                                      <p:to>
                                        <p:strVal val="visible"/>
                                      </p:to>
                                    </p:set>
                                    <p:animEffect transition="in" filter="fade">
                                      <p:cBhvr>
                                        <p:cTn id="18" dur="500">
                                          <p:stCondLst>
                                            <p:cond delay="0"/>
                                          </p:stCondLst>
                                        </p:cTn>
                                        <p:tgtEl>
                                          <p:spTgt spid="813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3059">
                                            <p:txEl>
                                              <p:pRg st="2" end="2"/>
                                            </p:txEl>
                                          </p:spTgt>
                                        </p:tgtEl>
                                        <p:attrNameLst>
                                          <p:attrName>style.visibility</p:attrName>
                                        </p:attrNameLst>
                                      </p:cBhvr>
                                      <p:to>
                                        <p:strVal val="visible"/>
                                      </p:to>
                                    </p:set>
                                    <p:animEffect transition="in" filter="fade">
                                      <p:cBhvr>
                                        <p:cTn id="23" dur="500">
                                          <p:stCondLst>
                                            <p:cond delay="0"/>
                                          </p:stCondLst>
                                        </p:cTn>
                                        <p:tgtEl>
                                          <p:spTgt spid="81305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3059">
                                            <p:txEl>
                                              <p:pRg st="3" end="3"/>
                                            </p:txEl>
                                          </p:spTgt>
                                        </p:tgtEl>
                                        <p:attrNameLst>
                                          <p:attrName>style.visibility</p:attrName>
                                        </p:attrNameLst>
                                      </p:cBhvr>
                                      <p:to>
                                        <p:strVal val="visible"/>
                                      </p:to>
                                    </p:set>
                                    <p:animEffect transition="in" filter="fade">
                                      <p:cBhvr>
                                        <p:cTn id="26" dur="500">
                                          <p:stCondLst>
                                            <p:cond delay="0"/>
                                          </p:stCondLst>
                                        </p:cTn>
                                        <p:tgtEl>
                                          <p:spTgt spid="813059">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3059">
                                            <p:txEl>
                                              <p:pRg st="4" end="4"/>
                                            </p:txEl>
                                          </p:spTgt>
                                        </p:tgtEl>
                                        <p:attrNameLst>
                                          <p:attrName>style.visibility</p:attrName>
                                        </p:attrNameLst>
                                      </p:cBhvr>
                                      <p:to>
                                        <p:strVal val="visible"/>
                                      </p:to>
                                    </p:set>
                                    <p:animEffect transition="in" filter="fade">
                                      <p:cBhvr>
                                        <p:cTn id="29" dur="500">
                                          <p:stCondLst>
                                            <p:cond delay="0"/>
                                          </p:stCondLst>
                                        </p:cTn>
                                        <p:tgtEl>
                                          <p:spTgt spid="81305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3059">
                                            <p:txEl>
                                              <p:pRg st="5" end="5"/>
                                            </p:txEl>
                                          </p:spTgt>
                                        </p:tgtEl>
                                        <p:attrNameLst>
                                          <p:attrName>style.visibility</p:attrName>
                                        </p:attrNameLst>
                                      </p:cBhvr>
                                      <p:to>
                                        <p:strVal val="visible"/>
                                      </p:to>
                                    </p:set>
                                    <p:animEffect transition="in" filter="fade">
                                      <p:cBhvr>
                                        <p:cTn id="34" dur="500">
                                          <p:stCondLst>
                                            <p:cond delay="0"/>
                                          </p:stCondLst>
                                        </p:cTn>
                                        <p:tgtEl>
                                          <p:spTgt spid="81305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3059">
                                            <p:txEl>
                                              <p:pRg st="6" end="6"/>
                                            </p:txEl>
                                          </p:spTgt>
                                        </p:tgtEl>
                                        <p:attrNameLst>
                                          <p:attrName>style.visibility</p:attrName>
                                        </p:attrNameLst>
                                      </p:cBhvr>
                                      <p:to>
                                        <p:strVal val="visible"/>
                                      </p:to>
                                    </p:set>
                                    <p:animEffect transition="in" filter="fade">
                                      <p:cBhvr>
                                        <p:cTn id="39" dur="500">
                                          <p:stCondLst>
                                            <p:cond delay="0"/>
                                          </p:stCondLst>
                                        </p:cTn>
                                        <p:tgtEl>
                                          <p:spTgt spid="813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8" grpId="0"/>
      <p:bldP spid="8130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31" name="Rectangle 1039"/>
          <p:cNvSpPr>
            <a:spLocks noGrp="1" noChangeArrowheads="1"/>
          </p:cNvSpPr>
          <p:nvPr>
            <p:ph type="title"/>
          </p:nvPr>
        </p:nvSpPr>
        <p:spPr/>
        <p:txBody>
          <a:bodyPr/>
          <a:lstStyle/>
          <a:p>
            <a:r>
              <a:rPr lang="en-US"/>
              <a:t>Class Testing Process</a:t>
            </a:r>
          </a:p>
        </p:txBody>
      </p:sp>
      <p:pic>
        <p:nvPicPr>
          <p:cNvPr id="802819" name="Picture 1027"/>
          <p:cNvPicPr>
            <a:picLocks noChangeArrowheads="1"/>
          </p:cNvPicPr>
          <p:nvPr/>
        </p:nvPicPr>
        <p:blipFill>
          <a:blip r:embed="rId2" cstate="print"/>
          <a:srcRect/>
          <a:stretch>
            <a:fillRect/>
          </a:stretch>
        </p:blipFill>
        <p:spPr bwMode="auto">
          <a:xfrm>
            <a:off x="1457060" y="1604963"/>
            <a:ext cx="2321913" cy="2451100"/>
          </a:xfrm>
          <a:prstGeom prst="rect">
            <a:avLst/>
          </a:prstGeom>
          <a:noFill/>
          <a:ln w="12700">
            <a:noFill/>
            <a:miter lim="800000"/>
            <a:headEnd/>
            <a:tailEnd/>
          </a:ln>
          <a:effectLst/>
        </p:spPr>
      </p:pic>
      <p:pic>
        <p:nvPicPr>
          <p:cNvPr id="802820" name="Picture 1028"/>
          <p:cNvPicPr>
            <a:picLocks noChangeArrowheads="1"/>
          </p:cNvPicPr>
          <p:nvPr/>
        </p:nvPicPr>
        <p:blipFill>
          <a:blip r:embed="rId3" cstate="print"/>
          <a:srcRect/>
          <a:stretch>
            <a:fillRect/>
          </a:stretch>
        </p:blipFill>
        <p:spPr bwMode="auto">
          <a:xfrm>
            <a:off x="5881008" y="1931988"/>
            <a:ext cx="2299926" cy="1625600"/>
          </a:xfrm>
          <a:prstGeom prst="rect">
            <a:avLst/>
          </a:prstGeom>
          <a:noFill/>
          <a:ln w="12700">
            <a:noFill/>
            <a:miter lim="800000"/>
            <a:headEnd/>
            <a:tailEnd/>
          </a:ln>
          <a:effectLst/>
        </p:spPr>
      </p:pic>
      <p:pic>
        <p:nvPicPr>
          <p:cNvPr id="802821" name="Picture 1029"/>
          <p:cNvPicPr>
            <a:picLocks noChangeArrowheads="1"/>
          </p:cNvPicPr>
          <p:nvPr/>
        </p:nvPicPr>
        <p:blipFill>
          <a:blip r:embed="rId4" cstate="print"/>
          <a:srcRect/>
          <a:stretch>
            <a:fillRect/>
          </a:stretch>
        </p:blipFill>
        <p:spPr bwMode="auto">
          <a:xfrm>
            <a:off x="4135176" y="3998914"/>
            <a:ext cx="1219591" cy="1863725"/>
          </a:xfrm>
          <a:prstGeom prst="rect">
            <a:avLst/>
          </a:prstGeom>
          <a:noFill/>
          <a:ln w="12700">
            <a:noFill/>
            <a:miter lim="800000"/>
            <a:headEnd/>
            <a:tailEnd/>
          </a:ln>
          <a:effectLst/>
        </p:spPr>
      </p:pic>
      <p:sp>
        <p:nvSpPr>
          <p:cNvPr id="802822" name="Rectangle 1030"/>
          <p:cNvSpPr>
            <a:spLocks noChangeArrowheads="1"/>
          </p:cNvSpPr>
          <p:nvPr/>
        </p:nvSpPr>
        <p:spPr bwMode="auto">
          <a:xfrm>
            <a:off x="4234854" y="2251076"/>
            <a:ext cx="1448264" cy="1057275"/>
          </a:xfrm>
          <a:prstGeom prst="rect">
            <a:avLst/>
          </a:prstGeom>
          <a:solidFill>
            <a:schemeClr val="accent2"/>
          </a:solidFill>
          <a:ln w="12700">
            <a:solidFill>
              <a:schemeClr val="tx1"/>
            </a:solidFill>
            <a:miter lim="800000"/>
            <a:headEnd/>
            <a:tailEnd/>
          </a:ln>
          <a:effectLst>
            <a:outerShdw dist="107763" dir="2700000" algn="ctr" rotWithShape="0">
              <a:schemeClr val="bg2"/>
            </a:outerShdw>
          </a:effectLst>
        </p:spPr>
        <p:txBody>
          <a:bodyPr wrap="none" anchor="ctr"/>
          <a:lstStyle/>
          <a:p>
            <a:endParaRPr lang="el-GR"/>
          </a:p>
        </p:txBody>
      </p:sp>
      <p:sp>
        <p:nvSpPr>
          <p:cNvPr id="802823" name="Rectangle 1031"/>
          <p:cNvSpPr>
            <a:spLocks noChangeArrowheads="1"/>
          </p:cNvSpPr>
          <p:nvPr/>
        </p:nvSpPr>
        <p:spPr bwMode="auto">
          <a:xfrm>
            <a:off x="4381110" y="2289176"/>
            <a:ext cx="1183603" cy="998965"/>
          </a:xfrm>
          <a:prstGeom prst="rect">
            <a:avLst/>
          </a:prstGeom>
          <a:noFill/>
          <a:ln w="12700">
            <a:noFill/>
            <a:miter lim="800000"/>
            <a:headEnd/>
            <a:tailEnd/>
          </a:ln>
          <a:effectLst/>
        </p:spPr>
        <p:txBody>
          <a:bodyPr wrap="none" lIns="99509" tIns="48882" rIns="99509" bIns="48882">
            <a:spAutoFit/>
          </a:bodyPr>
          <a:lstStyle/>
          <a:p>
            <a:pPr algn="ctr" defTabSz="1004888">
              <a:lnSpc>
                <a:spcPct val="75000"/>
              </a:lnSpc>
            </a:pPr>
            <a:r>
              <a:rPr lang="en-US" sz="2600" b="1">
                <a:effectLst>
                  <a:outerShdw blurRad="38100" dist="38100" dir="2700000" algn="tl">
                    <a:srgbClr val="C0C0C0"/>
                  </a:outerShdw>
                </a:effectLst>
                <a:latin typeface="Helvetica" pitchFamily="34" charset="0"/>
              </a:rPr>
              <a:t>class</a:t>
            </a:r>
          </a:p>
          <a:p>
            <a:pPr algn="ctr" defTabSz="1004888">
              <a:lnSpc>
                <a:spcPct val="75000"/>
              </a:lnSpc>
            </a:pPr>
            <a:r>
              <a:rPr lang="en-US" sz="2600" b="1">
                <a:effectLst>
                  <a:outerShdw blurRad="38100" dist="38100" dir="2700000" algn="tl">
                    <a:srgbClr val="C0C0C0"/>
                  </a:outerShdw>
                </a:effectLst>
                <a:latin typeface="Helvetica" pitchFamily="34" charset="0"/>
              </a:rPr>
              <a:t>to be</a:t>
            </a:r>
          </a:p>
          <a:p>
            <a:pPr algn="ctr" defTabSz="1004888">
              <a:lnSpc>
                <a:spcPct val="75000"/>
              </a:lnSpc>
            </a:pPr>
            <a:r>
              <a:rPr lang="en-US" sz="2600" b="1">
                <a:effectLst>
                  <a:outerShdw blurRad="38100" dist="38100" dir="2700000" algn="tl">
                    <a:srgbClr val="C0C0C0"/>
                  </a:outerShdw>
                </a:effectLst>
                <a:latin typeface="Helvetica" pitchFamily="34" charset="0"/>
              </a:rPr>
              <a:t>tested</a:t>
            </a:r>
          </a:p>
        </p:txBody>
      </p:sp>
      <p:sp>
        <p:nvSpPr>
          <p:cNvPr id="802824" name="Rectangle 1032"/>
          <p:cNvSpPr>
            <a:spLocks noChangeArrowheads="1"/>
          </p:cNvSpPr>
          <p:nvPr/>
        </p:nvSpPr>
        <p:spPr bwMode="auto">
          <a:xfrm>
            <a:off x="5420730" y="4541838"/>
            <a:ext cx="1504203" cy="498828"/>
          </a:xfrm>
          <a:prstGeom prst="rect">
            <a:avLst/>
          </a:prstGeom>
          <a:noFill/>
          <a:ln w="12700">
            <a:noFill/>
            <a:miter lim="800000"/>
            <a:headEnd/>
            <a:tailEnd/>
          </a:ln>
          <a:effectLst/>
        </p:spPr>
        <p:txBody>
          <a:bodyPr wrap="none" lIns="99509" tIns="48882" rIns="99509" bIns="48882">
            <a:spAutoFit/>
          </a:bodyPr>
          <a:lstStyle/>
          <a:p>
            <a:pPr defTabSz="1004888"/>
            <a:r>
              <a:rPr lang="en-US" sz="2600" b="1">
                <a:effectLst>
                  <a:outerShdw blurRad="38100" dist="38100" dir="2700000" algn="tl">
                    <a:srgbClr val="C0C0C0"/>
                  </a:outerShdw>
                </a:effectLst>
                <a:latin typeface="Times New Roman" pitchFamily="18" charset="0"/>
              </a:rPr>
              <a:t>test cases</a:t>
            </a:r>
          </a:p>
        </p:txBody>
      </p:sp>
      <p:sp>
        <p:nvSpPr>
          <p:cNvPr id="802825" name="AutoShape 1033"/>
          <p:cNvSpPr>
            <a:spLocks noChangeArrowheads="1"/>
          </p:cNvSpPr>
          <p:nvPr/>
        </p:nvSpPr>
        <p:spPr bwMode="auto">
          <a:xfrm>
            <a:off x="3752588" y="2736851"/>
            <a:ext cx="419234" cy="371475"/>
          </a:xfrm>
          <a:prstGeom prst="rightArrow">
            <a:avLst>
              <a:gd name="adj1" fmla="val 50000"/>
              <a:gd name="adj2" fmla="val 61117"/>
            </a:avLst>
          </a:prstGeom>
          <a:solidFill>
            <a:schemeClr val="tx2"/>
          </a:solidFill>
          <a:ln w="12700">
            <a:solidFill>
              <a:schemeClr val="tx1"/>
            </a:solidFill>
            <a:miter lim="800000"/>
            <a:headEnd/>
            <a:tailEnd/>
          </a:ln>
          <a:effectLst/>
        </p:spPr>
        <p:txBody>
          <a:bodyPr wrap="none" anchor="ctr"/>
          <a:lstStyle/>
          <a:p>
            <a:endParaRPr lang="el-GR"/>
          </a:p>
        </p:txBody>
      </p:sp>
      <p:sp>
        <p:nvSpPr>
          <p:cNvPr id="802826" name="AutoShape 1034"/>
          <p:cNvSpPr>
            <a:spLocks noChangeArrowheads="1"/>
          </p:cNvSpPr>
          <p:nvPr/>
        </p:nvSpPr>
        <p:spPr bwMode="auto">
          <a:xfrm>
            <a:off x="5873679" y="2708276"/>
            <a:ext cx="661100" cy="371475"/>
          </a:xfrm>
          <a:prstGeom prst="rightArrow">
            <a:avLst>
              <a:gd name="adj1" fmla="val 50000"/>
              <a:gd name="adj2" fmla="val 96376"/>
            </a:avLst>
          </a:prstGeom>
          <a:solidFill>
            <a:schemeClr val="tx2"/>
          </a:solidFill>
          <a:ln w="12700">
            <a:solidFill>
              <a:schemeClr val="tx1"/>
            </a:solidFill>
            <a:miter lim="800000"/>
            <a:headEnd/>
            <a:tailEnd/>
          </a:ln>
          <a:effectLst/>
        </p:spPr>
        <p:txBody>
          <a:bodyPr wrap="none" anchor="ctr"/>
          <a:lstStyle/>
          <a:p>
            <a:endParaRPr lang="el-GR"/>
          </a:p>
        </p:txBody>
      </p:sp>
      <p:sp>
        <p:nvSpPr>
          <p:cNvPr id="802827" name="Rectangle 1035"/>
          <p:cNvSpPr>
            <a:spLocks noChangeArrowheads="1"/>
          </p:cNvSpPr>
          <p:nvPr/>
        </p:nvSpPr>
        <p:spPr bwMode="auto">
          <a:xfrm>
            <a:off x="7072748" y="3556000"/>
            <a:ext cx="1139103" cy="498828"/>
          </a:xfrm>
          <a:prstGeom prst="rect">
            <a:avLst/>
          </a:prstGeom>
          <a:noFill/>
          <a:ln w="12700">
            <a:noFill/>
            <a:miter lim="800000"/>
            <a:headEnd/>
            <a:tailEnd/>
          </a:ln>
          <a:effectLst/>
        </p:spPr>
        <p:txBody>
          <a:bodyPr wrap="none" lIns="99509" tIns="48882" rIns="99509" bIns="48882">
            <a:spAutoFit/>
          </a:bodyPr>
          <a:lstStyle/>
          <a:p>
            <a:pPr defTabSz="1004888"/>
            <a:r>
              <a:rPr lang="en-US" sz="2600" b="1">
                <a:effectLst>
                  <a:outerShdw blurRad="38100" dist="38100" dir="2700000" algn="tl">
                    <a:srgbClr val="C0C0C0"/>
                  </a:outerShdw>
                </a:effectLst>
                <a:latin typeface="Times New Roman" pitchFamily="18" charset="0"/>
              </a:rPr>
              <a:t>results</a:t>
            </a:r>
          </a:p>
        </p:txBody>
      </p:sp>
      <p:sp>
        <p:nvSpPr>
          <p:cNvPr id="802828" name="AutoShape 1036"/>
          <p:cNvSpPr>
            <a:spLocks noChangeArrowheads="1"/>
          </p:cNvSpPr>
          <p:nvPr/>
        </p:nvSpPr>
        <p:spPr bwMode="auto">
          <a:xfrm rot="16200000">
            <a:off x="4583968" y="3487985"/>
            <a:ext cx="357187" cy="369395"/>
          </a:xfrm>
          <a:prstGeom prst="rightArrow">
            <a:avLst>
              <a:gd name="adj1" fmla="val 50000"/>
              <a:gd name="adj2" fmla="val 50005"/>
            </a:avLst>
          </a:prstGeom>
          <a:solidFill>
            <a:schemeClr val="tx2"/>
          </a:solidFill>
          <a:ln w="12700">
            <a:solidFill>
              <a:schemeClr val="tx1"/>
            </a:solidFill>
            <a:miter lim="800000"/>
            <a:headEnd/>
            <a:tailEnd/>
          </a:ln>
          <a:effectLst/>
        </p:spPr>
        <p:txBody>
          <a:bodyPr wrap="none" anchor="ctr"/>
          <a:lstStyle/>
          <a:p>
            <a:endParaRPr lang="el-GR"/>
          </a:p>
        </p:txBody>
      </p:sp>
      <p:sp>
        <p:nvSpPr>
          <p:cNvPr id="802829" name="Rectangle 1037"/>
          <p:cNvSpPr>
            <a:spLocks noChangeArrowheads="1"/>
          </p:cNvSpPr>
          <p:nvPr/>
        </p:nvSpPr>
        <p:spPr bwMode="auto">
          <a:xfrm>
            <a:off x="1852840" y="4175126"/>
            <a:ext cx="1422450" cy="738894"/>
          </a:xfrm>
          <a:prstGeom prst="rect">
            <a:avLst/>
          </a:prstGeom>
          <a:noFill/>
          <a:ln w="12700">
            <a:noFill/>
            <a:miter lim="800000"/>
            <a:headEnd/>
            <a:tailEnd/>
          </a:ln>
          <a:effectLst/>
        </p:spPr>
        <p:txBody>
          <a:bodyPr wrap="none" lIns="99509" tIns="48882" rIns="99509" bIns="48882">
            <a:spAutoFit/>
          </a:bodyPr>
          <a:lstStyle/>
          <a:p>
            <a:pPr defTabSz="1004888">
              <a:lnSpc>
                <a:spcPct val="80000"/>
              </a:lnSpc>
            </a:pPr>
            <a:r>
              <a:rPr lang="en-US" sz="2600" b="1">
                <a:effectLst>
                  <a:outerShdw blurRad="38100" dist="38100" dir="2700000" algn="tl">
                    <a:srgbClr val="C0C0C0"/>
                  </a:outerShdw>
                </a:effectLst>
                <a:latin typeface="Times New Roman" pitchFamily="18" charset="0"/>
              </a:rPr>
              <a:t>software</a:t>
            </a:r>
          </a:p>
          <a:p>
            <a:pPr defTabSz="1004888">
              <a:lnSpc>
                <a:spcPct val="80000"/>
              </a:lnSpc>
            </a:pPr>
            <a:r>
              <a:rPr lang="en-US" sz="2600" b="1">
                <a:effectLst>
                  <a:outerShdw blurRad="38100" dist="38100" dir="2700000" algn="tl">
                    <a:srgbClr val="C0C0C0"/>
                  </a:outerShdw>
                </a:effectLst>
                <a:latin typeface="Times New Roman" pitchFamily="18" charset="0"/>
              </a:rPr>
              <a:t>engineer</a:t>
            </a:r>
          </a:p>
        </p:txBody>
      </p:sp>
      <p:sp>
        <p:nvSpPr>
          <p:cNvPr id="802830" name="AutoShape 1038"/>
          <p:cNvSpPr>
            <a:spLocks noChangeArrowheads="1"/>
          </p:cNvSpPr>
          <p:nvPr/>
        </p:nvSpPr>
        <p:spPr bwMode="auto">
          <a:xfrm rot="8345476">
            <a:off x="6586084" y="4191001"/>
            <a:ext cx="661100" cy="371475"/>
          </a:xfrm>
          <a:prstGeom prst="rightArrow">
            <a:avLst>
              <a:gd name="adj1" fmla="val 50000"/>
              <a:gd name="adj2" fmla="val 96376"/>
            </a:avLst>
          </a:prstGeom>
          <a:solidFill>
            <a:schemeClr val="tx2"/>
          </a:solidFill>
          <a:ln w="12700">
            <a:solidFill>
              <a:schemeClr val="tx1"/>
            </a:solidFill>
            <a:miter lim="800000"/>
            <a:headEnd/>
            <a:tailEnd/>
          </a:ln>
          <a:effectLst/>
        </p:spPr>
        <p:txBody>
          <a:bodyPr wrap="none" anchor="ctr"/>
          <a:lstStyle/>
          <a:p>
            <a:endParaRPr lang="el-GR"/>
          </a:p>
        </p:txBody>
      </p:sp>
      <p:sp>
        <p:nvSpPr>
          <p:cNvPr id="802834" name="Rectangle 1042"/>
          <p:cNvSpPr>
            <a:spLocks noChangeArrowheads="1"/>
          </p:cNvSpPr>
          <p:nvPr/>
        </p:nvSpPr>
        <p:spPr bwMode="auto">
          <a:xfrm>
            <a:off x="4079474" y="1752600"/>
            <a:ext cx="1977089" cy="498828"/>
          </a:xfrm>
          <a:prstGeom prst="rect">
            <a:avLst/>
          </a:prstGeom>
          <a:noFill/>
          <a:ln w="12700">
            <a:noFill/>
            <a:miter lim="800000"/>
            <a:headEnd/>
            <a:tailEnd/>
          </a:ln>
          <a:effectLst/>
        </p:spPr>
        <p:txBody>
          <a:bodyPr wrap="none" lIns="99509" tIns="48882" rIns="99509" bIns="48882">
            <a:spAutoFit/>
          </a:bodyPr>
          <a:lstStyle/>
          <a:p>
            <a:pPr defTabSz="1004888"/>
            <a:r>
              <a:rPr lang="en-US" sz="2600" b="1">
                <a:effectLst>
                  <a:outerShdw blurRad="38100" dist="38100" dir="2700000" algn="tl">
                    <a:srgbClr val="C0C0C0"/>
                  </a:outerShdw>
                </a:effectLst>
                <a:latin typeface="Times New Roman" pitchFamily="18" charset="0"/>
              </a:rPr>
              <a:t>How to test?</a:t>
            </a:r>
          </a:p>
        </p:txBody>
      </p:sp>
      <p:sp>
        <p:nvSpPr>
          <p:cNvPr id="802835" name="Rectangle 1043"/>
          <p:cNvSpPr>
            <a:spLocks noChangeArrowheads="1"/>
          </p:cNvSpPr>
          <p:nvPr/>
        </p:nvSpPr>
        <p:spPr bwMode="auto">
          <a:xfrm>
            <a:off x="6964275" y="4648200"/>
            <a:ext cx="1829386" cy="898938"/>
          </a:xfrm>
          <a:prstGeom prst="rect">
            <a:avLst/>
          </a:prstGeom>
          <a:noFill/>
          <a:ln w="12700">
            <a:noFill/>
            <a:miter lim="800000"/>
            <a:headEnd/>
            <a:tailEnd/>
          </a:ln>
          <a:effectLst/>
        </p:spPr>
        <p:txBody>
          <a:bodyPr lIns="99509" tIns="48882" rIns="99509" bIns="48882">
            <a:spAutoFit/>
          </a:bodyPr>
          <a:lstStyle/>
          <a:p>
            <a:pPr defTabSz="1004888"/>
            <a:r>
              <a:rPr lang="en-US" sz="2600" b="1">
                <a:effectLst>
                  <a:outerShdw blurRad="38100" dist="38100" dir="2700000" algn="tl">
                    <a:srgbClr val="C0C0C0"/>
                  </a:outerShdw>
                </a:effectLst>
                <a:latin typeface="Times New Roman" pitchFamily="18" charset="0"/>
              </a:rPr>
              <a:t>Why a loop?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02831"/>
                                        </p:tgtEl>
                                        <p:attrNameLst>
                                          <p:attrName>style.visibility</p:attrName>
                                        </p:attrNameLst>
                                      </p:cBhvr>
                                      <p:to>
                                        <p:strVal val="visible"/>
                                      </p:to>
                                    </p:set>
                                    <p:anim calcmode="lin" valueType="num">
                                      <p:cBhvr>
                                        <p:cTn id="7" dur="500" fill="hold"/>
                                        <p:tgtEl>
                                          <p:spTgt spid="802831"/>
                                        </p:tgtEl>
                                        <p:attrNameLst>
                                          <p:attrName>ppt_w</p:attrName>
                                        </p:attrNameLst>
                                      </p:cBhvr>
                                      <p:tavLst>
                                        <p:tav tm="0">
                                          <p:val>
                                            <p:fltVal val="0"/>
                                          </p:val>
                                        </p:tav>
                                        <p:tav tm="100000">
                                          <p:val>
                                            <p:strVal val="#ppt_w"/>
                                          </p:val>
                                        </p:tav>
                                      </p:tavLst>
                                    </p:anim>
                                    <p:anim calcmode="lin" valueType="num">
                                      <p:cBhvr>
                                        <p:cTn id="8" dur="500" fill="hold"/>
                                        <p:tgtEl>
                                          <p:spTgt spid="802831"/>
                                        </p:tgtEl>
                                        <p:attrNameLst>
                                          <p:attrName>ppt_h</p:attrName>
                                        </p:attrNameLst>
                                      </p:cBhvr>
                                      <p:tavLst>
                                        <p:tav tm="0">
                                          <p:val>
                                            <p:fltVal val="0"/>
                                          </p:val>
                                        </p:tav>
                                        <p:tav tm="100000">
                                          <p:val>
                                            <p:strVal val="#ppt_h"/>
                                          </p:val>
                                        </p:tav>
                                      </p:tavLst>
                                    </p:anim>
                                    <p:animEffect transition="in" filter="fade">
                                      <p:cBhvr>
                                        <p:cTn id="9" dur="500"/>
                                        <p:tgtEl>
                                          <p:spTgt spid="80283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02829"/>
                                        </p:tgtEl>
                                        <p:attrNameLst>
                                          <p:attrName>style.visibility</p:attrName>
                                        </p:attrNameLst>
                                      </p:cBhvr>
                                      <p:to>
                                        <p:strVal val="visible"/>
                                      </p:to>
                                    </p:set>
                                    <p:animEffect transition="in" filter="fade">
                                      <p:cBhvr>
                                        <p:cTn id="13" dur="500"/>
                                        <p:tgtEl>
                                          <p:spTgt spid="802829"/>
                                        </p:tgtEl>
                                      </p:cBhvr>
                                    </p:animEffect>
                                  </p:childTnLst>
                                </p:cTn>
                              </p:par>
                              <p:par>
                                <p:cTn id="14" presetID="10" presetClass="entr" presetSubtype="0" fill="hold" nodeType="withEffect">
                                  <p:stCondLst>
                                    <p:cond delay="0"/>
                                  </p:stCondLst>
                                  <p:childTnLst>
                                    <p:set>
                                      <p:cBhvr>
                                        <p:cTn id="15" dur="1" fill="hold">
                                          <p:stCondLst>
                                            <p:cond delay="0"/>
                                          </p:stCondLst>
                                        </p:cTn>
                                        <p:tgtEl>
                                          <p:spTgt spid="802819"/>
                                        </p:tgtEl>
                                        <p:attrNameLst>
                                          <p:attrName>style.visibility</p:attrName>
                                        </p:attrNameLst>
                                      </p:cBhvr>
                                      <p:to>
                                        <p:strVal val="visible"/>
                                      </p:to>
                                    </p:set>
                                    <p:animEffect transition="in" filter="fade">
                                      <p:cBhvr>
                                        <p:cTn id="16" dur="500"/>
                                        <p:tgtEl>
                                          <p:spTgt spid="80281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02825"/>
                                        </p:tgtEl>
                                        <p:attrNameLst>
                                          <p:attrName>style.visibility</p:attrName>
                                        </p:attrNameLst>
                                      </p:cBhvr>
                                      <p:to>
                                        <p:strVal val="visible"/>
                                      </p:to>
                                    </p:set>
                                    <p:animEffect transition="in" filter="wipe(left)">
                                      <p:cBhvr>
                                        <p:cTn id="20" dur="500"/>
                                        <p:tgtEl>
                                          <p:spTgt spid="802825"/>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802823"/>
                                        </p:tgtEl>
                                        <p:attrNameLst>
                                          <p:attrName>style.visibility</p:attrName>
                                        </p:attrNameLst>
                                      </p:cBhvr>
                                      <p:to>
                                        <p:strVal val="visible"/>
                                      </p:to>
                                    </p:set>
                                    <p:animEffect transition="in" filter="dissolve">
                                      <p:cBhvr>
                                        <p:cTn id="24" dur="500"/>
                                        <p:tgtEl>
                                          <p:spTgt spid="80282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02822"/>
                                        </p:tgtEl>
                                        <p:attrNameLst>
                                          <p:attrName>style.visibility</p:attrName>
                                        </p:attrNameLst>
                                      </p:cBhvr>
                                      <p:to>
                                        <p:strVal val="visible"/>
                                      </p:to>
                                    </p:set>
                                    <p:animEffect transition="in" filter="dissolve">
                                      <p:cBhvr>
                                        <p:cTn id="27" dur="500"/>
                                        <p:tgtEl>
                                          <p:spTgt spid="80282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02834"/>
                                        </p:tgtEl>
                                        <p:attrNameLst>
                                          <p:attrName>style.visibility</p:attrName>
                                        </p:attrNameLst>
                                      </p:cBhvr>
                                      <p:to>
                                        <p:strVal val="visible"/>
                                      </p:to>
                                    </p:set>
                                    <p:animEffect transition="in" filter="wipe(left)">
                                      <p:cBhvr>
                                        <p:cTn id="31" dur="500"/>
                                        <p:tgtEl>
                                          <p:spTgt spid="802834"/>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802821"/>
                                        </p:tgtEl>
                                        <p:attrNameLst>
                                          <p:attrName>style.visibility</p:attrName>
                                        </p:attrNameLst>
                                      </p:cBhvr>
                                      <p:to>
                                        <p:strVal val="visible"/>
                                      </p:to>
                                    </p:set>
                                    <p:anim calcmode="lin" valueType="num">
                                      <p:cBhvr additive="base">
                                        <p:cTn id="36" dur="500" fill="hold"/>
                                        <p:tgtEl>
                                          <p:spTgt spid="802821"/>
                                        </p:tgtEl>
                                        <p:attrNameLst>
                                          <p:attrName>ppt_x</p:attrName>
                                        </p:attrNameLst>
                                      </p:cBhvr>
                                      <p:tavLst>
                                        <p:tav tm="0">
                                          <p:val>
                                            <p:strVal val="#ppt_x"/>
                                          </p:val>
                                        </p:tav>
                                        <p:tav tm="100000">
                                          <p:val>
                                            <p:strVal val="#ppt_x"/>
                                          </p:val>
                                        </p:tav>
                                      </p:tavLst>
                                    </p:anim>
                                    <p:anim calcmode="lin" valueType="num">
                                      <p:cBhvr additive="base">
                                        <p:cTn id="37" dur="500" fill="hold"/>
                                        <p:tgtEl>
                                          <p:spTgt spid="802821"/>
                                        </p:tgtEl>
                                        <p:attrNameLst>
                                          <p:attrName>ppt_y</p:attrName>
                                        </p:attrNameLst>
                                      </p:cBhvr>
                                      <p:tavLst>
                                        <p:tav tm="0">
                                          <p:val>
                                            <p:strVal val="1+#ppt_h/2"/>
                                          </p:val>
                                        </p:tav>
                                        <p:tav tm="100000">
                                          <p:val>
                                            <p:strVal val="#ppt_y"/>
                                          </p:val>
                                        </p:tav>
                                      </p:tavLst>
                                    </p:anim>
                                  </p:childTnLst>
                                </p:cTn>
                              </p:par>
                              <p:par>
                                <p:cTn id="38" presetID="7" presetClass="entr" presetSubtype="4" fill="hold" grpId="0" nodeType="withEffect">
                                  <p:stCondLst>
                                    <p:cond delay="0"/>
                                  </p:stCondLst>
                                  <p:childTnLst>
                                    <p:set>
                                      <p:cBhvr>
                                        <p:cTn id="39" dur="1" fill="hold">
                                          <p:stCondLst>
                                            <p:cond delay="0"/>
                                          </p:stCondLst>
                                        </p:cTn>
                                        <p:tgtEl>
                                          <p:spTgt spid="802824"/>
                                        </p:tgtEl>
                                        <p:attrNameLst>
                                          <p:attrName>style.visibility</p:attrName>
                                        </p:attrNameLst>
                                      </p:cBhvr>
                                      <p:to>
                                        <p:strVal val="visible"/>
                                      </p:to>
                                    </p:set>
                                    <p:anim calcmode="lin" valueType="num">
                                      <p:cBhvr additive="base">
                                        <p:cTn id="40" dur="500" fill="hold"/>
                                        <p:tgtEl>
                                          <p:spTgt spid="802824"/>
                                        </p:tgtEl>
                                        <p:attrNameLst>
                                          <p:attrName>ppt_x</p:attrName>
                                        </p:attrNameLst>
                                      </p:cBhvr>
                                      <p:tavLst>
                                        <p:tav tm="0">
                                          <p:val>
                                            <p:strVal val="#ppt_x"/>
                                          </p:val>
                                        </p:tav>
                                        <p:tav tm="100000">
                                          <p:val>
                                            <p:strVal val="#ppt_x"/>
                                          </p:val>
                                        </p:tav>
                                      </p:tavLst>
                                    </p:anim>
                                    <p:anim calcmode="lin" valueType="num">
                                      <p:cBhvr additive="base">
                                        <p:cTn id="41" dur="500" fill="hold"/>
                                        <p:tgtEl>
                                          <p:spTgt spid="802824"/>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802828"/>
                                        </p:tgtEl>
                                        <p:attrNameLst>
                                          <p:attrName>style.visibility</p:attrName>
                                        </p:attrNameLst>
                                      </p:cBhvr>
                                      <p:to>
                                        <p:strVal val="visible"/>
                                      </p:to>
                                    </p:set>
                                    <p:animEffect transition="in" filter="wipe(down)">
                                      <p:cBhvr>
                                        <p:cTn id="45" dur="500"/>
                                        <p:tgtEl>
                                          <p:spTgt spid="8028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02826"/>
                                        </p:tgtEl>
                                        <p:attrNameLst>
                                          <p:attrName>style.visibility</p:attrName>
                                        </p:attrNameLst>
                                      </p:cBhvr>
                                      <p:to>
                                        <p:strVal val="visible"/>
                                      </p:to>
                                    </p:set>
                                    <p:animEffect transition="in" filter="wipe(left)">
                                      <p:cBhvr>
                                        <p:cTn id="50" dur="500"/>
                                        <p:tgtEl>
                                          <p:spTgt spid="802826"/>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802820"/>
                                        </p:tgtEl>
                                        <p:attrNameLst>
                                          <p:attrName>style.visibility</p:attrName>
                                        </p:attrNameLst>
                                      </p:cBhvr>
                                      <p:to>
                                        <p:strVal val="visible"/>
                                      </p:to>
                                    </p:set>
                                    <p:animEffect transition="in" filter="wipe(left)">
                                      <p:cBhvr>
                                        <p:cTn id="54" dur="500"/>
                                        <p:tgtEl>
                                          <p:spTgt spid="80282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02827"/>
                                        </p:tgtEl>
                                        <p:attrNameLst>
                                          <p:attrName>style.visibility</p:attrName>
                                        </p:attrNameLst>
                                      </p:cBhvr>
                                      <p:to>
                                        <p:strVal val="visible"/>
                                      </p:to>
                                    </p:set>
                                    <p:animEffect transition="in" filter="wipe(left)">
                                      <p:cBhvr>
                                        <p:cTn id="57" dur="500"/>
                                        <p:tgtEl>
                                          <p:spTgt spid="8028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802830"/>
                                        </p:tgtEl>
                                        <p:attrNameLst>
                                          <p:attrName>style.visibility</p:attrName>
                                        </p:attrNameLst>
                                      </p:cBhvr>
                                      <p:to>
                                        <p:strVal val="visible"/>
                                      </p:to>
                                    </p:set>
                                    <p:animEffect transition="in" filter="wipe(right)">
                                      <p:cBhvr>
                                        <p:cTn id="62" dur="500"/>
                                        <p:tgtEl>
                                          <p:spTgt spid="80283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02835"/>
                                        </p:tgtEl>
                                        <p:attrNameLst>
                                          <p:attrName>style.visibility</p:attrName>
                                        </p:attrNameLst>
                                      </p:cBhvr>
                                      <p:to>
                                        <p:strVal val="visible"/>
                                      </p:to>
                                    </p:set>
                                    <p:animEffect transition="in" filter="wipe(left)">
                                      <p:cBhvr>
                                        <p:cTn id="66" dur="500"/>
                                        <p:tgtEl>
                                          <p:spTgt spid="802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31" grpId="0"/>
      <p:bldP spid="802822" grpId="0" animBg="1"/>
      <p:bldP spid="802823" grpId="0"/>
      <p:bldP spid="802824" grpId="0"/>
      <p:bldP spid="802825" grpId="0" animBg="1"/>
      <p:bldP spid="802826" grpId="0" animBg="1"/>
      <p:bldP spid="802827" grpId="0"/>
      <p:bldP spid="802828" grpId="0" animBg="1"/>
      <p:bldP spid="802829" grpId="0"/>
      <p:bldP spid="802830" grpId="0" animBg="1"/>
      <p:bldP spid="802834" grpId="0"/>
      <p:bldP spid="8028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a:t>Challenges of Class Testing</a:t>
            </a:r>
          </a:p>
        </p:txBody>
      </p:sp>
      <p:sp>
        <p:nvSpPr>
          <p:cNvPr id="816131" name="Rectangle 3"/>
          <p:cNvSpPr>
            <a:spLocks noGrp="1" noChangeArrowheads="1"/>
          </p:cNvSpPr>
          <p:nvPr>
            <p:ph type="body" idx="1"/>
          </p:nvPr>
        </p:nvSpPr>
        <p:spPr/>
        <p:txBody>
          <a:bodyPr/>
          <a:lstStyle/>
          <a:p>
            <a:r>
              <a:rPr lang="en-US" sz="2400"/>
              <a:t>Encapsulation: </a:t>
            </a:r>
          </a:p>
          <a:p>
            <a:pPr lvl="1">
              <a:buFont typeface="Symbol" pitchFamily="18" charset="2"/>
              <a:buChar char="-"/>
            </a:pPr>
            <a:r>
              <a:rPr lang="en-US" sz="2000"/>
              <a:t>Difficult to obtain a snapshot of a class without building extra methods which display the classes’ state</a:t>
            </a:r>
          </a:p>
          <a:p>
            <a:r>
              <a:rPr lang="en-US" sz="2400"/>
              <a:t>Inheritance and polymorphism: </a:t>
            </a:r>
          </a:p>
          <a:p>
            <a:pPr lvl="1">
              <a:buFont typeface="Symbol" pitchFamily="18" charset="2"/>
              <a:buChar char="-"/>
            </a:pPr>
            <a:r>
              <a:rPr lang="en-US" sz="2000"/>
              <a:t>Each new context of use (subclass) requires re-testing because a method may be implemented differently (polymorphism). </a:t>
            </a:r>
          </a:p>
          <a:p>
            <a:pPr lvl="1">
              <a:buFont typeface="Symbol" pitchFamily="18" charset="2"/>
              <a:buChar char="-"/>
            </a:pPr>
            <a:r>
              <a:rPr lang="en-US" sz="2000"/>
              <a:t>Other unaltered methods within the subclass may use the redefined method and need to be tested</a:t>
            </a:r>
          </a:p>
          <a:p>
            <a:r>
              <a:rPr lang="en-US" sz="2400"/>
              <a:t>White box tests: </a:t>
            </a:r>
          </a:p>
          <a:p>
            <a:pPr lvl="1">
              <a:buFont typeface="Symbol" pitchFamily="18" charset="2"/>
              <a:buChar char="-"/>
            </a:pPr>
            <a:r>
              <a:rPr lang="en-US" sz="2000"/>
              <a:t>Basis path, condition, data flow and loop tests can all apply to individual methods, but don’t test interactions between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6130"/>
                                        </p:tgtEl>
                                        <p:attrNameLst>
                                          <p:attrName>style.visibility</p:attrName>
                                        </p:attrNameLst>
                                      </p:cBhvr>
                                      <p:to>
                                        <p:strVal val="visible"/>
                                      </p:to>
                                    </p:set>
                                    <p:anim calcmode="lin" valueType="num">
                                      <p:cBhvr>
                                        <p:cTn id="7" dur="500" fill="hold"/>
                                        <p:tgtEl>
                                          <p:spTgt spid="816130"/>
                                        </p:tgtEl>
                                        <p:attrNameLst>
                                          <p:attrName>ppt_w</p:attrName>
                                        </p:attrNameLst>
                                      </p:cBhvr>
                                      <p:tavLst>
                                        <p:tav tm="0">
                                          <p:val>
                                            <p:fltVal val="0"/>
                                          </p:val>
                                        </p:tav>
                                        <p:tav tm="100000">
                                          <p:val>
                                            <p:strVal val="#ppt_w"/>
                                          </p:val>
                                        </p:tav>
                                      </p:tavLst>
                                    </p:anim>
                                    <p:anim calcmode="lin" valueType="num">
                                      <p:cBhvr>
                                        <p:cTn id="8" dur="500" fill="hold"/>
                                        <p:tgtEl>
                                          <p:spTgt spid="816130"/>
                                        </p:tgtEl>
                                        <p:attrNameLst>
                                          <p:attrName>ppt_h</p:attrName>
                                        </p:attrNameLst>
                                      </p:cBhvr>
                                      <p:tavLst>
                                        <p:tav tm="0">
                                          <p:val>
                                            <p:fltVal val="0"/>
                                          </p:val>
                                        </p:tav>
                                        <p:tav tm="100000">
                                          <p:val>
                                            <p:strVal val="#ppt_h"/>
                                          </p:val>
                                        </p:tav>
                                      </p:tavLst>
                                    </p:anim>
                                    <p:animEffect transition="in" filter="fade">
                                      <p:cBhvr>
                                        <p:cTn id="9" dur="500"/>
                                        <p:tgtEl>
                                          <p:spTgt spid="81613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16131">
                                            <p:txEl>
                                              <p:pRg st="0" end="0"/>
                                            </p:txEl>
                                          </p:spTgt>
                                        </p:tgtEl>
                                        <p:attrNameLst>
                                          <p:attrName>style.visibility</p:attrName>
                                        </p:attrNameLst>
                                      </p:cBhvr>
                                      <p:to>
                                        <p:strVal val="visible"/>
                                      </p:to>
                                    </p:set>
                                    <p:animEffect transition="in" filter="fade">
                                      <p:cBhvr>
                                        <p:cTn id="13" dur="500">
                                          <p:stCondLst>
                                            <p:cond delay="0"/>
                                          </p:stCondLst>
                                        </p:cTn>
                                        <p:tgtEl>
                                          <p:spTgt spid="8161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6131">
                                            <p:txEl>
                                              <p:pRg st="1" end="1"/>
                                            </p:txEl>
                                          </p:spTgt>
                                        </p:tgtEl>
                                        <p:attrNameLst>
                                          <p:attrName>style.visibility</p:attrName>
                                        </p:attrNameLst>
                                      </p:cBhvr>
                                      <p:to>
                                        <p:strVal val="visible"/>
                                      </p:to>
                                    </p:set>
                                    <p:animEffect transition="in" filter="fade">
                                      <p:cBhvr>
                                        <p:cTn id="18" dur="500">
                                          <p:stCondLst>
                                            <p:cond delay="0"/>
                                          </p:stCondLst>
                                        </p:cTn>
                                        <p:tgtEl>
                                          <p:spTgt spid="81613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6131">
                                            <p:txEl>
                                              <p:pRg st="2" end="2"/>
                                            </p:txEl>
                                          </p:spTgt>
                                        </p:tgtEl>
                                        <p:attrNameLst>
                                          <p:attrName>style.visibility</p:attrName>
                                        </p:attrNameLst>
                                      </p:cBhvr>
                                      <p:to>
                                        <p:strVal val="visible"/>
                                      </p:to>
                                    </p:set>
                                    <p:animEffect transition="in" filter="fade">
                                      <p:cBhvr>
                                        <p:cTn id="23" dur="500">
                                          <p:stCondLst>
                                            <p:cond delay="0"/>
                                          </p:stCondLst>
                                        </p:cTn>
                                        <p:tgtEl>
                                          <p:spTgt spid="816131">
                                            <p:txEl>
                                              <p:pRg st="2" end="2"/>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16131">
                                            <p:txEl>
                                              <p:pRg st="3" end="3"/>
                                            </p:txEl>
                                          </p:spTgt>
                                        </p:tgtEl>
                                        <p:attrNameLst>
                                          <p:attrName>style.visibility</p:attrName>
                                        </p:attrNameLst>
                                      </p:cBhvr>
                                      <p:to>
                                        <p:strVal val="visible"/>
                                      </p:to>
                                    </p:set>
                                    <p:animEffect transition="in" filter="fade">
                                      <p:cBhvr>
                                        <p:cTn id="27" dur="500">
                                          <p:stCondLst>
                                            <p:cond delay="0"/>
                                          </p:stCondLst>
                                        </p:cTn>
                                        <p:tgtEl>
                                          <p:spTgt spid="816131">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6131">
                                            <p:txEl>
                                              <p:pRg st="4" end="4"/>
                                            </p:txEl>
                                          </p:spTgt>
                                        </p:tgtEl>
                                        <p:attrNameLst>
                                          <p:attrName>style.visibility</p:attrName>
                                        </p:attrNameLst>
                                      </p:cBhvr>
                                      <p:to>
                                        <p:strVal val="visible"/>
                                      </p:to>
                                    </p:set>
                                    <p:animEffect transition="in" filter="fade">
                                      <p:cBhvr>
                                        <p:cTn id="30" dur="500">
                                          <p:stCondLst>
                                            <p:cond delay="0"/>
                                          </p:stCondLst>
                                        </p:cTn>
                                        <p:tgtEl>
                                          <p:spTgt spid="81613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6131">
                                            <p:txEl>
                                              <p:pRg st="5" end="5"/>
                                            </p:txEl>
                                          </p:spTgt>
                                        </p:tgtEl>
                                        <p:attrNameLst>
                                          <p:attrName>style.visibility</p:attrName>
                                        </p:attrNameLst>
                                      </p:cBhvr>
                                      <p:to>
                                        <p:strVal val="visible"/>
                                      </p:to>
                                    </p:set>
                                    <p:animEffect transition="in" filter="fade">
                                      <p:cBhvr>
                                        <p:cTn id="35" dur="500">
                                          <p:stCondLst>
                                            <p:cond delay="0"/>
                                          </p:stCondLst>
                                        </p:cTn>
                                        <p:tgtEl>
                                          <p:spTgt spid="816131">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6131">
                                            <p:txEl>
                                              <p:pRg st="6" end="6"/>
                                            </p:txEl>
                                          </p:spTgt>
                                        </p:tgtEl>
                                        <p:attrNameLst>
                                          <p:attrName>style.visibility</p:attrName>
                                        </p:attrNameLst>
                                      </p:cBhvr>
                                      <p:to>
                                        <p:strVal val="visible"/>
                                      </p:to>
                                    </p:set>
                                    <p:animEffect transition="in" filter="fade">
                                      <p:cBhvr>
                                        <p:cTn id="38" dur="500">
                                          <p:stCondLst>
                                            <p:cond delay="0"/>
                                          </p:stCondLst>
                                        </p:cTn>
                                        <p:tgtEl>
                                          <p:spTgt spid="816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p:bldP spid="816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0988" y="3124200"/>
            <a:ext cx="8510587" cy="1143000"/>
          </a:xfrm>
        </p:spPr>
        <p:txBody>
          <a:bodyPr/>
          <a:lstStyle/>
          <a:p>
            <a:r>
              <a:rPr lang="en-US" sz="3600" dirty="0" smtClean="0">
                <a:solidFill>
                  <a:schemeClr val="accent1"/>
                </a:solidFill>
              </a:rPr>
              <a:t>Make files</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l-GR" dirty="0"/>
          </a:p>
        </p:txBody>
      </p:sp>
      <p:sp>
        <p:nvSpPr>
          <p:cNvPr id="4" name="Rectangle 4"/>
          <p:cNvSpPr>
            <a:spLocks noChangeArrowheads="1"/>
          </p:cNvSpPr>
          <p:nvPr/>
        </p:nvSpPr>
        <p:spPr bwMode="auto">
          <a:xfrm>
            <a:off x="2743200" y="1752600"/>
            <a:ext cx="3505200" cy="4343400"/>
          </a:xfrm>
          <a:prstGeom prst="rect">
            <a:avLst/>
          </a:prstGeom>
          <a:solidFill>
            <a:schemeClr val="accent1"/>
          </a:solidFill>
          <a:ln w="9525">
            <a:solidFill>
              <a:schemeClr val="tx1"/>
            </a:solidFill>
            <a:miter lim="800000"/>
            <a:headEnd/>
            <a:tailEnd/>
          </a:ln>
          <a:effectLst/>
        </p:spPr>
        <p:txBody>
          <a:bodyPr wrap="none" anchor="ctr"/>
          <a:lstStyle/>
          <a:p>
            <a:pPr algn="ctr"/>
            <a:endParaRPr lang="el-GR"/>
          </a:p>
        </p:txBody>
      </p:sp>
      <p:sp>
        <p:nvSpPr>
          <p:cNvPr id="5" name="Rectangle 5"/>
          <p:cNvSpPr>
            <a:spLocks noChangeArrowheads="1"/>
          </p:cNvSpPr>
          <p:nvPr/>
        </p:nvSpPr>
        <p:spPr bwMode="auto">
          <a:xfrm>
            <a:off x="3200400" y="3048000"/>
            <a:ext cx="2590800" cy="914400"/>
          </a:xfrm>
          <a:prstGeom prst="rect">
            <a:avLst/>
          </a:prstGeom>
          <a:solidFill>
            <a:schemeClr val="bg1"/>
          </a:solidFill>
          <a:ln w="9525">
            <a:solidFill>
              <a:schemeClr val="tx1"/>
            </a:solidFill>
            <a:miter lim="800000"/>
            <a:headEnd/>
            <a:tailEnd/>
          </a:ln>
          <a:effectLst/>
        </p:spPr>
        <p:txBody>
          <a:bodyPr wrap="none" anchor="ctr"/>
          <a:lstStyle/>
          <a:p>
            <a:pPr algn="ctr"/>
            <a:r>
              <a:rPr lang="en-US"/>
              <a:t>PARENT CLASS</a:t>
            </a:r>
          </a:p>
        </p:txBody>
      </p:sp>
      <p:sp>
        <p:nvSpPr>
          <p:cNvPr id="6" name="Rectangle 6"/>
          <p:cNvSpPr>
            <a:spLocks noChangeArrowheads="1"/>
          </p:cNvSpPr>
          <p:nvPr/>
        </p:nvSpPr>
        <p:spPr bwMode="auto">
          <a:xfrm>
            <a:off x="3276600" y="4648200"/>
            <a:ext cx="2438400" cy="914400"/>
          </a:xfrm>
          <a:prstGeom prst="rect">
            <a:avLst/>
          </a:prstGeom>
          <a:solidFill>
            <a:schemeClr val="bg1"/>
          </a:solidFill>
          <a:ln w="9525">
            <a:solidFill>
              <a:schemeClr val="tx1"/>
            </a:solidFill>
            <a:miter lim="800000"/>
            <a:headEnd/>
            <a:tailEnd/>
          </a:ln>
          <a:effectLst/>
        </p:spPr>
        <p:txBody>
          <a:bodyPr wrap="none" anchor="ctr"/>
          <a:lstStyle/>
          <a:p>
            <a:pPr algn="ctr"/>
            <a:r>
              <a:rPr lang="en-US"/>
              <a:t>MODIFIER</a:t>
            </a:r>
          </a:p>
        </p:txBody>
      </p:sp>
      <p:sp>
        <p:nvSpPr>
          <p:cNvPr id="7" name="Oval 7"/>
          <p:cNvSpPr>
            <a:spLocks noChangeArrowheads="1"/>
          </p:cNvSpPr>
          <p:nvPr/>
        </p:nvSpPr>
        <p:spPr bwMode="auto">
          <a:xfrm>
            <a:off x="4267200" y="4114800"/>
            <a:ext cx="381000" cy="304800"/>
          </a:xfrm>
          <a:prstGeom prst="ellipse">
            <a:avLst/>
          </a:prstGeom>
          <a:solidFill>
            <a:schemeClr val="bg1"/>
          </a:solidFill>
          <a:ln w="9525">
            <a:solidFill>
              <a:schemeClr val="tx1"/>
            </a:solidFill>
            <a:round/>
            <a:headEnd/>
            <a:tailEnd/>
          </a:ln>
          <a:effectLst/>
        </p:spPr>
        <p:txBody>
          <a:bodyPr wrap="none" anchor="ctr"/>
          <a:lstStyle/>
          <a:p>
            <a:pPr algn="ctr"/>
            <a:r>
              <a:rPr lang="en-US"/>
              <a:t>+</a:t>
            </a:r>
          </a:p>
        </p:txBody>
      </p:sp>
      <p:sp>
        <p:nvSpPr>
          <p:cNvPr id="8" name="Text Box 8"/>
          <p:cNvSpPr txBox="1">
            <a:spLocks noChangeArrowheads="1"/>
          </p:cNvSpPr>
          <p:nvPr/>
        </p:nvSpPr>
        <p:spPr bwMode="auto">
          <a:xfrm>
            <a:off x="3429000" y="1828800"/>
            <a:ext cx="2360613" cy="457200"/>
          </a:xfrm>
          <a:prstGeom prst="rect">
            <a:avLst/>
          </a:prstGeom>
          <a:noFill/>
          <a:ln w="9525">
            <a:noFill/>
            <a:miter lim="800000"/>
            <a:headEnd/>
            <a:tailEnd/>
          </a:ln>
          <a:effectLst/>
        </p:spPr>
        <p:txBody>
          <a:bodyPr wrap="none">
            <a:spAutoFit/>
          </a:bodyPr>
          <a:lstStyle/>
          <a:p>
            <a:r>
              <a:rPr lang="en-US"/>
              <a:t>RESULT CLASS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l-GR" dirty="0"/>
          </a:p>
        </p:txBody>
      </p:sp>
      <p:sp>
        <p:nvSpPr>
          <p:cNvPr id="29" name="Rectangle 3"/>
          <p:cNvSpPr>
            <a:spLocks noChangeArrowheads="1"/>
          </p:cNvSpPr>
          <p:nvPr/>
        </p:nvSpPr>
        <p:spPr bwMode="auto">
          <a:xfrm>
            <a:off x="457200" y="2057400"/>
            <a:ext cx="762000" cy="685800"/>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30" name="Rectangle 4"/>
          <p:cNvSpPr>
            <a:spLocks noChangeArrowheads="1"/>
          </p:cNvSpPr>
          <p:nvPr/>
        </p:nvSpPr>
        <p:spPr bwMode="auto">
          <a:xfrm>
            <a:off x="457200" y="3505200"/>
            <a:ext cx="762000" cy="685800"/>
          </a:xfrm>
          <a:prstGeom prst="rect">
            <a:avLst/>
          </a:prstGeom>
          <a:solidFill>
            <a:schemeClr val="accent1"/>
          </a:solidFill>
          <a:ln w="9525">
            <a:solidFill>
              <a:schemeClr val="tx1"/>
            </a:solidFill>
            <a:miter lim="800000"/>
            <a:headEnd/>
            <a:tailEnd/>
          </a:ln>
          <a:effectLst/>
        </p:spPr>
        <p:txBody>
          <a:bodyPr wrap="none" anchor="ctr"/>
          <a:lstStyle/>
          <a:p>
            <a:pPr algn="ctr"/>
            <a:r>
              <a:rPr lang="en-US"/>
              <a:t>B</a:t>
            </a:r>
          </a:p>
        </p:txBody>
      </p:sp>
      <p:sp>
        <p:nvSpPr>
          <p:cNvPr id="31" name="Rectangle 5"/>
          <p:cNvSpPr>
            <a:spLocks noChangeArrowheads="1"/>
          </p:cNvSpPr>
          <p:nvPr/>
        </p:nvSpPr>
        <p:spPr bwMode="auto">
          <a:xfrm>
            <a:off x="457200" y="4953000"/>
            <a:ext cx="762000" cy="685800"/>
          </a:xfrm>
          <a:prstGeom prst="rect">
            <a:avLst/>
          </a:prstGeom>
          <a:solidFill>
            <a:schemeClr val="accent1"/>
          </a:solidFill>
          <a:ln w="9525">
            <a:solidFill>
              <a:schemeClr val="tx1"/>
            </a:solidFill>
            <a:miter lim="800000"/>
            <a:headEnd/>
            <a:tailEnd/>
          </a:ln>
          <a:effectLst/>
        </p:spPr>
        <p:txBody>
          <a:bodyPr wrap="none" anchor="ctr"/>
          <a:lstStyle/>
          <a:p>
            <a:pPr algn="ctr"/>
            <a:r>
              <a:rPr lang="en-US"/>
              <a:t>C</a:t>
            </a:r>
          </a:p>
        </p:txBody>
      </p:sp>
      <p:sp>
        <p:nvSpPr>
          <p:cNvPr id="32" name="Line 6"/>
          <p:cNvSpPr>
            <a:spLocks noChangeShapeType="1"/>
          </p:cNvSpPr>
          <p:nvPr/>
        </p:nvSpPr>
        <p:spPr bwMode="auto">
          <a:xfrm flipV="1">
            <a:off x="838200" y="4191000"/>
            <a:ext cx="0" cy="762000"/>
          </a:xfrm>
          <a:prstGeom prst="line">
            <a:avLst/>
          </a:prstGeom>
          <a:noFill/>
          <a:ln w="28575">
            <a:solidFill>
              <a:schemeClr val="tx1"/>
            </a:solidFill>
            <a:round/>
            <a:headEnd/>
            <a:tailEnd type="triangle" w="med" len="med"/>
          </a:ln>
          <a:effectLst/>
        </p:spPr>
        <p:txBody>
          <a:bodyPr wrap="none" anchor="ctr"/>
          <a:lstStyle/>
          <a:p>
            <a:endParaRPr lang="el-GR"/>
          </a:p>
        </p:txBody>
      </p:sp>
      <p:sp>
        <p:nvSpPr>
          <p:cNvPr id="33" name="Line 7"/>
          <p:cNvSpPr>
            <a:spLocks noChangeShapeType="1"/>
          </p:cNvSpPr>
          <p:nvPr/>
        </p:nvSpPr>
        <p:spPr bwMode="auto">
          <a:xfrm flipV="1">
            <a:off x="838200" y="2743200"/>
            <a:ext cx="0" cy="762000"/>
          </a:xfrm>
          <a:prstGeom prst="line">
            <a:avLst/>
          </a:prstGeom>
          <a:noFill/>
          <a:ln w="28575">
            <a:solidFill>
              <a:schemeClr val="tx1"/>
            </a:solidFill>
            <a:round/>
            <a:headEnd/>
            <a:tailEnd type="triangle" w="med" len="med"/>
          </a:ln>
          <a:effectLst/>
        </p:spPr>
        <p:txBody>
          <a:bodyPr wrap="none" anchor="ctr"/>
          <a:lstStyle/>
          <a:p>
            <a:endParaRPr lang="el-GR"/>
          </a:p>
        </p:txBody>
      </p:sp>
      <p:sp>
        <p:nvSpPr>
          <p:cNvPr id="34" name="Rectangle 8"/>
          <p:cNvSpPr>
            <a:spLocks noChangeArrowheads="1"/>
          </p:cNvSpPr>
          <p:nvPr/>
        </p:nvSpPr>
        <p:spPr bwMode="auto">
          <a:xfrm>
            <a:off x="2362200" y="1981200"/>
            <a:ext cx="3124200" cy="4419600"/>
          </a:xfrm>
          <a:prstGeom prst="rect">
            <a:avLst/>
          </a:prstGeom>
          <a:solidFill>
            <a:schemeClr val="accent1"/>
          </a:solidFill>
          <a:ln w="9525">
            <a:solidFill>
              <a:schemeClr val="tx1"/>
            </a:solidFill>
            <a:miter lim="800000"/>
            <a:headEnd/>
            <a:tailEnd/>
          </a:ln>
          <a:effectLst/>
        </p:spPr>
        <p:txBody>
          <a:bodyPr wrap="none" anchor="ctr"/>
          <a:lstStyle/>
          <a:p>
            <a:pPr algn="ctr"/>
            <a:endParaRPr lang="el-GR"/>
          </a:p>
        </p:txBody>
      </p:sp>
      <p:sp>
        <p:nvSpPr>
          <p:cNvPr id="35" name="Rectangle 9"/>
          <p:cNvSpPr>
            <a:spLocks noChangeArrowheads="1"/>
          </p:cNvSpPr>
          <p:nvPr/>
        </p:nvSpPr>
        <p:spPr bwMode="auto">
          <a:xfrm>
            <a:off x="2819400" y="2438400"/>
            <a:ext cx="2286000" cy="2743200"/>
          </a:xfrm>
          <a:prstGeom prst="rect">
            <a:avLst/>
          </a:prstGeom>
          <a:solidFill>
            <a:schemeClr val="bg1"/>
          </a:solidFill>
          <a:ln w="9525">
            <a:solidFill>
              <a:schemeClr val="tx1"/>
            </a:solidFill>
            <a:miter lim="800000"/>
            <a:headEnd/>
            <a:tailEnd/>
          </a:ln>
          <a:effectLst/>
        </p:spPr>
        <p:txBody>
          <a:bodyPr wrap="none" anchor="ctr"/>
          <a:lstStyle/>
          <a:p>
            <a:pPr algn="ctr"/>
            <a:endParaRPr lang="el-GR"/>
          </a:p>
        </p:txBody>
      </p:sp>
      <p:sp>
        <p:nvSpPr>
          <p:cNvPr id="36" name="Rectangle 10"/>
          <p:cNvSpPr>
            <a:spLocks noChangeArrowheads="1"/>
          </p:cNvSpPr>
          <p:nvPr/>
        </p:nvSpPr>
        <p:spPr bwMode="auto">
          <a:xfrm>
            <a:off x="2819400" y="5715000"/>
            <a:ext cx="2209800" cy="457200"/>
          </a:xfrm>
          <a:prstGeom prst="rect">
            <a:avLst/>
          </a:prstGeom>
          <a:solidFill>
            <a:schemeClr val="bg1"/>
          </a:solidFill>
          <a:ln w="9525">
            <a:solidFill>
              <a:schemeClr val="tx1"/>
            </a:solidFill>
            <a:miter lim="800000"/>
            <a:headEnd/>
            <a:tailEnd/>
          </a:ln>
          <a:effectLst/>
        </p:spPr>
        <p:txBody>
          <a:bodyPr wrap="none" anchor="ctr"/>
          <a:lstStyle/>
          <a:p>
            <a:pPr algn="ctr"/>
            <a:r>
              <a:rPr lang="en-US"/>
              <a:t>M2</a:t>
            </a:r>
          </a:p>
        </p:txBody>
      </p:sp>
      <p:sp>
        <p:nvSpPr>
          <p:cNvPr id="37" name="Oval 11"/>
          <p:cNvSpPr>
            <a:spLocks noChangeArrowheads="1"/>
          </p:cNvSpPr>
          <p:nvPr/>
        </p:nvSpPr>
        <p:spPr bwMode="auto">
          <a:xfrm>
            <a:off x="3886200" y="5334000"/>
            <a:ext cx="304800" cy="304800"/>
          </a:xfrm>
          <a:prstGeom prst="ellipse">
            <a:avLst/>
          </a:prstGeom>
          <a:solidFill>
            <a:schemeClr val="bg1"/>
          </a:solidFill>
          <a:ln w="9525">
            <a:solidFill>
              <a:schemeClr val="tx1"/>
            </a:solidFill>
            <a:round/>
            <a:headEnd/>
            <a:tailEnd/>
          </a:ln>
          <a:effectLst/>
        </p:spPr>
        <p:txBody>
          <a:bodyPr wrap="none" anchor="ctr"/>
          <a:lstStyle/>
          <a:p>
            <a:pPr algn="ctr"/>
            <a:r>
              <a:rPr lang="en-US" b="1"/>
              <a:t>+</a:t>
            </a:r>
          </a:p>
        </p:txBody>
      </p:sp>
      <p:sp>
        <p:nvSpPr>
          <p:cNvPr id="38" name="Rectangle 12"/>
          <p:cNvSpPr>
            <a:spLocks noChangeArrowheads="1"/>
          </p:cNvSpPr>
          <p:nvPr/>
        </p:nvSpPr>
        <p:spPr bwMode="auto">
          <a:xfrm>
            <a:off x="3352800" y="3124200"/>
            <a:ext cx="1219200"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39" name="Rectangle 13"/>
          <p:cNvSpPr>
            <a:spLocks noChangeArrowheads="1"/>
          </p:cNvSpPr>
          <p:nvPr/>
        </p:nvSpPr>
        <p:spPr bwMode="auto">
          <a:xfrm>
            <a:off x="3352800" y="4495800"/>
            <a:ext cx="1219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t>M1</a:t>
            </a:r>
          </a:p>
        </p:txBody>
      </p:sp>
      <p:sp>
        <p:nvSpPr>
          <p:cNvPr id="40" name="Oval 14"/>
          <p:cNvSpPr>
            <a:spLocks noChangeArrowheads="1"/>
          </p:cNvSpPr>
          <p:nvPr/>
        </p:nvSpPr>
        <p:spPr bwMode="auto">
          <a:xfrm>
            <a:off x="3810000" y="4114800"/>
            <a:ext cx="304800" cy="304800"/>
          </a:xfrm>
          <a:prstGeom prst="ellipse">
            <a:avLst/>
          </a:prstGeom>
          <a:solidFill>
            <a:schemeClr val="bg1"/>
          </a:solidFill>
          <a:ln w="9525">
            <a:solidFill>
              <a:schemeClr val="tx1"/>
            </a:solidFill>
            <a:round/>
            <a:headEnd/>
            <a:tailEnd/>
          </a:ln>
          <a:effectLst/>
        </p:spPr>
        <p:txBody>
          <a:bodyPr wrap="none" anchor="ctr"/>
          <a:lstStyle/>
          <a:p>
            <a:pPr algn="ctr"/>
            <a:r>
              <a:rPr lang="en-US" b="1"/>
              <a:t>+</a:t>
            </a:r>
          </a:p>
        </p:txBody>
      </p:sp>
      <p:sp>
        <p:nvSpPr>
          <p:cNvPr id="41" name="Text Box 15"/>
          <p:cNvSpPr txBox="1">
            <a:spLocks noChangeArrowheads="1"/>
          </p:cNvSpPr>
          <p:nvPr/>
        </p:nvSpPr>
        <p:spPr bwMode="auto">
          <a:xfrm>
            <a:off x="3810000" y="2590800"/>
            <a:ext cx="387350" cy="457200"/>
          </a:xfrm>
          <a:prstGeom prst="rect">
            <a:avLst/>
          </a:prstGeom>
          <a:noFill/>
          <a:ln w="9525">
            <a:noFill/>
            <a:miter lim="800000"/>
            <a:headEnd/>
            <a:tailEnd/>
          </a:ln>
          <a:effectLst/>
        </p:spPr>
        <p:txBody>
          <a:bodyPr wrap="none">
            <a:spAutoFit/>
          </a:bodyPr>
          <a:lstStyle/>
          <a:p>
            <a:r>
              <a:rPr lang="en-US"/>
              <a:t>B</a:t>
            </a:r>
          </a:p>
        </p:txBody>
      </p:sp>
      <p:sp>
        <p:nvSpPr>
          <p:cNvPr id="42" name="Text Box 16"/>
          <p:cNvSpPr txBox="1">
            <a:spLocks noChangeArrowheads="1"/>
          </p:cNvSpPr>
          <p:nvPr/>
        </p:nvSpPr>
        <p:spPr bwMode="auto">
          <a:xfrm>
            <a:off x="3794125" y="1946275"/>
            <a:ext cx="387350" cy="457200"/>
          </a:xfrm>
          <a:prstGeom prst="rect">
            <a:avLst/>
          </a:prstGeom>
          <a:noFill/>
          <a:ln w="9525">
            <a:noFill/>
            <a:miter lim="800000"/>
            <a:headEnd/>
            <a:tailEnd/>
          </a:ln>
          <a:effectLst/>
        </p:spPr>
        <p:txBody>
          <a:bodyPr wrap="none">
            <a:spAutoFit/>
          </a:bodyPr>
          <a:lstStyle/>
          <a:p>
            <a:r>
              <a:rPr lang="en-US"/>
              <a:t>C</a:t>
            </a:r>
          </a:p>
        </p:txBody>
      </p:sp>
      <p:sp>
        <p:nvSpPr>
          <p:cNvPr id="43" name="Rectangle 17"/>
          <p:cNvSpPr>
            <a:spLocks noChangeArrowheads="1"/>
          </p:cNvSpPr>
          <p:nvPr/>
        </p:nvSpPr>
        <p:spPr bwMode="auto">
          <a:xfrm>
            <a:off x="6553200" y="1600200"/>
            <a:ext cx="2057400" cy="2362200"/>
          </a:xfrm>
          <a:prstGeom prst="rect">
            <a:avLst/>
          </a:prstGeom>
          <a:solidFill>
            <a:schemeClr val="bg1"/>
          </a:solidFill>
          <a:ln w="9525">
            <a:solidFill>
              <a:schemeClr val="tx1"/>
            </a:solidFill>
            <a:miter lim="800000"/>
            <a:headEnd/>
            <a:tailEnd/>
          </a:ln>
          <a:effectLst/>
        </p:spPr>
        <p:txBody>
          <a:bodyPr wrap="none" anchor="ctr"/>
          <a:lstStyle/>
          <a:p>
            <a:pPr algn="ctr"/>
            <a:endParaRPr lang="el-GR"/>
          </a:p>
        </p:txBody>
      </p:sp>
      <p:sp>
        <p:nvSpPr>
          <p:cNvPr id="44" name="Rectangle 18"/>
          <p:cNvSpPr>
            <a:spLocks noChangeArrowheads="1"/>
          </p:cNvSpPr>
          <p:nvPr/>
        </p:nvSpPr>
        <p:spPr bwMode="auto">
          <a:xfrm>
            <a:off x="6934200" y="1981200"/>
            <a:ext cx="1219200" cy="914400"/>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45" name="Rectangle 19"/>
          <p:cNvSpPr>
            <a:spLocks noChangeArrowheads="1"/>
          </p:cNvSpPr>
          <p:nvPr/>
        </p:nvSpPr>
        <p:spPr bwMode="auto">
          <a:xfrm>
            <a:off x="6934200" y="3352800"/>
            <a:ext cx="1219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a:t>M1</a:t>
            </a:r>
          </a:p>
        </p:txBody>
      </p:sp>
      <p:sp>
        <p:nvSpPr>
          <p:cNvPr id="46" name="Oval 21"/>
          <p:cNvSpPr>
            <a:spLocks noChangeArrowheads="1"/>
          </p:cNvSpPr>
          <p:nvPr/>
        </p:nvSpPr>
        <p:spPr bwMode="auto">
          <a:xfrm>
            <a:off x="7391400" y="2971800"/>
            <a:ext cx="304800" cy="304800"/>
          </a:xfrm>
          <a:prstGeom prst="ellipse">
            <a:avLst/>
          </a:prstGeom>
          <a:solidFill>
            <a:schemeClr val="bg1"/>
          </a:solidFill>
          <a:ln w="9525">
            <a:solidFill>
              <a:schemeClr val="tx1"/>
            </a:solidFill>
            <a:round/>
            <a:headEnd/>
            <a:tailEnd/>
          </a:ln>
          <a:effectLst/>
        </p:spPr>
        <p:txBody>
          <a:bodyPr wrap="none" anchor="ctr"/>
          <a:lstStyle/>
          <a:p>
            <a:pPr algn="ctr"/>
            <a:r>
              <a:rPr lang="en-US" b="1"/>
              <a:t>+</a:t>
            </a:r>
          </a:p>
        </p:txBody>
      </p:sp>
      <p:sp>
        <p:nvSpPr>
          <p:cNvPr id="47" name="Rectangle 22"/>
          <p:cNvSpPr>
            <a:spLocks noChangeArrowheads="1"/>
          </p:cNvSpPr>
          <p:nvPr/>
        </p:nvSpPr>
        <p:spPr bwMode="auto">
          <a:xfrm>
            <a:off x="6553200" y="4191000"/>
            <a:ext cx="2057400" cy="2362200"/>
          </a:xfrm>
          <a:prstGeom prst="rect">
            <a:avLst/>
          </a:prstGeom>
          <a:solidFill>
            <a:schemeClr val="accent1"/>
          </a:solidFill>
          <a:ln w="9525">
            <a:solidFill>
              <a:schemeClr val="tx1"/>
            </a:solidFill>
            <a:miter lim="800000"/>
            <a:headEnd/>
            <a:tailEnd/>
          </a:ln>
          <a:effectLst/>
        </p:spPr>
        <p:txBody>
          <a:bodyPr wrap="none" anchor="ctr"/>
          <a:lstStyle/>
          <a:p>
            <a:pPr algn="ctr"/>
            <a:endParaRPr lang="el-GR"/>
          </a:p>
        </p:txBody>
      </p:sp>
      <p:sp>
        <p:nvSpPr>
          <p:cNvPr id="48" name="Rectangle 23"/>
          <p:cNvSpPr>
            <a:spLocks noChangeArrowheads="1"/>
          </p:cNvSpPr>
          <p:nvPr/>
        </p:nvSpPr>
        <p:spPr bwMode="auto">
          <a:xfrm>
            <a:off x="7010400" y="4572000"/>
            <a:ext cx="1219200" cy="914400"/>
          </a:xfrm>
          <a:prstGeom prst="rect">
            <a:avLst/>
          </a:prstGeom>
          <a:solidFill>
            <a:schemeClr val="bg1"/>
          </a:solidFill>
          <a:ln w="9525">
            <a:solidFill>
              <a:schemeClr val="tx1"/>
            </a:solidFill>
            <a:miter lim="800000"/>
            <a:headEnd/>
            <a:tailEnd/>
          </a:ln>
          <a:effectLst/>
        </p:spPr>
        <p:txBody>
          <a:bodyPr wrap="none" anchor="ctr"/>
          <a:lstStyle/>
          <a:p>
            <a:pPr algn="ctr"/>
            <a:r>
              <a:rPr lang="en-US"/>
              <a:t>B</a:t>
            </a:r>
          </a:p>
        </p:txBody>
      </p:sp>
      <p:sp>
        <p:nvSpPr>
          <p:cNvPr id="49" name="Rectangle 24"/>
          <p:cNvSpPr>
            <a:spLocks noChangeArrowheads="1"/>
          </p:cNvSpPr>
          <p:nvPr/>
        </p:nvSpPr>
        <p:spPr bwMode="auto">
          <a:xfrm>
            <a:off x="7010400" y="5943600"/>
            <a:ext cx="1219200" cy="457200"/>
          </a:xfrm>
          <a:prstGeom prst="rect">
            <a:avLst/>
          </a:prstGeom>
          <a:solidFill>
            <a:schemeClr val="bg1"/>
          </a:solidFill>
          <a:ln w="9525">
            <a:solidFill>
              <a:schemeClr val="tx1"/>
            </a:solidFill>
            <a:miter lim="800000"/>
            <a:headEnd/>
            <a:tailEnd/>
          </a:ln>
          <a:effectLst/>
        </p:spPr>
        <p:txBody>
          <a:bodyPr wrap="none" anchor="ctr"/>
          <a:lstStyle/>
          <a:p>
            <a:pPr algn="ctr"/>
            <a:r>
              <a:rPr lang="en-US"/>
              <a:t>M2</a:t>
            </a:r>
          </a:p>
        </p:txBody>
      </p:sp>
      <p:sp>
        <p:nvSpPr>
          <p:cNvPr id="50" name="Oval 25"/>
          <p:cNvSpPr>
            <a:spLocks noChangeArrowheads="1"/>
          </p:cNvSpPr>
          <p:nvPr/>
        </p:nvSpPr>
        <p:spPr bwMode="auto">
          <a:xfrm>
            <a:off x="7391400" y="5562600"/>
            <a:ext cx="304800" cy="304800"/>
          </a:xfrm>
          <a:prstGeom prst="ellipse">
            <a:avLst/>
          </a:prstGeom>
          <a:solidFill>
            <a:schemeClr val="bg1"/>
          </a:solidFill>
          <a:ln w="9525">
            <a:solidFill>
              <a:schemeClr val="tx1"/>
            </a:solidFill>
            <a:round/>
            <a:headEnd/>
            <a:tailEnd/>
          </a:ln>
          <a:effectLst/>
        </p:spPr>
        <p:txBody>
          <a:bodyPr wrap="none" anchor="ctr"/>
          <a:lstStyle/>
          <a:p>
            <a:pPr algn="ctr"/>
            <a:r>
              <a:rPr lang="en-US" b="1"/>
              <a:t>+</a:t>
            </a:r>
          </a:p>
        </p:txBody>
      </p:sp>
      <p:sp>
        <p:nvSpPr>
          <p:cNvPr id="51" name="Text Box 26"/>
          <p:cNvSpPr txBox="1">
            <a:spLocks noChangeArrowheads="1"/>
          </p:cNvSpPr>
          <p:nvPr/>
        </p:nvSpPr>
        <p:spPr bwMode="auto">
          <a:xfrm>
            <a:off x="7391400" y="4114800"/>
            <a:ext cx="463550" cy="457200"/>
          </a:xfrm>
          <a:prstGeom prst="rect">
            <a:avLst/>
          </a:prstGeom>
          <a:noFill/>
          <a:ln w="9525">
            <a:noFill/>
            <a:miter lim="800000"/>
            <a:headEnd/>
            <a:tailEnd/>
          </a:ln>
          <a:effectLst/>
        </p:spPr>
        <p:txBody>
          <a:bodyPr>
            <a:spAutoFit/>
          </a:bodyPr>
          <a:lstStyle/>
          <a:p>
            <a:r>
              <a:rPr lang="en-US"/>
              <a:t>C</a:t>
            </a:r>
          </a:p>
        </p:txBody>
      </p:sp>
      <p:sp>
        <p:nvSpPr>
          <p:cNvPr id="52" name="Line 27"/>
          <p:cNvSpPr>
            <a:spLocks noChangeShapeType="1"/>
          </p:cNvSpPr>
          <p:nvPr/>
        </p:nvSpPr>
        <p:spPr bwMode="auto">
          <a:xfrm>
            <a:off x="1371600" y="3886200"/>
            <a:ext cx="762000" cy="0"/>
          </a:xfrm>
          <a:prstGeom prst="line">
            <a:avLst/>
          </a:prstGeom>
          <a:noFill/>
          <a:ln w="38100" cmpd="dbl">
            <a:solidFill>
              <a:schemeClr val="tx1"/>
            </a:solidFill>
            <a:round/>
            <a:headEnd/>
            <a:tailEnd type="triangle" w="med" len="med"/>
          </a:ln>
          <a:effectLst/>
        </p:spPr>
        <p:txBody>
          <a:bodyPr wrap="none" anchor="ctr"/>
          <a:lstStyle/>
          <a:p>
            <a:endParaRPr lang="el-GR"/>
          </a:p>
        </p:txBody>
      </p:sp>
      <p:sp>
        <p:nvSpPr>
          <p:cNvPr id="53" name="Line 28"/>
          <p:cNvSpPr>
            <a:spLocks noChangeShapeType="1"/>
          </p:cNvSpPr>
          <p:nvPr/>
        </p:nvSpPr>
        <p:spPr bwMode="auto">
          <a:xfrm>
            <a:off x="5638800" y="3886200"/>
            <a:ext cx="762000" cy="0"/>
          </a:xfrm>
          <a:prstGeom prst="line">
            <a:avLst/>
          </a:prstGeom>
          <a:noFill/>
          <a:ln w="38100" cmpd="dbl">
            <a:solidFill>
              <a:schemeClr val="tx1"/>
            </a:solidFill>
            <a:round/>
            <a:headEnd/>
            <a:tailEnd type="triangle" w="med" len="med"/>
          </a:ln>
          <a:effectLst/>
        </p:spPr>
        <p:txBody>
          <a:bodyPr wrap="none" anchor="ct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4" name="Rectangle 1026"/>
          <p:cNvSpPr>
            <a:spLocks noGrp="1" noChangeArrowheads="1"/>
          </p:cNvSpPr>
          <p:nvPr>
            <p:ph type="title"/>
          </p:nvPr>
        </p:nvSpPr>
        <p:spPr/>
        <p:txBody>
          <a:bodyPr/>
          <a:lstStyle/>
          <a:p>
            <a:r>
              <a:rPr lang="en-US"/>
              <a:t>Random Class Testing</a:t>
            </a:r>
          </a:p>
        </p:txBody>
      </p:sp>
      <p:sp>
        <p:nvSpPr>
          <p:cNvPr id="822275" name="Rectangle 1027"/>
          <p:cNvSpPr>
            <a:spLocks noGrp="1" noChangeArrowheads="1"/>
          </p:cNvSpPr>
          <p:nvPr>
            <p:ph type="body" idx="1"/>
          </p:nvPr>
        </p:nvSpPr>
        <p:spPr/>
        <p:txBody>
          <a:bodyPr/>
          <a:lstStyle/>
          <a:p>
            <a:pPr marL="533400" indent="-533400">
              <a:lnSpc>
                <a:spcPct val="90000"/>
              </a:lnSpc>
              <a:buFont typeface="Times" pitchFamily="18" charset="0"/>
              <a:buAutoNum type="arabicPeriod"/>
            </a:pPr>
            <a:r>
              <a:rPr lang="en-US" sz="2400" dirty="0"/>
              <a:t>Identify methods applicable to a class</a:t>
            </a:r>
          </a:p>
          <a:p>
            <a:pPr marL="533400" indent="-533400">
              <a:lnSpc>
                <a:spcPct val="90000"/>
              </a:lnSpc>
              <a:buFont typeface="Times" pitchFamily="18" charset="0"/>
              <a:buAutoNum type="arabicPeriod"/>
            </a:pPr>
            <a:r>
              <a:rPr lang="en-US" sz="2400" dirty="0"/>
              <a:t>Define constraints on their use – e.g. the class must always be initialized first</a:t>
            </a:r>
          </a:p>
          <a:p>
            <a:pPr marL="533400" indent="-533400">
              <a:lnSpc>
                <a:spcPct val="90000"/>
              </a:lnSpc>
              <a:buFont typeface="Times" pitchFamily="18" charset="0"/>
              <a:buAutoNum type="arabicPeriod"/>
            </a:pPr>
            <a:r>
              <a:rPr lang="en-US" sz="2400" dirty="0"/>
              <a:t>Identify a minimum test sequence – an operation sequence that defines the minimum life history of the class</a:t>
            </a:r>
          </a:p>
          <a:p>
            <a:pPr marL="533400" indent="-533400">
              <a:lnSpc>
                <a:spcPct val="90000"/>
              </a:lnSpc>
              <a:buFont typeface="Times" pitchFamily="18" charset="0"/>
              <a:buAutoNum type="arabicPeriod"/>
            </a:pPr>
            <a:r>
              <a:rPr lang="en-US" sz="2400" dirty="0"/>
              <a:t>Generate a variety of random (but valid) test sequences – this exercises more complex class instance life histories</a:t>
            </a:r>
          </a:p>
          <a:p>
            <a:pPr marL="533400" indent="-533400">
              <a:lnSpc>
                <a:spcPct val="90000"/>
              </a:lnSpc>
            </a:pPr>
            <a:r>
              <a:rPr lang="en-US" sz="2400" dirty="0"/>
              <a:t>Example:</a:t>
            </a:r>
          </a:p>
          <a:p>
            <a:pPr marL="1028700" lvl="1" indent="-457200">
              <a:lnSpc>
                <a:spcPct val="90000"/>
              </a:lnSpc>
              <a:buFont typeface="Symbol" pitchFamily="18" charset="2"/>
              <a:buAutoNum type="arabicPeriod"/>
            </a:pPr>
            <a:r>
              <a:rPr lang="en-US" sz="1600" dirty="0" smtClean="0"/>
              <a:t>An account class in a banking application has </a:t>
            </a:r>
            <a:r>
              <a:rPr lang="en-US" sz="1600" i="1" dirty="0" smtClean="0"/>
              <a:t>open</a:t>
            </a:r>
            <a:r>
              <a:rPr lang="en-US" sz="1600" dirty="0" smtClean="0"/>
              <a:t>, </a:t>
            </a:r>
            <a:r>
              <a:rPr lang="en-US" sz="1600" i="1" dirty="0" smtClean="0"/>
              <a:t>setup</a:t>
            </a:r>
            <a:r>
              <a:rPr lang="en-US" sz="1600" dirty="0" smtClean="0"/>
              <a:t>, </a:t>
            </a:r>
            <a:r>
              <a:rPr lang="en-US" sz="1600" i="1" dirty="0" smtClean="0"/>
              <a:t>deposit</a:t>
            </a:r>
            <a:r>
              <a:rPr lang="en-US" sz="1600" dirty="0" smtClean="0"/>
              <a:t>, </a:t>
            </a:r>
            <a:r>
              <a:rPr lang="en-US" sz="1600" i="1" dirty="0" smtClean="0"/>
              <a:t>withdraw</a:t>
            </a:r>
            <a:r>
              <a:rPr lang="en-US" sz="1600" dirty="0" smtClean="0"/>
              <a:t>, </a:t>
            </a:r>
            <a:r>
              <a:rPr lang="en-US" sz="1600" i="1" dirty="0" smtClean="0"/>
              <a:t>balance</a:t>
            </a:r>
            <a:r>
              <a:rPr lang="en-US" sz="1600" dirty="0" smtClean="0"/>
              <a:t>, </a:t>
            </a:r>
            <a:r>
              <a:rPr lang="en-US" sz="1600" i="1" dirty="0" smtClean="0"/>
              <a:t>summarize</a:t>
            </a:r>
            <a:r>
              <a:rPr lang="en-US" sz="1600" dirty="0" smtClean="0"/>
              <a:t> and </a:t>
            </a:r>
            <a:r>
              <a:rPr lang="en-US" sz="1600" i="1" dirty="0" smtClean="0"/>
              <a:t>close</a:t>
            </a:r>
            <a:r>
              <a:rPr lang="en-US" sz="1600" dirty="0" smtClean="0"/>
              <a:t> methods</a:t>
            </a:r>
          </a:p>
          <a:p>
            <a:pPr marL="1028700" lvl="1" indent="-457200">
              <a:lnSpc>
                <a:spcPct val="90000"/>
              </a:lnSpc>
              <a:buFont typeface="Symbol" pitchFamily="18" charset="2"/>
              <a:buAutoNum type="arabicPeriod"/>
            </a:pPr>
            <a:r>
              <a:rPr lang="en-US" sz="1600" dirty="0" smtClean="0"/>
              <a:t>The account must be opened first and closed on completion</a:t>
            </a:r>
          </a:p>
          <a:p>
            <a:pPr marL="1028700" lvl="1" indent="-457200">
              <a:lnSpc>
                <a:spcPct val="90000"/>
              </a:lnSpc>
              <a:buFont typeface="Symbol" pitchFamily="18" charset="2"/>
              <a:buAutoNum type="arabicPeriod"/>
            </a:pPr>
            <a:r>
              <a:rPr lang="en-US" sz="1600" i="1" dirty="0" smtClean="0"/>
              <a:t>Open – setup – deposit – withdraw – close</a:t>
            </a:r>
          </a:p>
          <a:p>
            <a:pPr marL="1028700" lvl="1" indent="-457200">
              <a:lnSpc>
                <a:spcPct val="90000"/>
              </a:lnSpc>
              <a:buFont typeface="Symbol" pitchFamily="18" charset="2"/>
              <a:buAutoNum type="arabicPeriod"/>
            </a:pPr>
            <a:r>
              <a:rPr lang="en-US" sz="1600" i="1" dirty="0" smtClean="0"/>
              <a:t>Open – setup – deposit –* [deposit | withdraw | balance | summarize] – withdraw – close</a:t>
            </a:r>
            <a:r>
              <a:rPr lang="en-US" sz="1600" dirty="0" smtClean="0"/>
              <a:t>. Generate random test sequences using this template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2274"/>
                                        </p:tgtEl>
                                        <p:attrNameLst>
                                          <p:attrName>style.visibility</p:attrName>
                                        </p:attrNameLst>
                                      </p:cBhvr>
                                      <p:to>
                                        <p:strVal val="visible"/>
                                      </p:to>
                                    </p:set>
                                    <p:anim calcmode="lin" valueType="num">
                                      <p:cBhvr>
                                        <p:cTn id="7" dur="500" fill="hold"/>
                                        <p:tgtEl>
                                          <p:spTgt spid="822274"/>
                                        </p:tgtEl>
                                        <p:attrNameLst>
                                          <p:attrName>ppt_w</p:attrName>
                                        </p:attrNameLst>
                                      </p:cBhvr>
                                      <p:tavLst>
                                        <p:tav tm="0">
                                          <p:val>
                                            <p:fltVal val="0"/>
                                          </p:val>
                                        </p:tav>
                                        <p:tav tm="100000">
                                          <p:val>
                                            <p:strVal val="#ppt_w"/>
                                          </p:val>
                                        </p:tav>
                                      </p:tavLst>
                                    </p:anim>
                                    <p:anim calcmode="lin" valueType="num">
                                      <p:cBhvr>
                                        <p:cTn id="8" dur="500" fill="hold"/>
                                        <p:tgtEl>
                                          <p:spTgt spid="822274"/>
                                        </p:tgtEl>
                                        <p:attrNameLst>
                                          <p:attrName>ppt_h</p:attrName>
                                        </p:attrNameLst>
                                      </p:cBhvr>
                                      <p:tavLst>
                                        <p:tav tm="0">
                                          <p:val>
                                            <p:fltVal val="0"/>
                                          </p:val>
                                        </p:tav>
                                        <p:tav tm="100000">
                                          <p:val>
                                            <p:strVal val="#ppt_h"/>
                                          </p:val>
                                        </p:tav>
                                      </p:tavLst>
                                    </p:anim>
                                    <p:animEffect transition="in" filter="fade">
                                      <p:cBhvr>
                                        <p:cTn id="9" dur="500"/>
                                        <p:tgtEl>
                                          <p:spTgt spid="8222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22275">
                                            <p:txEl>
                                              <p:pRg st="0" end="0"/>
                                            </p:txEl>
                                          </p:spTgt>
                                        </p:tgtEl>
                                        <p:attrNameLst>
                                          <p:attrName>style.visibility</p:attrName>
                                        </p:attrNameLst>
                                      </p:cBhvr>
                                      <p:to>
                                        <p:strVal val="visible"/>
                                      </p:to>
                                    </p:set>
                                    <p:animEffect transition="in" filter="fade">
                                      <p:cBhvr>
                                        <p:cTn id="14" dur="1000">
                                          <p:stCondLst>
                                            <p:cond delay="0"/>
                                          </p:stCondLst>
                                        </p:cTn>
                                        <p:tgtEl>
                                          <p:spTgt spid="822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2275">
                                            <p:txEl>
                                              <p:pRg st="1" end="1"/>
                                            </p:txEl>
                                          </p:spTgt>
                                        </p:tgtEl>
                                        <p:attrNameLst>
                                          <p:attrName>style.visibility</p:attrName>
                                        </p:attrNameLst>
                                      </p:cBhvr>
                                      <p:to>
                                        <p:strVal val="visible"/>
                                      </p:to>
                                    </p:set>
                                    <p:animEffect transition="in" filter="fade">
                                      <p:cBhvr>
                                        <p:cTn id="19" dur="1000">
                                          <p:stCondLst>
                                            <p:cond delay="0"/>
                                          </p:stCondLst>
                                        </p:cTn>
                                        <p:tgtEl>
                                          <p:spTgt spid="8222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22275">
                                            <p:txEl>
                                              <p:pRg st="2" end="2"/>
                                            </p:txEl>
                                          </p:spTgt>
                                        </p:tgtEl>
                                        <p:attrNameLst>
                                          <p:attrName>style.visibility</p:attrName>
                                        </p:attrNameLst>
                                      </p:cBhvr>
                                      <p:to>
                                        <p:strVal val="visible"/>
                                      </p:to>
                                    </p:set>
                                    <p:animEffect transition="in" filter="fade">
                                      <p:cBhvr>
                                        <p:cTn id="24" dur="1000">
                                          <p:stCondLst>
                                            <p:cond delay="0"/>
                                          </p:stCondLst>
                                        </p:cTn>
                                        <p:tgtEl>
                                          <p:spTgt spid="8222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2275">
                                            <p:txEl>
                                              <p:pRg st="3" end="3"/>
                                            </p:txEl>
                                          </p:spTgt>
                                        </p:tgtEl>
                                        <p:attrNameLst>
                                          <p:attrName>style.visibility</p:attrName>
                                        </p:attrNameLst>
                                      </p:cBhvr>
                                      <p:to>
                                        <p:strVal val="visible"/>
                                      </p:to>
                                    </p:set>
                                    <p:animEffect transition="in" filter="fade">
                                      <p:cBhvr>
                                        <p:cTn id="29" dur="1000">
                                          <p:stCondLst>
                                            <p:cond delay="0"/>
                                          </p:stCondLst>
                                        </p:cTn>
                                        <p:tgtEl>
                                          <p:spTgt spid="82227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22275">
                                            <p:txEl>
                                              <p:pRg st="4" end="4"/>
                                            </p:txEl>
                                          </p:spTgt>
                                        </p:tgtEl>
                                        <p:attrNameLst>
                                          <p:attrName>style.visibility</p:attrName>
                                        </p:attrNameLst>
                                      </p:cBhvr>
                                      <p:to>
                                        <p:strVal val="visible"/>
                                      </p:to>
                                    </p:set>
                                    <p:animEffect transition="in" filter="fade">
                                      <p:cBhvr>
                                        <p:cTn id="34" dur="1000">
                                          <p:stCondLst>
                                            <p:cond delay="0"/>
                                          </p:stCondLst>
                                        </p:cTn>
                                        <p:tgtEl>
                                          <p:spTgt spid="822275">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2275">
                                            <p:txEl>
                                              <p:pRg st="5" end="5"/>
                                            </p:txEl>
                                          </p:spTgt>
                                        </p:tgtEl>
                                        <p:attrNameLst>
                                          <p:attrName>style.visibility</p:attrName>
                                        </p:attrNameLst>
                                      </p:cBhvr>
                                      <p:to>
                                        <p:strVal val="visible"/>
                                      </p:to>
                                    </p:set>
                                    <p:animEffect transition="in" filter="fade">
                                      <p:cBhvr>
                                        <p:cTn id="37" dur="1000">
                                          <p:stCondLst>
                                            <p:cond delay="0"/>
                                          </p:stCondLst>
                                        </p:cTn>
                                        <p:tgtEl>
                                          <p:spTgt spid="822275">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22275">
                                            <p:txEl>
                                              <p:pRg st="6" end="6"/>
                                            </p:txEl>
                                          </p:spTgt>
                                        </p:tgtEl>
                                        <p:attrNameLst>
                                          <p:attrName>style.visibility</p:attrName>
                                        </p:attrNameLst>
                                      </p:cBhvr>
                                      <p:to>
                                        <p:strVal val="visible"/>
                                      </p:to>
                                    </p:set>
                                    <p:animEffect transition="in" filter="fade">
                                      <p:cBhvr>
                                        <p:cTn id="40" dur="1000">
                                          <p:stCondLst>
                                            <p:cond delay="0"/>
                                          </p:stCondLst>
                                        </p:cTn>
                                        <p:tgtEl>
                                          <p:spTgt spid="822275">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22275">
                                            <p:txEl>
                                              <p:pRg st="7" end="7"/>
                                            </p:txEl>
                                          </p:spTgt>
                                        </p:tgtEl>
                                        <p:attrNameLst>
                                          <p:attrName>style.visibility</p:attrName>
                                        </p:attrNameLst>
                                      </p:cBhvr>
                                      <p:to>
                                        <p:strVal val="visible"/>
                                      </p:to>
                                    </p:set>
                                    <p:animEffect transition="in" filter="fade">
                                      <p:cBhvr>
                                        <p:cTn id="43" dur="1000">
                                          <p:stCondLst>
                                            <p:cond delay="0"/>
                                          </p:stCondLst>
                                        </p:cTn>
                                        <p:tgtEl>
                                          <p:spTgt spid="822275">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2275">
                                            <p:txEl>
                                              <p:pRg st="8" end="8"/>
                                            </p:txEl>
                                          </p:spTgt>
                                        </p:tgtEl>
                                        <p:attrNameLst>
                                          <p:attrName>style.visibility</p:attrName>
                                        </p:attrNameLst>
                                      </p:cBhvr>
                                      <p:to>
                                        <p:strVal val="visible"/>
                                      </p:to>
                                    </p:set>
                                    <p:animEffect transition="in" filter="fade">
                                      <p:cBhvr>
                                        <p:cTn id="46" dur="1000">
                                          <p:stCondLst>
                                            <p:cond delay="0"/>
                                          </p:stCondLst>
                                        </p:cTn>
                                        <p:tgtEl>
                                          <p:spTgt spid="822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4" grpId="0"/>
      <p:bldP spid="82227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4082" name="Rectangle 1026"/>
          <p:cNvSpPr>
            <a:spLocks noGrp="1" noChangeArrowheads="1"/>
          </p:cNvSpPr>
          <p:nvPr>
            <p:ph type="title"/>
          </p:nvPr>
        </p:nvSpPr>
        <p:spPr/>
        <p:txBody>
          <a:bodyPr/>
          <a:lstStyle/>
          <a:p>
            <a:r>
              <a:rPr lang="en-US"/>
              <a:t>[2] Integration Testing</a:t>
            </a:r>
          </a:p>
        </p:txBody>
      </p:sp>
      <p:sp>
        <p:nvSpPr>
          <p:cNvPr id="814083" name="Rectangle 1027"/>
          <p:cNvSpPr>
            <a:spLocks noGrp="1" noChangeArrowheads="1"/>
          </p:cNvSpPr>
          <p:nvPr>
            <p:ph type="body" idx="1"/>
          </p:nvPr>
        </p:nvSpPr>
        <p:spPr/>
        <p:txBody>
          <a:bodyPr/>
          <a:lstStyle/>
          <a:p>
            <a:r>
              <a:rPr lang="en-US" sz="2400"/>
              <a:t>OO does not have a hierarchical control structure so conventional top-down and bottom-up integration tests have little meaning</a:t>
            </a:r>
          </a:p>
          <a:p>
            <a:r>
              <a:rPr lang="en-US" sz="2400"/>
              <a:t>Integration applied three different incremental strategies:</a:t>
            </a:r>
          </a:p>
          <a:p>
            <a:pPr lvl="1">
              <a:buFont typeface="Symbol" pitchFamily="18" charset="2"/>
              <a:buChar char="-"/>
            </a:pPr>
            <a:r>
              <a:rPr lang="en-US" sz="2000"/>
              <a:t>Thread-based testing: integrates classes required to respond to one input or event</a:t>
            </a:r>
          </a:p>
          <a:p>
            <a:pPr lvl="1">
              <a:buFont typeface="Symbol" pitchFamily="18" charset="2"/>
              <a:buChar char="-"/>
            </a:pPr>
            <a:r>
              <a:rPr lang="en-US" sz="2000"/>
              <a:t>Use-based testing: integrates classes required by one use case</a:t>
            </a:r>
          </a:p>
          <a:p>
            <a:pPr lvl="1">
              <a:buFont typeface="Symbol" pitchFamily="18" charset="2"/>
              <a:buChar char="-"/>
            </a:pPr>
            <a:r>
              <a:rPr lang="en-US" sz="2000"/>
              <a:t>Cluster testing: integrates classes required to demonstrate one collaboration</a:t>
            </a:r>
          </a:p>
        </p:txBody>
      </p:sp>
      <p:pic>
        <p:nvPicPr>
          <p:cNvPr id="814084" name="Picture 1028"/>
          <p:cNvPicPr>
            <a:picLocks noChangeArrowheads="1"/>
          </p:cNvPicPr>
          <p:nvPr/>
        </p:nvPicPr>
        <p:blipFill>
          <a:blip r:embed="rId2" cstate="print"/>
          <a:srcRect/>
          <a:stretch>
            <a:fillRect/>
          </a:stretch>
        </p:blipFill>
        <p:spPr bwMode="auto">
          <a:xfrm>
            <a:off x="3095885" y="4419601"/>
            <a:ext cx="3820017" cy="1901825"/>
          </a:xfrm>
          <a:prstGeom prst="rect">
            <a:avLst/>
          </a:prstGeom>
          <a:noFill/>
          <a:ln w="12700">
            <a:noFill/>
            <a:miter lim="800000"/>
            <a:headEnd/>
            <a:tailEnd/>
          </a:ln>
          <a:effectLst/>
        </p:spPr>
      </p:pic>
      <p:sp>
        <p:nvSpPr>
          <p:cNvPr id="814085" name="Text Box 1029"/>
          <p:cNvSpPr txBox="1">
            <a:spLocks noChangeArrowheads="1"/>
          </p:cNvSpPr>
          <p:nvPr/>
        </p:nvSpPr>
        <p:spPr bwMode="auto">
          <a:xfrm>
            <a:off x="1109653" y="6289675"/>
            <a:ext cx="6671250" cy="461665"/>
          </a:xfrm>
          <a:prstGeom prst="rect">
            <a:avLst/>
          </a:prstGeom>
          <a:noFill/>
          <a:ln w="50800">
            <a:noFill/>
            <a:miter lim="800000"/>
            <a:headEnd/>
            <a:tailEnd/>
          </a:ln>
          <a:effectLst/>
        </p:spPr>
        <p:txBody>
          <a:bodyPr wrap="none">
            <a:spAutoFit/>
          </a:bodyPr>
          <a:lstStyle/>
          <a:p>
            <a:pPr>
              <a:buFontTx/>
              <a:buChar char="•"/>
            </a:pPr>
            <a:r>
              <a:rPr lang="en-US" sz="2400" b="1">
                <a:latin typeface="Times New Roman" pitchFamily="18" charset="0"/>
              </a:rPr>
              <a:t> What integration testing strategies will you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4082"/>
                                        </p:tgtEl>
                                        <p:attrNameLst>
                                          <p:attrName>style.visibility</p:attrName>
                                        </p:attrNameLst>
                                      </p:cBhvr>
                                      <p:to>
                                        <p:strVal val="visible"/>
                                      </p:to>
                                    </p:set>
                                    <p:anim calcmode="lin" valueType="num">
                                      <p:cBhvr>
                                        <p:cTn id="7" dur="500" fill="hold"/>
                                        <p:tgtEl>
                                          <p:spTgt spid="814082"/>
                                        </p:tgtEl>
                                        <p:attrNameLst>
                                          <p:attrName>ppt_w</p:attrName>
                                        </p:attrNameLst>
                                      </p:cBhvr>
                                      <p:tavLst>
                                        <p:tav tm="0">
                                          <p:val>
                                            <p:fltVal val="0"/>
                                          </p:val>
                                        </p:tav>
                                        <p:tav tm="100000">
                                          <p:val>
                                            <p:strVal val="#ppt_w"/>
                                          </p:val>
                                        </p:tav>
                                      </p:tavLst>
                                    </p:anim>
                                    <p:anim calcmode="lin" valueType="num">
                                      <p:cBhvr>
                                        <p:cTn id="8" dur="500" fill="hold"/>
                                        <p:tgtEl>
                                          <p:spTgt spid="814082"/>
                                        </p:tgtEl>
                                        <p:attrNameLst>
                                          <p:attrName>ppt_h</p:attrName>
                                        </p:attrNameLst>
                                      </p:cBhvr>
                                      <p:tavLst>
                                        <p:tav tm="0">
                                          <p:val>
                                            <p:fltVal val="0"/>
                                          </p:val>
                                        </p:tav>
                                        <p:tav tm="100000">
                                          <p:val>
                                            <p:strVal val="#ppt_h"/>
                                          </p:val>
                                        </p:tav>
                                      </p:tavLst>
                                    </p:anim>
                                    <p:animEffect transition="in" filter="fade">
                                      <p:cBhvr>
                                        <p:cTn id="9" dur="500"/>
                                        <p:tgtEl>
                                          <p:spTgt spid="814082"/>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814084"/>
                                        </p:tgtEl>
                                        <p:attrNameLst>
                                          <p:attrName>style.visibility</p:attrName>
                                        </p:attrNameLst>
                                      </p:cBhvr>
                                      <p:to>
                                        <p:strVal val="visible"/>
                                      </p:to>
                                    </p:set>
                                    <p:animEffect transition="in" filter="dissolve">
                                      <p:cBhvr>
                                        <p:cTn id="13" dur="500"/>
                                        <p:tgtEl>
                                          <p:spTgt spid="81408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4083">
                                            <p:txEl>
                                              <p:pRg st="0" end="0"/>
                                            </p:txEl>
                                          </p:spTgt>
                                        </p:tgtEl>
                                        <p:attrNameLst>
                                          <p:attrName>style.visibility</p:attrName>
                                        </p:attrNameLst>
                                      </p:cBhvr>
                                      <p:to>
                                        <p:strVal val="visible"/>
                                      </p:to>
                                    </p:set>
                                    <p:animEffect transition="in" filter="fade">
                                      <p:cBhvr>
                                        <p:cTn id="18" dur="1000">
                                          <p:stCondLst>
                                            <p:cond delay="0"/>
                                          </p:stCondLst>
                                        </p:cTn>
                                        <p:tgtEl>
                                          <p:spTgt spid="8140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4083">
                                            <p:txEl>
                                              <p:pRg st="1" end="1"/>
                                            </p:txEl>
                                          </p:spTgt>
                                        </p:tgtEl>
                                        <p:attrNameLst>
                                          <p:attrName>style.visibility</p:attrName>
                                        </p:attrNameLst>
                                      </p:cBhvr>
                                      <p:to>
                                        <p:strVal val="visible"/>
                                      </p:to>
                                    </p:set>
                                    <p:animEffect transition="in" filter="fade">
                                      <p:cBhvr>
                                        <p:cTn id="23" dur="1000">
                                          <p:stCondLst>
                                            <p:cond delay="0"/>
                                          </p:stCondLst>
                                        </p:cTn>
                                        <p:tgtEl>
                                          <p:spTgt spid="814083">
                                            <p:txEl>
                                              <p:pRg st="1" end="1"/>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14083">
                                            <p:txEl>
                                              <p:pRg st="2" end="2"/>
                                            </p:txEl>
                                          </p:spTgt>
                                        </p:tgtEl>
                                        <p:attrNameLst>
                                          <p:attrName>style.visibility</p:attrName>
                                        </p:attrNameLst>
                                      </p:cBhvr>
                                      <p:to>
                                        <p:strVal val="visible"/>
                                      </p:to>
                                    </p:set>
                                    <p:animEffect transition="in" filter="fade">
                                      <p:cBhvr>
                                        <p:cTn id="27" dur="1000">
                                          <p:stCondLst>
                                            <p:cond delay="0"/>
                                          </p:stCondLst>
                                        </p:cTn>
                                        <p:tgtEl>
                                          <p:spTgt spid="8140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4083">
                                            <p:txEl>
                                              <p:pRg st="3" end="3"/>
                                            </p:txEl>
                                          </p:spTgt>
                                        </p:tgtEl>
                                        <p:attrNameLst>
                                          <p:attrName>style.visibility</p:attrName>
                                        </p:attrNameLst>
                                      </p:cBhvr>
                                      <p:to>
                                        <p:strVal val="visible"/>
                                      </p:to>
                                    </p:set>
                                    <p:animEffect transition="in" filter="fade">
                                      <p:cBhvr>
                                        <p:cTn id="32" dur="1000">
                                          <p:stCondLst>
                                            <p:cond delay="0"/>
                                          </p:stCondLst>
                                        </p:cTn>
                                        <p:tgtEl>
                                          <p:spTgt spid="81408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4083">
                                            <p:txEl>
                                              <p:pRg st="4" end="4"/>
                                            </p:txEl>
                                          </p:spTgt>
                                        </p:tgtEl>
                                        <p:attrNameLst>
                                          <p:attrName>style.visibility</p:attrName>
                                        </p:attrNameLst>
                                      </p:cBhvr>
                                      <p:to>
                                        <p:strVal val="visible"/>
                                      </p:to>
                                    </p:set>
                                    <p:animEffect transition="in" filter="fade">
                                      <p:cBhvr>
                                        <p:cTn id="37" dur="1000">
                                          <p:stCondLst>
                                            <p:cond delay="0"/>
                                          </p:stCondLst>
                                        </p:cTn>
                                        <p:tgtEl>
                                          <p:spTgt spid="8140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14085">
                                            <p:txEl>
                                              <p:pRg st="0" end="0"/>
                                            </p:txEl>
                                          </p:spTgt>
                                        </p:tgtEl>
                                        <p:attrNameLst>
                                          <p:attrName>style.visibility</p:attrName>
                                        </p:attrNameLst>
                                      </p:cBhvr>
                                      <p:to>
                                        <p:strVal val="visible"/>
                                      </p:to>
                                    </p:set>
                                    <p:animEffect transition="in" filter="wipe(left)">
                                      <p:cBhvr>
                                        <p:cTn id="42" dur="500"/>
                                        <p:tgtEl>
                                          <p:spTgt spid="81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2" grpId="0"/>
      <p:bldP spid="81408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8" name="Rectangle 4"/>
          <p:cNvSpPr>
            <a:spLocks noGrp="1" noChangeArrowheads="1"/>
          </p:cNvSpPr>
          <p:nvPr>
            <p:ph type="title"/>
          </p:nvPr>
        </p:nvSpPr>
        <p:spPr/>
        <p:txBody>
          <a:bodyPr/>
          <a:lstStyle/>
          <a:p>
            <a:r>
              <a:rPr lang="en-US"/>
              <a:t>Random Integration Testing</a:t>
            </a:r>
          </a:p>
        </p:txBody>
      </p:sp>
      <p:sp>
        <p:nvSpPr>
          <p:cNvPr id="799749" name="Rectangle 5"/>
          <p:cNvSpPr>
            <a:spLocks noGrp="1" noChangeArrowheads="1"/>
          </p:cNvSpPr>
          <p:nvPr>
            <p:ph type="body" idx="1"/>
          </p:nvPr>
        </p:nvSpPr>
        <p:spPr/>
        <p:txBody>
          <a:bodyPr/>
          <a:lstStyle/>
          <a:p>
            <a:pPr marL="533400" indent="-533400">
              <a:lnSpc>
                <a:spcPct val="90000"/>
              </a:lnSpc>
            </a:pPr>
            <a:r>
              <a:rPr lang="en-US"/>
              <a:t>Multiple Class Random Testing</a:t>
            </a:r>
          </a:p>
          <a:p>
            <a:pPr marL="1028700" lvl="1" indent="-457200">
              <a:lnSpc>
                <a:spcPct val="90000"/>
              </a:lnSpc>
              <a:buFont typeface="Symbol" pitchFamily="18" charset="2"/>
              <a:buAutoNum type="arabicPeriod"/>
            </a:pPr>
            <a:r>
              <a:rPr lang="en-US"/>
              <a:t>For each client class, use the list of class methods to generate a series of random test sequences. </a:t>
            </a:r>
            <a:br>
              <a:rPr lang="en-US"/>
            </a:br>
            <a:r>
              <a:rPr lang="en-US"/>
              <a:t>Methods will send messages to other server classes.</a:t>
            </a:r>
          </a:p>
          <a:p>
            <a:pPr marL="1028700" lvl="1" indent="-457200">
              <a:lnSpc>
                <a:spcPct val="90000"/>
              </a:lnSpc>
              <a:buFont typeface="Symbol" pitchFamily="18" charset="2"/>
              <a:buAutoNum type="arabicPeriod"/>
            </a:pPr>
            <a:r>
              <a:rPr lang="en-US"/>
              <a:t>For each message that is generated, determine the collaborating class and the corresponding method in the server object.</a:t>
            </a:r>
          </a:p>
          <a:p>
            <a:pPr marL="1028700" lvl="1" indent="-457200">
              <a:lnSpc>
                <a:spcPct val="90000"/>
              </a:lnSpc>
              <a:buFont typeface="Symbol" pitchFamily="18" charset="2"/>
              <a:buAutoNum type="arabicPeriod"/>
            </a:pPr>
            <a:r>
              <a:rPr lang="en-US"/>
              <a:t>For each method in the server object (that has been invoked by messages sent from the client object), determine the messages that it transmits</a:t>
            </a:r>
          </a:p>
          <a:p>
            <a:pPr marL="1028700" lvl="1" indent="-457200">
              <a:lnSpc>
                <a:spcPct val="90000"/>
              </a:lnSpc>
              <a:buFont typeface="Symbol" pitchFamily="18" charset="2"/>
              <a:buAutoNum type="arabicPeriod"/>
            </a:pPr>
            <a:r>
              <a:rPr lang="en-US"/>
              <a:t>For each of the messages, determine the next level of methods that are invoked and incorporate these into the test sequence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99748"/>
                                        </p:tgtEl>
                                        <p:attrNameLst>
                                          <p:attrName>style.visibility</p:attrName>
                                        </p:attrNameLst>
                                      </p:cBhvr>
                                      <p:to>
                                        <p:strVal val="visible"/>
                                      </p:to>
                                    </p:set>
                                    <p:anim calcmode="lin" valueType="num">
                                      <p:cBhvr>
                                        <p:cTn id="7" dur="500" fill="hold"/>
                                        <p:tgtEl>
                                          <p:spTgt spid="799748"/>
                                        </p:tgtEl>
                                        <p:attrNameLst>
                                          <p:attrName>ppt_w</p:attrName>
                                        </p:attrNameLst>
                                      </p:cBhvr>
                                      <p:tavLst>
                                        <p:tav tm="0">
                                          <p:val>
                                            <p:fltVal val="0"/>
                                          </p:val>
                                        </p:tav>
                                        <p:tav tm="100000">
                                          <p:val>
                                            <p:strVal val="#ppt_w"/>
                                          </p:val>
                                        </p:tav>
                                      </p:tavLst>
                                    </p:anim>
                                    <p:anim calcmode="lin" valueType="num">
                                      <p:cBhvr>
                                        <p:cTn id="8" dur="500" fill="hold"/>
                                        <p:tgtEl>
                                          <p:spTgt spid="799748"/>
                                        </p:tgtEl>
                                        <p:attrNameLst>
                                          <p:attrName>ppt_h</p:attrName>
                                        </p:attrNameLst>
                                      </p:cBhvr>
                                      <p:tavLst>
                                        <p:tav tm="0">
                                          <p:val>
                                            <p:fltVal val="0"/>
                                          </p:val>
                                        </p:tav>
                                        <p:tav tm="100000">
                                          <p:val>
                                            <p:strVal val="#ppt_h"/>
                                          </p:val>
                                        </p:tav>
                                      </p:tavLst>
                                    </p:anim>
                                    <p:animEffect transition="in" filter="fade">
                                      <p:cBhvr>
                                        <p:cTn id="9" dur="500"/>
                                        <p:tgtEl>
                                          <p:spTgt spid="79974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99749">
                                            <p:txEl>
                                              <p:pRg st="0" end="0"/>
                                            </p:txEl>
                                          </p:spTgt>
                                        </p:tgtEl>
                                        <p:attrNameLst>
                                          <p:attrName>style.visibility</p:attrName>
                                        </p:attrNameLst>
                                      </p:cBhvr>
                                      <p:to>
                                        <p:strVal val="visible"/>
                                      </p:to>
                                    </p:set>
                                    <p:animEffect transition="in" filter="fade">
                                      <p:cBhvr>
                                        <p:cTn id="13" dur="500">
                                          <p:stCondLst>
                                            <p:cond delay="0"/>
                                          </p:stCondLst>
                                        </p:cTn>
                                        <p:tgtEl>
                                          <p:spTgt spid="79974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99749">
                                            <p:txEl>
                                              <p:pRg st="1" end="1"/>
                                            </p:txEl>
                                          </p:spTgt>
                                        </p:tgtEl>
                                        <p:attrNameLst>
                                          <p:attrName>style.visibility</p:attrName>
                                        </p:attrNameLst>
                                      </p:cBhvr>
                                      <p:to>
                                        <p:strVal val="visible"/>
                                      </p:to>
                                    </p:set>
                                    <p:animEffect transition="in" filter="fade">
                                      <p:cBhvr>
                                        <p:cTn id="17" dur="500">
                                          <p:stCondLst>
                                            <p:cond delay="0"/>
                                          </p:stCondLst>
                                        </p:cTn>
                                        <p:tgtEl>
                                          <p:spTgt spid="79974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99749">
                                            <p:txEl>
                                              <p:pRg st="2" end="2"/>
                                            </p:txEl>
                                          </p:spTgt>
                                        </p:tgtEl>
                                        <p:attrNameLst>
                                          <p:attrName>style.visibility</p:attrName>
                                        </p:attrNameLst>
                                      </p:cBhvr>
                                      <p:to>
                                        <p:strVal val="visible"/>
                                      </p:to>
                                    </p:set>
                                    <p:animEffect transition="in" filter="fade">
                                      <p:cBhvr>
                                        <p:cTn id="21" dur="500">
                                          <p:stCondLst>
                                            <p:cond delay="0"/>
                                          </p:stCondLst>
                                        </p:cTn>
                                        <p:tgtEl>
                                          <p:spTgt spid="79974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99749">
                                            <p:txEl>
                                              <p:pRg st="3" end="3"/>
                                            </p:txEl>
                                          </p:spTgt>
                                        </p:tgtEl>
                                        <p:attrNameLst>
                                          <p:attrName>style.visibility</p:attrName>
                                        </p:attrNameLst>
                                      </p:cBhvr>
                                      <p:to>
                                        <p:strVal val="visible"/>
                                      </p:to>
                                    </p:set>
                                    <p:animEffect transition="in" filter="fade">
                                      <p:cBhvr>
                                        <p:cTn id="25" dur="500">
                                          <p:stCondLst>
                                            <p:cond delay="0"/>
                                          </p:stCondLst>
                                        </p:cTn>
                                        <p:tgtEl>
                                          <p:spTgt spid="79974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799749">
                                            <p:txEl>
                                              <p:pRg st="4" end="4"/>
                                            </p:txEl>
                                          </p:spTgt>
                                        </p:tgtEl>
                                        <p:attrNameLst>
                                          <p:attrName>style.visibility</p:attrName>
                                        </p:attrNameLst>
                                      </p:cBhvr>
                                      <p:to>
                                        <p:strVal val="visible"/>
                                      </p:to>
                                    </p:set>
                                    <p:animEffect transition="in" filter="fade">
                                      <p:cBhvr>
                                        <p:cTn id="29" dur="500">
                                          <p:stCondLst>
                                            <p:cond delay="0"/>
                                          </p:stCondLst>
                                        </p:cTn>
                                        <p:tgtEl>
                                          <p:spTgt spid="799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8" grpId="0"/>
      <p:bldP spid="79974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a:t>[3] Validation Testing</a:t>
            </a:r>
          </a:p>
        </p:txBody>
      </p:sp>
      <p:sp>
        <p:nvSpPr>
          <p:cNvPr id="815107" name="Rectangle 3"/>
          <p:cNvSpPr>
            <a:spLocks noGrp="1" noChangeArrowheads="1"/>
          </p:cNvSpPr>
          <p:nvPr>
            <p:ph type="body" idx="1"/>
          </p:nvPr>
        </p:nvSpPr>
        <p:spPr/>
        <p:txBody>
          <a:bodyPr/>
          <a:lstStyle/>
          <a:p>
            <a:r>
              <a:rPr lang="en-US" sz="2400"/>
              <a:t>Are we building the right product? </a:t>
            </a:r>
          </a:p>
          <a:p>
            <a:r>
              <a:rPr lang="en-US" sz="2400"/>
              <a:t>Validation succeeds when software functions in a manner that can be reasonably expected by the customer. </a:t>
            </a:r>
          </a:p>
          <a:p>
            <a:r>
              <a:rPr lang="en-US" sz="2400"/>
              <a:t>Focus on user-visible actions and user-recognizable outputs</a:t>
            </a:r>
          </a:p>
          <a:p>
            <a:r>
              <a:rPr lang="en-US" sz="2400"/>
              <a:t>Details of class connections disappear at this level</a:t>
            </a:r>
          </a:p>
          <a:p>
            <a:r>
              <a:rPr lang="en-US" sz="2400"/>
              <a:t>Apply:</a:t>
            </a:r>
          </a:p>
          <a:p>
            <a:pPr lvl="1">
              <a:buFont typeface="Symbol" pitchFamily="18" charset="2"/>
              <a:buChar char="-"/>
            </a:pPr>
            <a:r>
              <a:rPr lang="en-US" sz="2000"/>
              <a:t>Use-case scenarios from the software requirements spec</a:t>
            </a:r>
          </a:p>
          <a:p>
            <a:pPr lvl="1">
              <a:buFont typeface="Symbol" pitchFamily="18" charset="2"/>
              <a:buChar char="-"/>
            </a:pPr>
            <a:r>
              <a:rPr lang="en-US" sz="2000"/>
              <a:t>Black-box testing to create a deficiency list</a:t>
            </a:r>
          </a:p>
          <a:p>
            <a:pPr lvl="1">
              <a:buFont typeface="Symbol" pitchFamily="18" charset="2"/>
              <a:buChar char="-"/>
            </a:pPr>
            <a:r>
              <a:rPr lang="en-US" sz="2000"/>
              <a:t>Acceptance tests through alpha (at developer’s site) and beta (at customer’s site) testing with actual customers</a:t>
            </a:r>
          </a:p>
          <a:p>
            <a:r>
              <a:rPr lang="en-US" sz="2400"/>
              <a:t>How will you validate your term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5106"/>
                                        </p:tgtEl>
                                        <p:attrNameLst>
                                          <p:attrName>style.visibility</p:attrName>
                                        </p:attrNameLst>
                                      </p:cBhvr>
                                      <p:to>
                                        <p:strVal val="visible"/>
                                      </p:to>
                                    </p:set>
                                    <p:anim calcmode="lin" valueType="num">
                                      <p:cBhvr>
                                        <p:cTn id="7" dur="500" fill="hold"/>
                                        <p:tgtEl>
                                          <p:spTgt spid="815106"/>
                                        </p:tgtEl>
                                        <p:attrNameLst>
                                          <p:attrName>ppt_w</p:attrName>
                                        </p:attrNameLst>
                                      </p:cBhvr>
                                      <p:tavLst>
                                        <p:tav tm="0">
                                          <p:val>
                                            <p:fltVal val="0"/>
                                          </p:val>
                                        </p:tav>
                                        <p:tav tm="100000">
                                          <p:val>
                                            <p:strVal val="#ppt_w"/>
                                          </p:val>
                                        </p:tav>
                                      </p:tavLst>
                                    </p:anim>
                                    <p:anim calcmode="lin" valueType="num">
                                      <p:cBhvr>
                                        <p:cTn id="8" dur="500" fill="hold"/>
                                        <p:tgtEl>
                                          <p:spTgt spid="815106"/>
                                        </p:tgtEl>
                                        <p:attrNameLst>
                                          <p:attrName>ppt_h</p:attrName>
                                        </p:attrNameLst>
                                      </p:cBhvr>
                                      <p:tavLst>
                                        <p:tav tm="0">
                                          <p:val>
                                            <p:fltVal val="0"/>
                                          </p:val>
                                        </p:tav>
                                        <p:tav tm="100000">
                                          <p:val>
                                            <p:strVal val="#ppt_h"/>
                                          </p:val>
                                        </p:tav>
                                      </p:tavLst>
                                    </p:anim>
                                    <p:animEffect transition="in" filter="fade">
                                      <p:cBhvr>
                                        <p:cTn id="9" dur="500"/>
                                        <p:tgtEl>
                                          <p:spTgt spid="8151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5107">
                                            <p:txEl>
                                              <p:pRg st="0" end="0"/>
                                            </p:txEl>
                                          </p:spTgt>
                                        </p:tgtEl>
                                        <p:attrNameLst>
                                          <p:attrName>style.visibility</p:attrName>
                                        </p:attrNameLst>
                                      </p:cBhvr>
                                      <p:to>
                                        <p:strVal val="visible"/>
                                      </p:to>
                                    </p:set>
                                    <p:animEffect transition="in" filter="fade">
                                      <p:cBhvr>
                                        <p:cTn id="14" dur="1000">
                                          <p:stCondLst>
                                            <p:cond delay="0"/>
                                          </p:stCondLst>
                                        </p:cTn>
                                        <p:tgtEl>
                                          <p:spTgt spid="8151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5107">
                                            <p:txEl>
                                              <p:pRg st="1" end="1"/>
                                            </p:txEl>
                                          </p:spTgt>
                                        </p:tgtEl>
                                        <p:attrNameLst>
                                          <p:attrName>style.visibility</p:attrName>
                                        </p:attrNameLst>
                                      </p:cBhvr>
                                      <p:to>
                                        <p:strVal val="visible"/>
                                      </p:to>
                                    </p:set>
                                    <p:animEffect transition="in" filter="fade">
                                      <p:cBhvr>
                                        <p:cTn id="19" dur="1000">
                                          <p:stCondLst>
                                            <p:cond delay="0"/>
                                          </p:stCondLst>
                                        </p:cTn>
                                        <p:tgtEl>
                                          <p:spTgt spid="8151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5107">
                                            <p:txEl>
                                              <p:pRg st="2" end="2"/>
                                            </p:txEl>
                                          </p:spTgt>
                                        </p:tgtEl>
                                        <p:attrNameLst>
                                          <p:attrName>style.visibility</p:attrName>
                                        </p:attrNameLst>
                                      </p:cBhvr>
                                      <p:to>
                                        <p:strVal val="visible"/>
                                      </p:to>
                                    </p:set>
                                    <p:animEffect transition="in" filter="fade">
                                      <p:cBhvr>
                                        <p:cTn id="24" dur="1000">
                                          <p:stCondLst>
                                            <p:cond delay="0"/>
                                          </p:stCondLst>
                                        </p:cTn>
                                        <p:tgtEl>
                                          <p:spTgt spid="8151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5107">
                                            <p:txEl>
                                              <p:pRg st="3" end="3"/>
                                            </p:txEl>
                                          </p:spTgt>
                                        </p:tgtEl>
                                        <p:attrNameLst>
                                          <p:attrName>style.visibility</p:attrName>
                                        </p:attrNameLst>
                                      </p:cBhvr>
                                      <p:to>
                                        <p:strVal val="visible"/>
                                      </p:to>
                                    </p:set>
                                    <p:animEffect transition="in" filter="fade">
                                      <p:cBhvr>
                                        <p:cTn id="29" dur="1000">
                                          <p:stCondLst>
                                            <p:cond delay="0"/>
                                          </p:stCondLst>
                                        </p:cTn>
                                        <p:tgtEl>
                                          <p:spTgt spid="8151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5107">
                                            <p:txEl>
                                              <p:pRg st="4" end="4"/>
                                            </p:txEl>
                                          </p:spTgt>
                                        </p:tgtEl>
                                        <p:attrNameLst>
                                          <p:attrName>style.visibility</p:attrName>
                                        </p:attrNameLst>
                                      </p:cBhvr>
                                      <p:to>
                                        <p:strVal val="visible"/>
                                      </p:to>
                                    </p:set>
                                    <p:animEffect transition="in" filter="fade">
                                      <p:cBhvr>
                                        <p:cTn id="34" dur="1000">
                                          <p:stCondLst>
                                            <p:cond delay="0"/>
                                          </p:stCondLst>
                                        </p:cTn>
                                        <p:tgtEl>
                                          <p:spTgt spid="815107">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15107">
                                            <p:txEl>
                                              <p:pRg st="5" end="5"/>
                                            </p:txEl>
                                          </p:spTgt>
                                        </p:tgtEl>
                                        <p:attrNameLst>
                                          <p:attrName>style.visibility</p:attrName>
                                        </p:attrNameLst>
                                      </p:cBhvr>
                                      <p:to>
                                        <p:strVal val="visible"/>
                                      </p:to>
                                    </p:set>
                                    <p:animEffect transition="in" filter="fade">
                                      <p:cBhvr>
                                        <p:cTn id="37" dur="1000">
                                          <p:stCondLst>
                                            <p:cond delay="0"/>
                                          </p:stCondLst>
                                        </p:cTn>
                                        <p:tgtEl>
                                          <p:spTgt spid="815107">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5107">
                                            <p:txEl>
                                              <p:pRg st="6" end="6"/>
                                            </p:txEl>
                                          </p:spTgt>
                                        </p:tgtEl>
                                        <p:attrNameLst>
                                          <p:attrName>style.visibility</p:attrName>
                                        </p:attrNameLst>
                                      </p:cBhvr>
                                      <p:to>
                                        <p:strVal val="visible"/>
                                      </p:to>
                                    </p:set>
                                    <p:animEffect transition="in" filter="fade">
                                      <p:cBhvr>
                                        <p:cTn id="40" dur="1000">
                                          <p:stCondLst>
                                            <p:cond delay="0"/>
                                          </p:stCondLst>
                                        </p:cTn>
                                        <p:tgtEl>
                                          <p:spTgt spid="815107">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5107">
                                            <p:txEl>
                                              <p:pRg st="7" end="7"/>
                                            </p:txEl>
                                          </p:spTgt>
                                        </p:tgtEl>
                                        <p:attrNameLst>
                                          <p:attrName>style.visibility</p:attrName>
                                        </p:attrNameLst>
                                      </p:cBhvr>
                                      <p:to>
                                        <p:strVal val="visible"/>
                                      </p:to>
                                    </p:set>
                                    <p:animEffect transition="in" filter="fade">
                                      <p:cBhvr>
                                        <p:cTn id="43" dur="1000">
                                          <p:stCondLst>
                                            <p:cond delay="0"/>
                                          </p:stCondLst>
                                        </p:cTn>
                                        <p:tgtEl>
                                          <p:spTgt spid="81510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15107">
                                            <p:txEl>
                                              <p:pRg st="8" end="8"/>
                                            </p:txEl>
                                          </p:spTgt>
                                        </p:tgtEl>
                                        <p:attrNameLst>
                                          <p:attrName>style.visibility</p:attrName>
                                        </p:attrNameLst>
                                      </p:cBhvr>
                                      <p:to>
                                        <p:strVal val="visible"/>
                                      </p:to>
                                    </p:set>
                                    <p:animEffect transition="in" filter="fade">
                                      <p:cBhvr>
                                        <p:cTn id="48" dur="1000">
                                          <p:stCondLst>
                                            <p:cond delay="0"/>
                                          </p:stCondLst>
                                        </p:cTn>
                                        <p:tgtEl>
                                          <p:spTgt spid="815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6" grpId="0"/>
      <p:bldP spid="8151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r>
              <a:rPr lang="en-US"/>
              <a:t>[4] System Testing</a:t>
            </a:r>
          </a:p>
        </p:txBody>
      </p:sp>
      <p:sp>
        <p:nvSpPr>
          <p:cNvPr id="824323" name="Rectangle 3"/>
          <p:cNvSpPr>
            <a:spLocks noGrp="1" noChangeArrowheads="1"/>
          </p:cNvSpPr>
          <p:nvPr>
            <p:ph type="body" idx="1"/>
          </p:nvPr>
        </p:nvSpPr>
        <p:spPr/>
        <p:txBody>
          <a:bodyPr/>
          <a:lstStyle/>
          <a:p>
            <a:pPr marL="533400" indent="-533400">
              <a:lnSpc>
                <a:spcPct val="90000"/>
              </a:lnSpc>
            </a:pPr>
            <a:r>
              <a:rPr lang="en-US" sz="2400"/>
              <a:t>Software may be part of a larger system. This often leads to “finger pointing” by other system dev teams</a:t>
            </a:r>
          </a:p>
          <a:p>
            <a:pPr marL="533400" indent="-533400">
              <a:lnSpc>
                <a:spcPct val="90000"/>
              </a:lnSpc>
            </a:pPr>
            <a:r>
              <a:rPr lang="en-US" sz="2400"/>
              <a:t>Finger pointing defence:</a:t>
            </a:r>
          </a:p>
          <a:p>
            <a:pPr marL="1028700" lvl="1" indent="-457200">
              <a:lnSpc>
                <a:spcPct val="90000"/>
              </a:lnSpc>
              <a:buFont typeface="Symbol" pitchFamily="18" charset="2"/>
              <a:buAutoNum type="arabicPeriod"/>
            </a:pPr>
            <a:r>
              <a:rPr lang="en-US" sz="2000"/>
              <a:t>Design error-handling paths that test external information</a:t>
            </a:r>
          </a:p>
          <a:p>
            <a:pPr marL="1028700" lvl="1" indent="-457200">
              <a:lnSpc>
                <a:spcPct val="90000"/>
              </a:lnSpc>
              <a:buFont typeface="Symbol" pitchFamily="18" charset="2"/>
              <a:buAutoNum type="arabicPeriod"/>
            </a:pPr>
            <a:r>
              <a:rPr lang="en-US" sz="2000"/>
              <a:t>Conduct a series of tests that simulate bad data</a:t>
            </a:r>
          </a:p>
          <a:p>
            <a:pPr marL="1028700" lvl="1" indent="-457200">
              <a:lnSpc>
                <a:spcPct val="90000"/>
              </a:lnSpc>
              <a:buFont typeface="Symbol" pitchFamily="18" charset="2"/>
              <a:buAutoNum type="arabicPeriod"/>
            </a:pPr>
            <a:r>
              <a:rPr lang="en-US" sz="2000"/>
              <a:t>Record the results of tests to use as evidence</a:t>
            </a:r>
          </a:p>
          <a:p>
            <a:pPr marL="533400" indent="-533400">
              <a:lnSpc>
                <a:spcPct val="90000"/>
              </a:lnSpc>
            </a:pPr>
            <a:r>
              <a:rPr lang="en-US" sz="2400"/>
              <a:t>Types of System Testing:</a:t>
            </a:r>
          </a:p>
          <a:p>
            <a:pPr marL="1028700" lvl="1" indent="-457200">
              <a:lnSpc>
                <a:spcPct val="90000"/>
              </a:lnSpc>
              <a:buFont typeface="Symbol" pitchFamily="18" charset="2"/>
              <a:buChar char="-"/>
            </a:pPr>
            <a:r>
              <a:rPr lang="en-US" sz="2000"/>
              <a:t>Recovery testing: how well and quickly does the system recover from faults</a:t>
            </a:r>
          </a:p>
          <a:p>
            <a:pPr marL="1028700" lvl="1" indent="-457200">
              <a:lnSpc>
                <a:spcPct val="90000"/>
              </a:lnSpc>
              <a:buFont typeface="Symbol" pitchFamily="18" charset="2"/>
              <a:buChar char="-"/>
            </a:pPr>
            <a:r>
              <a:rPr lang="en-US" sz="2000"/>
              <a:t>Security testing: verify that protection mechanisms built into the system will protect from unauthorized access (hackers, disgruntled employees, fraudsters)</a:t>
            </a:r>
          </a:p>
          <a:p>
            <a:pPr marL="1028700" lvl="1" indent="-457200">
              <a:lnSpc>
                <a:spcPct val="90000"/>
              </a:lnSpc>
              <a:buFont typeface="Symbol" pitchFamily="18" charset="2"/>
              <a:buChar char="-"/>
            </a:pPr>
            <a:r>
              <a:rPr lang="en-US" sz="2000"/>
              <a:t>Stress testing: place abnormal load on the system</a:t>
            </a:r>
          </a:p>
          <a:p>
            <a:pPr marL="1028700" lvl="1" indent="-457200">
              <a:lnSpc>
                <a:spcPct val="90000"/>
              </a:lnSpc>
              <a:buFont typeface="Symbol" pitchFamily="18" charset="2"/>
              <a:buChar char="-"/>
            </a:pPr>
            <a:r>
              <a:rPr lang="en-US" sz="2000"/>
              <a:t>Performance testing: investigate the run-time performance within the context of an integrated system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4322"/>
                                        </p:tgtEl>
                                        <p:attrNameLst>
                                          <p:attrName>style.visibility</p:attrName>
                                        </p:attrNameLst>
                                      </p:cBhvr>
                                      <p:to>
                                        <p:strVal val="visible"/>
                                      </p:to>
                                    </p:set>
                                    <p:anim calcmode="lin" valueType="num">
                                      <p:cBhvr>
                                        <p:cTn id="7" dur="500" fill="hold"/>
                                        <p:tgtEl>
                                          <p:spTgt spid="824322"/>
                                        </p:tgtEl>
                                        <p:attrNameLst>
                                          <p:attrName>ppt_w</p:attrName>
                                        </p:attrNameLst>
                                      </p:cBhvr>
                                      <p:tavLst>
                                        <p:tav tm="0">
                                          <p:val>
                                            <p:fltVal val="0"/>
                                          </p:val>
                                        </p:tav>
                                        <p:tav tm="100000">
                                          <p:val>
                                            <p:strVal val="#ppt_w"/>
                                          </p:val>
                                        </p:tav>
                                      </p:tavLst>
                                    </p:anim>
                                    <p:anim calcmode="lin" valueType="num">
                                      <p:cBhvr>
                                        <p:cTn id="8" dur="500" fill="hold"/>
                                        <p:tgtEl>
                                          <p:spTgt spid="824322"/>
                                        </p:tgtEl>
                                        <p:attrNameLst>
                                          <p:attrName>ppt_h</p:attrName>
                                        </p:attrNameLst>
                                      </p:cBhvr>
                                      <p:tavLst>
                                        <p:tav tm="0">
                                          <p:val>
                                            <p:fltVal val="0"/>
                                          </p:val>
                                        </p:tav>
                                        <p:tav tm="100000">
                                          <p:val>
                                            <p:strVal val="#ppt_h"/>
                                          </p:val>
                                        </p:tav>
                                      </p:tavLst>
                                    </p:anim>
                                    <p:animEffect transition="in" filter="fade">
                                      <p:cBhvr>
                                        <p:cTn id="9" dur="500"/>
                                        <p:tgtEl>
                                          <p:spTgt spid="824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24323">
                                            <p:txEl>
                                              <p:pRg st="0" end="0"/>
                                            </p:txEl>
                                          </p:spTgt>
                                        </p:tgtEl>
                                        <p:attrNameLst>
                                          <p:attrName>style.visibility</p:attrName>
                                        </p:attrNameLst>
                                      </p:cBhvr>
                                      <p:to>
                                        <p:strVal val="visible"/>
                                      </p:to>
                                    </p:set>
                                    <p:animEffect transition="in" filter="fade">
                                      <p:cBhvr>
                                        <p:cTn id="14" dur="1000">
                                          <p:stCondLst>
                                            <p:cond delay="0"/>
                                          </p:stCondLst>
                                        </p:cTn>
                                        <p:tgtEl>
                                          <p:spTgt spid="8243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4323">
                                            <p:txEl>
                                              <p:pRg st="1" end="1"/>
                                            </p:txEl>
                                          </p:spTgt>
                                        </p:tgtEl>
                                        <p:attrNameLst>
                                          <p:attrName>style.visibility</p:attrName>
                                        </p:attrNameLst>
                                      </p:cBhvr>
                                      <p:to>
                                        <p:strVal val="visible"/>
                                      </p:to>
                                    </p:set>
                                    <p:animEffect transition="in" filter="fade">
                                      <p:cBhvr>
                                        <p:cTn id="19" dur="1000">
                                          <p:stCondLst>
                                            <p:cond delay="0"/>
                                          </p:stCondLst>
                                        </p:cTn>
                                        <p:tgtEl>
                                          <p:spTgt spid="82432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4323">
                                            <p:txEl>
                                              <p:pRg st="2" end="2"/>
                                            </p:txEl>
                                          </p:spTgt>
                                        </p:tgtEl>
                                        <p:attrNameLst>
                                          <p:attrName>style.visibility</p:attrName>
                                        </p:attrNameLst>
                                      </p:cBhvr>
                                      <p:to>
                                        <p:strVal val="visible"/>
                                      </p:to>
                                    </p:set>
                                    <p:animEffect transition="in" filter="fade">
                                      <p:cBhvr>
                                        <p:cTn id="22" dur="1000">
                                          <p:stCondLst>
                                            <p:cond delay="0"/>
                                          </p:stCondLst>
                                        </p:cTn>
                                        <p:tgtEl>
                                          <p:spTgt spid="82432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4323">
                                            <p:txEl>
                                              <p:pRg st="3" end="3"/>
                                            </p:txEl>
                                          </p:spTgt>
                                        </p:tgtEl>
                                        <p:attrNameLst>
                                          <p:attrName>style.visibility</p:attrName>
                                        </p:attrNameLst>
                                      </p:cBhvr>
                                      <p:to>
                                        <p:strVal val="visible"/>
                                      </p:to>
                                    </p:set>
                                    <p:animEffect transition="in" filter="fade">
                                      <p:cBhvr>
                                        <p:cTn id="25" dur="1000">
                                          <p:stCondLst>
                                            <p:cond delay="0"/>
                                          </p:stCondLst>
                                        </p:cTn>
                                        <p:tgtEl>
                                          <p:spTgt spid="82432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4323">
                                            <p:txEl>
                                              <p:pRg st="4" end="4"/>
                                            </p:txEl>
                                          </p:spTgt>
                                        </p:tgtEl>
                                        <p:attrNameLst>
                                          <p:attrName>style.visibility</p:attrName>
                                        </p:attrNameLst>
                                      </p:cBhvr>
                                      <p:to>
                                        <p:strVal val="visible"/>
                                      </p:to>
                                    </p:set>
                                    <p:animEffect transition="in" filter="fade">
                                      <p:cBhvr>
                                        <p:cTn id="28" dur="1000">
                                          <p:stCondLst>
                                            <p:cond delay="0"/>
                                          </p:stCondLst>
                                        </p:cTn>
                                        <p:tgtEl>
                                          <p:spTgt spid="82432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24323">
                                            <p:txEl>
                                              <p:pRg st="5" end="5"/>
                                            </p:txEl>
                                          </p:spTgt>
                                        </p:tgtEl>
                                        <p:attrNameLst>
                                          <p:attrName>style.visibility</p:attrName>
                                        </p:attrNameLst>
                                      </p:cBhvr>
                                      <p:to>
                                        <p:strVal val="visible"/>
                                      </p:to>
                                    </p:set>
                                    <p:animEffect transition="in" filter="fade">
                                      <p:cBhvr>
                                        <p:cTn id="33" dur="1000">
                                          <p:stCondLst>
                                            <p:cond delay="0"/>
                                          </p:stCondLst>
                                        </p:cTn>
                                        <p:tgtEl>
                                          <p:spTgt spid="82432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4323">
                                            <p:txEl>
                                              <p:pRg st="6" end="6"/>
                                            </p:txEl>
                                          </p:spTgt>
                                        </p:tgtEl>
                                        <p:attrNameLst>
                                          <p:attrName>style.visibility</p:attrName>
                                        </p:attrNameLst>
                                      </p:cBhvr>
                                      <p:to>
                                        <p:strVal val="visible"/>
                                      </p:to>
                                    </p:set>
                                    <p:animEffect transition="in" filter="fade">
                                      <p:cBhvr>
                                        <p:cTn id="36" dur="1000">
                                          <p:stCondLst>
                                            <p:cond delay="0"/>
                                          </p:stCondLst>
                                        </p:cTn>
                                        <p:tgtEl>
                                          <p:spTgt spid="824323">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4323">
                                            <p:txEl>
                                              <p:pRg st="7" end="7"/>
                                            </p:txEl>
                                          </p:spTgt>
                                        </p:tgtEl>
                                        <p:attrNameLst>
                                          <p:attrName>style.visibility</p:attrName>
                                        </p:attrNameLst>
                                      </p:cBhvr>
                                      <p:to>
                                        <p:strVal val="visible"/>
                                      </p:to>
                                    </p:set>
                                    <p:animEffect transition="in" filter="fade">
                                      <p:cBhvr>
                                        <p:cTn id="39" dur="1000">
                                          <p:stCondLst>
                                            <p:cond delay="0"/>
                                          </p:stCondLst>
                                        </p:cTn>
                                        <p:tgtEl>
                                          <p:spTgt spid="82432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24323">
                                            <p:txEl>
                                              <p:pRg st="8" end="8"/>
                                            </p:txEl>
                                          </p:spTgt>
                                        </p:tgtEl>
                                        <p:attrNameLst>
                                          <p:attrName>style.visibility</p:attrName>
                                        </p:attrNameLst>
                                      </p:cBhvr>
                                      <p:to>
                                        <p:strVal val="visible"/>
                                      </p:to>
                                    </p:set>
                                    <p:animEffect transition="in" filter="fade">
                                      <p:cBhvr>
                                        <p:cTn id="42" dur="1000">
                                          <p:stCondLst>
                                            <p:cond delay="0"/>
                                          </p:stCondLst>
                                        </p:cTn>
                                        <p:tgtEl>
                                          <p:spTgt spid="82432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24323">
                                            <p:txEl>
                                              <p:pRg st="9" end="9"/>
                                            </p:txEl>
                                          </p:spTgt>
                                        </p:tgtEl>
                                        <p:attrNameLst>
                                          <p:attrName>style.visibility</p:attrName>
                                        </p:attrNameLst>
                                      </p:cBhvr>
                                      <p:to>
                                        <p:strVal val="visible"/>
                                      </p:to>
                                    </p:set>
                                    <p:animEffect transition="in" filter="fade">
                                      <p:cBhvr>
                                        <p:cTn id="45" dur="1000">
                                          <p:stCondLst>
                                            <p:cond delay="0"/>
                                          </p:stCondLst>
                                        </p:cTn>
                                        <p:tgtEl>
                                          <p:spTgt spid="824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2" grpId="0"/>
      <p:bldP spid="8243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Automated Testing</a:t>
            </a:r>
          </a:p>
        </p:txBody>
      </p:sp>
      <p:sp>
        <p:nvSpPr>
          <p:cNvPr id="827395" name="Rectangle 3"/>
          <p:cNvSpPr>
            <a:spLocks noGrp="1" noChangeArrowheads="1"/>
          </p:cNvSpPr>
          <p:nvPr>
            <p:ph type="body" idx="1"/>
          </p:nvPr>
        </p:nvSpPr>
        <p:spPr/>
        <p:txBody>
          <a:bodyPr/>
          <a:lstStyle/>
          <a:p>
            <a:r>
              <a:rPr lang="en-US" dirty="0" err="1"/>
              <a:t>Junit</a:t>
            </a:r>
            <a:r>
              <a:rPr lang="en-US" dirty="0"/>
              <a:t> at </a:t>
            </a:r>
            <a:r>
              <a:rPr lang="en-US" dirty="0" smtClean="0"/>
              <a:t>Junit.org</a:t>
            </a:r>
            <a:endParaRPr lang="en-US" dirty="0"/>
          </a:p>
          <a:p>
            <a:r>
              <a:rPr lang="en-US" dirty="0"/>
              <a:t>Differentiates between:</a:t>
            </a:r>
          </a:p>
          <a:p>
            <a:pPr lvl="1">
              <a:buFont typeface="Symbol" pitchFamily="18" charset="2"/>
              <a:buChar char="-"/>
            </a:pPr>
            <a:r>
              <a:rPr lang="en-US" dirty="0"/>
              <a:t>Errors (unanticipated problems caught by exceptions)</a:t>
            </a:r>
          </a:p>
          <a:p>
            <a:pPr lvl="1">
              <a:buFont typeface="Symbol" pitchFamily="18" charset="2"/>
              <a:buChar char="-"/>
            </a:pPr>
            <a:r>
              <a:rPr lang="en-US" dirty="0"/>
              <a:t>Failures (anticipated problems checked with assertions)</a:t>
            </a:r>
          </a:p>
          <a:p>
            <a:r>
              <a:rPr lang="en-US" dirty="0"/>
              <a:t>Basic unit of testing:</a:t>
            </a:r>
          </a:p>
          <a:p>
            <a:pPr lvl="1">
              <a:buFont typeface="Symbol" pitchFamily="18" charset="2"/>
              <a:buChar char="-"/>
            </a:pPr>
            <a:r>
              <a:rPr lang="en-US" i="1" dirty="0" err="1" smtClean="0"/>
              <a:t>assetEquals</a:t>
            </a:r>
            <a:r>
              <a:rPr lang="en-US" i="1" dirty="0" smtClean="0"/>
              <a:t>(</a:t>
            </a:r>
            <a:r>
              <a:rPr lang="en-US" i="1" dirty="0" err="1" smtClean="0"/>
              <a:t>Bool</a:t>
            </a:r>
            <a:r>
              <a:rPr lang="en-US" i="1" dirty="0"/>
              <a:t>)</a:t>
            </a:r>
            <a:r>
              <a:rPr lang="en-US" dirty="0"/>
              <a:t> examines an </a:t>
            </a:r>
            <a:r>
              <a:rPr lang="en-US" dirty="0" smtClean="0"/>
              <a:t>expression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7394"/>
                                        </p:tgtEl>
                                        <p:attrNameLst>
                                          <p:attrName>style.visibility</p:attrName>
                                        </p:attrNameLst>
                                      </p:cBhvr>
                                      <p:to>
                                        <p:strVal val="visible"/>
                                      </p:to>
                                    </p:set>
                                    <p:anim calcmode="lin" valueType="num">
                                      <p:cBhvr>
                                        <p:cTn id="7" dur="500" fill="hold"/>
                                        <p:tgtEl>
                                          <p:spTgt spid="827394"/>
                                        </p:tgtEl>
                                        <p:attrNameLst>
                                          <p:attrName>ppt_w</p:attrName>
                                        </p:attrNameLst>
                                      </p:cBhvr>
                                      <p:tavLst>
                                        <p:tav tm="0">
                                          <p:val>
                                            <p:fltVal val="0"/>
                                          </p:val>
                                        </p:tav>
                                        <p:tav tm="100000">
                                          <p:val>
                                            <p:strVal val="#ppt_w"/>
                                          </p:val>
                                        </p:tav>
                                      </p:tavLst>
                                    </p:anim>
                                    <p:anim calcmode="lin" valueType="num">
                                      <p:cBhvr>
                                        <p:cTn id="8" dur="500" fill="hold"/>
                                        <p:tgtEl>
                                          <p:spTgt spid="827394"/>
                                        </p:tgtEl>
                                        <p:attrNameLst>
                                          <p:attrName>ppt_h</p:attrName>
                                        </p:attrNameLst>
                                      </p:cBhvr>
                                      <p:tavLst>
                                        <p:tav tm="0">
                                          <p:val>
                                            <p:fltVal val="0"/>
                                          </p:val>
                                        </p:tav>
                                        <p:tav tm="100000">
                                          <p:val>
                                            <p:strVal val="#ppt_h"/>
                                          </p:val>
                                        </p:tav>
                                      </p:tavLst>
                                    </p:anim>
                                    <p:animEffect transition="in" filter="fade">
                                      <p:cBhvr>
                                        <p:cTn id="9" dur="500"/>
                                        <p:tgtEl>
                                          <p:spTgt spid="82739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27395">
                                            <p:txEl>
                                              <p:pRg st="0" end="0"/>
                                            </p:txEl>
                                          </p:spTgt>
                                        </p:tgtEl>
                                        <p:attrNameLst>
                                          <p:attrName>style.visibility</p:attrName>
                                        </p:attrNameLst>
                                      </p:cBhvr>
                                      <p:to>
                                        <p:strVal val="visible"/>
                                      </p:to>
                                    </p:set>
                                    <p:animEffect transition="in" filter="fade">
                                      <p:cBhvr>
                                        <p:cTn id="14" dur="1000">
                                          <p:stCondLst>
                                            <p:cond delay="0"/>
                                          </p:stCondLst>
                                        </p:cTn>
                                        <p:tgtEl>
                                          <p:spTgt spid="8273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7395">
                                            <p:txEl>
                                              <p:pRg st="1" end="1"/>
                                            </p:txEl>
                                          </p:spTgt>
                                        </p:tgtEl>
                                        <p:attrNameLst>
                                          <p:attrName>style.visibility</p:attrName>
                                        </p:attrNameLst>
                                      </p:cBhvr>
                                      <p:to>
                                        <p:strVal val="visible"/>
                                      </p:to>
                                    </p:set>
                                    <p:animEffect transition="in" filter="fade">
                                      <p:cBhvr>
                                        <p:cTn id="19" dur="1000">
                                          <p:stCondLst>
                                            <p:cond delay="0"/>
                                          </p:stCondLst>
                                        </p:cTn>
                                        <p:tgtEl>
                                          <p:spTgt spid="827395">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7395">
                                            <p:txEl>
                                              <p:pRg st="2" end="2"/>
                                            </p:txEl>
                                          </p:spTgt>
                                        </p:tgtEl>
                                        <p:attrNameLst>
                                          <p:attrName>style.visibility</p:attrName>
                                        </p:attrNameLst>
                                      </p:cBhvr>
                                      <p:to>
                                        <p:strVal val="visible"/>
                                      </p:to>
                                    </p:set>
                                    <p:animEffect transition="in" filter="fade">
                                      <p:cBhvr>
                                        <p:cTn id="22" dur="1000">
                                          <p:stCondLst>
                                            <p:cond delay="0"/>
                                          </p:stCondLst>
                                        </p:cTn>
                                        <p:tgtEl>
                                          <p:spTgt spid="82739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7395">
                                            <p:txEl>
                                              <p:pRg st="3" end="3"/>
                                            </p:txEl>
                                          </p:spTgt>
                                        </p:tgtEl>
                                        <p:attrNameLst>
                                          <p:attrName>style.visibility</p:attrName>
                                        </p:attrNameLst>
                                      </p:cBhvr>
                                      <p:to>
                                        <p:strVal val="visible"/>
                                      </p:to>
                                    </p:set>
                                    <p:animEffect transition="in" filter="fade">
                                      <p:cBhvr>
                                        <p:cTn id="25" dur="1000">
                                          <p:stCondLst>
                                            <p:cond delay="0"/>
                                          </p:stCondLst>
                                        </p:cTn>
                                        <p:tgtEl>
                                          <p:spTgt spid="82739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27395">
                                            <p:txEl>
                                              <p:pRg st="4" end="4"/>
                                            </p:txEl>
                                          </p:spTgt>
                                        </p:tgtEl>
                                        <p:attrNameLst>
                                          <p:attrName>style.visibility</p:attrName>
                                        </p:attrNameLst>
                                      </p:cBhvr>
                                      <p:to>
                                        <p:strVal val="visible"/>
                                      </p:to>
                                    </p:set>
                                    <p:animEffect transition="in" filter="fade">
                                      <p:cBhvr>
                                        <p:cTn id="30" dur="1000">
                                          <p:stCondLst>
                                            <p:cond delay="0"/>
                                          </p:stCondLst>
                                        </p:cTn>
                                        <p:tgtEl>
                                          <p:spTgt spid="827395">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7395">
                                            <p:txEl>
                                              <p:pRg st="5" end="5"/>
                                            </p:txEl>
                                          </p:spTgt>
                                        </p:tgtEl>
                                        <p:attrNameLst>
                                          <p:attrName>style.visibility</p:attrName>
                                        </p:attrNameLst>
                                      </p:cBhvr>
                                      <p:to>
                                        <p:strVal val="visible"/>
                                      </p:to>
                                    </p:set>
                                    <p:animEffect transition="in" filter="fade">
                                      <p:cBhvr>
                                        <p:cTn id="33" dur="1000">
                                          <p:stCondLst>
                                            <p:cond delay="0"/>
                                          </p:stCondLst>
                                        </p:cTn>
                                        <p:tgtEl>
                                          <p:spTgt spid="827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4" grpId="0"/>
      <p:bldP spid="82739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r>
              <a:rPr lang="en-US"/>
              <a:t>Testing Summary</a:t>
            </a:r>
          </a:p>
        </p:txBody>
      </p:sp>
      <p:sp>
        <p:nvSpPr>
          <p:cNvPr id="820227" name="Rectangle 3"/>
          <p:cNvSpPr>
            <a:spLocks noGrp="1" noChangeArrowheads="1"/>
          </p:cNvSpPr>
          <p:nvPr>
            <p:ph type="body" idx="1"/>
          </p:nvPr>
        </p:nvSpPr>
        <p:spPr>
          <a:xfrm>
            <a:off x="773972" y="1295400"/>
            <a:ext cx="8230773" cy="5029200"/>
          </a:xfrm>
        </p:spPr>
        <p:txBody>
          <a:bodyPr/>
          <a:lstStyle/>
          <a:p>
            <a:r>
              <a:rPr lang="en-US" dirty="0"/>
              <a:t>Testing affects all stages of  software engineering cycle</a:t>
            </a:r>
          </a:p>
          <a:p>
            <a:r>
              <a:rPr lang="en-US" dirty="0"/>
              <a:t>One strategy is a bottom-up approach – class, integration, validation and system level testing</a:t>
            </a:r>
          </a:p>
          <a:p>
            <a:r>
              <a:rPr lang="en-US" dirty="0"/>
              <a:t>Other techniques: </a:t>
            </a:r>
          </a:p>
          <a:p>
            <a:pPr lvl="1">
              <a:buFont typeface="Symbol" pitchFamily="18" charset="2"/>
              <a:buChar char="-"/>
            </a:pPr>
            <a:r>
              <a:rPr lang="en-US" dirty="0"/>
              <a:t>white box (look into technical internal details)</a:t>
            </a:r>
          </a:p>
          <a:p>
            <a:pPr lvl="1">
              <a:buFont typeface="Symbol" pitchFamily="18" charset="2"/>
              <a:buChar char="-"/>
            </a:pPr>
            <a:r>
              <a:rPr lang="en-US" dirty="0"/>
              <a:t>black box (view the external </a:t>
            </a:r>
            <a:r>
              <a:rPr lang="en-US" dirty="0" err="1"/>
              <a:t>behaviour</a:t>
            </a:r>
            <a:r>
              <a:rPr lang="en-US" dirty="0"/>
              <a:t>)</a:t>
            </a:r>
          </a:p>
          <a:p>
            <a:pPr lvl="1">
              <a:buFont typeface="Symbol" pitchFamily="18" charset="2"/>
              <a:buChar char="-"/>
            </a:pPr>
            <a:r>
              <a:rPr lang="en-US" dirty="0"/>
              <a:t>debugging (systematic cause elimination approach is best)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0226"/>
                                        </p:tgtEl>
                                        <p:attrNameLst>
                                          <p:attrName>style.visibility</p:attrName>
                                        </p:attrNameLst>
                                      </p:cBhvr>
                                      <p:to>
                                        <p:strVal val="visible"/>
                                      </p:to>
                                    </p:set>
                                    <p:anim calcmode="lin" valueType="num">
                                      <p:cBhvr>
                                        <p:cTn id="7" dur="500" fill="hold"/>
                                        <p:tgtEl>
                                          <p:spTgt spid="820226"/>
                                        </p:tgtEl>
                                        <p:attrNameLst>
                                          <p:attrName>ppt_w</p:attrName>
                                        </p:attrNameLst>
                                      </p:cBhvr>
                                      <p:tavLst>
                                        <p:tav tm="0">
                                          <p:val>
                                            <p:fltVal val="0"/>
                                          </p:val>
                                        </p:tav>
                                        <p:tav tm="100000">
                                          <p:val>
                                            <p:strVal val="#ppt_w"/>
                                          </p:val>
                                        </p:tav>
                                      </p:tavLst>
                                    </p:anim>
                                    <p:anim calcmode="lin" valueType="num">
                                      <p:cBhvr>
                                        <p:cTn id="8" dur="500" fill="hold"/>
                                        <p:tgtEl>
                                          <p:spTgt spid="820226"/>
                                        </p:tgtEl>
                                        <p:attrNameLst>
                                          <p:attrName>ppt_h</p:attrName>
                                        </p:attrNameLst>
                                      </p:cBhvr>
                                      <p:tavLst>
                                        <p:tav tm="0">
                                          <p:val>
                                            <p:fltVal val="0"/>
                                          </p:val>
                                        </p:tav>
                                        <p:tav tm="100000">
                                          <p:val>
                                            <p:strVal val="#ppt_h"/>
                                          </p:val>
                                        </p:tav>
                                      </p:tavLst>
                                    </p:anim>
                                    <p:animEffect transition="in" filter="fade">
                                      <p:cBhvr>
                                        <p:cTn id="9" dur="500"/>
                                        <p:tgtEl>
                                          <p:spTgt spid="820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20227">
                                            <p:txEl>
                                              <p:pRg st="0" end="0"/>
                                            </p:txEl>
                                          </p:spTgt>
                                        </p:tgtEl>
                                        <p:attrNameLst>
                                          <p:attrName>style.visibility</p:attrName>
                                        </p:attrNameLst>
                                      </p:cBhvr>
                                      <p:to>
                                        <p:strVal val="visible"/>
                                      </p:to>
                                    </p:set>
                                    <p:animEffect transition="in" filter="fade">
                                      <p:cBhvr>
                                        <p:cTn id="13" dur="500">
                                          <p:stCondLst>
                                            <p:cond delay="0"/>
                                          </p:stCondLst>
                                        </p:cTn>
                                        <p:tgtEl>
                                          <p:spTgt spid="8202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0227">
                                            <p:txEl>
                                              <p:pRg st="1" end="1"/>
                                            </p:txEl>
                                          </p:spTgt>
                                        </p:tgtEl>
                                        <p:attrNameLst>
                                          <p:attrName>style.visibility</p:attrName>
                                        </p:attrNameLst>
                                      </p:cBhvr>
                                      <p:to>
                                        <p:strVal val="visible"/>
                                      </p:to>
                                    </p:set>
                                    <p:animEffect transition="in" filter="fade">
                                      <p:cBhvr>
                                        <p:cTn id="18" dur="500">
                                          <p:stCondLst>
                                            <p:cond delay="0"/>
                                          </p:stCondLst>
                                        </p:cTn>
                                        <p:tgtEl>
                                          <p:spTgt spid="8202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20227">
                                            <p:txEl>
                                              <p:pRg st="2" end="2"/>
                                            </p:txEl>
                                          </p:spTgt>
                                        </p:tgtEl>
                                        <p:attrNameLst>
                                          <p:attrName>style.visibility</p:attrName>
                                        </p:attrNameLst>
                                      </p:cBhvr>
                                      <p:to>
                                        <p:strVal val="visible"/>
                                      </p:to>
                                    </p:set>
                                    <p:animEffect transition="in" filter="fade">
                                      <p:cBhvr>
                                        <p:cTn id="23" dur="500">
                                          <p:stCondLst>
                                            <p:cond delay="0"/>
                                          </p:stCondLst>
                                        </p:cTn>
                                        <p:tgtEl>
                                          <p:spTgt spid="820227">
                                            <p:txEl>
                                              <p:pRg st="2" end="2"/>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20227">
                                            <p:txEl>
                                              <p:pRg st="3" end="3"/>
                                            </p:txEl>
                                          </p:spTgt>
                                        </p:tgtEl>
                                        <p:attrNameLst>
                                          <p:attrName>style.visibility</p:attrName>
                                        </p:attrNameLst>
                                      </p:cBhvr>
                                      <p:to>
                                        <p:strVal val="visible"/>
                                      </p:to>
                                    </p:set>
                                    <p:animEffect transition="in" filter="fade">
                                      <p:cBhvr>
                                        <p:cTn id="27" dur="500">
                                          <p:stCondLst>
                                            <p:cond delay="0"/>
                                          </p:stCondLst>
                                        </p:cTn>
                                        <p:tgtEl>
                                          <p:spTgt spid="820227">
                                            <p:txEl>
                                              <p:pRg st="3" end="3"/>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20227">
                                            <p:txEl>
                                              <p:pRg st="4" end="4"/>
                                            </p:txEl>
                                          </p:spTgt>
                                        </p:tgtEl>
                                        <p:attrNameLst>
                                          <p:attrName>style.visibility</p:attrName>
                                        </p:attrNameLst>
                                      </p:cBhvr>
                                      <p:to>
                                        <p:strVal val="visible"/>
                                      </p:to>
                                    </p:set>
                                    <p:animEffect transition="in" filter="fade">
                                      <p:cBhvr>
                                        <p:cTn id="31" dur="500">
                                          <p:stCondLst>
                                            <p:cond delay="0"/>
                                          </p:stCondLst>
                                        </p:cTn>
                                        <p:tgtEl>
                                          <p:spTgt spid="820227">
                                            <p:txEl>
                                              <p:pRg st="4" end="4"/>
                                            </p:txEl>
                                          </p:spTgt>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820227">
                                            <p:txEl>
                                              <p:pRg st="5" end="5"/>
                                            </p:txEl>
                                          </p:spTgt>
                                        </p:tgtEl>
                                        <p:attrNameLst>
                                          <p:attrName>style.visibility</p:attrName>
                                        </p:attrNameLst>
                                      </p:cBhvr>
                                      <p:to>
                                        <p:strVal val="visible"/>
                                      </p:to>
                                    </p:set>
                                    <p:animEffect transition="in" filter="fade">
                                      <p:cBhvr>
                                        <p:cTn id="35" dur="500">
                                          <p:stCondLst>
                                            <p:cond delay="0"/>
                                          </p:stCondLst>
                                        </p:cTn>
                                        <p:tgtEl>
                                          <p:spTgt spid="820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6" grpId="0"/>
      <p:bldP spid="8202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0988" y="3124200"/>
            <a:ext cx="8510587" cy="1143000"/>
          </a:xfrm>
        </p:spPr>
        <p:txBody>
          <a:bodyPr/>
          <a:lstStyle/>
          <a:p>
            <a:r>
              <a:rPr lang="en-US" sz="3600" dirty="0" smtClean="0">
                <a:solidFill>
                  <a:schemeClr val="accent1"/>
                </a:solidFill>
              </a:rPr>
              <a:t>OO Code Debugging</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Make (1/2)</a:t>
            </a:r>
            <a:endParaRPr lang="en-US" dirty="0"/>
          </a:p>
        </p:txBody>
      </p:sp>
      <p:sp>
        <p:nvSpPr>
          <p:cNvPr id="12293" name="Rectangle 5"/>
          <p:cNvSpPr>
            <a:spLocks noChangeArrowheads="1"/>
          </p:cNvSpPr>
          <p:nvPr/>
        </p:nvSpPr>
        <p:spPr bwMode="auto">
          <a:xfrm>
            <a:off x="381000" y="1600200"/>
            <a:ext cx="8077200" cy="3662363"/>
          </a:xfrm>
          <a:prstGeom prst="rect">
            <a:avLst/>
          </a:prstGeom>
          <a:solidFill>
            <a:schemeClr val="folHlink"/>
          </a:solidFill>
          <a:ln w="9525">
            <a:noFill/>
            <a:miter lim="800000"/>
            <a:headEnd/>
            <a:tailEnd/>
          </a:ln>
          <a:effectLst/>
        </p:spPr>
        <p:txBody>
          <a:bodyPr>
            <a:spAutoFit/>
          </a:bodyPr>
          <a:lstStyle/>
          <a:p>
            <a:r>
              <a:rPr lang="en-US" b="1" dirty="0">
                <a:latin typeface="Lucida Console" pitchFamily="49" charset="0"/>
              </a:rPr>
              <a:t>set TWINSTACK_HOME=C:"\JAVA\ASKHSH2\</a:t>
            </a:r>
            <a:r>
              <a:rPr lang="en-US" b="1" dirty="0" err="1">
                <a:latin typeface="Lucida Console" pitchFamily="49" charset="0"/>
              </a:rPr>
              <a:t>Twinstack</a:t>
            </a:r>
            <a:r>
              <a:rPr lang="en-US" b="1" dirty="0">
                <a:latin typeface="Lucida Console" pitchFamily="49" charset="0"/>
              </a:rPr>
              <a:t>"</a:t>
            </a:r>
          </a:p>
          <a:p>
            <a:endParaRPr lang="en-US" b="1" dirty="0">
              <a:latin typeface="Lucida Console" pitchFamily="49" charset="0"/>
            </a:endParaRPr>
          </a:p>
          <a:p>
            <a:r>
              <a:rPr lang="en-US" b="1" dirty="0">
                <a:latin typeface="Lucida Console" pitchFamily="49" charset="0"/>
              </a:rPr>
              <a:t>set JAVA_HOME=C:"\Java\jdk1.5.0_04\bin"</a:t>
            </a:r>
          </a:p>
          <a:p>
            <a:endParaRPr lang="en-US" b="1" dirty="0">
              <a:latin typeface="Lucida Console" pitchFamily="49" charset="0"/>
            </a:endParaRPr>
          </a:p>
          <a:p>
            <a:endParaRPr lang="en-US" b="1" dirty="0">
              <a:latin typeface="Lucida Console" pitchFamily="49" charset="0"/>
            </a:endParaRPr>
          </a:p>
          <a:p>
            <a:r>
              <a:rPr lang="en-US" b="1" dirty="0">
                <a:latin typeface="Lucida Console" pitchFamily="49" charset="0"/>
              </a:rPr>
              <a:t>%JAVA_HOME%\</a:t>
            </a:r>
            <a:r>
              <a:rPr lang="en-US" b="1" dirty="0" err="1">
                <a:latin typeface="Lucida Console" pitchFamily="49" charset="0"/>
              </a:rPr>
              <a:t>javac</a:t>
            </a:r>
            <a:r>
              <a:rPr lang="en-US" b="1" dirty="0">
                <a:latin typeface="Lucida Console" pitchFamily="49" charset="0"/>
              </a:rPr>
              <a:t>  -d %TWINSTACK_HOME%\class %TWINSTACK_HOME%\</a:t>
            </a:r>
            <a:r>
              <a:rPr lang="en-US" b="1" dirty="0" err="1">
                <a:latin typeface="Lucida Console" pitchFamily="49" charset="0"/>
              </a:rPr>
              <a:t>src</a:t>
            </a:r>
            <a:r>
              <a:rPr lang="en-US" b="1" dirty="0">
                <a:latin typeface="Lucida Console" pitchFamily="49" charset="0"/>
              </a:rPr>
              <a:t>\*.java</a:t>
            </a:r>
          </a:p>
          <a:p>
            <a:endParaRPr lang="en-US" b="1" dirty="0">
              <a:latin typeface="Lucida Console" pitchFamily="49" charset="0"/>
            </a:endParaRPr>
          </a:p>
          <a:p>
            <a:r>
              <a:rPr lang="en-US" b="1" dirty="0">
                <a:latin typeface="Lucida Console" pitchFamily="49" charset="0"/>
              </a:rPr>
              <a:t>%JAVA_HOME%\java %TWINSTACK_HOME%\class\Main myfilein.txt myfileout.txt</a:t>
            </a:r>
          </a:p>
          <a:p>
            <a:endParaRPr lang="en-US" b="1" dirty="0">
              <a:latin typeface="Lucida Console" pitchFamily="49" charset="0"/>
            </a:endParaRPr>
          </a:p>
          <a:p>
            <a:endParaRPr lang="en-US" b="1" dirty="0">
              <a:latin typeface="Lucida Console" pitchFamily="49" charset="0"/>
            </a:endParaRPr>
          </a:p>
          <a:p>
            <a:r>
              <a:rPr lang="en-US" b="1" dirty="0">
                <a:latin typeface="Lucida Console" pitchFamily="49" charset="0"/>
              </a:rPr>
              <a:t>pause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NetBeans</a:t>
            </a:r>
            <a:r>
              <a:rPr lang="en-US" dirty="0" smtClean="0"/>
              <a:t> IDE</a:t>
            </a:r>
            <a:endParaRPr lang="el-GR" dirty="0"/>
          </a:p>
        </p:txBody>
      </p:sp>
      <p:pic>
        <p:nvPicPr>
          <p:cNvPr id="19459" name="Picture 3"/>
          <p:cNvPicPr>
            <a:picLocks noChangeAspect="1" noChangeArrowheads="1"/>
          </p:cNvPicPr>
          <p:nvPr/>
        </p:nvPicPr>
        <p:blipFill>
          <a:blip r:embed="rId2" cstate="print"/>
          <a:srcRect/>
          <a:stretch>
            <a:fillRect/>
          </a:stretch>
        </p:blipFill>
        <p:spPr bwMode="auto">
          <a:xfrm>
            <a:off x="304800" y="1295400"/>
            <a:ext cx="8374881" cy="5410200"/>
          </a:xfrm>
          <a:prstGeom prst="rect">
            <a:avLst/>
          </a:prstGeom>
          <a:noFill/>
          <a:ln w="9525">
            <a:noFill/>
            <a:miter lim="800000"/>
            <a:headEnd/>
            <a:tailEnd/>
          </a:ln>
        </p:spPr>
      </p:pic>
      <p:sp>
        <p:nvSpPr>
          <p:cNvPr id="6" name="Rectangle 5"/>
          <p:cNvSpPr/>
          <p:nvPr/>
        </p:nvSpPr>
        <p:spPr bwMode="auto">
          <a:xfrm>
            <a:off x="3419669" y="1646855"/>
            <a:ext cx="228600" cy="228600"/>
          </a:xfrm>
          <a:prstGeom prst="rect">
            <a:avLst/>
          </a:prstGeom>
          <a:noFill/>
          <a:ln w="38100"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191000" y="2590800"/>
            <a:ext cx="1676400" cy="3810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Debug Project</a:t>
            </a:r>
            <a:endParaRPr kumimoji="0" lang="el-GR" sz="1800" b="0" i="0" u="none" strike="noStrike" cap="none" normalizeH="0" baseline="0" dirty="0" smtClean="0">
              <a:ln>
                <a:noFill/>
              </a:ln>
              <a:solidFill>
                <a:schemeClr val="tx1"/>
              </a:solidFill>
              <a:effectLst/>
              <a:latin typeface="Arial" charset="0"/>
            </a:endParaRPr>
          </a:p>
        </p:txBody>
      </p:sp>
      <p:cxnSp>
        <p:nvCxnSpPr>
          <p:cNvPr id="9" name="Shape 8"/>
          <p:cNvCxnSpPr>
            <a:stCxn id="7" idx="1"/>
            <a:endCxn id="6" idx="2"/>
          </p:cNvCxnSpPr>
          <p:nvPr/>
        </p:nvCxnSpPr>
        <p:spPr bwMode="auto">
          <a:xfrm rot="10800000">
            <a:off x="3533970" y="1875456"/>
            <a:ext cx="657031" cy="905845"/>
          </a:xfrm>
          <a:prstGeom prst="bentConnector2">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Breakpoints</a:t>
            </a:r>
            <a:endParaRPr lang="el-GR" dirty="0"/>
          </a:p>
        </p:txBody>
      </p:sp>
      <p:sp>
        <p:nvSpPr>
          <p:cNvPr id="3" name="Content Placeholder 2"/>
          <p:cNvSpPr>
            <a:spLocks noGrp="1"/>
          </p:cNvSpPr>
          <p:nvPr>
            <p:ph idx="1"/>
          </p:nvPr>
        </p:nvSpPr>
        <p:spPr/>
        <p:txBody>
          <a:bodyPr/>
          <a:lstStyle/>
          <a:p>
            <a:r>
              <a:rPr lang="en-US" dirty="0" smtClean="0"/>
              <a:t>Code breakpoints are tied to a particular line of code. When execution reaches a line of code with a code breakpoint, it will halt. </a:t>
            </a:r>
          </a:p>
          <a:p>
            <a:r>
              <a:rPr lang="en-US" dirty="0" smtClean="0"/>
              <a:t>From this point on the developer can control the code execution </a:t>
            </a:r>
          </a:p>
          <a:p>
            <a:endParaRPr lang="el-GR" dirty="0"/>
          </a:p>
        </p:txBody>
      </p:sp>
      <p:pic>
        <p:nvPicPr>
          <p:cNvPr id="4" name="Picture 2"/>
          <p:cNvPicPr>
            <a:picLocks noChangeAspect="1" noChangeArrowheads="1"/>
          </p:cNvPicPr>
          <p:nvPr/>
        </p:nvPicPr>
        <p:blipFill>
          <a:blip r:embed="rId2" cstate="print"/>
          <a:srcRect l="18554" t="20340" r="56953" b="32633"/>
          <a:stretch>
            <a:fillRect/>
          </a:stretch>
        </p:blipFill>
        <p:spPr bwMode="auto">
          <a:xfrm>
            <a:off x="304800" y="2895600"/>
            <a:ext cx="6350000" cy="3810000"/>
          </a:xfrm>
          <a:prstGeom prst="rect">
            <a:avLst/>
          </a:prstGeom>
          <a:noFill/>
          <a:ln w="9525">
            <a:noFill/>
            <a:miter lim="800000"/>
            <a:headEnd/>
            <a:tailEnd/>
          </a:ln>
        </p:spPr>
      </p:pic>
      <p:sp>
        <p:nvSpPr>
          <p:cNvPr id="5" name="Rectangle 4"/>
          <p:cNvSpPr/>
          <p:nvPr/>
        </p:nvSpPr>
        <p:spPr bwMode="auto">
          <a:xfrm>
            <a:off x="1371600" y="6400800"/>
            <a:ext cx="2514600" cy="3810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Inserting</a:t>
            </a:r>
            <a:r>
              <a:rPr kumimoji="0" lang="en-US" sz="1800" b="0" i="0" u="none" strike="noStrike" cap="none" normalizeH="0" dirty="0" smtClean="0">
                <a:ln>
                  <a:noFill/>
                </a:ln>
                <a:solidFill>
                  <a:schemeClr val="tx1"/>
                </a:solidFill>
                <a:effectLst/>
                <a:latin typeface="Arial" charset="0"/>
              </a:rPr>
              <a:t> a breakpoint</a:t>
            </a:r>
            <a:endParaRPr kumimoji="0" lang="el-GR" sz="1800" b="0" i="0" u="none" strike="noStrike" cap="none" normalizeH="0" baseline="0" dirty="0" smtClean="0">
              <a:ln>
                <a:noFill/>
              </a:ln>
              <a:solidFill>
                <a:schemeClr val="tx1"/>
              </a:solidFill>
              <a:effectLst/>
              <a:latin typeface="Arial" charset="0"/>
            </a:endParaRPr>
          </a:p>
        </p:txBody>
      </p:sp>
      <p:cxnSp>
        <p:nvCxnSpPr>
          <p:cNvPr id="6" name="Shape 5"/>
          <p:cNvCxnSpPr>
            <a:stCxn id="5" idx="1"/>
          </p:cNvCxnSpPr>
          <p:nvPr/>
        </p:nvCxnSpPr>
        <p:spPr bwMode="auto">
          <a:xfrm rot="10800000">
            <a:off x="714578" y="5685464"/>
            <a:ext cx="657023" cy="905837"/>
          </a:xfrm>
          <a:prstGeom prst="bentConnector2">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assigned with Breakpoints</a:t>
            </a:r>
            <a:endParaRPr lang="el-GR" dirty="0"/>
          </a:p>
        </p:txBody>
      </p:sp>
      <p:pic>
        <p:nvPicPr>
          <p:cNvPr id="22530" name="Picture 2"/>
          <p:cNvPicPr>
            <a:picLocks noChangeAspect="1" noChangeArrowheads="1"/>
          </p:cNvPicPr>
          <p:nvPr/>
        </p:nvPicPr>
        <p:blipFill>
          <a:blip r:embed="rId2" cstate="print"/>
          <a:srcRect/>
          <a:stretch>
            <a:fillRect/>
          </a:stretch>
        </p:blipFill>
        <p:spPr bwMode="auto">
          <a:xfrm>
            <a:off x="228600" y="1295400"/>
            <a:ext cx="8391525" cy="543359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 reached while running a project</a:t>
            </a:r>
            <a:endParaRPr lang="el-GR" dirty="0"/>
          </a:p>
        </p:txBody>
      </p:sp>
      <p:pic>
        <p:nvPicPr>
          <p:cNvPr id="23554" name="Picture 2"/>
          <p:cNvPicPr>
            <a:picLocks noChangeAspect="1" noChangeArrowheads="1"/>
          </p:cNvPicPr>
          <p:nvPr/>
        </p:nvPicPr>
        <p:blipFill>
          <a:blip r:embed="rId2" cstate="print"/>
          <a:srcRect/>
          <a:stretch>
            <a:fillRect/>
          </a:stretch>
        </p:blipFill>
        <p:spPr bwMode="auto">
          <a:xfrm>
            <a:off x="228600" y="1295400"/>
            <a:ext cx="8458200" cy="5476766"/>
          </a:xfrm>
          <a:prstGeom prst="rect">
            <a:avLst/>
          </a:prstGeom>
          <a:noFill/>
          <a:ln w="9525">
            <a:noFill/>
            <a:miter lim="800000"/>
            <a:headEnd/>
            <a:tailEnd/>
          </a:ln>
        </p:spPr>
      </p:pic>
      <p:sp>
        <p:nvSpPr>
          <p:cNvPr id="5" name="Rectangle 4"/>
          <p:cNvSpPr/>
          <p:nvPr/>
        </p:nvSpPr>
        <p:spPr bwMode="auto">
          <a:xfrm>
            <a:off x="3743130" y="1618862"/>
            <a:ext cx="3038669" cy="286138"/>
          </a:xfrm>
          <a:prstGeom prst="rect">
            <a:avLst/>
          </a:prstGeom>
          <a:noFill/>
          <a:ln w="38100" cap="flat" cmpd="sng" algn="ctr">
            <a:solidFill>
              <a:schemeClr val="accent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4572000" y="2590800"/>
            <a:ext cx="2895600" cy="3810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Debugging action buttons</a:t>
            </a:r>
            <a:endParaRPr kumimoji="0" lang="el-GR" sz="1800" b="0" i="0" u="none" strike="noStrike" cap="none" normalizeH="0" baseline="0" dirty="0" smtClean="0">
              <a:ln>
                <a:noFill/>
              </a:ln>
              <a:solidFill>
                <a:schemeClr val="tx1"/>
              </a:solidFill>
              <a:effectLst/>
              <a:latin typeface="Arial" charset="0"/>
            </a:endParaRPr>
          </a:p>
        </p:txBody>
      </p:sp>
      <p:cxnSp>
        <p:nvCxnSpPr>
          <p:cNvPr id="7" name="Shape 6"/>
          <p:cNvCxnSpPr>
            <a:stCxn id="6" idx="1"/>
            <a:endCxn id="5" idx="2"/>
          </p:cNvCxnSpPr>
          <p:nvPr/>
        </p:nvCxnSpPr>
        <p:spPr bwMode="auto">
          <a:xfrm rot="10800000" flipH="1">
            <a:off x="4571999" y="1905000"/>
            <a:ext cx="690465" cy="876300"/>
          </a:xfrm>
          <a:prstGeom prst="bentConnector4">
            <a:avLst>
              <a:gd name="adj1" fmla="val -33108"/>
              <a:gd name="adj2" fmla="val 60870"/>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operations</a:t>
            </a:r>
            <a:endParaRPr lang="el-GR" dirty="0"/>
          </a:p>
        </p:txBody>
      </p:sp>
      <p:pic>
        <p:nvPicPr>
          <p:cNvPr id="4" name="Picture 2"/>
          <p:cNvPicPr>
            <a:picLocks noChangeAspect="1" noChangeArrowheads="1"/>
          </p:cNvPicPr>
          <p:nvPr/>
        </p:nvPicPr>
        <p:blipFill>
          <a:blip r:embed="rId2" cstate="print"/>
          <a:srcRect l="41441" t="5566" r="23503" b="89749"/>
          <a:stretch>
            <a:fillRect/>
          </a:stretch>
        </p:blipFill>
        <p:spPr bwMode="auto">
          <a:xfrm>
            <a:off x="609600" y="1371600"/>
            <a:ext cx="7924800" cy="685800"/>
          </a:xfrm>
          <a:prstGeom prst="rect">
            <a:avLst/>
          </a:prstGeom>
          <a:noFill/>
          <a:ln w="9525">
            <a:noFill/>
            <a:miter lim="800000"/>
            <a:headEnd/>
            <a:tailEnd/>
          </a:ln>
        </p:spPr>
      </p:pic>
      <p:sp>
        <p:nvSpPr>
          <p:cNvPr id="5" name="Rectangle 4"/>
          <p:cNvSpPr/>
          <p:nvPr/>
        </p:nvSpPr>
        <p:spPr bwMode="auto">
          <a:xfrm>
            <a:off x="533400" y="2895600"/>
            <a:ext cx="609600" cy="3048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Stop</a:t>
            </a:r>
            <a:endParaRPr kumimoji="0" lang="el-GR" sz="14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990600" y="2438400"/>
            <a:ext cx="762000" cy="3048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Pause</a:t>
            </a:r>
          </a:p>
        </p:txBody>
      </p:sp>
      <p:sp>
        <p:nvSpPr>
          <p:cNvPr id="7" name="Rectangle 6"/>
          <p:cNvSpPr/>
          <p:nvPr/>
        </p:nvSpPr>
        <p:spPr bwMode="auto">
          <a:xfrm>
            <a:off x="1524000" y="2895600"/>
            <a:ext cx="914400" cy="3048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Continue</a:t>
            </a:r>
          </a:p>
        </p:txBody>
      </p:sp>
      <p:cxnSp>
        <p:nvCxnSpPr>
          <p:cNvPr id="9" name="Straight Arrow Connector 8"/>
          <p:cNvCxnSpPr>
            <a:stCxn id="5" idx="0"/>
          </p:cNvCxnSpPr>
          <p:nvPr/>
        </p:nvCxnSpPr>
        <p:spPr bwMode="auto">
          <a:xfrm flipV="1">
            <a:off x="838200" y="1905000"/>
            <a:ext cx="1524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6" idx="0"/>
          </p:cNvCxnSpPr>
          <p:nvPr/>
        </p:nvCxnSpPr>
        <p:spPr bwMode="auto">
          <a:xfrm flipV="1">
            <a:off x="1371600" y="1981200"/>
            <a:ext cx="762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stCxn id="7" idx="0"/>
          </p:cNvCxnSpPr>
          <p:nvPr/>
        </p:nvCxnSpPr>
        <p:spPr bwMode="auto">
          <a:xfrm flipV="1">
            <a:off x="1981200" y="1981200"/>
            <a:ext cx="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20"/>
          <p:cNvSpPr/>
          <p:nvPr/>
        </p:nvSpPr>
        <p:spPr bwMode="auto">
          <a:xfrm>
            <a:off x="2514600" y="2514600"/>
            <a:ext cx="609600"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Step</a:t>
            </a:r>
            <a:r>
              <a:rPr kumimoji="0" lang="en-US" sz="1400" b="0" i="0" u="none" strike="noStrike" cap="none" normalizeH="0" dirty="0" smtClean="0">
                <a:ln>
                  <a:noFill/>
                </a:ln>
                <a:solidFill>
                  <a:schemeClr val="tx1"/>
                </a:solidFill>
                <a:effectLst/>
                <a:latin typeface="Arial" charset="0"/>
              </a:rPr>
              <a:t> over</a:t>
            </a:r>
            <a:endParaRPr kumimoji="0" lang="el-GR" sz="14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2743200" y="3276600"/>
            <a:ext cx="1066800"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US" sz="1400" b="0" i="0" u="none" strike="noStrike" cap="none" normalizeH="0" baseline="0" dirty="0" smtClean="0">
                <a:ln>
                  <a:noFill/>
                </a:ln>
                <a:solidFill>
                  <a:schemeClr val="tx1"/>
                </a:solidFill>
                <a:effectLst/>
                <a:latin typeface="Arial" charset="0"/>
              </a:rPr>
              <a:t>Step</a:t>
            </a:r>
            <a:r>
              <a:rPr kumimoji="0" lang="en-US" sz="1400" b="0" i="0" u="none" strike="noStrike" cap="none" normalizeH="0" dirty="0" smtClean="0">
                <a:ln>
                  <a:noFill/>
                </a:ln>
                <a:solidFill>
                  <a:schemeClr val="tx1"/>
                </a:solidFill>
                <a:effectLst/>
                <a:latin typeface="Arial" charset="0"/>
              </a:rPr>
              <a:t> over expression</a:t>
            </a:r>
            <a:endParaRPr kumimoji="0" lang="el-GR" sz="1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3429000" y="2895600"/>
            <a:ext cx="914400" cy="3048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Step into</a:t>
            </a:r>
          </a:p>
        </p:txBody>
      </p:sp>
      <p:cxnSp>
        <p:nvCxnSpPr>
          <p:cNvPr id="24" name="Straight Arrow Connector 23"/>
          <p:cNvCxnSpPr>
            <a:stCxn id="21" idx="0"/>
          </p:cNvCxnSpPr>
          <p:nvPr/>
        </p:nvCxnSpPr>
        <p:spPr bwMode="auto">
          <a:xfrm flipH="1" flipV="1">
            <a:off x="2590800" y="19050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22" idx="0"/>
          </p:cNvCxnSpPr>
          <p:nvPr/>
        </p:nvCxnSpPr>
        <p:spPr bwMode="auto">
          <a:xfrm flipH="1" flipV="1">
            <a:off x="3124200" y="1981200"/>
            <a:ext cx="15240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23" idx="0"/>
          </p:cNvCxnSpPr>
          <p:nvPr/>
        </p:nvCxnSpPr>
        <p:spPr bwMode="auto">
          <a:xfrm flipH="1" flipV="1">
            <a:off x="3810000" y="1905000"/>
            <a:ext cx="762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Rectangle 30"/>
          <p:cNvSpPr/>
          <p:nvPr/>
        </p:nvSpPr>
        <p:spPr bwMode="auto">
          <a:xfrm>
            <a:off x="3962400" y="2514600"/>
            <a:ext cx="914400" cy="3048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Step out</a:t>
            </a:r>
          </a:p>
        </p:txBody>
      </p:sp>
      <p:cxnSp>
        <p:nvCxnSpPr>
          <p:cNvPr id="32" name="Straight Arrow Connector 31"/>
          <p:cNvCxnSpPr>
            <a:stCxn id="31" idx="0"/>
          </p:cNvCxnSpPr>
          <p:nvPr/>
        </p:nvCxnSpPr>
        <p:spPr bwMode="auto">
          <a:xfrm flipH="1" flipV="1">
            <a:off x="4191000" y="1905000"/>
            <a:ext cx="228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Rectangle 36"/>
          <p:cNvSpPr/>
          <p:nvPr/>
        </p:nvSpPr>
        <p:spPr bwMode="auto">
          <a:xfrm>
            <a:off x="4572000" y="2895600"/>
            <a:ext cx="762000"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Run to cursor</a:t>
            </a:r>
          </a:p>
        </p:txBody>
      </p:sp>
      <p:cxnSp>
        <p:nvCxnSpPr>
          <p:cNvPr id="38" name="Straight Arrow Connector 37"/>
          <p:cNvCxnSpPr>
            <a:stCxn id="37" idx="0"/>
          </p:cNvCxnSpPr>
          <p:nvPr/>
        </p:nvCxnSpPr>
        <p:spPr bwMode="auto">
          <a:xfrm flipH="1" flipV="1">
            <a:off x="4876800" y="1981200"/>
            <a:ext cx="762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operations definitions</a:t>
            </a:r>
            <a:endParaRPr lang="el-GR" dirty="0"/>
          </a:p>
        </p:txBody>
      </p:sp>
      <p:sp>
        <p:nvSpPr>
          <p:cNvPr id="3" name="Content Placeholder 2"/>
          <p:cNvSpPr>
            <a:spLocks noGrp="1"/>
          </p:cNvSpPr>
          <p:nvPr>
            <p:ph idx="1"/>
          </p:nvPr>
        </p:nvSpPr>
        <p:spPr/>
        <p:txBody>
          <a:bodyPr/>
          <a:lstStyle/>
          <a:p>
            <a:r>
              <a:rPr lang="en-US" b="1" dirty="0" smtClean="0"/>
              <a:t>Continue: </a:t>
            </a:r>
            <a:r>
              <a:rPr lang="en-US" dirty="0" smtClean="0"/>
              <a:t>Resumes debugging until the next breakpoint or the end of the program is reached. </a:t>
            </a:r>
          </a:p>
          <a:p>
            <a:r>
              <a:rPr lang="en-US" b="1" dirty="0" smtClean="0"/>
              <a:t>Step Over:</a:t>
            </a:r>
            <a:r>
              <a:rPr lang="en-US" dirty="0" smtClean="0"/>
              <a:t> Executes one source line of a program. If the line is a method call, executes the entire method then stops. </a:t>
            </a:r>
          </a:p>
          <a:p>
            <a:r>
              <a:rPr lang="en-US" b="1" dirty="0" smtClean="0"/>
              <a:t>Step Over Expression:</a:t>
            </a:r>
            <a:r>
              <a:rPr lang="en-US" dirty="0" smtClean="0"/>
              <a:t> Steps over the expression and then stops the debugging. </a:t>
            </a:r>
          </a:p>
          <a:p>
            <a:r>
              <a:rPr lang="en-US" b="1" dirty="0" smtClean="0"/>
              <a:t>Step Into: </a:t>
            </a:r>
            <a:r>
              <a:rPr lang="en-US" dirty="0" smtClean="0"/>
              <a:t>Executes one source line of a program. If the line is a method call, executes the program up to the method's first statement and stops.</a:t>
            </a:r>
          </a:p>
          <a:p>
            <a:r>
              <a:rPr lang="en-US" b="1" dirty="0" smtClean="0"/>
              <a:t>Step Out:</a:t>
            </a:r>
            <a:r>
              <a:rPr lang="en-US" dirty="0" smtClean="0"/>
              <a:t> Executes one source line of a program. If the line is a method call, executes the methods and returns control to the caller.  </a:t>
            </a:r>
          </a:p>
          <a:p>
            <a:r>
              <a:rPr lang="en-US" b="1" dirty="0" smtClean="0"/>
              <a:t>Run to Cursor: </a:t>
            </a:r>
            <a:r>
              <a:rPr lang="en-US" dirty="0" smtClean="0"/>
              <a:t>Runs the current project to the cursor's location in the file and stop program execution. </a:t>
            </a:r>
          </a:p>
          <a:p>
            <a:endParaRPr lang="en-US" dirty="0" smtClean="0"/>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Breakpoints </a:t>
            </a:r>
            <a:endParaRPr lang="el-GR" dirty="0"/>
          </a:p>
        </p:txBody>
      </p:sp>
      <p:sp>
        <p:nvSpPr>
          <p:cNvPr id="3" name="Content Placeholder 2"/>
          <p:cNvSpPr>
            <a:spLocks noGrp="1"/>
          </p:cNvSpPr>
          <p:nvPr>
            <p:ph idx="1"/>
          </p:nvPr>
        </p:nvSpPr>
        <p:spPr/>
        <p:txBody>
          <a:bodyPr/>
          <a:lstStyle/>
          <a:p>
            <a:r>
              <a:rPr lang="en-US" dirty="0" smtClean="0"/>
              <a:t>Sometimes while debugging your program, you want to simply log the value of certain expression at a certain point in your program's logic. You do not want to necessarily look at it every time a breakpoint is hit. In fact you may not even want the program to stop at the breakpoint at all. This is possible in </a:t>
            </a:r>
            <a:r>
              <a:rPr lang="en-US" dirty="0" err="1" smtClean="0"/>
              <a:t>Netbeans</a:t>
            </a:r>
            <a:r>
              <a:rPr lang="en-US" dirty="0" smtClean="0"/>
              <a:t> Debugger by customizing the breakpoint the following way:</a:t>
            </a:r>
          </a:p>
          <a:p>
            <a:r>
              <a:rPr lang="en-US" dirty="0" smtClean="0"/>
              <a:t>set Print Text: to what ever you want to print. The text is printed in the Debug Console tab of the Output window.</a:t>
            </a:r>
          </a:p>
          <a:p>
            <a:r>
              <a:rPr lang="en-US" dirty="0" smtClean="0"/>
              <a:t>set Suspend: to No Thread (continue). This makes the program to continue running after performing the Print Text: action. </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Customizing Breakpoints </a:t>
            </a:r>
            <a:endParaRPr lang="el-GR" dirty="0"/>
          </a:p>
        </p:txBody>
      </p:sp>
      <p:pic>
        <p:nvPicPr>
          <p:cNvPr id="25602" name="Picture 2"/>
          <p:cNvPicPr>
            <a:picLocks noChangeAspect="1" noChangeArrowheads="1"/>
          </p:cNvPicPr>
          <p:nvPr/>
        </p:nvPicPr>
        <p:blipFill>
          <a:blip r:embed="rId2" cstate="print"/>
          <a:srcRect r="67373" b="32542"/>
          <a:stretch>
            <a:fillRect/>
          </a:stretch>
        </p:blipFill>
        <p:spPr bwMode="auto">
          <a:xfrm>
            <a:off x="152400" y="1238250"/>
            <a:ext cx="7282652" cy="4705350"/>
          </a:xfrm>
          <a:prstGeom prst="rect">
            <a:avLst/>
          </a:prstGeom>
          <a:noFill/>
          <a:ln w="9525">
            <a:noFill/>
            <a:miter lim="800000"/>
            <a:headEnd/>
            <a:tailEnd/>
          </a:ln>
        </p:spPr>
      </p:pic>
      <p:sp>
        <p:nvSpPr>
          <p:cNvPr id="5" name="Oval 4"/>
          <p:cNvSpPr/>
          <p:nvPr/>
        </p:nvSpPr>
        <p:spPr bwMode="auto">
          <a:xfrm>
            <a:off x="5029200" y="25908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endParaRPr kumimoji="0" lang="el-GR" sz="1800" b="0" i="0" u="none" strike="noStrike" cap="none" normalizeH="0" baseline="0" dirty="0" smtClean="0">
              <a:ln>
                <a:noFill/>
              </a:ln>
              <a:solidFill>
                <a:schemeClr val="tx1"/>
              </a:solidFill>
              <a:effectLst/>
              <a:latin typeface="Arial" charset="0"/>
            </a:endParaRPr>
          </a:p>
        </p:txBody>
      </p:sp>
      <p:pic>
        <p:nvPicPr>
          <p:cNvPr id="25604" name="Picture 4"/>
          <p:cNvPicPr>
            <a:picLocks noChangeAspect="1" noChangeArrowheads="1"/>
          </p:cNvPicPr>
          <p:nvPr/>
        </p:nvPicPr>
        <p:blipFill>
          <a:blip r:embed="rId3" cstate="print"/>
          <a:srcRect/>
          <a:stretch>
            <a:fillRect/>
          </a:stretch>
        </p:blipFill>
        <p:spPr bwMode="auto">
          <a:xfrm>
            <a:off x="5486400" y="3124200"/>
            <a:ext cx="3180432" cy="2995613"/>
          </a:xfrm>
          <a:prstGeom prst="rect">
            <a:avLst/>
          </a:prstGeom>
          <a:noFill/>
          <a:ln w="9525">
            <a:noFill/>
            <a:miter lim="800000"/>
            <a:headEnd/>
            <a:tailEnd/>
          </a:ln>
        </p:spPr>
      </p:pic>
      <p:cxnSp>
        <p:nvCxnSpPr>
          <p:cNvPr id="8" name="Straight Arrow Connector 7"/>
          <p:cNvCxnSpPr/>
          <p:nvPr/>
        </p:nvCxnSpPr>
        <p:spPr bwMode="auto">
          <a:xfrm>
            <a:off x="4572000" y="3200400"/>
            <a:ext cx="9906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Oval 10"/>
          <p:cNvSpPr/>
          <p:nvPr/>
        </p:nvSpPr>
        <p:spPr bwMode="auto">
          <a:xfrm>
            <a:off x="7086600" y="31242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endParaRPr kumimoji="0" lang="el-GR" sz="18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3886200" y="5105400"/>
            <a:ext cx="1295400" cy="5334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Value print expression</a:t>
            </a:r>
          </a:p>
        </p:txBody>
      </p:sp>
      <p:cxnSp>
        <p:nvCxnSpPr>
          <p:cNvPr id="13" name="Straight Arrow Connector 12"/>
          <p:cNvCxnSpPr>
            <a:stCxn id="12" idx="3"/>
          </p:cNvCxnSpPr>
          <p:nvPr/>
        </p:nvCxnSpPr>
        <p:spPr bwMode="auto">
          <a:xfrm>
            <a:off x="5181600" y="5372100"/>
            <a:ext cx="533400" cy="114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the values of variables</a:t>
            </a:r>
            <a:endParaRPr lang="el-GR" dirty="0"/>
          </a:p>
        </p:txBody>
      </p:sp>
      <p:sp>
        <p:nvSpPr>
          <p:cNvPr id="3" name="Content Placeholder 2"/>
          <p:cNvSpPr>
            <a:spLocks noGrp="1"/>
          </p:cNvSpPr>
          <p:nvPr>
            <p:ph idx="1"/>
          </p:nvPr>
        </p:nvSpPr>
        <p:spPr/>
        <p:txBody>
          <a:bodyPr/>
          <a:lstStyle/>
          <a:p>
            <a:r>
              <a:rPr lang="en-US" dirty="0" smtClean="0"/>
              <a:t>You can monitor the values of variables or expressions during the execution of your program. </a:t>
            </a:r>
          </a:p>
          <a:p>
            <a:r>
              <a:rPr lang="en-US" b="1" dirty="0" smtClean="0"/>
              <a:t>An easy way to inspect the value of a variable during step-by-step execution of your program is to hover your mouse over the variable, the debugger will display the value of the variable close to where the cursor is placed.</a:t>
            </a:r>
            <a:r>
              <a:rPr lang="en-US" dirty="0" smtClean="0"/>
              <a:t> </a:t>
            </a:r>
          </a:p>
          <a:p>
            <a:r>
              <a:rPr lang="en-US" dirty="0" smtClean="0"/>
              <a:t>Another way to examine the value of a variable is by adding a watch on the variable.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the values of variables</a:t>
            </a:r>
            <a:endParaRPr lang="el-GR" dirty="0"/>
          </a:p>
        </p:txBody>
      </p:sp>
      <p:sp>
        <p:nvSpPr>
          <p:cNvPr id="3" name="Content Placeholder 2"/>
          <p:cNvSpPr>
            <a:spLocks noGrp="1"/>
          </p:cNvSpPr>
          <p:nvPr>
            <p:ph idx="1"/>
          </p:nvPr>
        </p:nvSpPr>
        <p:spPr/>
        <p:txBody>
          <a:bodyPr/>
          <a:lstStyle/>
          <a:p>
            <a:r>
              <a:rPr lang="en-US" b="1" dirty="0" smtClean="0"/>
              <a:t>Local Variables Window</a:t>
            </a:r>
          </a:p>
          <a:p>
            <a:r>
              <a:rPr lang="en-US" dirty="0" smtClean="0"/>
              <a:t>The local variables displays the name, data type and values of all the values in the current scope as well as static member variables among others. To activate the</a:t>
            </a:r>
            <a:r>
              <a:rPr lang="en-US" b="1" dirty="0" smtClean="0"/>
              <a:t> </a:t>
            </a:r>
            <a:r>
              <a:rPr lang="en-US" b="1" i="1" dirty="0" smtClean="0"/>
              <a:t>Local Variables</a:t>
            </a:r>
            <a:r>
              <a:rPr lang="en-US" dirty="0" smtClean="0"/>
              <a:t> window, select </a:t>
            </a:r>
            <a:r>
              <a:rPr lang="en-US" b="1" dirty="0" smtClean="0"/>
              <a:t>Debugging</a:t>
            </a:r>
            <a:r>
              <a:rPr lang="en-US" dirty="0" smtClean="0"/>
              <a:t> &gt; </a:t>
            </a:r>
            <a:r>
              <a:rPr lang="en-US" b="1" i="1" dirty="0" smtClean="0"/>
              <a:t>Local Variables</a:t>
            </a:r>
            <a:r>
              <a:rPr lang="en-US" dirty="0" smtClean="0"/>
              <a:t> in the </a:t>
            </a:r>
            <a:r>
              <a:rPr lang="en-US" b="1" i="1" dirty="0" smtClean="0"/>
              <a:t>Windows</a:t>
            </a:r>
            <a:r>
              <a:rPr lang="en-US" dirty="0" smtClean="0"/>
              <a:t> menu. The debugger allows you to change the value of  a variable in the Local Variable window  and then continue the execution of your program using that new variable's value.</a:t>
            </a:r>
          </a:p>
          <a:p>
            <a:endParaRPr lang="el-GR" dirty="0"/>
          </a:p>
        </p:txBody>
      </p:sp>
      <p:pic>
        <p:nvPicPr>
          <p:cNvPr id="25602" name="Picture 2" descr="http://www.cs.uga.edu/%7Eshoulami/sp2009/cs1301/tutorial/NetBeansDebuggerTutorial/images/NetBeansDebug4_Local.gif"/>
          <p:cNvPicPr>
            <a:picLocks noChangeAspect="1" noChangeArrowheads="1"/>
          </p:cNvPicPr>
          <p:nvPr/>
        </p:nvPicPr>
        <p:blipFill>
          <a:blip r:embed="rId2" cstate="print"/>
          <a:srcRect/>
          <a:stretch>
            <a:fillRect/>
          </a:stretch>
        </p:blipFill>
        <p:spPr bwMode="auto">
          <a:xfrm>
            <a:off x="990600" y="4495800"/>
            <a:ext cx="6781800" cy="17866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Make (</a:t>
            </a:r>
            <a:r>
              <a:rPr lang="en-US" dirty="0" smtClean="0"/>
              <a:t>2/2)</a:t>
            </a:r>
            <a:endParaRPr lang="en-US" dirty="0"/>
          </a:p>
        </p:txBody>
      </p:sp>
      <p:sp>
        <p:nvSpPr>
          <p:cNvPr id="15364" name="Rectangle 4"/>
          <p:cNvSpPr>
            <a:spLocks noChangeArrowheads="1"/>
          </p:cNvSpPr>
          <p:nvPr/>
        </p:nvSpPr>
        <p:spPr bwMode="auto">
          <a:xfrm>
            <a:off x="152400" y="1371600"/>
            <a:ext cx="8839200" cy="5310188"/>
          </a:xfrm>
          <a:prstGeom prst="rect">
            <a:avLst/>
          </a:prstGeom>
          <a:solidFill>
            <a:schemeClr val="folHlink"/>
          </a:solidFill>
          <a:ln w="9525">
            <a:noFill/>
            <a:miter lim="800000"/>
            <a:headEnd/>
            <a:tailEnd/>
          </a:ln>
          <a:effectLst/>
        </p:spPr>
        <p:txBody>
          <a:bodyPr>
            <a:spAutoFit/>
          </a:bodyPr>
          <a:lstStyle/>
          <a:p>
            <a:r>
              <a:rPr lang="en-US" b="1">
                <a:latin typeface="Lucida Console" pitchFamily="49" charset="0"/>
              </a:rPr>
              <a:t>#This is the Way that we place comments in our Makefiles</a:t>
            </a:r>
          </a:p>
          <a:p>
            <a:r>
              <a:rPr lang="en-US" b="1">
                <a:latin typeface="Lucida Console" pitchFamily="49" charset="0"/>
              </a:rPr>
              <a:t>#We run this by typing "make" in our command prompt</a:t>
            </a:r>
          </a:p>
          <a:p>
            <a:r>
              <a:rPr lang="en-US" b="1">
                <a:latin typeface="Lucida Console" pitchFamily="49" charset="0"/>
              </a:rPr>
              <a:t>#This Makefile runs the Twinstack ADT</a:t>
            </a:r>
          </a:p>
          <a:p>
            <a:endParaRPr lang="en-US" b="1">
              <a:latin typeface="Lucida Console" pitchFamily="49" charset="0"/>
            </a:endParaRPr>
          </a:p>
          <a:p>
            <a:r>
              <a:rPr lang="en-US" b="1">
                <a:latin typeface="Lucida Console" pitchFamily="49" charset="0"/>
              </a:rPr>
              <a:t># The path for TWINSTACK</a:t>
            </a:r>
          </a:p>
          <a:p>
            <a:r>
              <a:rPr lang="en-US" b="1">
                <a:latin typeface="Lucida Console" pitchFamily="49" charset="0"/>
              </a:rPr>
              <a:t>TWINSTACK_HOME /home/tsispar/twinstack</a:t>
            </a:r>
          </a:p>
          <a:p>
            <a:endParaRPr lang="en-US" b="1">
              <a:latin typeface="Lucida Console" pitchFamily="49" charset="0"/>
            </a:endParaRPr>
          </a:p>
          <a:p>
            <a:r>
              <a:rPr lang="en-US" b="1">
                <a:latin typeface="Lucida Console" pitchFamily="49" charset="0"/>
              </a:rPr>
              <a:t># Set the path to java 1.4 or later</a:t>
            </a:r>
          </a:p>
          <a:p>
            <a:r>
              <a:rPr lang="en-US" b="1">
                <a:latin typeface="Lucida Console" pitchFamily="49" charset="0"/>
              </a:rPr>
              <a:t>JAVA_HOME /home/jdk1.5.0_04/bin</a:t>
            </a:r>
          </a:p>
          <a:p>
            <a:endParaRPr lang="en-US" b="1">
              <a:latin typeface="Lucida Console" pitchFamily="49" charset="0"/>
            </a:endParaRPr>
          </a:p>
          <a:p>
            <a:endParaRPr lang="en-US" b="1">
              <a:latin typeface="Lucida Console" pitchFamily="49" charset="0"/>
            </a:endParaRPr>
          </a:p>
          <a:p>
            <a:r>
              <a:rPr lang="en-US" b="1">
                <a:latin typeface="Lucida Console" pitchFamily="49" charset="0"/>
              </a:rPr>
              <a:t>#Compiling the packages.</a:t>
            </a:r>
          </a:p>
          <a:p>
            <a:endParaRPr lang="en-US" b="1">
              <a:latin typeface="Lucida Console" pitchFamily="49" charset="0"/>
            </a:endParaRPr>
          </a:p>
          <a:p>
            <a:r>
              <a:rPr lang="en-US" b="1">
                <a:latin typeface="Lucida Console" pitchFamily="49" charset="0"/>
              </a:rPr>
              <a:t>all:	</a:t>
            </a:r>
          </a:p>
          <a:p>
            <a:r>
              <a:rPr lang="en-US" b="1">
                <a:latin typeface="Lucida Console" pitchFamily="49" charset="0"/>
              </a:rPr>
              <a:t>$JAVA_HOME/javac -d TWINSTACK_HOME/class {TWINSTACK_HOME}/src/*.java</a:t>
            </a:r>
          </a:p>
          <a:p>
            <a:endParaRPr lang="en-US" b="1">
              <a:latin typeface="Lucida Console" pitchFamily="49" charset="0"/>
            </a:endParaRPr>
          </a:p>
          <a:p>
            <a:r>
              <a:rPr lang="en-US" b="1">
                <a:latin typeface="Lucida Console" pitchFamily="49" charset="0"/>
              </a:rPr>
              <a:t>$JAVA_HOME/java $TWINSTACK_HOME/class/Main myfilein.txt myfileout.txt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Watches</a:t>
            </a:r>
            <a:endParaRPr lang="el-GR" dirty="0"/>
          </a:p>
        </p:txBody>
      </p:sp>
      <p:pic>
        <p:nvPicPr>
          <p:cNvPr id="24578" name="Picture 2"/>
          <p:cNvPicPr>
            <a:picLocks noChangeAspect="1" noChangeArrowheads="1"/>
          </p:cNvPicPr>
          <p:nvPr/>
        </p:nvPicPr>
        <p:blipFill>
          <a:blip r:embed="rId2" cstate="print"/>
          <a:srcRect r="60684" b="16125"/>
          <a:stretch>
            <a:fillRect/>
          </a:stretch>
        </p:blipFill>
        <p:spPr bwMode="auto">
          <a:xfrm>
            <a:off x="381000" y="1295400"/>
            <a:ext cx="8001000" cy="53340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152400" y="3886200"/>
            <a:ext cx="4371975" cy="1352550"/>
          </a:xfrm>
          <a:prstGeom prst="rect">
            <a:avLst/>
          </a:prstGeom>
          <a:noFill/>
          <a:ln w="9525">
            <a:noFill/>
            <a:miter lim="800000"/>
            <a:headEnd/>
            <a:tailEnd/>
          </a:ln>
        </p:spPr>
      </p:pic>
      <p:cxnSp>
        <p:nvCxnSpPr>
          <p:cNvPr id="7" name="Straight Arrow Connector 6"/>
          <p:cNvCxnSpPr/>
          <p:nvPr/>
        </p:nvCxnSpPr>
        <p:spPr bwMode="auto">
          <a:xfrm flipH="1" flipV="1">
            <a:off x="2667000" y="4572000"/>
            <a:ext cx="23622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24580" name="Picture 4"/>
          <p:cNvPicPr>
            <a:picLocks noChangeAspect="1" noChangeArrowheads="1"/>
          </p:cNvPicPr>
          <p:nvPr/>
        </p:nvPicPr>
        <p:blipFill>
          <a:blip r:embed="rId4" cstate="print"/>
          <a:srcRect l="23333" t="75347" b="8812"/>
          <a:stretch>
            <a:fillRect/>
          </a:stretch>
        </p:blipFill>
        <p:spPr bwMode="auto">
          <a:xfrm>
            <a:off x="304800" y="5759963"/>
            <a:ext cx="8839200" cy="1098037"/>
          </a:xfrm>
          <a:prstGeom prst="rect">
            <a:avLst/>
          </a:prstGeom>
          <a:noFill/>
          <a:ln w="9525">
            <a:noFill/>
            <a:miter lim="800000"/>
            <a:headEnd/>
            <a:tailEnd/>
          </a:ln>
        </p:spPr>
      </p:pic>
      <p:cxnSp>
        <p:nvCxnSpPr>
          <p:cNvPr id="9" name="Straight Arrow Connector 8"/>
          <p:cNvCxnSpPr/>
          <p:nvPr/>
        </p:nvCxnSpPr>
        <p:spPr bwMode="auto">
          <a:xfrm flipH="1">
            <a:off x="1143000" y="5105400"/>
            <a:ext cx="15240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Oval 11"/>
          <p:cNvSpPr/>
          <p:nvPr/>
        </p:nvSpPr>
        <p:spPr bwMode="auto">
          <a:xfrm>
            <a:off x="44958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endParaRPr kumimoji="0" lang="el-GR" sz="18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6553200" y="4800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endParaRPr kumimoji="0" lang="el-GR" sz="18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2057400" y="54102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a:t>
            </a:r>
            <a:endParaRPr kumimoji="0" lang="el-GR"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7543800" y="5486400"/>
            <a:ext cx="1295400" cy="7620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The value of the watched</a:t>
            </a:r>
            <a:r>
              <a:rPr kumimoji="0" lang="en-US" sz="1400" b="0" i="0" u="none" strike="noStrike" cap="none" normalizeH="0" dirty="0" smtClean="0">
                <a:ln>
                  <a:noFill/>
                </a:ln>
                <a:solidFill>
                  <a:schemeClr val="tx1"/>
                </a:solidFill>
                <a:effectLst/>
                <a:latin typeface="Arial" charset="0"/>
              </a:rPr>
              <a:t> variable</a:t>
            </a:r>
            <a:endParaRPr kumimoji="0" lang="en-US" sz="1400" b="0" i="0" u="none" strike="noStrike" cap="none" normalizeH="0" baseline="0" dirty="0" smtClean="0">
              <a:ln>
                <a:noFill/>
              </a:ln>
              <a:solidFill>
                <a:schemeClr val="tx1"/>
              </a:solidFill>
              <a:effectLst/>
              <a:latin typeface="Arial" charset="0"/>
            </a:endParaRPr>
          </a:p>
        </p:txBody>
      </p:sp>
      <p:cxnSp>
        <p:nvCxnSpPr>
          <p:cNvPr id="18" name="Straight Arrow Connector 17"/>
          <p:cNvCxnSpPr>
            <a:stCxn id="17" idx="1"/>
          </p:cNvCxnSpPr>
          <p:nvPr/>
        </p:nvCxnSpPr>
        <p:spPr bwMode="auto">
          <a:xfrm flipH="1">
            <a:off x="6324600" y="5867400"/>
            <a:ext cx="12192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evaluation</a:t>
            </a:r>
            <a:endParaRPr lang="el-GR" dirty="0"/>
          </a:p>
        </p:txBody>
      </p:sp>
      <p:sp>
        <p:nvSpPr>
          <p:cNvPr id="3" name="Content Placeholder 2"/>
          <p:cNvSpPr>
            <a:spLocks noGrp="1"/>
          </p:cNvSpPr>
          <p:nvPr>
            <p:ph idx="1"/>
          </p:nvPr>
        </p:nvSpPr>
        <p:spPr/>
        <p:txBody>
          <a:bodyPr/>
          <a:lstStyle/>
          <a:p>
            <a:r>
              <a:rPr lang="en-US" dirty="0" smtClean="0"/>
              <a:t>Evaluate Java-syntax expressions assigned to watches and conditional breakpoints "live" while stepping through your code. Moving the pointer over the variable and the current value is evaluated and displayed in a tool tip. </a:t>
            </a:r>
            <a:endParaRPr lang="el-GR" dirty="0"/>
          </a:p>
        </p:txBody>
      </p:sp>
      <p:pic>
        <p:nvPicPr>
          <p:cNvPr id="109570" name="Picture 2" descr="expression evaluation"/>
          <p:cNvPicPr>
            <a:picLocks noChangeAspect="1" noChangeArrowheads="1"/>
          </p:cNvPicPr>
          <p:nvPr/>
        </p:nvPicPr>
        <p:blipFill>
          <a:blip r:embed="rId2" cstate="print"/>
          <a:srcRect/>
          <a:stretch>
            <a:fillRect/>
          </a:stretch>
        </p:blipFill>
        <p:spPr bwMode="auto">
          <a:xfrm>
            <a:off x="2133600" y="3352800"/>
            <a:ext cx="4191000" cy="963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l-GR" dirty="0"/>
          </a:p>
        </p:txBody>
      </p:sp>
      <p:sp>
        <p:nvSpPr>
          <p:cNvPr id="3" name="Content Placeholder 2"/>
          <p:cNvSpPr>
            <a:spLocks noGrp="1"/>
          </p:cNvSpPr>
          <p:nvPr>
            <p:ph idx="1"/>
          </p:nvPr>
        </p:nvSpPr>
        <p:spPr/>
        <p:txBody>
          <a:bodyPr/>
          <a:lstStyle/>
          <a:p>
            <a:r>
              <a:rPr lang="en-US" dirty="0" smtClean="0"/>
              <a:t>All the examples are based on the Anagram Game sample application that is available as a sample in the New Project wizard. </a:t>
            </a:r>
          </a:p>
          <a:p>
            <a:r>
              <a:rPr lang="en-US" dirty="0" smtClean="0"/>
              <a:t>Choose File &gt; New Project from the main menu to open the New Project wizard.</a:t>
            </a:r>
          </a:p>
          <a:p>
            <a:r>
              <a:rPr lang="en-US" dirty="0" smtClean="0"/>
              <a:t>Select Anagram Game in the Samples &gt; Java category. Click Next.</a:t>
            </a:r>
          </a:p>
          <a:p>
            <a:r>
              <a:rPr lang="en-US" dirty="0" smtClean="0"/>
              <a:t>Specify a location for the project. Click Finish. When you click Finish, the IDE creates the project and opens the project in the Projects window.</a:t>
            </a:r>
          </a:p>
          <a:p>
            <a:r>
              <a:rPr lang="en-US" dirty="0" smtClean="0"/>
              <a:t>Click the Debug button in the toolbar to start the debugging session. Alternatively, right-click the project node in the Projects window and choose Debug.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UI elements</a:t>
            </a:r>
            <a:endParaRPr lang="el-GR" dirty="0"/>
          </a:p>
        </p:txBody>
      </p:sp>
      <p:sp>
        <p:nvSpPr>
          <p:cNvPr id="3" name="Content Placeholder 2"/>
          <p:cNvSpPr>
            <a:spLocks noGrp="1"/>
          </p:cNvSpPr>
          <p:nvPr>
            <p:ph idx="1"/>
          </p:nvPr>
        </p:nvSpPr>
        <p:spPr/>
        <p:txBody>
          <a:bodyPr/>
          <a:lstStyle/>
          <a:p>
            <a:r>
              <a:rPr lang="en-US" dirty="0" smtClean="0"/>
              <a:t>My program crashes right after clicking a UI element</a:t>
            </a:r>
            <a:endParaRPr lang="el-GR" dirty="0"/>
          </a:p>
        </p:txBody>
      </p:sp>
      <p:pic>
        <p:nvPicPr>
          <p:cNvPr id="22530" name="Picture 2"/>
          <p:cNvPicPr>
            <a:picLocks noChangeAspect="1" noChangeArrowheads="1"/>
          </p:cNvPicPr>
          <p:nvPr/>
        </p:nvPicPr>
        <p:blipFill>
          <a:blip r:embed="rId2" cstate="print"/>
          <a:srcRect/>
          <a:stretch>
            <a:fillRect/>
          </a:stretch>
        </p:blipFill>
        <p:spPr bwMode="auto">
          <a:xfrm>
            <a:off x="2438400" y="2057400"/>
            <a:ext cx="3552825" cy="22574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UI elements</a:t>
            </a:r>
            <a:endParaRPr lang="el-GR" dirty="0"/>
          </a:p>
        </p:txBody>
      </p:sp>
      <p:sp>
        <p:nvSpPr>
          <p:cNvPr id="3" name="Content Placeholder 2"/>
          <p:cNvSpPr>
            <a:spLocks noGrp="1"/>
          </p:cNvSpPr>
          <p:nvPr>
            <p:ph idx="1"/>
          </p:nvPr>
        </p:nvSpPr>
        <p:spPr/>
        <p:txBody>
          <a:bodyPr/>
          <a:lstStyle/>
          <a:p>
            <a:r>
              <a:rPr lang="en-US" dirty="0" smtClean="0"/>
              <a:t>Switch to </a:t>
            </a:r>
            <a:r>
              <a:rPr lang="en-US" dirty="0" err="1" smtClean="0"/>
              <a:t>NetBeans</a:t>
            </a:r>
            <a:endParaRPr lang="en-US" dirty="0" smtClean="0"/>
          </a:p>
          <a:p>
            <a:r>
              <a:rPr lang="en-US" dirty="0" smtClean="0"/>
              <a:t>On the Designer go to the event handler</a:t>
            </a:r>
          </a:p>
          <a:p>
            <a:r>
              <a:rPr lang="en-US" dirty="0" smtClean="0"/>
              <a:t>Add a breakpoint</a:t>
            </a:r>
          </a:p>
          <a:p>
            <a:r>
              <a:rPr lang="en-US" dirty="0" smtClean="0"/>
              <a:t>Debug the program</a:t>
            </a:r>
          </a:p>
          <a:p>
            <a:r>
              <a:rPr lang="en-US" dirty="0" smtClean="0"/>
              <a:t>Emulate the crass (make the same steps that resulted to the crass)</a:t>
            </a:r>
          </a:p>
          <a:p>
            <a:r>
              <a:rPr lang="en-US" dirty="0" smtClean="0"/>
              <a:t>On the critical moment the Debugger will stop the execution when the breakpoint has been reached </a:t>
            </a:r>
          </a:p>
          <a:p>
            <a:r>
              <a:rPr lang="en-US" dirty="0" smtClean="0"/>
              <a:t>Continue by executing the program step-by-step</a:t>
            </a:r>
          </a:p>
          <a:p>
            <a:r>
              <a:rPr lang="en-US" dirty="0" smtClean="0"/>
              <a:t>Add watches if needed</a:t>
            </a:r>
          </a:p>
          <a:p>
            <a:r>
              <a:rPr lang="en-US" dirty="0" smtClean="0"/>
              <a:t>Locate the line of code where the crass occurs</a:t>
            </a:r>
          </a:p>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UI elements</a:t>
            </a:r>
            <a:endParaRPr lang="el-GR" dirty="0"/>
          </a:p>
        </p:txBody>
      </p:sp>
      <p:pic>
        <p:nvPicPr>
          <p:cNvPr id="23554" name="Picture 2"/>
          <p:cNvPicPr>
            <a:picLocks noChangeAspect="1" noChangeArrowheads="1"/>
          </p:cNvPicPr>
          <p:nvPr/>
        </p:nvPicPr>
        <p:blipFill>
          <a:blip r:embed="rId2" cstate="print"/>
          <a:srcRect/>
          <a:stretch>
            <a:fillRect/>
          </a:stretch>
        </p:blipFill>
        <p:spPr bwMode="auto">
          <a:xfrm>
            <a:off x="304800" y="1295400"/>
            <a:ext cx="8492150" cy="5105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Random Crass</a:t>
            </a:r>
            <a:endParaRPr lang="el-GR" dirty="0"/>
          </a:p>
        </p:txBody>
      </p:sp>
      <p:sp>
        <p:nvSpPr>
          <p:cNvPr id="3" name="Content Placeholder 2"/>
          <p:cNvSpPr>
            <a:spLocks noGrp="1"/>
          </p:cNvSpPr>
          <p:nvPr>
            <p:ph idx="1"/>
          </p:nvPr>
        </p:nvSpPr>
        <p:spPr/>
        <p:txBody>
          <a:bodyPr/>
          <a:lstStyle/>
          <a:p>
            <a:r>
              <a:rPr lang="en-US" dirty="0" smtClean="0"/>
              <a:t>My program crashes randomly</a:t>
            </a:r>
          </a:p>
          <a:p>
            <a:endParaRPr lang="en-US" dirty="0" smtClean="0"/>
          </a:p>
          <a:p>
            <a:r>
              <a:rPr lang="en-US" dirty="0" smtClean="0"/>
              <a:t>In </a:t>
            </a:r>
            <a:r>
              <a:rPr lang="en-US" dirty="0" err="1" smtClean="0"/>
              <a:t>NetBeans</a:t>
            </a:r>
            <a:r>
              <a:rPr lang="en-US" dirty="0" smtClean="0"/>
              <a:t> IDE view the output </a:t>
            </a:r>
          </a:p>
          <a:p>
            <a:r>
              <a:rPr lang="en-US" dirty="0" smtClean="0"/>
              <a:t>Locate from the output the location within your program that the crass occurs </a:t>
            </a:r>
          </a:p>
          <a:p>
            <a:endParaRPr lang="el-GR" dirty="0"/>
          </a:p>
        </p:txBody>
      </p:sp>
      <p:pic>
        <p:nvPicPr>
          <p:cNvPr id="24578" name="Picture 2"/>
          <p:cNvPicPr>
            <a:picLocks noChangeAspect="1" noChangeArrowheads="1"/>
          </p:cNvPicPr>
          <p:nvPr/>
        </p:nvPicPr>
        <p:blipFill>
          <a:blip r:embed="rId2" cstate="print"/>
          <a:srcRect l="23333" t="35644" r="26191" b="14710"/>
          <a:stretch>
            <a:fillRect/>
          </a:stretch>
        </p:blipFill>
        <p:spPr bwMode="auto">
          <a:xfrm>
            <a:off x="1295400" y="3276600"/>
            <a:ext cx="5799016" cy="3429000"/>
          </a:xfrm>
          <a:prstGeom prst="rect">
            <a:avLst/>
          </a:prstGeom>
          <a:noFill/>
          <a:ln w="9525">
            <a:noFill/>
            <a:miter lim="800000"/>
            <a:headEnd/>
            <a:tailEnd/>
          </a:ln>
        </p:spPr>
      </p:pic>
      <p:sp>
        <p:nvSpPr>
          <p:cNvPr id="6" name="Rectangle 5"/>
          <p:cNvSpPr/>
          <p:nvPr/>
        </p:nvSpPr>
        <p:spPr bwMode="auto">
          <a:xfrm>
            <a:off x="457200" y="4800600"/>
            <a:ext cx="7086600" cy="15240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Random Crass</a:t>
            </a:r>
            <a:endParaRPr lang="el-GR" dirty="0"/>
          </a:p>
        </p:txBody>
      </p:sp>
      <p:sp>
        <p:nvSpPr>
          <p:cNvPr id="3" name="Content Placeholder 2"/>
          <p:cNvSpPr>
            <a:spLocks noGrp="1"/>
          </p:cNvSpPr>
          <p:nvPr>
            <p:ph idx="1"/>
          </p:nvPr>
        </p:nvSpPr>
        <p:spPr/>
        <p:txBody>
          <a:bodyPr/>
          <a:lstStyle/>
          <a:p>
            <a:r>
              <a:rPr lang="en-US" dirty="0" smtClean="0"/>
              <a:t>Switch to </a:t>
            </a:r>
            <a:r>
              <a:rPr lang="en-US" dirty="0" err="1" smtClean="0"/>
              <a:t>NetBeans</a:t>
            </a:r>
            <a:endParaRPr lang="en-US" dirty="0" smtClean="0"/>
          </a:p>
          <a:p>
            <a:r>
              <a:rPr lang="en-US" dirty="0" smtClean="0"/>
              <a:t>Add a breakpoint to the function producing the crass </a:t>
            </a:r>
          </a:p>
          <a:p>
            <a:r>
              <a:rPr lang="en-US" dirty="0" smtClean="0"/>
              <a:t>Debug the program</a:t>
            </a:r>
          </a:p>
          <a:p>
            <a:r>
              <a:rPr lang="en-US" dirty="0" smtClean="0"/>
              <a:t>Use your program until the breakpoint is hit</a:t>
            </a:r>
          </a:p>
          <a:p>
            <a:r>
              <a:rPr lang="en-US" dirty="0" smtClean="0"/>
              <a:t>Continue by executing the program step-by-step</a:t>
            </a:r>
          </a:p>
          <a:p>
            <a:r>
              <a:rPr lang="en-US" dirty="0" smtClean="0"/>
              <a:t>Add watches if needed</a:t>
            </a:r>
          </a:p>
          <a:p>
            <a:r>
              <a:rPr lang="en-US" dirty="0" smtClean="0"/>
              <a:t>Locate the line of code where the crass occurs</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My program is not starting </a:t>
            </a:r>
            <a:endParaRPr lang="el-GR" dirty="0"/>
          </a:p>
        </p:txBody>
      </p:sp>
      <p:sp>
        <p:nvSpPr>
          <p:cNvPr id="3" name="Content Placeholder 2"/>
          <p:cNvSpPr>
            <a:spLocks noGrp="1"/>
          </p:cNvSpPr>
          <p:nvPr>
            <p:ph idx="1"/>
          </p:nvPr>
        </p:nvSpPr>
        <p:spPr/>
        <p:txBody>
          <a:bodyPr/>
          <a:lstStyle/>
          <a:p>
            <a:r>
              <a:rPr lang="en-US" dirty="0" smtClean="0"/>
              <a:t>My program crashes right after I press the Run Button</a:t>
            </a:r>
          </a:p>
          <a:p>
            <a:endParaRPr lang="en-US" dirty="0" smtClean="0"/>
          </a:p>
          <a:p>
            <a:r>
              <a:rPr lang="en-US" dirty="0" smtClean="0"/>
              <a:t>In </a:t>
            </a:r>
            <a:r>
              <a:rPr lang="en-US" dirty="0" err="1" smtClean="0"/>
              <a:t>NetBeans</a:t>
            </a:r>
            <a:r>
              <a:rPr lang="en-US" dirty="0" smtClean="0"/>
              <a:t> IDE view the output </a:t>
            </a:r>
          </a:p>
          <a:p>
            <a:r>
              <a:rPr lang="en-US" dirty="0" smtClean="0"/>
              <a:t>Locate from the output the location within your program that the crass occurs </a:t>
            </a:r>
          </a:p>
          <a:p>
            <a:endParaRPr lang="el-GR" dirty="0"/>
          </a:p>
        </p:txBody>
      </p:sp>
      <p:pic>
        <p:nvPicPr>
          <p:cNvPr id="24578" name="Picture 2"/>
          <p:cNvPicPr>
            <a:picLocks noChangeAspect="1" noChangeArrowheads="1"/>
          </p:cNvPicPr>
          <p:nvPr/>
        </p:nvPicPr>
        <p:blipFill>
          <a:blip r:embed="rId2" cstate="print"/>
          <a:srcRect l="23333" t="35644" r="26191" b="14710"/>
          <a:stretch>
            <a:fillRect/>
          </a:stretch>
        </p:blipFill>
        <p:spPr bwMode="auto">
          <a:xfrm>
            <a:off x="1295400" y="3276600"/>
            <a:ext cx="5799016" cy="3429000"/>
          </a:xfrm>
          <a:prstGeom prst="rect">
            <a:avLst/>
          </a:prstGeom>
          <a:noFill/>
          <a:ln w="9525">
            <a:noFill/>
            <a:miter lim="800000"/>
            <a:headEnd/>
            <a:tailEnd/>
          </a:ln>
        </p:spPr>
      </p:pic>
      <p:sp>
        <p:nvSpPr>
          <p:cNvPr id="6" name="Rectangle 5"/>
          <p:cNvSpPr/>
          <p:nvPr/>
        </p:nvSpPr>
        <p:spPr bwMode="auto">
          <a:xfrm>
            <a:off x="457200" y="4800600"/>
            <a:ext cx="7086600" cy="15240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My program is not starting </a:t>
            </a:r>
            <a:endParaRPr lang="el-GR" dirty="0"/>
          </a:p>
        </p:txBody>
      </p:sp>
      <p:sp>
        <p:nvSpPr>
          <p:cNvPr id="3" name="Content Placeholder 2"/>
          <p:cNvSpPr>
            <a:spLocks noGrp="1"/>
          </p:cNvSpPr>
          <p:nvPr>
            <p:ph idx="1"/>
          </p:nvPr>
        </p:nvSpPr>
        <p:spPr/>
        <p:txBody>
          <a:bodyPr/>
          <a:lstStyle/>
          <a:p>
            <a:r>
              <a:rPr lang="en-US" dirty="0" smtClean="0"/>
              <a:t>If you cannot locate the position add a breakpoint to the first function called when starting the application (main)</a:t>
            </a:r>
          </a:p>
          <a:p>
            <a:r>
              <a:rPr lang="en-US" dirty="0" smtClean="0"/>
              <a:t>Debug the program</a:t>
            </a:r>
          </a:p>
          <a:p>
            <a:r>
              <a:rPr lang="en-US" dirty="0" smtClean="0"/>
              <a:t>Use your program until the breakpoint is hit</a:t>
            </a:r>
          </a:p>
          <a:p>
            <a:r>
              <a:rPr lang="en-US" dirty="0" smtClean="0"/>
              <a:t>Continue by executing the program step-by-step</a:t>
            </a:r>
          </a:p>
          <a:p>
            <a:r>
              <a:rPr lang="en-US" dirty="0" smtClean="0"/>
              <a:t>Add watches if needed</a:t>
            </a:r>
          </a:p>
          <a:p>
            <a:r>
              <a:rPr lang="en-US" dirty="0" smtClean="0"/>
              <a:t>Locate the line of code where the crass occurs</a:t>
            </a:r>
          </a:p>
          <a:p>
            <a:endParaRPr lang="en-US"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0988" y="3124200"/>
            <a:ext cx="8510587" cy="1143000"/>
          </a:xfrm>
        </p:spPr>
        <p:txBody>
          <a:bodyPr/>
          <a:lstStyle/>
          <a:p>
            <a:r>
              <a:rPr lang="en-US" sz="3600" dirty="0" smtClean="0">
                <a:solidFill>
                  <a:schemeClr val="accent1"/>
                </a:solidFill>
              </a:rPr>
              <a:t>Ant</a:t>
            </a:r>
            <a:endParaRPr lang="en-US" sz="3600" dirty="0">
              <a:solidFill>
                <a:schemeClr val="accent1"/>
              </a:solidFill>
            </a:endParaRPr>
          </a:p>
        </p:txBody>
      </p:sp>
      <p:sp>
        <p:nvSpPr>
          <p:cNvPr id="3" name="Rectangle 3"/>
          <p:cNvSpPr txBox="1">
            <a:spLocks noChangeArrowheads="1"/>
          </p:cNvSpPr>
          <p:nvPr/>
        </p:nvSpPr>
        <p:spPr bwMode="auto">
          <a:xfrm>
            <a:off x="228600" y="5105400"/>
            <a:ext cx="8410575"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284163" marR="0" lvl="0" indent="-284163" algn="l" defTabSz="914400" rtl="0" eaLnBrk="1" fontAlgn="base" latinLnBrk="0" hangingPunct="1">
              <a:lnSpc>
                <a:spcPct val="90000"/>
              </a:lnSpc>
              <a:spcBef>
                <a:spcPct val="20000"/>
              </a:spcBef>
              <a:spcAft>
                <a:spcPct val="0"/>
              </a:spcAft>
              <a:buClr>
                <a:schemeClr val="accent2"/>
              </a:buClr>
              <a:buSzPct val="90000"/>
              <a:buFont typeface="Monotype Sorts" pitchFamily="2" charset="2"/>
              <a:buChar char="l"/>
              <a:tabLst/>
              <a:defRPr/>
            </a:pPr>
            <a:r>
              <a:rPr kumimoji="0" lang="en-US" sz="2200" b="0" i="0" u="none" strike="noStrike" kern="0" cap="none" spc="0" normalizeH="0" baseline="0" noProof="0" smtClean="0">
                <a:ln>
                  <a:noFill/>
                </a:ln>
                <a:solidFill>
                  <a:schemeClr val="tx1"/>
                </a:solidFill>
                <a:effectLst/>
                <a:uLnTx/>
                <a:uFillTx/>
                <a:latin typeface="+mn-lt"/>
                <a:ea typeface="+mn-ea"/>
                <a:cs typeface="+mn-cs"/>
                <a:hlinkClick r:id="rId3"/>
              </a:rPr>
              <a:t>http://ant.apache.org/</a:t>
            </a:r>
            <a:endParaRPr kumimoji="0" lang="en-US" sz="2200" b="0" i="0" u="none" strike="noStrike" kern="0" cap="none" spc="0" normalizeH="0" baseline="0" noProof="0" smtClean="0">
              <a:ln>
                <a:noFill/>
              </a:ln>
              <a:solidFill>
                <a:schemeClr val="tx1"/>
              </a:solidFill>
              <a:effectLst/>
              <a:uLnTx/>
              <a:uFillTx/>
              <a:latin typeface="+mn-lt"/>
              <a:ea typeface="+mn-ea"/>
              <a:cs typeface="+mn-cs"/>
            </a:endParaRPr>
          </a:p>
          <a:p>
            <a:pPr marL="284163" marR="0" lvl="0" indent="-284163" algn="l" defTabSz="914400" rtl="0" eaLnBrk="1" fontAlgn="base" latinLnBrk="0" hangingPunct="1">
              <a:lnSpc>
                <a:spcPct val="90000"/>
              </a:lnSpc>
              <a:spcBef>
                <a:spcPct val="20000"/>
              </a:spcBef>
              <a:spcAft>
                <a:spcPct val="0"/>
              </a:spcAft>
              <a:buClr>
                <a:schemeClr val="accent2"/>
              </a:buClr>
              <a:buSzPct val="90000"/>
              <a:buFont typeface="Monotype Sorts" pitchFamily="2" charset="2"/>
              <a:buChar char="l"/>
              <a:tabLst/>
              <a:defRPr/>
            </a:pPr>
            <a:r>
              <a:rPr kumimoji="0" lang="en-US" sz="2200" b="0" i="0" u="none" strike="noStrike" kern="0" cap="none" spc="0" normalizeH="0" baseline="0" noProof="0" smtClean="0">
                <a:ln>
                  <a:noFill/>
                </a:ln>
                <a:solidFill>
                  <a:schemeClr val="tx1"/>
                </a:solidFill>
                <a:effectLst/>
                <a:uLnTx/>
                <a:uFillTx/>
                <a:latin typeface="+mn-lt"/>
                <a:ea typeface="+mn-ea"/>
                <a:cs typeface="+mn-cs"/>
              </a:rPr>
              <a:t>Read Installation</a:t>
            </a:r>
          </a:p>
          <a:p>
            <a:pPr marL="284163" marR="0" lvl="0" indent="-284163" algn="l" defTabSz="914400" rtl="0" eaLnBrk="1" fontAlgn="base" latinLnBrk="0" hangingPunct="1">
              <a:lnSpc>
                <a:spcPct val="90000"/>
              </a:lnSpc>
              <a:spcBef>
                <a:spcPct val="20000"/>
              </a:spcBef>
              <a:spcAft>
                <a:spcPct val="0"/>
              </a:spcAft>
              <a:buClr>
                <a:schemeClr val="accent2"/>
              </a:buClr>
              <a:buSzPct val="90000"/>
              <a:buFont typeface="Monotype Sorts" pitchFamily="2" charset="2"/>
              <a:buChar char="l"/>
              <a:tabLst/>
              <a:defRPr/>
            </a:pPr>
            <a:r>
              <a:rPr kumimoji="0" lang="en-US" sz="2200" b="0" i="0" u="none" strike="noStrike" kern="0" cap="none" spc="0" normalizeH="0" baseline="0" noProof="0" smtClean="0">
                <a:ln>
                  <a:noFill/>
                </a:ln>
                <a:solidFill>
                  <a:schemeClr val="tx1"/>
                </a:solidFill>
                <a:effectLst/>
                <a:uLnTx/>
                <a:uFillTx/>
                <a:latin typeface="+mn-lt"/>
                <a:ea typeface="+mn-ea"/>
                <a:cs typeface="+mn-cs"/>
                <a:hlinkClick r:id="rId4"/>
              </a:rPr>
              <a:t>http://ant.apache.org/manual/index.html</a:t>
            </a:r>
            <a:endParaRPr kumimoji="0" lang="en-US" sz="2200" b="0" i="0" u="none" strike="noStrike" kern="0" cap="none" spc="0" normalizeH="0" baseline="0" noProof="0" smtClean="0">
              <a:ln>
                <a:noFill/>
              </a:ln>
              <a:solidFill>
                <a:schemeClr val="tx1"/>
              </a:solidFill>
              <a:effectLst/>
              <a:uLnTx/>
              <a:uFillTx/>
              <a:latin typeface="+mn-lt"/>
              <a:ea typeface="+mn-ea"/>
              <a:cs typeface="+mn-cs"/>
            </a:endParaRPr>
          </a:p>
          <a:p>
            <a:pPr marL="284163" marR="0" lvl="0" indent="-284163" algn="l" defTabSz="914400" rtl="0" eaLnBrk="1" fontAlgn="base" latinLnBrk="0" hangingPunct="1">
              <a:lnSpc>
                <a:spcPct val="90000"/>
              </a:lnSpc>
              <a:spcBef>
                <a:spcPct val="20000"/>
              </a:spcBef>
              <a:spcAft>
                <a:spcPct val="0"/>
              </a:spcAft>
              <a:buClr>
                <a:schemeClr val="accent2"/>
              </a:buClr>
              <a:buSzPct val="90000"/>
              <a:buFont typeface="Monotype Sorts" pitchFamily="2" charset="2"/>
              <a:buChar char="l"/>
              <a:tabLst/>
              <a:defRPr/>
            </a:pPr>
            <a:r>
              <a:rPr kumimoji="0" lang="en-US" sz="2200" b="0" i="0" u="none" strike="noStrike" kern="0" cap="none" spc="0" normalizeH="0" baseline="0" noProof="0" smtClean="0">
                <a:ln>
                  <a:noFill/>
                </a:ln>
                <a:solidFill>
                  <a:schemeClr val="tx1"/>
                </a:solidFill>
                <a:effectLst/>
                <a:uLnTx/>
                <a:uFillTx/>
                <a:latin typeface="+mn-lt"/>
                <a:ea typeface="+mn-ea"/>
                <a:cs typeface="+mn-cs"/>
              </a:rPr>
              <a:t>http://ant.apache.org/manual/index.html</a:t>
            </a:r>
          </a:p>
          <a:p>
            <a:pPr marL="284163" marR="0" lvl="0" indent="-284163" algn="l" defTabSz="914400" rtl="0" eaLnBrk="1" fontAlgn="base" latinLnBrk="0" hangingPunct="1">
              <a:lnSpc>
                <a:spcPct val="90000"/>
              </a:lnSpc>
              <a:spcBef>
                <a:spcPct val="20000"/>
              </a:spcBef>
              <a:spcAft>
                <a:spcPct val="0"/>
              </a:spcAft>
              <a:buClr>
                <a:schemeClr val="accent2"/>
              </a:buClr>
              <a:buSzPct val="90000"/>
              <a:buFont typeface="Monotype Sorts"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Examples: My program cresses when calling a function from an external library</a:t>
            </a:r>
            <a:endParaRPr lang="el-GR" sz="2800" dirty="0"/>
          </a:p>
        </p:txBody>
      </p:sp>
      <p:sp>
        <p:nvSpPr>
          <p:cNvPr id="3" name="Content Placeholder 2"/>
          <p:cNvSpPr>
            <a:spLocks noGrp="1"/>
          </p:cNvSpPr>
          <p:nvPr>
            <p:ph idx="1"/>
          </p:nvPr>
        </p:nvSpPr>
        <p:spPr/>
        <p:txBody>
          <a:bodyPr/>
          <a:lstStyle/>
          <a:p>
            <a:r>
              <a:rPr lang="en-US" dirty="0" smtClean="0"/>
              <a:t>In </a:t>
            </a:r>
            <a:r>
              <a:rPr lang="en-US" dirty="0" err="1" smtClean="0"/>
              <a:t>NetBeans</a:t>
            </a:r>
            <a:r>
              <a:rPr lang="en-US" dirty="0" smtClean="0"/>
              <a:t> IDE add a breakpoint to the line where the error occurs</a:t>
            </a:r>
          </a:p>
          <a:p>
            <a:r>
              <a:rPr lang="en-US" dirty="0" smtClean="0"/>
              <a:t>Make sure that the external library is properly </a:t>
            </a:r>
            <a:r>
              <a:rPr lang="en-US" dirty="0" err="1" smtClean="0"/>
              <a:t>initialised</a:t>
            </a:r>
            <a:endParaRPr lang="en-US" dirty="0" smtClean="0"/>
          </a:p>
          <a:p>
            <a:r>
              <a:rPr lang="en-US" dirty="0" smtClean="0"/>
              <a:t>Debug the program</a:t>
            </a:r>
          </a:p>
          <a:p>
            <a:r>
              <a:rPr lang="en-US" dirty="0" smtClean="0"/>
              <a:t>Use your program until the breakpoint is hit</a:t>
            </a:r>
          </a:p>
          <a:p>
            <a:r>
              <a:rPr lang="en-US" dirty="0" smtClean="0"/>
              <a:t>Add watches to the arguments of the function call</a:t>
            </a:r>
          </a:p>
          <a:p>
            <a:r>
              <a:rPr lang="en-US" dirty="0" smtClean="0"/>
              <a:t>Check the arguments value and make sure that they have a valid for the context of use value</a:t>
            </a:r>
          </a:p>
          <a:p>
            <a:endParaRPr lang="en-US" dirty="0" smtClean="0"/>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NetBeans</a:t>
            </a:r>
            <a:r>
              <a:rPr lang="en-US" dirty="0" smtClean="0"/>
              <a:t> Visual Debugger</a:t>
            </a:r>
            <a:endParaRPr lang="el-GR" dirty="0"/>
          </a:p>
        </p:txBody>
      </p:sp>
      <p:sp>
        <p:nvSpPr>
          <p:cNvPr id="3" name="Content Placeholder 2"/>
          <p:cNvSpPr>
            <a:spLocks noGrp="1"/>
          </p:cNvSpPr>
          <p:nvPr>
            <p:ph idx="1"/>
          </p:nvPr>
        </p:nvSpPr>
        <p:spPr/>
        <p:txBody>
          <a:bodyPr/>
          <a:lstStyle/>
          <a:p>
            <a:r>
              <a:rPr lang="en-US" dirty="0" smtClean="0"/>
              <a:t>Visual Debugger helps you locate and debug the code for visual elements in your GUI application. You can use the visual debugger in Java and </a:t>
            </a:r>
            <a:r>
              <a:rPr lang="en-US" dirty="0" err="1" smtClean="0"/>
              <a:t>JavaFX</a:t>
            </a:r>
            <a:r>
              <a:rPr lang="en-US" dirty="0" smtClean="0"/>
              <a:t> GUI applications. </a:t>
            </a:r>
          </a:p>
          <a:p>
            <a:r>
              <a:rPr lang="en-US" dirty="0" smtClean="0"/>
              <a:t>Choose Debug &gt; Take GUI Snapshot from the main menu. When you choose Take GUI Snapshot, the IDE will take a snapshot of the GUI and will open the snapshot in the main window.</a:t>
            </a:r>
          </a:p>
          <a:p>
            <a:endParaRPr lang="el-GR" dirty="0"/>
          </a:p>
        </p:txBody>
      </p:sp>
      <p:pic>
        <p:nvPicPr>
          <p:cNvPr id="91138" name="Picture 2"/>
          <p:cNvPicPr>
            <a:picLocks noChangeAspect="1" noChangeArrowheads="1"/>
          </p:cNvPicPr>
          <p:nvPr/>
        </p:nvPicPr>
        <p:blipFill>
          <a:blip r:embed="rId2" cstate="print"/>
          <a:srcRect l="23333" t="7921" r="10000" b="43763"/>
          <a:stretch>
            <a:fillRect/>
          </a:stretch>
        </p:blipFill>
        <p:spPr bwMode="auto">
          <a:xfrm>
            <a:off x="1828800" y="3581400"/>
            <a:ext cx="6995410" cy="304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Locating the source code of UI components</a:t>
            </a:r>
            <a:endParaRPr lang="el-GR" sz="2400" dirty="0"/>
          </a:p>
        </p:txBody>
      </p:sp>
      <p:sp>
        <p:nvSpPr>
          <p:cNvPr id="3" name="Content Placeholder 2"/>
          <p:cNvSpPr>
            <a:spLocks noGrp="1"/>
          </p:cNvSpPr>
          <p:nvPr>
            <p:ph idx="1"/>
          </p:nvPr>
        </p:nvSpPr>
        <p:spPr/>
        <p:txBody>
          <a:bodyPr/>
          <a:lstStyle/>
          <a:p>
            <a:r>
              <a:rPr lang="en-US" dirty="0" smtClean="0"/>
              <a:t>The GUI snapshot is a visual debugging tool that can help you locate the source code for GUI components. The source code for GUI components can sometimes be difficult to locate and the snapshot provides a way for you to locate the code based on the GUI instead of searching through the code. You can select components in the snapshot and invoke tasks from the popup menu to view the source code for the component, show the listeners and set breakpoints on components. </a:t>
            </a:r>
          </a:p>
          <a:p>
            <a:r>
              <a:rPr lang="en-US" b="1" dirty="0" smtClean="0"/>
              <a:t>Locating the Source Code for Components</a:t>
            </a:r>
          </a:p>
          <a:p>
            <a:pPr lvl="1"/>
            <a:r>
              <a:rPr lang="en-US" dirty="0" smtClean="0"/>
              <a:t>In the GUI snapshot, select the Guess button. When you select a component in the snapshot, the IDE displays details about the selected component in the Properties window. If the Properties window is not visible you can choose Window &gt; Properties from the main menu to open the window.</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Locating the source code of UI components</a:t>
            </a:r>
            <a:endParaRPr lang="el-GR" sz="2400" dirty="0"/>
          </a:p>
        </p:txBody>
      </p:sp>
      <p:pic>
        <p:nvPicPr>
          <p:cNvPr id="92162" name="Picture 2" descr="Screenshot of GUI snapshot"/>
          <p:cNvPicPr>
            <a:picLocks noChangeAspect="1" noChangeArrowheads="1"/>
          </p:cNvPicPr>
          <p:nvPr/>
        </p:nvPicPr>
        <p:blipFill>
          <a:blip r:embed="rId2" cstate="print"/>
          <a:srcRect/>
          <a:stretch>
            <a:fillRect/>
          </a:stretch>
        </p:blipFill>
        <p:spPr bwMode="auto">
          <a:xfrm>
            <a:off x="762000" y="1447800"/>
            <a:ext cx="5524500" cy="2924176"/>
          </a:xfrm>
          <a:prstGeom prst="rect">
            <a:avLst/>
          </a:prstGeom>
          <a:noFill/>
        </p:spPr>
      </p:pic>
      <p:pic>
        <p:nvPicPr>
          <p:cNvPr id="92164" name="Picture 4" descr="Screenshot of GUI snapshot"/>
          <p:cNvPicPr>
            <a:picLocks noChangeAspect="1" noChangeArrowheads="1"/>
          </p:cNvPicPr>
          <p:nvPr/>
        </p:nvPicPr>
        <p:blipFill>
          <a:blip r:embed="rId3" cstate="print"/>
          <a:srcRect/>
          <a:stretch>
            <a:fillRect/>
          </a:stretch>
        </p:blipFill>
        <p:spPr bwMode="auto">
          <a:xfrm>
            <a:off x="4800600" y="3657600"/>
            <a:ext cx="3781425" cy="2838450"/>
          </a:xfrm>
          <a:prstGeom prst="rect">
            <a:avLst/>
          </a:prstGeom>
          <a:noFill/>
        </p:spPr>
      </p:pic>
      <p:sp>
        <p:nvSpPr>
          <p:cNvPr id="6" name="Rectangle 5"/>
          <p:cNvSpPr/>
          <p:nvPr/>
        </p:nvSpPr>
        <p:spPr>
          <a:xfrm>
            <a:off x="457200" y="4724400"/>
            <a:ext cx="3657600" cy="1200329"/>
          </a:xfrm>
          <a:prstGeom prst="rect">
            <a:avLst/>
          </a:prstGeom>
        </p:spPr>
        <p:txBody>
          <a:bodyPr wrap="square">
            <a:spAutoFit/>
          </a:bodyPr>
          <a:lstStyle/>
          <a:p>
            <a:r>
              <a:rPr lang="en-US" dirty="0" smtClean="0"/>
              <a:t>The IDE also displays the location of the component in the form hierarchy in the Navigator window.</a:t>
            </a:r>
            <a:endParaRPr lang="el-GR" dirty="0"/>
          </a:p>
        </p:txBody>
      </p:sp>
      <p:sp>
        <p:nvSpPr>
          <p:cNvPr id="7" name="Rectangle 6"/>
          <p:cNvSpPr/>
          <p:nvPr/>
        </p:nvSpPr>
        <p:spPr bwMode="auto">
          <a:xfrm>
            <a:off x="4876800" y="5943600"/>
            <a:ext cx="3581400" cy="15240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Locating the source code of UI components</a:t>
            </a:r>
            <a:endParaRPr lang="el-GR" sz="2400" dirty="0"/>
          </a:p>
        </p:txBody>
      </p:sp>
      <p:sp>
        <p:nvSpPr>
          <p:cNvPr id="3" name="Content Placeholder 2"/>
          <p:cNvSpPr>
            <a:spLocks noGrp="1"/>
          </p:cNvSpPr>
          <p:nvPr>
            <p:ph idx="1"/>
          </p:nvPr>
        </p:nvSpPr>
        <p:spPr/>
        <p:txBody>
          <a:bodyPr/>
          <a:lstStyle/>
          <a:p>
            <a:r>
              <a:rPr lang="en-US" dirty="0" smtClean="0"/>
              <a:t>Right-click the Guess button in the snapshot and choose Go to Component Declaration from the popup menu. When you choose Go to Component Declaration the IDE opens the source file in the editor and moves the cursor to the line in the code where </a:t>
            </a:r>
            <a:r>
              <a:rPr lang="en-US" dirty="0" err="1" smtClean="0"/>
              <a:t>guessButton</a:t>
            </a:r>
            <a:r>
              <a:rPr lang="en-US" dirty="0" smtClean="0"/>
              <a:t> is declared.</a:t>
            </a:r>
          </a:p>
          <a:p>
            <a:endParaRPr lang="el-GR" dirty="0"/>
          </a:p>
        </p:txBody>
      </p:sp>
      <p:pic>
        <p:nvPicPr>
          <p:cNvPr id="95236" name="Picture 4" descr="Screenshot of source code in editor"/>
          <p:cNvPicPr>
            <a:picLocks noChangeAspect="1" noChangeArrowheads="1"/>
          </p:cNvPicPr>
          <p:nvPr/>
        </p:nvPicPr>
        <p:blipFill>
          <a:blip r:embed="rId2" cstate="print"/>
          <a:srcRect/>
          <a:stretch>
            <a:fillRect/>
          </a:stretch>
        </p:blipFill>
        <p:spPr bwMode="auto">
          <a:xfrm>
            <a:off x="1066800" y="3352800"/>
            <a:ext cx="6324600" cy="3352801"/>
          </a:xfrm>
          <a:prstGeom prst="rect">
            <a:avLst/>
          </a:prstGeom>
          <a:noFill/>
        </p:spPr>
      </p:pic>
      <p:sp>
        <p:nvSpPr>
          <p:cNvPr id="7" name="Rectangle 6"/>
          <p:cNvSpPr/>
          <p:nvPr/>
        </p:nvSpPr>
        <p:spPr bwMode="auto">
          <a:xfrm>
            <a:off x="1828800" y="5181600"/>
            <a:ext cx="3657600" cy="22860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Locating the source code of UI components</a:t>
            </a:r>
            <a:endParaRPr lang="el-GR" sz="2400" dirty="0"/>
          </a:p>
        </p:txBody>
      </p:sp>
      <p:sp>
        <p:nvSpPr>
          <p:cNvPr id="3" name="Content Placeholder 2"/>
          <p:cNvSpPr>
            <a:spLocks noGrp="1"/>
          </p:cNvSpPr>
          <p:nvPr>
            <p:ph idx="1"/>
          </p:nvPr>
        </p:nvSpPr>
        <p:spPr/>
        <p:txBody>
          <a:bodyPr/>
          <a:lstStyle/>
          <a:p>
            <a:r>
              <a:rPr lang="en-US" dirty="0" smtClean="0"/>
              <a:t>Right-click the Guess button in the snapshot again and choose Go to Component Source. When you choose Go to Component Source the IDE opens the source file in the editor and moves the cursor to the line in the source code for the </a:t>
            </a:r>
            <a:r>
              <a:rPr lang="en-US" dirty="0" err="1" smtClean="0"/>
              <a:t>JButton</a:t>
            </a:r>
            <a:r>
              <a:rPr lang="en-US" dirty="0" smtClean="0"/>
              <a:t> component.</a:t>
            </a:r>
          </a:p>
          <a:p>
            <a:endParaRPr lang="el-GR" dirty="0"/>
          </a:p>
        </p:txBody>
      </p:sp>
      <p:pic>
        <p:nvPicPr>
          <p:cNvPr id="96258" name="Picture 2" descr="Screenshot of source code in editor"/>
          <p:cNvPicPr>
            <a:picLocks noChangeAspect="1" noChangeArrowheads="1"/>
          </p:cNvPicPr>
          <p:nvPr/>
        </p:nvPicPr>
        <p:blipFill>
          <a:blip r:embed="rId2" cstate="print"/>
          <a:srcRect/>
          <a:stretch>
            <a:fillRect/>
          </a:stretch>
        </p:blipFill>
        <p:spPr bwMode="auto">
          <a:xfrm>
            <a:off x="1219200" y="3124200"/>
            <a:ext cx="6324600" cy="335280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a:t>
            </a:r>
            <a:r>
              <a:rPr lang="en-GB" sz="2400" dirty="0" smtClean="0"/>
              <a:t>Exploring Component Events</a:t>
            </a:r>
            <a:endParaRPr lang="el-GR" dirty="0"/>
          </a:p>
        </p:txBody>
      </p:sp>
      <p:sp>
        <p:nvSpPr>
          <p:cNvPr id="3" name="Content Placeholder 2"/>
          <p:cNvSpPr>
            <a:spLocks noGrp="1"/>
          </p:cNvSpPr>
          <p:nvPr>
            <p:ph idx="1"/>
          </p:nvPr>
        </p:nvSpPr>
        <p:spPr/>
        <p:txBody>
          <a:bodyPr/>
          <a:lstStyle/>
          <a:p>
            <a:r>
              <a:rPr lang="en-US" dirty="0" smtClean="0"/>
              <a:t>Right-click the Guess button in the snapshot and choose Show Listeners from the popup menu. When you choose Show Listeners, the IDE opens the Events window. You can see that the Custom Listeners node is expanded.</a:t>
            </a:r>
          </a:p>
          <a:p>
            <a:endParaRPr lang="el-GR" dirty="0"/>
          </a:p>
        </p:txBody>
      </p:sp>
      <p:pic>
        <p:nvPicPr>
          <p:cNvPr id="97282" name="Picture 2" descr="Screenshot of source code in editor"/>
          <p:cNvPicPr>
            <a:picLocks noChangeAspect="1" noChangeArrowheads="1"/>
          </p:cNvPicPr>
          <p:nvPr/>
        </p:nvPicPr>
        <p:blipFill>
          <a:blip r:embed="rId2" cstate="print"/>
          <a:srcRect/>
          <a:stretch>
            <a:fillRect/>
          </a:stretch>
        </p:blipFill>
        <p:spPr bwMode="auto">
          <a:xfrm>
            <a:off x="525869" y="3200400"/>
            <a:ext cx="8237131" cy="2257769"/>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GB" dirty="0" smtClean="0"/>
              <a:t>Exploring Component Events</a:t>
            </a:r>
            <a:endParaRPr lang="el-GR" dirty="0"/>
          </a:p>
        </p:txBody>
      </p:sp>
      <p:sp>
        <p:nvSpPr>
          <p:cNvPr id="3" name="Content Placeholder 2"/>
          <p:cNvSpPr>
            <a:spLocks noGrp="1"/>
          </p:cNvSpPr>
          <p:nvPr>
            <p:ph idx="1"/>
          </p:nvPr>
        </p:nvSpPr>
        <p:spPr/>
        <p:txBody>
          <a:bodyPr/>
          <a:lstStyle/>
          <a:p>
            <a:r>
              <a:rPr lang="en-US" dirty="0" smtClean="0"/>
              <a:t>Right-click </a:t>
            </a:r>
            <a:r>
              <a:rPr lang="en-US" b="1" dirty="0" smtClean="0"/>
              <a:t>com.toy.anagrams.ui.Anagrams$2</a:t>
            </a:r>
            <a:r>
              <a:rPr lang="en-US" dirty="0" smtClean="0"/>
              <a:t> below the Custom Listeners node and choose Go to Component Source in the popup menu. The source code opens in the editor at the line where the listener is defined.</a:t>
            </a:r>
          </a:p>
          <a:p>
            <a:r>
              <a:rPr lang="en-US" dirty="0" smtClean="0"/>
              <a:t>Select the empty text field in the snapshot. Alternatively, you can select the </a:t>
            </a:r>
            <a:r>
              <a:rPr lang="en-US" dirty="0" err="1" smtClean="0"/>
              <a:t>guessedWord</a:t>
            </a:r>
            <a:r>
              <a:rPr lang="en-US" dirty="0" smtClean="0"/>
              <a:t> text field in the Navigator window.</a:t>
            </a:r>
          </a:p>
          <a:p>
            <a:r>
              <a:rPr lang="en-US" dirty="0" smtClean="0"/>
              <a:t>When you select the text field, the items in the Events window will change automatically to display the listeners for the selected component.</a:t>
            </a:r>
          </a:p>
          <a:p>
            <a:r>
              <a:rPr lang="en-US" dirty="0" smtClean="0"/>
              <a:t>In the Events window, double-click the Event Log node to open the Select Listener window. Alternatively, you can right-click the Event Log node and choose Set Logging Events from the popup menu.</a:t>
            </a:r>
          </a:p>
          <a:p>
            <a:r>
              <a:rPr lang="en-US" dirty="0" smtClean="0"/>
              <a:t>Select the </a:t>
            </a:r>
            <a:r>
              <a:rPr lang="en-US" dirty="0" err="1" smtClean="0"/>
              <a:t>java.awt.event.KeyListener</a:t>
            </a:r>
            <a:r>
              <a:rPr lang="en-US" dirty="0" smtClean="0"/>
              <a:t> listener from the dialog. Click OK.</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GB" dirty="0" smtClean="0"/>
              <a:t>Exploring Component Events</a:t>
            </a:r>
            <a:endParaRPr lang="el-GR" dirty="0"/>
          </a:p>
        </p:txBody>
      </p:sp>
      <p:sp>
        <p:nvSpPr>
          <p:cNvPr id="3" name="Content Placeholder 2"/>
          <p:cNvSpPr>
            <a:spLocks noGrp="1"/>
          </p:cNvSpPr>
          <p:nvPr>
            <p:ph idx="1"/>
          </p:nvPr>
        </p:nvSpPr>
        <p:spPr/>
        <p:txBody>
          <a:bodyPr/>
          <a:lstStyle/>
          <a:p>
            <a:r>
              <a:rPr lang="en-US" dirty="0" smtClean="0"/>
              <a:t>This listener is now listening for keyboard events in the text field.</a:t>
            </a:r>
            <a:endParaRPr lang="el-GR" dirty="0"/>
          </a:p>
        </p:txBody>
      </p:sp>
      <p:pic>
        <p:nvPicPr>
          <p:cNvPr id="98306" name="Picture 2" descr="Screenshot of source code in editor"/>
          <p:cNvPicPr>
            <a:picLocks noChangeAspect="1" noChangeArrowheads="1"/>
          </p:cNvPicPr>
          <p:nvPr/>
        </p:nvPicPr>
        <p:blipFill>
          <a:blip r:embed="rId2" cstate="print"/>
          <a:srcRect/>
          <a:stretch>
            <a:fillRect/>
          </a:stretch>
        </p:blipFill>
        <p:spPr bwMode="auto">
          <a:xfrm>
            <a:off x="2286000" y="2209800"/>
            <a:ext cx="3695700" cy="35433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GB" dirty="0" smtClean="0"/>
              <a:t>Exploring Component Events</a:t>
            </a:r>
            <a:endParaRPr lang="el-GR" dirty="0"/>
          </a:p>
        </p:txBody>
      </p:sp>
      <p:sp>
        <p:nvSpPr>
          <p:cNvPr id="3" name="Content Placeholder 2"/>
          <p:cNvSpPr>
            <a:spLocks noGrp="1"/>
          </p:cNvSpPr>
          <p:nvPr>
            <p:ph idx="1"/>
          </p:nvPr>
        </p:nvSpPr>
        <p:spPr/>
        <p:txBody>
          <a:bodyPr/>
          <a:lstStyle/>
          <a:p>
            <a:r>
              <a:rPr lang="en-US" dirty="0" smtClean="0"/>
              <a:t>In the Anagram Game application, type some characters in the text field. When you type a character in the text field, the event is recorded in the events log. If you expand the Event Log node you can see that each keystroke is now logged. New events appear each time that you type in the Anagram Game application text field. If you expand an individual event, for example </a:t>
            </a:r>
            <a:r>
              <a:rPr lang="en-US" dirty="0" err="1" smtClean="0"/>
              <a:t>keyPressed</a:t>
            </a:r>
            <a:r>
              <a:rPr lang="en-US" dirty="0" smtClean="0"/>
              <a:t>, you can see the properties of that event in the log.</a:t>
            </a:r>
          </a:p>
          <a:p>
            <a:endParaRPr lang="el-GR" dirty="0"/>
          </a:p>
        </p:txBody>
      </p:sp>
      <p:pic>
        <p:nvPicPr>
          <p:cNvPr id="100354" name="Picture 2" descr="Screenshot of source code in editor"/>
          <p:cNvPicPr>
            <a:picLocks noChangeAspect="1" noChangeArrowheads="1"/>
          </p:cNvPicPr>
          <p:nvPr/>
        </p:nvPicPr>
        <p:blipFill>
          <a:blip r:embed="rId2" cstate="print"/>
          <a:srcRect/>
          <a:stretch>
            <a:fillRect/>
          </a:stretch>
        </p:blipFill>
        <p:spPr bwMode="auto">
          <a:xfrm>
            <a:off x="2514599" y="3810000"/>
            <a:ext cx="4735661" cy="2895600"/>
          </a:xfrm>
          <a:prstGeom prst="rect">
            <a:avLst/>
          </a:prstGeom>
          <a:noFill/>
        </p:spPr>
      </p:pic>
      <p:sp>
        <p:nvSpPr>
          <p:cNvPr id="5" name="Rectangle 4"/>
          <p:cNvSpPr/>
          <p:nvPr/>
        </p:nvSpPr>
        <p:spPr bwMode="auto">
          <a:xfrm>
            <a:off x="2514600" y="5334000"/>
            <a:ext cx="4800600" cy="144780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sz="2800" dirty="0"/>
              <a:t>Compile and Run </a:t>
            </a:r>
            <a:r>
              <a:rPr lang="el-GR" sz="2800" dirty="0" err="1"/>
              <a:t>Hello</a:t>
            </a:r>
            <a:r>
              <a:rPr lang="el-GR" sz="2800" dirty="0"/>
              <a:t> </a:t>
            </a:r>
            <a:r>
              <a:rPr lang="el-GR" sz="2800" dirty="0" err="1" smtClean="0"/>
              <a:t>World</a:t>
            </a:r>
            <a:r>
              <a:rPr lang="el-GR" sz="2800" dirty="0" smtClean="0"/>
              <a:t> </a:t>
            </a:r>
            <a:r>
              <a:rPr lang="el-GR" sz="2800" dirty="0" err="1"/>
              <a:t>with</a:t>
            </a:r>
            <a:r>
              <a:rPr lang="el-GR" sz="2800" dirty="0"/>
              <a:t> </a:t>
            </a:r>
            <a:r>
              <a:rPr lang="en-US" sz="2800" dirty="0"/>
              <a:t>pure </a:t>
            </a:r>
            <a:r>
              <a:rPr lang="en-US" sz="2800" dirty="0" smtClean="0"/>
              <a:t>Java</a:t>
            </a:r>
            <a:endParaRPr lang="el-GR" sz="4000" dirty="0"/>
          </a:p>
        </p:txBody>
      </p:sp>
      <p:sp>
        <p:nvSpPr>
          <p:cNvPr id="11267" name="Rectangle 3"/>
          <p:cNvSpPr>
            <a:spLocks noGrp="1" noRot="1" noChangeArrowheads="1"/>
          </p:cNvSpPr>
          <p:nvPr>
            <p:ph type="body" idx="1"/>
          </p:nvPr>
        </p:nvSpPr>
        <p:spPr>
          <a:xfrm>
            <a:off x="827088" y="1773238"/>
            <a:ext cx="8007350" cy="4262437"/>
          </a:xfrm>
        </p:spPr>
        <p:txBody>
          <a:bodyPr/>
          <a:lstStyle/>
          <a:p>
            <a:pPr marL="609600" indent="-609600">
              <a:buFont typeface="Wingdings" pitchFamily="2" charset="2"/>
              <a:buAutoNum type="arabicPeriod"/>
            </a:pPr>
            <a:r>
              <a:rPr lang="el-GR" sz="2400" dirty="0" err="1"/>
              <a:t>We</a:t>
            </a:r>
            <a:r>
              <a:rPr lang="el-GR" sz="2400" dirty="0"/>
              <a:t> </a:t>
            </a:r>
            <a:r>
              <a:rPr lang="el-GR" sz="2400" dirty="0" err="1"/>
              <a:t>have</a:t>
            </a:r>
            <a:r>
              <a:rPr lang="el-GR" sz="2400" dirty="0"/>
              <a:t> </a:t>
            </a:r>
            <a:r>
              <a:rPr lang="el-GR" sz="2400" dirty="0" err="1"/>
              <a:t>to</a:t>
            </a:r>
            <a:r>
              <a:rPr lang="el-GR" sz="2400" dirty="0"/>
              <a:t> </a:t>
            </a:r>
            <a:r>
              <a:rPr lang="el-GR" sz="2400" dirty="0" err="1"/>
              <a:t>create</a:t>
            </a:r>
            <a:r>
              <a:rPr lang="el-GR" sz="2400" dirty="0"/>
              <a:t> </a:t>
            </a:r>
            <a:r>
              <a:rPr lang="el-GR" sz="2400" dirty="0" err="1"/>
              <a:t>only</a:t>
            </a:r>
            <a:r>
              <a:rPr lang="el-GR" sz="2400" dirty="0"/>
              <a:t> </a:t>
            </a:r>
            <a:r>
              <a:rPr lang="el-GR" sz="2400" dirty="0" err="1"/>
              <a:t>the</a:t>
            </a:r>
            <a:r>
              <a:rPr lang="el-GR" sz="2400" dirty="0"/>
              <a:t> </a:t>
            </a:r>
            <a:r>
              <a:rPr lang="el-GR" sz="2400" dirty="0" err="1"/>
              <a:t>src</a:t>
            </a:r>
            <a:r>
              <a:rPr lang="el-GR" sz="2400" dirty="0"/>
              <a:t> </a:t>
            </a:r>
            <a:r>
              <a:rPr lang="el-GR" sz="2400" dirty="0" err="1" smtClean="0"/>
              <a:t>directory</a:t>
            </a:r>
            <a:r>
              <a:rPr lang="en-US" sz="2400" dirty="0" smtClean="0"/>
              <a:t>: </a:t>
            </a:r>
            <a:r>
              <a:rPr lang="el-GR" sz="2000" dirty="0" smtClean="0"/>
              <a:t>md </a:t>
            </a:r>
            <a:r>
              <a:rPr lang="el-GR" sz="2000" dirty="0" err="1"/>
              <a:t>src</a:t>
            </a:r>
            <a:r>
              <a:rPr lang="el-GR" sz="2000" dirty="0"/>
              <a:t> </a:t>
            </a:r>
            <a:endParaRPr lang="en-US" sz="2000" dirty="0"/>
          </a:p>
          <a:p>
            <a:pPr marL="609600" indent="-609600">
              <a:buFont typeface="Wingdings" pitchFamily="2" charset="2"/>
              <a:buAutoNum type="arabicPeriod"/>
            </a:pPr>
            <a:r>
              <a:rPr lang="el-GR" sz="2400" dirty="0" err="1"/>
              <a:t>write</a:t>
            </a:r>
            <a:r>
              <a:rPr lang="el-GR" sz="2400" dirty="0"/>
              <a:t> </a:t>
            </a:r>
            <a:r>
              <a:rPr lang="el-GR" sz="2400" dirty="0" err="1"/>
              <a:t>this</a:t>
            </a:r>
            <a:r>
              <a:rPr lang="el-GR" sz="2400" dirty="0"/>
              <a:t> </a:t>
            </a:r>
            <a:r>
              <a:rPr lang="el-GR" sz="2400" dirty="0" err="1"/>
              <a:t>code</a:t>
            </a:r>
            <a:r>
              <a:rPr lang="el-GR" sz="2400" dirty="0"/>
              <a:t> </a:t>
            </a:r>
            <a:r>
              <a:rPr lang="el-GR" sz="2400" dirty="0" err="1"/>
              <a:t>into</a:t>
            </a:r>
            <a:r>
              <a:rPr lang="el-GR" sz="2400" dirty="0"/>
              <a:t> </a:t>
            </a:r>
            <a:r>
              <a:rPr lang="el-GR" sz="2400" dirty="0" err="1"/>
              <a:t>src</a:t>
            </a:r>
            <a:r>
              <a:rPr lang="el-GR" sz="2400" dirty="0"/>
              <a:t>\</a:t>
            </a:r>
            <a:r>
              <a:rPr lang="el-GR" sz="2400" dirty="0" err="1"/>
              <a:t>oata</a:t>
            </a:r>
            <a:r>
              <a:rPr lang="el-GR" sz="2400" dirty="0"/>
              <a:t>\</a:t>
            </a:r>
            <a:r>
              <a:rPr lang="el-GR" sz="2400" dirty="0" err="1"/>
              <a:t>HelloWorld.java</a:t>
            </a:r>
            <a:r>
              <a:rPr lang="el-GR" sz="2400" dirty="0"/>
              <a:t>. </a:t>
            </a:r>
            <a:endParaRPr lang="en-US" sz="2400" dirty="0"/>
          </a:p>
          <a:p>
            <a:pPr marL="990600" lvl="1" indent="-533400">
              <a:buFont typeface="Wingdings" pitchFamily="2" charset="2"/>
              <a:buNone/>
            </a:pPr>
            <a:r>
              <a:rPr lang="el-GR" sz="1100" dirty="0" err="1"/>
              <a:t>package</a:t>
            </a:r>
            <a:r>
              <a:rPr lang="el-GR" sz="1100" dirty="0"/>
              <a:t> </a:t>
            </a:r>
            <a:r>
              <a:rPr lang="el-GR" sz="1100" dirty="0" err="1"/>
              <a:t>oata</a:t>
            </a:r>
            <a:r>
              <a:rPr lang="el-GR" sz="1100" dirty="0"/>
              <a:t>; </a:t>
            </a:r>
            <a:endParaRPr lang="en-US" sz="1100" dirty="0"/>
          </a:p>
          <a:p>
            <a:pPr marL="990600" lvl="1" indent="-533400">
              <a:buFont typeface="Wingdings" pitchFamily="2" charset="2"/>
              <a:buNone/>
            </a:pPr>
            <a:r>
              <a:rPr lang="el-GR" sz="1100" dirty="0" err="1"/>
              <a:t>public</a:t>
            </a:r>
            <a:r>
              <a:rPr lang="el-GR" sz="1100" dirty="0"/>
              <a:t> </a:t>
            </a:r>
            <a:r>
              <a:rPr lang="el-GR" sz="1100" dirty="0" err="1"/>
              <a:t>class</a:t>
            </a:r>
            <a:r>
              <a:rPr lang="el-GR" sz="1100" dirty="0"/>
              <a:t> </a:t>
            </a:r>
            <a:r>
              <a:rPr lang="el-GR" sz="1100" dirty="0" err="1"/>
              <a:t>HelloWorld</a:t>
            </a:r>
            <a:r>
              <a:rPr lang="el-GR" sz="1100" dirty="0"/>
              <a:t> </a:t>
            </a:r>
            <a:endParaRPr lang="en-US" sz="1100" dirty="0"/>
          </a:p>
          <a:p>
            <a:pPr marL="990600" lvl="1" indent="-533400">
              <a:buFont typeface="Wingdings" pitchFamily="2" charset="2"/>
              <a:buNone/>
            </a:pPr>
            <a:r>
              <a:rPr lang="el-GR" sz="1200" dirty="0"/>
              <a:t>{ </a:t>
            </a:r>
            <a:endParaRPr lang="en-US" sz="1200" dirty="0"/>
          </a:p>
          <a:p>
            <a:pPr marL="1371600" lvl="2" indent="-457200">
              <a:buFont typeface="Wingdings" pitchFamily="2" charset="2"/>
              <a:buNone/>
            </a:pPr>
            <a:r>
              <a:rPr lang="el-GR" sz="1100" dirty="0" err="1"/>
              <a:t>public</a:t>
            </a:r>
            <a:r>
              <a:rPr lang="el-GR" sz="1100" dirty="0"/>
              <a:t> </a:t>
            </a:r>
            <a:r>
              <a:rPr lang="el-GR" sz="1100" dirty="0" err="1"/>
              <a:t>static</a:t>
            </a:r>
            <a:r>
              <a:rPr lang="el-GR" sz="1100" dirty="0"/>
              <a:t> </a:t>
            </a:r>
            <a:r>
              <a:rPr lang="el-GR" sz="1100" dirty="0" err="1"/>
              <a:t>void</a:t>
            </a:r>
            <a:r>
              <a:rPr lang="el-GR" sz="1100" dirty="0"/>
              <a:t> </a:t>
            </a:r>
            <a:r>
              <a:rPr lang="el-GR" sz="1100" dirty="0" err="1"/>
              <a:t>main</a:t>
            </a:r>
            <a:r>
              <a:rPr lang="el-GR" sz="1100" dirty="0"/>
              <a:t>(</a:t>
            </a:r>
            <a:r>
              <a:rPr lang="el-GR" sz="1100" dirty="0" err="1"/>
              <a:t>String</a:t>
            </a:r>
            <a:r>
              <a:rPr lang="el-GR" sz="1100" dirty="0"/>
              <a:t>[] </a:t>
            </a:r>
            <a:r>
              <a:rPr lang="el-GR" sz="1100" dirty="0" err="1"/>
              <a:t>args</a:t>
            </a:r>
            <a:r>
              <a:rPr lang="el-GR" sz="1100" dirty="0"/>
              <a:t>) </a:t>
            </a:r>
            <a:endParaRPr lang="en-US" sz="1100" dirty="0"/>
          </a:p>
          <a:p>
            <a:pPr marL="1371600" lvl="2" indent="-457200">
              <a:buFont typeface="Wingdings" pitchFamily="2" charset="2"/>
              <a:buNone/>
            </a:pPr>
            <a:r>
              <a:rPr lang="el-GR" sz="1100" dirty="0"/>
              <a:t>{ </a:t>
            </a:r>
            <a:r>
              <a:rPr lang="el-GR" sz="1100" dirty="0" err="1"/>
              <a:t>System.out.println</a:t>
            </a:r>
            <a:r>
              <a:rPr lang="el-GR" sz="1100" dirty="0"/>
              <a:t>("</a:t>
            </a:r>
            <a:r>
              <a:rPr lang="el-GR" sz="1100" dirty="0" err="1"/>
              <a:t>Hello</a:t>
            </a:r>
            <a:r>
              <a:rPr lang="el-GR" sz="1100" dirty="0"/>
              <a:t> </a:t>
            </a:r>
            <a:r>
              <a:rPr lang="el-GR" sz="1100" dirty="0" err="1"/>
              <a:t>World</a:t>
            </a:r>
            <a:r>
              <a:rPr lang="el-GR" sz="1100" dirty="0"/>
              <a:t>"); } </a:t>
            </a:r>
            <a:endParaRPr lang="en-US" sz="1100" dirty="0"/>
          </a:p>
          <a:p>
            <a:pPr marL="990600" lvl="1" indent="-533400">
              <a:buFont typeface="Wingdings" pitchFamily="2" charset="2"/>
              <a:buNone/>
            </a:pPr>
            <a:r>
              <a:rPr lang="el-GR" sz="1100" dirty="0"/>
              <a:t>}</a:t>
            </a:r>
            <a:r>
              <a:rPr lang="el-GR" sz="1400" dirty="0"/>
              <a:t> </a:t>
            </a:r>
            <a:endParaRPr lang="en-US" sz="1400" dirty="0" smtClean="0"/>
          </a:p>
          <a:p>
            <a:pPr marL="609600" indent="-609600">
              <a:buFont typeface="Wingdings" pitchFamily="2" charset="2"/>
              <a:buAutoNum type="arabicPeriod"/>
            </a:pPr>
            <a:r>
              <a:rPr lang="el-GR" sz="2400" dirty="0" err="1" smtClean="0"/>
              <a:t>Now</a:t>
            </a:r>
            <a:r>
              <a:rPr lang="el-GR" sz="2400" dirty="0" smtClean="0"/>
              <a:t> </a:t>
            </a:r>
            <a:r>
              <a:rPr lang="el-GR" sz="2400" dirty="0" err="1" smtClean="0"/>
              <a:t>just</a:t>
            </a:r>
            <a:r>
              <a:rPr lang="el-GR" sz="2400" dirty="0" smtClean="0"/>
              <a:t> </a:t>
            </a:r>
            <a:r>
              <a:rPr lang="el-GR" sz="2400" dirty="0" err="1" smtClean="0"/>
              <a:t>try</a:t>
            </a:r>
            <a:r>
              <a:rPr lang="el-GR" sz="2400" dirty="0" smtClean="0"/>
              <a:t> </a:t>
            </a:r>
            <a:r>
              <a:rPr lang="el-GR" sz="2400" dirty="0" err="1" smtClean="0"/>
              <a:t>to</a:t>
            </a:r>
            <a:r>
              <a:rPr lang="el-GR" sz="2400" dirty="0" smtClean="0"/>
              <a:t> </a:t>
            </a:r>
            <a:r>
              <a:rPr lang="el-GR" sz="2400" dirty="0" err="1" smtClean="0"/>
              <a:t>compile</a:t>
            </a:r>
            <a:r>
              <a:rPr lang="el-GR" sz="2400" dirty="0" smtClean="0"/>
              <a:t> </a:t>
            </a:r>
            <a:r>
              <a:rPr lang="el-GR" sz="2400" dirty="0" err="1" smtClean="0"/>
              <a:t>and</a:t>
            </a:r>
            <a:r>
              <a:rPr lang="el-GR" sz="2400" dirty="0" smtClean="0"/>
              <a:t> </a:t>
            </a:r>
            <a:r>
              <a:rPr lang="el-GR" sz="2400" dirty="0" err="1" smtClean="0"/>
              <a:t>run</a:t>
            </a:r>
            <a:r>
              <a:rPr lang="el-GR" sz="2400" dirty="0" smtClean="0"/>
              <a:t> </a:t>
            </a:r>
            <a:r>
              <a:rPr lang="el-GR" sz="2400" dirty="0" err="1" smtClean="0"/>
              <a:t>that</a:t>
            </a:r>
            <a:endParaRPr lang="en-US" sz="2400" dirty="0" smtClean="0"/>
          </a:p>
          <a:p>
            <a:pPr marL="609600" indent="-609600">
              <a:buFont typeface="Wingdings" pitchFamily="2" charset="2"/>
              <a:buNone/>
            </a:pPr>
            <a:r>
              <a:rPr lang="en-US" sz="2000" b="1" dirty="0" smtClean="0"/>
              <a:t>Create a dir </a:t>
            </a:r>
            <a:r>
              <a:rPr lang="el-GR" sz="2000" b="1" dirty="0" err="1" smtClean="0"/>
              <a:t>build</a:t>
            </a:r>
            <a:r>
              <a:rPr lang="el-GR" sz="2000" b="1" dirty="0" smtClean="0"/>
              <a:t>\</a:t>
            </a:r>
            <a:r>
              <a:rPr lang="el-GR" sz="2000" b="1" dirty="0" err="1" smtClean="0"/>
              <a:t>classes</a:t>
            </a:r>
            <a:r>
              <a:rPr lang="en-US" sz="2000" b="1" dirty="0" smtClean="0"/>
              <a:t>:</a:t>
            </a:r>
            <a:r>
              <a:rPr lang="en-US" sz="2000" dirty="0" smtClean="0"/>
              <a:t> </a:t>
            </a:r>
            <a:r>
              <a:rPr lang="el-GR" sz="2000" dirty="0" smtClean="0"/>
              <a:t>md </a:t>
            </a:r>
            <a:r>
              <a:rPr lang="el-GR" sz="2000" dirty="0" err="1" smtClean="0"/>
              <a:t>build</a:t>
            </a:r>
            <a:r>
              <a:rPr lang="el-GR" sz="2000" dirty="0" smtClean="0"/>
              <a:t>\</a:t>
            </a:r>
            <a:r>
              <a:rPr lang="el-GR" sz="2000" dirty="0" err="1" smtClean="0"/>
              <a:t>classes</a:t>
            </a:r>
            <a:r>
              <a:rPr lang="el-GR" sz="2000" dirty="0" smtClean="0"/>
              <a:t> </a:t>
            </a:r>
            <a:endParaRPr lang="en-US" sz="2000" dirty="0" smtClean="0"/>
          </a:p>
          <a:p>
            <a:pPr marL="609600" indent="-609600">
              <a:buFont typeface="Wingdings" pitchFamily="2" charset="2"/>
              <a:buNone/>
            </a:pPr>
            <a:r>
              <a:rPr lang="en-US" sz="2000" b="1" dirty="0" smtClean="0"/>
              <a:t>Compile java source: </a:t>
            </a:r>
            <a:r>
              <a:rPr lang="el-GR" sz="2000" dirty="0" err="1" smtClean="0"/>
              <a:t>javac</a:t>
            </a:r>
            <a:r>
              <a:rPr lang="el-GR" sz="2000" dirty="0" smtClean="0"/>
              <a:t> -</a:t>
            </a:r>
            <a:r>
              <a:rPr lang="el-GR" sz="2000" dirty="0" err="1" smtClean="0"/>
              <a:t>sourcepath</a:t>
            </a:r>
            <a:r>
              <a:rPr lang="el-GR" sz="2000" dirty="0" smtClean="0"/>
              <a:t> </a:t>
            </a:r>
            <a:r>
              <a:rPr lang="el-GR" sz="2000" dirty="0" err="1" smtClean="0"/>
              <a:t>src</a:t>
            </a:r>
            <a:r>
              <a:rPr lang="el-GR" sz="2000" dirty="0" smtClean="0"/>
              <a:t> -d </a:t>
            </a:r>
            <a:r>
              <a:rPr lang="el-GR" sz="2000" dirty="0" err="1" smtClean="0"/>
              <a:t>build</a:t>
            </a:r>
            <a:r>
              <a:rPr lang="el-GR" sz="2000" dirty="0" smtClean="0"/>
              <a:t>\</a:t>
            </a:r>
            <a:r>
              <a:rPr lang="el-GR" sz="2000" dirty="0" err="1" smtClean="0"/>
              <a:t>classes</a:t>
            </a:r>
            <a:r>
              <a:rPr lang="en-US" sz="2000" dirty="0" smtClean="0"/>
              <a:t>  </a:t>
            </a:r>
            <a:r>
              <a:rPr lang="el-GR" sz="2000" dirty="0" err="1" smtClean="0"/>
              <a:t>src</a:t>
            </a:r>
            <a:r>
              <a:rPr lang="el-GR" sz="2000" dirty="0" smtClean="0"/>
              <a:t>\</a:t>
            </a:r>
            <a:r>
              <a:rPr lang="el-GR" sz="2000" dirty="0" err="1" smtClean="0"/>
              <a:t>oata</a:t>
            </a:r>
            <a:r>
              <a:rPr lang="el-GR" sz="2000" dirty="0" smtClean="0"/>
              <a:t>\</a:t>
            </a:r>
            <a:r>
              <a:rPr lang="el-GR" sz="2000" dirty="0" err="1" smtClean="0"/>
              <a:t>HelloWorld.java</a:t>
            </a:r>
            <a:r>
              <a:rPr lang="el-GR" sz="2000" dirty="0" smtClean="0"/>
              <a:t> </a:t>
            </a:r>
            <a:endParaRPr lang="en-US" sz="2000" dirty="0" smtClean="0"/>
          </a:p>
          <a:p>
            <a:pPr marL="609600" indent="-609600">
              <a:buFont typeface="Wingdings" pitchFamily="2" charset="2"/>
              <a:buNone/>
            </a:pPr>
            <a:r>
              <a:rPr lang="en-US" sz="2000" b="1" dirty="0" smtClean="0"/>
              <a:t>Run the java program: </a:t>
            </a:r>
            <a:r>
              <a:rPr lang="el-GR" sz="2000" dirty="0" err="1" smtClean="0"/>
              <a:t>java</a:t>
            </a:r>
            <a:r>
              <a:rPr lang="el-GR" sz="2000" dirty="0" smtClean="0"/>
              <a:t> -</a:t>
            </a:r>
            <a:r>
              <a:rPr lang="el-GR" sz="2000" dirty="0" err="1" smtClean="0"/>
              <a:t>cp</a:t>
            </a:r>
            <a:r>
              <a:rPr lang="el-GR" sz="2000" dirty="0" smtClean="0"/>
              <a:t> </a:t>
            </a:r>
            <a:r>
              <a:rPr lang="el-GR" sz="2000" dirty="0" err="1" smtClean="0"/>
              <a:t>build</a:t>
            </a:r>
            <a:r>
              <a:rPr lang="el-GR" sz="2000" dirty="0" smtClean="0"/>
              <a:t>\</a:t>
            </a:r>
            <a:r>
              <a:rPr lang="el-GR" sz="2000" dirty="0" err="1" smtClean="0"/>
              <a:t>classes</a:t>
            </a:r>
            <a:r>
              <a:rPr lang="el-GR" sz="2000" dirty="0" smtClean="0"/>
              <a:t> </a:t>
            </a:r>
            <a:r>
              <a:rPr lang="el-GR" sz="2000" dirty="0" err="1" smtClean="0"/>
              <a:t>oata.HelloWorld</a:t>
            </a:r>
            <a:r>
              <a:rPr lang="el-GR" sz="2000" dirty="0" smtClean="0"/>
              <a:t> </a:t>
            </a:r>
            <a:endParaRPr lang="en-US" sz="2000" dirty="0" smtClean="0"/>
          </a:p>
          <a:p>
            <a:pPr marL="609600" indent="-609600">
              <a:buFont typeface="Wingdings" pitchFamily="2" charset="2"/>
              <a:buNone/>
            </a:pPr>
            <a:r>
              <a:rPr lang="en-US" sz="2000" dirty="0" smtClean="0"/>
              <a:t>The result is : </a:t>
            </a:r>
            <a:r>
              <a:rPr lang="el-GR" sz="2000" dirty="0" err="1" smtClean="0"/>
              <a:t>HelloWorld</a:t>
            </a:r>
            <a:endParaRPr lang="en-US" sz="2000" dirty="0" smtClean="0"/>
          </a:p>
          <a:p>
            <a:pPr marL="990600" lvl="1" indent="-533400">
              <a:buFont typeface="Wingdings" pitchFamily="2" charset="2"/>
              <a:buNone/>
            </a:pPr>
            <a:endParaRPr lang="el-GR"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Resources Usage</a:t>
            </a:r>
            <a:endParaRPr lang="el-GR" dirty="0"/>
          </a:p>
        </p:txBody>
      </p:sp>
      <p:sp>
        <p:nvSpPr>
          <p:cNvPr id="3" name="Content Placeholder 2"/>
          <p:cNvSpPr>
            <a:spLocks noGrp="1"/>
          </p:cNvSpPr>
          <p:nvPr>
            <p:ph idx="1"/>
          </p:nvPr>
        </p:nvSpPr>
        <p:spPr/>
        <p:txBody>
          <a:bodyPr/>
          <a:lstStyle/>
          <a:p>
            <a:r>
              <a:rPr lang="en-US" dirty="0" smtClean="0"/>
              <a:t>My application uses allot the CPU</a:t>
            </a:r>
          </a:p>
          <a:p>
            <a:r>
              <a:rPr lang="en-US" dirty="0" smtClean="0"/>
              <a:t>My application allocates allot of memory</a:t>
            </a:r>
          </a:p>
          <a:p>
            <a:r>
              <a:rPr lang="en-US" dirty="0" smtClean="0"/>
              <a:t>My application is very slow</a:t>
            </a:r>
          </a:p>
          <a:p>
            <a:r>
              <a:rPr lang="en-US" dirty="0" smtClean="0"/>
              <a:t>…</a:t>
            </a:r>
          </a:p>
          <a:p>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Profiling Java Applications in </a:t>
            </a:r>
            <a:r>
              <a:rPr lang="en-GB" sz="2800" dirty="0" err="1" smtClean="0"/>
              <a:t>NetBeans</a:t>
            </a:r>
            <a:r>
              <a:rPr lang="en-GB" sz="2800" dirty="0" smtClean="0"/>
              <a:t> IDE</a:t>
            </a:r>
            <a:endParaRPr lang="el-GR" sz="2800" dirty="0"/>
          </a:p>
        </p:txBody>
      </p:sp>
      <p:sp>
        <p:nvSpPr>
          <p:cNvPr id="3" name="Content Placeholder 2"/>
          <p:cNvSpPr>
            <a:spLocks noGrp="1"/>
          </p:cNvSpPr>
          <p:nvPr>
            <p:ph idx="1"/>
          </p:nvPr>
        </p:nvSpPr>
        <p:spPr/>
        <p:txBody>
          <a:bodyPr/>
          <a:lstStyle/>
          <a:p>
            <a:r>
              <a:rPr lang="en-US" dirty="0" smtClean="0"/>
              <a:t>When profiling a project, you use the Select Profiling Task dialog box to choose a task according to the type of profiling information you want to obtain. The following table describes the profiling tasks and the profiling results obtained from running the task.</a:t>
            </a:r>
          </a:p>
          <a:p>
            <a:r>
              <a:rPr lang="en-US" dirty="0" smtClean="0"/>
              <a:t>Profiling Task Results </a:t>
            </a:r>
          </a:p>
          <a:p>
            <a:r>
              <a:rPr lang="en-US" dirty="0" smtClean="0">
                <a:hlinkClick r:id="rId2"/>
              </a:rPr>
              <a:t>Monitor Application</a:t>
            </a:r>
            <a:r>
              <a:rPr lang="en-US" dirty="0" smtClean="0"/>
              <a:t> Choose this to obtain high-level information about properties of the target JVM, including thread activity and memory allocations. </a:t>
            </a:r>
          </a:p>
          <a:p>
            <a:r>
              <a:rPr lang="en-US" dirty="0" smtClean="0">
                <a:hlinkClick r:id="rId2"/>
              </a:rPr>
              <a:t>Analyze CPU Performance</a:t>
            </a:r>
            <a:r>
              <a:rPr lang="en-US" dirty="0" smtClean="0"/>
              <a:t> Choose this to obtain detailed data on application performance, including the time to execute methods and the number of times the method is invoked. </a:t>
            </a:r>
            <a:r>
              <a:rPr lang="en-US" dirty="0" smtClean="0">
                <a:hlinkClick r:id="rId2"/>
              </a:rPr>
              <a:t>Analyze Memory Usage</a:t>
            </a:r>
            <a:r>
              <a:rPr lang="en-US" dirty="0" smtClean="0"/>
              <a:t> Choose this to obtain detailed data on object allocation and garbage collection.</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Profiling Java Applications in </a:t>
            </a:r>
            <a:r>
              <a:rPr lang="en-GB" dirty="0" err="1" smtClean="0"/>
              <a:t>NetBeans</a:t>
            </a:r>
            <a:r>
              <a:rPr lang="en-GB" dirty="0" smtClean="0"/>
              <a:t> IDE</a:t>
            </a:r>
            <a:endParaRPr lang="el-GR" dirty="0"/>
          </a:p>
        </p:txBody>
      </p:sp>
      <p:pic>
        <p:nvPicPr>
          <p:cNvPr id="101378" name="Picture 2" descr="Select Profiling Task Dialog - Monitor Application"/>
          <p:cNvPicPr>
            <a:picLocks noChangeAspect="1" noChangeArrowheads="1"/>
          </p:cNvPicPr>
          <p:nvPr/>
        </p:nvPicPr>
        <p:blipFill>
          <a:blip r:embed="rId2" cstate="print"/>
          <a:srcRect/>
          <a:stretch>
            <a:fillRect/>
          </a:stretch>
        </p:blipFill>
        <p:spPr bwMode="auto">
          <a:xfrm>
            <a:off x="1295400" y="1752600"/>
            <a:ext cx="6478993" cy="42672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Analyzing CPU performance</a:t>
            </a:r>
            <a:endParaRPr lang="el-GR" dirty="0"/>
          </a:p>
        </p:txBody>
      </p:sp>
      <p:sp>
        <p:nvSpPr>
          <p:cNvPr id="3" name="Content Placeholder 2"/>
          <p:cNvSpPr>
            <a:spLocks noGrp="1"/>
          </p:cNvSpPr>
          <p:nvPr>
            <p:ph idx="1"/>
          </p:nvPr>
        </p:nvSpPr>
        <p:spPr>
          <a:xfrm>
            <a:off x="352425" y="1371600"/>
            <a:ext cx="8410575" cy="5410200"/>
          </a:xfrm>
        </p:spPr>
        <p:txBody>
          <a:bodyPr/>
          <a:lstStyle/>
          <a:p>
            <a:r>
              <a:rPr lang="en-US" dirty="0" smtClean="0"/>
              <a:t>You will now use the IDE to analyze the CPU performance of the Anagram Game application. You will choose the Part of Application option and then select WordLibrary.java as the profiling root. By selecting this class as the profiling root, you limit the profiling to the methods in this class.</a:t>
            </a:r>
          </a:p>
          <a:p>
            <a:pPr lvl="1"/>
            <a:r>
              <a:rPr lang="en-US" dirty="0" smtClean="0"/>
              <a:t>Click the Stop button in the Profiler window to stop the previous profiling session (if still running). </a:t>
            </a:r>
          </a:p>
          <a:p>
            <a:pPr lvl="1"/>
            <a:r>
              <a:rPr lang="en-US" dirty="0" smtClean="0"/>
              <a:t>Choose Profile &gt; Profile Main Project from the main menu. </a:t>
            </a:r>
          </a:p>
          <a:p>
            <a:pPr lvl="1"/>
            <a:r>
              <a:rPr lang="en-US" dirty="0" smtClean="0"/>
              <a:t>Select CPU in the Select Profiling Task dialog box. </a:t>
            </a:r>
          </a:p>
          <a:p>
            <a:pPr lvl="1"/>
            <a:r>
              <a:rPr lang="en-US" dirty="0" smtClean="0"/>
              <a:t>Select </a:t>
            </a:r>
            <a:r>
              <a:rPr lang="en-US" b="1" dirty="0" smtClean="0"/>
              <a:t>Advanced (Instrumented)</a:t>
            </a:r>
            <a:r>
              <a:rPr lang="en-US" dirty="0" smtClean="0"/>
              <a:t>. To use this option you also need to specify a profiling root method.</a:t>
            </a:r>
          </a:p>
          <a:p>
            <a:pPr lvl="1"/>
            <a:r>
              <a:rPr lang="en-US" dirty="0" smtClean="0"/>
              <a:t>Click </a:t>
            </a:r>
            <a:r>
              <a:rPr lang="en-US" b="1" dirty="0" smtClean="0"/>
              <a:t>customize</a:t>
            </a:r>
            <a:r>
              <a:rPr lang="en-US" dirty="0" smtClean="0"/>
              <a:t> to open the Edit Profiling Roots dialog box.</a:t>
            </a:r>
          </a:p>
          <a:p>
            <a:pPr lvl="1"/>
            <a:r>
              <a:rPr lang="en-US" dirty="0" smtClean="0"/>
              <a:t>In the Edit Profiling Roots dialog box, expand the </a:t>
            </a:r>
            <a:r>
              <a:rPr lang="en-US" dirty="0" err="1" smtClean="0"/>
              <a:t>AnagramGame</a:t>
            </a:r>
            <a:r>
              <a:rPr lang="en-US" dirty="0" smtClean="0"/>
              <a:t> node and select Sources/</a:t>
            </a:r>
            <a:r>
              <a:rPr lang="en-US" dirty="0" err="1" smtClean="0"/>
              <a:t>com.toy.anagrams.lib</a:t>
            </a:r>
            <a:r>
              <a:rPr lang="en-US" dirty="0" smtClean="0"/>
              <a:t>/</a:t>
            </a:r>
            <a:r>
              <a:rPr lang="en-US" dirty="0" err="1" smtClean="0"/>
              <a:t>WordLibrary</a:t>
            </a:r>
            <a:r>
              <a:rPr lang="en-US" dirty="0" smtClean="0"/>
              <a:t>. </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Analyzing CPU performance</a:t>
            </a:r>
            <a:endParaRPr lang="el-GR" dirty="0"/>
          </a:p>
        </p:txBody>
      </p:sp>
      <p:pic>
        <p:nvPicPr>
          <p:cNvPr id="104450" name="Picture 2" descr="dialog box for selecting the root methods"/>
          <p:cNvPicPr>
            <a:picLocks noChangeAspect="1" noChangeArrowheads="1"/>
          </p:cNvPicPr>
          <p:nvPr/>
        </p:nvPicPr>
        <p:blipFill>
          <a:blip r:embed="rId2" cstate="print"/>
          <a:srcRect/>
          <a:stretch>
            <a:fillRect/>
          </a:stretch>
        </p:blipFill>
        <p:spPr bwMode="auto">
          <a:xfrm>
            <a:off x="1981200" y="1828800"/>
            <a:ext cx="4438650" cy="3667126"/>
          </a:xfrm>
          <a:prstGeom prst="rect">
            <a:avLst/>
          </a:prstGeom>
          <a:noFill/>
        </p:spPr>
      </p:pic>
      <p:sp>
        <p:nvSpPr>
          <p:cNvPr id="5" name="Rectangle 4"/>
          <p:cNvSpPr/>
          <p:nvPr/>
        </p:nvSpPr>
        <p:spPr bwMode="auto">
          <a:xfrm>
            <a:off x="2819400" y="3048000"/>
            <a:ext cx="2590800" cy="60960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Analyzing CPU performance</a:t>
            </a:r>
            <a:endParaRPr lang="el-GR" dirty="0"/>
          </a:p>
        </p:txBody>
      </p:sp>
      <p:sp>
        <p:nvSpPr>
          <p:cNvPr id="3" name="Content Placeholder 2"/>
          <p:cNvSpPr>
            <a:spLocks noGrp="1"/>
          </p:cNvSpPr>
          <p:nvPr>
            <p:ph idx="1"/>
          </p:nvPr>
        </p:nvSpPr>
        <p:spPr/>
        <p:txBody>
          <a:bodyPr/>
          <a:lstStyle/>
          <a:p>
            <a:r>
              <a:rPr lang="en-US" dirty="0" smtClean="0"/>
              <a:t>Click the Advanced button to open the Edit Profiling Roots (Advanced) dialog box which provides more advanced options for adding, editing and removing root methods.</a:t>
            </a:r>
            <a:br>
              <a:rPr lang="en-US" dirty="0" smtClean="0"/>
            </a:br>
            <a:r>
              <a:rPr lang="en-US" dirty="0" smtClean="0"/>
              <a:t>You can see that </a:t>
            </a:r>
            <a:r>
              <a:rPr lang="en-US" dirty="0" err="1" smtClean="0"/>
              <a:t>WordLibrary</a:t>
            </a:r>
            <a:r>
              <a:rPr lang="en-US" dirty="0" smtClean="0"/>
              <a:t> is listed as the root method. </a:t>
            </a:r>
          </a:p>
          <a:p>
            <a:r>
              <a:rPr lang="en-US" dirty="0" smtClean="0"/>
              <a:t>Click OK to close the Edit Profiling Roots (Advanced) dialog box. After you select the profiling root you can click </a:t>
            </a:r>
            <a:r>
              <a:rPr lang="en-US" b="1" dirty="0" smtClean="0"/>
              <a:t>edit</a:t>
            </a:r>
            <a:r>
              <a:rPr lang="en-US" dirty="0" smtClean="0"/>
              <a:t> in the Select Profiling Task dialog to modify the selected root method.</a:t>
            </a:r>
          </a:p>
          <a:p>
            <a:endParaRPr lang="el-GR" dirty="0"/>
          </a:p>
        </p:txBody>
      </p:sp>
      <p:pic>
        <p:nvPicPr>
          <p:cNvPr id="106498" name="Picture 2" descr="Dialog box for specifying the root methods"/>
          <p:cNvPicPr>
            <a:picLocks noChangeAspect="1" noChangeArrowheads="1"/>
          </p:cNvPicPr>
          <p:nvPr/>
        </p:nvPicPr>
        <p:blipFill>
          <a:blip r:embed="rId2" cstate="print"/>
          <a:srcRect/>
          <a:stretch>
            <a:fillRect/>
          </a:stretch>
        </p:blipFill>
        <p:spPr bwMode="auto">
          <a:xfrm>
            <a:off x="2209800" y="3810000"/>
            <a:ext cx="4724400" cy="2870296"/>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Analyzing CPU performance</a:t>
            </a:r>
            <a:endParaRPr lang="el-GR" dirty="0"/>
          </a:p>
        </p:txBody>
      </p:sp>
      <p:sp>
        <p:nvSpPr>
          <p:cNvPr id="3" name="Content Placeholder 2"/>
          <p:cNvSpPr>
            <a:spLocks noGrp="1"/>
          </p:cNvSpPr>
          <p:nvPr>
            <p:ph idx="1"/>
          </p:nvPr>
        </p:nvSpPr>
        <p:spPr/>
        <p:txBody>
          <a:bodyPr/>
          <a:lstStyle/>
          <a:p>
            <a:r>
              <a:rPr lang="en-US" dirty="0" smtClean="0"/>
              <a:t>Select </a:t>
            </a:r>
            <a:r>
              <a:rPr lang="en-US" b="1" dirty="0" smtClean="0"/>
              <a:t>Profile only project classes</a:t>
            </a:r>
            <a:r>
              <a:rPr lang="en-US" dirty="0" smtClean="0"/>
              <a:t> for the Filter value. The filter enables you to limit the classes that are instrumented. You can choose from the IDE's predefined profiling filters or create your own custom filters. You can click </a:t>
            </a:r>
            <a:r>
              <a:rPr lang="en-US" b="1" dirty="0" smtClean="0"/>
              <a:t>Show filter value</a:t>
            </a:r>
            <a:r>
              <a:rPr lang="en-US" dirty="0" smtClean="0"/>
              <a:t> to see a list of the classes that will be profiled when the selected filter is applied. </a:t>
            </a:r>
          </a:p>
          <a:p>
            <a:r>
              <a:rPr lang="en-US" dirty="0" smtClean="0"/>
              <a:t>Click Run in the Select Profiling Task dialog box to start the profiling session.</a:t>
            </a:r>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Analyzing CPU performance</a:t>
            </a:r>
            <a:endParaRPr lang="el-GR" dirty="0"/>
          </a:p>
        </p:txBody>
      </p:sp>
      <p:sp>
        <p:nvSpPr>
          <p:cNvPr id="3" name="Content Placeholder 2"/>
          <p:cNvSpPr>
            <a:spLocks noGrp="1"/>
          </p:cNvSpPr>
          <p:nvPr>
            <p:ph idx="1"/>
          </p:nvPr>
        </p:nvSpPr>
        <p:spPr/>
        <p:txBody>
          <a:bodyPr/>
          <a:lstStyle/>
          <a:p>
            <a:r>
              <a:rPr lang="en-US" dirty="0" smtClean="0"/>
              <a:t>When you click Run, the IDE launches the application and starts the profiling session. To view the profiling results, click Live Results in the Profiler window to open the Live Results window. The Live Results window displays the profiling data collected thus far. The data displayed is refreshed every few seconds by default. When analyzing CPU performance, the Live Results window displays information on the time spent in each method and the number of invocations of each method. You can see that in the Anagram Game application only the selected root methods are invoked initially.</a:t>
            </a:r>
            <a:endParaRPr lang="el-GR" dirty="0"/>
          </a:p>
        </p:txBody>
      </p:sp>
      <p:pic>
        <p:nvPicPr>
          <p:cNvPr id="107522" name="Picture 2" descr="screenshot of CPU Live Results"/>
          <p:cNvPicPr>
            <a:picLocks noChangeAspect="1" noChangeArrowheads="1"/>
          </p:cNvPicPr>
          <p:nvPr/>
        </p:nvPicPr>
        <p:blipFill>
          <a:blip r:embed="rId2" cstate="print"/>
          <a:srcRect/>
          <a:stretch>
            <a:fillRect/>
          </a:stretch>
        </p:blipFill>
        <p:spPr bwMode="auto">
          <a:xfrm>
            <a:off x="1600200" y="4876800"/>
            <a:ext cx="5524500" cy="151447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Java Applications in </a:t>
            </a:r>
            <a:r>
              <a:rPr lang="en-GB" dirty="0" err="1" smtClean="0"/>
              <a:t>NetBeans</a:t>
            </a:r>
            <a:r>
              <a:rPr lang="en-GB" dirty="0" smtClean="0"/>
              <a:t> IDE</a:t>
            </a:r>
            <a:endParaRPr lang="el-GR" dirty="0"/>
          </a:p>
        </p:txBody>
      </p:sp>
      <p:sp>
        <p:nvSpPr>
          <p:cNvPr id="3" name="Content Placeholder 2"/>
          <p:cNvSpPr>
            <a:spLocks noGrp="1"/>
          </p:cNvSpPr>
          <p:nvPr>
            <p:ph idx="1"/>
          </p:nvPr>
        </p:nvSpPr>
        <p:spPr/>
        <p:txBody>
          <a:bodyPr/>
          <a:lstStyle/>
          <a:p>
            <a:r>
              <a:rPr lang="en-US" dirty="0" smtClean="0"/>
              <a:t>For more information:</a:t>
            </a:r>
          </a:p>
          <a:p>
            <a:pPr lvl="1"/>
            <a:r>
              <a:rPr lang="en-GB" dirty="0" smtClean="0">
                <a:hlinkClick r:id="rId2"/>
              </a:rPr>
              <a:t>http://profiler.netbeans.org/</a:t>
            </a:r>
            <a:endParaRPr lang="en-GB" dirty="0" smtClean="0"/>
          </a:p>
          <a:p>
            <a:pPr lvl="1"/>
            <a:r>
              <a:rPr lang="en-GB" dirty="0" smtClean="0">
                <a:hlinkClick r:id="rId3"/>
              </a:rPr>
              <a:t>http://www.netbeans.org/kb/60/java/profiler-intro.html</a:t>
            </a:r>
            <a:endParaRPr lang="en-GB" dirty="0" smtClean="0"/>
          </a:p>
          <a:p>
            <a:pPr lvl="1"/>
            <a:r>
              <a:rPr lang="en-GB" dirty="0" smtClean="0">
                <a:hlinkClick r:id="rId4"/>
              </a:rPr>
              <a:t>http://www.netbeans.org/community/magazine/html/04/profiler.html</a:t>
            </a:r>
            <a:endParaRPr lang="en-GB" dirty="0" smtClean="0"/>
          </a:p>
          <a:p>
            <a:pPr lvl="1"/>
            <a:r>
              <a:rPr lang="en-GB" dirty="0" smtClean="0">
                <a:hlinkClick r:id="rId5"/>
              </a:rPr>
              <a:t>http://www.javapassion.com/handsonlabs/nbprofilerperformance/index.html</a:t>
            </a:r>
            <a:endParaRPr lang="en-GB" dirty="0" smtClean="0"/>
          </a:p>
          <a:p>
            <a:pPr lvl="1"/>
            <a:r>
              <a:rPr lang="en-GB" dirty="0" smtClean="0">
                <a:hlinkClick r:id="rId6"/>
              </a:rPr>
              <a:t>http://www.netbeans.org/kb/docs/java/profiler-profilingpoints.html</a:t>
            </a:r>
            <a:endParaRPr lang="en-GB" dirty="0" smtClean="0"/>
          </a:p>
          <a:p>
            <a:pPr lvl="1"/>
            <a:r>
              <a:rPr lang="en-GB" dirty="0" smtClean="0"/>
              <a:t>http://blogs.oracle.com/nbprofiler/</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sz="2800" dirty="0"/>
              <a:t>Compile and Run </a:t>
            </a:r>
            <a:r>
              <a:rPr lang="el-GR" sz="2800" dirty="0" err="1"/>
              <a:t>Hello</a:t>
            </a:r>
            <a:r>
              <a:rPr lang="el-GR" sz="2800" dirty="0"/>
              <a:t> </a:t>
            </a:r>
            <a:r>
              <a:rPr lang="el-GR" sz="2800" dirty="0" err="1"/>
              <a:t>World</a:t>
            </a:r>
            <a:r>
              <a:rPr lang="el-GR" sz="2800" dirty="0"/>
              <a:t> </a:t>
            </a:r>
            <a:r>
              <a:rPr lang="el-GR" sz="2800" dirty="0" err="1"/>
              <a:t>with</a:t>
            </a:r>
            <a:r>
              <a:rPr lang="el-GR" sz="2800" dirty="0"/>
              <a:t> </a:t>
            </a:r>
            <a:r>
              <a:rPr lang="en-US" sz="2800" dirty="0"/>
              <a:t> Ant</a:t>
            </a:r>
            <a:r>
              <a:rPr lang="en-US" sz="2800" dirty="0" smtClean="0"/>
              <a:t>!</a:t>
            </a:r>
            <a:endParaRPr lang="el-GR" sz="4000" dirty="0"/>
          </a:p>
        </p:txBody>
      </p:sp>
      <p:sp>
        <p:nvSpPr>
          <p:cNvPr id="13315" name="Rectangle 3"/>
          <p:cNvSpPr>
            <a:spLocks noGrp="1" noRot="1" noChangeArrowheads="1"/>
          </p:cNvSpPr>
          <p:nvPr>
            <p:ph type="body" idx="1"/>
          </p:nvPr>
        </p:nvSpPr>
        <p:spPr>
          <a:xfrm>
            <a:off x="395288" y="1484313"/>
            <a:ext cx="8450262" cy="5192769"/>
          </a:xfrm>
          <a:solidFill>
            <a:schemeClr val="folHlink"/>
          </a:solidFill>
          <a:ln w="9525">
            <a:noFill/>
            <a:miter lim="800000"/>
            <a:headEnd/>
            <a:tailEnd/>
          </a:ln>
          <a:effectLst/>
        </p:spPr>
        <p:txBody>
          <a:bodyPr>
            <a:spAutoFit/>
          </a:bodyPr>
          <a:lstStyle/>
          <a:p>
            <a:pPr eaLnBrk="0" hangingPunct="0">
              <a:lnSpc>
                <a:spcPct val="80000"/>
              </a:lnSpc>
              <a:spcBef>
                <a:spcPct val="0"/>
              </a:spcBef>
            </a:pPr>
            <a:r>
              <a:rPr lang="en-US" sz="1800" b="1" kern="1200" dirty="0">
                <a:latin typeface="Lucida Console" pitchFamily="49" charset="0"/>
              </a:rPr>
              <a:t>	Create a file build.xml</a:t>
            </a:r>
          </a:p>
          <a:p>
            <a:pPr eaLnBrk="0" hangingPunct="0">
              <a:lnSpc>
                <a:spcPct val="80000"/>
              </a:lnSpc>
              <a:spcBef>
                <a:spcPct val="0"/>
              </a:spcBef>
              <a:buFont typeface="Wingdings" pitchFamily="2" charset="2"/>
              <a:buNone/>
            </a:pPr>
            <a:r>
              <a:rPr lang="el-GR" sz="1800" b="1" kern="1200" dirty="0">
                <a:latin typeface="Lucida Console" pitchFamily="49" charset="0"/>
              </a:rPr>
              <a:t>&lt;</a:t>
            </a:r>
            <a:r>
              <a:rPr lang="el-GR" sz="1800" b="1" kern="1200" dirty="0" err="1">
                <a:latin typeface="Lucida Console" pitchFamily="49" charset="0"/>
              </a:rPr>
              <a:t>project</a:t>
            </a:r>
            <a:r>
              <a:rPr lang="el-GR" sz="1800" b="1" kern="1200" dirty="0">
                <a:latin typeface="Lucida Console" pitchFamily="49" charset="0"/>
              </a:rPr>
              <a:t>&gt;</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 &lt;</a:t>
            </a:r>
            <a:r>
              <a:rPr lang="el-GR" sz="1800" b="1" kern="1200" dirty="0" err="1">
                <a:latin typeface="Lucida Console" pitchFamily="49" charset="0"/>
              </a:rPr>
              <a:t>target</a:t>
            </a:r>
            <a:r>
              <a:rPr lang="el-GR" sz="1800" b="1" kern="1200" dirty="0">
                <a:latin typeface="Lucida Console" pitchFamily="49" charset="0"/>
              </a:rPr>
              <a:t> </a:t>
            </a:r>
            <a:r>
              <a:rPr lang="el-GR" sz="1800" b="1" kern="1200" dirty="0" err="1">
                <a:latin typeface="Lucida Console" pitchFamily="49" charset="0"/>
              </a:rPr>
              <a:t>name="clean</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delete</a:t>
            </a:r>
            <a:r>
              <a:rPr lang="el-GR" sz="1800" b="1" kern="1200" dirty="0">
                <a:latin typeface="Lucida Console" pitchFamily="49" charset="0"/>
              </a:rPr>
              <a:t> </a:t>
            </a:r>
            <a:r>
              <a:rPr lang="el-GR" sz="1800" b="1" kern="1200" dirty="0" err="1">
                <a:latin typeface="Lucida Console" pitchFamily="49" charset="0"/>
              </a:rPr>
              <a:t>dir="build</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 </a:t>
            </a:r>
            <a:r>
              <a:rPr lang="el-GR" sz="1800" b="1" kern="1200" dirty="0" err="1">
                <a:latin typeface="Lucida Console" pitchFamily="49" charset="0"/>
              </a:rPr>
              <a:t>name="compile</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mkdir</a:t>
            </a:r>
            <a:r>
              <a:rPr lang="el-GR" sz="1800" b="1" kern="1200" dirty="0">
                <a:latin typeface="Lucida Console" pitchFamily="49" charset="0"/>
              </a:rPr>
              <a:t> </a:t>
            </a:r>
            <a:r>
              <a:rPr lang="el-GR" sz="1800" b="1" kern="1200" dirty="0" err="1">
                <a:latin typeface="Lucida Console" pitchFamily="49" charset="0"/>
              </a:rPr>
              <a:t>dir="build</a:t>
            </a:r>
            <a:r>
              <a:rPr lang="el-GR" sz="1800" b="1" kern="1200" dirty="0">
                <a:latin typeface="Lucida Console" pitchFamily="49" charset="0"/>
              </a:rPr>
              <a:t>/</a:t>
            </a:r>
            <a:r>
              <a:rPr lang="el-GR" sz="1800" b="1" kern="1200" dirty="0" err="1">
                <a:latin typeface="Lucida Console" pitchFamily="49" charset="0"/>
              </a:rPr>
              <a:t>classes</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javac</a:t>
            </a:r>
            <a:r>
              <a:rPr lang="el-GR" sz="1800" b="1" kern="1200" dirty="0">
                <a:latin typeface="Lucida Console" pitchFamily="49" charset="0"/>
              </a:rPr>
              <a:t> </a:t>
            </a:r>
            <a:r>
              <a:rPr lang="el-GR" sz="1800" b="1" kern="1200" dirty="0" err="1">
                <a:latin typeface="Lucida Console" pitchFamily="49" charset="0"/>
              </a:rPr>
              <a:t>srcdir="src</a:t>
            </a:r>
            <a:r>
              <a:rPr lang="el-GR" sz="1800" b="1" kern="1200" dirty="0">
                <a:latin typeface="Lucida Console" pitchFamily="49" charset="0"/>
              </a:rPr>
              <a:t>" </a:t>
            </a:r>
            <a:r>
              <a:rPr lang="el-GR" sz="1800" b="1" kern="1200" dirty="0" err="1">
                <a:latin typeface="Lucida Console" pitchFamily="49" charset="0"/>
              </a:rPr>
              <a:t>destdir="build</a:t>
            </a:r>
            <a:r>
              <a:rPr lang="el-GR" sz="1800" b="1" kern="1200" dirty="0">
                <a:latin typeface="Lucida Console" pitchFamily="49" charset="0"/>
              </a:rPr>
              <a:t>/</a:t>
            </a:r>
            <a:r>
              <a:rPr lang="el-GR" sz="1800" b="1" kern="1200" dirty="0" err="1">
                <a:latin typeface="Lucida Console" pitchFamily="49" charset="0"/>
              </a:rPr>
              <a:t>classes</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 </a:t>
            </a:r>
            <a:r>
              <a:rPr lang="el-GR" sz="1800" b="1" kern="1200" dirty="0" err="1">
                <a:latin typeface="Lucida Console" pitchFamily="49" charset="0"/>
              </a:rPr>
              <a:t>name="jar</a:t>
            </a:r>
            <a:r>
              <a:rPr lang="el-GR" sz="1800" b="1" kern="1200" dirty="0">
                <a:latin typeface="Lucida Console" pitchFamily="49" charset="0"/>
              </a:rPr>
              <a:t>"&gt;</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 &lt;</a:t>
            </a:r>
            <a:r>
              <a:rPr lang="el-GR" sz="1800" b="1" kern="1200" dirty="0" err="1">
                <a:latin typeface="Lucida Console" pitchFamily="49" charset="0"/>
              </a:rPr>
              <a:t>mkdir</a:t>
            </a:r>
            <a:r>
              <a:rPr lang="el-GR" sz="1800" b="1" kern="1200" dirty="0">
                <a:latin typeface="Lucida Console" pitchFamily="49" charset="0"/>
              </a:rPr>
              <a:t> </a:t>
            </a:r>
            <a:r>
              <a:rPr lang="el-GR" sz="1800" b="1" kern="1200" dirty="0" err="1">
                <a:latin typeface="Lucida Console" pitchFamily="49" charset="0"/>
              </a:rPr>
              <a:t>dir="build</a:t>
            </a:r>
            <a:r>
              <a:rPr lang="el-GR" sz="1800" b="1" kern="1200" dirty="0">
                <a:latin typeface="Lucida Console" pitchFamily="49" charset="0"/>
              </a:rPr>
              <a:t>/</a:t>
            </a:r>
            <a:r>
              <a:rPr lang="el-GR" sz="1800" b="1" kern="1200" dirty="0" err="1">
                <a:latin typeface="Lucida Console" pitchFamily="49" charset="0"/>
              </a:rPr>
              <a:t>jar</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jar</a:t>
            </a:r>
            <a:r>
              <a:rPr lang="el-GR" sz="1800" b="1" kern="1200" dirty="0">
                <a:latin typeface="Lucida Console" pitchFamily="49" charset="0"/>
              </a:rPr>
              <a:t> </a:t>
            </a:r>
            <a:r>
              <a:rPr lang="el-GR" sz="1800" b="1" kern="1200" dirty="0" err="1">
                <a:latin typeface="Lucida Console" pitchFamily="49" charset="0"/>
              </a:rPr>
              <a:t>destfile="build</a:t>
            </a:r>
            <a:r>
              <a:rPr lang="el-GR" sz="1800" b="1" kern="1200" dirty="0">
                <a:latin typeface="Lucida Console" pitchFamily="49" charset="0"/>
              </a:rPr>
              <a:t>/</a:t>
            </a:r>
            <a:r>
              <a:rPr lang="el-GR" sz="1800" b="1" kern="1200" dirty="0" err="1">
                <a:latin typeface="Lucida Console" pitchFamily="49" charset="0"/>
              </a:rPr>
              <a:t>jar</a:t>
            </a:r>
            <a:r>
              <a:rPr lang="el-GR" sz="1800" b="1" kern="1200" dirty="0">
                <a:latin typeface="Lucida Console" pitchFamily="49" charset="0"/>
              </a:rPr>
              <a:t>/</a:t>
            </a:r>
            <a:r>
              <a:rPr lang="el-GR" sz="1800" b="1" kern="1200" dirty="0" err="1">
                <a:latin typeface="Lucida Console" pitchFamily="49" charset="0"/>
              </a:rPr>
              <a:t>HelloWorld.jar</a:t>
            </a:r>
            <a:r>
              <a:rPr lang="el-GR" sz="1800" b="1" kern="1200" dirty="0">
                <a:latin typeface="Lucida Console" pitchFamily="49" charset="0"/>
              </a:rPr>
              <a:t>" </a:t>
            </a:r>
            <a:r>
              <a:rPr lang="el-GR" sz="1800" b="1" kern="1200" dirty="0" err="1">
                <a:latin typeface="Lucida Console" pitchFamily="49" charset="0"/>
              </a:rPr>
              <a:t>basedir="build</a:t>
            </a:r>
            <a:r>
              <a:rPr lang="el-GR" sz="1800" b="1" kern="1200" dirty="0">
                <a:latin typeface="Lucida Console" pitchFamily="49" charset="0"/>
              </a:rPr>
              <a:t>/</a:t>
            </a:r>
            <a:r>
              <a:rPr lang="el-GR" sz="1800" b="1" kern="1200" dirty="0" err="1">
                <a:latin typeface="Lucida Console" pitchFamily="49" charset="0"/>
              </a:rPr>
              <a:t>classes</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manifest</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attribute</a:t>
            </a:r>
            <a:r>
              <a:rPr lang="el-GR" sz="1800" b="1" kern="1200" dirty="0">
                <a:latin typeface="Lucida Console" pitchFamily="49" charset="0"/>
              </a:rPr>
              <a:t> </a:t>
            </a:r>
            <a:r>
              <a:rPr lang="el-GR" sz="1800" b="1" kern="1200" dirty="0" err="1">
                <a:latin typeface="Lucida Console" pitchFamily="49" charset="0"/>
              </a:rPr>
              <a:t>name="Main</a:t>
            </a:r>
            <a:r>
              <a:rPr lang="el-GR" sz="1800" b="1" kern="1200" dirty="0">
                <a:latin typeface="Lucida Console" pitchFamily="49" charset="0"/>
              </a:rPr>
              <a:t>-</a:t>
            </a:r>
            <a:r>
              <a:rPr lang="el-GR" sz="1800" b="1" kern="1200" dirty="0" err="1">
                <a:latin typeface="Lucida Console" pitchFamily="49" charset="0"/>
              </a:rPr>
              <a:t>Class</a:t>
            </a:r>
            <a:r>
              <a:rPr lang="el-GR" sz="1800" b="1" kern="1200" dirty="0">
                <a:latin typeface="Lucida Console" pitchFamily="49" charset="0"/>
              </a:rPr>
              <a:t>" </a:t>
            </a:r>
            <a:r>
              <a:rPr lang="el-GR" sz="1800" b="1" kern="1200" dirty="0" err="1">
                <a:latin typeface="Lucida Console" pitchFamily="49" charset="0"/>
              </a:rPr>
              <a:t>value="oata.HelloWorld</a:t>
            </a:r>
            <a:r>
              <a:rPr lang="el-GR" sz="1800" b="1" kern="1200" dirty="0">
                <a:latin typeface="Lucida Console" pitchFamily="49" charset="0"/>
              </a:rPr>
              <a:t>"/&gt; </a:t>
            </a:r>
            <a:r>
              <a:rPr lang="en-US" sz="1800" b="1" kern="1200" dirty="0">
                <a:latin typeface="Lucida Console" pitchFamily="49" charset="0"/>
              </a:rPr>
              <a:t>			</a:t>
            </a: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manifest</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jar</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 </a:t>
            </a:r>
            <a:r>
              <a:rPr lang="el-GR" sz="1800" b="1" kern="1200" dirty="0" err="1">
                <a:latin typeface="Lucida Console" pitchFamily="49" charset="0"/>
              </a:rPr>
              <a:t>name="run</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java</a:t>
            </a:r>
            <a:r>
              <a:rPr lang="el-GR" sz="1800" b="1" kern="1200" dirty="0">
                <a:latin typeface="Lucida Console" pitchFamily="49" charset="0"/>
              </a:rPr>
              <a:t> </a:t>
            </a:r>
            <a:r>
              <a:rPr lang="el-GR" sz="1800" b="1" kern="1200" dirty="0" err="1">
                <a:latin typeface="Lucida Console" pitchFamily="49" charset="0"/>
              </a:rPr>
              <a:t>jar="build</a:t>
            </a:r>
            <a:r>
              <a:rPr lang="el-GR" sz="1800" b="1" kern="1200" dirty="0">
                <a:latin typeface="Lucida Console" pitchFamily="49" charset="0"/>
              </a:rPr>
              <a:t>/</a:t>
            </a:r>
            <a:r>
              <a:rPr lang="el-GR" sz="1800" b="1" kern="1200" dirty="0" err="1">
                <a:latin typeface="Lucida Console" pitchFamily="49" charset="0"/>
              </a:rPr>
              <a:t>jar</a:t>
            </a:r>
            <a:r>
              <a:rPr lang="el-GR" sz="1800" b="1" kern="1200" dirty="0">
                <a:latin typeface="Lucida Console" pitchFamily="49" charset="0"/>
              </a:rPr>
              <a:t>/</a:t>
            </a:r>
            <a:r>
              <a:rPr lang="el-GR" sz="1800" b="1" kern="1200" dirty="0" err="1">
                <a:latin typeface="Lucida Console" pitchFamily="49" charset="0"/>
              </a:rPr>
              <a:t>HelloWorld.jar</a:t>
            </a:r>
            <a:r>
              <a:rPr lang="el-GR" sz="1800" b="1" kern="1200" dirty="0">
                <a:latin typeface="Lucida Console" pitchFamily="49" charset="0"/>
              </a:rPr>
              <a:t>" </a:t>
            </a:r>
            <a:r>
              <a:rPr lang="el-GR" sz="1800" b="1" kern="1200" dirty="0" err="1">
                <a:latin typeface="Lucida Console" pitchFamily="49" charset="0"/>
              </a:rPr>
              <a:t>fork="true</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n-US" sz="1800" b="1" kern="1200" dirty="0">
                <a:latin typeface="Lucida Console" pitchFamily="49" charset="0"/>
              </a:rPr>
              <a:t>	</a:t>
            </a:r>
            <a:r>
              <a:rPr lang="el-GR" sz="1800" b="1" kern="1200" dirty="0">
                <a:latin typeface="Lucida Console" pitchFamily="49" charset="0"/>
              </a:rPr>
              <a:t>&lt;/</a:t>
            </a:r>
            <a:r>
              <a:rPr lang="el-GR" sz="1800" b="1" kern="1200" dirty="0" err="1">
                <a:latin typeface="Lucida Console" pitchFamily="49" charset="0"/>
              </a:rPr>
              <a:t>target</a:t>
            </a:r>
            <a:r>
              <a:rPr lang="el-GR" sz="1800" b="1" kern="1200" dirty="0">
                <a:latin typeface="Lucida Console" pitchFamily="49" charset="0"/>
              </a:rPr>
              <a:t>&gt; </a:t>
            </a:r>
            <a:endParaRPr lang="en-US" sz="1800" b="1" kern="1200" dirty="0">
              <a:latin typeface="Lucida Console" pitchFamily="49" charset="0"/>
            </a:endParaRPr>
          </a:p>
          <a:p>
            <a:pPr eaLnBrk="0" hangingPunct="0">
              <a:lnSpc>
                <a:spcPct val="80000"/>
              </a:lnSpc>
              <a:spcBef>
                <a:spcPct val="0"/>
              </a:spcBef>
              <a:buFont typeface="Wingdings" pitchFamily="2" charset="2"/>
              <a:buNone/>
            </a:pPr>
            <a:r>
              <a:rPr lang="el-GR" sz="1800" b="1" kern="1200" dirty="0">
                <a:latin typeface="Lucida Console" pitchFamily="49" charset="0"/>
              </a:rPr>
              <a:t>&lt;/</a:t>
            </a:r>
            <a:r>
              <a:rPr lang="el-GR" sz="1800" b="1" kern="1200" dirty="0" err="1">
                <a:latin typeface="Lucida Console" pitchFamily="49" charset="0"/>
              </a:rPr>
              <a:t>project</a:t>
            </a:r>
            <a:r>
              <a:rPr lang="el-GR" sz="1800" b="1" kern="1200" dirty="0">
                <a:latin typeface="Lucida Console" pitchFamily="49" charset="0"/>
              </a:rPr>
              <a:t>&gt;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l-GR"/>
              <a:t>Enhance the build file</a:t>
            </a:r>
            <a:r>
              <a:rPr lang="en-US"/>
              <a:t> </a:t>
            </a:r>
            <a:br>
              <a:rPr lang="en-US"/>
            </a:br>
            <a:r>
              <a:rPr lang="en-US"/>
              <a:t>(properties)</a:t>
            </a:r>
            <a:endParaRPr lang="el-GR"/>
          </a:p>
        </p:txBody>
      </p:sp>
      <p:sp>
        <p:nvSpPr>
          <p:cNvPr id="17411" name="Rectangle 3"/>
          <p:cNvSpPr>
            <a:spLocks noGrp="1" noRot="1" noChangeArrowheads="1"/>
          </p:cNvSpPr>
          <p:nvPr>
            <p:ph type="body" idx="1"/>
          </p:nvPr>
        </p:nvSpPr>
        <p:spPr>
          <a:xfrm>
            <a:off x="685800" y="1295400"/>
            <a:ext cx="8007350" cy="4921285"/>
          </a:xfrm>
          <a:solidFill>
            <a:schemeClr val="folHlink"/>
          </a:solidFill>
          <a:ln w="9525">
            <a:noFill/>
            <a:miter lim="800000"/>
            <a:headEnd/>
            <a:tailEnd/>
          </a:ln>
          <a:effectLst/>
        </p:spPr>
        <p:txBody>
          <a:bodyPr vert="horz" wrap="square" lIns="92075" tIns="46038" rIns="92075" bIns="46038" numCol="1" anchor="t" anchorCtr="0" compatLnSpc="1">
            <a:prstTxWarp prst="textNoShape">
              <a:avLst/>
            </a:prstTxWarp>
            <a:spAutoFit/>
          </a:bodyPr>
          <a:lstStyle/>
          <a:p>
            <a:pPr eaLnBrk="0" hangingPunct="0">
              <a:lnSpc>
                <a:spcPct val="80000"/>
              </a:lnSpc>
              <a:spcBef>
                <a:spcPct val="0"/>
              </a:spcBef>
              <a:buFont typeface="Wingdings" pitchFamily="2" charset="2"/>
              <a:buNone/>
            </a:pPr>
            <a:r>
              <a:rPr lang="el-GR" sz="1400" b="1" kern="1200" dirty="0">
                <a:latin typeface="Lucida Console" pitchFamily="49" charset="0"/>
              </a:rPr>
              <a:t>&lt;project name="HelloWorld" basedir="." default="main"&gt;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&lt;property name="src.dir" value="src"/&gt;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&lt;property name="build.dir" value="build"/&gt;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&lt;property name="classes.dir" value="${build.dir}/classes"/&gt;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&lt;property name="jar.dir" value="${build.dir}/jar"/&gt;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&lt;property name="main-class" value="oata.HelloWorld"/&gt;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 name="clean"&gt;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&lt;delete dir="${build.dir}"/&gt;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 name="compile"&gt;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&lt;mkdir dir="${classes.dir}"/&gt;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&lt;javac srcdir="${src.dir}" destdir="${classes.dir}"/&gt;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 name="jar" depends="compile"&gt;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&lt;mkdir dir="${jar.dir}"/&gt;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&lt;jar destfile="${jar.dir}/${ant.project.name}.jar" basedir="${classes.dir}"&gt;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&lt;manifest&gt;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&lt;attribute name="Main-Class" value="${main-class}"/&gt;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&lt;/manifest&gt;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&lt;/jar&gt;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 name="run" depends="jar"&gt;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n-US" sz="1400" b="1" kern="1200" dirty="0">
                <a:latin typeface="Lucida Console" pitchFamily="49" charset="0"/>
              </a:rPr>
              <a:t>	</a:t>
            </a:r>
            <a:r>
              <a:rPr lang="el-GR" sz="1400" b="1" kern="1200" dirty="0">
                <a:latin typeface="Lucida Console" pitchFamily="49" charset="0"/>
              </a:rPr>
              <a:t>&lt;java jar="${jar.dir}/${ant.project.name}.jar" fork="true"/&gt;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 name="clean-build" depends="clean,jar"/&gt;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&lt;target name="main" depends="clean,run"/&gt; </a:t>
            </a:r>
            <a:endParaRPr lang="en-US" sz="1400" b="1" kern="1200" dirty="0">
              <a:latin typeface="Lucida Console" pitchFamily="49" charset="0"/>
            </a:endParaRPr>
          </a:p>
          <a:p>
            <a:pPr eaLnBrk="0" hangingPunct="0">
              <a:lnSpc>
                <a:spcPct val="80000"/>
              </a:lnSpc>
              <a:spcBef>
                <a:spcPct val="0"/>
              </a:spcBef>
              <a:buFont typeface="Wingdings" pitchFamily="2" charset="2"/>
              <a:buNone/>
            </a:pPr>
            <a:r>
              <a:rPr lang="el-GR" sz="1400" b="1" kern="1200" dirty="0">
                <a:latin typeface="Lucida Console" pitchFamily="49" charset="0"/>
              </a:rPr>
              <a:t>&lt;/project&gt;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l-GR"/>
              <a:t>Using external libraries</a:t>
            </a:r>
            <a:r>
              <a:rPr lang="en-US"/>
              <a:t>(1/2)</a:t>
            </a:r>
            <a:endParaRPr lang="el-GR"/>
          </a:p>
        </p:txBody>
      </p:sp>
      <p:sp>
        <p:nvSpPr>
          <p:cNvPr id="18435" name="Rectangle 3"/>
          <p:cNvSpPr>
            <a:spLocks noGrp="1" noRot="1" noChangeArrowheads="1"/>
          </p:cNvSpPr>
          <p:nvPr>
            <p:ph type="body" idx="1"/>
          </p:nvPr>
        </p:nvSpPr>
        <p:spPr>
          <a:xfrm>
            <a:off x="352425" y="1371600"/>
            <a:ext cx="8410575" cy="1644169"/>
          </a:xfrm>
          <a:solidFill>
            <a:schemeClr val="folHlink"/>
          </a:solidFill>
          <a:ln w="9525">
            <a:noFill/>
            <a:miter lim="800000"/>
            <a:headEnd/>
            <a:tailEnd/>
          </a:ln>
          <a:effectLst/>
        </p:spPr>
        <p:txBody>
          <a:bodyPr vert="horz" wrap="square" lIns="92075" tIns="46038" rIns="92075" bIns="46038" numCol="1" anchor="t" anchorCtr="0" compatLnSpc="1">
            <a:prstTxWarp prst="textNoShape">
              <a:avLst/>
            </a:prstTxWarp>
            <a:spAutoFit/>
          </a:bodyPr>
          <a:lstStyle/>
          <a:p>
            <a:pPr eaLnBrk="0" hangingPunct="0">
              <a:lnSpc>
                <a:spcPct val="80000"/>
              </a:lnSpc>
              <a:spcBef>
                <a:spcPct val="0"/>
              </a:spcBef>
              <a:buNone/>
            </a:pPr>
            <a:r>
              <a:rPr lang="en-US" sz="1400" b="1" kern="1200" dirty="0">
                <a:latin typeface="Lucida Console" pitchFamily="49" charset="0"/>
              </a:rPr>
              <a:t>Java code : </a:t>
            </a:r>
          </a:p>
          <a:p>
            <a:pPr eaLnBrk="0" hangingPunct="0">
              <a:lnSpc>
                <a:spcPct val="80000"/>
              </a:lnSpc>
              <a:spcBef>
                <a:spcPct val="0"/>
              </a:spcBef>
              <a:buNone/>
            </a:pPr>
            <a:endParaRPr lang="en-US" sz="1400" b="1" kern="1200" dirty="0">
              <a:latin typeface="Lucida Console" pitchFamily="49" charset="0"/>
            </a:endParaRPr>
          </a:p>
          <a:p>
            <a:pPr eaLnBrk="0" hangingPunct="0">
              <a:lnSpc>
                <a:spcPct val="80000"/>
              </a:lnSpc>
              <a:spcBef>
                <a:spcPct val="0"/>
              </a:spcBef>
              <a:buNone/>
            </a:pPr>
            <a:r>
              <a:rPr lang="el-GR" sz="1400" b="1" kern="1200" dirty="0">
                <a:latin typeface="Lucida Console" pitchFamily="49" charset="0"/>
              </a:rPr>
              <a:t>package oata; </a:t>
            </a:r>
            <a:endParaRPr lang="en-US" sz="1400" b="1" kern="1200" dirty="0">
              <a:latin typeface="Lucida Console" pitchFamily="49" charset="0"/>
            </a:endParaRPr>
          </a:p>
          <a:p>
            <a:pPr eaLnBrk="0" hangingPunct="0">
              <a:lnSpc>
                <a:spcPct val="80000"/>
              </a:lnSpc>
              <a:spcBef>
                <a:spcPct val="0"/>
              </a:spcBef>
              <a:buNone/>
            </a:pPr>
            <a:r>
              <a:rPr lang="el-GR" sz="1400" b="1" kern="1200" dirty="0">
                <a:latin typeface="Lucida Console" pitchFamily="49" charset="0"/>
              </a:rPr>
              <a:t>import org.apache.log4j.Logger;</a:t>
            </a:r>
            <a:endParaRPr lang="en-US" sz="1400" b="1" kern="1200" dirty="0">
              <a:latin typeface="Lucida Console" pitchFamily="49" charset="0"/>
            </a:endParaRPr>
          </a:p>
          <a:p>
            <a:pPr eaLnBrk="0" hangingPunct="0">
              <a:lnSpc>
                <a:spcPct val="80000"/>
              </a:lnSpc>
              <a:spcBef>
                <a:spcPct val="0"/>
              </a:spcBef>
              <a:buNone/>
            </a:pPr>
            <a:r>
              <a:rPr lang="el-GR" sz="1400" b="1" kern="1200" dirty="0">
                <a:latin typeface="Lucida Console" pitchFamily="49" charset="0"/>
              </a:rPr>
              <a:t> import org.apache.log4j.BasicConfigurator; public class HelloWorld {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static Logger logger = Logger.getLogger(HelloWorld.class);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public static void main(String[] args) { BasicConfigurator.configure(); </a:t>
            </a:r>
            <a:endParaRPr lang="en-US" sz="1400" b="1" kern="1200" dirty="0">
              <a:latin typeface="Lucida Console" pitchFamily="49" charset="0"/>
            </a:endParaRPr>
          </a:p>
          <a:p>
            <a:pPr eaLnBrk="0" hangingPunct="0">
              <a:lnSpc>
                <a:spcPct val="80000"/>
              </a:lnSpc>
              <a:spcBef>
                <a:spcPct val="0"/>
              </a:spcBef>
              <a:buNone/>
            </a:pPr>
            <a:r>
              <a:rPr lang="en-US" sz="1400" b="1" kern="1200" dirty="0">
                <a:latin typeface="Lucida Console" pitchFamily="49" charset="0"/>
              </a:rPr>
              <a:t>	</a:t>
            </a:r>
            <a:r>
              <a:rPr lang="el-GR" sz="1400" b="1" kern="1200" dirty="0">
                <a:latin typeface="Lucida Console" pitchFamily="49" charset="0"/>
              </a:rPr>
              <a:t>logger.info("Hello World"); // the old SysO-statement } </a:t>
            </a:r>
            <a:endParaRPr lang="en-US" sz="1400" b="1" kern="1200" dirty="0">
              <a:latin typeface="Lucida Console" pitchFamily="49" charset="0"/>
            </a:endParaRPr>
          </a:p>
          <a:p>
            <a:pPr eaLnBrk="0" hangingPunct="0">
              <a:lnSpc>
                <a:spcPct val="80000"/>
              </a:lnSpc>
              <a:spcBef>
                <a:spcPct val="0"/>
              </a:spcBef>
              <a:buNone/>
            </a:pPr>
            <a:r>
              <a:rPr lang="el-GR" sz="1400" b="1" kern="1200" dirty="0">
                <a:latin typeface="Lucida Console" pitchFamily="49"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0000"/>
      </a:hlink>
      <a:folHlink>
        <a:srgbClr val="EAEC5E"/>
      </a:folHlink>
    </a:clrScheme>
    <a:fontScheme name="sideba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idebar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3437</Words>
  <Application>Microsoft Office PowerPoint</Application>
  <PresentationFormat>Προβολή στην οθόνη (4:3)</PresentationFormat>
  <Paragraphs>461</Paragraphs>
  <Slides>68</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68</vt:i4>
      </vt:variant>
    </vt:vector>
  </HeadingPairs>
  <TitlesOfParts>
    <vt:vector size="71" baseType="lpstr">
      <vt:lpstr>Default Design</vt:lpstr>
      <vt:lpstr>sidebarc</vt:lpstr>
      <vt:lpstr>Bitmap Image</vt:lpstr>
      <vt:lpstr> Java Packages Make/Ant and Java code testing/debugging</vt:lpstr>
      <vt:lpstr>Make files</vt:lpstr>
      <vt:lpstr>Make (1/2)</vt:lpstr>
      <vt:lpstr>Make (2/2)</vt:lpstr>
      <vt:lpstr>Ant</vt:lpstr>
      <vt:lpstr>Compile and Run Hello World with pure Java</vt:lpstr>
      <vt:lpstr>Compile and Run Hello World with  Ant!</vt:lpstr>
      <vt:lpstr>Enhance the build file  (properties)</vt:lpstr>
      <vt:lpstr>Using external libraries(1/2)</vt:lpstr>
      <vt:lpstr>Using external libraries(2/2)</vt:lpstr>
      <vt:lpstr>Using Ant</vt:lpstr>
      <vt:lpstr>OO Code Testing</vt:lpstr>
      <vt:lpstr>Objectives</vt:lpstr>
      <vt:lpstr>Object-Oriented Testing</vt:lpstr>
      <vt:lpstr>Strategic Issues</vt:lpstr>
      <vt:lpstr>Testing OO Code</vt:lpstr>
      <vt:lpstr>[1] Class Testing</vt:lpstr>
      <vt:lpstr>Class Testing Process</vt:lpstr>
      <vt:lpstr>Challenges of Class Testing</vt:lpstr>
      <vt:lpstr>INHERITANCE</vt:lpstr>
      <vt:lpstr>INHERITANCE</vt:lpstr>
      <vt:lpstr>Random Class Testing</vt:lpstr>
      <vt:lpstr>[2] Integration Testing</vt:lpstr>
      <vt:lpstr>Random Integration Testing</vt:lpstr>
      <vt:lpstr>[3] Validation Testing</vt:lpstr>
      <vt:lpstr>[4] System Testing</vt:lpstr>
      <vt:lpstr>Automated Testing</vt:lpstr>
      <vt:lpstr>Testing Summary</vt:lpstr>
      <vt:lpstr>OO Code Debugging</vt:lpstr>
      <vt:lpstr>NetBeans IDE</vt:lpstr>
      <vt:lpstr>Breakpoints</vt:lpstr>
      <vt:lpstr>Lines assigned with Breakpoints</vt:lpstr>
      <vt:lpstr>Breakpoint reached while running a project</vt:lpstr>
      <vt:lpstr>Debugging operations</vt:lpstr>
      <vt:lpstr>Debugging operations definitions</vt:lpstr>
      <vt:lpstr>Customizing Breakpoints </vt:lpstr>
      <vt:lpstr>Customizing Breakpoints </vt:lpstr>
      <vt:lpstr>Monitoring the values of variables</vt:lpstr>
      <vt:lpstr>Monitoring the values of variables</vt:lpstr>
      <vt:lpstr>Watches</vt:lpstr>
      <vt:lpstr>Expression evaluation</vt:lpstr>
      <vt:lpstr>Examples</vt:lpstr>
      <vt:lpstr>Examples: UI elements</vt:lpstr>
      <vt:lpstr>Examples: UI elements</vt:lpstr>
      <vt:lpstr>Examples: UI elements</vt:lpstr>
      <vt:lpstr>Examples: Random Crass</vt:lpstr>
      <vt:lpstr>Examples: Random Crass</vt:lpstr>
      <vt:lpstr>Examples: My program is not starting </vt:lpstr>
      <vt:lpstr>Examples: My program is not starting </vt:lpstr>
      <vt:lpstr>Examples: My program cresses when calling a function from an external library</vt:lpstr>
      <vt:lpstr>The NetBeans Visual Debugger</vt:lpstr>
      <vt:lpstr>Example: Locating the source code of UI components</vt:lpstr>
      <vt:lpstr>Example: Locating the source code of UI components</vt:lpstr>
      <vt:lpstr>Example: Locating the source code of UI components</vt:lpstr>
      <vt:lpstr>Example: Locating the source code of UI components</vt:lpstr>
      <vt:lpstr>Example:Exploring Component Events</vt:lpstr>
      <vt:lpstr>Example:Exploring Component Events</vt:lpstr>
      <vt:lpstr>Example:Exploring Component Events</vt:lpstr>
      <vt:lpstr>Example:Exploring Component Events</vt:lpstr>
      <vt:lpstr>Example: Resources Usage</vt:lpstr>
      <vt:lpstr>Profiling Java Applications in NetBeans IDE</vt:lpstr>
      <vt:lpstr>Profiling Java Applications in NetBeans IDE</vt:lpstr>
      <vt:lpstr>Example: Analyzing CPU performance</vt:lpstr>
      <vt:lpstr>Example: Analyzing CPU performance</vt:lpstr>
      <vt:lpstr>Example: Analyzing CPU performance</vt:lpstr>
      <vt:lpstr>Example: Analyzing CPU performance</vt:lpstr>
      <vt:lpstr>Example: Analyzing CPU performance</vt:lpstr>
      <vt:lpstr>Java Applications in NetBeans 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Παρταράκης Νικόλαος</dc:creator>
  <cp:lastModifiedBy>nick</cp:lastModifiedBy>
  <cp:revision>37</cp:revision>
  <cp:lastPrinted>1601-01-01T00:00:00Z</cp:lastPrinted>
  <dcterms:created xsi:type="dcterms:W3CDTF">1601-01-01T00:00:00Z</dcterms:created>
  <dcterms:modified xsi:type="dcterms:W3CDTF">2012-12-02T15:20:16Z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