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66" r:id="rId5"/>
    <p:sldId id="267" r:id="rId6"/>
    <p:sldId id="259" r:id="rId7"/>
    <p:sldId id="260" r:id="rId8"/>
    <p:sldId id="263" r:id="rId9"/>
    <p:sldId id="265" r:id="rId10"/>
    <p:sldId id="268" r:id="rId11"/>
    <p:sldId id="269" r:id="rId12"/>
    <p:sldId id="270" r:id="rId13"/>
    <p:sldId id="271" r:id="rId14"/>
    <p:sldId id="272" r:id="rId15"/>
    <p:sldId id="264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6163" autoAdjust="0"/>
  </p:normalViewPr>
  <p:slideViewPr>
    <p:cSldViewPr>
      <p:cViewPr varScale="1">
        <p:scale>
          <a:sx n="106" d="100"/>
          <a:sy n="106" d="100"/>
        </p:scale>
        <p:origin x="144" y="360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2/6/2018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2/6/2018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Εαρινό Εξάμηνο 201</a:t>
            </a:r>
            <a:r>
              <a:rPr lang="en-US" sz="2400" dirty="0" smtClean="0">
                <a:solidFill>
                  <a:schemeClr val="bg1"/>
                </a:solidFill>
              </a:rPr>
              <a:t>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Μια μικρή εισαγωγή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94" y="1849379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46" y="1773000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595" y="1755541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17" y="1770391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96" y="4085088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9" y="4129753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13" y="4048218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16" y="4166406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231" y="4150317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12" y="1756766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07" y="4113089"/>
            <a:ext cx="1581815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89" y="4119118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00" y="1895274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10" y="1812694"/>
            <a:ext cx="1617257" cy="22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2169999"/>
            <a:ext cx="3024336" cy="429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8" y="2156021"/>
            <a:ext cx="3312368" cy="43458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2099899"/>
            <a:ext cx="3191850" cy="440200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77788" y="1844824"/>
            <a:ext cx="3600400" cy="4896544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για το μάθημα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738461"/>
            <a:ext cx="3312368" cy="4709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721504"/>
            <a:ext cx="3999887" cy="4917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5950396" y="2204864"/>
            <a:ext cx="4819606" cy="4413184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 </a:t>
            </a:r>
            <a:r>
              <a:rPr lang="el-GR" sz="2000" dirty="0" smtClean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http://www.csd.uoc.gr/~hy215b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2780928"/>
            <a:ext cx="5524591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Τεχνητή Νοημοσύνη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Στο </a:t>
            </a:r>
            <a:r>
              <a:rPr lang="el-GR" sz="2000" dirty="0" smtClean="0"/>
              <a:t>εξωτερικό</a:t>
            </a:r>
            <a:r>
              <a:rPr lang="en-US" sz="2000" dirty="0" smtClean="0"/>
              <a:t> (</a:t>
            </a:r>
            <a:r>
              <a:rPr lang="el-GR" sz="2000" dirty="0" smtClean="0"/>
              <a:t>κυρίως), </a:t>
            </a:r>
            <a:r>
              <a:rPr lang="el-GR" sz="2000" dirty="0" smtClean="0"/>
              <a:t>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Laplace</a:t>
            </a:r>
          </a:p>
          <a:p>
            <a:r>
              <a:rPr lang="el-GR" dirty="0"/>
              <a:t>Συσχετίσεις και Φασματικές </a:t>
            </a:r>
            <a:r>
              <a:rPr lang="el-GR" dirty="0" smtClean="0"/>
              <a:t>Πυκνότητες</a:t>
            </a:r>
            <a:endParaRPr lang="en-US" dirty="0" smtClean="0"/>
          </a:p>
          <a:p>
            <a:r>
              <a:rPr lang="el-GR" dirty="0" smtClean="0"/>
              <a:t>Τυχαία Σήματα</a:t>
            </a:r>
            <a:r>
              <a:rPr lang="en-US" dirty="0" smtClean="0"/>
              <a:t> (?)</a:t>
            </a:r>
          </a:p>
          <a:p>
            <a:r>
              <a:rPr lang="el-GR" dirty="0" smtClean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Μιγαδικοί αριθμοί</a:t>
            </a:r>
          </a:p>
          <a:p>
            <a:r>
              <a:rPr lang="el-GR" dirty="0" smtClean="0"/>
              <a:t>Σήματα - Συστήματα</a:t>
            </a:r>
          </a:p>
          <a:p>
            <a:r>
              <a:rPr lang="el-GR" dirty="0" smtClean="0"/>
              <a:t>Διαφορικές Εξισώσεις ως Συστήματα</a:t>
            </a:r>
          </a:p>
          <a:p>
            <a:r>
              <a:rPr lang="el-GR" dirty="0" smtClean="0"/>
              <a:t>Σειρές </a:t>
            </a:r>
            <a:r>
              <a:rPr lang="en-US" dirty="0" smtClean="0"/>
              <a:t>Fourier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58308" y="2819399"/>
            <a:ext cx="3456384" cy="3921969"/>
          </a:xfrm>
        </p:spPr>
        <p:txBody>
          <a:bodyPr>
            <a:normAutofit/>
          </a:bodyPr>
          <a:lstStyle/>
          <a:p>
            <a:r>
              <a:rPr lang="el-GR" dirty="0" err="1"/>
              <a:t>Γκιόλιας</a:t>
            </a:r>
            <a:r>
              <a:rPr lang="el-GR" dirty="0"/>
              <a:t> </a:t>
            </a:r>
            <a:r>
              <a:rPr lang="el-GR" dirty="0" smtClean="0"/>
              <a:t>Αθανάσιος</a:t>
            </a:r>
            <a:endParaRPr lang="en-US" dirty="0" smtClean="0"/>
          </a:p>
          <a:p>
            <a:pPr lvl="1"/>
            <a:r>
              <a:rPr lang="el-GR" dirty="0" smtClean="0"/>
              <a:t>Μεταπτυχιακός Φοιτητής</a:t>
            </a:r>
            <a:r>
              <a:rPr lang="el-GR" dirty="0"/>
              <a:t> </a:t>
            </a:r>
            <a:endParaRPr lang="en-US" dirty="0"/>
          </a:p>
          <a:p>
            <a:r>
              <a:rPr lang="el-GR" dirty="0"/>
              <a:t>Καραμολέγκος Νικόλαος </a:t>
            </a:r>
            <a:endParaRPr lang="el-GR" dirty="0" smtClean="0"/>
          </a:p>
          <a:p>
            <a:pPr lvl="1"/>
            <a:r>
              <a:rPr lang="el-GR" dirty="0"/>
              <a:t>Μεταπτυχιακός </a:t>
            </a:r>
            <a:r>
              <a:rPr lang="el-GR" dirty="0" smtClean="0"/>
              <a:t>Φοιτητής</a:t>
            </a:r>
            <a:endParaRPr lang="el-GR" dirty="0"/>
          </a:p>
          <a:p>
            <a:r>
              <a:rPr lang="el-GR" dirty="0" smtClean="0"/>
              <a:t>Μπακαγιάννης Λεωνίδας</a:t>
            </a:r>
          </a:p>
          <a:p>
            <a:pPr lvl="1"/>
            <a:r>
              <a:rPr lang="el-GR" dirty="0" smtClean="0"/>
              <a:t>Μεταπτυχιακός φοιτητής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3923927" cy="3633937"/>
          </a:xfrm>
        </p:spPr>
        <p:txBody>
          <a:bodyPr>
            <a:normAutofit/>
          </a:bodyPr>
          <a:lstStyle/>
          <a:p>
            <a:r>
              <a:rPr lang="el-GR" dirty="0" smtClean="0"/>
              <a:t>Καφεντζής Γεώργιος</a:t>
            </a:r>
          </a:p>
          <a:p>
            <a:pPr lvl="1"/>
            <a:r>
              <a:rPr lang="el-GR" dirty="0" smtClean="0"/>
              <a:t>Επισκέπτης καθηγητής</a:t>
            </a:r>
          </a:p>
          <a:p>
            <a:r>
              <a:rPr lang="el-GR" dirty="0"/>
              <a:t>Στυλιανού Ιωάννης</a:t>
            </a:r>
          </a:p>
          <a:p>
            <a:pPr lvl="1"/>
            <a:r>
              <a:rPr lang="el-GR" dirty="0" smtClean="0"/>
              <a:t>Καθηγητής</a:t>
            </a:r>
            <a:endParaRPr lang="el-GR" dirty="0"/>
          </a:p>
          <a:p>
            <a:r>
              <a:rPr lang="el-GR" dirty="0" smtClean="0"/>
              <a:t>Ώρες γραφείου:</a:t>
            </a:r>
          </a:p>
          <a:p>
            <a:pPr lvl="1"/>
            <a:r>
              <a:rPr lang="el-GR" dirty="0" smtClean="0"/>
              <a:t>Τρίτη-Πέμπτη</a:t>
            </a:r>
            <a:br>
              <a:rPr lang="el-GR" dirty="0" smtClean="0"/>
            </a:br>
            <a:r>
              <a:rPr lang="el-GR" dirty="0" smtClean="0"/>
              <a:t>13:00-14:00, Η303</a:t>
            </a:r>
          </a:p>
          <a:p>
            <a:pPr lvl="1"/>
            <a:r>
              <a:rPr lang="el-GR" dirty="0" smtClean="0"/>
              <a:t>Συνίσταται ένθερμα η </a:t>
            </a:r>
            <a:r>
              <a:rPr lang="el-GR" dirty="0" err="1"/>
              <a:t>π</a:t>
            </a:r>
            <a:r>
              <a:rPr lang="el-GR" dirty="0" err="1" smtClean="0"/>
              <a:t>ροσυνεννόηση</a:t>
            </a:r>
            <a:r>
              <a:rPr lang="el-GR" dirty="0" smtClean="0"/>
              <a:t> 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Διδάσκοντες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758709" y="2781344"/>
            <a:ext cx="3312368" cy="3921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Σίμου </a:t>
            </a:r>
            <a:r>
              <a:rPr lang="el-GR" sz="2200" dirty="0" err="1" smtClean="0"/>
              <a:t>Νίκων</a:t>
            </a:r>
            <a:endParaRPr lang="el-GR" sz="2200" dirty="0" smtClean="0"/>
          </a:p>
          <a:p>
            <a:pPr lvl="1"/>
            <a:r>
              <a:rPr lang="el-GR" sz="1900" dirty="0" smtClean="0"/>
              <a:t>Μεταπτυχιακός Φοιτητής</a:t>
            </a:r>
          </a:p>
          <a:p>
            <a:r>
              <a:rPr lang="el-GR" sz="2200" dirty="0" err="1" smtClean="0"/>
              <a:t>Σισαμάκη</a:t>
            </a:r>
            <a:r>
              <a:rPr lang="el-GR" sz="2200" dirty="0" smtClean="0"/>
              <a:t> Ειρήνη</a:t>
            </a:r>
          </a:p>
          <a:p>
            <a:pPr lvl="1"/>
            <a:r>
              <a:rPr lang="el-GR" sz="1900" dirty="0" smtClean="0"/>
              <a:t>Μεταπτυχιακή Φοιτήτρια</a:t>
            </a:r>
          </a:p>
          <a:p>
            <a:r>
              <a:rPr lang="en-US" sz="2300" dirty="0" err="1" smtClean="0"/>
              <a:t>Shifas</a:t>
            </a:r>
            <a:r>
              <a:rPr lang="en-US" sz="2300" dirty="0" smtClean="0"/>
              <a:t> PV</a:t>
            </a:r>
            <a:endParaRPr lang="el-GR" sz="2300" dirty="0" smtClean="0"/>
          </a:p>
          <a:p>
            <a:pPr lvl="1"/>
            <a:r>
              <a:rPr lang="el-GR" sz="1900" dirty="0" smtClean="0"/>
              <a:t>Υποψήφιος Διδάκτωρ</a:t>
            </a:r>
          </a:p>
          <a:p>
            <a:r>
              <a:rPr lang="el-GR" dirty="0" smtClean="0"/>
              <a:t>Μπεκιάρης Ηρακλής</a:t>
            </a:r>
          </a:p>
          <a:p>
            <a:pPr lvl="1"/>
            <a:r>
              <a:rPr lang="el-GR" sz="1800" dirty="0" smtClean="0"/>
              <a:t>Μεταπτυχιακός Φοιτητής</a:t>
            </a:r>
            <a:endParaRPr lang="el-G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Παρασκευή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</a:t>
            </a:r>
            <a:r>
              <a:rPr lang="el-GR" dirty="0" smtClean="0"/>
              <a:t>ΑΜΦ. Β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</a:t>
            </a:r>
            <a:r>
              <a:rPr lang="el-GR" dirty="0"/>
              <a:t>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ΑΜΦ. Β</a:t>
            </a:r>
          </a:p>
          <a:p>
            <a:r>
              <a:rPr lang="el-GR" dirty="0"/>
              <a:t>Πέμπτη, </a:t>
            </a:r>
            <a:r>
              <a:rPr lang="el-GR" dirty="0" smtClean="0"/>
              <a:t>1</a:t>
            </a:r>
            <a:r>
              <a:rPr lang="en-US" dirty="0" smtClean="0"/>
              <a:t>4</a:t>
            </a:r>
            <a:r>
              <a:rPr lang="el-GR" dirty="0" smtClean="0"/>
              <a:t>:00-1</a:t>
            </a:r>
            <a:r>
              <a:rPr lang="en-US" dirty="0" smtClean="0"/>
              <a:t>6</a:t>
            </a:r>
            <a:r>
              <a:rPr lang="el-GR" dirty="0" smtClean="0"/>
              <a:t>:00</a:t>
            </a:r>
            <a:r>
              <a:rPr lang="el-GR" dirty="0"/>
              <a:t>, ΑΜΦ. </a:t>
            </a:r>
            <a:r>
              <a:rPr lang="el-GR" dirty="0" smtClean="0"/>
              <a:t>Β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ΗΥ215?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3921187"/>
            <a:ext cx="4194178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3921186"/>
            <a:ext cx="4194178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/>
              <a:t>Βαθμός Β</a:t>
            </a:r>
          </a:p>
          <a:p>
            <a:pPr lvl="1"/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20%</a:t>
            </a:r>
          </a:p>
          <a:p>
            <a:pPr lvl="2"/>
            <a:r>
              <a:rPr lang="el-GR" dirty="0" smtClean="0"/>
              <a:t>Σε ~</a:t>
            </a:r>
            <a:r>
              <a:rPr lang="en-US" dirty="0" smtClean="0"/>
              <a:t>10</a:t>
            </a:r>
            <a:r>
              <a:rPr lang="el-GR" dirty="0" smtClean="0"/>
              <a:t>ήμερη βάση</a:t>
            </a:r>
            <a:r>
              <a:rPr lang="en-US" dirty="0" smtClean="0"/>
              <a:t> (~7 </a:t>
            </a:r>
            <a:r>
              <a:rPr lang="el-GR" dirty="0" smtClean="0"/>
              <a:t>σειρές)</a:t>
            </a:r>
            <a:endParaRPr lang="en-US" dirty="0"/>
          </a:p>
          <a:p>
            <a:pPr lvl="2"/>
            <a:r>
              <a:rPr lang="el-GR" dirty="0" smtClean="0"/>
              <a:t>Η απάντηση κάθε άσκησης θα δίνεται ως </a:t>
            </a:r>
            <a:r>
              <a:rPr lang="en-US" dirty="0" smtClean="0"/>
              <a:t>hint</a:t>
            </a:r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</a:p>
          <a:p>
            <a:pPr lvl="1"/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30% </a:t>
            </a:r>
            <a:endParaRPr lang="en-US" dirty="0" smtClean="0"/>
          </a:p>
          <a:p>
            <a:pPr lvl="2"/>
            <a:r>
              <a:rPr lang="el-GR" dirty="0" smtClean="0"/>
              <a:t>Προαιρετική και βοηθητική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1"/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</a:t>
            </a:r>
            <a:r>
              <a:rPr lang="el-GR" dirty="0" smtClean="0"/>
              <a:t>50% ή 80%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2"/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/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/>
            <a:r>
              <a:rPr lang="en-US" dirty="0" smtClean="0"/>
              <a:t>B1 = 0.2A + 0.8T</a:t>
            </a:r>
          </a:p>
          <a:p>
            <a:pPr lvl="2"/>
            <a:r>
              <a:rPr lang="en-US" dirty="0" smtClean="0"/>
              <a:t>B2 = 0.2A + 0.3</a:t>
            </a:r>
            <a:r>
              <a:rPr lang="el-GR" dirty="0" smtClean="0"/>
              <a:t>Π + 0.5Τ</a:t>
            </a:r>
          </a:p>
          <a:p>
            <a:pPr lvl="1"/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383657" cy="32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Μετρούν 20%</a:t>
            </a:r>
            <a:endParaRPr lang="en-US" dirty="0" smtClean="0"/>
          </a:p>
          <a:p>
            <a:pPr lvl="1"/>
            <a:r>
              <a:rPr lang="el-GR" dirty="0" smtClean="0"/>
              <a:t>Θεωρητικές και πρακτικές (</a:t>
            </a:r>
            <a:r>
              <a:rPr lang="en-US" dirty="0" smtClean="0"/>
              <a:t>MATLAB)</a:t>
            </a:r>
            <a:endParaRPr lang="el-GR" dirty="0" smtClean="0"/>
          </a:p>
          <a:p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/>
              <a:t>έντυπα ή ηλεκτρονικά</a:t>
            </a:r>
            <a:r>
              <a:rPr lang="el-GR" dirty="0"/>
              <a:t> την ώρα του μαθήματος ή την ώρα του φροντιστηρίου. </a:t>
            </a:r>
            <a:r>
              <a:rPr lang="el-GR" dirty="0" smtClean="0"/>
              <a:t>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</a:t>
            </a:r>
            <a:r>
              <a:rPr lang="en-US" dirty="0" smtClean="0"/>
              <a:t>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/>
            <a:r>
              <a:rPr lang="el-GR" dirty="0" smtClean="0"/>
              <a:t>Ευανάγνωστο </a:t>
            </a:r>
            <a:r>
              <a:rPr lang="el-GR" dirty="0"/>
              <a:t>και σε ασπρόμαυρη κλίμακα.</a:t>
            </a:r>
          </a:p>
          <a:p>
            <a:pPr lvl="1"/>
            <a:r>
              <a:rPr lang="el-GR" b="1" dirty="0" smtClean="0"/>
              <a:t>Σε </a:t>
            </a:r>
            <a:r>
              <a:rPr lang="el-GR" b="1" dirty="0"/>
              <a:t>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/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hy215</a:t>
            </a:r>
            <a:r>
              <a:rPr lang="el-GR" u="sng" dirty="0"/>
              <a:t>b</a:t>
            </a:r>
            <a:r>
              <a:rPr lang="el-GR" dirty="0"/>
              <a:t>-list@csd.uoc.gr</a:t>
            </a:r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</a:t>
            </a:r>
            <a:r>
              <a:rPr lang="el-GR" u="sng" dirty="0"/>
              <a:t>b</a:t>
            </a:r>
            <a:r>
              <a:rPr lang="el-GR" dirty="0"/>
              <a:t>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</a:t>
            </a:r>
            <a:r>
              <a:rPr lang="el-GR" u="sng" dirty="0"/>
              <a:t>b</a:t>
            </a:r>
            <a:r>
              <a:rPr lang="el-GR" dirty="0"/>
              <a:t>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676</Words>
  <Application>Microsoft Office PowerPoint</Application>
  <PresentationFormat>Custom</PresentationFormat>
  <Paragraphs>112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Book Antiqua</vt:lpstr>
      <vt:lpstr>Calibri</vt:lpstr>
      <vt:lpstr>Century Gothic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2018-02-06T11:19:50Z</dcterms:modified>
  <cp:contentStatus/>
  <cp:version/>
</cp:coreProperties>
</file>