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91" r:id="rId4"/>
    <p:sldId id="297" r:id="rId5"/>
    <p:sldId id="296" r:id="rId6"/>
    <p:sldId id="293" r:id="rId7"/>
    <p:sldId id="273" r:id="rId8"/>
    <p:sldId id="274" r:id="rId9"/>
    <p:sldId id="258" r:id="rId10"/>
    <p:sldId id="266" r:id="rId11"/>
    <p:sldId id="267" r:id="rId12"/>
    <p:sldId id="259" r:id="rId13"/>
    <p:sldId id="260" r:id="rId14"/>
    <p:sldId id="295" r:id="rId15"/>
    <p:sldId id="298" r:id="rId16"/>
    <p:sldId id="288" r:id="rId17"/>
    <p:sldId id="289" r:id="rId18"/>
    <p:sldId id="290" r:id="rId19"/>
    <p:sldId id="263" r:id="rId20"/>
    <p:sldId id="265" r:id="rId21"/>
    <p:sldId id="268" r:id="rId22"/>
    <p:sldId id="269" r:id="rId23"/>
    <p:sldId id="270" r:id="rId24"/>
    <p:sldId id="271" r:id="rId25"/>
    <p:sldId id="272" r:id="rId26"/>
    <p:sldId id="276" r:id="rId27"/>
    <p:sldId id="279" r:id="rId28"/>
    <p:sldId id="264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480"/>
    <a:srgbClr val="4D728D"/>
    <a:srgbClr val="406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28C1B-AB5D-430C-80CB-4F9160DDE7A2}" v="162" dt="2025-02-10T23:53:49.829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163" autoAdjust="0"/>
  </p:normalViewPr>
  <p:slideViewPr>
    <p:cSldViewPr>
      <p:cViewPr varScale="1">
        <p:scale>
          <a:sx n="104" d="100"/>
          <a:sy n="104" d="100"/>
        </p:scale>
        <p:origin x="138" y="210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/>
            <a:t>ΗΥ370</a:t>
          </a:r>
        </a:p>
        <a:p>
          <a:r>
            <a:rPr lang="el-GR" sz="1400" dirty="0"/>
            <a:t>Ψηφιακή Επεξεργασία Σήματος</a:t>
          </a:r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/>
            <a:t>ΗΥ371 Ψηφιακή Επεξεργασία Εικόνας</a:t>
          </a:r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/>
            <a:t>ΗΥ473 Αναγνώριση Προτύπων</a:t>
          </a:r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/>
            <a:t>ΗΥ570 Στατιστική Επεξεργασία Σήματος</a:t>
          </a:r>
        </a:p>
      </dgm:t>
    </dgm:pt>
    <dgm:pt modelId="{780727C6-E662-4948-B982-7471E1D460B9}" type="parTrans" cxnId="{9C4DCB5A-BC8D-41B4-A3DA-497C268E1D0E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sz="1200" dirty="0"/>
            <a:t>ΗΥ470</a:t>
          </a:r>
          <a:br>
            <a:rPr lang="el-GR" sz="1200" dirty="0"/>
          </a:br>
          <a:r>
            <a:rPr lang="el-GR" sz="1200" dirty="0"/>
            <a:t>Προχωρημένη Επεξεργασία Σήματος (από 202</a:t>
          </a:r>
          <a:r>
            <a:rPr lang="en-US" sz="1200" dirty="0"/>
            <a:t>5</a:t>
          </a:r>
          <a:r>
            <a:rPr lang="el-GR" sz="1200" dirty="0"/>
            <a:t>-2</a:t>
          </a:r>
          <a:r>
            <a:rPr lang="en-US" sz="1200" dirty="0"/>
            <a:t>6</a:t>
          </a:r>
          <a:r>
            <a:rPr lang="el-GR" sz="1200" dirty="0"/>
            <a:t>)</a:t>
          </a:r>
        </a:p>
      </dgm:t>
    </dgm:pt>
    <dgm:pt modelId="{024A48D0-F3FB-4853-B960-F5E8FD10A739}" type="parTrans" cxnId="{CD989991-6332-47E8-A5C9-9C33A4A83E6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/>
            <a:t>ΗΥ474 Τεχνολογία Πολυμέσων</a:t>
          </a:r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/>
            <a:t>ΗΥ471  Ανάλυση Εικόνας</a:t>
          </a:r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/>
            <a:t>ΗΥ578 </a:t>
          </a:r>
          <a:r>
            <a:rPr lang="en-US" sz="1200" dirty="0"/>
            <a:t/>
          </a:r>
          <a:br>
            <a:rPr lang="en-US" sz="1200" dirty="0"/>
          </a:br>
          <a:r>
            <a:rPr lang="el-GR" sz="1200" dirty="0"/>
            <a:t>Ψηφιακή Επεξεργασία Φωνής</a:t>
          </a:r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/>
            <a:t>ΗΥ215 </a:t>
          </a:r>
        </a:p>
        <a:p>
          <a:r>
            <a:rPr lang="el-GR" sz="1400" dirty="0"/>
            <a:t>Εφαρμοσμένα Μαθηματικά για Μηχανικούς</a:t>
          </a:r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>
        <a:solidFill>
          <a:schemeClr val="accent2">
            <a:alpha val="45000"/>
          </a:schemeClr>
        </a:solidFill>
        <a:ln>
          <a:prstDash val="dash"/>
        </a:ln>
      </dgm:spPr>
      <dgm:t>
        <a:bodyPr/>
        <a:lstStyle/>
        <a:p>
          <a:r>
            <a:rPr lang="el-GR" sz="1200" dirty="0"/>
            <a:t>ΗΥ572 Ψηφιακή Επεξεργασία Ήχου</a:t>
          </a:r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  <dgm:t>
        <a:bodyPr/>
        <a:lstStyle/>
        <a:p>
          <a:endParaRPr lang="el-GR"/>
        </a:p>
      </dgm:t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  <dgm:t>
        <a:bodyPr/>
        <a:lstStyle/>
        <a:p>
          <a:endParaRPr lang="el-GR"/>
        </a:p>
      </dgm:t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 custScaleX="10765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12-Feb-25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12-Feb-25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12-Feb-25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18" Type="http://schemas.openxmlformats.org/officeDocument/2006/relationships/image" Target="../media/image4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eg"/><Relationship Id="rId2" Type="http://schemas.openxmlformats.org/officeDocument/2006/relationships/image" Target="../media/image27.jpg"/><Relationship Id="rId16" Type="http://schemas.openxmlformats.org/officeDocument/2006/relationships/image" Target="../media/image41.jpe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png"/><Relationship Id="rId10" Type="http://schemas.openxmlformats.org/officeDocument/2006/relationships/image" Target="../media/image35.jpg"/><Relationship Id="rId19" Type="http://schemas.openxmlformats.org/officeDocument/2006/relationships/image" Target="../media/image44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215b/lectures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tu.edu/geo/community/seismology/learn/seismology-study/index.htm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bg1"/>
                </a:solidFill>
              </a:rPr>
              <a:t>Εαρινό Εξάμηνο 202</a:t>
            </a:r>
            <a:r>
              <a:rPr lang="en-US" sz="2400" dirty="0">
                <a:solidFill>
                  <a:schemeClr val="bg1"/>
                </a:solidFill>
              </a:rPr>
              <a:t>4-25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Μια μικρή εισαγωγή</a:t>
            </a:r>
            <a:r>
              <a:rPr lang="en-US" dirty="0"/>
              <a:t> </a:t>
            </a:r>
            <a:r>
              <a:rPr lang="el-GR" dirty="0"/>
              <a:t>στο μάθημα</a:t>
            </a:r>
          </a:p>
          <a:p>
            <a:endParaRPr lang="el-GR" dirty="0"/>
          </a:p>
          <a:p>
            <a:pPr algn="r"/>
            <a:r>
              <a:rPr lang="el-GR" sz="1600" dirty="0"/>
              <a:t>(…και στο εργαστήριο Επεξεργασίας Σήματος)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204865"/>
            <a:ext cx="3600400" cy="4386809"/>
          </a:xfrm>
        </p:spPr>
        <p:txBody>
          <a:bodyPr>
            <a:normAutofit/>
          </a:bodyPr>
          <a:lstStyle/>
          <a:p>
            <a:r>
              <a:rPr lang="el-GR" sz="2200" dirty="0" err="1"/>
              <a:t>Σελήσιος</a:t>
            </a:r>
            <a:r>
              <a:rPr lang="el-GR" sz="2200" dirty="0"/>
              <a:t> Στράτος</a:t>
            </a:r>
          </a:p>
          <a:p>
            <a:pPr lvl="1"/>
            <a:r>
              <a:rPr lang="el-GR" dirty="0"/>
              <a:t>Μεταπτυχιακός φοιτητής</a:t>
            </a:r>
            <a:endParaRPr lang="en-US" dirty="0"/>
          </a:p>
          <a:p>
            <a:r>
              <a:rPr lang="el-GR" sz="2200" u="sng" dirty="0"/>
              <a:t>Αγγελάκης Αλέξανδρος</a:t>
            </a:r>
          </a:p>
          <a:p>
            <a:pPr lvl="1"/>
            <a:r>
              <a:rPr lang="el-GR" dirty="0"/>
              <a:t>Μεταπτυχιακός φοιτητής</a:t>
            </a:r>
          </a:p>
          <a:p>
            <a:r>
              <a:rPr lang="el-GR" sz="2200" dirty="0" err="1"/>
              <a:t>Ζαϊμάι</a:t>
            </a:r>
            <a:r>
              <a:rPr lang="el-GR" sz="2200" dirty="0"/>
              <a:t> Μάριο</a:t>
            </a:r>
          </a:p>
          <a:p>
            <a:pPr lvl="1"/>
            <a:r>
              <a:rPr lang="el-GR" dirty="0"/>
              <a:t>ΔΕΠΡΟΦΟΙΤ</a:t>
            </a:r>
          </a:p>
          <a:p>
            <a:r>
              <a:rPr lang="el-GR" sz="2200" dirty="0"/>
              <a:t>Πατσούρα Ειρήνη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r>
              <a:rPr lang="el-GR" sz="2200" dirty="0"/>
              <a:t>Καπετανάκης Γιάννης</a:t>
            </a:r>
          </a:p>
          <a:p>
            <a:pPr lvl="1"/>
            <a:r>
              <a:rPr lang="el-GR" dirty="0"/>
              <a:t>ΔΕΠΡΟΦΟΙΤ</a:t>
            </a:r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556792"/>
            <a:ext cx="1272172" cy="762000"/>
          </a:xfrm>
        </p:spPr>
        <p:txBody>
          <a:bodyPr/>
          <a:lstStyle/>
          <a:p>
            <a:r>
              <a:rPr lang="el-GR" b="1" u="sng" dirty="0"/>
              <a:t>Βοηθοί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97868" y="2204864"/>
            <a:ext cx="3923927" cy="3921968"/>
          </a:xfrm>
        </p:spPr>
        <p:txBody>
          <a:bodyPr>
            <a:normAutofit/>
          </a:bodyPr>
          <a:lstStyle/>
          <a:p>
            <a:r>
              <a:rPr lang="el-GR" dirty="0"/>
              <a:t>Καφεντζής Γεώργιος</a:t>
            </a:r>
          </a:p>
          <a:p>
            <a:endParaRPr lang="el-GR" dirty="0"/>
          </a:p>
          <a:p>
            <a:r>
              <a:rPr lang="el-GR" dirty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Τρίτη-Πέμπτη</a:t>
            </a:r>
            <a:br>
              <a:rPr lang="el-GR" dirty="0"/>
            </a:br>
            <a:r>
              <a:rPr lang="el-GR" dirty="0"/>
              <a:t>13:00-14:00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Συνίσταται ένθερμα η προσυνεννόηση με </a:t>
            </a:r>
            <a:r>
              <a:rPr lang="en-US" dirty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577574"/>
            <a:ext cx="4416552" cy="762000"/>
          </a:xfrm>
        </p:spPr>
        <p:txBody>
          <a:bodyPr/>
          <a:lstStyle/>
          <a:p>
            <a:r>
              <a:rPr lang="el-GR" b="1" u="sng" dirty="0"/>
              <a:t>Διδάσκων</a:t>
            </a:r>
            <a:endParaRPr lang="en-US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204864"/>
            <a:ext cx="3456384" cy="4386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/>
              <a:t>Σισαμάκη</a:t>
            </a:r>
            <a:r>
              <a:rPr lang="el-GR" sz="2200" dirty="0"/>
              <a:t> Ειρήνη</a:t>
            </a:r>
          </a:p>
          <a:p>
            <a:pPr lvl="1"/>
            <a:r>
              <a:rPr lang="el-GR" dirty="0"/>
              <a:t>Υποψήφια διδάκτωρ</a:t>
            </a:r>
          </a:p>
          <a:p>
            <a:r>
              <a:rPr lang="el-GR" sz="2200" u="sng" dirty="0"/>
              <a:t>Καλαϊτζή Έλενα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r>
              <a:rPr lang="el-GR" sz="2200" u="sng" dirty="0" err="1"/>
              <a:t>Ραπτάκης</a:t>
            </a:r>
            <a:r>
              <a:rPr lang="el-GR" sz="2200" u="sng" dirty="0"/>
              <a:t> Μιχάλης</a:t>
            </a:r>
          </a:p>
          <a:p>
            <a:pPr lvl="1"/>
            <a:r>
              <a:rPr lang="el-GR" dirty="0"/>
              <a:t>Υποψήφιος Διδάκτωρ</a:t>
            </a:r>
          </a:p>
          <a:p>
            <a:r>
              <a:rPr lang="el-GR" sz="2200" dirty="0"/>
              <a:t>Τσαντά Γεωργία</a:t>
            </a:r>
          </a:p>
          <a:p>
            <a:pPr lvl="1"/>
            <a:r>
              <a:rPr lang="el-GR" dirty="0"/>
              <a:t>ΔΕΠΡΟΦΟΙΤ</a:t>
            </a:r>
          </a:p>
          <a:p>
            <a:r>
              <a:rPr lang="el-GR" sz="2200" smtClean="0"/>
              <a:t>Τσαγκαράκης </a:t>
            </a:r>
            <a:r>
              <a:rPr lang="el-GR" sz="2200" dirty="0"/>
              <a:t>Παντελής</a:t>
            </a:r>
          </a:p>
          <a:p>
            <a:pPr lvl="1"/>
            <a:r>
              <a:rPr lang="el-GR" dirty="0"/>
              <a:t>ΔΕΠΡΟΦΟΙΤ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533184" cy="3352801"/>
          </a:xfrm>
        </p:spPr>
        <p:txBody>
          <a:bodyPr>
            <a:normAutofit/>
          </a:bodyPr>
          <a:lstStyle/>
          <a:p>
            <a:r>
              <a:rPr lang="el-GR" dirty="0"/>
              <a:t>Παρασκευή, 1</a:t>
            </a:r>
            <a:r>
              <a:rPr lang="en-US" dirty="0"/>
              <a:t>4</a:t>
            </a:r>
            <a:r>
              <a:rPr lang="el-GR" dirty="0"/>
              <a:t>:00-1</a:t>
            </a:r>
            <a:r>
              <a:rPr lang="en-US" dirty="0"/>
              <a:t>6</a:t>
            </a:r>
            <a:r>
              <a:rPr lang="el-GR" dirty="0"/>
              <a:t>:00, ΑΜΦ. ΣΟ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860032" cy="3352801"/>
          </a:xfrm>
        </p:spPr>
        <p:txBody>
          <a:bodyPr>
            <a:normAutofit/>
          </a:bodyPr>
          <a:lstStyle/>
          <a:p>
            <a:r>
              <a:rPr lang="el-GR" dirty="0"/>
              <a:t>Τρίτη, 1</a:t>
            </a:r>
            <a:r>
              <a:rPr lang="en-US" dirty="0"/>
              <a:t>4</a:t>
            </a:r>
            <a:r>
              <a:rPr lang="el-GR" dirty="0"/>
              <a:t>:00-1</a:t>
            </a:r>
            <a:r>
              <a:rPr lang="en-US" dirty="0"/>
              <a:t>6</a:t>
            </a:r>
            <a:r>
              <a:rPr lang="el-GR" dirty="0"/>
              <a:t>:00, ΑΜΦ. ΣΟ</a:t>
            </a:r>
          </a:p>
          <a:p>
            <a:r>
              <a:rPr lang="el-GR" dirty="0"/>
              <a:t>Πέμπτη, 1</a:t>
            </a:r>
            <a:r>
              <a:rPr lang="en-US" dirty="0"/>
              <a:t>4</a:t>
            </a:r>
            <a:r>
              <a:rPr lang="el-GR" dirty="0"/>
              <a:t>:00-1</a:t>
            </a:r>
            <a:r>
              <a:rPr lang="en-US" dirty="0"/>
              <a:t>6</a:t>
            </a:r>
            <a:r>
              <a:rPr lang="el-GR" dirty="0"/>
              <a:t>:00, ΑΜΦ. ΣΟ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Πότε διδάσκεται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Σειρές Ασκήσεων Α</a:t>
            </a:r>
            <a:r>
              <a:rPr lang="en-US" b="1" dirty="0"/>
              <a:t>                                                </a:t>
            </a:r>
            <a:r>
              <a:rPr lang="el-GR" b="1" dirty="0"/>
              <a:t>      </a:t>
            </a:r>
            <a:r>
              <a:rPr lang="el-GR" dirty="0"/>
              <a:t>15%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Υποχρεωτικά: σε ~15ήμερη βάση</a:t>
            </a:r>
            <a:r>
              <a:rPr lang="en-US" dirty="0"/>
              <a:t> (~</a:t>
            </a:r>
            <a:r>
              <a:rPr lang="el-GR" dirty="0"/>
              <a:t>6</a:t>
            </a:r>
            <a:r>
              <a:rPr lang="en-US" dirty="0"/>
              <a:t> </a:t>
            </a:r>
            <a:r>
              <a:rPr lang="el-GR" dirty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Η απάντηση κάθε άσκησης θα δίνεται</a:t>
            </a:r>
            <a:r>
              <a:rPr lang="en-US" dirty="0"/>
              <a:t> </a:t>
            </a:r>
            <a:r>
              <a:rPr lang="el-GR" dirty="0"/>
              <a:t>στην εκφώνηση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Σειρές Εργαστηρίων Ε</a:t>
            </a:r>
            <a:r>
              <a:rPr lang="en-US" b="1" dirty="0"/>
              <a:t>                                           </a:t>
            </a:r>
            <a:r>
              <a:rPr lang="el-GR" b="1" dirty="0"/>
              <a:t>      </a:t>
            </a:r>
            <a:r>
              <a:rPr lang="el-GR" dirty="0"/>
              <a:t>15%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Υποχρεωτικά: σε ~</a:t>
            </a:r>
            <a:r>
              <a:rPr lang="en-US" dirty="0"/>
              <a:t>1</a:t>
            </a:r>
            <a:r>
              <a:rPr lang="el-GR" dirty="0"/>
              <a:t>0ήμερη βάση</a:t>
            </a:r>
            <a:r>
              <a:rPr lang="en-US" dirty="0"/>
              <a:t> (~</a:t>
            </a:r>
            <a:r>
              <a:rPr lang="el-GR" dirty="0"/>
              <a:t>5</a:t>
            </a:r>
            <a:r>
              <a:rPr lang="en-US" dirty="0"/>
              <a:t> </a:t>
            </a:r>
            <a:r>
              <a:rPr lang="el-GR" dirty="0"/>
              <a:t>σειρές)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Πρόοδος Π</a:t>
            </a:r>
            <a:r>
              <a:rPr lang="el-GR" dirty="0"/>
              <a:t> </a:t>
            </a:r>
            <a:r>
              <a:rPr lang="en-US" dirty="0"/>
              <a:t>                        </a:t>
            </a:r>
            <a:r>
              <a:rPr lang="el-GR" dirty="0"/>
              <a:t>     </a:t>
            </a:r>
            <a:r>
              <a:rPr lang="en-US" dirty="0"/>
              <a:t>                                      </a:t>
            </a:r>
            <a:r>
              <a:rPr lang="el-GR" dirty="0"/>
              <a:t> 30% 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/>
              <a:t>Ανοιχτές σημειώσεις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Τελική Εξέταση Τ</a:t>
            </a:r>
            <a:r>
              <a:rPr lang="el-GR" dirty="0"/>
              <a:t> </a:t>
            </a:r>
            <a:r>
              <a:rPr lang="en-US" dirty="0"/>
              <a:t>                  </a:t>
            </a:r>
            <a:r>
              <a:rPr lang="el-GR" dirty="0"/>
              <a:t>     </a:t>
            </a:r>
            <a:r>
              <a:rPr lang="en-US" dirty="0"/>
              <a:t>                      </a:t>
            </a:r>
            <a:r>
              <a:rPr lang="el-GR" dirty="0"/>
              <a:t>40% ή 70%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/>
              <a:t>Ανοιχτές σημειώσεις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Ρήτρα: </a:t>
            </a:r>
            <a:r>
              <a:rPr lang="el-GR" b="1" dirty="0"/>
              <a:t>Τ &gt;= 5.0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/>
              <a:t>Αν Τ &gt;= 5.0, τότε Β = </a:t>
            </a:r>
            <a:r>
              <a:rPr lang="en-US" b="1" dirty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B1 = 0.</a:t>
            </a:r>
            <a:r>
              <a:rPr lang="el-GR" dirty="0"/>
              <a:t>15</a:t>
            </a:r>
            <a:r>
              <a:rPr lang="en-US" dirty="0"/>
              <a:t>A</a:t>
            </a:r>
            <a:r>
              <a:rPr lang="el-GR" dirty="0"/>
              <a:t> + 0.15Ε</a:t>
            </a:r>
            <a:r>
              <a:rPr lang="en-US" dirty="0"/>
              <a:t> + 0.</a:t>
            </a:r>
            <a:r>
              <a:rPr lang="el-GR" dirty="0"/>
              <a:t>7</a:t>
            </a:r>
            <a:r>
              <a:rPr lang="en-US" dirty="0"/>
              <a:t>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B2 = 0.</a:t>
            </a:r>
            <a:r>
              <a:rPr lang="el-GR" dirty="0"/>
              <a:t>15</a:t>
            </a:r>
            <a:r>
              <a:rPr lang="en-US" dirty="0"/>
              <a:t>A + </a:t>
            </a:r>
            <a:r>
              <a:rPr lang="el-GR" dirty="0"/>
              <a:t>0.15Ε + </a:t>
            </a:r>
            <a:r>
              <a:rPr lang="en-US" dirty="0"/>
              <a:t>0.3</a:t>
            </a:r>
            <a:r>
              <a:rPr lang="el-GR" dirty="0"/>
              <a:t>Π + </a:t>
            </a:r>
            <a:r>
              <a:rPr lang="el-GR" dirty="0" smtClean="0"/>
              <a:t>0.</a:t>
            </a:r>
            <a:r>
              <a:rPr lang="en-US" dirty="0" smtClean="0"/>
              <a:t>4</a:t>
            </a:r>
            <a:r>
              <a:rPr lang="el-GR" dirty="0" smtClean="0"/>
              <a:t>Τ</a:t>
            </a:r>
            <a:endParaRPr lang="el-G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/>
              <a:t>Αλλιώς </a:t>
            </a:r>
            <a:r>
              <a:rPr lang="en-US" b="1" dirty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Μετρούν </a:t>
            </a:r>
            <a:r>
              <a:rPr lang="el-GR" sz="2800" dirty="0"/>
              <a:t>15%</a:t>
            </a:r>
            <a:endParaRPr lang="en-US" dirty="0"/>
          </a:p>
          <a:p>
            <a:pPr lvl="1"/>
            <a:r>
              <a:rPr lang="el-GR" dirty="0"/>
              <a:t>Θεωρητικές</a:t>
            </a:r>
          </a:p>
          <a:p>
            <a:pPr marL="274320" lvl="1" indent="0">
              <a:buNone/>
            </a:pPr>
            <a:endParaRPr lang="el-GR" sz="1100" dirty="0"/>
          </a:p>
          <a:p>
            <a:r>
              <a:rPr lang="el-GR" b="1" dirty="0"/>
              <a:t>ΠΟΛΥ</a:t>
            </a:r>
            <a:r>
              <a:rPr lang="el-GR" dirty="0"/>
              <a:t> σημαντικές για την κατανόηση του μαθήματος</a:t>
            </a:r>
          </a:p>
          <a:p>
            <a:endParaRPr lang="el-GR" sz="900" dirty="0"/>
          </a:p>
          <a:p>
            <a:r>
              <a:rPr lang="el-GR" dirty="0"/>
              <a:t>Οι θεωρητικές ασκήσεις παραδίδονται </a:t>
            </a:r>
            <a:r>
              <a:rPr lang="el-GR" b="1" dirty="0"/>
              <a:t>γραπτά ή ηλεκτρονικά</a:t>
            </a:r>
            <a:r>
              <a:rPr lang="el-GR" dirty="0"/>
              <a:t> ως την ώρα που αναγράφεται επάνω στο φύλλο ασκήσεων</a:t>
            </a:r>
          </a:p>
          <a:p>
            <a:endParaRPr lang="el-GR" sz="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Ασκήσεις – ηλεκτρονικό παραδοτέο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Για τις θεωρητικές ασκήσεις, η μορφή του ηλεκτρονικού </a:t>
            </a:r>
            <a:br>
              <a:rPr lang="el-GR" dirty="0"/>
            </a:br>
            <a:r>
              <a:rPr lang="el-GR" dirty="0"/>
              <a:t>παραδοτέου σας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  <a:br>
              <a:rPr lang="el-GR" dirty="0"/>
            </a:b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Θα περιλαμβάνεται ένα αρχείο </a:t>
            </a:r>
            <a:r>
              <a:rPr lang="el-GR" b="1" dirty="0"/>
              <a:t>γραπτών</a:t>
            </a:r>
            <a:r>
              <a:rPr lang="el-GR" dirty="0"/>
              <a:t> λύσεων ως </a:t>
            </a:r>
            <a:r>
              <a:rPr lang="el-GR" sz="2800" b="1" dirty="0"/>
              <a:t>ένα</a:t>
            </a:r>
            <a:r>
              <a:rPr lang="el-GR" dirty="0"/>
              <a:t> ενιαίο αρχείο, </a:t>
            </a:r>
            <a:br>
              <a:rPr lang="el-GR" dirty="0"/>
            </a:br>
            <a:r>
              <a:rPr lang="el-GR" b="1" dirty="0"/>
              <a:t>μορφής PDF ή DOC</a:t>
            </a:r>
            <a:r>
              <a:rPr lang="el-GR" dirty="0"/>
              <a:t>.</a:t>
            </a:r>
          </a:p>
          <a:p>
            <a:pPr marL="274320" lvl="1" indent="0">
              <a:buNone/>
            </a:pPr>
            <a:endParaRPr lang="el-GR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Λεπτομέρειες θα βρείτε στη σελίδα των ασκήσεων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Η ηλεκτρονική παράδοση γίνεται αποκλειστικά</a:t>
            </a:r>
            <a:r>
              <a:rPr lang="el-GR" dirty="0"/>
              <a:t> με τον τρόπο που αναφέρεται στο φυλλάδιο των ασκήσεων.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009" y="3212976"/>
            <a:ext cx="1945497" cy="12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Μετρούν </a:t>
            </a:r>
            <a:r>
              <a:rPr lang="el-GR" sz="2800" dirty="0"/>
              <a:t>15%</a:t>
            </a:r>
            <a:endParaRPr lang="en-US" dirty="0"/>
          </a:p>
          <a:p>
            <a:pPr lvl="1"/>
            <a:r>
              <a:rPr lang="el-GR" dirty="0"/>
              <a:t>Αποκλειστικά πρακτικές ασκήσεις (</a:t>
            </a:r>
            <a:r>
              <a:rPr lang="en-US" sz="2600" b="1" dirty="0"/>
              <a:t>Python</a:t>
            </a:r>
            <a:r>
              <a:rPr lang="en-US" dirty="0"/>
              <a:t>)</a:t>
            </a:r>
            <a:endParaRPr lang="el-GR" dirty="0"/>
          </a:p>
          <a:p>
            <a:pPr lvl="1"/>
            <a:endParaRPr lang="el-GR" sz="1100" dirty="0"/>
          </a:p>
          <a:p>
            <a:r>
              <a:rPr lang="el-GR" b="1" dirty="0"/>
              <a:t>ΠΟΛΥ</a:t>
            </a:r>
            <a:r>
              <a:rPr lang="el-GR" dirty="0"/>
              <a:t> σημαντικές για την κατανόηση του μαθήματος</a:t>
            </a:r>
          </a:p>
          <a:p>
            <a:endParaRPr lang="el-GR" sz="900" dirty="0"/>
          </a:p>
          <a:p>
            <a:r>
              <a:rPr lang="el-GR" dirty="0"/>
              <a:t>Τα εργαστήρια παραδίδονται </a:t>
            </a:r>
            <a:r>
              <a:rPr lang="el-GR" b="1" dirty="0"/>
              <a:t>αποκλειστικά ηλεκτρονικά</a:t>
            </a:r>
            <a:r>
              <a:rPr lang="el-GR" dirty="0"/>
              <a:t> ως την ώρα που αναγράφεται επάνω στο φύλλο ασκήσεων και με τον τρόπο που αναφέρεται στο αρχείο του εργαστηρίου</a:t>
            </a:r>
          </a:p>
          <a:p>
            <a:endParaRPr lang="el-GR" sz="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ython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05" y="274638"/>
            <a:ext cx="1190985" cy="13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/>
              <a:t>Μετρά 30%</a:t>
            </a:r>
            <a:endParaRPr lang="en-US" sz="2800" dirty="0"/>
          </a:p>
          <a:p>
            <a:pPr lvl="1"/>
            <a:r>
              <a:rPr lang="el-GR" sz="2400" dirty="0"/>
              <a:t>Προαιρετική και βοηθητική</a:t>
            </a:r>
          </a:p>
          <a:p>
            <a:endParaRPr lang="el-GR" sz="2800" dirty="0"/>
          </a:p>
          <a:p>
            <a:r>
              <a:rPr lang="el-GR" sz="2800" dirty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τηλέφωνα!</a:t>
            </a:r>
          </a:p>
          <a:p>
            <a:endParaRPr lang="el-GR" sz="2800" dirty="0"/>
          </a:p>
          <a:p>
            <a:r>
              <a:rPr lang="el-GR" sz="2800" dirty="0"/>
              <a:t>Πραγματοποίηση στα μέσα του εξαμήνου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/>
              <a:t>Μετρά 40% ή 70%</a:t>
            </a:r>
            <a:endParaRPr lang="en-US" sz="2800" dirty="0"/>
          </a:p>
          <a:p>
            <a:pPr lvl="1"/>
            <a:r>
              <a:rPr lang="el-GR" sz="2400" dirty="0"/>
              <a:t>Ρήτρα: 5.0</a:t>
            </a:r>
            <a:r>
              <a:rPr lang="en-US" sz="2400" dirty="0"/>
              <a:t>/10.0</a:t>
            </a:r>
            <a:endParaRPr lang="el-GR" sz="2400" dirty="0"/>
          </a:p>
          <a:p>
            <a:endParaRPr lang="el-GR" sz="2800" dirty="0"/>
          </a:p>
          <a:p>
            <a:r>
              <a:rPr lang="el-GR" sz="2800" dirty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τηλέφωνα!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Ευκαιρίες Βαθμολόγησης (Ε. ΒΑ.)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/>
              <a:t>Ερωτήσεις (μη τετριμμένες) κατά τη διάρκεια της διάλεξης</a:t>
            </a:r>
            <a:endParaRPr lang="en-US" dirty="0"/>
          </a:p>
          <a:p>
            <a:endParaRPr lang="el-GR" dirty="0"/>
          </a:p>
          <a:p>
            <a:r>
              <a:rPr lang="en-US" dirty="0"/>
              <a:t>~</a:t>
            </a:r>
            <a:r>
              <a:rPr lang="el-GR" dirty="0"/>
              <a:t>2</a:t>
            </a:r>
            <a:r>
              <a:rPr lang="en-US" dirty="0"/>
              <a:t>-</a:t>
            </a:r>
            <a:r>
              <a:rPr lang="el-GR" dirty="0"/>
              <a:t>3 Ε.ΒΑ. σε κάθε (σχεδόν) διάλεξη</a:t>
            </a:r>
          </a:p>
          <a:p>
            <a:endParaRPr lang="el-GR" dirty="0"/>
          </a:p>
          <a:p>
            <a:r>
              <a:rPr lang="el-GR" dirty="0"/>
              <a:t>0.05 μονάδες/Ε.ΒΑ στο συνολικό βαθμό σας</a:t>
            </a:r>
          </a:p>
          <a:p>
            <a:endParaRPr lang="el-GR" dirty="0"/>
          </a:p>
          <a:p>
            <a:r>
              <a:rPr lang="el-GR" dirty="0"/>
              <a:t>Μέχρι 20 Ε.ΒΑ ανά φοιτητή/</a:t>
            </a:r>
            <a:r>
              <a:rPr lang="el-GR" dirty="0" err="1"/>
              <a:t>τρια</a:t>
            </a:r>
            <a:r>
              <a:rPr lang="el-GR" dirty="0"/>
              <a:t> (μέχρι +1.0 μονάδα στον τελικό βαθμό)</a:t>
            </a:r>
          </a:p>
          <a:p>
            <a:endParaRPr lang="el-GR" dirty="0"/>
          </a:p>
          <a:p>
            <a:r>
              <a:rPr lang="el-GR" dirty="0"/>
              <a:t>Οι απαντήσεις δίνονται σε πραγματικό χρόνο κατά τη διάρκεια της διάλεξης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7626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Από 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sz="2400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/>
              <a:t>Για 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sz="3200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sz="3200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και άλλων πολλών…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/>
              <a:t>Στο εξωτερικό</a:t>
            </a:r>
            <a:r>
              <a:rPr lang="en-US" sz="2000" dirty="0"/>
              <a:t> (</a:t>
            </a:r>
            <a:r>
              <a:rPr lang="el-GR" sz="2000" dirty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το ΗΥ215?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153" y="5769332"/>
            <a:ext cx="722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https://signalprocessingsociety.org/our-story/multimedia-content</a:t>
            </a:r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/>
              <a:t>Βεβαιωθείτε ότι το θέμα είναι συγκεκριμένο και αναπαριστά το περιεχόμενο (Το "Ερώτηση" δεν είναι καλό θέμα</a:t>
            </a:r>
            <a:r>
              <a:rPr lang="en-US" sz="1400" dirty="0"/>
              <a:t>, </a:t>
            </a:r>
            <a:r>
              <a:rPr lang="el-GR" sz="1400" dirty="0"/>
              <a:t>το </a:t>
            </a:r>
            <a:r>
              <a:rPr lang="en-US" sz="1400" dirty="0"/>
              <a:t>“</a:t>
            </a:r>
            <a:r>
              <a:rPr lang="el-GR" sz="1400" dirty="0"/>
              <a:t>Ερώτηση για ιδιότητες συνάρτησης Δέλτα</a:t>
            </a:r>
            <a:r>
              <a:rPr lang="en-US" sz="1400" dirty="0"/>
              <a:t>” </a:t>
            </a:r>
            <a:r>
              <a:rPr lang="el-GR" sz="1400" dirty="0"/>
              <a:t>είναι ένα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/>
              <a:t>Ένας 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/>
              <a:t>".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(</a:t>
            </a:r>
            <a:r>
              <a:rPr lang="el-GR" dirty="0" err="1"/>
              <a:t>Εύδοξος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60" y="2547471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0" y="4250553"/>
            <a:ext cx="1632489" cy="22991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" y="1742777"/>
            <a:ext cx="1632489" cy="2321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6746052" y="2520903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6651323" y="2459682"/>
            <a:ext cx="2520280" cy="3384376"/>
          </a:xfrm>
          <a:prstGeom prst="roundRect">
            <a:avLst>
              <a:gd name="adj" fmla="val 3318"/>
            </a:avLst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3084030" y="2417503"/>
            <a:ext cx="2520280" cy="3456384"/>
          </a:xfrm>
          <a:prstGeom prst="roundRect">
            <a:avLst>
              <a:gd name="adj" fmla="val 468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F00B4020-581F-D9F5-A31B-5E849444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02" y="1686744"/>
            <a:ext cx="1682219" cy="232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B537F674-3C47-027B-FEFB-A9B7587AD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44" y="4248701"/>
            <a:ext cx="1682219" cy="22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748442" y="2339290"/>
            <a:ext cx="5127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https://www.csd.uoc.gr/~hy215b/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lectures</a:t>
            </a:r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8" y="2996952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>
                <a:solidFill>
                  <a:schemeClr val="bg1"/>
                </a:solidFill>
              </a:rPr>
              <a:t>site </a:t>
            </a:r>
            <a:r>
              <a:rPr lang="el-GR" sz="2000" dirty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5E1E1A5B-79AD-AB78-EFBE-60263749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096" y="2689583"/>
            <a:ext cx="5688632" cy="3926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796" y="1628800"/>
            <a:ext cx="3168352" cy="504056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2015-16:</a:t>
            </a:r>
          </a:p>
          <a:p>
            <a:pPr lvl="1"/>
            <a:r>
              <a:rPr lang="el-GR" sz="2100" dirty="0"/>
              <a:t>331 εγγεγραμμένοι</a:t>
            </a:r>
          </a:p>
          <a:p>
            <a:pPr lvl="1"/>
            <a:r>
              <a:rPr lang="el-GR" sz="2100" dirty="0"/>
              <a:t>127 επιτυχόντες</a:t>
            </a:r>
          </a:p>
          <a:p>
            <a:pPr lvl="2"/>
            <a:r>
              <a:rPr lang="en-US" sz="1900" dirty="0"/>
              <a:t>No data</a:t>
            </a:r>
            <a:endParaRPr lang="el-GR" sz="1900" dirty="0"/>
          </a:p>
          <a:p>
            <a:pPr lvl="1"/>
            <a:r>
              <a:rPr lang="el-GR" sz="2100" dirty="0"/>
              <a:t>38,3%</a:t>
            </a:r>
          </a:p>
          <a:p>
            <a:pPr lvl="1"/>
            <a:endParaRPr lang="el-GR" sz="900" dirty="0"/>
          </a:p>
          <a:p>
            <a:r>
              <a:rPr lang="el-GR" dirty="0"/>
              <a:t>2016-17:</a:t>
            </a:r>
          </a:p>
          <a:p>
            <a:pPr lvl="1"/>
            <a:r>
              <a:rPr lang="el-GR" sz="2100" dirty="0"/>
              <a:t>294 εγγεγραμμένοι</a:t>
            </a:r>
          </a:p>
          <a:p>
            <a:pPr lvl="1"/>
            <a:r>
              <a:rPr lang="el-GR" sz="2100" dirty="0"/>
              <a:t>92 επιτυχόντες</a:t>
            </a:r>
            <a:endParaRPr lang="en-US" sz="2100" dirty="0"/>
          </a:p>
          <a:p>
            <a:pPr lvl="2"/>
            <a:r>
              <a:rPr lang="en-US" sz="1900" dirty="0"/>
              <a:t>139 </a:t>
            </a:r>
            <a:r>
              <a:rPr lang="el-GR" sz="1900" dirty="0"/>
              <a:t>ήρθαν για εξέταση</a:t>
            </a:r>
          </a:p>
          <a:p>
            <a:pPr lvl="1"/>
            <a:r>
              <a:rPr lang="el-GR" sz="2100" dirty="0"/>
              <a:t>31,2% (ή </a:t>
            </a:r>
            <a:r>
              <a:rPr lang="el-GR" sz="2100" b="1" dirty="0">
                <a:solidFill>
                  <a:schemeClr val="tx1"/>
                </a:solidFill>
              </a:rPr>
              <a:t>66,2%</a:t>
            </a:r>
            <a:r>
              <a:rPr lang="el-GR" sz="2100" dirty="0"/>
              <a:t>)</a:t>
            </a:r>
          </a:p>
          <a:p>
            <a:pPr lvl="1"/>
            <a:endParaRPr lang="el-GR" sz="2400" dirty="0"/>
          </a:p>
          <a:p>
            <a:r>
              <a:rPr lang="el-GR" dirty="0"/>
              <a:t>2017-18:</a:t>
            </a:r>
          </a:p>
          <a:p>
            <a:pPr lvl="1"/>
            <a:r>
              <a:rPr lang="el-GR" sz="2100" dirty="0"/>
              <a:t>322 εγγεγραμμένοι</a:t>
            </a:r>
          </a:p>
          <a:p>
            <a:pPr lvl="1"/>
            <a:r>
              <a:rPr lang="el-GR" sz="2100" dirty="0"/>
              <a:t>81 επιτυχόντες</a:t>
            </a:r>
          </a:p>
          <a:p>
            <a:pPr lvl="2"/>
            <a:r>
              <a:rPr lang="el-GR" sz="1900" dirty="0"/>
              <a:t>171 ήρθαν για εξέταση</a:t>
            </a:r>
          </a:p>
          <a:p>
            <a:pPr lvl="1"/>
            <a:r>
              <a:rPr lang="el-GR" sz="2100" dirty="0"/>
              <a:t>25,1% (ή </a:t>
            </a:r>
            <a:r>
              <a:rPr lang="el-GR" sz="2100" b="1" dirty="0">
                <a:solidFill>
                  <a:schemeClr val="tx1"/>
                </a:solidFill>
              </a:rPr>
              <a:t>47,3%</a:t>
            </a:r>
            <a:r>
              <a:rPr lang="el-GR" sz="2100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Στατιστικά</a:t>
            </a:r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244" y="4519488"/>
            <a:ext cx="2751832" cy="2063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3574132" y="1647499"/>
            <a:ext cx="4824536" cy="5021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/>
              <a:t>2018-19:</a:t>
            </a:r>
          </a:p>
          <a:p>
            <a:pPr lvl="1"/>
            <a:r>
              <a:rPr lang="el-GR" sz="1900" dirty="0"/>
              <a:t>381 εγγεγραμμένοι</a:t>
            </a:r>
          </a:p>
          <a:p>
            <a:pPr lvl="1"/>
            <a:r>
              <a:rPr lang="el-GR" sz="1900" dirty="0"/>
              <a:t>153 επιτυχόντες</a:t>
            </a:r>
          </a:p>
          <a:p>
            <a:pPr lvl="2"/>
            <a:r>
              <a:rPr lang="el-GR" sz="1700" dirty="0"/>
              <a:t>246 ήρθαν για εξέταση</a:t>
            </a:r>
          </a:p>
          <a:p>
            <a:pPr lvl="1"/>
            <a:r>
              <a:rPr lang="el-GR" sz="1900" dirty="0"/>
              <a:t>40,1% (ή </a:t>
            </a:r>
            <a:r>
              <a:rPr lang="el-GR" sz="1900" b="1" dirty="0">
                <a:solidFill>
                  <a:schemeClr val="tx1"/>
                </a:solidFill>
              </a:rPr>
              <a:t>62,2%</a:t>
            </a:r>
            <a:r>
              <a:rPr lang="el-GR" sz="1900" dirty="0"/>
              <a:t>)</a:t>
            </a:r>
            <a:endParaRPr lang="en-US" sz="1900" dirty="0"/>
          </a:p>
          <a:p>
            <a:pPr lvl="1"/>
            <a:endParaRPr lang="en-US" sz="400" dirty="0"/>
          </a:p>
          <a:p>
            <a:r>
              <a:rPr lang="el-GR" sz="2200" dirty="0"/>
              <a:t>201</a:t>
            </a:r>
            <a:r>
              <a:rPr lang="en-US" sz="2200" dirty="0"/>
              <a:t>9</a:t>
            </a:r>
            <a:r>
              <a:rPr lang="el-GR" sz="2200" dirty="0"/>
              <a:t>-</a:t>
            </a:r>
            <a:r>
              <a:rPr lang="en-US" sz="2200" dirty="0"/>
              <a:t>20 (hybrid)</a:t>
            </a:r>
            <a:r>
              <a:rPr lang="el-GR" sz="2200" dirty="0"/>
              <a:t>:</a:t>
            </a:r>
          </a:p>
          <a:p>
            <a:pPr lvl="1"/>
            <a:r>
              <a:rPr lang="el-GR" sz="1900" dirty="0"/>
              <a:t>354 εγγεγραμμένοι</a:t>
            </a:r>
          </a:p>
          <a:p>
            <a:pPr lvl="1"/>
            <a:r>
              <a:rPr lang="el-GR" sz="1900" dirty="0"/>
              <a:t>1</a:t>
            </a:r>
            <a:r>
              <a:rPr lang="en-US" sz="1900" dirty="0"/>
              <a:t>2</a:t>
            </a:r>
            <a:r>
              <a:rPr lang="el-GR" sz="1900" dirty="0"/>
              <a:t>9 επιτυχόντες</a:t>
            </a:r>
          </a:p>
          <a:p>
            <a:pPr lvl="2"/>
            <a:r>
              <a:rPr lang="el-GR" sz="1700" dirty="0"/>
              <a:t>182 ήρθαν για εξέταση</a:t>
            </a:r>
          </a:p>
          <a:p>
            <a:pPr lvl="1"/>
            <a:r>
              <a:rPr lang="en-US" sz="1900" dirty="0"/>
              <a:t>36</a:t>
            </a:r>
            <a:r>
              <a:rPr lang="el-GR" sz="1900" dirty="0"/>
              <a:t>,4% (ή </a:t>
            </a:r>
            <a:r>
              <a:rPr lang="el-GR" sz="1900" b="1" dirty="0">
                <a:solidFill>
                  <a:schemeClr val="tx1"/>
                </a:solidFill>
              </a:rPr>
              <a:t>70,8%</a:t>
            </a:r>
            <a:r>
              <a:rPr lang="el-GR" sz="1900" dirty="0"/>
              <a:t>)</a:t>
            </a:r>
          </a:p>
          <a:p>
            <a:pPr marL="274320" lvl="1" indent="0">
              <a:buNone/>
            </a:pPr>
            <a:endParaRPr lang="el-GR" sz="2600" dirty="0"/>
          </a:p>
          <a:p>
            <a:r>
              <a:rPr lang="el-GR" sz="2200" dirty="0"/>
              <a:t>2020-</a:t>
            </a:r>
            <a:r>
              <a:rPr lang="en-US" sz="2200" dirty="0"/>
              <a:t>2</a:t>
            </a:r>
            <a:r>
              <a:rPr lang="el-GR" sz="2200" dirty="0"/>
              <a:t>1: (</a:t>
            </a:r>
            <a:r>
              <a:rPr lang="en-US" sz="1200" b="1" dirty="0"/>
              <a:t>remote, Covid19</a:t>
            </a:r>
            <a:r>
              <a:rPr lang="en-US" sz="2200" dirty="0"/>
              <a:t>)</a:t>
            </a:r>
            <a:endParaRPr lang="el-GR" sz="2200" dirty="0"/>
          </a:p>
          <a:p>
            <a:pPr lvl="1"/>
            <a:r>
              <a:rPr lang="el-GR" sz="1900" dirty="0"/>
              <a:t>401 εγγεγραμμένοι</a:t>
            </a:r>
          </a:p>
          <a:p>
            <a:pPr lvl="1"/>
            <a:r>
              <a:rPr lang="el-GR" sz="1900" dirty="0"/>
              <a:t>120 επιτυχόντες</a:t>
            </a:r>
          </a:p>
          <a:p>
            <a:pPr lvl="2"/>
            <a:r>
              <a:rPr lang="el-GR" sz="1700" dirty="0"/>
              <a:t>251 ήρθαν για εξέταση</a:t>
            </a:r>
          </a:p>
          <a:p>
            <a:pPr lvl="1"/>
            <a:r>
              <a:rPr lang="el-GR" sz="1900" dirty="0"/>
              <a:t>29,9% (ή </a:t>
            </a:r>
            <a:r>
              <a:rPr lang="el-GR" sz="1900" b="1" dirty="0">
                <a:solidFill>
                  <a:schemeClr val="tx1"/>
                </a:solidFill>
              </a:rPr>
              <a:t>47,8%</a:t>
            </a:r>
            <a:r>
              <a:rPr lang="el-GR" sz="1900" dirty="0"/>
              <a:t>)</a:t>
            </a:r>
          </a:p>
          <a:p>
            <a:endParaRPr lang="el-GR" sz="2300" dirty="0"/>
          </a:p>
        </p:txBody>
      </p:sp>
      <p:sp>
        <p:nvSpPr>
          <p:cNvPr id="4" name="Vertical Scroll 3"/>
          <p:cNvSpPr/>
          <p:nvPr/>
        </p:nvSpPr>
        <p:spPr>
          <a:xfrm>
            <a:off x="8758708" y="175306"/>
            <a:ext cx="3096344" cy="1296144"/>
          </a:xfrm>
          <a:prstGeom prst="verticalScroll">
            <a:avLst>
              <a:gd name="adj" fmla="val 7776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u="sng" dirty="0"/>
              <a:t>Επιτυχόντες/έτος: </a:t>
            </a:r>
            <a:r>
              <a:rPr lang="en-US" sz="2000" b="1" u="sng" dirty="0"/>
              <a:t>~3</a:t>
            </a:r>
            <a:r>
              <a:rPr lang="el-GR" sz="2000" b="1" u="sng" dirty="0"/>
              <a:t>6</a:t>
            </a:r>
            <a:r>
              <a:rPr lang="en-US" sz="2000" b="1" u="sng" dirty="0"/>
              <a:t>%</a:t>
            </a:r>
          </a:p>
          <a:p>
            <a:pPr algn="ctr"/>
            <a:r>
              <a:rPr lang="el-GR" dirty="0"/>
              <a:t>Πολύ παραπάνω (~64%) αν υπολογιστεί με βάση τους </a:t>
            </a:r>
            <a:r>
              <a:rPr lang="en-US" dirty="0"/>
              <a:t>“</a:t>
            </a:r>
            <a:r>
              <a:rPr lang="el-GR" dirty="0"/>
              <a:t>ενεργούς</a:t>
            </a:r>
            <a:r>
              <a:rPr lang="en-US" dirty="0"/>
              <a:t>”</a:t>
            </a:r>
            <a:r>
              <a:rPr lang="el-GR" dirty="0"/>
              <a:t> φοιτητές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598468" y="1619791"/>
            <a:ext cx="3479518" cy="5049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/>
              <a:t>20</a:t>
            </a:r>
            <a:r>
              <a:rPr lang="en-US" sz="2200" dirty="0"/>
              <a:t>21</a:t>
            </a:r>
            <a:r>
              <a:rPr lang="el-GR" sz="2200" dirty="0"/>
              <a:t>-</a:t>
            </a:r>
            <a:r>
              <a:rPr lang="en-US" sz="2200" dirty="0"/>
              <a:t>22</a:t>
            </a:r>
            <a:r>
              <a:rPr lang="el-GR" sz="2200" dirty="0"/>
              <a:t>:</a:t>
            </a:r>
          </a:p>
          <a:p>
            <a:pPr lvl="1"/>
            <a:r>
              <a:rPr lang="en-US" sz="1900" dirty="0"/>
              <a:t>41</a:t>
            </a:r>
            <a:r>
              <a:rPr lang="el-GR" sz="1900" dirty="0"/>
              <a:t>7 εγγεγραμμένοι</a:t>
            </a:r>
          </a:p>
          <a:p>
            <a:pPr lvl="1"/>
            <a:r>
              <a:rPr lang="el-GR" sz="1900" dirty="0"/>
              <a:t>135 επιτυχόντες</a:t>
            </a:r>
            <a:r>
              <a:rPr lang="en-US" sz="1900" dirty="0"/>
              <a:t> </a:t>
            </a:r>
            <a:endParaRPr lang="el-GR" sz="1900" dirty="0"/>
          </a:p>
          <a:p>
            <a:pPr lvl="2"/>
            <a:r>
              <a:rPr lang="el-GR" sz="1700" dirty="0"/>
              <a:t>185 ήρθαν για εξέταση</a:t>
            </a:r>
          </a:p>
          <a:p>
            <a:pPr lvl="1"/>
            <a:r>
              <a:rPr lang="el-GR" sz="1900" dirty="0"/>
              <a:t>32,4</a:t>
            </a:r>
            <a:r>
              <a:rPr lang="en-US" sz="1900" dirty="0"/>
              <a:t> </a:t>
            </a:r>
            <a:r>
              <a:rPr lang="el-GR" sz="1900" dirty="0"/>
              <a:t>% (ή </a:t>
            </a:r>
            <a:r>
              <a:rPr lang="el-GR" sz="1900" b="1" dirty="0">
                <a:solidFill>
                  <a:schemeClr val="tx1"/>
                </a:solidFill>
              </a:rPr>
              <a:t>72,9%</a:t>
            </a:r>
            <a:r>
              <a:rPr lang="el-GR" sz="1900" dirty="0"/>
              <a:t>)</a:t>
            </a:r>
          </a:p>
          <a:p>
            <a:pPr marL="274320" lvl="1" indent="0">
              <a:buNone/>
            </a:pPr>
            <a:endParaRPr lang="el-GR" sz="800" dirty="0"/>
          </a:p>
          <a:p>
            <a:r>
              <a:rPr lang="en-US" sz="2200" dirty="0"/>
              <a:t>2022-23:</a:t>
            </a:r>
          </a:p>
          <a:p>
            <a:pPr lvl="1"/>
            <a:r>
              <a:rPr lang="en-US" sz="1900" dirty="0"/>
              <a:t>43</a:t>
            </a:r>
            <a:r>
              <a:rPr lang="el-GR" sz="1900" dirty="0"/>
              <a:t>2</a:t>
            </a:r>
            <a:r>
              <a:rPr lang="en-US" sz="1900" dirty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n-US" sz="1900" dirty="0"/>
              <a:t>201</a:t>
            </a:r>
            <a:r>
              <a:rPr lang="el-GR" sz="1900" dirty="0"/>
              <a:t> επιτυχόντες</a:t>
            </a:r>
          </a:p>
          <a:p>
            <a:pPr lvl="2"/>
            <a:r>
              <a:rPr lang="el-GR" sz="1700" dirty="0"/>
              <a:t>256 ήρθαν για εξέταση</a:t>
            </a:r>
          </a:p>
          <a:p>
            <a:pPr lvl="1"/>
            <a:r>
              <a:rPr lang="en-US" sz="1900" dirty="0"/>
              <a:t>46,</a:t>
            </a:r>
            <a:r>
              <a:rPr lang="el-GR" sz="1900" dirty="0"/>
              <a:t>5 % (ή </a:t>
            </a:r>
            <a:r>
              <a:rPr lang="el-GR" sz="1900" b="1" dirty="0">
                <a:solidFill>
                  <a:schemeClr val="tx1"/>
                </a:solidFill>
              </a:rPr>
              <a:t>78,5%</a:t>
            </a:r>
            <a:r>
              <a:rPr lang="el-GR" sz="1900" dirty="0"/>
              <a:t>)</a:t>
            </a:r>
          </a:p>
          <a:p>
            <a:pPr lvl="1"/>
            <a:endParaRPr lang="el-GR" sz="2600" dirty="0"/>
          </a:p>
          <a:p>
            <a:r>
              <a:rPr lang="en-US" sz="2200" dirty="0"/>
              <a:t>202</a:t>
            </a:r>
            <a:r>
              <a:rPr lang="el-GR" sz="2200" dirty="0"/>
              <a:t>3</a:t>
            </a:r>
            <a:r>
              <a:rPr lang="en-US" sz="2200" dirty="0"/>
              <a:t>-2</a:t>
            </a:r>
            <a:r>
              <a:rPr lang="el-GR" sz="2200" dirty="0"/>
              <a:t>4</a:t>
            </a:r>
            <a:r>
              <a:rPr lang="en-US" sz="2200" dirty="0"/>
              <a:t>:</a:t>
            </a:r>
          </a:p>
          <a:p>
            <a:pPr lvl="1"/>
            <a:r>
              <a:rPr lang="en-US" sz="1900" dirty="0"/>
              <a:t>4</a:t>
            </a:r>
            <a:r>
              <a:rPr lang="el-GR" sz="1900" dirty="0"/>
              <a:t>1</a:t>
            </a:r>
            <a:r>
              <a:rPr lang="en-US" sz="1900" dirty="0"/>
              <a:t>0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/>
              <a:t>159 επιτυχόντες</a:t>
            </a:r>
          </a:p>
          <a:p>
            <a:pPr lvl="2"/>
            <a:r>
              <a:rPr lang="el-GR" sz="1700" dirty="0"/>
              <a:t>241 ήρθαν για εξέταση</a:t>
            </a:r>
          </a:p>
          <a:p>
            <a:pPr lvl="1"/>
            <a:r>
              <a:rPr lang="el-GR" sz="1900" dirty="0"/>
              <a:t>38,7 % (ή </a:t>
            </a:r>
            <a:r>
              <a:rPr lang="el-GR" sz="1900" b="1" dirty="0">
                <a:solidFill>
                  <a:schemeClr val="tx1"/>
                </a:solidFill>
              </a:rPr>
              <a:t>65,9%</a:t>
            </a:r>
            <a:r>
              <a:rPr lang="el-GR" sz="1900" dirty="0"/>
              <a:t>)</a:t>
            </a:r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6" name="Down Arrow 5"/>
          <p:cNvSpPr/>
          <p:nvPr/>
        </p:nvSpPr>
        <p:spPr>
          <a:xfrm>
            <a:off x="10666412" y="1471450"/>
            <a:ext cx="324544" cy="733414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Vertical Scroll 7"/>
          <p:cNvSpPr/>
          <p:nvPr/>
        </p:nvSpPr>
        <p:spPr>
          <a:xfrm>
            <a:off x="9766820" y="2204864"/>
            <a:ext cx="2304256" cy="1962525"/>
          </a:xfrm>
          <a:prstGeom prst="verticalScroll">
            <a:avLst>
              <a:gd name="adj" fmla="val 6812"/>
            </a:avLst>
          </a:prstGeom>
          <a:solidFill>
            <a:schemeClr val="bg2">
              <a:lumMod val="2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202</a:t>
            </a:r>
            <a:r>
              <a:rPr lang="el-GR" sz="1400" b="1" dirty="0"/>
              <a:t>3</a:t>
            </a:r>
            <a:r>
              <a:rPr lang="en-US" sz="1400" b="1" dirty="0"/>
              <a:t>-2</a:t>
            </a:r>
            <a:r>
              <a:rPr lang="el-GR" sz="1400" b="1" dirty="0"/>
              <a:t>4</a:t>
            </a:r>
            <a:r>
              <a:rPr lang="en-US" sz="14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54</a:t>
            </a:r>
            <a:r>
              <a:rPr lang="en-US" sz="1400" dirty="0"/>
              <a:t>% </a:t>
            </a:r>
            <a:r>
              <a:rPr lang="el-GR" sz="1400" dirty="0"/>
              <a:t>όσων παρέδωσαν έστω μια σειρά ασκήσεων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66% </a:t>
            </a:r>
            <a:r>
              <a:rPr lang="en-US" sz="1400" dirty="0" err="1"/>
              <a:t>όσων</a:t>
            </a:r>
            <a:r>
              <a:rPr lang="en-US" sz="1400" dirty="0"/>
              <a:t> </a:t>
            </a:r>
            <a:r>
              <a:rPr lang="en-US" sz="1400" dirty="0" err="1"/>
              <a:t>ήρθ</a:t>
            </a:r>
            <a:r>
              <a:rPr lang="en-US" sz="1400" dirty="0"/>
              <a:t>αν στην τελική εξέταση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πέρασαν το μάθημα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C8BDAE8B-515E-9514-A9EC-6395E4AE6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230"/>
          <a:stretch/>
        </p:blipFill>
        <p:spPr>
          <a:xfrm>
            <a:off x="1748002" y="1764976"/>
            <a:ext cx="8588864" cy="4847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Δείτε το </a:t>
            </a:r>
            <a:r>
              <a:rPr lang="en-US" dirty="0"/>
              <a:t>FAQ </a:t>
            </a:r>
            <a:r>
              <a:rPr lang="el-GR" dirty="0"/>
              <a:t>και το καλωσόρισμα</a:t>
            </a:r>
            <a:r>
              <a:rPr lang="en-US" dirty="0"/>
              <a:t>!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3214092" y="2841840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 rot="16200000">
            <a:off x="2252757" y="2378781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830018" y="5201905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1878553" y="5670798"/>
            <a:ext cx="8320315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268760"/>
            <a:ext cx="8568952" cy="2348880"/>
          </a:xfrm>
        </p:spPr>
        <p:txBody>
          <a:bodyPr/>
          <a:lstStyle/>
          <a:p>
            <a:r>
              <a:rPr lang="el-GR" dirty="0"/>
              <a:t>Ερωτήσεις?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/>
            </a:r>
            <a:br>
              <a:rPr lang="el-GR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868" y="3284984"/>
            <a:ext cx="1010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Ας κάνουμε τώρα μια πολύ σύντομη παρουσίαση του ποιοι είμαστε και τι κάνουμε…</a:t>
            </a:r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30316" y="1565507"/>
            <a:ext cx="445912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>
                <a:solidFill>
                  <a:prstClr val="white"/>
                </a:solidFill>
              </a:rPr>
              <a:t>Εξωτερικά μέλη</a:t>
            </a:r>
            <a:r>
              <a:rPr lang="en-US" sz="1600" dirty="0">
                <a:solidFill>
                  <a:prstClr val="white"/>
                </a:solidFill>
              </a:rPr>
              <a:t>:</a:t>
            </a:r>
            <a:r>
              <a:rPr lang="el-GR" sz="1600" dirty="0">
                <a:solidFill>
                  <a:prstClr val="white"/>
                </a:solidFill>
              </a:rPr>
              <a:t/>
            </a:r>
            <a:br>
              <a:rPr lang="el-GR" sz="1600" dirty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Βασίλης Τσιάρας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Μέλος ΕΔΙΠ 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@ </a:t>
            </a:r>
            <a:r>
              <a:rPr lang="en-US" sz="1400" dirty="0">
                <a:solidFill>
                  <a:prstClr val="white"/>
                </a:solidFill>
              </a:rPr>
              <a:t>EECS, TUC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Μάθηση,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Στατιστική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l-GR" sz="1400" dirty="0">
              <a:solidFill>
                <a:prstClr val="white"/>
              </a:solidFill>
            </a:endParaRPr>
          </a:p>
          <a:p>
            <a:pPr lvl="1"/>
            <a:endParaRPr lang="el-GR" sz="1400" dirty="0">
              <a:solidFill>
                <a:prstClr val="white"/>
              </a:solidFill>
            </a:endParaRPr>
          </a:p>
          <a:p>
            <a:pPr lvl="1"/>
            <a:endParaRPr lang="en-US" sz="7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Δεβόρα </a:t>
            </a:r>
            <a:r>
              <a:rPr lang="el-GR" sz="1400" dirty="0" err="1">
                <a:solidFill>
                  <a:prstClr val="white"/>
                </a:solidFill>
              </a:rPr>
              <a:t>Κιαγιαδάκη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Ιατρός ΩΡΛ</a:t>
            </a:r>
            <a:r>
              <a:rPr lang="en-US" sz="1400" dirty="0">
                <a:solidFill>
                  <a:prstClr val="white"/>
                </a:solidFill>
              </a:rPr>
              <a:t>, PhD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Παθολογίες ομιλίας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white"/>
              </a:solidFill>
            </a:endParaRPr>
          </a:p>
          <a:p>
            <a:pPr lvl="1"/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endParaRPr lang="en-US" sz="1400" dirty="0">
              <a:solidFill>
                <a:prstClr val="white"/>
              </a:solidFill>
            </a:endParaRPr>
          </a:p>
          <a:p>
            <a:pPr lvl="1"/>
            <a:endParaRPr lang="en-US" sz="14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2181186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10846940" y="2134856"/>
            <a:ext cx="1075133" cy="1441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7694094" y="3775077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>
                <a:solidFill>
                  <a:prstClr val="white"/>
                </a:solidFill>
              </a:rPr>
              <a:t>Μέλη</a:t>
            </a:r>
            <a:r>
              <a:rPr lang="en-US" dirty="0">
                <a:solidFill>
                  <a:prstClr val="white"/>
                </a:solidFill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14577" y="1988840"/>
            <a:ext cx="1755224" cy="3133135"/>
            <a:chOff x="2528998" y="1364959"/>
            <a:chExt cx="2076467" cy="40210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53" y="1364959"/>
              <a:ext cx="1574737" cy="19632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528998" y="3312243"/>
              <a:ext cx="2076467" cy="207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>
                  <a:solidFill>
                    <a:prstClr val="white"/>
                  </a:solidFill>
                </a:rPr>
                <a:t> Γιάννης Στυλιανού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Επικεφαλής του </a:t>
              </a:r>
              <a:r>
                <a:rPr lang="en-GB" sz="1200" dirty="0">
                  <a:solidFill>
                    <a:prstClr val="white"/>
                  </a:solidFill>
                </a:rPr>
                <a:t>SSPL</a:t>
              </a: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Καθηγητής</a:t>
              </a:r>
              <a:r>
                <a:rPr lang="en-GB" sz="1200" dirty="0">
                  <a:solidFill>
                    <a:prstClr val="white"/>
                  </a:solidFill>
                </a:rPr>
                <a:t> </a:t>
              </a:r>
              <a:r>
                <a:rPr lang="el-GR" sz="1200" dirty="0">
                  <a:solidFill>
                    <a:prstClr val="white"/>
                  </a:solidFill>
                </a:rPr>
                <a:t>@ </a:t>
              </a:r>
              <a:r>
                <a:rPr lang="en-US" sz="1200" dirty="0">
                  <a:solidFill>
                    <a:prstClr val="white"/>
                  </a:solidFill>
                </a:rPr>
                <a:t>CSD </a:t>
              </a:r>
              <a:br>
                <a:rPr lang="en-US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&amp; 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Senior Research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US" sz="1200" dirty="0">
                  <a:solidFill>
                    <a:prstClr val="white"/>
                  </a:solidFill>
                </a:rPr>
                <a:t>Manager</a:t>
              </a:r>
              <a:r>
                <a:rPr lang="en-GB" sz="1200" dirty="0">
                  <a:solidFill>
                    <a:prstClr val="white"/>
                  </a:solidFill>
                </a:rPr>
                <a:t> @ Apple UK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IEEE Fellow, ISCA Fellow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l-GR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80358" y="1988840"/>
            <a:ext cx="1793696" cy="2219743"/>
            <a:chOff x="4569448" y="1364959"/>
            <a:chExt cx="2121980" cy="28487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t="1907" r="7910" b="17930"/>
            <a:stretch/>
          </p:blipFill>
          <p:spPr>
            <a:xfrm>
              <a:off x="4834005" y="1364959"/>
              <a:ext cx="1663141" cy="19625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569448" y="3324997"/>
              <a:ext cx="2121980" cy="888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>
                  <a:solidFill>
                    <a:prstClr val="white"/>
                  </a:solidFill>
                </a:rPr>
                <a:t>Γιώργος Καφεντζής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Μέλος ΕΔΙΠ</a:t>
              </a:r>
              <a:r>
                <a:rPr lang="en-GB" sz="1200" dirty="0">
                  <a:solidFill>
                    <a:prstClr val="white"/>
                  </a:solidFill>
                </a:rPr>
                <a:t> @ CSD</a:t>
              </a:r>
              <a:endParaRPr lang="en-GB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l-GR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r>
                <a:rPr lang="en-US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929053" y="3640100"/>
            <a:ext cx="1798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Άννα Σφακιανάκη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 err="1">
                <a:solidFill>
                  <a:prstClr val="white"/>
                </a:solidFill>
              </a:rPr>
              <a:t>Επίκ</a:t>
            </a:r>
            <a:r>
              <a:rPr lang="el-GR" sz="1400" dirty="0">
                <a:solidFill>
                  <a:prstClr val="white"/>
                </a:solidFill>
              </a:rPr>
              <a:t>. Καθηγήτρια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 err="1">
                <a:solidFill>
                  <a:prstClr val="white"/>
                </a:solidFill>
              </a:rPr>
              <a:t>Πανεπ</a:t>
            </a:r>
            <a:r>
              <a:rPr lang="el-GR" sz="1400" dirty="0">
                <a:solidFill>
                  <a:prstClr val="white"/>
                </a:solidFill>
              </a:rPr>
              <a:t>. Ιωαννίνων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Φωνητική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Γλωσσολογία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media-exp1.licdn.com/dms/image/C4E03AQG0ZE6C6bQd6Q/profile-displayphoto-shrink_200_200/0/1516974424791?e=1616630400&amp;v=beta&amp;t=jypeTqUb2LrmReP20cOxwoAWrvtQUJXPZVk9_onSA8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40" y="3766568"/>
            <a:ext cx="1098054" cy="132421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ded Corner 9"/>
          <p:cNvSpPr/>
          <p:nvPr/>
        </p:nvSpPr>
        <p:spPr>
          <a:xfrm>
            <a:off x="2643114" y="5331194"/>
            <a:ext cx="2448272" cy="1036656"/>
          </a:xfrm>
          <a:prstGeom prst="foldedCorner">
            <a:avLst>
              <a:gd name="adj" fmla="val 25114"/>
            </a:avLst>
          </a:prstGeom>
          <a:solidFill>
            <a:srgbClr val="4D728D"/>
          </a:solidFill>
          <a:ln w="28575">
            <a:solidFill>
              <a:srgbClr val="3E64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~</a:t>
            </a:r>
            <a:r>
              <a:rPr lang="en-US" sz="1400" dirty="0"/>
              <a:t>10</a:t>
            </a:r>
            <a:r>
              <a:rPr lang="el-GR" sz="1400" dirty="0"/>
              <a:t> προπτυχιακοί, μεταπτυχιακοί φοιτητές, και  υποψήφιοι διδάκτορες</a:t>
            </a:r>
          </a:p>
        </p:txBody>
      </p:sp>
      <p:sp>
        <p:nvSpPr>
          <p:cNvPr id="15" name="Plus 14"/>
          <p:cNvSpPr/>
          <p:nvPr/>
        </p:nvSpPr>
        <p:spPr>
          <a:xfrm>
            <a:off x="1989956" y="5589240"/>
            <a:ext cx="558418" cy="504056"/>
          </a:xfrm>
          <a:prstGeom prst="mathPlus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470676" y="2039662"/>
            <a:ext cx="23762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Γιάννης Πανταζής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Ερευνητής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l-GR" sz="1400" dirty="0">
                <a:solidFill>
                  <a:prstClr val="white"/>
                </a:solidFill>
              </a:rPr>
              <a:t/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n-US" sz="1400" dirty="0">
                <a:solidFill>
                  <a:prstClr val="white"/>
                </a:solidFill>
              </a:rPr>
              <a:t>@ IACM,</a:t>
            </a:r>
            <a:r>
              <a:rPr lang="el-GR" sz="1400" dirty="0">
                <a:solidFill>
                  <a:prstClr val="white"/>
                </a:solidFill>
              </a:rPr>
              <a:t> ΙΤΕ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της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Επεξεργασίας Σήματος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Βαθιά Μάθηση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Andre Holzapfel on LinkedIn: It was a great pleasure to be in Umeå and  teach our newly developed course…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/>
          <a:stretch/>
        </p:blipFill>
        <p:spPr bwMode="auto">
          <a:xfrm>
            <a:off x="7702759" y="5297877"/>
            <a:ext cx="1094085" cy="1266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1484" y="5179541"/>
            <a:ext cx="2011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aa-ET" sz="1400" dirty="0">
                <a:solidFill>
                  <a:prstClr val="white"/>
                </a:solidFill>
              </a:rPr>
              <a:t>Andre Holzapfel</a:t>
            </a:r>
            <a:r>
              <a:rPr lang="el-GR" sz="1400" dirty="0">
                <a:solidFill>
                  <a:prstClr val="white"/>
                </a:solidFill>
              </a:rPr>
              <a:t/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Αναπ. Καθηγητής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aa-ET" sz="1400" dirty="0">
                <a:solidFill>
                  <a:prstClr val="white"/>
                </a:solidFill>
              </a:rPr>
              <a:t>KTH, Sweden</a:t>
            </a:r>
            <a:r>
              <a:rPr lang="el-GR" sz="1400" dirty="0">
                <a:solidFill>
                  <a:prstClr val="white"/>
                </a:solidFill>
              </a:rPr>
              <a:t/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Ήχου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Μουσικής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0" grpId="0" animBg="1"/>
      <p:bldP spid="15" grpId="0" animBg="1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522414" y="1700807"/>
            <a:ext cx="9972598" cy="482453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100" b="1" dirty="0"/>
              <a:t>“</a:t>
            </a:r>
            <a:r>
              <a:rPr lang="el-GR" sz="2100" b="1" dirty="0"/>
              <a:t>Υπολογιστές</a:t>
            </a:r>
            <a:r>
              <a:rPr lang="en-US" sz="2100" b="1" dirty="0"/>
              <a:t>”</a:t>
            </a:r>
            <a:r>
              <a:rPr lang="el-GR" sz="2100" b="1" dirty="0"/>
              <a:t> δε σημαίνει μόνο </a:t>
            </a:r>
            <a:r>
              <a:rPr lang="en-US" sz="2100" b="1" dirty="0"/>
              <a:t>software &amp; hardware</a:t>
            </a:r>
            <a:r>
              <a:rPr lang="el-GR" sz="2100" b="1" dirty="0"/>
              <a:t>…</a:t>
            </a:r>
            <a:endParaRPr lang="en-US" sz="2000" b="1" dirty="0"/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/>
              <a:t>…αλλά και εφαρμογές που μπορούμε να υλοποιήσουμε </a:t>
            </a:r>
            <a:r>
              <a:rPr lang="en-US" sz="2000" b="0" dirty="0"/>
              <a:t/>
            </a:r>
            <a:br>
              <a:rPr lang="en-US" sz="2000" b="0" dirty="0"/>
            </a:br>
            <a:r>
              <a:rPr lang="el-GR" sz="2000" b="0" dirty="0"/>
              <a:t>με αυτούς</a:t>
            </a:r>
            <a:endParaRPr lang="en-US" sz="2000" b="0" dirty="0"/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1700" b="0" dirty="0"/>
              <a:t>…πριν </a:t>
            </a:r>
            <a:r>
              <a:rPr lang="el-GR" sz="1700" dirty="0"/>
              <a:t>πραγματοποιηθούν</a:t>
            </a:r>
            <a:r>
              <a:rPr lang="el-GR" sz="1700" b="0" dirty="0"/>
              <a:t> σε κύκλωμα (</a:t>
            </a:r>
            <a:r>
              <a:rPr lang="en-US" sz="1700" b="0" dirty="0"/>
              <a:t>hardware) </a:t>
            </a:r>
            <a:r>
              <a:rPr lang="el-GR" sz="1700" b="0" dirty="0"/>
              <a:t>ή </a:t>
            </a:r>
            <a:r>
              <a:rPr lang="en-US" sz="1700" b="0" dirty="0"/>
              <a:t/>
            </a:r>
            <a:br>
              <a:rPr lang="en-US" sz="1700" b="0" dirty="0"/>
            </a:br>
            <a:r>
              <a:rPr lang="el-GR" sz="1700" b="0" dirty="0"/>
              <a:t>προτυποποιηθούν σε κάποιο πρόγραμμα</a:t>
            </a:r>
            <a:r>
              <a:rPr lang="en-US" sz="1700" b="0" dirty="0"/>
              <a:t> (software)</a:t>
            </a:r>
            <a:endParaRPr lang="el-GR" sz="17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Ανάλυση &amp; Επεξεργασία Ήχου/Φωνής (</a:t>
            </a:r>
            <a:r>
              <a:rPr lang="en-US" sz="2000" dirty="0"/>
              <a:t>Google Assistant, Siri, Alexa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l-GR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/>
              <a:t>Ανάλυση &amp; Επεξεργασία Εικόνας</a:t>
            </a:r>
            <a:r>
              <a:rPr lang="en-US" sz="2000" b="0" dirty="0"/>
              <a:t> (Self driving cars, computer vision, </a:t>
            </a:r>
            <a:r>
              <a:rPr lang="en-US" sz="2000" b="0" dirty="0" err="1"/>
              <a:t>etc</a:t>
            </a:r>
            <a:r>
              <a:rPr lang="en-US" sz="2000" b="0" dirty="0"/>
              <a:t>)</a:t>
            </a:r>
            <a:endParaRPr lang="el-GR" sz="20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Ανάλυση &amp; Επεξεργασία Βιοσημάτων</a:t>
            </a:r>
            <a:r>
              <a:rPr lang="en-US" sz="2000" dirty="0"/>
              <a:t> (EEG, ECG,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l-GR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Εφαρμογές σε Μηχανική Μάθηση και Τεχνητή Νοημοσύνη</a:t>
            </a:r>
            <a:endParaRPr lang="el-GR" sz="2000" b="0" dirty="0"/>
          </a:p>
        </p:txBody>
      </p:sp>
      <p:pic>
        <p:nvPicPr>
          <p:cNvPr id="1030" name="Picture 6" descr="A programming language for hardware accelerators | MIT News | Massachusetts  Institute of Techn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73233"/>
            <a:ext cx="2914501" cy="19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118" y="2132856"/>
            <a:ext cx="2458587" cy="179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17" y="3930083"/>
            <a:ext cx="1700808" cy="170080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889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prstClr val="white"/>
                </a:solidFill>
              </a:rPr>
              <a:t>Ερευνητικά Ενδιαφέροντα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Ανάλυση και Επεξεργασία Σήματος Φωνής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Ανάλυση και Επεξεργασία Ήχου και Βιοσημάτων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Μηχανική/Βαθιά Μάθηση σε Τεχνολογίες Ομιλίας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l-GR" sz="2000" dirty="0">
                <a:solidFill>
                  <a:prstClr val="white"/>
                </a:solidFill>
              </a:rPr>
              <a:t>Συγκεκριμένα</a:t>
            </a:r>
            <a:r>
              <a:rPr lang="en-US" sz="2000" dirty="0">
                <a:solidFill>
                  <a:prstClr val="white"/>
                </a:solidFill>
              </a:rPr>
              <a:t>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Στατιστική Σύνθεση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Αύξηση Καταληπτότητας Ομιλίας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Ημιτονοειδής </a:t>
            </a:r>
            <a:r>
              <a:rPr lang="el-G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Μοντελοποίηση</a:t>
            </a:r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Ανίχνευση Παθολογιών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Μετασχηματισμοί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Εξαγωγή Συναισθήματος από Ομιλία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Εργαλεία και Βάσεις Δεδομένων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769" y="886927"/>
            <a:ext cx="90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( + 3 εξωτερικοί </a:t>
            </a:r>
            <a:r>
              <a:rPr lang="en-US" sz="2400" b="1" dirty="0">
                <a:solidFill>
                  <a:prstClr val="white"/>
                </a:solidFill>
              </a:rPr>
              <a:t>servers </a:t>
            </a:r>
            <a:r>
              <a:rPr lang="el-GR" sz="2400" b="1" dirty="0">
                <a:solidFill>
                  <a:prstClr val="white"/>
                </a:solidFill>
              </a:rPr>
              <a:t>με </a:t>
            </a:r>
            <a:r>
              <a:rPr lang="en-US" sz="2400" b="1" dirty="0">
                <a:solidFill>
                  <a:prstClr val="white"/>
                </a:solidFill>
              </a:rPr>
              <a:t>GPU </a:t>
            </a:r>
            <a:r>
              <a:rPr lang="el-GR" sz="2400" b="1" dirty="0">
                <a:solidFill>
                  <a:prstClr val="white"/>
                </a:solidFill>
              </a:rPr>
              <a:t>τελευταίας τεχνολογίας</a:t>
            </a:r>
            <a:r>
              <a:rPr lang="en-US" sz="2400" b="1" dirty="0">
                <a:solidFill>
                  <a:prstClr val="white"/>
                </a:solidFill>
              </a:rPr>
              <a:t>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928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Ηχομονωμένος Θάλαμος Ηχογραφήσεων</a:t>
            </a:r>
            <a:r>
              <a:rPr lang="en-US" sz="2400" b="1" dirty="0">
                <a:solidFill>
                  <a:prstClr val="white"/>
                </a:solidFill>
              </a:rPr>
              <a:t> (</a:t>
            </a:r>
            <a:r>
              <a:rPr lang="el-GR" sz="2400" b="1" dirty="0">
                <a:solidFill>
                  <a:prstClr val="white"/>
                </a:solidFill>
              </a:rPr>
              <a:t>αξίας</a:t>
            </a:r>
            <a:r>
              <a:rPr lang="en-US" sz="2400" b="1" dirty="0">
                <a:solidFill>
                  <a:prstClr val="white"/>
                </a:solidFill>
              </a:rPr>
              <a:t> 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542280" y="1329721"/>
            <a:ext cx="5262819" cy="268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49796" y="4022689"/>
            <a:ext cx="5255303" cy="269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labr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61" y="4040171"/>
            <a:ext cx="4954095" cy="266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836" y="1394165"/>
            <a:ext cx="4975120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Ιατρικός Εξοπλισμός Ανίχνευσης Παθολογιών Ομιλίας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prstClr val="white"/>
                </a:solidFill>
              </a:rPr>
              <a:t>Έργα </a:t>
            </a:r>
            <a:r>
              <a:rPr lang="en-US" sz="2400" b="1" dirty="0">
                <a:solidFill>
                  <a:prstClr val="white"/>
                </a:solidFill>
              </a:rPr>
              <a:t>&amp; </a:t>
            </a:r>
            <a:r>
              <a:rPr lang="el-GR" sz="2400" b="1" dirty="0">
                <a:solidFill>
                  <a:prstClr val="white"/>
                </a:solidFill>
              </a:rPr>
              <a:t>Συνεργασίες</a:t>
            </a:r>
            <a:r>
              <a:rPr lang="en-US" sz="2400" b="1" dirty="0">
                <a:solidFill>
                  <a:prstClr val="white"/>
                </a:solidFill>
              </a:rPr>
              <a:t> 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>
                <a:solidFill>
                  <a:prstClr val="white"/>
                </a:solidFill>
              </a:rPr>
              <a:t>2016</a:t>
            </a:r>
            <a:r>
              <a:rPr lang="el-GR" b="1" dirty="0">
                <a:solidFill>
                  <a:prstClr val="white"/>
                </a:solidFill>
              </a:rPr>
              <a:t>-2020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916" y="373542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529338" cy="44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00" y="4667709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  <p:pic>
        <p:nvPicPr>
          <p:cNvPr id="1028" name="Picture 4" descr="Beginner's guide to Speech Analysis | by K V Vijay Girish | Towards Data  Sci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0500" r="9251" b="3402"/>
          <a:stretch/>
        </p:blipFill>
        <p:spPr bwMode="auto">
          <a:xfrm>
            <a:off x="261764" y="4366621"/>
            <a:ext cx="4570065" cy="1735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044193"/>
            <a:ext cx="3960440" cy="1960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Tesla stock up 4125% since IPO ten years a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2014996"/>
            <a:ext cx="3779928" cy="20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906" y="4221088"/>
            <a:ext cx="3387278" cy="2442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837" y="2014996"/>
            <a:ext cx="3431416" cy="209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/>
          <a:stretch/>
        </p:blipFill>
        <p:spPr>
          <a:xfrm>
            <a:off x="4942284" y="4355315"/>
            <a:ext cx="3387278" cy="174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2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/>
                  <a:t>Σήμα = πληροφορία</a:t>
                </a:r>
                <a:endParaRPr lang="en-US" sz="320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n-US" sz="3200" dirty="0"/>
              </a:p>
              <a:p>
                <a:pPr>
                  <a:buClr>
                    <a:schemeClr val="bg1"/>
                  </a:buClr>
                </a:pPr>
                <a:endParaRPr lang="el-GR" sz="3200" b="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/>
                  <a:t>Στο ΗΥ215 μαθαίνουμε να αναλύουμε και να επεξεργαζόμαστε σήματα μέσω συστημάτων στο </a:t>
                </a:r>
                <a:r>
                  <a:rPr lang="el-GR" sz="3200" u="sng" dirty="0"/>
                  <a:t>συνεχή χρόνο</a:t>
                </a:r>
                <a:r>
                  <a:rPr lang="en-US" sz="3200" u="sng" dirty="0"/>
                  <a:t/>
                </a:r>
                <a:br>
                  <a:rPr lang="en-US" sz="3200" u="sng" dirty="0"/>
                </a:br>
                <a:endParaRPr lang="el-GR" sz="3200" u="sng" dirty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/>
                  <a:t>Συνεχής μεταβλητή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0" dirty="0"/>
                  <a:t>: </a:t>
                </a:r>
                <a:r>
                  <a:rPr lang="el-GR" sz="2800" b="0" dirty="0"/>
                  <a:t>οικεία από τον Απειροστικό Λογισμό (και το Λύκειο)</a:t>
                </a:r>
                <a:endParaRPr lang="en-US" sz="2800" b="0" dirty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/>
                  <a:t>Μπορούμε στην </a:t>
                </a:r>
                <a:r>
                  <a:rPr lang="en-US" sz="2800" b="0" dirty="0"/>
                  <a:t>Python </a:t>
                </a:r>
                <a:r>
                  <a:rPr lang="el-GR" sz="2800" b="0" dirty="0"/>
                  <a:t>να προσομοιώσουμε σήματα συνεχούς χρόνου</a:t>
                </a: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  <a:blipFill rotWithShape="0">
                <a:blip r:embed="rId2"/>
                <a:stretch>
                  <a:fillRect l="-804" r="-9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/>
              <a:t>Είναι ένα απαιτητικό μάθημα με αρκετό φόρτο εργασίας</a:t>
            </a:r>
            <a:r>
              <a:rPr lang="en-US" sz="3900" b="1" dirty="0"/>
              <a:t/>
            </a:r>
            <a:br>
              <a:rPr lang="en-US" sz="3900" b="1" dirty="0"/>
            </a:br>
            <a:endParaRPr lang="el-GR" sz="3900" b="1" dirty="0"/>
          </a:p>
          <a:p>
            <a:pPr marL="571500" indent="-571500">
              <a:lnSpc>
                <a:spcPct val="12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900" b="0" dirty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r>
              <a:rPr lang="en-US" sz="3900" b="0" dirty="0"/>
              <a:t/>
            </a:r>
            <a:br>
              <a:rPr lang="en-US" sz="3900" b="0" dirty="0"/>
            </a:br>
            <a:endParaRPr lang="el-GR" sz="3900" b="0" dirty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/>
              <a:t>… «κυνηγώντας» δοσμένες απαντήσεις σε αυτές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l-GR" sz="2800" b="0" dirty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/>
              <a:t>Πραγματικές εφαρμογές στην </a:t>
            </a:r>
            <a:r>
              <a:rPr lang="en-US" sz="3200" b="0" dirty="0"/>
              <a:t>Python </a:t>
            </a:r>
            <a:r>
              <a:rPr lang="el-GR" sz="3200" b="0" dirty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/>
              <a:t>… πλήρως καθοδηγούμενες και συνήθως με δοσμένο (αλλά </a:t>
            </a:r>
            <a:r>
              <a:rPr lang="en-US" sz="2800" b="0" dirty="0"/>
              <a:t>“</a:t>
            </a:r>
            <a:r>
              <a:rPr lang="el-GR" sz="2800" b="0" dirty="0"/>
              <a:t>ελλιπή</a:t>
            </a:r>
            <a:r>
              <a:rPr lang="en-US" sz="2800" b="0" dirty="0"/>
              <a:t>”</a:t>
            </a:r>
            <a:r>
              <a:rPr lang="el-GR" sz="2800" b="0" dirty="0"/>
              <a:t>) κώδικα</a:t>
            </a:r>
            <a:endParaRPr lang="el-GR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/>
              <a:t>Απαιτεί</a:t>
            </a:r>
            <a:r>
              <a:rPr lang="en-US" sz="4000" dirty="0"/>
              <a:t> </a:t>
            </a:r>
            <a:r>
              <a:rPr lang="el-GR" sz="4000" dirty="0"/>
              <a:t>τακτική παρουσία</a:t>
            </a:r>
            <a:r>
              <a:rPr lang="el-GR" sz="4000" b="0" dirty="0"/>
              <a:t> (συνέπεια) στις διαλέξεις για την κατανόηση των εννοιών</a:t>
            </a:r>
            <a:endParaRPr lang="en-US" sz="40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/>
              <a:t>Οι σημειώσεις</a:t>
            </a:r>
            <a:r>
              <a:rPr lang="en-US" sz="4000" b="0" dirty="0"/>
              <a:t>/</a:t>
            </a:r>
            <a:r>
              <a:rPr lang="el-GR" sz="4000" b="0" dirty="0"/>
              <a:t>τα συγγράμματα επαρκούν για να καλύψετε απουσίες αλλά συνίσταται θερμά οι τελευταίες να μην είναι πολλές</a:t>
            </a:r>
            <a:br>
              <a:rPr lang="el-GR" sz="4000" b="0" dirty="0"/>
            </a:br>
            <a:endParaRPr lang="el-GR" sz="40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98164356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9190756" y="5877274"/>
            <a:ext cx="1778304" cy="806472"/>
            <a:chOff x="7675086" y="2901185"/>
            <a:chExt cx="2148497" cy="850090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901185"/>
              <a:ext cx="2148497" cy="8500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4"/>
            <p:cNvSpPr/>
            <p:nvPr/>
          </p:nvSpPr>
          <p:spPr>
            <a:xfrm>
              <a:off x="7704034" y="2917777"/>
              <a:ext cx="2090697" cy="791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/>
                <a:t>ΗΥ587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>
                <a:solidFill>
                  <a:schemeClr val="bg1"/>
                </a:solidFill>
              </a:rPr>
              <a:t>(</a:t>
            </a:r>
            <a:r>
              <a:rPr lang="el-GR" sz="1600" b="1" dirty="0">
                <a:solidFill>
                  <a:schemeClr val="bg1"/>
                </a:solidFill>
              </a:rPr>
              <a:t>χωρίς </a:t>
            </a:r>
            <a:r>
              <a:rPr lang="el-GR" sz="1600" b="1" dirty="0" err="1">
                <a:solidFill>
                  <a:schemeClr val="bg1"/>
                </a:solidFill>
              </a:rPr>
              <a:t>κατ’ανάγκη</a:t>
            </a:r>
            <a:r>
              <a:rPr lang="el-GR" sz="1600" b="1" dirty="0">
                <a:solidFill>
                  <a:schemeClr val="bg1"/>
                </a:solidFill>
              </a:rPr>
              <a:t> με σχέση </a:t>
            </a:r>
            <a:r>
              <a:rPr lang="el-GR" sz="1600" b="1" dirty="0" err="1">
                <a:solidFill>
                  <a:schemeClr val="bg1"/>
                </a:solidFill>
              </a:rPr>
              <a:t>προαπαιτούμενου</a:t>
            </a:r>
            <a:r>
              <a:rPr lang="el-GR" sz="1600" dirty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8686700" y="1657134"/>
            <a:ext cx="3183375" cy="1836204"/>
          </a:xfrm>
          <a:prstGeom prst="doubleWav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Γενικό απαιτούμενο υπόβαθρο</a:t>
            </a:r>
            <a:r>
              <a:rPr lang="en-US" sz="1400" dirty="0"/>
              <a:t> </a:t>
            </a:r>
            <a:r>
              <a:rPr lang="el-GR" sz="1400" dirty="0"/>
              <a:t/>
            </a:r>
            <a:br>
              <a:rPr lang="el-GR" sz="1400" dirty="0"/>
            </a:br>
            <a:r>
              <a:rPr lang="en-US" sz="1400" dirty="0"/>
              <a:t>(</a:t>
            </a:r>
            <a:r>
              <a:rPr lang="el-GR" sz="1400" dirty="0"/>
              <a:t>όχι απαραίτητα ως </a:t>
            </a:r>
            <a:r>
              <a:rPr lang="el-GR" sz="1400" dirty="0" err="1"/>
              <a:t>προαπαιτούμενα</a:t>
            </a:r>
            <a:r>
              <a:rPr lang="el-GR" sz="1400" dirty="0"/>
              <a:t>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Απειροστικός Λογισμός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Γραμμική Άλγεβρα</a:t>
            </a:r>
            <a:r>
              <a:rPr lang="en-US" sz="1400" b="1" dirty="0"/>
              <a:t> (min)</a:t>
            </a:r>
            <a:endParaRPr lang="el-GR" sz="1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Προγραμματισμός</a:t>
            </a:r>
            <a:r>
              <a:rPr lang="en-US" sz="1400" b="1" dirty="0"/>
              <a:t> (min)</a:t>
            </a:r>
            <a:endParaRPr lang="el-GR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354557" y="4798723"/>
            <a:ext cx="1440160" cy="778097"/>
            <a:chOff x="7675086" y="2825280"/>
            <a:chExt cx="2148497" cy="986733"/>
          </a:xfrm>
        </p:grpSpPr>
        <p:sp>
          <p:nvSpPr>
            <p:cNvPr id="16" name="Rounded Rectangle 15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/>
                <a:t>ΗΥ5</a:t>
              </a:r>
              <a:r>
                <a:rPr lang="en-US" sz="1200" kern="1200" dirty="0"/>
                <a:t>7</a:t>
              </a:r>
              <a:r>
                <a:rPr lang="el-GR" sz="1200" kern="1200" dirty="0"/>
                <a:t>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/>
                <a:t>Μηχανική Μάθηση</a:t>
              </a:r>
              <a:endParaRPr lang="el-GR" sz="1200" kern="1200" dirty="0"/>
            </a:p>
          </p:txBody>
        </p:sp>
      </p:grpSp>
      <p:cxnSp>
        <p:nvCxnSpPr>
          <p:cNvPr id="9" name="Straight Connector 8"/>
          <p:cNvCxnSpPr>
            <a:cxnSpLocks/>
            <a:stCxn id="24" idx="0"/>
            <a:endCxn id="16" idx="2"/>
          </p:cNvCxnSpPr>
          <p:nvPr/>
        </p:nvCxnSpPr>
        <p:spPr>
          <a:xfrm flipH="1" flipV="1">
            <a:off x="10074637" y="5576820"/>
            <a:ext cx="5271" cy="300453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19" idx="1"/>
          </p:cNvCxnSpPr>
          <p:nvPr/>
        </p:nvCxnSpPr>
        <p:spPr>
          <a:xfrm>
            <a:off x="2205980" y="5555492"/>
            <a:ext cx="2121139" cy="713002"/>
          </a:xfrm>
          <a:prstGeom prst="bentConnector3">
            <a:avLst>
              <a:gd name="adj1" fmla="val 15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5120208" y="4548725"/>
            <a:ext cx="2304256" cy="621116"/>
          </a:xfrm>
          <a:prstGeom prst="bentConnector3">
            <a:avLst>
              <a:gd name="adj1" fmla="val -17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cxnSpLocks/>
            <a:endCxn id="24" idx="3"/>
          </p:cNvCxnSpPr>
          <p:nvPr/>
        </p:nvCxnSpPr>
        <p:spPr>
          <a:xfrm rot="16200000" flipH="1">
            <a:off x="9698270" y="5009719"/>
            <a:ext cx="2131428" cy="410152"/>
          </a:xfrm>
          <a:prstGeom prst="bentConnector4">
            <a:avLst>
              <a:gd name="adj1" fmla="val -336"/>
              <a:gd name="adj2" fmla="val 15573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46740" y="5202436"/>
            <a:ext cx="307817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54652" y="5575249"/>
            <a:ext cx="0" cy="69806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327119" y="5896322"/>
            <a:ext cx="1586178" cy="744344"/>
            <a:chOff x="7204529" y="2066332"/>
            <a:chExt cx="1586178" cy="744344"/>
          </a:xfrm>
        </p:grpSpPr>
        <p:sp>
          <p:nvSpPr>
            <p:cNvPr id="19" name="Rounded Rectangle 18"/>
            <p:cNvSpPr/>
            <p:nvPr/>
          </p:nvSpPr>
          <p:spPr>
            <a:xfrm>
              <a:off x="7204529" y="2066332"/>
              <a:ext cx="1586178" cy="7443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200" dirty="0"/>
                <a:t>HY673</a:t>
              </a:r>
            </a:p>
            <a:p>
              <a:pPr algn="ctr"/>
              <a:r>
                <a:rPr lang="el-GR" sz="1200" dirty="0"/>
                <a:t>Γεννητική Μοντελοποίηση</a:t>
              </a:r>
              <a:endParaRPr lang="en-US" sz="1200" dirty="0"/>
            </a:p>
          </p:txBody>
        </p:sp>
        <p:sp>
          <p:nvSpPr>
            <p:cNvPr id="20" name="Rounded Rectangle 4"/>
            <p:cNvSpPr/>
            <p:nvPr/>
          </p:nvSpPr>
          <p:spPr>
            <a:xfrm>
              <a:off x="7226330" y="2107890"/>
              <a:ext cx="1542576" cy="700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200" kern="12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5120208" y="5170837"/>
            <a:ext cx="0" cy="72830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19" idx="3"/>
            <a:endCxn id="24" idx="1"/>
          </p:cNvCxnSpPr>
          <p:nvPr/>
        </p:nvCxnSpPr>
        <p:spPr>
          <a:xfrm>
            <a:off x="5913297" y="6268494"/>
            <a:ext cx="3277459" cy="12015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20"/>
          <p:cNvSpPr/>
          <p:nvPr/>
        </p:nvSpPr>
        <p:spPr>
          <a:xfrm>
            <a:off x="3867717" y="1844824"/>
            <a:ext cx="918804" cy="563332"/>
          </a:xfrm>
          <a:prstGeom prst="homePlate">
            <a:avLst>
              <a:gd name="adj" fmla="val 20071"/>
            </a:avLst>
          </a:prstGeom>
          <a:solidFill>
            <a:schemeClr val="accent6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You are here! </a:t>
            </a:r>
            <a:r>
              <a:rPr lang="en-US" sz="1400" b="1" dirty="0">
                <a:sym typeface="Wingdings" panose="05000000000000000000" pitchFamily="2" charset="2"/>
              </a:rPr>
              <a:t></a:t>
            </a:r>
            <a:endParaRPr lang="el-GR" sz="1400" b="1" dirty="0"/>
          </a:p>
        </p:txBody>
      </p:sp>
      <p:cxnSp>
        <p:nvCxnSpPr>
          <p:cNvPr id="5" name="Elbow Connector 29">
            <a:extLst>
              <a:ext uri="{FF2B5EF4-FFF2-40B4-BE49-F238E27FC236}">
                <a16:creationId xmlns="" xmlns:a16="http://schemas.microsoft.com/office/drawing/2014/main" id="{91F952F0-BB7F-DBF4-B846-978443477AF8}"/>
              </a:ext>
            </a:extLst>
          </p:cNvPr>
          <p:cNvCxnSpPr>
            <a:cxnSpLocks/>
          </p:cNvCxnSpPr>
          <p:nvPr/>
        </p:nvCxnSpPr>
        <p:spPr>
          <a:xfrm>
            <a:off x="2756989" y="5200866"/>
            <a:ext cx="7369871" cy="1482879"/>
          </a:xfrm>
          <a:prstGeom prst="bentConnector4">
            <a:avLst>
              <a:gd name="adj1" fmla="val 10375"/>
              <a:gd name="adj2" fmla="val 10843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Γραμμή σύνδεσης: Γωνιώδης 41">
            <a:extLst>
              <a:ext uri="{FF2B5EF4-FFF2-40B4-BE49-F238E27FC236}">
                <a16:creationId xmlns="" xmlns:a16="http://schemas.microsoft.com/office/drawing/2014/main" id="{58987E00-872E-FB8D-6302-9D9F773A2026}"/>
              </a:ext>
            </a:extLst>
          </p:cNvPr>
          <p:cNvCxnSpPr>
            <a:cxnSpLocks/>
            <a:endCxn id="16" idx="0"/>
          </p:cNvCxnSpPr>
          <p:nvPr/>
        </p:nvCxnSpPr>
        <p:spPr>
          <a:xfrm flipV="1">
            <a:off x="2205980" y="4798723"/>
            <a:ext cx="7868657" cy="1095555"/>
          </a:xfrm>
          <a:prstGeom prst="bentConnector4">
            <a:avLst>
              <a:gd name="adj1" fmla="val 21634"/>
              <a:gd name="adj2" fmla="val 112205"/>
            </a:avLst>
          </a:prstGeom>
          <a:ln w="31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Γραμμή σύνδεσης: Γωνιώδης 51">
            <a:extLst>
              <a:ext uri="{FF2B5EF4-FFF2-40B4-BE49-F238E27FC236}">
                <a16:creationId xmlns="" xmlns:a16="http://schemas.microsoft.com/office/drawing/2014/main" id="{F0221882-07E9-C2B1-0E7F-65EA8353E403}"/>
              </a:ext>
            </a:extLst>
          </p:cNvPr>
          <p:cNvCxnSpPr>
            <a:endCxn id="16" idx="3"/>
          </p:cNvCxnSpPr>
          <p:nvPr/>
        </p:nvCxnSpPr>
        <p:spPr>
          <a:xfrm>
            <a:off x="5120208" y="4859283"/>
            <a:ext cx="5674509" cy="328489"/>
          </a:xfrm>
          <a:prstGeom prst="bentConnector5">
            <a:avLst>
              <a:gd name="adj1" fmla="val 19676"/>
              <a:gd name="adj2" fmla="val 256514"/>
              <a:gd name="adj3" fmla="val 104029"/>
            </a:avLst>
          </a:prstGeom>
          <a:ln w="63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741096" cy="3352801"/>
          </a:xfrm>
        </p:spPr>
        <p:txBody>
          <a:bodyPr/>
          <a:lstStyle/>
          <a:p>
            <a:r>
              <a:rPr lang="el-GR" dirty="0"/>
              <a:t>Μετασχηματισμός </a:t>
            </a:r>
            <a:r>
              <a:rPr lang="en-US" dirty="0"/>
              <a:t>Laplace</a:t>
            </a:r>
          </a:p>
          <a:p>
            <a:r>
              <a:rPr lang="el-GR" dirty="0"/>
              <a:t>Συστήματα στο χώρο του </a:t>
            </a:r>
            <a:r>
              <a:rPr lang="en-US" dirty="0"/>
              <a:t>Laplace</a:t>
            </a:r>
          </a:p>
          <a:p>
            <a:r>
              <a:rPr lang="el-GR" dirty="0"/>
              <a:t>Συσχετίσεις και Φασματικές Πυκνότητες</a:t>
            </a:r>
            <a:endParaRPr lang="en-US" dirty="0"/>
          </a:p>
          <a:p>
            <a:r>
              <a:rPr lang="el-GR" strike="sngStrike" dirty="0">
                <a:solidFill>
                  <a:srgbClr val="FFFF00"/>
                </a:solidFill>
              </a:rPr>
              <a:t>Τυχαία Σήματα</a:t>
            </a:r>
            <a:r>
              <a:rPr lang="en-US" strike="sngStrike" dirty="0">
                <a:solidFill>
                  <a:srgbClr val="FFFF00"/>
                </a:solidFill>
              </a:rPr>
              <a:t> </a:t>
            </a:r>
          </a:p>
          <a:p>
            <a:r>
              <a:rPr lang="el-GR" dirty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l-GR" baseline="30000" dirty="0"/>
              <a:t>ο</a:t>
            </a:r>
            <a:r>
              <a:rPr lang="en-US" dirty="0"/>
              <a:t> </a:t>
            </a:r>
            <a:r>
              <a:rPr lang="el-GR" dirty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/>
              <a:t>Μιγαδικοί αριθμοί</a:t>
            </a:r>
          </a:p>
          <a:p>
            <a:r>
              <a:rPr lang="el-GR" dirty="0"/>
              <a:t>Σήματα - Συστήματα</a:t>
            </a:r>
          </a:p>
          <a:p>
            <a:r>
              <a:rPr lang="el-GR" dirty="0"/>
              <a:t>Διαφορικές Εξισώσεις ως Συστήματα</a:t>
            </a:r>
          </a:p>
          <a:p>
            <a:r>
              <a:rPr lang="el-GR" dirty="0"/>
              <a:t>Σειρές </a:t>
            </a:r>
            <a:r>
              <a:rPr lang="en-US" dirty="0"/>
              <a:t>Fourier</a:t>
            </a:r>
          </a:p>
          <a:p>
            <a:r>
              <a:rPr lang="el-GR" dirty="0"/>
              <a:t>Μετασχηματισμός </a:t>
            </a:r>
            <a:r>
              <a:rPr lang="en-US" dirty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1458</Words>
  <Application>Microsoft Office PowerPoint</Application>
  <PresentationFormat>Custom</PresentationFormat>
  <Paragraphs>338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Book Antiqua</vt:lpstr>
      <vt:lpstr>Calibri</vt:lpstr>
      <vt:lpstr>Cambria Math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Γιατί το ΗΥ215 στο CSD?</vt:lpstr>
      <vt:lpstr>Γιατί το ΗΥ215 στο CSD?</vt:lpstr>
      <vt:lpstr>Γιατί το ΗΥ215 στο CSD?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Ασκήσεις – ηλεκτρονικό παραδοτέο</vt:lpstr>
      <vt:lpstr>Εργαστήρια</vt:lpstr>
      <vt:lpstr>Πρόοδος</vt:lpstr>
      <vt:lpstr>Τελική Εξέταση</vt:lpstr>
      <vt:lpstr>Ευκαιρίες Βαθμολόγησης (Ε. ΒΑ.)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Ερωτήσεις?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2025-02-12T12:43:40Z</dcterms:modified>
  <cp:contentStatus/>
  <cp:version/>
</cp:coreProperties>
</file>