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91" r:id="rId4"/>
    <p:sldId id="293" r:id="rId5"/>
    <p:sldId id="273" r:id="rId6"/>
    <p:sldId id="274" r:id="rId7"/>
    <p:sldId id="258" r:id="rId8"/>
    <p:sldId id="266" r:id="rId9"/>
    <p:sldId id="267" r:id="rId10"/>
    <p:sldId id="259" r:id="rId11"/>
    <p:sldId id="260" r:id="rId12"/>
    <p:sldId id="295" r:id="rId13"/>
    <p:sldId id="294" r:id="rId14"/>
    <p:sldId id="288" r:id="rId15"/>
    <p:sldId id="289" r:id="rId16"/>
    <p:sldId id="290" r:id="rId17"/>
    <p:sldId id="263" r:id="rId18"/>
    <p:sldId id="265" r:id="rId19"/>
    <p:sldId id="268" r:id="rId20"/>
    <p:sldId id="269" r:id="rId21"/>
    <p:sldId id="270" r:id="rId22"/>
    <p:sldId id="271" r:id="rId23"/>
    <p:sldId id="272" r:id="rId24"/>
    <p:sldId id="276" r:id="rId25"/>
    <p:sldId id="279" r:id="rId26"/>
    <p:sldId id="264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480"/>
    <a:srgbClr val="4D728D"/>
    <a:srgbClr val="406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 varScale="1">
        <p:scale>
          <a:sx n="113" d="100"/>
          <a:sy n="113" d="100"/>
        </p:scale>
        <p:origin x="384" y="9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 smtClean="0"/>
            <a:t>ΗΥ370</a:t>
          </a:r>
        </a:p>
        <a:p>
          <a:r>
            <a:rPr lang="el-GR" sz="1400" dirty="0" smtClean="0"/>
            <a:t>Ψηφιακή Επεξεργασία Σήματος</a:t>
          </a:r>
          <a:endParaRPr lang="el-GR" sz="1400" dirty="0"/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 smtClean="0"/>
            <a:t>ΗΥ371 Ψηφιακή Επεξεργασία Εικόνας</a:t>
          </a:r>
          <a:endParaRPr lang="el-GR" sz="1200" dirty="0"/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 smtClean="0"/>
            <a:t>ΗΥ473 Αναγνώριση Προτύπων</a:t>
          </a:r>
          <a:endParaRPr lang="el-GR" sz="1200" dirty="0"/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 smtClean="0"/>
            <a:t>ΗΥ570 Στατιστική Επεξεργασία Σήματος</a:t>
          </a:r>
          <a:endParaRPr lang="el-GR" sz="1200" dirty="0"/>
        </a:p>
      </dgm:t>
    </dgm:pt>
    <dgm:pt modelId="{780727C6-E662-4948-B982-7471E1D460B9}" type="parTrans" cxnId="{9C4DCB5A-BC8D-41B4-A3DA-497C268E1D0E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l-GR" sz="1200" dirty="0" smtClean="0"/>
            <a:t>ΗΥ470</a:t>
          </a:r>
          <a:br>
            <a:rPr lang="el-GR" sz="1200" dirty="0" smtClean="0"/>
          </a:br>
          <a:r>
            <a:rPr lang="el-GR" sz="1200" dirty="0" smtClean="0"/>
            <a:t>Προχωρημένη Επεξεργασία Σήματος (από 2023-24)</a:t>
          </a:r>
        </a:p>
      </dgm:t>
    </dgm:pt>
    <dgm:pt modelId="{024A48D0-F3FB-4853-B960-F5E8FD10A739}" type="parTrans" cxnId="{CD989991-6332-47E8-A5C9-9C33A4A83E6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 smtClean="0"/>
            <a:t>ΗΥ474 Τεχνολογία Πολυμέσων</a:t>
          </a:r>
          <a:endParaRPr lang="el-GR" sz="1200" dirty="0"/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 smtClean="0"/>
            <a:t>ΗΥ471  Ανάλυση Εικόνας</a:t>
          </a:r>
          <a:endParaRPr lang="el-GR" sz="1200" dirty="0"/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 smtClean="0"/>
            <a:t>ΗΥ578 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l-GR" sz="1200" dirty="0" smtClean="0"/>
            <a:t>Ψηφιακή Επεξεργασία Φωνής</a:t>
          </a:r>
          <a:endParaRPr lang="el-GR" sz="1200" dirty="0"/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 smtClean="0"/>
            <a:t>ΗΥ215 </a:t>
          </a:r>
        </a:p>
        <a:p>
          <a:r>
            <a:rPr lang="el-GR" sz="1400" dirty="0" smtClean="0"/>
            <a:t>Εφαρμοσμένα Μαθηματικά για Μηχανικούς</a:t>
          </a:r>
          <a:endParaRPr lang="el-GR" sz="1400" dirty="0"/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200" dirty="0" smtClean="0"/>
            <a:t>ΗΥ572 Ψηφιακή Επεξεργασία Ήχου</a:t>
          </a:r>
          <a:endParaRPr lang="el-GR" sz="1200" dirty="0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  <dgm:t>
        <a:bodyPr/>
        <a:lstStyle/>
        <a:p>
          <a:endParaRPr lang="el-GR"/>
        </a:p>
      </dgm:t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  <dgm:t>
        <a:bodyPr/>
        <a:lstStyle/>
        <a:p>
          <a:endParaRPr lang="el-GR"/>
        </a:p>
      </dgm:t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 custScaleX="10765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65897-1D5F-45D5-BC29-2FCDC6F01E86}">
      <dsp:nvSpPr>
        <dsp:cNvPr id="0" name=""/>
        <dsp:cNvSpPr/>
      </dsp:nvSpPr>
      <dsp:spPr>
        <a:xfrm>
          <a:off x="4639004" y="1925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ΗΥ215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Εφαρμοσμένα Μαθηματικά για Μηχανικούς</a:t>
          </a:r>
          <a:endParaRPr lang="el-GR" sz="1400" kern="1200" dirty="0"/>
        </a:p>
      </dsp:txBody>
      <dsp:txXfrm>
        <a:off x="4660805" y="23726"/>
        <a:ext cx="2404672" cy="700742"/>
      </dsp:txXfrm>
    </dsp:sp>
    <dsp:sp modelId="{6977D772-7075-456B-9CCC-A0A6565749C7}">
      <dsp:nvSpPr>
        <dsp:cNvPr id="0" name=""/>
        <dsp:cNvSpPr/>
      </dsp:nvSpPr>
      <dsp:spPr>
        <a:xfrm>
          <a:off x="5817421" y="746269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EA7CF4F-DD93-4599-B89C-7E4291FFB955}">
      <dsp:nvSpPr>
        <dsp:cNvPr id="0" name=""/>
        <dsp:cNvSpPr/>
      </dsp:nvSpPr>
      <dsp:spPr>
        <a:xfrm>
          <a:off x="4639004" y="1044007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ΗΥ370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Ψηφιακή Επεξεργασία Σήματος</a:t>
          </a:r>
          <a:endParaRPr lang="el-GR" sz="1400" kern="1200" dirty="0"/>
        </a:p>
      </dsp:txBody>
      <dsp:txXfrm>
        <a:off x="4660805" y="1065808"/>
        <a:ext cx="2404672" cy="700742"/>
      </dsp:txXfrm>
    </dsp:sp>
    <dsp:sp modelId="{B40490A5-6B7A-488A-82BB-328E56887C06}">
      <dsp:nvSpPr>
        <dsp:cNvPr id="0" name=""/>
        <dsp:cNvSpPr/>
      </dsp:nvSpPr>
      <dsp:spPr>
        <a:xfrm>
          <a:off x="1956903" y="1788351"/>
          <a:ext cx="3906238" cy="297737"/>
        </a:xfrm>
        <a:custGeom>
          <a:avLst/>
          <a:gdLst/>
          <a:ahLst/>
          <a:cxnLst/>
          <a:rect l="0" t="0" r="0" b="0"/>
          <a:pathLst>
            <a:path>
              <a:moveTo>
                <a:pt x="3906238" y="0"/>
              </a:moveTo>
              <a:lnTo>
                <a:pt x="3906238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F8F5C5D7-76CD-4B12-A83D-B92FF823CC55}">
      <dsp:nvSpPr>
        <dsp:cNvPr id="0" name=""/>
        <dsp:cNvSpPr/>
      </dsp:nvSpPr>
      <dsp:spPr>
        <a:xfrm>
          <a:off x="1398645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ΗΥ371 Ψηφιακή Επεξεργασία Εικόνας</a:t>
          </a:r>
          <a:endParaRPr lang="el-GR" sz="1200" kern="1200" dirty="0"/>
        </a:p>
      </dsp:txBody>
      <dsp:txXfrm>
        <a:off x="1420446" y="2107890"/>
        <a:ext cx="1072914" cy="700742"/>
      </dsp:txXfrm>
    </dsp:sp>
    <dsp:sp modelId="{FE8E551D-0CC6-403E-A66A-CB634D461A41}">
      <dsp:nvSpPr>
        <dsp:cNvPr id="0" name=""/>
        <dsp:cNvSpPr/>
      </dsp:nvSpPr>
      <dsp:spPr>
        <a:xfrm>
          <a:off x="1911183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3309850-F9AB-49DF-A13A-777F90E8D142}">
      <dsp:nvSpPr>
        <dsp:cNvPr id="0" name=""/>
        <dsp:cNvSpPr/>
      </dsp:nvSpPr>
      <dsp:spPr>
        <a:xfrm>
          <a:off x="1398645" y="3128171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ΗΥ471  Ανάλυση Εικόνας</a:t>
          </a:r>
          <a:endParaRPr lang="el-GR" sz="1200" kern="1200" dirty="0"/>
        </a:p>
      </dsp:txBody>
      <dsp:txXfrm>
        <a:off x="1420446" y="3149972"/>
        <a:ext cx="1072914" cy="700742"/>
      </dsp:txXfrm>
    </dsp:sp>
    <dsp:sp modelId="{07DE13BD-DB47-4884-94ED-2E42E1636920}">
      <dsp:nvSpPr>
        <dsp:cNvPr id="0" name=""/>
        <dsp:cNvSpPr/>
      </dsp:nvSpPr>
      <dsp:spPr>
        <a:xfrm>
          <a:off x="3408374" y="1788351"/>
          <a:ext cx="2454766" cy="297737"/>
        </a:xfrm>
        <a:custGeom>
          <a:avLst/>
          <a:gdLst/>
          <a:ahLst/>
          <a:cxnLst/>
          <a:rect l="0" t="0" r="0" b="0"/>
          <a:pathLst>
            <a:path>
              <a:moveTo>
                <a:pt x="2454766" y="0"/>
              </a:moveTo>
              <a:lnTo>
                <a:pt x="2454766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79288287-3744-4E9D-A1D3-D76811CC52D5}">
      <dsp:nvSpPr>
        <dsp:cNvPr id="0" name=""/>
        <dsp:cNvSpPr/>
      </dsp:nvSpPr>
      <dsp:spPr>
        <a:xfrm>
          <a:off x="2850116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ΗΥ474 Τεχνολογία Πολυμέσων</a:t>
          </a:r>
          <a:endParaRPr lang="el-GR" sz="1200" kern="1200" dirty="0"/>
        </a:p>
      </dsp:txBody>
      <dsp:txXfrm>
        <a:off x="2871917" y="2107890"/>
        <a:ext cx="1072914" cy="700742"/>
      </dsp:txXfrm>
    </dsp:sp>
    <dsp:sp modelId="{CEE5DB67-B9B4-4403-9DAC-4A742A4696E5}">
      <dsp:nvSpPr>
        <dsp:cNvPr id="0" name=""/>
        <dsp:cNvSpPr/>
      </dsp:nvSpPr>
      <dsp:spPr>
        <a:xfrm>
          <a:off x="4859845" y="1788351"/>
          <a:ext cx="1003295" cy="297737"/>
        </a:xfrm>
        <a:custGeom>
          <a:avLst/>
          <a:gdLst/>
          <a:ahLst/>
          <a:cxnLst/>
          <a:rect l="0" t="0" r="0" b="0"/>
          <a:pathLst>
            <a:path>
              <a:moveTo>
                <a:pt x="1003295" y="0"/>
              </a:moveTo>
              <a:lnTo>
                <a:pt x="1003295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91C121B-5180-45D5-A511-886717093FFD}">
      <dsp:nvSpPr>
        <dsp:cNvPr id="0" name=""/>
        <dsp:cNvSpPr/>
      </dsp:nvSpPr>
      <dsp:spPr>
        <a:xfrm>
          <a:off x="4301587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ΗΥ473 Αναγνώριση Προτύπων</a:t>
          </a:r>
          <a:endParaRPr lang="el-GR" sz="1200" kern="1200" dirty="0"/>
        </a:p>
      </dsp:txBody>
      <dsp:txXfrm>
        <a:off x="4323388" y="2107890"/>
        <a:ext cx="1072914" cy="700742"/>
      </dsp:txXfrm>
    </dsp:sp>
    <dsp:sp modelId="{E853DFD9-B991-4F55-8F36-791ECB2CFBA9}">
      <dsp:nvSpPr>
        <dsp:cNvPr id="0" name=""/>
        <dsp:cNvSpPr/>
      </dsp:nvSpPr>
      <dsp:spPr>
        <a:xfrm>
          <a:off x="5863141" y="1788351"/>
          <a:ext cx="448175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448175" y="148868"/>
              </a:lnTo>
              <a:lnTo>
                <a:pt x="448175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53058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ΗΥ570 Στατιστική Επεξεργασία Σήματος</a:t>
          </a:r>
          <a:endParaRPr lang="el-GR" sz="1200" kern="1200" dirty="0"/>
        </a:p>
      </dsp:txBody>
      <dsp:txXfrm>
        <a:off x="5774859" y="2107890"/>
        <a:ext cx="1072914" cy="700742"/>
      </dsp:txXfrm>
    </dsp:sp>
    <dsp:sp modelId="{11CAD335-1147-4FC9-BACC-798C4DD6079B}">
      <dsp:nvSpPr>
        <dsp:cNvPr id="0" name=""/>
        <dsp:cNvSpPr/>
      </dsp:nvSpPr>
      <dsp:spPr>
        <a:xfrm>
          <a:off x="5863141" y="1788351"/>
          <a:ext cx="2134477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134477" y="148868"/>
              </a:lnTo>
              <a:lnTo>
                <a:pt x="2134477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204529" y="2086089"/>
          <a:ext cx="1586178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ΗΥ470</a:t>
          </a:r>
          <a:br>
            <a:rPr lang="el-GR" sz="1200" kern="1200" dirty="0" smtClean="0"/>
          </a:br>
          <a:r>
            <a:rPr lang="el-GR" sz="1200" kern="1200" dirty="0" smtClean="0"/>
            <a:t>Προχωρημένη Επεξεργασία Σήματος (από 2023-24)</a:t>
          </a:r>
        </a:p>
      </dsp:txBody>
      <dsp:txXfrm>
        <a:off x="7226330" y="2107890"/>
        <a:ext cx="1542576" cy="700742"/>
      </dsp:txXfrm>
    </dsp:sp>
    <dsp:sp modelId="{5A160EB7-1733-4C96-BF6A-75E9E80707BB}">
      <dsp:nvSpPr>
        <dsp:cNvPr id="0" name=""/>
        <dsp:cNvSpPr/>
      </dsp:nvSpPr>
      <dsp:spPr>
        <a:xfrm>
          <a:off x="7951899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AB6E80E-63C0-4831-A7DB-CBFABBB03280}">
      <dsp:nvSpPr>
        <dsp:cNvPr id="0" name=""/>
        <dsp:cNvSpPr/>
      </dsp:nvSpPr>
      <dsp:spPr>
        <a:xfrm>
          <a:off x="7187257" y="3128171"/>
          <a:ext cx="1620723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ΗΥ578 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l-GR" sz="1200" kern="1200" dirty="0" smtClean="0"/>
            <a:t>Ψηφιακή Επεξεργασία Φωνής</a:t>
          </a:r>
          <a:endParaRPr lang="el-GR" sz="1200" kern="1200" dirty="0"/>
        </a:p>
      </dsp:txBody>
      <dsp:txXfrm>
        <a:off x="7209058" y="3149972"/>
        <a:ext cx="1577121" cy="700742"/>
      </dsp:txXfrm>
    </dsp:sp>
    <dsp:sp modelId="{5E6A12A9-7432-48F4-B97E-5016591ED610}">
      <dsp:nvSpPr>
        <dsp:cNvPr id="0" name=""/>
        <dsp:cNvSpPr/>
      </dsp:nvSpPr>
      <dsp:spPr>
        <a:xfrm>
          <a:off x="5863141" y="1788351"/>
          <a:ext cx="3863508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3863508" y="148868"/>
              </a:lnTo>
              <a:lnTo>
                <a:pt x="3863508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CFFA21D-9536-4783-BFEC-F8C942072559}">
      <dsp:nvSpPr>
        <dsp:cNvPr id="0" name=""/>
        <dsp:cNvSpPr/>
      </dsp:nvSpPr>
      <dsp:spPr>
        <a:xfrm>
          <a:off x="9125663" y="2086089"/>
          <a:ext cx="12019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ΗΥ572 Ψηφιακή Επεξεργασία Ήχου</a:t>
          </a:r>
          <a:endParaRPr lang="el-GR" sz="1200" kern="1200" dirty="0"/>
        </a:p>
      </dsp:txBody>
      <dsp:txXfrm>
        <a:off x="9147464" y="2107890"/>
        <a:ext cx="1158372" cy="700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06-Feb-23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06-Feb-23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06-Feb-23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18" Type="http://schemas.openxmlformats.org/officeDocument/2006/relationships/image" Target="../media/image3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eg"/><Relationship Id="rId2" Type="http://schemas.openxmlformats.org/officeDocument/2006/relationships/image" Target="../media/image16.jpg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19" Type="http://schemas.openxmlformats.org/officeDocument/2006/relationships/image" Target="../media/image33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215b/lectures.htm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202</a:t>
            </a:r>
            <a:r>
              <a:rPr lang="en-US" sz="2400" dirty="0" smtClean="0">
                <a:solidFill>
                  <a:schemeClr val="bg1"/>
                </a:solidFill>
              </a:rPr>
              <a:t>2-23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Μια μικρή εισαγωγή</a:t>
            </a:r>
          </a:p>
          <a:p>
            <a:endParaRPr lang="el-GR" dirty="0"/>
          </a:p>
          <a:p>
            <a:pPr algn="r"/>
            <a:r>
              <a:rPr lang="el-GR" sz="1600" dirty="0"/>
              <a:t>(…και στο εργαστήριο Επεξεργασίας Σήματος</a:t>
            </a:r>
            <a:r>
              <a:rPr lang="el-GR" sz="1600" dirty="0" smtClean="0"/>
              <a:t>)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Σε ~</a:t>
            </a:r>
            <a:r>
              <a:rPr lang="en-US" dirty="0" smtClean="0"/>
              <a:t>1</a:t>
            </a:r>
            <a:r>
              <a:rPr lang="el-GR" dirty="0" smtClean="0"/>
              <a:t>2-15ήμερη βάση</a:t>
            </a:r>
            <a:r>
              <a:rPr lang="en-US" dirty="0" smtClean="0"/>
              <a:t> (~</a:t>
            </a:r>
            <a:r>
              <a:rPr lang="el-GR" dirty="0" smtClean="0"/>
              <a:t>6-</a:t>
            </a:r>
            <a:r>
              <a:rPr lang="en-US" dirty="0" smtClean="0"/>
              <a:t>7 </a:t>
            </a:r>
            <a:r>
              <a:rPr lang="el-GR" dirty="0" smtClean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Η απάντηση κάθε άσκησης θα δίνεται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</a:t>
            </a:r>
            <a:r>
              <a:rPr lang="el-GR" dirty="0" smtClean="0"/>
              <a:t>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30% 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</a:t>
            </a:r>
            <a:r>
              <a:rPr lang="el-GR" dirty="0" smtClean="0"/>
              <a:t>50% ή 80%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B1 = 0.2A + 0.8T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B2 = 0.2A + 0.3</a:t>
            </a:r>
            <a:r>
              <a:rPr lang="el-GR" dirty="0" smtClean="0"/>
              <a:t>Π + 0.5Τ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orizontal Scroll 3"/>
          <p:cNvSpPr/>
          <p:nvPr/>
        </p:nvSpPr>
        <p:spPr>
          <a:xfrm>
            <a:off x="8627989" y="4797152"/>
            <a:ext cx="2016224" cy="631676"/>
          </a:xfrm>
          <a:prstGeom prst="horizontalScroll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E. BA.</a:t>
            </a:r>
            <a:endParaRPr lang="el-GR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20%</a:t>
            </a:r>
            <a:endParaRPr lang="en-US" dirty="0" smtClean="0"/>
          </a:p>
          <a:p>
            <a:pPr lvl="1"/>
            <a:r>
              <a:rPr lang="el-GR" dirty="0" smtClean="0"/>
              <a:t>Θεωρητικές και πρακτικές (</a:t>
            </a:r>
            <a:r>
              <a:rPr lang="en-US" sz="2600" b="1" dirty="0" smtClean="0"/>
              <a:t>Python</a:t>
            </a:r>
            <a:r>
              <a:rPr lang="en-US" dirty="0" smtClean="0"/>
              <a:t>)</a:t>
            </a:r>
            <a:endParaRPr lang="el-GR" dirty="0" smtClean="0"/>
          </a:p>
          <a:p>
            <a:pPr lvl="1"/>
            <a:endParaRPr lang="el-GR" sz="1100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endParaRPr lang="el-GR" sz="900" dirty="0" smtClean="0"/>
          </a:p>
          <a:p>
            <a:r>
              <a:rPr lang="el-GR" dirty="0"/>
              <a:t>Οι </a:t>
            </a:r>
            <a:r>
              <a:rPr lang="el-GR" dirty="0" smtClean="0"/>
              <a:t>θεωρητικές ασκήσεις παραδίδονται </a:t>
            </a:r>
            <a:r>
              <a:rPr lang="el-GR" b="1" dirty="0" smtClean="0"/>
              <a:t>γραπτά ή ηλεκτρονικά</a:t>
            </a:r>
            <a:r>
              <a:rPr lang="el-GR" dirty="0"/>
              <a:t> </a:t>
            </a:r>
            <a:r>
              <a:rPr lang="el-GR" dirty="0" smtClean="0"/>
              <a:t>ως την ώρα που αναγράφεται επάνω στο φύλλο ασκήσεων</a:t>
            </a:r>
          </a:p>
          <a:p>
            <a:r>
              <a:rPr lang="el-GR" dirty="0" smtClean="0"/>
              <a:t>Οι πρακτικές ασκήσεις (</a:t>
            </a:r>
            <a:r>
              <a:rPr lang="en-US" dirty="0" smtClean="0"/>
              <a:t>Python) </a:t>
            </a:r>
            <a:r>
              <a:rPr lang="el-GR" dirty="0" smtClean="0"/>
              <a:t>παραδίδονται </a:t>
            </a:r>
            <a:r>
              <a:rPr lang="el-GR" b="1" dirty="0" smtClean="0"/>
              <a:t>αποκλειστικά ηλεκτρονικά</a:t>
            </a:r>
            <a:r>
              <a:rPr lang="el-GR" dirty="0"/>
              <a:t> ως την ώρα που αναγράφεται επάνω στο φύλλο </a:t>
            </a:r>
            <a:r>
              <a:rPr lang="el-GR" dirty="0" smtClean="0"/>
              <a:t>ασκήσεων</a:t>
            </a:r>
          </a:p>
          <a:p>
            <a:endParaRPr lang="el-GR" sz="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ython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05" y="274638"/>
            <a:ext cx="1190985" cy="13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Θεωρητικές ασκήσεις </a:t>
            </a:r>
            <a:r>
              <a:rPr lang="el-GR" dirty="0" smtClean="0"/>
              <a:t>– ηλεκτρονικό παραδοτέο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Για τις θεωρητικές ασκήσεις, η </a:t>
            </a:r>
            <a:r>
              <a:rPr lang="el-GR" dirty="0"/>
              <a:t>μορφή του </a:t>
            </a:r>
            <a:r>
              <a:rPr lang="el-GR" dirty="0" smtClean="0"/>
              <a:t>ηλεκτρονικού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παραδοτέου </a:t>
            </a:r>
            <a:r>
              <a:rPr lang="el-GR" dirty="0"/>
              <a:t>σας πρέπει </a:t>
            </a:r>
            <a:r>
              <a:rPr lang="el-GR" b="1" dirty="0"/>
              <a:t>αυστηρά</a:t>
            </a:r>
            <a:r>
              <a:rPr lang="el-GR" dirty="0"/>
              <a:t> </a:t>
            </a:r>
            <a:r>
              <a:rPr lang="el-GR" dirty="0" smtClean="0"/>
              <a:t>να </a:t>
            </a:r>
            <a:r>
              <a:rPr lang="el-GR" dirty="0"/>
              <a:t>είναι </a:t>
            </a:r>
            <a:r>
              <a:rPr lang="el-GR" dirty="0" smtClean="0"/>
              <a:t>η </a:t>
            </a:r>
            <a:r>
              <a:rPr lang="el-GR" dirty="0"/>
              <a:t>ακόλουθη</a:t>
            </a:r>
            <a:r>
              <a:rPr lang="el-GR" dirty="0" smtClean="0"/>
              <a:t>:</a:t>
            </a:r>
            <a:br>
              <a:rPr lang="el-GR" dirty="0" smtClean="0"/>
            </a:b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Θα </a:t>
            </a:r>
            <a:r>
              <a:rPr lang="el-GR" dirty="0"/>
              <a:t>περιλαμβάνεται ένα αρχείο </a:t>
            </a:r>
            <a:r>
              <a:rPr lang="el-GR" b="1" dirty="0"/>
              <a:t>γραπτών</a:t>
            </a:r>
            <a:r>
              <a:rPr lang="el-GR" dirty="0"/>
              <a:t> λύσεων ως </a:t>
            </a:r>
            <a:r>
              <a:rPr lang="el-GR" sz="2800" b="1" dirty="0"/>
              <a:t>ένα</a:t>
            </a:r>
            <a:r>
              <a:rPr lang="el-GR" dirty="0"/>
              <a:t> ενιαίο αρχείο,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marL="274320" lvl="1" indent="0">
              <a:buNone/>
            </a:pPr>
            <a:endParaRPr lang="el-GR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Λεπτομέρειες θα βρείτε στη σελίδα των ασκήσεων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Η ηλεκτρονική παράδοση γίνεται αποκλειστικά</a:t>
            </a:r>
            <a:r>
              <a:rPr lang="el-GR" dirty="0"/>
              <a:t> μέσω του προγράμματος TURNIN</a:t>
            </a:r>
            <a:r>
              <a:rPr lang="en-US" dirty="0"/>
              <a:t>. </a:t>
            </a:r>
            <a:r>
              <a:rPr lang="el-GR" dirty="0"/>
              <a:t>Φοιτητές άλλων τμημάτων μπορούν να παραδίδουν </a:t>
            </a:r>
            <a:r>
              <a:rPr lang="el-GR" dirty="0" err="1"/>
              <a:t>κατ’εξαίρεση</a:t>
            </a:r>
            <a:r>
              <a:rPr lang="el-GR" dirty="0"/>
              <a:t> με </a:t>
            </a:r>
            <a:r>
              <a:rPr lang="en-US" dirty="0"/>
              <a:t>e-mail.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</a:t>
            </a:r>
            <a:r>
              <a:rPr lang="el-GR" dirty="0" smtClean="0"/>
              <a:t>ασκήσεις </a:t>
            </a:r>
            <a:r>
              <a:rPr lang="el-GR" dirty="0" smtClean="0"/>
              <a:t>– ηλεκτρονικό παραδοτέο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 smtClean="0"/>
              <a:t>Για τις ασκήσεις </a:t>
            </a:r>
            <a:r>
              <a:rPr lang="en-US" dirty="0" smtClean="0"/>
              <a:t>Python</a:t>
            </a:r>
            <a:r>
              <a:rPr lang="el-GR" dirty="0" smtClean="0"/>
              <a:t>, η </a:t>
            </a:r>
            <a:r>
              <a:rPr lang="el-GR" dirty="0"/>
              <a:t>μορφή του </a:t>
            </a:r>
            <a:r>
              <a:rPr lang="el-GR" dirty="0" smtClean="0"/>
              <a:t>ηλεκτρονικού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παραδοτέου </a:t>
            </a:r>
            <a:r>
              <a:rPr lang="el-GR" dirty="0"/>
              <a:t>σας πρέπει </a:t>
            </a:r>
            <a:r>
              <a:rPr lang="el-GR" b="1" dirty="0"/>
              <a:t>αυστηρά</a:t>
            </a:r>
            <a:r>
              <a:rPr lang="el-GR" dirty="0"/>
              <a:t> </a:t>
            </a:r>
            <a:r>
              <a:rPr lang="el-GR" dirty="0" smtClean="0"/>
              <a:t>να </a:t>
            </a:r>
            <a:r>
              <a:rPr lang="el-GR" dirty="0"/>
              <a:t>είναι </a:t>
            </a:r>
            <a:r>
              <a:rPr lang="el-GR" dirty="0" smtClean="0"/>
              <a:t>η </a:t>
            </a:r>
            <a:r>
              <a:rPr lang="el-GR" dirty="0"/>
              <a:t>ακόλουθη</a:t>
            </a:r>
            <a:r>
              <a:rPr lang="el-GR" dirty="0" smtClean="0"/>
              <a:t>:</a:t>
            </a:r>
            <a:br>
              <a:rPr lang="el-GR" dirty="0" smtClean="0"/>
            </a:br>
            <a:endParaRPr lang="el-GR" sz="40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Παραδίδετε συμπληρωμένο το (ή τα) </a:t>
            </a:r>
            <a:r>
              <a:rPr lang="en-US" dirty="0" smtClean="0"/>
              <a:t>.</a:t>
            </a:r>
            <a:r>
              <a:rPr lang="en-US" dirty="0" err="1" smtClean="0"/>
              <a:t>ipynb</a:t>
            </a:r>
            <a:r>
              <a:rPr lang="en-US" dirty="0" smtClean="0"/>
              <a:t> </a:t>
            </a:r>
            <a:r>
              <a:rPr lang="el-GR" dirty="0" smtClean="0"/>
              <a:t>αρχείο (ή αρχεία) που θα βρίσκετε στη</a:t>
            </a:r>
            <a:br>
              <a:rPr lang="el-GR" dirty="0" smtClean="0"/>
            </a:br>
            <a:r>
              <a:rPr lang="el-GR" dirty="0" smtClean="0"/>
              <a:t>σελίδα των ασκήσεων για κάθε</a:t>
            </a:r>
            <a:r>
              <a:rPr lang="el-GR" dirty="0"/>
              <a:t> </a:t>
            </a:r>
            <a:r>
              <a:rPr lang="el-GR" dirty="0" smtClean="0"/>
              <a:t>σειρά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Λεπτομέρειες θα βρείτε στη σελίδα των ασκήσεων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endParaRPr lang="el-GR" sz="3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Η ηλεκτρονική παράδοση γίνεται αποκλειστικά</a:t>
            </a:r>
            <a:r>
              <a:rPr lang="el-GR" dirty="0"/>
              <a:t> μέσω του προγράμματος TURNIN</a:t>
            </a:r>
            <a:r>
              <a:rPr lang="en-US" dirty="0"/>
              <a:t>. </a:t>
            </a:r>
            <a:r>
              <a:rPr lang="el-GR" dirty="0"/>
              <a:t>Φοιτητές άλλων τμημάτων μπορούν να παραδίδουν </a:t>
            </a:r>
            <a:r>
              <a:rPr lang="el-GR" dirty="0" err="1"/>
              <a:t>κατ’εξαίρεση</a:t>
            </a:r>
            <a:r>
              <a:rPr lang="el-GR" dirty="0"/>
              <a:t> με </a:t>
            </a:r>
            <a:r>
              <a:rPr lang="en-US" dirty="0"/>
              <a:t>e-mail.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6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Μετρά 30%</a:t>
            </a:r>
            <a:endParaRPr lang="en-US" sz="2800" dirty="0" smtClean="0"/>
          </a:p>
          <a:p>
            <a:pPr lvl="1"/>
            <a:r>
              <a:rPr lang="el-GR" sz="2400" dirty="0" smtClean="0"/>
              <a:t>Προαιρετική και βοηθητική</a:t>
            </a:r>
          </a:p>
          <a:p>
            <a:endParaRPr lang="el-GR" sz="2800" dirty="0" smtClean="0"/>
          </a:p>
          <a:p>
            <a:r>
              <a:rPr lang="el-GR" sz="2800" dirty="0" smtClean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</a:t>
            </a:r>
            <a:r>
              <a:rPr lang="el-GR" sz="2800" dirty="0" smtClean="0"/>
              <a:t>τηλέφωνα!</a:t>
            </a:r>
          </a:p>
          <a:p>
            <a:endParaRPr lang="el-GR" sz="2800" dirty="0" smtClean="0"/>
          </a:p>
          <a:p>
            <a:r>
              <a:rPr lang="el-GR" sz="2800" dirty="0" smtClean="0"/>
              <a:t>Πραγματοποίηση στα μέσα του εξαμήνου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Μετρά 50% ή 80%</a:t>
            </a:r>
            <a:endParaRPr lang="en-US" sz="2800" dirty="0" smtClean="0"/>
          </a:p>
          <a:p>
            <a:pPr lvl="1"/>
            <a:r>
              <a:rPr lang="el-GR" sz="2400" dirty="0" smtClean="0"/>
              <a:t>Ρήτρα: 4.5</a:t>
            </a:r>
            <a:r>
              <a:rPr lang="en-US" sz="2400" dirty="0" smtClean="0"/>
              <a:t>/10.0</a:t>
            </a:r>
            <a:endParaRPr lang="el-GR" sz="2400" dirty="0" smtClean="0"/>
          </a:p>
          <a:p>
            <a:endParaRPr lang="el-GR" sz="2800" dirty="0" smtClean="0"/>
          </a:p>
          <a:p>
            <a:r>
              <a:rPr lang="el-GR" sz="2800" dirty="0" smtClean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 smtClean="0"/>
              <a:t>Όχι </a:t>
            </a:r>
            <a:r>
              <a:rPr lang="en-US" sz="2800" dirty="0" smtClean="0"/>
              <a:t>laptop </a:t>
            </a:r>
            <a:r>
              <a:rPr lang="el-GR" sz="2800" dirty="0" smtClean="0"/>
              <a:t>ή κινητά τηλέφωνα!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Ευκαιρίες Βαθμολόγησης (Ε. ΒΑ.)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Ερωτήσεις (μη τετριμμένες) κατά τη διάρκεια της διάλεξης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2-3 Ε.ΒΑ. σε κάθε (σχεδόν) διάλεξη</a:t>
            </a:r>
          </a:p>
          <a:p>
            <a:endParaRPr lang="el-GR" dirty="0" smtClean="0"/>
          </a:p>
          <a:p>
            <a:r>
              <a:rPr lang="el-GR" dirty="0" smtClean="0"/>
              <a:t>0.05 μονάδες/Ε.ΒΑ στο συνολικό βαθμό σας</a:t>
            </a:r>
          </a:p>
          <a:p>
            <a:endParaRPr lang="el-GR" dirty="0" smtClean="0"/>
          </a:p>
          <a:p>
            <a:r>
              <a:rPr lang="el-GR" dirty="0" smtClean="0"/>
              <a:t>Μέχρι 20 Ε.ΒΑ ανά φοιτητή/</a:t>
            </a:r>
            <a:r>
              <a:rPr lang="el-GR" dirty="0" err="1" smtClean="0"/>
              <a:t>τρια</a:t>
            </a:r>
            <a:r>
              <a:rPr lang="el-GR" dirty="0" smtClean="0"/>
              <a:t> (μέχρι +1.0 μονάδα στον τελικό βαθμό)</a:t>
            </a:r>
          </a:p>
          <a:p>
            <a:endParaRPr lang="el-GR" dirty="0" smtClean="0"/>
          </a:p>
          <a:p>
            <a:r>
              <a:rPr lang="el-GR" dirty="0" smtClean="0"/>
              <a:t>Οι απαντήσεις δίνονται σε πραγματικό χρόνο κατά τη διάρκεια της διάλεξης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7626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sz="2400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sz="3200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sz="3200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</a:t>
            </a:r>
            <a:r>
              <a:rPr lang="el-GR" sz="1400" dirty="0" smtClean="0"/>
              <a:t>θέμα</a:t>
            </a:r>
            <a:r>
              <a:rPr lang="en-US" sz="1400" dirty="0" smtClean="0"/>
              <a:t>, </a:t>
            </a:r>
            <a:r>
              <a:rPr lang="el-GR" sz="1400" dirty="0" smtClean="0"/>
              <a:t>το </a:t>
            </a:r>
            <a:r>
              <a:rPr lang="en-US" sz="1400" dirty="0" smtClean="0"/>
              <a:t>“</a:t>
            </a:r>
            <a:r>
              <a:rPr lang="el-GR" sz="1400" dirty="0" smtClean="0"/>
              <a:t>Ερώτηση για ιδιότητες συνάρτησης Δέλτα</a:t>
            </a:r>
            <a:r>
              <a:rPr lang="en-US" sz="1400" dirty="0" smtClean="0"/>
              <a:t>” </a:t>
            </a:r>
            <a:r>
              <a:rPr lang="el-GR" sz="1400" dirty="0" smtClean="0"/>
              <a:t>είναι ένα καλό θέμα). </a:t>
            </a:r>
            <a:endParaRPr lang="el-GR" sz="1400" dirty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εξωτερικό</a:t>
            </a:r>
            <a:r>
              <a:rPr lang="en-US" sz="2000" dirty="0" smtClean="0"/>
              <a:t> (</a:t>
            </a:r>
            <a:r>
              <a:rPr lang="el-GR" sz="2000" dirty="0" smtClean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153" y="5769332"/>
            <a:ext cx="722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https://signalprocessingsociety.org/our-story/multimedia-content</a:t>
            </a:r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0" y="2173384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2122414"/>
            <a:ext cx="2326977" cy="327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122414"/>
            <a:ext cx="2304256" cy="327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046740" y="2122069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8952011" y="1902784"/>
            <a:ext cx="2520280" cy="3744416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298460" y="1874220"/>
            <a:ext cx="2520280" cy="3744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748442" y="2339290"/>
            <a:ext cx="5127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https://www.csd.uoc.gr/~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hy215b/</a:t>
            </a:r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lectures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8" y="2996952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331 εγγεγραμμένοι</a:t>
            </a:r>
          </a:p>
          <a:p>
            <a:pPr lvl="1"/>
            <a:r>
              <a:rPr lang="el-GR" dirty="0" smtClean="0"/>
              <a:t>127 επιτυχόντες</a:t>
            </a:r>
          </a:p>
          <a:p>
            <a:pPr lvl="1"/>
            <a:r>
              <a:rPr lang="el-GR" dirty="0" smtClean="0"/>
              <a:t>38,3%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l-GR" dirty="0" smtClean="0"/>
              <a:t>294 εγγεγραμμένοι</a:t>
            </a:r>
          </a:p>
          <a:p>
            <a:pPr lvl="1"/>
            <a:r>
              <a:rPr lang="el-GR" dirty="0" smtClean="0"/>
              <a:t>92 επιτυχόντες</a:t>
            </a:r>
          </a:p>
          <a:p>
            <a:pPr lvl="1"/>
            <a:r>
              <a:rPr lang="el-GR" dirty="0" smtClean="0"/>
              <a:t>31,2%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322 εγγεγραμμένοι</a:t>
            </a:r>
          </a:p>
          <a:p>
            <a:pPr lvl="1"/>
            <a:r>
              <a:rPr lang="el-GR" dirty="0" smtClean="0"/>
              <a:t>105 επιτυχόντες</a:t>
            </a:r>
          </a:p>
          <a:p>
            <a:pPr lvl="1"/>
            <a:r>
              <a:rPr lang="el-GR" dirty="0" smtClean="0"/>
              <a:t>32,6%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4519488"/>
            <a:ext cx="2866496" cy="214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390374" y="1647499"/>
            <a:ext cx="2843806" cy="5021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2018-19:</a:t>
            </a:r>
          </a:p>
          <a:p>
            <a:pPr lvl="1"/>
            <a:r>
              <a:rPr lang="el-GR" sz="1900" dirty="0" smtClean="0"/>
              <a:t>381 εγγεγραμμένοι</a:t>
            </a:r>
          </a:p>
          <a:p>
            <a:pPr lvl="1"/>
            <a:r>
              <a:rPr lang="el-GR" sz="1900" dirty="0" smtClean="0"/>
              <a:t>182 επιτυχόντες</a:t>
            </a:r>
          </a:p>
          <a:p>
            <a:pPr lvl="1"/>
            <a:r>
              <a:rPr lang="el-GR" sz="1900" dirty="0" smtClean="0"/>
              <a:t>47,7%</a:t>
            </a:r>
            <a:endParaRPr lang="en-US" sz="1900" dirty="0" smtClean="0"/>
          </a:p>
          <a:p>
            <a:pPr lvl="1"/>
            <a:endParaRPr lang="en-US" dirty="0"/>
          </a:p>
          <a:p>
            <a:r>
              <a:rPr lang="el-GR" sz="2200" dirty="0" smtClean="0"/>
              <a:t>201</a:t>
            </a:r>
            <a:r>
              <a:rPr lang="en-US" sz="2200" dirty="0" smtClean="0"/>
              <a:t>9</a:t>
            </a:r>
            <a:r>
              <a:rPr lang="el-GR" sz="2200" dirty="0" smtClean="0"/>
              <a:t>-</a:t>
            </a:r>
            <a:r>
              <a:rPr lang="en-US" sz="2200" dirty="0" smtClean="0"/>
              <a:t>20 (hybrid)</a:t>
            </a:r>
            <a:r>
              <a:rPr lang="el-GR" sz="2200" dirty="0" smtClean="0"/>
              <a:t>:</a:t>
            </a:r>
            <a:endParaRPr lang="el-GR" sz="2200" dirty="0"/>
          </a:p>
          <a:p>
            <a:pPr lvl="1"/>
            <a:r>
              <a:rPr lang="el-GR" sz="1900" dirty="0" smtClean="0"/>
              <a:t>3</a:t>
            </a:r>
            <a:r>
              <a:rPr lang="en-US" sz="1900" dirty="0" smtClean="0"/>
              <a:t>48</a:t>
            </a:r>
            <a:r>
              <a:rPr lang="el-GR" sz="1900" dirty="0" smtClean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 smtClean="0"/>
              <a:t>1</a:t>
            </a:r>
            <a:r>
              <a:rPr lang="en-US" sz="1900" dirty="0" smtClean="0"/>
              <a:t>28</a:t>
            </a:r>
            <a:r>
              <a:rPr lang="el-GR" sz="1900" dirty="0" smtClean="0"/>
              <a:t> </a:t>
            </a:r>
            <a:r>
              <a:rPr lang="el-GR" sz="1900" dirty="0"/>
              <a:t>επιτυχόντες</a:t>
            </a:r>
          </a:p>
          <a:p>
            <a:pPr lvl="1"/>
            <a:r>
              <a:rPr lang="en-US" sz="1900" dirty="0" smtClean="0"/>
              <a:t>36</a:t>
            </a:r>
            <a:r>
              <a:rPr lang="el-GR" sz="1900" dirty="0" smtClean="0"/>
              <a:t>,</a:t>
            </a:r>
            <a:r>
              <a:rPr lang="en-US" sz="1900" dirty="0" smtClean="0"/>
              <a:t>7</a:t>
            </a:r>
            <a:r>
              <a:rPr lang="el-GR" sz="1900" dirty="0" smtClean="0"/>
              <a:t>%</a:t>
            </a:r>
          </a:p>
          <a:p>
            <a:pPr lvl="1"/>
            <a:endParaRPr lang="el-GR" sz="600" dirty="0" smtClean="0"/>
          </a:p>
          <a:p>
            <a:pPr lvl="1"/>
            <a:endParaRPr lang="el-GR" sz="900" dirty="0"/>
          </a:p>
          <a:p>
            <a:r>
              <a:rPr lang="el-GR" sz="2200" dirty="0" smtClean="0"/>
              <a:t>2020-</a:t>
            </a:r>
            <a:r>
              <a:rPr lang="en-US" sz="2200" dirty="0" smtClean="0"/>
              <a:t>2</a:t>
            </a:r>
            <a:r>
              <a:rPr lang="el-GR" sz="2200" dirty="0" smtClean="0"/>
              <a:t>1: (</a:t>
            </a:r>
            <a:r>
              <a:rPr lang="en-US" sz="2200" dirty="0" smtClean="0"/>
              <a:t>remote)</a:t>
            </a:r>
            <a:endParaRPr lang="el-GR" sz="2200" dirty="0"/>
          </a:p>
          <a:p>
            <a:pPr lvl="1"/>
            <a:r>
              <a:rPr lang="el-GR" sz="1900" dirty="0" smtClean="0"/>
              <a:t>401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/>
              <a:t>9</a:t>
            </a:r>
            <a:r>
              <a:rPr lang="el-GR" sz="1900" dirty="0" smtClean="0"/>
              <a:t>7 επιτυχόντες</a:t>
            </a:r>
            <a:endParaRPr lang="el-GR" sz="1900" dirty="0"/>
          </a:p>
          <a:p>
            <a:pPr lvl="1"/>
            <a:r>
              <a:rPr lang="el-GR" sz="1900" dirty="0" smtClean="0"/>
              <a:t>24,1%</a:t>
            </a:r>
            <a:endParaRPr lang="el-GR" sz="1900" dirty="0"/>
          </a:p>
          <a:p>
            <a:endParaRPr lang="el-GR" sz="2300" dirty="0" smtClean="0"/>
          </a:p>
        </p:txBody>
      </p:sp>
      <p:sp>
        <p:nvSpPr>
          <p:cNvPr id="4" name="Vertical Scroll 3"/>
          <p:cNvSpPr/>
          <p:nvPr/>
        </p:nvSpPr>
        <p:spPr>
          <a:xfrm>
            <a:off x="7534572" y="476672"/>
            <a:ext cx="4248472" cy="1800200"/>
          </a:xfrm>
          <a:prstGeom prst="verticalScroll">
            <a:avLst>
              <a:gd name="adj" fmla="val 7776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u="sng" dirty="0" smtClean="0"/>
              <a:t>Επιτυχόντες/έτος: </a:t>
            </a:r>
            <a:r>
              <a:rPr lang="en-US" sz="2800" b="1" u="sng" dirty="0" smtClean="0"/>
              <a:t>~35%</a:t>
            </a:r>
          </a:p>
          <a:p>
            <a:pPr algn="ctr"/>
            <a:r>
              <a:rPr lang="el-GR" sz="2400" dirty="0" smtClean="0"/>
              <a:t>Πολύ παραπάνω (&gt;50%) αν υπολογιστεί με βάση τους ενεργούς φοιτητές</a:t>
            </a:r>
            <a:r>
              <a:rPr lang="en-US" sz="2400" dirty="0" smtClean="0"/>
              <a:t> </a:t>
            </a:r>
            <a:endParaRPr lang="el-GR" sz="24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234180" y="1647499"/>
            <a:ext cx="2843806" cy="502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sz="1600" dirty="0" smtClean="0"/>
          </a:p>
          <a:p>
            <a:pPr marL="274320" lvl="1" indent="0">
              <a:buNone/>
            </a:pPr>
            <a:endParaRPr lang="en-US" sz="3200" dirty="0"/>
          </a:p>
          <a:p>
            <a:r>
              <a:rPr lang="el-GR" sz="2200" dirty="0" smtClean="0"/>
              <a:t>20</a:t>
            </a:r>
            <a:r>
              <a:rPr lang="en-US" sz="2200" dirty="0" smtClean="0"/>
              <a:t>21</a:t>
            </a:r>
            <a:r>
              <a:rPr lang="el-GR" sz="2200" dirty="0" smtClean="0"/>
              <a:t>-</a:t>
            </a:r>
            <a:r>
              <a:rPr lang="en-US" sz="2200" dirty="0" smtClean="0"/>
              <a:t>22</a:t>
            </a:r>
            <a:r>
              <a:rPr lang="el-GR" sz="2200" dirty="0" smtClean="0"/>
              <a:t>:</a:t>
            </a:r>
            <a:endParaRPr lang="el-GR" sz="2200" dirty="0"/>
          </a:p>
          <a:p>
            <a:pPr lvl="1"/>
            <a:r>
              <a:rPr lang="en-US" sz="1900" dirty="0" smtClean="0"/>
              <a:t>413</a:t>
            </a:r>
            <a:r>
              <a:rPr lang="el-GR" sz="1900" dirty="0" smtClean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 smtClean="0"/>
              <a:t>134 επιτυχόντες</a:t>
            </a:r>
            <a:r>
              <a:rPr lang="en-US" sz="1900" dirty="0" smtClean="0"/>
              <a:t> </a:t>
            </a:r>
            <a:endParaRPr lang="el-GR" sz="1900" dirty="0" smtClean="0"/>
          </a:p>
          <a:p>
            <a:pPr lvl="1"/>
            <a:r>
              <a:rPr lang="el-GR" sz="1900" dirty="0" smtClean="0"/>
              <a:t>32,4</a:t>
            </a:r>
            <a:r>
              <a:rPr lang="en-US" sz="1900" dirty="0" smtClean="0"/>
              <a:t> </a:t>
            </a:r>
            <a:r>
              <a:rPr lang="el-GR" sz="1900" dirty="0" smtClean="0"/>
              <a:t>%</a:t>
            </a:r>
          </a:p>
          <a:p>
            <a:pPr lvl="1"/>
            <a:endParaRPr lang="el-GR" sz="600" dirty="0" smtClean="0"/>
          </a:p>
          <a:p>
            <a:pPr lvl="1"/>
            <a:endParaRPr lang="el-GR" sz="900" dirty="0"/>
          </a:p>
          <a:p>
            <a:endParaRPr lang="el-GR" sz="2300" dirty="0" smtClean="0"/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553" y="1921102"/>
            <a:ext cx="8505645" cy="468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Δείτε το </a:t>
            </a:r>
            <a:r>
              <a:rPr lang="en-US" dirty="0" smtClean="0"/>
              <a:t>FAQ </a:t>
            </a:r>
            <a:r>
              <a:rPr lang="el-GR" dirty="0" smtClean="0"/>
              <a:t>και το καλωσόρισμα</a:t>
            </a:r>
            <a:r>
              <a:rPr lang="en-US" dirty="0" smtClean="0"/>
              <a:t>!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8902724" y="2331459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>
            <a:off x="8974732" y="785019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830018" y="5201905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1878553" y="5670798"/>
            <a:ext cx="8320315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758708" y="2207758"/>
            <a:ext cx="792088" cy="78919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06100" y="1995392"/>
            <a:ext cx="261501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ΣΕΡ </a:t>
            </a:r>
            <a:r>
              <a:rPr lang="el-GR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el-GR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sym typeface="Wingdings" panose="05000000000000000000" pitchFamily="2" charset="2"/>
              </a:rPr>
              <a:t>συχνές ερωτήσεις)</a:t>
            </a:r>
            <a:endParaRPr lang="el-GR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268760"/>
            <a:ext cx="8568952" cy="2348880"/>
          </a:xfrm>
        </p:spPr>
        <p:txBody>
          <a:bodyPr/>
          <a:lstStyle/>
          <a:p>
            <a:r>
              <a:rPr lang="el-GR" dirty="0" smtClean="0"/>
              <a:t>Ερωτήσεις?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868" y="3284984"/>
            <a:ext cx="1010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Ας κάνουμε τώρα μια πολύ σύντομη παρουσίαση του ποιοι είμαστε και τι κάνουμε…</a:t>
            </a:r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30316" y="1565507"/>
            <a:ext cx="445912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prstClr val="white"/>
                </a:solidFill>
              </a:rPr>
              <a:t>Εξωτερικά μέλη</a:t>
            </a:r>
            <a:r>
              <a:rPr lang="en-US" sz="1600" dirty="0" smtClean="0">
                <a:solidFill>
                  <a:prstClr val="white"/>
                </a:solidFill>
              </a:rPr>
              <a:t>:</a:t>
            </a:r>
            <a:r>
              <a:rPr lang="el-GR" sz="1600" dirty="0" smtClean="0">
                <a:solidFill>
                  <a:prstClr val="white"/>
                </a:solidFill>
              </a:rPr>
              <a:t/>
            </a:r>
            <a:br>
              <a:rPr lang="el-GR" sz="1600" dirty="0" smtClean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Βασίλης Τσιάρας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Ειδικό Διδακτικό 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Προσωπικό @ </a:t>
            </a:r>
            <a:r>
              <a:rPr lang="en-US" sz="1400" dirty="0">
                <a:solidFill>
                  <a:prstClr val="white"/>
                </a:solidFill>
              </a:rPr>
              <a:t>EECS, 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TUC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Μάθηση,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Στατιστική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l-GR" sz="1400" dirty="0" smtClean="0">
              <a:solidFill>
                <a:prstClr val="white"/>
              </a:solidFill>
            </a:endParaRPr>
          </a:p>
          <a:p>
            <a:pPr lvl="1"/>
            <a:endParaRPr lang="el-GR" sz="1400" dirty="0">
              <a:solidFill>
                <a:prstClr val="white"/>
              </a:solidFill>
            </a:endParaRPr>
          </a:p>
          <a:p>
            <a:pPr lvl="1"/>
            <a:endParaRPr lang="en-US" sz="14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Δεβόρα </a:t>
            </a:r>
            <a:r>
              <a:rPr lang="el-GR" sz="1400" dirty="0" err="1" smtClean="0">
                <a:solidFill>
                  <a:prstClr val="white"/>
                </a:solidFill>
              </a:rPr>
              <a:t>Κιαγιαδάκη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Ιατρός ΩΡΛ</a:t>
            </a:r>
            <a:r>
              <a:rPr lang="en-US" sz="1400" dirty="0" smtClean="0">
                <a:solidFill>
                  <a:prstClr val="white"/>
                </a:solidFill>
              </a:rPr>
              <a:t>, PhD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Παθολογίες ομιλίας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white"/>
              </a:solidFill>
            </a:endParaRPr>
          </a:p>
          <a:p>
            <a:pPr lvl="1"/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2055992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10846940" y="2009662"/>
            <a:ext cx="1093514" cy="146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7658508" y="4100474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 smtClean="0">
                <a:solidFill>
                  <a:prstClr val="white"/>
                </a:solidFill>
              </a:rPr>
              <a:t>Μέλη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4577" y="1988840"/>
            <a:ext cx="1755224" cy="3133135"/>
            <a:chOff x="2528998" y="1364959"/>
            <a:chExt cx="2076467" cy="40210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53" y="1364959"/>
              <a:ext cx="1574737" cy="19632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528998" y="3312243"/>
              <a:ext cx="2076467" cy="207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 smtClean="0">
                  <a:solidFill>
                    <a:prstClr val="white"/>
                  </a:solidFill>
                </a:rPr>
                <a:t> Γιάννης Στυλιανού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Επικεφαλής του </a:t>
              </a:r>
              <a:r>
                <a:rPr lang="en-GB" sz="1200" dirty="0" smtClean="0">
                  <a:solidFill>
                    <a:prstClr val="white"/>
                  </a:solidFill>
                </a:rPr>
                <a:t>SSPL</a:t>
              </a:r>
              <a:endParaRPr lang="en-GB" sz="1200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Καθηγητής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l-GR" sz="1200" dirty="0" smtClean="0">
                  <a:solidFill>
                    <a:prstClr val="white"/>
                  </a:solidFill>
                </a:rPr>
                <a:t>@ </a:t>
              </a:r>
              <a:r>
                <a:rPr lang="en-US" sz="1200" dirty="0" smtClean="0">
                  <a:solidFill>
                    <a:prstClr val="white"/>
                  </a:solidFill>
                </a:rPr>
                <a:t>CSD </a:t>
              </a:r>
              <a:br>
                <a:rPr lang="en-US" sz="1200" dirty="0" smtClean="0">
                  <a:solidFill>
                    <a:prstClr val="white"/>
                  </a:solidFill>
                </a:rPr>
              </a:br>
              <a:r>
                <a:rPr lang="en-GB" sz="1200" dirty="0" smtClean="0">
                  <a:solidFill>
                    <a:prstClr val="white"/>
                  </a:solidFill>
                </a:rPr>
                <a:t>&amp; </a:t>
              </a:r>
              <a:br>
                <a:rPr lang="en-GB" sz="1200" dirty="0" smtClean="0">
                  <a:solidFill>
                    <a:prstClr val="white"/>
                  </a:solidFill>
                </a:rPr>
              </a:br>
              <a:r>
                <a:rPr lang="en-GB" sz="1200" dirty="0" smtClean="0">
                  <a:solidFill>
                    <a:prstClr val="white"/>
                  </a:solidFill>
                </a:rPr>
                <a:t>Senior </a:t>
              </a:r>
              <a:r>
                <a:rPr lang="en-GB" sz="1200" dirty="0">
                  <a:solidFill>
                    <a:prstClr val="white"/>
                  </a:solidFill>
                </a:rPr>
                <a:t>Research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US" sz="1200" dirty="0" smtClean="0">
                  <a:solidFill>
                    <a:prstClr val="white"/>
                  </a:solidFill>
                </a:rPr>
                <a:t>Manager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n-GB" sz="1200" dirty="0">
                  <a:solidFill>
                    <a:prstClr val="white"/>
                  </a:solidFill>
                </a:rPr>
                <a:t>@ Apple UK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IEEE Fellow, ISCA Fellow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l-GR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99594" y="1988840"/>
            <a:ext cx="1755224" cy="2773741"/>
            <a:chOff x="4592205" y="1364959"/>
            <a:chExt cx="2076467" cy="35597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t="1907" r="7910" b="17930"/>
            <a:stretch/>
          </p:blipFill>
          <p:spPr>
            <a:xfrm>
              <a:off x="4834005" y="1364959"/>
              <a:ext cx="1663141" cy="19625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592205" y="3324997"/>
              <a:ext cx="2076467" cy="159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 smtClean="0">
                  <a:solidFill>
                    <a:prstClr val="white"/>
                  </a:solidFill>
                </a:rPr>
                <a:t>Γιώργος Καφεντζής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Μεταδιδακτορικός </a:t>
              </a:r>
              <a:br>
                <a:rPr lang="el-GR" sz="1200" dirty="0" smtClean="0">
                  <a:solidFill>
                    <a:prstClr val="white"/>
                  </a:solidFill>
                </a:rPr>
              </a:br>
              <a:r>
                <a:rPr lang="el-GR" sz="1200" dirty="0" smtClean="0">
                  <a:solidFill>
                    <a:prstClr val="white"/>
                  </a:solidFill>
                </a:rPr>
                <a:t>Ερευνητής &amp;</a:t>
              </a:r>
              <a:endParaRPr lang="en-GB" sz="1200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 smtClean="0">
                  <a:solidFill>
                    <a:prstClr val="white"/>
                  </a:solidFill>
                </a:rPr>
                <a:t>Επισκέπτης </a:t>
              </a:r>
              <a:br>
                <a:rPr lang="el-GR" sz="1200" dirty="0" smtClean="0">
                  <a:solidFill>
                    <a:prstClr val="white"/>
                  </a:solidFill>
                </a:rPr>
              </a:br>
              <a:r>
                <a:rPr lang="el-GR" sz="1200" dirty="0" smtClean="0">
                  <a:solidFill>
                    <a:prstClr val="white"/>
                  </a:solidFill>
                </a:rPr>
                <a:t>Καθηγητής</a:t>
              </a:r>
              <a:r>
                <a:rPr lang="en-GB" sz="1200" dirty="0" smtClean="0">
                  <a:solidFill>
                    <a:prstClr val="white"/>
                  </a:solidFill>
                </a:rPr>
                <a:t> </a:t>
              </a:r>
              <a:r>
                <a:rPr lang="en-GB" sz="1200" dirty="0">
                  <a:solidFill>
                    <a:prstClr val="white"/>
                  </a:solidFill>
                </a:rPr>
                <a:t>@ </a:t>
              </a:r>
              <a:r>
                <a:rPr lang="en-GB" sz="1200" dirty="0" smtClean="0">
                  <a:solidFill>
                    <a:prstClr val="white"/>
                  </a:solidFill>
                </a:rPr>
                <a:t>CSD</a:t>
              </a:r>
              <a:endParaRPr lang="en-GB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l-GR" sz="135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886010" y="3949685"/>
            <a:ext cx="1798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Άννα Σφακιανάκη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err="1" smtClean="0">
                <a:solidFill>
                  <a:prstClr val="white"/>
                </a:solidFill>
              </a:rPr>
              <a:t>Επίκ</a:t>
            </a:r>
            <a:r>
              <a:rPr lang="el-GR" sz="1400" dirty="0" smtClean="0">
                <a:solidFill>
                  <a:prstClr val="white"/>
                </a:solidFill>
              </a:rPr>
              <a:t>. Καθηγήτρια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dirty="0" err="1" smtClean="0">
                <a:solidFill>
                  <a:prstClr val="white"/>
                </a:solidFill>
              </a:rPr>
              <a:t>Πανεπ</a:t>
            </a:r>
            <a:r>
              <a:rPr lang="el-GR" sz="1400" dirty="0" smtClean="0">
                <a:solidFill>
                  <a:prstClr val="white"/>
                </a:solidFill>
              </a:rPr>
              <a:t>. Ιωαννίνων</a:t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Φωνητική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Γλωσσολογία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media-exp1.licdn.com/dms/image/C4E03AQG0ZE6C6bQd6Q/profile-displayphoto-shrink_200_200/0/1516974424791?e=1616630400&amp;v=beta&amp;t=jypeTqUb2LrmReP20cOxwoAWrvtQUJXPZVk9_onSA8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03" y="4100474"/>
            <a:ext cx="1098054" cy="132421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ded Corner 9"/>
          <p:cNvSpPr/>
          <p:nvPr/>
        </p:nvSpPr>
        <p:spPr>
          <a:xfrm>
            <a:off x="2643114" y="5331194"/>
            <a:ext cx="2448272" cy="1036656"/>
          </a:xfrm>
          <a:prstGeom prst="foldedCorner">
            <a:avLst>
              <a:gd name="adj" fmla="val 25114"/>
            </a:avLst>
          </a:prstGeom>
          <a:solidFill>
            <a:srgbClr val="4D728D"/>
          </a:solidFill>
          <a:ln w="28575">
            <a:solidFill>
              <a:srgbClr val="3E64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~8 προπτυχιακοί, μεταπτυχιακοί φοιτητές, και  υποψήφιοι διδάκτορες</a:t>
            </a:r>
            <a:endParaRPr lang="el-GR" sz="1400" dirty="0"/>
          </a:p>
        </p:txBody>
      </p:sp>
      <p:sp>
        <p:nvSpPr>
          <p:cNvPr id="15" name="Plus 14"/>
          <p:cNvSpPr/>
          <p:nvPr/>
        </p:nvSpPr>
        <p:spPr>
          <a:xfrm>
            <a:off x="1989956" y="5589240"/>
            <a:ext cx="558418" cy="504056"/>
          </a:xfrm>
          <a:prstGeom prst="mathPlus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470676" y="2039662"/>
            <a:ext cx="23762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Γιάννης Πανταζής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Ερευνητής</a:t>
            </a:r>
            <a:r>
              <a:rPr lang="en-US" sz="1400" dirty="0">
                <a:solidFill>
                  <a:prstClr val="white"/>
                </a:solidFill>
              </a:rPr>
              <a:t> @ IACM,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ΙΤΕ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της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Επεξεργασίας Σήματος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Βαθιά Μάθηση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0" grpId="0" animBg="1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Ερευνητικά Ενδιαφέροντα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Σήματος Φωνής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Ήχου και </a:t>
            </a:r>
            <a:r>
              <a:rPr lang="el-GR" sz="2000" dirty="0" err="1" smtClean="0">
                <a:solidFill>
                  <a:prstClr val="white"/>
                </a:solidFill>
              </a:rPr>
              <a:t>Βιοσημάτων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Μηχανική/Βαθιά Μάθηση σε Τεχνολογίες Ομιλίας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l-GR" sz="2000" dirty="0" smtClean="0">
                <a:solidFill>
                  <a:prstClr val="white"/>
                </a:solidFill>
              </a:rPr>
              <a:t>Συγκεκριμένα</a:t>
            </a:r>
            <a:r>
              <a:rPr lang="en-US" sz="2000" dirty="0" smtClean="0">
                <a:solidFill>
                  <a:prstClr val="white"/>
                </a:solidFill>
              </a:rPr>
              <a:t>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Στατιστική Σύνθεση Ομιλίας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b="1" dirty="0" smtClean="0">
                <a:ln w="3175">
                  <a:solidFill>
                    <a:srgbClr val="5ECCF3">
                      <a:lumMod val="75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Αύξηση Καταληπτότητας Ομιλίας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b="1" dirty="0" smtClean="0">
                <a:ln w="19050" cmpd="sng">
                  <a:solidFill>
                    <a:srgbClr val="5DCEAF"/>
                  </a:solidFill>
                  <a:prstDash val="solid"/>
                </a:ln>
                <a:solidFill>
                  <a:prstClr val="white"/>
                </a:solidFill>
              </a:rPr>
              <a:t>Ημιτονοειδής </a:t>
            </a:r>
            <a:r>
              <a:rPr lang="el-GR" sz="2000" b="1" dirty="0" err="1" smtClean="0">
                <a:ln w="19050" cmpd="sng">
                  <a:solidFill>
                    <a:srgbClr val="5DCEAF"/>
                  </a:solidFill>
                  <a:prstDash val="solid"/>
                </a:ln>
                <a:solidFill>
                  <a:prstClr val="white"/>
                </a:solidFill>
              </a:rPr>
              <a:t>Μοντελοποίηση</a:t>
            </a:r>
            <a:endParaRPr lang="el-GR" sz="2000" b="1" dirty="0" smtClean="0">
              <a:ln w="19050" cmpd="sng">
                <a:solidFill>
                  <a:srgbClr val="5DCEAF"/>
                </a:solidFill>
                <a:prstDash val="solid"/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</a:rPr>
              <a:t>Α</a:t>
            </a:r>
            <a:r>
              <a:rPr lang="el-GR" sz="2000" dirty="0" smtClean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</a:rPr>
              <a:t>νίχνευση Παθολογιών Ομιλίας</a:t>
            </a:r>
            <a:endParaRPr lang="en-US" sz="2000" dirty="0">
              <a:ln>
                <a:solidFill>
                  <a:srgbClr val="FFC000"/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rPr>
              <a:t>Μετασχηματισμοί Ομιλίας</a:t>
            </a:r>
            <a:endParaRPr lang="en-US" sz="2000" dirty="0">
              <a:ln>
                <a:solidFill>
                  <a:srgbClr val="00B050"/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B4DCFA">
                      <a:lumMod val="50000"/>
                    </a:srgbClr>
                  </a:solidFill>
                </a:ln>
                <a:solidFill>
                  <a:prstClr val="white"/>
                </a:solidFill>
              </a:rPr>
              <a:t>Εξαγωγή Συναισθήματος από Ομιλία</a:t>
            </a:r>
            <a:endParaRPr lang="el-GR" sz="2000" dirty="0">
              <a:ln>
                <a:solidFill>
                  <a:srgbClr val="B4DCFA">
                    <a:lumMod val="50000"/>
                  </a:srgbClr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00B0F0"/>
                  </a:solidFill>
                </a:ln>
                <a:solidFill>
                  <a:prstClr val="white"/>
                </a:solidFill>
              </a:rPr>
              <a:t>Εργαλεία και Βάσεις Δεδομένων</a:t>
            </a:r>
            <a:endParaRPr lang="en-US" sz="2000" dirty="0">
              <a:ln>
                <a:solidFill>
                  <a:srgbClr val="00B0F0"/>
                </a:solidFill>
              </a:ln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91436" y="3681292"/>
            <a:ext cx="1928409" cy="7150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DL approaches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LDMs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8837" y="3681292"/>
            <a:ext cx="1454845" cy="715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SSDRC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white"/>
                </a:solidFill>
              </a:rPr>
              <a:t>wSSDRC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5518" y="4494679"/>
            <a:ext cx="2274864" cy="71508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Adaptive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Sinusoidal Models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3036" y="4494679"/>
            <a:ext cx="3016944" cy="71508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Tremor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Jitter/Shimmer Estimation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2894" y="5867325"/>
            <a:ext cx="2286000" cy="71508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GANs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93980" y="5325511"/>
            <a:ext cx="2286000" cy="40862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93980" y="5867325"/>
            <a:ext cx="2317056" cy="40862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GrHarvard</a:t>
            </a:r>
            <a:endParaRPr lang="en-US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769" y="886927"/>
            <a:ext cx="90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</a:t>
            </a:r>
            <a:r>
              <a:rPr lang="el-GR" sz="2400" b="1" dirty="0">
                <a:solidFill>
                  <a:prstClr val="white"/>
                </a:solidFill>
              </a:rPr>
              <a:t>( + </a:t>
            </a:r>
            <a:r>
              <a:rPr lang="el-GR" sz="2400" b="1" dirty="0" smtClean="0">
                <a:solidFill>
                  <a:prstClr val="white"/>
                </a:solidFill>
              </a:rPr>
              <a:t>3 εξωτερικοί </a:t>
            </a:r>
            <a:r>
              <a:rPr lang="en-US" sz="2400" b="1" dirty="0" smtClean="0">
                <a:solidFill>
                  <a:prstClr val="white"/>
                </a:solidFill>
              </a:rPr>
              <a:t>servers </a:t>
            </a:r>
            <a:r>
              <a:rPr lang="el-GR" sz="2400" b="1" dirty="0" smtClean="0">
                <a:solidFill>
                  <a:prstClr val="white"/>
                </a:solidFill>
              </a:rPr>
              <a:t>με </a:t>
            </a:r>
            <a:r>
              <a:rPr lang="en-US" sz="2400" b="1" dirty="0" smtClean="0">
                <a:solidFill>
                  <a:prstClr val="white"/>
                </a:solidFill>
              </a:rPr>
              <a:t>GPU </a:t>
            </a:r>
            <a:r>
              <a:rPr lang="el-GR" sz="2400" b="1" dirty="0" smtClean="0">
                <a:solidFill>
                  <a:prstClr val="white"/>
                </a:solidFill>
              </a:rPr>
              <a:t>τελευταίας τεχνολογίας</a:t>
            </a:r>
            <a:r>
              <a:rPr lang="en-US" sz="2400" b="1" dirty="0" smtClean="0">
                <a:solidFill>
                  <a:prstClr val="white"/>
                </a:solidFill>
              </a:rPr>
              <a:t>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533118" y="1700808"/>
                <a:ext cx="10249926" cy="5040560"/>
              </a:xfrm>
            </p:spPr>
            <p:txBody>
              <a:bodyPr>
                <a:normAutofit lnSpcReduction="10000"/>
              </a:bodyPr>
              <a:lstStyle/>
              <a:p>
                <a:pPr marL="342900" indent="-342900">
                  <a:buClr>
                    <a:schemeClr val="bg1"/>
                  </a:buClr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b="1" dirty="0" smtClean="0"/>
                  <a:t>“</a:t>
                </a:r>
                <a:r>
                  <a:rPr lang="el-GR" b="1" dirty="0" smtClean="0"/>
                  <a:t>Υπολογιστές</a:t>
                </a:r>
                <a:r>
                  <a:rPr lang="en-US" b="1" dirty="0" smtClean="0"/>
                  <a:t>”</a:t>
                </a:r>
                <a:r>
                  <a:rPr lang="el-GR" b="1" dirty="0" smtClean="0"/>
                  <a:t> δε σημαίνει μόνο </a:t>
                </a:r>
                <a:r>
                  <a:rPr lang="en-US" b="1" dirty="0" smtClean="0"/>
                  <a:t>software &amp; hardware</a:t>
                </a:r>
                <a:r>
                  <a:rPr lang="el-GR" b="1" dirty="0" smtClean="0"/>
                  <a:t>…</a:t>
                </a:r>
                <a:endParaRPr lang="en-US" b="1" dirty="0" smtClean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b="0" dirty="0" smtClean="0"/>
                  <a:t>…αλλά και εφαρμογές που μπορούμε να υλοποιήσουμε με αυτούς</a:t>
                </a:r>
                <a:endParaRPr lang="en-US" b="0" dirty="0" smtClean="0"/>
              </a:p>
              <a:p>
                <a:pPr marL="1257300" lvl="2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000" b="0" dirty="0" smtClean="0"/>
                  <a:t>…πριν υλοποιηθούν σε κύκλωμα (</a:t>
                </a:r>
                <a:r>
                  <a:rPr lang="en-US" sz="2000" b="0" dirty="0" smtClean="0"/>
                  <a:t>hardware) </a:t>
                </a:r>
                <a:r>
                  <a:rPr lang="el-GR" sz="2000" b="0" dirty="0" smtClean="0"/>
                  <a:t>ή </a:t>
                </a:r>
                <a:r>
                  <a:rPr lang="el-GR" sz="2000" b="0" dirty="0" err="1" smtClean="0"/>
                  <a:t>προτυποποιηθούν</a:t>
                </a:r>
                <a:r>
                  <a:rPr lang="el-GR" sz="2000" b="0" dirty="0" smtClean="0"/>
                  <a:t> σε κάποιο πρόγραμμα</a:t>
                </a:r>
                <a:r>
                  <a:rPr lang="en-US" sz="2000" b="0" dirty="0" smtClean="0"/>
                  <a:t> (software)</a:t>
                </a:r>
                <a:endParaRPr lang="el-GR" sz="2000" b="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l-GR" sz="200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000" dirty="0" smtClean="0"/>
                  <a:t>Ανάλυση &amp; Επεξεργασία Ήχου/Φωνής (</a:t>
                </a:r>
                <a:r>
                  <a:rPr lang="en-US" sz="2000" dirty="0" smtClean="0"/>
                  <a:t>Google Assistant, Siri, Alexa </a:t>
                </a:r>
                <a:r>
                  <a:rPr lang="en-US" sz="2000" dirty="0" err="1" smtClean="0"/>
                  <a:t>etc</a:t>
                </a:r>
                <a:r>
                  <a:rPr lang="en-US" sz="2000" dirty="0" smtClean="0"/>
                  <a:t>)</a:t>
                </a:r>
                <a:endParaRPr lang="el-GR" sz="200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000" b="0" dirty="0" smtClean="0"/>
                  <a:t>Ανάλυση &amp; Επεξεργασία Εικόνας</a:t>
                </a:r>
                <a:r>
                  <a:rPr lang="en-US" sz="2000" b="0" dirty="0" smtClean="0"/>
                  <a:t> (Self driving cars, computer vision, </a:t>
                </a:r>
                <a:r>
                  <a:rPr lang="en-US" sz="2000" b="0" dirty="0" err="1" smtClean="0"/>
                  <a:t>etc</a:t>
                </a:r>
                <a:r>
                  <a:rPr lang="en-US" sz="2000" b="0" dirty="0" smtClean="0"/>
                  <a:t>)</a:t>
                </a:r>
                <a:endParaRPr lang="el-GR" sz="2000" b="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000" dirty="0" smtClean="0"/>
                  <a:t>Ανάλυση &amp; Επεξεργασία </a:t>
                </a:r>
                <a:r>
                  <a:rPr lang="el-GR" sz="2000" dirty="0" err="1" smtClean="0"/>
                  <a:t>Βιοσημάτων</a:t>
                </a:r>
                <a:r>
                  <a:rPr lang="en-US" sz="2000" dirty="0" smtClean="0"/>
                  <a:t> (EEG, ECG, </a:t>
                </a:r>
                <a:r>
                  <a:rPr lang="en-US" sz="2000" dirty="0" err="1" smtClean="0"/>
                  <a:t>etc</a:t>
                </a:r>
                <a:r>
                  <a:rPr lang="en-US" sz="2000" dirty="0" smtClean="0"/>
                  <a:t>)</a:t>
                </a:r>
                <a:endParaRPr lang="el-GR" sz="2000" b="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n-US" sz="2800" b="0" dirty="0" smtClean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Σήμα = πληροφορία</a:t>
                </a:r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l-GR" b="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Στο ΗΥ215 μαθαίνουμε να αναλύουμε και να επεξεργαζόμαστε σήματα μέσω συστημάτων στο </a:t>
                </a:r>
                <a:r>
                  <a:rPr lang="el-GR" u="sng" dirty="0" smtClean="0"/>
                  <a:t>συνεχή χρόνο</a:t>
                </a:r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b="0" dirty="0" smtClean="0"/>
                  <a:t>Συνεχής μεταβλητή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b="0" dirty="0" smtClean="0"/>
                  <a:t>: </a:t>
                </a:r>
                <a:r>
                  <a:rPr lang="el-GR" b="0" dirty="0" smtClean="0"/>
                  <a:t>οικεία από τον Απειροστικό Λογισμό (και το Λύκειο)</a:t>
                </a:r>
                <a:endParaRPr lang="en-US" b="0" dirty="0" smtClean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b="0" dirty="0" smtClean="0"/>
                  <a:t>Μπορούμε στην </a:t>
                </a:r>
                <a:r>
                  <a:rPr lang="en-US" b="0" dirty="0" smtClean="0"/>
                  <a:t>Python (! </a:t>
                </a:r>
                <a:r>
                  <a:rPr lang="el-GR" b="0" dirty="0" smtClean="0"/>
                  <a:t>Νέα γλώσσα φέτος! ) να προσομοιώσουμε σήματα συνεχούς χρόνου</a:t>
                </a: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33118" y="1700808"/>
                <a:ext cx="10249926" cy="5040560"/>
              </a:xfrm>
              <a:blipFill rotWithShape="0">
                <a:blip r:embed="rId2"/>
                <a:stretch>
                  <a:fillRect l="-832" r="-23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το ΗΥ215 στο </a:t>
            </a:r>
            <a:r>
              <a:rPr lang="en-US" dirty="0" smtClean="0"/>
              <a:t>CSD</a:t>
            </a:r>
            <a:r>
              <a:rPr lang="el-GR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928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Ηχομονωμένος Θάλαμος Ηχογραφήσεων</a:t>
            </a:r>
            <a:r>
              <a:rPr lang="en-US" sz="2400" b="1" dirty="0" smtClean="0">
                <a:solidFill>
                  <a:prstClr val="white"/>
                </a:solidFill>
              </a:rPr>
              <a:t> (</a:t>
            </a:r>
            <a:r>
              <a:rPr lang="el-GR" sz="2400" b="1" dirty="0" smtClean="0">
                <a:solidFill>
                  <a:prstClr val="white"/>
                </a:solidFill>
              </a:rPr>
              <a:t>αξίας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542280" y="1329721"/>
            <a:ext cx="5262819" cy="268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49796" y="4022689"/>
            <a:ext cx="5255303" cy="269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labr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61" y="4040171"/>
            <a:ext cx="4954095" cy="266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836" y="1394165"/>
            <a:ext cx="4975120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Ιατρικός Εξοπλισμός Ανίχνευσης Παθολογιών Ομιλίας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Έργα </a:t>
            </a:r>
            <a:r>
              <a:rPr lang="en-US" sz="2400" b="1" dirty="0" smtClean="0">
                <a:solidFill>
                  <a:prstClr val="white"/>
                </a:solidFill>
              </a:rPr>
              <a:t>&amp; </a:t>
            </a:r>
            <a:r>
              <a:rPr lang="el-GR" sz="2400" b="1" dirty="0" smtClean="0">
                <a:solidFill>
                  <a:prstClr val="white"/>
                </a:solidFill>
              </a:rPr>
              <a:t>Συνεργασίες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 smtClean="0">
                <a:solidFill>
                  <a:prstClr val="white"/>
                </a:solidFill>
              </a:rPr>
              <a:t>2016</a:t>
            </a:r>
            <a:r>
              <a:rPr lang="el-GR" b="1" dirty="0" smtClean="0">
                <a:solidFill>
                  <a:prstClr val="white"/>
                </a:solidFill>
              </a:rPr>
              <a:t>-2020</a:t>
            </a:r>
            <a:r>
              <a:rPr lang="en-US" dirty="0" smtClean="0">
                <a:solidFill>
                  <a:prstClr val="white"/>
                </a:solidFill>
              </a:rPr>
              <a:t>]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916" y="373542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529338" cy="44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00" y="4667709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 smtClean="0"/>
              <a:t>Είναι ένα απαιτητικό μάθημα με αρκετό φόρτο εργασίας</a:t>
            </a:r>
            <a:r>
              <a:rPr lang="en-US" sz="3900" b="1" dirty="0" smtClean="0"/>
              <a:t/>
            </a:r>
            <a:br>
              <a:rPr lang="en-US" sz="3900" b="1" dirty="0" smtClean="0"/>
            </a:br>
            <a:endParaRPr lang="el-GR" sz="3900" b="1" dirty="0" smtClean="0"/>
          </a:p>
          <a:p>
            <a:pPr marL="571500" indent="-571500">
              <a:lnSpc>
                <a:spcPct val="12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9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r>
              <a:rPr lang="en-US" sz="3900" b="0" dirty="0" smtClean="0"/>
              <a:t/>
            </a:r>
            <a:br>
              <a:rPr lang="en-US" sz="3900" b="0" dirty="0" smtClean="0"/>
            </a:br>
            <a:endParaRPr lang="el-GR" sz="3900" b="0" dirty="0" smtClean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 smtClean="0"/>
              <a:t>… «κυνηγώντας» δοσμένες απαντήσεις σε αυτές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endParaRPr lang="el-GR" sz="2800" b="0" dirty="0" smtClean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 smtClean="0"/>
              <a:t>Πραγματικές εφαρμογές στην </a:t>
            </a:r>
            <a:r>
              <a:rPr lang="en-US" sz="3200" b="0" dirty="0" smtClean="0"/>
              <a:t>Python </a:t>
            </a:r>
            <a:r>
              <a:rPr lang="el-GR" sz="32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 smtClean="0"/>
              <a:t>… πλήρως καθοδηγούμενες και συνήθως με δοσμένο (αλλά ελλιπή) κώδικα</a:t>
            </a:r>
            <a:endParaRPr lang="el-GR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Απαιτεί</a:t>
            </a:r>
            <a:r>
              <a:rPr lang="en-US" sz="4000" dirty="0"/>
              <a:t> </a:t>
            </a:r>
            <a:r>
              <a:rPr lang="el-GR" sz="4000" dirty="0" smtClean="0"/>
              <a:t>τακτική παρουσία</a:t>
            </a:r>
            <a:r>
              <a:rPr lang="el-GR" sz="4000" b="0" dirty="0" smtClean="0"/>
              <a:t> (συνέπεια) στις διαλέξεις για την κατανόηση των εννοιών</a:t>
            </a:r>
            <a:endParaRPr lang="en-US" sz="40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Οι σημειώσεις</a:t>
            </a:r>
            <a:r>
              <a:rPr lang="en-US" sz="4000" b="0" dirty="0" smtClean="0"/>
              <a:t>/</a:t>
            </a:r>
            <a:r>
              <a:rPr lang="el-GR" sz="4000" b="0" dirty="0" smtClean="0"/>
              <a:t>τα συγγράμματα επαρκούν για να καλύψετε απουσίες αλλά συνίσταται θερμά οι τελευταίες να μην είναι πολλές</a:t>
            </a:r>
            <a:br>
              <a:rPr lang="el-GR" sz="4000" b="0" dirty="0" smtClean="0"/>
            </a:br>
            <a:endParaRPr lang="el-GR" sz="4000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</a:t>
            </a:r>
            <a:r>
              <a:rPr lang="el-GR" dirty="0" smtClean="0"/>
              <a:t>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68645218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9344298" y="5805264"/>
            <a:ext cx="1459945" cy="936104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ΗΥ587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 smtClean="0">
                <a:solidFill>
                  <a:schemeClr val="bg1"/>
                </a:solidFill>
              </a:rPr>
              <a:t>(</a:t>
            </a:r>
            <a:r>
              <a:rPr lang="el-GR" sz="1600" b="1" dirty="0" smtClean="0">
                <a:solidFill>
                  <a:schemeClr val="bg1"/>
                </a:solidFill>
              </a:rPr>
              <a:t>χωρίς </a:t>
            </a:r>
            <a:r>
              <a:rPr lang="el-GR" sz="1600" b="1" dirty="0" err="1" smtClean="0">
                <a:solidFill>
                  <a:schemeClr val="bg1"/>
                </a:solidFill>
              </a:rPr>
              <a:t>κατ’ανάγκη</a:t>
            </a:r>
            <a:r>
              <a:rPr lang="el-GR" sz="1600" b="1" dirty="0" smtClean="0">
                <a:solidFill>
                  <a:schemeClr val="bg1"/>
                </a:solidFill>
              </a:rPr>
              <a:t> με σχέση </a:t>
            </a:r>
            <a:r>
              <a:rPr lang="el-GR" sz="1600" b="1" dirty="0" err="1" smtClean="0">
                <a:solidFill>
                  <a:schemeClr val="bg1"/>
                </a:solidFill>
              </a:rPr>
              <a:t>προαπαιτούμενου</a:t>
            </a:r>
            <a:r>
              <a:rPr lang="el-GR" sz="1600" dirty="0" smtClean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8686700" y="1657134"/>
            <a:ext cx="3183375" cy="1836204"/>
          </a:xfrm>
          <a:prstGeom prst="doubleWav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Γενικό απαιτούμενο υπόβαθρο</a:t>
            </a:r>
            <a:r>
              <a:rPr lang="en-US" sz="1400" dirty="0" smtClean="0"/>
              <a:t> </a:t>
            </a:r>
            <a:r>
              <a:rPr lang="el-GR" sz="1400" dirty="0" smtClean="0"/>
              <a:t/>
            </a:r>
            <a:br>
              <a:rPr lang="el-GR" sz="1400" dirty="0" smtClean="0"/>
            </a:br>
            <a:r>
              <a:rPr lang="en-US" sz="1400" dirty="0" smtClean="0"/>
              <a:t>(</a:t>
            </a:r>
            <a:r>
              <a:rPr lang="el-GR" sz="1400" dirty="0" smtClean="0"/>
              <a:t>όχι απαραίτητα ως </a:t>
            </a:r>
            <a:r>
              <a:rPr lang="el-GR" sz="1400" dirty="0" err="1" smtClean="0"/>
              <a:t>προαπαιτούμενα</a:t>
            </a:r>
            <a:r>
              <a:rPr lang="el-GR" sz="1400" dirty="0" smtClean="0"/>
              <a:t>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Απειροστικός Λογισμός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Γραμμική </a:t>
            </a:r>
            <a:r>
              <a:rPr lang="el-GR" sz="1400" b="1" dirty="0" smtClean="0"/>
              <a:t>Άλγεβρα</a:t>
            </a:r>
            <a:r>
              <a:rPr lang="en-US" sz="1400" b="1" dirty="0" smtClean="0"/>
              <a:t> (min)</a:t>
            </a:r>
            <a:endParaRPr lang="el-GR" sz="14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Προγραμματισμός</a:t>
            </a:r>
            <a:r>
              <a:rPr lang="en-US" sz="1400" b="1" dirty="0" smtClean="0"/>
              <a:t> (min)</a:t>
            </a:r>
            <a:endParaRPr lang="el-GR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354557" y="4798723"/>
            <a:ext cx="1440160" cy="778097"/>
            <a:chOff x="7675086" y="2825280"/>
            <a:chExt cx="2148497" cy="986733"/>
          </a:xfrm>
        </p:grpSpPr>
        <p:sp>
          <p:nvSpPr>
            <p:cNvPr id="16" name="Rounded Rectangle 15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</a:t>
              </a:r>
              <a:r>
                <a:rPr lang="en-US" sz="1200" kern="1200" dirty="0" smtClean="0"/>
                <a:t>7</a:t>
              </a:r>
              <a:r>
                <a:rPr lang="el-GR" sz="1200" kern="1200" dirty="0" smtClean="0"/>
                <a:t>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smtClean="0"/>
                <a:t>Μηχανική Μάθηση</a:t>
              </a:r>
              <a:endParaRPr lang="el-GR" sz="1200" kern="1200" dirty="0"/>
            </a:p>
          </p:txBody>
        </p:sp>
      </p:grpSp>
      <p:cxnSp>
        <p:nvCxnSpPr>
          <p:cNvPr id="9" name="Straight Connector 8"/>
          <p:cNvCxnSpPr>
            <a:stCxn id="24" idx="0"/>
            <a:endCxn id="16" idx="2"/>
          </p:cNvCxnSpPr>
          <p:nvPr/>
        </p:nvCxnSpPr>
        <p:spPr>
          <a:xfrm flipV="1">
            <a:off x="10074271" y="5576820"/>
            <a:ext cx="366" cy="228444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19" idx="1"/>
          </p:cNvCxnSpPr>
          <p:nvPr/>
        </p:nvCxnSpPr>
        <p:spPr>
          <a:xfrm>
            <a:off x="2205980" y="5555492"/>
            <a:ext cx="2121139" cy="713002"/>
          </a:xfrm>
          <a:prstGeom prst="bentConnector3">
            <a:avLst>
              <a:gd name="adj1" fmla="val 15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5120208" y="4548725"/>
            <a:ext cx="2304256" cy="621116"/>
          </a:xfrm>
          <a:prstGeom prst="bentConnector3">
            <a:avLst>
              <a:gd name="adj1" fmla="val -17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9619459" y="5088532"/>
            <a:ext cx="2124234" cy="245333"/>
          </a:xfrm>
          <a:prstGeom prst="bentConnector4">
            <a:avLst>
              <a:gd name="adj1" fmla="val 421"/>
              <a:gd name="adj2" fmla="val 193179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46740" y="5202436"/>
            <a:ext cx="307817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54652" y="5575249"/>
            <a:ext cx="0" cy="69806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327119" y="5896322"/>
            <a:ext cx="1586178" cy="744344"/>
            <a:chOff x="7204529" y="2066332"/>
            <a:chExt cx="1586178" cy="744344"/>
          </a:xfrm>
        </p:grpSpPr>
        <p:sp>
          <p:nvSpPr>
            <p:cNvPr id="19" name="Rounded Rectangle 18"/>
            <p:cNvSpPr/>
            <p:nvPr/>
          </p:nvSpPr>
          <p:spPr>
            <a:xfrm>
              <a:off x="7204529" y="2066332"/>
              <a:ext cx="1586178" cy="7443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200" dirty="0" smtClean="0"/>
                <a:t>HY673</a:t>
              </a:r>
            </a:p>
            <a:p>
              <a:pPr algn="ctr"/>
              <a:r>
                <a:rPr lang="el-GR" sz="1200" dirty="0" smtClean="0"/>
                <a:t>Γεννητική Μοντελοποίηση</a:t>
              </a:r>
              <a:endParaRPr lang="en-US" sz="1200" dirty="0" smtClean="0"/>
            </a:p>
          </p:txBody>
        </p:sp>
        <p:sp>
          <p:nvSpPr>
            <p:cNvPr id="20" name="Rounded Rectangle 4"/>
            <p:cNvSpPr/>
            <p:nvPr/>
          </p:nvSpPr>
          <p:spPr>
            <a:xfrm>
              <a:off x="7226330" y="2107890"/>
              <a:ext cx="1542576" cy="700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200" kern="12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5120208" y="5170837"/>
            <a:ext cx="0" cy="72830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  <a:endCxn id="24" idx="1"/>
          </p:cNvCxnSpPr>
          <p:nvPr/>
        </p:nvCxnSpPr>
        <p:spPr>
          <a:xfrm>
            <a:off x="5913297" y="6268494"/>
            <a:ext cx="3431001" cy="4822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20"/>
          <p:cNvSpPr/>
          <p:nvPr/>
        </p:nvSpPr>
        <p:spPr>
          <a:xfrm>
            <a:off x="3430116" y="1641532"/>
            <a:ext cx="1296144" cy="86409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You are here! </a:t>
            </a:r>
            <a:r>
              <a:rPr lang="en-US" b="1" dirty="0" smtClean="0">
                <a:sym typeface="Wingdings" panose="05000000000000000000" pitchFamily="2" charset="2"/>
              </a:rPr>
              <a:t>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741096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Laplace</a:t>
            </a:r>
          </a:p>
          <a:p>
            <a:r>
              <a:rPr lang="el-GR" dirty="0"/>
              <a:t>Συσχετίσεις και Φασματικές </a:t>
            </a:r>
            <a:r>
              <a:rPr lang="el-GR" dirty="0" smtClean="0"/>
              <a:t>Πυκνότητες</a:t>
            </a:r>
            <a:endParaRPr lang="en-US" dirty="0" smtClean="0"/>
          </a:p>
          <a:p>
            <a:r>
              <a:rPr lang="el-GR" dirty="0" smtClean="0"/>
              <a:t>Τυχαία Σήματα</a:t>
            </a:r>
            <a:r>
              <a:rPr lang="en-US" dirty="0" smtClean="0"/>
              <a:t> </a:t>
            </a:r>
          </a:p>
          <a:p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 smtClean="0"/>
              <a:t>Μιγαδικοί αριθμοί</a:t>
            </a:r>
          </a:p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819399"/>
            <a:ext cx="3600400" cy="3921969"/>
          </a:xfrm>
        </p:spPr>
        <p:txBody>
          <a:bodyPr>
            <a:normAutofit lnSpcReduction="10000"/>
          </a:bodyPr>
          <a:lstStyle/>
          <a:p>
            <a:r>
              <a:rPr lang="el-GR" sz="2200" dirty="0" err="1" smtClean="0"/>
              <a:t>Σπανάκης</a:t>
            </a:r>
            <a:r>
              <a:rPr lang="el-GR" sz="2200" dirty="0" smtClean="0"/>
              <a:t> Μιχάλης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Σελήσιος</a:t>
            </a:r>
            <a:r>
              <a:rPr lang="el-GR" sz="2200" dirty="0" smtClean="0"/>
              <a:t> Στράτος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n-US" dirty="0" smtClean="0"/>
          </a:p>
          <a:p>
            <a:r>
              <a:rPr lang="el-GR" sz="2200" dirty="0" err="1" smtClean="0"/>
              <a:t>Ραπτάκης</a:t>
            </a:r>
            <a:r>
              <a:rPr lang="el-GR" sz="2200" dirty="0" smtClean="0"/>
              <a:t> Μιχάλης</a:t>
            </a:r>
          </a:p>
          <a:p>
            <a:pPr lvl="1"/>
            <a:r>
              <a:rPr lang="el-GR" dirty="0" smtClean="0"/>
              <a:t>Υποψήφιος </a:t>
            </a:r>
            <a:r>
              <a:rPr lang="el-GR" dirty="0" smtClean="0"/>
              <a:t>διδάκτωρ</a:t>
            </a:r>
            <a:endParaRPr lang="el-GR" dirty="0" smtClean="0"/>
          </a:p>
          <a:p>
            <a:r>
              <a:rPr lang="el-GR" sz="2200" dirty="0" smtClean="0"/>
              <a:t>Αγγελάκης Αλέξανδρος (ΔΕΠΡΟΦΟΙΤ</a:t>
            </a:r>
            <a:r>
              <a:rPr lang="el-GR" sz="2200" dirty="0" smtClean="0"/>
              <a:t>)</a:t>
            </a:r>
            <a:endParaRPr lang="en-US" sz="2200" dirty="0" smtClean="0"/>
          </a:p>
          <a:p>
            <a:r>
              <a:rPr lang="el-GR" sz="2200" dirty="0" err="1" smtClean="0"/>
              <a:t>Σαβαθράκης</a:t>
            </a:r>
            <a:r>
              <a:rPr lang="el-GR" sz="2200" dirty="0" smtClean="0"/>
              <a:t> Γιώργος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l-GR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b="1" u="sng" dirty="0" smtClean="0"/>
              <a:t>Βοηθοί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97868" y="2819398"/>
            <a:ext cx="3923927" cy="3921968"/>
          </a:xfrm>
        </p:spPr>
        <p:txBody>
          <a:bodyPr>
            <a:normAutofit/>
          </a:bodyPr>
          <a:lstStyle/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</a:p>
          <a:p>
            <a:r>
              <a:rPr lang="el-GR" dirty="0" smtClean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Συνίσταται ένθερμα η προσυνεννόηση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925782"/>
            <a:ext cx="4416552" cy="762000"/>
          </a:xfrm>
        </p:spPr>
        <p:txBody>
          <a:bodyPr/>
          <a:lstStyle/>
          <a:p>
            <a:r>
              <a:rPr lang="el-GR" b="1" u="sng" dirty="0" smtClean="0"/>
              <a:t>Διδάσκοντες</a:t>
            </a:r>
            <a:endParaRPr lang="en-US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819398"/>
            <a:ext cx="345638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Σισαμάκη</a:t>
            </a:r>
            <a:r>
              <a:rPr lang="el-GR" sz="2200" dirty="0" smtClean="0"/>
              <a:t> Ειρήνη</a:t>
            </a:r>
          </a:p>
          <a:p>
            <a:pPr lvl="1"/>
            <a:r>
              <a:rPr lang="el-GR" dirty="0" smtClean="0"/>
              <a:t>Υποψήφια </a:t>
            </a:r>
            <a:r>
              <a:rPr lang="el-GR" dirty="0" smtClean="0"/>
              <a:t>διδάκτωρ</a:t>
            </a:r>
            <a:endParaRPr lang="el-GR" dirty="0"/>
          </a:p>
          <a:p>
            <a:r>
              <a:rPr lang="el-GR" sz="2200" dirty="0" smtClean="0"/>
              <a:t>Σημαντηράκη Ισμήνη</a:t>
            </a:r>
          </a:p>
          <a:p>
            <a:pPr lvl="1"/>
            <a:r>
              <a:rPr lang="el-GR" dirty="0" smtClean="0"/>
              <a:t>Μεταπτυχιακή φοιτήτρια</a:t>
            </a:r>
          </a:p>
          <a:p>
            <a:r>
              <a:rPr lang="el-GR" sz="2200" dirty="0" err="1" smtClean="0"/>
              <a:t>Βελεσιώτη</a:t>
            </a:r>
            <a:r>
              <a:rPr lang="el-GR" sz="2200" dirty="0" smtClean="0"/>
              <a:t> Μαρία-Ιωάννα</a:t>
            </a:r>
          </a:p>
          <a:p>
            <a:pPr lvl="1"/>
            <a:r>
              <a:rPr lang="el-GR" dirty="0" smtClean="0"/>
              <a:t>Μεταπτυχιακή φοιτήτρια</a:t>
            </a:r>
          </a:p>
          <a:p>
            <a:r>
              <a:rPr lang="el-GR" sz="2200" dirty="0" smtClean="0"/>
              <a:t>Μάνος Γεώργιος </a:t>
            </a:r>
            <a:r>
              <a:rPr lang="el-GR" sz="2000" dirty="0" smtClean="0"/>
              <a:t>(ΔΕΠΡΟΦΟΙΤ)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533184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860032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  <a:p>
            <a:r>
              <a:rPr lang="el-GR" dirty="0"/>
              <a:t>Πέμπτη,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ΣΟ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1402</Words>
  <Application>Microsoft Office PowerPoint</Application>
  <PresentationFormat>Custom</PresentationFormat>
  <Paragraphs>328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Book Antiqua</vt:lpstr>
      <vt:lpstr>Calibri</vt:lpstr>
      <vt:lpstr>Cambria Math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Γιατί το ΗΥ215 στο CSD?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Θεωρητικές ασκήσεις – ηλεκτρονικό παραδοτέο</vt:lpstr>
      <vt:lpstr>Python ασκήσεις – ηλεκτρονικό παραδοτέο</vt:lpstr>
      <vt:lpstr>Πρόοδος</vt:lpstr>
      <vt:lpstr>Τελική Εξέταση</vt:lpstr>
      <vt:lpstr>Ευκαιρίες Βαθμολόγησης (Ε. ΒΑ.)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Ερωτήσεις?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2023-02-06T14:43:38Z</dcterms:modified>
  <cp:contentStatus/>
  <cp:version/>
</cp:coreProperties>
</file>