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8"/>
  </p:notesMasterIdLst>
  <p:sldIdLst>
    <p:sldId id="257" r:id="rId2"/>
    <p:sldId id="306" r:id="rId3"/>
    <p:sldId id="307" r:id="rId4"/>
    <p:sldId id="293" r:id="rId5"/>
    <p:sldId id="258" r:id="rId6"/>
    <p:sldId id="273" r:id="rId7"/>
    <p:sldId id="283" r:id="rId8"/>
    <p:sldId id="331" r:id="rId9"/>
    <p:sldId id="332" r:id="rId10"/>
    <p:sldId id="333" r:id="rId11"/>
    <p:sldId id="284" r:id="rId12"/>
    <p:sldId id="319" r:id="rId13"/>
    <p:sldId id="262" r:id="rId14"/>
    <p:sldId id="287" r:id="rId15"/>
    <p:sldId id="272" r:id="rId16"/>
    <p:sldId id="278" r:id="rId17"/>
    <p:sldId id="279" r:id="rId18"/>
    <p:sldId id="325" r:id="rId19"/>
    <p:sldId id="264" r:id="rId20"/>
    <p:sldId id="324" r:id="rId21"/>
    <p:sldId id="260" r:id="rId22"/>
    <p:sldId id="330" r:id="rId23"/>
    <p:sldId id="312" r:id="rId24"/>
    <p:sldId id="317" r:id="rId25"/>
    <p:sldId id="318" r:id="rId26"/>
    <p:sldId id="313" r:id="rId27"/>
    <p:sldId id="292" r:id="rId28"/>
    <p:sldId id="303" r:id="rId29"/>
    <p:sldId id="280" r:id="rId30"/>
    <p:sldId id="289" r:id="rId31"/>
    <p:sldId id="304" r:id="rId32"/>
    <p:sldId id="326" r:id="rId33"/>
    <p:sldId id="266" r:id="rId34"/>
    <p:sldId id="268" r:id="rId35"/>
    <p:sldId id="310" r:id="rId36"/>
    <p:sldId id="271" r:id="rId37"/>
    <p:sldId id="321" r:id="rId38"/>
    <p:sldId id="323" r:id="rId39"/>
    <p:sldId id="308" r:id="rId40"/>
    <p:sldId id="315" r:id="rId41"/>
    <p:sldId id="320" r:id="rId42"/>
    <p:sldId id="295" r:id="rId43"/>
    <p:sldId id="297" r:id="rId44"/>
    <p:sldId id="327" r:id="rId45"/>
    <p:sldId id="322" r:id="rId46"/>
    <p:sldId id="288" r:id="rId47"/>
    <p:sldId id="269" r:id="rId48"/>
    <p:sldId id="282" r:id="rId49"/>
    <p:sldId id="285" r:id="rId50"/>
    <p:sldId id="299" r:id="rId51"/>
    <p:sldId id="298" r:id="rId52"/>
    <p:sldId id="329" r:id="rId53"/>
    <p:sldId id="328" r:id="rId54"/>
    <p:sldId id="316" r:id="rId55"/>
    <p:sldId id="305" r:id="rId56"/>
    <p:sldId id="276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56" autoAdjust="0"/>
  </p:normalViewPr>
  <p:slideViewPr>
    <p:cSldViewPr>
      <p:cViewPr varScale="1">
        <p:scale>
          <a:sx n="58" d="100"/>
          <a:sy n="58" d="100"/>
        </p:scale>
        <p:origin x="1520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BA7BD-FE94-4B54-9205-769D9F98D8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735423-A1BA-4705-91A6-9A61FD55097E}">
      <dgm:prSet custT="1"/>
      <dgm:spPr/>
      <dgm:t>
        <a:bodyPr/>
        <a:lstStyle/>
        <a:p>
          <a:pPr algn="ctr" rtl="0"/>
          <a:r>
            <a:rPr lang="el-GR" sz="2800" dirty="0">
              <a:solidFill>
                <a:schemeClr val="bg1"/>
              </a:solidFill>
            </a:rPr>
            <a:t>Ώρες διδασκαλίας:</a:t>
          </a:r>
        </a:p>
        <a:p>
          <a:pPr algn="ctr" rtl="0"/>
          <a:r>
            <a:rPr lang="el-GR" sz="1800" b="1" dirty="0">
              <a:solidFill>
                <a:schemeClr val="bg1"/>
              </a:solidFill>
            </a:rPr>
            <a:t>10:00-12:00 Δευτέρα</a:t>
          </a:r>
          <a:r>
            <a:rPr lang="en-US" sz="1800" b="1" dirty="0">
              <a:solidFill>
                <a:schemeClr val="bg1"/>
              </a:solidFill>
            </a:rPr>
            <a:t> (</a:t>
          </a:r>
          <a:r>
            <a:rPr lang="el-GR" sz="1800" b="1" dirty="0">
              <a:solidFill>
                <a:schemeClr val="bg1"/>
              </a:solidFill>
            </a:rPr>
            <a:t>ΑΜΦ. ΣΟ)</a:t>
          </a:r>
        </a:p>
        <a:p>
          <a:pPr algn="ctr" rtl="0"/>
          <a:r>
            <a:rPr lang="el-GR" sz="1800" b="1" dirty="0">
              <a:solidFill>
                <a:schemeClr val="bg1"/>
              </a:solidFill>
            </a:rPr>
            <a:t>10:00-12:00 Τετάρτη</a:t>
          </a:r>
          <a:r>
            <a:rPr lang="en-US" sz="1800" b="1" dirty="0">
              <a:solidFill>
                <a:schemeClr val="bg1"/>
              </a:solidFill>
            </a:rPr>
            <a:t> (</a:t>
          </a:r>
          <a:r>
            <a:rPr lang="el-GR" sz="1800" b="1" dirty="0">
              <a:solidFill>
                <a:schemeClr val="bg1"/>
              </a:solidFill>
            </a:rPr>
            <a:t>ΑΜΦ. ΣΟ)</a:t>
          </a:r>
        </a:p>
        <a:p>
          <a:pPr algn="ctr" rtl="0"/>
          <a:r>
            <a:rPr lang="el-GR" sz="1800" b="1" dirty="0">
              <a:solidFill>
                <a:schemeClr val="bg1"/>
              </a:solidFill>
            </a:rPr>
            <a:t>1</a:t>
          </a:r>
          <a:r>
            <a:rPr lang="en-US" sz="1800" b="1" dirty="0">
              <a:solidFill>
                <a:schemeClr val="bg1"/>
              </a:solidFill>
            </a:rPr>
            <a:t>0</a:t>
          </a:r>
          <a:r>
            <a:rPr lang="el-GR" sz="1800" b="1" dirty="0">
              <a:solidFill>
                <a:schemeClr val="bg1"/>
              </a:solidFill>
            </a:rPr>
            <a:t>:00-1</a:t>
          </a:r>
          <a:r>
            <a:rPr lang="en-US" sz="1800" b="1" dirty="0">
              <a:solidFill>
                <a:schemeClr val="bg1"/>
              </a:solidFill>
            </a:rPr>
            <a:t>2</a:t>
          </a:r>
          <a:r>
            <a:rPr lang="el-GR" sz="1800" b="1" dirty="0">
              <a:solidFill>
                <a:schemeClr val="bg1"/>
              </a:solidFill>
            </a:rPr>
            <a:t>:00 Παρασκευή (ΑΜΦ. ΣΟ) </a:t>
          </a:r>
          <a:r>
            <a:rPr lang="en-US" sz="1800" b="1" dirty="0">
              <a:solidFill>
                <a:schemeClr val="bg1"/>
              </a:solidFill>
            </a:rPr>
            <a:t> </a:t>
          </a:r>
          <a:r>
            <a:rPr lang="el-GR" sz="1800" b="1" dirty="0">
              <a:solidFill>
                <a:schemeClr val="bg1"/>
              </a:solidFill>
            </a:rPr>
            <a:t>[φροντιστήρια/αναπληρώσεις,</a:t>
          </a:r>
          <a:br>
            <a:rPr lang="el-GR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 </a:t>
          </a:r>
          <a:r>
            <a:rPr lang="el-GR" sz="1800" b="1" u="sng" dirty="0">
              <a:solidFill>
                <a:schemeClr val="bg1"/>
              </a:solidFill>
            </a:rPr>
            <a:t>κατόπιν ειδοποίησης]</a:t>
          </a:r>
          <a:endParaRPr lang="el-GR" sz="1800" b="1" dirty="0">
            <a:solidFill>
              <a:schemeClr val="bg1"/>
            </a:solidFill>
          </a:endParaRPr>
        </a:p>
      </dgm:t>
    </dgm:pt>
    <dgm:pt modelId="{028CD29C-4995-4D69-8EAF-8A3077D76895}" type="parTrans" cxnId="{CAE02C91-54D2-4B13-99AC-DAB989E32841}">
      <dgm:prSet/>
      <dgm:spPr/>
      <dgm:t>
        <a:bodyPr/>
        <a:lstStyle/>
        <a:p>
          <a:endParaRPr lang="el-GR"/>
        </a:p>
      </dgm:t>
    </dgm:pt>
    <dgm:pt modelId="{29422F11-E95A-4EB4-BCEB-A23C74AFB574}" type="sibTrans" cxnId="{CAE02C91-54D2-4B13-99AC-DAB989E32841}">
      <dgm:prSet/>
      <dgm:spPr/>
      <dgm:t>
        <a:bodyPr/>
        <a:lstStyle/>
        <a:p>
          <a:endParaRPr lang="el-GR"/>
        </a:p>
      </dgm:t>
    </dgm:pt>
    <dgm:pt modelId="{CC928252-2E97-49E6-BABA-A75BADF62DBF}">
      <dgm:prSet/>
      <dgm:spPr/>
      <dgm:t>
        <a:bodyPr/>
        <a:lstStyle/>
        <a:p>
          <a:pPr rtl="0"/>
          <a:endParaRPr lang="el-GR" dirty="0"/>
        </a:p>
      </dgm:t>
    </dgm:pt>
    <dgm:pt modelId="{B2B2F4EA-417F-43C0-9DD7-0100DC02AC9E}" type="parTrans" cxnId="{0B43CC4F-C18F-4BF3-9BE7-1A07231511C7}">
      <dgm:prSet/>
      <dgm:spPr/>
      <dgm:t>
        <a:bodyPr/>
        <a:lstStyle/>
        <a:p>
          <a:endParaRPr lang="el-GR"/>
        </a:p>
      </dgm:t>
    </dgm:pt>
    <dgm:pt modelId="{8B5EE126-3BDA-42E8-86C0-D6384DA7FDFB}" type="sibTrans" cxnId="{0B43CC4F-C18F-4BF3-9BE7-1A07231511C7}">
      <dgm:prSet/>
      <dgm:spPr/>
      <dgm:t>
        <a:bodyPr/>
        <a:lstStyle/>
        <a:p>
          <a:endParaRPr lang="el-GR"/>
        </a:p>
      </dgm:t>
    </dgm:pt>
    <dgm:pt modelId="{7422C9F0-762F-4244-8D02-C2774866954D}" type="pres">
      <dgm:prSet presAssocID="{D66BA7BD-FE94-4B54-9205-769D9F98D8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AB4C047-B08E-4A47-9181-89110B9B18B2}" type="pres">
      <dgm:prSet presAssocID="{39735423-A1BA-4705-91A6-9A61FD55097E}" presName="parentText" presStyleLbl="node1" presStyleIdx="0" presStyleCnt="1" custScaleY="2000000" custLinFactNeighborY="-95759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B474535-BC38-46C9-884C-10677E287D6A}" type="pres">
      <dgm:prSet presAssocID="{39735423-A1BA-4705-91A6-9A61FD55097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A8656B8-CD4E-425C-8264-9535EDD89D54}" type="presOf" srcId="{CC928252-2E97-49E6-BABA-A75BADF62DBF}" destId="{BB474535-BC38-46C9-884C-10677E287D6A}" srcOrd="0" destOrd="0" presId="urn:microsoft.com/office/officeart/2005/8/layout/vList2"/>
    <dgm:cxn modelId="{05380A14-2852-49F9-B20D-A26556F6E303}" type="presOf" srcId="{39735423-A1BA-4705-91A6-9A61FD55097E}" destId="{5AB4C047-B08E-4A47-9181-89110B9B18B2}" srcOrd="0" destOrd="0" presId="urn:microsoft.com/office/officeart/2005/8/layout/vList2"/>
    <dgm:cxn modelId="{0B43CC4F-C18F-4BF3-9BE7-1A07231511C7}" srcId="{39735423-A1BA-4705-91A6-9A61FD55097E}" destId="{CC928252-2E97-49E6-BABA-A75BADF62DBF}" srcOrd="0" destOrd="0" parTransId="{B2B2F4EA-417F-43C0-9DD7-0100DC02AC9E}" sibTransId="{8B5EE126-3BDA-42E8-86C0-D6384DA7FDFB}"/>
    <dgm:cxn modelId="{CAE02C91-54D2-4B13-99AC-DAB989E32841}" srcId="{D66BA7BD-FE94-4B54-9205-769D9F98D8DA}" destId="{39735423-A1BA-4705-91A6-9A61FD55097E}" srcOrd="0" destOrd="0" parTransId="{028CD29C-4995-4D69-8EAF-8A3077D76895}" sibTransId="{29422F11-E95A-4EB4-BCEB-A23C74AFB574}"/>
    <dgm:cxn modelId="{A6C15400-C4FD-4E82-9960-943877580377}" type="presOf" srcId="{D66BA7BD-FE94-4B54-9205-769D9F98D8DA}" destId="{7422C9F0-762F-4244-8D02-C2774866954D}" srcOrd="0" destOrd="0" presId="urn:microsoft.com/office/officeart/2005/8/layout/vList2"/>
    <dgm:cxn modelId="{0D3F732F-6D7F-4619-8C40-2FDB4EC2C22C}" type="presParOf" srcId="{7422C9F0-762F-4244-8D02-C2774866954D}" destId="{5AB4C047-B08E-4A47-9181-89110B9B18B2}" srcOrd="0" destOrd="0" presId="urn:microsoft.com/office/officeart/2005/8/layout/vList2"/>
    <dgm:cxn modelId="{63150E9A-7A10-4845-A55F-531A527D36B2}" type="presParOf" srcId="{7422C9F0-762F-4244-8D02-C2774866954D}" destId="{BB474535-BC38-46C9-884C-10677E287D6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4C047-B08E-4A47-9181-89110B9B18B2}">
      <dsp:nvSpPr>
        <dsp:cNvPr id="0" name=""/>
        <dsp:cNvSpPr/>
      </dsp:nvSpPr>
      <dsp:spPr>
        <a:xfrm>
          <a:off x="0" y="0"/>
          <a:ext cx="4419600" cy="2357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>
              <a:solidFill>
                <a:schemeClr val="bg1"/>
              </a:solidFill>
            </a:rPr>
            <a:t>Ώρες διδασκαλίας: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>
              <a:solidFill>
                <a:schemeClr val="bg1"/>
              </a:solidFill>
            </a:rPr>
            <a:t>10:00-12:00 Δευτέρα</a:t>
          </a:r>
          <a:r>
            <a:rPr lang="en-US" sz="1800" b="1" kern="1200" dirty="0">
              <a:solidFill>
                <a:schemeClr val="bg1"/>
              </a:solidFill>
            </a:rPr>
            <a:t> (</a:t>
          </a:r>
          <a:r>
            <a:rPr lang="el-GR" sz="1800" b="1" kern="1200" dirty="0">
              <a:solidFill>
                <a:schemeClr val="bg1"/>
              </a:solidFill>
            </a:rPr>
            <a:t>ΑΜΦ. ΣΟ)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>
              <a:solidFill>
                <a:schemeClr val="bg1"/>
              </a:solidFill>
            </a:rPr>
            <a:t>10:00-12:00 Τετάρτη</a:t>
          </a:r>
          <a:r>
            <a:rPr lang="en-US" sz="1800" b="1" kern="1200" dirty="0">
              <a:solidFill>
                <a:schemeClr val="bg1"/>
              </a:solidFill>
            </a:rPr>
            <a:t> (</a:t>
          </a:r>
          <a:r>
            <a:rPr lang="el-GR" sz="1800" b="1" kern="1200" dirty="0">
              <a:solidFill>
                <a:schemeClr val="bg1"/>
              </a:solidFill>
            </a:rPr>
            <a:t>ΑΜΦ. ΣΟ)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>
              <a:solidFill>
                <a:schemeClr val="bg1"/>
              </a:solidFill>
            </a:rPr>
            <a:t>1</a:t>
          </a:r>
          <a:r>
            <a:rPr lang="en-US" sz="1800" b="1" kern="1200" dirty="0">
              <a:solidFill>
                <a:schemeClr val="bg1"/>
              </a:solidFill>
            </a:rPr>
            <a:t>0</a:t>
          </a:r>
          <a:r>
            <a:rPr lang="el-GR" sz="1800" b="1" kern="1200" dirty="0">
              <a:solidFill>
                <a:schemeClr val="bg1"/>
              </a:solidFill>
            </a:rPr>
            <a:t>:00-1</a:t>
          </a:r>
          <a:r>
            <a:rPr lang="en-US" sz="1800" b="1" kern="1200" dirty="0">
              <a:solidFill>
                <a:schemeClr val="bg1"/>
              </a:solidFill>
            </a:rPr>
            <a:t>2</a:t>
          </a:r>
          <a:r>
            <a:rPr lang="el-GR" sz="1800" b="1" kern="1200" dirty="0">
              <a:solidFill>
                <a:schemeClr val="bg1"/>
              </a:solidFill>
            </a:rPr>
            <a:t>:00 Παρασκευή (ΑΜΦ. ΣΟ) </a:t>
          </a:r>
          <a:r>
            <a:rPr lang="en-US" sz="1800" b="1" kern="1200" dirty="0">
              <a:solidFill>
                <a:schemeClr val="bg1"/>
              </a:solidFill>
            </a:rPr>
            <a:t> </a:t>
          </a:r>
          <a:r>
            <a:rPr lang="el-GR" sz="1800" b="1" kern="1200" dirty="0">
              <a:solidFill>
                <a:schemeClr val="bg1"/>
              </a:solidFill>
            </a:rPr>
            <a:t>[φροντιστήρια/αναπληρώσεις,</a:t>
          </a:r>
          <a:br>
            <a:rPr lang="el-GR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</a:rPr>
            <a:t> </a:t>
          </a:r>
          <a:r>
            <a:rPr lang="el-GR" sz="1800" b="1" u="sng" kern="1200" dirty="0">
              <a:solidFill>
                <a:schemeClr val="bg1"/>
              </a:solidFill>
            </a:rPr>
            <a:t>κατόπιν ειδοποίησης]</a:t>
          </a:r>
          <a:endParaRPr lang="el-GR" sz="1800" b="1" kern="1200" dirty="0">
            <a:solidFill>
              <a:schemeClr val="bg1"/>
            </a:solidFill>
          </a:endParaRPr>
        </a:p>
      </dsp:txBody>
      <dsp:txXfrm>
        <a:off x="115081" y="115081"/>
        <a:ext cx="4189438" cy="2127275"/>
      </dsp:txXfrm>
    </dsp:sp>
    <dsp:sp modelId="{BB474535-BC38-46C9-884C-10677E287D6A}">
      <dsp:nvSpPr>
        <dsp:cNvPr id="0" name=""/>
        <dsp:cNvSpPr/>
      </dsp:nvSpPr>
      <dsp:spPr>
        <a:xfrm>
          <a:off x="0" y="2357893"/>
          <a:ext cx="4419600" cy="80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22" tIns="6350" rIns="35560" bIns="6350" numCol="1" spcCol="1270" anchor="t" anchorCtr="0">
          <a:noAutofit/>
        </a:bodyPr>
        <a:lstStyle/>
        <a:p>
          <a:pPr marL="57150" lvl="1" indent="-57150" algn="l" defTabSz="177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l-GR" sz="400" kern="1200" dirty="0"/>
        </a:p>
      </dsp:txBody>
      <dsp:txXfrm>
        <a:off x="0" y="2357893"/>
        <a:ext cx="4419600" cy="80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25/9/2023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236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995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321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369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534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559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5653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1240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3346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0282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570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273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257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6489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395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9800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790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3022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637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397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0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8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304800"/>
            <a:ext cx="74150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3933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446668"/>
            <a:ext cx="35021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6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600200"/>
            <a:ext cx="3419856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1448" y="1619250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3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6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61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6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75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2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7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d.uoc.gr/~hy11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oc.gr/~kafentz" TargetMode="External"/><Relationship Id="rId3" Type="http://schemas.openxmlformats.org/officeDocument/2006/relationships/image" Target="../media/image32.jpeg"/><Relationship Id="rId7" Type="http://schemas.openxmlformats.org/officeDocument/2006/relationships/hyperlink" Target="mailto:kafentz@csd.uoc.gr" TargetMode="Externa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5" Type="http://schemas.openxmlformats.org/officeDocument/2006/relationships/image" Target="../media/image34.gif"/><Relationship Id="rId10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d.uoc.gr/~hy112/ex/ElectrSubmExample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d.uoc.gr/~hy112/HY112-notes-v0.76.pdf" TargetMode="External"/><Relationship Id="rId2" Type="http://schemas.openxmlformats.org/officeDocument/2006/relationships/hyperlink" Target="https://www.csd.uoc.gr/~hy112/#le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majordomo@csd.uoc.gr" TargetMode="External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kafentz@csd.uoc.gr" TargetMode="External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y112@csd.uoc.gr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d.uoc.gr/~hy11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utterbug.me/2018/06/consistency-is-the-key-to-succes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endParaRPr lang="el-GR" dirty="0"/>
          </a:p>
          <a:p>
            <a:pPr>
              <a:lnSpc>
                <a:spcPct val="120000"/>
              </a:lnSpc>
            </a:pPr>
            <a:endParaRPr lang="el-GR" dirty="0"/>
          </a:p>
          <a:p>
            <a:pPr>
              <a:lnSpc>
                <a:spcPct val="120000"/>
              </a:lnSpc>
            </a:pPr>
            <a:r>
              <a:rPr lang="el-GR" dirty="0"/>
              <a:t>Συστηματική παρακολούθηση διαλέξεων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Πάντα δίνουν κάτι παραπάνω από τα βιβλία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Μειώνουν </a:t>
            </a:r>
            <a:r>
              <a:rPr lang="el-GR" b="1" u="sng" dirty="0"/>
              <a:t>σημαντικά</a:t>
            </a:r>
            <a:r>
              <a:rPr lang="el-GR" dirty="0"/>
              <a:t> τη μελέτη στο σπίτι</a:t>
            </a:r>
            <a:br>
              <a:rPr lang="el-GR" dirty="0"/>
            </a:br>
            <a:endParaRPr lang="el-GR" dirty="0"/>
          </a:p>
          <a:p>
            <a:pPr>
              <a:lnSpc>
                <a:spcPct val="120000"/>
              </a:lnSpc>
            </a:pPr>
            <a:r>
              <a:rPr lang="el-GR" dirty="0"/>
              <a:t>Συστηματική μελέτη στο σπίτι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Μην περιμένετε την τελευταία στιγμή</a:t>
            </a:r>
            <a:br>
              <a:rPr lang="el-GR" dirty="0"/>
            </a:br>
            <a:endParaRPr lang="el-GR" dirty="0"/>
          </a:p>
          <a:p>
            <a:pPr>
              <a:lnSpc>
                <a:spcPct val="120000"/>
              </a:lnSpc>
            </a:pPr>
            <a:r>
              <a:rPr lang="el-GR" dirty="0"/>
              <a:t>Επίλυση αποριών </a:t>
            </a:r>
            <a:r>
              <a:rPr lang="el-GR" u="sng" dirty="0"/>
              <a:t>έγκαιρα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Ρωτήστε, επιβεβαιώστε, επιμείνετε!</a:t>
            </a:r>
          </a:p>
          <a:p>
            <a:pPr>
              <a:lnSpc>
                <a:spcPct val="120000"/>
              </a:lnSpc>
            </a:pPr>
            <a:endParaRPr lang="el-GR" dirty="0"/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9DB5E94F-C360-6184-B117-909510FC4285}"/>
              </a:ext>
            </a:extLst>
          </p:cNvPr>
          <p:cNvGrpSpPr/>
          <p:nvPr/>
        </p:nvGrpSpPr>
        <p:grpSpPr>
          <a:xfrm>
            <a:off x="4126158" y="772633"/>
            <a:ext cx="4161005" cy="1540625"/>
            <a:chOff x="4213954" y="1073003"/>
            <a:chExt cx="4161005" cy="1540625"/>
          </a:xfrm>
        </p:grpSpPr>
        <p:sp>
          <p:nvSpPr>
            <p:cNvPr id="6" name="Σύννεφο 5">
              <a:extLst>
                <a:ext uri="{FF2B5EF4-FFF2-40B4-BE49-F238E27FC236}">
                  <a16:creationId xmlns:a16="http://schemas.microsoft.com/office/drawing/2014/main" id="{3FC24A4F-1136-B7DA-78C5-00D07AAF7B11}"/>
                </a:ext>
              </a:extLst>
            </p:cNvPr>
            <p:cNvSpPr/>
            <p:nvPr/>
          </p:nvSpPr>
          <p:spPr>
            <a:xfrm>
              <a:off x="4213954" y="1073003"/>
              <a:ext cx="4161005" cy="1540625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id="{D527077D-3FC5-830A-DF59-BDFB1BFD0C82}"/>
                </a:ext>
              </a:extLst>
            </p:cNvPr>
            <p:cNvSpPr/>
            <p:nvPr/>
          </p:nvSpPr>
          <p:spPr>
            <a:xfrm>
              <a:off x="4772244" y="1286505"/>
              <a:ext cx="30444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u="sng" dirty="0">
                  <a:ln w="13462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ΣΥΝΕΠΕΙΑ</a:t>
              </a:r>
              <a:endParaRPr lang="en-US" sz="5400" b="1" u="sng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8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415050" cy="5029200"/>
          </a:xfrm>
        </p:spPr>
        <p:txBody>
          <a:bodyPr>
            <a:norm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Εισαγωγή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l-GR" sz="2400" dirty="0"/>
              <a:t>Τμήμα</a:t>
            </a:r>
          </a:p>
          <a:p>
            <a:pPr lvl="1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Μάθημα</a:t>
            </a:r>
          </a:p>
          <a:p>
            <a:r>
              <a:rPr lang="el-GR" sz="2800" dirty="0"/>
              <a:t>Στόχος</a:t>
            </a:r>
          </a:p>
          <a:p>
            <a:r>
              <a:rPr lang="el-GR" sz="2800" dirty="0"/>
              <a:t>Σχέδιο 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dirty="0"/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dirty="0"/>
              <a:t>Βιβλιογραφία</a:t>
            </a:r>
          </a:p>
          <a:p>
            <a:r>
              <a:rPr lang="el-GR" sz="2800" dirty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94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24000"/>
            <a:ext cx="7872250" cy="5105400"/>
          </a:xfrm>
        </p:spPr>
        <p:txBody>
          <a:bodyPr>
            <a:normAutofit/>
          </a:bodyPr>
          <a:lstStyle/>
          <a:p>
            <a:r>
              <a:rPr lang="el-GR" b="1" dirty="0"/>
              <a:t>ΗΥ112 – Φυσική</a:t>
            </a:r>
          </a:p>
          <a:p>
            <a:endParaRPr lang="el-GR" sz="1050" b="1" dirty="0"/>
          </a:p>
          <a:p>
            <a:pPr lvl="1"/>
            <a:r>
              <a:rPr lang="el-GR" dirty="0"/>
              <a:t>Δε θα βρείτε πολλή «επιστήμη υπολογιστών» σε ένα εισαγωγικό μάθημα Φυσικής </a:t>
            </a:r>
            <a:r>
              <a:rPr lang="el-GR" dirty="0">
                <a:sym typeface="Wingdings" panose="05000000000000000000" pitchFamily="2" charset="2"/>
              </a:rPr>
              <a:t>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Βέβαια πολλές εφαρμογές της επιστήμης υπολογιστών βασίζονται σε βασικές αρχές της Φυσικής</a:t>
            </a:r>
          </a:p>
          <a:p>
            <a:pPr lvl="3"/>
            <a:r>
              <a:rPr lang="el-GR" dirty="0">
                <a:sym typeface="Wingdings" panose="05000000000000000000" pitchFamily="2" charset="2"/>
              </a:rPr>
              <a:t>...πράγμα που ελπίζω να ανακαλύψουμε στο μάθημα</a:t>
            </a:r>
            <a:endParaRPr lang="el-GR" dirty="0"/>
          </a:p>
          <a:p>
            <a:pPr marL="68580" indent="0">
              <a:buNone/>
            </a:pPr>
            <a:endParaRPr lang="el-GR" sz="1100" dirty="0"/>
          </a:p>
          <a:p>
            <a:pPr marL="68580" indent="0">
              <a:buNone/>
            </a:pPr>
            <a:endParaRPr lang="el-GR" sz="1100" dirty="0"/>
          </a:p>
          <a:p>
            <a:pPr marL="68580" indent="0">
              <a:buNone/>
            </a:pPr>
            <a:endParaRPr lang="el-GR" sz="1100" dirty="0"/>
          </a:p>
          <a:p>
            <a:pPr lvl="1"/>
            <a:r>
              <a:rPr lang="el-GR" dirty="0"/>
              <a:t>Μάθημα </a:t>
            </a:r>
            <a:r>
              <a:rPr lang="el-GR" b="1" u="sng" dirty="0"/>
              <a:t>Επιλογής</a:t>
            </a:r>
            <a:r>
              <a:rPr lang="el-GR" dirty="0"/>
              <a:t> Ε1</a:t>
            </a:r>
          </a:p>
          <a:p>
            <a:pPr lvl="2"/>
            <a:r>
              <a:rPr lang="el-GR" dirty="0"/>
              <a:t>Ε1: Μαθηματικών και Φυσικών Επιστημών</a:t>
            </a:r>
          </a:p>
          <a:p>
            <a:pPr lvl="2"/>
            <a:r>
              <a:rPr lang="el-GR" dirty="0"/>
              <a:t>Χρειάζεστε κάποια λίγα (~2-3) τέτοια μαθήματα για να πάρετε το πτυχίο σας</a:t>
            </a:r>
          </a:p>
          <a:p>
            <a:pPr lvl="2"/>
            <a:r>
              <a:rPr lang="el-GR" dirty="0"/>
              <a:t>Ας δούμε τι περιλαμβάνει</a:t>
            </a:r>
            <a:endParaRPr lang="en-US" dirty="0"/>
          </a:p>
        </p:txBody>
      </p:sp>
      <p:pic>
        <p:nvPicPr>
          <p:cNvPr id="1026" name="Picture 2" descr="physics-chalkboard_cropped - Αγώνας της ΚρήτηςΑγώνας της Κρήτη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685799"/>
            <a:ext cx="2590800" cy="1525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5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82432"/>
            <a:ext cx="7872250" cy="4153348"/>
          </a:xfrm>
        </p:spPr>
        <p:txBody>
          <a:bodyPr>
            <a:normAutofit/>
          </a:bodyPr>
          <a:lstStyle/>
          <a:p>
            <a:r>
              <a:rPr lang="el-GR" dirty="0"/>
              <a:t>«Συνήθης» ύλη: Μηχανική</a:t>
            </a:r>
          </a:p>
          <a:p>
            <a:pPr lvl="1"/>
            <a:r>
              <a:rPr lang="el-GR" dirty="0"/>
              <a:t>Κίνηση, νόμοι </a:t>
            </a:r>
            <a:r>
              <a:rPr lang="en-US" dirty="0"/>
              <a:t>Newton</a:t>
            </a:r>
            <a:r>
              <a:rPr lang="el-GR" dirty="0"/>
              <a:t>, έργο-ενέργεια</a:t>
            </a:r>
          </a:p>
          <a:p>
            <a:pPr lvl="1"/>
            <a:r>
              <a:rPr lang="el-GR" dirty="0"/>
              <a:t>Θεμελιώδης για επιστήμες Μηχανικού</a:t>
            </a:r>
          </a:p>
          <a:p>
            <a:pPr lvl="1"/>
            <a:r>
              <a:rPr lang="el-GR" dirty="0"/>
              <a:t>Χρήσιμη και στην επιστήμη Η/Υ</a:t>
            </a:r>
          </a:p>
          <a:p>
            <a:pPr lvl="2"/>
            <a:r>
              <a:rPr lang="el-GR" dirty="0"/>
              <a:t>Γραφική</a:t>
            </a:r>
            <a:r>
              <a:rPr lang="en-US" dirty="0"/>
              <a:t> [1]</a:t>
            </a:r>
            <a:r>
              <a:rPr lang="el-GR" dirty="0"/>
              <a:t>, Ρομποτική [2], </a:t>
            </a:r>
            <a:r>
              <a:rPr lang="en-US" dirty="0"/>
              <a:t>Gaming</a:t>
            </a:r>
            <a:r>
              <a:rPr lang="el-GR" dirty="0"/>
              <a:t> [3], κ.α.</a:t>
            </a:r>
          </a:p>
          <a:p>
            <a:pPr marL="6858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8" y="3886200"/>
            <a:ext cx="3787924" cy="252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27" y="656584"/>
            <a:ext cx="3633950" cy="1488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ravity compensation design of Delta parallel robots using gear-spring  modules - ScienceDir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61" y="3991301"/>
            <a:ext cx="4275287" cy="231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8024650" cy="4418794"/>
          </a:xfrm>
        </p:spPr>
        <p:txBody>
          <a:bodyPr>
            <a:normAutofit/>
          </a:bodyPr>
          <a:lstStyle/>
          <a:p>
            <a:r>
              <a:rPr lang="el-GR" dirty="0"/>
              <a:t>«Συνήθης» ύλη: Κυματική</a:t>
            </a:r>
          </a:p>
          <a:p>
            <a:pPr lvl="1"/>
            <a:endParaRPr lang="en-US" sz="1400" dirty="0"/>
          </a:p>
          <a:p>
            <a:pPr lvl="1"/>
            <a:r>
              <a:rPr lang="el-GR" dirty="0"/>
              <a:t>Αρμονική ταλάντωση, κυματική, ηχητικά κύματα</a:t>
            </a:r>
          </a:p>
          <a:p>
            <a:pPr lvl="1"/>
            <a:r>
              <a:rPr lang="el-GR" dirty="0"/>
              <a:t>Θεμελιώδης σε επιστήμες Μηχανικού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l-GR" dirty="0"/>
              <a:t>Εφαρμόσιμη σε σημαντικούς τομείς των Η/Υ</a:t>
            </a:r>
          </a:p>
          <a:p>
            <a:pPr lvl="2"/>
            <a:r>
              <a:rPr lang="el-GR" sz="1900" dirty="0"/>
              <a:t>Επεξεργασία Ήχου/Φωνής [4], Τηλεπικοινωνίες [5], Κυκλώματα [6, 7]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14" y="4535788"/>
            <a:ext cx="2998919" cy="1954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6" y="3929966"/>
            <a:ext cx="3048000" cy="203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96" y="722646"/>
            <a:ext cx="3699904" cy="16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4162479"/>
            <a:ext cx="2471383" cy="1552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57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948450" cy="4153348"/>
          </a:xfrm>
        </p:spPr>
        <p:txBody>
          <a:bodyPr>
            <a:normAutofit/>
          </a:bodyPr>
          <a:lstStyle/>
          <a:p>
            <a:r>
              <a:rPr lang="el-GR" dirty="0"/>
              <a:t>Κρατάμε τα </a:t>
            </a:r>
            <a:r>
              <a:rPr lang="el-GR" u="sng" dirty="0"/>
              <a:t>απαραίτητα</a:t>
            </a:r>
            <a:r>
              <a:rPr lang="el-GR" dirty="0"/>
              <a:t> και προσθέτουμε ένα ακόμα θέμα!</a:t>
            </a:r>
          </a:p>
          <a:p>
            <a:r>
              <a:rPr lang="el-GR" b="1" dirty="0"/>
              <a:t>Ηλεκτρομαγνητισμός</a:t>
            </a:r>
          </a:p>
          <a:p>
            <a:pPr lvl="1"/>
            <a:r>
              <a:rPr lang="el-GR" dirty="0"/>
              <a:t>Θεμελιώδης για επιστήμες Μηχανικού Η/Υ</a:t>
            </a:r>
          </a:p>
          <a:p>
            <a:pPr lvl="1"/>
            <a:r>
              <a:rPr lang="el-GR" dirty="0"/>
              <a:t>Εφαρμογές σε ηλεκτρικά κυκλώματα, θεωρία κεραιών [8], εκπομπή και λήψη σήματος [9], προηγ. τηλεπικοινωνίες [10]</a:t>
            </a:r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23" y="3696714"/>
            <a:ext cx="2667000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99" y="5170242"/>
            <a:ext cx="3012840" cy="133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6" y="4495800"/>
            <a:ext cx="3657600" cy="2013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46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975222"/>
          </a:xfrm>
        </p:spPr>
        <p:txBody>
          <a:bodyPr>
            <a:normAutofit/>
          </a:bodyPr>
          <a:lstStyle/>
          <a:p>
            <a:r>
              <a:rPr lang="el-GR" sz="2800" dirty="0"/>
              <a:t>Εισαγωγή</a:t>
            </a:r>
            <a:endParaRPr lang="en-US" sz="2800" dirty="0"/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Στόχος</a:t>
            </a:r>
          </a:p>
          <a:p>
            <a:r>
              <a:rPr lang="el-GR" sz="2800" dirty="0"/>
              <a:t>Σχέδιο Μαθήματος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dirty="0"/>
              <a:t>Διδασκαλία</a:t>
            </a:r>
            <a:endParaRPr lang="en-US" sz="2800" dirty="0"/>
          </a:p>
          <a:p>
            <a:r>
              <a:rPr lang="el-GR" sz="2800" dirty="0"/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dirty="0"/>
              <a:t>Βιβλιογραφία</a:t>
            </a:r>
          </a:p>
          <a:p>
            <a:r>
              <a:rPr lang="el-GR" sz="2800" dirty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66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Στόχος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26" y="1447800"/>
            <a:ext cx="7946273" cy="52578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Δεν έχουμε σκοπό να σας κάνουμε Φυσικούς! </a:t>
            </a:r>
            <a:r>
              <a:rPr lang="el-GR" dirty="0">
                <a:sym typeface="Wingdings" panose="05000000000000000000" pitchFamily="2" charset="2"/>
              </a:rPr>
              <a:t></a:t>
            </a:r>
            <a:endParaRPr lang="en-US" dirty="0">
              <a:sym typeface="Wingdings" panose="05000000000000000000" pitchFamily="2" charset="2"/>
            </a:endParaRPr>
          </a:p>
          <a:p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Αναλυτική σκέψη</a:t>
            </a:r>
            <a:br>
              <a:rPr lang="el-GR" dirty="0">
                <a:sym typeface="Wingdings" panose="05000000000000000000" pitchFamily="2" charset="2"/>
              </a:rPr>
            </a:br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Κριτική σκέψη</a:t>
            </a:r>
            <a:endParaRPr lang="en-US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Επιστημονική μέθοδος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Δεδομένα, υπολογισμοί, </a:t>
            </a:r>
            <a:r>
              <a:rPr lang="el-GR" b="1" u="sng" dirty="0">
                <a:sym typeface="Wingdings" panose="05000000000000000000" pitchFamily="2" charset="2"/>
              </a:rPr>
              <a:t>πρόβλεψη</a:t>
            </a:r>
            <a:r>
              <a:rPr lang="el-GR" dirty="0">
                <a:sym typeface="Wingdings" panose="05000000000000000000" pitchFamily="2" charset="2"/>
              </a:rPr>
              <a:t>, επαλήθευση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Διαίρεση προβλήματος σε μικρότερα </a:t>
            </a:r>
            <a:r>
              <a:rPr lang="el-GR" dirty="0" err="1">
                <a:sym typeface="Wingdings" panose="05000000000000000000" pitchFamily="2" charset="2"/>
              </a:rPr>
              <a:t>υποπροβλήματα</a:t>
            </a:r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Focus on: </a:t>
            </a:r>
            <a:r>
              <a:rPr lang="el-GR" b="1" dirty="0">
                <a:sym typeface="Wingdings" panose="05000000000000000000" pitchFamily="2" charset="2"/>
              </a:rPr>
              <a:t>μοντελοποίηση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l-GR" b="1" dirty="0">
                <a:sym typeface="Wingdings" panose="05000000000000000000" pitchFamily="2" charset="2"/>
              </a:rPr>
              <a:t>!</a:t>
            </a:r>
          </a:p>
          <a:p>
            <a:pPr marL="68580" indent="0">
              <a:buNone/>
            </a:pPr>
            <a:endParaRPr lang="el-GR" sz="1600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Προσανατολισμός μαθήματος σε γνώσεις υποβάθρου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Programming flavor: Python !</a:t>
            </a:r>
            <a:endParaRPr lang="el-GR" b="1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16502"/>
            <a:ext cx="1562371" cy="1563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02428"/>
            <a:ext cx="2068965" cy="1655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File:Python logo and wordmark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7400"/>
            <a:ext cx="2133600" cy="6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3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975222"/>
          </a:xfrm>
        </p:spPr>
        <p:txBody>
          <a:bodyPr>
            <a:normAutofit/>
          </a:bodyPr>
          <a:lstStyle/>
          <a:p>
            <a:r>
              <a:rPr lang="el-GR" sz="2800" dirty="0"/>
              <a:t>Εισαγωγή</a:t>
            </a:r>
            <a:endParaRPr lang="en-US" sz="2800" dirty="0"/>
          </a:p>
          <a:p>
            <a:r>
              <a:rPr lang="el-GR" sz="2800" dirty="0"/>
              <a:t>Στόχος</a:t>
            </a: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Σχέδιο Μαθήματος</a:t>
            </a:r>
          </a:p>
          <a:p>
            <a:r>
              <a:rPr lang="el-GR" sz="2800" dirty="0"/>
              <a:t>Διδασκαλία</a:t>
            </a:r>
            <a:endParaRPr lang="en-US" sz="2800" dirty="0"/>
          </a:p>
          <a:p>
            <a:r>
              <a:rPr lang="el-GR" sz="2800" dirty="0"/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dirty="0"/>
              <a:t>Βιβλιογραφία</a:t>
            </a:r>
          </a:p>
          <a:p>
            <a:r>
              <a:rPr lang="el-GR" sz="2800" dirty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239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Σχέδιο Μαθήματος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676400"/>
            <a:ext cx="6601579" cy="398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24" name="Diagram 1123"/>
          <p:cNvGraphicFramePr/>
          <p:nvPr>
            <p:extLst>
              <p:ext uri="{D42A27DB-BD31-4B8C-83A1-F6EECF244321}">
                <p14:modId xmlns:p14="http://schemas.microsoft.com/office/powerpoint/2010/main" val="3834900113"/>
              </p:ext>
            </p:extLst>
          </p:nvPr>
        </p:nvGraphicFramePr>
        <p:xfrm>
          <a:off x="4191000" y="3886200"/>
          <a:ext cx="44196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&quot;No&quot; Symbol 2"/>
          <p:cNvSpPr/>
          <p:nvPr/>
        </p:nvSpPr>
        <p:spPr>
          <a:xfrm>
            <a:off x="1371600" y="4495800"/>
            <a:ext cx="1981200" cy="914400"/>
          </a:xfrm>
          <a:prstGeom prst="noSmoking">
            <a:avLst>
              <a:gd name="adj" fmla="val 67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4495800"/>
            <a:ext cx="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07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24" grpId="0">
        <p:bldAsOne/>
      </p:bldGraphic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HY112</a:t>
            </a:r>
            <a:br>
              <a:rPr lang="en-US" dirty="0">
                <a:latin typeface="+mn-lt"/>
              </a:rPr>
            </a:br>
            <a:r>
              <a:rPr lang="el-GR" dirty="0">
                <a:latin typeface="+mn-lt"/>
              </a:rPr>
              <a:t>Φυσική 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370120"/>
          </a:xfrm>
        </p:spPr>
        <p:txBody>
          <a:bodyPr>
            <a:normAutofit/>
          </a:bodyPr>
          <a:lstStyle/>
          <a:p>
            <a:r>
              <a:rPr lang="el-GR" dirty="0"/>
              <a:t>Μια πρώτη εισαγωγή</a:t>
            </a:r>
            <a:endParaRPr lang="en-US" dirty="0"/>
          </a:p>
          <a:p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898426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07138"/>
            <a:ext cx="3911316" cy="299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577129" y="5601589"/>
            <a:ext cx="3622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hlinkClick r:id="rId4"/>
              </a:rPr>
              <a:t>https://www.csd.uoc.gr/~hy112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5927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6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567108" cy="5029200"/>
          </a:xfrm>
        </p:spPr>
        <p:txBody>
          <a:bodyPr>
            <a:normAutofit/>
          </a:bodyPr>
          <a:lstStyle/>
          <a:p>
            <a:r>
              <a:rPr lang="el-GR" sz="2800" dirty="0"/>
              <a:t>Εισαγωγή</a:t>
            </a:r>
          </a:p>
          <a:p>
            <a:r>
              <a:rPr lang="el-GR" sz="2800" dirty="0"/>
              <a:t>Στόχος</a:t>
            </a:r>
          </a:p>
          <a:p>
            <a:r>
              <a:rPr lang="el-GR" sz="2800" dirty="0"/>
              <a:t>Σχέδιο Μαθήματος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Διδασκαλία</a:t>
            </a:r>
          </a:p>
          <a:p>
            <a:pPr lvl="1"/>
            <a:r>
              <a:rPr lang="el-GR" sz="2400" b="1" dirty="0"/>
              <a:t>Διδάσκων</a:t>
            </a:r>
          </a:p>
          <a:p>
            <a:pPr lvl="1"/>
            <a:r>
              <a:rPr lang="el-GR" sz="2400" b="1" dirty="0"/>
              <a:t>Βοηθοί</a:t>
            </a:r>
          </a:p>
          <a:p>
            <a:r>
              <a:rPr lang="el-GR" sz="2800" dirty="0"/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dirty="0"/>
              <a:t>Βιβλιογραφία</a:t>
            </a:r>
          </a:p>
          <a:p>
            <a:r>
              <a:rPr lang="el-GR" sz="2800" dirty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323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PhD Stuff\PhD thesis\PhDpres\uo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89" y="4541237"/>
            <a:ext cx="640445" cy="6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5794"/>
            <a:ext cx="7848600" cy="5176006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B.Sc. &amp; M.Sc. (2008, 2010) </a:t>
            </a:r>
          </a:p>
          <a:p>
            <a:pPr lvl="1"/>
            <a:r>
              <a:rPr lang="en-US" sz="1200" b="1" dirty="0"/>
              <a:t>Computer Science Department, </a:t>
            </a:r>
            <a:r>
              <a:rPr lang="en-US" sz="1200" b="1" dirty="0" err="1"/>
              <a:t>UoC</a:t>
            </a:r>
            <a:r>
              <a:rPr lang="en-US" sz="1200" b="1" dirty="0"/>
              <a:t>, Greece</a:t>
            </a:r>
          </a:p>
          <a:p>
            <a:pPr lvl="1"/>
            <a:r>
              <a:rPr lang="el-GR" sz="1200" b="1" dirty="0"/>
              <a:t>Έρευνα σε </a:t>
            </a:r>
            <a:r>
              <a:rPr lang="en-US" sz="1200" b="1" dirty="0"/>
              <a:t>ICS-FORTH</a:t>
            </a:r>
          </a:p>
          <a:p>
            <a:pPr lvl="1"/>
            <a:r>
              <a:rPr lang="en-US" sz="1200" b="1" dirty="0"/>
              <a:t>Intern @ Orange Labs R&amp;D, France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1800" b="1" dirty="0"/>
              <a:t>Ph.D. (2014) in </a:t>
            </a:r>
            <a:r>
              <a:rPr lang="en-US" sz="1800" b="1" i="1" dirty="0"/>
              <a:t>Computer Science</a:t>
            </a:r>
            <a:endParaRPr lang="en-US" sz="1800" b="1" dirty="0"/>
          </a:p>
          <a:p>
            <a:pPr lvl="1">
              <a:lnSpc>
                <a:spcPct val="120000"/>
              </a:lnSpc>
            </a:pPr>
            <a:r>
              <a:rPr lang="en-US" sz="1200" b="1" dirty="0"/>
              <a:t>Computer Science Department, </a:t>
            </a:r>
            <a:r>
              <a:rPr lang="en-US" sz="1200" b="1" dirty="0" err="1"/>
              <a:t>UoC</a:t>
            </a:r>
            <a:r>
              <a:rPr lang="en-US" sz="1200" b="1" dirty="0"/>
              <a:t>, Greece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/>
              <a:t>Ph.D.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/>
              <a:t>(2014) in </a:t>
            </a:r>
            <a:r>
              <a:rPr lang="en-US" sz="1800" b="1" i="1" dirty="0"/>
              <a:t>Signal Processing</a:t>
            </a:r>
            <a:r>
              <a:rPr lang="el-GR" sz="1800" b="1" i="1" dirty="0"/>
              <a:t> &amp; </a:t>
            </a:r>
            <a:r>
              <a:rPr lang="en-US" sz="1800" b="1" i="1" dirty="0"/>
              <a:t>Telecoms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200" b="1" dirty="0"/>
              <a:t>University of Rennes 1, Rennes, France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l-GR" sz="1200" b="1" dirty="0"/>
              <a:t>Χρηματοδότηση από</a:t>
            </a:r>
            <a:r>
              <a:rPr lang="en-US" sz="1200" b="1" dirty="0"/>
              <a:t> Orange Labs R&amp;D, France (3 </a:t>
            </a:r>
            <a:r>
              <a:rPr lang="el-GR" sz="1200" b="1" dirty="0"/>
              <a:t>έτη</a:t>
            </a:r>
            <a:r>
              <a:rPr lang="en-US" sz="1200" b="1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Toshiba Research Europe Limited </a:t>
            </a:r>
            <a:r>
              <a:rPr lang="en-US" sz="1600" b="1" dirty="0"/>
              <a:t>(2015</a:t>
            </a:r>
            <a:r>
              <a:rPr lang="el-GR" sz="1600" b="1" dirty="0"/>
              <a:t> – 2017</a:t>
            </a:r>
            <a:r>
              <a:rPr lang="en-US" sz="1600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200" b="1" dirty="0"/>
              <a:t>Speech Technology Group (STG)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Computer Science Department (</a:t>
            </a:r>
            <a:r>
              <a:rPr lang="en-US" sz="1600" b="1" dirty="0"/>
              <a:t>2015</a:t>
            </a:r>
            <a:r>
              <a:rPr lang="el-GR" sz="1600" b="1" dirty="0"/>
              <a:t> – σήμερα</a:t>
            </a:r>
            <a:r>
              <a:rPr lang="en-US" sz="1800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l-GR" sz="1200" b="1" dirty="0"/>
              <a:t>Μέλος Εργαστηρίου Επεξεργασίας Φωνής (</a:t>
            </a:r>
            <a:r>
              <a:rPr lang="en-US" sz="1200" b="1" dirty="0"/>
              <a:t>SSPL)</a:t>
            </a:r>
          </a:p>
          <a:p>
            <a:pPr lvl="1">
              <a:lnSpc>
                <a:spcPct val="120000"/>
              </a:lnSpc>
            </a:pPr>
            <a:r>
              <a:rPr lang="el-GR" sz="1200" b="1" dirty="0"/>
              <a:t>Διδάσκων</a:t>
            </a:r>
            <a:r>
              <a:rPr lang="en-US" sz="1200" b="1" dirty="0"/>
              <a:t> </a:t>
            </a:r>
            <a:r>
              <a:rPr lang="el-GR" sz="1200" b="1" dirty="0"/>
              <a:t>στα</a:t>
            </a:r>
            <a:r>
              <a:rPr lang="en-US" sz="1200" b="1" dirty="0"/>
              <a:t> HY112, HY215 (1/2), HY370 (1/2)</a:t>
            </a:r>
          </a:p>
          <a:p>
            <a:pPr>
              <a:lnSpc>
                <a:spcPct val="120000"/>
              </a:lnSpc>
            </a:pPr>
            <a:r>
              <a:rPr lang="en-US" sz="1800" b="1" dirty="0" err="1"/>
              <a:t>VoiceSignals</a:t>
            </a:r>
            <a:r>
              <a:rPr lang="en-US" sz="1800" b="1" dirty="0"/>
              <a:t> LLC </a:t>
            </a:r>
            <a:r>
              <a:rPr lang="en-US" sz="1600" b="1" dirty="0"/>
              <a:t>(2021-22)</a:t>
            </a:r>
            <a:endParaRPr lang="en-US" sz="1800" b="1" dirty="0"/>
          </a:p>
          <a:p>
            <a:pPr lvl="1">
              <a:lnSpc>
                <a:spcPct val="120000"/>
              </a:lnSpc>
            </a:pPr>
            <a:r>
              <a:rPr lang="el-GR" sz="1200" b="1" dirty="0"/>
              <a:t>Επικεφαλής ομάδας ακουστικής ανάλυσης &amp; τεχνητής νοημοσύνης</a:t>
            </a:r>
            <a:endParaRPr lang="en-US" sz="1200" b="1" dirty="0"/>
          </a:p>
          <a:p>
            <a:pPr>
              <a:lnSpc>
                <a:spcPct val="120000"/>
              </a:lnSpc>
            </a:pPr>
            <a:r>
              <a:rPr lang="en-US" sz="1800" b="1" dirty="0" err="1"/>
              <a:t>Hyfe</a:t>
            </a:r>
            <a:r>
              <a:rPr lang="en-US" sz="1800" b="1" dirty="0"/>
              <a:t> AI (202</a:t>
            </a:r>
            <a:r>
              <a:rPr lang="el-GR" sz="1800" b="1" dirty="0"/>
              <a:t>2 – σήμερα)</a:t>
            </a:r>
          </a:p>
          <a:p>
            <a:pPr lvl="1">
              <a:lnSpc>
                <a:spcPct val="120000"/>
              </a:lnSpc>
            </a:pPr>
            <a:r>
              <a:rPr lang="el-GR" sz="1200" b="1" dirty="0"/>
              <a:t>Επικεφαλής ομάδας ανάλυσης σήματος &amp; μηχανικής μάθησης</a:t>
            </a:r>
            <a:endParaRPr lang="en-US" sz="1200" b="1" dirty="0"/>
          </a:p>
        </p:txBody>
      </p:sp>
      <p:pic>
        <p:nvPicPr>
          <p:cNvPr id="5" name="Picture 2" descr="D:\PhD Stuff\PhD thesis\PhDpres\uo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/>
          <a:stretch/>
        </p:blipFill>
        <p:spPr bwMode="auto">
          <a:xfrm>
            <a:off x="5398472" y="1740439"/>
            <a:ext cx="762000" cy="7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PhD Stuff\PhD thesis\PhDpres\uo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17" y="256214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4" descr="D:\PhD Stuff\PhD thesis\PhDpres\logo_rennes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294" y="3229837"/>
            <a:ext cx="1621040" cy="5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D:\PhD Stuff\PhD thesis\PhDpres\res_ab0783f4405b0112a6cc652e803ebd8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75901"/>
            <a:ext cx="1492188" cy="4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97459" y="2555966"/>
            <a:ext cx="7772400" cy="5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4027" y="3854301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398339" y="1605799"/>
            <a:ext cx="31011" cy="48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" y="16057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062990" y="718660"/>
            <a:ext cx="4683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e-mail: </a:t>
            </a:r>
            <a:r>
              <a:rPr lang="en-US" dirty="0">
                <a:hlinkClick r:id="rId7"/>
              </a:rPr>
              <a:t>kafentz@csd.uoc.gr</a:t>
            </a:r>
            <a:r>
              <a:rPr lang="el-GR" dirty="0"/>
              <a:t> </a:t>
            </a:r>
            <a:endParaRPr lang="en-US" dirty="0"/>
          </a:p>
          <a:p>
            <a:pPr lvl="1"/>
            <a:r>
              <a:rPr lang="en-US" dirty="0"/>
              <a:t>webpage: </a:t>
            </a:r>
            <a:r>
              <a:rPr lang="en-US" dirty="0">
                <a:hlinkClick r:id="rId8"/>
              </a:rPr>
              <a:t>http://www.csd.uoc.gr/~kafentz</a:t>
            </a:r>
            <a:endParaRPr lang="en-US" dirty="0"/>
          </a:p>
        </p:txBody>
      </p:sp>
      <p:pic>
        <p:nvPicPr>
          <p:cNvPr id="116739" name="Picture 3" descr="D:\PhD Stuff\PhD thesis\PhDpres\forth-1024x3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0472" y="1766601"/>
            <a:ext cx="1796229" cy="7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PhD Stuff\PhD thesis\PhDpres\2000px-Orange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64" y="1803009"/>
            <a:ext cx="655276" cy="6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PhD Stuff\PhD thesis\PhDpres\2000px-Orange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64" y="3224285"/>
            <a:ext cx="655276" cy="6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44410" y="3148649"/>
            <a:ext cx="1676400" cy="217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ounded Rectangle 19"/>
          <p:cNvSpPr/>
          <p:nvPr/>
        </p:nvSpPr>
        <p:spPr>
          <a:xfrm>
            <a:off x="1085047" y="4193977"/>
            <a:ext cx="1251505" cy="217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Rounded Rectangle 22"/>
          <p:cNvSpPr/>
          <p:nvPr/>
        </p:nvSpPr>
        <p:spPr>
          <a:xfrm>
            <a:off x="1538826" y="4791097"/>
            <a:ext cx="2759309" cy="1795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Rounded Rectangle 23"/>
          <p:cNvSpPr/>
          <p:nvPr/>
        </p:nvSpPr>
        <p:spPr>
          <a:xfrm>
            <a:off x="2413746" y="5636121"/>
            <a:ext cx="2993149" cy="1905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ight Arrow 9"/>
          <p:cNvSpPr/>
          <p:nvPr/>
        </p:nvSpPr>
        <p:spPr>
          <a:xfrm rot="10800000">
            <a:off x="4351417" y="4791098"/>
            <a:ext cx="702468" cy="179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Rounded Rectangle 24"/>
          <p:cNvSpPr/>
          <p:nvPr/>
        </p:nvSpPr>
        <p:spPr>
          <a:xfrm>
            <a:off x="2244410" y="2604433"/>
            <a:ext cx="1724026" cy="2348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Rounded Rectangle 25"/>
          <p:cNvSpPr/>
          <p:nvPr/>
        </p:nvSpPr>
        <p:spPr>
          <a:xfrm>
            <a:off x="1088543" y="1889061"/>
            <a:ext cx="2017880" cy="2348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Rounded Rectangle 26"/>
          <p:cNvSpPr/>
          <p:nvPr/>
        </p:nvSpPr>
        <p:spPr>
          <a:xfrm>
            <a:off x="2413747" y="6172200"/>
            <a:ext cx="2693650" cy="2589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6658" y="5260374"/>
            <a:ext cx="1028070" cy="559391"/>
          </a:xfrm>
          <a:prstGeom prst="rect">
            <a:avLst/>
          </a:prstGeom>
        </p:spPr>
      </p:pic>
      <p:pic>
        <p:nvPicPr>
          <p:cNvPr id="4100" name="Picture 4" descr="Hyfe - Crunchbase Company Profile &amp; Fund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23" y="5868290"/>
            <a:ext cx="640007" cy="6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4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3" grpId="0" animBg="1"/>
      <p:bldP spid="24" grpId="0" animBg="1"/>
      <p:bldP spid="10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/>
              <a:t>Εργαστήριο Επεξεργασίας Σήματος Φωνής (</a:t>
            </a:r>
            <a:r>
              <a:rPr lang="en-US" dirty="0"/>
              <a:t>SSPL)</a:t>
            </a:r>
          </a:p>
          <a:p>
            <a:pPr lvl="1"/>
            <a:r>
              <a:rPr lang="en-US" dirty="0">
                <a:hlinkClick r:id="rId3"/>
              </a:rPr>
              <a:t>http://www.csd.uoc.gr/~sspl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21" y="2438400"/>
            <a:ext cx="5961047" cy="218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42694"/>
            <a:ext cx="6638091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6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/>
              <a:t>Εργαστήριο Επεξεργασίας Σήματος Φωνής (</a:t>
            </a:r>
            <a:r>
              <a:rPr lang="en-US" dirty="0"/>
              <a:t>SSPL)</a:t>
            </a:r>
          </a:p>
          <a:p>
            <a:pPr lvl="1"/>
            <a:r>
              <a:rPr lang="en-US" dirty="0">
                <a:hlinkClick r:id="rId3"/>
              </a:rPr>
              <a:t>http://www.csd.uoc.gr/~sspl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26682"/>
          <a:stretch/>
        </p:blipFill>
        <p:spPr>
          <a:xfrm>
            <a:off x="469916" y="2423390"/>
            <a:ext cx="4113093" cy="203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505690" y="4385699"/>
            <a:ext cx="4077319" cy="209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labr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81" y="4385698"/>
            <a:ext cx="3894119" cy="2092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849" y="1906383"/>
            <a:ext cx="3880981" cy="255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5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/>
              <a:t>Διδάσκων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/>
              <a:t>Εργαστήριο Επεξεργασίας Σήματος Φωνής (</a:t>
            </a:r>
            <a:r>
              <a:rPr lang="en-US" dirty="0"/>
              <a:t>SSPL)</a:t>
            </a:r>
          </a:p>
          <a:p>
            <a:pPr marL="68580" indent="0" algn="ctr">
              <a:buNone/>
            </a:pPr>
            <a:endParaRPr lang="el-GR" b="1" dirty="0"/>
          </a:p>
          <a:p>
            <a:pPr marL="68580" indent="0" algn="ctr">
              <a:buNone/>
            </a:pPr>
            <a:r>
              <a:rPr lang="el-GR" b="1" dirty="0"/>
              <a:t>Ερευνητικά Ενδιαφέροντα</a:t>
            </a:r>
          </a:p>
          <a:p>
            <a:pPr marL="68580" indent="0" algn="ctr">
              <a:buNone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Ανάλυση και επεξεργασία σήματος ομιλίας</a:t>
            </a:r>
          </a:p>
          <a:p>
            <a:pPr>
              <a:buFont typeface="Wingdings" panose="05000000000000000000" pitchFamily="2" charset="2"/>
              <a:buChar char="q"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Ανάλυση και επεξεργασία ήχου</a:t>
            </a:r>
          </a:p>
          <a:p>
            <a:pPr>
              <a:buFont typeface="Wingdings" panose="05000000000000000000" pitchFamily="2" charset="2"/>
              <a:buChar char="q"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Μηχανική και Βαθιά Μάθηση σε εφαρμογές και τεχνολογίες ομιλίας</a:t>
            </a:r>
          </a:p>
          <a:p>
            <a:pPr algn="ctr">
              <a:buFont typeface="Wingdings" panose="05000000000000000000" pitchFamily="2" charset="2"/>
              <a:buChar char="q"/>
            </a:pP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800600" y="724395"/>
            <a:ext cx="3635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hlinkClick r:id="rId3"/>
              </a:rPr>
              <a:t>http://www.csd.uoc.gr/~sspl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17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b="1" dirty="0"/>
              <a:t>Ώρες γραφείου</a:t>
            </a:r>
            <a:endParaRPr lang="en-US" b="1" dirty="0"/>
          </a:p>
          <a:p>
            <a:endParaRPr lang="el-GR" dirty="0"/>
          </a:p>
          <a:p>
            <a:pPr lvl="1"/>
            <a:r>
              <a:rPr lang="el-GR" dirty="0"/>
              <a:t>Δευτέρα 1</a:t>
            </a:r>
            <a:r>
              <a:rPr lang="en-US" dirty="0"/>
              <a:t>2</a:t>
            </a:r>
            <a:r>
              <a:rPr lang="el-GR" dirty="0"/>
              <a:t>:</a:t>
            </a:r>
            <a:r>
              <a:rPr lang="en-US" dirty="0"/>
              <a:t>15</a:t>
            </a:r>
            <a:r>
              <a:rPr lang="el-GR" dirty="0"/>
              <a:t>-1</a:t>
            </a:r>
            <a:r>
              <a:rPr lang="en-US" dirty="0"/>
              <a:t>3</a:t>
            </a:r>
            <a:r>
              <a:rPr lang="el-GR" dirty="0"/>
              <a:t>:</a:t>
            </a:r>
            <a:r>
              <a:rPr lang="en-US" dirty="0"/>
              <a:t>0</a:t>
            </a:r>
            <a:r>
              <a:rPr lang="el-GR" dirty="0"/>
              <a:t>0, Η303 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Τετάρτη 1</a:t>
            </a:r>
            <a:r>
              <a:rPr lang="en-US" dirty="0"/>
              <a:t>2</a:t>
            </a:r>
            <a:r>
              <a:rPr lang="el-GR" dirty="0"/>
              <a:t>:</a:t>
            </a:r>
            <a:r>
              <a:rPr lang="en-US" dirty="0"/>
              <a:t>15</a:t>
            </a:r>
            <a:r>
              <a:rPr lang="el-GR" dirty="0"/>
              <a:t>-1</a:t>
            </a:r>
            <a:r>
              <a:rPr lang="en-US" dirty="0"/>
              <a:t>3</a:t>
            </a:r>
            <a:r>
              <a:rPr lang="el-GR" dirty="0"/>
              <a:t>:</a:t>
            </a:r>
            <a:r>
              <a:rPr lang="en-US" dirty="0"/>
              <a:t>0</a:t>
            </a:r>
            <a:r>
              <a:rPr lang="el-GR" dirty="0"/>
              <a:t>0, Η303</a:t>
            </a:r>
            <a:r>
              <a:rPr lang="en-US" dirty="0"/>
              <a:t> </a:t>
            </a:r>
          </a:p>
          <a:p>
            <a:pPr lvl="1"/>
            <a:endParaRPr lang="el-GR" dirty="0"/>
          </a:p>
          <a:p>
            <a:pPr lvl="1"/>
            <a:r>
              <a:rPr lang="el-GR" b="1" dirty="0"/>
              <a:t>Άκρως</a:t>
            </a:r>
            <a:r>
              <a:rPr lang="el-GR" dirty="0"/>
              <a:t> επιθυμητή η προσυνεννόηση</a:t>
            </a:r>
            <a:r>
              <a:rPr lang="en-US" dirty="0"/>
              <a:t> (</a:t>
            </a:r>
            <a:r>
              <a:rPr lang="el-GR" dirty="0"/>
              <a:t>είτε δια ζώσης, είτε μέσω </a:t>
            </a:r>
            <a:r>
              <a:rPr lang="en-US" dirty="0"/>
              <a:t>e-mail)</a:t>
            </a:r>
          </a:p>
          <a:p>
            <a:pPr lvl="2"/>
            <a:r>
              <a:rPr lang="en-US" dirty="0"/>
              <a:t>…</a:t>
            </a:r>
            <a:r>
              <a:rPr lang="el-GR" dirty="0"/>
              <a:t>απλά για να γνωρίζω ότι θα έλθετε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Χρησιμοποιήστε τις ώρες γραφείου για πάσης φύσεως απορίες και ερωτήσεις (για τη θεωρία, για τις ασκήσεις,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9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1113459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Βοηθοί Διδασκαλίας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346" y="1687288"/>
            <a:ext cx="4135032" cy="486591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endParaRPr lang="el-GR" sz="400" dirty="0"/>
          </a:p>
          <a:p>
            <a:r>
              <a:rPr lang="el-GR" dirty="0"/>
              <a:t>Λίτσας Αναστάσιος</a:t>
            </a:r>
            <a:endParaRPr lang="en-US" dirty="0"/>
          </a:p>
          <a:p>
            <a:pPr lvl="1"/>
            <a:r>
              <a:rPr lang="el-GR" dirty="0"/>
              <a:t>Μεταπτυχιακός φοιτητής</a:t>
            </a:r>
          </a:p>
          <a:p>
            <a:endParaRPr lang="el-GR" sz="900" dirty="0"/>
          </a:p>
          <a:p>
            <a:r>
              <a:rPr lang="el-GR" dirty="0" err="1" smtClean="0"/>
              <a:t>Σελήσιος</a:t>
            </a:r>
            <a:r>
              <a:rPr lang="el-GR" dirty="0" smtClean="0"/>
              <a:t> Ευστράτιος</a:t>
            </a:r>
            <a:endParaRPr lang="en-US" dirty="0"/>
          </a:p>
          <a:p>
            <a:pPr lvl="1"/>
            <a:r>
              <a:rPr lang="el-GR" dirty="0"/>
              <a:t>Μεταπτυχιακός φοιτητής</a:t>
            </a:r>
          </a:p>
          <a:p>
            <a:endParaRPr lang="en-US" sz="200" dirty="0"/>
          </a:p>
          <a:p>
            <a:pPr lvl="1"/>
            <a:endParaRPr lang="el-GR" sz="500" dirty="0"/>
          </a:p>
          <a:p>
            <a:endParaRPr lang="en-US" sz="100" dirty="0"/>
          </a:p>
          <a:p>
            <a:r>
              <a:rPr lang="el-GR" dirty="0"/>
              <a:t>Σημαντηράκη Ισμήνη</a:t>
            </a:r>
          </a:p>
          <a:p>
            <a:pPr lvl="1"/>
            <a:r>
              <a:rPr lang="el-GR" dirty="0"/>
              <a:t>Μεταπτυχιακή φοιτήτρια</a:t>
            </a:r>
          </a:p>
          <a:p>
            <a:pPr lvl="1"/>
            <a:endParaRPr lang="el-GR" sz="900" dirty="0"/>
          </a:p>
          <a:p>
            <a:r>
              <a:rPr lang="el-GR" dirty="0" err="1" smtClean="0"/>
              <a:t>Τζήμας</a:t>
            </a:r>
            <a:r>
              <a:rPr lang="el-GR" dirty="0" smtClean="0"/>
              <a:t> Ιάσων</a:t>
            </a:r>
            <a:endParaRPr lang="el-GR" dirty="0"/>
          </a:p>
          <a:p>
            <a:pPr lvl="1"/>
            <a:r>
              <a:rPr lang="el-GR" dirty="0" smtClean="0"/>
              <a:t>Μεταπτυχιακός φοιτητής</a:t>
            </a:r>
            <a:endParaRPr lang="el-GR" dirty="0"/>
          </a:p>
          <a:p>
            <a:pPr lvl="1"/>
            <a:endParaRPr lang="el-GR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652454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1652454"/>
            <a:ext cx="4105656" cy="49007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l-GR" sz="600" dirty="0"/>
          </a:p>
          <a:p>
            <a:r>
              <a:rPr lang="el-GR" b="1" dirty="0" err="1"/>
              <a:t>Σαβαθράκης</a:t>
            </a:r>
            <a:r>
              <a:rPr lang="el-GR" b="1" dirty="0"/>
              <a:t> Γεώργιος</a:t>
            </a:r>
            <a:endParaRPr lang="en-US" b="1" dirty="0"/>
          </a:p>
          <a:p>
            <a:pPr lvl="1"/>
            <a:r>
              <a:rPr lang="el-GR" dirty="0"/>
              <a:t>Μεταπτυχιακός φοιτητής</a:t>
            </a:r>
          </a:p>
          <a:p>
            <a:endParaRPr lang="el-GR" sz="900" dirty="0"/>
          </a:p>
          <a:p>
            <a:r>
              <a:rPr lang="el-GR" dirty="0" smtClean="0"/>
              <a:t>Πανώριος Χρήστος-</a:t>
            </a:r>
            <a:r>
              <a:rPr lang="el-GR" dirty="0" err="1" smtClean="0"/>
              <a:t>Κων</a:t>
            </a:r>
            <a:r>
              <a:rPr lang="el-GR" dirty="0" smtClean="0"/>
              <a:t>/</a:t>
            </a:r>
            <a:r>
              <a:rPr lang="el-GR" dirty="0" err="1" smtClean="0"/>
              <a:t>νος</a:t>
            </a:r>
            <a:endParaRPr lang="en-US" dirty="0"/>
          </a:p>
          <a:p>
            <a:pPr lvl="1"/>
            <a:r>
              <a:rPr lang="el-GR" dirty="0"/>
              <a:t>Μεταπτυχιακός φοιτητής</a:t>
            </a:r>
            <a:endParaRPr lang="el-GR" sz="400" dirty="0"/>
          </a:p>
          <a:p>
            <a:endParaRPr lang="el-GR" sz="700" dirty="0"/>
          </a:p>
          <a:p>
            <a:endParaRPr lang="el-GR" sz="400" dirty="0"/>
          </a:p>
          <a:p>
            <a:r>
              <a:rPr lang="el-GR" dirty="0"/>
              <a:t>Κληρονόμου Ειρήνη</a:t>
            </a:r>
          </a:p>
          <a:p>
            <a:pPr lvl="1"/>
            <a:r>
              <a:rPr lang="el-GR" dirty="0"/>
              <a:t>Μεταπτυχιακή φοιτήτρια</a:t>
            </a:r>
          </a:p>
          <a:p>
            <a:endParaRPr lang="en-US" sz="400" dirty="0"/>
          </a:p>
          <a:p>
            <a:pPr marL="365760" lvl="1" indent="0">
              <a:buNone/>
            </a:pPr>
            <a:endParaRPr lang="el-GR" dirty="0"/>
          </a:p>
          <a:p>
            <a:endParaRPr lang="el-GR" sz="500" dirty="0"/>
          </a:p>
        </p:txBody>
      </p:sp>
      <p:sp>
        <p:nvSpPr>
          <p:cNvPr id="4" name="TextBox 3"/>
          <p:cNvSpPr txBox="1"/>
          <p:nvPr/>
        </p:nvSpPr>
        <p:spPr>
          <a:xfrm>
            <a:off x="2781300" y="5715000"/>
            <a:ext cx="3733800" cy="71508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/>
              <a:t>Επικοινωνία μαζί τους στο: </a:t>
            </a:r>
            <a:r>
              <a:rPr lang="en-US" dirty="0"/>
              <a:t>hy112@csd.uoc.gr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88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975222"/>
          </a:xfrm>
        </p:spPr>
        <p:txBody>
          <a:bodyPr>
            <a:normAutofit/>
          </a:bodyPr>
          <a:lstStyle/>
          <a:p>
            <a:r>
              <a:rPr lang="el-GR" sz="2800" dirty="0"/>
              <a:t>Εισαγωγή</a:t>
            </a:r>
          </a:p>
          <a:p>
            <a:r>
              <a:rPr lang="el-GR" sz="2800" dirty="0"/>
              <a:t>Στόχος</a:t>
            </a:r>
          </a:p>
          <a:p>
            <a:r>
              <a:rPr lang="el-GR" sz="2800" dirty="0"/>
              <a:t>Σχέδιο 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dirty="0"/>
              <a:t>Βιβλιογραφία</a:t>
            </a:r>
          </a:p>
          <a:p>
            <a:r>
              <a:rPr lang="el-GR" sz="2800" dirty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01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74019"/>
            <a:ext cx="3331268" cy="2087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Διαλέξεις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490908" cy="469990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Διαλέξεις με </a:t>
            </a:r>
            <a:r>
              <a:rPr lang="el-GR" b="1" dirty="0"/>
              <a:t>διαφάνειες</a:t>
            </a:r>
          </a:p>
          <a:p>
            <a:pPr lvl="1"/>
            <a:r>
              <a:rPr lang="el-GR" dirty="0"/>
              <a:t>Ίσως σας ξενίσει στην αρχή…</a:t>
            </a:r>
          </a:p>
          <a:p>
            <a:pPr lvl="1"/>
            <a:r>
              <a:rPr lang="el-GR" dirty="0"/>
              <a:t>Κερδίζουμε χρόνο για συζήτηση, επεξήγηση, ανάλυση!</a:t>
            </a:r>
          </a:p>
          <a:p>
            <a:pPr lvl="1"/>
            <a:endParaRPr lang="el-GR" dirty="0"/>
          </a:p>
          <a:p>
            <a:r>
              <a:rPr lang="el-GR" dirty="0"/>
              <a:t>Αποδείξεις, ασκήσεις, </a:t>
            </a:r>
            <a:br>
              <a:rPr lang="el-GR" dirty="0"/>
            </a:br>
            <a:r>
              <a:rPr lang="el-GR" dirty="0"/>
              <a:t>και παρατηρήσεις </a:t>
            </a:r>
            <a:br>
              <a:rPr lang="el-GR" dirty="0"/>
            </a:br>
            <a:r>
              <a:rPr lang="el-GR" dirty="0"/>
              <a:t>γράφονται επί τόπου</a:t>
            </a:r>
            <a:r>
              <a:rPr lang="en-US" dirty="0"/>
              <a:t>!</a:t>
            </a:r>
            <a:endParaRPr lang="el-GR" dirty="0"/>
          </a:p>
          <a:p>
            <a:pPr lvl="1"/>
            <a:r>
              <a:rPr lang="el-GR" dirty="0"/>
              <a:t>Πολλαπλά οφέλη για</a:t>
            </a:r>
            <a:br>
              <a:rPr lang="el-GR" dirty="0"/>
            </a:br>
            <a:r>
              <a:rPr lang="el-GR" dirty="0"/>
              <a:t>το φοιτητή…</a:t>
            </a:r>
          </a:p>
          <a:p>
            <a:pPr marL="68580" indent="0">
              <a:buNone/>
            </a:pPr>
            <a:endParaRPr lang="el-GR" dirty="0"/>
          </a:p>
          <a:p>
            <a:r>
              <a:rPr lang="el-GR" dirty="0"/>
              <a:t>Ιδανικό υλικό για</a:t>
            </a:r>
            <a:r>
              <a:rPr lang="en-US" dirty="0"/>
              <a:t> </a:t>
            </a:r>
            <a:r>
              <a:rPr lang="el-GR" dirty="0"/>
              <a:t>μελέτη στο σπίτι!</a:t>
            </a:r>
          </a:p>
          <a:p>
            <a:r>
              <a:rPr lang="el-GR" dirty="0"/>
              <a:t>Δεν είναι απαραίτητη η καταγραφή</a:t>
            </a:r>
            <a:br>
              <a:rPr lang="el-GR" dirty="0"/>
            </a:br>
            <a:r>
              <a:rPr lang="el-GR" dirty="0"/>
              <a:t>σημειώσεων από το φοιτητή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32390"/>
            <a:ext cx="3300373" cy="26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822822"/>
          </a:xfrm>
        </p:spPr>
        <p:txBody>
          <a:bodyPr>
            <a:normAutofit/>
          </a:bodyPr>
          <a:lstStyle/>
          <a:p>
            <a:r>
              <a:rPr lang="el-GR" sz="2800" dirty="0"/>
              <a:t>Εισαγωγή</a:t>
            </a:r>
            <a:endParaRPr lang="en-US" sz="2800" dirty="0"/>
          </a:p>
          <a:p>
            <a:r>
              <a:rPr lang="el-GR" sz="2800" dirty="0"/>
              <a:t>Στόχος</a:t>
            </a:r>
          </a:p>
          <a:p>
            <a:r>
              <a:rPr lang="el-GR" sz="2800" dirty="0"/>
              <a:t>Σχέδιο Μαθήματος</a:t>
            </a:r>
          </a:p>
          <a:p>
            <a:r>
              <a:rPr lang="el-GR" sz="2800" dirty="0"/>
              <a:t>Διδασκαλία</a:t>
            </a:r>
            <a:endParaRPr lang="en-US" sz="2800" dirty="0"/>
          </a:p>
          <a:p>
            <a:r>
              <a:rPr lang="el-GR" sz="2800" dirty="0"/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dirty="0"/>
              <a:t>Βιβλιογραφία</a:t>
            </a:r>
            <a:endParaRPr lang="en-US" sz="2800" dirty="0"/>
          </a:p>
          <a:p>
            <a:r>
              <a:rPr lang="el-GR" sz="2800" dirty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0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Διαλέξεις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3" y="1447800"/>
            <a:ext cx="6754723" cy="4996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41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Διαλέξεις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/>
          </a:bodyPr>
          <a:lstStyle/>
          <a:p>
            <a:r>
              <a:rPr lang="el-GR" b="1" dirty="0"/>
              <a:t>Προαιρετική</a:t>
            </a:r>
            <a:r>
              <a:rPr lang="el-GR" dirty="0"/>
              <a:t> παρουσία!</a:t>
            </a:r>
            <a:endParaRPr lang="en-US" dirty="0"/>
          </a:p>
          <a:p>
            <a:endParaRPr lang="el-GR" sz="1800" dirty="0"/>
          </a:p>
          <a:p>
            <a:endParaRPr lang="el-GR" sz="1200" dirty="0"/>
          </a:p>
          <a:p>
            <a:pPr lvl="1"/>
            <a:r>
              <a:rPr lang="el-GR" dirty="0"/>
              <a:t>Είστε εδώ γιατί </a:t>
            </a:r>
            <a:r>
              <a:rPr lang="el-GR" b="1" dirty="0"/>
              <a:t>θέλετε</a:t>
            </a:r>
            <a:r>
              <a:rPr lang="el-GR" dirty="0"/>
              <a:t> να ακούσετε/συμμετέχετε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b="1" dirty="0"/>
              <a:t>Δεν</a:t>
            </a:r>
            <a:r>
              <a:rPr lang="el-GR" dirty="0"/>
              <a:t> υπάρχουν απουσίες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Υπάρχει </a:t>
            </a:r>
            <a:r>
              <a:rPr lang="el-GR" sz="2400" b="1" u="sng" dirty="0"/>
              <a:t>σεβασμός</a:t>
            </a:r>
            <a:r>
              <a:rPr lang="el-GR" dirty="0"/>
              <a:t> στους συναδέλφους σας και στην εκπαιδευτική διαδικασία</a:t>
            </a:r>
            <a:r>
              <a:rPr lang="en-US" dirty="0"/>
              <a:t>!</a:t>
            </a:r>
            <a:endParaRPr lang="el-GR" dirty="0"/>
          </a:p>
          <a:p>
            <a:pPr lvl="1"/>
            <a:endParaRPr lang="el-GR" sz="1700" dirty="0"/>
          </a:p>
          <a:p>
            <a:pPr lvl="1"/>
            <a:r>
              <a:rPr lang="el-GR" b="1" dirty="0"/>
              <a:t>Προστατέψτε εσάς και τους συναδέλφους σας</a:t>
            </a:r>
            <a:r>
              <a:rPr lang="el-GR" dirty="0"/>
              <a:t>: απέχετε από το μάθημα αν δεν είστε/αισθάνεστε καλά</a:t>
            </a:r>
          </a:p>
        </p:txBody>
      </p:sp>
    </p:spTree>
    <p:extLst>
      <p:ext uri="{BB962C8B-B14F-4D97-AF65-F5344CB8AC3E}">
        <p14:creationId xmlns:p14="http://schemas.microsoft.com/office/powerpoint/2010/main" val="7735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74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822822"/>
          </a:xfrm>
        </p:spPr>
        <p:txBody>
          <a:bodyPr>
            <a:normAutofit/>
          </a:bodyPr>
          <a:lstStyle/>
          <a:p>
            <a:r>
              <a:rPr lang="el-GR" sz="2800" dirty="0"/>
              <a:t>Εισαγωγή</a:t>
            </a:r>
          </a:p>
          <a:p>
            <a:r>
              <a:rPr lang="el-GR" sz="2800" dirty="0"/>
              <a:t>Στόχος</a:t>
            </a:r>
          </a:p>
          <a:p>
            <a:r>
              <a:rPr lang="el-GR" sz="2800" dirty="0"/>
              <a:t>Σχέδιο 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dirty="0"/>
              <a:t>Διαλέξεις</a:t>
            </a: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Αξιολόγηση</a:t>
            </a:r>
          </a:p>
          <a:p>
            <a:r>
              <a:rPr lang="el-GR" sz="2800" dirty="0"/>
              <a:t>Βιβλιογραφία</a:t>
            </a:r>
          </a:p>
          <a:p>
            <a:r>
              <a:rPr lang="el-GR" sz="2800" dirty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54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34" y="1524000"/>
            <a:ext cx="7327766" cy="4953000"/>
          </a:xfrm>
        </p:spPr>
        <p:txBody>
          <a:bodyPr>
            <a:normAutofit fontScale="92500" lnSpcReduction="10000"/>
          </a:bodyPr>
          <a:lstStyle/>
          <a:p>
            <a:r>
              <a:rPr lang="el-GR" sz="2800" b="1" dirty="0"/>
              <a:t>Ο βαθμός σας θα συγκροτηθεί από τις </a:t>
            </a:r>
            <a:br>
              <a:rPr lang="el-GR" sz="2800" b="1" dirty="0"/>
            </a:br>
            <a:r>
              <a:rPr lang="el-GR" sz="2800" b="1" dirty="0"/>
              <a:t>επιδόσεις σας σε τρεις συνιστώσες:</a:t>
            </a:r>
          </a:p>
          <a:p>
            <a:pPr lvl="1"/>
            <a:endParaRPr lang="en-US" b="1" dirty="0"/>
          </a:p>
          <a:p>
            <a:pPr lvl="1"/>
            <a:endParaRPr lang="en-US" sz="1300" b="1" dirty="0"/>
          </a:p>
          <a:p>
            <a:pPr lvl="1"/>
            <a:r>
              <a:rPr lang="el-GR" sz="2400" b="1" dirty="0"/>
              <a:t>Στην </a:t>
            </a:r>
            <a:r>
              <a:rPr lang="el-GR" sz="2400" b="1" u="sng" dirty="0"/>
              <a:t>υποχρεωτική</a:t>
            </a:r>
            <a:r>
              <a:rPr lang="el-GR" sz="2400" b="1" dirty="0"/>
              <a:t> τελική εξέταση</a:t>
            </a:r>
          </a:p>
          <a:p>
            <a:pPr marL="365760" lvl="1" indent="0">
              <a:buNone/>
            </a:pPr>
            <a:endParaRPr lang="en-US" sz="2600" b="1" dirty="0"/>
          </a:p>
          <a:p>
            <a:pPr lvl="1"/>
            <a:r>
              <a:rPr lang="el-GR" sz="2400" b="1" dirty="0"/>
              <a:t>Στις </a:t>
            </a:r>
            <a:r>
              <a:rPr lang="el-GR" sz="2400" b="1" u="sng" dirty="0"/>
              <a:t>προαιρετικές</a:t>
            </a:r>
            <a:r>
              <a:rPr lang="el-GR" sz="2400" b="1" dirty="0"/>
              <a:t> ασκήσεις</a:t>
            </a:r>
            <a:endParaRPr lang="en-US" sz="2400" b="1" dirty="0"/>
          </a:p>
          <a:p>
            <a:pPr lvl="2"/>
            <a:r>
              <a:rPr lang="el-GR" b="1" dirty="0"/>
              <a:t>Είναι επίσης «βοηθητικές» (μετρούν μόνο αν αυξάνουν το συνολικό βαθμό σας)</a:t>
            </a:r>
          </a:p>
          <a:p>
            <a:pPr lvl="1"/>
            <a:endParaRPr lang="el-GR" b="1" dirty="0"/>
          </a:p>
          <a:p>
            <a:pPr lvl="1"/>
            <a:r>
              <a:rPr lang="el-GR" sz="2400" b="1" dirty="0"/>
              <a:t>Στα </a:t>
            </a:r>
            <a:r>
              <a:rPr lang="el-GR" sz="2400" b="1" u="sng" dirty="0"/>
              <a:t>προαιρετικά</a:t>
            </a:r>
            <a:r>
              <a:rPr lang="el-GR" sz="2400" b="1" dirty="0"/>
              <a:t> «εργαστήρια»</a:t>
            </a:r>
          </a:p>
          <a:p>
            <a:pPr lvl="2"/>
            <a:r>
              <a:rPr lang="el-GR" b="1" dirty="0"/>
              <a:t>Είναι επίσης «βοηθητικά» (μετρούν μόνο αν αυξάνουν το συνολικό βαθμό σας)</a:t>
            </a:r>
            <a:br>
              <a:rPr lang="el-GR" b="1" dirty="0"/>
            </a:b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6911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34" y="1524000"/>
            <a:ext cx="7861166" cy="4953000"/>
          </a:xfrm>
        </p:spPr>
        <p:txBody>
          <a:bodyPr>
            <a:normAutofit lnSpcReduction="10000"/>
          </a:bodyPr>
          <a:lstStyle/>
          <a:p>
            <a:r>
              <a:rPr lang="el-GR" sz="2800" b="1" dirty="0"/>
              <a:t>Βαθμός Β = </a:t>
            </a:r>
            <a:r>
              <a:rPr lang="en-US" sz="2800" b="1" dirty="0"/>
              <a:t>max{</a:t>
            </a:r>
            <a:r>
              <a:rPr lang="el-GR" sz="2800" b="1" dirty="0"/>
              <a:t> β</a:t>
            </a:r>
            <a:r>
              <a:rPr lang="el-GR" sz="2800" b="1" baseline="-25000" dirty="0"/>
              <a:t>1</a:t>
            </a:r>
            <a:r>
              <a:rPr lang="el-GR" sz="2800" b="1" dirty="0"/>
              <a:t>, β</a:t>
            </a:r>
            <a:r>
              <a:rPr lang="el-GR" sz="2800" b="1" baseline="-25000" dirty="0"/>
              <a:t>2 </a:t>
            </a:r>
            <a:r>
              <a:rPr lang="en-US" sz="2800" b="1" dirty="0"/>
              <a:t>}</a:t>
            </a:r>
          </a:p>
          <a:p>
            <a:pPr marL="365760" lvl="1" indent="0">
              <a:buNone/>
            </a:pPr>
            <a:r>
              <a:rPr lang="el-GR" sz="2800" dirty="0"/>
              <a:t>Αν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Β</a:t>
            </a:r>
            <a:r>
              <a:rPr lang="el-GR" sz="2600" dirty="0"/>
              <a:t> = βαθμός μαθήματος </a:t>
            </a:r>
            <a:r>
              <a:rPr lang="el-GR" sz="2600" b="1" dirty="0"/>
              <a:t>(</a:t>
            </a:r>
            <a:r>
              <a:rPr lang="el-GR" sz="2200" b="1" dirty="0"/>
              <a:t>Β &gt;= 5.0 </a:t>
            </a:r>
            <a:r>
              <a:rPr lang="el-GR" sz="2200" b="1" dirty="0">
                <a:sym typeface="Wingdings" panose="05000000000000000000" pitchFamily="2" charset="2"/>
              </a:rPr>
              <a:t> Επιτυχία</a:t>
            </a:r>
            <a:r>
              <a:rPr lang="el-GR" sz="2600" b="1" dirty="0"/>
              <a:t>)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Τ</a:t>
            </a:r>
            <a:r>
              <a:rPr lang="el-GR" sz="2600" dirty="0"/>
              <a:t> = βαθμός τελικής εξέτασης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Α</a:t>
            </a:r>
            <a:r>
              <a:rPr lang="el-GR" sz="2600" dirty="0"/>
              <a:t> = βαθμός ασκήσεων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Ε</a:t>
            </a:r>
            <a:r>
              <a:rPr lang="el-GR" sz="2600" dirty="0"/>
              <a:t> = βαθμός «εργαστηρίων»</a:t>
            </a:r>
            <a:endParaRPr lang="el-GR" sz="2800" dirty="0"/>
          </a:p>
          <a:p>
            <a:pPr marL="365760" lvl="1" indent="0">
              <a:buNone/>
            </a:pPr>
            <a:r>
              <a:rPr lang="el-GR" sz="2800" dirty="0"/>
              <a:t>τότε</a:t>
            </a:r>
          </a:p>
          <a:p>
            <a:pPr lvl="2"/>
            <a:r>
              <a:rPr lang="el-GR" sz="2600" dirty="0"/>
              <a:t> </a:t>
            </a:r>
            <a:r>
              <a:rPr lang="el-GR" sz="2600" b="1" dirty="0"/>
              <a:t>β</a:t>
            </a:r>
            <a:r>
              <a:rPr lang="el-GR" sz="2600" b="1" baseline="-25000" dirty="0"/>
              <a:t>1</a:t>
            </a:r>
            <a:r>
              <a:rPr lang="el-GR" sz="2600" b="1" dirty="0"/>
              <a:t> = 50%Τ + </a:t>
            </a:r>
            <a:r>
              <a:rPr lang="en-US" sz="2600" b="1" dirty="0"/>
              <a:t>7</a:t>
            </a:r>
            <a:r>
              <a:rPr lang="el-GR" sz="2600" b="1" dirty="0"/>
              <a:t>0%(Α</a:t>
            </a:r>
            <a:r>
              <a:rPr lang="en-US" sz="2600" b="1" dirty="0"/>
              <a:t> </a:t>
            </a:r>
            <a:r>
              <a:rPr lang="el-GR" sz="2600" b="1" dirty="0"/>
              <a:t>+ Ε)</a:t>
            </a:r>
            <a:r>
              <a:rPr lang="en-US" sz="2600" b="1" dirty="0"/>
              <a:t>, </a:t>
            </a:r>
            <a:r>
              <a:rPr lang="el-GR" sz="2600" b="1" dirty="0"/>
              <a:t>αλλά πρέπει Τ 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≥ 3.5</a:t>
            </a:r>
          </a:p>
          <a:p>
            <a:pPr lvl="3"/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% Α + 3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% Ε</a:t>
            </a:r>
            <a:r>
              <a:rPr lang="el-GR" sz="2400" b="1" dirty="0"/>
              <a:t/>
            </a:r>
            <a:br>
              <a:rPr lang="el-GR" sz="2400" b="1" dirty="0"/>
            </a:br>
            <a:endParaRPr lang="en-US" sz="2400" b="1" dirty="0"/>
          </a:p>
          <a:p>
            <a:pPr lvl="2"/>
            <a:r>
              <a:rPr lang="en-US" sz="2600" b="1" dirty="0"/>
              <a:t> </a:t>
            </a:r>
            <a:r>
              <a:rPr lang="el-GR" sz="2600" b="1" dirty="0"/>
              <a:t>β</a:t>
            </a:r>
            <a:r>
              <a:rPr lang="en-US" sz="2600" b="1" baseline="-25000" dirty="0"/>
              <a:t>2</a:t>
            </a:r>
            <a:r>
              <a:rPr lang="el-GR" sz="2600" b="1" dirty="0"/>
              <a:t> = 100%Τ, αλλά πρέπει Τ 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≥ 5.0</a:t>
            </a:r>
            <a:endParaRPr lang="el-GR" sz="2600" b="1" dirty="0"/>
          </a:p>
        </p:txBody>
      </p:sp>
    </p:spTree>
    <p:extLst>
      <p:ext uri="{BB962C8B-B14F-4D97-AF65-F5344CB8AC3E}">
        <p14:creationId xmlns:p14="http://schemas.microsoft.com/office/powerpoint/2010/main" val="26046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n-US" sz="2800" b="1" dirty="0"/>
          </a:p>
          <a:p>
            <a:endParaRPr lang="en-US" sz="1600" b="1" dirty="0"/>
          </a:p>
          <a:p>
            <a:endParaRPr lang="en-US" sz="1600" b="1" dirty="0"/>
          </a:p>
          <a:p>
            <a:pPr lvl="1"/>
            <a:r>
              <a:rPr lang="el-GR" dirty="0"/>
              <a:t>Κάθε φυλλάδιο («σειρά») ασκήσεων θα περιλαμβάνει </a:t>
            </a:r>
            <a:br>
              <a:rPr lang="el-GR" dirty="0"/>
            </a:br>
            <a:r>
              <a:rPr lang="el-GR" dirty="0"/>
              <a:t>θεωρητικές ασκήσεις (~6 ασκήσεις)</a:t>
            </a:r>
          </a:p>
          <a:p>
            <a:pPr lvl="1"/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Παραδίδονται </a:t>
            </a:r>
            <a:r>
              <a:rPr lang="el-GR" b="1" dirty="0"/>
              <a:t>σε χαρτί </a:t>
            </a:r>
            <a:r>
              <a:rPr lang="el-GR" dirty="0"/>
              <a:t>ή ηλεκτρονικά</a:t>
            </a:r>
          </a:p>
          <a:p>
            <a:pPr lvl="1"/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Μετρούν </a:t>
            </a:r>
            <a:r>
              <a:rPr lang="el-GR" b="1" dirty="0"/>
              <a:t>3</a:t>
            </a:r>
            <a:r>
              <a:rPr lang="en-US" b="1" dirty="0"/>
              <a:t>5</a:t>
            </a:r>
            <a:r>
              <a:rPr lang="el-GR" b="1" dirty="0"/>
              <a:t>% (προαιρετικά)</a:t>
            </a:r>
          </a:p>
          <a:p>
            <a:pPr marL="68580" indent="0">
              <a:buNone/>
            </a:pPr>
            <a:endParaRPr lang="el-GR" dirty="0"/>
          </a:p>
          <a:p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1457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l-GR" sz="2400" dirty="0"/>
          </a:p>
          <a:p>
            <a:pPr lvl="1"/>
            <a:endParaRPr lang="el-GR" sz="2400" dirty="0"/>
          </a:p>
          <a:p>
            <a:pPr lvl="1"/>
            <a:r>
              <a:rPr lang="el-GR" sz="2400" dirty="0"/>
              <a:t>Πιθανότατα </a:t>
            </a:r>
            <a:r>
              <a:rPr lang="en-US" sz="2400" b="1" dirty="0"/>
              <a:t>5-6</a:t>
            </a:r>
            <a:r>
              <a:rPr lang="el-GR" sz="2400" dirty="0"/>
              <a:t> φυλλάδια («σειρές») ασκήσεων</a:t>
            </a:r>
          </a:p>
          <a:p>
            <a:pPr lvl="2"/>
            <a:r>
              <a:rPr lang="el-GR" dirty="0"/>
              <a:t>Μια σειρά ασκήσεων ανά ~10-15ήμερο</a:t>
            </a:r>
          </a:p>
          <a:p>
            <a:pPr lvl="2"/>
            <a:r>
              <a:rPr lang="el-GR" dirty="0"/>
              <a:t>Ανακοινώνονται ηλεκτρονικά και αναρτώνται στο </a:t>
            </a:r>
            <a:r>
              <a:rPr lang="en-US" dirty="0"/>
              <a:t>site </a:t>
            </a:r>
            <a:r>
              <a:rPr lang="el-GR" dirty="0"/>
              <a:t>του μαθήματος</a:t>
            </a:r>
            <a:r>
              <a:rPr lang="en-US" dirty="0"/>
              <a:t> (</a:t>
            </a:r>
            <a:r>
              <a:rPr lang="el-GR" dirty="0"/>
              <a:t>περισσότερα σε λίγο…)</a:t>
            </a:r>
            <a:endParaRPr lang="en-US" dirty="0"/>
          </a:p>
          <a:p>
            <a:pPr lvl="2"/>
            <a:r>
              <a:rPr lang="el-GR" b="1" dirty="0"/>
              <a:t>Οι απαντήσεις δίνονται μαζί με την κάθε εκφώνηση</a:t>
            </a:r>
          </a:p>
          <a:p>
            <a:pPr lvl="1"/>
            <a:endParaRPr lang="el-GR" sz="1400" dirty="0"/>
          </a:p>
          <a:p>
            <a:pPr marL="365760" lvl="1" indent="0">
              <a:buNone/>
            </a:pPr>
            <a:endParaRPr lang="el-GR" sz="1600" dirty="0"/>
          </a:p>
          <a:p>
            <a:pPr lvl="1"/>
            <a:r>
              <a:rPr lang="el-GR" sz="2400" dirty="0"/>
              <a:t>Ατομικές : αντιγραφή          </a:t>
            </a:r>
            <a:r>
              <a:rPr lang="el-GR" sz="2400" b="1" dirty="0"/>
              <a:t>Α</a:t>
            </a:r>
            <a:r>
              <a:rPr lang="el-GR" sz="2400" dirty="0"/>
              <a:t> = 0.0 , σε όλους/</a:t>
            </a:r>
            <a:r>
              <a:rPr lang="el-GR" sz="2400" dirty="0" err="1"/>
              <a:t>ες</a:t>
            </a:r>
            <a:r>
              <a:rPr lang="el-GR" sz="2400" dirty="0"/>
              <a:t> όσοι/</a:t>
            </a:r>
            <a:r>
              <a:rPr lang="el-GR" sz="2400" dirty="0" err="1"/>
              <a:t>ες</a:t>
            </a:r>
            <a:r>
              <a:rPr lang="el-GR" sz="2400" dirty="0"/>
              <a:t> συμμετέχουν σε αυτή!</a:t>
            </a:r>
          </a:p>
          <a:p>
            <a:pPr lvl="2"/>
            <a:r>
              <a:rPr lang="el-GR" dirty="0"/>
              <a:t>Αντιγραφή ≠ συζήτηση μεταξύ σας!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233049" y="4916788"/>
            <a:ext cx="4618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46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</a:p>
          <a:p>
            <a:r>
              <a:rPr lang="el-GR" dirty="0"/>
              <a:t>Υπόδειγμα </a:t>
            </a:r>
            <a:br>
              <a:rPr lang="el-GR" dirty="0"/>
            </a:br>
            <a:r>
              <a:rPr lang="el-GR" dirty="0"/>
              <a:t>σειράς ασκήσεων</a:t>
            </a:r>
            <a:endParaRPr lang="el-G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762000"/>
            <a:ext cx="5086988" cy="575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5334000" y="3733800"/>
            <a:ext cx="31242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33800" y="6193521"/>
            <a:ext cx="4724400" cy="2880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57600" y="22098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19824" y="2209800"/>
            <a:ext cx="220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3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 fontScale="92500"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l-GR" sz="2400" dirty="0"/>
          </a:p>
          <a:p>
            <a:r>
              <a:rPr lang="el-GR" dirty="0"/>
              <a:t>Η ηλεκτρονική παράδοση των ασκήσεων γίνεται </a:t>
            </a:r>
            <a:r>
              <a:rPr lang="el-GR" b="1" dirty="0"/>
              <a:t>αποκλειστικά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μέσω του προγράμματος </a:t>
            </a:r>
            <a:r>
              <a:rPr lang="en-US" dirty="0"/>
              <a:t>TURNIN</a:t>
            </a:r>
            <a:r>
              <a:rPr lang="el-GR" dirty="0"/>
              <a:t>. Η μορφή του παραδοτέου αρχείου πρέπει </a:t>
            </a:r>
            <a:r>
              <a:rPr lang="el-GR" b="1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dirty="0"/>
              <a:t>Το αρχείο που θα παραδώσετε πρέπει να είναι </a:t>
            </a:r>
            <a:r>
              <a:rPr lang="el-GR" b="1" dirty="0"/>
              <a:t>ένα</a:t>
            </a:r>
            <a:r>
              <a:rPr lang="el-GR" dirty="0"/>
              <a:t> ενιαίο αρχείο, μορφής </a:t>
            </a:r>
            <a:r>
              <a:rPr lang="el-GR" b="1" dirty="0"/>
              <a:t>PDF ή DOC</a:t>
            </a:r>
            <a:r>
              <a:rPr lang="el-GR" dirty="0"/>
              <a:t>.</a:t>
            </a:r>
          </a:p>
          <a:p>
            <a:pPr lvl="1"/>
            <a:r>
              <a:rPr lang="el-GR" dirty="0"/>
              <a:t>Το κείμενο πρέπει να είναι ευανάγνωστο.</a:t>
            </a:r>
          </a:p>
          <a:p>
            <a:pPr lvl="1"/>
            <a:r>
              <a:rPr lang="el-GR" dirty="0"/>
              <a:t>Παράδειγμα της επιθυμητής μορφής των ασκήσεών σας μπορείτε να βρείτε </a:t>
            </a:r>
            <a:r>
              <a:rPr lang="el-GR" dirty="0">
                <a:hlinkClick r:id="rId2"/>
              </a:rPr>
              <a:t>εδώ</a:t>
            </a:r>
            <a:r>
              <a:rPr lang="el-GR" dirty="0"/>
              <a:t>.</a:t>
            </a:r>
          </a:p>
          <a:p>
            <a:pPr lvl="1"/>
            <a:r>
              <a:rPr lang="el-GR" b="1" dirty="0"/>
              <a:t>Σε καμία περίπτωση</a:t>
            </a:r>
            <a:r>
              <a:rPr lang="el-GR" dirty="0"/>
              <a:t> δεν πρέπει να παραδώσετε περισσότερα από </a:t>
            </a:r>
            <a:r>
              <a:rPr lang="el-GR" b="1" dirty="0"/>
              <a:t>ΕΝΑ</a:t>
            </a:r>
            <a:r>
              <a:rPr lang="el-GR" dirty="0"/>
              <a:t> αρχεία.</a:t>
            </a:r>
          </a:p>
          <a:p>
            <a:pPr lvl="1"/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υπ‘ όψη, χωρίς καμιά ειδοποίηση από μέρους του διδάσκοντα</a:t>
            </a:r>
            <a:r>
              <a:rPr lang="el-GR" dirty="0"/>
              <a:t>.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5181600" y="914400"/>
            <a:ext cx="3200400" cy="838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</a:rPr>
              <a:t>Δείτε το βίντεο στη σελίδα του μαθήματος, καρτέλα «Ασκήσεις»</a:t>
            </a:r>
          </a:p>
        </p:txBody>
      </p:sp>
    </p:spTree>
    <p:extLst>
      <p:ext uri="{BB962C8B-B14F-4D97-AF65-F5344CB8AC3E}">
        <p14:creationId xmlns:p14="http://schemas.microsoft.com/office/powerpoint/2010/main" val="35481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670422"/>
          </a:xfrm>
        </p:spPr>
        <p:txBody>
          <a:bodyPr>
            <a:norm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Εισαγωγή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dirty="0"/>
              <a:t>Στόχος</a:t>
            </a:r>
          </a:p>
          <a:p>
            <a:r>
              <a:rPr lang="el-GR" sz="2800" dirty="0"/>
              <a:t>Σχέδιο Μαθήματος</a:t>
            </a:r>
          </a:p>
          <a:p>
            <a:r>
              <a:rPr lang="el-GR" sz="2800" dirty="0"/>
              <a:t>Διδασκαλία</a:t>
            </a:r>
            <a:endParaRPr lang="en-US" sz="2800" dirty="0"/>
          </a:p>
          <a:p>
            <a:r>
              <a:rPr lang="el-GR" sz="2800" dirty="0"/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dirty="0"/>
              <a:t>Βιβλιογραφία</a:t>
            </a:r>
          </a:p>
          <a:p>
            <a:r>
              <a:rPr lang="el-GR" sz="2800" dirty="0"/>
              <a:t>Επικοινωνία</a:t>
            </a:r>
          </a:p>
          <a:p>
            <a:pPr marL="68580" indent="0">
              <a:buNone/>
            </a:pPr>
            <a:endParaRPr lang="el-GR" sz="28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11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l-GR" sz="2400" dirty="0"/>
          </a:p>
          <a:p>
            <a:r>
              <a:rPr lang="el-GR" dirty="0"/>
              <a:t>Χρήσιμα εργαλεία:</a:t>
            </a:r>
          </a:p>
        </p:txBody>
      </p:sp>
      <p:pic>
        <p:nvPicPr>
          <p:cNvPr id="2054" name="Picture 6" descr="Q-Connect Συρραπτικό Χειρός για Σύρματα No.10 | Plaisi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b="14912"/>
          <a:stretch/>
        </p:blipFill>
        <p:spPr bwMode="auto">
          <a:xfrm>
            <a:off x="1081121" y="4585228"/>
            <a:ext cx="2644113" cy="19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Μπλοκ γραφής Skag overlap ριγέ Α4 50φυλ. 145008 - ΜΠΛΟΚ ΓΡΑΦΗΣ - ΜΠΛΟΚ |  ΤΕΤΡΑΔΙΑ - ΕΙΔΗ ΓΡΑΦΕΙΟΥ - Βιβλία, παιχνίδια, τσάντες, είδη γραφής &amp;amp; hob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44" y="718995"/>
            <a:ext cx="2306684" cy="25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Συνδετήρες πολύχρωμοι 33mm DL733 | symplegma.g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9" b="24445"/>
          <a:stretch/>
        </p:blipFill>
        <p:spPr bwMode="auto">
          <a:xfrm>
            <a:off x="6313928" y="1251082"/>
            <a:ext cx="2318012" cy="14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Στυλό Διαρκείας PRIMO F ballpoint – MegaMall.g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31813" r="17370" b="33150"/>
          <a:stretch/>
        </p:blipFill>
        <p:spPr bwMode="auto">
          <a:xfrm rot="5400000">
            <a:off x="4221124" y="4386228"/>
            <a:ext cx="3131274" cy="9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Διορθωτικό Υγρό Pritt 20ml (1 τεμάχιο) | Publi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7" t="5600" r="32834" b="5600"/>
          <a:stretch/>
        </p:blipFill>
        <p:spPr bwMode="auto">
          <a:xfrm>
            <a:off x="4247456" y="3970100"/>
            <a:ext cx="92263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Ζελατίνες, Διαφάνειες, Eνισχυμένες Για Ντοσιέ, Α4, 10τεμ, Diakakis |  www.i-escap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8286" b="17714"/>
          <a:stretch/>
        </p:blipFill>
        <p:spPr bwMode="auto">
          <a:xfrm>
            <a:off x="865518" y="2375246"/>
            <a:ext cx="3375814" cy="2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X-83GTX Casio | Casio Battery Powered Scientific Calculator | 181-0189 |  RS Compone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22" y="3050262"/>
            <a:ext cx="1724494" cy="33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796050" cy="5181600"/>
          </a:xfrm>
        </p:spPr>
        <p:txBody>
          <a:bodyPr>
            <a:normAutofit fontScale="85000" lnSpcReduction="10000"/>
          </a:bodyPr>
          <a:lstStyle/>
          <a:p>
            <a:r>
              <a:rPr lang="el-GR" sz="2800" dirty="0"/>
              <a:t>Εργαστήρια </a:t>
            </a:r>
            <a:r>
              <a:rPr lang="el-GR" sz="2800" b="1" dirty="0"/>
              <a:t>Ε</a:t>
            </a:r>
            <a:endParaRPr lang="el-GR" sz="2400" dirty="0"/>
          </a:p>
          <a:p>
            <a:pPr lvl="1"/>
            <a:r>
              <a:rPr lang="el-GR" sz="2400" dirty="0"/>
              <a:t>Προγραμματιστικό μέρος σε </a:t>
            </a:r>
            <a:r>
              <a:rPr lang="en-US" sz="2400" dirty="0"/>
              <a:t>Python</a:t>
            </a:r>
            <a:endParaRPr lang="en-US" dirty="0"/>
          </a:p>
          <a:p>
            <a:pPr lvl="1"/>
            <a:endParaRPr lang="el-GR" sz="1100" dirty="0"/>
          </a:p>
          <a:p>
            <a:pPr lvl="1"/>
            <a:r>
              <a:rPr lang="el-GR" sz="2400" dirty="0"/>
              <a:t>Θα χρησιμοποιήσουμε τη γλώσσα ως «επιστημονικό» περιβάλλον</a:t>
            </a:r>
            <a:endParaRPr lang="el-GR" sz="1900" dirty="0"/>
          </a:p>
          <a:p>
            <a:pPr lvl="2"/>
            <a:r>
              <a:rPr lang="el-GR" dirty="0"/>
              <a:t>Συγκεκριμένα, θα δουλέψουμε σε </a:t>
            </a:r>
            <a:r>
              <a:rPr lang="en-US" b="1" dirty="0"/>
              <a:t>Jupyter Notebook</a:t>
            </a:r>
          </a:p>
          <a:p>
            <a:pPr lvl="2"/>
            <a:r>
              <a:rPr lang="el-GR" dirty="0"/>
              <a:t>Περιβάλλον που επιτρέπει επεξηγηματικό κείμενο και ταυτόχρονη εκτέλεση κώδικα στην ίδια σελίδα (!)</a:t>
            </a:r>
            <a:endParaRPr lang="en-US" dirty="0"/>
          </a:p>
          <a:p>
            <a:pPr lvl="2"/>
            <a:r>
              <a:rPr lang="el-GR" dirty="0"/>
              <a:t>Τα εργαστήρια θα έχουν τη μορφή αρχείων που θα τα δουλεύετε στο σπίτι σας!</a:t>
            </a:r>
          </a:p>
          <a:p>
            <a:pPr lvl="1"/>
            <a:endParaRPr lang="el-GR" sz="1100" dirty="0"/>
          </a:p>
          <a:p>
            <a:pPr lvl="1"/>
            <a:r>
              <a:rPr lang="el-GR" sz="2400" dirty="0"/>
              <a:t>Για την εγκατάσταση, ακολουθήστε τις οδηγίες στη σελίδα του μαθήματος</a:t>
            </a:r>
          </a:p>
          <a:p>
            <a:pPr lvl="2"/>
            <a:r>
              <a:rPr lang="el-GR" dirty="0"/>
              <a:t>Καρτέλα «Υλικό </a:t>
            </a:r>
            <a:r>
              <a:rPr lang="el-GR" dirty="0">
                <a:sym typeface="Wingdings" panose="05000000000000000000" pitchFamily="2" charset="2"/>
              </a:rPr>
              <a:t> </a:t>
            </a:r>
            <a:r>
              <a:rPr lang="el-GR" dirty="0"/>
              <a:t>Εργαστήρια»</a:t>
            </a:r>
          </a:p>
          <a:p>
            <a:pPr lvl="2"/>
            <a:endParaRPr lang="el-GR" sz="1200" dirty="0"/>
          </a:p>
          <a:p>
            <a:pPr lvl="1"/>
            <a:r>
              <a:rPr lang="el-GR" sz="2400" dirty="0"/>
              <a:t>Μετρούν </a:t>
            </a:r>
            <a:r>
              <a:rPr lang="el-GR" sz="2400" b="1" dirty="0"/>
              <a:t>3</a:t>
            </a:r>
            <a:r>
              <a:rPr lang="en-US" sz="2400" b="1" dirty="0"/>
              <a:t>5</a:t>
            </a:r>
            <a:r>
              <a:rPr lang="el-GR" sz="2400" b="1" dirty="0"/>
              <a:t>% (προαιρετικά)</a:t>
            </a:r>
          </a:p>
          <a:p>
            <a:pPr lvl="1"/>
            <a:r>
              <a:rPr lang="el-GR" sz="2400" dirty="0"/>
              <a:t>Ατομικά: αντιγραφή          </a:t>
            </a:r>
            <a:r>
              <a:rPr lang="el-GR" sz="2400" b="1" dirty="0"/>
              <a:t>Ε</a:t>
            </a:r>
            <a:r>
              <a:rPr lang="el-GR" sz="2400" dirty="0"/>
              <a:t> = 0.0 , σε όλους/</a:t>
            </a:r>
            <a:r>
              <a:rPr lang="el-GR" sz="2400" dirty="0" err="1"/>
              <a:t>ες</a:t>
            </a:r>
            <a:r>
              <a:rPr lang="el-GR" sz="2400" dirty="0"/>
              <a:t> όσοι/</a:t>
            </a:r>
            <a:r>
              <a:rPr lang="el-GR" sz="2400" dirty="0" err="1"/>
              <a:t>ες</a:t>
            </a:r>
            <a:r>
              <a:rPr lang="el-GR" sz="2400" dirty="0"/>
              <a:t> συμμετέχουν σε αυτή!</a:t>
            </a:r>
          </a:p>
          <a:p>
            <a:pPr lvl="2"/>
            <a:r>
              <a:rPr lang="el-GR" dirty="0"/>
              <a:t>Αντιγραφή ≠ συζήτηση μεταξύ σας!</a:t>
            </a:r>
            <a:endParaRPr lang="en-US" dirty="0"/>
          </a:p>
          <a:p>
            <a:pPr lvl="1"/>
            <a:endParaRPr lang="el-GR" sz="2400" b="1" dirty="0"/>
          </a:p>
          <a:p>
            <a:pPr lvl="1"/>
            <a:endParaRPr lang="en-US" dirty="0"/>
          </a:p>
        </p:txBody>
      </p:sp>
      <p:pic>
        <p:nvPicPr>
          <p:cNvPr id="2052" name="Picture 4" descr="Python Logo, symbol, meaning, history,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0"/>
            <a:ext cx="2221090" cy="1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601064" y="5589640"/>
            <a:ext cx="4618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790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/>
              <a:t>Τελική εξέταση (</a:t>
            </a:r>
            <a:r>
              <a:rPr lang="el-GR" b="1" dirty="0"/>
              <a:t>Τ</a:t>
            </a:r>
            <a:r>
              <a:rPr lang="el-GR" dirty="0"/>
              <a:t>)</a:t>
            </a:r>
          </a:p>
          <a:p>
            <a:endParaRPr lang="el-GR" dirty="0"/>
          </a:p>
          <a:p>
            <a:pPr lvl="1"/>
            <a:r>
              <a:rPr lang="el-GR" dirty="0"/>
              <a:t>Μετρά 50%</a:t>
            </a:r>
            <a:r>
              <a:rPr lang="en-US" dirty="0"/>
              <a:t> </a:t>
            </a:r>
            <a:r>
              <a:rPr lang="el-GR" dirty="0"/>
              <a:t>(ή 100%) στο συνολικό βαθμό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Διεξάγεται με </a:t>
            </a:r>
            <a:r>
              <a:rPr lang="el-GR" sz="2400" b="1" dirty="0"/>
              <a:t>ανοιχτό </a:t>
            </a:r>
            <a:r>
              <a:rPr lang="el-GR" sz="2400" b="1" dirty="0" err="1"/>
              <a:t>τυπολόγιο</a:t>
            </a:r>
            <a:endParaRPr lang="el-GR" sz="2400" b="1" dirty="0"/>
          </a:p>
          <a:p>
            <a:pPr lvl="1"/>
            <a:endParaRPr lang="el-GR" b="1" dirty="0"/>
          </a:p>
          <a:p>
            <a:pPr lvl="1"/>
            <a:r>
              <a:rPr lang="el-GR" dirty="0"/>
              <a:t>Θέματα ανάπτυξης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l-GR" dirty="0"/>
              <a:t>Η σελίδα «Εξετάσεις» στο </a:t>
            </a:r>
            <a:r>
              <a:rPr lang="en-US" dirty="0"/>
              <a:t>site </a:t>
            </a:r>
            <a:r>
              <a:rPr lang="el-GR" dirty="0"/>
              <a:t>του μαθήματος έχει πλούσιο υλικό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76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11147"/>
            <a:ext cx="6206279" cy="6383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853292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/>
              <a:t>Υπόδειγμα </a:t>
            </a:r>
            <a:br>
              <a:rPr lang="el-GR" dirty="0"/>
            </a:br>
            <a:r>
              <a:rPr lang="el-GR" dirty="0"/>
              <a:t>τυπολογίου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32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17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140" y="14478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Στατιστικά Μαθήματος</a:t>
            </a:r>
            <a:r>
              <a:rPr lang="en-US" sz="2000" dirty="0"/>
              <a:t> (2015-</a:t>
            </a:r>
            <a:r>
              <a:rPr lang="el-GR" sz="2000" dirty="0"/>
              <a:t>21</a:t>
            </a:r>
            <a:r>
              <a:rPr lang="en-US" sz="2000" dirty="0"/>
              <a:t>)</a:t>
            </a:r>
            <a:endParaRPr lang="el-GR" sz="2000" dirty="0"/>
          </a:p>
        </p:txBody>
      </p:sp>
      <p:pic>
        <p:nvPicPr>
          <p:cNvPr id="3074" name="Picture 2" descr="Math &amp;amp; Stat Reviews | STAT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9" y="694891"/>
            <a:ext cx="2306038" cy="230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516" t="4109" r="8651"/>
          <a:stretch/>
        </p:blipFill>
        <p:spPr>
          <a:xfrm>
            <a:off x="520267" y="1981200"/>
            <a:ext cx="5860151" cy="3352800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3102319" y="5334001"/>
            <a:ext cx="5105400" cy="1167526"/>
          </a:xfrm>
          <a:prstGeom prst="horizontalScroll">
            <a:avLst>
              <a:gd name="adj" fmla="val 50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>
                <a:solidFill>
                  <a:schemeClr val="tx1"/>
                </a:solidFill>
              </a:rPr>
              <a:t>Το 2017-18, </a:t>
            </a:r>
            <a:r>
              <a:rPr lang="el-GR" sz="1400" b="1" dirty="0">
                <a:solidFill>
                  <a:schemeClr val="tx1"/>
                </a:solidFill>
              </a:rPr>
              <a:t>172 </a:t>
            </a:r>
            <a:r>
              <a:rPr lang="el-GR" sz="1400" dirty="0">
                <a:solidFill>
                  <a:schemeClr val="tx1"/>
                </a:solidFill>
              </a:rPr>
              <a:t>φοιτητές (στους </a:t>
            </a:r>
            <a:r>
              <a:rPr lang="el-GR" sz="1400" b="1" dirty="0">
                <a:solidFill>
                  <a:schemeClr val="tx1"/>
                </a:solidFill>
              </a:rPr>
              <a:t>392</a:t>
            </a:r>
            <a:r>
              <a:rPr lang="el-GR" sz="1400" dirty="0">
                <a:solidFill>
                  <a:schemeClr val="tx1"/>
                </a:solidFill>
              </a:rPr>
              <a:t>) ήταν εντελώς </a:t>
            </a:r>
            <a:r>
              <a:rPr lang="el-GR" sz="1400" b="1" u="sng" dirty="0">
                <a:solidFill>
                  <a:schemeClr val="tx1"/>
                </a:solidFill>
              </a:rPr>
              <a:t>ανενεργοί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>
                <a:solidFill>
                  <a:schemeClr val="tx1"/>
                </a:solidFill>
              </a:rPr>
              <a:t>Χωρίς αυτούς, ποσοστό επιτυχίας: </a:t>
            </a:r>
            <a:r>
              <a:rPr lang="el-GR" sz="1400" b="1" dirty="0">
                <a:solidFill>
                  <a:schemeClr val="tx1"/>
                </a:solidFill>
              </a:rPr>
              <a:t>37%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 err="1">
                <a:solidFill>
                  <a:schemeClr val="tx1"/>
                </a:solidFill>
              </a:rPr>
              <a:t>Πρόπερσι</a:t>
            </a:r>
            <a:r>
              <a:rPr lang="en-US" sz="1400" dirty="0">
                <a:solidFill>
                  <a:schemeClr val="tx1"/>
                </a:solidFill>
              </a:rPr>
              <a:t> (2021-22)</a:t>
            </a:r>
            <a:r>
              <a:rPr lang="el-GR" sz="1400" dirty="0">
                <a:solidFill>
                  <a:schemeClr val="tx1"/>
                </a:solidFill>
              </a:rPr>
              <a:t>, </a:t>
            </a:r>
            <a:r>
              <a:rPr lang="el-GR" sz="1400" b="1" dirty="0">
                <a:solidFill>
                  <a:schemeClr val="tx1"/>
                </a:solidFill>
              </a:rPr>
              <a:t>164</a:t>
            </a:r>
            <a:r>
              <a:rPr lang="el-GR" sz="1400" dirty="0">
                <a:solidFill>
                  <a:schemeClr val="tx1"/>
                </a:solidFill>
              </a:rPr>
              <a:t> φοιτητές (στους </a:t>
            </a:r>
            <a:r>
              <a:rPr lang="el-GR" sz="1400" b="1" dirty="0">
                <a:solidFill>
                  <a:schemeClr val="tx1"/>
                </a:solidFill>
              </a:rPr>
              <a:t>399</a:t>
            </a:r>
            <a:r>
              <a:rPr lang="el-GR" sz="1400" dirty="0">
                <a:solidFill>
                  <a:schemeClr val="tx1"/>
                </a:solidFill>
              </a:rPr>
              <a:t>) ήταν εντελώς </a:t>
            </a:r>
            <a:r>
              <a:rPr lang="el-GR" sz="1400" b="1" u="sng" dirty="0">
                <a:solidFill>
                  <a:schemeClr val="tx1"/>
                </a:solidFill>
              </a:rPr>
              <a:t>ανενεργοί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>
                <a:solidFill>
                  <a:schemeClr val="tx1"/>
                </a:solidFill>
              </a:rPr>
              <a:t>Χωρίς αυτούς, ποσοστό επιτυχίας:</a:t>
            </a:r>
            <a:r>
              <a:rPr lang="el-GR" sz="1400" b="1" dirty="0">
                <a:solidFill>
                  <a:schemeClr val="tx1"/>
                </a:solidFill>
              </a:rPr>
              <a:t> 48.5%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5432082" y="4343400"/>
            <a:ext cx="533400" cy="457200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Flowchart: Connector 8"/>
          <p:cNvSpPr/>
          <p:nvPr/>
        </p:nvSpPr>
        <p:spPr>
          <a:xfrm>
            <a:off x="6032626" y="6222921"/>
            <a:ext cx="550260" cy="278606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Flowchart: Connector 9"/>
          <p:cNvSpPr/>
          <p:nvPr/>
        </p:nvSpPr>
        <p:spPr>
          <a:xfrm>
            <a:off x="2858327" y="4441482"/>
            <a:ext cx="533400" cy="45720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Flowchart: Connector 10"/>
          <p:cNvSpPr/>
          <p:nvPr/>
        </p:nvSpPr>
        <p:spPr>
          <a:xfrm>
            <a:off x="5987361" y="5591691"/>
            <a:ext cx="494473" cy="25614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642677" y="5623401"/>
            <a:ext cx="2306301" cy="500717"/>
          </a:xfrm>
          <a:prstGeom prst="verticalScroll">
            <a:avLst>
              <a:gd name="adj" fmla="val 1361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Ποσοστό: </a:t>
            </a:r>
            <a:r>
              <a:rPr lang="el-GR" sz="2000" b="1" dirty="0"/>
              <a:t>~35%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9401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140" y="14478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Στατιστικά Μαθήματος</a:t>
            </a:r>
            <a:r>
              <a:rPr lang="en-US" sz="2000" dirty="0"/>
              <a:t> (2015-</a:t>
            </a:r>
            <a:r>
              <a:rPr lang="el-GR" sz="2000" dirty="0"/>
              <a:t>21</a:t>
            </a:r>
            <a:r>
              <a:rPr lang="en-US" sz="2000" dirty="0"/>
              <a:t>) </a:t>
            </a:r>
            <a:r>
              <a:rPr lang="el-GR" sz="2000" dirty="0"/>
              <a:t>με βάση τους </a:t>
            </a:r>
            <a:r>
              <a:rPr lang="el-GR" sz="2000" b="1" dirty="0"/>
              <a:t>ενεργούς φοιτητές</a:t>
            </a:r>
          </a:p>
        </p:txBody>
      </p:sp>
      <p:pic>
        <p:nvPicPr>
          <p:cNvPr id="3074" name="Picture 2" descr="Math &amp;amp; Stat Reviews | STAT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9" y="694891"/>
            <a:ext cx="2306038" cy="230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63066" y="5105400"/>
            <a:ext cx="2306301" cy="1295995"/>
          </a:xfrm>
          <a:prstGeom prst="verticalScroll">
            <a:avLst>
              <a:gd name="adj" fmla="val 11384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«Πραγματικό» ποσοστό:</a:t>
            </a:r>
            <a:r>
              <a:rPr lang="el-GR" sz="1400" dirty="0"/>
              <a:t/>
            </a:r>
            <a:br>
              <a:rPr lang="el-GR" sz="1400" dirty="0"/>
            </a:br>
            <a:r>
              <a:rPr lang="el-GR" sz="2400" b="1" dirty="0"/>
              <a:t>5</a:t>
            </a:r>
            <a:r>
              <a:rPr lang="en-US" sz="2400" b="1" dirty="0"/>
              <a:t>6.6</a:t>
            </a:r>
            <a:r>
              <a:rPr lang="el-GR" sz="2400" b="1" dirty="0"/>
              <a:t>%</a:t>
            </a:r>
            <a:r>
              <a:rPr lang="el-GR" b="1" dirty="0"/>
              <a:t> </a:t>
            </a:r>
            <a:endParaRPr lang="el-GR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199" t="5860" r="8651"/>
          <a:stretch/>
        </p:blipFill>
        <p:spPr>
          <a:xfrm>
            <a:off x="511476" y="2133600"/>
            <a:ext cx="5860151" cy="33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822822"/>
          </a:xfrm>
        </p:spPr>
        <p:txBody>
          <a:bodyPr>
            <a:normAutofit/>
          </a:bodyPr>
          <a:lstStyle/>
          <a:p>
            <a:r>
              <a:rPr lang="el-GR" sz="2800" dirty="0"/>
              <a:t>Εισαγωγή</a:t>
            </a:r>
          </a:p>
          <a:p>
            <a:r>
              <a:rPr lang="el-GR" sz="2800" dirty="0"/>
              <a:t>Στόχος</a:t>
            </a:r>
          </a:p>
          <a:p>
            <a:r>
              <a:rPr lang="el-GR" sz="2800" dirty="0"/>
              <a:t>Σχέδιο 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dirty="0"/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Βιβλιογραφία</a:t>
            </a:r>
          </a:p>
          <a:p>
            <a:r>
              <a:rPr lang="el-GR" sz="2800" dirty="0"/>
              <a:t>Επικοινωνία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93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048" y="1447800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/>
              <a:t>Θα ήταν καλό να στηριχθείτε στις παραδόσεις και στο υλικό του διδάσκοντα</a:t>
            </a:r>
          </a:p>
          <a:p>
            <a:endParaRPr lang="en-US" dirty="0"/>
          </a:p>
          <a:p>
            <a:r>
              <a:rPr lang="el-GR" dirty="0"/>
              <a:t>Διαφάνειες</a:t>
            </a:r>
            <a:r>
              <a:rPr lang="en-US" dirty="0"/>
              <a:t> </a:t>
            </a:r>
            <a:r>
              <a:rPr lang="el-GR" dirty="0"/>
              <a:t>σε </a:t>
            </a:r>
            <a:r>
              <a:rPr lang="en-US" dirty="0"/>
              <a:t>PDF/PPTX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Θα διανέμονται μέσω του </a:t>
            </a:r>
            <a:r>
              <a:rPr lang="en-US" dirty="0"/>
              <a:t>site </a:t>
            </a:r>
            <a:r>
              <a:rPr lang="el-GR" dirty="0"/>
              <a:t>του 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μαθήματος</a:t>
            </a:r>
            <a:r>
              <a:rPr lang="en-US" dirty="0"/>
              <a:t> </a:t>
            </a:r>
          </a:p>
          <a:p>
            <a:pPr lvl="2"/>
            <a:r>
              <a:rPr lang="en-US" b="1" dirty="0">
                <a:hlinkClick r:id="rId2"/>
              </a:rPr>
              <a:t>https://www.csd.uoc.gr/~hy112/#lec</a:t>
            </a:r>
            <a:endParaRPr lang="el-GR" b="1" dirty="0"/>
          </a:p>
          <a:p>
            <a:endParaRPr lang="en-US" dirty="0"/>
          </a:p>
          <a:p>
            <a:r>
              <a:rPr lang="el-GR" dirty="0"/>
              <a:t>Σημειώσεις</a:t>
            </a:r>
            <a:r>
              <a:rPr lang="en-US" dirty="0"/>
              <a:t> </a:t>
            </a:r>
            <a:r>
              <a:rPr lang="el-GR" dirty="0"/>
              <a:t>σε </a:t>
            </a:r>
            <a:r>
              <a:rPr lang="en-US" dirty="0"/>
              <a:t>PDF</a:t>
            </a:r>
            <a:r>
              <a:rPr lang="el-GR" dirty="0"/>
              <a:t>: </a:t>
            </a:r>
          </a:p>
          <a:p>
            <a:pPr lvl="1"/>
            <a:r>
              <a:rPr lang="el-GR" dirty="0"/>
              <a:t>Βρίσκονται ήδη </a:t>
            </a:r>
            <a:r>
              <a:rPr lang="en-US" dirty="0"/>
              <a:t>online </a:t>
            </a:r>
            <a:r>
              <a:rPr lang="el-GR" dirty="0">
                <a:hlinkClick r:id="rId3"/>
              </a:rPr>
              <a:t>εδώ</a:t>
            </a:r>
            <a:endParaRPr lang="el-GR" dirty="0"/>
          </a:p>
          <a:p>
            <a:pPr lvl="1"/>
            <a:r>
              <a:rPr lang="en-US" sz="1600" dirty="0">
                <a:hlinkClick r:id="rId3"/>
              </a:rPr>
              <a:t>https://www.csd.uoc.gr/~hy112/HY112-notes-v0.76.pdf</a:t>
            </a:r>
            <a:endParaRPr lang="en-US" sz="1600" dirty="0"/>
          </a:p>
          <a:p>
            <a:endParaRPr lang="el-GR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688743"/>
            <a:ext cx="1998161" cy="149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835" y="4399420"/>
            <a:ext cx="1654240" cy="20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 (</a:t>
            </a:r>
            <a:r>
              <a:rPr lang="el-GR" dirty="0" err="1"/>
              <a:t>Εύδοξος</a:t>
            </a:r>
            <a:r>
              <a:rPr lang="el-GR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5738651" cy="477610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l-GR" dirty="0"/>
              <a:t>Το προτεινόμενο σύγγραμμα θα είναι το:</a:t>
            </a:r>
            <a:endParaRPr lang="en-US" dirty="0"/>
          </a:p>
          <a:p>
            <a:pPr lvl="1"/>
            <a:r>
              <a:rPr lang="el-GR" b="1" dirty="0"/>
              <a:t>Φυσική</a:t>
            </a:r>
            <a:r>
              <a:rPr lang="el-GR" dirty="0"/>
              <a:t>, των </a:t>
            </a:r>
            <a:r>
              <a:rPr lang="en-US" dirty="0"/>
              <a:t>D. Halliday, </a:t>
            </a:r>
            <a:r>
              <a:rPr lang="el-GR" dirty="0"/>
              <a:t/>
            </a:r>
            <a:br>
              <a:rPr lang="el-GR" dirty="0"/>
            </a:br>
            <a:r>
              <a:rPr lang="en-US" dirty="0"/>
              <a:t>R. Resnick, J. Walker</a:t>
            </a:r>
          </a:p>
          <a:p>
            <a:r>
              <a:rPr lang="el-GR" dirty="0"/>
              <a:t>που είναι από τα λίγα </a:t>
            </a:r>
            <a:r>
              <a:rPr lang="el-GR" dirty="0" err="1"/>
              <a:t>συγγράμ</a:t>
            </a:r>
            <a:r>
              <a:rPr lang="el-GR" dirty="0"/>
              <a:t>-</a:t>
            </a:r>
            <a:br>
              <a:rPr lang="el-GR" dirty="0"/>
            </a:br>
            <a:r>
              <a:rPr lang="el-GR" dirty="0" err="1"/>
              <a:t>ματα</a:t>
            </a:r>
            <a:r>
              <a:rPr lang="el-GR" dirty="0"/>
              <a:t> διεθνούς εμβέλειας που περιλαμβάνει όλη τη διδακτέα </a:t>
            </a:r>
            <a:br>
              <a:rPr lang="el-GR" dirty="0"/>
            </a:br>
            <a:r>
              <a:rPr lang="el-GR" dirty="0"/>
              <a:t>ύλη!</a:t>
            </a:r>
          </a:p>
          <a:p>
            <a:pPr lvl="1"/>
            <a:r>
              <a:rPr lang="el-GR" dirty="0"/>
              <a:t>Σας δίδεται στον «</a:t>
            </a:r>
            <a:r>
              <a:rPr lang="el-GR" dirty="0" err="1"/>
              <a:t>Εύδοξο</a:t>
            </a:r>
            <a:r>
              <a:rPr lang="el-GR" dirty="0"/>
              <a:t>».</a:t>
            </a:r>
            <a:endParaRPr lang="en-US" dirty="0"/>
          </a:p>
          <a:p>
            <a:pPr lvl="1"/>
            <a:r>
              <a:rPr lang="el-GR" b="1" dirty="0"/>
              <a:t>Κωδικός Βιβλίου: 102075348</a:t>
            </a:r>
            <a:endParaRPr lang="el-GR" dirty="0"/>
          </a:p>
        </p:txBody>
      </p:sp>
      <p:pic>
        <p:nvPicPr>
          <p:cNvPr id="1026" name="Picture 2" descr="https://static.eudoxus.gr/books/48/cover-102075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328332"/>
            <a:ext cx="2971800" cy="4127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04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670422"/>
          </a:xfrm>
        </p:spPr>
        <p:txBody>
          <a:bodyPr>
            <a:normAutofit lnSpcReduction="10000"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Εισαγωγή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Τμήμα</a:t>
            </a:r>
          </a:p>
          <a:p>
            <a:pPr lvl="1"/>
            <a:r>
              <a:rPr lang="el-GR" sz="2400" dirty="0"/>
              <a:t>Μάθημα</a:t>
            </a:r>
          </a:p>
          <a:p>
            <a:r>
              <a:rPr lang="el-GR" sz="2800" dirty="0"/>
              <a:t>Στόχος</a:t>
            </a:r>
          </a:p>
          <a:p>
            <a:r>
              <a:rPr lang="el-GR" sz="2800" dirty="0"/>
              <a:t>Σχέδιο 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dirty="0"/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dirty="0"/>
              <a:t>Βιβλιογραφία</a:t>
            </a:r>
          </a:p>
          <a:p>
            <a:r>
              <a:rPr lang="el-GR" sz="2800" dirty="0"/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80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4670422"/>
          </a:xfrm>
        </p:spPr>
        <p:txBody>
          <a:bodyPr>
            <a:normAutofit/>
          </a:bodyPr>
          <a:lstStyle/>
          <a:p>
            <a:r>
              <a:rPr lang="el-GR" sz="2800" dirty="0"/>
              <a:t>Εισαγωγή</a:t>
            </a:r>
          </a:p>
          <a:p>
            <a:r>
              <a:rPr lang="el-GR" sz="2800" dirty="0"/>
              <a:t>Στόχος</a:t>
            </a:r>
          </a:p>
          <a:p>
            <a:r>
              <a:rPr lang="el-GR" sz="2800" dirty="0"/>
              <a:t>Σχέδιο Μαθήματος</a:t>
            </a:r>
          </a:p>
          <a:p>
            <a:r>
              <a:rPr lang="el-GR" sz="2800" dirty="0"/>
              <a:t>Διδασκαλία</a:t>
            </a:r>
          </a:p>
          <a:p>
            <a:r>
              <a:rPr lang="el-GR" sz="2800" dirty="0"/>
              <a:t>Διαλέξεις</a:t>
            </a:r>
          </a:p>
          <a:p>
            <a:r>
              <a:rPr lang="el-GR" sz="2800" dirty="0"/>
              <a:t>Αξιολόγηση</a:t>
            </a:r>
          </a:p>
          <a:p>
            <a:r>
              <a:rPr lang="el-GR" sz="2800" dirty="0"/>
              <a:t>Βιβλιογραφία</a:t>
            </a: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Επικοινωνία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36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403274"/>
          </a:xfrm>
        </p:spPr>
        <p:txBody>
          <a:bodyPr>
            <a:normAutofit/>
          </a:bodyPr>
          <a:lstStyle/>
          <a:p>
            <a:r>
              <a:rPr lang="el-GR" u="sng" dirty="0"/>
              <a:t>Μέσω ηλεκτρονικού ταχυδρομείου (</a:t>
            </a:r>
            <a:r>
              <a:rPr lang="en-US" u="sng" dirty="0"/>
              <a:t>e-mail)</a:t>
            </a:r>
          </a:p>
          <a:p>
            <a:pPr marL="68580" indent="0">
              <a:buNone/>
            </a:pPr>
            <a:endParaRPr lang="en-US" sz="1100" dirty="0"/>
          </a:p>
          <a:p>
            <a:r>
              <a:rPr lang="el-GR" dirty="0"/>
              <a:t>Εγγραφή στη λίστα του μαθήματος (</a:t>
            </a:r>
            <a:r>
              <a:rPr lang="en-US" dirty="0">
                <a:hlinkClick r:id="rId2"/>
              </a:rPr>
              <a:t>hy112-list@csd.uoc.gr</a:t>
            </a:r>
            <a:r>
              <a:rPr lang="en-US" dirty="0"/>
              <a:t>)</a:t>
            </a:r>
            <a:endParaRPr lang="el-GR" dirty="0"/>
          </a:p>
          <a:p>
            <a:endParaRPr lang="en-US" sz="2000" dirty="0"/>
          </a:p>
          <a:p>
            <a:pPr lvl="1"/>
            <a:r>
              <a:rPr lang="en-US" dirty="0"/>
              <a:t>Mail </a:t>
            </a:r>
            <a:r>
              <a:rPr lang="el-GR" dirty="0"/>
              <a:t>στο 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majordomo@csd.uoc.gr</a:t>
            </a:r>
            <a:endParaRPr lang="el-GR" dirty="0"/>
          </a:p>
          <a:p>
            <a:pPr lvl="1"/>
            <a:endParaRPr lang="en-US" dirty="0"/>
          </a:p>
          <a:p>
            <a:pPr lvl="1"/>
            <a:r>
              <a:rPr lang="el-GR" u="sng" dirty="0"/>
              <a:t>Κενό</a:t>
            </a:r>
            <a:r>
              <a:rPr lang="el-GR" dirty="0"/>
              <a:t> θέμα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Στο σώμα του </a:t>
            </a:r>
            <a:r>
              <a:rPr lang="en-US" dirty="0"/>
              <a:t>mail </a:t>
            </a:r>
            <a:r>
              <a:rPr lang="el-GR" dirty="0"/>
              <a:t>γράφετε: </a:t>
            </a:r>
            <a:r>
              <a:rPr lang="en-US" b="1" dirty="0"/>
              <a:t>subscribe hy112-list</a:t>
            </a:r>
            <a:endParaRPr lang="el-GR" b="1" dirty="0"/>
          </a:p>
          <a:p>
            <a:pPr lvl="1"/>
            <a:endParaRPr lang="en-US" b="1" dirty="0"/>
          </a:p>
          <a:p>
            <a:pPr lvl="1"/>
            <a:r>
              <a:rPr lang="el-GR" dirty="0"/>
              <a:t>Εγγραφήκατε! </a:t>
            </a:r>
            <a:r>
              <a:rPr lang="el-GR" dirty="0">
                <a:sym typeface="Wingdings" panose="05000000000000000000" pitchFamily="2" charset="2"/>
              </a:rPr>
              <a:t>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Μπορείτε μετά να στέλνετε </a:t>
            </a:r>
            <a:r>
              <a:rPr lang="aa-ET" dirty="0">
                <a:sym typeface="Wingdings" panose="05000000000000000000" pitchFamily="2" charset="2"/>
              </a:rPr>
              <a:t>mails </a:t>
            </a:r>
            <a:r>
              <a:rPr lang="el-GR" dirty="0">
                <a:sym typeface="Wingdings" panose="05000000000000000000" pitchFamily="2" charset="2"/>
              </a:rPr>
              <a:t>στο </a:t>
            </a:r>
            <a:r>
              <a:rPr lang="aa-ET" dirty="0">
                <a:sym typeface="Wingdings" panose="05000000000000000000" pitchFamily="2" charset="2"/>
                <a:hlinkClick r:id="rId2"/>
              </a:rPr>
              <a:t>hy112-list@csd.uoc.gr</a:t>
            </a:r>
            <a:r>
              <a:rPr lang="aa-ET" dirty="0">
                <a:sym typeface="Wingdings" panose="05000000000000000000" pitchFamily="2" charset="2"/>
              </a:rPr>
              <a:t> </a:t>
            </a:r>
            <a:r>
              <a:rPr lang="el-GR" dirty="0">
                <a:sym typeface="Wingdings" panose="05000000000000000000" pitchFamily="2" charset="2"/>
              </a:rPr>
              <a:t>για τις ερωτήσεις σας (τις οποίες θα βλέπουν και οι υπόλοιποι εγγεγραμμένοι στη λίστα)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6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250873"/>
          </a:xfrm>
        </p:spPr>
        <p:txBody>
          <a:bodyPr>
            <a:normAutofit/>
          </a:bodyPr>
          <a:lstStyle/>
          <a:p>
            <a:r>
              <a:rPr lang="el-GR" u="sng" dirty="0"/>
              <a:t>Μέσω ηλεκτρονικού ταχυδρομείου (</a:t>
            </a:r>
            <a:r>
              <a:rPr lang="en-US" u="sng" dirty="0"/>
              <a:t>e-mail)</a:t>
            </a:r>
            <a:endParaRPr lang="aa-ET" u="sng" dirty="0"/>
          </a:p>
          <a:p>
            <a:r>
              <a:rPr lang="el-GR" dirty="0"/>
              <a:t>Εγγραφή στη λίστα του μαθήματος (</a:t>
            </a:r>
            <a:r>
              <a:rPr lang="en-US" dirty="0">
                <a:hlinkClick r:id="rId2"/>
              </a:rPr>
              <a:t>hy112-list@csd.uoc.gr</a:t>
            </a:r>
            <a:r>
              <a:rPr lang="en-US" dirty="0"/>
              <a:t>)</a:t>
            </a:r>
            <a:endParaRPr lang="el-GR" dirty="0"/>
          </a:p>
          <a:p>
            <a:endParaRPr lang="en-US" u="sng" dirty="0"/>
          </a:p>
          <a:p>
            <a:pPr marL="68580" indent="0">
              <a:buNone/>
            </a:pP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162"/>
          <a:stretch/>
        </p:blipFill>
        <p:spPr>
          <a:xfrm>
            <a:off x="516607" y="2320413"/>
            <a:ext cx="81375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250873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en-US" sz="1050" dirty="0"/>
          </a:p>
          <a:p>
            <a:r>
              <a:rPr lang="el-GR" dirty="0"/>
              <a:t>Απορίες</a:t>
            </a:r>
            <a:r>
              <a:rPr lang="en-US" dirty="0"/>
              <a:t>/</a:t>
            </a:r>
            <a:r>
              <a:rPr lang="el-GR" dirty="0"/>
              <a:t>ερωτήσεις: </a:t>
            </a:r>
            <a:r>
              <a:rPr lang="en-US" dirty="0">
                <a:hlinkClick r:id="rId2"/>
              </a:rPr>
              <a:t>hy112-list@csd.uoc.gr</a:t>
            </a:r>
            <a:endParaRPr lang="el-GR" dirty="0"/>
          </a:p>
          <a:p>
            <a:endParaRPr lang="en-US" dirty="0"/>
          </a:p>
          <a:p>
            <a:r>
              <a:rPr lang="el-GR" dirty="0"/>
              <a:t>Επικοινωνία με το διδάσκοντα: </a:t>
            </a:r>
            <a:r>
              <a:rPr lang="en-US" dirty="0">
                <a:hlinkClick r:id="rId3"/>
              </a:rPr>
              <a:t>kafentz@csd.uoc.gr</a:t>
            </a:r>
            <a:endParaRPr lang="el-GR" dirty="0"/>
          </a:p>
          <a:p>
            <a:endParaRPr lang="en-US" dirty="0"/>
          </a:p>
          <a:p>
            <a:r>
              <a:rPr lang="el-GR" dirty="0"/>
              <a:t>Επικοινωνία με τους βοηθούς: </a:t>
            </a:r>
            <a:r>
              <a:rPr lang="en-US" dirty="0" smtClean="0">
                <a:hlinkClick r:id="rId4"/>
              </a:rPr>
              <a:t>hy112@csd.uoc.gr</a:t>
            </a:r>
            <a:endParaRPr lang="en-US" dirty="0" smtClean="0"/>
          </a:p>
          <a:p>
            <a:pPr marL="365760" lvl="1" indent="0">
              <a:buNone/>
            </a:pPr>
            <a:endParaRPr lang="el-GR" dirty="0" smtClean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Οδηγίες σωστής επικοινωνίας (από το ΗΥ100)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https://www.csd.uoc.gr/~hy100/netiquette-gr.html</a:t>
            </a:r>
            <a:endParaRPr lang="el-G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38350" y="5486400"/>
            <a:ext cx="6881650" cy="99060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266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02326"/>
            <a:ext cx="8049491" cy="5250873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</a:rPr>
              <a:t>Αναφορές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endParaRPr lang="el-GR" b="1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http://graphics.stanford.edu/courses/cs348c/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https://www.sciencedirect.com/science/article/pii/S0094114X20302676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http://www.crayonphysics.com/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https://speechprocessingbook.aalto.fi/Representations/Waveform.html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l-GR" sz="1800" dirty="0">
                <a:solidFill>
                  <a:schemeClr val="tx1"/>
                </a:solidFill>
              </a:rPr>
              <a:t>https://link.springer.com/content/pdf/10.1007/b137896.pdf</a:t>
            </a: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https://courses.engr.illinois.edu/ece110/sp2021/content/courseNotes/files/?samplingAndQuantization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https://www.electronics-tutorials.ws/combination/analogue-to-digital-converter.html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https://www.ece.rutgers.edu/~orfanidi/ewa/ewa-1up.pdf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https://lyk-n-moudan-new.chal.sch.gr/Downloads/Yliko/radio_TV_kef17.pdf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https://www.cse.wustl.edu/~jain/tutorials/ftp/t_3opt.pdf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endParaRPr lang="el-GR" dirty="0">
              <a:solidFill>
                <a:schemeClr val="accent1"/>
              </a:solidFill>
            </a:endParaRPr>
          </a:p>
          <a:p>
            <a:pPr marL="525780" indent="-457200">
              <a:buFont typeface="+mj-lt"/>
              <a:buAutoNum type="arabicPeriod"/>
            </a:pPr>
            <a:endParaRPr lang="el-GR" dirty="0"/>
          </a:p>
          <a:p>
            <a:pPr marL="525780" indent="-457200">
              <a:buFont typeface="+mj-lt"/>
              <a:buAutoNum type="arabicPeriod"/>
            </a:pPr>
            <a:endParaRPr lang="en-US" dirty="0"/>
          </a:p>
          <a:p>
            <a:pPr marL="525780" indent="-457200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9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Ερωτήσεις?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02326"/>
            <a:ext cx="8049491" cy="525087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What Questions Should You Ask During the Product Lifecycle? | Machine Desig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1" y="2133600"/>
            <a:ext cx="7796050" cy="404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latin typeface="+mn-lt"/>
              </a:rPr>
              <a:t>Τέλος Διάλεξης</a:t>
            </a:r>
          </a:p>
        </p:txBody>
      </p:sp>
      <p:pic>
        <p:nvPicPr>
          <p:cNvPr id="3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898426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07138"/>
            <a:ext cx="3911316" cy="299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733365" y="5410200"/>
            <a:ext cx="326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https://www.csd.uoc.gr/~hy112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69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90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90" y="1447800"/>
            <a:ext cx="7795710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l-GR" dirty="0"/>
              <a:t>Καλωσήλθατε στο Τμήμα!</a:t>
            </a:r>
          </a:p>
          <a:p>
            <a:pPr>
              <a:lnSpc>
                <a:spcPct val="120000"/>
              </a:lnSpc>
            </a:pPr>
            <a:r>
              <a:rPr lang="en-US" dirty="0"/>
              <a:t>CSD, UoC</a:t>
            </a:r>
            <a:r>
              <a:rPr lang="el-GR" dirty="0"/>
              <a:t> : Πολύ απαιτητική σχολή!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l-GR" dirty="0"/>
              <a:t>Παρότι η βάση εισαγωγής δεν το δείχνει…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Φέτος</a:t>
            </a:r>
            <a:r>
              <a:rPr lang="el-GR" b="1" dirty="0"/>
              <a:t>: 1</a:t>
            </a:r>
            <a:r>
              <a:rPr lang="en-US" b="1" dirty="0"/>
              <a:t>6047</a:t>
            </a:r>
            <a:r>
              <a:rPr lang="el-GR" b="1" dirty="0"/>
              <a:t> </a:t>
            </a:r>
            <a:r>
              <a:rPr lang="el-GR" dirty="0"/>
              <a:t>(202</a:t>
            </a:r>
            <a:r>
              <a:rPr lang="en-US" dirty="0"/>
              <a:t>3</a:t>
            </a:r>
            <a:r>
              <a:rPr lang="el-GR" dirty="0"/>
              <a:t>) - Μεγαλύτερη βάση από το 200</a:t>
            </a:r>
            <a:r>
              <a:rPr lang="en-US" dirty="0"/>
              <a:t>7</a:t>
            </a:r>
            <a:r>
              <a:rPr lang="el-GR" dirty="0"/>
              <a:t>!</a:t>
            </a:r>
          </a:p>
          <a:p>
            <a:pPr>
              <a:lnSpc>
                <a:spcPct val="120000"/>
              </a:lnSpc>
            </a:pPr>
            <a:endParaRPr lang="el-GR" sz="2600" dirty="0"/>
          </a:p>
          <a:p>
            <a:pPr>
              <a:lnSpc>
                <a:spcPct val="120000"/>
              </a:lnSpc>
            </a:pPr>
            <a:endParaRPr lang="el-GR" sz="600" dirty="0"/>
          </a:p>
          <a:p>
            <a:pPr>
              <a:lnSpc>
                <a:spcPct val="120000"/>
              </a:lnSpc>
            </a:pPr>
            <a:endParaRPr lang="el-GR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l-GR" sz="3000" dirty="0"/>
          </a:p>
          <a:p>
            <a:pPr>
              <a:lnSpc>
                <a:spcPct val="120000"/>
              </a:lnSpc>
            </a:pPr>
            <a:endParaRPr lang="el-GR" sz="1200" dirty="0"/>
          </a:p>
          <a:p>
            <a:pPr>
              <a:lnSpc>
                <a:spcPct val="120000"/>
              </a:lnSpc>
            </a:pPr>
            <a:r>
              <a:rPr lang="el-GR" dirty="0"/>
              <a:t>Η βαθμολογία σας δεν (πρέπει να) έχει καμιά σημασία για την πορεία σας στην Τριτοβάθμια Εκπαίδευση!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Ξεκινάτε (σχεδόν) από το μηδέν! </a:t>
            </a:r>
            <a:r>
              <a:rPr lang="el-GR" dirty="0">
                <a:sym typeface="Wingdings" panose="05000000000000000000" pitchFamily="2" charset="2"/>
              </a:rPr>
              <a:t></a:t>
            </a:r>
            <a:endParaRPr lang="el-GR" dirty="0"/>
          </a:p>
          <a:p>
            <a:pPr lvl="1">
              <a:lnSpc>
                <a:spcPct val="120000"/>
              </a:lnSpc>
            </a:pPr>
            <a:r>
              <a:rPr lang="el-GR" dirty="0"/>
              <a:t>Διδάσκων: 78</a:t>
            </a:r>
            <a:r>
              <a:rPr lang="el-GR" baseline="30000" dirty="0"/>
              <a:t>ος</a:t>
            </a:r>
            <a:r>
              <a:rPr lang="el-GR" dirty="0"/>
              <a:t>/120 εισακτέους (</a:t>
            </a:r>
            <a:r>
              <a:rPr lang="el-GR" b="1" dirty="0"/>
              <a:t>17920, </a:t>
            </a:r>
            <a:r>
              <a:rPr lang="en-US" b="1" dirty="0"/>
              <a:t>2001</a:t>
            </a:r>
            <a:r>
              <a:rPr lang="el-GR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873659"/>
            <a:ext cx="3390900" cy="68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168" t="3883" r="8333"/>
          <a:stretch/>
        </p:blipFill>
        <p:spPr>
          <a:xfrm>
            <a:off x="1828800" y="3124200"/>
            <a:ext cx="5567371" cy="187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pic>
        <p:nvPicPr>
          <p:cNvPr id="1026" name="Picture 2" descr="https://www.csd.uoc.gr/CSD/uploaded_files/ranking20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7" y="5227471"/>
            <a:ext cx="32004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csd.uoc.gr/CSD/uploaded_files/THE_UoC_2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7002"/>
            <a:ext cx="2784159" cy="1373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73" y="3498697"/>
            <a:ext cx="4282684" cy="124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683857" y="2715029"/>
            <a:ext cx="2287943" cy="1182642"/>
            <a:chOff x="152400" y="1447800"/>
            <a:chExt cx="9829800" cy="5160645"/>
          </a:xfrm>
        </p:grpSpPr>
        <p:pic>
          <p:nvPicPr>
            <p:cNvPr id="6" name="Picture 2" descr="https://www.uoc.gr/files/items/9/9730/fb_card_(4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447800"/>
              <a:ext cx="9829800" cy="51606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324600" y="2895600"/>
              <a:ext cx="457200" cy="6517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1" name="Picture 2" descr="https://www.uoc.gr/files/items/1/10462/ti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7" y="4008230"/>
            <a:ext cx="2287943" cy="1099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57" y="1547546"/>
            <a:ext cx="2287943" cy="1062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473" y="2126076"/>
            <a:ext cx="4222214" cy="1226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1473" y="4886962"/>
            <a:ext cx="4292687" cy="1285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8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l-GR" dirty="0"/>
              <a:t>Τμήμα με υψηλού επιπέδου διδακτικό κι ερευνητικό προσωπικό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sz="1000" dirty="0"/>
          </a:p>
          <a:p>
            <a:pPr>
              <a:lnSpc>
                <a:spcPct val="120000"/>
              </a:lnSpc>
            </a:pPr>
            <a:r>
              <a:rPr lang="el-GR" dirty="0"/>
              <a:t>Δυνατές συνεργασίες με βιομηχανία και έρευνα</a:t>
            </a:r>
          </a:p>
          <a:p>
            <a:pPr>
              <a:lnSpc>
                <a:spcPct val="120000"/>
              </a:lnSpc>
            </a:pPr>
            <a:endParaRPr lang="en-US" sz="1050" dirty="0"/>
          </a:p>
          <a:p>
            <a:pPr>
              <a:lnSpc>
                <a:spcPct val="120000"/>
              </a:lnSpc>
            </a:pPr>
            <a:r>
              <a:rPr lang="el-GR" dirty="0"/>
              <a:t>Υψηλό επίπεδο σπουδών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Στην κατάταξη των </a:t>
            </a:r>
            <a:r>
              <a:rPr lang="el-GR" b="1" dirty="0">
                <a:solidFill>
                  <a:schemeClr val="tx1"/>
                </a:solidFill>
              </a:rPr>
              <a:t>Times </a:t>
            </a:r>
            <a:r>
              <a:rPr lang="el-GR" b="1" dirty="0" err="1">
                <a:solidFill>
                  <a:schemeClr val="tx1"/>
                </a:solidFill>
              </a:rPr>
              <a:t>Higher</a:t>
            </a:r>
            <a:r>
              <a:rPr lang="el-GR" b="1" dirty="0">
                <a:solidFill>
                  <a:schemeClr val="tx1"/>
                </a:solidFill>
              </a:rPr>
              <a:t> </a:t>
            </a:r>
            <a:r>
              <a:rPr lang="el-GR" b="1" dirty="0" err="1">
                <a:solidFill>
                  <a:schemeClr val="tx1"/>
                </a:solidFill>
              </a:rPr>
              <a:t>Education</a:t>
            </a:r>
            <a:r>
              <a:rPr lang="el-GR" b="1" dirty="0"/>
              <a:t> </a:t>
            </a:r>
            <a:r>
              <a:rPr lang="el-GR" dirty="0"/>
              <a:t>(THE) για το 2023, το</a:t>
            </a:r>
            <a:r>
              <a:rPr lang="en-US" dirty="0"/>
              <a:t> </a:t>
            </a:r>
            <a:r>
              <a:rPr lang="el-GR" dirty="0"/>
              <a:t>Πανεπιστήμιο Κρήτης</a:t>
            </a:r>
            <a:r>
              <a:rPr lang="en-US" dirty="0"/>
              <a:t> </a:t>
            </a:r>
            <a:r>
              <a:rPr lang="el-GR" dirty="0"/>
              <a:t>βρίσκεται στην </a:t>
            </a:r>
            <a:r>
              <a:rPr lang="el-GR" b="1" dirty="0"/>
              <a:t>πρώτη</a:t>
            </a:r>
            <a:r>
              <a:rPr lang="el-GR" dirty="0"/>
              <a:t> θέση μεταξύ των Ελληνικών Πανεπιστημίων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Για το πεδίο της </a:t>
            </a:r>
            <a:r>
              <a:rPr lang="el-GR" b="1" dirty="0"/>
              <a:t>Επιστήμης Υπολογιστών </a:t>
            </a:r>
            <a:r>
              <a:rPr lang="el-GR" dirty="0"/>
              <a:t>(Computer Science) στη λίστα των </a:t>
            </a:r>
            <a:r>
              <a:rPr lang="en-US" b="1" dirty="0">
                <a:solidFill>
                  <a:schemeClr val="tx1"/>
                </a:solidFill>
              </a:rPr>
              <a:t>4</a:t>
            </a:r>
            <a:r>
              <a:rPr lang="el-GR" b="1" dirty="0">
                <a:solidFill>
                  <a:schemeClr val="tx1"/>
                </a:solidFill>
              </a:rPr>
              <a:t>00</a:t>
            </a:r>
            <a:r>
              <a:rPr lang="el-GR" dirty="0">
                <a:solidFill>
                  <a:schemeClr val="tx1"/>
                </a:solidFill>
              </a:rPr>
              <a:t> κορυφαίων τμημάτων</a:t>
            </a:r>
            <a:r>
              <a:rPr lang="el-GR" dirty="0"/>
              <a:t> του κόσμου</a:t>
            </a:r>
            <a:r>
              <a:rPr lang="en-US" dirty="0"/>
              <a:t> </a:t>
            </a:r>
            <a:r>
              <a:rPr lang="el-GR" dirty="0"/>
              <a:t>για το 2023 </a:t>
            </a:r>
            <a:r>
              <a:rPr lang="el-GR" dirty="0" err="1"/>
              <a:t>περιλαμβάνο-νται</a:t>
            </a:r>
            <a:r>
              <a:rPr lang="el-GR" dirty="0"/>
              <a:t> </a:t>
            </a:r>
            <a:r>
              <a:rPr lang="el-GR" b="1" u="sng" dirty="0"/>
              <a:t>δυο</a:t>
            </a:r>
            <a:r>
              <a:rPr lang="el-GR" dirty="0"/>
              <a:t> μόνο Ελληνικά τμήματα, ένα εκ των οποίων είναι το τμήμα μας</a:t>
            </a:r>
            <a:endParaRPr lang="el-GR" sz="1400" dirty="0"/>
          </a:p>
          <a:p>
            <a:pPr lvl="1">
              <a:lnSpc>
                <a:spcPct val="120000"/>
              </a:lnSpc>
            </a:pPr>
            <a:r>
              <a:rPr lang="el-GR" dirty="0"/>
              <a:t>Αντανακλά στο κύρος των αποφοίτων</a:t>
            </a:r>
          </a:p>
          <a:p>
            <a:pPr>
              <a:lnSpc>
                <a:spcPct val="120000"/>
              </a:lnSpc>
            </a:pPr>
            <a:endParaRPr lang="en-US" sz="1000" dirty="0"/>
          </a:p>
          <a:p>
            <a:pPr>
              <a:lnSpc>
                <a:spcPct val="120000"/>
              </a:lnSpc>
            </a:pPr>
            <a:r>
              <a:rPr lang="en-US" dirty="0"/>
              <a:t>“</a:t>
            </a:r>
            <a:r>
              <a:rPr lang="el-GR" dirty="0"/>
              <a:t>Δύσκολοι καιροί, λίγες οι ευκαιρίες…</a:t>
            </a:r>
            <a:r>
              <a:rPr lang="en-US" dirty="0"/>
              <a:t>”</a:t>
            </a:r>
            <a:endParaRPr lang="el-GR" dirty="0"/>
          </a:p>
          <a:p>
            <a:pPr>
              <a:lnSpc>
                <a:spcPct val="120000"/>
              </a:lnSpc>
            </a:pPr>
            <a:endParaRPr lang="en-US" sz="1900" dirty="0"/>
          </a:p>
          <a:p>
            <a:pPr>
              <a:lnSpc>
                <a:spcPct val="120000"/>
              </a:lnSpc>
            </a:pPr>
            <a:r>
              <a:rPr lang="el-GR" dirty="0"/>
              <a:t>Για τους καλούς και ικανούς οι ευκαιρίες είναι πολλές!</a:t>
            </a:r>
          </a:p>
        </p:txBody>
      </p:sp>
    </p:spTree>
    <p:extLst>
      <p:ext uri="{BB962C8B-B14F-4D97-AF65-F5344CB8AC3E}">
        <p14:creationId xmlns:p14="http://schemas.microsoft.com/office/powerpoint/2010/main" val="30847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dirty="0"/>
              <a:t>«Πώς μπορώ να πετύχω στην πανεπιστημιακή μου </a:t>
            </a:r>
            <a:r>
              <a:rPr lang="en-US" dirty="0"/>
              <a:t>“</a:t>
            </a:r>
            <a:r>
              <a:rPr lang="el-GR" dirty="0"/>
              <a:t>καριέρα</a:t>
            </a:r>
            <a:r>
              <a:rPr lang="en-US" dirty="0"/>
              <a:t>”</a:t>
            </a:r>
            <a:r>
              <a:rPr lang="el-GR" dirty="0"/>
              <a:t> σε ένα τόσο απαιτητικό τμήμα?»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l-GR" dirty="0"/>
              <a:t>Επιτυχία?</a:t>
            </a:r>
          </a:p>
          <a:p>
            <a:pPr lvl="2">
              <a:lnSpc>
                <a:spcPct val="120000"/>
              </a:lnSpc>
            </a:pPr>
            <a:r>
              <a:rPr lang="el-GR" dirty="0"/>
              <a:t>«Να μάθω όσα περισσότερα μπορώ έχοντας (σχετική) ισορροπία μεταξύ πανεπιστημιακής και προσωπικής ζωής»</a:t>
            </a:r>
          </a:p>
          <a:p>
            <a:pPr lvl="2">
              <a:lnSpc>
                <a:spcPct val="120000"/>
              </a:lnSpc>
            </a:pPr>
            <a:endParaRPr lang="el-GR" dirty="0"/>
          </a:p>
        </p:txBody>
      </p:sp>
      <p:pic>
        <p:nvPicPr>
          <p:cNvPr id="5" name="Εικόνα 4" descr="Εικόνα που περιέχει κείμενο, κλειδί, ασπρόμαυρ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E378FFB-BE61-1ED0-595E-466C63B06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5800" y="3810000"/>
            <a:ext cx="4351867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Κορδέλα: Με κλίση προς τα επάνω 6">
            <a:extLst>
              <a:ext uri="{FF2B5EF4-FFF2-40B4-BE49-F238E27FC236}">
                <a16:creationId xmlns:a16="http://schemas.microsoft.com/office/drawing/2014/main" id="{CEB324E1-F72B-46FF-D73B-5F138A3A3765}"/>
              </a:ext>
            </a:extLst>
          </p:cNvPr>
          <p:cNvSpPr/>
          <p:nvPr/>
        </p:nvSpPr>
        <p:spPr>
          <a:xfrm>
            <a:off x="5113867" y="4572000"/>
            <a:ext cx="3344333" cy="1066800"/>
          </a:xfrm>
          <a:prstGeom prst="ribbon2">
            <a:avLst>
              <a:gd name="adj1" fmla="val 8694"/>
              <a:gd name="adj2" fmla="val 7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/>
              <a:t>ΣΥΝΕΠΕΙΑ!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05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4">
  <a:themeElements>
    <a:clrScheme name="Μπλε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D876C97B-407F-4FB1-9C86-D974E3FB454E}" vid="{8F338C08-7CF6-4261-A979-A2464788D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4995</TotalTime>
  <Words>1438</Words>
  <Application>Microsoft Office PowerPoint</Application>
  <PresentationFormat>On-screen Show (4:3)</PresentationFormat>
  <Paragraphs>485</Paragraphs>
  <Slides>56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Calibri</vt:lpstr>
      <vt:lpstr>Calibri Light</vt:lpstr>
      <vt:lpstr>Wingdings</vt:lpstr>
      <vt:lpstr>Wingdings 2</vt:lpstr>
      <vt:lpstr>Theme4</vt:lpstr>
      <vt:lpstr>PowerPoint Presentation</vt:lpstr>
      <vt:lpstr>HY112 Φυσική Ι</vt:lpstr>
      <vt:lpstr>Περίγραμμα</vt:lpstr>
      <vt:lpstr>Περίγραμμα</vt:lpstr>
      <vt:lpstr>Περίγραμμα</vt:lpstr>
      <vt:lpstr>Εισαγωγή</vt:lpstr>
      <vt:lpstr>Εισαγωγή</vt:lpstr>
      <vt:lpstr>Εισαγωγή</vt:lpstr>
      <vt:lpstr>Εισαγωγή</vt:lpstr>
      <vt:lpstr>Εισαγωγή</vt:lpstr>
      <vt:lpstr>Περίγραμμα</vt:lpstr>
      <vt:lpstr>Εισαγωγή</vt:lpstr>
      <vt:lpstr>Εισαγωγή</vt:lpstr>
      <vt:lpstr>Εισαγωγή</vt:lpstr>
      <vt:lpstr>Εισαγωγή</vt:lpstr>
      <vt:lpstr>Περίγραμμα</vt:lpstr>
      <vt:lpstr>Στόχος</vt:lpstr>
      <vt:lpstr>Περίγραμμα</vt:lpstr>
      <vt:lpstr>Σχέδιο Μαθήματος</vt:lpstr>
      <vt:lpstr>Ερωτήσεις?</vt:lpstr>
      <vt:lpstr>Περίγραμμα</vt:lpstr>
      <vt:lpstr>Διδάσκων</vt:lpstr>
      <vt:lpstr>Διδάσκων</vt:lpstr>
      <vt:lpstr>Διδάσκων</vt:lpstr>
      <vt:lpstr>Διδάσκων</vt:lpstr>
      <vt:lpstr>Διδάσκων</vt:lpstr>
      <vt:lpstr>Βοηθοί Διδασκαλίας</vt:lpstr>
      <vt:lpstr>Περίγραμμα</vt:lpstr>
      <vt:lpstr>Διαλέξεις</vt:lpstr>
      <vt:lpstr>Διαλέξεις</vt:lpstr>
      <vt:lpstr>Διαλέξεις</vt:lpstr>
      <vt:lpstr>Ερωτήσεις?</vt:lpstr>
      <vt:lpstr>Περίγραμμα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Ερωτήσεις?</vt:lpstr>
      <vt:lpstr>Αξιολόγηση</vt:lpstr>
      <vt:lpstr>Αξιολόγηση</vt:lpstr>
      <vt:lpstr>Περίγραμμα</vt:lpstr>
      <vt:lpstr>Βιβλιογραφία</vt:lpstr>
      <vt:lpstr>Βιβλιογραφία (Εύδοξος)</vt:lpstr>
      <vt:lpstr>Περίγραμμα</vt:lpstr>
      <vt:lpstr>Επικοινωνία</vt:lpstr>
      <vt:lpstr>Επικοινωνία</vt:lpstr>
      <vt:lpstr>Επικοινωνία</vt:lpstr>
      <vt:lpstr>Επικοινωνία</vt:lpstr>
      <vt:lpstr>Ερωτήσεις?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764</cp:revision>
  <dcterms:created xsi:type="dcterms:W3CDTF">2006-08-16T00:00:00Z</dcterms:created>
  <dcterms:modified xsi:type="dcterms:W3CDTF">2023-09-25T08:49:55Z</dcterms:modified>
  <cp:contentStatus/>
</cp:coreProperties>
</file>