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5"/>
  </p:notesMasterIdLst>
  <p:sldIdLst>
    <p:sldId id="257" r:id="rId2"/>
    <p:sldId id="306" r:id="rId3"/>
    <p:sldId id="307" r:id="rId4"/>
    <p:sldId id="293" r:id="rId5"/>
    <p:sldId id="258" r:id="rId6"/>
    <p:sldId id="273" r:id="rId7"/>
    <p:sldId id="283" r:id="rId8"/>
    <p:sldId id="284" r:id="rId9"/>
    <p:sldId id="319" r:id="rId10"/>
    <p:sldId id="262" r:id="rId11"/>
    <p:sldId id="287" r:id="rId12"/>
    <p:sldId id="272" r:id="rId13"/>
    <p:sldId id="278" r:id="rId14"/>
    <p:sldId id="279" r:id="rId15"/>
    <p:sldId id="325" r:id="rId16"/>
    <p:sldId id="264" r:id="rId17"/>
    <p:sldId id="324" r:id="rId18"/>
    <p:sldId id="260" r:id="rId19"/>
    <p:sldId id="311" r:id="rId20"/>
    <p:sldId id="312" r:id="rId21"/>
    <p:sldId id="317" r:id="rId22"/>
    <p:sldId id="318" r:id="rId23"/>
    <p:sldId id="313" r:id="rId24"/>
    <p:sldId id="292" r:id="rId25"/>
    <p:sldId id="303" r:id="rId26"/>
    <p:sldId id="280" r:id="rId27"/>
    <p:sldId id="289" r:id="rId28"/>
    <p:sldId id="304" r:id="rId29"/>
    <p:sldId id="326" r:id="rId30"/>
    <p:sldId id="266" r:id="rId31"/>
    <p:sldId id="268" r:id="rId32"/>
    <p:sldId id="310" r:id="rId33"/>
    <p:sldId id="271" r:id="rId34"/>
    <p:sldId id="321" r:id="rId35"/>
    <p:sldId id="323" r:id="rId36"/>
    <p:sldId id="308" r:id="rId37"/>
    <p:sldId id="315" r:id="rId38"/>
    <p:sldId id="320" r:id="rId39"/>
    <p:sldId id="295" r:id="rId40"/>
    <p:sldId id="297" r:id="rId41"/>
    <p:sldId id="327" r:id="rId42"/>
    <p:sldId id="322" r:id="rId43"/>
    <p:sldId id="288" r:id="rId44"/>
    <p:sldId id="269" r:id="rId45"/>
    <p:sldId id="282" r:id="rId46"/>
    <p:sldId id="285" r:id="rId47"/>
    <p:sldId id="299" r:id="rId48"/>
    <p:sldId id="298" r:id="rId49"/>
    <p:sldId id="329" r:id="rId50"/>
    <p:sldId id="328" r:id="rId51"/>
    <p:sldId id="316" r:id="rId52"/>
    <p:sldId id="305" r:id="rId53"/>
    <p:sldId id="276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6BA7BD-FE94-4B54-9205-769D9F98D8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9735423-A1BA-4705-91A6-9A61FD55097E}">
      <dgm:prSet custT="1"/>
      <dgm:spPr/>
      <dgm:t>
        <a:bodyPr/>
        <a:lstStyle/>
        <a:p>
          <a:pPr algn="ctr" rtl="0"/>
          <a:r>
            <a:rPr lang="el-GR" sz="2800" dirty="0" smtClean="0"/>
            <a:t>Ώρες διδασκαλίας:</a:t>
          </a:r>
        </a:p>
        <a:p>
          <a:pPr algn="ctr" rtl="0"/>
          <a:r>
            <a:rPr lang="el-GR" sz="1800" b="1" dirty="0" smtClean="0"/>
            <a:t>10:00-12:00 Δευτέρα</a:t>
          </a:r>
          <a:r>
            <a:rPr lang="en-US" sz="1800" b="1" dirty="0" smtClean="0"/>
            <a:t> (</a:t>
          </a:r>
          <a:r>
            <a:rPr lang="el-GR" sz="1800" b="1" dirty="0" smtClean="0"/>
            <a:t>ΑΜΦ. ΣΟ)</a:t>
          </a:r>
        </a:p>
        <a:p>
          <a:pPr algn="ctr" rtl="0"/>
          <a:r>
            <a:rPr lang="el-GR" sz="1800" b="1" dirty="0" smtClean="0"/>
            <a:t>10:00-12:00 Τετάρτη</a:t>
          </a:r>
          <a:r>
            <a:rPr lang="en-US" sz="1800" b="1" dirty="0" smtClean="0"/>
            <a:t> (</a:t>
          </a:r>
          <a:r>
            <a:rPr lang="el-GR" sz="1800" b="1" dirty="0" smtClean="0"/>
            <a:t>ΑΜΦ. ΣΟ)</a:t>
          </a:r>
        </a:p>
        <a:p>
          <a:pPr algn="ctr" rtl="0"/>
          <a:r>
            <a:rPr lang="el-GR" sz="1800" b="1" dirty="0" smtClean="0"/>
            <a:t>1</a:t>
          </a:r>
          <a:r>
            <a:rPr lang="en-US" sz="1800" b="1" dirty="0" smtClean="0"/>
            <a:t>0</a:t>
          </a:r>
          <a:r>
            <a:rPr lang="el-GR" sz="1800" b="1" dirty="0" smtClean="0"/>
            <a:t>:00-1</a:t>
          </a:r>
          <a:r>
            <a:rPr lang="en-US" sz="1800" b="1" dirty="0" smtClean="0"/>
            <a:t>2</a:t>
          </a:r>
          <a:r>
            <a:rPr lang="el-GR" sz="1800" b="1" dirty="0" smtClean="0"/>
            <a:t>:00 Παρασκευή (ΑΜΦ. ΣΟ</a:t>
          </a:r>
          <a:r>
            <a:rPr lang="en-US" sz="1800" b="1" dirty="0" smtClean="0"/>
            <a:t> </a:t>
          </a:r>
          <a:r>
            <a:rPr lang="el-GR" sz="1800" b="1" dirty="0" smtClean="0"/>
            <a:t>- </a:t>
          </a:r>
          <a:r>
            <a:rPr lang="en-US" sz="1800" b="1" dirty="0" smtClean="0"/>
            <a:t> </a:t>
          </a:r>
          <a:r>
            <a:rPr lang="el-GR" sz="1800" b="1" dirty="0" smtClean="0"/>
            <a:t>φροντιστήρια/αναπληρώσεις</a:t>
          </a:r>
          <a:r>
            <a:rPr lang="en-US" sz="1800" b="1" dirty="0" smtClean="0"/>
            <a:t> – </a:t>
          </a:r>
          <a:r>
            <a:rPr lang="el-GR" sz="1800" b="1" u="sng" dirty="0" smtClean="0"/>
            <a:t>κατόπιν ειδοποίησης</a:t>
          </a:r>
          <a:r>
            <a:rPr lang="el-GR" sz="1800" b="1" dirty="0" smtClean="0"/>
            <a:t>)</a:t>
          </a:r>
        </a:p>
      </dgm:t>
    </dgm:pt>
    <dgm:pt modelId="{028CD29C-4995-4D69-8EAF-8A3077D76895}" type="parTrans" cxnId="{CAE02C91-54D2-4B13-99AC-DAB989E32841}">
      <dgm:prSet/>
      <dgm:spPr/>
      <dgm:t>
        <a:bodyPr/>
        <a:lstStyle/>
        <a:p>
          <a:endParaRPr lang="el-GR"/>
        </a:p>
      </dgm:t>
    </dgm:pt>
    <dgm:pt modelId="{29422F11-E95A-4EB4-BCEB-A23C74AFB574}" type="sibTrans" cxnId="{CAE02C91-54D2-4B13-99AC-DAB989E32841}">
      <dgm:prSet/>
      <dgm:spPr/>
      <dgm:t>
        <a:bodyPr/>
        <a:lstStyle/>
        <a:p>
          <a:endParaRPr lang="el-GR"/>
        </a:p>
      </dgm:t>
    </dgm:pt>
    <dgm:pt modelId="{CC928252-2E97-49E6-BABA-A75BADF62DBF}">
      <dgm:prSet/>
      <dgm:spPr/>
      <dgm:t>
        <a:bodyPr/>
        <a:lstStyle/>
        <a:p>
          <a:pPr rtl="0"/>
          <a:endParaRPr lang="el-GR" dirty="0"/>
        </a:p>
      </dgm:t>
    </dgm:pt>
    <dgm:pt modelId="{B2B2F4EA-417F-43C0-9DD7-0100DC02AC9E}" type="parTrans" cxnId="{0B43CC4F-C18F-4BF3-9BE7-1A07231511C7}">
      <dgm:prSet/>
      <dgm:spPr/>
      <dgm:t>
        <a:bodyPr/>
        <a:lstStyle/>
        <a:p>
          <a:endParaRPr lang="el-GR"/>
        </a:p>
      </dgm:t>
    </dgm:pt>
    <dgm:pt modelId="{8B5EE126-3BDA-42E8-86C0-D6384DA7FDFB}" type="sibTrans" cxnId="{0B43CC4F-C18F-4BF3-9BE7-1A07231511C7}">
      <dgm:prSet/>
      <dgm:spPr/>
      <dgm:t>
        <a:bodyPr/>
        <a:lstStyle/>
        <a:p>
          <a:endParaRPr lang="el-GR"/>
        </a:p>
      </dgm:t>
    </dgm:pt>
    <dgm:pt modelId="{7422C9F0-762F-4244-8D02-C2774866954D}" type="pres">
      <dgm:prSet presAssocID="{D66BA7BD-FE94-4B54-9205-769D9F98D8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AB4C047-B08E-4A47-9181-89110B9B18B2}" type="pres">
      <dgm:prSet presAssocID="{39735423-A1BA-4705-91A6-9A61FD55097E}" presName="parentText" presStyleLbl="node1" presStyleIdx="0" presStyleCnt="1" custScaleY="2000000" custLinFactNeighborY="-95759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B474535-BC38-46C9-884C-10677E287D6A}" type="pres">
      <dgm:prSet presAssocID="{39735423-A1BA-4705-91A6-9A61FD55097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A8656B8-CD4E-425C-8264-9535EDD89D54}" type="presOf" srcId="{CC928252-2E97-49E6-BABA-A75BADF62DBF}" destId="{BB474535-BC38-46C9-884C-10677E287D6A}" srcOrd="0" destOrd="0" presId="urn:microsoft.com/office/officeart/2005/8/layout/vList2"/>
    <dgm:cxn modelId="{05380A14-2852-49F9-B20D-A26556F6E303}" type="presOf" srcId="{39735423-A1BA-4705-91A6-9A61FD55097E}" destId="{5AB4C047-B08E-4A47-9181-89110B9B18B2}" srcOrd="0" destOrd="0" presId="urn:microsoft.com/office/officeart/2005/8/layout/vList2"/>
    <dgm:cxn modelId="{0B43CC4F-C18F-4BF3-9BE7-1A07231511C7}" srcId="{39735423-A1BA-4705-91A6-9A61FD55097E}" destId="{CC928252-2E97-49E6-BABA-A75BADF62DBF}" srcOrd="0" destOrd="0" parTransId="{B2B2F4EA-417F-43C0-9DD7-0100DC02AC9E}" sibTransId="{8B5EE126-3BDA-42E8-86C0-D6384DA7FDFB}"/>
    <dgm:cxn modelId="{CAE02C91-54D2-4B13-99AC-DAB989E32841}" srcId="{D66BA7BD-FE94-4B54-9205-769D9F98D8DA}" destId="{39735423-A1BA-4705-91A6-9A61FD55097E}" srcOrd="0" destOrd="0" parTransId="{028CD29C-4995-4D69-8EAF-8A3077D76895}" sibTransId="{29422F11-E95A-4EB4-BCEB-A23C74AFB574}"/>
    <dgm:cxn modelId="{A6C15400-C4FD-4E82-9960-943877580377}" type="presOf" srcId="{D66BA7BD-FE94-4B54-9205-769D9F98D8DA}" destId="{7422C9F0-762F-4244-8D02-C2774866954D}" srcOrd="0" destOrd="0" presId="urn:microsoft.com/office/officeart/2005/8/layout/vList2"/>
    <dgm:cxn modelId="{0D3F732F-6D7F-4619-8C40-2FDB4EC2C22C}" type="presParOf" srcId="{7422C9F0-762F-4244-8D02-C2774866954D}" destId="{5AB4C047-B08E-4A47-9181-89110B9B18B2}" srcOrd="0" destOrd="0" presId="urn:microsoft.com/office/officeart/2005/8/layout/vList2"/>
    <dgm:cxn modelId="{63150E9A-7A10-4845-A55F-531A527D36B2}" type="presParOf" srcId="{7422C9F0-762F-4244-8D02-C2774866954D}" destId="{BB474535-BC38-46C9-884C-10677E287D6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4C047-B08E-4A47-9181-89110B9B18B2}">
      <dsp:nvSpPr>
        <dsp:cNvPr id="0" name=""/>
        <dsp:cNvSpPr/>
      </dsp:nvSpPr>
      <dsp:spPr>
        <a:xfrm>
          <a:off x="0" y="0"/>
          <a:ext cx="4419600" cy="2357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Ώρες διδασκαλίας: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/>
            <a:t>10:00-12:00 Δευτέρα</a:t>
          </a:r>
          <a:r>
            <a:rPr lang="en-US" sz="1800" b="1" kern="1200" dirty="0" smtClean="0"/>
            <a:t> (</a:t>
          </a:r>
          <a:r>
            <a:rPr lang="el-GR" sz="1800" b="1" kern="1200" dirty="0" smtClean="0"/>
            <a:t>ΑΜΦ. ΣΟ)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/>
            <a:t>10:00-12:00 Τετάρτη</a:t>
          </a:r>
          <a:r>
            <a:rPr lang="en-US" sz="1800" b="1" kern="1200" dirty="0" smtClean="0"/>
            <a:t> (</a:t>
          </a:r>
          <a:r>
            <a:rPr lang="el-GR" sz="1800" b="1" kern="1200" dirty="0" smtClean="0"/>
            <a:t>ΑΜΦ. ΣΟ)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/>
            <a:t>1</a:t>
          </a:r>
          <a:r>
            <a:rPr lang="en-US" sz="1800" b="1" kern="1200" dirty="0" smtClean="0"/>
            <a:t>0</a:t>
          </a:r>
          <a:r>
            <a:rPr lang="el-GR" sz="1800" b="1" kern="1200" dirty="0" smtClean="0"/>
            <a:t>:00-1</a:t>
          </a:r>
          <a:r>
            <a:rPr lang="en-US" sz="1800" b="1" kern="1200" dirty="0" smtClean="0"/>
            <a:t>2</a:t>
          </a:r>
          <a:r>
            <a:rPr lang="el-GR" sz="1800" b="1" kern="1200" dirty="0" smtClean="0"/>
            <a:t>:00 Παρασκευή (ΑΜΦ. ΣΟ</a:t>
          </a:r>
          <a:r>
            <a:rPr lang="en-US" sz="1800" b="1" kern="1200" dirty="0" smtClean="0"/>
            <a:t> </a:t>
          </a:r>
          <a:r>
            <a:rPr lang="el-GR" sz="1800" b="1" kern="1200" dirty="0" smtClean="0"/>
            <a:t>- </a:t>
          </a:r>
          <a:r>
            <a:rPr lang="en-US" sz="1800" b="1" kern="1200" dirty="0" smtClean="0"/>
            <a:t> </a:t>
          </a:r>
          <a:r>
            <a:rPr lang="el-GR" sz="1800" b="1" kern="1200" dirty="0" smtClean="0"/>
            <a:t>φροντιστήρια/αναπληρώσεις</a:t>
          </a:r>
          <a:r>
            <a:rPr lang="en-US" sz="1800" b="1" kern="1200" dirty="0" smtClean="0"/>
            <a:t> – </a:t>
          </a:r>
          <a:r>
            <a:rPr lang="el-GR" sz="1800" b="1" u="sng" kern="1200" dirty="0" smtClean="0"/>
            <a:t>κατόπιν ειδοποίησης</a:t>
          </a:r>
          <a:r>
            <a:rPr lang="el-GR" sz="1800" b="1" kern="1200" dirty="0" smtClean="0"/>
            <a:t>)</a:t>
          </a:r>
        </a:p>
      </dsp:txBody>
      <dsp:txXfrm>
        <a:off x="115081" y="115081"/>
        <a:ext cx="4189438" cy="2127275"/>
      </dsp:txXfrm>
    </dsp:sp>
    <dsp:sp modelId="{BB474535-BC38-46C9-884C-10677E287D6A}">
      <dsp:nvSpPr>
        <dsp:cNvPr id="0" name=""/>
        <dsp:cNvSpPr/>
      </dsp:nvSpPr>
      <dsp:spPr>
        <a:xfrm>
          <a:off x="0" y="2357893"/>
          <a:ext cx="4419600" cy="80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22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l-GR" sz="400" kern="1200" dirty="0"/>
        </a:p>
      </dsp:txBody>
      <dsp:txXfrm>
        <a:off x="0" y="2357893"/>
        <a:ext cx="4419600" cy="80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26/9/2022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236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5347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5593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5653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1240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3346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0282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5702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2577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6273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790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9110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6377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3971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8995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7321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369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64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0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8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304800"/>
            <a:ext cx="74150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3933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446668"/>
            <a:ext cx="350215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1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65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600200"/>
            <a:ext cx="3419856" cy="42062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1448" y="1619250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6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61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96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75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425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17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d.uoc.gr/~kafentz" TargetMode="External"/><Relationship Id="rId3" Type="http://schemas.openxmlformats.org/officeDocument/2006/relationships/image" Target="../media/image25.jpeg"/><Relationship Id="rId7" Type="http://schemas.openxmlformats.org/officeDocument/2006/relationships/hyperlink" Target="mailto:kafentz@csd.uoc.g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1.png"/><Relationship Id="rId5" Type="http://schemas.openxmlformats.org/officeDocument/2006/relationships/image" Target="../media/image27.gif"/><Relationship Id="rId10" Type="http://schemas.openxmlformats.org/officeDocument/2006/relationships/image" Target="../media/image30.pn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sd.uoc.gr/~hy11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d.uoc.gr/~ssp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d.uoc.gr/~sspl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d.uoc.gr/~ssp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d.uoc.gr/~hy112/ex/ElectrSubmExample.pdf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d.uoc.gr/~hy112/HY112-notes-v0.76.pdf" TargetMode="External"/><Relationship Id="rId2" Type="http://schemas.openxmlformats.org/officeDocument/2006/relationships/hyperlink" Target="https://www.csd.uoc.gr/~hy112/#le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majordomo@csd.uoc.gr" TargetMode="External"/><Relationship Id="rId2" Type="http://schemas.openxmlformats.org/officeDocument/2006/relationships/hyperlink" Target="mailto:hy112-list@csd.uoc.gr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mailto:hy112-list@csd.uoc.g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kafentz@csd.uoc.gr" TargetMode="External"/><Relationship Id="rId2" Type="http://schemas.openxmlformats.org/officeDocument/2006/relationships/hyperlink" Target="mailto:hy112-list@csd.uoc.g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y112@csd.uoc.gr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sd.uoc.gr/~hy11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1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Εισαγωγή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82432"/>
            <a:ext cx="7872250" cy="4153348"/>
          </a:xfrm>
        </p:spPr>
        <p:txBody>
          <a:bodyPr>
            <a:normAutofit/>
          </a:bodyPr>
          <a:lstStyle/>
          <a:p>
            <a:r>
              <a:rPr lang="el-GR" dirty="0" smtClean="0"/>
              <a:t>«Συνήθης» ύλη: Μηχανική</a:t>
            </a:r>
          </a:p>
          <a:p>
            <a:pPr lvl="1"/>
            <a:r>
              <a:rPr lang="el-GR" dirty="0" smtClean="0"/>
              <a:t>Κίνηση, νόμοι </a:t>
            </a:r>
            <a:r>
              <a:rPr lang="en-US" dirty="0" smtClean="0"/>
              <a:t>Newton</a:t>
            </a:r>
            <a:r>
              <a:rPr lang="el-GR" dirty="0" smtClean="0"/>
              <a:t>, έργο-ενέργεια</a:t>
            </a:r>
          </a:p>
          <a:p>
            <a:pPr lvl="1"/>
            <a:r>
              <a:rPr lang="el-GR" dirty="0" smtClean="0"/>
              <a:t>Θεμελιώδης για επιστήμες Μηχανικού</a:t>
            </a:r>
          </a:p>
          <a:p>
            <a:pPr lvl="1"/>
            <a:r>
              <a:rPr lang="el-GR" dirty="0" smtClean="0"/>
              <a:t>Χρήσιμη και στην επιστήμη Η/Υ</a:t>
            </a:r>
          </a:p>
          <a:p>
            <a:pPr lvl="2"/>
            <a:r>
              <a:rPr lang="el-GR" dirty="0" smtClean="0"/>
              <a:t>Γραφική</a:t>
            </a:r>
            <a:r>
              <a:rPr lang="en-US" dirty="0" smtClean="0"/>
              <a:t> [1]</a:t>
            </a:r>
            <a:r>
              <a:rPr lang="el-GR" dirty="0" smtClean="0"/>
              <a:t>, Ρομποτική [2], </a:t>
            </a:r>
            <a:r>
              <a:rPr lang="en-US" dirty="0" smtClean="0"/>
              <a:t>Gaming</a:t>
            </a:r>
            <a:r>
              <a:rPr lang="el-GR" dirty="0" smtClean="0"/>
              <a:t> [3], κ.α.</a:t>
            </a:r>
          </a:p>
          <a:p>
            <a:pPr marL="68580" indent="0">
              <a:buNone/>
            </a:pPr>
            <a:endParaRPr lang="el-G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8" y="3886200"/>
            <a:ext cx="3787924" cy="2525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27" y="656584"/>
            <a:ext cx="3633950" cy="1488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Gravity compensation design of Delta parallel robots using gear-spring  modules - ScienceDir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61" y="3991301"/>
            <a:ext cx="4275287" cy="231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66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Εισαγωγή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8024650" cy="4418794"/>
          </a:xfrm>
        </p:spPr>
        <p:txBody>
          <a:bodyPr>
            <a:normAutofit/>
          </a:bodyPr>
          <a:lstStyle/>
          <a:p>
            <a:r>
              <a:rPr lang="el-GR" dirty="0" smtClean="0"/>
              <a:t>«Συνήθης» ύλη: Κυματική</a:t>
            </a:r>
          </a:p>
          <a:p>
            <a:pPr lvl="1"/>
            <a:endParaRPr lang="en-US" sz="1400" dirty="0"/>
          </a:p>
          <a:p>
            <a:pPr lvl="1"/>
            <a:r>
              <a:rPr lang="el-GR" dirty="0" smtClean="0"/>
              <a:t>Αρμονική ταλάντωση, κυματική, ηχητικά κύματα</a:t>
            </a:r>
          </a:p>
          <a:p>
            <a:pPr lvl="1"/>
            <a:r>
              <a:rPr lang="el-GR" dirty="0" smtClean="0"/>
              <a:t>Θεμελιώδης σε επιστήμες Μηχανικού</a:t>
            </a:r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l-GR" dirty="0" smtClean="0"/>
              <a:t>Εφαρμόσιμη σε σημαντικούς τομείς των Η/Υ</a:t>
            </a:r>
          </a:p>
          <a:p>
            <a:pPr lvl="2"/>
            <a:r>
              <a:rPr lang="el-GR" sz="1900" dirty="0" smtClean="0"/>
              <a:t>Επεξεργασία Ήχου/Φωνής [4], Τηλεπικοινωνίες</a:t>
            </a:r>
            <a:r>
              <a:rPr lang="el-GR" sz="1900" dirty="0"/>
              <a:t> </a:t>
            </a:r>
            <a:r>
              <a:rPr lang="el-GR" sz="1900" dirty="0" smtClean="0"/>
              <a:t>[5], Κυκλώματα [6, 7]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14" y="4535788"/>
            <a:ext cx="2998919" cy="1954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6" y="3929966"/>
            <a:ext cx="3048000" cy="2033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96" y="722646"/>
            <a:ext cx="3699904" cy="16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4162479"/>
            <a:ext cx="2471383" cy="1552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4575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Εισαγωγή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948450" cy="4153348"/>
          </a:xfrm>
        </p:spPr>
        <p:txBody>
          <a:bodyPr>
            <a:normAutofit/>
          </a:bodyPr>
          <a:lstStyle/>
          <a:p>
            <a:r>
              <a:rPr lang="el-GR" dirty="0" smtClean="0"/>
              <a:t>Κρατάμε τα </a:t>
            </a:r>
            <a:r>
              <a:rPr lang="el-GR" u="sng" dirty="0" smtClean="0"/>
              <a:t>απαραίτητα</a:t>
            </a:r>
            <a:r>
              <a:rPr lang="el-GR" dirty="0" smtClean="0"/>
              <a:t> και προσθέτουμε ένα ακόμα θέμα!</a:t>
            </a:r>
          </a:p>
          <a:p>
            <a:r>
              <a:rPr lang="el-GR" dirty="0" smtClean="0"/>
              <a:t>Ηλεκτρομαγνητισμός</a:t>
            </a:r>
          </a:p>
          <a:p>
            <a:pPr lvl="1"/>
            <a:r>
              <a:rPr lang="el-GR" dirty="0" smtClean="0"/>
              <a:t>Θεμελιώδης για επιστήμες Μηχανικού Η/Υ</a:t>
            </a:r>
          </a:p>
          <a:p>
            <a:pPr lvl="1"/>
            <a:r>
              <a:rPr lang="el-GR" dirty="0" smtClean="0"/>
              <a:t>Εφαρμογές σε ηλεκτρικά κυκλώματα, θεωρία κεραιών [8], εκπομπή και λήψη σήματος [9], προηγ. τηλεπικοινωνίες [10]</a:t>
            </a:r>
          </a:p>
          <a:p>
            <a:endParaRPr lang="el-G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23" y="3696714"/>
            <a:ext cx="2667000" cy="2000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99" y="5170242"/>
            <a:ext cx="3012840" cy="133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46" y="4495800"/>
            <a:ext cx="3657600" cy="2013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46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Περίγραμμα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975222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Εισαγωγή</a:t>
            </a:r>
            <a:endParaRPr lang="en-US" sz="2800" dirty="0" smtClean="0"/>
          </a:p>
          <a:p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Στόχος</a:t>
            </a:r>
          </a:p>
          <a:p>
            <a:r>
              <a:rPr lang="el-GR" sz="2800" dirty="0"/>
              <a:t>Σχέδιο </a:t>
            </a:r>
            <a:r>
              <a:rPr lang="el-GR" sz="2800" dirty="0" smtClean="0"/>
              <a:t>Μαθήματος</a:t>
            </a:r>
            <a:endParaRPr lang="el-G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800" dirty="0" smtClean="0"/>
              <a:t>Διδασκαλία</a:t>
            </a:r>
            <a:endParaRPr lang="en-US" sz="2800" dirty="0" smtClean="0"/>
          </a:p>
          <a:p>
            <a:r>
              <a:rPr lang="el-GR" sz="2800" dirty="0" smtClean="0"/>
              <a:t>Διαλέξεις</a:t>
            </a:r>
          </a:p>
          <a:p>
            <a:r>
              <a:rPr lang="el-GR" sz="2800" dirty="0" smtClean="0"/>
              <a:t>Αξιολόγηση</a:t>
            </a:r>
          </a:p>
          <a:p>
            <a:r>
              <a:rPr lang="el-GR" sz="2800" dirty="0" smtClean="0"/>
              <a:t>Βιβλιογραφία</a:t>
            </a:r>
          </a:p>
          <a:p>
            <a:r>
              <a:rPr lang="el-GR" sz="2800" dirty="0" smtClean="0"/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5666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Στόχος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526" y="1447800"/>
            <a:ext cx="7946273" cy="5257800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Δεν έχουμε σκοπό να σας κάνουμε Φυσικούς! </a:t>
            </a:r>
            <a:r>
              <a:rPr lang="el-GR" dirty="0" smtClean="0">
                <a:sym typeface="Wingdings" panose="05000000000000000000" pitchFamily="2" charset="2"/>
              </a:rPr>
              <a:t></a:t>
            </a:r>
            <a:endParaRPr lang="en-US" dirty="0" smtClean="0">
              <a:sym typeface="Wingdings" panose="05000000000000000000" pitchFamily="2" charset="2"/>
            </a:endParaRPr>
          </a:p>
          <a:p>
            <a:endParaRPr lang="el-GR" dirty="0" smtClean="0">
              <a:sym typeface="Wingdings" panose="05000000000000000000" pitchFamily="2" charset="2"/>
            </a:endParaRPr>
          </a:p>
          <a:p>
            <a:r>
              <a:rPr lang="el-GR" dirty="0" smtClean="0">
                <a:sym typeface="Wingdings" panose="05000000000000000000" pitchFamily="2" charset="2"/>
              </a:rPr>
              <a:t>Αναλυτική σκέψη</a:t>
            </a:r>
            <a:br>
              <a:rPr lang="el-GR" dirty="0" smtClean="0">
                <a:sym typeface="Wingdings" panose="05000000000000000000" pitchFamily="2" charset="2"/>
              </a:rPr>
            </a:br>
            <a:endParaRPr lang="el-GR" dirty="0" smtClean="0">
              <a:sym typeface="Wingdings" panose="05000000000000000000" pitchFamily="2" charset="2"/>
            </a:endParaRPr>
          </a:p>
          <a:p>
            <a:r>
              <a:rPr lang="el-GR" dirty="0" smtClean="0">
                <a:sym typeface="Wingdings" panose="05000000000000000000" pitchFamily="2" charset="2"/>
              </a:rPr>
              <a:t>Κριτική σκέψη</a:t>
            </a:r>
            <a:endParaRPr lang="en-US" dirty="0" smtClean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r>
              <a:rPr lang="el-GR" dirty="0" smtClean="0">
                <a:sym typeface="Wingdings" panose="05000000000000000000" pitchFamily="2" charset="2"/>
              </a:rPr>
              <a:t>Επιστημονική μέθοδος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l-GR" dirty="0" smtClean="0">
                <a:sym typeface="Wingdings" panose="05000000000000000000" pitchFamily="2" charset="2"/>
              </a:rPr>
              <a:t>Δεδομένα, υπολογισμοί, αποτέλεσμα, επαλήθευση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l-GR" dirty="0" smtClean="0">
                <a:sym typeface="Wingdings" panose="05000000000000000000" pitchFamily="2" charset="2"/>
              </a:rPr>
              <a:t>Διαίρεση προβλήματος σε μικρότερα </a:t>
            </a:r>
            <a:r>
              <a:rPr lang="el-GR" dirty="0" err="1" smtClean="0">
                <a:sym typeface="Wingdings" panose="05000000000000000000" pitchFamily="2" charset="2"/>
              </a:rPr>
              <a:t>υποπροβλήματα</a:t>
            </a:r>
            <a:endParaRPr lang="el-GR" dirty="0" smtClean="0">
              <a:sym typeface="Wingdings" panose="05000000000000000000" pitchFamily="2" charset="2"/>
            </a:endParaRPr>
          </a:p>
          <a:p>
            <a:pPr lvl="1"/>
            <a:r>
              <a:rPr lang="en-US" b="1" dirty="0" smtClean="0">
                <a:sym typeface="Wingdings" panose="05000000000000000000" pitchFamily="2" charset="2"/>
              </a:rPr>
              <a:t>Focus on: </a:t>
            </a:r>
            <a:r>
              <a:rPr lang="el-GR" b="1" dirty="0" smtClean="0">
                <a:sym typeface="Wingdings" panose="05000000000000000000" pitchFamily="2" charset="2"/>
              </a:rPr>
              <a:t>μοντελοποίηση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l-GR" b="1" dirty="0" smtClean="0">
                <a:sym typeface="Wingdings" panose="05000000000000000000" pitchFamily="2" charset="2"/>
              </a:rPr>
              <a:t>!</a:t>
            </a:r>
          </a:p>
          <a:p>
            <a:pPr marL="68580" indent="0">
              <a:buNone/>
            </a:pPr>
            <a:endParaRPr lang="el-GR" sz="1600" dirty="0">
              <a:sym typeface="Wingdings" panose="05000000000000000000" pitchFamily="2" charset="2"/>
            </a:endParaRPr>
          </a:p>
          <a:p>
            <a:r>
              <a:rPr lang="el-GR" dirty="0" smtClean="0">
                <a:sym typeface="Wingdings" panose="05000000000000000000" pitchFamily="2" charset="2"/>
              </a:rPr>
              <a:t>Προσανατολισμός μαθήματος σε γνώσεις υποβάθρου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b="1" dirty="0" smtClean="0">
                <a:sym typeface="Wingdings" panose="05000000000000000000" pitchFamily="2" charset="2"/>
              </a:rPr>
              <a:t>Programming flavor: Python !</a:t>
            </a:r>
            <a:endParaRPr lang="el-GR" b="1" dirty="0" smtClean="0"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116502"/>
            <a:ext cx="1562371" cy="1563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02428"/>
            <a:ext cx="2068965" cy="1655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File:Python logo and wordmark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7400"/>
            <a:ext cx="2133600" cy="63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37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Περίγραμμα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975222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Εισαγωγή</a:t>
            </a:r>
            <a:endParaRPr lang="en-US" sz="2800" dirty="0" smtClean="0"/>
          </a:p>
          <a:p>
            <a:r>
              <a:rPr lang="el-GR" sz="2800" dirty="0" smtClean="0"/>
              <a:t>Στόχος</a:t>
            </a:r>
          </a:p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Σχέδιο 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Μαθήματος</a:t>
            </a:r>
          </a:p>
          <a:p>
            <a:r>
              <a:rPr lang="el-GR" sz="2800" dirty="0" smtClean="0"/>
              <a:t>Διδασκαλία</a:t>
            </a:r>
            <a:endParaRPr lang="en-US" sz="2800" dirty="0" smtClean="0"/>
          </a:p>
          <a:p>
            <a:r>
              <a:rPr lang="el-GR" sz="2800" dirty="0" smtClean="0"/>
              <a:t>Διαλέξεις</a:t>
            </a:r>
          </a:p>
          <a:p>
            <a:r>
              <a:rPr lang="el-GR" sz="2800" dirty="0" smtClean="0"/>
              <a:t>Αξιολόγηση</a:t>
            </a:r>
          </a:p>
          <a:p>
            <a:r>
              <a:rPr lang="el-GR" sz="2800" dirty="0" smtClean="0"/>
              <a:t>Βιβλιογραφία</a:t>
            </a:r>
          </a:p>
          <a:p>
            <a:r>
              <a:rPr lang="el-GR" sz="2800" dirty="0" smtClean="0"/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9239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Σχέδιο Μαθήματος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676400"/>
            <a:ext cx="6601579" cy="398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24" name="Diagram 1123"/>
          <p:cNvGraphicFramePr/>
          <p:nvPr>
            <p:extLst>
              <p:ext uri="{D42A27DB-BD31-4B8C-83A1-F6EECF244321}">
                <p14:modId xmlns:p14="http://schemas.microsoft.com/office/powerpoint/2010/main" val="1500280638"/>
              </p:ext>
            </p:extLst>
          </p:nvPr>
        </p:nvGraphicFramePr>
        <p:xfrm>
          <a:off x="4191000" y="3886200"/>
          <a:ext cx="44196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&quot;No&quot; Symbol 2"/>
          <p:cNvSpPr/>
          <p:nvPr/>
        </p:nvSpPr>
        <p:spPr>
          <a:xfrm>
            <a:off x="1371600" y="4495800"/>
            <a:ext cx="1981200" cy="914400"/>
          </a:xfrm>
          <a:prstGeom prst="noSmoking">
            <a:avLst>
              <a:gd name="adj" fmla="val 67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066800" y="4495800"/>
            <a:ext cx="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0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24" grpId="0">
        <p:bldAsOne/>
      </p:bldGraphic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Ερωτήσεις?</a:t>
            </a:r>
            <a:endParaRPr lang="el-G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91400" cy="489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665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Περίγραμμα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7567108" cy="5029200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Εισαγωγή</a:t>
            </a:r>
          </a:p>
          <a:p>
            <a:r>
              <a:rPr lang="el-GR" sz="2800" dirty="0" smtClean="0"/>
              <a:t>Στόχος</a:t>
            </a:r>
          </a:p>
          <a:p>
            <a:r>
              <a:rPr lang="el-GR" sz="2800" dirty="0"/>
              <a:t>Σχέδιο </a:t>
            </a:r>
            <a:r>
              <a:rPr lang="el-GR" sz="2800" dirty="0" smtClean="0"/>
              <a:t>Μαθήματος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Διδασκαλία</a:t>
            </a:r>
          </a:p>
          <a:p>
            <a:pPr lvl="1"/>
            <a:r>
              <a:rPr lang="el-GR" sz="2400" b="1" dirty="0" smtClean="0"/>
              <a:t>Διδάσκων</a:t>
            </a:r>
          </a:p>
          <a:p>
            <a:pPr lvl="1"/>
            <a:r>
              <a:rPr lang="el-GR" sz="2400" b="1" dirty="0" smtClean="0"/>
              <a:t>Βοηθοί</a:t>
            </a:r>
          </a:p>
          <a:p>
            <a:r>
              <a:rPr lang="el-GR" sz="2800" dirty="0" smtClean="0"/>
              <a:t>Διαλέξεις</a:t>
            </a:r>
          </a:p>
          <a:p>
            <a:r>
              <a:rPr lang="el-GR" sz="2800" dirty="0" smtClean="0"/>
              <a:t>Αξιολόγηση</a:t>
            </a:r>
          </a:p>
          <a:p>
            <a:r>
              <a:rPr lang="el-GR" sz="2800" dirty="0" smtClean="0"/>
              <a:t>Βιβλιογραφία</a:t>
            </a:r>
          </a:p>
          <a:p>
            <a:r>
              <a:rPr lang="el-GR" sz="2800" dirty="0" smtClean="0"/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323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:\PhD Stuff\PhD thesis\PhDpres\uo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618" y="4724400"/>
            <a:ext cx="758886" cy="79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Διδάσκων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5794"/>
            <a:ext cx="7848600" cy="4947406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B.Sc. &amp; M.Sc. (2008, 2010) </a:t>
            </a:r>
          </a:p>
          <a:p>
            <a:pPr lvl="1"/>
            <a:r>
              <a:rPr lang="en-US" sz="1200" b="1" dirty="0" smtClean="0"/>
              <a:t>Computer Science Department, </a:t>
            </a:r>
            <a:r>
              <a:rPr lang="en-US" sz="1200" b="1" dirty="0" err="1" smtClean="0"/>
              <a:t>UoC</a:t>
            </a:r>
            <a:r>
              <a:rPr lang="en-US" sz="1200" b="1" dirty="0" smtClean="0"/>
              <a:t>, Greece</a:t>
            </a:r>
          </a:p>
          <a:p>
            <a:pPr lvl="1"/>
            <a:r>
              <a:rPr lang="el-GR" sz="1200" b="1" dirty="0" smtClean="0"/>
              <a:t>Έρευνα σε </a:t>
            </a:r>
            <a:r>
              <a:rPr lang="en-US" sz="1200" b="1" dirty="0" smtClean="0"/>
              <a:t>ICS-FORTH</a:t>
            </a:r>
          </a:p>
          <a:p>
            <a:pPr lvl="1"/>
            <a:r>
              <a:rPr lang="en-US" sz="1200" b="1" dirty="0" smtClean="0"/>
              <a:t>Intern @ Orange Labs R&amp;D, France</a:t>
            </a: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1800" b="1" dirty="0" smtClean="0"/>
              <a:t>Ph.D. (2014) in </a:t>
            </a:r>
            <a:r>
              <a:rPr lang="en-US" sz="1800" b="1" i="1" dirty="0" smtClean="0"/>
              <a:t>Computer Science</a:t>
            </a:r>
            <a:endParaRPr lang="en-US" sz="1800" b="1" dirty="0"/>
          </a:p>
          <a:p>
            <a:pPr lvl="1">
              <a:lnSpc>
                <a:spcPct val="120000"/>
              </a:lnSpc>
            </a:pPr>
            <a:r>
              <a:rPr lang="en-US" sz="1200" b="1" dirty="0" smtClean="0"/>
              <a:t>Computer Science Department, </a:t>
            </a:r>
            <a:r>
              <a:rPr lang="en-US" sz="1200" b="1" dirty="0" err="1" smtClean="0"/>
              <a:t>UoC</a:t>
            </a:r>
            <a:r>
              <a:rPr lang="en-US" sz="1200" b="1" dirty="0" smtClean="0"/>
              <a:t>, Greece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 dirty="0" smtClean="0"/>
              <a:t>Ph.D.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smtClean="0"/>
              <a:t>(2014) in </a:t>
            </a:r>
            <a:r>
              <a:rPr lang="en-US" sz="1800" b="1" i="1" dirty="0" smtClean="0"/>
              <a:t>Signal Processing</a:t>
            </a:r>
            <a:r>
              <a:rPr lang="el-GR" sz="1800" b="1" i="1" dirty="0" smtClean="0"/>
              <a:t> &amp; </a:t>
            </a:r>
            <a:r>
              <a:rPr lang="en-US" sz="1800" b="1" i="1" dirty="0" smtClean="0"/>
              <a:t>Telecoms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200" b="1" dirty="0" smtClean="0"/>
              <a:t>University of Rennes 1, Rennes, France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l-GR" sz="1200" b="1" dirty="0" smtClean="0"/>
              <a:t>Χρηματοδότηση από</a:t>
            </a:r>
            <a:r>
              <a:rPr lang="en-US" sz="1200" b="1" dirty="0" smtClean="0"/>
              <a:t> Orange Labs R&amp;D, France (3 </a:t>
            </a:r>
            <a:r>
              <a:rPr lang="el-GR" sz="1200" b="1" dirty="0" smtClean="0"/>
              <a:t>έτη</a:t>
            </a:r>
            <a:r>
              <a:rPr lang="en-US" sz="1200" b="1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en-US" sz="1800" b="1" dirty="0" smtClean="0"/>
              <a:t>Toshiba Research Europe Limited </a:t>
            </a:r>
            <a:r>
              <a:rPr lang="en-US" sz="1600" b="1" dirty="0" smtClean="0"/>
              <a:t>(2015</a:t>
            </a:r>
            <a:r>
              <a:rPr lang="el-GR" sz="1600" b="1" dirty="0" smtClean="0"/>
              <a:t> – 2017</a:t>
            </a:r>
            <a:r>
              <a:rPr lang="en-US" sz="1600" b="1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en-US" sz="1200" b="1" dirty="0" smtClean="0"/>
              <a:t>Speech Technology Group (STG)</a:t>
            </a:r>
          </a:p>
          <a:p>
            <a:pPr>
              <a:lnSpc>
                <a:spcPct val="120000"/>
              </a:lnSpc>
            </a:pPr>
            <a:r>
              <a:rPr lang="en-US" sz="1800" b="1" dirty="0" smtClean="0"/>
              <a:t>Computer Science Department (</a:t>
            </a:r>
            <a:r>
              <a:rPr lang="en-US" sz="1600" b="1" dirty="0" smtClean="0"/>
              <a:t>2015</a:t>
            </a:r>
            <a:r>
              <a:rPr lang="el-GR" sz="1600" b="1" dirty="0" smtClean="0"/>
              <a:t> – σήμερα</a:t>
            </a:r>
            <a:r>
              <a:rPr lang="en-US" sz="1800" b="1" dirty="0" smtClean="0"/>
              <a:t>)</a:t>
            </a:r>
            <a:endParaRPr lang="en-US" sz="1800" b="1" dirty="0"/>
          </a:p>
          <a:p>
            <a:pPr lvl="1">
              <a:lnSpc>
                <a:spcPct val="120000"/>
              </a:lnSpc>
            </a:pPr>
            <a:r>
              <a:rPr lang="el-GR" sz="1200" b="1" dirty="0" smtClean="0"/>
              <a:t>Μέλος Εργαστηρίου Επεξεργασίας Φωνής (</a:t>
            </a:r>
            <a:r>
              <a:rPr lang="en-US" sz="1200" b="1" dirty="0" smtClean="0"/>
              <a:t>SSPL)</a:t>
            </a:r>
          </a:p>
          <a:p>
            <a:pPr lvl="1">
              <a:lnSpc>
                <a:spcPct val="120000"/>
              </a:lnSpc>
            </a:pPr>
            <a:r>
              <a:rPr lang="el-GR" sz="1200" b="1" dirty="0" smtClean="0"/>
              <a:t>Διδάσκων</a:t>
            </a:r>
            <a:r>
              <a:rPr lang="en-US" sz="1200" b="1" dirty="0" smtClean="0"/>
              <a:t> </a:t>
            </a:r>
            <a:r>
              <a:rPr lang="el-GR" sz="1200" b="1" dirty="0" smtClean="0"/>
              <a:t>στα</a:t>
            </a:r>
            <a:r>
              <a:rPr lang="en-US" sz="1200" b="1" dirty="0" smtClean="0"/>
              <a:t> HY112, HY215 (1/2), HY370 (1/2)</a:t>
            </a:r>
          </a:p>
          <a:p>
            <a:pPr>
              <a:lnSpc>
                <a:spcPct val="120000"/>
              </a:lnSpc>
            </a:pPr>
            <a:r>
              <a:rPr lang="en-US" sz="1800" b="1" dirty="0" err="1" smtClean="0"/>
              <a:t>VoiceSignals</a:t>
            </a:r>
            <a:r>
              <a:rPr lang="en-US" sz="1800" b="1" dirty="0" smtClean="0"/>
              <a:t> LLC </a:t>
            </a:r>
            <a:r>
              <a:rPr lang="en-US" sz="1600" b="1" dirty="0" smtClean="0"/>
              <a:t>(2021-22)</a:t>
            </a:r>
            <a:endParaRPr lang="en-US" sz="1800" b="1" dirty="0" smtClean="0"/>
          </a:p>
          <a:p>
            <a:pPr lvl="1">
              <a:lnSpc>
                <a:spcPct val="120000"/>
              </a:lnSpc>
            </a:pPr>
            <a:r>
              <a:rPr lang="el-GR" sz="1200" b="1" dirty="0" smtClean="0"/>
              <a:t>Επικεφαλής ομάδας ακουστικής ανάλυσης ομιλίας</a:t>
            </a:r>
            <a:endParaRPr lang="en-US" sz="1200" b="1" dirty="0" smtClean="0"/>
          </a:p>
        </p:txBody>
      </p:sp>
      <p:pic>
        <p:nvPicPr>
          <p:cNvPr id="5" name="Picture 2" descr="D:\PhD Stuff\PhD thesis\PhDpres\uo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/>
          <a:stretch/>
        </p:blipFill>
        <p:spPr bwMode="auto">
          <a:xfrm>
            <a:off x="5366573" y="1740439"/>
            <a:ext cx="762000" cy="76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PhD Stuff\PhD thesis\PhDpres\uo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615" y="2683131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0" name="Picture 4" descr="D:\PhD Stuff\PhD thesis\PhDpres\logo_rennes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401" y="3427355"/>
            <a:ext cx="1621040" cy="58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2" name="Picture 6" descr="D:\PhD Stuff\PhD thesis\PhDpres\res_ab0783f4405b0112a6cc652e803ebd8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6" y="4170000"/>
            <a:ext cx="1628553" cy="47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762000" y="2637630"/>
            <a:ext cx="7772400" cy="5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2000" y="4056071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5340042" y="1605799"/>
            <a:ext cx="41275" cy="487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2000" y="16057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13541" y="6477000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062990" y="718660"/>
            <a:ext cx="4683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e-mail: </a:t>
            </a:r>
            <a:r>
              <a:rPr lang="en-US" dirty="0">
                <a:hlinkClick r:id="rId7"/>
              </a:rPr>
              <a:t>kafentz@csd.uoc.gr</a:t>
            </a:r>
            <a:r>
              <a:rPr lang="el-GR" dirty="0"/>
              <a:t> </a:t>
            </a:r>
            <a:endParaRPr lang="en-US" dirty="0"/>
          </a:p>
          <a:p>
            <a:pPr lvl="1"/>
            <a:r>
              <a:rPr lang="en-US" dirty="0"/>
              <a:t>webpage: </a:t>
            </a:r>
            <a:r>
              <a:rPr lang="en-US" dirty="0">
                <a:hlinkClick r:id="rId8"/>
              </a:rPr>
              <a:t>http://www.csd.uoc.gr/~kafentz</a:t>
            </a:r>
            <a:endParaRPr lang="en-US" dirty="0"/>
          </a:p>
        </p:txBody>
      </p:sp>
      <p:pic>
        <p:nvPicPr>
          <p:cNvPr id="116739" name="Picture 3" descr="D:\PhD Stuff\PhD thesis\PhDpres\forth-1024x31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573" y="1766601"/>
            <a:ext cx="1796229" cy="73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PhD Stuff\PhD thesis\PhDpres\2000px-Orange_logo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264" y="1803009"/>
            <a:ext cx="655276" cy="6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D:\PhD Stuff\PhD thesis\PhDpres\2000px-Orange_logo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264" y="3418051"/>
            <a:ext cx="655276" cy="6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419" y="5568531"/>
            <a:ext cx="1328720" cy="74626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38374" y="3302262"/>
            <a:ext cx="1676400" cy="2172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Rounded Rectangle 19"/>
          <p:cNvSpPr/>
          <p:nvPr/>
        </p:nvSpPr>
        <p:spPr>
          <a:xfrm>
            <a:off x="1085850" y="4419600"/>
            <a:ext cx="1251505" cy="2172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Rounded Rectangle 22"/>
          <p:cNvSpPr/>
          <p:nvPr/>
        </p:nvSpPr>
        <p:spPr>
          <a:xfrm>
            <a:off x="2413743" y="5080802"/>
            <a:ext cx="1848695" cy="1795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Rounded Rectangle 23"/>
          <p:cNvSpPr/>
          <p:nvPr/>
        </p:nvSpPr>
        <p:spPr>
          <a:xfrm>
            <a:off x="2408976" y="5974370"/>
            <a:ext cx="1993956" cy="1905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ight Arrow 9"/>
          <p:cNvSpPr/>
          <p:nvPr/>
        </p:nvSpPr>
        <p:spPr>
          <a:xfrm rot="10800000">
            <a:off x="4402932" y="5080802"/>
            <a:ext cx="702468" cy="1795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Rounded Rectangle 24"/>
          <p:cNvSpPr/>
          <p:nvPr/>
        </p:nvSpPr>
        <p:spPr>
          <a:xfrm>
            <a:off x="2238374" y="2703876"/>
            <a:ext cx="1724026" cy="2348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Rounded Rectangle 25"/>
          <p:cNvSpPr/>
          <p:nvPr/>
        </p:nvSpPr>
        <p:spPr>
          <a:xfrm>
            <a:off x="1079161" y="1933130"/>
            <a:ext cx="2017880" cy="2348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62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3" grpId="0" animBg="1"/>
      <p:bldP spid="24" grpId="0" animBg="1"/>
      <p:bldP spid="10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HY112</a:t>
            </a:r>
            <a:br>
              <a:rPr lang="en-US" dirty="0" smtClean="0">
                <a:latin typeface="+mn-lt"/>
              </a:rPr>
            </a:br>
            <a:r>
              <a:rPr lang="el-GR" dirty="0" smtClean="0">
                <a:latin typeface="+mn-lt"/>
              </a:rPr>
              <a:t>Φυσική Ι</a:t>
            </a:r>
            <a:endParaRPr lang="el-GR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370120"/>
          </a:xfrm>
        </p:spPr>
        <p:txBody>
          <a:bodyPr>
            <a:normAutofit/>
          </a:bodyPr>
          <a:lstStyle/>
          <a:p>
            <a:r>
              <a:rPr lang="el-GR" dirty="0" smtClean="0"/>
              <a:t>Μια πρώτη εισαγωγή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3898426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07138"/>
            <a:ext cx="3911316" cy="2993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4577129" y="5601589"/>
            <a:ext cx="3622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hlinkClick r:id="rId4"/>
              </a:rPr>
              <a:t>https://www.csd.uoc.gr/~hy112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59273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Διδάσκων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68" y="1524000"/>
            <a:ext cx="7945032" cy="5029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l-GR" dirty="0" smtClean="0"/>
              <a:t>Εργαστήριο </a:t>
            </a:r>
            <a:r>
              <a:rPr lang="el-GR" dirty="0"/>
              <a:t>Επεξεργασίας Σήματος Φωνής (</a:t>
            </a:r>
            <a:r>
              <a:rPr lang="en-US" dirty="0"/>
              <a:t>SSPL)</a:t>
            </a:r>
          </a:p>
          <a:p>
            <a:pPr lvl="1"/>
            <a:r>
              <a:rPr lang="en-US" dirty="0">
                <a:hlinkClick r:id="rId3"/>
              </a:rPr>
              <a:t>http://www.csd.uoc.gr/~</a:t>
            </a:r>
            <a:r>
              <a:rPr lang="en-US" dirty="0" smtClean="0">
                <a:hlinkClick r:id="rId3"/>
              </a:rPr>
              <a:t>sspl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3771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21" y="2438400"/>
            <a:ext cx="5961047" cy="218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42694"/>
            <a:ext cx="6638091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65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Διδάσκων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68" y="1524000"/>
            <a:ext cx="7945032" cy="5029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l-GR" dirty="0" smtClean="0"/>
              <a:t>Εργαστήριο </a:t>
            </a:r>
            <a:r>
              <a:rPr lang="el-GR" dirty="0"/>
              <a:t>Επεξεργασίας Σήματος Φωνής (</a:t>
            </a:r>
            <a:r>
              <a:rPr lang="en-US" dirty="0"/>
              <a:t>SSPL)</a:t>
            </a:r>
          </a:p>
          <a:p>
            <a:pPr lvl="1"/>
            <a:r>
              <a:rPr lang="en-US" dirty="0">
                <a:hlinkClick r:id="rId3"/>
              </a:rPr>
              <a:t>http://www.csd.uoc.gr/~</a:t>
            </a:r>
            <a:r>
              <a:rPr lang="en-US" dirty="0" smtClean="0">
                <a:hlinkClick r:id="rId3"/>
              </a:rPr>
              <a:t>sspl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3771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r="26682"/>
          <a:stretch/>
        </p:blipFill>
        <p:spPr>
          <a:xfrm>
            <a:off x="469916" y="2423390"/>
            <a:ext cx="4113093" cy="2036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10834"/>
          <a:stretch/>
        </p:blipFill>
        <p:spPr>
          <a:xfrm>
            <a:off x="505690" y="4385699"/>
            <a:ext cx="4077319" cy="209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labr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81" y="4385698"/>
            <a:ext cx="3894119" cy="2092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6849" y="1906383"/>
            <a:ext cx="3880981" cy="255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55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smtClean="0"/>
              <a:t>Διδάσκων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68" y="1524000"/>
            <a:ext cx="7945032" cy="5029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l-GR" dirty="0" smtClean="0"/>
              <a:t>Εργαστήριο </a:t>
            </a:r>
            <a:r>
              <a:rPr lang="el-GR" dirty="0"/>
              <a:t>Επεξεργασίας Σήματος Φωνής (</a:t>
            </a:r>
            <a:r>
              <a:rPr lang="en-US" dirty="0"/>
              <a:t>SSPL</a:t>
            </a:r>
            <a:r>
              <a:rPr lang="en-US" dirty="0" smtClean="0"/>
              <a:t>)</a:t>
            </a:r>
          </a:p>
          <a:p>
            <a:pPr marL="68580" indent="0" algn="ctr">
              <a:buNone/>
            </a:pPr>
            <a:endParaRPr lang="el-GR" b="1" dirty="0" smtClean="0"/>
          </a:p>
          <a:p>
            <a:pPr marL="68580" indent="0" algn="ctr">
              <a:buNone/>
            </a:pPr>
            <a:r>
              <a:rPr lang="el-GR" b="1" dirty="0" smtClean="0"/>
              <a:t>Ερευνητικά Ενδιαφέροντα</a:t>
            </a:r>
          </a:p>
          <a:p>
            <a:pPr marL="68580" indent="0" algn="ctr">
              <a:buNone/>
            </a:pPr>
            <a:endParaRPr lang="el-GR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b="1" dirty="0" smtClean="0"/>
              <a:t>Ανάλυση και επεξεργασία σήματος ομιλίας</a:t>
            </a:r>
          </a:p>
          <a:p>
            <a:pPr>
              <a:buFont typeface="Wingdings" panose="05000000000000000000" pitchFamily="2" charset="2"/>
              <a:buChar char="q"/>
            </a:pPr>
            <a:endParaRPr lang="el-GR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l-GR" b="1" dirty="0" smtClean="0"/>
              <a:t>Ανάλυση και επεξεργασία ήχου</a:t>
            </a:r>
          </a:p>
          <a:p>
            <a:pPr>
              <a:buFont typeface="Wingdings" panose="05000000000000000000" pitchFamily="2" charset="2"/>
              <a:buChar char="q"/>
            </a:pPr>
            <a:endParaRPr lang="el-GR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l-GR" b="1" dirty="0" smtClean="0"/>
              <a:t>Μηχανική και Βαθιά Μάθηση σε εφαρμογές και τεχνολογίες ομιλίας</a:t>
            </a:r>
          </a:p>
          <a:p>
            <a:pPr algn="ctr">
              <a:buFont typeface="Wingdings" panose="05000000000000000000" pitchFamily="2" charset="2"/>
              <a:buChar char="q"/>
            </a:pP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3771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800600" y="724395"/>
            <a:ext cx="3635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dirty="0">
                <a:hlinkClick r:id="rId3"/>
              </a:rPr>
              <a:t>http://www.csd.uoc.gr/~sspl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172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Διδάσκων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68" y="1524000"/>
            <a:ext cx="7945032" cy="5029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l-GR" b="1" dirty="0" smtClean="0"/>
              <a:t>Ώρες γραφείου</a:t>
            </a:r>
            <a:endParaRPr lang="en-US" b="1" dirty="0" smtClean="0"/>
          </a:p>
          <a:p>
            <a:endParaRPr lang="el-GR" dirty="0" smtClean="0"/>
          </a:p>
          <a:p>
            <a:pPr lvl="1"/>
            <a:r>
              <a:rPr lang="el-GR" dirty="0" smtClean="0"/>
              <a:t>Δευτέρα 1</a:t>
            </a:r>
            <a:r>
              <a:rPr lang="en-US" dirty="0" smtClean="0"/>
              <a:t>4</a:t>
            </a:r>
            <a:r>
              <a:rPr lang="el-GR" dirty="0" smtClean="0"/>
              <a:t>:</a:t>
            </a:r>
            <a:r>
              <a:rPr lang="en-US" dirty="0" smtClean="0"/>
              <a:t>15</a:t>
            </a:r>
            <a:r>
              <a:rPr lang="el-GR" dirty="0" smtClean="0"/>
              <a:t>-1</a:t>
            </a:r>
            <a:r>
              <a:rPr lang="en-US" dirty="0" smtClean="0"/>
              <a:t>5</a:t>
            </a:r>
            <a:r>
              <a:rPr lang="el-GR" dirty="0" smtClean="0"/>
              <a:t>:</a:t>
            </a:r>
            <a:r>
              <a:rPr lang="en-US" dirty="0" smtClean="0"/>
              <a:t>0</a:t>
            </a:r>
            <a:r>
              <a:rPr lang="el-GR" dirty="0" smtClean="0"/>
              <a:t>0, Η303 </a:t>
            </a:r>
            <a:endParaRPr lang="en-US" dirty="0" smtClean="0"/>
          </a:p>
          <a:p>
            <a:pPr lvl="1"/>
            <a:endParaRPr lang="el-GR" dirty="0" smtClean="0"/>
          </a:p>
          <a:p>
            <a:pPr lvl="1"/>
            <a:r>
              <a:rPr lang="el-GR" dirty="0" smtClean="0"/>
              <a:t>Τετάρτη 1</a:t>
            </a:r>
            <a:r>
              <a:rPr lang="en-US" dirty="0"/>
              <a:t>4</a:t>
            </a:r>
            <a:r>
              <a:rPr lang="el-GR" dirty="0" smtClean="0"/>
              <a:t>:</a:t>
            </a:r>
            <a:r>
              <a:rPr lang="en-US" dirty="0" smtClean="0"/>
              <a:t>15</a:t>
            </a:r>
            <a:r>
              <a:rPr lang="el-GR" dirty="0" smtClean="0"/>
              <a:t>-1</a:t>
            </a:r>
            <a:r>
              <a:rPr lang="en-US" dirty="0" smtClean="0"/>
              <a:t>5</a:t>
            </a:r>
            <a:r>
              <a:rPr lang="el-GR" dirty="0" smtClean="0"/>
              <a:t>:</a:t>
            </a:r>
            <a:r>
              <a:rPr lang="en-US" dirty="0" smtClean="0"/>
              <a:t>0</a:t>
            </a:r>
            <a:r>
              <a:rPr lang="el-GR" dirty="0" smtClean="0"/>
              <a:t>0, Η303</a:t>
            </a:r>
            <a:r>
              <a:rPr lang="en-US" dirty="0" smtClean="0"/>
              <a:t> </a:t>
            </a:r>
          </a:p>
          <a:p>
            <a:pPr lvl="1"/>
            <a:endParaRPr lang="el-GR" dirty="0" smtClean="0"/>
          </a:p>
          <a:p>
            <a:pPr lvl="1"/>
            <a:r>
              <a:rPr lang="el-GR" b="1" dirty="0" smtClean="0"/>
              <a:t>Άκρως</a:t>
            </a:r>
            <a:r>
              <a:rPr lang="el-GR" dirty="0" smtClean="0"/>
              <a:t> επιθυμητή η προσυνεννόηση</a:t>
            </a:r>
            <a:r>
              <a:rPr lang="en-US" dirty="0" smtClean="0"/>
              <a:t> (</a:t>
            </a:r>
            <a:r>
              <a:rPr lang="el-GR" dirty="0" smtClean="0"/>
              <a:t>είτε δια ζώσης, είτε μέσω </a:t>
            </a:r>
            <a:r>
              <a:rPr lang="en-US" dirty="0" smtClean="0"/>
              <a:t>e-mail)</a:t>
            </a:r>
          </a:p>
          <a:p>
            <a:pPr lvl="2"/>
            <a:r>
              <a:rPr lang="en-US" dirty="0" smtClean="0"/>
              <a:t>…</a:t>
            </a:r>
            <a:r>
              <a:rPr lang="el-GR" dirty="0" smtClean="0"/>
              <a:t>απλά για να γνωρίζω ότι θα έλθετε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Χρησιμοποιήστε τις ώρες γραφείου για πάσης φύσεως απορίες και ερωτήσεις (για τη θεωρία, για τις ασκήσεις, </a:t>
            </a:r>
            <a:r>
              <a:rPr lang="el-GR" dirty="0" err="1" smtClean="0"/>
              <a:t>κλπ</a:t>
            </a:r>
            <a:r>
              <a:rPr lang="el-GR" dirty="0" smtClean="0"/>
              <a:t>)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3771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94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1113459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Βοηθοί Διδασκαλίας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346" y="1687288"/>
            <a:ext cx="4135032" cy="486591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endParaRPr lang="el-GR" sz="400" dirty="0" smtClean="0"/>
          </a:p>
          <a:p>
            <a:r>
              <a:rPr lang="el-GR" dirty="0" smtClean="0"/>
              <a:t>Λίτσας Αναστάσιος</a:t>
            </a:r>
            <a:endParaRPr lang="en-US" dirty="0" smtClean="0"/>
          </a:p>
          <a:p>
            <a:pPr lvl="1"/>
            <a:r>
              <a:rPr lang="el-GR" dirty="0" smtClean="0"/>
              <a:t>Μεταπτυχιακός φοιτητής</a:t>
            </a:r>
          </a:p>
          <a:p>
            <a:endParaRPr lang="el-GR" sz="900" dirty="0" smtClean="0"/>
          </a:p>
          <a:p>
            <a:r>
              <a:rPr lang="el-GR" dirty="0" err="1" smtClean="0"/>
              <a:t>Κασιώτης</a:t>
            </a:r>
            <a:r>
              <a:rPr lang="el-GR" dirty="0" smtClean="0"/>
              <a:t> Θωμάς</a:t>
            </a:r>
            <a:endParaRPr lang="en-US" dirty="0"/>
          </a:p>
          <a:p>
            <a:pPr lvl="1"/>
            <a:r>
              <a:rPr lang="el-GR" dirty="0" smtClean="0"/>
              <a:t>Μεταπτυχιακός φοιτητής</a:t>
            </a:r>
            <a:endParaRPr lang="el-GR" dirty="0"/>
          </a:p>
          <a:p>
            <a:endParaRPr lang="en-US" sz="200" dirty="0"/>
          </a:p>
          <a:p>
            <a:pPr lvl="1"/>
            <a:endParaRPr lang="el-GR" sz="500" dirty="0"/>
          </a:p>
          <a:p>
            <a:endParaRPr lang="en-US" sz="100" dirty="0" smtClean="0"/>
          </a:p>
          <a:p>
            <a:r>
              <a:rPr lang="el-GR" dirty="0" smtClean="0"/>
              <a:t>Σημαντηράκη Ισμήνη</a:t>
            </a:r>
          </a:p>
          <a:p>
            <a:pPr lvl="1"/>
            <a:r>
              <a:rPr lang="el-GR" dirty="0" smtClean="0"/>
              <a:t>Μεταπτυχιακή φοιτήτρια</a:t>
            </a:r>
          </a:p>
          <a:p>
            <a:pPr lvl="1"/>
            <a:endParaRPr lang="el-GR" sz="900" dirty="0" smtClean="0"/>
          </a:p>
          <a:p>
            <a:r>
              <a:rPr lang="el-GR" dirty="0" err="1" smtClean="0"/>
              <a:t>Τσίρμπας</a:t>
            </a:r>
            <a:r>
              <a:rPr lang="el-GR" dirty="0" smtClean="0"/>
              <a:t> Ραφαήλ</a:t>
            </a:r>
          </a:p>
          <a:p>
            <a:pPr lvl="1"/>
            <a:r>
              <a:rPr lang="el-GR" dirty="0" smtClean="0"/>
              <a:t>Υποψήφιος διδάκτωρ</a:t>
            </a:r>
          </a:p>
          <a:p>
            <a:pPr lvl="1"/>
            <a:endParaRPr lang="el-GR" dirty="0" smtClean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652454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4648200" y="1652454"/>
            <a:ext cx="4105656" cy="490074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endParaRPr lang="el-GR" sz="600" dirty="0" smtClean="0"/>
          </a:p>
          <a:p>
            <a:r>
              <a:rPr lang="el-GR" b="1" dirty="0" err="1" smtClean="0"/>
              <a:t>Σαβαθράκης</a:t>
            </a:r>
            <a:r>
              <a:rPr lang="el-GR" b="1" dirty="0" smtClean="0"/>
              <a:t> Γεώργιος</a:t>
            </a:r>
            <a:endParaRPr lang="en-US" b="1" dirty="0" smtClean="0"/>
          </a:p>
          <a:p>
            <a:pPr lvl="1"/>
            <a:r>
              <a:rPr lang="el-GR" dirty="0" smtClean="0"/>
              <a:t>Μεταπτυχιακός φοιτητής</a:t>
            </a:r>
          </a:p>
          <a:p>
            <a:endParaRPr lang="el-GR" sz="900" dirty="0" smtClean="0"/>
          </a:p>
          <a:p>
            <a:r>
              <a:rPr lang="el-GR" dirty="0" err="1" smtClean="0"/>
              <a:t>Μαραυγάκης</a:t>
            </a:r>
            <a:r>
              <a:rPr lang="el-GR" dirty="0" smtClean="0"/>
              <a:t> Μιχαήλ</a:t>
            </a:r>
            <a:endParaRPr lang="en-US" dirty="0" smtClean="0"/>
          </a:p>
          <a:p>
            <a:pPr lvl="1"/>
            <a:r>
              <a:rPr lang="el-GR" dirty="0" smtClean="0"/>
              <a:t>Μεταπτυχιακός φοιτητής</a:t>
            </a:r>
            <a:endParaRPr lang="el-GR" sz="400" dirty="0"/>
          </a:p>
          <a:p>
            <a:endParaRPr lang="el-GR" sz="700" dirty="0" smtClean="0"/>
          </a:p>
          <a:p>
            <a:endParaRPr lang="el-GR" sz="400" dirty="0"/>
          </a:p>
          <a:p>
            <a:r>
              <a:rPr lang="el-GR" dirty="0" smtClean="0"/>
              <a:t>Κληρονόμου Ειρήνη</a:t>
            </a:r>
            <a:endParaRPr lang="el-GR" dirty="0"/>
          </a:p>
          <a:p>
            <a:pPr lvl="1"/>
            <a:r>
              <a:rPr lang="el-GR" dirty="0" smtClean="0"/>
              <a:t>Μεταπτυχιακή φοιτήτρια</a:t>
            </a:r>
            <a:endParaRPr lang="el-GR" dirty="0"/>
          </a:p>
          <a:p>
            <a:endParaRPr lang="en-US" sz="400" dirty="0"/>
          </a:p>
          <a:p>
            <a:r>
              <a:rPr lang="el-GR" b="1" dirty="0" err="1" smtClean="0"/>
              <a:t>Μπουμάκης</a:t>
            </a:r>
            <a:r>
              <a:rPr lang="el-GR" b="1" dirty="0" smtClean="0"/>
              <a:t> Νίκος</a:t>
            </a:r>
          </a:p>
          <a:p>
            <a:pPr lvl="1"/>
            <a:r>
              <a:rPr lang="el-GR" dirty="0" smtClean="0"/>
              <a:t>ΔΕΠΡΟΦΟΙΤ</a:t>
            </a:r>
          </a:p>
          <a:p>
            <a:endParaRPr lang="el-GR" sz="500" dirty="0"/>
          </a:p>
        </p:txBody>
      </p:sp>
      <p:sp>
        <p:nvSpPr>
          <p:cNvPr id="4" name="TextBox 3"/>
          <p:cNvSpPr txBox="1"/>
          <p:nvPr/>
        </p:nvSpPr>
        <p:spPr>
          <a:xfrm>
            <a:off x="2781300" y="5715000"/>
            <a:ext cx="3733800" cy="71508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Επικοινωνία μαζί τους στο: </a:t>
            </a:r>
            <a:r>
              <a:rPr lang="en-US" dirty="0" smtClean="0"/>
              <a:t>hy112@csd.uoc.gr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0888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Περίγραμμα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975222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Εισαγωγή</a:t>
            </a:r>
          </a:p>
          <a:p>
            <a:r>
              <a:rPr lang="el-GR" sz="2800" dirty="0" smtClean="0"/>
              <a:t>Στόχος</a:t>
            </a:r>
          </a:p>
          <a:p>
            <a:r>
              <a:rPr lang="el-GR" sz="2800" dirty="0"/>
              <a:t>Σχέδιο </a:t>
            </a:r>
            <a:r>
              <a:rPr lang="el-GR" sz="2800" dirty="0" smtClean="0"/>
              <a:t>Μαθήματος</a:t>
            </a:r>
          </a:p>
          <a:p>
            <a:r>
              <a:rPr lang="el-GR" sz="2800" dirty="0"/>
              <a:t>Διδασκαλία</a:t>
            </a:r>
          </a:p>
          <a:p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Διαλέξεις</a:t>
            </a:r>
          </a:p>
          <a:p>
            <a:r>
              <a:rPr lang="el-GR" sz="2800" dirty="0" smtClean="0"/>
              <a:t>Αξιολόγηση</a:t>
            </a:r>
          </a:p>
          <a:p>
            <a:r>
              <a:rPr lang="el-GR" sz="2800" dirty="0" smtClean="0"/>
              <a:t>Βιβλιογραφία</a:t>
            </a:r>
          </a:p>
          <a:p>
            <a:r>
              <a:rPr lang="el-GR" sz="2800" dirty="0" smtClean="0"/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2019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474019"/>
            <a:ext cx="3331268" cy="2087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Διαλέξεις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490908" cy="4699908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Διαλέξεις με </a:t>
            </a:r>
            <a:r>
              <a:rPr lang="el-GR" b="1" dirty="0" smtClean="0"/>
              <a:t>διαφάνειες</a:t>
            </a:r>
          </a:p>
          <a:p>
            <a:pPr lvl="1"/>
            <a:r>
              <a:rPr lang="el-GR" dirty="0" smtClean="0"/>
              <a:t>Ίσως σας ξενίσει στην αρχή…</a:t>
            </a:r>
          </a:p>
          <a:p>
            <a:pPr lvl="1"/>
            <a:r>
              <a:rPr lang="el-GR" dirty="0" smtClean="0"/>
              <a:t>Κερδίζουμε χρόνο για συζήτηση, επεξήγηση, ανάλυση!</a:t>
            </a:r>
          </a:p>
          <a:p>
            <a:pPr lvl="1"/>
            <a:endParaRPr lang="el-GR" dirty="0" smtClean="0"/>
          </a:p>
          <a:p>
            <a:r>
              <a:rPr lang="el-GR" dirty="0" smtClean="0"/>
              <a:t>Αποδείξεις, ασκήσεις, </a:t>
            </a:r>
            <a:br>
              <a:rPr lang="el-GR" dirty="0" smtClean="0"/>
            </a:br>
            <a:r>
              <a:rPr lang="el-GR" dirty="0" smtClean="0"/>
              <a:t>και παρατηρήσεις </a:t>
            </a:r>
            <a:br>
              <a:rPr lang="el-GR" dirty="0" smtClean="0"/>
            </a:br>
            <a:r>
              <a:rPr lang="el-GR" dirty="0" smtClean="0"/>
              <a:t>γράφονται επί τόπου</a:t>
            </a:r>
            <a:r>
              <a:rPr lang="en-US" dirty="0" smtClean="0"/>
              <a:t>!</a:t>
            </a:r>
            <a:endParaRPr lang="el-GR" dirty="0" smtClean="0"/>
          </a:p>
          <a:p>
            <a:pPr lvl="1"/>
            <a:r>
              <a:rPr lang="el-GR" dirty="0" smtClean="0"/>
              <a:t>Πολλαπλά οφέλη για</a:t>
            </a:r>
            <a:br>
              <a:rPr lang="el-GR" dirty="0" smtClean="0"/>
            </a:br>
            <a:r>
              <a:rPr lang="el-GR" dirty="0" smtClean="0"/>
              <a:t>το φοιτητή…</a:t>
            </a:r>
          </a:p>
          <a:p>
            <a:pPr marL="68580" indent="0">
              <a:buNone/>
            </a:pPr>
            <a:endParaRPr lang="el-GR" dirty="0" smtClean="0"/>
          </a:p>
          <a:p>
            <a:r>
              <a:rPr lang="el-GR" dirty="0" smtClean="0"/>
              <a:t>Ιδανικό υλικό για</a:t>
            </a:r>
            <a:r>
              <a:rPr lang="en-US" dirty="0" smtClean="0"/>
              <a:t> </a:t>
            </a:r>
            <a:r>
              <a:rPr lang="el-GR" dirty="0" smtClean="0"/>
              <a:t>μελέτη στο σπίτι!</a:t>
            </a:r>
          </a:p>
          <a:p>
            <a:r>
              <a:rPr lang="el-GR" dirty="0" smtClean="0"/>
              <a:t>Δεν είναι απαραίτητη η καταγραφή</a:t>
            </a:r>
            <a:br>
              <a:rPr lang="el-GR" dirty="0" smtClean="0"/>
            </a:br>
            <a:r>
              <a:rPr lang="el-GR" dirty="0" smtClean="0"/>
              <a:t>σημειώσεων από το φοιτητή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32390"/>
            <a:ext cx="3300373" cy="26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2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Διαλέξεις</a:t>
            </a:r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13" y="1447800"/>
            <a:ext cx="6754723" cy="49967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041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Διαλέξεις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4994564"/>
          </a:xfrm>
        </p:spPr>
        <p:txBody>
          <a:bodyPr>
            <a:normAutofit/>
          </a:bodyPr>
          <a:lstStyle/>
          <a:p>
            <a:r>
              <a:rPr lang="el-GR" b="1" dirty="0" smtClean="0"/>
              <a:t>Προαιρετική</a:t>
            </a:r>
            <a:r>
              <a:rPr lang="el-GR" dirty="0" smtClean="0"/>
              <a:t> παρουσί</a:t>
            </a:r>
            <a:r>
              <a:rPr lang="el-GR" dirty="0"/>
              <a:t>α</a:t>
            </a:r>
            <a:r>
              <a:rPr lang="el-GR" dirty="0" smtClean="0"/>
              <a:t>!</a:t>
            </a:r>
          </a:p>
          <a:p>
            <a:endParaRPr lang="el-GR" sz="1200" dirty="0" smtClean="0"/>
          </a:p>
          <a:p>
            <a:pPr lvl="1"/>
            <a:r>
              <a:rPr lang="el-GR" dirty="0" smtClean="0"/>
              <a:t>Είστε εδώ γιατί </a:t>
            </a:r>
            <a:r>
              <a:rPr lang="el-GR" b="1" dirty="0" smtClean="0"/>
              <a:t>θέλετε</a:t>
            </a:r>
            <a:r>
              <a:rPr lang="el-GR" dirty="0" smtClean="0"/>
              <a:t> να ακούσετε/συμμετέχετε</a:t>
            </a:r>
            <a:br>
              <a:rPr lang="el-GR" dirty="0" smtClean="0"/>
            </a:br>
            <a:endParaRPr lang="el-GR" dirty="0" smtClean="0"/>
          </a:p>
          <a:p>
            <a:pPr lvl="1"/>
            <a:r>
              <a:rPr lang="el-GR" dirty="0" smtClean="0"/>
              <a:t>Δεν υπάρχουν απουσίες</a:t>
            </a:r>
            <a:br>
              <a:rPr lang="el-GR" dirty="0" smtClean="0"/>
            </a:br>
            <a:endParaRPr lang="el-GR" dirty="0" smtClean="0"/>
          </a:p>
          <a:p>
            <a:pPr lvl="1"/>
            <a:r>
              <a:rPr lang="el-GR" dirty="0" smtClean="0"/>
              <a:t>Υπάρχει </a:t>
            </a:r>
            <a:r>
              <a:rPr lang="el-GR" b="1" u="sng" dirty="0" smtClean="0"/>
              <a:t>σεβασμός</a:t>
            </a:r>
            <a:r>
              <a:rPr lang="el-GR" dirty="0" smtClean="0"/>
              <a:t> στους συναδέλφους σας και στην εκπαιδευτική διαδικασία</a:t>
            </a:r>
          </a:p>
          <a:p>
            <a:pPr lvl="1"/>
            <a:endParaRPr lang="el-GR" sz="1700" dirty="0"/>
          </a:p>
          <a:p>
            <a:pPr lvl="1"/>
            <a:r>
              <a:rPr lang="en-US" b="1" u="sng" dirty="0" smtClean="0"/>
              <a:t>COVID attention</a:t>
            </a:r>
            <a:r>
              <a:rPr lang="en-US" dirty="0" smtClean="0"/>
              <a:t>: </a:t>
            </a:r>
            <a:r>
              <a:rPr lang="el-GR" dirty="0" smtClean="0"/>
              <a:t>προσέρχεστε με τα απαραίτητα δικαιολογητικά/«αξεσουάρ» (αν και όποτε </a:t>
            </a:r>
            <a:r>
              <a:rPr lang="el-GR" dirty="0" err="1" smtClean="0"/>
              <a:t>χρειστεί</a:t>
            </a:r>
            <a:r>
              <a:rPr lang="el-GR" dirty="0" smtClean="0"/>
              <a:t>)</a:t>
            </a:r>
          </a:p>
          <a:p>
            <a:pPr lvl="2"/>
            <a:r>
              <a:rPr lang="el-GR" b="1" dirty="0" smtClean="0"/>
              <a:t>Προστατέψτε εσάς και τους συναδέλφους σας</a:t>
            </a:r>
            <a:r>
              <a:rPr lang="el-GR" dirty="0" smtClean="0"/>
              <a:t>: απέχετε γενικότερα από τα μαθήματα αν δεν είστε/αισθάνεστε καλά</a:t>
            </a:r>
            <a:endParaRPr lang="el-GR" dirty="0"/>
          </a:p>
          <a:p>
            <a:pPr lvl="1"/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77357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Ερωτήσεις?</a:t>
            </a:r>
            <a:endParaRPr lang="el-G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91400" cy="489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74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Περίγραμμα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822822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Εισαγωγή</a:t>
            </a:r>
            <a:endParaRPr lang="en-US" sz="2800" dirty="0" smtClean="0"/>
          </a:p>
          <a:p>
            <a:r>
              <a:rPr lang="el-GR" sz="2800" dirty="0" smtClean="0"/>
              <a:t>Στόχος</a:t>
            </a:r>
          </a:p>
          <a:p>
            <a:r>
              <a:rPr lang="el-GR" sz="2800" dirty="0"/>
              <a:t>Σχέδιο </a:t>
            </a:r>
            <a:r>
              <a:rPr lang="el-GR" sz="2800" dirty="0" smtClean="0"/>
              <a:t>Μαθήματος</a:t>
            </a:r>
          </a:p>
          <a:p>
            <a:r>
              <a:rPr lang="el-GR" sz="2800" dirty="0" smtClean="0"/>
              <a:t>Διδασκαλία</a:t>
            </a:r>
            <a:endParaRPr lang="en-US" sz="2800" dirty="0" smtClean="0"/>
          </a:p>
          <a:p>
            <a:r>
              <a:rPr lang="el-GR" sz="2800" dirty="0" smtClean="0"/>
              <a:t>Διαλέξεις</a:t>
            </a:r>
          </a:p>
          <a:p>
            <a:r>
              <a:rPr lang="el-GR" sz="2800" dirty="0" smtClean="0"/>
              <a:t>Αξιολόγηση</a:t>
            </a:r>
          </a:p>
          <a:p>
            <a:r>
              <a:rPr lang="el-GR" sz="2800" dirty="0" smtClean="0"/>
              <a:t>Βιβλιογραφία</a:t>
            </a:r>
            <a:endParaRPr lang="en-US" sz="2800" dirty="0" smtClean="0"/>
          </a:p>
          <a:p>
            <a:r>
              <a:rPr lang="el-GR" sz="2800" dirty="0" smtClean="0"/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308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Περίγραμμα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822822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Εισαγωγή</a:t>
            </a:r>
          </a:p>
          <a:p>
            <a:r>
              <a:rPr lang="el-GR" sz="2800" dirty="0" smtClean="0"/>
              <a:t>Στόχος</a:t>
            </a:r>
          </a:p>
          <a:p>
            <a:r>
              <a:rPr lang="el-GR" sz="2800" dirty="0"/>
              <a:t>Σχέδιο </a:t>
            </a:r>
            <a:r>
              <a:rPr lang="el-GR" sz="2800" dirty="0" smtClean="0"/>
              <a:t>Μαθήματος</a:t>
            </a:r>
          </a:p>
          <a:p>
            <a:r>
              <a:rPr lang="el-GR" sz="2800" dirty="0"/>
              <a:t>Διδασκαλία</a:t>
            </a:r>
          </a:p>
          <a:p>
            <a:r>
              <a:rPr lang="el-GR" sz="2800" dirty="0" smtClean="0"/>
              <a:t>Διαλέξεις</a:t>
            </a:r>
          </a:p>
          <a:p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Αξιολόγηση</a:t>
            </a:r>
          </a:p>
          <a:p>
            <a:r>
              <a:rPr lang="el-GR" sz="2800" dirty="0" smtClean="0"/>
              <a:t>Βιβλιογραφία</a:t>
            </a:r>
          </a:p>
          <a:p>
            <a:r>
              <a:rPr lang="el-GR" sz="2800" dirty="0" smtClean="0"/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9549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434" y="1524000"/>
            <a:ext cx="7327766" cy="4953000"/>
          </a:xfrm>
        </p:spPr>
        <p:txBody>
          <a:bodyPr>
            <a:normAutofit fontScale="92500" lnSpcReduction="10000"/>
          </a:bodyPr>
          <a:lstStyle/>
          <a:p>
            <a:r>
              <a:rPr lang="el-GR" sz="2800" b="1" dirty="0" smtClean="0"/>
              <a:t>Ο βαθμός σας θα συγκροτηθεί από τις </a:t>
            </a:r>
            <a:br>
              <a:rPr lang="el-GR" sz="2800" b="1" dirty="0" smtClean="0"/>
            </a:br>
            <a:r>
              <a:rPr lang="el-GR" sz="2800" b="1" dirty="0" smtClean="0"/>
              <a:t>επιδόσεις σας σε τρεις συνιστώσες:</a:t>
            </a:r>
          </a:p>
          <a:p>
            <a:pPr lvl="1"/>
            <a:endParaRPr lang="en-US" b="1" dirty="0" smtClean="0"/>
          </a:p>
          <a:p>
            <a:pPr lvl="1"/>
            <a:endParaRPr lang="en-US" b="1" dirty="0" smtClean="0"/>
          </a:p>
          <a:p>
            <a:pPr lvl="1"/>
            <a:r>
              <a:rPr lang="el-GR" sz="2400" b="1" dirty="0" smtClean="0"/>
              <a:t>Στην </a:t>
            </a:r>
            <a:r>
              <a:rPr lang="el-GR" sz="2400" b="1" u="sng" dirty="0" smtClean="0"/>
              <a:t>υποχρεωτική</a:t>
            </a:r>
            <a:r>
              <a:rPr lang="el-GR" sz="2400" b="1" dirty="0" smtClean="0"/>
              <a:t> τελική εξέταση</a:t>
            </a:r>
            <a:endParaRPr lang="el-GR" sz="2400" b="1" dirty="0"/>
          </a:p>
          <a:p>
            <a:pPr marL="365760" lvl="1" indent="0">
              <a:buNone/>
            </a:pPr>
            <a:endParaRPr lang="en-US" sz="2600" b="1" dirty="0" smtClean="0"/>
          </a:p>
          <a:p>
            <a:pPr lvl="1"/>
            <a:r>
              <a:rPr lang="el-GR" sz="2400" b="1" dirty="0" smtClean="0"/>
              <a:t>Στις </a:t>
            </a:r>
            <a:r>
              <a:rPr lang="el-GR" sz="2400" b="1" u="sng" dirty="0" smtClean="0"/>
              <a:t>προαιρετικές</a:t>
            </a:r>
            <a:r>
              <a:rPr lang="el-GR" sz="2400" b="1" dirty="0" smtClean="0"/>
              <a:t> ασκήσεις</a:t>
            </a:r>
            <a:endParaRPr lang="en-US" sz="2400" b="1" dirty="0" smtClean="0"/>
          </a:p>
          <a:p>
            <a:pPr lvl="2"/>
            <a:r>
              <a:rPr lang="el-GR" b="1" dirty="0" smtClean="0"/>
              <a:t>Είναι επίσης «βοηθητικές» (μετρούν μόνο αν αυξάνουν το συνολικό βαθμό σας)</a:t>
            </a:r>
          </a:p>
          <a:p>
            <a:pPr lvl="1"/>
            <a:endParaRPr lang="el-GR" b="1" dirty="0"/>
          </a:p>
          <a:p>
            <a:pPr lvl="1"/>
            <a:r>
              <a:rPr lang="el-GR" sz="2400" b="1" dirty="0" smtClean="0"/>
              <a:t>Στα </a:t>
            </a:r>
            <a:r>
              <a:rPr lang="el-GR" sz="2400" b="1" u="sng" dirty="0" smtClean="0"/>
              <a:t>προαιρετικά</a:t>
            </a:r>
            <a:r>
              <a:rPr lang="el-GR" sz="2400" b="1" dirty="0" smtClean="0"/>
              <a:t> «εργαστήρια»</a:t>
            </a:r>
          </a:p>
          <a:p>
            <a:pPr lvl="2"/>
            <a:r>
              <a:rPr lang="el-GR" b="1" dirty="0"/>
              <a:t>Είναι επίσης «</a:t>
            </a:r>
            <a:r>
              <a:rPr lang="el-GR" b="1" dirty="0" smtClean="0"/>
              <a:t>βοηθητικά» </a:t>
            </a:r>
            <a:r>
              <a:rPr lang="el-GR" b="1" dirty="0"/>
              <a:t>(μετρούν μόνο αν αυξάνουν το συνολικό βαθμό σας</a:t>
            </a:r>
            <a:r>
              <a:rPr lang="el-GR" b="1" dirty="0" smtClean="0"/>
              <a:t>)</a:t>
            </a:r>
            <a:br>
              <a:rPr lang="el-GR" b="1" dirty="0" smtClean="0"/>
            </a:br>
            <a:endParaRPr lang="el-GR" b="1" dirty="0" smtClean="0"/>
          </a:p>
        </p:txBody>
      </p:sp>
    </p:spTree>
    <p:extLst>
      <p:ext uri="{BB962C8B-B14F-4D97-AF65-F5344CB8AC3E}">
        <p14:creationId xmlns:p14="http://schemas.microsoft.com/office/powerpoint/2010/main" val="6911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434" y="1524000"/>
            <a:ext cx="7861166" cy="4953000"/>
          </a:xfrm>
        </p:spPr>
        <p:txBody>
          <a:bodyPr>
            <a:normAutofit lnSpcReduction="10000"/>
          </a:bodyPr>
          <a:lstStyle/>
          <a:p>
            <a:r>
              <a:rPr lang="el-GR" sz="2800" b="1" dirty="0" smtClean="0"/>
              <a:t>Βαθμός Β = </a:t>
            </a:r>
            <a:r>
              <a:rPr lang="en-US" sz="2800" b="1" dirty="0" smtClean="0"/>
              <a:t>max{</a:t>
            </a:r>
            <a:r>
              <a:rPr lang="el-GR" sz="2800" b="1" dirty="0" smtClean="0"/>
              <a:t> β</a:t>
            </a:r>
            <a:r>
              <a:rPr lang="el-GR" sz="2800" b="1" baseline="-25000" dirty="0" smtClean="0"/>
              <a:t>1</a:t>
            </a:r>
            <a:r>
              <a:rPr lang="el-GR" sz="2800" b="1" dirty="0" smtClean="0"/>
              <a:t>, β</a:t>
            </a:r>
            <a:r>
              <a:rPr lang="el-GR" sz="2800" b="1" baseline="-25000" dirty="0" smtClean="0"/>
              <a:t>2 </a:t>
            </a:r>
            <a:r>
              <a:rPr lang="en-US" sz="2800" b="1" dirty="0" smtClean="0"/>
              <a:t>}</a:t>
            </a:r>
          </a:p>
          <a:p>
            <a:pPr marL="365760" lvl="1" indent="0">
              <a:buNone/>
            </a:pPr>
            <a:r>
              <a:rPr lang="el-GR" sz="2800" dirty="0" smtClean="0"/>
              <a:t>Αν</a:t>
            </a:r>
          </a:p>
          <a:p>
            <a:pPr lvl="3"/>
            <a:r>
              <a:rPr lang="el-GR" sz="2600" b="1" dirty="0"/>
              <a:t>Β</a:t>
            </a:r>
            <a:r>
              <a:rPr lang="el-GR" sz="2600" dirty="0"/>
              <a:t> = βαθμός μαθήματος </a:t>
            </a:r>
            <a:r>
              <a:rPr lang="el-GR" sz="2600" b="1" dirty="0"/>
              <a:t>(</a:t>
            </a:r>
            <a:r>
              <a:rPr lang="el-GR" sz="2200" b="1" dirty="0"/>
              <a:t>Β &gt;= 5.0 </a:t>
            </a:r>
            <a:r>
              <a:rPr lang="el-GR" sz="2200" b="1" dirty="0">
                <a:sym typeface="Wingdings" panose="05000000000000000000" pitchFamily="2" charset="2"/>
              </a:rPr>
              <a:t> Επιτυχία</a:t>
            </a:r>
            <a:r>
              <a:rPr lang="el-GR" sz="2600" b="1" dirty="0"/>
              <a:t>)</a:t>
            </a:r>
          </a:p>
          <a:p>
            <a:pPr lvl="3"/>
            <a:r>
              <a:rPr lang="el-GR" sz="2600" b="1" dirty="0"/>
              <a:t>Τ</a:t>
            </a:r>
            <a:r>
              <a:rPr lang="el-GR" sz="2600" dirty="0"/>
              <a:t> = βαθμός τελικής εξέτασης</a:t>
            </a:r>
          </a:p>
          <a:p>
            <a:pPr lvl="3"/>
            <a:r>
              <a:rPr lang="el-GR" sz="2600" b="1" dirty="0"/>
              <a:t>Α</a:t>
            </a:r>
            <a:r>
              <a:rPr lang="el-GR" sz="2600" dirty="0"/>
              <a:t> = βαθμός ασκήσεων</a:t>
            </a:r>
          </a:p>
          <a:p>
            <a:pPr lvl="3"/>
            <a:r>
              <a:rPr lang="el-GR" sz="2600" b="1" dirty="0"/>
              <a:t>Ε</a:t>
            </a:r>
            <a:r>
              <a:rPr lang="el-GR" sz="2600" dirty="0"/>
              <a:t> = βαθμός «εργαστηρίων</a:t>
            </a:r>
            <a:r>
              <a:rPr lang="el-GR" sz="2600" dirty="0" smtClean="0"/>
              <a:t>»</a:t>
            </a:r>
            <a:endParaRPr lang="el-GR" sz="2800" dirty="0" smtClean="0"/>
          </a:p>
          <a:p>
            <a:pPr marL="365760" lvl="1" indent="0">
              <a:buNone/>
            </a:pPr>
            <a:r>
              <a:rPr lang="el-GR" sz="2800" dirty="0" smtClean="0"/>
              <a:t>τότε</a:t>
            </a:r>
          </a:p>
          <a:p>
            <a:pPr lvl="2"/>
            <a:r>
              <a:rPr lang="el-GR" sz="2600" dirty="0" smtClean="0"/>
              <a:t> </a:t>
            </a:r>
            <a:r>
              <a:rPr lang="el-GR" sz="2600" b="1" dirty="0" smtClean="0"/>
              <a:t>β</a:t>
            </a:r>
            <a:r>
              <a:rPr lang="el-GR" sz="2600" b="1" baseline="-25000" dirty="0" smtClean="0"/>
              <a:t>1</a:t>
            </a:r>
            <a:r>
              <a:rPr lang="el-GR" sz="2600" b="1" dirty="0" smtClean="0"/>
              <a:t> = 50%Τ + 60%(Α</a:t>
            </a:r>
            <a:r>
              <a:rPr lang="en-US" sz="2600" b="1" dirty="0" smtClean="0"/>
              <a:t> </a:t>
            </a:r>
            <a:r>
              <a:rPr lang="el-GR" sz="2600" b="1" dirty="0" smtClean="0"/>
              <a:t>+ Ε)</a:t>
            </a:r>
            <a:r>
              <a:rPr lang="en-US" sz="2600" b="1" dirty="0" smtClean="0"/>
              <a:t>, </a:t>
            </a:r>
            <a:r>
              <a:rPr lang="el-GR" sz="2600" b="1" dirty="0" smtClean="0"/>
              <a:t>αλλά πρέπει Τ </a:t>
            </a:r>
            <a:r>
              <a:rPr lang="el-GR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≥ 3.5</a:t>
            </a:r>
          </a:p>
          <a:p>
            <a:pPr lvl="3"/>
            <a:r>
              <a:rPr lang="el-G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30% Α + 30% Ε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endParaRPr lang="en-US" sz="2400" b="1" dirty="0" smtClean="0"/>
          </a:p>
          <a:p>
            <a:pPr lvl="2"/>
            <a:r>
              <a:rPr lang="en-US" sz="2600" b="1" dirty="0" smtClean="0"/>
              <a:t> </a:t>
            </a:r>
            <a:r>
              <a:rPr lang="el-GR" sz="2600" b="1" dirty="0" smtClean="0"/>
              <a:t>β</a:t>
            </a:r>
            <a:r>
              <a:rPr lang="en-US" sz="2600" b="1" baseline="-25000" dirty="0" smtClean="0"/>
              <a:t>2</a:t>
            </a:r>
            <a:r>
              <a:rPr lang="el-GR" sz="2600" b="1" dirty="0" smtClean="0"/>
              <a:t> </a:t>
            </a:r>
            <a:r>
              <a:rPr lang="el-GR" sz="2600" b="1" dirty="0"/>
              <a:t>= </a:t>
            </a:r>
            <a:r>
              <a:rPr lang="el-GR" sz="2600" b="1" dirty="0" smtClean="0"/>
              <a:t>100%Τ, αλλά </a:t>
            </a:r>
            <a:r>
              <a:rPr lang="el-GR" sz="2600" b="1" dirty="0"/>
              <a:t>πρέπει Τ </a:t>
            </a:r>
            <a:r>
              <a:rPr lang="el-GR" sz="2600" b="1" dirty="0">
                <a:latin typeface="Calibri" panose="020F0502020204030204" pitchFamily="34" charset="0"/>
                <a:cs typeface="Calibri" panose="020F0502020204030204" pitchFamily="34" charset="0"/>
              </a:rPr>
              <a:t>≥ </a:t>
            </a:r>
            <a:r>
              <a:rPr lang="el-GR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5.0</a:t>
            </a:r>
            <a:endParaRPr lang="el-GR" sz="2600" b="1" dirty="0" smtClean="0"/>
          </a:p>
        </p:txBody>
      </p:sp>
    </p:spTree>
    <p:extLst>
      <p:ext uri="{BB962C8B-B14F-4D97-AF65-F5344CB8AC3E}">
        <p14:creationId xmlns:p14="http://schemas.microsoft.com/office/powerpoint/2010/main" val="260462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Ασκήσεις </a:t>
            </a:r>
            <a:r>
              <a:rPr lang="el-GR" sz="2800" b="1" dirty="0" smtClean="0"/>
              <a:t>Α</a:t>
            </a:r>
            <a:endParaRPr lang="en-US" sz="2800" b="1" dirty="0" smtClean="0"/>
          </a:p>
          <a:p>
            <a:endParaRPr lang="en-US" sz="1600" b="1" dirty="0"/>
          </a:p>
          <a:p>
            <a:r>
              <a:rPr lang="el-GR" dirty="0" smtClean="0"/>
              <a:t>Κάθε φυλλάδιο («σειρά») ασκήσεων θα περιλαμβάνει </a:t>
            </a:r>
            <a:br>
              <a:rPr lang="el-GR" dirty="0" smtClean="0"/>
            </a:br>
            <a:r>
              <a:rPr lang="el-GR" dirty="0" smtClean="0"/>
              <a:t>θεωρητικές ασκήσεις (~6 ασκήσεις)</a:t>
            </a:r>
          </a:p>
          <a:p>
            <a:endParaRPr lang="el-GR" dirty="0"/>
          </a:p>
          <a:p>
            <a:r>
              <a:rPr lang="el-GR" dirty="0"/>
              <a:t>Παραδίδονται </a:t>
            </a:r>
            <a:r>
              <a:rPr lang="el-GR" b="1" dirty="0"/>
              <a:t>σε χαρτί </a:t>
            </a:r>
            <a:r>
              <a:rPr lang="el-GR" dirty="0"/>
              <a:t>ή ηλεκτρονικά</a:t>
            </a:r>
          </a:p>
          <a:p>
            <a:endParaRPr lang="el-GR" dirty="0" smtClean="0"/>
          </a:p>
          <a:p>
            <a:r>
              <a:rPr lang="el-GR" dirty="0"/>
              <a:t>Μετρούν </a:t>
            </a:r>
            <a:r>
              <a:rPr lang="el-GR" b="1" dirty="0"/>
              <a:t>30% (προαιρετικά)</a:t>
            </a:r>
          </a:p>
          <a:p>
            <a:pPr marL="68580" indent="0">
              <a:buNone/>
            </a:pPr>
            <a:endParaRPr lang="el-GR" dirty="0" smtClean="0"/>
          </a:p>
          <a:p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31457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Ασκήσεις </a:t>
            </a:r>
            <a:r>
              <a:rPr lang="el-GR" sz="2800" b="1" dirty="0" smtClean="0"/>
              <a:t>Α</a:t>
            </a:r>
            <a:endParaRPr lang="el-GR" sz="2400" dirty="0" smtClean="0"/>
          </a:p>
          <a:p>
            <a:pPr lvl="1"/>
            <a:endParaRPr lang="el-GR" sz="2400" dirty="0" smtClean="0"/>
          </a:p>
          <a:p>
            <a:pPr lvl="1"/>
            <a:r>
              <a:rPr lang="el-GR" sz="2400" dirty="0" smtClean="0"/>
              <a:t>Πιθανότατα </a:t>
            </a:r>
            <a:r>
              <a:rPr lang="en-US" sz="2400" b="1" dirty="0" smtClean="0"/>
              <a:t>5-6</a:t>
            </a:r>
            <a:r>
              <a:rPr lang="el-GR" sz="2400" dirty="0" smtClean="0"/>
              <a:t> φυλλάδια («σειρές») ασκήσεων</a:t>
            </a:r>
          </a:p>
          <a:p>
            <a:pPr lvl="2"/>
            <a:r>
              <a:rPr lang="el-GR" dirty="0" smtClean="0"/>
              <a:t>Μια σειρά ασκήσεων ανά ~10-15ήμερο</a:t>
            </a:r>
          </a:p>
          <a:p>
            <a:pPr lvl="2"/>
            <a:r>
              <a:rPr lang="el-GR" dirty="0" smtClean="0"/>
              <a:t>Ανακοινώνονται </a:t>
            </a:r>
            <a:r>
              <a:rPr lang="el-GR" dirty="0"/>
              <a:t>ηλεκτρονικά </a:t>
            </a:r>
            <a:r>
              <a:rPr lang="el-GR" dirty="0" smtClean="0"/>
              <a:t>και αναρτώνται στο </a:t>
            </a:r>
            <a:r>
              <a:rPr lang="en-US" dirty="0" smtClean="0"/>
              <a:t>site </a:t>
            </a:r>
            <a:r>
              <a:rPr lang="el-GR" dirty="0" smtClean="0"/>
              <a:t>του μαθήματος</a:t>
            </a:r>
            <a:endParaRPr lang="en-US" dirty="0" smtClean="0"/>
          </a:p>
          <a:p>
            <a:pPr lvl="2"/>
            <a:r>
              <a:rPr lang="el-GR" b="1" dirty="0" smtClean="0"/>
              <a:t>Οι απαντήσεις δίνονται μαζί με την κάθε εκφώνηση</a:t>
            </a:r>
          </a:p>
          <a:p>
            <a:pPr lvl="1"/>
            <a:endParaRPr lang="el-GR" sz="1400" dirty="0" smtClean="0"/>
          </a:p>
          <a:p>
            <a:pPr marL="365760" lvl="1" indent="0">
              <a:buNone/>
            </a:pPr>
            <a:endParaRPr lang="el-GR" sz="1600" dirty="0" smtClean="0"/>
          </a:p>
          <a:p>
            <a:pPr lvl="1"/>
            <a:r>
              <a:rPr lang="el-GR" sz="2400" dirty="0" smtClean="0"/>
              <a:t>Ατομικές : αντιγραφή          </a:t>
            </a:r>
            <a:r>
              <a:rPr lang="el-GR" sz="2400" b="1" dirty="0"/>
              <a:t>Α</a:t>
            </a:r>
            <a:r>
              <a:rPr lang="el-GR" sz="2400" dirty="0"/>
              <a:t> = 0.0 , σε </a:t>
            </a:r>
            <a:r>
              <a:rPr lang="el-GR" sz="2400" dirty="0" smtClean="0"/>
              <a:t>όλους/</a:t>
            </a:r>
            <a:r>
              <a:rPr lang="el-GR" sz="2400" dirty="0" err="1" smtClean="0"/>
              <a:t>ες</a:t>
            </a:r>
            <a:r>
              <a:rPr lang="el-GR" sz="2400" dirty="0" smtClean="0"/>
              <a:t> όσοι/</a:t>
            </a:r>
            <a:r>
              <a:rPr lang="el-GR" sz="2400" dirty="0" err="1" smtClean="0"/>
              <a:t>ες</a:t>
            </a:r>
            <a:r>
              <a:rPr lang="el-GR" sz="2400" dirty="0" smtClean="0"/>
              <a:t> </a:t>
            </a:r>
            <a:r>
              <a:rPr lang="el-GR" sz="2400" dirty="0"/>
              <a:t>συμμετέχουν σε αυτή</a:t>
            </a:r>
            <a:r>
              <a:rPr lang="el-GR" sz="2400" dirty="0" smtClean="0"/>
              <a:t>!</a:t>
            </a:r>
          </a:p>
          <a:p>
            <a:pPr lvl="2"/>
            <a:r>
              <a:rPr lang="el-GR" dirty="0" smtClean="0"/>
              <a:t>Αντιγραφή ≠ συζήτηση μεταξύ σας!</a:t>
            </a:r>
            <a:endParaRPr lang="en-US" dirty="0" smtClean="0"/>
          </a:p>
        </p:txBody>
      </p:sp>
      <p:sp>
        <p:nvSpPr>
          <p:cNvPr id="4" name="Right Arrow 3"/>
          <p:cNvSpPr/>
          <p:nvPr/>
        </p:nvSpPr>
        <p:spPr>
          <a:xfrm>
            <a:off x="4233049" y="4916788"/>
            <a:ext cx="461863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7461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Ασκήσεις </a:t>
            </a:r>
            <a:r>
              <a:rPr lang="el-GR" sz="2800" b="1" dirty="0" smtClean="0"/>
              <a:t>Α</a:t>
            </a:r>
          </a:p>
          <a:p>
            <a:r>
              <a:rPr lang="el-GR" dirty="0" smtClean="0"/>
              <a:t>Υπόδειγμα </a:t>
            </a:r>
            <a:br>
              <a:rPr lang="el-GR" dirty="0" smtClean="0"/>
            </a:br>
            <a:r>
              <a:rPr lang="el-GR" dirty="0" smtClean="0"/>
              <a:t>σειράς ασκήσεων</a:t>
            </a:r>
            <a:endParaRPr lang="el-GR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762000"/>
            <a:ext cx="5086988" cy="57576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34000" y="3733800"/>
            <a:ext cx="31242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noFill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33800" y="6193521"/>
            <a:ext cx="4724400" cy="2880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noFill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657600" y="2209800"/>
            <a:ext cx="167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19824" y="2209800"/>
            <a:ext cx="2209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30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 fontScale="92500"/>
          </a:bodyPr>
          <a:lstStyle/>
          <a:p>
            <a:r>
              <a:rPr lang="el-GR" sz="2800" dirty="0" smtClean="0"/>
              <a:t>Ασκήσεις </a:t>
            </a:r>
            <a:r>
              <a:rPr lang="el-GR" sz="2800" b="1" dirty="0" smtClean="0"/>
              <a:t>Α</a:t>
            </a:r>
            <a:endParaRPr lang="el-GR" sz="2400" dirty="0" smtClean="0"/>
          </a:p>
          <a:p>
            <a:r>
              <a:rPr lang="el-GR" dirty="0"/>
              <a:t>Η ηλεκτρονική παράδοση των </a:t>
            </a:r>
            <a:r>
              <a:rPr lang="el-GR" dirty="0" smtClean="0"/>
              <a:t>ασκήσεων γίνεται </a:t>
            </a:r>
            <a:r>
              <a:rPr lang="el-GR" b="1" dirty="0" smtClean="0"/>
              <a:t>αποκλειστικά</a:t>
            </a: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>μέσω του προγράμματος </a:t>
            </a:r>
            <a:r>
              <a:rPr lang="en-US" dirty="0" smtClean="0"/>
              <a:t>TURNIN</a:t>
            </a:r>
            <a:r>
              <a:rPr lang="el-GR" dirty="0" smtClean="0"/>
              <a:t>. Η </a:t>
            </a:r>
            <a:r>
              <a:rPr lang="el-GR" dirty="0"/>
              <a:t>μορφή του παραδοτέου αρχείου πρέπει </a:t>
            </a:r>
            <a:r>
              <a:rPr lang="el-GR" b="1" dirty="0"/>
              <a:t>αυστηρά</a:t>
            </a:r>
            <a:r>
              <a:rPr lang="el-GR" dirty="0"/>
              <a:t> να είναι η ακόλουθη:</a:t>
            </a:r>
          </a:p>
          <a:p>
            <a:pPr lvl="1"/>
            <a:r>
              <a:rPr lang="el-GR" dirty="0"/>
              <a:t>Το αρχείο που θα παραδώσετε πρέπει να είναι </a:t>
            </a:r>
            <a:r>
              <a:rPr lang="el-GR" b="1" dirty="0"/>
              <a:t>ένα</a:t>
            </a:r>
            <a:r>
              <a:rPr lang="el-GR" dirty="0"/>
              <a:t> ενιαίο αρχείο, μορφής </a:t>
            </a:r>
            <a:r>
              <a:rPr lang="el-GR" b="1" dirty="0"/>
              <a:t>PDF ή DOC</a:t>
            </a:r>
            <a:r>
              <a:rPr lang="el-GR" dirty="0"/>
              <a:t>.</a:t>
            </a:r>
          </a:p>
          <a:p>
            <a:pPr lvl="1"/>
            <a:r>
              <a:rPr lang="el-GR" dirty="0"/>
              <a:t>Το κείμενο πρέπει να είναι </a:t>
            </a:r>
            <a:r>
              <a:rPr lang="el-GR" dirty="0" smtClean="0"/>
              <a:t>ευανάγνωστο.</a:t>
            </a:r>
            <a:endParaRPr lang="el-GR" dirty="0"/>
          </a:p>
          <a:p>
            <a:pPr lvl="1"/>
            <a:r>
              <a:rPr lang="el-GR" dirty="0" smtClean="0"/>
              <a:t>Παράδειγμα </a:t>
            </a:r>
            <a:r>
              <a:rPr lang="el-GR" dirty="0"/>
              <a:t>της επιθυμητής μορφής των ασκήσεών σας μπορείτε να βρείτε </a:t>
            </a:r>
            <a:r>
              <a:rPr lang="el-GR" dirty="0">
                <a:hlinkClick r:id="rId2"/>
              </a:rPr>
              <a:t>εδώ</a:t>
            </a:r>
            <a:r>
              <a:rPr lang="el-GR" dirty="0"/>
              <a:t>.</a:t>
            </a:r>
          </a:p>
          <a:p>
            <a:pPr lvl="1"/>
            <a:r>
              <a:rPr lang="el-GR" b="1" dirty="0"/>
              <a:t>Σε καμία περίπτωση</a:t>
            </a:r>
            <a:r>
              <a:rPr lang="el-GR" dirty="0"/>
              <a:t> δεν πρέπει να παραδώσετε περισσότερα από </a:t>
            </a:r>
            <a:r>
              <a:rPr lang="el-GR" b="1" dirty="0"/>
              <a:t>ΕΝΑ</a:t>
            </a:r>
            <a:r>
              <a:rPr lang="el-GR" dirty="0"/>
              <a:t> αρχεία.</a:t>
            </a:r>
          </a:p>
          <a:p>
            <a:pPr lvl="1"/>
            <a:r>
              <a:rPr lang="el-GR" dirty="0"/>
              <a:t>Αν το παραδοτέο σας δε συμμορφώνεται με τα παραπάνω, τότε </a:t>
            </a:r>
            <a:r>
              <a:rPr lang="el-GR" b="1" dirty="0"/>
              <a:t>η παράδοση δε θα ληφθεί </a:t>
            </a:r>
            <a:r>
              <a:rPr lang="el-GR" b="1" dirty="0" smtClean="0"/>
              <a:t>υπ‘ όψη</a:t>
            </a:r>
            <a:r>
              <a:rPr lang="el-GR" b="1" dirty="0"/>
              <a:t>, χωρίς καμιά ειδοποίηση από μέρους </a:t>
            </a:r>
            <a:r>
              <a:rPr lang="el-GR" b="1" dirty="0" smtClean="0"/>
              <a:t>του διδάσκοντα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4" name="Horizontal Scroll 3"/>
          <p:cNvSpPr/>
          <p:nvPr/>
        </p:nvSpPr>
        <p:spPr>
          <a:xfrm>
            <a:off x="5181600" y="914400"/>
            <a:ext cx="3200400" cy="8382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smtClean="0">
                <a:solidFill>
                  <a:schemeClr val="tx1"/>
                </a:solidFill>
              </a:rPr>
              <a:t>Δείτε το βίντεο στη σελίδα του μαθήματος, καρτέλα «Ασκήσεις»</a:t>
            </a:r>
            <a:endParaRPr lang="el-G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7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Ασκήσεις </a:t>
            </a:r>
            <a:r>
              <a:rPr lang="el-GR" sz="2800" b="1" dirty="0" smtClean="0"/>
              <a:t>Α</a:t>
            </a:r>
            <a:endParaRPr lang="el-GR" sz="2400" dirty="0" smtClean="0"/>
          </a:p>
          <a:p>
            <a:r>
              <a:rPr lang="el-GR" dirty="0" smtClean="0"/>
              <a:t>Χρήσιμα εργαλεία:</a:t>
            </a:r>
            <a:endParaRPr lang="el-GR" dirty="0"/>
          </a:p>
        </p:txBody>
      </p:sp>
      <p:pic>
        <p:nvPicPr>
          <p:cNvPr id="2054" name="Picture 6" descr="Q-Connect Συρραπτικό Χειρός για Σύρματα No.10 | Plaisi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3" b="14912"/>
          <a:stretch/>
        </p:blipFill>
        <p:spPr bwMode="auto">
          <a:xfrm>
            <a:off x="1081121" y="4585228"/>
            <a:ext cx="2644113" cy="19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Μπλοκ γραφής Skag overlap ριγέ Α4 50φυλ. 145008 - ΜΠΛΟΚ ΓΡΑΦΗΣ - ΜΠΛΟΚ |  ΤΕΤΡΑΔΙΑ - ΕΙΔΗ ΓΡΑΦΕΙΟΥ - Βιβλία, παιχνίδια, τσάντες, είδη γραφής &amp;amp; hobb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44" y="718995"/>
            <a:ext cx="2306684" cy="25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Συνδετήρες πολύχρωμοι 33mm DL733 | symplegma.g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9" b="24445"/>
          <a:stretch/>
        </p:blipFill>
        <p:spPr bwMode="auto">
          <a:xfrm>
            <a:off x="6313928" y="1251082"/>
            <a:ext cx="2318012" cy="14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Στυλό Διαρκείας PRIMO F ballpoint – MegaMall.g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t="31813" r="17370" b="33150"/>
          <a:stretch/>
        </p:blipFill>
        <p:spPr bwMode="auto">
          <a:xfrm rot="5400000">
            <a:off x="4221124" y="4386228"/>
            <a:ext cx="3131274" cy="92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Διορθωτικό Υγρό Pritt 20ml (1 τεμάχιο) | Public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7" t="5600" r="32834" b="5600"/>
          <a:stretch/>
        </p:blipFill>
        <p:spPr bwMode="auto">
          <a:xfrm>
            <a:off x="4247456" y="3970100"/>
            <a:ext cx="92263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Ζελατίνες, Διαφάνειες, Eνισχυμένες Για Ντοσιέ, Α4, 10τεμ, Diakakis |  www.i-escap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8286" b="17714"/>
          <a:stretch/>
        </p:blipFill>
        <p:spPr bwMode="auto">
          <a:xfrm>
            <a:off x="865518" y="2375246"/>
            <a:ext cx="3375814" cy="220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X-83GTX Casio | Casio Battery Powered Scientific Calculator | 181-0189 |  RS Componen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722" y="3050262"/>
            <a:ext cx="1724494" cy="338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52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7796050" cy="5181600"/>
          </a:xfrm>
        </p:spPr>
        <p:txBody>
          <a:bodyPr>
            <a:normAutofit fontScale="85000" lnSpcReduction="10000"/>
          </a:bodyPr>
          <a:lstStyle/>
          <a:p>
            <a:r>
              <a:rPr lang="el-GR" sz="2800" dirty="0" smtClean="0"/>
              <a:t>Εργαστήρια </a:t>
            </a:r>
            <a:r>
              <a:rPr lang="el-GR" sz="2800" b="1" dirty="0"/>
              <a:t>Ε</a:t>
            </a:r>
            <a:endParaRPr lang="el-GR" sz="2400" dirty="0" smtClean="0"/>
          </a:p>
          <a:p>
            <a:pPr lvl="1"/>
            <a:r>
              <a:rPr lang="el-GR" sz="2400" dirty="0" smtClean="0"/>
              <a:t>Προγραμματιστικό μέρος σε </a:t>
            </a:r>
            <a:r>
              <a:rPr lang="en-US" sz="2400" dirty="0" smtClean="0"/>
              <a:t>Python</a:t>
            </a:r>
            <a:endParaRPr lang="en-US" dirty="0" smtClean="0"/>
          </a:p>
          <a:p>
            <a:pPr lvl="1"/>
            <a:endParaRPr lang="el-GR" sz="1100" dirty="0" smtClean="0"/>
          </a:p>
          <a:p>
            <a:pPr lvl="1"/>
            <a:r>
              <a:rPr lang="el-GR" sz="2400" dirty="0" smtClean="0"/>
              <a:t>Θα χρησιμοποιήσουμε τη γλώσσα ως «επιστημονικό» περιβάλλον</a:t>
            </a:r>
            <a:endParaRPr lang="el-GR" sz="1900" dirty="0"/>
          </a:p>
          <a:p>
            <a:pPr lvl="2"/>
            <a:r>
              <a:rPr lang="el-GR" dirty="0" smtClean="0"/>
              <a:t>Συγκεκριμένα, θα δουλέψουμε σε </a:t>
            </a:r>
            <a:r>
              <a:rPr lang="en-US" b="1" dirty="0" smtClean="0"/>
              <a:t>Jupyter Notebook</a:t>
            </a:r>
          </a:p>
          <a:p>
            <a:pPr lvl="2"/>
            <a:r>
              <a:rPr lang="el-GR" dirty="0" smtClean="0"/>
              <a:t>Περιβάλλον που επιτρέπει επεξηγηματικό κείμενο και ταυτόχρονη εκτέλεση κώδικα στην ίδια σελίδα (!)</a:t>
            </a:r>
            <a:endParaRPr lang="en-US" dirty="0" smtClean="0"/>
          </a:p>
          <a:p>
            <a:pPr lvl="2"/>
            <a:r>
              <a:rPr lang="el-GR" dirty="0" smtClean="0"/>
              <a:t>Τα εργαστήρια θα έχουν τη μορφή αρχείων που θα τα δουλεύετε στο σπίτι σας!</a:t>
            </a:r>
          </a:p>
          <a:p>
            <a:pPr lvl="1"/>
            <a:endParaRPr lang="el-GR" sz="1100" dirty="0" smtClean="0"/>
          </a:p>
          <a:p>
            <a:pPr lvl="1"/>
            <a:r>
              <a:rPr lang="el-GR" sz="2400" dirty="0" smtClean="0"/>
              <a:t>Για την εγκατάστασ</a:t>
            </a:r>
            <a:r>
              <a:rPr lang="el-GR" sz="2400" dirty="0"/>
              <a:t>η</a:t>
            </a:r>
            <a:r>
              <a:rPr lang="el-GR" sz="2400" dirty="0" smtClean="0"/>
              <a:t>, ακολουθήστε τις οδηγίες στη σελίδα του μαθήματος</a:t>
            </a:r>
          </a:p>
          <a:p>
            <a:pPr lvl="2"/>
            <a:r>
              <a:rPr lang="el-GR" dirty="0" smtClean="0"/>
              <a:t>Καρτέλα «Υλικό </a:t>
            </a:r>
            <a:r>
              <a:rPr lang="el-GR" dirty="0" smtClean="0">
                <a:sym typeface="Wingdings" panose="05000000000000000000" pitchFamily="2" charset="2"/>
              </a:rPr>
              <a:t> </a:t>
            </a:r>
            <a:r>
              <a:rPr lang="el-GR" dirty="0" smtClean="0"/>
              <a:t>Εργαστήρια»</a:t>
            </a:r>
          </a:p>
          <a:p>
            <a:pPr lvl="2"/>
            <a:endParaRPr lang="el-GR" sz="1200" dirty="0"/>
          </a:p>
          <a:p>
            <a:pPr lvl="1"/>
            <a:r>
              <a:rPr lang="el-GR" sz="2400" dirty="0"/>
              <a:t>Μετρούν </a:t>
            </a:r>
            <a:r>
              <a:rPr lang="el-GR" sz="2400" b="1" dirty="0" smtClean="0"/>
              <a:t>30% </a:t>
            </a:r>
            <a:r>
              <a:rPr lang="el-GR" sz="2400" b="1" dirty="0"/>
              <a:t>(προαιρετικά</a:t>
            </a:r>
            <a:r>
              <a:rPr lang="el-GR" sz="2400" b="1" dirty="0" smtClean="0"/>
              <a:t>)</a:t>
            </a:r>
          </a:p>
          <a:p>
            <a:pPr lvl="1"/>
            <a:r>
              <a:rPr lang="el-GR" sz="2400" dirty="0" smtClean="0"/>
              <a:t>Ατομικά: </a:t>
            </a:r>
            <a:r>
              <a:rPr lang="el-GR" sz="2400" dirty="0"/>
              <a:t>αντιγραφή          </a:t>
            </a:r>
            <a:r>
              <a:rPr lang="el-GR" sz="2400" b="1" dirty="0" smtClean="0"/>
              <a:t>Ε</a:t>
            </a:r>
            <a:r>
              <a:rPr lang="el-GR" sz="2400" dirty="0" smtClean="0"/>
              <a:t> </a:t>
            </a:r>
            <a:r>
              <a:rPr lang="el-GR" sz="2400" dirty="0"/>
              <a:t>= 0.0 , σε όλους/</a:t>
            </a:r>
            <a:r>
              <a:rPr lang="el-GR" sz="2400" dirty="0" err="1"/>
              <a:t>ες</a:t>
            </a:r>
            <a:r>
              <a:rPr lang="el-GR" sz="2400" dirty="0"/>
              <a:t> όσοι/</a:t>
            </a:r>
            <a:r>
              <a:rPr lang="el-GR" sz="2400" dirty="0" err="1"/>
              <a:t>ες</a:t>
            </a:r>
            <a:r>
              <a:rPr lang="el-GR" sz="2400" dirty="0"/>
              <a:t> συμμετέχουν σε αυτή!</a:t>
            </a:r>
          </a:p>
          <a:p>
            <a:pPr lvl="2"/>
            <a:r>
              <a:rPr lang="el-GR" dirty="0"/>
              <a:t>Αντιγραφή ≠ συζήτηση μεταξύ σας!</a:t>
            </a:r>
            <a:endParaRPr lang="en-US" dirty="0"/>
          </a:p>
          <a:p>
            <a:pPr lvl="1"/>
            <a:endParaRPr lang="el-GR" sz="2400" b="1" dirty="0"/>
          </a:p>
          <a:p>
            <a:pPr lvl="1"/>
            <a:endParaRPr lang="en-US" dirty="0" smtClean="0"/>
          </a:p>
        </p:txBody>
      </p:sp>
      <p:pic>
        <p:nvPicPr>
          <p:cNvPr id="2052" name="Picture 4" descr="Python Logo, symbol, meaning, history,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62000"/>
            <a:ext cx="2221090" cy="124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601064" y="5589640"/>
            <a:ext cx="461863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7905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7872250" cy="4776108"/>
          </a:xfrm>
        </p:spPr>
        <p:txBody>
          <a:bodyPr>
            <a:normAutofit/>
          </a:bodyPr>
          <a:lstStyle/>
          <a:p>
            <a:r>
              <a:rPr lang="el-GR" dirty="0" smtClean="0"/>
              <a:t>Τελική εξέταση (</a:t>
            </a:r>
            <a:r>
              <a:rPr lang="el-GR" b="1" dirty="0" smtClean="0"/>
              <a:t>Τ</a:t>
            </a:r>
            <a:r>
              <a:rPr lang="el-GR" dirty="0" smtClean="0"/>
              <a:t>)</a:t>
            </a:r>
          </a:p>
          <a:p>
            <a:endParaRPr lang="el-GR" dirty="0" smtClean="0"/>
          </a:p>
          <a:p>
            <a:pPr lvl="1"/>
            <a:r>
              <a:rPr lang="el-GR" dirty="0" smtClean="0"/>
              <a:t>Μετρά 50%</a:t>
            </a:r>
            <a:r>
              <a:rPr lang="en-US" dirty="0" smtClean="0"/>
              <a:t> </a:t>
            </a:r>
            <a:r>
              <a:rPr lang="el-GR" dirty="0" smtClean="0"/>
              <a:t>(ή 100%) στο συνολικό βαθμό</a:t>
            </a:r>
            <a:endParaRPr lang="en-US" dirty="0" smtClean="0"/>
          </a:p>
          <a:p>
            <a:pPr lvl="1"/>
            <a:endParaRPr lang="el-GR" dirty="0" smtClean="0"/>
          </a:p>
          <a:p>
            <a:pPr lvl="1"/>
            <a:r>
              <a:rPr lang="el-GR" dirty="0" smtClean="0"/>
              <a:t>Διεξάγεται με </a:t>
            </a:r>
            <a:r>
              <a:rPr lang="el-GR" b="1" dirty="0" smtClean="0"/>
              <a:t>ανοιχτό </a:t>
            </a:r>
            <a:r>
              <a:rPr lang="el-GR" b="1" dirty="0" err="1" smtClean="0"/>
              <a:t>τυπολόγιο</a:t>
            </a:r>
            <a:endParaRPr lang="el-GR" b="1" dirty="0" smtClean="0"/>
          </a:p>
          <a:p>
            <a:pPr lvl="1"/>
            <a:endParaRPr lang="el-GR" b="1" dirty="0"/>
          </a:p>
          <a:p>
            <a:pPr lvl="1"/>
            <a:r>
              <a:rPr lang="el-GR" dirty="0" smtClean="0"/>
              <a:t>Θέματα ανάπτυξης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l-GR" dirty="0" smtClean="0"/>
              <a:t>Η σελίδα «Εξετάσεις» στο </a:t>
            </a:r>
            <a:r>
              <a:rPr lang="en-US" dirty="0" smtClean="0"/>
              <a:t>site </a:t>
            </a:r>
            <a:r>
              <a:rPr lang="el-GR" dirty="0" smtClean="0"/>
              <a:t>του μαθήματος έχει πλούσιο υλικό</a:t>
            </a:r>
            <a:endParaRPr lang="el-GR" dirty="0"/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9767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Περίγραμμα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670422"/>
          </a:xfrm>
        </p:spPr>
        <p:txBody>
          <a:bodyPr>
            <a:normAutofit/>
          </a:bodyPr>
          <a:lstStyle/>
          <a:p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Εισαγωγή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800" dirty="0" smtClean="0"/>
              <a:t>Στόχος</a:t>
            </a:r>
          </a:p>
          <a:p>
            <a:r>
              <a:rPr lang="el-GR" sz="2800" dirty="0"/>
              <a:t>Σχέδιο </a:t>
            </a:r>
            <a:r>
              <a:rPr lang="el-GR" sz="2800" dirty="0" smtClean="0"/>
              <a:t>Μαθήματος</a:t>
            </a:r>
          </a:p>
          <a:p>
            <a:r>
              <a:rPr lang="el-GR" sz="2800" dirty="0" smtClean="0"/>
              <a:t>Διδασκαλία</a:t>
            </a:r>
            <a:endParaRPr lang="en-US" sz="2800" dirty="0" smtClean="0"/>
          </a:p>
          <a:p>
            <a:r>
              <a:rPr lang="el-GR" sz="2800" dirty="0" smtClean="0"/>
              <a:t>Διαλέξεις</a:t>
            </a:r>
          </a:p>
          <a:p>
            <a:r>
              <a:rPr lang="el-GR" sz="2800" dirty="0" smtClean="0"/>
              <a:t>Αξιολόγηση</a:t>
            </a:r>
          </a:p>
          <a:p>
            <a:r>
              <a:rPr lang="el-GR" sz="2800" dirty="0" smtClean="0"/>
              <a:t>Βιβλιογραφία</a:t>
            </a:r>
          </a:p>
          <a:p>
            <a:r>
              <a:rPr lang="el-GR" sz="2800" dirty="0"/>
              <a:t>Επικοινωνία</a:t>
            </a:r>
          </a:p>
          <a:p>
            <a:pPr marL="68580" indent="0">
              <a:buNone/>
            </a:pPr>
            <a:endParaRPr lang="el-GR" sz="2800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1110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11147"/>
            <a:ext cx="6206279" cy="6383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853292"/>
            <a:ext cx="7872250" cy="4776108"/>
          </a:xfrm>
        </p:spPr>
        <p:txBody>
          <a:bodyPr>
            <a:normAutofit/>
          </a:bodyPr>
          <a:lstStyle/>
          <a:p>
            <a:r>
              <a:rPr lang="el-GR" dirty="0" smtClean="0"/>
              <a:t>Υπόδειγμα </a:t>
            </a:r>
            <a:br>
              <a:rPr lang="el-GR" dirty="0" smtClean="0"/>
            </a:br>
            <a:r>
              <a:rPr lang="el-GR" dirty="0" smtClean="0"/>
              <a:t>τυπολογίου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32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Ερωτήσεις?</a:t>
            </a:r>
            <a:endParaRPr lang="el-G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91400" cy="489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178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5140" y="14478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Στατιστικά Μαθήματος</a:t>
            </a:r>
            <a:r>
              <a:rPr lang="en-US" sz="2000" dirty="0" smtClean="0"/>
              <a:t> (2015-</a:t>
            </a:r>
            <a:r>
              <a:rPr lang="el-GR" sz="2000" dirty="0" smtClean="0"/>
              <a:t>22</a:t>
            </a:r>
            <a:r>
              <a:rPr lang="en-US" sz="2000" dirty="0" smtClean="0"/>
              <a:t>)</a:t>
            </a:r>
            <a:endParaRPr lang="el-GR" sz="2000" dirty="0"/>
          </a:p>
        </p:txBody>
      </p:sp>
      <p:pic>
        <p:nvPicPr>
          <p:cNvPr id="3074" name="Picture 2" descr="Math &amp;amp; Stat Reviews | STAT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29" y="694891"/>
            <a:ext cx="2306038" cy="2306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516" t="4109" r="8651"/>
          <a:stretch/>
        </p:blipFill>
        <p:spPr>
          <a:xfrm>
            <a:off x="520267" y="1981200"/>
            <a:ext cx="5860151" cy="3352800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3124200" y="5334001"/>
            <a:ext cx="5459797" cy="1167526"/>
          </a:xfrm>
          <a:prstGeom prst="horizontalScroll">
            <a:avLst>
              <a:gd name="adj" fmla="val 503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400" dirty="0" smtClean="0">
                <a:solidFill>
                  <a:schemeClr val="tx1"/>
                </a:solidFill>
              </a:rPr>
              <a:t>Το 2017-18, </a:t>
            </a:r>
            <a:r>
              <a:rPr lang="el-GR" sz="1400" b="1" dirty="0" smtClean="0">
                <a:solidFill>
                  <a:schemeClr val="tx1"/>
                </a:solidFill>
              </a:rPr>
              <a:t>172 </a:t>
            </a:r>
            <a:r>
              <a:rPr lang="el-GR" sz="1400" dirty="0" smtClean="0">
                <a:solidFill>
                  <a:schemeClr val="tx1"/>
                </a:solidFill>
              </a:rPr>
              <a:t>φοιτητές (στους </a:t>
            </a:r>
            <a:r>
              <a:rPr lang="el-GR" sz="1400" b="1" dirty="0" smtClean="0">
                <a:solidFill>
                  <a:schemeClr val="tx1"/>
                </a:solidFill>
              </a:rPr>
              <a:t>392</a:t>
            </a:r>
            <a:r>
              <a:rPr lang="el-GR" sz="1400" dirty="0" smtClean="0">
                <a:solidFill>
                  <a:schemeClr val="tx1"/>
                </a:solidFill>
              </a:rPr>
              <a:t>) ήταν εντελώς </a:t>
            </a:r>
            <a:r>
              <a:rPr lang="el-GR" sz="1400" b="1" u="sng" dirty="0" smtClean="0">
                <a:solidFill>
                  <a:schemeClr val="tx1"/>
                </a:solidFill>
              </a:rPr>
              <a:t>ανενεργοί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400" dirty="0" smtClean="0">
                <a:solidFill>
                  <a:schemeClr val="tx1"/>
                </a:solidFill>
              </a:rPr>
              <a:t>Χωρίς αυτούς, ποσοστό επιτυχίας: </a:t>
            </a:r>
            <a:r>
              <a:rPr lang="el-GR" sz="1400" b="1" dirty="0" smtClean="0">
                <a:solidFill>
                  <a:schemeClr val="tx1"/>
                </a:solidFill>
              </a:rPr>
              <a:t>37%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400" dirty="0" smtClean="0">
                <a:solidFill>
                  <a:schemeClr val="tx1"/>
                </a:solidFill>
              </a:rPr>
              <a:t>Πέρσι</a:t>
            </a:r>
            <a:r>
              <a:rPr lang="en-US" sz="1400" dirty="0" smtClean="0">
                <a:solidFill>
                  <a:schemeClr val="tx1"/>
                </a:solidFill>
              </a:rPr>
              <a:t> (2021-22)</a:t>
            </a:r>
            <a:r>
              <a:rPr lang="el-GR" sz="1400" dirty="0" smtClean="0">
                <a:solidFill>
                  <a:schemeClr val="tx1"/>
                </a:solidFill>
              </a:rPr>
              <a:t>, </a:t>
            </a:r>
            <a:r>
              <a:rPr lang="el-GR" sz="1400" b="1" dirty="0" smtClean="0">
                <a:solidFill>
                  <a:schemeClr val="tx1"/>
                </a:solidFill>
              </a:rPr>
              <a:t>164</a:t>
            </a:r>
            <a:r>
              <a:rPr lang="el-GR" sz="1400" dirty="0" smtClean="0">
                <a:solidFill>
                  <a:schemeClr val="tx1"/>
                </a:solidFill>
              </a:rPr>
              <a:t> φοιτητές (στους </a:t>
            </a:r>
            <a:r>
              <a:rPr lang="el-GR" sz="1400" b="1" dirty="0" smtClean="0">
                <a:solidFill>
                  <a:schemeClr val="tx1"/>
                </a:solidFill>
              </a:rPr>
              <a:t>399</a:t>
            </a:r>
            <a:r>
              <a:rPr lang="el-GR" sz="1400" dirty="0" smtClean="0">
                <a:solidFill>
                  <a:schemeClr val="tx1"/>
                </a:solidFill>
              </a:rPr>
              <a:t>) ήταν εντελώς </a:t>
            </a:r>
            <a:r>
              <a:rPr lang="el-GR" sz="1400" b="1" u="sng" dirty="0" smtClean="0">
                <a:solidFill>
                  <a:schemeClr val="tx1"/>
                </a:solidFill>
              </a:rPr>
              <a:t>ανενεργοί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400" dirty="0" smtClean="0">
                <a:solidFill>
                  <a:schemeClr val="tx1"/>
                </a:solidFill>
              </a:rPr>
              <a:t>Χωρίς αυτούς, ποσοστό επιτυχίας:</a:t>
            </a:r>
            <a:r>
              <a:rPr lang="el-GR" sz="1400" b="1" dirty="0" smtClean="0">
                <a:solidFill>
                  <a:schemeClr val="tx1"/>
                </a:solidFill>
              </a:rPr>
              <a:t> 48.5%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5432082" y="4343400"/>
            <a:ext cx="533400" cy="457200"/>
          </a:xfrm>
          <a:prstGeom prst="flowChartConnec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Flowchart: Connector 8"/>
          <p:cNvSpPr/>
          <p:nvPr/>
        </p:nvSpPr>
        <p:spPr>
          <a:xfrm>
            <a:off x="6054275" y="6105525"/>
            <a:ext cx="550260" cy="278606"/>
          </a:xfrm>
          <a:prstGeom prst="flowChartConnec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Flowchart: Connector 9"/>
          <p:cNvSpPr/>
          <p:nvPr/>
        </p:nvSpPr>
        <p:spPr>
          <a:xfrm>
            <a:off x="2858327" y="4441482"/>
            <a:ext cx="533400" cy="45720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Flowchart: Connector 10"/>
          <p:cNvSpPr/>
          <p:nvPr/>
        </p:nvSpPr>
        <p:spPr>
          <a:xfrm>
            <a:off x="6026613" y="5695950"/>
            <a:ext cx="494473" cy="256145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642677" y="5623401"/>
            <a:ext cx="2306301" cy="481370"/>
          </a:xfrm>
          <a:prstGeom prst="verticalScroll">
            <a:avLst>
              <a:gd name="adj" fmla="val 13619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dirty="0" smtClean="0"/>
              <a:t>Ποσοστό: ~35%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29401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5140" y="14478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Στατιστικά Μαθήματος</a:t>
            </a:r>
            <a:r>
              <a:rPr lang="en-US" sz="2000" dirty="0" smtClean="0"/>
              <a:t> (2015-</a:t>
            </a:r>
            <a:r>
              <a:rPr lang="el-GR" sz="2000" dirty="0" smtClean="0"/>
              <a:t>22</a:t>
            </a:r>
            <a:r>
              <a:rPr lang="en-US" sz="2000" dirty="0" smtClean="0"/>
              <a:t>) </a:t>
            </a:r>
            <a:r>
              <a:rPr lang="el-GR" sz="2000" dirty="0" smtClean="0"/>
              <a:t>με βάση τους </a:t>
            </a:r>
            <a:r>
              <a:rPr lang="el-GR" sz="2000" b="1" dirty="0" smtClean="0"/>
              <a:t>ενεργούς φοιτητές</a:t>
            </a:r>
            <a:endParaRPr lang="el-GR" sz="2000" b="1" dirty="0"/>
          </a:p>
        </p:txBody>
      </p:sp>
      <p:pic>
        <p:nvPicPr>
          <p:cNvPr id="3074" name="Picture 2" descr="Math &amp;amp; Stat Reviews | STAT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29" y="694891"/>
            <a:ext cx="2306038" cy="2306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63066" y="5105400"/>
            <a:ext cx="2306301" cy="1295995"/>
          </a:xfrm>
          <a:prstGeom prst="verticalScroll">
            <a:avLst>
              <a:gd name="adj" fmla="val 11384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dirty="0" smtClean="0"/>
              <a:t>«Πραγματικό» </a:t>
            </a:r>
            <a:r>
              <a:rPr lang="el-GR" sz="2000" dirty="0"/>
              <a:t>π</a:t>
            </a:r>
            <a:r>
              <a:rPr lang="el-GR" sz="2000" dirty="0" smtClean="0"/>
              <a:t>οσοστό:</a:t>
            </a:r>
            <a:r>
              <a:rPr lang="el-GR" sz="1400" dirty="0" smtClean="0"/>
              <a:t/>
            </a:r>
            <a:br>
              <a:rPr lang="el-GR" sz="1400" dirty="0" smtClean="0"/>
            </a:br>
            <a:r>
              <a:rPr lang="el-GR" sz="2400" b="1" dirty="0" smtClean="0"/>
              <a:t>5</a:t>
            </a:r>
            <a:r>
              <a:rPr lang="en-US" sz="2400" b="1" dirty="0" smtClean="0"/>
              <a:t>6.6</a:t>
            </a:r>
            <a:r>
              <a:rPr lang="el-GR" sz="2400" b="1" dirty="0" smtClean="0"/>
              <a:t>%</a:t>
            </a:r>
            <a:r>
              <a:rPr lang="el-GR" b="1" dirty="0" smtClean="0"/>
              <a:t> </a:t>
            </a:r>
            <a:endParaRPr lang="el-GR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199" t="5860" r="8651"/>
          <a:stretch/>
        </p:blipFill>
        <p:spPr>
          <a:xfrm>
            <a:off x="511476" y="2133600"/>
            <a:ext cx="5860151" cy="334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9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Περίγραμμα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822822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Εισαγωγή</a:t>
            </a:r>
          </a:p>
          <a:p>
            <a:r>
              <a:rPr lang="el-GR" sz="2800" dirty="0" smtClean="0"/>
              <a:t>Στόχος</a:t>
            </a:r>
          </a:p>
          <a:p>
            <a:r>
              <a:rPr lang="el-GR" sz="2800" dirty="0"/>
              <a:t>Σχέδιο </a:t>
            </a:r>
            <a:r>
              <a:rPr lang="el-GR" sz="2800" dirty="0" smtClean="0"/>
              <a:t>Μαθήματος</a:t>
            </a:r>
          </a:p>
          <a:p>
            <a:r>
              <a:rPr lang="el-GR" sz="2800" dirty="0"/>
              <a:t>Διδασκαλία</a:t>
            </a:r>
          </a:p>
          <a:p>
            <a:r>
              <a:rPr lang="el-GR" sz="2800" dirty="0" smtClean="0"/>
              <a:t>Διαλέξεις</a:t>
            </a:r>
          </a:p>
          <a:p>
            <a:r>
              <a:rPr lang="el-GR" sz="2800" dirty="0" smtClean="0"/>
              <a:t>Αξιολόγηση</a:t>
            </a:r>
          </a:p>
          <a:p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Βιβλιογραφία</a:t>
            </a:r>
          </a:p>
          <a:p>
            <a:r>
              <a:rPr lang="el-GR" sz="2800" dirty="0" smtClean="0"/>
              <a:t>Επικοινωνία</a:t>
            </a:r>
            <a:endParaRPr lang="el-G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93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048" y="1447800"/>
            <a:ext cx="7872250" cy="4776108"/>
          </a:xfrm>
        </p:spPr>
        <p:txBody>
          <a:bodyPr>
            <a:normAutofit/>
          </a:bodyPr>
          <a:lstStyle/>
          <a:p>
            <a:r>
              <a:rPr lang="el-GR" dirty="0" smtClean="0"/>
              <a:t>Θα ήταν καλό να στηριχθείτε στις παραδόσεις και στο υλικό του διδάσκοντα</a:t>
            </a:r>
          </a:p>
          <a:p>
            <a:endParaRPr lang="en-US" dirty="0" smtClean="0"/>
          </a:p>
          <a:p>
            <a:r>
              <a:rPr lang="el-GR" dirty="0" smtClean="0"/>
              <a:t>Διαφάνειες</a:t>
            </a:r>
            <a:r>
              <a:rPr lang="en-US" dirty="0" smtClean="0"/>
              <a:t> </a:t>
            </a:r>
            <a:r>
              <a:rPr lang="el-GR" dirty="0" smtClean="0"/>
              <a:t>σε </a:t>
            </a:r>
            <a:r>
              <a:rPr lang="en-US" dirty="0" smtClean="0"/>
              <a:t>PDF/PPTX</a:t>
            </a:r>
            <a:r>
              <a:rPr lang="el-GR" dirty="0" smtClean="0"/>
              <a:t>:</a:t>
            </a:r>
          </a:p>
          <a:p>
            <a:pPr lvl="1"/>
            <a:r>
              <a:rPr lang="el-GR" dirty="0" smtClean="0"/>
              <a:t>Θα διανέμονται μέσω του </a:t>
            </a:r>
            <a:r>
              <a:rPr lang="en-US" dirty="0" smtClean="0"/>
              <a:t>site </a:t>
            </a:r>
            <a:r>
              <a:rPr lang="el-GR" dirty="0" smtClean="0"/>
              <a:t>του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μαθήματος</a:t>
            </a:r>
            <a:r>
              <a:rPr lang="en-US" dirty="0" smtClean="0"/>
              <a:t> </a:t>
            </a:r>
          </a:p>
          <a:p>
            <a:pPr lvl="2"/>
            <a:r>
              <a:rPr lang="en-US" b="1" dirty="0" smtClean="0">
                <a:hlinkClick r:id="rId2"/>
              </a:rPr>
              <a:t>https://www.csd.uoc.gr/~hy112/#lec</a:t>
            </a:r>
            <a:endParaRPr lang="el-GR" b="1" dirty="0" smtClean="0"/>
          </a:p>
          <a:p>
            <a:endParaRPr lang="en-US" dirty="0" smtClean="0"/>
          </a:p>
          <a:p>
            <a:r>
              <a:rPr lang="el-GR" dirty="0" smtClean="0"/>
              <a:t>Σημειώσεις</a:t>
            </a:r>
            <a:r>
              <a:rPr lang="en-US" dirty="0" smtClean="0"/>
              <a:t> </a:t>
            </a:r>
            <a:r>
              <a:rPr lang="el-GR" dirty="0" smtClean="0"/>
              <a:t>σε </a:t>
            </a:r>
            <a:r>
              <a:rPr lang="en-US" dirty="0" smtClean="0"/>
              <a:t>PDF</a:t>
            </a:r>
            <a:r>
              <a:rPr lang="el-GR" dirty="0" smtClean="0"/>
              <a:t>: </a:t>
            </a:r>
          </a:p>
          <a:p>
            <a:pPr lvl="1"/>
            <a:r>
              <a:rPr lang="el-GR" dirty="0" smtClean="0"/>
              <a:t>Βρίσκονται ήδη </a:t>
            </a:r>
            <a:r>
              <a:rPr lang="en-US" dirty="0" smtClean="0"/>
              <a:t>online </a:t>
            </a:r>
            <a:r>
              <a:rPr lang="el-GR" dirty="0" smtClean="0">
                <a:hlinkClick r:id="rId3"/>
              </a:rPr>
              <a:t>εδώ</a:t>
            </a:r>
            <a:endParaRPr lang="el-GR" dirty="0" smtClean="0"/>
          </a:p>
          <a:p>
            <a:pPr lvl="1"/>
            <a:r>
              <a:rPr lang="en-US" sz="1600" dirty="0">
                <a:hlinkClick r:id="rId3"/>
              </a:rPr>
              <a:t>https://www.csd.uoc.gr/~hy112/HY112-notes-v0.76.pdf</a:t>
            </a:r>
            <a:endParaRPr lang="en-US" sz="1600" dirty="0" smtClean="0"/>
          </a:p>
          <a:p>
            <a:endParaRPr lang="el-GR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688743"/>
            <a:ext cx="1998161" cy="1495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1835" y="4399420"/>
            <a:ext cx="1654240" cy="206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(</a:t>
            </a:r>
            <a:r>
              <a:rPr lang="el-GR" dirty="0" err="1" smtClean="0"/>
              <a:t>Εύδοξος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5738651" cy="477610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l-GR" dirty="0" smtClean="0"/>
              <a:t>Το προτεινόμενο σύγγραμμα θα είναι το:</a:t>
            </a:r>
            <a:endParaRPr lang="en-US" dirty="0" smtClean="0"/>
          </a:p>
          <a:p>
            <a:pPr lvl="1"/>
            <a:r>
              <a:rPr lang="el-GR" b="1" dirty="0" smtClean="0"/>
              <a:t>Φυσική</a:t>
            </a:r>
            <a:r>
              <a:rPr lang="el-GR" dirty="0" smtClean="0"/>
              <a:t>, των </a:t>
            </a:r>
            <a:r>
              <a:rPr lang="en-US" dirty="0" smtClean="0"/>
              <a:t>D. Halliday,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n-US" dirty="0" smtClean="0"/>
              <a:t>R. Resnick, J. Walker</a:t>
            </a:r>
          </a:p>
          <a:p>
            <a:r>
              <a:rPr lang="el-GR" dirty="0" smtClean="0"/>
              <a:t>που είναι από τα λίγα </a:t>
            </a:r>
            <a:r>
              <a:rPr lang="el-GR" dirty="0" err="1" smtClean="0"/>
              <a:t>συγγράμ</a:t>
            </a:r>
            <a:r>
              <a:rPr lang="el-GR" dirty="0" smtClean="0"/>
              <a:t>-</a:t>
            </a:r>
            <a:br>
              <a:rPr lang="el-GR" dirty="0" smtClean="0"/>
            </a:br>
            <a:r>
              <a:rPr lang="el-GR" dirty="0" err="1" smtClean="0"/>
              <a:t>ματα</a:t>
            </a:r>
            <a:r>
              <a:rPr lang="el-GR" dirty="0" smtClean="0"/>
              <a:t> διεθνούς εμβέλειας που περιλαμβάνει όλη τη διδακτέα </a:t>
            </a:r>
            <a:br>
              <a:rPr lang="el-GR" dirty="0" smtClean="0"/>
            </a:br>
            <a:r>
              <a:rPr lang="el-GR" dirty="0" smtClean="0"/>
              <a:t>ύλη!</a:t>
            </a:r>
          </a:p>
          <a:p>
            <a:pPr lvl="1"/>
            <a:r>
              <a:rPr lang="el-GR" dirty="0" smtClean="0"/>
              <a:t>Σας δίδεται στον «</a:t>
            </a:r>
            <a:r>
              <a:rPr lang="el-GR" dirty="0" err="1" smtClean="0"/>
              <a:t>Εύδοξο</a:t>
            </a:r>
            <a:r>
              <a:rPr lang="el-GR" dirty="0" smtClean="0"/>
              <a:t>».</a:t>
            </a:r>
            <a:endParaRPr lang="en-US" dirty="0" smtClean="0"/>
          </a:p>
          <a:p>
            <a:pPr lvl="1"/>
            <a:r>
              <a:rPr lang="el-GR" b="1" dirty="0"/>
              <a:t>Κωδικός </a:t>
            </a:r>
            <a:r>
              <a:rPr lang="el-GR" b="1" dirty="0" smtClean="0"/>
              <a:t>Βιβλίου: </a:t>
            </a:r>
            <a:r>
              <a:rPr lang="el-GR" b="1" dirty="0"/>
              <a:t>102075348</a:t>
            </a:r>
            <a:endParaRPr lang="el-GR" dirty="0"/>
          </a:p>
        </p:txBody>
      </p:sp>
      <p:pic>
        <p:nvPicPr>
          <p:cNvPr id="1026" name="Picture 2" descr="https://static.eudoxus.gr/books/48/cover-1020753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328332"/>
            <a:ext cx="2971800" cy="4127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1047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Περίγραμμα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670422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Εισαγωγή</a:t>
            </a:r>
          </a:p>
          <a:p>
            <a:r>
              <a:rPr lang="el-GR" sz="2800" dirty="0" smtClean="0"/>
              <a:t>Στόχος</a:t>
            </a:r>
          </a:p>
          <a:p>
            <a:r>
              <a:rPr lang="el-GR" sz="2800" dirty="0"/>
              <a:t>Σχέδιο </a:t>
            </a:r>
            <a:r>
              <a:rPr lang="el-GR" sz="2800" dirty="0" smtClean="0"/>
              <a:t>Μαθήματος</a:t>
            </a:r>
          </a:p>
          <a:p>
            <a:r>
              <a:rPr lang="el-GR" sz="2800" dirty="0"/>
              <a:t>Διδασκαλία</a:t>
            </a:r>
          </a:p>
          <a:p>
            <a:r>
              <a:rPr lang="el-GR" sz="2800" dirty="0" smtClean="0"/>
              <a:t>Διαλέξεις</a:t>
            </a:r>
          </a:p>
          <a:p>
            <a:r>
              <a:rPr lang="el-GR" sz="2800" dirty="0" smtClean="0"/>
              <a:t>Αξιολόγηση</a:t>
            </a:r>
          </a:p>
          <a:p>
            <a:r>
              <a:rPr lang="el-GR" sz="2800" dirty="0" smtClean="0"/>
              <a:t>Βιβλιογραφία</a:t>
            </a:r>
          </a:p>
          <a:p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936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Επικοινωνία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41" y="1302326"/>
            <a:ext cx="7872250" cy="5403274"/>
          </a:xfrm>
        </p:spPr>
        <p:txBody>
          <a:bodyPr>
            <a:normAutofit/>
          </a:bodyPr>
          <a:lstStyle/>
          <a:p>
            <a:r>
              <a:rPr lang="el-GR" u="sng" dirty="0" smtClean="0"/>
              <a:t>Μέσω ηλεκτρονικού ταχυδρομείου (</a:t>
            </a:r>
            <a:r>
              <a:rPr lang="en-US" u="sng" dirty="0" smtClean="0"/>
              <a:t>e-mail)</a:t>
            </a:r>
          </a:p>
          <a:p>
            <a:pPr marL="68580" indent="0">
              <a:buNone/>
            </a:pPr>
            <a:endParaRPr lang="en-US" sz="1100" dirty="0"/>
          </a:p>
          <a:p>
            <a:r>
              <a:rPr lang="el-GR" dirty="0" smtClean="0"/>
              <a:t>Εγγραφή στη λίστα του μαθήματος (</a:t>
            </a:r>
            <a:r>
              <a:rPr lang="en-US" dirty="0" smtClean="0">
                <a:hlinkClick r:id="rId2"/>
              </a:rPr>
              <a:t>hy112-list@csd.uoc.gr</a:t>
            </a:r>
            <a:r>
              <a:rPr lang="en-US" dirty="0" smtClean="0"/>
              <a:t>)</a:t>
            </a:r>
            <a:endParaRPr lang="el-GR" dirty="0" smtClean="0"/>
          </a:p>
          <a:p>
            <a:endParaRPr lang="en-US" sz="2000" dirty="0" smtClean="0"/>
          </a:p>
          <a:p>
            <a:pPr lvl="1"/>
            <a:r>
              <a:rPr lang="en-US" dirty="0" smtClean="0"/>
              <a:t>Mail </a:t>
            </a:r>
            <a:r>
              <a:rPr lang="el-GR" dirty="0" smtClean="0"/>
              <a:t>στο 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majordomo@csd.uoc.gr</a:t>
            </a:r>
            <a:endParaRPr lang="el-GR" dirty="0" smtClean="0"/>
          </a:p>
          <a:p>
            <a:pPr lvl="1"/>
            <a:endParaRPr lang="en-US" dirty="0" smtClean="0"/>
          </a:p>
          <a:p>
            <a:pPr lvl="1"/>
            <a:r>
              <a:rPr lang="el-GR" u="sng" dirty="0" smtClean="0"/>
              <a:t>Κενό</a:t>
            </a:r>
            <a:r>
              <a:rPr lang="el-GR" dirty="0" smtClean="0"/>
              <a:t> θέμα</a:t>
            </a:r>
          </a:p>
          <a:p>
            <a:pPr lvl="1"/>
            <a:endParaRPr lang="el-GR" dirty="0" smtClean="0"/>
          </a:p>
          <a:p>
            <a:pPr lvl="1"/>
            <a:r>
              <a:rPr lang="el-GR" dirty="0" smtClean="0"/>
              <a:t>Στο σώμα του </a:t>
            </a:r>
            <a:r>
              <a:rPr lang="en-US" dirty="0" smtClean="0"/>
              <a:t>mail </a:t>
            </a:r>
            <a:r>
              <a:rPr lang="el-GR" dirty="0" smtClean="0"/>
              <a:t>γράφετε: </a:t>
            </a:r>
            <a:r>
              <a:rPr lang="en-US" b="1" dirty="0" smtClean="0"/>
              <a:t>subscribe hy112-list</a:t>
            </a:r>
            <a:endParaRPr lang="el-GR" b="1" dirty="0" smtClean="0"/>
          </a:p>
          <a:p>
            <a:pPr lvl="1"/>
            <a:endParaRPr lang="en-US" b="1" dirty="0" smtClean="0"/>
          </a:p>
          <a:p>
            <a:pPr lvl="1"/>
            <a:r>
              <a:rPr lang="el-GR" dirty="0" smtClean="0"/>
              <a:t>Εγγραφήκατε! </a:t>
            </a:r>
            <a:r>
              <a:rPr lang="el-GR" dirty="0" smtClean="0">
                <a:sym typeface="Wingdings" panose="05000000000000000000" pitchFamily="2" charset="2"/>
              </a:rPr>
              <a:t></a:t>
            </a:r>
          </a:p>
          <a:p>
            <a:pPr lvl="2"/>
            <a:r>
              <a:rPr lang="el-GR" dirty="0" smtClean="0">
                <a:sym typeface="Wingdings" panose="05000000000000000000" pitchFamily="2" charset="2"/>
              </a:rPr>
              <a:t>Μπορείτε μετά να στέλνετε </a:t>
            </a:r>
            <a:r>
              <a:rPr lang="en-BS" dirty="0" smtClean="0">
                <a:sym typeface="Wingdings" panose="05000000000000000000" pitchFamily="2" charset="2"/>
              </a:rPr>
              <a:t>mails </a:t>
            </a:r>
            <a:r>
              <a:rPr lang="el-GR" dirty="0" smtClean="0">
                <a:sym typeface="Wingdings" panose="05000000000000000000" pitchFamily="2" charset="2"/>
              </a:rPr>
              <a:t>στο </a:t>
            </a:r>
            <a:r>
              <a:rPr lang="en-BS" dirty="0" smtClean="0">
                <a:sym typeface="Wingdings" panose="05000000000000000000" pitchFamily="2" charset="2"/>
                <a:hlinkClick r:id="rId2"/>
              </a:rPr>
              <a:t>hy112-list@csd.uoc.gr</a:t>
            </a:r>
            <a:r>
              <a:rPr lang="en-BS" dirty="0" smtClean="0">
                <a:sym typeface="Wingdings" panose="05000000000000000000" pitchFamily="2" charset="2"/>
              </a:rPr>
              <a:t> </a:t>
            </a:r>
            <a:r>
              <a:rPr lang="el-GR" dirty="0" smtClean="0">
                <a:sym typeface="Wingdings" panose="05000000000000000000" pitchFamily="2" charset="2"/>
              </a:rPr>
              <a:t>για τις ερωτήσεις σας (τις οποίες θα βλέπουν και οι υπόλοιποι εγγεγραμμένοι στη λίστα)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186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Επικοινωνία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41" y="1302326"/>
            <a:ext cx="7872250" cy="5250873"/>
          </a:xfrm>
        </p:spPr>
        <p:txBody>
          <a:bodyPr>
            <a:normAutofit/>
          </a:bodyPr>
          <a:lstStyle/>
          <a:p>
            <a:r>
              <a:rPr lang="el-GR" u="sng" dirty="0" smtClean="0"/>
              <a:t>Μέσω ηλεκτρονικού ταχυδρομείου (</a:t>
            </a:r>
            <a:r>
              <a:rPr lang="en-US" u="sng" dirty="0" smtClean="0"/>
              <a:t>e-mail</a:t>
            </a:r>
            <a:r>
              <a:rPr lang="en-US" u="sng" dirty="0" smtClean="0"/>
              <a:t>)</a:t>
            </a:r>
            <a:endParaRPr lang="en-BS" u="sng" dirty="0" smtClean="0"/>
          </a:p>
          <a:p>
            <a:r>
              <a:rPr lang="el-GR" dirty="0"/>
              <a:t>Εγγραφή στη λίστα του μαθήματος (</a:t>
            </a:r>
            <a:r>
              <a:rPr lang="en-US" dirty="0">
                <a:hlinkClick r:id="rId2"/>
              </a:rPr>
              <a:t>hy112-list@csd.uoc.gr</a:t>
            </a:r>
            <a:r>
              <a:rPr lang="en-US" dirty="0"/>
              <a:t>)</a:t>
            </a:r>
            <a:endParaRPr lang="el-GR" dirty="0"/>
          </a:p>
          <a:p>
            <a:endParaRPr lang="en-US" u="sng" dirty="0" smtClean="0"/>
          </a:p>
          <a:p>
            <a:pPr marL="68580" indent="0">
              <a:buNone/>
            </a:pP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162"/>
          <a:stretch/>
        </p:blipFill>
        <p:spPr>
          <a:xfrm>
            <a:off x="516607" y="2320413"/>
            <a:ext cx="81375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Περίγραμμα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670422"/>
          </a:xfrm>
        </p:spPr>
        <p:txBody>
          <a:bodyPr>
            <a:normAutofit lnSpcReduction="10000"/>
          </a:bodyPr>
          <a:lstStyle/>
          <a:p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Εισαγωγή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Τμήμα</a:t>
            </a:r>
          </a:p>
          <a:p>
            <a:pPr lvl="1"/>
            <a:r>
              <a:rPr lang="el-GR" sz="2400" dirty="0" smtClean="0"/>
              <a:t>Μάθημα</a:t>
            </a:r>
          </a:p>
          <a:p>
            <a:r>
              <a:rPr lang="el-GR" sz="2800" dirty="0" smtClean="0"/>
              <a:t>Στόχος</a:t>
            </a:r>
          </a:p>
          <a:p>
            <a:r>
              <a:rPr lang="el-GR" sz="2800" dirty="0"/>
              <a:t>Σχέδιο </a:t>
            </a:r>
            <a:r>
              <a:rPr lang="el-GR" sz="2800" dirty="0" smtClean="0"/>
              <a:t>Μαθήματος</a:t>
            </a:r>
          </a:p>
          <a:p>
            <a:r>
              <a:rPr lang="el-GR" sz="2800" dirty="0" smtClean="0"/>
              <a:t>Διδασκαλία</a:t>
            </a:r>
          </a:p>
          <a:p>
            <a:r>
              <a:rPr lang="el-GR" sz="2800" dirty="0" smtClean="0"/>
              <a:t>Διαλέξεις</a:t>
            </a:r>
          </a:p>
          <a:p>
            <a:r>
              <a:rPr lang="el-GR" sz="2800" dirty="0" smtClean="0"/>
              <a:t>Αξιολόγηση</a:t>
            </a:r>
          </a:p>
          <a:p>
            <a:r>
              <a:rPr lang="el-GR" sz="2800" dirty="0" smtClean="0"/>
              <a:t>Βιβλιογραφία</a:t>
            </a:r>
          </a:p>
          <a:p>
            <a:r>
              <a:rPr lang="el-GR" sz="2800" dirty="0" smtClean="0"/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805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Επικοινωνία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41" y="1302326"/>
            <a:ext cx="7872250" cy="5250873"/>
          </a:xfrm>
        </p:spPr>
        <p:txBody>
          <a:bodyPr>
            <a:normAutofit/>
          </a:bodyPr>
          <a:lstStyle/>
          <a:p>
            <a:pPr marL="365760" lvl="1" indent="0">
              <a:buNone/>
            </a:pPr>
            <a:endParaRPr lang="en-US" sz="1050" dirty="0"/>
          </a:p>
          <a:p>
            <a:r>
              <a:rPr lang="el-GR" dirty="0" smtClean="0"/>
              <a:t>Απορίες</a:t>
            </a:r>
            <a:r>
              <a:rPr lang="en-US" dirty="0"/>
              <a:t>/</a:t>
            </a:r>
            <a:r>
              <a:rPr lang="el-GR" dirty="0" smtClean="0"/>
              <a:t>ερωτήσεις: </a:t>
            </a:r>
            <a:r>
              <a:rPr lang="en-US" dirty="0" smtClean="0">
                <a:hlinkClick r:id="rId2"/>
              </a:rPr>
              <a:t>hy112-list@csd.uoc.gr</a:t>
            </a:r>
            <a:endParaRPr lang="el-GR" dirty="0" smtClean="0"/>
          </a:p>
          <a:p>
            <a:endParaRPr lang="en-US" dirty="0" smtClean="0"/>
          </a:p>
          <a:p>
            <a:r>
              <a:rPr lang="el-GR" dirty="0" smtClean="0"/>
              <a:t>Επικοινωνία με το διδάσκοντα: </a:t>
            </a:r>
            <a:r>
              <a:rPr lang="en-US" dirty="0" smtClean="0">
                <a:hlinkClick r:id="rId3"/>
              </a:rPr>
              <a:t>kafentz@csd.uoc.gr</a:t>
            </a:r>
            <a:endParaRPr lang="el-GR" dirty="0" smtClean="0"/>
          </a:p>
          <a:p>
            <a:endParaRPr lang="en-US" dirty="0" smtClean="0"/>
          </a:p>
          <a:p>
            <a:r>
              <a:rPr lang="el-GR" dirty="0" smtClean="0"/>
              <a:t>Επικοινωνία με τους βοηθούς: </a:t>
            </a:r>
            <a:r>
              <a:rPr lang="en-US" dirty="0" smtClean="0">
                <a:hlinkClick r:id="rId4"/>
              </a:rPr>
              <a:t>hy112@csd.uoc.gr</a:t>
            </a:r>
            <a:endParaRPr lang="en-US" dirty="0" smtClean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Οδηγίες σωστής επικοινωνίας (από το ΗΥ100)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https://www.csd.uoc.gr/~hy100/netiquette-gr.html</a:t>
            </a:r>
            <a:endParaRPr lang="el-GR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38350" y="5486400"/>
            <a:ext cx="6881650" cy="99060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266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Επικοινωνία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02326"/>
            <a:ext cx="8049491" cy="5250873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tx1"/>
                </a:solidFill>
              </a:rPr>
              <a:t>Αναφορές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l-GR" b="1" dirty="0" smtClean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http://graphics.stanford.edu/courses/cs348c</a:t>
            </a:r>
            <a:r>
              <a:rPr lang="en-US" sz="1800" dirty="0" smtClean="0">
                <a:solidFill>
                  <a:schemeClr val="tx1"/>
                </a:solidFill>
              </a:rPr>
              <a:t>/</a:t>
            </a:r>
            <a:endParaRPr lang="el-GR" sz="1800" dirty="0" smtClean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https://www.sciencedirect.com/science/article/pii/S0094114X20302676</a:t>
            </a:r>
            <a:endParaRPr lang="el-GR" sz="1800" dirty="0" smtClean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http://www.crayonphysics.com/</a:t>
            </a:r>
            <a:endParaRPr lang="el-GR" sz="1800" dirty="0" smtClean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 smtClean="0">
                <a:solidFill>
                  <a:schemeClr val="tx1"/>
                </a:solidFill>
              </a:rPr>
              <a:t>https://speechprocessingbook.aalto.fi/Representations/Waveform.html</a:t>
            </a:r>
            <a:endParaRPr lang="el-GR" sz="1800" dirty="0" smtClean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l-GR" sz="1800" dirty="0" smtClean="0">
                <a:solidFill>
                  <a:schemeClr val="tx1"/>
                </a:solidFill>
              </a:rPr>
              <a:t>https://link.springer.com/content/pdf/10.1007/b137896.pdf</a:t>
            </a:r>
          </a:p>
          <a:p>
            <a:pPr marL="525780" indent="-457200">
              <a:buFont typeface="+mj-lt"/>
              <a:buAutoNum type="arabicPeriod"/>
            </a:pPr>
            <a:r>
              <a:rPr lang="en-GB" sz="1800" dirty="0" smtClean="0">
                <a:solidFill>
                  <a:schemeClr val="tx1"/>
                </a:solidFill>
              </a:rPr>
              <a:t>https://courses.engr.illinois.edu/ece110/sp2021/content/courseNotes/files/?samplingAndQuantization</a:t>
            </a:r>
            <a:endParaRPr lang="el-GR" sz="1800" dirty="0" smtClean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 smtClean="0">
                <a:solidFill>
                  <a:schemeClr val="tx1"/>
                </a:solidFill>
              </a:rPr>
              <a:t>https://www.electronics-tutorials.ws/combination/analogue-to-digital-converter.html</a:t>
            </a:r>
            <a:endParaRPr lang="el-GR" sz="1800" dirty="0" smtClean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https://www.ece.rutgers.edu/~orfanidi/ewa/ewa-1up.pdf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</a:t>
            </a:r>
            <a:r>
              <a:rPr lang="en-GB" sz="1800" dirty="0" smtClean="0">
                <a:solidFill>
                  <a:schemeClr val="tx1"/>
                </a:solidFill>
              </a:rPr>
              <a:t>lyk-n-moudan-new.chal.sch.gr/Downloads/Yliko/radio_TV_kef17.pdf</a:t>
            </a:r>
            <a:endParaRPr lang="el-GR" sz="1800" dirty="0" smtClean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https://www.cse.wustl.edu/~jain/tutorials/ftp/t_3opt.pdf</a:t>
            </a:r>
            <a:endParaRPr lang="el-GR" sz="1800" dirty="0" smtClean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endParaRPr lang="el-GR" dirty="0">
              <a:solidFill>
                <a:schemeClr val="accent1"/>
              </a:solidFill>
            </a:endParaRPr>
          </a:p>
          <a:p>
            <a:pPr marL="525780" indent="-457200">
              <a:buFont typeface="+mj-lt"/>
              <a:buAutoNum type="arabicPeriod"/>
            </a:pPr>
            <a:endParaRPr lang="el-GR" dirty="0" smtClean="0"/>
          </a:p>
          <a:p>
            <a:pPr marL="525780" indent="-457200">
              <a:buFont typeface="+mj-lt"/>
              <a:buAutoNum type="arabicPeriod"/>
            </a:pPr>
            <a:endParaRPr lang="en-US" dirty="0"/>
          </a:p>
          <a:p>
            <a:pPr marL="525780" indent="-457200">
              <a:buFont typeface="+mj-lt"/>
              <a:buAutoNum type="arabicPeriod"/>
            </a:pPr>
            <a:endPara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90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Ερωτήσεις?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02326"/>
            <a:ext cx="8049491" cy="5250873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What Questions Should You Ask During the Product Lifecycle? | Machine Desig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41" y="2133600"/>
            <a:ext cx="7796050" cy="4047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12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>
                <a:latin typeface="+mn-lt"/>
              </a:rPr>
              <a:t>Τέλος Διάλεξης</a:t>
            </a:r>
            <a:endParaRPr lang="el-GR" dirty="0">
              <a:latin typeface="+mn-lt"/>
            </a:endParaRPr>
          </a:p>
        </p:txBody>
      </p:sp>
      <p:pic>
        <p:nvPicPr>
          <p:cNvPr id="3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3898426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07138"/>
            <a:ext cx="3911316" cy="2993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733365" y="5410200"/>
            <a:ext cx="326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4"/>
              </a:rPr>
              <a:t>https://www.csd.uoc.gr/~hy112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69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890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890" y="1447800"/>
            <a:ext cx="7795710" cy="518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l-GR" dirty="0" smtClean="0"/>
              <a:t>Καλωσή</a:t>
            </a:r>
            <a:r>
              <a:rPr lang="el-GR" dirty="0"/>
              <a:t>λ</a:t>
            </a:r>
            <a:r>
              <a:rPr lang="el-GR" dirty="0" smtClean="0"/>
              <a:t>θατε στο Τμήμα!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CSD, UoC</a:t>
            </a:r>
            <a:r>
              <a:rPr lang="el-GR" dirty="0" smtClean="0"/>
              <a:t> : Πολύ απαιτητική σχολή!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l-GR" dirty="0" smtClean="0"/>
              <a:t>Παρότι η βάση εισαγωγής δεν το δείχνει…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Φέτος</a:t>
            </a:r>
            <a:r>
              <a:rPr lang="el-GR" b="1" dirty="0"/>
              <a:t>: </a:t>
            </a:r>
            <a:r>
              <a:rPr lang="el-GR" b="1" dirty="0" smtClean="0"/>
              <a:t>15617 </a:t>
            </a:r>
            <a:r>
              <a:rPr lang="el-GR" dirty="0" smtClean="0"/>
              <a:t>(202</a:t>
            </a:r>
            <a:r>
              <a:rPr lang="en-US" dirty="0" smtClean="0"/>
              <a:t>2</a:t>
            </a:r>
            <a:r>
              <a:rPr lang="el-GR" dirty="0" smtClean="0"/>
              <a:t>) - Μεγαλύτερη βάση από το 200</a:t>
            </a:r>
            <a:r>
              <a:rPr lang="en-US" dirty="0" smtClean="0"/>
              <a:t>7</a:t>
            </a:r>
            <a:r>
              <a:rPr lang="el-GR" dirty="0" smtClean="0"/>
              <a:t>!</a:t>
            </a:r>
          </a:p>
          <a:p>
            <a:pPr>
              <a:lnSpc>
                <a:spcPct val="120000"/>
              </a:lnSpc>
            </a:pPr>
            <a:endParaRPr lang="el-GR" sz="2600" dirty="0" smtClean="0"/>
          </a:p>
          <a:p>
            <a:pPr>
              <a:lnSpc>
                <a:spcPct val="120000"/>
              </a:lnSpc>
            </a:pPr>
            <a:endParaRPr lang="el-GR" sz="600" dirty="0"/>
          </a:p>
          <a:p>
            <a:pPr>
              <a:lnSpc>
                <a:spcPct val="120000"/>
              </a:lnSpc>
            </a:pPr>
            <a:endParaRPr lang="el-GR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l-GR" sz="3000" dirty="0"/>
          </a:p>
          <a:p>
            <a:pPr>
              <a:lnSpc>
                <a:spcPct val="120000"/>
              </a:lnSpc>
            </a:pPr>
            <a:endParaRPr lang="el-GR" sz="1200" dirty="0" smtClean="0"/>
          </a:p>
          <a:p>
            <a:pPr>
              <a:lnSpc>
                <a:spcPct val="120000"/>
              </a:lnSpc>
            </a:pPr>
            <a:r>
              <a:rPr lang="el-GR" dirty="0" smtClean="0"/>
              <a:t>Η βαθμολογία σας δεν (πρέπει να) έχει καμιά σημασία για την πορεία σας στην Τριτοβάθμια Εκπαίδευση!</a:t>
            </a:r>
          </a:p>
          <a:p>
            <a:pPr lvl="1">
              <a:lnSpc>
                <a:spcPct val="120000"/>
              </a:lnSpc>
            </a:pPr>
            <a:r>
              <a:rPr lang="el-GR" dirty="0" smtClean="0"/>
              <a:t>Ξεκινάτε (σχεδόν) από το μηδέν! </a:t>
            </a:r>
            <a:r>
              <a:rPr lang="el-GR" dirty="0" smtClean="0">
                <a:sym typeface="Wingdings" panose="05000000000000000000" pitchFamily="2" charset="2"/>
              </a:rPr>
              <a:t></a:t>
            </a:r>
            <a:endParaRPr lang="el-GR" dirty="0" smtClean="0"/>
          </a:p>
          <a:p>
            <a:pPr lvl="1">
              <a:lnSpc>
                <a:spcPct val="120000"/>
              </a:lnSpc>
            </a:pPr>
            <a:r>
              <a:rPr lang="el-GR" dirty="0"/>
              <a:t>Διδάσκων: 78</a:t>
            </a:r>
            <a:r>
              <a:rPr lang="el-GR" baseline="30000" dirty="0"/>
              <a:t>ος</a:t>
            </a:r>
            <a:r>
              <a:rPr lang="el-GR" dirty="0"/>
              <a:t>/120 εισακτέους (</a:t>
            </a:r>
            <a:r>
              <a:rPr lang="el-GR" b="1" dirty="0" smtClean="0"/>
              <a:t>17920, </a:t>
            </a:r>
            <a:r>
              <a:rPr lang="en-US" b="1" dirty="0" smtClean="0"/>
              <a:t>2001</a:t>
            </a:r>
            <a:r>
              <a:rPr lang="el-GR" dirty="0" smtClean="0"/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76400" y="3124200"/>
            <a:ext cx="5725674" cy="1865015"/>
            <a:chOff x="1676400" y="3124200"/>
            <a:chExt cx="5725674" cy="18650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289" t="11776" r="8544"/>
            <a:stretch/>
          </p:blipFill>
          <p:spPr>
            <a:xfrm>
              <a:off x="1676400" y="3124200"/>
              <a:ext cx="5725674" cy="1865015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2438400" y="3843339"/>
              <a:ext cx="4876800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424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77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1447800"/>
            <a:ext cx="7721686" cy="5181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l-GR" dirty="0" smtClean="0"/>
              <a:t>Τμήμα με υψηλού επιπέδου διδακτικό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κι ερευνητικό προσωπικό</a:t>
            </a:r>
            <a:endParaRPr lang="en-US" dirty="0" smtClean="0"/>
          </a:p>
          <a:p>
            <a:pPr>
              <a:lnSpc>
                <a:spcPct val="120000"/>
              </a:lnSpc>
            </a:pPr>
            <a:endParaRPr lang="en-US" sz="1000" dirty="0" smtClean="0"/>
          </a:p>
          <a:p>
            <a:pPr>
              <a:lnSpc>
                <a:spcPct val="120000"/>
              </a:lnSpc>
            </a:pPr>
            <a:r>
              <a:rPr lang="el-GR" dirty="0" smtClean="0"/>
              <a:t>Δυνατές συνεργασίες με βιομηχανία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και έρευνα</a:t>
            </a:r>
          </a:p>
          <a:p>
            <a:pPr>
              <a:lnSpc>
                <a:spcPct val="120000"/>
              </a:lnSpc>
            </a:pPr>
            <a:endParaRPr lang="en-US" sz="1050" dirty="0" smtClean="0"/>
          </a:p>
          <a:p>
            <a:pPr>
              <a:lnSpc>
                <a:spcPct val="120000"/>
              </a:lnSpc>
            </a:pPr>
            <a:r>
              <a:rPr lang="el-GR" dirty="0" smtClean="0"/>
              <a:t>Υψηλό επίπεδο σπουδών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Στην κατάταξη των </a:t>
            </a:r>
            <a:r>
              <a:rPr lang="el-GR" b="1" dirty="0">
                <a:solidFill>
                  <a:schemeClr val="tx1"/>
                </a:solidFill>
              </a:rPr>
              <a:t>Times </a:t>
            </a:r>
            <a:r>
              <a:rPr lang="el-GR" b="1" dirty="0" err="1">
                <a:solidFill>
                  <a:schemeClr val="tx1"/>
                </a:solidFill>
              </a:rPr>
              <a:t>Higher</a:t>
            </a:r>
            <a:r>
              <a:rPr lang="el-GR" b="1" dirty="0">
                <a:solidFill>
                  <a:schemeClr val="tx1"/>
                </a:solidFill>
              </a:rPr>
              <a:t> </a:t>
            </a:r>
            <a:r>
              <a:rPr lang="el-GR" b="1" dirty="0" err="1" smtClean="0">
                <a:solidFill>
                  <a:schemeClr val="tx1"/>
                </a:solidFill>
              </a:rPr>
              <a:t>Education</a:t>
            </a:r>
            <a:r>
              <a:rPr lang="el-GR" b="1" dirty="0"/>
              <a:t>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dirty="0" smtClean="0"/>
              <a:t>(THE</a:t>
            </a:r>
            <a:r>
              <a:rPr lang="el-GR" dirty="0"/>
              <a:t>) για το </a:t>
            </a:r>
            <a:r>
              <a:rPr lang="el-GR" dirty="0" smtClean="0"/>
              <a:t>2019</a:t>
            </a:r>
            <a:r>
              <a:rPr lang="en-US" dirty="0" smtClean="0"/>
              <a:t> </a:t>
            </a:r>
            <a:r>
              <a:rPr lang="el-GR" dirty="0" smtClean="0"/>
              <a:t>και 2020, το</a:t>
            </a:r>
            <a:r>
              <a:rPr lang="en-US" dirty="0" smtClean="0"/>
              <a:t> </a:t>
            </a:r>
            <a:r>
              <a:rPr lang="el-GR" dirty="0" smtClean="0"/>
              <a:t>Πανεπιστήμιο Κρήτης</a:t>
            </a:r>
            <a:r>
              <a:rPr lang="en-US" dirty="0" smtClean="0"/>
              <a:t> </a:t>
            </a:r>
            <a:r>
              <a:rPr lang="el-GR" dirty="0" smtClean="0"/>
              <a:t>βρίσκεται στην </a:t>
            </a:r>
            <a:r>
              <a:rPr lang="el-GR" dirty="0"/>
              <a:t>πρώτη θέση </a:t>
            </a:r>
            <a:r>
              <a:rPr lang="el-GR" dirty="0" smtClean="0"/>
              <a:t>μεταξύ </a:t>
            </a:r>
            <a:r>
              <a:rPr lang="el-GR" dirty="0"/>
              <a:t>των </a:t>
            </a:r>
            <a:r>
              <a:rPr lang="el-GR" dirty="0" smtClean="0"/>
              <a:t>Ελληνικών Πανεπιστημίων</a:t>
            </a:r>
            <a:endParaRPr lang="el-GR" dirty="0"/>
          </a:p>
          <a:p>
            <a:pPr lvl="1">
              <a:lnSpc>
                <a:spcPct val="120000"/>
              </a:lnSpc>
            </a:pPr>
            <a:r>
              <a:rPr lang="el-GR" dirty="0" smtClean="0"/>
              <a:t>Για </a:t>
            </a:r>
            <a:r>
              <a:rPr lang="el-GR" dirty="0"/>
              <a:t>το πεδίο της </a:t>
            </a:r>
            <a:r>
              <a:rPr lang="el-GR" b="1" dirty="0"/>
              <a:t>Επιστήμης Υπολογιστών </a:t>
            </a:r>
            <a:r>
              <a:rPr lang="el-GR" dirty="0" smtClean="0"/>
              <a:t>(</a:t>
            </a:r>
            <a:r>
              <a:rPr lang="el-GR" dirty="0"/>
              <a:t>Computer Science) στη λίστα των </a:t>
            </a:r>
            <a:r>
              <a:rPr lang="en-US" b="1" dirty="0" smtClean="0">
                <a:solidFill>
                  <a:schemeClr val="tx1"/>
                </a:solidFill>
              </a:rPr>
              <a:t>4</a:t>
            </a:r>
            <a:r>
              <a:rPr lang="el-GR" b="1" dirty="0" smtClean="0">
                <a:solidFill>
                  <a:schemeClr val="tx1"/>
                </a:solidFill>
              </a:rPr>
              <a:t>00</a:t>
            </a:r>
            <a:r>
              <a:rPr lang="el-GR" dirty="0" smtClean="0">
                <a:solidFill>
                  <a:schemeClr val="tx1"/>
                </a:solidFill>
              </a:rPr>
              <a:t> κορυφαίων </a:t>
            </a:r>
            <a:r>
              <a:rPr lang="el-GR" dirty="0">
                <a:solidFill>
                  <a:schemeClr val="tx1"/>
                </a:solidFill>
              </a:rPr>
              <a:t>τμημάτων</a:t>
            </a:r>
            <a:r>
              <a:rPr lang="el-GR" dirty="0"/>
              <a:t> του κόσμου </a:t>
            </a:r>
            <a:r>
              <a:rPr lang="el-GR" dirty="0" smtClean="0"/>
              <a:t>περιλαμβάνονται δυο μόνο Ελληνικά τμήματα, ένα εκ των οποίων είναι το τμήμα μας</a:t>
            </a:r>
            <a:endParaRPr lang="el-GR" sz="1400" dirty="0" smtClean="0"/>
          </a:p>
          <a:p>
            <a:pPr lvl="1">
              <a:lnSpc>
                <a:spcPct val="120000"/>
              </a:lnSpc>
            </a:pPr>
            <a:r>
              <a:rPr lang="el-GR" dirty="0" smtClean="0"/>
              <a:t>Αντανακλά στο κύρος των αποφοίτων</a:t>
            </a:r>
            <a:endParaRPr lang="el-GR" dirty="0"/>
          </a:p>
          <a:p>
            <a:pPr>
              <a:lnSpc>
                <a:spcPct val="120000"/>
              </a:lnSpc>
            </a:pPr>
            <a:endParaRPr lang="en-US" sz="1000" dirty="0" smtClean="0"/>
          </a:p>
          <a:p>
            <a:pPr>
              <a:lnSpc>
                <a:spcPct val="120000"/>
              </a:lnSpc>
            </a:pPr>
            <a:r>
              <a:rPr lang="el-GR" dirty="0" smtClean="0"/>
              <a:t>Δύσκολοι καιροί, λίγες οι ευκαιρίες…</a:t>
            </a:r>
          </a:p>
          <a:p>
            <a:pPr>
              <a:lnSpc>
                <a:spcPct val="120000"/>
              </a:lnSpc>
            </a:pPr>
            <a:endParaRPr lang="en-US" sz="2300" dirty="0" smtClean="0"/>
          </a:p>
          <a:p>
            <a:pPr>
              <a:lnSpc>
                <a:spcPct val="120000"/>
              </a:lnSpc>
            </a:pPr>
            <a:r>
              <a:rPr lang="el-GR" dirty="0" smtClean="0"/>
              <a:t>Για τους καλούς και ικανούς οι </a:t>
            </a:r>
            <a:r>
              <a:rPr lang="el-GR" dirty="0"/>
              <a:t>ευκαιρίες είναι πολλές!</a:t>
            </a:r>
          </a:p>
        </p:txBody>
      </p:sp>
      <p:pic>
        <p:nvPicPr>
          <p:cNvPr id="1026" name="Picture 2" descr="https://www.csd.uoc.gr/CSD/uploaded_files/ranking20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885" y="800340"/>
            <a:ext cx="3235859" cy="1211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www.csd.uoc.gr/CSD/uploaded_files/THE_UoC_2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859" y="2057400"/>
            <a:ext cx="3201909" cy="1489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885" y="5029200"/>
            <a:ext cx="3218883" cy="1107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183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Περίγραμμα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7415050" cy="5029200"/>
          </a:xfrm>
        </p:spPr>
        <p:txBody>
          <a:bodyPr>
            <a:normAutofit/>
          </a:bodyPr>
          <a:lstStyle/>
          <a:p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Εισαγωγή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l-GR" sz="2400" dirty="0" smtClean="0"/>
              <a:t>Τμήμα</a:t>
            </a:r>
          </a:p>
          <a:p>
            <a:pPr lvl="1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Μάθημα</a:t>
            </a:r>
          </a:p>
          <a:p>
            <a:r>
              <a:rPr lang="el-GR" sz="2800" dirty="0" smtClean="0"/>
              <a:t>Στόχος</a:t>
            </a:r>
          </a:p>
          <a:p>
            <a:r>
              <a:rPr lang="el-GR" sz="2800" dirty="0"/>
              <a:t>Σχέδιο </a:t>
            </a:r>
            <a:r>
              <a:rPr lang="el-GR" sz="2800" dirty="0" smtClean="0"/>
              <a:t>Μαθήματος</a:t>
            </a:r>
          </a:p>
          <a:p>
            <a:r>
              <a:rPr lang="el-GR" sz="2800" dirty="0" smtClean="0"/>
              <a:t>Διδασκαλία</a:t>
            </a:r>
          </a:p>
          <a:p>
            <a:r>
              <a:rPr lang="el-GR" sz="2800" dirty="0" smtClean="0"/>
              <a:t>Διαλέξεις</a:t>
            </a:r>
          </a:p>
          <a:p>
            <a:r>
              <a:rPr lang="el-GR" sz="2800" dirty="0" smtClean="0"/>
              <a:t>Αξιολόγηση</a:t>
            </a:r>
          </a:p>
          <a:p>
            <a:r>
              <a:rPr lang="el-GR" sz="2800" dirty="0" smtClean="0"/>
              <a:t>Βιβλιογραφία</a:t>
            </a:r>
          </a:p>
          <a:p>
            <a:r>
              <a:rPr lang="el-GR" sz="2800" dirty="0" smtClean="0"/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94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Εισαγωγή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24000"/>
            <a:ext cx="7872250" cy="5105400"/>
          </a:xfrm>
        </p:spPr>
        <p:txBody>
          <a:bodyPr>
            <a:normAutofit/>
          </a:bodyPr>
          <a:lstStyle/>
          <a:p>
            <a:r>
              <a:rPr lang="el-GR" b="1" dirty="0" smtClean="0"/>
              <a:t>ΗΥ112 – Φυσική</a:t>
            </a:r>
          </a:p>
          <a:p>
            <a:pPr lvl="1"/>
            <a:r>
              <a:rPr lang="el-GR" dirty="0"/>
              <a:t>Δε θα βρείτε πολλή </a:t>
            </a:r>
            <a:r>
              <a:rPr lang="el-GR" dirty="0" smtClean="0"/>
              <a:t>«επιστήμη υπολογιστών» </a:t>
            </a:r>
            <a:r>
              <a:rPr lang="el-GR" dirty="0"/>
              <a:t>σε ένα εισαγωγικό μάθημα </a:t>
            </a:r>
            <a:r>
              <a:rPr lang="el-GR" dirty="0" smtClean="0"/>
              <a:t>Φυσικής </a:t>
            </a:r>
            <a:r>
              <a:rPr lang="el-GR" dirty="0" smtClean="0">
                <a:sym typeface="Wingdings" panose="05000000000000000000" pitchFamily="2" charset="2"/>
              </a:rPr>
              <a:t></a:t>
            </a:r>
          </a:p>
          <a:p>
            <a:pPr lvl="2"/>
            <a:r>
              <a:rPr lang="el-GR" dirty="0" smtClean="0">
                <a:sym typeface="Wingdings" panose="05000000000000000000" pitchFamily="2" charset="2"/>
              </a:rPr>
              <a:t>Βέβαια πολλές εφαρμογές της επιστήμης υπολογιστών βασίζονται σε βασικές αρχές της Φυσικής</a:t>
            </a:r>
          </a:p>
          <a:p>
            <a:pPr lvl="3"/>
            <a:r>
              <a:rPr lang="el-GR" dirty="0" smtClean="0">
                <a:sym typeface="Wingdings" panose="05000000000000000000" pitchFamily="2" charset="2"/>
              </a:rPr>
              <a:t>...πράγμα που ελπίζω να ανακαλύψουμε στο μάθημα</a:t>
            </a:r>
            <a:endParaRPr lang="el-GR" dirty="0"/>
          </a:p>
          <a:p>
            <a:pPr marL="68580" indent="0">
              <a:buNone/>
            </a:pPr>
            <a:endParaRPr lang="el-GR" sz="1100" dirty="0" smtClean="0"/>
          </a:p>
          <a:p>
            <a:pPr lvl="1"/>
            <a:r>
              <a:rPr lang="el-GR" dirty="0" smtClean="0"/>
              <a:t>Διδάχθηκε με την τρέχουσα (νέα) του μορφή για πρώτη φορά το 2015 ως μάθημα κορμού (υποχρεωτικό)</a:t>
            </a:r>
            <a:endParaRPr lang="en-US" dirty="0" smtClean="0"/>
          </a:p>
          <a:p>
            <a:pPr lvl="1"/>
            <a:r>
              <a:rPr lang="el-GR" dirty="0" smtClean="0"/>
              <a:t>Από το 2017, μάθημα </a:t>
            </a:r>
            <a:r>
              <a:rPr lang="el-GR" b="1" u="sng" dirty="0" smtClean="0"/>
              <a:t>Επιλογής</a:t>
            </a:r>
            <a:r>
              <a:rPr lang="el-GR" dirty="0" smtClean="0"/>
              <a:t> Ε1</a:t>
            </a:r>
          </a:p>
          <a:p>
            <a:pPr lvl="2"/>
            <a:r>
              <a:rPr lang="el-GR" dirty="0" smtClean="0"/>
              <a:t>Ε1: Μαθηματικών και Φυσικών Επιστημών</a:t>
            </a:r>
          </a:p>
          <a:p>
            <a:pPr lvl="2"/>
            <a:r>
              <a:rPr lang="el-GR" dirty="0" smtClean="0"/>
              <a:t>Χρειάζεστε κάποια λίγα (~2-3) τέτοια μαθήματα για να πάρετε το πτυχίο σας</a:t>
            </a:r>
          </a:p>
          <a:p>
            <a:pPr lvl="2"/>
            <a:r>
              <a:rPr lang="el-GR" dirty="0" smtClean="0"/>
              <a:t>Ας δούμε τι περιλαμβάνει</a:t>
            </a:r>
            <a:endParaRPr lang="en-US" dirty="0" smtClean="0"/>
          </a:p>
        </p:txBody>
      </p:sp>
      <p:pic>
        <p:nvPicPr>
          <p:cNvPr id="1026" name="Picture 2" descr="physics-chalkboard_cropped - Αγώνας της ΚρήτηςΑγώνας της Κρήτη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465" y="685800"/>
            <a:ext cx="2329135" cy="137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05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4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D876C97B-407F-4FB1-9C86-D974E3FB454E}" vid="{8F338C08-7CF6-4261-A979-A2464788D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Theme4</Template>
  <TotalTime>4686</TotalTime>
  <Words>1332</Words>
  <Application>Microsoft Office PowerPoint</Application>
  <PresentationFormat>On-screen Show (4:3)</PresentationFormat>
  <Paragraphs>458</Paragraphs>
  <Slides>53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Calibri</vt:lpstr>
      <vt:lpstr>Calibri Light</vt:lpstr>
      <vt:lpstr>Wingdings</vt:lpstr>
      <vt:lpstr>Wingdings 2</vt:lpstr>
      <vt:lpstr>Theme4</vt:lpstr>
      <vt:lpstr>PowerPoint Presentation</vt:lpstr>
      <vt:lpstr>HY112 Φυσική Ι</vt:lpstr>
      <vt:lpstr>Περίγραμμα</vt:lpstr>
      <vt:lpstr>Περίγραμμα</vt:lpstr>
      <vt:lpstr>Περίγραμμα</vt:lpstr>
      <vt:lpstr>Εισαγωγή</vt:lpstr>
      <vt:lpstr>Εισαγωγή</vt:lpstr>
      <vt:lpstr>Περίγραμμα</vt:lpstr>
      <vt:lpstr>Εισαγωγή</vt:lpstr>
      <vt:lpstr>Εισαγωγή</vt:lpstr>
      <vt:lpstr>Εισαγωγή</vt:lpstr>
      <vt:lpstr>Εισαγωγή</vt:lpstr>
      <vt:lpstr>Περίγραμμα</vt:lpstr>
      <vt:lpstr>Στόχος</vt:lpstr>
      <vt:lpstr>Περίγραμμα</vt:lpstr>
      <vt:lpstr>Σχέδιο Μαθήματος</vt:lpstr>
      <vt:lpstr>Ερωτήσεις?</vt:lpstr>
      <vt:lpstr>Περίγραμμα</vt:lpstr>
      <vt:lpstr>Διδάσκων</vt:lpstr>
      <vt:lpstr>Διδάσκων</vt:lpstr>
      <vt:lpstr>Διδάσκων</vt:lpstr>
      <vt:lpstr>Διδάσκων</vt:lpstr>
      <vt:lpstr>Διδάσκων</vt:lpstr>
      <vt:lpstr>Βοηθοί Διδασκαλίας</vt:lpstr>
      <vt:lpstr>Περίγραμμα</vt:lpstr>
      <vt:lpstr>Διαλέξεις</vt:lpstr>
      <vt:lpstr>Διαλέξεις</vt:lpstr>
      <vt:lpstr>Διαλέξεις</vt:lpstr>
      <vt:lpstr>Ερωτήσεις?</vt:lpstr>
      <vt:lpstr>Περίγραμμα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Ερωτήσεις?</vt:lpstr>
      <vt:lpstr>Αξιολόγηση</vt:lpstr>
      <vt:lpstr>Αξιολόγηση</vt:lpstr>
      <vt:lpstr>Περίγραμμα</vt:lpstr>
      <vt:lpstr>Βιβλιογραφία</vt:lpstr>
      <vt:lpstr>Βιβλιογραφία (Εύδοξος)</vt:lpstr>
      <vt:lpstr>Περίγραμμα</vt:lpstr>
      <vt:lpstr>Επικοινωνία</vt:lpstr>
      <vt:lpstr>Επικοινωνία</vt:lpstr>
      <vt:lpstr>Επικοινωνία</vt:lpstr>
      <vt:lpstr>Επικοινωνία</vt:lpstr>
      <vt:lpstr>Ερωτήσεις?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Anna Sfakianaki</cp:lastModifiedBy>
  <cp:revision>719</cp:revision>
  <dcterms:created xsi:type="dcterms:W3CDTF">2006-08-16T00:00:00Z</dcterms:created>
  <dcterms:modified xsi:type="dcterms:W3CDTF">2022-09-26T09:23:55Z</dcterms:modified>
  <cp:contentStatus/>
</cp:coreProperties>
</file>