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7" r:id="rId2"/>
    <p:sldId id="306" r:id="rId3"/>
    <p:sldId id="307" r:id="rId4"/>
    <p:sldId id="293" r:id="rId5"/>
    <p:sldId id="258" r:id="rId6"/>
    <p:sldId id="273" r:id="rId7"/>
    <p:sldId id="283" r:id="rId8"/>
    <p:sldId id="284" r:id="rId9"/>
    <p:sldId id="314" r:id="rId10"/>
    <p:sldId id="262" r:id="rId11"/>
    <p:sldId id="287" r:id="rId12"/>
    <p:sldId id="272" r:id="rId13"/>
    <p:sldId id="278" r:id="rId14"/>
    <p:sldId id="279" r:id="rId15"/>
    <p:sldId id="260" r:id="rId16"/>
    <p:sldId id="311" r:id="rId17"/>
    <p:sldId id="312" r:id="rId18"/>
    <p:sldId id="313" r:id="rId19"/>
    <p:sldId id="292" r:id="rId20"/>
    <p:sldId id="263" r:id="rId21"/>
    <p:sldId id="264" r:id="rId22"/>
    <p:sldId id="303" r:id="rId23"/>
    <p:sldId id="280" r:id="rId24"/>
    <p:sldId id="289" r:id="rId25"/>
    <p:sldId id="304" r:id="rId26"/>
    <p:sldId id="266" r:id="rId27"/>
    <p:sldId id="268" r:id="rId28"/>
    <p:sldId id="310" r:id="rId29"/>
    <p:sldId id="271" r:id="rId30"/>
    <p:sldId id="308" r:id="rId31"/>
    <p:sldId id="295" r:id="rId32"/>
    <p:sldId id="297" r:id="rId33"/>
    <p:sldId id="288" r:id="rId34"/>
    <p:sldId id="269" r:id="rId35"/>
    <p:sldId id="282" r:id="rId36"/>
    <p:sldId id="285" r:id="rId37"/>
    <p:sldId id="299" r:id="rId38"/>
    <p:sldId id="298" r:id="rId39"/>
    <p:sldId id="305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BA7BD-FE94-4B54-9205-769D9F98D8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735423-A1BA-4705-91A6-9A61FD55097E}">
      <dgm:prSet custT="1"/>
      <dgm:spPr/>
      <dgm:t>
        <a:bodyPr/>
        <a:lstStyle/>
        <a:p>
          <a:pPr algn="ctr" rtl="0"/>
          <a:r>
            <a:rPr lang="el-GR" sz="2800" dirty="0" smtClean="0"/>
            <a:t>Ώρες διδασκαλίας:</a:t>
          </a:r>
        </a:p>
        <a:p>
          <a:pPr algn="ctr" rtl="0"/>
          <a:r>
            <a:rPr lang="el-GR" sz="1800" b="1" dirty="0" smtClean="0"/>
            <a:t>1</a:t>
          </a:r>
          <a:r>
            <a:rPr lang="en-US" sz="1800" b="1" dirty="0" smtClean="0"/>
            <a:t>2</a:t>
          </a:r>
          <a:r>
            <a:rPr lang="el-GR" sz="1800" b="1" dirty="0" smtClean="0"/>
            <a:t>:00-1</a:t>
          </a:r>
          <a:r>
            <a:rPr lang="en-US" sz="1800" b="1" dirty="0" smtClean="0"/>
            <a:t>4</a:t>
          </a:r>
          <a:r>
            <a:rPr lang="el-GR" sz="1800" b="1" dirty="0" smtClean="0"/>
            <a:t>:00 Τρίτη</a:t>
          </a:r>
          <a:r>
            <a:rPr lang="en-US" sz="1800" b="1" dirty="0" smtClean="0"/>
            <a:t> (</a:t>
          </a:r>
          <a:r>
            <a:rPr lang="el-GR" sz="1800" b="1" dirty="0" smtClean="0"/>
            <a:t>ΑΜΦ. ΣΟ)</a:t>
          </a:r>
        </a:p>
        <a:p>
          <a:pPr algn="ctr" rtl="0"/>
          <a:r>
            <a:rPr lang="el-GR" sz="1800" b="1" dirty="0" smtClean="0"/>
            <a:t>1</a:t>
          </a:r>
          <a:r>
            <a:rPr lang="en-US" sz="1800" b="1" dirty="0" smtClean="0"/>
            <a:t>2</a:t>
          </a:r>
          <a:r>
            <a:rPr lang="el-GR" sz="1800" b="1" dirty="0" smtClean="0"/>
            <a:t>:00-1</a:t>
          </a:r>
          <a:r>
            <a:rPr lang="en-US" sz="1800" b="1" dirty="0" smtClean="0"/>
            <a:t>4</a:t>
          </a:r>
          <a:r>
            <a:rPr lang="el-GR" sz="1800" b="1" dirty="0" smtClean="0"/>
            <a:t>:00 Πέμπτη</a:t>
          </a:r>
          <a:r>
            <a:rPr lang="en-US" sz="1800" b="1" dirty="0" smtClean="0"/>
            <a:t> (</a:t>
          </a:r>
          <a:r>
            <a:rPr lang="el-GR" sz="1800" b="1" dirty="0" smtClean="0"/>
            <a:t>ΑΜΦ. Α)</a:t>
          </a:r>
        </a:p>
        <a:p>
          <a:pPr algn="ctr" rtl="0"/>
          <a:r>
            <a:rPr lang="el-GR" sz="1800" b="1" dirty="0" smtClean="0"/>
            <a:t>14:00-16:00 Παρασκευή (ΑΜΦ. Α </a:t>
          </a:r>
          <a:r>
            <a:rPr lang="en-US" sz="1800" b="1" dirty="0" smtClean="0"/>
            <a:t> </a:t>
          </a:r>
          <a:r>
            <a:rPr lang="el-GR" sz="1800" b="1" dirty="0" smtClean="0"/>
            <a:t>φροντιστήρια/αναπληρώσεις</a:t>
          </a:r>
          <a:r>
            <a:rPr lang="en-US" sz="1800" b="1" dirty="0" smtClean="0"/>
            <a:t> – </a:t>
          </a:r>
          <a:r>
            <a:rPr lang="el-GR" sz="1800" b="1" u="sng" dirty="0" smtClean="0"/>
            <a:t>κατόπιν ειδοποίησης</a:t>
          </a:r>
          <a:r>
            <a:rPr lang="el-GR" sz="1800" b="1" dirty="0" smtClean="0"/>
            <a:t>)</a:t>
          </a:r>
        </a:p>
      </dgm:t>
    </dgm:pt>
    <dgm:pt modelId="{028CD29C-4995-4D69-8EAF-8A3077D76895}" type="parTrans" cxnId="{CAE02C91-54D2-4B13-99AC-DAB989E32841}">
      <dgm:prSet/>
      <dgm:spPr/>
      <dgm:t>
        <a:bodyPr/>
        <a:lstStyle/>
        <a:p>
          <a:endParaRPr lang="el-GR"/>
        </a:p>
      </dgm:t>
    </dgm:pt>
    <dgm:pt modelId="{29422F11-E95A-4EB4-BCEB-A23C74AFB574}" type="sibTrans" cxnId="{CAE02C91-54D2-4B13-99AC-DAB989E32841}">
      <dgm:prSet/>
      <dgm:spPr/>
      <dgm:t>
        <a:bodyPr/>
        <a:lstStyle/>
        <a:p>
          <a:endParaRPr lang="el-GR"/>
        </a:p>
      </dgm:t>
    </dgm:pt>
    <dgm:pt modelId="{CC928252-2E97-49E6-BABA-A75BADF62DBF}">
      <dgm:prSet/>
      <dgm:spPr/>
      <dgm:t>
        <a:bodyPr/>
        <a:lstStyle/>
        <a:p>
          <a:pPr rtl="0"/>
          <a:endParaRPr lang="el-GR" dirty="0"/>
        </a:p>
      </dgm:t>
    </dgm:pt>
    <dgm:pt modelId="{B2B2F4EA-417F-43C0-9DD7-0100DC02AC9E}" type="parTrans" cxnId="{0B43CC4F-C18F-4BF3-9BE7-1A07231511C7}">
      <dgm:prSet/>
      <dgm:spPr/>
      <dgm:t>
        <a:bodyPr/>
        <a:lstStyle/>
        <a:p>
          <a:endParaRPr lang="el-GR"/>
        </a:p>
      </dgm:t>
    </dgm:pt>
    <dgm:pt modelId="{8B5EE126-3BDA-42E8-86C0-D6384DA7FDFB}" type="sibTrans" cxnId="{0B43CC4F-C18F-4BF3-9BE7-1A07231511C7}">
      <dgm:prSet/>
      <dgm:spPr/>
      <dgm:t>
        <a:bodyPr/>
        <a:lstStyle/>
        <a:p>
          <a:endParaRPr lang="el-GR"/>
        </a:p>
      </dgm:t>
    </dgm:pt>
    <dgm:pt modelId="{7422C9F0-762F-4244-8D02-C2774866954D}" type="pres">
      <dgm:prSet presAssocID="{D66BA7BD-FE94-4B54-9205-769D9F98D8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B4C047-B08E-4A47-9181-89110B9B18B2}" type="pres">
      <dgm:prSet presAssocID="{39735423-A1BA-4705-91A6-9A61FD55097E}" presName="parentText" presStyleLbl="node1" presStyleIdx="0" presStyleCnt="1" custScaleY="2000000" custLinFactNeighborX="-1724" custLinFactNeighborY="9211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474535-BC38-46C9-884C-10677E287D6A}" type="pres">
      <dgm:prSet presAssocID="{39735423-A1BA-4705-91A6-9A61FD55097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A8656B8-CD4E-425C-8264-9535EDD89D54}" type="presOf" srcId="{CC928252-2E97-49E6-BABA-A75BADF62DBF}" destId="{BB474535-BC38-46C9-884C-10677E287D6A}" srcOrd="0" destOrd="0" presId="urn:microsoft.com/office/officeart/2005/8/layout/vList2"/>
    <dgm:cxn modelId="{05380A14-2852-49F9-B20D-A26556F6E303}" type="presOf" srcId="{39735423-A1BA-4705-91A6-9A61FD55097E}" destId="{5AB4C047-B08E-4A47-9181-89110B9B18B2}" srcOrd="0" destOrd="0" presId="urn:microsoft.com/office/officeart/2005/8/layout/vList2"/>
    <dgm:cxn modelId="{0B43CC4F-C18F-4BF3-9BE7-1A07231511C7}" srcId="{39735423-A1BA-4705-91A6-9A61FD55097E}" destId="{CC928252-2E97-49E6-BABA-A75BADF62DBF}" srcOrd="0" destOrd="0" parTransId="{B2B2F4EA-417F-43C0-9DD7-0100DC02AC9E}" sibTransId="{8B5EE126-3BDA-42E8-86C0-D6384DA7FDFB}"/>
    <dgm:cxn modelId="{CAE02C91-54D2-4B13-99AC-DAB989E32841}" srcId="{D66BA7BD-FE94-4B54-9205-769D9F98D8DA}" destId="{39735423-A1BA-4705-91A6-9A61FD55097E}" srcOrd="0" destOrd="0" parTransId="{028CD29C-4995-4D69-8EAF-8A3077D76895}" sibTransId="{29422F11-E95A-4EB4-BCEB-A23C74AFB574}"/>
    <dgm:cxn modelId="{A6C15400-C4FD-4E82-9960-943877580377}" type="presOf" srcId="{D66BA7BD-FE94-4B54-9205-769D9F98D8DA}" destId="{7422C9F0-762F-4244-8D02-C2774866954D}" srcOrd="0" destOrd="0" presId="urn:microsoft.com/office/officeart/2005/8/layout/vList2"/>
    <dgm:cxn modelId="{0D3F732F-6D7F-4619-8C40-2FDB4EC2C22C}" type="presParOf" srcId="{7422C9F0-762F-4244-8D02-C2774866954D}" destId="{5AB4C047-B08E-4A47-9181-89110B9B18B2}" srcOrd="0" destOrd="0" presId="urn:microsoft.com/office/officeart/2005/8/layout/vList2"/>
    <dgm:cxn modelId="{63150E9A-7A10-4845-A55F-531A527D36B2}" type="presParOf" srcId="{7422C9F0-762F-4244-8D02-C2774866954D}" destId="{BB474535-BC38-46C9-884C-10677E287D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4C047-B08E-4A47-9181-89110B9B18B2}">
      <dsp:nvSpPr>
        <dsp:cNvPr id="0" name=""/>
        <dsp:cNvSpPr/>
      </dsp:nvSpPr>
      <dsp:spPr>
        <a:xfrm>
          <a:off x="0" y="74197"/>
          <a:ext cx="4419600" cy="2357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Ώρες διδασκαλίας: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1</a:t>
          </a:r>
          <a:r>
            <a:rPr lang="en-US" sz="1800" b="1" kern="1200" dirty="0" smtClean="0"/>
            <a:t>2</a:t>
          </a:r>
          <a:r>
            <a:rPr lang="el-GR" sz="1800" b="1" kern="1200" dirty="0" smtClean="0"/>
            <a:t>:00-1</a:t>
          </a:r>
          <a:r>
            <a:rPr lang="en-US" sz="1800" b="1" kern="1200" dirty="0" smtClean="0"/>
            <a:t>4</a:t>
          </a:r>
          <a:r>
            <a:rPr lang="el-GR" sz="1800" b="1" kern="1200" dirty="0" smtClean="0"/>
            <a:t>:00 Τρίτη</a:t>
          </a:r>
          <a:r>
            <a:rPr lang="en-US" sz="1800" b="1" kern="1200" dirty="0" smtClean="0"/>
            <a:t> (</a:t>
          </a:r>
          <a:r>
            <a:rPr lang="el-GR" sz="1800" b="1" kern="1200" dirty="0" smtClean="0"/>
            <a:t>ΑΜΦ. ΣΟ)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1</a:t>
          </a:r>
          <a:r>
            <a:rPr lang="en-US" sz="1800" b="1" kern="1200" dirty="0" smtClean="0"/>
            <a:t>2</a:t>
          </a:r>
          <a:r>
            <a:rPr lang="el-GR" sz="1800" b="1" kern="1200" dirty="0" smtClean="0"/>
            <a:t>:00-1</a:t>
          </a:r>
          <a:r>
            <a:rPr lang="en-US" sz="1800" b="1" kern="1200" dirty="0" smtClean="0"/>
            <a:t>4</a:t>
          </a:r>
          <a:r>
            <a:rPr lang="el-GR" sz="1800" b="1" kern="1200" dirty="0" smtClean="0"/>
            <a:t>:00 Πέμπτη</a:t>
          </a:r>
          <a:r>
            <a:rPr lang="en-US" sz="1800" b="1" kern="1200" dirty="0" smtClean="0"/>
            <a:t> (</a:t>
          </a:r>
          <a:r>
            <a:rPr lang="el-GR" sz="1800" b="1" kern="1200" dirty="0" smtClean="0"/>
            <a:t>ΑΜΦ. Α)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14:00-16:00 Παρασκευή (ΑΜΦ. Α </a:t>
          </a:r>
          <a:r>
            <a:rPr lang="en-US" sz="1800" b="1" kern="1200" dirty="0" smtClean="0"/>
            <a:t> </a:t>
          </a:r>
          <a:r>
            <a:rPr lang="el-GR" sz="1800" b="1" kern="1200" dirty="0" smtClean="0"/>
            <a:t>φροντιστήρια/αναπληρώσεις</a:t>
          </a:r>
          <a:r>
            <a:rPr lang="en-US" sz="1800" b="1" kern="1200" dirty="0" smtClean="0"/>
            <a:t> – </a:t>
          </a:r>
          <a:r>
            <a:rPr lang="el-GR" sz="1800" b="1" u="sng" kern="1200" dirty="0" smtClean="0"/>
            <a:t>κατόπιν ειδοποίησης</a:t>
          </a:r>
          <a:r>
            <a:rPr lang="el-GR" sz="1800" b="1" kern="1200" dirty="0" smtClean="0"/>
            <a:t>)</a:t>
          </a:r>
        </a:p>
      </dsp:txBody>
      <dsp:txXfrm>
        <a:off x="115081" y="189278"/>
        <a:ext cx="4189438" cy="2127275"/>
      </dsp:txXfrm>
    </dsp:sp>
    <dsp:sp modelId="{BB474535-BC38-46C9-884C-10677E287D6A}">
      <dsp:nvSpPr>
        <dsp:cNvPr id="0" name=""/>
        <dsp:cNvSpPr/>
      </dsp:nvSpPr>
      <dsp:spPr>
        <a:xfrm>
          <a:off x="0" y="2357893"/>
          <a:ext cx="4419600" cy="8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l-GR" sz="400" kern="1200" dirty="0"/>
        </a:p>
      </dsp:txBody>
      <dsp:txXfrm>
        <a:off x="0" y="2357893"/>
        <a:ext cx="4419600" cy="8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5/10/2021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236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65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24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34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28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57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27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90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11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37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32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69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34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59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0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8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304800"/>
            <a:ext cx="7415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68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1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6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6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1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75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7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oc.gr/~kafentz" TargetMode="External"/><Relationship Id="rId3" Type="http://schemas.openxmlformats.org/officeDocument/2006/relationships/image" Target="../media/image19.jpeg"/><Relationship Id="rId7" Type="http://schemas.openxmlformats.org/officeDocument/2006/relationships/hyperlink" Target="mailto:kafentz@csd.uoc.g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csd.uoc.gr/~sspl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oc.gr/~hy112/ex/ElectrSubmExample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d.uoc.gr/~hy112/HY112-notes-v0.6.pdf" TargetMode="External"/><Relationship Id="rId2" Type="http://schemas.openxmlformats.org/officeDocument/2006/relationships/hyperlink" Target="https://www.csd.uoc.gr/~hy112/#le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ajordomo@csd.uoc.gr" TargetMode="External"/><Relationship Id="rId2" Type="http://schemas.openxmlformats.org/officeDocument/2006/relationships/hyperlink" Target="mailto:hy112-list@csd.uoc.g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y112@csd.uoc.gr" TargetMode="External"/><Relationship Id="rId4" Type="http://schemas.openxmlformats.org/officeDocument/2006/relationships/hyperlink" Target="mailto:kafentz@csd.uoc.gr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82432"/>
            <a:ext cx="7872250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«Παλιά» ύλη: Μηχανική</a:t>
            </a:r>
          </a:p>
          <a:p>
            <a:pPr lvl="1"/>
            <a:r>
              <a:rPr lang="el-GR" dirty="0" smtClean="0"/>
              <a:t>Κίνηση, νόμοι </a:t>
            </a:r>
            <a:r>
              <a:rPr lang="en-US" dirty="0" smtClean="0"/>
              <a:t>Newton</a:t>
            </a:r>
            <a:r>
              <a:rPr lang="el-GR" dirty="0" smtClean="0"/>
              <a:t>, έργο-ενέργεια</a:t>
            </a:r>
          </a:p>
          <a:p>
            <a:pPr lvl="1"/>
            <a:r>
              <a:rPr lang="el-GR" dirty="0" smtClean="0"/>
              <a:t>Θεμελιώδης για επιστήμες Μηχανικού</a:t>
            </a:r>
          </a:p>
          <a:p>
            <a:pPr lvl="1"/>
            <a:r>
              <a:rPr lang="el-GR" dirty="0"/>
              <a:t>Α</a:t>
            </a:r>
            <a:r>
              <a:rPr lang="el-GR" dirty="0" smtClean="0"/>
              <a:t>παραίτητη και στην επιστήμη Η/Υ</a:t>
            </a:r>
          </a:p>
          <a:p>
            <a:pPr lvl="2"/>
            <a:r>
              <a:rPr lang="el-GR" dirty="0" smtClean="0"/>
              <a:t>Γραφική, Ρομποτική, </a:t>
            </a:r>
            <a:r>
              <a:rPr lang="en-US" dirty="0" smtClean="0"/>
              <a:t>Gaming</a:t>
            </a:r>
            <a:r>
              <a:rPr lang="el-GR" dirty="0" smtClean="0"/>
              <a:t>, κ.α.</a:t>
            </a:r>
          </a:p>
          <a:p>
            <a:pPr marL="68580" indent="0">
              <a:buNone/>
            </a:pP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16397"/>
            <a:ext cx="4140904" cy="276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633950" cy="1488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81600" y="6111875"/>
            <a:ext cx="3502152" cy="365125"/>
          </a:xfrm>
        </p:spPr>
        <p:txBody>
          <a:bodyPr/>
          <a:lstStyle/>
          <a:p>
            <a:r>
              <a:rPr lang="en-US" dirty="0" smtClean="0"/>
              <a:t>http://www.crayonphysics.com/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600200"/>
            <a:ext cx="7338508" cy="4418794"/>
          </a:xfrm>
        </p:spPr>
        <p:txBody>
          <a:bodyPr>
            <a:normAutofit/>
          </a:bodyPr>
          <a:lstStyle/>
          <a:p>
            <a:r>
              <a:rPr lang="el-GR" dirty="0" smtClean="0"/>
              <a:t> «Παλιά» ύλη: Κυματική</a:t>
            </a:r>
          </a:p>
          <a:p>
            <a:pPr lvl="1"/>
            <a:endParaRPr lang="en-US" sz="1400" dirty="0"/>
          </a:p>
          <a:p>
            <a:pPr lvl="1"/>
            <a:r>
              <a:rPr lang="el-GR" dirty="0" smtClean="0"/>
              <a:t>Αρμονική ταλάντωση, κυματική, ηχητικά κύματα</a:t>
            </a:r>
          </a:p>
          <a:p>
            <a:pPr lvl="1"/>
            <a:r>
              <a:rPr lang="el-GR" dirty="0" smtClean="0"/>
              <a:t>Θεμελιώδης σε επιστήμες Μηχανικού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dirty="0" smtClean="0"/>
              <a:t>Εφαρμόσιμη σε σημαντικούς τομείς των Η/Υ</a:t>
            </a:r>
          </a:p>
          <a:p>
            <a:pPr lvl="2"/>
            <a:r>
              <a:rPr lang="el-GR" dirty="0" smtClean="0"/>
              <a:t>Επεξεργασία Ήχου/Φωνής, Τηλεπικοινωνίες, Κυκλώματα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14" y="4572000"/>
            <a:ext cx="2998919" cy="1954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6" y="3929966"/>
            <a:ext cx="3048000" cy="203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96" y="722646"/>
            <a:ext cx="3699904" cy="16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4162479"/>
            <a:ext cx="2471383" cy="1552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57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600200"/>
            <a:ext cx="7338508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Κρατάμε τα </a:t>
            </a:r>
            <a:r>
              <a:rPr lang="el-GR" u="sng" dirty="0" smtClean="0"/>
              <a:t>απαραίτητα</a:t>
            </a:r>
            <a:r>
              <a:rPr lang="el-GR" dirty="0" smtClean="0"/>
              <a:t> και προσθέτουμε ένα ακόμα θέμα!</a:t>
            </a:r>
          </a:p>
          <a:p>
            <a:r>
              <a:rPr lang="el-GR" dirty="0" smtClean="0"/>
              <a:t>Ηλεκτρομαγνητισμός</a:t>
            </a:r>
          </a:p>
          <a:p>
            <a:pPr lvl="1"/>
            <a:r>
              <a:rPr lang="el-GR" dirty="0" smtClean="0"/>
              <a:t>Θεμελιώδης για επιστήμες Μηχανικού Η/Υ</a:t>
            </a:r>
          </a:p>
          <a:p>
            <a:pPr lvl="1"/>
            <a:r>
              <a:rPr lang="el-GR" dirty="0" smtClean="0"/>
              <a:t>Εφαρμογές σε ηλεκτρικά κυκλώματα, θεωρία κεραιών, εκπομπή και λήψη σήματος, τηλεπικοινωνίες</a:t>
            </a:r>
          </a:p>
          <a:p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43400"/>
            <a:ext cx="266700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909360"/>
            <a:ext cx="3012840" cy="133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656201"/>
            <a:ext cx="3657600" cy="186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6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9752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  <a:endParaRPr lang="en-US" sz="2800" dirty="0" smtClean="0"/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</a:t>
            </a:r>
          </a:p>
          <a:p>
            <a:r>
              <a:rPr lang="el-GR" sz="2800" dirty="0" smtClean="0"/>
              <a:t>Διδασκαλία</a:t>
            </a:r>
            <a:endParaRPr lang="en-US" sz="2800" dirty="0" smtClean="0"/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66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27" y="1853292"/>
            <a:ext cx="7567108" cy="462370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Δεν έχουμε σκοπό να σας κάνουμε Φυσικούς!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Αναλυτική σκέψη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Κριτική σκέψη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Επιστημονική μέθοδος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Προσανατολισμός μαθήματος σε γνώσεις υποβάθρου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4017372"/>
            <a:ext cx="1562371" cy="1563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70909"/>
            <a:ext cx="2068965" cy="165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23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567108" cy="50292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Διδασκαλία</a:t>
            </a:r>
          </a:p>
          <a:p>
            <a:pPr lvl="1"/>
            <a:r>
              <a:rPr lang="el-GR" sz="2400" b="1" dirty="0" smtClean="0"/>
              <a:t>Διδάσκων</a:t>
            </a:r>
          </a:p>
          <a:p>
            <a:pPr lvl="1"/>
            <a:r>
              <a:rPr lang="el-GR" sz="2400" b="1" dirty="0" smtClean="0"/>
              <a:t>Βοηθοί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2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PhD Stuff\PhD thesis\PhDpres\u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56" y="5274835"/>
            <a:ext cx="758886" cy="7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38200"/>
            <a:ext cx="7643310" cy="609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Διδάσκων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5794"/>
            <a:ext cx="7848600" cy="54046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B.Sc. &amp; M.Sc.</a:t>
            </a:r>
            <a:r>
              <a:rPr lang="en-US" sz="2000" b="1" dirty="0" smtClean="0"/>
              <a:t> (2008, 2010) </a:t>
            </a:r>
          </a:p>
          <a:p>
            <a:pPr lvl="1"/>
            <a:r>
              <a:rPr lang="en-US" sz="1400" b="1" dirty="0" smtClean="0"/>
              <a:t>Computer Science Department, </a:t>
            </a:r>
            <a:r>
              <a:rPr lang="en-US" sz="1400" b="1" dirty="0" err="1" smtClean="0"/>
              <a:t>UoC</a:t>
            </a:r>
            <a:r>
              <a:rPr lang="en-US" sz="1400" b="1" dirty="0" smtClean="0"/>
              <a:t>, Greece</a:t>
            </a:r>
          </a:p>
          <a:p>
            <a:pPr lvl="1"/>
            <a:r>
              <a:rPr lang="el-GR" sz="1400" b="1" dirty="0" smtClean="0"/>
              <a:t>Έρευνα σε</a:t>
            </a:r>
            <a:r>
              <a:rPr lang="el-GR" sz="1400" b="1" dirty="0" smtClean="0"/>
              <a:t> </a:t>
            </a:r>
            <a:r>
              <a:rPr lang="en-US" sz="1400" b="1" dirty="0" smtClean="0"/>
              <a:t>ICS-FORTH</a:t>
            </a:r>
          </a:p>
          <a:p>
            <a:pPr lvl="1"/>
            <a:r>
              <a:rPr lang="el-GR" sz="1400" b="1" dirty="0" smtClean="0"/>
              <a:t>Πρακτική</a:t>
            </a:r>
            <a:r>
              <a:rPr lang="en-US" sz="1400" b="1" dirty="0" smtClean="0"/>
              <a:t> </a:t>
            </a:r>
            <a:r>
              <a:rPr lang="en-US" sz="1400" b="1" dirty="0" smtClean="0"/>
              <a:t>@ Orange Labs R&amp;D, France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Ph.D. </a:t>
            </a:r>
            <a:r>
              <a:rPr lang="en-US" sz="2000" b="1" dirty="0" smtClean="0"/>
              <a:t>(2014) in </a:t>
            </a:r>
            <a:r>
              <a:rPr lang="en-US" sz="2000" b="1" i="1" dirty="0" smtClean="0"/>
              <a:t>Computer Science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en-US" sz="1400" b="1" dirty="0" smtClean="0"/>
              <a:t>Computer Science Department, </a:t>
            </a:r>
            <a:r>
              <a:rPr lang="en-US" sz="1400" b="1" dirty="0" err="1" smtClean="0"/>
              <a:t>UoC</a:t>
            </a:r>
            <a:r>
              <a:rPr lang="en-US" sz="1400" b="1" dirty="0" smtClean="0"/>
              <a:t>, Greece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Ph.D. </a:t>
            </a:r>
            <a:r>
              <a:rPr lang="en-US" sz="2000" b="1" dirty="0" smtClean="0"/>
              <a:t>(2014) in </a:t>
            </a:r>
            <a:r>
              <a:rPr lang="en-US" sz="2000" b="1" i="1" dirty="0" smtClean="0"/>
              <a:t>Signal Processing</a:t>
            </a:r>
            <a:r>
              <a:rPr lang="el-GR" sz="2000" b="1" i="1" dirty="0" smtClean="0"/>
              <a:t> &amp; </a:t>
            </a:r>
            <a:r>
              <a:rPr lang="en-US" sz="2000" b="1" i="1" dirty="0" smtClean="0"/>
              <a:t>Telecoms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b="1" dirty="0" smtClean="0"/>
              <a:t>University of Rennes 1, Rennes, France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1400" b="1" dirty="0" smtClean="0"/>
              <a:t>Χρηματοδότηση από</a:t>
            </a:r>
            <a:r>
              <a:rPr lang="en-US" sz="1400" b="1" dirty="0" smtClean="0"/>
              <a:t> Orange Labs R&amp;D, France (3 </a:t>
            </a:r>
            <a:r>
              <a:rPr lang="el-GR" sz="1400" b="1" dirty="0" smtClean="0"/>
              <a:t>έτη</a:t>
            </a:r>
            <a:r>
              <a:rPr lang="en-US" sz="1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Toshiba Research Europe Limited </a:t>
            </a:r>
            <a:r>
              <a:rPr lang="en-US" sz="1800" b="1" dirty="0" smtClean="0"/>
              <a:t>(2015</a:t>
            </a:r>
            <a:r>
              <a:rPr lang="el-GR" sz="1800" b="1" dirty="0" smtClean="0"/>
              <a:t> – 2017</a:t>
            </a:r>
            <a:r>
              <a:rPr lang="en-US" sz="1800" b="1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400" b="1" dirty="0" smtClean="0"/>
              <a:t>Speech Technology Group (STG)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Science Department </a:t>
            </a:r>
            <a:r>
              <a:rPr lang="en-US" sz="2000" b="1" dirty="0" smtClean="0"/>
              <a:t>(</a:t>
            </a:r>
            <a:r>
              <a:rPr lang="en-US" sz="1800" b="1" dirty="0" smtClean="0"/>
              <a:t>2015</a:t>
            </a:r>
            <a:r>
              <a:rPr lang="el-GR" sz="1800" b="1" dirty="0" smtClean="0"/>
              <a:t> </a:t>
            </a:r>
            <a:r>
              <a:rPr lang="el-GR" sz="1800" b="1" dirty="0"/>
              <a:t>– </a:t>
            </a:r>
            <a:r>
              <a:rPr lang="el-GR" sz="1800" b="1" dirty="0" smtClean="0"/>
              <a:t>…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el-GR" sz="1400" b="1" dirty="0" smtClean="0"/>
              <a:t>Μέλος Εργαστηρίου Επεξεργασίας Φωνής (</a:t>
            </a:r>
            <a:r>
              <a:rPr lang="en-US" sz="1400" b="1" dirty="0" smtClean="0"/>
              <a:t>SSPL)</a:t>
            </a:r>
          </a:p>
          <a:p>
            <a:pPr lvl="1">
              <a:lnSpc>
                <a:spcPct val="120000"/>
              </a:lnSpc>
            </a:pPr>
            <a:r>
              <a:rPr lang="el-GR" sz="1400" b="1" dirty="0" smtClean="0"/>
              <a:t>Διδάσκων</a:t>
            </a:r>
            <a:r>
              <a:rPr lang="en-US" sz="1400" b="1" dirty="0" smtClean="0"/>
              <a:t> </a:t>
            </a:r>
            <a:r>
              <a:rPr lang="el-GR" sz="1400" b="1" dirty="0" smtClean="0"/>
              <a:t>στα</a:t>
            </a:r>
            <a:r>
              <a:rPr lang="en-US" sz="1400" b="1" dirty="0" smtClean="0"/>
              <a:t> HY112, HY215 (1/2), HY370 (1/2)</a:t>
            </a:r>
          </a:p>
          <a:p>
            <a:pPr>
              <a:lnSpc>
                <a:spcPct val="120000"/>
              </a:lnSpc>
            </a:pPr>
            <a:endParaRPr lang="en-US" b="1" dirty="0" smtClean="0"/>
          </a:p>
        </p:txBody>
      </p:sp>
      <p:pic>
        <p:nvPicPr>
          <p:cNvPr id="5" name="Picture 2" descr="D:\PhD Stuff\PhD thesis\PhDpres\uo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"/>
          <a:stretch/>
        </p:blipFill>
        <p:spPr bwMode="auto">
          <a:xfrm>
            <a:off x="5680076" y="1828253"/>
            <a:ext cx="762000" cy="7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hD Stuff\PhD thesis\PhDpres\u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89" y="275805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D:\PhD Stuff\PhD thesis\PhDpres\logo_rennes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60" y="3581400"/>
            <a:ext cx="1916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D:\PhD Stuff\PhD thesis\PhDpres\res_ab0783f4405b0112a6cc652e803ebd8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10" y="4550022"/>
            <a:ext cx="1901656" cy="5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62000" y="2737214"/>
            <a:ext cx="7772400" cy="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4372945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38801" y="1605798"/>
            <a:ext cx="39854" cy="449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2000" y="1605795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3541" y="60960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062990" y="718660"/>
            <a:ext cx="4683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e-mail: </a:t>
            </a:r>
            <a:r>
              <a:rPr lang="en-US" dirty="0">
                <a:hlinkClick r:id="rId7"/>
              </a:rPr>
              <a:t>kafentz@csd.uoc.gr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n-US" dirty="0"/>
              <a:t>webpage: </a:t>
            </a:r>
            <a:r>
              <a:rPr lang="en-US" dirty="0">
                <a:hlinkClick r:id="rId8"/>
              </a:rPr>
              <a:t>http://www.csd.uoc.gr/~kafentz</a:t>
            </a:r>
            <a:endParaRPr lang="en-US" dirty="0"/>
          </a:p>
        </p:txBody>
      </p:sp>
      <p:pic>
        <p:nvPicPr>
          <p:cNvPr id="116739" name="Picture 3" descr="D:\PhD Stuff\PhD thesis\PhDpres\forth-1024x31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0800" y="1851854"/>
            <a:ext cx="1524001" cy="73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PhD Stuff\PhD thesis\PhDpres\2000px-Orange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64" y="1888262"/>
            <a:ext cx="655276" cy="6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PhD Stuff\PhD thesis\PhDpres\2000px-Orange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65" y="3662330"/>
            <a:ext cx="655276" cy="6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38200"/>
            <a:ext cx="7643310" cy="609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Διδάσκων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68" y="1524000"/>
            <a:ext cx="7945032" cy="502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l-GR" dirty="0" smtClean="0"/>
              <a:t>Εργαστήριο </a:t>
            </a:r>
            <a:r>
              <a:rPr lang="el-GR" dirty="0"/>
              <a:t>Επεξεργασίας Σήματος Φωνής (</a:t>
            </a:r>
            <a:r>
              <a:rPr lang="en-US" dirty="0"/>
              <a:t>SSPL)</a:t>
            </a:r>
          </a:p>
          <a:p>
            <a:pPr lvl="1"/>
            <a:r>
              <a:rPr lang="en-US" dirty="0">
                <a:hlinkClick r:id="rId3"/>
              </a:rPr>
              <a:t>http://www.csd.uoc.gr/~</a:t>
            </a:r>
            <a:r>
              <a:rPr lang="en-US" dirty="0" smtClean="0">
                <a:hlinkClick r:id="rId3"/>
              </a:rPr>
              <a:t>sspl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1377195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9" y="2667000"/>
            <a:ext cx="5337851" cy="195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1" y="4640773"/>
            <a:ext cx="5337849" cy="168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r="26682"/>
          <a:stretch/>
        </p:blipFill>
        <p:spPr>
          <a:xfrm>
            <a:off x="4601326" y="1846296"/>
            <a:ext cx="4090459" cy="161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" r="5833"/>
          <a:stretch/>
        </p:blipFill>
        <p:spPr>
          <a:xfrm>
            <a:off x="5854917" y="3461505"/>
            <a:ext cx="2743200" cy="150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0834"/>
          <a:stretch/>
        </p:blipFill>
        <p:spPr>
          <a:xfrm>
            <a:off x="5057093" y="4824331"/>
            <a:ext cx="3627435" cy="186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6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38200"/>
            <a:ext cx="7643310" cy="609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Διδάσκων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68" y="1524000"/>
            <a:ext cx="7945032" cy="502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l-GR" dirty="0" smtClean="0"/>
              <a:t>Ώρες γραφείου</a:t>
            </a:r>
            <a:endParaRPr lang="en-US" dirty="0" smtClean="0"/>
          </a:p>
          <a:p>
            <a:endParaRPr lang="el-GR" dirty="0" smtClean="0"/>
          </a:p>
          <a:p>
            <a:pPr lvl="1"/>
            <a:r>
              <a:rPr lang="el-GR" dirty="0" smtClean="0"/>
              <a:t>Τρίτη 1</a:t>
            </a:r>
            <a:r>
              <a:rPr lang="en-US" dirty="0" smtClean="0"/>
              <a:t>1</a:t>
            </a:r>
            <a:r>
              <a:rPr lang="el-GR" dirty="0" smtClean="0"/>
              <a:t>:</a:t>
            </a:r>
            <a:r>
              <a:rPr lang="en-US" dirty="0" smtClean="0"/>
              <a:t>15</a:t>
            </a:r>
            <a:r>
              <a:rPr lang="el-GR" dirty="0" smtClean="0"/>
              <a:t>-1</a:t>
            </a:r>
            <a:r>
              <a:rPr lang="en-US" dirty="0" smtClean="0"/>
              <a:t>2</a:t>
            </a:r>
            <a:r>
              <a:rPr lang="el-GR" dirty="0" smtClean="0"/>
              <a:t>:00, Η303 </a:t>
            </a:r>
            <a:endParaRPr lang="en-US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Πέμπτη 1</a:t>
            </a:r>
            <a:r>
              <a:rPr lang="en-US" dirty="0" smtClean="0"/>
              <a:t>1</a:t>
            </a:r>
            <a:r>
              <a:rPr lang="el-GR" dirty="0" smtClean="0"/>
              <a:t>:</a:t>
            </a:r>
            <a:r>
              <a:rPr lang="en-US" dirty="0" smtClean="0"/>
              <a:t>15</a:t>
            </a:r>
            <a:r>
              <a:rPr lang="el-GR" dirty="0" smtClean="0"/>
              <a:t>-1</a:t>
            </a:r>
            <a:r>
              <a:rPr lang="en-US" dirty="0" smtClean="0"/>
              <a:t>2</a:t>
            </a:r>
            <a:r>
              <a:rPr lang="el-GR" dirty="0" smtClean="0"/>
              <a:t>:00, Η303</a:t>
            </a:r>
            <a:r>
              <a:rPr lang="en-US" dirty="0" smtClean="0"/>
              <a:t> 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Άκρως επιθυμητή η προσυνεννόηση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1377195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1113459"/>
            <a:ext cx="7643310" cy="609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Βοηθοί Διδασκαλίας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46" y="1687288"/>
            <a:ext cx="4135032" cy="48659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el-GR" sz="400" dirty="0" smtClean="0"/>
          </a:p>
          <a:p>
            <a:r>
              <a:rPr lang="el-GR" dirty="0" smtClean="0"/>
              <a:t>Λίτσας Αναστάσιος</a:t>
            </a:r>
            <a:endParaRPr lang="en-US" dirty="0" smtClean="0"/>
          </a:p>
          <a:p>
            <a:pPr lvl="1"/>
            <a:r>
              <a:rPr lang="el-GR" dirty="0" smtClean="0"/>
              <a:t>Μεταπτυχιακός φοιτητής</a:t>
            </a:r>
          </a:p>
          <a:p>
            <a:endParaRPr lang="el-GR" sz="900" dirty="0" smtClean="0"/>
          </a:p>
          <a:p>
            <a:r>
              <a:rPr lang="el-GR" dirty="0" err="1" smtClean="0"/>
              <a:t>Τσίρμπας</a:t>
            </a:r>
            <a:r>
              <a:rPr lang="el-GR" dirty="0" smtClean="0"/>
              <a:t> Ραφαήλ</a:t>
            </a:r>
            <a:endParaRPr lang="en-US" dirty="0"/>
          </a:p>
          <a:p>
            <a:pPr lvl="1"/>
            <a:r>
              <a:rPr lang="el-GR" dirty="0" smtClean="0"/>
              <a:t>Υποψήφιος διδάκτωρ</a:t>
            </a:r>
            <a:endParaRPr lang="el-GR" dirty="0"/>
          </a:p>
          <a:p>
            <a:endParaRPr lang="en-US" sz="200" dirty="0"/>
          </a:p>
          <a:p>
            <a:pPr lvl="1"/>
            <a:endParaRPr lang="el-GR" sz="500" dirty="0"/>
          </a:p>
          <a:p>
            <a:endParaRPr lang="en-US" sz="100" dirty="0" smtClean="0"/>
          </a:p>
          <a:p>
            <a:r>
              <a:rPr lang="el-GR" dirty="0" smtClean="0"/>
              <a:t>Σημαντηράκη Ισμήνη</a:t>
            </a:r>
          </a:p>
          <a:p>
            <a:pPr lvl="1"/>
            <a:r>
              <a:rPr lang="el-GR" dirty="0" smtClean="0"/>
              <a:t>Μεταπτυχιακή </a:t>
            </a:r>
            <a:r>
              <a:rPr lang="el-GR" dirty="0"/>
              <a:t>φοιτήτρια</a:t>
            </a:r>
          </a:p>
          <a:p>
            <a:pPr lvl="1"/>
            <a:endParaRPr lang="el-GR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1652454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52454"/>
            <a:ext cx="4105656" cy="49007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l-GR" sz="600" dirty="0" smtClean="0"/>
          </a:p>
          <a:p>
            <a:r>
              <a:rPr lang="el-GR" dirty="0" err="1" smtClean="0"/>
              <a:t>Σαβαθράκης</a:t>
            </a:r>
            <a:r>
              <a:rPr lang="el-GR" dirty="0" smtClean="0"/>
              <a:t> Γεώργιος</a:t>
            </a:r>
            <a:endParaRPr lang="en-US" dirty="0" smtClean="0"/>
          </a:p>
          <a:p>
            <a:pPr lvl="1"/>
            <a:r>
              <a:rPr lang="el-GR" dirty="0" smtClean="0"/>
              <a:t>Μεταπτυχιακός φοιτητής</a:t>
            </a:r>
          </a:p>
          <a:p>
            <a:endParaRPr lang="el-GR" sz="900" dirty="0" smtClean="0"/>
          </a:p>
          <a:p>
            <a:r>
              <a:rPr lang="el-GR" dirty="0" err="1" smtClean="0"/>
              <a:t>Μαραυγάκης</a:t>
            </a:r>
            <a:r>
              <a:rPr lang="el-GR" dirty="0" smtClean="0"/>
              <a:t> Μιχαήλ</a:t>
            </a:r>
            <a:endParaRPr lang="en-US" dirty="0" smtClean="0"/>
          </a:p>
          <a:p>
            <a:pPr lvl="1"/>
            <a:r>
              <a:rPr lang="el-GR" dirty="0" smtClean="0"/>
              <a:t>Μεταπτυχιακός φοιτητής</a:t>
            </a:r>
            <a:endParaRPr lang="el-GR" sz="400" dirty="0"/>
          </a:p>
          <a:p>
            <a:endParaRPr lang="el-GR" sz="700" dirty="0" smtClean="0"/>
          </a:p>
          <a:p>
            <a:r>
              <a:rPr lang="el-GR" dirty="0" err="1" smtClean="0"/>
              <a:t>Ραπτάκης</a:t>
            </a:r>
            <a:r>
              <a:rPr lang="el-GR" dirty="0" smtClean="0"/>
              <a:t> Μιχαήλ</a:t>
            </a:r>
            <a:endParaRPr lang="el-GR" dirty="0"/>
          </a:p>
          <a:p>
            <a:pPr lvl="1"/>
            <a:r>
              <a:rPr lang="el-GR" dirty="0" smtClean="0"/>
              <a:t>Μεταπτυχιακός φοιτητής</a:t>
            </a:r>
          </a:p>
          <a:p>
            <a:endParaRPr lang="el-GR" sz="400" dirty="0"/>
          </a:p>
          <a:p>
            <a:r>
              <a:rPr lang="el-GR" dirty="0" smtClean="0"/>
              <a:t>Κούρου Γαρυφαλλιά</a:t>
            </a:r>
            <a:endParaRPr lang="el-GR" dirty="0"/>
          </a:p>
          <a:p>
            <a:pPr lvl="1"/>
            <a:r>
              <a:rPr lang="el-GR" dirty="0" smtClean="0"/>
              <a:t>Μεταπτυχιακή φοιτήτρια</a:t>
            </a:r>
            <a:endParaRPr lang="el-GR" dirty="0"/>
          </a:p>
          <a:p>
            <a:endParaRPr lang="el-GR" dirty="0" smtClean="0"/>
          </a:p>
          <a:p>
            <a:endParaRPr lang="el-GR" sz="500" dirty="0"/>
          </a:p>
        </p:txBody>
      </p:sp>
      <p:sp>
        <p:nvSpPr>
          <p:cNvPr id="4" name="TextBox 3"/>
          <p:cNvSpPr txBox="1"/>
          <p:nvPr/>
        </p:nvSpPr>
        <p:spPr>
          <a:xfrm>
            <a:off x="2781300" y="5715000"/>
            <a:ext cx="3733800" cy="71508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Επικοινωνία μαζί τους στο: </a:t>
            </a:r>
            <a:r>
              <a:rPr lang="en-US" dirty="0" smtClean="0"/>
              <a:t>hy112@csd.uoc.gr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8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HY112</a:t>
            </a:r>
            <a:br>
              <a:rPr lang="en-US" dirty="0" smtClean="0"/>
            </a:br>
            <a:r>
              <a:rPr lang="el-GR" dirty="0" smtClean="0"/>
              <a:t>Φυσική Ι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Μια πρώτη εισαγωγή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Διδάσκων: Γιώργος Καφεντζής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89842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7138"/>
            <a:ext cx="3911316" cy="299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27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51276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12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Σχέδιο Μαθήματος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229" y="1981200"/>
            <a:ext cx="6223262" cy="37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4" name="Diagram 1123"/>
          <p:cNvGraphicFramePr/>
          <p:nvPr>
            <p:extLst>
              <p:ext uri="{D42A27DB-BD31-4B8C-83A1-F6EECF244321}">
                <p14:modId xmlns:p14="http://schemas.microsoft.com/office/powerpoint/2010/main" val="2708988302"/>
              </p:ext>
            </p:extLst>
          </p:nvPr>
        </p:nvGraphicFramePr>
        <p:xfrm>
          <a:off x="4191000" y="3886200"/>
          <a:ext cx="44196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80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2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9752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0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74019"/>
            <a:ext cx="3331268" cy="2087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Διαλέξεις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490908" cy="469990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Διαλέξεις με διαφάνειες</a:t>
            </a:r>
          </a:p>
          <a:p>
            <a:pPr lvl="1"/>
            <a:r>
              <a:rPr lang="el-GR" dirty="0" smtClean="0"/>
              <a:t>Ίσως σας ξενίσει στην αρχή…</a:t>
            </a:r>
          </a:p>
          <a:p>
            <a:pPr lvl="1"/>
            <a:r>
              <a:rPr lang="el-GR" dirty="0" smtClean="0"/>
              <a:t>Κερδίζουμε χρόνο για συζήτηση, επεξήγηση, ανάλυση!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Αποδείξεις, ασκήσεις, </a:t>
            </a:r>
            <a:br>
              <a:rPr lang="el-GR" dirty="0" smtClean="0"/>
            </a:br>
            <a:r>
              <a:rPr lang="el-GR" dirty="0" smtClean="0"/>
              <a:t>και παρατηρήσεις </a:t>
            </a:r>
            <a:br>
              <a:rPr lang="el-GR" dirty="0" smtClean="0"/>
            </a:br>
            <a:r>
              <a:rPr lang="el-GR" dirty="0" smtClean="0"/>
              <a:t>γράφονται επί τόπου</a:t>
            </a:r>
            <a:r>
              <a:rPr lang="en-US" dirty="0" smtClean="0"/>
              <a:t>!</a:t>
            </a:r>
            <a:endParaRPr lang="el-GR" dirty="0" smtClean="0"/>
          </a:p>
          <a:p>
            <a:pPr lvl="1"/>
            <a:r>
              <a:rPr lang="el-GR" dirty="0" smtClean="0"/>
              <a:t>Πολλαπλά οφέλη για</a:t>
            </a:r>
            <a:br>
              <a:rPr lang="el-GR" dirty="0" smtClean="0"/>
            </a:br>
            <a:r>
              <a:rPr lang="el-GR" dirty="0" smtClean="0"/>
              <a:t>το φοιτητή…</a:t>
            </a:r>
          </a:p>
          <a:p>
            <a:pPr marL="68580" indent="0">
              <a:buNone/>
            </a:pPr>
            <a:endParaRPr lang="el-GR" dirty="0" smtClean="0"/>
          </a:p>
          <a:p>
            <a:r>
              <a:rPr lang="el-GR" dirty="0" smtClean="0"/>
              <a:t>Ιδανικό υλικό για</a:t>
            </a:r>
            <a:r>
              <a:rPr lang="en-US" dirty="0" smtClean="0"/>
              <a:t> </a:t>
            </a:r>
            <a:r>
              <a:rPr lang="el-GR" dirty="0" smtClean="0"/>
              <a:t>μελέτη στο σπίτι!</a:t>
            </a:r>
          </a:p>
          <a:p>
            <a:r>
              <a:rPr lang="el-GR" dirty="0" smtClean="0"/>
              <a:t>Δεν είναι απαραίτητη η καταγραφή</a:t>
            </a:r>
            <a:br>
              <a:rPr lang="el-GR" dirty="0" smtClean="0"/>
            </a:br>
            <a:r>
              <a:rPr lang="el-GR" dirty="0" smtClean="0"/>
              <a:t>σημειώσεων από το φοιτητή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32390"/>
            <a:ext cx="3300373" cy="26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Σχέδιο Μαθήματος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13" y="1447800"/>
            <a:ext cx="6754723" cy="4996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41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Διαλέξεις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r>
              <a:rPr lang="en-US" b="1" u="sng" dirty="0" smtClean="0"/>
              <a:t>COVID attention</a:t>
            </a:r>
            <a:r>
              <a:rPr lang="en-US" dirty="0" smtClean="0"/>
              <a:t>: </a:t>
            </a:r>
            <a:r>
              <a:rPr lang="el-GR" dirty="0" smtClean="0"/>
              <a:t>προσέρχεστε με τα απαραίτητα δικαιολογητικά</a:t>
            </a:r>
          </a:p>
          <a:p>
            <a:pPr lvl="2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735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8228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54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34" y="1524000"/>
            <a:ext cx="7861166" cy="49530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Ο βαθμός σας θα συγκροτηθεί από τις επιδόσεις σας σε δυο συνιστώσες: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l-GR" b="1" dirty="0" smtClean="0"/>
              <a:t>Στην υποχρεωτική τελική εξέταση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marL="365760" lvl="1" indent="0">
              <a:buNone/>
            </a:pPr>
            <a:endParaRPr lang="en-US" b="1" dirty="0" smtClean="0"/>
          </a:p>
          <a:p>
            <a:pPr lvl="1"/>
            <a:r>
              <a:rPr lang="el-GR" b="1" dirty="0" smtClean="0"/>
              <a:t>Στις προαιρετικές ασκήσεις</a:t>
            </a:r>
            <a:br>
              <a:rPr lang="el-GR" b="1" dirty="0" smtClean="0"/>
            </a:br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6911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34" y="1524000"/>
            <a:ext cx="7861166" cy="49530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Βαθμός Β = </a:t>
            </a:r>
            <a:r>
              <a:rPr lang="en-US" sz="2800" b="1" dirty="0" smtClean="0"/>
              <a:t>max{</a:t>
            </a:r>
            <a:r>
              <a:rPr lang="el-GR" sz="2800" b="1" dirty="0" smtClean="0"/>
              <a:t> β</a:t>
            </a:r>
            <a:r>
              <a:rPr lang="el-GR" sz="2800" b="1" baseline="-25000" dirty="0" smtClean="0"/>
              <a:t>1</a:t>
            </a:r>
            <a:r>
              <a:rPr lang="el-GR" sz="2800" b="1" dirty="0" smtClean="0"/>
              <a:t>, β</a:t>
            </a:r>
            <a:r>
              <a:rPr lang="el-GR" sz="2800" b="1" baseline="-25000" dirty="0" smtClean="0"/>
              <a:t>2 </a:t>
            </a:r>
            <a:r>
              <a:rPr lang="en-US" sz="2800" b="1" dirty="0" smtClean="0"/>
              <a:t>}</a:t>
            </a:r>
          </a:p>
          <a:p>
            <a:pPr marL="365760" lvl="1" indent="0">
              <a:buNone/>
            </a:pPr>
            <a:r>
              <a:rPr lang="el-GR" sz="2800" dirty="0" smtClean="0"/>
              <a:t>όπου </a:t>
            </a:r>
          </a:p>
          <a:p>
            <a:pPr lvl="2"/>
            <a:r>
              <a:rPr lang="el-GR" sz="2600" dirty="0" smtClean="0"/>
              <a:t> </a:t>
            </a:r>
            <a:r>
              <a:rPr lang="el-GR" sz="2600" b="1" dirty="0" smtClean="0"/>
              <a:t>β</a:t>
            </a:r>
            <a:r>
              <a:rPr lang="el-GR" sz="2600" b="1" baseline="-25000" dirty="0" smtClean="0"/>
              <a:t>1</a:t>
            </a:r>
            <a:r>
              <a:rPr lang="el-GR" sz="2600" b="1" dirty="0" smtClean="0"/>
              <a:t> = 70%Τ + 30%Α</a:t>
            </a:r>
            <a:r>
              <a:rPr lang="en-US" sz="2600" b="1" dirty="0" smtClean="0"/>
              <a:t> </a:t>
            </a:r>
          </a:p>
          <a:p>
            <a:pPr lvl="2"/>
            <a:r>
              <a:rPr lang="en-US" sz="2600" b="1" dirty="0" smtClean="0"/>
              <a:t> </a:t>
            </a:r>
            <a:r>
              <a:rPr lang="el-GR" sz="2600" b="1" dirty="0" smtClean="0"/>
              <a:t>β</a:t>
            </a:r>
            <a:r>
              <a:rPr lang="en-US" sz="2600" b="1" baseline="-25000" dirty="0" smtClean="0"/>
              <a:t>2</a:t>
            </a:r>
            <a:r>
              <a:rPr lang="el-GR" sz="2600" b="1" dirty="0" smtClean="0"/>
              <a:t> </a:t>
            </a:r>
            <a:r>
              <a:rPr lang="el-GR" sz="2600" b="1" dirty="0"/>
              <a:t>= </a:t>
            </a:r>
            <a:r>
              <a:rPr lang="el-GR" sz="2600" b="1" dirty="0" smtClean="0"/>
              <a:t>100%Τ </a:t>
            </a:r>
          </a:p>
          <a:p>
            <a:pPr marL="365760" lvl="1" indent="0">
              <a:buNone/>
            </a:pPr>
            <a:r>
              <a:rPr lang="el-GR" sz="2800" dirty="0" smtClean="0"/>
              <a:t>και</a:t>
            </a:r>
          </a:p>
          <a:p>
            <a:pPr lvl="3"/>
            <a:r>
              <a:rPr lang="el-GR" sz="2600" b="1" dirty="0" smtClean="0"/>
              <a:t>Β</a:t>
            </a:r>
            <a:r>
              <a:rPr lang="el-GR" sz="2600" dirty="0" smtClean="0"/>
              <a:t> = βαθμός μαθήματος </a:t>
            </a:r>
            <a:r>
              <a:rPr lang="el-GR" sz="2600" b="1" dirty="0" smtClean="0"/>
              <a:t>(</a:t>
            </a:r>
            <a:r>
              <a:rPr lang="el-GR" sz="2200" b="1" dirty="0" smtClean="0"/>
              <a:t>Β &gt;= 5.0 </a:t>
            </a:r>
            <a:r>
              <a:rPr lang="el-GR" sz="2200" b="1" dirty="0" smtClean="0">
                <a:sym typeface="Wingdings" panose="05000000000000000000" pitchFamily="2" charset="2"/>
              </a:rPr>
              <a:t> Επιτυχία</a:t>
            </a:r>
            <a:r>
              <a:rPr lang="el-GR" sz="2600" b="1" dirty="0" smtClean="0"/>
              <a:t>)</a:t>
            </a:r>
          </a:p>
          <a:p>
            <a:pPr lvl="3"/>
            <a:r>
              <a:rPr lang="el-GR" sz="2600" b="1" dirty="0" smtClean="0"/>
              <a:t>Τ</a:t>
            </a:r>
            <a:r>
              <a:rPr lang="el-GR" sz="2600" dirty="0" smtClean="0"/>
              <a:t> = βαθμός τελικής εξέτασης</a:t>
            </a:r>
          </a:p>
          <a:p>
            <a:pPr lvl="3"/>
            <a:r>
              <a:rPr lang="el-GR" sz="2600" b="1" dirty="0" smtClean="0"/>
              <a:t>Α</a:t>
            </a:r>
            <a:r>
              <a:rPr lang="el-GR" sz="2600" dirty="0" smtClean="0"/>
              <a:t> = βαθμός ασκήσεων</a:t>
            </a:r>
          </a:p>
        </p:txBody>
      </p:sp>
    </p:spTree>
    <p:extLst>
      <p:ext uri="{BB962C8B-B14F-4D97-AF65-F5344CB8AC3E}">
        <p14:creationId xmlns:p14="http://schemas.microsoft.com/office/powerpoint/2010/main" val="26046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8024650" cy="51816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Ασκήσεις </a:t>
            </a:r>
            <a:r>
              <a:rPr lang="el-GR" sz="2800" b="1" dirty="0" smtClean="0"/>
              <a:t>Α</a:t>
            </a:r>
            <a:endParaRPr lang="el-GR" sz="2400" dirty="0" smtClean="0"/>
          </a:p>
          <a:p>
            <a:pPr lvl="1"/>
            <a:r>
              <a:rPr lang="el-GR" sz="2400" dirty="0" smtClean="0"/>
              <a:t>Πιθανότατα </a:t>
            </a:r>
            <a:r>
              <a:rPr lang="en-US" sz="2400" b="1" dirty="0" smtClean="0"/>
              <a:t>5-6</a:t>
            </a:r>
            <a:r>
              <a:rPr lang="el-GR" sz="2400" dirty="0" smtClean="0"/>
              <a:t> σειρές ασκήσεων</a:t>
            </a:r>
          </a:p>
          <a:p>
            <a:pPr lvl="2"/>
            <a:r>
              <a:rPr lang="el-GR" dirty="0" smtClean="0"/>
              <a:t>Μια σειρά (φυλλάδιο) ασκήσεων ανά ~10-15ήμερο</a:t>
            </a:r>
          </a:p>
          <a:p>
            <a:pPr lvl="2"/>
            <a:r>
              <a:rPr lang="el-GR" dirty="0" smtClean="0"/>
              <a:t>Ανακοινώνονται </a:t>
            </a:r>
            <a:r>
              <a:rPr lang="el-GR" dirty="0"/>
              <a:t>ηλεκτρονικά </a:t>
            </a:r>
            <a:r>
              <a:rPr lang="el-GR" dirty="0" smtClean="0"/>
              <a:t>και αναρτώνται στο </a:t>
            </a:r>
            <a:r>
              <a:rPr lang="en-US" dirty="0" smtClean="0"/>
              <a:t>site </a:t>
            </a:r>
            <a:r>
              <a:rPr lang="el-GR" dirty="0" smtClean="0"/>
              <a:t>του μαθήματος</a:t>
            </a:r>
            <a:endParaRPr lang="en-US" dirty="0" smtClean="0"/>
          </a:p>
          <a:p>
            <a:pPr lvl="2"/>
            <a:r>
              <a:rPr lang="el-GR" dirty="0" smtClean="0"/>
              <a:t>Οι απαντήσεις δίνονται μαζί με την κάθε εκφώνηση</a:t>
            </a:r>
          </a:p>
          <a:p>
            <a:pPr lvl="2"/>
            <a:r>
              <a:rPr lang="el-GR" dirty="0" smtClean="0"/>
              <a:t>Οι ασκήσεις παραδίδονται </a:t>
            </a:r>
            <a:r>
              <a:rPr lang="el-GR" sz="2400" b="1" u="sng" dirty="0" smtClean="0"/>
              <a:t>ηλεκτρονικά ή γραπτά</a:t>
            </a:r>
          </a:p>
          <a:p>
            <a:pPr lvl="1"/>
            <a:endParaRPr lang="el-GR" sz="1400" dirty="0" smtClean="0"/>
          </a:p>
          <a:p>
            <a:pPr lvl="1"/>
            <a:r>
              <a:rPr lang="el-GR" sz="2400" dirty="0" smtClean="0"/>
              <a:t>Μετρούν </a:t>
            </a:r>
            <a:r>
              <a:rPr lang="el-GR" sz="2400" b="1" dirty="0" smtClean="0"/>
              <a:t>30% (προαιρετικά)</a:t>
            </a:r>
          </a:p>
          <a:p>
            <a:pPr marL="365760" lvl="1" indent="0">
              <a:buNone/>
            </a:pPr>
            <a:endParaRPr lang="el-GR" sz="1600" dirty="0" smtClean="0"/>
          </a:p>
          <a:p>
            <a:pPr lvl="1"/>
            <a:r>
              <a:rPr lang="el-GR" sz="2400" dirty="0" smtClean="0"/>
              <a:t>Ατομικές : αντιγραφή          </a:t>
            </a:r>
            <a:r>
              <a:rPr lang="el-GR" sz="2400" b="1" dirty="0"/>
              <a:t>Α</a:t>
            </a:r>
            <a:r>
              <a:rPr lang="el-GR" sz="2400" dirty="0"/>
              <a:t> = 0.0 , σε όλους όσοι συμμετέχουν σε αυτή</a:t>
            </a:r>
            <a:r>
              <a:rPr lang="el-GR" sz="2400" dirty="0" smtClean="0"/>
              <a:t>!</a:t>
            </a:r>
          </a:p>
          <a:p>
            <a:pPr lvl="2"/>
            <a:r>
              <a:rPr lang="el-GR" dirty="0" smtClean="0"/>
              <a:t>Αντιγραφή ≠ συζήτηση μεταξύ σας!</a:t>
            </a: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4214943" y="5334000"/>
            <a:ext cx="46186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7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8228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  <a:endParaRPr lang="en-US" sz="2800" dirty="0" smtClean="0"/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 smtClean="0"/>
              <a:t>Διδασκαλία</a:t>
            </a:r>
            <a:endParaRPr lang="en-US" sz="2800" dirty="0" smtClean="0"/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  <a:endParaRPr lang="en-US" sz="2800" dirty="0" smtClean="0"/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8024650" cy="5181600"/>
          </a:xfrm>
        </p:spPr>
        <p:txBody>
          <a:bodyPr>
            <a:normAutofit fontScale="92500"/>
          </a:bodyPr>
          <a:lstStyle/>
          <a:p>
            <a:r>
              <a:rPr lang="el-GR" sz="2800" dirty="0" smtClean="0"/>
              <a:t>Ασκήσεις </a:t>
            </a:r>
            <a:r>
              <a:rPr lang="el-GR" sz="2800" b="1" dirty="0" smtClean="0"/>
              <a:t>Α</a:t>
            </a:r>
            <a:endParaRPr lang="el-GR" sz="2400" dirty="0" smtClean="0"/>
          </a:p>
          <a:p>
            <a:r>
              <a:rPr lang="el-GR" dirty="0"/>
              <a:t>Η ηλεκτρονική παράδοση των </a:t>
            </a:r>
            <a:r>
              <a:rPr lang="el-GR" dirty="0" smtClean="0"/>
              <a:t>ασκήσεων γίνεται </a:t>
            </a:r>
            <a:r>
              <a:rPr lang="el-GR" b="1" dirty="0" smtClean="0"/>
              <a:t>αποκλειστικά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μέσω του προγράμματος </a:t>
            </a:r>
            <a:r>
              <a:rPr lang="en-US" dirty="0" smtClean="0"/>
              <a:t>TURNIN (</a:t>
            </a:r>
            <a:r>
              <a:rPr lang="el-GR" dirty="0" smtClean="0"/>
              <a:t>όπως στο ΗΥ100). Η </a:t>
            </a:r>
            <a:r>
              <a:rPr lang="el-GR" dirty="0"/>
              <a:t>μορφή του παραδοτέου αρχείου πρέπει </a:t>
            </a:r>
            <a:r>
              <a:rPr lang="el-GR" b="1" dirty="0"/>
              <a:t>αυστηρά</a:t>
            </a:r>
            <a:r>
              <a:rPr lang="el-GR" dirty="0"/>
              <a:t> να είναι η ακόλουθη:</a:t>
            </a:r>
          </a:p>
          <a:p>
            <a:pPr lvl="1"/>
            <a:r>
              <a:rPr lang="el-GR" dirty="0"/>
              <a:t>Το αρχείο που θα παραδώσετε πρέπει να είναι </a:t>
            </a:r>
            <a:r>
              <a:rPr lang="el-GR" b="1" dirty="0"/>
              <a:t>ένα</a:t>
            </a:r>
            <a:r>
              <a:rPr lang="el-GR" dirty="0"/>
              <a:t> ενιαίο αρχείο, μορφής </a:t>
            </a:r>
            <a:r>
              <a:rPr lang="el-GR" b="1" dirty="0"/>
              <a:t>PDF ή DOC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Το κείμενο πρέπει να είναι </a:t>
            </a:r>
            <a:r>
              <a:rPr lang="el-GR" dirty="0" smtClean="0"/>
              <a:t>ευανάγνωστο.</a:t>
            </a:r>
            <a:endParaRPr lang="el-GR" dirty="0"/>
          </a:p>
          <a:p>
            <a:pPr lvl="1"/>
            <a:r>
              <a:rPr lang="el-GR" dirty="0" smtClean="0"/>
              <a:t>Παράδειγμα </a:t>
            </a:r>
            <a:r>
              <a:rPr lang="el-GR" dirty="0"/>
              <a:t>της επιθυμητής μορφής των ασκήσεών σας μπορείτε να βρείτε </a:t>
            </a:r>
            <a:r>
              <a:rPr lang="el-GR" dirty="0">
                <a:hlinkClick r:id="rId2"/>
              </a:rPr>
              <a:t>εδώ</a:t>
            </a:r>
            <a:r>
              <a:rPr lang="el-GR" dirty="0"/>
              <a:t>.</a:t>
            </a:r>
          </a:p>
          <a:p>
            <a:pPr lvl="1"/>
            <a:r>
              <a:rPr lang="el-GR" b="1" dirty="0"/>
              <a:t>Σε καμία περίπτωση</a:t>
            </a:r>
            <a:r>
              <a:rPr lang="el-GR" dirty="0"/>
              <a:t> δεν πρέπει να παραδώσετε περισσότερα από </a:t>
            </a:r>
            <a:r>
              <a:rPr lang="el-GR" b="1" dirty="0"/>
              <a:t>ΕΝΑ</a:t>
            </a:r>
            <a:r>
              <a:rPr lang="el-GR" dirty="0"/>
              <a:t> αρχεία.</a:t>
            </a:r>
          </a:p>
          <a:p>
            <a:pPr lvl="1"/>
            <a:r>
              <a:rPr lang="el-GR" dirty="0"/>
              <a:t>Αν το παραδοτέο σας δε συμμορφώνεται με τα παραπάνω, τότε </a:t>
            </a:r>
            <a:r>
              <a:rPr lang="el-GR" b="1" dirty="0"/>
              <a:t>η παράδοση δε θα ληφθεί </a:t>
            </a:r>
            <a:r>
              <a:rPr lang="el-GR" b="1" dirty="0" smtClean="0"/>
              <a:t>υπ‘ όψη</a:t>
            </a:r>
            <a:r>
              <a:rPr lang="el-GR" b="1" dirty="0"/>
              <a:t>, χωρίς καμιά ειδοποίηση από μέρους </a:t>
            </a:r>
            <a:r>
              <a:rPr lang="el-GR" b="1" dirty="0" smtClean="0"/>
              <a:t>του διδάσκοντα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81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872250" cy="4776108"/>
          </a:xfrm>
        </p:spPr>
        <p:txBody>
          <a:bodyPr>
            <a:normAutofit/>
          </a:bodyPr>
          <a:lstStyle/>
          <a:p>
            <a:r>
              <a:rPr lang="el-GR" dirty="0" smtClean="0"/>
              <a:t>Τελική εξέταση (</a:t>
            </a:r>
            <a:r>
              <a:rPr lang="el-GR" b="1" dirty="0" smtClean="0"/>
              <a:t>Τ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Μετρά 70%</a:t>
            </a:r>
            <a:r>
              <a:rPr lang="en-US" dirty="0" smtClean="0"/>
              <a:t> </a:t>
            </a:r>
            <a:r>
              <a:rPr lang="el-GR" dirty="0" smtClean="0"/>
              <a:t>(ή 100%) στο συνολικό βαθμό</a:t>
            </a:r>
            <a:endParaRPr lang="en-US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Διεξάγεται με </a:t>
            </a:r>
            <a:r>
              <a:rPr lang="el-GR" b="1" dirty="0" smtClean="0"/>
              <a:t>ανοιχτό </a:t>
            </a:r>
            <a:r>
              <a:rPr lang="el-GR" b="1" dirty="0" err="1" smtClean="0"/>
              <a:t>τυπολόγιο</a:t>
            </a:r>
            <a:endParaRPr lang="el-GR" b="1" dirty="0" smtClean="0"/>
          </a:p>
          <a:p>
            <a:pPr lvl="1"/>
            <a:endParaRPr lang="el-GR" b="1" dirty="0"/>
          </a:p>
          <a:p>
            <a:pPr lvl="1"/>
            <a:r>
              <a:rPr lang="el-GR" dirty="0" smtClean="0"/>
              <a:t>Θέματα ανάπτυξης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l-GR" dirty="0" smtClean="0"/>
              <a:t>Η σελίδα «Εξετάσεις» στο </a:t>
            </a:r>
            <a:r>
              <a:rPr lang="en-US" dirty="0" smtClean="0"/>
              <a:t>site </a:t>
            </a:r>
            <a:r>
              <a:rPr lang="el-GR" dirty="0" smtClean="0"/>
              <a:t>του μαθήματος έχει πλούσιο υλικό</a:t>
            </a:r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6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11147"/>
            <a:ext cx="6206279" cy="6383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50" cy="4776108"/>
          </a:xfrm>
        </p:spPr>
        <p:txBody>
          <a:bodyPr>
            <a:normAutofit/>
          </a:bodyPr>
          <a:lstStyle/>
          <a:p>
            <a:r>
              <a:rPr lang="el-GR" dirty="0" smtClean="0"/>
              <a:t>Υπόδειγμα </a:t>
            </a:r>
            <a:br>
              <a:rPr lang="el-GR" dirty="0" smtClean="0"/>
            </a:br>
            <a:r>
              <a:rPr lang="el-GR" dirty="0" err="1" smtClean="0"/>
              <a:t>τυπολογίου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2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140" y="1447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Στατιστικά Μαθήματος</a:t>
            </a:r>
            <a:r>
              <a:rPr lang="en-US" sz="2000" dirty="0" smtClean="0"/>
              <a:t> (2015-</a:t>
            </a:r>
            <a:r>
              <a:rPr lang="el-GR" sz="2000" dirty="0" smtClean="0"/>
              <a:t>21</a:t>
            </a:r>
            <a:r>
              <a:rPr lang="en-US" sz="2000" dirty="0" smtClean="0"/>
              <a:t>)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45140" y="1981200"/>
            <a:ext cx="26884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2015-16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Εγγεγραμμένοι: 579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Επιτυχόντες: 270 – 46%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2016-17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Εγγεγραμμένοι: 453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Επιτυχόντες: 159 – 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2017-18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Εγγεγραμμένοι: 391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Επιτυχόντες: 81 –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2018-19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Εγγεγραμμένοι: 440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Επιτυχόντες: 125 – 28%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981200"/>
            <a:ext cx="2688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2019-20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Εγγεγραμμένοι: </a:t>
            </a:r>
            <a:r>
              <a:rPr lang="en-US" dirty="0" smtClean="0"/>
              <a:t>462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Επιτυχόντες: </a:t>
            </a:r>
            <a:r>
              <a:rPr lang="en-US" dirty="0" smtClean="0"/>
              <a:t>192</a:t>
            </a:r>
            <a:r>
              <a:rPr lang="el-GR" dirty="0" smtClean="0"/>
              <a:t> – 4</a:t>
            </a:r>
            <a:r>
              <a:rPr lang="en-US" dirty="0" smtClean="0"/>
              <a:t>2</a:t>
            </a:r>
            <a:r>
              <a:rPr lang="el-GR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2020-21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Εγγεγραμμένοι: </a:t>
            </a:r>
            <a:r>
              <a:rPr lang="en-US" dirty="0" smtClean="0"/>
              <a:t>435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Επιτυχόντες: 1</a:t>
            </a:r>
            <a:r>
              <a:rPr lang="en-US" dirty="0" smtClean="0"/>
              <a:t>65</a:t>
            </a:r>
            <a:r>
              <a:rPr lang="el-GR" dirty="0" smtClean="0"/>
              <a:t> – </a:t>
            </a:r>
            <a:r>
              <a:rPr lang="en-US" dirty="0" smtClean="0"/>
              <a:t>38</a:t>
            </a:r>
            <a:r>
              <a:rPr lang="el-GR" dirty="0" smtClean="0"/>
              <a:t>%</a:t>
            </a:r>
          </a:p>
          <a:p>
            <a:endParaRPr lang="el-GR" dirty="0"/>
          </a:p>
        </p:txBody>
      </p:sp>
      <p:pic>
        <p:nvPicPr>
          <p:cNvPr id="1026" name="Picture 2" descr="https://miro.medium.com/max/1838/1*UAGU532MbhR5cm3symwWq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25" y="4066758"/>
            <a:ext cx="4187825" cy="23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762506"/>
            <a:ext cx="3276600" cy="149828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~35%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b="1" u="sng" dirty="0" smtClean="0"/>
              <a:t>Πολύ</a:t>
            </a:r>
            <a:r>
              <a:rPr lang="el-GR" dirty="0" smtClean="0"/>
              <a:t> παραπάνω (+ ~20%) αν υπολογίσουμε μόνο τους ενεργούς φοιτητές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52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8228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</a:t>
            </a:r>
          </a:p>
          <a:p>
            <a:r>
              <a:rPr lang="el-GR" sz="2800" dirty="0" smtClean="0"/>
              <a:t>Επικοινωνία</a:t>
            </a: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3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1447800"/>
            <a:ext cx="7872250" cy="4776108"/>
          </a:xfrm>
        </p:spPr>
        <p:txBody>
          <a:bodyPr>
            <a:normAutofit/>
          </a:bodyPr>
          <a:lstStyle/>
          <a:p>
            <a:r>
              <a:rPr lang="el-GR" dirty="0" smtClean="0"/>
              <a:t>Θα ήταν καλό να στηριχθείτε στις παραδόσεις και στο υλικό του διδάσκοντα</a:t>
            </a:r>
          </a:p>
          <a:p>
            <a:endParaRPr lang="en-US" dirty="0" smtClean="0"/>
          </a:p>
          <a:p>
            <a:r>
              <a:rPr lang="el-GR" dirty="0" smtClean="0"/>
              <a:t>Διαφάνειες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smtClean="0"/>
              <a:t>PDF/PPTX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Θα διανέμονται μέσω του </a:t>
            </a:r>
            <a:r>
              <a:rPr lang="en-US" dirty="0" smtClean="0"/>
              <a:t>site </a:t>
            </a:r>
            <a:r>
              <a:rPr lang="el-GR" dirty="0" smtClean="0"/>
              <a:t>του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μαθήματος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>
                <a:hlinkClick r:id="rId2"/>
              </a:rPr>
              <a:t>https://www.csd.uoc.gr/~hy112/#lec</a:t>
            </a:r>
            <a:endParaRPr lang="el-GR" b="1" dirty="0" smtClean="0"/>
          </a:p>
          <a:p>
            <a:endParaRPr lang="en-US" dirty="0" smtClean="0"/>
          </a:p>
          <a:p>
            <a:r>
              <a:rPr lang="el-GR" dirty="0" smtClean="0"/>
              <a:t>Σημειώσεις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smtClean="0"/>
              <a:t>PDF</a:t>
            </a:r>
            <a:r>
              <a:rPr lang="el-GR" dirty="0" smtClean="0"/>
              <a:t>: </a:t>
            </a:r>
          </a:p>
          <a:p>
            <a:pPr lvl="1"/>
            <a:r>
              <a:rPr lang="el-GR" dirty="0" smtClean="0"/>
              <a:t>Βρίσκονται ήδη </a:t>
            </a:r>
            <a:r>
              <a:rPr lang="en-US" dirty="0" smtClean="0"/>
              <a:t>online </a:t>
            </a:r>
            <a:r>
              <a:rPr lang="el-GR" dirty="0" smtClean="0">
                <a:hlinkClick r:id="rId3"/>
              </a:rPr>
              <a:t>εδώ</a:t>
            </a:r>
            <a:endParaRPr lang="en-US" dirty="0" smtClean="0"/>
          </a:p>
          <a:p>
            <a:endParaRPr lang="el-GR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914" y="2590800"/>
            <a:ext cx="2342082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835" y="4399420"/>
            <a:ext cx="1654240" cy="20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(</a:t>
            </a:r>
            <a:r>
              <a:rPr lang="el-GR" dirty="0" err="1" smtClean="0"/>
              <a:t>Εύδοξος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5738651" cy="4776108"/>
          </a:xfrm>
        </p:spPr>
        <p:txBody>
          <a:bodyPr>
            <a:normAutofit/>
          </a:bodyPr>
          <a:lstStyle/>
          <a:p>
            <a:r>
              <a:rPr lang="el-GR" dirty="0" smtClean="0"/>
              <a:t>Το προτεινόμενο σύγγραμμα θα είναι το:</a:t>
            </a:r>
            <a:endParaRPr lang="en-US" dirty="0" smtClean="0"/>
          </a:p>
          <a:p>
            <a:pPr lvl="1"/>
            <a:r>
              <a:rPr lang="el-GR" b="1" dirty="0" smtClean="0"/>
              <a:t>Φυσική</a:t>
            </a:r>
            <a:r>
              <a:rPr lang="el-GR" dirty="0" smtClean="0"/>
              <a:t>, των </a:t>
            </a:r>
            <a:r>
              <a:rPr lang="en-US" dirty="0" smtClean="0"/>
              <a:t>D. Halliday,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R. Resnick, J. Walker</a:t>
            </a:r>
          </a:p>
          <a:p>
            <a:r>
              <a:rPr lang="el-GR" dirty="0" smtClean="0"/>
              <a:t>που είναι από τα λίγα </a:t>
            </a:r>
            <a:r>
              <a:rPr lang="el-GR" dirty="0" err="1" smtClean="0"/>
              <a:t>συγγράμ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err="1" smtClean="0"/>
              <a:t>ματα</a:t>
            </a:r>
            <a:r>
              <a:rPr lang="el-GR" dirty="0" smtClean="0"/>
              <a:t> διεθνούς εμβέλειας που περιλαμβάνει όλη τη διδακτέα </a:t>
            </a:r>
            <a:br>
              <a:rPr lang="el-GR" dirty="0" smtClean="0"/>
            </a:br>
            <a:r>
              <a:rPr lang="el-GR" dirty="0" smtClean="0"/>
              <a:t>ύλη!</a:t>
            </a:r>
          </a:p>
          <a:p>
            <a:pPr lvl="1"/>
            <a:r>
              <a:rPr lang="el-GR" dirty="0" smtClean="0"/>
              <a:t>Σας δίδεται στον «</a:t>
            </a:r>
            <a:r>
              <a:rPr lang="el-GR" dirty="0" err="1" smtClean="0"/>
              <a:t>Εύδοξο</a:t>
            </a:r>
            <a:r>
              <a:rPr lang="el-GR" dirty="0" smtClean="0"/>
              <a:t>».</a:t>
            </a:r>
            <a:endParaRPr lang="en-US" dirty="0" smtClean="0"/>
          </a:p>
          <a:p>
            <a:pPr lvl="1"/>
            <a:r>
              <a:rPr lang="el-GR" b="1" dirty="0"/>
              <a:t>Κωδικός </a:t>
            </a:r>
            <a:r>
              <a:rPr lang="el-GR" b="1" dirty="0" smtClean="0"/>
              <a:t>Βιβλίου: </a:t>
            </a:r>
            <a:r>
              <a:rPr lang="el-GR" b="1" dirty="0"/>
              <a:t>41959145</a:t>
            </a:r>
            <a:endParaRPr lang="el-GR" dirty="0" smtClean="0"/>
          </a:p>
          <a:p>
            <a:pPr lvl="1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224346" cy="4438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04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6704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36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51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41" y="1302326"/>
            <a:ext cx="7872250" cy="525087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Μέσω ηλεκτρονικού ταχυδρομείου (</a:t>
            </a:r>
            <a:r>
              <a:rPr lang="en-US" dirty="0" smtClean="0"/>
              <a:t>e-mail)</a:t>
            </a:r>
          </a:p>
          <a:p>
            <a:pPr marL="68580" indent="0">
              <a:buNone/>
            </a:pPr>
            <a:endParaRPr lang="en-US" sz="1100" dirty="0"/>
          </a:p>
          <a:p>
            <a:r>
              <a:rPr lang="el-GR" dirty="0" smtClean="0"/>
              <a:t>Εγγραφή στη λίστα του μαθήματος (</a:t>
            </a:r>
            <a:r>
              <a:rPr lang="en-US" dirty="0" smtClean="0">
                <a:hlinkClick r:id="rId2"/>
              </a:rPr>
              <a:t>hy112-list@csd.uoc.gr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Mail </a:t>
            </a:r>
            <a:r>
              <a:rPr lang="el-GR" dirty="0" smtClean="0"/>
              <a:t>στο 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majordomo@csd.uoc.gr</a:t>
            </a:r>
            <a:endParaRPr lang="en-US" dirty="0" smtClean="0"/>
          </a:p>
          <a:p>
            <a:pPr lvl="1"/>
            <a:r>
              <a:rPr lang="el-GR" u="sng" dirty="0" smtClean="0"/>
              <a:t>Κενό</a:t>
            </a:r>
            <a:r>
              <a:rPr lang="el-GR" dirty="0" smtClean="0"/>
              <a:t> θέμα</a:t>
            </a:r>
          </a:p>
          <a:p>
            <a:pPr lvl="1"/>
            <a:r>
              <a:rPr lang="el-GR" dirty="0" smtClean="0"/>
              <a:t>Στο σώμα του </a:t>
            </a:r>
            <a:r>
              <a:rPr lang="en-US" dirty="0" smtClean="0"/>
              <a:t>mail </a:t>
            </a:r>
            <a:r>
              <a:rPr lang="el-GR" dirty="0" smtClean="0"/>
              <a:t>γράφετε: </a:t>
            </a:r>
            <a:r>
              <a:rPr lang="en-US" b="1" dirty="0" smtClean="0"/>
              <a:t>subscribe hy112-list</a:t>
            </a:r>
          </a:p>
          <a:p>
            <a:pPr lvl="1"/>
            <a:r>
              <a:rPr lang="el-GR" dirty="0" smtClean="0"/>
              <a:t>Ακολουθήστε τις οδηγίες που αναφέρονται στην απάντηση</a:t>
            </a:r>
            <a:endParaRPr lang="en-US" dirty="0" smtClean="0"/>
          </a:p>
          <a:p>
            <a:pPr marL="365760" lvl="1" indent="0">
              <a:buNone/>
            </a:pPr>
            <a:endParaRPr lang="en-US" sz="1050" dirty="0"/>
          </a:p>
          <a:p>
            <a:r>
              <a:rPr lang="el-GR" dirty="0" smtClean="0"/>
              <a:t>Απορίες</a:t>
            </a:r>
            <a:r>
              <a:rPr lang="en-US" dirty="0"/>
              <a:t>/</a:t>
            </a:r>
            <a:r>
              <a:rPr lang="el-GR" dirty="0" smtClean="0"/>
              <a:t>ερωτήσεις: </a:t>
            </a:r>
            <a:r>
              <a:rPr lang="en-US" dirty="0" smtClean="0">
                <a:hlinkClick r:id="rId2"/>
              </a:rPr>
              <a:t>hy112-list@csd.uoc.gr</a:t>
            </a:r>
            <a:endParaRPr lang="en-US" dirty="0" smtClean="0"/>
          </a:p>
          <a:p>
            <a:r>
              <a:rPr lang="el-GR" dirty="0" smtClean="0"/>
              <a:t>Επικοινωνία με το διδάσκοντα: </a:t>
            </a:r>
            <a:r>
              <a:rPr lang="en-US" dirty="0" smtClean="0">
                <a:hlinkClick r:id="rId4"/>
              </a:rPr>
              <a:t>kafentz@csd.uoc.gr</a:t>
            </a:r>
            <a:endParaRPr lang="en-US" dirty="0" smtClean="0"/>
          </a:p>
          <a:p>
            <a:r>
              <a:rPr lang="el-GR" dirty="0" smtClean="0"/>
              <a:t>Επικοινωνία με τους βοηθούς: </a:t>
            </a:r>
            <a:r>
              <a:rPr lang="en-US" dirty="0" smtClean="0">
                <a:hlinkClick r:id="rId5"/>
              </a:rPr>
              <a:t>hy112@csd.uoc.gr</a:t>
            </a:r>
            <a:endParaRPr lang="en-US" dirty="0" smtClean="0"/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Οδηγίες σωστής επικοινωνίας (από το ΗΥ100)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https://www.csd.uoc.gr/~hy100/netiquette-gr.html</a:t>
            </a:r>
            <a:endParaRPr lang="el-G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8350" y="5486400"/>
            <a:ext cx="6881650" cy="9906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8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51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2326"/>
            <a:ext cx="8049491" cy="5250873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Ερωτήσεις?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en-US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What Questions Should You Ask During the Product Lifecycle? | Machine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1" y="2133600"/>
            <a:ext cx="7796050" cy="404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67042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 smtClean="0"/>
              <a:t>Διδασκαλία</a:t>
            </a:r>
            <a:endParaRPr lang="en-US" sz="2800" dirty="0" smtClean="0"/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/>
              <a:t>Επικοινωνία</a:t>
            </a:r>
          </a:p>
          <a:p>
            <a:pPr marL="68580" indent="0">
              <a:buNone/>
            </a:pPr>
            <a:endParaRPr lang="el-GR" sz="28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11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  <p:pic>
        <p:nvPicPr>
          <p:cNvPr id="3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89842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7138"/>
            <a:ext cx="3911316" cy="299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9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670422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Τμήμα</a:t>
            </a:r>
          </a:p>
          <a:p>
            <a:pPr lvl="1"/>
            <a:r>
              <a:rPr lang="el-GR" sz="2400" dirty="0" smtClean="0"/>
              <a:t>Μάθημα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 smtClean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80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90" y="838200"/>
            <a:ext cx="7643310" cy="609600"/>
          </a:xfrm>
        </p:spPr>
        <p:txBody>
          <a:bodyPr>
            <a:noAutofit/>
          </a:bodyPr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90" y="1447800"/>
            <a:ext cx="779571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Καλωσή</a:t>
            </a:r>
            <a:r>
              <a:rPr lang="el-GR" dirty="0"/>
              <a:t>λ</a:t>
            </a:r>
            <a:r>
              <a:rPr lang="el-GR" dirty="0" smtClean="0"/>
              <a:t>θατε στο Τμήμα!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CSD, UoC</a:t>
            </a:r>
            <a:r>
              <a:rPr lang="el-GR" dirty="0" smtClean="0"/>
              <a:t> : Πολύ απαιτητική σχολή!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Παρότι η βάση εισαγωγής δεν το δείχνει…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Φέτος</a:t>
            </a:r>
            <a:r>
              <a:rPr lang="el-GR" b="1" dirty="0"/>
              <a:t>: 15603</a:t>
            </a:r>
            <a:r>
              <a:rPr lang="el-GR" b="1" dirty="0" smtClean="0"/>
              <a:t> </a:t>
            </a:r>
            <a:r>
              <a:rPr lang="el-GR" dirty="0" smtClean="0"/>
              <a:t>(2021) - Μεγαλύτερη βάση από το 200</a:t>
            </a:r>
            <a:r>
              <a:rPr lang="en-US" dirty="0" smtClean="0"/>
              <a:t>7</a:t>
            </a:r>
            <a:r>
              <a:rPr lang="el-GR" dirty="0" smtClean="0"/>
              <a:t>!</a:t>
            </a:r>
          </a:p>
          <a:p>
            <a:pPr>
              <a:lnSpc>
                <a:spcPct val="120000"/>
              </a:lnSpc>
            </a:pPr>
            <a:endParaRPr lang="el-GR" sz="2600" dirty="0" smtClean="0"/>
          </a:p>
          <a:p>
            <a:pPr>
              <a:lnSpc>
                <a:spcPct val="120000"/>
              </a:lnSpc>
            </a:pPr>
            <a:endParaRPr lang="el-GR" sz="600" dirty="0"/>
          </a:p>
          <a:p>
            <a:pPr>
              <a:lnSpc>
                <a:spcPct val="120000"/>
              </a:lnSpc>
            </a:pPr>
            <a:endParaRPr lang="el-GR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l-GR" sz="3000" dirty="0"/>
          </a:p>
          <a:p>
            <a:pPr>
              <a:lnSpc>
                <a:spcPct val="120000"/>
              </a:lnSpc>
            </a:pPr>
            <a:endParaRPr lang="el-GR" sz="120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Η βαθμολογία σας δεν (πρέπει να) έχει καμιά σημασία για την πορεία σας στην Τριτοβάθμια Εκπαίδευση!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Ξεκινάτε (σχεδόν) από το μηδέν!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/>
              <a:t>Διδάσκων: 78</a:t>
            </a:r>
            <a:r>
              <a:rPr lang="el-GR" baseline="30000" dirty="0"/>
              <a:t>ος</a:t>
            </a:r>
            <a:r>
              <a:rPr lang="el-GR" dirty="0"/>
              <a:t>/120 εισακτέους (</a:t>
            </a:r>
            <a:r>
              <a:rPr lang="el-GR" b="1" dirty="0" smtClean="0"/>
              <a:t>17920, </a:t>
            </a:r>
            <a:r>
              <a:rPr lang="en-US" b="1" dirty="0" smtClean="0"/>
              <a:t>2001</a:t>
            </a:r>
            <a:r>
              <a:rPr lang="el-GR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73" t="4798" r="8328" b="6744"/>
          <a:stretch/>
        </p:blipFill>
        <p:spPr>
          <a:xfrm>
            <a:off x="2590800" y="3117294"/>
            <a:ext cx="6069332" cy="1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77" y="838200"/>
            <a:ext cx="7643310" cy="609600"/>
          </a:xfrm>
        </p:spPr>
        <p:txBody>
          <a:bodyPr>
            <a:noAutofit/>
          </a:bodyPr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447800"/>
            <a:ext cx="7907448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Τμήμα με υψηλού επιπέδου διδακτικό κι ερευνητικό προσωπικό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Δυνατές συνεργασίες με βιομηχανία και έρευνα</a:t>
            </a:r>
          </a:p>
          <a:p>
            <a:pPr>
              <a:lnSpc>
                <a:spcPct val="120000"/>
              </a:lnSpc>
            </a:pPr>
            <a:endParaRPr lang="en-US" sz="105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Υψηλό επίπεδο σπουδών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Στην κατάταξη των </a:t>
            </a:r>
            <a:r>
              <a:rPr lang="el-GR" b="1" dirty="0">
                <a:solidFill>
                  <a:schemeClr val="tx1"/>
                </a:solidFill>
              </a:rPr>
              <a:t>Times </a:t>
            </a:r>
            <a:r>
              <a:rPr lang="el-GR" b="1" dirty="0" err="1">
                <a:solidFill>
                  <a:schemeClr val="tx1"/>
                </a:solidFill>
              </a:rPr>
              <a:t>Higher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Education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l-GR" dirty="0" smtClean="0"/>
              <a:t>(</a:t>
            </a:r>
            <a:r>
              <a:rPr lang="el-GR" dirty="0"/>
              <a:t>THE) για το 2019, το </a:t>
            </a:r>
            <a:r>
              <a:rPr lang="el-GR" dirty="0" smtClean="0"/>
              <a:t>Πανεπιστήμιο Κρήτης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βρίσκεται στην </a:t>
            </a:r>
            <a:r>
              <a:rPr lang="el-GR" dirty="0"/>
              <a:t>πρώτη θέση </a:t>
            </a:r>
            <a:r>
              <a:rPr lang="el-GR" dirty="0" smtClean="0"/>
              <a:t>μεταξύ </a:t>
            </a:r>
            <a:r>
              <a:rPr lang="el-GR" dirty="0"/>
              <a:t>των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Ελληνικών </a:t>
            </a:r>
            <a:r>
              <a:rPr lang="el-GR" dirty="0"/>
              <a:t>Πανεπιστημίων</a:t>
            </a:r>
            <a:r>
              <a:rPr lang="el-GR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/>
              <a:t>Για το πεδίο της </a:t>
            </a:r>
            <a:r>
              <a:rPr lang="el-GR" b="1" dirty="0"/>
              <a:t>Επιστήμης Υπολογιστών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l-GR" dirty="0"/>
              <a:t>Computer Science) στη λίστα των </a:t>
            </a:r>
            <a:r>
              <a:rPr lang="el-GR" b="1" dirty="0">
                <a:solidFill>
                  <a:schemeClr val="tx1"/>
                </a:solidFill>
              </a:rPr>
              <a:t>300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κορυφαίων </a:t>
            </a:r>
            <a:r>
              <a:rPr lang="el-GR" dirty="0">
                <a:solidFill>
                  <a:schemeClr val="tx1"/>
                </a:solidFill>
              </a:rPr>
              <a:t>τμημάτων</a:t>
            </a:r>
            <a:r>
              <a:rPr lang="el-GR" dirty="0"/>
              <a:t> του κόσμου </a:t>
            </a:r>
            <a:r>
              <a:rPr lang="el-GR" dirty="0" err="1" smtClean="0"/>
              <a:t>περιλαμ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l-GR" dirty="0" err="1" smtClean="0"/>
              <a:t>βάνεται</a:t>
            </a:r>
            <a:r>
              <a:rPr lang="el-GR" dirty="0" smtClean="0"/>
              <a:t> </a:t>
            </a:r>
            <a:r>
              <a:rPr lang="el-GR" dirty="0"/>
              <a:t>ένα μόνο Ελληνικό τμήμα, το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Τμήμα Επιστήμης </a:t>
            </a:r>
            <a:r>
              <a:rPr lang="el-GR" dirty="0"/>
              <a:t>Υπολογιστών του </a:t>
            </a:r>
            <a:r>
              <a:rPr lang="el-GR" dirty="0" err="1" smtClean="0"/>
              <a:t>Πανεπι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l-GR" dirty="0" err="1" smtClean="0"/>
              <a:t>στημίου</a:t>
            </a:r>
            <a:r>
              <a:rPr lang="el-GR" dirty="0" smtClean="0"/>
              <a:t> Κρήτης.</a:t>
            </a:r>
            <a:endParaRPr lang="el-GR" sz="1400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Αντανακλά στο κύρος των αποφοίτων</a:t>
            </a:r>
            <a:endParaRPr lang="el-GR" dirty="0"/>
          </a:p>
          <a:p>
            <a:pPr>
              <a:lnSpc>
                <a:spcPct val="120000"/>
              </a:lnSpc>
            </a:pP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Δύσκολοι καιροί, λίγες οι ευκαιρίες…</a:t>
            </a:r>
          </a:p>
          <a:p>
            <a:pPr>
              <a:lnSpc>
                <a:spcPct val="120000"/>
              </a:lnSpc>
            </a:pP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τους καλούς και ικανούς οι </a:t>
            </a:r>
            <a:r>
              <a:rPr lang="el-GR" dirty="0"/>
              <a:t>ευκαιρίες είναι πολλές!</a:t>
            </a:r>
          </a:p>
        </p:txBody>
      </p:sp>
      <p:pic>
        <p:nvPicPr>
          <p:cNvPr id="1028" name="Picture 4" descr="http://www.csd.uoc.gr/CSD/uploaded_files/rank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4" y="4071257"/>
            <a:ext cx="3651966" cy="1218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sd.uoc.gr/CSD/uploaded_files/ranking20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4" y="2398606"/>
            <a:ext cx="3651966" cy="1367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415050" cy="50292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dirty="0" smtClean="0"/>
              <a:t>Τμήμα</a:t>
            </a:r>
          </a:p>
          <a:p>
            <a:pPr lvl="1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Μάθημα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 smtClean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94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24000"/>
            <a:ext cx="7872250" cy="495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Φυσική</a:t>
            </a:r>
          </a:p>
          <a:p>
            <a:pPr marL="68580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Διδάχθηκε με την τρέχουσα (νέα) του μορφή για πρώτη φορά το 2015 ως μάθημα κορμού</a:t>
            </a:r>
            <a:endParaRPr lang="en-US" dirty="0" smtClean="0"/>
          </a:p>
          <a:p>
            <a:pPr lvl="1"/>
            <a:r>
              <a:rPr lang="el-GR" dirty="0" smtClean="0"/>
              <a:t>Από το 2017, μάθημα Επιλογής Ε1</a:t>
            </a:r>
          </a:p>
          <a:p>
            <a:pPr lvl="2"/>
            <a:r>
              <a:rPr lang="el-GR" dirty="0" smtClean="0"/>
              <a:t>Ε1: Μαθηματικών και Φυσικών Επιστημών</a:t>
            </a:r>
            <a:endParaRPr lang="en-US" dirty="0" smtClean="0"/>
          </a:p>
          <a:p>
            <a:endParaRPr lang="el-GR" sz="1200" dirty="0" smtClean="0"/>
          </a:p>
          <a:p>
            <a:r>
              <a:rPr lang="el-GR" dirty="0" smtClean="0"/>
              <a:t>Ανάγκη </a:t>
            </a:r>
            <a:r>
              <a:rPr lang="el-GR" dirty="0"/>
              <a:t>για «εκσυγχρονισμό» μαθήματος</a:t>
            </a:r>
          </a:p>
          <a:p>
            <a:pPr lvl="1"/>
            <a:r>
              <a:rPr lang="el-GR" dirty="0"/>
              <a:t>Η Επιστήμη των Η/Υ εξελίσσεται ώρα με την ώρα</a:t>
            </a:r>
            <a:r>
              <a:rPr lang="el-GR" dirty="0" smtClean="0"/>
              <a:t>!</a:t>
            </a:r>
            <a:endParaRPr lang="en-US" dirty="0" smtClean="0"/>
          </a:p>
          <a:p>
            <a:pPr lvl="2"/>
            <a:r>
              <a:rPr lang="el-GR" dirty="0" smtClean="0"/>
              <a:t>Π.χ.: Κβαντικοί υπολογιστές!</a:t>
            </a:r>
            <a:endParaRPr lang="el-GR" dirty="0"/>
          </a:p>
          <a:p>
            <a:pPr lvl="1"/>
            <a:r>
              <a:rPr lang="el-GR" dirty="0">
                <a:sym typeface="Wingdings" panose="05000000000000000000" pitchFamily="2" charset="2"/>
              </a:rPr>
              <a:t>«Παλιά» ύλη: Μηχανική, Κυματική</a:t>
            </a:r>
          </a:p>
          <a:p>
            <a:pPr lvl="1"/>
            <a:endParaRPr lang="el-G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5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3129</TotalTime>
  <Words>1034</Words>
  <Application>Microsoft Office PowerPoint</Application>
  <PresentationFormat>On-screen Show (4:3)</PresentationFormat>
  <Paragraphs>376</Paragraphs>
  <Slides>40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Wingdings 2</vt:lpstr>
      <vt:lpstr>Theme4</vt:lpstr>
      <vt:lpstr>PowerPoint Presentation</vt:lpstr>
      <vt:lpstr>HY112 Φυσική Ι</vt:lpstr>
      <vt:lpstr>Περίγραμμα</vt:lpstr>
      <vt:lpstr>Περίγραμμα</vt:lpstr>
      <vt:lpstr>Περίγραμμα</vt:lpstr>
      <vt:lpstr>Εισαγωγή</vt:lpstr>
      <vt:lpstr>Εισαγωγή</vt:lpstr>
      <vt:lpstr>Περίγραμμα</vt:lpstr>
      <vt:lpstr>Εισαγωγή</vt:lpstr>
      <vt:lpstr>Εισαγωγή</vt:lpstr>
      <vt:lpstr>Εισαγωγή</vt:lpstr>
      <vt:lpstr>Εισαγωγή</vt:lpstr>
      <vt:lpstr>Περίγραμμα</vt:lpstr>
      <vt:lpstr>Στόχος</vt:lpstr>
      <vt:lpstr>Περίγραμμα</vt:lpstr>
      <vt:lpstr>Διδάσκων</vt:lpstr>
      <vt:lpstr>Διδάσκων</vt:lpstr>
      <vt:lpstr>Διδάσκων</vt:lpstr>
      <vt:lpstr>Βοηθοί Διδασκαλίας</vt:lpstr>
      <vt:lpstr>Περίγραμμα</vt:lpstr>
      <vt:lpstr>Σχέδιο Μαθήματος</vt:lpstr>
      <vt:lpstr>Περίγραμμα</vt:lpstr>
      <vt:lpstr>Διαλέξεις</vt:lpstr>
      <vt:lpstr>Σχέδιο Μαθήματος</vt:lpstr>
      <vt:lpstr>Διαλέξεις</vt:lpstr>
      <vt:lpstr>Περίγραμμα</vt:lpstr>
      <vt:lpstr>Αξιολόγηση</vt:lpstr>
      <vt:lpstr>Αξιολόγηση</vt:lpstr>
      <vt:lpstr>Αξιολόγηση</vt:lpstr>
      <vt:lpstr>Αξιολόγηση</vt:lpstr>
      <vt:lpstr>Αξιολόγηση</vt:lpstr>
      <vt:lpstr>Αξιολόγηση</vt:lpstr>
      <vt:lpstr>Αξιολόγηση</vt:lpstr>
      <vt:lpstr>Περίγραμμα</vt:lpstr>
      <vt:lpstr>Βιβλιογραφία</vt:lpstr>
      <vt:lpstr>Βιβλιογραφία (Εύδοξος)</vt:lpstr>
      <vt:lpstr>Περίγραμμα</vt:lpstr>
      <vt:lpstr>Επικοινωνία</vt:lpstr>
      <vt:lpstr>Επικοινωνία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512</cp:revision>
  <dcterms:created xsi:type="dcterms:W3CDTF">2006-08-16T00:00:00Z</dcterms:created>
  <dcterms:modified xsi:type="dcterms:W3CDTF">2021-10-05T10:39:55Z</dcterms:modified>
  <cp:contentStatus/>
</cp:coreProperties>
</file>