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sldIdLst>
    <p:sldId id="257" r:id="rId2"/>
    <p:sldId id="306" r:id="rId3"/>
    <p:sldId id="307" r:id="rId4"/>
    <p:sldId id="293" r:id="rId5"/>
    <p:sldId id="258" r:id="rId6"/>
    <p:sldId id="273" r:id="rId7"/>
    <p:sldId id="283" r:id="rId8"/>
    <p:sldId id="284" r:id="rId9"/>
    <p:sldId id="259" r:id="rId10"/>
    <p:sldId id="262" r:id="rId11"/>
    <p:sldId id="287" r:id="rId12"/>
    <p:sldId id="272" r:id="rId13"/>
    <p:sldId id="278" r:id="rId14"/>
    <p:sldId id="279" r:id="rId15"/>
    <p:sldId id="260" r:id="rId16"/>
    <p:sldId id="311" r:id="rId17"/>
    <p:sldId id="312" r:id="rId18"/>
    <p:sldId id="313" r:id="rId19"/>
    <p:sldId id="292" r:id="rId20"/>
    <p:sldId id="263" r:id="rId21"/>
    <p:sldId id="264" r:id="rId22"/>
    <p:sldId id="303" r:id="rId23"/>
    <p:sldId id="280" r:id="rId24"/>
    <p:sldId id="289" r:id="rId25"/>
    <p:sldId id="304" r:id="rId26"/>
    <p:sldId id="266" r:id="rId27"/>
    <p:sldId id="268" r:id="rId28"/>
    <p:sldId id="310" r:id="rId29"/>
    <p:sldId id="271" r:id="rId30"/>
    <p:sldId id="308" r:id="rId31"/>
    <p:sldId id="302" r:id="rId32"/>
    <p:sldId id="295" r:id="rId33"/>
    <p:sldId id="297" r:id="rId34"/>
    <p:sldId id="288" r:id="rId35"/>
    <p:sldId id="269" r:id="rId36"/>
    <p:sldId id="282" r:id="rId37"/>
    <p:sldId id="285" r:id="rId38"/>
    <p:sldId id="299" r:id="rId39"/>
    <p:sldId id="298" r:id="rId40"/>
    <p:sldId id="305" r:id="rId41"/>
    <p:sldId id="309" r:id="rId42"/>
    <p:sldId id="27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BA7BD-FE94-4B54-9205-769D9F98D8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9735423-A1BA-4705-91A6-9A61FD55097E}">
      <dgm:prSet custT="1"/>
      <dgm:spPr/>
      <dgm:t>
        <a:bodyPr/>
        <a:lstStyle/>
        <a:p>
          <a:pPr algn="ctr" rtl="0"/>
          <a:r>
            <a:rPr lang="el-GR" sz="2800" dirty="0" smtClean="0"/>
            <a:t>Ώρες διδασκαλίας:</a:t>
          </a:r>
        </a:p>
        <a:p>
          <a:pPr algn="ctr" rtl="0"/>
          <a:r>
            <a:rPr lang="el-GR" sz="1800" b="1" dirty="0" smtClean="0"/>
            <a:t>10:00-12:00 Τρίτη</a:t>
          </a:r>
          <a:r>
            <a:rPr lang="en-US" sz="1800" b="1" dirty="0" smtClean="0"/>
            <a:t> (</a:t>
          </a:r>
          <a:r>
            <a:rPr lang="el-GR" sz="1800" b="1" dirty="0" smtClean="0"/>
            <a:t>ΑΜΦ. Α ή </a:t>
          </a:r>
          <a:r>
            <a:rPr lang="en-US" sz="1800" b="1" dirty="0" smtClean="0"/>
            <a:t>Zoom</a:t>
          </a:r>
          <a:r>
            <a:rPr lang="el-GR" sz="1800" b="1" dirty="0" smtClean="0"/>
            <a:t>)</a:t>
          </a:r>
        </a:p>
        <a:p>
          <a:pPr algn="ctr" rtl="0"/>
          <a:r>
            <a:rPr lang="el-GR" sz="1800" b="1" dirty="0" smtClean="0"/>
            <a:t>10:00-12:00 Πέμπτη</a:t>
          </a:r>
          <a:r>
            <a:rPr lang="en-US" sz="1800" b="1" dirty="0" smtClean="0"/>
            <a:t> (</a:t>
          </a:r>
          <a:r>
            <a:rPr lang="el-GR" sz="1800" b="1" dirty="0" smtClean="0"/>
            <a:t>ΑΜΦ. Α</a:t>
          </a:r>
          <a:r>
            <a:rPr lang="en-US" sz="1800" b="1" dirty="0" smtClean="0"/>
            <a:t> </a:t>
          </a:r>
          <a:r>
            <a:rPr lang="el-GR" sz="1800" b="1" dirty="0" smtClean="0"/>
            <a:t>ή </a:t>
          </a:r>
          <a:r>
            <a:rPr lang="en-US" sz="1800" b="1" dirty="0" smtClean="0"/>
            <a:t>Zoom</a:t>
          </a:r>
          <a:r>
            <a:rPr lang="el-GR" sz="1800" b="1" dirty="0" smtClean="0"/>
            <a:t>)</a:t>
          </a:r>
        </a:p>
        <a:p>
          <a:pPr algn="ctr" rtl="0"/>
          <a:r>
            <a:rPr lang="el-GR" sz="1800" b="1" dirty="0" smtClean="0"/>
            <a:t>14:00-16:00 Παρασκευή (ΑΜΦ. Α </a:t>
          </a:r>
          <a:r>
            <a:rPr lang="en-US" sz="1800" b="1" dirty="0" smtClean="0"/>
            <a:t> </a:t>
          </a:r>
          <a:r>
            <a:rPr lang="el-GR" sz="1800" b="1" dirty="0" smtClean="0"/>
            <a:t>ή </a:t>
          </a:r>
          <a:r>
            <a:rPr lang="en-US" sz="1800" b="1" dirty="0" smtClean="0"/>
            <a:t>Zoom, Q&amp;A session/</a:t>
          </a:r>
          <a:r>
            <a:rPr lang="el-GR" sz="1800" b="1" dirty="0" smtClean="0"/>
            <a:t>αναπληρώσεις</a:t>
          </a:r>
          <a:r>
            <a:rPr lang="en-US" sz="1800" b="1" dirty="0" smtClean="0"/>
            <a:t> – </a:t>
          </a:r>
          <a:r>
            <a:rPr lang="el-GR" sz="1800" b="1" u="sng" dirty="0" smtClean="0"/>
            <a:t>κατόπιν ειδοποίησης</a:t>
          </a:r>
          <a:r>
            <a:rPr lang="el-GR" sz="1800" b="1" dirty="0" smtClean="0"/>
            <a:t>)</a:t>
          </a:r>
        </a:p>
      </dgm:t>
    </dgm:pt>
    <dgm:pt modelId="{028CD29C-4995-4D69-8EAF-8A3077D76895}" type="parTrans" cxnId="{CAE02C91-54D2-4B13-99AC-DAB989E32841}">
      <dgm:prSet/>
      <dgm:spPr/>
      <dgm:t>
        <a:bodyPr/>
        <a:lstStyle/>
        <a:p>
          <a:endParaRPr lang="el-GR"/>
        </a:p>
      </dgm:t>
    </dgm:pt>
    <dgm:pt modelId="{29422F11-E95A-4EB4-BCEB-A23C74AFB574}" type="sibTrans" cxnId="{CAE02C91-54D2-4B13-99AC-DAB989E32841}">
      <dgm:prSet/>
      <dgm:spPr/>
      <dgm:t>
        <a:bodyPr/>
        <a:lstStyle/>
        <a:p>
          <a:endParaRPr lang="el-GR"/>
        </a:p>
      </dgm:t>
    </dgm:pt>
    <dgm:pt modelId="{CC928252-2E97-49E6-BABA-A75BADF62DBF}">
      <dgm:prSet/>
      <dgm:spPr/>
      <dgm:t>
        <a:bodyPr/>
        <a:lstStyle/>
        <a:p>
          <a:pPr rtl="0"/>
          <a:endParaRPr lang="el-GR" dirty="0"/>
        </a:p>
      </dgm:t>
    </dgm:pt>
    <dgm:pt modelId="{B2B2F4EA-417F-43C0-9DD7-0100DC02AC9E}" type="parTrans" cxnId="{0B43CC4F-C18F-4BF3-9BE7-1A07231511C7}">
      <dgm:prSet/>
      <dgm:spPr/>
      <dgm:t>
        <a:bodyPr/>
        <a:lstStyle/>
        <a:p>
          <a:endParaRPr lang="el-GR"/>
        </a:p>
      </dgm:t>
    </dgm:pt>
    <dgm:pt modelId="{8B5EE126-3BDA-42E8-86C0-D6384DA7FDFB}" type="sibTrans" cxnId="{0B43CC4F-C18F-4BF3-9BE7-1A07231511C7}">
      <dgm:prSet/>
      <dgm:spPr/>
      <dgm:t>
        <a:bodyPr/>
        <a:lstStyle/>
        <a:p>
          <a:endParaRPr lang="el-GR"/>
        </a:p>
      </dgm:t>
    </dgm:pt>
    <dgm:pt modelId="{7422C9F0-762F-4244-8D02-C2774866954D}" type="pres">
      <dgm:prSet presAssocID="{D66BA7BD-FE94-4B54-9205-769D9F98D8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AB4C047-B08E-4A47-9181-89110B9B18B2}" type="pres">
      <dgm:prSet presAssocID="{39735423-A1BA-4705-91A6-9A61FD55097E}" presName="parentText" presStyleLbl="node1" presStyleIdx="0" presStyleCnt="1" custScaleY="2000000" custLinFactNeighborX="-1724" custLinFactNeighborY="92118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474535-BC38-46C9-884C-10677E287D6A}" type="pres">
      <dgm:prSet presAssocID="{39735423-A1BA-4705-91A6-9A61FD55097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A8656B8-CD4E-425C-8264-9535EDD89D54}" type="presOf" srcId="{CC928252-2E97-49E6-BABA-A75BADF62DBF}" destId="{BB474535-BC38-46C9-884C-10677E287D6A}" srcOrd="0" destOrd="0" presId="urn:microsoft.com/office/officeart/2005/8/layout/vList2"/>
    <dgm:cxn modelId="{05380A14-2852-49F9-B20D-A26556F6E303}" type="presOf" srcId="{39735423-A1BA-4705-91A6-9A61FD55097E}" destId="{5AB4C047-B08E-4A47-9181-89110B9B18B2}" srcOrd="0" destOrd="0" presId="urn:microsoft.com/office/officeart/2005/8/layout/vList2"/>
    <dgm:cxn modelId="{0B43CC4F-C18F-4BF3-9BE7-1A07231511C7}" srcId="{39735423-A1BA-4705-91A6-9A61FD55097E}" destId="{CC928252-2E97-49E6-BABA-A75BADF62DBF}" srcOrd="0" destOrd="0" parTransId="{B2B2F4EA-417F-43C0-9DD7-0100DC02AC9E}" sibTransId="{8B5EE126-3BDA-42E8-86C0-D6384DA7FDFB}"/>
    <dgm:cxn modelId="{CAE02C91-54D2-4B13-99AC-DAB989E32841}" srcId="{D66BA7BD-FE94-4B54-9205-769D9F98D8DA}" destId="{39735423-A1BA-4705-91A6-9A61FD55097E}" srcOrd="0" destOrd="0" parTransId="{028CD29C-4995-4D69-8EAF-8A3077D76895}" sibTransId="{29422F11-E95A-4EB4-BCEB-A23C74AFB574}"/>
    <dgm:cxn modelId="{A6C15400-C4FD-4E82-9960-943877580377}" type="presOf" srcId="{D66BA7BD-FE94-4B54-9205-769D9F98D8DA}" destId="{7422C9F0-762F-4244-8D02-C2774866954D}" srcOrd="0" destOrd="0" presId="urn:microsoft.com/office/officeart/2005/8/layout/vList2"/>
    <dgm:cxn modelId="{0D3F732F-6D7F-4619-8C40-2FDB4EC2C22C}" type="presParOf" srcId="{7422C9F0-762F-4244-8D02-C2774866954D}" destId="{5AB4C047-B08E-4A47-9181-89110B9B18B2}" srcOrd="0" destOrd="0" presId="urn:microsoft.com/office/officeart/2005/8/layout/vList2"/>
    <dgm:cxn modelId="{63150E9A-7A10-4845-A55F-531A527D36B2}" type="presParOf" srcId="{7422C9F0-762F-4244-8D02-C2774866954D}" destId="{BB474535-BC38-46C9-884C-10677E287D6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4C047-B08E-4A47-9181-89110B9B18B2}">
      <dsp:nvSpPr>
        <dsp:cNvPr id="0" name=""/>
        <dsp:cNvSpPr/>
      </dsp:nvSpPr>
      <dsp:spPr>
        <a:xfrm>
          <a:off x="0" y="74197"/>
          <a:ext cx="4419600" cy="2357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Ώρες διδασκαλίας: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10:00-12:00 Τρίτη</a:t>
          </a:r>
          <a:r>
            <a:rPr lang="en-US" sz="1800" b="1" kern="1200" dirty="0" smtClean="0"/>
            <a:t> (</a:t>
          </a:r>
          <a:r>
            <a:rPr lang="el-GR" sz="1800" b="1" kern="1200" dirty="0" smtClean="0"/>
            <a:t>ΑΜΦ. Α ή </a:t>
          </a:r>
          <a:r>
            <a:rPr lang="en-US" sz="1800" b="1" kern="1200" dirty="0" smtClean="0"/>
            <a:t>Zoom</a:t>
          </a:r>
          <a:r>
            <a:rPr lang="el-GR" sz="1800" b="1" kern="1200" dirty="0" smtClean="0"/>
            <a:t>)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10:00-12:00 Πέμπτη</a:t>
          </a:r>
          <a:r>
            <a:rPr lang="en-US" sz="1800" b="1" kern="1200" dirty="0" smtClean="0"/>
            <a:t> (</a:t>
          </a:r>
          <a:r>
            <a:rPr lang="el-GR" sz="1800" b="1" kern="1200" dirty="0" smtClean="0"/>
            <a:t>ΑΜΦ. Α</a:t>
          </a:r>
          <a:r>
            <a:rPr lang="en-US" sz="1800" b="1" kern="1200" dirty="0" smtClean="0"/>
            <a:t> </a:t>
          </a:r>
          <a:r>
            <a:rPr lang="el-GR" sz="1800" b="1" kern="1200" dirty="0" smtClean="0"/>
            <a:t>ή </a:t>
          </a:r>
          <a:r>
            <a:rPr lang="en-US" sz="1800" b="1" kern="1200" dirty="0" smtClean="0"/>
            <a:t>Zoom</a:t>
          </a:r>
          <a:r>
            <a:rPr lang="el-GR" sz="1800" b="1" kern="1200" dirty="0" smtClean="0"/>
            <a:t>)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14:00-16:00 Παρασκευή (ΑΜΦ. Α </a:t>
          </a:r>
          <a:r>
            <a:rPr lang="en-US" sz="1800" b="1" kern="1200" dirty="0" smtClean="0"/>
            <a:t> </a:t>
          </a:r>
          <a:r>
            <a:rPr lang="el-GR" sz="1800" b="1" kern="1200" dirty="0" smtClean="0"/>
            <a:t>ή </a:t>
          </a:r>
          <a:r>
            <a:rPr lang="en-US" sz="1800" b="1" kern="1200" dirty="0" smtClean="0"/>
            <a:t>Zoom, Q&amp;A session/</a:t>
          </a:r>
          <a:r>
            <a:rPr lang="el-GR" sz="1800" b="1" kern="1200" dirty="0" smtClean="0"/>
            <a:t>αναπληρώσεις</a:t>
          </a:r>
          <a:r>
            <a:rPr lang="en-US" sz="1800" b="1" kern="1200" dirty="0" smtClean="0"/>
            <a:t> – </a:t>
          </a:r>
          <a:r>
            <a:rPr lang="el-GR" sz="1800" b="1" u="sng" kern="1200" dirty="0" smtClean="0"/>
            <a:t>κατόπιν ειδοποίησης</a:t>
          </a:r>
          <a:r>
            <a:rPr lang="el-GR" sz="1800" b="1" kern="1200" dirty="0" smtClean="0"/>
            <a:t>)</a:t>
          </a:r>
        </a:p>
      </dsp:txBody>
      <dsp:txXfrm>
        <a:off x="115081" y="189278"/>
        <a:ext cx="4189438" cy="2127275"/>
      </dsp:txXfrm>
    </dsp:sp>
    <dsp:sp modelId="{BB474535-BC38-46C9-884C-10677E287D6A}">
      <dsp:nvSpPr>
        <dsp:cNvPr id="0" name=""/>
        <dsp:cNvSpPr/>
      </dsp:nvSpPr>
      <dsp:spPr>
        <a:xfrm>
          <a:off x="0" y="2357893"/>
          <a:ext cx="4419600" cy="8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22" tIns="6350" rIns="35560" bIns="6350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l-GR" sz="400" kern="1200" dirty="0"/>
        </a:p>
      </dsp:txBody>
      <dsp:txXfrm>
        <a:off x="0" y="2357893"/>
        <a:ext cx="4419600" cy="8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22/9/2020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8236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65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24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3346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040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028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57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627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90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11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37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32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69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534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59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0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8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304800"/>
            <a:ext cx="7415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393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446668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1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6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1448" y="1619250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6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1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75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7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kafentz@csd.uoc.gr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hyperlink" Target="http://www.csd.uoc.gr/~kafentz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csd.uoc.gr/~sspl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d.uoc.gr/~hy112/ex/ElectrSubmExample.pdf" TargetMode="External"/><Relationship Id="rId2" Type="http://schemas.openxmlformats.org/officeDocument/2006/relationships/hyperlink" Target="http://csd.uoc.gr/index.jsp?custom=use_the_turni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d.uoc.gr/~hy112/HY112-notes.pdf" TargetMode="External"/><Relationship Id="rId2" Type="http://schemas.openxmlformats.org/officeDocument/2006/relationships/hyperlink" Target="https://www.csd.uoc.gr/~hy112/#le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ajordomo@csd.uoc.gr" TargetMode="External"/><Relationship Id="rId2" Type="http://schemas.openxmlformats.org/officeDocument/2006/relationships/hyperlink" Target="mailto:hy112-list@csd.uoc.g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y112@csd.uoc.gr" TargetMode="External"/><Relationship Id="rId4" Type="http://schemas.openxmlformats.org/officeDocument/2006/relationships/hyperlink" Target="mailto:kafentz@csd.uoc.g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csd.uoc.gr/CSD/index.jsp?content=news&amp;ann=30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shighereducation.com/world-university-ranking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/>
              <a:t>Η διάλεξη θα ξεκινήσει </a:t>
            </a:r>
          </a:p>
          <a:p>
            <a:pPr algn="ctr"/>
            <a:r>
              <a:rPr lang="el-GR" sz="2800" dirty="0" smtClean="0"/>
              <a:t>στις </a:t>
            </a:r>
            <a:r>
              <a:rPr lang="el-GR" sz="2800" dirty="0" smtClean="0"/>
              <a:t>1</a:t>
            </a:r>
            <a:r>
              <a:rPr lang="en-US" sz="2800" dirty="0" smtClean="0"/>
              <a:t>0</a:t>
            </a:r>
            <a:r>
              <a:rPr lang="el-GR" sz="2800" dirty="0" smtClean="0"/>
              <a:t>:10 </a:t>
            </a:r>
            <a:r>
              <a:rPr lang="el-GR" sz="2800" dirty="0" smtClean="0"/>
              <a:t>ακριβώς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328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82432"/>
            <a:ext cx="7872250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«Παλιά» ύλη: Μηχανική</a:t>
            </a:r>
          </a:p>
          <a:p>
            <a:pPr lvl="1"/>
            <a:r>
              <a:rPr lang="el-GR" dirty="0" smtClean="0"/>
              <a:t>Κίνηση, νόμοι </a:t>
            </a:r>
            <a:r>
              <a:rPr lang="en-US" dirty="0" smtClean="0"/>
              <a:t>Newton</a:t>
            </a:r>
            <a:r>
              <a:rPr lang="el-GR" dirty="0" smtClean="0"/>
              <a:t>, έργο-ενέργεια</a:t>
            </a:r>
          </a:p>
          <a:p>
            <a:pPr lvl="1"/>
            <a:r>
              <a:rPr lang="el-GR" dirty="0" smtClean="0"/>
              <a:t>Θεμελιώδης για επιστήμες Μηχανικού</a:t>
            </a:r>
          </a:p>
          <a:p>
            <a:pPr lvl="1"/>
            <a:r>
              <a:rPr lang="el-GR" dirty="0"/>
              <a:t>Α</a:t>
            </a:r>
            <a:r>
              <a:rPr lang="el-GR" dirty="0" smtClean="0"/>
              <a:t>παραίτητη και στην επιστήμη Η/Υ</a:t>
            </a:r>
          </a:p>
          <a:p>
            <a:pPr lvl="2"/>
            <a:r>
              <a:rPr lang="el-GR" dirty="0" smtClean="0"/>
              <a:t>Γραφική, Ρομποτική, Υπερυπολογιστές, κ.α.</a:t>
            </a:r>
          </a:p>
          <a:p>
            <a:pPr marL="68580" indent="0">
              <a:buNone/>
            </a:pPr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716397"/>
            <a:ext cx="4140904" cy="276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3633950" cy="1488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81600" y="6111875"/>
            <a:ext cx="3502152" cy="365125"/>
          </a:xfrm>
        </p:spPr>
        <p:txBody>
          <a:bodyPr/>
          <a:lstStyle/>
          <a:p>
            <a:r>
              <a:rPr lang="en-US" dirty="0" smtClean="0"/>
              <a:t>http://www.crayonphysics.com/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600200"/>
            <a:ext cx="7338508" cy="4418794"/>
          </a:xfrm>
        </p:spPr>
        <p:txBody>
          <a:bodyPr>
            <a:normAutofit/>
          </a:bodyPr>
          <a:lstStyle/>
          <a:p>
            <a:r>
              <a:rPr lang="el-GR" dirty="0" smtClean="0"/>
              <a:t> «Παλιά» ύλη: Κυματική</a:t>
            </a:r>
          </a:p>
          <a:p>
            <a:pPr lvl="1"/>
            <a:endParaRPr lang="en-US" sz="1400" dirty="0"/>
          </a:p>
          <a:p>
            <a:pPr lvl="1"/>
            <a:r>
              <a:rPr lang="el-GR" dirty="0" smtClean="0"/>
              <a:t>Αρμονική ταλάντωση, κυματική, ηχητικά κύματα</a:t>
            </a:r>
          </a:p>
          <a:p>
            <a:pPr lvl="1"/>
            <a:r>
              <a:rPr lang="el-GR" dirty="0" smtClean="0"/>
              <a:t>Θεμελιώδης σε επιστήμες Μηχανικού</a:t>
            </a:r>
            <a:endPara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dirty="0" smtClean="0"/>
              <a:t>Εφαρμόσιμη σε σημαντικούς τομείς των Η/Υ</a:t>
            </a:r>
          </a:p>
          <a:p>
            <a:pPr lvl="2"/>
            <a:r>
              <a:rPr lang="el-GR" dirty="0" smtClean="0"/>
              <a:t>Επεξεργασία Ήχου/Φωνής, Τηλεπικοινωνίες, Κυκλώματα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14" y="4572000"/>
            <a:ext cx="2998919" cy="1954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6" y="3929966"/>
            <a:ext cx="3048000" cy="203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96" y="722646"/>
            <a:ext cx="3699904" cy="16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4162479"/>
            <a:ext cx="2471383" cy="1552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57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600200"/>
            <a:ext cx="7338508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Κρατάμε τα </a:t>
            </a:r>
            <a:r>
              <a:rPr lang="el-GR" u="sng" dirty="0" smtClean="0"/>
              <a:t>απαραίτητα</a:t>
            </a:r>
            <a:r>
              <a:rPr lang="el-GR" dirty="0" smtClean="0"/>
              <a:t> και προσθέτουμε ένα ακόμα θέμα!</a:t>
            </a:r>
          </a:p>
          <a:p>
            <a:r>
              <a:rPr lang="el-GR" dirty="0" smtClean="0"/>
              <a:t>Ηλεκτρομαγνητισμός</a:t>
            </a:r>
          </a:p>
          <a:p>
            <a:pPr lvl="1"/>
            <a:r>
              <a:rPr lang="el-GR" dirty="0" smtClean="0"/>
              <a:t>Θεμελιώδης για επιστήμες Μηχανικού Η/Υ</a:t>
            </a:r>
          </a:p>
          <a:p>
            <a:pPr lvl="1"/>
            <a:r>
              <a:rPr lang="el-GR" dirty="0" smtClean="0"/>
              <a:t>Εφαρμογές σε ηλεκτρικά κυκλώματα, θεωρία κεραιών, εκπομπή και λήψη σήματος, τηλεπικοινωνίες</a:t>
            </a:r>
          </a:p>
          <a:p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43400"/>
            <a:ext cx="2667000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909360"/>
            <a:ext cx="3012840" cy="133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656201"/>
            <a:ext cx="3657600" cy="186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46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9752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  <a:endParaRPr lang="en-US" sz="2800" dirty="0" smtClean="0"/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</a:t>
            </a:r>
          </a:p>
          <a:p>
            <a:r>
              <a:rPr lang="el-GR" sz="2800" dirty="0" smtClean="0"/>
              <a:t>Διδασκαλία</a:t>
            </a:r>
            <a:endParaRPr lang="en-US" sz="2800" dirty="0" smtClean="0"/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66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27" y="1853292"/>
            <a:ext cx="7567108" cy="4623708"/>
          </a:xfrm>
        </p:spPr>
        <p:txBody>
          <a:bodyPr>
            <a:normAutofit/>
          </a:bodyPr>
          <a:lstStyle/>
          <a:p>
            <a:r>
              <a:rPr lang="el-GR" dirty="0" smtClean="0"/>
              <a:t>Δεν έχουμε σκοπό να σας κάνουμε Φυσικούς!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br>
              <a:rPr lang="el-GR" dirty="0" smtClean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  <a:p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Αναλυτική σκέψη</a:t>
            </a:r>
            <a:br>
              <a:rPr lang="el-GR" dirty="0" smtClean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  <a:p>
            <a:endParaRPr lang="el-GR" dirty="0" smtClean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Κριτική σκέψη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Προσανατολισμός μαθήματος σε γνώσεις υποβάθρου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6" y="4017372"/>
            <a:ext cx="1562371" cy="1563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70909"/>
            <a:ext cx="2068965" cy="1655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23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7567108" cy="50292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  <a:endPara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Διδασκαλία</a:t>
            </a:r>
          </a:p>
          <a:p>
            <a:pPr lvl="1"/>
            <a:r>
              <a:rPr lang="el-GR" sz="2400" b="1" dirty="0" smtClean="0"/>
              <a:t>Διδάσκων</a:t>
            </a:r>
          </a:p>
          <a:p>
            <a:pPr lvl="1"/>
            <a:r>
              <a:rPr lang="el-GR" sz="2400" b="1" dirty="0" smtClean="0"/>
              <a:t>Βοηθοί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2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PhD Stuff\PhD thesis\PhDpres\u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60" y="5785394"/>
            <a:ext cx="758886" cy="7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838200"/>
            <a:ext cx="7643310" cy="609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Διδάσκων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7194"/>
            <a:ext cx="7848600" cy="540460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B.Sc. </a:t>
            </a:r>
            <a:r>
              <a:rPr lang="en-US" sz="2000" b="1" dirty="0" smtClean="0"/>
              <a:t>(2008) </a:t>
            </a:r>
          </a:p>
          <a:p>
            <a:pPr lvl="1"/>
            <a:r>
              <a:rPr lang="en-US" sz="1400" b="1" dirty="0" smtClean="0"/>
              <a:t>Computer Science Department , </a:t>
            </a:r>
            <a:r>
              <a:rPr lang="en-US" sz="1400" b="1" dirty="0" err="1" smtClean="0"/>
              <a:t>UoC</a:t>
            </a:r>
            <a:r>
              <a:rPr lang="en-US" sz="1400" b="1" dirty="0" smtClean="0"/>
              <a:t>, Greece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M.Sc.</a:t>
            </a:r>
            <a:r>
              <a:rPr lang="en-US" sz="2000" b="1" dirty="0" smtClean="0"/>
              <a:t> (2010) </a:t>
            </a:r>
          </a:p>
          <a:p>
            <a:pPr lvl="1"/>
            <a:r>
              <a:rPr lang="en-US" sz="1400" b="1" dirty="0" smtClean="0"/>
              <a:t>Computer Science Department, </a:t>
            </a:r>
            <a:r>
              <a:rPr lang="en-US" sz="1400" b="1" dirty="0" err="1" smtClean="0"/>
              <a:t>UoC</a:t>
            </a:r>
            <a:r>
              <a:rPr lang="en-US" sz="1400" b="1" dirty="0" smtClean="0"/>
              <a:t>, Greece</a:t>
            </a:r>
          </a:p>
          <a:p>
            <a:pPr lvl="1"/>
            <a:r>
              <a:rPr lang="el-GR" sz="1400" b="1" dirty="0" smtClean="0"/>
              <a:t>Υποτροφία</a:t>
            </a:r>
            <a:r>
              <a:rPr lang="en-US" sz="1400" b="1" dirty="0" smtClean="0"/>
              <a:t> </a:t>
            </a:r>
            <a:r>
              <a:rPr lang="el-GR" sz="1400" b="1" dirty="0" smtClean="0"/>
              <a:t>από </a:t>
            </a:r>
            <a:r>
              <a:rPr lang="en-US" sz="1400" b="1" dirty="0" smtClean="0"/>
              <a:t>ICS-FORTH, Greece</a:t>
            </a:r>
            <a:r>
              <a:rPr lang="el-GR" sz="1400" b="1" dirty="0" smtClean="0"/>
              <a:t> (2 έτη)</a:t>
            </a:r>
            <a:endParaRPr lang="en-US" sz="1400" b="1" dirty="0" smtClean="0"/>
          </a:p>
          <a:p>
            <a:pPr lvl="1"/>
            <a:r>
              <a:rPr lang="el-GR" sz="1400" b="1" dirty="0" smtClean="0"/>
              <a:t>Πρακτική</a:t>
            </a:r>
            <a:r>
              <a:rPr lang="en-US" sz="1400" b="1" dirty="0" smtClean="0"/>
              <a:t> @ Orange Labs R&amp;D, France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Ph.D. </a:t>
            </a:r>
            <a:r>
              <a:rPr lang="en-US" sz="2000" b="1" dirty="0" smtClean="0"/>
              <a:t>(2014) in </a:t>
            </a:r>
            <a:r>
              <a:rPr lang="en-US" sz="2000" b="1" i="1" dirty="0" smtClean="0"/>
              <a:t>Computer Science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en-US" sz="1400" b="1" dirty="0" smtClean="0"/>
              <a:t>Computer Science Department, </a:t>
            </a:r>
            <a:r>
              <a:rPr lang="en-US" sz="1400" b="1" dirty="0" err="1" smtClean="0"/>
              <a:t>UoC</a:t>
            </a:r>
            <a:r>
              <a:rPr lang="en-US" sz="1400" b="1" dirty="0" smtClean="0"/>
              <a:t>, Greece</a:t>
            </a:r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Ph.D. </a:t>
            </a:r>
            <a:r>
              <a:rPr lang="en-US" sz="2000" b="1" dirty="0" smtClean="0"/>
              <a:t>(2014) in </a:t>
            </a:r>
            <a:r>
              <a:rPr lang="en-US" sz="2000" b="1" i="1" dirty="0" smtClean="0"/>
              <a:t>Signal Processing</a:t>
            </a:r>
            <a:r>
              <a:rPr lang="el-GR" sz="2000" b="1" i="1" dirty="0" smtClean="0"/>
              <a:t> &amp; </a:t>
            </a:r>
            <a:r>
              <a:rPr lang="en-US" sz="2000" b="1" i="1" dirty="0" smtClean="0"/>
              <a:t>Telecoms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400" b="1" dirty="0" smtClean="0"/>
              <a:t>University of Rennes 1, Rennes, France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l-GR" sz="1400" b="1" dirty="0" smtClean="0"/>
              <a:t>Χρηματοδότηση από</a:t>
            </a:r>
            <a:r>
              <a:rPr lang="en-US" sz="1400" b="1" dirty="0" smtClean="0"/>
              <a:t> Orange Labs R&amp;D, France (3 </a:t>
            </a:r>
            <a:r>
              <a:rPr lang="el-GR" sz="1400" b="1" dirty="0" smtClean="0"/>
              <a:t>έτη</a:t>
            </a:r>
            <a:r>
              <a:rPr lang="en-US" sz="1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Toshiba Research Europe Limited </a:t>
            </a:r>
            <a:r>
              <a:rPr lang="en-US" sz="1800" b="1" dirty="0" smtClean="0"/>
              <a:t>(2015</a:t>
            </a:r>
            <a:r>
              <a:rPr lang="el-GR" sz="1800" b="1" dirty="0" smtClean="0"/>
              <a:t> – 2017</a:t>
            </a:r>
            <a:r>
              <a:rPr lang="en-US" sz="1800" b="1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1400" b="1" dirty="0" smtClean="0"/>
              <a:t>Speech Technology Group (STG)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Science Department </a:t>
            </a:r>
            <a:r>
              <a:rPr lang="en-US" sz="2000" b="1" dirty="0" smtClean="0"/>
              <a:t>(</a:t>
            </a:r>
            <a:r>
              <a:rPr lang="en-US" sz="1800" b="1" dirty="0" smtClean="0"/>
              <a:t>2015</a:t>
            </a:r>
            <a:r>
              <a:rPr lang="el-GR" sz="1800" b="1" dirty="0" smtClean="0"/>
              <a:t> </a:t>
            </a:r>
            <a:r>
              <a:rPr lang="el-GR" sz="1800" b="1" dirty="0"/>
              <a:t>– </a:t>
            </a:r>
            <a:r>
              <a:rPr lang="el-GR" sz="1800" b="1" dirty="0" smtClean="0"/>
              <a:t>…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el-GR" sz="1400" b="1" dirty="0" smtClean="0"/>
              <a:t>Διδάσκων</a:t>
            </a:r>
            <a:r>
              <a:rPr lang="en-US" sz="1400" b="1" dirty="0" smtClean="0"/>
              <a:t> </a:t>
            </a:r>
            <a:r>
              <a:rPr lang="el-GR" sz="1400" b="1" dirty="0" smtClean="0"/>
              <a:t>στα</a:t>
            </a:r>
            <a:r>
              <a:rPr lang="en-US" sz="1400" b="1" dirty="0" smtClean="0"/>
              <a:t> HY112, HY215 (1/2), HY370 (1/2)</a:t>
            </a:r>
          </a:p>
          <a:p>
            <a:pPr>
              <a:lnSpc>
                <a:spcPct val="120000"/>
              </a:lnSpc>
            </a:pPr>
            <a:endParaRPr lang="en-US" b="1" dirty="0" smtClean="0"/>
          </a:p>
        </p:txBody>
      </p:sp>
      <p:pic>
        <p:nvPicPr>
          <p:cNvPr id="116738" name="Picture 2" descr="D:\PhD Stuff\PhD thesis\PhDpres\uo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04800"/>
            <a:ext cx="758886" cy="7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hD Stuff\PhD thesis\PhDpres\uo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"/>
          <a:stretch/>
        </p:blipFill>
        <p:spPr bwMode="auto">
          <a:xfrm>
            <a:off x="5680076" y="2519920"/>
            <a:ext cx="762000" cy="7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hD Stuff\PhD thesis\PhDpres\uo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30" y="346383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0" name="Picture 4" descr="D:\PhD Stuff\PhD thesis\PhDpres\logo_rennes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75909"/>
            <a:ext cx="171831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1" name="Picture 5" descr="D:\PhD Stuff\PhD thesis\PhDpres\2000px-Orange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55" y="4253055"/>
            <a:ext cx="807085" cy="7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D:\PhD Stuff\PhD thesis\PhDpres\res_ab0783f4405b0112a6cc652e803ebd8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66102"/>
            <a:ext cx="1770379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62000" y="2356214"/>
            <a:ext cx="7772400" cy="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0" y="3496491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" y="41910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3400" y="5123238"/>
            <a:ext cx="8064137" cy="1"/>
          </a:xfrm>
          <a:prstGeom prst="line">
            <a:avLst/>
          </a:prstGeom>
          <a:ln w="28575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14999" y="1377195"/>
            <a:ext cx="1" cy="511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2000" y="1377195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2000" y="5800253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062990" y="718660"/>
            <a:ext cx="4683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e-mail: </a:t>
            </a:r>
            <a:r>
              <a:rPr lang="en-US" dirty="0">
                <a:hlinkClick r:id="rId8"/>
              </a:rPr>
              <a:t>kafentz@csd.uoc.gr</a:t>
            </a:r>
            <a:r>
              <a:rPr lang="el-GR" dirty="0"/>
              <a:t> </a:t>
            </a:r>
            <a:endParaRPr lang="en-US" dirty="0"/>
          </a:p>
          <a:p>
            <a:pPr lvl="1"/>
            <a:r>
              <a:rPr lang="en-US" dirty="0"/>
              <a:t>webpage: </a:t>
            </a:r>
            <a:r>
              <a:rPr lang="en-US" dirty="0">
                <a:hlinkClick r:id="rId9"/>
              </a:rPr>
              <a:t>http://www.csd.uoc.gr/~kafentz</a:t>
            </a:r>
            <a:endParaRPr lang="en-US" dirty="0"/>
          </a:p>
        </p:txBody>
      </p:sp>
      <p:pic>
        <p:nvPicPr>
          <p:cNvPr id="116739" name="Picture 3" descr="D:\PhD Stuff\PhD thesis\PhDpres\forth-1024x31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0800" y="2543521"/>
            <a:ext cx="1524001" cy="73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PhD Stuff\PhD thesis\PhDpres\2000px-Orange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24" y="2543521"/>
            <a:ext cx="794169" cy="73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838200"/>
            <a:ext cx="7643310" cy="609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Διδάσκων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68" y="1524000"/>
            <a:ext cx="7945032" cy="5029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l-GR" dirty="0" smtClean="0"/>
              <a:t>Εργαστήριο </a:t>
            </a:r>
            <a:r>
              <a:rPr lang="el-GR" dirty="0"/>
              <a:t>Επεξεργασίας Σήματος Φωνής (</a:t>
            </a:r>
            <a:r>
              <a:rPr lang="en-US" dirty="0"/>
              <a:t>SSPL)</a:t>
            </a:r>
          </a:p>
          <a:p>
            <a:pPr lvl="1"/>
            <a:r>
              <a:rPr lang="en-US" dirty="0">
                <a:hlinkClick r:id="rId3"/>
              </a:rPr>
              <a:t>http://www.csd.uoc.gr/~</a:t>
            </a:r>
            <a:r>
              <a:rPr lang="en-US" dirty="0" smtClean="0">
                <a:hlinkClick r:id="rId3"/>
              </a:rPr>
              <a:t>sspl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" y="1377195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9" y="2667000"/>
            <a:ext cx="5337851" cy="195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1" y="4640773"/>
            <a:ext cx="5337849" cy="168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r="26682"/>
          <a:stretch/>
        </p:blipFill>
        <p:spPr>
          <a:xfrm>
            <a:off x="4601326" y="1846296"/>
            <a:ext cx="4090459" cy="161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8" r="5833"/>
          <a:stretch/>
        </p:blipFill>
        <p:spPr>
          <a:xfrm>
            <a:off x="5854917" y="3461505"/>
            <a:ext cx="2743200" cy="150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10834"/>
          <a:stretch/>
        </p:blipFill>
        <p:spPr>
          <a:xfrm>
            <a:off x="5057093" y="4824331"/>
            <a:ext cx="3627435" cy="1861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36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838200"/>
            <a:ext cx="7643310" cy="609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Διδάσκων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68" y="1524000"/>
            <a:ext cx="7945032" cy="5029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l-GR" dirty="0" smtClean="0"/>
              <a:t>Ώρες γραφείου</a:t>
            </a:r>
          </a:p>
          <a:p>
            <a:pPr lvl="1"/>
            <a:r>
              <a:rPr lang="el-GR" dirty="0" smtClean="0"/>
              <a:t>Τρίτη 12:00-13:00, Η303 </a:t>
            </a:r>
          </a:p>
          <a:p>
            <a:pPr lvl="1"/>
            <a:r>
              <a:rPr lang="el-GR" dirty="0" smtClean="0"/>
              <a:t>Πέμπτη 12:00-13:00, Η303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l-GR" dirty="0" smtClean="0"/>
              <a:t>Άκρως επιθυμητή η </a:t>
            </a:r>
            <a:r>
              <a:rPr lang="el-GR" dirty="0" err="1" smtClean="0"/>
              <a:t>προσυνεννόηση</a:t>
            </a:r>
            <a:endParaRPr lang="el-GR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" y="1377195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72433" y="3352800"/>
            <a:ext cx="7945032" cy="2767072"/>
            <a:chOff x="2563107" y="4264086"/>
            <a:chExt cx="2742909" cy="2767072"/>
          </a:xfrm>
        </p:grpSpPr>
        <p:pic>
          <p:nvPicPr>
            <p:cNvPr id="6" name="Picture 4" descr="Zoom Meetings Review | PCMa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6" t="29665" r="14054" b="33254"/>
            <a:stretch/>
          </p:blipFill>
          <p:spPr bwMode="auto">
            <a:xfrm>
              <a:off x="3736596" y="4264086"/>
              <a:ext cx="395932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563107" y="4454586"/>
              <a:ext cx="2742909" cy="2576572"/>
            </a:xfrm>
            <a:prstGeom prst="horizontalScroll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Virtual Office (</a:t>
              </a:r>
              <a:r>
                <a:rPr lang="el-GR" sz="2000" b="1" dirty="0" smtClean="0"/>
                <a:t>Εικονικό Γραφείο)</a:t>
              </a:r>
              <a:endParaRPr lang="en-GB" sz="2000" b="1" dirty="0"/>
            </a:p>
            <a:p>
              <a:r>
                <a:rPr lang="en-GB" sz="2000" dirty="0"/>
                <a:t>https://us04web.zoom.us/j/4260306182?pwd=UnRxY0psZEFPSURiVGJlQ283QWJiZz09</a:t>
              </a:r>
            </a:p>
            <a:p>
              <a:endParaRPr lang="en-GB" sz="2000" dirty="0"/>
            </a:p>
            <a:p>
              <a:r>
                <a:rPr lang="en-GB" sz="2000" b="1" dirty="0"/>
                <a:t>Meeting ID</a:t>
              </a:r>
              <a:r>
                <a:rPr lang="en-GB" sz="2000" dirty="0"/>
                <a:t>: 426 030 6182</a:t>
              </a:r>
            </a:p>
            <a:p>
              <a:r>
                <a:rPr lang="en-GB" sz="2000" b="1" dirty="0"/>
                <a:t>Passcode</a:t>
              </a:r>
              <a:r>
                <a:rPr lang="en-GB" sz="2000" dirty="0"/>
                <a:t>: </a:t>
              </a:r>
              <a:r>
                <a:rPr lang="en-GB" sz="2000" dirty="0" smtClean="0"/>
                <a:t>614226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39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1113459"/>
            <a:ext cx="7643310" cy="609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Βοηθοί Διδασκαλίας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46" y="1687288"/>
            <a:ext cx="4135032" cy="48659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endParaRPr lang="el-GR" sz="400" dirty="0" smtClean="0"/>
          </a:p>
          <a:p>
            <a:r>
              <a:rPr lang="el-GR" dirty="0" smtClean="0"/>
              <a:t>Λίτσας Αναστάσιος</a:t>
            </a:r>
            <a:endParaRPr lang="en-US" dirty="0" smtClean="0"/>
          </a:p>
          <a:p>
            <a:pPr lvl="1"/>
            <a:r>
              <a:rPr lang="el-GR" dirty="0" smtClean="0"/>
              <a:t>Μεταπτυχιακός φοιτητής</a:t>
            </a:r>
          </a:p>
          <a:p>
            <a:endParaRPr lang="el-GR" sz="900" dirty="0" smtClean="0"/>
          </a:p>
          <a:p>
            <a:r>
              <a:rPr lang="el-GR" dirty="0" err="1" smtClean="0"/>
              <a:t>Τσίρμπας</a:t>
            </a:r>
            <a:r>
              <a:rPr lang="el-GR" dirty="0" smtClean="0"/>
              <a:t> Ραφαήλ</a:t>
            </a:r>
            <a:endParaRPr lang="en-US" dirty="0"/>
          </a:p>
          <a:p>
            <a:pPr lvl="1"/>
            <a:r>
              <a:rPr lang="el-GR" dirty="0" smtClean="0"/>
              <a:t>Υποψήφιος διδάκτωρ</a:t>
            </a:r>
            <a:endParaRPr lang="el-GR" dirty="0"/>
          </a:p>
          <a:p>
            <a:endParaRPr lang="en-US" sz="200" dirty="0"/>
          </a:p>
          <a:p>
            <a:pPr lvl="1"/>
            <a:endParaRPr lang="el-GR" sz="500" dirty="0"/>
          </a:p>
          <a:p>
            <a:endParaRPr lang="en-US" sz="100" dirty="0" smtClean="0"/>
          </a:p>
          <a:p>
            <a:r>
              <a:rPr lang="el-GR" dirty="0" err="1" smtClean="0"/>
              <a:t>Αγιομαυρίτη</a:t>
            </a:r>
            <a:r>
              <a:rPr lang="el-GR" dirty="0" smtClean="0"/>
              <a:t> </a:t>
            </a:r>
            <a:r>
              <a:rPr lang="el-GR" dirty="0"/>
              <a:t>Αικατερίνη</a:t>
            </a:r>
          </a:p>
          <a:p>
            <a:pPr lvl="1"/>
            <a:r>
              <a:rPr lang="el-GR" dirty="0"/>
              <a:t>Μεταπτυχιακή φοιτήτρια</a:t>
            </a:r>
          </a:p>
          <a:p>
            <a:pPr lvl="1"/>
            <a:endParaRPr lang="el-GR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762000" y="1652454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652454"/>
            <a:ext cx="4105656" cy="49007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endParaRPr lang="el-GR" sz="600" dirty="0" smtClean="0"/>
          </a:p>
          <a:p>
            <a:r>
              <a:rPr lang="en-US" dirty="0" err="1" smtClean="0"/>
              <a:t>Dipjyoti</a:t>
            </a:r>
            <a:r>
              <a:rPr lang="en-US" dirty="0" smtClean="0"/>
              <a:t> Paul</a:t>
            </a:r>
          </a:p>
          <a:p>
            <a:pPr lvl="1"/>
            <a:r>
              <a:rPr lang="el-GR" dirty="0" smtClean="0"/>
              <a:t>Υποψήφιος διδάκτωρ</a:t>
            </a:r>
          </a:p>
          <a:p>
            <a:endParaRPr lang="el-GR" sz="900" dirty="0" smtClean="0"/>
          </a:p>
          <a:p>
            <a:r>
              <a:rPr lang="en-US" dirty="0" smtClean="0"/>
              <a:t>PV Shifas</a:t>
            </a:r>
          </a:p>
          <a:p>
            <a:pPr lvl="1"/>
            <a:r>
              <a:rPr lang="el-GR" dirty="0" smtClean="0"/>
              <a:t>Υποψήφιος διδάκτωρ</a:t>
            </a:r>
            <a:endParaRPr lang="el-GR" sz="400" dirty="0"/>
          </a:p>
          <a:p>
            <a:endParaRPr lang="el-GR" sz="700" dirty="0" smtClean="0"/>
          </a:p>
          <a:p>
            <a:r>
              <a:rPr lang="el-GR" dirty="0" smtClean="0"/>
              <a:t>Κονδυλάκης Γεώργιος</a:t>
            </a:r>
            <a:endParaRPr lang="el-GR" dirty="0"/>
          </a:p>
          <a:p>
            <a:pPr lvl="1"/>
            <a:r>
              <a:rPr lang="el-GR" dirty="0" smtClean="0"/>
              <a:t>Μεταπτυχιακός φοιτητής</a:t>
            </a:r>
          </a:p>
          <a:p>
            <a:endParaRPr lang="el-GR" sz="500" dirty="0"/>
          </a:p>
        </p:txBody>
      </p:sp>
      <p:sp>
        <p:nvSpPr>
          <p:cNvPr id="4" name="TextBox 3"/>
          <p:cNvSpPr txBox="1"/>
          <p:nvPr/>
        </p:nvSpPr>
        <p:spPr>
          <a:xfrm>
            <a:off x="2781300" y="5715000"/>
            <a:ext cx="3733800" cy="71508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Επικοινωνία μαζί τους στο: </a:t>
            </a:r>
            <a:r>
              <a:rPr lang="en-US" dirty="0" smtClean="0"/>
              <a:t>hy112@csd.uoc.gr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8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HY112</a:t>
            </a:r>
            <a:br>
              <a:rPr lang="en-US" dirty="0" smtClean="0"/>
            </a:br>
            <a:r>
              <a:rPr lang="el-GR" dirty="0" smtClean="0"/>
              <a:t>Φυσική Ι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Μια πρώτη εισαγωγή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Διδάσκων: Γιώργος Καφεντζής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89842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7138"/>
            <a:ext cx="3911316" cy="299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27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51276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/>
              <a:t>Διδασκαλία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12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Σχέδιο Μαθήματος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229" y="1981200"/>
            <a:ext cx="6223262" cy="37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4" name="Diagram 1123"/>
          <p:cNvGraphicFramePr/>
          <p:nvPr>
            <p:extLst>
              <p:ext uri="{D42A27DB-BD31-4B8C-83A1-F6EECF244321}">
                <p14:modId xmlns:p14="http://schemas.microsoft.com/office/powerpoint/2010/main" val="2939254253"/>
              </p:ext>
            </p:extLst>
          </p:nvPr>
        </p:nvGraphicFramePr>
        <p:xfrm>
          <a:off x="4191000" y="3886200"/>
          <a:ext cx="44196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80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2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9752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01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74019"/>
            <a:ext cx="3331268" cy="2087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Διαλέξεις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490908" cy="469990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Διαλέξεις με διαφάνειες</a:t>
            </a:r>
          </a:p>
          <a:p>
            <a:pPr lvl="1"/>
            <a:r>
              <a:rPr lang="el-GR" dirty="0" smtClean="0"/>
              <a:t>Ίσως σας ξενίσει στην αρχή…</a:t>
            </a:r>
          </a:p>
          <a:p>
            <a:pPr lvl="1"/>
            <a:r>
              <a:rPr lang="el-GR" dirty="0" smtClean="0"/>
              <a:t>Κερδίζουμε χρόνο για συζήτηση, επεξήγηση, ανάλυση!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Αποδείξεις, ασκήσεις, </a:t>
            </a:r>
            <a:br>
              <a:rPr lang="el-GR" dirty="0" smtClean="0"/>
            </a:br>
            <a:r>
              <a:rPr lang="el-GR" dirty="0" smtClean="0"/>
              <a:t>και παρατηρήσεις </a:t>
            </a:r>
            <a:br>
              <a:rPr lang="el-GR" dirty="0" smtClean="0"/>
            </a:br>
            <a:r>
              <a:rPr lang="el-GR" dirty="0" smtClean="0"/>
              <a:t>γράφονται επί τόπου</a:t>
            </a:r>
            <a:r>
              <a:rPr lang="en-US" dirty="0" smtClean="0"/>
              <a:t>!</a:t>
            </a:r>
            <a:endParaRPr lang="el-GR" dirty="0" smtClean="0"/>
          </a:p>
          <a:p>
            <a:pPr lvl="1"/>
            <a:r>
              <a:rPr lang="el-GR" dirty="0" smtClean="0"/>
              <a:t>Πολλαπλά οφέλη για</a:t>
            </a:r>
            <a:br>
              <a:rPr lang="el-GR" dirty="0" smtClean="0"/>
            </a:br>
            <a:r>
              <a:rPr lang="el-GR" dirty="0" smtClean="0"/>
              <a:t>το φοιτητή…</a:t>
            </a:r>
          </a:p>
          <a:p>
            <a:pPr marL="68580" indent="0">
              <a:buNone/>
            </a:pPr>
            <a:endParaRPr lang="el-GR" dirty="0" smtClean="0"/>
          </a:p>
          <a:p>
            <a:r>
              <a:rPr lang="el-GR" dirty="0" smtClean="0"/>
              <a:t>Ιδανικό υλικό για</a:t>
            </a:r>
            <a:r>
              <a:rPr lang="en-US" dirty="0" smtClean="0"/>
              <a:t> </a:t>
            </a:r>
            <a:r>
              <a:rPr lang="el-GR" dirty="0" smtClean="0"/>
              <a:t>μελέτη στο σπίτι!</a:t>
            </a:r>
          </a:p>
          <a:p>
            <a:r>
              <a:rPr lang="el-GR" dirty="0" smtClean="0"/>
              <a:t>Δεν είναι απαραίτητη η καταγραφή</a:t>
            </a:r>
            <a:br>
              <a:rPr lang="el-GR" dirty="0" smtClean="0"/>
            </a:br>
            <a:r>
              <a:rPr lang="el-GR" dirty="0" smtClean="0"/>
              <a:t>σημειώσεων από το φοιτητή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32390"/>
            <a:ext cx="3300373" cy="26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Σχέδιο Μαθήματος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513" y="1447800"/>
            <a:ext cx="6754723" cy="4996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41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Διαλέξεις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490908" cy="4994564"/>
          </a:xfrm>
        </p:spPr>
        <p:txBody>
          <a:bodyPr>
            <a:normAutofit/>
          </a:bodyPr>
          <a:lstStyle/>
          <a:p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Είστε εδώ γιατί θέλετε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735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8228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54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434" y="1524000"/>
            <a:ext cx="7861166" cy="49530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Ο βαθμός σας θα συγκροτηθεί από τις επιδόσεις σας σε τρεις συνιστώσες:</a:t>
            </a:r>
          </a:p>
          <a:p>
            <a:pPr lvl="1"/>
            <a:endParaRPr lang="en-US" b="1" dirty="0" smtClean="0"/>
          </a:p>
          <a:p>
            <a:pPr lvl="1"/>
            <a:r>
              <a:rPr lang="el-GR" b="1" dirty="0" smtClean="0"/>
              <a:t>Στην υποχρεωτική τελική εξέταση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l-GR" b="1" dirty="0" smtClean="0"/>
              <a:t>Στην υποχρεωτική πρόοδο</a:t>
            </a:r>
          </a:p>
          <a:p>
            <a:pPr lvl="1"/>
            <a:endParaRPr lang="en-US" b="1" dirty="0" smtClean="0"/>
          </a:p>
          <a:p>
            <a:pPr lvl="1"/>
            <a:r>
              <a:rPr lang="el-GR" b="1" dirty="0" smtClean="0"/>
              <a:t>Στις προαιρετικές ασκήσεις</a:t>
            </a:r>
            <a:br>
              <a:rPr lang="el-GR" b="1" dirty="0" smtClean="0"/>
            </a:br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6911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434" y="1524000"/>
            <a:ext cx="7861166" cy="49530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Βαθμός Β = </a:t>
            </a:r>
            <a:r>
              <a:rPr lang="en-US" sz="2800" b="1" dirty="0" smtClean="0"/>
              <a:t>max{</a:t>
            </a:r>
            <a:r>
              <a:rPr lang="el-GR" sz="2800" b="1" dirty="0" smtClean="0"/>
              <a:t> β</a:t>
            </a:r>
            <a:r>
              <a:rPr lang="el-GR" sz="2800" b="1" baseline="-25000" dirty="0" smtClean="0"/>
              <a:t>1</a:t>
            </a:r>
            <a:r>
              <a:rPr lang="el-GR" sz="2800" b="1" dirty="0" smtClean="0"/>
              <a:t>, β</a:t>
            </a:r>
            <a:r>
              <a:rPr lang="el-GR" sz="2800" b="1" baseline="-25000" dirty="0" smtClean="0"/>
              <a:t>2 </a:t>
            </a:r>
            <a:r>
              <a:rPr lang="en-US" sz="2800" b="1" dirty="0" smtClean="0"/>
              <a:t>}</a:t>
            </a:r>
          </a:p>
          <a:p>
            <a:pPr marL="365760" lvl="1" indent="0">
              <a:buNone/>
            </a:pPr>
            <a:r>
              <a:rPr lang="el-GR" sz="2800" dirty="0" smtClean="0"/>
              <a:t>όπου </a:t>
            </a:r>
          </a:p>
          <a:p>
            <a:pPr lvl="2"/>
            <a:r>
              <a:rPr lang="el-GR" sz="2600" dirty="0" smtClean="0"/>
              <a:t> </a:t>
            </a:r>
            <a:r>
              <a:rPr lang="el-GR" sz="2600" b="1" dirty="0" smtClean="0"/>
              <a:t>β</a:t>
            </a:r>
            <a:r>
              <a:rPr lang="el-GR" sz="2600" b="1" baseline="-25000" dirty="0" smtClean="0"/>
              <a:t>1</a:t>
            </a:r>
            <a:r>
              <a:rPr lang="el-GR" sz="2600" b="1" dirty="0" smtClean="0"/>
              <a:t> = 40%Τ </a:t>
            </a:r>
            <a:r>
              <a:rPr lang="en-US" sz="2600" b="1" dirty="0" smtClean="0"/>
              <a:t>+ </a:t>
            </a:r>
            <a:r>
              <a:rPr lang="el-GR" sz="2600" b="1" dirty="0" smtClean="0"/>
              <a:t>40</a:t>
            </a:r>
            <a:r>
              <a:rPr lang="en-US" sz="2600" b="1" dirty="0" smtClean="0"/>
              <a:t>%</a:t>
            </a:r>
            <a:r>
              <a:rPr lang="el-GR" sz="2600" b="1" dirty="0"/>
              <a:t>Π + </a:t>
            </a:r>
            <a:r>
              <a:rPr lang="el-GR" sz="2600" b="1" dirty="0" smtClean="0"/>
              <a:t>20%Α</a:t>
            </a:r>
            <a:r>
              <a:rPr lang="en-US" sz="2600" b="1" dirty="0" smtClean="0"/>
              <a:t> </a:t>
            </a:r>
          </a:p>
          <a:p>
            <a:pPr lvl="2"/>
            <a:r>
              <a:rPr lang="en-US" sz="2600" b="1" dirty="0" smtClean="0"/>
              <a:t> </a:t>
            </a:r>
            <a:r>
              <a:rPr lang="el-GR" sz="2600" b="1" dirty="0" smtClean="0"/>
              <a:t>β</a:t>
            </a:r>
            <a:r>
              <a:rPr lang="en-US" sz="2600" b="1" baseline="-25000" dirty="0" smtClean="0"/>
              <a:t>2</a:t>
            </a:r>
            <a:r>
              <a:rPr lang="el-GR" sz="2600" b="1" dirty="0" smtClean="0"/>
              <a:t> </a:t>
            </a:r>
            <a:r>
              <a:rPr lang="el-GR" sz="2600" b="1" dirty="0"/>
              <a:t>= </a:t>
            </a:r>
            <a:r>
              <a:rPr lang="el-GR" sz="2600" b="1" dirty="0" smtClean="0"/>
              <a:t>60%Τ + 40%Π</a:t>
            </a:r>
          </a:p>
          <a:p>
            <a:pPr marL="365760" lvl="1" indent="0">
              <a:buNone/>
            </a:pPr>
            <a:r>
              <a:rPr lang="el-GR" sz="2800" dirty="0" smtClean="0"/>
              <a:t>και</a:t>
            </a:r>
          </a:p>
          <a:p>
            <a:pPr lvl="3"/>
            <a:r>
              <a:rPr lang="el-GR" sz="2600" b="1" dirty="0" smtClean="0"/>
              <a:t>Β</a:t>
            </a:r>
            <a:r>
              <a:rPr lang="el-GR" sz="2600" dirty="0" smtClean="0"/>
              <a:t> = βαθμός μαθήματος </a:t>
            </a:r>
            <a:r>
              <a:rPr lang="el-GR" sz="2600" b="1" dirty="0" smtClean="0"/>
              <a:t>(</a:t>
            </a:r>
            <a:r>
              <a:rPr lang="el-GR" sz="2200" b="1" dirty="0" smtClean="0"/>
              <a:t>Β &gt;= 5.0 </a:t>
            </a:r>
            <a:r>
              <a:rPr lang="el-GR" sz="2200" b="1" dirty="0" smtClean="0">
                <a:sym typeface="Wingdings" panose="05000000000000000000" pitchFamily="2" charset="2"/>
              </a:rPr>
              <a:t> Επιτυχία</a:t>
            </a:r>
            <a:r>
              <a:rPr lang="el-GR" sz="2600" b="1" dirty="0" smtClean="0"/>
              <a:t>)</a:t>
            </a:r>
          </a:p>
          <a:p>
            <a:pPr lvl="3"/>
            <a:r>
              <a:rPr lang="el-GR" sz="2600" b="1" dirty="0" smtClean="0"/>
              <a:t>Τ</a:t>
            </a:r>
            <a:r>
              <a:rPr lang="el-GR" sz="2600" dirty="0" smtClean="0"/>
              <a:t> = βαθμός τελικής εξέτασης</a:t>
            </a:r>
          </a:p>
          <a:p>
            <a:pPr lvl="3"/>
            <a:r>
              <a:rPr lang="el-GR" sz="2600" b="1" dirty="0" smtClean="0"/>
              <a:t>Α</a:t>
            </a:r>
            <a:r>
              <a:rPr lang="el-GR" sz="2600" dirty="0" smtClean="0"/>
              <a:t> = βαθμός ασκήσεων</a:t>
            </a:r>
          </a:p>
          <a:p>
            <a:pPr lvl="3"/>
            <a:r>
              <a:rPr lang="el-GR" sz="2600" b="1" dirty="0" smtClean="0"/>
              <a:t>Π </a:t>
            </a:r>
            <a:r>
              <a:rPr lang="el-GR" sz="2600" dirty="0" smtClean="0"/>
              <a:t>= βαθμός </a:t>
            </a:r>
            <a:r>
              <a:rPr lang="el-GR" sz="2600" u="sng" dirty="0" smtClean="0"/>
              <a:t>υποχρεωτικής</a:t>
            </a:r>
            <a:r>
              <a:rPr lang="el-GR" sz="2600" dirty="0" smtClean="0"/>
              <a:t> προόδου</a:t>
            </a:r>
          </a:p>
        </p:txBody>
      </p:sp>
    </p:spTree>
    <p:extLst>
      <p:ext uri="{BB962C8B-B14F-4D97-AF65-F5344CB8AC3E}">
        <p14:creationId xmlns:p14="http://schemas.microsoft.com/office/powerpoint/2010/main" val="26046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8024650" cy="51816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Ασκήσεις </a:t>
            </a:r>
            <a:r>
              <a:rPr lang="el-GR" sz="2800" b="1" dirty="0" smtClean="0"/>
              <a:t>Α</a:t>
            </a:r>
            <a:endParaRPr lang="el-GR" sz="2400" dirty="0" smtClean="0"/>
          </a:p>
          <a:p>
            <a:pPr lvl="1"/>
            <a:r>
              <a:rPr lang="el-GR" sz="2400" dirty="0" smtClean="0"/>
              <a:t>Πιθανότατα </a:t>
            </a:r>
            <a:r>
              <a:rPr lang="en-US" sz="2400" b="1" dirty="0" smtClean="0"/>
              <a:t>5-6</a:t>
            </a:r>
            <a:r>
              <a:rPr lang="el-GR" sz="2400" dirty="0" smtClean="0"/>
              <a:t> σειρές ασκήσεων</a:t>
            </a:r>
          </a:p>
          <a:p>
            <a:pPr lvl="2"/>
            <a:r>
              <a:rPr lang="el-GR" dirty="0" smtClean="0"/>
              <a:t>Μια σειρά (φυλλάδιο) ασκήσεων ανά ~10-15ήμερο</a:t>
            </a:r>
          </a:p>
          <a:p>
            <a:pPr lvl="2"/>
            <a:r>
              <a:rPr lang="el-GR" dirty="0" smtClean="0"/>
              <a:t>Ανακοινώνονται </a:t>
            </a:r>
            <a:r>
              <a:rPr lang="el-GR" dirty="0"/>
              <a:t>ηλεκτρονικά </a:t>
            </a:r>
            <a:r>
              <a:rPr lang="el-GR" dirty="0" smtClean="0"/>
              <a:t>και αναρτώνται στο </a:t>
            </a:r>
            <a:r>
              <a:rPr lang="en-US" dirty="0" smtClean="0"/>
              <a:t>site </a:t>
            </a:r>
            <a:r>
              <a:rPr lang="el-GR" dirty="0" smtClean="0"/>
              <a:t>του μαθήματος</a:t>
            </a:r>
            <a:endParaRPr lang="en-US" dirty="0" smtClean="0"/>
          </a:p>
          <a:p>
            <a:pPr lvl="2"/>
            <a:r>
              <a:rPr lang="el-GR" dirty="0" smtClean="0"/>
              <a:t>Οι απαντήσεις δίνονται μαζί με την κάθε εκφώνηση</a:t>
            </a:r>
          </a:p>
          <a:p>
            <a:pPr lvl="2"/>
            <a:r>
              <a:rPr lang="el-GR" dirty="0" smtClean="0"/>
              <a:t>Οι ασκήσεις παραδίδονται </a:t>
            </a:r>
            <a:r>
              <a:rPr lang="el-GR" sz="2400" b="1" i="1" u="sng" dirty="0" smtClean="0"/>
              <a:t>ηλεκτρονικά</a:t>
            </a:r>
          </a:p>
          <a:p>
            <a:pPr lvl="1"/>
            <a:endParaRPr lang="el-GR" sz="1400" dirty="0" smtClean="0"/>
          </a:p>
          <a:p>
            <a:pPr lvl="1"/>
            <a:r>
              <a:rPr lang="el-GR" sz="2400" dirty="0" smtClean="0"/>
              <a:t>Μετρούν </a:t>
            </a:r>
            <a:r>
              <a:rPr lang="el-GR" sz="2400" b="1" dirty="0" smtClean="0"/>
              <a:t>20% (προαιρετικά)</a:t>
            </a:r>
          </a:p>
          <a:p>
            <a:pPr marL="365760" lvl="1" indent="0">
              <a:buNone/>
            </a:pPr>
            <a:endParaRPr lang="el-GR" sz="1600" dirty="0" smtClean="0"/>
          </a:p>
          <a:p>
            <a:pPr lvl="1"/>
            <a:r>
              <a:rPr lang="el-GR" sz="2400" dirty="0" smtClean="0"/>
              <a:t>Ατομικές : αντιγραφή          </a:t>
            </a:r>
            <a:r>
              <a:rPr lang="el-GR" sz="2400" b="1" dirty="0"/>
              <a:t>Α</a:t>
            </a:r>
            <a:r>
              <a:rPr lang="el-GR" sz="2400" dirty="0"/>
              <a:t> = 0.0 , σε όλους όσοι συμμετέχουν σε αυτή</a:t>
            </a:r>
            <a:r>
              <a:rPr lang="el-GR" sz="2400" dirty="0" smtClean="0"/>
              <a:t>!</a:t>
            </a:r>
          </a:p>
          <a:p>
            <a:pPr lvl="2"/>
            <a:r>
              <a:rPr lang="el-GR" dirty="0" smtClean="0"/>
              <a:t>Αντιγραφή ≠ συζήτηση μεταξύ σας!</a:t>
            </a:r>
            <a:endParaRPr lang="en-US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4214943" y="5334000"/>
            <a:ext cx="46186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7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8228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  <a:endParaRPr lang="en-US" sz="2800" dirty="0" smtClean="0"/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 smtClean="0"/>
              <a:t>Διδασκαλία</a:t>
            </a:r>
            <a:endParaRPr lang="en-US" sz="2800" dirty="0" smtClean="0"/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  <a:endParaRPr lang="en-US" sz="2800" dirty="0" smtClean="0"/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0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8024650" cy="5181600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 smtClean="0"/>
              <a:t>Ασκήσεις </a:t>
            </a:r>
            <a:r>
              <a:rPr lang="el-GR" sz="2800" b="1" dirty="0" smtClean="0"/>
              <a:t>Α</a:t>
            </a:r>
            <a:endParaRPr lang="el-GR" sz="2400" dirty="0" smtClean="0"/>
          </a:p>
          <a:p>
            <a:r>
              <a:rPr lang="el-GR" dirty="0"/>
              <a:t>Η ηλεκτρονική παράδοση των </a:t>
            </a:r>
            <a:r>
              <a:rPr lang="el-GR" dirty="0" smtClean="0"/>
              <a:t>ασκήσεων γίνεται </a:t>
            </a:r>
            <a:r>
              <a:rPr lang="el-GR" b="1" dirty="0" smtClean="0"/>
              <a:t>αποκλειστικά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μέσω </a:t>
            </a:r>
            <a:r>
              <a:rPr lang="el-GR" dirty="0"/>
              <a:t>του </a:t>
            </a:r>
            <a:r>
              <a:rPr lang="el-GR" dirty="0" smtClean="0"/>
              <a:t>προγράμματος </a:t>
            </a:r>
            <a:r>
              <a:rPr lang="el-GR" dirty="0"/>
              <a:t>TURNIN. Πληροφορίες θα βρείτε </a:t>
            </a:r>
            <a:r>
              <a:rPr lang="el-GR" dirty="0" smtClean="0">
                <a:hlinkClick r:id="rId2"/>
              </a:rPr>
              <a:t>εδώ</a:t>
            </a:r>
            <a:r>
              <a:rPr lang="en-US" dirty="0" smtClean="0"/>
              <a:t> </a:t>
            </a:r>
            <a:r>
              <a:rPr lang="el-GR" dirty="0" smtClean="0"/>
              <a:t>και στη σελίδα των ασκήσεων στο </a:t>
            </a:r>
            <a:r>
              <a:rPr lang="en-US" dirty="0" smtClean="0"/>
              <a:t>site </a:t>
            </a:r>
            <a:r>
              <a:rPr lang="el-GR" dirty="0" smtClean="0"/>
              <a:t>του μαθήματος.</a:t>
            </a:r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μορφή του παραδοτέου αρχείου πρέπει </a:t>
            </a:r>
            <a:r>
              <a:rPr lang="el-GR" b="1" dirty="0"/>
              <a:t>αυστηρά</a:t>
            </a:r>
            <a:r>
              <a:rPr lang="el-GR" dirty="0"/>
              <a:t> να είναι η ακόλουθη:</a:t>
            </a:r>
          </a:p>
          <a:p>
            <a:pPr lvl="1"/>
            <a:r>
              <a:rPr lang="el-GR" dirty="0"/>
              <a:t>Το αρχείο που θα παραδώσετε πρέπει να είναι </a:t>
            </a:r>
            <a:r>
              <a:rPr lang="el-GR" b="1" dirty="0"/>
              <a:t>ένα</a:t>
            </a:r>
            <a:r>
              <a:rPr lang="el-GR" dirty="0"/>
              <a:t> ενιαίο αρχείο, μορφής PDF ή DOC.</a:t>
            </a:r>
          </a:p>
          <a:p>
            <a:pPr lvl="1"/>
            <a:r>
              <a:rPr lang="el-GR" dirty="0"/>
              <a:t>Το κείμενο πρέπει να είναι </a:t>
            </a:r>
            <a:r>
              <a:rPr lang="el-GR" dirty="0" smtClean="0"/>
              <a:t>ευανάγνωστο.</a:t>
            </a:r>
            <a:endParaRPr lang="el-GR" dirty="0"/>
          </a:p>
          <a:p>
            <a:pPr lvl="1"/>
            <a:r>
              <a:rPr lang="el-GR" dirty="0" smtClean="0"/>
              <a:t>Παράδειγμα </a:t>
            </a:r>
            <a:r>
              <a:rPr lang="el-GR" dirty="0"/>
              <a:t>της επιθυμητής μορφής των ασκήσεών σας μπορείτε να βρείτε </a:t>
            </a:r>
            <a:r>
              <a:rPr lang="el-GR" dirty="0">
                <a:hlinkClick r:id="rId3"/>
              </a:rPr>
              <a:t>εδώ</a:t>
            </a:r>
            <a:r>
              <a:rPr lang="el-GR" dirty="0"/>
              <a:t>.</a:t>
            </a:r>
          </a:p>
          <a:p>
            <a:pPr lvl="1"/>
            <a:r>
              <a:rPr lang="el-GR" b="1" dirty="0"/>
              <a:t>Σε καμία περίπτωση</a:t>
            </a:r>
            <a:r>
              <a:rPr lang="el-GR" dirty="0"/>
              <a:t> δεν πρέπει να παραδώσετε περισσότερα από </a:t>
            </a:r>
            <a:r>
              <a:rPr lang="el-GR" b="1" dirty="0"/>
              <a:t>ΕΝΑ</a:t>
            </a:r>
            <a:r>
              <a:rPr lang="el-GR" dirty="0"/>
              <a:t> αρχεία.</a:t>
            </a:r>
          </a:p>
          <a:p>
            <a:pPr lvl="1"/>
            <a:r>
              <a:rPr lang="el-GR" dirty="0"/>
              <a:t>Αν το παραδοτέο σας δε συμμορφώνεται με τα παραπάνω, τότε </a:t>
            </a:r>
            <a:r>
              <a:rPr lang="el-GR" b="1" dirty="0"/>
              <a:t>η παράδοση δε θα ληφθεί </a:t>
            </a:r>
            <a:r>
              <a:rPr lang="el-GR" b="1" dirty="0" smtClean="0"/>
              <a:t>υπ‘ όψη</a:t>
            </a:r>
            <a:r>
              <a:rPr lang="el-GR" b="1" dirty="0"/>
              <a:t>, χωρίς καμιά ειδοποίηση από μέρους </a:t>
            </a:r>
            <a:r>
              <a:rPr lang="el-GR" b="1" dirty="0" smtClean="0"/>
              <a:t>του διδάσκοντα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817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73200"/>
            <a:ext cx="7872250" cy="4776108"/>
          </a:xfrm>
        </p:spPr>
        <p:txBody>
          <a:bodyPr>
            <a:normAutofit/>
          </a:bodyPr>
          <a:lstStyle/>
          <a:p>
            <a:r>
              <a:rPr lang="el-GR" dirty="0" smtClean="0"/>
              <a:t>Πρόοδος (</a:t>
            </a:r>
            <a:r>
              <a:rPr lang="el-GR" b="1" dirty="0"/>
              <a:t>Π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Μετρά 40%</a:t>
            </a:r>
            <a:r>
              <a:rPr lang="en-US" dirty="0" smtClean="0"/>
              <a:t> </a:t>
            </a:r>
            <a:r>
              <a:rPr lang="el-GR" b="1" dirty="0" smtClean="0"/>
              <a:t>υποχρεωτικά </a:t>
            </a:r>
            <a:r>
              <a:rPr lang="el-GR" dirty="0"/>
              <a:t>στο συνολικό βαθμό</a:t>
            </a:r>
            <a:endParaRPr lang="en-US" b="1" dirty="0" smtClean="0"/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Διεξάγεται με </a:t>
            </a:r>
            <a:r>
              <a:rPr lang="el-GR" b="1" dirty="0" smtClean="0"/>
              <a:t>ανοιχτές σημειώσεις</a:t>
            </a:r>
          </a:p>
          <a:p>
            <a:pPr lvl="1"/>
            <a:endParaRPr lang="el-GR" b="1" i="1" dirty="0"/>
          </a:p>
          <a:p>
            <a:pPr lvl="1"/>
            <a:r>
              <a:rPr lang="el-GR" dirty="0" smtClean="0"/>
              <a:t>Θέματα ανάπτυξης με πολλαπλή επιλογή στην απάντηση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Διεξαγωγή: </a:t>
            </a:r>
            <a:r>
              <a:rPr lang="el-GR" b="1" dirty="0" smtClean="0"/>
              <a:t>Θα ανακοινωθεί σύντομα</a:t>
            </a:r>
          </a:p>
          <a:p>
            <a:pPr lvl="1"/>
            <a:endParaRPr lang="el-GR" b="1" dirty="0"/>
          </a:p>
          <a:p>
            <a:pPr lvl="1"/>
            <a:r>
              <a:rPr lang="el-GR" dirty="0" smtClean="0"/>
              <a:t>Τρόπος διεξαγωγής</a:t>
            </a:r>
            <a:r>
              <a:rPr lang="el-GR" b="1" dirty="0" smtClean="0"/>
              <a:t>: ηλεκτρονικά</a:t>
            </a:r>
            <a:endParaRPr lang="el-GR" b="1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96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7872250" cy="4776108"/>
          </a:xfrm>
        </p:spPr>
        <p:txBody>
          <a:bodyPr>
            <a:normAutofit/>
          </a:bodyPr>
          <a:lstStyle/>
          <a:p>
            <a:r>
              <a:rPr lang="el-GR" dirty="0" smtClean="0"/>
              <a:t>Τελική εξέταση (</a:t>
            </a:r>
            <a:r>
              <a:rPr lang="el-GR" b="1" dirty="0" smtClean="0"/>
              <a:t>Τ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Μετρά 60%</a:t>
            </a:r>
            <a:r>
              <a:rPr lang="en-US" dirty="0" smtClean="0"/>
              <a:t> </a:t>
            </a:r>
            <a:r>
              <a:rPr lang="el-GR" dirty="0" smtClean="0"/>
              <a:t>(ή 40%) στο συνολικό βαθμό</a:t>
            </a:r>
            <a:endParaRPr lang="en-US" dirty="0" smtClean="0"/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Διεξάγεται με </a:t>
            </a:r>
            <a:r>
              <a:rPr lang="el-GR" b="1" dirty="0" smtClean="0"/>
              <a:t>ανοιχτό </a:t>
            </a:r>
            <a:r>
              <a:rPr lang="el-GR" b="1" dirty="0" err="1" smtClean="0"/>
              <a:t>τυπολόγιο</a:t>
            </a:r>
            <a:r>
              <a:rPr lang="el-GR" b="1" dirty="0" smtClean="0"/>
              <a:t> (δια ζώσης εξέταση) ή ανοιχτές σημειώσεις (ηλεκτρονική εξέταση)</a:t>
            </a:r>
          </a:p>
          <a:p>
            <a:pPr lvl="1"/>
            <a:endParaRPr lang="el-GR" b="1" dirty="0"/>
          </a:p>
          <a:p>
            <a:pPr lvl="1"/>
            <a:r>
              <a:rPr lang="el-GR" dirty="0" smtClean="0"/>
              <a:t>Θέματα ανάπτυξης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l-GR" dirty="0" smtClean="0"/>
              <a:t>Η περιοχή «Εξετάσεις» στο </a:t>
            </a:r>
            <a:r>
              <a:rPr lang="en-US" dirty="0" smtClean="0"/>
              <a:t>site </a:t>
            </a:r>
            <a:r>
              <a:rPr lang="el-GR" dirty="0" smtClean="0"/>
              <a:t>του μαθήματος έχει πλούσιο υλικό</a:t>
            </a:r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76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11147"/>
            <a:ext cx="6206279" cy="6383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50" cy="4776108"/>
          </a:xfrm>
        </p:spPr>
        <p:txBody>
          <a:bodyPr>
            <a:normAutofit/>
          </a:bodyPr>
          <a:lstStyle/>
          <a:p>
            <a:r>
              <a:rPr lang="el-GR" dirty="0" smtClean="0"/>
              <a:t>Υπόδειγμα </a:t>
            </a:r>
            <a:br>
              <a:rPr lang="el-GR" dirty="0" smtClean="0"/>
            </a:br>
            <a:r>
              <a:rPr lang="el-GR" dirty="0" err="1" smtClean="0"/>
              <a:t>τυπολογίου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32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350" y="135455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Στατιστικά Μαθήματος</a:t>
            </a:r>
            <a:r>
              <a:rPr lang="en-US" dirty="0" smtClean="0"/>
              <a:t> (2015-19)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" r="7841"/>
          <a:stretch/>
        </p:blipFill>
        <p:spPr>
          <a:xfrm>
            <a:off x="609600" y="1676401"/>
            <a:ext cx="402965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r="7007"/>
          <a:stretch/>
        </p:blipFill>
        <p:spPr>
          <a:xfrm>
            <a:off x="4633975" y="1676401"/>
            <a:ext cx="4029655" cy="2438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r="182" b="3194"/>
          <a:stretch/>
        </p:blipFill>
        <p:spPr>
          <a:xfrm>
            <a:off x="635874" y="4114800"/>
            <a:ext cx="3998101" cy="2275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2941" r="9540"/>
          <a:stretch/>
        </p:blipFill>
        <p:spPr>
          <a:xfrm>
            <a:off x="4668680" y="4123852"/>
            <a:ext cx="3883280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8228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Βιβλιογραφία</a:t>
            </a:r>
          </a:p>
          <a:p>
            <a:r>
              <a:rPr lang="el-GR" sz="2800" dirty="0" smtClean="0"/>
              <a:t>Επικοινωνία</a:t>
            </a:r>
            <a:endParaRPr lang="el-G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3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1447800"/>
            <a:ext cx="7872250" cy="4776108"/>
          </a:xfrm>
        </p:spPr>
        <p:txBody>
          <a:bodyPr>
            <a:normAutofit/>
          </a:bodyPr>
          <a:lstStyle/>
          <a:p>
            <a:r>
              <a:rPr lang="el-GR" dirty="0" smtClean="0"/>
              <a:t>Θα ήταν καλό να στηριχθείτε στις παραδόσεις και στο υλικό του διδάσκοντα</a:t>
            </a:r>
          </a:p>
          <a:p>
            <a:endParaRPr lang="en-US" dirty="0" smtClean="0"/>
          </a:p>
          <a:p>
            <a:r>
              <a:rPr lang="el-GR" dirty="0" smtClean="0"/>
              <a:t>Διαφάνειες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n-US" dirty="0" smtClean="0"/>
              <a:t>PDF/PPTX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Θα διανέμονται μέσω του </a:t>
            </a:r>
            <a:r>
              <a:rPr lang="en-US" dirty="0" smtClean="0"/>
              <a:t>site </a:t>
            </a:r>
            <a:r>
              <a:rPr lang="el-GR" dirty="0" smtClean="0"/>
              <a:t>του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μαθήματος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>
                <a:hlinkClick r:id="rId2"/>
              </a:rPr>
              <a:t>https://www.csd.uoc.gr/~hy112/#lec</a:t>
            </a:r>
            <a:endParaRPr lang="el-GR" b="1" dirty="0" smtClean="0"/>
          </a:p>
          <a:p>
            <a:endParaRPr lang="en-US" dirty="0" smtClean="0"/>
          </a:p>
          <a:p>
            <a:r>
              <a:rPr lang="el-GR" dirty="0" smtClean="0"/>
              <a:t>Σημειώσεις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n-US" dirty="0" smtClean="0"/>
              <a:t>PDF</a:t>
            </a:r>
            <a:r>
              <a:rPr lang="el-GR" dirty="0" smtClean="0"/>
              <a:t>: </a:t>
            </a:r>
          </a:p>
          <a:p>
            <a:pPr lvl="1"/>
            <a:r>
              <a:rPr lang="el-GR" dirty="0" smtClean="0"/>
              <a:t>Βρίσκονται ήδη </a:t>
            </a:r>
            <a:r>
              <a:rPr lang="en-US" dirty="0" smtClean="0"/>
              <a:t>online </a:t>
            </a:r>
            <a:r>
              <a:rPr lang="el-GR" dirty="0" smtClean="0"/>
              <a:t>εδώ: </a:t>
            </a:r>
            <a:r>
              <a:rPr lang="en-US" sz="2000" b="1" dirty="0" smtClean="0">
                <a:hlinkClick r:id="rId3"/>
              </a:rPr>
              <a:t>https://www.csd.uoc.gr/~hy112/HY112-notes.pdf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(</a:t>
            </a:r>
            <a:r>
              <a:rPr lang="el-GR" sz="2000" b="1" dirty="0" smtClean="0"/>
              <a:t>δεν υπάρχει </a:t>
            </a:r>
            <a:r>
              <a:rPr lang="en-US" sz="2000" b="1" dirty="0" smtClean="0"/>
              <a:t>link </a:t>
            </a:r>
            <a:r>
              <a:rPr lang="el-GR" sz="2000" b="1" dirty="0" smtClean="0"/>
              <a:t>του </a:t>
            </a:r>
            <a:r>
              <a:rPr lang="en-US" sz="2000" b="1" dirty="0" smtClean="0"/>
              <a:t>PDF</a:t>
            </a:r>
            <a:r>
              <a:rPr lang="el-GR" sz="2000" b="1" dirty="0" smtClean="0"/>
              <a:t> στο </a:t>
            </a:r>
            <a:r>
              <a:rPr lang="en-US" sz="2000" b="1" dirty="0" smtClean="0"/>
              <a:t>site)</a:t>
            </a:r>
            <a:endParaRPr lang="el-GR" sz="2000" b="1" dirty="0"/>
          </a:p>
          <a:p>
            <a:pPr lvl="1"/>
            <a:endParaRPr lang="en-US" dirty="0" smtClean="0"/>
          </a:p>
          <a:p>
            <a:endParaRPr lang="el-GR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914" y="2594572"/>
            <a:ext cx="2342082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756" y="4419600"/>
            <a:ext cx="1654240" cy="20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(</a:t>
            </a:r>
            <a:r>
              <a:rPr lang="el-GR" dirty="0" err="1" smtClean="0"/>
              <a:t>Εύδοξος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5738651" cy="4776108"/>
          </a:xfrm>
        </p:spPr>
        <p:txBody>
          <a:bodyPr>
            <a:normAutofit/>
          </a:bodyPr>
          <a:lstStyle/>
          <a:p>
            <a:r>
              <a:rPr lang="el-GR" dirty="0" smtClean="0"/>
              <a:t>Το προτεινόμενο σύγγραμμα θα είναι το:</a:t>
            </a:r>
            <a:endParaRPr lang="en-US" dirty="0" smtClean="0"/>
          </a:p>
          <a:p>
            <a:pPr lvl="1"/>
            <a:r>
              <a:rPr lang="el-GR" b="1" dirty="0" smtClean="0"/>
              <a:t>Φυσική</a:t>
            </a:r>
            <a:r>
              <a:rPr lang="el-GR" dirty="0" smtClean="0"/>
              <a:t>, των </a:t>
            </a:r>
            <a:r>
              <a:rPr lang="en-US" dirty="0" smtClean="0"/>
              <a:t>D. Halliday,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R. Resnick, J. Walker</a:t>
            </a:r>
          </a:p>
          <a:p>
            <a:r>
              <a:rPr lang="el-GR" dirty="0" smtClean="0"/>
              <a:t>που είναι από τα λίγα </a:t>
            </a:r>
            <a:r>
              <a:rPr lang="el-GR" dirty="0" err="1" smtClean="0"/>
              <a:t>συγγράμ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err="1" smtClean="0"/>
              <a:t>ματα</a:t>
            </a:r>
            <a:r>
              <a:rPr lang="el-GR" dirty="0" smtClean="0"/>
              <a:t> διεθνούς εμβέλειας που περιλαμβάνει όλη τη διδακτέα </a:t>
            </a:r>
            <a:br>
              <a:rPr lang="el-GR" dirty="0" smtClean="0"/>
            </a:br>
            <a:r>
              <a:rPr lang="el-GR" dirty="0" smtClean="0"/>
              <a:t>ύλη!</a:t>
            </a:r>
          </a:p>
          <a:p>
            <a:pPr lvl="1"/>
            <a:r>
              <a:rPr lang="el-GR" dirty="0" smtClean="0"/>
              <a:t>Σας δίδεται στον «</a:t>
            </a:r>
            <a:r>
              <a:rPr lang="el-GR" dirty="0" err="1" smtClean="0"/>
              <a:t>Εύδοξο</a:t>
            </a:r>
            <a:r>
              <a:rPr lang="el-GR" dirty="0" smtClean="0"/>
              <a:t>».</a:t>
            </a:r>
            <a:endParaRPr lang="en-US" dirty="0" smtClean="0"/>
          </a:p>
          <a:p>
            <a:pPr lvl="1"/>
            <a:r>
              <a:rPr lang="el-GR" b="1" dirty="0"/>
              <a:t>Κωδικός </a:t>
            </a:r>
            <a:r>
              <a:rPr lang="el-GR" b="1" dirty="0" smtClean="0"/>
              <a:t>Βιβλίου: </a:t>
            </a:r>
            <a:r>
              <a:rPr lang="el-GR" b="1" dirty="0"/>
              <a:t>41959145</a:t>
            </a:r>
            <a:endParaRPr lang="el-GR" dirty="0" smtClean="0"/>
          </a:p>
          <a:p>
            <a:pPr lvl="1"/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81200"/>
            <a:ext cx="3224346" cy="4438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047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67042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Εισαγωγή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36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51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Επικοινωνία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41" y="1302326"/>
            <a:ext cx="7872250" cy="5250873"/>
          </a:xfrm>
        </p:spPr>
        <p:txBody>
          <a:bodyPr>
            <a:normAutofit/>
          </a:bodyPr>
          <a:lstStyle/>
          <a:p>
            <a:r>
              <a:rPr lang="el-GR" dirty="0" smtClean="0"/>
              <a:t>Μέσω ηλεκτρονικού ταχυδρομείου (</a:t>
            </a:r>
            <a:r>
              <a:rPr lang="en-US" dirty="0" smtClean="0"/>
              <a:t>e-mail)</a:t>
            </a:r>
          </a:p>
          <a:p>
            <a:pPr marL="68580" indent="0">
              <a:buNone/>
            </a:pPr>
            <a:endParaRPr lang="en-US" sz="1100" dirty="0"/>
          </a:p>
          <a:p>
            <a:r>
              <a:rPr lang="el-GR" dirty="0" smtClean="0"/>
              <a:t>Εγγραφή στη λίστα του μαθήματος (</a:t>
            </a:r>
            <a:r>
              <a:rPr lang="en-US" dirty="0" smtClean="0">
                <a:hlinkClick r:id="rId2"/>
              </a:rPr>
              <a:t>hy112-list@csd.uoc.gr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Mail </a:t>
            </a:r>
            <a:r>
              <a:rPr lang="el-GR" dirty="0" smtClean="0"/>
              <a:t>στο 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majordomo@csd.uoc.gr</a:t>
            </a:r>
            <a:endParaRPr lang="en-US" dirty="0" smtClean="0"/>
          </a:p>
          <a:p>
            <a:pPr lvl="1"/>
            <a:r>
              <a:rPr lang="el-GR" u="sng" dirty="0" smtClean="0"/>
              <a:t>Κενό</a:t>
            </a:r>
            <a:r>
              <a:rPr lang="el-GR" dirty="0" smtClean="0"/>
              <a:t> θέμα</a:t>
            </a:r>
          </a:p>
          <a:p>
            <a:pPr lvl="1"/>
            <a:r>
              <a:rPr lang="el-GR" dirty="0" smtClean="0"/>
              <a:t>Στο σώμα του </a:t>
            </a:r>
            <a:r>
              <a:rPr lang="en-US" dirty="0" smtClean="0"/>
              <a:t>mail </a:t>
            </a:r>
            <a:r>
              <a:rPr lang="el-GR" dirty="0" smtClean="0"/>
              <a:t>γράφετε: </a:t>
            </a:r>
            <a:r>
              <a:rPr lang="en-US" b="1" dirty="0" smtClean="0"/>
              <a:t>subscribe hy112-list</a:t>
            </a:r>
          </a:p>
          <a:p>
            <a:pPr marL="365760" lvl="1" indent="0">
              <a:buNone/>
            </a:pPr>
            <a:endParaRPr lang="en-US" sz="1050" dirty="0"/>
          </a:p>
          <a:p>
            <a:r>
              <a:rPr lang="el-GR" dirty="0" smtClean="0"/>
              <a:t>Απορίες</a:t>
            </a:r>
            <a:r>
              <a:rPr lang="en-US" dirty="0"/>
              <a:t>/</a:t>
            </a:r>
            <a:r>
              <a:rPr lang="el-GR" dirty="0" smtClean="0"/>
              <a:t>ερωτήσεις: </a:t>
            </a:r>
            <a:r>
              <a:rPr lang="en-US" dirty="0" smtClean="0">
                <a:hlinkClick r:id="rId2"/>
              </a:rPr>
              <a:t>hy112-list@csd.uoc.gr</a:t>
            </a:r>
            <a:endParaRPr lang="en-US" dirty="0" smtClean="0"/>
          </a:p>
          <a:p>
            <a:r>
              <a:rPr lang="el-GR" dirty="0" smtClean="0"/>
              <a:t>Επικοινωνία με το διδάσκοντα: </a:t>
            </a:r>
            <a:r>
              <a:rPr lang="en-US" dirty="0" smtClean="0">
                <a:hlinkClick r:id="rId4"/>
              </a:rPr>
              <a:t>kafentz@csd.uoc.gr</a:t>
            </a:r>
            <a:endParaRPr lang="en-US" dirty="0" smtClean="0"/>
          </a:p>
          <a:p>
            <a:r>
              <a:rPr lang="el-GR" dirty="0" smtClean="0"/>
              <a:t>Επικοινωνία με τους βοηθούς: </a:t>
            </a:r>
            <a:r>
              <a:rPr lang="en-US" dirty="0" smtClean="0">
                <a:hlinkClick r:id="rId5"/>
              </a:rPr>
              <a:t>hy112@csd.uoc.gr</a:t>
            </a:r>
            <a:endParaRPr lang="en-US" dirty="0" smtClean="0"/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Οδηγίες σωστής επικοινωνίας (από το ΗΥ100)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https://www.csd.uoc.gr/~hy100/netiquette-gr.html</a:t>
            </a:r>
            <a:endParaRPr lang="el-GR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8350" y="5486400"/>
            <a:ext cx="6881650" cy="9906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8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670422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 smtClean="0"/>
              <a:t>Διδασκαλία</a:t>
            </a:r>
            <a:endParaRPr lang="en-US" sz="2800" dirty="0" smtClean="0"/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/>
              <a:t>Επικοινωνία</a:t>
            </a:r>
          </a:p>
          <a:p>
            <a:pPr marL="68580" indent="0">
              <a:buNone/>
            </a:pPr>
            <a:endParaRPr lang="el-GR" sz="2800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11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51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Επικοινωνία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2326"/>
            <a:ext cx="8049491" cy="5250873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Ερωτήσεις?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endParaRPr lang="en-US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What Questions Should You Ask During the Product Lifecycle? | Machine De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41" y="2133600"/>
            <a:ext cx="7796050" cy="404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51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Επικοινωνία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2326"/>
            <a:ext cx="8049491" cy="5250873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την επόμενη ώρα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</a:t>
            </a:r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h00-1</a:t>
            </a:r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h00)</a:t>
            </a:r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Παρασκευή 25/9/2020, 10:00-12:00</a:t>
            </a:r>
          </a:p>
          <a:p>
            <a:pPr marL="68580" indent="0" algn="ctr"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«διαδικτυακό καλωσόρισμα» για </a:t>
            </a:r>
            <a:r>
              <a:rPr lang="el-GR" dirty="0"/>
              <a:t>τους </a:t>
            </a:r>
            <a:r>
              <a:rPr lang="el-GR" dirty="0" smtClean="0"/>
              <a:t>πρωτοετείς: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marL="68580" indent="0" algn="ctr">
              <a:buNone/>
            </a:pPr>
            <a:r>
              <a:rPr lang="el-GR" sz="2200" dirty="0">
                <a:solidFill>
                  <a:schemeClr val="tx1"/>
                </a:solidFill>
                <a:hlinkClick r:id="rId2"/>
              </a:rPr>
              <a:t>https://www.csd.uoc.gr/CSD/index.jsp?content=news&amp;ann=304</a:t>
            </a:r>
            <a:endParaRPr lang="el-GR" sz="2200" dirty="0">
              <a:solidFill>
                <a:schemeClr val="tx1"/>
              </a:solidFill>
            </a:endParaRPr>
          </a:p>
          <a:p>
            <a:endPara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6429" y="1828800"/>
            <a:ext cx="7541771" cy="2473370"/>
            <a:chOff x="1028699" y="4007182"/>
            <a:chExt cx="7058891" cy="2473370"/>
          </a:xfrm>
        </p:grpSpPr>
        <p:pic>
          <p:nvPicPr>
            <p:cNvPr id="1028" name="Picture 4" descr="Zoom Meetings Review | PCMa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5" b="33254"/>
            <a:stretch/>
          </p:blipFill>
          <p:spPr bwMode="auto">
            <a:xfrm>
              <a:off x="3533062" y="4007182"/>
              <a:ext cx="1825625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28699" y="4149368"/>
              <a:ext cx="7058891" cy="2331184"/>
            </a:xfrm>
            <a:prstGeom prst="horizontalScroll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Personal Meeting Space / Virtual Office (</a:t>
              </a:r>
              <a:r>
                <a:rPr lang="el-GR" b="1" dirty="0" smtClean="0"/>
                <a:t>Εικονικό Γραφείο)</a:t>
              </a:r>
              <a:endParaRPr lang="en-GB" b="1" dirty="0"/>
            </a:p>
            <a:p>
              <a:r>
                <a:rPr lang="en-GB" dirty="0"/>
                <a:t>https://us04web.zoom.us/j/4260306182?pwd=UnRxY0psZEFPSURiVGJlQ283QWJiZz09</a:t>
              </a:r>
            </a:p>
            <a:p>
              <a:endParaRPr lang="en-GB" dirty="0"/>
            </a:p>
            <a:p>
              <a:r>
                <a:rPr lang="en-GB" b="1" dirty="0"/>
                <a:t>Meeting ID</a:t>
              </a:r>
              <a:r>
                <a:rPr lang="en-GB" dirty="0"/>
                <a:t>: 426 030 6182</a:t>
              </a:r>
            </a:p>
            <a:p>
              <a:r>
                <a:rPr lang="en-GB" b="1" dirty="0"/>
                <a:t>Passcode</a:t>
              </a:r>
              <a:r>
                <a:rPr lang="en-GB" dirty="0"/>
                <a:t>: </a:t>
              </a:r>
              <a:r>
                <a:rPr lang="en-GB" dirty="0" smtClean="0"/>
                <a:t>614226</a:t>
              </a:r>
              <a:endParaRPr lang="en-GB" dirty="0"/>
            </a:p>
          </p:txBody>
        </p:sp>
      </p:grpSp>
      <p:sp>
        <p:nvSpPr>
          <p:cNvPr id="7" name="Right Arrow 6"/>
          <p:cNvSpPr/>
          <p:nvPr/>
        </p:nvSpPr>
        <p:spPr>
          <a:xfrm rot="10800000">
            <a:off x="3881564" y="3416241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  <p:pic>
        <p:nvPicPr>
          <p:cNvPr id="3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89842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07138"/>
            <a:ext cx="3911316" cy="2993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69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01778"/>
            <a:ext cx="7415050" cy="4670422"/>
          </a:xfrm>
        </p:spPr>
        <p:txBody>
          <a:bodyPr>
            <a:normAutofit lnSpcReduction="10000"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Τμήμα</a:t>
            </a:r>
          </a:p>
          <a:p>
            <a:pPr lvl="1"/>
            <a:r>
              <a:rPr lang="el-GR" sz="2400" dirty="0" smtClean="0"/>
              <a:t>Μάθημα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 smtClean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80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61" y="3300559"/>
            <a:ext cx="5257800" cy="1675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90" y="838200"/>
            <a:ext cx="7643310" cy="609600"/>
          </a:xfrm>
        </p:spPr>
        <p:txBody>
          <a:bodyPr>
            <a:noAutofit/>
          </a:bodyPr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90" y="1447800"/>
            <a:ext cx="779571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Καλωσή</a:t>
            </a:r>
            <a:r>
              <a:rPr lang="el-GR" dirty="0"/>
              <a:t>λ</a:t>
            </a:r>
            <a:r>
              <a:rPr lang="el-GR" dirty="0" smtClean="0"/>
              <a:t>θατε στο Τμήμα!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CSD, UoC</a:t>
            </a:r>
            <a:r>
              <a:rPr lang="el-GR" dirty="0" smtClean="0"/>
              <a:t> : Πολύ απαιτητική σχολή!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Παρότι η βάση εισαγωγής δεν το δείχνει…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Φέτος</a:t>
            </a:r>
            <a:r>
              <a:rPr lang="el-GR" b="1" dirty="0"/>
              <a:t>: </a:t>
            </a:r>
            <a:r>
              <a:rPr lang="el-GR" b="1" dirty="0" smtClean="0"/>
              <a:t>15075 </a:t>
            </a:r>
            <a:r>
              <a:rPr lang="el-GR" dirty="0" smtClean="0"/>
              <a:t>(2020) - Μεγαλύτερη βάση από το 2008 (με εξαίρεση το 2010)!</a:t>
            </a:r>
          </a:p>
          <a:p>
            <a:pPr>
              <a:lnSpc>
                <a:spcPct val="120000"/>
              </a:lnSpc>
            </a:pPr>
            <a:endParaRPr lang="el-GR" sz="2600" dirty="0" smtClean="0"/>
          </a:p>
          <a:p>
            <a:pPr>
              <a:lnSpc>
                <a:spcPct val="120000"/>
              </a:lnSpc>
            </a:pPr>
            <a:endParaRPr lang="el-GR" sz="600" dirty="0"/>
          </a:p>
          <a:p>
            <a:pPr>
              <a:lnSpc>
                <a:spcPct val="120000"/>
              </a:lnSpc>
            </a:pPr>
            <a:endParaRPr lang="el-GR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l-GR" sz="3000" dirty="0"/>
          </a:p>
          <a:p>
            <a:pPr>
              <a:lnSpc>
                <a:spcPct val="120000"/>
              </a:lnSpc>
            </a:pPr>
            <a:endParaRPr lang="el-GR" sz="1200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Η βάση εισαγωγής δεν (πρέπει να) έχει καμιά σημασία για την πορεία σας στην Τριτοβάθμια Εκπαίδευση!</a:t>
            </a:r>
          </a:p>
          <a:p>
            <a:pPr lvl="1">
              <a:lnSpc>
                <a:spcPct val="120000"/>
              </a:lnSpc>
            </a:pPr>
            <a:r>
              <a:rPr lang="el-GR" dirty="0" smtClean="0"/>
              <a:t>Ξεκινάτε (σχεδόν) από το μηδέν!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 smtClean="0"/>
          </a:p>
          <a:p>
            <a:pPr lvl="1">
              <a:lnSpc>
                <a:spcPct val="120000"/>
              </a:lnSpc>
            </a:pPr>
            <a:r>
              <a:rPr lang="el-GR" dirty="0"/>
              <a:t>Διδάσκων: 78</a:t>
            </a:r>
            <a:r>
              <a:rPr lang="el-GR" baseline="30000" dirty="0"/>
              <a:t>ος</a:t>
            </a:r>
            <a:r>
              <a:rPr lang="el-GR" dirty="0"/>
              <a:t>/120 εισακτέους (</a:t>
            </a:r>
            <a:r>
              <a:rPr lang="el-GR" b="1" dirty="0" smtClean="0"/>
              <a:t>17920, </a:t>
            </a:r>
            <a:r>
              <a:rPr lang="en-US" b="1" dirty="0" smtClean="0"/>
              <a:t>2001</a:t>
            </a:r>
            <a:r>
              <a:rPr lang="el-GR" dirty="0" smtClean="0"/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3643311" y="4061983"/>
            <a:ext cx="4836812" cy="18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4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77" y="838200"/>
            <a:ext cx="7643310" cy="609600"/>
          </a:xfrm>
        </p:spPr>
        <p:txBody>
          <a:bodyPr>
            <a:noAutofit/>
          </a:bodyPr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377" y="1447800"/>
            <a:ext cx="7846423" cy="5181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 smtClean="0"/>
              <a:t>Τμήμα με υψηλού επιπέδου διδακτικό κι ερευνητικό προσωπικό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sz="1000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Δυνατές συνεργασίες με βιομηχανία και έρευνα</a:t>
            </a:r>
          </a:p>
          <a:p>
            <a:pPr>
              <a:lnSpc>
                <a:spcPct val="120000"/>
              </a:lnSpc>
            </a:pPr>
            <a:endParaRPr lang="en-US" sz="1050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Υψηλό επίπεδο σπουδών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Στην κατάταξη των </a:t>
            </a:r>
            <a:r>
              <a:rPr lang="el-GR" b="1" u="sng" dirty="0" err="1">
                <a:hlinkClick r:id="rId3"/>
              </a:rPr>
              <a:t>Times</a:t>
            </a:r>
            <a:r>
              <a:rPr lang="el-GR" b="1" u="sng" dirty="0">
                <a:hlinkClick r:id="rId3"/>
              </a:rPr>
              <a:t> </a:t>
            </a:r>
            <a:r>
              <a:rPr lang="el-GR" b="1" u="sng" dirty="0" err="1">
                <a:hlinkClick r:id="rId3"/>
              </a:rPr>
              <a:t>Higher</a:t>
            </a:r>
            <a:r>
              <a:rPr lang="el-GR" b="1" u="sng" dirty="0">
                <a:hlinkClick r:id="rId3"/>
              </a:rPr>
              <a:t> </a:t>
            </a:r>
            <a:r>
              <a:rPr lang="el-GR" b="1" u="sng" dirty="0" err="1" smtClean="0">
                <a:hlinkClick r:id="rId3"/>
              </a:rPr>
              <a:t>Education</a:t>
            </a:r>
            <a:r>
              <a:rPr lang="el-GR" dirty="0"/>
              <a:t> (THE) για το 2019, το </a:t>
            </a:r>
            <a:r>
              <a:rPr lang="el-GR" dirty="0" smtClean="0"/>
              <a:t>Πανεπιστήμιο </a:t>
            </a:r>
            <a:r>
              <a:rPr lang="el-GR" dirty="0"/>
              <a:t>Κρήτης βρίσκεται </a:t>
            </a:r>
            <a:r>
              <a:rPr lang="el-GR" dirty="0" smtClean="0"/>
              <a:t>στην </a:t>
            </a:r>
            <a:r>
              <a:rPr lang="el-GR" dirty="0"/>
              <a:t>πρώτη θέση </a:t>
            </a:r>
            <a:r>
              <a:rPr lang="el-GR" dirty="0" smtClean="0"/>
              <a:t>μεταξύ </a:t>
            </a:r>
            <a:r>
              <a:rPr lang="el-GR" dirty="0"/>
              <a:t>των </a:t>
            </a:r>
            <a:r>
              <a:rPr lang="el-GR" dirty="0" smtClean="0"/>
              <a:t>Ελληνικών </a:t>
            </a:r>
            <a:r>
              <a:rPr lang="el-GR" dirty="0"/>
              <a:t>Πανεπιστημίων.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Για το πεδίο της Επιστήμης Υπολογιστών </a:t>
            </a:r>
            <a:r>
              <a:rPr lang="el-GR" dirty="0" smtClean="0"/>
              <a:t>(</a:t>
            </a:r>
            <a:r>
              <a:rPr lang="el-GR" dirty="0"/>
              <a:t>Computer Science) στη λίστα των 300 </a:t>
            </a:r>
            <a:r>
              <a:rPr lang="el-GR" dirty="0" smtClean="0"/>
              <a:t>κορυφαίων </a:t>
            </a:r>
            <a:r>
              <a:rPr lang="el-GR" dirty="0"/>
              <a:t>τμημάτων του κόσμου περιλαμβάνεται ένα μόνο Ελληνικό τμήμα, το Τμήμα Επιστήμης Υπολογιστών του Πανεπιστημίου Κρήτης</a:t>
            </a:r>
            <a:r>
              <a:rPr lang="el-GR" dirty="0" smtClean="0"/>
              <a:t>.</a:t>
            </a:r>
            <a:endParaRPr lang="el-GR" sz="1400" dirty="0" smtClean="0"/>
          </a:p>
          <a:p>
            <a:pPr lvl="1">
              <a:lnSpc>
                <a:spcPct val="120000"/>
              </a:lnSpc>
            </a:pPr>
            <a:r>
              <a:rPr lang="el-GR" dirty="0" smtClean="0"/>
              <a:t>Αντανακλά στο κύρος των αποφοίτων</a:t>
            </a:r>
            <a:endParaRPr lang="el-GR" dirty="0"/>
          </a:p>
          <a:p>
            <a:pPr>
              <a:lnSpc>
                <a:spcPct val="120000"/>
              </a:lnSpc>
            </a:pPr>
            <a:endParaRPr lang="en-US" sz="1000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Δύσκολοι καιροί, λίγες οι ευκαιρίες…</a:t>
            </a:r>
          </a:p>
          <a:p>
            <a:pPr>
              <a:lnSpc>
                <a:spcPct val="120000"/>
              </a:lnSpc>
            </a:pP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l-GR" dirty="0" smtClean="0"/>
              <a:t>Για τους καλούς και ικανούς οι </a:t>
            </a:r>
            <a:r>
              <a:rPr lang="el-GR" dirty="0"/>
              <a:t>ευκαιρίες είναι πολλές!</a:t>
            </a:r>
          </a:p>
        </p:txBody>
      </p:sp>
      <p:pic>
        <p:nvPicPr>
          <p:cNvPr id="1028" name="Picture 4" descr="http://www.csd.uoc.gr/CSD/uploaded_files/rank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74" y="4724400"/>
            <a:ext cx="3276600" cy="10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Περίγραμμα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7415050" cy="50292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Εισαγωγή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400" dirty="0" smtClean="0"/>
              <a:t>Τμήμα</a:t>
            </a:r>
          </a:p>
          <a:p>
            <a:pPr lvl="1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Μάθημα</a:t>
            </a:r>
          </a:p>
          <a:p>
            <a:r>
              <a:rPr lang="el-GR" sz="2800" dirty="0" smtClean="0"/>
              <a:t>Στόχος</a:t>
            </a:r>
          </a:p>
          <a:p>
            <a:r>
              <a:rPr lang="el-GR" sz="2800" dirty="0" smtClean="0"/>
              <a:t>Διδασκαλία</a:t>
            </a:r>
          </a:p>
          <a:p>
            <a:r>
              <a:rPr lang="el-GR" sz="2800" dirty="0" smtClean="0"/>
              <a:t>Σχέδιο Μαθήματος</a:t>
            </a:r>
          </a:p>
          <a:p>
            <a:r>
              <a:rPr lang="el-GR" sz="2800" dirty="0" smtClean="0"/>
              <a:t>Διαλέξεις</a:t>
            </a:r>
          </a:p>
          <a:p>
            <a:r>
              <a:rPr lang="el-GR" sz="2800" dirty="0" smtClean="0"/>
              <a:t>Αξιολόγηση</a:t>
            </a:r>
          </a:p>
          <a:p>
            <a:r>
              <a:rPr lang="el-GR" sz="2800" dirty="0" smtClean="0"/>
              <a:t>Βιβλιογραφία</a:t>
            </a:r>
          </a:p>
          <a:p>
            <a:r>
              <a:rPr lang="el-GR" sz="2800" dirty="0" smtClean="0"/>
              <a:t>Επικοινωνία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94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24000"/>
            <a:ext cx="7872250" cy="4953000"/>
          </a:xfrm>
        </p:spPr>
        <p:txBody>
          <a:bodyPr>
            <a:normAutofit/>
          </a:bodyPr>
          <a:lstStyle/>
          <a:p>
            <a:r>
              <a:rPr lang="el-GR" dirty="0" smtClean="0"/>
              <a:t>Φυσική : Νέο μάθημα</a:t>
            </a:r>
            <a:r>
              <a:rPr lang="en-US" dirty="0" smtClean="0"/>
              <a:t> (</a:t>
            </a:r>
            <a:r>
              <a:rPr lang="el-GR" dirty="0" smtClean="0"/>
              <a:t>σε περιεχόμενο)!</a:t>
            </a:r>
          </a:p>
          <a:p>
            <a:pPr marL="68580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Διδάχθηκε με τη νέα του μορφή για πρώτη φορά το 2015 ως μάθημα κορμού</a:t>
            </a:r>
            <a:endParaRPr lang="en-US" dirty="0" smtClean="0"/>
          </a:p>
          <a:p>
            <a:pPr lvl="1"/>
            <a:r>
              <a:rPr lang="el-GR" dirty="0" smtClean="0"/>
              <a:t>Από το 2017, μάθημα Επιλογής Ε1</a:t>
            </a:r>
          </a:p>
          <a:p>
            <a:pPr lvl="2"/>
            <a:r>
              <a:rPr lang="el-GR" dirty="0" smtClean="0"/>
              <a:t>Ε1: Μαθηματικών και Φυσικών Επιστημών</a:t>
            </a:r>
            <a:endParaRPr lang="en-US" dirty="0" smtClean="0"/>
          </a:p>
          <a:p>
            <a:endParaRPr lang="el-GR" sz="1200" dirty="0" smtClean="0"/>
          </a:p>
          <a:p>
            <a:r>
              <a:rPr lang="el-GR" dirty="0" smtClean="0"/>
              <a:t>Ανάγκη </a:t>
            </a:r>
            <a:r>
              <a:rPr lang="el-GR" dirty="0"/>
              <a:t>για «εκσυγχρονισμό» μαθήματος</a:t>
            </a:r>
          </a:p>
          <a:p>
            <a:pPr lvl="1"/>
            <a:r>
              <a:rPr lang="el-GR" dirty="0"/>
              <a:t>Η Επιστήμη των Η/Υ εξελίσσεται ώρα με την ώρα</a:t>
            </a:r>
            <a:r>
              <a:rPr lang="el-GR" dirty="0" smtClean="0"/>
              <a:t>!</a:t>
            </a:r>
            <a:endParaRPr lang="en-US" dirty="0" smtClean="0"/>
          </a:p>
          <a:p>
            <a:pPr lvl="2"/>
            <a:r>
              <a:rPr lang="el-GR" dirty="0" smtClean="0"/>
              <a:t>Π.χ.: Κβαντικοί υπολογιστές!</a:t>
            </a:r>
            <a:endParaRPr lang="el-GR" dirty="0"/>
          </a:p>
          <a:p>
            <a:pPr lvl="1"/>
            <a:r>
              <a:rPr lang="el-GR" dirty="0">
                <a:sym typeface="Wingdings" panose="05000000000000000000" pitchFamily="2" charset="2"/>
              </a:rPr>
              <a:t>«Παλιά» ύλη: Μηχανική, Κυματική</a:t>
            </a:r>
          </a:p>
          <a:p>
            <a:pPr lvl="1"/>
            <a:endParaRPr lang="el-G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106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D876C97B-407F-4FB1-9C86-D974E3FB454E}" vid="{8F338C08-7CF6-4261-A979-A2464788D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2832</TotalTime>
  <Words>1080</Words>
  <Application>Microsoft Office PowerPoint</Application>
  <PresentationFormat>On-screen Show (4:3)</PresentationFormat>
  <Paragraphs>383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Calibri</vt:lpstr>
      <vt:lpstr>Calibri Light</vt:lpstr>
      <vt:lpstr>Wingdings</vt:lpstr>
      <vt:lpstr>Wingdings 2</vt:lpstr>
      <vt:lpstr>Theme4</vt:lpstr>
      <vt:lpstr>PowerPoint Presentation</vt:lpstr>
      <vt:lpstr>HY112 Φυσική Ι</vt:lpstr>
      <vt:lpstr>Περίγραμμα</vt:lpstr>
      <vt:lpstr>Περίγραμμα</vt:lpstr>
      <vt:lpstr>Περίγραμμα</vt:lpstr>
      <vt:lpstr>Εισαγωγή</vt:lpstr>
      <vt:lpstr>Εισαγωγή</vt:lpstr>
      <vt:lpstr>Περίγραμμα</vt:lpstr>
      <vt:lpstr>Εισαγωγή</vt:lpstr>
      <vt:lpstr>Εισαγωγή</vt:lpstr>
      <vt:lpstr>Εισαγωγή</vt:lpstr>
      <vt:lpstr>Εισαγωγή</vt:lpstr>
      <vt:lpstr>Περίγραμμα</vt:lpstr>
      <vt:lpstr>Στόχος</vt:lpstr>
      <vt:lpstr>Περίγραμμα</vt:lpstr>
      <vt:lpstr>Διδάσκων</vt:lpstr>
      <vt:lpstr>Διδάσκων</vt:lpstr>
      <vt:lpstr>Διδάσκων</vt:lpstr>
      <vt:lpstr>Βοηθοί Διδασκαλίας</vt:lpstr>
      <vt:lpstr>Περίγραμμα</vt:lpstr>
      <vt:lpstr>Σχέδιο Μαθήματος</vt:lpstr>
      <vt:lpstr>Περίγραμμα</vt:lpstr>
      <vt:lpstr>Διαλέξεις</vt:lpstr>
      <vt:lpstr>Σχέδιο Μαθήματος</vt:lpstr>
      <vt:lpstr>Διαλέξεις</vt:lpstr>
      <vt:lpstr>Περίγραμμα</vt:lpstr>
      <vt:lpstr>Αξιολόγηση</vt:lpstr>
      <vt:lpstr>Αξιολόγηση</vt:lpstr>
      <vt:lpstr>Αξιολόγηση</vt:lpstr>
      <vt:lpstr>Αξιολόγηση</vt:lpstr>
      <vt:lpstr>Αξιολόγηση</vt:lpstr>
      <vt:lpstr>Αξιολόγηση</vt:lpstr>
      <vt:lpstr>Αξιολόγηση</vt:lpstr>
      <vt:lpstr>Αξιολόγηση</vt:lpstr>
      <vt:lpstr>Περίγραμμα</vt:lpstr>
      <vt:lpstr>Βιβλιογραφία</vt:lpstr>
      <vt:lpstr>Βιβλιογραφία (Εύδοξος)</vt:lpstr>
      <vt:lpstr>Περίγραμμα</vt:lpstr>
      <vt:lpstr>Επικοινωνία</vt:lpstr>
      <vt:lpstr>Επικοινωνία</vt:lpstr>
      <vt:lpstr>Επικοινωνία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Kafentzis Georgios</cp:lastModifiedBy>
  <cp:revision>478</cp:revision>
  <dcterms:created xsi:type="dcterms:W3CDTF">2006-08-16T00:00:00Z</dcterms:created>
  <dcterms:modified xsi:type="dcterms:W3CDTF">2020-09-22T06:57:17Z</dcterms:modified>
  <cp:contentStatus/>
</cp:coreProperties>
</file>