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96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7" autoAdjust="0"/>
  </p:normalViewPr>
  <p:slideViewPr>
    <p:cSldViewPr>
      <p:cViewPr varScale="1">
        <p:scale>
          <a:sx n="103" d="100"/>
          <a:sy n="103" d="100"/>
        </p:scale>
        <p:origin x="124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19/10/2017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0197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l-GR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𝐹 ⃗_𝑠=𝐹_𝑠 𝑖 ⃗=−𝑘𝑥𝑖 ⃗</a:t>
                </a:r>
                <a:endParaRPr lang="el-GR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991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10/19/2017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5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3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4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9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3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5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3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7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15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4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1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Ενέργεια Συστήματος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Στη φυσική, η ενέργεια είναι μια ιδιότητα των αντικειμένων που μπορεί να μεταφερθεί σε άλλα αντικείμενα ή να μετατραπεί σε διάφορες μορφές, αλλά δεν μπορεί να δημιουργηθεί ή να καταστραφεί. Η "ικανότητα ενός συστήματος να παράγει έργο" είναι μια κοινή περιγραφή, αλλά είναι δύσκολο να δοθεί ένας ενιαίος συνολικός ορισμός της ενέργειας, εξαιτίας των πολλών μορφών της.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916" y="3657600"/>
            <a:ext cx="3586685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Θ</a:t>
                </a:r>
                <a:r>
                  <a:rPr lang="el-GR" dirty="0" smtClean="0"/>
                  <a:t>εωρήστε την συνισταμένη των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l-GR" dirty="0" smtClean="0"/>
                  <a:t> σταθερή</a:t>
                </a:r>
              </a:p>
              <a:p>
                <a:r>
                  <a:rPr lang="el-GR" dirty="0" smtClean="0"/>
                  <a:t>Η κίνηση είναι επιταχυνόμενη με σταθερή επιτάχυνση</a:t>
                </a:r>
              </a:p>
              <a:p>
                <a:r>
                  <a:rPr lang="el-GR" dirty="0" smtClean="0"/>
                  <a:t>Άρα</a:t>
                </a:r>
                <a:br>
                  <a:rPr lang="el-GR" dirty="0" smtClean="0"/>
                </a:br>
                <a:r>
                  <a:rPr lang="el-GR" dirty="0" smtClean="0"/>
                  <a:t>	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l-GR" dirty="0" smtClean="0"/>
              </a:p>
              <a:p>
                <a:r>
                  <a:rPr lang="el-GR" dirty="0" smtClean="0"/>
                  <a:t>Από 2</a:t>
                </a:r>
                <a:r>
                  <a:rPr lang="el-GR" baseline="30000" dirty="0" smtClean="0"/>
                  <a:t>ο</a:t>
                </a:r>
                <a:r>
                  <a:rPr lang="el-GR" dirty="0" smtClean="0"/>
                  <a:t> νόμο </a:t>
                </a:r>
                <a:r>
                  <a:rPr lang="en-US" dirty="0" smtClean="0"/>
                  <a:t>Newton, </a:t>
                </a:r>
                <a:r>
                  <a:rPr lang="el-GR" dirty="0" smtClean="0"/>
                  <a:t>είναι</a:t>
                </a:r>
                <a:r>
                  <a:rPr lang="el-GR" dirty="0"/>
                  <a:t>	</a:t>
                </a:r>
                <a:endParaRPr lang="el-GR" dirty="0" smtClean="0"/>
              </a:p>
              <a:p>
                <a:pPr marL="68580" indent="0">
                  <a:buNone/>
                </a:pPr>
                <a:r>
                  <a:rPr lang="el-GR" dirty="0" smtClean="0"/>
                  <a:t>	</a:t>
                </a:r>
                <a:br>
                  <a:rPr lang="el-GR" dirty="0" smtClean="0"/>
                </a:br>
                <a:r>
                  <a:rPr lang="el-GR" dirty="0" smtClean="0"/>
                  <a:t>	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3"/>
                <a:stretch>
                  <a:fillRect t="-1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60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3581400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dirty="0" smtClean="0"/>
                  <a:t>Άρα </a:t>
                </a:r>
                <a:br>
                  <a:rPr lang="el-GR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nary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l-GR" dirty="0" smtClean="0"/>
                  <a:t>Το 1</a:t>
                </a:r>
                <a:r>
                  <a:rPr lang="el-GR" baseline="30000" dirty="0" smtClean="0"/>
                  <a:t>ο</a:t>
                </a:r>
                <a:r>
                  <a:rPr lang="el-GR" dirty="0" smtClean="0"/>
                  <a:t> μέλος είναι ο ορισμός του έργου σταθερής δύναμης</a:t>
                </a:r>
              </a:p>
              <a:p>
                <a:r>
                  <a:rPr lang="el-GR" dirty="0" smtClean="0"/>
                  <a:t>Άρα </a:t>
                </a:r>
                <a:endParaRPr lang="en-US" dirty="0"/>
              </a:p>
              <a:p>
                <a:pPr marL="6858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/>
                </a:r>
                <a:br>
                  <a:rPr lang="en-US" dirty="0" smtClean="0">
                    <a:ea typeface="Cambria Math" panose="02040503050406030204" pitchFamily="18" charset="0"/>
                  </a:rPr>
                </a:br>
                <a:r>
                  <a:rPr lang="en-US" dirty="0" smtClean="0">
                    <a:ea typeface="Cambria Math" panose="02040503050406030204" pitchFamily="18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br>
                  <a:rPr lang="el-GR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όπου 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i="1" dirty="0" smtClean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/>
                </a:r>
                <a:br>
                  <a:rPr lang="en-US" b="0" dirty="0" smtClean="0">
                    <a:ea typeface="Cambria Math" panose="02040503050406030204" pitchFamily="18" charset="0"/>
                  </a:rPr>
                </a:br>
                <a:r>
                  <a:rPr lang="en-US" b="0" dirty="0" smtClean="0">
                    <a:ea typeface="Cambria Math" panose="02040503050406030204" pitchFamily="18" charset="0"/>
                  </a:rPr>
                  <a:t/>
                </a:r>
                <a:br>
                  <a:rPr lang="en-US" b="0" dirty="0" smtClean="0">
                    <a:ea typeface="Cambria Math" panose="02040503050406030204" pitchFamily="18" charset="0"/>
                  </a:rPr>
                </a:br>
                <a:r>
                  <a:rPr lang="el-GR" dirty="0" smtClean="0"/>
                  <a:t>η </a:t>
                </a:r>
                <a:r>
                  <a:rPr lang="el-GR" b="1" i="1" dirty="0"/>
                  <a:t>κινητική ενέργεια</a:t>
                </a:r>
                <a:endParaRPr lang="en-US" b="1" i="1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3"/>
                <a:stretch>
                  <a:fillRect l="-155" t="-8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39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4570" y="1371600"/>
                <a:ext cx="7942230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Η κινητική ενέργεια αναπαριστά την ενέργεια που σχετίζεται με την </a:t>
                </a:r>
                <a:r>
                  <a:rPr lang="el-GR" b="1" dirty="0" smtClean="0"/>
                  <a:t>κίνηση</a:t>
                </a:r>
                <a:r>
                  <a:rPr lang="el-GR" dirty="0" smtClean="0"/>
                  <a:t> ενός σώματος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Μονάδα μέτρησης: 1 </a:t>
                </a:r>
                <a:r>
                  <a:rPr lang="en-US" dirty="0" smtClean="0"/>
                  <a:t>Joule (J)</a:t>
                </a:r>
              </a:p>
              <a:p>
                <a:r>
                  <a:rPr lang="el-GR" dirty="0" smtClean="0"/>
                  <a:t>Μια άλλη οπτική: </a:t>
                </a:r>
                <a:br>
                  <a:rPr lang="el-GR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l-GR" sz="22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sz="2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Θεώρημα Μεταβολής Κινητικής Ενέργειας – Έργου</a:t>
                </a:r>
              </a:p>
              <a:p>
                <a:pPr lvl="1"/>
                <a:r>
                  <a:rPr lang="el-GR" b="1" i="1" dirty="0" smtClean="0"/>
                  <a:t>Όταν σε ένα σύστημα παράγεται έργο από μια συνισταμένη δυνάμεων, και η μόνη αλλαγή σε αυτό αφορά την ταχύτητά του, το συνολικό έργο ισούται με τη μεταβολή στην κινητική ενέργεια του συστήματος</a:t>
                </a:r>
                <a:endParaRPr lang="el-GR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570" y="1371600"/>
                <a:ext cx="7942230" cy="5105400"/>
              </a:xfrm>
              <a:blipFill rotWithShape="0"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21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853292"/>
            <a:ext cx="7872250" cy="4547508"/>
          </a:xfrm>
        </p:spPr>
        <p:txBody>
          <a:bodyPr/>
          <a:lstStyle/>
          <a:p>
            <a:pPr marL="68580" indent="0">
              <a:buNone/>
            </a:pPr>
            <a:endParaRPr lang="el-GR" dirty="0"/>
          </a:p>
          <a:p>
            <a:r>
              <a:rPr lang="el-GR" dirty="0" smtClean="0"/>
              <a:t>Ως τώρα, είδαμε την επίδραση </a:t>
            </a:r>
            <a:r>
              <a:rPr lang="el-GR" b="1" i="1" dirty="0" smtClean="0"/>
              <a:t>εξωτερικών</a:t>
            </a:r>
            <a:r>
              <a:rPr lang="el-GR" dirty="0" smtClean="0"/>
              <a:t> δυνάμεων σε ένα σύστημα </a:t>
            </a:r>
            <a:r>
              <a:rPr lang="el-GR" b="1" dirty="0" smtClean="0"/>
              <a:t>ενός</a:t>
            </a:r>
            <a:r>
              <a:rPr lang="el-GR" dirty="0" smtClean="0"/>
              <a:t> μόνο σώματος</a:t>
            </a:r>
          </a:p>
          <a:p>
            <a:endParaRPr lang="el-GR" dirty="0" smtClean="0"/>
          </a:p>
          <a:p>
            <a:r>
              <a:rPr lang="el-GR" dirty="0" smtClean="0"/>
              <a:t>Ας δούμε συστήματα από </a:t>
            </a:r>
            <a:r>
              <a:rPr lang="el-GR" b="1" dirty="0" smtClean="0"/>
              <a:t>δυο ή περισσότερα</a:t>
            </a:r>
            <a:r>
              <a:rPr lang="el-GR" dirty="0" smtClean="0"/>
              <a:t> σωματίδια με δυνάμεις </a:t>
            </a:r>
            <a:r>
              <a:rPr lang="el-GR" b="1" i="1" dirty="0" smtClean="0"/>
              <a:t>εσωτερικές</a:t>
            </a:r>
            <a:r>
              <a:rPr lang="el-GR" dirty="0" smtClean="0"/>
              <a:t> στο σύστημα</a:t>
            </a:r>
            <a:endParaRPr lang="en-US" dirty="0" smtClean="0"/>
          </a:p>
          <a:p>
            <a:pPr marL="365760" lvl="1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938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69" y="2047291"/>
            <a:ext cx="3355864" cy="4456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Μετατοπίζουμε αργά ένα βιβλίο </a:t>
                </a:r>
                <a:br>
                  <a:rPr lang="el-GR" dirty="0" smtClean="0"/>
                </a:br>
                <a:r>
                  <a:rPr lang="el-GR" dirty="0" smtClean="0"/>
                  <a:t>από τη θέση </a:t>
                </a:r>
                <a:r>
                  <a:rPr lang="en-US" i="1" dirty="0" err="1" smtClean="0"/>
                  <a:t>y</a:t>
                </a:r>
                <a:r>
                  <a:rPr lang="en-US" i="1" baseline="-25000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στη θέση </a:t>
                </a:r>
                <a:r>
                  <a:rPr lang="en-US" i="1" dirty="0" err="1" smtClean="0"/>
                  <a:t>y</a:t>
                </a:r>
                <a:r>
                  <a:rPr lang="en-US" i="1" baseline="-25000" dirty="0" err="1" smtClean="0"/>
                  <a:t>f</a:t>
                </a:r>
                <a:endParaRPr lang="en-US" i="1" baseline="-25000" dirty="0" smtClean="0"/>
              </a:p>
              <a:p>
                <a:pPr marL="68580" indent="0">
                  <a:buNone/>
                </a:pPr>
                <a:endParaRPr lang="en-US" baseline="-25000" dirty="0" smtClean="0"/>
              </a:p>
              <a:p>
                <a:r>
                  <a:rPr lang="el-GR" dirty="0" smtClean="0"/>
                  <a:t>Αύξηση ενέργειας συστήματος </a:t>
                </a:r>
                <a:br>
                  <a:rPr lang="el-GR" dirty="0" smtClean="0"/>
                </a:br>
                <a:r>
                  <a:rPr lang="el-GR" dirty="0" smtClean="0"/>
                  <a:t>λόγω έργου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endParaRPr lang="el-GR" dirty="0" smtClean="0"/>
              </a:p>
              <a:p>
                <a:r>
                  <a:rPr lang="el-GR" dirty="0" smtClean="0"/>
                  <a:t>Καμιά αλλαγή στην κινητική</a:t>
                </a:r>
                <a:br>
                  <a:rPr lang="el-GR" dirty="0" smtClean="0"/>
                </a:br>
                <a:r>
                  <a:rPr lang="el-GR" dirty="0" smtClean="0"/>
                  <a:t>ενέργεια του συστήματος</a:t>
                </a:r>
              </a:p>
              <a:p>
                <a:pPr lvl="1"/>
                <a:r>
                  <a:rPr lang="el-GR" dirty="0" smtClean="0"/>
                  <a:t>Άρα δεν μπορούμε να </a:t>
                </a:r>
                <a:r>
                  <a:rPr lang="el-GR" dirty="0" err="1" smtClean="0"/>
                  <a:t>χρησι</a:t>
                </a:r>
                <a:r>
                  <a:rPr lang="el-GR" dirty="0" smtClean="0"/>
                  <a:t>-</a:t>
                </a:r>
                <a:br>
                  <a:rPr lang="el-GR" dirty="0" smtClean="0"/>
                </a:br>
                <a:r>
                  <a:rPr lang="el-GR" dirty="0" err="1" smtClean="0"/>
                  <a:t>μοποιήσουμε</a:t>
                </a:r>
                <a:r>
                  <a:rPr lang="el-GR" dirty="0" smtClean="0"/>
                  <a:t> το Θεώρημα </a:t>
                </a:r>
                <a:br>
                  <a:rPr lang="el-GR" dirty="0" smtClean="0"/>
                </a:br>
                <a:r>
                  <a:rPr lang="el-GR" dirty="0" smtClean="0"/>
                  <a:t>Κινητικής Ενέργειας – Έργου</a:t>
                </a:r>
              </a:p>
              <a:p>
                <a:endParaRPr lang="el-GR" dirty="0" smtClean="0"/>
              </a:p>
              <a:p>
                <a:r>
                  <a:rPr lang="el-GR" dirty="0" smtClean="0"/>
                  <a:t>Η ενέργεια πρέπει να έχει </a:t>
                </a:r>
                <a:br>
                  <a:rPr lang="el-GR" dirty="0" smtClean="0"/>
                </a:br>
                <a:r>
                  <a:rPr lang="el-GR" dirty="0" err="1" smtClean="0"/>
                  <a:t>απόθηκευτεί</a:t>
                </a:r>
                <a:r>
                  <a:rPr lang="el-GR" dirty="0" smtClean="0"/>
                  <a:t> με άλλη μορφή</a:t>
                </a:r>
                <a:endParaRPr lang="el-G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3"/>
                <a:stretch>
                  <a:fillRect t="-1671" b="-17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400800" y="1143000"/>
            <a:ext cx="2209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Σύστημα Βιβλίο-Γη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610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03" y="2032907"/>
            <a:ext cx="3367867" cy="4472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Αν αφήσουμε το βιβλίο, θα πέσει στο ύψος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l-GR" dirty="0" smtClean="0"/>
                  <a:t>Τώρα, το βιβλίο (και το σύστημα) </a:t>
                </a:r>
                <a:br>
                  <a:rPr lang="el-GR" dirty="0" smtClean="0"/>
                </a:br>
                <a:r>
                  <a:rPr lang="el-GR" dirty="0" smtClean="0"/>
                  <a:t>έχει κινητική ενέργεια</a:t>
                </a:r>
              </a:p>
              <a:p>
                <a:pPr lvl="1"/>
                <a:r>
                  <a:rPr lang="el-GR" dirty="0" smtClean="0"/>
                  <a:t>Προέρχεται από το έργο </a:t>
                </a:r>
                <a:br>
                  <a:rPr lang="el-GR" dirty="0" smtClean="0"/>
                </a:br>
                <a:r>
                  <a:rPr lang="el-GR" dirty="0" smtClean="0"/>
                  <a:t>κατά την ανύψωση του </a:t>
                </a:r>
                <a:br>
                  <a:rPr lang="el-GR" dirty="0" smtClean="0"/>
                </a:br>
                <a:r>
                  <a:rPr lang="el-GR" dirty="0" smtClean="0"/>
                  <a:t>νωρίτερα</a:t>
                </a:r>
              </a:p>
              <a:p>
                <a:endParaRPr lang="el-GR" dirty="0" smtClean="0"/>
              </a:p>
              <a:p>
                <a:r>
                  <a:rPr lang="el-GR" dirty="0" smtClean="0"/>
                  <a:t>Η ενέργεια που ήταν από-</a:t>
                </a:r>
                <a:br>
                  <a:rPr lang="el-GR" dirty="0" smtClean="0"/>
                </a:br>
                <a:r>
                  <a:rPr lang="el-GR" dirty="0" err="1" smtClean="0"/>
                  <a:t>θηκευμένη</a:t>
                </a:r>
                <a:r>
                  <a:rPr lang="el-GR" dirty="0" smtClean="0"/>
                  <a:t> στο βιβλίο πριν</a:t>
                </a:r>
                <a:br>
                  <a:rPr lang="el-GR" dirty="0" smtClean="0"/>
                </a:br>
                <a:r>
                  <a:rPr lang="el-GR" dirty="0" smtClean="0"/>
                  <a:t>αυτό αφεθεί να πέσει λέγεται</a:t>
                </a:r>
                <a:br>
                  <a:rPr lang="el-GR" dirty="0" smtClean="0"/>
                </a:br>
                <a:r>
                  <a:rPr lang="el-GR" b="1" i="1" dirty="0" smtClean="0"/>
                  <a:t>δυναμική ενέργεια </a:t>
                </a:r>
                <a:endParaRPr lang="el-GR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1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13" y="2009193"/>
            <a:ext cx="3385726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92466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Εφαρμόζουμε δύναμη για να ανυψώσουμε το βιβλίο με </a:t>
                </a:r>
                <a:br>
                  <a:rPr lang="el-GR" dirty="0" smtClean="0"/>
                </a:br>
                <a:r>
                  <a:rPr lang="el-GR" dirty="0" smtClean="0"/>
                  <a:t>σταθερή </a:t>
                </a:r>
                <a:r>
                  <a:rPr lang="en-US" dirty="0" smtClean="0"/>
                  <a:t>(</a:t>
                </a:r>
                <a:r>
                  <a:rPr lang="el-GR" dirty="0" smtClean="0"/>
                  <a:t>πολύ αργή) ταχύτητα</a:t>
                </a:r>
                <a:r>
                  <a:rPr lang="en-US" dirty="0" smtClean="0"/>
                  <a:t>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n-US" dirty="0" smtClean="0"/>
                  <a:t>(</a:t>
                </a:r>
                <a:r>
                  <a:rPr lang="el-GR" dirty="0" smtClean="0"/>
                  <a:t>έτσι ώστε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dirty="0" smtClean="0"/>
                  <a:t>)</a:t>
                </a:r>
                <a:endParaRPr lang="el-GR" dirty="0" smtClean="0"/>
              </a:p>
              <a:p>
                <a:endParaRPr lang="el-G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	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l-GR" b="0" dirty="0" smtClean="0"/>
                  <a:t/>
                </a:r>
                <a:br>
                  <a:rPr lang="el-GR" b="0" dirty="0" smtClean="0"/>
                </a:b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	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b="1" dirty="0" smtClean="0"/>
              </a:p>
              <a:p>
                <a:r>
                  <a:rPr lang="el-GR" b="1" dirty="0" err="1" smtClean="0"/>
                  <a:t>Βαρυτική</a:t>
                </a:r>
                <a:r>
                  <a:rPr lang="el-GR" b="1" dirty="0" smtClean="0"/>
                  <a:t> Δυναμική ενέργεια</a:t>
                </a:r>
                <a:r>
                  <a:rPr lang="el-GR" dirty="0" smtClean="0"/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r>
                  <a:rPr lang="en-US" i="1" dirty="0" smtClean="0">
                    <a:latin typeface="Cambria Math" panose="02040503050406030204" pitchFamily="18" charset="0"/>
                  </a:rPr>
                  <a:t>	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𝑚𝑔𝑦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92466" cy="5105400"/>
              </a:xfrm>
              <a:blipFill rotWithShape="0"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55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948450" cy="5105400"/>
          </a:xfrm>
        </p:spPr>
        <p:txBody>
          <a:bodyPr/>
          <a:lstStyle/>
          <a:p>
            <a:r>
              <a:rPr lang="el-GR" b="1" dirty="0" smtClean="0"/>
              <a:t>Θυμηθείτε:</a:t>
            </a:r>
          </a:p>
          <a:p>
            <a:pPr lvl="1"/>
            <a:r>
              <a:rPr lang="el-GR" dirty="0" smtClean="0"/>
              <a:t>Είδαμε ότι το έργο που παράγεται σε ένα σύστημα </a:t>
            </a:r>
            <a:r>
              <a:rPr lang="el-GR" i="1" dirty="0" smtClean="0"/>
              <a:t>μπορεί</a:t>
            </a:r>
            <a:r>
              <a:rPr lang="el-GR" dirty="0" smtClean="0"/>
              <a:t> να ισοδυναμεί με μεταβολή της κινητικής του ενέργειας, που μεταφράζεται σε </a:t>
            </a:r>
            <a:r>
              <a:rPr lang="el-GR" b="1" i="1" dirty="0" smtClean="0"/>
              <a:t>κίνηση</a:t>
            </a:r>
            <a:r>
              <a:rPr lang="el-GR" dirty="0" smtClean="0"/>
              <a:t> των μελών του συστήματος.</a:t>
            </a:r>
          </a:p>
          <a:p>
            <a:endParaRPr lang="el-GR" dirty="0" smtClean="0"/>
          </a:p>
          <a:p>
            <a:r>
              <a:rPr lang="el-GR" dirty="0" smtClean="0"/>
              <a:t>Στην προηγούμενη περίπτωση, είδαμε ότι το έργο που παράγεται εμφανίζεται ως δυναμική ενέργεια</a:t>
            </a:r>
            <a:r>
              <a:rPr lang="en-US" dirty="0" smtClean="0"/>
              <a:t> </a:t>
            </a:r>
            <a:r>
              <a:rPr lang="el-GR" dirty="0" smtClean="0"/>
              <a:t>στο σύστημα, που αναπαριστά αλλαγή στη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l-GR" b="1" i="1" dirty="0" smtClean="0"/>
              <a:t>διάταξη/</a:t>
            </a:r>
            <a:r>
              <a:rPr lang="el-GR" dirty="0" smtClean="0"/>
              <a:t> </a:t>
            </a:r>
            <a:r>
              <a:rPr lang="el-GR" b="1" i="1" dirty="0" smtClean="0"/>
              <a:t>διαμόρφωση/σύνθεση</a:t>
            </a:r>
            <a:r>
              <a:rPr 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των μελών του συστήματος.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62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endParaRPr lang="en-US" dirty="0" smtClean="0"/>
          </a:p>
          <a:p>
            <a:r>
              <a:rPr lang="el-GR" dirty="0" smtClean="0"/>
              <a:t>Σε προβλήματα, πρέπει να επιλέγουμε μια διάταξη των μελών του συστήματος (διάταξη αναφοράς) όπου η </a:t>
            </a:r>
            <a:r>
              <a:rPr lang="el-GR" dirty="0" err="1" smtClean="0"/>
              <a:t>βαρυτική</a:t>
            </a:r>
            <a:r>
              <a:rPr lang="el-GR" dirty="0" smtClean="0"/>
              <a:t> δυναμική ενέργεια είναι μηδενική.</a:t>
            </a:r>
          </a:p>
          <a:p>
            <a:pPr lvl="1"/>
            <a:endParaRPr lang="en-US" dirty="0" smtClean="0"/>
          </a:p>
          <a:p>
            <a:pPr lvl="1"/>
            <a:r>
              <a:rPr lang="el-GR" dirty="0" smtClean="0"/>
              <a:t>Για παράδειγμα, η επιφάνεια της Γης.</a:t>
            </a:r>
          </a:p>
          <a:p>
            <a:pPr lvl="1"/>
            <a:endParaRPr lang="en-US" dirty="0" smtClean="0"/>
          </a:p>
          <a:p>
            <a:pPr lvl="1"/>
            <a:r>
              <a:rPr lang="el-GR" dirty="0" smtClean="0"/>
              <a:t>Πολλές φορές, το πρόβλημα «οδηγεί» στην κατάλληλη επιλογή της διάταξης</a:t>
            </a:r>
          </a:p>
        </p:txBody>
      </p:sp>
    </p:spTree>
    <p:extLst>
      <p:ext uri="{BB962C8B-B14F-4D97-AF65-F5344CB8AC3E}">
        <p14:creationId xmlns:p14="http://schemas.microsoft.com/office/powerpoint/2010/main" val="205462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1913" y="1371600"/>
                <a:ext cx="7948450" cy="46999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δούμε μια άλλης μορφής δυναμική ενέργεια που μπορεί να έχει ένα σύστημα</a:t>
                </a:r>
              </a:p>
              <a:p>
                <a:endParaRPr lang="el-GR" dirty="0" smtClean="0"/>
              </a:p>
              <a:p>
                <a:r>
                  <a:rPr lang="el-GR" dirty="0" smtClean="0"/>
                  <a:t>Σύστημα </a:t>
                </a:r>
                <a:r>
                  <a:rPr lang="el-GR" u="sng" dirty="0" smtClean="0"/>
                  <a:t>ελατήριο-σώμα</a:t>
                </a:r>
                <a:r>
                  <a:rPr lang="el-GR" dirty="0" smtClean="0"/>
                  <a:t> (όχι μόνο σώμα!)</a:t>
                </a:r>
              </a:p>
              <a:p>
                <a:endParaRPr lang="el-GR" dirty="0" smtClean="0"/>
              </a:p>
              <a:p>
                <a:r>
                  <a:rPr lang="el-GR" dirty="0" smtClean="0"/>
                  <a:t>Είδαμε νωρίτερα ότι </a:t>
                </a:r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l-GR" dirty="0" smtClean="0"/>
                  <a:t>Το έργο που παράγεται στο σύστημα ε</a:t>
                </a:r>
                <a:r>
                  <a:rPr lang="el-GR" dirty="0"/>
                  <a:t>ξ</a:t>
                </a:r>
                <a:r>
                  <a:rPr lang="el-GR" dirty="0" smtClean="0"/>
                  <a:t>αρτάται από την αρχική και την τελική θέση</a:t>
                </a:r>
              </a:p>
              <a:p>
                <a:pPr lvl="1"/>
                <a:r>
                  <a:rPr lang="el-GR" dirty="0" smtClean="0"/>
                  <a:t>Είναι κι αυτό μια </a:t>
                </a:r>
                <a:r>
                  <a:rPr lang="el-GR" b="1" dirty="0" smtClean="0"/>
                  <a:t>διάταξη</a:t>
                </a:r>
                <a:r>
                  <a:rPr lang="el-GR" dirty="0" smtClean="0"/>
                  <a:t> των μελών του συστήματος!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913" y="1371600"/>
                <a:ext cx="7948450" cy="4699908"/>
              </a:xfrm>
              <a:blipFill rotWithShape="0">
                <a:blip r:embed="rId2"/>
                <a:stretch>
                  <a:fillRect t="-1038" r="-690" b="-9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82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 Συστήματος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: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Στη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φυσική, η ενέργεια είναι μια ιδιότητα των αντικειμένων που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μπορεί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να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μεταφερθεί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σε άλλα αντικείμενα ή να μετατραπεί σε διάφορες μορφές, αλλά δεν μπορεί να δημιουργηθεί ή να καταστραφεί.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Η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"ικανότητα ενός συστήματος να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παράγει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έργο" είναι μια κοινή περιγραφή, αλλά είναι δύσκολο να δοθεί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ένας ενιαίος συνολικός ορισμός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της ενέργειας,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εξαιτίας των πολλών μορφών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της.</a:t>
            </a:r>
            <a:endParaRPr lang="en-US" sz="105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6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Άρα</a:t>
                </a:r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>όπου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η </a:t>
                </a:r>
                <a:r>
                  <a:rPr lang="el-GR" b="1" i="1" dirty="0" smtClean="0"/>
                  <a:t>ελαστική δυναμική ενέργεια</a:t>
                </a:r>
                <a:r>
                  <a:rPr lang="el-GR" dirty="0" smtClean="0"/>
                  <a:t> που σχετίζεται με το σύστημα σώματος-ελατηρίου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2"/>
                <a:stretch>
                  <a:fillRect l="-310"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4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6781800" cy="528665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139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32908"/>
            <a:ext cx="3372316" cy="2005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938702" cy="5105400"/>
          </a:xfrm>
        </p:spPr>
        <p:txBody>
          <a:bodyPr>
            <a:normAutofit/>
          </a:bodyPr>
          <a:lstStyle/>
          <a:p>
            <a:r>
              <a:rPr lang="el-GR" dirty="0" smtClean="0"/>
              <a:t>Ας δούμε και μια ακόμη μορφή ενέργειας που μπορεί να έχει ένα</a:t>
            </a:r>
            <a:r>
              <a:rPr lang="en-US" dirty="0" smtClean="0"/>
              <a:t> </a:t>
            </a:r>
            <a:r>
              <a:rPr lang="el-GR" dirty="0" smtClean="0"/>
              <a:t>σύστημα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 smtClean="0"/>
          </a:p>
          <a:p>
            <a:r>
              <a:rPr lang="el-GR" dirty="0" smtClean="0"/>
              <a:t>Σύστημα = επιφάνεια</a:t>
            </a:r>
          </a:p>
          <a:p>
            <a:pPr lvl="1"/>
            <a:r>
              <a:rPr lang="el-GR" dirty="0" smtClean="0"/>
              <a:t>Τριβή ολίσθησης</a:t>
            </a:r>
          </a:p>
          <a:p>
            <a:pPr lvl="2"/>
            <a:r>
              <a:rPr lang="el-GR" dirty="0" smtClean="0"/>
              <a:t>Παράγει έργο στην επιφάνεια</a:t>
            </a:r>
          </a:p>
          <a:p>
            <a:pPr marL="365760" lvl="1" indent="0">
              <a:buNone/>
            </a:pPr>
            <a:endParaRPr lang="el-GR" dirty="0" smtClean="0"/>
          </a:p>
          <a:p>
            <a:pPr lvl="1"/>
            <a:r>
              <a:rPr lang="el-GR" dirty="0" smtClean="0"/>
              <a:t>Θετικό έργο παράγεται στην επιφάνεια</a:t>
            </a:r>
          </a:p>
          <a:p>
            <a:pPr lvl="2"/>
            <a:r>
              <a:rPr lang="el-GR" dirty="0" smtClean="0"/>
              <a:t>Καμιά μεταβολή στην κινητική κατάσταση της επιφάνειας!</a:t>
            </a:r>
          </a:p>
          <a:p>
            <a:pPr lvl="2"/>
            <a:r>
              <a:rPr lang="el-GR" dirty="0" smtClean="0"/>
              <a:t>Καμιά μεταβολή σε δυναμική ενέργεια</a:t>
            </a:r>
          </a:p>
          <a:p>
            <a:pPr marL="685800" lvl="2" indent="0">
              <a:buNone/>
            </a:pPr>
            <a:endParaRPr lang="el-GR" dirty="0" smtClean="0"/>
          </a:p>
          <a:p>
            <a:r>
              <a:rPr lang="el-GR" dirty="0" smtClean="0"/>
              <a:t>Πού πήγε η ενέργεια??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889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3308"/>
                <a:ext cx="5433850" cy="5090756"/>
              </a:xfrm>
            </p:spPr>
            <p:txBody>
              <a:bodyPr/>
              <a:lstStyle/>
              <a:p>
                <a:r>
                  <a:rPr lang="el-GR" dirty="0" smtClean="0"/>
                  <a:t>Η ενέργεια αυτή μετατράπηκε σε </a:t>
                </a:r>
                <a:r>
                  <a:rPr lang="el-GR" b="1" i="1" dirty="0" smtClean="0"/>
                  <a:t>εσωτερική ή θερμική ενέργεια </a:t>
                </a:r>
                <a:r>
                  <a:rPr lang="el-GR" dirty="0" smtClean="0"/>
                  <a:t>του συστήματος</a:t>
                </a:r>
              </a:p>
              <a:p>
                <a:pPr lvl="1"/>
                <a:r>
                  <a:rPr lang="el-GR" dirty="0" smtClean="0"/>
                  <a:t>Η επιφάνεια θερμάνθηκε!</a:t>
                </a:r>
              </a:p>
              <a:p>
                <a:endParaRPr lang="el-GR" smtClean="0"/>
              </a:p>
              <a:p>
                <a:r>
                  <a:rPr lang="el-GR" smtClean="0"/>
                  <a:t>Θα </a:t>
                </a:r>
                <a:r>
                  <a:rPr lang="el-GR" dirty="0" smtClean="0"/>
                  <a:t>ονομάζουμε την ενέργεια που σχετίζεται με τη θερμοκρασία ενός συστήματος ως </a:t>
                </a:r>
                <a:r>
                  <a:rPr lang="el-GR" b="1" i="1" dirty="0" smtClean="0"/>
                  <a:t>εσωτερική ή θερμική ενέργεια</a:t>
                </a:r>
                <a:r>
                  <a:rPr lang="el-GR" dirty="0" smtClean="0"/>
                  <a:t>, και θα τη συμβολίζουμε με </a:t>
                </a:r>
                <a:br>
                  <a:rPr lang="el-GR" dirty="0" smtClean="0"/>
                </a:b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endParaRPr lang="el-GR" b="1" i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3308"/>
                <a:ext cx="5433850" cy="5090756"/>
              </a:xfrm>
              <a:blipFill rotWithShape="0">
                <a:blip r:embed="rId2"/>
                <a:stretch>
                  <a:fillRect t="-957" r="-10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62000"/>
            <a:ext cx="2501587" cy="57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0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85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4" y="3935380"/>
            <a:ext cx="3067050" cy="1495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371600"/>
                <a:ext cx="7938925" cy="5124450"/>
              </a:xfrm>
            </p:spPr>
            <p:txBody>
              <a:bodyPr>
                <a:normAutofit/>
              </a:bodyPr>
              <a:lstStyle/>
              <a:p>
                <a:r>
                  <a:rPr lang="el-GR" sz="2000" b="1" dirty="0" smtClean="0"/>
                  <a:t>Έργο ελατηρίου </a:t>
                </a:r>
                <a:r>
                  <a:rPr lang="el-GR" sz="2000" dirty="0" smtClean="0"/>
                  <a:t>(σύστημα = σώμα)</a:t>
                </a:r>
              </a:p>
              <a:p>
                <a:pPr lvl="1"/>
                <a:r>
                  <a:rPr lang="el-GR" sz="1800" dirty="0" smtClean="0"/>
                  <a:t>Σύστημα όπου η δύναμη μεταβάλλεται με τη θέση</a:t>
                </a:r>
              </a:p>
              <a:p>
                <a:pPr lvl="1"/>
                <a:r>
                  <a:rPr lang="el-GR" sz="1800" dirty="0" smtClean="0"/>
                  <a:t>Μέτρο δύναμης ελατηρίου στο σώμα </a:t>
                </a:r>
                <a:r>
                  <a:rPr lang="en-US" sz="1800" dirty="0" smtClean="0"/>
                  <a:t>(</a:t>
                </a:r>
                <a:r>
                  <a:rPr lang="el-GR" sz="1800" i="1" dirty="0" smtClean="0"/>
                  <a:t>Νόμος του </a:t>
                </a:r>
                <a:r>
                  <a:rPr lang="en-US" sz="1800" i="1" dirty="0" smtClean="0"/>
                  <a:t>Hooke</a:t>
                </a:r>
                <a:r>
                  <a:rPr lang="en-US" sz="1800" dirty="0" smtClean="0"/>
                  <a:t>)</a:t>
                </a:r>
                <a:br>
                  <a:rPr lang="en-US" sz="1800" dirty="0" smtClean="0"/>
                </a:br>
                <a:endParaRPr lang="en-US" sz="1800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r>
                  <a:rPr lang="el-GR" sz="1800" b="0" dirty="0" smtClean="0"/>
                  <a:t/>
                </a:r>
                <a:br>
                  <a:rPr lang="el-GR" sz="1800" b="0" dirty="0" smtClean="0"/>
                </a:br>
                <a:endParaRPr lang="en-US" sz="1800" b="0" dirty="0" smtClean="0"/>
              </a:p>
              <a:p>
                <a:pPr lvl="1"/>
                <a:endParaRPr lang="el-GR" sz="1800" dirty="0"/>
              </a:p>
              <a:p>
                <a:pPr lvl="1"/>
                <a:r>
                  <a:rPr lang="el-GR" sz="1800" dirty="0" smtClean="0"/>
                  <a:t>Η τιμή του </a:t>
                </a:r>
                <a:r>
                  <a:rPr lang="en-US" sz="1800" dirty="0" smtClean="0"/>
                  <a:t>k </a:t>
                </a:r>
                <a:r>
                  <a:rPr lang="el-GR" sz="1800" dirty="0" smtClean="0"/>
                  <a:t>είναι μια ένδειξη της σκληρότητας του ελατηρίου</a:t>
                </a:r>
              </a:p>
              <a:p>
                <a:pPr lvl="2"/>
                <a:r>
                  <a:rPr lang="el-GR" sz="1600" b="0" dirty="0" smtClean="0"/>
                  <a:t>Μεγάλο </a:t>
                </a:r>
                <a:r>
                  <a:rPr lang="en-US" sz="1600" b="0" dirty="0" smtClean="0"/>
                  <a:t>k </a:t>
                </a:r>
                <a:r>
                  <a:rPr lang="en-US" sz="1600" b="0" dirty="0" smtClean="0">
                    <a:sym typeface="Wingdings" panose="05000000000000000000" pitchFamily="2" charset="2"/>
                  </a:rPr>
                  <a:t> </a:t>
                </a:r>
                <a:r>
                  <a:rPr lang="el-GR" sz="1600" b="0" dirty="0" smtClean="0">
                    <a:sym typeface="Wingdings" panose="05000000000000000000" pitchFamily="2" charset="2"/>
                  </a:rPr>
                  <a:t>σκληρό ελατήριο</a:t>
                </a:r>
              </a:p>
              <a:p>
                <a:pPr lvl="2"/>
                <a:r>
                  <a:rPr lang="el-GR" sz="1600" dirty="0" smtClean="0">
                    <a:sym typeface="Wingdings" panose="05000000000000000000" pitchFamily="2" charset="2"/>
                  </a:rPr>
                  <a:t>Μικρό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k 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μαλακό ελατήριο</a:t>
                </a:r>
              </a:p>
              <a:p>
                <a:pPr lvl="1"/>
                <a:endParaRPr lang="el-GR" sz="1800" b="0" dirty="0">
                  <a:sym typeface="Wingdings" panose="05000000000000000000" pitchFamily="2" charset="2"/>
                </a:endParaRPr>
              </a:p>
              <a:p>
                <a:pPr lvl="1"/>
                <a:r>
                  <a:rPr lang="el-GR" sz="1800" dirty="0" smtClean="0">
                    <a:sym typeface="Wingdings" panose="05000000000000000000" pitchFamily="2" charset="2"/>
                  </a:rPr>
                  <a:t>Μονάδες της </a:t>
                </a:r>
                <a:r>
                  <a:rPr lang="el-GR" sz="1800" dirty="0" err="1" smtClean="0">
                    <a:sym typeface="Wingdings" panose="05000000000000000000" pitchFamily="2" charset="2"/>
                  </a:rPr>
                  <a:t>σταθεράς</a:t>
                </a:r>
                <a:r>
                  <a:rPr lang="el-GR" sz="18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k </a:t>
                </a:r>
                <a:r>
                  <a:rPr lang="el-GR" sz="1800" dirty="0" smtClean="0">
                    <a:sym typeface="Wingdings" panose="05000000000000000000" pitchFamily="2" charset="2"/>
                  </a:rPr>
                  <a:t>είναι 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N/m</a:t>
                </a:r>
              </a:p>
              <a:p>
                <a:pPr lvl="1"/>
                <a:r>
                  <a:rPr lang="el-GR" sz="1800" dirty="0" smtClean="0">
                    <a:sym typeface="Wingdings" panose="05000000000000000000" pitchFamily="2" charset="2"/>
                  </a:rPr>
                  <a:t>Διανυσματική μορφή</a:t>
                </a:r>
                <a:r>
                  <a:rPr lang="el-GR" sz="1800" dirty="0">
                    <a:sym typeface="Wingdings" panose="05000000000000000000" pitchFamily="2" charset="2"/>
                  </a:rPr>
                  <a:t> </a:t>
                </a:r>
                <a:endParaRPr lang="en-US" sz="1800" dirty="0" smtClean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r>
                  <a:rPr lang="en-US" sz="1800" dirty="0" smtClean="0">
                    <a:sym typeface="Wingdings" panose="05000000000000000000" pitchFamily="2" charset="2"/>
                  </a:rPr>
                  <a:t/>
                </a:r>
                <a:br>
                  <a:rPr lang="en-US" sz="1800" dirty="0" smtClean="0">
                    <a:sym typeface="Wingdings" panose="05000000000000000000" pitchFamily="2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F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𝑘𝑥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US" sz="1800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7938925" cy="5124450"/>
              </a:xfrm>
              <a:blipFill rotWithShape="0">
                <a:blip r:embed="rId4"/>
                <a:stretch>
                  <a:fillRect t="-5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54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5622297" cy="510969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76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θεωρήσουμε ότι το ελατήριο συμπιέζεται στη μέγιστη τιμή (θέση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 smtClean="0"/>
                  <a:t>) </a:t>
                </a:r>
                <a:r>
                  <a:rPr lang="el-GR" dirty="0" smtClean="0"/>
                  <a:t>και αφήνεται ελεύθερο.</a:t>
                </a:r>
                <a:endParaRPr lang="en-US" dirty="0" smtClean="0"/>
              </a:p>
              <a:p>
                <a:r>
                  <a:rPr lang="el-GR" dirty="0" smtClean="0"/>
                  <a:t>Έστω η τελική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l-GR" dirty="0" smtClean="0"/>
                  <a:t>Το έργο της δύναμης του ελατηρίου επάνω στο σώμα ισούται με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acc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b="0" i="1" dirty="0" smtClean="0">
                    <a:latin typeface="Cambria Math" panose="02040503050406030204" pitchFamily="18" charset="0"/>
                  </a:rPr>
                </a:br>
                <a:r>
                  <a:rPr lang="el-GR" b="0" i="1" dirty="0" smtClean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58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θεωρήσουμε ότι το ελατήριο συνεχίζει την πορεία του (θέση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l-GR" dirty="0" smtClean="0"/>
                  <a:t>Έστω η τελική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l-GR" dirty="0" smtClean="0"/>
                  <a:t>Το έργο της δύναμης του ελατηρίου επάνω στο σώμα ισούται με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acc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b="0" i="1" dirty="0" smtClean="0">
                    <a:latin typeface="Cambria Math" panose="02040503050406030204" pitchFamily="18" charset="0"/>
                  </a:rPr>
                </a:br>
                <a:r>
                  <a:rPr lang="el-GR" b="0" i="1" dirty="0" smtClean="0">
                    <a:latin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  <a:blipFill rotWithShape="0"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16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/>
              <a:lstStyle/>
              <a:p>
                <a:endParaRPr lang="el-GR" dirty="0" smtClean="0"/>
              </a:p>
              <a:p>
                <a:r>
                  <a:rPr lang="el-GR" dirty="0" smtClean="0"/>
                  <a:t>Άρα το συνολικό έργο της δύναμης ελατηρίου επάνω στο σώμα</a:t>
                </a:r>
                <a:r>
                  <a:rPr lang="el-GR" dirty="0"/>
                  <a:t> </a:t>
                </a:r>
                <a:r>
                  <a:rPr lang="el-GR" b="1" dirty="0" smtClean="0"/>
                  <a:t>για </a:t>
                </a:r>
                <a:r>
                  <a:rPr lang="el-GR" b="1" dirty="0"/>
                  <a:t>μετατόπιση από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l-GR" b="1" dirty="0"/>
                  <a:t>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l-GR" dirty="0" smtClean="0"/>
                  <a:t> είναι μηδέν!!</a:t>
                </a:r>
              </a:p>
              <a:p>
                <a:pPr marL="365760" lvl="1" indent="0">
                  <a:buNone/>
                </a:pPr>
                <a:endParaRPr lang="en-US" dirty="0" smtClean="0"/>
              </a:p>
              <a:p>
                <a:r>
                  <a:rPr lang="el-GR" dirty="0" smtClean="0"/>
                  <a:t>Όμως για μια οποιαδήποτε μετατόπιση</a:t>
                </a:r>
                <a:r>
                  <a:rPr lang="el-GR" dirty="0"/>
                  <a:t> </a:t>
                </a:r>
                <a:r>
                  <a:rPr lang="el-GR" dirty="0" smtClean="0"/>
                  <a:t>από μια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 σε μια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l-GR" dirty="0" smtClean="0"/>
                  <a:t>, ισχύει: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>    που δεν είναι απαραίτητα ίσο με το μηδέν…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3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52600"/>
            <a:ext cx="2828925" cy="345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09495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200" dirty="0" smtClean="0"/>
                  <a:t>Έστω μια </a:t>
                </a:r>
                <a:r>
                  <a:rPr lang="el-GR" sz="2200" u="sng" dirty="0" smtClean="0"/>
                  <a:t>εξωτερική</a:t>
                </a:r>
                <a:r>
                  <a:rPr lang="el-GR" sz="2200" dirty="0" smtClean="0"/>
                  <a:t> δύναμη που εφαρμόζεται στο σύστημα-σώμα</a:t>
                </a:r>
                <a:endParaRPr lang="en-US" sz="2200" dirty="0" smtClean="0"/>
              </a:p>
              <a:p>
                <a:pPr lvl="1"/>
                <a:r>
                  <a:rPr lang="el-GR" dirty="0" smtClean="0"/>
                  <a:t>Κίνηση από το </a:t>
                </a: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l-GR" dirty="0" smtClean="0"/>
                  <a:t> στο 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𝑎𝑝𝑝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nary>
                  </m:oMath>
                </a14:m>
                <a:endParaRPr lang="el-G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endParaRPr lang="el-GR" dirty="0" smtClean="0"/>
              </a:p>
              <a:p>
                <a:r>
                  <a:rPr lang="el-GR" dirty="0" smtClean="0"/>
                  <a:t>Για οποιαδήποτε μετατόπιση</a:t>
                </a:r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094954"/>
              </a:xfrm>
              <a:blipFill rotWithShape="0">
                <a:blip r:embed="rId3"/>
                <a:stretch>
                  <a:fillRect t="-15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59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42" y="3733800"/>
            <a:ext cx="3660354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Έργο </a:t>
                </a:r>
                <a:r>
                  <a:rPr lang="el-GR" dirty="0" smtClean="0">
                    <a:sym typeface="Wingdings" panose="05000000000000000000" pitchFamily="2" charset="2"/>
                  </a:rPr>
                  <a:t> Μηχανισμός μεταφοράς ενέργειας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Τι γίνεται αυτή η ενέργεια;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Πιθανότατα αλλάζει την ταχύτητα ενός σώματος</a:t>
                </a:r>
              </a:p>
              <a:p>
                <a:endParaRPr lang="el-GR" dirty="0" smtClean="0">
                  <a:sym typeface="Wingdings" panose="05000000000000000000" pitchFamily="2" charset="2"/>
                </a:endParaRPr>
              </a:p>
              <a:p>
                <a:r>
                  <a:rPr lang="el-GR" dirty="0" smtClean="0">
                    <a:sym typeface="Wingdings" panose="05000000000000000000" pitchFamily="2" charset="2"/>
                  </a:rPr>
                  <a:t>1</a:t>
                </a:r>
                <a:r>
                  <a:rPr lang="el-GR" baseline="30000" dirty="0" smtClean="0">
                    <a:sym typeface="Wingdings" panose="05000000000000000000" pitchFamily="2" charset="2"/>
                  </a:rPr>
                  <a:t>ος</a:t>
                </a:r>
                <a:r>
                  <a:rPr lang="el-GR" dirty="0" smtClean="0">
                    <a:sym typeface="Wingdings" panose="05000000000000000000" pitchFamily="2" charset="2"/>
                  </a:rPr>
                  <a:t> Τύπος Ενέργειας που μπορεί να έχει ένα σύστημα: </a:t>
                </a:r>
                <a:r>
                  <a:rPr lang="el-GR" b="1" i="1" dirty="0" smtClean="0">
                    <a:sym typeface="Wingdings" panose="05000000000000000000" pitchFamily="2" charset="2"/>
                  </a:rPr>
                  <a:t>Κινητική Ενέργεια</a:t>
                </a:r>
                <a:r>
                  <a:rPr lang="en-US" b="1" i="1" dirty="0" smtClean="0">
                    <a:sym typeface="Wingdings" panose="05000000000000000000" pitchFamily="2" charset="2"/>
                  </a:rPr>
                  <a:t/>
                </a:r>
                <a:br>
                  <a:rPr lang="en-US" b="1" i="1" dirty="0" smtClean="0">
                    <a:sym typeface="Wingdings" panose="05000000000000000000" pitchFamily="2" charset="2"/>
                  </a:rPr>
                </a:br>
                <a:endParaRPr lang="en-US" b="1" i="1" dirty="0" smtClean="0">
                  <a:sym typeface="Wingdings" panose="05000000000000000000" pitchFamily="2" charset="2"/>
                </a:endParaRPr>
              </a:p>
              <a:p>
                <a:r>
                  <a:rPr lang="el-GR" dirty="0" smtClean="0">
                    <a:sym typeface="Wingdings" panose="05000000000000000000" pitchFamily="2" charset="2"/>
                  </a:rPr>
                  <a:t>Έστω το διπλανό παράδειγμα</a:t>
                </a:r>
              </a:p>
              <a:p>
                <a:pPr marL="68580" indent="0">
                  <a:buNone/>
                </a:pPr>
                <a:r>
                  <a:rPr lang="el-GR" dirty="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68580" indent="0"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16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4153</TotalTime>
  <Words>542</Words>
  <Application>Microsoft Office PowerPoint</Application>
  <PresentationFormat>On-screen Show (4:3)</PresentationFormat>
  <Paragraphs>141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Cambria</vt:lpstr>
      <vt:lpstr>Cambria Math</vt:lpstr>
      <vt:lpstr>Wingdings</vt:lpstr>
      <vt:lpstr>Wingdings 2</vt:lpstr>
      <vt:lpstr>Theme2</vt:lpstr>
      <vt:lpstr>Φυσική για Μηχανικούς</vt:lpstr>
      <vt:lpstr>Φυσική για Μηχανικούς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Τέλος Διάλεξης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594</cp:revision>
  <dcterms:created xsi:type="dcterms:W3CDTF">2006-08-16T00:00:00Z</dcterms:created>
  <dcterms:modified xsi:type="dcterms:W3CDTF">2017-10-19T12:24:39Z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