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24" r:id="rId2"/>
    <p:sldId id="259" r:id="rId3"/>
    <p:sldId id="415" r:id="rId4"/>
    <p:sldId id="425" r:id="rId5"/>
    <p:sldId id="426" r:id="rId6"/>
    <p:sldId id="427" r:id="rId7"/>
    <p:sldId id="428" r:id="rId8"/>
    <p:sldId id="429" r:id="rId9"/>
    <p:sldId id="430" r:id="rId10"/>
    <p:sldId id="421" r:id="rId11"/>
    <p:sldId id="420" r:id="rId12"/>
    <p:sldId id="431" r:id="rId13"/>
    <p:sldId id="433" r:id="rId14"/>
    <p:sldId id="432" r:id="rId15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5" autoAdjust="0"/>
  </p:normalViewPr>
  <p:slideViewPr>
    <p:cSldViewPr>
      <p:cViewPr varScale="1">
        <p:scale>
          <a:sx n="74" d="100"/>
          <a:sy n="74" d="100"/>
        </p:scale>
        <p:origin x="14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9CCD6D-67A1-43AA-8878-228E2B7D1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07393C-0844-41C5-BDA0-A39E6F80CB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8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&lt;title&gt; = Prof., Dr., etc</a:t>
            </a:r>
          </a:p>
          <a:p>
            <a:pPr eaLnBrk="1" hangingPunct="1"/>
            <a:r>
              <a:rPr lang="en-GB" smtClean="0"/>
              <a:t>Xxxxxxx Yyyyyyyy = name of the presenter</a:t>
            </a:r>
          </a:p>
          <a:p>
            <a:pPr eaLnBrk="1" hangingPunct="1"/>
            <a:r>
              <a:rPr lang="en-GB" smtClean="0"/>
              <a:t>&lt;Full Laboratory Name&gt; = e.g. Computational Vision and Robotics</a:t>
            </a:r>
          </a:p>
          <a:p>
            <a:pPr eaLnBrk="1" hangingPunct="1"/>
            <a:r>
              <a:rPr lang="en-GB" smtClean="0"/>
              <a:t>&lt;Lab short name&gt; = e.g. CVRL</a:t>
            </a:r>
          </a:p>
          <a:p>
            <a:pPr eaLnBrk="1" hangingPunct="1"/>
            <a:r>
              <a:rPr lang="en-GB" smtClean="0"/>
              <a:t>e.t.c.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14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B5E65-0A00-4817-B33C-F719E81116FE}" type="slidenum">
              <a:rPr lang="el-GR"/>
              <a:pPr/>
              <a:t>2</a:t>
            </a:fld>
            <a:endParaRPr lang="el-G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76311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B5E65-0A00-4817-B33C-F719E81116FE}" type="slidenum">
              <a:rPr lang="el-GR"/>
              <a:pPr/>
              <a:t>3</a:t>
            </a:fld>
            <a:endParaRPr lang="el-G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401977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14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&lt;title&gt; = Prof., Dr., etc</a:t>
            </a:r>
          </a:p>
          <a:p>
            <a:pPr eaLnBrk="1" hangingPunct="1"/>
            <a:r>
              <a:rPr lang="en-GB" smtClean="0"/>
              <a:t>Xxxxxxx Yyyyyyyy = name of the presenter</a:t>
            </a:r>
          </a:p>
          <a:p>
            <a:pPr eaLnBrk="1" hangingPunct="1"/>
            <a:r>
              <a:rPr lang="en-GB" smtClean="0"/>
              <a:t>&lt;Full Laboratory Name&gt; = e.g. Computational Vision and Robotics</a:t>
            </a:r>
          </a:p>
          <a:p>
            <a:pPr eaLnBrk="1" hangingPunct="1"/>
            <a:r>
              <a:rPr lang="en-GB" smtClean="0"/>
              <a:t>&lt;Lab short name&gt; = e.g. CVRL</a:t>
            </a:r>
          </a:p>
          <a:p>
            <a:pPr eaLnBrk="1" hangingPunct="1"/>
            <a:r>
              <a:rPr lang="en-GB" smtClean="0"/>
              <a:t>e.t.c.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9344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21600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20186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57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90600" y="152400"/>
            <a:ext cx="7731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200" b="1"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3188" y="6499225"/>
            <a:ext cx="1344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50000"/>
              </a:spcBef>
              <a:defRPr/>
            </a:pPr>
            <a:fld id="{CF01D9A9-1A39-4F01-B91F-590C4ADF964C}" type="slidenum">
              <a:rPr lang="en-US" sz="1400">
                <a:solidFill>
                  <a:srgbClr val="A299BD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A299BD"/>
              </a:solidFill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11188" y="6397625"/>
            <a:ext cx="8459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50000"/>
              <a:defRPr/>
            </a:pPr>
            <a:r>
              <a:rPr kumimoji="1"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markatos@csd.uoc.gr</a:t>
            </a:r>
            <a:endParaRPr kumimoji="1" lang="el-GR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8" name="Picture 61" descr="C:\markatos\omilia_se_lykeia\uch_logo2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5949280"/>
            <a:ext cx="821565" cy="8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1" r:id="rId11"/>
    <p:sldLayoutId id="2147483672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itchFamily="2" charset="2"/>
        <a:buBlip>
          <a:blip r:embed="rId16"/>
        </a:buBlip>
        <a:defRPr kumimoji="1" sz="24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Blip>
          <a:blip r:embed="rId17"/>
        </a:buBlip>
        <a:defRPr kumimoji="1" sz="2000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Blip>
          <a:blip r:embed="rId18"/>
        </a:buBlip>
        <a:defRPr kumimoji="1">
          <a:solidFill>
            <a:srgbClr val="5959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5959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663" y="304800"/>
            <a:ext cx="8208962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595959"/>
                </a:solidFill>
              </a:rPr>
              <a:t>University of Crete</a:t>
            </a:r>
            <a:endParaRPr lang="en-GB" sz="4400" dirty="0" smtClean="0">
              <a:solidFill>
                <a:srgbClr val="595959"/>
              </a:solidFill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4870450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r>
              <a:rPr kumimoji="1"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Prof.</a:t>
            </a:r>
            <a:r>
              <a:rPr kumimoji="1"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Vangelis Markatos</a:t>
            </a:r>
            <a:r>
              <a:rPr kumimoji="1"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/>
            </a:r>
            <a:br>
              <a:rPr kumimoji="1"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</a:br>
            <a:r>
              <a:rPr kumimoji="1"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markatos@csd.uoc.gr</a:t>
            </a:r>
            <a:endParaRPr kumimoji="1"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20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20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20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6412" y="2564904"/>
            <a:ext cx="9144000" cy="10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Security and Privacy</a:t>
            </a:r>
            <a:endParaRPr kumimoji="1" lang="en-GB" sz="40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61" descr="C:\markatos\omilia_se_lykeia\uch_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our students today?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Industry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Facebook</a:t>
            </a:r>
            <a:r>
              <a:rPr lang="en-US" dirty="0" smtClean="0"/>
              <a:t>: Eleni </a:t>
            </a:r>
            <a:r>
              <a:rPr lang="en-US" dirty="0" err="1" smtClean="0"/>
              <a:t>Gessiou</a:t>
            </a:r>
            <a:r>
              <a:rPr lang="en-US" dirty="0" smtClean="0"/>
              <a:t>, Michalis </a:t>
            </a:r>
            <a:r>
              <a:rPr lang="en-US" dirty="0" err="1" smtClean="0"/>
              <a:t>Athanasakis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Google</a:t>
            </a:r>
            <a:r>
              <a:rPr lang="en-US" dirty="0" smtClean="0"/>
              <a:t>: Michalis </a:t>
            </a:r>
            <a:r>
              <a:rPr lang="en-US" dirty="0" err="1" smtClean="0"/>
              <a:t>Polychronakis</a:t>
            </a:r>
            <a:r>
              <a:rPr lang="en-US" dirty="0" smtClean="0"/>
              <a:t> (intern)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IBM</a:t>
            </a:r>
            <a:r>
              <a:rPr lang="en-US" dirty="0" smtClean="0"/>
              <a:t>: Spyros </a:t>
            </a:r>
            <a:r>
              <a:rPr lang="en-US" dirty="0" err="1" smtClean="0"/>
              <a:t>Antonatos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Microsoft</a:t>
            </a:r>
            <a:r>
              <a:rPr lang="en-US" dirty="0" smtClean="0"/>
              <a:t>: </a:t>
            </a:r>
            <a:r>
              <a:rPr lang="en-US" dirty="0" err="1" smtClean="0"/>
              <a:t>Lazaros</a:t>
            </a:r>
            <a:r>
              <a:rPr lang="en-US" dirty="0" smtClean="0"/>
              <a:t> </a:t>
            </a:r>
            <a:r>
              <a:rPr lang="en-US" dirty="0" err="1" smtClean="0"/>
              <a:t>Koromilas</a:t>
            </a:r>
            <a:r>
              <a:rPr lang="en-US" dirty="0" smtClean="0"/>
              <a:t> (intern)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Intel</a:t>
            </a:r>
            <a:r>
              <a:rPr lang="en-US" dirty="0" smtClean="0"/>
              <a:t>: Grigoris </a:t>
            </a:r>
            <a:r>
              <a:rPr lang="en-US" dirty="0" err="1" smtClean="0"/>
              <a:t>Magklis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Symantec</a:t>
            </a:r>
            <a:r>
              <a:rPr lang="en-US" dirty="0" smtClean="0"/>
              <a:t>: </a:t>
            </a:r>
            <a:r>
              <a:rPr lang="en-US" dirty="0" err="1" smtClean="0"/>
              <a:t>Giorgos</a:t>
            </a:r>
            <a:r>
              <a:rPr lang="en-US" dirty="0" smtClean="0"/>
              <a:t> </a:t>
            </a:r>
            <a:r>
              <a:rPr lang="en-US" dirty="0" err="1" smtClean="0"/>
              <a:t>Vasiliadis</a:t>
            </a:r>
            <a:r>
              <a:rPr lang="en-US" dirty="0" smtClean="0"/>
              <a:t> (intern)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in various startups in Greece and US</a:t>
            </a:r>
          </a:p>
        </p:txBody>
      </p:sp>
      <p:pic>
        <p:nvPicPr>
          <p:cNvPr id="4098" name="Picture 2" descr="http://csawgirls.isis.poly.edu/people/e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13" y="2315150"/>
            <a:ext cx="1512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edia.licdn.com/mpr/mpr/shrinknp_200_200/p/6/005/02c/0d5/24079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39707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.licdn.com/mpr/mpr/shrinknp_200_200/p/3/000/0b6/362/3c95e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74" y="492326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research.microsoft.com/en-us/um/cambridge/events/sigcomm2015/images/laza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90" y="5010577"/>
            <a:ext cx="925166" cy="9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266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our students today?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Academia</a:t>
            </a:r>
          </a:p>
          <a:p>
            <a:pPr lvl="1"/>
            <a:r>
              <a:rPr lang="en-US" dirty="0" smtClean="0"/>
              <a:t>Eva </a:t>
            </a:r>
            <a:r>
              <a:rPr lang="en-US" dirty="0" err="1" smtClean="0"/>
              <a:t>Kalyviannaki</a:t>
            </a:r>
            <a:r>
              <a:rPr lang="en-US" dirty="0" smtClean="0"/>
              <a:t> : City University London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Polychronakis</a:t>
            </a:r>
            <a:r>
              <a:rPr lang="en-US" dirty="0" smtClean="0"/>
              <a:t>: Stony Brook</a:t>
            </a:r>
          </a:p>
          <a:p>
            <a:pPr lvl="1"/>
            <a:r>
              <a:rPr lang="en-US" dirty="0" smtClean="0"/>
              <a:t>Elias </a:t>
            </a:r>
            <a:r>
              <a:rPr lang="en-US" dirty="0" err="1" smtClean="0"/>
              <a:t>Athanasopoulos</a:t>
            </a:r>
            <a:r>
              <a:rPr lang="en-US" dirty="0" smtClean="0"/>
              <a:t>: VU Amsterdam</a:t>
            </a:r>
          </a:p>
          <a:p>
            <a:pPr lvl="1"/>
            <a:r>
              <a:rPr lang="en-US" dirty="0" smtClean="0"/>
              <a:t>Alex </a:t>
            </a:r>
            <a:r>
              <a:rPr lang="en-US" dirty="0" err="1" smtClean="0"/>
              <a:t>Kapravelos</a:t>
            </a:r>
            <a:r>
              <a:rPr lang="en-US" dirty="0" smtClean="0"/>
              <a:t>: NCSU </a:t>
            </a:r>
          </a:p>
          <a:p>
            <a:pPr lvl="1"/>
            <a:r>
              <a:rPr lang="en-US" dirty="0" err="1" smtClean="0"/>
              <a:t>Iason</a:t>
            </a:r>
            <a:r>
              <a:rPr lang="en-US" dirty="0" smtClean="0"/>
              <a:t> </a:t>
            </a:r>
            <a:r>
              <a:rPr lang="en-US" dirty="0" err="1" smtClean="0"/>
              <a:t>Polakis</a:t>
            </a:r>
            <a:r>
              <a:rPr lang="en-US" dirty="0" smtClean="0"/>
              <a:t>: Columbia U</a:t>
            </a:r>
          </a:p>
          <a:p>
            <a:pPr lvl="1"/>
            <a:r>
              <a:rPr lang="en-US" dirty="0" smtClean="0"/>
              <a:t>Nick </a:t>
            </a:r>
            <a:r>
              <a:rPr lang="en-US" dirty="0" err="1"/>
              <a:t>N</a:t>
            </a:r>
            <a:r>
              <a:rPr lang="en-US" dirty="0" err="1" smtClean="0"/>
              <a:t>ikiforakis</a:t>
            </a:r>
            <a:r>
              <a:rPr lang="en-US" dirty="0" smtClean="0"/>
              <a:t>: Stony Brook </a:t>
            </a:r>
            <a:endParaRPr lang="el-GR" dirty="0"/>
          </a:p>
        </p:txBody>
      </p:sp>
      <p:pic>
        <p:nvPicPr>
          <p:cNvPr id="1028" name="Picture 4" descr="http://www.city.ac.uk/__data/assets/image/0016/201328/SBBJ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46" y="12472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licdn.com/mpr/mpr/shrinknp_200_200/p/3/000/0e6/255/134e8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01" y="411985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SBg5GlXwPMjZCgFbfiTNTsArW3Jicb_zD-s7AuQdTLBbZBwmJ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18530"/>
            <a:ext cx="1415055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22" y="4293096"/>
            <a:ext cx="1011182" cy="1183769"/>
          </a:xfrm>
          <a:prstGeom prst="rect">
            <a:avLst/>
          </a:prstGeom>
        </p:spPr>
      </p:pic>
      <p:pic>
        <p:nvPicPr>
          <p:cNvPr id="1044" name="Picture 20" descr="https://www.icsi.berkeley.edu/icsi/sites/default/files/blogphotos/13_08_arrival_kapravel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71465"/>
            <a:ext cx="1330494" cy="15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86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job prospects?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8534400" cy="244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82504"/>
            <a:ext cx="3492751" cy="1942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04960"/>
            <a:ext cx="2865884" cy="173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30" y="867890"/>
            <a:ext cx="2890646" cy="1264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86" y="3780210"/>
            <a:ext cx="3247578" cy="16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70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124" y="1124744"/>
            <a:ext cx="750318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4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663" y="304800"/>
            <a:ext cx="8208962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595959"/>
                </a:solidFill>
              </a:rPr>
              <a:t>University of Crete</a:t>
            </a:r>
            <a:endParaRPr lang="en-GB" sz="4400" dirty="0" smtClean="0">
              <a:solidFill>
                <a:srgbClr val="595959"/>
              </a:solidFill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4870450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r>
              <a:rPr kumimoji="1"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Prof.</a:t>
            </a:r>
            <a:r>
              <a:rPr kumimoji="1"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Vangelis Markatos</a:t>
            </a:r>
            <a:r>
              <a:rPr kumimoji="1"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/>
            </a:r>
            <a:br>
              <a:rPr kumimoji="1"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</a:br>
            <a:r>
              <a:rPr kumimoji="1"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markatos@csd.uoc.gr</a:t>
            </a:r>
            <a:endParaRPr kumimoji="1"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20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20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20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6412" y="2564904"/>
            <a:ext cx="9144000" cy="10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Security and Privacy</a:t>
            </a:r>
            <a:endParaRPr kumimoji="1" lang="en-GB" sz="40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61" descr="C:\markatos\omilia_se_lykeia\uch_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29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GB" dirty="0" smtClean="0"/>
          </a:p>
        </p:txBody>
      </p:sp>
      <p:sp>
        <p:nvSpPr>
          <p:cNvPr id="4099" name="AutoShape 30"/>
          <p:cNvSpPr>
            <a:spLocks noChangeArrowheads="1"/>
          </p:cNvSpPr>
          <p:nvPr/>
        </p:nvSpPr>
        <p:spPr bwMode="auto">
          <a:xfrm>
            <a:off x="755650" y="1556792"/>
            <a:ext cx="7416800" cy="280853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Inspire and Educate</a:t>
            </a:r>
            <a:r>
              <a:rPr lang="en-US" altLang="en-US" sz="3200" dirty="0" smtClean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en-US" sz="3200" dirty="0" smtClean="0">
                <a:latin typeface="+mn-lt"/>
              </a:rPr>
              <a:t>students to become </a:t>
            </a:r>
          </a:p>
          <a:p>
            <a:pPr algn="ctr">
              <a:lnSpc>
                <a:spcPct val="80000"/>
              </a:lnSpc>
            </a:pPr>
            <a:r>
              <a:rPr lang="en-US" altLang="en-US" sz="3200" dirty="0" smtClean="0">
                <a:latin typeface="+mn-lt"/>
              </a:rPr>
              <a:t>tomorrow’s 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leaders</a:t>
            </a:r>
            <a:r>
              <a:rPr lang="en-US" altLang="en-US" sz="3200" dirty="0" smtClean="0">
                <a:latin typeface="+mn-lt"/>
              </a:rPr>
              <a:t> in the area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Africa,America,Asia,atlases,Australia,binary,communications,continents,countries,Europe,foreign,Fotolia,global,globes,international,internet,maps,world wide web,worlds"/>
          <p:cNvPicPr>
            <a:picLocks noChangeAspect="1" noChangeArrowheads="1"/>
          </p:cNvPicPr>
          <p:nvPr/>
        </p:nvPicPr>
        <p:blipFill>
          <a:blip r:embed="rId3" cstate="print"/>
          <a:srcRect t="11631" b="11607"/>
          <a:stretch>
            <a:fillRect/>
          </a:stretch>
        </p:blipFill>
        <p:spPr bwMode="auto">
          <a:xfrm>
            <a:off x="4139952" y="4653136"/>
            <a:ext cx="1944216" cy="1492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farm4.static.flickr.com/3166/2878326718_78c411eb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572393" cy="2096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udentskizivot.com/wp-content/uploads/2015/07/students-703003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80" y="4653136"/>
            <a:ext cx="2310128" cy="154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GB" dirty="0" smtClean="0"/>
          </a:p>
        </p:txBody>
      </p:sp>
      <p:sp>
        <p:nvSpPr>
          <p:cNvPr id="4099" name="AutoShape 30"/>
          <p:cNvSpPr>
            <a:spLocks noChangeArrowheads="1"/>
          </p:cNvSpPr>
          <p:nvPr/>
        </p:nvSpPr>
        <p:spPr bwMode="auto">
          <a:xfrm>
            <a:off x="755650" y="1556792"/>
            <a:ext cx="7416800" cy="280853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en-US" sz="3600" dirty="0">
                <a:latin typeface="+mn-lt"/>
              </a:rPr>
              <a:t>W</a:t>
            </a:r>
            <a:r>
              <a:rPr lang="en-US" altLang="en-US" sz="3600" dirty="0" smtClean="0">
                <a:latin typeface="+mn-lt"/>
              </a:rPr>
              <a:t>e want to </a:t>
            </a:r>
            <a:r>
              <a:rPr lang="en-US" altLang="en-US" sz="3600" dirty="0" smtClean="0">
                <a:solidFill>
                  <a:srgbClr val="FF0000"/>
                </a:solidFill>
                <a:latin typeface="+mn-lt"/>
              </a:rPr>
              <a:t>make this world better</a:t>
            </a:r>
            <a:r>
              <a:rPr lang="en-US" altLang="en-US" sz="3600" dirty="0" smtClean="0">
                <a:latin typeface="+mn-lt"/>
              </a:rPr>
              <a:t>: </a:t>
            </a:r>
          </a:p>
          <a:p>
            <a:pPr algn="ctr">
              <a:lnSpc>
                <a:spcPct val="80000"/>
              </a:lnSpc>
            </a:pPr>
            <a:r>
              <a:rPr lang="en-US" altLang="en-US" sz="3600" dirty="0">
                <a:latin typeface="+mn-lt"/>
              </a:rPr>
              <a:t>v</a:t>
            </a:r>
            <a:r>
              <a:rPr lang="en-US" altLang="en-US" sz="3600" dirty="0" smtClean="0">
                <a:latin typeface="+mn-lt"/>
              </a:rPr>
              <a:t>ia education and research</a:t>
            </a:r>
            <a:endParaRPr lang="en-US" altLang="en-US" sz="2800" dirty="0"/>
          </a:p>
        </p:txBody>
      </p:sp>
      <p:pic>
        <p:nvPicPr>
          <p:cNvPr id="10" name="Picture 2" descr="Africa,America,Asia,atlases,Australia,binary,communications,continents,countries,Europe,foreign,Fotolia,global,globes,international,internet,maps,world wide web,worlds"/>
          <p:cNvPicPr>
            <a:picLocks noChangeAspect="1" noChangeArrowheads="1"/>
          </p:cNvPicPr>
          <p:nvPr/>
        </p:nvPicPr>
        <p:blipFill>
          <a:blip r:embed="rId3" cstate="print"/>
          <a:srcRect t="11631" b="11607"/>
          <a:stretch>
            <a:fillRect/>
          </a:stretch>
        </p:blipFill>
        <p:spPr bwMode="auto">
          <a:xfrm>
            <a:off x="4139952" y="4653136"/>
            <a:ext cx="1944216" cy="1492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MPj0431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10791"/>
            <a:ext cx="1409700" cy="140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tudentskizivot.com/wp-content/uploads/2015/07/students-703003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80" y="4653136"/>
            <a:ext cx="2310128" cy="154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32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focus?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and Privacy</a:t>
            </a:r>
            <a:endParaRPr lang="el-GR" dirty="0"/>
          </a:p>
        </p:txBody>
      </p:sp>
      <p:pic>
        <p:nvPicPr>
          <p:cNvPr id="2050" name="Picture 2" descr="https://c2.staticflickr.com/4/3830/9609572241_d1862c6d45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136976" cy="310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1.staticflickr.com/3/2906/14023137860_834d63eee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5" y="2420888"/>
            <a:ext cx="3049367" cy="192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833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Security?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depend on the Internet for most/all activities</a:t>
            </a:r>
          </a:p>
          <a:p>
            <a:pPr lvl="1"/>
            <a:r>
              <a:rPr lang="en-US" dirty="0" smtClean="0"/>
              <a:t>Chat, friends, banking, shopping, movies, songs</a:t>
            </a:r>
          </a:p>
          <a:p>
            <a:pPr lvl="1"/>
            <a:r>
              <a:rPr lang="en-US" dirty="0" smtClean="0"/>
              <a:t>Everything is on the Internet</a:t>
            </a:r>
          </a:p>
          <a:p>
            <a:r>
              <a:rPr lang="en-US" dirty="0" smtClean="0"/>
              <a:t>We need security </a:t>
            </a:r>
          </a:p>
          <a:p>
            <a:pPr lvl="1"/>
            <a:r>
              <a:rPr lang="en-US" dirty="0" smtClean="0"/>
              <a:t>We will not be able to function properly</a:t>
            </a:r>
          </a:p>
          <a:p>
            <a:pPr lvl="1"/>
            <a:r>
              <a:rPr lang="en-US" dirty="0" smtClean="0"/>
              <a:t>We will always be afraid and concerned</a:t>
            </a:r>
          </a:p>
        </p:txBody>
      </p:sp>
      <p:pic>
        <p:nvPicPr>
          <p:cNvPr id="1026" name="Picture 2" descr="https://c2.staticflickr.com/4/3117/2737248327_68749ac3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10509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653136"/>
            <a:ext cx="2507095" cy="1668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83" y="4941168"/>
            <a:ext cx="1955049" cy="1380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52127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Privacy?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of our data are on-line</a:t>
            </a:r>
          </a:p>
          <a:p>
            <a:pPr lvl="1"/>
            <a:r>
              <a:rPr lang="en-US" sz="2000" dirty="0" smtClean="0"/>
              <a:t>Photos, emails, texts, messages</a:t>
            </a:r>
          </a:p>
          <a:p>
            <a:r>
              <a:rPr lang="en-US" sz="2400" dirty="0" smtClean="0"/>
              <a:t>Most of our actions are somewhere on-line</a:t>
            </a:r>
          </a:p>
          <a:p>
            <a:r>
              <a:rPr lang="en-US" sz="2400" dirty="0" smtClean="0"/>
              <a:t>The rest of them may be inferred </a:t>
            </a:r>
          </a:p>
          <a:p>
            <a:pPr lvl="1"/>
            <a:r>
              <a:rPr lang="en-US" sz="2000" dirty="0" smtClean="0"/>
              <a:t>Easy to find who dates whom </a:t>
            </a:r>
          </a:p>
          <a:p>
            <a:pPr lvl="2"/>
            <a:r>
              <a:rPr lang="en-US" sz="1800" dirty="0" smtClean="0"/>
              <a:t>Just correlate the location of their smartphones</a:t>
            </a:r>
          </a:p>
          <a:p>
            <a:pPr lvl="1"/>
            <a:r>
              <a:rPr lang="en-US" sz="2000" dirty="0" smtClean="0"/>
              <a:t>TARGET was able to find pregnant teens </a:t>
            </a:r>
          </a:p>
          <a:p>
            <a:pPr lvl="2"/>
            <a:r>
              <a:rPr lang="en-US" sz="1800" dirty="0" smtClean="0"/>
              <a:t>Form their purchasing patterns</a:t>
            </a:r>
          </a:p>
          <a:p>
            <a:r>
              <a:rPr lang="en-US" sz="2400" dirty="0" smtClean="0"/>
              <a:t>It is like someone stealing your smartphone and reading all the information there</a:t>
            </a:r>
          </a:p>
          <a:p>
            <a:pPr lvl="1"/>
            <a:r>
              <a:rPr lang="en-US" sz="2000" dirty="0" smtClean="0"/>
              <a:t>Including pictures and text messages </a:t>
            </a:r>
          </a:p>
          <a:p>
            <a:pPr lvl="1"/>
            <a:r>
              <a:rPr lang="en-US" sz="2000" dirty="0" smtClean="0"/>
              <a:t>And sharing it with everybody</a:t>
            </a:r>
          </a:p>
          <a:p>
            <a:pPr lvl="2"/>
            <a:r>
              <a:rPr lang="en-US" sz="1800" dirty="0" smtClean="0"/>
              <a:t>Parents, teachers, relatives, “friends”</a:t>
            </a:r>
          </a:p>
          <a:p>
            <a:endParaRPr lang="en-US" sz="2400" dirty="0"/>
          </a:p>
          <a:p>
            <a:pPr lvl="1"/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797152"/>
            <a:ext cx="228600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2" name="Picture 14" descr="https://c2.staticflickr.com/8/7001/6722295999_e94d68081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34" y="692696"/>
            <a:ext cx="2527300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272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lvl="1"/>
            <a:r>
              <a:rPr lang="en-US" dirty="0" smtClean="0"/>
              <a:t>Intrusion Detection </a:t>
            </a:r>
          </a:p>
          <a:p>
            <a:pPr lvl="2"/>
            <a:r>
              <a:rPr lang="en-US" dirty="0" smtClean="0"/>
              <a:t>Detect attackers when they try to enter a system </a:t>
            </a:r>
          </a:p>
          <a:p>
            <a:pPr lvl="1"/>
            <a:r>
              <a:rPr lang="en-US" dirty="0" smtClean="0"/>
              <a:t>Intrusion Prevention</a:t>
            </a:r>
          </a:p>
          <a:p>
            <a:pPr lvl="2"/>
            <a:r>
              <a:rPr lang="en-US" dirty="0" smtClean="0"/>
              <a:t>Prevent attackers from hacking a system </a:t>
            </a:r>
          </a:p>
          <a:p>
            <a:pPr lvl="1"/>
            <a:r>
              <a:rPr lang="en-US" dirty="0" smtClean="0"/>
              <a:t>Viruses </a:t>
            </a:r>
          </a:p>
          <a:p>
            <a:pPr lvl="2"/>
            <a:r>
              <a:rPr lang="en-US" dirty="0" smtClean="0"/>
              <a:t>What is a virus? How do they hide? </a:t>
            </a:r>
          </a:p>
          <a:p>
            <a:pPr lvl="1"/>
            <a:r>
              <a:rPr lang="en-US" dirty="0" smtClean="0"/>
              <a:t>Malware </a:t>
            </a:r>
          </a:p>
          <a:p>
            <a:pPr lvl="2"/>
            <a:r>
              <a:rPr lang="en-US" dirty="0" smtClean="0"/>
              <a:t>Detect advanced malware </a:t>
            </a:r>
          </a:p>
          <a:p>
            <a:pPr lvl="2"/>
            <a:r>
              <a:rPr lang="en-US" dirty="0" smtClean="0"/>
              <a:t>Polymorphic malware (tries to avoid detection)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59" y="2972321"/>
            <a:ext cx="2611016" cy="1751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upload.wikimedia.org/wikipedia/commons/2/26/You_Have_Been_Hacked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71" y="50075"/>
            <a:ext cx="2531839" cy="14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099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Privacy</a:t>
            </a:r>
          </a:p>
          <a:p>
            <a:pPr lvl="1"/>
            <a:r>
              <a:rPr lang="en-US" dirty="0" smtClean="0"/>
              <a:t>Understand Anonymity</a:t>
            </a:r>
          </a:p>
          <a:p>
            <a:pPr lvl="1"/>
            <a:r>
              <a:rPr lang="en-US" dirty="0" smtClean="0"/>
              <a:t>The onion router</a:t>
            </a:r>
          </a:p>
          <a:p>
            <a:pPr lvl="1"/>
            <a:r>
              <a:rPr lang="en-US" dirty="0" smtClean="0"/>
              <a:t>Digital forensics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privacy even when anonymity is not possible</a:t>
            </a:r>
          </a:p>
          <a:p>
            <a:pPr lvl="2"/>
            <a:r>
              <a:rPr lang="en-US" dirty="0" smtClean="0"/>
              <a:t>obfuscation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45024"/>
            <a:ext cx="3517573" cy="23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86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Security/Privacy?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fun!</a:t>
            </a:r>
          </a:p>
          <a:p>
            <a:pPr lvl="1"/>
            <a:r>
              <a:rPr lang="en-US" dirty="0" smtClean="0"/>
              <a:t>We break things</a:t>
            </a:r>
          </a:p>
          <a:p>
            <a:pPr lvl="1"/>
            <a:r>
              <a:rPr lang="en-US" dirty="0" smtClean="0"/>
              <a:t>We build things</a:t>
            </a:r>
          </a:p>
          <a:p>
            <a:pPr lvl="1"/>
            <a:r>
              <a:rPr lang="en-US" dirty="0" smtClean="0"/>
              <a:t>We learn things! </a:t>
            </a:r>
          </a:p>
        </p:txBody>
      </p:sp>
      <p:pic>
        <p:nvPicPr>
          <p:cNvPr id="5124" name="Picture 4" descr="https://upload.wikimedia.org/wikipedia/commons/thumb/4/4e/Mavericks_Surf_Contest_2010b.jpg/350px-Mavericks_Surf_Contest_20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20452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commons/thumb/0/07/Kitesurf_jump_aerial.jpg/220px-Kitesurf_jump_a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312368" cy="24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626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">
  <a:themeElements>
    <a:clrScheme name="template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template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Settings\karaviti\Application Data\Microsoft\Templates\template1.pot</Template>
  <TotalTime>10314</TotalTime>
  <Words>449</Words>
  <Application>Microsoft Office PowerPoint</Application>
  <PresentationFormat>On-screen Show (4:3)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template1</vt:lpstr>
      <vt:lpstr>University of Crete</vt:lpstr>
      <vt:lpstr>Mission</vt:lpstr>
      <vt:lpstr>Why?</vt:lpstr>
      <vt:lpstr>What is our focus?</vt:lpstr>
      <vt:lpstr>Why Security?</vt:lpstr>
      <vt:lpstr>Why Privacy?</vt:lpstr>
      <vt:lpstr>What do we do? </vt:lpstr>
      <vt:lpstr>What do we do? </vt:lpstr>
      <vt:lpstr>Why study Security/Privacy?</vt:lpstr>
      <vt:lpstr>Where are our students today?</vt:lpstr>
      <vt:lpstr>Where are our students today?</vt:lpstr>
      <vt:lpstr>What are the job prospects? </vt:lpstr>
      <vt:lpstr>PowerPoint Presentation</vt:lpstr>
      <vt:lpstr>University of Crete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ekalaitzak</cp:lastModifiedBy>
  <cp:revision>308</cp:revision>
  <dcterms:created xsi:type="dcterms:W3CDTF">2004-01-15T10:10:22Z</dcterms:created>
  <dcterms:modified xsi:type="dcterms:W3CDTF">2016-02-08T09:41:12Z</dcterms:modified>
</cp:coreProperties>
</file>