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720" r:id="rId2"/>
  </p:sldMasterIdLst>
  <p:notesMasterIdLst>
    <p:notesMasterId r:id="rId19"/>
  </p:notesMasterIdLst>
  <p:sldIdLst>
    <p:sldId id="293" r:id="rId3"/>
    <p:sldId id="278" r:id="rId4"/>
    <p:sldId id="266" r:id="rId5"/>
    <p:sldId id="273" r:id="rId6"/>
    <p:sldId id="271" r:id="rId7"/>
    <p:sldId id="291" r:id="rId8"/>
    <p:sldId id="292" r:id="rId9"/>
    <p:sldId id="265" r:id="rId10"/>
    <p:sldId id="275" r:id="rId11"/>
    <p:sldId id="280" r:id="rId12"/>
    <p:sldId id="282" r:id="rId13"/>
    <p:sldId id="285" r:id="rId14"/>
    <p:sldId id="286" r:id="rId15"/>
    <p:sldId id="287" r:id="rId16"/>
    <p:sldId id="288" r:id="rId17"/>
    <p:sldId id="289" r:id="rId18"/>
  </p:sldIdLst>
  <p:sldSz cx="9144000" cy="6858000" type="screen4x3"/>
  <p:notesSz cx="6858000" cy="9144000"/>
  <p:embeddedFontLst>
    <p:embeddedFont>
      <p:font typeface="Comic Sans MS" panose="030F0702030302020204" pitchFamily="66" charset="0"/>
      <p:regular r:id="rId20"/>
      <p:bold r:id="rId21"/>
    </p:embeddedFont>
    <p:embeddedFont>
      <p:font typeface="Wingdings 2" panose="05020102010507070707" pitchFamily="18" charset="2"/>
      <p:regular r:id="rId22"/>
    </p:embeddedFont>
    <p:embeddedFont>
      <p:font typeface="Lucida Sans Unicode" panose="020B0602030504020204" pitchFamily="34" charset="0"/>
      <p:regular r:id="rId23"/>
    </p:embeddedFont>
    <p:embeddedFont>
      <p:font typeface="Wingdings 3" panose="05040102010807070707" pitchFamily="18" charset="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3" autoAdjust="0"/>
    <p:restoredTop sz="94703" autoAdjust="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A4303F3-BE6B-4055-9840-02C97162E62E}" type="datetimeFigureOut">
              <a:rPr lang="el-GR"/>
              <a:pPr>
                <a:defRPr/>
              </a:pPr>
              <a:t>21/4/2015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l-G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F199E7-3B7E-4411-AA78-7EE36F32944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1522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F199E7-3B7E-4411-AA78-7EE36F329449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313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A2CDC02-53B5-45EF-A5E8-69EB67681FD0}" type="datetimeFigureOut">
              <a:rPr lang="el-GR"/>
              <a:pPr>
                <a:defRPr/>
              </a:pPr>
              <a:t>21/4/2015</a:t>
            </a:fld>
            <a:endParaRPr lang="el-GR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F196231-5BD4-4C94-B93E-866FE667518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239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2C17E-7C54-4B50-8EEC-010805E9D35D}" type="datetimeFigureOut">
              <a:rPr lang="el-GR"/>
              <a:pPr>
                <a:defRPr/>
              </a:pPr>
              <a:t>21/4/2015</a:t>
            </a:fld>
            <a:endParaRPr lang="el-G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4ECE0-3F2F-48E3-9060-7E57ED2F0DB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8453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84BAC-FF43-432E-B966-95BCAC3C4343}" type="datetimeFigureOut">
              <a:rPr lang="el-GR"/>
              <a:pPr>
                <a:defRPr/>
              </a:pPr>
              <a:t>21/4/2015</a:t>
            </a:fld>
            <a:endParaRPr lang="el-G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C04F9-A6EB-4665-9C15-68EFDE542B2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8157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A2CDC02-53B5-45EF-A5E8-69EB67681FD0}" type="datetimeFigureOut">
              <a:rPr lang="el-GR"/>
              <a:pPr>
                <a:defRPr/>
              </a:pPr>
              <a:t>21/4/2015</a:t>
            </a:fld>
            <a:endParaRPr lang="el-GR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F196231-5BD4-4C94-B93E-866FE667518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4581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C67A2-EAA1-4573-B197-5C5BCE5B9319}" type="datetimeFigureOut">
              <a:rPr lang="el-GR">
                <a:solidFill>
                  <a:prstClr val="black"/>
                </a:solidFill>
              </a:rPr>
              <a:pPr>
                <a:defRPr/>
              </a:pPr>
              <a:t>21/4/2015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64764-8ADF-4276-AC09-ABE6481DAAAA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32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FB9A456-8ADB-4331-952B-FD1A74DE61B4}" type="datetimeFigureOut">
              <a:rPr lang="el-GR">
                <a:solidFill>
                  <a:prstClr val="white"/>
                </a:solidFill>
              </a:rPr>
              <a:pPr>
                <a:defRPr/>
              </a:pPr>
              <a:t>21/4/2015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8EAFB0-5078-4944-BA29-6ED774217E78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05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F70C20F-F077-43AF-AF6C-BE3E5EA43744}" type="datetimeFigureOut">
              <a:rPr lang="el-GR">
                <a:solidFill>
                  <a:prstClr val="white"/>
                </a:solidFill>
              </a:rPr>
              <a:pPr>
                <a:defRPr/>
              </a:pPr>
              <a:t>21/4/2015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8B90403-5FB6-4134-AD9F-9AD5694406E3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91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9BBE5A8-CA8C-423E-A7CF-9A17576D6875}" type="datetimeFigureOut">
              <a:rPr lang="el-GR">
                <a:solidFill>
                  <a:prstClr val="black"/>
                </a:solidFill>
              </a:rPr>
              <a:pPr>
                <a:defRPr/>
              </a:pPr>
              <a:t>21/4/2015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4CBFED-6D59-4D45-B61F-F006D9E69C32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55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F435FFC-C5F4-4BB5-B404-21CFDD514062}" type="datetimeFigureOut">
              <a:rPr lang="el-GR">
                <a:solidFill>
                  <a:prstClr val="white"/>
                </a:solidFill>
              </a:rPr>
              <a:pPr>
                <a:defRPr/>
              </a:pPr>
              <a:t>21/4/2015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DF2E9B-1496-414E-A679-4BC22AF4B34C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373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6D125-F604-43E9-9F7E-4D5D00B52B03}" type="datetimeFigureOut">
              <a:rPr lang="el-GR">
                <a:solidFill>
                  <a:prstClr val="black"/>
                </a:solidFill>
              </a:rPr>
              <a:pPr>
                <a:defRPr/>
              </a:pPr>
              <a:t>21/4/2015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AF0C2-0608-4B94-A939-D81E7A40C404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08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BA9A424-D6C3-49AF-9E59-79CA2107CBC5}" type="datetimeFigureOut">
              <a:rPr lang="el-GR">
                <a:solidFill>
                  <a:prstClr val="black"/>
                </a:solidFill>
              </a:rPr>
              <a:pPr>
                <a:defRPr/>
              </a:pPr>
              <a:t>21/4/2015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A9D751-EB51-4C54-BE56-CA7A9173B446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6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C67A2-EAA1-4573-B197-5C5BCE5B9319}" type="datetimeFigureOut">
              <a:rPr lang="el-GR"/>
              <a:pPr>
                <a:defRPr/>
              </a:pPr>
              <a:t>21/4/2015</a:t>
            </a:fld>
            <a:endParaRPr lang="el-G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64764-8ADF-4276-AC09-ABE6481DAAA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8475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954338B-7C24-4F46-A274-22A6A27A276C}" type="datetimeFigureOut">
              <a:rPr lang="el-GR">
                <a:solidFill>
                  <a:prstClr val="white"/>
                </a:solidFill>
              </a:rPr>
              <a:pPr>
                <a:defRPr/>
              </a:pPr>
              <a:t>21/4/2015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C7A4C73-4D12-44C8-9C55-5389AE46AA8E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02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2C17E-7C54-4B50-8EEC-010805E9D35D}" type="datetimeFigureOut">
              <a:rPr lang="el-GR">
                <a:solidFill>
                  <a:prstClr val="black"/>
                </a:solidFill>
              </a:rPr>
              <a:pPr>
                <a:defRPr/>
              </a:pPr>
              <a:t>21/4/2015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4ECE0-3F2F-48E3-9060-7E57ED2F0DB9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70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84BAC-FF43-432E-B966-95BCAC3C4343}" type="datetimeFigureOut">
              <a:rPr lang="el-GR">
                <a:solidFill>
                  <a:prstClr val="black"/>
                </a:solidFill>
              </a:rPr>
              <a:pPr>
                <a:defRPr/>
              </a:pPr>
              <a:t>21/4/2015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C04F9-A6EB-4665-9C15-68EFDE542B27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05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FB9A456-8ADB-4331-952B-FD1A74DE61B4}" type="datetimeFigureOut">
              <a:rPr lang="el-GR"/>
              <a:pPr>
                <a:defRPr/>
              </a:pPr>
              <a:t>21/4/2015</a:t>
            </a:fld>
            <a:endParaRPr lang="el-G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8EAFB0-5078-4944-BA29-6ED774217E7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9996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F70C20F-F077-43AF-AF6C-BE3E5EA43744}" type="datetimeFigureOut">
              <a:rPr lang="el-GR"/>
              <a:pPr>
                <a:defRPr/>
              </a:pPr>
              <a:t>21/4/2015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8B90403-5FB6-4134-AD9F-9AD5694406E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2012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9BBE5A8-CA8C-423E-A7CF-9A17576D6875}" type="datetimeFigureOut">
              <a:rPr lang="el-GR"/>
              <a:pPr>
                <a:defRPr/>
              </a:pPr>
              <a:t>21/4/2015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4CBFED-6D59-4D45-B61F-F006D9E69C3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2162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F435FFC-C5F4-4BB5-B404-21CFDD514062}" type="datetimeFigureOut">
              <a:rPr lang="el-GR"/>
              <a:pPr>
                <a:defRPr/>
              </a:pPr>
              <a:t>21/4/2015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DF2E9B-1496-414E-A679-4BC22AF4B34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7002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6D125-F604-43E9-9F7E-4D5D00B52B03}" type="datetimeFigureOut">
              <a:rPr lang="el-GR"/>
              <a:pPr>
                <a:defRPr/>
              </a:pPr>
              <a:t>21/4/2015</a:t>
            </a:fld>
            <a:endParaRPr lang="el-GR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AF0C2-0608-4B94-A939-D81E7A40C40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122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BA9A424-D6C3-49AF-9E59-79CA2107CBC5}" type="datetimeFigureOut">
              <a:rPr lang="el-GR"/>
              <a:pPr>
                <a:defRPr/>
              </a:pPr>
              <a:t>21/4/2015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A9D751-EB51-4C54-BE56-CA7A9173B44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9099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954338B-7C24-4F46-A274-22A6A27A276C}" type="datetimeFigureOut">
              <a:rPr lang="el-GR"/>
              <a:pPr>
                <a:defRPr/>
              </a:pPr>
              <a:t>21/4/2015</a:t>
            </a:fld>
            <a:endParaRPr lang="el-GR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C7A4C73-4D12-44C8-9C55-5389AE46AA8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5158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text styles</a:t>
            </a:r>
          </a:p>
          <a:p>
            <a:pPr lvl="1"/>
            <a:r>
              <a:rPr lang="en-US" altLang="el-GR" smtClean="0"/>
              <a:t>Second level</a:t>
            </a:r>
          </a:p>
          <a:p>
            <a:pPr lvl="2"/>
            <a:r>
              <a:rPr lang="en-US" altLang="el-GR" smtClean="0"/>
              <a:t>Third level</a:t>
            </a:r>
          </a:p>
          <a:p>
            <a:pPr lvl="3"/>
            <a:r>
              <a:rPr lang="en-US" altLang="el-GR" smtClean="0"/>
              <a:t>Fourth level</a:t>
            </a:r>
          </a:p>
          <a:p>
            <a:pPr lvl="4"/>
            <a:r>
              <a:rPr lang="en-US" altLang="el-GR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430ACC4-7E51-447A-8C39-60D999B6C5A3}" type="datetimeFigureOut">
              <a:rPr lang="el-GR"/>
              <a:pPr>
                <a:defRPr/>
              </a:pPr>
              <a:t>21/4/2015</a:t>
            </a:fld>
            <a:endParaRPr lang="el-G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283DF45-3CFC-410E-943E-5AE56D334A8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9" r:id="rId2"/>
    <p:sldLayoutId id="2147483714" r:id="rId3"/>
    <p:sldLayoutId id="2147483715" r:id="rId4"/>
    <p:sldLayoutId id="2147483716" r:id="rId5"/>
    <p:sldLayoutId id="2147483717" r:id="rId6"/>
    <p:sldLayoutId id="2147483710" r:id="rId7"/>
    <p:sldLayoutId id="2147483718" r:id="rId8"/>
    <p:sldLayoutId id="2147483719" r:id="rId9"/>
    <p:sldLayoutId id="2147483711" r:id="rId10"/>
    <p:sldLayoutId id="21474837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text styles</a:t>
            </a:r>
          </a:p>
          <a:p>
            <a:pPr lvl="1"/>
            <a:r>
              <a:rPr lang="en-US" altLang="el-GR" smtClean="0"/>
              <a:t>Second level</a:t>
            </a:r>
          </a:p>
          <a:p>
            <a:pPr lvl="2"/>
            <a:r>
              <a:rPr lang="en-US" altLang="el-GR" smtClean="0"/>
              <a:t>Third level</a:t>
            </a:r>
          </a:p>
          <a:p>
            <a:pPr lvl="3"/>
            <a:r>
              <a:rPr lang="en-US" altLang="el-GR" smtClean="0"/>
              <a:t>Fourth level</a:t>
            </a:r>
          </a:p>
          <a:p>
            <a:pPr lvl="4"/>
            <a:r>
              <a:rPr lang="en-US" altLang="el-GR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430ACC4-7E51-447A-8C39-60D999B6C5A3}" type="datetimeFigureOut">
              <a:rPr lang="el-GR">
                <a:solidFill>
                  <a:prstClr val="black"/>
                </a:solidFill>
              </a:rPr>
              <a:pPr>
                <a:defRPr/>
              </a:pPr>
              <a:t>21/4/2015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283DF45-3CFC-410E-943E-5AE56D334A8C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4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7" Type="http://schemas.openxmlformats.org/officeDocument/2006/relationships/image" Target="../media/image8.png"/><Relationship Id="rId2" Type="http://schemas.microsoft.com/office/2007/relationships/media" Target="../media/media1.wmv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17.wav"/><Relationship Id="rId7" Type="http://schemas.openxmlformats.org/officeDocument/2006/relationships/image" Target="../media/image4.jpeg"/><Relationship Id="rId2" Type="http://schemas.microsoft.com/office/2007/relationships/media" Target="../media/media17.wav"/><Relationship Id="rId1" Type="http://schemas.openxmlformats.org/officeDocument/2006/relationships/themeOverride" Target="../theme/themeOverride14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18.wav"/><Relationship Id="rId10" Type="http://schemas.openxmlformats.org/officeDocument/2006/relationships/image" Target="../media/image44.png"/><Relationship Id="rId4" Type="http://schemas.microsoft.com/office/2007/relationships/media" Target="../media/media18.wav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wmv"/><Relationship Id="rId7" Type="http://schemas.openxmlformats.org/officeDocument/2006/relationships/image" Target="../media/image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3" Type="http://schemas.microsoft.com/office/2007/relationships/media" Target="../media/media4.WAV"/><Relationship Id="rId7" Type="http://schemas.microsoft.com/office/2007/relationships/media" Target="../media/media7.WAV"/><Relationship Id="rId12" Type="http://schemas.openxmlformats.org/officeDocument/2006/relationships/image" Target="../media/image15.jpe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audio" Target="../media/media6.WAV"/><Relationship Id="rId11" Type="http://schemas.openxmlformats.org/officeDocument/2006/relationships/image" Target="../media/image14.jpeg"/><Relationship Id="rId5" Type="http://schemas.microsoft.com/office/2007/relationships/media" Target="../media/media6.WAV"/><Relationship Id="rId10" Type="http://schemas.openxmlformats.org/officeDocument/2006/relationships/image" Target="../media/image13.jpeg"/><Relationship Id="rId4" Type="http://schemas.microsoft.com/office/2007/relationships/media" Target="../media/media5.WAV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jpg"/><Relationship Id="rId3" Type="http://schemas.microsoft.com/office/2007/relationships/hdphoto" Target="../media/hdphoto1.wdp"/><Relationship Id="rId7" Type="http://schemas.openxmlformats.org/officeDocument/2006/relationships/image" Target="../media/image20.jpg"/><Relationship Id="rId12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11" Type="http://schemas.microsoft.com/office/2007/relationships/hdphoto" Target="../media/hdphoto3.wdp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jpg"/><Relationship Id="rId3" Type="http://schemas.microsoft.com/office/2007/relationships/hdphoto" Target="../media/hdphoto1.wdp"/><Relationship Id="rId7" Type="http://schemas.openxmlformats.org/officeDocument/2006/relationships/image" Target="../media/image20.jpg"/><Relationship Id="rId12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11" Type="http://schemas.microsoft.com/office/2007/relationships/hdphoto" Target="../media/hdphoto3.wdp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microsoft.com/office/2007/relationships/hdphoto" Target="../media/hdphoto2.wdp"/><Relationship Id="rId1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media" Target="../media/media9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5" Type="http://schemas.microsoft.com/office/2007/relationships/media" Target="../media/media10.wav"/><Relationship Id="rId10" Type="http://schemas.openxmlformats.org/officeDocument/2006/relationships/image" Target="../media/image28.png"/><Relationship Id="rId4" Type="http://schemas.openxmlformats.org/officeDocument/2006/relationships/audio" Target="../media/media9.wav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33.jpeg"/><Relationship Id="rId3" Type="http://schemas.microsoft.com/office/2007/relationships/media" Target="../media/media12.wav"/><Relationship Id="rId7" Type="http://schemas.microsoft.com/office/2007/relationships/media" Target="../media/media14.wav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2.jpg"/><Relationship Id="rId2" Type="http://schemas.openxmlformats.org/officeDocument/2006/relationships/audio" Target="../media/media11.wav"/><Relationship Id="rId16" Type="http://schemas.openxmlformats.org/officeDocument/2006/relationships/image" Target="../media/image31.jpg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11" Type="http://schemas.microsoft.com/office/2007/relationships/media" Target="../media/media16.wav"/><Relationship Id="rId5" Type="http://schemas.microsoft.com/office/2007/relationships/media" Target="../media/media13.wav"/><Relationship Id="rId15" Type="http://schemas.openxmlformats.org/officeDocument/2006/relationships/image" Target="../media/image30.jpg"/><Relationship Id="rId10" Type="http://schemas.microsoft.com/office/2007/relationships/media" Target="../media/media15.wav"/><Relationship Id="rId19" Type="http://schemas.openxmlformats.org/officeDocument/2006/relationships/image" Target="../media/image34.png"/><Relationship Id="rId4" Type="http://schemas.openxmlformats.org/officeDocument/2006/relationships/audio" Target="../media/media12.wav"/><Relationship Id="rId9" Type="http://schemas.openxmlformats.org/officeDocument/2006/relationships/audio" Target="NULL" TargetMode="External"/><Relationship Id="rId1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107504" y="413956"/>
            <a:ext cx="8424862" cy="1200150"/>
          </a:xfrm>
        </p:spPr>
        <p:txBody>
          <a:bodyPr>
            <a:prstTxWarp prst="textDeflate">
              <a:avLst/>
            </a:prstTxWarp>
          </a:bodyPr>
          <a:lstStyle/>
          <a:p>
            <a:pPr marR="0" algn="ctr" eaLnBrk="1" hangingPunct="1"/>
            <a:r>
              <a:rPr lang="el-GR" altLang="el-GR" sz="3600" dirty="0" smtClean="0"/>
              <a:t>«</a:t>
            </a:r>
            <a:r>
              <a:rPr lang="el-GR" altLang="el-GR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el-GR" altLang="el-GR" sz="3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el-GR" altLang="el-GR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l-GR" altLang="el-GR" sz="36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el-GR" altLang="el-GR" sz="36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</a:t>
            </a:r>
            <a:r>
              <a:rPr lang="el-GR" altLang="el-GR" sz="3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</a:t>
            </a:r>
            <a:r>
              <a:rPr lang="el-GR" altLang="el-GR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el-GR" altLang="el-GR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ί</a:t>
            </a:r>
            <a:r>
              <a:rPr lang="el-GR" altLang="el-G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l-GR" altLang="el-GR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</a:t>
            </a:r>
            <a:r>
              <a:rPr lang="el-GR" altLang="el-GR" sz="3600" dirty="0" smtClean="0"/>
              <a:t>» Φωνής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1720" y="5877272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Εργαστήριο Πολυμέσων</a:t>
            </a:r>
          </a:p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Τμήμα Επιστήμης Υπολογιστών</a:t>
            </a:r>
          </a:p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Παρουσίαση:  Γιώργος Καφεντζής &amp; Μαρία Κουτσογιαννάκη</a:t>
            </a:r>
            <a:endParaRPr lang="el-G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76275"/>
            <a:ext cx="1654688" cy="1654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9512" y="44624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464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Ημερίδα Τμήματος Επιστήμης Υπολογιστών για μαθητές Λυκείων</a:t>
            </a:r>
            <a:endParaRPr lang="el-GR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0" y="1640372"/>
            <a:ext cx="2808312" cy="17785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17" y="1640372"/>
            <a:ext cx="3516114" cy="22337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1600" y="3789040"/>
            <a:ext cx="7572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60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Πρόσεχε πώς μιλάς!!!</a:t>
            </a:r>
            <a:endParaRPr lang="el-GR" sz="6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25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5877272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Εργαστήριο Πολυμέσων</a:t>
            </a:r>
          </a:p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Τμήμα Επιστήμης Υπολογιστών</a:t>
            </a:r>
          </a:p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Παρουσίαση:  Μαρία Κουτσογιαννάκη</a:t>
            </a:r>
            <a:endParaRPr lang="el-G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76275"/>
            <a:ext cx="1654688" cy="1654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9512" y="44624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464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Ημερίδα Τμήματος Επιστήμης Υπολογιστών για μαθητές Λυκείων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49398"/>
            <a:ext cx="3516114" cy="22337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3568" y="2783188"/>
            <a:ext cx="7572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6000" dirty="0" smtClean="0">
                <a:solidFill>
                  <a:srgbClr val="F4E7ED">
                    <a:lumMod val="50000"/>
                  </a:srgbClr>
                </a:solidFill>
                <a:latin typeface="Comic Sans MS" panose="030F0702030302020204" pitchFamily="66" charset="0"/>
              </a:rPr>
              <a:t>Πρόσεχε πώς μιλάς!!!</a:t>
            </a:r>
            <a:endParaRPr lang="el-GR" sz="6000" dirty="0">
              <a:solidFill>
                <a:srgbClr val="F4E7ED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6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587727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Εργαστήριο Πολυμέσων</a:t>
            </a:r>
          </a:p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Τμήμα Επιστήμης Υπολογιστών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76275"/>
            <a:ext cx="1654688" cy="1654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9512" y="44624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464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Ημερίδα Τμήματος Επιστήμης Υπολογιστών για μαθητές Λυκείων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18" name="Content Placeholder 3" descr="ανατομια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11560" y="476672"/>
            <a:ext cx="3451848" cy="293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504" y="3645024"/>
            <a:ext cx="460851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prstClr val="black"/>
                </a:solidFill>
              </a:rPr>
              <a:t>Στατιστική: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>
                <a:solidFill>
                  <a:prstClr val="black"/>
                </a:solidFill>
              </a:rPr>
              <a:t> Άνδρες: 120 </a:t>
            </a:r>
            <a:r>
              <a:rPr lang="en-GB" dirty="0" smtClean="0">
                <a:solidFill>
                  <a:prstClr val="black"/>
                </a:solidFill>
              </a:rPr>
              <a:t>Hz (</a:t>
            </a:r>
            <a:r>
              <a:rPr lang="el-GR" dirty="0" smtClean="0">
                <a:solidFill>
                  <a:prstClr val="black"/>
                </a:solidFill>
              </a:rPr>
              <a:t>περίοδοι/δευτ.)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>
                <a:solidFill>
                  <a:prstClr val="black"/>
                </a:solidFill>
              </a:rPr>
              <a:t> Γυναίκες: 210 </a:t>
            </a:r>
            <a:r>
              <a:rPr lang="en-GB" dirty="0" smtClean="0">
                <a:solidFill>
                  <a:prstClr val="black"/>
                </a:solidFill>
              </a:rPr>
              <a:t>Hz (</a:t>
            </a:r>
            <a:r>
              <a:rPr lang="el-GR" dirty="0" smtClean="0">
                <a:solidFill>
                  <a:prstClr val="black"/>
                </a:solidFill>
              </a:rPr>
              <a:t>περίοδοι/δευτ.)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>
                <a:solidFill>
                  <a:prstClr val="black"/>
                </a:solidFill>
              </a:rPr>
              <a:t> Παιδιά: 330 </a:t>
            </a:r>
            <a:r>
              <a:rPr lang="en-GB" dirty="0" smtClean="0">
                <a:solidFill>
                  <a:prstClr val="black"/>
                </a:solidFill>
              </a:rPr>
              <a:t>Hz (</a:t>
            </a:r>
            <a:r>
              <a:rPr lang="el-GR" dirty="0" smtClean="0">
                <a:solidFill>
                  <a:prstClr val="black"/>
                </a:solidFill>
              </a:rPr>
              <a:t>περίοδοι/δευτ.)</a:t>
            </a:r>
          </a:p>
        </p:txBody>
      </p:sp>
      <p:pic>
        <p:nvPicPr>
          <p:cNvPr id="2" name="vocal_folds_vibration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60032" y="476672"/>
            <a:ext cx="3912096" cy="293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75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587727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Εργαστήριο Πολυμέσων</a:t>
            </a:r>
          </a:p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Τμήμα Επιστήμης Υπολογιστών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76275"/>
            <a:ext cx="1654688" cy="1654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467544" y="1052736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marR="64008" eaLnBrk="0" hangingPunct="0">
              <a:spcBef>
                <a:spcPts val="400"/>
              </a:spcBef>
              <a:buClr>
                <a:srgbClr val="B83D68"/>
              </a:buClr>
              <a:buSzPct val="68000"/>
              <a:defRPr/>
            </a:pPr>
            <a:r>
              <a:rPr lang="el-GR" sz="2000" dirty="0" smtClean="0">
                <a:latin typeface="Lucida Sans Unicode"/>
              </a:rPr>
              <a:t>Υπερβολική χρήση της φωνής μας</a:t>
            </a:r>
          </a:p>
          <a:p>
            <a:pPr marR="64008" algn="r" eaLnBrk="0" hangingPunct="0">
              <a:spcBef>
                <a:spcPts val="400"/>
              </a:spcBef>
              <a:buClr>
                <a:srgbClr val="B83D68"/>
              </a:buClr>
              <a:buSzPct val="68000"/>
              <a:buFont typeface="Arial" pitchFamily="34" charset="0"/>
              <a:buChar char="•"/>
              <a:defRPr/>
            </a:pPr>
            <a:endParaRPr lang="el-GR" sz="2000" dirty="0" smtClean="0">
              <a:latin typeface="Lucida Sans Unicode"/>
            </a:endParaRPr>
          </a:p>
          <a:p>
            <a:pPr marR="64008" eaLnBrk="0" hangingPunct="0">
              <a:spcBef>
                <a:spcPts val="400"/>
              </a:spcBef>
              <a:buClr>
                <a:srgbClr val="B83D68"/>
              </a:buClr>
              <a:buSzPct val="68000"/>
              <a:buFont typeface="Arial" pitchFamily="34" charset="0"/>
              <a:buChar char="•"/>
              <a:defRPr/>
            </a:pPr>
            <a:r>
              <a:rPr lang="el-GR" sz="2000" dirty="0" smtClean="0">
                <a:latin typeface="Lucida Sans Unicode"/>
              </a:rPr>
              <a:t>    Πολύποδες</a:t>
            </a:r>
          </a:p>
          <a:p>
            <a:pPr marR="64008" eaLnBrk="0" hangingPunct="0">
              <a:spcBef>
                <a:spcPts val="400"/>
              </a:spcBef>
              <a:buClr>
                <a:srgbClr val="B83D68"/>
              </a:buClr>
              <a:buSzPct val="68000"/>
              <a:buFont typeface="Arial" pitchFamily="34" charset="0"/>
              <a:buChar char="•"/>
              <a:defRPr/>
            </a:pPr>
            <a:r>
              <a:rPr lang="el-GR" sz="2000" dirty="0" smtClean="0">
                <a:latin typeface="Lucida Sans Unicode"/>
              </a:rPr>
              <a:t>    Κύστεις</a:t>
            </a:r>
          </a:p>
          <a:p>
            <a:pPr marR="64008" eaLnBrk="0" hangingPunct="0">
              <a:spcBef>
                <a:spcPts val="400"/>
              </a:spcBef>
              <a:buClr>
                <a:srgbClr val="B83D68"/>
              </a:buClr>
              <a:buSzPct val="68000"/>
              <a:buFont typeface="Arial" pitchFamily="34" charset="0"/>
              <a:buChar char="•"/>
              <a:defRPr/>
            </a:pPr>
            <a:r>
              <a:rPr lang="el-GR" sz="2000" dirty="0" smtClean="0">
                <a:latin typeface="Lucida Sans Unicode"/>
              </a:rPr>
              <a:t>    Οζίδια</a:t>
            </a:r>
          </a:p>
          <a:p>
            <a:pPr marR="64008" eaLnBrk="0" hangingPunct="0">
              <a:spcBef>
                <a:spcPts val="400"/>
              </a:spcBef>
              <a:buClr>
                <a:srgbClr val="B83D68"/>
              </a:buClr>
              <a:buSzPct val="68000"/>
              <a:buFont typeface="Arial" pitchFamily="34" charset="0"/>
              <a:buChar char="•"/>
              <a:defRPr/>
            </a:pPr>
            <a:endParaRPr lang="el-GR" sz="2000" dirty="0" smtClean="0">
              <a:latin typeface="Lucida Sans Unicode"/>
            </a:endParaRPr>
          </a:p>
          <a:p>
            <a:pPr marL="342900" marR="64008" indent="-342900" eaLnBrk="0" hangingPunct="0">
              <a:spcBef>
                <a:spcPts val="400"/>
              </a:spcBef>
              <a:buClr>
                <a:srgbClr val="B83D68"/>
              </a:buClr>
              <a:buSzPct val="68000"/>
              <a:buFont typeface="Wingdings" panose="05000000000000000000" pitchFamily="2" charset="2"/>
              <a:buChar char="Ø"/>
              <a:defRPr/>
            </a:pPr>
            <a:r>
              <a:rPr lang="el-GR" sz="2800" b="1" dirty="0" smtClean="0">
                <a:latin typeface="Lucida Sans Unicode"/>
              </a:rPr>
              <a:t> Μείωση καπνού και του αλκοόλ </a:t>
            </a:r>
          </a:p>
          <a:p>
            <a:pPr marL="457200" marR="64008" indent="-457200" eaLnBrk="0" hangingPunct="0">
              <a:spcBef>
                <a:spcPts val="400"/>
              </a:spcBef>
              <a:buClr>
                <a:srgbClr val="B83D68"/>
              </a:buClr>
              <a:buSzPct val="68000"/>
              <a:buFont typeface="Wingdings" panose="05000000000000000000" pitchFamily="2" charset="2"/>
              <a:buChar char="Ø"/>
              <a:defRPr/>
            </a:pPr>
            <a:r>
              <a:rPr lang="el-GR" sz="2800" b="1" dirty="0" smtClean="0">
                <a:latin typeface="Lucida Sans Unicode"/>
              </a:rPr>
              <a:t>Μην ανταγωνίζεστε τον θόρυβο </a:t>
            </a:r>
          </a:p>
          <a:p>
            <a:pPr marL="457200" marR="64008" indent="-457200" eaLnBrk="0" hangingPunct="0">
              <a:spcBef>
                <a:spcPts val="400"/>
              </a:spcBef>
              <a:buClr>
                <a:srgbClr val="B83D68"/>
              </a:buClr>
              <a:buSzPct val="68000"/>
              <a:buFont typeface="Wingdings" panose="05000000000000000000" pitchFamily="2" charset="2"/>
              <a:buChar char="Ø"/>
              <a:defRPr/>
            </a:pPr>
            <a:r>
              <a:rPr lang="el-GR" sz="2800" b="1" dirty="0" smtClean="0">
                <a:latin typeface="Lucida Sans Unicode"/>
              </a:rPr>
              <a:t>Πίνετε νερό όταν μιλάτε για πολύ ώρα</a:t>
            </a:r>
          </a:p>
          <a:p>
            <a:pPr marL="457200" marR="64008" indent="-457200" eaLnBrk="0" hangingPunct="0">
              <a:spcBef>
                <a:spcPts val="400"/>
              </a:spcBef>
              <a:buClr>
                <a:srgbClr val="B83D68"/>
              </a:buClr>
              <a:buSzPct val="68000"/>
              <a:buFont typeface="Wingdings" panose="05000000000000000000" pitchFamily="2" charset="2"/>
              <a:buChar char="Ø"/>
              <a:defRPr/>
            </a:pPr>
            <a:r>
              <a:rPr lang="el-GR" sz="2800" b="1" dirty="0" smtClean="0">
                <a:latin typeface="Lucida Sans Unicode"/>
              </a:rPr>
              <a:t>Μην μιλάτε όταν δε μπορείτε</a:t>
            </a:r>
          </a:p>
          <a:p>
            <a:pPr marR="64008" algn="r" eaLnBrk="0" hangingPunct="0">
              <a:spcBef>
                <a:spcPts val="400"/>
              </a:spcBef>
              <a:buClr>
                <a:srgbClr val="B83D68"/>
              </a:buClr>
              <a:buSzPct val="68000"/>
              <a:buFont typeface="Wingdings 3" pitchFamily="18" charset="2"/>
              <a:buNone/>
              <a:defRPr/>
            </a:pPr>
            <a:endParaRPr lang="el-GR" sz="2700" dirty="0">
              <a:latin typeface="Lucida Sans Unicode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b">
            <a:normAutofit fontScale="9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eaLnBrk="0" hangingPunct="0">
              <a:defRPr/>
            </a:pPr>
            <a:r>
              <a:rPr lang="el-GR" sz="4400" b="1" dirty="0" smtClean="0">
                <a:solidFill>
                  <a:srgbClr val="F4E7E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  <a:t>Πρόσεχε πώς μιλάς!!!</a:t>
            </a:r>
            <a:br>
              <a:rPr lang="el-GR" sz="4400" b="1" dirty="0" smtClean="0">
                <a:solidFill>
                  <a:srgbClr val="F4E7E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el-GR" sz="4800" dirty="0">
              <a:solidFill>
                <a:srgbClr val="B13F9A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Lucida Sans Unicod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522874"/>
            <a:ext cx="1800200" cy="1618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5" y="1522874"/>
            <a:ext cx="2160239" cy="1618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22873"/>
            <a:ext cx="1944215" cy="161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20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587727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Εργαστήριο Πολυμέσων</a:t>
            </a:r>
          </a:p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Τμήμα Επιστήμης Υπολογιστών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76275"/>
            <a:ext cx="1654688" cy="1654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9512" y="44624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464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Ημερίδα Τμήματος Επιστήμης Υπολογιστών για μαθητές Λυκείων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052736"/>
            <a:ext cx="680085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9181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587727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Εργαστήριο Πολυμέσων</a:t>
            </a:r>
          </a:p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Τμήμα Επιστήμης Υπολογιστών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76275"/>
            <a:ext cx="1654688" cy="1654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9512" y="44624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464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Ημερίδα Τμήματος Επιστήμης Υπολογιστών για μαθητές Λυκείων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://1.bp.blogspot.com/-OZaqqaqBD2A/UGh8m1OXgMI/AAAAAAAADbs/RYFrtX7srtc/s1600/voic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66" y="764704"/>
            <a:ext cx="4224469" cy="3168352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764704"/>
            <a:ext cx="43434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4287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587727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Εργαστήριο Πολυμέσων</a:t>
            </a:r>
          </a:p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Τμήμα Επιστήμης Υπολογιστών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76275"/>
            <a:ext cx="1654688" cy="1654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9512" y="44624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464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Ημερίδα Τμήματος Επιστήμης Υπολογιστών για μαθητές Λυκείων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76672"/>
            <a:ext cx="835292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ke0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979168" y="4725144"/>
            <a:ext cx="304800" cy="304800"/>
          </a:xfrm>
          <a:prstGeom prst="rect">
            <a:avLst/>
          </a:prstGeom>
        </p:spPr>
      </p:pic>
      <p:pic>
        <p:nvPicPr>
          <p:cNvPr id="9" name="ake0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227640" y="4725144"/>
            <a:ext cx="304800" cy="30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1245" y="4680432"/>
            <a:ext cx="223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Πριν την επέμβαση:</a:t>
            </a:r>
            <a:endParaRPr lang="el-GR" dirty="0"/>
          </a:p>
        </p:txBody>
      </p:sp>
      <p:sp>
        <p:nvSpPr>
          <p:cNvPr id="11" name="TextBox 10"/>
          <p:cNvSpPr txBox="1"/>
          <p:nvPr/>
        </p:nvSpPr>
        <p:spPr>
          <a:xfrm>
            <a:off x="5719717" y="4661260"/>
            <a:ext cx="230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Μετά την επέμβαση: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75673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587727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Εργαστήριο Πολυμέσων</a:t>
            </a:r>
          </a:p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Τμήμα Επιστήμης Υπολογιστών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76275"/>
            <a:ext cx="1654688" cy="1654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9512" y="44624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464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Ημερίδα Τμήματος Επιστήμης Υπολογιστών για μαθητές Λυκείων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38914" name="Picture 2" descr="http://spiti.pblogs.gr/files/86115-arkas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501" y="1017402"/>
            <a:ext cx="5207476" cy="3280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81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107504" y="413956"/>
            <a:ext cx="8424862" cy="1200150"/>
          </a:xfrm>
        </p:spPr>
        <p:txBody>
          <a:bodyPr>
            <a:prstTxWarp prst="textDeflate">
              <a:avLst/>
            </a:prstTxWarp>
          </a:bodyPr>
          <a:lstStyle/>
          <a:p>
            <a:pPr marR="0" algn="ctr" eaLnBrk="1" hangingPunct="1"/>
            <a:r>
              <a:rPr lang="el-GR" altLang="el-GR" sz="3600" dirty="0" smtClean="0"/>
              <a:t>«</a:t>
            </a:r>
            <a:r>
              <a:rPr lang="el-GR" altLang="el-GR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el-GR" altLang="el-GR" sz="3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el-GR" altLang="el-GR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l-GR" altLang="el-GR" sz="36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el-GR" altLang="el-GR" sz="36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</a:t>
            </a:r>
            <a:r>
              <a:rPr lang="el-GR" altLang="el-GR" sz="3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</a:t>
            </a:r>
            <a:r>
              <a:rPr lang="el-GR" altLang="el-GR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el-GR" altLang="el-GR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ί</a:t>
            </a:r>
            <a:r>
              <a:rPr lang="el-GR" altLang="el-G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l-GR" altLang="el-GR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</a:t>
            </a:r>
            <a:r>
              <a:rPr lang="el-GR" altLang="el-GR" sz="3600" dirty="0" smtClean="0"/>
              <a:t>» Φωνής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1720" y="5877272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Εργαστήριο Πολυμέσων</a:t>
            </a:r>
          </a:p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Τμήμα Επιστήμης Υπολογιστών</a:t>
            </a:r>
          </a:p>
          <a:p>
            <a:pPr algn="r"/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Παρουσίαση:  Γιώργος Καφεντζής</a:t>
            </a:r>
            <a:endParaRPr lang="el-G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76275"/>
            <a:ext cx="1654688" cy="1654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9512" y="44624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464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Ημερίδα Τμήματος Επιστήμης Υπολογιστών για μαθητές Λυκείων</a:t>
            </a:r>
            <a:endParaRPr lang="el-GR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00808"/>
            <a:ext cx="5022287" cy="318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46" y="23210"/>
            <a:ext cx="2569302" cy="268571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507288" cy="4525962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dirty="0" smtClean="0"/>
              <a:t>Βασικές Αρχές Παραγωγής Φωνής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l-GR" dirty="0" smtClean="0"/>
              <a:t>Δυο στάδια:</a:t>
            </a:r>
          </a:p>
          <a:p>
            <a:pPr marL="859536" lvl="2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l-GR" dirty="0" smtClean="0"/>
              <a:t>Πηγή (</a:t>
            </a:r>
            <a:r>
              <a:rPr lang="el-GR" b="1" dirty="0" smtClean="0">
                <a:solidFill>
                  <a:srgbClr val="00B050"/>
                </a:solidFill>
              </a:rPr>
              <a:t>φωνητικές χορδές</a:t>
            </a:r>
            <a:r>
              <a:rPr lang="el-GR" dirty="0" smtClean="0"/>
              <a:t>)</a:t>
            </a:r>
          </a:p>
          <a:p>
            <a:pPr marL="859536" lvl="2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l-GR" dirty="0" smtClean="0"/>
              <a:t>Φίλτρο (</a:t>
            </a:r>
            <a:r>
              <a:rPr lang="el-GR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στοματική</a:t>
            </a:r>
            <a:r>
              <a:rPr lang="el-GR" dirty="0" smtClean="0"/>
              <a:t> </a:t>
            </a:r>
            <a:r>
              <a:rPr lang="el-G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κοιλότητα</a:t>
            </a:r>
            <a:r>
              <a:rPr lang="el-GR" dirty="0" smtClean="0"/>
              <a:t>)</a:t>
            </a:r>
            <a:endParaRPr lang="el-GR" dirty="0"/>
          </a:p>
          <a:p>
            <a:pPr marL="859536" lvl="2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endParaRPr lang="el-GR" dirty="0" smtClean="0"/>
          </a:p>
          <a:p>
            <a:pPr marL="621411" lvl="1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l-GR" dirty="0" smtClean="0"/>
              <a:t> Φωνητικές χορδές          Στοματική Κοιλότητα (</a:t>
            </a:r>
            <a:r>
              <a:rPr lang="en-US" dirty="0" smtClean="0"/>
              <a:t>MRI)</a:t>
            </a:r>
            <a:endParaRPr lang="el-GR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/>
              <a:t>«</a:t>
            </a:r>
            <a:r>
              <a:rPr lang="el-GR" altLang="el-GR" sz="4400" dirty="0">
                <a:solidFill>
                  <a:srgbClr val="FF0000"/>
                </a:solidFill>
              </a:rPr>
              <a:t>Π</a:t>
            </a:r>
            <a:r>
              <a:rPr lang="el-GR" altLang="el-GR" sz="4400" dirty="0">
                <a:solidFill>
                  <a:schemeClr val="accent2">
                    <a:lumMod val="75000"/>
                  </a:schemeClr>
                </a:solidFill>
              </a:rPr>
              <a:t>λ</a:t>
            </a:r>
            <a:r>
              <a:rPr lang="el-GR" altLang="el-GR" sz="4400" dirty="0">
                <a:solidFill>
                  <a:srgbClr val="00B0F0"/>
                </a:solidFill>
              </a:rPr>
              <a:t>α</a:t>
            </a:r>
            <a:r>
              <a:rPr lang="el-GR" altLang="el-G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σ</a:t>
            </a:r>
            <a:r>
              <a:rPr lang="el-GR" altLang="el-GR" sz="4400" dirty="0">
                <a:solidFill>
                  <a:schemeClr val="bg2">
                    <a:lumMod val="75000"/>
                  </a:schemeClr>
                </a:solidFill>
              </a:rPr>
              <a:t>τ</a:t>
            </a:r>
            <a:r>
              <a:rPr lang="el-GR" altLang="el-GR" sz="4400" dirty="0">
                <a:solidFill>
                  <a:srgbClr val="92D050"/>
                </a:solidFill>
              </a:rPr>
              <a:t>ε</a:t>
            </a:r>
            <a:r>
              <a:rPr lang="el-GR" altLang="el-GR" sz="4400" dirty="0">
                <a:solidFill>
                  <a:srgbClr val="FFC000"/>
                </a:solidFill>
              </a:rPr>
              <a:t>λ</a:t>
            </a:r>
            <a:r>
              <a:rPr lang="el-GR" altLang="el-GR" sz="4400" dirty="0">
                <a:solidFill>
                  <a:srgbClr val="FF0000"/>
                </a:solidFill>
              </a:rPr>
              <a:t>ί</a:t>
            </a:r>
            <a:r>
              <a:rPr lang="el-GR" altLang="el-G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l-GR" altLang="el-GR" sz="4400" dirty="0">
                <a:solidFill>
                  <a:srgbClr val="0070C0"/>
                </a:solidFill>
              </a:rPr>
              <a:t>η</a:t>
            </a:r>
            <a:r>
              <a:rPr lang="el-GR" dirty="0" smtClean="0"/>
              <a:t>» Φωνής</a:t>
            </a:r>
            <a:br>
              <a:rPr lang="el-GR" dirty="0" smtClean="0"/>
            </a:br>
            <a:endParaRPr lang="el-GR" dirty="0"/>
          </a:p>
        </p:txBody>
      </p:sp>
      <p:pic>
        <p:nvPicPr>
          <p:cNvPr id="4" name="vocal_folds_vibr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9632" y="4005064"/>
            <a:ext cx="2664296" cy="2286000"/>
          </a:xfrm>
          <a:prstGeom prst="rect">
            <a:avLst/>
          </a:prstGeom>
        </p:spPr>
      </p:pic>
      <p:pic>
        <p:nvPicPr>
          <p:cNvPr id="5" name="usctimit_mri_f1_001_005_withaudio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78059" y="3981179"/>
            <a:ext cx="2278317" cy="2278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Μοντελοποίηση</a:t>
            </a:r>
          </a:p>
          <a:p>
            <a:pPr lvl="1" eaLnBrk="1" hangingPunct="1"/>
            <a:r>
              <a:rPr lang="el-GR" altLang="el-GR" sz="1600" dirty="0" smtClean="0"/>
              <a:t>«Παίζοντας» με παραμέτρους του σήματος</a:t>
            </a:r>
          </a:p>
          <a:p>
            <a:pPr lvl="2" eaLnBrk="1" hangingPunct="1"/>
            <a:r>
              <a:rPr lang="el-GR" altLang="el-GR" sz="1600" dirty="0" smtClean="0"/>
              <a:t>Ανάλυση σε Ημίτονα</a:t>
            </a:r>
            <a:endParaRPr lang="en-US" altLang="el-GR" sz="1600" dirty="0" smtClean="0"/>
          </a:p>
          <a:p>
            <a:pPr marL="630238" lvl="2" indent="0" eaLnBrk="1" hangingPunct="1">
              <a:buNone/>
            </a:pPr>
            <a:endParaRPr lang="en-US" altLang="el-GR" sz="1600" dirty="0" smtClean="0"/>
          </a:p>
          <a:p>
            <a:pPr lvl="2" eaLnBrk="1" hangingPunct="1"/>
            <a:endParaRPr lang="en-US" altLang="el-GR" sz="1600" dirty="0"/>
          </a:p>
          <a:p>
            <a:pPr lvl="2" eaLnBrk="1" hangingPunct="1"/>
            <a:endParaRPr lang="en-US" altLang="el-GR" sz="1600" dirty="0" smtClean="0"/>
          </a:p>
          <a:p>
            <a:pPr lvl="2" eaLnBrk="1" hangingPunct="1"/>
            <a:endParaRPr lang="en-US" altLang="el-GR" sz="1600" dirty="0"/>
          </a:p>
          <a:p>
            <a:pPr lvl="2" eaLnBrk="1" hangingPunct="1"/>
            <a:endParaRPr lang="en-US" altLang="el-GR" sz="1600" dirty="0" smtClean="0"/>
          </a:p>
          <a:p>
            <a:pPr lvl="2" eaLnBrk="1" hangingPunct="1"/>
            <a:endParaRPr lang="en-US" altLang="el-GR" sz="1600" dirty="0"/>
          </a:p>
          <a:p>
            <a:pPr lvl="2" eaLnBrk="1" hangingPunct="1"/>
            <a:endParaRPr lang="en-US" altLang="el-GR" sz="1600" dirty="0" smtClean="0"/>
          </a:p>
          <a:p>
            <a:pPr lvl="2" eaLnBrk="1" hangingPunct="1"/>
            <a:endParaRPr lang="en-US" altLang="el-GR" sz="1600" dirty="0"/>
          </a:p>
          <a:p>
            <a:pPr lvl="2" eaLnBrk="1" hangingPunct="1"/>
            <a:endParaRPr lang="en-US" altLang="el-GR" sz="1600" dirty="0" smtClean="0"/>
          </a:p>
          <a:p>
            <a:pPr marL="630238" lvl="2" indent="0" eaLnBrk="1" hangingPunct="1">
              <a:buNone/>
            </a:pPr>
            <a:endParaRPr lang="en-US" altLang="el-GR" sz="1600" dirty="0" smtClean="0"/>
          </a:p>
          <a:p>
            <a:pPr marL="630238" lvl="2" indent="0" eaLnBrk="1" hangingPunct="1">
              <a:buNone/>
            </a:pPr>
            <a:endParaRPr lang="en-US" altLang="el-GR" sz="1600" dirty="0" smtClean="0"/>
          </a:p>
          <a:p>
            <a:pPr marL="630238" lvl="2" indent="0" eaLnBrk="1" hangingPunct="1">
              <a:buNone/>
            </a:pPr>
            <a:endParaRPr lang="en-US" altLang="el-GR" sz="1600" dirty="0" smtClean="0"/>
          </a:p>
          <a:p>
            <a:pPr marL="630238" lvl="2" indent="0" eaLnBrk="1" hangingPunct="1">
              <a:buNone/>
            </a:pPr>
            <a:endParaRPr lang="el-GR" altLang="el-GR" dirty="0" smtClean="0"/>
          </a:p>
          <a:p>
            <a:pPr lvl="1" eaLnBrk="1" hangingPunct="1"/>
            <a:endParaRPr lang="el-GR" altLang="el-GR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«</a:t>
            </a:r>
            <a:r>
              <a:rPr lang="el-GR" altLang="el-GR" sz="4400" dirty="0">
                <a:solidFill>
                  <a:srgbClr val="FF0000"/>
                </a:solidFill>
              </a:rPr>
              <a:t>Π</a:t>
            </a:r>
            <a:r>
              <a:rPr lang="el-GR" altLang="el-GR" sz="4400" dirty="0">
                <a:solidFill>
                  <a:schemeClr val="accent2">
                    <a:lumMod val="75000"/>
                  </a:schemeClr>
                </a:solidFill>
              </a:rPr>
              <a:t>λ</a:t>
            </a:r>
            <a:r>
              <a:rPr lang="el-GR" altLang="el-GR" sz="4400" dirty="0">
                <a:solidFill>
                  <a:srgbClr val="00B0F0"/>
                </a:solidFill>
              </a:rPr>
              <a:t>α</a:t>
            </a:r>
            <a:r>
              <a:rPr lang="el-GR" altLang="el-G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σ</a:t>
            </a:r>
            <a:r>
              <a:rPr lang="el-GR" altLang="el-GR" sz="4400" dirty="0">
                <a:solidFill>
                  <a:schemeClr val="bg2">
                    <a:lumMod val="75000"/>
                  </a:schemeClr>
                </a:solidFill>
              </a:rPr>
              <a:t>τ</a:t>
            </a:r>
            <a:r>
              <a:rPr lang="el-GR" altLang="el-GR" sz="4400" dirty="0">
                <a:solidFill>
                  <a:srgbClr val="92D050"/>
                </a:solidFill>
              </a:rPr>
              <a:t>ε</a:t>
            </a:r>
            <a:r>
              <a:rPr lang="el-GR" altLang="el-GR" sz="4400" dirty="0">
                <a:solidFill>
                  <a:srgbClr val="FFC000"/>
                </a:solidFill>
              </a:rPr>
              <a:t>λ</a:t>
            </a:r>
            <a:r>
              <a:rPr lang="el-GR" altLang="el-GR" sz="4400" dirty="0">
                <a:solidFill>
                  <a:srgbClr val="FF0000"/>
                </a:solidFill>
              </a:rPr>
              <a:t>ί</a:t>
            </a:r>
            <a:r>
              <a:rPr lang="el-GR" altLang="el-G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l-GR" altLang="el-GR" sz="4400" dirty="0">
                <a:solidFill>
                  <a:srgbClr val="0070C0"/>
                </a:solidFill>
              </a:rPr>
              <a:t>η</a:t>
            </a:r>
            <a:r>
              <a:rPr lang="el-GR" dirty="0"/>
              <a:t>»</a:t>
            </a:r>
            <a:r>
              <a:rPr lang="el-GR" dirty="0" smtClean="0"/>
              <a:t> Φωνής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72953"/>
            <a:ext cx="2880320" cy="1091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exampl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2" y="2996952"/>
            <a:ext cx="5191535" cy="302433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03848" y="2680185"/>
            <a:ext cx="5976664" cy="3845159"/>
            <a:chOff x="2557775" y="977280"/>
            <a:chExt cx="6377547" cy="3383639"/>
          </a:xfrm>
        </p:grpSpPr>
        <p:pic>
          <p:nvPicPr>
            <p:cNvPr id="9" name="Picture 8" descr="addSinusoids-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06126" y="1308773"/>
              <a:ext cx="3375520" cy="2767927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2557775" y="1685164"/>
              <a:ext cx="2757046" cy="331244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3018802" y="2141055"/>
              <a:ext cx="2296018" cy="328881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479830" y="1510417"/>
              <a:ext cx="1834991" cy="1373574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693864" y="977280"/>
              <a:ext cx="1122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Ημίτονο 1</a:t>
              </a:r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68260" y="1733593"/>
              <a:ext cx="1122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Ημίτονο 2</a:t>
              </a:r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85328" y="2494134"/>
              <a:ext cx="1122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Ημίτονο 3</a:t>
              </a:r>
              <a:endParaRPr lang="en-GB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27914" y="3991587"/>
              <a:ext cx="1432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 Σήμα Φωνής</a:t>
              </a:r>
              <a:endParaRPr lang="en-GB" dirty="0"/>
            </a:p>
          </p:txBody>
        </p:sp>
        <p:sp>
          <p:nvSpPr>
            <p:cNvPr id="17" name="Equal 16"/>
            <p:cNvSpPr/>
            <p:nvPr/>
          </p:nvSpPr>
          <p:spPr>
            <a:xfrm>
              <a:off x="8173322" y="3105642"/>
              <a:ext cx="762000" cy="304800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Plus 17"/>
            <p:cNvSpPr/>
            <p:nvPr/>
          </p:nvSpPr>
          <p:spPr>
            <a:xfrm>
              <a:off x="8405658" y="1729094"/>
              <a:ext cx="457201" cy="37833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Plus 18"/>
            <p:cNvSpPr/>
            <p:nvPr/>
          </p:nvSpPr>
          <p:spPr>
            <a:xfrm>
              <a:off x="8401283" y="2375289"/>
              <a:ext cx="457201" cy="375968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Σήμα:</a:t>
            </a:r>
          </a:p>
          <a:p>
            <a:pPr eaLnBrk="1" hangingPunct="1"/>
            <a:endParaRPr lang="el-GR" altLang="el-GR" dirty="0" smtClean="0"/>
          </a:p>
          <a:p>
            <a:pPr eaLnBrk="1" hangingPunct="1"/>
            <a:endParaRPr lang="el-GR" altLang="el-GR" dirty="0" smtClean="0"/>
          </a:p>
          <a:p>
            <a:pPr eaLnBrk="1" hangingPunct="1"/>
            <a:endParaRPr lang="el-GR" altLang="el-GR" dirty="0" smtClean="0"/>
          </a:p>
          <a:p>
            <a:pPr eaLnBrk="1" hangingPunct="1"/>
            <a:r>
              <a:rPr lang="el-GR" altLang="el-GR" dirty="0" smtClean="0"/>
              <a:t>Μετασχηματισμός Ι:</a:t>
            </a:r>
          </a:p>
          <a:p>
            <a:pPr eaLnBrk="1" hangingPunct="1"/>
            <a:endParaRPr lang="el-GR" altLang="el-GR" dirty="0" smtClean="0"/>
          </a:p>
          <a:p>
            <a:pPr eaLnBrk="1" hangingPunct="1"/>
            <a:endParaRPr lang="el-GR" altLang="el-GR" dirty="0" smtClean="0"/>
          </a:p>
          <a:p>
            <a:pPr eaLnBrk="1" hangingPunct="1"/>
            <a:endParaRPr lang="el-GR" altLang="el-GR" dirty="0" smtClean="0"/>
          </a:p>
          <a:p>
            <a:pPr eaLnBrk="1" hangingPunct="1"/>
            <a:r>
              <a:rPr lang="el-GR" altLang="el-GR" dirty="0" smtClean="0"/>
              <a:t>Μετασχηματισμός ΙΙ: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«</a:t>
            </a:r>
            <a:r>
              <a:rPr lang="el-GR" altLang="el-GR" sz="4000" dirty="0">
                <a:solidFill>
                  <a:srgbClr val="FF0000"/>
                </a:solidFill>
              </a:rPr>
              <a:t>Π</a:t>
            </a:r>
            <a:r>
              <a:rPr lang="el-GR" altLang="el-GR" sz="4000" dirty="0">
                <a:solidFill>
                  <a:schemeClr val="accent2">
                    <a:lumMod val="75000"/>
                  </a:schemeClr>
                </a:solidFill>
              </a:rPr>
              <a:t>λ</a:t>
            </a:r>
            <a:r>
              <a:rPr lang="el-GR" altLang="el-GR" sz="4000" dirty="0">
                <a:solidFill>
                  <a:srgbClr val="00B0F0"/>
                </a:solidFill>
              </a:rPr>
              <a:t>α</a:t>
            </a:r>
            <a:r>
              <a:rPr lang="el-GR" altLang="el-GR" sz="4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σ</a:t>
            </a:r>
            <a:r>
              <a:rPr lang="el-GR" altLang="el-GR" sz="4000" dirty="0">
                <a:solidFill>
                  <a:schemeClr val="bg2">
                    <a:lumMod val="75000"/>
                  </a:schemeClr>
                </a:solidFill>
              </a:rPr>
              <a:t>τ</a:t>
            </a:r>
            <a:r>
              <a:rPr lang="el-GR" altLang="el-GR" sz="4000" dirty="0">
                <a:solidFill>
                  <a:srgbClr val="92D050"/>
                </a:solidFill>
              </a:rPr>
              <a:t>ε</a:t>
            </a:r>
            <a:r>
              <a:rPr lang="el-GR" altLang="el-GR" sz="4000" dirty="0">
                <a:solidFill>
                  <a:srgbClr val="FFC000"/>
                </a:solidFill>
              </a:rPr>
              <a:t>λ</a:t>
            </a:r>
            <a:r>
              <a:rPr lang="el-GR" altLang="el-GR" sz="4000" dirty="0">
                <a:solidFill>
                  <a:srgbClr val="FF0000"/>
                </a:solidFill>
              </a:rPr>
              <a:t>ί</a:t>
            </a:r>
            <a:r>
              <a:rPr lang="el-GR" altLang="el-G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l-GR" altLang="el-GR" sz="4000" dirty="0">
                <a:solidFill>
                  <a:srgbClr val="0070C0"/>
                </a:solidFill>
              </a:rPr>
              <a:t>η</a:t>
            </a:r>
            <a:r>
              <a:rPr lang="el-GR" dirty="0"/>
              <a:t>» </a:t>
            </a:r>
            <a:r>
              <a:rPr lang="el-GR" dirty="0" smtClean="0"/>
              <a:t>Φωνής</a:t>
            </a:r>
            <a:br>
              <a:rPr lang="el-GR" dirty="0" smtClean="0"/>
            </a:br>
            <a:r>
              <a:rPr lang="el-GR" dirty="0" smtClean="0"/>
              <a:t>Τι μπορούμε να κάνουμε; </a:t>
            </a:r>
            <a:endParaRPr lang="el-GR" dirty="0"/>
          </a:p>
        </p:txBody>
      </p:sp>
      <p:pic>
        <p:nvPicPr>
          <p:cNvPr id="4" name="Kost377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30.5545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2684" y="1488194"/>
            <a:ext cx="1017588" cy="7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ost3773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035.5189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138561"/>
            <a:ext cx="1944216" cy="7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ost377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284.4332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5085184"/>
            <a:ext cx="360400" cy="71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0061377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589" y="2924944"/>
            <a:ext cx="107950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00613787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588" y="5231552"/>
            <a:ext cx="1079500" cy="42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573016"/>
            <a:ext cx="1047841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067763"/>
            <a:ext cx="1526924" cy="116954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435280" cy="4525962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Μοντελοποίηση</a:t>
            </a:r>
          </a:p>
          <a:p>
            <a:pPr lvl="1" eaLnBrk="1" hangingPunct="1"/>
            <a:endParaRPr lang="en-US" altLang="el-GR" sz="1600" dirty="0" smtClean="0"/>
          </a:p>
          <a:p>
            <a:pPr lvl="1" eaLnBrk="1" hangingPunct="1"/>
            <a:endParaRPr lang="en-US" altLang="el-GR" sz="1600" dirty="0"/>
          </a:p>
          <a:p>
            <a:pPr lvl="1" eaLnBrk="1" hangingPunct="1"/>
            <a:endParaRPr lang="en-US" altLang="el-GR" sz="1600" dirty="0" smtClean="0"/>
          </a:p>
          <a:p>
            <a:pPr lvl="1" eaLnBrk="1" hangingPunct="1"/>
            <a:endParaRPr lang="en-US" altLang="el-GR" sz="1600" dirty="0" smtClean="0"/>
          </a:p>
          <a:p>
            <a:pPr lvl="1" eaLnBrk="1" hangingPunct="1"/>
            <a:endParaRPr lang="en-US" altLang="el-GR" sz="1600" dirty="0"/>
          </a:p>
          <a:p>
            <a:pPr lvl="1" eaLnBrk="1" hangingPunct="1"/>
            <a:endParaRPr lang="en-US" altLang="el-GR" sz="1600" dirty="0" smtClean="0"/>
          </a:p>
          <a:p>
            <a:pPr lvl="1" eaLnBrk="1" hangingPunct="1"/>
            <a:endParaRPr lang="en-US" altLang="el-GR" sz="1600" dirty="0"/>
          </a:p>
          <a:p>
            <a:pPr lvl="1" eaLnBrk="1" hangingPunct="1"/>
            <a:endParaRPr lang="en-US" altLang="el-GR" sz="1600" dirty="0" smtClean="0"/>
          </a:p>
          <a:p>
            <a:pPr lvl="1" eaLnBrk="1" hangingPunct="1"/>
            <a:endParaRPr lang="el-GR" altLang="el-GR" sz="1600" dirty="0"/>
          </a:p>
          <a:p>
            <a:pPr eaLnBrk="1" hangingPunct="1"/>
            <a:endParaRPr lang="en-US" altLang="el-GR" dirty="0" smtClean="0"/>
          </a:p>
          <a:p>
            <a:pPr eaLnBrk="1" hangingPunct="1"/>
            <a:endParaRPr lang="en-US" altLang="el-GR" dirty="0"/>
          </a:p>
          <a:p>
            <a:pPr eaLnBrk="1" hangingPunct="1"/>
            <a:r>
              <a:rPr lang="el-GR" altLang="el-GR" dirty="0" smtClean="0"/>
              <a:t>Τι θα συμβεί αν.... ???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«</a:t>
            </a:r>
            <a:r>
              <a:rPr lang="el-GR" altLang="el-GR" sz="4400" dirty="0">
                <a:solidFill>
                  <a:srgbClr val="FF0000"/>
                </a:solidFill>
              </a:rPr>
              <a:t>Π</a:t>
            </a:r>
            <a:r>
              <a:rPr lang="el-GR" altLang="el-GR" sz="4400" dirty="0">
                <a:solidFill>
                  <a:schemeClr val="accent2">
                    <a:lumMod val="75000"/>
                  </a:schemeClr>
                </a:solidFill>
              </a:rPr>
              <a:t>λ</a:t>
            </a:r>
            <a:r>
              <a:rPr lang="el-GR" altLang="el-GR" sz="4400" dirty="0">
                <a:solidFill>
                  <a:srgbClr val="00B0F0"/>
                </a:solidFill>
              </a:rPr>
              <a:t>α</a:t>
            </a:r>
            <a:r>
              <a:rPr lang="el-GR" altLang="el-G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σ</a:t>
            </a:r>
            <a:r>
              <a:rPr lang="el-GR" altLang="el-GR" sz="4400" dirty="0">
                <a:solidFill>
                  <a:schemeClr val="bg2">
                    <a:lumMod val="75000"/>
                  </a:schemeClr>
                </a:solidFill>
              </a:rPr>
              <a:t>τ</a:t>
            </a:r>
            <a:r>
              <a:rPr lang="el-GR" altLang="el-GR" sz="4400" dirty="0">
                <a:solidFill>
                  <a:srgbClr val="92D050"/>
                </a:solidFill>
              </a:rPr>
              <a:t>ε</a:t>
            </a:r>
            <a:r>
              <a:rPr lang="el-GR" altLang="el-GR" sz="4400" dirty="0">
                <a:solidFill>
                  <a:srgbClr val="FFC000"/>
                </a:solidFill>
              </a:rPr>
              <a:t>λ</a:t>
            </a:r>
            <a:r>
              <a:rPr lang="el-GR" altLang="el-GR" sz="4400" dirty="0">
                <a:solidFill>
                  <a:srgbClr val="FF0000"/>
                </a:solidFill>
              </a:rPr>
              <a:t>ί</a:t>
            </a:r>
            <a:r>
              <a:rPr lang="el-GR" altLang="el-G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l-GR" altLang="el-GR" sz="4400" dirty="0">
                <a:solidFill>
                  <a:srgbClr val="0070C0"/>
                </a:solidFill>
              </a:rPr>
              <a:t>η</a:t>
            </a:r>
            <a:r>
              <a:rPr lang="el-GR" dirty="0"/>
              <a:t>»</a:t>
            </a:r>
            <a:r>
              <a:rPr lang="el-GR" dirty="0" smtClean="0"/>
              <a:t> Φωνής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1440160" cy="1440160"/>
          </a:xfrm>
          <a:prstGeom prst="rect">
            <a:avLst/>
          </a:prstGeom>
        </p:spPr>
      </p:pic>
      <p:cxnSp>
        <p:nvCxnSpPr>
          <p:cNvPr id="6" name="Elbow Connector 5"/>
          <p:cNvCxnSpPr/>
          <p:nvPr/>
        </p:nvCxnSpPr>
        <p:spPr>
          <a:xfrm flipV="1">
            <a:off x="1619672" y="2430394"/>
            <a:ext cx="864096" cy="63856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60848"/>
            <a:ext cx="1082754" cy="967260"/>
          </a:xfrm>
          <a:prstGeom prst="rect">
            <a:avLst/>
          </a:prstGeom>
        </p:spPr>
      </p:pic>
      <p:cxnSp>
        <p:nvCxnSpPr>
          <p:cNvPr id="11" name="Elbow Connector 10"/>
          <p:cNvCxnSpPr/>
          <p:nvPr/>
        </p:nvCxnSpPr>
        <p:spPr>
          <a:xfrm>
            <a:off x="1619672" y="3140968"/>
            <a:ext cx="864096" cy="64807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24944"/>
            <a:ext cx="1047841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060848"/>
            <a:ext cx="1368152" cy="8728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03617" y="2204864"/>
            <a:ext cx="392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l-G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09529"/>
            <a:ext cx="1224136" cy="8835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03617" y="3492297"/>
            <a:ext cx="392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l-G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174" y="1772816"/>
            <a:ext cx="1691680" cy="1268760"/>
          </a:xfrm>
          <a:prstGeom prst="rect">
            <a:avLst/>
          </a:prstGeom>
        </p:spPr>
      </p:pic>
      <p:cxnSp>
        <p:nvCxnSpPr>
          <p:cNvPr id="24" name="Elbow Connector 23"/>
          <p:cNvCxnSpPr/>
          <p:nvPr/>
        </p:nvCxnSpPr>
        <p:spPr>
          <a:xfrm rot="5400000">
            <a:off x="6677712" y="3096106"/>
            <a:ext cx="720081" cy="611023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164" y="5277367"/>
            <a:ext cx="994276" cy="788633"/>
          </a:xfrm>
          <a:prstGeom prst="rect">
            <a:avLst/>
          </a:prstGeom>
        </p:spPr>
      </p:pic>
      <p:cxnSp>
        <p:nvCxnSpPr>
          <p:cNvPr id="26" name="Elbow Connector 25"/>
          <p:cNvCxnSpPr/>
          <p:nvPr/>
        </p:nvCxnSpPr>
        <p:spPr>
          <a:xfrm rot="16200000" flipH="1">
            <a:off x="7349518" y="3107327"/>
            <a:ext cx="720080" cy="58857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50" y="3861048"/>
            <a:ext cx="1082754" cy="9672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372200" y="4932457"/>
            <a:ext cx="677108" cy="58477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l-G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11316" y="4949552"/>
            <a:ext cx="677108" cy="58477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l-G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613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36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573016"/>
            <a:ext cx="1047841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067763"/>
            <a:ext cx="1526924" cy="116954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435280" cy="4525962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Μοντελοποίηση</a:t>
            </a:r>
          </a:p>
          <a:p>
            <a:pPr lvl="1" eaLnBrk="1" hangingPunct="1"/>
            <a:endParaRPr lang="en-US" altLang="el-GR" sz="1600" dirty="0" smtClean="0"/>
          </a:p>
          <a:p>
            <a:pPr lvl="1" eaLnBrk="1" hangingPunct="1"/>
            <a:endParaRPr lang="en-US" altLang="el-GR" sz="1600" dirty="0"/>
          </a:p>
          <a:p>
            <a:pPr lvl="1" eaLnBrk="1" hangingPunct="1"/>
            <a:endParaRPr lang="en-US" altLang="el-GR" sz="1600" dirty="0" smtClean="0"/>
          </a:p>
          <a:p>
            <a:pPr lvl="1" eaLnBrk="1" hangingPunct="1"/>
            <a:endParaRPr lang="en-US" altLang="el-GR" sz="1600" dirty="0" smtClean="0"/>
          </a:p>
          <a:p>
            <a:pPr lvl="1" eaLnBrk="1" hangingPunct="1"/>
            <a:endParaRPr lang="en-US" altLang="el-GR" sz="1600" dirty="0"/>
          </a:p>
          <a:p>
            <a:pPr lvl="1" eaLnBrk="1" hangingPunct="1"/>
            <a:endParaRPr lang="en-US" altLang="el-GR" sz="1600" dirty="0" smtClean="0"/>
          </a:p>
          <a:p>
            <a:pPr lvl="1" eaLnBrk="1" hangingPunct="1"/>
            <a:endParaRPr lang="en-US" altLang="el-GR" sz="1600" dirty="0"/>
          </a:p>
          <a:p>
            <a:pPr lvl="1" eaLnBrk="1" hangingPunct="1"/>
            <a:endParaRPr lang="en-US" altLang="el-GR" sz="1600" dirty="0" smtClean="0"/>
          </a:p>
          <a:p>
            <a:pPr lvl="1" eaLnBrk="1" hangingPunct="1"/>
            <a:endParaRPr lang="el-GR" altLang="el-GR" sz="1600" dirty="0"/>
          </a:p>
          <a:p>
            <a:pPr eaLnBrk="1" hangingPunct="1"/>
            <a:endParaRPr lang="en-US" altLang="el-GR" dirty="0" smtClean="0"/>
          </a:p>
          <a:p>
            <a:pPr eaLnBrk="1" hangingPunct="1"/>
            <a:endParaRPr lang="en-US" altLang="el-GR" dirty="0"/>
          </a:p>
          <a:p>
            <a:pPr eaLnBrk="1" hangingPunct="1"/>
            <a:r>
              <a:rPr lang="el-GR" altLang="el-GR" dirty="0" smtClean="0"/>
              <a:t>Τι θα συμβεί αν.... ???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«</a:t>
            </a:r>
            <a:r>
              <a:rPr lang="el-GR" altLang="el-GR" sz="4400" dirty="0">
                <a:solidFill>
                  <a:srgbClr val="FF0000"/>
                </a:solidFill>
              </a:rPr>
              <a:t>Π</a:t>
            </a:r>
            <a:r>
              <a:rPr lang="el-GR" altLang="el-GR" sz="4400" dirty="0">
                <a:solidFill>
                  <a:schemeClr val="accent2">
                    <a:lumMod val="75000"/>
                  </a:schemeClr>
                </a:solidFill>
              </a:rPr>
              <a:t>λ</a:t>
            </a:r>
            <a:r>
              <a:rPr lang="el-GR" altLang="el-GR" sz="4400" dirty="0">
                <a:solidFill>
                  <a:srgbClr val="00B0F0"/>
                </a:solidFill>
              </a:rPr>
              <a:t>α</a:t>
            </a:r>
            <a:r>
              <a:rPr lang="el-GR" altLang="el-G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σ</a:t>
            </a:r>
            <a:r>
              <a:rPr lang="el-GR" altLang="el-GR" sz="4400" dirty="0">
                <a:solidFill>
                  <a:schemeClr val="bg2">
                    <a:lumMod val="75000"/>
                  </a:schemeClr>
                </a:solidFill>
              </a:rPr>
              <a:t>τ</a:t>
            </a:r>
            <a:r>
              <a:rPr lang="el-GR" altLang="el-GR" sz="4400" dirty="0">
                <a:solidFill>
                  <a:srgbClr val="92D050"/>
                </a:solidFill>
              </a:rPr>
              <a:t>ε</a:t>
            </a:r>
            <a:r>
              <a:rPr lang="el-GR" altLang="el-GR" sz="4400" dirty="0">
                <a:solidFill>
                  <a:srgbClr val="FFC000"/>
                </a:solidFill>
              </a:rPr>
              <a:t>λ</a:t>
            </a:r>
            <a:r>
              <a:rPr lang="el-GR" altLang="el-GR" sz="4400" dirty="0">
                <a:solidFill>
                  <a:srgbClr val="FF0000"/>
                </a:solidFill>
              </a:rPr>
              <a:t>ί</a:t>
            </a:r>
            <a:r>
              <a:rPr lang="el-GR" altLang="el-G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l-GR" altLang="el-GR" sz="4400" dirty="0">
                <a:solidFill>
                  <a:srgbClr val="0070C0"/>
                </a:solidFill>
              </a:rPr>
              <a:t>η</a:t>
            </a:r>
            <a:r>
              <a:rPr lang="el-GR" dirty="0"/>
              <a:t>»</a:t>
            </a:r>
            <a:r>
              <a:rPr lang="el-GR" dirty="0" smtClean="0"/>
              <a:t> Φωνής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1440160" cy="1440160"/>
          </a:xfrm>
          <a:prstGeom prst="rect">
            <a:avLst/>
          </a:prstGeom>
        </p:spPr>
      </p:pic>
      <p:cxnSp>
        <p:nvCxnSpPr>
          <p:cNvPr id="6" name="Elbow Connector 5"/>
          <p:cNvCxnSpPr/>
          <p:nvPr/>
        </p:nvCxnSpPr>
        <p:spPr>
          <a:xfrm flipV="1">
            <a:off x="1619672" y="2430394"/>
            <a:ext cx="864096" cy="63856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60848"/>
            <a:ext cx="1082754" cy="967260"/>
          </a:xfrm>
          <a:prstGeom prst="rect">
            <a:avLst/>
          </a:prstGeom>
        </p:spPr>
      </p:pic>
      <p:cxnSp>
        <p:nvCxnSpPr>
          <p:cNvPr id="11" name="Elbow Connector 10"/>
          <p:cNvCxnSpPr/>
          <p:nvPr/>
        </p:nvCxnSpPr>
        <p:spPr>
          <a:xfrm>
            <a:off x="1619672" y="3140968"/>
            <a:ext cx="864096" cy="64807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24944"/>
            <a:ext cx="1047841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060848"/>
            <a:ext cx="1368152" cy="8728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03617" y="2204864"/>
            <a:ext cx="392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l-G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09529"/>
            <a:ext cx="1224136" cy="8835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03617" y="3492297"/>
            <a:ext cx="392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l-G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174" y="1772816"/>
            <a:ext cx="1691680" cy="1268760"/>
          </a:xfrm>
          <a:prstGeom prst="rect">
            <a:avLst/>
          </a:prstGeom>
        </p:spPr>
      </p:pic>
      <p:cxnSp>
        <p:nvCxnSpPr>
          <p:cNvPr id="24" name="Elbow Connector 23"/>
          <p:cNvCxnSpPr/>
          <p:nvPr/>
        </p:nvCxnSpPr>
        <p:spPr>
          <a:xfrm rot="5400000">
            <a:off x="6677712" y="3096106"/>
            <a:ext cx="720081" cy="611023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164" y="5277367"/>
            <a:ext cx="994276" cy="788633"/>
          </a:xfrm>
          <a:prstGeom prst="rect">
            <a:avLst/>
          </a:prstGeom>
        </p:spPr>
      </p:pic>
      <p:cxnSp>
        <p:nvCxnSpPr>
          <p:cNvPr id="26" name="Elbow Connector 25"/>
          <p:cNvCxnSpPr/>
          <p:nvPr/>
        </p:nvCxnSpPr>
        <p:spPr>
          <a:xfrm rot="16200000" flipH="1">
            <a:off x="7349518" y="3107327"/>
            <a:ext cx="720080" cy="58857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50" y="3861048"/>
            <a:ext cx="1082754" cy="9672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372200" y="4932457"/>
            <a:ext cx="677108" cy="58477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l-G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11316" y="4949552"/>
            <a:ext cx="677108" cy="58477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l-G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0" y="2430394"/>
            <a:ext cx="1432622" cy="143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6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0611E-6 L -0.14341 1.40611E-6 L -0.1448 -0.46138 L -0.25226 -0.46138 " pathEditMode="relative" ptsTypes="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5.92044E-6 L -0.1 -5.92044E-6 L -0.1 -0.26643 L -0.39687 -0.26458 " pathEditMode="relative" ptsTypes="AAAA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>
            <a:off x="457200" y="1711350"/>
            <a:ext cx="8229600" cy="4525962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Φωνή:</a:t>
            </a:r>
          </a:p>
          <a:p>
            <a:pPr eaLnBrk="1" hangingPunct="1"/>
            <a:endParaRPr lang="en-US" altLang="el-GR" dirty="0" smtClean="0"/>
          </a:p>
          <a:p>
            <a:pPr eaLnBrk="1" hangingPunct="1"/>
            <a:endParaRPr lang="el-GR" altLang="el-GR" dirty="0" smtClean="0"/>
          </a:p>
          <a:p>
            <a:pPr eaLnBrk="1" hangingPunct="1"/>
            <a:endParaRPr lang="el-GR" altLang="el-GR" dirty="0" smtClean="0"/>
          </a:p>
          <a:p>
            <a:pPr eaLnBrk="1" hangingPunct="1"/>
            <a:r>
              <a:rPr lang="el-GR" altLang="el-GR" dirty="0" smtClean="0"/>
              <a:t>Λιοντάρι:</a:t>
            </a:r>
          </a:p>
          <a:p>
            <a:pPr eaLnBrk="1" hangingPunct="1"/>
            <a:endParaRPr lang="en-US" altLang="el-GR" dirty="0" smtClean="0"/>
          </a:p>
          <a:p>
            <a:pPr eaLnBrk="1" hangingPunct="1"/>
            <a:endParaRPr lang="el-GR" altLang="el-GR" dirty="0" smtClean="0"/>
          </a:p>
          <a:p>
            <a:pPr eaLnBrk="1" hangingPunct="1"/>
            <a:endParaRPr lang="el-GR" altLang="el-GR" dirty="0" smtClean="0"/>
          </a:p>
          <a:p>
            <a:pPr eaLnBrk="1" hangingPunct="1"/>
            <a:r>
              <a:rPr lang="en-US" altLang="el-GR" dirty="0" smtClean="0"/>
              <a:t>Talking lion:</a:t>
            </a:r>
            <a:endParaRPr lang="el-GR" altLang="el-GR" dirty="0" smtClean="0"/>
          </a:p>
          <a:p>
            <a:pPr lvl="1" eaLnBrk="1" hangingPunct="1"/>
            <a:endParaRPr lang="el-GR" altLang="el-GR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/>
              <a:t>«</a:t>
            </a:r>
            <a:r>
              <a:rPr lang="el-GR" altLang="el-GR" sz="4400" dirty="0">
                <a:solidFill>
                  <a:srgbClr val="FF0000"/>
                </a:solidFill>
              </a:rPr>
              <a:t>Π</a:t>
            </a:r>
            <a:r>
              <a:rPr lang="el-GR" altLang="el-GR" sz="4400" dirty="0">
                <a:solidFill>
                  <a:schemeClr val="accent2">
                    <a:lumMod val="75000"/>
                  </a:schemeClr>
                </a:solidFill>
              </a:rPr>
              <a:t>λ</a:t>
            </a:r>
            <a:r>
              <a:rPr lang="el-GR" altLang="el-GR" sz="4400" dirty="0">
                <a:solidFill>
                  <a:srgbClr val="00B0F0"/>
                </a:solidFill>
              </a:rPr>
              <a:t>α</a:t>
            </a:r>
            <a:r>
              <a:rPr lang="el-GR" altLang="el-GR" sz="4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σ</a:t>
            </a:r>
            <a:r>
              <a:rPr lang="el-GR" altLang="el-GR" sz="4400" dirty="0">
                <a:solidFill>
                  <a:schemeClr val="bg2">
                    <a:lumMod val="75000"/>
                  </a:schemeClr>
                </a:solidFill>
              </a:rPr>
              <a:t>τ</a:t>
            </a:r>
            <a:r>
              <a:rPr lang="el-GR" altLang="el-GR" sz="4400" dirty="0">
                <a:solidFill>
                  <a:srgbClr val="92D050"/>
                </a:solidFill>
              </a:rPr>
              <a:t>ε</a:t>
            </a:r>
            <a:r>
              <a:rPr lang="el-GR" altLang="el-GR" sz="4400" dirty="0">
                <a:solidFill>
                  <a:srgbClr val="FFC000"/>
                </a:solidFill>
              </a:rPr>
              <a:t>λ</a:t>
            </a:r>
            <a:r>
              <a:rPr lang="el-GR" altLang="el-GR" sz="4400" dirty="0">
                <a:solidFill>
                  <a:srgbClr val="FF0000"/>
                </a:solidFill>
              </a:rPr>
              <a:t>ί</a:t>
            </a:r>
            <a:r>
              <a:rPr lang="el-GR" altLang="el-G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l-GR" altLang="el-GR" sz="4400" dirty="0">
                <a:solidFill>
                  <a:srgbClr val="0070C0"/>
                </a:solidFill>
              </a:rPr>
              <a:t>η</a:t>
            </a:r>
            <a:r>
              <a:rPr lang="el-GR" dirty="0" smtClean="0"/>
              <a:t>» Φωνής</a:t>
            </a:r>
            <a:br>
              <a:rPr lang="el-GR" dirty="0" smtClean="0"/>
            </a:br>
            <a:r>
              <a:rPr lang="el-GR" dirty="0" smtClean="0"/>
              <a:t>Αποτέλεσμα!</a:t>
            </a:r>
            <a:endParaRPr lang="el-GR" dirty="0"/>
          </a:p>
        </p:txBody>
      </p:sp>
      <p:pic>
        <p:nvPicPr>
          <p:cNvPr id="4" name="Poe01a.ai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2960" y="5013176"/>
            <a:ext cx="2571168" cy="159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ion.aif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2960" y="3119859"/>
            <a:ext cx="2571168" cy="16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e01a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60" y="1459336"/>
            <a:ext cx="2571168" cy="1465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naki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12084"/>
            <a:ext cx="2232249" cy="200902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«</a:t>
            </a:r>
            <a:r>
              <a:rPr lang="el-GR" altLang="el-GR" sz="4000" dirty="0" smtClean="0">
                <a:solidFill>
                  <a:srgbClr val="FF0000"/>
                </a:solidFill>
              </a:rPr>
              <a:t>Π</a:t>
            </a:r>
            <a:r>
              <a:rPr lang="el-GR" altLang="el-GR" sz="4000" dirty="0" smtClean="0">
                <a:solidFill>
                  <a:schemeClr val="accent2">
                    <a:lumMod val="75000"/>
                  </a:schemeClr>
                </a:solidFill>
              </a:rPr>
              <a:t>λ</a:t>
            </a:r>
            <a:r>
              <a:rPr lang="el-GR" altLang="el-GR" sz="4000" dirty="0" smtClean="0">
                <a:solidFill>
                  <a:srgbClr val="00B0F0"/>
                </a:solidFill>
              </a:rPr>
              <a:t>α</a:t>
            </a:r>
            <a:r>
              <a:rPr lang="el-GR" altLang="el-GR" sz="4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σ</a:t>
            </a:r>
            <a:r>
              <a:rPr lang="el-GR" altLang="el-GR" sz="4000" dirty="0" smtClean="0">
                <a:solidFill>
                  <a:schemeClr val="bg2">
                    <a:lumMod val="75000"/>
                  </a:schemeClr>
                </a:solidFill>
              </a:rPr>
              <a:t>τ</a:t>
            </a:r>
            <a:r>
              <a:rPr lang="el-GR" altLang="el-GR" sz="4000" dirty="0" smtClean="0">
                <a:solidFill>
                  <a:srgbClr val="92D050"/>
                </a:solidFill>
              </a:rPr>
              <a:t>ε</a:t>
            </a:r>
            <a:r>
              <a:rPr lang="el-GR" altLang="el-GR" sz="4000" dirty="0" smtClean="0">
                <a:solidFill>
                  <a:srgbClr val="FFC000"/>
                </a:solidFill>
              </a:rPr>
              <a:t>λ</a:t>
            </a:r>
            <a:r>
              <a:rPr lang="el-GR" altLang="el-GR" sz="4000" dirty="0" smtClean="0">
                <a:solidFill>
                  <a:srgbClr val="FF0000"/>
                </a:solidFill>
              </a:rPr>
              <a:t>ί</a:t>
            </a:r>
            <a:r>
              <a:rPr lang="el-GR" altLang="el-GR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l-GR" altLang="el-GR" sz="4000" dirty="0" smtClean="0">
                <a:solidFill>
                  <a:srgbClr val="0070C0"/>
                </a:solidFill>
              </a:rPr>
              <a:t>η</a:t>
            </a:r>
            <a:r>
              <a:rPr lang="el-GR" dirty="0" smtClean="0"/>
              <a:t>» Φωνής</a:t>
            </a:r>
            <a:br>
              <a:rPr lang="el-GR" dirty="0" smtClean="0"/>
            </a:br>
            <a:r>
              <a:rPr lang="en-US" dirty="0" smtClean="0"/>
              <a:t>Fun time!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l-GR" dirty="0"/>
          </a:p>
        </p:txBody>
      </p:sp>
      <p:pic>
        <p:nvPicPr>
          <p:cNvPr id="5" name="arnaki-lion_16k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01208"/>
            <a:ext cx="2364795" cy="1773596"/>
          </a:xfrm>
          <a:prstGeom prst="rect">
            <a:avLst/>
          </a:prstGeom>
        </p:spPr>
      </p:pic>
      <p:pic>
        <p:nvPicPr>
          <p:cNvPr id="6" name="robot_arnaki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302296"/>
            <a:ext cx="1897727" cy="2214016"/>
          </a:xfrm>
          <a:prstGeom prst="rect">
            <a:avLst/>
          </a:prstGeom>
        </p:spPr>
      </p:pic>
      <p:pic>
        <p:nvPicPr>
          <p:cNvPr id="7" name="whisper_arnaki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861048"/>
            <a:ext cx="1980193" cy="2013756"/>
          </a:xfrm>
          <a:prstGeom prst="rect">
            <a:avLst/>
          </a:prstGeom>
        </p:spPr>
      </p:pic>
      <p:pic>
        <p:nvPicPr>
          <p:cNvPr id="9" name="arnaki_young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1248.5084"/>
                </p14:media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617216"/>
            <a:ext cx="2383812" cy="1584175"/>
          </a:xfrm>
          <a:prstGeom prst="rect">
            <a:avLst/>
          </a:prstGeom>
        </p:spPr>
      </p:pic>
      <p:pic>
        <p:nvPicPr>
          <p:cNvPr id="10" name="arnaki_old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1">
                  <p14:trim end="1228.3712"/>
                </p14:media>
              </p:ext>
            </p:ext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964052"/>
            <a:ext cx="1910752" cy="191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7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0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1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12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13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14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15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9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1268</TotalTime>
  <Words>314</Words>
  <Application>Microsoft Office PowerPoint</Application>
  <PresentationFormat>On-screen Show (4:3)</PresentationFormat>
  <Paragraphs>135</Paragraphs>
  <Slides>16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Comic Sans MS</vt:lpstr>
      <vt:lpstr>Wingdings</vt:lpstr>
      <vt:lpstr>Arial</vt:lpstr>
      <vt:lpstr>Wingdings 2</vt:lpstr>
      <vt:lpstr>Lucida Sans Unicode</vt:lpstr>
      <vt:lpstr>Wingdings 3</vt:lpstr>
      <vt:lpstr>Calibri</vt:lpstr>
      <vt:lpstr>Verdana</vt:lpstr>
      <vt:lpstr>Concourse</vt:lpstr>
      <vt:lpstr>1_Concourse</vt:lpstr>
      <vt:lpstr>PowerPoint Presentation</vt:lpstr>
      <vt:lpstr>PowerPoint Presentation</vt:lpstr>
      <vt:lpstr>«Πλαστελίνη» Φωνής </vt:lpstr>
      <vt:lpstr>«Πλαστελίνη» Φωνής</vt:lpstr>
      <vt:lpstr>«Πλαστελίνη» Φωνής Τι μπορούμε να κάνουμε; </vt:lpstr>
      <vt:lpstr>«Πλαστελίνη» Φωνής</vt:lpstr>
      <vt:lpstr>«Πλαστελίνη» Φωνής</vt:lpstr>
      <vt:lpstr>«Πλαστελίνη» Φωνής Αποτέλεσμα!</vt:lpstr>
      <vt:lpstr>«Πλαστελίνη» Φωνής Fun time! 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HY215 – Εφαρμοσμένα Μαθηματικά για Μηχανικούς</dc:title>
  <dc:creator>George</dc:creator>
  <cp:lastModifiedBy>ekalaitzak</cp:lastModifiedBy>
  <cp:revision>185</cp:revision>
  <dcterms:created xsi:type="dcterms:W3CDTF">2014-02-16T12:08:10Z</dcterms:created>
  <dcterms:modified xsi:type="dcterms:W3CDTF">2015-04-21T12:49:45Z</dcterms:modified>
</cp:coreProperties>
</file>