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1"/>
    <p:sldMasterId id="2147483720" r:id="rId2"/>
  </p:sldMasterIdLst>
  <p:notesMasterIdLst>
    <p:notesMasterId r:id="rId19"/>
  </p:notesMasterIdLst>
  <p:sldIdLst>
    <p:sldId id="293" r:id="rId3"/>
    <p:sldId id="278" r:id="rId4"/>
    <p:sldId id="266" r:id="rId5"/>
    <p:sldId id="273" r:id="rId6"/>
    <p:sldId id="271" r:id="rId7"/>
    <p:sldId id="291" r:id="rId8"/>
    <p:sldId id="292" r:id="rId9"/>
    <p:sldId id="265" r:id="rId10"/>
    <p:sldId id="275" r:id="rId11"/>
    <p:sldId id="280" r:id="rId12"/>
    <p:sldId id="282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Lucida Sans Unicode" panose="020B0602030504020204" pitchFamily="34" charset="0"/>
      <p:regular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703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4303F3-BE6B-4055-9840-02C97162E62E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F199E7-3B7E-4411-AA78-7EE36F3294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5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F199E7-3B7E-4411-AA78-7EE36F32944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13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2CDC02-53B5-45EF-A5E8-69EB67681FD0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196231-5BD4-4C94-B93E-866FE66751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39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C17E-7C54-4B50-8EEC-010805E9D35D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ECE0-3F2F-48E3-9060-7E57ED2F0D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45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4BAC-FF43-432E-B966-95BCAC3C4343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04F9-A6EB-4665-9C15-68EFDE542B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15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2CDC02-53B5-45EF-A5E8-69EB67681FD0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196231-5BD4-4C94-B93E-866FE66751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458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67A2-EAA1-4573-B197-5C5BCE5B9319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4764-8ADF-4276-AC09-ABE6481DAAA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3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B9A456-8ADB-4331-952B-FD1A74DE61B4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EAFB0-5078-4944-BA29-6ED774217E78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0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0C20F-F077-43AF-AF6C-BE3E5EA43744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90403-5FB6-4134-AD9F-9AD5694406E3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91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BE5A8-CA8C-423E-A7CF-9A17576D6875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CBFED-6D59-4D45-B61F-F006D9E69C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5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435FFC-C5F4-4BB5-B404-21CFDD514062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DF2E9B-1496-414E-A679-4BC22AF4B34C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3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D125-F604-43E9-9F7E-4D5D00B52B03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F0C2-0608-4B94-A939-D81E7A40C40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0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A9A424-D6C3-49AF-9E59-79CA2107CBC5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A9D751-EB51-4C54-BE56-CA7A9173B44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67A2-EAA1-4573-B197-5C5BCE5B9319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4764-8ADF-4276-AC09-ABE6481DAA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475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338B-7C24-4F46-A274-22A6A27A276C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7A4C73-4D12-44C8-9C55-5389AE46AA8E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02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C17E-7C54-4B50-8EEC-010805E9D35D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ECE0-3F2F-48E3-9060-7E57ED2F0DB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7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4BAC-FF43-432E-B966-95BCAC3C4343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04F9-A6EB-4665-9C15-68EFDE542B2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B9A456-8ADB-4331-952B-FD1A74DE61B4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EAFB0-5078-4944-BA29-6ED774217E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99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0C20F-F077-43AF-AF6C-BE3E5EA43744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B90403-5FB6-4134-AD9F-9AD5694406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01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BE5A8-CA8C-423E-A7CF-9A17576D6875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4CBFED-6D59-4D45-B61F-F006D9E69C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162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435FFC-C5F4-4BB5-B404-21CFDD514062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DF2E9B-1496-414E-A679-4BC22AF4B3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00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D125-F604-43E9-9F7E-4D5D00B52B03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F0C2-0608-4B94-A939-D81E7A40C4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2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A9A424-D6C3-49AF-9E59-79CA2107CBC5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A9D751-EB51-4C54-BE56-CA7A9173B4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09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338B-7C24-4F46-A274-22A6A27A276C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7A4C73-4D12-44C8-9C55-5389AE46AA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15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30ACC4-7E51-447A-8C39-60D999B6C5A3}" type="datetimeFigureOut">
              <a:rPr lang="el-GR"/>
              <a:pPr>
                <a:defRPr/>
              </a:pPr>
              <a:t>8/4/2016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83DF45-3CFC-410E-943E-5AE56D334A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5" r:id="rId4"/>
    <p:sldLayoutId id="2147483716" r:id="rId5"/>
    <p:sldLayoutId id="2147483717" r:id="rId6"/>
    <p:sldLayoutId id="2147483710" r:id="rId7"/>
    <p:sldLayoutId id="2147483718" r:id="rId8"/>
    <p:sldLayoutId id="2147483719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430ACC4-7E51-447A-8C39-60D999B6C5A3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8/4/2016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83DF45-3CFC-410E-943E-5AE56D334A8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4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media17.m4a"/><Relationship Id="rId7" Type="http://schemas.openxmlformats.org/officeDocument/2006/relationships/image" Target="../media/image4.jpeg"/><Relationship Id="rId2" Type="http://schemas.microsoft.com/office/2007/relationships/media" Target="../media/media17.m4a"/><Relationship Id="rId1" Type="http://schemas.openxmlformats.org/officeDocument/2006/relationships/themeOverride" Target="../theme/themeOverride14.x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18.m4a"/><Relationship Id="rId10" Type="http://schemas.openxmlformats.org/officeDocument/2006/relationships/image" Target="../media/image44.png"/><Relationship Id="rId4" Type="http://schemas.microsoft.com/office/2007/relationships/media" Target="../media/media18.m4a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14.jpe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1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12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12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microsoft.com/office/2007/relationships/hdphoto" Target="../media/hdphoto3.wdp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microsoft.com/office/2007/relationships/hdphoto" Target="../media/hdphoto2.wdp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28.png"/><Relationship Id="rId4" Type="http://schemas.openxmlformats.org/officeDocument/2006/relationships/audio" Target="../media/media9.m4a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2.jp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openxmlformats.org/officeDocument/2006/relationships/image" Target="../media/image31.jpg"/><Relationship Id="rId2" Type="http://schemas.openxmlformats.org/officeDocument/2006/relationships/audio" Target="../media/media11.m4a"/><Relationship Id="rId16" Type="http://schemas.openxmlformats.org/officeDocument/2006/relationships/image" Target="../media/image30.jpg"/><Relationship Id="rId20" Type="http://schemas.openxmlformats.org/officeDocument/2006/relationships/image" Target="../media/image34.png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5" Type="http://schemas.microsoft.com/office/2007/relationships/media" Target="../media/media13.m4a"/><Relationship Id="rId15" Type="http://schemas.openxmlformats.org/officeDocument/2006/relationships/image" Target="../media/image29.gif"/><Relationship Id="rId10" Type="http://schemas.openxmlformats.org/officeDocument/2006/relationships/audio" Target="../media/media15.m4a"/><Relationship Id="rId19" Type="http://schemas.openxmlformats.org/officeDocument/2006/relationships/image" Target="../media/image33.jpeg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07504" y="413956"/>
            <a:ext cx="8424862" cy="1200150"/>
          </a:xfrm>
        </p:spPr>
        <p:txBody>
          <a:bodyPr>
            <a:prstTxWarp prst="textDeflate">
              <a:avLst/>
            </a:prstTxWarp>
          </a:bodyPr>
          <a:lstStyle/>
          <a:p>
            <a:pPr marR="0" algn="ctr" eaLnBrk="1" hangingPunct="1"/>
            <a:r>
              <a:rPr lang="el-GR" altLang="el-GR" sz="3600" dirty="0" smtClean="0"/>
              <a:t>«</a:t>
            </a:r>
            <a:r>
              <a:rPr lang="el-GR" alt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altLang="el-G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l-GR" altLang="el-G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altLang="el-GR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l-GR" altLang="el-GR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altLang="el-GR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altLang="el-G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l-GR" alt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</a:t>
            </a:r>
            <a:r>
              <a:rPr lang="el-GR" altLang="el-G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l-GR" sz="3600" dirty="0" smtClean="0"/>
              <a:t>» Φωνής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587727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Παρουσίαση:  Δρ. Γιώργος Καφεντζής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0" y="1640372"/>
            <a:ext cx="2808312" cy="1778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17" y="1640372"/>
            <a:ext cx="3516114" cy="2233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1600" y="3789040"/>
            <a:ext cx="7572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6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Πρόσεχε πώς μιλάς!!!</a:t>
            </a:r>
            <a:endParaRPr lang="el-GR" sz="6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9398"/>
            <a:ext cx="3516114" cy="2233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2783188"/>
            <a:ext cx="7572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6000" dirty="0" smtClean="0">
                <a:solidFill>
                  <a:srgbClr val="F4E7ED">
                    <a:lumMod val="50000"/>
                  </a:srgbClr>
                </a:solidFill>
                <a:latin typeface="Comic Sans MS" panose="030F0702030302020204" pitchFamily="66" charset="0"/>
              </a:rPr>
              <a:t>Πρόσεχε πώς μιλάς!!!</a:t>
            </a:r>
            <a:endParaRPr lang="el-GR" sz="6000" dirty="0">
              <a:solidFill>
                <a:srgbClr val="F4E7ED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8" name="Content Placeholder 3" descr="ανατομι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1560" y="476672"/>
            <a:ext cx="3451848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3645024"/>
            <a:ext cx="46085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Στατιστική: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prstClr val="black"/>
                </a:solidFill>
              </a:rPr>
              <a:t> Άνδρες: 120 </a:t>
            </a:r>
            <a:r>
              <a:rPr lang="en-GB" dirty="0" smtClean="0">
                <a:solidFill>
                  <a:prstClr val="black"/>
                </a:solidFill>
              </a:rPr>
              <a:t>Hz (</a:t>
            </a:r>
            <a:r>
              <a:rPr lang="el-GR" dirty="0" smtClean="0">
                <a:solidFill>
                  <a:prstClr val="black"/>
                </a:solidFill>
              </a:rPr>
              <a:t>περίοδοι/δευτ.)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prstClr val="black"/>
                </a:solidFill>
              </a:rPr>
              <a:t> Γυναίκες: 210 </a:t>
            </a:r>
            <a:r>
              <a:rPr lang="en-GB" dirty="0" smtClean="0">
                <a:solidFill>
                  <a:prstClr val="black"/>
                </a:solidFill>
              </a:rPr>
              <a:t>Hz (</a:t>
            </a:r>
            <a:r>
              <a:rPr lang="el-GR" dirty="0" smtClean="0">
                <a:solidFill>
                  <a:prstClr val="black"/>
                </a:solidFill>
              </a:rPr>
              <a:t>περίοδοι/δευτ.)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prstClr val="black"/>
                </a:solidFill>
              </a:rPr>
              <a:t> Παιδιά: 330 </a:t>
            </a:r>
            <a:r>
              <a:rPr lang="en-GB" dirty="0" smtClean="0">
                <a:solidFill>
                  <a:prstClr val="black"/>
                </a:solidFill>
              </a:rPr>
              <a:t>Hz (</a:t>
            </a:r>
            <a:r>
              <a:rPr lang="el-GR" dirty="0" smtClean="0">
                <a:solidFill>
                  <a:prstClr val="black"/>
                </a:solidFill>
              </a:rPr>
              <a:t>περίοδοι/δευτ.)</a:t>
            </a:r>
          </a:p>
        </p:txBody>
      </p:sp>
      <p:pic>
        <p:nvPicPr>
          <p:cNvPr id="2" name="vocal_folds_vibration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0032" y="476672"/>
            <a:ext cx="3912096" cy="29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67544" y="1052736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R="64008" eaLnBrk="0" hangingPunct="0">
              <a:spcBef>
                <a:spcPts val="400"/>
              </a:spcBef>
              <a:buClr>
                <a:srgbClr val="B83D68"/>
              </a:buClr>
              <a:buSzPct val="68000"/>
              <a:defRPr/>
            </a:pPr>
            <a:r>
              <a:rPr lang="el-GR" sz="2000" dirty="0" smtClean="0">
                <a:latin typeface="Lucida Sans Unicode"/>
              </a:rPr>
              <a:t>Υπερβολική χρήση της φωνής μας</a:t>
            </a:r>
          </a:p>
          <a:p>
            <a:pPr marR="64008" algn="r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Arial" pitchFamily="34" charset="0"/>
              <a:buChar char="•"/>
              <a:defRPr/>
            </a:pPr>
            <a:endParaRPr lang="el-GR" sz="2000" dirty="0" smtClean="0">
              <a:latin typeface="Lucida Sans Unicode"/>
            </a:endParaRPr>
          </a:p>
          <a:p>
            <a:pPr marR="64008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Arial" pitchFamily="34" charset="0"/>
              <a:buChar char="•"/>
              <a:defRPr/>
            </a:pPr>
            <a:r>
              <a:rPr lang="el-GR" sz="2000" dirty="0" smtClean="0">
                <a:latin typeface="Lucida Sans Unicode"/>
              </a:rPr>
              <a:t>    Πολύποδες</a:t>
            </a:r>
          </a:p>
          <a:p>
            <a:pPr marR="64008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Arial" pitchFamily="34" charset="0"/>
              <a:buChar char="•"/>
              <a:defRPr/>
            </a:pPr>
            <a:r>
              <a:rPr lang="el-GR" sz="2000" dirty="0" smtClean="0">
                <a:latin typeface="Lucida Sans Unicode"/>
              </a:rPr>
              <a:t>    Κύστεις</a:t>
            </a:r>
          </a:p>
          <a:p>
            <a:pPr marR="64008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Arial" pitchFamily="34" charset="0"/>
              <a:buChar char="•"/>
              <a:defRPr/>
            </a:pPr>
            <a:r>
              <a:rPr lang="el-GR" sz="2000" dirty="0" smtClean="0">
                <a:latin typeface="Lucida Sans Unicode"/>
              </a:rPr>
              <a:t>    Οζίδια</a:t>
            </a:r>
          </a:p>
          <a:p>
            <a:pPr marR="64008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Arial" pitchFamily="34" charset="0"/>
              <a:buChar char="•"/>
              <a:defRPr/>
            </a:pPr>
            <a:endParaRPr lang="el-GR" sz="2000" dirty="0" smtClean="0">
              <a:latin typeface="Lucida Sans Unicode"/>
            </a:endParaRPr>
          </a:p>
          <a:p>
            <a:pPr marL="342900" marR="64008" indent="-342900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Lucida Sans Unicode"/>
              </a:rPr>
              <a:t> Μείωση καπνού και του αλκοόλ </a:t>
            </a:r>
          </a:p>
          <a:p>
            <a:pPr marL="457200" marR="64008" indent="-457200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Lucida Sans Unicode"/>
              </a:rPr>
              <a:t>Μην ανταγωνίζεστε τον θόρυβο </a:t>
            </a:r>
          </a:p>
          <a:p>
            <a:pPr marL="457200" marR="64008" indent="-457200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Lucida Sans Unicode"/>
              </a:rPr>
              <a:t>Πίνετε νερό όταν μιλάτε για πολύ ώρα</a:t>
            </a:r>
          </a:p>
          <a:p>
            <a:pPr marL="457200" marR="64008" indent="-457200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latin typeface="Lucida Sans Unicode"/>
              </a:rPr>
              <a:t>Μην μιλάτε όταν δε μπορείτε</a:t>
            </a:r>
          </a:p>
          <a:p>
            <a:pPr marR="64008" algn="r" eaLnBrk="0" hangingPunct="0">
              <a:spcBef>
                <a:spcPts val="400"/>
              </a:spcBef>
              <a:buClr>
                <a:srgbClr val="B83D68"/>
              </a:buClr>
              <a:buSzPct val="68000"/>
              <a:buFont typeface="Wingdings 3" pitchFamily="18" charset="2"/>
              <a:buNone/>
              <a:defRPr/>
            </a:pPr>
            <a:endParaRPr lang="el-GR" sz="2700" dirty="0">
              <a:latin typeface="Lucida Sans Unicode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l-GR" sz="4400" b="1" dirty="0" smtClean="0">
                <a:solidFill>
                  <a:srgbClr val="F4E7ED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anose="030F0702030302020204" pitchFamily="66" charset="0"/>
              </a:rPr>
              <a:t>Πρόσεχε πώς μιλάς!!!</a:t>
            </a:r>
            <a:br>
              <a:rPr lang="el-GR" sz="4400" b="1" dirty="0" smtClean="0">
                <a:solidFill>
                  <a:srgbClr val="F4E7ED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l-GR" sz="4800" dirty="0">
              <a:solidFill>
                <a:srgbClr val="B13F9A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22874"/>
            <a:ext cx="1800200" cy="1618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22874"/>
            <a:ext cx="2160239" cy="1618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22873"/>
            <a:ext cx="1944215" cy="16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68008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18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1.bp.blogspot.com/-OZaqqaqBD2A/UGh8m1OXgMI/AAAAAAAADbs/RYFrtX7srtc/s1600/vo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66" y="764704"/>
            <a:ext cx="4224469" cy="3168352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43434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28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6672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ke0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979168" y="4725144"/>
            <a:ext cx="304800" cy="304800"/>
          </a:xfrm>
          <a:prstGeom prst="rect">
            <a:avLst/>
          </a:prstGeom>
        </p:spPr>
      </p:pic>
      <p:pic>
        <p:nvPicPr>
          <p:cNvPr id="9" name="ake02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227640" y="4725144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1245" y="4680432"/>
            <a:ext cx="223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Πριν την επέμβαση: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719717" y="4661260"/>
            <a:ext cx="23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Μετά την επέμβαση: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673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8914" name="Picture 2" descr="http://spiti.pblogs.gr/files/86115-arkas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501" y="1017402"/>
            <a:ext cx="5207476" cy="3280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07504" y="413956"/>
            <a:ext cx="8424862" cy="1200150"/>
          </a:xfrm>
        </p:spPr>
        <p:txBody>
          <a:bodyPr>
            <a:prstTxWarp prst="textDeflate">
              <a:avLst/>
            </a:prstTxWarp>
          </a:bodyPr>
          <a:lstStyle/>
          <a:p>
            <a:pPr marR="0" algn="ctr" eaLnBrk="1" hangingPunct="1"/>
            <a:r>
              <a:rPr lang="el-GR" altLang="el-GR" sz="3600" dirty="0" smtClean="0"/>
              <a:t>«</a:t>
            </a:r>
            <a:r>
              <a:rPr lang="el-GR" alt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altLang="el-G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l-GR" altLang="el-G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altLang="el-GR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l-GR" altLang="el-GR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altLang="el-GR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altLang="el-G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l-GR" altLang="el-G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</a:t>
            </a:r>
            <a:r>
              <a:rPr lang="el-GR" altLang="el-G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l-GR" sz="3600" dirty="0" smtClean="0"/>
              <a:t>» Φωνής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587727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Εργαστήριο Πολυμέσων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Τμήμα Επιστήμης Υπολογιστών</a:t>
            </a:r>
          </a:p>
          <a:p>
            <a:pPr algn="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Παρουσίαση</a:t>
            </a:r>
            <a:r>
              <a:rPr lang="el-GR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Δρ. Γιώργος 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Καφεντζής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76275"/>
            <a:ext cx="1654688" cy="1654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Ημερίδα Τμήματος Επιστήμης Υπολογιστών για μαθητές Λυκείων</a:t>
            </a:r>
            <a:endParaRPr lang="el-G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5022287" cy="31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46" y="23210"/>
            <a:ext cx="2569302" cy="26857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507288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Βασικές Αρχές Παραγωγής Φωνής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l-GR" dirty="0" smtClean="0"/>
              <a:t>Δυο στάδια: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 smtClean="0"/>
              <a:t>Πηγή (</a:t>
            </a:r>
            <a:r>
              <a:rPr lang="el-GR" b="1" dirty="0" smtClean="0">
                <a:solidFill>
                  <a:srgbClr val="00B050"/>
                </a:solidFill>
              </a:rPr>
              <a:t>φωνητικές χορδές</a:t>
            </a:r>
            <a:r>
              <a:rPr lang="el-GR" dirty="0" smtClean="0"/>
              <a:t>)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 smtClean="0"/>
              <a:t>Φίλτρο (</a:t>
            </a:r>
            <a:r>
              <a:rPr lang="el-GR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στοματική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κοιλότητα</a:t>
            </a:r>
            <a:r>
              <a:rPr lang="el-GR" dirty="0" smtClean="0"/>
              <a:t>)</a:t>
            </a:r>
            <a:endParaRPr lang="el-GR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l-GR" dirty="0" smtClean="0"/>
          </a:p>
          <a:p>
            <a:pPr marL="621411" lvl="1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l-GR" dirty="0" smtClean="0"/>
              <a:t> Φωνητικές χορδές          Στοματική Κοιλότητα (</a:t>
            </a:r>
            <a:r>
              <a:rPr lang="en-US" dirty="0" smtClean="0"/>
              <a:t>MRI)</a:t>
            </a: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«</a:t>
            </a:r>
            <a:r>
              <a:rPr lang="el-GR" altLang="el-GR" sz="4400" dirty="0">
                <a:solidFill>
                  <a:srgbClr val="FF0000"/>
                </a:solidFill>
              </a:rPr>
              <a:t>Π</a:t>
            </a:r>
            <a:r>
              <a:rPr lang="el-GR" altLang="el-GR" sz="44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400" dirty="0">
                <a:solidFill>
                  <a:srgbClr val="00B0F0"/>
                </a:solidFill>
              </a:rPr>
              <a:t>α</a:t>
            </a:r>
            <a:r>
              <a:rPr lang="el-GR" altLang="el-GR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400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400" dirty="0">
                <a:solidFill>
                  <a:srgbClr val="92D050"/>
                </a:solidFill>
              </a:rPr>
              <a:t>ε</a:t>
            </a:r>
            <a:r>
              <a:rPr lang="el-GR" altLang="el-GR" sz="4400" dirty="0">
                <a:solidFill>
                  <a:srgbClr val="FFC000"/>
                </a:solidFill>
              </a:rPr>
              <a:t>λ</a:t>
            </a:r>
            <a:r>
              <a:rPr lang="el-GR" altLang="el-GR" sz="4400" dirty="0">
                <a:solidFill>
                  <a:srgbClr val="FF0000"/>
                </a:solidFill>
              </a:rPr>
              <a:t>ί</a:t>
            </a:r>
            <a:r>
              <a:rPr lang="el-GR" altLang="el-G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400" dirty="0">
                <a:solidFill>
                  <a:srgbClr val="0070C0"/>
                </a:solidFill>
              </a:rPr>
              <a:t>η</a:t>
            </a:r>
            <a:r>
              <a:rPr lang="el-GR" dirty="0" smtClean="0"/>
              <a:t>» Φωνής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vocal_folds_vib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4005064"/>
            <a:ext cx="2664296" cy="2286000"/>
          </a:xfrm>
          <a:prstGeom prst="rect">
            <a:avLst/>
          </a:prstGeom>
        </p:spPr>
      </p:pic>
      <p:pic>
        <p:nvPicPr>
          <p:cNvPr id="5" name="usctimit_mri_f1_001_005_withaudio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8059" y="3981179"/>
            <a:ext cx="2278317" cy="2278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Μοντελοποίηση</a:t>
            </a:r>
          </a:p>
          <a:p>
            <a:pPr lvl="1" eaLnBrk="1" hangingPunct="1"/>
            <a:r>
              <a:rPr lang="el-GR" altLang="el-GR" sz="1600" dirty="0" smtClean="0"/>
              <a:t>«Παίζοντας» με παραμέτρους του σήματος</a:t>
            </a:r>
          </a:p>
          <a:p>
            <a:pPr lvl="2" eaLnBrk="1" hangingPunct="1"/>
            <a:r>
              <a:rPr lang="el-GR" altLang="el-GR" sz="1600" dirty="0" smtClean="0"/>
              <a:t>Ανάλυση σε Ημίτονα</a:t>
            </a:r>
            <a:endParaRPr lang="en-US" altLang="el-GR" sz="1600" dirty="0" smtClean="0"/>
          </a:p>
          <a:p>
            <a:pPr marL="630238" lvl="2" indent="0" eaLnBrk="1" hangingPunct="1">
              <a:buNone/>
            </a:pPr>
            <a:endParaRPr lang="en-US" altLang="el-GR" sz="1600" dirty="0" smtClean="0"/>
          </a:p>
          <a:p>
            <a:pPr lvl="2" eaLnBrk="1" hangingPunct="1"/>
            <a:endParaRPr lang="en-US" altLang="el-GR" sz="1600" dirty="0"/>
          </a:p>
          <a:p>
            <a:pPr lvl="2" eaLnBrk="1" hangingPunct="1"/>
            <a:endParaRPr lang="en-US" altLang="el-GR" sz="1600" dirty="0" smtClean="0"/>
          </a:p>
          <a:p>
            <a:pPr lvl="2" eaLnBrk="1" hangingPunct="1"/>
            <a:endParaRPr lang="en-US" altLang="el-GR" sz="1600" dirty="0"/>
          </a:p>
          <a:p>
            <a:pPr lvl="2" eaLnBrk="1" hangingPunct="1"/>
            <a:endParaRPr lang="en-US" altLang="el-GR" sz="1600" dirty="0" smtClean="0"/>
          </a:p>
          <a:p>
            <a:pPr lvl="2" eaLnBrk="1" hangingPunct="1"/>
            <a:endParaRPr lang="en-US" altLang="el-GR" sz="1600" dirty="0"/>
          </a:p>
          <a:p>
            <a:pPr lvl="2" eaLnBrk="1" hangingPunct="1"/>
            <a:endParaRPr lang="en-US" altLang="el-GR" sz="1600" dirty="0" smtClean="0"/>
          </a:p>
          <a:p>
            <a:pPr lvl="2" eaLnBrk="1" hangingPunct="1"/>
            <a:endParaRPr lang="en-US" altLang="el-GR" sz="1600" dirty="0"/>
          </a:p>
          <a:p>
            <a:pPr lvl="2" eaLnBrk="1" hangingPunct="1"/>
            <a:endParaRPr lang="en-US" altLang="el-GR" sz="1600" dirty="0" smtClean="0"/>
          </a:p>
          <a:p>
            <a:pPr marL="630238" lvl="2" indent="0" eaLnBrk="1" hangingPunct="1">
              <a:buNone/>
            </a:pPr>
            <a:endParaRPr lang="en-US" altLang="el-GR" sz="1600" dirty="0" smtClean="0"/>
          </a:p>
          <a:p>
            <a:pPr marL="630238" lvl="2" indent="0" eaLnBrk="1" hangingPunct="1">
              <a:buNone/>
            </a:pPr>
            <a:endParaRPr lang="en-US" altLang="el-GR" sz="1600" dirty="0" smtClean="0"/>
          </a:p>
          <a:p>
            <a:pPr marL="630238" lvl="2" indent="0" eaLnBrk="1" hangingPunct="1">
              <a:buNone/>
            </a:pPr>
            <a:endParaRPr lang="en-US" altLang="el-GR" sz="1600" dirty="0" smtClean="0"/>
          </a:p>
          <a:p>
            <a:pPr marL="630238" lvl="2" indent="0" eaLnBrk="1" hangingPunct="1">
              <a:buNone/>
            </a:pPr>
            <a:endParaRPr lang="el-GR" altLang="el-GR" dirty="0" smtClean="0"/>
          </a:p>
          <a:p>
            <a:pPr lvl="1" eaLnBrk="1" hangingPunct="1"/>
            <a:endParaRPr lang="el-GR" alt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«</a:t>
            </a:r>
            <a:r>
              <a:rPr lang="el-GR" altLang="el-GR" sz="4400" dirty="0">
                <a:solidFill>
                  <a:srgbClr val="FF0000"/>
                </a:solidFill>
              </a:rPr>
              <a:t>Π</a:t>
            </a:r>
            <a:r>
              <a:rPr lang="el-GR" altLang="el-GR" sz="44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400" dirty="0">
                <a:solidFill>
                  <a:srgbClr val="00B0F0"/>
                </a:solidFill>
              </a:rPr>
              <a:t>α</a:t>
            </a:r>
            <a:r>
              <a:rPr lang="el-GR" altLang="el-GR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400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400" dirty="0">
                <a:solidFill>
                  <a:srgbClr val="92D050"/>
                </a:solidFill>
              </a:rPr>
              <a:t>ε</a:t>
            </a:r>
            <a:r>
              <a:rPr lang="el-GR" altLang="el-GR" sz="4400" dirty="0">
                <a:solidFill>
                  <a:srgbClr val="FFC000"/>
                </a:solidFill>
              </a:rPr>
              <a:t>λ</a:t>
            </a:r>
            <a:r>
              <a:rPr lang="el-GR" altLang="el-GR" sz="4400" dirty="0">
                <a:solidFill>
                  <a:srgbClr val="FF0000"/>
                </a:solidFill>
              </a:rPr>
              <a:t>ί</a:t>
            </a:r>
            <a:r>
              <a:rPr lang="el-GR" altLang="el-G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400" dirty="0">
                <a:solidFill>
                  <a:srgbClr val="0070C0"/>
                </a:solidFill>
              </a:rPr>
              <a:t>η</a:t>
            </a:r>
            <a:r>
              <a:rPr lang="el-GR" dirty="0"/>
              <a:t>»</a:t>
            </a:r>
            <a:r>
              <a:rPr lang="el-GR" dirty="0" smtClean="0"/>
              <a:t> Φωνής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72953"/>
            <a:ext cx="2880320" cy="109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2" y="2996952"/>
            <a:ext cx="5191535" cy="30243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03848" y="2680185"/>
            <a:ext cx="5976664" cy="3845159"/>
            <a:chOff x="2557775" y="977280"/>
            <a:chExt cx="6377547" cy="3383639"/>
          </a:xfrm>
        </p:grpSpPr>
        <p:pic>
          <p:nvPicPr>
            <p:cNvPr id="9" name="Picture 8" descr="addSinusoids-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6126" y="1308773"/>
              <a:ext cx="3375520" cy="2767927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557775" y="1685164"/>
              <a:ext cx="2757046" cy="33124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018802" y="2141055"/>
              <a:ext cx="2296018" cy="32888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79830" y="1510417"/>
              <a:ext cx="1834991" cy="137357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93864" y="977280"/>
              <a:ext cx="1122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Ημίτονο 1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68260" y="1733593"/>
              <a:ext cx="1122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Ημίτονο 2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5328" y="2494134"/>
              <a:ext cx="1122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Ημίτονο 3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7914" y="3991587"/>
              <a:ext cx="1432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 Σήμα Φωνής</a:t>
              </a:r>
              <a:endParaRPr lang="en-GB" dirty="0"/>
            </a:p>
          </p:txBody>
        </p:sp>
        <p:sp>
          <p:nvSpPr>
            <p:cNvPr id="17" name="Equal 16"/>
            <p:cNvSpPr/>
            <p:nvPr/>
          </p:nvSpPr>
          <p:spPr>
            <a:xfrm>
              <a:off x="8173322" y="3105642"/>
              <a:ext cx="762000" cy="304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Plus 17"/>
            <p:cNvSpPr/>
            <p:nvPr/>
          </p:nvSpPr>
          <p:spPr>
            <a:xfrm>
              <a:off x="8405658" y="1729094"/>
              <a:ext cx="457201" cy="37833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lus 18"/>
            <p:cNvSpPr/>
            <p:nvPr/>
          </p:nvSpPr>
          <p:spPr>
            <a:xfrm>
              <a:off x="8401283" y="2375289"/>
              <a:ext cx="457201" cy="37596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Σήμα: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Μετασχηματισμός Ι: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Μετασχηματισμός ΙΙ: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«</a:t>
            </a:r>
            <a:r>
              <a:rPr lang="el-GR" altLang="el-GR" sz="4000" dirty="0">
                <a:solidFill>
                  <a:srgbClr val="FF0000"/>
                </a:solidFill>
              </a:rPr>
              <a:t>Π</a:t>
            </a:r>
            <a:r>
              <a:rPr lang="el-GR" altLang="el-GR" sz="40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000" dirty="0">
                <a:solidFill>
                  <a:srgbClr val="00B0F0"/>
                </a:solidFill>
              </a:rPr>
              <a:t>α</a:t>
            </a:r>
            <a:r>
              <a:rPr lang="el-GR" altLang="el-GR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000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000" dirty="0">
                <a:solidFill>
                  <a:srgbClr val="92D050"/>
                </a:solidFill>
              </a:rPr>
              <a:t>ε</a:t>
            </a:r>
            <a:r>
              <a:rPr lang="el-GR" altLang="el-GR" sz="4000" dirty="0">
                <a:solidFill>
                  <a:srgbClr val="FFC000"/>
                </a:solidFill>
              </a:rPr>
              <a:t>λ</a:t>
            </a:r>
            <a:r>
              <a:rPr lang="el-GR" altLang="el-GR" sz="4000" dirty="0">
                <a:solidFill>
                  <a:srgbClr val="FF0000"/>
                </a:solidFill>
              </a:rPr>
              <a:t>ί</a:t>
            </a:r>
            <a:r>
              <a:rPr lang="el-GR" altLang="el-G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000" dirty="0">
                <a:solidFill>
                  <a:srgbClr val="0070C0"/>
                </a:solidFill>
              </a:rPr>
              <a:t>η</a:t>
            </a:r>
            <a:r>
              <a:rPr lang="el-GR" dirty="0"/>
              <a:t>» </a:t>
            </a:r>
            <a:r>
              <a:rPr lang="el-GR" dirty="0" smtClean="0"/>
              <a:t>Φωνής</a:t>
            </a:r>
            <a:br>
              <a:rPr lang="el-GR" dirty="0" smtClean="0"/>
            </a:br>
            <a:r>
              <a:rPr lang="el-GR" dirty="0" smtClean="0"/>
              <a:t>Τι μπορούμε να κάνουμε; </a:t>
            </a:r>
            <a:endParaRPr lang="el-GR" dirty="0"/>
          </a:p>
        </p:txBody>
      </p:sp>
      <p:pic>
        <p:nvPicPr>
          <p:cNvPr id="4" name="Kost377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684" y="1488194"/>
            <a:ext cx="1017588" cy="7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ost377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138561"/>
            <a:ext cx="1944216" cy="7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ost3774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085184"/>
            <a:ext cx="360400" cy="71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0613772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589" y="2924944"/>
            <a:ext cx="10795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0613787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588" y="5231552"/>
            <a:ext cx="1079500" cy="4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73016"/>
            <a:ext cx="1047841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67763"/>
            <a:ext cx="1526924" cy="11695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35280" cy="45259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Μοντελοποίηση</a:t>
            </a:r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l-GR" altLang="el-GR" sz="1600" dirty="0"/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n-US" altLang="el-GR" dirty="0"/>
          </a:p>
          <a:p>
            <a:pPr eaLnBrk="1" hangingPunct="1"/>
            <a:r>
              <a:rPr lang="el-GR" altLang="el-GR" dirty="0" smtClean="0"/>
              <a:t>Τι θα συμβεί αν.... 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«</a:t>
            </a:r>
            <a:r>
              <a:rPr lang="el-GR" altLang="el-GR" sz="4400" dirty="0">
                <a:solidFill>
                  <a:srgbClr val="FF0000"/>
                </a:solidFill>
              </a:rPr>
              <a:t>Π</a:t>
            </a:r>
            <a:r>
              <a:rPr lang="el-GR" altLang="el-GR" sz="44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400" dirty="0">
                <a:solidFill>
                  <a:srgbClr val="00B0F0"/>
                </a:solidFill>
              </a:rPr>
              <a:t>α</a:t>
            </a:r>
            <a:r>
              <a:rPr lang="el-GR" altLang="el-GR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400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400" dirty="0">
                <a:solidFill>
                  <a:srgbClr val="92D050"/>
                </a:solidFill>
              </a:rPr>
              <a:t>ε</a:t>
            </a:r>
            <a:r>
              <a:rPr lang="el-GR" altLang="el-GR" sz="4400" dirty="0">
                <a:solidFill>
                  <a:srgbClr val="FFC000"/>
                </a:solidFill>
              </a:rPr>
              <a:t>λ</a:t>
            </a:r>
            <a:r>
              <a:rPr lang="el-GR" altLang="el-GR" sz="4400" dirty="0">
                <a:solidFill>
                  <a:srgbClr val="FF0000"/>
                </a:solidFill>
              </a:rPr>
              <a:t>ί</a:t>
            </a:r>
            <a:r>
              <a:rPr lang="el-GR" altLang="el-G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400" dirty="0">
                <a:solidFill>
                  <a:srgbClr val="0070C0"/>
                </a:solidFill>
              </a:rPr>
              <a:t>η</a:t>
            </a:r>
            <a:r>
              <a:rPr lang="el-GR" dirty="0"/>
              <a:t>»</a:t>
            </a:r>
            <a:r>
              <a:rPr lang="el-GR" dirty="0" smtClean="0"/>
              <a:t> Φωνής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1440160" cy="144016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1619672" y="2430394"/>
            <a:ext cx="864096" cy="6385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1082754" cy="96726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>
            <a:off x="1619672" y="3140968"/>
            <a:ext cx="864096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1047841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1368152" cy="872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03617" y="2204864"/>
            <a:ext cx="39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09529"/>
            <a:ext cx="1224136" cy="8835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03617" y="3492297"/>
            <a:ext cx="39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74" y="1772816"/>
            <a:ext cx="1691680" cy="1268760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5400000">
            <a:off x="6677712" y="3096106"/>
            <a:ext cx="720081" cy="6110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64" y="5277367"/>
            <a:ext cx="994276" cy="788633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rot="16200000" flipH="1">
            <a:off x="7349518" y="3107327"/>
            <a:ext cx="720080" cy="58857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0" y="3861048"/>
            <a:ext cx="1082754" cy="9672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72200" y="4932457"/>
            <a:ext cx="677108" cy="5847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1316" y="4949552"/>
            <a:ext cx="677108" cy="5847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73016"/>
            <a:ext cx="1047841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67763"/>
            <a:ext cx="1526924" cy="11695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35280" cy="45259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Μοντελοποίηση</a:t>
            </a:r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n-US" altLang="el-GR" sz="1600" dirty="0"/>
          </a:p>
          <a:p>
            <a:pPr lvl="1" eaLnBrk="1" hangingPunct="1"/>
            <a:endParaRPr lang="en-US" altLang="el-GR" sz="1600" dirty="0" smtClean="0"/>
          </a:p>
          <a:p>
            <a:pPr lvl="1" eaLnBrk="1" hangingPunct="1"/>
            <a:endParaRPr lang="el-GR" altLang="el-GR" sz="1600" dirty="0"/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n-US" altLang="el-GR" dirty="0"/>
          </a:p>
          <a:p>
            <a:pPr eaLnBrk="1" hangingPunct="1"/>
            <a:r>
              <a:rPr lang="el-GR" altLang="el-GR" dirty="0" smtClean="0"/>
              <a:t>Τι θα συμβεί αν.... 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«</a:t>
            </a:r>
            <a:r>
              <a:rPr lang="el-GR" altLang="el-GR" sz="4400" dirty="0">
                <a:solidFill>
                  <a:srgbClr val="FF0000"/>
                </a:solidFill>
              </a:rPr>
              <a:t>Π</a:t>
            </a:r>
            <a:r>
              <a:rPr lang="el-GR" altLang="el-GR" sz="44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400" dirty="0">
                <a:solidFill>
                  <a:srgbClr val="00B0F0"/>
                </a:solidFill>
              </a:rPr>
              <a:t>α</a:t>
            </a:r>
            <a:r>
              <a:rPr lang="el-GR" altLang="el-GR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400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400" dirty="0">
                <a:solidFill>
                  <a:srgbClr val="92D050"/>
                </a:solidFill>
              </a:rPr>
              <a:t>ε</a:t>
            </a:r>
            <a:r>
              <a:rPr lang="el-GR" altLang="el-GR" sz="4400" dirty="0">
                <a:solidFill>
                  <a:srgbClr val="FFC000"/>
                </a:solidFill>
              </a:rPr>
              <a:t>λ</a:t>
            </a:r>
            <a:r>
              <a:rPr lang="el-GR" altLang="el-GR" sz="4400" dirty="0">
                <a:solidFill>
                  <a:srgbClr val="FF0000"/>
                </a:solidFill>
              </a:rPr>
              <a:t>ί</a:t>
            </a:r>
            <a:r>
              <a:rPr lang="el-GR" altLang="el-G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400" dirty="0">
                <a:solidFill>
                  <a:srgbClr val="0070C0"/>
                </a:solidFill>
              </a:rPr>
              <a:t>η</a:t>
            </a:r>
            <a:r>
              <a:rPr lang="el-GR" dirty="0"/>
              <a:t>»</a:t>
            </a:r>
            <a:r>
              <a:rPr lang="el-GR" dirty="0" smtClean="0"/>
              <a:t> Φωνής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1440160" cy="1440160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flipV="1">
            <a:off x="1619672" y="2430394"/>
            <a:ext cx="864096" cy="6385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1082754" cy="96726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>
            <a:off x="1619672" y="3140968"/>
            <a:ext cx="864096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1047841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1368152" cy="8728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03617" y="2204864"/>
            <a:ext cx="39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09529"/>
            <a:ext cx="1224136" cy="8835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03617" y="3492297"/>
            <a:ext cx="39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74" y="1772816"/>
            <a:ext cx="1691680" cy="1268760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5400000">
            <a:off x="6677712" y="3096106"/>
            <a:ext cx="720081" cy="6110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64" y="5277367"/>
            <a:ext cx="994276" cy="788633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rot="16200000" flipH="1">
            <a:off x="7349518" y="3107327"/>
            <a:ext cx="720080" cy="58857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0" y="3861048"/>
            <a:ext cx="1082754" cy="9672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72200" y="4932457"/>
            <a:ext cx="677108" cy="5847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11316" y="4949552"/>
            <a:ext cx="677108" cy="58477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0" y="2430394"/>
            <a:ext cx="1432622" cy="1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0611E-6 L -0.14341 1.40611E-6 L -0.1448 -0.46138 L -0.25226 -0.46138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92044E-6 L -0.1 -5.92044E-6 L -0.1 -0.26643 L -0.39687 -0.26458 " pathEditMode="relative" ptsTypes="AA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1711350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Φωνή:</a:t>
            </a:r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Λιοντάρι:</a:t>
            </a:r>
          </a:p>
          <a:p>
            <a:pPr eaLnBrk="1" hangingPunct="1"/>
            <a:endParaRPr lang="en-US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n-US" altLang="el-GR" dirty="0" smtClean="0"/>
              <a:t>Talking lion:</a:t>
            </a:r>
            <a:endParaRPr lang="el-GR" altLang="el-GR" dirty="0" smtClean="0"/>
          </a:p>
          <a:p>
            <a:pPr lvl="1" eaLnBrk="1" hangingPunct="1"/>
            <a:endParaRPr lang="el-GR" alt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«</a:t>
            </a:r>
            <a:r>
              <a:rPr lang="el-GR" altLang="el-GR" sz="4400" dirty="0">
                <a:solidFill>
                  <a:srgbClr val="FF0000"/>
                </a:solidFill>
              </a:rPr>
              <a:t>Π</a:t>
            </a:r>
            <a:r>
              <a:rPr lang="el-GR" altLang="el-GR" sz="44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400" dirty="0">
                <a:solidFill>
                  <a:srgbClr val="00B0F0"/>
                </a:solidFill>
              </a:rPr>
              <a:t>α</a:t>
            </a:r>
            <a:r>
              <a:rPr lang="el-GR" altLang="el-GR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400" dirty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400" dirty="0">
                <a:solidFill>
                  <a:srgbClr val="92D050"/>
                </a:solidFill>
              </a:rPr>
              <a:t>ε</a:t>
            </a:r>
            <a:r>
              <a:rPr lang="el-GR" altLang="el-GR" sz="4400" dirty="0">
                <a:solidFill>
                  <a:srgbClr val="FFC000"/>
                </a:solidFill>
              </a:rPr>
              <a:t>λ</a:t>
            </a:r>
            <a:r>
              <a:rPr lang="el-GR" altLang="el-GR" sz="4400" dirty="0">
                <a:solidFill>
                  <a:srgbClr val="FF0000"/>
                </a:solidFill>
              </a:rPr>
              <a:t>ί</a:t>
            </a:r>
            <a:r>
              <a:rPr lang="el-GR" altLang="el-G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400" dirty="0">
                <a:solidFill>
                  <a:srgbClr val="0070C0"/>
                </a:solidFill>
              </a:rPr>
              <a:t>η</a:t>
            </a:r>
            <a:r>
              <a:rPr lang="el-GR" dirty="0" smtClean="0"/>
              <a:t>» Φωνής</a:t>
            </a:r>
            <a:br>
              <a:rPr lang="el-GR" dirty="0" smtClean="0"/>
            </a:br>
            <a:r>
              <a:rPr lang="el-GR" dirty="0" smtClean="0"/>
              <a:t>Αποτέλεσμα!</a:t>
            </a:r>
            <a:endParaRPr lang="el-GR" dirty="0"/>
          </a:p>
        </p:txBody>
      </p:sp>
      <p:pic>
        <p:nvPicPr>
          <p:cNvPr id="4" name="Poe01a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960" y="5013176"/>
            <a:ext cx="2571168" cy="15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ion.ai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960" y="3119859"/>
            <a:ext cx="2571168" cy="16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e01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60" y="1459336"/>
            <a:ext cx="2571168" cy="146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naki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2084"/>
            <a:ext cx="2232249" cy="20090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«</a:t>
            </a:r>
            <a:r>
              <a:rPr lang="el-GR" altLang="el-GR" sz="4000" dirty="0" smtClean="0">
                <a:solidFill>
                  <a:srgbClr val="FF0000"/>
                </a:solidFill>
              </a:rPr>
              <a:t>Π</a:t>
            </a:r>
            <a:r>
              <a:rPr lang="el-GR" altLang="el-GR" sz="4000" dirty="0" smtClean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l-GR" altLang="el-GR" sz="4000" dirty="0" smtClean="0">
                <a:solidFill>
                  <a:srgbClr val="00B0F0"/>
                </a:solidFill>
              </a:rPr>
              <a:t>α</a:t>
            </a:r>
            <a:r>
              <a:rPr lang="el-GR" altLang="el-GR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σ</a:t>
            </a:r>
            <a:r>
              <a:rPr lang="el-GR" altLang="el-GR" sz="4000" dirty="0" smtClean="0">
                <a:solidFill>
                  <a:schemeClr val="bg2">
                    <a:lumMod val="75000"/>
                  </a:schemeClr>
                </a:solidFill>
              </a:rPr>
              <a:t>τ</a:t>
            </a:r>
            <a:r>
              <a:rPr lang="el-GR" altLang="el-GR" sz="4000" dirty="0" smtClean="0">
                <a:solidFill>
                  <a:srgbClr val="92D050"/>
                </a:solidFill>
              </a:rPr>
              <a:t>ε</a:t>
            </a:r>
            <a:r>
              <a:rPr lang="el-GR" altLang="el-GR" sz="4000" dirty="0" smtClean="0">
                <a:solidFill>
                  <a:srgbClr val="FFC000"/>
                </a:solidFill>
              </a:rPr>
              <a:t>λ</a:t>
            </a:r>
            <a:r>
              <a:rPr lang="el-GR" altLang="el-GR" sz="4000" dirty="0" smtClean="0">
                <a:solidFill>
                  <a:srgbClr val="FF0000"/>
                </a:solidFill>
              </a:rPr>
              <a:t>ί</a:t>
            </a:r>
            <a:r>
              <a:rPr lang="el-GR" altLang="el-G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altLang="el-GR" sz="4000" dirty="0" smtClean="0">
                <a:solidFill>
                  <a:srgbClr val="0070C0"/>
                </a:solidFill>
              </a:rPr>
              <a:t>η</a:t>
            </a:r>
            <a:r>
              <a:rPr lang="el-GR" dirty="0" smtClean="0"/>
              <a:t>» Φωνής</a:t>
            </a:r>
            <a:br>
              <a:rPr lang="el-GR" dirty="0" smtClean="0"/>
            </a:br>
            <a:r>
              <a:rPr lang="en-US" dirty="0" smtClean="0"/>
              <a:t>Fun time!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  <p:pic>
        <p:nvPicPr>
          <p:cNvPr id="5" name="arnaki-lion_16k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01208"/>
            <a:ext cx="2364795" cy="1773596"/>
          </a:xfrm>
          <a:prstGeom prst="rect">
            <a:avLst/>
          </a:prstGeom>
        </p:spPr>
      </p:pic>
      <p:pic>
        <p:nvPicPr>
          <p:cNvPr id="6" name="robot_arnaki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02296"/>
            <a:ext cx="1897727" cy="2214016"/>
          </a:xfrm>
          <a:prstGeom prst="rect">
            <a:avLst/>
          </a:prstGeom>
        </p:spPr>
      </p:pic>
      <p:pic>
        <p:nvPicPr>
          <p:cNvPr id="7" name="whisper_arnak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1980193" cy="2013756"/>
          </a:xfrm>
          <a:prstGeom prst="rect">
            <a:avLst/>
          </a:prstGeom>
        </p:spPr>
      </p:pic>
      <p:pic>
        <p:nvPicPr>
          <p:cNvPr id="9" name="arnaki_young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17216"/>
            <a:ext cx="2383812" cy="1584175"/>
          </a:xfrm>
          <a:prstGeom prst="rect">
            <a:avLst/>
          </a:prstGeom>
        </p:spPr>
      </p:pic>
      <p:pic>
        <p:nvPicPr>
          <p:cNvPr id="10" name="arnaki_old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64052"/>
            <a:ext cx="1910752" cy="19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4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5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311</Words>
  <Application>Microsoft Office PowerPoint</Application>
  <PresentationFormat>On-screen Show (4:3)</PresentationFormat>
  <Paragraphs>134</Paragraphs>
  <Slides>16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Wingdings 2</vt:lpstr>
      <vt:lpstr>Calibri</vt:lpstr>
      <vt:lpstr>Verdana</vt:lpstr>
      <vt:lpstr>Lucida Sans Unicode</vt:lpstr>
      <vt:lpstr>Wingdings</vt:lpstr>
      <vt:lpstr>Comic Sans MS</vt:lpstr>
      <vt:lpstr>Wingdings 3</vt:lpstr>
      <vt:lpstr>Arial</vt:lpstr>
      <vt:lpstr>Concourse</vt:lpstr>
      <vt:lpstr>1_Concourse</vt:lpstr>
      <vt:lpstr>PowerPoint Presentation</vt:lpstr>
      <vt:lpstr>PowerPoint Presentation</vt:lpstr>
      <vt:lpstr>«Πλαστελίνη» Φωνής </vt:lpstr>
      <vt:lpstr>«Πλαστελίνη» Φωνής</vt:lpstr>
      <vt:lpstr>«Πλαστελίνη» Φωνής Τι μπορούμε να κάνουμε; </vt:lpstr>
      <vt:lpstr>«Πλαστελίνη» Φωνής</vt:lpstr>
      <vt:lpstr>«Πλαστελίνη» Φωνής</vt:lpstr>
      <vt:lpstr>«Πλαστελίνη» Φωνής Αποτέλεσμα!</vt:lpstr>
      <vt:lpstr>«Πλαστελίνη» Φωνής Fun time! 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2016-02-10T11:33:15Z</dcterms:created>
  <dcterms:modified xsi:type="dcterms:W3CDTF">2016-04-08T12:35:10Z</dcterms:modified>
</cp:coreProperties>
</file>